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42" r:id="rId2"/>
    <p:sldId id="1821" r:id="rId3"/>
    <p:sldId id="1835" r:id="rId4"/>
    <p:sldId id="1746" r:id="rId5"/>
    <p:sldId id="1830" r:id="rId6"/>
    <p:sldId id="1792" r:id="rId7"/>
    <p:sldId id="1828" r:id="rId8"/>
    <p:sldId id="1831" r:id="rId9"/>
    <p:sldId id="1817" r:id="rId10"/>
    <p:sldId id="1829" r:id="rId11"/>
    <p:sldId id="1811" r:id="rId12"/>
    <p:sldId id="1819" r:id="rId13"/>
    <p:sldId id="1832" r:id="rId14"/>
    <p:sldId id="1834" r:id="rId15"/>
    <p:sldId id="1800" r:id="rId16"/>
    <p:sldId id="1833" r:id="rId17"/>
    <p:sldId id="15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4022"/>
    <a:srgbClr val="002678"/>
    <a:srgbClr val="000000"/>
    <a:srgbClr val="E6540B"/>
    <a:srgbClr val="5796C4"/>
    <a:srgbClr val="FF7A11"/>
    <a:srgbClr val="D04350"/>
    <a:srgbClr val="0033A0"/>
    <a:srgbClr val="FFFFFF"/>
    <a:srgbClr val="EDAF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57" autoAdjust="0"/>
    <p:restoredTop sz="85664" autoAdjust="0"/>
  </p:normalViewPr>
  <p:slideViewPr>
    <p:cSldViewPr snapToGrid="0" snapToObjects="1">
      <p:cViewPr varScale="1">
        <p:scale>
          <a:sx n="97" d="100"/>
          <a:sy n="97" d="100"/>
        </p:scale>
        <p:origin x="142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GH50jWEpJYe4MzL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endParaRPr lang="en-GB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608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1212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565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68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4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241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70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880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64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pc="-1">
                <a:solidFill>
                  <a:srgbClr val="171717"/>
                </a:solidFill>
                <a:latin typeface="Arial"/>
              </a:rPr>
              <a:t>Full spreadsheet updated regularly and available on CERNbox (also contains notes for each measurement, e.g., the status of the cavity, its support, vacuum system): </a:t>
            </a:r>
            <a:r>
              <a:rPr lang="en-US" sz="1200" b="1" spc="-1">
                <a:solidFill>
                  <a:srgbClr val="171717"/>
                </a:solidFill>
                <a:latin typeface="Arial"/>
                <a:hlinkClick r:id="rId3"/>
              </a:rPr>
              <a:t>https://cernbox.cern.ch/s/GH50jWEpJYe4MzL</a:t>
            </a:r>
            <a:endParaRPr lang="en-US" sz="1200" b="1" spc="-1">
              <a:solidFill>
                <a:srgbClr val="171717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32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33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32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779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51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481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24.04.2024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24/04/2024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84984"/>
            <a:ext cx="11376025" cy="2153265"/>
          </a:xfrm>
        </p:spPr>
        <p:txBody>
          <a:bodyPr/>
          <a:lstStyle/>
          <a:p>
            <a:r>
              <a:rPr lang="en-GB" sz="5400" dirty="0"/>
              <a:t>RFQ2 Discussion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161AD85-3428-8B9B-D0F5-64148FBEC2EE}"/>
              </a:ext>
            </a:extLst>
          </p:cNvPr>
          <p:cNvSpPr txBox="1">
            <a:spLocks/>
          </p:cNvSpPr>
          <p:nvPr/>
        </p:nvSpPr>
        <p:spPr>
          <a:xfrm>
            <a:off x="407988" y="4676775"/>
            <a:ext cx="7200180" cy="16832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L. Millar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SY-RF-MKS 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RFQ2 Meeting – 04/2024</a:t>
            </a:r>
          </a:p>
        </p:txBody>
      </p:sp>
    </p:spTree>
    <p:extLst>
      <p:ext uri="{BB962C8B-B14F-4D97-AF65-F5344CB8AC3E}">
        <p14:creationId xmlns:p14="http://schemas.microsoft.com/office/powerpoint/2010/main" val="424961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D2CE94-1AC6-280B-D478-97C78DBE9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33" y="2141018"/>
            <a:ext cx="4981560" cy="27512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Antenna Signal Comparison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31BF9A-2CCA-923B-43D2-08250034F0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7220" y="2100846"/>
            <a:ext cx="5037776" cy="27633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AA92D5-58D5-BFFE-BE67-0D953AA3F80B}"/>
              </a:ext>
            </a:extLst>
          </p:cNvPr>
          <p:cNvSpPr txBox="1"/>
          <p:nvPr/>
        </p:nvSpPr>
        <p:spPr>
          <a:xfrm>
            <a:off x="1430090" y="1541216"/>
            <a:ext cx="3124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In nitrogen 19/04 – 22/04 (point 10 to 11).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F0F75F-D61B-6371-D038-82877238B5DE}"/>
              </a:ext>
            </a:extLst>
          </p:cNvPr>
          <p:cNvSpPr txBox="1"/>
          <p:nvPr/>
        </p:nvSpPr>
        <p:spPr>
          <a:xfrm>
            <a:off x="6929611" y="1505833"/>
            <a:ext cx="39860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Nitrogen to vacuum on 22/04/2024  (point 11 to 12).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4F8C92-CB83-DF75-1852-E56911B7E319}"/>
              </a:ext>
            </a:extLst>
          </p:cNvPr>
          <p:cNvSpPr txBox="1"/>
          <p:nvPr/>
        </p:nvSpPr>
        <p:spPr>
          <a:xfrm>
            <a:off x="452437" y="5347709"/>
            <a:ext cx="1133157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Conclusion: Changes from venting are small (~1% or less), much less than those observed when moving the RFQ from building 2002 to building 152.</a:t>
            </a:r>
          </a:p>
        </p:txBody>
      </p:sp>
    </p:spTree>
    <p:extLst>
      <p:ext uri="{BB962C8B-B14F-4D97-AF65-F5344CB8AC3E}">
        <p14:creationId xmlns:p14="http://schemas.microsoft.com/office/powerpoint/2010/main" val="1670521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Discussion – Next Steps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630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Operations Since Tuning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1392803" cy="4608512"/>
          </a:xfrm>
        </p:spPr>
        <p:txBody>
          <a:bodyPr/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400" spc="-1" dirty="0">
                <a:solidFill>
                  <a:srgbClr val="171717"/>
                </a:solidFill>
                <a:latin typeface="Arial"/>
              </a:rPr>
              <a:t>In order, t</a:t>
            </a:r>
            <a:r>
              <a:rPr lang="en-US" sz="1400" b="1" spc="-1" dirty="0">
                <a:solidFill>
                  <a:srgbClr val="171717"/>
                </a:solidFill>
                <a:latin typeface="Arial"/>
              </a:rPr>
              <a:t>he following changes/operations have taken place (</a:t>
            </a:r>
            <a:r>
              <a:rPr lang="en-US" sz="1400" b="1" spc="-1" dirty="0" err="1">
                <a:solidFill>
                  <a:srgbClr val="00B0F0"/>
                </a:solidFill>
                <a:latin typeface="Arial"/>
              </a:rPr>
              <a:t>bdg</a:t>
            </a:r>
            <a:r>
              <a:rPr lang="en-US" sz="1400" b="1" spc="-1" dirty="0">
                <a:solidFill>
                  <a:srgbClr val="00B0F0"/>
                </a:solidFill>
                <a:latin typeface="Arial"/>
              </a:rPr>
              <a:t>. 152</a:t>
            </a:r>
            <a:r>
              <a:rPr lang="en-US" sz="1400" b="1" spc="-1" dirty="0">
                <a:solidFill>
                  <a:srgbClr val="171717"/>
                </a:solidFill>
                <a:latin typeface="Arial"/>
              </a:rPr>
              <a:t>, </a:t>
            </a:r>
            <a:r>
              <a:rPr lang="en-US" sz="1400" b="1" spc="-1" dirty="0">
                <a:solidFill>
                  <a:schemeClr val="accent1"/>
                </a:solidFill>
                <a:latin typeface="Arial"/>
              </a:rPr>
              <a:t>building 2002</a:t>
            </a:r>
            <a:r>
              <a:rPr lang="en-US" sz="1400" b="1" spc="-1" dirty="0">
                <a:solidFill>
                  <a:srgbClr val="171717"/>
                </a:solidFill>
                <a:latin typeface="Arial"/>
              </a:rPr>
              <a:t>):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b="1" spc="-1" dirty="0">
                <a:solidFill>
                  <a:srgbClr val="00B0F0"/>
                </a:solidFill>
                <a:latin typeface="Arial"/>
              </a:rPr>
              <a:t>Sleeves and flanges installed on pumping ports.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00B0F0"/>
                </a:solidFill>
                <a:latin typeface="Arial"/>
              </a:rPr>
              <a:t>Ridge 2 (not the final one) removed.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b="1" spc="-1" dirty="0">
                <a:solidFill>
                  <a:srgbClr val="00B0F0"/>
                </a:solidFill>
                <a:latin typeface="Arial"/>
              </a:rPr>
              <a:t>Cavity placed under vacuum.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00B0F0"/>
                </a:solidFill>
                <a:latin typeface="Arial"/>
              </a:rPr>
              <a:t>Cavity transported from building 2002 to building 152.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002060"/>
                </a:solidFill>
                <a:latin typeface="Arial"/>
              </a:rPr>
              <a:t>Cavity installed on final support.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002060"/>
                </a:solidFill>
                <a:latin typeface="Arial"/>
              </a:rPr>
              <a:t>Pumps, ridge 2 (the final one), and window installed.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002060"/>
                </a:solidFill>
                <a:latin typeface="Arial"/>
              </a:rPr>
              <a:t>Cavity placed under vacuum.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002060"/>
                </a:solidFill>
                <a:latin typeface="Arial"/>
              </a:rPr>
              <a:t>Cavity filled with nitrogen.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002060"/>
                </a:solidFill>
                <a:latin typeface="Arial"/>
              </a:rPr>
              <a:t>Cavity pumped down again.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020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Operations Since Tuning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1392803" cy="4608512"/>
          </a:xfrm>
        </p:spPr>
        <p:txBody>
          <a:bodyPr/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400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In order, t</a:t>
            </a:r>
            <a:r>
              <a:rPr lang="en-US" sz="1400" b="1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he following changes/operations have taken place (</a:t>
            </a:r>
            <a:r>
              <a:rPr lang="en-US" sz="1400" b="1" spc="-1" dirty="0" err="1">
                <a:solidFill>
                  <a:schemeClr val="accent4">
                    <a:lumMod val="75000"/>
                  </a:schemeClr>
                </a:solidFill>
                <a:latin typeface="Arial"/>
              </a:rPr>
              <a:t>bdg</a:t>
            </a:r>
            <a:r>
              <a:rPr lang="en-US" sz="1400" b="1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. 152, building 2002):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b="1" spc="-1" dirty="0">
                <a:solidFill>
                  <a:srgbClr val="FF0000"/>
                </a:solidFill>
                <a:latin typeface="Arial"/>
              </a:rPr>
              <a:t>Sleeves and flanges installed on pumping ports.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Ridge 2 (not the final one) removed.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b="1" spc="-1" dirty="0">
                <a:solidFill>
                  <a:srgbClr val="FF0000"/>
                </a:solidFill>
                <a:latin typeface="Arial"/>
              </a:rPr>
              <a:t>Cavity placed under vacuum.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Cavity transported from building 2002 to building 152.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FF0000"/>
                </a:solidFill>
                <a:latin typeface="Arial"/>
              </a:rPr>
              <a:t>Cavity installed on final support.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FF0000"/>
                </a:solidFill>
                <a:latin typeface="Arial"/>
              </a:rPr>
              <a:t>Pumps, ridge 2 (the final one), and window installed.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FF0000"/>
                </a:solidFill>
                <a:latin typeface="Arial"/>
              </a:rPr>
              <a:t>Cavity placed under vacuum.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FF0000"/>
                </a:solidFill>
                <a:latin typeface="Arial"/>
              </a:rPr>
              <a:t>Cavity filled with nitrogen.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FF0000"/>
                </a:solidFill>
                <a:latin typeface="Arial"/>
              </a:rPr>
              <a:t>Cavity pumped down again.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8CB6FE-B18D-64BA-53EE-FBE0E2B01843}"/>
              </a:ext>
            </a:extLst>
          </p:cNvPr>
          <p:cNvSpPr txBox="1"/>
          <p:nvPr/>
        </p:nvSpPr>
        <p:spPr>
          <a:xfrm>
            <a:off x="6449961" y="3105834"/>
            <a:ext cx="40705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spc="-1" dirty="0">
                <a:solidFill>
                  <a:srgbClr val="FF0000"/>
                </a:solidFill>
                <a:latin typeface="Arial"/>
              </a:rPr>
              <a:t>Frequency measurements performed after these steps.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166651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Operations Since Tuning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1392803" cy="4608512"/>
          </a:xfrm>
        </p:spPr>
        <p:txBody>
          <a:bodyPr/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400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In order, t</a:t>
            </a:r>
            <a:r>
              <a:rPr lang="en-US" sz="1400" b="1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he following changes/operations have taken place (</a:t>
            </a:r>
            <a:r>
              <a:rPr lang="en-US" sz="1400" b="1" spc="-1" dirty="0" err="1">
                <a:solidFill>
                  <a:schemeClr val="accent4">
                    <a:lumMod val="75000"/>
                  </a:schemeClr>
                </a:solidFill>
                <a:latin typeface="Arial"/>
              </a:rPr>
              <a:t>bdg</a:t>
            </a:r>
            <a:r>
              <a:rPr lang="en-US" sz="1400" b="1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. 152, building 2002):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b="1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Sleeves and flanges installed on pumping ports.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Ridge 2 (not the final one) removed.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b="1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Cavity placed under vacuum.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Cavity transported from building 2002 to building 152.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Cavity installed on final support.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Pumps, ridge 2 (the final one), and window installed.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FF0000"/>
                </a:solidFill>
                <a:latin typeface="Arial"/>
              </a:rPr>
              <a:t>Cavity placed under vacuum.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FF0000"/>
                </a:solidFill>
                <a:latin typeface="Arial"/>
              </a:rPr>
              <a:t>Cavity filled with nitrogen.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sz="1400" spc="-1" dirty="0">
                <a:solidFill>
                  <a:srgbClr val="FF0000"/>
                </a:solidFill>
                <a:latin typeface="Arial"/>
              </a:rPr>
              <a:t>Cavity pumped down again.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8CB6FE-B18D-64BA-53EE-FBE0E2B01843}"/>
              </a:ext>
            </a:extLst>
          </p:cNvPr>
          <p:cNvSpPr txBox="1"/>
          <p:nvPr/>
        </p:nvSpPr>
        <p:spPr>
          <a:xfrm>
            <a:off x="6194322" y="2832995"/>
            <a:ext cx="46899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spc="-1" dirty="0">
                <a:solidFill>
                  <a:srgbClr val="FF0000"/>
                </a:solidFill>
                <a:latin typeface="Arial"/>
              </a:rPr>
              <a:t>Frequency and field (antenna) measurements performed after these steps.</a:t>
            </a:r>
          </a:p>
          <a:p>
            <a:pPr algn="ctr"/>
            <a:endParaRPr lang="en-US" sz="2000" b="1" spc="-1" dirty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en-US" sz="2000" b="1" spc="-1" dirty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en-US" sz="2000" b="1" spc="-1" dirty="0">
                <a:solidFill>
                  <a:srgbClr val="FF0000"/>
                </a:solidFill>
                <a:latin typeface="Arial"/>
              </a:rPr>
              <a:t>We cannot say when the change in field profile occurred.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204823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Article: Sleeves on Vacuum 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5026620" cy="4608512"/>
          </a:xfrm>
        </p:spPr>
        <p:txBody>
          <a:bodyPr/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400" b="1" u="sng" spc="-1" dirty="0">
                <a:solidFill>
                  <a:srgbClr val="171717"/>
                </a:solidFill>
                <a:latin typeface="Arial"/>
              </a:rPr>
              <a:t>1. Sleeves on vacuu</a:t>
            </a:r>
            <a:r>
              <a:rPr lang="en-US" sz="1400" u="sng" spc="-1" dirty="0">
                <a:solidFill>
                  <a:srgbClr val="171717"/>
                </a:solidFill>
                <a:latin typeface="Arial"/>
              </a:rPr>
              <a:t>m ports.</a:t>
            </a:r>
            <a:endParaRPr lang="en-US" sz="1400" b="1" u="sng" spc="-1" dirty="0">
              <a:solidFill>
                <a:srgbClr val="171717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400" spc="-1" dirty="0">
                <a:solidFill>
                  <a:srgbClr val="171717"/>
                </a:solidFill>
                <a:latin typeface="Arial"/>
              </a:rPr>
              <a:t>Justification</a:t>
            </a:r>
            <a:r>
              <a:rPr lang="en-US" sz="1400" b="1" spc="-1" dirty="0">
                <a:solidFill>
                  <a:srgbClr val="171717"/>
                </a:solidFill>
                <a:latin typeface="Arial"/>
              </a:rPr>
              <a:t>: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400" spc="-1" dirty="0">
                <a:solidFill>
                  <a:srgbClr val="171717"/>
                </a:solidFill>
                <a:latin typeface="Arial"/>
              </a:rPr>
              <a:t>Measurements showed a change in frequency when they were installed. The only measurement we have where one variable was change.</a:t>
            </a: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400" spc="-1" dirty="0">
              <a:solidFill>
                <a:srgbClr val="171717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Arial"/>
              </a:rPr>
              <a:t>Possible actions: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400" spc="-1" dirty="0">
                <a:solidFill>
                  <a:srgbClr val="171717"/>
                </a:solidFill>
                <a:latin typeface="Arial"/>
              </a:rPr>
              <a:t>Remove chemically active pumps (must be removed anyway if cavity is opened, e.g., for bead-pull), then remove a sleeve/flange and measure the effect.</a:t>
            </a:r>
            <a:endParaRPr lang="en-US" sz="1600" b="1" spc="-1" dirty="0">
              <a:solidFill>
                <a:srgbClr val="303030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C5D9B24-4CC3-9137-A076-67554A1DF0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16" t="30084" r="18907" b="34433"/>
          <a:stretch/>
        </p:blipFill>
        <p:spPr>
          <a:xfrm>
            <a:off x="6096000" y="1933994"/>
            <a:ext cx="5218360" cy="306694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1A369F6-5CC7-2CCA-FF5B-745888B35211}"/>
              </a:ext>
            </a:extLst>
          </p:cNvPr>
          <p:cNvSpPr/>
          <p:nvPr/>
        </p:nvSpPr>
        <p:spPr>
          <a:xfrm>
            <a:off x="6829425" y="2981325"/>
            <a:ext cx="1895475" cy="15621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294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Article: </a:t>
            </a:r>
            <a:r>
              <a:rPr lang="en-GB" sz="4000" dirty="0"/>
              <a:t>Cavity Installed on Final Support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4450483" cy="4608512"/>
          </a:xfrm>
        </p:spPr>
        <p:txBody>
          <a:bodyPr/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400" u="sng" spc="-1" dirty="0">
                <a:solidFill>
                  <a:srgbClr val="171717"/>
                </a:solidFill>
                <a:latin typeface="Arial"/>
              </a:rPr>
              <a:t>5. </a:t>
            </a:r>
            <a:r>
              <a:rPr lang="en-GB" sz="1400" u="sng" spc="-1" dirty="0">
                <a:solidFill>
                  <a:srgbClr val="171717"/>
                </a:solidFill>
                <a:latin typeface="Arial"/>
              </a:rPr>
              <a:t>Cavity installed on final support.</a:t>
            </a:r>
            <a:endParaRPr lang="en-US" sz="1400" u="sng" spc="-1" dirty="0">
              <a:solidFill>
                <a:srgbClr val="171717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400" spc="-1" dirty="0">
                <a:solidFill>
                  <a:srgbClr val="171717"/>
                </a:solidFill>
                <a:latin typeface="Arial"/>
              </a:rPr>
              <a:t>Justification</a:t>
            </a:r>
            <a:r>
              <a:rPr lang="en-US" sz="1400" b="1" spc="-1" dirty="0">
                <a:solidFill>
                  <a:srgbClr val="171717"/>
                </a:solidFill>
                <a:latin typeface="Arial"/>
              </a:rPr>
              <a:t>: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Arial"/>
              </a:rPr>
              <a:t>However, survey measurements have shown a change in the sag. The effect of the pumps is also included.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Arial"/>
              </a:rPr>
              <a:t>No change in frequency was observed when it was first installed, and it is not clear how much this affected the field.</a:t>
            </a: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400" spc="-1" dirty="0">
              <a:solidFill>
                <a:srgbClr val="171717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400" b="1" spc="-1" dirty="0">
                <a:solidFill>
                  <a:srgbClr val="171717"/>
                </a:solidFill>
                <a:latin typeface="Arial"/>
              </a:rPr>
              <a:t>Possible actions: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400" spc="-1" dirty="0">
                <a:solidFill>
                  <a:srgbClr val="171717"/>
                </a:solidFill>
                <a:latin typeface="Arial"/>
              </a:rPr>
              <a:t>Change load on the RFQ.</a:t>
            </a:r>
            <a:endParaRPr lang="en-US" sz="1600" b="1" spc="-1" dirty="0">
              <a:solidFill>
                <a:srgbClr val="303030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5078CB7-AD48-13E8-6640-44B9343DCF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44380" y="2309468"/>
            <a:ext cx="6572221" cy="223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84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226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Situation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1392803" cy="460851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200" b="1" u="sng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Building 2002: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200" b="1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The RFQ was tuned. 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20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Successful leak test </a:t>
            </a:r>
            <a:r>
              <a:rPr lang="en-US" sz="120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sym typeface="Wingdings" panose="05000000000000000000" pitchFamily="2" charset="2"/>
              </a:rPr>
              <a:t>(</a:t>
            </a:r>
            <a:r>
              <a:rPr lang="en-US" sz="120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Ridge 2 was removed, vacuum port attachments added).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20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RFQ frequency checked with the antennas, a decrease of </a:t>
            </a:r>
            <a:r>
              <a:rPr lang="en-US" sz="1200" u="sng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33.41 kHz</a:t>
            </a:r>
            <a:r>
              <a:rPr lang="en-US" sz="1200" spc="-1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</a:rPr>
              <a:t> was observed (corresponds to ~5° in temperature).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200" spc="-1" dirty="0">
              <a:solidFill>
                <a:srgbClr val="171717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200" u="sng" spc="-1" dirty="0">
                <a:solidFill>
                  <a:srgbClr val="002678"/>
                </a:solidFill>
                <a:latin typeface="Arial"/>
              </a:rPr>
              <a:t>Building 152: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200" b="1" spc="-1" dirty="0">
                <a:solidFill>
                  <a:srgbClr val="002678"/>
                </a:solidFill>
                <a:latin typeface="Arial"/>
              </a:rPr>
              <a:t>RFQ </a:t>
            </a:r>
            <a:r>
              <a:rPr lang="en-US" sz="1200" spc="-1" dirty="0">
                <a:solidFill>
                  <a:srgbClr val="002678"/>
                </a:solidFill>
                <a:latin typeface="Arial"/>
              </a:rPr>
              <a:t>transported to building 152 and placed on the final support. No further frequency change since building 2002. 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200" b="1" spc="-1" dirty="0">
                <a:solidFill>
                  <a:srgbClr val="002678"/>
                </a:solidFill>
                <a:latin typeface="Arial"/>
              </a:rPr>
              <a:t>RFQ was moved to high-power </a:t>
            </a:r>
            <a:r>
              <a:rPr lang="en-US" sz="1200" spc="-1" dirty="0">
                <a:solidFill>
                  <a:srgbClr val="002678"/>
                </a:solidFill>
                <a:latin typeface="Arial"/>
              </a:rPr>
              <a:t>test location</a:t>
            </a:r>
            <a:r>
              <a:rPr lang="en-US" sz="1200" b="1" spc="-1" dirty="0">
                <a:solidFill>
                  <a:srgbClr val="002678"/>
                </a:solidFill>
                <a:latin typeface="Arial"/>
              </a:rPr>
              <a:t>. Pumps, the final ridge 2, and the window were installed. The c</a:t>
            </a:r>
            <a:r>
              <a:rPr lang="en-US" sz="1200" spc="-1" dirty="0">
                <a:solidFill>
                  <a:srgbClr val="002678"/>
                </a:solidFill>
                <a:latin typeface="Arial"/>
              </a:rPr>
              <a:t>avity was placed under vacuum.</a:t>
            </a:r>
            <a:endParaRPr lang="en-US" sz="1200" b="1" spc="-1" dirty="0">
              <a:solidFill>
                <a:srgbClr val="002678"/>
              </a:solidFill>
              <a:latin typeface="Arial"/>
            </a:endParaRP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200" spc="-1" dirty="0">
                <a:solidFill>
                  <a:srgbClr val="002678"/>
                </a:solidFill>
                <a:latin typeface="Arial"/>
              </a:rPr>
              <a:t>Measurements performed with WG-Coax coupler indicate that  </a:t>
            </a:r>
            <a:r>
              <a:rPr lang="en-US" sz="1200" u="sng" spc="-1" dirty="0">
                <a:solidFill>
                  <a:srgbClr val="002678"/>
                </a:solidFill>
                <a:latin typeface="Arial"/>
              </a:rPr>
              <a:t>Q</a:t>
            </a:r>
            <a:r>
              <a:rPr lang="en-US" sz="1200" u="sng" spc="-1" baseline="-25000" dirty="0">
                <a:solidFill>
                  <a:srgbClr val="002678"/>
                </a:solidFill>
                <a:latin typeface="Arial"/>
              </a:rPr>
              <a:t>0</a:t>
            </a:r>
            <a:r>
              <a:rPr lang="en-US" sz="1200" u="sng" spc="-1" dirty="0">
                <a:solidFill>
                  <a:srgbClr val="002678"/>
                </a:solidFill>
                <a:latin typeface="Arial"/>
              </a:rPr>
              <a:t> is higher, f</a:t>
            </a:r>
            <a:r>
              <a:rPr lang="en-US" sz="1200" u="sng" spc="-1" baseline="-25000" dirty="0">
                <a:solidFill>
                  <a:srgbClr val="002678"/>
                </a:solidFill>
                <a:latin typeface="Arial"/>
              </a:rPr>
              <a:t>0</a:t>
            </a:r>
            <a:r>
              <a:rPr lang="en-US" sz="1200" u="sng" spc="-1" dirty="0">
                <a:solidFill>
                  <a:srgbClr val="002678"/>
                </a:solidFill>
                <a:latin typeface="Arial"/>
              </a:rPr>
              <a:t> is even lower, and the field profile is out of spec</a:t>
            </a:r>
            <a:r>
              <a:rPr lang="en-US" sz="1200" spc="-1" dirty="0">
                <a:solidFill>
                  <a:srgbClr val="002678"/>
                </a:solidFill>
                <a:latin typeface="Arial"/>
              </a:rPr>
              <a:t> compared to when it was in </a:t>
            </a:r>
            <a:r>
              <a:rPr lang="en-US" sz="1200" spc="-1" dirty="0" err="1">
                <a:solidFill>
                  <a:srgbClr val="002678"/>
                </a:solidFill>
                <a:latin typeface="Arial"/>
              </a:rPr>
              <a:t>bdg</a:t>
            </a:r>
            <a:r>
              <a:rPr lang="en-US" sz="1200" spc="-1" dirty="0">
                <a:solidFill>
                  <a:srgbClr val="002678"/>
                </a:solidFill>
                <a:latin typeface="Arial"/>
              </a:rPr>
              <a:t>. 2002.</a:t>
            </a:r>
          </a:p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200" b="1" spc="-1" dirty="0">
                <a:solidFill>
                  <a:srgbClr val="002678"/>
                </a:solidFill>
                <a:latin typeface="Arial"/>
              </a:rPr>
              <a:t>Survey measurements </a:t>
            </a:r>
            <a:r>
              <a:rPr lang="en-US" sz="1200" spc="-1" dirty="0">
                <a:solidFill>
                  <a:srgbClr val="002678"/>
                </a:solidFill>
                <a:latin typeface="Arial"/>
              </a:rPr>
              <a:t>were performed (results shared previously).</a:t>
            </a:r>
            <a:endParaRPr lang="en-US" sz="1200" b="1" spc="-1" dirty="0">
              <a:solidFill>
                <a:srgbClr val="002678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231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Situation Report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030308-7CCA-D64A-E611-8DA99354D8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To </a:t>
            </a:r>
            <a:r>
              <a:rPr lang="en-US" dirty="0" err="1"/>
              <a:t>summarise</a:t>
            </a:r>
            <a:r>
              <a:rPr lang="en-US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can live with the new Q</a:t>
            </a:r>
            <a:r>
              <a:rPr lang="en-US" baseline="-25000" dirty="0"/>
              <a:t>0</a:t>
            </a:r>
            <a:r>
              <a:rPr lang="en-US" dirty="0"/>
              <a:t> and </a:t>
            </a:r>
            <a:r>
              <a:rPr lang="en-US" dirty="0" err="1"/>
              <a:t>Q</a:t>
            </a:r>
            <a:r>
              <a:rPr lang="en-US" baseline="-25000" dirty="0" err="1"/>
              <a:t>ext</a:t>
            </a:r>
            <a:r>
              <a:rPr lang="en-US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frequency is out of range when the cavity is pumped down (very strange).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field profile is no longer in spec.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200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Frequency Evolution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2D4E08-C042-132B-AC1D-5501FD560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157" y="1301052"/>
            <a:ext cx="8388943" cy="419134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BAFB8A31-47E4-A743-009E-57E5263D4AF2}"/>
              </a:ext>
            </a:extLst>
          </p:cNvPr>
          <p:cNvSpPr/>
          <p:nvPr/>
        </p:nvSpPr>
        <p:spPr>
          <a:xfrm>
            <a:off x="8575008" y="4784988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BDBFBB1-CF58-13EC-3707-FE0DFBABE4DD}"/>
              </a:ext>
            </a:extLst>
          </p:cNvPr>
          <p:cNvCxnSpPr>
            <a:cxnSpLocks/>
            <a:stCxn id="3" idx="6"/>
          </p:cNvCxnSpPr>
          <p:nvPr/>
        </p:nvCxnSpPr>
        <p:spPr>
          <a:xfrm flipV="1">
            <a:off x="8966893" y="4091449"/>
            <a:ext cx="1586807" cy="8593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A0321E0-456B-B424-B8DF-E66986BB5EAA}"/>
              </a:ext>
            </a:extLst>
          </p:cNvPr>
          <p:cNvSpPr txBox="1"/>
          <p:nvPr/>
        </p:nvSpPr>
        <p:spPr>
          <a:xfrm>
            <a:off x="9573985" y="2924250"/>
            <a:ext cx="2315497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Compensated for cavity frequency, why does pumping down reduce f</a:t>
            </a:r>
            <a:r>
              <a:rPr lang="en-US" sz="1600" b="1" baseline="-25000" dirty="0">
                <a:solidFill>
                  <a:srgbClr val="FF0000"/>
                </a:solidFill>
              </a:rPr>
              <a:t>0</a:t>
            </a:r>
            <a:r>
              <a:rPr lang="en-US" sz="1600" b="1" dirty="0">
                <a:solidFill>
                  <a:srgbClr val="FF0000"/>
                </a:solidFill>
              </a:rPr>
              <a:t>???</a:t>
            </a:r>
          </a:p>
          <a:p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353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Frequency Evolution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2D4E08-C042-132B-AC1D-5501FD560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980" y="1706035"/>
            <a:ext cx="7585427" cy="378988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BC7BCC06-64E5-F590-420E-B4EB8126EF87}"/>
              </a:ext>
            </a:extLst>
          </p:cNvPr>
          <p:cNvSpPr/>
          <p:nvPr/>
        </p:nvSpPr>
        <p:spPr>
          <a:xfrm>
            <a:off x="1765213" y="2976038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EFC878-AAC7-1DA7-79E8-859A2871C7BA}"/>
              </a:ext>
            </a:extLst>
          </p:cNvPr>
          <p:cNvSpPr txBox="1"/>
          <p:nvPr/>
        </p:nvSpPr>
        <p:spPr>
          <a:xfrm>
            <a:off x="8385869" y="1404690"/>
            <a:ext cx="1171193" cy="9818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>
                <a:solidFill>
                  <a:srgbClr val="303030"/>
                </a:solidFill>
                <a:latin typeface="Arial"/>
              </a:rPr>
              <a:t>0</a:t>
            </a:r>
            <a:r>
              <a:rPr lang="en-US" sz="1400" spc="-1" baseline="-25000" dirty="0">
                <a:solidFill>
                  <a:srgbClr val="303030"/>
                </a:solidFill>
                <a:latin typeface="Arial"/>
              </a:rPr>
              <a:t>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6202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 err="1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 err="1">
                <a:solidFill>
                  <a:srgbClr val="303030"/>
                </a:solidFill>
                <a:latin typeface="Arial"/>
              </a:rPr>
              <a:t>ext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4123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l-GR" sz="1400" b="1" spc="-1" dirty="0">
                <a:solidFill>
                  <a:srgbClr val="303030"/>
                </a:solidFill>
                <a:latin typeface="Arial"/>
              </a:rPr>
              <a:t>β</a:t>
            </a:r>
            <a:r>
              <a:rPr lang="en-US" sz="1400" spc="-1" dirty="0">
                <a:solidFill>
                  <a:srgbClr val="303030"/>
                </a:solidFill>
                <a:latin typeface="Arial"/>
              </a:rPr>
              <a:t> 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1.5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E7771C-A14A-B02F-3253-F4E41AB03785}"/>
              </a:ext>
            </a:extLst>
          </p:cNvPr>
          <p:cNvSpPr txBox="1"/>
          <p:nvPr/>
        </p:nvSpPr>
        <p:spPr>
          <a:xfrm>
            <a:off x="8385868" y="2498873"/>
            <a:ext cx="1171193" cy="9818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>
                <a:solidFill>
                  <a:srgbClr val="303030"/>
                </a:solidFill>
                <a:latin typeface="Arial"/>
              </a:rPr>
              <a:t>0</a:t>
            </a:r>
            <a:r>
              <a:rPr lang="en-US" sz="1400" spc="-1" baseline="-25000" dirty="0">
                <a:solidFill>
                  <a:srgbClr val="303030"/>
                </a:solidFill>
                <a:latin typeface="Arial"/>
              </a:rPr>
              <a:t>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6258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 err="1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 err="1">
                <a:solidFill>
                  <a:srgbClr val="303030"/>
                </a:solidFill>
                <a:latin typeface="Arial"/>
              </a:rPr>
              <a:t>ext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4154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l-GR" sz="1400" b="1" spc="-1" dirty="0">
                <a:solidFill>
                  <a:srgbClr val="303030"/>
                </a:solidFill>
                <a:latin typeface="Arial"/>
              </a:rPr>
              <a:t>β</a:t>
            </a:r>
            <a:r>
              <a:rPr lang="en-US" sz="1400" spc="-1" dirty="0">
                <a:solidFill>
                  <a:srgbClr val="303030"/>
                </a:solidFill>
                <a:latin typeface="Arial"/>
              </a:rPr>
              <a:t> 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1.51 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05E3C30-C8A3-F8C2-CC69-C04AF2C9EFE3}"/>
              </a:ext>
            </a:extLst>
          </p:cNvPr>
          <p:cNvSpPr/>
          <p:nvPr/>
        </p:nvSpPr>
        <p:spPr>
          <a:xfrm>
            <a:off x="2813225" y="3307633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B78A8D-EB4C-430A-AB01-F254702A21A8}"/>
              </a:ext>
            </a:extLst>
          </p:cNvPr>
          <p:cNvCxnSpPr>
            <a:cxnSpLocks/>
            <a:stCxn id="14" idx="6"/>
            <a:endCxn id="13" idx="1"/>
          </p:cNvCxnSpPr>
          <p:nvPr/>
        </p:nvCxnSpPr>
        <p:spPr>
          <a:xfrm flipV="1">
            <a:off x="3205110" y="2989777"/>
            <a:ext cx="5180758" cy="4836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675E334-E9EB-D561-120E-BFF07E1D24AB}"/>
              </a:ext>
            </a:extLst>
          </p:cNvPr>
          <p:cNvCxnSpPr>
            <a:cxnSpLocks/>
            <a:stCxn id="5" idx="6"/>
            <a:endCxn id="11" idx="1"/>
          </p:cNvCxnSpPr>
          <p:nvPr/>
        </p:nvCxnSpPr>
        <p:spPr>
          <a:xfrm flipV="1">
            <a:off x="2157098" y="1895594"/>
            <a:ext cx="6228771" cy="12462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0AF2D3D-6EA0-558C-A065-E6D5A455A48F}"/>
              </a:ext>
            </a:extLst>
          </p:cNvPr>
          <p:cNvSpPr txBox="1"/>
          <p:nvPr/>
        </p:nvSpPr>
        <p:spPr>
          <a:xfrm>
            <a:off x="8359909" y="3639228"/>
            <a:ext cx="1171193" cy="9818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>
                <a:solidFill>
                  <a:srgbClr val="303030"/>
                </a:solidFill>
                <a:latin typeface="Arial"/>
              </a:rPr>
              <a:t>0</a:t>
            </a:r>
            <a:r>
              <a:rPr lang="en-US" sz="1400" spc="-1" baseline="-25000" dirty="0">
                <a:solidFill>
                  <a:srgbClr val="303030"/>
                </a:solidFill>
                <a:latin typeface="Arial"/>
              </a:rPr>
              <a:t>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6952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 err="1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 err="1">
                <a:solidFill>
                  <a:srgbClr val="303030"/>
                </a:solidFill>
                <a:latin typeface="Arial"/>
              </a:rPr>
              <a:t>ext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4168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l-GR" sz="1400" b="1" spc="-1" dirty="0">
                <a:solidFill>
                  <a:srgbClr val="303030"/>
                </a:solidFill>
                <a:latin typeface="Arial"/>
              </a:rPr>
              <a:t>β</a:t>
            </a:r>
            <a:r>
              <a:rPr lang="en-US" sz="1400" spc="-1" dirty="0">
                <a:solidFill>
                  <a:srgbClr val="303030"/>
                </a:solidFill>
                <a:latin typeface="Arial"/>
              </a:rPr>
              <a:t> 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1.67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3B319E8-B787-9EE0-3ACD-CA4D36151272}"/>
              </a:ext>
            </a:extLst>
          </p:cNvPr>
          <p:cNvSpPr/>
          <p:nvPr/>
        </p:nvSpPr>
        <p:spPr>
          <a:xfrm>
            <a:off x="6322653" y="4123200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FA9A23F-6930-9D14-5551-B907B0A2AA65}"/>
              </a:ext>
            </a:extLst>
          </p:cNvPr>
          <p:cNvCxnSpPr>
            <a:cxnSpLocks/>
            <a:stCxn id="21" idx="6"/>
            <a:endCxn id="20" idx="1"/>
          </p:cNvCxnSpPr>
          <p:nvPr/>
        </p:nvCxnSpPr>
        <p:spPr>
          <a:xfrm flipV="1">
            <a:off x="6714538" y="4130132"/>
            <a:ext cx="1645371" cy="1588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86B6B23-7E7A-55D9-7926-BAD94FB9C08A}"/>
              </a:ext>
            </a:extLst>
          </p:cNvPr>
          <p:cNvSpPr txBox="1"/>
          <p:nvPr/>
        </p:nvSpPr>
        <p:spPr>
          <a:xfrm>
            <a:off x="8331802" y="4902457"/>
            <a:ext cx="1171193" cy="9818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>
                <a:solidFill>
                  <a:srgbClr val="303030"/>
                </a:solidFill>
                <a:latin typeface="Arial"/>
              </a:rPr>
              <a:t>0</a:t>
            </a:r>
            <a:r>
              <a:rPr lang="en-US" sz="1400" spc="-1" baseline="-25000" dirty="0">
                <a:solidFill>
                  <a:srgbClr val="303030"/>
                </a:solidFill>
                <a:latin typeface="Arial"/>
              </a:rPr>
              <a:t>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6912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 err="1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 err="1">
                <a:solidFill>
                  <a:srgbClr val="303030"/>
                </a:solidFill>
                <a:latin typeface="Arial"/>
              </a:rPr>
              <a:t>ext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4195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l-GR" sz="1400" b="1" spc="-1" dirty="0">
                <a:solidFill>
                  <a:srgbClr val="303030"/>
                </a:solidFill>
                <a:latin typeface="Arial"/>
              </a:rPr>
              <a:t>β</a:t>
            </a:r>
            <a:r>
              <a:rPr lang="en-US" sz="1400" spc="-1" dirty="0">
                <a:solidFill>
                  <a:srgbClr val="303030"/>
                </a:solidFill>
                <a:latin typeface="Arial"/>
              </a:rPr>
              <a:t> 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1.65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55E8A2D-A770-1672-4884-A81B4B08B084}"/>
              </a:ext>
            </a:extLst>
          </p:cNvPr>
          <p:cNvSpPr/>
          <p:nvPr/>
        </p:nvSpPr>
        <p:spPr>
          <a:xfrm>
            <a:off x="5157875" y="4920722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0AD1459-9429-84E6-2620-9A2849EC3F70}"/>
              </a:ext>
            </a:extLst>
          </p:cNvPr>
          <p:cNvCxnSpPr>
            <a:cxnSpLocks/>
            <a:stCxn id="25" idx="6"/>
            <a:endCxn id="24" idx="1"/>
          </p:cNvCxnSpPr>
          <p:nvPr/>
        </p:nvCxnSpPr>
        <p:spPr>
          <a:xfrm>
            <a:off x="5549760" y="5086520"/>
            <a:ext cx="2782042" cy="3068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8E4C4FED-E293-194F-FE90-10946CF2D2C5}"/>
              </a:ext>
            </a:extLst>
          </p:cNvPr>
          <p:cNvSpPr/>
          <p:nvPr/>
        </p:nvSpPr>
        <p:spPr>
          <a:xfrm>
            <a:off x="7452264" y="4832635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9DA7E03-5045-FE17-8B88-4EB02A9DD80A}"/>
              </a:ext>
            </a:extLst>
          </p:cNvPr>
          <p:cNvCxnSpPr>
            <a:cxnSpLocks/>
            <a:stCxn id="28" idx="6"/>
            <a:endCxn id="24" idx="1"/>
          </p:cNvCxnSpPr>
          <p:nvPr/>
        </p:nvCxnSpPr>
        <p:spPr>
          <a:xfrm>
            <a:off x="7844149" y="4998433"/>
            <a:ext cx="487653" cy="3949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0FD4110-ADBD-169C-85A7-ED4777BC905C}"/>
              </a:ext>
            </a:extLst>
          </p:cNvPr>
          <p:cNvSpPr txBox="1"/>
          <p:nvPr/>
        </p:nvSpPr>
        <p:spPr>
          <a:xfrm>
            <a:off x="9707945" y="4520409"/>
            <a:ext cx="20166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Q is stable, changes from venting are negligible.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182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483AEF-0410-9D0C-655C-195958D0C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80" y="1553221"/>
            <a:ext cx="7005080" cy="34999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Frequency Evolution with Photos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F65F4581-9809-4C0E-DA4B-A47A4A5CABF7}"/>
              </a:ext>
            </a:extLst>
          </p:cNvPr>
          <p:cNvSpPr/>
          <p:nvPr/>
        </p:nvSpPr>
        <p:spPr>
          <a:xfrm>
            <a:off x="4791765" y="4530817"/>
            <a:ext cx="389835" cy="365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BF0521-B3B6-AAB3-04BE-45A8BFF323ED}"/>
              </a:ext>
            </a:extLst>
          </p:cNvPr>
          <p:cNvCxnSpPr>
            <a:cxnSpLocks/>
            <a:stCxn id="5" idx="6"/>
            <a:endCxn id="18" idx="1"/>
          </p:cNvCxnSpPr>
          <p:nvPr/>
        </p:nvCxnSpPr>
        <p:spPr>
          <a:xfrm>
            <a:off x="5181600" y="4713380"/>
            <a:ext cx="3026045" cy="3129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F009AED7-C47D-8C82-4ED4-7B304243AE9B}"/>
              </a:ext>
            </a:extLst>
          </p:cNvPr>
          <p:cNvSpPr/>
          <p:nvPr/>
        </p:nvSpPr>
        <p:spPr>
          <a:xfrm>
            <a:off x="4265271" y="3437225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D59FD18-EE3C-62EC-8AD7-227F9DB87B30}"/>
              </a:ext>
            </a:extLst>
          </p:cNvPr>
          <p:cNvCxnSpPr>
            <a:cxnSpLocks/>
            <a:stCxn id="12" idx="6"/>
            <a:endCxn id="15" idx="1"/>
          </p:cNvCxnSpPr>
          <p:nvPr/>
        </p:nvCxnSpPr>
        <p:spPr>
          <a:xfrm flipV="1">
            <a:off x="4657156" y="2481194"/>
            <a:ext cx="3670811" cy="11218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DEBA415-9380-C7B2-8041-94FAD5C2AC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7967" y="1177914"/>
            <a:ext cx="2926316" cy="26065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119626E-754A-6656-109F-0232EB40AB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7645" y="3874076"/>
            <a:ext cx="3166960" cy="230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455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Field Profile Comparison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692DA40-D338-6521-953F-D89CAC1BE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980" y="2365567"/>
            <a:ext cx="4773790" cy="24417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7ACE01E-D394-1904-F847-26DED54E64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6538" y="2447925"/>
            <a:ext cx="4664963" cy="231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317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Field Profile Comparison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BE1030-3CF2-F1F0-39A3-C43FBFFB2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039" y="1362907"/>
            <a:ext cx="4131488" cy="45806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D2525E-2CF7-886A-C1AF-148BD150D9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4158" y="1362907"/>
            <a:ext cx="3606030" cy="445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03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Antenna Signal Comparison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24.04.2024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EC54CD3-2D26-FB66-801D-901A5C974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" y="2102552"/>
            <a:ext cx="4919663" cy="274518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61F443C-A9E0-ABA7-55C0-83C17F5CFA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096508"/>
            <a:ext cx="5037776" cy="27512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A22089A-C76B-D527-EE65-64D9CD2EC39C}"/>
              </a:ext>
            </a:extLst>
          </p:cNvPr>
          <p:cNvSpPr txBox="1"/>
          <p:nvPr/>
        </p:nvSpPr>
        <p:spPr>
          <a:xfrm>
            <a:off x="1140542" y="1493845"/>
            <a:ext cx="32600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From </a:t>
            </a:r>
            <a:r>
              <a:rPr lang="en-US" b="1" dirty="0" err="1"/>
              <a:t>bdg</a:t>
            </a:r>
            <a:r>
              <a:rPr lang="en-US" b="1" dirty="0"/>
              <a:t>. 2002 to 152 test position (point 3 to 8).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34FA4AA-9247-B20D-EC31-958A44965AAB}"/>
              </a:ext>
            </a:extLst>
          </p:cNvPr>
          <p:cNvSpPr txBox="1"/>
          <p:nvPr/>
        </p:nvSpPr>
        <p:spPr>
          <a:xfrm>
            <a:off x="7005811" y="1601891"/>
            <a:ext cx="36861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Vacuum to nitrogen in </a:t>
            </a:r>
            <a:r>
              <a:rPr lang="en-US" b="1" dirty="0" err="1"/>
              <a:t>bdg</a:t>
            </a:r>
            <a:r>
              <a:rPr lang="en-US" b="1" dirty="0"/>
              <a:t>. 152 (point 8 to 9).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915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24181</TotalTime>
  <Words>892</Words>
  <Application>Microsoft Office PowerPoint</Application>
  <PresentationFormat>Widescreen</PresentationFormat>
  <Paragraphs>161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RFQ2 Discussion</vt:lpstr>
      <vt:lpstr>Situation Report</vt:lpstr>
      <vt:lpstr>Situation Report</vt:lpstr>
      <vt:lpstr>Frequency Evolution</vt:lpstr>
      <vt:lpstr>Frequency Evolution</vt:lpstr>
      <vt:lpstr>Frequency Evolution with Photos</vt:lpstr>
      <vt:lpstr>Field Profile Comparison</vt:lpstr>
      <vt:lpstr>Field Profile Comparison</vt:lpstr>
      <vt:lpstr>Antenna Signal Comparison</vt:lpstr>
      <vt:lpstr>Antenna Signal Comparison</vt:lpstr>
      <vt:lpstr>Discussion – Next Steps</vt:lpstr>
      <vt:lpstr>Operations Since Tuning</vt:lpstr>
      <vt:lpstr>Operations Since Tuning</vt:lpstr>
      <vt:lpstr>Operations Since Tuning</vt:lpstr>
      <vt:lpstr>Article: Sleeves on Vacuum Ports</vt:lpstr>
      <vt:lpstr>Article: Cavity Installed on Final Support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MiniMeVArc_2022_LeeMillar</dc:title>
  <dc:creator>Lee Millar</dc:creator>
  <cp:lastModifiedBy>Lee Millar</cp:lastModifiedBy>
  <cp:revision>811</cp:revision>
  <cp:lastPrinted>2020-01-30T13:49:18Z</cp:lastPrinted>
  <dcterms:created xsi:type="dcterms:W3CDTF">2021-12-08T12:50:01Z</dcterms:created>
  <dcterms:modified xsi:type="dcterms:W3CDTF">2024-04-24T15:50:48Z</dcterms:modified>
</cp:coreProperties>
</file>