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3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4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5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7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8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data2.xml" ContentType="application/vnd.openxmlformats-officedocument.drawingml.diagramData+xml"/>
  <Override PartName="/ppt/diagrams/data3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ata6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2"/>
  </p:notesMasterIdLst>
  <p:sldIdLst>
    <p:sldId id="256" r:id="rId2"/>
    <p:sldId id="262" r:id="rId3"/>
    <p:sldId id="275" r:id="rId4"/>
    <p:sldId id="628" r:id="rId5"/>
    <p:sldId id="629" r:id="rId6"/>
    <p:sldId id="609" r:id="rId7"/>
    <p:sldId id="610" r:id="rId8"/>
    <p:sldId id="627" r:id="rId9"/>
    <p:sldId id="302" r:id="rId10"/>
    <p:sldId id="298" r:id="rId11"/>
    <p:sldId id="274" r:id="rId12"/>
    <p:sldId id="299" r:id="rId13"/>
    <p:sldId id="290" r:id="rId14"/>
    <p:sldId id="631" r:id="rId15"/>
    <p:sldId id="292" r:id="rId16"/>
    <p:sldId id="293" r:id="rId17"/>
    <p:sldId id="294" r:id="rId18"/>
    <p:sldId id="630" r:id="rId19"/>
    <p:sldId id="271" r:id="rId20"/>
    <p:sldId id="632" r:id="rId21"/>
    <p:sldId id="260" r:id="rId22"/>
    <p:sldId id="265" r:id="rId23"/>
    <p:sldId id="263" r:id="rId24"/>
    <p:sldId id="266" r:id="rId25"/>
    <p:sldId id="267" r:id="rId26"/>
    <p:sldId id="268" r:id="rId27"/>
    <p:sldId id="269" r:id="rId28"/>
    <p:sldId id="259" r:id="rId29"/>
    <p:sldId id="258" r:id="rId30"/>
    <p:sldId id="272" r:id="rId31"/>
    <p:sldId id="288" r:id="rId32"/>
    <p:sldId id="280" r:id="rId33"/>
    <p:sldId id="282" r:id="rId34"/>
    <p:sldId id="300" r:id="rId35"/>
    <p:sldId id="276" r:id="rId36"/>
    <p:sldId id="277" r:id="rId37"/>
    <p:sldId id="278" r:id="rId38"/>
    <p:sldId id="279" r:id="rId39"/>
    <p:sldId id="284" r:id="rId40"/>
    <p:sldId id="281" r:id="rId4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04" autoAdjust="0"/>
    <p:restoredTop sz="94660"/>
  </p:normalViewPr>
  <p:slideViewPr>
    <p:cSldViewPr snapToGrid="0">
      <p:cViewPr varScale="1">
        <p:scale>
          <a:sx n="82" d="100"/>
          <a:sy n="82" d="100"/>
        </p:scale>
        <p:origin x="71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657986/contributions/2719695/attachments/1531755/2397711/TitaniumSubstrateSeptember2017.pdf" TargetMode="External"/><Relationship Id="rId1" Type="http://schemas.openxmlformats.org/officeDocument/2006/relationships/hyperlink" Target="https://www.royce.ac.uk/" TargetMode="External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hyperlink" Target="https://nxct.ac.uk/" TargetMode="External"/></Relationships>
</file>

<file path=ppt/diagrams/_rels/data30.xml.rels><?xml version="1.0" encoding="UTF-8" standalone="yes"?>
<Relationships xmlns="http://schemas.openxmlformats.org/package/2006/relationships"><Relationship Id="rId1" Type="http://schemas.openxmlformats.org/officeDocument/2006/relationships/image" Target="../media/image601.pn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diagrams/_rels/data8.xml.rels><?xml version="1.0" encoding="UTF-8" standalone="yes"?>
<Relationships xmlns="http://schemas.openxmlformats.org/package/2006/relationships"><Relationship Id="rId1" Type="http://schemas.openxmlformats.org/officeDocument/2006/relationships/hyperlink" Target="https://indico.cern.ch/event/1336746/contributions/5923154/attachments/2868311/5021146/240531_DRDT74-Cooling.pdf" TargetMode="External"/></Relationships>
</file>

<file path=ppt/diagrams/_rels/data9.xml.rels><?xml version="1.0" encoding="UTF-8" standalone="yes"?>
<Relationships xmlns="http://schemas.openxmlformats.org/package/2006/relationships"><Relationship Id="rId1" Type="http://schemas.openxmlformats.org/officeDocument/2006/relationships/image" Target="../media/image48.pn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657986/contributions/2719695/attachments/1531755/2397711/TitaniumSubstrateSeptember2017.pdf" TargetMode="External"/><Relationship Id="rId1" Type="http://schemas.openxmlformats.org/officeDocument/2006/relationships/hyperlink" Target="https://www.royce.ac.uk/" TargetMode="External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hyperlink" Target="https://nxct.ac.uk/" TargetMode="External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hyperlink" Target="https://indico.cern.ch/event/1336746/contributions/5923154/attachments/2868311/5021146/240531_DRDT74-Cooling.pdf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2E8058-854B-4E05-8F35-3FD95788A1B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8BC455-653C-467A-B073-FADDF464823E}">
      <dgm:prSet phldrT="[Text]"/>
      <dgm:spPr/>
      <dgm:t>
        <a:bodyPr/>
        <a:lstStyle/>
        <a:p>
          <a:r>
            <a:rPr lang="en-US" dirty="0"/>
            <a:t>3D metal</a:t>
          </a:r>
        </a:p>
      </dgm:t>
    </dgm:pt>
    <dgm:pt modelId="{BCF63997-D7A0-4E44-8EAF-81DED8F93C3E}" type="parTrans" cxnId="{0C70BD00-69CA-4428-A391-8813A40295D3}">
      <dgm:prSet/>
      <dgm:spPr/>
      <dgm:t>
        <a:bodyPr/>
        <a:lstStyle/>
        <a:p>
          <a:endParaRPr lang="en-US"/>
        </a:p>
      </dgm:t>
    </dgm:pt>
    <dgm:pt modelId="{E1A10E3C-A258-4340-89F6-EF568F87B571}" type="sibTrans" cxnId="{0C70BD00-69CA-4428-A391-8813A40295D3}">
      <dgm:prSet/>
      <dgm:spPr/>
      <dgm:t>
        <a:bodyPr/>
        <a:lstStyle/>
        <a:p>
          <a:endParaRPr lang="en-US"/>
        </a:p>
      </dgm:t>
    </dgm:pt>
    <dgm:pt modelId="{D778E869-3965-4454-8AFF-F39F28A163E0}">
      <dgm:prSet phldrT="[Text]"/>
      <dgm:spPr/>
      <dgm:t>
        <a:bodyPr/>
        <a:lstStyle/>
        <a:p>
          <a:r>
            <a:rPr lang="en-US" b="0" i="0" dirty="0"/>
            <a:t>Exploration phase</a:t>
          </a:r>
        </a:p>
      </dgm:t>
    </dgm:pt>
    <dgm:pt modelId="{CE1EDA9C-A996-48FE-93B8-069440BEB80B}" type="parTrans" cxnId="{665209FA-9B66-40B5-97AE-3DCB0FBBB789}">
      <dgm:prSet/>
      <dgm:spPr/>
      <dgm:t>
        <a:bodyPr/>
        <a:lstStyle/>
        <a:p>
          <a:endParaRPr lang="en-GB"/>
        </a:p>
      </dgm:t>
    </dgm:pt>
    <dgm:pt modelId="{22591596-725C-4CB2-9D21-FC549246D266}" type="sibTrans" cxnId="{665209FA-9B66-40B5-97AE-3DCB0FBBB789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5B933DC7-826A-40CD-94A9-4A4EF5C5EBFC}">
          <dgm:prSet phldrT="[Text]"/>
          <dgm:spPr/>
          <dgm:t>
            <a:bodyPr/>
            <a:lstStyle/>
            <a:p>
              <a:r>
                <a:rPr lang="en-US" b="0" i="0" dirty="0"/>
                <a:t>Considering evaporative </a:t>
              </a:r>
              <a14:m>
                <m:oMath xmlns:m="http://schemas.openxmlformats.org/officeDocument/2006/math">
                  <m:r>
                    <m:rPr>
                      <m:sty m:val="p"/>
                    </m:rPr>
                    <a:rPr lang="en-US" b="0" i="0" dirty="0" smtClean="0">
                      <a:latin typeface="Cambria Math" panose="02040503050406030204" pitchFamily="18" charset="0"/>
                    </a:rPr>
                    <m:t>C</m:t>
                  </m:r>
                  <m:sSub>
                    <m:sSubPr>
                      <m:ctrlPr>
                        <a:rPr lang="en-US" b="0" i="1" dirty="0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m:rPr>
                          <m:sty m:val="p"/>
                        </m:rPr>
                        <a:rPr lang="en-US" b="0" i="0" dirty="0" smtClean="0">
                          <a:latin typeface="Cambria Math" panose="02040503050406030204" pitchFamily="18" charset="0"/>
                        </a:rPr>
                        <m:t>O</m:t>
                      </m:r>
                    </m:e>
                    <m:sub>
                      <m:r>
                        <a:rPr lang="en-US" b="0" i="0" dirty="0" smtClean="0">
                          <a:latin typeface="Cambria Math" panose="02040503050406030204" pitchFamily="18" charset="0"/>
                        </a:rPr>
                        <m:t>2</m:t>
                      </m:r>
                    </m:sub>
                  </m:sSub>
                </m:oMath>
              </a14:m>
              <a:r>
                <a:rPr lang="en-US" b="0" i="0" dirty="0"/>
                <a:t> as baseline solution</a:t>
              </a:r>
            </a:p>
          </dgm:t>
        </dgm:pt>
      </mc:Choice>
      <mc:Fallback xmlns="">
        <dgm:pt modelId="{5B933DC7-826A-40CD-94A9-4A4EF5C5EBFC}">
          <dgm:prSet phldrT="[Text]"/>
          <dgm:spPr/>
          <dgm:t>
            <a:bodyPr/>
            <a:lstStyle/>
            <a:p>
              <a:r>
                <a:rPr lang="en-US" b="0" i="0" dirty="0"/>
                <a:t>Considering evaporative </a:t>
              </a:r>
              <a:r>
                <a:rPr lang="en-US" b="0" i="0" dirty="0">
                  <a:latin typeface="Cambria Math" panose="02040503050406030204" pitchFamily="18" charset="0"/>
                </a:rPr>
                <a:t>CO_2</a:t>
              </a:r>
              <a:r>
                <a:rPr lang="en-US" b="0" i="0" dirty="0"/>
                <a:t> as baseline solution</a:t>
              </a:r>
            </a:p>
          </dgm:t>
        </dgm:pt>
      </mc:Fallback>
    </mc:AlternateContent>
    <dgm:pt modelId="{40A5FAF3-C3F2-4A16-9FBB-EC4A45A9C95A}" type="parTrans" cxnId="{4341BFF7-853F-40D3-BDF4-8578D00B6C49}">
      <dgm:prSet/>
      <dgm:spPr/>
      <dgm:t>
        <a:bodyPr/>
        <a:lstStyle/>
        <a:p>
          <a:endParaRPr lang="en-GB"/>
        </a:p>
      </dgm:t>
    </dgm:pt>
    <dgm:pt modelId="{F13786B4-182B-4AA6-B173-E3017EA9AB0F}" type="sibTrans" cxnId="{4341BFF7-853F-40D3-BDF4-8578D00B6C49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32C540FB-8C08-4E15-8524-1F70A89E61FB}">
          <dgm:prSet phldrT="[Text]"/>
          <dgm:spPr/>
          <dgm:t>
            <a:bodyPr/>
            <a:lstStyle/>
            <a:p>
              <a:r>
                <a:rPr lang="en-US" b="0" i="0" dirty="0"/>
                <a:t>Power dissipation of up to </a:t>
              </a:r>
              <a14:m>
                <m:oMath xmlns:m="http://schemas.openxmlformats.org/officeDocument/2006/math">
                  <m:r>
                    <a:rPr lang="en-US" b="0" i="0" dirty="0" smtClean="0">
                      <a:latin typeface="Cambria Math" panose="02040503050406030204" pitchFamily="18" charset="0"/>
                    </a:rPr>
                    <m:t>2</m:t>
                  </m:r>
                  <m:r>
                    <m:rPr>
                      <m:sty m:val="p"/>
                    </m:rPr>
                    <a:rPr lang="en-US" b="0" i="0" dirty="0" smtClean="0">
                      <a:latin typeface="Cambria Math" panose="02040503050406030204" pitchFamily="18" charset="0"/>
                    </a:rPr>
                    <m:t>W</m:t>
                  </m:r>
                  <m:r>
                    <a:rPr lang="en-US" b="0" i="0" dirty="0" smtClean="0">
                      <a:latin typeface="Cambria Math" panose="02040503050406030204" pitchFamily="18" charset="0"/>
                    </a:rPr>
                    <m:t>/</m:t>
                  </m:r>
                  <m:r>
                    <m:rPr>
                      <m:sty m:val="p"/>
                    </m:rPr>
                    <a:rPr lang="en-US" b="0" i="0" dirty="0" smtClean="0">
                      <a:latin typeface="Cambria Math" panose="02040503050406030204" pitchFamily="18" charset="0"/>
                    </a:rPr>
                    <m:t>c</m:t>
                  </m:r>
                  <m:sSup>
                    <m:sSupPr>
                      <m:ctrlPr>
                        <a:rPr lang="en-US" b="0" i="1" dirty="0" smtClean="0">
                          <a:latin typeface="Cambria Math" panose="02040503050406030204" pitchFamily="18" charset="0"/>
                        </a:rPr>
                      </m:ctrlPr>
                    </m:sSupPr>
                    <m:e>
                      <m:r>
                        <m:rPr>
                          <m:sty m:val="p"/>
                        </m:rPr>
                        <a:rPr lang="en-US" b="0" i="0" dirty="0" smtClean="0">
                          <a:latin typeface="Cambria Math" panose="02040503050406030204" pitchFamily="18" charset="0"/>
                        </a:rPr>
                        <m:t>m</m:t>
                      </m:r>
                    </m:e>
                    <m:sup>
                      <m:r>
                        <a:rPr lang="en-US" b="0" i="0" dirty="0" smtClean="0">
                          <a:latin typeface="Cambria Math" panose="02040503050406030204" pitchFamily="18" charset="0"/>
                        </a:rPr>
                        <m:t>2</m:t>
                      </m:r>
                    </m:sup>
                  </m:sSup>
                </m:oMath>
              </a14:m>
              <a:endParaRPr lang="en-US" b="0" i="0" dirty="0"/>
            </a:p>
          </dgm:t>
        </dgm:pt>
      </mc:Choice>
      <mc:Fallback xmlns="">
        <dgm:pt modelId="{32C540FB-8C08-4E15-8524-1F70A89E61FB}">
          <dgm:prSet phldrT="[Text]"/>
          <dgm:spPr/>
          <dgm:t>
            <a:bodyPr/>
            <a:lstStyle/>
            <a:p>
              <a:r>
                <a:rPr lang="en-US" b="0" i="0" dirty="0"/>
                <a:t>Power dissipation of up to </a:t>
              </a:r>
              <a:r>
                <a:rPr lang="en-US" b="0" i="0" dirty="0">
                  <a:latin typeface="Cambria Math" panose="02040503050406030204" pitchFamily="18" charset="0"/>
                </a:rPr>
                <a:t>2W/cm^2</a:t>
              </a:r>
              <a:endParaRPr lang="en-US" b="0" i="0" dirty="0"/>
            </a:p>
          </dgm:t>
        </dgm:pt>
      </mc:Fallback>
    </mc:AlternateContent>
    <dgm:pt modelId="{0BC4D0C7-77A9-4932-AC43-C31CCE1951F9}" type="parTrans" cxnId="{AC6F0AF9-A7FA-43C1-BEE4-4988FD84E563}">
      <dgm:prSet/>
      <dgm:spPr/>
      <dgm:t>
        <a:bodyPr/>
        <a:lstStyle/>
        <a:p>
          <a:endParaRPr lang="en-GB"/>
        </a:p>
      </dgm:t>
    </dgm:pt>
    <dgm:pt modelId="{3CEE4C5E-08FA-4003-9FE3-748C61CAA37C}" type="sibTrans" cxnId="{AC6F0AF9-A7FA-43C1-BEE4-4988FD84E563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547AB6A2-C5FC-4751-AAFA-EF1B35993FB3}">
          <dgm:prSet phldrT="[Text]"/>
          <dgm:spPr/>
          <dgm:t>
            <a:bodyPr/>
            <a:lstStyle/>
            <a:p>
              <a:r>
                <a:rPr lang="en-US" b="0" i="0" dirty="0"/>
                <a:t>Largest variation of temperature on the sensor part around </a:t>
              </a:r>
              <a14:m>
                <m:oMath xmlns:m="http://schemas.openxmlformats.org/officeDocument/2006/math">
                  <m:r>
                    <a:rPr lang="en-US" b="0" i="1" smtClean="0">
                      <a:latin typeface="Cambria Math" panose="02040503050406030204" pitchFamily="18" charset="0"/>
                    </a:rPr>
                    <m:t>25</m:t>
                  </m:r>
                  <m:r>
                    <a:rPr lang="en-US" b="0" i="1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℃</m:t>
                  </m:r>
                </m:oMath>
              </a14:m>
              <a:r>
                <a:rPr lang="en-US" b="0" i="0" dirty="0"/>
                <a:t> (with respect to the inner side wall)</a:t>
              </a:r>
            </a:p>
          </dgm:t>
        </dgm:pt>
      </mc:Choice>
      <mc:Fallback xmlns="">
        <dgm:pt modelId="{547AB6A2-C5FC-4751-AAFA-EF1B35993FB3}">
          <dgm:prSet phldrT="[Text]"/>
          <dgm:spPr/>
          <dgm:t>
            <a:bodyPr/>
            <a:lstStyle/>
            <a:p>
              <a:r>
                <a:rPr lang="en-US" b="0" i="0" dirty="0"/>
                <a:t>Largest variation of temperature on the sensor part around </a:t>
              </a:r>
              <a:r>
                <a:rPr lang="en-US" b="0" i="0">
                  <a:latin typeface="Cambria Math" panose="02040503050406030204" pitchFamily="18" charset="0"/>
                </a:rPr>
                <a:t>25</a:t>
              </a:r>
              <a:r>
                <a:rPr lang="en-US" b="0" i="0">
                  <a:latin typeface="Cambria Math" panose="02040503050406030204" pitchFamily="18" charset="0"/>
                  <a:ea typeface="Cambria Math" panose="02040503050406030204" pitchFamily="18" charset="0"/>
                </a:rPr>
                <a:t>℃</a:t>
              </a:r>
              <a:r>
                <a:rPr lang="en-US" b="0" i="0" dirty="0"/>
                <a:t> (with respect to the inner side wall)</a:t>
              </a:r>
            </a:p>
          </dgm:t>
        </dgm:pt>
      </mc:Fallback>
    </mc:AlternateContent>
    <dgm:pt modelId="{ECC69C37-DCA2-4625-9415-03169112D60A}" type="parTrans" cxnId="{1882DAC1-9750-4959-AEC1-2E437446060B}">
      <dgm:prSet/>
      <dgm:spPr/>
      <dgm:t>
        <a:bodyPr/>
        <a:lstStyle/>
        <a:p>
          <a:endParaRPr lang="en-GB"/>
        </a:p>
      </dgm:t>
    </dgm:pt>
    <dgm:pt modelId="{02D06069-525D-4A7F-B2CA-6D64DB4A0E9A}" type="sibTrans" cxnId="{1882DAC1-9750-4959-AEC1-2E437446060B}">
      <dgm:prSet/>
      <dgm:spPr/>
      <dgm:t>
        <a:bodyPr/>
        <a:lstStyle/>
        <a:p>
          <a:endParaRPr lang="en-GB"/>
        </a:p>
      </dgm:t>
    </dgm:pt>
    <dgm:pt modelId="{86C60C9B-F84D-48DA-BB2A-BE2E08CB153A}">
      <dgm:prSet phldrT="[Text]"/>
      <dgm:spPr/>
      <dgm:t>
        <a:bodyPr/>
        <a:lstStyle/>
        <a:p>
          <a:r>
            <a:rPr lang="en-US" b="0" i="0" dirty="0"/>
            <a:t>Alternative strategy to cooldown off-chip electronics would have to be improved (cooling routing lines)</a:t>
          </a:r>
        </a:p>
      </dgm:t>
    </dgm:pt>
    <dgm:pt modelId="{4EE52C11-ED94-4023-A3B8-35B38E5D3D5A}" type="parTrans" cxnId="{EF0A1564-2920-4C4E-86D7-C4B42DB06948}">
      <dgm:prSet/>
      <dgm:spPr/>
      <dgm:t>
        <a:bodyPr/>
        <a:lstStyle/>
        <a:p>
          <a:endParaRPr lang="en-GB"/>
        </a:p>
      </dgm:t>
    </dgm:pt>
    <dgm:pt modelId="{F55D7D54-D2FB-4632-9438-7C16672D9010}" type="sibTrans" cxnId="{EF0A1564-2920-4C4E-86D7-C4B42DB06948}">
      <dgm:prSet/>
      <dgm:spPr/>
      <dgm:t>
        <a:bodyPr/>
        <a:lstStyle/>
        <a:p>
          <a:endParaRPr lang="en-GB"/>
        </a:p>
      </dgm:t>
    </dgm:pt>
    <dgm:pt modelId="{9A0EEC7C-5B55-4C02-8DC2-9B3F04C99F77}">
      <dgm:prSet phldrT="[Text]"/>
      <dgm:spPr/>
      <dgm:t>
        <a:bodyPr/>
        <a:lstStyle/>
        <a:p>
          <a:r>
            <a:rPr lang="en-US" b="0" i="0" dirty="0"/>
            <a:t>U-like design</a:t>
          </a:r>
        </a:p>
      </dgm:t>
    </dgm:pt>
    <dgm:pt modelId="{C21F57A5-CC0C-420E-8F21-2C3665013B1F}" type="parTrans" cxnId="{A927A9B1-12A5-4060-8BDD-B0EA8EDB0572}">
      <dgm:prSet/>
      <dgm:spPr/>
      <dgm:t>
        <a:bodyPr/>
        <a:lstStyle/>
        <a:p>
          <a:endParaRPr lang="en-GB"/>
        </a:p>
      </dgm:t>
    </dgm:pt>
    <dgm:pt modelId="{D7D09A8B-208C-4012-883D-AB6B636B7B23}" type="sibTrans" cxnId="{A927A9B1-12A5-4060-8BDD-B0EA8EDB0572}">
      <dgm:prSet/>
      <dgm:spPr/>
      <dgm:t>
        <a:bodyPr/>
        <a:lstStyle/>
        <a:p>
          <a:endParaRPr lang="en-GB"/>
        </a:p>
      </dgm:t>
    </dgm:pt>
    <dgm:pt modelId="{0F450198-8103-4466-B90E-06C804197357}">
      <dgm:prSet phldrT="[Text]"/>
      <dgm:spPr/>
      <dgm:t>
        <a:bodyPr/>
        <a:lstStyle/>
        <a:p>
          <a:r>
            <a:rPr lang="en-US" b="0" i="0" dirty="0"/>
            <a:t>Different designs submitted to the </a:t>
          </a:r>
          <a:r>
            <a:rPr lang="en-US" dirty="0">
              <a:hlinkClick xmlns:r="http://schemas.openxmlformats.org/officeDocument/2006/relationships" r:id="rId1"/>
            </a:rPr>
            <a:t>Royce Institute</a:t>
          </a:r>
          <a:r>
            <a:rPr lang="en-US" dirty="0"/>
            <a:t> (Sheffield)</a:t>
          </a:r>
          <a:endParaRPr lang="en-US" b="0" i="0" dirty="0"/>
        </a:p>
      </dgm:t>
    </dgm:pt>
    <dgm:pt modelId="{F9E26978-AAFF-4AF4-993A-57528C4808CB}" type="parTrans" cxnId="{BE71A3EE-021F-4F4E-A1C3-8F2982936FDD}">
      <dgm:prSet/>
      <dgm:spPr/>
      <dgm:t>
        <a:bodyPr/>
        <a:lstStyle/>
        <a:p>
          <a:endParaRPr lang="en-GB"/>
        </a:p>
      </dgm:t>
    </dgm:pt>
    <dgm:pt modelId="{5057E477-8861-470B-9DD1-453707BA9A62}" type="sibTrans" cxnId="{BE71A3EE-021F-4F4E-A1C3-8F2982936FDD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2CB30966-92AB-4F48-9E90-B4D3C0380429}">
          <dgm:prSet phldrT="[Text]"/>
          <dgm:spPr/>
          <dgm:t>
            <a:bodyPr/>
            <a:lstStyle/>
            <a:p>
              <a:r>
                <a:rPr lang="en-US" b="0" i="0" dirty="0"/>
                <a:t>More aggressive designs (larger </a:t>
              </a:r>
              <a14:m>
                <m:oMath xmlns:m="http://schemas.openxmlformats.org/officeDocument/2006/math">
                  <m:r>
                    <m:rPr>
                      <m:sty m:val="p"/>
                    </m:rPr>
                    <a:rPr lang="en-US" b="0" i="0" smtClean="0">
                      <a:latin typeface="Cambria Math" panose="02040503050406030204" pitchFamily="18" charset="0"/>
                    </a:rPr>
                    <m:t>ΔT</m:t>
                  </m:r>
                </m:oMath>
              </a14:m>
              <a:r>
                <a:rPr lang="en-US" b="0" i="0" dirty="0"/>
                <a:t>) would require lower operating temperature (Krypton?) to keep the max. sensor temperature </a:t>
              </a:r>
              <a14:m>
                <m:oMath xmlns:m="http://schemas.openxmlformats.org/officeDocument/2006/math">
                  <m:r>
                    <a:rPr lang="en-US" b="0" i="1" smtClean="0">
                      <a:latin typeface="Cambria Math" panose="02040503050406030204" pitchFamily="18" charset="0"/>
                    </a:rPr>
                    <m:t>&lt;−20</m:t>
                  </m:r>
                  <m:r>
                    <a:rPr lang="en-US" b="0" i="1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℃</m:t>
                  </m:r>
                </m:oMath>
              </a14:m>
              <a:endParaRPr lang="en-US" b="0" i="0" dirty="0"/>
            </a:p>
          </dgm:t>
        </dgm:pt>
      </mc:Choice>
      <mc:Fallback xmlns="">
        <dgm:pt modelId="{2CB30966-92AB-4F48-9E90-B4D3C0380429}">
          <dgm:prSet phldrT="[Text]"/>
          <dgm:spPr/>
          <dgm:t>
            <a:bodyPr/>
            <a:lstStyle/>
            <a:p>
              <a:r>
                <a:rPr lang="en-US" b="0" i="0" dirty="0"/>
                <a:t>More aggressive designs (larger </a:t>
              </a:r>
              <a:r>
                <a:rPr lang="en-US" b="0" i="0">
                  <a:latin typeface="Cambria Math" panose="02040503050406030204" pitchFamily="18" charset="0"/>
                </a:rPr>
                <a:t>ΔT</a:t>
              </a:r>
              <a:r>
                <a:rPr lang="en-US" b="0" i="0" dirty="0"/>
                <a:t>) would require lower operating temperature (Krypton?) to keep the max. sensor temperature </a:t>
              </a:r>
              <a:r>
                <a:rPr lang="en-US" b="0" i="0">
                  <a:latin typeface="Cambria Math" panose="02040503050406030204" pitchFamily="18" charset="0"/>
                </a:rPr>
                <a:t>&lt;−20</a:t>
              </a:r>
              <a:r>
                <a:rPr lang="en-US" b="0" i="0">
                  <a:latin typeface="Cambria Math" panose="02040503050406030204" pitchFamily="18" charset="0"/>
                  <a:ea typeface="Cambria Math" panose="02040503050406030204" pitchFamily="18" charset="0"/>
                </a:rPr>
                <a:t>℃</a:t>
              </a:r>
              <a:endParaRPr lang="en-US" b="0" i="0" dirty="0"/>
            </a:p>
          </dgm:t>
        </dgm:pt>
      </mc:Fallback>
    </mc:AlternateContent>
    <dgm:pt modelId="{A6BD2589-2077-4CFE-AB32-343B9D13B84D}" type="parTrans" cxnId="{ED373F32-1AC8-4AD1-8D79-9E6A12B8D1DF}">
      <dgm:prSet/>
      <dgm:spPr/>
      <dgm:t>
        <a:bodyPr/>
        <a:lstStyle/>
        <a:p>
          <a:endParaRPr lang="en-GB"/>
        </a:p>
      </dgm:t>
    </dgm:pt>
    <dgm:pt modelId="{EE1F9A59-F1AC-4AA2-A7F1-80CE38CA2314}" type="sibTrans" cxnId="{ED373F32-1AC8-4AD1-8D79-9E6A12B8D1DF}">
      <dgm:prSet/>
      <dgm:spPr/>
      <dgm:t>
        <a:bodyPr/>
        <a:lstStyle/>
        <a:p>
          <a:endParaRPr lang="en-GB"/>
        </a:p>
      </dgm:t>
    </dgm:pt>
    <dgm:pt modelId="{077A090F-DBF9-4BBE-ADFE-8C6B7AFF85E4}">
      <dgm:prSet phldrT="[Text]"/>
      <dgm:spPr/>
      <dgm:t>
        <a:bodyPr/>
        <a:lstStyle/>
        <a:p>
          <a:r>
            <a:rPr lang="en-US" b="0" i="0" dirty="0"/>
            <a:t>At the moment, considering different designs which could lead to a material budget reduction compared to </a:t>
          </a:r>
          <a:r>
            <a:rPr lang="en-US" b="0" i="0" dirty="0">
              <a:hlinkClick xmlns:r="http://schemas.openxmlformats.org/officeDocument/2006/relationships" r:id="rId2"/>
            </a:rPr>
            <a:t>plan-Z</a:t>
          </a:r>
          <a:endParaRPr lang="en-US" b="0" i="0" dirty="0"/>
        </a:p>
      </dgm:t>
    </dgm:pt>
    <dgm:pt modelId="{5ACDC04B-AD84-433B-BA56-313513396A81}" type="parTrans" cxnId="{9852CB9D-A9AE-493D-BB56-A55D5AE5B2BD}">
      <dgm:prSet/>
      <dgm:spPr/>
      <dgm:t>
        <a:bodyPr/>
        <a:lstStyle/>
        <a:p>
          <a:endParaRPr lang="en-GB"/>
        </a:p>
      </dgm:t>
    </dgm:pt>
    <dgm:pt modelId="{1A42FAA5-F731-478E-8BFE-B3801F36EF03}" type="sibTrans" cxnId="{9852CB9D-A9AE-493D-BB56-A55D5AE5B2BD}">
      <dgm:prSet/>
      <dgm:spPr/>
      <dgm:t>
        <a:bodyPr/>
        <a:lstStyle/>
        <a:p>
          <a:endParaRPr lang="en-GB"/>
        </a:p>
      </dgm:t>
    </dgm:pt>
    <dgm:pt modelId="{361DBF59-2DEF-42F1-A323-8C76D3AF7E25}" type="pres">
      <dgm:prSet presAssocID="{C52E8058-854B-4E05-8F35-3FD95788A1B4}" presName="linear" presStyleCnt="0">
        <dgm:presLayoutVars>
          <dgm:dir/>
          <dgm:animLvl val="lvl"/>
          <dgm:resizeHandles val="exact"/>
        </dgm:presLayoutVars>
      </dgm:prSet>
      <dgm:spPr/>
    </dgm:pt>
    <dgm:pt modelId="{8D8064BF-6BDF-422A-9177-251F3E5FAA4D}" type="pres">
      <dgm:prSet presAssocID="{E68BC455-653C-467A-B073-FADDF464823E}" presName="parentLin" presStyleCnt="0"/>
      <dgm:spPr/>
    </dgm:pt>
    <dgm:pt modelId="{0706905A-08B7-4C07-80ED-36F1A1FF13C1}" type="pres">
      <dgm:prSet presAssocID="{E68BC455-653C-467A-B073-FADDF464823E}" presName="parentLeftMargin" presStyleLbl="node1" presStyleIdx="0" presStyleCnt="2"/>
      <dgm:spPr/>
    </dgm:pt>
    <dgm:pt modelId="{5F2E1E99-2920-40CB-B94D-1EC36410D045}" type="pres">
      <dgm:prSet presAssocID="{E68BC455-653C-467A-B073-FADDF464823E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E3EA4782-2D6E-4054-9162-F16B3C7E6655}" type="pres">
      <dgm:prSet presAssocID="{E68BC455-653C-467A-B073-FADDF464823E}" presName="negativeSpace" presStyleCnt="0"/>
      <dgm:spPr/>
    </dgm:pt>
    <dgm:pt modelId="{4BB89884-CE97-4452-B52D-24ACA0EF22AA}" type="pres">
      <dgm:prSet presAssocID="{E68BC455-653C-467A-B073-FADDF464823E}" presName="childText" presStyleLbl="conFgAcc1" presStyleIdx="0" presStyleCnt="2">
        <dgm:presLayoutVars>
          <dgm:bulletEnabled val="1"/>
        </dgm:presLayoutVars>
      </dgm:prSet>
      <dgm:spPr/>
    </dgm:pt>
    <dgm:pt modelId="{962307D4-E37C-420D-BE90-18ADEEE33548}" type="pres">
      <dgm:prSet presAssocID="{E1A10E3C-A258-4340-89F6-EF568F87B571}" presName="spaceBetweenRectangles" presStyleCnt="0"/>
      <dgm:spPr/>
    </dgm:pt>
    <dgm:pt modelId="{32151332-FAA6-4F47-9C92-C6FC287577B6}" type="pres">
      <dgm:prSet presAssocID="{9A0EEC7C-5B55-4C02-8DC2-9B3F04C99F77}" presName="parentLin" presStyleCnt="0"/>
      <dgm:spPr/>
    </dgm:pt>
    <dgm:pt modelId="{A10B81AB-6030-456F-B9AA-DFA86B934A76}" type="pres">
      <dgm:prSet presAssocID="{9A0EEC7C-5B55-4C02-8DC2-9B3F04C99F77}" presName="parentLeftMargin" presStyleLbl="node1" presStyleIdx="0" presStyleCnt="2"/>
      <dgm:spPr/>
    </dgm:pt>
    <dgm:pt modelId="{CD851CFD-87F1-4CC3-81EA-2390778C10BA}" type="pres">
      <dgm:prSet presAssocID="{9A0EEC7C-5B55-4C02-8DC2-9B3F04C99F77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B30E62C5-9C58-429E-B8B8-858584A2A3C8}" type="pres">
      <dgm:prSet presAssocID="{9A0EEC7C-5B55-4C02-8DC2-9B3F04C99F77}" presName="negativeSpace" presStyleCnt="0"/>
      <dgm:spPr/>
    </dgm:pt>
    <dgm:pt modelId="{80A0E605-4853-47B2-AD77-4A570D336C9C}" type="pres">
      <dgm:prSet presAssocID="{9A0EEC7C-5B55-4C02-8DC2-9B3F04C99F77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0C70BD00-69CA-4428-A391-8813A40295D3}" srcId="{C52E8058-854B-4E05-8F35-3FD95788A1B4}" destId="{E68BC455-653C-467A-B073-FADDF464823E}" srcOrd="0" destOrd="0" parTransId="{BCF63997-D7A0-4E44-8EAF-81DED8F93C3E}" sibTransId="{E1A10E3C-A258-4340-89F6-EF568F87B571}"/>
    <dgm:cxn modelId="{ED4B7A06-0B24-45D1-A3BB-EC2FEE31F3FA}" type="presOf" srcId="{86C60C9B-F84D-48DA-BB2A-BE2E08CB153A}" destId="{80A0E605-4853-47B2-AD77-4A570D336C9C}" srcOrd="0" destOrd="1" presId="urn:microsoft.com/office/officeart/2005/8/layout/list1"/>
    <dgm:cxn modelId="{57A90115-6438-429F-B052-1F792D281D8B}" type="presOf" srcId="{9A0EEC7C-5B55-4C02-8DC2-9B3F04C99F77}" destId="{CD851CFD-87F1-4CC3-81EA-2390778C10BA}" srcOrd="1" destOrd="0" presId="urn:microsoft.com/office/officeart/2005/8/layout/list1"/>
    <dgm:cxn modelId="{F85EC921-F6D6-4557-A87C-09AEE1537125}" type="presOf" srcId="{5B933DC7-826A-40CD-94A9-4A4EF5C5EBFC}" destId="{4BB89884-CE97-4452-B52D-24ACA0EF22AA}" srcOrd="0" destOrd="1" presId="urn:microsoft.com/office/officeart/2005/8/layout/list1"/>
    <dgm:cxn modelId="{ED373F32-1AC8-4AD1-8D79-9E6A12B8D1DF}" srcId="{E68BC455-653C-467A-B073-FADDF464823E}" destId="{2CB30966-92AB-4F48-9E90-B4D3C0380429}" srcOrd="5" destOrd="0" parTransId="{A6BD2589-2077-4CFE-AB32-343B9D13B84D}" sibTransId="{EE1F9A59-F1AC-4AA2-A7F1-80CE38CA2314}"/>
    <dgm:cxn modelId="{3E83E05C-9F65-4964-9773-5FE9751C49F8}" type="presOf" srcId="{E68BC455-653C-467A-B073-FADDF464823E}" destId="{0706905A-08B7-4C07-80ED-36F1A1FF13C1}" srcOrd="0" destOrd="0" presId="urn:microsoft.com/office/officeart/2005/8/layout/list1"/>
    <dgm:cxn modelId="{EF0A1564-2920-4C4E-86D7-C4B42DB06948}" srcId="{9A0EEC7C-5B55-4C02-8DC2-9B3F04C99F77}" destId="{86C60C9B-F84D-48DA-BB2A-BE2E08CB153A}" srcOrd="1" destOrd="0" parTransId="{4EE52C11-ED94-4023-A3B8-35B38E5D3D5A}" sibTransId="{F55D7D54-D2FB-4632-9438-7C16672D9010}"/>
    <dgm:cxn modelId="{F377BD5A-6577-4DCE-9C00-B1EF273BF9D1}" type="presOf" srcId="{32C540FB-8C08-4E15-8524-1F70A89E61FB}" destId="{4BB89884-CE97-4452-B52D-24ACA0EF22AA}" srcOrd="0" destOrd="2" presId="urn:microsoft.com/office/officeart/2005/8/layout/list1"/>
    <dgm:cxn modelId="{8E4AE37E-594C-47C1-AA33-4E655DC68861}" type="presOf" srcId="{E68BC455-653C-467A-B073-FADDF464823E}" destId="{5F2E1E99-2920-40CB-B94D-1EC36410D045}" srcOrd="1" destOrd="0" presId="urn:microsoft.com/office/officeart/2005/8/layout/list1"/>
    <dgm:cxn modelId="{A9AE638B-B195-4E6D-8FFC-48EC0155EF5F}" type="presOf" srcId="{2CB30966-92AB-4F48-9E90-B4D3C0380429}" destId="{4BB89884-CE97-4452-B52D-24ACA0EF22AA}" srcOrd="0" destOrd="5" presId="urn:microsoft.com/office/officeart/2005/8/layout/list1"/>
    <dgm:cxn modelId="{9852CB9D-A9AE-493D-BB56-A55D5AE5B2BD}" srcId="{E68BC455-653C-467A-B073-FADDF464823E}" destId="{077A090F-DBF9-4BBE-ADFE-8C6B7AFF85E4}" srcOrd="4" destOrd="0" parTransId="{5ACDC04B-AD84-433B-BA56-313513396A81}" sibTransId="{1A42FAA5-F731-478E-8BFE-B3801F36EF03}"/>
    <dgm:cxn modelId="{A927A9B1-12A5-4060-8BDD-B0EA8EDB0572}" srcId="{C52E8058-854B-4E05-8F35-3FD95788A1B4}" destId="{9A0EEC7C-5B55-4C02-8DC2-9B3F04C99F77}" srcOrd="1" destOrd="0" parTransId="{C21F57A5-CC0C-420E-8F21-2C3665013B1F}" sibTransId="{D7D09A8B-208C-4012-883D-AB6B636B7B23}"/>
    <dgm:cxn modelId="{1F6052B6-9995-4D98-B759-1FB6006F22EE}" type="presOf" srcId="{C52E8058-854B-4E05-8F35-3FD95788A1B4}" destId="{361DBF59-2DEF-42F1-A323-8C76D3AF7E25}" srcOrd="0" destOrd="0" presId="urn:microsoft.com/office/officeart/2005/8/layout/list1"/>
    <dgm:cxn modelId="{6F621BC1-4E51-4552-84D2-2D35193379B3}" type="presOf" srcId="{9A0EEC7C-5B55-4C02-8DC2-9B3F04C99F77}" destId="{A10B81AB-6030-456F-B9AA-DFA86B934A76}" srcOrd="0" destOrd="0" presId="urn:microsoft.com/office/officeart/2005/8/layout/list1"/>
    <dgm:cxn modelId="{1882DAC1-9750-4959-AEC1-2E437446060B}" srcId="{9A0EEC7C-5B55-4C02-8DC2-9B3F04C99F77}" destId="{547AB6A2-C5FC-4751-AAFA-EF1B35993FB3}" srcOrd="0" destOrd="0" parTransId="{ECC69C37-DCA2-4625-9415-03169112D60A}" sibTransId="{02D06069-525D-4A7F-B2CA-6D64DB4A0E9A}"/>
    <dgm:cxn modelId="{4D9B41E2-7984-4025-AF98-95DD2C2AD05F}" type="presOf" srcId="{077A090F-DBF9-4BBE-ADFE-8C6B7AFF85E4}" destId="{4BB89884-CE97-4452-B52D-24ACA0EF22AA}" srcOrd="0" destOrd="4" presId="urn:microsoft.com/office/officeart/2005/8/layout/list1"/>
    <dgm:cxn modelId="{BE71A3EE-021F-4F4E-A1C3-8F2982936FDD}" srcId="{E68BC455-653C-467A-B073-FADDF464823E}" destId="{0F450198-8103-4466-B90E-06C804197357}" srcOrd="3" destOrd="0" parTransId="{F9E26978-AAFF-4AF4-993A-57528C4808CB}" sibTransId="{5057E477-8861-470B-9DD1-453707BA9A62}"/>
    <dgm:cxn modelId="{4341BFF7-853F-40D3-BDF4-8578D00B6C49}" srcId="{E68BC455-653C-467A-B073-FADDF464823E}" destId="{5B933DC7-826A-40CD-94A9-4A4EF5C5EBFC}" srcOrd="1" destOrd="0" parTransId="{40A5FAF3-C3F2-4A16-9FBB-EC4A45A9C95A}" sibTransId="{F13786B4-182B-4AA6-B173-E3017EA9AB0F}"/>
    <dgm:cxn modelId="{AC6F0AF9-A7FA-43C1-BEE4-4988FD84E563}" srcId="{E68BC455-653C-467A-B073-FADDF464823E}" destId="{32C540FB-8C08-4E15-8524-1F70A89E61FB}" srcOrd="2" destOrd="0" parTransId="{0BC4D0C7-77A9-4932-AC43-C31CCE1951F9}" sibTransId="{3CEE4C5E-08FA-4003-9FE3-748C61CAA37C}"/>
    <dgm:cxn modelId="{665209FA-9B66-40B5-97AE-3DCB0FBBB789}" srcId="{E68BC455-653C-467A-B073-FADDF464823E}" destId="{D778E869-3965-4454-8AFF-F39F28A163E0}" srcOrd="0" destOrd="0" parTransId="{CE1EDA9C-A996-48FE-93B8-069440BEB80B}" sibTransId="{22591596-725C-4CB2-9D21-FC549246D266}"/>
    <dgm:cxn modelId="{C19A73FA-787C-4DEE-AFF0-EDBBB55BD4D2}" type="presOf" srcId="{0F450198-8103-4466-B90E-06C804197357}" destId="{4BB89884-CE97-4452-B52D-24ACA0EF22AA}" srcOrd="0" destOrd="3" presId="urn:microsoft.com/office/officeart/2005/8/layout/list1"/>
    <dgm:cxn modelId="{FB39FFFA-DD7B-4E5B-B3B8-BE4D3892B118}" type="presOf" srcId="{D778E869-3965-4454-8AFF-F39F28A163E0}" destId="{4BB89884-CE97-4452-B52D-24ACA0EF22AA}" srcOrd="0" destOrd="0" presId="urn:microsoft.com/office/officeart/2005/8/layout/list1"/>
    <dgm:cxn modelId="{C5D818FD-B289-4570-A44E-C46B809E45A2}" type="presOf" srcId="{547AB6A2-C5FC-4751-AAFA-EF1B35993FB3}" destId="{80A0E605-4853-47B2-AD77-4A570D336C9C}" srcOrd="0" destOrd="0" presId="urn:microsoft.com/office/officeart/2005/8/layout/list1"/>
    <dgm:cxn modelId="{7ABE62DB-D736-4E6A-A1E4-7988C14B8A00}" type="presParOf" srcId="{361DBF59-2DEF-42F1-A323-8C76D3AF7E25}" destId="{8D8064BF-6BDF-422A-9177-251F3E5FAA4D}" srcOrd="0" destOrd="0" presId="urn:microsoft.com/office/officeart/2005/8/layout/list1"/>
    <dgm:cxn modelId="{6F2A01C7-9E65-4BF8-9A12-04350740FC93}" type="presParOf" srcId="{8D8064BF-6BDF-422A-9177-251F3E5FAA4D}" destId="{0706905A-08B7-4C07-80ED-36F1A1FF13C1}" srcOrd="0" destOrd="0" presId="urn:microsoft.com/office/officeart/2005/8/layout/list1"/>
    <dgm:cxn modelId="{F921DB47-13DC-4079-85B5-CF5D1FF802AD}" type="presParOf" srcId="{8D8064BF-6BDF-422A-9177-251F3E5FAA4D}" destId="{5F2E1E99-2920-40CB-B94D-1EC36410D045}" srcOrd="1" destOrd="0" presId="urn:microsoft.com/office/officeart/2005/8/layout/list1"/>
    <dgm:cxn modelId="{E8A6CBC9-20C1-4D5B-9017-4AE1EEBE4470}" type="presParOf" srcId="{361DBF59-2DEF-42F1-A323-8C76D3AF7E25}" destId="{E3EA4782-2D6E-4054-9162-F16B3C7E6655}" srcOrd="1" destOrd="0" presId="urn:microsoft.com/office/officeart/2005/8/layout/list1"/>
    <dgm:cxn modelId="{E7E1F8B2-4B21-40C3-9798-6F1C2BD40ED3}" type="presParOf" srcId="{361DBF59-2DEF-42F1-A323-8C76D3AF7E25}" destId="{4BB89884-CE97-4452-B52D-24ACA0EF22AA}" srcOrd="2" destOrd="0" presId="urn:microsoft.com/office/officeart/2005/8/layout/list1"/>
    <dgm:cxn modelId="{D05C2581-1A86-4979-9100-1853AF91D550}" type="presParOf" srcId="{361DBF59-2DEF-42F1-A323-8C76D3AF7E25}" destId="{962307D4-E37C-420D-BE90-18ADEEE33548}" srcOrd="3" destOrd="0" presId="urn:microsoft.com/office/officeart/2005/8/layout/list1"/>
    <dgm:cxn modelId="{1E00CCA5-1BA2-4892-89C2-C6B543732859}" type="presParOf" srcId="{361DBF59-2DEF-42F1-A323-8C76D3AF7E25}" destId="{32151332-FAA6-4F47-9C92-C6FC287577B6}" srcOrd="4" destOrd="0" presId="urn:microsoft.com/office/officeart/2005/8/layout/list1"/>
    <dgm:cxn modelId="{DD82DACB-1B43-4E35-BED0-C62980710516}" type="presParOf" srcId="{32151332-FAA6-4F47-9C92-C6FC287577B6}" destId="{A10B81AB-6030-456F-B9AA-DFA86B934A76}" srcOrd="0" destOrd="0" presId="urn:microsoft.com/office/officeart/2005/8/layout/list1"/>
    <dgm:cxn modelId="{DAB73FB5-9399-4593-9CA8-4F5F636F7420}" type="presParOf" srcId="{32151332-FAA6-4F47-9C92-C6FC287577B6}" destId="{CD851CFD-87F1-4CC3-81EA-2390778C10BA}" srcOrd="1" destOrd="0" presId="urn:microsoft.com/office/officeart/2005/8/layout/list1"/>
    <dgm:cxn modelId="{08CF79B6-457E-41B8-8E58-93BC73344644}" type="presParOf" srcId="{361DBF59-2DEF-42F1-A323-8C76D3AF7E25}" destId="{B30E62C5-9C58-429E-B8B8-858584A2A3C8}" srcOrd="5" destOrd="0" presId="urn:microsoft.com/office/officeart/2005/8/layout/list1"/>
    <dgm:cxn modelId="{7AF9815D-1BB0-45F2-82A1-524F6AEB3CE4}" type="presParOf" srcId="{361DBF59-2DEF-42F1-A323-8C76D3AF7E25}" destId="{80A0E605-4853-47B2-AD77-4A570D336C9C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4982DB11-9FFF-4ACC-8854-D6F0905B966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9CC4589-0780-4985-801C-A8FCC6CAE0FD}">
      <dgm:prSet phldrT="[Text]"/>
      <dgm:spPr/>
      <dgm:t>
        <a:bodyPr/>
        <a:lstStyle/>
        <a:p>
          <a:r>
            <a:rPr lang="en-GB" dirty="0"/>
            <a:t>Summary</a:t>
          </a:r>
        </a:p>
      </dgm:t>
    </dgm:pt>
    <dgm:pt modelId="{CE2962C9-C546-466A-B732-7B452320F9B7}" type="parTrans" cxnId="{8F287F33-13BD-4729-B173-A3FBF4D7D277}">
      <dgm:prSet/>
      <dgm:spPr/>
      <dgm:t>
        <a:bodyPr/>
        <a:lstStyle/>
        <a:p>
          <a:endParaRPr lang="en-GB"/>
        </a:p>
      </dgm:t>
    </dgm:pt>
    <dgm:pt modelId="{AB83AF40-0E93-409A-BB1A-4E8012057B28}" type="sibTrans" cxnId="{8F287F33-13BD-4729-B173-A3FBF4D7D277}">
      <dgm:prSet/>
      <dgm:spPr/>
      <dgm:t>
        <a:bodyPr/>
        <a:lstStyle/>
        <a:p>
          <a:endParaRPr lang="en-GB"/>
        </a:p>
      </dgm:t>
    </dgm:pt>
    <dgm:pt modelId="{0B03AECB-DEA2-49CE-8656-893E36DD2D6E}">
      <dgm:prSet phldrT="[Text]"/>
      <dgm:spPr/>
      <dgm:t>
        <a:bodyPr/>
        <a:lstStyle/>
        <a:p>
          <a:pPr>
            <a:buFont typeface="Arial" panose="020B0604020202020204" pitchFamily="34" charset="0"/>
            <a:buNone/>
          </a:pPr>
          <a:r>
            <a:rPr lang="en-US" dirty="0">
              <a:solidFill>
                <a:schemeClr val="tx1"/>
              </a:solidFill>
            </a:rPr>
            <a:t>Cooling plates</a:t>
          </a:r>
          <a:endParaRPr lang="en-GB" dirty="0">
            <a:solidFill>
              <a:srgbClr val="00B050"/>
            </a:solidFill>
          </a:endParaRPr>
        </a:p>
      </dgm:t>
    </dgm:pt>
    <dgm:pt modelId="{DD23EC00-0DE7-4E1A-B260-C8ABE20007EB}" type="parTrans" cxnId="{62BA7451-480D-4868-A5D3-1ED387872F50}">
      <dgm:prSet/>
      <dgm:spPr/>
      <dgm:t>
        <a:bodyPr/>
        <a:lstStyle/>
        <a:p>
          <a:endParaRPr lang="en-GB"/>
        </a:p>
      </dgm:t>
    </dgm:pt>
    <dgm:pt modelId="{8AC689D6-09D5-4FED-B26D-665876CC6F47}" type="sibTrans" cxnId="{62BA7451-480D-4868-A5D3-1ED387872F50}">
      <dgm:prSet/>
      <dgm:spPr/>
      <dgm:t>
        <a:bodyPr/>
        <a:lstStyle/>
        <a:p>
          <a:endParaRPr lang="en-GB"/>
        </a:p>
      </dgm:t>
    </dgm:pt>
    <dgm:pt modelId="{66D27C8B-ED87-473B-A561-E2C15EC2024E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dirty="0">
              <a:solidFill>
                <a:schemeClr val="tx1"/>
              </a:solidFill>
            </a:rPr>
            <a:t>3D metal printing</a:t>
          </a:r>
          <a:endParaRPr lang="en-GB" dirty="0">
            <a:solidFill>
              <a:schemeClr val="tx1"/>
            </a:solidFill>
          </a:endParaRPr>
        </a:p>
      </dgm:t>
    </dgm:pt>
    <dgm:pt modelId="{7F1873A8-7686-4909-B73C-C28FF6DF2089}" type="parTrans" cxnId="{39E67E0E-0529-4F92-8869-4D0F98DB0977}">
      <dgm:prSet/>
      <dgm:spPr/>
      <dgm:t>
        <a:bodyPr/>
        <a:lstStyle/>
        <a:p>
          <a:endParaRPr lang="en-GB"/>
        </a:p>
      </dgm:t>
    </dgm:pt>
    <dgm:pt modelId="{362D3E4B-67B6-4800-8A9B-13D8E9A65E6B}" type="sibTrans" cxnId="{39E67E0E-0529-4F92-8869-4D0F98DB0977}">
      <dgm:prSet/>
      <dgm:spPr/>
      <dgm:t>
        <a:bodyPr/>
        <a:lstStyle/>
        <a:p>
          <a:endParaRPr lang="en-GB"/>
        </a:p>
      </dgm:t>
    </dgm:pt>
    <dgm:pt modelId="{6AF26B4E-B06F-4BD0-9C00-5420784FA4D7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dirty="0">
              <a:solidFill>
                <a:schemeClr val="accent2">
                  <a:lumMod val="75000"/>
                </a:schemeClr>
              </a:solidFill>
            </a:rPr>
            <a:t>First run shows fill factor issue and distortions</a:t>
          </a:r>
          <a:endParaRPr lang="en-GB" dirty="0">
            <a:solidFill>
              <a:schemeClr val="accent2">
                <a:lumMod val="75000"/>
              </a:schemeClr>
            </a:solidFill>
          </a:endParaRPr>
        </a:p>
      </dgm:t>
    </dgm:pt>
    <dgm:pt modelId="{6F035536-AB44-4834-8817-BA4BCE875FF5}" type="parTrans" cxnId="{4B8BF3D6-6762-41FC-AE8C-3BE2A8C619B0}">
      <dgm:prSet/>
      <dgm:spPr/>
      <dgm:t>
        <a:bodyPr/>
        <a:lstStyle/>
        <a:p>
          <a:endParaRPr lang="en-GB"/>
        </a:p>
      </dgm:t>
    </dgm:pt>
    <dgm:pt modelId="{B0751A6A-8707-4B17-96A2-D8B39A8532FC}" type="sibTrans" cxnId="{4B8BF3D6-6762-41FC-AE8C-3BE2A8C619B0}">
      <dgm:prSet/>
      <dgm:spPr/>
      <dgm:t>
        <a:bodyPr/>
        <a:lstStyle/>
        <a:p>
          <a:endParaRPr lang="en-GB"/>
        </a:p>
      </dgm:t>
    </dgm:pt>
    <dgm:pt modelId="{773F68DC-50C2-4705-876D-C824F0C674C5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dirty="0">
              <a:solidFill>
                <a:srgbClr val="00B050"/>
              </a:solidFill>
            </a:rPr>
            <a:t>Additional samples produced to understand better the printing (straight samples)</a:t>
          </a:r>
          <a:endParaRPr lang="en-GB" dirty="0">
            <a:solidFill>
              <a:schemeClr val="tx1"/>
            </a:solidFill>
          </a:endParaRPr>
        </a:p>
      </dgm:t>
    </dgm:pt>
    <dgm:pt modelId="{D9028AF8-D40A-4F61-A82F-A62BBEB756FD}" type="parTrans" cxnId="{05AA21E7-3DB6-4FF2-B568-BE74BAF1075E}">
      <dgm:prSet/>
      <dgm:spPr/>
      <dgm:t>
        <a:bodyPr/>
        <a:lstStyle/>
        <a:p>
          <a:endParaRPr lang="en-GB"/>
        </a:p>
      </dgm:t>
    </dgm:pt>
    <dgm:pt modelId="{A1A8071C-8BB6-4EFE-8040-92178FB0AB71}" type="sibTrans" cxnId="{05AA21E7-3DB6-4FF2-B568-BE74BAF1075E}">
      <dgm:prSet/>
      <dgm:spPr/>
      <dgm:t>
        <a:bodyPr/>
        <a:lstStyle/>
        <a:p>
          <a:endParaRPr lang="en-GB"/>
        </a:p>
      </dgm:t>
    </dgm:pt>
    <dgm:pt modelId="{BDE362E8-6721-4056-A101-AED178750F74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dirty="0">
              <a:solidFill>
                <a:schemeClr val="accent2">
                  <a:lumMod val="75000"/>
                </a:schemeClr>
              </a:solidFill>
            </a:rPr>
            <a:t>Second run should have better fill factor</a:t>
          </a:r>
          <a:endParaRPr lang="en-GB" dirty="0">
            <a:solidFill>
              <a:schemeClr val="accent2">
                <a:lumMod val="75000"/>
              </a:schemeClr>
            </a:solidFill>
          </a:endParaRPr>
        </a:p>
      </dgm:t>
    </dgm:pt>
    <dgm:pt modelId="{7357E10E-7FDC-4808-AE5E-5F1EB815E795}" type="parTrans" cxnId="{F802817F-9539-4FDE-BBF9-3D326B5F4FCB}">
      <dgm:prSet/>
      <dgm:spPr/>
      <dgm:t>
        <a:bodyPr/>
        <a:lstStyle/>
        <a:p>
          <a:endParaRPr lang="en-GB"/>
        </a:p>
      </dgm:t>
    </dgm:pt>
    <dgm:pt modelId="{100DAAF7-AF1F-486F-BE3E-C6FFD4A94E18}" type="sibTrans" cxnId="{F802817F-9539-4FDE-BBF9-3D326B5F4FCB}">
      <dgm:prSet/>
      <dgm:spPr/>
      <dgm:t>
        <a:bodyPr/>
        <a:lstStyle/>
        <a:p>
          <a:endParaRPr lang="en-GB"/>
        </a:p>
      </dgm:t>
    </dgm:pt>
    <dgm:pt modelId="{DA79C245-0CFB-4205-942F-5ACBF3C094C3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dirty="0">
              <a:solidFill>
                <a:schemeClr val="tx1"/>
              </a:solidFill>
            </a:rPr>
            <a:t>Connector R&amp;D requires more samples</a:t>
          </a:r>
          <a:endParaRPr lang="en-GB" dirty="0">
            <a:solidFill>
              <a:schemeClr val="tx1"/>
            </a:solidFill>
          </a:endParaRPr>
        </a:p>
      </dgm:t>
    </dgm:pt>
    <dgm:pt modelId="{95CD2099-24C6-42FF-BB17-1E708EB5F968}" type="parTrans" cxnId="{22A8861A-F3B6-4B1F-A81A-65F38E1F7EBA}">
      <dgm:prSet/>
      <dgm:spPr/>
      <dgm:t>
        <a:bodyPr/>
        <a:lstStyle/>
        <a:p>
          <a:endParaRPr lang="en-GB"/>
        </a:p>
      </dgm:t>
    </dgm:pt>
    <dgm:pt modelId="{3DA963DC-81C8-4B17-8A4F-4BB532894570}" type="sibTrans" cxnId="{22A8861A-F3B6-4B1F-A81A-65F38E1F7EBA}">
      <dgm:prSet/>
      <dgm:spPr/>
      <dgm:t>
        <a:bodyPr/>
        <a:lstStyle/>
        <a:p>
          <a:endParaRPr lang="en-GB"/>
        </a:p>
      </dgm:t>
    </dgm:pt>
    <dgm:pt modelId="{F939A5C2-D8AC-4AE0-AA58-C657E1E79F30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dirty="0">
              <a:solidFill>
                <a:schemeClr val="tx1"/>
              </a:solidFill>
            </a:rPr>
            <a:t>Another manufacturer to be identified (Alloyed, BA systems, ?)</a:t>
          </a:r>
          <a:endParaRPr lang="en-GB" dirty="0">
            <a:solidFill>
              <a:schemeClr val="tx1"/>
            </a:solidFill>
          </a:endParaRPr>
        </a:p>
      </dgm:t>
    </dgm:pt>
    <dgm:pt modelId="{6A381712-C4BB-486A-A909-A1834E3C4D1C}" type="parTrans" cxnId="{4E29EDD4-3503-4D64-90D5-6C1C5F73B192}">
      <dgm:prSet/>
      <dgm:spPr/>
      <dgm:t>
        <a:bodyPr/>
        <a:lstStyle/>
        <a:p>
          <a:endParaRPr lang="en-GB"/>
        </a:p>
      </dgm:t>
    </dgm:pt>
    <dgm:pt modelId="{CAEE4581-8929-4F34-B444-BD28EFDF87D0}" type="sibTrans" cxnId="{4E29EDD4-3503-4D64-90D5-6C1C5F73B192}">
      <dgm:prSet/>
      <dgm:spPr/>
      <dgm:t>
        <a:bodyPr/>
        <a:lstStyle/>
        <a:p>
          <a:endParaRPr lang="en-GB"/>
        </a:p>
      </dgm:t>
    </dgm:pt>
    <dgm:pt modelId="{062187CB-B6C5-439C-A487-F4B08D1D8664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dirty="0">
              <a:solidFill>
                <a:schemeClr val="tx1"/>
              </a:solidFill>
            </a:rPr>
            <a:t>Smoother surface is desirable</a:t>
          </a:r>
          <a:endParaRPr lang="en-GB" dirty="0">
            <a:solidFill>
              <a:schemeClr val="tx1"/>
            </a:solidFill>
          </a:endParaRPr>
        </a:p>
      </dgm:t>
    </dgm:pt>
    <dgm:pt modelId="{82B6D32F-A325-44EA-A302-6687E851546A}" type="parTrans" cxnId="{BE16CDD5-D926-479F-BEE0-C1BB1BB39C6B}">
      <dgm:prSet/>
      <dgm:spPr/>
      <dgm:t>
        <a:bodyPr/>
        <a:lstStyle/>
        <a:p>
          <a:endParaRPr lang="en-GB"/>
        </a:p>
      </dgm:t>
    </dgm:pt>
    <dgm:pt modelId="{9DC7CD65-48FF-4C39-B64B-157BF99A1E60}" type="sibTrans" cxnId="{BE16CDD5-D926-479F-BEE0-C1BB1BB39C6B}">
      <dgm:prSet/>
      <dgm:spPr/>
      <dgm:t>
        <a:bodyPr/>
        <a:lstStyle/>
        <a:p>
          <a:endParaRPr lang="en-GB"/>
        </a:p>
      </dgm:t>
    </dgm:pt>
    <dgm:pt modelId="{A4DDCCAC-9FEA-46AE-97B1-A79D21D47C84}" type="pres">
      <dgm:prSet presAssocID="{4982DB11-9FFF-4ACC-8854-D6F0905B9660}" presName="linear" presStyleCnt="0">
        <dgm:presLayoutVars>
          <dgm:dir/>
          <dgm:animLvl val="lvl"/>
          <dgm:resizeHandles val="exact"/>
        </dgm:presLayoutVars>
      </dgm:prSet>
      <dgm:spPr/>
    </dgm:pt>
    <dgm:pt modelId="{B773675D-264B-47BD-8251-14A26714E17A}" type="pres">
      <dgm:prSet presAssocID="{59CC4589-0780-4985-801C-A8FCC6CAE0FD}" presName="parentLin" presStyleCnt="0"/>
      <dgm:spPr/>
    </dgm:pt>
    <dgm:pt modelId="{7168EE91-AD19-4BFD-8DBE-FB3CAFB99E5B}" type="pres">
      <dgm:prSet presAssocID="{59CC4589-0780-4985-801C-A8FCC6CAE0FD}" presName="parentLeftMargin" presStyleLbl="node1" presStyleIdx="0" presStyleCnt="1"/>
      <dgm:spPr/>
    </dgm:pt>
    <dgm:pt modelId="{6BF4804F-B1CC-4BCA-96D6-220D4B0141B2}" type="pres">
      <dgm:prSet presAssocID="{59CC4589-0780-4985-801C-A8FCC6CAE0FD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3DF6AA7B-2B80-4F8A-B8C0-C47D5A26BF43}" type="pres">
      <dgm:prSet presAssocID="{59CC4589-0780-4985-801C-A8FCC6CAE0FD}" presName="negativeSpace" presStyleCnt="0"/>
      <dgm:spPr/>
    </dgm:pt>
    <dgm:pt modelId="{494E0980-F28C-43AB-8E03-99543F856F3C}" type="pres">
      <dgm:prSet presAssocID="{59CC4589-0780-4985-801C-A8FCC6CAE0FD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39E67E0E-0529-4F92-8869-4D0F98DB0977}" srcId="{0B03AECB-DEA2-49CE-8656-893E36DD2D6E}" destId="{66D27C8B-ED87-473B-A561-E2C15EC2024E}" srcOrd="0" destOrd="0" parTransId="{7F1873A8-7686-4909-B73C-C28FF6DF2089}" sibTransId="{362D3E4B-67B6-4800-8A9B-13D8E9A65E6B}"/>
    <dgm:cxn modelId="{22A8861A-F3B6-4B1F-A81A-65F38E1F7EBA}" srcId="{66D27C8B-ED87-473B-A561-E2C15EC2024E}" destId="{DA79C245-0CFB-4205-942F-5ACBF3C094C3}" srcOrd="4" destOrd="0" parTransId="{95CD2099-24C6-42FF-BB17-1E708EB5F968}" sibTransId="{3DA963DC-81C8-4B17-8A4F-4BB532894570}"/>
    <dgm:cxn modelId="{3EE2F12B-91C8-4671-974A-19856690E61B}" type="presOf" srcId="{BDE362E8-6721-4056-A101-AED178750F74}" destId="{494E0980-F28C-43AB-8E03-99543F856F3C}" srcOrd="0" destOrd="3" presId="urn:microsoft.com/office/officeart/2005/8/layout/list1"/>
    <dgm:cxn modelId="{83B96C31-7755-42FA-8F07-F9732A24C8AA}" type="presOf" srcId="{6AF26B4E-B06F-4BD0-9C00-5420784FA4D7}" destId="{494E0980-F28C-43AB-8E03-99543F856F3C}" srcOrd="0" destOrd="2" presId="urn:microsoft.com/office/officeart/2005/8/layout/list1"/>
    <dgm:cxn modelId="{8F287F33-13BD-4729-B173-A3FBF4D7D277}" srcId="{4982DB11-9FFF-4ACC-8854-D6F0905B9660}" destId="{59CC4589-0780-4985-801C-A8FCC6CAE0FD}" srcOrd="0" destOrd="0" parTransId="{CE2962C9-C546-466A-B732-7B452320F9B7}" sibTransId="{AB83AF40-0E93-409A-BB1A-4E8012057B28}"/>
    <dgm:cxn modelId="{D768235D-529F-48EC-B9DE-97EC9FEBD318}" type="presOf" srcId="{4982DB11-9FFF-4ACC-8854-D6F0905B9660}" destId="{A4DDCCAC-9FEA-46AE-97B1-A79D21D47C84}" srcOrd="0" destOrd="0" presId="urn:microsoft.com/office/officeart/2005/8/layout/list1"/>
    <dgm:cxn modelId="{74C87A50-DA2E-45C4-8E32-E17A579A2157}" type="presOf" srcId="{DA79C245-0CFB-4205-942F-5ACBF3C094C3}" destId="{494E0980-F28C-43AB-8E03-99543F856F3C}" srcOrd="0" destOrd="6" presId="urn:microsoft.com/office/officeart/2005/8/layout/list1"/>
    <dgm:cxn modelId="{62BA7451-480D-4868-A5D3-1ED387872F50}" srcId="{59CC4589-0780-4985-801C-A8FCC6CAE0FD}" destId="{0B03AECB-DEA2-49CE-8656-893E36DD2D6E}" srcOrd="0" destOrd="0" parTransId="{DD23EC00-0DE7-4E1A-B260-C8ABE20007EB}" sibTransId="{8AC689D6-09D5-4FED-B26D-665876CC6F47}"/>
    <dgm:cxn modelId="{1F04727A-F9C3-433A-8006-1B2D8CAD249D}" type="presOf" srcId="{59CC4589-0780-4985-801C-A8FCC6CAE0FD}" destId="{6BF4804F-B1CC-4BCA-96D6-220D4B0141B2}" srcOrd="1" destOrd="0" presId="urn:microsoft.com/office/officeart/2005/8/layout/list1"/>
    <dgm:cxn modelId="{33D5FD7A-348E-47D6-A495-C10121A6B22C}" type="presOf" srcId="{062187CB-B6C5-439C-A487-F4B08D1D8664}" destId="{494E0980-F28C-43AB-8E03-99543F856F3C}" srcOrd="0" destOrd="7" presId="urn:microsoft.com/office/officeart/2005/8/layout/list1"/>
    <dgm:cxn modelId="{A887697F-8D62-4291-A82C-A90F97214C19}" type="presOf" srcId="{F939A5C2-D8AC-4AE0-AA58-C657E1E79F30}" destId="{494E0980-F28C-43AB-8E03-99543F856F3C}" srcOrd="0" destOrd="5" presId="urn:microsoft.com/office/officeart/2005/8/layout/list1"/>
    <dgm:cxn modelId="{F802817F-9539-4FDE-BBF9-3D326B5F4FCB}" srcId="{66D27C8B-ED87-473B-A561-E2C15EC2024E}" destId="{BDE362E8-6721-4056-A101-AED178750F74}" srcOrd="1" destOrd="0" parTransId="{7357E10E-7FDC-4808-AE5E-5F1EB815E795}" sibTransId="{100DAAF7-AF1F-486F-BE3E-C6FFD4A94E18}"/>
    <dgm:cxn modelId="{67955FA5-95C4-4B14-AF45-789E353FA6B9}" type="presOf" srcId="{66D27C8B-ED87-473B-A561-E2C15EC2024E}" destId="{494E0980-F28C-43AB-8E03-99543F856F3C}" srcOrd="0" destOrd="1" presId="urn:microsoft.com/office/officeart/2005/8/layout/list1"/>
    <dgm:cxn modelId="{305B1CAF-3F6A-4907-8225-8066935C9776}" type="presOf" srcId="{0B03AECB-DEA2-49CE-8656-893E36DD2D6E}" destId="{494E0980-F28C-43AB-8E03-99543F856F3C}" srcOrd="0" destOrd="0" presId="urn:microsoft.com/office/officeart/2005/8/layout/list1"/>
    <dgm:cxn modelId="{8398BFAF-1F6B-4E36-8BE3-F2AE9A0C499E}" type="presOf" srcId="{773F68DC-50C2-4705-876D-C824F0C674C5}" destId="{494E0980-F28C-43AB-8E03-99543F856F3C}" srcOrd="0" destOrd="4" presId="urn:microsoft.com/office/officeart/2005/8/layout/list1"/>
    <dgm:cxn modelId="{4E29EDD4-3503-4D64-90D5-6C1C5F73B192}" srcId="{66D27C8B-ED87-473B-A561-E2C15EC2024E}" destId="{F939A5C2-D8AC-4AE0-AA58-C657E1E79F30}" srcOrd="3" destOrd="0" parTransId="{6A381712-C4BB-486A-A909-A1834E3C4D1C}" sibTransId="{CAEE4581-8929-4F34-B444-BD28EFDF87D0}"/>
    <dgm:cxn modelId="{BE16CDD5-D926-479F-BEE0-C1BB1BB39C6B}" srcId="{DA79C245-0CFB-4205-942F-5ACBF3C094C3}" destId="{062187CB-B6C5-439C-A487-F4B08D1D8664}" srcOrd="0" destOrd="0" parTransId="{82B6D32F-A325-44EA-A302-6687E851546A}" sibTransId="{9DC7CD65-48FF-4C39-B64B-157BF99A1E60}"/>
    <dgm:cxn modelId="{4B8BF3D6-6762-41FC-AE8C-3BE2A8C619B0}" srcId="{66D27C8B-ED87-473B-A561-E2C15EC2024E}" destId="{6AF26B4E-B06F-4BD0-9C00-5420784FA4D7}" srcOrd="0" destOrd="0" parTransId="{6F035536-AB44-4834-8817-BA4BCE875FF5}" sibTransId="{B0751A6A-8707-4B17-96A2-D8B39A8532FC}"/>
    <dgm:cxn modelId="{057988DA-26A0-4621-AF80-C98057402A37}" type="presOf" srcId="{59CC4589-0780-4985-801C-A8FCC6CAE0FD}" destId="{7168EE91-AD19-4BFD-8DBE-FB3CAFB99E5B}" srcOrd="0" destOrd="0" presId="urn:microsoft.com/office/officeart/2005/8/layout/list1"/>
    <dgm:cxn modelId="{05AA21E7-3DB6-4FF2-B568-BE74BAF1075E}" srcId="{66D27C8B-ED87-473B-A561-E2C15EC2024E}" destId="{773F68DC-50C2-4705-876D-C824F0C674C5}" srcOrd="2" destOrd="0" parTransId="{D9028AF8-D40A-4F61-A82F-A62BBEB756FD}" sibTransId="{A1A8071C-8BB6-4EFE-8040-92178FB0AB71}"/>
    <dgm:cxn modelId="{8EA3B86B-5BC8-4B4E-A1D2-06DE8E0A26C0}" type="presParOf" srcId="{A4DDCCAC-9FEA-46AE-97B1-A79D21D47C84}" destId="{B773675D-264B-47BD-8251-14A26714E17A}" srcOrd="0" destOrd="0" presId="urn:microsoft.com/office/officeart/2005/8/layout/list1"/>
    <dgm:cxn modelId="{6C23293B-0503-4F63-80D3-AD5660784AAC}" type="presParOf" srcId="{B773675D-264B-47BD-8251-14A26714E17A}" destId="{7168EE91-AD19-4BFD-8DBE-FB3CAFB99E5B}" srcOrd="0" destOrd="0" presId="urn:microsoft.com/office/officeart/2005/8/layout/list1"/>
    <dgm:cxn modelId="{567384D2-DCE9-4AF0-8865-DE873CA5AD71}" type="presParOf" srcId="{B773675D-264B-47BD-8251-14A26714E17A}" destId="{6BF4804F-B1CC-4BCA-96D6-220D4B0141B2}" srcOrd="1" destOrd="0" presId="urn:microsoft.com/office/officeart/2005/8/layout/list1"/>
    <dgm:cxn modelId="{5C75565C-A852-4736-9866-7D9D2219DD11}" type="presParOf" srcId="{A4DDCCAC-9FEA-46AE-97B1-A79D21D47C84}" destId="{3DF6AA7B-2B80-4F8A-B8C0-C47D5A26BF43}" srcOrd="1" destOrd="0" presId="urn:microsoft.com/office/officeart/2005/8/layout/list1"/>
    <dgm:cxn modelId="{8FFEED53-3504-48FF-9EDA-531C898D69E6}" type="presParOf" srcId="{A4DDCCAC-9FEA-46AE-97B1-A79D21D47C84}" destId="{494E0980-F28C-43AB-8E03-99543F856F3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52E8058-854B-4E05-8F35-3FD95788A1B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8BC455-653C-467A-B073-FADDF464823E}">
      <dgm:prSet phldrT="[Text]"/>
      <dgm:spPr/>
      <dgm:t>
        <a:bodyPr/>
        <a:lstStyle/>
        <a:p>
          <a:r>
            <a:rPr lang="en-US" dirty="0"/>
            <a:t>3D metal</a:t>
          </a:r>
        </a:p>
      </dgm:t>
    </dgm:pt>
    <dgm:pt modelId="{BCF63997-D7A0-4E44-8EAF-81DED8F93C3E}" type="parTrans" cxnId="{0C70BD00-69CA-4428-A391-8813A40295D3}">
      <dgm:prSet/>
      <dgm:spPr/>
      <dgm:t>
        <a:bodyPr/>
        <a:lstStyle/>
        <a:p>
          <a:endParaRPr lang="en-US"/>
        </a:p>
      </dgm:t>
    </dgm:pt>
    <dgm:pt modelId="{E1A10E3C-A258-4340-89F6-EF568F87B571}" type="sibTrans" cxnId="{0C70BD00-69CA-4428-A391-8813A40295D3}">
      <dgm:prSet/>
      <dgm:spPr/>
      <dgm:t>
        <a:bodyPr/>
        <a:lstStyle/>
        <a:p>
          <a:endParaRPr lang="en-US"/>
        </a:p>
      </dgm:t>
    </dgm:pt>
    <dgm:pt modelId="{D778E869-3965-4454-8AFF-F39F28A163E0}">
      <dgm:prSet phldrT="[Text]"/>
      <dgm:spPr>
        <a:blipFill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CE1EDA9C-A996-48FE-93B8-069440BEB80B}" type="parTrans" cxnId="{665209FA-9B66-40B5-97AE-3DCB0FBBB789}">
      <dgm:prSet/>
      <dgm:spPr/>
      <dgm:t>
        <a:bodyPr/>
        <a:lstStyle/>
        <a:p>
          <a:endParaRPr lang="en-GB"/>
        </a:p>
      </dgm:t>
    </dgm:pt>
    <dgm:pt modelId="{22591596-725C-4CB2-9D21-FC549246D266}" type="sibTrans" cxnId="{665209FA-9B66-40B5-97AE-3DCB0FBBB789}">
      <dgm:prSet/>
      <dgm:spPr/>
      <dgm:t>
        <a:bodyPr/>
        <a:lstStyle/>
        <a:p>
          <a:endParaRPr lang="en-GB"/>
        </a:p>
      </dgm:t>
    </dgm:pt>
    <dgm:pt modelId="{5B933DC7-826A-40CD-94A9-4A4EF5C5EBFC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40A5FAF3-C3F2-4A16-9FBB-EC4A45A9C95A}" type="parTrans" cxnId="{4341BFF7-853F-40D3-BDF4-8578D00B6C49}">
      <dgm:prSet/>
      <dgm:spPr/>
      <dgm:t>
        <a:bodyPr/>
        <a:lstStyle/>
        <a:p>
          <a:endParaRPr lang="en-GB"/>
        </a:p>
      </dgm:t>
    </dgm:pt>
    <dgm:pt modelId="{F13786B4-182B-4AA6-B173-E3017EA9AB0F}" type="sibTrans" cxnId="{4341BFF7-853F-40D3-BDF4-8578D00B6C49}">
      <dgm:prSet/>
      <dgm:spPr/>
      <dgm:t>
        <a:bodyPr/>
        <a:lstStyle/>
        <a:p>
          <a:endParaRPr lang="en-GB"/>
        </a:p>
      </dgm:t>
    </dgm:pt>
    <dgm:pt modelId="{32C540FB-8C08-4E15-8524-1F70A89E61FB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0BC4D0C7-77A9-4932-AC43-C31CCE1951F9}" type="parTrans" cxnId="{AC6F0AF9-A7FA-43C1-BEE4-4988FD84E563}">
      <dgm:prSet/>
      <dgm:spPr/>
      <dgm:t>
        <a:bodyPr/>
        <a:lstStyle/>
        <a:p>
          <a:endParaRPr lang="en-GB"/>
        </a:p>
      </dgm:t>
    </dgm:pt>
    <dgm:pt modelId="{3CEE4C5E-08FA-4003-9FE3-748C61CAA37C}" type="sibTrans" cxnId="{AC6F0AF9-A7FA-43C1-BEE4-4988FD84E563}">
      <dgm:prSet/>
      <dgm:spPr/>
      <dgm:t>
        <a:bodyPr/>
        <a:lstStyle/>
        <a:p>
          <a:endParaRPr lang="en-GB"/>
        </a:p>
      </dgm:t>
    </dgm:pt>
    <dgm:pt modelId="{547AB6A2-C5FC-4751-AAFA-EF1B35993FB3}">
      <dgm:prSet phldrT="[Text]"/>
      <dgm:spPr>
        <a:blipFill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ECC69C37-DCA2-4625-9415-03169112D60A}" type="parTrans" cxnId="{1882DAC1-9750-4959-AEC1-2E437446060B}">
      <dgm:prSet/>
      <dgm:spPr/>
      <dgm:t>
        <a:bodyPr/>
        <a:lstStyle/>
        <a:p>
          <a:endParaRPr lang="en-GB"/>
        </a:p>
      </dgm:t>
    </dgm:pt>
    <dgm:pt modelId="{02D06069-525D-4A7F-B2CA-6D64DB4A0E9A}" type="sibTrans" cxnId="{1882DAC1-9750-4959-AEC1-2E437446060B}">
      <dgm:prSet/>
      <dgm:spPr/>
      <dgm:t>
        <a:bodyPr/>
        <a:lstStyle/>
        <a:p>
          <a:endParaRPr lang="en-GB"/>
        </a:p>
      </dgm:t>
    </dgm:pt>
    <dgm:pt modelId="{86C60C9B-F84D-48DA-BB2A-BE2E08CB153A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4EE52C11-ED94-4023-A3B8-35B38E5D3D5A}" type="parTrans" cxnId="{EF0A1564-2920-4C4E-86D7-C4B42DB06948}">
      <dgm:prSet/>
      <dgm:spPr/>
      <dgm:t>
        <a:bodyPr/>
        <a:lstStyle/>
        <a:p>
          <a:endParaRPr lang="en-GB"/>
        </a:p>
      </dgm:t>
    </dgm:pt>
    <dgm:pt modelId="{F55D7D54-D2FB-4632-9438-7C16672D9010}" type="sibTrans" cxnId="{EF0A1564-2920-4C4E-86D7-C4B42DB06948}">
      <dgm:prSet/>
      <dgm:spPr/>
      <dgm:t>
        <a:bodyPr/>
        <a:lstStyle/>
        <a:p>
          <a:endParaRPr lang="en-GB"/>
        </a:p>
      </dgm:t>
    </dgm:pt>
    <dgm:pt modelId="{9A0EEC7C-5B55-4C02-8DC2-9B3F04C99F77}">
      <dgm:prSet phldrT="[Text]"/>
      <dgm:spPr/>
      <dgm:t>
        <a:bodyPr/>
        <a:lstStyle/>
        <a:p>
          <a:r>
            <a:rPr lang="en-US" b="0" i="0" dirty="0"/>
            <a:t>U-like design</a:t>
          </a:r>
        </a:p>
      </dgm:t>
    </dgm:pt>
    <dgm:pt modelId="{C21F57A5-CC0C-420E-8F21-2C3665013B1F}" type="parTrans" cxnId="{A927A9B1-12A5-4060-8BDD-B0EA8EDB0572}">
      <dgm:prSet/>
      <dgm:spPr/>
      <dgm:t>
        <a:bodyPr/>
        <a:lstStyle/>
        <a:p>
          <a:endParaRPr lang="en-GB"/>
        </a:p>
      </dgm:t>
    </dgm:pt>
    <dgm:pt modelId="{D7D09A8B-208C-4012-883D-AB6B636B7B23}" type="sibTrans" cxnId="{A927A9B1-12A5-4060-8BDD-B0EA8EDB0572}">
      <dgm:prSet/>
      <dgm:spPr/>
      <dgm:t>
        <a:bodyPr/>
        <a:lstStyle/>
        <a:p>
          <a:endParaRPr lang="en-GB"/>
        </a:p>
      </dgm:t>
    </dgm:pt>
    <dgm:pt modelId="{0F450198-8103-4466-B90E-06C804197357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F9E26978-AAFF-4AF4-993A-57528C4808CB}" type="parTrans" cxnId="{BE71A3EE-021F-4F4E-A1C3-8F2982936FDD}">
      <dgm:prSet/>
      <dgm:spPr/>
      <dgm:t>
        <a:bodyPr/>
        <a:lstStyle/>
        <a:p>
          <a:endParaRPr lang="en-GB"/>
        </a:p>
      </dgm:t>
    </dgm:pt>
    <dgm:pt modelId="{5057E477-8861-470B-9DD1-453707BA9A62}" type="sibTrans" cxnId="{BE71A3EE-021F-4F4E-A1C3-8F2982936FDD}">
      <dgm:prSet/>
      <dgm:spPr/>
      <dgm:t>
        <a:bodyPr/>
        <a:lstStyle/>
        <a:p>
          <a:endParaRPr lang="en-GB"/>
        </a:p>
      </dgm:t>
    </dgm:pt>
    <dgm:pt modelId="{2CB30966-92AB-4F48-9E90-B4D3C0380429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A6BD2589-2077-4CFE-AB32-343B9D13B84D}" type="parTrans" cxnId="{ED373F32-1AC8-4AD1-8D79-9E6A12B8D1DF}">
      <dgm:prSet/>
      <dgm:spPr/>
      <dgm:t>
        <a:bodyPr/>
        <a:lstStyle/>
        <a:p>
          <a:endParaRPr lang="en-GB"/>
        </a:p>
      </dgm:t>
    </dgm:pt>
    <dgm:pt modelId="{EE1F9A59-F1AC-4AA2-A7F1-80CE38CA2314}" type="sibTrans" cxnId="{ED373F32-1AC8-4AD1-8D79-9E6A12B8D1DF}">
      <dgm:prSet/>
      <dgm:spPr/>
      <dgm:t>
        <a:bodyPr/>
        <a:lstStyle/>
        <a:p>
          <a:endParaRPr lang="en-GB"/>
        </a:p>
      </dgm:t>
    </dgm:pt>
    <dgm:pt modelId="{077A090F-DBF9-4BBE-ADFE-8C6B7AFF85E4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5ACDC04B-AD84-433B-BA56-313513396A81}" type="parTrans" cxnId="{9852CB9D-A9AE-493D-BB56-A55D5AE5B2BD}">
      <dgm:prSet/>
      <dgm:spPr/>
      <dgm:t>
        <a:bodyPr/>
        <a:lstStyle/>
        <a:p>
          <a:endParaRPr lang="en-GB"/>
        </a:p>
      </dgm:t>
    </dgm:pt>
    <dgm:pt modelId="{1A42FAA5-F731-478E-8BFE-B3801F36EF03}" type="sibTrans" cxnId="{9852CB9D-A9AE-493D-BB56-A55D5AE5B2BD}">
      <dgm:prSet/>
      <dgm:spPr/>
      <dgm:t>
        <a:bodyPr/>
        <a:lstStyle/>
        <a:p>
          <a:endParaRPr lang="en-GB"/>
        </a:p>
      </dgm:t>
    </dgm:pt>
    <dgm:pt modelId="{361DBF59-2DEF-42F1-A323-8C76D3AF7E25}" type="pres">
      <dgm:prSet presAssocID="{C52E8058-854B-4E05-8F35-3FD95788A1B4}" presName="linear" presStyleCnt="0">
        <dgm:presLayoutVars>
          <dgm:dir/>
          <dgm:animLvl val="lvl"/>
          <dgm:resizeHandles val="exact"/>
        </dgm:presLayoutVars>
      </dgm:prSet>
      <dgm:spPr/>
    </dgm:pt>
    <dgm:pt modelId="{8D8064BF-6BDF-422A-9177-251F3E5FAA4D}" type="pres">
      <dgm:prSet presAssocID="{E68BC455-653C-467A-B073-FADDF464823E}" presName="parentLin" presStyleCnt="0"/>
      <dgm:spPr/>
    </dgm:pt>
    <dgm:pt modelId="{0706905A-08B7-4C07-80ED-36F1A1FF13C1}" type="pres">
      <dgm:prSet presAssocID="{E68BC455-653C-467A-B073-FADDF464823E}" presName="parentLeftMargin" presStyleLbl="node1" presStyleIdx="0" presStyleCnt="2"/>
      <dgm:spPr/>
    </dgm:pt>
    <dgm:pt modelId="{5F2E1E99-2920-40CB-B94D-1EC36410D045}" type="pres">
      <dgm:prSet presAssocID="{E68BC455-653C-467A-B073-FADDF464823E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E3EA4782-2D6E-4054-9162-F16B3C7E6655}" type="pres">
      <dgm:prSet presAssocID="{E68BC455-653C-467A-B073-FADDF464823E}" presName="negativeSpace" presStyleCnt="0"/>
      <dgm:spPr/>
    </dgm:pt>
    <dgm:pt modelId="{4BB89884-CE97-4452-B52D-24ACA0EF22AA}" type="pres">
      <dgm:prSet presAssocID="{E68BC455-653C-467A-B073-FADDF464823E}" presName="childText" presStyleLbl="conFgAcc1" presStyleIdx="0" presStyleCnt="2">
        <dgm:presLayoutVars>
          <dgm:bulletEnabled val="1"/>
        </dgm:presLayoutVars>
      </dgm:prSet>
      <dgm:spPr/>
    </dgm:pt>
    <dgm:pt modelId="{962307D4-E37C-420D-BE90-18ADEEE33548}" type="pres">
      <dgm:prSet presAssocID="{E1A10E3C-A258-4340-89F6-EF568F87B571}" presName="spaceBetweenRectangles" presStyleCnt="0"/>
      <dgm:spPr/>
    </dgm:pt>
    <dgm:pt modelId="{32151332-FAA6-4F47-9C92-C6FC287577B6}" type="pres">
      <dgm:prSet presAssocID="{9A0EEC7C-5B55-4C02-8DC2-9B3F04C99F77}" presName="parentLin" presStyleCnt="0"/>
      <dgm:spPr/>
    </dgm:pt>
    <dgm:pt modelId="{A10B81AB-6030-456F-B9AA-DFA86B934A76}" type="pres">
      <dgm:prSet presAssocID="{9A0EEC7C-5B55-4C02-8DC2-9B3F04C99F77}" presName="parentLeftMargin" presStyleLbl="node1" presStyleIdx="0" presStyleCnt="2"/>
      <dgm:spPr/>
    </dgm:pt>
    <dgm:pt modelId="{CD851CFD-87F1-4CC3-81EA-2390778C10BA}" type="pres">
      <dgm:prSet presAssocID="{9A0EEC7C-5B55-4C02-8DC2-9B3F04C99F77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B30E62C5-9C58-429E-B8B8-858584A2A3C8}" type="pres">
      <dgm:prSet presAssocID="{9A0EEC7C-5B55-4C02-8DC2-9B3F04C99F77}" presName="negativeSpace" presStyleCnt="0"/>
      <dgm:spPr/>
    </dgm:pt>
    <dgm:pt modelId="{80A0E605-4853-47B2-AD77-4A570D336C9C}" type="pres">
      <dgm:prSet presAssocID="{9A0EEC7C-5B55-4C02-8DC2-9B3F04C99F77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0C70BD00-69CA-4428-A391-8813A40295D3}" srcId="{C52E8058-854B-4E05-8F35-3FD95788A1B4}" destId="{E68BC455-653C-467A-B073-FADDF464823E}" srcOrd="0" destOrd="0" parTransId="{BCF63997-D7A0-4E44-8EAF-81DED8F93C3E}" sibTransId="{E1A10E3C-A258-4340-89F6-EF568F87B571}"/>
    <dgm:cxn modelId="{ED4B7A06-0B24-45D1-A3BB-EC2FEE31F3FA}" type="presOf" srcId="{86C60C9B-F84D-48DA-BB2A-BE2E08CB153A}" destId="{80A0E605-4853-47B2-AD77-4A570D336C9C}" srcOrd="0" destOrd="1" presId="urn:microsoft.com/office/officeart/2005/8/layout/list1"/>
    <dgm:cxn modelId="{57A90115-6438-429F-B052-1F792D281D8B}" type="presOf" srcId="{9A0EEC7C-5B55-4C02-8DC2-9B3F04C99F77}" destId="{CD851CFD-87F1-4CC3-81EA-2390778C10BA}" srcOrd="1" destOrd="0" presId="urn:microsoft.com/office/officeart/2005/8/layout/list1"/>
    <dgm:cxn modelId="{F85EC921-F6D6-4557-A87C-09AEE1537125}" type="presOf" srcId="{5B933DC7-826A-40CD-94A9-4A4EF5C5EBFC}" destId="{4BB89884-CE97-4452-B52D-24ACA0EF22AA}" srcOrd="0" destOrd="1" presId="urn:microsoft.com/office/officeart/2005/8/layout/list1"/>
    <dgm:cxn modelId="{ED373F32-1AC8-4AD1-8D79-9E6A12B8D1DF}" srcId="{E68BC455-653C-467A-B073-FADDF464823E}" destId="{2CB30966-92AB-4F48-9E90-B4D3C0380429}" srcOrd="5" destOrd="0" parTransId="{A6BD2589-2077-4CFE-AB32-343B9D13B84D}" sibTransId="{EE1F9A59-F1AC-4AA2-A7F1-80CE38CA2314}"/>
    <dgm:cxn modelId="{3E83E05C-9F65-4964-9773-5FE9751C49F8}" type="presOf" srcId="{E68BC455-653C-467A-B073-FADDF464823E}" destId="{0706905A-08B7-4C07-80ED-36F1A1FF13C1}" srcOrd="0" destOrd="0" presId="urn:microsoft.com/office/officeart/2005/8/layout/list1"/>
    <dgm:cxn modelId="{EF0A1564-2920-4C4E-86D7-C4B42DB06948}" srcId="{9A0EEC7C-5B55-4C02-8DC2-9B3F04C99F77}" destId="{86C60C9B-F84D-48DA-BB2A-BE2E08CB153A}" srcOrd="1" destOrd="0" parTransId="{4EE52C11-ED94-4023-A3B8-35B38E5D3D5A}" sibTransId="{F55D7D54-D2FB-4632-9438-7C16672D9010}"/>
    <dgm:cxn modelId="{F377BD5A-6577-4DCE-9C00-B1EF273BF9D1}" type="presOf" srcId="{32C540FB-8C08-4E15-8524-1F70A89E61FB}" destId="{4BB89884-CE97-4452-B52D-24ACA0EF22AA}" srcOrd="0" destOrd="2" presId="urn:microsoft.com/office/officeart/2005/8/layout/list1"/>
    <dgm:cxn modelId="{8E4AE37E-594C-47C1-AA33-4E655DC68861}" type="presOf" srcId="{E68BC455-653C-467A-B073-FADDF464823E}" destId="{5F2E1E99-2920-40CB-B94D-1EC36410D045}" srcOrd="1" destOrd="0" presId="urn:microsoft.com/office/officeart/2005/8/layout/list1"/>
    <dgm:cxn modelId="{A9AE638B-B195-4E6D-8FFC-48EC0155EF5F}" type="presOf" srcId="{2CB30966-92AB-4F48-9E90-B4D3C0380429}" destId="{4BB89884-CE97-4452-B52D-24ACA0EF22AA}" srcOrd="0" destOrd="5" presId="urn:microsoft.com/office/officeart/2005/8/layout/list1"/>
    <dgm:cxn modelId="{9852CB9D-A9AE-493D-BB56-A55D5AE5B2BD}" srcId="{E68BC455-653C-467A-B073-FADDF464823E}" destId="{077A090F-DBF9-4BBE-ADFE-8C6B7AFF85E4}" srcOrd="4" destOrd="0" parTransId="{5ACDC04B-AD84-433B-BA56-313513396A81}" sibTransId="{1A42FAA5-F731-478E-8BFE-B3801F36EF03}"/>
    <dgm:cxn modelId="{A927A9B1-12A5-4060-8BDD-B0EA8EDB0572}" srcId="{C52E8058-854B-4E05-8F35-3FD95788A1B4}" destId="{9A0EEC7C-5B55-4C02-8DC2-9B3F04C99F77}" srcOrd="1" destOrd="0" parTransId="{C21F57A5-CC0C-420E-8F21-2C3665013B1F}" sibTransId="{D7D09A8B-208C-4012-883D-AB6B636B7B23}"/>
    <dgm:cxn modelId="{1F6052B6-9995-4D98-B759-1FB6006F22EE}" type="presOf" srcId="{C52E8058-854B-4E05-8F35-3FD95788A1B4}" destId="{361DBF59-2DEF-42F1-A323-8C76D3AF7E25}" srcOrd="0" destOrd="0" presId="urn:microsoft.com/office/officeart/2005/8/layout/list1"/>
    <dgm:cxn modelId="{6F621BC1-4E51-4552-84D2-2D35193379B3}" type="presOf" srcId="{9A0EEC7C-5B55-4C02-8DC2-9B3F04C99F77}" destId="{A10B81AB-6030-456F-B9AA-DFA86B934A76}" srcOrd="0" destOrd="0" presId="urn:microsoft.com/office/officeart/2005/8/layout/list1"/>
    <dgm:cxn modelId="{1882DAC1-9750-4959-AEC1-2E437446060B}" srcId="{9A0EEC7C-5B55-4C02-8DC2-9B3F04C99F77}" destId="{547AB6A2-C5FC-4751-AAFA-EF1B35993FB3}" srcOrd="0" destOrd="0" parTransId="{ECC69C37-DCA2-4625-9415-03169112D60A}" sibTransId="{02D06069-525D-4A7F-B2CA-6D64DB4A0E9A}"/>
    <dgm:cxn modelId="{4D9B41E2-7984-4025-AF98-95DD2C2AD05F}" type="presOf" srcId="{077A090F-DBF9-4BBE-ADFE-8C6B7AFF85E4}" destId="{4BB89884-CE97-4452-B52D-24ACA0EF22AA}" srcOrd="0" destOrd="4" presId="urn:microsoft.com/office/officeart/2005/8/layout/list1"/>
    <dgm:cxn modelId="{BE71A3EE-021F-4F4E-A1C3-8F2982936FDD}" srcId="{E68BC455-653C-467A-B073-FADDF464823E}" destId="{0F450198-8103-4466-B90E-06C804197357}" srcOrd="3" destOrd="0" parTransId="{F9E26978-AAFF-4AF4-993A-57528C4808CB}" sibTransId="{5057E477-8861-470B-9DD1-453707BA9A62}"/>
    <dgm:cxn modelId="{4341BFF7-853F-40D3-BDF4-8578D00B6C49}" srcId="{E68BC455-653C-467A-B073-FADDF464823E}" destId="{5B933DC7-826A-40CD-94A9-4A4EF5C5EBFC}" srcOrd="1" destOrd="0" parTransId="{40A5FAF3-C3F2-4A16-9FBB-EC4A45A9C95A}" sibTransId="{F13786B4-182B-4AA6-B173-E3017EA9AB0F}"/>
    <dgm:cxn modelId="{AC6F0AF9-A7FA-43C1-BEE4-4988FD84E563}" srcId="{E68BC455-653C-467A-B073-FADDF464823E}" destId="{32C540FB-8C08-4E15-8524-1F70A89E61FB}" srcOrd="2" destOrd="0" parTransId="{0BC4D0C7-77A9-4932-AC43-C31CCE1951F9}" sibTransId="{3CEE4C5E-08FA-4003-9FE3-748C61CAA37C}"/>
    <dgm:cxn modelId="{665209FA-9B66-40B5-97AE-3DCB0FBBB789}" srcId="{E68BC455-653C-467A-B073-FADDF464823E}" destId="{D778E869-3965-4454-8AFF-F39F28A163E0}" srcOrd="0" destOrd="0" parTransId="{CE1EDA9C-A996-48FE-93B8-069440BEB80B}" sibTransId="{22591596-725C-4CB2-9D21-FC549246D266}"/>
    <dgm:cxn modelId="{C19A73FA-787C-4DEE-AFF0-EDBBB55BD4D2}" type="presOf" srcId="{0F450198-8103-4466-B90E-06C804197357}" destId="{4BB89884-CE97-4452-B52D-24ACA0EF22AA}" srcOrd="0" destOrd="3" presId="urn:microsoft.com/office/officeart/2005/8/layout/list1"/>
    <dgm:cxn modelId="{FB39FFFA-DD7B-4E5B-B3B8-BE4D3892B118}" type="presOf" srcId="{D778E869-3965-4454-8AFF-F39F28A163E0}" destId="{4BB89884-CE97-4452-B52D-24ACA0EF22AA}" srcOrd="0" destOrd="0" presId="urn:microsoft.com/office/officeart/2005/8/layout/list1"/>
    <dgm:cxn modelId="{C5D818FD-B289-4570-A44E-C46B809E45A2}" type="presOf" srcId="{547AB6A2-C5FC-4751-AAFA-EF1B35993FB3}" destId="{80A0E605-4853-47B2-AD77-4A570D336C9C}" srcOrd="0" destOrd="0" presId="urn:microsoft.com/office/officeart/2005/8/layout/list1"/>
    <dgm:cxn modelId="{7ABE62DB-D736-4E6A-A1E4-7988C14B8A00}" type="presParOf" srcId="{361DBF59-2DEF-42F1-A323-8C76D3AF7E25}" destId="{8D8064BF-6BDF-422A-9177-251F3E5FAA4D}" srcOrd="0" destOrd="0" presId="urn:microsoft.com/office/officeart/2005/8/layout/list1"/>
    <dgm:cxn modelId="{6F2A01C7-9E65-4BF8-9A12-04350740FC93}" type="presParOf" srcId="{8D8064BF-6BDF-422A-9177-251F3E5FAA4D}" destId="{0706905A-08B7-4C07-80ED-36F1A1FF13C1}" srcOrd="0" destOrd="0" presId="urn:microsoft.com/office/officeart/2005/8/layout/list1"/>
    <dgm:cxn modelId="{F921DB47-13DC-4079-85B5-CF5D1FF802AD}" type="presParOf" srcId="{8D8064BF-6BDF-422A-9177-251F3E5FAA4D}" destId="{5F2E1E99-2920-40CB-B94D-1EC36410D045}" srcOrd="1" destOrd="0" presId="urn:microsoft.com/office/officeart/2005/8/layout/list1"/>
    <dgm:cxn modelId="{E8A6CBC9-20C1-4D5B-9017-4AE1EEBE4470}" type="presParOf" srcId="{361DBF59-2DEF-42F1-A323-8C76D3AF7E25}" destId="{E3EA4782-2D6E-4054-9162-F16B3C7E6655}" srcOrd="1" destOrd="0" presId="urn:microsoft.com/office/officeart/2005/8/layout/list1"/>
    <dgm:cxn modelId="{E7E1F8B2-4B21-40C3-9798-6F1C2BD40ED3}" type="presParOf" srcId="{361DBF59-2DEF-42F1-A323-8C76D3AF7E25}" destId="{4BB89884-CE97-4452-B52D-24ACA0EF22AA}" srcOrd="2" destOrd="0" presId="urn:microsoft.com/office/officeart/2005/8/layout/list1"/>
    <dgm:cxn modelId="{D05C2581-1A86-4979-9100-1853AF91D550}" type="presParOf" srcId="{361DBF59-2DEF-42F1-A323-8C76D3AF7E25}" destId="{962307D4-E37C-420D-BE90-18ADEEE33548}" srcOrd="3" destOrd="0" presId="urn:microsoft.com/office/officeart/2005/8/layout/list1"/>
    <dgm:cxn modelId="{1E00CCA5-1BA2-4892-89C2-C6B543732859}" type="presParOf" srcId="{361DBF59-2DEF-42F1-A323-8C76D3AF7E25}" destId="{32151332-FAA6-4F47-9C92-C6FC287577B6}" srcOrd="4" destOrd="0" presId="urn:microsoft.com/office/officeart/2005/8/layout/list1"/>
    <dgm:cxn modelId="{DD82DACB-1B43-4E35-BED0-C62980710516}" type="presParOf" srcId="{32151332-FAA6-4F47-9C92-C6FC287577B6}" destId="{A10B81AB-6030-456F-B9AA-DFA86B934A76}" srcOrd="0" destOrd="0" presId="urn:microsoft.com/office/officeart/2005/8/layout/list1"/>
    <dgm:cxn modelId="{DAB73FB5-9399-4593-9CA8-4F5F636F7420}" type="presParOf" srcId="{32151332-FAA6-4F47-9C92-C6FC287577B6}" destId="{CD851CFD-87F1-4CC3-81EA-2390778C10BA}" srcOrd="1" destOrd="0" presId="urn:microsoft.com/office/officeart/2005/8/layout/list1"/>
    <dgm:cxn modelId="{08CF79B6-457E-41B8-8E58-93BC73344644}" type="presParOf" srcId="{361DBF59-2DEF-42F1-A323-8C76D3AF7E25}" destId="{B30E62C5-9C58-429E-B8B8-858584A2A3C8}" srcOrd="5" destOrd="0" presId="urn:microsoft.com/office/officeart/2005/8/layout/list1"/>
    <dgm:cxn modelId="{7AF9815D-1BB0-45F2-82A1-524F6AEB3CE4}" type="presParOf" srcId="{361DBF59-2DEF-42F1-A323-8C76D3AF7E25}" destId="{80A0E605-4853-47B2-AD77-4A570D336C9C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52E8058-854B-4E05-8F35-3FD95788A1B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8BC455-653C-467A-B073-FADDF464823E}">
      <dgm:prSet phldrT="[Text]"/>
      <dgm:spPr/>
      <dgm:t>
        <a:bodyPr/>
        <a:lstStyle/>
        <a:p>
          <a:r>
            <a:rPr lang="en-US" dirty="0"/>
            <a:t>3D metal: LHCb VELO</a:t>
          </a:r>
        </a:p>
      </dgm:t>
    </dgm:pt>
    <dgm:pt modelId="{BCF63997-D7A0-4E44-8EAF-81DED8F93C3E}" type="parTrans" cxnId="{0C70BD00-69CA-4428-A391-8813A40295D3}">
      <dgm:prSet/>
      <dgm:spPr/>
      <dgm:t>
        <a:bodyPr/>
        <a:lstStyle/>
        <a:p>
          <a:endParaRPr lang="en-US"/>
        </a:p>
      </dgm:t>
    </dgm:pt>
    <dgm:pt modelId="{E1A10E3C-A258-4340-89F6-EF568F87B571}" type="sibTrans" cxnId="{0C70BD00-69CA-4428-A391-8813A40295D3}">
      <dgm:prSet/>
      <dgm:spPr/>
      <dgm:t>
        <a:bodyPr/>
        <a:lstStyle/>
        <a:p>
          <a:endParaRPr lang="en-US"/>
        </a:p>
      </dgm:t>
    </dgm:pt>
    <dgm:pt modelId="{ABDC88E0-B6DD-4FCC-8462-499ABECFF158}">
      <dgm:prSet phldrT="[Text]"/>
      <dgm:spPr/>
      <dgm:t>
        <a:bodyPr/>
        <a:lstStyle/>
        <a:p>
          <a:r>
            <a:rPr lang="en-US" dirty="0"/>
            <a:t>Different designs</a:t>
          </a:r>
        </a:p>
      </dgm:t>
    </dgm:pt>
    <dgm:pt modelId="{B50B6D66-C8A3-4BC6-AF47-845C9C9D0635}" type="parTrans" cxnId="{8FA1DFC5-CCAF-4062-9931-33B53C405BFC}">
      <dgm:prSet/>
      <dgm:spPr/>
      <dgm:t>
        <a:bodyPr/>
        <a:lstStyle/>
        <a:p>
          <a:endParaRPr lang="en-GB"/>
        </a:p>
      </dgm:t>
    </dgm:pt>
    <dgm:pt modelId="{26B575E8-8324-405C-8074-3BFB02E535B7}" type="sibTrans" cxnId="{8FA1DFC5-CCAF-4062-9931-33B53C405BFC}">
      <dgm:prSet/>
      <dgm:spPr/>
      <dgm:t>
        <a:bodyPr/>
        <a:lstStyle/>
        <a:p>
          <a:endParaRPr lang="en-GB"/>
        </a:p>
      </dgm:t>
    </dgm:pt>
    <dgm:pt modelId="{81468A4A-35C6-4AB5-9BB5-26D4201F6F3A}">
      <dgm:prSet phldrT="[Text]"/>
      <dgm:spPr/>
      <dgm:t>
        <a:bodyPr/>
        <a:lstStyle/>
        <a:p>
          <a:r>
            <a:rPr lang="en-US" dirty="0"/>
            <a:t>Squared tube and connector prototypes</a:t>
          </a:r>
        </a:p>
      </dgm:t>
    </dgm:pt>
    <dgm:pt modelId="{FD1C9045-8B3F-489F-B40A-06B848EDBA37}" type="parTrans" cxnId="{EC64B24B-CBE9-4DFF-8EE6-9AD8C7D15344}">
      <dgm:prSet/>
      <dgm:spPr/>
      <dgm:t>
        <a:bodyPr/>
        <a:lstStyle/>
        <a:p>
          <a:endParaRPr lang="en-GB"/>
        </a:p>
      </dgm:t>
    </dgm:pt>
    <dgm:pt modelId="{E018E427-33DB-47DC-9591-8CFC15F7ADE9}" type="sibTrans" cxnId="{EC64B24B-CBE9-4DFF-8EE6-9AD8C7D15344}">
      <dgm:prSet/>
      <dgm:spPr/>
      <dgm:t>
        <a:bodyPr/>
        <a:lstStyle/>
        <a:p>
          <a:endParaRPr lang="en-GB"/>
        </a:p>
      </dgm:t>
    </dgm:pt>
    <dgm:pt modelId="{3935D321-A70D-498D-8A38-759A7769E7EA}">
      <dgm:prSet phldrT="[Text]"/>
      <dgm:spPr/>
      <dgm:t>
        <a:bodyPr/>
        <a:lstStyle/>
        <a:p>
          <a:r>
            <a:rPr lang="en-US" dirty="0"/>
            <a:t>X-ray tomography via </a:t>
          </a:r>
          <a:r>
            <a:rPr lang="en-US" dirty="0">
              <a:hlinkClick xmlns:r="http://schemas.openxmlformats.org/officeDocument/2006/relationships" r:id="rId1"/>
            </a:rPr>
            <a:t>NXCT</a:t>
          </a:r>
          <a:endParaRPr lang="en-US" dirty="0"/>
        </a:p>
      </dgm:t>
    </dgm:pt>
    <dgm:pt modelId="{AFF82D84-AD1D-4EDE-9EEE-A22EC458362D}" type="parTrans" cxnId="{F0AF48C5-AAE7-4075-A7B8-529B7F56F8E8}">
      <dgm:prSet/>
      <dgm:spPr/>
      <dgm:t>
        <a:bodyPr/>
        <a:lstStyle/>
        <a:p>
          <a:endParaRPr lang="en-GB"/>
        </a:p>
      </dgm:t>
    </dgm:pt>
    <dgm:pt modelId="{542FF056-5915-4EEF-9944-DA70B1796343}" type="sibTrans" cxnId="{F0AF48C5-AAE7-4075-A7B8-529B7F56F8E8}">
      <dgm:prSet/>
      <dgm:spPr/>
      <dgm:t>
        <a:bodyPr/>
        <a:lstStyle/>
        <a:p>
          <a:endParaRPr lang="en-GB"/>
        </a:p>
      </dgm:t>
    </dgm:pt>
    <dgm:pt modelId="{AE6F2902-897A-4DE8-84BC-4E48BBF6982D}">
      <dgm:prSet phldrT="[Text]"/>
      <dgm:spPr/>
      <dgm:t>
        <a:bodyPr/>
        <a:lstStyle/>
        <a:p>
          <a:r>
            <a:rPr lang="en-US" dirty="0"/>
            <a:t>U-shaped design</a:t>
          </a:r>
        </a:p>
      </dgm:t>
    </dgm:pt>
    <dgm:pt modelId="{F4DDA422-0D88-4F05-8D24-A4D3DAE85A8A}" type="parTrans" cxnId="{C57A7360-C0AA-41E5-9D48-D66B144FAB7E}">
      <dgm:prSet/>
      <dgm:spPr/>
      <dgm:t>
        <a:bodyPr/>
        <a:lstStyle/>
        <a:p>
          <a:endParaRPr lang="en-GB"/>
        </a:p>
      </dgm:t>
    </dgm:pt>
    <dgm:pt modelId="{56AECD04-0ECB-4AAD-AADC-6728CB6C196F}" type="sibTrans" cxnId="{C57A7360-C0AA-41E5-9D48-D66B144FAB7E}">
      <dgm:prSet/>
      <dgm:spPr/>
      <dgm:t>
        <a:bodyPr/>
        <a:lstStyle/>
        <a:p>
          <a:endParaRPr lang="en-GB"/>
        </a:p>
      </dgm:t>
    </dgm:pt>
    <dgm:pt modelId="{361DBF59-2DEF-42F1-A323-8C76D3AF7E25}" type="pres">
      <dgm:prSet presAssocID="{C52E8058-854B-4E05-8F35-3FD95788A1B4}" presName="linear" presStyleCnt="0">
        <dgm:presLayoutVars>
          <dgm:dir/>
          <dgm:animLvl val="lvl"/>
          <dgm:resizeHandles val="exact"/>
        </dgm:presLayoutVars>
      </dgm:prSet>
      <dgm:spPr/>
    </dgm:pt>
    <dgm:pt modelId="{8D8064BF-6BDF-422A-9177-251F3E5FAA4D}" type="pres">
      <dgm:prSet presAssocID="{E68BC455-653C-467A-B073-FADDF464823E}" presName="parentLin" presStyleCnt="0"/>
      <dgm:spPr/>
    </dgm:pt>
    <dgm:pt modelId="{0706905A-08B7-4C07-80ED-36F1A1FF13C1}" type="pres">
      <dgm:prSet presAssocID="{E68BC455-653C-467A-B073-FADDF464823E}" presName="parentLeftMargin" presStyleLbl="node1" presStyleIdx="0" presStyleCnt="1"/>
      <dgm:spPr/>
    </dgm:pt>
    <dgm:pt modelId="{5F2E1E99-2920-40CB-B94D-1EC36410D045}" type="pres">
      <dgm:prSet presAssocID="{E68BC455-653C-467A-B073-FADDF464823E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E3EA4782-2D6E-4054-9162-F16B3C7E6655}" type="pres">
      <dgm:prSet presAssocID="{E68BC455-653C-467A-B073-FADDF464823E}" presName="negativeSpace" presStyleCnt="0"/>
      <dgm:spPr/>
    </dgm:pt>
    <dgm:pt modelId="{4BB89884-CE97-4452-B52D-24ACA0EF22AA}" type="pres">
      <dgm:prSet presAssocID="{E68BC455-653C-467A-B073-FADDF464823E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0C70BD00-69CA-4428-A391-8813A40295D3}" srcId="{C52E8058-854B-4E05-8F35-3FD95788A1B4}" destId="{E68BC455-653C-467A-B073-FADDF464823E}" srcOrd="0" destOrd="0" parTransId="{BCF63997-D7A0-4E44-8EAF-81DED8F93C3E}" sibTransId="{E1A10E3C-A258-4340-89F6-EF568F87B571}"/>
    <dgm:cxn modelId="{E2F2EC3C-891E-49BA-B560-E71B292C9C10}" type="presOf" srcId="{81468A4A-35C6-4AB5-9BB5-26D4201F6F3A}" destId="{4BB89884-CE97-4452-B52D-24ACA0EF22AA}" srcOrd="0" destOrd="2" presId="urn:microsoft.com/office/officeart/2005/8/layout/list1"/>
    <dgm:cxn modelId="{3E83E05C-9F65-4964-9773-5FE9751C49F8}" type="presOf" srcId="{E68BC455-653C-467A-B073-FADDF464823E}" destId="{0706905A-08B7-4C07-80ED-36F1A1FF13C1}" srcOrd="0" destOrd="0" presId="urn:microsoft.com/office/officeart/2005/8/layout/list1"/>
    <dgm:cxn modelId="{C57A7360-C0AA-41E5-9D48-D66B144FAB7E}" srcId="{ABDC88E0-B6DD-4FCC-8462-499ABECFF158}" destId="{AE6F2902-897A-4DE8-84BC-4E48BBF6982D}" srcOrd="0" destOrd="0" parTransId="{F4DDA422-0D88-4F05-8D24-A4D3DAE85A8A}" sibTransId="{56AECD04-0ECB-4AAD-AADC-6728CB6C196F}"/>
    <dgm:cxn modelId="{EB66774A-9DA5-459C-8AF3-EF0E9B107DED}" type="presOf" srcId="{AE6F2902-897A-4DE8-84BC-4E48BBF6982D}" destId="{4BB89884-CE97-4452-B52D-24ACA0EF22AA}" srcOrd="0" destOrd="1" presId="urn:microsoft.com/office/officeart/2005/8/layout/list1"/>
    <dgm:cxn modelId="{EC64B24B-CBE9-4DFF-8EE6-9AD8C7D15344}" srcId="{ABDC88E0-B6DD-4FCC-8462-499ABECFF158}" destId="{81468A4A-35C6-4AB5-9BB5-26D4201F6F3A}" srcOrd="1" destOrd="0" parTransId="{FD1C9045-8B3F-489F-B40A-06B848EDBA37}" sibTransId="{E018E427-33DB-47DC-9591-8CFC15F7ADE9}"/>
    <dgm:cxn modelId="{8E4AE37E-594C-47C1-AA33-4E655DC68861}" type="presOf" srcId="{E68BC455-653C-467A-B073-FADDF464823E}" destId="{5F2E1E99-2920-40CB-B94D-1EC36410D045}" srcOrd="1" destOrd="0" presId="urn:microsoft.com/office/officeart/2005/8/layout/list1"/>
    <dgm:cxn modelId="{2D64D48D-FC91-4C87-B5D3-EEEF1A3DF2F3}" type="presOf" srcId="{3935D321-A70D-498D-8A38-759A7769E7EA}" destId="{4BB89884-CE97-4452-B52D-24ACA0EF22AA}" srcOrd="0" destOrd="3" presId="urn:microsoft.com/office/officeart/2005/8/layout/list1"/>
    <dgm:cxn modelId="{1F6052B6-9995-4D98-B759-1FB6006F22EE}" type="presOf" srcId="{C52E8058-854B-4E05-8F35-3FD95788A1B4}" destId="{361DBF59-2DEF-42F1-A323-8C76D3AF7E25}" srcOrd="0" destOrd="0" presId="urn:microsoft.com/office/officeart/2005/8/layout/list1"/>
    <dgm:cxn modelId="{F0AF48C5-AAE7-4075-A7B8-529B7F56F8E8}" srcId="{E68BC455-653C-467A-B073-FADDF464823E}" destId="{3935D321-A70D-498D-8A38-759A7769E7EA}" srcOrd="1" destOrd="0" parTransId="{AFF82D84-AD1D-4EDE-9EEE-A22EC458362D}" sibTransId="{542FF056-5915-4EEF-9944-DA70B1796343}"/>
    <dgm:cxn modelId="{8FA1DFC5-CCAF-4062-9931-33B53C405BFC}" srcId="{E68BC455-653C-467A-B073-FADDF464823E}" destId="{ABDC88E0-B6DD-4FCC-8462-499ABECFF158}" srcOrd="0" destOrd="0" parTransId="{B50B6D66-C8A3-4BC6-AF47-845C9C9D0635}" sibTransId="{26B575E8-8324-405C-8074-3BFB02E535B7}"/>
    <dgm:cxn modelId="{A2C405D1-32D9-44DC-B66D-2A9F5D7FC6B8}" type="presOf" srcId="{ABDC88E0-B6DD-4FCC-8462-499ABECFF158}" destId="{4BB89884-CE97-4452-B52D-24ACA0EF22AA}" srcOrd="0" destOrd="0" presId="urn:microsoft.com/office/officeart/2005/8/layout/list1"/>
    <dgm:cxn modelId="{7ABE62DB-D736-4E6A-A1E4-7988C14B8A00}" type="presParOf" srcId="{361DBF59-2DEF-42F1-A323-8C76D3AF7E25}" destId="{8D8064BF-6BDF-422A-9177-251F3E5FAA4D}" srcOrd="0" destOrd="0" presId="urn:microsoft.com/office/officeart/2005/8/layout/list1"/>
    <dgm:cxn modelId="{6F2A01C7-9E65-4BF8-9A12-04350740FC93}" type="presParOf" srcId="{8D8064BF-6BDF-422A-9177-251F3E5FAA4D}" destId="{0706905A-08B7-4C07-80ED-36F1A1FF13C1}" srcOrd="0" destOrd="0" presId="urn:microsoft.com/office/officeart/2005/8/layout/list1"/>
    <dgm:cxn modelId="{F921DB47-13DC-4079-85B5-CF5D1FF802AD}" type="presParOf" srcId="{8D8064BF-6BDF-422A-9177-251F3E5FAA4D}" destId="{5F2E1E99-2920-40CB-B94D-1EC36410D045}" srcOrd="1" destOrd="0" presId="urn:microsoft.com/office/officeart/2005/8/layout/list1"/>
    <dgm:cxn modelId="{E8A6CBC9-20C1-4D5B-9017-4AE1EEBE4470}" type="presParOf" srcId="{361DBF59-2DEF-42F1-A323-8C76D3AF7E25}" destId="{E3EA4782-2D6E-4054-9162-F16B3C7E6655}" srcOrd="1" destOrd="0" presId="urn:microsoft.com/office/officeart/2005/8/layout/list1"/>
    <dgm:cxn modelId="{E7E1F8B2-4B21-40C3-9798-6F1C2BD40ED3}" type="presParOf" srcId="{361DBF59-2DEF-42F1-A323-8C76D3AF7E25}" destId="{4BB89884-CE97-4452-B52D-24ACA0EF22AA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C52E8058-854B-4E05-8F35-3FD95788A1B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8BC455-653C-467A-B073-FADDF464823E}">
      <dgm:prSet phldrT="[Text]"/>
      <dgm:spPr/>
      <dgm:t>
        <a:bodyPr/>
        <a:lstStyle/>
        <a:p>
          <a:r>
            <a:rPr lang="en-US" dirty="0"/>
            <a:t>Ceramics</a:t>
          </a:r>
        </a:p>
      </dgm:t>
    </dgm:pt>
    <dgm:pt modelId="{BCF63997-D7A0-4E44-8EAF-81DED8F93C3E}" type="parTrans" cxnId="{0C70BD00-69CA-4428-A391-8813A40295D3}">
      <dgm:prSet/>
      <dgm:spPr/>
      <dgm:t>
        <a:bodyPr/>
        <a:lstStyle/>
        <a:p>
          <a:endParaRPr lang="en-US"/>
        </a:p>
      </dgm:t>
    </dgm:pt>
    <dgm:pt modelId="{E1A10E3C-A258-4340-89F6-EF568F87B571}" type="sibTrans" cxnId="{0C70BD00-69CA-4428-A391-8813A40295D3}">
      <dgm:prSet/>
      <dgm:spPr/>
      <dgm:t>
        <a:bodyPr/>
        <a:lstStyle/>
        <a:p>
          <a:endParaRPr lang="en-US"/>
        </a:p>
      </dgm:t>
    </dgm:pt>
    <dgm:pt modelId="{816F11BD-35C0-404E-BE23-BC1E51B0D16C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9AEF36BE-D112-435A-A76D-AAA0D5BFADE4}" type="parTrans" cxnId="{2DFFE7E7-8944-4ECA-BE5B-CB92669872BC}">
      <dgm:prSet/>
      <dgm:spPr/>
      <dgm:t>
        <a:bodyPr/>
        <a:lstStyle/>
        <a:p>
          <a:endParaRPr lang="en-GB"/>
        </a:p>
      </dgm:t>
    </dgm:pt>
    <dgm:pt modelId="{995BC27D-4323-4438-9EEA-AC4B354574D4}" type="sibTrans" cxnId="{2DFFE7E7-8944-4ECA-BE5B-CB92669872BC}">
      <dgm:prSet/>
      <dgm:spPr/>
      <dgm:t>
        <a:bodyPr/>
        <a:lstStyle/>
        <a:p>
          <a:endParaRPr lang="en-GB"/>
        </a:p>
      </dgm:t>
    </dgm:pt>
    <dgm:pt modelId="{F709CAE8-BF2C-4FC1-995B-65DD6E66ECA5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88D398A9-3010-4BF5-8823-508BDF222497}" type="parTrans" cxnId="{6001EFE5-9A8E-4607-A9E3-BCAE14D1FE3C}">
      <dgm:prSet/>
      <dgm:spPr/>
      <dgm:t>
        <a:bodyPr/>
        <a:lstStyle/>
        <a:p>
          <a:endParaRPr lang="en-GB"/>
        </a:p>
      </dgm:t>
    </dgm:pt>
    <dgm:pt modelId="{1C736F6F-5578-4E9D-9F7D-BAFD1F70F1AE}" type="sibTrans" cxnId="{6001EFE5-9A8E-4607-A9E3-BCAE14D1FE3C}">
      <dgm:prSet/>
      <dgm:spPr/>
      <dgm:t>
        <a:bodyPr/>
        <a:lstStyle/>
        <a:p>
          <a:endParaRPr lang="en-GB"/>
        </a:p>
      </dgm:t>
    </dgm:pt>
    <dgm:pt modelId="{D76B20DB-24A8-49AC-9575-3BDB9F0EF682}">
      <dgm:prSet phldrT="[Text]"/>
      <dgm:spPr>
        <a:blipFill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4A66ED08-0EF3-4671-AA9D-E981B84DAB44}" type="parTrans" cxnId="{722FBC40-071D-40E9-8BBE-EC9A5994E023}">
      <dgm:prSet/>
      <dgm:spPr/>
      <dgm:t>
        <a:bodyPr/>
        <a:lstStyle/>
        <a:p>
          <a:endParaRPr lang="en-GB"/>
        </a:p>
      </dgm:t>
    </dgm:pt>
    <dgm:pt modelId="{8DA6CA37-1BE4-4A2B-A122-F5CC82224182}" type="sibTrans" cxnId="{722FBC40-071D-40E9-8BBE-EC9A5994E023}">
      <dgm:prSet/>
      <dgm:spPr/>
      <dgm:t>
        <a:bodyPr/>
        <a:lstStyle/>
        <a:p>
          <a:endParaRPr lang="en-GB"/>
        </a:p>
      </dgm:t>
    </dgm:pt>
    <dgm:pt modelId="{5E82E1B1-D981-4306-AD9D-315701C3BFD0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0A4A20EC-DB8D-4AA3-8D09-69AFF85762B3}" type="parTrans" cxnId="{31754309-49A9-4BEF-B53F-27A79F741FB6}">
      <dgm:prSet/>
      <dgm:spPr/>
      <dgm:t>
        <a:bodyPr/>
        <a:lstStyle/>
        <a:p>
          <a:endParaRPr lang="en-GB"/>
        </a:p>
      </dgm:t>
    </dgm:pt>
    <dgm:pt modelId="{87A27C5E-DA64-4C19-82D4-7AF99918AACE}" type="sibTrans" cxnId="{31754309-49A9-4BEF-B53F-27A79F741FB6}">
      <dgm:prSet/>
      <dgm:spPr/>
      <dgm:t>
        <a:bodyPr/>
        <a:lstStyle/>
        <a:p>
          <a:endParaRPr lang="en-GB"/>
        </a:p>
      </dgm:t>
    </dgm:pt>
    <dgm:pt modelId="{EEC9CEED-71FC-47A8-8675-14E6F05B7293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B68CCAD4-DF4B-434D-BFC2-72A763C69278}" type="parTrans" cxnId="{EC650453-5A66-47B3-B5FA-B8CF2002AC96}">
      <dgm:prSet/>
      <dgm:spPr/>
      <dgm:t>
        <a:bodyPr/>
        <a:lstStyle/>
        <a:p>
          <a:endParaRPr lang="en-GB"/>
        </a:p>
      </dgm:t>
    </dgm:pt>
    <dgm:pt modelId="{119C7795-0C95-4AA9-B8A4-B69459D87DA7}" type="sibTrans" cxnId="{EC650453-5A66-47B3-B5FA-B8CF2002AC96}">
      <dgm:prSet/>
      <dgm:spPr/>
      <dgm:t>
        <a:bodyPr/>
        <a:lstStyle/>
        <a:p>
          <a:endParaRPr lang="en-GB"/>
        </a:p>
      </dgm:t>
    </dgm:pt>
    <dgm:pt modelId="{626EFB38-F7D7-41CF-A40A-77060677E495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D2C5146A-5F0E-4C90-98CA-5B562A5FF22C}" type="parTrans" cxnId="{A073578A-D757-4A95-A82E-14BD92841F18}">
      <dgm:prSet/>
      <dgm:spPr/>
      <dgm:t>
        <a:bodyPr/>
        <a:lstStyle/>
        <a:p>
          <a:endParaRPr lang="en-GB"/>
        </a:p>
      </dgm:t>
    </dgm:pt>
    <dgm:pt modelId="{B45F2515-756F-46D0-AD74-0197E1A5B51E}" type="sibTrans" cxnId="{A073578A-D757-4A95-A82E-14BD92841F18}">
      <dgm:prSet/>
      <dgm:spPr/>
      <dgm:t>
        <a:bodyPr/>
        <a:lstStyle/>
        <a:p>
          <a:endParaRPr lang="en-GB"/>
        </a:p>
      </dgm:t>
    </dgm:pt>
    <dgm:pt modelId="{168FA071-B4D9-4B18-B136-38F9F819ED36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0A769B02-23FC-4EBC-9F53-2DDD5DF26F80}" type="parTrans" cxnId="{FA31A1FC-B25A-4B4B-A4D9-0838D1C49F5F}">
      <dgm:prSet/>
      <dgm:spPr/>
      <dgm:t>
        <a:bodyPr/>
        <a:lstStyle/>
        <a:p>
          <a:endParaRPr lang="en-GB"/>
        </a:p>
      </dgm:t>
    </dgm:pt>
    <dgm:pt modelId="{2A268CD8-3CA0-4863-95F3-75A5225383A1}" type="sibTrans" cxnId="{FA31A1FC-B25A-4B4B-A4D9-0838D1C49F5F}">
      <dgm:prSet/>
      <dgm:spPr/>
      <dgm:t>
        <a:bodyPr/>
        <a:lstStyle/>
        <a:p>
          <a:endParaRPr lang="en-GB"/>
        </a:p>
      </dgm:t>
    </dgm:pt>
    <dgm:pt modelId="{E44D884E-AA5A-47FC-9B71-DB0B6F8B30ED}">
      <dgm:prSet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9B0660DA-41E4-4591-8898-4C8D472EF8F1}" type="parTrans" cxnId="{20C39EC5-3956-4DE3-B149-2012199B8E05}">
      <dgm:prSet/>
      <dgm:spPr/>
      <dgm:t>
        <a:bodyPr/>
        <a:lstStyle/>
        <a:p>
          <a:endParaRPr lang="en-GB"/>
        </a:p>
      </dgm:t>
    </dgm:pt>
    <dgm:pt modelId="{8E70717C-B76E-4AAF-8721-64AD99206D9F}" type="sibTrans" cxnId="{20C39EC5-3956-4DE3-B149-2012199B8E05}">
      <dgm:prSet/>
      <dgm:spPr/>
      <dgm:t>
        <a:bodyPr/>
        <a:lstStyle/>
        <a:p>
          <a:endParaRPr lang="en-GB"/>
        </a:p>
      </dgm:t>
    </dgm:pt>
    <dgm:pt modelId="{361DBF59-2DEF-42F1-A323-8C76D3AF7E25}" type="pres">
      <dgm:prSet presAssocID="{C52E8058-854B-4E05-8F35-3FD95788A1B4}" presName="linear" presStyleCnt="0">
        <dgm:presLayoutVars>
          <dgm:dir/>
          <dgm:animLvl val="lvl"/>
          <dgm:resizeHandles val="exact"/>
        </dgm:presLayoutVars>
      </dgm:prSet>
      <dgm:spPr/>
    </dgm:pt>
    <dgm:pt modelId="{8D8064BF-6BDF-422A-9177-251F3E5FAA4D}" type="pres">
      <dgm:prSet presAssocID="{E68BC455-653C-467A-B073-FADDF464823E}" presName="parentLin" presStyleCnt="0"/>
      <dgm:spPr/>
    </dgm:pt>
    <dgm:pt modelId="{0706905A-08B7-4C07-80ED-36F1A1FF13C1}" type="pres">
      <dgm:prSet presAssocID="{E68BC455-653C-467A-B073-FADDF464823E}" presName="parentLeftMargin" presStyleLbl="node1" presStyleIdx="0" presStyleCnt="1"/>
      <dgm:spPr/>
    </dgm:pt>
    <dgm:pt modelId="{5F2E1E99-2920-40CB-B94D-1EC36410D045}" type="pres">
      <dgm:prSet presAssocID="{E68BC455-653C-467A-B073-FADDF464823E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E3EA4782-2D6E-4054-9162-F16B3C7E6655}" type="pres">
      <dgm:prSet presAssocID="{E68BC455-653C-467A-B073-FADDF464823E}" presName="negativeSpace" presStyleCnt="0"/>
      <dgm:spPr/>
    </dgm:pt>
    <dgm:pt modelId="{4BB89884-CE97-4452-B52D-24ACA0EF22AA}" type="pres">
      <dgm:prSet presAssocID="{E68BC455-653C-467A-B073-FADDF464823E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0C70BD00-69CA-4428-A391-8813A40295D3}" srcId="{C52E8058-854B-4E05-8F35-3FD95788A1B4}" destId="{E68BC455-653C-467A-B073-FADDF464823E}" srcOrd="0" destOrd="0" parTransId="{BCF63997-D7A0-4E44-8EAF-81DED8F93C3E}" sibTransId="{E1A10E3C-A258-4340-89F6-EF568F87B571}"/>
    <dgm:cxn modelId="{31754309-49A9-4BEF-B53F-27A79F741FB6}" srcId="{816F11BD-35C0-404E-BE23-BC1E51B0D16C}" destId="{5E82E1B1-D981-4306-AD9D-315701C3BFD0}" srcOrd="1" destOrd="0" parTransId="{0A4A20EC-DB8D-4AA3-8D09-69AFF85762B3}" sibTransId="{87A27C5E-DA64-4C19-82D4-7AF99918AACE}"/>
    <dgm:cxn modelId="{CFF04119-178B-4A1B-B5FC-5C24DBD513B7}" type="presOf" srcId="{168FA071-B4D9-4B18-B136-38F9F819ED36}" destId="{4BB89884-CE97-4452-B52D-24ACA0EF22AA}" srcOrd="0" destOrd="1" presId="urn:microsoft.com/office/officeart/2005/8/layout/list1"/>
    <dgm:cxn modelId="{F9340E1A-3154-44AA-BF34-7A24E9915D9E}" type="presOf" srcId="{626EFB38-F7D7-41CF-A40A-77060677E495}" destId="{4BB89884-CE97-4452-B52D-24ACA0EF22AA}" srcOrd="0" destOrd="7" presId="urn:microsoft.com/office/officeart/2005/8/layout/list1"/>
    <dgm:cxn modelId="{CE78621E-F10A-477D-82D1-B9BB146F3A9B}" type="presOf" srcId="{D76B20DB-24A8-49AC-9575-3BDB9F0EF682}" destId="{4BB89884-CE97-4452-B52D-24ACA0EF22AA}" srcOrd="0" destOrd="0" presId="urn:microsoft.com/office/officeart/2005/8/layout/list1"/>
    <dgm:cxn modelId="{722FBC40-071D-40E9-8BBE-EC9A5994E023}" srcId="{E68BC455-653C-467A-B073-FADDF464823E}" destId="{D76B20DB-24A8-49AC-9575-3BDB9F0EF682}" srcOrd="0" destOrd="0" parTransId="{4A66ED08-0EF3-4671-AA9D-E981B84DAB44}" sibTransId="{8DA6CA37-1BE4-4A2B-A122-F5CC82224182}"/>
    <dgm:cxn modelId="{3E83E05C-9F65-4964-9773-5FE9751C49F8}" type="presOf" srcId="{E68BC455-653C-467A-B073-FADDF464823E}" destId="{0706905A-08B7-4C07-80ED-36F1A1FF13C1}" srcOrd="0" destOrd="0" presId="urn:microsoft.com/office/officeart/2005/8/layout/list1"/>
    <dgm:cxn modelId="{49F8D34F-C404-48D6-9186-19770C0D2A16}" type="presOf" srcId="{EEC9CEED-71FC-47A8-8675-14E6F05B7293}" destId="{4BB89884-CE97-4452-B52D-24ACA0EF22AA}" srcOrd="0" destOrd="6" presId="urn:microsoft.com/office/officeart/2005/8/layout/list1"/>
    <dgm:cxn modelId="{EC650453-5A66-47B3-B5FA-B8CF2002AC96}" srcId="{5E82E1B1-D981-4306-AD9D-315701C3BFD0}" destId="{EEC9CEED-71FC-47A8-8675-14E6F05B7293}" srcOrd="0" destOrd="0" parTransId="{B68CCAD4-DF4B-434D-BFC2-72A763C69278}" sibTransId="{119C7795-0C95-4AA9-B8A4-B69459D87DA7}"/>
    <dgm:cxn modelId="{8E4AE37E-594C-47C1-AA33-4E655DC68861}" type="presOf" srcId="{E68BC455-653C-467A-B073-FADDF464823E}" destId="{5F2E1E99-2920-40CB-B94D-1EC36410D045}" srcOrd="1" destOrd="0" presId="urn:microsoft.com/office/officeart/2005/8/layout/list1"/>
    <dgm:cxn modelId="{7FF7EA87-A0AF-4E6B-95FC-96EC3E07AE14}" type="presOf" srcId="{816F11BD-35C0-404E-BE23-BC1E51B0D16C}" destId="{4BB89884-CE97-4452-B52D-24ACA0EF22AA}" srcOrd="0" destOrd="3" presId="urn:microsoft.com/office/officeart/2005/8/layout/list1"/>
    <dgm:cxn modelId="{A073578A-D757-4A95-A82E-14BD92841F18}" srcId="{816F11BD-35C0-404E-BE23-BC1E51B0D16C}" destId="{626EFB38-F7D7-41CF-A40A-77060677E495}" srcOrd="2" destOrd="0" parTransId="{D2C5146A-5F0E-4C90-98CA-5B562A5FF22C}" sibTransId="{B45F2515-756F-46D0-AD74-0197E1A5B51E}"/>
    <dgm:cxn modelId="{86A396A9-59EC-4B18-9657-7BF388522968}" type="presOf" srcId="{5E82E1B1-D981-4306-AD9D-315701C3BFD0}" destId="{4BB89884-CE97-4452-B52D-24ACA0EF22AA}" srcOrd="0" destOrd="5" presId="urn:microsoft.com/office/officeart/2005/8/layout/list1"/>
    <dgm:cxn modelId="{1F6052B6-9995-4D98-B759-1FB6006F22EE}" type="presOf" srcId="{C52E8058-854B-4E05-8F35-3FD95788A1B4}" destId="{361DBF59-2DEF-42F1-A323-8C76D3AF7E25}" srcOrd="0" destOrd="0" presId="urn:microsoft.com/office/officeart/2005/8/layout/list1"/>
    <dgm:cxn modelId="{67E3FAC3-99ED-40C0-A3DE-487AA0440E8C}" type="presOf" srcId="{F709CAE8-BF2C-4FC1-995B-65DD6E66ECA5}" destId="{4BB89884-CE97-4452-B52D-24ACA0EF22AA}" srcOrd="0" destOrd="4" presId="urn:microsoft.com/office/officeart/2005/8/layout/list1"/>
    <dgm:cxn modelId="{20C39EC5-3956-4DE3-B149-2012199B8E05}" srcId="{E68BC455-653C-467A-B073-FADDF464823E}" destId="{E44D884E-AA5A-47FC-9B71-DB0B6F8B30ED}" srcOrd="2" destOrd="0" parTransId="{9B0660DA-41E4-4591-8898-4C8D472EF8F1}" sibTransId="{8E70717C-B76E-4AAF-8721-64AD99206D9F}"/>
    <dgm:cxn modelId="{6001EFE5-9A8E-4607-A9E3-BCAE14D1FE3C}" srcId="{816F11BD-35C0-404E-BE23-BC1E51B0D16C}" destId="{F709CAE8-BF2C-4FC1-995B-65DD6E66ECA5}" srcOrd="0" destOrd="0" parTransId="{88D398A9-3010-4BF5-8823-508BDF222497}" sibTransId="{1C736F6F-5578-4E9D-9F7D-BAFD1F70F1AE}"/>
    <dgm:cxn modelId="{2DFFE7E7-8944-4ECA-BE5B-CB92669872BC}" srcId="{E68BC455-653C-467A-B073-FADDF464823E}" destId="{816F11BD-35C0-404E-BE23-BC1E51B0D16C}" srcOrd="3" destOrd="0" parTransId="{9AEF36BE-D112-435A-A76D-AAA0D5BFADE4}" sibTransId="{995BC27D-4323-4438-9EEA-AC4B354574D4}"/>
    <dgm:cxn modelId="{2E4C74E8-32C2-4273-BDD0-E087F5499E9C}" type="presOf" srcId="{E44D884E-AA5A-47FC-9B71-DB0B6F8B30ED}" destId="{4BB89884-CE97-4452-B52D-24ACA0EF22AA}" srcOrd="0" destOrd="2" presId="urn:microsoft.com/office/officeart/2005/8/layout/list1"/>
    <dgm:cxn modelId="{FA31A1FC-B25A-4B4B-A4D9-0838D1C49F5F}" srcId="{E68BC455-653C-467A-B073-FADDF464823E}" destId="{168FA071-B4D9-4B18-B136-38F9F819ED36}" srcOrd="1" destOrd="0" parTransId="{0A769B02-23FC-4EBC-9F53-2DDD5DF26F80}" sibTransId="{2A268CD8-3CA0-4863-95F3-75A5225383A1}"/>
    <dgm:cxn modelId="{7ABE62DB-D736-4E6A-A1E4-7988C14B8A00}" type="presParOf" srcId="{361DBF59-2DEF-42F1-A323-8C76D3AF7E25}" destId="{8D8064BF-6BDF-422A-9177-251F3E5FAA4D}" srcOrd="0" destOrd="0" presId="urn:microsoft.com/office/officeart/2005/8/layout/list1"/>
    <dgm:cxn modelId="{6F2A01C7-9E65-4BF8-9A12-04350740FC93}" type="presParOf" srcId="{8D8064BF-6BDF-422A-9177-251F3E5FAA4D}" destId="{0706905A-08B7-4C07-80ED-36F1A1FF13C1}" srcOrd="0" destOrd="0" presId="urn:microsoft.com/office/officeart/2005/8/layout/list1"/>
    <dgm:cxn modelId="{F921DB47-13DC-4079-85B5-CF5D1FF802AD}" type="presParOf" srcId="{8D8064BF-6BDF-422A-9177-251F3E5FAA4D}" destId="{5F2E1E99-2920-40CB-B94D-1EC36410D045}" srcOrd="1" destOrd="0" presId="urn:microsoft.com/office/officeart/2005/8/layout/list1"/>
    <dgm:cxn modelId="{E8A6CBC9-20C1-4D5B-9017-4AE1EEBE4470}" type="presParOf" srcId="{361DBF59-2DEF-42F1-A323-8C76D3AF7E25}" destId="{E3EA4782-2D6E-4054-9162-F16B3C7E6655}" srcOrd="1" destOrd="0" presId="urn:microsoft.com/office/officeart/2005/8/layout/list1"/>
    <dgm:cxn modelId="{E7E1F8B2-4B21-40C3-9798-6F1C2BD40ED3}" type="presParOf" srcId="{361DBF59-2DEF-42F1-A323-8C76D3AF7E25}" destId="{4BB89884-CE97-4452-B52D-24ACA0EF22AA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52E8058-854B-4E05-8F35-3FD95788A1B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8BC455-653C-467A-B073-FADDF464823E}">
      <dgm:prSet phldrT="[Text]"/>
      <dgm:spPr/>
      <dgm:t>
        <a:bodyPr/>
        <a:lstStyle/>
        <a:p>
          <a:r>
            <a:rPr lang="en-US" dirty="0"/>
            <a:t>Ceramics</a:t>
          </a:r>
        </a:p>
      </dgm:t>
    </dgm:pt>
    <dgm:pt modelId="{BCF63997-D7A0-4E44-8EAF-81DED8F93C3E}" type="parTrans" cxnId="{0C70BD00-69CA-4428-A391-8813A40295D3}">
      <dgm:prSet/>
      <dgm:spPr/>
      <dgm:t>
        <a:bodyPr/>
        <a:lstStyle/>
        <a:p>
          <a:endParaRPr lang="en-US"/>
        </a:p>
      </dgm:t>
    </dgm:pt>
    <dgm:pt modelId="{E1A10E3C-A258-4340-89F6-EF568F87B571}" type="sibTrans" cxnId="{0C70BD00-69CA-4428-A391-8813A40295D3}">
      <dgm:prSet/>
      <dgm:spPr/>
      <dgm:t>
        <a:bodyPr/>
        <a:lstStyle/>
        <a:p>
          <a:endParaRPr lang="en-US"/>
        </a:p>
      </dgm:t>
    </dgm:pt>
    <dgm:pt modelId="{816F11BD-35C0-404E-BE23-BC1E51B0D16C}">
      <dgm:prSet phldrT="[Text]"/>
      <dgm:spPr/>
      <dgm:t>
        <a:bodyPr/>
        <a:lstStyle/>
        <a:p>
          <a:r>
            <a:rPr lang="en-US" b="1" u="sng" dirty="0"/>
            <a:t>Why? </a:t>
          </a:r>
          <a:endParaRPr lang="en-US" b="0" i="0" dirty="0"/>
        </a:p>
      </dgm:t>
    </dgm:pt>
    <dgm:pt modelId="{9AEF36BE-D112-435A-A76D-AAA0D5BFADE4}" type="parTrans" cxnId="{2DFFE7E7-8944-4ECA-BE5B-CB92669872BC}">
      <dgm:prSet/>
      <dgm:spPr/>
      <dgm:t>
        <a:bodyPr/>
        <a:lstStyle/>
        <a:p>
          <a:endParaRPr lang="en-GB"/>
        </a:p>
      </dgm:t>
    </dgm:pt>
    <dgm:pt modelId="{995BC27D-4323-4438-9EEA-AC4B354574D4}" type="sibTrans" cxnId="{2DFFE7E7-8944-4ECA-BE5B-CB92669872BC}">
      <dgm:prSet/>
      <dgm:spPr/>
      <dgm:t>
        <a:bodyPr/>
        <a:lstStyle/>
        <a:p>
          <a:endParaRPr lang="en-GB"/>
        </a:p>
      </dgm:t>
    </dgm:pt>
    <dgm:pt modelId="{F709CAE8-BF2C-4FC1-995B-65DD6E66ECA5}">
      <dgm:prSet phldrT="[Text]"/>
      <dgm:spPr/>
      <dgm:t>
        <a:bodyPr/>
        <a:lstStyle/>
        <a:p>
          <a:r>
            <a:rPr lang="en-GB" dirty="0"/>
            <a:t>Robustness, reliability, stability in ultra-high-vacuum</a:t>
          </a:r>
          <a:endParaRPr lang="en-US" b="0" i="0" dirty="0"/>
        </a:p>
      </dgm:t>
    </dgm:pt>
    <dgm:pt modelId="{88D398A9-3010-4BF5-8823-508BDF222497}" type="parTrans" cxnId="{6001EFE5-9A8E-4607-A9E3-BCAE14D1FE3C}">
      <dgm:prSet/>
      <dgm:spPr/>
      <dgm:t>
        <a:bodyPr/>
        <a:lstStyle/>
        <a:p>
          <a:endParaRPr lang="en-GB"/>
        </a:p>
      </dgm:t>
    </dgm:pt>
    <dgm:pt modelId="{1C736F6F-5578-4E9D-9F7D-BAFD1F70F1AE}" type="sibTrans" cxnId="{6001EFE5-9A8E-4607-A9E3-BCAE14D1FE3C}">
      <dgm:prSet/>
      <dgm:spPr/>
      <dgm:t>
        <a:bodyPr/>
        <a:lstStyle/>
        <a:p>
          <a:endParaRPr lang="en-GB"/>
        </a:p>
      </dgm:t>
    </dgm:pt>
    <dgm:pt modelId="{D76B20DB-24A8-49AC-9575-3BDB9F0EF682}">
      <dgm:prSet phldrT="[Text]"/>
      <dgm:spPr/>
      <dgm:t>
        <a:bodyPr/>
        <a:lstStyle/>
        <a:p>
          <a:r>
            <a:rPr lang="en-US" b="0" i="0" dirty="0"/>
            <a:t>Manufacturing at IKTS Fraunhofer (Germany)</a:t>
          </a:r>
        </a:p>
      </dgm:t>
    </dgm:pt>
    <dgm:pt modelId="{4A66ED08-0EF3-4671-AA9D-E981B84DAB44}" type="parTrans" cxnId="{722FBC40-071D-40E9-8BBE-EC9A5994E023}">
      <dgm:prSet/>
      <dgm:spPr/>
      <dgm:t>
        <a:bodyPr/>
        <a:lstStyle/>
        <a:p>
          <a:endParaRPr lang="en-GB"/>
        </a:p>
      </dgm:t>
    </dgm:pt>
    <dgm:pt modelId="{8DA6CA37-1BE4-4A2B-A122-F5CC82224182}" type="sibTrans" cxnId="{722FBC40-071D-40E9-8BBE-EC9A5994E023}">
      <dgm:prSet/>
      <dgm:spPr/>
      <dgm:t>
        <a:bodyPr/>
        <a:lstStyle/>
        <a:p>
          <a:endParaRPr lang="en-GB"/>
        </a:p>
      </dgm:t>
    </dgm:pt>
    <dgm:pt modelId="{5E82E1B1-D981-4306-AD9D-315701C3BFD0}">
      <dgm:prSet phldrT="[Text]"/>
      <dgm:spPr/>
      <dgm:t>
        <a:bodyPr/>
        <a:lstStyle/>
        <a:p>
          <a:r>
            <a:rPr lang="en-GB"/>
            <a:t>Possible to embed conductive layers in between ceramics layers and metalize the surface</a:t>
          </a:r>
          <a:endParaRPr lang="en-GB" dirty="0"/>
        </a:p>
      </dgm:t>
    </dgm:pt>
    <dgm:pt modelId="{0A4A20EC-DB8D-4AA3-8D09-69AFF85762B3}" type="parTrans" cxnId="{31754309-49A9-4BEF-B53F-27A79F741FB6}">
      <dgm:prSet/>
      <dgm:spPr/>
      <dgm:t>
        <a:bodyPr/>
        <a:lstStyle/>
        <a:p>
          <a:endParaRPr lang="en-GB"/>
        </a:p>
      </dgm:t>
    </dgm:pt>
    <dgm:pt modelId="{87A27C5E-DA64-4C19-82D4-7AF99918AACE}" type="sibTrans" cxnId="{31754309-49A9-4BEF-B53F-27A79F741FB6}">
      <dgm:prSet/>
      <dgm:spPr/>
      <dgm:t>
        <a:bodyPr/>
        <a:lstStyle/>
        <a:p>
          <a:endParaRPr lang="en-GB"/>
        </a:p>
      </dgm:t>
    </dgm:pt>
    <dgm:pt modelId="{EEC9CEED-71FC-47A8-8675-14E6F05B7293}">
      <dgm:prSet phldrT="[Text]"/>
      <dgm:spPr/>
      <dgm:t>
        <a:bodyPr/>
        <a:lstStyle/>
        <a:p>
          <a:r>
            <a:rPr lang="en-GB" dirty="0"/>
            <a:t>Potential to integrate electronics or high conductivity elements</a:t>
          </a:r>
        </a:p>
      </dgm:t>
    </dgm:pt>
    <dgm:pt modelId="{B68CCAD4-DF4B-434D-BFC2-72A763C69278}" type="parTrans" cxnId="{EC650453-5A66-47B3-B5FA-B8CF2002AC96}">
      <dgm:prSet/>
      <dgm:spPr/>
      <dgm:t>
        <a:bodyPr/>
        <a:lstStyle/>
        <a:p>
          <a:endParaRPr lang="en-GB"/>
        </a:p>
      </dgm:t>
    </dgm:pt>
    <dgm:pt modelId="{119C7795-0C95-4AA9-B8A4-B69459D87DA7}" type="sibTrans" cxnId="{EC650453-5A66-47B3-B5FA-B8CF2002AC96}">
      <dgm:prSet/>
      <dgm:spPr/>
      <dgm:t>
        <a:bodyPr/>
        <a:lstStyle/>
        <a:p>
          <a:endParaRPr lang="en-GB"/>
        </a:p>
      </dgm:t>
    </dgm:pt>
    <dgm:pt modelId="{626EFB38-F7D7-41CF-A40A-77060677E495}">
      <dgm:prSet phldrT="[Text]"/>
      <dgm:spPr/>
      <dgm:t>
        <a:bodyPr/>
        <a:lstStyle/>
        <a:p>
          <a:r>
            <a:rPr lang="en-US" b="0" i="0" dirty="0"/>
            <a:t>Mechanically robust and compatible with high ultra vacuum</a:t>
          </a:r>
        </a:p>
      </dgm:t>
    </dgm:pt>
    <dgm:pt modelId="{D2C5146A-5F0E-4C90-98CA-5B562A5FF22C}" type="parTrans" cxnId="{A073578A-D757-4A95-A82E-14BD92841F18}">
      <dgm:prSet/>
      <dgm:spPr/>
      <dgm:t>
        <a:bodyPr/>
        <a:lstStyle/>
        <a:p>
          <a:endParaRPr lang="en-GB"/>
        </a:p>
      </dgm:t>
    </dgm:pt>
    <dgm:pt modelId="{B45F2515-756F-46D0-AD74-0197E1A5B51E}" type="sibTrans" cxnId="{A073578A-D757-4A95-A82E-14BD92841F18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168FA071-B4D9-4B18-B136-38F9F819ED36}">
          <dgm:prSet phldrT="[Text]"/>
          <dgm:spPr/>
          <dgm:t>
            <a:bodyPr/>
            <a:lstStyle/>
            <a:p>
              <a:r>
                <a:rPr lang="en-GB" dirty="0"/>
                <a:t>Different base materials: YSZ, </a:t>
              </a:r>
              <a14:m>
                <m:oMath xmlns:m="http://schemas.openxmlformats.org/officeDocument/2006/math">
                  <m:r>
                    <m:rPr>
                      <m:sty m:val="p"/>
                    </m:rPr>
                    <a:rPr lang="en-GB" dirty="0" smtClean="0">
                      <a:latin typeface="Cambria Math" panose="02040503050406030204" pitchFamily="18" charset="0"/>
                    </a:rPr>
                    <m:t>A</m:t>
                  </m:r>
                  <m:sSub>
                    <m:sSubPr>
                      <m:ctrlPr>
                        <a:rPr lang="en-GB" i="1" dirty="0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m:rPr>
                          <m:sty m:val="p"/>
                        </m:rPr>
                        <a:rPr lang="en-GB" dirty="0" smtClean="0">
                          <a:latin typeface="Cambria Math" panose="02040503050406030204" pitchFamily="18" charset="0"/>
                        </a:rPr>
                        <m:t>l</m:t>
                      </m:r>
                    </m:e>
                    <m:sub>
                      <m:r>
                        <a:rPr lang="en-GB" dirty="0" smtClean="0">
                          <a:latin typeface="Cambria Math" panose="02040503050406030204" pitchFamily="18" charset="0"/>
                        </a:rPr>
                        <m:t>2</m:t>
                      </m:r>
                    </m:sub>
                  </m:sSub>
                  <m:sSub>
                    <m:sSubPr>
                      <m:ctrlPr>
                        <a:rPr lang="en-GB" i="1" dirty="0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m:rPr>
                          <m:sty m:val="p"/>
                        </m:rPr>
                        <a:rPr lang="en-GB" dirty="0" smtClean="0">
                          <a:latin typeface="Cambria Math" panose="02040503050406030204" pitchFamily="18" charset="0"/>
                        </a:rPr>
                        <m:t>O</m:t>
                      </m:r>
                    </m:e>
                    <m:sub>
                      <m:r>
                        <a:rPr lang="en-GB" dirty="0" smtClean="0">
                          <a:latin typeface="Cambria Math" panose="02040503050406030204" pitchFamily="18" charset="0"/>
                        </a:rPr>
                        <m:t>3</m:t>
                      </m:r>
                    </m:sub>
                  </m:sSub>
                </m:oMath>
              </a14:m>
              <a:r>
                <a:rPr lang="en-GB" dirty="0"/>
                <a:t>, … including </a:t>
              </a:r>
              <a:r>
                <a:rPr lang="en-GB" b="1" dirty="0" err="1"/>
                <a:t>SiC</a:t>
              </a:r>
              <a:r>
                <a:rPr lang="en-GB" dirty="0"/>
                <a:t> and </a:t>
              </a:r>
              <a:r>
                <a:rPr lang="en-GB" b="1" dirty="0" err="1"/>
                <a:t>AlN</a:t>
              </a:r>
              <a:endParaRPr lang="en-US" b="1" i="0" dirty="0"/>
            </a:p>
          </dgm:t>
        </dgm:pt>
      </mc:Choice>
      <mc:Fallback xmlns="">
        <dgm:pt modelId="{168FA071-B4D9-4B18-B136-38F9F819ED36}">
          <dgm:prSet phldrT="[Text]"/>
          <dgm:spPr/>
          <dgm:t>
            <a:bodyPr/>
            <a:lstStyle/>
            <a:p>
              <a:r>
                <a:rPr lang="en-GB" dirty="0"/>
                <a:t>Different base materials: YSZ, </a:t>
              </a:r>
              <a:r>
                <a:rPr lang="en-GB" i="0" dirty="0">
                  <a:latin typeface="Cambria Math" panose="02040503050406030204" pitchFamily="18" charset="0"/>
                </a:rPr>
                <a:t>Al_2 O_3</a:t>
              </a:r>
              <a:r>
                <a:rPr lang="en-GB" dirty="0"/>
                <a:t>, … including </a:t>
              </a:r>
              <a:r>
                <a:rPr lang="en-GB" b="1" dirty="0" err="1"/>
                <a:t>SiC</a:t>
              </a:r>
              <a:r>
                <a:rPr lang="en-GB" dirty="0"/>
                <a:t> and </a:t>
              </a:r>
              <a:r>
                <a:rPr lang="en-GB" b="1" dirty="0" err="1"/>
                <a:t>AlN</a:t>
              </a:r>
              <a:endParaRPr lang="en-US" b="1" i="0" dirty="0"/>
            </a:p>
          </dgm:t>
        </dgm:pt>
      </mc:Fallback>
    </mc:AlternateContent>
    <dgm:pt modelId="{0A769B02-23FC-4EBC-9F53-2DDD5DF26F80}" type="parTrans" cxnId="{FA31A1FC-B25A-4B4B-A4D9-0838D1C49F5F}">
      <dgm:prSet/>
      <dgm:spPr/>
      <dgm:t>
        <a:bodyPr/>
        <a:lstStyle/>
        <a:p>
          <a:endParaRPr lang="en-GB"/>
        </a:p>
      </dgm:t>
    </dgm:pt>
    <dgm:pt modelId="{2A268CD8-3CA0-4863-95F3-75A5225383A1}" type="sibTrans" cxnId="{FA31A1FC-B25A-4B4B-A4D9-0838D1C49F5F}">
      <dgm:prSet/>
      <dgm:spPr/>
      <dgm:t>
        <a:bodyPr/>
        <a:lstStyle/>
        <a:p>
          <a:endParaRPr lang="en-GB"/>
        </a:p>
      </dgm:t>
    </dgm:pt>
    <dgm:pt modelId="{E44D884E-AA5A-47FC-9B71-DB0B6F8B30ED}">
      <dgm:prSet/>
      <dgm:spPr/>
      <dgm:t>
        <a:bodyPr/>
        <a:lstStyle/>
        <a:p>
          <a:r>
            <a:rPr lang="en-GB" dirty="0"/>
            <a:t>Manufacturing based on several layers</a:t>
          </a:r>
        </a:p>
      </dgm:t>
    </dgm:pt>
    <dgm:pt modelId="{9B0660DA-41E4-4591-8898-4C8D472EF8F1}" type="parTrans" cxnId="{20C39EC5-3956-4DE3-B149-2012199B8E05}">
      <dgm:prSet/>
      <dgm:spPr/>
      <dgm:t>
        <a:bodyPr/>
        <a:lstStyle/>
        <a:p>
          <a:endParaRPr lang="en-GB"/>
        </a:p>
      </dgm:t>
    </dgm:pt>
    <dgm:pt modelId="{8E70717C-B76E-4AAF-8721-64AD99206D9F}" type="sibTrans" cxnId="{20C39EC5-3956-4DE3-B149-2012199B8E05}">
      <dgm:prSet/>
      <dgm:spPr/>
      <dgm:t>
        <a:bodyPr/>
        <a:lstStyle/>
        <a:p>
          <a:endParaRPr lang="en-GB"/>
        </a:p>
      </dgm:t>
    </dgm:pt>
    <dgm:pt modelId="{361DBF59-2DEF-42F1-A323-8C76D3AF7E25}" type="pres">
      <dgm:prSet presAssocID="{C52E8058-854B-4E05-8F35-3FD95788A1B4}" presName="linear" presStyleCnt="0">
        <dgm:presLayoutVars>
          <dgm:dir/>
          <dgm:animLvl val="lvl"/>
          <dgm:resizeHandles val="exact"/>
        </dgm:presLayoutVars>
      </dgm:prSet>
      <dgm:spPr/>
    </dgm:pt>
    <dgm:pt modelId="{8D8064BF-6BDF-422A-9177-251F3E5FAA4D}" type="pres">
      <dgm:prSet presAssocID="{E68BC455-653C-467A-B073-FADDF464823E}" presName="parentLin" presStyleCnt="0"/>
      <dgm:spPr/>
    </dgm:pt>
    <dgm:pt modelId="{0706905A-08B7-4C07-80ED-36F1A1FF13C1}" type="pres">
      <dgm:prSet presAssocID="{E68BC455-653C-467A-B073-FADDF464823E}" presName="parentLeftMargin" presStyleLbl="node1" presStyleIdx="0" presStyleCnt="1"/>
      <dgm:spPr/>
    </dgm:pt>
    <dgm:pt modelId="{5F2E1E99-2920-40CB-B94D-1EC36410D045}" type="pres">
      <dgm:prSet presAssocID="{E68BC455-653C-467A-B073-FADDF464823E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E3EA4782-2D6E-4054-9162-F16B3C7E6655}" type="pres">
      <dgm:prSet presAssocID="{E68BC455-653C-467A-B073-FADDF464823E}" presName="negativeSpace" presStyleCnt="0"/>
      <dgm:spPr/>
    </dgm:pt>
    <dgm:pt modelId="{4BB89884-CE97-4452-B52D-24ACA0EF22AA}" type="pres">
      <dgm:prSet presAssocID="{E68BC455-653C-467A-B073-FADDF464823E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0C70BD00-69CA-4428-A391-8813A40295D3}" srcId="{C52E8058-854B-4E05-8F35-3FD95788A1B4}" destId="{E68BC455-653C-467A-B073-FADDF464823E}" srcOrd="0" destOrd="0" parTransId="{BCF63997-D7A0-4E44-8EAF-81DED8F93C3E}" sibTransId="{E1A10E3C-A258-4340-89F6-EF568F87B571}"/>
    <dgm:cxn modelId="{31754309-49A9-4BEF-B53F-27A79F741FB6}" srcId="{816F11BD-35C0-404E-BE23-BC1E51B0D16C}" destId="{5E82E1B1-D981-4306-AD9D-315701C3BFD0}" srcOrd="1" destOrd="0" parTransId="{0A4A20EC-DB8D-4AA3-8D09-69AFF85762B3}" sibTransId="{87A27C5E-DA64-4C19-82D4-7AF99918AACE}"/>
    <dgm:cxn modelId="{CFF04119-178B-4A1B-B5FC-5C24DBD513B7}" type="presOf" srcId="{168FA071-B4D9-4B18-B136-38F9F819ED36}" destId="{4BB89884-CE97-4452-B52D-24ACA0EF22AA}" srcOrd="0" destOrd="1" presId="urn:microsoft.com/office/officeart/2005/8/layout/list1"/>
    <dgm:cxn modelId="{F9340E1A-3154-44AA-BF34-7A24E9915D9E}" type="presOf" srcId="{626EFB38-F7D7-41CF-A40A-77060677E495}" destId="{4BB89884-CE97-4452-B52D-24ACA0EF22AA}" srcOrd="0" destOrd="7" presId="urn:microsoft.com/office/officeart/2005/8/layout/list1"/>
    <dgm:cxn modelId="{CE78621E-F10A-477D-82D1-B9BB146F3A9B}" type="presOf" srcId="{D76B20DB-24A8-49AC-9575-3BDB9F0EF682}" destId="{4BB89884-CE97-4452-B52D-24ACA0EF22AA}" srcOrd="0" destOrd="0" presId="urn:microsoft.com/office/officeart/2005/8/layout/list1"/>
    <dgm:cxn modelId="{722FBC40-071D-40E9-8BBE-EC9A5994E023}" srcId="{E68BC455-653C-467A-B073-FADDF464823E}" destId="{D76B20DB-24A8-49AC-9575-3BDB9F0EF682}" srcOrd="0" destOrd="0" parTransId="{4A66ED08-0EF3-4671-AA9D-E981B84DAB44}" sibTransId="{8DA6CA37-1BE4-4A2B-A122-F5CC82224182}"/>
    <dgm:cxn modelId="{3E83E05C-9F65-4964-9773-5FE9751C49F8}" type="presOf" srcId="{E68BC455-653C-467A-B073-FADDF464823E}" destId="{0706905A-08B7-4C07-80ED-36F1A1FF13C1}" srcOrd="0" destOrd="0" presId="urn:microsoft.com/office/officeart/2005/8/layout/list1"/>
    <dgm:cxn modelId="{49F8D34F-C404-48D6-9186-19770C0D2A16}" type="presOf" srcId="{EEC9CEED-71FC-47A8-8675-14E6F05B7293}" destId="{4BB89884-CE97-4452-B52D-24ACA0EF22AA}" srcOrd="0" destOrd="6" presId="urn:microsoft.com/office/officeart/2005/8/layout/list1"/>
    <dgm:cxn modelId="{EC650453-5A66-47B3-B5FA-B8CF2002AC96}" srcId="{5E82E1B1-D981-4306-AD9D-315701C3BFD0}" destId="{EEC9CEED-71FC-47A8-8675-14E6F05B7293}" srcOrd="0" destOrd="0" parTransId="{B68CCAD4-DF4B-434D-BFC2-72A763C69278}" sibTransId="{119C7795-0C95-4AA9-B8A4-B69459D87DA7}"/>
    <dgm:cxn modelId="{8E4AE37E-594C-47C1-AA33-4E655DC68861}" type="presOf" srcId="{E68BC455-653C-467A-B073-FADDF464823E}" destId="{5F2E1E99-2920-40CB-B94D-1EC36410D045}" srcOrd="1" destOrd="0" presId="urn:microsoft.com/office/officeart/2005/8/layout/list1"/>
    <dgm:cxn modelId="{7FF7EA87-A0AF-4E6B-95FC-96EC3E07AE14}" type="presOf" srcId="{816F11BD-35C0-404E-BE23-BC1E51B0D16C}" destId="{4BB89884-CE97-4452-B52D-24ACA0EF22AA}" srcOrd="0" destOrd="3" presId="urn:microsoft.com/office/officeart/2005/8/layout/list1"/>
    <dgm:cxn modelId="{A073578A-D757-4A95-A82E-14BD92841F18}" srcId="{816F11BD-35C0-404E-BE23-BC1E51B0D16C}" destId="{626EFB38-F7D7-41CF-A40A-77060677E495}" srcOrd="2" destOrd="0" parTransId="{D2C5146A-5F0E-4C90-98CA-5B562A5FF22C}" sibTransId="{B45F2515-756F-46D0-AD74-0197E1A5B51E}"/>
    <dgm:cxn modelId="{86A396A9-59EC-4B18-9657-7BF388522968}" type="presOf" srcId="{5E82E1B1-D981-4306-AD9D-315701C3BFD0}" destId="{4BB89884-CE97-4452-B52D-24ACA0EF22AA}" srcOrd="0" destOrd="5" presId="urn:microsoft.com/office/officeart/2005/8/layout/list1"/>
    <dgm:cxn modelId="{1F6052B6-9995-4D98-B759-1FB6006F22EE}" type="presOf" srcId="{C52E8058-854B-4E05-8F35-3FD95788A1B4}" destId="{361DBF59-2DEF-42F1-A323-8C76D3AF7E25}" srcOrd="0" destOrd="0" presId="urn:microsoft.com/office/officeart/2005/8/layout/list1"/>
    <dgm:cxn modelId="{67E3FAC3-99ED-40C0-A3DE-487AA0440E8C}" type="presOf" srcId="{F709CAE8-BF2C-4FC1-995B-65DD6E66ECA5}" destId="{4BB89884-CE97-4452-B52D-24ACA0EF22AA}" srcOrd="0" destOrd="4" presId="urn:microsoft.com/office/officeart/2005/8/layout/list1"/>
    <dgm:cxn modelId="{20C39EC5-3956-4DE3-B149-2012199B8E05}" srcId="{E68BC455-653C-467A-B073-FADDF464823E}" destId="{E44D884E-AA5A-47FC-9B71-DB0B6F8B30ED}" srcOrd="2" destOrd="0" parTransId="{9B0660DA-41E4-4591-8898-4C8D472EF8F1}" sibTransId="{8E70717C-B76E-4AAF-8721-64AD99206D9F}"/>
    <dgm:cxn modelId="{6001EFE5-9A8E-4607-A9E3-BCAE14D1FE3C}" srcId="{816F11BD-35C0-404E-BE23-BC1E51B0D16C}" destId="{F709CAE8-BF2C-4FC1-995B-65DD6E66ECA5}" srcOrd="0" destOrd="0" parTransId="{88D398A9-3010-4BF5-8823-508BDF222497}" sibTransId="{1C736F6F-5578-4E9D-9F7D-BAFD1F70F1AE}"/>
    <dgm:cxn modelId="{2DFFE7E7-8944-4ECA-BE5B-CB92669872BC}" srcId="{E68BC455-653C-467A-B073-FADDF464823E}" destId="{816F11BD-35C0-404E-BE23-BC1E51B0D16C}" srcOrd="3" destOrd="0" parTransId="{9AEF36BE-D112-435A-A76D-AAA0D5BFADE4}" sibTransId="{995BC27D-4323-4438-9EEA-AC4B354574D4}"/>
    <dgm:cxn modelId="{2E4C74E8-32C2-4273-BDD0-E087F5499E9C}" type="presOf" srcId="{E44D884E-AA5A-47FC-9B71-DB0B6F8B30ED}" destId="{4BB89884-CE97-4452-B52D-24ACA0EF22AA}" srcOrd="0" destOrd="2" presId="urn:microsoft.com/office/officeart/2005/8/layout/list1"/>
    <dgm:cxn modelId="{FA31A1FC-B25A-4B4B-A4D9-0838D1C49F5F}" srcId="{E68BC455-653C-467A-B073-FADDF464823E}" destId="{168FA071-B4D9-4B18-B136-38F9F819ED36}" srcOrd="1" destOrd="0" parTransId="{0A769B02-23FC-4EBC-9F53-2DDD5DF26F80}" sibTransId="{2A268CD8-3CA0-4863-95F3-75A5225383A1}"/>
    <dgm:cxn modelId="{7ABE62DB-D736-4E6A-A1E4-7988C14B8A00}" type="presParOf" srcId="{361DBF59-2DEF-42F1-A323-8C76D3AF7E25}" destId="{8D8064BF-6BDF-422A-9177-251F3E5FAA4D}" srcOrd="0" destOrd="0" presId="urn:microsoft.com/office/officeart/2005/8/layout/list1"/>
    <dgm:cxn modelId="{6F2A01C7-9E65-4BF8-9A12-04350740FC93}" type="presParOf" srcId="{8D8064BF-6BDF-422A-9177-251F3E5FAA4D}" destId="{0706905A-08B7-4C07-80ED-36F1A1FF13C1}" srcOrd="0" destOrd="0" presId="urn:microsoft.com/office/officeart/2005/8/layout/list1"/>
    <dgm:cxn modelId="{F921DB47-13DC-4079-85B5-CF5D1FF802AD}" type="presParOf" srcId="{8D8064BF-6BDF-422A-9177-251F3E5FAA4D}" destId="{5F2E1E99-2920-40CB-B94D-1EC36410D045}" srcOrd="1" destOrd="0" presId="urn:microsoft.com/office/officeart/2005/8/layout/list1"/>
    <dgm:cxn modelId="{E8A6CBC9-20C1-4D5B-9017-4AE1EEBE4470}" type="presParOf" srcId="{361DBF59-2DEF-42F1-A323-8C76D3AF7E25}" destId="{E3EA4782-2D6E-4054-9162-F16B3C7E6655}" srcOrd="1" destOrd="0" presId="urn:microsoft.com/office/officeart/2005/8/layout/list1"/>
    <dgm:cxn modelId="{E7E1F8B2-4B21-40C3-9798-6F1C2BD40ED3}" type="presParOf" srcId="{361DBF59-2DEF-42F1-A323-8C76D3AF7E25}" destId="{4BB89884-CE97-4452-B52D-24ACA0EF22AA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52E8058-854B-4E05-8F35-3FD95788A1B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8BC455-653C-467A-B073-FADDF464823E}">
      <dgm:prSet phldrT="[Text]"/>
      <dgm:spPr/>
      <dgm:t>
        <a:bodyPr/>
        <a:lstStyle/>
        <a:p>
          <a:r>
            <a:rPr lang="en-US" dirty="0"/>
            <a:t>Ceramics</a:t>
          </a:r>
        </a:p>
      </dgm:t>
    </dgm:pt>
    <dgm:pt modelId="{BCF63997-D7A0-4E44-8EAF-81DED8F93C3E}" type="parTrans" cxnId="{0C70BD00-69CA-4428-A391-8813A40295D3}">
      <dgm:prSet/>
      <dgm:spPr/>
      <dgm:t>
        <a:bodyPr/>
        <a:lstStyle/>
        <a:p>
          <a:endParaRPr lang="en-US"/>
        </a:p>
      </dgm:t>
    </dgm:pt>
    <dgm:pt modelId="{E1A10E3C-A258-4340-89F6-EF568F87B571}" type="sibTrans" cxnId="{0C70BD00-69CA-4428-A391-8813A40295D3}">
      <dgm:prSet/>
      <dgm:spPr/>
      <dgm:t>
        <a:bodyPr/>
        <a:lstStyle/>
        <a:p>
          <a:endParaRPr lang="en-US"/>
        </a:p>
      </dgm:t>
    </dgm:pt>
    <dgm:pt modelId="{D76B20DB-24A8-49AC-9575-3BDB9F0EF682}">
      <dgm:prSet phldrT="[Text]"/>
      <dgm:spPr/>
      <dgm:t>
        <a:bodyPr/>
        <a:lstStyle/>
        <a:p>
          <a:r>
            <a:rPr lang="en-GB" dirty="0"/>
            <a:t>Experience with fluidic applications</a:t>
          </a:r>
          <a:endParaRPr lang="en-US" b="0" i="0" dirty="0"/>
        </a:p>
      </dgm:t>
    </dgm:pt>
    <dgm:pt modelId="{4A66ED08-0EF3-4671-AA9D-E981B84DAB44}" type="parTrans" cxnId="{722FBC40-071D-40E9-8BBE-EC9A5994E023}">
      <dgm:prSet/>
      <dgm:spPr/>
      <dgm:t>
        <a:bodyPr/>
        <a:lstStyle/>
        <a:p>
          <a:endParaRPr lang="en-GB"/>
        </a:p>
      </dgm:t>
    </dgm:pt>
    <dgm:pt modelId="{8DA6CA37-1BE4-4A2B-A122-F5CC82224182}" type="sibTrans" cxnId="{722FBC40-071D-40E9-8BBE-EC9A5994E023}">
      <dgm:prSet/>
      <dgm:spPr/>
      <dgm:t>
        <a:bodyPr/>
        <a:lstStyle/>
        <a:p>
          <a:endParaRPr lang="en-GB"/>
        </a:p>
      </dgm:t>
    </dgm:pt>
    <dgm:pt modelId="{BBF4008F-DFB0-4007-9D29-D57DFB18F018}">
      <dgm:prSet/>
      <dgm:spPr/>
      <dgm:t>
        <a:bodyPr/>
        <a:lstStyle/>
        <a:p>
          <a:r>
            <a:rPr lang="en-GB" dirty="0"/>
            <a:t>First prototype based on the early VELO Upgrade I CERN design</a:t>
          </a:r>
        </a:p>
      </dgm:t>
    </dgm:pt>
    <dgm:pt modelId="{F88E95BF-3B7D-43D9-A8BA-8B2B3EB71DEA}" type="parTrans" cxnId="{1FFBA61A-38FA-4221-9544-F80C1EEC02A5}">
      <dgm:prSet/>
      <dgm:spPr/>
      <dgm:t>
        <a:bodyPr/>
        <a:lstStyle/>
        <a:p>
          <a:endParaRPr lang="en-GB"/>
        </a:p>
      </dgm:t>
    </dgm:pt>
    <dgm:pt modelId="{13058FB6-9C70-4242-B3A5-FC347427D5E2}" type="sibTrans" cxnId="{1FFBA61A-38FA-4221-9544-F80C1EEC02A5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4D26A0FD-FE5A-46BB-9296-69F0B64AEDF4}">
          <dgm:prSet/>
          <dgm:spPr/>
          <dgm:t>
            <a:bodyPr/>
            <a:lstStyle/>
            <a:p>
              <a:r>
                <a:rPr lang="en-GB" dirty="0"/>
                <a:t>Initial channel with </a:t>
              </a:r>
              <a14:m>
                <m:oMath xmlns:m="http://schemas.openxmlformats.org/officeDocument/2006/math">
                  <m:r>
                    <a:rPr lang="en-GB" i="1" dirty="0" smtClean="0">
                      <a:latin typeface="Cambria Math" panose="02040503050406030204" pitchFamily="18" charset="0"/>
                    </a:rPr>
                    <m:t>70</m:t>
                  </m:r>
                  <m:r>
                    <m:rPr>
                      <m:sty m:val="p"/>
                    </m:rPr>
                    <a:rPr lang="en-GB" dirty="0" smtClean="0">
                      <a:latin typeface="Cambria Math" panose="02040503050406030204" pitchFamily="18" charset="0"/>
                    </a:rPr>
                    <m:t>μm</m:t>
                  </m:r>
                </m:oMath>
              </a14:m>
              <a:r>
                <a:rPr lang="en-GB" dirty="0"/>
                <a:t> width (restrictions)</a:t>
              </a:r>
            </a:p>
          </dgm:t>
        </dgm:pt>
      </mc:Choice>
      <mc:Fallback xmlns="">
        <dgm:pt modelId="{4D26A0FD-FE5A-46BB-9296-69F0B64AEDF4}">
          <dgm:prSet/>
          <dgm:spPr/>
          <dgm:t>
            <a:bodyPr/>
            <a:lstStyle/>
            <a:p>
              <a:r>
                <a:rPr lang="en-GB" dirty="0"/>
                <a:t>Initial channel with </a:t>
              </a:r>
              <a:r>
                <a:rPr lang="en-GB" i="0" dirty="0">
                  <a:latin typeface="Cambria Math" panose="02040503050406030204" pitchFamily="18" charset="0"/>
                </a:rPr>
                <a:t>70μm</a:t>
              </a:r>
              <a:r>
                <a:rPr lang="en-GB" dirty="0"/>
                <a:t> width (restrictions)</a:t>
              </a:r>
            </a:p>
          </dgm:t>
        </dgm:pt>
      </mc:Fallback>
    </mc:AlternateContent>
    <dgm:pt modelId="{A7D58FA2-0E59-476A-A0BA-EB9BC586FD4F}" type="parTrans" cxnId="{E76DE0B0-C6D0-4994-B136-F92976AEF6DB}">
      <dgm:prSet/>
      <dgm:spPr/>
      <dgm:t>
        <a:bodyPr/>
        <a:lstStyle/>
        <a:p>
          <a:endParaRPr lang="en-GB"/>
        </a:p>
      </dgm:t>
    </dgm:pt>
    <dgm:pt modelId="{B65CD33C-9022-49B8-9335-1D1D6460D760}" type="sibTrans" cxnId="{E76DE0B0-C6D0-4994-B136-F92976AEF6DB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0CC28F67-E1D2-445D-802F-D752BBD91B9A}">
          <dgm:prSet/>
          <dgm:spPr/>
          <dgm:t>
            <a:bodyPr/>
            <a:lstStyle/>
            <a:p>
              <a:r>
                <a:rPr lang="en-GB" dirty="0"/>
                <a:t>Channels height </a:t>
              </a:r>
              <a14:m>
                <m:oMath xmlns:m="http://schemas.openxmlformats.org/officeDocument/2006/math">
                  <m:r>
                    <a:rPr lang="en-GB" b="0" i="0" dirty="0" smtClean="0">
                      <a:latin typeface="Cambria Math" panose="02040503050406030204" pitchFamily="18" charset="0"/>
                    </a:rPr>
                    <m:t>100</m:t>
                  </m:r>
                  <m:r>
                    <a:rPr lang="en-GB" b="0" i="1" dirty="0" smtClean="0">
                      <a:latin typeface="Cambria Math" panose="02040503050406030204" pitchFamily="18" charset="0"/>
                    </a:rPr>
                    <m:t>𝜇</m:t>
                  </m:r>
                  <m:r>
                    <a:rPr lang="en-GB" b="0" i="1" dirty="0">
                      <a:latin typeface="Cambria Math" panose="02040503050406030204" pitchFamily="18" charset="0"/>
                    </a:rPr>
                    <m:t>𝑚</m:t>
                  </m:r>
                </m:oMath>
              </a14:m>
              <a:endParaRPr lang="en-GB" b="0" dirty="0"/>
            </a:p>
          </dgm:t>
        </dgm:pt>
      </mc:Choice>
      <mc:Fallback xmlns="">
        <dgm:pt modelId="{0CC28F67-E1D2-445D-802F-D752BBD91B9A}">
          <dgm:prSet/>
          <dgm:spPr/>
          <dgm:t>
            <a:bodyPr/>
            <a:lstStyle/>
            <a:p>
              <a:r>
                <a:rPr lang="en-GB" dirty="0"/>
                <a:t>Channels height </a:t>
              </a:r>
              <a:r>
                <a:rPr lang="en-GB" b="0" i="0" dirty="0">
                  <a:latin typeface="Cambria Math" panose="02040503050406030204" pitchFamily="18" charset="0"/>
                </a:rPr>
                <a:t>100𝜇𝑚</a:t>
              </a:r>
              <a:endParaRPr lang="en-GB" b="0" dirty="0"/>
            </a:p>
          </dgm:t>
        </dgm:pt>
      </mc:Fallback>
    </mc:AlternateContent>
    <dgm:pt modelId="{37A18E31-7780-40D9-A764-AC53893C0063}" type="parTrans" cxnId="{F168D780-4925-4B27-8E2D-990E26A06F2F}">
      <dgm:prSet/>
      <dgm:spPr/>
      <dgm:t>
        <a:bodyPr/>
        <a:lstStyle/>
        <a:p>
          <a:endParaRPr lang="en-GB"/>
        </a:p>
      </dgm:t>
    </dgm:pt>
    <dgm:pt modelId="{5E94350C-86F4-41FE-9657-6A4CCDF4F304}" type="sibTrans" cxnId="{F168D780-4925-4B27-8E2D-990E26A06F2F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C6239EF1-45E3-47BF-8ADC-DD59B1A8801C}">
          <dgm:prSet/>
          <dgm:spPr/>
          <dgm:t>
            <a:bodyPr/>
            <a:lstStyle/>
            <a:p>
              <a:r>
                <a:rPr lang="en-GB" dirty="0"/>
                <a:t>Overall dimensions: </a:t>
              </a:r>
              <a14:m>
                <m:oMath xmlns:m="http://schemas.openxmlformats.org/officeDocument/2006/math">
                  <m:r>
                    <a:rPr lang="en-GB" b="0" i="0" dirty="0" smtClean="0">
                      <a:latin typeface="Cambria Math" panose="02040503050406030204" pitchFamily="18" charset="0"/>
                    </a:rPr>
                    <m:t>40</m:t>
                  </m:r>
                  <m:r>
                    <a:rPr lang="en-GB" b="0" i="1" dirty="0" smtClean="0">
                      <a:latin typeface="Cambria Math" panose="02040503050406030204" pitchFamily="18" charset="0"/>
                    </a:rPr>
                    <m:t>×60</m:t>
                  </m:r>
                  <m:r>
                    <m:rPr>
                      <m:sty m:val="p"/>
                    </m:rPr>
                    <a:rPr lang="en-GB" dirty="0" smtClean="0">
                      <a:latin typeface="Cambria Math" panose="02040503050406030204" pitchFamily="18" charset="0"/>
                    </a:rPr>
                    <m:t>m</m:t>
                  </m:r>
                  <m:sSup>
                    <m:sSupPr>
                      <m:ctrlPr>
                        <a:rPr lang="en-GB" i="1" dirty="0" smtClean="0">
                          <a:latin typeface="Cambria Math" panose="02040503050406030204" pitchFamily="18" charset="0"/>
                        </a:rPr>
                      </m:ctrlPr>
                    </m:sSupPr>
                    <m:e>
                      <m:r>
                        <m:rPr>
                          <m:sty m:val="p"/>
                        </m:rPr>
                        <a:rPr lang="en-GB" dirty="0" smtClean="0">
                          <a:latin typeface="Cambria Math" panose="02040503050406030204" pitchFamily="18" charset="0"/>
                        </a:rPr>
                        <m:t>m</m:t>
                      </m:r>
                    </m:e>
                    <m:sup>
                      <m:r>
                        <a:rPr lang="en-GB" dirty="0" smtClean="0">
                          <a:latin typeface="Cambria Math" panose="02040503050406030204" pitchFamily="18" charset="0"/>
                        </a:rPr>
                        <m:t>2</m:t>
                      </m:r>
                    </m:sup>
                  </m:sSup>
                </m:oMath>
              </a14:m>
              <a:endParaRPr lang="en-GB" dirty="0"/>
            </a:p>
          </dgm:t>
        </dgm:pt>
      </mc:Choice>
      <mc:Fallback xmlns="">
        <dgm:pt modelId="{C6239EF1-45E3-47BF-8ADC-DD59B1A8801C}">
          <dgm:prSet/>
          <dgm:spPr/>
          <dgm:t>
            <a:bodyPr/>
            <a:lstStyle/>
            <a:p>
              <a:r>
                <a:rPr lang="en-GB" dirty="0"/>
                <a:t>Overall dimensions: </a:t>
              </a:r>
              <a:r>
                <a:rPr lang="en-GB" b="0" i="0" dirty="0">
                  <a:latin typeface="Cambria Math" panose="02040503050406030204" pitchFamily="18" charset="0"/>
                </a:rPr>
                <a:t>40×60</a:t>
              </a:r>
              <a:r>
                <a:rPr lang="en-GB" i="0" dirty="0">
                  <a:latin typeface="Cambria Math" panose="02040503050406030204" pitchFamily="18" charset="0"/>
                </a:rPr>
                <a:t>mm^2</a:t>
              </a:r>
              <a:endParaRPr lang="en-GB" dirty="0"/>
            </a:p>
          </dgm:t>
        </dgm:pt>
      </mc:Fallback>
    </mc:AlternateContent>
    <dgm:pt modelId="{448D307A-65A9-409F-8754-4D0DF3C7C575}" type="parTrans" cxnId="{022EEA99-BB98-4C58-986B-9FC9019E34DB}">
      <dgm:prSet/>
      <dgm:spPr/>
      <dgm:t>
        <a:bodyPr/>
        <a:lstStyle/>
        <a:p>
          <a:endParaRPr lang="en-GB"/>
        </a:p>
      </dgm:t>
    </dgm:pt>
    <dgm:pt modelId="{14D97A3E-0D41-49DA-B06C-563C6D4B3922}" type="sibTrans" cxnId="{022EEA99-BB98-4C58-986B-9FC9019E34DB}">
      <dgm:prSet/>
      <dgm:spPr/>
      <dgm:t>
        <a:bodyPr/>
        <a:lstStyle/>
        <a:p>
          <a:endParaRPr lang="en-GB"/>
        </a:p>
      </dgm:t>
    </dgm:pt>
    <dgm:pt modelId="{8D330365-19DF-46CB-B70C-97449144173C}">
      <dgm:prSet/>
      <dgm:spPr/>
      <dgm:t>
        <a:bodyPr/>
        <a:lstStyle/>
        <a:p>
          <a:r>
            <a:rPr lang="en-GB" dirty="0"/>
            <a:t>Based on LTCC</a:t>
          </a:r>
        </a:p>
      </dgm:t>
    </dgm:pt>
    <dgm:pt modelId="{A4EC1C39-0687-49E8-9A74-3F93D1FD1CEF}" type="parTrans" cxnId="{50220BD5-1B9F-4E83-B071-CF40F9CA32B7}">
      <dgm:prSet/>
      <dgm:spPr/>
      <dgm:t>
        <a:bodyPr/>
        <a:lstStyle/>
        <a:p>
          <a:endParaRPr lang="en-GB"/>
        </a:p>
      </dgm:t>
    </dgm:pt>
    <dgm:pt modelId="{9200136F-B2A9-4F82-BF6F-5A24C384D68D}" type="sibTrans" cxnId="{50220BD5-1B9F-4E83-B071-CF40F9CA32B7}">
      <dgm:prSet/>
      <dgm:spPr/>
      <dgm:t>
        <a:bodyPr/>
        <a:lstStyle/>
        <a:p>
          <a:endParaRPr lang="en-GB"/>
        </a:p>
      </dgm:t>
    </dgm:pt>
    <dgm:pt modelId="{29BE65FA-3B15-4A7E-A718-A939DE102F54}">
      <dgm:prSet/>
      <dgm:spPr/>
      <dgm:t>
        <a:bodyPr/>
        <a:lstStyle/>
        <a:p>
          <a:r>
            <a:rPr lang="en-GB" dirty="0"/>
            <a:t>Possible to move to </a:t>
          </a:r>
          <a:r>
            <a:rPr lang="en-GB" dirty="0" err="1"/>
            <a:t>SiC</a:t>
          </a:r>
          <a:r>
            <a:rPr lang="en-GB" dirty="0"/>
            <a:t> or </a:t>
          </a:r>
          <a:r>
            <a:rPr lang="en-GB" dirty="0" err="1"/>
            <a:t>AlN</a:t>
          </a:r>
          <a:endParaRPr lang="en-GB" dirty="0"/>
        </a:p>
      </dgm:t>
    </dgm:pt>
    <dgm:pt modelId="{71AD051C-9E2D-4B5B-81A9-41FEC0EC0FCF}" type="parTrans" cxnId="{670F3112-0260-47CA-9172-71D371E1E453}">
      <dgm:prSet/>
      <dgm:spPr/>
      <dgm:t>
        <a:bodyPr/>
        <a:lstStyle/>
        <a:p>
          <a:endParaRPr lang="en-GB"/>
        </a:p>
      </dgm:t>
    </dgm:pt>
    <dgm:pt modelId="{E61E447A-39E3-4C7B-A06D-4E5E4152BFBD}" type="sibTrans" cxnId="{670F3112-0260-47CA-9172-71D371E1E453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5FE017B6-9CED-48F7-A8F6-A87390894383}">
          <dgm:prSet/>
          <dgm:spPr/>
          <dgm:t>
            <a:bodyPr/>
            <a:lstStyle/>
            <a:p>
              <a14:m>
                <m:oMath xmlns:m="http://schemas.openxmlformats.org/officeDocument/2006/math">
                  <m:r>
                    <m:rPr>
                      <m:sty m:val="p"/>
                    </m:rPr>
                    <a:rPr lang="en-GB" dirty="0" smtClean="0">
                      <a:latin typeface="Cambria Math" panose="02040503050406030204" pitchFamily="18" charset="0"/>
                    </a:rPr>
                    <m:t>A</m:t>
                  </m:r>
                  <m:sSub>
                    <m:sSubPr>
                      <m:ctrlPr>
                        <a:rPr lang="en-GB" i="1" dirty="0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m:rPr>
                          <m:sty m:val="p"/>
                        </m:rPr>
                        <a:rPr lang="en-GB" dirty="0" smtClean="0">
                          <a:latin typeface="Cambria Math" panose="02040503050406030204" pitchFamily="18" charset="0"/>
                        </a:rPr>
                        <m:t>l</m:t>
                      </m:r>
                    </m:e>
                    <m:sub>
                      <m:r>
                        <a:rPr lang="en-GB" dirty="0" smtClean="0">
                          <a:latin typeface="Cambria Math" panose="02040503050406030204" pitchFamily="18" charset="0"/>
                        </a:rPr>
                        <m:t>2</m:t>
                      </m:r>
                    </m:sub>
                  </m:sSub>
                  <m:sSub>
                    <m:sSubPr>
                      <m:ctrlPr>
                        <a:rPr lang="en-GB" i="1" dirty="0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m:rPr>
                          <m:sty m:val="p"/>
                        </m:rPr>
                        <a:rPr lang="en-GB" dirty="0" smtClean="0">
                          <a:latin typeface="Cambria Math" panose="02040503050406030204" pitchFamily="18" charset="0"/>
                        </a:rPr>
                        <m:t>O</m:t>
                      </m:r>
                    </m:e>
                    <m:sub>
                      <m:r>
                        <a:rPr lang="en-GB" dirty="0" smtClean="0">
                          <a:latin typeface="Cambria Math" panose="02040503050406030204" pitchFamily="18" charset="0"/>
                        </a:rPr>
                        <m:t>3</m:t>
                      </m:r>
                    </m:sub>
                  </m:sSub>
                  <m:r>
                    <a:rPr lang="en-US" b="0" i="0" dirty="0" smtClean="0">
                      <a:latin typeface="Cambria Math" panose="02040503050406030204" pitchFamily="18" charset="0"/>
                    </a:rPr>
                    <m:t>/</m:t>
                  </m:r>
                  <m:r>
                    <m:rPr>
                      <m:sty m:val="p"/>
                    </m:rPr>
                    <a:rPr lang="en-US" b="0" i="0" dirty="0" smtClean="0">
                      <a:latin typeface="Cambria Math" panose="02040503050406030204" pitchFamily="18" charset="0"/>
                    </a:rPr>
                    <m:t>Glass</m:t>
                  </m:r>
                </m:oMath>
              </a14:m>
              <a:r>
                <a:rPr lang="en-GB" dirty="0"/>
                <a:t> </a:t>
              </a:r>
              <a14:m>
                <m:oMath xmlns:m="http://schemas.openxmlformats.org/officeDocument/2006/math">
                  <m:r>
                    <a:rPr lang="en-GB" i="1" dirty="0" smtClean="0">
                      <a:latin typeface="Cambria Math" panose="02040503050406030204" pitchFamily="18" charset="0"/>
                    </a:rPr>
                    <m:t>~1</m:t>
                  </m:r>
                  <m:r>
                    <a:rPr lang="en-US" b="0" i="1" dirty="0" smtClean="0">
                      <a:latin typeface="Cambria Math" panose="02040503050406030204" pitchFamily="18" charset="0"/>
                    </a:rPr>
                    <m:t>:</m:t>
                  </m:r>
                  <m:r>
                    <a:rPr lang="en-GB" i="1" dirty="0" smtClean="0">
                      <a:latin typeface="Cambria Math" panose="02040503050406030204" pitchFamily="18" charset="0"/>
                    </a:rPr>
                    <m:t>1</m:t>
                  </m:r>
                </m:oMath>
              </a14:m>
              <a:endParaRPr lang="en-GB" dirty="0"/>
            </a:p>
          </dgm:t>
        </dgm:pt>
      </mc:Choice>
      <mc:Fallback xmlns="">
        <dgm:pt modelId="{5FE017B6-9CED-48F7-A8F6-A87390894383}">
          <dgm:prSet/>
          <dgm:spPr/>
          <dgm:t>
            <a:bodyPr/>
            <a:lstStyle/>
            <a:p>
              <a:r>
                <a:rPr lang="en-GB" i="0" dirty="0">
                  <a:latin typeface="Cambria Math" panose="02040503050406030204" pitchFamily="18" charset="0"/>
                </a:rPr>
                <a:t>Al_2 O_3</a:t>
              </a:r>
              <a:r>
                <a:rPr lang="en-US" b="0" i="0" dirty="0">
                  <a:latin typeface="Cambria Math" panose="02040503050406030204" pitchFamily="18" charset="0"/>
                </a:rPr>
                <a:t>/Glass</a:t>
              </a:r>
              <a:r>
                <a:rPr lang="en-GB" dirty="0"/>
                <a:t> </a:t>
              </a:r>
              <a:r>
                <a:rPr lang="en-GB" i="0" dirty="0">
                  <a:latin typeface="Cambria Math" panose="02040503050406030204" pitchFamily="18" charset="0"/>
                </a:rPr>
                <a:t>~1</a:t>
              </a:r>
              <a:r>
                <a:rPr lang="en-US" b="0" i="0" dirty="0">
                  <a:latin typeface="Cambria Math" panose="02040503050406030204" pitchFamily="18" charset="0"/>
                </a:rPr>
                <a:t>:</a:t>
              </a:r>
              <a:r>
                <a:rPr lang="en-GB" i="0" dirty="0">
                  <a:latin typeface="Cambria Math" panose="02040503050406030204" pitchFamily="18" charset="0"/>
                </a:rPr>
                <a:t>1</a:t>
              </a:r>
              <a:endParaRPr lang="en-GB" dirty="0"/>
            </a:p>
          </dgm:t>
        </dgm:pt>
      </mc:Fallback>
    </mc:AlternateContent>
    <dgm:pt modelId="{21B77F4D-9CE9-4F2B-8CD5-C9F77F7E4175}" type="parTrans" cxnId="{7651FE73-CAE1-45FB-AEA5-AEB52F21D966}">
      <dgm:prSet/>
      <dgm:spPr/>
      <dgm:t>
        <a:bodyPr/>
        <a:lstStyle/>
        <a:p>
          <a:endParaRPr lang="en-GB"/>
        </a:p>
      </dgm:t>
    </dgm:pt>
    <dgm:pt modelId="{A48647BC-AE30-4CFA-B62A-19801D33AC9E}" type="sibTrans" cxnId="{7651FE73-CAE1-45FB-AEA5-AEB52F21D966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93D1AF2C-7B7B-4AE2-B5AF-072447424BB7}">
          <dgm:prSet/>
          <dgm:spPr/>
          <dgm:t>
            <a:bodyPr/>
            <a:lstStyle/>
            <a:p>
              <a:r>
                <a:rPr lang="en-US" dirty="0"/>
                <a:t>HTCC at a later stage (</a:t>
              </a:r>
              <a14:m>
                <m:oMath xmlns:m="http://schemas.openxmlformats.org/officeDocument/2006/math">
                  <m:r>
                    <m:rPr>
                      <m:sty m:val="p"/>
                    </m:rPr>
                    <a:rPr lang="en-US" i="0" dirty="0" smtClean="0">
                      <a:latin typeface="Cambria Math" panose="02040503050406030204" pitchFamily="18" charset="0"/>
                    </a:rPr>
                    <m:t>A</m:t>
                  </m:r>
                  <m:sSub>
                    <m:sSubPr>
                      <m:ctrlPr>
                        <a:rPr lang="en-US" b="0" i="1" dirty="0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m:rPr>
                          <m:sty m:val="p"/>
                        </m:rPr>
                        <a:rPr lang="en-US" i="0" dirty="0" smtClean="0">
                          <a:latin typeface="Cambria Math" panose="02040503050406030204" pitchFamily="18" charset="0"/>
                        </a:rPr>
                        <m:t>l</m:t>
                      </m:r>
                    </m:e>
                    <m:sub>
                      <m:r>
                        <a:rPr lang="en-US" i="0" dirty="0" smtClean="0">
                          <a:latin typeface="Cambria Math" panose="02040503050406030204" pitchFamily="18" charset="0"/>
                        </a:rPr>
                        <m:t>2</m:t>
                      </m:r>
                    </m:sub>
                  </m:sSub>
                  <m:sSub>
                    <m:sSubPr>
                      <m:ctrlPr>
                        <a:rPr lang="en-US" b="0" i="1" dirty="0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m:rPr>
                          <m:sty m:val="p"/>
                        </m:rPr>
                        <a:rPr lang="en-US" i="0" dirty="0" smtClean="0">
                          <a:latin typeface="Cambria Math" panose="02040503050406030204" pitchFamily="18" charset="0"/>
                        </a:rPr>
                        <m:t>O</m:t>
                      </m:r>
                    </m:e>
                    <m:sub>
                      <m:r>
                        <a:rPr lang="en-US" i="0" dirty="0" smtClean="0">
                          <a:latin typeface="Cambria Math" panose="02040503050406030204" pitchFamily="18" charset="0"/>
                        </a:rPr>
                        <m:t>3</m:t>
                      </m:r>
                    </m:sub>
                  </m:sSub>
                </m:oMath>
              </a14:m>
              <a:r>
                <a:rPr lang="en-US" dirty="0"/>
                <a:t> </a:t>
              </a:r>
              <a14:m>
                <m:oMath xmlns:m="http://schemas.openxmlformats.org/officeDocument/2006/math">
                  <m:r>
                    <a:rPr lang="en-US" i="1" dirty="0" smtClean="0">
                      <a:latin typeface="Cambria Math" panose="02040503050406030204" pitchFamily="18" charset="0"/>
                    </a:rPr>
                    <m:t>~96%</m:t>
                  </m:r>
                </m:oMath>
              </a14:m>
              <a:r>
                <a:rPr lang="en-GB" dirty="0"/>
                <a:t>)</a:t>
              </a:r>
            </a:p>
          </dgm:t>
        </dgm:pt>
      </mc:Choice>
      <mc:Fallback xmlns="">
        <dgm:pt modelId="{93D1AF2C-7B7B-4AE2-B5AF-072447424BB7}">
          <dgm:prSet/>
          <dgm:spPr/>
          <dgm:t>
            <a:bodyPr/>
            <a:lstStyle/>
            <a:p>
              <a:r>
                <a:rPr lang="en-US" dirty="0"/>
                <a:t>HTCC at a later stage (</a:t>
              </a:r>
              <a:r>
                <a:rPr lang="en-US" i="0" dirty="0">
                  <a:latin typeface="Cambria Math" panose="02040503050406030204" pitchFamily="18" charset="0"/>
                </a:rPr>
                <a:t>Al</a:t>
              </a:r>
              <a:r>
                <a:rPr lang="en-US" b="0" i="0" dirty="0">
                  <a:latin typeface="Cambria Math" panose="02040503050406030204" pitchFamily="18" charset="0"/>
                </a:rPr>
                <a:t>_</a:t>
              </a:r>
              <a:r>
                <a:rPr lang="en-US" i="0" dirty="0">
                  <a:latin typeface="Cambria Math" panose="02040503050406030204" pitchFamily="18" charset="0"/>
                </a:rPr>
                <a:t>2</a:t>
              </a:r>
              <a:r>
                <a:rPr lang="en-US" b="0" i="0" dirty="0">
                  <a:latin typeface="Cambria Math" panose="02040503050406030204" pitchFamily="18" charset="0"/>
                </a:rPr>
                <a:t> </a:t>
              </a:r>
              <a:r>
                <a:rPr lang="en-US" i="0" dirty="0">
                  <a:latin typeface="Cambria Math" panose="02040503050406030204" pitchFamily="18" charset="0"/>
                </a:rPr>
                <a:t>O</a:t>
              </a:r>
              <a:r>
                <a:rPr lang="en-US" b="0" i="0" dirty="0">
                  <a:latin typeface="Cambria Math" panose="02040503050406030204" pitchFamily="18" charset="0"/>
                </a:rPr>
                <a:t>_</a:t>
              </a:r>
              <a:r>
                <a:rPr lang="en-US" i="0" dirty="0">
                  <a:latin typeface="Cambria Math" panose="02040503050406030204" pitchFamily="18" charset="0"/>
                </a:rPr>
                <a:t>3</a:t>
              </a:r>
              <a:r>
                <a:rPr lang="en-US" dirty="0"/>
                <a:t> </a:t>
              </a:r>
              <a:r>
                <a:rPr lang="en-US" i="0" dirty="0">
                  <a:latin typeface="Cambria Math" panose="02040503050406030204" pitchFamily="18" charset="0"/>
                </a:rPr>
                <a:t>~96%</a:t>
              </a:r>
              <a:r>
                <a:rPr lang="en-GB" dirty="0"/>
                <a:t>)</a:t>
              </a:r>
            </a:p>
          </dgm:t>
        </dgm:pt>
      </mc:Fallback>
    </mc:AlternateContent>
    <dgm:pt modelId="{AAA2C7D9-D711-4191-B2A2-C19981A4493C}" type="parTrans" cxnId="{194081A8-E5EA-4D67-9C2F-610A5F586E2D}">
      <dgm:prSet/>
      <dgm:spPr/>
      <dgm:t>
        <a:bodyPr/>
        <a:lstStyle/>
        <a:p>
          <a:endParaRPr lang="en-GB"/>
        </a:p>
      </dgm:t>
    </dgm:pt>
    <dgm:pt modelId="{BBA8A9A8-5685-4974-86FA-90D45AD0783B}" type="sibTrans" cxnId="{194081A8-E5EA-4D67-9C2F-610A5F586E2D}">
      <dgm:prSet/>
      <dgm:spPr/>
      <dgm:t>
        <a:bodyPr/>
        <a:lstStyle/>
        <a:p>
          <a:endParaRPr lang="en-GB"/>
        </a:p>
      </dgm:t>
    </dgm:pt>
    <dgm:pt modelId="{361DBF59-2DEF-42F1-A323-8C76D3AF7E25}" type="pres">
      <dgm:prSet presAssocID="{C52E8058-854B-4E05-8F35-3FD95788A1B4}" presName="linear" presStyleCnt="0">
        <dgm:presLayoutVars>
          <dgm:dir/>
          <dgm:animLvl val="lvl"/>
          <dgm:resizeHandles val="exact"/>
        </dgm:presLayoutVars>
      </dgm:prSet>
      <dgm:spPr/>
    </dgm:pt>
    <dgm:pt modelId="{8D8064BF-6BDF-422A-9177-251F3E5FAA4D}" type="pres">
      <dgm:prSet presAssocID="{E68BC455-653C-467A-B073-FADDF464823E}" presName="parentLin" presStyleCnt="0"/>
      <dgm:spPr/>
    </dgm:pt>
    <dgm:pt modelId="{0706905A-08B7-4C07-80ED-36F1A1FF13C1}" type="pres">
      <dgm:prSet presAssocID="{E68BC455-653C-467A-B073-FADDF464823E}" presName="parentLeftMargin" presStyleLbl="node1" presStyleIdx="0" presStyleCnt="1"/>
      <dgm:spPr/>
    </dgm:pt>
    <dgm:pt modelId="{5F2E1E99-2920-40CB-B94D-1EC36410D045}" type="pres">
      <dgm:prSet presAssocID="{E68BC455-653C-467A-B073-FADDF464823E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E3EA4782-2D6E-4054-9162-F16B3C7E6655}" type="pres">
      <dgm:prSet presAssocID="{E68BC455-653C-467A-B073-FADDF464823E}" presName="negativeSpace" presStyleCnt="0"/>
      <dgm:spPr/>
    </dgm:pt>
    <dgm:pt modelId="{4BB89884-CE97-4452-B52D-24ACA0EF22AA}" type="pres">
      <dgm:prSet presAssocID="{E68BC455-653C-467A-B073-FADDF464823E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0C70BD00-69CA-4428-A391-8813A40295D3}" srcId="{C52E8058-854B-4E05-8F35-3FD95788A1B4}" destId="{E68BC455-653C-467A-B073-FADDF464823E}" srcOrd="0" destOrd="0" parTransId="{BCF63997-D7A0-4E44-8EAF-81DED8F93C3E}" sibTransId="{E1A10E3C-A258-4340-89F6-EF568F87B571}"/>
    <dgm:cxn modelId="{670F3112-0260-47CA-9172-71D371E1E453}" srcId="{BBF4008F-DFB0-4007-9D29-D57DFB18F018}" destId="{29BE65FA-3B15-4A7E-A718-A939DE102F54}" srcOrd="4" destOrd="0" parTransId="{71AD051C-9E2D-4B5B-81A9-41FEC0EC0FCF}" sibTransId="{E61E447A-39E3-4C7B-A06D-4E5E4152BFBD}"/>
    <dgm:cxn modelId="{1FFBA61A-38FA-4221-9544-F80C1EEC02A5}" srcId="{E68BC455-653C-467A-B073-FADDF464823E}" destId="{BBF4008F-DFB0-4007-9D29-D57DFB18F018}" srcOrd="1" destOrd="0" parTransId="{F88E95BF-3B7D-43D9-A8BA-8B2B3EB71DEA}" sibTransId="{13058FB6-9C70-4242-B3A5-FC347427D5E2}"/>
    <dgm:cxn modelId="{CE78621E-F10A-477D-82D1-B9BB146F3A9B}" type="presOf" srcId="{D76B20DB-24A8-49AC-9575-3BDB9F0EF682}" destId="{4BB89884-CE97-4452-B52D-24ACA0EF22AA}" srcOrd="0" destOrd="0" presId="urn:microsoft.com/office/officeart/2005/8/layout/list1"/>
    <dgm:cxn modelId="{89CD8B2A-B268-4588-9D95-78C72B7F0E21}" type="presOf" srcId="{5FE017B6-9CED-48F7-A8F6-A87390894383}" destId="{4BB89884-CE97-4452-B52D-24ACA0EF22AA}" srcOrd="0" destOrd="6" presId="urn:microsoft.com/office/officeart/2005/8/layout/list1"/>
    <dgm:cxn modelId="{5168863E-7E3D-4FAF-AF1B-C1F3A62706F3}" type="presOf" srcId="{4D26A0FD-FE5A-46BB-9296-69F0B64AEDF4}" destId="{4BB89884-CE97-4452-B52D-24ACA0EF22AA}" srcOrd="0" destOrd="2" presId="urn:microsoft.com/office/officeart/2005/8/layout/list1"/>
    <dgm:cxn modelId="{722FBC40-071D-40E9-8BBE-EC9A5994E023}" srcId="{E68BC455-653C-467A-B073-FADDF464823E}" destId="{D76B20DB-24A8-49AC-9575-3BDB9F0EF682}" srcOrd="0" destOrd="0" parTransId="{4A66ED08-0EF3-4671-AA9D-E981B84DAB44}" sibTransId="{8DA6CA37-1BE4-4A2B-A122-F5CC82224182}"/>
    <dgm:cxn modelId="{3E83E05C-9F65-4964-9773-5FE9751C49F8}" type="presOf" srcId="{E68BC455-653C-467A-B073-FADDF464823E}" destId="{0706905A-08B7-4C07-80ED-36F1A1FF13C1}" srcOrd="0" destOrd="0" presId="urn:microsoft.com/office/officeart/2005/8/layout/list1"/>
    <dgm:cxn modelId="{7651FE73-CAE1-45FB-AEA5-AEB52F21D966}" srcId="{8D330365-19DF-46CB-B70C-97449144173C}" destId="{5FE017B6-9CED-48F7-A8F6-A87390894383}" srcOrd="0" destOrd="0" parTransId="{21B77F4D-9CE9-4F2B-8CD5-C9F77F7E4175}" sibTransId="{A48647BC-AE30-4CFA-B62A-19801D33AC9E}"/>
    <dgm:cxn modelId="{742DB859-8B12-4D99-B85C-0832040A7625}" type="presOf" srcId="{0CC28F67-E1D2-445D-802F-D752BBD91B9A}" destId="{4BB89884-CE97-4452-B52D-24ACA0EF22AA}" srcOrd="0" destOrd="3" presId="urn:microsoft.com/office/officeart/2005/8/layout/list1"/>
    <dgm:cxn modelId="{8E4AE37E-594C-47C1-AA33-4E655DC68861}" type="presOf" srcId="{E68BC455-653C-467A-B073-FADDF464823E}" destId="{5F2E1E99-2920-40CB-B94D-1EC36410D045}" srcOrd="1" destOrd="0" presId="urn:microsoft.com/office/officeart/2005/8/layout/list1"/>
    <dgm:cxn modelId="{F168D780-4925-4B27-8E2D-990E26A06F2F}" srcId="{BBF4008F-DFB0-4007-9D29-D57DFB18F018}" destId="{0CC28F67-E1D2-445D-802F-D752BBD91B9A}" srcOrd="1" destOrd="0" parTransId="{37A18E31-7780-40D9-A764-AC53893C0063}" sibTransId="{5E94350C-86F4-41FE-9657-6A4CCDF4F304}"/>
    <dgm:cxn modelId="{022EEA99-BB98-4C58-986B-9FC9019E34DB}" srcId="{BBF4008F-DFB0-4007-9D29-D57DFB18F018}" destId="{C6239EF1-45E3-47BF-8ADC-DD59B1A8801C}" srcOrd="2" destOrd="0" parTransId="{448D307A-65A9-409F-8754-4D0DF3C7C575}" sibTransId="{14D97A3E-0D41-49DA-B06C-563C6D4B3922}"/>
    <dgm:cxn modelId="{2E6667A7-02C8-4DD5-9EB7-DEEB8EB33E9A}" type="presOf" srcId="{29BE65FA-3B15-4A7E-A718-A939DE102F54}" destId="{4BB89884-CE97-4452-B52D-24ACA0EF22AA}" srcOrd="0" destOrd="8" presId="urn:microsoft.com/office/officeart/2005/8/layout/list1"/>
    <dgm:cxn modelId="{194081A8-E5EA-4D67-9C2F-610A5F586E2D}" srcId="{8D330365-19DF-46CB-B70C-97449144173C}" destId="{93D1AF2C-7B7B-4AE2-B5AF-072447424BB7}" srcOrd="1" destOrd="0" parTransId="{AAA2C7D9-D711-4191-B2A2-C19981A4493C}" sibTransId="{BBA8A9A8-5685-4974-86FA-90D45AD0783B}"/>
    <dgm:cxn modelId="{E76DE0B0-C6D0-4994-B136-F92976AEF6DB}" srcId="{BBF4008F-DFB0-4007-9D29-D57DFB18F018}" destId="{4D26A0FD-FE5A-46BB-9296-69F0B64AEDF4}" srcOrd="0" destOrd="0" parTransId="{A7D58FA2-0E59-476A-A0BA-EB9BC586FD4F}" sibTransId="{B65CD33C-9022-49B8-9335-1D1D6460D760}"/>
    <dgm:cxn modelId="{1F6052B6-9995-4D98-B759-1FB6006F22EE}" type="presOf" srcId="{C52E8058-854B-4E05-8F35-3FD95788A1B4}" destId="{361DBF59-2DEF-42F1-A323-8C76D3AF7E25}" srcOrd="0" destOrd="0" presId="urn:microsoft.com/office/officeart/2005/8/layout/list1"/>
    <dgm:cxn modelId="{A861C2BB-F35F-4FB9-8DD0-2EE0D65CCA36}" type="presOf" srcId="{BBF4008F-DFB0-4007-9D29-D57DFB18F018}" destId="{4BB89884-CE97-4452-B52D-24ACA0EF22AA}" srcOrd="0" destOrd="1" presId="urn:microsoft.com/office/officeart/2005/8/layout/list1"/>
    <dgm:cxn modelId="{ED2578C2-2B62-4735-A0B9-202E7AED47C6}" type="presOf" srcId="{93D1AF2C-7B7B-4AE2-B5AF-072447424BB7}" destId="{4BB89884-CE97-4452-B52D-24ACA0EF22AA}" srcOrd="0" destOrd="7" presId="urn:microsoft.com/office/officeart/2005/8/layout/list1"/>
    <dgm:cxn modelId="{50220BD5-1B9F-4E83-B071-CF40F9CA32B7}" srcId="{BBF4008F-DFB0-4007-9D29-D57DFB18F018}" destId="{8D330365-19DF-46CB-B70C-97449144173C}" srcOrd="3" destOrd="0" parTransId="{A4EC1C39-0687-49E8-9A74-3F93D1FD1CEF}" sibTransId="{9200136F-B2A9-4F82-BF6F-5A24C384D68D}"/>
    <dgm:cxn modelId="{B22CB7DB-C524-4C1D-BA5D-9374F0E998C2}" type="presOf" srcId="{C6239EF1-45E3-47BF-8ADC-DD59B1A8801C}" destId="{4BB89884-CE97-4452-B52D-24ACA0EF22AA}" srcOrd="0" destOrd="4" presId="urn:microsoft.com/office/officeart/2005/8/layout/list1"/>
    <dgm:cxn modelId="{D8BC42F4-47D6-468E-B4CB-0D8FF0A71F2C}" type="presOf" srcId="{8D330365-19DF-46CB-B70C-97449144173C}" destId="{4BB89884-CE97-4452-B52D-24ACA0EF22AA}" srcOrd="0" destOrd="5" presId="urn:microsoft.com/office/officeart/2005/8/layout/list1"/>
    <dgm:cxn modelId="{7ABE62DB-D736-4E6A-A1E4-7988C14B8A00}" type="presParOf" srcId="{361DBF59-2DEF-42F1-A323-8C76D3AF7E25}" destId="{8D8064BF-6BDF-422A-9177-251F3E5FAA4D}" srcOrd="0" destOrd="0" presId="urn:microsoft.com/office/officeart/2005/8/layout/list1"/>
    <dgm:cxn modelId="{6F2A01C7-9E65-4BF8-9A12-04350740FC93}" type="presParOf" srcId="{8D8064BF-6BDF-422A-9177-251F3E5FAA4D}" destId="{0706905A-08B7-4C07-80ED-36F1A1FF13C1}" srcOrd="0" destOrd="0" presId="urn:microsoft.com/office/officeart/2005/8/layout/list1"/>
    <dgm:cxn modelId="{F921DB47-13DC-4079-85B5-CF5D1FF802AD}" type="presParOf" srcId="{8D8064BF-6BDF-422A-9177-251F3E5FAA4D}" destId="{5F2E1E99-2920-40CB-B94D-1EC36410D045}" srcOrd="1" destOrd="0" presId="urn:microsoft.com/office/officeart/2005/8/layout/list1"/>
    <dgm:cxn modelId="{E8A6CBC9-20C1-4D5B-9017-4AE1EEBE4470}" type="presParOf" srcId="{361DBF59-2DEF-42F1-A323-8C76D3AF7E25}" destId="{E3EA4782-2D6E-4054-9162-F16B3C7E6655}" srcOrd="1" destOrd="0" presId="urn:microsoft.com/office/officeart/2005/8/layout/list1"/>
    <dgm:cxn modelId="{E7E1F8B2-4B21-40C3-9798-6F1C2BD40ED3}" type="presParOf" srcId="{361DBF59-2DEF-42F1-A323-8C76D3AF7E25}" destId="{4BB89884-CE97-4452-B52D-24ACA0EF22AA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52E8058-854B-4E05-8F35-3FD95788A1B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8BC455-653C-467A-B073-FADDF464823E}">
      <dgm:prSet phldrT="[Text]"/>
      <dgm:spPr/>
      <dgm:t>
        <a:bodyPr/>
        <a:lstStyle/>
        <a:p>
          <a:r>
            <a:rPr lang="en-US" dirty="0"/>
            <a:t>Ceramics</a:t>
          </a:r>
        </a:p>
      </dgm:t>
    </dgm:pt>
    <dgm:pt modelId="{BCF63997-D7A0-4E44-8EAF-81DED8F93C3E}" type="parTrans" cxnId="{0C70BD00-69CA-4428-A391-8813A40295D3}">
      <dgm:prSet/>
      <dgm:spPr/>
      <dgm:t>
        <a:bodyPr/>
        <a:lstStyle/>
        <a:p>
          <a:endParaRPr lang="en-US"/>
        </a:p>
      </dgm:t>
    </dgm:pt>
    <dgm:pt modelId="{E1A10E3C-A258-4340-89F6-EF568F87B571}" type="sibTrans" cxnId="{0C70BD00-69CA-4428-A391-8813A40295D3}">
      <dgm:prSet/>
      <dgm:spPr/>
      <dgm:t>
        <a:bodyPr/>
        <a:lstStyle/>
        <a:p>
          <a:endParaRPr lang="en-US"/>
        </a:p>
      </dgm:t>
    </dgm:pt>
    <dgm:pt modelId="{D76B20DB-24A8-49AC-9575-3BDB9F0EF682}">
      <dgm:prSet phldrT="[Text]"/>
      <dgm:spPr>
        <a:blipFill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4A66ED08-0EF3-4671-AA9D-E981B84DAB44}" type="parTrans" cxnId="{722FBC40-071D-40E9-8BBE-EC9A5994E023}">
      <dgm:prSet/>
      <dgm:spPr/>
      <dgm:t>
        <a:bodyPr/>
        <a:lstStyle/>
        <a:p>
          <a:endParaRPr lang="en-GB"/>
        </a:p>
      </dgm:t>
    </dgm:pt>
    <dgm:pt modelId="{8DA6CA37-1BE4-4A2B-A122-F5CC82224182}" type="sibTrans" cxnId="{722FBC40-071D-40E9-8BBE-EC9A5994E023}">
      <dgm:prSet/>
      <dgm:spPr/>
      <dgm:t>
        <a:bodyPr/>
        <a:lstStyle/>
        <a:p>
          <a:endParaRPr lang="en-GB"/>
        </a:p>
      </dgm:t>
    </dgm:pt>
    <dgm:pt modelId="{BBF4008F-DFB0-4007-9D29-D57DFB18F018}">
      <dgm:prSet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F88E95BF-3B7D-43D9-A8BA-8B2B3EB71DEA}" type="parTrans" cxnId="{1FFBA61A-38FA-4221-9544-F80C1EEC02A5}">
      <dgm:prSet/>
      <dgm:spPr/>
      <dgm:t>
        <a:bodyPr/>
        <a:lstStyle/>
        <a:p>
          <a:endParaRPr lang="en-GB"/>
        </a:p>
      </dgm:t>
    </dgm:pt>
    <dgm:pt modelId="{13058FB6-9C70-4242-B3A5-FC347427D5E2}" type="sibTrans" cxnId="{1FFBA61A-38FA-4221-9544-F80C1EEC02A5}">
      <dgm:prSet/>
      <dgm:spPr/>
      <dgm:t>
        <a:bodyPr/>
        <a:lstStyle/>
        <a:p>
          <a:endParaRPr lang="en-GB"/>
        </a:p>
      </dgm:t>
    </dgm:pt>
    <dgm:pt modelId="{4D26A0FD-FE5A-46BB-9296-69F0B64AEDF4}">
      <dgm:prSet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A7D58FA2-0E59-476A-A0BA-EB9BC586FD4F}" type="parTrans" cxnId="{E76DE0B0-C6D0-4994-B136-F92976AEF6DB}">
      <dgm:prSet/>
      <dgm:spPr/>
      <dgm:t>
        <a:bodyPr/>
        <a:lstStyle/>
        <a:p>
          <a:endParaRPr lang="en-GB"/>
        </a:p>
      </dgm:t>
    </dgm:pt>
    <dgm:pt modelId="{B65CD33C-9022-49B8-9335-1D1D6460D760}" type="sibTrans" cxnId="{E76DE0B0-C6D0-4994-B136-F92976AEF6DB}">
      <dgm:prSet/>
      <dgm:spPr/>
      <dgm:t>
        <a:bodyPr/>
        <a:lstStyle/>
        <a:p>
          <a:endParaRPr lang="en-GB"/>
        </a:p>
      </dgm:t>
    </dgm:pt>
    <dgm:pt modelId="{0CC28F67-E1D2-445D-802F-D752BBD91B9A}">
      <dgm:prSet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37A18E31-7780-40D9-A764-AC53893C0063}" type="parTrans" cxnId="{F168D780-4925-4B27-8E2D-990E26A06F2F}">
      <dgm:prSet/>
      <dgm:spPr/>
      <dgm:t>
        <a:bodyPr/>
        <a:lstStyle/>
        <a:p>
          <a:endParaRPr lang="en-GB"/>
        </a:p>
      </dgm:t>
    </dgm:pt>
    <dgm:pt modelId="{5E94350C-86F4-41FE-9657-6A4CCDF4F304}" type="sibTrans" cxnId="{F168D780-4925-4B27-8E2D-990E26A06F2F}">
      <dgm:prSet/>
      <dgm:spPr/>
      <dgm:t>
        <a:bodyPr/>
        <a:lstStyle/>
        <a:p>
          <a:endParaRPr lang="en-GB"/>
        </a:p>
      </dgm:t>
    </dgm:pt>
    <dgm:pt modelId="{C6239EF1-45E3-47BF-8ADC-DD59B1A8801C}">
      <dgm:prSet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448D307A-65A9-409F-8754-4D0DF3C7C575}" type="parTrans" cxnId="{022EEA99-BB98-4C58-986B-9FC9019E34DB}">
      <dgm:prSet/>
      <dgm:spPr/>
      <dgm:t>
        <a:bodyPr/>
        <a:lstStyle/>
        <a:p>
          <a:endParaRPr lang="en-GB"/>
        </a:p>
      </dgm:t>
    </dgm:pt>
    <dgm:pt modelId="{14D97A3E-0D41-49DA-B06C-563C6D4B3922}" type="sibTrans" cxnId="{022EEA99-BB98-4C58-986B-9FC9019E34DB}">
      <dgm:prSet/>
      <dgm:spPr/>
      <dgm:t>
        <a:bodyPr/>
        <a:lstStyle/>
        <a:p>
          <a:endParaRPr lang="en-GB"/>
        </a:p>
      </dgm:t>
    </dgm:pt>
    <dgm:pt modelId="{8D330365-19DF-46CB-B70C-97449144173C}">
      <dgm:prSet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A4EC1C39-0687-49E8-9A74-3F93D1FD1CEF}" type="parTrans" cxnId="{50220BD5-1B9F-4E83-B071-CF40F9CA32B7}">
      <dgm:prSet/>
      <dgm:spPr/>
      <dgm:t>
        <a:bodyPr/>
        <a:lstStyle/>
        <a:p>
          <a:endParaRPr lang="en-GB"/>
        </a:p>
      </dgm:t>
    </dgm:pt>
    <dgm:pt modelId="{9200136F-B2A9-4F82-BF6F-5A24C384D68D}" type="sibTrans" cxnId="{50220BD5-1B9F-4E83-B071-CF40F9CA32B7}">
      <dgm:prSet/>
      <dgm:spPr/>
      <dgm:t>
        <a:bodyPr/>
        <a:lstStyle/>
        <a:p>
          <a:endParaRPr lang="en-GB"/>
        </a:p>
      </dgm:t>
    </dgm:pt>
    <dgm:pt modelId="{29BE65FA-3B15-4A7E-A718-A939DE102F54}">
      <dgm:prSet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71AD051C-9E2D-4B5B-81A9-41FEC0EC0FCF}" type="parTrans" cxnId="{670F3112-0260-47CA-9172-71D371E1E453}">
      <dgm:prSet/>
      <dgm:spPr/>
      <dgm:t>
        <a:bodyPr/>
        <a:lstStyle/>
        <a:p>
          <a:endParaRPr lang="en-GB"/>
        </a:p>
      </dgm:t>
    </dgm:pt>
    <dgm:pt modelId="{E61E447A-39E3-4C7B-A06D-4E5E4152BFBD}" type="sibTrans" cxnId="{670F3112-0260-47CA-9172-71D371E1E453}">
      <dgm:prSet/>
      <dgm:spPr/>
      <dgm:t>
        <a:bodyPr/>
        <a:lstStyle/>
        <a:p>
          <a:endParaRPr lang="en-GB"/>
        </a:p>
      </dgm:t>
    </dgm:pt>
    <dgm:pt modelId="{5FE017B6-9CED-48F7-A8F6-A87390894383}">
      <dgm:prSet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21B77F4D-9CE9-4F2B-8CD5-C9F77F7E4175}" type="parTrans" cxnId="{7651FE73-CAE1-45FB-AEA5-AEB52F21D966}">
      <dgm:prSet/>
      <dgm:spPr/>
      <dgm:t>
        <a:bodyPr/>
        <a:lstStyle/>
        <a:p>
          <a:endParaRPr lang="en-GB"/>
        </a:p>
      </dgm:t>
    </dgm:pt>
    <dgm:pt modelId="{A48647BC-AE30-4CFA-B62A-19801D33AC9E}" type="sibTrans" cxnId="{7651FE73-CAE1-45FB-AEA5-AEB52F21D966}">
      <dgm:prSet/>
      <dgm:spPr/>
      <dgm:t>
        <a:bodyPr/>
        <a:lstStyle/>
        <a:p>
          <a:endParaRPr lang="en-GB"/>
        </a:p>
      </dgm:t>
    </dgm:pt>
    <dgm:pt modelId="{93D1AF2C-7B7B-4AE2-B5AF-072447424BB7}">
      <dgm:prSet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AAA2C7D9-D711-4191-B2A2-C19981A4493C}" type="parTrans" cxnId="{194081A8-E5EA-4D67-9C2F-610A5F586E2D}">
      <dgm:prSet/>
      <dgm:spPr/>
      <dgm:t>
        <a:bodyPr/>
        <a:lstStyle/>
        <a:p>
          <a:endParaRPr lang="en-GB"/>
        </a:p>
      </dgm:t>
    </dgm:pt>
    <dgm:pt modelId="{BBA8A9A8-5685-4974-86FA-90D45AD0783B}" type="sibTrans" cxnId="{194081A8-E5EA-4D67-9C2F-610A5F586E2D}">
      <dgm:prSet/>
      <dgm:spPr/>
      <dgm:t>
        <a:bodyPr/>
        <a:lstStyle/>
        <a:p>
          <a:endParaRPr lang="en-GB"/>
        </a:p>
      </dgm:t>
    </dgm:pt>
    <dgm:pt modelId="{361DBF59-2DEF-42F1-A323-8C76D3AF7E25}" type="pres">
      <dgm:prSet presAssocID="{C52E8058-854B-4E05-8F35-3FD95788A1B4}" presName="linear" presStyleCnt="0">
        <dgm:presLayoutVars>
          <dgm:dir/>
          <dgm:animLvl val="lvl"/>
          <dgm:resizeHandles val="exact"/>
        </dgm:presLayoutVars>
      </dgm:prSet>
      <dgm:spPr/>
    </dgm:pt>
    <dgm:pt modelId="{8D8064BF-6BDF-422A-9177-251F3E5FAA4D}" type="pres">
      <dgm:prSet presAssocID="{E68BC455-653C-467A-B073-FADDF464823E}" presName="parentLin" presStyleCnt="0"/>
      <dgm:spPr/>
    </dgm:pt>
    <dgm:pt modelId="{0706905A-08B7-4C07-80ED-36F1A1FF13C1}" type="pres">
      <dgm:prSet presAssocID="{E68BC455-653C-467A-B073-FADDF464823E}" presName="parentLeftMargin" presStyleLbl="node1" presStyleIdx="0" presStyleCnt="1"/>
      <dgm:spPr/>
    </dgm:pt>
    <dgm:pt modelId="{5F2E1E99-2920-40CB-B94D-1EC36410D045}" type="pres">
      <dgm:prSet presAssocID="{E68BC455-653C-467A-B073-FADDF464823E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E3EA4782-2D6E-4054-9162-F16B3C7E6655}" type="pres">
      <dgm:prSet presAssocID="{E68BC455-653C-467A-B073-FADDF464823E}" presName="negativeSpace" presStyleCnt="0"/>
      <dgm:spPr/>
    </dgm:pt>
    <dgm:pt modelId="{4BB89884-CE97-4452-B52D-24ACA0EF22AA}" type="pres">
      <dgm:prSet presAssocID="{E68BC455-653C-467A-B073-FADDF464823E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0C70BD00-69CA-4428-A391-8813A40295D3}" srcId="{C52E8058-854B-4E05-8F35-3FD95788A1B4}" destId="{E68BC455-653C-467A-B073-FADDF464823E}" srcOrd="0" destOrd="0" parTransId="{BCF63997-D7A0-4E44-8EAF-81DED8F93C3E}" sibTransId="{E1A10E3C-A258-4340-89F6-EF568F87B571}"/>
    <dgm:cxn modelId="{670F3112-0260-47CA-9172-71D371E1E453}" srcId="{BBF4008F-DFB0-4007-9D29-D57DFB18F018}" destId="{29BE65FA-3B15-4A7E-A718-A939DE102F54}" srcOrd="4" destOrd="0" parTransId="{71AD051C-9E2D-4B5B-81A9-41FEC0EC0FCF}" sibTransId="{E61E447A-39E3-4C7B-A06D-4E5E4152BFBD}"/>
    <dgm:cxn modelId="{1FFBA61A-38FA-4221-9544-F80C1EEC02A5}" srcId="{E68BC455-653C-467A-B073-FADDF464823E}" destId="{BBF4008F-DFB0-4007-9D29-D57DFB18F018}" srcOrd="1" destOrd="0" parTransId="{F88E95BF-3B7D-43D9-A8BA-8B2B3EB71DEA}" sibTransId="{13058FB6-9C70-4242-B3A5-FC347427D5E2}"/>
    <dgm:cxn modelId="{CE78621E-F10A-477D-82D1-B9BB146F3A9B}" type="presOf" srcId="{D76B20DB-24A8-49AC-9575-3BDB9F0EF682}" destId="{4BB89884-CE97-4452-B52D-24ACA0EF22AA}" srcOrd="0" destOrd="0" presId="urn:microsoft.com/office/officeart/2005/8/layout/list1"/>
    <dgm:cxn modelId="{89CD8B2A-B268-4588-9D95-78C72B7F0E21}" type="presOf" srcId="{5FE017B6-9CED-48F7-A8F6-A87390894383}" destId="{4BB89884-CE97-4452-B52D-24ACA0EF22AA}" srcOrd="0" destOrd="6" presId="urn:microsoft.com/office/officeart/2005/8/layout/list1"/>
    <dgm:cxn modelId="{5168863E-7E3D-4FAF-AF1B-C1F3A62706F3}" type="presOf" srcId="{4D26A0FD-FE5A-46BB-9296-69F0B64AEDF4}" destId="{4BB89884-CE97-4452-B52D-24ACA0EF22AA}" srcOrd="0" destOrd="2" presId="urn:microsoft.com/office/officeart/2005/8/layout/list1"/>
    <dgm:cxn modelId="{722FBC40-071D-40E9-8BBE-EC9A5994E023}" srcId="{E68BC455-653C-467A-B073-FADDF464823E}" destId="{D76B20DB-24A8-49AC-9575-3BDB9F0EF682}" srcOrd="0" destOrd="0" parTransId="{4A66ED08-0EF3-4671-AA9D-E981B84DAB44}" sibTransId="{8DA6CA37-1BE4-4A2B-A122-F5CC82224182}"/>
    <dgm:cxn modelId="{3E83E05C-9F65-4964-9773-5FE9751C49F8}" type="presOf" srcId="{E68BC455-653C-467A-B073-FADDF464823E}" destId="{0706905A-08B7-4C07-80ED-36F1A1FF13C1}" srcOrd="0" destOrd="0" presId="urn:microsoft.com/office/officeart/2005/8/layout/list1"/>
    <dgm:cxn modelId="{7651FE73-CAE1-45FB-AEA5-AEB52F21D966}" srcId="{8D330365-19DF-46CB-B70C-97449144173C}" destId="{5FE017B6-9CED-48F7-A8F6-A87390894383}" srcOrd="0" destOrd="0" parTransId="{21B77F4D-9CE9-4F2B-8CD5-C9F77F7E4175}" sibTransId="{A48647BC-AE30-4CFA-B62A-19801D33AC9E}"/>
    <dgm:cxn modelId="{742DB859-8B12-4D99-B85C-0832040A7625}" type="presOf" srcId="{0CC28F67-E1D2-445D-802F-D752BBD91B9A}" destId="{4BB89884-CE97-4452-B52D-24ACA0EF22AA}" srcOrd="0" destOrd="3" presId="urn:microsoft.com/office/officeart/2005/8/layout/list1"/>
    <dgm:cxn modelId="{8E4AE37E-594C-47C1-AA33-4E655DC68861}" type="presOf" srcId="{E68BC455-653C-467A-B073-FADDF464823E}" destId="{5F2E1E99-2920-40CB-B94D-1EC36410D045}" srcOrd="1" destOrd="0" presId="urn:microsoft.com/office/officeart/2005/8/layout/list1"/>
    <dgm:cxn modelId="{F168D780-4925-4B27-8E2D-990E26A06F2F}" srcId="{BBF4008F-DFB0-4007-9D29-D57DFB18F018}" destId="{0CC28F67-E1D2-445D-802F-D752BBD91B9A}" srcOrd="1" destOrd="0" parTransId="{37A18E31-7780-40D9-A764-AC53893C0063}" sibTransId="{5E94350C-86F4-41FE-9657-6A4CCDF4F304}"/>
    <dgm:cxn modelId="{022EEA99-BB98-4C58-986B-9FC9019E34DB}" srcId="{BBF4008F-DFB0-4007-9D29-D57DFB18F018}" destId="{C6239EF1-45E3-47BF-8ADC-DD59B1A8801C}" srcOrd="2" destOrd="0" parTransId="{448D307A-65A9-409F-8754-4D0DF3C7C575}" sibTransId="{14D97A3E-0D41-49DA-B06C-563C6D4B3922}"/>
    <dgm:cxn modelId="{2E6667A7-02C8-4DD5-9EB7-DEEB8EB33E9A}" type="presOf" srcId="{29BE65FA-3B15-4A7E-A718-A939DE102F54}" destId="{4BB89884-CE97-4452-B52D-24ACA0EF22AA}" srcOrd="0" destOrd="8" presId="urn:microsoft.com/office/officeart/2005/8/layout/list1"/>
    <dgm:cxn modelId="{194081A8-E5EA-4D67-9C2F-610A5F586E2D}" srcId="{8D330365-19DF-46CB-B70C-97449144173C}" destId="{93D1AF2C-7B7B-4AE2-B5AF-072447424BB7}" srcOrd="1" destOrd="0" parTransId="{AAA2C7D9-D711-4191-B2A2-C19981A4493C}" sibTransId="{BBA8A9A8-5685-4974-86FA-90D45AD0783B}"/>
    <dgm:cxn modelId="{E76DE0B0-C6D0-4994-B136-F92976AEF6DB}" srcId="{BBF4008F-DFB0-4007-9D29-D57DFB18F018}" destId="{4D26A0FD-FE5A-46BB-9296-69F0B64AEDF4}" srcOrd="0" destOrd="0" parTransId="{A7D58FA2-0E59-476A-A0BA-EB9BC586FD4F}" sibTransId="{B65CD33C-9022-49B8-9335-1D1D6460D760}"/>
    <dgm:cxn modelId="{1F6052B6-9995-4D98-B759-1FB6006F22EE}" type="presOf" srcId="{C52E8058-854B-4E05-8F35-3FD95788A1B4}" destId="{361DBF59-2DEF-42F1-A323-8C76D3AF7E25}" srcOrd="0" destOrd="0" presId="urn:microsoft.com/office/officeart/2005/8/layout/list1"/>
    <dgm:cxn modelId="{A861C2BB-F35F-4FB9-8DD0-2EE0D65CCA36}" type="presOf" srcId="{BBF4008F-DFB0-4007-9D29-D57DFB18F018}" destId="{4BB89884-CE97-4452-B52D-24ACA0EF22AA}" srcOrd="0" destOrd="1" presId="urn:microsoft.com/office/officeart/2005/8/layout/list1"/>
    <dgm:cxn modelId="{ED2578C2-2B62-4735-A0B9-202E7AED47C6}" type="presOf" srcId="{93D1AF2C-7B7B-4AE2-B5AF-072447424BB7}" destId="{4BB89884-CE97-4452-B52D-24ACA0EF22AA}" srcOrd="0" destOrd="7" presId="urn:microsoft.com/office/officeart/2005/8/layout/list1"/>
    <dgm:cxn modelId="{50220BD5-1B9F-4E83-B071-CF40F9CA32B7}" srcId="{BBF4008F-DFB0-4007-9D29-D57DFB18F018}" destId="{8D330365-19DF-46CB-B70C-97449144173C}" srcOrd="3" destOrd="0" parTransId="{A4EC1C39-0687-49E8-9A74-3F93D1FD1CEF}" sibTransId="{9200136F-B2A9-4F82-BF6F-5A24C384D68D}"/>
    <dgm:cxn modelId="{B22CB7DB-C524-4C1D-BA5D-9374F0E998C2}" type="presOf" srcId="{C6239EF1-45E3-47BF-8ADC-DD59B1A8801C}" destId="{4BB89884-CE97-4452-B52D-24ACA0EF22AA}" srcOrd="0" destOrd="4" presId="urn:microsoft.com/office/officeart/2005/8/layout/list1"/>
    <dgm:cxn modelId="{D8BC42F4-47D6-468E-B4CB-0D8FF0A71F2C}" type="presOf" srcId="{8D330365-19DF-46CB-B70C-97449144173C}" destId="{4BB89884-CE97-4452-B52D-24ACA0EF22AA}" srcOrd="0" destOrd="5" presId="urn:microsoft.com/office/officeart/2005/8/layout/list1"/>
    <dgm:cxn modelId="{7ABE62DB-D736-4E6A-A1E4-7988C14B8A00}" type="presParOf" srcId="{361DBF59-2DEF-42F1-A323-8C76D3AF7E25}" destId="{8D8064BF-6BDF-422A-9177-251F3E5FAA4D}" srcOrd="0" destOrd="0" presId="urn:microsoft.com/office/officeart/2005/8/layout/list1"/>
    <dgm:cxn modelId="{6F2A01C7-9E65-4BF8-9A12-04350740FC93}" type="presParOf" srcId="{8D8064BF-6BDF-422A-9177-251F3E5FAA4D}" destId="{0706905A-08B7-4C07-80ED-36F1A1FF13C1}" srcOrd="0" destOrd="0" presId="urn:microsoft.com/office/officeart/2005/8/layout/list1"/>
    <dgm:cxn modelId="{F921DB47-13DC-4079-85B5-CF5D1FF802AD}" type="presParOf" srcId="{8D8064BF-6BDF-422A-9177-251F3E5FAA4D}" destId="{5F2E1E99-2920-40CB-B94D-1EC36410D045}" srcOrd="1" destOrd="0" presId="urn:microsoft.com/office/officeart/2005/8/layout/list1"/>
    <dgm:cxn modelId="{E8A6CBC9-20C1-4D5B-9017-4AE1EEBE4470}" type="presParOf" srcId="{361DBF59-2DEF-42F1-A323-8C76D3AF7E25}" destId="{E3EA4782-2D6E-4054-9162-F16B3C7E6655}" srcOrd="1" destOrd="0" presId="urn:microsoft.com/office/officeart/2005/8/layout/list1"/>
    <dgm:cxn modelId="{E7E1F8B2-4B21-40C3-9798-6F1C2BD40ED3}" type="presParOf" srcId="{361DBF59-2DEF-42F1-A323-8C76D3AF7E25}" destId="{4BB89884-CE97-4452-B52D-24ACA0EF22AA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52E8058-854B-4E05-8F35-3FD95788A1B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8BC455-653C-467A-B073-FADDF464823E}">
      <dgm:prSet phldrT="[Text]"/>
      <dgm:spPr/>
      <dgm:t>
        <a:bodyPr/>
        <a:lstStyle/>
        <a:p>
          <a:r>
            <a:rPr lang="en-US" dirty="0"/>
            <a:t>Ceramics: Goal and status</a:t>
          </a:r>
        </a:p>
      </dgm:t>
    </dgm:pt>
    <dgm:pt modelId="{BCF63997-D7A0-4E44-8EAF-81DED8F93C3E}" type="parTrans" cxnId="{0C70BD00-69CA-4428-A391-8813A40295D3}">
      <dgm:prSet/>
      <dgm:spPr/>
      <dgm:t>
        <a:bodyPr/>
        <a:lstStyle/>
        <a:p>
          <a:endParaRPr lang="en-US"/>
        </a:p>
      </dgm:t>
    </dgm:pt>
    <dgm:pt modelId="{E1A10E3C-A258-4340-89F6-EF568F87B571}" type="sibTrans" cxnId="{0C70BD00-69CA-4428-A391-8813A40295D3}">
      <dgm:prSet/>
      <dgm:spPr/>
      <dgm:t>
        <a:bodyPr/>
        <a:lstStyle/>
        <a:p>
          <a:endParaRPr lang="en-US"/>
        </a:p>
      </dgm:t>
    </dgm:pt>
    <dgm:pt modelId="{D76B20DB-24A8-49AC-9575-3BDB9F0EF682}">
      <dgm:prSet phldrT="[Text]"/>
      <dgm:spPr/>
      <dgm:t>
        <a:bodyPr/>
        <a:lstStyle/>
        <a:p>
          <a:r>
            <a:rPr lang="en-GB" dirty="0"/>
            <a:t>Very encouraging first manufacturing round!!!</a:t>
          </a:r>
          <a:endParaRPr lang="en-US" b="0" i="0" dirty="0"/>
        </a:p>
      </dgm:t>
    </dgm:pt>
    <dgm:pt modelId="{4A66ED08-0EF3-4671-AA9D-E981B84DAB44}" type="parTrans" cxnId="{722FBC40-071D-40E9-8BBE-EC9A5994E023}">
      <dgm:prSet/>
      <dgm:spPr/>
      <dgm:t>
        <a:bodyPr/>
        <a:lstStyle/>
        <a:p>
          <a:endParaRPr lang="en-GB"/>
        </a:p>
      </dgm:t>
    </dgm:pt>
    <dgm:pt modelId="{8DA6CA37-1BE4-4A2B-A122-F5CC82224182}" type="sibTrans" cxnId="{722FBC40-071D-40E9-8BBE-EC9A5994E023}">
      <dgm:prSet/>
      <dgm:spPr/>
      <dgm:t>
        <a:bodyPr/>
        <a:lstStyle/>
        <a:p>
          <a:endParaRPr lang="en-GB"/>
        </a:p>
      </dgm:t>
    </dgm:pt>
    <dgm:pt modelId="{D778E869-3965-4454-8AFF-F39F28A163E0}">
      <dgm:prSet phldrT="[Text]"/>
      <dgm:spPr/>
      <dgm:t>
        <a:bodyPr/>
        <a:lstStyle/>
        <a:p>
          <a:r>
            <a:rPr lang="en-GB" dirty="0"/>
            <a:t>Goal:</a:t>
          </a:r>
          <a:endParaRPr lang="en-US" b="0" i="0" dirty="0"/>
        </a:p>
      </dgm:t>
    </dgm:pt>
    <dgm:pt modelId="{CE1EDA9C-A996-48FE-93B8-069440BEB80B}" type="parTrans" cxnId="{665209FA-9B66-40B5-97AE-3DCB0FBBB789}">
      <dgm:prSet/>
      <dgm:spPr/>
      <dgm:t>
        <a:bodyPr/>
        <a:lstStyle/>
        <a:p>
          <a:endParaRPr lang="en-GB"/>
        </a:p>
      </dgm:t>
    </dgm:pt>
    <dgm:pt modelId="{22591596-725C-4CB2-9D21-FC549246D266}" type="sibTrans" cxnId="{665209FA-9B66-40B5-97AE-3DCB0FBBB789}">
      <dgm:prSet/>
      <dgm:spPr/>
      <dgm:t>
        <a:bodyPr/>
        <a:lstStyle/>
        <a:p>
          <a:endParaRPr lang="en-GB"/>
        </a:p>
      </dgm:t>
    </dgm:pt>
    <dgm:pt modelId="{4B527DF7-48F9-4D04-AE87-5A216873D64F}">
      <dgm:prSet/>
      <dgm:spPr/>
      <dgm:t>
        <a:bodyPr/>
        <a:lstStyle/>
        <a:p>
          <a:pPr>
            <a:buFont typeface="Wingdings" panose="05000000000000000000" pitchFamily="2" charset="2"/>
            <a:buChar char="ü"/>
          </a:pPr>
          <a:r>
            <a:rPr lang="en-GB" dirty="0"/>
            <a:t>Manufacture first samples (IKTS)</a:t>
          </a:r>
        </a:p>
      </dgm:t>
    </dgm:pt>
    <dgm:pt modelId="{CD0E9DC7-4693-4A9A-BBF4-72D3609C5ED4}" type="parTrans" cxnId="{C0DC63EF-65DB-4317-8BDD-AA99D328A4D1}">
      <dgm:prSet/>
      <dgm:spPr/>
      <dgm:t>
        <a:bodyPr/>
        <a:lstStyle/>
        <a:p>
          <a:endParaRPr lang="en-GB"/>
        </a:p>
      </dgm:t>
    </dgm:pt>
    <dgm:pt modelId="{7482B0AE-1545-4EDD-8DD9-B2E76B022295}" type="sibTrans" cxnId="{C0DC63EF-65DB-4317-8BDD-AA99D328A4D1}">
      <dgm:prSet/>
      <dgm:spPr/>
      <dgm:t>
        <a:bodyPr/>
        <a:lstStyle/>
        <a:p>
          <a:endParaRPr lang="en-GB"/>
        </a:p>
      </dgm:t>
    </dgm:pt>
    <dgm:pt modelId="{2089A679-128C-4953-80CC-A80D16371AA5}">
      <dgm:prSet/>
      <dgm:spPr/>
      <dgm:t>
        <a:bodyPr/>
        <a:lstStyle/>
        <a:p>
          <a:r>
            <a:rPr lang="en-GB" dirty="0"/>
            <a:t>Second round being prepared</a:t>
          </a:r>
        </a:p>
      </dgm:t>
    </dgm:pt>
    <dgm:pt modelId="{EDE2687A-DC7B-48E2-8500-B3A862CF2D3D}" type="parTrans" cxnId="{8B54AD6E-5C65-44CD-B2ED-3A79044EEFA0}">
      <dgm:prSet/>
      <dgm:spPr/>
      <dgm:t>
        <a:bodyPr/>
        <a:lstStyle/>
        <a:p>
          <a:endParaRPr lang="en-GB"/>
        </a:p>
      </dgm:t>
    </dgm:pt>
    <dgm:pt modelId="{6757BE11-E1CC-4018-BA60-70DDF2345FCD}" type="sibTrans" cxnId="{8B54AD6E-5C65-44CD-B2ED-3A79044EEFA0}">
      <dgm:prSet/>
      <dgm:spPr/>
      <dgm:t>
        <a:bodyPr/>
        <a:lstStyle/>
        <a:p>
          <a:endParaRPr lang="en-GB"/>
        </a:p>
      </dgm:t>
    </dgm:pt>
    <dgm:pt modelId="{496A207C-0E12-4906-93AB-75832D8B84AF}">
      <dgm:prSet/>
      <dgm:spPr/>
      <dgm:t>
        <a:bodyPr/>
        <a:lstStyle/>
        <a:p>
          <a:r>
            <a:rPr lang="en-US" b="0" i="0" dirty="0"/>
            <a:t>Validate initial prototypes to high pressure, leak tightness and cooling performance</a:t>
          </a:r>
          <a:endParaRPr lang="en-GB" dirty="0"/>
        </a:p>
      </dgm:t>
    </dgm:pt>
    <dgm:pt modelId="{4A583AA5-D037-45EB-A443-5F953FC365C6}" type="parTrans" cxnId="{DDFE9854-19FD-4198-964A-501A04595D57}">
      <dgm:prSet/>
      <dgm:spPr/>
      <dgm:t>
        <a:bodyPr/>
        <a:lstStyle/>
        <a:p>
          <a:endParaRPr lang="en-GB"/>
        </a:p>
      </dgm:t>
    </dgm:pt>
    <dgm:pt modelId="{81B23027-FAB1-4707-9DAE-1A261E06E52E}" type="sibTrans" cxnId="{DDFE9854-19FD-4198-964A-501A04595D57}">
      <dgm:prSet/>
      <dgm:spPr/>
      <dgm:t>
        <a:bodyPr/>
        <a:lstStyle/>
        <a:p>
          <a:endParaRPr lang="en-GB"/>
        </a:p>
      </dgm:t>
    </dgm:pt>
    <dgm:pt modelId="{8DB1AD4E-68F1-49DF-BD77-A78788EFC26B}">
      <dgm:prSet/>
      <dgm:spPr/>
      <dgm:t>
        <a:bodyPr/>
        <a:lstStyle/>
        <a:p>
          <a:r>
            <a:rPr lang="en-GB" dirty="0"/>
            <a:t>Benchmark: LHCb VELO Upgrade 2 requirements (High pressure 186 bar, leak tight (vacuum operation) and excellent thermal performance</a:t>
          </a:r>
        </a:p>
      </dgm:t>
    </dgm:pt>
    <dgm:pt modelId="{B00AA185-6F26-47A5-B99F-C45E40FB3025}" type="parTrans" cxnId="{6C437284-9B0E-49D9-AFAF-9FC40727213F}">
      <dgm:prSet/>
      <dgm:spPr/>
      <dgm:t>
        <a:bodyPr/>
        <a:lstStyle/>
        <a:p>
          <a:endParaRPr lang="en-GB"/>
        </a:p>
      </dgm:t>
    </dgm:pt>
    <dgm:pt modelId="{2C8EEE9F-90A2-43F5-9DE2-F29129AC104C}" type="sibTrans" cxnId="{6C437284-9B0E-49D9-AFAF-9FC40727213F}">
      <dgm:prSet/>
      <dgm:spPr/>
      <dgm:t>
        <a:bodyPr/>
        <a:lstStyle/>
        <a:p>
          <a:endParaRPr lang="en-GB"/>
        </a:p>
      </dgm:t>
    </dgm:pt>
    <dgm:pt modelId="{459E46D3-AD9D-4EB5-A687-008B665FD5A3}">
      <dgm:prSet/>
      <dgm:spPr/>
      <dgm:t>
        <a:bodyPr/>
        <a:lstStyle/>
        <a:p>
          <a:pPr>
            <a:buFont typeface="Wingdings" panose="05000000000000000000" pitchFamily="2" charset="2"/>
            <a:buChar char="ü"/>
          </a:pPr>
          <a:r>
            <a:rPr lang="en-US" dirty="0"/>
            <a:t>Miniaturized version (2x smaller in-plane)</a:t>
          </a:r>
          <a:endParaRPr lang="en-GB" dirty="0"/>
        </a:p>
      </dgm:t>
    </dgm:pt>
    <dgm:pt modelId="{E3C1F0E4-58CB-4204-B2B5-2464AEC0D7BF}" type="parTrans" cxnId="{F0270F15-0712-46E7-8C45-8D7535F566DA}">
      <dgm:prSet/>
      <dgm:spPr/>
      <dgm:t>
        <a:bodyPr/>
        <a:lstStyle/>
        <a:p>
          <a:endParaRPr lang="en-GB"/>
        </a:p>
      </dgm:t>
    </dgm:pt>
    <dgm:pt modelId="{BF850837-80C6-4CF7-8F63-85EB03782254}" type="sibTrans" cxnId="{F0270F15-0712-46E7-8C45-8D7535F566DA}">
      <dgm:prSet/>
      <dgm:spPr/>
      <dgm:t>
        <a:bodyPr/>
        <a:lstStyle/>
        <a:p>
          <a:endParaRPr lang="en-GB"/>
        </a:p>
      </dgm:t>
    </dgm:pt>
    <dgm:pt modelId="{A1E50DFC-6AE0-43C9-B5AD-E3D360AEB97A}">
      <dgm:prSet/>
      <dgm:spPr/>
      <dgm:t>
        <a:bodyPr/>
        <a:lstStyle/>
        <a:p>
          <a:pPr>
            <a:buFont typeface="Wingdings" panose="05000000000000000000" pitchFamily="2" charset="2"/>
            <a:buChar char="ü"/>
          </a:pPr>
          <a:r>
            <a:rPr lang="en-US" dirty="0"/>
            <a:t>Expected 35um and 100um width restrictions and main channels respectively!</a:t>
          </a:r>
          <a:endParaRPr lang="en-GB" dirty="0"/>
        </a:p>
      </dgm:t>
    </dgm:pt>
    <dgm:pt modelId="{F02781FB-D267-4AAF-93AE-4B0B04F22475}" type="parTrans" cxnId="{C7B43E1F-5CDB-4257-9368-A58A70CAE880}">
      <dgm:prSet/>
      <dgm:spPr/>
      <dgm:t>
        <a:bodyPr/>
        <a:lstStyle/>
        <a:p>
          <a:endParaRPr lang="en-GB"/>
        </a:p>
      </dgm:t>
    </dgm:pt>
    <dgm:pt modelId="{BD042F9D-B9EF-48FE-A2CC-696D1987BF93}" type="sibTrans" cxnId="{C7B43E1F-5CDB-4257-9368-A58A70CAE880}">
      <dgm:prSet/>
      <dgm:spPr/>
      <dgm:t>
        <a:bodyPr/>
        <a:lstStyle/>
        <a:p>
          <a:endParaRPr lang="en-GB"/>
        </a:p>
      </dgm:t>
    </dgm:pt>
    <dgm:pt modelId="{361DBF59-2DEF-42F1-A323-8C76D3AF7E25}" type="pres">
      <dgm:prSet presAssocID="{C52E8058-854B-4E05-8F35-3FD95788A1B4}" presName="linear" presStyleCnt="0">
        <dgm:presLayoutVars>
          <dgm:dir/>
          <dgm:animLvl val="lvl"/>
          <dgm:resizeHandles val="exact"/>
        </dgm:presLayoutVars>
      </dgm:prSet>
      <dgm:spPr/>
    </dgm:pt>
    <dgm:pt modelId="{8D8064BF-6BDF-422A-9177-251F3E5FAA4D}" type="pres">
      <dgm:prSet presAssocID="{E68BC455-653C-467A-B073-FADDF464823E}" presName="parentLin" presStyleCnt="0"/>
      <dgm:spPr/>
    </dgm:pt>
    <dgm:pt modelId="{0706905A-08B7-4C07-80ED-36F1A1FF13C1}" type="pres">
      <dgm:prSet presAssocID="{E68BC455-653C-467A-B073-FADDF464823E}" presName="parentLeftMargin" presStyleLbl="node1" presStyleIdx="0" presStyleCnt="1"/>
      <dgm:spPr/>
    </dgm:pt>
    <dgm:pt modelId="{5F2E1E99-2920-40CB-B94D-1EC36410D045}" type="pres">
      <dgm:prSet presAssocID="{E68BC455-653C-467A-B073-FADDF464823E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E3EA4782-2D6E-4054-9162-F16B3C7E6655}" type="pres">
      <dgm:prSet presAssocID="{E68BC455-653C-467A-B073-FADDF464823E}" presName="negativeSpace" presStyleCnt="0"/>
      <dgm:spPr/>
    </dgm:pt>
    <dgm:pt modelId="{4BB89884-CE97-4452-B52D-24ACA0EF22AA}" type="pres">
      <dgm:prSet presAssocID="{E68BC455-653C-467A-B073-FADDF464823E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0C70BD00-69CA-4428-A391-8813A40295D3}" srcId="{C52E8058-854B-4E05-8F35-3FD95788A1B4}" destId="{E68BC455-653C-467A-B073-FADDF464823E}" srcOrd="0" destOrd="0" parTransId="{BCF63997-D7A0-4E44-8EAF-81DED8F93C3E}" sibTransId="{E1A10E3C-A258-4340-89F6-EF568F87B571}"/>
    <dgm:cxn modelId="{F0270F15-0712-46E7-8C45-8D7535F566DA}" srcId="{4B527DF7-48F9-4D04-AE87-5A216873D64F}" destId="{459E46D3-AD9D-4EB5-A687-008B665FD5A3}" srcOrd="0" destOrd="0" parTransId="{E3C1F0E4-58CB-4204-B2B5-2464AEC0D7BF}" sibTransId="{BF850837-80C6-4CF7-8F63-85EB03782254}"/>
    <dgm:cxn modelId="{9844F81A-1E4C-4FC4-BCC2-D0B944D90CCF}" type="presOf" srcId="{496A207C-0E12-4906-93AB-75832D8B84AF}" destId="{4BB89884-CE97-4452-B52D-24ACA0EF22AA}" srcOrd="0" destOrd="5" presId="urn:microsoft.com/office/officeart/2005/8/layout/list1"/>
    <dgm:cxn modelId="{CE78621E-F10A-477D-82D1-B9BB146F3A9B}" type="presOf" srcId="{D76B20DB-24A8-49AC-9575-3BDB9F0EF682}" destId="{4BB89884-CE97-4452-B52D-24ACA0EF22AA}" srcOrd="0" destOrd="7" presId="urn:microsoft.com/office/officeart/2005/8/layout/list1"/>
    <dgm:cxn modelId="{C7B43E1F-5CDB-4257-9368-A58A70CAE880}" srcId="{4B527DF7-48F9-4D04-AE87-5A216873D64F}" destId="{A1E50DFC-6AE0-43C9-B5AD-E3D360AEB97A}" srcOrd="1" destOrd="0" parTransId="{F02781FB-D267-4AAF-93AE-4B0B04F22475}" sibTransId="{BD042F9D-B9EF-48FE-A2CC-696D1987BF93}"/>
    <dgm:cxn modelId="{13DC7828-CB75-4E86-A730-41FA3C747EA0}" type="presOf" srcId="{8DB1AD4E-68F1-49DF-BD77-A78788EFC26B}" destId="{4BB89884-CE97-4452-B52D-24ACA0EF22AA}" srcOrd="0" destOrd="6" presId="urn:microsoft.com/office/officeart/2005/8/layout/list1"/>
    <dgm:cxn modelId="{9690322A-9571-4233-B21C-38C816A11B58}" type="presOf" srcId="{459E46D3-AD9D-4EB5-A687-008B665FD5A3}" destId="{4BB89884-CE97-4452-B52D-24ACA0EF22AA}" srcOrd="0" destOrd="2" presId="urn:microsoft.com/office/officeart/2005/8/layout/list1"/>
    <dgm:cxn modelId="{722FBC40-071D-40E9-8BBE-EC9A5994E023}" srcId="{E68BC455-653C-467A-B073-FADDF464823E}" destId="{D76B20DB-24A8-49AC-9575-3BDB9F0EF682}" srcOrd="1" destOrd="0" parTransId="{4A66ED08-0EF3-4671-AA9D-E981B84DAB44}" sibTransId="{8DA6CA37-1BE4-4A2B-A122-F5CC82224182}"/>
    <dgm:cxn modelId="{3E83E05C-9F65-4964-9773-5FE9751C49F8}" type="presOf" srcId="{E68BC455-653C-467A-B073-FADDF464823E}" destId="{0706905A-08B7-4C07-80ED-36F1A1FF13C1}" srcOrd="0" destOrd="0" presId="urn:microsoft.com/office/officeart/2005/8/layout/list1"/>
    <dgm:cxn modelId="{8B54AD6E-5C65-44CD-B2ED-3A79044EEFA0}" srcId="{D778E869-3965-4454-8AFF-F39F28A163E0}" destId="{2089A679-128C-4953-80CC-A80D16371AA5}" srcOrd="1" destOrd="0" parTransId="{EDE2687A-DC7B-48E2-8500-B3A862CF2D3D}" sibTransId="{6757BE11-E1CC-4018-BA60-70DDF2345FCD}"/>
    <dgm:cxn modelId="{DDFE9854-19FD-4198-964A-501A04595D57}" srcId="{D778E869-3965-4454-8AFF-F39F28A163E0}" destId="{496A207C-0E12-4906-93AB-75832D8B84AF}" srcOrd="2" destOrd="0" parTransId="{4A583AA5-D037-45EB-A443-5F953FC365C6}" sibTransId="{81B23027-FAB1-4707-9DAE-1A261E06E52E}"/>
    <dgm:cxn modelId="{8E4AE37E-594C-47C1-AA33-4E655DC68861}" type="presOf" srcId="{E68BC455-653C-467A-B073-FADDF464823E}" destId="{5F2E1E99-2920-40CB-B94D-1EC36410D045}" srcOrd="1" destOrd="0" presId="urn:microsoft.com/office/officeart/2005/8/layout/list1"/>
    <dgm:cxn modelId="{6C437284-9B0E-49D9-AFAF-9FC40727213F}" srcId="{D778E869-3965-4454-8AFF-F39F28A163E0}" destId="{8DB1AD4E-68F1-49DF-BD77-A78788EFC26B}" srcOrd="3" destOrd="0" parTransId="{B00AA185-6F26-47A5-B99F-C45E40FB3025}" sibTransId="{2C8EEE9F-90A2-43F5-9DE2-F29129AC104C}"/>
    <dgm:cxn modelId="{FC2CC785-5C8B-4A14-BFEA-846FBEDFD5B2}" type="presOf" srcId="{4B527DF7-48F9-4D04-AE87-5A216873D64F}" destId="{4BB89884-CE97-4452-B52D-24ACA0EF22AA}" srcOrd="0" destOrd="1" presId="urn:microsoft.com/office/officeart/2005/8/layout/list1"/>
    <dgm:cxn modelId="{1F6052B6-9995-4D98-B759-1FB6006F22EE}" type="presOf" srcId="{C52E8058-854B-4E05-8F35-3FD95788A1B4}" destId="{361DBF59-2DEF-42F1-A323-8C76D3AF7E25}" srcOrd="0" destOrd="0" presId="urn:microsoft.com/office/officeart/2005/8/layout/list1"/>
    <dgm:cxn modelId="{7871F0E0-069F-4A92-885E-1FB91D6709B3}" type="presOf" srcId="{A1E50DFC-6AE0-43C9-B5AD-E3D360AEB97A}" destId="{4BB89884-CE97-4452-B52D-24ACA0EF22AA}" srcOrd="0" destOrd="3" presId="urn:microsoft.com/office/officeart/2005/8/layout/list1"/>
    <dgm:cxn modelId="{A468B3E5-5326-4CA2-948E-A5527F859356}" type="presOf" srcId="{2089A679-128C-4953-80CC-A80D16371AA5}" destId="{4BB89884-CE97-4452-B52D-24ACA0EF22AA}" srcOrd="0" destOrd="4" presId="urn:microsoft.com/office/officeart/2005/8/layout/list1"/>
    <dgm:cxn modelId="{C0DC63EF-65DB-4317-8BDD-AA99D328A4D1}" srcId="{D778E869-3965-4454-8AFF-F39F28A163E0}" destId="{4B527DF7-48F9-4D04-AE87-5A216873D64F}" srcOrd="0" destOrd="0" parTransId="{CD0E9DC7-4693-4A9A-BBF4-72D3609C5ED4}" sibTransId="{7482B0AE-1545-4EDD-8DD9-B2E76B022295}"/>
    <dgm:cxn modelId="{665209FA-9B66-40B5-97AE-3DCB0FBBB789}" srcId="{E68BC455-653C-467A-B073-FADDF464823E}" destId="{D778E869-3965-4454-8AFF-F39F28A163E0}" srcOrd="0" destOrd="0" parTransId="{CE1EDA9C-A996-48FE-93B8-069440BEB80B}" sibTransId="{22591596-725C-4CB2-9D21-FC549246D266}"/>
    <dgm:cxn modelId="{FB39FFFA-DD7B-4E5B-B3B8-BE4D3892B118}" type="presOf" srcId="{D778E869-3965-4454-8AFF-F39F28A163E0}" destId="{4BB89884-CE97-4452-B52D-24ACA0EF22AA}" srcOrd="0" destOrd="0" presId="urn:microsoft.com/office/officeart/2005/8/layout/list1"/>
    <dgm:cxn modelId="{7ABE62DB-D736-4E6A-A1E4-7988C14B8A00}" type="presParOf" srcId="{361DBF59-2DEF-42F1-A323-8C76D3AF7E25}" destId="{8D8064BF-6BDF-422A-9177-251F3E5FAA4D}" srcOrd="0" destOrd="0" presId="urn:microsoft.com/office/officeart/2005/8/layout/list1"/>
    <dgm:cxn modelId="{6F2A01C7-9E65-4BF8-9A12-04350740FC93}" type="presParOf" srcId="{8D8064BF-6BDF-422A-9177-251F3E5FAA4D}" destId="{0706905A-08B7-4C07-80ED-36F1A1FF13C1}" srcOrd="0" destOrd="0" presId="urn:microsoft.com/office/officeart/2005/8/layout/list1"/>
    <dgm:cxn modelId="{F921DB47-13DC-4079-85B5-CF5D1FF802AD}" type="presParOf" srcId="{8D8064BF-6BDF-422A-9177-251F3E5FAA4D}" destId="{5F2E1E99-2920-40CB-B94D-1EC36410D045}" srcOrd="1" destOrd="0" presId="urn:microsoft.com/office/officeart/2005/8/layout/list1"/>
    <dgm:cxn modelId="{E8A6CBC9-20C1-4D5B-9017-4AE1EEBE4470}" type="presParOf" srcId="{361DBF59-2DEF-42F1-A323-8C76D3AF7E25}" destId="{E3EA4782-2D6E-4054-9162-F16B3C7E6655}" srcOrd="1" destOrd="0" presId="urn:microsoft.com/office/officeart/2005/8/layout/list1"/>
    <dgm:cxn modelId="{E7E1F8B2-4B21-40C3-9798-6F1C2BD40ED3}" type="presParOf" srcId="{361DBF59-2DEF-42F1-A323-8C76D3AF7E25}" destId="{4BB89884-CE97-4452-B52D-24ACA0EF22AA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982DB11-9FFF-4ACC-8854-D6F0905B966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9CC4589-0780-4985-801C-A8FCC6CAE0FD}">
      <dgm:prSet phldrT="[Text]"/>
      <dgm:spPr/>
      <dgm:t>
        <a:bodyPr/>
        <a:lstStyle/>
        <a:p>
          <a:r>
            <a:rPr lang="en-GB" dirty="0"/>
            <a:t>Summary</a:t>
          </a:r>
        </a:p>
      </dgm:t>
    </dgm:pt>
    <dgm:pt modelId="{CE2962C9-C546-466A-B732-7B452320F9B7}" type="parTrans" cxnId="{8F287F33-13BD-4729-B173-A3FBF4D7D277}">
      <dgm:prSet/>
      <dgm:spPr/>
      <dgm:t>
        <a:bodyPr/>
        <a:lstStyle/>
        <a:p>
          <a:endParaRPr lang="en-GB"/>
        </a:p>
      </dgm:t>
    </dgm:pt>
    <dgm:pt modelId="{AB83AF40-0E93-409A-BB1A-4E8012057B28}" type="sibTrans" cxnId="{8F287F33-13BD-4729-B173-A3FBF4D7D277}">
      <dgm:prSet/>
      <dgm:spPr/>
      <dgm:t>
        <a:bodyPr/>
        <a:lstStyle/>
        <a:p>
          <a:endParaRPr lang="en-GB"/>
        </a:p>
      </dgm:t>
    </dgm:pt>
    <dgm:pt modelId="{0B03AECB-DEA2-49CE-8656-893E36DD2D6E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dirty="0"/>
            <a:t>Scaling up towards the final design (highly dependent on the geometry – not defined yet!)</a:t>
          </a:r>
          <a:endParaRPr lang="en-GB" dirty="0">
            <a:solidFill>
              <a:srgbClr val="00B050"/>
            </a:solidFill>
          </a:endParaRPr>
        </a:p>
      </dgm:t>
    </dgm:pt>
    <dgm:pt modelId="{DD23EC00-0DE7-4E1A-B260-C8ABE20007EB}" type="parTrans" cxnId="{62BA7451-480D-4868-A5D3-1ED387872F50}">
      <dgm:prSet/>
      <dgm:spPr/>
      <dgm:t>
        <a:bodyPr/>
        <a:lstStyle/>
        <a:p>
          <a:endParaRPr lang="en-GB"/>
        </a:p>
      </dgm:t>
    </dgm:pt>
    <dgm:pt modelId="{8AC689D6-09D5-4FED-B26D-665876CC6F47}" type="sibTrans" cxnId="{62BA7451-480D-4868-A5D3-1ED387872F50}">
      <dgm:prSet/>
      <dgm:spPr/>
      <dgm:t>
        <a:bodyPr/>
        <a:lstStyle/>
        <a:p>
          <a:endParaRPr lang="en-GB"/>
        </a:p>
      </dgm:t>
    </dgm:pt>
    <dgm:pt modelId="{EE517F79-6D2D-405C-A623-E7DFB2C8B21A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dirty="0">
              <a:solidFill>
                <a:schemeClr val="tx1"/>
              </a:solidFill>
            </a:rPr>
            <a:t>Cooling plates</a:t>
          </a:r>
          <a:endParaRPr lang="en-GB" dirty="0">
            <a:solidFill>
              <a:schemeClr val="tx1"/>
            </a:solidFill>
          </a:endParaRPr>
        </a:p>
      </dgm:t>
    </dgm:pt>
    <dgm:pt modelId="{A115E6E5-41CD-41D9-9A1C-0AEA2BF41407}" type="parTrans" cxnId="{F1B42B03-5BDB-4197-98F5-86C452BF1E8F}">
      <dgm:prSet/>
      <dgm:spPr/>
      <dgm:t>
        <a:bodyPr/>
        <a:lstStyle/>
        <a:p>
          <a:endParaRPr lang="en-GB"/>
        </a:p>
      </dgm:t>
    </dgm:pt>
    <dgm:pt modelId="{223D83B0-9474-4AE8-A29C-1B82068D5C36}" type="sibTrans" cxnId="{F1B42B03-5BDB-4197-98F5-86C452BF1E8F}">
      <dgm:prSet/>
      <dgm:spPr/>
      <dgm:t>
        <a:bodyPr/>
        <a:lstStyle/>
        <a:p>
          <a:endParaRPr lang="en-GB"/>
        </a:p>
      </dgm:t>
    </dgm:pt>
    <dgm:pt modelId="{66D27C8B-ED87-473B-A561-E2C15EC2024E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dirty="0">
              <a:solidFill>
                <a:schemeClr val="tx1"/>
              </a:solidFill>
            </a:rPr>
            <a:t>Ceramic plates</a:t>
          </a:r>
          <a:endParaRPr lang="en-GB" dirty="0">
            <a:solidFill>
              <a:schemeClr val="tx1"/>
            </a:solidFill>
          </a:endParaRPr>
        </a:p>
      </dgm:t>
    </dgm:pt>
    <dgm:pt modelId="{7F1873A8-7686-4909-B73C-C28FF6DF2089}" type="parTrans" cxnId="{39E67E0E-0529-4F92-8869-4D0F98DB0977}">
      <dgm:prSet/>
      <dgm:spPr/>
      <dgm:t>
        <a:bodyPr/>
        <a:lstStyle/>
        <a:p>
          <a:endParaRPr lang="en-GB"/>
        </a:p>
      </dgm:t>
    </dgm:pt>
    <dgm:pt modelId="{362D3E4B-67B6-4800-8A9B-13D8E9A65E6B}" type="sibTrans" cxnId="{39E67E0E-0529-4F92-8869-4D0F98DB0977}">
      <dgm:prSet/>
      <dgm:spPr/>
      <dgm:t>
        <a:bodyPr/>
        <a:lstStyle/>
        <a:p>
          <a:endParaRPr lang="en-GB"/>
        </a:p>
      </dgm:t>
    </dgm:pt>
    <dgm:pt modelId="{6AF26B4E-B06F-4BD0-9C00-5420784FA4D7}">
      <dgm:prSet phldrT="[Text]"/>
      <dgm:spPr/>
      <dgm:t>
        <a:bodyPr/>
        <a:lstStyle/>
        <a:p>
          <a:pPr>
            <a:buFont typeface="Wingdings" panose="05000000000000000000" pitchFamily="2" charset="2"/>
            <a:buChar char="ü"/>
          </a:pPr>
          <a:r>
            <a:rPr lang="en-US" dirty="0">
              <a:solidFill>
                <a:schemeClr val="accent1">
                  <a:lumMod val="75000"/>
                </a:schemeClr>
              </a:solidFill>
            </a:rPr>
            <a:t>Miniaturized samples in-house (20 x 30 mm</a:t>
          </a:r>
          <a:r>
            <a:rPr lang="en-US" baseline="30000" dirty="0">
              <a:solidFill>
                <a:schemeClr val="accent1">
                  <a:lumMod val="75000"/>
                </a:schemeClr>
              </a:solidFill>
            </a:rPr>
            <a:t>2</a:t>
          </a:r>
          <a:r>
            <a:rPr lang="en-US" dirty="0">
              <a:solidFill>
                <a:schemeClr val="accent1">
                  <a:lumMod val="75000"/>
                </a:schemeClr>
              </a:solidFill>
            </a:rPr>
            <a:t>)</a:t>
          </a:r>
          <a:endParaRPr lang="en-GB" dirty="0">
            <a:solidFill>
              <a:schemeClr val="accent1">
                <a:lumMod val="75000"/>
              </a:schemeClr>
            </a:solidFill>
          </a:endParaRPr>
        </a:p>
      </dgm:t>
    </dgm:pt>
    <dgm:pt modelId="{6F035536-AB44-4834-8817-BA4BCE875FF5}" type="parTrans" cxnId="{4B8BF3D6-6762-41FC-AE8C-3BE2A8C619B0}">
      <dgm:prSet/>
      <dgm:spPr/>
      <dgm:t>
        <a:bodyPr/>
        <a:lstStyle/>
        <a:p>
          <a:endParaRPr lang="en-GB"/>
        </a:p>
      </dgm:t>
    </dgm:pt>
    <dgm:pt modelId="{B0751A6A-8707-4B17-96A2-D8B39A8532FC}" type="sibTrans" cxnId="{4B8BF3D6-6762-41FC-AE8C-3BE2A8C619B0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773F68DC-50C2-4705-876D-C824F0C674C5}">
          <dgm:prSet phldrT="[Text]"/>
          <dgm:spPr/>
          <dgm:t>
            <a:bodyPr/>
            <a:lstStyle/>
            <a:p>
              <a:pPr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00B050"/>
                  </a:solidFill>
                </a:rPr>
                <a:t>Nominal dimension expected by end of July  (</a:t>
              </a:r>
              <a14:m>
                <m:oMath xmlns:m="http://schemas.openxmlformats.org/officeDocument/2006/math">
                  <m:r>
                    <a:rPr lang="en-US" i="0" dirty="0" smtClean="0">
                      <a:solidFill>
                        <a:srgbClr val="00B050"/>
                      </a:solidFill>
                      <a:latin typeface="Cambria Math" panose="02040503050406030204" pitchFamily="18" charset="0"/>
                    </a:rPr>
                    <m:t>40</m:t>
                  </m:r>
                  <m:r>
                    <a:rPr lang="en-US" b="0" i="1" dirty="0" smtClean="0">
                      <a:solidFill>
                        <a:srgbClr val="00B050"/>
                      </a:solidFill>
                      <a:latin typeface="Cambria Math" panose="02040503050406030204" pitchFamily="18" charset="0"/>
                    </a:rPr>
                    <m:t>×</m:t>
                  </m:r>
                  <m:r>
                    <a:rPr lang="en-US" i="0" dirty="0" smtClean="0">
                      <a:solidFill>
                        <a:srgbClr val="00B050"/>
                      </a:solidFill>
                      <a:latin typeface="Cambria Math" panose="02040503050406030204" pitchFamily="18" charset="0"/>
                    </a:rPr>
                    <m:t>60 </m:t>
                  </m:r>
                  <m:r>
                    <m:rPr>
                      <m:sty m:val="p"/>
                    </m:rPr>
                    <a:rPr lang="en-US" i="0" dirty="0" smtClean="0">
                      <a:solidFill>
                        <a:srgbClr val="00B050"/>
                      </a:solidFill>
                      <a:latin typeface="Cambria Math" panose="02040503050406030204" pitchFamily="18" charset="0"/>
                    </a:rPr>
                    <m:t>m</m:t>
                  </m:r>
                  <m:sSup>
                    <m:sSupPr>
                      <m:ctrlPr>
                        <a:rPr lang="en-US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</m:ctrlPr>
                    </m:sSupPr>
                    <m:e>
                      <m:r>
                        <m:rPr>
                          <m:sty m:val="p"/>
                        </m:rPr>
                        <a:rPr lang="en-US" i="0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</m:e>
                    <m:sup>
                      <m:r>
                        <a:rPr lang="en-US" i="0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sup>
                  </m:sSup>
                </m:oMath>
              </a14:m>
              <a:r>
                <a:rPr lang="en-US" dirty="0">
                  <a:solidFill>
                    <a:srgbClr val="00B050"/>
                  </a:solidFill>
                </a:rPr>
                <a:t>) – compatible with the first prototypes specs (timepix4 single board)</a:t>
              </a:r>
              <a:endParaRPr lang="en-GB" dirty="0">
                <a:solidFill>
                  <a:schemeClr val="tx1"/>
                </a:solidFill>
              </a:endParaRPr>
            </a:p>
          </dgm:t>
        </dgm:pt>
      </mc:Choice>
      <mc:Fallback xmlns="">
        <dgm:pt modelId="{773F68DC-50C2-4705-876D-C824F0C674C5}">
          <dgm:prSet phldrT="[Text]"/>
          <dgm:spPr/>
          <dgm:t>
            <a:bodyPr/>
            <a:lstStyle/>
            <a:p>
              <a:pPr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00B050"/>
                  </a:solidFill>
                </a:rPr>
                <a:t>Nominal dimension expected by end of July  (</a:t>
              </a:r>
              <a:r>
                <a:rPr lang="en-US" i="0" dirty="0">
                  <a:solidFill>
                    <a:srgbClr val="00B050"/>
                  </a:solidFill>
                  <a:latin typeface="Cambria Math" panose="02040503050406030204" pitchFamily="18" charset="0"/>
                </a:rPr>
                <a:t>40</a:t>
              </a:r>
              <a:r>
                <a:rPr lang="en-US" b="0" i="0" dirty="0">
                  <a:solidFill>
                    <a:srgbClr val="00B050"/>
                  </a:solidFill>
                  <a:latin typeface="Cambria Math" panose="02040503050406030204" pitchFamily="18" charset="0"/>
                </a:rPr>
                <a:t>×</a:t>
              </a:r>
              <a:r>
                <a:rPr lang="en-US" i="0" dirty="0">
                  <a:solidFill>
                    <a:srgbClr val="00B050"/>
                  </a:solidFill>
                  <a:latin typeface="Cambria Math" panose="02040503050406030204" pitchFamily="18" charset="0"/>
                </a:rPr>
                <a:t>60 mm^2</a:t>
              </a:r>
              <a:r>
                <a:rPr lang="en-US" dirty="0">
                  <a:solidFill>
                    <a:srgbClr val="00B050"/>
                  </a:solidFill>
                </a:rPr>
                <a:t>) – compatible with the first prototypes specs (timepix4 single board)</a:t>
              </a:r>
              <a:endParaRPr lang="en-GB" dirty="0">
                <a:solidFill>
                  <a:schemeClr val="tx1"/>
                </a:solidFill>
              </a:endParaRPr>
            </a:p>
          </dgm:t>
        </dgm:pt>
      </mc:Fallback>
    </mc:AlternateContent>
    <dgm:pt modelId="{D9028AF8-D40A-4F61-A82F-A62BBEB756FD}" type="parTrans" cxnId="{05AA21E7-3DB6-4FF2-B568-BE74BAF1075E}">
      <dgm:prSet/>
      <dgm:spPr/>
      <dgm:t>
        <a:bodyPr/>
        <a:lstStyle/>
        <a:p>
          <a:endParaRPr lang="en-GB"/>
        </a:p>
      </dgm:t>
    </dgm:pt>
    <dgm:pt modelId="{A1A8071C-8BB6-4EFE-8040-92178FB0AB71}" type="sibTrans" cxnId="{05AA21E7-3DB6-4FF2-B568-BE74BAF1075E}">
      <dgm:prSet/>
      <dgm:spPr/>
      <dgm:t>
        <a:bodyPr/>
        <a:lstStyle/>
        <a:p>
          <a:endParaRPr lang="en-GB"/>
        </a:p>
      </dgm:t>
    </dgm:pt>
    <dgm:pt modelId="{1BEF984B-D245-4632-95BD-5ACB9E22BBC1}">
      <dgm:prSet phldrT="[Text]"/>
      <dgm:spPr/>
      <dgm:t>
        <a:bodyPr/>
        <a:lstStyle/>
        <a:p>
          <a:r>
            <a:rPr lang="en-GB" dirty="0">
              <a:solidFill>
                <a:srgbClr val="00B050"/>
              </a:solidFill>
            </a:rPr>
            <a:t>Robustness validation (high pressure / cyclic tests?)</a:t>
          </a:r>
        </a:p>
      </dgm:t>
    </dgm:pt>
    <dgm:pt modelId="{886BD4AA-90F2-4ACD-B00A-09258913B692}" type="parTrans" cxnId="{59CB3E4F-F3D6-4EEE-94A1-CE19A35DF63F}">
      <dgm:prSet/>
      <dgm:spPr/>
      <dgm:t>
        <a:bodyPr/>
        <a:lstStyle/>
        <a:p>
          <a:endParaRPr lang="en-GB"/>
        </a:p>
      </dgm:t>
    </dgm:pt>
    <dgm:pt modelId="{F9474325-5208-4280-A4CC-051AF4E9843A}" type="sibTrans" cxnId="{59CB3E4F-F3D6-4EEE-94A1-CE19A35DF63F}">
      <dgm:prSet/>
      <dgm:spPr/>
      <dgm:t>
        <a:bodyPr/>
        <a:lstStyle/>
        <a:p>
          <a:endParaRPr lang="en-GB"/>
        </a:p>
      </dgm:t>
    </dgm:pt>
    <dgm:pt modelId="{6A601DC8-78E1-410C-AB9B-5E17F381A288}">
      <dgm:prSet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dirty="0">
              <a:solidFill>
                <a:srgbClr val="00B050"/>
              </a:solidFill>
            </a:rPr>
            <a:t>Connector being assembled</a:t>
          </a:r>
          <a:endParaRPr lang="en-GB" dirty="0">
            <a:solidFill>
              <a:srgbClr val="00B050"/>
            </a:solidFill>
          </a:endParaRPr>
        </a:p>
      </dgm:t>
    </dgm:pt>
    <dgm:pt modelId="{8D7AEC72-940F-4F18-AC64-4F953ED8E7C4}" type="parTrans" cxnId="{9BA88C25-D1AA-4985-B001-9A01E2FF7E8C}">
      <dgm:prSet/>
      <dgm:spPr/>
      <dgm:t>
        <a:bodyPr/>
        <a:lstStyle/>
        <a:p>
          <a:endParaRPr lang="en-GB"/>
        </a:p>
      </dgm:t>
    </dgm:pt>
    <dgm:pt modelId="{8A0FA139-C5FE-492B-97AA-8895586638B8}" type="sibTrans" cxnId="{9BA88C25-D1AA-4985-B001-9A01E2FF7E8C}">
      <dgm:prSet/>
      <dgm:spPr/>
      <dgm:t>
        <a:bodyPr/>
        <a:lstStyle/>
        <a:p>
          <a:endParaRPr lang="en-GB"/>
        </a:p>
      </dgm:t>
    </dgm:pt>
    <dgm:pt modelId="{E9718B1A-F6B1-4B32-9B6D-49500F354D69}">
      <dgm:prSet/>
      <dgm:spPr/>
      <dgm:t>
        <a:bodyPr/>
        <a:lstStyle/>
        <a:p>
          <a:r>
            <a:rPr lang="en-US" dirty="0">
              <a:solidFill>
                <a:srgbClr val="00B050"/>
              </a:solidFill>
            </a:rPr>
            <a:t>Finite element analysis of the sample ( including design optimization)</a:t>
          </a:r>
          <a:endParaRPr lang="en-GB" dirty="0">
            <a:solidFill>
              <a:srgbClr val="00B050"/>
            </a:solidFill>
          </a:endParaRPr>
        </a:p>
      </dgm:t>
    </dgm:pt>
    <dgm:pt modelId="{F79C37F6-303C-4C5C-980D-1EF31F160592}" type="parTrans" cxnId="{0A341054-03A3-4750-A511-BA69A85144C9}">
      <dgm:prSet/>
      <dgm:spPr/>
      <dgm:t>
        <a:bodyPr/>
        <a:lstStyle/>
        <a:p>
          <a:endParaRPr lang="en-GB"/>
        </a:p>
      </dgm:t>
    </dgm:pt>
    <dgm:pt modelId="{5AFDF2DF-FDC8-4E06-BA97-A27A97CD36AF}" type="sibTrans" cxnId="{0A341054-03A3-4750-A511-BA69A85144C9}">
      <dgm:prSet/>
      <dgm:spPr/>
      <dgm:t>
        <a:bodyPr/>
        <a:lstStyle/>
        <a:p>
          <a:endParaRPr lang="en-GB"/>
        </a:p>
      </dgm:t>
    </dgm:pt>
    <dgm:pt modelId="{2C2D214F-F701-4EB1-B49D-9D4353B608DE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Connector: different approaches can be considered</a:t>
          </a:r>
          <a:endParaRPr lang="en-GB" dirty="0">
            <a:solidFill>
              <a:schemeClr val="tx1"/>
            </a:solidFill>
          </a:endParaRPr>
        </a:p>
      </dgm:t>
    </dgm:pt>
    <dgm:pt modelId="{37FB97BF-6ED4-4168-8352-D15776392BC2}" type="parTrans" cxnId="{56F8A128-E4B1-41BA-8852-45375AA5B411}">
      <dgm:prSet/>
      <dgm:spPr/>
      <dgm:t>
        <a:bodyPr/>
        <a:lstStyle/>
        <a:p>
          <a:endParaRPr lang="en-GB"/>
        </a:p>
      </dgm:t>
    </dgm:pt>
    <dgm:pt modelId="{4C9B85E1-F4D8-4B79-890D-7EFBF7E4DF0D}" type="sibTrans" cxnId="{56F8A128-E4B1-41BA-8852-45375AA5B411}">
      <dgm:prSet/>
      <dgm:spPr/>
      <dgm:t>
        <a:bodyPr/>
        <a:lstStyle/>
        <a:p>
          <a:endParaRPr lang="en-GB"/>
        </a:p>
      </dgm:t>
    </dgm:pt>
    <dgm:pt modelId="{0661418F-95C7-4647-B6D2-E55AEB70D20F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IKTS integration, soldering, </a:t>
          </a:r>
          <a:r>
            <a:rPr lang="en-US" dirty="0" err="1">
              <a:solidFill>
                <a:schemeClr val="tx1"/>
              </a:solidFill>
            </a:rPr>
            <a:t>hyperbar</a:t>
          </a:r>
          <a:r>
            <a:rPr lang="en-US" dirty="0">
              <a:solidFill>
                <a:schemeClr val="tx1"/>
              </a:solidFill>
            </a:rPr>
            <a:t> bonding (</a:t>
          </a:r>
          <a:r>
            <a:rPr lang="en-US" dirty="0">
              <a:hlinkClick xmlns:r="http://schemas.openxmlformats.org/officeDocument/2006/relationships" r:id="rId1"/>
            </a:rPr>
            <a:t>CPPM</a:t>
          </a:r>
          <a:r>
            <a:rPr lang="en-US" dirty="0">
              <a:solidFill>
                <a:schemeClr val="tx1"/>
              </a:solidFill>
            </a:rPr>
            <a:t>), brazing, …</a:t>
          </a:r>
          <a:endParaRPr lang="en-GB" dirty="0">
            <a:solidFill>
              <a:schemeClr val="tx1"/>
            </a:solidFill>
          </a:endParaRPr>
        </a:p>
      </dgm:t>
    </dgm:pt>
    <dgm:pt modelId="{8E331F59-215B-4081-9A37-F31C801A426B}" type="parTrans" cxnId="{1324A36E-1FE0-4494-BA37-2A0BE0FE0E74}">
      <dgm:prSet/>
      <dgm:spPr/>
      <dgm:t>
        <a:bodyPr/>
        <a:lstStyle/>
        <a:p>
          <a:endParaRPr lang="en-GB"/>
        </a:p>
      </dgm:t>
    </dgm:pt>
    <dgm:pt modelId="{8CDBA185-1192-49A8-B17C-0034C50A30A6}" type="sibTrans" cxnId="{1324A36E-1FE0-4494-BA37-2A0BE0FE0E74}">
      <dgm:prSet/>
      <dgm:spPr/>
      <dgm:t>
        <a:bodyPr/>
        <a:lstStyle/>
        <a:p>
          <a:endParaRPr lang="en-GB"/>
        </a:p>
      </dgm:t>
    </dgm:pt>
    <dgm:pt modelId="{A4DDCCAC-9FEA-46AE-97B1-A79D21D47C84}" type="pres">
      <dgm:prSet presAssocID="{4982DB11-9FFF-4ACC-8854-D6F0905B9660}" presName="linear" presStyleCnt="0">
        <dgm:presLayoutVars>
          <dgm:dir/>
          <dgm:animLvl val="lvl"/>
          <dgm:resizeHandles val="exact"/>
        </dgm:presLayoutVars>
      </dgm:prSet>
      <dgm:spPr/>
    </dgm:pt>
    <dgm:pt modelId="{B773675D-264B-47BD-8251-14A26714E17A}" type="pres">
      <dgm:prSet presAssocID="{59CC4589-0780-4985-801C-A8FCC6CAE0FD}" presName="parentLin" presStyleCnt="0"/>
      <dgm:spPr/>
    </dgm:pt>
    <dgm:pt modelId="{7168EE91-AD19-4BFD-8DBE-FB3CAFB99E5B}" type="pres">
      <dgm:prSet presAssocID="{59CC4589-0780-4985-801C-A8FCC6CAE0FD}" presName="parentLeftMargin" presStyleLbl="node1" presStyleIdx="0" presStyleCnt="1"/>
      <dgm:spPr/>
    </dgm:pt>
    <dgm:pt modelId="{6BF4804F-B1CC-4BCA-96D6-220D4B0141B2}" type="pres">
      <dgm:prSet presAssocID="{59CC4589-0780-4985-801C-A8FCC6CAE0FD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3DF6AA7B-2B80-4F8A-B8C0-C47D5A26BF43}" type="pres">
      <dgm:prSet presAssocID="{59CC4589-0780-4985-801C-A8FCC6CAE0FD}" presName="negativeSpace" presStyleCnt="0"/>
      <dgm:spPr/>
    </dgm:pt>
    <dgm:pt modelId="{494E0980-F28C-43AB-8E03-99543F856F3C}" type="pres">
      <dgm:prSet presAssocID="{59CC4589-0780-4985-801C-A8FCC6CAE0FD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F1B42B03-5BDB-4197-98F5-86C452BF1E8F}" srcId="{59CC4589-0780-4985-801C-A8FCC6CAE0FD}" destId="{EE517F79-6D2D-405C-A623-E7DFB2C8B21A}" srcOrd="1" destOrd="0" parTransId="{A115E6E5-41CD-41D9-9A1C-0AEA2BF41407}" sibTransId="{223D83B0-9474-4AE8-A29C-1B82068D5C36}"/>
    <dgm:cxn modelId="{16771D04-331B-4B04-89C4-EB2B7CB18B8B}" type="presOf" srcId="{1BEF984B-D245-4632-95BD-5ACB9E22BBC1}" destId="{494E0980-F28C-43AB-8E03-99543F856F3C}" srcOrd="0" destOrd="5" presId="urn:microsoft.com/office/officeart/2005/8/layout/list1"/>
    <dgm:cxn modelId="{39E67E0E-0529-4F92-8869-4D0F98DB0977}" srcId="{EE517F79-6D2D-405C-A623-E7DFB2C8B21A}" destId="{66D27C8B-ED87-473B-A561-E2C15EC2024E}" srcOrd="0" destOrd="0" parTransId="{7F1873A8-7686-4909-B73C-C28FF6DF2089}" sibTransId="{362D3E4B-67B6-4800-8A9B-13D8E9A65E6B}"/>
    <dgm:cxn modelId="{9BA88C25-D1AA-4985-B001-9A01E2FF7E8C}" srcId="{1BEF984B-D245-4632-95BD-5ACB9E22BBC1}" destId="{6A601DC8-78E1-410C-AB9B-5E17F381A288}" srcOrd="0" destOrd="0" parTransId="{8D7AEC72-940F-4F18-AC64-4F953ED8E7C4}" sibTransId="{8A0FA139-C5FE-492B-97AA-8895586638B8}"/>
    <dgm:cxn modelId="{56F8A128-E4B1-41BA-8852-45375AA5B411}" srcId="{66D27C8B-ED87-473B-A561-E2C15EC2024E}" destId="{2C2D214F-F701-4EB1-B49D-9D4353B608DE}" srcOrd="4" destOrd="0" parTransId="{37FB97BF-6ED4-4168-8352-D15776392BC2}" sibTransId="{4C9B85E1-F4D8-4B79-890D-7EFBF7E4DF0D}"/>
    <dgm:cxn modelId="{83B96C31-7755-42FA-8F07-F9732A24C8AA}" type="presOf" srcId="{6AF26B4E-B06F-4BD0-9C00-5420784FA4D7}" destId="{494E0980-F28C-43AB-8E03-99543F856F3C}" srcOrd="0" destOrd="3" presId="urn:microsoft.com/office/officeart/2005/8/layout/list1"/>
    <dgm:cxn modelId="{8F287F33-13BD-4729-B173-A3FBF4D7D277}" srcId="{4982DB11-9FFF-4ACC-8854-D6F0905B9660}" destId="{59CC4589-0780-4985-801C-A8FCC6CAE0FD}" srcOrd="0" destOrd="0" parTransId="{CE2962C9-C546-466A-B732-7B452320F9B7}" sibTransId="{AB83AF40-0E93-409A-BB1A-4E8012057B28}"/>
    <dgm:cxn modelId="{D768235D-529F-48EC-B9DE-97EC9FEBD318}" type="presOf" srcId="{4982DB11-9FFF-4ACC-8854-D6F0905B9660}" destId="{A4DDCCAC-9FEA-46AE-97B1-A79D21D47C84}" srcOrd="0" destOrd="0" presId="urn:microsoft.com/office/officeart/2005/8/layout/list1"/>
    <dgm:cxn modelId="{1324A36E-1FE0-4494-BA37-2A0BE0FE0E74}" srcId="{2C2D214F-F701-4EB1-B49D-9D4353B608DE}" destId="{0661418F-95C7-4647-B6D2-E55AEB70D20F}" srcOrd="0" destOrd="0" parTransId="{8E331F59-215B-4081-9A37-F31C801A426B}" sibTransId="{8CDBA185-1192-49A8-B17C-0034C50A30A6}"/>
    <dgm:cxn modelId="{59CB3E4F-F3D6-4EEE-94A1-CE19A35DF63F}" srcId="{66D27C8B-ED87-473B-A561-E2C15EC2024E}" destId="{1BEF984B-D245-4632-95BD-5ACB9E22BBC1}" srcOrd="2" destOrd="0" parTransId="{886BD4AA-90F2-4ACD-B00A-09258913B692}" sibTransId="{F9474325-5208-4280-A4CC-051AF4E9843A}"/>
    <dgm:cxn modelId="{62BA7451-480D-4868-A5D3-1ED387872F50}" srcId="{59CC4589-0780-4985-801C-A8FCC6CAE0FD}" destId="{0B03AECB-DEA2-49CE-8656-893E36DD2D6E}" srcOrd="0" destOrd="0" parTransId="{DD23EC00-0DE7-4E1A-B260-C8ABE20007EB}" sibTransId="{8AC689D6-09D5-4FED-B26D-665876CC6F47}"/>
    <dgm:cxn modelId="{0A341054-03A3-4750-A511-BA69A85144C9}" srcId="{66D27C8B-ED87-473B-A561-E2C15EC2024E}" destId="{E9718B1A-F6B1-4B32-9B6D-49500F354D69}" srcOrd="3" destOrd="0" parTransId="{F79C37F6-303C-4C5C-980D-1EF31F160592}" sibTransId="{5AFDF2DF-FDC8-4E06-BA97-A27A97CD36AF}"/>
    <dgm:cxn modelId="{1F04727A-F9C3-433A-8006-1B2D8CAD249D}" type="presOf" srcId="{59CC4589-0780-4985-801C-A8FCC6CAE0FD}" destId="{6BF4804F-B1CC-4BCA-96D6-220D4B0141B2}" srcOrd="1" destOrd="0" presId="urn:microsoft.com/office/officeart/2005/8/layout/list1"/>
    <dgm:cxn modelId="{90810593-033B-442C-A59B-940AC86638E5}" type="presOf" srcId="{EE517F79-6D2D-405C-A623-E7DFB2C8B21A}" destId="{494E0980-F28C-43AB-8E03-99543F856F3C}" srcOrd="0" destOrd="1" presId="urn:microsoft.com/office/officeart/2005/8/layout/list1"/>
    <dgm:cxn modelId="{9AF1769B-25FA-424A-A4D2-33BFB69F3272}" type="presOf" srcId="{2C2D214F-F701-4EB1-B49D-9D4353B608DE}" destId="{494E0980-F28C-43AB-8E03-99543F856F3C}" srcOrd="0" destOrd="8" presId="urn:microsoft.com/office/officeart/2005/8/layout/list1"/>
    <dgm:cxn modelId="{67955FA5-95C4-4B14-AF45-789E353FA6B9}" type="presOf" srcId="{66D27C8B-ED87-473B-A561-E2C15EC2024E}" destId="{494E0980-F28C-43AB-8E03-99543F856F3C}" srcOrd="0" destOrd="2" presId="urn:microsoft.com/office/officeart/2005/8/layout/list1"/>
    <dgm:cxn modelId="{3A10D0A5-EAB2-4477-A5A4-CF8B7E069E4B}" type="presOf" srcId="{E9718B1A-F6B1-4B32-9B6D-49500F354D69}" destId="{494E0980-F28C-43AB-8E03-99543F856F3C}" srcOrd="0" destOrd="7" presId="urn:microsoft.com/office/officeart/2005/8/layout/list1"/>
    <dgm:cxn modelId="{305B1CAF-3F6A-4907-8225-8066935C9776}" type="presOf" srcId="{0B03AECB-DEA2-49CE-8656-893E36DD2D6E}" destId="{494E0980-F28C-43AB-8E03-99543F856F3C}" srcOrd="0" destOrd="0" presId="urn:microsoft.com/office/officeart/2005/8/layout/list1"/>
    <dgm:cxn modelId="{8398BFAF-1F6B-4E36-8BE3-F2AE9A0C499E}" type="presOf" srcId="{773F68DC-50C2-4705-876D-C824F0C674C5}" destId="{494E0980-F28C-43AB-8E03-99543F856F3C}" srcOrd="0" destOrd="4" presId="urn:microsoft.com/office/officeart/2005/8/layout/list1"/>
    <dgm:cxn modelId="{5766A3CA-1F34-4CD0-835E-8C1AC43F8C4E}" type="presOf" srcId="{0661418F-95C7-4647-B6D2-E55AEB70D20F}" destId="{494E0980-F28C-43AB-8E03-99543F856F3C}" srcOrd="0" destOrd="9" presId="urn:microsoft.com/office/officeart/2005/8/layout/list1"/>
    <dgm:cxn modelId="{4B8BF3D6-6762-41FC-AE8C-3BE2A8C619B0}" srcId="{66D27C8B-ED87-473B-A561-E2C15EC2024E}" destId="{6AF26B4E-B06F-4BD0-9C00-5420784FA4D7}" srcOrd="0" destOrd="0" parTransId="{6F035536-AB44-4834-8817-BA4BCE875FF5}" sibTransId="{B0751A6A-8707-4B17-96A2-D8B39A8532FC}"/>
    <dgm:cxn modelId="{057988DA-26A0-4621-AF80-C98057402A37}" type="presOf" srcId="{59CC4589-0780-4985-801C-A8FCC6CAE0FD}" destId="{7168EE91-AD19-4BFD-8DBE-FB3CAFB99E5B}" srcOrd="0" destOrd="0" presId="urn:microsoft.com/office/officeart/2005/8/layout/list1"/>
    <dgm:cxn modelId="{DD992ADE-096B-45F3-ACCD-7FF58C026E23}" type="presOf" srcId="{6A601DC8-78E1-410C-AB9B-5E17F381A288}" destId="{494E0980-F28C-43AB-8E03-99543F856F3C}" srcOrd="0" destOrd="6" presId="urn:microsoft.com/office/officeart/2005/8/layout/list1"/>
    <dgm:cxn modelId="{05AA21E7-3DB6-4FF2-B568-BE74BAF1075E}" srcId="{66D27C8B-ED87-473B-A561-E2C15EC2024E}" destId="{773F68DC-50C2-4705-876D-C824F0C674C5}" srcOrd="1" destOrd="0" parTransId="{D9028AF8-D40A-4F61-A82F-A62BBEB756FD}" sibTransId="{A1A8071C-8BB6-4EFE-8040-92178FB0AB71}"/>
    <dgm:cxn modelId="{8EA3B86B-5BC8-4B4E-A1D2-06DE8E0A26C0}" type="presParOf" srcId="{A4DDCCAC-9FEA-46AE-97B1-A79D21D47C84}" destId="{B773675D-264B-47BD-8251-14A26714E17A}" srcOrd="0" destOrd="0" presId="urn:microsoft.com/office/officeart/2005/8/layout/list1"/>
    <dgm:cxn modelId="{6C23293B-0503-4F63-80D3-AD5660784AAC}" type="presParOf" srcId="{B773675D-264B-47BD-8251-14A26714E17A}" destId="{7168EE91-AD19-4BFD-8DBE-FB3CAFB99E5B}" srcOrd="0" destOrd="0" presId="urn:microsoft.com/office/officeart/2005/8/layout/list1"/>
    <dgm:cxn modelId="{567384D2-DCE9-4AF0-8865-DE873CA5AD71}" type="presParOf" srcId="{B773675D-264B-47BD-8251-14A26714E17A}" destId="{6BF4804F-B1CC-4BCA-96D6-220D4B0141B2}" srcOrd="1" destOrd="0" presId="urn:microsoft.com/office/officeart/2005/8/layout/list1"/>
    <dgm:cxn modelId="{5C75565C-A852-4736-9866-7D9D2219DD11}" type="presParOf" srcId="{A4DDCCAC-9FEA-46AE-97B1-A79D21D47C84}" destId="{3DF6AA7B-2B80-4F8A-B8C0-C47D5A26BF43}" srcOrd="1" destOrd="0" presId="urn:microsoft.com/office/officeart/2005/8/layout/list1"/>
    <dgm:cxn modelId="{8FFEED53-3504-48FF-9EDA-531C898D69E6}" type="presParOf" srcId="{A4DDCCAC-9FEA-46AE-97B1-A79D21D47C84}" destId="{494E0980-F28C-43AB-8E03-99543F856F3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982DB11-9FFF-4ACC-8854-D6F0905B966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9CC4589-0780-4985-801C-A8FCC6CAE0FD}">
      <dgm:prSet phldrT="[Text]"/>
      <dgm:spPr/>
      <dgm:t>
        <a:bodyPr/>
        <a:lstStyle/>
        <a:p>
          <a:r>
            <a:rPr lang="en-GB" dirty="0"/>
            <a:t>Summary</a:t>
          </a:r>
        </a:p>
      </dgm:t>
    </dgm:pt>
    <dgm:pt modelId="{CE2962C9-C546-466A-B732-7B452320F9B7}" type="parTrans" cxnId="{8F287F33-13BD-4729-B173-A3FBF4D7D277}">
      <dgm:prSet/>
      <dgm:spPr/>
      <dgm:t>
        <a:bodyPr/>
        <a:lstStyle/>
        <a:p>
          <a:endParaRPr lang="en-GB"/>
        </a:p>
      </dgm:t>
    </dgm:pt>
    <dgm:pt modelId="{AB83AF40-0E93-409A-BB1A-4E8012057B28}" type="sibTrans" cxnId="{8F287F33-13BD-4729-B173-A3FBF4D7D277}">
      <dgm:prSet/>
      <dgm:spPr/>
      <dgm:t>
        <a:bodyPr/>
        <a:lstStyle/>
        <a:p>
          <a:endParaRPr lang="en-GB"/>
        </a:p>
      </dgm:t>
    </dgm:pt>
    <dgm:pt modelId="{0B03AECB-DEA2-49CE-8656-893E36DD2D6E}">
      <dgm:prSet phldrT="[Text]"/>
      <dgm:spPr>
        <a:blipFill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DD23EC00-0DE7-4E1A-B260-C8ABE20007EB}" type="parTrans" cxnId="{62BA7451-480D-4868-A5D3-1ED387872F50}">
      <dgm:prSet/>
      <dgm:spPr/>
      <dgm:t>
        <a:bodyPr/>
        <a:lstStyle/>
        <a:p>
          <a:endParaRPr lang="en-GB"/>
        </a:p>
      </dgm:t>
    </dgm:pt>
    <dgm:pt modelId="{8AC689D6-09D5-4FED-B26D-665876CC6F47}" type="sibTrans" cxnId="{62BA7451-480D-4868-A5D3-1ED387872F50}">
      <dgm:prSet/>
      <dgm:spPr/>
      <dgm:t>
        <a:bodyPr/>
        <a:lstStyle/>
        <a:p>
          <a:endParaRPr lang="en-GB"/>
        </a:p>
      </dgm:t>
    </dgm:pt>
    <dgm:pt modelId="{EE517F79-6D2D-405C-A623-E7DFB2C8B21A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A115E6E5-41CD-41D9-9A1C-0AEA2BF41407}" type="parTrans" cxnId="{F1B42B03-5BDB-4197-98F5-86C452BF1E8F}">
      <dgm:prSet/>
      <dgm:spPr/>
      <dgm:t>
        <a:bodyPr/>
        <a:lstStyle/>
        <a:p>
          <a:endParaRPr lang="en-GB"/>
        </a:p>
      </dgm:t>
    </dgm:pt>
    <dgm:pt modelId="{223D83B0-9474-4AE8-A29C-1B82068D5C36}" type="sibTrans" cxnId="{F1B42B03-5BDB-4197-98F5-86C452BF1E8F}">
      <dgm:prSet/>
      <dgm:spPr/>
      <dgm:t>
        <a:bodyPr/>
        <a:lstStyle/>
        <a:p>
          <a:endParaRPr lang="en-GB"/>
        </a:p>
      </dgm:t>
    </dgm:pt>
    <dgm:pt modelId="{66D27C8B-ED87-473B-A561-E2C15EC2024E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7F1873A8-7686-4909-B73C-C28FF6DF2089}" type="parTrans" cxnId="{39E67E0E-0529-4F92-8869-4D0F98DB0977}">
      <dgm:prSet/>
      <dgm:spPr/>
      <dgm:t>
        <a:bodyPr/>
        <a:lstStyle/>
        <a:p>
          <a:endParaRPr lang="en-GB"/>
        </a:p>
      </dgm:t>
    </dgm:pt>
    <dgm:pt modelId="{362D3E4B-67B6-4800-8A9B-13D8E9A65E6B}" type="sibTrans" cxnId="{39E67E0E-0529-4F92-8869-4D0F98DB0977}">
      <dgm:prSet/>
      <dgm:spPr/>
      <dgm:t>
        <a:bodyPr/>
        <a:lstStyle/>
        <a:p>
          <a:endParaRPr lang="en-GB"/>
        </a:p>
      </dgm:t>
    </dgm:pt>
    <dgm:pt modelId="{6AF26B4E-B06F-4BD0-9C00-5420784FA4D7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6F035536-AB44-4834-8817-BA4BCE875FF5}" type="parTrans" cxnId="{4B8BF3D6-6762-41FC-AE8C-3BE2A8C619B0}">
      <dgm:prSet/>
      <dgm:spPr/>
      <dgm:t>
        <a:bodyPr/>
        <a:lstStyle/>
        <a:p>
          <a:endParaRPr lang="en-GB"/>
        </a:p>
      </dgm:t>
    </dgm:pt>
    <dgm:pt modelId="{B0751A6A-8707-4B17-96A2-D8B39A8532FC}" type="sibTrans" cxnId="{4B8BF3D6-6762-41FC-AE8C-3BE2A8C619B0}">
      <dgm:prSet/>
      <dgm:spPr/>
      <dgm:t>
        <a:bodyPr/>
        <a:lstStyle/>
        <a:p>
          <a:endParaRPr lang="en-GB"/>
        </a:p>
      </dgm:t>
    </dgm:pt>
    <dgm:pt modelId="{773F68DC-50C2-4705-876D-C824F0C674C5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D9028AF8-D40A-4F61-A82F-A62BBEB756FD}" type="parTrans" cxnId="{05AA21E7-3DB6-4FF2-B568-BE74BAF1075E}">
      <dgm:prSet/>
      <dgm:spPr/>
      <dgm:t>
        <a:bodyPr/>
        <a:lstStyle/>
        <a:p>
          <a:endParaRPr lang="en-GB"/>
        </a:p>
      </dgm:t>
    </dgm:pt>
    <dgm:pt modelId="{A1A8071C-8BB6-4EFE-8040-92178FB0AB71}" type="sibTrans" cxnId="{05AA21E7-3DB6-4FF2-B568-BE74BAF1075E}">
      <dgm:prSet/>
      <dgm:spPr/>
      <dgm:t>
        <a:bodyPr/>
        <a:lstStyle/>
        <a:p>
          <a:endParaRPr lang="en-GB"/>
        </a:p>
      </dgm:t>
    </dgm:pt>
    <dgm:pt modelId="{1BEF984B-D245-4632-95BD-5ACB9E22BBC1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886BD4AA-90F2-4ACD-B00A-09258913B692}" type="parTrans" cxnId="{59CB3E4F-F3D6-4EEE-94A1-CE19A35DF63F}">
      <dgm:prSet/>
      <dgm:spPr/>
      <dgm:t>
        <a:bodyPr/>
        <a:lstStyle/>
        <a:p>
          <a:endParaRPr lang="en-GB"/>
        </a:p>
      </dgm:t>
    </dgm:pt>
    <dgm:pt modelId="{F9474325-5208-4280-A4CC-051AF4E9843A}" type="sibTrans" cxnId="{59CB3E4F-F3D6-4EEE-94A1-CE19A35DF63F}">
      <dgm:prSet/>
      <dgm:spPr/>
      <dgm:t>
        <a:bodyPr/>
        <a:lstStyle/>
        <a:p>
          <a:endParaRPr lang="en-GB"/>
        </a:p>
      </dgm:t>
    </dgm:pt>
    <dgm:pt modelId="{6A601DC8-78E1-410C-AB9B-5E17F381A288}">
      <dgm:prSet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8D7AEC72-940F-4F18-AC64-4F953ED8E7C4}" type="parTrans" cxnId="{9BA88C25-D1AA-4985-B001-9A01E2FF7E8C}">
      <dgm:prSet/>
      <dgm:spPr/>
      <dgm:t>
        <a:bodyPr/>
        <a:lstStyle/>
        <a:p>
          <a:endParaRPr lang="en-GB"/>
        </a:p>
      </dgm:t>
    </dgm:pt>
    <dgm:pt modelId="{8A0FA139-C5FE-492B-97AA-8895586638B8}" type="sibTrans" cxnId="{9BA88C25-D1AA-4985-B001-9A01E2FF7E8C}">
      <dgm:prSet/>
      <dgm:spPr/>
      <dgm:t>
        <a:bodyPr/>
        <a:lstStyle/>
        <a:p>
          <a:endParaRPr lang="en-GB"/>
        </a:p>
      </dgm:t>
    </dgm:pt>
    <dgm:pt modelId="{E9718B1A-F6B1-4B32-9B6D-49500F354D69}">
      <dgm:prSet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F79C37F6-303C-4C5C-980D-1EF31F160592}" type="parTrans" cxnId="{0A341054-03A3-4750-A511-BA69A85144C9}">
      <dgm:prSet/>
      <dgm:spPr/>
      <dgm:t>
        <a:bodyPr/>
        <a:lstStyle/>
        <a:p>
          <a:endParaRPr lang="en-GB"/>
        </a:p>
      </dgm:t>
    </dgm:pt>
    <dgm:pt modelId="{5AFDF2DF-FDC8-4E06-BA97-A27A97CD36AF}" type="sibTrans" cxnId="{0A341054-03A3-4750-A511-BA69A85144C9}">
      <dgm:prSet/>
      <dgm:spPr/>
      <dgm:t>
        <a:bodyPr/>
        <a:lstStyle/>
        <a:p>
          <a:endParaRPr lang="en-GB"/>
        </a:p>
      </dgm:t>
    </dgm:pt>
    <dgm:pt modelId="{2C2D214F-F701-4EB1-B49D-9D4353B608DE}">
      <dgm:prSet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37FB97BF-6ED4-4168-8352-D15776392BC2}" type="parTrans" cxnId="{56F8A128-E4B1-41BA-8852-45375AA5B411}">
      <dgm:prSet/>
      <dgm:spPr/>
      <dgm:t>
        <a:bodyPr/>
        <a:lstStyle/>
        <a:p>
          <a:endParaRPr lang="en-GB"/>
        </a:p>
      </dgm:t>
    </dgm:pt>
    <dgm:pt modelId="{4C9B85E1-F4D8-4B79-890D-7EFBF7E4DF0D}" type="sibTrans" cxnId="{56F8A128-E4B1-41BA-8852-45375AA5B411}">
      <dgm:prSet/>
      <dgm:spPr/>
      <dgm:t>
        <a:bodyPr/>
        <a:lstStyle/>
        <a:p>
          <a:endParaRPr lang="en-GB"/>
        </a:p>
      </dgm:t>
    </dgm:pt>
    <dgm:pt modelId="{0661418F-95C7-4647-B6D2-E55AEB70D20F}">
      <dgm:prSet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8E331F59-215B-4081-9A37-F31C801A426B}" type="parTrans" cxnId="{1324A36E-1FE0-4494-BA37-2A0BE0FE0E74}">
      <dgm:prSet/>
      <dgm:spPr/>
      <dgm:t>
        <a:bodyPr/>
        <a:lstStyle/>
        <a:p>
          <a:endParaRPr lang="en-GB"/>
        </a:p>
      </dgm:t>
    </dgm:pt>
    <dgm:pt modelId="{8CDBA185-1192-49A8-B17C-0034C50A30A6}" type="sibTrans" cxnId="{1324A36E-1FE0-4494-BA37-2A0BE0FE0E74}">
      <dgm:prSet/>
      <dgm:spPr/>
      <dgm:t>
        <a:bodyPr/>
        <a:lstStyle/>
        <a:p>
          <a:endParaRPr lang="en-GB"/>
        </a:p>
      </dgm:t>
    </dgm:pt>
    <dgm:pt modelId="{A4DDCCAC-9FEA-46AE-97B1-A79D21D47C84}" type="pres">
      <dgm:prSet presAssocID="{4982DB11-9FFF-4ACC-8854-D6F0905B9660}" presName="linear" presStyleCnt="0">
        <dgm:presLayoutVars>
          <dgm:dir/>
          <dgm:animLvl val="lvl"/>
          <dgm:resizeHandles val="exact"/>
        </dgm:presLayoutVars>
      </dgm:prSet>
      <dgm:spPr/>
    </dgm:pt>
    <dgm:pt modelId="{B773675D-264B-47BD-8251-14A26714E17A}" type="pres">
      <dgm:prSet presAssocID="{59CC4589-0780-4985-801C-A8FCC6CAE0FD}" presName="parentLin" presStyleCnt="0"/>
      <dgm:spPr/>
    </dgm:pt>
    <dgm:pt modelId="{7168EE91-AD19-4BFD-8DBE-FB3CAFB99E5B}" type="pres">
      <dgm:prSet presAssocID="{59CC4589-0780-4985-801C-A8FCC6CAE0FD}" presName="parentLeftMargin" presStyleLbl="node1" presStyleIdx="0" presStyleCnt="1"/>
      <dgm:spPr/>
    </dgm:pt>
    <dgm:pt modelId="{6BF4804F-B1CC-4BCA-96D6-220D4B0141B2}" type="pres">
      <dgm:prSet presAssocID="{59CC4589-0780-4985-801C-A8FCC6CAE0FD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3DF6AA7B-2B80-4F8A-B8C0-C47D5A26BF43}" type="pres">
      <dgm:prSet presAssocID="{59CC4589-0780-4985-801C-A8FCC6CAE0FD}" presName="negativeSpace" presStyleCnt="0"/>
      <dgm:spPr/>
    </dgm:pt>
    <dgm:pt modelId="{494E0980-F28C-43AB-8E03-99543F856F3C}" type="pres">
      <dgm:prSet presAssocID="{59CC4589-0780-4985-801C-A8FCC6CAE0FD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F1B42B03-5BDB-4197-98F5-86C452BF1E8F}" srcId="{59CC4589-0780-4985-801C-A8FCC6CAE0FD}" destId="{EE517F79-6D2D-405C-A623-E7DFB2C8B21A}" srcOrd="1" destOrd="0" parTransId="{A115E6E5-41CD-41D9-9A1C-0AEA2BF41407}" sibTransId="{223D83B0-9474-4AE8-A29C-1B82068D5C36}"/>
    <dgm:cxn modelId="{16771D04-331B-4B04-89C4-EB2B7CB18B8B}" type="presOf" srcId="{1BEF984B-D245-4632-95BD-5ACB9E22BBC1}" destId="{494E0980-F28C-43AB-8E03-99543F856F3C}" srcOrd="0" destOrd="5" presId="urn:microsoft.com/office/officeart/2005/8/layout/list1"/>
    <dgm:cxn modelId="{39E67E0E-0529-4F92-8869-4D0F98DB0977}" srcId="{EE517F79-6D2D-405C-A623-E7DFB2C8B21A}" destId="{66D27C8B-ED87-473B-A561-E2C15EC2024E}" srcOrd="0" destOrd="0" parTransId="{7F1873A8-7686-4909-B73C-C28FF6DF2089}" sibTransId="{362D3E4B-67B6-4800-8A9B-13D8E9A65E6B}"/>
    <dgm:cxn modelId="{9BA88C25-D1AA-4985-B001-9A01E2FF7E8C}" srcId="{1BEF984B-D245-4632-95BD-5ACB9E22BBC1}" destId="{6A601DC8-78E1-410C-AB9B-5E17F381A288}" srcOrd="0" destOrd="0" parTransId="{8D7AEC72-940F-4F18-AC64-4F953ED8E7C4}" sibTransId="{8A0FA139-C5FE-492B-97AA-8895586638B8}"/>
    <dgm:cxn modelId="{56F8A128-E4B1-41BA-8852-45375AA5B411}" srcId="{66D27C8B-ED87-473B-A561-E2C15EC2024E}" destId="{2C2D214F-F701-4EB1-B49D-9D4353B608DE}" srcOrd="4" destOrd="0" parTransId="{37FB97BF-6ED4-4168-8352-D15776392BC2}" sibTransId="{4C9B85E1-F4D8-4B79-890D-7EFBF7E4DF0D}"/>
    <dgm:cxn modelId="{83B96C31-7755-42FA-8F07-F9732A24C8AA}" type="presOf" srcId="{6AF26B4E-B06F-4BD0-9C00-5420784FA4D7}" destId="{494E0980-F28C-43AB-8E03-99543F856F3C}" srcOrd="0" destOrd="3" presId="urn:microsoft.com/office/officeart/2005/8/layout/list1"/>
    <dgm:cxn modelId="{8F287F33-13BD-4729-B173-A3FBF4D7D277}" srcId="{4982DB11-9FFF-4ACC-8854-D6F0905B9660}" destId="{59CC4589-0780-4985-801C-A8FCC6CAE0FD}" srcOrd="0" destOrd="0" parTransId="{CE2962C9-C546-466A-B732-7B452320F9B7}" sibTransId="{AB83AF40-0E93-409A-BB1A-4E8012057B28}"/>
    <dgm:cxn modelId="{D768235D-529F-48EC-B9DE-97EC9FEBD318}" type="presOf" srcId="{4982DB11-9FFF-4ACC-8854-D6F0905B9660}" destId="{A4DDCCAC-9FEA-46AE-97B1-A79D21D47C84}" srcOrd="0" destOrd="0" presId="urn:microsoft.com/office/officeart/2005/8/layout/list1"/>
    <dgm:cxn modelId="{1324A36E-1FE0-4494-BA37-2A0BE0FE0E74}" srcId="{2C2D214F-F701-4EB1-B49D-9D4353B608DE}" destId="{0661418F-95C7-4647-B6D2-E55AEB70D20F}" srcOrd="0" destOrd="0" parTransId="{8E331F59-215B-4081-9A37-F31C801A426B}" sibTransId="{8CDBA185-1192-49A8-B17C-0034C50A30A6}"/>
    <dgm:cxn modelId="{59CB3E4F-F3D6-4EEE-94A1-CE19A35DF63F}" srcId="{66D27C8B-ED87-473B-A561-E2C15EC2024E}" destId="{1BEF984B-D245-4632-95BD-5ACB9E22BBC1}" srcOrd="2" destOrd="0" parTransId="{886BD4AA-90F2-4ACD-B00A-09258913B692}" sibTransId="{F9474325-5208-4280-A4CC-051AF4E9843A}"/>
    <dgm:cxn modelId="{62BA7451-480D-4868-A5D3-1ED387872F50}" srcId="{59CC4589-0780-4985-801C-A8FCC6CAE0FD}" destId="{0B03AECB-DEA2-49CE-8656-893E36DD2D6E}" srcOrd="0" destOrd="0" parTransId="{DD23EC00-0DE7-4E1A-B260-C8ABE20007EB}" sibTransId="{8AC689D6-09D5-4FED-B26D-665876CC6F47}"/>
    <dgm:cxn modelId="{0A341054-03A3-4750-A511-BA69A85144C9}" srcId="{66D27C8B-ED87-473B-A561-E2C15EC2024E}" destId="{E9718B1A-F6B1-4B32-9B6D-49500F354D69}" srcOrd="3" destOrd="0" parTransId="{F79C37F6-303C-4C5C-980D-1EF31F160592}" sibTransId="{5AFDF2DF-FDC8-4E06-BA97-A27A97CD36AF}"/>
    <dgm:cxn modelId="{1F04727A-F9C3-433A-8006-1B2D8CAD249D}" type="presOf" srcId="{59CC4589-0780-4985-801C-A8FCC6CAE0FD}" destId="{6BF4804F-B1CC-4BCA-96D6-220D4B0141B2}" srcOrd="1" destOrd="0" presId="urn:microsoft.com/office/officeart/2005/8/layout/list1"/>
    <dgm:cxn modelId="{90810593-033B-442C-A59B-940AC86638E5}" type="presOf" srcId="{EE517F79-6D2D-405C-A623-E7DFB2C8B21A}" destId="{494E0980-F28C-43AB-8E03-99543F856F3C}" srcOrd="0" destOrd="1" presId="urn:microsoft.com/office/officeart/2005/8/layout/list1"/>
    <dgm:cxn modelId="{9AF1769B-25FA-424A-A4D2-33BFB69F3272}" type="presOf" srcId="{2C2D214F-F701-4EB1-B49D-9D4353B608DE}" destId="{494E0980-F28C-43AB-8E03-99543F856F3C}" srcOrd="0" destOrd="8" presId="urn:microsoft.com/office/officeart/2005/8/layout/list1"/>
    <dgm:cxn modelId="{67955FA5-95C4-4B14-AF45-789E353FA6B9}" type="presOf" srcId="{66D27C8B-ED87-473B-A561-E2C15EC2024E}" destId="{494E0980-F28C-43AB-8E03-99543F856F3C}" srcOrd="0" destOrd="2" presId="urn:microsoft.com/office/officeart/2005/8/layout/list1"/>
    <dgm:cxn modelId="{3A10D0A5-EAB2-4477-A5A4-CF8B7E069E4B}" type="presOf" srcId="{E9718B1A-F6B1-4B32-9B6D-49500F354D69}" destId="{494E0980-F28C-43AB-8E03-99543F856F3C}" srcOrd="0" destOrd="7" presId="urn:microsoft.com/office/officeart/2005/8/layout/list1"/>
    <dgm:cxn modelId="{305B1CAF-3F6A-4907-8225-8066935C9776}" type="presOf" srcId="{0B03AECB-DEA2-49CE-8656-893E36DD2D6E}" destId="{494E0980-F28C-43AB-8E03-99543F856F3C}" srcOrd="0" destOrd="0" presId="urn:microsoft.com/office/officeart/2005/8/layout/list1"/>
    <dgm:cxn modelId="{8398BFAF-1F6B-4E36-8BE3-F2AE9A0C499E}" type="presOf" srcId="{773F68DC-50C2-4705-876D-C824F0C674C5}" destId="{494E0980-F28C-43AB-8E03-99543F856F3C}" srcOrd="0" destOrd="4" presId="urn:microsoft.com/office/officeart/2005/8/layout/list1"/>
    <dgm:cxn modelId="{5766A3CA-1F34-4CD0-835E-8C1AC43F8C4E}" type="presOf" srcId="{0661418F-95C7-4647-B6D2-E55AEB70D20F}" destId="{494E0980-F28C-43AB-8E03-99543F856F3C}" srcOrd="0" destOrd="9" presId="urn:microsoft.com/office/officeart/2005/8/layout/list1"/>
    <dgm:cxn modelId="{4B8BF3D6-6762-41FC-AE8C-3BE2A8C619B0}" srcId="{66D27C8B-ED87-473B-A561-E2C15EC2024E}" destId="{6AF26B4E-B06F-4BD0-9C00-5420784FA4D7}" srcOrd="0" destOrd="0" parTransId="{6F035536-AB44-4834-8817-BA4BCE875FF5}" sibTransId="{B0751A6A-8707-4B17-96A2-D8B39A8532FC}"/>
    <dgm:cxn modelId="{057988DA-26A0-4621-AF80-C98057402A37}" type="presOf" srcId="{59CC4589-0780-4985-801C-A8FCC6CAE0FD}" destId="{7168EE91-AD19-4BFD-8DBE-FB3CAFB99E5B}" srcOrd="0" destOrd="0" presId="urn:microsoft.com/office/officeart/2005/8/layout/list1"/>
    <dgm:cxn modelId="{DD992ADE-096B-45F3-ACCD-7FF58C026E23}" type="presOf" srcId="{6A601DC8-78E1-410C-AB9B-5E17F381A288}" destId="{494E0980-F28C-43AB-8E03-99543F856F3C}" srcOrd="0" destOrd="6" presId="urn:microsoft.com/office/officeart/2005/8/layout/list1"/>
    <dgm:cxn modelId="{05AA21E7-3DB6-4FF2-B568-BE74BAF1075E}" srcId="{66D27C8B-ED87-473B-A561-E2C15EC2024E}" destId="{773F68DC-50C2-4705-876D-C824F0C674C5}" srcOrd="1" destOrd="0" parTransId="{D9028AF8-D40A-4F61-A82F-A62BBEB756FD}" sibTransId="{A1A8071C-8BB6-4EFE-8040-92178FB0AB71}"/>
    <dgm:cxn modelId="{8EA3B86B-5BC8-4B4E-A1D2-06DE8E0A26C0}" type="presParOf" srcId="{A4DDCCAC-9FEA-46AE-97B1-A79D21D47C84}" destId="{B773675D-264B-47BD-8251-14A26714E17A}" srcOrd="0" destOrd="0" presId="urn:microsoft.com/office/officeart/2005/8/layout/list1"/>
    <dgm:cxn modelId="{6C23293B-0503-4F63-80D3-AD5660784AAC}" type="presParOf" srcId="{B773675D-264B-47BD-8251-14A26714E17A}" destId="{7168EE91-AD19-4BFD-8DBE-FB3CAFB99E5B}" srcOrd="0" destOrd="0" presId="urn:microsoft.com/office/officeart/2005/8/layout/list1"/>
    <dgm:cxn modelId="{567384D2-DCE9-4AF0-8865-DE873CA5AD71}" type="presParOf" srcId="{B773675D-264B-47BD-8251-14A26714E17A}" destId="{6BF4804F-B1CC-4BCA-96D6-220D4B0141B2}" srcOrd="1" destOrd="0" presId="urn:microsoft.com/office/officeart/2005/8/layout/list1"/>
    <dgm:cxn modelId="{5C75565C-A852-4736-9866-7D9D2219DD11}" type="presParOf" srcId="{A4DDCCAC-9FEA-46AE-97B1-A79D21D47C84}" destId="{3DF6AA7B-2B80-4F8A-B8C0-C47D5A26BF43}" srcOrd="1" destOrd="0" presId="urn:microsoft.com/office/officeart/2005/8/layout/list1"/>
    <dgm:cxn modelId="{8FFEED53-3504-48FF-9EDA-531C898D69E6}" type="presParOf" srcId="{A4DDCCAC-9FEA-46AE-97B1-A79D21D47C84}" destId="{494E0980-F28C-43AB-8E03-99543F856F3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B89884-CE97-4452-B52D-24ACA0EF22AA}">
      <dsp:nvSpPr>
        <dsp:cNvPr id="0" name=""/>
        <dsp:cNvSpPr/>
      </dsp:nvSpPr>
      <dsp:spPr>
        <a:xfrm>
          <a:off x="0" y="468030"/>
          <a:ext cx="5429035" cy="33201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1353" tIns="354076" rIns="421353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b="0" i="0" kern="1200" dirty="0"/>
            <a:t>Exploration phase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b="0" i="0" kern="1200" dirty="0"/>
            <a:t>Considering evaporative </a:t>
          </a:r>
          <a14:m xmlns:a14="http://schemas.microsoft.com/office/drawing/2010/main">
            <m:oMath xmlns:m="http://schemas.openxmlformats.org/officeDocument/2006/math">
              <m:r>
                <m:rPr>
                  <m:sty m:val="p"/>
                </m:rPr>
                <a:rPr lang="en-US" sz="1700" b="0" i="0" kern="1200" dirty="0" smtClean="0">
                  <a:latin typeface="Cambria Math" panose="02040503050406030204" pitchFamily="18" charset="0"/>
                </a:rPr>
                <m:t>C</m:t>
              </m:r>
              <m:sSub>
                <m:sSubPr>
                  <m:ctrlPr>
                    <a:rPr lang="en-US" sz="1700" b="0" i="1" kern="1200" dirty="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m:rPr>
                      <m:sty m:val="p"/>
                    </m:rPr>
                    <a:rPr lang="en-US" sz="1700" b="0" i="0" kern="1200" dirty="0" smtClean="0">
                      <a:latin typeface="Cambria Math" panose="02040503050406030204" pitchFamily="18" charset="0"/>
                    </a:rPr>
                    <m:t>O</m:t>
                  </m:r>
                </m:e>
                <m:sub>
                  <m:r>
                    <a:rPr lang="en-US" sz="1700" b="0" i="0" kern="1200" dirty="0" smtClean="0">
                      <a:latin typeface="Cambria Math" panose="02040503050406030204" pitchFamily="18" charset="0"/>
                    </a:rPr>
                    <m:t>2</m:t>
                  </m:r>
                </m:sub>
              </m:sSub>
            </m:oMath>
          </a14:m>
          <a:r>
            <a:rPr lang="en-US" sz="1700" b="0" i="0" kern="1200" dirty="0"/>
            <a:t> as baseline solution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b="0" i="0" kern="1200" dirty="0"/>
            <a:t>Power dissipation of up to </a:t>
          </a:r>
          <a14:m xmlns:a14="http://schemas.microsoft.com/office/drawing/2010/main">
            <m:oMath xmlns:m="http://schemas.openxmlformats.org/officeDocument/2006/math">
              <m:r>
                <a:rPr lang="en-US" sz="1700" b="0" i="0" kern="1200" dirty="0" smtClean="0">
                  <a:latin typeface="Cambria Math" panose="02040503050406030204" pitchFamily="18" charset="0"/>
                </a:rPr>
                <m:t>2</m:t>
              </m:r>
              <m:r>
                <m:rPr>
                  <m:sty m:val="p"/>
                </m:rPr>
                <a:rPr lang="en-US" sz="1700" b="0" i="0" kern="1200" dirty="0" smtClean="0">
                  <a:latin typeface="Cambria Math" panose="02040503050406030204" pitchFamily="18" charset="0"/>
                </a:rPr>
                <m:t>W</m:t>
              </m:r>
              <m:r>
                <a:rPr lang="en-US" sz="1700" b="0" i="0" kern="1200" dirty="0" smtClean="0">
                  <a:latin typeface="Cambria Math" panose="02040503050406030204" pitchFamily="18" charset="0"/>
                </a:rPr>
                <m:t>/</m:t>
              </m:r>
              <m:r>
                <m:rPr>
                  <m:sty m:val="p"/>
                </m:rPr>
                <a:rPr lang="en-US" sz="1700" b="0" i="0" kern="1200" dirty="0" smtClean="0">
                  <a:latin typeface="Cambria Math" panose="02040503050406030204" pitchFamily="18" charset="0"/>
                </a:rPr>
                <m:t>c</m:t>
              </m:r>
              <m:sSup>
                <m:sSupPr>
                  <m:ctrlPr>
                    <a:rPr lang="en-US" sz="1700" b="0" i="1" kern="1200" dirty="0" smtClean="0">
                      <a:latin typeface="Cambria Math" panose="02040503050406030204" pitchFamily="18" charset="0"/>
                    </a:rPr>
                  </m:ctrlPr>
                </m:sSupPr>
                <m:e>
                  <m:r>
                    <m:rPr>
                      <m:sty m:val="p"/>
                    </m:rPr>
                    <a:rPr lang="en-US" sz="1700" b="0" i="0" kern="1200" dirty="0" smtClean="0">
                      <a:latin typeface="Cambria Math" panose="02040503050406030204" pitchFamily="18" charset="0"/>
                    </a:rPr>
                    <m:t>m</m:t>
                  </m:r>
                </m:e>
                <m:sup>
                  <m:r>
                    <a:rPr lang="en-US" sz="1700" b="0" i="0" kern="1200" dirty="0" smtClean="0">
                      <a:latin typeface="Cambria Math" panose="02040503050406030204" pitchFamily="18" charset="0"/>
                    </a:rPr>
                    <m:t>2</m:t>
                  </m:r>
                </m:sup>
              </m:sSup>
            </m:oMath>
          </a14:m>
          <a:endParaRPr lang="en-US" sz="1700" b="0" i="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b="0" i="0" kern="1200" dirty="0"/>
            <a:t>Different designs submitted to the </a:t>
          </a:r>
          <a:r>
            <a:rPr lang="en-US" sz="1700" kern="1200" dirty="0">
              <a:hlinkClick xmlns:r="http://schemas.openxmlformats.org/officeDocument/2006/relationships" r:id="rId1"/>
            </a:rPr>
            <a:t>Royce Institute</a:t>
          </a:r>
          <a:r>
            <a:rPr lang="en-US" sz="1700" kern="1200" dirty="0"/>
            <a:t> (Sheffield)</a:t>
          </a:r>
          <a:endParaRPr lang="en-US" sz="1700" b="0" i="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b="0" i="0" kern="1200" dirty="0"/>
            <a:t>At the moment, considering different designs which could lead to a material budget reduction compared to </a:t>
          </a:r>
          <a:r>
            <a:rPr lang="en-US" sz="1700" b="0" i="0" kern="1200" dirty="0">
              <a:hlinkClick xmlns:r="http://schemas.openxmlformats.org/officeDocument/2006/relationships" r:id="rId2"/>
            </a:rPr>
            <a:t>plan-Z</a:t>
          </a:r>
          <a:endParaRPr lang="en-US" sz="1700" b="0" i="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b="0" i="0" kern="1200" dirty="0"/>
            <a:t>More aggressive designs (larger </a:t>
          </a:r>
          <a14:m xmlns:a14="http://schemas.microsoft.com/office/drawing/2010/main">
            <m:oMath xmlns:m="http://schemas.openxmlformats.org/officeDocument/2006/math">
              <m:r>
                <m:rPr>
                  <m:sty m:val="p"/>
                </m:rPr>
                <a:rPr lang="en-US" sz="1700" b="0" i="0" kern="1200" smtClean="0">
                  <a:latin typeface="Cambria Math" panose="02040503050406030204" pitchFamily="18" charset="0"/>
                </a:rPr>
                <m:t>ΔT</m:t>
              </m:r>
            </m:oMath>
          </a14:m>
          <a:r>
            <a:rPr lang="en-US" sz="1700" b="0" i="0" kern="1200" dirty="0"/>
            <a:t>) would require lower operating temperature (Krypton?) to keep the max. sensor temperature </a:t>
          </a:r>
          <a14:m xmlns:a14="http://schemas.microsoft.com/office/drawing/2010/main">
            <m:oMath xmlns:m="http://schemas.openxmlformats.org/officeDocument/2006/math">
              <m:r>
                <a:rPr lang="en-US" sz="1700" b="0" i="1" kern="1200" smtClean="0">
                  <a:latin typeface="Cambria Math" panose="02040503050406030204" pitchFamily="18" charset="0"/>
                </a:rPr>
                <m:t>&lt;−20</m:t>
              </m:r>
              <m:r>
                <a:rPr lang="en-US" sz="1700" b="0" i="1" kern="120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m:t>℃</m:t>
              </m:r>
            </m:oMath>
          </a14:m>
          <a:endParaRPr lang="en-US" sz="1700" b="0" i="0" kern="1200" dirty="0"/>
        </a:p>
      </dsp:txBody>
      <dsp:txXfrm>
        <a:off x="0" y="468030"/>
        <a:ext cx="5429035" cy="3320100"/>
      </dsp:txXfrm>
    </dsp:sp>
    <dsp:sp modelId="{5F2E1E99-2920-40CB-B94D-1EC36410D045}">
      <dsp:nvSpPr>
        <dsp:cNvPr id="0" name=""/>
        <dsp:cNvSpPr/>
      </dsp:nvSpPr>
      <dsp:spPr>
        <a:xfrm>
          <a:off x="271451" y="217110"/>
          <a:ext cx="3800324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3643" tIns="0" rIns="143643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3D metal</a:t>
          </a:r>
        </a:p>
      </dsp:txBody>
      <dsp:txXfrm>
        <a:off x="295949" y="241608"/>
        <a:ext cx="3751328" cy="452844"/>
      </dsp:txXfrm>
    </dsp:sp>
    <dsp:sp modelId="{80A0E605-4853-47B2-AD77-4A570D336C9C}">
      <dsp:nvSpPr>
        <dsp:cNvPr id="0" name=""/>
        <dsp:cNvSpPr/>
      </dsp:nvSpPr>
      <dsp:spPr>
        <a:xfrm>
          <a:off x="0" y="4130850"/>
          <a:ext cx="5429035" cy="19813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1353" tIns="354076" rIns="421353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b="0" i="0" kern="1200" dirty="0"/>
            <a:t>Largest variation of temperature on the sensor part around </a:t>
          </a:r>
          <a14:m xmlns:a14="http://schemas.microsoft.com/office/drawing/2010/main">
            <m:oMath xmlns:m="http://schemas.openxmlformats.org/officeDocument/2006/math">
              <m:r>
                <a:rPr lang="en-US" sz="1700" b="0" i="1" kern="1200" smtClean="0">
                  <a:latin typeface="Cambria Math" panose="02040503050406030204" pitchFamily="18" charset="0"/>
                </a:rPr>
                <m:t>25</m:t>
              </m:r>
              <m:r>
                <a:rPr lang="en-US" sz="1700" b="0" i="1" kern="120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m:t>℃</m:t>
              </m:r>
            </m:oMath>
          </a14:m>
          <a:r>
            <a:rPr lang="en-US" sz="1700" b="0" i="0" kern="1200" dirty="0"/>
            <a:t> (with respect to the inner side wall)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b="0" i="0" kern="1200" dirty="0"/>
            <a:t>Alternative strategy to cooldown off-chip electronics would have to be improved (cooling routing lines)</a:t>
          </a:r>
        </a:p>
      </dsp:txBody>
      <dsp:txXfrm>
        <a:off x="0" y="4130850"/>
        <a:ext cx="5429035" cy="1981350"/>
      </dsp:txXfrm>
    </dsp:sp>
    <dsp:sp modelId="{CD851CFD-87F1-4CC3-81EA-2390778C10BA}">
      <dsp:nvSpPr>
        <dsp:cNvPr id="0" name=""/>
        <dsp:cNvSpPr/>
      </dsp:nvSpPr>
      <dsp:spPr>
        <a:xfrm>
          <a:off x="271451" y="3879930"/>
          <a:ext cx="3800324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3643" tIns="0" rIns="143643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0" i="0" kern="1200" dirty="0"/>
            <a:t>U-like design</a:t>
          </a:r>
        </a:p>
      </dsp:txBody>
      <dsp:txXfrm>
        <a:off x="295949" y="3904428"/>
        <a:ext cx="3751328" cy="4528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B89884-CE97-4452-B52D-24ACA0EF22AA}">
      <dsp:nvSpPr>
        <dsp:cNvPr id="0" name=""/>
        <dsp:cNvSpPr/>
      </dsp:nvSpPr>
      <dsp:spPr>
        <a:xfrm>
          <a:off x="0" y="538975"/>
          <a:ext cx="5429035" cy="3213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1353" tIns="624840" rIns="421353" bIns="21336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 dirty="0"/>
            <a:t>Different designs</a:t>
          </a:r>
        </a:p>
        <a:p>
          <a:pPr marL="571500" lvl="2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 dirty="0"/>
            <a:t>U-shaped design</a:t>
          </a:r>
        </a:p>
        <a:p>
          <a:pPr marL="571500" lvl="2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 dirty="0"/>
            <a:t>Squared tube and connector prototypes</a:t>
          </a:r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 dirty="0"/>
            <a:t>X-ray tomography via </a:t>
          </a:r>
          <a:r>
            <a:rPr lang="en-US" sz="3000" kern="1200" dirty="0">
              <a:hlinkClick xmlns:r="http://schemas.openxmlformats.org/officeDocument/2006/relationships" r:id="rId1"/>
            </a:rPr>
            <a:t>NXCT</a:t>
          </a:r>
          <a:endParaRPr lang="en-US" sz="3000" kern="1200" dirty="0"/>
        </a:p>
      </dsp:txBody>
      <dsp:txXfrm>
        <a:off x="0" y="538975"/>
        <a:ext cx="5429035" cy="3213000"/>
      </dsp:txXfrm>
    </dsp:sp>
    <dsp:sp modelId="{5F2E1E99-2920-40CB-B94D-1EC36410D045}">
      <dsp:nvSpPr>
        <dsp:cNvPr id="0" name=""/>
        <dsp:cNvSpPr/>
      </dsp:nvSpPr>
      <dsp:spPr>
        <a:xfrm>
          <a:off x="271451" y="96175"/>
          <a:ext cx="3800324" cy="88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3643" tIns="0" rIns="143643" bIns="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3D metal: LHCb VELO</a:t>
          </a:r>
        </a:p>
      </dsp:txBody>
      <dsp:txXfrm>
        <a:off x="314682" y="139406"/>
        <a:ext cx="3713862" cy="79913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B89884-CE97-4452-B52D-24ACA0EF22AA}">
      <dsp:nvSpPr>
        <dsp:cNvPr id="0" name=""/>
        <dsp:cNvSpPr/>
      </dsp:nvSpPr>
      <dsp:spPr>
        <a:xfrm>
          <a:off x="0" y="603255"/>
          <a:ext cx="4885763" cy="541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79189" tIns="416560" rIns="379189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0" i="0" kern="1200" dirty="0"/>
            <a:t>Manufacturing at IKTS Fraunhofer (Germany)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/>
            <a:t>Different base materials: YSZ, </a:t>
          </a:r>
          <a14:m xmlns:a14="http://schemas.microsoft.com/office/drawing/2010/main">
            <m:oMath xmlns:m="http://schemas.openxmlformats.org/officeDocument/2006/math">
              <m:r>
                <m:rPr>
                  <m:sty m:val="p"/>
                </m:rPr>
                <a:rPr lang="en-GB" sz="2000" kern="1200" dirty="0" smtClean="0">
                  <a:latin typeface="Cambria Math" panose="02040503050406030204" pitchFamily="18" charset="0"/>
                </a:rPr>
                <m:t>A</m:t>
              </m:r>
              <m:sSub>
                <m:sSubPr>
                  <m:ctrlPr>
                    <a:rPr lang="en-GB" sz="2000" i="1" kern="1200" dirty="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m:rPr>
                      <m:sty m:val="p"/>
                    </m:rPr>
                    <a:rPr lang="en-GB" sz="2000" kern="1200" dirty="0" smtClean="0">
                      <a:latin typeface="Cambria Math" panose="02040503050406030204" pitchFamily="18" charset="0"/>
                    </a:rPr>
                    <m:t>l</m:t>
                  </m:r>
                </m:e>
                <m:sub>
                  <m:r>
                    <a:rPr lang="en-GB" sz="2000" kern="1200" dirty="0" smtClean="0">
                      <a:latin typeface="Cambria Math" panose="02040503050406030204" pitchFamily="18" charset="0"/>
                    </a:rPr>
                    <m:t>2</m:t>
                  </m:r>
                </m:sub>
              </m:sSub>
              <m:sSub>
                <m:sSubPr>
                  <m:ctrlPr>
                    <a:rPr lang="en-GB" sz="2000" i="1" kern="1200" dirty="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m:rPr>
                      <m:sty m:val="p"/>
                    </m:rPr>
                    <a:rPr lang="en-GB" sz="2000" kern="1200" dirty="0" smtClean="0">
                      <a:latin typeface="Cambria Math" panose="02040503050406030204" pitchFamily="18" charset="0"/>
                    </a:rPr>
                    <m:t>O</m:t>
                  </m:r>
                </m:e>
                <m:sub>
                  <m:r>
                    <a:rPr lang="en-GB" sz="2000" kern="1200" dirty="0" smtClean="0">
                      <a:latin typeface="Cambria Math" panose="02040503050406030204" pitchFamily="18" charset="0"/>
                    </a:rPr>
                    <m:t>3</m:t>
                  </m:r>
                </m:sub>
              </m:sSub>
            </m:oMath>
          </a14:m>
          <a:r>
            <a:rPr lang="en-GB" sz="2000" kern="1200" dirty="0"/>
            <a:t>, … including </a:t>
          </a:r>
          <a:r>
            <a:rPr lang="en-GB" sz="2000" b="1" kern="1200" dirty="0" err="1"/>
            <a:t>SiC</a:t>
          </a:r>
          <a:r>
            <a:rPr lang="en-GB" sz="2000" kern="1200" dirty="0"/>
            <a:t> and </a:t>
          </a:r>
          <a:r>
            <a:rPr lang="en-GB" sz="2000" b="1" kern="1200" dirty="0" err="1"/>
            <a:t>AlN</a:t>
          </a:r>
          <a:endParaRPr lang="en-US" sz="2000" b="1" i="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/>
            <a:t>Manufacturing based on several layers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1" u="sng" kern="1200" dirty="0"/>
            <a:t>Why? </a:t>
          </a:r>
          <a:endParaRPr lang="en-US" sz="2000" b="0" i="0" kern="1200" dirty="0"/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/>
            <a:t>Robustness, reliability, stability in ultra-high-vacuum</a:t>
          </a:r>
          <a:endParaRPr lang="en-US" sz="2000" b="0" i="0" kern="1200" dirty="0"/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/>
            <a:t>Possible to embed conductive layers in between ceramics layers and metalize the surface</a:t>
          </a:r>
          <a:endParaRPr lang="en-GB" sz="2000" kern="1200" dirty="0"/>
        </a:p>
        <a:p>
          <a:pPr marL="685800" lvl="3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/>
            <a:t>Potential to integrate electronics or high conductivity elements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0" i="0" kern="1200" dirty="0"/>
            <a:t>Mechanically robust and compatible with high ultra vacuum</a:t>
          </a:r>
        </a:p>
      </dsp:txBody>
      <dsp:txXfrm>
        <a:off x="0" y="603255"/>
        <a:ext cx="4885763" cy="5418000"/>
      </dsp:txXfrm>
    </dsp:sp>
    <dsp:sp modelId="{5F2E1E99-2920-40CB-B94D-1EC36410D045}">
      <dsp:nvSpPr>
        <dsp:cNvPr id="0" name=""/>
        <dsp:cNvSpPr/>
      </dsp:nvSpPr>
      <dsp:spPr>
        <a:xfrm>
          <a:off x="244288" y="308055"/>
          <a:ext cx="3420034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269" tIns="0" rIns="129269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Ceramics</a:t>
          </a:r>
        </a:p>
      </dsp:txBody>
      <dsp:txXfrm>
        <a:off x="273109" y="336876"/>
        <a:ext cx="3362392" cy="53275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B89884-CE97-4452-B52D-24ACA0EF22AA}">
      <dsp:nvSpPr>
        <dsp:cNvPr id="0" name=""/>
        <dsp:cNvSpPr/>
      </dsp:nvSpPr>
      <dsp:spPr>
        <a:xfrm>
          <a:off x="0" y="393375"/>
          <a:ext cx="5429035" cy="589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1353" tIns="499872" rIns="421353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/>
            <a:t>Experience with fluidic applications</a:t>
          </a:r>
          <a:endParaRPr lang="en-US" sz="2400" b="0" i="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/>
            <a:t>First prototype based on the early VELO Upgrade I CERN design</a:t>
          </a:r>
        </a:p>
        <a:p>
          <a:pPr marL="457200" lvl="2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/>
            <a:t>Initial channel with </a:t>
          </a:r>
          <a14:m xmlns:a14="http://schemas.microsoft.com/office/drawing/2010/main">
            <m:oMath xmlns:m="http://schemas.openxmlformats.org/officeDocument/2006/math">
              <m:r>
                <a:rPr lang="en-GB" sz="2400" i="1" kern="1200" dirty="0" smtClean="0">
                  <a:latin typeface="Cambria Math" panose="02040503050406030204" pitchFamily="18" charset="0"/>
                </a:rPr>
                <m:t>70</m:t>
              </m:r>
              <m:r>
                <m:rPr>
                  <m:sty m:val="p"/>
                </m:rPr>
                <a:rPr lang="en-GB" sz="2400" kern="1200" dirty="0" smtClean="0">
                  <a:latin typeface="Cambria Math" panose="02040503050406030204" pitchFamily="18" charset="0"/>
                </a:rPr>
                <m:t>μm</m:t>
              </m:r>
            </m:oMath>
          </a14:m>
          <a:r>
            <a:rPr lang="en-GB" sz="2400" kern="1200" dirty="0"/>
            <a:t> width (restrictions)</a:t>
          </a:r>
        </a:p>
        <a:p>
          <a:pPr marL="457200" lvl="2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/>
            <a:t>Channels height </a:t>
          </a:r>
          <a14:m xmlns:a14="http://schemas.microsoft.com/office/drawing/2010/main">
            <m:oMath xmlns:m="http://schemas.openxmlformats.org/officeDocument/2006/math">
              <m:r>
                <a:rPr lang="en-GB" sz="2400" b="0" i="0" kern="1200" dirty="0" smtClean="0">
                  <a:latin typeface="Cambria Math" panose="02040503050406030204" pitchFamily="18" charset="0"/>
                </a:rPr>
                <m:t>100</m:t>
              </m:r>
              <m:r>
                <a:rPr lang="en-GB" sz="2400" b="0" i="1" kern="1200" dirty="0" smtClean="0">
                  <a:latin typeface="Cambria Math" panose="02040503050406030204" pitchFamily="18" charset="0"/>
                </a:rPr>
                <m:t>𝜇</m:t>
              </m:r>
              <m:r>
                <a:rPr lang="en-GB" sz="2400" b="0" i="1" kern="1200" dirty="0">
                  <a:latin typeface="Cambria Math" panose="02040503050406030204" pitchFamily="18" charset="0"/>
                </a:rPr>
                <m:t>𝑚</m:t>
              </m:r>
            </m:oMath>
          </a14:m>
          <a:endParaRPr lang="en-GB" sz="2400" b="0" kern="1200" dirty="0"/>
        </a:p>
        <a:p>
          <a:pPr marL="457200" lvl="2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/>
            <a:t>Overall dimensions: </a:t>
          </a:r>
          <a14:m xmlns:a14="http://schemas.microsoft.com/office/drawing/2010/main">
            <m:oMath xmlns:m="http://schemas.openxmlformats.org/officeDocument/2006/math">
              <m:r>
                <a:rPr lang="en-GB" sz="2400" b="0" i="0" kern="1200" dirty="0" smtClean="0">
                  <a:latin typeface="Cambria Math" panose="02040503050406030204" pitchFamily="18" charset="0"/>
                </a:rPr>
                <m:t>40</m:t>
              </m:r>
              <m:r>
                <a:rPr lang="en-GB" sz="2400" b="0" i="1" kern="1200" dirty="0" smtClean="0">
                  <a:latin typeface="Cambria Math" panose="02040503050406030204" pitchFamily="18" charset="0"/>
                </a:rPr>
                <m:t>×60</m:t>
              </m:r>
              <m:r>
                <m:rPr>
                  <m:sty m:val="p"/>
                </m:rPr>
                <a:rPr lang="en-GB" sz="2400" kern="1200" dirty="0" smtClean="0">
                  <a:latin typeface="Cambria Math" panose="02040503050406030204" pitchFamily="18" charset="0"/>
                </a:rPr>
                <m:t>m</m:t>
              </m:r>
              <m:sSup>
                <m:sSupPr>
                  <m:ctrlPr>
                    <a:rPr lang="en-GB" sz="2400" i="1" kern="1200" dirty="0" smtClean="0">
                      <a:latin typeface="Cambria Math" panose="02040503050406030204" pitchFamily="18" charset="0"/>
                    </a:rPr>
                  </m:ctrlPr>
                </m:sSupPr>
                <m:e>
                  <m:r>
                    <m:rPr>
                      <m:sty m:val="p"/>
                    </m:rPr>
                    <a:rPr lang="en-GB" sz="2400" kern="1200" dirty="0" smtClean="0">
                      <a:latin typeface="Cambria Math" panose="02040503050406030204" pitchFamily="18" charset="0"/>
                    </a:rPr>
                    <m:t>m</m:t>
                  </m:r>
                </m:e>
                <m:sup>
                  <m:r>
                    <a:rPr lang="en-GB" sz="2400" kern="1200" dirty="0" smtClean="0">
                      <a:latin typeface="Cambria Math" panose="02040503050406030204" pitchFamily="18" charset="0"/>
                    </a:rPr>
                    <m:t>2</m:t>
                  </m:r>
                </m:sup>
              </m:sSup>
            </m:oMath>
          </a14:m>
          <a:endParaRPr lang="en-GB" sz="2400" kern="1200" dirty="0"/>
        </a:p>
        <a:p>
          <a:pPr marL="457200" lvl="2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/>
            <a:t>Based on LTCC</a:t>
          </a:r>
        </a:p>
        <a:p>
          <a:pPr marL="685800" lvl="3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14:m xmlns:a14="http://schemas.microsoft.com/office/drawing/2010/main">
            <m:oMath xmlns:m="http://schemas.openxmlformats.org/officeDocument/2006/math">
              <m:r>
                <m:rPr>
                  <m:sty m:val="p"/>
                </m:rPr>
                <a:rPr lang="en-GB" sz="2400" kern="1200" dirty="0" smtClean="0">
                  <a:latin typeface="Cambria Math" panose="02040503050406030204" pitchFamily="18" charset="0"/>
                </a:rPr>
                <m:t>A</m:t>
              </m:r>
              <m:sSub>
                <m:sSubPr>
                  <m:ctrlPr>
                    <a:rPr lang="en-GB" sz="2400" i="1" kern="1200" dirty="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m:rPr>
                      <m:sty m:val="p"/>
                    </m:rPr>
                    <a:rPr lang="en-GB" sz="2400" kern="1200" dirty="0" smtClean="0">
                      <a:latin typeface="Cambria Math" panose="02040503050406030204" pitchFamily="18" charset="0"/>
                    </a:rPr>
                    <m:t>l</m:t>
                  </m:r>
                </m:e>
                <m:sub>
                  <m:r>
                    <a:rPr lang="en-GB" sz="2400" kern="1200" dirty="0" smtClean="0">
                      <a:latin typeface="Cambria Math" panose="02040503050406030204" pitchFamily="18" charset="0"/>
                    </a:rPr>
                    <m:t>2</m:t>
                  </m:r>
                </m:sub>
              </m:sSub>
              <m:sSub>
                <m:sSubPr>
                  <m:ctrlPr>
                    <a:rPr lang="en-GB" sz="2400" i="1" kern="1200" dirty="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m:rPr>
                      <m:sty m:val="p"/>
                    </m:rPr>
                    <a:rPr lang="en-GB" sz="2400" kern="1200" dirty="0" smtClean="0">
                      <a:latin typeface="Cambria Math" panose="02040503050406030204" pitchFamily="18" charset="0"/>
                    </a:rPr>
                    <m:t>O</m:t>
                  </m:r>
                </m:e>
                <m:sub>
                  <m:r>
                    <a:rPr lang="en-GB" sz="2400" kern="1200" dirty="0" smtClean="0">
                      <a:latin typeface="Cambria Math" panose="02040503050406030204" pitchFamily="18" charset="0"/>
                    </a:rPr>
                    <m:t>3</m:t>
                  </m:r>
                </m:sub>
              </m:sSub>
              <m:r>
                <a:rPr lang="en-US" sz="2400" b="0" i="0" kern="1200" dirty="0" smtClean="0">
                  <a:latin typeface="Cambria Math" panose="02040503050406030204" pitchFamily="18" charset="0"/>
                </a:rPr>
                <m:t>/</m:t>
              </m:r>
              <m:r>
                <m:rPr>
                  <m:sty m:val="p"/>
                </m:rPr>
                <a:rPr lang="en-US" sz="2400" b="0" i="0" kern="1200" dirty="0" smtClean="0">
                  <a:latin typeface="Cambria Math" panose="02040503050406030204" pitchFamily="18" charset="0"/>
                </a:rPr>
                <m:t>Glass</m:t>
              </m:r>
            </m:oMath>
          </a14:m>
          <a:r>
            <a:rPr lang="en-GB" sz="2400" kern="1200" dirty="0"/>
            <a:t> </a:t>
          </a:r>
          <a14:m xmlns:a14="http://schemas.microsoft.com/office/drawing/2010/main">
            <m:oMath xmlns:m="http://schemas.openxmlformats.org/officeDocument/2006/math">
              <m:r>
                <a:rPr lang="en-GB" sz="2400" i="1" kern="1200" dirty="0" smtClean="0">
                  <a:latin typeface="Cambria Math" panose="02040503050406030204" pitchFamily="18" charset="0"/>
                </a:rPr>
                <m:t>~1</m:t>
              </m:r>
              <m:r>
                <a:rPr lang="en-US" sz="2400" b="0" i="1" kern="1200" dirty="0" smtClean="0">
                  <a:latin typeface="Cambria Math" panose="02040503050406030204" pitchFamily="18" charset="0"/>
                </a:rPr>
                <m:t>:</m:t>
              </m:r>
              <m:r>
                <a:rPr lang="en-GB" sz="2400" i="1" kern="1200" dirty="0" smtClean="0">
                  <a:latin typeface="Cambria Math" panose="02040503050406030204" pitchFamily="18" charset="0"/>
                </a:rPr>
                <m:t>1</m:t>
              </m:r>
            </m:oMath>
          </a14:m>
          <a:endParaRPr lang="en-GB" sz="2400" kern="1200" dirty="0"/>
        </a:p>
        <a:p>
          <a:pPr marL="685800" lvl="3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HTCC at a later stage (</a:t>
          </a:r>
          <a14:m xmlns:a14="http://schemas.microsoft.com/office/drawing/2010/main">
            <m:oMath xmlns:m="http://schemas.openxmlformats.org/officeDocument/2006/math">
              <m:r>
                <m:rPr>
                  <m:sty m:val="p"/>
                </m:rPr>
                <a:rPr lang="en-US" sz="2400" i="0" kern="1200" dirty="0" smtClean="0">
                  <a:latin typeface="Cambria Math" panose="02040503050406030204" pitchFamily="18" charset="0"/>
                </a:rPr>
                <m:t>A</m:t>
              </m:r>
              <m:sSub>
                <m:sSubPr>
                  <m:ctrlPr>
                    <a:rPr lang="en-US" sz="2400" b="0" i="1" kern="1200" dirty="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m:rPr>
                      <m:sty m:val="p"/>
                    </m:rPr>
                    <a:rPr lang="en-US" sz="2400" i="0" kern="1200" dirty="0" smtClean="0">
                      <a:latin typeface="Cambria Math" panose="02040503050406030204" pitchFamily="18" charset="0"/>
                    </a:rPr>
                    <m:t>l</m:t>
                  </m:r>
                </m:e>
                <m:sub>
                  <m:r>
                    <a:rPr lang="en-US" sz="2400" i="0" kern="1200" dirty="0" smtClean="0">
                      <a:latin typeface="Cambria Math" panose="02040503050406030204" pitchFamily="18" charset="0"/>
                    </a:rPr>
                    <m:t>2</m:t>
                  </m:r>
                </m:sub>
              </m:sSub>
              <m:sSub>
                <m:sSubPr>
                  <m:ctrlPr>
                    <a:rPr lang="en-US" sz="2400" b="0" i="1" kern="1200" dirty="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m:rPr>
                      <m:sty m:val="p"/>
                    </m:rPr>
                    <a:rPr lang="en-US" sz="2400" i="0" kern="1200" dirty="0" smtClean="0">
                      <a:latin typeface="Cambria Math" panose="02040503050406030204" pitchFamily="18" charset="0"/>
                    </a:rPr>
                    <m:t>O</m:t>
                  </m:r>
                </m:e>
                <m:sub>
                  <m:r>
                    <a:rPr lang="en-US" sz="2400" i="0" kern="1200" dirty="0" smtClean="0">
                      <a:latin typeface="Cambria Math" panose="02040503050406030204" pitchFamily="18" charset="0"/>
                    </a:rPr>
                    <m:t>3</m:t>
                  </m:r>
                </m:sub>
              </m:sSub>
            </m:oMath>
          </a14:m>
          <a:r>
            <a:rPr lang="en-US" sz="2400" kern="1200" dirty="0"/>
            <a:t> </a:t>
          </a:r>
          <a14:m xmlns:a14="http://schemas.microsoft.com/office/drawing/2010/main">
            <m:oMath xmlns:m="http://schemas.openxmlformats.org/officeDocument/2006/math">
              <m:r>
                <a:rPr lang="en-US" sz="2400" i="1" kern="1200" dirty="0" smtClean="0">
                  <a:latin typeface="Cambria Math" panose="02040503050406030204" pitchFamily="18" charset="0"/>
                </a:rPr>
                <m:t>~96%</m:t>
              </m:r>
            </m:oMath>
          </a14:m>
          <a:r>
            <a:rPr lang="en-GB" sz="2400" kern="1200" dirty="0"/>
            <a:t>)</a:t>
          </a:r>
        </a:p>
        <a:p>
          <a:pPr marL="457200" lvl="2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/>
            <a:t>Possible to move to </a:t>
          </a:r>
          <a:r>
            <a:rPr lang="en-GB" sz="2400" kern="1200" dirty="0" err="1"/>
            <a:t>SiC</a:t>
          </a:r>
          <a:r>
            <a:rPr lang="en-GB" sz="2400" kern="1200" dirty="0"/>
            <a:t> or </a:t>
          </a:r>
          <a:r>
            <a:rPr lang="en-GB" sz="2400" kern="1200" dirty="0" err="1"/>
            <a:t>AlN</a:t>
          </a:r>
          <a:endParaRPr lang="en-GB" sz="2400" kern="1200" dirty="0"/>
        </a:p>
      </dsp:txBody>
      <dsp:txXfrm>
        <a:off x="0" y="393375"/>
        <a:ext cx="5429035" cy="5896800"/>
      </dsp:txXfrm>
    </dsp:sp>
    <dsp:sp modelId="{5F2E1E99-2920-40CB-B94D-1EC36410D045}">
      <dsp:nvSpPr>
        <dsp:cNvPr id="0" name=""/>
        <dsp:cNvSpPr/>
      </dsp:nvSpPr>
      <dsp:spPr>
        <a:xfrm>
          <a:off x="271451" y="39135"/>
          <a:ext cx="3800324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3643" tIns="0" rIns="143643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Ceramics</a:t>
          </a:r>
        </a:p>
      </dsp:txBody>
      <dsp:txXfrm>
        <a:off x="306036" y="73720"/>
        <a:ext cx="3731154" cy="63931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B89884-CE97-4452-B52D-24ACA0EF22AA}">
      <dsp:nvSpPr>
        <dsp:cNvPr id="0" name=""/>
        <dsp:cNvSpPr/>
      </dsp:nvSpPr>
      <dsp:spPr>
        <a:xfrm>
          <a:off x="0" y="342885"/>
          <a:ext cx="5429035" cy="59534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1353" tIns="437388" rIns="421353" bIns="149352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100" kern="1200" dirty="0"/>
            <a:t>Goal:</a:t>
          </a:r>
          <a:endParaRPr lang="en-US" sz="2100" b="0" i="0" kern="1200" dirty="0"/>
        </a:p>
        <a:p>
          <a:pPr marL="457200" lvl="2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r>
            <a:rPr lang="en-GB" sz="2100" kern="1200" dirty="0"/>
            <a:t>Manufacture first samples (IKTS)</a:t>
          </a:r>
        </a:p>
        <a:p>
          <a:pPr marL="685800" lvl="3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r>
            <a:rPr lang="en-US" sz="2100" kern="1200" dirty="0"/>
            <a:t>Miniaturized version (2x smaller in-plane)</a:t>
          </a:r>
          <a:endParaRPr lang="en-GB" sz="2100" kern="1200" dirty="0"/>
        </a:p>
        <a:p>
          <a:pPr marL="685800" lvl="3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r>
            <a:rPr lang="en-US" sz="2100" kern="1200" dirty="0"/>
            <a:t>Expected 35um and 100um width restrictions and main channels respectively!</a:t>
          </a:r>
          <a:endParaRPr lang="en-GB" sz="2100" kern="1200" dirty="0"/>
        </a:p>
        <a:p>
          <a:pPr marL="457200" lvl="2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100" kern="1200" dirty="0"/>
            <a:t>Second round being prepared</a:t>
          </a:r>
        </a:p>
        <a:p>
          <a:pPr marL="457200" lvl="2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b="0" i="0" kern="1200" dirty="0"/>
            <a:t>Validate initial prototypes to high pressure, leak tightness and cooling performance</a:t>
          </a:r>
          <a:endParaRPr lang="en-GB" sz="2100" kern="1200" dirty="0"/>
        </a:p>
        <a:p>
          <a:pPr marL="457200" lvl="2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100" kern="1200" dirty="0"/>
            <a:t>Benchmark: LHCb VELO Upgrade 2 requirements (High pressure 186 bar, leak tight (vacuum operation) and excellent thermal performance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100" kern="1200" dirty="0"/>
            <a:t>Very encouraging first manufacturing round!!!</a:t>
          </a:r>
          <a:endParaRPr lang="en-US" sz="2100" b="0" i="0" kern="1200" dirty="0"/>
        </a:p>
      </dsp:txBody>
      <dsp:txXfrm>
        <a:off x="0" y="342885"/>
        <a:ext cx="5429035" cy="5953499"/>
      </dsp:txXfrm>
    </dsp:sp>
    <dsp:sp modelId="{5F2E1E99-2920-40CB-B94D-1EC36410D045}">
      <dsp:nvSpPr>
        <dsp:cNvPr id="0" name=""/>
        <dsp:cNvSpPr/>
      </dsp:nvSpPr>
      <dsp:spPr>
        <a:xfrm>
          <a:off x="271451" y="32925"/>
          <a:ext cx="3800324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3643" tIns="0" rIns="143643" bIns="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Ceramics: Goal and status</a:t>
          </a:r>
        </a:p>
      </dsp:txBody>
      <dsp:txXfrm>
        <a:off x="301713" y="63187"/>
        <a:ext cx="3739800" cy="55939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4E0980-F28C-43AB-8E03-99543F856F3C}">
      <dsp:nvSpPr>
        <dsp:cNvPr id="0" name=""/>
        <dsp:cNvSpPr/>
      </dsp:nvSpPr>
      <dsp:spPr>
        <a:xfrm>
          <a:off x="0" y="610679"/>
          <a:ext cx="11762659" cy="5733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2913" tIns="541528" rIns="912913" bIns="184912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600" kern="1200" dirty="0"/>
            <a:t>Scaling up towards the final design (highly dependent on the geometry – not defined yet!)</a:t>
          </a:r>
          <a:endParaRPr lang="en-GB" sz="2600" kern="1200" dirty="0">
            <a:solidFill>
              <a:srgbClr val="00B050"/>
            </a:solidFill>
          </a:endParaRP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600" kern="1200" dirty="0">
              <a:solidFill>
                <a:schemeClr val="tx1"/>
              </a:solidFill>
            </a:rPr>
            <a:t>Cooling plates</a:t>
          </a:r>
          <a:endParaRPr lang="en-GB" sz="2600" kern="1200" dirty="0">
            <a:solidFill>
              <a:schemeClr val="tx1"/>
            </a:solidFill>
          </a:endParaRPr>
        </a:p>
        <a:p>
          <a:pPr marL="457200" lvl="2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600" kern="1200" dirty="0">
              <a:solidFill>
                <a:schemeClr val="tx1"/>
              </a:solidFill>
            </a:rPr>
            <a:t>Ceramic plates</a:t>
          </a:r>
          <a:endParaRPr lang="en-GB" sz="2600" kern="1200" dirty="0">
            <a:solidFill>
              <a:schemeClr val="tx1"/>
            </a:solidFill>
          </a:endParaRPr>
        </a:p>
        <a:p>
          <a:pPr marL="685800" lvl="3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r>
            <a:rPr lang="en-US" sz="2600" kern="1200" dirty="0">
              <a:solidFill>
                <a:schemeClr val="accent1">
                  <a:lumMod val="75000"/>
                </a:schemeClr>
              </a:solidFill>
            </a:rPr>
            <a:t>Miniaturized samples in-house (20 x 30 mm</a:t>
          </a:r>
          <a:r>
            <a:rPr lang="en-US" sz="2600" kern="1200" baseline="30000" dirty="0">
              <a:solidFill>
                <a:schemeClr val="accent1">
                  <a:lumMod val="75000"/>
                </a:schemeClr>
              </a:solidFill>
            </a:rPr>
            <a:t>2</a:t>
          </a:r>
          <a:r>
            <a:rPr lang="en-US" sz="2600" kern="1200" dirty="0">
              <a:solidFill>
                <a:schemeClr val="accent1">
                  <a:lumMod val="75000"/>
                </a:schemeClr>
              </a:solidFill>
            </a:rPr>
            <a:t>)</a:t>
          </a:r>
          <a:endParaRPr lang="en-GB" sz="2600" kern="1200" dirty="0">
            <a:solidFill>
              <a:schemeClr val="accent1">
                <a:lumMod val="75000"/>
              </a:schemeClr>
            </a:solidFill>
          </a:endParaRPr>
        </a:p>
        <a:p>
          <a:pPr marL="685800" lvl="3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600" kern="1200" dirty="0">
              <a:solidFill>
                <a:srgbClr val="00B050"/>
              </a:solidFill>
            </a:rPr>
            <a:t>Nominal dimension expected by end of July  (</a:t>
          </a:r>
          <a14:m xmlns:a14="http://schemas.microsoft.com/office/drawing/2010/main">
            <m:oMath xmlns:m="http://schemas.openxmlformats.org/officeDocument/2006/math">
              <m:r>
                <a:rPr lang="en-US" sz="2600" i="0" kern="1200" dirty="0" smtClean="0">
                  <a:solidFill>
                    <a:srgbClr val="00B050"/>
                  </a:solidFill>
                  <a:latin typeface="Cambria Math" panose="02040503050406030204" pitchFamily="18" charset="0"/>
                </a:rPr>
                <m:t>40</m:t>
              </m:r>
              <m:r>
                <a:rPr lang="en-US" sz="2600" b="0" i="1" kern="1200" dirty="0" smtClean="0">
                  <a:solidFill>
                    <a:srgbClr val="00B050"/>
                  </a:solidFill>
                  <a:latin typeface="Cambria Math" panose="02040503050406030204" pitchFamily="18" charset="0"/>
                </a:rPr>
                <m:t>×</m:t>
              </m:r>
              <m:r>
                <a:rPr lang="en-US" sz="2600" i="0" kern="1200" dirty="0" smtClean="0">
                  <a:solidFill>
                    <a:srgbClr val="00B050"/>
                  </a:solidFill>
                  <a:latin typeface="Cambria Math" panose="02040503050406030204" pitchFamily="18" charset="0"/>
                </a:rPr>
                <m:t>60 </m:t>
              </m:r>
              <m:r>
                <m:rPr>
                  <m:sty m:val="p"/>
                </m:rPr>
                <a:rPr lang="en-US" sz="2600" i="0" kern="1200" dirty="0" smtClean="0">
                  <a:solidFill>
                    <a:srgbClr val="00B050"/>
                  </a:solidFill>
                  <a:latin typeface="Cambria Math" panose="02040503050406030204" pitchFamily="18" charset="0"/>
                </a:rPr>
                <m:t>m</m:t>
              </m:r>
              <m:sSup>
                <m:sSupPr>
                  <m:ctrlPr>
                    <a:rPr lang="en-US" sz="2600" i="1" kern="1200" dirty="0" smtClean="0">
                      <a:solidFill>
                        <a:srgbClr val="00B050"/>
                      </a:solidFill>
                      <a:latin typeface="Cambria Math" panose="02040503050406030204" pitchFamily="18" charset="0"/>
                    </a:rPr>
                  </m:ctrlPr>
                </m:sSupPr>
                <m:e>
                  <m:r>
                    <m:rPr>
                      <m:sty m:val="p"/>
                    </m:rPr>
                    <a:rPr lang="en-US" sz="2600" i="0" kern="1200" dirty="0" smtClean="0">
                      <a:solidFill>
                        <a:srgbClr val="00B050"/>
                      </a:solidFill>
                      <a:latin typeface="Cambria Math" panose="02040503050406030204" pitchFamily="18" charset="0"/>
                    </a:rPr>
                    <m:t>m</m:t>
                  </m:r>
                </m:e>
                <m:sup>
                  <m:r>
                    <a:rPr lang="en-US" sz="2600" i="0" kern="1200" dirty="0" smtClean="0">
                      <a:solidFill>
                        <a:srgbClr val="00B050"/>
                      </a:solidFill>
                      <a:latin typeface="Cambria Math" panose="02040503050406030204" pitchFamily="18" charset="0"/>
                    </a:rPr>
                    <m:t>2</m:t>
                  </m:r>
                </m:sup>
              </m:sSup>
            </m:oMath>
          </a14:m>
          <a:r>
            <a:rPr lang="en-US" sz="2600" kern="1200" dirty="0">
              <a:solidFill>
                <a:srgbClr val="00B050"/>
              </a:solidFill>
            </a:rPr>
            <a:t>) – compatible with the first prototypes specs (timepix4 single board)</a:t>
          </a:r>
          <a:endParaRPr lang="en-GB" sz="2600" kern="1200" dirty="0">
            <a:solidFill>
              <a:schemeClr val="tx1"/>
            </a:solidFill>
          </a:endParaRPr>
        </a:p>
        <a:p>
          <a:pPr marL="685800" lvl="3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600" kern="1200" dirty="0">
              <a:solidFill>
                <a:srgbClr val="00B050"/>
              </a:solidFill>
            </a:rPr>
            <a:t>Robustness validation (high pressure / cyclic tests?)</a:t>
          </a:r>
        </a:p>
        <a:p>
          <a:pPr marL="914400" lvl="4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600" kern="1200" dirty="0">
              <a:solidFill>
                <a:srgbClr val="00B050"/>
              </a:solidFill>
            </a:rPr>
            <a:t>Connector being assembled</a:t>
          </a:r>
          <a:endParaRPr lang="en-GB" sz="2600" kern="1200" dirty="0">
            <a:solidFill>
              <a:srgbClr val="00B050"/>
            </a:solidFill>
          </a:endParaRPr>
        </a:p>
        <a:p>
          <a:pPr marL="685800" lvl="3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600" kern="1200" dirty="0">
              <a:solidFill>
                <a:srgbClr val="00B050"/>
              </a:solidFill>
            </a:rPr>
            <a:t>Finite element analysis of the sample ( including design optimization)</a:t>
          </a:r>
          <a:endParaRPr lang="en-GB" sz="2600" kern="1200" dirty="0">
            <a:solidFill>
              <a:srgbClr val="00B050"/>
            </a:solidFill>
          </a:endParaRPr>
        </a:p>
        <a:p>
          <a:pPr marL="685800" lvl="3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600" kern="1200" dirty="0">
              <a:solidFill>
                <a:schemeClr val="tx1"/>
              </a:solidFill>
            </a:rPr>
            <a:t>Connector: different approaches can be considered</a:t>
          </a:r>
          <a:endParaRPr lang="en-GB" sz="2600" kern="1200" dirty="0">
            <a:solidFill>
              <a:schemeClr val="tx1"/>
            </a:solidFill>
          </a:endParaRPr>
        </a:p>
        <a:p>
          <a:pPr marL="914400" lvl="4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600" kern="1200" dirty="0">
              <a:solidFill>
                <a:schemeClr val="tx1"/>
              </a:solidFill>
            </a:rPr>
            <a:t>IKTS integration, soldering, </a:t>
          </a:r>
          <a:r>
            <a:rPr lang="en-US" sz="2600" kern="1200" dirty="0" err="1">
              <a:solidFill>
                <a:schemeClr val="tx1"/>
              </a:solidFill>
            </a:rPr>
            <a:t>hyperbar</a:t>
          </a:r>
          <a:r>
            <a:rPr lang="en-US" sz="2600" kern="1200" dirty="0">
              <a:solidFill>
                <a:schemeClr val="tx1"/>
              </a:solidFill>
            </a:rPr>
            <a:t> bonding (</a:t>
          </a:r>
          <a:r>
            <a:rPr lang="en-US" sz="2600" kern="1200" dirty="0">
              <a:hlinkClick xmlns:r="http://schemas.openxmlformats.org/officeDocument/2006/relationships" r:id="rId1"/>
            </a:rPr>
            <a:t>CPPM</a:t>
          </a:r>
          <a:r>
            <a:rPr lang="en-US" sz="2600" kern="1200" dirty="0">
              <a:solidFill>
                <a:schemeClr val="tx1"/>
              </a:solidFill>
            </a:rPr>
            <a:t>), brazing, …</a:t>
          </a:r>
          <a:endParaRPr lang="en-GB" sz="2600" kern="1200" dirty="0">
            <a:solidFill>
              <a:schemeClr val="tx1"/>
            </a:solidFill>
          </a:endParaRPr>
        </a:p>
      </dsp:txBody>
      <dsp:txXfrm>
        <a:off x="0" y="610679"/>
        <a:ext cx="11762659" cy="5733000"/>
      </dsp:txXfrm>
    </dsp:sp>
    <dsp:sp modelId="{6BF4804F-B1CC-4BCA-96D6-220D4B0141B2}">
      <dsp:nvSpPr>
        <dsp:cNvPr id="0" name=""/>
        <dsp:cNvSpPr/>
      </dsp:nvSpPr>
      <dsp:spPr>
        <a:xfrm>
          <a:off x="588132" y="226919"/>
          <a:ext cx="8233861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1220" tIns="0" rIns="311220" bIns="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 dirty="0"/>
            <a:t>Summary</a:t>
          </a:r>
        </a:p>
      </dsp:txBody>
      <dsp:txXfrm>
        <a:off x="625599" y="264386"/>
        <a:ext cx="8158927" cy="69258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4E0980-F28C-43AB-8E03-99543F856F3C}">
      <dsp:nvSpPr>
        <dsp:cNvPr id="0" name=""/>
        <dsp:cNvSpPr/>
      </dsp:nvSpPr>
      <dsp:spPr>
        <a:xfrm>
          <a:off x="0" y="547859"/>
          <a:ext cx="11762659" cy="594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2913" tIns="666496" rIns="912913" bIns="227584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r>
            <a:rPr lang="en-US" sz="3200" kern="1200" dirty="0">
              <a:solidFill>
                <a:schemeClr val="tx1"/>
              </a:solidFill>
            </a:rPr>
            <a:t>Cooling plates</a:t>
          </a:r>
          <a:endParaRPr lang="en-GB" sz="3200" kern="1200" dirty="0">
            <a:solidFill>
              <a:srgbClr val="00B050"/>
            </a:solidFill>
          </a:endParaRPr>
        </a:p>
        <a:p>
          <a:pPr marL="571500" lvl="2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3200" kern="1200" dirty="0">
              <a:solidFill>
                <a:schemeClr val="tx1"/>
              </a:solidFill>
            </a:rPr>
            <a:t>3D metal printing</a:t>
          </a:r>
          <a:endParaRPr lang="en-GB" sz="3200" kern="1200" dirty="0">
            <a:solidFill>
              <a:schemeClr val="tx1"/>
            </a:solidFill>
          </a:endParaRPr>
        </a:p>
        <a:p>
          <a:pPr marL="857250" lvl="3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3200" kern="1200" dirty="0">
              <a:solidFill>
                <a:schemeClr val="accent2">
                  <a:lumMod val="75000"/>
                </a:schemeClr>
              </a:solidFill>
            </a:rPr>
            <a:t>First run shows fill factor issue and distortions</a:t>
          </a:r>
          <a:endParaRPr lang="en-GB" sz="3200" kern="1200" dirty="0">
            <a:solidFill>
              <a:schemeClr val="accent2">
                <a:lumMod val="75000"/>
              </a:schemeClr>
            </a:solidFill>
          </a:endParaRPr>
        </a:p>
        <a:p>
          <a:pPr marL="857250" lvl="3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3200" kern="1200" dirty="0">
              <a:solidFill>
                <a:schemeClr val="accent2">
                  <a:lumMod val="75000"/>
                </a:schemeClr>
              </a:solidFill>
            </a:rPr>
            <a:t>Second run should have better fill factor</a:t>
          </a:r>
          <a:endParaRPr lang="en-GB" sz="3200" kern="1200" dirty="0">
            <a:solidFill>
              <a:schemeClr val="accent2">
                <a:lumMod val="75000"/>
              </a:schemeClr>
            </a:solidFill>
          </a:endParaRPr>
        </a:p>
        <a:p>
          <a:pPr marL="857250" lvl="3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3200" kern="1200" dirty="0">
              <a:solidFill>
                <a:srgbClr val="00B050"/>
              </a:solidFill>
            </a:rPr>
            <a:t>Additional samples produced to understand better the printing (straight samples)</a:t>
          </a:r>
          <a:endParaRPr lang="en-GB" sz="3200" kern="1200" dirty="0">
            <a:solidFill>
              <a:schemeClr val="tx1"/>
            </a:solidFill>
          </a:endParaRPr>
        </a:p>
        <a:p>
          <a:pPr marL="857250" lvl="3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3200" kern="1200" dirty="0">
              <a:solidFill>
                <a:schemeClr val="tx1"/>
              </a:solidFill>
            </a:rPr>
            <a:t>Another manufacturer to be identified (Alloyed, BA systems, ?)</a:t>
          </a:r>
          <a:endParaRPr lang="en-GB" sz="3200" kern="1200" dirty="0">
            <a:solidFill>
              <a:schemeClr val="tx1"/>
            </a:solidFill>
          </a:endParaRPr>
        </a:p>
        <a:p>
          <a:pPr marL="857250" lvl="3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3200" kern="1200" dirty="0">
              <a:solidFill>
                <a:schemeClr val="tx1"/>
              </a:solidFill>
            </a:rPr>
            <a:t>Connector R&amp;D requires more samples</a:t>
          </a:r>
          <a:endParaRPr lang="en-GB" sz="3200" kern="1200" dirty="0">
            <a:solidFill>
              <a:schemeClr val="tx1"/>
            </a:solidFill>
          </a:endParaRPr>
        </a:p>
        <a:p>
          <a:pPr marL="1143000" lvl="4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3200" kern="1200" dirty="0">
              <a:solidFill>
                <a:schemeClr val="tx1"/>
              </a:solidFill>
            </a:rPr>
            <a:t>Smoother surface is desirable</a:t>
          </a:r>
          <a:endParaRPr lang="en-GB" sz="3200" kern="1200" dirty="0">
            <a:solidFill>
              <a:schemeClr val="tx1"/>
            </a:solidFill>
          </a:endParaRPr>
        </a:p>
      </dsp:txBody>
      <dsp:txXfrm>
        <a:off x="0" y="547859"/>
        <a:ext cx="11762659" cy="5947200"/>
      </dsp:txXfrm>
    </dsp:sp>
    <dsp:sp modelId="{6BF4804F-B1CC-4BCA-96D6-220D4B0141B2}">
      <dsp:nvSpPr>
        <dsp:cNvPr id="0" name=""/>
        <dsp:cNvSpPr/>
      </dsp:nvSpPr>
      <dsp:spPr>
        <a:xfrm>
          <a:off x="588132" y="75539"/>
          <a:ext cx="8233861" cy="9446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1220" tIns="0" rIns="311220" bIns="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Summary</a:t>
          </a:r>
        </a:p>
      </dsp:txBody>
      <dsp:txXfrm>
        <a:off x="634246" y="121653"/>
        <a:ext cx="8141633" cy="8524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5FBB7C-A03D-4D7C-9BDE-9D96809B90FD}" type="datetimeFigureOut">
              <a:rPr lang="en-GB" smtClean="0"/>
              <a:t>10/07/2024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5C97BD-0DF9-484C-91E4-2B49379AEB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1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11/07/2024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317D5-14E0-4D7F-8DBE-3D1BF148FB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0528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11/07/2024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317D5-14E0-4D7F-8DBE-3D1BF148FB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172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11/07/2024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317D5-14E0-4D7F-8DBE-3D1BF148FB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4753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266"/>
            <a:ext cx="2743200" cy="365125"/>
          </a:xfrm>
        </p:spPr>
        <p:txBody>
          <a:bodyPr/>
          <a:lstStyle/>
          <a:p>
            <a:r>
              <a:rPr lang="en-GB"/>
              <a:t>11/07/2024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92265"/>
            <a:ext cx="4114800" cy="365125"/>
          </a:xfrm>
        </p:spPr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448800" y="6485393"/>
            <a:ext cx="2743200" cy="365125"/>
          </a:xfrm>
        </p:spPr>
        <p:txBody>
          <a:bodyPr/>
          <a:lstStyle/>
          <a:p>
            <a:fld id="{865317D5-14E0-4D7F-8DBE-3D1BF148FB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7901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lang="en-GB"/>
              <a:t>11/07/2024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92874"/>
            <a:ext cx="4114800" cy="365125"/>
          </a:xfrm>
        </p:spPr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448800" y="6492873"/>
            <a:ext cx="2743200" cy="365125"/>
          </a:xfrm>
        </p:spPr>
        <p:txBody>
          <a:bodyPr/>
          <a:lstStyle/>
          <a:p>
            <a:fld id="{865317D5-14E0-4D7F-8DBE-3D1BF148FB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4171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11/07/2024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317D5-14E0-4D7F-8DBE-3D1BF148FB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272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11/07/2024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317D5-14E0-4D7F-8DBE-3D1BF148FB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5535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11/07/2024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317D5-14E0-4D7F-8DBE-3D1BF148FB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6171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0" y="6643868"/>
            <a:ext cx="2743200" cy="215981"/>
          </a:xfrm>
        </p:spPr>
        <p:txBody>
          <a:bodyPr/>
          <a:lstStyle/>
          <a:p>
            <a:r>
              <a:rPr lang="en-GB"/>
              <a:t>11/07/2024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643868"/>
            <a:ext cx="4114800" cy="214132"/>
          </a:xfrm>
        </p:spPr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448800" y="6643868"/>
            <a:ext cx="2743200" cy="214132"/>
          </a:xfrm>
        </p:spPr>
        <p:txBody>
          <a:bodyPr/>
          <a:lstStyle/>
          <a:p>
            <a:fld id="{865317D5-14E0-4D7F-8DBE-3D1BF148FB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8682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11/07/2024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317D5-14E0-4D7F-8DBE-3D1BF148FB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2361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11/07/2024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317D5-14E0-4D7F-8DBE-3D1BF148FB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5371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11/07/2024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Oscar (UoM)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5317D5-14E0-4D7F-8DBE-3D1BF148FB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110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0.png"/><Relationship Id="rId4" Type="http://schemas.openxmlformats.org/officeDocument/2006/relationships/image" Target="../media/image60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0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1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0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hyperlink" Target="http://cds.cern.ch/record/1624070/files/LHCB-TDR-013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hyperlink" Target="http://cds.cern.ch/record/1624070/files/LHCB-TDR-013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cds.cern.ch/record/1624070/files/LHCB-TDR-013.pdf" TargetMode="External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hyperlink" Target="http://cds.cern.ch/record/1624070/files/LHCB-TDR-013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36746/contributions/5923154/attachments/2868311/5021146/240531_DRDT74-Cooling.pdf" TargetMode="External"/><Relationship Id="rId2" Type="http://schemas.openxmlformats.org/officeDocument/2006/relationships/hyperlink" Target="http://cds.cern.ch/record/1624070/files/LHCB-TDR-013.pdf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9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627245/contributions/2665160/attachments/1521957/2387079/2017_VERTEX_MAPELLI_SLIDES_v3.pdf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0.png"/><Relationship Id="rId5" Type="http://schemas.openxmlformats.org/officeDocument/2006/relationships/image" Target="../media/image49.jpeg"/><Relationship Id="rId4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23988/contributions/5997822/attachments/2874068/5032772/20240610%20Module%200%20-%20Module%20concept.pdf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hyperlink" Target="http://cds.cern.ch/record/1624070/files/LHCB-TDR-013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hyperlink" Target="https://indico.cern.ch/event/1416968/contributions/5956289/attachments/2865487/5015396/velo2%20concentric%20layout.pdf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hyperlink" Target="https://indico.cern.ch/event/1416968/contributions/5956291/attachments/2865426/5028250/ConcentricConcept_May24.pdf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23988/contributions/5997822/attachments/2874068/5032772/20240610%20Module%200%20-%20Module%20concept.pdf" TargetMode="External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23988/contributions/5997822/attachments/2874068/5032772/20240610%20Module%200%20-%20Module%20concept.pdf" TargetMode="External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hyperlink" Target="https://indico.cern.ch/event/1416968/contributions/5956289/attachments/2865487/5015396/velo2%20concentric%20layout.pdf" TargetMode="Externa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hyperlink" Target="https://indico.cern.ch/event/1416968/contributions/5956289/attachments/2865487/5015396/velo2%20concentric%20layout.pdf" TargetMode="Externa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hyperlink" Target="https://indico.cern.ch/event/1416968/contributions/5956291/attachments/2865426/5028250/ConcentricConcept_May24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8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openxmlformats.org/officeDocument/2006/relationships/image" Target="../media/image7.png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hyperlink" Target="https://indico.cern.ch/event/1423988/contributions/5997822/attachments/2874068/5032772/20240610%20Module%200%20-%20Module%20concept.pdf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Data" Target="../diagrams/data3.xml"/><Relationship Id="rId7" Type="http://schemas.microsoft.com/office/2007/relationships/diagramDrawing" Target="../diagrams/drawing2.xml"/><Relationship Id="rId12" Type="http://schemas.openxmlformats.org/officeDocument/2006/relationships/image" Target="../media/image13.jpeg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12.jpeg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11.tif"/><Relationship Id="rId4" Type="http://schemas.openxmlformats.org/officeDocument/2006/relationships/diagramLayout" Target="../diagrams/layout2.xml"/><Relationship Id="rId9" Type="http://schemas.openxmlformats.org/officeDocument/2006/relationships/image" Target="../media/image8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0.xml"/><Relationship Id="rId13" Type="http://schemas.openxmlformats.org/officeDocument/2006/relationships/image" Target="../media/image8.gif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30.xml"/><Relationship Id="rId12" Type="http://schemas.openxmlformats.org/officeDocument/2006/relationships/image" Target="../media/image15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11" Type="http://schemas.openxmlformats.org/officeDocument/2006/relationships/image" Target="../media/image14.png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20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20.xml"/><Relationship Id="rId1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13" Type="http://schemas.openxmlformats.org/officeDocument/2006/relationships/image" Target="../media/image18.png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6.xml"/><Relationship Id="rId12" Type="http://schemas.openxmlformats.org/officeDocument/2006/relationships/image" Target="../media/image17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11" Type="http://schemas.openxmlformats.org/officeDocument/2006/relationships/image" Target="../media/image8.gif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diagramLayout" Target="../diagrams/layout5.xml"/><Relationship Id="rId7" Type="http://schemas.openxmlformats.org/officeDocument/2006/relationships/image" Target="../media/image8.gif"/><Relationship Id="rId12" Type="http://schemas.openxmlformats.org/officeDocument/2006/relationships/image" Target="../media/image23.jpe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11" Type="http://schemas.openxmlformats.org/officeDocument/2006/relationships/image" Target="../media/image22.jpeg"/><Relationship Id="rId5" Type="http://schemas.openxmlformats.org/officeDocument/2006/relationships/diagramColors" Target="../diagrams/colors5.xml"/><Relationship Id="rId10" Type="http://schemas.openxmlformats.org/officeDocument/2006/relationships/image" Target="../media/image21.jpeg"/><Relationship Id="rId4" Type="http://schemas.openxmlformats.org/officeDocument/2006/relationships/diagramQuickStyle" Target="../diagrams/quickStyle5.xml"/><Relationship Id="rId9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27.png"/><Relationship Id="rId2" Type="http://schemas.openxmlformats.org/officeDocument/2006/relationships/hyperlink" Target="https://infoscience.epfl.ch/record/299698?ln=en&amp;v=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VELO U2 cooling substrates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Oscar Augusto on behalf of the VELO Upgrade 2 group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20B6A1C-ECF0-4161-5C7B-0D825C32B6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9049"/>
            <a:ext cx="4404852" cy="186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E1090299-5EC9-6A08-5C20-E06C67FCA0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4670" y="0"/>
            <a:ext cx="3087329" cy="1852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picture containing icon&#10;&#10;Description automatically generated">
            <a:extLst>
              <a:ext uri="{FF2B5EF4-FFF2-40B4-BE49-F238E27FC236}">
                <a16:creationId xmlns:a16="http://schemas.microsoft.com/office/drawing/2014/main" id="{2EDA0BA7-D128-0147-E9A0-155960B8BB5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4783" y="4545399"/>
            <a:ext cx="3087329" cy="2273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8473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8138BE-8B2B-48B5-92D4-1B5109E3B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-5723"/>
            <a:ext cx="9041643" cy="740048"/>
          </a:xfrm>
        </p:spPr>
        <p:txBody>
          <a:bodyPr>
            <a:normAutofit/>
          </a:bodyPr>
          <a:lstStyle/>
          <a:p>
            <a:r>
              <a:rPr lang="en-US" dirty="0"/>
              <a:t>Simplified FEA</a:t>
            </a:r>
            <a:endParaRPr lang="en-GB" dirty="0"/>
          </a:p>
        </p:txBody>
      </p:sp>
      <p:cxnSp>
        <p:nvCxnSpPr>
          <p:cNvPr id="1037" name="Straight Connector 1036"/>
          <p:cNvCxnSpPr/>
          <p:nvPr/>
        </p:nvCxnSpPr>
        <p:spPr>
          <a:xfrm>
            <a:off x="0" y="663518"/>
            <a:ext cx="3827158" cy="0"/>
          </a:xfrm>
          <a:prstGeom prst="line">
            <a:avLst/>
          </a:prstGeom>
          <a:ln w="762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3B2DA2A-9B2B-E492-95AE-9442C79E1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11/07/2024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A320726-7B67-78AA-6DC3-8C9154811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EB214C-51B8-2FBC-BBF1-A43769BBB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5A3D-0C61-436F-B97C-D20DE23F671D}" type="slidenum">
              <a:rPr lang="en-GB" smtClean="0"/>
              <a:t>10</a:t>
            </a:fld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6A1100D-E2BA-6639-DF66-6887BBCAEF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71" y="1834597"/>
            <a:ext cx="6824750" cy="31888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13BF5A4-A272-5428-4119-283CB3F0D8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842" y="1217672"/>
            <a:ext cx="555886" cy="221132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CE65793-C12B-0A2B-7CB1-EBA42D4108F6}"/>
                  </a:ext>
                </a:extLst>
              </p:cNvPr>
              <p:cNvSpPr txBox="1"/>
              <p:nvPr/>
            </p:nvSpPr>
            <p:spPr>
              <a:xfrm>
                <a:off x="163236" y="1034234"/>
                <a:ext cx="919098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ΔT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(℃)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CE65793-C12B-0A2B-7CB1-EBA42D4108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236" y="1034234"/>
                <a:ext cx="919098" cy="369332"/>
              </a:xfrm>
              <a:prstGeom prst="rect">
                <a:avLst/>
              </a:prstGeom>
              <a:blipFill>
                <a:blip r:embed="rId4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A3095BE-31EC-938A-658E-4CAE54BA3103}"/>
                  </a:ext>
                </a:extLst>
              </p:cNvPr>
              <p:cNvSpPr txBox="1"/>
              <p:nvPr/>
            </p:nvSpPr>
            <p:spPr>
              <a:xfrm>
                <a:off x="7322636" y="2203187"/>
                <a:ext cx="4763593" cy="25853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Sensor + ASIC (400um Silicon)</a:t>
                </a:r>
              </a:p>
              <a:p>
                <a:r>
                  <a:rPr lang="en-US" dirty="0"/>
                  <a:t>-&gt;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Power</m:t>
                    </m:r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dissipation</m:t>
                    </m:r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: 2</m:t>
                    </m:r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W</m:t>
                    </m:r>
                    <m:r>
                      <a:rPr lang="en-US" i="0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i="0" dirty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i="0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Cooling structure in Al2O3 (20W/</a:t>
                </a:r>
                <a:r>
                  <a:rPr lang="en-US" dirty="0" err="1"/>
                  <a:t>m.K</a:t>
                </a:r>
                <a:r>
                  <a:rPr lang="en-US" dirty="0"/>
                  <a:t>)</a:t>
                </a:r>
              </a:p>
              <a:p>
                <a:endParaRPr lang="en-US" dirty="0"/>
              </a:p>
              <a:p>
                <a:r>
                  <a:rPr lang="en-US" dirty="0"/>
                  <a:t>Overhang of 5 mm as in the VELO U1</a:t>
                </a:r>
              </a:p>
              <a:p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ΔT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~9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℃</m:t>
                      </m:r>
                    </m:oMath>
                  </m:oMathPara>
                </a14:m>
                <a:endParaRPr lang="en-US" b="0" dirty="0">
                  <a:ea typeface="Cambria Math" panose="02040503050406030204" pitchFamily="18" charset="0"/>
                </a:endParaRP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A3095BE-31EC-938A-658E-4CAE54BA31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2636" y="2203187"/>
                <a:ext cx="4763593" cy="2585323"/>
              </a:xfrm>
              <a:prstGeom prst="rect">
                <a:avLst/>
              </a:prstGeom>
              <a:blipFill>
                <a:blip r:embed="rId5"/>
                <a:stretch>
                  <a:fillRect l="-1023" t="-11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3182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7E6B108-F239-29F2-A679-B152DE0B234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003"/>
          <a:stretch/>
        </p:blipFill>
        <p:spPr>
          <a:xfrm>
            <a:off x="105771" y="2706361"/>
            <a:ext cx="7076999" cy="349052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48138BE-8B2B-48B5-92D4-1B5109E3B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-5723"/>
            <a:ext cx="9041643" cy="740048"/>
          </a:xfrm>
        </p:spPr>
        <p:txBody>
          <a:bodyPr>
            <a:normAutofit/>
          </a:bodyPr>
          <a:lstStyle/>
          <a:p>
            <a:r>
              <a:rPr lang="en-US" dirty="0"/>
              <a:t>FEA (Alumina LTCC)</a:t>
            </a:r>
            <a:endParaRPr lang="en-GB" dirty="0"/>
          </a:p>
        </p:txBody>
      </p:sp>
      <p:cxnSp>
        <p:nvCxnSpPr>
          <p:cNvPr id="1037" name="Straight Connector 1036"/>
          <p:cNvCxnSpPr/>
          <p:nvPr/>
        </p:nvCxnSpPr>
        <p:spPr>
          <a:xfrm>
            <a:off x="0" y="663518"/>
            <a:ext cx="3827158" cy="0"/>
          </a:xfrm>
          <a:prstGeom prst="line">
            <a:avLst/>
          </a:prstGeom>
          <a:ln w="762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3B2DA2A-9B2B-E492-95AE-9442C79E1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11/07/2024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A320726-7B67-78AA-6DC3-8C9154811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EB214C-51B8-2FBC-BBF1-A43769BBB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5A3D-0C61-436F-B97C-D20DE23F671D}" type="slidenum">
              <a:rPr lang="en-GB" smtClean="0"/>
              <a:t>11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CE65793-C12B-0A2B-7CB1-EBA42D4108F6}"/>
                  </a:ext>
                </a:extLst>
              </p:cNvPr>
              <p:cNvSpPr txBox="1"/>
              <p:nvPr/>
            </p:nvSpPr>
            <p:spPr>
              <a:xfrm>
                <a:off x="6369443" y="2776068"/>
                <a:ext cx="919098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ΔT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(℃)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CE65793-C12B-0A2B-7CB1-EBA42D4108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9443" y="2776068"/>
                <a:ext cx="919098" cy="369332"/>
              </a:xfrm>
              <a:prstGeom prst="rect">
                <a:avLst/>
              </a:prstGeom>
              <a:blipFill>
                <a:blip r:embed="rId3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A3095BE-31EC-938A-658E-4CAE54BA3103}"/>
                  </a:ext>
                </a:extLst>
              </p:cNvPr>
              <p:cNvSpPr txBox="1"/>
              <p:nvPr/>
            </p:nvSpPr>
            <p:spPr>
              <a:xfrm>
                <a:off x="7624204" y="2203187"/>
                <a:ext cx="4462025" cy="25853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Sensor + ASIC (200um Silicon)</a:t>
                </a:r>
              </a:p>
              <a:p>
                <a:r>
                  <a:rPr lang="en-US" dirty="0"/>
                  <a:t>-&gt;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Power</m:t>
                    </m:r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dissipation</m:t>
                    </m:r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: 2</m:t>
                    </m:r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W</m:t>
                    </m:r>
                    <m:r>
                      <a:rPr lang="en-US" i="0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i="0" dirty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i="0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Cooling structure in LTCC Al2O3 (5W/</a:t>
                </a:r>
                <a:r>
                  <a:rPr lang="en-US" dirty="0" err="1"/>
                  <a:t>m.K</a:t>
                </a:r>
                <a:r>
                  <a:rPr lang="en-US" dirty="0"/>
                  <a:t>)</a:t>
                </a:r>
              </a:p>
              <a:p>
                <a:endParaRPr lang="en-US" dirty="0"/>
              </a:p>
              <a:p>
                <a:r>
                  <a:rPr lang="en-US" dirty="0"/>
                  <a:t>Overhang of 5 mm as in the VELO U1</a:t>
                </a:r>
              </a:p>
              <a:p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ΔT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~14.6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℃</m:t>
                      </m:r>
                    </m:oMath>
                  </m:oMathPara>
                </a14:m>
                <a:endParaRPr lang="en-US" b="0" dirty="0">
                  <a:ea typeface="Cambria Math" panose="02040503050406030204" pitchFamily="18" charset="0"/>
                </a:endParaRP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A3095BE-31EC-938A-658E-4CAE54BA31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4204" y="2203187"/>
                <a:ext cx="4462025" cy="2585323"/>
              </a:xfrm>
              <a:prstGeom prst="rect">
                <a:avLst/>
              </a:prstGeom>
              <a:blipFill>
                <a:blip r:embed="rId4"/>
                <a:stretch>
                  <a:fillRect l="-1230" t="-11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808DDD8D-88E2-E518-9D06-1B8C5F914A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9865" y="842529"/>
            <a:ext cx="7159755" cy="175562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92FA7FE-7525-F17E-D9AA-403A2F63B2D9}"/>
              </a:ext>
            </a:extLst>
          </p:cNvPr>
          <p:cNvSpPr/>
          <p:nvPr/>
        </p:nvSpPr>
        <p:spPr>
          <a:xfrm>
            <a:off x="0" y="2598156"/>
            <a:ext cx="1217098" cy="24720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24785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C075E613-EB4A-5E80-3871-83F89F6912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3" y="3081597"/>
            <a:ext cx="7139958" cy="324666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48138BE-8B2B-48B5-92D4-1B5109E3B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-5723"/>
            <a:ext cx="9041643" cy="740048"/>
          </a:xfrm>
        </p:spPr>
        <p:txBody>
          <a:bodyPr>
            <a:normAutofit/>
          </a:bodyPr>
          <a:lstStyle/>
          <a:p>
            <a:r>
              <a:rPr lang="en-US" dirty="0"/>
              <a:t>FEA (Alumina LTCC)</a:t>
            </a:r>
            <a:endParaRPr lang="en-GB" dirty="0"/>
          </a:p>
        </p:txBody>
      </p:sp>
      <p:cxnSp>
        <p:nvCxnSpPr>
          <p:cNvPr id="1037" name="Straight Connector 1036"/>
          <p:cNvCxnSpPr/>
          <p:nvPr/>
        </p:nvCxnSpPr>
        <p:spPr>
          <a:xfrm>
            <a:off x="0" y="663518"/>
            <a:ext cx="3827158" cy="0"/>
          </a:xfrm>
          <a:prstGeom prst="line">
            <a:avLst/>
          </a:prstGeom>
          <a:ln w="762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3B2DA2A-9B2B-E492-95AE-9442C79E1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11/07/2024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A320726-7B67-78AA-6DC3-8C9154811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EB214C-51B8-2FBC-BBF1-A43769BBB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5A3D-0C61-436F-B97C-D20DE23F671D}" type="slidenum">
              <a:rPr lang="en-GB" smtClean="0"/>
              <a:t>12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CE65793-C12B-0A2B-7CB1-EBA42D4108F6}"/>
                  </a:ext>
                </a:extLst>
              </p:cNvPr>
              <p:cNvSpPr txBox="1"/>
              <p:nvPr/>
            </p:nvSpPr>
            <p:spPr>
              <a:xfrm>
                <a:off x="6464037" y="2917588"/>
                <a:ext cx="919098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ΔT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(℃)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CE65793-C12B-0A2B-7CB1-EBA42D4108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4037" y="2917588"/>
                <a:ext cx="919098" cy="369332"/>
              </a:xfrm>
              <a:prstGeom prst="rect">
                <a:avLst/>
              </a:prstGeom>
              <a:blipFill>
                <a:blip r:embed="rId3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A3095BE-31EC-938A-658E-4CAE54BA3103}"/>
                  </a:ext>
                </a:extLst>
              </p:cNvPr>
              <p:cNvSpPr txBox="1"/>
              <p:nvPr/>
            </p:nvSpPr>
            <p:spPr>
              <a:xfrm>
                <a:off x="7624204" y="2203187"/>
                <a:ext cx="4462025" cy="25853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Sensor + ASIC (200um Silicon)</a:t>
                </a:r>
              </a:p>
              <a:p>
                <a:r>
                  <a:rPr lang="en-US" dirty="0"/>
                  <a:t>-&gt;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Power</m:t>
                    </m:r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dissipation</m:t>
                    </m:r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: 2</m:t>
                    </m:r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W</m:t>
                    </m:r>
                    <m:r>
                      <a:rPr lang="en-US" i="0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i="0" dirty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i="0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Cooling structure in LTCC Al2O3 (5W/</a:t>
                </a:r>
                <a:r>
                  <a:rPr lang="en-US" dirty="0" err="1"/>
                  <a:t>m.K</a:t>
                </a:r>
                <a:r>
                  <a:rPr lang="en-US" dirty="0"/>
                  <a:t>)</a:t>
                </a:r>
              </a:p>
              <a:p>
                <a:endParaRPr lang="en-US" dirty="0"/>
              </a:p>
              <a:p>
                <a:r>
                  <a:rPr lang="en-US" dirty="0"/>
                  <a:t>Overhang of 8 mm as in the VELO U1</a:t>
                </a:r>
              </a:p>
              <a:p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ΔT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~28.6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℃</m:t>
                      </m:r>
                    </m:oMath>
                  </m:oMathPara>
                </a14:m>
                <a:endParaRPr lang="en-US" b="0" dirty="0">
                  <a:ea typeface="Cambria Math" panose="02040503050406030204" pitchFamily="18" charset="0"/>
                </a:endParaRP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A3095BE-31EC-938A-658E-4CAE54BA31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4204" y="2203187"/>
                <a:ext cx="4462025" cy="2585323"/>
              </a:xfrm>
              <a:prstGeom prst="rect">
                <a:avLst/>
              </a:prstGeom>
              <a:blipFill>
                <a:blip r:embed="rId4"/>
                <a:stretch>
                  <a:fillRect l="-1230" t="-11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>
            <a:extLst>
              <a:ext uri="{FF2B5EF4-FFF2-40B4-BE49-F238E27FC236}">
                <a16:creationId xmlns:a16="http://schemas.microsoft.com/office/drawing/2014/main" id="{C92FA7FE-7525-F17E-D9AA-403A2F63B2D9}"/>
              </a:ext>
            </a:extLst>
          </p:cNvPr>
          <p:cNvSpPr/>
          <p:nvPr/>
        </p:nvSpPr>
        <p:spPr>
          <a:xfrm>
            <a:off x="0" y="2604462"/>
            <a:ext cx="1217098" cy="24720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EC7F386-EF2E-91D7-E089-7EBB50CE09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772" y="912238"/>
            <a:ext cx="7182770" cy="1534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2739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5E35EC-D5CA-7D2B-28EC-EF65A463BD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11/07/2024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B43AAE-A040-9773-961F-19CB20629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96D66D-9AA3-1FD6-CEA9-65CD88075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317D5-14E0-4D7F-8DBE-3D1BF148FB14}" type="slidenum">
              <a:rPr lang="en-GB" smtClean="0"/>
              <a:t>13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3EFAB37-35B8-B7FD-C803-628AAE1FB7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408" y="93113"/>
            <a:ext cx="4571184" cy="6482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36233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8064D506-7A5A-C6BA-4172-43B103C1605E}"/>
              </a:ext>
            </a:extLst>
          </p:cNvPr>
          <p:cNvSpPr/>
          <p:nvPr/>
        </p:nvSpPr>
        <p:spPr>
          <a:xfrm>
            <a:off x="6010584" y="3808627"/>
            <a:ext cx="6001256" cy="276548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08B019F-3811-C586-4CD5-E1B124F17A07}"/>
              </a:ext>
            </a:extLst>
          </p:cNvPr>
          <p:cNvSpPr/>
          <p:nvPr/>
        </p:nvSpPr>
        <p:spPr>
          <a:xfrm>
            <a:off x="229274" y="2443221"/>
            <a:ext cx="5670183" cy="7165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18E75D1-09D5-33C3-8849-FE3720327560}"/>
              </a:ext>
            </a:extLst>
          </p:cNvPr>
          <p:cNvSpPr/>
          <p:nvPr/>
        </p:nvSpPr>
        <p:spPr>
          <a:xfrm>
            <a:off x="229274" y="765153"/>
            <a:ext cx="6001258" cy="140165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88D3569-DD28-4511-2EA1-BCE269B008FB}"/>
              </a:ext>
            </a:extLst>
          </p:cNvPr>
          <p:cNvSpPr/>
          <p:nvPr/>
        </p:nvSpPr>
        <p:spPr>
          <a:xfrm>
            <a:off x="6010584" y="663518"/>
            <a:ext cx="6001257" cy="276548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8138BE-8B2B-48B5-92D4-1B5109E3B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-5723"/>
            <a:ext cx="9041643" cy="740048"/>
          </a:xfrm>
        </p:spPr>
        <p:txBody>
          <a:bodyPr>
            <a:normAutofit/>
          </a:bodyPr>
          <a:lstStyle/>
          <a:p>
            <a:r>
              <a:rPr lang="en-US" dirty="0"/>
              <a:t>VELO U1 TDR</a:t>
            </a:r>
            <a:endParaRPr lang="en-GB" dirty="0"/>
          </a:p>
        </p:txBody>
      </p:sp>
      <p:cxnSp>
        <p:nvCxnSpPr>
          <p:cNvPr id="1037" name="Straight Connector 1036"/>
          <p:cNvCxnSpPr/>
          <p:nvPr/>
        </p:nvCxnSpPr>
        <p:spPr>
          <a:xfrm>
            <a:off x="0" y="663518"/>
            <a:ext cx="3827158" cy="0"/>
          </a:xfrm>
          <a:prstGeom prst="line">
            <a:avLst/>
          </a:prstGeom>
          <a:ln w="762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3B2DA2A-9B2B-E492-95AE-9442C79E1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11/07/2024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A320726-7B67-78AA-6DC3-8C9154811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EB214C-51B8-2FBC-BBF1-A43769BBB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5A3D-0C61-436F-B97C-D20DE23F671D}" type="slidenum">
              <a:rPr lang="en-GB" smtClean="0"/>
              <a:t>14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62C74DE-6FA5-A2E7-2A5F-5E239BC2AC14}"/>
              </a:ext>
            </a:extLst>
          </p:cNvPr>
          <p:cNvSpPr txBox="1"/>
          <p:nvPr/>
        </p:nvSpPr>
        <p:spPr>
          <a:xfrm>
            <a:off x="9784796" y="179635"/>
            <a:ext cx="2071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linkClick r:id="rId2"/>
              </a:rPr>
              <a:t>VELO Upgrade I TDR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36ABC7C-B4E1-D71C-DB36-BE30D0709E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0558" y="757530"/>
            <a:ext cx="5842168" cy="258471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66124A8-F8FA-900A-D877-FCF5AFA02D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4772" y="3853685"/>
            <a:ext cx="5587954" cy="263858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543586A8-0E1D-EA67-4CDC-DBBF328892C5}"/>
              </a:ext>
            </a:extLst>
          </p:cNvPr>
          <p:cNvSpPr/>
          <p:nvPr/>
        </p:nvSpPr>
        <p:spPr>
          <a:xfrm>
            <a:off x="5350817" y="2905761"/>
            <a:ext cx="548640" cy="266300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3390287-42D7-FD64-BC83-8394245B0F43}"/>
              </a:ext>
            </a:extLst>
          </p:cNvPr>
          <p:cNvSpPr/>
          <p:nvPr/>
        </p:nvSpPr>
        <p:spPr>
          <a:xfrm>
            <a:off x="5350817" y="5053857"/>
            <a:ext cx="879714" cy="51490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2D56A36-2AE4-C825-7212-6F7A4D2531B3}"/>
              </a:ext>
            </a:extLst>
          </p:cNvPr>
          <p:cNvSpPr txBox="1"/>
          <p:nvPr/>
        </p:nvSpPr>
        <p:spPr>
          <a:xfrm>
            <a:off x="151224" y="689417"/>
            <a:ext cx="5907482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200" dirty="0"/>
              <a:t>Cooling substrate at </a:t>
            </a:r>
            <a:r>
              <a:rPr lang="en-US" sz="2200" b="1" i="1" dirty="0"/>
              <a:t>baby</a:t>
            </a:r>
            <a:r>
              <a:rPr lang="en-US" sz="2200" b="1" dirty="0"/>
              <a:t> prototypes </a:t>
            </a:r>
            <a:r>
              <a:rPr lang="en-US" sz="2200" dirty="0"/>
              <a:t>level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200" dirty="0"/>
              <a:t>SNAKEI, 40 mm x 60 mm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200" dirty="0"/>
              <a:t>Main channel 200 um x 70 um (Restriction 30 um x 70 um)</a:t>
            </a:r>
          </a:p>
          <a:p>
            <a:pPr lvl="1"/>
            <a:endParaRPr lang="en-GB" sz="2200" dirty="0"/>
          </a:p>
          <a:p>
            <a:pPr marL="342900" indent="-342900">
              <a:buFont typeface="+mj-lt"/>
              <a:buAutoNum type="arabicPeriod"/>
            </a:pPr>
            <a:r>
              <a:rPr lang="en-GB" sz="2200" b="1" dirty="0"/>
              <a:t>Robustness tests </a:t>
            </a:r>
            <a:r>
              <a:rPr lang="en-GB" sz="2200" dirty="0"/>
              <a:t>running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sz="2200" dirty="0"/>
              <a:t>High pressure and cycling</a:t>
            </a:r>
          </a:p>
        </p:txBody>
      </p:sp>
    </p:spTree>
    <p:extLst>
      <p:ext uri="{BB962C8B-B14F-4D97-AF65-F5344CB8AC3E}">
        <p14:creationId xmlns:p14="http://schemas.microsoft.com/office/powerpoint/2010/main" val="3531678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C495D9FC-1570-208A-EBCF-D3A2B1B6EDF2}"/>
              </a:ext>
            </a:extLst>
          </p:cNvPr>
          <p:cNvSpPr/>
          <p:nvPr/>
        </p:nvSpPr>
        <p:spPr>
          <a:xfrm>
            <a:off x="6533230" y="504498"/>
            <a:ext cx="5428160" cy="60885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6E2D178-C13B-9154-3EF1-0741EFADF9DC}"/>
              </a:ext>
            </a:extLst>
          </p:cNvPr>
          <p:cNvSpPr/>
          <p:nvPr/>
        </p:nvSpPr>
        <p:spPr>
          <a:xfrm>
            <a:off x="151223" y="3385007"/>
            <a:ext cx="6442505" cy="74004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8138BE-8B2B-48B5-92D4-1B5109E3B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-5723"/>
            <a:ext cx="9041643" cy="740048"/>
          </a:xfrm>
        </p:spPr>
        <p:txBody>
          <a:bodyPr>
            <a:normAutofit/>
          </a:bodyPr>
          <a:lstStyle/>
          <a:p>
            <a:r>
              <a:rPr lang="en-US" dirty="0"/>
              <a:t>VELO U1 TDR</a:t>
            </a:r>
            <a:endParaRPr lang="en-GB" dirty="0"/>
          </a:p>
        </p:txBody>
      </p:sp>
      <p:cxnSp>
        <p:nvCxnSpPr>
          <p:cNvPr id="1037" name="Straight Connector 1036"/>
          <p:cNvCxnSpPr/>
          <p:nvPr/>
        </p:nvCxnSpPr>
        <p:spPr>
          <a:xfrm>
            <a:off x="0" y="663518"/>
            <a:ext cx="3827158" cy="0"/>
          </a:xfrm>
          <a:prstGeom prst="line">
            <a:avLst/>
          </a:prstGeom>
          <a:ln w="762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3B2DA2A-9B2B-E492-95AE-9442C79E1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11/07/2024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A320726-7B67-78AA-6DC3-8C9154811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EB214C-51B8-2FBC-BBF1-A43769BBB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5A3D-0C61-436F-B97C-D20DE23F671D}" type="slidenum">
              <a:rPr lang="en-GB" smtClean="0"/>
              <a:t>15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62C74DE-6FA5-A2E7-2A5F-5E239BC2AC14}"/>
              </a:ext>
            </a:extLst>
          </p:cNvPr>
          <p:cNvSpPr txBox="1"/>
          <p:nvPr/>
        </p:nvSpPr>
        <p:spPr>
          <a:xfrm>
            <a:off x="9784796" y="179635"/>
            <a:ext cx="2071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linkClick r:id="rId2"/>
              </a:rPr>
              <a:t>VELO Upgrade I TDR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2DC5B2B-300B-0F1D-8D84-5A6C726091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3161" y="587170"/>
            <a:ext cx="5168797" cy="347473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73C5A11-AB02-6492-F3F7-A21ADF8E05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93160" y="4079763"/>
            <a:ext cx="5168797" cy="234554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12B6AB2-BE14-73B7-E3D4-37FDA73828BD}"/>
                  </a:ext>
                </a:extLst>
              </p:cNvPr>
              <p:cNvSpPr txBox="1"/>
              <p:nvPr/>
            </p:nvSpPr>
            <p:spPr>
              <a:xfrm>
                <a:off x="151224" y="689417"/>
                <a:ext cx="5907482" cy="34778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+mj-lt"/>
                  <a:buAutoNum type="arabicPeriod"/>
                </a:pPr>
                <a:r>
                  <a:rPr lang="en-US" sz="2200" dirty="0"/>
                  <a:t>Cooling substrate at </a:t>
                </a:r>
                <a:r>
                  <a:rPr lang="en-US" sz="2200" b="1" i="1" dirty="0"/>
                  <a:t>baby</a:t>
                </a:r>
                <a:r>
                  <a:rPr lang="en-US" sz="2200" b="1" dirty="0"/>
                  <a:t> prototypes </a:t>
                </a:r>
                <a:r>
                  <a:rPr lang="en-US" sz="2200" dirty="0"/>
                  <a:t>level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GB" sz="2200" dirty="0"/>
                  <a:t>SNAKEI, 40 mm x 60 mm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GB" sz="2200" dirty="0"/>
                  <a:t>Main channel 200 um x 70 um (Restriction 30 um x 70 um)</a:t>
                </a:r>
              </a:p>
              <a:p>
                <a:pPr lvl="1"/>
                <a:endParaRPr lang="en-GB" sz="2200" dirty="0"/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GB" sz="2200" b="1" dirty="0"/>
                  <a:t>Robustness tests </a:t>
                </a:r>
                <a:r>
                  <a:rPr lang="en-GB" sz="2200" dirty="0"/>
                  <a:t>running</a:t>
                </a:r>
              </a:p>
              <a:p>
                <a:pPr marL="800100" lvl="1" indent="-342900">
                  <a:buFont typeface="+mj-lt"/>
                  <a:buAutoNum type="arabicPeriod"/>
                </a:pPr>
                <a:r>
                  <a:rPr lang="en-GB" sz="2200" dirty="0"/>
                  <a:t>High pressure and cycling</a:t>
                </a:r>
              </a:p>
              <a:p>
                <a:pPr marL="342900" indent="-342900">
                  <a:buFont typeface="+mj-lt"/>
                  <a:buAutoNum type="arabicPeriod"/>
                </a:pPr>
                <a:endParaRPr lang="en-GB" sz="2200" dirty="0"/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GB" sz="2200" dirty="0"/>
                  <a:t>Fluidic and </a:t>
                </a:r>
                <a:r>
                  <a:rPr lang="en-GB" sz="2200" b="1" dirty="0"/>
                  <a:t>cooling performance </a:t>
                </a:r>
                <a:r>
                  <a:rPr lang="en-GB" sz="2200" dirty="0"/>
                  <a:t>test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200" i="0" dirty="0" smtClean="0">
                        <a:latin typeface="Cambria Math" panose="02040503050406030204" pitchFamily="18" charset="0"/>
                      </a:rPr>
                      <m:t>ΔT</m:t>
                    </m:r>
                    <m:r>
                      <a:rPr lang="en-GB" sz="2200" i="0" dirty="0" smtClean="0">
                        <a:latin typeface="Cambria Math" panose="02040503050406030204" pitchFamily="18" charset="0"/>
                      </a:rPr>
                      <m:t> ~</m:t>
                    </m:r>
                    <m:sSup>
                      <m:sSupPr>
                        <m:ctrlPr>
                          <a:rPr lang="en-GB" sz="22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200" i="0" dirty="0" smtClean="0">
                            <a:latin typeface="Cambria Math" panose="02040503050406030204" pitchFamily="18" charset="0"/>
                          </a:rPr>
                          <m:t>6.5</m:t>
                        </m:r>
                      </m:e>
                      <m:sup>
                        <m:r>
                          <a:rPr lang="en-GB" sz="2200" i="0" dirty="0" smtClean="0">
                            <a:latin typeface="Cambria Math" panose="02040503050406030204" pitchFamily="18" charset="0"/>
                          </a:rPr>
                          <m:t>∘</m:t>
                        </m:r>
                      </m:sup>
                    </m:sSup>
                    <m:r>
                      <m:rPr>
                        <m:sty m:val="p"/>
                      </m:rPr>
                      <a:rPr lang="en-GB" sz="2200" i="0" dirty="0" err="1" smtClean="0">
                        <a:latin typeface="Cambria Math" panose="02040503050406030204" pitchFamily="18" charset="0"/>
                      </a:rPr>
                      <m:t>C</m:t>
                    </m:r>
                  </m:oMath>
                </a14:m>
                <a:r>
                  <a:rPr lang="en-GB" sz="2200" dirty="0"/>
                  <a:t>)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12B6AB2-BE14-73B7-E3D4-37FDA73828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224" y="689417"/>
                <a:ext cx="5907482" cy="3477875"/>
              </a:xfrm>
              <a:prstGeom prst="rect">
                <a:avLst/>
              </a:prstGeom>
              <a:blipFill>
                <a:blip r:embed="rId5"/>
                <a:stretch>
                  <a:fillRect l="-1445" t="-1401" b="-26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035594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8D499C9B-AECB-9F19-CBE3-0993B9D8538A}"/>
              </a:ext>
            </a:extLst>
          </p:cNvPr>
          <p:cNvSpPr/>
          <p:nvPr/>
        </p:nvSpPr>
        <p:spPr>
          <a:xfrm>
            <a:off x="151224" y="4444160"/>
            <a:ext cx="6026001" cy="66381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18503BD-3103-6AF3-83D5-E29A101A6093}"/>
                  </a:ext>
                </a:extLst>
              </p:cNvPr>
              <p:cNvSpPr txBox="1"/>
              <p:nvPr/>
            </p:nvSpPr>
            <p:spPr>
              <a:xfrm>
                <a:off x="151224" y="689417"/>
                <a:ext cx="5907482" cy="44935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+mj-lt"/>
                  <a:buAutoNum type="arabicPeriod"/>
                </a:pPr>
                <a:r>
                  <a:rPr lang="en-US" sz="2200" dirty="0"/>
                  <a:t>Cooling substrate at </a:t>
                </a:r>
                <a:r>
                  <a:rPr lang="en-US" sz="2200" b="1" i="1" dirty="0"/>
                  <a:t>baby</a:t>
                </a:r>
                <a:r>
                  <a:rPr lang="en-US" sz="2200" b="1" dirty="0"/>
                  <a:t> prototypes </a:t>
                </a:r>
                <a:r>
                  <a:rPr lang="en-US" sz="2200" dirty="0"/>
                  <a:t>level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GB" sz="2200" dirty="0"/>
                  <a:t>SNAKEI, 40 mm x 60 mm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GB" sz="2200" dirty="0"/>
                  <a:t>Main channel 200 um x 70 um (Restriction 30 um x 70 um)</a:t>
                </a:r>
              </a:p>
              <a:p>
                <a:pPr lvl="1"/>
                <a:endParaRPr lang="en-GB" sz="2200" dirty="0"/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GB" sz="2200" b="1" dirty="0"/>
                  <a:t>Robustness tests </a:t>
                </a:r>
                <a:r>
                  <a:rPr lang="en-GB" sz="2200" dirty="0"/>
                  <a:t>running</a:t>
                </a:r>
              </a:p>
              <a:p>
                <a:pPr marL="800100" lvl="1" indent="-342900">
                  <a:buFont typeface="+mj-lt"/>
                  <a:buAutoNum type="arabicPeriod"/>
                </a:pPr>
                <a:r>
                  <a:rPr lang="en-GB" sz="2200" dirty="0"/>
                  <a:t>High pressure and cycling</a:t>
                </a:r>
              </a:p>
              <a:p>
                <a:pPr marL="342900" indent="-342900">
                  <a:buFont typeface="+mj-lt"/>
                  <a:buAutoNum type="arabicPeriod"/>
                </a:pPr>
                <a:endParaRPr lang="en-GB" sz="2200" dirty="0"/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GB" sz="2200" dirty="0"/>
                  <a:t>Fluidic and </a:t>
                </a:r>
                <a:r>
                  <a:rPr lang="en-GB" sz="2200" b="1" dirty="0"/>
                  <a:t>cooling performance </a:t>
                </a:r>
                <a:r>
                  <a:rPr lang="en-GB" sz="2200" dirty="0"/>
                  <a:t>test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200" i="0" dirty="0" smtClean="0">
                        <a:latin typeface="Cambria Math" panose="02040503050406030204" pitchFamily="18" charset="0"/>
                      </a:rPr>
                      <m:t>ΔT</m:t>
                    </m:r>
                    <m:r>
                      <a:rPr lang="en-GB" sz="2200" i="0" dirty="0" smtClean="0">
                        <a:latin typeface="Cambria Math" panose="02040503050406030204" pitchFamily="18" charset="0"/>
                      </a:rPr>
                      <m:t> ~</m:t>
                    </m:r>
                    <m:sSup>
                      <m:sSupPr>
                        <m:ctrlPr>
                          <a:rPr lang="en-GB" sz="22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200" i="0" dirty="0" smtClean="0">
                            <a:latin typeface="Cambria Math" panose="02040503050406030204" pitchFamily="18" charset="0"/>
                          </a:rPr>
                          <m:t>6.5</m:t>
                        </m:r>
                      </m:e>
                      <m:sup>
                        <m:r>
                          <a:rPr lang="en-GB" sz="2200" i="0" dirty="0" smtClean="0">
                            <a:latin typeface="Cambria Math" panose="02040503050406030204" pitchFamily="18" charset="0"/>
                          </a:rPr>
                          <m:t>∘</m:t>
                        </m:r>
                      </m:sup>
                    </m:sSup>
                    <m:r>
                      <m:rPr>
                        <m:sty m:val="p"/>
                      </m:rPr>
                      <a:rPr lang="en-GB" sz="2200" i="0" dirty="0" err="1" smtClean="0">
                        <a:latin typeface="Cambria Math" panose="02040503050406030204" pitchFamily="18" charset="0"/>
                      </a:rPr>
                      <m:t>C</m:t>
                    </m:r>
                  </m:oMath>
                </a14:m>
                <a:r>
                  <a:rPr lang="en-GB" sz="2200" dirty="0"/>
                  <a:t>)</a:t>
                </a:r>
              </a:p>
              <a:p>
                <a:pPr marL="342900" indent="-342900">
                  <a:buFont typeface="+mj-lt"/>
                  <a:buAutoNum type="arabicPeriod"/>
                </a:pPr>
                <a:endParaRPr lang="en-GB" sz="2200" dirty="0"/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GB" sz="2200" dirty="0"/>
                  <a:t>Finite element analysis (</a:t>
                </a:r>
                <a:r>
                  <a:rPr lang="en-GB" sz="2200" b="1" dirty="0"/>
                  <a:t>FEA</a:t>
                </a:r>
                <a:r>
                  <a:rPr lang="en-GB" sz="2200" dirty="0"/>
                  <a:t>) to optimize the channels distribution and cooling performance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18503BD-3103-6AF3-83D5-E29A101A60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224" y="689417"/>
                <a:ext cx="5907482" cy="4493538"/>
              </a:xfrm>
              <a:prstGeom prst="rect">
                <a:avLst/>
              </a:prstGeom>
              <a:blipFill>
                <a:blip r:embed="rId2"/>
                <a:stretch>
                  <a:fillRect l="-1445" t="-1085" b="-19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 16">
            <a:extLst>
              <a:ext uri="{FF2B5EF4-FFF2-40B4-BE49-F238E27FC236}">
                <a16:creationId xmlns:a16="http://schemas.microsoft.com/office/drawing/2014/main" id="{05274BF0-5E8B-BFE1-32DA-8B53978CA109}"/>
              </a:ext>
            </a:extLst>
          </p:cNvPr>
          <p:cNvSpPr/>
          <p:nvPr/>
        </p:nvSpPr>
        <p:spPr>
          <a:xfrm>
            <a:off x="5919537" y="504498"/>
            <a:ext cx="6121239" cy="59215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8138BE-8B2B-48B5-92D4-1B5109E3B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-5723"/>
            <a:ext cx="9041643" cy="740048"/>
          </a:xfrm>
        </p:spPr>
        <p:txBody>
          <a:bodyPr>
            <a:normAutofit/>
          </a:bodyPr>
          <a:lstStyle/>
          <a:p>
            <a:r>
              <a:rPr lang="en-US" dirty="0"/>
              <a:t>VELO U1 TDR</a:t>
            </a:r>
            <a:endParaRPr lang="en-GB" dirty="0"/>
          </a:p>
        </p:txBody>
      </p:sp>
      <p:cxnSp>
        <p:nvCxnSpPr>
          <p:cNvPr id="1037" name="Straight Connector 1036"/>
          <p:cNvCxnSpPr/>
          <p:nvPr/>
        </p:nvCxnSpPr>
        <p:spPr>
          <a:xfrm>
            <a:off x="0" y="663518"/>
            <a:ext cx="3827158" cy="0"/>
          </a:xfrm>
          <a:prstGeom prst="line">
            <a:avLst/>
          </a:prstGeom>
          <a:ln w="762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3B2DA2A-9B2B-E492-95AE-9442C79E1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11/07/2024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A320726-7B67-78AA-6DC3-8C9154811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EB214C-51B8-2FBC-BBF1-A43769BBB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5A3D-0C61-436F-B97C-D20DE23F671D}" type="slidenum">
              <a:rPr lang="en-GB" smtClean="0"/>
              <a:t>16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62C74DE-6FA5-A2E7-2A5F-5E239BC2AC14}"/>
              </a:ext>
            </a:extLst>
          </p:cNvPr>
          <p:cNvSpPr txBox="1"/>
          <p:nvPr/>
        </p:nvSpPr>
        <p:spPr>
          <a:xfrm>
            <a:off x="9784796" y="179635"/>
            <a:ext cx="2071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linkClick r:id="rId3"/>
              </a:rPr>
              <a:t>VELO Upgrade I TDR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5C20688-E201-A1BF-6EEB-2B949296A6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8155" y="606088"/>
            <a:ext cx="5900576" cy="244470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8575021-1E26-1712-04A8-F142813178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2039" y="3136942"/>
            <a:ext cx="5916692" cy="32379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9F03FB6-2C84-902B-3D59-940E434E23D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02039" y="3748753"/>
            <a:ext cx="5916692" cy="2491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7787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480DA76-BECF-1E3E-7203-27B0EFF10E1E}"/>
              </a:ext>
            </a:extLst>
          </p:cNvPr>
          <p:cNvSpPr/>
          <p:nvPr/>
        </p:nvSpPr>
        <p:spPr>
          <a:xfrm>
            <a:off x="5919537" y="565829"/>
            <a:ext cx="6121239" cy="597134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A67F89F-1444-8FF1-359F-BAB1703E3BF5}"/>
              </a:ext>
            </a:extLst>
          </p:cNvPr>
          <p:cNvSpPr/>
          <p:nvPr/>
        </p:nvSpPr>
        <p:spPr>
          <a:xfrm>
            <a:off x="163961" y="5329452"/>
            <a:ext cx="9620835" cy="12077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8138BE-8B2B-48B5-92D4-1B5109E3B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-5723"/>
            <a:ext cx="9041643" cy="740048"/>
          </a:xfrm>
        </p:spPr>
        <p:txBody>
          <a:bodyPr>
            <a:normAutofit/>
          </a:bodyPr>
          <a:lstStyle/>
          <a:p>
            <a:r>
              <a:rPr lang="en-US" dirty="0"/>
              <a:t>VELO U1 TDR</a:t>
            </a:r>
            <a:endParaRPr lang="en-GB" dirty="0"/>
          </a:p>
        </p:txBody>
      </p:sp>
      <p:cxnSp>
        <p:nvCxnSpPr>
          <p:cNvPr id="1037" name="Straight Connector 1036"/>
          <p:cNvCxnSpPr/>
          <p:nvPr/>
        </p:nvCxnSpPr>
        <p:spPr>
          <a:xfrm>
            <a:off x="0" y="663518"/>
            <a:ext cx="3827158" cy="0"/>
          </a:xfrm>
          <a:prstGeom prst="line">
            <a:avLst/>
          </a:prstGeom>
          <a:ln w="762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3B2DA2A-9B2B-E492-95AE-9442C79E1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11/07/2024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A320726-7B67-78AA-6DC3-8C9154811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EB214C-51B8-2FBC-BBF1-A43769BBB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5A3D-0C61-436F-B97C-D20DE23F671D}" type="slidenum">
              <a:rPr lang="en-GB" smtClean="0"/>
              <a:t>17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62C74DE-6FA5-A2E7-2A5F-5E239BC2AC14}"/>
              </a:ext>
            </a:extLst>
          </p:cNvPr>
          <p:cNvSpPr txBox="1"/>
          <p:nvPr/>
        </p:nvSpPr>
        <p:spPr>
          <a:xfrm>
            <a:off x="9784796" y="179635"/>
            <a:ext cx="2071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linkClick r:id="rId2"/>
              </a:rPr>
              <a:t>VELO Upgrade I TDR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04E47CF-5608-EB64-C8E1-F1171396A52F}"/>
                  </a:ext>
                </a:extLst>
              </p:cNvPr>
              <p:cNvSpPr txBox="1"/>
              <p:nvPr/>
            </p:nvSpPr>
            <p:spPr>
              <a:xfrm>
                <a:off x="151224" y="689417"/>
                <a:ext cx="5907482" cy="58477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+mj-lt"/>
                  <a:buAutoNum type="arabicPeriod"/>
                </a:pPr>
                <a:r>
                  <a:rPr lang="en-US" sz="2200" dirty="0"/>
                  <a:t>Cooling substrate at </a:t>
                </a:r>
                <a:r>
                  <a:rPr lang="en-US" sz="2200" b="1" i="1" dirty="0"/>
                  <a:t>baby</a:t>
                </a:r>
                <a:r>
                  <a:rPr lang="en-US" sz="2200" b="1" dirty="0"/>
                  <a:t> prototypes </a:t>
                </a:r>
                <a:r>
                  <a:rPr lang="en-US" sz="2200" dirty="0"/>
                  <a:t>level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GB" sz="2200" dirty="0"/>
                  <a:t>SNAKEI, 40 mm x 60 mm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GB" sz="2200" dirty="0"/>
                  <a:t>Main channel 200 um x 70 um (Restriction 30 um x 70 um)</a:t>
                </a:r>
              </a:p>
              <a:p>
                <a:pPr lvl="1"/>
                <a:endParaRPr lang="en-GB" sz="2200" dirty="0"/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GB" sz="2200" b="1" dirty="0"/>
                  <a:t>Robustness tests </a:t>
                </a:r>
                <a:r>
                  <a:rPr lang="en-GB" sz="2200" dirty="0"/>
                  <a:t>running</a:t>
                </a:r>
              </a:p>
              <a:p>
                <a:pPr marL="800100" lvl="1" indent="-342900">
                  <a:buFont typeface="+mj-lt"/>
                  <a:buAutoNum type="arabicPeriod"/>
                </a:pPr>
                <a:r>
                  <a:rPr lang="en-GB" sz="2200" dirty="0"/>
                  <a:t>High pressure and cycling</a:t>
                </a:r>
              </a:p>
              <a:p>
                <a:pPr marL="342900" indent="-342900">
                  <a:buFont typeface="+mj-lt"/>
                  <a:buAutoNum type="arabicPeriod"/>
                </a:pPr>
                <a:endParaRPr lang="en-GB" sz="2200" dirty="0"/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GB" sz="2200" dirty="0"/>
                  <a:t>Fluidic and </a:t>
                </a:r>
                <a:r>
                  <a:rPr lang="en-GB" sz="2200" b="1" dirty="0"/>
                  <a:t>cooling performance </a:t>
                </a:r>
                <a:r>
                  <a:rPr lang="en-GB" sz="2200" dirty="0"/>
                  <a:t>test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200" i="0" dirty="0" smtClean="0">
                        <a:latin typeface="Cambria Math" panose="02040503050406030204" pitchFamily="18" charset="0"/>
                      </a:rPr>
                      <m:t>ΔT</m:t>
                    </m:r>
                    <m:r>
                      <a:rPr lang="en-GB" sz="2200" i="0" dirty="0" smtClean="0">
                        <a:latin typeface="Cambria Math" panose="02040503050406030204" pitchFamily="18" charset="0"/>
                      </a:rPr>
                      <m:t> ~</m:t>
                    </m:r>
                    <m:sSup>
                      <m:sSupPr>
                        <m:ctrlPr>
                          <a:rPr lang="en-GB" sz="22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200" i="0" dirty="0" smtClean="0">
                            <a:latin typeface="Cambria Math" panose="02040503050406030204" pitchFamily="18" charset="0"/>
                          </a:rPr>
                          <m:t>6.5</m:t>
                        </m:r>
                      </m:e>
                      <m:sup>
                        <m:r>
                          <a:rPr lang="en-GB" sz="2200" i="0" dirty="0" smtClean="0">
                            <a:latin typeface="Cambria Math" panose="02040503050406030204" pitchFamily="18" charset="0"/>
                          </a:rPr>
                          <m:t>∘</m:t>
                        </m:r>
                      </m:sup>
                    </m:sSup>
                    <m:r>
                      <m:rPr>
                        <m:sty m:val="p"/>
                      </m:rPr>
                      <a:rPr lang="en-GB" sz="2200" i="0" dirty="0" err="1" smtClean="0">
                        <a:latin typeface="Cambria Math" panose="02040503050406030204" pitchFamily="18" charset="0"/>
                      </a:rPr>
                      <m:t>C</m:t>
                    </m:r>
                  </m:oMath>
                </a14:m>
                <a:r>
                  <a:rPr lang="en-GB" sz="2200" dirty="0"/>
                  <a:t>)</a:t>
                </a:r>
              </a:p>
              <a:p>
                <a:pPr marL="342900" indent="-342900">
                  <a:buFont typeface="+mj-lt"/>
                  <a:buAutoNum type="arabicPeriod"/>
                </a:pPr>
                <a:endParaRPr lang="en-GB" sz="2200" dirty="0"/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GB" sz="2200" dirty="0"/>
                  <a:t>Finite element analysis (</a:t>
                </a:r>
                <a:r>
                  <a:rPr lang="en-GB" sz="2200" b="1" dirty="0"/>
                  <a:t>FEA</a:t>
                </a:r>
                <a:r>
                  <a:rPr lang="en-GB" sz="2200" dirty="0"/>
                  <a:t>) to optimize the channels distribution and cooling performance</a:t>
                </a:r>
              </a:p>
              <a:p>
                <a:pPr marL="342900" indent="-342900">
                  <a:buFont typeface="+mj-lt"/>
                  <a:buAutoNum type="arabicPeriod"/>
                </a:pPr>
                <a:endParaRPr lang="en-GB" sz="2200" dirty="0"/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GB" sz="2200" dirty="0"/>
                  <a:t>Scale the cooling substrate to </a:t>
                </a:r>
                <a:r>
                  <a:rPr lang="en-GB" sz="2200" b="1" dirty="0"/>
                  <a:t>module size</a:t>
                </a:r>
              </a:p>
              <a:p>
                <a:pPr marL="342900" indent="-342900">
                  <a:buFont typeface="+mj-lt"/>
                  <a:buAutoNum type="arabicPeriod"/>
                </a:pPr>
                <a:endParaRPr lang="en-GB" sz="2200" b="1" dirty="0"/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GB" sz="2200" b="1" dirty="0"/>
                  <a:t>Connector </a:t>
                </a:r>
                <a:r>
                  <a:rPr lang="en-GB" sz="2200" dirty="0"/>
                  <a:t>attachment</a:t>
                </a:r>
                <a:r>
                  <a:rPr lang="en-GB" sz="2200" b="1" dirty="0"/>
                  <a:t> </a:t>
                </a:r>
                <a:r>
                  <a:rPr lang="en-GB" sz="2200" dirty="0"/>
                  <a:t>at the very early stages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04E47CF-5608-EB64-C8E1-F1171396A5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224" y="689417"/>
                <a:ext cx="5907482" cy="5847755"/>
              </a:xfrm>
              <a:prstGeom prst="rect">
                <a:avLst/>
              </a:prstGeom>
              <a:blipFill>
                <a:blip r:embed="rId3"/>
                <a:stretch>
                  <a:fillRect l="-1445" t="-834" b="-12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347286BA-C7F8-76B1-0676-730DC55692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2083" y="3429000"/>
            <a:ext cx="4759117" cy="299211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81EA9C6-C985-D53A-C997-A23D3583BA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31113" y="642325"/>
            <a:ext cx="5037255" cy="27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8424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8138BE-8B2B-48B5-92D4-1B5109E3B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-5723"/>
            <a:ext cx="9041643" cy="740048"/>
          </a:xfrm>
        </p:spPr>
        <p:txBody>
          <a:bodyPr>
            <a:normAutofit/>
          </a:bodyPr>
          <a:lstStyle/>
          <a:p>
            <a:r>
              <a:rPr lang="en-US" dirty="0"/>
              <a:t>VELO U1 TDR</a:t>
            </a:r>
            <a:endParaRPr lang="en-GB" dirty="0"/>
          </a:p>
        </p:txBody>
      </p:sp>
      <p:cxnSp>
        <p:nvCxnSpPr>
          <p:cNvPr id="1037" name="Straight Connector 1036"/>
          <p:cNvCxnSpPr/>
          <p:nvPr/>
        </p:nvCxnSpPr>
        <p:spPr>
          <a:xfrm>
            <a:off x="0" y="663518"/>
            <a:ext cx="3827158" cy="0"/>
          </a:xfrm>
          <a:prstGeom prst="line">
            <a:avLst/>
          </a:prstGeom>
          <a:ln w="762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3B2DA2A-9B2B-E492-95AE-9442C79E1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11/07/2024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A320726-7B67-78AA-6DC3-8C9154811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EB214C-51B8-2FBC-BBF1-A43769BBB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5A3D-0C61-436F-B97C-D20DE23F671D}" type="slidenum">
              <a:rPr lang="en-GB" smtClean="0"/>
              <a:t>18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62C74DE-6FA5-A2E7-2A5F-5E239BC2AC14}"/>
              </a:ext>
            </a:extLst>
          </p:cNvPr>
          <p:cNvSpPr txBox="1"/>
          <p:nvPr/>
        </p:nvSpPr>
        <p:spPr>
          <a:xfrm>
            <a:off x="9784796" y="179635"/>
            <a:ext cx="2071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linkClick r:id="rId2"/>
              </a:rPr>
              <a:t>VELO Upgrade I TDR</a:t>
            </a:r>
            <a:endParaRPr lang="en-GB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06927FC-8FA1-6490-E17C-9BFC76C262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0117084"/>
              </p:ext>
            </p:extLst>
          </p:nvPr>
        </p:nvGraphicFramePr>
        <p:xfrm>
          <a:off x="504549" y="909345"/>
          <a:ext cx="11182903" cy="5582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1131">
                  <a:extLst>
                    <a:ext uri="{9D8B030D-6E8A-4147-A177-3AD203B41FA5}">
                      <a16:colId xmlns:a16="http://schemas.microsoft.com/office/drawing/2014/main" val="1889100578"/>
                    </a:ext>
                  </a:extLst>
                </a:gridCol>
                <a:gridCol w="5252720">
                  <a:extLst>
                    <a:ext uri="{9D8B030D-6E8A-4147-A177-3AD203B41FA5}">
                      <a16:colId xmlns:a16="http://schemas.microsoft.com/office/drawing/2014/main" val="2457914309"/>
                    </a:ext>
                  </a:extLst>
                </a:gridCol>
                <a:gridCol w="4169052">
                  <a:extLst>
                    <a:ext uri="{9D8B030D-6E8A-4147-A177-3AD203B41FA5}">
                      <a16:colId xmlns:a16="http://schemas.microsoft.com/office/drawing/2014/main" val="36004045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Ceramics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3D metal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5094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i="1" dirty="0"/>
                        <a:t>Baby</a:t>
                      </a:r>
                      <a:r>
                        <a:rPr lang="en-US" dirty="0"/>
                        <a:t> prototypes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Thinner channels were already manufactured</a:t>
                      </a:r>
                    </a:p>
                    <a:p>
                      <a:r>
                        <a:rPr lang="en-US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Nominal samples by End/July</a:t>
                      </a:r>
                      <a:endParaRPr lang="en-GB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Samples produced show distortion and fill factor issues</a:t>
                      </a:r>
                    </a:p>
                    <a:p>
                      <a:r>
                        <a:rPr lang="en-US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Second round should have better fill factor (TBC)</a:t>
                      </a:r>
                      <a:endParaRPr lang="en-GB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49487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Robustness tests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Miniaturized connector glueing at the moment (based on the CERN design) – High pressure test in-house</a:t>
                      </a:r>
                    </a:p>
                    <a:p>
                      <a:r>
                        <a:rPr lang="en-US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New connector for nominal size</a:t>
                      </a:r>
                    </a:p>
                    <a:p>
                      <a:r>
                        <a:rPr lang="en-US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Cyclic tests</a:t>
                      </a:r>
                      <a:endParaRPr lang="en-GB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Connector is required (see last row)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96464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Cooling performance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Heaters ordered and vacuum tank/CO2 in place </a:t>
                      </a:r>
                      <a:r>
                        <a:rPr lang="en-US" dirty="0"/>
                        <a:t>(</a:t>
                      </a:r>
                      <a:r>
                        <a:rPr lang="en-US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To be recommissioned</a:t>
                      </a:r>
                      <a:r>
                        <a:rPr lang="en-US" dirty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 principle, same heaters/set-up can be used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28505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Cooling FEA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On-going (large contribution due to the overhang)</a:t>
                      </a:r>
                      <a:endParaRPr lang="en-GB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On-going (large contribution due to the overhang)</a:t>
                      </a:r>
                      <a:endParaRPr lang="en-GB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97345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Module scaling and Mod0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Aiming for timepix4 prototype by mid/2025 (40 mm x 60 mm – nominal size)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Pursuit another manufacturer in parallel (Terms and conditions?)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90208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Connector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IKTS has experience with integration, soldering, </a:t>
                      </a:r>
                      <a:r>
                        <a:rPr lang="en-US" dirty="0" err="1"/>
                        <a:t>Hyperbar</a:t>
                      </a:r>
                      <a:r>
                        <a:rPr lang="en-US" dirty="0"/>
                        <a:t> bonding (</a:t>
                      </a:r>
                      <a:r>
                        <a:rPr lang="en-US" dirty="0">
                          <a:hlinkClick r:id="rId3"/>
                        </a:rPr>
                        <a:t>CPPM</a:t>
                      </a:r>
                      <a:r>
                        <a:rPr lang="en-US" dirty="0"/>
                        <a:t>), brazing(?)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More samples are required (smoother finishing would be beneficial)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34143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77733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" name="Diagram 2">
                <a:extLst>
                  <a:ext uri="{FF2B5EF4-FFF2-40B4-BE49-F238E27FC236}">
                    <a16:creationId xmlns:a16="http://schemas.microsoft.com/office/drawing/2014/main" id="{9F47C873-0211-9AC8-1D53-3FAAA1936946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4096107889"/>
                  </p:ext>
                </p:extLst>
              </p:nvPr>
            </p:nvGraphicFramePr>
            <p:xfrm>
              <a:off x="213030" y="7483"/>
              <a:ext cx="11762659" cy="657060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>
          <p:graphicFrame>
            <p:nvGraphicFramePr>
              <p:cNvPr id="3" name="Diagram 2">
                <a:extLst>
                  <a:ext uri="{FF2B5EF4-FFF2-40B4-BE49-F238E27FC236}">
                    <a16:creationId xmlns:a16="http://schemas.microsoft.com/office/drawing/2014/main" id="{9F47C873-0211-9AC8-1D53-3FAAA1936946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4096107889"/>
                  </p:ext>
                </p:extLst>
              </p:nvPr>
            </p:nvGraphicFramePr>
            <p:xfrm>
              <a:off x="213030" y="7483"/>
              <a:ext cx="11762659" cy="657060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3" r:qs="rId4" r:cs="rId5"/>
              </a:graphicData>
            </a:graphic>
          </p:graphicFrame>
        </mc:Fallback>
      </mc:AlternateContent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E91B52-5C5E-A8BE-781E-13E2ED8FE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11/07/2024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8D4AF0-7A7C-B41F-927E-97B68622B7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210403-5B80-87F9-6A6D-B04B403A5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317D5-14E0-4D7F-8DBE-3D1BF148FB14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7654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68692" b="9506"/>
          <a:stretch/>
        </p:blipFill>
        <p:spPr>
          <a:xfrm>
            <a:off x="7614157" y="556184"/>
            <a:ext cx="3827157" cy="427467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48138BE-8B2B-48B5-92D4-1B5109E3B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-5723"/>
            <a:ext cx="9041643" cy="740048"/>
          </a:xfrm>
        </p:spPr>
        <p:txBody>
          <a:bodyPr>
            <a:normAutofit/>
          </a:bodyPr>
          <a:lstStyle/>
          <a:p>
            <a:r>
              <a:rPr lang="en-US" dirty="0"/>
              <a:t>VELO Module/Cooling concepts (FTDR)</a:t>
            </a:r>
            <a:endParaRPr lang="en-GB" dirty="0"/>
          </a:p>
        </p:txBody>
      </p:sp>
      <p:cxnSp>
        <p:nvCxnSpPr>
          <p:cNvPr id="1037" name="Straight Connector 1036"/>
          <p:cNvCxnSpPr/>
          <p:nvPr/>
        </p:nvCxnSpPr>
        <p:spPr>
          <a:xfrm>
            <a:off x="0" y="663518"/>
            <a:ext cx="3827158" cy="0"/>
          </a:xfrm>
          <a:prstGeom prst="line">
            <a:avLst/>
          </a:prstGeom>
          <a:ln w="762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4293" y="2647860"/>
            <a:ext cx="3456813" cy="381199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5920" y="1216192"/>
            <a:ext cx="59299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Smaller microchannel coolers to reduce the overall cost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More challenging to integrate (interface between pipes and coolers)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Cooling structure could be potentially re-used (</a:t>
            </a:r>
            <a:r>
              <a:rPr lang="en-GB" dirty="0">
                <a:hlinkClick r:id="rId4"/>
              </a:rPr>
              <a:t>NA62 talk</a:t>
            </a:r>
            <a:r>
              <a:rPr lang="en-GB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Better cooling performance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83259" y="5037360"/>
            <a:ext cx="5438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Cheaper and more flexible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Easier to integrate (cooling plant)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6414447" y="852986"/>
            <a:ext cx="0" cy="5513695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3B2DA2A-9B2B-E492-95AE-9442C79E1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11/07/2024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A320726-7B67-78AA-6DC3-8C9154811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EB214C-51B8-2FBC-BBF1-A43769BBB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5A3D-0C61-436F-B97C-D20DE23F671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8201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9F47C873-0211-9AC8-1D53-3FAAA193694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31708578"/>
              </p:ext>
            </p:extLst>
          </p:nvPr>
        </p:nvGraphicFramePr>
        <p:xfrm>
          <a:off x="213030" y="7483"/>
          <a:ext cx="11762659" cy="657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735B2084-6914-696F-E716-43D145085ACF}"/>
              </a:ext>
            </a:extLst>
          </p:cNvPr>
          <p:cNvSpPr txBox="1"/>
          <p:nvPr/>
        </p:nvSpPr>
        <p:spPr>
          <a:xfrm rot="20142708">
            <a:off x="9300787" y="5899209"/>
            <a:ext cx="2945615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/>
              <a:t>Thank you for your attention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E91B52-5C5E-A8BE-781E-13E2ED8FE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11/07/2024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8D4AF0-7A7C-B41F-927E-97B68622B7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210403-5B80-87F9-6A6D-B04B403A5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317D5-14E0-4D7F-8DBE-3D1BF148FB14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3334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698643"/>
          </a:xfrm>
        </p:spPr>
        <p:txBody>
          <a:bodyPr/>
          <a:lstStyle/>
          <a:p>
            <a:r>
              <a:rPr lang="en-GB" dirty="0"/>
              <a:t>Ceramics 3D printing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73122" y="767385"/>
                <a:ext cx="5541524" cy="5818349"/>
              </a:xfrm>
            </p:spPr>
            <p:txBody>
              <a:bodyPr anchor="ctr">
                <a:normAutofit/>
              </a:bodyPr>
              <a:lstStyle/>
              <a:p>
                <a:r>
                  <a:rPr lang="en-GB" dirty="0"/>
                  <a:t>Experience with fluidic applications</a:t>
                </a:r>
              </a:p>
              <a:p>
                <a:pPr marL="0" indent="0">
                  <a:buNone/>
                </a:pPr>
                <a:endParaRPr lang="en-GB" dirty="0"/>
              </a:p>
              <a:p>
                <a:r>
                  <a:rPr lang="en-GB" dirty="0"/>
                  <a:t>First prototype based on the SNAKEI design</a:t>
                </a:r>
              </a:p>
              <a:p>
                <a:pPr lvl="1"/>
                <a:r>
                  <a:rPr lang="en-GB" dirty="0"/>
                  <a:t>Restrictions of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70</m:t>
                    </m:r>
                    <m:r>
                      <m:rPr>
                        <m:sty m:val="p"/>
                      </m:rPr>
                      <a:rPr lang="en-GB" b="0" i="0" dirty="0" smtClean="0">
                        <a:latin typeface="Cambria Math" panose="02040503050406030204" pitchFamily="18" charset="0"/>
                      </a:rPr>
                      <m:t>μm</m:t>
                    </m:r>
                  </m:oMath>
                </a14:m>
                <a:r>
                  <a:rPr lang="en-GB" dirty="0"/>
                  <a:t> instead of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30</m:t>
                    </m:r>
                    <m:r>
                      <m:rPr>
                        <m:sty m:val="p"/>
                      </m:rPr>
                      <a:rPr lang="en-GB" b="0" i="0" dirty="0" smtClean="0">
                        <a:latin typeface="Cambria Math" panose="02040503050406030204" pitchFamily="18" charset="0"/>
                      </a:rPr>
                      <m:t>μ</m:t>
                    </m:r>
                    <m:r>
                      <m:rPr>
                        <m:sty m:val="p"/>
                      </m:rPr>
                      <a:rPr lang="en-GB" i="0" dirty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en-GB" dirty="0"/>
              </a:p>
              <a:p>
                <a:pPr lvl="1"/>
                <a:r>
                  <a:rPr lang="en-GB" dirty="0"/>
                  <a:t>Channels height 100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dirty="0" smtClean="0">
                        <a:latin typeface="Cambria Math" panose="02040503050406030204" pitchFamily="18" charset="0"/>
                      </a:rPr>
                      <m:t>μ</m:t>
                    </m:r>
                    <m:r>
                      <m:rPr>
                        <m:sty m:val="p"/>
                      </m:rPr>
                      <a:rPr lang="en-GB" i="0" dirty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en-GB" dirty="0"/>
              </a:p>
              <a:p>
                <a:pPr lvl="1"/>
                <a:r>
                  <a:rPr lang="en-GB" dirty="0"/>
                  <a:t>Overall dimensions: 40x60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i="0" dirty="0" smtClean="0">
                        <a:latin typeface="Cambria Math" panose="02040503050406030204" pitchFamily="18" charset="0"/>
                      </a:rPr>
                      <m:t>m</m:t>
                    </m:r>
                    <m:sSup>
                      <m:sSupPr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i="0" dirty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GB" i="0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dirty="0"/>
              </a:p>
              <a:p>
                <a:pPr lvl="1"/>
                <a:r>
                  <a:rPr lang="en-GB" dirty="0"/>
                  <a:t>Based on alumina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i="0" dirty="0" smtClean="0">
                        <a:latin typeface="Cambria Math" panose="02040503050406030204" pitchFamily="18" charset="0"/>
                      </a:rPr>
                      <m:t>A</m:t>
                    </m:r>
                    <m:sSub>
                      <m:sSub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i="0" dirty="0" smtClean="0">
                            <a:latin typeface="Cambria Math" panose="02040503050406030204" pitchFamily="18" charset="0"/>
                          </a:rPr>
                          <m:t>l</m:t>
                        </m:r>
                      </m:e>
                      <m:sub>
                        <m:r>
                          <a:rPr lang="en-GB" i="0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i="0" dirty="0" smtClean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GB" i="0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GB" dirty="0"/>
                  <a:t>)</a:t>
                </a:r>
              </a:p>
              <a:p>
                <a:pPr lvl="2"/>
                <a:r>
                  <a:rPr lang="en-GB" dirty="0"/>
                  <a:t>Possible to move to </a:t>
                </a:r>
                <a:r>
                  <a:rPr lang="en-GB" dirty="0" err="1"/>
                  <a:t>SiC</a:t>
                </a:r>
                <a:r>
                  <a:rPr lang="en-GB" dirty="0"/>
                  <a:t> afterwards</a:t>
                </a:r>
              </a:p>
              <a:p>
                <a:pPr marL="0" indent="0">
                  <a:buNone/>
                </a:pPr>
                <a:endParaRPr lang="en-GB" dirty="0"/>
              </a:p>
              <a:p>
                <a:r>
                  <a:rPr lang="en-GB" dirty="0"/>
                  <a:t>Currently, initial quote being discussed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73122" y="767385"/>
                <a:ext cx="5541524" cy="5818349"/>
              </a:xfrm>
              <a:blipFill>
                <a:blip r:embed="rId2"/>
                <a:stretch>
                  <a:fillRect l="-1980" r="-1100" b="-52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6368877" y="1633166"/>
            <a:ext cx="1875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©</a:t>
            </a:r>
            <a:r>
              <a:rPr lang="en-GB" dirty="0" err="1"/>
              <a:t>Fraunhofer</a:t>
            </a:r>
            <a:r>
              <a:rPr lang="en-GB" dirty="0"/>
              <a:t> IKTS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5814646" y="362019"/>
            <a:ext cx="2983523" cy="115559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9497963" y="-127715"/>
            <a:ext cx="1943879" cy="289795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A073A1B-D5F1-2FF8-4024-9B55C7CE6B5C}"/>
              </a:ext>
            </a:extLst>
          </p:cNvPr>
          <p:cNvSpPr txBox="1"/>
          <p:nvPr/>
        </p:nvSpPr>
        <p:spPr>
          <a:xfrm>
            <a:off x="8798169" y="2319356"/>
            <a:ext cx="34634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SNAKEI based design to optimize printing parameters/test feasibility</a:t>
            </a:r>
          </a:p>
        </p:txBody>
      </p:sp>
      <p:pic>
        <p:nvPicPr>
          <p:cNvPr id="1026" name="Picture 2" descr="Image preview">
            <a:extLst>
              <a:ext uri="{FF2B5EF4-FFF2-40B4-BE49-F238E27FC236}">
                <a16:creationId xmlns:a16="http://schemas.microsoft.com/office/drawing/2014/main" id="{664FCFB8-A198-54FF-E61C-1DE9B5A0F4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7781" y="3006689"/>
            <a:ext cx="4960776" cy="2230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2EEC29A-D9DF-F483-6048-3909A28F05D6}"/>
                  </a:ext>
                </a:extLst>
              </p:cNvPr>
              <p:cNvSpPr txBox="1"/>
              <p:nvPr/>
            </p:nvSpPr>
            <p:spPr>
              <a:xfrm>
                <a:off x="5856508" y="5594960"/>
                <a:ext cx="5994184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Simplified FEA focusing on the 5 mm overhang. Substrate in alumina and heat conduction on one side of the cooling plate and </a:t>
                </a:r>
                <a:r>
                  <a:rPr lang="en-GB" dirty="0" err="1"/>
                  <a:t>Stycast</a:t>
                </a:r>
                <a:r>
                  <a:rPr lang="en-GB" dirty="0"/>
                  <a:t> (100um). For </a:t>
                </a:r>
                <a14:m>
                  <m:oMath xmlns:m="http://schemas.openxmlformats.org/officeDocument/2006/math">
                    <m:r>
                      <a:rPr lang="en-GB" i="0" dirty="0" smtClean="0">
                        <a:latin typeface="Cambria Math" panose="02040503050406030204" pitchFamily="18" charset="0"/>
                      </a:rPr>
                      <m:t>2</m:t>
                    </m:r>
                    <m:r>
                      <m:rPr>
                        <m:sty m:val="p"/>
                      </m:rPr>
                      <a:rPr lang="en-GB" i="0" dirty="0" smtClean="0">
                        <a:latin typeface="Cambria Math" panose="02040503050406030204" pitchFamily="18" charset="0"/>
                      </a:rPr>
                      <m:t>W</m:t>
                    </m:r>
                    <m:r>
                      <a:rPr lang="en-GB" i="0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GB" i="0" dirty="0" smtClean="0">
                        <a:latin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i="0" dirty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GB" i="0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dirty="0"/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ΔT</m:t>
                    </m:r>
                    <m:r>
                      <a:rPr lang="en-GB" b="0" i="0" smtClean="0">
                        <a:latin typeface="Cambria Math" panose="02040503050406030204" pitchFamily="18" charset="0"/>
                      </a:rPr>
                      <m:t> ~9 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C</m:t>
                    </m:r>
                  </m:oMath>
                </a14:m>
                <a:r>
                  <a:rPr lang="en-GB" dirty="0"/>
                  <a:t>.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2EEC29A-D9DF-F483-6048-3909A28F05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6508" y="5594960"/>
                <a:ext cx="5994184" cy="923330"/>
              </a:xfrm>
              <a:prstGeom prst="rect">
                <a:avLst/>
              </a:prstGeom>
              <a:blipFill>
                <a:blip r:embed="rId6"/>
                <a:stretch>
                  <a:fillRect l="-916" t="-3974" b="-99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A2FE744-81FF-BBB2-D87F-A1D92E68E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11/07/2024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FA61733-F193-166A-CAD5-3682213C7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CF9B3BB-E711-99F4-0644-646B92EA3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317D5-14E0-4D7F-8DBE-3D1BF148FB14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98582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8138BE-8B2B-48B5-92D4-1B5109E3B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-5723"/>
            <a:ext cx="9041643" cy="740048"/>
          </a:xfrm>
        </p:spPr>
        <p:txBody>
          <a:bodyPr>
            <a:normAutofit/>
          </a:bodyPr>
          <a:lstStyle/>
          <a:p>
            <a:r>
              <a:rPr lang="en-US" dirty="0"/>
              <a:t>Cooling material budget (U1)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0264" y="1063920"/>
            <a:ext cx="6693876" cy="489731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923647" y="5776573"/>
            <a:ext cx="32685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VELO U1 cooling material budget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42047" y="1252258"/>
            <a:ext cx="5026307" cy="489364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2400" dirty="0"/>
              <a:t>Not all services are present (no cables)</a:t>
            </a:r>
          </a:p>
          <a:p>
            <a:endParaRPr lang="en-GB" sz="2400" dirty="0"/>
          </a:p>
          <a:p>
            <a:r>
              <a:rPr lang="en-GB" sz="2400" dirty="0"/>
              <a:t>Material budget for perpendicular incidence</a:t>
            </a:r>
          </a:p>
          <a:p>
            <a:endParaRPr lang="en-GB" sz="2400" dirty="0"/>
          </a:p>
          <a:p>
            <a:r>
              <a:rPr lang="en-GB" sz="2400" dirty="0">
                <a:solidFill>
                  <a:schemeClr val="accent6">
                    <a:lumMod val="75000"/>
                  </a:schemeClr>
                </a:solidFill>
              </a:rPr>
              <a:t>Inner most region has only the contribution from the </a:t>
            </a:r>
            <a:r>
              <a:rPr lang="en-GB" sz="2400" dirty="0" err="1">
                <a:solidFill>
                  <a:schemeClr val="accent6">
                    <a:lumMod val="75000"/>
                  </a:schemeClr>
                </a:solidFill>
              </a:rPr>
              <a:t>sensor+ASIC</a:t>
            </a:r>
            <a:r>
              <a:rPr lang="en-GB" sz="2400" dirty="0">
                <a:solidFill>
                  <a:schemeClr val="accent6">
                    <a:lumMod val="75000"/>
                  </a:schemeClr>
                </a:solidFill>
              </a:rPr>
              <a:t> (~0.4% X0)</a:t>
            </a:r>
          </a:p>
          <a:p>
            <a:r>
              <a:rPr lang="en-GB" sz="2400" dirty="0"/>
              <a:t>	</a:t>
            </a:r>
          </a:p>
          <a:p>
            <a:r>
              <a:rPr lang="en-GB" sz="2400" dirty="0">
                <a:solidFill>
                  <a:srgbClr val="7030A0"/>
                </a:solidFill>
              </a:rPr>
              <a:t>Second innermost region contains the contribution from sensor, cooling plate and glue layer</a:t>
            </a:r>
          </a:p>
          <a:p>
            <a:r>
              <a:rPr lang="en-GB" sz="2400" dirty="0">
                <a:solidFill>
                  <a:srgbClr val="7030A0"/>
                </a:solidFill>
              </a:rPr>
              <a:t>(~1.0% X0)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FBF1839-C4D8-6912-9D81-CA9B75840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11/07/2024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B92338-C5FC-1676-CECE-A0C359D39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D98481-63EA-9467-D81A-342F8436D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317D5-14E0-4D7F-8DBE-3D1BF148FB14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71694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6903" y="212651"/>
            <a:ext cx="8789580" cy="659218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48138BE-8B2B-48B5-92D4-1B5109E3B25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-1" y="-5723"/>
                <a:ext cx="9041643" cy="740048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Materials considerations 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500</m:t>
                    </m:r>
                    <m:r>
                      <m:rPr>
                        <m:sty m:val="p"/>
                      </m:rPr>
                      <a:rPr lang="en-GB" b="0" i="0" dirty="0" smtClean="0">
                        <a:latin typeface="Cambria Math" panose="02040503050406030204" pitchFamily="18" charset="0"/>
                      </a:rPr>
                      <m:t>μ</m:t>
                    </m:r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US" dirty="0"/>
                  <a:t>)</a:t>
                </a:r>
                <a:endParaRPr lang="en-GB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48138BE-8B2B-48B5-92D4-1B5109E3B25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-1" y="-5723"/>
                <a:ext cx="9041643" cy="740048"/>
              </a:xfrm>
              <a:blipFill>
                <a:blip r:embed="rId3"/>
                <a:stretch>
                  <a:fillRect l="-2697" t="-23140" b="-371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56EA37-E76F-3B68-923B-39CF64144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11/07/2024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D8983B-9E8E-392E-8098-A3C25E0506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C8BA6E-A951-AEF0-2481-2EC2D1A7A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317D5-14E0-4D7F-8DBE-3D1BF148FB14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32060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8138BE-8B2B-48B5-92D4-1B5109E3B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-5723"/>
            <a:ext cx="11914095" cy="740048"/>
          </a:xfrm>
        </p:spPr>
        <p:txBody>
          <a:bodyPr>
            <a:noAutofit/>
          </a:bodyPr>
          <a:lstStyle/>
          <a:p>
            <a:r>
              <a:rPr lang="en-US" sz="3600" dirty="0"/>
              <a:t>Materials considerations (Minimum wall, OD 1 mm / 200 bar)</a:t>
            </a:r>
            <a:endParaRPr lang="en-GB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D642AC8-7DDF-53F9-D171-C202DD31BD5A}"/>
                  </a:ext>
                </a:extLst>
              </p:cNvPr>
              <p:cNvSpPr txBox="1"/>
              <p:nvPr/>
            </p:nvSpPr>
            <p:spPr>
              <a:xfrm>
                <a:off x="167955" y="882760"/>
                <a:ext cx="3610693" cy="5285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/>
                  <a:t>Exercise to take into account the resistance to stress of the material</a:t>
                </a:r>
              </a:p>
              <a:p>
                <a:endParaRPr lang="en-GB" sz="2000" dirty="0"/>
              </a:p>
              <a:p>
                <a:r>
                  <a:rPr lang="en-GB" sz="2000" dirty="0"/>
                  <a:t>Rounded tubes maximum pressure (Barlow equation):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000" b="0" i="0" smtClean="0">
                          <a:latin typeface="Cambria Math" panose="02040503050406030204" pitchFamily="18" charset="0"/>
                        </a:rPr>
                        <m:t>P</m:t>
                      </m:r>
                      <m:r>
                        <a:rPr lang="en-GB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n-GB" sz="2000" b="0" i="0" smtClean="0">
                              <a:latin typeface="Cambria Math" panose="02040503050406030204" pitchFamily="18" charset="0"/>
                            </a:rPr>
                            <m:t>σ</m:t>
                          </m:r>
                          <m:sSub>
                            <m:sSub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2000" b="0" i="0" smtClean="0">
                                  <a:latin typeface="Cambria Math" panose="02040503050406030204" pitchFamily="18" charset="0"/>
                                </a:rPr>
                                <m:t>w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2000" b="0" i="0" smtClean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GB" sz="2000" b="0" i="0" smtClean="0">
                              <a:latin typeface="Cambria Math" panose="02040503050406030204" pitchFamily="18" charset="0"/>
                            </a:rPr>
                            <m:t>D</m:t>
                          </m:r>
                        </m:den>
                      </m:f>
                    </m:oMath>
                  </m:oMathPara>
                </a14:m>
                <a:endParaRPr lang="en-GB" sz="2000" b="0" dirty="0"/>
              </a:p>
              <a:p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GB" sz="2000" dirty="0"/>
                  <a:t>: yield strength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000" i="0" dirty="0" smtClean="0">
                            <a:latin typeface="Cambria Math" panose="02040503050406030204" pitchFamily="18" charset="0"/>
                          </a:rPr>
                          <m:t>w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000" i="0" dirty="0" smtClean="0"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</m:sSub>
                  </m:oMath>
                </a14:m>
                <a:r>
                  <a:rPr lang="en-GB" sz="2000" dirty="0"/>
                  <a:t>: wall thickness</a:t>
                </a:r>
              </a:p>
              <a:p>
                <a:r>
                  <a:rPr lang="en-GB" sz="2000" dirty="0"/>
                  <a:t>D: outer diameter</a:t>
                </a:r>
              </a:p>
              <a:p>
                <a:endParaRPr lang="en-GB" sz="2000" dirty="0"/>
              </a:p>
              <a:p>
                <a:r>
                  <a:rPr lang="en-GB" sz="2000" dirty="0"/>
                  <a:t>Very small in some cases (should be taken with a pint of salt)</a:t>
                </a:r>
              </a:p>
              <a:p>
                <a:endParaRPr lang="en-GB" sz="2000" dirty="0"/>
              </a:p>
              <a:p>
                <a:r>
                  <a:rPr lang="en-GB" sz="2000" dirty="0"/>
                  <a:t>Same exercise will be repeated using flexural strength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D642AC8-7DDF-53F9-D171-C202DD31BD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955" y="882760"/>
                <a:ext cx="3610693" cy="5285165"/>
              </a:xfrm>
              <a:prstGeom prst="rect">
                <a:avLst/>
              </a:prstGeom>
              <a:blipFill>
                <a:blip r:embed="rId2"/>
                <a:stretch>
                  <a:fillRect l="-1858" t="-692" r="-1858" b="-11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66F7F6A6-6FFD-D9BA-B6C4-D720948B0C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33" b="1833"/>
          <a:stretch/>
        </p:blipFill>
        <p:spPr>
          <a:xfrm>
            <a:off x="4056554" y="734325"/>
            <a:ext cx="8135446" cy="5877873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6090A5-E8BD-91F0-DE8E-5841BAAE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11/07/2024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681D68-9940-2870-14C8-2E4EBAB30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CC643F-7335-9104-1747-BA795BE6C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317D5-14E0-4D7F-8DBE-3D1BF148FB14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46032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33" b="1833"/>
          <a:stretch/>
        </p:blipFill>
        <p:spPr>
          <a:xfrm>
            <a:off x="4056554" y="734325"/>
            <a:ext cx="8135446" cy="587787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48138BE-8B2B-48B5-92D4-1B5109E3B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-5723"/>
            <a:ext cx="11914095" cy="740048"/>
          </a:xfrm>
        </p:spPr>
        <p:txBody>
          <a:bodyPr>
            <a:noAutofit/>
          </a:bodyPr>
          <a:lstStyle/>
          <a:p>
            <a:r>
              <a:rPr lang="en-US" sz="3600" dirty="0"/>
              <a:t>Materials considerations (Minimum wall, OD 1 mm / 200 bar)</a:t>
            </a:r>
            <a:endParaRPr lang="en-GB" sz="3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D642AC8-7DDF-53F9-D171-C202DD31BD5A}"/>
              </a:ext>
            </a:extLst>
          </p:cNvPr>
          <p:cNvSpPr txBox="1"/>
          <p:nvPr/>
        </p:nvSpPr>
        <p:spPr>
          <a:xfrm>
            <a:off x="370254" y="889735"/>
            <a:ext cx="3610693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This is just an initial exercise for the selection of materials</a:t>
            </a:r>
          </a:p>
          <a:p>
            <a:endParaRPr lang="en-GB" sz="2000" dirty="0"/>
          </a:p>
          <a:p>
            <a:r>
              <a:rPr lang="en-GB" sz="2000" dirty="0"/>
              <a:t>Indicates that diamond/ceramics would be good candidates for the substrate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Taking into account the capacity to deal with high pressure and material budget</a:t>
            </a:r>
          </a:p>
          <a:p>
            <a:endParaRPr lang="en-GB" sz="2000" dirty="0"/>
          </a:p>
          <a:p>
            <a:r>
              <a:rPr lang="en-GB" sz="2000" dirty="0"/>
              <a:t>Those number should still take into account thermal conductivity and thermal expansion mismatch</a:t>
            </a:r>
          </a:p>
          <a:p>
            <a:endParaRPr lang="en-GB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4B05498-910A-8EC3-F2F0-8D9E17298343}"/>
              </a:ext>
            </a:extLst>
          </p:cNvPr>
          <p:cNvSpPr txBox="1"/>
          <p:nvPr/>
        </p:nvSpPr>
        <p:spPr>
          <a:xfrm>
            <a:off x="442130" y="5645099"/>
            <a:ext cx="3332629" cy="64633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GB" sz="1800" dirty="0"/>
              <a:t>Preference for Diamond, </a:t>
            </a:r>
            <a:r>
              <a:rPr lang="en-GB" sz="1800" dirty="0" err="1"/>
              <a:t>SiC</a:t>
            </a:r>
            <a:r>
              <a:rPr lang="en-GB" sz="1800" dirty="0"/>
              <a:t>, (3D) Alumina, 3D titanium and </a:t>
            </a:r>
            <a:r>
              <a:rPr lang="en-GB" sz="1800" dirty="0" err="1"/>
              <a:t>BeO</a:t>
            </a:r>
            <a:endParaRPr lang="en-GB" sz="18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0E58D7A-4CDC-675C-59A2-537AC6F8B50B}"/>
              </a:ext>
            </a:extLst>
          </p:cNvPr>
          <p:cNvSpPr/>
          <p:nvPr/>
        </p:nvSpPr>
        <p:spPr>
          <a:xfrm>
            <a:off x="5136776" y="1380565"/>
            <a:ext cx="3218330" cy="4634753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9C6E1C-EBC7-BF8A-44D6-0E87D0495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11/07/2024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F48269-93C2-EE77-258C-F98632231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2DB8B22-3F57-0FE0-6EFC-8D1365965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317D5-14E0-4D7F-8DBE-3D1BF148FB14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48563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8138BE-8B2B-48B5-92D4-1B5109E3B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-5723"/>
            <a:ext cx="11914095" cy="740048"/>
          </a:xfrm>
        </p:spPr>
        <p:txBody>
          <a:bodyPr>
            <a:noAutofit/>
          </a:bodyPr>
          <a:lstStyle/>
          <a:p>
            <a:r>
              <a:rPr lang="en-US" sz="3600" dirty="0"/>
              <a:t>Materials considerations (Minimum wall, OD 1 mm / 200 bar)</a:t>
            </a:r>
            <a:endParaRPr lang="en-GB" sz="3600" dirty="0"/>
          </a:p>
        </p:txBody>
      </p:sp>
      <p:pic>
        <p:nvPicPr>
          <p:cNvPr id="7" name="Picture 6" descr="Chart, scatter chart&#10;&#10;Description automatically generated">
            <a:extLst>
              <a:ext uri="{FF2B5EF4-FFF2-40B4-BE49-F238E27FC236}">
                <a16:creationId xmlns:a16="http://schemas.microsoft.com/office/drawing/2014/main" id="{C08170CC-EF9B-165A-FAE2-796BB8CBB6E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5" y="654858"/>
            <a:ext cx="6120580" cy="4590435"/>
          </a:xfrm>
          <a:prstGeom prst="rect">
            <a:avLst/>
          </a:prstGeom>
        </p:spPr>
      </p:pic>
      <p:pic>
        <p:nvPicPr>
          <p:cNvPr id="9" name="Picture 8" descr="Chart, scatter chart&#10;&#10;Description automatically generated">
            <a:extLst>
              <a:ext uri="{FF2B5EF4-FFF2-40B4-BE49-F238E27FC236}">
                <a16:creationId xmlns:a16="http://schemas.microsoft.com/office/drawing/2014/main" id="{E115EB8C-2FDE-DDFC-7014-102AB27417C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9690" y="654858"/>
            <a:ext cx="6312310" cy="4734233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9BFEE79-0DAD-8DD1-DC94-7FD6D7BBA527}"/>
              </a:ext>
            </a:extLst>
          </p:cNvPr>
          <p:cNvCxnSpPr>
            <a:cxnSpLocks/>
          </p:cNvCxnSpPr>
          <p:nvPr/>
        </p:nvCxnSpPr>
        <p:spPr>
          <a:xfrm flipV="1">
            <a:off x="8692584" y="1228165"/>
            <a:ext cx="0" cy="3666131"/>
          </a:xfrm>
          <a:prstGeom prst="line">
            <a:avLst/>
          </a:prstGeom>
          <a:ln w="38100">
            <a:prstDash val="sysDot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C3CFD30-BE23-D28E-BD27-73563543C320}"/>
              </a:ext>
            </a:extLst>
          </p:cNvPr>
          <p:cNvCxnSpPr>
            <a:cxnSpLocks/>
          </p:cNvCxnSpPr>
          <p:nvPr/>
        </p:nvCxnSpPr>
        <p:spPr>
          <a:xfrm flipV="1">
            <a:off x="10871008" y="1228167"/>
            <a:ext cx="0" cy="3666131"/>
          </a:xfrm>
          <a:prstGeom prst="line">
            <a:avLst/>
          </a:prstGeom>
          <a:ln w="57150">
            <a:solidFill>
              <a:srgbClr val="FF0000"/>
            </a:solidFill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F17F6522-800C-77DC-8676-DE4F2952BE5C}"/>
              </a:ext>
            </a:extLst>
          </p:cNvPr>
          <p:cNvSpPr txBox="1"/>
          <p:nvPr/>
        </p:nvSpPr>
        <p:spPr>
          <a:xfrm>
            <a:off x="10445603" y="858833"/>
            <a:ext cx="850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Kapton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174B442-7462-8E9A-D6BB-84171DC0646D}"/>
              </a:ext>
            </a:extLst>
          </p:cNvPr>
          <p:cNvSpPr/>
          <p:nvPr/>
        </p:nvSpPr>
        <p:spPr>
          <a:xfrm>
            <a:off x="3630706" y="1228165"/>
            <a:ext cx="1823579" cy="3514165"/>
          </a:xfrm>
          <a:prstGeom prst="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AE6AD73-4648-A48B-10A6-C2153A6A298E}"/>
              </a:ext>
            </a:extLst>
          </p:cNvPr>
          <p:cNvSpPr txBox="1"/>
          <p:nvPr/>
        </p:nvSpPr>
        <p:spPr>
          <a:xfrm>
            <a:off x="484094" y="5415967"/>
            <a:ext cx="4831977" cy="923330"/>
          </a:xfrm>
          <a:prstGeom prst="rect">
            <a:avLst/>
          </a:prstGeom>
          <a:solidFill>
            <a:srgbClr val="00B0F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/>
              <a:t>Preference for </a:t>
            </a:r>
            <a:r>
              <a:rPr lang="en-GB" dirty="0" err="1"/>
              <a:t>BeO</a:t>
            </a:r>
            <a:r>
              <a:rPr lang="en-GB" dirty="0"/>
              <a:t>, Diamond, Graphite, </a:t>
            </a:r>
            <a:r>
              <a:rPr lang="en-GB" dirty="0" err="1"/>
              <a:t>PyroidHT</a:t>
            </a:r>
            <a:r>
              <a:rPr lang="en-GB" dirty="0"/>
              <a:t>, </a:t>
            </a:r>
            <a:r>
              <a:rPr lang="en-GB" dirty="0" err="1"/>
              <a:t>SiC</a:t>
            </a:r>
            <a:r>
              <a:rPr lang="en-GB" dirty="0"/>
              <a:t>, </a:t>
            </a:r>
            <a:r>
              <a:rPr lang="en-GB" dirty="0" err="1"/>
              <a:t>Aluminum</a:t>
            </a:r>
            <a:r>
              <a:rPr lang="en-GB" dirty="0"/>
              <a:t>, Si and 3D AlSi10Mg based on thermal conductivity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7B672DD-3280-1B96-9AB5-7E98BBB02D3C}"/>
              </a:ext>
            </a:extLst>
          </p:cNvPr>
          <p:cNvSpPr txBox="1"/>
          <p:nvPr/>
        </p:nvSpPr>
        <p:spPr>
          <a:xfrm>
            <a:off x="6491820" y="5415967"/>
            <a:ext cx="5088050" cy="6463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/>
              <a:t>To be as inclusive as possible, all possibilities below Kapton thermal expansion or below 10ppm/K (?)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93D785-7E34-3967-5B0E-1603B2603F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11/07/2024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B1923E-B12A-1DE9-7E23-01FC2F71B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F78467-ED1B-4849-BE7E-4CD31A706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317D5-14E0-4D7F-8DBE-3D1BF148FB14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269269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8138BE-8B2B-48B5-92D4-1B5109E3B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-5723"/>
            <a:ext cx="11914095" cy="740048"/>
          </a:xfrm>
        </p:spPr>
        <p:txBody>
          <a:bodyPr>
            <a:noAutofit/>
          </a:bodyPr>
          <a:lstStyle/>
          <a:p>
            <a:r>
              <a:rPr lang="en-US" sz="3600" dirty="0"/>
              <a:t>Materials considerations</a:t>
            </a:r>
            <a:endParaRPr lang="en-GB" sz="3600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777966E5-5696-8A54-8E96-2F0B46BD8308}"/>
              </a:ext>
            </a:extLst>
          </p:cNvPr>
          <p:cNvSpPr/>
          <p:nvPr/>
        </p:nvSpPr>
        <p:spPr>
          <a:xfrm>
            <a:off x="2097741" y="923365"/>
            <a:ext cx="5065059" cy="3980330"/>
          </a:xfrm>
          <a:prstGeom prst="ellipse">
            <a:avLst/>
          </a:prstGeom>
          <a:solidFill>
            <a:schemeClr val="bg1">
              <a:lumMod val="85000"/>
              <a:alpha val="50000"/>
            </a:schemeClr>
          </a:solidFill>
          <a:ln w="571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184535F8-966D-0E6B-629E-2574C3CE5CC3}"/>
              </a:ext>
            </a:extLst>
          </p:cNvPr>
          <p:cNvSpPr/>
          <p:nvPr/>
        </p:nvSpPr>
        <p:spPr>
          <a:xfrm>
            <a:off x="4159625" y="1021976"/>
            <a:ext cx="4839366" cy="3980330"/>
          </a:xfrm>
          <a:prstGeom prst="ellipse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C04B151-F5AE-446B-B75F-450970E61B1B}"/>
              </a:ext>
            </a:extLst>
          </p:cNvPr>
          <p:cNvSpPr/>
          <p:nvPr/>
        </p:nvSpPr>
        <p:spPr>
          <a:xfrm>
            <a:off x="3012141" y="2774577"/>
            <a:ext cx="5298141" cy="3980330"/>
          </a:xfrm>
          <a:prstGeom prst="ellipse">
            <a:avLst/>
          </a:prstGeom>
          <a:solidFill>
            <a:schemeClr val="accent4">
              <a:lumMod val="20000"/>
              <a:lumOff val="80000"/>
              <a:alpha val="50000"/>
            </a:schemeClr>
          </a:solidFill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BE347F8-FCDF-D030-699E-E5F1092DC5E6}"/>
              </a:ext>
            </a:extLst>
          </p:cNvPr>
          <p:cNvSpPr txBox="1"/>
          <p:nvPr/>
        </p:nvSpPr>
        <p:spPr>
          <a:xfrm>
            <a:off x="5462900" y="3478194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SiC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73D24CF-7690-AE5F-9FE6-2BEE20FDAD0A}"/>
              </a:ext>
            </a:extLst>
          </p:cNvPr>
          <p:cNvSpPr txBox="1"/>
          <p:nvPr/>
        </p:nvSpPr>
        <p:spPr>
          <a:xfrm>
            <a:off x="4452775" y="2992757"/>
            <a:ext cx="1040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Diamond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823CEAC-B97B-094F-F228-2628199BF975}"/>
              </a:ext>
            </a:extLst>
          </p:cNvPr>
          <p:cNvSpPr txBox="1"/>
          <p:nvPr/>
        </p:nvSpPr>
        <p:spPr>
          <a:xfrm>
            <a:off x="4884448" y="4013105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(3D) Alumina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C4A0669-187C-05CF-9E97-5436F2CC1CDB}"/>
              </a:ext>
            </a:extLst>
          </p:cNvPr>
          <p:cNvSpPr txBox="1"/>
          <p:nvPr/>
        </p:nvSpPr>
        <p:spPr>
          <a:xfrm>
            <a:off x="3531798" y="3950923"/>
            <a:ext cx="9801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3D</a:t>
            </a:r>
          </a:p>
          <a:p>
            <a:r>
              <a:rPr lang="en-GB" dirty="0"/>
              <a:t>titanium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7E3B30A-8B64-EA47-B268-E92C4E16E30B}"/>
              </a:ext>
            </a:extLst>
          </p:cNvPr>
          <p:cNvSpPr txBox="1"/>
          <p:nvPr/>
        </p:nvSpPr>
        <p:spPr>
          <a:xfrm>
            <a:off x="4516971" y="3395538"/>
            <a:ext cx="577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BeO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DA7DF39-FFC9-2206-64A7-7C5E1BD764E1}"/>
              </a:ext>
            </a:extLst>
          </p:cNvPr>
          <p:cNvSpPr txBox="1"/>
          <p:nvPr/>
        </p:nvSpPr>
        <p:spPr>
          <a:xfrm>
            <a:off x="5947097" y="3004572"/>
            <a:ext cx="10927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Graphite/</a:t>
            </a:r>
          </a:p>
          <a:p>
            <a:r>
              <a:rPr lang="en-GB" dirty="0" err="1"/>
              <a:t>Pyroid</a:t>
            </a:r>
            <a:r>
              <a:rPr lang="en-GB" dirty="0"/>
              <a:t> HT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BFA9DB6-C149-35D5-F5CC-9DFFA3CB413C}"/>
              </a:ext>
            </a:extLst>
          </p:cNvPr>
          <p:cNvSpPr txBox="1"/>
          <p:nvPr/>
        </p:nvSpPr>
        <p:spPr>
          <a:xfrm>
            <a:off x="5045967" y="2127957"/>
            <a:ext cx="14157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3D AlSi10Mg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6BD871B-86BE-CC7D-B48F-4F1A6FB48166}"/>
              </a:ext>
            </a:extLst>
          </p:cNvPr>
          <p:cNvSpPr txBox="1"/>
          <p:nvPr/>
        </p:nvSpPr>
        <p:spPr>
          <a:xfrm>
            <a:off x="5569333" y="2902833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Si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C4C5582-ACBF-9907-AF52-99B43DAA1836}"/>
              </a:ext>
            </a:extLst>
          </p:cNvPr>
          <p:cNvSpPr txBox="1"/>
          <p:nvPr/>
        </p:nvSpPr>
        <p:spPr>
          <a:xfrm>
            <a:off x="5370322" y="5603848"/>
            <a:ext cx="885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Invar36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43B1217-430C-06DB-3AF9-E03EA4809E5B}"/>
              </a:ext>
            </a:extLst>
          </p:cNvPr>
          <p:cNvSpPr txBox="1"/>
          <p:nvPr/>
        </p:nvSpPr>
        <p:spPr>
          <a:xfrm>
            <a:off x="261551" y="827592"/>
            <a:ext cx="2867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Material budget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4BF94AD-44E2-5F10-8FFC-E867FBD1D436}"/>
              </a:ext>
            </a:extLst>
          </p:cNvPr>
          <p:cNvSpPr txBox="1"/>
          <p:nvPr/>
        </p:nvSpPr>
        <p:spPr>
          <a:xfrm>
            <a:off x="8310282" y="878312"/>
            <a:ext cx="37062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Thermal conductivity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6B15454-E2E2-66D7-C84A-CC2876AC0CB7}"/>
              </a:ext>
            </a:extLst>
          </p:cNvPr>
          <p:cNvSpPr txBox="1"/>
          <p:nvPr/>
        </p:nvSpPr>
        <p:spPr>
          <a:xfrm>
            <a:off x="7754470" y="6072128"/>
            <a:ext cx="33539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Thermal expansion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05206AA-CE19-7E1B-6A27-9FFA927BD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11/07/2024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BFCCE8C8-D6A7-1BD8-6FF8-8C65EF225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FBA1F88E-9A93-2518-0C47-CBB90B692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317D5-14E0-4D7F-8DBE-3D1BF148FB14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43204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698643"/>
          </a:xfrm>
        </p:spPr>
        <p:txBody>
          <a:bodyPr/>
          <a:lstStyle/>
          <a:p>
            <a:r>
              <a:rPr lang="en-GB" dirty="0"/>
              <a:t>Metal 3D printing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>
          <a:xfrm>
            <a:off x="205154" y="849922"/>
            <a:ext cx="5908431" cy="5734219"/>
          </a:xfrm>
        </p:spPr>
        <p:txBody>
          <a:bodyPr anchor="ctr">
            <a:normAutofit/>
          </a:bodyPr>
          <a:lstStyle/>
          <a:p>
            <a:r>
              <a:rPr lang="en-GB" dirty="0"/>
              <a:t>Collaboration with the Royce Institute (UK) based on Selective Laser Melting</a:t>
            </a:r>
          </a:p>
          <a:p>
            <a:r>
              <a:rPr lang="en-GB" dirty="0"/>
              <a:t>Revisit the plan-Z alternative and try to further reduce the material budget contribution</a:t>
            </a:r>
          </a:p>
          <a:p>
            <a:pPr lvl="1"/>
            <a:r>
              <a:rPr lang="en-GB" dirty="0"/>
              <a:t>Main motivation: design flexibility and replaceability/price</a:t>
            </a:r>
          </a:p>
          <a:p>
            <a:r>
              <a:rPr lang="en-GB" dirty="0"/>
              <a:t>Three prototypes manufactured with different wall thicknesses (250 um, 150um and 100um)</a:t>
            </a:r>
          </a:p>
          <a:p>
            <a:pPr lvl="1"/>
            <a:r>
              <a:rPr lang="en-GB" dirty="0"/>
              <a:t>To be tested for high pressure, leak tightness, …</a:t>
            </a:r>
          </a:p>
          <a:p>
            <a:pPr lvl="1"/>
            <a:r>
              <a:rPr lang="en-GB" dirty="0"/>
              <a:t>A quarter of a module approach (sensor, hybrid and </a:t>
            </a:r>
            <a:r>
              <a:rPr lang="en-GB" dirty="0" err="1"/>
              <a:t>GBTx</a:t>
            </a:r>
            <a:r>
              <a:rPr lang="en-GB" dirty="0"/>
              <a:t> region)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87AA426-D0FD-9EDC-608E-3ADBB560F1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4650" y="698643"/>
            <a:ext cx="4676150" cy="588549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00ACF91-055E-33CF-AA50-4390660BBC52}"/>
              </a:ext>
            </a:extLst>
          </p:cNvPr>
          <p:cNvSpPr/>
          <p:nvPr/>
        </p:nvSpPr>
        <p:spPr>
          <a:xfrm>
            <a:off x="8199120" y="497840"/>
            <a:ext cx="1940560" cy="772160"/>
          </a:xfrm>
          <a:prstGeom prst="rect">
            <a:avLst/>
          </a:prstGeom>
          <a:solidFill>
            <a:srgbClr val="FF0000">
              <a:alpha val="44000"/>
            </a:srgbClr>
          </a:solidFill>
          <a:ln w="952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DA11DFF-54C6-429F-0215-6B57D09ED478}"/>
              </a:ext>
            </a:extLst>
          </p:cNvPr>
          <p:cNvSpPr txBox="1"/>
          <p:nvPr/>
        </p:nvSpPr>
        <p:spPr>
          <a:xfrm>
            <a:off x="8550877" y="80391"/>
            <a:ext cx="1170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Sensor tile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990D26A-FDD4-FEEB-19A4-990EE0292881}"/>
              </a:ext>
            </a:extLst>
          </p:cNvPr>
          <p:cNvSpPr/>
          <p:nvPr/>
        </p:nvSpPr>
        <p:spPr>
          <a:xfrm>
            <a:off x="8199120" y="1318117"/>
            <a:ext cx="1940560" cy="1169444"/>
          </a:xfrm>
          <a:prstGeom prst="rect">
            <a:avLst/>
          </a:prstGeom>
          <a:solidFill>
            <a:srgbClr val="FFFF00">
              <a:alpha val="44000"/>
            </a:srgbClr>
          </a:solidFill>
          <a:ln w="952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Hybrid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F59266C-80C3-DFD2-AA0A-2E92BD5BBBEB}"/>
              </a:ext>
            </a:extLst>
          </p:cNvPr>
          <p:cNvSpPr/>
          <p:nvPr/>
        </p:nvSpPr>
        <p:spPr>
          <a:xfrm>
            <a:off x="6886513" y="4370440"/>
            <a:ext cx="4509073" cy="1169444"/>
          </a:xfrm>
          <a:prstGeom prst="rect">
            <a:avLst/>
          </a:prstGeom>
          <a:solidFill>
            <a:srgbClr val="00B050">
              <a:alpha val="44000"/>
            </a:srgbClr>
          </a:solidFill>
          <a:ln w="952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>
                <a:solidFill>
                  <a:schemeClr val="tx1"/>
                </a:solidFill>
              </a:rPr>
              <a:t>GBTx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F3C947-3552-7B34-648F-3BC5F4372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11/07/2024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C75AB34-867A-E484-210B-9E24E6189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402C963-F0CC-CE60-52BB-B7F9708BD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317D5-14E0-4D7F-8DBE-3D1BF148FB14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66226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698643"/>
          </a:xfrm>
        </p:spPr>
        <p:txBody>
          <a:bodyPr/>
          <a:lstStyle/>
          <a:p>
            <a:r>
              <a:rPr lang="en-GB" dirty="0"/>
              <a:t>Metal 3D printing (FEA)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2"/>
          <a:srcRect t="23298" r="21751" b="9409"/>
          <a:stretch/>
        </p:blipFill>
        <p:spPr>
          <a:xfrm>
            <a:off x="4756994" y="1091933"/>
            <a:ext cx="7300191" cy="448295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134815" y="711428"/>
                <a:ext cx="5086114" cy="563231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Ti cooling tubes: with 250 um wall thickness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Two cooling tubes under the silicon tile (similar to U1)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Silicon tile (400 um thick)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12 W (2x higher than U1)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Hottest region of the tile </a:t>
                </a:r>
                <a14:m>
                  <m:oMath xmlns:m="http://schemas.openxmlformats.org/officeDocument/2006/math">
                    <m:r>
                      <a:rPr lang="en-GB" sz="2000" b="0" i="0" smtClean="0">
                        <a:latin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b="0" i="0" smtClean="0">
                            <a:latin typeface="Cambria Math" panose="02040503050406030204" pitchFamily="18" charset="0"/>
                          </a:rPr>
                          <m:t>25</m:t>
                        </m:r>
                      </m:e>
                      <m:sup>
                        <m:r>
                          <a:rPr lang="en-GB" sz="2000" b="0" i="0" smtClean="0">
                            <a:latin typeface="Cambria Math" panose="02040503050406030204" pitchFamily="18" charset="0"/>
                          </a:rPr>
                          <m:t>∘</m:t>
                        </m:r>
                      </m:sup>
                    </m:sSup>
                    <m:r>
                      <m:rPr>
                        <m:sty m:val="p"/>
                      </m:rPr>
                      <a:rPr lang="en-GB" sz="2000" b="0" i="0" smtClean="0">
                        <a:latin typeface="Cambria Math" panose="02040503050406030204" pitchFamily="18" charset="0"/>
                      </a:rPr>
                      <m:t>C</m:t>
                    </m:r>
                  </m:oMath>
                </a14:m>
                <a:endParaRPr lang="en-GB" sz="2000" b="0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About 3x higher than the plan-Z U1 measurements (around 8C)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On the same model, TPG or graphene layer  (1200 W/</a:t>
                </a:r>
                <a:r>
                  <a:rPr lang="en-GB" sz="2000" dirty="0" err="1"/>
                  <a:t>m.K</a:t>
                </a:r>
                <a:r>
                  <a:rPr lang="en-GB" sz="2000" dirty="0"/>
                  <a:t>) was considered to remove the heat of the </a:t>
                </a:r>
                <a:r>
                  <a:rPr lang="en-GB" sz="2000" dirty="0" err="1"/>
                  <a:t>GBTx</a:t>
                </a:r>
                <a:endParaRPr lang="en-GB" sz="2000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sz="2000" dirty="0" err="1"/>
                  <a:t>GBTx</a:t>
                </a:r>
                <a:r>
                  <a:rPr lang="en-GB" sz="2000" dirty="0"/>
                  <a:t> on top of Kapton/</a:t>
                </a:r>
                <a:r>
                  <a:rPr lang="en-GB" sz="2000" dirty="0" err="1"/>
                  <a:t>stycast</a:t>
                </a:r>
                <a:r>
                  <a:rPr lang="en-GB" sz="2000" dirty="0"/>
                  <a:t> layer (600um total, 1.25W/</a:t>
                </a:r>
                <a:r>
                  <a:rPr lang="en-GB" sz="2000" dirty="0" err="1"/>
                  <a:t>m.K</a:t>
                </a:r>
                <a:r>
                  <a:rPr lang="en-GB" sz="2000" dirty="0"/>
                  <a:t>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Simulated as silicon 0.5x0.5cm and 5W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High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 b="0" i="0" dirty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m:rPr>
                        <m:sty m:val="p"/>
                      </m:rPr>
                      <a:rPr lang="en-GB" sz="2000" i="0" dirty="0" smtClean="0">
                        <a:latin typeface="Cambria Math" panose="02040503050406030204" pitchFamily="18" charset="0"/>
                      </a:rPr>
                      <m:t>T</m:t>
                    </m:r>
                    <m:r>
                      <a:rPr lang="en-GB" sz="2000" i="0" dirty="0" smtClean="0">
                        <a:latin typeface="Cambria Math" panose="02040503050406030204" pitchFamily="18" charset="0"/>
                      </a:rPr>
                      <m:t> ~</m:t>
                    </m:r>
                    <m:sSup>
                      <m:sSupPr>
                        <m:ctrlPr>
                          <a:rPr lang="en-GB" sz="20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0" dirty="0" smtClean="0">
                            <a:latin typeface="Cambria Math" panose="02040503050406030204" pitchFamily="18" charset="0"/>
                          </a:rPr>
                          <m:t>90</m:t>
                        </m:r>
                      </m:e>
                      <m:sup>
                        <m:r>
                          <a:rPr lang="en-GB" sz="2000" b="0" i="0" dirty="0" smtClean="0">
                            <a:latin typeface="Cambria Math" panose="02040503050406030204" pitchFamily="18" charset="0"/>
                          </a:rPr>
                          <m:t>∘</m:t>
                        </m:r>
                      </m:sup>
                    </m:sSup>
                    <m:r>
                      <m:rPr>
                        <m:sty m:val="p"/>
                      </m:rPr>
                      <a:rPr lang="en-GB" sz="2000" i="0" dirty="0" smtClean="0">
                        <a:latin typeface="Cambria Math" panose="02040503050406030204" pitchFamily="18" charset="0"/>
                      </a:rPr>
                      <m:t>C</m:t>
                    </m:r>
                  </m:oMath>
                </a14:m>
                <a:endParaRPr lang="en-GB" sz="2000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815" y="711428"/>
                <a:ext cx="5086114" cy="5632311"/>
              </a:xfrm>
              <a:prstGeom prst="rect">
                <a:avLst/>
              </a:prstGeom>
              <a:blipFill>
                <a:blip r:embed="rId3"/>
                <a:stretch>
                  <a:fillRect l="-1079" t="-108" r="-240" b="-14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A05F77AB-3FD9-6DFD-14BB-5F38E947E77C}"/>
              </a:ext>
            </a:extLst>
          </p:cNvPr>
          <p:cNvSpPr txBox="1"/>
          <p:nvPr/>
        </p:nvSpPr>
        <p:spPr>
          <a:xfrm>
            <a:off x="9045677" y="680574"/>
            <a:ext cx="1139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Silicon tile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5434A1B4-D6D3-EEC0-13C7-119AD7470F9A}"/>
              </a:ext>
            </a:extLst>
          </p:cNvPr>
          <p:cNvCxnSpPr>
            <a:cxnSpLocks/>
          </p:cNvCxnSpPr>
          <p:nvPr/>
        </p:nvCxnSpPr>
        <p:spPr>
          <a:xfrm>
            <a:off x="9843108" y="1035157"/>
            <a:ext cx="972376" cy="69532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58E390B1-790A-1188-B775-AE8A300BAE3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7542" t="18760" b="38696"/>
          <a:stretch/>
        </p:blipFill>
        <p:spPr>
          <a:xfrm>
            <a:off x="10658167" y="3104535"/>
            <a:ext cx="1283411" cy="312965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B37A598-D5AE-174E-82EC-4DD259479D7F}"/>
              </a:ext>
            </a:extLst>
          </p:cNvPr>
          <p:cNvSpPr txBox="1"/>
          <p:nvPr/>
        </p:nvSpPr>
        <p:spPr>
          <a:xfrm>
            <a:off x="8311097" y="2735203"/>
            <a:ext cx="651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GBTx</a:t>
            </a:r>
            <a:endParaRPr lang="en-GB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0FD7691-B3FB-D11A-EE2F-0CC0D598F153}"/>
              </a:ext>
            </a:extLst>
          </p:cNvPr>
          <p:cNvCxnSpPr>
            <a:cxnSpLocks/>
          </p:cNvCxnSpPr>
          <p:nvPr/>
        </p:nvCxnSpPr>
        <p:spPr>
          <a:xfrm flipH="1">
            <a:off x="7826477" y="3045358"/>
            <a:ext cx="885990" cy="56308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5292B953-DD09-2B98-FBEF-2DF3F1FC2DED}"/>
              </a:ext>
            </a:extLst>
          </p:cNvPr>
          <p:cNvSpPr txBox="1"/>
          <p:nvPr/>
        </p:nvSpPr>
        <p:spPr>
          <a:xfrm>
            <a:off x="6607278" y="4824834"/>
            <a:ext cx="1504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TPG/</a:t>
            </a:r>
            <a:r>
              <a:rPr lang="en-GB" dirty="0" err="1"/>
              <a:t>PyroidHT</a:t>
            </a:r>
            <a:endParaRPr lang="en-GB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7E7D7AE-F2B3-BAED-CE4F-2271A0E34139}"/>
              </a:ext>
            </a:extLst>
          </p:cNvPr>
          <p:cNvCxnSpPr>
            <a:cxnSpLocks/>
          </p:cNvCxnSpPr>
          <p:nvPr/>
        </p:nvCxnSpPr>
        <p:spPr>
          <a:xfrm flipV="1">
            <a:off x="8018542" y="4431544"/>
            <a:ext cx="693925" cy="56723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6C2FF76F-4312-BF5D-EB94-9240C809C380}"/>
              </a:ext>
            </a:extLst>
          </p:cNvPr>
          <p:cNvSpPr txBox="1"/>
          <p:nvPr/>
        </p:nvSpPr>
        <p:spPr>
          <a:xfrm>
            <a:off x="5092674" y="3856356"/>
            <a:ext cx="1595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Kapton/</a:t>
            </a:r>
            <a:r>
              <a:rPr lang="en-GB" dirty="0" err="1"/>
              <a:t>Stycast</a:t>
            </a:r>
            <a:endParaRPr lang="en-GB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41C3D82-79AD-2735-E5C1-16A11FE68132}"/>
              </a:ext>
            </a:extLst>
          </p:cNvPr>
          <p:cNvCxnSpPr>
            <a:cxnSpLocks/>
          </p:cNvCxnSpPr>
          <p:nvPr/>
        </p:nvCxnSpPr>
        <p:spPr>
          <a:xfrm flipV="1">
            <a:off x="6619735" y="3608439"/>
            <a:ext cx="739928" cy="44722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F75C15-2029-D835-4E7C-E174DD356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11/07/2024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B18A5DC-398E-70B3-7455-E85C5388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F95AA97-093D-BE60-AC88-F179ABA86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317D5-14E0-4D7F-8DBE-3D1BF148FB14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71892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8138BE-8B2B-48B5-92D4-1B5109E3B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-5723"/>
            <a:ext cx="9041643" cy="740048"/>
          </a:xfrm>
        </p:spPr>
        <p:txBody>
          <a:bodyPr>
            <a:normAutofit fontScale="90000"/>
          </a:bodyPr>
          <a:lstStyle/>
          <a:p>
            <a:r>
              <a:rPr lang="en-US" dirty="0"/>
              <a:t>VELO Module/Cooling concepts (NIKHEF)</a:t>
            </a:r>
            <a:endParaRPr lang="en-GB" dirty="0"/>
          </a:p>
        </p:txBody>
      </p:sp>
      <p:cxnSp>
        <p:nvCxnSpPr>
          <p:cNvPr id="1037" name="Straight Connector 1036"/>
          <p:cNvCxnSpPr/>
          <p:nvPr/>
        </p:nvCxnSpPr>
        <p:spPr>
          <a:xfrm>
            <a:off x="0" y="663518"/>
            <a:ext cx="3827158" cy="0"/>
          </a:xfrm>
          <a:prstGeom prst="line">
            <a:avLst/>
          </a:prstGeom>
          <a:ln w="762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3B2DA2A-9B2B-E492-95AE-9442C79E1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11/07/2024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A320726-7B67-78AA-6DC3-8C9154811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EB214C-51B8-2FBC-BBF1-A43769BBB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5A3D-0C61-436F-B97C-D20DE23F671D}" type="slidenum">
              <a:rPr lang="en-GB" smtClean="0"/>
              <a:t>3</a:t>
            </a:fld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52A316A-C5FA-224B-A6F8-4524EFFEB4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7262" y="768765"/>
            <a:ext cx="10177476" cy="57235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118A732-0A6D-DA19-7881-62A542F7651F}"/>
              </a:ext>
            </a:extLst>
          </p:cNvPr>
          <p:cNvSpPr txBox="1"/>
          <p:nvPr/>
        </p:nvSpPr>
        <p:spPr>
          <a:xfrm>
            <a:off x="9448800" y="94389"/>
            <a:ext cx="2568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3"/>
              </a:rPr>
              <a:t>Kazu/Yutaro presentation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696464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D661A5-9D09-3AB9-1BDC-ABA8A2E8C8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0"/>
            <a:ext cx="10943303" cy="795081"/>
          </a:xfrm>
        </p:spPr>
        <p:txBody>
          <a:bodyPr>
            <a:normAutofit fontScale="90000"/>
          </a:bodyPr>
          <a:lstStyle/>
          <a:p>
            <a:r>
              <a:rPr lang="en-GB" dirty="0"/>
              <a:t>3D metal printing + </a:t>
            </a:r>
            <a:r>
              <a:rPr lang="en-GB" dirty="0" err="1"/>
              <a:t>Pyroid</a:t>
            </a:r>
            <a:r>
              <a:rPr lang="en-GB" dirty="0"/>
              <a:t> HT (Very preliminary FEA)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224159B-8D3D-355C-5831-F28C4D4134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021" y="1117599"/>
            <a:ext cx="11569958" cy="5314949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1994230-9D5D-02EA-7BB0-DD1BCF1732F2}"/>
              </a:ext>
            </a:extLst>
          </p:cNvPr>
          <p:cNvCxnSpPr/>
          <p:nvPr/>
        </p:nvCxnSpPr>
        <p:spPr>
          <a:xfrm>
            <a:off x="9824720" y="5262880"/>
            <a:ext cx="579120" cy="36576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F6BC657C-9C44-0D04-5692-5CB95B6480AC}"/>
              </a:ext>
            </a:extLst>
          </p:cNvPr>
          <p:cNvSpPr txBox="1"/>
          <p:nvPr/>
        </p:nvSpPr>
        <p:spPr>
          <a:xfrm>
            <a:off x="8347581" y="4778456"/>
            <a:ext cx="19021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Soldered interface</a:t>
            </a:r>
          </a:p>
          <a:p>
            <a:r>
              <a:rPr lang="en-GB" dirty="0"/>
              <a:t>(</a:t>
            </a:r>
            <a:r>
              <a:rPr lang="en-GB" dirty="0" err="1"/>
              <a:t>NanoFoil</a:t>
            </a:r>
            <a:r>
              <a:rPr lang="en-GB" dirty="0"/>
              <a:t>?)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5038C9-46CD-A707-C296-A150C30C6D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11/07/2024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62556C-EAF9-37E6-57C7-23A017630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CF3BA4-2DB7-2495-4118-16277CCECC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317D5-14E0-4D7F-8DBE-3D1BF148FB14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072459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8138BE-8B2B-48B5-92D4-1B5109E3B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-5723"/>
            <a:ext cx="9041643" cy="740048"/>
          </a:xfrm>
        </p:spPr>
        <p:txBody>
          <a:bodyPr>
            <a:normAutofit/>
          </a:bodyPr>
          <a:lstStyle/>
          <a:p>
            <a:r>
              <a:rPr lang="en-US" dirty="0"/>
              <a:t>VELO U1 (TDR stage)</a:t>
            </a:r>
            <a:endParaRPr lang="en-GB" dirty="0"/>
          </a:p>
        </p:txBody>
      </p:sp>
      <p:cxnSp>
        <p:nvCxnSpPr>
          <p:cNvPr id="1037" name="Straight Connector 1036"/>
          <p:cNvCxnSpPr/>
          <p:nvPr/>
        </p:nvCxnSpPr>
        <p:spPr>
          <a:xfrm>
            <a:off x="0" y="663518"/>
            <a:ext cx="3827158" cy="0"/>
          </a:xfrm>
          <a:prstGeom prst="line">
            <a:avLst/>
          </a:prstGeom>
          <a:ln w="762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3B2DA2A-9B2B-E492-95AE-9442C79E1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11/07/2024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A320726-7B67-78AA-6DC3-8C9154811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EB214C-51B8-2FBC-BBF1-A43769BBB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5A3D-0C61-436F-B97C-D20DE23F671D}" type="slidenum">
              <a:rPr lang="en-GB" smtClean="0"/>
              <a:t>31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62C74DE-6FA5-A2E7-2A5F-5E239BC2AC14}"/>
              </a:ext>
            </a:extLst>
          </p:cNvPr>
          <p:cNvSpPr txBox="1"/>
          <p:nvPr/>
        </p:nvSpPr>
        <p:spPr>
          <a:xfrm>
            <a:off x="9784796" y="179635"/>
            <a:ext cx="2071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linkClick r:id="rId2"/>
              </a:rPr>
              <a:t>VELO Upgrade I TDR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36ABC7C-B4E1-D71C-DB36-BE30D0709E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357" y="808320"/>
            <a:ext cx="5842168" cy="258471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66124A8-F8FA-900A-D877-FCF5AFA02D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1689" y="734325"/>
            <a:ext cx="5587954" cy="263858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04CBA33-DBAC-1D6A-20CB-974902A21A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8750" y="3534298"/>
            <a:ext cx="4440532" cy="298515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BBB63CB-12DF-77C4-FE36-3EBC161A227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82025" y="3650507"/>
            <a:ext cx="6703083" cy="2767648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9FC14D07-E69B-E053-66C0-FF6591A679FE}"/>
              </a:ext>
            </a:extLst>
          </p:cNvPr>
          <p:cNvSpPr/>
          <p:nvPr/>
        </p:nvSpPr>
        <p:spPr>
          <a:xfrm>
            <a:off x="182357" y="734325"/>
            <a:ext cx="5913643" cy="2694675"/>
          </a:xfrm>
          <a:prstGeom prst="rect">
            <a:avLst/>
          </a:prstGeom>
          <a:solidFill>
            <a:srgbClr val="FFC000">
              <a:alpha val="69804"/>
            </a:srgbClr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chemeClr val="tx1"/>
                </a:solidFill>
              </a:rPr>
              <a:t>Production of cooling/fluidic prototypes</a:t>
            </a:r>
            <a:endParaRPr lang="en-GB" sz="3600" dirty="0">
              <a:solidFill>
                <a:schemeClr val="tx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13EDB39-6A86-0D2A-13C1-543A1ADC8F7B}"/>
              </a:ext>
            </a:extLst>
          </p:cNvPr>
          <p:cNvSpPr/>
          <p:nvPr/>
        </p:nvSpPr>
        <p:spPr>
          <a:xfrm>
            <a:off x="6171465" y="734325"/>
            <a:ext cx="5913643" cy="2694675"/>
          </a:xfrm>
          <a:prstGeom prst="rect">
            <a:avLst/>
          </a:prstGeom>
          <a:solidFill>
            <a:srgbClr val="FFC000">
              <a:alpha val="69804"/>
            </a:srgbClr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chemeClr val="tx1"/>
                </a:solidFill>
              </a:rPr>
              <a:t>Robustness tests</a:t>
            </a:r>
            <a:endParaRPr lang="en-GB" sz="3600" dirty="0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5948EFF-2F2B-9825-6E1D-F8530926C071}"/>
              </a:ext>
            </a:extLst>
          </p:cNvPr>
          <p:cNvSpPr/>
          <p:nvPr/>
        </p:nvSpPr>
        <p:spPr>
          <a:xfrm>
            <a:off x="182357" y="3534298"/>
            <a:ext cx="5089439" cy="3025123"/>
          </a:xfrm>
          <a:prstGeom prst="rect">
            <a:avLst/>
          </a:prstGeom>
          <a:solidFill>
            <a:srgbClr val="FFC000">
              <a:alpha val="69804"/>
            </a:srgbClr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chemeClr val="tx1"/>
                </a:solidFill>
              </a:rPr>
              <a:t>Cooling performance</a:t>
            </a:r>
            <a:endParaRPr lang="en-GB" sz="36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AC0007A-C696-CEB5-23CB-FEE5C6A444E0}"/>
              </a:ext>
            </a:extLst>
          </p:cNvPr>
          <p:cNvSpPr/>
          <p:nvPr/>
        </p:nvSpPr>
        <p:spPr>
          <a:xfrm>
            <a:off x="5382025" y="3548763"/>
            <a:ext cx="6703083" cy="3010657"/>
          </a:xfrm>
          <a:prstGeom prst="rect">
            <a:avLst/>
          </a:prstGeom>
          <a:solidFill>
            <a:srgbClr val="FFC000">
              <a:alpha val="69804"/>
            </a:srgbClr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chemeClr val="tx1"/>
                </a:solidFill>
              </a:rPr>
              <a:t>Cooling performance</a:t>
            </a:r>
            <a:endParaRPr lang="en-GB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930606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8138BE-8B2B-48B5-92D4-1B5109E3B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-5723"/>
            <a:ext cx="9041643" cy="740048"/>
          </a:xfrm>
        </p:spPr>
        <p:txBody>
          <a:bodyPr>
            <a:normAutofit/>
          </a:bodyPr>
          <a:lstStyle/>
          <a:p>
            <a:r>
              <a:rPr lang="en-US" dirty="0"/>
              <a:t>VELO Module/Cooling concepts (CERN)</a:t>
            </a:r>
            <a:endParaRPr lang="en-GB" dirty="0"/>
          </a:p>
        </p:txBody>
      </p:sp>
      <p:cxnSp>
        <p:nvCxnSpPr>
          <p:cNvPr id="1037" name="Straight Connector 1036"/>
          <p:cNvCxnSpPr/>
          <p:nvPr/>
        </p:nvCxnSpPr>
        <p:spPr>
          <a:xfrm>
            <a:off x="0" y="663518"/>
            <a:ext cx="3827158" cy="0"/>
          </a:xfrm>
          <a:prstGeom prst="line">
            <a:avLst/>
          </a:prstGeom>
          <a:ln w="762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3B2DA2A-9B2B-E492-95AE-9442C79E1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11/07/2024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A320726-7B67-78AA-6DC3-8C9154811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EB214C-51B8-2FBC-BBF1-A43769BBB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5A3D-0C61-436F-B97C-D20DE23F671D}" type="slidenum">
              <a:rPr lang="en-GB" smtClean="0"/>
              <a:t>32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12A9550-3313-3A8F-F3BB-ACCE783E8603}"/>
              </a:ext>
            </a:extLst>
          </p:cNvPr>
          <p:cNvSpPr txBox="1"/>
          <p:nvPr/>
        </p:nvSpPr>
        <p:spPr>
          <a:xfrm>
            <a:off x="9950245" y="46542"/>
            <a:ext cx="2056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2"/>
              </a:rPr>
              <a:t>Jan Buytaert (CERN)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57E5153-5E7E-CD37-0A85-884ED782A5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414" y="734324"/>
            <a:ext cx="11489172" cy="5798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17317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8138BE-8B2B-48B5-92D4-1B5109E3B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-5723"/>
            <a:ext cx="9041643" cy="740048"/>
          </a:xfrm>
        </p:spPr>
        <p:txBody>
          <a:bodyPr>
            <a:normAutofit fontScale="90000"/>
          </a:bodyPr>
          <a:lstStyle/>
          <a:p>
            <a:r>
              <a:rPr lang="en-US" dirty="0"/>
              <a:t>VELO Module/Cooling concepts (Oxford)</a:t>
            </a:r>
            <a:endParaRPr lang="en-GB" dirty="0"/>
          </a:p>
        </p:txBody>
      </p:sp>
      <p:cxnSp>
        <p:nvCxnSpPr>
          <p:cNvPr id="1037" name="Straight Connector 1036"/>
          <p:cNvCxnSpPr/>
          <p:nvPr/>
        </p:nvCxnSpPr>
        <p:spPr>
          <a:xfrm>
            <a:off x="0" y="663518"/>
            <a:ext cx="3827158" cy="0"/>
          </a:xfrm>
          <a:prstGeom prst="line">
            <a:avLst/>
          </a:prstGeom>
          <a:ln w="762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3B2DA2A-9B2B-E492-95AE-9442C79E1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11/07/2024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A320726-7B67-78AA-6DC3-8C9154811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EB214C-51B8-2FBC-BBF1-A43769BBB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5A3D-0C61-436F-B97C-D20DE23F671D}" type="slidenum">
              <a:rPr lang="en-GB" smtClean="0"/>
              <a:t>33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12A9550-3313-3A8F-F3BB-ACCE783E8603}"/>
              </a:ext>
            </a:extLst>
          </p:cNvPr>
          <p:cNvSpPr txBox="1"/>
          <p:nvPr/>
        </p:nvSpPr>
        <p:spPr>
          <a:xfrm>
            <a:off x="9138482" y="166301"/>
            <a:ext cx="2840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2"/>
              </a:rPr>
              <a:t>Malcolm and Adam (Oxford)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6D5CD0-963A-23C6-0010-277145A1E5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486" y="798764"/>
            <a:ext cx="10707028" cy="6005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32540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8138BE-8B2B-48B5-92D4-1B5109E3B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-5723"/>
            <a:ext cx="9041643" cy="740048"/>
          </a:xfrm>
        </p:spPr>
        <p:txBody>
          <a:bodyPr>
            <a:normAutofit/>
          </a:bodyPr>
          <a:lstStyle/>
          <a:p>
            <a:r>
              <a:rPr lang="en-US" dirty="0"/>
              <a:t>Simplified FEA</a:t>
            </a:r>
            <a:endParaRPr lang="en-GB" dirty="0"/>
          </a:p>
        </p:txBody>
      </p:sp>
      <p:cxnSp>
        <p:nvCxnSpPr>
          <p:cNvPr id="1037" name="Straight Connector 1036"/>
          <p:cNvCxnSpPr/>
          <p:nvPr/>
        </p:nvCxnSpPr>
        <p:spPr>
          <a:xfrm>
            <a:off x="0" y="663518"/>
            <a:ext cx="3827158" cy="0"/>
          </a:xfrm>
          <a:prstGeom prst="line">
            <a:avLst/>
          </a:prstGeom>
          <a:ln w="762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3B2DA2A-9B2B-E492-95AE-9442C79E1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11/07/2024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A320726-7B67-78AA-6DC3-8C9154811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EB214C-51B8-2FBC-BBF1-A43769BBB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5A3D-0C61-436F-B97C-D20DE23F671D}" type="slidenum">
              <a:rPr lang="en-GB" smtClean="0"/>
              <a:t>34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5C41291-C93D-8F2A-AEBB-D026D7C0CD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02" y="834165"/>
            <a:ext cx="12170195" cy="5189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72598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8138BE-8B2B-48B5-92D4-1B5109E3B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-5723"/>
            <a:ext cx="9041643" cy="740048"/>
          </a:xfrm>
        </p:spPr>
        <p:txBody>
          <a:bodyPr>
            <a:normAutofit fontScale="90000"/>
          </a:bodyPr>
          <a:lstStyle/>
          <a:p>
            <a:r>
              <a:rPr lang="en-US" dirty="0"/>
              <a:t>VELO Module/Cooling concepts (NIKHEF)</a:t>
            </a:r>
            <a:endParaRPr lang="en-GB" dirty="0"/>
          </a:p>
        </p:txBody>
      </p:sp>
      <p:cxnSp>
        <p:nvCxnSpPr>
          <p:cNvPr id="1037" name="Straight Connector 1036"/>
          <p:cNvCxnSpPr/>
          <p:nvPr/>
        </p:nvCxnSpPr>
        <p:spPr>
          <a:xfrm>
            <a:off x="0" y="663518"/>
            <a:ext cx="3827158" cy="0"/>
          </a:xfrm>
          <a:prstGeom prst="line">
            <a:avLst/>
          </a:prstGeom>
          <a:ln w="762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3B2DA2A-9B2B-E492-95AE-9442C79E1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11/07/2024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A320726-7B67-78AA-6DC3-8C9154811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EB214C-51B8-2FBC-BBF1-A43769BBB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5A3D-0C61-436F-B97C-D20DE23F671D}" type="slidenum">
              <a:rPr lang="en-GB" smtClean="0"/>
              <a:t>35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D63C305-90A3-8F2D-434C-40221F978A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867" y="734325"/>
            <a:ext cx="10358266" cy="579226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A2B51BB-3370-3DDE-1179-458F74D664BD}"/>
              </a:ext>
            </a:extLst>
          </p:cNvPr>
          <p:cNvSpPr txBox="1"/>
          <p:nvPr/>
        </p:nvSpPr>
        <p:spPr>
          <a:xfrm>
            <a:off x="9448800" y="94389"/>
            <a:ext cx="2568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3"/>
              </a:rPr>
              <a:t>Kazu/Yutaro presentation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207401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8138BE-8B2B-48B5-92D4-1B5109E3B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-5723"/>
            <a:ext cx="9041643" cy="740048"/>
          </a:xfrm>
        </p:spPr>
        <p:txBody>
          <a:bodyPr>
            <a:normAutofit fontScale="90000"/>
          </a:bodyPr>
          <a:lstStyle/>
          <a:p>
            <a:r>
              <a:rPr lang="en-US" dirty="0"/>
              <a:t>VELO Module/Cooling concepts (NIKHEF)</a:t>
            </a:r>
            <a:endParaRPr lang="en-GB" dirty="0"/>
          </a:p>
        </p:txBody>
      </p:sp>
      <p:cxnSp>
        <p:nvCxnSpPr>
          <p:cNvPr id="1037" name="Straight Connector 1036"/>
          <p:cNvCxnSpPr/>
          <p:nvPr/>
        </p:nvCxnSpPr>
        <p:spPr>
          <a:xfrm>
            <a:off x="0" y="663518"/>
            <a:ext cx="3827158" cy="0"/>
          </a:xfrm>
          <a:prstGeom prst="line">
            <a:avLst/>
          </a:prstGeom>
          <a:ln w="762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3B2DA2A-9B2B-E492-95AE-9442C79E1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11/07/2024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A320726-7B67-78AA-6DC3-8C9154811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EB214C-51B8-2FBC-BBF1-A43769BBB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5A3D-0C61-436F-B97C-D20DE23F671D}" type="slidenum">
              <a:rPr lang="en-GB" smtClean="0"/>
              <a:t>36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437A95D-37F7-9757-C4FE-7E4C1858B8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9207" y="732115"/>
            <a:ext cx="10273587" cy="576236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12A9550-3313-3A8F-F3BB-ACCE783E8603}"/>
              </a:ext>
            </a:extLst>
          </p:cNvPr>
          <p:cNvSpPr txBox="1"/>
          <p:nvPr/>
        </p:nvSpPr>
        <p:spPr>
          <a:xfrm>
            <a:off x="9448800" y="94389"/>
            <a:ext cx="2568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3"/>
              </a:rPr>
              <a:t>Kazu/Yutaro presentation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2726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8138BE-8B2B-48B5-92D4-1B5109E3B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-5723"/>
            <a:ext cx="9041643" cy="740048"/>
          </a:xfrm>
        </p:spPr>
        <p:txBody>
          <a:bodyPr>
            <a:normAutofit/>
          </a:bodyPr>
          <a:lstStyle/>
          <a:p>
            <a:r>
              <a:rPr lang="en-US" dirty="0"/>
              <a:t>VELO Module/Cooling concepts (CERN)</a:t>
            </a:r>
            <a:endParaRPr lang="en-GB" dirty="0"/>
          </a:p>
        </p:txBody>
      </p:sp>
      <p:cxnSp>
        <p:nvCxnSpPr>
          <p:cNvPr id="1037" name="Straight Connector 1036"/>
          <p:cNvCxnSpPr/>
          <p:nvPr/>
        </p:nvCxnSpPr>
        <p:spPr>
          <a:xfrm>
            <a:off x="0" y="663518"/>
            <a:ext cx="3827158" cy="0"/>
          </a:xfrm>
          <a:prstGeom prst="line">
            <a:avLst/>
          </a:prstGeom>
          <a:ln w="762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3B2DA2A-9B2B-E492-95AE-9442C79E1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11/07/2024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A320726-7B67-78AA-6DC3-8C9154811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EB214C-51B8-2FBC-BBF1-A43769BBB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5A3D-0C61-436F-B97C-D20DE23F671D}" type="slidenum">
              <a:rPr lang="en-GB" smtClean="0"/>
              <a:t>37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12A9550-3313-3A8F-F3BB-ACCE783E8603}"/>
              </a:ext>
            </a:extLst>
          </p:cNvPr>
          <p:cNvSpPr txBox="1"/>
          <p:nvPr/>
        </p:nvSpPr>
        <p:spPr>
          <a:xfrm>
            <a:off x="9950245" y="46542"/>
            <a:ext cx="2056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2"/>
              </a:rPr>
              <a:t>Jan Buytaert (CERN)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6C0CFC3-7AFE-CDCD-6264-4320C98B3D2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235"/>
          <a:stretch/>
        </p:blipFill>
        <p:spPr>
          <a:xfrm>
            <a:off x="319698" y="734325"/>
            <a:ext cx="11552604" cy="583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1520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8138BE-8B2B-48B5-92D4-1B5109E3B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-5723"/>
            <a:ext cx="9041643" cy="740048"/>
          </a:xfrm>
        </p:spPr>
        <p:txBody>
          <a:bodyPr>
            <a:normAutofit/>
          </a:bodyPr>
          <a:lstStyle/>
          <a:p>
            <a:r>
              <a:rPr lang="en-US" dirty="0"/>
              <a:t>VELO Module/Cooling concepts (CERN)</a:t>
            </a:r>
            <a:endParaRPr lang="en-GB" dirty="0"/>
          </a:p>
        </p:txBody>
      </p:sp>
      <p:cxnSp>
        <p:nvCxnSpPr>
          <p:cNvPr id="1037" name="Straight Connector 1036"/>
          <p:cNvCxnSpPr/>
          <p:nvPr/>
        </p:nvCxnSpPr>
        <p:spPr>
          <a:xfrm>
            <a:off x="0" y="663518"/>
            <a:ext cx="3827158" cy="0"/>
          </a:xfrm>
          <a:prstGeom prst="line">
            <a:avLst/>
          </a:prstGeom>
          <a:ln w="762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3B2DA2A-9B2B-E492-95AE-9442C79E1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11/07/2024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A320726-7B67-78AA-6DC3-8C9154811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EB214C-51B8-2FBC-BBF1-A43769BBB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5A3D-0C61-436F-B97C-D20DE23F671D}" type="slidenum">
              <a:rPr lang="en-GB" smtClean="0"/>
              <a:t>38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12A9550-3313-3A8F-F3BB-ACCE783E8603}"/>
              </a:ext>
            </a:extLst>
          </p:cNvPr>
          <p:cNvSpPr txBox="1"/>
          <p:nvPr/>
        </p:nvSpPr>
        <p:spPr>
          <a:xfrm>
            <a:off x="9950245" y="46542"/>
            <a:ext cx="2056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2"/>
              </a:rPr>
              <a:t>Jan Buytaert (CERN)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2B92417-3BBA-1D55-151A-BB7046ED486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177"/>
          <a:stretch/>
        </p:blipFill>
        <p:spPr>
          <a:xfrm>
            <a:off x="278643" y="734325"/>
            <a:ext cx="11634713" cy="5880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22151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8138BE-8B2B-48B5-92D4-1B5109E3B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-5723"/>
            <a:ext cx="9041643" cy="740048"/>
          </a:xfrm>
        </p:spPr>
        <p:txBody>
          <a:bodyPr>
            <a:normAutofit fontScale="90000"/>
          </a:bodyPr>
          <a:lstStyle/>
          <a:p>
            <a:r>
              <a:rPr lang="en-US" dirty="0"/>
              <a:t>VELO Module/Cooling concepts (Oxford)</a:t>
            </a:r>
            <a:endParaRPr lang="en-GB" dirty="0"/>
          </a:p>
        </p:txBody>
      </p:sp>
      <p:cxnSp>
        <p:nvCxnSpPr>
          <p:cNvPr id="1037" name="Straight Connector 1036"/>
          <p:cNvCxnSpPr/>
          <p:nvPr/>
        </p:nvCxnSpPr>
        <p:spPr>
          <a:xfrm>
            <a:off x="0" y="663518"/>
            <a:ext cx="3827158" cy="0"/>
          </a:xfrm>
          <a:prstGeom prst="line">
            <a:avLst/>
          </a:prstGeom>
          <a:ln w="762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3B2DA2A-9B2B-E492-95AE-9442C79E1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11/07/2024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A320726-7B67-78AA-6DC3-8C9154811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EB214C-51B8-2FBC-BBF1-A43769BBB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5A3D-0C61-436F-B97C-D20DE23F671D}" type="slidenum">
              <a:rPr lang="en-GB" smtClean="0"/>
              <a:t>39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12A9550-3313-3A8F-F3BB-ACCE783E8603}"/>
              </a:ext>
            </a:extLst>
          </p:cNvPr>
          <p:cNvSpPr txBox="1"/>
          <p:nvPr/>
        </p:nvSpPr>
        <p:spPr>
          <a:xfrm>
            <a:off x="9138482" y="166301"/>
            <a:ext cx="2840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2"/>
              </a:rPr>
              <a:t>Malcolm and Adam (Oxford)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50D08D7-DE27-B0F7-8048-A79B16F88D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751" y="734324"/>
            <a:ext cx="10894498" cy="6103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065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7C9A11-A1C3-C651-B747-8D9D60356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2024/05/31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94309C-133C-81BC-9845-DBD801983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Diagram 12"/>
              <p:cNvGraphicFramePr/>
              <p:nvPr/>
            </p:nvGraphicFramePr>
            <p:xfrm>
              <a:off x="97055" y="137160"/>
              <a:ext cx="5429035" cy="632931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13" name="Diagram 12"/>
              <p:cNvGraphicFramePr/>
              <p:nvPr/>
            </p:nvGraphicFramePr>
            <p:xfrm>
              <a:off x="97055" y="137160"/>
              <a:ext cx="5429035" cy="632931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B8228AD-3CC8-B90C-03B1-F96389B24FDF}"/>
              </a:ext>
            </a:extLst>
          </p:cNvPr>
          <p:cNvSpPr txBox="1">
            <a:spLocks/>
          </p:cNvSpPr>
          <p:nvPr/>
        </p:nvSpPr>
        <p:spPr>
          <a:xfrm>
            <a:off x="224118" y="788894"/>
            <a:ext cx="4885764" cy="579684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2EFA720-F178-B622-027F-2057B22B895E}"/>
              </a:ext>
            </a:extLst>
          </p:cNvPr>
          <p:cNvSpPr txBox="1">
            <a:spLocks/>
          </p:cNvSpPr>
          <p:nvPr/>
        </p:nvSpPr>
        <p:spPr>
          <a:xfrm>
            <a:off x="273122" y="767385"/>
            <a:ext cx="5541524" cy="581834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9064453-5B19-3B84-5FE0-6B30B7A6822A}"/>
              </a:ext>
            </a:extLst>
          </p:cNvPr>
          <p:cNvGrpSpPr/>
          <p:nvPr/>
        </p:nvGrpSpPr>
        <p:grpSpPr>
          <a:xfrm>
            <a:off x="5946370" y="1429168"/>
            <a:ext cx="5972508" cy="4230678"/>
            <a:chOff x="5653153" y="436557"/>
            <a:chExt cx="4426675" cy="279374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ACACD494-6C51-3818-4644-666C72F869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/>
            <a:srcRect t="23298" r="21751" b="9409"/>
            <a:stretch/>
          </p:blipFill>
          <p:spPr>
            <a:xfrm>
              <a:off x="5653153" y="436557"/>
              <a:ext cx="4426675" cy="2718366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0E0BEA2-B457-1CEB-C712-5691693E5C1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/>
            <a:srcRect l="87542" t="18760" b="38696"/>
            <a:stretch/>
          </p:blipFill>
          <p:spPr>
            <a:xfrm>
              <a:off x="9472047" y="1748204"/>
              <a:ext cx="607781" cy="1482100"/>
            </a:xfrm>
            <a:prstGeom prst="rect">
              <a:avLst/>
            </a:prstGeom>
          </p:spPr>
        </p:pic>
      </p:grpSp>
      <p:pic>
        <p:nvPicPr>
          <p:cNvPr id="11" name="Picture 10" descr="University logo | University brand | StaffNet | The ...">
            <a:extLst>
              <a:ext uri="{FF2B5EF4-FFF2-40B4-BE49-F238E27FC236}">
                <a16:creationId xmlns:a16="http://schemas.microsoft.com/office/drawing/2014/main" id="{B26D1C93-9D60-379A-A79D-4450CCA046A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92" t="18812" r="18270" b="20053"/>
          <a:stretch/>
        </p:blipFill>
        <p:spPr bwMode="auto">
          <a:xfrm>
            <a:off x="10574229" y="0"/>
            <a:ext cx="1617771" cy="704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184FF86-D395-FCEF-936D-815F62C73486}"/>
              </a:ext>
            </a:extLst>
          </p:cNvPr>
          <p:cNvSpPr txBox="1"/>
          <p:nvPr/>
        </p:nvSpPr>
        <p:spPr>
          <a:xfrm>
            <a:off x="8199442" y="1244502"/>
            <a:ext cx="1466363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U-like design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514975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8138BE-8B2B-48B5-92D4-1B5109E3B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-5723"/>
            <a:ext cx="9041643" cy="740048"/>
          </a:xfrm>
        </p:spPr>
        <p:txBody>
          <a:bodyPr>
            <a:normAutofit fontScale="90000"/>
          </a:bodyPr>
          <a:lstStyle/>
          <a:p>
            <a:r>
              <a:rPr lang="en-US" dirty="0"/>
              <a:t>VELO Module/Cooling concepts (NIKHEF)</a:t>
            </a:r>
            <a:endParaRPr lang="en-GB" dirty="0"/>
          </a:p>
        </p:txBody>
      </p:sp>
      <p:cxnSp>
        <p:nvCxnSpPr>
          <p:cNvPr id="1037" name="Straight Connector 1036"/>
          <p:cNvCxnSpPr/>
          <p:nvPr/>
        </p:nvCxnSpPr>
        <p:spPr>
          <a:xfrm>
            <a:off x="0" y="663518"/>
            <a:ext cx="3827158" cy="0"/>
          </a:xfrm>
          <a:prstGeom prst="line">
            <a:avLst/>
          </a:prstGeom>
          <a:ln w="762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3B2DA2A-9B2B-E492-95AE-9442C79E1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11/07/2024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A320726-7B67-78AA-6DC3-8C9154811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EB214C-51B8-2FBC-BBF1-A43769BBB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5A3D-0C61-436F-B97C-D20DE23F671D}" type="slidenum">
              <a:rPr lang="en-GB" smtClean="0"/>
              <a:t>40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12A9550-3313-3A8F-F3BB-ACCE783E8603}"/>
              </a:ext>
            </a:extLst>
          </p:cNvPr>
          <p:cNvSpPr txBox="1"/>
          <p:nvPr/>
        </p:nvSpPr>
        <p:spPr>
          <a:xfrm>
            <a:off x="9448800" y="94389"/>
            <a:ext cx="2568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2"/>
              </a:rPr>
              <a:t>Kazu/Yutaro presentation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74E8C36-6FE3-54BE-52EB-ABB1D18122E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501"/>
          <a:stretch/>
        </p:blipFill>
        <p:spPr>
          <a:xfrm>
            <a:off x="327913" y="734325"/>
            <a:ext cx="11536174" cy="5791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1183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>
            <a:extLst>
              <a:ext uri="{FF2B5EF4-FFF2-40B4-BE49-F238E27FC236}">
                <a16:creationId xmlns:a16="http://schemas.microsoft.com/office/drawing/2014/main" id="{4E54D582-F058-728D-356A-84091784CC48}"/>
              </a:ext>
            </a:extLst>
          </p:cNvPr>
          <p:cNvSpPr/>
          <p:nvPr/>
        </p:nvSpPr>
        <p:spPr>
          <a:xfrm>
            <a:off x="97055" y="4052345"/>
            <a:ext cx="9081669" cy="247805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6" name="Picture 25" descr="A close-up of a metal object&#10;&#10;Description automatically generated">
            <a:extLst>
              <a:ext uri="{FF2B5EF4-FFF2-40B4-BE49-F238E27FC236}">
                <a16:creationId xmlns:a16="http://schemas.microsoft.com/office/drawing/2014/main" id="{A240A907-F157-5BDA-33A7-3CABC3E033B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03" t="4714" r="15050" b="7281"/>
          <a:stretch/>
        </p:blipFill>
        <p:spPr>
          <a:xfrm>
            <a:off x="5690288" y="481566"/>
            <a:ext cx="2848460" cy="3503747"/>
          </a:xfrm>
          <a:prstGeom prst="rect">
            <a:avLst/>
          </a:prstGeom>
        </p:spPr>
      </p:pic>
      <p:sp>
        <p:nvSpPr>
          <p:cNvPr id="38" name="Speech Bubble: Rectangle 37">
            <a:extLst>
              <a:ext uri="{FF2B5EF4-FFF2-40B4-BE49-F238E27FC236}">
                <a16:creationId xmlns:a16="http://schemas.microsoft.com/office/drawing/2014/main" id="{14C2B655-125C-AA50-9315-2FC3B4E4AFED}"/>
              </a:ext>
            </a:extLst>
          </p:cNvPr>
          <p:cNvSpPr/>
          <p:nvPr/>
        </p:nvSpPr>
        <p:spPr>
          <a:xfrm>
            <a:off x="9385222" y="4547251"/>
            <a:ext cx="2675212" cy="1541153"/>
          </a:xfrm>
          <a:prstGeom prst="wedgeRectCallout">
            <a:avLst>
              <a:gd name="adj1" fmla="val -88167"/>
              <a:gd name="adj2" fmla="val -13700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7C9A11-A1C3-C651-B747-8D9D60356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2024/05/31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94309C-133C-81BC-9845-DBD801983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13" name="Diagram 12"/>
          <p:cNvGraphicFramePr/>
          <p:nvPr/>
        </p:nvGraphicFramePr>
        <p:xfrm>
          <a:off x="97055" y="137161"/>
          <a:ext cx="5429035" cy="3848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B8228AD-3CC8-B90C-03B1-F96389B24FDF}"/>
              </a:ext>
            </a:extLst>
          </p:cNvPr>
          <p:cNvSpPr txBox="1">
            <a:spLocks/>
          </p:cNvSpPr>
          <p:nvPr/>
        </p:nvSpPr>
        <p:spPr>
          <a:xfrm>
            <a:off x="224118" y="788894"/>
            <a:ext cx="4885764" cy="579684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2EFA720-F178-B622-027F-2057B22B895E}"/>
              </a:ext>
            </a:extLst>
          </p:cNvPr>
          <p:cNvSpPr txBox="1">
            <a:spLocks/>
          </p:cNvSpPr>
          <p:nvPr/>
        </p:nvSpPr>
        <p:spPr>
          <a:xfrm>
            <a:off x="273122" y="767385"/>
            <a:ext cx="5541524" cy="581834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FA36414-D38B-3DDC-C14F-27C1C75836D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929167" y="4854076"/>
            <a:ext cx="1016806" cy="983192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98616A3-93B8-860A-BE79-6C67F72E6021}"/>
              </a:ext>
            </a:extLst>
          </p:cNvPr>
          <p:cNvSpPr/>
          <p:nvPr/>
        </p:nvSpPr>
        <p:spPr>
          <a:xfrm>
            <a:off x="9597792" y="4877972"/>
            <a:ext cx="833120" cy="83312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03E4D20-C2D0-CE30-9BFA-DFC3343F5B69}"/>
              </a:ext>
            </a:extLst>
          </p:cNvPr>
          <p:cNvSpPr/>
          <p:nvPr/>
        </p:nvSpPr>
        <p:spPr>
          <a:xfrm>
            <a:off x="9762804" y="5061971"/>
            <a:ext cx="494803" cy="49480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90DCD24-A194-AF85-385D-1A38F8F49A01}"/>
              </a:ext>
            </a:extLst>
          </p:cNvPr>
          <p:cNvCxnSpPr>
            <a:cxnSpLocks/>
          </p:cNvCxnSpPr>
          <p:nvPr/>
        </p:nvCxnSpPr>
        <p:spPr>
          <a:xfrm>
            <a:off x="9597792" y="5824370"/>
            <a:ext cx="83312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DAD2904-8C4A-965B-E7C3-7629339D0B88}"/>
              </a:ext>
            </a:extLst>
          </p:cNvPr>
          <p:cNvCxnSpPr>
            <a:cxnSpLocks/>
          </p:cNvCxnSpPr>
          <p:nvPr/>
        </p:nvCxnSpPr>
        <p:spPr>
          <a:xfrm>
            <a:off x="9762804" y="4745815"/>
            <a:ext cx="49480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49365FA-9B96-5133-20AA-BA6D66DD9832}"/>
              </a:ext>
            </a:extLst>
          </p:cNvPr>
          <p:cNvSpPr txBox="1"/>
          <p:nvPr/>
        </p:nvSpPr>
        <p:spPr>
          <a:xfrm>
            <a:off x="9662193" y="4476922"/>
            <a:ext cx="69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0.5mm</a:t>
            </a:r>
            <a:endParaRPr lang="en-GB" sz="1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DEA2038-CB31-6389-F314-86166867901B}"/>
              </a:ext>
            </a:extLst>
          </p:cNvPr>
          <p:cNvSpPr txBox="1"/>
          <p:nvPr/>
        </p:nvSpPr>
        <p:spPr>
          <a:xfrm>
            <a:off x="9675005" y="5780627"/>
            <a:ext cx="69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1.0mm</a:t>
            </a:r>
            <a:endParaRPr lang="en-GB" sz="1400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5E32BC0-AAF2-5789-8CF5-033DFB69C9B0}"/>
              </a:ext>
            </a:extLst>
          </p:cNvPr>
          <p:cNvCxnSpPr>
            <a:cxnSpLocks/>
          </p:cNvCxnSpPr>
          <p:nvPr/>
        </p:nvCxnSpPr>
        <p:spPr>
          <a:xfrm>
            <a:off x="11437570" y="4854076"/>
            <a:ext cx="185827" cy="28409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29F082F-9139-2322-F5D0-13F278BFAB03}"/>
              </a:ext>
            </a:extLst>
          </p:cNvPr>
          <p:cNvCxnSpPr>
            <a:cxnSpLocks/>
          </p:cNvCxnSpPr>
          <p:nvPr/>
        </p:nvCxnSpPr>
        <p:spPr>
          <a:xfrm>
            <a:off x="11437570" y="4854076"/>
            <a:ext cx="179394" cy="72778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68E9BADA-93FF-24DD-18E8-92593A2DBBE1}"/>
              </a:ext>
            </a:extLst>
          </p:cNvPr>
          <p:cNvSpPr txBox="1"/>
          <p:nvPr/>
        </p:nvSpPr>
        <p:spPr>
          <a:xfrm>
            <a:off x="10914381" y="4518817"/>
            <a:ext cx="1559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Fill factor</a:t>
            </a:r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A62A20B-E1B7-F39E-05F2-96A285CCA9F4}"/>
              </a:ext>
            </a:extLst>
          </p:cNvPr>
          <p:cNvSpPr txBox="1"/>
          <p:nvPr/>
        </p:nvSpPr>
        <p:spPr>
          <a:xfrm>
            <a:off x="8947165" y="743669"/>
            <a:ext cx="31477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Printing distortion and blockage</a:t>
            </a:r>
            <a:endParaRPr lang="en-GB" dirty="0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987DA536-DFCE-4368-C95B-B753FDEDE203}"/>
              </a:ext>
            </a:extLst>
          </p:cNvPr>
          <p:cNvCxnSpPr>
            <a:cxnSpLocks/>
          </p:cNvCxnSpPr>
          <p:nvPr/>
        </p:nvCxnSpPr>
        <p:spPr>
          <a:xfrm flipH="1">
            <a:off x="8136294" y="1779125"/>
            <a:ext cx="808126" cy="6637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47277B36-590B-1152-3EC1-1C5AF828A77F}"/>
              </a:ext>
            </a:extLst>
          </p:cNvPr>
          <p:cNvCxnSpPr>
            <a:cxnSpLocks/>
          </p:cNvCxnSpPr>
          <p:nvPr/>
        </p:nvCxnSpPr>
        <p:spPr>
          <a:xfrm flipH="1">
            <a:off x="6096000" y="1779125"/>
            <a:ext cx="2848420" cy="6637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63CFBF6D-FD6B-DB92-6981-281228231DD9}"/>
              </a:ext>
            </a:extLst>
          </p:cNvPr>
          <p:cNvSpPr txBox="1"/>
          <p:nvPr/>
        </p:nvSpPr>
        <p:spPr>
          <a:xfrm>
            <a:off x="5644791" y="112234"/>
            <a:ext cx="37662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X-ray 2D tomography (one projection)</a:t>
            </a:r>
            <a:endParaRPr lang="en-GB" dirty="0"/>
          </a:p>
        </p:txBody>
      </p:sp>
      <p:pic>
        <p:nvPicPr>
          <p:cNvPr id="7" name="Picture 6" descr="University logo | University brand | StaffNet | The ...">
            <a:extLst>
              <a:ext uri="{FF2B5EF4-FFF2-40B4-BE49-F238E27FC236}">
                <a16:creationId xmlns:a16="http://schemas.microsoft.com/office/drawing/2014/main" id="{DA689F93-9B05-3278-5CF8-9EF9D5ADDEC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92" t="18812" r="18270" b="20053"/>
          <a:stretch/>
        </p:blipFill>
        <p:spPr bwMode="auto">
          <a:xfrm>
            <a:off x="10574229" y="0"/>
            <a:ext cx="1617771" cy="704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 descr="A close-up of a metal object&#10;&#10;Description automatically generated">
            <a:extLst>
              <a:ext uri="{FF2B5EF4-FFF2-40B4-BE49-F238E27FC236}">
                <a16:creationId xmlns:a16="http://schemas.microsoft.com/office/drawing/2014/main" id="{41CC23D8-CF87-FE55-CDA6-64E4F8064468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86" t="49301" r="15050" b="35662"/>
          <a:stretch/>
        </p:blipFill>
        <p:spPr>
          <a:xfrm>
            <a:off x="8944420" y="1110620"/>
            <a:ext cx="3245188" cy="2408196"/>
          </a:xfrm>
          <a:prstGeom prst="rect">
            <a:avLst/>
          </a:prstGeom>
        </p:spPr>
      </p:pic>
      <p:pic>
        <p:nvPicPr>
          <p:cNvPr id="24" name="Picture 23" descr="A metal piece of metal&#10;&#10;Description automatically generated with medium confidence">
            <a:extLst>
              <a:ext uri="{FF2B5EF4-FFF2-40B4-BE49-F238E27FC236}">
                <a16:creationId xmlns:a16="http://schemas.microsoft.com/office/drawing/2014/main" id="{835FD0F1-9658-AC01-036B-C68EC6A62E3D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96" t="20371" r="11503" b="6405"/>
          <a:stretch/>
        </p:blipFill>
        <p:spPr>
          <a:xfrm rot="5400000">
            <a:off x="7072957" y="4417317"/>
            <a:ext cx="2307603" cy="1736016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AC0A0E7E-0AD8-F1C4-BC15-739DC7CA2313}"/>
              </a:ext>
            </a:extLst>
          </p:cNvPr>
          <p:cNvSpPr txBox="1"/>
          <p:nvPr/>
        </p:nvSpPr>
        <p:spPr>
          <a:xfrm>
            <a:off x="226595" y="4165183"/>
            <a:ext cx="470682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000" dirty="0"/>
              <a:t>New round of printing: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Filling factor being improved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Different printing parameters to improve distortions and fill factor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Half of the samples will be electro-polished (easier integration?)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Samples are being post-processed</a:t>
            </a:r>
          </a:p>
        </p:txBody>
      </p:sp>
      <p:pic>
        <p:nvPicPr>
          <p:cNvPr id="41" name="Picture 40" descr="A group of metal rods and a few small objects&#10;&#10;Description automatically generated with medium confidence">
            <a:extLst>
              <a:ext uri="{FF2B5EF4-FFF2-40B4-BE49-F238E27FC236}">
                <a16:creationId xmlns:a16="http://schemas.microsoft.com/office/drawing/2014/main" id="{83BB460D-48A6-4EA4-3F0F-ED8DFBD6A182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00" t="16963" r="18000" b="16667"/>
          <a:stretch/>
        </p:blipFill>
        <p:spPr>
          <a:xfrm rot="5400000">
            <a:off x="5001250" y="4240223"/>
            <a:ext cx="2279970" cy="2063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0553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7C9A11-A1C3-C651-B747-8D9D60356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2024/05/31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94309C-133C-81BC-9845-DBD801983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Diagram 12"/>
              <p:cNvGraphicFramePr/>
              <p:nvPr/>
            </p:nvGraphicFramePr>
            <p:xfrm>
              <a:off x="97056" y="137160"/>
              <a:ext cx="4885763" cy="632931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13" name="Diagram 12"/>
              <p:cNvGraphicFramePr/>
              <p:nvPr>
                <p:extLst>
                  <p:ext uri="{D42A27DB-BD31-4B8C-83A1-F6EECF244321}">
                    <p14:modId xmlns:p14="http://schemas.microsoft.com/office/powerpoint/2010/main" val="1427725967"/>
                  </p:ext>
                </p:extLst>
              </p:nvPr>
            </p:nvGraphicFramePr>
            <p:xfrm>
              <a:off x="97056" y="137160"/>
              <a:ext cx="4885763" cy="632931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B8228AD-3CC8-B90C-03B1-F96389B24FDF}"/>
              </a:ext>
            </a:extLst>
          </p:cNvPr>
          <p:cNvSpPr txBox="1">
            <a:spLocks/>
          </p:cNvSpPr>
          <p:nvPr/>
        </p:nvSpPr>
        <p:spPr>
          <a:xfrm>
            <a:off x="224118" y="788894"/>
            <a:ext cx="4885764" cy="579684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303A6C0-E4A1-BAFE-22E1-A1C8EBA38B42}"/>
              </a:ext>
            </a:extLst>
          </p:cNvPr>
          <p:cNvSpPr txBox="1"/>
          <p:nvPr/>
        </p:nvSpPr>
        <p:spPr>
          <a:xfrm>
            <a:off x="8268988" y="3569122"/>
            <a:ext cx="1856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©Fraunhofer IKTS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764A092-9046-A418-4DD2-ACEECB74C07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990248" y="3938454"/>
            <a:ext cx="5745284" cy="206500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CA4CDAB-197B-A22A-1F39-3AF6E62F65E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455450" y="1143979"/>
            <a:ext cx="1382182" cy="2594901"/>
          </a:xfrm>
          <a:prstGeom prst="rect">
            <a:avLst/>
          </a:prstGeom>
        </p:spPr>
      </p:pic>
      <p:pic>
        <p:nvPicPr>
          <p:cNvPr id="10" name="Picture 9" descr="University logo | University brand | StaffNet | The ...">
            <a:extLst>
              <a:ext uri="{FF2B5EF4-FFF2-40B4-BE49-F238E27FC236}">
                <a16:creationId xmlns:a16="http://schemas.microsoft.com/office/drawing/2014/main" id="{F1EB588E-AFB2-33A5-87E5-E8111159265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92" t="18812" r="18270" b="20053"/>
          <a:stretch/>
        </p:blipFill>
        <p:spPr bwMode="auto">
          <a:xfrm>
            <a:off x="10350111" y="423769"/>
            <a:ext cx="1617771" cy="704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9173F58-AE21-4442-5EF8-8F359E9693B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284299" y="854538"/>
            <a:ext cx="5023448" cy="2793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5419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Diagram 12"/>
              <p:cNvGraphicFramePr/>
              <p:nvPr>
                <p:extLst>
                  <p:ext uri="{D42A27DB-BD31-4B8C-83A1-F6EECF244321}">
                    <p14:modId xmlns:p14="http://schemas.microsoft.com/office/powerpoint/2010/main" val="2394645086"/>
                  </p:ext>
                </p:extLst>
              </p:nvPr>
            </p:nvGraphicFramePr>
            <p:xfrm>
              <a:off x="97055" y="137160"/>
              <a:ext cx="5429035" cy="632931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13" name="Diagram 12"/>
              <p:cNvGraphicFramePr/>
              <p:nvPr>
                <p:extLst>
                  <p:ext uri="{D42A27DB-BD31-4B8C-83A1-F6EECF244321}">
                    <p14:modId xmlns:p14="http://schemas.microsoft.com/office/powerpoint/2010/main" val="2394645086"/>
                  </p:ext>
                </p:extLst>
              </p:nvPr>
            </p:nvGraphicFramePr>
            <p:xfrm>
              <a:off x="97055" y="137160"/>
              <a:ext cx="5429035" cy="632931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B8228AD-3CC8-B90C-03B1-F96389B24FDF}"/>
              </a:ext>
            </a:extLst>
          </p:cNvPr>
          <p:cNvSpPr txBox="1">
            <a:spLocks/>
          </p:cNvSpPr>
          <p:nvPr/>
        </p:nvSpPr>
        <p:spPr>
          <a:xfrm>
            <a:off x="224118" y="788894"/>
            <a:ext cx="4885764" cy="579684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2EFA720-F178-B622-027F-2057B22B895E}"/>
              </a:ext>
            </a:extLst>
          </p:cNvPr>
          <p:cNvSpPr txBox="1">
            <a:spLocks/>
          </p:cNvSpPr>
          <p:nvPr/>
        </p:nvSpPr>
        <p:spPr>
          <a:xfrm>
            <a:off x="273122" y="767385"/>
            <a:ext cx="5541524" cy="581834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pic>
        <p:nvPicPr>
          <p:cNvPr id="6" name="Picture 5" descr="University logo | University brand | StaffNet | The ...">
            <a:extLst>
              <a:ext uri="{FF2B5EF4-FFF2-40B4-BE49-F238E27FC236}">
                <a16:creationId xmlns:a16="http://schemas.microsoft.com/office/drawing/2014/main" id="{E83DD766-925B-2EA8-4DEC-54B4658A76B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92" t="18812" r="18270" b="20053"/>
          <a:stretch/>
        </p:blipFill>
        <p:spPr bwMode="auto">
          <a:xfrm>
            <a:off x="10219308" y="656440"/>
            <a:ext cx="1617771" cy="704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15A6D34-E984-A887-D29D-8F816595FE6B}"/>
              </a:ext>
            </a:extLst>
          </p:cNvPr>
          <p:cNvSpPr txBox="1"/>
          <p:nvPr/>
        </p:nvSpPr>
        <p:spPr>
          <a:xfrm>
            <a:off x="6096000" y="1753622"/>
            <a:ext cx="2319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©</a:t>
            </a:r>
            <a:r>
              <a:rPr lang="en-GB" dirty="0" err="1"/>
              <a:t>Fraunhofer</a:t>
            </a:r>
            <a:r>
              <a:rPr lang="en-GB" dirty="0"/>
              <a:t> IKTS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AC9C895-1548-ACD2-A96A-02EB409E7EA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0800000">
            <a:off x="5702157" y="503961"/>
            <a:ext cx="3382660" cy="1310185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4D7685FE-9799-4A15-F612-DD08428D76E7}"/>
              </a:ext>
            </a:extLst>
          </p:cNvPr>
          <p:cNvGrpSpPr/>
          <p:nvPr/>
        </p:nvGrpSpPr>
        <p:grpSpPr>
          <a:xfrm>
            <a:off x="6308742" y="2550861"/>
            <a:ext cx="5552149" cy="3325224"/>
            <a:chOff x="5984590" y="914400"/>
            <a:chExt cx="6601094" cy="4159928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4512C917-DA8C-244F-9D08-644B4562480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biLevel thresh="25000"/>
            </a:blip>
            <a:stretch>
              <a:fillRect/>
            </a:stretch>
          </p:blipFill>
          <p:spPr>
            <a:xfrm rot="5400000">
              <a:off x="6863864" y="612096"/>
              <a:ext cx="3582958" cy="5341505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3A67B71-585B-53A3-5FA0-A89111B7A95F}"/>
                </a:ext>
              </a:extLst>
            </p:cNvPr>
            <p:cNvSpPr/>
            <p:nvPr/>
          </p:nvSpPr>
          <p:spPr>
            <a:xfrm>
              <a:off x="6914756" y="1622064"/>
              <a:ext cx="4177862" cy="648394"/>
            </a:xfrm>
            <a:prstGeom prst="rect">
              <a:avLst/>
            </a:prstGeom>
            <a:noFill/>
            <a:ln w="38100">
              <a:solidFill>
                <a:schemeClr val="accent2"/>
              </a:solidFill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F489050-3040-56EF-CC3F-73CEA203B149}"/>
                </a:ext>
              </a:extLst>
            </p:cNvPr>
            <p:cNvSpPr txBox="1"/>
            <p:nvPr/>
          </p:nvSpPr>
          <p:spPr>
            <a:xfrm>
              <a:off x="8235906" y="914400"/>
              <a:ext cx="12793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Restrictions</a:t>
              </a:r>
              <a:endParaRPr lang="en-GB" dirty="0"/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FF821A83-B422-DFE0-1080-9DF667E90817}"/>
                </a:ext>
              </a:extLst>
            </p:cNvPr>
            <p:cNvCxnSpPr>
              <a:stCxn id="9" idx="2"/>
            </p:cNvCxnSpPr>
            <p:nvPr/>
          </p:nvCxnSpPr>
          <p:spPr>
            <a:xfrm flipH="1">
              <a:off x="8875568" y="1283732"/>
              <a:ext cx="1" cy="338332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C279B88-7BFC-1041-9734-E03B32374217}"/>
                </a:ext>
              </a:extLst>
            </p:cNvPr>
            <p:cNvSpPr txBox="1"/>
            <p:nvPr/>
          </p:nvSpPr>
          <p:spPr>
            <a:xfrm>
              <a:off x="11376992" y="4027643"/>
              <a:ext cx="1208692" cy="8085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Main</a:t>
              </a:r>
            </a:p>
            <a:p>
              <a:r>
                <a:rPr lang="en-US" dirty="0"/>
                <a:t>channels</a:t>
              </a:r>
              <a:endParaRPr lang="en-GB" dirty="0"/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1163367C-A254-5B8A-0A2B-8F50AA20282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203303" y="3838241"/>
              <a:ext cx="2388645" cy="189402"/>
            </a:xfrm>
            <a:prstGeom prst="straightConnector1">
              <a:avLst/>
            </a:prstGeom>
            <a:ln w="3810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43DDE12-8C17-74F5-840D-1FCEDFCCAD1B}"/>
                </a:ext>
              </a:extLst>
            </p:cNvPr>
            <p:cNvSpPr txBox="1"/>
            <p:nvPr/>
          </p:nvSpPr>
          <p:spPr>
            <a:xfrm>
              <a:off x="10644877" y="914400"/>
              <a:ext cx="6848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Input</a:t>
              </a:r>
              <a:endParaRPr lang="en-GB" dirty="0"/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710A2D6D-DA98-08CF-B3D2-14C05A62D2A4}"/>
                </a:ext>
              </a:extLst>
            </p:cNvPr>
            <p:cNvCxnSpPr>
              <a:cxnSpLocks/>
              <a:stCxn id="20" idx="2"/>
            </p:cNvCxnSpPr>
            <p:nvPr/>
          </p:nvCxnSpPr>
          <p:spPr>
            <a:xfrm flipH="1">
              <a:off x="10884513" y="1283732"/>
              <a:ext cx="102766" cy="563987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505928E-A2F8-3CDA-03C4-CC5953BE5E0D}"/>
                </a:ext>
              </a:extLst>
            </p:cNvPr>
            <p:cNvSpPr txBox="1"/>
            <p:nvPr/>
          </p:nvSpPr>
          <p:spPr>
            <a:xfrm>
              <a:off x="11180905" y="2417682"/>
              <a:ext cx="85632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/>
                <a:t>Output</a:t>
              </a:r>
              <a:endParaRPr lang="en-GB" dirty="0"/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B3B1DB42-424C-AE72-C80A-E0F5B6C4290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935896" y="2640445"/>
              <a:ext cx="289152" cy="157808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0878B73A-1398-5D16-5299-5CBF4A393B33}"/>
              </a:ext>
            </a:extLst>
          </p:cNvPr>
          <p:cNvCxnSpPr/>
          <p:nvPr/>
        </p:nvCxnSpPr>
        <p:spPr>
          <a:xfrm>
            <a:off x="6226133" y="3012059"/>
            <a:ext cx="0" cy="2864025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99FC8BF3-8809-F4EC-A8AA-2D77FBD49756}"/>
              </a:ext>
            </a:extLst>
          </p:cNvPr>
          <p:cNvSpPr txBox="1"/>
          <p:nvPr/>
        </p:nvSpPr>
        <p:spPr>
          <a:xfrm rot="16200000">
            <a:off x="5552251" y="4283209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 mm</a:t>
            </a:r>
            <a:endParaRPr lang="en-GB" dirty="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73EB42DE-7D81-BE05-16CC-E46C43D51864}"/>
              </a:ext>
            </a:extLst>
          </p:cNvPr>
          <p:cNvCxnSpPr>
            <a:cxnSpLocks/>
          </p:cNvCxnSpPr>
          <p:nvPr/>
        </p:nvCxnSpPr>
        <p:spPr>
          <a:xfrm flipH="1">
            <a:off x="6351595" y="5975766"/>
            <a:ext cx="4407007" cy="9577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8C43E6-6FBE-0937-A0B3-2E863A92376A}"/>
              </a:ext>
            </a:extLst>
          </p:cNvPr>
          <p:cNvSpPr txBox="1"/>
          <p:nvPr/>
        </p:nvSpPr>
        <p:spPr>
          <a:xfrm>
            <a:off x="8134950" y="5976174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60 mm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86870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56DF0220-9932-5EBB-130C-A00999073DC1}"/>
              </a:ext>
            </a:extLst>
          </p:cNvPr>
          <p:cNvSpPr/>
          <p:nvPr/>
        </p:nvSpPr>
        <p:spPr>
          <a:xfrm>
            <a:off x="9249261" y="3241528"/>
            <a:ext cx="2758440" cy="3191119"/>
          </a:xfrm>
          <a:prstGeom prst="rect">
            <a:avLst/>
          </a:prstGeom>
          <a:solidFill>
            <a:srgbClr val="FF7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7C9A11-A1C3-C651-B747-8D9D60356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2024/05/31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94309C-133C-81BC-9845-DBD801983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13" name="Diagram 12"/>
          <p:cNvGraphicFramePr/>
          <p:nvPr/>
        </p:nvGraphicFramePr>
        <p:xfrm>
          <a:off x="97055" y="137160"/>
          <a:ext cx="5429035" cy="63293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B8228AD-3CC8-B90C-03B1-F96389B24FDF}"/>
              </a:ext>
            </a:extLst>
          </p:cNvPr>
          <p:cNvSpPr txBox="1">
            <a:spLocks/>
          </p:cNvSpPr>
          <p:nvPr/>
        </p:nvSpPr>
        <p:spPr>
          <a:xfrm>
            <a:off x="224118" y="788894"/>
            <a:ext cx="4885764" cy="579684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2EFA720-F178-B622-027F-2057B22B895E}"/>
              </a:ext>
            </a:extLst>
          </p:cNvPr>
          <p:cNvSpPr txBox="1">
            <a:spLocks/>
          </p:cNvSpPr>
          <p:nvPr/>
        </p:nvSpPr>
        <p:spPr>
          <a:xfrm>
            <a:off x="273122" y="767385"/>
            <a:ext cx="5541524" cy="581834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pic>
        <p:nvPicPr>
          <p:cNvPr id="6" name="Picture 5" descr="University logo | University brand | StaffNet | The ...">
            <a:extLst>
              <a:ext uri="{FF2B5EF4-FFF2-40B4-BE49-F238E27FC236}">
                <a16:creationId xmlns:a16="http://schemas.microsoft.com/office/drawing/2014/main" id="{E83DD766-925B-2EA8-4DEC-54B4658A76B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92" t="18812" r="18270" b="20053"/>
          <a:stretch/>
        </p:blipFill>
        <p:spPr bwMode="auto">
          <a:xfrm>
            <a:off x="10574229" y="0"/>
            <a:ext cx="1617771" cy="704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9752E29-ECAC-520F-EA9E-9CA70D18C30E}"/>
              </a:ext>
            </a:extLst>
          </p:cNvPr>
          <p:cNvSpPr txBox="1"/>
          <p:nvPr/>
        </p:nvSpPr>
        <p:spPr>
          <a:xfrm>
            <a:off x="9293311" y="5847574"/>
            <a:ext cx="26579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First samples in-house</a:t>
            </a:r>
          </a:p>
          <a:p>
            <a:r>
              <a:rPr lang="en-GB" sz="1400" dirty="0"/>
              <a:t>(eagerly waiting to be tested)</a:t>
            </a:r>
          </a:p>
        </p:txBody>
      </p:sp>
      <p:pic>
        <p:nvPicPr>
          <p:cNvPr id="8" name="Grafik 6">
            <a:extLst>
              <a:ext uri="{FF2B5EF4-FFF2-40B4-BE49-F238E27FC236}">
                <a16:creationId xmlns:a16="http://schemas.microsoft.com/office/drawing/2014/main" id="{5743A66D-ECE0-3DBA-DAF1-B6B2546FE241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0" t="13865" r="2400" b="13865"/>
          <a:stretch/>
        </p:blipFill>
        <p:spPr>
          <a:xfrm>
            <a:off x="5653153" y="2510877"/>
            <a:ext cx="3547596" cy="3644473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511E1A81-DD6C-A5C4-85C0-2B1FEE2B5D4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19" t="14042" r="18958" b="3306"/>
          <a:stretch/>
        </p:blipFill>
        <p:spPr bwMode="auto">
          <a:xfrm rot="10800000">
            <a:off x="9293311" y="3303985"/>
            <a:ext cx="2657912" cy="2543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Speech Bubble: Rectangle 10">
            <a:extLst>
              <a:ext uri="{FF2B5EF4-FFF2-40B4-BE49-F238E27FC236}">
                <a16:creationId xmlns:a16="http://schemas.microsoft.com/office/drawing/2014/main" id="{E0DD5331-0A68-4661-19F3-977766118CF9}"/>
              </a:ext>
            </a:extLst>
          </p:cNvPr>
          <p:cNvSpPr/>
          <p:nvPr/>
        </p:nvSpPr>
        <p:spPr>
          <a:xfrm>
            <a:off x="9941517" y="1543623"/>
            <a:ext cx="2136769" cy="1661832"/>
          </a:xfrm>
          <a:prstGeom prst="wedgeRectCallout">
            <a:avLst>
              <a:gd name="adj1" fmla="val -120891"/>
              <a:gd name="adj2" fmla="val 51529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Grafik 7">
            <a:extLst>
              <a:ext uri="{FF2B5EF4-FFF2-40B4-BE49-F238E27FC236}">
                <a16:creationId xmlns:a16="http://schemas.microsoft.com/office/drawing/2014/main" id="{0D79270A-D0FF-C582-6AE9-5136467D0895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1456" y="1610176"/>
            <a:ext cx="2059773" cy="1544829"/>
          </a:xfrm>
          <a:prstGeom prst="rect">
            <a:avLst/>
          </a:prstGeom>
        </p:spPr>
      </p:pic>
      <p:sp>
        <p:nvSpPr>
          <p:cNvPr id="18" name="Speech Bubble: Rectangle 17">
            <a:extLst>
              <a:ext uri="{FF2B5EF4-FFF2-40B4-BE49-F238E27FC236}">
                <a16:creationId xmlns:a16="http://schemas.microsoft.com/office/drawing/2014/main" id="{347DAB85-A954-3883-31B4-E5594978F93F}"/>
              </a:ext>
            </a:extLst>
          </p:cNvPr>
          <p:cNvSpPr/>
          <p:nvPr/>
        </p:nvSpPr>
        <p:spPr>
          <a:xfrm>
            <a:off x="7814057" y="706947"/>
            <a:ext cx="2079306" cy="1597443"/>
          </a:xfrm>
          <a:prstGeom prst="wedgeRectCallout">
            <a:avLst>
              <a:gd name="adj1" fmla="val -72630"/>
              <a:gd name="adj2" fmla="val 106621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Grafik 9">
            <a:extLst>
              <a:ext uri="{FF2B5EF4-FFF2-40B4-BE49-F238E27FC236}">
                <a16:creationId xmlns:a16="http://schemas.microsoft.com/office/drawing/2014/main" id="{4FC86D49-C767-1565-0ED5-D2B0364B80F2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1024" y="738838"/>
            <a:ext cx="2034901" cy="1526176"/>
          </a:xfrm>
          <a:prstGeom prst="rect">
            <a:avLst/>
          </a:prstGeom>
        </p:spPr>
      </p:pic>
      <p:sp>
        <p:nvSpPr>
          <p:cNvPr id="20" name="Speech Bubble: Rectangle 19">
            <a:extLst>
              <a:ext uri="{FF2B5EF4-FFF2-40B4-BE49-F238E27FC236}">
                <a16:creationId xmlns:a16="http://schemas.microsoft.com/office/drawing/2014/main" id="{853CCCFE-1475-44F1-5C76-1C0FFA08C2AF}"/>
              </a:ext>
            </a:extLst>
          </p:cNvPr>
          <p:cNvSpPr/>
          <p:nvPr/>
        </p:nvSpPr>
        <p:spPr>
          <a:xfrm>
            <a:off x="5679298" y="706948"/>
            <a:ext cx="2096915" cy="1597443"/>
          </a:xfrm>
          <a:prstGeom prst="wedgeRectCallout">
            <a:avLst>
              <a:gd name="adj1" fmla="val -18244"/>
              <a:gd name="adj2" fmla="val 103322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Grafik 4">
            <a:extLst>
              <a:ext uri="{FF2B5EF4-FFF2-40B4-BE49-F238E27FC236}">
                <a16:creationId xmlns:a16="http://schemas.microsoft.com/office/drawing/2014/main" id="{28903A81-A355-1839-787D-B4BC7F91E8AF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143" y="744854"/>
            <a:ext cx="2026880" cy="152016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49A6A90B-A936-ADD1-5788-D03A96F7A4CC}"/>
              </a:ext>
            </a:extLst>
          </p:cNvPr>
          <p:cNvSpPr txBox="1"/>
          <p:nvPr/>
        </p:nvSpPr>
        <p:spPr>
          <a:xfrm>
            <a:off x="8176417" y="5716769"/>
            <a:ext cx="86113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err="1"/>
              <a:t>Fraunhoffer</a:t>
            </a:r>
            <a:r>
              <a:rPr lang="en-US" sz="900" dirty="0"/>
              <a:t> ©</a:t>
            </a:r>
            <a:endParaRPr lang="en-GB" sz="9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836B92D-C79A-D4A5-E2AF-4B9EFDB60C9D}"/>
              </a:ext>
            </a:extLst>
          </p:cNvPr>
          <p:cNvSpPr txBox="1"/>
          <p:nvPr/>
        </p:nvSpPr>
        <p:spPr>
          <a:xfrm>
            <a:off x="6734589" y="693195"/>
            <a:ext cx="10823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IKTS </a:t>
            </a:r>
            <a:r>
              <a:rPr lang="en-US" sz="900" dirty="0" err="1"/>
              <a:t>Fraunhoffer</a:t>
            </a:r>
            <a:r>
              <a:rPr lang="en-US" sz="900" dirty="0"/>
              <a:t> ©</a:t>
            </a:r>
            <a:endParaRPr lang="en-GB" sz="9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1E1D393-7827-7D7C-76D4-55DC89BC48F0}"/>
              </a:ext>
            </a:extLst>
          </p:cNvPr>
          <p:cNvSpPr txBox="1"/>
          <p:nvPr/>
        </p:nvSpPr>
        <p:spPr>
          <a:xfrm>
            <a:off x="8844044" y="689151"/>
            <a:ext cx="10823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IKTS </a:t>
            </a:r>
            <a:r>
              <a:rPr lang="en-US" sz="900" dirty="0" err="1"/>
              <a:t>Fraunhoffer</a:t>
            </a:r>
            <a:r>
              <a:rPr lang="en-US" sz="900" dirty="0"/>
              <a:t> ©</a:t>
            </a:r>
            <a:endParaRPr lang="en-GB" sz="9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EE24E21-6B86-4C3E-2ED3-80CAF1F1DE16}"/>
              </a:ext>
            </a:extLst>
          </p:cNvPr>
          <p:cNvSpPr txBox="1"/>
          <p:nvPr/>
        </p:nvSpPr>
        <p:spPr>
          <a:xfrm>
            <a:off x="11020752" y="1559726"/>
            <a:ext cx="10823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IKTS </a:t>
            </a:r>
            <a:r>
              <a:rPr lang="en-US" sz="900" dirty="0" err="1"/>
              <a:t>Fraunhoffer</a:t>
            </a:r>
            <a:r>
              <a:rPr lang="en-US" sz="900" dirty="0"/>
              <a:t> ©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17631341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698643"/>
          </a:xfrm>
        </p:spPr>
        <p:txBody>
          <a:bodyPr/>
          <a:lstStyle/>
          <a:p>
            <a:r>
              <a:rPr lang="en-GB" dirty="0"/>
              <a:t>Metrology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51350" y="630621"/>
                <a:ext cx="5187752" cy="5955113"/>
              </a:xfrm>
            </p:spPr>
            <p:txBody>
              <a:bodyPr anchor="ctr">
                <a:normAutofit/>
              </a:bodyPr>
              <a:lstStyle/>
              <a:p>
                <a:r>
                  <a:rPr lang="en-US" dirty="0"/>
                  <a:t>Measurements done using the </a:t>
                </a:r>
                <a:r>
                  <a:rPr lang="en-US" dirty="0" err="1"/>
                  <a:t>smartscope</a:t>
                </a:r>
                <a:endParaRPr lang="en-US" dirty="0"/>
              </a:p>
              <a:p>
                <a:r>
                  <a:rPr lang="en-US" dirty="0"/>
                  <a:t>Planarity deviation of order of tenths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μm</m:t>
                    </m:r>
                  </m:oMath>
                </a14:m>
                <a:endParaRPr lang="en-GB" dirty="0"/>
              </a:p>
              <a:p>
                <a:pPr lvl="1"/>
                <a:r>
                  <a:rPr lang="en-GB" dirty="0"/>
                  <a:t>An additional layer can be deposited and machined for better planarity as we scale it up (</a:t>
                </a:r>
                <a:r>
                  <a:rPr lang="en-GB" dirty="0">
                    <a:hlinkClick r:id="rId2"/>
                  </a:rPr>
                  <a:t>Massimo thesis</a:t>
                </a:r>
                <a:r>
                  <a:rPr lang="en-GB" dirty="0"/>
                  <a:t>)</a:t>
                </a:r>
              </a:p>
              <a:p>
                <a:pPr lvl="1"/>
                <a:r>
                  <a:rPr lang="en-GB" dirty="0"/>
                  <a:t>Discussion with the manufacturer this week</a:t>
                </a:r>
              </a:p>
              <a:p>
                <a:r>
                  <a:rPr lang="en-GB" dirty="0"/>
                  <a:t>The microchannels pattern can be seen in the surface survey</a:t>
                </a:r>
              </a:p>
              <a:p>
                <a:pPr lvl="1"/>
                <a:r>
                  <a:rPr lang="en-GB" dirty="0"/>
                  <a:t>Cross section analysis on-going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1350" y="630621"/>
                <a:ext cx="5187752" cy="5955113"/>
              </a:xfrm>
              <a:blipFill>
                <a:blip r:embed="rId3"/>
                <a:stretch>
                  <a:fillRect l="-2115" r="-30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A2FE744-81FF-BBB2-D87F-A1D92E68E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11/07/2024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FA61733-F193-166A-CAD5-3682213C7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CF9B3BB-E711-99F4-0644-646B92EA3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317D5-14E0-4D7F-8DBE-3D1BF148FB14}" type="slidenum">
              <a:rPr lang="en-GB" smtClean="0"/>
              <a:t>9</a:t>
            </a:fld>
            <a:endParaRPr lang="en-GB"/>
          </a:p>
        </p:txBody>
      </p:sp>
      <p:pic>
        <p:nvPicPr>
          <p:cNvPr id="5" name="Picture 4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E65DE04F-B858-5B95-3D8A-E3ED91320D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135389"/>
            <a:ext cx="3700145" cy="3935112"/>
          </a:xfrm>
          <a:prstGeom prst="rect">
            <a:avLst/>
          </a:prstGeom>
        </p:spPr>
      </p:pic>
      <p:pic>
        <p:nvPicPr>
          <p:cNvPr id="9" name="Picture 8" descr="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94F5D111-38B9-BCD9-1A40-9A66E37B8F7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8549" y="4077983"/>
            <a:ext cx="3201451" cy="2401088"/>
          </a:xfrm>
          <a:prstGeom prst="rect">
            <a:avLst/>
          </a:prstGeom>
        </p:spPr>
      </p:pic>
      <p:pic>
        <p:nvPicPr>
          <p:cNvPr id="12" name="Picture 11" descr="A rectangular object with black lines&#10;&#10;Description automatically generated">
            <a:extLst>
              <a:ext uri="{FF2B5EF4-FFF2-40B4-BE49-F238E27FC236}">
                <a16:creationId xmlns:a16="http://schemas.microsoft.com/office/drawing/2014/main" id="{208770B8-86C9-3BA9-F544-2FA8849B66E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495646" y="606784"/>
            <a:ext cx="2086754" cy="3122373"/>
          </a:xfrm>
          <a:prstGeom prst="rect">
            <a:avLst/>
          </a:prstGeom>
        </p:spPr>
      </p:pic>
      <p:pic>
        <p:nvPicPr>
          <p:cNvPr id="14" name="Picture 13" descr="A graph of a number of blue squares&#10;&#10;Description automatically generated">
            <a:extLst>
              <a:ext uri="{FF2B5EF4-FFF2-40B4-BE49-F238E27FC236}">
                <a16:creationId xmlns:a16="http://schemas.microsoft.com/office/drawing/2014/main" id="{0A5E7716-D5EE-1754-5B86-3C1A3522256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1125" y="4070501"/>
            <a:ext cx="3211427" cy="240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4493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3356</TotalTime>
  <Words>2240</Words>
  <Application>Microsoft Office PowerPoint</Application>
  <PresentationFormat>Widescreen</PresentationFormat>
  <Paragraphs>438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7" baseType="lpstr">
      <vt:lpstr>Aptos</vt:lpstr>
      <vt:lpstr>Arial</vt:lpstr>
      <vt:lpstr>Calibri</vt:lpstr>
      <vt:lpstr>Calibri Light</vt:lpstr>
      <vt:lpstr>Cambria Math</vt:lpstr>
      <vt:lpstr>Wingdings</vt:lpstr>
      <vt:lpstr>Office Theme</vt:lpstr>
      <vt:lpstr>VELO U2 cooling substrates</vt:lpstr>
      <vt:lpstr>VELO Module/Cooling concepts (FTDR)</vt:lpstr>
      <vt:lpstr>VELO Module/Cooling concepts (NIKHEF)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Metrology</vt:lpstr>
      <vt:lpstr>Simplified FEA</vt:lpstr>
      <vt:lpstr>FEA (Alumina LTCC)</vt:lpstr>
      <vt:lpstr>FEA (Alumina LTCC)</vt:lpstr>
      <vt:lpstr>PowerPoint Presentation</vt:lpstr>
      <vt:lpstr>VELO U1 TDR</vt:lpstr>
      <vt:lpstr>VELO U1 TDR</vt:lpstr>
      <vt:lpstr>VELO U1 TDR</vt:lpstr>
      <vt:lpstr>VELO U1 TDR</vt:lpstr>
      <vt:lpstr>VELO U1 TDR</vt:lpstr>
      <vt:lpstr>PowerPoint Presentation</vt:lpstr>
      <vt:lpstr>PowerPoint Presentation</vt:lpstr>
      <vt:lpstr>Ceramics 3D printing</vt:lpstr>
      <vt:lpstr>Cooling material budget (U1)</vt:lpstr>
      <vt:lpstr>Materials considerations (500μm)</vt:lpstr>
      <vt:lpstr>Materials considerations (Minimum wall, OD 1 mm / 200 bar)</vt:lpstr>
      <vt:lpstr>Materials considerations (Minimum wall, OD 1 mm / 200 bar)</vt:lpstr>
      <vt:lpstr>Materials considerations (Minimum wall, OD 1 mm / 200 bar)</vt:lpstr>
      <vt:lpstr>Materials considerations</vt:lpstr>
      <vt:lpstr>Metal 3D printing</vt:lpstr>
      <vt:lpstr>Metal 3D printing (FEA)</vt:lpstr>
      <vt:lpstr>3D metal printing + Pyroid HT (Very preliminary FEA)</vt:lpstr>
      <vt:lpstr>VELO U1 (TDR stage)</vt:lpstr>
      <vt:lpstr>VELO Module/Cooling concepts (CERN)</vt:lpstr>
      <vt:lpstr>VELO Module/Cooling concepts (Oxford)</vt:lpstr>
      <vt:lpstr>Simplified FEA</vt:lpstr>
      <vt:lpstr>VELO Module/Cooling concepts (NIKHEF)</vt:lpstr>
      <vt:lpstr>VELO Module/Cooling concepts (NIKHEF)</vt:lpstr>
      <vt:lpstr>VELO Module/Cooling concepts (CERN)</vt:lpstr>
      <vt:lpstr>VELO Module/Cooling concepts (CERN)</vt:lpstr>
      <vt:lpstr>VELO Module/Cooling concepts (Oxford)</vt:lpstr>
      <vt:lpstr>VELO Module/Cooling concepts (NIKHEF)</vt:lpstr>
    </vt:vector>
  </TitlesOfParts>
  <Company>University of Manchester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VELO U2 cooling</dc:title>
  <dc:creator>Oscaraugusto Deaguiarfrancisco</dc:creator>
  <cp:lastModifiedBy>Oscaraugusto Deaguiarfrancisco</cp:lastModifiedBy>
  <cp:revision>84</cp:revision>
  <dcterms:created xsi:type="dcterms:W3CDTF">2022-11-22T10:19:27Z</dcterms:created>
  <dcterms:modified xsi:type="dcterms:W3CDTF">2024-07-10T10:24:16Z</dcterms:modified>
</cp:coreProperties>
</file>