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62" r:id="rId4"/>
    <p:sldId id="261" r:id="rId5"/>
    <p:sldId id="263" r:id="rId6"/>
    <p:sldId id="264" r:id="rId7"/>
    <p:sldId id="267" r:id="rId8"/>
    <p:sldId id="268" r:id="rId9"/>
    <p:sldId id="270" r:id="rId10"/>
    <p:sldId id="266" r:id="rId11"/>
    <p:sldId id="271" r:id="rId12"/>
    <p:sldId id="272" r:id="rId13"/>
    <p:sldId id="273" r:id="rId14"/>
    <p:sldId id="274" r:id="rId15"/>
    <p:sldId id="275" r:id="rId16"/>
    <p:sldId id="276" r:id="rId17"/>
    <p:sldId id="265" r:id="rId18"/>
    <p:sldId id="277" r:id="rId19"/>
    <p:sldId id="278" r:id="rId20"/>
    <p:sldId id="280" r:id="rId21"/>
    <p:sldId id="259" r:id="rId22"/>
    <p:sldId id="279" r:id="rId23"/>
    <p:sldId id="282" r:id="rId24"/>
    <p:sldId id="260" r:id="rId25"/>
    <p:sldId id="287" r:id="rId26"/>
    <p:sldId id="288" r:id="rId27"/>
    <p:sldId id="289" r:id="rId28"/>
    <p:sldId id="285" r:id="rId29"/>
    <p:sldId id="286" r:id="rId30"/>
    <p:sldId id="269" r:id="rId31"/>
    <p:sldId id="281" r:id="rId32"/>
    <p:sldId id="283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94660"/>
  </p:normalViewPr>
  <p:slideViewPr>
    <p:cSldViewPr snapToGrid="0">
      <p:cViewPr varScale="1">
        <p:scale>
          <a:sx n="53" d="100"/>
          <a:sy n="53" d="100"/>
        </p:scale>
        <p:origin x="10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73EE9-766C-4ED2-A20F-7EE7A181A07E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1865CB-23E2-4C2E-94B3-949F12EA7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72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B6886-C5C4-75D0-21F7-6FFB80070D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1DB8BD-7546-5DBD-1524-C6590B239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8BE447-2D19-5349-09EB-F710A82AF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6E036-F848-4BF0-8B56-A796C34C32E9}" type="datetime1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EDAB9-2E87-A7FD-89EA-8AD647FE8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0322D-E937-E32D-5EA7-EB43A369B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66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6A4A5-72FF-D987-D1CF-55BE4E3BB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9DA8D0-623D-0E07-D345-CAB8D6CDD9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E427B-8027-009C-CD64-3EF0E4DBF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AF82-6EEA-4525-AD9C-0D6F896FE323}" type="datetime1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056B1-63C9-7DD1-DFC4-1561314BF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3C360-3E73-EED8-05E8-B8FA27CEC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65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F8A7FE-AD5A-5B9B-6B5E-D58802E059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92ACBD-BD49-5625-182E-8C15A4EE0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AF15-0F09-69AA-4C51-3D450DD37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963F-EB5F-4203-A9AF-778B9AB9C468}" type="datetime1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91AE5-418C-D558-1B67-587E3959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AEED1-E2AE-CF29-D6D9-86F07C9B9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058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CA0A5-219B-C026-48C0-C2569A571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EF250-8C48-302E-8866-1CC3144C4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04A68-7EF2-FF80-59AD-9E86C24B8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59724-D193-451E-89A4-065EB2691BFC}" type="datetime1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C02A7-22A7-020F-32F7-F602C54EA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14AADD-3061-3966-084E-989B0E4BB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367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0D65F-A566-CA6D-8D74-74801F7CF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749A61-592A-4514-CBB0-49E6AD1938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C9A6AE-3162-8847-5355-982C6E1A5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E5CB6-CD51-413A-A73A-ED3F71E2C226}" type="datetime1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B55E4-8ECF-5714-E9CD-78D6991D4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2723B-5236-6C66-F9A4-79A9B0450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184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3AF91-72A5-8EF6-66A4-31AEB8E54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FB91D-58C2-B709-3FEC-950BD62324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06A251-19A0-2824-0B36-94D6A2DC33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7A89A0-2689-235D-2295-6912B6735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0FC56-F195-4BF5-9DE6-2C2B416210CA}" type="datetime1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CC1CE7-5A8D-D30D-6D7D-7559DC7E7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E57ADD-D30C-14CE-3C77-E40F303FC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632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1D177-C44D-ADCB-3E16-86DDDCB3D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D75752-288B-2149-6C39-5A68F54CD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03F03D-2D1C-87DC-FEA1-FF8B19007C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5F9FE8-C00A-EDBF-629D-3362A5024B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35BBBC-3A17-73EE-3792-640A05256C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30CE2E-E12D-251F-FB1B-414158F9D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E38D-F1C1-495D-964F-850FDF4FB811}" type="datetime1">
              <a:rPr lang="en-US" smtClean="0"/>
              <a:t>7/7/2024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FDAAA3-C1F2-20F6-0F0F-D18B3B7BB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4A76E-BE8E-94EF-060F-A13BF6996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19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224B2-F651-B8B6-5738-A19C7B737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191389-D3FA-5A56-5305-FB7C5628B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0957C-FB0A-4634-B785-0A66F1577EC0}" type="datetime1">
              <a:rPr lang="en-US" smtClean="0"/>
              <a:t>7/7/2024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92E7A2-2F88-0016-EE54-76E98F92A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33CFEB-24F0-9134-98FD-6E77239ED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08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42B371-942D-F825-F4BD-6E62FEE1A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A770-86E4-477A-86DA-BDAB9AC7A55E}" type="datetime1">
              <a:rPr lang="en-US" smtClean="0"/>
              <a:t>7/7/2024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0F830F-D16A-715C-96AA-739306BA6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9BC60B-B69B-98BA-AB35-D1384D22C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63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4B71A-B463-4CA9-ECD1-55D944B1D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86DD2-5EAF-6C5F-C40F-DFDA7FEDC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B8E3EB-A494-4D8A-DDD1-2B81810F4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47DB94-576D-EE5A-1088-9D208B463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FB972-1666-4F33-BAEC-8AABE99454BF}" type="datetime1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584DC9-D780-8CB3-C896-90362BD71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115212-524E-53CB-AA92-AA1C9DD91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7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9C933-134A-0505-1503-4C7901AE8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482523-A94C-9167-3F7B-8D06EE991A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B98F05-61D1-5D3F-47B7-BE14C4D6B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2A233E-381F-7597-9E44-2329F0C5E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52F19-5B82-4839-B743-CDE3757209C0}" type="datetime1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1C2F05-CFBE-8E88-61A7-8A94890BE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D173DD-1F56-C46E-8450-AE717608E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508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D36696-7EC3-7280-1DF8-AF5DE9D85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3BF18B-B45B-7E71-489B-58E5C2FF58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D5094-B54C-0B9B-3394-24ECC24EE8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92BBBB-E4E6-4EA6-AE9D-1D824A6BE485}" type="datetime1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82185-8DD5-008D-B793-BBC762FBA1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E3E2F-67BB-B931-6896-064FFCDEE3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4DEB94-CBDB-4E0E-880C-C6004F55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007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94F568D-AD3A-995B-6EBA-B744D5E87DFB}"/>
              </a:ext>
            </a:extLst>
          </p:cNvPr>
          <p:cNvSpPr txBox="1"/>
          <p:nvPr/>
        </p:nvSpPr>
        <p:spPr>
          <a:xfrm>
            <a:off x="3465094" y="192507"/>
            <a:ext cx="5396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 simulation for Upgrade 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119582-8E23-DCAC-17A3-4599AA3AB80C}"/>
              </a:ext>
            </a:extLst>
          </p:cNvPr>
          <p:cNvSpPr txBox="1"/>
          <p:nvPr/>
        </p:nvSpPr>
        <p:spPr>
          <a:xfrm>
            <a:off x="9805737" y="5847347"/>
            <a:ext cx="1329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S.Easo</a:t>
            </a:r>
            <a:endParaRPr lang="en-US" dirty="0"/>
          </a:p>
          <a:p>
            <a:r>
              <a:rPr lang="en-US" dirty="0"/>
              <a:t>09-07-2024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9DB79F-72A9-9015-AB11-D003839015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76" y="6197945"/>
            <a:ext cx="1672221" cy="4274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DFE26C-1C73-27BD-7E62-AE362F439CB4}"/>
              </a:ext>
            </a:extLst>
          </p:cNvPr>
          <p:cNvSpPr txBox="1"/>
          <p:nvPr/>
        </p:nvSpPr>
        <p:spPr>
          <a:xfrm>
            <a:off x="5009003" y="2791325"/>
            <a:ext cx="21739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LHCb</a:t>
            </a:r>
            <a:r>
              <a:rPr lang="en-US" sz="2000" dirty="0"/>
              <a:t>-UK meeting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7D3F45E-B58F-335C-A0A5-8A9B47CF6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436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F88BED-96D6-AD6C-A8F0-42DBC7420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0525-534A-452F-9D7E-41204C5D9AC6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357DEC9-455B-13CD-7C4C-042A11B46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795123"/>
              </p:ext>
            </p:extLst>
          </p:nvPr>
        </p:nvGraphicFramePr>
        <p:xfrm>
          <a:off x="722657" y="4833135"/>
          <a:ext cx="8554692" cy="19239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3445">
                  <a:extLst>
                    <a:ext uri="{9D8B030D-6E8A-4147-A177-3AD203B41FA5}">
                      <a16:colId xmlns:a16="http://schemas.microsoft.com/office/drawing/2014/main" val="1937570046"/>
                    </a:ext>
                  </a:extLst>
                </a:gridCol>
                <a:gridCol w="943615">
                  <a:extLst>
                    <a:ext uri="{9D8B030D-6E8A-4147-A177-3AD203B41FA5}">
                      <a16:colId xmlns:a16="http://schemas.microsoft.com/office/drawing/2014/main" val="2620672895"/>
                    </a:ext>
                  </a:extLst>
                </a:gridCol>
                <a:gridCol w="1403627">
                  <a:extLst>
                    <a:ext uri="{9D8B030D-6E8A-4147-A177-3AD203B41FA5}">
                      <a16:colId xmlns:a16="http://schemas.microsoft.com/office/drawing/2014/main" val="1884812353"/>
                    </a:ext>
                  </a:extLst>
                </a:gridCol>
                <a:gridCol w="1054518">
                  <a:extLst>
                    <a:ext uri="{9D8B030D-6E8A-4147-A177-3AD203B41FA5}">
                      <a16:colId xmlns:a16="http://schemas.microsoft.com/office/drawing/2014/main" val="2981258764"/>
                    </a:ext>
                  </a:extLst>
                </a:gridCol>
                <a:gridCol w="794085">
                  <a:extLst>
                    <a:ext uri="{9D8B030D-6E8A-4147-A177-3AD203B41FA5}">
                      <a16:colId xmlns:a16="http://schemas.microsoft.com/office/drawing/2014/main" val="2113846386"/>
                    </a:ext>
                  </a:extLst>
                </a:gridCol>
                <a:gridCol w="915402">
                  <a:extLst>
                    <a:ext uri="{9D8B030D-6E8A-4147-A177-3AD203B41FA5}">
                      <a16:colId xmlns:a16="http://schemas.microsoft.com/office/drawing/2014/main" val="2328873934"/>
                    </a:ext>
                  </a:extLst>
                </a:gridCol>
              </a:tblGrid>
              <a:tr h="682327">
                <a:tc>
                  <a:txBody>
                    <a:bodyPr/>
                    <a:lstStyle/>
                    <a:p>
                      <a:r>
                        <a:rPr lang="en-US" dirty="0"/>
                        <a:t>RICH1</a:t>
                      </a:r>
                    </a:p>
                    <a:p>
                      <a:r>
                        <a:rPr lang="en-US" dirty="0" err="1"/>
                        <a:t>SiPM</a:t>
                      </a:r>
                      <a:r>
                        <a:rPr lang="en-US" dirty="0"/>
                        <a:t> Nominal PDE</a:t>
                      </a:r>
                    </a:p>
                    <a:p>
                      <a:r>
                        <a:rPr lang="en-US" dirty="0"/>
                        <a:t>No cut in photon 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Overall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Chromatic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Emis.Pt</a:t>
                      </a:r>
                      <a:endParaRPr lang="en-US" dirty="0"/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Pixel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Yield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498166"/>
                  </a:ext>
                </a:extLst>
              </a:tr>
              <a:tr h="504789">
                <a:tc>
                  <a:txBody>
                    <a:bodyPr/>
                    <a:lstStyle/>
                    <a:p>
                      <a:r>
                        <a:rPr lang="en-US" dirty="0"/>
                        <a:t>Nominal RUN3 geometry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2861268"/>
                  </a:ext>
                </a:extLst>
              </a:tr>
              <a:tr h="504789">
                <a:tc>
                  <a:txBody>
                    <a:bodyPr/>
                    <a:lstStyle/>
                    <a:p>
                      <a:r>
                        <a:rPr lang="en-US" dirty="0"/>
                        <a:t>Upgraded Optics (FTDR)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76957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E238E2A-33BF-71BC-A5D1-B6F896FA61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825353"/>
              </p:ext>
            </p:extLst>
          </p:nvPr>
        </p:nvGraphicFramePr>
        <p:xfrm>
          <a:off x="722658" y="2420014"/>
          <a:ext cx="8554691" cy="23219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0268">
                  <a:extLst>
                    <a:ext uri="{9D8B030D-6E8A-4147-A177-3AD203B41FA5}">
                      <a16:colId xmlns:a16="http://schemas.microsoft.com/office/drawing/2014/main" val="1937570046"/>
                    </a:ext>
                  </a:extLst>
                </a:gridCol>
                <a:gridCol w="1043119">
                  <a:extLst>
                    <a:ext uri="{9D8B030D-6E8A-4147-A177-3AD203B41FA5}">
                      <a16:colId xmlns:a16="http://schemas.microsoft.com/office/drawing/2014/main" val="2620672895"/>
                    </a:ext>
                  </a:extLst>
                </a:gridCol>
                <a:gridCol w="1423355">
                  <a:extLst>
                    <a:ext uri="{9D8B030D-6E8A-4147-A177-3AD203B41FA5}">
                      <a16:colId xmlns:a16="http://schemas.microsoft.com/office/drawing/2014/main" val="1884812353"/>
                    </a:ext>
                  </a:extLst>
                </a:gridCol>
                <a:gridCol w="1022684">
                  <a:extLst>
                    <a:ext uri="{9D8B030D-6E8A-4147-A177-3AD203B41FA5}">
                      <a16:colId xmlns:a16="http://schemas.microsoft.com/office/drawing/2014/main" val="2981258764"/>
                    </a:ext>
                  </a:extLst>
                </a:gridCol>
                <a:gridCol w="794084">
                  <a:extLst>
                    <a:ext uri="{9D8B030D-6E8A-4147-A177-3AD203B41FA5}">
                      <a16:colId xmlns:a16="http://schemas.microsoft.com/office/drawing/2014/main" val="2113846386"/>
                    </a:ext>
                  </a:extLst>
                </a:gridCol>
                <a:gridCol w="831181">
                  <a:extLst>
                    <a:ext uri="{9D8B030D-6E8A-4147-A177-3AD203B41FA5}">
                      <a16:colId xmlns:a16="http://schemas.microsoft.com/office/drawing/2014/main" val="2328873934"/>
                    </a:ext>
                  </a:extLst>
                </a:gridCol>
              </a:tblGrid>
              <a:tr h="1261649">
                <a:tc>
                  <a:txBody>
                    <a:bodyPr/>
                    <a:lstStyle/>
                    <a:p>
                      <a:r>
                        <a:rPr lang="en-US" dirty="0"/>
                        <a:t>RICH1</a:t>
                      </a:r>
                    </a:p>
                    <a:p>
                      <a:r>
                        <a:rPr lang="en-US" dirty="0" err="1"/>
                        <a:t>SiPM</a:t>
                      </a:r>
                      <a:r>
                        <a:rPr lang="en-US" dirty="0"/>
                        <a:t> Nominal PDE</a:t>
                      </a:r>
                    </a:p>
                    <a:p>
                      <a:r>
                        <a:rPr lang="en-US" dirty="0"/>
                        <a:t>300 nm cut in photon 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Overall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Chromatic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Emis.Pt</a:t>
                      </a:r>
                      <a:endParaRPr lang="en-US" dirty="0"/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Pixel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Yield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498166"/>
                  </a:ext>
                </a:extLst>
              </a:tr>
              <a:tr h="530172">
                <a:tc>
                  <a:txBody>
                    <a:bodyPr/>
                    <a:lstStyle/>
                    <a:p>
                      <a:r>
                        <a:rPr lang="en-US" dirty="0"/>
                        <a:t>Nominal RUN3 geometry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2861268"/>
                  </a:ext>
                </a:extLst>
              </a:tr>
              <a:tr h="530172">
                <a:tc>
                  <a:txBody>
                    <a:bodyPr/>
                    <a:lstStyle/>
                    <a:p>
                      <a:r>
                        <a:rPr lang="en-US" dirty="0"/>
                        <a:t>Upgraded Optics (FTDR)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76957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A23294C-EBC8-C87F-D4DE-79E7BAED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182566"/>
              </p:ext>
            </p:extLst>
          </p:nvPr>
        </p:nvGraphicFramePr>
        <p:xfrm>
          <a:off x="721895" y="423328"/>
          <a:ext cx="8555454" cy="1996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4937">
                  <a:extLst>
                    <a:ext uri="{9D8B030D-6E8A-4147-A177-3AD203B41FA5}">
                      <a16:colId xmlns:a16="http://schemas.microsoft.com/office/drawing/2014/main" val="1937570046"/>
                    </a:ext>
                  </a:extLst>
                </a:gridCol>
                <a:gridCol w="1058779">
                  <a:extLst>
                    <a:ext uri="{9D8B030D-6E8A-4147-A177-3AD203B41FA5}">
                      <a16:colId xmlns:a16="http://schemas.microsoft.com/office/drawing/2014/main" val="2620672895"/>
                    </a:ext>
                  </a:extLst>
                </a:gridCol>
                <a:gridCol w="1431757">
                  <a:extLst>
                    <a:ext uri="{9D8B030D-6E8A-4147-A177-3AD203B41FA5}">
                      <a16:colId xmlns:a16="http://schemas.microsoft.com/office/drawing/2014/main" val="1884812353"/>
                    </a:ext>
                  </a:extLst>
                </a:gridCol>
                <a:gridCol w="1022685">
                  <a:extLst>
                    <a:ext uri="{9D8B030D-6E8A-4147-A177-3AD203B41FA5}">
                      <a16:colId xmlns:a16="http://schemas.microsoft.com/office/drawing/2014/main" val="2981258764"/>
                    </a:ext>
                  </a:extLst>
                </a:gridCol>
                <a:gridCol w="884367">
                  <a:extLst>
                    <a:ext uri="{9D8B030D-6E8A-4147-A177-3AD203B41FA5}">
                      <a16:colId xmlns:a16="http://schemas.microsoft.com/office/drawing/2014/main" val="2113846386"/>
                    </a:ext>
                  </a:extLst>
                </a:gridCol>
                <a:gridCol w="752929">
                  <a:extLst>
                    <a:ext uri="{9D8B030D-6E8A-4147-A177-3AD203B41FA5}">
                      <a16:colId xmlns:a16="http://schemas.microsoft.com/office/drawing/2014/main" val="2328873934"/>
                    </a:ext>
                  </a:extLst>
                </a:gridCol>
              </a:tblGrid>
              <a:tr h="996123">
                <a:tc>
                  <a:txBody>
                    <a:bodyPr/>
                    <a:lstStyle/>
                    <a:p>
                      <a:r>
                        <a:rPr lang="en-US" dirty="0"/>
                        <a:t>RICH1</a:t>
                      </a:r>
                    </a:p>
                    <a:p>
                      <a:r>
                        <a:rPr lang="en-US" dirty="0" err="1"/>
                        <a:t>SiPM</a:t>
                      </a:r>
                      <a:r>
                        <a:rPr lang="en-US" dirty="0"/>
                        <a:t> Nominal PDE</a:t>
                      </a:r>
                    </a:p>
                    <a:p>
                      <a:r>
                        <a:rPr lang="en-US" dirty="0"/>
                        <a:t>400 nm cut in photon </a:t>
                      </a:r>
                      <a:r>
                        <a:rPr lang="en-US" dirty="0" err="1"/>
                        <a:t>wavelelngth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Overall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Chromatic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Emis.Pt</a:t>
                      </a:r>
                      <a:endParaRPr lang="en-US" dirty="0"/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Pixel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Yield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498166"/>
                  </a:ext>
                </a:extLst>
              </a:tr>
              <a:tr h="403983">
                <a:tc>
                  <a:txBody>
                    <a:bodyPr/>
                    <a:lstStyle/>
                    <a:p>
                      <a:r>
                        <a:rPr lang="en-US" dirty="0"/>
                        <a:t>Nominal RUN3 geometry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2861268"/>
                  </a:ext>
                </a:extLst>
              </a:tr>
              <a:tr h="403983">
                <a:tc>
                  <a:txBody>
                    <a:bodyPr/>
                    <a:lstStyle/>
                    <a:p>
                      <a:r>
                        <a:rPr lang="en-US" dirty="0"/>
                        <a:t>Upgraded Optics (FTDR)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76957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E4D0783-AAB7-DF93-CB13-A64D6B8B19C0}"/>
              </a:ext>
            </a:extLst>
          </p:cNvPr>
          <p:cNvSpPr txBox="1"/>
          <p:nvPr/>
        </p:nvSpPr>
        <p:spPr>
          <a:xfrm>
            <a:off x="3702217" y="23218"/>
            <a:ext cx="3676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RICH1 Resolutions : Summary</a:t>
            </a:r>
          </a:p>
        </p:txBody>
      </p:sp>
    </p:spTree>
    <p:extLst>
      <p:ext uri="{BB962C8B-B14F-4D97-AF65-F5344CB8AC3E}">
        <p14:creationId xmlns:p14="http://schemas.microsoft.com/office/powerpoint/2010/main" val="3816860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398BC0-BAB7-93E9-D363-93FFD1929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0525-534A-452F-9D7E-41204C5D9AC6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85E10-4CEA-6F85-F1A4-B09C4A060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01" y="453236"/>
            <a:ext cx="4463490" cy="26759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1451C1-5254-67E2-C884-B0C652FF75F3}"/>
              </a:ext>
            </a:extLst>
          </p:cNvPr>
          <p:cNvSpPr txBox="1"/>
          <p:nvPr/>
        </p:nvSpPr>
        <p:spPr>
          <a:xfrm>
            <a:off x="3483589" y="1411722"/>
            <a:ext cx="1358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RICH2: Overall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Width=0.46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AC77EA-2725-CBE4-BC90-8DE28A439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5301" y="3113298"/>
            <a:ext cx="4082490" cy="24475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B3EE5B3-1251-45FD-7D16-12AD6E360809}"/>
              </a:ext>
            </a:extLst>
          </p:cNvPr>
          <p:cNvSpPr txBox="1"/>
          <p:nvPr/>
        </p:nvSpPr>
        <p:spPr>
          <a:xfrm>
            <a:off x="3631289" y="3907422"/>
            <a:ext cx="1062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RICH2: Yield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Mean=37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A8DE75-9D3A-2682-0461-41B4D93F78F8}"/>
              </a:ext>
            </a:extLst>
          </p:cNvPr>
          <p:cNvSpPr txBox="1"/>
          <p:nvPr/>
        </p:nvSpPr>
        <p:spPr>
          <a:xfrm>
            <a:off x="5105401" y="2722314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rad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8E7306-F719-9D0D-942B-B673FA0E6F20}"/>
              </a:ext>
            </a:extLst>
          </p:cNvPr>
          <p:cNvSpPr txBox="1"/>
          <p:nvPr/>
        </p:nvSpPr>
        <p:spPr>
          <a:xfrm>
            <a:off x="838200" y="5481434"/>
            <a:ext cx="37546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Nominal </a:t>
            </a:r>
            <a:r>
              <a:rPr lang="en-US" dirty="0" err="1"/>
              <a:t>SiPM</a:t>
            </a:r>
            <a:r>
              <a:rPr lang="en-US" dirty="0"/>
              <a:t>, No wavelength cut-off </a:t>
            </a:r>
          </a:p>
          <a:p>
            <a:r>
              <a:rPr lang="en-US" dirty="0"/>
              <a:t>RICH2: RUN3 nominal geometry</a:t>
            </a:r>
          </a:p>
          <a:p>
            <a:endParaRPr lang="en-US" dirty="0"/>
          </a:p>
          <a:p>
            <a:r>
              <a:rPr lang="en-US" dirty="0"/>
              <a:t>All plots with 1 mm pixel size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29F3CFC-A3A7-9364-3228-C966E5AFC3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1529" y="3129176"/>
            <a:ext cx="4056005" cy="243164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9A2E09-B155-3BF5-947D-784E99461792}"/>
              </a:ext>
            </a:extLst>
          </p:cNvPr>
          <p:cNvSpPr txBox="1"/>
          <p:nvPr/>
        </p:nvSpPr>
        <p:spPr>
          <a:xfrm>
            <a:off x="7974689" y="3917758"/>
            <a:ext cx="1062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RICH2: Yield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Mean=33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DA233D-9568-96B5-79A2-085145E6C8E3}"/>
              </a:ext>
            </a:extLst>
          </p:cNvPr>
          <p:cNvSpPr txBox="1"/>
          <p:nvPr/>
        </p:nvSpPr>
        <p:spPr>
          <a:xfrm>
            <a:off x="5932222" y="5385422"/>
            <a:ext cx="4376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Nominal </a:t>
            </a:r>
            <a:r>
              <a:rPr lang="en-US" dirty="0" err="1"/>
              <a:t>SiPM</a:t>
            </a:r>
            <a:r>
              <a:rPr lang="en-US" dirty="0"/>
              <a:t>, 300 nm wavelength cut-off </a:t>
            </a:r>
          </a:p>
          <a:p>
            <a:r>
              <a:rPr lang="en-US" dirty="0"/>
              <a:t>RICH2: RUN3 nominal geometry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FDCA986-AE4A-9066-D814-BFF2134D93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2467" y="453236"/>
            <a:ext cx="4004443" cy="251424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85A1A4A-A002-B342-4858-A4BEDB0D57C2}"/>
              </a:ext>
            </a:extLst>
          </p:cNvPr>
          <p:cNvSpPr txBox="1"/>
          <p:nvPr/>
        </p:nvSpPr>
        <p:spPr>
          <a:xfrm>
            <a:off x="8251532" y="1329541"/>
            <a:ext cx="1358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RICH2: Overall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Width=0.40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CCA783-4862-43D7-C553-74537C2F1C99}"/>
              </a:ext>
            </a:extLst>
          </p:cNvPr>
          <p:cNvSpPr txBox="1"/>
          <p:nvPr/>
        </p:nvSpPr>
        <p:spPr>
          <a:xfrm>
            <a:off x="9655409" y="2586665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rad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F86B84-CDFC-7CBF-A99F-C02ECA0D3683}"/>
              </a:ext>
            </a:extLst>
          </p:cNvPr>
          <p:cNvSpPr txBox="1"/>
          <p:nvPr/>
        </p:nvSpPr>
        <p:spPr>
          <a:xfrm>
            <a:off x="3873410" y="83904"/>
            <a:ext cx="437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RICH2 : resolutions and yields with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SiPM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396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1B25B3-B434-5E95-2F93-D3CF29F54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0525-534A-452F-9D7E-41204C5D9AC6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4EA2CAA-1C57-BE0A-BF14-9D7714288E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882099"/>
              </p:ext>
            </p:extLst>
          </p:nvPr>
        </p:nvGraphicFramePr>
        <p:xfrm>
          <a:off x="572582" y="1236345"/>
          <a:ext cx="8399968" cy="20491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3168">
                  <a:extLst>
                    <a:ext uri="{9D8B030D-6E8A-4147-A177-3AD203B41FA5}">
                      <a16:colId xmlns:a16="http://schemas.microsoft.com/office/drawing/2014/main" val="1937570046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2620672895"/>
                    </a:ext>
                  </a:extLst>
                </a:gridCol>
                <a:gridCol w="1347537">
                  <a:extLst>
                    <a:ext uri="{9D8B030D-6E8A-4147-A177-3AD203B41FA5}">
                      <a16:colId xmlns:a16="http://schemas.microsoft.com/office/drawing/2014/main" val="1884812353"/>
                    </a:ext>
                  </a:extLst>
                </a:gridCol>
                <a:gridCol w="1010652">
                  <a:extLst>
                    <a:ext uri="{9D8B030D-6E8A-4147-A177-3AD203B41FA5}">
                      <a16:colId xmlns:a16="http://schemas.microsoft.com/office/drawing/2014/main" val="2981258764"/>
                    </a:ext>
                  </a:extLst>
                </a:gridCol>
                <a:gridCol w="845849">
                  <a:extLst>
                    <a:ext uri="{9D8B030D-6E8A-4147-A177-3AD203B41FA5}">
                      <a16:colId xmlns:a16="http://schemas.microsoft.com/office/drawing/2014/main" val="2113846386"/>
                    </a:ext>
                  </a:extLst>
                </a:gridCol>
                <a:gridCol w="739312">
                  <a:extLst>
                    <a:ext uri="{9D8B030D-6E8A-4147-A177-3AD203B41FA5}">
                      <a16:colId xmlns:a16="http://schemas.microsoft.com/office/drawing/2014/main" val="2328873934"/>
                    </a:ext>
                  </a:extLst>
                </a:gridCol>
              </a:tblGrid>
              <a:tr h="951913">
                <a:tc>
                  <a:txBody>
                    <a:bodyPr/>
                    <a:lstStyle/>
                    <a:p>
                      <a:r>
                        <a:rPr lang="en-US" dirty="0"/>
                        <a:t>RICH2</a:t>
                      </a:r>
                    </a:p>
                    <a:p>
                      <a:r>
                        <a:rPr lang="en-US" dirty="0"/>
                        <a:t>Nominal RUN3 geometry</a:t>
                      </a:r>
                    </a:p>
                    <a:p>
                      <a:r>
                        <a:rPr lang="en-US" dirty="0" err="1"/>
                        <a:t>SiPM</a:t>
                      </a:r>
                      <a:r>
                        <a:rPr lang="en-US" dirty="0"/>
                        <a:t> : Nominal PDE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Overall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Chromatic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Emis.Pt</a:t>
                      </a:r>
                      <a:endParaRPr lang="en-US" dirty="0"/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Pixel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Yield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498166"/>
                  </a:ext>
                </a:extLst>
              </a:tr>
              <a:tr h="296964">
                <a:tc>
                  <a:txBody>
                    <a:bodyPr/>
                    <a:lstStyle/>
                    <a:p>
                      <a:r>
                        <a:rPr lang="en-US" dirty="0"/>
                        <a:t>400 nm cut in photon 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769571"/>
                  </a:ext>
                </a:extLst>
              </a:tr>
              <a:tr h="296964">
                <a:tc>
                  <a:txBody>
                    <a:bodyPr/>
                    <a:lstStyle/>
                    <a:p>
                      <a:r>
                        <a:rPr lang="en-US" dirty="0"/>
                        <a:t>300 nm cut in photon 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0820366"/>
                  </a:ext>
                </a:extLst>
              </a:tr>
              <a:tr h="296964">
                <a:tc>
                  <a:txBody>
                    <a:bodyPr/>
                    <a:lstStyle/>
                    <a:p>
                      <a:r>
                        <a:rPr lang="en-US" dirty="0"/>
                        <a:t>No cut in photon 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91631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065E933-0B65-0A3F-3C18-DFB67E7A80BE}"/>
              </a:ext>
            </a:extLst>
          </p:cNvPr>
          <p:cNvSpPr txBox="1"/>
          <p:nvPr/>
        </p:nvSpPr>
        <p:spPr>
          <a:xfrm>
            <a:off x="3785937" y="271300"/>
            <a:ext cx="3676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RICH2 Resolutions : 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D64314-4664-5194-94B8-ABBE5B9508F4}"/>
              </a:ext>
            </a:extLst>
          </p:cNvPr>
          <p:cNvSpPr txBox="1"/>
          <p:nvPr/>
        </p:nvSpPr>
        <p:spPr>
          <a:xfrm>
            <a:off x="385011" y="4343400"/>
            <a:ext cx="9255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Similar results for RICH1 and RICH2 in the RUN3 configuration, are listed in backup pages</a:t>
            </a:r>
          </a:p>
        </p:txBody>
      </p:sp>
    </p:spTree>
    <p:extLst>
      <p:ext uri="{BB962C8B-B14F-4D97-AF65-F5344CB8AC3E}">
        <p14:creationId xmlns:p14="http://schemas.microsoft.com/office/powerpoint/2010/main" val="2574366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4A5C53-0E5A-AE7B-5A6E-77AC0F24A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E3E4-F1F2-4271-812B-7A08CEC58428}" type="slidenum">
              <a:rPr lang="en-US" smtClean="0"/>
              <a:t>13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245989-4E43-5E0B-E8C9-2786EC8C23AA}"/>
              </a:ext>
            </a:extLst>
          </p:cNvPr>
          <p:cNvSpPr txBox="1"/>
          <p:nvPr/>
        </p:nvSpPr>
        <p:spPr>
          <a:xfrm>
            <a:off x="4436389" y="147588"/>
            <a:ext cx="2437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TORCH Support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C37949-E865-5835-77CF-FF7F3A63A160}"/>
              </a:ext>
            </a:extLst>
          </p:cNvPr>
          <p:cNvSpPr txBox="1"/>
          <p:nvPr/>
        </p:nvSpPr>
        <p:spPr>
          <a:xfrm>
            <a:off x="128692" y="522520"/>
            <a:ext cx="92246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dimensions and shape of the TORCH master volume, were provided by Michal Kreps.</a:t>
            </a:r>
          </a:p>
          <a:p>
            <a:r>
              <a:rPr lang="en-US" dirty="0"/>
              <a:t>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contains the quartz plate region and the focusing blocks.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TORCH envelope was created based on this information</a:t>
            </a:r>
          </a:p>
        </p:txBody>
      </p:sp>
      <p:pic>
        <p:nvPicPr>
          <p:cNvPr id="8" name="Picture 7" descr="A screenshot of a computer">
            <a:extLst>
              <a:ext uri="{FF2B5EF4-FFF2-40B4-BE49-F238E27FC236}">
                <a16:creationId xmlns:a16="http://schemas.microsoft.com/office/drawing/2014/main" id="{35BC563A-A88D-EF5A-CC0C-5441748391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07" y="1913114"/>
            <a:ext cx="4790073" cy="4341004"/>
          </a:xfrm>
          <a:prstGeom prst="rect">
            <a:avLst/>
          </a:prstGeom>
        </p:spPr>
      </p:pic>
      <p:pic>
        <p:nvPicPr>
          <p:cNvPr id="10" name="Picture 9" descr="A screenshot of a computer">
            <a:extLst>
              <a:ext uri="{FF2B5EF4-FFF2-40B4-BE49-F238E27FC236}">
                <a16:creationId xmlns:a16="http://schemas.microsoft.com/office/drawing/2014/main" id="{2597A930-9842-15DC-35AB-7EEA9311B7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343" y="1240158"/>
            <a:ext cx="5532646" cy="50139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AAEB557-3D52-9CCB-98FD-E54EC76C6655}"/>
              </a:ext>
            </a:extLst>
          </p:cNvPr>
          <p:cNvSpPr txBox="1"/>
          <p:nvPr/>
        </p:nvSpPr>
        <p:spPr>
          <a:xfrm>
            <a:off x="1492049" y="6254118"/>
            <a:ext cx="2560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‘TORCH master’ volume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2F9E82-A1B9-9870-D226-FC487528EED7}"/>
              </a:ext>
            </a:extLst>
          </p:cNvPr>
          <p:cNvSpPr txBox="1"/>
          <p:nvPr/>
        </p:nvSpPr>
        <p:spPr>
          <a:xfrm>
            <a:off x="6569343" y="6254118"/>
            <a:ext cx="4636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‘TORCH master’ inside the ‘TORCH envelope’</a:t>
            </a:r>
          </a:p>
        </p:txBody>
      </p:sp>
    </p:spTree>
    <p:extLst>
      <p:ext uri="{BB962C8B-B14F-4D97-AF65-F5344CB8AC3E}">
        <p14:creationId xmlns:p14="http://schemas.microsoft.com/office/powerpoint/2010/main" val="2000165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2FDE3D-584A-8C9F-E1D6-52D4EB19F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E3E4-F1F2-4271-812B-7A08CEC58428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7C3825-8879-1172-B504-F9C71BCC12EC}"/>
              </a:ext>
            </a:extLst>
          </p:cNvPr>
          <p:cNvSpPr txBox="1"/>
          <p:nvPr/>
        </p:nvSpPr>
        <p:spPr>
          <a:xfrm>
            <a:off x="4498428" y="189186"/>
            <a:ext cx="3175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TORCH inside RICH2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3B2B73-221C-E53E-2455-A3E8F09907CE}"/>
              </a:ext>
            </a:extLst>
          </p:cNvPr>
          <p:cNvSpPr txBox="1"/>
          <p:nvPr/>
        </p:nvSpPr>
        <p:spPr>
          <a:xfrm>
            <a:off x="262758" y="718093"/>
            <a:ext cx="9681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order to get the space for the TORCH, many structures inside the RICH2 were sliced off.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44C1CC-BC0E-FF63-296E-AF95EC1C31FC}"/>
              </a:ext>
            </a:extLst>
          </p:cNvPr>
          <p:cNvSpPr txBox="1"/>
          <p:nvPr/>
        </p:nvSpPr>
        <p:spPr>
          <a:xfrm>
            <a:off x="882869" y="1154667"/>
            <a:ext cx="1087797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pstream end of the RICH2 gas volume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envelopes of the gas enclosure at the two lateral sides.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‘beam tube lock’ at the upstream end was removed.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RICH2 entrance window was cut the top and bottom to get space for the TORCH focusing block.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upstream edge of the ‘flat mirror support’ was also sliced off.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0A2C4C-CABA-6E21-2391-A34536DD586B}"/>
              </a:ext>
            </a:extLst>
          </p:cNvPr>
          <p:cNvSpPr txBox="1"/>
          <p:nvPr/>
        </p:nvSpPr>
        <p:spPr>
          <a:xfrm>
            <a:off x="262758" y="2840057"/>
            <a:ext cx="4394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 RICH2 optics was kept unchanged.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4ED9AA-FB67-8D5E-80AE-08C27E92F91B}"/>
              </a:ext>
            </a:extLst>
          </p:cNvPr>
          <p:cNvSpPr txBox="1"/>
          <p:nvPr/>
        </p:nvSpPr>
        <p:spPr>
          <a:xfrm>
            <a:off x="1179095" y="3209389"/>
            <a:ext cx="3493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i="1" dirty="0"/>
              <a:t>More pictures in backup pages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085B90-FE85-1343-EE4A-6A397C4DA124}"/>
              </a:ext>
            </a:extLst>
          </p:cNvPr>
          <p:cNvSpPr txBox="1"/>
          <p:nvPr/>
        </p:nvSpPr>
        <p:spPr>
          <a:xfrm>
            <a:off x="262758" y="4309506"/>
            <a:ext cx="6936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For now, TORCH envelope and master volumes are made of  ‘air’.  </a:t>
            </a:r>
          </a:p>
          <a:p>
            <a:r>
              <a:rPr lang="en-US" dirty="0"/>
              <a:t>      Hence very little effect from material budget, for now.</a:t>
            </a:r>
          </a:p>
        </p:txBody>
      </p:sp>
    </p:spTree>
    <p:extLst>
      <p:ext uri="{BB962C8B-B14F-4D97-AF65-F5344CB8AC3E}">
        <p14:creationId xmlns:p14="http://schemas.microsoft.com/office/powerpoint/2010/main" val="2845295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E7EED1-79BB-9017-BEDE-1D3170526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E3E4-F1F2-4271-812B-7A08CEC58428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74F9E960-9F3C-D140-ACB3-CCD5CCA214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366" y="0"/>
            <a:ext cx="7567448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78A426-F5CD-148D-164A-133FD1724D98}"/>
              </a:ext>
            </a:extLst>
          </p:cNvPr>
          <p:cNvSpPr txBox="1"/>
          <p:nvPr/>
        </p:nvSpPr>
        <p:spPr>
          <a:xfrm>
            <a:off x="9612630" y="560070"/>
            <a:ext cx="23957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RICH2 with </a:t>
            </a:r>
          </a:p>
          <a:p>
            <a:r>
              <a:rPr lang="en-US" dirty="0"/>
              <a:t>TORCH envelope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Rich_Run5_v5  </a:t>
            </a:r>
            <a:r>
              <a:rPr lang="en-US" dirty="0"/>
              <a:t>version</a:t>
            </a:r>
          </a:p>
        </p:txBody>
      </p:sp>
    </p:spTree>
    <p:extLst>
      <p:ext uri="{BB962C8B-B14F-4D97-AF65-F5344CB8AC3E}">
        <p14:creationId xmlns:p14="http://schemas.microsoft.com/office/powerpoint/2010/main" val="2451100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BEB0DB-5F84-34F5-767B-DC3399388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E3E4-F1F2-4271-812B-7A08CEC58428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B15BBA-A446-2EA1-9F6C-528ED063D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533" y="1045027"/>
            <a:ext cx="5638467" cy="33823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C2867B-DA2F-6F44-A1E2-C4734BEDF6F9}"/>
              </a:ext>
            </a:extLst>
          </p:cNvPr>
          <p:cNvSpPr txBox="1"/>
          <p:nvPr/>
        </p:nvSpPr>
        <p:spPr>
          <a:xfrm>
            <a:off x="3962286" y="256456"/>
            <a:ext cx="5445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RICH2 resolutions : TORCH envelope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DCB75B-FF45-6C7B-E447-3EFF182129FE}"/>
              </a:ext>
            </a:extLst>
          </p:cNvPr>
          <p:cNvSpPr txBox="1"/>
          <p:nvPr/>
        </p:nvSpPr>
        <p:spPr>
          <a:xfrm>
            <a:off x="2677885" y="4397829"/>
            <a:ext cx="3035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RICH2 with TORCH envelope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BDBD2E-C383-965C-869E-70A623497C87}"/>
              </a:ext>
            </a:extLst>
          </p:cNvPr>
          <p:cNvSpPr txBox="1"/>
          <p:nvPr/>
        </p:nvSpPr>
        <p:spPr>
          <a:xfrm>
            <a:off x="346541" y="4397829"/>
            <a:ext cx="2331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RICH: </a:t>
            </a:r>
            <a:r>
              <a:rPr lang="en-US" dirty="0">
                <a:solidFill>
                  <a:srgbClr val="FF0000"/>
                </a:solidFill>
              </a:rPr>
              <a:t>Rich_Run5_v5 </a:t>
            </a:r>
            <a:r>
              <a:rPr lang="en-US" dirty="0"/>
              <a:t>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A7BAC2-6FBA-A881-69A2-BC37B1A6B7A9}"/>
              </a:ext>
            </a:extLst>
          </p:cNvPr>
          <p:cNvSpPr txBox="1"/>
          <p:nvPr/>
        </p:nvSpPr>
        <p:spPr>
          <a:xfrm>
            <a:off x="3839577" y="2470666"/>
            <a:ext cx="1902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Width=0.50 </a:t>
            </a:r>
            <a:r>
              <a:rPr lang="en-US" dirty="0" err="1"/>
              <a:t>mrad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8E616B3-0688-8216-4D15-0DE2407C3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0015" y="1015444"/>
            <a:ext cx="5638467" cy="338238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F4B530E-7A72-304F-297F-C0162FB8A682}"/>
              </a:ext>
            </a:extLst>
          </p:cNvPr>
          <p:cNvSpPr txBox="1"/>
          <p:nvPr/>
        </p:nvSpPr>
        <p:spPr>
          <a:xfrm>
            <a:off x="9535553" y="2470666"/>
            <a:ext cx="1902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Width=0.50 </a:t>
            </a:r>
            <a:r>
              <a:rPr lang="en-US" dirty="0" err="1"/>
              <a:t>mrad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022E79-31FA-C6BD-881C-04CBD5EF0769}"/>
              </a:ext>
            </a:extLst>
          </p:cNvPr>
          <p:cNvSpPr txBox="1"/>
          <p:nvPr/>
        </p:nvSpPr>
        <p:spPr>
          <a:xfrm>
            <a:off x="8262257" y="4397829"/>
            <a:ext cx="3048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RICH2 in RUN3 configuration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4E4CC8-99F8-CE91-66C1-C0F52A2FC65C}"/>
              </a:ext>
            </a:extLst>
          </p:cNvPr>
          <p:cNvSpPr txBox="1"/>
          <p:nvPr/>
        </p:nvSpPr>
        <p:spPr>
          <a:xfrm>
            <a:off x="6685179" y="4397829"/>
            <a:ext cx="145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RICH: </a:t>
            </a:r>
            <a:r>
              <a:rPr lang="en-US" dirty="0">
                <a:solidFill>
                  <a:srgbClr val="FF0000"/>
                </a:solidFill>
              </a:rPr>
              <a:t>trunk</a:t>
            </a:r>
            <a:r>
              <a:rPr lang="en-US" dirty="0"/>
              <a:t> 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A87507-5850-D2F1-27FE-0E8F55A04C04}"/>
              </a:ext>
            </a:extLst>
          </p:cNvPr>
          <p:cNvSpPr txBox="1"/>
          <p:nvPr/>
        </p:nvSpPr>
        <p:spPr>
          <a:xfrm>
            <a:off x="9551487" y="1933302"/>
            <a:ext cx="935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Overall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2251D7-78AC-AA4F-3D40-582DC33FBD7F}"/>
              </a:ext>
            </a:extLst>
          </p:cNvPr>
          <p:cNvSpPr txBox="1"/>
          <p:nvPr/>
        </p:nvSpPr>
        <p:spPr>
          <a:xfrm>
            <a:off x="3839577" y="1918510"/>
            <a:ext cx="888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Overall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F37D2A-CB0A-8417-555C-F3A0FC813236}"/>
              </a:ext>
            </a:extLst>
          </p:cNvPr>
          <p:cNvSpPr txBox="1"/>
          <p:nvPr/>
        </p:nvSpPr>
        <p:spPr>
          <a:xfrm>
            <a:off x="346541" y="5401135"/>
            <a:ext cx="8791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Negligible effect on RICH2 overall resolution, from inserting the TORCH envelope.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6A3431C-7F37-ED20-3400-8EE41DA4AC9D}"/>
              </a:ext>
            </a:extLst>
          </p:cNvPr>
          <p:cNvSpPr txBox="1"/>
          <p:nvPr/>
        </p:nvSpPr>
        <p:spPr>
          <a:xfrm>
            <a:off x="5524301" y="3878292"/>
            <a:ext cx="435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9867A6-7EE7-2A90-A97A-75B8D490832B}"/>
              </a:ext>
            </a:extLst>
          </p:cNvPr>
          <p:cNvSpPr txBox="1"/>
          <p:nvPr/>
        </p:nvSpPr>
        <p:spPr>
          <a:xfrm>
            <a:off x="11438190" y="3893660"/>
            <a:ext cx="435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7E6738-4116-8286-3E46-F84002A583CA}"/>
              </a:ext>
            </a:extLst>
          </p:cNvPr>
          <p:cNvSpPr txBox="1"/>
          <p:nvPr/>
        </p:nvSpPr>
        <p:spPr>
          <a:xfrm>
            <a:off x="342530" y="6175693"/>
            <a:ext cx="96601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All plots created using particle Gun with 80 GeV/c muons in the good acceptance region.</a:t>
            </a:r>
          </a:p>
        </p:txBody>
      </p:sp>
    </p:spTree>
    <p:extLst>
      <p:ext uri="{BB962C8B-B14F-4D97-AF65-F5344CB8AC3E}">
        <p14:creationId xmlns:p14="http://schemas.microsoft.com/office/powerpoint/2010/main" val="410889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5EEFF3-7919-498F-BF54-E50ADA58D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E3E4-F1F2-4271-812B-7A08CEC58428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E0A567-EDA7-1076-F9FD-AD69B45A6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9" y="1306286"/>
            <a:ext cx="5464352" cy="32779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79B5AA-1C8C-708F-6F64-F6A59D566231}"/>
              </a:ext>
            </a:extLst>
          </p:cNvPr>
          <p:cNvSpPr txBox="1"/>
          <p:nvPr/>
        </p:nvSpPr>
        <p:spPr>
          <a:xfrm>
            <a:off x="9111343" y="2547257"/>
            <a:ext cx="1902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Width=0.38 </a:t>
            </a:r>
            <a:r>
              <a:rPr lang="en-US" dirty="0" err="1"/>
              <a:t>mrad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6AFBA0-25B7-980B-1A65-E0F7E4D1FAB5}"/>
              </a:ext>
            </a:extLst>
          </p:cNvPr>
          <p:cNvSpPr txBox="1"/>
          <p:nvPr/>
        </p:nvSpPr>
        <p:spPr>
          <a:xfrm>
            <a:off x="8111348" y="4436615"/>
            <a:ext cx="3048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RICH2 in RUN3 configuration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AB1165-925F-B154-C032-602A4F35708E}"/>
              </a:ext>
            </a:extLst>
          </p:cNvPr>
          <p:cNvSpPr txBox="1"/>
          <p:nvPr/>
        </p:nvSpPr>
        <p:spPr>
          <a:xfrm>
            <a:off x="6546344" y="4436615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</a:t>
            </a:r>
            <a:r>
              <a:rPr lang="en-US" dirty="0">
                <a:solidFill>
                  <a:srgbClr val="FF0000"/>
                </a:solidFill>
              </a:rPr>
              <a:t>: trunk </a:t>
            </a:r>
            <a:r>
              <a:rPr lang="en-US" dirty="0"/>
              <a:t>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681791-5F64-5265-F172-2DA1160F5BA8}"/>
              </a:ext>
            </a:extLst>
          </p:cNvPr>
          <p:cNvSpPr txBox="1"/>
          <p:nvPr/>
        </p:nvSpPr>
        <p:spPr>
          <a:xfrm>
            <a:off x="9241971" y="2198914"/>
            <a:ext cx="1168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Emiss</a:t>
            </a:r>
            <a:r>
              <a:rPr lang="en-US" dirty="0"/>
              <a:t>. Pt.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C7B1947-FDE1-A394-54B2-3C224AD019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758" y="1178616"/>
            <a:ext cx="5794433" cy="347594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75AE6AD-B340-BD76-3D72-D0839BBB8E2D}"/>
              </a:ext>
            </a:extLst>
          </p:cNvPr>
          <p:cNvSpPr txBox="1"/>
          <p:nvPr/>
        </p:nvSpPr>
        <p:spPr>
          <a:xfrm>
            <a:off x="3581399" y="2177925"/>
            <a:ext cx="1168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Emiss</a:t>
            </a:r>
            <a:r>
              <a:rPr lang="en-US" dirty="0"/>
              <a:t>. Pt.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C739EB-3C21-D6AC-E085-57FC1595F69C}"/>
              </a:ext>
            </a:extLst>
          </p:cNvPr>
          <p:cNvSpPr txBox="1"/>
          <p:nvPr/>
        </p:nvSpPr>
        <p:spPr>
          <a:xfrm>
            <a:off x="3279948" y="2841171"/>
            <a:ext cx="1902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Width=0.37 </a:t>
            </a:r>
            <a:r>
              <a:rPr lang="en-US" dirty="0" err="1"/>
              <a:t>mrad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01352E-909B-4BFD-769C-544628A2AD83}"/>
              </a:ext>
            </a:extLst>
          </p:cNvPr>
          <p:cNvSpPr txBox="1"/>
          <p:nvPr/>
        </p:nvSpPr>
        <p:spPr>
          <a:xfrm>
            <a:off x="324770" y="4486287"/>
            <a:ext cx="2331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RICH: </a:t>
            </a:r>
            <a:r>
              <a:rPr lang="en-US" dirty="0">
                <a:solidFill>
                  <a:srgbClr val="FF0000"/>
                </a:solidFill>
              </a:rPr>
              <a:t>Rich_Run5_v5</a:t>
            </a:r>
            <a:r>
              <a:rPr lang="en-US" dirty="0"/>
              <a:t> 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972A88-70B6-FF09-1B18-0A46770E48A7}"/>
              </a:ext>
            </a:extLst>
          </p:cNvPr>
          <p:cNvSpPr txBox="1"/>
          <p:nvPr/>
        </p:nvSpPr>
        <p:spPr>
          <a:xfrm>
            <a:off x="2660205" y="4503726"/>
            <a:ext cx="3035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RICH2 with TORCH envelope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2436ED-1D5C-1324-F1A5-84E181E6CE16}"/>
              </a:ext>
            </a:extLst>
          </p:cNvPr>
          <p:cNvSpPr txBox="1"/>
          <p:nvPr/>
        </p:nvSpPr>
        <p:spPr>
          <a:xfrm>
            <a:off x="312315" y="5454075"/>
            <a:ext cx="95141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Negligible effect on RICH2 emission point error, from inserting TORCH envelope.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All plots created using particle Gun with 80 GeV/c muons in the good acceptance region.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1203C0-6085-0DFD-1829-AC1D253240CE}"/>
              </a:ext>
            </a:extLst>
          </p:cNvPr>
          <p:cNvSpPr txBox="1"/>
          <p:nvPr/>
        </p:nvSpPr>
        <p:spPr>
          <a:xfrm>
            <a:off x="5506384" y="4178510"/>
            <a:ext cx="435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107A26-4BB3-63BA-D7B0-6280C82D7438}"/>
              </a:ext>
            </a:extLst>
          </p:cNvPr>
          <p:cNvSpPr txBox="1"/>
          <p:nvPr/>
        </p:nvSpPr>
        <p:spPr>
          <a:xfrm>
            <a:off x="11237835" y="4131556"/>
            <a:ext cx="435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FD5ACF-2A3C-97D2-E2CD-31FA00CF7E85}"/>
              </a:ext>
            </a:extLst>
          </p:cNvPr>
          <p:cNvSpPr txBox="1"/>
          <p:nvPr/>
        </p:nvSpPr>
        <p:spPr>
          <a:xfrm>
            <a:off x="3581399" y="284538"/>
            <a:ext cx="5445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RICH2 resolutions : TORCH envelope </a:t>
            </a:r>
          </a:p>
        </p:txBody>
      </p:sp>
    </p:spTree>
    <p:extLst>
      <p:ext uri="{BB962C8B-B14F-4D97-AF65-F5344CB8AC3E}">
        <p14:creationId xmlns:p14="http://schemas.microsoft.com/office/powerpoint/2010/main" val="183139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298D0F-FCAC-1082-31F6-59253911C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E3E4-F1F2-4271-812B-7A08CEC58428}" type="slidenum">
              <a:rPr lang="en-US" smtClean="0"/>
              <a:t>18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3387BA-7E57-971D-5E3D-494EEC48AAA1}"/>
              </a:ext>
            </a:extLst>
          </p:cNvPr>
          <p:cNvSpPr txBox="1"/>
          <p:nvPr/>
        </p:nvSpPr>
        <p:spPr>
          <a:xfrm>
            <a:off x="150356" y="4449776"/>
            <a:ext cx="2331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RICH: </a:t>
            </a:r>
            <a:r>
              <a:rPr lang="en-US" dirty="0">
                <a:solidFill>
                  <a:srgbClr val="FF0000"/>
                </a:solidFill>
              </a:rPr>
              <a:t>Rich_Run5_v5</a:t>
            </a:r>
            <a:r>
              <a:rPr lang="en-US" dirty="0"/>
              <a:t> 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C5171D-6427-B07A-844F-E0CAFBD5EA49}"/>
              </a:ext>
            </a:extLst>
          </p:cNvPr>
          <p:cNvSpPr txBox="1"/>
          <p:nvPr/>
        </p:nvSpPr>
        <p:spPr>
          <a:xfrm>
            <a:off x="2678034" y="4437835"/>
            <a:ext cx="3035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RICH2 with TORCH envelope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0E7369-6490-E27F-2726-A445A35F2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1984" y="844571"/>
            <a:ext cx="6013496" cy="36073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B2B96D-6ED2-C563-4B4F-907A445EE7E7}"/>
              </a:ext>
            </a:extLst>
          </p:cNvPr>
          <p:cNvSpPr txBox="1"/>
          <p:nvPr/>
        </p:nvSpPr>
        <p:spPr>
          <a:xfrm>
            <a:off x="9427400" y="2533412"/>
            <a:ext cx="1109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Mean=40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F0FAED-5220-8748-2F1D-70C75981C002}"/>
              </a:ext>
            </a:extLst>
          </p:cNvPr>
          <p:cNvSpPr txBox="1"/>
          <p:nvPr/>
        </p:nvSpPr>
        <p:spPr>
          <a:xfrm>
            <a:off x="9427400" y="2164080"/>
            <a:ext cx="669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Yield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ED352F-5C95-2F91-9548-D7456D2D82E3}"/>
              </a:ext>
            </a:extLst>
          </p:cNvPr>
          <p:cNvSpPr txBox="1"/>
          <p:nvPr/>
        </p:nvSpPr>
        <p:spPr>
          <a:xfrm>
            <a:off x="6497597" y="4449711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Rich: </a:t>
            </a:r>
            <a:r>
              <a:rPr lang="en-US" dirty="0">
                <a:solidFill>
                  <a:srgbClr val="FF0000"/>
                </a:solidFill>
              </a:rPr>
              <a:t>trunk </a:t>
            </a:r>
            <a:r>
              <a:rPr lang="en-US" dirty="0"/>
              <a:t>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017CCD-17CD-AF4A-67A8-5BFDF118DFAA}"/>
              </a:ext>
            </a:extLst>
          </p:cNvPr>
          <p:cNvSpPr txBox="1"/>
          <p:nvPr/>
        </p:nvSpPr>
        <p:spPr>
          <a:xfrm>
            <a:off x="8186134" y="4437835"/>
            <a:ext cx="3048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RICH2 in RUN3 configuration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00FF2D-E200-223C-BD95-86D90372E82F}"/>
              </a:ext>
            </a:extLst>
          </p:cNvPr>
          <p:cNvSpPr txBox="1"/>
          <p:nvPr/>
        </p:nvSpPr>
        <p:spPr>
          <a:xfrm>
            <a:off x="282113" y="5485940"/>
            <a:ext cx="7586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Negligible effect on RICH2 yield, from inserting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theTORCH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envelope.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D70C0FE-9B76-26B0-F36E-49380DDF5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802" y="844571"/>
            <a:ext cx="5233603" cy="342346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19CA1DF-17BF-64FC-C523-B4259A9A1410}"/>
              </a:ext>
            </a:extLst>
          </p:cNvPr>
          <p:cNvSpPr txBox="1"/>
          <p:nvPr/>
        </p:nvSpPr>
        <p:spPr>
          <a:xfrm>
            <a:off x="3505200" y="2062480"/>
            <a:ext cx="1109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Yield</a:t>
            </a:r>
          </a:p>
          <a:p>
            <a:r>
              <a:rPr lang="en-US" dirty="0"/>
              <a:t>Mean=39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49EF7A6-202A-3BED-63F6-77E57F232BB8}"/>
              </a:ext>
            </a:extLst>
          </p:cNvPr>
          <p:cNvSpPr txBox="1"/>
          <p:nvPr/>
        </p:nvSpPr>
        <p:spPr>
          <a:xfrm>
            <a:off x="4486829" y="246622"/>
            <a:ext cx="4589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RICH2 yield : TORCH envelope </a:t>
            </a:r>
          </a:p>
        </p:txBody>
      </p:sp>
    </p:spTree>
    <p:extLst>
      <p:ext uri="{BB962C8B-B14F-4D97-AF65-F5344CB8AC3E}">
        <p14:creationId xmlns:p14="http://schemas.microsoft.com/office/powerpoint/2010/main" val="1844373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EC2D86-009E-CA51-1CC7-0DC116AFB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7E3E4-F1F2-4271-812B-7A08CEC58428}" type="slidenum">
              <a:rPr lang="en-US" smtClean="0"/>
              <a:t>19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A9E938-17DB-42F4-40E4-F71A92EE9905}"/>
              </a:ext>
            </a:extLst>
          </p:cNvPr>
          <p:cNvSpPr txBox="1"/>
          <p:nvPr/>
        </p:nvSpPr>
        <p:spPr>
          <a:xfrm>
            <a:off x="3678230" y="239244"/>
            <a:ext cx="4294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Summary of TORCH support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0FDDB11-7C0A-E52B-08CF-58066002DC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613206"/>
              </p:ext>
            </p:extLst>
          </p:nvPr>
        </p:nvGraphicFramePr>
        <p:xfrm>
          <a:off x="927112" y="1033276"/>
          <a:ext cx="9282618" cy="1957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75">
                  <a:extLst>
                    <a:ext uri="{9D8B030D-6E8A-4147-A177-3AD203B41FA5}">
                      <a16:colId xmlns:a16="http://schemas.microsoft.com/office/drawing/2014/main" val="1937570046"/>
                    </a:ext>
                  </a:extLst>
                </a:gridCol>
                <a:gridCol w="1031535">
                  <a:extLst>
                    <a:ext uri="{9D8B030D-6E8A-4147-A177-3AD203B41FA5}">
                      <a16:colId xmlns:a16="http://schemas.microsoft.com/office/drawing/2014/main" val="2620672895"/>
                    </a:ext>
                  </a:extLst>
                </a:gridCol>
                <a:gridCol w="1445577">
                  <a:extLst>
                    <a:ext uri="{9D8B030D-6E8A-4147-A177-3AD203B41FA5}">
                      <a16:colId xmlns:a16="http://schemas.microsoft.com/office/drawing/2014/main" val="1884812353"/>
                    </a:ext>
                  </a:extLst>
                </a:gridCol>
                <a:gridCol w="1143281">
                  <a:extLst>
                    <a:ext uri="{9D8B030D-6E8A-4147-A177-3AD203B41FA5}">
                      <a16:colId xmlns:a16="http://schemas.microsoft.com/office/drawing/2014/main" val="2981258764"/>
                    </a:ext>
                  </a:extLst>
                </a:gridCol>
                <a:gridCol w="1035424">
                  <a:extLst>
                    <a:ext uri="{9D8B030D-6E8A-4147-A177-3AD203B41FA5}">
                      <a16:colId xmlns:a16="http://schemas.microsoft.com/office/drawing/2014/main" val="2113846386"/>
                    </a:ext>
                  </a:extLst>
                </a:gridCol>
                <a:gridCol w="733426">
                  <a:extLst>
                    <a:ext uri="{9D8B030D-6E8A-4147-A177-3AD203B41FA5}">
                      <a16:colId xmlns:a16="http://schemas.microsoft.com/office/drawing/2014/main" val="2328873934"/>
                    </a:ext>
                  </a:extLst>
                </a:gridCol>
              </a:tblGrid>
              <a:tr h="951913">
                <a:tc>
                  <a:txBody>
                    <a:bodyPr/>
                    <a:lstStyle/>
                    <a:p>
                      <a:r>
                        <a:rPr lang="en-US" dirty="0"/>
                        <a:t>RICH2</a:t>
                      </a:r>
                    </a:p>
                    <a:p>
                      <a:r>
                        <a:rPr lang="en-US" dirty="0"/>
                        <a:t>Nominal RUN3 geometry</a:t>
                      </a:r>
                    </a:p>
                    <a:p>
                      <a:r>
                        <a:rPr lang="en-US" dirty="0"/>
                        <a:t>with </a:t>
                      </a:r>
                      <a:r>
                        <a:rPr lang="en-US" dirty="0" err="1"/>
                        <a:t>MaPMTs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Overall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Chromatic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Emis.Pt</a:t>
                      </a:r>
                      <a:endParaRPr lang="en-US" dirty="0"/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Pixel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Yield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498166"/>
                  </a:ext>
                </a:extLst>
              </a:tr>
              <a:tr h="296964">
                <a:tc>
                  <a:txBody>
                    <a:bodyPr/>
                    <a:lstStyle/>
                    <a:p>
                      <a:r>
                        <a:rPr lang="en-US" dirty="0"/>
                        <a:t>Rich_Run5_v5: </a:t>
                      </a:r>
                    </a:p>
                    <a:p>
                      <a:r>
                        <a:rPr lang="en-US" dirty="0"/>
                        <a:t>With TORCH envelope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769571"/>
                  </a:ext>
                </a:extLst>
              </a:tr>
              <a:tr h="296964">
                <a:tc>
                  <a:txBody>
                    <a:bodyPr/>
                    <a:lstStyle/>
                    <a:p>
                      <a:r>
                        <a:rPr lang="en-US" dirty="0"/>
                        <a:t>Nominal RUN3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082036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2874739-3CDC-FFE7-B085-ADDB95741BCF}"/>
              </a:ext>
            </a:extLst>
          </p:cNvPr>
          <p:cNvSpPr txBox="1"/>
          <p:nvPr/>
        </p:nvSpPr>
        <p:spPr>
          <a:xfrm>
            <a:off x="597568" y="3138730"/>
            <a:ext cx="4437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Resolutions quoted are with small </a:t>
            </a:r>
            <a:r>
              <a:rPr lang="en-US" dirty="0" err="1"/>
              <a:t>MaPMTs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75DB40-98B3-39BA-5C13-2C26B4A87537}"/>
              </a:ext>
            </a:extLst>
          </p:cNvPr>
          <p:cNvSpPr txBox="1"/>
          <p:nvPr/>
        </p:nvSpPr>
        <p:spPr>
          <a:xfrm>
            <a:off x="292776" y="4089849"/>
            <a:ext cx="1179104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 All these are implemented in the </a:t>
            </a:r>
            <a:r>
              <a:rPr lang="en-US" dirty="0">
                <a:solidFill>
                  <a:srgbClr val="FF0000"/>
                </a:solidFill>
              </a:rPr>
              <a:t>Rich_Run5_v5 </a:t>
            </a:r>
            <a:r>
              <a:rPr lang="en-US" dirty="0"/>
              <a:t>version of the geometry.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All the necessary information to use this program is provided to the TORCH colleagues.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We wait for them to implement the internal structures of TORCH and to run the simulation program with TORCH.  </a:t>
            </a:r>
          </a:p>
          <a:p>
            <a:r>
              <a:rPr lang="en-US" dirty="0"/>
              <a:t>      Once the corresponding simulated data are created by them, </a:t>
            </a:r>
          </a:p>
          <a:p>
            <a:r>
              <a:rPr lang="en-US" dirty="0"/>
              <a:t>      the subsequent step would be to try to run the reconstruction program using  RICH+TORCH</a:t>
            </a:r>
          </a:p>
        </p:txBody>
      </p:sp>
    </p:spTree>
    <p:extLst>
      <p:ext uri="{BB962C8B-B14F-4D97-AF65-F5344CB8AC3E}">
        <p14:creationId xmlns:p14="http://schemas.microsoft.com/office/powerpoint/2010/main" val="4079863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9203E9-CBE3-C996-6E7C-1618A9908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FC0181-92FA-658D-25D5-B42B0C5EABF3}"/>
              </a:ext>
            </a:extLst>
          </p:cNvPr>
          <p:cNvSpPr txBox="1"/>
          <p:nvPr/>
        </p:nvSpPr>
        <p:spPr>
          <a:xfrm>
            <a:off x="4680284" y="114572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B2784E-61FE-986D-7278-1DE2905D2669}"/>
              </a:ext>
            </a:extLst>
          </p:cNvPr>
          <p:cNvSpPr txBox="1"/>
          <p:nvPr/>
        </p:nvSpPr>
        <p:spPr>
          <a:xfrm>
            <a:off x="144379" y="700779"/>
            <a:ext cx="766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the RICH system in Upgrade 2, many options are being considered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F72C7B-87D9-B0B2-F19A-87E6856F0232}"/>
              </a:ext>
            </a:extLst>
          </p:cNvPr>
          <p:cNvSpPr txBox="1"/>
          <p:nvPr/>
        </p:nvSpPr>
        <p:spPr>
          <a:xfrm>
            <a:off x="1041595" y="1154090"/>
            <a:ext cx="108655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These are categorized in the scoping document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These may evolve as more information regarding photon detectors and other components, comes to light.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91BD15-5F80-3F27-23A4-2C91DC9A680D}"/>
              </a:ext>
            </a:extLst>
          </p:cNvPr>
          <p:cNvSpPr txBox="1"/>
          <p:nvPr/>
        </p:nvSpPr>
        <p:spPr>
          <a:xfrm>
            <a:off x="144379" y="2240079"/>
            <a:ext cx="93346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principle, the programs can be tailored for simulating each of these options in detail.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However, it may not be practical to proliferate the number of options to pursue.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The RUN5 simulations are based on the software developed for RUN3 in recent years.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3C49C6-6779-2ACF-81CE-A7240D898AB6}"/>
              </a:ext>
            </a:extLst>
          </p:cNvPr>
          <p:cNvSpPr txBox="1"/>
          <p:nvPr/>
        </p:nvSpPr>
        <p:spPr>
          <a:xfrm>
            <a:off x="144379" y="3786925"/>
            <a:ext cx="2307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presentation: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582F23-B3A8-DA8B-456E-CFF0F965A4C2}"/>
              </a:ext>
            </a:extLst>
          </p:cNvPr>
          <p:cNvSpPr txBox="1"/>
          <p:nvPr/>
        </p:nvSpPr>
        <p:spPr>
          <a:xfrm>
            <a:off x="1041595" y="4278069"/>
            <a:ext cx="739817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Description of the simulation framework to study the various options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Results in terms of resolutions and yields, from some of the options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Caveats:  Issues that beset the simulation studies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Plans</a:t>
            </a:r>
          </a:p>
        </p:txBody>
      </p:sp>
    </p:spTree>
    <p:extLst>
      <p:ext uri="{BB962C8B-B14F-4D97-AF65-F5344CB8AC3E}">
        <p14:creationId xmlns:p14="http://schemas.microsoft.com/office/powerpoint/2010/main" val="10935705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128E4D-9D4F-F5AC-2118-9CCE98F9A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20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EE10B5-B73E-CCA3-7D80-B8E45CF0AD8B}"/>
              </a:ext>
            </a:extLst>
          </p:cNvPr>
          <p:cNvSpPr txBox="1"/>
          <p:nvPr/>
        </p:nvSpPr>
        <p:spPr>
          <a:xfrm>
            <a:off x="2485075" y="252664"/>
            <a:ext cx="72218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RICH simulation using minimum bias events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EAF5E2-C3F9-0CE7-D4C5-649EDDC89313}"/>
              </a:ext>
            </a:extLst>
          </p:cNvPr>
          <p:cNvSpPr txBox="1"/>
          <p:nvPr/>
        </p:nvSpPr>
        <p:spPr>
          <a:xfrm>
            <a:off x="276726" y="788812"/>
            <a:ext cx="35339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This was done in Gauss for 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7598BE-D27A-282B-83BD-55AF13642751}"/>
              </a:ext>
            </a:extLst>
          </p:cNvPr>
          <p:cNvSpPr txBox="1"/>
          <p:nvPr/>
        </p:nvSpPr>
        <p:spPr>
          <a:xfrm>
            <a:off x="1371601" y="1183379"/>
            <a:ext cx="36686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RUN3 configuration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RUN5 configuration with </a:t>
            </a:r>
            <a:r>
              <a:rPr lang="en-US" dirty="0" err="1"/>
              <a:t>SiPMs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88D976-2BE5-5326-363A-63A79E2BB3D1}"/>
              </a:ext>
            </a:extLst>
          </p:cNvPr>
          <p:cNvSpPr txBox="1"/>
          <p:nvPr/>
        </p:nvSpPr>
        <p:spPr>
          <a:xfrm>
            <a:off x="276726" y="2263042"/>
            <a:ext cx="8679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Data from the  RUN3 configuration was used in the development of Boole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039A31-D521-8E99-B6FA-D9BD7C220608}"/>
              </a:ext>
            </a:extLst>
          </p:cNvPr>
          <p:cNvSpPr txBox="1"/>
          <p:nvPr/>
        </p:nvSpPr>
        <p:spPr>
          <a:xfrm>
            <a:off x="276726" y="2891512"/>
            <a:ext cx="1271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Boole: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99911B-6989-D474-D8AB-CC8A97A22372}"/>
              </a:ext>
            </a:extLst>
          </p:cNvPr>
          <p:cNvSpPr txBox="1"/>
          <p:nvPr/>
        </p:nvSpPr>
        <p:spPr>
          <a:xfrm>
            <a:off x="794102" y="3414106"/>
            <a:ext cx="8947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RICH system is used with latest available versions of :  VP, UT, FT and the Calorimeters</a:t>
            </a:r>
          </a:p>
          <a:p>
            <a:r>
              <a:rPr lang="en-US" dirty="0"/>
              <a:t>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BF4267-70E2-37F6-E982-E4E395A4B4A9}"/>
              </a:ext>
            </a:extLst>
          </p:cNvPr>
          <p:cNvSpPr txBox="1"/>
          <p:nvPr/>
        </p:nvSpPr>
        <p:spPr>
          <a:xfrm>
            <a:off x="794102" y="3993173"/>
            <a:ext cx="9705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now, using RICH software developed for RUN3 digitization (CLARO chip, SIN effects etc.)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B2C0CC-1D5B-CAE7-46CF-5578323E0A27}"/>
              </a:ext>
            </a:extLst>
          </p:cNvPr>
          <p:cNvSpPr txBox="1"/>
          <p:nvPr/>
        </p:nvSpPr>
        <p:spPr>
          <a:xfrm>
            <a:off x="794102" y="4494948"/>
            <a:ext cx="105062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In the future, we would like to simulate the features of the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FastRICH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chip, 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                                                             that will be used for RUN4 and RUN5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quick studies , the current framework also has the option to effectively bypass Boole simulations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3A3D1C-B3EF-9E8B-B121-189AC998356C}"/>
              </a:ext>
            </a:extLst>
          </p:cNvPr>
          <p:cNvSpPr txBox="1"/>
          <p:nvPr/>
        </p:nvSpPr>
        <p:spPr>
          <a:xfrm>
            <a:off x="276726" y="5929844"/>
            <a:ext cx="72934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Reconstruction for PID using Boole output :    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33220946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0A2640-7044-59FC-4083-A30BFCABA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21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223D52-D0E3-03E8-CDCF-0E30F94A7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239" y="1046916"/>
            <a:ext cx="4605507" cy="45089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6935F0A-C78D-3318-71D9-A2BC8E0AE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8898" y="1046916"/>
            <a:ext cx="4967491" cy="46251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8447E9-CB44-174F-2835-B1E9502E53A5}"/>
              </a:ext>
            </a:extLst>
          </p:cNvPr>
          <p:cNvSpPr txBox="1"/>
          <p:nvPr/>
        </p:nvSpPr>
        <p:spPr>
          <a:xfrm>
            <a:off x="264695" y="5835316"/>
            <a:ext cx="5170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 in Run3 configuration</a:t>
            </a:r>
          </a:p>
          <a:p>
            <a:r>
              <a:rPr lang="en-US" dirty="0"/>
              <a:t>Occupancy = number of hits in a </a:t>
            </a:r>
            <a:r>
              <a:rPr lang="en-US" dirty="0" err="1"/>
              <a:t>Mapmt</a:t>
            </a:r>
            <a:r>
              <a:rPr lang="en-US" dirty="0"/>
              <a:t> * 100 / 64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588889-270B-67F9-6BEA-A32DCA07E58A}"/>
              </a:ext>
            </a:extLst>
          </p:cNvPr>
          <p:cNvSpPr txBox="1"/>
          <p:nvPr/>
        </p:nvSpPr>
        <p:spPr>
          <a:xfrm>
            <a:off x="4066674" y="157708"/>
            <a:ext cx="39476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RICH occupancy : RUN3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E59011-AE0F-730B-FA0C-15D9FA524447}"/>
              </a:ext>
            </a:extLst>
          </p:cNvPr>
          <p:cNvSpPr txBox="1"/>
          <p:nvPr/>
        </p:nvSpPr>
        <p:spPr>
          <a:xfrm>
            <a:off x="3408083" y="5218889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pmt</a:t>
            </a:r>
            <a:r>
              <a:rPr lang="en-US" dirty="0"/>
              <a:t> number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CE9AC8-AB24-8D05-08DD-0BCF9FED88C8}"/>
              </a:ext>
            </a:extLst>
          </p:cNvPr>
          <p:cNvSpPr txBox="1"/>
          <p:nvPr/>
        </p:nvSpPr>
        <p:spPr>
          <a:xfrm>
            <a:off x="9010790" y="5304140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pmt</a:t>
            </a:r>
            <a:r>
              <a:rPr lang="en-US" dirty="0"/>
              <a:t> number</a:t>
            </a:r>
          </a:p>
        </p:txBody>
      </p:sp>
    </p:spTree>
    <p:extLst>
      <p:ext uri="{BB962C8B-B14F-4D97-AF65-F5344CB8AC3E}">
        <p14:creationId xmlns:p14="http://schemas.microsoft.com/office/powerpoint/2010/main" val="30529864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74BA19-772D-8AFE-C555-EC6DD3921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BEC3-4A95-4E1E-B8E0-6053038F3A7D}" type="slidenum">
              <a:rPr lang="en-US" smtClean="0"/>
              <a:t>22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8D4ACA-E387-B43F-C368-6FE935144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" y="694452"/>
            <a:ext cx="5382201" cy="54762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F3951D-45F4-CA99-F1CB-442EFE8BC61C}"/>
              </a:ext>
            </a:extLst>
          </p:cNvPr>
          <p:cNvSpPr txBox="1"/>
          <p:nvPr/>
        </p:nvSpPr>
        <p:spPr>
          <a:xfrm>
            <a:off x="3978491" y="188221"/>
            <a:ext cx="5078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Distribution of hits in RICH for RUN3 from Gauss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4BA654-D492-BA12-C46C-7B0290B4419E}"/>
              </a:ext>
            </a:extLst>
          </p:cNvPr>
          <p:cNvSpPr txBox="1"/>
          <p:nvPr/>
        </p:nvSpPr>
        <p:spPr>
          <a:xfrm>
            <a:off x="162560" y="6033184"/>
            <a:ext cx="8851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plots from minimum bias MC events and nominal RUN3 luminosity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information obtained from the 1d occupancy plots can also be inferred from here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0E7115-EF36-B1E9-2109-C71462A8AB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712468"/>
            <a:ext cx="5382199" cy="52787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E2A64A7-37A7-5B62-F69F-60E4C25CE388}"/>
              </a:ext>
            </a:extLst>
          </p:cNvPr>
          <p:cNvSpPr txBox="1"/>
          <p:nvPr/>
        </p:nvSpPr>
        <p:spPr>
          <a:xfrm>
            <a:off x="5376086" y="5596706"/>
            <a:ext cx="447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094728-20A2-971A-32EC-13E4FF4A574E}"/>
              </a:ext>
            </a:extLst>
          </p:cNvPr>
          <p:cNvSpPr txBox="1"/>
          <p:nvPr/>
        </p:nvSpPr>
        <p:spPr>
          <a:xfrm>
            <a:off x="650240" y="1017618"/>
            <a:ext cx="447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185ED0-28A8-DC8B-02A3-AA25333862C9}"/>
              </a:ext>
            </a:extLst>
          </p:cNvPr>
          <p:cNvSpPr txBox="1"/>
          <p:nvPr/>
        </p:nvSpPr>
        <p:spPr>
          <a:xfrm>
            <a:off x="11130021" y="5458206"/>
            <a:ext cx="447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0A24FB-FDF6-E462-4345-9EAA7688EA8C}"/>
              </a:ext>
            </a:extLst>
          </p:cNvPr>
          <p:cNvSpPr txBox="1"/>
          <p:nvPr/>
        </p:nvSpPr>
        <p:spPr>
          <a:xfrm>
            <a:off x="6206453" y="1022298"/>
            <a:ext cx="447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mm</a:t>
            </a:r>
          </a:p>
        </p:txBody>
      </p:sp>
    </p:spTree>
    <p:extLst>
      <p:ext uri="{BB962C8B-B14F-4D97-AF65-F5344CB8AC3E}">
        <p14:creationId xmlns:p14="http://schemas.microsoft.com/office/powerpoint/2010/main" val="4339664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0EB999-8D90-8962-ADAF-85A95B463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BEC3-4A95-4E1E-B8E0-6053038F3A7D}" type="slidenum">
              <a:rPr lang="en-US" smtClean="0"/>
              <a:t>23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4E3C83-E002-CB40-DE52-C498FA30CD61}"/>
              </a:ext>
            </a:extLst>
          </p:cNvPr>
          <p:cNvSpPr txBox="1"/>
          <p:nvPr/>
        </p:nvSpPr>
        <p:spPr>
          <a:xfrm>
            <a:off x="2531274" y="219639"/>
            <a:ext cx="7129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Example of the distribution of hits from Boole : RUN3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99759D3-412E-E240-2B7D-41D8E2174352}"/>
              </a:ext>
            </a:extLst>
          </p:cNvPr>
          <p:cNvSpPr txBox="1"/>
          <p:nvPr/>
        </p:nvSpPr>
        <p:spPr>
          <a:xfrm>
            <a:off x="400783" y="6051137"/>
            <a:ext cx="8761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Boole creates data in terms of </a:t>
            </a:r>
            <a:r>
              <a:rPr lang="en-US" dirty="0" err="1"/>
              <a:t>xdigi</a:t>
            </a:r>
            <a:r>
              <a:rPr lang="en-US" dirty="0"/>
              <a:t> files that are ready to be used in Reconstruction.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041717-6AC8-5EBF-2F61-98C03E18D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979" y="1412240"/>
            <a:ext cx="3437145" cy="37093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395AFA0-C192-AE44-E84A-299ADD7D3294}"/>
              </a:ext>
            </a:extLst>
          </p:cNvPr>
          <p:cNvSpPr txBox="1"/>
          <p:nvPr/>
        </p:nvSpPr>
        <p:spPr>
          <a:xfrm>
            <a:off x="1012561" y="1411942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3922BA-2FDA-59AD-A8EF-230000C2E6BB}"/>
              </a:ext>
            </a:extLst>
          </p:cNvPr>
          <p:cNvSpPr txBox="1"/>
          <p:nvPr/>
        </p:nvSpPr>
        <p:spPr>
          <a:xfrm>
            <a:off x="4189561" y="4759127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927B18-4556-4FAA-D7B4-ACF4F1FE25E6}"/>
              </a:ext>
            </a:extLst>
          </p:cNvPr>
          <p:cNvSpPr txBox="1"/>
          <p:nvPr/>
        </p:nvSpPr>
        <p:spPr>
          <a:xfrm>
            <a:off x="9459722" y="673278"/>
            <a:ext cx="240482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DB updates of PD properties </a:t>
            </a:r>
          </a:p>
          <a:p>
            <a:r>
              <a:rPr lang="en-US" sz="1400" i="1" dirty="0"/>
              <a:t>from </a:t>
            </a:r>
            <a:r>
              <a:rPr lang="en-US" sz="1400" i="1" dirty="0" err="1"/>
              <a:t>Edoardo</a:t>
            </a:r>
            <a:r>
              <a:rPr lang="en-US" sz="1400" i="1" dirty="0"/>
              <a:t>, Giovanni.</a:t>
            </a:r>
          </a:p>
          <a:p>
            <a:r>
              <a:rPr lang="en-US" sz="1400" i="1" dirty="0"/>
              <a:t>Boole studies from Ollie.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616DE2-814F-43F4-92E8-158937553AB5}"/>
              </a:ext>
            </a:extLst>
          </p:cNvPr>
          <p:cNvSpPr txBox="1"/>
          <p:nvPr/>
        </p:nvSpPr>
        <p:spPr>
          <a:xfrm>
            <a:off x="400783" y="5333523"/>
            <a:ext cx="7577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PMT occupancy at a</a:t>
            </a:r>
          </a:p>
          <a:p>
            <a:r>
              <a:rPr lang="en-US" dirty="0"/>
              <a:t>      time-window cut of 9 ns is shown here for illustration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FB5D12-4B3B-B0E4-FFAC-26D79EB6E6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70" y="1366429"/>
            <a:ext cx="3510674" cy="38010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D1839BB-AE5E-DF85-2C61-CB80DF1D44EA}"/>
              </a:ext>
            </a:extLst>
          </p:cNvPr>
          <p:cNvSpPr txBox="1"/>
          <p:nvPr/>
        </p:nvSpPr>
        <p:spPr>
          <a:xfrm>
            <a:off x="5317970" y="1411108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ADACF6-860B-D8DF-B817-6C2EDA68778C}"/>
              </a:ext>
            </a:extLst>
          </p:cNvPr>
          <p:cNvSpPr txBox="1"/>
          <p:nvPr/>
        </p:nvSpPr>
        <p:spPr>
          <a:xfrm>
            <a:off x="8750922" y="4759126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mm</a:t>
            </a:r>
          </a:p>
        </p:txBody>
      </p:sp>
    </p:spTree>
    <p:extLst>
      <p:ext uri="{BB962C8B-B14F-4D97-AF65-F5344CB8AC3E}">
        <p14:creationId xmlns:p14="http://schemas.microsoft.com/office/powerpoint/2010/main" val="35363063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0C5B19-1D60-59BC-B117-B3DC93D5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24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EF506A-8449-02E8-85F9-35E23B51C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854" y="1017072"/>
            <a:ext cx="4970719" cy="42527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7810CD-59AE-BE67-AE86-58F04329DF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9101" y="1089262"/>
            <a:ext cx="5283962" cy="41083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95156A-A17E-6FE4-9AB5-DA6FB288835C}"/>
              </a:ext>
            </a:extLst>
          </p:cNvPr>
          <p:cNvSpPr txBox="1"/>
          <p:nvPr/>
        </p:nvSpPr>
        <p:spPr>
          <a:xfrm>
            <a:off x="324854" y="5462337"/>
            <a:ext cx="28898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Rich-Run5-v3</a:t>
            </a:r>
            <a:r>
              <a:rPr lang="en-US" dirty="0"/>
              <a:t> configuration</a:t>
            </a:r>
          </a:p>
          <a:p>
            <a:r>
              <a:rPr lang="en-US" dirty="0"/>
              <a:t>No wavelength cut</a:t>
            </a:r>
          </a:p>
          <a:p>
            <a:r>
              <a:rPr lang="en-US" dirty="0"/>
              <a:t>Distributions from Gauss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26DEBE-1FAA-314C-8612-5F70C3F8E23C}"/>
              </a:ext>
            </a:extLst>
          </p:cNvPr>
          <p:cNvSpPr txBox="1"/>
          <p:nvPr/>
        </p:nvSpPr>
        <p:spPr>
          <a:xfrm>
            <a:off x="3908047" y="5002091"/>
            <a:ext cx="1058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PD number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B8E2A7-D41B-4A57-9D10-9B07BE59C9A1}"/>
              </a:ext>
            </a:extLst>
          </p:cNvPr>
          <p:cNvSpPr txBox="1"/>
          <p:nvPr/>
        </p:nvSpPr>
        <p:spPr>
          <a:xfrm>
            <a:off x="9565343" y="5002091"/>
            <a:ext cx="1058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PD number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BC5BAF-6E9F-0429-3EF0-FFB0685FCB61}"/>
              </a:ext>
            </a:extLst>
          </p:cNvPr>
          <p:cNvSpPr txBox="1"/>
          <p:nvPr/>
        </p:nvSpPr>
        <p:spPr>
          <a:xfrm>
            <a:off x="3103574" y="166767"/>
            <a:ext cx="5928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RICH occupancy : Example for RUN5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9A105C-7E76-927B-094D-575AF357BAC7}"/>
              </a:ext>
            </a:extLst>
          </p:cNvPr>
          <p:cNvSpPr txBox="1"/>
          <p:nvPr/>
        </p:nvSpPr>
        <p:spPr>
          <a:xfrm>
            <a:off x="1053241" y="652072"/>
            <a:ext cx="4056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RICH1 PD Occupancy in Percent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5F798A-EEB4-55C2-E935-2E3E13976CDD}"/>
              </a:ext>
            </a:extLst>
          </p:cNvPr>
          <p:cNvSpPr txBox="1"/>
          <p:nvPr/>
        </p:nvSpPr>
        <p:spPr>
          <a:xfrm>
            <a:off x="1118937" y="1017072"/>
            <a:ext cx="327258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F45235-C71C-9207-48C1-384187B463D4}"/>
              </a:ext>
            </a:extLst>
          </p:cNvPr>
          <p:cNvSpPr txBox="1"/>
          <p:nvPr/>
        </p:nvSpPr>
        <p:spPr>
          <a:xfrm>
            <a:off x="6978316" y="1017072"/>
            <a:ext cx="311617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668DAA-883D-1813-1780-76EF084B2A05}"/>
              </a:ext>
            </a:extLst>
          </p:cNvPr>
          <p:cNvSpPr txBox="1"/>
          <p:nvPr/>
        </p:nvSpPr>
        <p:spPr>
          <a:xfrm>
            <a:off x="6508245" y="786970"/>
            <a:ext cx="4056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RICH2 PD Occupancy in Percent</a:t>
            </a:r>
          </a:p>
        </p:txBody>
      </p:sp>
    </p:spTree>
    <p:extLst>
      <p:ext uri="{BB962C8B-B14F-4D97-AF65-F5344CB8AC3E}">
        <p14:creationId xmlns:p14="http://schemas.microsoft.com/office/powerpoint/2010/main" val="23684150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01BC4-0A94-7135-EBF2-916116CE1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1003AD-5C2E-4872-ECDA-30E948CEB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17" y="890336"/>
            <a:ext cx="5179613" cy="41388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374CA8E-C8F3-3462-D5EE-AE20087F246C}"/>
              </a:ext>
            </a:extLst>
          </p:cNvPr>
          <p:cNvSpPr txBox="1"/>
          <p:nvPr/>
        </p:nvSpPr>
        <p:spPr>
          <a:xfrm>
            <a:off x="329029" y="5556390"/>
            <a:ext cx="28898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Rich-Run5-v3 </a:t>
            </a:r>
            <a:r>
              <a:rPr lang="en-US" dirty="0"/>
              <a:t>configuration</a:t>
            </a:r>
          </a:p>
          <a:p>
            <a:r>
              <a:rPr lang="en-US" dirty="0"/>
              <a:t>No wavelength cut</a:t>
            </a:r>
          </a:p>
          <a:p>
            <a:r>
              <a:rPr lang="en-US" dirty="0"/>
              <a:t>Distributions from Gauss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5DCB30-90F9-CBE5-DDB1-94E86243F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3272" y="890336"/>
            <a:ext cx="4394823" cy="41388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FD9DA7-A0FE-9959-969F-F9C65F73834C}"/>
              </a:ext>
            </a:extLst>
          </p:cNvPr>
          <p:cNvSpPr txBox="1"/>
          <p:nvPr/>
        </p:nvSpPr>
        <p:spPr>
          <a:xfrm>
            <a:off x="2973146" y="165075"/>
            <a:ext cx="6613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Example of distribution of hits in RICH for RUN5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2618EF-2EB1-6EBF-2ACD-A5630D593328}"/>
              </a:ext>
            </a:extLst>
          </p:cNvPr>
          <p:cNvSpPr txBox="1"/>
          <p:nvPr/>
        </p:nvSpPr>
        <p:spPr>
          <a:xfrm>
            <a:off x="629117" y="986589"/>
            <a:ext cx="534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133A47-B857-0845-E671-54F80EC0A323}"/>
              </a:ext>
            </a:extLst>
          </p:cNvPr>
          <p:cNvSpPr txBox="1"/>
          <p:nvPr/>
        </p:nvSpPr>
        <p:spPr>
          <a:xfrm>
            <a:off x="5274609" y="4543926"/>
            <a:ext cx="534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6EF03F-86A6-C31E-0263-F7DDD9DE9330}"/>
              </a:ext>
            </a:extLst>
          </p:cNvPr>
          <p:cNvSpPr txBox="1"/>
          <p:nvPr/>
        </p:nvSpPr>
        <p:spPr>
          <a:xfrm>
            <a:off x="6279949" y="1047581"/>
            <a:ext cx="534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8DAB1E-F3A5-ACD0-40A9-26EE8BA1F6C6}"/>
              </a:ext>
            </a:extLst>
          </p:cNvPr>
          <p:cNvSpPr txBox="1"/>
          <p:nvPr/>
        </p:nvSpPr>
        <p:spPr>
          <a:xfrm>
            <a:off x="10353137" y="4556792"/>
            <a:ext cx="534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mm</a:t>
            </a:r>
          </a:p>
        </p:txBody>
      </p:sp>
    </p:spTree>
    <p:extLst>
      <p:ext uri="{BB962C8B-B14F-4D97-AF65-F5344CB8AC3E}">
        <p14:creationId xmlns:p14="http://schemas.microsoft.com/office/powerpoint/2010/main" val="17368919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5833EA-DE7F-23AF-2B27-956123C16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26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AEC82F-29D6-02B7-5AF1-61FB6F40F963}"/>
              </a:ext>
            </a:extLst>
          </p:cNvPr>
          <p:cNvSpPr txBox="1"/>
          <p:nvPr/>
        </p:nvSpPr>
        <p:spPr>
          <a:xfrm>
            <a:off x="4908885" y="276727"/>
            <a:ext cx="1723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218FE7-2652-9770-89E7-63F5AEC1AF36}"/>
              </a:ext>
            </a:extLst>
          </p:cNvPr>
          <p:cNvSpPr txBox="1"/>
          <p:nvPr/>
        </p:nvSpPr>
        <p:spPr>
          <a:xfrm>
            <a:off x="599011" y="1040612"/>
            <a:ext cx="9401741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Several options envisaged for the RICH system in Upgrade2</a:t>
            </a:r>
          </a:p>
          <a:p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Simulation of some of these options started using the new software framework</a:t>
            </a:r>
          </a:p>
          <a:p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Results in terms of resolutions and yields obtained for some of these options.</a:t>
            </a:r>
          </a:p>
          <a:p>
            <a:r>
              <a:rPr lang="en-US" sz="2000" dirty="0"/>
              <a:t>      They were used for the scoping document.</a:t>
            </a:r>
          </a:p>
          <a:p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Support for TORCH is provided.</a:t>
            </a:r>
          </a:p>
          <a:p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A first version of the readout simulation is developed for the RUN3 configuration. </a:t>
            </a:r>
          </a:p>
          <a:p>
            <a:r>
              <a:rPr lang="en-US" sz="2000" dirty="0"/>
              <a:t>      It can form the basis for simulating the RUN5 readout.</a:t>
            </a:r>
          </a:p>
          <a:p>
            <a:endParaRPr lang="en-US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Plans 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4CAAA9-492C-A524-55BD-C145810B8827}"/>
              </a:ext>
            </a:extLst>
          </p:cNvPr>
          <p:cNvSpPr txBox="1"/>
          <p:nvPr/>
        </p:nvSpPr>
        <p:spPr>
          <a:xfrm>
            <a:off x="1046747" y="5252752"/>
            <a:ext cx="77126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Reconstruct the data for determining the PID performance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Implement the options that are being discussed in recent months</a:t>
            </a:r>
          </a:p>
        </p:txBody>
      </p:sp>
    </p:spTree>
    <p:extLst>
      <p:ext uri="{BB962C8B-B14F-4D97-AF65-F5344CB8AC3E}">
        <p14:creationId xmlns:p14="http://schemas.microsoft.com/office/powerpoint/2010/main" val="18765003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4435E9-BEEB-E1B2-AA6D-9E5C942C5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27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4E3F42-4F19-6892-60B7-71A28DD01839}"/>
              </a:ext>
            </a:extLst>
          </p:cNvPr>
          <p:cNvSpPr txBox="1"/>
          <p:nvPr/>
        </p:nvSpPr>
        <p:spPr>
          <a:xfrm>
            <a:off x="3946358" y="2454442"/>
            <a:ext cx="1796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BACKUP  PAGES</a:t>
            </a:r>
          </a:p>
        </p:txBody>
      </p:sp>
    </p:spTree>
    <p:extLst>
      <p:ext uri="{BB962C8B-B14F-4D97-AF65-F5344CB8AC3E}">
        <p14:creationId xmlns:p14="http://schemas.microsoft.com/office/powerpoint/2010/main" val="36637111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2D032E-40ED-1C36-7854-150F78688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0525-534A-452F-9D7E-41204C5D9AC6}" type="slidenum">
              <a:rPr lang="en-US" smtClean="0"/>
              <a:t>28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E79A9D8-61A9-C705-BA02-BBD791947D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398267"/>
              </p:ext>
            </p:extLst>
          </p:nvPr>
        </p:nvGraphicFramePr>
        <p:xfrm>
          <a:off x="894106" y="723045"/>
          <a:ext cx="8726141" cy="1187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4066">
                  <a:extLst>
                    <a:ext uri="{9D8B030D-6E8A-4147-A177-3AD203B41FA5}">
                      <a16:colId xmlns:a16="http://schemas.microsoft.com/office/drawing/2014/main" val="1937570046"/>
                    </a:ext>
                  </a:extLst>
                </a:gridCol>
                <a:gridCol w="990102">
                  <a:extLst>
                    <a:ext uri="{9D8B030D-6E8A-4147-A177-3AD203B41FA5}">
                      <a16:colId xmlns:a16="http://schemas.microsoft.com/office/drawing/2014/main" val="2620672895"/>
                    </a:ext>
                  </a:extLst>
                </a:gridCol>
                <a:gridCol w="1311442">
                  <a:extLst>
                    <a:ext uri="{9D8B030D-6E8A-4147-A177-3AD203B41FA5}">
                      <a16:colId xmlns:a16="http://schemas.microsoft.com/office/drawing/2014/main" val="1884812353"/>
                    </a:ext>
                  </a:extLst>
                </a:gridCol>
                <a:gridCol w="1048177">
                  <a:extLst>
                    <a:ext uri="{9D8B030D-6E8A-4147-A177-3AD203B41FA5}">
                      <a16:colId xmlns:a16="http://schemas.microsoft.com/office/drawing/2014/main" val="2981258764"/>
                    </a:ext>
                  </a:extLst>
                </a:gridCol>
                <a:gridCol w="812704">
                  <a:extLst>
                    <a:ext uri="{9D8B030D-6E8A-4147-A177-3AD203B41FA5}">
                      <a16:colId xmlns:a16="http://schemas.microsoft.com/office/drawing/2014/main" val="2113846386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328873934"/>
                    </a:ext>
                  </a:extLst>
                </a:gridCol>
              </a:tblGrid>
              <a:tr h="682327">
                <a:tc>
                  <a:txBody>
                    <a:bodyPr/>
                    <a:lstStyle/>
                    <a:p>
                      <a:r>
                        <a:rPr lang="en-US" dirty="0"/>
                        <a:t>RICH1</a:t>
                      </a:r>
                    </a:p>
                    <a:p>
                      <a:r>
                        <a:rPr lang="en-US" dirty="0" err="1"/>
                        <a:t>MaPMT</a:t>
                      </a:r>
                      <a:r>
                        <a:rPr lang="en-US" dirty="0"/>
                        <a:t> for RUN3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Overall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Chromatic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Emis.Pt</a:t>
                      </a:r>
                      <a:endParaRPr lang="en-US" dirty="0"/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Pixel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Yield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498166"/>
                  </a:ext>
                </a:extLst>
              </a:tr>
              <a:tr h="504789">
                <a:tc>
                  <a:txBody>
                    <a:bodyPr/>
                    <a:lstStyle/>
                    <a:p>
                      <a:r>
                        <a:rPr lang="en-US" dirty="0"/>
                        <a:t>Nominal RUN3 geometry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286126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F7BB26C-6FFE-9579-08FC-4AB58AD8C676}"/>
              </a:ext>
            </a:extLst>
          </p:cNvPr>
          <p:cNvSpPr txBox="1"/>
          <p:nvPr/>
        </p:nvSpPr>
        <p:spPr>
          <a:xfrm>
            <a:off x="3425490" y="13652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RICH: Summary of Run3 resolutions and yields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CD23728-B79C-F46E-A929-A8A5891E4B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685669"/>
              </p:ext>
            </p:extLst>
          </p:nvPr>
        </p:nvGraphicFramePr>
        <p:xfrm>
          <a:off x="894105" y="1998183"/>
          <a:ext cx="8726141" cy="1187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4066">
                  <a:extLst>
                    <a:ext uri="{9D8B030D-6E8A-4147-A177-3AD203B41FA5}">
                      <a16:colId xmlns:a16="http://schemas.microsoft.com/office/drawing/2014/main" val="1937570046"/>
                    </a:ext>
                  </a:extLst>
                </a:gridCol>
                <a:gridCol w="1026196">
                  <a:extLst>
                    <a:ext uri="{9D8B030D-6E8A-4147-A177-3AD203B41FA5}">
                      <a16:colId xmlns:a16="http://schemas.microsoft.com/office/drawing/2014/main" val="2620672895"/>
                    </a:ext>
                  </a:extLst>
                </a:gridCol>
                <a:gridCol w="1299411">
                  <a:extLst>
                    <a:ext uri="{9D8B030D-6E8A-4147-A177-3AD203B41FA5}">
                      <a16:colId xmlns:a16="http://schemas.microsoft.com/office/drawing/2014/main" val="1884812353"/>
                    </a:ext>
                  </a:extLst>
                </a:gridCol>
                <a:gridCol w="1046747">
                  <a:extLst>
                    <a:ext uri="{9D8B030D-6E8A-4147-A177-3AD203B41FA5}">
                      <a16:colId xmlns:a16="http://schemas.microsoft.com/office/drawing/2014/main" val="2981258764"/>
                    </a:ext>
                  </a:extLst>
                </a:gridCol>
                <a:gridCol w="790071">
                  <a:extLst>
                    <a:ext uri="{9D8B030D-6E8A-4147-A177-3AD203B41FA5}">
                      <a16:colId xmlns:a16="http://schemas.microsoft.com/office/drawing/2014/main" val="2113846386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328873934"/>
                    </a:ext>
                  </a:extLst>
                </a:gridCol>
              </a:tblGrid>
              <a:tr h="682327">
                <a:tc>
                  <a:txBody>
                    <a:bodyPr/>
                    <a:lstStyle/>
                    <a:p>
                      <a:r>
                        <a:rPr lang="en-US" dirty="0"/>
                        <a:t>RICH2</a:t>
                      </a:r>
                    </a:p>
                    <a:p>
                      <a:r>
                        <a:rPr lang="en-US" dirty="0"/>
                        <a:t>Small </a:t>
                      </a:r>
                      <a:r>
                        <a:rPr lang="en-US" dirty="0" err="1"/>
                        <a:t>MaPMT</a:t>
                      </a:r>
                      <a:r>
                        <a:rPr lang="en-US" dirty="0"/>
                        <a:t> for RUN3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Overall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Chromatic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Emis.Pt</a:t>
                      </a:r>
                      <a:endParaRPr lang="en-US" dirty="0"/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Pixel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Yield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498166"/>
                  </a:ext>
                </a:extLst>
              </a:tr>
              <a:tr h="504789">
                <a:tc>
                  <a:txBody>
                    <a:bodyPr/>
                    <a:lstStyle/>
                    <a:p>
                      <a:r>
                        <a:rPr lang="en-US" dirty="0"/>
                        <a:t>Nominal RUN3 geometry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39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286126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084D98E-577E-0000-5901-7FE2CA7AFF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964571"/>
              </p:ext>
            </p:extLst>
          </p:nvPr>
        </p:nvGraphicFramePr>
        <p:xfrm>
          <a:off x="894104" y="3273321"/>
          <a:ext cx="8726141" cy="1187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4066">
                  <a:extLst>
                    <a:ext uri="{9D8B030D-6E8A-4147-A177-3AD203B41FA5}">
                      <a16:colId xmlns:a16="http://schemas.microsoft.com/office/drawing/2014/main" val="1937570046"/>
                    </a:ext>
                  </a:extLst>
                </a:gridCol>
                <a:gridCol w="978069">
                  <a:extLst>
                    <a:ext uri="{9D8B030D-6E8A-4147-A177-3AD203B41FA5}">
                      <a16:colId xmlns:a16="http://schemas.microsoft.com/office/drawing/2014/main" val="2620672895"/>
                    </a:ext>
                  </a:extLst>
                </a:gridCol>
                <a:gridCol w="1335505">
                  <a:extLst>
                    <a:ext uri="{9D8B030D-6E8A-4147-A177-3AD203B41FA5}">
                      <a16:colId xmlns:a16="http://schemas.microsoft.com/office/drawing/2014/main" val="1884812353"/>
                    </a:ext>
                  </a:extLst>
                </a:gridCol>
                <a:gridCol w="1036147">
                  <a:extLst>
                    <a:ext uri="{9D8B030D-6E8A-4147-A177-3AD203B41FA5}">
                      <a16:colId xmlns:a16="http://schemas.microsoft.com/office/drawing/2014/main" val="2981258764"/>
                    </a:ext>
                  </a:extLst>
                </a:gridCol>
                <a:gridCol w="812704">
                  <a:extLst>
                    <a:ext uri="{9D8B030D-6E8A-4147-A177-3AD203B41FA5}">
                      <a16:colId xmlns:a16="http://schemas.microsoft.com/office/drawing/2014/main" val="2113846386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328873934"/>
                    </a:ext>
                  </a:extLst>
                </a:gridCol>
              </a:tblGrid>
              <a:tr h="682327">
                <a:tc>
                  <a:txBody>
                    <a:bodyPr/>
                    <a:lstStyle/>
                    <a:p>
                      <a:r>
                        <a:rPr lang="en-US" dirty="0"/>
                        <a:t>RICH2</a:t>
                      </a:r>
                    </a:p>
                    <a:p>
                      <a:r>
                        <a:rPr lang="en-US" dirty="0"/>
                        <a:t>Large </a:t>
                      </a:r>
                      <a:r>
                        <a:rPr lang="en-US" dirty="0" err="1"/>
                        <a:t>MaPMT</a:t>
                      </a:r>
                      <a:r>
                        <a:rPr lang="en-US" dirty="0"/>
                        <a:t> for RUN3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Overall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Chromatic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Emis.Pt</a:t>
                      </a:r>
                      <a:endParaRPr lang="en-US" dirty="0"/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Pixel</a:t>
                      </a:r>
                    </a:p>
                    <a:p>
                      <a:r>
                        <a:rPr lang="en-US" dirty="0" err="1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Yield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498166"/>
                  </a:ext>
                </a:extLst>
              </a:tr>
              <a:tr h="504789">
                <a:tc>
                  <a:txBody>
                    <a:bodyPr/>
                    <a:lstStyle/>
                    <a:p>
                      <a:r>
                        <a:rPr lang="en-US" dirty="0"/>
                        <a:t>Nominal RUN3 geometry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2861268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9032A8E-E989-1813-BD8A-F7D15BA64507}"/>
              </a:ext>
            </a:extLst>
          </p:cNvPr>
          <p:cNvSpPr txBox="1"/>
          <p:nvPr/>
        </p:nvSpPr>
        <p:spPr>
          <a:xfrm>
            <a:off x="161580" y="5111441"/>
            <a:ext cx="76140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RICH2 yields are combined yields for small and large PMTs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These resolutions do not include contributions from the tracking system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33E69C-B5B6-70D1-912C-D48CFFD022AB}"/>
              </a:ext>
            </a:extLst>
          </p:cNvPr>
          <p:cNvSpPr txBox="1"/>
          <p:nvPr/>
        </p:nvSpPr>
        <p:spPr>
          <a:xfrm>
            <a:off x="8147018" y="4885173"/>
            <a:ext cx="3670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RICH2 resolutions close to those in real data</a:t>
            </a:r>
          </a:p>
          <a:p>
            <a:r>
              <a:rPr lang="en-US" sz="1400" i="1" dirty="0"/>
              <a:t>Work in progress for RICH1 alignment </a:t>
            </a:r>
          </a:p>
        </p:txBody>
      </p:sp>
    </p:spTree>
    <p:extLst>
      <p:ext uri="{BB962C8B-B14F-4D97-AF65-F5344CB8AC3E}">
        <p14:creationId xmlns:p14="http://schemas.microsoft.com/office/powerpoint/2010/main" val="40969952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37B33B-05F8-4329-BE3B-2DCB1ABD0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29</a:t>
            </a:fld>
            <a:endParaRPr lang="en-US"/>
          </a:p>
        </p:txBody>
      </p:sp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1B2E2277-D737-29C5-6D11-3615F2C949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52" y="1648444"/>
            <a:ext cx="4029570" cy="35611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601ACF-8197-80DD-B292-5F68A856D44F}"/>
              </a:ext>
            </a:extLst>
          </p:cNvPr>
          <p:cNvSpPr txBox="1"/>
          <p:nvPr/>
        </p:nvSpPr>
        <p:spPr>
          <a:xfrm>
            <a:off x="1006919" y="5209556"/>
            <a:ext cx="3511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RICH2 gas enclosure with TORCH</a:t>
            </a:r>
          </a:p>
        </p:txBody>
      </p:sp>
      <p:pic>
        <p:nvPicPr>
          <p:cNvPr id="13" name="Picture 12" descr="A screenshot of a computer">
            <a:extLst>
              <a:ext uri="{FF2B5EF4-FFF2-40B4-BE49-F238E27FC236}">
                <a16:creationId xmlns:a16="http://schemas.microsoft.com/office/drawing/2014/main" id="{434694E5-EF12-1F14-0D8F-3628B761B9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378" y="1603101"/>
            <a:ext cx="4029570" cy="36517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555E84-E7A4-FAE2-6C75-E62D61477D7C}"/>
              </a:ext>
            </a:extLst>
          </p:cNvPr>
          <p:cNvSpPr txBox="1"/>
          <p:nvPr/>
        </p:nvSpPr>
        <p:spPr>
          <a:xfrm>
            <a:off x="6299322" y="5385867"/>
            <a:ext cx="3997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Side wall of gas enclosure with TORCH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C4A8DF-F778-507D-3617-E9550DC03423}"/>
              </a:ext>
            </a:extLst>
          </p:cNvPr>
          <p:cNvSpPr txBox="1"/>
          <p:nvPr/>
        </p:nvSpPr>
        <p:spPr>
          <a:xfrm>
            <a:off x="4427621" y="216568"/>
            <a:ext cx="2290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TORCH Support</a:t>
            </a:r>
          </a:p>
        </p:txBody>
      </p:sp>
    </p:spTree>
    <p:extLst>
      <p:ext uri="{BB962C8B-B14F-4D97-AF65-F5344CB8AC3E}">
        <p14:creationId xmlns:p14="http://schemas.microsoft.com/office/powerpoint/2010/main" val="605823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56502-63C8-7DF3-B280-F903DB1CF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EB94-CBDB-4E0E-880C-C6004F55982F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83D94C-21D5-7CC8-8FF0-16D2FFA0739D}"/>
              </a:ext>
            </a:extLst>
          </p:cNvPr>
          <p:cNvSpPr txBox="1"/>
          <p:nvPr/>
        </p:nvSpPr>
        <p:spPr>
          <a:xfrm>
            <a:off x="4029566" y="240407"/>
            <a:ext cx="4421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Overview of software used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18A31D-FFBC-6596-0161-CF5323DB9749}"/>
              </a:ext>
            </a:extLst>
          </p:cNvPr>
          <p:cNvSpPr txBox="1"/>
          <p:nvPr/>
        </p:nvSpPr>
        <p:spPr>
          <a:xfrm>
            <a:off x="997345" y="1443952"/>
            <a:ext cx="749378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Arial" panose="020B0604020202020204" pitchFamily="34" charset="0"/>
              </a:rPr>
              <a:t> ‘Detector’ package for creating detector descriptions</a:t>
            </a:r>
          </a:p>
          <a:p>
            <a:endParaRPr lang="en-US" dirty="0">
              <a:latin typeface="+mj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Arial" panose="020B0604020202020204" pitchFamily="34" charset="0"/>
              </a:rPr>
              <a:t> ‘</a:t>
            </a:r>
            <a:r>
              <a:rPr lang="en-US" dirty="0" err="1">
                <a:latin typeface="+mj-lt"/>
                <a:cs typeface="Arial" panose="020B0604020202020204" pitchFamily="34" charset="0"/>
              </a:rPr>
              <a:t>Gaussino</a:t>
            </a:r>
            <a:r>
              <a:rPr lang="en-US" dirty="0">
                <a:latin typeface="+mj-lt"/>
                <a:cs typeface="Arial" panose="020B0604020202020204" pitchFamily="34" charset="0"/>
              </a:rPr>
              <a:t> + Gauss’ for detector simulations</a:t>
            </a:r>
          </a:p>
          <a:p>
            <a:endParaRPr lang="en-US" dirty="0">
              <a:latin typeface="+mj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Arial" panose="020B0604020202020204" pitchFamily="34" charset="0"/>
              </a:rPr>
              <a:t> Developing digitization software </a:t>
            </a:r>
          </a:p>
          <a:p>
            <a:endParaRPr lang="en-US" dirty="0">
              <a:latin typeface="+mj-l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Arial" panose="020B0604020202020204" pitchFamily="34" charset="0"/>
              </a:rPr>
              <a:t>Starting to set up the reconstruction sequence to process the simulated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DB85D5-48CE-B42C-A1B1-C8616E5FEC09}"/>
              </a:ext>
            </a:extLst>
          </p:cNvPr>
          <p:cNvSpPr txBox="1"/>
          <p:nvPr/>
        </p:nvSpPr>
        <p:spPr>
          <a:xfrm>
            <a:off x="221498" y="935844"/>
            <a:ext cx="58288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 simulating the RICH system in Upgrade 2 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2F188C-2FCF-5EDA-B100-4DD2F4A0064C}"/>
              </a:ext>
            </a:extLst>
          </p:cNvPr>
          <p:cNvSpPr txBox="1"/>
          <p:nvPr/>
        </p:nvSpPr>
        <p:spPr>
          <a:xfrm>
            <a:off x="221498" y="3955547"/>
            <a:ext cx="2641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In parallel to these 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08D4A-79C4-B525-9D28-B664A8FE9030}"/>
              </a:ext>
            </a:extLst>
          </p:cNvPr>
          <p:cNvSpPr txBox="1"/>
          <p:nvPr/>
        </p:nvSpPr>
        <p:spPr>
          <a:xfrm>
            <a:off x="517119" y="4483898"/>
            <a:ext cx="960993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optical configurations for the RICH system are starting to be explored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The usage GPUs is being planned for RUN5  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Software for RICH in RUN4 is being developed. Some of these would be useful for RUN5 also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C71DA0-5DD5-C42A-23E5-29515564FAAD}"/>
              </a:ext>
            </a:extLst>
          </p:cNvPr>
          <p:cNvSpPr txBox="1"/>
          <p:nvPr/>
        </p:nvSpPr>
        <p:spPr>
          <a:xfrm>
            <a:off x="1312787" y="5295677"/>
            <a:ext cx="4852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/>
              <a:t>Example: usage of </a:t>
            </a:r>
            <a:r>
              <a:rPr lang="en-US" sz="1600" i="1" dirty="0" err="1"/>
              <a:t>Opticks</a:t>
            </a:r>
            <a:r>
              <a:rPr lang="en-US" sz="1600" i="1" dirty="0"/>
              <a:t> + </a:t>
            </a:r>
            <a:r>
              <a:rPr lang="en-US" sz="1600" i="1" dirty="0" err="1"/>
              <a:t>OptiX</a:t>
            </a:r>
            <a:r>
              <a:rPr lang="en-US" sz="1600" i="1" dirty="0"/>
              <a:t> for simulations</a:t>
            </a: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473C5970-D7B0-D08C-2E15-3E972B1356AA}"/>
              </a:ext>
            </a:extLst>
          </p:cNvPr>
          <p:cNvSpPr/>
          <p:nvPr/>
        </p:nvSpPr>
        <p:spPr>
          <a:xfrm>
            <a:off x="8315983" y="1457330"/>
            <a:ext cx="472629" cy="197833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92BF90-218D-4EAD-B6DF-8D03BD6413C9}"/>
              </a:ext>
            </a:extLst>
          </p:cNvPr>
          <p:cNvSpPr txBox="1"/>
          <p:nvPr/>
        </p:nvSpPr>
        <p:spPr>
          <a:xfrm>
            <a:off x="8720379" y="2123274"/>
            <a:ext cx="3270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All  done within the DD4HEP framework.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FFA526BB-4023-E8D9-995D-083F1AC92BFA}"/>
              </a:ext>
            </a:extLst>
          </p:cNvPr>
          <p:cNvSpPr/>
          <p:nvPr/>
        </p:nvSpPr>
        <p:spPr>
          <a:xfrm>
            <a:off x="9531016" y="4195303"/>
            <a:ext cx="902368" cy="220074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AF5F26-2630-DFC0-5649-6745BBC52C6E}"/>
              </a:ext>
            </a:extLst>
          </p:cNvPr>
          <p:cNvSpPr txBox="1"/>
          <p:nvPr/>
        </p:nvSpPr>
        <p:spPr>
          <a:xfrm>
            <a:off x="10433384" y="5141788"/>
            <a:ext cx="1610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Not covered today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581D14-00A3-4722-3190-DC7EFC610FA2}"/>
              </a:ext>
            </a:extLst>
          </p:cNvPr>
          <p:cNvSpPr txBox="1"/>
          <p:nvPr/>
        </p:nvSpPr>
        <p:spPr>
          <a:xfrm>
            <a:off x="8567004" y="2508581"/>
            <a:ext cx="3424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     All the software developed for RICH in </a:t>
            </a:r>
          </a:p>
          <a:p>
            <a:r>
              <a:rPr lang="en-US" sz="1400" i="1" dirty="0"/>
              <a:t>    RUN5 so far, are available in various MR.</a:t>
            </a:r>
          </a:p>
        </p:txBody>
      </p:sp>
    </p:spTree>
    <p:extLst>
      <p:ext uri="{BB962C8B-B14F-4D97-AF65-F5344CB8AC3E}">
        <p14:creationId xmlns:p14="http://schemas.microsoft.com/office/powerpoint/2010/main" val="26659504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5A27CB-FF22-E145-216F-07480F98C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0525-534A-452F-9D7E-41204C5D9AC6}" type="slidenum">
              <a:rPr lang="en-US" smtClean="0"/>
              <a:t>30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F7D0D8-5A67-EB2C-F51E-08A9A9BDE9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296" y="660202"/>
            <a:ext cx="4162597" cy="24955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36575C-419B-42FD-3DB6-7F9A2A69CA85}"/>
              </a:ext>
            </a:extLst>
          </p:cNvPr>
          <p:cNvSpPr txBox="1"/>
          <p:nvPr/>
        </p:nvSpPr>
        <p:spPr>
          <a:xfrm>
            <a:off x="2956377" y="1480408"/>
            <a:ext cx="1358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RICH1: Overall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Width=0.50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76E03A-1941-F49A-74D7-3CC1BD3A5EC6}"/>
              </a:ext>
            </a:extLst>
          </p:cNvPr>
          <p:cNvSpPr txBox="1"/>
          <p:nvPr/>
        </p:nvSpPr>
        <p:spPr>
          <a:xfrm>
            <a:off x="4733143" y="2755150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5A1361-ABAB-A127-DB70-EE953FC25ECE}"/>
              </a:ext>
            </a:extLst>
          </p:cNvPr>
          <p:cNvSpPr txBox="1"/>
          <p:nvPr/>
        </p:nvSpPr>
        <p:spPr>
          <a:xfrm>
            <a:off x="1277182" y="5377592"/>
            <a:ext cx="3754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Nominal </a:t>
            </a:r>
            <a:r>
              <a:rPr lang="en-US" dirty="0" err="1"/>
              <a:t>SiPM</a:t>
            </a:r>
            <a:r>
              <a:rPr lang="en-US" dirty="0"/>
              <a:t>, No wavelength cut-off </a:t>
            </a:r>
          </a:p>
          <a:p>
            <a:r>
              <a:rPr lang="en-US" dirty="0"/>
              <a:t>RICH1 RUN3 nominal geometry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37BFB4-14AF-9E60-3AAC-91F5B22BE60A}"/>
              </a:ext>
            </a:extLst>
          </p:cNvPr>
          <p:cNvSpPr txBox="1"/>
          <p:nvPr/>
        </p:nvSpPr>
        <p:spPr>
          <a:xfrm>
            <a:off x="150179" y="6352143"/>
            <a:ext cx="2465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All plots with 1 mm pixel size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661EA9-C3EC-C09E-DDA4-16FF70525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296" y="3078603"/>
            <a:ext cx="3745032" cy="22452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2C8763-51B9-372D-EFA8-3D95A0494518}"/>
              </a:ext>
            </a:extLst>
          </p:cNvPr>
          <p:cNvSpPr txBox="1"/>
          <p:nvPr/>
        </p:nvSpPr>
        <p:spPr>
          <a:xfrm>
            <a:off x="1459249" y="3571250"/>
            <a:ext cx="1062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RICH1: Yield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Mean=70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D459C74-FF61-726D-FF53-F3F93EB205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9524" y="812819"/>
            <a:ext cx="3822676" cy="219031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5EFB4D9-CC10-A799-051E-22F32EB7F603}"/>
              </a:ext>
            </a:extLst>
          </p:cNvPr>
          <p:cNvSpPr txBox="1"/>
          <p:nvPr/>
        </p:nvSpPr>
        <p:spPr>
          <a:xfrm>
            <a:off x="8070862" y="1585183"/>
            <a:ext cx="1358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RICH1: Overall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Width=0.41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45DE7E-E32D-098C-5B03-2F0648F1C39E}"/>
              </a:ext>
            </a:extLst>
          </p:cNvPr>
          <p:cNvSpPr txBox="1"/>
          <p:nvPr/>
        </p:nvSpPr>
        <p:spPr>
          <a:xfrm>
            <a:off x="9619468" y="2605174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rad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7131232-FD0F-9049-D547-7AF2742AAF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0027" y="3010157"/>
            <a:ext cx="3860631" cy="234245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E577069-3DE5-7E04-1C79-583EF58EC2CB}"/>
              </a:ext>
            </a:extLst>
          </p:cNvPr>
          <p:cNvSpPr txBox="1"/>
          <p:nvPr/>
        </p:nvSpPr>
        <p:spPr>
          <a:xfrm>
            <a:off x="6926599" y="3429000"/>
            <a:ext cx="1062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RICH1: Yield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Mean=57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40FBE2C-7CF7-9378-EFEE-F014BB886966}"/>
              </a:ext>
            </a:extLst>
          </p:cNvPr>
          <p:cNvSpPr txBox="1"/>
          <p:nvPr/>
        </p:nvSpPr>
        <p:spPr>
          <a:xfrm>
            <a:off x="6501054" y="5377592"/>
            <a:ext cx="3798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Nominal </a:t>
            </a:r>
            <a:r>
              <a:rPr lang="en-US" dirty="0" err="1"/>
              <a:t>SiPM</a:t>
            </a:r>
            <a:r>
              <a:rPr lang="en-US" dirty="0"/>
              <a:t>, No wavelength cut-off, </a:t>
            </a:r>
          </a:p>
          <a:p>
            <a:r>
              <a:rPr lang="en-US" dirty="0"/>
              <a:t>Upgraded RICH1 geometry as in FTDR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38F702-054D-3C3D-CAA5-AE3B87DFF051}"/>
              </a:ext>
            </a:extLst>
          </p:cNvPr>
          <p:cNvSpPr txBox="1"/>
          <p:nvPr/>
        </p:nvSpPr>
        <p:spPr>
          <a:xfrm>
            <a:off x="3842496" y="159212"/>
            <a:ext cx="437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RICH1 : resolutions and yields with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SiPM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0266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4FAB9-DA75-1860-A931-7CEF8E9B3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BEC3-4A95-4E1E-B8E0-6053038F3A7D}" type="slidenum">
              <a:rPr lang="en-US" smtClean="0"/>
              <a:t>31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FB3656-9013-7EA0-F96C-7F2F361AE42F}"/>
              </a:ext>
            </a:extLst>
          </p:cNvPr>
          <p:cNvSpPr txBox="1"/>
          <p:nvPr/>
        </p:nvSpPr>
        <p:spPr>
          <a:xfrm>
            <a:off x="1076355" y="331679"/>
            <a:ext cx="6573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Example of distribution of hits from Boole :RUN3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C647F0-85BA-348D-9DDD-37761651C7E6}"/>
              </a:ext>
            </a:extLst>
          </p:cNvPr>
          <p:cNvSpPr txBox="1"/>
          <p:nvPr/>
        </p:nvSpPr>
        <p:spPr>
          <a:xfrm>
            <a:off x="449885" y="5445760"/>
            <a:ext cx="56605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PMT occupancy at a</a:t>
            </a:r>
          </a:p>
          <a:p>
            <a:r>
              <a:rPr lang="en-US" dirty="0"/>
              <a:t>      time-window cut of 9 ns is shown here for illustration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Study planned to optimize the time-window cut.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E7151C-1C39-2331-6D96-CB4B696156B2}"/>
              </a:ext>
            </a:extLst>
          </p:cNvPr>
          <p:cNvSpPr txBox="1"/>
          <p:nvPr/>
        </p:nvSpPr>
        <p:spPr>
          <a:xfrm>
            <a:off x="8031064" y="1828307"/>
            <a:ext cx="375352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Boole simulates the readout of</a:t>
            </a:r>
          </a:p>
          <a:p>
            <a:r>
              <a:rPr lang="en-US" dirty="0"/>
              <a:t>       </a:t>
            </a:r>
            <a:r>
              <a:rPr lang="en-US" dirty="0" err="1"/>
              <a:t>MaPMTs</a:t>
            </a:r>
            <a:r>
              <a:rPr lang="en-US" dirty="0"/>
              <a:t> and CLARO chip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 tuning of SIN and other</a:t>
            </a:r>
          </a:p>
          <a:p>
            <a:r>
              <a:rPr lang="en-US" dirty="0"/>
              <a:t>      features of the readout will need</a:t>
            </a:r>
          </a:p>
          <a:p>
            <a:r>
              <a:rPr lang="en-US" dirty="0"/>
              <a:t>     simulated data with spill-over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It is also planned to </a:t>
            </a:r>
          </a:p>
          <a:p>
            <a:r>
              <a:rPr lang="en-US" dirty="0"/>
              <a:t>      resurrect and use  </a:t>
            </a:r>
          </a:p>
          <a:p>
            <a:r>
              <a:rPr lang="en-US" dirty="0"/>
              <a:t>      the simulation of PV-time for this.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F69632-6220-7A9A-D3C0-0A460945D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47" y="1194116"/>
            <a:ext cx="3582670" cy="38664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A7E03E-A6F7-868F-F057-8ACCE6481473}"/>
              </a:ext>
            </a:extLst>
          </p:cNvPr>
          <p:cNvSpPr txBox="1"/>
          <p:nvPr/>
        </p:nvSpPr>
        <p:spPr>
          <a:xfrm>
            <a:off x="2563199" y="4800638"/>
            <a:ext cx="12811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Pmt</a:t>
            </a:r>
            <a:r>
              <a:rPr lang="en-US" sz="1600" dirty="0"/>
              <a:t> number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8F5D65B-9B28-4D98-3125-0906A25E8E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517" y="1239438"/>
            <a:ext cx="4009306" cy="37757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2AD491F-448A-629C-DDBA-A4B6D4A644C2}"/>
              </a:ext>
            </a:extLst>
          </p:cNvPr>
          <p:cNvSpPr txBox="1"/>
          <p:nvPr/>
        </p:nvSpPr>
        <p:spPr>
          <a:xfrm>
            <a:off x="6427224" y="4752782"/>
            <a:ext cx="1146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Pmt</a:t>
            </a:r>
            <a:r>
              <a:rPr lang="en-US" sz="1400" dirty="0"/>
              <a:t> number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A0E8EE-64A7-C308-7504-7013BC3A8483}"/>
              </a:ext>
            </a:extLst>
          </p:cNvPr>
          <p:cNvSpPr txBox="1"/>
          <p:nvPr/>
        </p:nvSpPr>
        <p:spPr>
          <a:xfrm>
            <a:off x="7879823" y="254918"/>
            <a:ext cx="32358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DB update from </a:t>
            </a:r>
            <a:r>
              <a:rPr lang="en-US" sz="1600" i="1" dirty="0" err="1"/>
              <a:t>Edoardo</a:t>
            </a:r>
            <a:r>
              <a:rPr lang="en-US" sz="1600" i="1" dirty="0"/>
              <a:t>, Giovanni</a:t>
            </a:r>
          </a:p>
          <a:p>
            <a:r>
              <a:rPr lang="en-US" sz="1600" i="1" dirty="0"/>
              <a:t>Boole studies from Ollie</a:t>
            </a:r>
          </a:p>
        </p:txBody>
      </p:sp>
    </p:spTree>
    <p:extLst>
      <p:ext uri="{BB962C8B-B14F-4D97-AF65-F5344CB8AC3E}">
        <p14:creationId xmlns:p14="http://schemas.microsoft.com/office/powerpoint/2010/main" val="11590727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2CEFEE-A9DD-7505-AC37-06C428EE3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BEC3-4A95-4E1E-B8E0-6053038F3A7D}" type="slidenum">
              <a:rPr lang="en-US" smtClean="0"/>
              <a:t>32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E03D31-B9F0-9701-DEEE-8AC10297F4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083" y="860257"/>
            <a:ext cx="4389456" cy="47524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F484CCF-CAEB-BD0F-25CA-CF6F752F166E}"/>
              </a:ext>
            </a:extLst>
          </p:cNvPr>
          <p:cNvSpPr txBox="1"/>
          <p:nvPr/>
        </p:nvSpPr>
        <p:spPr>
          <a:xfrm>
            <a:off x="1991614" y="220953"/>
            <a:ext cx="6573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Example of distribution of hits from Boole :RUN3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F80021-5516-D67B-59A5-0665608AC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365" y="860257"/>
            <a:ext cx="4217835" cy="45666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1358D62-3EB3-B8C3-EFF5-CD8057AA428C}"/>
              </a:ext>
            </a:extLst>
          </p:cNvPr>
          <p:cNvSpPr txBox="1"/>
          <p:nvPr/>
        </p:nvSpPr>
        <p:spPr>
          <a:xfrm>
            <a:off x="435476" y="5545170"/>
            <a:ext cx="75775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PMT occupancy at a</a:t>
            </a:r>
          </a:p>
          <a:p>
            <a:r>
              <a:rPr lang="en-US" dirty="0"/>
              <a:t>      time-window cut of 9 ns is shown here for illustration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Study planned to optimize the time-window cut.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2A46AF-49DC-91B4-1D08-1BC9D66C4F2F}"/>
              </a:ext>
            </a:extLst>
          </p:cNvPr>
          <p:cNvSpPr txBox="1"/>
          <p:nvPr/>
        </p:nvSpPr>
        <p:spPr>
          <a:xfrm>
            <a:off x="3363467" y="5212912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Pmt</a:t>
            </a:r>
            <a:r>
              <a:rPr lang="en-US" dirty="0"/>
              <a:t> number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79650A-BAD4-7E1B-137A-2F850C8117CF}"/>
              </a:ext>
            </a:extLst>
          </p:cNvPr>
          <p:cNvSpPr txBox="1"/>
          <p:nvPr/>
        </p:nvSpPr>
        <p:spPr>
          <a:xfrm>
            <a:off x="8564824" y="5116711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Pmt</a:t>
            </a:r>
            <a:r>
              <a:rPr lang="en-US" dirty="0"/>
              <a:t> number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391EC0-3DD0-FAE0-5448-133955DF1CA4}"/>
              </a:ext>
            </a:extLst>
          </p:cNvPr>
          <p:cNvSpPr txBox="1"/>
          <p:nvPr/>
        </p:nvSpPr>
        <p:spPr>
          <a:xfrm>
            <a:off x="8715546" y="243250"/>
            <a:ext cx="32358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DB update from </a:t>
            </a:r>
            <a:r>
              <a:rPr lang="en-US" sz="1600" i="1" dirty="0" err="1"/>
              <a:t>Edoardo</a:t>
            </a:r>
            <a:r>
              <a:rPr lang="en-US" sz="1600" i="1" dirty="0"/>
              <a:t>, Giovanni</a:t>
            </a:r>
          </a:p>
          <a:p>
            <a:r>
              <a:rPr lang="en-US" sz="1600" i="1" dirty="0"/>
              <a:t>Boole studies from Ollie</a:t>
            </a:r>
          </a:p>
        </p:txBody>
      </p:sp>
    </p:spTree>
    <p:extLst>
      <p:ext uri="{BB962C8B-B14F-4D97-AF65-F5344CB8AC3E}">
        <p14:creationId xmlns:p14="http://schemas.microsoft.com/office/powerpoint/2010/main" val="663747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F77BDD-CF89-C9D1-FC11-5137B785F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A6E2-2004-468D-8B58-A1AA98C0C96F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686E0E-1A4F-0C11-BDA0-593D7EB3FFEE}"/>
              </a:ext>
            </a:extLst>
          </p:cNvPr>
          <p:cNvSpPr txBox="1"/>
          <p:nvPr/>
        </p:nvSpPr>
        <p:spPr>
          <a:xfrm>
            <a:off x="3797223" y="127821"/>
            <a:ext cx="3884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Detector configurations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BE8DD4-8935-6853-DAB5-1C36D5D05AA7}"/>
              </a:ext>
            </a:extLst>
          </p:cNvPr>
          <p:cNvSpPr txBox="1"/>
          <p:nvPr/>
        </p:nvSpPr>
        <p:spPr>
          <a:xfrm>
            <a:off x="126256" y="716213"/>
            <a:ext cx="109712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‘Detector’ package enables to maintain multiple geometry versions in the same branch.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For the RICH, for now, three labels are created as the versions for RUN5, along with the corresponding folders. </a:t>
            </a:r>
          </a:p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       (This is in addition to the three that is created for RUN3).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A41A16-8307-3F0E-A290-74845ED202CC}"/>
              </a:ext>
            </a:extLst>
          </p:cNvPr>
          <p:cNvSpPr txBox="1"/>
          <p:nvPr/>
        </p:nvSpPr>
        <p:spPr>
          <a:xfrm>
            <a:off x="911363" y="1735492"/>
            <a:ext cx="107091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(a)  Rich_Run5_v3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   SiPM + geometry update , for now.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This presentation: Optics update for RICH1 as described in the FTDR.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(b)  Rich_Run5_v4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 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SiPM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nominal Run3 geometry as indicated in the FTDR, for now.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(c)  Rich_Run5_v5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  Facilitate RICH + TORCH studies.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TORCH envelope and master volumes created inside RICH2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6A4888-FB74-7A6A-B80B-E19062CBB5F1}"/>
              </a:ext>
            </a:extLst>
          </p:cNvPr>
          <p:cNvSpPr txBox="1"/>
          <p:nvPr/>
        </p:nvSpPr>
        <p:spPr>
          <a:xfrm>
            <a:off x="257174" y="3901334"/>
            <a:ext cx="2720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Known ‘unknowns’: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ADE65B-274E-C0EC-BDEC-82B5995E3EC4}"/>
              </a:ext>
            </a:extLst>
          </p:cNvPr>
          <p:cNvSpPr txBox="1"/>
          <p:nvPr/>
        </p:nvSpPr>
        <p:spPr>
          <a:xfrm>
            <a:off x="911363" y="4337573"/>
            <a:ext cx="88985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Hardware structure to install photon detector assemblies in the RICH for Upgrade 2</a:t>
            </a:r>
          </a:p>
          <a:p>
            <a:r>
              <a:rPr lang="en-US" dirty="0"/>
              <a:t>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885FA0-79FF-CA46-0E5A-B86A0375A560}"/>
              </a:ext>
            </a:extLst>
          </p:cNvPr>
          <p:cNvSpPr txBox="1"/>
          <p:nvPr/>
        </p:nvSpPr>
        <p:spPr>
          <a:xfrm>
            <a:off x="1766282" y="4733492"/>
            <a:ext cx="79462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For now, using the same structure as that in RUN3: with PDM , ECR and ECH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For now, each ‘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MaPMT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’ volume is repurposed to use as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SiPM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ECFF0A-D449-F419-C847-366BCC83B969}"/>
              </a:ext>
            </a:extLst>
          </p:cNvPr>
          <p:cNvSpPr txBox="1"/>
          <p:nvPr/>
        </p:nvSpPr>
        <p:spPr>
          <a:xfrm>
            <a:off x="1766282" y="5679242"/>
            <a:ext cx="97553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For  configuring 1 mm pixel size :  </a:t>
            </a:r>
          </a:p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Use 25 X 25 pixels in ‘R-type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MaPMT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’ and 50X50 pixels in ‘H-type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MaPMT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’.</a:t>
            </a:r>
          </a:p>
        </p:txBody>
      </p:sp>
    </p:spTree>
    <p:extLst>
      <p:ext uri="{BB962C8B-B14F-4D97-AF65-F5344CB8AC3E}">
        <p14:creationId xmlns:p14="http://schemas.microsoft.com/office/powerpoint/2010/main" val="2339932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FF2DD1-1BD9-DCD7-6841-087F785E2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8597-E682-465B-A2FD-0423DEFD610D}" type="slidenum">
              <a:rPr lang="en-US" smtClean="0"/>
              <a:t>5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F97DAC-5275-7956-3F92-D0EE429B21C3}"/>
              </a:ext>
            </a:extLst>
          </p:cNvPr>
          <p:cNvSpPr txBox="1"/>
          <p:nvPr/>
        </p:nvSpPr>
        <p:spPr>
          <a:xfrm>
            <a:off x="3872556" y="162654"/>
            <a:ext cx="3884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Detector configurations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E402F0-CFE4-79DC-74A9-CF58FA6FD340}"/>
              </a:ext>
            </a:extLst>
          </p:cNvPr>
          <p:cNvSpPr txBox="1"/>
          <p:nvPr/>
        </p:nvSpPr>
        <p:spPr>
          <a:xfrm>
            <a:off x="281568" y="675026"/>
            <a:ext cx="56444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Large magnetic shielding structure in RICH1 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E017B4-D6FE-0EF0-40D7-6BC1FB81AE1C}"/>
              </a:ext>
            </a:extLst>
          </p:cNvPr>
          <p:cNvSpPr txBox="1"/>
          <p:nvPr/>
        </p:nvSpPr>
        <p:spPr>
          <a:xfrm>
            <a:off x="1032828" y="1009295"/>
            <a:ext cx="7747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For now, removed in ‘</a:t>
            </a:r>
            <a:r>
              <a:rPr lang="en-US" sz="16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Rich_Run5_v3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’, to study potential increases in Mirror ROC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EEF0D6-4480-3930-D2C6-EBA14FA5E32F}"/>
              </a:ext>
            </a:extLst>
          </p:cNvPr>
          <p:cNvSpPr txBox="1"/>
          <p:nvPr/>
        </p:nvSpPr>
        <p:spPr>
          <a:xfrm>
            <a:off x="281568" y="2488423"/>
            <a:ext cx="2678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Photon detectors: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7324D2-A358-0979-1A84-B424C39815CD}"/>
              </a:ext>
            </a:extLst>
          </p:cNvPr>
          <p:cNvSpPr txBox="1"/>
          <p:nvPr/>
        </p:nvSpPr>
        <p:spPr>
          <a:xfrm>
            <a:off x="1032828" y="2896003"/>
            <a:ext cx="94588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Started with SiPM, as this was used for the FTDR studies.</a:t>
            </a:r>
          </a:p>
          <a:p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Usage of MCPs :  </a:t>
            </a:r>
            <a:r>
              <a:rPr lang="en-US" sz="16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today, from </a:t>
            </a:r>
            <a:r>
              <a:rPr lang="en-US" sz="1600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Lais</a:t>
            </a:r>
            <a:endParaRPr lang="en-US" sz="16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4F70F3-2E8D-5971-C3AF-D041B52736BB}"/>
              </a:ext>
            </a:extLst>
          </p:cNvPr>
          <p:cNvSpPr txBox="1"/>
          <p:nvPr/>
        </p:nvSpPr>
        <p:spPr>
          <a:xfrm>
            <a:off x="281568" y="4118735"/>
            <a:ext cx="21259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PDE for SiPM:</a:t>
            </a: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A3BBC2-7E9F-635E-EFB3-31CD07917124}"/>
              </a:ext>
            </a:extLst>
          </p:cNvPr>
          <p:cNvSpPr txBox="1"/>
          <p:nvPr/>
        </p:nvSpPr>
        <p:spPr>
          <a:xfrm>
            <a:off x="1032828" y="4552740"/>
            <a:ext cx="90372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Many tables were received (from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Rok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. et.al.) based on developments at FBK</a:t>
            </a:r>
          </a:p>
          <a:p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For now, plan to use a ‘nominal table’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447C6B-CF2D-1531-C111-DFE3021C4324}"/>
              </a:ext>
            </a:extLst>
          </p:cNvPr>
          <p:cNvSpPr txBox="1"/>
          <p:nvPr/>
        </p:nvSpPr>
        <p:spPr>
          <a:xfrm>
            <a:off x="245141" y="1511614"/>
            <a:ext cx="45288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Properties of detector components 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E6E651-211E-55FC-4134-9EA87C5F4E1C}"/>
              </a:ext>
            </a:extLst>
          </p:cNvPr>
          <p:cNvSpPr txBox="1"/>
          <p:nvPr/>
        </p:nvSpPr>
        <p:spPr>
          <a:xfrm>
            <a:off x="1002189" y="1865675"/>
            <a:ext cx="10187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Minor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changes in the inputs in recent years for RICH1, after the FTDR studies.</a:t>
            </a:r>
          </a:p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In mirror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reflectivities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, properties of quartz, optics etc.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33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09ECA-1A52-1371-F94D-B5ECEE911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0525-534A-452F-9D7E-41204C5D9AC6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728B57-5046-FBEA-8B8A-783CE9D68E4B}"/>
              </a:ext>
            </a:extLst>
          </p:cNvPr>
          <p:cNvSpPr txBox="1"/>
          <p:nvPr/>
        </p:nvSpPr>
        <p:spPr>
          <a:xfrm>
            <a:off x="334580" y="5543197"/>
            <a:ext cx="7270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Curve 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‘Nominal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SiPM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’  : This is used as a ‘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’, for now.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1CAF99-0B38-C12F-082C-A8D2BF210096}"/>
              </a:ext>
            </a:extLst>
          </p:cNvPr>
          <p:cNvSpPr txBox="1"/>
          <p:nvPr/>
        </p:nvSpPr>
        <p:spPr>
          <a:xfrm>
            <a:off x="4421503" y="212538"/>
            <a:ext cx="3348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Photon detector : SiPM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D330F6-4843-26A1-C084-59A849EFEC8A}"/>
              </a:ext>
            </a:extLst>
          </p:cNvPr>
          <p:cNvSpPr txBox="1"/>
          <p:nvPr/>
        </p:nvSpPr>
        <p:spPr>
          <a:xfrm>
            <a:off x="7120732" y="2589892"/>
            <a:ext cx="46340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now, using 1 mm pixel size everywhere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Wavelength cuts, used so far 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A7CF1F-0121-02EB-A2E7-E730A3EFAA2D}"/>
              </a:ext>
            </a:extLst>
          </p:cNvPr>
          <p:cNvSpPr txBox="1"/>
          <p:nvPr/>
        </p:nvSpPr>
        <p:spPr>
          <a:xfrm>
            <a:off x="7604647" y="4072537"/>
            <a:ext cx="407637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dirty="0"/>
              <a:t>400 nm, 300 nm and 180 nm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dirty="0"/>
              <a:t>The 180 nm cut, corresponds to having ‘no cut’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FF8E8B-9985-A7E0-4009-5B2DBB469EC7}"/>
              </a:ext>
            </a:extLst>
          </p:cNvPr>
          <p:cNvSpPr txBox="1"/>
          <p:nvPr/>
        </p:nvSpPr>
        <p:spPr>
          <a:xfrm>
            <a:off x="6793513" y="4978506"/>
            <a:ext cx="4560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No cut applied for </a:t>
            </a:r>
            <a:r>
              <a:rPr lang="en-US" dirty="0" err="1"/>
              <a:t>MaPMT</a:t>
            </a:r>
            <a:r>
              <a:rPr lang="en-US" dirty="0"/>
              <a:t> configurations.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5BD076-A7EA-054C-6D41-9E48F66ED598}"/>
              </a:ext>
            </a:extLst>
          </p:cNvPr>
          <p:cNvSpPr txBox="1"/>
          <p:nvPr/>
        </p:nvSpPr>
        <p:spPr>
          <a:xfrm>
            <a:off x="6703590" y="2230592"/>
            <a:ext cx="2557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SiPM configurations: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D1BC04-988E-17E9-5FAE-9C293A12A96F}"/>
              </a:ext>
            </a:extLst>
          </p:cNvPr>
          <p:cNvSpPr txBox="1"/>
          <p:nvPr/>
        </p:nvSpPr>
        <p:spPr>
          <a:xfrm>
            <a:off x="7604647" y="2948531"/>
            <a:ext cx="395480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dirty="0"/>
              <a:t>micro-lensing planned for the future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dirty="0"/>
              <a:t>Other pixel sizes are planned to be configured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2165E8C-0A33-5BA2-342E-0AAF0C7EB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45" y="764919"/>
            <a:ext cx="6227874" cy="422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492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C73732-36FE-35D8-D373-3ABA385DC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A6E2-2004-468D-8B58-A1AA98C0C96F}" type="slidenum">
              <a:rPr lang="en-US" smtClean="0"/>
              <a:t>7</a:t>
            </a:fld>
            <a:endParaRPr lang="en-US" dirty="0"/>
          </a:p>
        </p:txBody>
      </p:sp>
      <p:pic>
        <p:nvPicPr>
          <p:cNvPr id="6" name="Picture 5" descr="A close-up of a computer&#10;&#10;Description automatically generated">
            <a:extLst>
              <a:ext uri="{FF2B5EF4-FFF2-40B4-BE49-F238E27FC236}">
                <a16:creationId xmlns:a16="http://schemas.microsoft.com/office/drawing/2014/main" id="{31DD1CA5-7C62-07B2-F310-14C71A191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925" y="1091322"/>
            <a:ext cx="3994150" cy="4724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3D68D8-25B4-0A09-3862-FDFEEC004EF6}"/>
              </a:ext>
            </a:extLst>
          </p:cNvPr>
          <p:cNvSpPr txBox="1"/>
          <p:nvPr/>
        </p:nvSpPr>
        <p:spPr>
          <a:xfrm>
            <a:off x="4836299" y="5774912"/>
            <a:ext cx="45143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RICH1: Upgraded RICH1 optics as in the FTDR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        ( </a:t>
            </a:r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Rich_Run5_v3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CF113F7A-6311-A401-544A-0499D8EFE9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73" y="587298"/>
            <a:ext cx="2485717" cy="50868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B8D3C5-29BB-4CB6-B05C-ABBD788D0B80}"/>
              </a:ext>
            </a:extLst>
          </p:cNvPr>
          <p:cNvSpPr txBox="1"/>
          <p:nvPr/>
        </p:nvSpPr>
        <p:spPr>
          <a:xfrm>
            <a:off x="301083" y="5988205"/>
            <a:ext cx="45352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RICH1 : Nominal RUN3 optics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        used for RUN5 studies (</a:t>
            </a:r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Rich_Run5_v4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842E3E-7FD4-5D56-0E5C-284264186359}"/>
              </a:ext>
            </a:extLst>
          </p:cNvPr>
          <p:cNvSpPr txBox="1"/>
          <p:nvPr/>
        </p:nvSpPr>
        <p:spPr>
          <a:xfrm>
            <a:off x="3923835" y="241817"/>
            <a:ext cx="3607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RICH pictures : DD4HEP</a:t>
            </a:r>
          </a:p>
        </p:txBody>
      </p:sp>
      <p:pic>
        <p:nvPicPr>
          <p:cNvPr id="3" name="Picture 2" descr="A transparent structure with different colored objects&#10;&#10;Description automatically generated with medium confidence">
            <a:extLst>
              <a:ext uri="{FF2B5EF4-FFF2-40B4-BE49-F238E27FC236}">
                <a16:creationId xmlns:a16="http://schemas.microsoft.com/office/drawing/2014/main" id="{993D9B62-772B-85AE-51D5-F3D03FE1B7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924" y="587298"/>
            <a:ext cx="3758954" cy="4724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C0181F-32A1-940E-D381-9A62E971D5BB}"/>
              </a:ext>
            </a:extLst>
          </p:cNvPr>
          <p:cNvSpPr txBox="1"/>
          <p:nvPr/>
        </p:nvSpPr>
        <p:spPr>
          <a:xfrm>
            <a:off x="9126590" y="5125957"/>
            <a:ext cx="2871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RICH2: Nominal RUN3 optics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used for RUN5 studies</a:t>
            </a:r>
          </a:p>
        </p:txBody>
      </p:sp>
    </p:spTree>
    <p:extLst>
      <p:ext uri="{BB962C8B-B14F-4D97-AF65-F5344CB8AC3E}">
        <p14:creationId xmlns:p14="http://schemas.microsoft.com/office/powerpoint/2010/main" val="2954964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EFF7CC-47EB-88B3-8199-6C72A4E1C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8597-E682-465B-A2FD-0423DEFD610D}" type="slidenum">
              <a:rPr lang="en-US" smtClean="0"/>
              <a:t>8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12A40E-5DD7-6F05-0FA6-AD6073E4E49B}"/>
              </a:ext>
            </a:extLst>
          </p:cNvPr>
          <p:cNvSpPr txBox="1"/>
          <p:nvPr/>
        </p:nvSpPr>
        <p:spPr>
          <a:xfrm>
            <a:off x="3714750" y="136525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Simulation configuration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1EFE8D-D6C8-CE4A-B089-B7E52F0848B0}"/>
              </a:ext>
            </a:extLst>
          </p:cNvPr>
          <p:cNvSpPr txBox="1"/>
          <p:nvPr/>
        </p:nvSpPr>
        <p:spPr>
          <a:xfrm>
            <a:off x="251832" y="659745"/>
            <a:ext cx="1002710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 the RICH system, using the detector configurations listed in the previous pages. </a:t>
            </a:r>
          </a:p>
          <a:p>
            <a:r>
              <a:rPr lang="en-US" sz="2000" i="1" dirty="0">
                <a:cs typeface="Arial" panose="020B0604020202020204" pitchFamily="34" charset="0"/>
              </a:rPr>
              <a:t>       </a:t>
            </a:r>
            <a:r>
              <a:rPr lang="en-US" sz="1600" i="1" dirty="0">
                <a:cs typeface="Arial" panose="020B0604020202020204" pitchFamily="34" charset="0"/>
              </a:rPr>
              <a:t>For all other </a:t>
            </a:r>
            <a:r>
              <a:rPr lang="en-US" sz="1600" i="1" dirty="0" err="1">
                <a:cs typeface="Arial" panose="020B0604020202020204" pitchFamily="34" charset="0"/>
              </a:rPr>
              <a:t>LHCb</a:t>
            </a:r>
            <a:r>
              <a:rPr lang="en-US" sz="1600" i="1" dirty="0">
                <a:cs typeface="Arial" panose="020B0604020202020204" pitchFamily="34" charset="0"/>
              </a:rPr>
              <a:t> detectors, the ‘full RUN5-setup’  was not available in master branches. </a:t>
            </a:r>
          </a:p>
          <a:p>
            <a:r>
              <a:rPr lang="en-US" sz="1600" i="1" dirty="0">
                <a:cs typeface="Arial" panose="020B0604020202020204" pitchFamily="34" charset="0"/>
              </a:rPr>
              <a:t>        Hence using the ‘ default RUN3’ configuration.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Gauss and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Gaussino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D072A-D552-7BBC-53DD-B3E2D5F2BE82}"/>
              </a:ext>
            </a:extLst>
          </p:cNvPr>
          <p:cNvSpPr txBox="1"/>
          <p:nvPr/>
        </p:nvSpPr>
        <p:spPr>
          <a:xfrm>
            <a:off x="486276" y="2737168"/>
            <a:ext cx="1123679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</a:rPr>
              <a:t>  Using default values for gas pressure, temperature etc. (Gauss was not using the full  ‘conditions database’  features 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</a:rPr>
              <a:t>  Usage of SiPM with large number of channels and the introduction of TDC for RICH, requires a 64-bit channel ID</a:t>
            </a:r>
          </a:p>
          <a:p>
            <a:r>
              <a:rPr lang="en-US" sz="1600" dirty="0">
                <a:cs typeface="Arial" panose="020B0604020202020204" pitchFamily="34" charset="0"/>
              </a:rPr>
              <a:t>         This new feature is planned to be implemented.</a:t>
            </a:r>
          </a:p>
          <a:p>
            <a:endParaRPr lang="en-US" sz="16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</a:rPr>
              <a:t> The full simulation of the readout in Boole requires simulated data with spill-over. This is not yet supported in </a:t>
            </a:r>
            <a:r>
              <a:rPr lang="en-US" sz="1600" dirty="0" err="1">
                <a:cs typeface="Arial" panose="020B0604020202020204" pitchFamily="34" charset="0"/>
              </a:rPr>
              <a:t>Gaussino</a:t>
            </a:r>
            <a:r>
              <a:rPr lang="en-US" sz="1600" dirty="0"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</a:rPr>
              <a:t> RICH in RUN3 vs RUN5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cs typeface="Arial" panose="020B0604020202020204" pitchFamily="34" charset="0"/>
            </a:endParaRPr>
          </a:p>
          <a:p>
            <a:endParaRPr lang="en-US" sz="16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 Today:  Resolutions and yields using particle gun events in the best regions of the RICH system. </a:t>
            </a:r>
          </a:p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                         Hit distributions from running PYTHIA minimum bias events in nominal RUN3 beam setup.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40D11A-2CAB-D8A3-E18D-6D8668CFAE28}"/>
              </a:ext>
            </a:extLst>
          </p:cNvPr>
          <p:cNvSpPr txBox="1"/>
          <p:nvPr/>
        </p:nvSpPr>
        <p:spPr>
          <a:xfrm>
            <a:off x="570497" y="2167850"/>
            <a:ext cx="5594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RICH system is used  with the latest available versions of :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B2BF10-EFE4-1154-EF68-48F145455EAF}"/>
              </a:ext>
            </a:extLst>
          </p:cNvPr>
          <p:cNvSpPr txBox="1"/>
          <p:nvPr/>
        </p:nvSpPr>
        <p:spPr>
          <a:xfrm>
            <a:off x="6285155" y="2157984"/>
            <a:ext cx="2325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VP, UT, FT, </a:t>
            </a:r>
            <a:r>
              <a:rPr lang="en-US" sz="1600" dirty="0" err="1"/>
              <a:t>Ecal</a:t>
            </a:r>
            <a:r>
              <a:rPr lang="en-US" sz="1600" dirty="0"/>
              <a:t> and </a:t>
            </a:r>
            <a:r>
              <a:rPr lang="en-US" sz="1600" dirty="0" err="1"/>
              <a:t>Hcal</a:t>
            </a:r>
            <a:endParaRPr 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506E45-AFD4-4EAC-4C0F-7357E7CC4737}"/>
              </a:ext>
            </a:extLst>
          </p:cNvPr>
          <p:cNvSpPr txBox="1"/>
          <p:nvPr/>
        </p:nvSpPr>
        <p:spPr>
          <a:xfrm>
            <a:off x="1149699" y="4857192"/>
            <a:ext cx="81156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/>
              <a:t>RUN3 simulations based on DD4HEP, kept ‘stable’ in a package named </a:t>
            </a:r>
            <a:r>
              <a:rPr lang="en-US" sz="1600" i="1" dirty="0" err="1"/>
              <a:t>GaussPhotonics</a:t>
            </a:r>
            <a:endParaRPr lang="en-US" sz="1600" i="1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/>
              <a:t>New features needed for RUN5 introduced in a package named </a:t>
            </a:r>
            <a:r>
              <a:rPr lang="en-US" sz="1600" i="1" dirty="0" err="1"/>
              <a:t>GaussOptix</a:t>
            </a:r>
            <a:r>
              <a:rPr lang="en-US" sz="16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8414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EB6560-380B-26DA-01DC-F897257C0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0525-534A-452F-9D7E-41204C5D9AC6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3D04D0-F3E2-F084-096C-104A161200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4239" y="505729"/>
            <a:ext cx="4305351" cy="25811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6E269B-DB8F-BC42-5285-329206B071C6}"/>
              </a:ext>
            </a:extLst>
          </p:cNvPr>
          <p:cNvSpPr txBox="1"/>
          <p:nvPr/>
        </p:nvSpPr>
        <p:spPr>
          <a:xfrm>
            <a:off x="9702053" y="1337533"/>
            <a:ext cx="1358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RICH1: Overall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Width=0.35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C50947D-C844-9087-CEF2-E7B2D666D3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3967" y="3531832"/>
            <a:ext cx="3496150" cy="20960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704CD8-8A1F-8C2E-64C1-7BDF77D1D6EA}"/>
              </a:ext>
            </a:extLst>
          </p:cNvPr>
          <p:cNvSpPr txBox="1"/>
          <p:nvPr/>
        </p:nvSpPr>
        <p:spPr>
          <a:xfrm>
            <a:off x="9779081" y="4189686"/>
            <a:ext cx="1062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RICH1: Yield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Mean=52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D2A2C4-290F-5BE3-822E-952C4A576B0E}"/>
              </a:ext>
            </a:extLst>
          </p:cNvPr>
          <p:cNvSpPr txBox="1"/>
          <p:nvPr/>
        </p:nvSpPr>
        <p:spPr>
          <a:xfrm>
            <a:off x="11104928" y="2662451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rad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B96CB9-DA79-45DC-86A5-29CA06739810}"/>
              </a:ext>
            </a:extLst>
          </p:cNvPr>
          <p:cNvSpPr txBox="1"/>
          <p:nvPr/>
        </p:nvSpPr>
        <p:spPr>
          <a:xfrm>
            <a:off x="7448656" y="5591549"/>
            <a:ext cx="4237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Nominal </a:t>
            </a:r>
            <a:r>
              <a:rPr lang="en-US" dirty="0" err="1"/>
              <a:t>SiPM</a:t>
            </a:r>
            <a:r>
              <a:rPr lang="en-US" dirty="0"/>
              <a:t>, 300 nm wavelength cut-off, </a:t>
            </a:r>
          </a:p>
          <a:p>
            <a:r>
              <a:rPr lang="en-US" dirty="0"/>
              <a:t>Upgraded RICH1 geometry as in FTDR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5CE4E8-E18A-881B-A865-A0C350732113}"/>
              </a:ext>
            </a:extLst>
          </p:cNvPr>
          <p:cNvSpPr txBox="1"/>
          <p:nvPr/>
        </p:nvSpPr>
        <p:spPr>
          <a:xfrm>
            <a:off x="3842496" y="159212"/>
            <a:ext cx="437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RICH1 : resolutions and yields with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SiPM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73EDE04-A027-A053-D030-62E4516987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3311" y="688442"/>
            <a:ext cx="4000583" cy="239842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AC05952-8A77-BCB7-1BEB-CFEC1D20D828}"/>
              </a:ext>
            </a:extLst>
          </p:cNvPr>
          <p:cNvSpPr txBox="1"/>
          <p:nvPr/>
        </p:nvSpPr>
        <p:spPr>
          <a:xfrm>
            <a:off x="3276641" y="1565462"/>
            <a:ext cx="1358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RICH1: Overall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Width=0.48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2DE82C-BADD-E9D7-150D-30CE30B2D90E}"/>
              </a:ext>
            </a:extLst>
          </p:cNvPr>
          <p:cNvSpPr txBox="1"/>
          <p:nvPr/>
        </p:nvSpPr>
        <p:spPr>
          <a:xfrm>
            <a:off x="4859243" y="2720005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rad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80DEECD-72C9-1327-7AED-7CF1E02C9F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0780" y="3125280"/>
            <a:ext cx="3821770" cy="229121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2FB2A97-D580-67EA-D70A-725AF66FEA84}"/>
              </a:ext>
            </a:extLst>
          </p:cNvPr>
          <p:cNvSpPr txBox="1"/>
          <p:nvPr/>
        </p:nvSpPr>
        <p:spPr>
          <a:xfrm>
            <a:off x="1821199" y="4279971"/>
            <a:ext cx="1062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RICH1: Yield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Mean=65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80A8A8-AC62-6625-CFD8-45722935D159}"/>
              </a:ext>
            </a:extLst>
          </p:cNvPr>
          <p:cNvSpPr txBox="1"/>
          <p:nvPr/>
        </p:nvSpPr>
        <p:spPr>
          <a:xfrm>
            <a:off x="925172" y="5611493"/>
            <a:ext cx="4237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Nominal </a:t>
            </a:r>
            <a:r>
              <a:rPr lang="en-US" dirty="0" err="1"/>
              <a:t>SiPM</a:t>
            </a:r>
            <a:r>
              <a:rPr lang="en-US" dirty="0"/>
              <a:t>, 300 nm wavelength cut-off, </a:t>
            </a:r>
          </a:p>
          <a:p>
            <a:r>
              <a:rPr lang="en-US" dirty="0"/>
              <a:t>Nominal Run3 geometry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1B8A35-E779-C82F-BCBF-8C6AD5DA8D03}"/>
              </a:ext>
            </a:extLst>
          </p:cNvPr>
          <p:cNvSpPr txBox="1"/>
          <p:nvPr/>
        </p:nvSpPr>
        <p:spPr>
          <a:xfrm>
            <a:off x="255449" y="6268153"/>
            <a:ext cx="5407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Simulated  data reconstructed at the end of Gauss</a:t>
            </a:r>
          </a:p>
        </p:txBody>
      </p:sp>
    </p:spTree>
    <p:extLst>
      <p:ext uri="{BB962C8B-B14F-4D97-AF65-F5344CB8AC3E}">
        <p14:creationId xmlns:p14="http://schemas.microsoft.com/office/powerpoint/2010/main" val="847475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</TotalTime>
  <Words>2531</Words>
  <Application>Microsoft Office PowerPoint</Application>
  <PresentationFormat>Widescreen</PresentationFormat>
  <Paragraphs>566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Sajan Easo</dc:creator>
  <cp:lastModifiedBy>Sajan Easo</cp:lastModifiedBy>
  <cp:revision>115</cp:revision>
  <dcterms:created xsi:type="dcterms:W3CDTF">2024-07-04T14:48:27Z</dcterms:created>
  <dcterms:modified xsi:type="dcterms:W3CDTF">2024-07-07T15:47:00Z</dcterms:modified>
</cp:coreProperties>
</file>