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545" r:id="rId2"/>
    <p:sldId id="547" r:id="rId3"/>
    <p:sldId id="552" r:id="rId4"/>
    <p:sldId id="553" r:id="rId5"/>
    <p:sldId id="558" r:id="rId6"/>
    <p:sldId id="554" r:id="rId7"/>
    <p:sldId id="555" r:id="rId8"/>
    <p:sldId id="556" r:id="rId9"/>
    <p:sldId id="559" r:id="rId10"/>
    <p:sldId id="562" r:id="rId11"/>
    <p:sldId id="573" r:id="rId12"/>
    <p:sldId id="570" r:id="rId13"/>
    <p:sldId id="560" r:id="rId14"/>
    <p:sldId id="565" r:id="rId15"/>
    <p:sldId id="572" r:id="rId16"/>
    <p:sldId id="566" r:id="rId17"/>
    <p:sldId id="567" r:id="rId18"/>
    <p:sldId id="569" r:id="rId19"/>
    <p:sldId id="568" r:id="rId20"/>
    <p:sldId id="259" r:id="rId21"/>
    <p:sldId id="309" r:id="rId22"/>
    <p:sldId id="574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D2C817E-BBCA-394A-A8F1-C9549B72493C}">
          <p14:sldIdLst>
            <p14:sldId id="545"/>
            <p14:sldId id="547"/>
            <p14:sldId id="552"/>
            <p14:sldId id="553"/>
            <p14:sldId id="558"/>
            <p14:sldId id="554"/>
            <p14:sldId id="555"/>
            <p14:sldId id="556"/>
            <p14:sldId id="559"/>
            <p14:sldId id="562"/>
            <p14:sldId id="573"/>
            <p14:sldId id="570"/>
            <p14:sldId id="560"/>
            <p14:sldId id="565"/>
            <p14:sldId id="572"/>
            <p14:sldId id="566"/>
            <p14:sldId id="567"/>
            <p14:sldId id="569"/>
            <p14:sldId id="568"/>
            <p14:sldId id="259"/>
            <p14:sldId id="309"/>
            <p14:sldId id="57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0505"/>
    <a:srgbClr val="F3E25B"/>
    <a:srgbClr val="38206B"/>
    <a:srgbClr val="00707A"/>
    <a:srgbClr val="38070F"/>
    <a:srgbClr val="933933"/>
    <a:srgbClr val="000000"/>
    <a:srgbClr val="4D0000"/>
    <a:srgbClr val="5C99D2"/>
    <a:srgbClr val="9C9C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719" autoAdjust="0"/>
    <p:restoredTop sz="96723" autoAdjust="0"/>
  </p:normalViewPr>
  <p:slideViewPr>
    <p:cSldViewPr snapToGrid="0" snapToObjects="1" showGuides="1">
      <p:cViewPr>
        <p:scale>
          <a:sx n="100" d="100"/>
          <a:sy n="100" d="100"/>
        </p:scale>
        <p:origin x="810" y="816"/>
      </p:cViewPr>
      <p:guideLst>
        <p:guide orient="horz" pos="2160"/>
        <p:guide pos="3863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 snapToObjects="1" showGuides="1">
      <p:cViewPr varScale="1">
        <p:scale>
          <a:sx n="144" d="100"/>
          <a:sy n="144" d="100"/>
        </p:scale>
        <p:origin x="5912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18C6B2E-AF09-1042-B67A-E4FB63971D7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D70D6B-F623-AE4F-AF3F-F5F94A02BAB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0881AD-AC34-3444-9616-E53C5E40746C}" type="datetimeFigureOut">
              <a:rPr lang="en-GB" smtClean="0"/>
              <a:t>24/06/2024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E219E9-66B4-FA4D-8B34-B342E3CC4E8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AF125E-4BA9-A44E-B3CE-F6735FDF7AC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69B55B-3338-9F4D-AA34-8822837DF7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9409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F6EF69-7D2B-5146-9A2A-CEAFE64FBB97}" type="datetimeFigureOut">
              <a:rPr lang="en-GB" smtClean="0"/>
              <a:t>24/06/2024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FE4840-50D0-AB41-ABB7-CB24D36666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632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nv13DswIKr8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youtube.com/watch?v=AYtKcZMJ_4c" TargetMode="External"/><Relationship Id="rId4" Type="http://schemas.openxmlformats.org/officeDocument/2006/relationships/hyperlink" Target="https://www.youtube.com/watch?v=zoxjRsIzd4k" TargetMode="Externa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opscience.iop.org/article/10.1088/1748-0221/15/08/T08009/pdf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/>
              <a:t>The CERN Neutrino Platform contributes to a globally coordinated programme of neutrino research. This effort includes supporting state-of-the-art cryogenic systems associated to large-scale liquid argon Time Projection Chamber detectors (TPC).</a:t>
            </a:r>
          </a:p>
          <a:p>
            <a:r>
              <a:rPr lang="en-GB" sz="1200" dirty="0"/>
              <a:t>Effort</a:t>
            </a:r>
            <a:r>
              <a:rPr lang="en-GB" sz="1200" baseline="0" dirty="0"/>
              <a:t> lead by:</a:t>
            </a:r>
          </a:p>
          <a:p>
            <a:pPr marL="171450" indent="-171450">
              <a:buFontTx/>
              <a:buChar char="-"/>
            </a:pPr>
            <a:r>
              <a:rPr lang="en-GB" sz="1200" baseline="0" dirty="0"/>
              <a:t>F. Resnati in EP/NU for the cryostat and physics aspects</a:t>
            </a:r>
          </a:p>
          <a:p>
            <a:pPr marL="171450" indent="-171450">
              <a:buFontTx/>
              <a:buChar char="-"/>
            </a:pPr>
            <a:r>
              <a:rPr lang="en-GB" sz="1200" baseline="0" dirty="0"/>
              <a:t>J. Bremer in TE/CRG for the cryogenics aspects</a:t>
            </a:r>
            <a:endParaRPr lang="fr-CH" sz="1200" dirty="0"/>
          </a:p>
          <a:p>
            <a:endParaRPr lang="fr-CH" dirty="0"/>
          </a:p>
          <a:p>
            <a:r>
              <a:rPr lang="fr-CH" dirty="0"/>
              <a:t>Michel Chalifour: </a:t>
            </a:r>
            <a:r>
              <a:rPr lang="fr-CH" dirty="0" err="1"/>
              <a:t>architect</a:t>
            </a:r>
            <a:r>
              <a:rPr lang="fr-CH" dirty="0"/>
              <a:t> of </a:t>
            </a:r>
            <a:r>
              <a:rPr lang="fr-CH" dirty="0" err="1"/>
              <a:t>our</a:t>
            </a:r>
            <a:r>
              <a:rPr lang="fr-CH" dirty="0"/>
              <a:t> management plan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FE4840-50D0-AB41-ABB7-CB24D36666D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06898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i="1" dirty="0" err="1"/>
              <a:t>Comments</a:t>
            </a:r>
            <a:r>
              <a:rPr lang="fr-CH" i="1" dirty="0"/>
              <a:t>:</a:t>
            </a:r>
          </a:p>
          <a:p>
            <a:r>
              <a:rPr lang="fr-CH" dirty="0" err="1"/>
              <a:t>We</a:t>
            </a:r>
            <a:r>
              <a:rPr lang="fr-CH" dirty="0"/>
              <a:t> have one single point of contact for </a:t>
            </a:r>
            <a:r>
              <a:rPr lang="fr-CH" dirty="0" err="1"/>
              <a:t>interacting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the </a:t>
            </a:r>
            <a:r>
              <a:rPr lang="fr-CH" dirty="0" err="1"/>
              <a:t>upper</a:t>
            </a:r>
            <a:r>
              <a:rPr lang="fr-CH" dirty="0"/>
              <a:t> </a:t>
            </a:r>
            <a:r>
              <a:rPr lang="fr-CH" dirty="0" err="1"/>
              <a:t>project</a:t>
            </a:r>
            <a:r>
              <a:rPr lang="fr-CH" dirty="0"/>
              <a:t> </a:t>
            </a:r>
            <a:r>
              <a:rPr lang="fr-CH" dirty="0" err="1"/>
              <a:t>org</a:t>
            </a:r>
            <a:r>
              <a:rPr lang="fr-CH" dirty="0"/>
              <a:t>. </a:t>
            </a:r>
          </a:p>
          <a:p>
            <a:endParaRPr lang="fr-CH" dirty="0"/>
          </a:p>
          <a:p>
            <a:r>
              <a:rPr lang="fr-CH" dirty="0"/>
              <a:t>+ </a:t>
            </a:r>
            <a:r>
              <a:rPr lang="fr-CH" dirty="0" err="1"/>
              <a:t>our</a:t>
            </a:r>
            <a:r>
              <a:rPr lang="fr-CH" dirty="0"/>
              <a:t> </a:t>
            </a:r>
            <a:r>
              <a:rPr lang="fr-CH" dirty="0" err="1"/>
              <a:t>own</a:t>
            </a:r>
            <a:r>
              <a:rPr lang="fr-CH" dirty="0"/>
              <a:t> NP </a:t>
            </a:r>
            <a:r>
              <a:rPr lang="fr-CH" dirty="0" err="1"/>
              <a:t>internal</a:t>
            </a:r>
            <a:r>
              <a:rPr lang="fr-CH" dirty="0"/>
              <a:t> </a:t>
            </a:r>
            <a:r>
              <a:rPr lang="fr-CH" dirty="0" err="1"/>
              <a:t>project</a:t>
            </a:r>
            <a:r>
              <a:rPr lang="fr-CH" dirty="0"/>
              <a:t> structure (</a:t>
            </a:r>
            <a:r>
              <a:rPr lang="fr-CH" dirty="0" err="1"/>
              <a:t>see</a:t>
            </a:r>
            <a:r>
              <a:rPr lang="fr-CH" dirty="0"/>
              <a:t> back-up slide)</a:t>
            </a:r>
          </a:p>
          <a:p>
            <a:endParaRPr lang="en-GB" dirty="0"/>
          </a:p>
          <a:p>
            <a:r>
              <a:rPr lang="en-GB" dirty="0"/>
              <a:t>Safety: CERN and DOE have worked to establish a code equivalency</a:t>
            </a:r>
          </a:p>
          <a:p>
            <a:r>
              <a:rPr lang="en-GB" dirty="0"/>
              <a:t>which allows each party to accept in-kind deliveries manufactured according to either European or American  standard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Covers: pressure vessels, CE-marked pressure piping, CE-marked safety valves, structures… </a:t>
            </a:r>
          </a:p>
          <a:p>
            <a:endParaRPr lang="en-GB" dirty="0"/>
          </a:p>
          <a:p>
            <a:r>
              <a:rPr lang="en-GB" i="1" dirty="0"/>
              <a:t>Transition:</a:t>
            </a:r>
          </a:p>
          <a:p>
            <a:r>
              <a:rPr lang="en-GB" dirty="0"/>
              <a:t>This is for the framework</a:t>
            </a:r>
          </a:p>
          <a:p>
            <a:r>
              <a:rPr lang="en-GB" dirty="0"/>
              <a:t>Now about the workflow to produce our cryogenic system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FE4840-50D0-AB41-ABB7-CB24D36666D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07494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i="1" dirty="0"/>
              <a:t>Transition:</a:t>
            </a:r>
          </a:p>
          <a:p>
            <a:r>
              <a:rPr lang="en-GB" dirty="0"/>
              <a:t>This is for the framework</a:t>
            </a:r>
          </a:p>
          <a:p>
            <a:r>
              <a:rPr lang="en-GB" dirty="0"/>
              <a:t>Now about the workflow to produce our cryogenic systems</a:t>
            </a:r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i="1" dirty="0" err="1"/>
              <a:t>Comments</a:t>
            </a:r>
            <a:r>
              <a:rPr lang="fr-CH" i="1" dirty="0"/>
              <a:t>:</a:t>
            </a:r>
          </a:p>
          <a:p>
            <a:r>
              <a:rPr lang="en-GB" dirty="0"/>
              <a:t>First: what do we mean by </a:t>
            </a:r>
            <a:r>
              <a:rPr lang="en-GB" dirty="0" err="1"/>
              <a:t>cryo</a:t>
            </a:r>
            <a:r>
              <a:rPr lang="en-GB" dirty="0"/>
              <a:t> system ?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FE4840-50D0-AB41-ABB7-CB24D36666D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39179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i="1" dirty="0"/>
              <a:t>Transition: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/>
              <a:t>highlight </a:t>
            </a:r>
            <a:r>
              <a:rPr lang="fr-CH" dirty="0" err="1"/>
              <a:t>some</a:t>
            </a:r>
            <a:r>
              <a:rPr lang="fr-CH" dirty="0"/>
              <a:t> phases of the </a:t>
            </a:r>
            <a:r>
              <a:rPr lang="fr-CH" dirty="0" err="1"/>
              <a:t>sub-project</a:t>
            </a:r>
            <a:r>
              <a:rPr lang="fr-CH" dirty="0"/>
              <a:t> </a:t>
            </a:r>
            <a:r>
              <a:rPr lang="fr-CH" dirty="0" err="1"/>
              <a:t>lifecycle</a:t>
            </a:r>
            <a:r>
              <a:rPr lang="fr-CH" dirty="0"/>
              <a:t> to show </a:t>
            </a:r>
            <a:r>
              <a:rPr lang="fr-CH" dirty="0" err="1"/>
              <a:t>our</a:t>
            </a:r>
            <a:r>
              <a:rPr lang="fr-CH" dirty="0"/>
              <a:t> engineering and management </a:t>
            </a:r>
            <a:r>
              <a:rPr lang="fr-CH" dirty="0" err="1"/>
              <a:t>activities</a:t>
            </a:r>
            <a:r>
              <a:rPr lang="fr-CH" dirty="0"/>
              <a:t>. </a:t>
            </a:r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i="1" dirty="0" err="1"/>
              <a:t>Comments</a:t>
            </a:r>
            <a:r>
              <a:rPr lang="fr-CH" i="1" dirty="0"/>
              <a:t>:</a:t>
            </a:r>
          </a:p>
          <a:p>
            <a:r>
              <a:rPr lang="fr-CH" dirty="0"/>
              <a:t>This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where</a:t>
            </a:r>
            <a:r>
              <a:rPr lang="fr-CH" dirty="0"/>
              <a:t> </a:t>
            </a: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usually</a:t>
            </a:r>
            <a:r>
              <a:rPr lang="fr-CH" dirty="0"/>
              <a:t> go </a:t>
            </a:r>
            <a:r>
              <a:rPr lang="fr-CH" dirty="0" err="1"/>
              <a:t>into</a:t>
            </a:r>
            <a:r>
              <a:rPr lang="fr-CH" dirty="0"/>
              <a:t> </a:t>
            </a:r>
            <a:r>
              <a:rPr lang="fr-CH" dirty="0" err="1"/>
              <a:t>industrial</a:t>
            </a:r>
            <a:r>
              <a:rPr lang="fr-CH" dirty="0"/>
              <a:t> consultation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 err="1"/>
              <a:t>Within</a:t>
            </a:r>
            <a:r>
              <a:rPr lang="fr-CH" dirty="0"/>
              <a:t> the top </a:t>
            </a:r>
            <a:r>
              <a:rPr lang="fr-CH" dirty="0" err="1"/>
              <a:t>project</a:t>
            </a:r>
            <a:r>
              <a:rPr lang="fr-CH" dirty="0"/>
              <a:t> structure </a:t>
            </a:r>
            <a:r>
              <a:rPr lang="fr-CH" dirty="0" err="1"/>
              <a:t>we</a:t>
            </a:r>
            <a:r>
              <a:rPr lang="fr-CH" dirty="0"/>
              <a:t> have the </a:t>
            </a:r>
            <a:r>
              <a:rPr lang="fr-CH" dirty="0" err="1"/>
              <a:t>freedom</a:t>
            </a:r>
            <a:r>
              <a:rPr lang="fr-CH" dirty="0"/>
              <a:t> to structure </a:t>
            </a:r>
            <a:r>
              <a:rPr lang="fr-CH" dirty="0" err="1"/>
              <a:t>our</a:t>
            </a:r>
            <a:r>
              <a:rPr lang="fr-CH" dirty="0"/>
              <a:t> </a:t>
            </a:r>
            <a:r>
              <a:rPr lang="fr-CH" dirty="0" err="1"/>
              <a:t>sub-project</a:t>
            </a:r>
            <a:r>
              <a:rPr lang="fr-CH" dirty="0"/>
              <a:t> 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i="1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FE4840-50D0-AB41-ABB7-CB24D36666D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08978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i="1" dirty="0"/>
              <a:t>Transition:</a:t>
            </a:r>
          </a:p>
          <a:p>
            <a:r>
              <a:rPr lang="en-GB" dirty="0"/>
              <a:t>Here is the workflow of our engineering activities in the basic design phase, i.e. project definition</a:t>
            </a:r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i="1" dirty="0" err="1"/>
              <a:t>Comments</a:t>
            </a:r>
            <a:r>
              <a:rPr lang="fr-CH" i="1" dirty="0"/>
              <a:t>:</a:t>
            </a:r>
          </a:p>
          <a:p>
            <a:r>
              <a:rPr lang="fr-CH" dirty="0" err="1"/>
              <a:t>Requirements</a:t>
            </a:r>
            <a:r>
              <a:rPr lang="fr-CH" dirty="0"/>
              <a:t> </a:t>
            </a:r>
          </a:p>
          <a:p>
            <a:r>
              <a:rPr lang="fr-CH" dirty="0"/>
              <a:t>and </a:t>
            </a:r>
            <a:r>
              <a:rPr lang="fr-CH" dirty="0" err="1"/>
              <a:t>constraints</a:t>
            </a:r>
            <a:r>
              <a:rPr lang="fr-CH" dirty="0"/>
              <a:t> : </a:t>
            </a:r>
            <a:r>
              <a:rPr lang="fr-CH" dirty="0" err="1"/>
              <a:t>example</a:t>
            </a:r>
            <a:r>
              <a:rPr lang="fr-CH" dirty="0"/>
              <a:t> </a:t>
            </a:r>
            <a:r>
              <a:rPr lang="fr-CH" dirty="0">
                <a:sym typeface="Wingdings" panose="05000000000000000000" pitchFamily="2" charset="2"/>
              </a:rPr>
              <a:t> </a:t>
            </a:r>
            <a:r>
              <a:rPr lang="fr-CH" dirty="0" err="1">
                <a:sym typeface="Wingdings" panose="05000000000000000000" pitchFamily="2" charset="2"/>
              </a:rPr>
              <a:t>shaft</a:t>
            </a:r>
            <a:r>
              <a:rPr lang="fr-CH" dirty="0">
                <a:sym typeface="Wingdings" panose="05000000000000000000" pitchFamily="2" charset="2"/>
              </a:rPr>
              <a:t> limitation </a:t>
            </a:r>
            <a:r>
              <a:rPr lang="fr-CH" dirty="0" err="1">
                <a:sym typeface="Wingdings" panose="05000000000000000000" pitchFamily="2" charset="2"/>
              </a:rPr>
              <a:t>requires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err="1">
                <a:sym typeface="Wingdings" panose="05000000000000000000" pitchFamily="2" charset="2"/>
              </a:rPr>
              <a:t>modular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err="1">
                <a:sym typeface="Wingdings" panose="05000000000000000000" pitchFamily="2" charset="2"/>
              </a:rPr>
              <a:t>elements</a:t>
            </a:r>
            <a:r>
              <a:rPr lang="fr-CH" dirty="0">
                <a:sym typeface="Wingdings" panose="05000000000000000000" pitchFamily="2" charset="2"/>
              </a:rPr>
              <a:t> for </a:t>
            </a:r>
            <a:r>
              <a:rPr lang="fr-CH" dirty="0" err="1">
                <a:sym typeface="Wingdings" panose="05000000000000000000" pitchFamily="2" charset="2"/>
              </a:rPr>
              <a:t>assembly</a:t>
            </a:r>
            <a:r>
              <a:rPr lang="fr-CH" dirty="0">
                <a:sym typeface="Wingdings" panose="05000000000000000000" pitchFamily="2" charset="2"/>
              </a:rPr>
              <a:t> underground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 err="1">
                <a:sym typeface="Wingdings" panose="05000000000000000000" pitchFamily="2" charset="2"/>
              </a:rPr>
              <a:t>ProtoDUNE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err="1">
                <a:sym typeface="Wingdings" panose="05000000000000000000" pitchFamily="2" charset="2"/>
              </a:rPr>
              <a:t>REx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err="1">
                <a:sym typeface="Wingdings" panose="05000000000000000000" pitchFamily="2" charset="2"/>
              </a:rPr>
              <a:t>fitted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err="1">
                <a:sym typeface="Wingdings" panose="05000000000000000000" pitchFamily="2" charset="2"/>
              </a:rPr>
              <a:t>into</a:t>
            </a:r>
            <a:r>
              <a:rPr lang="fr-CH" dirty="0">
                <a:sym typeface="Wingdings" panose="05000000000000000000" pitchFamily="2" charset="2"/>
              </a:rPr>
              <a:t> DUNE </a:t>
            </a:r>
            <a:r>
              <a:rPr lang="fr-CH" dirty="0" err="1">
                <a:sym typeface="Wingdings" panose="05000000000000000000" pitchFamily="2" charset="2"/>
              </a:rPr>
              <a:t>requirements</a:t>
            </a:r>
            <a:r>
              <a:rPr lang="fr-CH" dirty="0">
                <a:sym typeface="Wingdings" panose="05000000000000000000" pitchFamily="2" charset="2"/>
              </a:rPr>
              <a:t> as </a:t>
            </a:r>
            <a:r>
              <a:rPr lang="fr-CH" dirty="0" err="1">
                <a:sym typeface="Wingdings" panose="05000000000000000000" pitchFamily="2" charset="2"/>
              </a:rPr>
              <a:t>technical</a:t>
            </a:r>
            <a:r>
              <a:rPr lang="fr-CH" dirty="0">
                <a:sym typeface="Wingdings" panose="05000000000000000000" pitchFamily="2" charset="2"/>
              </a:rPr>
              <a:t> design </a:t>
            </a:r>
            <a:r>
              <a:rPr lang="fr-CH" dirty="0" err="1">
                <a:sym typeface="Wingdings" panose="05000000000000000000" pitchFamily="2" charset="2"/>
              </a:rPr>
              <a:t>choices</a:t>
            </a:r>
            <a:r>
              <a:rPr lang="fr-CH" dirty="0">
                <a:sym typeface="Wingdings" panose="05000000000000000000" pitchFamily="2" charset="2"/>
              </a:rPr>
              <a:t> for instance</a:t>
            </a:r>
          </a:p>
          <a:p>
            <a:r>
              <a:rPr lang="fr-CH" dirty="0">
                <a:sym typeface="Wingdings" panose="05000000000000000000" pitchFamily="2" charset="2"/>
              </a:rPr>
              <a:t>FA sets the frame for the </a:t>
            </a:r>
            <a:r>
              <a:rPr lang="fr-CH" dirty="0" err="1">
                <a:sym typeface="Wingdings" panose="05000000000000000000" pitchFamily="2" charset="2"/>
              </a:rPr>
              <a:t>definition</a:t>
            </a:r>
            <a:r>
              <a:rPr lang="fr-CH" dirty="0">
                <a:sym typeface="Wingdings" panose="05000000000000000000" pitchFamily="2" charset="2"/>
              </a:rPr>
              <a:t> of the </a:t>
            </a:r>
            <a:r>
              <a:rPr lang="fr-CH" dirty="0" err="1">
                <a:sym typeface="Wingdings" panose="05000000000000000000" pitchFamily="2" charset="2"/>
              </a:rPr>
              <a:t>controls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err="1">
                <a:sym typeface="Wingdings" panose="05000000000000000000" pitchFamily="2" charset="2"/>
              </a:rPr>
              <a:t>logics</a:t>
            </a:r>
            <a:endParaRPr lang="fr-CH" dirty="0">
              <a:sym typeface="Wingdings" panose="05000000000000000000" pitchFamily="2" charset="2"/>
            </a:endParaRPr>
          </a:p>
          <a:p>
            <a:endParaRPr lang="fr-CH" dirty="0">
              <a:sym typeface="Wingdings" panose="05000000000000000000" pitchFamily="2" charset="2"/>
            </a:endParaRPr>
          </a:p>
          <a:p>
            <a:r>
              <a:rPr lang="fr-CH" dirty="0">
                <a:sym typeface="Wingdings" panose="05000000000000000000" pitchFamily="2" charset="2"/>
              </a:rPr>
              <a:t>Interfaces: </a:t>
            </a:r>
            <a:r>
              <a:rPr lang="fr-CH" dirty="0" err="1">
                <a:sym typeface="Wingdings" panose="05000000000000000000" pitchFamily="2" charset="2"/>
              </a:rPr>
              <a:t>mechanical</a:t>
            </a:r>
            <a:r>
              <a:rPr lang="fr-CH" dirty="0">
                <a:sym typeface="Wingdings" panose="05000000000000000000" pitchFamily="2" charset="2"/>
              </a:rPr>
              <a:t>, thermal, process, </a:t>
            </a:r>
            <a:r>
              <a:rPr lang="fr-CH" dirty="0" err="1">
                <a:sym typeface="Wingdings" panose="05000000000000000000" pitchFamily="2" charset="2"/>
              </a:rPr>
              <a:t>electrical</a:t>
            </a:r>
            <a:r>
              <a:rPr lang="fr-CH" dirty="0">
                <a:sym typeface="Wingdings" panose="05000000000000000000" pitchFamily="2" charset="2"/>
              </a:rPr>
              <a:t>, </a:t>
            </a:r>
            <a:r>
              <a:rPr lang="fr-CH" dirty="0" err="1">
                <a:sym typeface="Wingdings" panose="05000000000000000000" pitchFamily="2" charset="2"/>
              </a:rPr>
              <a:t>cleanliness</a:t>
            </a:r>
            <a:r>
              <a:rPr lang="fr-CH" dirty="0">
                <a:sym typeface="Wingdings" panose="05000000000000000000" pitchFamily="2" charset="2"/>
              </a:rPr>
              <a:t>, tests … </a:t>
            </a:r>
          </a:p>
          <a:p>
            <a:endParaRPr lang="fr-CH" dirty="0"/>
          </a:p>
          <a:p>
            <a:r>
              <a:rPr lang="fr-CH" dirty="0"/>
              <a:t>Product Assurance </a:t>
            </a:r>
            <a:r>
              <a:rPr lang="fr-CH" dirty="0" err="1"/>
              <a:t>formalism</a:t>
            </a:r>
            <a:r>
              <a:rPr lang="fr-CH" dirty="0"/>
              <a:t>: P&amp;ID </a:t>
            </a:r>
            <a:r>
              <a:rPr lang="fr-CH" dirty="0" err="1"/>
              <a:t>reviews</a:t>
            </a:r>
            <a:r>
              <a:rPr lang="fr-CH" dirty="0"/>
              <a:t> ; HAZOP / FMECA</a:t>
            </a:r>
          </a:p>
          <a:p>
            <a:endParaRPr lang="fr-CH" dirty="0"/>
          </a:p>
          <a:p>
            <a:r>
              <a:rPr lang="fr-CH" dirty="0"/>
              <a:t>As </a:t>
            </a:r>
            <a:r>
              <a:rPr lang="fr-CH" dirty="0" err="1"/>
              <a:t>already</a:t>
            </a:r>
            <a:r>
              <a:rPr lang="fr-CH" dirty="0"/>
              <a:t> </a:t>
            </a:r>
            <a:r>
              <a:rPr lang="fr-CH" dirty="0" err="1"/>
              <a:t>mentionned</a:t>
            </a:r>
            <a:r>
              <a:rPr lang="fr-CH" dirty="0"/>
              <a:t> : </a:t>
            </a:r>
            <a:r>
              <a:rPr lang="fr-CH" dirty="0" err="1"/>
              <a:t>continuous</a:t>
            </a:r>
            <a:r>
              <a:rPr lang="fr-CH" dirty="0"/>
              <a:t> interaction </a:t>
            </a:r>
            <a:r>
              <a:rPr lang="fr-CH" dirty="0" err="1"/>
              <a:t>between</a:t>
            </a:r>
            <a:r>
              <a:rPr lang="fr-CH" dirty="0"/>
              <a:t> the CERN / Fermilab teams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FE4840-50D0-AB41-ABB7-CB24D36666D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60204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i="1" dirty="0"/>
              <a:t>Transition:</a:t>
            </a:r>
          </a:p>
          <a:p>
            <a:r>
              <a:rPr lang="en-GB" dirty="0"/>
              <a:t>At this stage we have all info to produce a technical specification.</a:t>
            </a:r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i="1" dirty="0" err="1"/>
              <a:t>Comments</a:t>
            </a:r>
            <a:r>
              <a:rPr lang="fr-CH" i="1" dirty="0"/>
              <a:t>: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fr-CH" sz="1200" dirty="0"/>
          </a:p>
          <a:p>
            <a:pPr marL="0" indent="0">
              <a:buFont typeface="Wingdings" panose="05000000000000000000" pitchFamily="2" charset="2"/>
              <a:buNone/>
            </a:pPr>
            <a:r>
              <a:rPr lang="fr-CH" sz="1200" dirty="0" err="1"/>
              <a:t>Spec</a:t>
            </a:r>
            <a:r>
              <a:rPr lang="fr-CH" sz="1200" dirty="0"/>
              <a:t> </a:t>
            </a:r>
            <a:r>
              <a:rPr lang="fr-CH" sz="1200" dirty="0" err="1"/>
              <a:t>is</a:t>
            </a:r>
            <a:r>
              <a:rPr lang="fr-CH" sz="1200" dirty="0"/>
              <a:t> NP </a:t>
            </a:r>
            <a:r>
              <a:rPr lang="fr-CH" sz="1200" dirty="0" err="1"/>
              <a:t>responsibility</a:t>
            </a:r>
            <a:endParaRPr lang="fr-CH" sz="1200" dirty="0"/>
          </a:p>
          <a:p>
            <a:pPr marL="0" indent="0">
              <a:buFont typeface="Wingdings" panose="05000000000000000000" pitchFamily="2" charset="2"/>
              <a:buNone/>
            </a:pPr>
            <a:r>
              <a:rPr lang="fr-CH" sz="1200" dirty="0" err="1"/>
              <a:t>Validate</a:t>
            </a:r>
            <a:r>
              <a:rPr lang="fr-CH" sz="1200" dirty="0"/>
              <a:t> </a:t>
            </a:r>
            <a:r>
              <a:rPr lang="fr-CH" sz="1200" dirty="0" err="1"/>
              <a:t>requirements</a:t>
            </a:r>
            <a:r>
              <a:rPr lang="fr-CH" sz="1200" dirty="0"/>
              <a:t> </a:t>
            </a:r>
            <a:r>
              <a:rPr lang="fr-CH" sz="1200" dirty="0" err="1"/>
              <a:t>against</a:t>
            </a:r>
            <a:r>
              <a:rPr lang="fr-CH" sz="1200" dirty="0"/>
              <a:t> </a:t>
            </a:r>
            <a:r>
              <a:rPr lang="fr-CH" sz="1200" dirty="0" err="1"/>
              <a:t>higher</a:t>
            </a:r>
            <a:r>
              <a:rPr lang="fr-CH" sz="1200" dirty="0"/>
              <a:t> </a:t>
            </a:r>
            <a:r>
              <a:rPr lang="fr-CH" sz="1200" dirty="0" err="1"/>
              <a:t>level</a:t>
            </a:r>
            <a:r>
              <a:rPr lang="fr-CH" sz="1200" dirty="0"/>
              <a:t> </a:t>
            </a:r>
            <a:r>
              <a:rPr lang="fr-CH" sz="1200" dirty="0" err="1"/>
              <a:t>requirements</a:t>
            </a:r>
            <a:r>
              <a:rPr lang="fr-CH" sz="1200" dirty="0"/>
              <a:t> </a:t>
            </a:r>
          </a:p>
          <a:p>
            <a:endParaRPr lang="en-US" sz="1800" b="1" dirty="0">
              <a:effectLst/>
              <a:latin typeface="Calibri" panose="020F050202020403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FE4840-50D0-AB41-ABB7-CB24D36666DC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39174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i="1" dirty="0"/>
              <a:t>Transition:</a:t>
            </a:r>
          </a:p>
          <a:p>
            <a:r>
              <a:rPr lang="en-GB" dirty="0"/>
              <a:t>In parallel we also work out the management plan.</a:t>
            </a:r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i="1" dirty="0" err="1"/>
              <a:t>Comments</a:t>
            </a:r>
            <a:r>
              <a:rPr lang="fr-CH" i="1" dirty="0"/>
              <a:t>:</a:t>
            </a: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lang="fr-CH" dirty="0"/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fr-CH" dirty="0"/>
              <a:t>OBS: not </a:t>
            </a:r>
            <a:r>
              <a:rPr lang="fr-CH" dirty="0" err="1"/>
              <a:t>only</a:t>
            </a:r>
            <a:r>
              <a:rPr lang="fr-CH" dirty="0"/>
              <a:t> </a:t>
            </a:r>
            <a:r>
              <a:rPr lang="fr-CH" dirty="0" err="1"/>
              <a:t>mechanical</a:t>
            </a:r>
            <a:r>
              <a:rPr lang="fr-CH" dirty="0"/>
              <a:t> and </a:t>
            </a:r>
            <a:r>
              <a:rPr lang="fr-CH" dirty="0" err="1"/>
              <a:t>assembly</a:t>
            </a:r>
            <a:r>
              <a:rPr lang="fr-CH" dirty="0"/>
              <a:t> </a:t>
            </a:r>
            <a:r>
              <a:rPr lang="fr-CH" dirty="0" err="1"/>
              <a:t>activities</a:t>
            </a:r>
            <a:r>
              <a:rPr lang="fr-CH" dirty="0"/>
              <a:t>; </a:t>
            </a:r>
            <a:r>
              <a:rPr lang="fr-CH" dirty="0" err="1"/>
              <a:t>includes</a:t>
            </a:r>
            <a:r>
              <a:rPr lang="fr-CH" dirty="0"/>
              <a:t> as </a:t>
            </a:r>
            <a:r>
              <a:rPr lang="fr-CH" dirty="0" err="1"/>
              <a:t>well</a:t>
            </a:r>
            <a:r>
              <a:rPr lang="fr-CH" dirty="0"/>
              <a:t> </a:t>
            </a:r>
            <a:r>
              <a:rPr lang="fr-CH" dirty="0" err="1"/>
              <a:t>intrumentation</a:t>
            </a:r>
            <a:r>
              <a:rPr lang="fr-CH" dirty="0"/>
              <a:t>, </a:t>
            </a:r>
            <a:r>
              <a:rPr lang="fr-CH" dirty="0" err="1"/>
              <a:t>controls</a:t>
            </a:r>
            <a:r>
              <a:rPr lang="fr-CH" dirty="0"/>
              <a:t> (</a:t>
            </a:r>
            <a:r>
              <a:rPr lang="fr-CH" dirty="0" err="1"/>
              <a:t>ProtoDUNE</a:t>
            </a:r>
            <a:r>
              <a:rPr lang="fr-CH" dirty="0"/>
              <a:t> </a:t>
            </a:r>
            <a:r>
              <a:rPr lang="fr-CH" dirty="0" err="1"/>
              <a:t>only</a:t>
            </a:r>
            <a:r>
              <a:rPr lang="fr-CH" dirty="0"/>
              <a:t>)</a:t>
            </a: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lang="fr-CH" dirty="0"/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fr-CH" dirty="0"/>
              <a:t>WP description: </a:t>
            </a:r>
            <a:r>
              <a:rPr lang="fr-CH" dirty="0" err="1"/>
              <a:t>precisely</a:t>
            </a:r>
            <a:r>
              <a:rPr lang="fr-CH" dirty="0"/>
              <a:t> </a:t>
            </a:r>
            <a:r>
              <a:rPr lang="fr-CH" dirty="0" err="1"/>
              <a:t>defines</a:t>
            </a:r>
            <a:r>
              <a:rPr lang="fr-CH" dirty="0"/>
              <a:t> </a:t>
            </a:r>
            <a:r>
              <a:rPr lang="fr-CH" dirty="0" err="1"/>
              <a:t>roles</a:t>
            </a:r>
            <a:r>
              <a:rPr lang="fr-CH" dirty="0"/>
              <a:t> and </a:t>
            </a:r>
            <a:r>
              <a:rPr lang="fr-CH" dirty="0" err="1"/>
              <a:t>responsibilities</a:t>
            </a:r>
            <a:r>
              <a:rPr lang="fr-CH" dirty="0"/>
              <a:t> ; + support to </a:t>
            </a:r>
            <a:r>
              <a:rPr lang="fr-CH" dirty="0" err="1"/>
              <a:t>other</a:t>
            </a:r>
            <a:r>
              <a:rPr lang="fr-CH" dirty="0"/>
              <a:t> WP</a:t>
            </a: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lang="fr-CH" dirty="0"/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fr-CH" dirty="0" err="1"/>
              <a:t>Cost</a:t>
            </a:r>
            <a:r>
              <a:rPr lang="fr-CH" dirty="0"/>
              <a:t> </a:t>
            </a:r>
            <a:r>
              <a:rPr lang="fr-CH" dirty="0" err="1"/>
              <a:t>estimate</a:t>
            </a:r>
            <a:r>
              <a:rPr lang="fr-CH" dirty="0"/>
              <a:t>: </a:t>
            </a:r>
          </a:p>
          <a:p>
            <a:r>
              <a:rPr lang="fr-CH" dirty="0"/>
              <a:t>Relies on </a:t>
            </a:r>
            <a:r>
              <a:rPr lang="fr-CH" dirty="0" err="1"/>
              <a:t>tool</a:t>
            </a:r>
            <a:r>
              <a:rPr lang="fr-CH" dirty="0"/>
              <a:t> </a:t>
            </a:r>
            <a:r>
              <a:rPr lang="fr-CH" dirty="0" err="1"/>
              <a:t>developped</a:t>
            </a:r>
            <a:r>
              <a:rPr lang="fr-CH" dirty="0"/>
              <a:t> in the CRG group </a:t>
            </a:r>
            <a:r>
              <a:rPr lang="fr-CH" dirty="0" err="1"/>
              <a:t>valid</a:t>
            </a:r>
            <a:r>
              <a:rPr lang="fr-CH" dirty="0"/>
              <a:t> for </a:t>
            </a:r>
            <a:r>
              <a:rPr lang="fr-CH" dirty="0" err="1"/>
              <a:t>this</a:t>
            </a:r>
            <a:r>
              <a:rPr lang="fr-CH" dirty="0"/>
              <a:t> </a:t>
            </a:r>
            <a:r>
              <a:rPr lang="fr-CH" dirty="0" err="1"/>
              <a:t>scale</a:t>
            </a:r>
            <a:r>
              <a:rPr lang="fr-CH" dirty="0"/>
              <a:t> of </a:t>
            </a:r>
            <a:r>
              <a:rPr lang="fr-CH" dirty="0" err="1"/>
              <a:t>equipment</a:t>
            </a:r>
            <a:r>
              <a:rPr lang="fr-CH" dirty="0"/>
              <a:t>: </a:t>
            </a:r>
            <a:r>
              <a:rPr lang="fr-CH" dirty="0" err="1"/>
              <a:t>refer</a:t>
            </a:r>
            <a:r>
              <a:rPr lang="fr-CH" dirty="0"/>
              <a:t> to </a:t>
            </a:r>
            <a:r>
              <a:rPr lang="fr-CH" dirty="0" err="1"/>
              <a:t>Andrew’s</a:t>
            </a:r>
            <a:r>
              <a:rPr lang="fr-CH" dirty="0"/>
              <a:t> </a:t>
            </a:r>
            <a:r>
              <a:rPr lang="fr-CH" dirty="0" err="1"/>
              <a:t>presentation</a:t>
            </a:r>
            <a:r>
              <a:rPr lang="fr-CH" dirty="0"/>
              <a:t>: </a:t>
            </a:r>
            <a:r>
              <a:rPr lang="fr-CH" dirty="0" err="1"/>
              <a:t>analysis</a:t>
            </a:r>
            <a:r>
              <a:rPr lang="fr-CH" dirty="0"/>
              <a:t> of </a:t>
            </a:r>
            <a:r>
              <a:rPr lang="fr-CH" dirty="0" err="1"/>
              <a:t>past</a:t>
            </a:r>
            <a:r>
              <a:rPr lang="fr-CH" dirty="0"/>
              <a:t> </a:t>
            </a:r>
            <a:r>
              <a:rPr lang="fr-CH" dirty="0" err="1"/>
              <a:t>orders</a:t>
            </a:r>
            <a:r>
              <a:rPr lang="fr-CH" dirty="0"/>
              <a:t> </a:t>
            </a:r>
            <a:r>
              <a:rPr lang="fr-CH" dirty="0" err="1"/>
              <a:t>since</a:t>
            </a:r>
            <a:r>
              <a:rPr lang="fr-CH" dirty="0"/>
              <a:t> 2010, identification of </a:t>
            </a:r>
            <a:r>
              <a:rPr lang="fr-CH" dirty="0" err="1"/>
              <a:t>influencing</a:t>
            </a:r>
            <a:r>
              <a:rPr lang="fr-CH" dirty="0"/>
              <a:t> </a:t>
            </a:r>
            <a:r>
              <a:rPr lang="fr-CH" dirty="0" err="1"/>
              <a:t>factors</a:t>
            </a:r>
            <a:r>
              <a:rPr lang="fr-CH" dirty="0"/>
              <a:t> and </a:t>
            </a:r>
            <a:r>
              <a:rPr lang="fr-CH" dirty="0" err="1"/>
              <a:t>correlations</a:t>
            </a:r>
            <a:r>
              <a:rPr lang="fr-CH" dirty="0"/>
              <a:t> ; </a:t>
            </a:r>
            <a:r>
              <a:rPr lang="fr-CH" dirty="0" err="1"/>
              <a:t>benchmarked</a:t>
            </a:r>
            <a:r>
              <a:rPr lang="fr-CH" dirty="0"/>
              <a:t> </a:t>
            </a:r>
            <a:r>
              <a:rPr lang="fr-CH" dirty="0" err="1"/>
              <a:t>against</a:t>
            </a:r>
            <a:r>
              <a:rPr lang="fr-CH" dirty="0"/>
              <a:t> </a:t>
            </a:r>
            <a:r>
              <a:rPr lang="fr-CH" dirty="0" err="1"/>
              <a:t>ProtoDUNE</a:t>
            </a:r>
            <a:r>
              <a:rPr lang="fr-CH" dirty="0"/>
              <a:t> and DS20k </a:t>
            </a:r>
            <a:r>
              <a:rPr lang="fr-CH" dirty="0" err="1"/>
              <a:t>offers</a:t>
            </a:r>
            <a:r>
              <a:rPr lang="fr-CH" dirty="0"/>
              <a:t> </a:t>
            </a:r>
            <a:r>
              <a:rPr lang="fr-CH" dirty="0" err="1"/>
              <a:t>analysis</a:t>
            </a:r>
            <a:r>
              <a:rPr lang="fr-CH" dirty="0"/>
              <a:t>; </a:t>
            </a:r>
            <a:r>
              <a:rPr lang="fr-CH" dirty="0" err="1"/>
              <a:t>cost</a:t>
            </a:r>
            <a:r>
              <a:rPr lang="fr-CH" dirty="0"/>
              <a:t> index</a:t>
            </a:r>
          </a:p>
          <a:p>
            <a:endParaRPr lang="fr-CH" dirty="0"/>
          </a:p>
          <a:p>
            <a:r>
              <a:rPr lang="fr-CH" dirty="0"/>
              <a:t>Tools: </a:t>
            </a:r>
            <a:r>
              <a:rPr lang="fr-CH" sz="1200" dirty="0">
                <a:solidFill>
                  <a:schemeClr val="tx1"/>
                </a:solidFill>
                <a:latin typeface="+mn-lt"/>
                <a:cs typeface="+mn-cs"/>
              </a:rPr>
              <a:t>No </a:t>
            </a:r>
            <a:r>
              <a:rPr lang="fr-CH" sz="1200" dirty="0" err="1">
                <a:solidFill>
                  <a:schemeClr val="tx1"/>
                </a:solidFill>
                <a:latin typeface="+mn-lt"/>
                <a:cs typeface="+mn-cs"/>
              </a:rPr>
              <a:t>pre-existing</a:t>
            </a:r>
            <a:r>
              <a:rPr lang="fr-CH" sz="1200" dirty="0">
                <a:solidFill>
                  <a:schemeClr val="tx1"/>
                </a:solidFill>
                <a:latin typeface="+mn-lt"/>
                <a:cs typeface="+mn-cs"/>
              </a:rPr>
              <a:t> </a:t>
            </a:r>
            <a:r>
              <a:rPr lang="fr-CH" sz="1200" dirty="0" err="1">
                <a:solidFill>
                  <a:schemeClr val="tx1"/>
                </a:solidFill>
                <a:latin typeface="+mn-lt"/>
                <a:cs typeface="+mn-cs"/>
              </a:rPr>
              <a:t>templates</a:t>
            </a:r>
            <a:r>
              <a:rPr lang="fr-CH" sz="1200" dirty="0">
                <a:solidFill>
                  <a:schemeClr val="tx1"/>
                </a:solidFill>
                <a:latin typeface="+mn-lt"/>
                <a:cs typeface="+mn-cs"/>
              </a:rPr>
              <a:t> </a:t>
            </a:r>
            <a:r>
              <a:rPr lang="fr-CH" sz="1200" dirty="0">
                <a:solidFill>
                  <a:schemeClr val="tx1"/>
                </a:solidFill>
                <a:latin typeface="+mn-lt"/>
                <a:cs typeface="+mn-cs"/>
                <a:sym typeface="Wingdings" panose="05000000000000000000" pitchFamily="2" charset="2"/>
              </a:rPr>
              <a:t> </a:t>
            </a:r>
            <a:r>
              <a:rPr lang="fr-CH" sz="1200" dirty="0" err="1">
                <a:solidFill>
                  <a:schemeClr val="tx1"/>
                </a:solidFill>
                <a:latin typeface="+mn-lt"/>
                <a:cs typeface="+mn-cs"/>
                <a:sym typeface="Wingdings" panose="05000000000000000000" pitchFamily="2" charset="2"/>
              </a:rPr>
              <a:t>excel</a:t>
            </a:r>
            <a:r>
              <a:rPr lang="fr-CH" sz="1200" dirty="0">
                <a:solidFill>
                  <a:schemeClr val="tx1"/>
                </a:solidFill>
                <a:latin typeface="+mn-lt"/>
                <a:cs typeface="+mn-cs"/>
                <a:sym typeface="Wingdings" panose="05000000000000000000" pitchFamily="2" charset="2"/>
              </a:rPr>
              <a:t> </a:t>
            </a:r>
            <a:r>
              <a:rPr lang="fr-CH" sz="1200" dirty="0" err="1">
                <a:solidFill>
                  <a:schemeClr val="tx1"/>
                </a:solidFill>
                <a:latin typeface="+mn-lt"/>
                <a:cs typeface="+mn-cs"/>
                <a:sym typeface="Wingdings" panose="05000000000000000000" pitchFamily="2" charset="2"/>
              </a:rPr>
              <a:t>based</a:t>
            </a:r>
            <a:r>
              <a:rPr lang="fr-CH" sz="1200" dirty="0">
                <a:solidFill>
                  <a:schemeClr val="tx1"/>
                </a:solidFill>
                <a:latin typeface="+mn-lt"/>
                <a:cs typeface="+mn-cs"/>
                <a:sym typeface="Wingdings" panose="05000000000000000000" pitchFamily="2" charset="2"/>
              </a:rPr>
              <a:t> </a:t>
            </a:r>
            <a:r>
              <a:rPr lang="fr-CH" sz="1200" dirty="0" err="1">
                <a:solidFill>
                  <a:schemeClr val="tx1"/>
                </a:solidFill>
                <a:latin typeface="+mn-lt"/>
                <a:cs typeface="+mn-cs"/>
                <a:sym typeface="Wingdings" panose="05000000000000000000" pitchFamily="2" charset="2"/>
              </a:rPr>
              <a:t>developped</a:t>
            </a:r>
            <a:r>
              <a:rPr lang="fr-CH" sz="1200" dirty="0">
                <a:solidFill>
                  <a:schemeClr val="tx1"/>
                </a:solidFill>
                <a:latin typeface="+mn-lt"/>
                <a:cs typeface="+mn-cs"/>
                <a:sym typeface="Wingdings" panose="05000000000000000000" pitchFamily="2" charset="2"/>
              </a:rPr>
              <a:t> to </a:t>
            </a:r>
            <a:r>
              <a:rPr lang="fr-CH" sz="1200" dirty="0" err="1">
                <a:solidFill>
                  <a:schemeClr val="tx1"/>
                </a:solidFill>
                <a:latin typeface="+mn-lt"/>
                <a:cs typeface="+mn-cs"/>
                <a:sym typeface="Wingdings" panose="05000000000000000000" pitchFamily="2" charset="2"/>
              </a:rPr>
              <a:t>our</a:t>
            </a:r>
            <a:r>
              <a:rPr lang="fr-CH" sz="1200" dirty="0">
                <a:solidFill>
                  <a:schemeClr val="tx1"/>
                </a:solidFill>
                <a:latin typeface="+mn-lt"/>
                <a:cs typeface="+mn-cs"/>
                <a:sym typeface="Wingdings" panose="05000000000000000000" pitchFamily="2" charset="2"/>
              </a:rPr>
              <a:t> </a:t>
            </a:r>
            <a:r>
              <a:rPr lang="fr-CH" sz="1200" dirty="0" err="1">
                <a:solidFill>
                  <a:schemeClr val="tx1"/>
                </a:solidFill>
                <a:latin typeface="+mn-lt"/>
                <a:cs typeface="+mn-cs"/>
                <a:sym typeface="Wingdings" panose="05000000000000000000" pitchFamily="2" charset="2"/>
              </a:rPr>
              <a:t>need</a:t>
            </a:r>
            <a:endParaRPr lang="fr-CH" sz="1200" dirty="0">
              <a:solidFill>
                <a:schemeClr val="tx1"/>
              </a:solidFill>
              <a:latin typeface="+mn-lt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i="1" dirty="0"/>
          </a:p>
          <a:p>
            <a:endParaRPr lang="en-US" sz="1800" b="1" dirty="0">
              <a:effectLst/>
              <a:latin typeface="Calibri" panose="020F050202020403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FE4840-50D0-AB41-ABB7-CB24D36666DC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56514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i="1" dirty="0"/>
              <a:t>Transition:</a:t>
            </a:r>
          </a:p>
          <a:p>
            <a:r>
              <a:rPr lang="fr-CH" i="0" dirty="0" err="1"/>
              <a:t>Now</a:t>
            </a:r>
            <a:r>
              <a:rPr lang="fr-CH" i="0" dirty="0"/>
              <a:t> </a:t>
            </a:r>
            <a:r>
              <a:rPr lang="fr-CH" i="0" dirty="0" err="1"/>
              <a:t>moving</a:t>
            </a:r>
            <a:r>
              <a:rPr lang="fr-CH" i="0" dirty="0"/>
              <a:t> to the </a:t>
            </a:r>
            <a:r>
              <a:rPr lang="fr-CH" i="0" dirty="0" err="1"/>
              <a:t>contract</a:t>
            </a:r>
            <a:r>
              <a:rPr lang="fr-CH" i="0" dirty="0"/>
              <a:t> </a:t>
            </a:r>
            <a:r>
              <a:rPr lang="fr-CH" i="0" dirty="0" err="1"/>
              <a:t>execution</a:t>
            </a:r>
            <a:r>
              <a:rPr lang="fr-CH" i="0" dirty="0"/>
              <a:t> phase</a:t>
            </a:r>
          </a:p>
          <a:p>
            <a:endParaRPr lang="fr-CH" i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i="1" dirty="0" err="1"/>
              <a:t>Comments</a:t>
            </a:r>
            <a:r>
              <a:rPr lang="fr-CH" i="1" dirty="0"/>
              <a:t>:</a:t>
            </a:r>
          </a:p>
          <a:p>
            <a:r>
              <a:rPr lang="en-GB" dirty="0"/>
              <a:t>QA is verification against requirements</a:t>
            </a:r>
          </a:p>
          <a:p>
            <a:r>
              <a:rPr lang="en-GB" dirty="0"/>
              <a:t>Joined reviews and inspections</a:t>
            </a:r>
          </a:p>
          <a:p>
            <a:r>
              <a:rPr lang="en-GB" dirty="0"/>
              <a:t>Regular intermediate site visits</a:t>
            </a:r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i="1" dirty="0"/>
          </a:p>
          <a:p>
            <a:endParaRPr lang="en-US" sz="1800" b="1" dirty="0">
              <a:effectLst/>
              <a:latin typeface="Calibri" panose="020F050202020403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FE4840-50D0-AB41-ABB7-CB24D36666DC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2915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i="1" dirty="0"/>
              <a:t>Transition: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200" b="0" dirty="0" err="1"/>
              <a:t>What</a:t>
            </a:r>
            <a:r>
              <a:rPr lang="fr-CH" sz="1200" b="0" dirty="0"/>
              <a:t> I have </a:t>
            </a:r>
            <a:r>
              <a:rPr lang="fr-CH" sz="1200" b="0" dirty="0" err="1"/>
              <a:t>shown</a:t>
            </a:r>
            <a:r>
              <a:rPr lang="fr-CH" sz="1200" b="0" dirty="0"/>
              <a:t> in </a:t>
            </a:r>
            <a:r>
              <a:rPr lang="fr-CH" sz="1200" b="0" dirty="0" err="1"/>
              <a:t>this</a:t>
            </a:r>
            <a:r>
              <a:rPr lang="fr-CH" sz="1200" b="0" dirty="0"/>
              <a:t> </a:t>
            </a:r>
            <a:r>
              <a:rPr lang="fr-CH" sz="1200" b="0" dirty="0" err="1"/>
              <a:t>presentation</a:t>
            </a:r>
            <a:r>
              <a:rPr lang="fr-CH" sz="1200" b="0" dirty="0"/>
              <a:t> </a:t>
            </a:r>
            <a:r>
              <a:rPr lang="fr-CH" sz="1200" b="0" dirty="0" err="1"/>
              <a:t>is</a:t>
            </a:r>
            <a:endParaRPr lang="fr-CH" sz="1200" b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sz="1200" b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i="1" dirty="0" err="1"/>
              <a:t>Comments</a:t>
            </a:r>
            <a:r>
              <a:rPr lang="fr-CH" i="1" dirty="0"/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200" b="0" dirty="0" err="1"/>
              <a:t>Methodology</a:t>
            </a:r>
            <a:r>
              <a:rPr lang="fr-CH" sz="1200" b="0" dirty="0"/>
              <a:t>: </a:t>
            </a:r>
            <a:r>
              <a:rPr lang="fr-CH" sz="1200" b="0" dirty="0" err="1"/>
              <a:t>project</a:t>
            </a:r>
            <a:r>
              <a:rPr lang="fr-CH" sz="1200" b="0" dirty="0"/>
              <a:t> </a:t>
            </a:r>
            <a:r>
              <a:rPr lang="fr-CH" sz="1200" b="0" dirty="0" err="1"/>
              <a:t>definition</a:t>
            </a:r>
            <a:r>
              <a:rPr lang="fr-CH" sz="1200" b="0" dirty="0"/>
              <a:t> / </a:t>
            </a:r>
            <a:r>
              <a:rPr lang="fr-CH" sz="1200" b="0" dirty="0" err="1"/>
              <a:t>project</a:t>
            </a:r>
            <a:r>
              <a:rPr lang="fr-CH" sz="1200" b="0" dirty="0"/>
              <a:t> </a:t>
            </a:r>
            <a:r>
              <a:rPr lang="fr-CH" sz="1200" b="0" dirty="0" err="1"/>
              <a:t>verification</a:t>
            </a:r>
            <a:endParaRPr lang="fr-CH" sz="1200" b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200" b="0" dirty="0"/>
              <a:t>Collaboration: </a:t>
            </a:r>
            <a:r>
              <a:rPr lang="fr-CH" sz="1200" b="0" dirty="0" err="1"/>
              <a:t>continuous</a:t>
            </a:r>
            <a:r>
              <a:rPr lang="fr-CH" sz="1200" b="0" dirty="0"/>
              <a:t> interaction and </a:t>
            </a:r>
            <a:r>
              <a:rPr lang="fr-CH" sz="1200" b="0" dirty="0" err="1"/>
              <a:t>formal</a:t>
            </a:r>
            <a:r>
              <a:rPr lang="fr-CH" sz="1200" b="0" dirty="0"/>
              <a:t> participation to </a:t>
            </a:r>
            <a:r>
              <a:rPr lang="fr-CH" sz="1200" b="0" dirty="0" err="1"/>
              <a:t>reviews</a:t>
            </a:r>
            <a:endParaRPr lang="fr-CH" sz="1200" b="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FE4840-50D0-AB41-ABB7-CB24D36666DC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8573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/>
              <a:t>Builds on NA 48 experience started in 97, still operating</a:t>
            </a:r>
          </a:p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3298340-4163-44F4-B013-B5ADB43B402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98913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298340-4163-44F4-B013-B5ADB43B4022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23820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First part: </a:t>
            </a:r>
            <a:r>
              <a:rPr lang="fr-CH" dirty="0" err="1"/>
              <a:t>present</a:t>
            </a:r>
            <a:r>
              <a:rPr lang="fr-CH" dirty="0"/>
              <a:t> the </a:t>
            </a:r>
            <a:r>
              <a:rPr lang="fr-CH" dirty="0" err="1"/>
              <a:t>project</a:t>
            </a:r>
            <a:r>
              <a:rPr lang="fr-CH" dirty="0"/>
              <a:t> and </a:t>
            </a:r>
            <a:r>
              <a:rPr lang="fr-CH" dirty="0" err="1"/>
              <a:t>its</a:t>
            </a:r>
            <a:r>
              <a:rPr lang="fr-CH" dirty="0"/>
              <a:t> challenges</a:t>
            </a:r>
          </a:p>
          <a:p>
            <a:r>
              <a:rPr lang="fr-CH" dirty="0"/>
              <a:t>Second part: how </a:t>
            </a:r>
            <a:r>
              <a:rPr lang="fr-CH" dirty="0" err="1"/>
              <a:t>we</a:t>
            </a:r>
            <a:r>
              <a:rPr lang="fr-CH" dirty="0"/>
              <a:t> run </a:t>
            </a:r>
            <a:r>
              <a:rPr lang="fr-CH" dirty="0" err="1"/>
              <a:t>this</a:t>
            </a:r>
            <a:r>
              <a:rPr lang="fr-CH" dirty="0"/>
              <a:t> </a:t>
            </a:r>
            <a:r>
              <a:rPr lang="fr-CH" dirty="0" err="1"/>
              <a:t>project</a:t>
            </a:r>
            <a:r>
              <a:rPr lang="fr-CH" dirty="0"/>
              <a:t> </a:t>
            </a:r>
            <a:r>
              <a:rPr lang="fr-CH" dirty="0" err="1"/>
              <a:t>within</a:t>
            </a:r>
            <a:r>
              <a:rPr lang="fr-CH" dirty="0"/>
              <a:t> a collaboration </a:t>
            </a:r>
            <a:r>
              <a:rPr lang="fr-CH" dirty="0" err="1"/>
              <a:t>frameworks</a:t>
            </a:r>
            <a:r>
              <a:rPr lang="fr-CH" dirty="0"/>
              <a:t>; </a:t>
            </a:r>
          </a:p>
          <a:p>
            <a:r>
              <a:rPr lang="fr-CH" dirty="0"/>
              <a:t>+ </a:t>
            </a:r>
            <a:r>
              <a:rPr lang="fr-CH" dirty="0" err="1"/>
              <a:t>our</a:t>
            </a:r>
            <a:r>
              <a:rPr lang="fr-CH" dirty="0"/>
              <a:t> PM </a:t>
            </a:r>
            <a:r>
              <a:rPr lang="fr-CH" dirty="0" err="1"/>
              <a:t>practicies</a:t>
            </a:r>
            <a:endParaRPr lang="fr-CH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FE4840-50D0-AB41-ABB7-CB24D36666D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98072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i="1" dirty="0" err="1"/>
              <a:t>Comments</a:t>
            </a:r>
            <a:r>
              <a:rPr lang="fr-CH" i="1" dirty="0"/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An </a:t>
            </a:r>
            <a:r>
              <a:rPr lang="en-GB" sz="1200" b="1" dirty="0"/>
              <a:t>international collaboration </a:t>
            </a:r>
            <a:r>
              <a:rPr lang="en-GB" sz="1200" dirty="0"/>
              <a:t>(DUNE) has been set-up to perform a comprehensive investigation on </a:t>
            </a:r>
            <a:r>
              <a:rPr lang="en-GB" sz="1200" b="1" dirty="0"/>
              <a:t>neutrino oscillations</a:t>
            </a:r>
            <a:r>
              <a:rPr lang="en-GB" sz="1200" dirty="0"/>
              <a:t>. Idea: Shoot a neutrino beam from Fermi Lab to Sandford Lab, covering a </a:t>
            </a:r>
            <a:r>
              <a:rPr lang="en-GB" sz="1200" b="1" dirty="0"/>
              <a:t>distance</a:t>
            </a:r>
            <a:r>
              <a:rPr lang="en-GB" sz="1200" dirty="0"/>
              <a:t> of 1300 km and detect neutrinos with a liquid </a:t>
            </a:r>
            <a:r>
              <a:rPr lang="en-GB" sz="1200" b="1" dirty="0"/>
              <a:t>argon based </a:t>
            </a:r>
            <a:r>
              <a:rPr lang="en-GB" sz="1200" dirty="0"/>
              <a:t>detector with a total argon mass of 70 </a:t>
            </a:r>
            <a:r>
              <a:rPr lang="en-GB" sz="1200" dirty="0" err="1"/>
              <a:t>kTon</a:t>
            </a:r>
            <a:r>
              <a:rPr lang="en-GB" sz="1200" dirty="0"/>
              <a:t>. The detectors will be placed in caverns at </a:t>
            </a:r>
            <a:r>
              <a:rPr lang="en-GB" sz="1200" b="1" dirty="0"/>
              <a:t>1.5 km below</a:t>
            </a:r>
            <a:r>
              <a:rPr lang="en-GB" sz="1200" dirty="0"/>
              <a:t> the surface in an old Gold Mine.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dirty="0"/>
              <a:t>Why so Deep Underground </a:t>
            </a:r>
            <a:r>
              <a:rPr lang="en-GB" sz="1200" dirty="0">
                <a:sym typeface="Wingdings" panose="05000000000000000000" pitchFamily="2" charset="2"/>
              </a:rPr>
              <a:t> this is to shield from cosmic </a:t>
            </a:r>
            <a:r>
              <a:rPr lang="en-GB" sz="1200" dirty="0" err="1">
                <a:sym typeface="Wingdings" panose="05000000000000000000" pitchFamily="2" charset="2"/>
              </a:rPr>
              <a:t>particules</a:t>
            </a:r>
            <a:r>
              <a:rPr lang="en-GB" sz="1200" dirty="0">
                <a:sym typeface="Wingdings" panose="05000000000000000000" pitchFamily="2" charset="2"/>
              </a:rPr>
              <a:t> and reduce noise level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ym typeface="Wingdings" panose="05000000000000000000" pitchFamily="2" charset="2"/>
              </a:rPr>
              <a:t>Why a dense noble liquid as active medium  this is to </a:t>
            </a:r>
            <a:r>
              <a:rPr lang="en-GB" sz="1200" b="0" dirty="0"/>
              <a:t>convert neutrinos (</a:t>
            </a:r>
            <a:r>
              <a:rPr lang="en-GB" sz="1200" dirty="0">
                <a:sym typeface="Wingdings" panose="05000000000000000000" pitchFamily="2" charset="2"/>
              </a:rPr>
              <a:t>non-charged </a:t>
            </a:r>
            <a:r>
              <a:rPr lang="en-GB" sz="1200" dirty="0" err="1">
                <a:sym typeface="Wingdings" panose="05000000000000000000" pitchFamily="2" charset="2"/>
              </a:rPr>
              <a:t>particules</a:t>
            </a:r>
            <a:r>
              <a:rPr lang="en-GB" sz="1200" dirty="0">
                <a:sym typeface="Wingdings" panose="05000000000000000000" pitchFamily="2" charset="2"/>
              </a:rPr>
              <a:t>)</a:t>
            </a:r>
            <a:r>
              <a:rPr lang="en-GB" sz="1200" b="0" dirty="0"/>
              <a:t> into measurable </a:t>
            </a:r>
            <a:r>
              <a:rPr lang="en-GB" sz="1200" b="0" dirty="0" err="1"/>
              <a:t>particules</a:t>
            </a:r>
            <a:r>
              <a:rPr lang="en-GB" sz="1200" b="0" dirty="0"/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200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One </a:t>
            </a:r>
            <a:r>
              <a:rPr lang="fr-CH" sz="1200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piece</a:t>
            </a:r>
            <a:r>
              <a:rPr lang="fr-CH" sz="1200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fr-CH" sz="1200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complexity</a:t>
            </a:r>
            <a:r>
              <a:rPr lang="fr-CH" sz="1200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fr-CH" sz="1200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everything</a:t>
            </a:r>
            <a:r>
              <a:rPr lang="fr-CH" sz="1200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fr-CH" sz="1200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</a:t>
            </a:r>
            <a:r>
              <a:rPr lang="fr-CH" sz="1200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CH" sz="1200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constructed</a:t>
            </a:r>
            <a:r>
              <a:rPr lang="fr-CH" sz="1200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trike="noStrike" dirty="0">
                <a:effectLst/>
                <a:latin typeface="Arial" panose="020B0604020202020204" pitchFamily="34" charset="0"/>
              </a:rPr>
              <a:t>of modular components that can be transported to the underground caverns via a 1.4 m × 3.6 m cross section shaft for assembly in situ.</a:t>
            </a:r>
            <a:endParaRPr lang="en-GB" sz="1200" b="1" strike="noStrik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ym typeface="Wingdings" panose="05000000000000000000" pitchFamily="2" charset="2"/>
            </a:endParaRPr>
          </a:p>
          <a:p>
            <a:r>
              <a:rPr lang="fr-CH" i="1" dirty="0"/>
              <a:t>Background info: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https://edms.cern.ch/ui/file/2795431/3/LBNF_and_Far_Site_Cryogenics_Overview_Rev_2.pdf</a:t>
            </a:r>
            <a:endParaRPr lang="fr-CH" i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i="0" dirty="0"/>
              <a:t>Link to </a:t>
            </a:r>
            <a:r>
              <a:rPr lang="fr-CH" i="0" dirty="0" err="1"/>
              <a:t>videos</a:t>
            </a:r>
            <a:endParaRPr lang="fr-CH" i="0" dirty="0"/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1800" dirty="0">
                <a:effectLst/>
                <a:latin typeface="Calibri" panose="020F0502020204030204" pitchFamily="34" charset="0"/>
              </a:rPr>
              <a:t>• </a:t>
            </a:r>
            <a:r>
              <a:rPr lang="en-GB" sz="1800" dirty="0">
                <a:effectLst/>
                <a:latin typeface="Calibri" panose="020F0502020204030204" pitchFamily="34" charset="0"/>
                <a:hlinkClick r:id="rId3"/>
              </a:rPr>
              <a:t>https://www.youtube.com/watch?v=nv13DswIKr8</a:t>
            </a:r>
            <a:endParaRPr lang="en-GB" sz="1800" dirty="0">
              <a:effectLst/>
              <a:latin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1800" dirty="0">
                <a:effectLst/>
                <a:latin typeface="Calibri" panose="020F0502020204030204" pitchFamily="34" charset="0"/>
              </a:rPr>
              <a:t>• </a:t>
            </a:r>
            <a:r>
              <a:rPr lang="en-GB" sz="1800" dirty="0">
                <a:effectLst/>
                <a:latin typeface="Calibri" panose="020F0502020204030204" pitchFamily="34" charset="0"/>
                <a:hlinkClick r:id="rId4"/>
              </a:rPr>
              <a:t>https://www.youtube.com/watch?v=zoxjRsIzd4k</a:t>
            </a:r>
            <a:endParaRPr lang="en-GB" sz="1800" dirty="0">
              <a:effectLst/>
              <a:latin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1800" dirty="0">
                <a:effectLst/>
                <a:latin typeface="Calibri" panose="020F0502020204030204" pitchFamily="34" charset="0"/>
              </a:rPr>
              <a:t>• </a:t>
            </a:r>
            <a:r>
              <a:rPr lang="en-GB" sz="1800" dirty="0">
                <a:effectLst/>
                <a:latin typeface="Calibri" panose="020F0502020204030204" pitchFamily="34" charset="0"/>
                <a:hlinkClick r:id="rId5"/>
              </a:rPr>
              <a:t>https://www.youtube.com/watch?v=AYtKcZMJ_4c</a:t>
            </a:r>
            <a:endParaRPr lang="en-GB" sz="1800" dirty="0">
              <a:effectLst/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i="0" dirty="0"/>
          </a:p>
          <a:p>
            <a:endParaRPr lang="fr-CH" i="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FE4840-50D0-AB41-ABB7-CB24D36666D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35318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i="1" dirty="0" err="1"/>
              <a:t>Comments</a:t>
            </a:r>
            <a:r>
              <a:rPr lang="fr-CH" i="1" dirty="0"/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2015 a protocole </a:t>
            </a:r>
            <a:r>
              <a:rPr lang="fr-CH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was</a:t>
            </a:r>
            <a:r>
              <a:rPr lang="fr-CH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set to </a:t>
            </a:r>
            <a:r>
              <a:rPr lang="fr-CH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define</a:t>
            </a:r>
            <a:r>
              <a:rPr lang="fr-CH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the </a:t>
            </a:r>
            <a:r>
              <a:rPr lang="fr-CH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framework</a:t>
            </a:r>
            <a:r>
              <a:rPr lang="fr-CH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for 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co-operation </a:t>
            </a:r>
            <a:r>
              <a:rPr lang="en-GB" dirty="0">
                <a:solidFill>
                  <a:schemeClr val="tx1"/>
                </a:solidFill>
              </a:rPr>
              <a:t>in the field of neutrino physics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80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dirty="0">
                <a:solidFill>
                  <a:schemeClr val="tx1"/>
                </a:solidFill>
              </a:rPr>
              <a:t>On the one hand NP…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80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dirty="0">
                <a:solidFill>
                  <a:schemeClr val="tx1"/>
                </a:solidFill>
              </a:rPr>
              <a:t>On the other hand the LBNF (Long Baseline…) project which will provide infrastructure in the form of a deep underground scientific laboratory @SURF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dirty="0">
                <a:solidFill>
                  <a:schemeClr val="tx1"/>
                </a:solidFill>
              </a:rPr>
              <a:t>and a Fermilab accelerator complex that will deliver high-intensity neutrino beam for DUNE.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dirty="0">
                <a:solidFill>
                  <a:schemeClr val="tx1"/>
                </a:solidFill>
              </a:rPr>
              <a:t>And finally the DUNE project itself which will be guided by an international collaboration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80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dirty="0"/>
              <a:t>(Provide items, funded directly or indirectly by all participants.) </a:t>
            </a:r>
            <a:endParaRPr lang="en-GB" sz="800" strike="sngStrike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800" dirty="0">
              <a:solidFill>
                <a:schemeClr val="tx1"/>
              </a:solidFill>
            </a:endParaRPr>
          </a:p>
          <a:p>
            <a:endParaRPr lang="fr-CH" i="1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FE4840-50D0-AB41-ABB7-CB24D36666D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48985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i="1" dirty="0" err="1"/>
              <a:t>Comments</a:t>
            </a:r>
            <a:r>
              <a:rPr lang="fr-CH" i="1" dirty="0"/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/>
          </a:p>
          <a:p>
            <a:r>
              <a:rPr lang="en-GB" i="1" dirty="0"/>
              <a:t>Transition: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/>
              <a:t>For </a:t>
            </a:r>
            <a:r>
              <a:rPr lang="fr-CH" dirty="0" err="1"/>
              <a:t>this</a:t>
            </a:r>
            <a:r>
              <a:rPr lang="fr-CH" dirty="0"/>
              <a:t> </a:t>
            </a:r>
            <a:r>
              <a:rPr lang="fr-CH" dirty="0" err="1"/>
              <a:t>operational</a:t>
            </a:r>
            <a:r>
              <a:rPr lang="fr-CH" dirty="0"/>
              <a:t> </a:t>
            </a:r>
            <a:r>
              <a:rPr lang="fr-CH" dirty="0" err="1"/>
              <a:t>principle</a:t>
            </a:r>
            <a:r>
              <a:rPr lang="fr-CH" dirty="0"/>
              <a:t> to </a:t>
            </a:r>
            <a:r>
              <a:rPr lang="fr-CH" dirty="0" err="1"/>
              <a:t>function</a:t>
            </a:r>
            <a:r>
              <a:rPr lang="fr-CH" dirty="0"/>
              <a:t> one </a:t>
            </a:r>
            <a:r>
              <a:rPr lang="fr-CH" dirty="0" err="1"/>
              <a:t>need</a:t>
            </a:r>
            <a:r>
              <a:rPr lang="fr-CH" dirty="0"/>
              <a:t>: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FE4840-50D0-AB41-ABB7-CB24D36666D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7469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i="1" dirty="0"/>
              <a:t>Transition: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/>
              <a:t>For </a:t>
            </a:r>
            <a:r>
              <a:rPr lang="fr-CH" dirty="0" err="1"/>
              <a:t>this</a:t>
            </a:r>
            <a:r>
              <a:rPr lang="fr-CH" dirty="0"/>
              <a:t> </a:t>
            </a:r>
            <a:r>
              <a:rPr lang="fr-CH" dirty="0" err="1"/>
              <a:t>operational</a:t>
            </a:r>
            <a:r>
              <a:rPr lang="fr-CH" dirty="0"/>
              <a:t> </a:t>
            </a:r>
            <a:r>
              <a:rPr lang="fr-CH" dirty="0" err="1"/>
              <a:t>principle</a:t>
            </a:r>
            <a:r>
              <a:rPr lang="fr-CH" dirty="0"/>
              <a:t> to </a:t>
            </a:r>
            <a:r>
              <a:rPr lang="fr-CH" dirty="0" err="1"/>
              <a:t>function</a:t>
            </a:r>
            <a:r>
              <a:rPr lang="fr-CH" dirty="0"/>
              <a:t> one </a:t>
            </a:r>
            <a:r>
              <a:rPr lang="fr-CH" dirty="0" err="1"/>
              <a:t>need</a:t>
            </a:r>
            <a:r>
              <a:rPr lang="fr-CH" dirty="0"/>
              <a:t>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i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i="1" dirty="0" err="1"/>
              <a:t>Comments</a:t>
            </a:r>
            <a:r>
              <a:rPr lang="fr-CH" i="1" dirty="0"/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baseline="0" dirty="0" err="1"/>
              <a:t>Purity</a:t>
            </a:r>
            <a:r>
              <a:rPr lang="fr-CH" baseline="0" dirty="0"/>
              <a:t>: to </a:t>
            </a:r>
            <a:r>
              <a:rPr lang="fr-CH" baseline="0" dirty="0" err="1"/>
              <a:t>give</a:t>
            </a:r>
            <a:r>
              <a:rPr lang="fr-CH" baseline="0" dirty="0"/>
              <a:t> an </a:t>
            </a:r>
            <a:r>
              <a:rPr lang="fr-CH" baseline="0" dirty="0" err="1"/>
              <a:t>idea</a:t>
            </a:r>
            <a:r>
              <a:rPr lang="fr-CH" baseline="0" dirty="0"/>
              <a:t> </a:t>
            </a:r>
            <a:r>
              <a:rPr lang="fr-CH" baseline="0" dirty="0" err="1"/>
              <a:t>we</a:t>
            </a:r>
            <a:r>
              <a:rPr lang="fr-CH" baseline="0" dirty="0"/>
              <a:t> go </a:t>
            </a:r>
            <a:r>
              <a:rPr lang="fr-CH" baseline="0" dirty="0" err="1"/>
              <a:t>from</a:t>
            </a:r>
            <a:r>
              <a:rPr lang="fr-CH" baseline="0" dirty="0"/>
              <a:t> 2 mm drift gap in </a:t>
            </a:r>
            <a:r>
              <a:rPr lang="en-GB" sz="1200" b="0" dirty="0">
                <a:sym typeface="Wingdings" panose="05000000000000000000" pitchFamily="2" charset="2"/>
              </a:rPr>
              <a:t>the liquid argon calorimeter we have in ATLAS</a:t>
            </a:r>
            <a:r>
              <a:rPr lang="fr-CH" baseline="0" dirty="0"/>
              <a:t> up to 3.6 to 6 m in DUNE.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baseline="0" dirty="0" err="1"/>
              <a:t>From</a:t>
            </a:r>
            <a:r>
              <a:rPr lang="fr-CH" baseline="0" dirty="0"/>
              <a:t> parts per million to parts per trillion.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baseline="0" dirty="0"/>
              <a:t>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/>
              <a:t>5 </a:t>
            </a:r>
            <a:r>
              <a:rPr lang="fr-CH" dirty="0" err="1"/>
              <a:t>storey</a:t>
            </a:r>
            <a:r>
              <a:rPr lang="fr-CH" dirty="0"/>
              <a:t> building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dirty="0">
                <a:sym typeface="Wingdings" panose="05000000000000000000" pitchFamily="2" charset="2"/>
              </a:rPr>
              <a:t>Size: to give an idea we go up with a factor 500 in volume/mass compared to ATLAS calo</a:t>
            </a:r>
            <a:endParaRPr lang="en-GB" sz="1200" dirty="0">
              <a:sym typeface="Wingdings" panose="05000000000000000000" pitchFamily="2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baseline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i="1" baseline="0" dirty="0"/>
              <a:t>Transition: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baseline="0" dirty="0"/>
              <a:t>All </a:t>
            </a:r>
            <a:r>
              <a:rPr lang="fr-CH" baseline="0" dirty="0" err="1"/>
              <a:t>this</a:t>
            </a:r>
            <a:r>
              <a:rPr lang="fr-CH" baseline="0" dirty="0"/>
              <a:t> </a:t>
            </a:r>
            <a:r>
              <a:rPr lang="fr-CH" baseline="0" dirty="0" err="1"/>
              <a:t>brings</a:t>
            </a:r>
            <a:r>
              <a:rPr lang="fr-CH" baseline="0" dirty="0"/>
              <a:t> a </a:t>
            </a:r>
            <a:r>
              <a:rPr lang="fr-CH" baseline="0" dirty="0" err="1"/>
              <a:t>number</a:t>
            </a:r>
            <a:r>
              <a:rPr lang="fr-CH" baseline="0" dirty="0"/>
              <a:t> of c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hallenges for detector, for cryostat and for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cryogenics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required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number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developments</a:t>
            </a:r>
            <a:endParaRPr lang="fr-CH" baseline="0" dirty="0"/>
          </a:p>
          <a:p>
            <a:endParaRPr lang="en-GB" dirty="0"/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i="1" dirty="0"/>
              <a:t>Background info:</a:t>
            </a:r>
          </a:p>
          <a:p>
            <a:r>
              <a:rPr lang="en-GB" dirty="0"/>
              <a:t>TDR pp113: </a:t>
            </a:r>
            <a:r>
              <a:rPr lang="fr-CH" sz="1200" dirty="0">
                <a:effectLst/>
                <a:latin typeface="Calibri" panose="020F0502020204030204" pitchFamily="34" charset="0"/>
                <a:hlinkClick r:id="rId3"/>
              </a:rPr>
              <a:t>https://iopscience.iop.org/article/10.1088/1748-0221/15/08/T08009/pdf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FE4840-50D0-AB41-ABB7-CB24D36666D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85554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i="1" baseline="0" dirty="0"/>
              <a:t>Transition: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baseline="0" dirty="0"/>
              <a:t>All </a:t>
            </a:r>
            <a:r>
              <a:rPr lang="fr-CH" baseline="0" dirty="0" err="1"/>
              <a:t>this</a:t>
            </a:r>
            <a:r>
              <a:rPr lang="fr-CH" baseline="0" dirty="0"/>
              <a:t> </a:t>
            </a:r>
            <a:r>
              <a:rPr lang="fr-CH" baseline="0" dirty="0" err="1"/>
              <a:t>brings</a:t>
            </a:r>
            <a:r>
              <a:rPr lang="fr-CH" baseline="0" dirty="0"/>
              <a:t> a </a:t>
            </a:r>
            <a:r>
              <a:rPr lang="fr-CH" baseline="0" dirty="0" err="1"/>
              <a:t>number</a:t>
            </a:r>
            <a:r>
              <a:rPr lang="fr-CH" baseline="0" dirty="0"/>
              <a:t> of c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hallenges for detector, for cryostat and for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cryogenics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required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number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developments</a:t>
            </a:r>
            <a:endParaRPr lang="fr-CH" baseline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i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i="1" dirty="0" err="1"/>
              <a:t>Comments</a:t>
            </a:r>
            <a:r>
              <a:rPr lang="fr-CH" i="1" dirty="0"/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/>
              <a:t>Cryostat:</a:t>
            </a:r>
          </a:p>
          <a:p>
            <a:r>
              <a:rPr lang="en-US" dirty="0"/>
              <a:t>Seen the detector size and the underground installation: a non-vacuum insulated cryostat option is preferred</a:t>
            </a:r>
          </a:p>
          <a:p>
            <a:pPr marL="0" indent="0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n-US" sz="1200" strike="noStrike" dirty="0"/>
              <a:t>Purification experience was non existing: had to be developed based on circulation on active copper pellets</a:t>
            </a:r>
          </a:p>
          <a:p>
            <a:pPr marL="0" indent="0">
              <a:lnSpc>
                <a:spcPct val="120000"/>
              </a:lnSpc>
              <a:buFont typeface="Wingdings" panose="05000000000000000000" pitchFamily="2" charset="2"/>
              <a:buNone/>
            </a:pPr>
            <a:r>
              <a:rPr lang="en-US" sz="1200" strike="noStrike" dirty="0"/>
              <a:t>For safety: pre-ODH alarms</a:t>
            </a:r>
          </a:p>
          <a:p>
            <a:pPr marL="0" indent="0">
              <a:lnSpc>
                <a:spcPct val="120000"/>
              </a:lnSpc>
              <a:buFont typeface="Wingdings" panose="05000000000000000000" pitchFamily="2" charset="2"/>
              <a:buNone/>
            </a:pPr>
            <a:endParaRPr lang="en-US" sz="1200" strike="noStrik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i="1" baseline="0" dirty="0"/>
              <a:t>Transition: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200" i="0" dirty="0"/>
              <a:t>To validate these principles an extensive prototyping program has been set up. </a:t>
            </a:r>
          </a:p>
          <a:p>
            <a:endParaRPr lang="fr-CH" i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i="1" dirty="0"/>
              <a:t>Background info:</a:t>
            </a:r>
          </a:p>
          <a:p>
            <a:r>
              <a:rPr lang="en-GB" dirty="0"/>
              <a:t>https://gtt.fr/technologies/markiii-systems</a:t>
            </a:r>
          </a:p>
          <a:p>
            <a:r>
              <a:rPr lang="en-GB" dirty="0"/>
              <a:t>https://gtt.fr/fr/actualites/la-technologie-membranes-gtt-retenue-pour-equiper-un-important-projet-de-recherche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FE4840-50D0-AB41-ABB7-CB24D36666D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22611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i="1" baseline="0" dirty="0"/>
              <a:t>Transition: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200" i="0" dirty="0"/>
              <a:t>To validate these principles an extensive prototyping program has been set up.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i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i="1" dirty="0" err="1"/>
              <a:t>Comments</a:t>
            </a:r>
            <a:r>
              <a:rPr lang="fr-CH" i="1" dirty="0"/>
              <a:t>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200" i="0" dirty="0"/>
              <a:t>The </a:t>
            </a:r>
            <a:r>
              <a:rPr lang="en-GB" sz="1200" i="0" dirty="0" err="1"/>
              <a:t>ProtoDUNE</a:t>
            </a:r>
            <a:r>
              <a:rPr lang="en-GB" sz="1200" i="0" dirty="0"/>
              <a:t> HD and VD are the last in a row of this program.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200" i="0" dirty="0"/>
              <a:t>They have been tested in a charged particle beam in a dedicated test station at EHN1 test beam from 2018 to 2021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200" i="0" dirty="0"/>
              <a:t>(Cryogenic system can be seen on the right: set of vacuum insulated valve boxes and transfer-lines)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>
              <a:effectLst/>
              <a:latin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effectLst/>
                <a:latin typeface="Arial" panose="020B0604020202020204" pitchFamily="34" charset="0"/>
              </a:rPr>
              <a:t>The prototyping program was carried out in parallel &amp; as part to the LBNF design phase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trike="noStrike" dirty="0">
                <a:effectLst/>
                <a:latin typeface="Arial" panose="020B0604020202020204" pitchFamily="34" charset="0"/>
              </a:rPr>
              <a:t>such that the lessons learned could be fitted into the design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trike="noStrike" dirty="0">
                <a:effectLst/>
                <a:latin typeface="Arial" panose="020B0604020202020204" pitchFamily="34" charset="0"/>
              </a:rPr>
              <a:t>With the main outcome being the issue of the DUNE TDR in 2020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>
              <a:effectLst/>
              <a:latin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>
                <a:effectLst/>
                <a:latin typeface="Arial" panose="020B0604020202020204" pitchFamily="34" charset="0"/>
              </a:rPr>
              <a:t>Through… and this is a key message on this slide… continuous interactions and formal participation to reviews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Transition: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trike="noStrike" dirty="0">
                <a:effectLst/>
                <a:latin typeface="Arial" panose="020B0604020202020204" pitchFamily="34" charset="0"/>
              </a:rPr>
              <a:t>This brings me to what it means for us working in a collaboration.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CH" i="1" dirty="0"/>
              <a:t>Background info: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trike="noStrike" dirty="0">
                <a:effectLst/>
                <a:latin typeface="Arial" panose="020B0604020202020204" pitchFamily="34" charset="0"/>
              </a:rPr>
              <a:t>Detector module at 1:1 scale with an extrapolation of about 1:20 in total </a:t>
            </a:r>
            <a:r>
              <a:rPr lang="en-GB" strike="noStrike" dirty="0" err="1">
                <a:effectLst/>
                <a:latin typeface="Arial" panose="020B0604020202020204" pitchFamily="34" charset="0"/>
              </a:rPr>
              <a:t>LAr</a:t>
            </a:r>
            <a:r>
              <a:rPr lang="en-GB" strike="noStrike" dirty="0">
                <a:effectLst/>
                <a:latin typeface="Arial" panose="020B0604020202020204" pitchFamily="34" charset="0"/>
              </a:rPr>
              <a:t> mass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trike="noStrike" dirty="0">
                <a:effectLst/>
                <a:latin typeface="Arial" panose="020B0604020202020204" pitchFamily="34" charset="0"/>
              </a:rPr>
              <a:t>Constructed from modular parts of same size as for DUNE access shaft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>
              <a:effectLst/>
              <a:latin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 err="1">
                <a:effectLst/>
                <a:latin typeface="Arial" panose="020B0604020202020204" pitchFamily="34" charset="0"/>
              </a:rPr>
              <a:t>REx</a:t>
            </a:r>
            <a:r>
              <a:rPr lang="en-GB" dirty="0">
                <a:effectLst/>
                <a:latin typeface="Arial" panose="020B0604020202020204" pitchFamily="34" charset="0"/>
              </a:rPr>
              <a:t> technical: chimney pump removed, mechanical filter added…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 err="1">
                <a:effectLst/>
                <a:latin typeface="Arial" panose="020B0604020202020204" pitchFamily="34" charset="0"/>
              </a:rPr>
              <a:t>REx</a:t>
            </a:r>
            <a:r>
              <a:rPr lang="en-GB" dirty="0">
                <a:effectLst/>
                <a:latin typeface="Arial" panose="020B0604020202020204" pitchFamily="34" charset="0"/>
              </a:rPr>
              <a:t> organizational: effective interaction between separate project </a:t>
            </a:r>
            <a:r>
              <a:rPr lang="en-GB" dirty="0" err="1">
                <a:effectLst/>
                <a:latin typeface="Arial" panose="020B0604020202020204" pitchFamily="34" charset="0"/>
              </a:rPr>
              <a:t>responsibles</a:t>
            </a:r>
            <a:r>
              <a:rPr lang="en-GB" dirty="0">
                <a:effectLst/>
                <a:latin typeface="Arial" panose="020B0604020202020204" pitchFamily="34" charset="0"/>
              </a:rPr>
              <a:t> for construction of detector and infrastructure components and the </a:t>
            </a:r>
            <a:r>
              <a:rPr lang="en-GB" b="0" dirty="0">
                <a:effectLst/>
                <a:latin typeface="Arial" panose="020B0604020202020204" pitchFamily="34" charset="0"/>
              </a:rPr>
              <a:t>onsite CERN team in charge of the overall installation </a:t>
            </a:r>
            <a:r>
              <a:rPr lang="en-GB" dirty="0">
                <a:effectLst/>
                <a:latin typeface="Arial" panose="020B0604020202020204" pitchFamily="34" charset="0"/>
              </a:rPr>
              <a:t>to minimize issues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 err="1">
                <a:effectLst/>
                <a:latin typeface="Arial" panose="020B0604020202020204" pitchFamily="34" charset="0"/>
              </a:rPr>
              <a:t>REx</a:t>
            </a:r>
            <a:r>
              <a:rPr lang="en-GB" dirty="0">
                <a:effectLst/>
                <a:latin typeface="Arial" panose="020B0604020202020204" pitchFamily="34" charset="0"/>
              </a:rPr>
              <a:t> safety: integration of installation safety issues into early stage of the design review process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i="1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FE4840-50D0-AB41-ABB7-CB24D36666D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43575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i="1" dirty="0"/>
              <a:t>Transition: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 err="1"/>
              <a:t>What</a:t>
            </a:r>
            <a:r>
              <a:rPr lang="fr-CH" dirty="0"/>
              <a:t> </a:t>
            </a:r>
            <a:r>
              <a:rPr lang="fr-CH" dirty="0" err="1"/>
              <a:t>does</a:t>
            </a:r>
            <a:r>
              <a:rPr lang="fr-CH" dirty="0"/>
              <a:t> </a:t>
            </a:r>
            <a:r>
              <a:rPr lang="fr-CH" dirty="0" err="1"/>
              <a:t>it</a:t>
            </a:r>
            <a:r>
              <a:rPr lang="fr-CH" dirty="0"/>
              <a:t> </a:t>
            </a:r>
            <a:r>
              <a:rPr lang="fr-CH" dirty="0" err="1"/>
              <a:t>mean</a:t>
            </a:r>
            <a:r>
              <a:rPr lang="fr-CH" dirty="0"/>
              <a:t> for us </a:t>
            </a:r>
            <a:r>
              <a:rPr lang="fr-CH" dirty="0" err="1"/>
              <a:t>working</a:t>
            </a:r>
            <a:r>
              <a:rPr lang="fr-CH" dirty="0"/>
              <a:t> in a collaboration ?</a:t>
            </a:r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i="1" dirty="0" err="1"/>
              <a:t>Comments</a:t>
            </a:r>
            <a:r>
              <a:rPr lang="fr-CH" i="1" dirty="0"/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baseline="0" dirty="0"/>
              <a:t>NP </a:t>
            </a:r>
            <a:r>
              <a:rPr lang="en-US" sz="1200" dirty="0"/>
              <a:t>is responsible for </a:t>
            </a:r>
            <a:r>
              <a:rPr lang="en-US" sz="1200" strike="noStrike" dirty="0"/>
              <a:t>the design, production and installation of </a:t>
            </a:r>
            <a:r>
              <a:rPr lang="en-US" sz="1200" dirty="0"/>
              <a:t>2 cryostats with </a:t>
            </a:r>
            <a:r>
              <a:rPr lang="en-US" sz="1200" dirty="0" err="1"/>
              <a:t>ressouces</a:t>
            </a:r>
            <a:r>
              <a:rPr lang="en-US" sz="1200" dirty="0"/>
              <a:t> from (EP-NU)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+ is responsible for </a:t>
            </a:r>
            <a:r>
              <a:rPr lang="en-US" sz="1200" strike="noStrike" dirty="0"/>
              <a:t>the design and production of </a:t>
            </a:r>
            <a:r>
              <a:rPr lang="en-US" sz="1200" dirty="0"/>
              <a:t>Proximity Cryogenics Condensation System (installation not included) (ATS/TE-CRG-CL)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CH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200" dirty="0"/>
              <a:t>Collab </a:t>
            </a:r>
            <a:r>
              <a:rPr lang="fr-CH" sz="1200" dirty="0" err="1"/>
              <a:t>means</a:t>
            </a:r>
            <a:r>
              <a:rPr lang="fr-CH" sz="1200" dirty="0"/>
              <a:t>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200" dirty="0"/>
              <a:t>- </a:t>
            </a:r>
            <a:r>
              <a:rPr lang="fr-CH" sz="1200" dirty="0" err="1"/>
              <a:t>share</a:t>
            </a:r>
            <a:r>
              <a:rPr lang="fr-CH" sz="1200" dirty="0"/>
              <a:t> of expertise. </a:t>
            </a:r>
            <a:r>
              <a:rPr lang="fr-CH" sz="1200" dirty="0" err="1"/>
              <a:t>Refer</a:t>
            </a:r>
            <a:r>
              <a:rPr lang="fr-CH" sz="1200" dirty="0"/>
              <a:t> to Rex in </a:t>
            </a:r>
            <a:r>
              <a:rPr lang="fr-CH" sz="1200" dirty="0" err="1"/>
              <a:t>previous</a:t>
            </a:r>
            <a:r>
              <a:rPr lang="fr-CH" sz="1200" dirty="0"/>
              <a:t> slide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- means also responsibility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- At the same time what is needed to be accepted: see over next slides the framework and validation steps for this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r>
              <a:rPr lang="fr-CH" dirty="0"/>
              <a:t>Joint Project Office for the 3 </a:t>
            </a:r>
            <a:r>
              <a:rPr lang="fr-CH" dirty="0" err="1"/>
              <a:t>parallel</a:t>
            </a:r>
            <a:r>
              <a:rPr lang="fr-CH" dirty="0"/>
              <a:t> </a:t>
            </a:r>
            <a:r>
              <a:rPr lang="fr-CH" dirty="0" err="1"/>
              <a:t>projects</a:t>
            </a:r>
            <a:r>
              <a:rPr lang="fr-CH" dirty="0"/>
              <a:t>. </a:t>
            </a:r>
            <a:r>
              <a:rPr lang="fr-CH" dirty="0" err="1"/>
              <a:t>Ensures</a:t>
            </a:r>
            <a:r>
              <a:rPr lang="fr-CH" dirty="0"/>
              <a:t> </a:t>
            </a:r>
            <a:r>
              <a:rPr lang="fr-CH" dirty="0" err="1"/>
              <a:t>consitency</a:t>
            </a:r>
            <a:r>
              <a:rPr lang="fr-CH" dirty="0"/>
              <a:t>.</a:t>
            </a:r>
          </a:p>
          <a:p>
            <a:r>
              <a:rPr lang="fr-CH" dirty="0" err="1"/>
              <a:t>Find</a:t>
            </a:r>
            <a:r>
              <a:rPr lang="fr-CH" dirty="0"/>
              <a:t> personnel </a:t>
            </a:r>
            <a:r>
              <a:rPr lang="fr-CH" dirty="0" err="1"/>
              <a:t>sitting</a:t>
            </a:r>
            <a:r>
              <a:rPr lang="fr-CH" dirty="0"/>
              <a:t> at CERN: </a:t>
            </a:r>
            <a:r>
              <a:rPr lang="fr-CH" dirty="0" err="1"/>
              <a:t>safety</a:t>
            </a:r>
            <a:r>
              <a:rPr lang="fr-CH" dirty="0"/>
              <a:t>, system </a:t>
            </a:r>
            <a:r>
              <a:rPr lang="fr-CH" dirty="0" err="1"/>
              <a:t>eng</a:t>
            </a:r>
            <a:r>
              <a:rPr lang="fr-CH" dirty="0"/>
              <a:t>, CAD designer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FE4840-50D0-AB41-ABB7-CB24D36666D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20854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9D1EFC85-BAA1-8F43-8B06-FE1B82B4E6D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" y="0"/>
            <a:ext cx="12191462" cy="685800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F7E6BD8D-4BA3-3E4F-8B08-3D6478B354E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505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3E7BE1-154C-2145-9DF5-E717237B98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08416" y="1165001"/>
            <a:ext cx="9540244" cy="2192561"/>
          </a:xfrm>
        </p:spPr>
        <p:txBody>
          <a:bodyPr anchor="ctr" anchorCtr="0">
            <a:normAutofit/>
          </a:bodyPr>
          <a:lstStyle>
            <a:lvl1pPr algn="ctr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AE968F-DD03-DB4F-BB46-5286F98558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3887" y="3500438"/>
            <a:ext cx="5389997" cy="144145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7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9E4F76-524E-6144-813F-E46F64600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C22C2D-9AF0-BD4D-A235-82EE729B6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91326" y="-1177862"/>
            <a:ext cx="1549400" cy="761403"/>
          </a:xfrm>
        </p:spPr>
        <p:txBody>
          <a:bodyPr/>
          <a:lstStyle/>
          <a:p>
            <a:fld id="{D14C7E88-7948-D841-83D7-83B72EAFD754}" type="slidenum">
              <a:rPr lang="en-GB" smtClean="0"/>
              <a:t>‹#›</a:t>
            </a:fld>
            <a:endParaRPr lang="en-GB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9AA0D83-1BDB-2541-97D8-FF5440D23B61}"/>
              </a:ext>
            </a:extLst>
          </p:cNvPr>
          <p:cNvCxnSpPr>
            <a:cxnSpLocks/>
          </p:cNvCxnSpPr>
          <p:nvPr userDrawn="1"/>
        </p:nvCxnSpPr>
        <p:spPr>
          <a:xfrm>
            <a:off x="623888" y="5014427"/>
            <a:ext cx="1094422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34736E2-F866-C045-8708-7DC29678CD7B}"/>
              </a:ext>
            </a:extLst>
          </p:cNvPr>
          <p:cNvCxnSpPr>
            <a:cxnSpLocks/>
          </p:cNvCxnSpPr>
          <p:nvPr userDrawn="1"/>
        </p:nvCxnSpPr>
        <p:spPr>
          <a:xfrm>
            <a:off x="6096000" y="3429000"/>
            <a:ext cx="0" cy="1591056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4EDA3203-9615-734D-A896-0ACA72A9D0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178106" y="3500438"/>
            <a:ext cx="5390007" cy="1441450"/>
          </a:xfrm>
        </p:spPr>
        <p:txBody>
          <a:bodyPr anchor="ctr" anchorCtr="0">
            <a:noAutofit/>
          </a:bodyPr>
          <a:lstStyle>
            <a:lvl1pPr marL="0" indent="0" algn="ctr">
              <a:buFontTx/>
              <a:buNone/>
              <a:defRPr sz="1500">
                <a:solidFill>
                  <a:schemeClr val="bg1"/>
                </a:solidFill>
              </a:defRPr>
            </a:lvl1pPr>
            <a:lvl2pPr marL="457200" indent="0" algn="ctr">
              <a:buFontTx/>
              <a:buNone/>
              <a:defRPr sz="2100"/>
            </a:lvl2pPr>
            <a:lvl3pPr marL="914400" indent="0" algn="ctr">
              <a:buFontTx/>
              <a:buNone/>
              <a:defRPr sz="2100"/>
            </a:lvl3pPr>
            <a:lvl4pPr marL="1371600" indent="0" algn="ctr">
              <a:buFontTx/>
              <a:buNone/>
              <a:defRPr sz="2100"/>
            </a:lvl4pPr>
            <a:lvl5pPr marL="1828800" indent="0" algn="ctr">
              <a:buFontTx/>
              <a:buNone/>
              <a:defRPr sz="2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5581909-3144-8348-BD34-4B07FAF5ADD5}"/>
              </a:ext>
            </a:extLst>
          </p:cNvPr>
          <p:cNvCxnSpPr>
            <a:cxnSpLocks/>
          </p:cNvCxnSpPr>
          <p:nvPr userDrawn="1"/>
        </p:nvCxnSpPr>
        <p:spPr>
          <a:xfrm>
            <a:off x="623888" y="3432965"/>
            <a:ext cx="1094422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C5513D25-6CE6-254A-8BA1-53EE59A1B94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2944" y="5518761"/>
            <a:ext cx="3033776" cy="985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71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EFB6A2E3-C57D-654E-BFFF-AF043943C2D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" y="0"/>
            <a:ext cx="12191462" cy="685800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0EA5D021-320C-7E48-9E47-E3CD308553F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505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AE968F-DD03-DB4F-BB46-5286F98558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92539" y="3504143"/>
            <a:ext cx="4608512" cy="144145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19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9E4F76-524E-6144-813F-E46F64600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966726-2846-4A48-902F-0921D1FB4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87919" y="6990369"/>
            <a:ext cx="4546381" cy="28892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1st Accelerator Technology Sector Workshop Speaker: Caroline Fabre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C22C2D-9AF0-BD4D-A235-82EE729B6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91326" y="-1177862"/>
            <a:ext cx="1549400" cy="761403"/>
          </a:xfrm>
        </p:spPr>
        <p:txBody>
          <a:bodyPr/>
          <a:lstStyle/>
          <a:p>
            <a:fld id="{D14C7E88-7948-D841-83D7-83B72EAFD754}" type="slidenum">
              <a:rPr lang="en-GB" smtClean="0"/>
              <a:t>‹#›</a:t>
            </a:fld>
            <a:endParaRPr lang="en-GB"/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566DDC0F-0C00-FC11-9BE9-EDE302DF213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3391" y="1165001"/>
            <a:ext cx="10944721" cy="2192561"/>
          </a:xfrm>
        </p:spPr>
        <p:txBody>
          <a:bodyPr bIns="108000" anchor="b" anchorCtr="0">
            <a:normAutofit/>
          </a:bodyPr>
          <a:lstStyle>
            <a:lvl1pPr algn="ctr"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GB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D039080-8569-0C4F-B141-7A8DB6B4C932}"/>
              </a:ext>
            </a:extLst>
          </p:cNvPr>
          <p:cNvCxnSpPr>
            <a:cxnSpLocks/>
          </p:cNvCxnSpPr>
          <p:nvPr userDrawn="1"/>
        </p:nvCxnSpPr>
        <p:spPr>
          <a:xfrm flipV="1">
            <a:off x="3792538" y="3429000"/>
            <a:ext cx="4608512" cy="1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8B7334A8-39CC-374D-A56A-BBA43FFCA14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2944" y="5518761"/>
            <a:ext cx="3033776" cy="985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358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F8A941F5-6F92-8742-AA97-9BDA0983179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9712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A3E1F3C-1E96-814E-8DB4-CC1A6D593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53182"/>
            <a:ext cx="10944226" cy="631032"/>
          </a:xfrm>
        </p:spPr>
        <p:txBody>
          <a:bodyPr anchor="b" anchorCtr="0">
            <a:normAutofit/>
          </a:bodyPr>
          <a:lstStyle>
            <a:lvl1pPr algn="l"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ECA1C4-F4A7-BC46-A225-552B92326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888" y="226799"/>
            <a:ext cx="3353752" cy="586800"/>
          </a:xfrm>
        </p:spPr>
        <p:txBody>
          <a:bodyPr anchor="ctr" anchorCtr="0"/>
          <a:lstStyle>
            <a:lvl1pPr>
              <a:defRPr sz="10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b="1" dirty="0"/>
              <a:t>1st Accelerator Technology Sector Workshop</a:t>
            </a:r>
          </a:p>
          <a:p>
            <a:r>
              <a:rPr lang="en-GB" dirty="0"/>
              <a:t>Speaker: Caroline Fabre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9B271C-BE09-AE43-AAE2-F12505604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28250" y="225425"/>
            <a:ext cx="1439864" cy="580333"/>
          </a:xfrm>
        </p:spPr>
        <p:txBody>
          <a:bodyPr anchor="ctr" anchorCtr="0"/>
          <a:lstStyle>
            <a:lvl1pPr algn="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fld id="{D14C7E88-7948-D841-83D7-83B72EAFD75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072BBAC-83B3-1646-B56D-64E76C1635E4}"/>
              </a:ext>
            </a:extLst>
          </p:cNvPr>
          <p:cNvCxnSpPr/>
          <p:nvPr userDrawn="1"/>
        </p:nvCxnSpPr>
        <p:spPr>
          <a:xfrm>
            <a:off x="0" y="954000"/>
            <a:ext cx="1219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07DBEF8-0929-F842-B881-75E64F8346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3888" y="6430813"/>
            <a:ext cx="1992312" cy="145091"/>
          </a:xfrm>
        </p:spPr>
        <p:txBody>
          <a:bodyPr>
            <a:normAutofit/>
          </a:bodyPr>
          <a:lstStyle>
            <a:lvl1pPr marL="0" indent="0">
              <a:buNone/>
              <a:defRPr sz="7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Credits: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E086E69-4E2E-2D4B-8750-0918B0C0C3C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9822" y="225425"/>
            <a:ext cx="1948602" cy="633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917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F8A941F5-6F92-8742-AA97-9BDA0983179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9712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A3E1F3C-1E96-814E-8DB4-CC1A6D593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53182"/>
            <a:ext cx="10944226" cy="631032"/>
          </a:xfrm>
        </p:spPr>
        <p:txBody>
          <a:bodyPr anchor="b" anchorCtr="0">
            <a:normAutofit/>
          </a:bodyPr>
          <a:lstStyle>
            <a:lvl1pPr algn="l"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ECA1C4-F4A7-BC46-A225-552B92326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888" y="226799"/>
            <a:ext cx="3353752" cy="586800"/>
          </a:xfrm>
        </p:spPr>
        <p:txBody>
          <a:bodyPr anchor="ctr" anchorCtr="0"/>
          <a:lstStyle>
            <a:lvl1pPr>
              <a:defRPr sz="10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b="1" dirty="0"/>
              <a:t>1st Accelerator Technology Sector Workshop</a:t>
            </a:r>
          </a:p>
          <a:p>
            <a:r>
              <a:rPr lang="en-GB" dirty="0"/>
              <a:t>Speaker: Caroline Fabre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9B271C-BE09-AE43-AAE2-F12505604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28250" y="225425"/>
            <a:ext cx="1439864" cy="580333"/>
          </a:xfrm>
        </p:spPr>
        <p:txBody>
          <a:bodyPr anchor="ctr" anchorCtr="0"/>
          <a:lstStyle>
            <a:lvl1pPr algn="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fld id="{D14C7E88-7948-D841-83D7-83B72EAFD75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072BBAC-83B3-1646-B56D-64E76C1635E4}"/>
              </a:ext>
            </a:extLst>
          </p:cNvPr>
          <p:cNvCxnSpPr/>
          <p:nvPr userDrawn="1"/>
        </p:nvCxnSpPr>
        <p:spPr>
          <a:xfrm>
            <a:off x="0" y="954000"/>
            <a:ext cx="1219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CE086E69-4E2E-2D4B-8750-0918B0C0C3C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9822" y="225425"/>
            <a:ext cx="1948602" cy="633131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228EE2-499E-2345-9715-060A1BB345A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3888" y="2166938"/>
            <a:ext cx="10944225" cy="4357687"/>
          </a:xfrm>
        </p:spPr>
        <p:txBody>
          <a:bodyPr/>
          <a:lstStyle>
            <a:lvl1pPr marL="0" indent="0">
              <a:buNone/>
              <a:defRPr sz="2100">
                <a:solidFill>
                  <a:schemeClr val="bg1"/>
                </a:solidFill>
              </a:defRPr>
            </a:lvl1pPr>
            <a:lvl2pPr marL="800100" indent="-342900">
              <a:buFont typeface="Arial" panose="020B0604020202020204" pitchFamily="34" charset="0"/>
              <a:buChar char="•"/>
              <a:defRPr sz="1800">
                <a:solidFill>
                  <a:schemeClr val="bg1"/>
                </a:solidFill>
              </a:defRPr>
            </a:lvl2pPr>
            <a:lvl3pPr marL="1257300" indent="-342900">
              <a:buFont typeface="Arial" panose="020B0604020202020204" pitchFamily="34" charset="0"/>
              <a:buChar char="•"/>
              <a:defRPr sz="1800"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5642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F8A941F5-6F92-8742-AA97-9BDA0983179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9712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A3E1F3C-1E96-814E-8DB4-CC1A6D593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53182"/>
            <a:ext cx="10944226" cy="631032"/>
          </a:xfrm>
        </p:spPr>
        <p:txBody>
          <a:bodyPr anchor="b" anchorCtr="0">
            <a:normAutofit/>
          </a:bodyPr>
          <a:lstStyle>
            <a:lvl1pPr algn="l"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ECA1C4-F4A7-BC46-A225-552B92326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888" y="226799"/>
            <a:ext cx="3353752" cy="586800"/>
          </a:xfrm>
        </p:spPr>
        <p:txBody>
          <a:bodyPr anchor="ctr" anchorCtr="0"/>
          <a:lstStyle>
            <a:lvl1pPr>
              <a:defRPr sz="10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b="1" dirty="0"/>
              <a:t>1st Accelerator Technology Sector Workshop</a:t>
            </a:r>
          </a:p>
          <a:p>
            <a:r>
              <a:rPr lang="en-GB" dirty="0"/>
              <a:t>Speaker: Caroline Fabre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9B271C-BE09-AE43-AAE2-F12505604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28250" y="225425"/>
            <a:ext cx="1439864" cy="580333"/>
          </a:xfrm>
        </p:spPr>
        <p:txBody>
          <a:bodyPr anchor="ctr" anchorCtr="0"/>
          <a:lstStyle>
            <a:lvl1pPr algn="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fld id="{D14C7E88-7948-D841-83D7-83B72EAFD75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072BBAC-83B3-1646-B56D-64E76C1635E4}"/>
              </a:ext>
            </a:extLst>
          </p:cNvPr>
          <p:cNvCxnSpPr/>
          <p:nvPr userDrawn="1"/>
        </p:nvCxnSpPr>
        <p:spPr>
          <a:xfrm>
            <a:off x="0" y="954000"/>
            <a:ext cx="1219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CE086E69-4E2E-2D4B-8750-0918B0C0C3C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9822" y="225425"/>
            <a:ext cx="1948602" cy="633131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228EE2-499E-2345-9715-060A1BB345A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3887" y="2166938"/>
            <a:ext cx="5326747" cy="4357687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800100" indent="-3429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2pPr>
            <a:lvl3pPr marL="1257300" indent="-3429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36C933AD-6863-2C44-AA63-5A0CC0A85A07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240016" y="2166938"/>
            <a:ext cx="5326747" cy="4357687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800100" indent="-3429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2pPr>
            <a:lvl3pPr marL="1257300" indent="-3429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910742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F8A941F5-6F92-8742-AA97-9BDA0983179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9712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A3E1F3C-1E96-814E-8DB4-CC1A6D593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53182"/>
            <a:ext cx="10944226" cy="631032"/>
          </a:xfrm>
        </p:spPr>
        <p:txBody>
          <a:bodyPr anchor="b" anchorCtr="0">
            <a:normAutofit/>
          </a:bodyPr>
          <a:lstStyle>
            <a:lvl1pPr algn="l"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ECA1C4-F4A7-BC46-A225-552B92326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888" y="226799"/>
            <a:ext cx="3353752" cy="586800"/>
          </a:xfrm>
        </p:spPr>
        <p:txBody>
          <a:bodyPr anchor="ctr" anchorCtr="0"/>
          <a:lstStyle>
            <a:lvl1pPr>
              <a:defRPr sz="10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b="1" dirty="0"/>
              <a:t>1st Accelerator Technology Sector Workshop</a:t>
            </a:r>
          </a:p>
          <a:p>
            <a:r>
              <a:rPr lang="en-GB" dirty="0"/>
              <a:t>Speaker: Caroline Fabre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9B271C-BE09-AE43-AAE2-F12505604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28250" y="225425"/>
            <a:ext cx="1439864" cy="580333"/>
          </a:xfrm>
        </p:spPr>
        <p:txBody>
          <a:bodyPr anchor="ctr" anchorCtr="0"/>
          <a:lstStyle>
            <a:lvl1pPr algn="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fld id="{D14C7E88-7948-D841-83D7-83B72EAFD75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072BBAC-83B3-1646-B56D-64E76C1635E4}"/>
              </a:ext>
            </a:extLst>
          </p:cNvPr>
          <p:cNvCxnSpPr/>
          <p:nvPr userDrawn="1"/>
        </p:nvCxnSpPr>
        <p:spPr>
          <a:xfrm>
            <a:off x="0" y="954000"/>
            <a:ext cx="1219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CE086E69-4E2E-2D4B-8750-0918B0C0C3C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9822" y="225425"/>
            <a:ext cx="1948602" cy="633131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228EE2-499E-2345-9715-060A1BB345A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3888" y="2166938"/>
            <a:ext cx="3024187" cy="4357687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800100" indent="-3429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2pPr>
            <a:lvl3pPr marL="1257300" indent="-3429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E2AE2AD7-9192-9B48-8D3E-C5E3FC28B8EA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3792538" y="2166938"/>
            <a:ext cx="4608512" cy="4357687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800100" indent="-3429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2pPr>
            <a:lvl3pPr marL="1257300" indent="-3429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98637B84-CE7A-4A40-AE46-3DDA599CB44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8543925" y="2166938"/>
            <a:ext cx="3024187" cy="4357687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800100" indent="-3429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2pPr>
            <a:lvl3pPr marL="1257300" indent="-3429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94357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pour une image  13">
            <a:extLst>
              <a:ext uri="{FF2B5EF4-FFF2-40B4-BE49-F238E27FC236}">
                <a16:creationId xmlns:a16="http://schemas.microsoft.com/office/drawing/2014/main" id="{FFD4E8CF-D8C3-4750-53C4-50E1803567B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1"/>
            <a:ext cx="121920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3E1F3C-1E96-814E-8DB4-CC1A6D593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1212116"/>
            <a:ext cx="10944226" cy="656819"/>
          </a:xfrm>
        </p:spPr>
        <p:txBody>
          <a:bodyPr anchor="b" anchorCtr="0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9B271C-BE09-AE43-AAE2-F12505604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28250" y="225425"/>
            <a:ext cx="1439864" cy="580333"/>
          </a:xfrm>
        </p:spPr>
        <p:txBody>
          <a:bodyPr anchor="ctr" anchorCtr="0"/>
          <a:lstStyle>
            <a:lvl1pPr algn="r">
              <a:defRPr sz="900">
                <a:solidFill>
                  <a:schemeClr val="bg1"/>
                </a:solidFill>
                <a:latin typeface="+mn-lt"/>
              </a:defRPr>
            </a:lvl1pPr>
          </a:lstStyle>
          <a:p>
            <a:fld id="{D14C7E88-7948-D841-83D7-83B72EAFD75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072BBAC-83B3-1646-B56D-64E76C1635E4}"/>
              </a:ext>
            </a:extLst>
          </p:cNvPr>
          <p:cNvCxnSpPr/>
          <p:nvPr userDrawn="1"/>
        </p:nvCxnSpPr>
        <p:spPr>
          <a:xfrm>
            <a:off x="0" y="954000"/>
            <a:ext cx="1219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3804BBAD-B955-C142-8410-4C3B9E86DB5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3888" y="6430813"/>
            <a:ext cx="1992312" cy="145091"/>
          </a:xfrm>
        </p:spPr>
        <p:txBody>
          <a:bodyPr>
            <a:normAutofit/>
          </a:bodyPr>
          <a:lstStyle>
            <a:lvl1pPr marL="0" indent="0">
              <a:buNone/>
              <a:defRPr sz="70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Credits: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CF77493-5222-9A40-8298-C5A7BFF2B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3888" y="226799"/>
            <a:ext cx="3353752" cy="586800"/>
          </a:xfrm>
        </p:spPr>
        <p:txBody>
          <a:bodyPr anchor="ctr" anchorCtr="0"/>
          <a:lstStyle>
            <a:lvl1pPr>
              <a:defRPr sz="100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b="1"/>
              <a:t>1st Accelerator Technology Sector Workshop Speaker: Caroline Fabre</a:t>
            </a:r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E5BB6F6-DCE1-654E-8D6C-4639FD23C6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9822" y="225425"/>
            <a:ext cx="1948602" cy="633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823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2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5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1269778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06 May 2019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TE/CRG-CI  Group meeting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357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BBFA4C-7241-194A-847D-FDA379506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800" y="1141200"/>
            <a:ext cx="10934806" cy="154781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85BC40-4810-A748-AEE0-16E4A76FE2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3307" y="2880000"/>
            <a:ext cx="10934805" cy="36446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97BD85-37F9-0943-A3AA-54D7A3824D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128250" y="7068726"/>
            <a:ext cx="1512887" cy="2889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 b="0" i="0">
                <a:solidFill>
                  <a:schemeClr val="bg1"/>
                </a:solidFill>
                <a:latin typeface="Raleway" panose="020B0503030101060003" pitchFamily="34" charset="77"/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285A28-EE41-7A4F-A66D-32A4DB03DE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2800" y="225424"/>
            <a:ext cx="3024000" cy="5868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 b="0" i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/>
              <a:t>1st Accelerator Technology Sector Workshop Speaker: Caroline Fabre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AD5674-DFDA-B34D-8217-8BC2B22B9A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128249" y="226800"/>
            <a:ext cx="1439863" cy="5868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ctr">
              <a:defRPr sz="9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14C7E88-7948-D841-83D7-83B72EAFD75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3874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74" r:id="rId2"/>
    <p:sldLayoutId id="2147483675" r:id="rId3"/>
    <p:sldLayoutId id="2147483683" r:id="rId4"/>
    <p:sldLayoutId id="2147483682" r:id="rId5"/>
    <p:sldLayoutId id="2147483684" r:id="rId6"/>
    <p:sldLayoutId id="2147483680" r:id="rId7"/>
    <p:sldLayoutId id="2147483686" r:id="rId8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rgbClr val="071E4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71E4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71E4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71E4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71E4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71E4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300" userDrawn="1">
          <p15:clr>
            <a:srgbClr val="F26B43"/>
          </p15:clr>
        </p15:guide>
        <p15:guide id="2" pos="393" userDrawn="1">
          <p15:clr>
            <a:srgbClr val="F26B43"/>
          </p15:clr>
        </p15:guide>
        <p15:guide id="4" pos="1391" userDrawn="1">
          <p15:clr>
            <a:srgbClr val="F26B43"/>
          </p15:clr>
        </p15:guide>
        <p15:guide id="5" pos="2298" userDrawn="1">
          <p15:clr>
            <a:srgbClr val="F26B43"/>
          </p15:clr>
        </p15:guide>
        <p15:guide id="6" pos="2389" userDrawn="1">
          <p15:clr>
            <a:srgbClr val="F26B43"/>
          </p15:clr>
        </p15:guide>
        <p15:guide id="7" pos="3296" userDrawn="1">
          <p15:clr>
            <a:srgbClr val="F26B43"/>
          </p15:clr>
        </p15:guide>
        <p15:guide id="8" pos="3386" userDrawn="1">
          <p15:clr>
            <a:srgbClr val="F26B43"/>
          </p15:clr>
        </p15:guide>
        <p15:guide id="9" pos="4294" userDrawn="1">
          <p15:clr>
            <a:srgbClr val="F26B43"/>
          </p15:clr>
        </p15:guide>
        <p15:guide id="10" pos="4384" userDrawn="1">
          <p15:clr>
            <a:srgbClr val="F26B43"/>
          </p15:clr>
        </p15:guide>
        <p15:guide id="11" pos="5382" userDrawn="1">
          <p15:clr>
            <a:srgbClr val="F26B43"/>
          </p15:clr>
        </p15:guide>
        <p15:guide id="12" pos="5292" userDrawn="1">
          <p15:clr>
            <a:srgbClr val="F26B43"/>
          </p15:clr>
        </p15:guide>
        <p15:guide id="13" pos="6289" userDrawn="1">
          <p15:clr>
            <a:srgbClr val="F26B43"/>
          </p15:clr>
        </p15:guide>
        <p15:guide id="14" pos="6380" userDrawn="1">
          <p15:clr>
            <a:srgbClr val="F26B43"/>
          </p15:clr>
        </p15:guide>
        <p15:guide id="16" pos="7287" userDrawn="1">
          <p15:clr>
            <a:srgbClr val="F26B43"/>
          </p15:clr>
        </p15:guide>
        <p15:guide id="17" orient="horz" pos="142" userDrawn="1">
          <p15:clr>
            <a:srgbClr val="F26B43"/>
          </p15:clr>
        </p15:guide>
        <p15:guide id="19" orient="horz" pos="1117" userDrawn="1">
          <p15:clr>
            <a:srgbClr val="F26B43"/>
          </p15:clr>
        </p15:guide>
        <p15:guide id="20" orient="horz" pos="1207" userDrawn="1">
          <p15:clr>
            <a:srgbClr val="F26B43"/>
          </p15:clr>
        </p15:guide>
        <p15:guide id="21" orient="horz" pos="2115" userDrawn="1">
          <p15:clr>
            <a:srgbClr val="F26B43"/>
          </p15:clr>
        </p15:guide>
        <p15:guide id="22" orient="horz" pos="2205" userDrawn="1">
          <p15:clr>
            <a:srgbClr val="F26B43"/>
          </p15:clr>
        </p15:guide>
        <p15:guide id="23" orient="horz" pos="3113" userDrawn="1">
          <p15:clr>
            <a:srgbClr val="F26B43"/>
          </p15:clr>
        </p15:guide>
        <p15:guide id="24" orient="horz" pos="3203" userDrawn="1">
          <p15:clr>
            <a:srgbClr val="F26B43"/>
          </p15:clr>
        </p15:guide>
        <p15:guide id="27" orient="horz" pos="411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sv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1.png"/><Relationship Id="rId11" Type="http://schemas.openxmlformats.org/officeDocument/2006/relationships/image" Target="../media/image46.png"/><Relationship Id="rId5" Type="http://schemas.openxmlformats.org/officeDocument/2006/relationships/image" Target="../media/image40.pn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39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2.png"/><Relationship Id="rId11" Type="http://schemas.openxmlformats.org/officeDocument/2006/relationships/image" Target="../media/image57.png"/><Relationship Id="rId5" Type="http://schemas.openxmlformats.org/officeDocument/2006/relationships/image" Target="../media/image51.png"/><Relationship Id="rId10" Type="http://schemas.openxmlformats.org/officeDocument/2006/relationships/image" Target="../media/image56.png"/><Relationship Id="rId4" Type="http://schemas.openxmlformats.org/officeDocument/2006/relationships/image" Target="../media/image50.png"/><Relationship Id="rId9" Type="http://schemas.openxmlformats.org/officeDocument/2006/relationships/image" Target="../media/image5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13" Type="http://schemas.openxmlformats.org/officeDocument/2006/relationships/image" Target="../media/image68.png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12" Type="http://schemas.openxmlformats.org/officeDocument/2006/relationships/image" Target="../media/image6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1.png"/><Relationship Id="rId11" Type="http://schemas.openxmlformats.org/officeDocument/2006/relationships/image" Target="../media/image66.png"/><Relationship Id="rId5" Type="http://schemas.openxmlformats.org/officeDocument/2006/relationships/image" Target="../media/image60.png"/><Relationship Id="rId10" Type="http://schemas.openxmlformats.org/officeDocument/2006/relationships/image" Target="../media/image65.png"/><Relationship Id="rId4" Type="http://schemas.openxmlformats.org/officeDocument/2006/relationships/image" Target="../media/image59.png"/><Relationship Id="rId9" Type="http://schemas.openxmlformats.org/officeDocument/2006/relationships/image" Target="../media/image64.png"/><Relationship Id="rId14" Type="http://schemas.openxmlformats.org/officeDocument/2006/relationships/image" Target="../media/image6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5.jpeg"/><Relationship Id="rId4" Type="http://schemas.openxmlformats.org/officeDocument/2006/relationships/image" Target="../media/image7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7" Type="http://schemas.openxmlformats.org/officeDocument/2006/relationships/image" Target="../media/image1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emf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jpeg"/><Relationship Id="rId5" Type="http://schemas.openxmlformats.org/officeDocument/2006/relationships/image" Target="../media/image22.emf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36AE7-112D-AC48-9261-C4754D08CF4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wrap="square">
            <a:noAutofit/>
          </a:bodyPr>
          <a:lstStyle/>
          <a:p>
            <a:pPr>
              <a:spcBef>
                <a:spcPts val="2400"/>
              </a:spcBef>
            </a:pPr>
            <a:r>
              <a:rPr lang="en-GB" sz="5000" dirty="0"/>
              <a:t>1st Accelerators Technology </a:t>
            </a:r>
            <a:br>
              <a:rPr lang="en-GB" sz="5000" dirty="0"/>
            </a:br>
            <a:r>
              <a:rPr lang="en-GB" sz="5000" dirty="0"/>
              <a:t>Sector Workshop</a:t>
            </a:r>
            <a:br>
              <a:rPr lang="en-GB" sz="5000" dirty="0"/>
            </a:br>
            <a:br>
              <a:rPr lang="en-GB" sz="1000" dirty="0"/>
            </a:br>
            <a:r>
              <a:rPr lang="en-US" sz="2100" dirty="0"/>
              <a:t>Engineering Design Tools and Processes</a:t>
            </a:r>
            <a:br>
              <a:rPr lang="en-US" sz="2100" dirty="0"/>
            </a:br>
            <a:r>
              <a:rPr lang="en-US" sz="2100" dirty="0"/>
              <a:t>Project Management Methodologies and Tools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C016FB9-340C-8945-B858-651AF0BD80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spcBef>
                <a:spcPct val="0"/>
              </a:spcBef>
            </a:pPr>
            <a:r>
              <a:rPr lang="en-GB" dirty="0"/>
              <a:t>Chair: Mike Lamont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D91B85-8130-6E47-B007-C2DE159CE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7E88-7948-D841-83D7-83B72EAFD754}" type="slidenum">
              <a:rPr lang="en-GB" smtClean="0"/>
              <a:t>1</a:t>
            </a:fld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0C8B2A2-D673-7246-82A2-EB40B3DC2D8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Interconnecting knowledge, experience, methods, </a:t>
            </a:r>
            <a:br>
              <a:rPr lang="en-US" dirty="0"/>
            </a:br>
            <a:r>
              <a:rPr lang="en-US" dirty="0"/>
              <a:t>people &amp; data to foster learning &amp; collaboration</a:t>
            </a:r>
          </a:p>
        </p:txBody>
      </p:sp>
    </p:spTree>
    <p:extLst>
      <p:ext uri="{BB962C8B-B14F-4D97-AF65-F5344CB8AC3E}">
        <p14:creationId xmlns:p14="http://schemas.microsoft.com/office/powerpoint/2010/main" val="4943750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760B7-6AF3-8A4B-B68A-EE55F5251C6C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/>
              <a:t>Working in a collaboration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3097A5-C489-724B-883F-3DA516A01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dirty="0"/>
              <a:t>1st Accelerators Technology Sector Workshop Speaker: Caroline Fabre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BBC12-D34E-834B-BB23-344AA3FF1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7E88-7948-D841-83D7-83B72EAFD754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5AE4BCB-CA9F-2000-2046-AADADCA790D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3888" y="2166938"/>
            <a:ext cx="5119688" cy="4357687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H" sz="1800" dirty="0"/>
              <a:t>1st time large </a:t>
            </a:r>
            <a:r>
              <a:rPr lang="fr-CH" sz="1800" dirty="0" err="1"/>
              <a:t>scale</a:t>
            </a:r>
            <a:r>
              <a:rPr lang="fr-CH" sz="1800" dirty="0"/>
              <a:t> </a:t>
            </a:r>
            <a:r>
              <a:rPr lang="fr-CH" sz="1800" dirty="0" err="1"/>
              <a:t>delivery</a:t>
            </a:r>
            <a:r>
              <a:rPr lang="fr-CH" sz="1800" dirty="0"/>
              <a:t> to a host </a:t>
            </a:r>
            <a:r>
              <a:rPr lang="fr-CH" sz="1800" dirty="0" err="1"/>
              <a:t>lab</a:t>
            </a:r>
            <a:r>
              <a:rPr lang="fr-CH" sz="1800" dirty="0"/>
              <a:t> </a:t>
            </a:r>
            <a:r>
              <a:rPr lang="fr-CH" sz="1800" dirty="0" err="1"/>
              <a:t>outside</a:t>
            </a:r>
            <a:r>
              <a:rPr lang="fr-CH" sz="1800" dirty="0"/>
              <a:t> CERN via in-</a:t>
            </a:r>
            <a:r>
              <a:rPr lang="fr-CH" sz="1800" dirty="0" err="1"/>
              <a:t>kind</a:t>
            </a:r>
            <a:r>
              <a:rPr lang="fr-CH" sz="1800" dirty="0"/>
              <a:t> contribution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H" sz="1800" dirty="0"/>
              <a:t>Share of expertise </a:t>
            </a:r>
            <a:r>
              <a:rPr lang="fr-CH" sz="1800" dirty="0" err="1"/>
              <a:t>started</a:t>
            </a:r>
            <a:r>
              <a:rPr lang="fr-CH" sz="1800" dirty="0"/>
              <a:t> 2013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H" sz="1800" dirty="0" err="1"/>
              <a:t>Responsibility</a:t>
            </a:r>
            <a:endParaRPr lang="fr-CH" sz="18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H" sz="1800" dirty="0" err="1"/>
              <a:t>What</a:t>
            </a:r>
            <a:r>
              <a:rPr lang="fr-CH" sz="1800" dirty="0"/>
              <a:t> </a:t>
            </a:r>
            <a:r>
              <a:rPr lang="fr-CH" sz="1800" dirty="0" err="1"/>
              <a:t>is</a:t>
            </a:r>
            <a:r>
              <a:rPr lang="fr-CH" sz="1800" dirty="0"/>
              <a:t> </a:t>
            </a:r>
            <a:r>
              <a:rPr lang="fr-CH" sz="1800" dirty="0" err="1"/>
              <a:t>needed</a:t>
            </a:r>
            <a:r>
              <a:rPr lang="fr-CH" sz="1800" dirty="0"/>
              <a:t> for the </a:t>
            </a:r>
            <a:r>
              <a:rPr lang="fr-CH" sz="1800" dirty="0" err="1"/>
              <a:t>equipment</a:t>
            </a:r>
            <a:r>
              <a:rPr lang="fr-CH" sz="1800" dirty="0"/>
              <a:t> to </a:t>
            </a:r>
            <a:r>
              <a:rPr lang="fr-CH" sz="1800" dirty="0" err="1"/>
              <a:t>be</a:t>
            </a:r>
            <a:r>
              <a:rPr lang="fr-CH" sz="1800" dirty="0"/>
              <a:t> </a:t>
            </a:r>
            <a:r>
              <a:rPr lang="fr-CH" sz="1800" dirty="0" err="1"/>
              <a:t>accepted</a:t>
            </a:r>
            <a:r>
              <a:rPr lang="fr-CH" sz="1800" dirty="0"/>
              <a:t> in a US-</a:t>
            </a:r>
            <a:r>
              <a:rPr lang="fr-CH" sz="1800" dirty="0" err="1"/>
              <a:t>lab</a:t>
            </a:r>
            <a:r>
              <a:rPr lang="fr-CH" sz="1800" dirty="0"/>
              <a:t> ? (</a:t>
            </a:r>
            <a:r>
              <a:rPr lang="fr-CH" sz="1800" dirty="0" err="1"/>
              <a:t>see</a:t>
            </a:r>
            <a:r>
              <a:rPr lang="fr-CH" sz="1800" dirty="0"/>
              <a:t> </a:t>
            </a:r>
            <a:r>
              <a:rPr lang="fr-CH" sz="1800" dirty="0" err="1"/>
              <a:t>next</a:t>
            </a:r>
            <a:r>
              <a:rPr lang="fr-CH" sz="1800" dirty="0"/>
              <a:t> slides)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H" sz="1800" dirty="0"/>
              <a:t>How do </a:t>
            </a:r>
            <a:r>
              <a:rPr lang="fr-CH" sz="1800" dirty="0" err="1"/>
              <a:t>we</a:t>
            </a:r>
            <a:r>
              <a:rPr lang="fr-CH" sz="1800" dirty="0"/>
              <a:t> </a:t>
            </a:r>
            <a:r>
              <a:rPr lang="fr-CH" sz="1800" dirty="0" err="1"/>
              <a:t>integrate</a:t>
            </a:r>
            <a:r>
              <a:rPr lang="fr-CH" sz="1800" dirty="0"/>
              <a:t> </a:t>
            </a:r>
            <a:r>
              <a:rPr lang="fr-CH" sz="1800" dirty="0" err="1"/>
              <a:t>into</a:t>
            </a:r>
            <a:r>
              <a:rPr lang="fr-CH" sz="1800" dirty="0"/>
              <a:t> the </a:t>
            </a:r>
            <a:r>
              <a:rPr lang="fr-CH" sz="1800" dirty="0" err="1"/>
              <a:t>project</a:t>
            </a:r>
            <a:r>
              <a:rPr lang="fr-CH" sz="1800" dirty="0"/>
              <a:t> </a:t>
            </a:r>
            <a:r>
              <a:rPr lang="fr-CH" sz="1800" dirty="0" err="1"/>
              <a:t>organization</a:t>
            </a:r>
            <a:r>
              <a:rPr lang="fr-CH" sz="1800" dirty="0"/>
              <a:t>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AC08164-862E-F768-60B3-3211B80B8A70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533147" y="2166938"/>
            <a:ext cx="5197642" cy="4357687"/>
          </a:xfrm>
        </p:spPr>
        <p:txBody>
          <a:bodyPr>
            <a:normAutofit/>
          </a:bodyPr>
          <a:lstStyle/>
          <a:p>
            <a:endParaRPr lang="en-GB" sz="2000" dirty="0"/>
          </a:p>
          <a:p>
            <a:pPr marL="342900" indent="-342900">
              <a:buFont typeface="Wingdings" panose="05000000000000000000" pitchFamily="2" charset="2"/>
              <a:buChar char="à"/>
            </a:pPr>
            <a:endParaRPr lang="en-GB" sz="2000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9F7111E-F6A3-EDB0-8D04-F4C271608166}"/>
              </a:ext>
            </a:extLst>
          </p:cNvPr>
          <p:cNvGrpSpPr/>
          <p:nvPr/>
        </p:nvGrpSpPr>
        <p:grpSpPr>
          <a:xfrm>
            <a:off x="6281612" y="1054578"/>
            <a:ext cx="5871880" cy="2827175"/>
            <a:chOff x="6281612" y="1054578"/>
            <a:chExt cx="5871880" cy="2827175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C261A32D-0D9C-65B2-B0B5-343AB0B83B51}"/>
                </a:ext>
              </a:extLst>
            </p:cNvPr>
            <p:cNvGrpSpPr/>
            <p:nvPr/>
          </p:nvGrpSpPr>
          <p:grpSpPr>
            <a:xfrm>
              <a:off x="6281612" y="1088482"/>
              <a:ext cx="5031000" cy="2793271"/>
              <a:chOff x="6188016" y="762747"/>
              <a:chExt cx="5031000" cy="2793271"/>
            </a:xfrm>
          </p:grpSpPr>
          <p:pic>
            <p:nvPicPr>
              <p:cNvPr id="60" name="Picture 59">
                <a:extLst>
                  <a:ext uri="{FF2B5EF4-FFF2-40B4-BE49-F238E27FC236}">
                    <a16:creationId xmlns:a16="http://schemas.microsoft.com/office/drawing/2014/main" id="{96192B79-AD99-5764-6FF6-8F30E661345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188016" y="762747"/>
                <a:ext cx="5029829" cy="2793271"/>
              </a:xfrm>
              <a:prstGeom prst="rect">
                <a:avLst/>
              </a:prstGeom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p:spPr>
          </p:pic>
          <p:pic>
            <p:nvPicPr>
              <p:cNvPr id="61" name="Picture 60">
                <a:extLst>
                  <a:ext uri="{FF2B5EF4-FFF2-40B4-BE49-F238E27FC236}">
                    <a16:creationId xmlns:a16="http://schemas.microsoft.com/office/drawing/2014/main" id="{78A6E0F7-E22F-55D9-A196-28908BA25C8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533614" y="3392980"/>
                <a:ext cx="1685402" cy="159853"/>
              </a:xfrm>
              <a:prstGeom prst="rect">
                <a:avLst/>
              </a:prstGeom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p:spPr>
          </p:pic>
        </p:grpSp>
        <p:sp>
          <p:nvSpPr>
            <p:cNvPr id="62" name="Content Placeholder 9">
              <a:extLst>
                <a:ext uri="{FF2B5EF4-FFF2-40B4-BE49-F238E27FC236}">
                  <a16:creationId xmlns:a16="http://schemas.microsoft.com/office/drawing/2014/main" id="{836E1EA1-DD26-19BC-CEDC-00DE8C560C0E}"/>
                </a:ext>
              </a:extLst>
            </p:cNvPr>
            <p:cNvSpPr txBox="1">
              <a:spLocks/>
            </p:cNvSpPr>
            <p:nvPr/>
          </p:nvSpPr>
          <p:spPr>
            <a:xfrm>
              <a:off x="11391062" y="3167350"/>
              <a:ext cx="762430" cy="707886"/>
            </a:xfrm>
            <a:prstGeom prst="rect">
              <a:avLst/>
            </a:prstGeom>
            <a:solidFill>
              <a:srgbClr val="DDDDDD"/>
            </a:solidFill>
            <a:ln w="19050" cap="flat" cmpd="sng" algn="ctr">
              <a:solidFill>
                <a:srgbClr val="DDDDDD">
                  <a:shade val="15000"/>
                </a:srgbClr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171450" indent="-171450">
                <a:buFont typeface="Wingdings" panose="05000000000000000000" pitchFamily="2" charset="2"/>
                <a:buChar char="§"/>
                <a:defRPr sz="1000">
                  <a:solidFill>
                    <a:schemeClr val="tx2"/>
                  </a:solidFill>
                </a:defRPr>
              </a:lvl1pPr>
              <a:lvl2pPr marL="1206978" indent="-609585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667"/>
              </a:lvl2pPr>
              <a:lvl3pPr marL="1456908" indent="-457189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Char char="•"/>
                <a:defRPr kumimoji="0" sz="2400"/>
              </a:lvl3pPr>
              <a:lvl4pPr marL="1847042" indent="-457189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133"/>
              </a:lvl4pPr>
              <a:lvl5pPr marL="2200601" indent="-457189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Char char="•"/>
                <a:defRPr kumimoji="0" sz="2133"/>
              </a:lvl5pPr>
              <a:lvl6pPr marL="2267655" indent="-243834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667" baseline="0"/>
              </a:lvl6pPr>
              <a:lvl7pPr marL="2560256" indent="-243834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2400" baseline="0"/>
              </a:lvl7pPr>
              <a:lvl8pPr marL="2852857" indent="-243834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2133"/>
              </a:lvl8pPr>
              <a:lvl9pPr marL="3108882" indent="-243834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2133"/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Trading of scope in progress 2024</a:t>
              </a:r>
            </a:p>
          </p:txBody>
        </p: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8242F897-F196-0BF9-70E5-FD8829859537}"/>
                </a:ext>
              </a:extLst>
            </p:cNvPr>
            <p:cNvGrpSpPr/>
            <p:nvPr/>
          </p:nvGrpSpPr>
          <p:grpSpPr>
            <a:xfrm>
              <a:off x="9943118" y="1613110"/>
              <a:ext cx="2131522" cy="400110"/>
              <a:chOff x="9849522" y="1287375"/>
              <a:chExt cx="2131522" cy="400110"/>
            </a:xfrm>
          </p:grpSpPr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375BFF6-D3CA-0797-5EA9-3797043F406D}"/>
                  </a:ext>
                </a:extLst>
              </p:cNvPr>
              <p:cNvSpPr txBox="1"/>
              <p:nvPr/>
            </p:nvSpPr>
            <p:spPr>
              <a:xfrm>
                <a:off x="11183755" y="1287375"/>
                <a:ext cx="79728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H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</a:rPr>
                  <a:t>FD-1 = HD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H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</a:rPr>
                  <a:t>FD-2 = VD</a:t>
                </a:r>
                <a:endPara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672FDC46-4529-4526-807E-35A08C895AB0}"/>
                  </a:ext>
                </a:extLst>
              </p:cNvPr>
              <p:cNvSpPr/>
              <p:nvPr/>
            </p:nvSpPr>
            <p:spPr>
              <a:xfrm>
                <a:off x="9849522" y="1349244"/>
                <a:ext cx="1286438" cy="279260"/>
              </a:xfrm>
              <a:prstGeom prst="rect">
                <a:avLst/>
              </a:prstGeom>
              <a:noFill/>
              <a:ln w="38100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A80C7AAD-9A89-0F4C-B61B-D2AD85EF9AAF}"/>
                </a:ext>
              </a:extLst>
            </p:cNvPr>
            <p:cNvGrpSpPr/>
            <p:nvPr/>
          </p:nvGrpSpPr>
          <p:grpSpPr>
            <a:xfrm>
              <a:off x="8480359" y="1748522"/>
              <a:ext cx="3596331" cy="859237"/>
              <a:chOff x="8386763" y="1422787"/>
              <a:chExt cx="3596331" cy="859237"/>
            </a:xfrm>
          </p:grpSpPr>
          <p:grpSp>
            <p:nvGrpSpPr>
              <p:cNvPr id="67" name="Group 66">
                <a:extLst>
                  <a:ext uri="{FF2B5EF4-FFF2-40B4-BE49-F238E27FC236}">
                    <a16:creationId xmlns:a16="http://schemas.microsoft.com/office/drawing/2014/main" id="{02EE2569-97BC-A21B-5CA9-04039C4FB17A}"/>
                  </a:ext>
                </a:extLst>
              </p:cNvPr>
              <p:cNvGrpSpPr/>
              <p:nvPr/>
            </p:nvGrpSpPr>
            <p:grpSpPr>
              <a:xfrm>
                <a:off x="8386763" y="1422787"/>
                <a:ext cx="2749197" cy="818185"/>
                <a:chOff x="8386763" y="1422787"/>
                <a:chExt cx="2749197" cy="818185"/>
              </a:xfrm>
            </p:grpSpPr>
            <p:sp>
              <p:nvSpPr>
                <p:cNvPr id="69" name="Rectangle 68">
                  <a:extLst>
                    <a:ext uri="{FF2B5EF4-FFF2-40B4-BE49-F238E27FC236}">
                      <a16:creationId xmlns:a16="http://schemas.microsoft.com/office/drawing/2014/main" id="{239C6B25-C2CA-D0C1-325D-2F4866001E75}"/>
                    </a:ext>
                  </a:extLst>
                </p:cNvPr>
                <p:cNvSpPr/>
                <p:nvPr/>
              </p:nvSpPr>
              <p:spPr>
                <a:xfrm>
                  <a:off x="9849522" y="1961712"/>
                  <a:ext cx="1286438" cy="279260"/>
                </a:xfrm>
                <a:prstGeom prst="rect">
                  <a:avLst/>
                </a:prstGeom>
                <a:noFill/>
                <a:ln w="38100" cap="flat" cmpd="sng" algn="ctr">
                  <a:solidFill>
                    <a:srgbClr val="FF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cxnSp>
              <p:nvCxnSpPr>
                <p:cNvPr id="70" name="Straight Arrow Connector 69">
                  <a:extLst>
                    <a:ext uri="{FF2B5EF4-FFF2-40B4-BE49-F238E27FC236}">
                      <a16:creationId xmlns:a16="http://schemas.microsoft.com/office/drawing/2014/main" id="{A6B08265-2EFF-AEA1-1B8A-4C3405AFD6F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8386763" y="1422787"/>
                  <a:ext cx="1462507" cy="539355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arrow" w="med" len="med"/>
                </a:ln>
                <a:effectLst/>
              </p:spPr>
            </p:cxnSp>
          </p:grp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87C42A3F-AAC6-DEF0-55EA-F61AFAD20B42}"/>
                  </a:ext>
                </a:extLst>
              </p:cNvPr>
              <p:cNvSpPr txBox="1"/>
              <p:nvPr/>
            </p:nvSpPr>
            <p:spPr>
              <a:xfrm>
                <a:off x="11185805" y="1881914"/>
                <a:ext cx="79728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H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</a:rPr>
                  <a:t>FD-1 = HD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H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</a:rPr>
                  <a:t>2018</a:t>
                </a:r>
                <a:endPara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71" name="Content Placeholder 9">
              <a:extLst>
                <a:ext uri="{FF2B5EF4-FFF2-40B4-BE49-F238E27FC236}">
                  <a16:creationId xmlns:a16="http://schemas.microsoft.com/office/drawing/2014/main" id="{39B5F5EB-DBB3-1961-418E-E52D77A2C3E1}"/>
                </a:ext>
              </a:extLst>
            </p:cNvPr>
            <p:cNvSpPr txBox="1">
              <a:spLocks/>
            </p:cNvSpPr>
            <p:nvPr/>
          </p:nvSpPr>
          <p:spPr>
            <a:xfrm>
              <a:off x="11262205" y="1054578"/>
              <a:ext cx="79728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000">
                  <a:solidFill>
                    <a:srgbClr val="FF0000"/>
                  </a:solidFill>
                </a:defRPr>
              </a:lvl1pPr>
              <a:lvl2pPr marL="1206978" indent="-609585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667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456908" indent="-457189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847042" indent="-457189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1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200601" indent="-457189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Char char="•"/>
                <a:defRPr kumimoji="0" sz="21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67655" indent="-243834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667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560256" indent="-243834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2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852857" indent="-243834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21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08882" indent="-243834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2133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with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CERN-NP personnel</a:t>
              </a: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ACB8CDB9-F63B-0F5D-F6DA-4CC2F4B406D8}"/>
              </a:ext>
            </a:extLst>
          </p:cNvPr>
          <p:cNvGrpSpPr/>
          <p:nvPr/>
        </p:nvGrpSpPr>
        <p:grpSpPr>
          <a:xfrm>
            <a:off x="6281612" y="3972529"/>
            <a:ext cx="4288524" cy="2679712"/>
            <a:chOff x="4843662" y="3504435"/>
            <a:chExt cx="4288524" cy="2679712"/>
          </a:xfrm>
        </p:grpSpPr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AEF449BE-F9DA-BD01-0402-E884F24B651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843662" y="3504435"/>
              <a:ext cx="4272088" cy="2679712"/>
            </a:xfrm>
            <a:prstGeom prst="rect">
              <a:avLst/>
            </a:prstGeom>
            <a:effectLst>
              <a:outerShdw blurRad="50800" dist="38100" dir="2700000" algn="tl" rotWithShape="0">
                <a:schemeClr val="bg1">
                  <a:alpha val="40000"/>
                </a:schemeClr>
              </a:outerShdw>
            </a:effectLst>
          </p:spPr>
        </p:pic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96B85155-AD43-0105-1DC0-039073703B25}"/>
                </a:ext>
              </a:extLst>
            </p:cNvPr>
            <p:cNvSpPr/>
            <p:nvPr/>
          </p:nvSpPr>
          <p:spPr>
            <a:xfrm>
              <a:off x="8034905" y="5968703"/>
              <a:ext cx="1097281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800" dirty="0"/>
                <a:t>Source: DUNE TDR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72391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760B7-6AF3-8A4B-B68A-EE55F5251C6C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en-GB" dirty="0"/>
              <a:t>CERN/NP in the LBNF-DUNE-US Project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3097A5-C489-724B-883F-3DA516A01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dirty="0"/>
              <a:t>1st Accelerators Technology Sector Workshop Speaker: Caroline Fabre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BBC12-D34E-834B-BB23-344AA3FF1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7E88-7948-D841-83D7-83B72EAFD754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AC08164-862E-F768-60B3-3211B80B8A7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55000" lnSpcReduction="20000"/>
          </a:bodyPr>
          <a:lstStyle/>
          <a:p>
            <a:endParaRPr lang="en-GB" sz="2000" dirty="0"/>
          </a:p>
          <a:p>
            <a:pPr marL="342900" indent="-342900">
              <a:buFont typeface="Wingdings" panose="05000000000000000000" pitchFamily="2" charset="2"/>
              <a:buChar char="à"/>
            </a:pPr>
            <a:endParaRPr lang="en-GB" sz="2000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C000A3C-343D-CDFD-ECA6-92CDB179A90B}"/>
              </a:ext>
            </a:extLst>
          </p:cNvPr>
          <p:cNvGrpSpPr/>
          <p:nvPr/>
        </p:nvGrpSpPr>
        <p:grpSpPr>
          <a:xfrm>
            <a:off x="2316479" y="2009428"/>
            <a:ext cx="9270997" cy="4607799"/>
            <a:chOff x="2316479" y="2009428"/>
            <a:chExt cx="9270997" cy="4607799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A841AAA5-162C-3814-65FA-8BABA6B6A59A}"/>
                </a:ext>
              </a:extLst>
            </p:cNvPr>
            <p:cNvGrpSpPr/>
            <p:nvPr/>
          </p:nvGrpSpPr>
          <p:grpSpPr>
            <a:xfrm>
              <a:off x="2316479" y="2009428"/>
              <a:ext cx="8452998" cy="4421385"/>
              <a:chOff x="2316479" y="2009428"/>
              <a:chExt cx="8452998" cy="4421385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5576D17B-0FC4-5B95-0C06-550F9A0505E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316479" y="2009428"/>
                <a:ext cx="7556811" cy="4421385"/>
              </a:xfrm>
              <a:prstGeom prst="rect">
                <a:avLst/>
              </a:prstGeom>
            </p:spPr>
          </p:pic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FAC5AE03-D564-8DA3-8C39-41B41ABECD8D}"/>
                  </a:ext>
                </a:extLst>
              </p:cNvPr>
              <p:cNvSpPr/>
              <p:nvPr/>
            </p:nvSpPr>
            <p:spPr>
              <a:xfrm>
                <a:off x="9873290" y="6092259"/>
                <a:ext cx="896187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800" dirty="0">
                    <a:solidFill>
                      <a:schemeClr val="bg1"/>
                    </a:solidFill>
                  </a:rPr>
                  <a:t>Source:</a:t>
                </a:r>
              </a:p>
              <a:p>
                <a:r>
                  <a:rPr lang="en-GB" sz="800" dirty="0" err="1">
                    <a:solidFill>
                      <a:schemeClr val="bg1"/>
                    </a:solidFill>
                  </a:rPr>
                  <a:t>edms</a:t>
                </a:r>
                <a:r>
                  <a:rPr lang="en-GB" sz="800" dirty="0">
                    <a:solidFill>
                      <a:schemeClr val="bg1"/>
                    </a:solidFill>
                  </a:rPr>
                  <a:t> 2795431</a:t>
                </a:r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C0378365-4989-8C40-E25E-F5EE7613DEE4}"/>
                </a:ext>
              </a:extLst>
            </p:cNvPr>
            <p:cNvGrpSpPr/>
            <p:nvPr/>
          </p:nvGrpSpPr>
          <p:grpSpPr>
            <a:xfrm>
              <a:off x="8009662" y="2513728"/>
              <a:ext cx="3577814" cy="400110"/>
              <a:chOff x="2493938" y="4423799"/>
              <a:chExt cx="3577814" cy="400110"/>
            </a:xfrm>
          </p:grpSpPr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27980BE-888E-1A3C-747B-85C72BF4E4B8}"/>
                  </a:ext>
                </a:extLst>
              </p:cNvPr>
              <p:cNvSpPr/>
              <p:nvPr/>
            </p:nvSpPr>
            <p:spPr>
              <a:xfrm>
                <a:off x="2493938" y="4550551"/>
                <a:ext cx="506255" cy="129187"/>
              </a:xfrm>
              <a:prstGeom prst="rect">
                <a:avLst/>
              </a:prstGeom>
              <a:noFill/>
              <a:ln w="38100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9" name="Content Placeholder 9">
                <a:extLst>
                  <a:ext uri="{FF2B5EF4-FFF2-40B4-BE49-F238E27FC236}">
                    <a16:creationId xmlns:a16="http://schemas.microsoft.com/office/drawing/2014/main" id="{B62187A0-EE05-634A-C15C-734145BA63D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12526" y="4423799"/>
                <a:ext cx="1459226" cy="400110"/>
              </a:xfrm>
              <a:prstGeom prst="rect">
                <a:avLst/>
              </a:prstGeom>
              <a:solidFill>
                <a:srgbClr val="DDDDDD"/>
              </a:solidFill>
              <a:ln w="19050" cap="flat" cmpd="sng" algn="ctr">
                <a:solidFill>
                  <a:srgbClr val="DDDDDD">
                    <a:shade val="15000"/>
                  </a:srgbClr>
                </a:solidFill>
                <a:prstDash val="solid"/>
              </a:ln>
              <a:effectLst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sz="1000">
                    <a:solidFill>
                      <a:srgbClr val="FF0000"/>
                    </a:solidFill>
                  </a:defRPr>
                </a:lvl1pPr>
                <a:lvl2pPr marL="1206978" indent="-609585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667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456908" indent="-457189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5000"/>
                  <a:buFont typeface="Arial"/>
                  <a:buChar char="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47042" indent="-457189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13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200601" indent="-457189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100000"/>
                  <a:buFont typeface="Arial"/>
                  <a:buChar char="•"/>
                  <a:defRPr kumimoji="0" sz="213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67655" indent="-243834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667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560256" indent="-243834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2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852857" indent="-243834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213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08882" indent="-243834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213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Codes/standards equivalencies</a:t>
                </a:r>
              </a:p>
            </p:txBody>
          </p: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4365D1FC-3A97-D454-EE10-A1D5DED0A880}"/>
                  </a:ext>
                </a:extLst>
              </p:cNvPr>
              <p:cNvCxnSpPr>
                <a:cxnSpLocks/>
                <a:stCxn id="28" idx="3"/>
                <a:endCxn id="29" idx="1"/>
              </p:cNvCxnSpPr>
              <p:nvPr/>
            </p:nvCxnSpPr>
            <p:spPr>
              <a:xfrm>
                <a:off x="3000193" y="4615145"/>
                <a:ext cx="1612333" cy="8709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</p:cxn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67FB415E-9D1A-2EC1-3B71-17B77046C39A}"/>
                </a:ext>
              </a:extLst>
            </p:cNvPr>
            <p:cNvGrpSpPr/>
            <p:nvPr/>
          </p:nvGrpSpPr>
          <p:grpSpPr>
            <a:xfrm>
              <a:off x="4446029" y="5273794"/>
              <a:ext cx="1810775" cy="1343433"/>
              <a:chOff x="4973404" y="3564019"/>
              <a:chExt cx="1810775" cy="1343433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9DD5BBA3-B1E6-85C9-D32C-F0B97AD4039B}"/>
                  </a:ext>
                </a:extLst>
              </p:cNvPr>
              <p:cNvSpPr/>
              <p:nvPr/>
            </p:nvSpPr>
            <p:spPr>
              <a:xfrm>
                <a:off x="5439009" y="3564019"/>
                <a:ext cx="879566" cy="146343"/>
              </a:xfrm>
              <a:prstGeom prst="rect">
                <a:avLst/>
              </a:prstGeom>
              <a:noFill/>
              <a:ln w="38100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0C99C396-3DB2-65AB-C66E-8FD50359FF2B}"/>
                  </a:ext>
                </a:extLst>
              </p:cNvPr>
              <p:cNvCxnSpPr>
                <a:cxnSpLocks/>
                <a:stCxn id="21" idx="2"/>
                <a:endCxn id="22" idx="0"/>
              </p:cNvCxnSpPr>
              <p:nvPr/>
            </p:nvCxnSpPr>
            <p:spPr>
              <a:xfrm>
                <a:off x="5878792" y="3710362"/>
                <a:ext cx="0" cy="335316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</p:cxnSp>
          <p:sp>
            <p:nvSpPr>
              <p:cNvPr id="22" name="Content Placeholder 9">
                <a:extLst>
                  <a:ext uri="{FF2B5EF4-FFF2-40B4-BE49-F238E27FC236}">
                    <a16:creationId xmlns:a16="http://schemas.microsoft.com/office/drawing/2014/main" id="{FDAB7B85-B427-BEE7-1204-755A83BA5B9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973404" y="4045678"/>
                <a:ext cx="1810775" cy="861774"/>
              </a:xfrm>
              <a:prstGeom prst="rect">
                <a:avLst/>
              </a:prstGeom>
              <a:solidFill>
                <a:srgbClr val="DDDDDD"/>
              </a:solidFill>
              <a:ln w="19050" cap="flat" cmpd="sng" algn="ctr">
                <a:solidFill>
                  <a:srgbClr val="DDDDDD">
                    <a:shade val="15000"/>
                  </a:srgbClr>
                </a:solidFill>
                <a:prstDash val="solid"/>
              </a:ln>
              <a:effectLst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sz="1000">
                    <a:solidFill>
                      <a:srgbClr val="FF0000"/>
                    </a:solidFill>
                  </a:defRPr>
                </a:lvl1pPr>
                <a:lvl2pPr marL="1206978" indent="-609585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667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456908" indent="-457189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5000"/>
                  <a:buFont typeface="Arial"/>
                  <a:buChar char="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847042" indent="-457189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13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200601" indent="-457189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100000"/>
                  <a:buFont typeface="Arial"/>
                  <a:buChar char="•"/>
                  <a:defRPr kumimoji="0" sz="213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67655" indent="-243834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667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560256" indent="-243834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2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852857" indent="-243834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213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08882" indent="-243834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213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171450" marR="0" lvl="0" indent="-17145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§"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Our main interface</a:t>
                </a:r>
              </a:p>
              <a:p>
                <a:pPr marL="171450" marR="0" lvl="0" indent="-17145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§"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Weekly meetings</a:t>
                </a:r>
              </a:p>
              <a:p>
                <a:pPr marL="171450" marR="0" lvl="0" indent="-17145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§"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Ensures we comply with LBNF/DUNE QA &amp; Safety</a:t>
                </a:r>
              </a:p>
              <a:p>
                <a:pPr marL="171450" marR="0" lvl="0" indent="-17145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§"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Participates to reviews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667152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ontent Placeholder 4">
            <a:extLst>
              <a:ext uri="{FF2B5EF4-FFF2-40B4-BE49-F238E27FC236}">
                <a16:creationId xmlns:a16="http://schemas.microsoft.com/office/drawing/2014/main" id="{4E6A2C14-BF10-4E66-26E4-9553621664D3}"/>
              </a:ext>
            </a:extLst>
          </p:cNvPr>
          <p:cNvSpPr txBox="1">
            <a:spLocks/>
          </p:cNvSpPr>
          <p:nvPr/>
        </p:nvSpPr>
        <p:spPr>
          <a:xfrm>
            <a:off x="7248284" y="2166938"/>
            <a:ext cx="3746133" cy="469106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z="2000" dirty="0"/>
              <a:t>DUNE </a:t>
            </a:r>
            <a:r>
              <a:rPr lang="fr-CH" sz="2000" dirty="0" err="1"/>
              <a:t>cryogenics</a:t>
            </a:r>
            <a:r>
              <a:rPr lang="fr-CH" sz="2000" dirty="0"/>
              <a:t> @ SURF</a:t>
            </a:r>
          </a:p>
          <a:p>
            <a:pPr algn="ctr"/>
            <a:endParaRPr lang="fr-CH" sz="2000" dirty="0"/>
          </a:p>
          <a:p>
            <a:pPr algn="ctr"/>
            <a:endParaRPr lang="fr-CH" sz="2000" dirty="0"/>
          </a:p>
          <a:p>
            <a:pPr algn="ctr"/>
            <a:endParaRPr lang="fr-CH" sz="2000" dirty="0"/>
          </a:p>
          <a:p>
            <a:pPr algn="ctr"/>
            <a:endParaRPr lang="fr-CH" sz="2000" dirty="0"/>
          </a:p>
          <a:p>
            <a:pPr algn="ctr"/>
            <a:r>
              <a:rPr lang="en-GB" sz="1600" dirty="0"/>
              <a:t>several similar units working in parallel</a:t>
            </a:r>
            <a:endParaRPr lang="fr-CH" sz="1600" dirty="0"/>
          </a:p>
          <a:p>
            <a:pPr marL="180975" algn="ctr"/>
            <a:endParaRPr lang="fr-CH" sz="2000" dirty="0"/>
          </a:p>
          <a:p>
            <a:pPr marL="361950" indent="-180975">
              <a:buFont typeface="Wingdings" panose="05000000000000000000" pitchFamily="2" charset="2"/>
              <a:buChar char="§"/>
            </a:pPr>
            <a:r>
              <a:rPr lang="fr-CH" sz="1200" dirty="0"/>
              <a:t>22 valve boxes</a:t>
            </a:r>
          </a:p>
          <a:p>
            <a:pPr marL="361950" indent="-180975">
              <a:buFont typeface="Wingdings" panose="05000000000000000000" pitchFamily="2" charset="2"/>
              <a:buChar char="§"/>
            </a:pPr>
            <a:r>
              <a:rPr lang="fr-CH" sz="1200" dirty="0"/>
              <a:t>~700 m </a:t>
            </a:r>
            <a:r>
              <a:rPr lang="fr-CH" sz="1200" dirty="0" err="1"/>
              <a:t>transfer-lines</a:t>
            </a:r>
            <a:endParaRPr lang="fr-CH" sz="1200" dirty="0"/>
          </a:p>
          <a:p>
            <a:pPr marL="361950" indent="-180975"/>
            <a:r>
              <a:rPr lang="en-GB" sz="1200" dirty="0"/>
              <a:t>	w diam. up to DN250</a:t>
            </a:r>
          </a:p>
          <a:p>
            <a:pPr marL="361950" indent="-180975">
              <a:buFont typeface="Wingdings" panose="05000000000000000000" pitchFamily="2" charset="2"/>
              <a:buChar char="§"/>
            </a:pPr>
            <a:r>
              <a:rPr lang="en-GB" sz="1200" dirty="0"/>
              <a:t>~ 135 cryogenic valves </a:t>
            </a:r>
          </a:p>
          <a:p>
            <a:pPr marL="361950" indent="-180975"/>
            <a:r>
              <a:rPr lang="en-GB" sz="1200" dirty="0"/>
              <a:t>	ranging DN40 to DN150</a:t>
            </a:r>
            <a:endParaRPr lang="fr-CH" sz="1200" dirty="0"/>
          </a:p>
          <a:p>
            <a:pPr algn="ctr"/>
            <a:endParaRPr lang="fr-CH" sz="2000" dirty="0"/>
          </a:p>
          <a:p>
            <a:pPr algn="ctr"/>
            <a:endParaRPr lang="fr-CH" sz="2000" dirty="0"/>
          </a:p>
          <a:p>
            <a:pPr algn="ctr"/>
            <a:endParaRPr lang="fr-CH" sz="2000" dirty="0"/>
          </a:p>
          <a:p>
            <a:pPr algn="ctr"/>
            <a:endParaRPr lang="fr-CH" sz="2000" dirty="0"/>
          </a:p>
          <a:p>
            <a:pPr algn="ctr"/>
            <a:endParaRPr lang="fr-CH" sz="2000" dirty="0"/>
          </a:p>
          <a:p>
            <a:pPr algn="ctr"/>
            <a:endParaRPr lang="fr-CH" sz="20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BE5DC9-F542-FF90-233A-C46A8DAC6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Cryogenic</a:t>
            </a:r>
            <a:r>
              <a:rPr lang="fr-CH" dirty="0"/>
              <a:t> </a:t>
            </a:r>
            <a:r>
              <a:rPr lang="fr-CH" dirty="0" err="1"/>
              <a:t>systems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667852-EB5A-CD84-767F-05D176C89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/>
              <a:t>1st Accelerator Technology Sector Workshop</a:t>
            </a:r>
          </a:p>
          <a:p>
            <a:r>
              <a:rPr lang="en-GB"/>
              <a:t>Speaker: Caroline Fabre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EEEAAA-546E-0253-3EB1-B74D1A4CB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7E88-7948-D841-83D7-83B72EAFD754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D3662CB-B0BC-CDEA-98B3-27B4409EC00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225514" y="2166938"/>
            <a:ext cx="3746133" cy="4691062"/>
          </a:xfrm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algn="ctr"/>
            <a:r>
              <a:rPr lang="fr-CH" sz="2000" dirty="0" err="1"/>
              <a:t>ProtoDUNE</a:t>
            </a:r>
            <a:r>
              <a:rPr lang="fr-CH" sz="2000" dirty="0"/>
              <a:t> </a:t>
            </a:r>
            <a:r>
              <a:rPr lang="fr-CH" sz="2000" dirty="0" err="1"/>
              <a:t>cryogenics</a:t>
            </a:r>
            <a:r>
              <a:rPr lang="fr-CH" sz="2000" dirty="0"/>
              <a:t> @ CERN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D8B3156-0361-8735-C6F5-B427018BDEA7}"/>
              </a:ext>
            </a:extLst>
          </p:cNvPr>
          <p:cNvGrpSpPr/>
          <p:nvPr/>
        </p:nvGrpSpPr>
        <p:grpSpPr>
          <a:xfrm>
            <a:off x="25382" y="2693893"/>
            <a:ext cx="1203253" cy="3824799"/>
            <a:chOff x="25382" y="2693893"/>
            <a:chExt cx="1203253" cy="3824799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8C81BE5E-A1EF-CD54-63A5-AD84B01B16C7}"/>
                </a:ext>
              </a:extLst>
            </p:cNvPr>
            <p:cNvCxnSpPr>
              <a:cxnSpLocks/>
              <a:stCxn id="20" idx="2"/>
              <a:endCxn id="23" idx="0"/>
            </p:cNvCxnSpPr>
            <p:nvPr/>
          </p:nvCxnSpPr>
          <p:spPr>
            <a:xfrm>
              <a:off x="623888" y="3231983"/>
              <a:ext cx="3121" cy="2748619"/>
            </a:xfrm>
            <a:prstGeom prst="straightConnector1">
              <a:avLst/>
            </a:prstGeom>
            <a:ln w="2540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Content Placeholder 4">
              <a:extLst>
                <a:ext uri="{FF2B5EF4-FFF2-40B4-BE49-F238E27FC236}">
                  <a16:creationId xmlns:a16="http://schemas.microsoft.com/office/drawing/2014/main" id="{B88E1D0E-4A05-A889-694C-F1F8BF38B0FD}"/>
                </a:ext>
              </a:extLst>
            </p:cNvPr>
            <p:cNvSpPr txBox="1">
              <a:spLocks/>
            </p:cNvSpPr>
            <p:nvPr/>
          </p:nvSpPr>
          <p:spPr>
            <a:xfrm>
              <a:off x="208826" y="2693893"/>
              <a:ext cx="830123" cy="538090"/>
            </a:xfrm>
            <a:prstGeom prst="rect">
              <a:avLst/>
            </a:prstGeom>
            <a:noFill/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800100" indent="-3429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257300" indent="-3429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600" b="1" dirty="0">
                  <a:solidFill>
                    <a:srgbClr val="FFFF00"/>
                  </a:solidFill>
                </a:rPr>
                <a:t>From concept</a:t>
              </a:r>
            </a:p>
          </p:txBody>
        </p:sp>
        <p:sp>
          <p:nvSpPr>
            <p:cNvPr id="23" name="Content Placeholder 4">
              <a:extLst>
                <a:ext uri="{FF2B5EF4-FFF2-40B4-BE49-F238E27FC236}">
                  <a16:creationId xmlns:a16="http://schemas.microsoft.com/office/drawing/2014/main" id="{01E1AEAB-ACF4-214F-9AC3-577FC8239A21}"/>
                </a:ext>
              </a:extLst>
            </p:cNvPr>
            <p:cNvSpPr txBox="1">
              <a:spLocks/>
            </p:cNvSpPr>
            <p:nvPr/>
          </p:nvSpPr>
          <p:spPr>
            <a:xfrm>
              <a:off x="25382" y="5980602"/>
              <a:ext cx="1203253" cy="538090"/>
            </a:xfrm>
            <a:prstGeom prst="rect">
              <a:avLst/>
            </a:prstGeom>
            <a:noFill/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800100" indent="-3429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257300" indent="-3429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600" b="1" dirty="0">
                  <a:solidFill>
                    <a:srgbClr val="FFFF00"/>
                  </a:solidFill>
                </a:rPr>
                <a:t>To functional equipment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6236F1E-50FC-392F-E2DC-B43BC7F6FDB7}"/>
              </a:ext>
            </a:extLst>
          </p:cNvPr>
          <p:cNvGrpSpPr/>
          <p:nvPr/>
        </p:nvGrpSpPr>
        <p:grpSpPr>
          <a:xfrm>
            <a:off x="5158212" y="2117122"/>
            <a:ext cx="1933705" cy="749394"/>
            <a:chOff x="4971647" y="3934046"/>
            <a:chExt cx="2134838" cy="749394"/>
          </a:xfrm>
        </p:grpSpPr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80987D1A-B1F1-2550-3857-9A7B0A50053F}"/>
                </a:ext>
              </a:extLst>
            </p:cNvPr>
            <p:cNvCxnSpPr>
              <a:cxnSpLocks/>
            </p:cNvCxnSpPr>
            <p:nvPr/>
          </p:nvCxnSpPr>
          <p:spPr>
            <a:xfrm>
              <a:off x="4971647" y="4295966"/>
              <a:ext cx="2134838" cy="0"/>
            </a:xfrm>
            <a:prstGeom prst="straightConnector1">
              <a:avLst/>
            </a:prstGeom>
            <a:ln w="2540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Content Placeholder 4">
              <a:extLst>
                <a:ext uri="{FF2B5EF4-FFF2-40B4-BE49-F238E27FC236}">
                  <a16:creationId xmlns:a16="http://schemas.microsoft.com/office/drawing/2014/main" id="{81918DFF-9F61-2AF4-FD87-35849ED34D3B}"/>
                </a:ext>
              </a:extLst>
            </p:cNvPr>
            <p:cNvSpPr txBox="1">
              <a:spLocks/>
            </p:cNvSpPr>
            <p:nvPr/>
          </p:nvSpPr>
          <p:spPr>
            <a:xfrm>
              <a:off x="5433239" y="3934046"/>
              <a:ext cx="1169030" cy="291409"/>
            </a:xfrm>
            <a:prstGeom prst="rect">
              <a:avLst/>
            </a:prstGeom>
            <a:noFill/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800100" indent="-3429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257300" indent="-3429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600" b="1" dirty="0">
                  <a:solidFill>
                    <a:srgbClr val="FFFF00"/>
                  </a:solidFill>
                </a:rPr>
                <a:t>Scaling up</a:t>
              </a:r>
            </a:p>
          </p:txBody>
        </p:sp>
        <p:sp>
          <p:nvSpPr>
            <p:cNvPr id="37" name="Content Placeholder 4">
              <a:extLst>
                <a:ext uri="{FF2B5EF4-FFF2-40B4-BE49-F238E27FC236}">
                  <a16:creationId xmlns:a16="http://schemas.microsoft.com/office/drawing/2014/main" id="{C9A358C7-C65F-1781-D4FF-8B6B77816F48}"/>
                </a:ext>
              </a:extLst>
            </p:cNvPr>
            <p:cNvSpPr txBox="1">
              <a:spLocks/>
            </p:cNvSpPr>
            <p:nvPr/>
          </p:nvSpPr>
          <p:spPr>
            <a:xfrm>
              <a:off x="4971647" y="4392031"/>
              <a:ext cx="2134838" cy="291409"/>
            </a:xfrm>
            <a:prstGeom prst="rect">
              <a:avLst/>
            </a:prstGeom>
            <a:noFill/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800100" indent="-3429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257300" indent="-3429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600" b="1" dirty="0">
                  <a:solidFill>
                    <a:srgbClr val="FFFF00"/>
                  </a:solidFill>
                </a:rPr>
                <a:t>in size and complexity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D36A78CE-15AF-F3C1-7F72-61050A30757D}"/>
              </a:ext>
            </a:extLst>
          </p:cNvPr>
          <p:cNvGrpSpPr/>
          <p:nvPr/>
        </p:nvGrpSpPr>
        <p:grpSpPr>
          <a:xfrm>
            <a:off x="5284393" y="98017"/>
            <a:ext cx="6811593" cy="2019104"/>
            <a:chOff x="5284393" y="98017"/>
            <a:chExt cx="6811593" cy="2019104"/>
          </a:xfrm>
        </p:grpSpPr>
        <p:sp>
          <p:nvSpPr>
            <p:cNvPr id="7" name="Content Placeholder 4">
              <a:extLst>
                <a:ext uri="{FF2B5EF4-FFF2-40B4-BE49-F238E27FC236}">
                  <a16:creationId xmlns:a16="http://schemas.microsoft.com/office/drawing/2014/main" id="{E3FB9C5B-87AB-FE18-0452-774A1828F679}"/>
                </a:ext>
              </a:extLst>
            </p:cNvPr>
            <p:cNvSpPr txBox="1">
              <a:spLocks/>
            </p:cNvSpPr>
            <p:nvPr/>
          </p:nvSpPr>
          <p:spPr>
            <a:xfrm>
              <a:off x="5284393" y="1072733"/>
              <a:ext cx="5699052" cy="91375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vert="horz" lIns="0" tIns="0" rIns="0" bIns="0" rtlCol="0" anchor="ctr">
              <a:norm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800100" indent="-3429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257300" indent="-3429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42900" indent="-161925">
                <a:buFont typeface="Wingdings" panose="05000000000000000000" pitchFamily="2" charset="2"/>
                <a:buChar char="§"/>
              </a:pPr>
              <a:r>
                <a:rPr lang="en-GB" sz="1200" dirty="0"/>
                <a:t>a set of vacuum insulated valve-boxes and interconnecting transfer-lines</a:t>
              </a:r>
            </a:p>
            <a:p>
              <a:pPr marL="342900" indent="-161925">
                <a:buFont typeface="Wingdings" panose="05000000000000000000" pitchFamily="2" charset="2"/>
                <a:buChar char="§"/>
              </a:pPr>
              <a:r>
                <a:rPr lang="en-GB" sz="1200" dirty="0"/>
                <a:t>including instrumentation, filters, pumps, heat exchangers …</a:t>
              </a:r>
            </a:p>
            <a:p>
              <a:pPr marL="342900" indent="-161925">
                <a:buFont typeface="Wingdings" panose="05000000000000000000" pitchFamily="2" charset="2"/>
                <a:buChar char="§"/>
              </a:pPr>
              <a:r>
                <a:rPr lang="en-GB" sz="1200" dirty="0"/>
                <a:t>for liquid argon and liquid nitrogen @ temperatures ranging from 80 K to 420 K</a:t>
              </a:r>
            </a:p>
          </p:txBody>
        </p:sp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CB55AC5C-5706-A0DA-0AD3-7BBD0EF7CC1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036018" y="98017"/>
              <a:ext cx="1059968" cy="2019104"/>
            </a:xfrm>
            <a:prstGeom prst="rect">
              <a:avLst/>
            </a:prstGeom>
            <a:effectLst>
              <a:outerShdw blurRad="50800" dist="38100" dir="2700000" algn="tl" rotWithShape="0">
                <a:schemeClr val="bg1">
                  <a:alpha val="40000"/>
                </a:schemeClr>
              </a:outerShdw>
            </a:effectLst>
          </p:spPr>
        </p:pic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805209A-626F-A5BD-A1C2-4E2E02C5873E}"/>
              </a:ext>
            </a:extLst>
          </p:cNvPr>
          <p:cNvGrpSpPr/>
          <p:nvPr/>
        </p:nvGrpSpPr>
        <p:grpSpPr>
          <a:xfrm>
            <a:off x="9803218" y="4779504"/>
            <a:ext cx="2313678" cy="1991646"/>
            <a:chOff x="9882630" y="4960658"/>
            <a:chExt cx="2313678" cy="1991646"/>
          </a:xfrm>
        </p:grpSpPr>
        <p:pic>
          <p:nvPicPr>
            <p:cNvPr id="60" name="Picture 59" descr="A drawing of a machine&#10;&#10;Description automatically generated">
              <a:extLst>
                <a:ext uri="{FF2B5EF4-FFF2-40B4-BE49-F238E27FC236}">
                  <a16:creationId xmlns:a16="http://schemas.microsoft.com/office/drawing/2014/main" id="{34820B68-73D1-0923-613F-54CAEF598B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786" t="11330" r="29252" b="51486"/>
            <a:stretch/>
          </p:blipFill>
          <p:spPr>
            <a:xfrm>
              <a:off x="9882630" y="4960658"/>
              <a:ext cx="2301157" cy="1982707"/>
            </a:xfrm>
            <a:prstGeom prst="rect">
              <a:avLst/>
            </a:prstGeom>
            <a:effectLst>
              <a:outerShdw blurRad="50800" dist="38100" dir="2700000" algn="tl" rotWithShape="0">
                <a:schemeClr val="bg1">
                  <a:alpha val="40000"/>
                </a:schemeClr>
              </a:outerShdw>
            </a:effectLst>
          </p:spPr>
        </p:pic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2D9AE217-0518-B641-D949-F2CD87B5B379}"/>
                </a:ext>
              </a:extLst>
            </p:cNvPr>
            <p:cNvSpPr txBox="1"/>
            <p:nvPr/>
          </p:nvSpPr>
          <p:spPr>
            <a:xfrm>
              <a:off x="10855407" y="6613750"/>
              <a:ext cx="13409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200">
                  <a:solidFill>
                    <a:schemeClr val="accent6"/>
                  </a:solidFill>
                </a:defRPr>
              </a:lvl1pPr>
            </a:lstStyle>
            <a:p>
              <a:r>
                <a:rPr lang="en-GB" sz="800" dirty="0"/>
                <a:t>Condensers system 3D on cryostat mezzanine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6F51B245-5D99-0007-FA6C-848132F9138C}"/>
              </a:ext>
            </a:extLst>
          </p:cNvPr>
          <p:cNvGrpSpPr/>
          <p:nvPr/>
        </p:nvGrpSpPr>
        <p:grpSpPr>
          <a:xfrm>
            <a:off x="7415322" y="2502588"/>
            <a:ext cx="4680664" cy="1684954"/>
            <a:chOff x="7415322" y="2502588"/>
            <a:chExt cx="4680664" cy="1684954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D89E356E-2E30-34EB-DB3A-C8AD6B3609C0}"/>
                </a:ext>
              </a:extLst>
            </p:cNvPr>
            <p:cNvGrpSpPr/>
            <p:nvPr/>
          </p:nvGrpSpPr>
          <p:grpSpPr>
            <a:xfrm>
              <a:off x="7415322" y="2502588"/>
              <a:ext cx="4680664" cy="1614197"/>
              <a:chOff x="7415322" y="2523854"/>
              <a:chExt cx="4680664" cy="1614197"/>
            </a:xfrm>
          </p:grpSpPr>
          <p:pic>
            <p:nvPicPr>
              <p:cNvPr id="57" name="Picture 56">
                <a:extLst>
                  <a:ext uri="{FF2B5EF4-FFF2-40B4-BE49-F238E27FC236}">
                    <a16:creationId xmlns:a16="http://schemas.microsoft.com/office/drawing/2014/main" id="{C5A76C4C-5685-4F10-31F5-41F1768F10B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10279" r="8719"/>
              <a:stretch/>
            </p:blipFill>
            <p:spPr>
              <a:xfrm>
                <a:off x="9958842" y="2761035"/>
                <a:ext cx="2137144" cy="1282915"/>
              </a:xfrm>
              <a:prstGeom prst="rect">
                <a:avLst/>
              </a:prstGeom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p:spPr>
          </p:pic>
          <p:grpSp>
            <p:nvGrpSpPr>
              <p:cNvPr id="54" name="Group 53">
                <a:extLst>
                  <a:ext uri="{FF2B5EF4-FFF2-40B4-BE49-F238E27FC236}">
                    <a16:creationId xmlns:a16="http://schemas.microsoft.com/office/drawing/2014/main" id="{D68B1893-83D9-5FF7-FBED-D9629F2C5632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7415322" y="2523854"/>
                <a:ext cx="2671893" cy="1614197"/>
                <a:chOff x="1275346" y="1636452"/>
                <a:chExt cx="6316301" cy="3815930"/>
              </a:xfrm>
            </p:grpSpPr>
            <p:pic>
              <p:nvPicPr>
                <p:cNvPr id="55" name="Picture 54">
                  <a:extLst>
                    <a:ext uri="{FF2B5EF4-FFF2-40B4-BE49-F238E27FC236}">
                      <a16:creationId xmlns:a16="http://schemas.microsoft.com/office/drawing/2014/main" id="{DFB52F26-05B7-1408-4E3A-6613DFA8A4B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/>
                <a:srcRect l="15693" t="18698" r="1035" b="7106"/>
                <a:stretch/>
              </p:blipFill>
              <p:spPr>
                <a:xfrm>
                  <a:off x="1275346" y="1636452"/>
                  <a:ext cx="6316301" cy="3815930"/>
                </a:xfrm>
                <a:prstGeom prst="rect">
                  <a:avLst/>
                </a:prstGeom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p:spPr>
            </p:pic>
            <p:sp>
              <p:nvSpPr>
                <p:cNvPr id="56" name="Rectangle 55">
                  <a:extLst>
                    <a:ext uri="{FF2B5EF4-FFF2-40B4-BE49-F238E27FC236}">
                      <a16:creationId xmlns:a16="http://schemas.microsoft.com/office/drawing/2014/main" id="{1282299A-825E-6CFF-8784-77D6D7633F62}"/>
                    </a:ext>
                  </a:extLst>
                </p:cNvPr>
                <p:cNvSpPr/>
                <p:nvPr/>
              </p:nvSpPr>
              <p:spPr>
                <a:xfrm>
                  <a:off x="6379535" y="2732567"/>
                  <a:ext cx="1052623" cy="1031359"/>
                </a:xfrm>
                <a:prstGeom prst="rect">
                  <a:avLst/>
                </a:prstGeom>
                <a:noFill/>
                <a:ln w="3810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022E017E-9FBB-A0FE-491E-A7C6B7311906}"/>
                </a:ext>
              </a:extLst>
            </p:cNvPr>
            <p:cNvSpPr/>
            <p:nvPr/>
          </p:nvSpPr>
          <p:spPr>
            <a:xfrm>
              <a:off x="11378786" y="3972098"/>
              <a:ext cx="717200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800" dirty="0">
                  <a:solidFill>
                    <a:schemeClr val="bg1"/>
                  </a:solidFill>
                </a:rPr>
                <a:t>© Fermilab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C02D780D-EE40-2FA2-E9F2-5082CBF9F734}"/>
              </a:ext>
            </a:extLst>
          </p:cNvPr>
          <p:cNvGrpSpPr/>
          <p:nvPr/>
        </p:nvGrpSpPr>
        <p:grpSpPr>
          <a:xfrm>
            <a:off x="1309469" y="2518510"/>
            <a:ext cx="3578222" cy="4207800"/>
            <a:chOff x="1309469" y="2518510"/>
            <a:chExt cx="3578222" cy="4207800"/>
          </a:xfrm>
        </p:grpSpPr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8EB2A82B-7C1D-FE2F-7581-86E1A02CBC57}"/>
                </a:ext>
              </a:extLst>
            </p:cNvPr>
            <p:cNvGrpSpPr/>
            <p:nvPr/>
          </p:nvGrpSpPr>
          <p:grpSpPr>
            <a:xfrm>
              <a:off x="1309469" y="2518510"/>
              <a:ext cx="3578222" cy="4207800"/>
              <a:chOff x="1309469" y="2518510"/>
              <a:chExt cx="3578222" cy="4207800"/>
            </a:xfrm>
          </p:grpSpPr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E76FB1F3-A1B7-E1B9-59D8-5BB95D4812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767139" y="2518510"/>
                <a:ext cx="2662882" cy="1873521"/>
              </a:xfrm>
              <a:prstGeom prst="rect">
                <a:avLst/>
              </a:prstGeom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p:spPr>
          </p:pic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2D931571-84C7-5A17-785C-B54EA7291A4D}"/>
                  </a:ext>
                </a:extLst>
              </p:cNvPr>
              <p:cNvGrpSpPr/>
              <p:nvPr/>
            </p:nvGrpSpPr>
            <p:grpSpPr>
              <a:xfrm>
                <a:off x="1309469" y="4743603"/>
                <a:ext cx="3578222" cy="1982707"/>
                <a:chOff x="1767139" y="4779504"/>
                <a:chExt cx="3578222" cy="1982707"/>
              </a:xfrm>
            </p:grpSpPr>
            <p:pic>
              <p:nvPicPr>
                <p:cNvPr id="46" name="Picture 45">
                  <a:extLst>
                    <a:ext uri="{FF2B5EF4-FFF2-40B4-BE49-F238E27FC236}">
                      <a16:creationId xmlns:a16="http://schemas.microsoft.com/office/drawing/2014/main" id="{23A34525-5421-5C45-FD05-9A1B613FC0A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8"/>
                <a:srcRect l="13081"/>
                <a:stretch/>
              </p:blipFill>
              <p:spPr>
                <a:xfrm>
                  <a:off x="1767139" y="4779504"/>
                  <a:ext cx="3578222" cy="1982707"/>
                </a:xfrm>
                <a:prstGeom prst="rect">
                  <a:avLst/>
                </a:prstGeom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p:spPr>
            </p:pic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38C3F11C-EFCE-733E-C6CE-1A6084CE41CF}"/>
                    </a:ext>
                  </a:extLst>
                </p:cNvPr>
                <p:cNvSpPr/>
                <p:nvPr/>
              </p:nvSpPr>
              <p:spPr>
                <a:xfrm>
                  <a:off x="3530009" y="6535696"/>
                  <a:ext cx="1815352" cy="21544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r"/>
                  <a:r>
                    <a:rPr lang="en-GB" sz="800" dirty="0">
                      <a:solidFill>
                        <a:schemeClr val="bg1"/>
                      </a:solidFill>
                    </a:rPr>
                    <a:t>© CERN-PHOTO-201812-336-2</a:t>
                  </a:r>
                </a:p>
              </p:txBody>
            </p:sp>
          </p:grp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96F76C0-F4E1-C80B-5125-38C5B0D4E22B}"/>
                </a:ext>
              </a:extLst>
            </p:cNvPr>
            <p:cNvSpPr txBox="1"/>
            <p:nvPr/>
          </p:nvSpPr>
          <p:spPr>
            <a:xfrm>
              <a:off x="1309470" y="4674030"/>
              <a:ext cx="357822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200">
                  <a:solidFill>
                    <a:schemeClr val="accent6"/>
                  </a:solidFill>
                </a:defRPr>
              </a:lvl1pPr>
            </a:lstStyle>
            <a:p>
              <a:r>
                <a:rPr lang="en-GB" b="1" dirty="0">
                  <a:solidFill>
                    <a:schemeClr val="bg1"/>
                  </a:solidFill>
                </a:rPr>
                <a:t>The installed cryogenic system @ EHN1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7724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" grpId="0" uiExpand="1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760B7-6AF3-8A4B-B68A-EE55F5251C6C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/>
              <a:t>From the definition to the execution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3097A5-C489-724B-883F-3DA516A01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dirty="0"/>
              <a:t>1st Accelerators Technology Sector Workshop Speaker: Caroline Fabre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BBC12-D34E-834B-BB23-344AA3FF1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7E88-7948-D841-83D7-83B72EAFD754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FC70CC3-A568-D82B-EFE4-709406AE51F6}"/>
              </a:ext>
            </a:extLst>
          </p:cNvPr>
          <p:cNvSpPr/>
          <p:nvPr/>
        </p:nvSpPr>
        <p:spPr>
          <a:xfrm>
            <a:off x="10562431" y="6309181"/>
            <a:ext cx="93067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800" dirty="0">
                <a:solidFill>
                  <a:schemeClr val="accent6"/>
                </a:solidFill>
              </a:rPr>
              <a:t>© LBNF-DUNE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9B6AC0A-CBA0-1F3F-DE87-4FC949DA47CD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227327" y="3558598"/>
            <a:ext cx="7340786" cy="2966027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H" sz="2000" dirty="0"/>
              <a:t>Freedom to structure </a:t>
            </a:r>
            <a:r>
              <a:rPr lang="fr-CH" sz="2000" dirty="0" err="1"/>
              <a:t>our</a:t>
            </a:r>
            <a:r>
              <a:rPr lang="fr-CH" sz="2000" dirty="0"/>
              <a:t> </a:t>
            </a:r>
            <a:r>
              <a:rPr lang="fr-CH" sz="2000" dirty="0" err="1"/>
              <a:t>sub-project</a:t>
            </a:r>
            <a:endParaRPr lang="fr-CH" sz="20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H" sz="2000" dirty="0"/>
              <a:t>Management and </a:t>
            </a:r>
            <a:r>
              <a:rPr lang="fr-CH" sz="2000" dirty="0" err="1"/>
              <a:t>development</a:t>
            </a:r>
            <a:r>
              <a:rPr lang="fr-CH" sz="2000" dirty="0"/>
              <a:t> plan </a:t>
            </a:r>
            <a:r>
              <a:rPr lang="fr-CH" sz="2000" dirty="0" err="1"/>
              <a:t>based</a:t>
            </a:r>
            <a:r>
              <a:rPr lang="fr-CH" sz="2000" dirty="0"/>
              <a:t> on standard practices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H" sz="2000" dirty="0" err="1"/>
              <a:t>Builds</a:t>
            </a:r>
            <a:r>
              <a:rPr lang="fr-CH" sz="2000" dirty="0"/>
              <a:t> on the team </a:t>
            </a:r>
            <a:r>
              <a:rPr lang="fr-CH" sz="2000" dirty="0" err="1"/>
              <a:t>past</a:t>
            </a:r>
            <a:r>
              <a:rPr lang="fr-CH" sz="2000" dirty="0"/>
              <a:t> </a:t>
            </a:r>
            <a:r>
              <a:rPr lang="fr-CH" sz="2000" dirty="0" err="1"/>
              <a:t>experience</a:t>
            </a:r>
            <a:r>
              <a:rPr lang="fr-CH" sz="2000" dirty="0"/>
              <a:t> on </a:t>
            </a:r>
            <a:r>
              <a:rPr lang="fr-CH" sz="2000" dirty="0" err="1"/>
              <a:t>similar</a:t>
            </a:r>
            <a:r>
              <a:rPr lang="fr-CH" sz="2000" dirty="0"/>
              <a:t> </a:t>
            </a:r>
            <a:r>
              <a:rPr lang="fr-CH" sz="2000" dirty="0" err="1"/>
              <a:t>cryo</a:t>
            </a:r>
            <a:r>
              <a:rPr lang="fr-CH" sz="2000" dirty="0"/>
              <a:t> </a:t>
            </a:r>
            <a:r>
              <a:rPr lang="fr-CH" sz="2000" dirty="0" err="1"/>
              <a:t>projects</a:t>
            </a:r>
            <a:endParaRPr lang="fr-CH" sz="20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H" sz="2000" dirty="0" err="1"/>
              <a:t>Approach</a:t>
            </a:r>
            <a:r>
              <a:rPr lang="fr-CH" sz="2000" dirty="0"/>
              <a:t>: </a:t>
            </a:r>
            <a:r>
              <a:rPr lang="fr-CH" sz="2000" dirty="0" err="1"/>
              <a:t>adopt</a:t>
            </a:r>
            <a:r>
              <a:rPr lang="fr-CH" sz="2000" dirty="0"/>
              <a:t> a </a:t>
            </a:r>
            <a:r>
              <a:rPr lang="fr-CH" sz="2000" dirty="0" err="1"/>
              <a:t>methodology</a:t>
            </a:r>
            <a:r>
              <a:rPr lang="fr-CH" sz="2000" dirty="0"/>
              <a:t> and a </a:t>
            </a:r>
            <a:r>
              <a:rPr lang="fr-CH" sz="2000" dirty="0" err="1"/>
              <a:t>level</a:t>
            </a:r>
            <a:r>
              <a:rPr lang="fr-CH" sz="2000" dirty="0"/>
              <a:t> of </a:t>
            </a:r>
            <a:r>
              <a:rPr lang="fr-CH" sz="2000" dirty="0" err="1"/>
              <a:t>formalism</a:t>
            </a:r>
            <a:r>
              <a:rPr lang="fr-CH" sz="2000" dirty="0"/>
              <a:t> </a:t>
            </a:r>
            <a:r>
              <a:rPr lang="en-US" sz="2000" dirty="0"/>
              <a:t>appropriate to efficiently deliver the cryogenic system, with the allocated resources</a:t>
            </a:r>
            <a:r>
              <a:rPr lang="fr-CH" sz="2000" dirty="0"/>
              <a:t> </a:t>
            </a:r>
            <a:endParaRPr lang="en-GB" sz="20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942A707-0F52-76A1-F0B4-33C5555EB3E8}"/>
              </a:ext>
            </a:extLst>
          </p:cNvPr>
          <p:cNvGrpSpPr/>
          <p:nvPr/>
        </p:nvGrpSpPr>
        <p:grpSpPr>
          <a:xfrm>
            <a:off x="882139" y="2163170"/>
            <a:ext cx="10427721" cy="1143556"/>
            <a:chOff x="882140" y="2682791"/>
            <a:chExt cx="10427721" cy="1850708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DF1B38B-928E-9B2C-4508-2F045E8A9AB6}"/>
                </a:ext>
              </a:extLst>
            </p:cNvPr>
            <p:cNvSpPr/>
            <p:nvPr/>
          </p:nvSpPr>
          <p:spPr>
            <a:xfrm>
              <a:off x="882140" y="2682791"/>
              <a:ext cx="1910997" cy="1843709"/>
            </a:xfrm>
            <a:custGeom>
              <a:avLst/>
              <a:gdLst>
                <a:gd name="connsiteX0" fmla="*/ 1670046 w 1690402"/>
                <a:gd name="connsiteY0" fmla="*/ 767586 h 1630880"/>
                <a:gd name="connsiteX1" fmla="*/ 1465650 w 1690402"/>
                <a:gd name="connsiteY1" fmla="*/ 563190 h 1630880"/>
                <a:gd name="connsiteX2" fmla="*/ 1458150 w 1690402"/>
                <a:gd name="connsiteY2" fmla="*/ 545095 h 1630880"/>
                <a:gd name="connsiteX3" fmla="*/ 1458150 w 1690402"/>
                <a:gd name="connsiteY3" fmla="*/ 112138 h 1630880"/>
                <a:gd name="connsiteX4" fmla="*/ 1346012 w 1690402"/>
                <a:gd name="connsiteY4" fmla="*/ 0 h 1630880"/>
                <a:gd name="connsiteX5" fmla="*/ 112138 w 1690402"/>
                <a:gd name="connsiteY5" fmla="*/ 0 h 1630880"/>
                <a:gd name="connsiteX6" fmla="*/ 0 w 1690402"/>
                <a:gd name="connsiteY6" fmla="*/ 112138 h 1630880"/>
                <a:gd name="connsiteX7" fmla="*/ 0 w 1690402"/>
                <a:gd name="connsiteY7" fmla="*/ 1525409 h 1630880"/>
                <a:gd name="connsiteX8" fmla="*/ 112138 w 1690402"/>
                <a:gd name="connsiteY8" fmla="*/ 1637547 h 1630880"/>
                <a:gd name="connsiteX9" fmla="*/ 1345893 w 1690402"/>
                <a:gd name="connsiteY9" fmla="*/ 1637547 h 1630880"/>
                <a:gd name="connsiteX10" fmla="*/ 1458031 w 1690402"/>
                <a:gd name="connsiteY10" fmla="*/ 1525409 h 1630880"/>
                <a:gd name="connsiteX11" fmla="*/ 1458031 w 1690402"/>
                <a:gd name="connsiteY11" fmla="*/ 1092452 h 1630880"/>
                <a:gd name="connsiteX12" fmla="*/ 1458031 w 1690402"/>
                <a:gd name="connsiteY12" fmla="*/ 1018408 h 1630880"/>
                <a:gd name="connsiteX13" fmla="*/ 1433747 w 1690402"/>
                <a:gd name="connsiteY13" fmla="*/ 1042692 h 1630880"/>
                <a:gd name="connsiteX14" fmla="*/ 1413152 w 1690402"/>
                <a:gd name="connsiteY14" fmla="*/ 1092571 h 1630880"/>
                <a:gd name="connsiteX15" fmla="*/ 1413152 w 1690402"/>
                <a:gd name="connsiteY15" fmla="*/ 1525528 h 1630880"/>
                <a:gd name="connsiteX16" fmla="*/ 1345893 w 1690402"/>
                <a:gd name="connsiteY16" fmla="*/ 1592787 h 1630880"/>
                <a:gd name="connsiteX17" fmla="*/ 112138 w 1690402"/>
                <a:gd name="connsiteY17" fmla="*/ 1592787 h 1630880"/>
                <a:gd name="connsiteX18" fmla="*/ 44879 w 1690402"/>
                <a:gd name="connsiteY18" fmla="*/ 1525528 h 1630880"/>
                <a:gd name="connsiteX19" fmla="*/ 44879 w 1690402"/>
                <a:gd name="connsiteY19" fmla="*/ 112138 h 1630880"/>
                <a:gd name="connsiteX20" fmla="*/ 112138 w 1690402"/>
                <a:gd name="connsiteY20" fmla="*/ 44879 h 1630880"/>
                <a:gd name="connsiteX21" fmla="*/ 1345893 w 1690402"/>
                <a:gd name="connsiteY21" fmla="*/ 44879 h 1630880"/>
                <a:gd name="connsiteX22" fmla="*/ 1413152 w 1690402"/>
                <a:gd name="connsiteY22" fmla="*/ 112138 h 1630880"/>
                <a:gd name="connsiteX23" fmla="*/ 1413152 w 1690402"/>
                <a:gd name="connsiteY23" fmla="*/ 545095 h 1630880"/>
                <a:gd name="connsiteX24" fmla="*/ 1433747 w 1690402"/>
                <a:gd name="connsiteY24" fmla="*/ 594855 h 1630880"/>
                <a:gd name="connsiteX25" fmla="*/ 1638143 w 1690402"/>
                <a:gd name="connsiteY25" fmla="*/ 799251 h 1630880"/>
                <a:gd name="connsiteX26" fmla="*/ 1638143 w 1690402"/>
                <a:gd name="connsiteY26" fmla="*/ 838178 h 1630880"/>
                <a:gd name="connsiteX27" fmla="*/ 1600049 w 1690402"/>
                <a:gd name="connsiteY27" fmla="*/ 876271 h 1630880"/>
                <a:gd name="connsiteX28" fmla="*/ 1600049 w 1690402"/>
                <a:gd name="connsiteY28" fmla="*/ 939721 h 1630880"/>
                <a:gd name="connsiteX29" fmla="*/ 1669808 w 1690402"/>
                <a:gd name="connsiteY29" fmla="*/ 869962 h 1630880"/>
                <a:gd name="connsiteX30" fmla="*/ 1670046 w 1690402"/>
                <a:gd name="connsiteY30" fmla="*/ 767586 h 1630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690402" h="1630880">
                  <a:moveTo>
                    <a:pt x="1670046" y="767586"/>
                  </a:moveTo>
                  <a:lnTo>
                    <a:pt x="1465650" y="563190"/>
                  </a:lnTo>
                  <a:cubicBezTo>
                    <a:pt x="1460888" y="558428"/>
                    <a:pt x="1458150" y="551881"/>
                    <a:pt x="1458150" y="545095"/>
                  </a:cubicBezTo>
                  <a:lnTo>
                    <a:pt x="1458150" y="112138"/>
                  </a:lnTo>
                  <a:cubicBezTo>
                    <a:pt x="1458150" y="50236"/>
                    <a:pt x="1407796" y="0"/>
                    <a:pt x="1346012" y="0"/>
                  </a:cubicBezTo>
                  <a:lnTo>
                    <a:pt x="112138" y="0"/>
                  </a:lnTo>
                  <a:cubicBezTo>
                    <a:pt x="50355" y="0"/>
                    <a:pt x="0" y="50355"/>
                    <a:pt x="0" y="112138"/>
                  </a:cubicBezTo>
                  <a:lnTo>
                    <a:pt x="0" y="1525409"/>
                  </a:lnTo>
                  <a:cubicBezTo>
                    <a:pt x="0" y="1587192"/>
                    <a:pt x="50355" y="1637547"/>
                    <a:pt x="112138" y="1637547"/>
                  </a:cubicBezTo>
                  <a:lnTo>
                    <a:pt x="1345893" y="1637547"/>
                  </a:lnTo>
                  <a:cubicBezTo>
                    <a:pt x="1407796" y="1637547"/>
                    <a:pt x="1458031" y="1587192"/>
                    <a:pt x="1458031" y="1525409"/>
                  </a:cubicBezTo>
                  <a:lnTo>
                    <a:pt x="1458031" y="1092452"/>
                  </a:lnTo>
                  <a:lnTo>
                    <a:pt x="1458031" y="1018408"/>
                  </a:lnTo>
                  <a:lnTo>
                    <a:pt x="1433747" y="1042692"/>
                  </a:lnTo>
                  <a:cubicBezTo>
                    <a:pt x="1420414" y="1056025"/>
                    <a:pt x="1413152" y="1073644"/>
                    <a:pt x="1413152" y="1092571"/>
                  </a:cubicBezTo>
                  <a:lnTo>
                    <a:pt x="1413152" y="1525528"/>
                  </a:lnTo>
                  <a:cubicBezTo>
                    <a:pt x="1413152" y="1562670"/>
                    <a:pt x="1382916" y="1592787"/>
                    <a:pt x="1345893" y="1592787"/>
                  </a:cubicBezTo>
                  <a:lnTo>
                    <a:pt x="112138" y="1592787"/>
                  </a:lnTo>
                  <a:cubicBezTo>
                    <a:pt x="74997" y="1592787"/>
                    <a:pt x="44879" y="1562551"/>
                    <a:pt x="44879" y="1525528"/>
                  </a:cubicBezTo>
                  <a:lnTo>
                    <a:pt x="44879" y="112138"/>
                  </a:lnTo>
                  <a:cubicBezTo>
                    <a:pt x="44879" y="74997"/>
                    <a:pt x="75116" y="44879"/>
                    <a:pt x="112138" y="44879"/>
                  </a:cubicBezTo>
                  <a:lnTo>
                    <a:pt x="1345893" y="44879"/>
                  </a:lnTo>
                  <a:cubicBezTo>
                    <a:pt x="1383035" y="44879"/>
                    <a:pt x="1413152" y="75116"/>
                    <a:pt x="1413152" y="112138"/>
                  </a:cubicBezTo>
                  <a:lnTo>
                    <a:pt x="1413152" y="545095"/>
                  </a:lnTo>
                  <a:cubicBezTo>
                    <a:pt x="1413152" y="563904"/>
                    <a:pt x="1420533" y="581641"/>
                    <a:pt x="1433747" y="594855"/>
                  </a:cubicBezTo>
                  <a:lnTo>
                    <a:pt x="1638143" y="799251"/>
                  </a:lnTo>
                  <a:cubicBezTo>
                    <a:pt x="1648856" y="809965"/>
                    <a:pt x="1648856" y="827464"/>
                    <a:pt x="1638143" y="838178"/>
                  </a:cubicBezTo>
                  <a:lnTo>
                    <a:pt x="1600049" y="876271"/>
                  </a:lnTo>
                  <a:lnTo>
                    <a:pt x="1600049" y="939721"/>
                  </a:lnTo>
                  <a:lnTo>
                    <a:pt x="1669808" y="869962"/>
                  </a:lnTo>
                  <a:cubicBezTo>
                    <a:pt x="1698259" y="841749"/>
                    <a:pt x="1698259" y="795798"/>
                    <a:pt x="1670046" y="767586"/>
                  </a:cubicBezTo>
                  <a:close/>
                </a:path>
              </a:pathLst>
            </a:custGeom>
            <a:solidFill>
              <a:srgbClr val="359BEE"/>
            </a:solidFill>
            <a:ln w="118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1A7AB8C8-4E32-208A-2977-ABBC3965575C}"/>
                </a:ext>
              </a:extLst>
            </p:cNvPr>
            <p:cNvSpPr/>
            <p:nvPr/>
          </p:nvSpPr>
          <p:spPr>
            <a:xfrm>
              <a:off x="932876" y="4032332"/>
              <a:ext cx="1534181" cy="336443"/>
            </a:xfrm>
            <a:custGeom>
              <a:avLst/>
              <a:gdLst>
                <a:gd name="connsiteX0" fmla="*/ 0 w 1357083"/>
                <a:gd name="connsiteY0" fmla="*/ 0 h 297606"/>
                <a:gd name="connsiteX1" fmla="*/ 1368392 w 1357083"/>
                <a:gd name="connsiteY1" fmla="*/ 0 h 297606"/>
                <a:gd name="connsiteX2" fmla="*/ 1368392 w 1357083"/>
                <a:gd name="connsiteY2" fmla="*/ 297606 h 297606"/>
                <a:gd name="connsiteX3" fmla="*/ 0 w 1357083"/>
                <a:gd name="connsiteY3" fmla="*/ 297606 h 297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7083" h="297606">
                  <a:moveTo>
                    <a:pt x="0" y="0"/>
                  </a:moveTo>
                  <a:lnTo>
                    <a:pt x="1368392" y="0"/>
                  </a:lnTo>
                  <a:lnTo>
                    <a:pt x="1368392" y="297606"/>
                  </a:lnTo>
                  <a:lnTo>
                    <a:pt x="0" y="297606"/>
                  </a:lnTo>
                  <a:close/>
                </a:path>
              </a:pathLst>
            </a:custGeom>
            <a:solidFill>
              <a:srgbClr val="359BEE"/>
            </a:solidFill>
            <a:ln w="118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551C1AE0-4744-43B4-F0FD-A154E8F608DF}"/>
                </a:ext>
              </a:extLst>
            </p:cNvPr>
            <p:cNvSpPr/>
            <p:nvPr/>
          </p:nvSpPr>
          <p:spPr>
            <a:xfrm>
              <a:off x="2585485" y="3551084"/>
              <a:ext cx="1641843" cy="982415"/>
            </a:xfrm>
            <a:custGeom>
              <a:avLst/>
              <a:gdLst>
                <a:gd name="connsiteX0" fmla="*/ 1458150 w 1452317"/>
                <a:gd name="connsiteY0" fmla="*/ 250346 h 869009"/>
                <a:gd name="connsiteX1" fmla="*/ 1433866 w 1452317"/>
                <a:gd name="connsiteY1" fmla="*/ 274631 h 869009"/>
                <a:gd name="connsiteX2" fmla="*/ 1413271 w 1452317"/>
                <a:gd name="connsiteY2" fmla="*/ 324391 h 869009"/>
                <a:gd name="connsiteX3" fmla="*/ 1413271 w 1452317"/>
                <a:gd name="connsiteY3" fmla="*/ 757348 h 869009"/>
                <a:gd name="connsiteX4" fmla="*/ 1346012 w 1452317"/>
                <a:gd name="connsiteY4" fmla="*/ 824607 h 869009"/>
                <a:gd name="connsiteX5" fmla="*/ 112138 w 1452317"/>
                <a:gd name="connsiteY5" fmla="*/ 824607 h 869009"/>
                <a:gd name="connsiteX6" fmla="*/ 44879 w 1452317"/>
                <a:gd name="connsiteY6" fmla="*/ 757348 h 869009"/>
                <a:gd name="connsiteX7" fmla="*/ 44879 w 1452317"/>
                <a:gd name="connsiteY7" fmla="*/ 44879 h 869009"/>
                <a:gd name="connsiteX8" fmla="*/ 0 w 1452317"/>
                <a:gd name="connsiteY8" fmla="*/ 0 h 869009"/>
                <a:gd name="connsiteX9" fmla="*/ 0 w 1452317"/>
                <a:gd name="connsiteY9" fmla="*/ 757348 h 869009"/>
                <a:gd name="connsiteX10" fmla="*/ 112138 w 1452317"/>
                <a:gd name="connsiteY10" fmla="*/ 869486 h 869009"/>
                <a:gd name="connsiteX11" fmla="*/ 1345893 w 1452317"/>
                <a:gd name="connsiteY11" fmla="*/ 869486 h 869009"/>
                <a:gd name="connsiteX12" fmla="*/ 1458031 w 1452317"/>
                <a:gd name="connsiteY12" fmla="*/ 757348 h 869009"/>
                <a:gd name="connsiteX13" fmla="*/ 1458031 w 1452317"/>
                <a:gd name="connsiteY13" fmla="*/ 362008 h 869009"/>
                <a:gd name="connsiteX14" fmla="*/ 1458031 w 1452317"/>
                <a:gd name="connsiteY14" fmla="*/ 362008 h 869009"/>
                <a:gd name="connsiteX15" fmla="*/ 1458031 w 1452317"/>
                <a:gd name="connsiteY15" fmla="*/ 250346 h 869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52317" h="869009">
                  <a:moveTo>
                    <a:pt x="1458150" y="250346"/>
                  </a:moveTo>
                  <a:lnTo>
                    <a:pt x="1433866" y="274631"/>
                  </a:lnTo>
                  <a:cubicBezTo>
                    <a:pt x="1420533" y="287964"/>
                    <a:pt x="1413271" y="305582"/>
                    <a:pt x="1413271" y="324391"/>
                  </a:cubicBezTo>
                  <a:lnTo>
                    <a:pt x="1413271" y="757348"/>
                  </a:lnTo>
                  <a:cubicBezTo>
                    <a:pt x="1413271" y="794489"/>
                    <a:pt x="1383035" y="824607"/>
                    <a:pt x="1346012" y="824607"/>
                  </a:cubicBezTo>
                  <a:lnTo>
                    <a:pt x="112138" y="824607"/>
                  </a:lnTo>
                  <a:cubicBezTo>
                    <a:pt x="74997" y="824607"/>
                    <a:pt x="44879" y="794370"/>
                    <a:pt x="44879" y="757348"/>
                  </a:cubicBezTo>
                  <a:lnTo>
                    <a:pt x="44879" y="44879"/>
                  </a:lnTo>
                  <a:lnTo>
                    <a:pt x="0" y="0"/>
                  </a:lnTo>
                  <a:lnTo>
                    <a:pt x="0" y="757348"/>
                  </a:lnTo>
                  <a:cubicBezTo>
                    <a:pt x="0" y="819131"/>
                    <a:pt x="50355" y="869486"/>
                    <a:pt x="112138" y="869486"/>
                  </a:cubicBezTo>
                  <a:lnTo>
                    <a:pt x="1345893" y="869486"/>
                  </a:lnTo>
                  <a:cubicBezTo>
                    <a:pt x="1407796" y="869486"/>
                    <a:pt x="1458031" y="819131"/>
                    <a:pt x="1458031" y="757348"/>
                  </a:cubicBezTo>
                  <a:lnTo>
                    <a:pt x="1458031" y="362008"/>
                  </a:lnTo>
                  <a:lnTo>
                    <a:pt x="1458031" y="362008"/>
                  </a:lnTo>
                  <a:lnTo>
                    <a:pt x="1458031" y="250346"/>
                  </a:lnTo>
                  <a:close/>
                </a:path>
              </a:pathLst>
            </a:custGeom>
            <a:solidFill>
              <a:srgbClr val="08BBB8"/>
            </a:solidFill>
            <a:ln w="118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EB7B8EB-5462-E3B1-55C6-B96AB41365AF}"/>
                </a:ext>
              </a:extLst>
            </p:cNvPr>
            <p:cNvSpPr/>
            <p:nvPr/>
          </p:nvSpPr>
          <p:spPr>
            <a:xfrm>
              <a:off x="2585485" y="2682791"/>
              <a:ext cx="1910997" cy="1049703"/>
            </a:xfrm>
            <a:custGeom>
              <a:avLst/>
              <a:gdLst>
                <a:gd name="connsiteX0" fmla="*/ 1670046 w 1690402"/>
                <a:gd name="connsiteY0" fmla="*/ 767586 h 928530"/>
                <a:gd name="connsiteX1" fmla="*/ 1465650 w 1690402"/>
                <a:gd name="connsiteY1" fmla="*/ 563190 h 928530"/>
                <a:gd name="connsiteX2" fmla="*/ 1458150 w 1690402"/>
                <a:gd name="connsiteY2" fmla="*/ 545095 h 928530"/>
                <a:gd name="connsiteX3" fmla="*/ 1458150 w 1690402"/>
                <a:gd name="connsiteY3" fmla="*/ 112138 h 928530"/>
                <a:gd name="connsiteX4" fmla="*/ 1346012 w 1690402"/>
                <a:gd name="connsiteY4" fmla="*/ 0 h 928530"/>
                <a:gd name="connsiteX5" fmla="*/ 112138 w 1690402"/>
                <a:gd name="connsiteY5" fmla="*/ 0 h 928530"/>
                <a:gd name="connsiteX6" fmla="*/ 0 w 1690402"/>
                <a:gd name="connsiteY6" fmla="*/ 112138 h 928530"/>
                <a:gd name="connsiteX7" fmla="*/ 0 w 1690402"/>
                <a:gd name="connsiteY7" fmla="*/ 504026 h 928530"/>
                <a:gd name="connsiteX8" fmla="*/ 44879 w 1690402"/>
                <a:gd name="connsiteY8" fmla="*/ 548905 h 928530"/>
                <a:gd name="connsiteX9" fmla="*/ 44879 w 1690402"/>
                <a:gd name="connsiteY9" fmla="*/ 112138 h 928530"/>
                <a:gd name="connsiteX10" fmla="*/ 112138 w 1690402"/>
                <a:gd name="connsiteY10" fmla="*/ 44879 h 928530"/>
                <a:gd name="connsiteX11" fmla="*/ 1345893 w 1690402"/>
                <a:gd name="connsiteY11" fmla="*/ 44879 h 928530"/>
                <a:gd name="connsiteX12" fmla="*/ 1413152 w 1690402"/>
                <a:gd name="connsiteY12" fmla="*/ 112138 h 928530"/>
                <a:gd name="connsiteX13" fmla="*/ 1413152 w 1690402"/>
                <a:gd name="connsiteY13" fmla="*/ 545095 h 928530"/>
                <a:gd name="connsiteX14" fmla="*/ 1433747 w 1690402"/>
                <a:gd name="connsiteY14" fmla="*/ 594855 h 928530"/>
                <a:gd name="connsiteX15" fmla="*/ 1638142 w 1690402"/>
                <a:gd name="connsiteY15" fmla="*/ 799251 h 928530"/>
                <a:gd name="connsiteX16" fmla="*/ 1638142 w 1690402"/>
                <a:gd name="connsiteY16" fmla="*/ 838178 h 928530"/>
                <a:gd name="connsiteX17" fmla="*/ 1600049 w 1690402"/>
                <a:gd name="connsiteY17" fmla="*/ 876271 h 928530"/>
                <a:gd name="connsiteX18" fmla="*/ 1600049 w 1690402"/>
                <a:gd name="connsiteY18" fmla="*/ 939721 h 928530"/>
                <a:gd name="connsiteX19" fmla="*/ 1669808 w 1690402"/>
                <a:gd name="connsiteY19" fmla="*/ 869962 h 928530"/>
                <a:gd name="connsiteX20" fmla="*/ 1670046 w 1690402"/>
                <a:gd name="connsiteY20" fmla="*/ 767586 h 928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90402" h="928530">
                  <a:moveTo>
                    <a:pt x="1670046" y="767586"/>
                  </a:moveTo>
                  <a:lnTo>
                    <a:pt x="1465650" y="563190"/>
                  </a:lnTo>
                  <a:cubicBezTo>
                    <a:pt x="1460888" y="558428"/>
                    <a:pt x="1458150" y="551881"/>
                    <a:pt x="1458150" y="545095"/>
                  </a:cubicBezTo>
                  <a:lnTo>
                    <a:pt x="1458150" y="112138"/>
                  </a:lnTo>
                  <a:cubicBezTo>
                    <a:pt x="1458150" y="50236"/>
                    <a:pt x="1407796" y="0"/>
                    <a:pt x="1346012" y="0"/>
                  </a:cubicBezTo>
                  <a:lnTo>
                    <a:pt x="112138" y="0"/>
                  </a:lnTo>
                  <a:cubicBezTo>
                    <a:pt x="50236" y="0"/>
                    <a:pt x="0" y="50355"/>
                    <a:pt x="0" y="112138"/>
                  </a:cubicBezTo>
                  <a:lnTo>
                    <a:pt x="0" y="504026"/>
                  </a:lnTo>
                  <a:lnTo>
                    <a:pt x="44879" y="548905"/>
                  </a:lnTo>
                  <a:lnTo>
                    <a:pt x="44879" y="112138"/>
                  </a:lnTo>
                  <a:cubicBezTo>
                    <a:pt x="44879" y="74997"/>
                    <a:pt x="75116" y="44879"/>
                    <a:pt x="112138" y="44879"/>
                  </a:cubicBezTo>
                  <a:lnTo>
                    <a:pt x="1345893" y="44879"/>
                  </a:lnTo>
                  <a:cubicBezTo>
                    <a:pt x="1383035" y="44879"/>
                    <a:pt x="1413152" y="75116"/>
                    <a:pt x="1413152" y="112138"/>
                  </a:cubicBezTo>
                  <a:lnTo>
                    <a:pt x="1413152" y="545095"/>
                  </a:lnTo>
                  <a:cubicBezTo>
                    <a:pt x="1413152" y="563904"/>
                    <a:pt x="1420533" y="581641"/>
                    <a:pt x="1433747" y="594855"/>
                  </a:cubicBezTo>
                  <a:lnTo>
                    <a:pt x="1638142" y="799251"/>
                  </a:lnTo>
                  <a:cubicBezTo>
                    <a:pt x="1648856" y="809965"/>
                    <a:pt x="1648856" y="827464"/>
                    <a:pt x="1638142" y="838178"/>
                  </a:cubicBezTo>
                  <a:lnTo>
                    <a:pt x="1600049" y="876271"/>
                  </a:lnTo>
                  <a:lnTo>
                    <a:pt x="1600049" y="939721"/>
                  </a:lnTo>
                  <a:lnTo>
                    <a:pt x="1669808" y="869962"/>
                  </a:lnTo>
                  <a:cubicBezTo>
                    <a:pt x="1698259" y="841749"/>
                    <a:pt x="1698259" y="795798"/>
                    <a:pt x="1670046" y="767586"/>
                  </a:cubicBezTo>
                  <a:close/>
                </a:path>
              </a:pathLst>
            </a:custGeom>
            <a:solidFill>
              <a:srgbClr val="08BBB8"/>
            </a:solidFill>
            <a:ln w="118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85B6271-FE5C-E4AD-00DF-EBE134F1DD59}"/>
                </a:ext>
              </a:extLst>
            </p:cNvPr>
            <p:cNvSpPr/>
            <p:nvPr/>
          </p:nvSpPr>
          <p:spPr>
            <a:xfrm>
              <a:off x="2636221" y="4032332"/>
              <a:ext cx="1534181" cy="336443"/>
            </a:xfrm>
            <a:custGeom>
              <a:avLst/>
              <a:gdLst>
                <a:gd name="connsiteX0" fmla="*/ 0 w 1357083"/>
                <a:gd name="connsiteY0" fmla="*/ 0 h 297606"/>
                <a:gd name="connsiteX1" fmla="*/ 1368392 w 1357083"/>
                <a:gd name="connsiteY1" fmla="*/ 0 h 297606"/>
                <a:gd name="connsiteX2" fmla="*/ 1368392 w 1357083"/>
                <a:gd name="connsiteY2" fmla="*/ 297606 h 297606"/>
                <a:gd name="connsiteX3" fmla="*/ 0 w 1357083"/>
                <a:gd name="connsiteY3" fmla="*/ 297606 h 297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7083" h="297606">
                  <a:moveTo>
                    <a:pt x="0" y="0"/>
                  </a:moveTo>
                  <a:lnTo>
                    <a:pt x="1368392" y="0"/>
                  </a:lnTo>
                  <a:lnTo>
                    <a:pt x="1368392" y="297606"/>
                  </a:lnTo>
                  <a:lnTo>
                    <a:pt x="0" y="297606"/>
                  </a:lnTo>
                  <a:close/>
                </a:path>
              </a:pathLst>
            </a:custGeom>
            <a:solidFill>
              <a:srgbClr val="08BBB8"/>
            </a:solidFill>
            <a:ln w="118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C36DDFA-1C9F-81A1-949C-F8B00DABEF35}"/>
                </a:ext>
              </a:extLst>
            </p:cNvPr>
            <p:cNvSpPr/>
            <p:nvPr/>
          </p:nvSpPr>
          <p:spPr>
            <a:xfrm>
              <a:off x="4288829" y="2682791"/>
              <a:ext cx="1910997" cy="1049703"/>
            </a:xfrm>
            <a:custGeom>
              <a:avLst/>
              <a:gdLst>
                <a:gd name="connsiteX0" fmla="*/ 1670046 w 1690402"/>
                <a:gd name="connsiteY0" fmla="*/ 767586 h 928530"/>
                <a:gd name="connsiteX1" fmla="*/ 1465650 w 1690402"/>
                <a:gd name="connsiteY1" fmla="*/ 563190 h 928530"/>
                <a:gd name="connsiteX2" fmla="*/ 1458150 w 1690402"/>
                <a:gd name="connsiteY2" fmla="*/ 545095 h 928530"/>
                <a:gd name="connsiteX3" fmla="*/ 1458150 w 1690402"/>
                <a:gd name="connsiteY3" fmla="*/ 112138 h 928530"/>
                <a:gd name="connsiteX4" fmla="*/ 1346012 w 1690402"/>
                <a:gd name="connsiteY4" fmla="*/ 0 h 928530"/>
                <a:gd name="connsiteX5" fmla="*/ 112138 w 1690402"/>
                <a:gd name="connsiteY5" fmla="*/ 0 h 928530"/>
                <a:gd name="connsiteX6" fmla="*/ 0 w 1690402"/>
                <a:gd name="connsiteY6" fmla="*/ 112138 h 928530"/>
                <a:gd name="connsiteX7" fmla="*/ 0 w 1690402"/>
                <a:gd name="connsiteY7" fmla="*/ 504026 h 928530"/>
                <a:gd name="connsiteX8" fmla="*/ 44879 w 1690402"/>
                <a:gd name="connsiteY8" fmla="*/ 548905 h 928530"/>
                <a:gd name="connsiteX9" fmla="*/ 44879 w 1690402"/>
                <a:gd name="connsiteY9" fmla="*/ 112138 h 928530"/>
                <a:gd name="connsiteX10" fmla="*/ 112138 w 1690402"/>
                <a:gd name="connsiteY10" fmla="*/ 44879 h 928530"/>
                <a:gd name="connsiteX11" fmla="*/ 1345894 w 1690402"/>
                <a:gd name="connsiteY11" fmla="*/ 44879 h 928530"/>
                <a:gd name="connsiteX12" fmla="*/ 1413152 w 1690402"/>
                <a:gd name="connsiteY12" fmla="*/ 112138 h 928530"/>
                <a:gd name="connsiteX13" fmla="*/ 1413152 w 1690402"/>
                <a:gd name="connsiteY13" fmla="*/ 545095 h 928530"/>
                <a:gd name="connsiteX14" fmla="*/ 1433747 w 1690402"/>
                <a:gd name="connsiteY14" fmla="*/ 594855 h 928530"/>
                <a:gd name="connsiteX15" fmla="*/ 1638143 w 1690402"/>
                <a:gd name="connsiteY15" fmla="*/ 799251 h 928530"/>
                <a:gd name="connsiteX16" fmla="*/ 1638143 w 1690402"/>
                <a:gd name="connsiteY16" fmla="*/ 838178 h 928530"/>
                <a:gd name="connsiteX17" fmla="*/ 1600049 w 1690402"/>
                <a:gd name="connsiteY17" fmla="*/ 876271 h 928530"/>
                <a:gd name="connsiteX18" fmla="*/ 1600049 w 1690402"/>
                <a:gd name="connsiteY18" fmla="*/ 939721 h 928530"/>
                <a:gd name="connsiteX19" fmla="*/ 1669808 w 1690402"/>
                <a:gd name="connsiteY19" fmla="*/ 869962 h 928530"/>
                <a:gd name="connsiteX20" fmla="*/ 1670046 w 1690402"/>
                <a:gd name="connsiteY20" fmla="*/ 767586 h 928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90402" h="928530">
                  <a:moveTo>
                    <a:pt x="1670046" y="767586"/>
                  </a:moveTo>
                  <a:lnTo>
                    <a:pt x="1465650" y="563190"/>
                  </a:lnTo>
                  <a:cubicBezTo>
                    <a:pt x="1460888" y="558428"/>
                    <a:pt x="1458150" y="551881"/>
                    <a:pt x="1458150" y="545095"/>
                  </a:cubicBezTo>
                  <a:lnTo>
                    <a:pt x="1458150" y="112138"/>
                  </a:lnTo>
                  <a:cubicBezTo>
                    <a:pt x="1458150" y="50236"/>
                    <a:pt x="1407795" y="0"/>
                    <a:pt x="1346012" y="0"/>
                  </a:cubicBezTo>
                  <a:lnTo>
                    <a:pt x="112138" y="0"/>
                  </a:lnTo>
                  <a:cubicBezTo>
                    <a:pt x="50236" y="0"/>
                    <a:pt x="0" y="50355"/>
                    <a:pt x="0" y="112138"/>
                  </a:cubicBezTo>
                  <a:lnTo>
                    <a:pt x="0" y="504026"/>
                  </a:lnTo>
                  <a:lnTo>
                    <a:pt x="44879" y="548905"/>
                  </a:lnTo>
                  <a:lnTo>
                    <a:pt x="44879" y="112138"/>
                  </a:lnTo>
                  <a:cubicBezTo>
                    <a:pt x="44879" y="74997"/>
                    <a:pt x="75116" y="44879"/>
                    <a:pt x="112138" y="44879"/>
                  </a:cubicBezTo>
                  <a:lnTo>
                    <a:pt x="1345894" y="44879"/>
                  </a:lnTo>
                  <a:cubicBezTo>
                    <a:pt x="1383035" y="44879"/>
                    <a:pt x="1413152" y="75116"/>
                    <a:pt x="1413152" y="112138"/>
                  </a:cubicBezTo>
                  <a:lnTo>
                    <a:pt x="1413152" y="545095"/>
                  </a:lnTo>
                  <a:cubicBezTo>
                    <a:pt x="1413152" y="563904"/>
                    <a:pt x="1420533" y="581641"/>
                    <a:pt x="1433747" y="594855"/>
                  </a:cubicBezTo>
                  <a:lnTo>
                    <a:pt x="1638143" y="799251"/>
                  </a:lnTo>
                  <a:cubicBezTo>
                    <a:pt x="1648856" y="809965"/>
                    <a:pt x="1648856" y="827464"/>
                    <a:pt x="1638143" y="838178"/>
                  </a:cubicBezTo>
                  <a:lnTo>
                    <a:pt x="1600049" y="876271"/>
                  </a:lnTo>
                  <a:lnTo>
                    <a:pt x="1600049" y="939721"/>
                  </a:lnTo>
                  <a:lnTo>
                    <a:pt x="1669808" y="869962"/>
                  </a:lnTo>
                  <a:cubicBezTo>
                    <a:pt x="1698259" y="841749"/>
                    <a:pt x="1698259" y="795798"/>
                    <a:pt x="1670046" y="767586"/>
                  </a:cubicBezTo>
                  <a:close/>
                </a:path>
              </a:pathLst>
            </a:custGeom>
            <a:solidFill>
              <a:srgbClr val="8ABA28"/>
            </a:solidFill>
            <a:ln w="118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266A847-FBD6-B6FF-EC89-29B5337B2EDE}"/>
                </a:ext>
              </a:extLst>
            </p:cNvPr>
            <p:cNvSpPr/>
            <p:nvPr/>
          </p:nvSpPr>
          <p:spPr>
            <a:xfrm>
              <a:off x="4288829" y="3551084"/>
              <a:ext cx="1641843" cy="982415"/>
            </a:xfrm>
            <a:custGeom>
              <a:avLst/>
              <a:gdLst>
                <a:gd name="connsiteX0" fmla="*/ 1458150 w 1452317"/>
                <a:gd name="connsiteY0" fmla="*/ 250346 h 869009"/>
                <a:gd name="connsiteX1" fmla="*/ 1433866 w 1452317"/>
                <a:gd name="connsiteY1" fmla="*/ 274631 h 869009"/>
                <a:gd name="connsiteX2" fmla="*/ 1413271 w 1452317"/>
                <a:gd name="connsiteY2" fmla="*/ 324391 h 869009"/>
                <a:gd name="connsiteX3" fmla="*/ 1413271 w 1452317"/>
                <a:gd name="connsiteY3" fmla="*/ 757348 h 869009"/>
                <a:gd name="connsiteX4" fmla="*/ 1346012 w 1452317"/>
                <a:gd name="connsiteY4" fmla="*/ 824607 h 869009"/>
                <a:gd name="connsiteX5" fmla="*/ 112138 w 1452317"/>
                <a:gd name="connsiteY5" fmla="*/ 824607 h 869009"/>
                <a:gd name="connsiteX6" fmla="*/ 44879 w 1452317"/>
                <a:gd name="connsiteY6" fmla="*/ 757348 h 869009"/>
                <a:gd name="connsiteX7" fmla="*/ 44879 w 1452317"/>
                <a:gd name="connsiteY7" fmla="*/ 44879 h 869009"/>
                <a:gd name="connsiteX8" fmla="*/ 0 w 1452317"/>
                <a:gd name="connsiteY8" fmla="*/ 0 h 869009"/>
                <a:gd name="connsiteX9" fmla="*/ 0 w 1452317"/>
                <a:gd name="connsiteY9" fmla="*/ 757348 h 869009"/>
                <a:gd name="connsiteX10" fmla="*/ 112138 w 1452317"/>
                <a:gd name="connsiteY10" fmla="*/ 869486 h 869009"/>
                <a:gd name="connsiteX11" fmla="*/ 1345894 w 1452317"/>
                <a:gd name="connsiteY11" fmla="*/ 869486 h 869009"/>
                <a:gd name="connsiteX12" fmla="*/ 1458031 w 1452317"/>
                <a:gd name="connsiteY12" fmla="*/ 757348 h 869009"/>
                <a:gd name="connsiteX13" fmla="*/ 1458031 w 1452317"/>
                <a:gd name="connsiteY13" fmla="*/ 388793 h 869009"/>
                <a:gd name="connsiteX14" fmla="*/ 1458031 w 1452317"/>
                <a:gd name="connsiteY14" fmla="*/ 324391 h 869009"/>
                <a:gd name="connsiteX15" fmla="*/ 1458031 w 1452317"/>
                <a:gd name="connsiteY15" fmla="*/ 250346 h 869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52317" h="869009">
                  <a:moveTo>
                    <a:pt x="1458150" y="250346"/>
                  </a:moveTo>
                  <a:lnTo>
                    <a:pt x="1433866" y="274631"/>
                  </a:lnTo>
                  <a:cubicBezTo>
                    <a:pt x="1420533" y="287964"/>
                    <a:pt x="1413271" y="305582"/>
                    <a:pt x="1413271" y="324391"/>
                  </a:cubicBezTo>
                  <a:lnTo>
                    <a:pt x="1413271" y="757348"/>
                  </a:lnTo>
                  <a:cubicBezTo>
                    <a:pt x="1413271" y="794489"/>
                    <a:pt x="1383035" y="824607"/>
                    <a:pt x="1346012" y="824607"/>
                  </a:cubicBezTo>
                  <a:lnTo>
                    <a:pt x="112138" y="824607"/>
                  </a:lnTo>
                  <a:cubicBezTo>
                    <a:pt x="74997" y="824607"/>
                    <a:pt x="44879" y="794370"/>
                    <a:pt x="44879" y="757348"/>
                  </a:cubicBezTo>
                  <a:lnTo>
                    <a:pt x="44879" y="44879"/>
                  </a:lnTo>
                  <a:lnTo>
                    <a:pt x="0" y="0"/>
                  </a:lnTo>
                  <a:lnTo>
                    <a:pt x="0" y="757348"/>
                  </a:lnTo>
                  <a:cubicBezTo>
                    <a:pt x="0" y="819131"/>
                    <a:pt x="50355" y="869486"/>
                    <a:pt x="112138" y="869486"/>
                  </a:cubicBezTo>
                  <a:lnTo>
                    <a:pt x="1345894" y="869486"/>
                  </a:lnTo>
                  <a:cubicBezTo>
                    <a:pt x="1407795" y="869486"/>
                    <a:pt x="1458031" y="819131"/>
                    <a:pt x="1458031" y="757348"/>
                  </a:cubicBezTo>
                  <a:lnTo>
                    <a:pt x="1458031" y="388793"/>
                  </a:lnTo>
                  <a:lnTo>
                    <a:pt x="1458031" y="324391"/>
                  </a:lnTo>
                  <a:lnTo>
                    <a:pt x="1458031" y="250346"/>
                  </a:lnTo>
                  <a:close/>
                </a:path>
              </a:pathLst>
            </a:custGeom>
            <a:solidFill>
              <a:srgbClr val="8ABA28"/>
            </a:solidFill>
            <a:ln w="118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9FF0DEBE-E70F-7BEE-553F-C3DCC277BC4C}"/>
                </a:ext>
              </a:extLst>
            </p:cNvPr>
            <p:cNvSpPr/>
            <p:nvPr/>
          </p:nvSpPr>
          <p:spPr>
            <a:xfrm>
              <a:off x="4339565" y="4032332"/>
              <a:ext cx="1534181" cy="336443"/>
            </a:xfrm>
            <a:custGeom>
              <a:avLst/>
              <a:gdLst>
                <a:gd name="connsiteX0" fmla="*/ 0 w 1357083"/>
                <a:gd name="connsiteY0" fmla="*/ 0 h 297606"/>
                <a:gd name="connsiteX1" fmla="*/ 1368393 w 1357083"/>
                <a:gd name="connsiteY1" fmla="*/ 0 h 297606"/>
                <a:gd name="connsiteX2" fmla="*/ 1368393 w 1357083"/>
                <a:gd name="connsiteY2" fmla="*/ 297606 h 297606"/>
                <a:gd name="connsiteX3" fmla="*/ 0 w 1357083"/>
                <a:gd name="connsiteY3" fmla="*/ 297606 h 297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7083" h="297606">
                  <a:moveTo>
                    <a:pt x="0" y="0"/>
                  </a:moveTo>
                  <a:lnTo>
                    <a:pt x="1368393" y="0"/>
                  </a:lnTo>
                  <a:lnTo>
                    <a:pt x="1368393" y="297606"/>
                  </a:lnTo>
                  <a:lnTo>
                    <a:pt x="0" y="297606"/>
                  </a:lnTo>
                  <a:close/>
                </a:path>
              </a:pathLst>
            </a:custGeom>
            <a:solidFill>
              <a:srgbClr val="8ABA28"/>
            </a:solidFill>
            <a:ln w="118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A67EC76-FDC5-54FE-FC27-2014C6B4B9C0}"/>
                </a:ext>
              </a:extLst>
            </p:cNvPr>
            <p:cNvSpPr/>
            <p:nvPr/>
          </p:nvSpPr>
          <p:spPr>
            <a:xfrm>
              <a:off x="5992174" y="3551084"/>
              <a:ext cx="1641843" cy="982415"/>
            </a:xfrm>
            <a:custGeom>
              <a:avLst/>
              <a:gdLst>
                <a:gd name="connsiteX0" fmla="*/ 1458151 w 1452317"/>
                <a:gd name="connsiteY0" fmla="*/ 250346 h 869009"/>
                <a:gd name="connsiteX1" fmla="*/ 1433866 w 1452317"/>
                <a:gd name="connsiteY1" fmla="*/ 274631 h 869009"/>
                <a:gd name="connsiteX2" fmla="*/ 1413271 w 1452317"/>
                <a:gd name="connsiteY2" fmla="*/ 324391 h 869009"/>
                <a:gd name="connsiteX3" fmla="*/ 1413271 w 1452317"/>
                <a:gd name="connsiteY3" fmla="*/ 757348 h 869009"/>
                <a:gd name="connsiteX4" fmla="*/ 1346013 w 1452317"/>
                <a:gd name="connsiteY4" fmla="*/ 824607 h 869009"/>
                <a:gd name="connsiteX5" fmla="*/ 112138 w 1452317"/>
                <a:gd name="connsiteY5" fmla="*/ 824607 h 869009"/>
                <a:gd name="connsiteX6" fmla="*/ 44879 w 1452317"/>
                <a:gd name="connsiteY6" fmla="*/ 757348 h 869009"/>
                <a:gd name="connsiteX7" fmla="*/ 44879 w 1452317"/>
                <a:gd name="connsiteY7" fmla="*/ 44879 h 869009"/>
                <a:gd name="connsiteX8" fmla="*/ 0 w 1452317"/>
                <a:gd name="connsiteY8" fmla="*/ 0 h 869009"/>
                <a:gd name="connsiteX9" fmla="*/ 0 w 1452317"/>
                <a:gd name="connsiteY9" fmla="*/ 757348 h 869009"/>
                <a:gd name="connsiteX10" fmla="*/ 112138 w 1452317"/>
                <a:gd name="connsiteY10" fmla="*/ 869486 h 869009"/>
                <a:gd name="connsiteX11" fmla="*/ 1345893 w 1452317"/>
                <a:gd name="connsiteY11" fmla="*/ 869486 h 869009"/>
                <a:gd name="connsiteX12" fmla="*/ 1458032 w 1452317"/>
                <a:gd name="connsiteY12" fmla="*/ 757348 h 869009"/>
                <a:gd name="connsiteX13" fmla="*/ 1458032 w 1452317"/>
                <a:gd name="connsiteY13" fmla="*/ 411530 h 869009"/>
                <a:gd name="connsiteX14" fmla="*/ 1458032 w 1452317"/>
                <a:gd name="connsiteY14" fmla="*/ 324510 h 869009"/>
                <a:gd name="connsiteX15" fmla="*/ 1458032 w 1452317"/>
                <a:gd name="connsiteY15" fmla="*/ 250346 h 869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52317" h="869009">
                  <a:moveTo>
                    <a:pt x="1458151" y="250346"/>
                  </a:moveTo>
                  <a:lnTo>
                    <a:pt x="1433866" y="274631"/>
                  </a:lnTo>
                  <a:cubicBezTo>
                    <a:pt x="1420533" y="287964"/>
                    <a:pt x="1413271" y="305582"/>
                    <a:pt x="1413271" y="324391"/>
                  </a:cubicBezTo>
                  <a:lnTo>
                    <a:pt x="1413271" y="757348"/>
                  </a:lnTo>
                  <a:cubicBezTo>
                    <a:pt x="1413271" y="794489"/>
                    <a:pt x="1383035" y="824607"/>
                    <a:pt x="1346013" y="824607"/>
                  </a:cubicBezTo>
                  <a:lnTo>
                    <a:pt x="112138" y="824607"/>
                  </a:lnTo>
                  <a:cubicBezTo>
                    <a:pt x="74997" y="824607"/>
                    <a:pt x="44879" y="794370"/>
                    <a:pt x="44879" y="757348"/>
                  </a:cubicBezTo>
                  <a:lnTo>
                    <a:pt x="44879" y="44879"/>
                  </a:lnTo>
                  <a:lnTo>
                    <a:pt x="0" y="0"/>
                  </a:lnTo>
                  <a:lnTo>
                    <a:pt x="0" y="757348"/>
                  </a:lnTo>
                  <a:cubicBezTo>
                    <a:pt x="0" y="819131"/>
                    <a:pt x="50355" y="869486"/>
                    <a:pt x="112138" y="869486"/>
                  </a:cubicBezTo>
                  <a:lnTo>
                    <a:pt x="1345893" y="869486"/>
                  </a:lnTo>
                  <a:cubicBezTo>
                    <a:pt x="1407796" y="869486"/>
                    <a:pt x="1458032" y="819131"/>
                    <a:pt x="1458032" y="757348"/>
                  </a:cubicBezTo>
                  <a:lnTo>
                    <a:pt x="1458032" y="411530"/>
                  </a:lnTo>
                  <a:lnTo>
                    <a:pt x="1458032" y="324510"/>
                  </a:lnTo>
                  <a:lnTo>
                    <a:pt x="1458032" y="250346"/>
                  </a:lnTo>
                  <a:close/>
                </a:path>
              </a:pathLst>
            </a:custGeom>
            <a:solidFill>
              <a:srgbClr val="FFB45D"/>
            </a:solidFill>
            <a:ln w="118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C1F2810-C5F5-CAF7-66F4-2D47BE55CCEA}"/>
                </a:ext>
              </a:extLst>
            </p:cNvPr>
            <p:cNvSpPr/>
            <p:nvPr/>
          </p:nvSpPr>
          <p:spPr>
            <a:xfrm>
              <a:off x="5992174" y="2682791"/>
              <a:ext cx="1910997" cy="1049703"/>
            </a:xfrm>
            <a:custGeom>
              <a:avLst/>
              <a:gdLst>
                <a:gd name="connsiteX0" fmla="*/ 1670046 w 1690402"/>
                <a:gd name="connsiteY0" fmla="*/ 767586 h 928530"/>
                <a:gd name="connsiteX1" fmla="*/ 1465650 w 1690402"/>
                <a:gd name="connsiteY1" fmla="*/ 563190 h 928530"/>
                <a:gd name="connsiteX2" fmla="*/ 1458151 w 1690402"/>
                <a:gd name="connsiteY2" fmla="*/ 545095 h 928530"/>
                <a:gd name="connsiteX3" fmla="*/ 1458151 w 1690402"/>
                <a:gd name="connsiteY3" fmla="*/ 112138 h 928530"/>
                <a:gd name="connsiteX4" fmla="*/ 1346013 w 1690402"/>
                <a:gd name="connsiteY4" fmla="*/ 0 h 928530"/>
                <a:gd name="connsiteX5" fmla="*/ 112138 w 1690402"/>
                <a:gd name="connsiteY5" fmla="*/ 0 h 928530"/>
                <a:gd name="connsiteX6" fmla="*/ 0 w 1690402"/>
                <a:gd name="connsiteY6" fmla="*/ 112138 h 928530"/>
                <a:gd name="connsiteX7" fmla="*/ 0 w 1690402"/>
                <a:gd name="connsiteY7" fmla="*/ 504026 h 928530"/>
                <a:gd name="connsiteX8" fmla="*/ 44879 w 1690402"/>
                <a:gd name="connsiteY8" fmla="*/ 548905 h 928530"/>
                <a:gd name="connsiteX9" fmla="*/ 44879 w 1690402"/>
                <a:gd name="connsiteY9" fmla="*/ 112138 h 928530"/>
                <a:gd name="connsiteX10" fmla="*/ 112138 w 1690402"/>
                <a:gd name="connsiteY10" fmla="*/ 44879 h 928530"/>
                <a:gd name="connsiteX11" fmla="*/ 1345893 w 1690402"/>
                <a:gd name="connsiteY11" fmla="*/ 44879 h 928530"/>
                <a:gd name="connsiteX12" fmla="*/ 1413153 w 1690402"/>
                <a:gd name="connsiteY12" fmla="*/ 112138 h 928530"/>
                <a:gd name="connsiteX13" fmla="*/ 1413153 w 1690402"/>
                <a:gd name="connsiteY13" fmla="*/ 545095 h 928530"/>
                <a:gd name="connsiteX14" fmla="*/ 1433747 w 1690402"/>
                <a:gd name="connsiteY14" fmla="*/ 594855 h 928530"/>
                <a:gd name="connsiteX15" fmla="*/ 1638143 w 1690402"/>
                <a:gd name="connsiteY15" fmla="*/ 799251 h 928530"/>
                <a:gd name="connsiteX16" fmla="*/ 1638143 w 1690402"/>
                <a:gd name="connsiteY16" fmla="*/ 838178 h 928530"/>
                <a:gd name="connsiteX17" fmla="*/ 1600049 w 1690402"/>
                <a:gd name="connsiteY17" fmla="*/ 876271 h 928530"/>
                <a:gd name="connsiteX18" fmla="*/ 1600049 w 1690402"/>
                <a:gd name="connsiteY18" fmla="*/ 939721 h 928530"/>
                <a:gd name="connsiteX19" fmla="*/ 1669808 w 1690402"/>
                <a:gd name="connsiteY19" fmla="*/ 869962 h 928530"/>
                <a:gd name="connsiteX20" fmla="*/ 1670046 w 1690402"/>
                <a:gd name="connsiteY20" fmla="*/ 767586 h 928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90402" h="928530">
                  <a:moveTo>
                    <a:pt x="1670046" y="767586"/>
                  </a:moveTo>
                  <a:lnTo>
                    <a:pt x="1465650" y="563190"/>
                  </a:lnTo>
                  <a:cubicBezTo>
                    <a:pt x="1460888" y="558428"/>
                    <a:pt x="1458151" y="551881"/>
                    <a:pt x="1458151" y="545095"/>
                  </a:cubicBezTo>
                  <a:lnTo>
                    <a:pt x="1458151" y="112138"/>
                  </a:lnTo>
                  <a:cubicBezTo>
                    <a:pt x="1458151" y="50236"/>
                    <a:pt x="1407796" y="0"/>
                    <a:pt x="1346013" y="0"/>
                  </a:cubicBezTo>
                  <a:lnTo>
                    <a:pt x="112138" y="0"/>
                  </a:lnTo>
                  <a:cubicBezTo>
                    <a:pt x="50236" y="0"/>
                    <a:pt x="0" y="50355"/>
                    <a:pt x="0" y="112138"/>
                  </a:cubicBezTo>
                  <a:lnTo>
                    <a:pt x="0" y="504026"/>
                  </a:lnTo>
                  <a:lnTo>
                    <a:pt x="44879" y="548905"/>
                  </a:lnTo>
                  <a:lnTo>
                    <a:pt x="44879" y="112138"/>
                  </a:lnTo>
                  <a:cubicBezTo>
                    <a:pt x="44879" y="74997"/>
                    <a:pt x="75116" y="44879"/>
                    <a:pt x="112138" y="44879"/>
                  </a:cubicBezTo>
                  <a:lnTo>
                    <a:pt x="1345893" y="44879"/>
                  </a:lnTo>
                  <a:cubicBezTo>
                    <a:pt x="1383035" y="44879"/>
                    <a:pt x="1413153" y="75116"/>
                    <a:pt x="1413153" y="112138"/>
                  </a:cubicBezTo>
                  <a:lnTo>
                    <a:pt x="1413153" y="545095"/>
                  </a:lnTo>
                  <a:cubicBezTo>
                    <a:pt x="1413153" y="563904"/>
                    <a:pt x="1420533" y="581641"/>
                    <a:pt x="1433747" y="594855"/>
                  </a:cubicBezTo>
                  <a:lnTo>
                    <a:pt x="1638143" y="799251"/>
                  </a:lnTo>
                  <a:cubicBezTo>
                    <a:pt x="1648856" y="809965"/>
                    <a:pt x="1648856" y="827464"/>
                    <a:pt x="1638143" y="838178"/>
                  </a:cubicBezTo>
                  <a:lnTo>
                    <a:pt x="1600049" y="876271"/>
                  </a:lnTo>
                  <a:lnTo>
                    <a:pt x="1600049" y="939721"/>
                  </a:lnTo>
                  <a:lnTo>
                    <a:pt x="1669808" y="869962"/>
                  </a:lnTo>
                  <a:cubicBezTo>
                    <a:pt x="1698259" y="841749"/>
                    <a:pt x="1698259" y="795798"/>
                    <a:pt x="1670046" y="767586"/>
                  </a:cubicBezTo>
                  <a:close/>
                </a:path>
              </a:pathLst>
            </a:custGeom>
            <a:solidFill>
              <a:srgbClr val="FFB45D"/>
            </a:solidFill>
            <a:ln w="118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DDCCF70-8B4A-7471-0444-0FF2FF5366EA}"/>
                </a:ext>
              </a:extLst>
            </p:cNvPr>
            <p:cNvSpPr/>
            <p:nvPr/>
          </p:nvSpPr>
          <p:spPr>
            <a:xfrm>
              <a:off x="6042910" y="4032332"/>
              <a:ext cx="1534181" cy="336443"/>
            </a:xfrm>
            <a:custGeom>
              <a:avLst/>
              <a:gdLst>
                <a:gd name="connsiteX0" fmla="*/ 0 w 1357083"/>
                <a:gd name="connsiteY0" fmla="*/ 0 h 297606"/>
                <a:gd name="connsiteX1" fmla="*/ 1368393 w 1357083"/>
                <a:gd name="connsiteY1" fmla="*/ 0 h 297606"/>
                <a:gd name="connsiteX2" fmla="*/ 1368393 w 1357083"/>
                <a:gd name="connsiteY2" fmla="*/ 297606 h 297606"/>
                <a:gd name="connsiteX3" fmla="*/ 0 w 1357083"/>
                <a:gd name="connsiteY3" fmla="*/ 297606 h 297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7083" h="297606">
                  <a:moveTo>
                    <a:pt x="0" y="0"/>
                  </a:moveTo>
                  <a:lnTo>
                    <a:pt x="1368393" y="0"/>
                  </a:lnTo>
                  <a:lnTo>
                    <a:pt x="1368393" y="297606"/>
                  </a:lnTo>
                  <a:lnTo>
                    <a:pt x="0" y="297606"/>
                  </a:lnTo>
                  <a:close/>
                </a:path>
              </a:pathLst>
            </a:custGeom>
            <a:solidFill>
              <a:srgbClr val="FFB45D"/>
            </a:solidFill>
            <a:ln w="118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8E00AB1-F25C-6608-ED07-A83D267353D1}"/>
                </a:ext>
              </a:extLst>
            </p:cNvPr>
            <p:cNvSpPr/>
            <p:nvPr/>
          </p:nvSpPr>
          <p:spPr>
            <a:xfrm>
              <a:off x="7695520" y="2682791"/>
              <a:ext cx="1910997" cy="1049703"/>
            </a:xfrm>
            <a:custGeom>
              <a:avLst/>
              <a:gdLst>
                <a:gd name="connsiteX0" fmla="*/ 1670046 w 1690402"/>
                <a:gd name="connsiteY0" fmla="*/ 767586 h 928530"/>
                <a:gd name="connsiteX1" fmla="*/ 1465650 w 1690402"/>
                <a:gd name="connsiteY1" fmla="*/ 563190 h 928530"/>
                <a:gd name="connsiteX2" fmla="*/ 1458151 w 1690402"/>
                <a:gd name="connsiteY2" fmla="*/ 545095 h 928530"/>
                <a:gd name="connsiteX3" fmla="*/ 1458151 w 1690402"/>
                <a:gd name="connsiteY3" fmla="*/ 112138 h 928530"/>
                <a:gd name="connsiteX4" fmla="*/ 1346012 w 1690402"/>
                <a:gd name="connsiteY4" fmla="*/ 0 h 928530"/>
                <a:gd name="connsiteX5" fmla="*/ 112138 w 1690402"/>
                <a:gd name="connsiteY5" fmla="*/ 0 h 928530"/>
                <a:gd name="connsiteX6" fmla="*/ 0 w 1690402"/>
                <a:gd name="connsiteY6" fmla="*/ 112138 h 928530"/>
                <a:gd name="connsiteX7" fmla="*/ 0 w 1690402"/>
                <a:gd name="connsiteY7" fmla="*/ 504026 h 928530"/>
                <a:gd name="connsiteX8" fmla="*/ 44879 w 1690402"/>
                <a:gd name="connsiteY8" fmla="*/ 548905 h 928530"/>
                <a:gd name="connsiteX9" fmla="*/ 44879 w 1690402"/>
                <a:gd name="connsiteY9" fmla="*/ 112138 h 928530"/>
                <a:gd name="connsiteX10" fmla="*/ 112138 w 1690402"/>
                <a:gd name="connsiteY10" fmla="*/ 44879 h 928530"/>
                <a:gd name="connsiteX11" fmla="*/ 1345894 w 1690402"/>
                <a:gd name="connsiteY11" fmla="*/ 44879 h 928530"/>
                <a:gd name="connsiteX12" fmla="*/ 1413152 w 1690402"/>
                <a:gd name="connsiteY12" fmla="*/ 112138 h 928530"/>
                <a:gd name="connsiteX13" fmla="*/ 1413152 w 1690402"/>
                <a:gd name="connsiteY13" fmla="*/ 545095 h 928530"/>
                <a:gd name="connsiteX14" fmla="*/ 1433746 w 1690402"/>
                <a:gd name="connsiteY14" fmla="*/ 594855 h 928530"/>
                <a:gd name="connsiteX15" fmla="*/ 1638143 w 1690402"/>
                <a:gd name="connsiteY15" fmla="*/ 799251 h 928530"/>
                <a:gd name="connsiteX16" fmla="*/ 1638143 w 1690402"/>
                <a:gd name="connsiteY16" fmla="*/ 838178 h 928530"/>
                <a:gd name="connsiteX17" fmla="*/ 1600049 w 1690402"/>
                <a:gd name="connsiteY17" fmla="*/ 876271 h 928530"/>
                <a:gd name="connsiteX18" fmla="*/ 1600049 w 1690402"/>
                <a:gd name="connsiteY18" fmla="*/ 939721 h 928530"/>
                <a:gd name="connsiteX19" fmla="*/ 1669808 w 1690402"/>
                <a:gd name="connsiteY19" fmla="*/ 869962 h 928530"/>
                <a:gd name="connsiteX20" fmla="*/ 1670046 w 1690402"/>
                <a:gd name="connsiteY20" fmla="*/ 767586 h 928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690402" h="928530">
                  <a:moveTo>
                    <a:pt x="1670046" y="767586"/>
                  </a:moveTo>
                  <a:lnTo>
                    <a:pt x="1465650" y="563190"/>
                  </a:lnTo>
                  <a:cubicBezTo>
                    <a:pt x="1460888" y="558428"/>
                    <a:pt x="1458151" y="551881"/>
                    <a:pt x="1458151" y="545095"/>
                  </a:cubicBezTo>
                  <a:lnTo>
                    <a:pt x="1458151" y="112138"/>
                  </a:lnTo>
                  <a:cubicBezTo>
                    <a:pt x="1458151" y="50236"/>
                    <a:pt x="1407795" y="0"/>
                    <a:pt x="1346012" y="0"/>
                  </a:cubicBezTo>
                  <a:lnTo>
                    <a:pt x="112138" y="0"/>
                  </a:lnTo>
                  <a:cubicBezTo>
                    <a:pt x="50236" y="0"/>
                    <a:pt x="0" y="50355"/>
                    <a:pt x="0" y="112138"/>
                  </a:cubicBezTo>
                  <a:lnTo>
                    <a:pt x="0" y="504026"/>
                  </a:lnTo>
                  <a:lnTo>
                    <a:pt x="44879" y="548905"/>
                  </a:lnTo>
                  <a:lnTo>
                    <a:pt x="44879" y="112138"/>
                  </a:lnTo>
                  <a:cubicBezTo>
                    <a:pt x="44879" y="74997"/>
                    <a:pt x="75116" y="44879"/>
                    <a:pt x="112138" y="44879"/>
                  </a:cubicBezTo>
                  <a:lnTo>
                    <a:pt x="1345894" y="44879"/>
                  </a:lnTo>
                  <a:cubicBezTo>
                    <a:pt x="1383035" y="44879"/>
                    <a:pt x="1413152" y="75116"/>
                    <a:pt x="1413152" y="112138"/>
                  </a:cubicBezTo>
                  <a:lnTo>
                    <a:pt x="1413152" y="545095"/>
                  </a:lnTo>
                  <a:cubicBezTo>
                    <a:pt x="1413152" y="563904"/>
                    <a:pt x="1420533" y="581641"/>
                    <a:pt x="1433746" y="594855"/>
                  </a:cubicBezTo>
                  <a:lnTo>
                    <a:pt x="1638143" y="799251"/>
                  </a:lnTo>
                  <a:cubicBezTo>
                    <a:pt x="1648856" y="809965"/>
                    <a:pt x="1648856" y="827464"/>
                    <a:pt x="1638143" y="838178"/>
                  </a:cubicBezTo>
                  <a:lnTo>
                    <a:pt x="1600049" y="876271"/>
                  </a:lnTo>
                  <a:lnTo>
                    <a:pt x="1600049" y="939721"/>
                  </a:lnTo>
                  <a:lnTo>
                    <a:pt x="1669808" y="869962"/>
                  </a:lnTo>
                  <a:cubicBezTo>
                    <a:pt x="1698259" y="841749"/>
                    <a:pt x="1698259" y="795798"/>
                    <a:pt x="1670046" y="767586"/>
                  </a:cubicBezTo>
                  <a:close/>
                </a:path>
              </a:pathLst>
            </a:custGeom>
            <a:solidFill>
              <a:srgbClr val="F5624C"/>
            </a:solidFill>
            <a:ln w="118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BE9D6BF3-2D92-DACD-C142-8C46B3F7B7B0}"/>
                </a:ext>
              </a:extLst>
            </p:cNvPr>
            <p:cNvSpPr/>
            <p:nvPr/>
          </p:nvSpPr>
          <p:spPr>
            <a:xfrm>
              <a:off x="7695520" y="3551084"/>
              <a:ext cx="1641843" cy="982415"/>
            </a:xfrm>
            <a:custGeom>
              <a:avLst/>
              <a:gdLst>
                <a:gd name="connsiteX0" fmla="*/ 1458151 w 1452317"/>
                <a:gd name="connsiteY0" fmla="*/ 250346 h 869009"/>
                <a:gd name="connsiteX1" fmla="*/ 1433866 w 1452317"/>
                <a:gd name="connsiteY1" fmla="*/ 274631 h 869009"/>
                <a:gd name="connsiteX2" fmla="*/ 1413271 w 1452317"/>
                <a:gd name="connsiteY2" fmla="*/ 324391 h 869009"/>
                <a:gd name="connsiteX3" fmla="*/ 1413271 w 1452317"/>
                <a:gd name="connsiteY3" fmla="*/ 757348 h 869009"/>
                <a:gd name="connsiteX4" fmla="*/ 1346012 w 1452317"/>
                <a:gd name="connsiteY4" fmla="*/ 824607 h 869009"/>
                <a:gd name="connsiteX5" fmla="*/ 112138 w 1452317"/>
                <a:gd name="connsiteY5" fmla="*/ 824607 h 869009"/>
                <a:gd name="connsiteX6" fmla="*/ 44879 w 1452317"/>
                <a:gd name="connsiteY6" fmla="*/ 757348 h 869009"/>
                <a:gd name="connsiteX7" fmla="*/ 44879 w 1452317"/>
                <a:gd name="connsiteY7" fmla="*/ 44879 h 869009"/>
                <a:gd name="connsiteX8" fmla="*/ 0 w 1452317"/>
                <a:gd name="connsiteY8" fmla="*/ 0 h 869009"/>
                <a:gd name="connsiteX9" fmla="*/ 0 w 1452317"/>
                <a:gd name="connsiteY9" fmla="*/ 757348 h 869009"/>
                <a:gd name="connsiteX10" fmla="*/ 112138 w 1452317"/>
                <a:gd name="connsiteY10" fmla="*/ 869486 h 869009"/>
                <a:gd name="connsiteX11" fmla="*/ 1345894 w 1452317"/>
                <a:gd name="connsiteY11" fmla="*/ 869486 h 869009"/>
                <a:gd name="connsiteX12" fmla="*/ 1458032 w 1452317"/>
                <a:gd name="connsiteY12" fmla="*/ 757348 h 869009"/>
                <a:gd name="connsiteX13" fmla="*/ 1458032 w 1452317"/>
                <a:gd name="connsiteY13" fmla="*/ 413553 h 869009"/>
                <a:gd name="connsiteX14" fmla="*/ 1458032 w 1452317"/>
                <a:gd name="connsiteY14" fmla="*/ 324510 h 869009"/>
                <a:gd name="connsiteX15" fmla="*/ 1458032 w 1452317"/>
                <a:gd name="connsiteY15" fmla="*/ 250346 h 869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52317" h="869009">
                  <a:moveTo>
                    <a:pt x="1458151" y="250346"/>
                  </a:moveTo>
                  <a:lnTo>
                    <a:pt x="1433866" y="274631"/>
                  </a:lnTo>
                  <a:cubicBezTo>
                    <a:pt x="1420533" y="287964"/>
                    <a:pt x="1413271" y="305582"/>
                    <a:pt x="1413271" y="324391"/>
                  </a:cubicBezTo>
                  <a:lnTo>
                    <a:pt x="1413271" y="757348"/>
                  </a:lnTo>
                  <a:cubicBezTo>
                    <a:pt x="1413271" y="794489"/>
                    <a:pt x="1383035" y="824607"/>
                    <a:pt x="1346012" y="824607"/>
                  </a:cubicBezTo>
                  <a:lnTo>
                    <a:pt x="112138" y="824607"/>
                  </a:lnTo>
                  <a:cubicBezTo>
                    <a:pt x="74997" y="824607"/>
                    <a:pt x="44879" y="794370"/>
                    <a:pt x="44879" y="757348"/>
                  </a:cubicBezTo>
                  <a:lnTo>
                    <a:pt x="44879" y="44879"/>
                  </a:lnTo>
                  <a:lnTo>
                    <a:pt x="0" y="0"/>
                  </a:lnTo>
                  <a:lnTo>
                    <a:pt x="0" y="757348"/>
                  </a:lnTo>
                  <a:cubicBezTo>
                    <a:pt x="0" y="819131"/>
                    <a:pt x="50355" y="869486"/>
                    <a:pt x="112138" y="869486"/>
                  </a:cubicBezTo>
                  <a:lnTo>
                    <a:pt x="1345894" y="869486"/>
                  </a:lnTo>
                  <a:cubicBezTo>
                    <a:pt x="1407795" y="869486"/>
                    <a:pt x="1458032" y="819131"/>
                    <a:pt x="1458032" y="757348"/>
                  </a:cubicBezTo>
                  <a:lnTo>
                    <a:pt x="1458032" y="413553"/>
                  </a:lnTo>
                  <a:lnTo>
                    <a:pt x="1458032" y="324510"/>
                  </a:lnTo>
                  <a:lnTo>
                    <a:pt x="1458032" y="250346"/>
                  </a:lnTo>
                  <a:close/>
                </a:path>
              </a:pathLst>
            </a:custGeom>
            <a:solidFill>
              <a:srgbClr val="F5624C"/>
            </a:solidFill>
            <a:ln w="118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1B51CCF-82CD-443C-50B9-F36EA64F1B25}"/>
                </a:ext>
              </a:extLst>
            </p:cNvPr>
            <p:cNvSpPr/>
            <p:nvPr/>
          </p:nvSpPr>
          <p:spPr>
            <a:xfrm>
              <a:off x="7746255" y="4032332"/>
              <a:ext cx="1534181" cy="336443"/>
            </a:xfrm>
            <a:custGeom>
              <a:avLst/>
              <a:gdLst>
                <a:gd name="connsiteX0" fmla="*/ 0 w 1357083"/>
                <a:gd name="connsiteY0" fmla="*/ 0 h 297606"/>
                <a:gd name="connsiteX1" fmla="*/ 1368392 w 1357083"/>
                <a:gd name="connsiteY1" fmla="*/ 0 h 297606"/>
                <a:gd name="connsiteX2" fmla="*/ 1368392 w 1357083"/>
                <a:gd name="connsiteY2" fmla="*/ 297606 h 297606"/>
                <a:gd name="connsiteX3" fmla="*/ 0 w 1357083"/>
                <a:gd name="connsiteY3" fmla="*/ 297606 h 297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7083" h="297606">
                  <a:moveTo>
                    <a:pt x="0" y="0"/>
                  </a:moveTo>
                  <a:lnTo>
                    <a:pt x="1368392" y="0"/>
                  </a:lnTo>
                  <a:lnTo>
                    <a:pt x="1368392" y="297606"/>
                  </a:lnTo>
                  <a:lnTo>
                    <a:pt x="0" y="297606"/>
                  </a:lnTo>
                  <a:close/>
                </a:path>
              </a:pathLst>
            </a:custGeom>
            <a:solidFill>
              <a:srgbClr val="F5624C"/>
            </a:solidFill>
            <a:ln w="118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7228F2E-586A-9F5D-60B5-54B320F580B6}"/>
                </a:ext>
              </a:extLst>
            </p:cNvPr>
            <p:cNvSpPr/>
            <p:nvPr/>
          </p:nvSpPr>
          <p:spPr>
            <a:xfrm>
              <a:off x="9398864" y="2682791"/>
              <a:ext cx="1910997" cy="1843709"/>
            </a:xfrm>
            <a:custGeom>
              <a:avLst/>
              <a:gdLst>
                <a:gd name="connsiteX0" fmla="*/ 1670046 w 1690402"/>
                <a:gd name="connsiteY0" fmla="*/ 767586 h 1630880"/>
                <a:gd name="connsiteX1" fmla="*/ 1465650 w 1690402"/>
                <a:gd name="connsiteY1" fmla="*/ 563190 h 1630880"/>
                <a:gd name="connsiteX2" fmla="*/ 1458151 w 1690402"/>
                <a:gd name="connsiteY2" fmla="*/ 545095 h 1630880"/>
                <a:gd name="connsiteX3" fmla="*/ 1458151 w 1690402"/>
                <a:gd name="connsiteY3" fmla="*/ 112138 h 1630880"/>
                <a:gd name="connsiteX4" fmla="*/ 1346013 w 1690402"/>
                <a:gd name="connsiteY4" fmla="*/ 0 h 1630880"/>
                <a:gd name="connsiteX5" fmla="*/ 112138 w 1690402"/>
                <a:gd name="connsiteY5" fmla="*/ 0 h 1630880"/>
                <a:gd name="connsiteX6" fmla="*/ 0 w 1690402"/>
                <a:gd name="connsiteY6" fmla="*/ 112138 h 1630880"/>
                <a:gd name="connsiteX7" fmla="*/ 0 w 1690402"/>
                <a:gd name="connsiteY7" fmla="*/ 504026 h 1630880"/>
                <a:gd name="connsiteX8" fmla="*/ 44879 w 1690402"/>
                <a:gd name="connsiteY8" fmla="*/ 548905 h 1630880"/>
                <a:gd name="connsiteX9" fmla="*/ 44879 w 1690402"/>
                <a:gd name="connsiteY9" fmla="*/ 112138 h 1630880"/>
                <a:gd name="connsiteX10" fmla="*/ 112138 w 1690402"/>
                <a:gd name="connsiteY10" fmla="*/ 44879 h 1630880"/>
                <a:gd name="connsiteX11" fmla="*/ 1345893 w 1690402"/>
                <a:gd name="connsiteY11" fmla="*/ 44879 h 1630880"/>
                <a:gd name="connsiteX12" fmla="*/ 1413153 w 1690402"/>
                <a:gd name="connsiteY12" fmla="*/ 112138 h 1630880"/>
                <a:gd name="connsiteX13" fmla="*/ 1413153 w 1690402"/>
                <a:gd name="connsiteY13" fmla="*/ 545095 h 1630880"/>
                <a:gd name="connsiteX14" fmla="*/ 1433747 w 1690402"/>
                <a:gd name="connsiteY14" fmla="*/ 594855 h 1630880"/>
                <a:gd name="connsiteX15" fmla="*/ 1638143 w 1690402"/>
                <a:gd name="connsiteY15" fmla="*/ 799251 h 1630880"/>
                <a:gd name="connsiteX16" fmla="*/ 1638143 w 1690402"/>
                <a:gd name="connsiteY16" fmla="*/ 838178 h 1630880"/>
                <a:gd name="connsiteX17" fmla="*/ 1433866 w 1690402"/>
                <a:gd name="connsiteY17" fmla="*/ 1042692 h 1630880"/>
                <a:gd name="connsiteX18" fmla="*/ 1413272 w 1690402"/>
                <a:gd name="connsiteY18" fmla="*/ 1092452 h 1630880"/>
                <a:gd name="connsiteX19" fmla="*/ 1413272 w 1690402"/>
                <a:gd name="connsiteY19" fmla="*/ 1525409 h 1630880"/>
                <a:gd name="connsiteX20" fmla="*/ 1346013 w 1690402"/>
                <a:gd name="connsiteY20" fmla="*/ 1592668 h 1630880"/>
                <a:gd name="connsiteX21" fmla="*/ 112138 w 1690402"/>
                <a:gd name="connsiteY21" fmla="*/ 1592668 h 1630880"/>
                <a:gd name="connsiteX22" fmla="*/ 44879 w 1690402"/>
                <a:gd name="connsiteY22" fmla="*/ 1525409 h 1630880"/>
                <a:gd name="connsiteX23" fmla="*/ 44879 w 1690402"/>
                <a:gd name="connsiteY23" fmla="*/ 812941 h 1630880"/>
                <a:gd name="connsiteX24" fmla="*/ 0 w 1690402"/>
                <a:gd name="connsiteY24" fmla="*/ 768062 h 1630880"/>
                <a:gd name="connsiteX25" fmla="*/ 0 w 1690402"/>
                <a:gd name="connsiteY25" fmla="*/ 1525409 h 1630880"/>
                <a:gd name="connsiteX26" fmla="*/ 112138 w 1690402"/>
                <a:gd name="connsiteY26" fmla="*/ 1637547 h 1630880"/>
                <a:gd name="connsiteX27" fmla="*/ 1345893 w 1690402"/>
                <a:gd name="connsiteY27" fmla="*/ 1637547 h 1630880"/>
                <a:gd name="connsiteX28" fmla="*/ 1458032 w 1690402"/>
                <a:gd name="connsiteY28" fmla="*/ 1525409 h 1630880"/>
                <a:gd name="connsiteX29" fmla="*/ 1458032 w 1690402"/>
                <a:gd name="connsiteY29" fmla="*/ 1092452 h 1630880"/>
                <a:gd name="connsiteX30" fmla="*/ 1465532 w 1690402"/>
                <a:gd name="connsiteY30" fmla="*/ 1074358 h 1630880"/>
                <a:gd name="connsiteX31" fmla="*/ 1669927 w 1690402"/>
                <a:gd name="connsiteY31" fmla="*/ 869962 h 1630880"/>
                <a:gd name="connsiteX32" fmla="*/ 1670046 w 1690402"/>
                <a:gd name="connsiteY32" fmla="*/ 767586 h 1630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690402" h="1630880">
                  <a:moveTo>
                    <a:pt x="1670046" y="767586"/>
                  </a:moveTo>
                  <a:lnTo>
                    <a:pt x="1465650" y="563190"/>
                  </a:lnTo>
                  <a:cubicBezTo>
                    <a:pt x="1460889" y="558428"/>
                    <a:pt x="1458151" y="551881"/>
                    <a:pt x="1458151" y="545095"/>
                  </a:cubicBezTo>
                  <a:lnTo>
                    <a:pt x="1458151" y="112138"/>
                  </a:lnTo>
                  <a:cubicBezTo>
                    <a:pt x="1458151" y="50236"/>
                    <a:pt x="1407796" y="0"/>
                    <a:pt x="1346013" y="0"/>
                  </a:cubicBezTo>
                  <a:lnTo>
                    <a:pt x="112138" y="0"/>
                  </a:lnTo>
                  <a:cubicBezTo>
                    <a:pt x="50236" y="0"/>
                    <a:pt x="0" y="50355"/>
                    <a:pt x="0" y="112138"/>
                  </a:cubicBezTo>
                  <a:lnTo>
                    <a:pt x="0" y="504026"/>
                  </a:lnTo>
                  <a:lnTo>
                    <a:pt x="44879" y="548905"/>
                  </a:lnTo>
                  <a:lnTo>
                    <a:pt x="44879" y="112138"/>
                  </a:lnTo>
                  <a:cubicBezTo>
                    <a:pt x="44879" y="74997"/>
                    <a:pt x="75116" y="44879"/>
                    <a:pt x="112138" y="44879"/>
                  </a:cubicBezTo>
                  <a:lnTo>
                    <a:pt x="1345893" y="44879"/>
                  </a:lnTo>
                  <a:cubicBezTo>
                    <a:pt x="1383035" y="44879"/>
                    <a:pt x="1413153" y="75116"/>
                    <a:pt x="1413153" y="112138"/>
                  </a:cubicBezTo>
                  <a:lnTo>
                    <a:pt x="1413153" y="545095"/>
                  </a:lnTo>
                  <a:cubicBezTo>
                    <a:pt x="1413153" y="563904"/>
                    <a:pt x="1420533" y="581641"/>
                    <a:pt x="1433747" y="594855"/>
                  </a:cubicBezTo>
                  <a:lnTo>
                    <a:pt x="1638143" y="799251"/>
                  </a:lnTo>
                  <a:cubicBezTo>
                    <a:pt x="1648856" y="809965"/>
                    <a:pt x="1648856" y="827464"/>
                    <a:pt x="1638143" y="838178"/>
                  </a:cubicBezTo>
                  <a:lnTo>
                    <a:pt x="1433866" y="1042692"/>
                  </a:lnTo>
                  <a:cubicBezTo>
                    <a:pt x="1420533" y="1056025"/>
                    <a:pt x="1413272" y="1073644"/>
                    <a:pt x="1413272" y="1092452"/>
                  </a:cubicBezTo>
                  <a:lnTo>
                    <a:pt x="1413272" y="1525409"/>
                  </a:lnTo>
                  <a:cubicBezTo>
                    <a:pt x="1413272" y="1562551"/>
                    <a:pt x="1383035" y="1592668"/>
                    <a:pt x="1346013" y="1592668"/>
                  </a:cubicBezTo>
                  <a:lnTo>
                    <a:pt x="112138" y="1592668"/>
                  </a:lnTo>
                  <a:cubicBezTo>
                    <a:pt x="74997" y="1592668"/>
                    <a:pt x="44879" y="1562432"/>
                    <a:pt x="44879" y="1525409"/>
                  </a:cubicBezTo>
                  <a:lnTo>
                    <a:pt x="44879" y="812941"/>
                  </a:lnTo>
                  <a:lnTo>
                    <a:pt x="0" y="768062"/>
                  </a:lnTo>
                  <a:lnTo>
                    <a:pt x="0" y="1525409"/>
                  </a:lnTo>
                  <a:cubicBezTo>
                    <a:pt x="0" y="1587192"/>
                    <a:pt x="50355" y="1637547"/>
                    <a:pt x="112138" y="1637547"/>
                  </a:cubicBezTo>
                  <a:lnTo>
                    <a:pt x="1345893" y="1637547"/>
                  </a:lnTo>
                  <a:cubicBezTo>
                    <a:pt x="1407796" y="1637547"/>
                    <a:pt x="1458032" y="1587192"/>
                    <a:pt x="1458032" y="1525409"/>
                  </a:cubicBezTo>
                  <a:lnTo>
                    <a:pt x="1458032" y="1092452"/>
                  </a:lnTo>
                  <a:cubicBezTo>
                    <a:pt x="1458032" y="1085667"/>
                    <a:pt x="1460650" y="1079239"/>
                    <a:pt x="1465532" y="1074358"/>
                  </a:cubicBezTo>
                  <a:lnTo>
                    <a:pt x="1669927" y="869962"/>
                  </a:lnTo>
                  <a:cubicBezTo>
                    <a:pt x="1698259" y="841749"/>
                    <a:pt x="1698259" y="795798"/>
                    <a:pt x="1670046" y="767586"/>
                  </a:cubicBezTo>
                  <a:close/>
                </a:path>
              </a:pathLst>
            </a:custGeom>
            <a:solidFill>
              <a:srgbClr val="F64F88"/>
            </a:solidFill>
            <a:ln w="118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1812D33-D1AB-DB3E-C268-9D6E497B4914}"/>
                </a:ext>
              </a:extLst>
            </p:cNvPr>
            <p:cNvSpPr/>
            <p:nvPr/>
          </p:nvSpPr>
          <p:spPr>
            <a:xfrm>
              <a:off x="9449599" y="4032332"/>
              <a:ext cx="1534181" cy="336443"/>
            </a:xfrm>
            <a:custGeom>
              <a:avLst/>
              <a:gdLst>
                <a:gd name="connsiteX0" fmla="*/ 0 w 1357083"/>
                <a:gd name="connsiteY0" fmla="*/ 0 h 297606"/>
                <a:gd name="connsiteX1" fmla="*/ 1368393 w 1357083"/>
                <a:gd name="connsiteY1" fmla="*/ 0 h 297606"/>
                <a:gd name="connsiteX2" fmla="*/ 1368393 w 1357083"/>
                <a:gd name="connsiteY2" fmla="*/ 297606 h 297606"/>
                <a:gd name="connsiteX3" fmla="*/ 0 w 1357083"/>
                <a:gd name="connsiteY3" fmla="*/ 297606 h 297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7083" h="297606">
                  <a:moveTo>
                    <a:pt x="0" y="0"/>
                  </a:moveTo>
                  <a:lnTo>
                    <a:pt x="1368393" y="0"/>
                  </a:lnTo>
                  <a:lnTo>
                    <a:pt x="1368393" y="297606"/>
                  </a:lnTo>
                  <a:lnTo>
                    <a:pt x="0" y="297606"/>
                  </a:lnTo>
                  <a:close/>
                </a:path>
              </a:pathLst>
            </a:custGeom>
            <a:solidFill>
              <a:srgbClr val="F64F88"/>
            </a:solidFill>
            <a:ln w="118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0F0CAAFC-63D4-482D-B946-0E161BBC4EE1}"/>
                </a:ext>
              </a:extLst>
            </p:cNvPr>
            <p:cNvSpPr/>
            <p:nvPr/>
          </p:nvSpPr>
          <p:spPr>
            <a:xfrm>
              <a:off x="1055403" y="2985632"/>
              <a:ext cx="128913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Conceptual </a:t>
              </a:r>
            </a:p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Design Phase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D06A9E14-E929-6A81-7699-E1408643B0BA}"/>
                </a:ext>
              </a:extLst>
            </p:cNvPr>
            <p:cNvSpPr/>
            <p:nvPr/>
          </p:nvSpPr>
          <p:spPr>
            <a:xfrm>
              <a:off x="2827160" y="2985632"/>
              <a:ext cx="128913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Preliminary </a:t>
              </a:r>
            </a:p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Design Phase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97843C2E-B966-BA72-5960-327E48C6284A}"/>
                </a:ext>
              </a:extLst>
            </p:cNvPr>
            <p:cNvSpPr/>
            <p:nvPr/>
          </p:nvSpPr>
          <p:spPr>
            <a:xfrm>
              <a:off x="4504975" y="2985632"/>
              <a:ext cx="135165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Detailed/Final </a:t>
              </a:r>
            </a:p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Design Phase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4FCD7B18-19D3-2F16-5822-95BF96714FBD}"/>
                </a:ext>
              </a:extLst>
            </p:cNvPr>
            <p:cNvSpPr/>
            <p:nvPr/>
          </p:nvSpPr>
          <p:spPr>
            <a:xfrm>
              <a:off x="6315269" y="2985632"/>
              <a:ext cx="113845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Fabrication </a:t>
              </a:r>
            </a:p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Phase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80DD1AAA-31F4-E303-0848-5A1CF21151CD}"/>
                </a:ext>
              </a:extLst>
            </p:cNvPr>
            <p:cNvSpPr/>
            <p:nvPr/>
          </p:nvSpPr>
          <p:spPr>
            <a:xfrm>
              <a:off x="6135804" y="3663612"/>
              <a:ext cx="1497373" cy="2308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1">
                      <a:lumMod val="85000"/>
                    </a:schemeClr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Purchase and Production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51969D0F-CAB0-CC7E-9E45-7B0D350CD2E6}"/>
                </a:ext>
              </a:extLst>
            </p:cNvPr>
            <p:cNvSpPr/>
            <p:nvPr/>
          </p:nvSpPr>
          <p:spPr>
            <a:xfrm>
              <a:off x="8028499" y="2985632"/>
              <a:ext cx="113685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Installation </a:t>
              </a:r>
            </a:p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Phase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363BC0E2-651A-6397-0E79-626650111E96}"/>
                </a:ext>
              </a:extLst>
            </p:cNvPr>
            <p:cNvSpPr/>
            <p:nvPr/>
          </p:nvSpPr>
          <p:spPr>
            <a:xfrm>
              <a:off x="9710174" y="2985632"/>
              <a:ext cx="118013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Acceptance </a:t>
              </a:r>
            </a:p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Phase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3A1145AF-3C52-A70A-EEAF-213A423C6D03}"/>
                </a:ext>
              </a:extLst>
            </p:cNvPr>
            <p:cNvSpPr/>
            <p:nvPr/>
          </p:nvSpPr>
          <p:spPr>
            <a:xfrm>
              <a:off x="1147923" y="3941232"/>
              <a:ext cx="1289135" cy="4981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Basic design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16F73B76-D8D1-2A33-0954-A3D4FD18B644}"/>
              </a:ext>
            </a:extLst>
          </p:cNvPr>
          <p:cNvGrpSpPr/>
          <p:nvPr/>
        </p:nvGrpSpPr>
        <p:grpSpPr>
          <a:xfrm>
            <a:off x="2559604" y="3328496"/>
            <a:ext cx="843706" cy="1715177"/>
            <a:chOff x="2309389" y="3749416"/>
            <a:chExt cx="843706" cy="1715177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D373FBCC-1B4D-29BB-AD63-1A0CC938D6E0}"/>
                </a:ext>
              </a:extLst>
            </p:cNvPr>
            <p:cNvGrpSpPr/>
            <p:nvPr/>
          </p:nvGrpSpPr>
          <p:grpSpPr>
            <a:xfrm>
              <a:off x="2348621" y="3749416"/>
              <a:ext cx="767005" cy="1677901"/>
              <a:chOff x="2348621" y="3749416"/>
              <a:chExt cx="767005" cy="1677901"/>
            </a:xfrm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25708129-6150-773D-6669-1EF07E348BD8}"/>
                  </a:ext>
                </a:extLst>
              </p:cNvPr>
              <p:cNvSpPr/>
              <p:nvPr/>
            </p:nvSpPr>
            <p:spPr>
              <a:xfrm>
                <a:off x="2656152" y="3780863"/>
                <a:ext cx="153401" cy="153401"/>
              </a:xfrm>
              <a:custGeom>
                <a:avLst/>
                <a:gdLst>
                  <a:gd name="connsiteX0" fmla="*/ 0 w 153401"/>
                  <a:gd name="connsiteY0" fmla="*/ 83757 h 153401"/>
                  <a:gd name="connsiteX1" fmla="*/ 83757 w 153401"/>
                  <a:gd name="connsiteY1" fmla="*/ 0 h 153401"/>
                  <a:gd name="connsiteX2" fmla="*/ 167514 w 153401"/>
                  <a:gd name="connsiteY2" fmla="*/ 83757 h 153401"/>
                  <a:gd name="connsiteX3" fmla="*/ 83757 w 153401"/>
                  <a:gd name="connsiteY3" fmla="*/ 167514 h 153401"/>
                  <a:gd name="connsiteX4" fmla="*/ 0 w 153401"/>
                  <a:gd name="connsiteY4" fmla="*/ 83757 h 153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401" h="153401">
                    <a:moveTo>
                      <a:pt x="0" y="83757"/>
                    </a:moveTo>
                    <a:cubicBezTo>
                      <a:pt x="0" y="37583"/>
                      <a:pt x="37430" y="0"/>
                      <a:pt x="83757" y="0"/>
                    </a:cubicBezTo>
                    <a:cubicBezTo>
                      <a:pt x="129931" y="0"/>
                      <a:pt x="167514" y="37430"/>
                      <a:pt x="167514" y="83757"/>
                    </a:cubicBezTo>
                    <a:cubicBezTo>
                      <a:pt x="167514" y="129931"/>
                      <a:pt x="130084" y="167514"/>
                      <a:pt x="83757" y="167514"/>
                    </a:cubicBezTo>
                    <a:cubicBezTo>
                      <a:pt x="37430" y="167514"/>
                      <a:pt x="0" y="129931"/>
                      <a:pt x="0" y="83757"/>
                    </a:cubicBezTo>
                    <a:close/>
                  </a:path>
                </a:pathLst>
              </a:custGeom>
              <a:solidFill>
                <a:srgbClr val="1BB6B3"/>
              </a:solidFill>
              <a:ln w="1532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3CA35AA0-C4BE-0FCE-EAFF-E41E4120148C}"/>
                  </a:ext>
                </a:extLst>
              </p:cNvPr>
              <p:cNvSpPr/>
              <p:nvPr/>
            </p:nvSpPr>
            <p:spPr>
              <a:xfrm>
                <a:off x="2734693" y="3975836"/>
                <a:ext cx="15340" cy="644285"/>
              </a:xfrm>
              <a:custGeom>
                <a:avLst/>
                <a:gdLst>
                  <a:gd name="connsiteX0" fmla="*/ 0 w 0"/>
                  <a:gd name="connsiteY0" fmla="*/ 0 h 644284"/>
                  <a:gd name="connsiteX1" fmla="*/ 7823 w 0"/>
                  <a:gd name="connsiteY1" fmla="*/ 0 h 644284"/>
                  <a:gd name="connsiteX2" fmla="*/ 7823 w 0"/>
                  <a:gd name="connsiteY2" fmla="*/ 647659 h 644284"/>
                  <a:gd name="connsiteX3" fmla="*/ 0 w 0"/>
                  <a:gd name="connsiteY3" fmla="*/ 647659 h 644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h="644284">
                    <a:moveTo>
                      <a:pt x="0" y="0"/>
                    </a:moveTo>
                    <a:lnTo>
                      <a:pt x="7823" y="0"/>
                    </a:lnTo>
                    <a:lnTo>
                      <a:pt x="7823" y="647659"/>
                    </a:lnTo>
                    <a:lnTo>
                      <a:pt x="0" y="647659"/>
                    </a:lnTo>
                    <a:close/>
                  </a:path>
                </a:pathLst>
              </a:custGeom>
              <a:solidFill>
                <a:srgbClr val="1BB6B3"/>
              </a:solidFill>
              <a:ln w="1532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9EA60E20-EA32-2742-9FFE-6E8D5D2E7FE1}"/>
                  </a:ext>
                </a:extLst>
              </p:cNvPr>
              <p:cNvSpPr/>
              <p:nvPr/>
            </p:nvSpPr>
            <p:spPr>
              <a:xfrm>
                <a:off x="2624705" y="3749416"/>
                <a:ext cx="230102" cy="230102"/>
              </a:xfrm>
              <a:custGeom>
                <a:avLst/>
                <a:gdLst>
                  <a:gd name="connsiteX0" fmla="*/ 115204 w 230101"/>
                  <a:gd name="connsiteY0" fmla="*/ 0 h 230101"/>
                  <a:gd name="connsiteX1" fmla="*/ 230409 w 230101"/>
                  <a:gd name="connsiteY1" fmla="*/ 115204 h 230101"/>
                  <a:gd name="connsiteX2" fmla="*/ 115204 w 230101"/>
                  <a:gd name="connsiteY2" fmla="*/ 230409 h 230101"/>
                  <a:gd name="connsiteX3" fmla="*/ 0 w 230101"/>
                  <a:gd name="connsiteY3" fmla="*/ 115204 h 230101"/>
                  <a:gd name="connsiteX4" fmla="*/ 115204 w 230101"/>
                  <a:gd name="connsiteY4" fmla="*/ 0 h 230101"/>
                  <a:gd name="connsiteX5" fmla="*/ 115204 w 230101"/>
                  <a:gd name="connsiteY5" fmla="*/ 222432 h 230101"/>
                  <a:gd name="connsiteX6" fmla="*/ 222432 w 230101"/>
                  <a:gd name="connsiteY6" fmla="*/ 115204 h 230101"/>
                  <a:gd name="connsiteX7" fmla="*/ 115204 w 230101"/>
                  <a:gd name="connsiteY7" fmla="*/ 7823 h 230101"/>
                  <a:gd name="connsiteX8" fmla="*/ 7823 w 230101"/>
                  <a:gd name="connsiteY8" fmla="*/ 115204 h 230101"/>
                  <a:gd name="connsiteX9" fmla="*/ 115204 w 230101"/>
                  <a:gd name="connsiteY9" fmla="*/ 222432 h 230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0101" h="230101">
                    <a:moveTo>
                      <a:pt x="115204" y="0"/>
                    </a:moveTo>
                    <a:cubicBezTo>
                      <a:pt x="178712" y="0"/>
                      <a:pt x="230409" y="51696"/>
                      <a:pt x="230409" y="115204"/>
                    </a:cubicBezTo>
                    <a:cubicBezTo>
                      <a:pt x="230409" y="178712"/>
                      <a:pt x="178712" y="230409"/>
                      <a:pt x="115204" y="230409"/>
                    </a:cubicBezTo>
                    <a:cubicBezTo>
                      <a:pt x="51696" y="230409"/>
                      <a:pt x="0" y="178712"/>
                      <a:pt x="0" y="115204"/>
                    </a:cubicBezTo>
                    <a:cubicBezTo>
                      <a:pt x="0" y="51696"/>
                      <a:pt x="51696" y="0"/>
                      <a:pt x="115204" y="0"/>
                    </a:cubicBezTo>
                    <a:close/>
                    <a:moveTo>
                      <a:pt x="115204" y="222432"/>
                    </a:moveTo>
                    <a:cubicBezTo>
                      <a:pt x="174417" y="222432"/>
                      <a:pt x="222432" y="174264"/>
                      <a:pt x="222432" y="115204"/>
                    </a:cubicBezTo>
                    <a:cubicBezTo>
                      <a:pt x="222432" y="55991"/>
                      <a:pt x="174264" y="7823"/>
                      <a:pt x="115204" y="7823"/>
                    </a:cubicBezTo>
                    <a:cubicBezTo>
                      <a:pt x="55991" y="7823"/>
                      <a:pt x="7823" y="55991"/>
                      <a:pt x="7823" y="115204"/>
                    </a:cubicBezTo>
                    <a:cubicBezTo>
                      <a:pt x="7823" y="174417"/>
                      <a:pt x="55991" y="222432"/>
                      <a:pt x="115204" y="222432"/>
                    </a:cubicBezTo>
                    <a:close/>
                  </a:path>
                </a:pathLst>
              </a:custGeom>
              <a:solidFill>
                <a:srgbClr val="1BB6B3"/>
              </a:solidFill>
              <a:ln w="1532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D132E6B1-1A31-7A43-5950-F4EEDCE243F0}"/>
                  </a:ext>
                </a:extLst>
              </p:cNvPr>
              <p:cNvSpPr/>
              <p:nvPr/>
            </p:nvSpPr>
            <p:spPr>
              <a:xfrm>
                <a:off x="2348621" y="4660312"/>
                <a:ext cx="767005" cy="767005"/>
              </a:xfrm>
              <a:custGeom>
                <a:avLst/>
                <a:gdLst>
                  <a:gd name="connsiteX0" fmla="*/ 42454 w 767005"/>
                  <a:gd name="connsiteY0" fmla="*/ 490577 h 767005"/>
                  <a:gd name="connsiteX1" fmla="*/ 285748 w 767005"/>
                  <a:gd name="connsiteY1" fmla="*/ 734024 h 767005"/>
                  <a:gd name="connsiteX2" fmla="*/ 490692 w 767005"/>
                  <a:gd name="connsiteY2" fmla="*/ 734024 h 767005"/>
                  <a:gd name="connsiteX3" fmla="*/ 733986 w 767005"/>
                  <a:gd name="connsiteY3" fmla="*/ 490577 h 767005"/>
                  <a:gd name="connsiteX4" fmla="*/ 733986 w 767005"/>
                  <a:gd name="connsiteY4" fmla="*/ 285786 h 767005"/>
                  <a:gd name="connsiteX5" fmla="*/ 490692 w 767005"/>
                  <a:gd name="connsiteY5" fmla="*/ 42339 h 767005"/>
                  <a:gd name="connsiteX6" fmla="*/ 285748 w 767005"/>
                  <a:gd name="connsiteY6" fmla="*/ 42339 h 767005"/>
                  <a:gd name="connsiteX7" fmla="*/ 42454 w 767005"/>
                  <a:gd name="connsiteY7" fmla="*/ 285786 h 767005"/>
                  <a:gd name="connsiteX8" fmla="*/ 42454 w 767005"/>
                  <a:gd name="connsiteY8" fmla="*/ 490577 h 767005"/>
                  <a:gd name="connsiteX9" fmla="*/ 141551 w 767005"/>
                  <a:gd name="connsiteY9" fmla="*/ 315086 h 767005"/>
                  <a:gd name="connsiteX10" fmla="*/ 315201 w 767005"/>
                  <a:gd name="connsiteY10" fmla="*/ 141436 h 767005"/>
                  <a:gd name="connsiteX11" fmla="*/ 461392 w 767005"/>
                  <a:gd name="connsiteY11" fmla="*/ 141436 h 767005"/>
                  <a:gd name="connsiteX12" fmla="*/ 635042 w 767005"/>
                  <a:gd name="connsiteY12" fmla="*/ 315086 h 767005"/>
                  <a:gd name="connsiteX13" fmla="*/ 635042 w 767005"/>
                  <a:gd name="connsiteY13" fmla="*/ 461277 h 767005"/>
                  <a:gd name="connsiteX14" fmla="*/ 461392 w 767005"/>
                  <a:gd name="connsiteY14" fmla="*/ 634927 h 767005"/>
                  <a:gd name="connsiteX15" fmla="*/ 315201 w 767005"/>
                  <a:gd name="connsiteY15" fmla="*/ 634927 h 767005"/>
                  <a:gd name="connsiteX16" fmla="*/ 141551 w 767005"/>
                  <a:gd name="connsiteY16" fmla="*/ 461277 h 767005"/>
                  <a:gd name="connsiteX17" fmla="*/ 141551 w 767005"/>
                  <a:gd name="connsiteY17" fmla="*/ 315086 h 767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67005" h="767005">
                    <a:moveTo>
                      <a:pt x="42454" y="490577"/>
                    </a:moveTo>
                    <a:lnTo>
                      <a:pt x="285748" y="734024"/>
                    </a:lnTo>
                    <a:cubicBezTo>
                      <a:pt x="342353" y="790629"/>
                      <a:pt x="434087" y="790629"/>
                      <a:pt x="490692" y="734024"/>
                    </a:cubicBezTo>
                    <a:lnTo>
                      <a:pt x="733986" y="490577"/>
                    </a:lnTo>
                    <a:cubicBezTo>
                      <a:pt x="790591" y="434125"/>
                      <a:pt x="790591" y="342238"/>
                      <a:pt x="733986" y="285786"/>
                    </a:cubicBezTo>
                    <a:lnTo>
                      <a:pt x="490692" y="42339"/>
                    </a:lnTo>
                    <a:cubicBezTo>
                      <a:pt x="434087" y="-14113"/>
                      <a:pt x="342353" y="-14113"/>
                      <a:pt x="285748" y="42339"/>
                    </a:cubicBezTo>
                    <a:lnTo>
                      <a:pt x="42454" y="285786"/>
                    </a:lnTo>
                    <a:cubicBezTo>
                      <a:pt x="-14151" y="342238"/>
                      <a:pt x="-14151" y="433972"/>
                      <a:pt x="42454" y="490577"/>
                    </a:cubicBezTo>
                    <a:close/>
                    <a:moveTo>
                      <a:pt x="141551" y="315086"/>
                    </a:moveTo>
                    <a:lnTo>
                      <a:pt x="315201" y="141436"/>
                    </a:lnTo>
                    <a:cubicBezTo>
                      <a:pt x="355545" y="101091"/>
                      <a:pt x="421048" y="101091"/>
                      <a:pt x="461392" y="141436"/>
                    </a:cubicBezTo>
                    <a:lnTo>
                      <a:pt x="635042" y="315086"/>
                    </a:lnTo>
                    <a:cubicBezTo>
                      <a:pt x="675387" y="355430"/>
                      <a:pt x="675387" y="420933"/>
                      <a:pt x="635042" y="461277"/>
                    </a:cubicBezTo>
                    <a:lnTo>
                      <a:pt x="461392" y="634927"/>
                    </a:lnTo>
                    <a:cubicBezTo>
                      <a:pt x="421048" y="675271"/>
                      <a:pt x="355545" y="675271"/>
                      <a:pt x="315201" y="634927"/>
                    </a:cubicBezTo>
                    <a:lnTo>
                      <a:pt x="141551" y="461277"/>
                    </a:lnTo>
                    <a:cubicBezTo>
                      <a:pt x="101206" y="420779"/>
                      <a:pt x="101206" y="355430"/>
                      <a:pt x="141551" y="315086"/>
                    </a:cubicBezTo>
                    <a:close/>
                  </a:path>
                </a:pathLst>
              </a:custGeom>
              <a:solidFill>
                <a:srgbClr val="1BB6B3"/>
              </a:solidFill>
              <a:ln w="1532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13CDED9F-F2BE-BF68-15FA-47C3681E462D}"/>
                </a:ext>
              </a:extLst>
            </p:cNvPr>
            <p:cNvSpPr/>
            <p:nvPr/>
          </p:nvSpPr>
          <p:spPr>
            <a:xfrm>
              <a:off x="2309389" y="4620887"/>
              <a:ext cx="843706" cy="843706"/>
            </a:xfrm>
            <a:custGeom>
              <a:avLst/>
              <a:gdLst>
                <a:gd name="connsiteX0" fmla="*/ 427452 w 843706"/>
                <a:gd name="connsiteY0" fmla="*/ 0 h 843706"/>
                <a:gd name="connsiteX1" fmla="*/ 532685 w 843706"/>
                <a:gd name="connsiteY1" fmla="*/ 43566 h 843706"/>
                <a:gd name="connsiteX2" fmla="*/ 811415 w 843706"/>
                <a:gd name="connsiteY2" fmla="*/ 322296 h 843706"/>
                <a:gd name="connsiteX3" fmla="*/ 854981 w 843706"/>
                <a:gd name="connsiteY3" fmla="*/ 427529 h 843706"/>
                <a:gd name="connsiteX4" fmla="*/ 811415 w 843706"/>
                <a:gd name="connsiteY4" fmla="*/ 532762 h 843706"/>
                <a:gd name="connsiteX5" fmla="*/ 532685 w 843706"/>
                <a:gd name="connsiteY5" fmla="*/ 811492 h 843706"/>
                <a:gd name="connsiteX6" fmla="*/ 427452 w 843706"/>
                <a:gd name="connsiteY6" fmla="*/ 855058 h 843706"/>
                <a:gd name="connsiteX7" fmla="*/ 322219 w 843706"/>
                <a:gd name="connsiteY7" fmla="*/ 811492 h 843706"/>
                <a:gd name="connsiteX8" fmla="*/ 43489 w 843706"/>
                <a:gd name="connsiteY8" fmla="*/ 532762 h 843706"/>
                <a:gd name="connsiteX9" fmla="*/ 43489 w 843706"/>
                <a:gd name="connsiteY9" fmla="*/ 322296 h 843706"/>
                <a:gd name="connsiteX10" fmla="*/ 322219 w 843706"/>
                <a:gd name="connsiteY10" fmla="*/ 43566 h 843706"/>
                <a:gd name="connsiteX11" fmla="*/ 427452 w 843706"/>
                <a:gd name="connsiteY11" fmla="*/ 0 h 843706"/>
                <a:gd name="connsiteX12" fmla="*/ 427452 w 843706"/>
                <a:gd name="connsiteY12" fmla="*/ 847081 h 843706"/>
                <a:gd name="connsiteX13" fmla="*/ 527163 w 843706"/>
                <a:gd name="connsiteY13" fmla="*/ 805816 h 843706"/>
                <a:gd name="connsiteX14" fmla="*/ 805893 w 843706"/>
                <a:gd name="connsiteY14" fmla="*/ 527086 h 843706"/>
                <a:gd name="connsiteX15" fmla="*/ 847158 w 843706"/>
                <a:gd name="connsiteY15" fmla="*/ 427375 h 843706"/>
                <a:gd name="connsiteX16" fmla="*/ 805893 w 843706"/>
                <a:gd name="connsiteY16" fmla="*/ 327665 h 843706"/>
                <a:gd name="connsiteX17" fmla="*/ 527163 w 843706"/>
                <a:gd name="connsiteY17" fmla="*/ 48935 h 843706"/>
                <a:gd name="connsiteX18" fmla="*/ 427452 w 843706"/>
                <a:gd name="connsiteY18" fmla="*/ 7670 h 843706"/>
                <a:gd name="connsiteX19" fmla="*/ 327741 w 843706"/>
                <a:gd name="connsiteY19" fmla="*/ 48935 h 843706"/>
                <a:gd name="connsiteX20" fmla="*/ 49012 w 843706"/>
                <a:gd name="connsiteY20" fmla="*/ 327665 h 843706"/>
                <a:gd name="connsiteX21" fmla="*/ 49012 w 843706"/>
                <a:gd name="connsiteY21" fmla="*/ 526933 h 843706"/>
                <a:gd name="connsiteX22" fmla="*/ 327741 w 843706"/>
                <a:gd name="connsiteY22" fmla="*/ 805663 h 843706"/>
                <a:gd name="connsiteX23" fmla="*/ 427452 w 843706"/>
                <a:gd name="connsiteY23" fmla="*/ 847081 h 843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843706" h="843706">
                  <a:moveTo>
                    <a:pt x="427452" y="0"/>
                  </a:moveTo>
                  <a:cubicBezTo>
                    <a:pt x="467183" y="0"/>
                    <a:pt x="504613" y="15494"/>
                    <a:pt x="532685" y="43566"/>
                  </a:cubicBezTo>
                  <a:lnTo>
                    <a:pt x="811415" y="322296"/>
                  </a:lnTo>
                  <a:cubicBezTo>
                    <a:pt x="839487" y="350368"/>
                    <a:pt x="854981" y="387798"/>
                    <a:pt x="854981" y="427529"/>
                  </a:cubicBezTo>
                  <a:cubicBezTo>
                    <a:pt x="854981" y="467260"/>
                    <a:pt x="839487" y="504690"/>
                    <a:pt x="811415" y="532762"/>
                  </a:cubicBezTo>
                  <a:lnTo>
                    <a:pt x="532685" y="811492"/>
                  </a:lnTo>
                  <a:cubicBezTo>
                    <a:pt x="504613" y="839564"/>
                    <a:pt x="467183" y="855058"/>
                    <a:pt x="427452" y="855058"/>
                  </a:cubicBezTo>
                  <a:cubicBezTo>
                    <a:pt x="387721" y="855058"/>
                    <a:pt x="350291" y="839564"/>
                    <a:pt x="322219" y="811492"/>
                  </a:cubicBezTo>
                  <a:lnTo>
                    <a:pt x="43489" y="532762"/>
                  </a:lnTo>
                  <a:cubicBezTo>
                    <a:pt x="-14496" y="474776"/>
                    <a:pt x="-14496" y="380281"/>
                    <a:pt x="43489" y="322296"/>
                  </a:cubicBezTo>
                  <a:lnTo>
                    <a:pt x="322219" y="43566"/>
                  </a:lnTo>
                  <a:cubicBezTo>
                    <a:pt x="350445" y="15494"/>
                    <a:pt x="387721" y="0"/>
                    <a:pt x="427452" y="0"/>
                  </a:cubicBezTo>
                  <a:close/>
                  <a:moveTo>
                    <a:pt x="427452" y="847081"/>
                  </a:moveTo>
                  <a:cubicBezTo>
                    <a:pt x="463501" y="847081"/>
                    <a:pt x="499551" y="833275"/>
                    <a:pt x="527163" y="805816"/>
                  </a:cubicBezTo>
                  <a:lnTo>
                    <a:pt x="805893" y="527086"/>
                  </a:lnTo>
                  <a:cubicBezTo>
                    <a:pt x="832584" y="500395"/>
                    <a:pt x="847158" y="465112"/>
                    <a:pt x="847158" y="427375"/>
                  </a:cubicBezTo>
                  <a:cubicBezTo>
                    <a:pt x="847158" y="389639"/>
                    <a:pt x="832431" y="354357"/>
                    <a:pt x="805893" y="327665"/>
                  </a:cubicBezTo>
                  <a:lnTo>
                    <a:pt x="527163" y="48935"/>
                  </a:lnTo>
                  <a:cubicBezTo>
                    <a:pt x="500625" y="22243"/>
                    <a:pt x="465189" y="7670"/>
                    <a:pt x="427452" y="7670"/>
                  </a:cubicBezTo>
                  <a:cubicBezTo>
                    <a:pt x="389869" y="7670"/>
                    <a:pt x="354433" y="22397"/>
                    <a:pt x="327741" y="48935"/>
                  </a:cubicBezTo>
                  <a:lnTo>
                    <a:pt x="49012" y="327665"/>
                  </a:lnTo>
                  <a:cubicBezTo>
                    <a:pt x="-5906" y="382582"/>
                    <a:pt x="-5906" y="472015"/>
                    <a:pt x="49012" y="526933"/>
                  </a:cubicBezTo>
                  <a:lnTo>
                    <a:pt x="327741" y="805663"/>
                  </a:lnTo>
                  <a:cubicBezTo>
                    <a:pt x="355354" y="833428"/>
                    <a:pt x="391403" y="847081"/>
                    <a:pt x="427452" y="847081"/>
                  </a:cubicBezTo>
                  <a:close/>
                </a:path>
              </a:pathLst>
            </a:custGeom>
            <a:solidFill>
              <a:srgbClr val="1BB6B3"/>
            </a:solidFill>
            <a:ln w="1532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49" name="Graphic 48" descr="Shopping cart">
            <a:extLst>
              <a:ext uri="{FF2B5EF4-FFF2-40B4-BE49-F238E27FC236}">
                <a16:creationId xmlns:a16="http://schemas.microsoft.com/office/drawing/2014/main" id="{C5D5F625-5475-58FB-928B-63A49AB829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816277" y="4445549"/>
            <a:ext cx="352541" cy="352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581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60F5DCCA-7D2F-6058-6685-D1533934009C}"/>
              </a:ext>
            </a:extLst>
          </p:cNvPr>
          <p:cNvGrpSpPr/>
          <p:nvPr/>
        </p:nvGrpSpPr>
        <p:grpSpPr>
          <a:xfrm>
            <a:off x="8339873" y="4012424"/>
            <a:ext cx="3763999" cy="1775267"/>
            <a:chOff x="8339873" y="4012424"/>
            <a:chExt cx="3763999" cy="1775267"/>
          </a:xfrm>
        </p:grpSpPr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ED576CCE-53FF-D30F-075F-BAAC50EF9D49}"/>
                </a:ext>
              </a:extLst>
            </p:cNvPr>
            <p:cNvGrpSpPr/>
            <p:nvPr/>
          </p:nvGrpSpPr>
          <p:grpSpPr>
            <a:xfrm>
              <a:off x="9028897" y="4012424"/>
              <a:ext cx="3074975" cy="1775267"/>
              <a:chOff x="9028897" y="4012424"/>
              <a:chExt cx="3074975" cy="1775267"/>
            </a:xfrm>
          </p:grpSpPr>
          <p:pic>
            <p:nvPicPr>
              <p:cNvPr id="92" name="Picture 91">
                <a:extLst>
                  <a:ext uri="{FF2B5EF4-FFF2-40B4-BE49-F238E27FC236}">
                    <a16:creationId xmlns:a16="http://schemas.microsoft.com/office/drawing/2014/main" id="{8D9234E6-88AF-7395-D3E4-1F9426F00C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028897" y="4012424"/>
                <a:ext cx="3074975" cy="1775267"/>
              </a:xfrm>
              <a:prstGeom prst="rect">
                <a:avLst/>
              </a:prstGeom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p:spPr>
          </p:pic>
          <p:sp>
            <p:nvSpPr>
              <p:cNvPr id="91" name="Content Placeholder 9">
                <a:extLst>
                  <a:ext uri="{FF2B5EF4-FFF2-40B4-BE49-F238E27FC236}">
                    <a16:creationId xmlns:a16="http://schemas.microsoft.com/office/drawing/2014/main" id="{0D674E29-03BD-80FB-50FC-C7A2C2764DB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398642" y="4423198"/>
                <a:ext cx="1670796" cy="246221"/>
              </a:xfrm>
              <a:prstGeom prst="rect">
                <a:avLst/>
              </a:prstGeom>
              <a:solidFill>
                <a:srgbClr val="DDDDDD"/>
              </a:solidFill>
              <a:ln w="19050" cap="flat" cmpd="sng" algn="ctr">
                <a:solidFill>
                  <a:srgbClr val="DDDDDD">
                    <a:shade val="15000"/>
                  </a:srgbClr>
                </a:solidFill>
                <a:prstDash val="solid"/>
              </a:ln>
              <a:effectLst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171450" indent="-171450">
                  <a:buFont typeface="Wingdings" panose="05000000000000000000" pitchFamily="2" charset="2"/>
                  <a:buChar char="§"/>
                  <a:defRPr sz="1000">
                    <a:solidFill>
                      <a:schemeClr val="tx2"/>
                    </a:solidFill>
                  </a:defRPr>
                </a:lvl1pPr>
                <a:lvl2pPr marL="1206978" indent="-609585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667"/>
                </a:lvl2pPr>
                <a:lvl3pPr marL="1456908" indent="-457189">
                  <a:spcBef>
                    <a:spcPct val="20000"/>
                  </a:spcBef>
                  <a:buClr>
                    <a:schemeClr val="tx1"/>
                  </a:buClr>
                  <a:buSzPct val="85000"/>
                  <a:buFont typeface="Arial"/>
                  <a:buChar char="•"/>
                  <a:defRPr kumimoji="0" sz="2400"/>
                </a:lvl3pPr>
                <a:lvl4pPr marL="1847042" indent="-457189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133"/>
                </a:lvl4pPr>
                <a:lvl5pPr marL="2200601" indent="-457189">
                  <a:spcBef>
                    <a:spcPct val="20000"/>
                  </a:spcBef>
                  <a:buClr>
                    <a:schemeClr val="tx1"/>
                  </a:buClr>
                  <a:buSzPct val="100000"/>
                  <a:buFont typeface="Arial"/>
                  <a:buChar char="•"/>
                  <a:defRPr kumimoji="0" sz="2133"/>
                </a:lvl5pPr>
                <a:lvl6pPr marL="2267655" indent="-243834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667" baseline="0"/>
                </a:lvl6pPr>
                <a:lvl7pPr marL="2560256" indent="-243834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2400" baseline="0"/>
                </a:lvl7pPr>
                <a:lvl8pPr marL="2852857" indent="-243834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2133"/>
                </a:lvl8pPr>
                <a:lvl9pPr marL="3108882" indent="-243834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2133"/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Mass and energy balance</a:t>
                </a:r>
              </a:p>
            </p:txBody>
          </p:sp>
        </p:grp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8EE25D5-2C7A-6AD2-520C-2D0D4BACE13F}"/>
                </a:ext>
              </a:extLst>
            </p:cNvPr>
            <p:cNvSpPr/>
            <p:nvPr/>
          </p:nvSpPr>
          <p:spPr>
            <a:xfrm>
              <a:off x="8339873" y="4620837"/>
              <a:ext cx="717200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800" dirty="0">
                  <a:solidFill>
                    <a:schemeClr val="bg1"/>
                  </a:solidFill>
                </a:rPr>
                <a:t>© Fermilab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3F760B7-6AF3-8A4B-B68A-EE55F5251C6C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/>
              <a:t>Engineering activities &amp; methodology (1/2)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3097A5-C489-724B-883F-3DA516A01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dirty="0"/>
              <a:t>1st Accelerators Technology Sector Workshop Speaker: Caroline Fabre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BBC12-D34E-834B-BB23-344AA3FF1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7E88-7948-D841-83D7-83B72EAFD754}" type="slidenum">
              <a:rPr lang="en-GB" smtClean="0"/>
              <a:pPr/>
              <a:t>14</a:t>
            </a:fld>
            <a:endParaRPr lang="en-GB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05FE1C3F-5F8E-BE3F-5E7E-618DE60E24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26004" y="197826"/>
            <a:ext cx="1205941" cy="1362618"/>
          </a:xfrm>
          <a:prstGeom prst="rect">
            <a:avLst/>
          </a:prstGeom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</p:pic>
      <p:grpSp>
        <p:nvGrpSpPr>
          <p:cNvPr id="43" name="Group 42">
            <a:extLst>
              <a:ext uri="{FF2B5EF4-FFF2-40B4-BE49-F238E27FC236}">
                <a16:creationId xmlns:a16="http://schemas.microsoft.com/office/drawing/2014/main" id="{21F7C805-49FB-B22A-D2B1-9A8183F3A619}"/>
              </a:ext>
            </a:extLst>
          </p:cNvPr>
          <p:cNvGrpSpPr/>
          <p:nvPr/>
        </p:nvGrpSpPr>
        <p:grpSpPr>
          <a:xfrm>
            <a:off x="439479" y="2166938"/>
            <a:ext cx="3538161" cy="2089399"/>
            <a:chOff x="6096000" y="2262927"/>
            <a:chExt cx="3538161" cy="2089399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409309B6-663A-7D9A-8C53-2B1AB0EB079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096000" y="2454018"/>
              <a:ext cx="3538161" cy="1898308"/>
            </a:xfrm>
            <a:prstGeom prst="rect">
              <a:avLst/>
            </a:prstGeom>
            <a:effectLst>
              <a:outerShdw blurRad="50800" dist="38100" dir="2700000" algn="tl" rotWithShape="0">
                <a:schemeClr val="bg1">
                  <a:alpha val="40000"/>
                </a:schemeClr>
              </a:outerShdw>
            </a:effectLst>
          </p:spPr>
        </p:pic>
        <p:sp>
          <p:nvSpPr>
            <p:cNvPr id="42" name="Content Placeholder 9">
              <a:extLst>
                <a:ext uri="{FF2B5EF4-FFF2-40B4-BE49-F238E27FC236}">
                  <a16:creationId xmlns:a16="http://schemas.microsoft.com/office/drawing/2014/main" id="{B2132F81-F4E5-7E5D-C03A-0F908D6C12FE}"/>
                </a:ext>
              </a:extLst>
            </p:cNvPr>
            <p:cNvSpPr txBox="1">
              <a:spLocks/>
            </p:cNvSpPr>
            <p:nvPr/>
          </p:nvSpPr>
          <p:spPr>
            <a:xfrm>
              <a:off x="6700643" y="2262927"/>
              <a:ext cx="2513283" cy="400110"/>
            </a:xfrm>
            <a:prstGeom prst="rect">
              <a:avLst/>
            </a:prstGeom>
            <a:solidFill>
              <a:srgbClr val="DDDDDD"/>
            </a:solidFill>
            <a:ln w="19050" cap="flat" cmpd="sng" algn="ctr">
              <a:solidFill>
                <a:srgbClr val="DDDDDD">
                  <a:shade val="15000"/>
                </a:srgbClr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171450" indent="-171450">
                <a:buFont typeface="Wingdings" panose="05000000000000000000" pitchFamily="2" charset="2"/>
                <a:buChar char="§"/>
                <a:defRPr sz="1000">
                  <a:solidFill>
                    <a:schemeClr val="tx2"/>
                  </a:solidFill>
                </a:defRPr>
              </a:lvl1pPr>
              <a:lvl2pPr marL="1206978" indent="-609585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667"/>
              </a:lvl2pPr>
              <a:lvl3pPr marL="1456908" indent="-457189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Char char="•"/>
                <a:defRPr kumimoji="0" sz="2400"/>
              </a:lvl3pPr>
              <a:lvl4pPr marL="1847042" indent="-457189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133"/>
              </a:lvl4pPr>
              <a:lvl5pPr marL="2200601" indent="-457189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Char char="•"/>
                <a:defRPr kumimoji="0" sz="2133"/>
              </a:lvl5pPr>
              <a:lvl6pPr marL="2267655" indent="-243834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667" baseline="0"/>
              </a:lvl6pPr>
              <a:lvl7pPr marL="2560256" indent="-243834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2400" baseline="0"/>
              </a:lvl7pPr>
              <a:lvl8pPr marL="2852857" indent="-243834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2133"/>
              </a:lvl8pPr>
              <a:lvl9pPr marL="3108882" indent="-243834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2133"/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Expression of need: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None/>
                <a:tabLst/>
                <a:defRPr/>
              </a:pPr>
              <a:r>
                <a:rPr lang="en-GB" kern="0" dirty="0">
                  <a:solidFill>
                    <a:srgbClr val="0055A0"/>
                  </a:solidFill>
                  <a:latin typeface="Arial"/>
                </a:rPr>
                <a:t>R</a:t>
              </a:r>
              <a:r>
                <a:rPr kumimoji="0" lang="en-GB" sz="10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equirements</a:t>
              </a: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Wingdings" panose="05000000000000000000" pitchFamily="2" charset="2"/>
                </a:rPr>
                <a:t></a:t>
              </a: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  <a:r>
                <a:rPr lang="en-GB" kern="0" dirty="0">
                  <a:solidFill>
                    <a:srgbClr val="0055A0"/>
                  </a:solidFill>
                  <a:latin typeface="Arial"/>
                </a:rPr>
                <a:t>F</a:t>
              </a:r>
              <a:r>
                <a:rPr kumimoji="0" lang="en-GB" sz="10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unctional</a:t>
              </a: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Analysis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475EA86F-96DE-BB11-9673-D3E315A2A2C8}"/>
              </a:ext>
            </a:extLst>
          </p:cNvPr>
          <p:cNvGrpSpPr/>
          <p:nvPr/>
        </p:nvGrpSpPr>
        <p:grpSpPr>
          <a:xfrm>
            <a:off x="4582283" y="2755042"/>
            <a:ext cx="3514070" cy="1501295"/>
            <a:chOff x="4582283" y="2166938"/>
            <a:chExt cx="3514070" cy="1501295"/>
          </a:xfrm>
        </p:grpSpPr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9E060A15-FD6A-8F06-2D6D-DF21ABC52C2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582283" y="2366993"/>
              <a:ext cx="3514070" cy="1301240"/>
            </a:xfrm>
            <a:prstGeom prst="rect">
              <a:avLst/>
            </a:prstGeom>
            <a:effectLst>
              <a:outerShdw blurRad="50800" dist="38100" dir="2700000" algn="tl" rotWithShape="0">
                <a:schemeClr val="bg1">
                  <a:alpha val="40000"/>
                </a:schemeClr>
              </a:outerShdw>
            </a:effectLst>
          </p:spPr>
        </p:pic>
        <p:sp>
          <p:nvSpPr>
            <p:cNvPr id="52" name="Content Placeholder 9">
              <a:extLst>
                <a:ext uri="{FF2B5EF4-FFF2-40B4-BE49-F238E27FC236}">
                  <a16:creationId xmlns:a16="http://schemas.microsoft.com/office/drawing/2014/main" id="{2430D890-04DE-D7A0-563A-1B613937E035}"/>
                </a:ext>
              </a:extLst>
            </p:cNvPr>
            <p:cNvSpPr txBox="1">
              <a:spLocks/>
            </p:cNvSpPr>
            <p:nvPr/>
          </p:nvSpPr>
          <p:spPr>
            <a:xfrm>
              <a:off x="5258159" y="2166938"/>
              <a:ext cx="2513283" cy="246221"/>
            </a:xfrm>
            <a:prstGeom prst="rect">
              <a:avLst/>
            </a:prstGeom>
            <a:solidFill>
              <a:srgbClr val="DDDDDD"/>
            </a:solidFill>
            <a:ln w="19050" cap="flat" cmpd="sng" algn="ctr">
              <a:solidFill>
                <a:srgbClr val="DDDDDD">
                  <a:shade val="15000"/>
                </a:srgbClr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171450" indent="-171450">
                <a:buFont typeface="Wingdings" panose="05000000000000000000" pitchFamily="2" charset="2"/>
                <a:buChar char="§"/>
                <a:defRPr sz="1000">
                  <a:solidFill>
                    <a:schemeClr val="tx2"/>
                  </a:solidFill>
                </a:defRPr>
              </a:lvl1pPr>
              <a:lvl2pPr marL="1206978" indent="-609585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667"/>
              </a:lvl2pPr>
              <a:lvl3pPr marL="1456908" indent="-457189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Char char="•"/>
                <a:defRPr kumimoji="0" sz="2400"/>
              </a:lvl3pPr>
              <a:lvl4pPr marL="1847042" indent="-457189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133"/>
              </a:lvl4pPr>
              <a:lvl5pPr marL="2200601" indent="-457189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Char char="•"/>
                <a:defRPr kumimoji="0" sz="2133"/>
              </a:lvl5pPr>
              <a:lvl6pPr marL="2267655" indent="-243834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667" baseline="0"/>
              </a:lvl6pPr>
              <a:lvl7pPr marL="2560256" indent="-243834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2400" baseline="0"/>
              </a:lvl7pPr>
              <a:lvl8pPr marL="2852857" indent="-243834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2133"/>
              </a:lvl8pPr>
              <a:lvl9pPr marL="3108882" indent="-243834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2133"/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Block diagram / PFD</a:t>
              </a:r>
            </a:p>
          </p:txBody>
        </p:sp>
      </p:grp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D3334840-4101-83B3-A7A4-D2638862FA3F}"/>
              </a:ext>
            </a:extLst>
          </p:cNvPr>
          <p:cNvCxnSpPr>
            <a:cxnSpLocks/>
          </p:cNvCxnSpPr>
          <p:nvPr/>
        </p:nvCxnSpPr>
        <p:spPr>
          <a:xfrm>
            <a:off x="4072270" y="2567048"/>
            <a:ext cx="4391246" cy="0"/>
          </a:xfrm>
          <a:prstGeom prst="straightConnector1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1B2326B8-D0FD-D133-E55C-B4D5FBC9F3AF}"/>
              </a:ext>
            </a:extLst>
          </p:cNvPr>
          <p:cNvCxnSpPr>
            <a:cxnSpLocks/>
          </p:cNvCxnSpPr>
          <p:nvPr/>
        </p:nvCxnSpPr>
        <p:spPr>
          <a:xfrm>
            <a:off x="4072270" y="3820633"/>
            <a:ext cx="393404" cy="0"/>
          </a:xfrm>
          <a:prstGeom prst="straightConnector1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69" name="Group 68">
            <a:extLst>
              <a:ext uri="{FF2B5EF4-FFF2-40B4-BE49-F238E27FC236}">
                <a16:creationId xmlns:a16="http://schemas.microsoft.com/office/drawing/2014/main" id="{756F98B5-C440-2776-92FF-298AC6B74217}"/>
              </a:ext>
            </a:extLst>
          </p:cNvPr>
          <p:cNvGrpSpPr/>
          <p:nvPr/>
        </p:nvGrpSpPr>
        <p:grpSpPr>
          <a:xfrm>
            <a:off x="442178" y="4318378"/>
            <a:ext cx="3115228" cy="2404143"/>
            <a:chOff x="276364" y="1051558"/>
            <a:chExt cx="3115228" cy="2404143"/>
          </a:xfrm>
        </p:grpSpPr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CEA8A0DF-0D89-B0EE-D7B6-068D54E2AF1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76364" y="1051558"/>
              <a:ext cx="3115228" cy="2404143"/>
            </a:xfrm>
            <a:prstGeom prst="rect">
              <a:avLst/>
            </a:prstGeom>
            <a:effectLst>
              <a:outerShdw blurRad="50800" dist="38100" dir="2700000" algn="tl" rotWithShape="0">
                <a:schemeClr val="bg1">
                  <a:alpha val="40000"/>
                </a:schemeClr>
              </a:outerShdw>
            </a:effectLst>
          </p:spPr>
        </p:pic>
        <p:sp>
          <p:nvSpPr>
            <p:cNvPr id="71" name="Content Placeholder 9">
              <a:extLst>
                <a:ext uri="{FF2B5EF4-FFF2-40B4-BE49-F238E27FC236}">
                  <a16:creationId xmlns:a16="http://schemas.microsoft.com/office/drawing/2014/main" id="{F9D236F3-D7CD-35D7-7DDA-219589D59E5C}"/>
                </a:ext>
              </a:extLst>
            </p:cNvPr>
            <p:cNvSpPr txBox="1">
              <a:spLocks/>
            </p:cNvSpPr>
            <p:nvPr/>
          </p:nvSpPr>
          <p:spPr>
            <a:xfrm>
              <a:off x="1499211" y="3182778"/>
              <a:ext cx="613330" cy="246221"/>
            </a:xfrm>
            <a:prstGeom prst="rect">
              <a:avLst/>
            </a:prstGeom>
            <a:solidFill>
              <a:srgbClr val="DDDDDD"/>
            </a:solidFill>
            <a:ln w="19050" cap="flat" cmpd="sng" algn="ctr">
              <a:solidFill>
                <a:srgbClr val="DDDDDD">
                  <a:shade val="15000"/>
                </a:srgbClr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171450" indent="-171450">
                <a:buFont typeface="Wingdings" panose="05000000000000000000" pitchFamily="2" charset="2"/>
                <a:buChar char="§"/>
                <a:defRPr sz="1000">
                  <a:solidFill>
                    <a:schemeClr val="tx2"/>
                  </a:solidFill>
                </a:defRPr>
              </a:lvl1pPr>
              <a:lvl2pPr marL="1206978" indent="-609585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667"/>
              </a:lvl2pPr>
              <a:lvl3pPr marL="1456908" indent="-457189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Char char="•"/>
                <a:defRPr kumimoji="0" sz="2400"/>
              </a:lvl3pPr>
              <a:lvl4pPr marL="1847042" indent="-457189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133"/>
              </a:lvl4pPr>
              <a:lvl5pPr marL="2200601" indent="-457189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Char char="•"/>
                <a:defRPr kumimoji="0" sz="2133"/>
              </a:lvl5pPr>
              <a:lvl6pPr marL="2267655" indent="-243834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667" baseline="0"/>
              </a:lvl6pPr>
              <a:lvl7pPr marL="2560256" indent="-243834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2400" baseline="0"/>
              </a:lvl7pPr>
              <a:lvl8pPr marL="2852857" indent="-243834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2133"/>
              </a:lvl8pPr>
              <a:lvl9pPr marL="3108882" indent="-243834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2133"/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P&amp;IDs</a:t>
              </a:r>
            </a:p>
          </p:txBody>
        </p:sp>
      </p:grp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85392B71-21FD-2D06-5F15-54835D6D004D}"/>
              </a:ext>
            </a:extLst>
          </p:cNvPr>
          <p:cNvCxnSpPr>
            <a:cxnSpLocks/>
          </p:cNvCxnSpPr>
          <p:nvPr/>
        </p:nvCxnSpPr>
        <p:spPr>
          <a:xfrm flipH="1">
            <a:off x="3609829" y="4318378"/>
            <a:ext cx="855845" cy="326007"/>
          </a:xfrm>
          <a:prstGeom prst="straightConnector1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78" name="Group 77">
            <a:extLst>
              <a:ext uri="{FF2B5EF4-FFF2-40B4-BE49-F238E27FC236}">
                <a16:creationId xmlns:a16="http://schemas.microsoft.com/office/drawing/2014/main" id="{C7C68598-5619-11AD-20CA-A6108D793E43}"/>
              </a:ext>
            </a:extLst>
          </p:cNvPr>
          <p:cNvGrpSpPr/>
          <p:nvPr/>
        </p:nvGrpSpPr>
        <p:grpSpPr>
          <a:xfrm>
            <a:off x="3970644" y="4830620"/>
            <a:ext cx="2967361" cy="1865199"/>
            <a:chOff x="3863584" y="3895902"/>
            <a:chExt cx="2967361" cy="1865199"/>
          </a:xfrm>
        </p:grpSpPr>
        <p:pic>
          <p:nvPicPr>
            <p:cNvPr id="79" name="Picture 78">
              <a:extLst>
                <a:ext uri="{FF2B5EF4-FFF2-40B4-BE49-F238E27FC236}">
                  <a16:creationId xmlns:a16="http://schemas.microsoft.com/office/drawing/2014/main" id="{0A923908-E6DB-CDFF-286C-1A5CFF14B51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863584" y="3895902"/>
              <a:ext cx="2967361" cy="1865199"/>
            </a:xfrm>
            <a:prstGeom prst="rect">
              <a:avLst/>
            </a:prstGeom>
            <a:effectLst>
              <a:outerShdw blurRad="50800" dist="38100" dir="2700000" algn="tl" rotWithShape="0">
                <a:schemeClr val="bg1">
                  <a:alpha val="40000"/>
                </a:schemeClr>
              </a:outerShdw>
            </a:effectLst>
          </p:spPr>
        </p:pic>
        <p:sp>
          <p:nvSpPr>
            <p:cNvPr id="80" name="Content Placeholder 9">
              <a:extLst>
                <a:ext uri="{FF2B5EF4-FFF2-40B4-BE49-F238E27FC236}">
                  <a16:creationId xmlns:a16="http://schemas.microsoft.com/office/drawing/2014/main" id="{5EA85D47-6A90-93A1-3565-CCACE7C4CF48}"/>
                </a:ext>
              </a:extLst>
            </p:cNvPr>
            <p:cNvSpPr txBox="1">
              <a:spLocks/>
            </p:cNvSpPr>
            <p:nvPr/>
          </p:nvSpPr>
          <p:spPr>
            <a:xfrm>
              <a:off x="6160833" y="5466796"/>
              <a:ext cx="613330" cy="246221"/>
            </a:xfrm>
            <a:prstGeom prst="rect">
              <a:avLst/>
            </a:prstGeom>
            <a:solidFill>
              <a:srgbClr val="DDDDDD"/>
            </a:solidFill>
            <a:ln w="19050" cap="flat" cmpd="sng" algn="ctr">
              <a:solidFill>
                <a:srgbClr val="DDDDDD">
                  <a:shade val="15000"/>
                </a:srgbClr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171450" indent="-171450">
                <a:buFont typeface="Wingdings" panose="05000000000000000000" pitchFamily="2" charset="2"/>
                <a:buChar char="§"/>
                <a:defRPr sz="1000">
                  <a:solidFill>
                    <a:schemeClr val="tx2"/>
                  </a:solidFill>
                </a:defRPr>
              </a:lvl1pPr>
              <a:lvl2pPr marL="1206978" indent="-609585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667"/>
              </a:lvl2pPr>
              <a:lvl3pPr marL="1456908" indent="-457189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Char char="•"/>
                <a:defRPr kumimoji="0" sz="2400"/>
              </a:lvl3pPr>
              <a:lvl4pPr marL="1847042" indent="-457189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133"/>
              </a:lvl4pPr>
              <a:lvl5pPr marL="2200601" indent="-457189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Char char="•"/>
                <a:defRPr kumimoji="0" sz="2133"/>
              </a:lvl5pPr>
              <a:lvl6pPr marL="2267655" indent="-243834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667" baseline="0"/>
              </a:lvl6pPr>
              <a:lvl7pPr marL="2560256" indent="-243834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2400" baseline="0"/>
              </a:lvl7pPr>
              <a:lvl8pPr marL="2852857" indent="-243834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2133"/>
              </a:lvl8pPr>
              <a:lvl9pPr marL="3108882" indent="-243834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2133"/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None/>
                <a:tabLst/>
                <a:defRPr/>
              </a:pPr>
              <a:r>
                <a:rPr kumimoji="0" lang="fr-CH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3</a:t>
              </a: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D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DBB9DD4A-DBBB-48B8-B3F3-CB3E0632AEF9}"/>
              </a:ext>
            </a:extLst>
          </p:cNvPr>
          <p:cNvGrpSpPr/>
          <p:nvPr/>
        </p:nvGrpSpPr>
        <p:grpSpPr>
          <a:xfrm>
            <a:off x="7062958" y="4836281"/>
            <a:ext cx="2665833" cy="1886239"/>
            <a:chOff x="426972" y="3932266"/>
            <a:chExt cx="2665833" cy="1886239"/>
          </a:xfrm>
        </p:grpSpPr>
        <p:pic>
          <p:nvPicPr>
            <p:cNvPr id="85" name="Content Placeholder 12">
              <a:extLst>
                <a:ext uri="{FF2B5EF4-FFF2-40B4-BE49-F238E27FC236}">
                  <a16:creationId xmlns:a16="http://schemas.microsoft.com/office/drawing/2014/main" id="{90C5F263-3F76-78F7-2BEF-9E98866834F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26972" y="3932266"/>
              <a:ext cx="2665833" cy="1886239"/>
            </a:xfrm>
            <a:prstGeom prst="rect">
              <a:avLst/>
            </a:prstGeom>
            <a:effectLst>
              <a:outerShdw blurRad="50800" dist="38100" dir="2700000" algn="tl" rotWithShape="0">
                <a:schemeClr val="bg1">
                  <a:alpha val="40000"/>
                </a:schemeClr>
              </a:outerShdw>
            </a:effectLst>
          </p:spPr>
        </p:pic>
        <p:sp>
          <p:nvSpPr>
            <p:cNvPr id="86" name="Content Placeholder 9">
              <a:extLst>
                <a:ext uri="{FF2B5EF4-FFF2-40B4-BE49-F238E27FC236}">
                  <a16:creationId xmlns:a16="http://schemas.microsoft.com/office/drawing/2014/main" id="{6943E74E-6655-20A5-CD7E-8A5491290440}"/>
                </a:ext>
              </a:extLst>
            </p:cNvPr>
            <p:cNvSpPr txBox="1">
              <a:spLocks/>
            </p:cNvSpPr>
            <p:nvPr/>
          </p:nvSpPr>
          <p:spPr>
            <a:xfrm>
              <a:off x="482439" y="5498213"/>
              <a:ext cx="613330" cy="246221"/>
            </a:xfrm>
            <a:prstGeom prst="rect">
              <a:avLst/>
            </a:prstGeom>
            <a:solidFill>
              <a:srgbClr val="DDDDDD"/>
            </a:solidFill>
            <a:ln w="19050" cap="flat" cmpd="sng" algn="ctr">
              <a:solidFill>
                <a:srgbClr val="DDDDDD">
                  <a:shade val="15000"/>
                </a:srgbClr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171450" indent="-171450">
                <a:buFont typeface="Wingdings" panose="05000000000000000000" pitchFamily="2" charset="2"/>
                <a:buChar char="§"/>
                <a:defRPr sz="1000">
                  <a:solidFill>
                    <a:schemeClr val="tx2"/>
                  </a:solidFill>
                </a:defRPr>
              </a:lvl1pPr>
              <a:lvl2pPr marL="1206978" indent="-609585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667"/>
              </a:lvl2pPr>
              <a:lvl3pPr marL="1456908" indent="-457189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Char char="•"/>
                <a:defRPr kumimoji="0" sz="2400"/>
              </a:lvl3pPr>
              <a:lvl4pPr marL="1847042" indent="-457189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133"/>
              </a:lvl4pPr>
              <a:lvl5pPr marL="2200601" indent="-457189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Char char="•"/>
                <a:defRPr kumimoji="0" sz="2133"/>
              </a:lvl5pPr>
              <a:lvl6pPr marL="2267655" indent="-243834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667" baseline="0"/>
              </a:lvl6pPr>
              <a:lvl7pPr marL="2560256" indent="-243834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2400" baseline="0"/>
              </a:lvl7pPr>
              <a:lvl8pPr marL="2852857" indent="-243834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2133"/>
              </a:lvl8pPr>
              <a:lvl9pPr marL="3108882" indent="-243834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2133"/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None/>
                <a:tabLst/>
                <a:defRPr/>
              </a:pPr>
              <a:r>
                <a:rPr kumimoji="0" lang="fr-CH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</a:t>
              </a: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D</a:t>
              </a:r>
            </a:p>
          </p:txBody>
        </p:sp>
      </p:grp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06340E00-DA98-9149-E13E-8724A5A49558}"/>
              </a:ext>
            </a:extLst>
          </p:cNvPr>
          <p:cNvCxnSpPr>
            <a:cxnSpLocks/>
          </p:cNvCxnSpPr>
          <p:nvPr/>
        </p:nvCxnSpPr>
        <p:spPr>
          <a:xfrm>
            <a:off x="3577240" y="5759675"/>
            <a:ext cx="293011" cy="3544"/>
          </a:xfrm>
          <a:prstGeom prst="straightConnector1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7BEB821A-6DDB-747F-9362-C453FA18296D}"/>
              </a:ext>
            </a:extLst>
          </p:cNvPr>
          <p:cNvGrpSpPr/>
          <p:nvPr/>
        </p:nvGrpSpPr>
        <p:grpSpPr>
          <a:xfrm>
            <a:off x="8515939" y="2567048"/>
            <a:ext cx="3427241" cy="1689289"/>
            <a:chOff x="8515939" y="2567048"/>
            <a:chExt cx="3427241" cy="1689289"/>
          </a:xfrm>
        </p:grpSpPr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82D3A0B2-5007-E139-5EA7-3F034468B5A6}"/>
                </a:ext>
              </a:extLst>
            </p:cNvPr>
            <p:cNvGrpSpPr/>
            <p:nvPr/>
          </p:nvGrpSpPr>
          <p:grpSpPr>
            <a:xfrm>
              <a:off x="8515939" y="2567048"/>
              <a:ext cx="3427241" cy="1689289"/>
              <a:chOff x="8515939" y="2567048"/>
              <a:chExt cx="3427241" cy="1689289"/>
            </a:xfrm>
          </p:grpSpPr>
          <p:pic>
            <p:nvPicPr>
              <p:cNvPr id="59" name="Picture 58">
                <a:extLst>
                  <a:ext uri="{FF2B5EF4-FFF2-40B4-BE49-F238E27FC236}">
                    <a16:creationId xmlns:a16="http://schemas.microsoft.com/office/drawing/2014/main" id="{334C4DC6-75CD-60EE-87BA-AB98FDDFBFE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8515939" y="2567048"/>
                <a:ext cx="3427241" cy="1689289"/>
              </a:xfrm>
              <a:prstGeom prst="rect">
                <a:avLst/>
              </a:prstGeom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p:spPr>
          </p:pic>
          <p:sp>
            <p:nvSpPr>
              <p:cNvPr id="60" name="Content Placeholder 9">
                <a:extLst>
                  <a:ext uri="{FF2B5EF4-FFF2-40B4-BE49-F238E27FC236}">
                    <a16:creationId xmlns:a16="http://schemas.microsoft.com/office/drawing/2014/main" id="{6EE77799-3A77-FEF7-57F0-B3B535CD08B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979820" y="2567048"/>
                <a:ext cx="2513283" cy="246221"/>
              </a:xfrm>
              <a:prstGeom prst="rect">
                <a:avLst/>
              </a:prstGeom>
              <a:solidFill>
                <a:srgbClr val="DDDDDD"/>
              </a:solidFill>
              <a:ln w="19050" cap="flat" cmpd="sng" algn="ctr">
                <a:solidFill>
                  <a:srgbClr val="DDDDDD">
                    <a:shade val="15000"/>
                  </a:srgbClr>
                </a:solidFill>
                <a:prstDash val="solid"/>
              </a:ln>
              <a:effectLst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171450" indent="-171450">
                  <a:buFont typeface="Wingdings" panose="05000000000000000000" pitchFamily="2" charset="2"/>
                  <a:buChar char="§"/>
                  <a:defRPr sz="1000">
                    <a:solidFill>
                      <a:schemeClr val="tx2"/>
                    </a:solidFill>
                  </a:defRPr>
                </a:lvl1pPr>
                <a:lvl2pPr marL="1206978" indent="-609585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667"/>
                </a:lvl2pPr>
                <a:lvl3pPr marL="1456908" indent="-457189">
                  <a:spcBef>
                    <a:spcPct val="20000"/>
                  </a:spcBef>
                  <a:buClr>
                    <a:schemeClr val="tx1"/>
                  </a:buClr>
                  <a:buSzPct val="85000"/>
                  <a:buFont typeface="Arial"/>
                  <a:buChar char="•"/>
                  <a:defRPr kumimoji="0" sz="2400"/>
                </a:lvl3pPr>
                <a:lvl4pPr marL="1847042" indent="-457189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133"/>
                </a:lvl4pPr>
                <a:lvl5pPr marL="2200601" indent="-457189">
                  <a:spcBef>
                    <a:spcPct val="20000"/>
                  </a:spcBef>
                  <a:buClr>
                    <a:schemeClr val="tx1"/>
                  </a:buClr>
                  <a:buSzPct val="100000"/>
                  <a:buFont typeface="Arial"/>
                  <a:buChar char="•"/>
                  <a:defRPr kumimoji="0" sz="2133"/>
                </a:lvl5pPr>
                <a:lvl6pPr marL="2267655" indent="-243834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667" baseline="0"/>
                </a:lvl6pPr>
                <a:lvl7pPr marL="2560256" indent="-243834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2400" baseline="0"/>
                </a:lvl7pPr>
                <a:lvl8pPr marL="2852857" indent="-243834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2133"/>
                </a:lvl8pPr>
                <a:lvl9pPr marL="3108882" indent="-243834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2133"/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  <a:sym typeface="Wingdings" panose="05000000000000000000" pitchFamily="2" charset="2"/>
                  </a:rPr>
                  <a:t>ICD / Interface Sheets</a:t>
                </a:r>
                <a:endPara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1EB8BFC-21B5-82F9-260C-B7A8E4A7A4A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9822140" y="2999764"/>
              <a:ext cx="2052084" cy="1143808"/>
            </a:xfrm>
            <a:prstGeom prst="rect">
              <a:avLst/>
            </a:prstGeom>
            <a:effectLst>
              <a:outerShdw blurRad="50800" dist="38100" dir="2700000" algn="tl" rotWithShape="0">
                <a:srgbClr val="060505">
                  <a:alpha val="40000"/>
                </a:srgbClr>
              </a:outerShdw>
            </a:effectLst>
          </p:spPr>
        </p:pic>
      </p:grp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9B6AC0A-CBA0-1F3F-DE87-4FC949DA47CD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096353" y="5818176"/>
            <a:ext cx="3993268" cy="902811"/>
          </a:xfrm>
          <a:solidFill>
            <a:srgbClr val="FFFF00"/>
          </a:solidFill>
          <a:effectLst>
            <a:outerShdw blurRad="50800" dist="50800" dir="5400000" algn="ctr" rotWithShape="0">
              <a:schemeClr val="tx2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CH" sz="1400" dirty="0">
                <a:solidFill>
                  <a:schemeClr val="tx1"/>
                </a:solidFill>
              </a:rPr>
              <a:t>NP/LBNF </a:t>
            </a:r>
            <a:r>
              <a:rPr lang="fr-CH" sz="1400" dirty="0" err="1">
                <a:solidFill>
                  <a:schemeClr val="tx1"/>
                </a:solidFill>
              </a:rPr>
              <a:t>joined</a:t>
            </a:r>
            <a:r>
              <a:rPr lang="fr-CH" sz="1400" dirty="0">
                <a:solidFill>
                  <a:schemeClr val="tx1"/>
                </a:solidFill>
              </a:rPr>
              <a:t> P&amp;ID </a:t>
            </a:r>
            <a:r>
              <a:rPr lang="fr-CH" sz="1400" dirty="0" err="1">
                <a:solidFill>
                  <a:schemeClr val="tx1"/>
                </a:solidFill>
              </a:rPr>
              <a:t>review</a:t>
            </a:r>
            <a:r>
              <a:rPr lang="fr-CH" sz="1400" dirty="0">
                <a:solidFill>
                  <a:schemeClr val="tx1"/>
                </a:solidFill>
              </a:rPr>
              <a:t>; HAZOP / FMECA</a:t>
            </a:r>
          </a:p>
          <a:p>
            <a:pPr algn="ctr"/>
            <a:r>
              <a:rPr lang="fr-CH" sz="1400" dirty="0">
                <a:solidFill>
                  <a:schemeClr val="tx1"/>
                </a:solidFill>
              </a:rPr>
              <a:t>More </a:t>
            </a:r>
            <a:r>
              <a:rPr lang="fr-CH" sz="1400" dirty="0" err="1">
                <a:solidFill>
                  <a:schemeClr val="tx1"/>
                </a:solidFill>
              </a:rPr>
              <a:t>than</a:t>
            </a:r>
            <a:r>
              <a:rPr lang="fr-CH" sz="1400" dirty="0">
                <a:solidFill>
                  <a:schemeClr val="tx1"/>
                </a:solidFill>
              </a:rPr>
              <a:t> </a:t>
            </a:r>
            <a:r>
              <a:rPr lang="fr-CH" sz="1400" dirty="0" err="1">
                <a:solidFill>
                  <a:schemeClr val="tx1"/>
                </a:solidFill>
              </a:rPr>
              <a:t>just</a:t>
            </a:r>
            <a:r>
              <a:rPr lang="fr-CH" sz="1400" dirty="0">
                <a:solidFill>
                  <a:schemeClr val="tx1"/>
                </a:solidFill>
              </a:rPr>
              <a:t> a concept</a:t>
            </a:r>
          </a:p>
          <a:p>
            <a:pPr algn="ctr"/>
            <a:r>
              <a:rPr lang="fr-CH" sz="1400" dirty="0" err="1">
                <a:solidFill>
                  <a:schemeClr val="tx1"/>
                </a:solidFill>
                <a:latin typeface="+mn-lt"/>
                <a:cs typeface="+mn-cs"/>
              </a:rPr>
              <a:t>ProtoDUNE</a:t>
            </a:r>
            <a:r>
              <a:rPr lang="fr-CH" sz="1400" dirty="0">
                <a:solidFill>
                  <a:schemeClr val="tx1"/>
                </a:solidFill>
                <a:latin typeface="+mn-lt"/>
                <a:cs typeface="+mn-cs"/>
              </a:rPr>
              <a:t> </a:t>
            </a:r>
            <a:r>
              <a:rPr lang="fr-CH" sz="1400" dirty="0" err="1">
                <a:solidFill>
                  <a:schemeClr val="tx1"/>
                </a:solidFill>
                <a:latin typeface="+mn-lt"/>
                <a:cs typeface="+mn-cs"/>
              </a:rPr>
              <a:t>REx</a:t>
            </a:r>
            <a:r>
              <a:rPr lang="fr-CH" sz="1400" dirty="0">
                <a:solidFill>
                  <a:schemeClr val="tx1"/>
                </a:solidFill>
                <a:latin typeface="+mn-lt"/>
                <a:cs typeface="+mn-cs"/>
              </a:rPr>
              <a:t>: </a:t>
            </a:r>
            <a:r>
              <a:rPr lang="fr-CH" sz="1400" dirty="0" err="1">
                <a:solidFill>
                  <a:schemeClr val="tx1"/>
                </a:solidFill>
                <a:latin typeface="+mn-lt"/>
                <a:cs typeface="+mn-cs"/>
              </a:rPr>
              <a:t>functional</a:t>
            </a:r>
            <a:r>
              <a:rPr lang="fr-CH" sz="1400" dirty="0">
                <a:solidFill>
                  <a:schemeClr val="tx1"/>
                </a:solidFill>
                <a:latin typeface="+mn-lt"/>
                <a:cs typeface="+mn-cs"/>
              </a:rPr>
              <a:t> vs</a:t>
            </a:r>
            <a:r>
              <a:rPr lang="fr-CH" sz="1400" dirty="0">
                <a:solidFill>
                  <a:schemeClr val="tx1"/>
                </a:solidFill>
                <a:latin typeface="+mn-lt"/>
                <a:cs typeface="+mn-cs"/>
                <a:sym typeface="Wingdings" panose="05000000000000000000" pitchFamily="2" charset="2"/>
              </a:rPr>
              <a:t> </a:t>
            </a:r>
            <a:r>
              <a:rPr lang="fr-CH" sz="1400" b="1" dirty="0" err="1">
                <a:solidFill>
                  <a:schemeClr val="tx1"/>
                </a:solidFill>
                <a:latin typeface="+mn-lt"/>
                <a:cs typeface="+mn-cs"/>
                <a:sym typeface="Wingdings" panose="05000000000000000000" pitchFamily="2" charset="2"/>
              </a:rPr>
              <a:t>technical</a:t>
            </a:r>
            <a:r>
              <a:rPr lang="fr-CH" sz="1400" b="1" dirty="0">
                <a:solidFill>
                  <a:schemeClr val="tx1"/>
                </a:solidFill>
                <a:latin typeface="+mn-lt"/>
                <a:cs typeface="+mn-cs"/>
                <a:sym typeface="Wingdings" panose="05000000000000000000" pitchFamily="2" charset="2"/>
              </a:rPr>
              <a:t> </a:t>
            </a:r>
            <a:r>
              <a:rPr lang="fr-CH" sz="1400" b="1" dirty="0" err="1">
                <a:solidFill>
                  <a:schemeClr val="tx1"/>
                </a:solidFill>
                <a:latin typeface="+mn-lt"/>
                <a:cs typeface="+mn-cs"/>
                <a:sym typeface="Wingdings" panose="05000000000000000000" pitchFamily="2" charset="2"/>
              </a:rPr>
              <a:t>specs</a:t>
            </a:r>
            <a:endParaRPr lang="fr-CH" sz="1400" b="1" dirty="0">
              <a:solidFill>
                <a:schemeClr val="tx1"/>
              </a:solidFill>
              <a:latin typeface="+mn-lt"/>
              <a:cs typeface="+mn-cs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21964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760B7-6AF3-8A4B-B68A-EE55F5251C6C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/>
              <a:t>Engineering activities &amp; methodology (2/2)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3097A5-C489-724B-883F-3DA516A01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dirty="0"/>
              <a:t>1st Accelerators Technology Sector Workshop Speaker: Caroline Fabre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BBC12-D34E-834B-BB23-344AA3FF1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7E88-7948-D841-83D7-83B72EAFD754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D07D82A6-11ED-5086-7B91-3DC740909F0E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769253" y="2207364"/>
            <a:ext cx="5326747" cy="4357687"/>
          </a:xfrm>
        </p:spPr>
        <p:txBody>
          <a:bodyPr/>
          <a:lstStyle/>
          <a:p>
            <a:r>
              <a:rPr lang="fr-CH" dirty="0"/>
              <a:t>Technical </a:t>
            </a:r>
            <a:r>
              <a:rPr lang="fr-CH" dirty="0" err="1"/>
              <a:t>specification</a:t>
            </a:r>
            <a:endParaRPr lang="fr-CH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H" sz="2000" dirty="0"/>
              <a:t>NP </a:t>
            </a:r>
            <a:r>
              <a:rPr lang="fr-CH" sz="2000" dirty="0" err="1"/>
              <a:t>responsibility</a:t>
            </a:r>
            <a:endParaRPr lang="fr-CH" sz="20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H" sz="2000" dirty="0"/>
              <a:t>PRR / </a:t>
            </a:r>
            <a:r>
              <a:rPr lang="fr-CH" sz="2000" dirty="0" err="1"/>
              <a:t>spec</a:t>
            </a:r>
            <a:r>
              <a:rPr lang="fr-CH" sz="2000" dirty="0"/>
              <a:t> </a:t>
            </a:r>
            <a:r>
              <a:rPr lang="fr-CH" sz="2000" dirty="0" err="1"/>
              <a:t>committee</a:t>
            </a:r>
            <a:endParaRPr lang="fr-CH" sz="20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H" sz="2000" dirty="0"/>
              <a:t>w participation of LBNF </a:t>
            </a:r>
            <a:r>
              <a:rPr lang="fr-CH" sz="2000" dirty="0" err="1"/>
              <a:t>partners</a:t>
            </a:r>
            <a:r>
              <a:rPr lang="fr-CH" sz="2000" dirty="0"/>
              <a:t>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H" sz="2000" dirty="0" err="1"/>
              <a:t>Validate</a:t>
            </a:r>
            <a:r>
              <a:rPr lang="fr-CH" sz="2000" dirty="0"/>
              <a:t> </a:t>
            </a:r>
            <a:r>
              <a:rPr lang="fr-CH" sz="2000" dirty="0" err="1"/>
              <a:t>requirements</a:t>
            </a:r>
            <a:endParaRPr lang="fr-CH" sz="20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H" sz="2000" dirty="0"/>
              <a:t>Sets the </a:t>
            </a:r>
            <a:r>
              <a:rPr lang="fr-CH" sz="2000" dirty="0" err="1"/>
              <a:t>ground</a:t>
            </a:r>
            <a:r>
              <a:rPr lang="fr-CH" sz="2000" dirty="0"/>
              <a:t> for acceptance by LBNF</a:t>
            </a:r>
          </a:p>
          <a:p>
            <a:endParaRPr lang="fr-CH" sz="2000" dirty="0">
              <a:sym typeface="Wingdings" panose="05000000000000000000" pitchFamily="2" charset="2"/>
            </a:endParaRPr>
          </a:p>
          <a:p>
            <a:r>
              <a:rPr lang="fr-CH" sz="2000" dirty="0">
                <a:sym typeface="Wingdings" panose="05000000000000000000" pitchFamily="2" charset="2"/>
              </a:rPr>
              <a:t> </a:t>
            </a:r>
            <a:r>
              <a:rPr lang="fr-CH" sz="2000" dirty="0" err="1"/>
              <a:t>Ready</a:t>
            </a:r>
            <a:r>
              <a:rPr lang="fr-CH" sz="2000" dirty="0"/>
              <a:t> for </a:t>
            </a:r>
            <a:r>
              <a:rPr lang="fr-CH" sz="2000" dirty="0" err="1"/>
              <a:t>industrial</a:t>
            </a:r>
            <a:r>
              <a:rPr lang="fr-CH" sz="2000" dirty="0"/>
              <a:t> consultation</a:t>
            </a:r>
          </a:p>
          <a:p>
            <a:endParaRPr lang="fr-CH" dirty="0"/>
          </a:p>
          <a:p>
            <a:endParaRPr lang="en-GB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05FE1C3F-5F8E-BE3F-5E7E-618DE60E24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73226" y="197825"/>
            <a:ext cx="1258719" cy="1422253"/>
          </a:xfrm>
          <a:prstGeom prst="rect">
            <a:avLst/>
          </a:prstGeom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6167839F-8F67-322D-FE72-F15286EE4056}"/>
              </a:ext>
            </a:extLst>
          </p:cNvPr>
          <p:cNvGrpSpPr/>
          <p:nvPr/>
        </p:nvGrpSpPr>
        <p:grpSpPr>
          <a:xfrm>
            <a:off x="6244081" y="2166938"/>
            <a:ext cx="5747172" cy="4640411"/>
            <a:chOff x="6244081" y="2166938"/>
            <a:chExt cx="5747172" cy="464041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FB420E2-CDB6-96C3-7915-D3BB03E64D2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44081" y="2166938"/>
              <a:ext cx="2312357" cy="3245412"/>
            </a:xfrm>
            <a:prstGeom prst="rect">
              <a:avLst/>
            </a:prstGeom>
            <a:ln w="25400">
              <a:solidFill>
                <a:schemeClr val="bg2">
                  <a:lumMod val="50000"/>
                </a:schemeClr>
              </a:solidFill>
            </a:ln>
            <a:effectLst>
              <a:outerShdw blurRad="50800" dist="38100" dir="2700000" algn="tl" rotWithShape="0">
                <a:schemeClr val="bg1">
                  <a:alpha val="40000"/>
                </a:schemeClr>
              </a:outerShdw>
            </a:effectLst>
          </p:spPr>
        </p:pic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DE8F414-99D9-86BC-1E2A-514DF5A0CF9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336462" y="3551539"/>
              <a:ext cx="4654791" cy="3255810"/>
              <a:chOff x="3549596" y="1948521"/>
              <a:chExt cx="5977177" cy="4180756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CF0EC3B0-0C74-C9C5-48F1-A6229FC0961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602585" y="1948521"/>
                <a:ext cx="2924188" cy="4174080"/>
              </a:xfrm>
              <a:prstGeom prst="rect">
                <a:avLst/>
              </a:prstGeom>
              <a:ln w="25400">
                <a:solidFill>
                  <a:schemeClr val="bg2">
                    <a:lumMod val="50000"/>
                  </a:schemeClr>
                </a:solidFill>
              </a:ln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4379B3C9-3D42-C2F6-4700-707EB64CB0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549596" y="1955197"/>
                <a:ext cx="2927460" cy="4174080"/>
              </a:xfrm>
              <a:prstGeom prst="rect">
                <a:avLst/>
              </a:prstGeom>
              <a:ln w="25400">
                <a:solidFill>
                  <a:schemeClr val="bg2">
                    <a:lumMod val="50000"/>
                  </a:schemeClr>
                </a:solidFill>
              </a:ln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p:spPr>
          </p:pic>
        </p:grpSp>
      </p:grpSp>
    </p:spTree>
    <p:extLst>
      <p:ext uri="{BB962C8B-B14F-4D97-AF65-F5344CB8AC3E}">
        <p14:creationId xmlns:p14="http://schemas.microsoft.com/office/powerpoint/2010/main" val="34029891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760B7-6AF3-8A4B-B68A-EE55F5251C6C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/>
              <a:t>Management activities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3097A5-C489-724B-883F-3DA516A01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dirty="0"/>
              <a:t>1st Accelerators Technology Sector Workshop Speaker: Caroline Fabre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BBC12-D34E-834B-BB23-344AA3FF1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7E88-7948-D841-83D7-83B72EAFD754}" type="slidenum">
              <a:rPr lang="en-GB" smtClean="0"/>
              <a:pPr/>
              <a:t>16</a:t>
            </a:fld>
            <a:endParaRPr lang="en-GB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05FE1C3F-5F8E-BE3F-5E7E-618DE60E24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27408" y="197826"/>
            <a:ext cx="1204537" cy="1361032"/>
          </a:xfrm>
          <a:prstGeom prst="rect">
            <a:avLst/>
          </a:prstGeom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D63468DB-CE0F-8810-3F1E-CA5EC4200CEE}"/>
              </a:ext>
            </a:extLst>
          </p:cNvPr>
          <p:cNvGrpSpPr/>
          <p:nvPr/>
        </p:nvGrpSpPr>
        <p:grpSpPr>
          <a:xfrm>
            <a:off x="431386" y="1999706"/>
            <a:ext cx="2844555" cy="3250921"/>
            <a:chOff x="431386" y="1999706"/>
            <a:chExt cx="2844555" cy="325092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A2FD873-A37C-C8ED-EE6E-E06EF9AA847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1386" y="1999706"/>
              <a:ext cx="2844555" cy="3250921"/>
            </a:xfrm>
            <a:prstGeom prst="rect">
              <a:avLst/>
            </a:prstGeom>
            <a:effectLst>
              <a:outerShdw blurRad="50800" dist="38100" dir="2700000" algn="tl" rotWithShape="0">
                <a:schemeClr val="bg1">
                  <a:alpha val="40000"/>
                </a:schemeClr>
              </a:outerShdw>
            </a:effectLst>
          </p:spPr>
        </p:pic>
        <p:sp>
          <p:nvSpPr>
            <p:cNvPr id="42" name="Content Placeholder 9">
              <a:extLst>
                <a:ext uri="{FF2B5EF4-FFF2-40B4-BE49-F238E27FC236}">
                  <a16:creationId xmlns:a16="http://schemas.microsoft.com/office/drawing/2014/main" id="{B2132F81-F4E5-7E5D-C03A-0F908D6C12FE}"/>
                </a:ext>
              </a:extLst>
            </p:cNvPr>
            <p:cNvSpPr txBox="1">
              <a:spLocks/>
            </p:cNvSpPr>
            <p:nvPr/>
          </p:nvSpPr>
          <p:spPr>
            <a:xfrm>
              <a:off x="597021" y="2388106"/>
              <a:ext cx="2513283" cy="246221"/>
            </a:xfrm>
            <a:prstGeom prst="rect">
              <a:avLst/>
            </a:prstGeom>
            <a:solidFill>
              <a:srgbClr val="DDDDDD"/>
            </a:solidFill>
            <a:ln w="19050" cap="flat" cmpd="sng" algn="ctr">
              <a:solidFill>
                <a:srgbClr val="DDDDDD">
                  <a:shade val="15000"/>
                </a:srgbClr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171450" indent="-171450">
                <a:buFont typeface="Wingdings" panose="05000000000000000000" pitchFamily="2" charset="2"/>
                <a:buChar char="§"/>
                <a:defRPr sz="1000">
                  <a:solidFill>
                    <a:schemeClr val="tx2"/>
                  </a:solidFill>
                </a:defRPr>
              </a:lvl1pPr>
              <a:lvl2pPr marL="1206978" indent="-609585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667"/>
              </a:lvl2pPr>
              <a:lvl3pPr marL="1456908" indent="-457189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Char char="•"/>
                <a:defRPr kumimoji="0" sz="2400"/>
              </a:lvl3pPr>
              <a:lvl4pPr marL="1847042" indent="-457189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133"/>
              </a:lvl4pPr>
              <a:lvl5pPr marL="2200601" indent="-457189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Char char="•"/>
                <a:defRPr kumimoji="0" sz="2133"/>
              </a:lvl5pPr>
              <a:lvl6pPr marL="2267655" indent="-243834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667" baseline="0"/>
              </a:lvl6pPr>
              <a:lvl7pPr marL="2560256" indent="-243834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2400" baseline="0"/>
              </a:lvl7pPr>
              <a:lvl8pPr marL="2852857" indent="-243834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2133"/>
              </a:lvl8pPr>
              <a:lvl9pPr marL="3108882" indent="-243834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2133"/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Management Plan</a:t>
              </a:r>
            </a:p>
          </p:txBody>
        </p:sp>
      </p:grp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D3334840-4101-83B3-A7A4-D2638862FA3F}"/>
              </a:ext>
            </a:extLst>
          </p:cNvPr>
          <p:cNvCxnSpPr>
            <a:cxnSpLocks/>
          </p:cNvCxnSpPr>
          <p:nvPr/>
        </p:nvCxnSpPr>
        <p:spPr>
          <a:xfrm>
            <a:off x="3413127" y="2120481"/>
            <a:ext cx="489022" cy="0"/>
          </a:xfrm>
          <a:prstGeom prst="straightConnector1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1B2326B8-D0FD-D133-E55C-B4D5FBC9F3AF}"/>
              </a:ext>
            </a:extLst>
          </p:cNvPr>
          <p:cNvCxnSpPr>
            <a:cxnSpLocks/>
          </p:cNvCxnSpPr>
          <p:nvPr/>
        </p:nvCxnSpPr>
        <p:spPr>
          <a:xfrm>
            <a:off x="3387534" y="4394791"/>
            <a:ext cx="514615" cy="0"/>
          </a:xfrm>
          <a:prstGeom prst="straightConnector1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502AD2E-1D13-557C-C5F5-A6C67274B0E4}"/>
              </a:ext>
            </a:extLst>
          </p:cNvPr>
          <p:cNvGrpSpPr/>
          <p:nvPr/>
        </p:nvGrpSpPr>
        <p:grpSpPr>
          <a:xfrm>
            <a:off x="3977640" y="1821128"/>
            <a:ext cx="2844555" cy="2060881"/>
            <a:chOff x="3977640" y="1821128"/>
            <a:chExt cx="2844555" cy="2060881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413C823-672F-6A4F-AB90-EF2BC176A58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977640" y="2004262"/>
              <a:ext cx="2844555" cy="1877747"/>
            </a:xfrm>
            <a:prstGeom prst="rect">
              <a:avLst/>
            </a:prstGeom>
            <a:effectLst>
              <a:outerShdw blurRad="50800" dist="38100" dir="2700000" algn="tl" rotWithShape="0">
                <a:schemeClr val="bg1">
                  <a:alpha val="40000"/>
                </a:schemeClr>
              </a:outerShdw>
            </a:effectLst>
          </p:spPr>
        </p:pic>
        <p:sp>
          <p:nvSpPr>
            <p:cNvPr id="12" name="Content Placeholder 9">
              <a:extLst>
                <a:ext uri="{FF2B5EF4-FFF2-40B4-BE49-F238E27FC236}">
                  <a16:creationId xmlns:a16="http://schemas.microsoft.com/office/drawing/2014/main" id="{F35BF26E-71F7-73DF-A51A-63D834C41189}"/>
                </a:ext>
              </a:extLst>
            </p:cNvPr>
            <p:cNvSpPr txBox="1">
              <a:spLocks/>
            </p:cNvSpPr>
            <p:nvPr/>
          </p:nvSpPr>
          <p:spPr>
            <a:xfrm>
              <a:off x="4905214" y="1821128"/>
              <a:ext cx="989405" cy="246221"/>
            </a:xfrm>
            <a:prstGeom prst="rect">
              <a:avLst/>
            </a:prstGeom>
            <a:solidFill>
              <a:srgbClr val="DDDDDD"/>
            </a:solidFill>
            <a:ln w="19050" cap="flat" cmpd="sng" algn="ctr">
              <a:solidFill>
                <a:srgbClr val="DDDDDD">
                  <a:shade val="15000"/>
                </a:srgbClr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171450" indent="-171450">
                <a:buFont typeface="Wingdings" panose="05000000000000000000" pitchFamily="2" charset="2"/>
                <a:buChar char="§"/>
                <a:defRPr sz="1000">
                  <a:solidFill>
                    <a:schemeClr val="tx2"/>
                  </a:solidFill>
                </a:defRPr>
              </a:lvl1pPr>
              <a:lvl2pPr marL="1206978" indent="-609585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667"/>
              </a:lvl2pPr>
              <a:lvl3pPr marL="1456908" indent="-457189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Char char="•"/>
                <a:defRPr kumimoji="0" sz="2400"/>
              </a:lvl3pPr>
              <a:lvl4pPr marL="1847042" indent="-457189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133"/>
              </a:lvl4pPr>
              <a:lvl5pPr marL="2200601" indent="-457189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Char char="•"/>
                <a:defRPr kumimoji="0" sz="2133"/>
              </a:lvl5pPr>
              <a:lvl6pPr marL="2267655" indent="-243834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667" baseline="0"/>
              </a:lvl6pPr>
              <a:lvl7pPr marL="2560256" indent="-243834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2400" baseline="0"/>
              </a:lvl7pPr>
              <a:lvl8pPr marL="2852857" indent="-243834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2133"/>
              </a:lvl8pPr>
              <a:lvl9pPr marL="3108882" indent="-243834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2133"/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PBS</a:t>
              </a:r>
            </a:p>
          </p:txBody>
        </p:sp>
      </p:grp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8B11C5B-E4DF-9309-2653-56BA120A313E}"/>
              </a:ext>
            </a:extLst>
          </p:cNvPr>
          <p:cNvCxnSpPr>
            <a:cxnSpLocks/>
          </p:cNvCxnSpPr>
          <p:nvPr/>
        </p:nvCxnSpPr>
        <p:spPr>
          <a:xfrm flipV="1">
            <a:off x="7042646" y="4028071"/>
            <a:ext cx="1696765" cy="496763"/>
          </a:xfrm>
          <a:prstGeom prst="straightConnector1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E98E7FE-47A8-91A0-47FC-EA33EC5AD198}"/>
              </a:ext>
            </a:extLst>
          </p:cNvPr>
          <p:cNvGrpSpPr/>
          <p:nvPr/>
        </p:nvGrpSpPr>
        <p:grpSpPr>
          <a:xfrm>
            <a:off x="3939640" y="4002109"/>
            <a:ext cx="2892995" cy="1967706"/>
            <a:chOff x="3939640" y="4002109"/>
            <a:chExt cx="2892995" cy="1967706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3BC52248-F79A-873D-1396-B1A2D33FE51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939640" y="4127460"/>
              <a:ext cx="2892995" cy="1842355"/>
            </a:xfrm>
            <a:prstGeom prst="rect">
              <a:avLst/>
            </a:prstGeom>
            <a:effectLst>
              <a:outerShdw blurRad="50800" dist="38100" dir="2700000" algn="tl" rotWithShape="0">
                <a:schemeClr val="bg1">
                  <a:alpha val="40000"/>
                </a:schemeClr>
              </a:outerShdw>
            </a:effectLst>
          </p:spPr>
        </p:pic>
        <p:sp>
          <p:nvSpPr>
            <p:cNvPr id="16" name="Content Placeholder 9">
              <a:extLst>
                <a:ext uri="{FF2B5EF4-FFF2-40B4-BE49-F238E27FC236}">
                  <a16:creationId xmlns:a16="http://schemas.microsoft.com/office/drawing/2014/main" id="{DED8C9DB-CC20-E530-A6E5-E8E313728F19}"/>
                </a:ext>
              </a:extLst>
            </p:cNvPr>
            <p:cNvSpPr txBox="1">
              <a:spLocks/>
            </p:cNvSpPr>
            <p:nvPr/>
          </p:nvSpPr>
          <p:spPr>
            <a:xfrm>
              <a:off x="4909798" y="4002109"/>
              <a:ext cx="989405" cy="246221"/>
            </a:xfrm>
            <a:prstGeom prst="rect">
              <a:avLst/>
            </a:prstGeom>
            <a:solidFill>
              <a:srgbClr val="DDDDDD"/>
            </a:solidFill>
            <a:ln w="19050" cap="flat" cmpd="sng" algn="ctr">
              <a:solidFill>
                <a:srgbClr val="DDDDDD">
                  <a:shade val="15000"/>
                </a:srgbClr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171450" indent="-171450">
                <a:buFont typeface="Wingdings" panose="05000000000000000000" pitchFamily="2" charset="2"/>
                <a:buChar char="§"/>
                <a:defRPr sz="1000">
                  <a:solidFill>
                    <a:schemeClr val="tx2"/>
                  </a:solidFill>
                </a:defRPr>
              </a:lvl1pPr>
              <a:lvl2pPr marL="1206978" indent="-609585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667"/>
              </a:lvl2pPr>
              <a:lvl3pPr marL="1456908" indent="-457189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Char char="•"/>
                <a:defRPr kumimoji="0" sz="2400"/>
              </a:lvl3pPr>
              <a:lvl4pPr marL="1847042" indent="-457189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133"/>
              </a:lvl4pPr>
              <a:lvl5pPr marL="2200601" indent="-457189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Char char="•"/>
                <a:defRPr kumimoji="0" sz="2133"/>
              </a:lvl5pPr>
              <a:lvl6pPr marL="2267655" indent="-243834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667" baseline="0"/>
              </a:lvl6pPr>
              <a:lvl7pPr marL="2560256" indent="-243834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2400" baseline="0"/>
              </a:lvl7pPr>
              <a:lvl8pPr marL="2852857" indent="-243834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2133"/>
              </a:lvl8pPr>
              <a:lvl9pPr marL="3108882" indent="-243834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2133"/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OBS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82DAE4D-A553-FF5A-599C-6864ECD933F1}"/>
              </a:ext>
            </a:extLst>
          </p:cNvPr>
          <p:cNvGrpSpPr/>
          <p:nvPr/>
        </p:nvGrpSpPr>
        <p:grpSpPr>
          <a:xfrm>
            <a:off x="7042646" y="4869058"/>
            <a:ext cx="2610674" cy="1935714"/>
            <a:chOff x="7042646" y="4869058"/>
            <a:chExt cx="2610674" cy="1935714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00CA1BA8-8E7B-2AA5-5011-F250CCD6222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042646" y="4947738"/>
              <a:ext cx="2610674" cy="1857034"/>
            </a:xfrm>
            <a:prstGeom prst="rect">
              <a:avLst/>
            </a:prstGeom>
            <a:effectLst>
              <a:outerShdw blurRad="50800" dist="38100" dir="2700000" algn="tl" rotWithShape="0">
                <a:schemeClr val="bg1">
                  <a:alpha val="40000"/>
                </a:schemeClr>
              </a:outerShdw>
            </a:effectLst>
          </p:spPr>
        </p:pic>
        <p:sp>
          <p:nvSpPr>
            <p:cNvPr id="22" name="Content Placeholder 9">
              <a:extLst>
                <a:ext uri="{FF2B5EF4-FFF2-40B4-BE49-F238E27FC236}">
                  <a16:creationId xmlns:a16="http://schemas.microsoft.com/office/drawing/2014/main" id="{D687E50A-A174-160A-0823-02787ACF69AE}"/>
                </a:ext>
              </a:extLst>
            </p:cNvPr>
            <p:cNvSpPr txBox="1">
              <a:spLocks/>
            </p:cNvSpPr>
            <p:nvPr/>
          </p:nvSpPr>
          <p:spPr>
            <a:xfrm>
              <a:off x="7891460" y="4869058"/>
              <a:ext cx="1550664" cy="400110"/>
            </a:xfrm>
            <a:prstGeom prst="rect">
              <a:avLst/>
            </a:prstGeom>
            <a:solidFill>
              <a:srgbClr val="DDDDDD"/>
            </a:solidFill>
            <a:ln w="19050" cap="flat" cmpd="sng" algn="ctr">
              <a:solidFill>
                <a:srgbClr val="DDDDDD">
                  <a:shade val="15000"/>
                </a:srgbClr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171450" indent="-171450">
                <a:buFont typeface="Wingdings" panose="05000000000000000000" pitchFamily="2" charset="2"/>
                <a:buChar char="§"/>
                <a:defRPr sz="1000">
                  <a:solidFill>
                    <a:schemeClr val="tx2"/>
                  </a:solidFill>
                </a:defRPr>
              </a:lvl1pPr>
              <a:lvl2pPr marL="1206978" indent="-609585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667"/>
              </a:lvl2pPr>
              <a:lvl3pPr marL="1456908" indent="-457189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Char char="•"/>
                <a:defRPr kumimoji="0" sz="2400"/>
              </a:lvl3pPr>
              <a:lvl4pPr marL="1847042" indent="-457189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133"/>
              </a:lvl4pPr>
              <a:lvl5pPr marL="2200601" indent="-457189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Char char="•"/>
                <a:defRPr kumimoji="0" sz="2133"/>
              </a:lvl5pPr>
              <a:lvl6pPr marL="2267655" indent="-243834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667" baseline="0"/>
              </a:lvl6pPr>
              <a:lvl7pPr marL="2560256" indent="-243834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2400" baseline="0"/>
              </a:lvl7pPr>
              <a:lvl8pPr marL="2852857" indent="-243834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2133"/>
              </a:lvl8pPr>
              <a:lvl9pPr marL="3108882" indent="-243834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2133"/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WP Leader Roles and Responsibilities</a:t>
              </a:r>
            </a:p>
          </p:txBody>
        </p:sp>
      </p:grp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A4C991F-4BE7-66E3-BF34-3CAE1267DE97}"/>
              </a:ext>
            </a:extLst>
          </p:cNvPr>
          <p:cNvCxnSpPr>
            <a:cxnSpLocks/>
          </p:cNvCxnSpPr>
          <p:nvPr/>
        </p:nvCxnSpPr>
        <p:spPr>
          <a:xfrm>
            <a:off x="6697097" y="5560829"/>
            <a:ext cx="514615" cy="0"/>
          </a:xfrm>
          <a:prstGeom prst="straightConnector1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EF7DEE66-F990-0A93-B633-4C4BF226F825}"/>
              </a:ext>
            </a:extLst>
          </p:cNvPr>
          <p:cNvCxnSpPr>
            <a:cxnSpLocks/>
          </p:cNvCxnSpPr>
          <p:nvPr/>
        </p:nvCxnSpPr>
        <p:spPr>
          <a:xfrm>
            <a:off x="8432471" y="2891121"/>
            <a:ext cx="306940" cy="714047"/>
          </a:xfrm>
          <a:prstGeom prst="straightConnector1">
            <a:avLst/>
          </a:prstGeom>
          <a:ln w="190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BB5D484-1980-315B-9565-CBA0B37105E2}"/>
              </a:ext>
            </a:extLst>
          </p:cNvPr>
          <p:cNvGrpSpPr/>
          <p:nvPr/>
        </p:nvGrpSpPr>
        <p:grpSpPr>
          <a:xfrm>
            <a:off x="7154609" y="2019584"/>
            <a:ext cx="3169605" cy="1364312"/>
            <a:chOff x="7154609" y="2019584"/>
            <a:chExt cx="3169605" cy="1364312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D98FEB5D-EF66-6AC0-5E12-3B0536DC66B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154609" y="2019584"/>
              <a:ext cx="3169605" cy="705617"/>
            </a:xfrm>
            <a:prstGeom prst="rect">
              <a:avLst/>
            </a:prstGeom>
            <a:effectLst>
              <a:outerShdw blurRad="50800" dist="38100" dir="2700000" algn="tl" rotWithShape="0">
                <a:schemeClr val="bg1">
                  <a:alpha val="40000"/>
                </a:schemeClr>
              </a:outerShdw>
            </a:effectLst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8C6B4003-1FE7-1524-5FC8-B435EB5A390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154610" y="2778951"/>
              <a:ext cx="1213214" cy="604945"/>
            </a:xfrm>
            <a:prstGeom prst="rect">
              <a:avLst/>
            </a:prstGeom>
            <a:effectLst>
              <a:outerShdw blurRad="50800" dist="38100" dir="2700000" algn="tl" rotWithShape="0">
                <a:schemeClr val="bg1">
                  <a:alpha val="40000"/>
                </a:schemeClr>
              </a:outerShdw>
            </a:effectLst>
          </p:spPr>
        </p:pic>
        <p:sp>
          <p:nvSpPr>
            <p:cNvPr id="46" name="Content Placeholder 9">
              <a:extLst>
                <a:ext uri="{FF2B5EF4-FFF2-40B4-BE49-F238E27FC236}">
                  <a16:creationId xmlns:a16="http://schemas.microsoft.com/office/drawing/2014/main" id="{2CB4CF88-410B-2124-A6F3-DDE515C29E3D}"/>
                </a:ext>
              </a:extLst>
            </p:cNvPr>
            <p:cNvSpPr txBox="1">
              <a:spLocks/>
            </p:cNvSpPr>
            <p:nvPr/>
          </p:nvSpPr>
          <p:spPr>
            <a:xfrm>
              <a:off x="7211712" y="2644900"/>
              <a:ext cx="989405" cy="246221"/>
            </a:xfrm>
            <a:prstGeom prst="rect">
              <a:avLst/>
            </a:prstGeom>
            <a:solidFill>
              <a:srgbClr val="DDDDDD"/>
            </a:solidFill>
            <a:ln w="19050" cap="flat" cmpd="sng" algn="ctr">
              <a:solidFill>
                <a:srgbClr val="DDDDDD">
                  <a:shade val="15000"/>
                </a:srgbClr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171450" indent="-171450">
                <a:buFont typeface="Wingdings" panose="05000000000000000000" pitchFamily="2" charset="2"/>
                <a:buChar char="§"/>
                <a:defRPr sz="1000">
                  <a:solidFill>
                    <a:schemeClr val="tx2"/>
                  </a:solidFill>
                </a:defRPr>
              </a:lvl1pPr>
              <a:lvl2pPr marL="1206978" indent="-609585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667"/>
              </a:lvl2pPr>
              <a:lvl3pPr marL="1456908" indent="-457189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Char char="•"/>
                <a:defRPr kumimoji="0" sz="2400"/>
              </a:lvl3pPr>
              <a:lvl4pPr marL="1847042" indent="-457189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133"/>
              </a:lvl4pPr>
              <a:lvl5pPr marL="2200601" indent="-457189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Char char="•"/>
                <a:defRPr kumimoji="0" sz="2133"/>
              </a:lvl5pPr>
              <a:lvl6pPr marL="2267655" indent="-243834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667" baseline="0"/>
              </a:lvl6pPr>
              <a:lvl7pPr marL="2560256" indent="-243834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2400" baseline="0"/>
              </a:lvl7pPr>
              <a:lvl8pPr marL="2852857" indent="-243834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2133"/>
              </a:lvl8pPr>
              <a:lvl9pPr marL="3108882" indent="-243834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2133"/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Milestones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55246C34-57FB-33AB-6925-FC2C7D66ECF2}"/>
              </a:ext>
            </a:extLst>
          </p:cNvPr>
          <p:cNvGrpSpPr/>
          <p:nvPr/>
        </p:nvGrpSpPr>
        <p:grpSpPr>
          <a:xfrm>
            <a:off x="8850619" y="3229755"/>
            <a:ext cx="3063109" cy="1414415"/>
            <a:chOff x="4548570" y="3691743"/>
            <a:chExt cx="3063109" cy="1414415"/>
          </a:xfrm>
        </p:grpSpPr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89FF31BA-1BD2-B16B-BD26-45503B17C23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548570" y="3691743"/>
              <a:ext cx="3063109" cy="1414415"/>
            </a:xfrm>
            <a:prstGeom prst="rect">
              <a:avLst/>
            </a:prstGeom>
            <a:effectLst>
              <a:outerShdw blurRad="50800" dist="38100" dir="2700000" algn="tl" rotWithShape="0">
                <a:schemeClr val="bg1">
                  <a:alpha val="40000"/>
                </a:schemeClr>
              </a:outerShdw>
            </a:effectLst>
          </p:spPr>
        </p:pic>
        <p:sp>
          <p:nvSpPr>
            <p:cNvPr id="58" name="Content Placeholder 9">
              <a:extLst>
                <a:ext uri="{FF2B5EF4-FFF2-40B4-BE49-F238E27FC236}">
                  <a16:creationId xmlns:a16="http://schemas.microsoft.com/office/drawing/2014/main" id="{563BA676-D967-1EA5-3471-66B8CEA1969B}"/>
                </a:ext>
              </a:extLst>
            </p:cNvPr>
            <p:cNvSpPr txBox="1">
              <a:spLocks/>
            </p:cNvSpPr>
            <p:nvPr/>
          </p:nvSpPr>
          <p:spPr>
            <a:xfrm>
              <a:off x="6514290" y="3731184"/>
              <a:ext cx="1052968" cy="400110"/>
            </a:xfrm>
            <a:prstGeom prst="rect">
              <a:avLst/>
            </a:prstGeom>
            <a:solidFill>
              <a:srgbClr val="DDDDDD"/>
            </a:solidFill>
            <a:ln w="19050" cap="flat" cmpd="sng" algn="ctr">
              <a:solidFill>
                <a:srgbClr val="DDDDDD">
                  <a:shade val="15000"/>
                </a:srgbClr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171450" indent="-171450">
                <a:buFont typeface="Wingdings" panose="05000000000000000000" pitchFamily="2" charset="2"/>
                <a:buChar char="§"/>
                <a:defRPr sz="1000">
                  <a:solidFill>
                    <a:schemeClr val="tx2"/>
                  </a:solidFill>
                </a:defRPr>
              </a:lvl1pPr>
              <a:lvl2pPr marL="1206978" indent="-609585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667"/>
              </a:lvl2pPr>
              <a:lvl3pPr marL="1456908" indent="-457189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Char char="•"/>
                <a:defRPr kumimoji="0" sz="2400"/>
              </a:lvl3pPr>
              <a:lvl4pPr marL="1847042" indent="-457189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133"/>
              </a:lvl4pPr>
              <a:lvl5pPr marL="2200601" indent="-457189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Char char="•"/>
                <a:defRPr kumimoji="0" sz="2133"/>
              </a:lvl5pPr>
              <a:lvl6pPr marL="2267655" indent="-243834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667" baseline="0"/>
              </a:lvl6pPr>
              <a:lvl7pPr marL="2560256" indent="-243834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2400" baseline="0"/>
              </a:lvl7pPr>
              <a:lvl8pPr marL="2852857" indent="-243834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2133"/>
              </a:lvl8pPr>
              <a:lvl9pPr marL="3108882" indent="-243834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2133"/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None/>
                <a:tabLst/>
                <a:defRPr/>
              </a:pPr>
              <a:r>
                <a:rPr kumimoji="0" lang="fr-CH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WBS to </a:t>
              </a:r>
              <a:r>
                <a:rPr kumimoji="0" lang="fr-CH" sz="10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be</a:t>
              </a:r>
              <a:r>
                <a:rPr kumimoji="0" lang="fr-CH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  <a:r>
                <a:rPr kumimoji="0" lang="fr-CH" sz="10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updated</a:t>
              </a:r>
              <a:endPara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53A00BF1-01C5-F223-80CE-170FEE0B8813}"/>
              </a:ext>
            </a:extLst>
          </p:cNvPr>
          <p:cNvGrpSpPr/>
          <p:nvPr/>
        </p:nvGrpSpPr>
        <p:grpSpPr>
          <a:xfrm>
            <a:off x="9800104" y="4865818"/>
            <a:ext cx="2097149" cy="1938953"/>
            <a:chOff x="9800104" y="4865818"/>
            <a:chExt cx="2097149" cy="1938953"/>
          </a:xfrm>
        </p:grpSpPr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857EFD5D-FBB5-C701-F0A2-268A63319C7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9800104" y="4958191"/>
              <a:ext cx="2097149" cy="1846580"/>
            </a:xfrm>
            <a:prstGeom prst="rect">
              <a:avLst/>
            </a:prstGeom>
            <a:effectLst>
              <a:outerShdw blurRad="50800" dist="38100" dir="2700000" algn="tl" rotWithShape="0">
                <a:schemeClr val="bg1">
                  <a:alpha val="40000"/>
                </a:schemeClr>
              </a:outerShdw>
            </a:effectLst>
          </p:spPr>
        </p:pic>
        <p:sp>
          <p:nvSpPr>
            <p:cNvPr id="66" name="Content Placeholder 9">
              <a:extLst>
                <a:ext uri="{FF2B5EF4-FFF2-40B4-BE49-F238E27FC236}">
                  <a16:creationId xmlns:a16="http://schemas.microsoft.com/office/drawing/2014/main" id="{220B320E-D681-7EA8-1B0B-61858BEB154A}"/>
                </a:ext>
              </a:extLst>
            </p:cNvPr>
            <p:cNvSpPr txBox="1">
              <a:spLocks/>
            </p:cNvSpPr>
            <p:nvPr/>
          </p:nvSpPr>
          <p:spPr>
            <a:xfrm>
              <a:off x="10810768" y="4865818"/>
              <a:ext cx="1058539" cy="246221"/>
            </a:xfrm>
            <a:prstGeom prst="rect">
              <a:avLst/>
            </a:prstGeom>
            <a:solidFill>
              <a:srgbClr val="DDDDDD"/>
            </a:solidFill>
            <a:ln w="19050" cap="flat" cmpd="sng" algn="ctr">
              <a:solidFill>
                <a:srgbClr val="DDDDDD">
                  <a:shade val="15000"/>
                </a:srgbClr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171450" indent="-171450">
                <a:buFont typeface="Wingdings" panose="05000000000000000000" pitchFamily="2" charset="2"/>
                <a:buChar char="§"/>
                <a:defRPr sz="1000">
                  <a:solidFill>
                    <a:schemeClr val="tx2"/>
                  </a:solidFill>
                </a:defRPr>
              </a:lvl1pPr>
              <a:lvl2pPr marL="1206978" indent="-609585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667"/>
              </a:lvl2pPr>
              <a:lvl3pPr marL="1456908" indent="-457189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Char char="•"/>
                <a:defRPr kumimoji="0" sz="2400"/>
              </a:lvl3pPr>
              <a:lvl4pPr marL="1847042" indent="-457189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133"/>
              </a:lvl4pPr>
              <a:lvl5pPr marL="2200601" indent="-457189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Char char="•"/>
                <a:defRPr kumimoji="0" sz="2133"/>
              </a:lvl5pPr>
              <a:lvl6pPr marL="2267655" indent="-243834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667" baseline="0"/>
              </a:lvl6pPr>
              <a:lvl7pPr marL="2560256" indent="-243834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2400" baseline="0"/>
              </a:lvl7pPr>
              <a:lvl8pPr marL="2852857" indent="-243834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2133"/>
              </a:lvl8pPr>
              <a:lvl9pPr marL="3108882" indent="-243834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2133"/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Cost estimate</a:t>
              </a:r>
            </a:p>
          </p:txBody>
        </p:sp>
      </p:grpSp>
      <p:sp>
        <p:nvSpPr>
          <p:cNvPr id="35" name="Content Placeholder 7">
            <a:extLst>
              <a:ext uri="{FF2B5EF4-FFF2-40B4-BE49-F238E27FC236}">
                <a16:creationId xmlns:a16="http://schemas.microsoft.com/office/drawing/2014/main" id="{02C5169C-F159-70A0-5F11-BA4E713C0EA5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96168" y="5723593"/>
            <a:ext cx="3361470" cy="492443"/>
          </a:xfrm>
          <a:solidFill>
            <a:srgbClr val="FFFF00"/>
          </a:solidFill>
          <a:effectLst>
            <a:outerShdw blurRad="50800" dist="50800" dir="5400000" algn="ctr" rotWithShape="0">
              <a:schemeClr val="tx2"/>
            </a:outerShdw>
          </a:effectLst>
        </p:spPr>
        <p:txBody>
          <a:bodyPr wrap="square" rtlCol="0">
            <a:spAutoFit/>
          </a:bodyPr>
          <a:lstStyle/>
          <a:p>
            <a:pPr marL="88900" algn="ctr"/>
            <a:r>
              <a:rPr lang="fr-CH" sz="1600" dirty="0">
                <a:solidFill>
                  <a:schemeClr val="tx1"/>
                </a:solidFill>
                <a:latin typeface="+mn-lt"/>
                <a:cs typeface="+mn-cs"/>
              </a:rPr>
              <a:t>Simple </a:t>
            </a:r>
            <a:r>
              <a:rPr lang="fr-CH" sz="1600" dirty="0" err="1">
                <a:solidFill>
                  <a:schemeClr val="tx1"/>
                </a:solidFill>
                <a:latin typeface="+mn-lt"/>
                <a:cs typeface="+mn-cs"/>
              </a:rPr>
              <a:t>tools</a:t>
            </a:r>
            <a:r>
              <a:rPr lang="fr-CH" sz="1600" dirty="0">
                <a:solidFill>
                  <a:schemeClr val="tx1"/>
                </a:solidFill>
                <a:latin typeface="+mn-lt"/>
                <a:cs typeface="+mn-cs"/>
              </a:rPr>
              <a:t>, </a:t>
            </a:r>
            <a:r>
              <a:rPr lang="en-GB" sz="1600" dirty="0">
                <a:solidFill>
                  <a:schemeClr val="tx1"/>
                </a:solidFill>
                <a:latin typeface="+mn-lt"/>
                <a:cs typeface="+mn-cs"/>
              </a:rPr>
              <a:t>sufficient to handle sub-project of this scale</a:t>
            </a:r>
            <a:r>
              <a:rPr lang="fr-CH" sz="1600" dirty="0">
                <a:solidFill>
                  <a:schemeClr val="tx1"/>
                </a:solidFill>
                <a:latin typeface="+mn-lt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17146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uiExpand="1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760B7-6AF3-8A4B-B68A-EE55F5251C6C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/>
              <a:t>QA activities in contract execution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3097A5-C489-724B-883F-3DA516A01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dirty="0"/>
              <a:t>1st Accelerators Technology Sector Workshop Speaker: Caroline Fabre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BBC12-D34E-834B-BB23-344AA3FF1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7E88-7948-D841-83D7-83B72EAFD754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FC70CC3-A568-D82B-EFE4-709406AE51F6}"/>
              </a:ext>
            </a:extLst>
          </p:cNvPr>
          <p:cNvSpPr/>
          <p:nvPr/>
        </p:nvSpPr>
        <p:spPr>
          <a:xfrm>
            <a:off x="10562431" y="6309181"/>
            <a:ext cx="93067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800" dirty="0">
                <a:solidFill>
                  <a:schemeClr val="accent6"/>
                </a:solidFill>
              </a:rPr>
              <a:t>© LBNF-DUNE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5D25FC4A-7FD5-E606-A654-3A5D65B955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13885" y="226798"/>
            <a:ext cx="2101797" cy="1323705"/>
          </a:xfrm>
          <a:prstGeom prst="rect">
            <a:avLst/>
          </a:prstGeom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2C64CC04-A00B-ABBC-41B4-76AD3314670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/>
          <a:stretch/>
        </p:blipFill>
        <p:spPr>
          <a:xfrm>
            <a:off x="623889" y="1941269"/>
            <a:ext cx="4641400" cy="1643106"/>
          </a:xfrm>
          <a:prstGeom prst="rect">
            <a:avLst/>
          </a:prstGeom>
          <a:ln w="25400">
            <a:solidFill>
              <a:srgbClr val="DDDDDD">
                <a:shade val="15000"/>
              </a:srgbClr>
            </a:solidFill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</p:pic>
      <p:sp>
        <p:nvSpPr>
          <p:cNvPr id="43" name="Content Placeholder 7">
            <a:extLst>
              <a:ext uri="{FF2B5EF4-FFF2-40B4-BE49-F238E27FC236}">
                <a16:creationId xmlns:a16="http://schemas.microsoft.com/office/drawing/2014/main" id="{E179B3F7-4803-80FF-A563-21C3DA92AFB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3888" y="3665174"/>
            <a:ext cx="4641401" cy="2966027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H" sz="2000" dirty="0"/>
              <a:t>Documentation </a:t>
            </a:r>
            <a:r>
              <a:rPr lang="fr-CH" sz="2000" dirty="0" err="1"/>
              <a:t>deliverable</a:t>
            </a:r>
            <a:r>
              <a:rPr lang="fr-CH" sz="2000" dirty="0"/>
              <a:t> at </a:t>
            </a:r>
            <a:r>
              <a:rPr lang="fr-CH" sz="2000" dirty="0" err="1"/>
              <a:t>each</a:t>
            </a:r>
            <a:r>
              <a:rPr lang="fr-CH" sz="2000" dirty="0"/>
              <a:t> Milestone </a:t>
            </a:r>
            <a:r>
              <a:rPr lang="fr-CH" sz="2000" dirty="0" err="1"/>
              <a:t>defined</a:t>
            </a:r>
            <a:r>
              <a:rPr lang="fr-CH" sz="2000" dirty="0"/>
              <a:t> in </a:t>
            </a:r>
            <a:r>
              <a:rPr lang="fr-CH" sz="2000" dirty="0" err="1"/>
              <a:t>specs</a:t>
            </a:r>
            <a:endParaRPr lang="fr-CH" sz="20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H" sz="2000" dirty="0" err="1"/>
              <a:t>Deviations</a:t>
            </a:r>
            <a:r>
              <a:rPr lang="fr-CH" sz="2000" dirty="0"/>
              <a:t> </a:t>
            </a:r>
            <a:r>
              <a:rPr lang="fr-CH" sz="2000" dirty="0" err="1"/>
              <a:t>requests</a:t>
            </a:r>
            <a:r>
              <a:rPr lang="fr-CH" sz="2000" dirty="0"/>
              <a:t>: </a:t>
            </a:r>
            <a:r>
              <a:rPr lang="fr-CH" sz="2000" dirty="0" err="1"/>
              <a:t>joined</a:t>
            </a:r>
            <a:r>
              <a:rPr lang="fr-CH" sz="2000" dirty="0"/>
              <a:t> </a:t>
            </a:r>
            <a:r>
              <a:rPr lang="fr-CH" sz="2000" dirty="0" err="1"/>
              <a:t>examination</a:t>
            </a:r>
            <a:r>
              <a:rPr lang="fr-CH" sz="2000" dirty="0"/>
              <a:t> by NP/LBNF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H" sz="2000" dirty="0" err="1"/>
              <a:t>Reviews</a:t>
            </a:r>
            <a:r>
              <a:rPr lang="fr-CH" sz="2000" dirty="0"/>
              <a:t> and acceptance tests are Hold Points </a:t>
            </a:r>
            <a:r>
              <a:rPr lang="fr-CH" sz="2000" dirty="0">
                <a:sym typeface="Wingdings" panose="05000000000000000000" pitchFamily="2" charset="2"/>
              </a:rPr>
              <a:t></a:t>
            </a:r>
            <a:r>
              <a:rPr lang="fr-CH" sz="2000" dirty="0"/>
              <a:t> </a:t>
            </a:r>
            <a:r>
              <a:rPr lang="fr-CH" sz="2000" b="1" dirty="0" err="1"/>
              <a:t>verification</a:t>
            </a:r>
            <a:r>
              <a:rPr lang="fr-CH" sz="2000" b="1" dirty="0"/>
              <a:t> of compliance w </a:t>
            </a:r>
            <a:r>
              <a:rPr lang="fr-CH" sz="2000" b="1" dirty="0" err="1"/>
              <a:t>requirements</a:t>
            </a:r>
            <a:endParaRPr lang="fr-CH" sz="2000" b="1" dirty="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6E3BAEF-4CCA-AEC4-8C9C-E38A07FA014D}"/>
              </a:ext>
            </a:extLst>
          </p:cNvPr>
          <p:cNvGrpSpPr/>
          <p:nvPr/>
        </p:nvGrpSpPr>
        <p:grpSpPr>
          <a:xfrm>
            <a:off x="8102568" y="1816676"/>
            <a:ext cx="4089431" cy="4997411"/>
            <a:chOff x="8102568" y="1816676"/>
            <a:chExt cx="4089431" cy="4997411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EED9A8CF-9510-FCCE-4C25-B852566EC889}"/>
                </a:ext>
              </a:extLst>
            </p:cNvPr>
            <p:cNvGrpSpPr/>
            <p:nvPr/>
          </p:nvGrpSpPr>
          <p:grpSpPr>
            <a:xfrm>
              <a:off x="8102568" y="1816676"/>
              <a:ext cx="4089431" cy="4997411"/>
              <a:chOff x="8102568" y="1816676"/>
              <a:chExt cx="4089431" cy="4997411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72C3B12C-0C5C-98E2-D6B5-80A3E300C65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102568" y="2042398"/>
                <a:ext cx="2302678" cy="3944098"/>
              </a:xfrm>
              <a:prstGeom prst="rect">
                <a:avLst/>
              </a:prstGeom>
              <a:ln w="25400">
                <a:solidFill>
                  <a:srgbClr val="DDDDDD">
                    <a:shade val="15000"/>
                  </a:srgbClr>
                </a:solidFill>
              </a:ln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p:spPr>
          </p:pic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2EB0C7B9-B427-633F-EEAD-CF85CB56ADA6}"/>
                  </a:ext>
                </a:extLst>
              </p:cNvPr>
              <p:cNvGrpSpPr/>
              <p:nvPr/>
            </p:nvGrpSpPr>
            <p:grpSpPr>
              <a:xfrm>
                <a:off x="9669851" y="1816676"/>
                <a:ext cx="2522148" cy="4997411"/>
                <a:chOff x="9669851" y="1816676"/>
                <a:chExt cx="2522148" cy="4997411"/>
              </a:xfrm>
            </p:grpSpPr>
            <p:pic>
              <p:nvPicPr>
                <p:cNvPr id="16" name="Picture 15">
                  <a:extLst>
                    <a:ext uri="{FF2B5EF4-FFF2-40B4-BE49-F238E27FC236}">
                      <a16:creationId xmlns:a16="http://schemas.microsoft.com/office/drawing/2014/main" id="{7B4141E5-2162-55CA-D43D-BC9F977D5C2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9669851" y="1816676"/>
                  <a:ext cx="1045083" cy="361526"/>
                </a:xfrm>
                <a:prstGeom prst="rect">
                  <a:avLst/>
                </a:prstGeom>
                <a:ln w="25400">
                  <a:solidFill>
                    <a:srgbClr val="DDDDDD">
                      <a:shade val="15000"/>
                    </a:srgbClr>
                  </a:solidFill>
                </a:ln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p:spPr>
            </p:pic>
            <p:pic>
              <p:nvPicPr>
                <p:cNvPr id="18" name="Picture 17">
                  <a:extLst>
                    <a:ext uri="{FF2B5EF4-FFF2-40B4-BE49-F238E27FC236}">
                      <a16:creationId xmlns:a16="http://schemas.microsoft.com/office/drawing/2014/main" id="{CB9BAE51-ABDF-9552-5467-DBE5DCAA161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0012622" y="2342034"/>
                  <a:ext cx="1849743" cy="826546"/>
                </a:xfrm>
                <a:prstGeom prst="rect">
                  <a:avLst/>
                </a:prstGeom>
                <a:ln w="25400">
                  <a:solidFill>
                    <a:srgbClr val="DDDDDD">
                      <a:shade val="15000"/>
                    </a:srgbClr>
                  </a:solidFill>
                </a:ln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p:spPr>
            </p:pic>
            <p:pic>
              <p:nvPicPr>
                <p:cNvPr id="20" name="Picture 19">
                  <a:extLst>
                    <a:ext uri="{FF2B5EF4-FFF2-40B4-BE49-F238E27FC236}">
                      <a16:creationId xmlns:a16="http://schemas.microsoft.com/office/drawing/2014/main" id="{0EDAF233-E811-1700-F2D6-B502A31DAE8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10012622" y="3298184"/>
                  <a:ext cx="2012646" cy="694525"/>
                </a:xfrm>
                <a:prstGeom prst="rect">
                  <a:avLst/>
                </a:prstGeom>
                <a:ln w="25400">
                  <a:solidFill>
                    <a:srgbClr val="DDDDDD">
                      <a:shade val="15000"/>
                    </a:srgbClr>
                  </a:solidFill>
                </a:ln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p:spPr>
            </p:pic>
            <p:grpSp>
              <p:nvGrpSpPr>
                <p:cNvPr id="24" name="Group 23">
                  <a:extLst>
                    <a:ext uri="{FF2B5EF4-FFF2-40B4-BE49-F238E27FC236}">
                      <a16:creationId xmlns:a16="http://schemas.microsoft.com/office/drawing/2014/main" id="{A774ACED-FD70-7AE8-FEF7-7AD3B139E2D3}"/>
                    </a:ext>
                  </a:extLst>
                </p:cNvPr>
                <p:cNvGrpSpPr/>
                <p:nvPr/>
              </p:nvGrpSpPr>
              <p:grpSpPr>
                <a:xfrm>
                  <a:off x="10012622" y="4071342"/>
                  <a:ext cx="2179377" cy="1103958"/>
                  <a:chOff x="10012622" y="4071342"/>
                  <a:chExt cx="2179377" cy="1103958"/>
                </a:xfrm>
              </p:grpSpPr>
              <p:pic>
                <p:nvPicPr>
                  <p:cNvPr id="22" name="Picture 21">
                    <a:extLst>
                      <a:ext uri="{FF2B5EF4-FFF2-40B4-BE49-F238E27FC236}">
                        <a16:creationId xmlns:a16="http://schemas.microsoft.com/office/drawing/2014/main" id="{E5373973-DDF3-884D-A83B-ED398BC3DC0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9"/>
                  <a:stretch>
                    <a:fillRect/>
                  </a:stretch>
                </p:blipFill>
                <p:spPr>
                  <a:xfrm>
                    <a:off x="10012622" y="4071342"/>
                    <a:ext cx="1329190" cy="1103958"/>
                  </a:xfrm>
                  <a:prstGeom prst="rect">
                    <a:avLst/>
                  </a:prstGeom>
                  <a:ln w="25400">
                    <a:solidFill>
                      <a:srgbClr val="DDDDDD">
                        <a:shade val="15000"/>
                      </a:srgbClr>
                    </a:solidFill>
                  </a:ln>
                  <a:effectLst>
                    <a:outerShdw blurRad="50800" dist="38100" dir="2700000" algn="tl" rotWithShape="0">
                      <a:schemeClr val="bg1">
                        <a:alpha val="40000"/>
                      </a:schemeClr>
                    </a:outerShdw>
                  </a:effectLst>
                </p:spPr>
              </p:pic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19216856-2115-60C2-E18E-FD0B8677FF4B}"/>
                      </a:ext>
                    </a:extLst>
                  </p:cNvPr>
                  <p:cNvSpPr txBox="1"/>
                  <p:nvPr/>
                </p:nvSpPr>
                <p:spPr>
                  <a:xfrm>
                    <a:off x="11341812" y="4315768"/>
                    <a:ext cx="850187" cy="55399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fr-CH" sz="1000" dirty="0" err="1">
                        <a:solidFill>
                          <a:schemeClr val="bg1"/>
                        </a:solidFill>
                      </a:rPr>
                      <a:t>Witnessed</a:t>
                    </a:r>
                    <a:r>
                      <a:rPr lang="fr-CH" sz="1000" dirty="0">
                        <a:solidFill>
                          <a:schemeClr val="bg1"/>
                        </a:solidFill>
                      </a:rPr>
                      <a:t> by NP/LBNF</a:t>
                    </a:r>
                    <a:endParaRPr lang="en-GB" sz="1000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pic>
              <p:nvPicPr>
                <p:cNvPr id="26" name="Picture 25">
                  <a:extLst>
                    <a:ext uri="{FF2B5EF4-FFF2-40B4-BE49-F238E27FC236}">
                      <a16:creationId xmlns:a16="http://schemas.microsoft.com/office/drawing/2014/main" id="{F2BD479A-3708-61E1-F36A-87AD1E9EE59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10484196" y="5224787"/>
                  <a:ext cx="1515439" cy="706163"/>
                </a:xfrm>
                <a:prstGeom prst="rect">
                  <a:avLst/>
                </a:prstGeom>
                <a:ln w="25400">
                  <a:solidFill>
                    <a:srgbClr val="DDDDDD">
                      <a:shade val="15000"/>
                    </a:srgbClr>
                  </a:solidFill>
                </a:ln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p:spPr>
            </p:pic>
            <p:pic>
              <p:nvPicPr>
                <p:cNvPr id="28" name="Picture 27">
                  <a:extLst>
                    <a:ext uri="{FF2B5EF4-FFF2-40B4-BE49-F238E27FC236}">
                      <a16:creationId xmlns:a16="http://schemas.microsoft.com/office/drawing/2014/main" id="{68AEB196-DCB6-9CAC-8B19-E61D55E57FD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10012622" y="6074544"/>
                  <a:ext cx="1617555" cy="739543"/>
                </a:xfrm>
                <a:prstGeom prst="rect">
                  <a:avLst/>
                </a:prstGeom>
                <a:ln w="25400">
                  <a:solidFill>
                    <a:srgbClr val="DDDDDD">
                      <a:shade val="15000"/>
                    </a:srgbClr>
                  </a:solidFill>
                </a:ln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p:spPr>
            </p:pic>
          </p:grpSp>
        </p:grpSp>
        <p:sp>
          <p:nvSpPr>
            <p:cNvPr id="34" name="Text Placeholder 35">
              <a:extLst>
                <a:ext uri="{FF2B5EF4-FFF2-40B4-BE49-F238E27FC236}">
                  <a16:creationId xmlns:a16="http://schemas.microsoft.com/office/drawing/2014/main" id="{2BC0D72D-B4FB-D7BF-D333-B9CC6C6BA44D}"/>
                </a:ext>
              </a:extLst>
            </p:cNvPr>
            <p:cNvSpPr txBox="1">
              <a:spLocks/>
            </p:cNvSpPr>
            <p:nvPr/>
          </p:nvSpPr>
          <p:spPr>
            <a:xfrm>
              <a:off x="8719222" y="5980438"/>
              <a:ext cx="1150333" cy="227958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rgbClr val="071E4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rgbClr val="071E4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rgbClr val="071E4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071E4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rgbClr val="071E4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fr-CH" sz="800" dirty="0" err="1">
                  <a:solidFill>
                    <a:schemeClr val="bg1"/>
                  </a:solidFill>
                </a:rPr>
                <a:t>Credits</a:t>
              </a:r>
              <a:r>
                <a:rPr lang="fr-CH" sz="800" dirty="0">
                  <a:solidFill>
                    <a:schemeClr val="bg1"/>
                  </a:solidFill>
                </a:rPr>
                <a:t>: T. Baroncelli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3E82A9E-559E-66DF-654F-49C0CF0B6391}"/>
              </a:ext>
            </a:extLst>
          </p:cNvPr>
          <p:cNvGrpSpPr/>
          <p:nvPr/>
        </p:nvGrpSpPr>
        <p:grpSpPr>
          <a:xfrm>
            <a:off x="5337431" y="1871911"/>
            <a:ext cx="2593983" cy="4625546"/>
            <a:chOff x="5337431" y="1871911"/>
            <a:chExt cx="2593983" cy="4625546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D9FE9065-7A2D-89E7-0E9D-61975D6C6083}"/>
                </a:ext>
              </a:extLst>
            </p:cNvPr>
            <p:cNvGrpSpPr/>
            <p:nvPr/>
          </p:nvGrpSpPr>
          <p:grpSpPr>
            <a:xfrm>
              <a:off x="5337431" y="1871911"/>
              <a:ext cx="2593983" cy="4523511"/>
              <a:chOff x="5337431" y="1871911"/>
              <a:chExt cx="2593983" cy="4523511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EEBDCA66-9EFE-6FDD-6CDB-A3BD7C9F5388}"/>
                  </a:ext>
                </a:extLst>
              </p:cNvPr>
              <p:cNvGrpSpPr/>
              <p:nvPr/>
            </p:nvGrpSpPr>
            <p:grpSpPr>
              <a:xfrm>
                <a:off x="5337431" y="1871911"/>
                <a:ext cx="2540224" cy="3559606"/>
                <a:chOff x="5337431" y="1871911"/>
                <a:chExt cx="2540224" cy="3559606"/>
              </a:xfrm>
            </p:grpSpPr>
            <p:pic>
              <p:nvPicPr>
                <p:cNvPr id="45" name="Picture 44">
                  <a:extLst>
                    <a:ext uri="{FF2B5EF4-FFF2-40B4-BE49-F238E27FC236}">
                      <a16:creationId xmlns:a16="http://schemas.microsoft.com/office/drawing/2014/main" id="{C27B3DA8-4BF1-B2B4-1842-8EAFBD96A7D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5337431" y="1941269"/>
                  <a:ext cx="2468081" cy="2966027"/>
                </a:xfrm>
                <a:prstGeom prst="rect">
                  <a:avLst/>
                </a:prstGeom>
                <a:ln w="25400">
                  <a:solidFill>
                    <a:srgbClr val="DDDDDD">
                      <a:shade val="15000"/>
                    </a:srgbClr>
                  </a:solidFill>
                </a:ln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p:spPr>
            </p:pic>
            <p:pic>
              <p:nvPicPr>
                <p:cNvPr id="8" name="Picture 7">
                  <a:extLst>
                    <a:ext uri="{FF2B5EF4-FFF2-40B4-BE49-F238E27FC236}">
                      <a16:creationId xmlns:a16="http://schemas.microsoft.com/office/drawing/2014/main" id="{4635BF5C-04C2-3674-2DED-68A5FF6A9B1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6942089" y="1871911"/>
                  <a:ext cx="935566" cy="3559606"/>
                </a:xfrm>
                <a:prstGeom prst="rect">
                  <a:avLst/>
                </a:prstGeom>
                <a:ln w="25400">
                  <a:solidFill>
                    <a:srgbClr val="DDDDDD">
                      <a:shade val="15000"/>
                    </a:srgbClr>
                  </a:solidFill>
                </a:ln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p:spPr>
            </p:pic>
          </p:grpSp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14C19BCB-7F26-ABCC-5614-D9A1309F356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5337431" y="5477954"/>
                <a:ext cx="2593983" cy="917468"/>
              </a:xfrm>
              <a:prstGeom prst="rect">
                <a:avLst/>
              </a:prstGeom>
              <a:ln w="25400">
                <a:solidFill>
                  <a:srgbClr val="DDDDDD">
                    <a:shade val="15000"/>
                  </a:srgbClr>
                </a:solidFill>
              </a:ln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p:spPr>
          </p:pic>
        </p:grpSp>
        <p:sp>
          <p:nvSpPr>
            <p:cNvPr id="40" name="Content Placeholder 9">
              <a:extLst>
                <a:ext uri="{FF2B5EF4-FFF2-40B4-BE49-F238E27FC236}">
                  <a16:creationId xmlns:a16="http://schemas.microsoft.com/office/drawing/2014/main" id="{23B6AA2E-DE13-AAEB-ACF5-F90C65974AA0}"/>
                </a:ext>
              </a:extLst>
            </p:cNvPr>
            <p:cNvSpPr txBox="1">
              <a:spLocks/>
            </p:cNvSpPr>
            <p:nvPr/>
          </p:nvSpPr>
          <p:spPr>
            <a:xfrm>
              <a:off x="6184066" y="6251236"/>
              <a:ext cx="989405" cy="246221"/>
            </a:xfrm>
            <a:prstGeom prst="rect">
              <a:avLst/>
            </a:prstGeom>
            <a:solidFill>
              <a:srgbClr val="DDDDDD"/>
            </a:solidFill>
            <a:ln w="19050" cap="flat" cmpd="sng" algn="ctr">
              <a:solidFill>
                <a:srgbClr val="DDDDDD">
                  <a:shade val="15000"/>
                </a:srgbClr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171450" indent="-171450">
                <a:buFont typeface="Wingdings" panose="05000000000000000000" pitchFamily="2" charset="2"/>
                <a:buChar char="§"/>
                <a:defRPr sz="1000">
                  <a:solidFill>
                    <a:schemeClr val="tx2"/>
                  </a:solidFill>
                </a:defRPr>
              </a:lvl1pPr>
              <a:lvl2pPr marL="1206978" indent="-609585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667"/>
              </a:lvl2pPr>
              <a:lvl3pPr marL="1456908" indent="-457189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Char char="•"/>
                <a:defRPr kumimoji="0" sz="2400"/>
              </a:lvl3pPr>
              <a:lvl4pPr marL="1847042" indent="-457189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133"/>
              </a:lvl4pPr>
              <a:lvl5pPr marL="2200601" indent="-457189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Char char="•"/>
                <a:defRPr kumimoji="0" sz="2133"/>
              </a:lvl5pPr>
              <a:lvl6pPr marL="2267655" indent="-243834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667" baseline="0"/>
              </a:lvl6pPr>
              <a:lvl7pPr marL="2560256" indent="-243834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2400" baseline="0"/>
              </a:lvl7pPr>
              <a:lvl8pPr marL="2852857" indent="-243834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2133"/>
              </a:lvl8pPr>
              <a:lvl9pPr marL="3108882" indent="-243834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2133"/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Doc list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35997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80736A-A24B-DFA1-2DA5-F51AA91A2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Conclusion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6B9D52-F45C-8495-3639-3E9BA74BD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dirty="0"/>
              <a:t>1st Accelerators Technology Sector Workshop</a:t>
            </a:r>
          </a:p>
          <a:p>
            <a:r>
              <a:rPr lang="en-GB" dirty="0"/>
              <a:t>Speaker: Caroline Fabre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E1714B-DC05-BDB6-F7D5-8F7FC6C91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7E88-7948-D841-83D7-83B72EAFD754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638DC24-7B97-F286-E999-B85B9C0E91EF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57200" y="2166938"/>
            <a:ext cx="5247473" cy="4575312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GB" sz="1800" dirty="0"/>
              <a:t>Run medium size sub-project with: 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sz="1800" dirty="0"/>
              <a:t>standard PM practices; 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sz="1800" dirty="0"/>
              <a:t>methodology and level of formalism appropriate to efficiently deliver the cryogenic system, with the allocated resources;               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sz="1800" b="1" u="sng" dirty="0"/>
              <a:t>simple tools</a:t>
            </a:r>
            <a:r>
              <a:rPr lang="en-GB" sz="1800" dirty="0"/>
              <a:t>; 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sz="1800" dirty="0"/>
              <a:t>continuous interactions within a </a:t>
            </a:r>
            <a:r>
              <a:rPr lang="en-GB" sz="1800" b="1" u="sng" dirty="0"/>
              <a:t>collaboration</a:t>
            </a:r>
            <a:r>
              <a:rPr lang="en-GB" sz="1800" dirty="0"/>
              <a:t> framework (both for including </a:t>
            </a:r>
            <a:r>
              <a:rPr lang="en-GB" sz="1800" dirty="0" err="1"/>
              <a:t>REx</a:t>
            </a:r>
            <a:r>
              <a:rPr lang="en-GB" sz="1800" dirty="0"/>
              <a:t> and for acceptance by LBNF)</a:t>
            </a:r>
          </a:p>
          <a:p>
            <a:pPr algn="ctr">
              <a:lnSpc>
                <a:spcPct val="120000"/>
              </a:lnSpc>
            </a:pPr>
            <a:endParaRPr lang="en-GB" sz="1050" b="1" dirty="0">
              <a:sym typeface="Wingdings" panose="05000000000000000000" pitchFamily="2" charset="2"/>
            </a:endParaRPr>
          </a:p>
          <a:p>
            <a:pPr algn="ctr">
              <a:lnSpc>
                <a:spcPct val="120000"/>
              </a:lnSpc>
            </a:pPr>
            <a:r>
              <a:rPr lang="en-GB" sz="1800" b="1" dirty="0">
                <a:sym typeface="Wingdings" panose="05000000000000000000" pitchFamily="2" charset="2"/>
              </a:rPr>
              <a:t>Methodology is a tool; People make it happen !</a:t>
            </a:r>
            <a:endParaRPr lang="en-GB" sz="1800" b="1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AB07929-9EC3-D9EF-04A8-DB31396D3208}"/>
              </a:ext>
            </a:extLst>
          </p:cNvPr>
          <p:cNvGrpSpPr/>
          <p:nvPr/>
        </p:nvGrpSpPr>
        <p:grpSpPr>
          <a:xfrm>
            <a:off x="5696546" y="1088482"/>
            <a:ext cx="6413685" cy="5653768"/>
            <a:chOff x="5696546" y="1088482"/>
            <a:chExt cx="6413685" cy="565376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EA3D48B-49F8-D048-2B5E-D81502E1A045}"/>
                </a:ext>
              </a:extLst>
            </p:cNvPr>
            <p:cNvGrpSpPr/>
            <p:nvPr/>
          </p:nvGrpSpPr>
          <p:grpSpPr>
            <a:xfrm>
              <a:off x="5696546" y="1088482"/>
              <a:ext cx="6413685" cy="4917690"/>
              <a:chOff x="5522127" y="686757"/>
              <a:chExt cx="6413685" cy="4917690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B21C1DBD-F5F8-530A-9B8A-7DEACA738D0A}"/>
                  </a:ext>
                </a:extLst>
              </p:cNvPr>
              <p:cNvGrpSpPr/>
              <p:nvPr/>
            </p:nvGrpSpPr>
            <p:grpSpPr>
              <a:xfrm>
                <a:off x="6522293" y="1822690"/>
                <a:ext cx="5413519" cy="3781757"/>
                <a:chOff x="6522293" y="1822690"/>
                <a:chExt cx="5413519" cy="3781757"/>
              </a:xfrm>
            </p:grpSpPr>
            <p:pic>
              <p:nvPicPr>
                <p:cNvPr id="16" name="Picture 15" descr="A dark tunnel with a few cars&#10;&#10;Description automatically generated with medium confidence">
                  <a:extLst>
                    <a:ext uri="{FF2B5EF4-FFF2-40B4-BE49-F238E27FC236}">
                      <a16:creationId xmlns:a16="http://schemas.microsoft.com/office/drawing/2014/main" id="{6AC208EB-4B3B-F753-CDC4-F016CE96C25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522293" y="1822690"/>
                  <a:ext cx="5334030" cy="3557756"/>
                </a:xfrm>
                <a:prstGeom prst="rect">
                  <a:avLst/>
                </a:prstGeom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p:spPr>
            </p:pic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74CA7AF6-2F6F-F3C9-4A6A-C384A1DC8167}"/>
                    </a:ext>
                  </a:extLst>
                </p:cNvPr>
                <p:cNvSpPr txBox="1"/>
                <p:nvPr/>
              </p:nvSpPr>
              <p:spPr>
                <a:xfrm>
                  <a:off x="6522293" y="5389003"/>
                  <a:ext cx="533403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>
                    <a:defRPr sz="1200">
                      <a:solidFill>
                        <a:schemeClr val="accent6"/>
                      </a:solidFill>
                    </a:defRPr>
                  </a:lvl1pPr>
                </a:lstStyle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LnTx/>
                      <a:uFillTx/>
                    </a:rPr>
                    <a:t>https://news.fnal.gov/2024/02/excavation-of-colossal-caverns-for-fermilabs-dune-experiment-completed/</a:t>
                  </a:r>
                </a:p>
              </p:txBody>
            </p: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C11E47CB-D2D4-B13B-0A56-E4802B6BF9F6}"/>
                    </a:ext>
                  </a:extLst>
                </p:cNvPr>
                <p:cNvSpPr txBox="1"/>
                <p:nvPr/>
              </p:nvSpPr>
              <p:spPr>
                <a:xfrm>
                  <a:off x="8717850" y="5122529"/>
                  <a:ext cx="3217962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LnTx/>
                      <a:uFillTx/>
                    </a:rPr>
                    <a:t>Photo: Matthew </a:t>
                  </a:r>
                  <a:r>
                    <a:rPr kumimoji="0" lang="en-GB" sz="800" b="0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LnTx/>
                      <a:uFillTx/>
                    </a:rPr>
                    <a:t>Kapust</a:t>
                  </a:r>
                  <a:r>
                    <a:rPr kumimoji="0" lang="en-GB" sz="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LnTx/>
                      <a:uFillTx/>
                    </a:rPr>
                    <a:t>, Sanford Underground Research Facility</a:t>
                  </a:r>
                </a:p>
              </p:txBody>
            </p:sp>
          </p:grpSp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01647BDA-B042-3CBC-D7F7-EC44BA69434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522127" y="686757"/>
                <a:ext cx="6334196" cy="1059017"/>
              </a:xfrm>
              <a:prstGeom prst="rect">
                <a:avLst/>
              </a:prstGeom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p:spPr>
          </p:pic>
        </p:grpSp>
        <p:sp>
          <p:nvSpPr>
            <p:cNvPr id="9" name="Content Placeholder 4">
              <a:extLst>
                <a:ext uri="{FF2B5EF4-FFF2-40B4-BE49-F238E27FC236}">
                  <a16:creationId xmlns:a16="http://schemas.microsoft.com/office/drawing/2014/main" id="{164A762A-2645-D744-163E-3942BF695452}"/>
                </a:ext>
              </a:extLst>
            </p:cNvPr>
            <p:cNvSpPr txBox="1">
              <a:spLocks/>
            </p:cNvSpPr>
            <p:nvPr/>
          </p:nvSpPr>
          <p:spPr>
            <a:xfrm>
              <a:off x="6932129" y="6089252"/>
              <a:ext cx="5072658" cy="652998"/>
            </a:xfrm>
            <a:prstGeom prst="rect">
              <a:avLst/>
            </a:prstGeom>
          </p:spPr>
          <p:txBody>
            <a:bodyPr vert="horz" lIns="0" tIns="0" rIns="0" bIns="0" rtlCol="0">
              <a:norm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800100" indent="-3429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257300" indent="-3429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GB" sz="1200" dirty="0"/>
                <a:t>First cryostat filling is foreseen to begin in Q2 2028… </a:t>
              </a:r>
            </a:p>
            <a:p>
              <a:pPr algn="ctr">
                <a:lnSpc>
                  <a:spcPct val="120000"/>
                </a:lnSpc>
              </a:pPr>
              <a:r>
                <a:rPr lang="en-GB" sz="1200" dirty="0"/>
                <a:t>and complete 1 year later, after argon delivery by 1000 road trucks !</a:t>
              </a:r>
            </a:p>
            <a:p>
              <a:pPr algn="ctr"/>
              <a:endParaRPr lang="en-GB" sz="1200" dirty="0"/>
            </a:p>
            <a:p>
              <a:pPr algn="ctr"/>
              <a:endParaRPr lang="en-GB" sz="1200" dirty="0"/>
            </a:p>
            <a:p>
              <a:pPr algn="ctr"/>
              <a:endParaRPr lang="en-GB" sz="1200" dirty="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4F7FB2FF-A24A-6EB5-D6AA-D5D4A71A5547}"/>
              </a:ext>
            </a:extLst>
          </p:cNvPr>
          <p:cNvGrpSpPr/>
          <p:nvPr/>
        </p:nvGrpSpPr>
        <p:grpSpPr>
          <a:xfrm>
            <a:off x="5696546" y="3403660"/>
            <a:ext cx="2232417" cy="1688629"/>
            <a:chOff x="5696546" y="3403660"/>
            <a:chExt cx="2232417" cy="1688629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9CA45F4-2458-1672-DBC0-7F9681F26464}"/>
                </a:ext>
              </a:extLst>
            </p:cNvPr>
            <p:cNvGrpSpPr/>
            <p:nvPr/>
          </p:nvGrpSpPr>
          <p:grpSpPr>
            <a:xfrm>
              <a:off x="5696546" y="3403660"/>
              <a:ext cx="2192672" cy="1688629"/>
              <a:chOff x="5696546" y="3403660"/>
              <a:chExt cx="2192672" cy="1688629"/>
            </a:xfrm>
          </p:grpSpPr>
          <p:pic>
            <p:nvPicPr>
              <p:cNvPr id="20" name="Content Placeholder 14">
                <a:extLst>
                  <a:ext uri="{FF2B5EF4-FFF2-40B4-BE49-F238E27FC236}">
                    <a16:creationId xmlns:a16="http://schemas.microsoft.com/office/drawing/2014/main" id="{18ACAEB1-3FDE-615B-E843-34B8BD6A1F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696546" y="3403660"/>
                <a:ext cx="2192672" cy="1644846"/>
              </a:xfrm>
              <a:prstGeom prst="rect">
                <a:avLst/>
              </a:prstGeom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p:spPr>
          </p:pic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89A50C9-F96E-6683-D8AF-91C84D510663}"/>
                  </a:ext>
                </a:extLst>
              </p:cNvPr>
              <p:cNvSpPr txBox="1"/>
              <p:nvPr/>
            </p:nvSpPr>
            <p:spPr>
              <a:xfrm>
                <a:off x="5704673" y="4661402"/>
                <a:ext cx="2184545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>
                    <a:solidFill>
                      <a:schemeClr val="bg1"/>
                    </a:solidFill>
                  </a:rPr>
                  <a:t>The metal structure of the first cryostat in the harbour (Spain)</a:t>
                </a:r>
                <a:endParaRPr lang="en-US" sz="105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536269A-4E68-2347-EBDF-AD259B411EA5}"/>
                </a:ext>
              </a:extLst>
            </p:cNvPr>
            <p:cNvSpPr txBox="1"/>
            <p:nvPr/>
          </p:nvSpPr>
          <p:spPr>
            <a:xfrm>
              <a:off x="7354805" y="3403660"/>
              <a:ext cx="5741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solidFill>
                    <a:schemeClr val="bg1"/>
                  </a:solidFill>
                </a:rPr>
                <a:t>@CERN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938174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35B641BF-1B7B-4A6D-8B1C-ACA7181AAA6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709C05-A524-7590-F2E5-ECCC111EE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1st Accelerator Technology Sector Workshop Speaker: Caroline Fabre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358862-156B-0581-2570-3FD21E28A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7E88-7948-D841-83D7-83B72EAFD754}" type="slidenum">
              <a:rPr lang="en-GB" smtClean="0"/>
              <a:t>19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E0B6C14-A50F-4F51-107A-F859728C9C8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/>
              <a:t>BACK-UP SLIDES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3513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B66D9451-7617-9544-97D8-E2FB0596817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Caroline Fabre</a:t>
            </a:r>
          </a:p>
          <a:p>
            <a:r>
              <a:rPr lang="en-GB" dirty="0"/>
              <a:t>on behalf of the CERN Neutrino Platform and Fermilab partners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121996-B3FB-244A-B27C-858997AC5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1st Accelerator Technology Sector Workshop Speaker: Caroline Fabre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3A30D8-908E-F241-A0D1-3D5BCF4E0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7E88-7948-D841-83D7-83B72EAFD754}" type="slidenum">
              <a:rPr lang="en-GB" smtClean="0"/>
              <a:t>2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A7F3CCD-4DA5-6640-82D1-35C05829294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Defining and executing cryogenic systems for DUNE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11F43B-031E-6F33-EEE2-E4D83B4FDE96}"/>
              </a:ext>
            </a:extLst>
          </p:cNvPr>
          <p:cNvSpPr txBox="1"/>
          <p:nvPr/>
        </p:nvSpPr>
        <p:spPr>
          <a:xfrm>
            <a:off x="632571" y="6309181"/>
            <a:ext cx="32312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GB" sz="800" dirty="0">
                <a:solidFill>
                  <a:schemeClr val="bg1"/>
                </a:solidFill>
              </a:rPr>
              <a:t>Credits: Johan Bremer; Michel Chalifour; Filippo Resnati</a:t>
            </a:r>
          </a:p>
        </p:txBody>
      </p:sp>
    </p:spTree>
    <p:extLst>
      <p:ext uri="{BB962C8B-B14F-4D97-AF65-F5344CB8AC3E}">
        <p14:creationId xmlns:p14="http://schemas.microsoft.com/office/powerpoint/2010/main" val="24477699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3"/>
          <a:srcRect l="-1" t="2878" r="179" b="852"/>
          <a:stretch/>
        </p:blipFill>
        <p:spPr>
          <a:xfrm>
            <a:off x="8427693" y="1562017"/>
            <a:ext cx="1753013" cy="12430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915251"/>
            <a:ext cx="10944226" cy="631032"/>
          </a:xfrm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en-GB" sz="3200" dirty="0"/>
              <a:t>Cryogenics expertise for liquefied rare gases detectors</a:t>
            </a: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1933951108"/>
              </p:ext>
            </p:extLst>
          </p:nvPr>
        </p:nvGraphicFramePr>
        <p:xfrm>
          <a:off x="623888" y="3021699"/>
          <a:ext cx="10944223" cy="3665845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4941535">
                  <a:extLst>
                    <a:ext uri="{9D8B030D-6E8A-4147-A177-3AD203B41FA5}">
                      <a16:colId xmlns:a16="http://schemas.microsoft.com/office/drawing/2014/main" val="2104497340"/>
                    </a:ext>
                  </a:extLst>
                </a:gridCol>
                <a:gridCol w="1500672">
                  <a:extLst>
                    <a:ext uri="{9D8B030D-6E8A-4147-A177-3AD203B41FA5}">
                      <a16:colId xmlns:a16="http://schemas.microsoft.com/office/drawing/2014/main" val="1035995234"/>
                    </a:ext>
                  </a:extLst>
                </a:gridCol>
                <a:gridCol w="1500672">
                  <a:extLst>
                    <a:ext uri="{9D8B030D-6E8A-4147-A177-3AD203B41FA5}">
                      <a16:colId xmlns:a16="http://schemas.microsoft.com/office/drawing/2014/main" val="3181014052"/>
                    </a:ext>
                  </a:extLst>
                </a:gridCol>
                <a:gridCol w="1500672">
                  <a:extLst>
                    <a:ext uri="{9D8B030D-6E8A-4147-A177-3AD203B41FA5}">
                      <a16:colId xmlns:a16="http://schemas.microsoft.com/office/drawing/2014/main" val="2435392472"/>
                    </a:ext>
                  </a:extLst>
                </a:gridCol>
                <a:gridCol w="1500672">
                  <a:extLst>
                    <a:ext uri="{9D8B030D-6E8A-4147-A177-3AD203B41FA5}">
                      <a16:colId xmlns:a16="http://schemas.microsoft.com/office/drawing/2014/main" val="1860676428"/>
                    </a:ext>
                  </a:extLst>
                </a:gridCol>
              </a:tblGrid>
              <a:tr h="374005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ATLAS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>
                          <a:solidFill>
                            <a:schemeClr val="tx1"/>
                          </a:solidFill>
                        </a:rPr>
                        <a:t>ProtoDUNE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DarkSide-20k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DUNE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6916705"/>
                  </a:ext>
                </a:extLst>
              </a:tr>
              <a:tr h="5384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>
                          <a:solidFill>
                            <a:schemeClr val="tx1"/>
                          </a:solidFill>
                        </a:rPr>
                        <a:t>to maximize the number of events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1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en-GB" sz="1500" b="1" dirty="0">
                          <a:solidFill>
                            <a:schemeClr val="tx1"/>
                          </a:solidFill>
                        </a:rPr>
                        <a:t>a large volume of a dense noble liquid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</a:rPr>
                        <a:t>100 m</a:t>
                      </a:r>
                      <a:r>
                        <a:rPr lang="en-GB" sz="1500" baseline="300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 err="1">
                          <a:solidFill>
                            <a:schemeClr val="tx1"/>
                          </a:solidFill>
                        </a:rPr>
                        <a:t>LAr</a:t>
                      </a:r>
                      <a:endParaRPr lang="en-GB" sz="15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</a:rPr>
                        <a:t>560 m</a:t>
                      </a:r>
                      <a:r>
                        <a:rPr lang="en-GB" sz="1500" baseline="300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 err="1">
                          <a:solidFill>
                            <a:schemeClr val="tx1"/>
                          </a:solidFill>
                        </a:rPr>
                        <a:t>LAr</a:t>
                      </a:r>
                      <a:endParaRPr lang="en-GB" sz="15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</a:rPr>
                        <a:t>500 m</a:t>
                      </a:r>
                      <a:r>
                        <a:rPr lang="en-GB" sz="1500" baseline="300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 err="1">
                          <a:solidFill>
                            <a:schemeClr val="tx1"/>
                          </a:solidFill>
                        </a:rPr>
                        <a:t>LAr</a:t>
                      </a:r>
                      <a:endParaRPr lang="en-GB" sz="15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</a:rPr>
                        <a:t>4 x 12 000 m</a:t>
                      </a:r>
                      <a:r>
                        <a:rPr lang="en-GB" sz="1500" baseline="300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 err="1">
                          <a:solidFill>
                            <a:schemeClr val="tx1"/>
                          </a:solidFill>
                        </a:rPr>
                        <a:t>LAr</a:t>
                      </a:r>
                      <a:endParaRPr lang="en-GB" sz="15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9647944"/>
                  </a:ext>
                </a:extLst>
              </a:tr>
              <a:tr h="538480">
                <a:tc>
                  <a:txBody>
                    <a:bodyPr/>
                    <a:lstStyle/>
                    <a:p>
                      <a:r>
                        <a:rPr lang="en-GB" sz="1500" dirty="0">
                          <a:solidFill>
                            <a:schemeClr val="tx1"/>
                          </a:solidFill>
                        </a:rPr>
                        <a:t>to have a uniform reaction over the sensitive volume </a:t>
                      </a:r>
                    </a:p>
                    <a:p>
                      <a:r>
                        <a:rPr lang="en-GB" sz="1500" b="1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 a limited </a:t>
                      </a:r>
                      <a:r>
                        <a:rPr lang="en-GB" sz="1500" b="1" dirty="0">
                          <a:solidFill>
                            <a:schemeClr val="tx1"/>
                          </a:solidFill>
                        </a:rPr>
                        <a:t>T° difference over the detection volume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</a:rPr>
                        <a:t>88.3 K</a:t>
                      </a:r>
                    </a:p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</a:rPr>
                        <a:t>DT &lt; 700 </a:t>
                      </a:r>
                      <a:r>
                        <a:rPr lang="en-GB" sz="1500" dirty="0" err="1">
                          <a:solidFill>
                            <a:schemeClr val="tx1"/>
                          </a:solidFill>
                        </a:rPr>
                        <a:t>mK</a:t>
                      </a:r>
                      <a:endParaRPr lang="en-GB" sz="15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</a:rPr>
                        <a:t>87.5 K</a:t>
                      </a:r>
                    </a:p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</a:rPr>
                        <a:t>DT &lt; 500 </a:t>
                      </a:r>
                      <a:r>
                        <a:rPr lang="en-GB" sz="1500" dirty="0" err="1">
                          <a:solidFill>
                            <a:schemeClr val="tx1"/>
                          </a:solidFill>
                        </a:rPr>
                        <a:t>mK</a:t>
                      </a:r>
                      <a:endParaRPr lang="en-GB" sz="15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</a:rPr>
                        <a:t>87.5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</a:rPr>
                        <a:t>87.5 K</a:t>
                      </a:r>
                    </a:p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</a:rPr>
                        <a:t>DT &lt; 1 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1556195"/>
                  </a:ext>
                </a:extLst>
              </a:tr>
              <a:tr h="538480">
                <a:tc>
                  <a:txBody>
                    <a:bodyPr/>
                    <a:lstStyle/>
                    <a:p>
                      <a:r>
                        <a:rPr lang="en-GB" sz="1500" dirty="0">
                          <a:solidFill>
                            <a:schemeClr val="tx1"/>
                          </a:solidFill>
                        </a:rPr>
                        <a:t>to put a</a:t>
                      </a:r>
                      <a:r>
                        <a:rPr lang="en-GB" sz="1500" baseline="0" dirty="0">
                          <a:solidFill>
                            <a:schemeClr val="tx1"/>
                          </a:solidFill>
                        </a:rPr>
                        <a:t> HV field </a:t>
                      </a:r>
                      <a:r>
                        <a:rPr lang="en-US" sz="1500" dirty="0">
                          <a:solidFill>
                            <a:schemeClr val="tx1"/>
                          </a:solidFill>
                        </a:rPr>
                        <a:t>over the sensitive argon volume</a:t>
                      </a:r>
                    </a:p>
                    <a:p>
                      <a:r>
                        <a:rPr lang="en-GB" sz="1500" b="1" baseline="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 a subcooled bath to prevent bubbles</a:t>
                      </a:r>
                      <a:endParaRPr lang="en-GB" sz="15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</a:rPr>
                        <a:t>2 kV field</a:t>
                      </a:r>
                    </a:p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</a:rPr>
                        <a:t>2 mm drift gap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</a:rPr>
                        <a:t>18 kV</a:t>
                      </a:r>
                    </a:p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</a:rPr>
                        <a:t>3.6 m drift gap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</a:rPr>
                        <a:t>300 kV</a:t>
                      </a:r>
                    </a:p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</a:rPr>
                        <a:t>6 m drift gap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2902380"/>
                  </a:ext>
                </a:extLst>
              </a:tr>
              <a:tr h="5384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dirty="0">
                          <a:solidFill>
                            <a:schemeClr val="tx1"/>
                          </a:solidFill>
                        </a:rPr>
                        <a:t>to guarantee a sufficiently long free electron lifetime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1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n-GB" sz="1500" b="1" dirty="0">
                          <a:solidFill>
                            <a:schemeClr val="tx1"/>
                          </a:solidFill>
                        </a:rPr>
                        <a:t> a pure liquid </a:t>
                      </a:r>
                      <a:r>
                        <a:rPr lang="en-GB" sz="1500" dirty="0">
                          <a:solidFill>
                            <a:schemeClr val="tx1"/>
                          </a:solidFill>
                        </a:rPr>
                        <a:t>(oxygen equiv. purity)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</a:rPr>
                        <a:t>&gt; 0,15 ns</a:t>
                      </a:r>
                    </a:p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</a:rPr>
                        <a:t>&lt;</a:t>
                      </a:r>
                      <a:r>
                        <a:rPr lang="en-GB" sz="1500" baseline="0" dirty="0">
                          <a:solidFill>
                            <a:schemeClr val="tx1"/>
                          </a:solidFill>
                        </a:rPr>
                        <a:t> 2 ppm</a:t>
                      </a:r>
                      <a:endParaRPr lang="en-GB" sz="15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r>
                        <a:rPr lang="en-GB" sz="1500" dirty="0">
                          <a:solidFill>
                            <a:schemeClr val="tx1"/>
                          </a:solidFill>
                        </a:rPr>
                        <a:t>&gt; 3 </a:t>
                      </a:r>
                      <a:r>
                        <a:rPr lang="en-GB" sz="1500" dirty="0" err="1">
                          <a:solidFill>
                            <a:schemeClr val="tx1"/>
                          </a:solidFill>
                        </a:rPr>
                        <a:t>ms</a:t>
                      </a:r>
                      <a:endParaRPr lang="en-GB" sz="1500" dirty="0">
                        <a:solidFill>
                          <a:schemeClr val="tx1"/>
                        </a:solidFill>
                      </a:endParaRPr>
                    </a:p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r>
                        <a:rPr lang="en-GB" sz="1500" dirty="0">
                          <a:solidFill>
                            <a:schemeClr val="tx1"/>
                          </a:solidFill>
                        </a:rPr>
                        <a:t>&lt; 100</a:t>
                      </a:r>
                      <a:r>
                        <a:rPr lang="en-GB" sz="15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500" baseline="0" dirty="0" err="1">
                          <a:solidFill>
                            <a:schemeClr val="tx1"/>
                          </a:solidFill>
                        </a:rPr>
                        <a:t>ppt</a:t>
                      </a:r>
                      <a:endParaRPr lang="en-GB" sz="15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</a:rPr>
                        <a:t>&gt; 3 ns</a:t>
                      </a:r>
                    </a:p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</a:rPr>
                        <a:t>&lt; 100 ppb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r>
                        <a:rPr lang="en-GB" sz="1500" dirty="0">
                          <a:solidFill>
                            <a:schemeClr val="tx1"/>
                          </a:solidFill>
                        </a:rPr>
                        <a:t>&gt; 10 </a:t>
                      </a:r>
                      <a:r>
                        <a:rPr lang="en-GB" sz="1500" dirty="0" err="1">
                          <a:solidFill>
                            <a:schemeClr val="tx1"/>
                          </a:solidFill>
                        </a:rPr>
                        <a:t>ms</a:t>
                      </a:r>
                      <a:endParaRPr lang="en-GB" sz="1500" dirty="0">
                        <a:solidFill>
                          <a:schemeClr val="tx1"/>
                        </a:solidFill>
                      </a:endParaRPr>
                    </a:p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r>
                        <a:rPr lang="en-GB" sz="1500" dirty="0">
                          <a:solidFill>
                            <a:schemeClr val="tx1"/>
                          </a:solidFill>
                        </a:rPr>
                        <a:t>&lt; 30</a:t>
                      </a:r>
                      <a:r>
                        <a:rPr lang="en-GB" sz="15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500" baseline="0" dirty="0" err="1">
                          <a:solidFill>
                            <a:schemeClr val="tx1"/>
                          </a:solidFill>
                        </a:rPr>
                        <a:t>ppt</a:t>
                      </a:r>
                      <a:endParaRPr lang="en-GB" sz="15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4392269"/>
                  </a:ext>
                </a:extLst>
              </a:tr>
              <a:tr h="538480">
                <a:tc>
                  <a:txBody>
                    <a:bodyPr/>
                    <a:lstStyle/>
                    <a:p>
                      <a:r>
                        <a:rPr lang="en-GB" sz="1500" dirty="0">
                          <a:solidFill>
                            <a:schemeClr val="tx1"/>
                          </a:solidFill>
                        </a:rPr>
                        <a:t>to reduce the noise level (cosmic particles) </a:t>
                      </a:r>
                    </a:p>
                    <a:p>
                      <a:r>
                        <a:rPr lang="en-GB" sz="1500" b="1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 in underground areas</a:t>
                      </a:r>
                      <a:endParaRPr lang="en-GB" sz="15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GB" sz="1500" dirty="0">
                          <a:solidFill>
                            <a:schemeClr val="tx1"/>
                          </a:solidFill>
                        </a:rPr>
                        <a:t>-100 m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@ CERN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GB" sz="1500" dirty="0">
                          <a:solidFill>
                            <a:schemeClr val="tx1"/>
                          </a:solidFill>
                        </a:rPr>
                        <a:t>-10 m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@ CERN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GB" sz="1500" dirty="0">
                          <a:solidFill>
                            <a:schemeClr val="tx1"/>
                          </a:solidFill>
                        </a:rPr>
                        <a:t>- 1.4 km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@ LNGS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en-GB" sz="1500" dirty="0">
                          <a:solidFill>
                            <a:schemeClr val="tx1"/>
                          </a:solidFill>
                        </a:rPr>
                        <a:t>- 1.5 km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@ </a:t>
                      </a:r>
                      <a:r>
                        <a:rPr lang="en-GB" sz="1200" dirty="0" err="1">
                          <a:solidFill>
                            <a:schemeClr val="tx1"/>
                          </a:solidFill>
                        </a:rPr>
                        <a:t>Sandford</a:t>
                      </a:r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 Lab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8173875"/>
                  </a:ext>
                </a:extLst>
              </a:tr>
              <a:tr h="538480">
                <a:tc>
                  <a:txBody>
                    <a:bodyPr/>
                    <a:lstStyle/>
                    <a:p>
                      <a:r>
                        <a:rPr lang="en-GB" sz="1500" dirty="0">
                          <a:solidFill>
                            <a:schemeClr val="tx1"/>
                          </a:solidFill>
                        </a:rPr>
                        <a:t>to</a:t>
                      </a:r>
                      <a:r>
                        <a:rPr lang="en-GB" sz="1500" baseline="0" dirty="0">
                          <a:solidFill>
                            <a:schemeClr val="tx1"/>
                          </a:solidFill>
                        </a:rPr>
                        <a:t> preserve detector properties </a:t>
                      </a:r>
                    </a:p>
                    <a:p>
                      <a:r>
                        <a:rPr lang="en-GB" sz="1500" b="1" baseline="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 continuously operated</a:t>
                      </a:r>
                      <a:r>
                        <a:rPr lang="en-GB" sz="1500" b="1" baseline="0" dirty="0">
                          <a:solidFill>
                            <a:schemeClr val="tx1"/>
                          </a:solidFill>
                        </a:rPr>
                        <a:t> over long periods </a:t>
                      </a:r>
                      <a:endParaRPr lang="en-GB" sz="15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</a:rPr>
                        <a:t>Since 2005</a:t>
                      </a:r>
                    </a:p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</a:rPr>
                        <a:t>17 years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</a:rPr>
                        <a:t>2019</a:t>
                      </a:r>
                    </a:p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</a:rPr>
                        <a:t>1 year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aseline="0" dirty="0">
                          <a:solidFill>
                            <a:schemeClr val="tx1"/>
                          </a:solidFill>
                        </a:rPr>
                        <a:t>2024</a:t>
                      </a:r>
                      <a:endParaRPr lang="en-GB" sz="15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</a:rPr>
                        <a:t>years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</a:rPr>
                        <a:t>beg 2028</a:t>
                      </a:r>
                    </a:p>
                    <a:p>
                      <a:pPr algn="ctr"/>
                      <a:r>
                        <a:rPr lang="en-GB" sz="1500" dirty="0">
                          <a:solidFill>
                            <a:schemeClr val="tx1"/>
                          </a:solidFill>
                        </a:rPr>
                        <a:t>years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285841"/>
                  </a:ext>
                </a:extLst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492736" y="2737079"/>
            <a:ext cx="15989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/>
            <a:r>
              <a:rPr lang="en-GB" sz="1600" b="1" dirty="0">
                <a:solidFill>
                  <a:schemeClr val="bg1"/>
                </a:solidFill>
                <a:latin typeface="Arial"/>
              </a:rPr>
              <a:t>Calorimeters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016458" y="2733620"/>
            <a:ext cx="45395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/>
            <a:r>
              <a:rPr lang="en-GB" sz="1600" b="1" dirty="0">
                <a:solidFill>
                  <a:schemeClr val="bg1"/>
                </a:solidFill>
                <a:latin typeface="Arial"/>
              </a:rPr>
              <a:t>Time Projection Chambers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3770439" y="1561452"/>
            <a:ext cx="1825523" cy="1111599"/>
            <a:chOff x="3767918" y="657891"/>
            <a:chExt cx="1825522" cy="1111599"/>
          </a:xfrm>
        </p:grpSpPr>
        <p:pic>
          <p:nvPicPr>
            <p:cNvPr id="23" name="Picture 1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0046" y="693257"/>
              <a:ext cx="1560059" cy="1076233"/>
            </a:xfrm>
            <a:prstGeom prst="rect">
              <a:avLst/>
            </a:prstGeom>
            <a:ln w="25400" cap="sq">
              <a:solidFill>
                <a:schemeClr val="bg1"/>
              </a:solidFill>
              <a:prstDash val="solid"/>
              <a:miter lim="800000"/>
            </a:ln>
            <a:effectLst>
              <a:glow>
                <a:schemeClr val="accent1">
                  <a:alpha val="40000"/>
                </a:schemeClr>
              </a:glow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4" name="Rectangle 13"/>
            <p:cNvSpPr>
              <a:spLocks noChangeArrowheads="1"/>
            </p:cNvSpPr>
            <p:nvPr/>
          </p:nvSpPr>
          <p:spPr bwMode="auto">
            <a:xfrm>
              <a:off x="3767918" y="657891"/>
              <a:ext cx="1825522" cy="553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defTabSz="1219170"/>
              <a:r>
                <a:rPr lang="en-US" altLang="en-US" sz="1000" i="1" dirty="0">
                  <a:solidFill>
                    <a:schemeClr val="bg1"/>
                  </a:solidFill>
                  <a:latin typeface="Arial"/>
                </a:rPr>
                <a:t>Module of the accordion shaped electromagnetic calorimeter being assembled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467149" y="1607035"/>
            <a:ext cx="1513673" cy="1103674"/>
            <a:chOff x="5467148" y="1053355"/>
            <a:chExt cx="1513673" cy="1103675"/>
          </a:xfrm>
        </p:grpSpPr>
        <p:pic>
          <p:nvPicPr>
            <p:cNvPr id="25" name="Picture 15" descr="shower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37628" y="1053355"/>
              <a:ext cx="1443193" cy="1016829"/>
            </a:xfrm>
            <a:prstGeom prst="rect">
              <a:avLst/>
            </a:prstGeom>
            <a:ln w="25400" cap="sq">
              <a:solidFill>
                <a:schemeClr val="bg1"/>
              </a:solidFill>
              <a:prstDash val="solid"/>
              <a:miter lim="800000"/>
            </a:ln>
            <a:effectLst>
              <a:glow>
                <a:schemeClr val="accent1">
                  <a:alpha val="40000"/>
                </a:schemeClr>
              </a:glow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 Box 17"/>
            <p:cNvSpPr txBox="1">
              <a:spLocks noChangeArrowheads="1"/>
            </p:cNvSpPr>
            <p:nvPr/>
          </p:nvSpPr>
          <p:spPr bwMode="auto">
            <a:xfrm>
              <a:off x="5467148" y="1910809"/>
              <a:ext cx="1443193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defTabSz="1219170">
                <a:spcBef>
                  <a:spcPct val="50000"/>
                </a:spcBef>
              </a:pPr>
              <a:r>
                <a:rPr lang="en-US" altLang="en-US" sz="1000" i="1" dirty="0">
                  <a:latin typeface="Arial"/>
                </a:rPr>
                <a:t>Electrons shower</a:t>
              </a:r>
            </a:p>
          </p:txBody>
        </p:sp>
      </p:grpSp>
      <p:sp>
        <p:nvSpPr>
          <p:cNvPr id="30" name="Text Box 17"/>
          <p:cNvSpPr txBox="1">
            <a:spLocks noChangeArrowheads="1"/>
          </p:cNvSpPr>
          <p:nvPr/>
        </p:nvSpPr>
        <p:spPr bwMode="auto">
          <a:xfrm>
            <a:off x="10359854" y="2047362"/>
            <a:ext cx="1267724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defTabSz="1219170">
              <a:spcBef>
                <a:spcPct val="50000"/>
              </a:spcBef>
            </a:pPr>
            <a:r>
              <a:rPr lang="en-US" altLang="en-US" sz="1000" i="1" dirty="0">
                <a:solidFill>
                  <a:schemeClr val="bg1"/>
                </a:solidFill>
                <a:latin typeface="Arial"/>
              </a:rPr>
              <a:t>Reconstructed    3D image of the neutrino interaction</a:t>
            </a:r>
          </a:p>
        </p:txBody>
      </p:sp>
      <p:sp>
        <p:nvSpPr>
          <p:cNvPr id="42" name="Text Placeholder 5"/>
          <p:cNvSpPr txBox="1">
            <a:spLocks/>
          </p:cNvSpPr>
          <p:nvPr/>
        </p:nvSpPr>
        <p:spPr>
          <a:xfrm>
            <a:off x="620422" y="1562017"/>
            <a:ext cx="3196151" cy="1784725"/>
          </a:xfrm>
          <a:prstGeom prst="rect">
            <a:avLst/>
          </a:prstGeom>
        </p:spPr>
        <p:txBody>
          <a:bodyPr>
            <a:noAutofit/>
          </a:bodyPr>
          <a:lstStyle>
            <a:lvl1pPr marL="658352" indent="-609585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34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667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219170">
              <a:buClr>
                <a:srgbClr val="0055A0"/>
              </a:buClr>
              <a:buNone/>
            </a:pPr>
            <a:r>
              <a:rPr lang="en-GB" sz="1200" dirty="0">
                <a:solidFill>
                  <a:schemeClr val="bg1"/>
                </a:solidFill>
                <a:latin typeface="Arial"/>
              </a:rPr>
              <a:t>Cryogenics as active “medium” of detectors </a:t>
            </a:r>
          </a:p>
          <a:p>
            <a:pPr marL="0" indent="0" defTabSz="1219170">
              <a:buClr>
                <a:srgbClr val="0055A0"/>
              </a:buClr>
              <a:buNone/>
            </a:pPr>
            <a:r>
              <a:rPr lang="en-GB" sz="1200" dirty="0">
                <a:solidFill>
                  <a:schemeClr val="bg1"/>
                </a:solidFill>
                <a:latin typeface="Arial"/>
              </a:rPr>
              <a:t>for particles energy measurements </a:t>
            </a:r>
          </a:p>
          <a:p>
            <a:pPr marL="0" indent="0" defTabSz="1219170">
              <a:buClr>
                <a:srgbClr val="0055A0"/>
              </a:buClr>
              <a:buNone/>
            </a:pPr>
            <a:r>
              <a:rPr lang="en-GB" sz="1200" dirty="0">
                <a:solidFill>
                  <a:schemeClr val="bg1"/>
                </a:solidFill>
                <a:latin typeface="Arial"/>
              </a:rPr>
              <a:t>like Liquid Ionization Chambers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EB05ADA-347F-5AF8-0489-E9173148758D}"/>
              </a:ext>
            </a:extLst>
          </p:cNvPr>
          <p:cNvGrpSpPr/>
          <p:nvPr/>
        </p:nvGrpSpPr>
        <p:grpSpPr>
          <a:xfrm>
            <a:off x="613260" y="6622449"/>
            <a:ext cx="10983949" cy="311987"/>
            <a:chOff x="613260" y="5650702"/>
            <a:chExt cx="10983949" cy="311985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CA52196-EFCD-7D69-99B7-770AD081C04E}"/>
                </a:ext>
              </a:extLst>
            </p:cNvPr>
            <p:cNvSpPr txBox="1"/>
            <p:nvPr/>
          </p:nvSpPr>
          <p:spPr>
            <a:xfrm>
              <a:off x="613260" y="5654911"/>
              <a:ext cx="4924367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/>
              <a:r>
                <a:rPr lang="en-GB" sz="1400" b="1" dirty="0">
                  <a:solidFill>
                    <a:srgbClr val="FFFF00"/>
                  </a:solidFill>
                  <a:latin typeface="Arial"/>
                </a:rPr>
                <a:t>Commonalities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7CF2C39-E0DA-81BF-17EB-CA86E5CFBFC6}"/>
                </a:ext>
              </a:extLst>
            </p:cNvPr>
            <p:cNvSpPr txBox="1"/>
            <p:nvPr/>
          </p:nvSpPr>
          <p:spPr>
            <a:xfrm>
              <a:off x="5607108" y="5650702"/>
              <a:ext cx="5990101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/>
              <a:r>
                <a:rPr lang="en-GB" sz="1400" b="1" dirty="0">
                  <a:solidFill>
                    <a:srgbClr val="FFFF00"/>
                  </a:solidFill>
                  <a:latin typeface="Arial"/>
                </a:rPr>
                <a:t>Scaling in size and complexity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1506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C252F651-CB9A-8277-2A39-26EEC3F98A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107" y="2253957"/>
            <a:ext cx="5709893" cy="30087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394392" y="923194"/>
            <a:ext cx="11797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  <a:latin typeface="+mn-lt"/>
              </a:rPr>
              <a:t>Perspectives towards DUNE proximity cryogenic system</a:t>
            </a:r>
            <a:endParaRPr lang="en-GB" sz="2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CCD62E2-8590-72F3-B62A-C928A4D9C884}"/>
              </a:ext>
            </a:extLst>
          </p:cNvPr>
          <p:cNvSpPr txBox="1"/>
          <p:nvPr/>
        </p:nvSpPr>
        <p:spPr>
          <a:xfrm>
            <a:off x="276362" y="1579614"/>
            <a:ext cx="11797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8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This </a:t>
            </a:r>
            <a:r>
              <a:rPr lang="fr-CH" sz="1800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fr-CH" sz="18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how </a:t>
            </a:r>
            <a:r>
              <a:rPr lang="fr-CH" sz="1800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everything</a:t>
            </a:r>
            <a:r>
              <a:rPr lang="fr-CH" sz="18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has to go down: personnel and </a:t>
            </a:r>
            <a:r>
              <a:rPr lang="fr-CH" sz="1800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material</a:t>
            </a:r>
            <a:r>
              <a:rPr lang="fr-CH" sz="18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!</a:t>
            </a:r>
            <a:endParaRPr lang="en-US" b="1" dirty="0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720B1FB-3AD8-734C-007C-34450DF891CD}"/>
              </a:ext>
            </a:extLst>
          </p:cNvPr>
          <p:cNvGrpSpPr>
            <a:grpSpLocks noChangeAspect="1"/>
          </p:cNvGrpSpPr>
          <p:nvPr/>
        </p:nvGrpSpPr>
        <p:grpSpPr>
          <a:xfrm>
            <a:off x="6615423" y="2264390"/>
            <a:ext cx="4907339" cy="2987919"/>
            <a:chOff x="200107" y="2748724"/>
            <a:chExt cx="6603806" cy="4020843"/>
          </a:xfrm>
        </p:grpSpPr>
        <p:pic>
          <p:nvPicPr>
            <p:cNvPr id="23" name="Content Placeholder 11">
              <a:extLst>
                <a:ext uri="{FF2B5EF4-FFF2-40B4-BE49-F238E27FC236}">
                  <a16:creationId xmlns:a16="http://schemas.microsoft.com/office/drawing/2014/main" id="{E4C46283-F12A-A64B-AF4B-F4D38D72F03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0107" y="2748724"/>
              <a:ext cx="6603806" cy="402084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73206BA-6F6A-5051-68A8-E4BA5157D3DA}"/>
                </a:ext>
              </a:extLst>
            </p:cNvPr>
            <p:cNvSpPr/>
            <p:nvPr/>
          </p:nvSpPr>
          <p:spPr>
            <a:xfrm>
              <a:off x="4366589" y="3388551"/>
              <a:ext cx="610234" cy="379234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GB" sz="1100">
                <a:solidFill>
                  <a:schemeClr val="bg1"/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3E1077D-4AF1-44F7-7691-E13FEEF9C9F1}"/>
                </a:ext>
              </a:extLst>
            </p:cNvPr>
            <p:cNvSpPr/>
            <p:nvPr/>
          </p:nvSpPr>
          <p:spPr>
            <a:xfrm>
              <a:off x="5585251" y="3388551"/>
              <a:ext cx="610234" cy="379234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GB" sz="1100">
                <a:solidFill>
                  <a:schemeClr val="bg1"/>
                </a:solidFill>
              </a:endParaRPr>
            </a:p>
          </p:txBody>
        </p:sp>
      </p:grpSp>
      <p:pic>
        <p:nvPicPr>
          <p:cNvPr id="30" name="Content Placeholder 8">
            <a:extLst>
              <a:ext uri="{FF2B5EF4-FFF2-40B4-BE49-F238E27FC236}">
                <a16:creationId xmlns:a16="http://schemas.microsoft.com/office/drawing/2014/main" id="{2D8BEDF9-4B2A-A33E-8D3C-E4689EE80F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54533" y="4685642"/>
            <a:ext cx="3077326" cy="217235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46538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309E10-A9D4-EA44-E1F1-21C7C2079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Neutrino Platform Organization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CA6AB38-D43A-2238-F217-F84971997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/>
              <a:t>1st Accelerator Technology Sector Workshop</a:t>
            </a:r>
          </a:p>
          <a:p>
            <a:r>
              <a:rPr lang="en-GB"/>
              <a:t>Speaker: Caroline Fabre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B96865-1D25-62A8-DFB8-25E949439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7E88-7948-D841-83D7-83B72EAFD754}" type="slidenum">
              <a:rPr lang="en-GB" smtClean="0"/>
              <a:pPr/>
              <a:t>22</a:t>
            </a:fld>
            <a:endParaRPr lang="en-GB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F557674-1FEB-4947-FEE5-1EAF3CF173E2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623888" y="2586968"/>
            <a:ext cx="5326062" cy="3517626"/>
          </a:xfrm>
          <a:prstGeom prst="rect">
            <a:avLst/>
          </a:prstGeom>
          <a:ln w="25400">
            <a:solidFill>
              <a:srgbClr val="DDDDDD">
                <a:shade val="15000"/>
              </a:srgbClr>
            </a:solidFill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684D6AE9-9C03-BE3B-D1BA-EB79524534F5}"/>
              </a:ext>
            </a:extLst>
          </p:cNvPr>
          <p:cNvPicPr>
            <a:picLocks noGrp="1" noChangeAspect="1"/>
          </p:cNvPicPr>
          <p:nvPr>
            <p:ph sz="quarter" idx="15"/>
          </p:nvPr>
        </p:nvPicPr>
        <p:blipFill>
          <a:blip r:embed="rId3"/>
          <a:stretch>
            <a:fillRect/>
          </a:stretch>
        </p:blipFill>
        <p:spPr>
          <a:xfrm>
            <a:off x="6807094" y="2166938"/>
            <a:ext cx="4192800" cy="4357687"/>
          </a:xfrm>
          <a:prstGeom prst="rect">
            <a:avLst/>
          </a:prstGeom>
          <a:ln w="25400">
            <a:solidFill>
              <a:srgbClr val="DDDDDD">
                <a:shade val="15000"/>
              </a:srgbClr>
            </a:solidFill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6E1A0EE-5B0B-4394-1DE3-5AE68E3536B9}"/>
              </a:ext>
            </a:extLst>
          </p:cNvPr>
          <p:cNvSpPr txBox="1"/>
          <p:nvPr/>
        </p:nvSpPr>
        <p:spPr>
          <a:xfrm>
            <a:off x="10999896" y="6206064"/>
            <a:ext cx="649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dirty="0">
                <a:solidFill>
                  <a:schemeClr val="bg1"/>
                </a:solidFill>
              </a:rPr>
              <a:t>EDMS: 2733743</a:t>
            </a:r>
            <a:endParaRPr lang="en-GB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357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760B7-6AF3-8A4B-B68A-EE55F5251C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3097A5-C489-724B-883F-3DA516A01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dirty="0"/>
              <a:t>1st Accelerators Technology Sector Workshop Speaker: Caroline Fabre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BBC12-D34E-834B-BB23-344AA3FF1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7E88-7948-D841-83D7-83B72EAFD754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5AE4BCB-CA9F-2000-2046-AADADCA790D9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GB" dirty="0"/>
              <a:t>The DUNE project</a:t>
            </a:r>
          </a:p>
          <a:p>
            <a:r>
              <a:rPr lang="en-GB" dirty="0"/>
              <a:t>Technical challenges and prototyping</a:t>
            </a:r>
          </a:p>
          <a:p>
            <a:r>
              <a:rPr lang="en-GB" dirty="0"/>
              <a:t>Working in a collaboration</a:t>
            </a:r>
          </a:p>
          <a:p>
            <a:r>
              <a:rPr lang="en-GB" dirty="0"/>
              <a:t>Cryogenic systems: from the definition to the execution</a:t>
            </a:r>
          </a:p>
          <a:p>
            <a:r>
              <a:rPr lang="en-GB" dirty="0"/>
              <a:t>	Engineering activities &amp; methodology</a:t>
            </a:r>
          </a:p>
          <a:p>
            <a:r>
              <a:rPr lang="en-GB" dirty="0"/>
              <a:t>	Management activities</a:t>
            </a:r>
          </a:p>
          <a:p>
            <a:r>
              <a:rPr lang="en-GB" dirty="0"/>
              <a:t>	QA activities in contract execution</a:t>
            </a:r>
          </a:p>
          <a:p>
            <a:r>
              <a:rPr lang="en-GB" dirty="0"/>
              <a:t>Conclusion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71576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760B7-6AF3-8A4B-B68A-EE55F5251C6C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/>
              <a:t>The DUNE project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3097A5-C489-724B-883F-3DA516A01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dirty="0"/>
              <a:t>1st Accelerators Technology Sector Workshop Speaker: Caroline Fabre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BBC12-D34E-834B-BB23-344AA3FF1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7E88-7948-D841-83D7-83B72EAFD754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B2D7362-C18A-0F54-330D-2C2BC844F01B}"/>
              </a:ext>
            </a:extLst>
          </p:cNvPr>
          <p:cNvSpPr txBox="1"/>
          <p:nvPr/>
        </p:nvSpPr>
        <p:spPr>
          <a:xfrm>
            <a:off x="634906" y="4359778"/>
            <a:ext cx="30131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GB" sz="1800" dirty="0">
                <a:solidFill>
                  <a:schemeClr val="bg1"/>
                </a:solidFill>
              </a:rPr>
              <a:t>International collaboration </a:t>
            </a:r>
          </a:p>
          <a:p>
            <a:r>
              <a:rPr lang="en-GB" sz="1800" dirty="0">
                <a:solidFill>
                  <a:schemeClr val="bg1"/>
                </a:solidFill>
              </a:rPr>
              <a:t>to investigate on neutrino oscillations</a:t>
            </a:r>
            <a:endParaRPr lang="en-GB" dirty="0">
              <a:solidFill>
                <a:schemeClr val="bg1"/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FDC19EC-F867-9A45-98B9-3CB1B927021B}"/>
              </a:ext>
            </a:extLst>
          </p:cNvPr>
          <p:cNvGrpSpPr/>
          <p:nvPr/>
        </p:nvGrpSpPr>
        <p:grpSpPr>
          <a:xfrm>
            <a:off x="6815092" y="1940177"/>
            <a:ext cx="4794643" cy="3203716"/>
            <a:chOff x="6815092" y="1940177"/>
            <a:chExt cx="4794643" cy="3203716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E6E5AFA2-5D58-397D-5706-966E7DF68FAE}"/>
                </a:ext>
              </a:extLst>
            </p:cNvPr>
            <p:cNvGrpSpPr/>
            <p:nvPr/>
          </p:nvGrpSpPr>
          <p:grpSpPr>
            <a:xfrm>
              <a:off x="6815092" y="1940177"/>
              <a:ext cx="4746658" cy="3203716"/>
              <a:chOff x="-370065" y="1879518"/>
              <a:chExt cx="4746658" cy="3203716"/>
            </a:xfrm>
          </p:grpSpPr>
          <p:pic>
            <p:nvPicPr>
              <p:cNvPr id="12" name="Picture 11" descr="A map of a state&#10;&#10;Description automatically generated">
                <a:extLst>
                  <a:ext uri="{FF2B5EF4-FFF2-40B4-BE49-F238E27FC236}">
                    <a16:creationId xmlns:a16="http://schemas.microsoft.com/office/drawing/2014/main" id="{C25A44B2-E7B9-E919-3029-3B2532D2FC4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370065" y="1879518"/>
                <a:ext cx="4746658" cy="2007132"/>
              </a:xfrm>
              <a:prstGeom prst="rect">
                <a:avLst/>
              </a:prstGeom>
              <a:ln w="25400">
                <a:noFill/>
              </a:ln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2002678-9296-31AF-FDD7-0DCA14A34633}"/>
                  </a:ext>
                </a:extLst>
              </p:cNvPr>
              <p:cNvSpPr txBox="1"/>
              <p:nvPr/>
            </p:nvSpPr>
            <p:spPr>
              <a:xfrm>
                <a:off x="1337757" y="3882905"/>
                <a:ext cx="3028586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sz="1200">
                    <a:solidFill>
                      <a:schemeClr val="accent6"/>
                    </a:solidFill>
                  </a:defRPr>
                </a:lvl1pPr>
              </a:lstStyle>
              <a:p>
                <a:pPr algn="r"/>
                <a:r>
                  <a:rPr lang="en-GB" sz="1800" dirty="0">
                    <a:solidFill>
                      <a:schemeClr val="bg1"/>
                    </a:solidFill>
                  </a:rPr>
                  <a:t>Neutrino beam from Fermilab to Sandford lab </a:t>
                </a:r>
              </a:p>
              <a:p>
                <a:pPr algn="r"/>
                <a:r>
                  <a:rPr lang="en-GB" sz="1800" dirty="0">
                    <a:solidFill>
                      <a:schemeClr val="bg1"/>
                    </a:solidFill>
                  </a:rPr>
                  <a:t> - straight through the earth, no tunnel necessary -</a:t>
                </a:r>
                <a:endParaRPr lang="en-GB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D6C8D4A-C261-0453-6D12-52CC5CD1D37E}"/>
                </a:ext>
              </a:extLst>
            </p:cNvPr>
            <p:cNvSpPr/>
            <p:nvPr/>
          </p:nvSpPr>
          <p:spPr>
            <a:xfrm>
              <a:off x="10679063" y="3756249"/>
              <a:ext cx="930672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800" dirty="0">
                  <a:solidFill>
                    <a:schemeClr val="accent6"/>
                  </a:solidFill>
                </a:rPr>
                <a:t>© LBNF-DUNE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2EDE3CA-3B18-6635-8898-EF79463C23D3}"/>
              </a:ext>
            </a:extLst>
          </p:cNvPr>
          <p:cNvGrpSpPr/>
          <p:nvPr/>
        </p:nvGrpSpPr>
        <p:grpSpPr>
          <a:xfrm>
            <a:off x="634904" y="1937356"/>
            <a:ext cx="4668748" cy="2369280"/>
            <a:chOff x="634904" y="1937356"/>
            <a:chExt cx="4668748" cy="2369280"/>
          </a:xfrm>
        </p:grpSpPr>
        <p:pic>
          <p:nvPicPr>
            <p:cNvPr id="6" name="Content Placeholder 14">
              <a:extLst>
                <a:ext uri="{FF2B5EF4-FFF2-40B4-BE49-F238E27FC236}">
                  <a16:creationId xmlns:a16="http://schemas.microsoft.com/office/drawing/2014/main" id="{B689DAF9-E31C-78E6-BE50-B4D1DDB91CA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4904" y="1937356"/>
              <a:ext cx="4597495" cy="2369280"/>
            </a:xfrm>
            <a:prstGeom prst="rect">
              <a:avLst/>
            </a:prstGeom>
            <a:effectLst>
              <a:outerShdw blurRad="50800" dist="38100" dir="2700000" algn="tl" rotWithShape="0">
                <a:schemeClr val="bg1">
                  <a:alpha val="40000"/>
                </a:schemeClr>
              </a:outerShdw>
            </a:effectLst>
          </p:spPr>
        </p:pic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7F5AFC63-E279-820C-D00E-524617E6C5BA}"/>
                </a:ext>
              </a:extLst>
            </p:cNvPr>
            <p:cNvSpPr/>
            <p:nvPr/>
          </p:nvSpPr>
          <p:spPr>
            <a:xfrm>
              <a:off x="4372980" y="4046137"/>
              <a:ext cx="930672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800" dirty="0">
                  <a:solidFill>
                    <a:schemeClr val="accent6"/>
                  </a:solidFill>
                </a:rPr>
                <a:t>© LBNF-DUNE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B37BCE7-FA9B-3D0A-57F5-7B54BD80EF65}"/>
              </a:ext>
            </a:extLst>
          </p:cNvPr>
          <p:cNvGrpSpPr/>
          <p:nvPr/>
        </p:nvGrpSpPr>
        <p:grpSpPr>
          <a:xfrm>
            <a:off x="3854446" y="4324520"/>
            <a:ext cx="7569929" cy="2509662"/>
            <a:chOff x="3854446" y="4360619"/>
            <a:chExt cx="7569929" cy="2509662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9AE7AEF-E4F8-B335-98B3-119D1A328EDD}"/>
                </a:ext>
              </a:extLst>
            </p:cNvPr>
            <p:cNvSpPr txBox="1"/>
            <p:nvPr/>
          </p:nvSpPr>
          <p:spPr>
            <a:xfrm>
              <a:off x="8337554" y="6223950"/>
              <a:ext cx="308682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200">
                  <a:solidFill>
                    <a:schemeClr val="accent6"/>
                  </a:solidFill>
                </a:defRPr>
              </a:lvl1pPr>
            </a:lstStyle>
            <a:p>
              <a:r>
                <a:rPr lang="en-GB" sz="1800" dirty="0">
                  <a:solidFill>
                    <a:schemeClr val="bg1"/>
                  </a:solidFill>
                </a:rPr>
                <a:t>Liquid argon-based detector w 70 </a:t>
              </a:r>
              <a:r>
                <a:rPr lang="en-GB" sz="1800" dirty="0" err="1">
                  <a:solidFill>
                    <a:schemeClr val="bg1"/>
                  </a:solidFill>
                </a:rPr>
                <a:t>kT</a:t>
              </a:r>
              <a:r>
                <a:rPr lang="en-GB" sz="1800" dirty="0">
                  <a:solidFill>
                    <a:schemeClr val="bg1"/>
                  </a:solidFill>
                </a:rPr>
                <a:t> total argon mass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9C4D41E3-E0DE-DA3C-6102-C42F4D0867F3}"/>
                </a:ext>
              </a:extLst>
            </p:cNvPr>
            <p:cNvGrpSpPr/>
            <p:nvPr/>
          </p:nvGrpSpPr>
          <p:grpSpPr>
            <a:xfrm>
              <a:off x="3854446" y="4360619"/>
              <a:ext cx="4494885" cy="2500764"/>
              <a:chOff x="3854446" y="4360619"/>
              <a:chExt cx="4494885" cy="2500764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265B53A2-2D82-D411-FB13-B6AAFC5C2F88}"/>
                  </a:ext>
                </a:extLst>
              </p:cNvPr>
              <p:cNvGrpSpPr/>
              <p:nvPr/>
            </p:nvGrpSpPr>
            <p:grpSpPr>
              <a:xfrm>
                <a:off x="3854446" y="4360619"/>
                <a:ext cx="4483108" cy="2488398"/>
                <a:chOff x="3189476" y="3373403"/>
                <a:chExt cx="4483108" cy="2488398"/>
              </a:xfrm>
            </p:grpSpPr>
            <p:pic>
              <p:nvPicPr>
                <p:cNvPr id="20" name="Content Placeholder 10">
                  <a:extLst>
                    <a:ext uri="{FF2B5EF4-FFF2-40B4-BE49-F238E27FC236}">
                      <a16:creationId xmlns:a16="http://schemas.microsoft.com/office/drawing/2014/main" id="{A1CB851A-2E0D-1CDD-EE0C-6CC18840E60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3189476" y="3373403"/>
                  <a:ext cx="4483108" cy="2488398"/>
                </a:xfrm>
                <a:prstGeom prst="rect">
                  <a:avLst/>
                </a:prstGeom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p:spPr>
            </p:pic>
            <p:cxnSp>
              <p:nvCxnSpPr>
                <p:cNvPr id="18" name="Straight Arrow Connector 17">
                  <a:extLst>
                    <a:ext uri="{FF2B5EF4-FFF2-40B4-BE49-F238E27FC236}">
                      <a16:creationId xmlns:a16="http://schemas.microsoft.com/office/drawing/2014/main" id="{58E3FA3A-690B-626E-C6C2-1E38BEA9585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433041" y="5348186"/>
                  <a:ext cx="560274" cy="307109"/>
                </a:xfrm>
                <a:prstGeom prst="straightConnector1">
                  <a:avLst/>
                </a:prstGeom>
                <a:ln w="12700">
                  <a:solidFill>
                    <a:schemeClr val="accent1">
                      <a:lumMod val="90000"/>
                      <a:lumOff val="10000"/>
                    </a:schemeClr>
                  </a:solidFill>
                  <a:headEnd type="arrow"/>
                  <a:tailEnd type="arrow"/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ECA0E9A3-F191-0019-A7F7-D5950E101DEE}"/>
                    </a:ext>
                  </a:extLst>
                </p:cNvPr>
                <p:cNvSpPr txBox="1"/>
                <p:nvPr/>
              </p:nvSpPr>
              <p:spPr>
                <a:xfrm>
                  <a:off x="5621641" y="5492095"/>
                  <a:ext cx="462652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800" dirty="0">
                      <a:solidFill>
                        <a:schemeClr val="accent1">
                          <a:lumMod val="90000"/>
                          <a:lumOff val="10000"/>
                        </a:schemeClr>
                      </a:solidFill>
                    </a:rPr>
                    <a:t>70 m</a:t>
                  </a:r>
                </a:p>
              </p:txBody>
            </p:sp>
          </p:grp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8BDA8A51-8627-49BF-E31B-7EE0A13616B4}"/>
                  </a:ext>
                </a:extLst>
              </p:cNvPr>
              <p:cNvSpPr/>
              <p:nvPr/>
            </p:nvSpPr>
            <p:spPr>
              <a:xfrm>
                <a:off x="7418659" y="6645939"/>
                <a:ext cx="930672" cy="2154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GB" sz="800" dirty="0">
                    <a:solidFill>
                      <a:schemeClr val="accent6"/>
                    </a:solidFill>
                  </a:rPr>
                  <a:t>© LBNF-DUNE</a:t>
                </a:r>
              </a:p>
            </p:txBody>
          </p:sp>
        </p:grpSp>
      </p:grp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18EEE587-9E0B-25E9-2558-881EB631273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259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760B7-6AF3-8A4B-B68A-EE55F5251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53182"/>
            <a:ext cx="11568112" cy="631032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dirty="0"/>
              <a:t>Co-operation</a:t>
            </a:r>
            <a:r>
              <a:rPr lang="en-US" sz="3600" dirty="0"/>
              <a:t> framework between CERN and US-DOE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3097A5-C489-724B-883F-3DA516A01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dirty="0"/>
              <a:t>1st Accelerators Technology Sector Workshop Speaker: Caroline Fabre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BBC12-D34E-834B-BB23-344AA3FF1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7E88-7948-D841-83D7-83B72EAFD754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D6B87EC1-A747-218F-F3AB-EBB26DE892E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3888" y="2166938"/>
            <a:ext cx="3788624" cy="4357687"/>
          </a:xfrm>
        </p:spPr>
        <p:txBody>
          <a:bodyPr>
            <a:normAutofit/>
          </a:bodyPr>
          <a:lstStyle/>
          <a:p>
            <a:r>
              <a:rPr lang="en-GB" sz="2000" dirty="0"/>
              <a:t>The CERN Neutrino Platform project: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000" dirty="0"/>
              <a:t>To provide a test facility at CERN for large detector prototypes and demonstrators (</a:t>
            </a:r>
            <a:r>
              <a:rPr lang="en-GB" sz="2000" dirty="0" err="1"/>
              <a:t>protoDUNE</a:t>
            </a:r>
            <a:r>
              <a:rPr lang="en-GB" sz="2000" dirty="0"/>
              <a:t>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000" dirty="0"/>
              <a:t>To support activities related to the construction and operation of the Fermilab SBN program (ICARUS, SBND)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000" dirty="0"/>
              <a:t>To contribute to the design, construction and operation of DUNE</a:t>
            </a:r>
          </a:p>
        </p:txBody>
      </p:sp>
      <p:pic>
        <p:nvPicPr>
          <p:cNvPr id="19" name="Content Placeholder 18">
            <a:extLst>
              <a:ext uri="{FF2B5EF4-FFF2-40B4-BE49-F238E27FC236}">
                <a16:creationId xmlns:a16="http://schemas.microsoft.com/office/drawing/2014/main" id="{ABDA357E-4F85-91BC-D074-2FD37BFBDAC7}"/>
              </a:ext>
            </a:extLst>
          </p:cNvPr>
          <p:cNvPicPr>
            <a:picLocks noGrp="1" noChangeAspect="1"/>
          </p:cNvPicPr>
          <p:nvPr>
            <p:ph sz="quarter" idx="15"/>
          </p:nvPr>
        </p:nvPicPr>
        <p:blipFill rotWithShape="1">
          <a:blip r:embed="rId3"/>
          <a:srcRect l="9509" r="10633"/>
          <a:stretch/>
        </p:blipFill>
        <p:spPr>
          <a:xfrm>
            <a:off x="4635795" y="2166938"/>
            <a:ext cx="2881424" cy="4357687"/>
          </a:xfrm>
          <a:prstGeom prst="rect">
            <a:avLst/>
          </a:prstGeom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</p:pic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0638F8C1-777A-A56D-C9BB-27B5A6D7060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740502" y="2166938"/>
            <a:ext cx="3827610" cy="4357687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FC70CC3-A568-D82B-EFE4-709406AE51F6}"/>
              </a:ext>
            </a:extLst>
          </p:cNvPr>
          <p:cNvSpPr/>
          <p:nvPr/>
        </p:nvSpPr>
        <p:spPr>
          <a:xfrm>
            <a:off x="10562431" y="6309181"/>
            <a:ext cx="93067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800" dirty="0">
                <a:solidFill>
                  <a:schemeClr val="accent6"/>
                </a:solidFill>
              </a:rPr>
              <a:t>© LBNF-DUNE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00CCA3B-6C86-B65B-C1C5-1DFCD416AFC5}"/>
              </a:ext>
            </a:extLst>
          </p:cNvPr>
          <p:cNvSpPr/>
          <p:nvPr/>
        </p:nvSpPr>
        <p:spPr>
          <a:xfrm>
            <a:off x="6581399" y="6309181"/>
            <a:ext cx="93067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800" dirty="0" err="1">
                <a:solidFill>
                  <a:schemeClr val="accent6"/>
                </a:solidFill>
              </a:rPr>
              <a:t>edms</a:t>
            </a:r>
            <a:r>
              <a:rPr lang="en-GB" sz="800" dirty="0">
                <a:solidFill>
                  <a:schemeClr val="accent6"/>
                </a:solidFill>
              </a:rPr>
              <a:t>: 1730038</a:t>
            </a:r>
          </a:p>
        </p:txBody>
      </p:sp>
      <p:pic>
        <p:nvPicPr>
          <p:cNvPr id="25" name="Content Placeholder 28">
            <a:extLst>
              <a:ext uri="{FF2B5EF4-FFF2-40B4-BE49-F238E27FC236}">
                <a16:creationId xmlns:a16="http://schemas.microsoft.com/office/drawing/2014/main" id="{C451F374-9AB9-3E60-0E85-F69FEACCEF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0502" y="2166938"/>
            <a:ext cx="3827612" cy="2083322"/>
          </a:xfrm>
          <a:prstGeom prst="rect">
            <a:avLst/>
          </a:prstGeom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17C77225-1F21-D175-DE1D-E7D4169B45B4}"/>
              </a:ext>
            </a:extLst>
          </p:cNvPr>
          <p:cNvSpPr/>
          <p:nvPr/>
        </p:nvSpPr>
        <p:spPr>
          <a:xfrm>
            <a:off x="8032252" y="2364209"/>
            <a:ext cx="3460851" cy="9459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CE309FD1-D0B6-EF2B-8E9C-F04AE4CC88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0455" y="2323797"/>
            <a:ext cx="2944444" cy="986358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0441762D-2CA4-7F80-7C34-B29303A823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28422" y="4342860"/>
            <a:ext cx="2851770" cy="2140817"/>
          </a:xfrm>
          <a:prstGeom prst="rect">
            <a:avLst/>
          </a:prstGeom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</p:pic>
      <p:sp>
        <p:nvSpPr>
          <p:cNvPr id="29" name="Content Placeholder 5">
            <a:extLst>
              <a:ext uri="{FF2B5EF4-FFF2-40B4-BE49-F238E27FC236}">
                <a16:creationId xmlns:a16="http://schemas.microsoft.com/office/drawing/2014/main" id="{3F25900C-1198-AD57-B0AB-5F800F063D13}"/>
              </a:ext>
            </a:extLst>
          </p:cNvPr>
          <p:cNvSpPr txBox="1">
            <a:spLocks/>
          </p:cNvSpPr>
          <p:nvPr/>
        </p:nvSpPr>
        <p:spPr>
          <a:xfrm>
            <a:off x="8228422" y="4696664"/>
            <a:ext cx="2851770" cy="1848435"/>
          </a:xfrm>
          <a:prstGeom prst="rect">
            <a:avLst/>
          </a:prstGeom>
        </p:spPr>
        <p:txBody>
          <a:bodyPr lIns="0" rIns="0" anchor="t"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71E4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71E4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71E4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71E4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71E4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600" dirty="0"/>
              <a:t>Collaboration statistics 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sz="1100" dirty="0"/>
              <a:t>(as of July 2022)</a:t>
            </a:r>
            <a:endParaRPr lang="en-US" sz="1050" dirty="0"/>
          </a:p>
          <a:p>
            <a:pPr marL="285750" lvl="1" indent="-163195"/>
            <a:r>
              <a:rPr lang="en-US" sz="1400" dirty="0"/>
              <a:t>1,402 collaborators, 47% U.S./53% non-US</a:t>
            </a:r>
            <a:endParaRPr lang="en-US" sz="1400" dirty="0">
              <a:cs typeface="Helvetica"/>
            </a:endParaRPr>
          </a:p>
          <a:p>
            <a:pPr marL="285750" lvl="1" indent="-163195"/>
            <a:r>
              <a:rPr lang="en-US" sz="1400" dirty="0"/>
              <a:t>206 institutions from 37 countries including CERN</a:t>
            </a:r>
            <a:endParaRPr lang="en-US" sz="1400" dirty="0">
              <a:cs typeface="Helvetica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919CC792-EB39-2E5B-CBA9-AD85EA6852C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327" y="6304418"/>
            <a:ext cx="1315745" cy="533240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B70CE4FD-C6D5-3436-0EFE-116DE648876B}"/>
              </a:ext>
            </a:extLst>
          </p:cNvPr>
          <p:cNvSpPr txBox="1"/>
          <p:nvPr/>
        </p:nvSpPr>
        <p:spPr>
          <a:xfrm>
            <a:off x="4657862" y="6483677"/>
            <a:ext cx="28762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chemeClr val="accent6"/>
                </a:solidFill>
              </a:defRPr>
            </a:lvl1pPr>
          </a:lstStyle>
          <a:p>
            <a:pPr algn="ctr"/>
            <a:r>
              <a:rPr lang="en-GB" sz="1100" dirty="0">
                <a:solidFill>
                  <a:schemeClr val="bg1"/>
                </a:solidFill>
              </a:rPr>
              <a:t>as recommended by the 2013 European Strategy for Particle Physics</a:t>
            </a:r>
            <a:endParaRPr lang="en-GB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867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26" grpId="0" animBg="1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Content Placeholder 29" descr="C:\Documents and Settings\flanni\Desktop\TPC.gif">
            <a:extLst>
              <a:ext uri="{FF2B5EF4-FFF2-40B4-BE49-F238E27FC236}">
                <a16:creationId xmlns:a16="http://schemas.microsoft.com/office/drawing/2014/main" id="{6186AD9B-1F8E-6591-E638-04B193300076}"/>
              </a:ext>
            </a:extLst>
          </p:cNvPr>
          <p:cNvPicPr>
            <a:picLocks noGrp="1" noChangeAspect="1" noChangeArrowheads="1" noCrop="1"/>
          </p:cNvPicPr>
          <p:nvPr>
            <p:ph sz="quarter" idx="1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3885" y="2166938"/>
            <a:ext cx="5179218" cy="4357687"/>
          </a:xfrm>
          <a:prstGeom prst="rect">
            <a:avLst/>
          </a:prstGeom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3F760B7-6AF3-8A4B-B68A-EE55F5251C6C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/>
              <a:t>Detection principle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3097A5-C489-724B-883F-3DA516A01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dirty="0"/>
              <a:t>1st Accelerators Technology Sector Workshop Speaker: Caroline Fabre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BBC12-D34E-834B-BB23-344AA3FF1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7E88-7948-D841-83D7-83B72EAFD754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5AE4BCB-CA9F-2000-2046-AADADCA790D9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fr-CH" sz="2000" dirty="0" err="1"/>
              <a:t>Liquid</a:t>
            </a:r>
            <a:r>
              <a:rPr lang="fr-CH" sz="2000" dirty="0"/>
              <a:t> Argon Time Projection </a:t>
            </a:r>
            <a:r>
              <a:rPr lang="fr-CH" sz="2000" dirty="0" err="1"/>
              <a:t>Chamber</a:t>
            </a:r>
            <a:r>
              <a:rPr lang="fr-CH" sz="2000" dirty="0"/>
              <a:t>: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H" sz="2000" dirty="0"/>
              <a:t>Neutrino </a:t>
            </a:r>
            <a:r>
              <a:rPr lang="fr-CH" sz="2000" dirty="0" err="1"/>
              <a:t>interacts</a:t>
            </a:r>
            <a:r>
              <a:rPr lang="fr-CH" sz="2000" dirty="0"/>
              <a:t> </a:t>
            </a:r>
            <a:r>
              <a:rPr lang="fr-CH" sz="2000" dirty="0" err="1"/>
              <a:t>with</a:t>
            </a:r>
            <a:r>
              <a:rPr lang="fr-CH" sz="2000" dirty="0"/>
              <a:t> argon </a:t>
            </a:r>
            <a:r>
              <a:rPr lang="fr-CH" sz="2000" dirty="0" err="1"/>
              <a:t>atoms</a:t>
            </a:r>
            <a:endParaRPr lang="fr-CH" sz="20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H" sz="2000" dirty="0" err="1"/>
              <a:t>Secondary</a:t>
            </a:r>
            <a:r>
              <a:rPr lang="fr-CH" sz="2000" dirty="0"/>
              <a:t> </a:t>
            </a:r>
            <a:r>
              <a:rPr lang="fr-CH" sz="2000" dirty="0" err="1"/>
              <a:t>particles</a:t>
            </a:r>
            <a:r>
              <a:rPr lang="fr-CH" sz="2000" dirty="0"/>
              <a:t> </a:t>
            </a:r>
            <a:r>
              <a:rPr lang="fr-CH" sz="2000" dirty="0" err="1"/>
              <a:t>liberate</a:t>
            </a:r>
            <a:r>
              <a:rPr lang="fr-CH" sz="2000" dirty="0"/>
              <a:t> valence </a:t>
            </a:r>
            <a:r>
              <a:rPr lang="fr-CH" sz="2000" dirty="0" err="1"/>
              <a:t>electrons</a:t>
            </a:r>
            <a:r>
              <a:rPr lang="fr-CH" sz="2000" dirty="0"/>
              <a:t>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H" sz="2000" dirty="0"/>
              <a:t>Electrons are </a:t>
            </a:r>
            <a:r>
              <a:rPr lang="fr-CH" sz="2000" dirty="0" err="1"/>
              <a:t>collected</a:t>
            </a:r>
            <a:r>
              <a:rPr lang="fr-CH" sz="2000" dirty="0"/>
              <a:t> to the anode </a:t>
            </a:r>
            <a:r>
              <a:rPr lang="fr-CH" sz="2000" dirty="0" err="1"/>
              <a:t>wires</a:t>
            </a:r>
            <a:endParaRPr lang="fr-CH" sz="20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fr-CH" sz="2000" dirty="0"/>
              <a:t>Scintillation light </a:t>
            </a:r>
            <a:r>
              <a:rPr lang="fr-CH" sz="2000" dirty="0" err="1"/>
              <a:t>is</a:t>
            </a:r>
            <a:r>
              <a:rPr lang="fr-CH" sz="2000" dirty="0"/>
              <a:t> </a:t>
            </a:r>
            <a:r>
              <a:rPr lang="fr-CH" sz="2000" dirty="0" err="1"/>
              <a:t>detected</a:t>
            </a:r>
            <a:r>
              <a:rPr lang="fr-CH" sz="2000" dirty="0"/>
              <a:t> by photo-</a:t>
            </a:r>
            <a:r>
              <a:rPr lang="fr-CH" sz="2000" dirty="0" err="1"/>
              <a:t>multipiers</a:t>
            </a:r>
            <a:r>
              <a:rPr lang="fr-CH" sz="2000" dirty="0"/>
              <a:t>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fr-CH" sz="2000" dirty="0"/>
          </a:p>
          <a:p>
            <a:r>
              <a:rPr lang="fr-CH" sz="2000" dirty="0">
                <a:sym typeface="Wingdings" panose="05000000000000000000" pitchFamily="2" charset="2"/>
              </a:rPr>
              <a:t> </a:t>
            </a:r>
            <a:r>
              <a:rPr lang="fr-CH" sz="2000" dirty="0" err="1">
                <a:sym typeface="Wingdings" panose="05000000000000000000" pitchFamily="2" charset="2"/>
              </a:rPr>
              <a:t>Reconstruct</a:t>
            </a:r>
            <a:r>
              <a:rPr lang="fr-CH" sz="2000" dirty="0">
                <a:sym typeface="Wingdings" panose="05000000000000000000" pitchFamily="2" charset="2"/>
              </a:rPr>
              <a:t> 3D image of the interaction</a:t>
            </a:r>
            <a:endParaRPr lang="en-GB" sz="20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FC70CC3-A568-D82B-EFE4-709406AE51F6}"/>
              </a:ext>
            </a:extLst>
          </p:cNvPr>
          <p:cNvSpPr/>
          <p:nvPr/>
        </p:nvSpPr>
        <p:spPr>
          <a:xfrm>
            <a:off x="10562431" y="6309181"/>
            <a:ext cx="93067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800" dirty="0">
                <a:solidFill>
                  <a:schemeClr val="accent6"/>
                </a:solidFill>
              </a:rPr>
              <a:t>© LBNF-DUNE</a:t>
            </a:r>
          </a:p>
        </p:txBody>
      </p:sp>
    </p:spTree>
    <p:extLst>
      <p:ext uri="{BB962C8B-B14F-4D97-AF65-F5344CB8AC3E}">
        <p14:creationId xmlns:p14="http://schemas.microsoft.com/office/powerpoint/2010/main" val="1278053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AB87D3F0-3DE3-6946-158C-2AC8E41458BA}"/>
              </a:ext>
            </a:extLst>
          </p:cNvPr>
          <p:cNvSpPr/>
          <p:nvPr/>
        </p:nvSpPr>
        <p:spPr>
          <a:xfrm>
            <a:off x="461212" y="4452286"/>
            <a:ext cx="11522969" cy="671468"/>
          </a:xfrm>
          <a:prstGeom prst="rect">
            <a:avLst/>
          </a:prstGeom>
          <a:noFill/>
          <a:ln w="38100" cap="flat" cmpd="sng" algn="ctr">
            <a:solidFill>
              <a:srgbClr val="FFFF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F760B7-6AF3-8A4B-B68A-EE55F5251C6C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/>
              <a:t>Requirements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3097A5-C489-724B-883F-3DA516A01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dirty="0"/>
              <a:t>1st Accelerators Technology Sector Workshop Speaker: Caroline Fabre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BBC12-D34E-834B-BB23-344AA3FF1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7E88-7948-D841-83D7-83B72EAFD754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5AE4BCB-CA9F-2000-2046-AADADCA790D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3887" y="2166938"/>
            <a:ext cx="5644566" cy="4357687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fr-CH" sz="2000" dirty="0"/>
              <a:t>To </a:t>
            </a:r>
            <a:r>
              <a:rPr lang="fr-CH" sz="2000" dirty="0" err="1"/>
              <a:t>guarantee</a:t>
            </a:r>
            <a:r>
              <a:rPr lang="fr-CH" sz="2000" dirty="0"/>
              <a:t> a «long» free </a:t>
            </a:r>
            <a:r>
              <a:rPr lang="fr-CH" sz="2000" dirty="0" err="1"/>
              <a:t>electron</a:t>
            </a:r>
            <a:r>
              <a:rPr lang="fr-CH" sz="2000" dirty="0"/>
              <a:t> life-time : &gt; 3 (10) ms </a:t>
            </a:r>
          </a:p>
          <a:p>
            <a:pPr marL="457200" indent="-457200">
              <a:buFont typeface="+mj-lt"/>
              <a:buAutoNum type="arabicPeriod"/>
            </a:pPr>
            <a:r>
              <a:rPr lang="fr-CH" sz="2000" dirty="0"/>
              <a:t>To put a 300 kV HV </a:t>
            </a:r>
            <a:r>
              <a:rPr lang="fr-CH" sz="2000" dirty="0" err="1"/>
              <a:t>field</a:t>
            </a:r>
            <a:endParaRPr lang="fr-CH" sz="2000" dirty="0"/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To have a uniform reaction over the sensitive volume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/>
              <a:t>To preserve detector properties </a:t>
            </a:r>
          </a:p>
          <a:p>
            <a:pPr marL="457200" indent="-457200">
              <a:buFont typeface="+mj-lt"/>
              <a:buAutoNum type="arabicPeriod"/>
            </a:pPr>
            <a:r>
              <a:rPr lang="fr-CH" sz="2000" dirty="0"/>
              <a:t>To </a:t>
            </a:r>
            <a:r>
              <a:rPr lang="fr-CH" sz="2000" dirty="0" err="1"/>
              <a:t>guarantee</a:t>
            </a:r>
            <a:r>
              <a:rPr lang="fr-CH" sz="2000" dirty="0"/>
              <a:t> </a:t>
            </a:r>
            <a:r>
              <a:rPr lang="fr-CH" sz="2000" dirty="0" err="1"/>
              <a:t>highest</a:t>
            </a:r>
            <a:r>
              <a:rPr lang="fr-CH" sz="2000" dirty="0"/>
              <a:t> </a:t>
            </a:r>
            <a:r>
              <a:rPr lang="fr-CH" sz="2000" dirty="0" err="1"/>
              <a:t>safety</a:t>
            </a:r>
            <a:r>
              <a:rPr lang="fr-CH" sz="2000" dirty="0"/>
              <a:t> </a:t>
            </a:r>
            <a:r>
              <a:rPr lang="fr-CH" sz="2000" dirty="0" err="1"/>
              <a:t>levels</a:t>
            </a:r>
            <a:r>
              <a:rPr lang="fr-CH" sz="2000" dirty="0"/>
              <a:t> for use in underground </a:t>
            </a:r>
            <a:r>
              <a:rPr lang="fr-CH" sz="2000" dirty="0" err="1"/>
              <a:t>caverns</a:t>
            </a:r>
            <a:endParaRPr lang="fr-CH" sz="20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AC08164-862E-F768-60B3-3211B80B8A70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533147" y="2166938"/>
            <a:ext cx="5197642" cy="4357687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à"/>
            </a:pPr>
            <a:r>
              <a:rPr lang="fr-CH" sz="2000" dirty="0">
                <a:sym typeface="Wingdings" panose="05000000000000000000" pitchFamily="2" charset="2"/>
              </a:rPr>
              <a:t>Very pure argon : &lt; 100 (30) </a:t>
            </a:r>
            <a:r>
              <a:rPr lang="fr-CH" sz="2000" dirty="0" err="1">
                <a:sym typeface="Wingdings" panose="05000000000000000000" pitchFamily="2" charset="2"/>
              </a:rPr>
              <a:t>ppt</a:t>
            </a:r>
            <a:r>
              <a:rPr lang="fr-CH" sz="2000" dirty="0">
                <a:sym typeface="Wingdings" panose="05000000000000000000" pitchFamily="2" charset="2"/>
              </a:rPr>
              <a:t> O2 </a:t>
            </a:r>
            <a:r>
              <a:rPr lang="fr-CH" sz="2000" dirty="0" err="1">
                <a:sym typeface="Wingdings" panose="05000000000000000000" pitchFamily="2" charset="2"/>
              </a:rPr>
              <a:t>equiv</a:t>
            </a:r>
            <a:r>
              <a:rPr lang="fr-CH" sz="2000" dirty="0">
                <a:sym typeface="Wingdings" panose="05000000000000000000" pitchFamily="2" charset="2"/>
              </a:rPr>
              <a:t>. </a:t>
            </a:r>
            <a:r>
              <a:rPr lang="fr-CH" sz="2000" dirty="0" err="1">
                <a:sym typeface="Wingdings" panose="05000000000000000000" pitchFamily="2" charset="2"/>
              </a:rPr>
              <a:t>purity</a:t>
            </a:r>
            <a:r>
              <a:rPr lang="fr-CH" sz="2000" dirty="0">
                <a:sym typeface="Wingdings" panose="05000000000000000000" pitchFamily="2" charset="2"/>
              </a:rPr>
              <a:t>) 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fr-CH" sz="2000" dirty="0">
                <a:sym typeface="Wingdings" panose="05000000000000000000" pitchFamily="2" charset="2"/>
              </a:rPr>
              <a:t>No </a:t>
            </a:r>
            <a:r>
              <a:rPr lang="fr-CH" sz="2000" dirty="0" err="1">
                <a:sym typeface="Wingdings" panose="05000000000000000000" pitchFamily="2" charset="2"/>
              </a:rPr>
              <a:t>boiling</a:t>
            </a:r>
            <a:r>
              <a:rPr lang="fr-CH" sz="2000" dirty="0">
                <a:sym typeface="Wingdings" panose="05000000000000000000" pitchFamily="2" charset="2"/>
              </a:rPr>
              <a:t> </a:t>
            </a:r>
            <a:r>
              <a:rPr lang="fr-CH" sz="2000" dirty="0"/>
              <a:t>over the sensitive volume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GB" sz="2000" dirty="0"/>
              <a:t>A limited T° difference over the detection volume &lt; 1 K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GB" sz="2000" dirty="0"/>
              <a:t>Continuously operated over long periods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GB" sz="2000" dirty="0"/>
              <a:t>Contain the argon under all circumstances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endParaRPr lang="en-GB" sz="2000" dirty="0"/>
          </a:p>
          <a:p>
            <a:pPr marL="342900" indent="-342900">
              <a:buFont typeface="Wingdings" panose="05000000000000000000" pitchFamily="2" charset="2"/>
              <a:buChar char="à"/>
            </a:pPr>
            <a:endParaRPr lang="en-GB" sz="2000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95AECE6-315A-3648-ADB2-EAD90F1F0F32}"/>
              </a:ext>
            </a:extLst>
          </p:cNvPr>
          <p:cNvGrpSpPr/>
          <p:nvPr/>
        </p:nvGrpSpPr>
        <p:grpSpPr>
          <a:xfrm>
            <a:off x="4756066" y="4869696"/>
            <a:ext cx="7435934" cy="1923552"/>
            <a:chOff x="4756066" y="4941888"/>
            <a:chExt cx="7435934" cy="1923552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9B94381F-E8C0-8380-6FAE-51C0F7D11504}"/>
                </a:ext>
              </a:extLst>
            </p:cNvPr>
            <p:cNvGrpSpPr/>
            <p:nvPr/>
          </p:nvGrpSpPr>
          <p:grpSpPr>
            <a:xfrm>
              <a:off x="4756066" y="4941888"/>
              <a:ext cx="3024773" cy="1923552"/>
              <a:chOff x="474224" y="842288"/>
              <a:chExt cx="3315112" cy="2486334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6428B86B-55B7-3B0C-8DCE-6E65D298F115}"/>
                  </a:ext>
                </a:extLst>
              </p:cNvPr>
              <p:cNvGrpSpPr/>
              <p:nvPr/>
            </p:nvGrpSpPr>
            <p:grpSpPr>
              <a:xfrm>
                <a:off x="474224" y="842288"/>
                <a:ext cx="3315112" cy="2486334"/>
                <a:chOff x="474224" y="702803"/>
                <a:chExt cx="3315112" cy="2486334"/>
              </a:xfrm>
            </p:grpSpPr>
            <p:pic>
              <p:nvPicPr>
                <p:cNvPr id="17" name="Picture 2" descr="image002">
                  <a:extLst>
                    <a:ext uri="{FF2B5EF4-FFF2-40B4-BE49-F238E27FC236}">
                      <a16:creationId xmlns:a16="http://schemas.microsoft.com/office/drawing/2014/main" id="{5B1E0B15-5A8C-287B-C3C8-18BE8A3A45E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4224" y="702803"/>
                  <a:ext cx="3315112" cy="2486334"/>
                </a:xfrm>
                <a:prstGeom prst="rect">
                  <a:avLst/>
                </a:prstGeom>
                <a:effectLst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900B37D8-AE01-D38F-693C-3DD8B019C132}"/>
                    </a:ext>
                  </a:extLst>
                </p:cNvPr>
                <p:cNvSpPr txBox="1"/>
                <p:nvPr/>
              </p:nvSpPr>
              <p:spPr>
                <a:xfrm>
                  <a:off x="474224" y="2820692"/>
                  <a:ext cx="3315112" cy="36844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dirty="0">
                      <a:solidFill>
                        <a:schemeClr val="bg1"/>
                      </a:solidFill>
                    </a:rPr>
                    <a:t>CERN building 156</a:t>
                  </a:r>
                </a:p>
              </p:txBody>
            </p:sp>
          </p:grp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5DC08BCD-4E00-D4B7-7717-E9F602EAB18A}"/>
                  </a:ext>
                </a:extLst>
              </p:cNvPr>
              <p:cNvCxnSpPr/>
              <p:nvPr/>
            </p:nvCxnSpPr>
            <p:spPr>
              <a:xfrm flipH="1">
                <a:off x="829159" y="1286359"/>
                <a:ext cx="1534333" cy="563103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arrow"/>
                <a:tailEnd type="arrow"/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56041F5-BE62-BD8F-B5D3-A4C62E814EF5}"/>
                  </a:ext>
                </a:extLst>
              </p:cNvPr>
              <p:cNvSpPr txBox="1"/>
              <p:nvPr/>
            </p:nvSpPr>
            <p:spPr>
              <a:xfrm>
                <a:off x="1065509" y="1140173"/>
                <a:ext cx="767166" cy="4773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rgbClr val="FF0000"/>
                    </a:solidFill>
                  </a:rPr>
                  <a:t>62 m</a:t>
                </a:r>
              </a:p>
            </p:txBody>
          </p: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D1E1EA85-177C-EAD4-2C0C-03A1F4973B31}"/>
                  </a:ext>
                </a:extLst>
              </p:cNvPr>
              <p:cNvCxnSpPr/>
              <p:nvPr/>
            </p:nvCxnSpPr>
            <p:spPr>
              <a:xfrm>
                <a:off x="2363492" y="1286359"/>
                <a:ext cx="1108128" cy="369332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arrow"/>
                <a:tailEnd type="arrow"/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0E9E6B8-E9FD-E2B5-307E-20673D00B272}"/>
                  </a:ext>
                </a:extLst>
              </p:cNvPr>
              <p:cNvSpPr txBox="1"/>
              <p:nvPr/>
            </p:nvSpPr>
            <p:spPr>
              <a:xfrm>
                <a:off x="2642932" y="1062620"/>
                <a:ext cx="968644" cy="4773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rgbClr val="FF0000"/>
                    </a:solidFill>
                  </a:rPr>
                  <a:t>15 m</a:t>
                </a:r>
              </a:p>
            </p:txBody>
          </p: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6E7C2D49-5E68-C9D8-AF26-9ADEA212D11F}"/>
                  </a:ext>
                </a:extLst>
              </p:cNvPr>
              <p:cNvCxnSpPr/>
              <p:nvPr/>
            </p:nvCxnSpPr>
            <p:spPr>
              <a:xfrm>
                <a:off x="2368003" y="1354016"/>
                <a:ext cx="0" cy="1255600"/>
              </a:xfrm>
              <a:prstGeom prst="straightConnector1">
                <a:avLst/>
              </a:prstGeom>
              <a:ln>
                <a:solidFill>
                  <a:srgbClr val="FFFF00"/>
                </a:solidFill>
                <a:headEnd type="arrow"/>
                <a:tailEnd type="arrow"/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B6200A9-39A7-1A4A-070F-0BC1F903521B}"/>
                  </a:ext>
                </a:extLst>
              </p:cNvPr>
              <p:cNvSpPr txBox="1"/>
              <p:nvPr/>
            </p:nvSpPr>
            <p:spPr>
              <a:xfrm>
                <a:off x="1610600" y="1795595"/>
                <a:ext cx="778672" cy="4773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rgbClr val="FFFF00"/>
                    </a:solidFill>
                  </a:rPr>
                  <a:t>14 m</a:t>
                </a:r>
              </a:p>
            </p:txBody>
          </p: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CE1E82B-7502-DAE3-44B3-658F8D93B708}"/>
                </a:ext>
              </a:extLst>
            </p:cNvPr>
            <p:cNvSpPr txBox="1"/>
            <p:nvPr/>
          </p:nvSpPr>
          <p:spPr>
            <a:xfrm>
              <a:off x="7778862" y="6027722"/>
              <a:ext cx="441313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200">
                  <a:solidFill>
                    <a:schemeClr val="accent6"/>
                  </a:solidFill>
                </a:defRPr>
              </a:lvl1pPr>
            </a:lstStyle>
            <a:p>
              <a:r>
                <a:rPr lang="en-GB" sz="1600" dirty="0">
                  <a:solidFill>
                    <a:schemeClr val="bg1"/>
                  </a:solidFill>
                </a:rPr>
                <a:t>4 cryostats </a:t>
              </a:r>
            </a:p>
            <a:p>
              <a:r>
                <a:rPr lang="en-GB" sz="1600" dirty="0" err="1">
                  <a:solidFill>
                    <a:schemeClr val="bg1"/>
                  </a:solidFill>
                </a:rPr>
                <a:t>LAr</a:t>
              </a:r>
              <a:r>
                <a:rPr lang="en-GB" sz="1600" dirty="0">
                  <a:solidFill>
                    <a:schemeClr val="bg1"/>
                  </a:solidFill>
                </a:rPr>
                <a:t>: 12 500 m</a:t>
              </a:r>
              <a:r>
                <a:rPr lang="en-GB" sz="1600" baseline="30000" dirty="0">
                  <a:solidFill>
                    <a:schemeClr val="bg1"/>
                  </a:solidFill>
                </a:rPr>
                <a:t>3</a:t>
              </a:r>
              <a:r>
                <a:rPr lang="en-GB" sz="1600" dirty="0">
                  <a:solidFill>
                    <a:schemeClr val="bg1"/>
                  </a:solidFill>
                </a:rPr>
                <a:t> – 17 </a:t>
              </a:r>
              <a:r>
                <a:rPr lang="en-GB" sz="1600" dirty="0" err="1">
                  <a:solidFill>
                    <a:schemeClr val="bg1"/>
                  </a:solidFill>
                </a:rPr>
                <a:t>kton</a:t>
              </a:r>
              <a:endParaRPr lang="en-GB" sz="1600" dirty="0">
                <a:solidFill>
                  <a:schemeClr val="bg1"/>
                </a:solidFill>
              </a:endParaRPr>
            </a:p>
            <a:p>
              <a:r>
                <a:rPr lang="en-GB" sz="1600" dirty="0">
                  <a:solidFill>
                    <a:schemeClr val="bg1"/>
                  </a:solidFill>
                </a:rPr>
                <a:t>x 500 compared to ATLAS </a:t>
              </a:r>
              <a:r>
                <a:rPr lang="en-GB" sz="1600" dirty="0" err="1">
                  <a:solidFill>
                    <a:schemeClr val="bg1"/>
                  </a:solidFill>
                </a:rPr>
                <a:t>LAr</a:t>
              </a:r>
              <a:r>
                <a:rPr lang="en-GB" sz="1600" dirty="0">
                  <a:solidFill>
                    <a:schemeClr val="bg1"/>
                  </a:solidFill>
                </a:rPr>
                <a:t> calorimeter</a:t>
              </a: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FF992A6D-F157-7C5C-2735-F85078EF7435}"/>
              </a:ext>
            </a:extLst>
          </p:cNvPr>
          <p:cNvSpPr/>
          <p:nvPr/>
        </p:nvSpPr>
        <p:spPr>
          <a:xfrm>
            <a:off x="461212" y="2165509"/>
            <a:ext cx="11522970" cy="631032"/>
          </a:xfrm>
          <a:prstGeom prst="rect">
            <a:avLst/>
          </a:prstGeom>
          <a:noFill/>
          <a:ln w="38100" cap="flat" cmpd="sng" algn="ctr">
            <a:solidFill>
              <a:srgbClr val="FFFF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21212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>
            <a:extLst>
              <a:ext uri="{FF2B5EF4-FFF2-40B4-BE49-F238E27FC236}">
                <a16:creationId xmlns:a16="http://schemas.microsoft.com/office/drawing/2014/main" id="{F9DA1CF0-C05C-D71D-B7F9-ADD37098D7F2}"/>
              </a:ext>
            </a:extLst>
          </p:cNvPr>
          <p:cNvSpPr txBox="1"/>
          <p:nvPr/>
        </p:nvSpPr>
        <p:spPr>
          <a:xfrm>
            <a:off x="3914953" y="6437604"/>
            <a:ext cx="43520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chemeClr val="accent6"/>
                </a:solidFill>
              </a:defRPr>
            </a:lvl1pPr>
          </a:lstStyle>
          <a:p>
            <a:pPr algn="ctr"/>
            <a:r>
              <a:rPr lang="en-GB" sz="1600" dirty="0">
                <a:solidFill>
                  <a:schemeClr val="bg1"/>
                </a:solidFill>
              </a:rPr>
              <a:t>The cryogenic system principle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F760B7-6AF3-8A4B-B68A-EE55F5251C6C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/>
              <a:t>Developments for cryostat and cryogenics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3097A5-C489-724B-883F-3DA516A01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dirty="0"/>
              <a:t>1st Accelerators Technology Sector Workshop Speaker: Caroline Fabre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BBC12-D34E-834B-BB23-344AA3FF1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7E88-7948-D841-83D7-83B72EAFD754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8E8BA278-3942-E378-FA8D-378E9186D0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04569" y="6403243"/>
            <a:ext cx="762421" cy="145091"/>
          </a:xfrm>
        </p:spPr>
        <p:txBody>
          <a:bodyPr/>
          <a:lstStyle/>
          <a:p>
            <a:r>
              <a:rPr lang="fr-CH" dirty="0" err="1"/>
              <a:t>Credits</a:t>
            </a:r>
            <a:r>
              <a:rPr lang="fr-CH" dirty="0"/>
              <a:t>: F. Resnati</a:t>
            </a:r>
            <a:endParaRPr lang="en-GB" dirty="0"/>
          </a:p>
        </p:txBody>
      </p:sp>
      <p:pic>
        <p:nvPicPr>
          <p:cNvPr id="35" name="Content Placeholder 34" descr="A diagram of a machine&#10;&#10;Description automatically generated">
            <a:extLst>
              <a:ext uri="{FF2B5EF4-FFF2-40B4-BE49-F238E27FC236}">
                <a16:creationId xmlns:a16="http://schemas.microsoft.com/office/drawing/2014/main" id="{A9EAA6F5-1E09-2154-06DC-DA6FFD01E267}"/>
              </a:ext>
            </a:extLst>
          </p:cNvPr>
          <p:cNvPicPr>
            <a:picLocks noGrp="1" noChangeAspect="1"/>
          </p:cNvPicPr>
          <p:nvPr>
            <p:ph sz="quarter" idx="4294967295"/>
          </p:nvPr>
        </p:nvPicPr>
        <p:blipFill>
          <a:blip r:embed="rId3"/>
          <a:stretch>
            <a:fillRect/>
          </a:stretch>
        </p:blipFill>
        <p:spPr>
          <a:xfrm>
            <a:off x="3914953" y="3525255"/>
            <a:ext cx="4362093" cy="2879892"/>
          </a:xfrm>
          <a:prstGeom prst="rect">
            <a:avLst/>
          </a:prstGeom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FC70CC3-A568-D82B-EFE4-709406AE51F6}"/>
              </a:ext>
            </a:extLst>
          </p:cNvPr>
          <p:cNvSpPr/>
          <p:nvPr/>
        </p:nvSpPr>
        <p:spPr>
          <a:xfrm>
            <a:off x="10562431" y="6309181"/>
            <a:ext cx="93067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800" dirty="0">
                <a:solidFill>
                  <a:schemeClr val="accent6"/>
                </a:solidFill>
              </a:rPr>
              <a:t>© LBNF-DUNE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C9798AAA-7226-CAD7-8079-DDCF78B746EE}"/>
              </a:ext>
            </a:extLst>
          </p:cNvPr>
          <p:cNvGrpSpPr/>
          <p:nvPr/>
        </p:nvGrpSpPr>
        <p:grpSpPr>
          <a:xfrm>
            <a:off x="102620" y="6197089"/>
            <a:ext cx="3948775" cy="338564"/>
            <a:chOff x="68503" y="6485303"/>
            <a:chExt cx="3948775" cy="338564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4328B192-78D2-90F4-CD95-8F1975E2852B}"/>
                </a:ext>
              </a:extLst>
            </p:cNvPr>
            <p:cNvSpPr txBox="1"/>
            <p:nvPr/>
          </p:nvSpPr>
          <p:spPr>
            <a:xfrm>
              <a:off x="68503" y="6485313"/>
              <a:ext cx="336200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200">
                  <a:solidFill>
                    <a:schemeClr val="accent6"/>
                  </a:solidFill>
                </a:defRPr>
              </a:lvl1pPr>
            </a:lstStyle>
            <a:p>
              <a:pPr algn="ctr"/>
              <a:r>
                <a:rPr lang="en-GB" sz="1600" dirty="0">
                  <a:solidFill>
                    <a:schemeClr val="bg1"/>
                  </a:solidFill>
                </a:rPr>
                <a:t>The </a:t>
              </a:r>
              <a:r>
                <a:rPr lang="en-GB" sz="1600" b="1" dirty="0">
                  <a:solidFill>
                    <a:schemeClr val="bg1"/>
                  </a:solidFill>
                </a:rPr>
                <a:t>pre-ODH alarms</a:t>
              </a:r>
              <a:endParaRPr lang="en-GB" sz="1100" b="1" dirty="0">
                <a:solidFill>
                  <a:schemeClr val="bg1"/>
                </a:solidFill>
              </a:endParaRPr>
            </a:p>
          </p:txBody>
        </p: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467E6B75-DFC1-FE21-D7D8-402164CB329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38893" y="6485303"/>
              <a:ext cx="1178385" cy="169287"/>
            </a:xfrm>
            <a:prstGeom prst="straightConnector1">
              <a:avLst/>
            </a:prstGeom>
            <a:ln w="2540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81FB2EDE-F777-4A07-B82E-BDB5C2EC4916}"/>
              </a:ext>
            </a:extLst>
          </p:cNvPr>
          <p:cNvGrpSpPr/>
          <p:nvPr/>
        </p:nvGrpSpPr>
        <p:grpSpPr>
          <a:xfrm>
            <a:off x="102619" y="2017073"/>
            <a:ext cx="4926581" cy="3479572"/>
            <a:chOff x="102619" y="2017073"/>
            <a:chExt cx="4926581" cy="3479572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96784685-C1F1-A627-2FB0-36A74AC02CDF}"/>
                </a:ext>
              </a:extLst>
            </p:cNvPr>
            <p:cNvGrpSpPr/>
            <p:nvPr/>
          </p:nvGrpSpPr>
          <p:grpSpPr>
            <a:xfrm>
              <a:off x="102619" y="2017073"/>
              <a:ext cx="3507539" cy="3479572"/>
              <a:chOff x="102619" y="2017073"/>
              <a:chExt cx="3507539" cy="3479572"/>
            </a:xfrm>
          </p:grpSpPr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634C3FCC-E849-B7B4-4597-0FACA17E1282}"/>
                  </a:ext>
                </a:extLst>
              </p:cNvPr>
              <p:cNvSpPr txBox="1"/>
              <p:nvPr/>
            </p:nvSpPr>
            <p:spPr>
              <a:xfrm>
                <a:off x="102619" y="2017073"/>
                <a:ext cx="3507539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sz="1200">
                    <a:solidFill>
                      <a:schemeClr val="accent6"/>
                    </a:solidFill>
                  </a:defRPr>
                </a:lvl1pPr>
              </a:lstStyle>
              <a:p>
                <a:pPr algn="ctr"/>
                <a:r>
                  <a:rPr lang="en-GB" sz="1600" b="1" dirty="0">
                    <a:solidFill>
                      <a:schemeClr val="bg1"/>
                    </a:solidFill>
                  </a:rPr>
                  <a:t>The argon purification </a:t>
                </a:r>
                <a:r>
                  <a:rPr lang="en-GB" sz="1600" dirty="0">
                    <a:solidFill>
                      <a:schemeClr val="bg1"/>
                    </a:solidFill>
                  </a:rPr>
                  <a:t>principle</a:t>
                </a:r>
              </a:p>
              <a:p>
                <a:pPr algn="ctr"/>
                <a:endParaRPr lang="en-GB" sz="1600" dirty="0">
                  <a:solidFill>
                    <a:schemeClr val="bg1"/>
                  </a:solidFill>
                </a:endParaRPr>
              </a:p>
              <a:p>
                <a:pPr algn="ctr"/>
                <a:r>
                  <a:rPr lang="en-GB" sz="1600" dirty="0">
                    <a:solidFill>
                      <a:schemeClr val="bg1"/>
                    </a:solidFill>
                  </a:rPr>
                  <a:t>circulation </a:t>
                </a:r>
              </a:p>
              <a:p>
                <a:pPr algn="ctr"/>
                <a:r>
                  <a:rPr lang="en-GB" sz="1600" dirty="0">
                    <a:solidFill>
                      <a:schemeClr val="bg1"/>
                    </a:solidFill>
                  </a:rPr>
                  <a:t>on active copper pellets</a:t>
                </a:r>
              </a:p>
            </p:txBody>
          </p:sp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EAC5CE7D-2799-5948-196D-C74EB7F204E2}"/>
                  </a:ext>
                </a:extLst>
              </p:cNvPr>
              <p:cNvGrpSpPr/>
              <p:nvPr/>
            </p:nvGrpSpPr>
            <p:grpSpPr>
              <a:xfrm>
                <a:off x="431940" y="3529489"/>
                <a:ext cx="2906248" cy="1967156"/>
                <a:chOff x="431940" y="3136076"/>
                <a:chExt cx="2906248" cy="1967156"/>
              </a:xfrm>
            </p:grpSpPr>
            <p:grpSp>
              <p:nvGrpSpPr>
                <p:cNvPr id="71" name="Group 70">
                  <a:extLst>
                    <a:ext uri="{FF2B5EF4-FFF2-40B4-BE49-F238E27FC236}">
                      <a16:creationId xmlns:a16="http://schemas.microsoft.com/office/drawing/2014/main" id="{19D20773-8A60-EBB3-8434-D4B873CD9625}"/>
                    </a:ext>
                  </a:extLst>
                </p:cNvPr>
                <p:cNvGrpSpPr/>
                <p:nvPr/>
              </p:nvGrpSpPr>
              <p:grpSpPr>
                <a:xfrm>
                  <a:off x="431940" y="3136076"/>
                  <a:ext cx="2896245" cy="1967156"/>
                  <a:chOff x="431940" y="3136076"/>
                  <a:chExt cx="2896245" cy="1967156"/>
                </a:xfrm>
              </p:grpSpPr>
              <p:pic>
                <p:nvPicPr>
                  <p:cNvPr id="69" name="Picture 68" descr="Image result for alumina">
                    <a:extLst>
                      <a:ext uri="{FF2B5EF4-FFF2-40B4-BE49-F238E27FC236}">
                        <a16:creationId xmlns:a16="http://schemas.microsoft.com/office/drawing/2014/main" id="{F0B86DD1-55BB-00BE-A291-9AEEAD3321DD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41943" y="3136076"/>
                    <a:ext cx="2880245" cy="1967146"/>
                  </a:xfrm>
                  <a:prstGeom prst="rect">
                    <a:avLst/>
                  </a:prstGeom>
                  <a:effectLst>
                    <a:outerShdw blurRad="50800" dist="38100" dir="2700000" algn="tl" rotWithShape="0">
                      <a:schemeClr val="bg1">
                        <a:alpha val="40000"/>
                      </a:schemeClr>
                    </a:outerShdw>
                  </a:effectLst>
                </p:spPr>
              </p:pic>
              <p:sp>
                <p:nvSpPr>
                  <p:cNvPr id="70" name="Rectangle 69">
                    <a:extLst>
                      <a:ext uri="{FF2B5EF4-FFF2-40B4-BE49-F238E27FC236}">
                        <a16:creationId xmlns:a16="http://schemas.microsoft.com/office/drawing/2014/main" id="{34FA66A9-A464-2470-032E-401BEA7DEC84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431940" y="3139850"/>
                    <a:ext cx="2896245" cy="1963382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  <a:alpha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400"/>
                  </a:p>
                </p:txBody>
              </p:sp>
            </p:grpSp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30CF13ED-9D6F-25D9-305F-66271C7DD339}"/>
                    </a:ext>
                  </a:extLst>
                </p:cNvPr>
                <p:cNvSpPr txBox="1"/>
                <p:nvPr/>
              </p:nvSpPr>
              <p:spPr>
                <a:xfrm>
                  <a:off x="441943" y="3365003"/>
                  <a:ext cx="2896245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>
                    <a:defRPr sz="1200">
                      <a:solidFill>
                        <a:schemeClr val="accent6"/>
                      </a:solidFill>
                    </a:defRPr>
                  </a:lvl1pPr>
                </a:lstStyle>
                <a:p>
                  <a:pPr algn="ctr"/>
                  <a:r>
                    <a:rPr lang="en-GB" sz="1600" dirty="0">
                      <a:solidFill>
                        <a:schemeClr val="bg1"/>
                      </a:solidFill>
                    </a:rPr>
                    <a:t>Purification @ 87 K: oxidation of Cu-226 (Cu coated Al</a:t>
                  </a:r>
                  <a:r>
                    <a:rPr lang="en-GB" sz="1600" baseline="-25000" dirty="0">
                      <a:solidFill>
                        <a:schemeClr val="bg1"/>
                      </a:solidFill>
                    </a:rPr>
                    <a:t>2</a:t>
                  </a:r>
                  <a:r>
                    <a:rPr lang="en-GB" sz="1600" dirty="0">
                      <a:solidFill>
                        <a:schemeClr val="bg1"/>
                      </a:solidFill>
                    </a:rPr>
                    <a:t>O</a:t>
                  </a:r>
                  <a:r>
                    <a:rPr lang="en-GB" sz="1600" baseline="-25000" dirty="0">
                      <a:solidFill>
                        <a:schemeClr val="bg1"/>
                      </a:solidFill>
                    </a:rPr>
                    <a:t>3</a:t>
                  </a:r>
                  <a:r>
                    <a:rPr lang="en-GB" sz="1600" dirty="0">
                      <a:solidFill>
                        <a:schemeClr val="bg1"/>
                      </a:solidFill>
                    </a:rPr>
                    <a:t>) </a:t>
                  </a:r>
                  <a:endParaRPr lang="en-GB" sz="11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73" name="TextBox 72">
                  <a:extLst>
                    <a:ext uri="{FF2B5EF4-FFF2-40B4-BE49-F238E27FC236}">
                      <a16:creationId xmlns:a16="http://schemas.microsoft.com/office/drawing/2014/main" id="{61553C9A-F49C-7F7F-92EA-0612AFB3A314}"/>
                    </a:ext>
                  </a:extLst>
                </p:cNvPr>
                <p:cNvSpPr txBox="1"/>
                <p:nvPr/>
              </p:nvSpPr>
              <p:spPr>
                <a:xfrm>
                  <a:off x="441943" y="4283381"/>
                  <a:ext cx="2896245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>
                    <a:defRPr sz="1200">
                      <a:solidFill>
                        <a:schemeClr val="accent6"/>
                      </a:solidFill>
                    </a:defRPr>
                  </a:lvl1pPr>
                </a:lstStyle>
                <a:p>
                  <a:pPr algn="ctr"/>
                  <a:r>
                    <a:rPr lang="en-GB" sz="1600" dirty="0">
                      <a:solidFill>
                        <a:schemeClr val="bg1"/>
                      </a:solidFill>
                    </a:rPr>
                    <a:t>Regeneration @ 420 K: reduction w 2.5% H</a:t>
                  </a:r>
                  <a:r>
                    <a:rPr lang="en-GB" sz="1600" baseline="-25000" dirty="0">
                      <a:solidFill>
                        <a:schemeClr val="bg1"/>
                      </a:solidFill>
                    </a:rPr>
                    <a:t>2</a:t>
                  </a:r>
                  <a:r>
                    <a:rPr lang="en-GB" sz="1600" dirty="0">
                      <a:solidFill>
                        <a:schemeClr val="bg1"/>
                      </a:solidFill>
                    </a:rPr>
                    <a:t> in </a:t>
                  </a:r>
                  <a:r>
                    <a:rPr lang="en-GB" sz="1600" dirty="0" err="1">
                      <a:solidFill>
                        <a:schemeClr val="bg1"/>
                      </a:solidFill>
                    </a:rPr>
                    <a:t>Ar</a:t>
                  </a:r>
                  <a:endParaRPr lang="en-GB" sz="1100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6D20EBCE-8491-E99E-B2FB-4B403D1B84E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321718" y="4614611"/>
              <a:ext cx="1707482" cy="565049"/>
            </a:xfrm>
            <a:prstGeom prst="straightConnector1">
              <a:avLst/>
            </a:prstGeom>
            <a:ln w="2540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4592C29C-BB5E-C432-7E57-93B1D831F74E}"/>
              </a:ext>
            </a:extLst>
          </p:cNvPr>
          <p:cNvGrpSpPr/>
          <p:nvPr/>
        </p:nvGrpSpPr>
        <p:grpSpPr>
          <a:xfrm>
            <a:off x="4274964" y="1963349"/>
            <a:ext cx="3749506" cy="1651721"/>
            <a:chOff x="4274964" y="1963349"/>
            <a:chExt cx="3749506" cy="1651721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F712D309-CFFC-316A-3F85-EB82EEC6D596}"/>
                </a:ext>
              </a:extLst>
            </p:cNvPr>
            <p:cNvSpPr txBox="1"/>
            <p:nvPr/>
          </p:nvSpPr>
          <p:spPr>
            <a:xfrm>
              <a:off x="5873467" y="2017073"/>
              <a:ext cx="2151003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200">
                  <a:solidFill>
                    <a:schemeClr val="accent6"/>
                  </a:solidFill>
                </a:defRPr>
              </a:lvl1pPr>
            </a:lstStyle>
            <a:p>
              <a:pPr algn="ctr"/>
              <a:r>
                <a:rPr lang="en-GB" sz="1600" dirty="0">
                  <a:solidFill>
                    <a:schemeClr val="bg1"/>
                  </a:solidFill>
                </a:rPr>
                <a:t>The shell and tube </a:t>
              </a:r>
              <a:r>
                <a:rPr lang="en-GB" sz="1600" b="1" dirty="0">
                  <a:solidFill>
                    <a:schemeClr val="bg1"/>
                  </a:solidFill>
                </a:rPr>
                <a:t>heat-exchanger:</a:t>
              </a:r>
              <a:r>
                <a:rPr lang="en-GB" sz="1600" dirty="0">
                  <a:solidFill>
                    <a:schemeClr val="bg1"/>
                  </a:solidFill>
                </a:rPr>
                <a:t> simple, robust and reliable</a:t>
              </a:r>
              <a:endParaRPr lang="en-GB" sz="1100" dirty="0">
                <a:solidFill>
                  <a:schemeClr val="bg1"/>
                </a:solidFill>
              </a:endParaRPr>
            </a:p>
          </p:txBody>
        </p: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41FEEABA-6C68-B49C-9FD8-687650FECCD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43602" y="2836687"/>
              <a:ext cx="0" cy="778383"/>
            </a:xfrm>
            <a:prstGeom prst="straightConnector1">
              <a:avLst/>
            </a:prstGeom>
            <a:ln w="2540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82" name="Content Placeholder 1">
              <a:extLst>
                <a:ext uri="{FF2B5EF4-FFF2-40B4-BE49-F238E27FC236}">
                  <a16:creationId xmlns:a16="http://schemas.microsoft.com/office/drawing/2014/main" id="{133558FD-C889-BBBB-99D4-A48C1A4FE62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20781" y="1963349"/>
              <a:ext cx="775235" cy="1349643"/>
            </a:xfrm>
            <a:prstGeom prst="rect">
              <a:avLst/>
            </a:prstGeom>
          </p:spPr>
        </p:pic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F8386EC1-31BF-E5E2-1FF7-F92C36266CD4}"/>
                </a:ext>
              </a:extLst>
            </p:cNvPr>
            <p:cNvSpPr txBox="1"/>
            <p:nvPr/>
          </p:nvSpPr>
          <p:spPr>
            <a:xfrm>
              <a:off x="4274964" y="2920403"/>
              <a:ext cx="6889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solidFill>
                    <a:schemeClr val="bg1"/>
                  </a:solidFill>
                </a:rPr>
                <a:t>Principle</a:t>
              </a:r>
            </a:p>
            <a:p>
              <a:r>
                <a:rPr lang="en-US" sz="800" dirty="0">
                  <a:solidFill>
                    <a:schemeClr val="bg1"/>
                  </a:solidFill>
                </a:rPr>
                <a:t>inherited from NA48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25E85FF0-0072-6A30-FEB0-ADE04FA5B7F3}"/>
              </a:ext>
            </a:extLst>
          </p:cNvPr>
          <p:cNvGrpSpPr/>
          <p:nvPr/>
        </p:nvGrpSpPr>
        <p:grpSpPr>
          <a:xfrm>
            <a:off x="7781925" y="2012263"/>
            <a:ext cx="4410075" cy="4884849"/>
            <a:chOff x="7781925" y="2012263"/>
            <a:chExt cx="4410075" cy="4884849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396AD680-7B64-E117-F5D4-2E3DB60CAA51}"/>
                </a:ext>
              </a:extLst>
            </p:cNvPr>
            <p:cNvGrpSpPr/>
            <p:nvPr/>
          </p:nvGrpSpPr>
          <p:grpSpPr>
            <a:xfrm>
              <a:off x="7781925" y="2012263"/>
              <a:ext cx="4410075" cy="4884849"/>
              <a:chOff x="7781925" y="2012263"/>
              <a:chExt cx="4410075" cy="4884849"/>
            </a:xfrm>
          </p:grpSpPr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1C6226D0-E85E-6B61-BE03-FD269FD1710F}"/>
                  </a:ext>
                </a:extLst>
              </p:cNvPr>
              <p:cNvGrpSpPr/>
              <p:nvPr/>
            </p:nvGrpSpPr>
            <p:grpSpPr>
              <a:xfrm>
                <a:off x="8761490" y="2012263"/>
                <a:ext cx="3430510" cy="4884849"/>
                <a:chOff x="8761490" y="2012263"/>
                <a:chExt cx="3430510" cy="4884849"/>
              </a:xfrm>
            </p:grpSpPr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45DDB8AA-FC3E-B36C-A26E-ADAF00A1C66E}"/>
                    </a:ext>
                  </a:extLst>
                </p:cNvPr>
                <p:cNvSpPr txBox="1"/>
                <p:nvPr/>
              </p:nvSpPr>
              <p:spPr>
                <a:xfrm>
                  <a:off x="8761490" y="2012263"/>
                  <a:ext cx="3362007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>
                    <a:defRPr sz="1200">
                      <a:solidFill>
                        <a:schemeClr val="accent6"/>
                      </a:solidFill>
                    </a:defRPr>
                  </a:lvl1pPr>
                </a:lstStyle>
                <a:p>
                  <a:pPr algn="ctr"/>
                  <a:r>
                    <a:rPr lang="en-GB" sz="1600" dirty="0">
                      <a:solidFill>
                        <a:schemeClr val="bg1"/>
                      </a:solidFill>
                    </a:rPr>
                    <a:t>The </a:t>
                  </a:r>
                  <a:r>
                    <a:rPr lang="en-GB" sz="1600" b="1" dirty="0">
                      <a:solidFill>
                        <a:schemeClr val="bg1"/>
                      </a:solidFill>
                    </a:rPr>
                    <a:t>membrane cryostat </a:t>
                  </a:r>
                  <a:r>
                    <a:rPr lang="en-GB" sz="1600" dirty="0">
                      <a:solidFill>
                        <a:schemeClr val="bg1"/>
                      </a:solidFill>
                    </a:rPr>
                    <a:t>principle developed from a qualified technique for LNG tankers</a:t>
                  </a:r>
                  <a:endParaRPr lang="en-GB" sz="1100" dirty="0">
                    <a:solidFill>
                      <a:schemeClr val="bg1"/>
                    </a:solidFill>
                  </a:endParaRPr>
                </a:p>
              </p:txBody>
            </p:sp>
            <p:grpSp>
              <p:nvGrpSpPr>
                <p:cNvPr id="49" name="Group 48">
                  <a:extLst>
                    <a:ext uri="{FF2B5EF4-FFF2-40B4-BE49-F238E27FC236}">
                      <a16:creationId xmlns:a16="http://schemas.microsoft.com/office/drawing/2014/main" id="{9EB35B99-C58C-97D3-BC6C-A1CB79E7DCA0}"/>
                    </a:ext>
                  </a:extLst>
                </p:cNvPr>
                <p:cNvGrpSpPr/>
                <p:nvPr/>
              </p:nvGrpSpPr>
              <p:grpSpPr>
                <a:xfrm>
                  <a:off x="8879724" y="2906160"/>
                  <a:ext cx="3312276" cy="2086183"/>
                  <a:chOff x="8879724" y="2906160"/>
                  <a:chExt cx="3312276" cy="2086183"/>
                </a:xfrm>
              </p:grpSpPr>
              <p:pic>
                <p:nvPicPr>
                  <p:cNvPr id="37" name="Picture 36">
                    <a:extLst>
                      <a:ext uri="{FF2B5EF4-FFF2-40B4-BE49-F238E27FC236}">
                        <a16:creationId xmlns:a16="http://schemas.microsoft.com/office/drawing/2014/main" id="{3825FE34-06E3-FBEF-CA7D-33DBEC36609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email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8879724" y="2906160"/>
                    <a:ext cx="3312276" cy="1909929"/>
                  </a:xfrm>
                  <a:prstGeom prst="rect">
                    <a:avLst/>
                  </a:prstGeom>
                  <a:effectLst>
                    <a:outerShdw blurRad="50800" dist="38100" dir="2700000" algn="tl" rotWithShape="0">
                      <a:schemeClr val="bg1">
                        <a:alpha val="40000"/>
                      </a:schemeClr>
                    </a:outerShdw>
                  </a:effectLst>
                </p:spPr>
              </p:pic>
              <p:sp>
                <p:nvSpPr>
                  <p:cNvPr id="46" name="TextBox 45">
                    <a:extLst>
                      <a:ext uri="{FF2B5EF4-FFF2-40B4-BE49-F238E27FC236}">
                        <a16:creationId xmlns:a16="http://schemas.microsoft.com/office/drawing/2014/main" id="{46FC357A-5CDE-3732-A83C-F4E90A88F34E}"/>
                      </a:ext>
                    </a:extLst>
                  </p:cNvPr>
                  <p:cNvSpPr txBox="1"/>
                  <p:nvPr/>
                </p:nvSpPr>
                <p:spPr>
                  <a:xfrm>
                    <a:off x="10220325" y="4530678"/>
                    <a:ext cx="1971675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>
                    <a:defPPr>
                      <a:defRPr lang="en-US"/>
                    </a:defPPr>
                    <a:lvl1pPr>
                      <a:defRPr sz="1200">
                        <a:solidFill>
                          <a:schemeClr val="accent6"/>
                        </a:solidFill>
                      </a:defRPr>
                    </a:lvl1pPr>
                  </a:lstStyle>
                  <a:p>
                    <a:pPr algn="ctr"/>
                    <a:r>
                      <a:rPr lang="en-GB" sz="800" dirty="0">
                        <a:solidFill>
                          <a:schemeClr val="bg1"/>
                        </a:solidFill>
                      </a:rPr>
                      <a:t>Mark III concept </a:t>
                    </a:r>
                  </a:p>
                  <a:p>
                    <a:pPr algn="ctr"/>
                    <a:r>
                      <a:rPr lang="en-GB" sz="800" dirty="0">
                        <a:solidFill>
                          <a:schemeClr val="bg1"/>
                        </a:solidFill>
                      </a:rPr>
                      <a:t>GTT intellectual property</a:t>
                    </a:r>
                  </a:p>
                  <a:p>
                    <a:pPr algn="ctr"/>
                    <a:r>
                      <a:rPr lang="en-GB" sz="800" dirty="0">
                        <a:solidFill>
                          <a:schemeClr val="bg1"/>
                        </a:solidFill>
                      </a:rPr>
                      <a:t> </a:t>
                    </a:r>
                    <a:endParaRPr lang="en-GB" sz="500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grpSp>
              <p:nvGrpSpPr>
                <p:cNvPr id="48" name="Group 47">
                  <a:extLst>
                    <a:ext uri="{FF2B5EF4-FFF2-40B4-BE49-F238E27FC236}">
                      <a16:creationId xmlns:a16="http://schemas.microsoft.com/office/drawing/2014/main" id="{2F7EE834-354B-FBD3-CE0B-AFDF01F882E8}"/>
                    </a:ext>
                  </a:extLst>
                </p:cNvPr>
                <p:cNvGrpSpPr/>
                <p:nvPr/>
              </p:nvGrpSpPr>
              <p:grpSpPr>
                <a:xfrm>
                  <a:off x="9191877" y="4878989"/>
                  <a:ext cx="2741108" cy="2018123"/>
                  <a:chOff x="9191877" y="4878989"/>
                  <a:chExt cx="2741108" cy="2018123"/>
                </a:xfrm>
              </p:grpSpPr>
              <p:grpSp>
                <p:nvGrpSpPr>
                  <p:cNvPr id="45" name="Group 44">
                    <a:extLst>
                      <a:ext uri="{FF2B5EF4-FFF2-40B4-BE49-F238E27FC236}">
                        <a16:creationId xmlns:a16="http://schemas.microsoft.com/office/drawing/2014/main" id="{EBEA45BD-3F81-1739-29FF-6AC40879E787}"/>
                      </a:ext>
                    </a:extLst>
                  </p:cNvPr>
                  <p:cNvGrpSpPr/>
                  <p:nvPr/>
                </p:nvGrpSpPr>
                <p:grpSpPr>
                  <a:xfrm>
                    <a:off x="9191877" y="4878989"/>
                    <a:ext cx="2741108" cy="1829309"/>
                    <a:chOff x="9383836" y="4941888"/>
                    <a:chExt cx="2741108" cy="1829309"/>
                  </a:xfrm>
                </p:grpSpPr>
                <p:pic>
                  <p:nvPicPr>
                    <p:cNvPr id="42" name="Picture 41" descr="DSC00265.jpg">
                      <a:extLst>
                        <a:ext uri="{FF2B5EF4-FFF2-40B4-BE49-F238E27FC236}">
                          <a16:creationId xmlns:a16="http://schemas.microsoft.com/office/drawing/2014/main" id="{A4D436ED-744F-87FF-1ABB-44549368307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7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383836" y="4941888"/>
                      <a:ext cx="2741108" cy="1829309"/>
                    </a:xfrm>
                    <a:prstGeom prst="rect">
                      <a:avLst/>
                    </a:prstGeom>
                    <a:effectLst>
                      <a:outerShdw blurRad="50800" dist="38100" dir="2700000" algn="tl" rotWithShape="0">
                        <a:schemeClr val="bg1">
                          <a:alpha val="40000"/>
                        </a:schemeClr>
                      </a:outerShdw>
                    </a:effectLst>
                  </p:spPr>
                </p:pic>
                <p:sp>
                  <p:nvSpPr>
                    <p:cNvPr id="44" name="Rectangle 43">
                      <a:extLst>
                        <a:ext uri="{FF2B5EF4-FFF2-40B4-BE49-F238E27FC236}">
                          <a16:creationId xmlns:a16="http://schemas.microsoft.com/office/drawing/2014/main" id="{B53107D8-9E60-0CD8-9ED8-DF9F230452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536885" y="6548212"/>
                      <a:ext cx="582150" cy="215444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/>
                    <a:p>
                      <a:pPr algn="r"/>
                      <a:r>
                        <a:rPr lang="en-GB" sz="800" dirty="0">
                          <a:solidFill>
                            <a:schemeClr val="accent6"/>
                          </a:solidFill>
                        </a:rPr>
                        <a:t>© CERN</a:t>
                      </a:r>
                    </a:p>
                  </p:txBody>
                </p:sp>
              </p:grpSp>
              <p:sp>
                <p:nvSpPr>
                  <p:cNvPr id="47" name="TextBox 46">
                    <a:extLst>
                      <a:ext uri="{FF2B5EF4-FFF2-40B4-BE49-F238E27FC236}">
                        <a16:creationId xmlns:a16="http://schemas.microsoft.com/office/drawing/2014/main" id="{468C22DE-366F-71BC-3F07-A57CD3DC952F}"/>
                      </a:ext>
                    </a:extLst>
                  </p:cNvPr>
                  <p:cNvSpPr txBox="1"/>
                  <p:nvPr/>
                </p:nvSpPr>
                <p:spPr>
                  <a:xfrm>
                    <a:off x="9191877" y="6681668"/>
                    <a:ext cx="2741108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>
                    <a:defPPr>
                      <a:defRPr lang="en-US"/>
                    </a:defPPr>
                    <a:lvl1pPr>
                      <a:defRPr sz="1200">
                        <a:solidFill>
                          <a:schemeClr val="accent6"/>
                        </a:solidFill>
                      </a:defRPr>
                    </a:lvl1pPr>
                  </a:lstStyle>
                  <a:p>
                    <a:pPr algn="ctr"/>
                    <a:r>
                      <a:rPr lang="en-GB" sz="800" dirty="0">
                        <a:solidFill>
                          <a:schemeClr val="bg1"/>
                        </a:solidFill>
                      </a:rPr>
                      <a:t>NP04 cryostat before detector integration</a:t>
                    </a:r>
                  </a:p>
                </p:txBody>
              </p:sp>
            </p:grpSp>
          </p:grpSp>
          <p:cxnSp>
            <p:nvCxnSpPr>
              <p:cNvPr id="52" name="Straight Arrow Connector 51">
                <a:extLst>
                  <a:ext uri="{FF2B5EF4-FFF2-40B4-BE49-F238E27FC236}">
                    <a16:creationId xmlns:a16="http://schemas.microsoft.com/office/drawing/2014/main" id="{D62D0EE1-CAE2-6C54-E096-26BC9AAFF0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81925" y="5848350"/>
                <a:ext cx="1257300" cy="0"/>
              </a:xfrm>
              <a:prstGeom prst="straightConnector1">
                <a:avLst/>
              </a:prstGeom>
              <a:ln w="25400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93CCD5FC-7199-DF52-3E07-24AA24F2531E}"/>
                </a:ext>
              </a:extLst>
            </p:cNvPr>
            <p:cNvGrpSpPr/>
            <p:nvPr/>
          </p:nvGrpSpPr>
          <p:grpSpPr>
            <a:xfrm>
              <a:off x="8094605" y="2986447"/>
              <a:ext cx="923354" cy="1317677"/>
              <a:chOff x="8094605" y="2986447"/>
              <a:chExt cx="923354" cy="1317677"/>
            </a:xfrm>
          </p:grpSpPr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8703F58F-C535-C4DF-2BD7-76535771C1BE}"/>
                  </a:ext>
                </a:extLst>
              </p:cNvPr>
              <p:cNvSpPr txBox="1"/>
              <p:nvPr/>
            </p:nvSpPr>
            <p:spPr>
              <a:xfrm>
                <a:off x="8094605" y="2986447"/>
                <a:ext cx="71240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sz="1200">
                    <a:solidFill>
                      <a:schemeClr val="accent6"/>
                    </a:solidFill>
                  </a:defRPr>
                </a:lvl1pPr>
              </a:lstStyle>
              <a:p>
                <a:pPr algn="ctr"/>
                <a:r>
                  <a:rPr lang="en-GB" sz="800" dirty="0">
                    <a:solidFill>
                      <a:schemeClr val="bg1"/>
                    </a:solidFill>
                  </a:rPr>
                  <a:t>1.2 mm</a:t>
                </a:r>
              </a:p>
            </p:txBody>
          </p:sp>
          <p:cxnSp>
            <p:nvCxnSpPr>
              <p:cNvPr id="86" name="Straight Arrow Connector 85">
                <a:extLst>
                  <a:ext uri="{FF2B5EF4-FFF2-40B4-BE49-F238E27FC236}">
                    <a16:creationId xmlns:a16="http://schemas.microsoft.com/office/drawing/2014/main" id="{FC3580FE-7C5F-80F8-7875-BA730FC506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05222" y="3094169"/>
                <a:ext cx="312737" cy="0"/>
              </a:xfrm>
              <a:prstGeom prst="straightConnector1">
                <a:avLst/>
              </a:prstGeom>
              <a:ln w="19050" cap="flat" cmpd="sng" algn="ctr">
                <a:solidFill>
                  <a:schemeClr val="accent3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88" name="Straight Arrow Connector 87">
                <a:extLst>
                  <a:ext uri="{FF2B5EF4-FFF2-40B4-BE49-F238E27FC236}">
                    <a16:creationId xmlns:a16="http://schemas.microsoft.com/office/drawing/2014/main" id="{2F334CC9-C32B-830D-D133-BF5018B035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07013" y="3382068"/>
                <a:ext cx="0" cy="922056"/>
              </a:xfrm>
              <a:prstGeom prst="straightConnector1">
                <a:avLst/>
              </a:prstGeom>
              <a:ln w="19050" cap="flat" cmpd="sng" algn="ctr">
                <a:solidFill>
                  <a:schemeClr val="accent3"/>
                </a:solidFill>
                <a:prstDash val="solid"/>
                <a:round/>
                <a:headEnd type="arrow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DE97B2AC-3102-F8BC-3692-833C14717880}"/>
                  </a:ext>
                </a:extLst>
              </p:cNvPr>
              <p:cNvSpPr txBox="1"/>
              <p:nvPr/>
            </p:nvSpPr>
            <p:spPr>
              <a:xfrm rot="16200000">
                <a:off x="8394256" y="3713674"/>
                <a:ext cx="61007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sz="1200">
                    <a:solidFill>
                      <a:schemeClr val="accent6"/>
                    </a:solidFill>
                  </a:defRPr>
                </a:lvl1pPr>
              </a:lstStyle>
              <a:p>
                <a:pPr algn="ctr"/>
                <a:r>
                  <a:rPr lang="en-GB" sz="800" dirty="0">
                    <a:solidFill>
                      <a:schemeClr val="bg1"/>
                    </a:solidFill>
                  </a:rPr>
                  <a:t>800 mm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3848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4" name="Group 123">
            <a:extLst>
              <a:ext uri="{FF2B5EF4-FFF2-40B4-BE49-F238E27FC236}">
                <a16:creationId xmlns:a16="http://schemas.microsoft.com/office/drawing/2014/main" id="{0C9F8E22-A2C0-C5FF-A3B4-239E4B805504}"/>
              </a:ext>
            </a:extLst>
          </p:cNvPr>
          <p:cNvGrpSpPr/>
          <p:nvPr/>
        </p:nvGrpSpPr>
        <p:grpSpPr>
          <a:xfrm>
            <a:off x="7308383" y="1068699"/>
            <a:ext cx="4165141" cy="2091351"/>
            <a:chOff x="7297750" y="1068699"/>
            <a:chExt cx="4165141" cy="2091351"/>
          </a:xfrm>
        </p:grpSpPr>
        <p:pic>
          <p:nvPicPr>
            <p:cNvPr id="121" name="Picture 120">
              <a:extLst>
                <a:ext uri="{FF2B5EF4-FFF2-40B4-BE49-F238E27FC236}">
                  <a16:creationId xmlns:a16="http://schemas.microsoft.com/office/drawing/2014/main" id="{714C599F-1080-3FB4-2C63-A3A423BEEDE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359966" y="1068699"/>
              <a:ext cx="4102925" cy="1810859"/>
            </a:xfrm>
            <a:prstGeom prst="rect">
              <a:avLst/>
            </a:prstGeom>
            <a:effectLst>
              <a:outerShdw blurRad="50800" dist="38100" dir="2700000" algn="tl" rotWithShape="0">
                <a:schemeClr val="bg1">
                  <a:alpha val="40000"/>
                </a:schemeClr>
              </a:outerShdw>
            </a:effectLst>
          </p:spPr>
        </p:pic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9A9E08EF-3B16-CCE6-0C84-3C2826292A83}"/>
                </a:ext>
              </a:extLst>
            </p:cNvPr>
            <p:cNvSpPr txBox="1"/>
            <p:nvPr/>
          </p:nvSpPr>
          <p:spPr>
            <a:xfrm>
              <a:off x="7297750" y="2821496"/>
              <a:ext cx="41029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The EHN1 experimental area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C89EE28B-DA53-8FDB-C7BD-1228FCFCA14D}"/>
                </a:ext>
              </a:extLst>
            </p:cNvPr>
            <p:cNvSpPr txBox="1"/>
            <p:nvPr/>
          </p:nvSpPr>
          <p:spPr>
            <a:xfrm>
              <a:off x="7359966" y="2669287"/>
              <a:ext cx="57415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solidFill>
                    <a:schemeClr val="bg1"/>
                  </a:solidFill>
                </a:rPr>
                <a:t>@CERN</a:t>
              </a: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70C0A369-5F0E-D278-C87A-C4663D851A88}"/>
              </a:ext>
            </a:extLst>
          </p:cNvPr>
          <p:cNvGrpSpPr/>
          <p:nvPr/>
        </p:nvGrpSpPr>
        <p:grpSpPr>
          <a:xfrm>
            <a:off x="7359966" y="234161"/>
            <a:ext cx="4587640" cy="3093910"/>
            <a:chOff x="7359966" y="234161"/>
            <a:chExt cx="4587640" cy="3093910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37E22B11-A0EC-3E27-579F-BCAA0B52A50F}"/>
                </a:ext>
              </a:extLst>
            </p:cNvPr>
            <p:cNvGrpSpPr/>
            <p:nvPr/>
          </p:nvGrpSpPr>
          <p:grpSpPr>
            <a:xfrm>
              <a:off x="7359966" y="234161"/>
              <a:ext cx="4587640" cy="3093910"/>
              <a:chOff x="6956606" y="1141584"/>
              <a:chExt cx="4587640" cy="3093910"/>
            </a:xfrm>
          </p:grpSpPr>
          <p:pic>
            <p:nvPicPr>
              <p:cNvPr id="49" name="Picture 48">
                <a:extLst>
                  <a:ext uri="{FF2B5EF4-FFF2-40B4-BE49-F238E27FC236}">
                    <a16:creationId xmlns:a16="http://schemas.microsoft.com/office/drawing/2014/main" id="{7788F401-DAA0-AEE5-E55E-145CAFA45D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56606" y="1141584"/>
                <a:ext cx="4579310" cy="2859853"/>
              </a:xfrm>
              <a:prstGeom prst="rect">
                <a:avLst/>
              </a:prstGeom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p:spPr>
          </p:pic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581EB2D8-4A64-2D13-7416-2247BD3E3029}"/>
                  </a:ext>
                </a:extLst>
              </p:cNvPr>
              <p:cNvSpPr txBox="1"/>
              <p:nvPr/>
            </p:nvSpPr>
            <p:spPr>
              <a:xfrm>
                <a:off x="6956606" y="4020050"/>
                <a:ext cx="458764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sz="1200">
                    <a:solidFill>
                      <a:schemeClr val="accent6"/>
                    </a:solidFill>
                  </a:defRPr>
                </a:lvl1pPr>
              </a:lstStyle>
              <a:p>
                <a:r>
                  <a:rPr lang="en-GB" sz="800" dirty="0">
                    <a:solidFill>
                      <a:schemeClr val="bg1"/>
                    </a:solidFill>
                  </a:rPr>
                  <a:t>Source: DUNE TDR 2020; https://iopscience.iop.org/article/10.1088/1748-0221/15/08/T08009/pdf</a:t>
                </a:r>
              </a:p>
            </p:txBody>
          </p:sp>
        </p:grpSp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B7963A72-1D7A-1F77-F874-11503874DCAF}"/>
                </a:ext>
              </a:extLst>
            </p:cNvPr>
            <p:cNvGrpSpPr/>
            <p:nvPr/>
          </p:nvGrpSpPr>
          <p:grpSpPr>
            <a:xfrm>
              <a:off x="7751135" y="822632"/>
              <a:ext cx="913227" cy="1565229"/>
              <a:chOff x="7751135" y="822632"/>
              <a:chExt cx="913227" cy="1565229"/>
            </a:xfrm>
          </p:grpSpPr>
          <p:grpSp>
            <p:nvGrpSpPr>
              <p:cNvPr id="115" name="Group 114">
                <a:extLst>
                  <a:ext uri="{FF2B5EF4-FFF2-40B4-BE49-F238E27FC236}">
                    <a16:creationId xmlns:a16="http://schemas.microsoft.com/office/drawing/2014/main" id="{8204321F-7102-F3FD-5145-BD4715E776FD}"/>
                  </a:ext>
                </a:extLst>
              </p:cNvPr>
              <p:cNvGrpSpPr/>
              <p:nvPr/>
            </p:nvGrpSpPr>
            <p:grpSpPr>
              <a:xfrm>
                <a:off x="7751135" y="822632"/>
                <a:ext cx="913227" cy="839762"/>
                <a:chOff x="7751135" y="822632"/>
                <a:chExt cx="913227" cy="839762"/>
              </a:xfrm>
            </p:grpSpPr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6E1D2770-0633-5433-365C-A82445F1F354}"/>
                    </a:ext>
                  </a:extLst>
                </p:cNvPr>
                <p:cNvSpPr txBox="1"/>
                <p:nvPr/>
              </p:nvSpPr>
              <p:spPr>
                <a:xfrm>
                  <a:off x="7751135" y="822632"/>
                  <a:ext cx="507218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>
                    <a:defRPr sz="1200">
                      <a:solidFill>
                        <a:schemeClr val="accent6"/>
                      </a:solidFill>
                    </a:defRPr>
                  </a:lvl1pPr>
                </a:lstStyle>
                <a:p>
                  <a:r>
                    <a:rPr lang="en-GB" sz="1100" dirty="0">
                      <a:solidFill>
                        <a:srgbClr val="FF0000"/>
                      </a:solidFill>
                    </a:rPr>
                    <a:t>2019</a:t>
                  </a:r>
                  <a:endParaRPr lang="en-GB" sz="9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35301F2B-BDF6-95F8-4B8C-8B11836E0A0B}"/>
                    </a:ext>
                  </a:extLst>
                </p:cNvPr>
                <p:cNvSpPr txBox="1"/>
                <p:nvPr/>
              </p:nvSpPr>
              <p:spPr>
                <a:xfrm>
                  <a:off x="8157144" y="1400784"/>
                  <a:ext cx="507218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>
                    <a:defRPr sz="1200">
                      <a:solidFill>
                        <a:schemeClr val="accent6"/>
                      </a:solidFill>
                    </a:defRPr>
                  </a:lvl1pPr>
                </a:lstStyle>
                <a:p>
                  <a:r>
                    <a:rPr lang="en-GB" sz="1100" dirty="0">
                      <a:solidFill>
                        <a:srgbClr val="FF0000"/>
                      </a:solidFill>
                    </a:rPr>
                    <a:t>2023</a:t>
                  </a:r>
                  <a:endParaRPr lang="en-GB" sz="900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5D70BE4B-D604-9D3B-1B75-B019E5D1578B}"/>
                  </a:ext>
                </a:extLst>
              </p:cNvPr>
              <p:cNvSpPr txBox="1"/>
              <p:nvPr/>
            </p:nvSpPr>
            <p:spPr>
              <a:xfrm>
                <a:off x="7982306" y="1956974"/>
                <a:ext cx="50721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sz="1200">
                    <a:solidFill>
                      <a:schemeClr val="accent6"/>
                    </a:solidFill>
                  </a:defRPr>
                </a:lvl1pPr>
              </a:lstStyle>
              <a:p>
                <a:r>
                  <a:rPr lang="en-GB" sz="1100" dirty="0">
                    <a:solidFill>
                      <a:srgbClr val="FF0000"/>
                    </a:solidFill>
                  </a:rPr>
                  <a:t>2020</a:t>
                </a:r>
              </a:p>
              <a:p>
                <a:r>
                  <a:rPr lang="en-GB" sz="1100" dirty="0">
                    <a:solidFill>
                      <a:srgbClr val="FF0000"/>
                    </a:solidFill>
                  </a:rPr>
                  <a:t>TDR</a:t>
                </a:r>
                <a:endParaRPr lang="en-GB" sz="900" dirty="0">
                  <a:solidFill>
                    <a:srgbClr val="FF0000"/>
                  </a:solidFill>
                </a:endParaRPr>
              </a:p>
            </p:txBody>
          </p: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3F760B7-6AF3-8A4B-B68A-EE55F5251C6C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/>
              <a:t>Prototyping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3097A5-C489-724B-883F-3DA516A01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 dirty="0"/>
              <a:t>1st Accelerators Technology Sector Workshop Speaker: Caroline Fabre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BBC12-D34E-834B-BB23-344AA3FF1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C7E88-7948-D841-83D7-83B72EAFD754}" type="slidenum">
              <a:rPr lang="en-GB" smtClean="0"/>
              <a:pPr/>
              <a:t>9</a:t>
            </a:fld>
            <a:endParaRPr lang="en-GB" dirty="0"/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2A2D585B-019A-8F03-C298-00B45AACABA4}"/>
              </a:ext>
            </a:extLst>
          </p:cNvPr>
          <p:cNvGrpSpPr/>
          <p:nvPr/>
        </p:nvGrpSpPr>
        <p:grpSpPr>
          <a:xfrm>
            <a:off x="937287" y="3784237"/>
            <a:ext cx="10317426" cy="2917272"/>
            <a:chOff x="596080" y="3524247"/>
            <a:chExt cx="10317426" cy="2917272"/>
          </a:xfrm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144FE525-A27E-ED42-5673-B0EC64327749}"/>
                </a:ext>
              </a:extLst>
            </p:cNvPr>
            <p:cNvGrpSpPr/>
            <p:nvPr/>
          </p:nvGrpSpPr>
          <p:grpSpPr>
            <a:xfrm>
              <a:off x="596080" y="3524247"/>
              <a:ext cx="10317426" cy="2917272"/>
              <a:chOff x="596080" y="3524247"/>
              <a:chExt cx="10317426" cy="2917272"/>
            </a:xfrm>
          </p:grpSpPr>
          <p:pic>
            <p:nvPicPr>
              <p:cNvPr id="67" name="Picture 66">
                <a:extLst>
                  <a:ext uri="{FF2B5EF4-FFF2-40B4-BE49-F238E27FC236}">
                    <a16:creationId xmlns:a16="http://schemas.microsoft.com/office/drawing/2014/main" id="{95E3B287-51F5-9C33-39E9-3C23BAB5FE2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606886" y="3864164"/>
                <a:ext cx="2081555" cy="1743267"/>
              </a:xfrm>
              <a:prstGeom prst="rect">
                <a:avLst/>
              </a:prstGeom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p:spPr>
          </p:pic>
          <p:pic>
            <p:nvPicPr>
              <p:cNvPr id="68" name="Picture 67">
                <a:extLst>
                  <a:ext uri="{FF2B5EF4-FFF2-40B4-BE49-F238E27FC236}">
                    <a16:creationId xmlns:a16="http://schemas.microsoft.com/office/drawing/2014/main" id="{E6C67DE0-6717-1560-3AD3-AEB7C5145F7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540373" y="3842794"/>
                <a:ext cx="2109453" cy="1746506"/>
              </a:xfrm>
              <a:prstGeom prst="rect">
                <a:avLst/>
              </a:prstGeom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p:spPr>
          </p:pic>
          <p:pic>
            <p:nvPicPr>
              <p:cNvPr id="69" name="Picture 68">
                <a:extLst>
                  <a:ext uri="{FF2B5EF4-FFF2-40B4-BE49-F238E27FC236}">
                    <a16:creationId xmlns:a16="http://schemas.microsoft.com/office/drawing/2014/main" id="{A0A572D3-B61A-12B9-071D-B79C0316A3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32941" y="3864016"/>
                <a:ext cx="2373134" cy="1746506"/>
              </a:xfrm>
              <a:prstGeom prst="rect">
                <a:avLst/>
              </a:prstGeom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p:spPr>
          </p:pic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A98A4796-92D8-87F1-DEFF-8BC986E967D6}"/>
                  </a:ext>
                </a:extLst>
              </p:cNvPr>
              <p:cNvSpPr txBox="1"/>
              <p:nvPr/>
            </p:nvSpPr>
            <p:spPr>
              <a:xfrm>
                <a:off x="8788443" y="3524247"/>
                <a:ext cx="160547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dirty="0" err="1">
                    <a:solidFill>
                      <a:schemeClr val="bg1"/>
                    </a:solidFill>
                  </a:rPr>
                  <a:t>ProtoDUNE</a:t>
                </a:r>
                <a:r>
                  <a:rPr lang="en-GB" sz="1600" dirty="0">
                    <a:solidFill>
                      <a:schemeClr val="bg1"/>
                    </a:solidFill>
                  </a:rPr>
                  <a:t>-VD</a:t>
                </a:r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2D919080-5F0D-CEE7-71D0-5565E602C6A7}"/>
                  </a:ext>
                </a:extLst>
              </p:cNvPr>
              <p:cNvSpPr txBox="1"/>
              <p:nvPr/>
            </p:nvSpPr>
            <p:spPr>
              <a:xfrm>
                <a:off x="6311668" y="3544235"/>
                <a:ext cx="160547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dirty="0" err="1">
                    <a:solidFill>
                      <a:schemeClr val="bg1"/>
                    </a:solidFill>
                  </a:rPr>
                  <a:t>ProtoDUNE</a:t>
                </a:r>
                <a:r>
                  <a:rPr lang="en-GB" sz="1600" dirty="0">
                    <a:solidFill>
                      <a:schemeClr val="bg1"/>
                    </a:solidFill>
                  </a:rPr>
                  <a:t>-HD</a:t>
                </a:r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132E5655-23EE-12F0-111B-75A3C5081790}"/>
                  </a:ext>
                </a:extLst>
              </p:cNvPr>
              <p:cNvSpPr txBox="1"/>
              <p:nvPr/>
            </p:nvSpPr>
            <p:spPr>
              <a:xfrm>
                <a:off x="3491963" y="5606966"/>
                <a:ext cx="228355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ctr">
                  <a:defRPr sz="1600">
                    <a:solidFill>
                      <a:schemeClr val="bg1"/>
                    </a:solidFill>
                  </a:defRPr>
                </a:lvl1pPr>
              </a:lstStyle>
              <a:p>
                <a:r>
                  <a:rPr lang="en-GB" dirty="0"/>
                  <a:t>35 T </a:t>
                </a:r>
              </a:p>
              <a:p>
                <a:r>
                  <a:rPr lang="en-GB" dirty="0"/>
                  <a:t>Program finished</a:t>
                </a:r>
              </a:p>
              <a:p>
                <a:r>
                  <a:rPr lang="en-GB" dirty="0"/>
                  <a:t>(</a:t>
                </a:r>
                <a:r>
                  <a:rPr lang="en-GB" dirty="0" err="1"/>
                  <a:t>Fermilab</a:t>
                </a:r>
                <a:r>
                  <a:rPr lang="en-GB" dirty="0"/>
                  <a:t>)</a:t>
                </a:r>
              </a:p>
            </p:txBody>
          </p: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CA03AC9D-5353-94ED-16F2-DB6456E68C3D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596080" y="5601096"/>
                <a:ext cx="277456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dirty="0">
                    <a:solidFill>
                      <a:schemeClr val="bg1"/>
                    </a:solidFill>
                  </a:rPr>
                  <a:t>26 T </a:t>
                </a:r>
              </a:p>
              <a:p>
                <a:pPr algn="ctr"/>
                <a:r>
                  <a:rPr lang="en-GB" sz="1600" dirty="0">
                    <a:solidFill>
                      <a:schemeClr val="bg1"/>
                    </a:solidFill>
                  </a:rPr>
                  <a:t>Program finished</a:t>
                </a:r>
              </a:p>
              <a:p>
                <a:pPr algn="ctr"/>
                <a:r>
                  <a:rPr lang="en-GB" sz="1600" dirty="0">
                    <a:solidFill>
                      <a:schemeClr val="bg1"/>
                    </a:solidFill>
                  </a:rPr>
                  <a:t>(CERN)</a:t>
                </a: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E0197DD9-8679-030F-0BC4-E33AB704504A}"/>
                  </a:ext>
                </a:extLst>
              </p:cNvPr>
              <p:cNvSpPr txBox="1"/>
              <p:nvPr/>
            </p:nvSpPr>
            <p:spPr>
              <a:xfrm>
                <a:off x="8540373" y="5610522"/>
                <a:ext cx="237313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ctr">
                  <a:defRPr sz="1600">
                    <a:solidFill>
                      <a:schemeClr val="bg1"/>
                    </a:solidFill>
                  </a:defRPr>
                </a:lvl1pPr>
              </a:lstStyle>
              <a:p>
                <a:r>
                  <a:rPr lang="en-GB" dirty="0"/>
                  <a:t>740 T</a:t>
                </a:r>
              </a:p>
              <a:p>
                <a:r>
                  <a:rPr lang="en-GB" dirty="0"/>
                  <a:t>Cool-down in Dec. 2018</a:t>
                </a:r>
              </a:p>
              <a:p>
                <a:r>
                  <a:rPr lang="en-GB" dirty="0"/>
                  <a:t>(NP02, CERN)</a:t>
                </a: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7CB55F01-1FCD-6496-25CB-8D6345639965}"/>
                  </a:ext>
                </a:extLst>
              </p:cNvPr>
              <p:cNvSpPr txBox="1"/>
              <p:nvPr/>
            </p:nvSpPr>
            <p:spPr>
              <a:xfrm>
                <a:off x="5932940" y="5601096"/>
                <a:ext cx="237313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ctr">
                  <a:defRPr sz="1600">
                    <a:solidFill>
                      <a:schemeClr val="bg1"/>
                    </a:solidFill>
                  </a:defRPr>
                </a:lvl1pPr>
              </a:lstStyle>
              <a:p>
                <a:r>
                  <a:rPr lang="en-GB" dirty="0"/>
                  <a:t>740 T</a:t>
                </a:r>
              </a:p>
              <a:p>
                <a:r>
                  <a:rPr lang="en-GB" dirty="0"/>
                  <a:t>Cool-down in June 2018</a:t>
                </a:r>
              </a:p>
              <a:p>
                <a:r>
                  <a:rPr lang="en-GB" dirty="0"/>
                  <a:t>(NP04, CERN)</a:t>
                </a:r>
              </a:p>
            </p:txBody>
          </p:sp>
          <p:pic>
            <p:nvPicPr>
              <p:cNvPr id="78" name="Picture 77">
                <a:extLst>
                  <a:ext uri="{FF2B5EF4-FFF2-40B4-BE49-F238E27FC236}">
                    <a16:creationId xmlns:a16="http://schemas.microsoft.com/office/drawing/2014/main" id="{4803E76A-B707-B74F-56B5-01D4801627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6080" y="3870502"/>
                <a:ext cx="2774568" cy="1719945"/>
              </a:xfrm>
              <a:prstGeom prst="rect">
                <a:avLst/>
              </a:prstGeom>
              <a:effectLst>
                <a:outerShdw blurRad="50800" dist="38100" dir="2700000" algn="tl" rotWithShape="0">
                  <a:schemeClr val="bg1">
                    <a:alpha val="40000"/>
                  </a:schemeClr>
                </a:outerShdw>
              </a:effectLst>
            </p:spPr>
          </p:pic>
        </p:grp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08B83F92-D5B1-8EF4-C89D-6F68E0CD4A60}"/>
                </a:ext>
              </a:extLst>
            </p:cNvPr>
            <p:cNvGrpSpPr/>
            <p:nvPr/>
          </p:nvGrpSpPr>
          <p:grpSpPr>
            <a:xfrm>
              <a:off x="2786932" y="5371601"/>
              <a:ext cx="7862894" cy="238920"/>
              <a:chOff x="2786932" y="5371601"/>
              <a:chExt cx="7862894" cy="238920"/>
            </a:xfrm>
          </p:grpSpPr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CF32A55B-43A5-A28C-B4AC-DFB9FB130379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2786932" y="5371601"/>
                <a:ext cx="57415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dirty="0">
                    <a:solidFill>
                      <a:schemeClr val="bg1"/>
                    </a:solidFill>
                  </a:rPr>
                  <a:t>@CERN</a:t>
                </a: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01771F94-6110-2FCD-1507-0678C2FEA1F2}"/>
                  </a:ext>
                </a:extLst>
              </p:cNvPr>
              <p:cNvSpPr txBox="1"/>
              <p:nvPr/>
            </p:nvSpPr>
            <p:spPr>
              <a:xfrm>
                <a:off x="7738955" y="5383525"/>
                <a:ext cx="57415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dirty="0">
                    <a:solidFill>
                      <a:schemeClr val="bg1"/>
                    </a:solidFill>
                  </a:rPr>
                  <a:t>@CERN</a:t>
                </a: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E67DA4B0-49DA-53E9-05DE-64EA6C7DB7DD}"/>
                  </a:ext>
                </a:extLst>
              </p:cNvPr>
              <p:cNvSpPr txBox="1"/>
              <p:nvPr/>
            </p:nvSpPr>
            <p:spPr>
              <a:xfrm>
                <a:off x="10075668" y="5371601"/>
                <a:ext cx="57415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dirty="0">
                    <a:solidFill>
                      <a:schemeClr val="bg1"/>
                    </a:solidFill>
                  </a:rPr>
                  <a:t>@CERN</a:t>
                </a: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52830066-54BC-1D88-D259-20CD0FF68161}"/>
                  </a:ext>
                </a:extLst>
              </p:cNvPr>
              <p:cNvSpPr txBox="1"/>
              <p:nvPr/>
            </p:nvSpPr>
            <p:spPr>
              <a:xfrm>
                <a:off x="4982110" y="5395077"/>
                <a:ext cx="70633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dirty="0"/>
                  <a:t>@Fermilab</a:t>
                </a:r>
              </a:p>
            </p:txBody>
          </p:sp>
        </p:grpSp>
      </p:grpSp>
      <p:sp>
        <p:nvSpPr>
          <p:cNvPr id="88" name="Content Placeholder 9">
            <a:extLst>
              <a:ext uri="{FF2B5EF4-FFF2-40B4-BE49-F238E27FC236}">
                <a16:creationId xmlns:a16="http://schemas.microsoft.com/office/drawing/2014/main" id="{3DEEC54D-ACE4-9523-189E-11F18852176B}"/>
              </a:ext>
            </a:extLst>
          </p:cNvPr>
          <p:cNvSpPr txBox="1">
            <a:spLocks/>
          </p:cNvSpPr>
          <p:nvPr/>
        </p:nvSpPr>
        <p:spPr>
          <a:xfrm>
            <a:off x="623887" y="1884213"/>
            <a:ext cx="6817100" cy="209387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71E4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71E4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71E4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71E4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71E4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34517" indent="-285750">
              <a:buFont typeface="Wingdings" panose="05000000000000000000" pitchFamily="2" charset="2"/>
              <a:buChar char="§"/>
            </a:pPr>
            <a:r>
              <a:rPr lang="en-GB" sz="1800" dirty="0">
                <a:solidFill>
                  <a:schemeClr val="bg1"/>
                </a:solidFill>
              </a:rPr>
              <a:t>LBNF cryogenics design developed by Fermilab</a:t>
            </a:r>
          </a:p>
          <a:p>
            <a:pPr marL="334517" indent="-285750">
              <a:buFont typeface="Wingdings" panose="05000000000000000000" pitchFamily="2" charset="2"/>
              <a:buChar char="§"/>
            </a:pPr>
            <a:r>
              <a:rPr lang="en-GB" sz="1800" dirty="0">
                <a:solidFill>
                  <a:schemeClr val="bg1"/>
                </a:solidFill>
              </a:rPr>
              <a:t>based on the principles developed at </a:t>
            </a:r>
            <a:r>
              <a:rPr lang="en-GB" sz="1800" dirty="0" err="1">
                <a:solidFill>
                  <a:schemeClr val="bg1"/>
                </a:solidFill>
              </a:rPr>
              <a:t>ProtoDUNE</a:t>
            </a:r>
            <a:r>
              <a:rPr lang="en-GB" sz="1800" dirty="0">
                <a:solidFill>
                  <a:schemeClr val="bg1"/>
                </a:solidFill>
              </a:rPr>
              <a:t> by NP </a:t>
            </a:r>
          </a:p>
          <a:p>
            <a:pPr marL="334517" indent="-285750">
              <a:buFont typeface="Wingdings" panose="05000000000000000000" pitchFamily="2" charset="2"/>
              <a:buChar char="§"/>
            </a:pPr>
            <a:r>
              <a:rPr lang="en-GB" sz="1800" dirty="0">
                <a:solidFill>
                  <a:schemeClr val="bg1"/>
                </a:solidFill>
              </a:rPr>
              <a:t>including the Return of Experience</a:t>
            </a:r>
          </a:p>
          <a:p>
            <a:pPr marL="334517" indent="-285750">
              <a:buFont typeface="Wingdings" panose="05000000000000000000" pitchFamily="2" charset="2"/>
              <a:buChar char="§"/>
            </a:pPr>
            <a:r>
              <a:rPr lang="en-GB" sz="1800" dirty="0">
                <a:solidFill>
                  <a:schemeClr val="bg1"/>
                </a:solidFill>
              </a:rPr>
              <a:t>through </a:t>
            </a:r>
            <a:r>
              <a:rPr lang="en-GB" sz="1800" b="1" dirty="0">
                <a:solidFill>
                  <a:schemeClr val="bg1"/>
                </a:solidFill>
              </a:rPr>
              <a:t>continuous interactions </a:t>
            </a:r>
            <a:r>
              <a:rPr lang="en-GB" sz="1800" dirty="0">
                <a:solidFill>
                  <a:schemeClr val="bg1"/>
                </a:solidFill>
              </a:rPr>
              <a:t>of the NP and LBNF teams</a:t>
            </a:r>
          </a:p>
          <a:p>
            <a:pPr marL="334517" indent="-285750">
              <a:buFont typeface="Wingdings" panose="05000000000000000000" pitchFamily="2" charset="2"/>
              <a:buChar char="§"/>
            </a:pPr>
            <a:r>
              <a:rPr lang="en-GB" sz="1800" dirty="0">
                <a:solidFill>
                  <a:schemeClr val="bg1"/>
                </a:solidFill>
              </a:rPr>
              <a:t>and formal participation to reviews </a:t>
            </a:r>
          </a:p>
          <a:p>
            <a:pPr marL="48767" indent="0">
              <a:buFont typeface="Arial" panose="020B0604020202020204" pitchFamily="34" charset="0"/>
              <a:buNone/>
            </a:pP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CDAA95DF-F709-8817-0DCE-E78AEEDAB6DC}"/>
              </a:ext>
            </a:extLst>
          </p:cNvPr>
          <p:cNvSpPr txBox="1"/>
          <p:nvPr/>
        </p:nvSpPr>
        <p:spPr>
          <a:xfrm>
            <a:off x="7696892" y="2821322"/>
            <a:ext cx="1791733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>
                <a:solidFill>
                  <a:schemeClr val="accent6"/>
                </a:solidFill>
              </a:defRPr>
            </a:lvl1pPr>
          </a:lstStyle>
          <a:p>
            <a:r>
              <a:rPr lang="en-GB" sz="1600" dirty="0" err="1">
                <a:solidFill>
                  <a:schemeClr val="tx1"/>
                </a:solidFill>
              </a:rPr>
              <a:t>REx</a:t>
            </a:r>
            <a:r>
              <a:rPr lang="en-GB" sz="1600" dirty="0">
                <a:solidFill>
                  <a:schemeClr val="tx1"/>
                </a:solidFill>
              </a:rPr>
              <a:t> on technical, organizational &amp; safety aspects</a:t>
            </a:r>
            <a:endParaRPr lang="en-GB" sz="1100" dirty="0">
              <a:solidFill>
                <a:schemeClr val="tx1"/>
              </a:solidFill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537B21D6-DBB4-3DDA-7968-C9BD4D887493}"/>
              </a:ext>
            </a:extLst>
          </p:cNvPr>
          <p:cNvGrpSpPr/>
          <p:nvPr/>
        </p:nvGrpSpPr>
        <p:grpSpPr>
          <a:xfrm>
            <a:off x="7455614" y="1208937"/>
            <a:ext cx="2476775" cy="2595288"/>
            <a:chOff x="7455614" y="1208937"/>
            <a:chExt cx="2476775" cy="2595288"/>
          </a:xfrm>
        </p:grpSpPr>
        <p:cxnSp>
          <p:nvCxnSpPr>
            <p:cNvPr id="95" name="Straight Arrow Connector 94">
              <a:extLst>
                <a:ext uri="{FF2B5EF4-FFF2-40B4-BE49-F238E27FC236}">
                  <a16:creationId xmlns:a16="http://schemas.microsoft.com/office/drawing/2014/main" id="{3372362F-FD96-066B-9863-2E29D15FADBA}"/>
                </a:ext>
              </a:extLst>
            </p:cNvPr>
            <p:cNvCxnSpPr>
              <a:cxnSpLocks/>
              <a:stCxn id="73" idx="0"/>
            </p:cNvCxnSpPr>
            <p:nvPr/>
          </p:nvCxnSpPr>
          <p:spPr>
            <a:xfrm flipV="1">
              <a:off x="7455614" y="1562019"/>
              <a:ext cx="553610" cy="2242206"/>
            </a:xfrm>
            <a:prstGeom prst="straightConnector1">
              <a:avLst/>
            </a:prstGeom>
            <a:ln w="1905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03" name="Straight Arrow Connector 102">
              <a:extLst>
                <a:ext uri="{FF2B5EF4-FFF2-40B4-BE49-F238E27FC236}">
                  <a16:creationId xmlns:a16="http://schemas.microsoft.com/office/drawing/2014/main" id="{0EA4B2D9-741C-DA58-E565-F8C5B50402AF}"/>
                </a:ext>
              </a:extLst>
            </p:cNvPr>
            <p:cNvCxnSpPr>
              <a:cxnSpLocks/>
              <a:stCxn id="73" idx="0"/>
            </p:cNvCxnSpPr>
            <p:nvPr/>
          </p:nvCxnSpPr>
          <p:spPr>
            <a:xfrm flipV="1">
              <a:off x="7455614" y="1859849"/>
              <a:ext cx="760818" cy="1944376"/>
            </a:xfrm>
            <a:prstGeom prst="straightConnector1">
              <a:avLst/>
            </a:prstGeom>
            <a:ln w="1905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08" name="Straight Arrow Connector 107">
              <a:extLst>
                <a:ext uri="{FF2B5EF4-FFF2-40B4-BE49-F238E27FC236}">
                  <a16:creationId xmlns:a16="http://schemas.microsoft.com/office/drawing/2014/main" id="{51EF4F3C-740F-478A-9719-7E88ED30DBF0}"/>
                </a:ext>
              </a:extLst>
            </p:cNvPr>
            <p:cNvCxnSpPr>
              <a:cxnSpLocks/>
              <a:stCxn id="72" idx="0"/>
            </p:cNvCxnSpPr>
            <p:nvPr/>
          </p:nvCxnSpPr>
          <p:spPr>
            <a:xfrm flipH="1" flipV="1">
              <a:off x="8592759" y="2081669"/>
              <a:ext cx="1339630" cy="1702568"/>
            </a:xfrm>
            <a:prstGeom prst="straightConnector1">
              <a:avLst/>
            </a:prstGeom>
            <a:ln w="1905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99" name="Straight Arrow Connector 98">
              <a:extLst>
                <a:ext uri="{FF2B5EF4-FFF2-40B4-BE49-F238E27FC236}">
                  <a16:creationId xmlns:a16="http://schemas.microsoft.com/office/drawing/2014/main" id="{B1575DE6-6ADD-6304-9CC6-0CE0809BE05A}"/>
                </a:ext>
              </a:extLst>
            </p:cNvPr>
            <p:cNvCxnSpPr>
              <a:cxnSpLocks/>
              <a:stCxn id="72" idx="0"/>
            </p:cNvCxnSpPr>
            <p:nvPr/>
          </p:nvCxnSpPr>
          <p:spPr>
            <a:xfrm flipH="1" flipV="1">
              <a:off x="8265129" y="1208937"/>
              <a:ext cx="1667260" cy="2575300"/>
            </a:xfrm>
            <a:prstGeom prst="straightConnector1">
              <a:avLst/>
            </a:prstGeom>
            <a:ln w="1905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80119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118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CERN 70yrs">
      <a:dk1>
        <a:srgbClr val="19244C"/>
      </a:dk1>
      <a:lt1>
        <a:srgbClr val="FFFFFF"/>
      </a:lt1>
      <a:dk2>
        <a:srgbClr val="071E40"/>
      </a:dk2>
      <a:lt2>
        <a:srgbClr val="F8F8F8"/>
      </a:lt2>
      <a:accent1>
        <a:srgbClr val="004164"/>
      </a:accent1>
      <a:accent2>
        <a:srgbClr val="00244B"/>
      </a:accent2>
      <a:accent3>
        <a:srgbClr val="959DB6"/>
      </a:accent3>
      <a:accent4>
        <a:srgbClr val="00476E"/>
      </a:accent4>
      <a:accent5>
        <a:srgbClr val="6698C0"/>
      </a:accent5>
      <a:accent6>
        <a:srgbClr val="031950"/>
      </a:accent6>
      <a:hlink>
        <a:srgbClr val="0034A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S Workshop_template presentation.pptx" id="{EE1ACAE2-91A5-594F-BDC1-22B740F60353}" vid="{86256F39-84D3-EA44-B1F2-217024BBE2D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ATSWS24_DUNE_C-Fabre_v1</Template>
  <TotalTime>9765</TotalTime>
  <Words>3161</Words>
  <Application>Microsoft Office PowerPoint</Application>
  <PresentationFormat>Widescreen</PresentationFormat>
  <Paragraphs>573</Paragraphs>
  <Slides>22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Calibri</vt:lpstr>
      <vt:lpstr>Helvetica</vt:lpstr>
      <vt:lpstr>Raleway</vt:lpstr>
      <vt:lpstr>Roboto</vt:lpstr>
      <vt:lpstr>Roboto Light</vt:lpstr>
      <vt:lpstr>Wingdings</vt:lpstr>
      <vt:lpstr>Thème Office</vt:lpstr>
      <vt:lpstr>1st Accelerators Technology  Sector Workshop  Engineering Design Tools and Processes Project Management Methodologies and Tools</vt:lpstr>
      <vt:lpstr>Defining and executing cryogenic systems for DUNE </vt:lpstr>
      <vt:lpstr>Content</vt:lpstr>
      <vt:lpstr>The DUNE project</vt:lpstr>
      <vt:lpstr>Co-operation framework between CERN and US-DOE </vt:lpstr>
      <vt:lpstr>Detection principle</vt:lpstr>
      <vt:lpstr>Requirements </vt:lpstr>
      <vt:lpstr>Developments for cryostat and cryogenics </vt:lpstr>
      <vt:lpstr>Prototyping</vt:lpstr>
      <vt:lpstr>Working in a collaboration</vt:lpstr>
      <vt:lpstr>CERN/NP in the LBNF-DUNE-US Project </vt:lpstr>
      <vt:lpstr>Cryogenic systems</vt:lpstr>
      <vt:lpstr>From the definition to the execution</vt:lpstr>
      <vt:lpstr>Engineering activities &amp; methodology (1/2)</vt:lpstr>
      <vt:lpstr>Engineering activities &amp; methodology (2/2)</vt:lpstr>
      <vt:lpstr>Management activities</vt:lpstr>
      <vt:lpstr>QA activities in contract execution </vt:lpstr>
      <vt:lpstr>Conclusion</vt:lpstr>
      <vt:lpstr>BACK-UP SLIDES</vt:lpstr>
      <vt:lpstr>Cryogenics expertise for liquefied rare gases detectors</vt:lpstr>
      <vt:lpstr>PowerPoint Presentation</vt:lpstr>
      <vt:lpstr>Neutrino Platform Organization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1st Accelerator Technology  Sector Workshop  Engineering Design Tools and Processes Project Management Methodologies and Tools</dc:title>
  <dc:creator>Caroline Fabre</dc:creator>
  <cp:lastModifiedBy>Caroline Fabre</cp:lastModifiedBy>
  <cp:revision>221</cp:revision>
  <cp:lastPrinted>2024-02-13T16:20:17Z</cp:lastPrinted>
  <dcterms:created xsi:type="dcterms:W3CDTF">2024-06-13T07:22:12Z</dcterms:created>
  <dcterms:modified xsi:type="dcterms:W3CDTF">2024-06-25T11:10:32Z</dcterms:modified>
</cp:coreProperties>
</file>