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545" r:id="rId2"/>
    <p:sldId id="547" r:id="rId3"/>
    <p:sldId id="601" r:id="rId4"/>
    <p:sldId id="606" r:id="rId5"/>
    <p:sldId id="605" r:id="rId6"/>
    <p:sldId id="603" r:id="rId7"/>
    <p:sldId id="604" r:id="rId8"/>
    <p:sldId id="602" r:id="rId9"/>
    <p:sldId id="60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D2C817E-BBCA-394A-A8F1-C9549B72493C}">
          <p14:sldIdLst>
            <p14:sldId id="545"/>
            <p14:sldId id="547"/>
            <p14:sldId id="601"/>
            <p14:sldId id="606"/>
            <p14:sldId id="605"/>
            <p14:sldId id="603"/>
            <p14:sldId id="604"/>
            <p14:sldId id="602"/>
            <p14:sldId id="607"/>
          </p14:sldIdLst>
        </p14:section>
        <p14:section name="Untitled Section" id="{CBC3F389-6CFA-6C47-AD11-410050E82127}">
          <p14:sldIdLst/>
        </p14:section>
      </p14:sectionLst>
    </p:ex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421B"/>
    <a:srgbClr val="FF99FF"/>
    <a:srgbClr val="3399FF"/>
    <a:srgbClr val="66FF33"/>
    <a:srgbClr val="339933"/>
    <a:srgbClr val="FFFF66"/>
    <a:srgbClr val="C9302C"/>
    <a:srgbClr val="31589E"/>
    <a:srgbClr val="769FCE"/>
    <a:srgbClr val="282B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567" autoAdjust="0"/>
  </p:normalViewPr>
  <p:slideViewPr>
    <p:cSldViewPr snapToGrid="0" snapToObjects="1" showGuides="1">
      <p:cViewPr>
        <p:scale>
          <a:sx n="100" d="100"/>
          <a:sy n="100" d="100"/>
        </p:scale>
        <p:origin x="990" y="72"/>
      </p:cViewPr>
      <p:guideLst>
        <p:guide orient="horz" pos="2160"/>
        <p:guide pos="3863"/>
      </p:guideLst>
    </p:cSldViewPr>
  </p:slideViewPr>
  <p:notesTextViewPr>
    <p:cViewPr>
      <p:scale>
        <a:sx n="1" d="1"/>
        <a:sy n="1" d="1"/>
      </p:scale>
      <p:origin x="0" y="0"/>
    </p:cViewPr>
  </p:notesTextViewPr>
  <p:sorterViewPr>
    <p:cViewPr>
      <p:scale>
        <a:sx n="150" d="100"/>
        <a:sy n="150" d="100"/>
      </p:scale>
      <p:origin x="0" y="-1416"/>
    </p:cViewPr>
  </p:sorterViewPr>
  <p:notesViewPr>
    <p:cSldViewPr snapToGrid="0" snapToObjects="1" showGuides="1">
      <p:cViewPr varScale="1">
        <p:scale>
          <a:sx n="121" d="100"/>
          <a:sy n="121" d="100"/>
        </p:scale>
        <p:origin x="5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8C6B2E-AF09-1042-B67A-E4FB63971D7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1D70D6B-F623-AE4F-AF3F-F5F94A02BAB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0881AD-AC34-3444-9616-E53C5E40746C}" type="datetimeFigureOut">
              <a:rPr lang="en-GB" smtClean="0"/>
              <a:t>25/06/2024</a:t>
            </a:fld>
            <a:endParaRPr lang="en-GB"/>
          </a:p>
        </p:txBody>
      </p:sp>
      <p:sp>
        <p:nvSpPr>
          <p:cNvPr id="4" name="Footer Placeholder 3">
            <a:extLst>
              <a:ext uri="{FF2B5EF4-FFF2-40B4-BE49-F238E27FC236}">
                <a16:creationId xmlns:a16="http://schemas.microsoft.com/office/drawing/2014/main" id="{A5E219E9-66B4-FA4D-8B34-B342E3CC4E8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EAF125E-4BA9-A44E-B3CE-F6735FDF7AC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69B55B-3338-9F4D-AA34-8822837DF704}" type="slidenum">
              <a:rPr lang="en-GB" smtClean="0"/>
              <a:t>‹#›</a:t>
            </a:fld>
            <a:endParaRPr lang="en-GB"/>
          </a:p>
        </p:txBody>
      </p:sp>
    </p:spTree>
    <p:extLst>
      <p:ext uri="{BB962C8B-B14F-4D97-AF65-F5344CB8AC3E}">
        <p14:creationId xmlns:p14="http://schemas.microsoft.com/office/powerpoint/2010/main" val="14549409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F6EF69-7D2B-5146-9A2A-CEAFE64FBB97}" type="datetimeFigureOut">
              <a:rPr lang="en-GB" smtClean="0"/>
              <a:t>25/06/2024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FE4840-50D0-AB41-ABB7-CB24D36666DC}" type="slidenum">
              <a:rPr lang="en-GB" smtClean="0"/>
              <a:t>‹#›</a:t>
            </a:fld>
            <a:endParaRPr lang="en-GB"/>
          </a:p>
        </p:txBody>
      </p:sp>
    </p:spTree>
    <p:extLst>
      <p:ext uri="{BB962C8B-B14F-4D97-AF65-F5344CB8AC3E}">
        <p14:creationId xmlns:p14="http://schemas.microsoft.com/office/powerpoint/2010/main" val="4211632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2800" b="0" i="0" dirty="0">
                <a:solidFill>
                  <a:srgbClr val="242424"/>
                </a:solidFill>
                <a:effectLst/>
                <a:highlight>
                  <a:srgbClr val="FFFFFF"/>
                </a:highlight>
                <a:latin typeface="Aptos" panose="020B0004020202020204" pitchFamily="34" charset="0"/>
              </a:rPr>
              <a:t>The workshop will be a </a:t>
            </a:r>
            <a:r>
              <a:rPr lang="en-GB" sz="2800" b="1" i="0" dirty="0">
                <a:solidFill>
                  <a:srgbClr val="242424"/>
                </a:solidFill>
                <a:effectLst/>
                <a:highlight>
                  <a:srgbClr val="FFFFFF"/>
                </a:highlight>
                <a:latin typeface="Aptos" panose="020B0004020202020204" pitchFamily="34" charset="0"/>
              </a:rPr>
              <a:t>one-day event</a:t>
            </a:r>
            <a:r>
              <a:rPr lang="en-GB" sz="2800" b="0" i="0" dirty="0">
                <a:solidFill>
                  <a:srgbClr val="242424"/>
                </a:solidFill>
                <a:effectLst/>
                <a:highlight>
                  <a:srgbClr val="FFFFFF"/>
                </a:highlight>
                <a:latin typeface="Aptos" panose="020B0004020202020204" pitchFamily="34" charset="0"/>
              </a:rPr>
              <a:t> aimed at: </a:t>
            </a:r>
          </a:p>
          <a:p>
            <a:pPr algn="l"/>
            <a:r>
              <a:rPr lang="en-GB" sz="2800" b="0" i="0" dirty="0">
                <a:solidFill>
                  <a:srgbClr val="242424"/>
                </a:solidFill>
                <a:effectLst/>
                <a:highlight>
                  <a:srgbClr val="FFFFFF"/>
                </a:highlight>
                <a:latin typeface="Aptos" panose="020B0004020202020204" pitchFamily="34" charset="0"/>
              </a:rPr>
              <a:t> </a:t>
            </a:r>
          </a:p>
          <a:p>
            <a:pPr algn="l">
              <a:buFont typeface="Arial" panose="020B0604020202020204" pitchFamily="34" charset="0"/>
              <a:buChar char="•"/>
            </a:pPr>
            <a:r>
              <a:rPr lang="en-GB" sz="2800" b="0" i="0" dirty="0">
                <a:solidFill>
                  <a:srgbClr val="242424"/>
                </a:solidFill>
                <a:effectLst/>
                <a:highlight>
                  <a:srgbClr val="FFFFFF"/>
                </a:highlight>
                <a:latin typeface="Aptos" panose="020B0004020202020204" pitchFamily="34" charset="0"/>
              </a:rPr>
              <a:t> Increasing mutual knowledge of engineering and technical activities within the sector, </a:t>
            </a:r>
          </a:p>
          <a:p>
            <a:pPr algn="l">
              <a:buFont typeface="Arial" panose="020B0604020202020204" pitchFamily="34" charset="0"/>
              <a:buChar char="•"/>
            </a:pPr>
            <a:r>
              <a:rPr lang="en-GB" sz="2800" b="0" i="0" dirty="0">
                <a:solidFill>
                  <a:srgbClr val="242424"/>
                </a:solidFill>
                <a:effectLst/>
                <a:highlight>
                  <a:srgbClr val="FFFFFF"/>
                </a:highlight>
                <a:latin typeface="Aptos" panose="020B0004020202020204" pitchFamily="34" charset="0"/>
              </a:rPr>
              <a:t> Providing the opportunity to our colleagues to meet informally and create links across Departments and Groups,</a:t>
            </a:r>
          </a:p>
          <a:p>
            <a:pPr algn="l">
              <a:buFont typeface="Arial" panose="020B0604020202020204" pitchFamily="34" charset="0"/>
              <a:buChar char="•"/>
            </a:pPr>
            <a:r>
              <a:rPr lang="en-GB" sz="2800" b="0" i="0" dirty="0">
                <a:solidFill>
                  <a:srgbClr val="242424"/>
                </a:solidFill>
                <a:effectLst/>
                <a:highlight>
                  <a:srgbClr val="FFFFFF"/>
                </a:highlight>
                <a:latin typeface="Aptos" panose="020B0004020202020204" pitchFamily="34" charset="0"/>
              </a:rPr>
              <a:t> Sharing experiences, expertise, challenges, methodologies, and solutions to foster learning and collaboration.</a:t>
            </a:r>
          </a:p>
          <a:p>
            <a:endParaRPr lang="en-GB" sz="1800" dirty="0"/>
          </a:p>
        </p:txBody>
      </p:sp>
      <p:sp>
        <p:nvSpPr>
          <p:cNvPr id="4" name="Slide Number Placeholder 3"/>
          <p:cNvSpPr>
            <a:spLocks noGrp="1"/>
          </p:cNvSpPr>
          <p:nvPr>
            <p:ph type="sldNum" sz="quarter" idx="5"/>
          </p:nvPr>
        </p:nvSpPr>
        <p:spPr/>
        <p:txBody>
          <a:bodyPr/>
          <a:lstStyle/>
          <a:p>
            <a:fld id="{EFFE4840-50D0-AB41-ABB7-CB24D36666DC}" type="slidenum">
              <a:rPr lang="en-GB" smtClean="0"/>
              <a:t>2</a:t>
            </a:fld>
            <a:endParaRPr lang="en-GB"/>
          </a:p>
        </p:txBody>
      </p:sp>
    </p:spTree>
    <p:extLst>
      <p:ext uri="{BB962C8B-B14F-4D97-AF65-F5344CB8AC3E}">
        <p14:creationId xmlns:p14="http://schemas.microsoft.com/office/powerpoint/2010/main" val="2377088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D1EFC85-BAA1-8F43-8B06-FE1B82B4E6D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69" y="0"/>
            <a:ext cx="12191462" cy="6858000"/>
          </a:xfrm>
          <a:prstGeom prst="rect">
            <a:avLst/>
          </a:prstGeom>
        </p:spPr>
      </p:pic>
      <p:sp>
        <p:nvSpPr>
          <p:cNvPr id="16" name="Rectangle 15">
            <a:extLst>
              <a:ext uri="{FF2B5EF4-FFF2-40B4-BE49-F238E27FC236}">
                <a16:creationId xmlns:a16="http://schemas.microsoft.com/office/drawing/2014/main" id="{F7E6BD8D-4BA3-3E4F-8B08-3D6478B354ED}"/>
              </a:ext>
            </a:extLst>
          </p:cNvPr>
          <p:cNvSpPr/>
          <p:nvPr userDrawn="1"/>
        </p:nvSpPr>
        <p:spPr>
          <a:xfrm>
            <a:off x="0" y="0"/>
            <a:ext cx="12192000" cy="6858000"/>
          </a:xfrm>
          <a:prstGeom prst="rect">
            <a:avLst/>
          </a:prstGeom>
          <a:solidFill>
            <a:srgbClr val="060505">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3E7BE1-154C-2145-9DF5-E717237B985E}"/>
              </a:ext>
            </a:extLst>
          </p:cNvPr>
          <p:cNvSpPr>
            <a:spLocks noGrp="1"/>
          </p:cNvSpPr>
          <p:nvPr>
            <p:ph type="ctrTitle"/>
          </p:nvPr>
        </p:nvSpPr>
        <p:spPr>
          <a:xfrm>
            <a:off x="1308416" y="1165001"/>
            <a:ext cx="9540244" cy="2192561"/>
          </a:xfrm>
        </p:spPr>
        <p:txBody>
          <a:bodyPr anchor="ctr" anchorCtr="0">
            <a:normAutofit/>
          </a:bodyPr>
          <a:lstStyle>
            <a:lvl1pPr algn="ctr">
              <a:defRPr sz="400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29AE968F-DD03-DB4F-BB46-5286F98558F1}"/>
              </a:ext>
            </a:extLst>
          </p:cNvPr>
          <p:cNvSpPr>
            <a:spLocks noGrp="1"/>
          </p:cNvSpPr>
          <p:nvPr>
            <p:ph type="subTitle" idx="1"/>
          </p:nvPr>
        </p:nvSpPr>
        <p:spPr>
          <a:xfrm>
            <a:off x="623887" y="3500438"/>
            <a:ext cx="5389997" cy="1441450"/>
          </a:xfrm>
        </p:spPr>
        <p:txBody>
          <a:bodyPr anchor="ctr" anchorCtr="0">
            <a:normAutofit/>
          </a:bodyPr>
          <a:lstStyle>
            <a:lvl1pPr marL="0" indent="0" algn="ctr">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949E4F76-524E-6144-813F-E46F64600867}"/>
              </a:ext>
            </a:extLst>
          </p:cNvPr>
          <p:cNvSpPr>
            <a:spLocks noGrp="1"/>
          </p:cNvSpPr>
          <p:nvPr>
            <p:ph type="dt" sz="half" idx="10"/>
          </p:nvPr>
        </p:nvSpPr>
        <p:spPr/>
        <p:txBody>
          <a:bodyPr/>
          <a:lstStyle/>
          <a:p>
            <a:endParaRPr lang="en-GB"/>
          </a:p>
        </p:txBody>
      </p:sp>
      <p:sp>
        <p:nvSpPr>
          <p:cNvPr id="6" name="Slide Number Placeholder 5">
            <a:extLst>
              <a:ext uri="{FF2B5EF4-FFF2-40B4-BE49-F238E27FC236}">
                <a16:creationId xmlns:a16="http://schemas.microsoft.com/office/drawing/2014/main" id="{55C22C2D-9AF0-BD4D-A235-82EE729B6111}"/>
              </a:ext>
            </a:extLst>
          </p:cNvPr>
          <p:cNvSpPr>
            <a:spLocks noGrp="1"/>
          </p:cNvSpPr>
          <p:nvPr>
            <p:ph type="sldNum" sz="quarter" idx="12"/>
          </p:nvPr>
        </p:nvSpPr>
        <p:spPr>
          <a:xfrm>
            <a:off x="10191326" y="-1177862"/>
            <a:ext cx="1549400" cy="761403"/>
          </a:xfrm>
        </p:spPr>
        <p:txBody>
          <a:bodyPr/>
          <a:lstStyle/>
          <a:p>
            <a:fld id="{D14C7E88-7948-D841-83D7-83B72EAFD754}" type="slidenum">
              <a:rPr lang="en-GB" smtClean="0"/>
              <a:t>‹#›</a:t>
            </a:fld>
            <a:endParaRPr lang="en-GB"/>
          </a:p>
        </p:txBody>
      </p:sp>
      <p:cxnSp>
        <p:nvCxnSpPr>
          <p:cNvPr id="15" name="Straight Connector 14">
            <a:extLst>
              <a:ext uri="{FF2B5EF4-FFF2-40B4-BE49-F238E27FC236}">
                <a16:creationId xmlns:a16="http://schemas.microsoft.com/office/drawing/2014/main" id="{A9AA0D83-1BDB-2541-97D8-FF5440D23B61}"/>
              </a:ext>
            </a:extLst>
          </p:cNvPr>
          <p:cNvCxnSpPr>
            <a:cxnSpLocks/>
          </p:cNvCxnSpPr>
          <p:nvPr userDrawn="1"/>
        </p:nvCxnSpPr>
        <p:spPr>
          <a:xfrm>
            <a:off x="623888" y="5014427"/>
            <a:ext cx="109442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34736E2-F866-C045-8708-7DC29678CD7B}"/>
              </a:ext>
            </a:extLst>
          </p:cNvPr>
          <p:cNvCxnSpPr>
            <a:cxnSpLocks/>
          </p:cNvCxnSpPr>
          <p:nvPr userDrawn="1"/>
        </p:nvCxnSpPr>
        <p:spPr>
          <a:xfrm>
            <a:off x="6096000" y="3429000"/>
            <a:ext cx="0" cy="159105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8">
            <a:extLst>
              <a:ext uri="{FF2B5EF4-FFF2-40B4-BE49-F238E27FC236}">
                <a16:creationId xmlns:a16="http://schemas.microsoft.com/office/drawing/2014/main" id="{4EDA3203-9615-734D-A896-0ACA72A9D092}"/>
              </a:ext>
            </a:extLst>
          </p:cNvPr>
          <p:cNvSpPr>
            <a:spLocks noGrp="1"/>
          </p:cNvSpPr>
          <p:nvPr>
            <p:ph type="body" sz="quarter" idx="13"/>
          </p:nvPr>
        </p:nvSpPr>
        <p:spPr>
          <a:xfrm>
            <a:off x="6178106" y="3500438"/>
            <a:ext cx="5390007" cy="1441450"/>
          </a:xfrm>
        </p:spPr>
        <p:txBody>
          <a:bodyPr anchor="ctr" anchorCtr="0">
            <a:noAutofit/>
          </a:bodyPr>
          <a:lstStyle>
            <a:lvl1pPr marL="0" indent="0" algn="ctr">
              <a:buFontTx/>
              <a:buNone/>
              <a:defRPr sz="1500">
                <a:solidFill>
                  <a:schemeClr val="bg1"/>
                </a:solidFill>
              </a:defRPr>
            </a:lvl1pPr>
            <a:lvl2pPr marL="457200" indent="0" algn="ctr">
              <a:buFontTx/>
              <a:buNone/>
              <a:defRPr sz="2100"/>
            </a:lvl2pPr>
            <a:lvl3pPr marL="914400" indent="0" algn="ctr">
              <a:buFontTx/>
              <a:buNone/>
              <a:defRPr sz="2100"/>
            </a:lvl3pPr>
            <a:lvl4pPr marL="1371600" indent="0" algn="ctr">
              <a:buFontTx/>
              <a:buNone/>
              <a:defRPr sz="2100"/>
            </a:lvl4pPr>
            <a:lvl5pPr marL="1828800" indent="0" algn="ctr">
              <a:buFontTx/>
              <a:buNone/>
              <a:defRPr sz="2100"/>
            </a:lvl5pPr>
          </a:lstStyle>
          <a:p>
            <a:pPr lvl="0"/>
            <a:r>
              <a:rPr lang="en-US"/>
              <a:t>Click to edit Master text styles</a:t>
            </a:r>
          </a:p>
        </p:txBody>
      </p:sp>
      <p:cxnSp>
        <p:nvCxnSpPr>
          <p:cNvPr id="18" name="Straight Connector 17">
            <a:extLst>
              <a:ext uri="{FF2B5EF4-FFF2-40B4-BE49-F238E27FC236}">
                <a16:creationId xmlns:a16="http://schemas.microsoft.com/office/drawing/2014/main" id="{55581909-3144-8348-BD34-4B07FAF5ADD5}"/>
              </a:ext>
            </a:extLst>
          </p:cNvPr>
          <p:cNvCxnSpPr>
            <a:cxnSpLocks/>
          </p:cNvCxnSpPr>
          <p:nvPr userDrawn="1"/>
        </p:nvCxnSpPr>
        <p:spPr>
          <a:xfrm>
            <a:off x="623888" y="3432965"/>
            <a:ext cx="109442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C5513D25-6CE6-254A-8BA1-53EE59A1B94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012944" y="5518761"/>
            <a:ext cx="3033776" cy="985721"/>
          </a:xfrm>
          <a:prstGeom prst="rect">
            <a:avLst/>
          </a:prstGeom>
        </p:spPr>
      </p:pic>
    </p:spTree>
    <p:extLst>
      <p:ext uri="{BB962C8B-B14F-4D97-AF65-F5344CB8AC3E}">
        <p14:creationId xmlns:p14="http://schemas.microsoft.com/office/powerpoint/2010/main" val="225871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FB6A2E3-C57D-654E-BFFF-AF043943C2D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69" y="0"/>
            <a:ext cx="12191462" cy="6858000"/>
          </a:xfrm>
          <a:prstGeom prst="rect">
            <a:avLst/>
          </a:prstGeom>
        </p:spPr>
      </p:pic>
      <p:sp>
        <p:nvSpPr>
          <p:cNvPr id="17" name="Rectangle 16">
            <a:extLst>
              <a:ext uri="{FF2B5EF4-FFF2-40B4-BE49-F238E27FC236}">
                <a16:creationId xmlns:a16="http://schemas.microsoft.com/office/drawing/2014/main" id="{0EA5D021-320C-7E48-9E47-E3CD308553FF}"/>
              </a:ext>
            </a:extLst>
          </p:cNvPr>
          <p:cNvSpPr/>
          <p:nvPr userDrawn="1"/>
        </p:nvSpPr>
        <p:spPr>
          <a:xfrm>
            <a:off x="0" y="0"/>
            <a:ext cx="12192000" cy="6858000"/>
          </a:xfrm>
          <a:prstGeom prst="rect">
            <a:avLst/>
          </a:prstGeom>
          <a:solidFill>
            <a:srgbClr val="060505">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29AE968F-DD03-DB4F-BB46-5286F98558F1}"/>
              </a:ext>
            </a:extLst>
          </p:cNvPr>
          <p:cNvSpPr>
            <a:spLocks noGrp="1"/>
          </p:cNvSpPr>
          <p:nvPr>
            <p:ph type="subTitle" idx="1"/>
          </p:nvPr>
        </p:nvSpPr>
        <p:spPr>
          <a:xfrm>
            <a:off x="3792539" y="3504143"/>
            <a:ext cx="4608512" cy="1441450"/>
          </a:xfrm>
        </p:spPr>
        <p:txBody>
          <a:bodyPr anchor="ctr" anchorCtr="0">
            <a:normAutofit/>
          </a:bodyPr>
          <a:lstStyle>
            <a:lvl1pPr marL="0" indent="0" algn="ctr">
              <a:buNone/>
              <a:defRPr sz="19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949E4F76-524E-6144-813F-E46F6460086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EA966726-2846-4A48-902F-0921D1FB4DC2}"/>
              </a:ext>
            </a:extLst>
          </p:cNvPr>
          <p:cNvSpPr>
            <a:spLocks noGrp="1"/>
          </p:cNvSpPr>
          <p:nvPr>
            <p:ph type="ftr" sz="quarter" idx="11"/>
          </p:nvPr>
        </p:nvSpPr>
        <p:spPr>
          <a:xfrm>
            <a:off x="3887919" y="6990369"/>
            <a:ext cx="4546381" cy="288925"/>
          </a:xfrm>
        </p:spPr>
        <p:txBody>
          <a:bodyPr/>
          <a:lstStyle>
            <a:lvl1pPr>
              <a:defRPr/>
            </a:lvl1pPr>
          </a:lstStyle>
          <a:p>
            <a:r>
              <a:rPr lang="en-GB"/>
              <a:t>1st Accelerator Technology Sector Workshop             Pascal Le Roux</a:t>
            </a:r>
            <a:endParaRPr lang="en-GB" dirty="0"/>
          </a:p>
        </p:txBody>
      </p:sp>
      <p:sp>
        <p:nvSpPr>
          <p:cNvPr id="6" name="Slide Number Placeholder 5">
            <a:extLst>
              <a:ext uri="{FF2B5EF4-FFF2-40B4-BE49-F238E27FC236}">
                <a16:creationId xmlns:a16="http://schemas.microsoft.com/office/drawing/2014/main" id="{55C22C2D-9AF0-BD4D-A235-82EE729B6111}"/>
              </a:ext>
            </a:extLst>
          </p:cNvPr>
          <p:cNvSpPr>
            <a:spLocks noGrp="1"/>
          </p:cNvSpPr>
          <p:nvPr>
            <p:ph type="sldNum" sz="quarter" idx="12"/>
          </p:nvPr>
        </p:nvSpPr>
        <p:spPr>
          <a:xfrm>
            <a:off x="10191326" y="-1177862"/>
            <a:ext cx="1549400" cy="761403"/>
          </a:xfrm>
        </p:spPr>
        <p:txBody>
          <a:bodyPr/>
          <a:lstStyle/>
          <a:p>
            <a:fld id="{D14C7E88-7948-D841-83D7-83B72EAFD754}" type="slidenum">
              <a:rPr lang="en-GB" smtClean="0"/>
              <a:t>‹#›</a:t>
            </a:fld>
            <a:endParaRPr lang="en-GB"/>
          </a:p>
        </p:txBody>
      </p:sp>
      <p:sp>
        <p:nvSpPr>
          <p:cNvPr id="27" name="Title 1">
            <a:extLst>
              <a:ext uri="{FF2B5EF4-FFF2-40B4-BE49-F238E27FC236}">
                <a16:creationId xmlns:a16="http://schemas.microsoft.com/office/drawing/2014/main" id="{566DDC0F-0C00-FC11-9BE9-EDE302DF2139}"/>
              </a:ext>
            </a:extLst>
          </p:cNvPr>
          <p:cNvSpPr>
            <a:spLocks noGrp="1"/>
          </p:cNvSpPr>
          <p:nvPr>
            <p:ph type="ctrTitle" hasCustomPrompt="1"/>
          </p:nvPr>
        </p:nvSpPr>
        <p:spPr>
          <a:xfrm>
            <a:off x="623391" y="1165001"/>
            <a:ext cx="10944721" cy="2192561"/>
          </a:xfrm>
        </p:spPr>
        <p:txBody>
          <a:bodyPr bIns="108000" anchor="b" anchorCtr="0">
            <a:normAutofit/>
          </a:bodyPr>
          <a:lstStyle>
            <a:lvl1pPr algn="ctr">
              <a:defRPr sz="4000">
                <a:solidFill>
                  <a:schemeClr val="bg1"/>
                </a:solidFill>
              </a:defRPr>
            </a:lvl1pPr>
          </a:lstStyle>
          <a:p>
            <a:r>
              <a:rPr lang="fr-FR" dirty="0"/>
              <a:t>Modifiez le style du titre</a:t>
            </a:r>
            <a:endParaRPr lang="en-GB" dirty="0"/>
          </a:p>
        </p:txBody>
      </p:sp>
      <p:cxnSp>
        <p:nvCxnSpPr>
          <p:cNvPr id="12" name="Straight Connector 11">
            <a:extLst>
              <a:ext uri="{FF2B5EF4-FFF2-40B4-BE49-F238E27FC236}">
                <a16:creationId xmlns:a16="http://schemas.microsoft.com/office/drawing/2014/main" id="{9D039080-8569-0C4F-B141-7A8DB6B4C932}"/>
              </a:ext>
            </a:extLst>
          </p:cNvPr>
          <p:cNvCxnSpPr>
            <a:cxnSpLocks/>
          </p:cNvCxnSpPr>
          <p:nvPr userDrawn="1"/>
        </p:nvCxnSpPr>
        <p:spPr>
          <a:xfrm flipV="1">
            <a:off x="3792538" y="3429000"/>
            <a:ext cx="4608512" cy="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8B7334A8-39CC-374D-A56A-BBA43FFCA14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012944" y="5518761"/>
            <a:ext cx="3033776" cy="985721"/>
          </a:xfrm>
          <a:prstGeom prst="rect">
            <a:avLst/>
          </a:prstGeom>
        </p:spPr>
      </p:pic>
    </p:spTree>
    <p:extLst>
      <p:ext uri="{BB962C8B-B14F-4D97-AF65-F5344CB8AC3E}">
        <p14:creationId xmlns:p14="http://schemas.microsoft.com/office/powerpoint/2010/main" val="3345358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ith imag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8A941F5-6F92-8742-AA97-9BDA0983179F}"/>
              </a:ext>
            </a:extLst>
          </p:cNvPr>
          <p:cNvPicPr>
            <a:picLocks noChangeAspect="1"/>
          </p:cNvPicPr>
          <p:nvPr userDrawn="1"/>
        </p:nvPicPr>
        <p:blipFill>
          <a:blip r:embed="rId2"/>
          <a:stretch>
            <a:fillRect/>
          </a:stretch>
        </p:blipFill>
        <p:spPr>
          <a:xfrm>
            <a:off x="0" y="0"/>
            <a:ext cx="12192000" cy="6971271"/>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623888" y="1253182"/>
            <a:ext cx="10944226" cy="631032"/>
          </a:xfrm>
        </p:spPr>
        <p:txBody>
          <a:bodyPr anchor="b" anchorCtr="0">
            <a:normAutofit/>
          </a:bodyPr>
          <a:lstStyle>
            <a:lvl1pPr algn="l">
              <a:defRPr sz="3500">
                <a:solidFill>
                  <a:schemeClr val="bg1"/>
                </a:solidFill>
              </a:defRPr>
            </a:lvl1pPr>
          </a:lstStyle>
          <a:p>
            <a:r>
              <a:rPr lang="en-US"/>
              <a:t>Click to edit Master title style</a:t>
            </a:r>
            <a:endParaRPr lang="en-GB"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8" y="226799"/>
            <a:ext cx="3353752" cy="586800"/>
          </a:xfrm>
        </p:spPr>
        <p:txBody>
          <a:bodyPr anchor="ctr" anchorCtr="0"/>
          <a:lstStyle>
            <a:lvl1pPr>
              <a:defRPr sz="1000" b="0">
                <a:solidFill>
                  <a:schemeClr val="bg1"/>
                </a:solidFill>
                <a:latin typeface="Arial" panose="020B0604020202020204" pitchFamily="34" charset="0"/>
                <a:cs typeface="Arial" panose="020B0604020202020204" pitchFamily="34" charset="0"/>
              </a:defRPr>
            </a:lvl1pPr>
          </a:lstStyle>
          <a:p>
            <a:r>
              <a:rPr lang="en-GB" b="1" dirty="0"/>
              <a:t>1st Accelerators Technology Sector Workshop   </a:t>
            </a:r>
          </a:p>
          <a:p>
            <a:r>
              <a:rPr lang="en-GB" b="1" dirty="0"/>
              <a:t>      J.O. , M.T</a:t>
            </a:r>
            <a:endParaRPr lang="en-GB" dirty="0"/>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0" y="225425"/>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E07DBEF8-0929-F842-B881-75E64F834623}"/>
              </a:ext>
            </a:extLst>
          </p:cNvPr>
          <p:cNvSpPr>
            <a:spLocks noGrp="1"/>
          </p:cNvSpPr>
          <p:nvPr>
            <p:ph type="body" sz="quarter" idx="13" hasCustomPrompt="1"/>
          </p:nvPr>
        </p:nvSpPr>
        <p:spPr>
          <a:xfrm>
            <a:off x="623888" y="6430813"/>
            <a:ext cx="1992312" cy="145091"/>
          </a:xfrm>
        </p:spPr>
        <p:txBody>
          <a:bodyPr>
            <a:normAutofit/>
          </a:bodyPr>
          <a:lstStyle>
            <a:lvl1pPr marL="0" indent="0">
              <a:buNone/>
              <a:defRPr sz="700">
                <a:solidFill>
                  <a:schemeClr val="bg1"/>
                </a:solidFill>
              </a:defRPr>
            </a:lvl1pPr>
          </a:lstStyle>
          <a:p>
            <a:pPr lvl="0"/>
            <a:r>
              <a:rPr lang="en-GB" dirty="0"/>
              <a:t>Credits:</a:t>
            </a:r>
          </a:p>
        </p:txBody>
      </p:sp>
      <p:pic>
        <p:nvPicPr>
          <p:cNvPr id="18" name="Picture 17">
            <a:extLst>
              <a:ext uri="{FF2B5EF4-FFF2-40B4-BE49-F238E27FC236}">
                <a16:creationId xmlns:a16="http://schemas.microsoft.com/office/drawing/2014/main" id="{CE086E69-4E2E-2D4B-8750-0918B0C0C3C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389822" y="225425"/>
            <a:ext cx="1948602" cy="633131"/>
          </a:xfrm>
          <a:prstGeom prst="rect">
            <a:avLst/>
          </a:prstGeom>
        </p:spPr>
      </p:pic>
    </p:spTree>
    <p:extLst>
      <p:ext uri="{BB962C8B-B14F-4D97-AF65-F5344CB8AC3E}">
        <p14:creationId xmlns:p14="http://schemas.microsoft.com/office/powerpoint/2010/main" val="829917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tex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8A941F5-6F92-8742-AA97-9BDA0983179F}"/>
              </a:ext>
            </a:extLst>
          </p:cNvPr>
          <p:cNvPicPr>
            <a:picLocks noChangeAspect="1"/>
          </p:cNvPicPr>
          <p:nvPr userDrawn="1"/>
        </p:nvPicPr>
        <p:blipFill>
          <a:blip r:embed="rId2"/>
          <a:stretch>
            <a:fillRect/>
          </a:stretch>
        </p:blipFill>
        <p:spPr>
          <a:xfrm>
            <a:off x="0" y="0"/>
            <a:ext cx="12192000" cy="6971271"/>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623888" y="1253182"/>
            <a:ext cx="10944226" cy="631032"/>
          </a:xfrm>
        </p:spPr>
        <p:txBody>
          <a:bodyPr anchor="b" anchorCtr="0">
            <a:normAutofit/>
          </a:bodyPr>
          <a:lstStyle>
            <a:lvl1pPr algn="l">
              <a:defRPr sz="3500">
                <a:solidFill>
                  <a:schemeClr val="bg1"/>
                </a:solidFill>
              </a:defRPr>
            </a:lvl1pPr>
          </a:lstStyle>
          <a:p>
            <a:r>
              <a:rPr lang="en-US"/>
              <a:t>Click to edit Master title style</a:t>
            </a:r>
            <a:endParaRPr lang="en-GB"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8" y="226799"/>
            <a:ext cx="3353752" cy="586800"/>
          </a:xfrm>
        </p:spPr>
        <p:txBody>
          <a:bodyPr anchor="ctr" anchorCtr="0"/>
          <a:lstStyle>
            <a:lvl1pPr>
              <a:defRPr sz="1000" b="0">
                <a:solidFill>
                  <a:schemeClr val="bg1"/>
                </a:solidFill>
                <a:latin typeface="Arial" panose="020B0604020202020204" pitchFamily="34" charset="0"/>
                <a:cs typeface="Arial" panose="020B0604020202020204" pitchFamily="34" charset="0"/>
              </a:defRPr>
            </a:lvl1pPr>
          </a:lstStyle>
          <a:p>
            <a:r>
              <a:rPr lang="en-GB" b="1" dirty="0"/>
              <a:t>1st Accelerators Technology Sector Workshop             Pascal Le Roux</a:t>
            </a:r>
            <a:endParaRPr lang="en-GB" dirty="0"/>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0" y="225425"/>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CE086E69-4E2E-2D4B-8750-0918B0C0C3C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389822" y="225425"/>
            <a:ext cx="1948602" cy="633131"/>
          </a:xfrm>
          <a:prstGeom prst="rect">
            <a:avLst/>
          </a:prstGeom>
        </p:spPr>
      </p:pic>
      <p:sp>
        <p:nvSpPr>
          <p:cNvPr id="4" name="Content Placeholder 3">
            <a:extLst>
              <a:ext uri="{FF2B5EF4-FFF2-40B4-BE49-F238E27FC236}">
                <a16:creationId xmlns:a16="http://schemas.microsoft.com/office/drawing/2014/main" id="{91228EE2-499E-2345-9715-060A1BB345A4}"/>
              </a:ext>
            </a:extLst>
          </p:cNvPr>
          <p:cNvSpPr>
            <a:spLocks noGrp="1"/>
          </p:cNvSpPr>
          <p:nvPr>
            <p:ph sz="quarter" idx="14"/>
          </p:nvPr>
        </p:nvSpPr>
        <p:spPr>
          <a:xfrm>
            <a:off x="623888" y="2166938"/>
            <a:ext cx="10944225" cy="4357687"/>
          </a:xfrm>
        </p:spPr>
        <p:txBody>
          <a:bodyPr/>
          <a:lstStyle>
            <a:lvl1pPr marL="0" indent="0">
              <a:buNone/>
              <a:defRPr sz="2100">
                <a:solidFill>
                  <a:schemeClr val="bg1"/>
                </a:solidFill>
              </a:defRPr>
            </a:lvl1pPr>
            <a:lvl2pPr marL="800100" indent="-342900">
              <a:buFont typeface="Arial" panose="020B0604020202020204" pitchFamily="34" charset="0"/>
              <a:buChar char="•"/>
              <a:defRPr sz="1800">
                <a:solidFill>
                  <a:schemeClr val="bg1"/>
                </a:solidFill>
              </a:defRPr>
            </a:lvl2pPr>
            <a:lvl3pPr marL="1257300" indent="-342900">
              <a:buFont typeface="Arial" panose="020B0604020202020204" pitchFamily="34" charset="0"/>
              <a:buChar char="•"/>
              <a:defRPr sz="1800">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75642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2 imag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8A941F5-6F92-8742-AA97-9BDA0983179F}"/>
              </a:ext>
            </a:extLst>
          </p:cNvPr>
          <p:cNvPicPr>
            <a:picLocks noChangeAspect="1"/>
          </p:cNvPicPr>
          <p:nvPr userDrawn="1"/>
        </p:nvPicPr>
        <p:blipFill>
          <a:blip r:embed="rId2"/>
          <a:stretch>
            <a:fillRect/>
          </a:stretch>
        </p:blipFill>
        <p:spPr>
          <a:xfrm>
            <a:off x="0" y="0"/>
            <a:ext cx="12192000" cy="6971271"/>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623888" y="1253182"/>
            <a:ext cx="10944226" cy="631032"/>
          </a:xfrm>
        </p:spPr>
        <p:txBody>
          <a:bodyPr anchor="b" anchorCtr="0">
            <a:normAutofit/>
          </a:bodyPr>
          <a:lstStyle>
            <a:lvl1pPr algn="l">
              <a:defRPr sz="3500">
                <a:solidFill>
                  <a:schemeClr val="bg1"/>
                </a:solidFill>
              </a:defRPr>
            </a:lvl1pPr>
          </a:lstStyle>
          <a:p>
            <a:r>
              <a:rPr lang="en-US"/>
              <a:t>Click to edit Master title style</a:t>
            </a:r>
            <a:endParaRPr lang="en-GB"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8" y="226799"/>
            <a:ext cx="3353752" cy="586800"/>
          </a:xfrm>
        </p:spPr>
        <p:txBody>
          <a:bodyPr anchor="ctr" anchorCtr="0"/>
          <a:lstStyle>
            <a:lvl1pPr>
              <a:defRPr sz="1000" b="0">
                <a:solidFill>
                  <a:schemeClr val="bg1"/>
                </a:solidFill>
                <a:latin typeface="Arial" panose="020B0604020202020204" pitchFamily="34" charset="0"/>
                <a:cs typeface="Arial" panose="020B0604020202020204" pitchFamily="34" charset="0"/>
              </a:defRPr>
            </a:lvl1pPr>
          </a:lstStyle>
          <a:p>
            <a:r>
              <a:rPr lang="en-GB" b="1" dirty="0"/>
              <a:t>1st Accelerators Technology Sector Workshop             Pascal Le Roux</a:t>
            </a:r>
            <a:endParaRPr lang="en-GB" dirty="0"/>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0" y="225425"/>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CE086E69-4E2E-2D4B-8750-0918B0C0C3C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389822" y="225425"/>
            <a:ext cx="1948602" cy="633131"/>
          </a:xfrm>
          <a:prstGeom prst="rect">
            <a:avLst/>
          </a:prstGeom>
        </p:spPr>
      </p:pic>
      <p:sp>
        <p:nvSpPr>
          <p:cNvPr id="4" name="Content Placeholder 3">
            <a:extLst>
              <a:ext uri="{FF2B5EF4-FFF2-40B4-BE49-F238E27FC236}">
                <a16:creationId xmlns:a16="http://schemas.microsoft.com/office/drawing/2014/main" id="{91228EE2-499E-2345-9715-060A1BB345A4}"/>
              </a:ext>
            </a:extLst>
          </p:cNvPr>
          <p:cNvSpPr>
            <a:spLocks noGrp="1"/>
          </p:cNvSpPr>
          <p:nvPr>
            <p:ph sz="quarter" idx="14"/>
          </p:nvPr>
        </p:nvSpPr>
        <p:spPr>
          <a:xfrm>
            <a:off x="623887" y="2166938"/>
            <a:ext cx="5326747" cy="4357687"/>
          </a:xfrm>
        </p:spPr>
        <p:txBody>
          <a:bodyPr/>
          <a:lstStyle>
            <a:lvl1pPr marL="0" indent="0">
              <a:buNone/>
              <a:defRPr>
                <a:solidFill>
                  <a:schemeClr val="bg1"/>
                </a:solidFill>
              </a:defRPr>
            </a:lvl1pPr>
            <a:lvl2pPr marL="800100" indent="-342900">
              <a:buFont typeface="Arial" panose="020B0604020202020204" pitchFamily="34" charset="0"/>
              <a:buChar char="•"/>
              <a:defRPr>
                <a:solidFill>
                  <a:schemeClr val="bg1"/>
                </a:solidFill>
              </a:defRPr>
            </a:lvl2pPr>
            <a:lvl3pPr marL="1257300" indent="-342900">
              <a:buFont typeface="Arial" panose="020B0604020202020204" pitchFamily="34" charset="0"/>
              <a:buChar char="•"/>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17" name="Content Placeholder 3">
            <a:extLst>
              <a:ext uri="{FF2B5EF4-FFF2-40B4-BE49-F238E27FC236}">
                <a16:creationId xmlns:a16="http://schemas.microsoft.com/office/drawing/2014/main" id="{36C933AD-6863-2C44-AA63-5A0CC0A85A07}"/>
              </a:ext>
            </a:extLst>
          </p:cNvPr>
          <p:cNvSpPr>
            <a:spLocks noGrp="1"/>
          </p:cNvSpPr>
          <p:nvPr>
            <p:ph sz="quarter" idx="15"/>
          </p:nvPr>
        </p:nvSpPr>
        <p:spPr>
          <a:xfrm>
            <a:off x="6240016" y="2166938"/>
            <a:ext cx="5326747" cy="4357687"/>
          </a:xfrm>
        </p:spPr>
        <p:txBody>
          <a:bodyPr/>
          <a:lstStyle>
            <a:lvl1pPr marL="0" indent="0">
              <a:buNone/>
              <a:defRPr>
                <a:solidFill>
                  <a:schemeClr val="bg1"/>
                </a:solidFill>
              </a:defRPr>
            </a:lvl1pPr>
            <a:lvl2pPr marL="800100" indent="-342900">
              <a:buFont typeface="Arial" panose="020B0604020202020204" pitchFamily="34" charset="0"/>
              <a:buChar char="•"/>
              <a:defRPr>
                <a:solidFill>
                  <a:schemeClr val="bg1"/>
                </a:solidFill>
              </a:defRPr>
            </a:lvl2pPr>
            <a:lvl3pPr marL="1257300" indent="-342900">
              <a:buFont typeface="Arial" panose="020B0604020202020204" pitchFamily="34" charset="0"/>
              <a:buChar char="•"/>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10742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with 3 imag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8A941F5-6F92-8742-AA97-9BDA0983179F}"/>
              </a:ext>
            </a:extLst>
          </p:cNvPr>
          <p:cNvPicPr>
            <a:picLocks noChangeAspect="1"/>
          </p:cNvPicPr>
          <p:nvPr userDrawn="1"/>
        </p:nvPicPr>
        <p:blipFill>
          <a:blip r:embed="rId2"/>
          <a:stretch>
            <a:fillRect/>
          </a:stretch>
        </p:blipFill>
        <p:spPr>
          <a:xfrm>
            <a:off x="0" y="0"/>
            <a:ext cx="12192000" cy="6971271"/>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623888" y="1253182"/>
            <a:ext cx="10944226" cy="631032"/>
          </a:xfrm>
        </p:spPr>
        <p:txBody>
          <a:bodyPr anchor="b" anchorCtr="0">
            <a:normAutofit/>
          </a:bodyPr>
          <a:lstStyle>
            <a:lvl1pPr algn="l">
              <a:defRPr sz="3500">
                <a:solidFill>
                  <a:schemeClr val="bg1"/>
                </a:solidFill>
              </a:defRPr>
            </a:lvl1pPr>
          </a:lstStyle>
          <a:p>
            <a:r>
              <a:rPr lang="en-US"/>
              <a:t>Click to edit Master title style</a:t>
            </a:r>
            <a:endParaRPr lang="en-GB"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8" y="226799"/>
            <a:ext cx="3353752" cy="586800"/>
          </a:xfrm>
        </p:spPr>
        <p:txBody>
          <a:bodyPr anchor="ctr" anchorCtr="0"/>
          <a:lstStyle>
            <a:lvl1pPr>
              <a:defRPr sz="1000" b="0">
                <a:solidFill>
                  <a:schemeClr val="bg1"/>
                </a:solidFill>
                <a:latin typeface="Arial" panose="020B0604020202020204" pitchFamily="34" charset="0"/>
                <a:cs typeface="Arial" panose="020B0604020202020204" pitchFamily="34" charset="0"/>
              </a:defRPr>
            </a:lvl1pPr>
          </a:lstStyle>
          <a:p>
            <a:r>
              <a:rPr lang="en-GB" b="1" dirty="0"/>
              <a:t>1st Accelerators Technology Sector Workshop             Pascal Le Roux</a:t>
            </a:r>
            <a:endParaRPr lang="en-GB" dirty="0"/>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0" y="225425"/>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CE086E69-4E2E-2D4B-8750-0918B0C0C3C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389822" y="225425"/>
            <a:ext cx="1948602" cy="633131"/>
          </a:xfrm>
          <a:prstGeom prst="rect">
            <a:avLst/>
          </a:prstGeom>
        </p:spPr>
      </p:pic>
      <p:sp>
        <p:nvSpPr>
          <p:cNvPr id="4" name="Content Placeholder 3">
            <a:extLst>
              <a:ext uri="{FF2B5EF4-FFF2-40B4-BE49-F238E27FC236}">
                <a16:creationId xmlns:a16="http://schemas.microsoft.com/office/drawing/2014/main" id="{91228EE2-499E-2345-9715-060A1BB345A4}"/>
              </a:ext>
            </a:extLst>
          </p:cNvPr>
          <p:cNvSpPr>
            <a:spLocks noGrp="1"/>
          </p:cNvSpPr>
          <p:nvPr>
            <p:ph sz="quarter" idx="14"/>
          </p:nvPr>
        </p:nvSpPr>
        <p:spPr>
          <a:xfrm>
            <a:off x="623888" y="2166938"/>
            <a:ext cx="3024187" cy="4357687"/>
          </a:xfrm>
        </p:spPr>
        <p:txBody>
          <a:bodyPr/>
          <a:lstStyle>
            <a:lvl1pPr marL="0" indent="0">
              <a:buNone/>
              <a:defRPr>
                <a:solidFill>
                  <a:schemeClr val="bg1"/>
                </a:solidFill>
              </a:defRPr>
            </a:lvl1pPr>
            <a:lvl2pPr marL="800100" indent="-342900">
              <a:buFont typeface="Arial" panose="020B0604020202020204" pitchFamily="34" charset="0"/>
              <a:buChar char="•"/>
              <a:defRPr>
                <a:solidFill>
                  <a:schemeClr val="bg1"/>
                </a:solidFill>
              </a:defRPr>
            </a:lvl2pPr>
            <a:lvl3pPr marL="1257300" indent="-342900">
              <a:buFont typeface="Arial" panose="020B0604020202020204" pitchFamily="34" charset="0"/>
              <a:buChar char="•"/>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15" name="Content Placeholder 3">
            <a:extLst>
              <a:ext uri="{FF2B5EF4-FFF2-40B4-BE49-F238E27FC236}">
                <a16:creationId xmlns:a16="http://schemas.microsoft.com/office/drawing/2014/main" id="{E2AE2AD7-9192-9B48-8D3E-C5E3FC28B8EA}"/>
              </a:ext>
            </a:extLst>
          </p:cNvPr>
          <p:cNvSpPr>
            <a:spLocks noGrp="1"/>
          </p:cNvSpPr>
          <p:nvPr>
            <p:ph sz="quarter" idx="15"/>
          </p:nvPr>
        </p:nvSpPr>
        <p:spPr>
          <a:xfrm>
            <a:off x="3792538" y="2166938"/>
            <a:ext cx="4608512" cy="4357687"/>
          </a:xfrm>
        </p:spPr>
        <p:txBody>
          <a:bodyPr/>
          <a:lstStyle>
            <a:lvl1pPr marL="0" indent="0">
              <a:buNone/>
              <a:defRPr>
                <a:solidFill>
                  <a:schemeClr val="bg1"/>
                </a:solidFill>
              </a:defRPr>
            </a:lvl1pPr>
            <a:lvl2pPr marL="800100" indent="-342900">
              <a:buFont typeface="Arial" panose="020B0604020202020204" pitchFamily="34" charset="0"/>
              <a:buChar char="•"/>
              <a:defRPr>
                <a:solidFill>
                  <a:schemeClr val="bg1"/>
                </a:solidFill>
              </a:defRPr>
            </a:lvl2pPr>
            <a:lvl3pPr marL="1257300" indent="-342900">
              <a:buFont typeface="Arial" panose="020B0604020202020204" pitchFamily="34" charset="0"/>
              <a:buChar char="•"/>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10" name="Content Placeholder 3">
            <a:extLst>
              <a:ext uri="{FF2B5EF4-FFF2-40B4-BE49-F238E27FC236}">
                <a16:creationId xmlns:a16="http://schemas.microsoft.com/office/drawing/2014/main" id="{98637B84-CE7A-4A40-AE46-3DDA599CB443}"/>
              </a:ext>
            </a:extLst>
          </p:cNvPr>
          <p:cNvSpPr>
            <a:spLocks noGrp="1"/>
          </p:cNvSpPr>
          <p:nvPr>
            <p:ph sz="quarter" idx="16"/>
          </p:nvPr>
        </p:nvSpPr>
        <p:spPr>
          <a:xfrm>
            <a:off x="8543925" y="2166938"/>
            <a:ext cx="3024187" cy="4357687"/>
          </a:xfrm>
        </p:spPr>
        <p:txBody>
          <a:bodyPr/>
          <a:lstStyle>
            <a:lvl1pPr marL="0" indent="0">
              <a:buNone/>
              <a:defRPr>
                <a:solidFill>
                  <a:schemeClr val="bg1"/>
                </a:solidFill>
              </a:defRPr>
            </a:lvl1pPr>
            <a:lvl2pPr marL="800100" indent="-342900">
              <a:buFont typeface="Arial" panose="020B0604020202020204" pitchFamily="34" charset="0"/>
              <a:buChar char="•"/>
              <a:defRPr>
                <a:solidFill>
                  <a:schemeClr val="bg1"/>
                </a:solidFill>
              </a:defRPr>
            </a:lvl2pPr>
            <a:lvl3pPr marL="1257300" indent="-342900">
              <a:buFont typeface="Arial" panose="020B0604020202020204" pitchFamily="34" charset="0"/>
              <a:buChar char="•"/>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94357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r>
              <a:rPr lang="en-US"/>
              <a:t>Click icon to add picture</a:t>
            </a:r>
            <a:endParaRPr lang="fr-FR" dirty="0"/>
          </a:p>
        </p:txBody>
      </p:sp>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623887" y="1212116"/>
            <a:ext cx="10944226" cy="656819"/>
          </a:xfrm>
        </p:spPr>
        <p:txBody>
          <a:bodyPr anchor="b" anchorCtr="0">
            <a:normAutofit/>
          </a:bodyPr>
          <a:lstStyle>
            <a:lvl1pPr algn="l">
              <a:defRPr sz="3600">
                <a:solidFill>
                  <a:schemeClr val="bg1"/>
                </a:solidFill>
              </a:defRPr>
            </a:lvl1p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0" y="225425"/>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3804BBAD-B955-C142-8410-4C3B9E86DB59}"/>
              </a:ext>
            </a:extLst>
          </p:cNvPr>
          <p:cNvSpPr>
            <a:spLocks noGrp="1"/>
          </p:cNvSpPr>
          <p:nvPr>
            <p:ph type="body" sz="quarter" idx="13" hasCustomPrompt="1"/>
          </p:nvPr>
        </p:nvSpPr>
        <p:spPr>
          <a:xfrm>
            <a:off x="623888" y="6430813"/>
            <a:ext cx="1992312" cy="145091"/>
          </a:xfrm>
        </p:spPr>
        <p:txBody>
          <a:bodyPr>
            <a:normAutofit/>
          </a:bodyPr>
          <a:lstStyle>
            <a:lvl1pPr marL="0" indent="0">
              <a:buNone/>
              <a:defRPr sz="700">
                <a:solidFill>
                  <a:schemeClr val="bg1"/>
                </a:solidFill>
              </a:defRPr>
            </a:lvl1pPr>
          </a:lstStyle>
          <a:p>
            <a:pPr lvl="0"/>
            <a:r>
              <a:rPr lang="en-GB" dirty="0"/>
              <a:t>Credits:</a:t>
            </a:r>
          </a:p>
        </p:txBody>
      </p:sp>
      <p:sp>
        <p:nvSpPr>
          <p:cNvPr id="13" name="Footer Placeholder 4">
            <a:extLst>
              <a:ext uri="{FF2B5EF4-FFF2-40B4-BE49-F238E27FC236}">
                <a16:creationId xmlns:a16="http://schemas.microsoft.com/office/drawing/2014/main" id="{5CF77493-5222-9A40-8298-C5A7BFF2BBEF}"/>
              </a:ext>
            </a:extLst>
          </p:cNvPr>
          <p:cNvSpPr>
            <a:spLocks noGrp="1"/>
          </p:cNvSpPr>
          <p:nvPr>
            <p:ph type="ftr" sz="quarter" idx="11"/>
          </p:nvPr>
        </p:nvSpPr>
        <p:spPr>
          <a:xfrm>
            <a:off x="623888" y="226799"/>
            <a:ext cx="3353752" cy="586800"/>
          </a:xfrm>
        </p:spPr>
        <p:txBody>
          <a:bodyPr anchor="ctr" anchorCtr="0"/>
          <a:lstStyle>
            <a:lvl1pPr>
              <a:defRPr sz="1000" b="0">
                <a:solidFill>
                  <a:schemeClr val="bg1"/>
                </a:solidFill>
                <a:latin typeface="Arial" panose="020B0604020202020204" pitchFamily="34" charset="0"/>
                <a:cs typeface="Arial" panose="020B0604020202020204" pitchFamily="34" charset="0"/>
              </a:defRPr>
            </a:lvl1pPr>
          </a:lstStyle>
          <a:p>
            <a:r>
              <a:rPr lang="en-GB" b="1"/>
              <a:t>1st Accelerator Technology Sector Workshop             Pascal Le Roux</a:t>
            </a:r>
            <a:endParaRPr lang="en-GB" dirty="0"/>
          </a:p>
        </p:txBody>
      </p:sp>
      <p:pic>
        <p:nvPicPr>
          <p:cNvPr id="15" name="Picture 14">
            <a:extLst>
              <a:ext uri="{FF2B5EF4-FFF2-40B4-BE49-F238E27FC236}">
                <a16:creationId xmlns:a16="http://schemas.microsoft.com/office/drawing/2014/main" id="{EE5BB6F6-DCE1-654E-8D6C-4639FD23C61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5389822" y="225425"/>
            <a:ext cx="1948602" cy="633131"/>
          </a:xfrm>
          <a:prstGeom prst="rect">
            <a:avLst/>
          </a:prstGeom>
        </p:spPr>
      </p:pic>
    </p:spTree>
    <p:extLst>
      <p:ext uri="{BB962C8B-B14F-4D97-AF65-F5344CB8AC3E}">
        <p14:creationId xmlns:p14="http://schemas.microsoft.com/office/powerpoint/2010/main" val="1788823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BBFA4C-7241-194A-847D-FDA37950696C}"/>
              </a:ext>
            </a:extLst>
          </p:cNvPr>
          <p:cNvSpPr>
            <a:spLocks noGrp="1"/>
          </p:cNvSpPr>
          <p:nvPr>
            <p:ph type="title"/>
          </p:nvPr>
        </p:nvSpPr>
        <p:spPr>
          <a:xfrm>
            <a:off x="622800" y="1141200"/>
            <a:ext cx="10934806" cy="1547813"/>
          </a:xfrm>
          <a:prstGeom prst="rect">
            <a:avLst/>
          </a:prstGeom>
        </p:spPr>
        <p:txBody>
          <a:bodyPr vert="horz" lIns="0" tIns="0" rIns="0" bIns="0" rtlCol="0" anchor="ctr">
            <a:normAutofit/>
          </a:bodyPr>
          <a:lstStyle/>
          <a:p>
            <a:r>
              <a:rPr lang="fr-FR" dirty="0"/>
              <a:t>Modifiez le style du titre</a:t>
            </a:r>
            <a:endParaRPr lang="en-GB" dirty="0"/>
          </a:p>
        </p:txBody>
      </p:sp>
      <p:sp>
        <p:nvSpPr>
          <p:cNvPr id="3" name="Text Placeholder 2">
            <a:extLst>
              <a:ext uri="{FF2B5EF4-FFF2-40B4-BE49-F238E27FC236}">
                <a16:creationId xmlns:a16="http://schemas.microsoft.com/office/drawing/2014/main" id="{8C85BC40-4810-A748-AEE0-16E4A76FE225}"/>
              </a:ext>
            </a:extLst>
          </p:cNvPr>
          <p:cNvSpPr>
            <a:spLocks noGrp="1"/>
          </p:cNvSpPr>
          <p:nvPr>
            <p:ph type="body" idx="1"/>
          </p:nvPr>
        </p:nvSpPr>
        <p:spPr>
          <a:xfrm>
            <a:off x="633307" y="2880000"/>
            <a:ext cx="10934805" cy="3644625"/>
          </a:xfrm>
          <a:prstGeom prst="rect">
            <a:avLst/>
          </a:prstGeom>
        </p:spPr>
        <p:txBody>
          <a:bodyPr vert="horz" lIns="0" tIns="0" rIns="0" bIns="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4" name="Date Placeholder 3">
            <a:extLst>
              <a:ext uri="{FF2B5EF4-FFF2-40B4-BE49-F238E27FC236}">
                <a16:creationId xmlns:a16="http://schemas.microsoft.com/office/drawing/2014/main" id="{6697BD85-37F9-0943-A3AA-54D7A3824DBE}"/>
              </a:ext>
            </a:extLst>
          </p:cNvPr>
          <p:cNvSpPr>
            <a:spLocks noGrp="1"/>
          </p:cNvSpPr>
          <p:nvPr>
            <p:ph type="dt" sz="half" idx="2"/>
          </p:nvPr>
        </p:nvSpPr>
        <p:spPr>
          <a:xfrm>
            <a:off x="10128250" y="7068726"/>
            <a:ext cx="1512887" cy="288925"/>
          </a:xfrm>
          <a:prstGeom prst="rect">
            <a:avLst/>
          </a:prstGeom>
        </p:spPr>
        <p:txBody>
          <a:bodyPr vert="horz" lIns="0" tIns="0" rIns="0" bIns="0" rtlCol="0" anchor="b" anchorCtr="0"/>
          <a:lstStyle>
            <a:lvl1pPr algn="l">
              <a:defRPr sz="1000" b="0" i="0">
                <a:solidFill>
                  <a:schemeClr val="bg1"/>
                </a:solidFill>
                <a:latin typeface="Raleway" panose="020B0503030101060003" pitchFamily="34" charset="77"/>
              </a:defRPr>
            </a:lvl1pPr>
          </a:lstStyle>
          <a:p>
            <a:endParaRPr lang="en-GB" dirty="0"/>
          </a:p>
        </p:txBody>
      </p:sp>
      <p:sp>
        <p:nvSpPr>
          <p:cNvPr id="5" name="Footer Placeholder 4">
            <a:extLst>
              <a:ext uri="{FF2B5EF4-FFF2-40B4-BE49-F238E27FC236}">
                <a16:creationId xmlns:a16="http://schemas.microsoft.com/office/drawing/2014/main" id="{1E285A28-EE41-7A4F-A66D-32A4DB03DED4}"/>
              </a:ext>
            </a:extLst>
          </p:cNvPr>
          <p:cNvSpPr>
            <a:spLocks noGrp="1"/>
          </p:cNvSpPr>
          <p:nvPr>
            <p:ph type="ftr" sz="quarter" idx="3"/>
          </p:nvPr>
        </p:nvSpPr>
        <p:spPr>
          <a:xfrm>
            <a:off x="622800" y="225424"/>
            <a:ext cx="3024000" cy="586800"/>
          </a:xfrm>
          <a:prstGeom prst="rect">
            <a:avLst/>
          </a:prstGeom>
        </p:spPr>
        <p:txBody>
          <a:bodyPr vert="horz" lIns="0" tIns="0" rIns="0" bIns="0" rtlCol="0" anchor="ctr" anchorCtr="0"/>
          <a:lstStyle>
            <a:lvl1pPr algn="l">
              <a:defRPr sz="1000" b="0" i="0">
                <a:solidFill>
                  <a:schemeClr val="bg1"/>
                </a:solidFill>
                <a:latin typeface="+mn-lt"/>
              </a:defRPr>
            </a:lvl1pPr>
          </a:lstStyle>
          <a:p>
            <a:r>
              <a:rPr lang="en-GB"/>
              <a:t>1st Accelerator Technology Sector Workshop             Pascal Le Roux</a:t>
            </a:r>
            <a:endParaRPr lang="en-GB" dirty="0"/>
          </a:p>
        </p:txBody>
      </p:sp>
      <p:sp>
        <p:nvSpPr>
          <p:cNvPr id="6" name="Slide Number Placeholder 5">
            <a:extLst>
              <a:ext uri="{FF2B5EF4-FFF2-40B4-BE49-F238E27FC236}">
                <a16:creationId xmlns:a16="http://schemas.microsoft.com/office/drawing/2014/main" id="{F4AD5674-DFDA-B34D-8217-8BC2B22B9ACC}"/>
              </a:ext>
            </a:extLst>
          </p:cNvPr>
          <p:cNvSpPr>
            <a:spLocks noGrp="1"/>
          </p:cNvSpPr>
          <p:nvPr>
            <p:ph type="sldNum" sz="quarter" idx="4"/>
          </p:nvPr>
        </p:nvSpPr>
        <p:spPr>
          <a:xfrm>
            <a:off x="10128249" y="226800"/>
            <a:ext cx="1439863" cy="586800"/>
          </a:xfrm>
          <a:prstGeom prst="rect">
            <a:avLst/>
          </a:prstGeom>
        </p:spPr>
        <p:txBody>
          <a:bodyPr vert="horz" lIns="0" tIns="0" rIns="0" bIns="0" rtlCol="0" anchor="ctr" anchorCtr="0"/>
          <a:lstStyle>
            <a:lvl1pPr algn="ctr">
              <a:defRPr sz="900" b="0" i="0">
                <a:solidFill>
                  <a:schemeClr val="bg1"/>
                </a:solidFill>
                <a:latin typeface="+mn-lt"/>
              </a:defRPr>
            </a:lvl1pPr>
          </a:lstStyle>
          <a:p>
            <a:fld id="{D14C7E88-7948-D841-83D7-83B72EAFD754}" type="slidenum">
              <a:rPr lang="en-GB" smtClean="0"/>
              <a:pPr/>
              <a:t>‹#›</a:t>
            </a:fld>
            <a:endParaRPr lang="en-GB" dirty="0"/>
          </a:p>
        </p:txBody>
      </p:sp>
    </p:spTree>
    <p:extLst>
      <p:ext uri="{BB962C8B-B14F-4D97-AF65-F5344CB8AC3E}">
        <p14:creationId xmlns:p14="http://schemas.microsoft.com/office/powerpoint/2010/main" val="1753874589"/>
      </p:ext>
    </p:extLst>
  </p:cSld>
  <p:clrMap bg1="lt1" tx1="dk1" bg2="lt2" tx2="dk2" accent1="accent1" accent2="accent2" accent3="accent3" accent4="accent4" accent5="accent5" accent6="accent6" hlink="hlink" folHlink="folHlink"/>
  <p:sldLayoutIdLst>
    <p:sldLayoutId id="2147483681" r:id="rId1"/>
    <p:sldLayoutId id="2147483674" r:id="rId2"/>
    <p:sldLayoutId id="2147483675" r:id="rId3"/>
    <p:sldLayoutId id="2147483683" r:id="rId4"/>
    <p:sldLayoutId id="2147483682" r:id="rId5"/>
    <p:sldLayoutId id="2147483684" r:id="rId6"/>
    <p:sldLayoutId id="2147483680" r:id="rId7"/>
  </p:sldLayoutIdLst>
  <p:hf hdr="0" dt="0"/>
  <p:txStyles>
    <p:titleStyle>
      <a:lvl1pPr algn="l" defTabSz="914400" rtl="0" eaLnBrk="1" latinLnBrk="0" hangingPunct="1">
        <a:lnSpc>
          <a:spcPct val="90000"/>
        </a:lnSpc>
        <a:spcBef>
          <a:spcPct val="0"/>
        </a:spcBef>
        <a:buNone/>
        <a:defRPr sz="4400" b="1" i="0" kern="1200">
          <a:solidFill>
            <a:srgbClr val="071E4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rgbClr val="071E4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71E4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071E4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300" userDrawn="1">
          <p15:clr>
            <a:srgbClr val="F26B43"/>
          </p15:clr>
        </p15:guide>
        <p15:guide id="2" pos="393" userDrawn="1">
          <p15:clr>
            <a:srgbClr val="F26B43"/>
          </p15:clr>
        </p15:guide>
        <p15:guide id="4" pos="1391" userDrawn="1">
          <p15:clr>
            <a:srgbClr val="F26B43"/>
          </p15:clr>
        </p15:guide>
        <p15:guide id="5" pos="2298" userDrawn="1">
          <p15:clr>
            <a:srgbClr val="F26B43"/>
          </p15:clr>
        </p15:guide>
        <p15:guide id="6" pos="2389" userDrawn="1">
          <p15:clr>
            <a:srgbClr val="F26B43"/>
          </p15:clr>
        </p15:guide>
        <p15:guide id="7" pos="3296" userDrawn="1">
          <p15:clr>
            <a:srgbClr val="F26B43"/>
          </p15:clr>
        </p15:guide>
        <p15:guide id="8" pos="3386" userDrawn="1">
          <p15:clr>
            <a:srgbClr val="F26B43"/>
          </p15:clr>
        </p15:guide>
        <p15:guide id="9" pos="4294" userDrawn="1">
          <p15:clr>
            <a:srgbClr val="F26B43"/>
          </p15:clr>
        </p15:guide>
        <p15:guide id="10" pos="4384" userDrawn="1">
          <p15:clr>
            <a:srgbClr val="F26B43"/>
          </p15:clr>
        </p15:guide>
        <p15:guide id="11" pos="5382" userDrawn="1">
          <p15:clr>
            <a:srgbClr val="F26B43"/>
          </p15:clr>
        </p15:guide>
        <p15:guide id="12" pos="5292" userDrawn="1">
          <p15:clr>
            <a:srgbClr val="F26B43"/>
          </p15:clr>
        </p15:guide>
        <p15:guide id="13" pos="6289" userDrawn="1">
          <p15:clr>
            <a:srgbClr val="F26B43"/>
          </p15:clr>
        </p15:guide>
        <p15:guide id="14" pos="6380" userDrawn="1">
          <p15:clr>
            <a:srgbClr val="F26B43"/>
          </p15:clr>
        </p15:guide>
        <p15:guide id="16" pos="7287" userDrawn="1">
          <p15:clr>
            <a:srgbClr val="F26B43"/>
          </p15:clr>
        </p15:guide>
        <p15:guide id="17" orient="horz" pos="142" userDrawn="1">
          <p15:clr>
            <a:srgbClr val="F26B43"/>
          </p15:clr>
        </p15:guide>
        <p15:guide id="19" orient="horz" pos="1117" userDrawn="1">
          <p15:clr>
            <a:srgbClr val="F26B43"/>
          </p15:clr>
        </p15:guide>
        <p15:guide id="20" orient="horz" pos="1207" userDrawn="1">
          <p15:clr>
            <a:srgbClr val="F26B43"/>
          </p15:clr>
        </p15:guide>
        <p15:guide id="21" orient="horz" pos="2115" userDrawn="1">
          <p15:clr>
            <a:srgbClr val="F26B43"/>
          </p15:clr>
        </p15:guide>
        <p15:guide id="22" orient="horz" pos="2205" userDrawn="1">
          <p15:clr>
            <a:srgbClr val="F26B43"/>
          </p15:clr>
        </p15:guide>
        <p15:guide id="23" orient="horz" pos="3113" userDrawn="1">
          <p15:clr>
            <a:srgbClr val="F26B43"/>
          </p15:clr>
        </p15:guide>
        <p15:guide id="24" orient="horz" pos="3203" userDrawn="1">
          <p15:clr>
            <a:srgbClr val="F26B43"/>
          </p15:clr>
        </p15:guide>
        <p15:guide id="27" orient="horz" pos="411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36AE7-112D-AC48-9261-C4754D08CF45}"/>
              </a:ext>
            </a:extLst>
          </p:cNvPr>
          <p:cNvSpPr>
            <a:spLocks noGrp="1"/>
          </p:cNvSpPr>
          <p:nvPr>
            <p:ph type="ctrTitle"/>
          </p:nvPr>
        </p:nvSpPr>
        <p:spPr/>
        <p:txBody>
          <a:bodyPr wrap="square">
            <a:noAutofit/>
          </a:bodyPr>
          <a:lstStyle/>
          <a:p>
            <a:pPr>
              <a:spcBef>
                <a:spcPts val="2400"/>
              </a:spcBef>
            </a:pPr>
            <a:r>
              <a:rPr lang="en-GB" sz="5000" dirty="0"/>
              <a:t>1st Accelerators Technology </a:t>
            </a:r>
            <a:br>
              <a:rPr lang="en-GB" sz="5000" dirty="0"/>
            </a:br>
            <a:r>
              <a:rPr lang="en-GB" sz="5000" dirty="0"/>
              <a:t>Sector Workshop</a:t>
            </a:r>
            <a:br>
              <a:rPr lang="en-GB" sz="5000" dirty="0"/>
            </a:br>
            <a:br>
              <a:rPr lang="en-GB" sz="1000" dirty="0"/>
            </a:br>
            <a:r>
              <a:rPr lang="en-US" sz="2100" dirty="0"/>
              <a:t>Engineering Design Tools and Processes</a:t>
            </a:r>
            <a:br>
              <a:rPr lang="en-US" sz="2100" dirty="0"/>
            </a:br>
            <a:r>
              <a:rPr lang="en-US" sz="2100" dirty="0"/>
              <a:t>Project Management Methodologies and Tools</a:t>
            </a:r>
          </a:p>
        </p:txBody>
      </p:sp>
      <p:sp>
        <p:nvSpPr>
          <p:cNvPr id="3" name="Subtitle 2">
            <a:extLst>
              <a:ext uri="{FF2B5EF4-FFF2-40B4-BE49-F238E27FC236}">
                <a16:creationId xmlns:a16="http://schemas.microsoft.com/office/drawing/2014/main" id="{FC016FB9-340C-8945-B858-651AF0BD80F8}"/>
              </a:ext>
            </a:extLst>
          </p:cNvPr>
          <p:cNvSpPr>
            <a:spLocks noGrp="1"/>
          </p:cNvSpPr>
          <p:nvPr>
            <p:ph type="subTitle" idx="1"/>
          </p:nvPr>
        </p:nvSpPr>
        <p:spPr/>
        <p:txBody>
          <a:bodyPr>
            <a:normAutofit/>
          </a:bodyPr>
          <a:lstStyle/>
          <a:p>
            <a:pPr>
              <a:spcBef>
                <a:spcPct val="0"/>
              </a:spcBef>
            </a:pPr>
            <a:r>
              <a:rPr lang="en-GB" dirty="0"/>
              <a:t>Chair: Mike Lamont</a:t>
            </a:r>
          </a:p>
        </p:txBody>
      </p:sp>
      <p:sp>
        <p:nvSpPr>
          <p:cNvPr id="6" name="Text Placeholder 5">
            <a:extLst>
              <a:ext uri="{FF2B5EF4-FFF2-40B4-BE49-F238E27FC236}">
                <a16:creationId xmlns:a16="http://schemas.microsoft.com/office/drawing/2014/main" id="{20C8B2A2-D673-7246-82A2-EB40B3DC2D85}"/>
              </a:ext>
            </a:extLst>
          </p:cNvPr>
          <p:cNvSpPr>
            <a:spLocks noGrp="1"/>
          </p:cNvSpPr>
          <p:nvPr>
            <p:ph type="body" sz="quarter" idx="13"/>
          </p:nvPr>
        </p:nvSpPr>
        <p:spPr/>
        <p:txBody>
          <a:bodyPr/>
          <a:lstStyle/>
          <a:p>
            <a:r>
              <a:rPr lang="en-US" dirty="0"/>
              <a:t>Interconnecting knowledge, experience, methods, </a:t>
            </a:r>
            <a:br>
              <a:rPr lang="en-US" dirty="0"/>
            </a:br>
            <a:r>
              <a:rPr lang="en-US" dirty="0"/>
              <a:t>people &amp; data to foster learning &amp; collaboration</a:t>
            </a:r>
          </a:p>
        </p:txBody>
      </p:sp>
    </p:spTree>
    <p:extLst>
      <p:ext uri="{BB962C8B-B14F-4D97-AF65-F5344CB8AC3E}">
        <p14:creationId xmlns:p14="http://schemas.microsoft.com/office/powerpoint/2010/main" val="494375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66D9451-7617-9544-97D8-E2FB05968170}"/>
              </a:ext>
            </a:extLst>
          </p:cNvPr>
          <p:cNvSpPr>
            <a:spLocks noGrp="1"/>
          </p:cNvSpPr>
          <p:nvPr>
            <p:ph type="subTitle" idx="1"/>
          </p:nvPr>
        </p:nvSpPr>
        <p:spPr/>
        <p:txBody>
          <a:bodyPr/>
          <a:lstStyle/>
          <a:p>
            <a:r>
              <a:rPr lang="en-GB" dirty="0"/>
              <a:t>J. Oliveira, M. Taborelli</a:t>
            </a:r>
          </a:p>
        </p:txBody>
      </p:sp>
      <p:sp>
        <p:nvSpPr>
          <p:cNvPr id="3" name="Footer Placeholder 2">
            <a:extLst>
              <a:ext uri="{FF2B5EF4-FFF2-40B4-BE49-F238E27FC236}">
                <a16:creationId xmlns:a16="http://schemas.microsoft.com/office/drawing/2014/main" id="{54121996-B3FB-244A-B27C-858997AC5B5B}"/>
              </a:ext>
            </a:extLst>
          </p:cNvPr>
          <p:cNvSpPr>
            <a:spLocks noGrp="1"/>
          </p:cNvSpPr>
          <p:nvPr>
            <p:ph type="ftr" sz="quarter" idx="11"/>
          </p:nvPr>
        </p:nvSpPr>
        <p:spPr/>
        <p:txBody>
          <a:bodyPr/>
          <a:lstStyle/>
          <a:p>
            <a:r>
              <a:rPr lang="en-GB"/>
              <a:t>1st Accelerator Technology Sector Workshop             Pascal Le Roux</a:t>
            </a:r>
            <a:endParaRPr lang="en-GB" dirty="0"/>
          </a:p>
        </p:txBody>
      </p:sp>
      <p:sp>
        <p:nvSpPr>
          <p:cNvPr id="4" name="Slide Number Placeholder 3">
            <a:extLst>
              <a:ext uri="{FF2B5EF4-FFF2-40B4-BE49-F238E27FC236}">
                <a16:creationId xmlns:a16="http://schemas.microsoft.com/office/drawing/2014/main" id="{703A30D8-908E-F241-A0D1-3D5BCF4E02EA}"/>
              </a:ext>
            </a:extLst>
          </p:cNvPr>
          <p:cNvSpPr>
            <a:spLocks noGrp="1"/>
          </p:cNvSpPr>
          <p:nvPr>
            <p:ph type="sldNum" sz="quarter" idx="12"/>
          </p:nvPr>
        </p:nvSpPr>
        <p:spPr/>
        <p:txBody>
          <a:bodyPr/>
          <a:lstStyle/>
          <a:p>
            <a:fld id="{D14C7E88-7948-D841-83D7-83B72EAFD754}" type="slidenum">
              <a:rPr lang="en-GB" smtClean="0"/>
              <a:t>2</a:t>
            </a:fld>
            <a:endParaRPr lang="en-GB"/>
          </a:p>
        </p:txBody>
      </p:sp>
      <p:sp>
        <p:nvSpPr>
          <p:cNvPr id="5" name="Title 4">
            <a:extLst>
              <a:ext uri="{FF2B5EF4-FFF2-40B4-BE49-F238E27FC236}">
                <a16:creationId xmlns:a16="http://schemas.microsoft.com/office/drawing/2014/main" id="{5A7F3CCD-4DA5-6640-82D1-35C058292942}"/>
              </a:ext>
            </a:extLst>
          </p:cNvPr>
          <p:cNvSpPr>
            <a:spLocks noGrp="1"/>
          </p:cNvSpPr>
          <p:nvPr>
            <p:ph type="ctrTitle"/>
          </p:nvPr>
        </p:nvSpPr>
        <p:spPr/>
        <p:txBody>
          <a:bodyPr/>
          <a:lstStyle/>
          <a:p>
            <a:r>
              <a:rPr lang="en-GB" dirty="0"/>
              <a:t>Concluding remarks ENG1</a:t>
            </a:r>
            <a:r>
              <a:rPr lang="en-US" dirty="0"/>
              <a:t> </a:t>
            </a:r>
          </a:p>
        </p:txBody>
      </p:sp>
    </p:spTree>
    <p:extLst>
      <p:ext uri="{BB962C8B-B14F-4D97-AF65-F5344CB8AC3E}">
        <p14:creationId xmlns:p14="http://schemas.microsoft.com/office/powerpoint/2010/main" val="2447769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509F2CE-5F5F-D603-232A-E779BEE1BBC3}"/>
              </a:ext>
            </a:extLst>
          </p:cNvPr>
          <p:cNvSpPr>
            <a:spLocks noGrp="1"/>
          </p:cNvSpPr>
          <p:nvPr>
            <p:ph type="ftr" sz="quarter" idx="11"/>
          </p:nvPr>
        </p:nvSpPr>
        <p:spPr/>
        <p:txBody>
          <a:bodyPr/>
          <a:lstStyle/>
          <a:p>
            <a:r>
              <a:rPr lang="en-GB" b="1" dirty="0"/>
              <a:t>1st Accelerators Technology Sector Workshop</a:t>
            </a:r>
          </a:p>
          <a:p>
            <a:r>
              <a:rPr lang="en-GB" dirty="0"/>
              <a:t>J. Oliveira, M. Taborelli</a:t>
            </a:r>
          </a:p>
        </p:txBody>
      </p:sp>
      <p:sp>
        <p:nvSpPr>
          <p:cNvPr id="4" name="Slide Number Placeholder 3">
            <a:extLst>
              <a:ext uri="{FF2B5EF4-FFF2-40B4-BE49-F238E27FC236}">
                <a16:creationId xmlns:a16="http://schemas.microsoft.com/office/drawing/2014/main" id="{C7A6F193-C94B-1830-367E-963B59AFE862}"/>
              </a:ext>
            </a:extLst>
          </p:cNvPr>
          <p:cNvSpPr>
            <a:spLocks noGrp="1"/>
          </p:cNvSpPr>
          <p:nvPr>
            <p:ph type="sldNum" sz="quarter" idx="12"/>
          </p:nvPr>
        </p:nvSpPr>
        <p:spPr/>
        <p:txBody>
          <a:bodyPr/>
          <a:lstStyle/>
          <a:p>
            <a:fld id="{D14C7E88-7948-D841-83D7-83B72EAFD754}" type="slidenum">
              <a:rPr lang="en-GB" smtClean="0"/>
              <a:pPr/>
              <a:t>3</a:t>
            </a:fld>
            <a:endParaRPr lang="en-GB" dirty="0"/>
          </a:p>
        </p:txBody>
      </p:sp>
      <p:sp>
        <p:nvSpPr>
          <p:cNvPr id="6" name="TextBox 5">
            <a:extLst>
              <a:ext uri="{FF2B5EF4-FFF2-40B4-BE49-F238E27FC236}">
                <a16:creationId xmlns:a16="http://schemas.microsoft.com/office/drawing/2014/main" id="{FBDE4989-8DB8-9426-173C-82EC6560D4ED}"/>
              </a:ext>
            </a:extLst>
          </p:cNvPr>
          <p:cNvSpPr txBox="1"/>
          <p:nvPr/>
        </p:nvSpPr>
        <p:spPr>
          <a:xfrm>
            <a:off x="623888" y="1479662"/>
            <a:ext cx="10943432" cy="3970318"/>
          </a:xfrm>
          <a:prstGeom prst="rect">
            <a:avLst/>
          </a:prstGeom>
          <a:noFill/>
        </p:spPr>
        <p:txBody>
          <a:bodyPr wrap="square" rtlCol="0">
            <a:spAutoFit/>
          </a:bodyPr>
          <a:lstStyle/>
          <a:p>
            <a:pPr marL="285750" indent="-285750">
              <a:buFont typeface="Arial" panose="020B0604020202020204" pitchFamily="34" charset="0"/>
              <a:buChar char="•"/>
            </a:pPr>
            <a:r>
              <a:rPr lang="en-US" sz="2800" b="1" dirty="0">
                <a:solidFill>
                  <a:schemeClr val="bg1"/>
                </a:solidFill>
              </a:rPr>
              <a:t>The present path from the conceptual beam optics to the physical machine</a:t>
            </a:r>
          </a:p>
          <a:p>
            <a:pPr marL="742950" lvl="1" indent="-285750">
              <a:buFont typeface="Arial" panose="020B0604020202020204" pitchFamily="34" charset="0"/>
              <a:buChar char="•"/>
            </a:pPr>
            <a:r>
              <a:rPr lang="en-US" sz="2800" dirty="0">
                <a:solidFill>
                  <a:schemeClr val="bg1"/>
                </a:solidFill>
              </a:rPr>
              <a:t>MAD-X to position the optics and compute beam physics</a:t>
            </a:r>
          </a:p>
          <a:p>
            <a:pPr marL="742950" lvl="1" indent="-285750">
              <a:buFont typeface="Arial" panose="020B0604020202020204" pitchFamily="34" charset="0"/>
              <a:buChar char="•"/>
            </a:pPr>
            <a:r>
              <a:rPr lang="en-US" sz="2800" dirty="0">
                <a:solidFill>
                  <a:schemeClr val="bg1"/>
                </a:solidFill>
              </a:rPr>
              <a:t>Design </a:t>
            </a:r>
            <a:r>
              <a:rPr lang="en-US" sz="2800" dirty="0">
                <a:solidFill>
                  <a:schemeClr val="bg1"/>
                </a:solidFill>
                <a:sym typeface="Symbol" panose="05050102010706020507" pitchFamily="18" charset="2"/>
              </a:rPr>
              <a:t></a:t>
            </a:r>
            <a:r>
              <a:rPr lang="en-US" sz="2800" dirty="0">
                <a:solidFill>
                  <a:schemeClr val="bg1"/>
                </a:solidFill>
              </a:rPr>
              <a:t> layout drawings iteration with equipment owners  for real size details: exchange of information through discussions and e-mails remains necessary, “manual check” of apertures, definition of alignment targets, synchronization of changes</a:t>
            </a:r>
          </a:p>
          <a:p>
            <a:pPr marL="742950" lvl="1" indent="-285750">
              <a:buFont typeface="Arial" panose="020B0604020202020204" pitchFamily="34" charset="0"/>
              <a:buChar char="•"/>
            </a:pPr>
            <a:r>
              <a:rPr lang="en-US" sz="2800" dirty="0">
                <a:solidFill>
                  <a:schemeClr val="bg1"/>
                </a:solidFill>
              </a:rPr>
              <a:t>No automatic updates in case of modifications</a:t>
            </a:r>
          </a:p>
          <a:p>
            <a:pPr marL="742950" lvl="1" indent="-285750">
              <a:buFont typeface="Arial" panose="020B0604020202020204" pitchFamily="34" charset="0"/>
              <a:buChar char="•"/>
            </a:pPr>
            <a:endParaRPr lang="en-US" sz="2800" dirty="0">
              <a:solidFill>
                <a:schemeClr val="bg1"/>
              </a:solidFill>
            </a:endParaRPr>
          </a:p>
        </p:txBody>
      </p:sp>
    </p:spTree>
    <p:extLst>
      <p:ext uri="{BB962C8B-B14F-4D97-AF65-F5344CB8AC3E}">
        <p14:creationId xmlns:p14="http://schemas.microsoft.com/office/powerpoint/2010/main" val="3751309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B89877B-3A17-9021-C6BC-93488354C2CE}"/>
              </a:ext>
            </a:extLst>
          </p:cNvPr>
          <p:cNvSpPr>
            <a:spLocks noGrp="1"/>
          </p:cNvSpPr>
          <p:nvPr>
            <p:ph type="ftr" sz="quarter" idx="11"/>
          </p:nvPr>
        </p:nvSpPr>
        <p:spPr/>
        <p:txBody>
          <a:bodyPr/>
          <a:lstStyle/>
          <a:p>
            <a:r>
              <a:rPr lang="en-GB" b="1" dirty="0"/>
              <a:t>1st Accelerators Technology Sector Workshop   </a:t>
            </a:r>
          </a:p>
          <a:p>
            <a:r>
              <a:rPr lang="en-GB" dirty="0"/>
              <a:t>J. Oliveira, M. Taborelli</a:t>
            </a:r>
          </a:p>
        </p:txBody>
      </p:sp>
      <p:sp>
        <p:nvSpPr>
          <p:cNvPr id="4" name="Slide Number Placeholder 3">
            <a:extLst>
              <a:ext uri="{FF2B5EF4-FFF2-40B4-BE49-F238E27FC236}">
                <a16:creationId xmlns:a16="http://schemas.microsoft.com/office/drawing/2014/main" id="{0FA1996E-3D57-C13A-F988-A7757C374809}"/>
              </a:ext>
            </a:extLst>
          </p:cNvPr>
          <p:cNvSpPr>
            <a:spLocks noGrp="1"/>
          </p:cNvSpPr>
          <p:nvPr>
            <p:ph type="sldNum" sz="quarter" idx="12"/>
          </p:nvPr>
        </p:nvSpPr>
        <p:spPr/>
        <p:txBody>
          <a:bodyPr/>
          <a:lstStyle/>
          <a:p>
            <a:fld id="{D14C7E88-7948-D841-83D7-83B72EAFD754}" type="slidenum">
              <a:rPr lang="en-GB" smtClean="0"/>
              <a:pPr/>
              <a:t>4</a:t>
            </a:fld>
            <a:endParaRPr lang="en-GB" dirty="0"/>
          </a:p>
        </p:txBody>
      </p:sp>
      <p:sp>
        <p:nvSpPr>
          <p:cNvPr id="7" name="TextBox 6">
            <a:extLst>
              <a:ext uri="{FF2B5EF4-FFF2-40B4-BE49-F238E27FC236}">
                <a16:creationId xmlns:a16="http://schemas.microsoft.com/office/drawing/2014/main" id="{610C1445-1A1E-6E18-D19F-DFB864DB3543}"/>
              </a:ext>
            </a:extLst>
          </p:cNvPr>
          <p:cNvSpPr txBox="1"/>
          <p:nvPr/>
        </p:nvSpPr>
        <p:spPr>
          <a:xfrm>
            <a:off x="699389" y="1270425"/>
            <a:ext cx="10944226" cy="4832092"/>
          </a:xfrm>
          <a:prstGeom prst="rect">
            <a:avLst/>
          </a:prstGeom>
          <a:noFill/>
        </p:spPr>
        <p:txBody>
          <a:bodyPr wrap="square">
            <a:spAutoFit/>
          </a:bodyPr>
          <a:lstStyle/>
          <a:p>
            <a:pPr marL="285750" indent="-285750">
              <a:buFont typeface="Arial" panose="020B0604020202020204" pitchFamily="34" charset="0"/>
              <a:buChar char="•"/>
            </a:pPr>
            <a:r>
              <a:rPr lang="en-US" sz="2800" dirty="0">
                <a:solidFill>
                  <a:schemeClr val="bg1"/>
                </a:solidFill>
              </a:rPr>
              <a:t>Move toward data-driven generation of  the layout drawings enabling an automatic translation from the layout database data towards to automatic generated drawings and MAD-X insertion files, automatic aperture checks of the layout database, </a:t>
            </a:r>
            <a:r>
              <a:rPr lang="en-US" sz="2800" dirty="0" err="1">
                <a:solidFill>
                  <a:schemeClr val="bg1"/>
                </a:solidFill>
              </a:rPr>
              <a:t>etc</a:t>
            </a:r>
            <a:r>
              <a:rPr lang="en-US" sz="2800" dirty="0">
                <a:solidFill>
                  <a:schemeClr val="bg1"/>
                </a:solidFill>
              </a:rPr>
              <a:t>…</a:t>
            </a:r>
          </a:p>
          <a:p>
            <a:endParaRPr lang="en-US" sz="2800" dirty="0">
              <a:solidFill>
                <a:schemeClr val="bg1"/>
              </a:solidFill>
            </a:endParaRPr>
          </a:p>
          <a:p>
            <a:r>
              <a:rPr lang="en-US" sz="2800" dirty="0">
                <a:solidFill>
                  <a:schemeClr val="bg1"/>
                </a:solidFill>
              </a:rPr>
              <a:t>This needs: </a:t>
            </a:r>
          </a:p>
          <a:p>
            <a:pPr marL="285750" indent="-285750">
              <a:buFont typeface="Arial" panose="020B0604020202020204" pitchFamily="34" charset="0"/>
              <a:buChar char="•"/>
            </a:pPr>
            <a:r>
              <a:rPr lang="en-US" sz="2800" dirty="0">
                <a:solidFill>
                  <a:schemeClr val="bg1"/>
                </a:solidFill>
              </a:rPr>
              <a:t>Formal data management structure team</a:t>
            </a:r>
          </a:p>
          <a:p>
            <a:pPr marL="285750" indent="-285750">
              <a:buFont typeface="Arial" panose="020B0604020202020204" pitchFamily="34" charset="0"/>
              <a:buChar char="•"/>
            </a:pPr>
            <a:r>
              <a:rPr lang="en-US" sz="2800" dirty="0">
                <a:solidFill>
                  <a:schemeClr val="bg1"/>
                </a:solidFill>
              </a:rPr>
              <a:t>Ensuring data Quality Assurance</a:t>
            </a:r>
          </a:p>
          <a:p>
            <a:pPr marL="285750" indent="-285750">
              <a:buFont typeface="Arial" panose="020B0604020202020204" pitchFamily="34" charset="0"/>
              <a:buChar char="•"/>
            </a:pPr>
            <a:r>
              <a:rPr lang="en-US" sz="2800" dirty="0">
                <a:solidFill>
                  <a:schemeClr val="bg1"/>
                </a:solidFill>
              </a:rPr>
              <a:t>Establishing single data source coming from E2A.</a:t>
            </a:r>
          </a:p>
          <a:p>
            <a:pPr marL="285750" indent="-285750">
              <a:buFont typeface="Arial" panose="020B0604020202020204" pitchFamily="34" charset="0"/>
              <a:buChar char="•"/>
            </a:pPr>
            <a:r>
              <a:rPr lang="en-US" sz="2800" dirty="0">
                <a:solidFill>
                  <a:schemeClr val="bg1"/>
                </a:solidFill>
              </a:rPr>
              <a:t>Defining protocols, information hierarchy (time and logical links)</a:t>
            </a:r>
          </a:p>
          <a:p>
            <a:pPr marL="742950" lvl="1" indent="-285750">
              <a:buFont typeface="Arial" panose="020B0604020202020204" pitchFamily="34" charset="0"/>
              <a:buChar char="•"/>
            </a:pPr>
            <a:endParaRPr lang="en-US" sz="2800" dirty="0">
              <a:solidFill>
                <a:schemeClr val="bg1"/>
              </a:solidFill>
            </a:endParaRPr>
          </a:p>
        </p:txBody>
      </p:sp>
    </p:spTree>
    <p:extLst>
      <p:ext uri="{BB962C8B-B14F-4D97-AF65-F5344CB8AC3E}">
        <p14:creationId xmlns:p14="http://schemas.microsoft.com/office/powerpoint/2010/main" val="3722451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8242C41-6FF9-96E8-DFBF-95B262F291CF}"/>
              </a:ext>
            </a:extLst>
          </p:cNvPr>
          <p:cNvSpPr>
            <a:spLocks noGrp="1"/>
          </p:cNvSpPr>
          <p:nvPr>
            <p:ph type="ftr" sz="quarter" idx="11"/>
          </p:nvPr>
        </p:nvSpPr>
        <p:spPr/>
        <p:txBody>
          <a:bodyPr/>
          <a:lstStyle/>
          <a:p>
            <a:r>
              <a:rPr lang="en-GB" b="1" dirty="0"/>
              <a:t>1st Accelerators Technology Sector Workshop          </a:t>
            </a:r>
          </a:p>
          <a:p>
            <a:r>
              <a:rPr lang="en-GB" dirty="0"/>
              <a:t>J. Oliveira, M. Taborelli</a:t>
            </a:r>
          </a:p>
        </p:txBody>
      </p:sp>
      <p:sp>
        <p:nvSpPr>
          <p:cNvPr id="4" name="Slide Number Placeholder 3">
            <a:extLst>
              <a:ext uri="{FF2B5EF4-FFF2-40B4-BE49-F238E27FC236}">
                <a16:creationId xmlns:a16="http://schemas.microsoft.com/office/drawing/2014/main" id="{74F6E597-4DD8-D9EE-84C2-A75DBD1F3525}"/>
              </a:ext>
            </a:extLst>
          </p:cNvPr>
          <p:cNvSpPr>
            <a:spLocks noGrp="1"/>
          </p:cNvSpPr>
          <p:nvPr>
            <p:ph type="sldNum" sz="quarter" idx="12"/>
          </p:nvPr>
        </p:nvSpPr>
        <p:spPr/>
        <p:txBody>
          <a:bodyPr/>
          <a:lstStyle/>
          <a:p>
            <a:fld id="{D14C7E88-7948-D841-83D7-83B72EAFD754}" type="slidenum">
              <a:rPr lang="en-GB" smtClean="0"/>
              <a:pPr/>
              <a:t>5</a:t>
            </a:fld>
            <a:endParaRPr lang="en-GB" dirty="0"/>
          </a:p>
        </p:txBody>
      </p:sp>
      <p:sp>
        <p:nvSpPr>
          <p:cNvPr id="6" name="TextBox 5">
            <a:extLst>
              <a:ext uri="{FF2B5EF4-FFF2-40B4-BE49-F238E27FC236}">
                <a16:creationId xmlns:a16="http://schemas.microsoft.com/office/drawing/2014/main" id="{2E1C000D-C230-0DC7-8CE2-3AC8449F2691}"/>
              </a:ext>
            </a:extLst>
          </p:cNvPr>
          <p:cNvSpPr txBox="1"/>
          <p:nvPr/>
        </p:nvSpPr>
        <p:spPr>
          <a:xfrm>
            <a:off x="624682" y="1080264"/>
            <a:ext cx="10943432" cy="4401205"/>
          </a:xfrm>
          <a:prstGeom prst="rect">
            <a:avLst/>
          </a:prstGeom>
          <a:noFill/>
        </p:spPr>
        <p:txBody>
          <a:bodyPr wrap="square" rtlCol="0">
            <a:spAutoFit/>
          </a:bodyPr>
          <a:lstStyle/>
          <a:p>
            <a:pPr marL="285750" indent="-285750">
              <a:buFont typeface="Arial" panose="020B0604020202020204" pitchFamily="34" charset="0"/>
              <a:buChar char="•"/>
            </a:pPr>
            <a:r>
              <a:rPr lang="en-US" sz="2800" b="1" dirty="0">
                <a:solidFill>
                  <a:schemeClr val="bg1"/>
                </a:solidFill>
              </a:rPr>
              <a:t>The CERN Layout Database </a:t>
            </a:r>
            <a:r>
              <a:rPr lang="en-US" sz="2800" dirty="0">
                <a:solidFill>
                  <a:schemeClr val="bg1"/>
                </a:solidFill>
              </a:rPr>
              <a:t>documents the physical configuration in space of CERN infrastructure and its evolution in time (what, where, when, interfaces with…)</a:t>
            </a:r>
          </a:p>
          <a:p>
            <a:pPr marL="742950" lvl="1" indent="-285750">
              <a:buFont typeface="Arial" panose="020B0604020202020204" pitchFamily="34" charset="0"/>
              <a:buChar char="•"/>
            </a:pPr>
            <a:r>
              <a:rPr lang="en-US" sz="2800" dirty="0">
                <a:solidFill>
                  <a:schemeClr val="bg1"/>
                </a:solidFill>
              </a:rPr>
              <a:t>Requires/ enables exchange of data CERN wide including specific data (civil engineering, mechanics, electronics, magnetics, optics, vacuum, cryogenics….)</a:t>
            </a:r>
          </a:p>
          <a:p>
            <a:pPr marL="742950" lvl="1" indent="-285750">
              <a:buFont typeface="Arial" panose="020B0604020202020204" pitchFamily="34" charset="0"/>
              <a:buChar char="•"/>
            </a:pPr>
            <a:r>
              <a:rPr lang="en-US" sz="2800" dirty="0">
                <a:solidFill>
                  <a:schemeClr val="bg1"/>
                </a:solidFill>
              </a:rPr>
              <a:t>Structure and hierarchy (Classes, functional positions, Controls, naming convention)</a:t>
            </a:r>
          </a:p>
          <a:p>
            <a:pPr marL="742950" lvl="1" indent="-285750">
              <a:buFont typeface="Arial" panose="020B0604020202020204" pitchFamily="34" charset="0"/>
              <a:buChar char="•"/>
            </a:pPr>
            <a:r>
              <a:rPr lang="en-US" sz="2800" dirty="0">
                <a:solidFill>
                  <a:schemeClr val="bg1"/>
                </a:solidFill>
              </a:rPr>
              <a:t>Links to other databases (Enterprise Asset Management (EAM), GIS, Panorama, EDMS, MTF…)</a:t>
            </a:r>
          </a:p>
        </p:txBody>
      </p:sp>
    </p:spTree>
    <p:extLst>
      <p:ext uri="{BB962C8B-B14F-4D97-AF65-F5344CB8AC3E}">
        <p14:creationId xmlns:p14="http://schemas.microsoft.com/office/powerpoint/2010/main" val="4032398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361D7A5-6D1E-6098-ED75-6B128BB7A554}"/>
              </a:ext>
            </a:extLst>
          </p:cNvPr>
          <p:cNvSpPr>
            <a:spLocks noGrp="1"/>
          </p:cNvSpPr>
          <p:nvPr>
            <p:ph type="ftr" sz="quarter" idx="11"/>
          </p:nvPr>
        </p:nvSpPr>
        <p:spPr/>
        <p:txBody>
          <a:bodyPr/>
          <a:lstStyle/>
          <a:p>
            <a:r>
              <a:rPr lang="en-GB" b="1" dirty="0"/>
              <a:t>1st Accelerators Technology Sector Workshop</a:t>
            </a:r>
          </a:p>
          <a:p>
            <a:r>
              <a:rPr lang="en-GB" dirty="0"/>
              <a:t>J. Oliveira, M. Taborelli</a:t>
            </a:r>
          </a:p>
        </p:txBody>
      </p:sp>
      <p:sp>
        <p:nvSpPr>
          <p:cNvPr id="4" name="Slide Number Placeholder 3">
            <a:extLst>
              <a:ext uri="{FF2B5EF4-FFF2-40B4-BE49-F238E27FC236}">
                <a16:creationId xmlns:a16="http://schemas.microsoft.com/office/drawing/2014/main" id="{B1C4F1BF-1307-B1EE-6789-8EC6FB432FCA}"/>
              </a:ext>
            </a:extLst>
          </p:cNvPr>
          <p:cNvSpPr>
            <a:spLocks noGrp="1"/>
          </p:cNvSpPr>
          <p:nvPr>
            <p:ph type="sldNum" sz="quarter" idx="12"/>
          </p:nvPr>
        </p:nvSpPr>
        <p:spPr/>
        <p:txBody>
          <a:bodyPr/>
          <a:lstStyle/>
          <a:p>
            <a:fld id="{D14C7E88-7948-D841-83D7-83B72EAFD754}" type="slidenum">
              <a:rPr lang="en-GB" smtClean="0"/>
              <a:pPr/>
              <a:t>6</a:t>
            </a:fld>
            <a:endParaRPr lang="en-GB" dirty="0"/>
          </a:p>
        </p:txBody>
      </p:sp>
      <p:sp>
        <p:nvSpPr>
          <p:cNvPr id="6" name="TextBox 5">
            <a:extLst>
              <a:ext uri="{FF2B5EF4-FFF2-40B4-BE49-F238E27FC236}">
                <a16:creationId xmlns:a16="http://schemas.microsoft.com/office/drawing/2014/main" id="{7E5D8EF1-5FB7-FB2F-B10D-2F620DBEF683}"/>
              </a:ext>
            </a:extLst>
          </p:cNvPr>
          <p:cNvSpPr txBox="1"/>
          <p:nvPr/>
        </p:nvSpPr>
        <p:spPr>
          <a:xfrm>
            <a:off x="624682" y="1105431"/>
            <a:ext cx="10943432" cy="6124754"/>
          </a:xfrm>
          <a:prstGeom prst="rect">
            <a:avLst/>
          </a:prstGeom>
          <a:noFill/>
        </p:spPr>
        <p:txBody>
          <a:bodyPr wrap="square" rtlCol="0">
            <a:spAutoFit/>
          </a:bodyPr>
          <a:lstStyle/>
          <a:p>
            <a:pPr marL="285750" indent="-285750">
              <a:buFont typeface="Arial" panose="020B0604020202020204" pitchFamily="34" charset="0"/>
              <a:buChar char="•"/>
            </a:pPr>
            <a:r>
              <a:rPr lang="en-US" sz="2800" b="1" dirty="0">
                <a:solidFill>
                  <a:schemeClr val="bg1"/>
                </a:solidFill>
              </a:rPr>
              <a:t>Product Lifetime Management (PLM) tool</a:t>
            </a:r>
            <a:r>
              <a:rPr lang="en-US" sz="2800" dirty="0">
                <a:solidFill>
                  <a:schemeClr val="bg1"/>
                </a:solidFill>
              </a:rPr>
              <a:t>:</a:t>
            </a:r>
          </a:p>
          <a:p>
            <a:pPr marL="742950" lvl="1" indent="-285750">
              <a:buFont typeface="Arial" panose="020B0604020202020204" pitchFamily="34" charset="0"/>
              <a:buChar char="•"/>
            </a:pPr>
            <a:r>
              <a:rPr lang="en-US" sz="2800" dirty="0" err="1">
                <a:solidFill>
                  <a:schemeClr val="bg1"/>
                </a:solidFill>
              </a:rPr>
              <a:t>Centralised</a:t>
            </a:r>
            <a:r>
              <a:rPr lang="en-US" sz="2800" dirty="0">
                <a:solidFill>
                  <a:schemeClr val="bg1"/>
                </a:solidFill>
              </a:rPr>
              <a:t> single source of all information of the equipment along its lifetime : all in one source ! </a:t>
            </a:r>
          </a:p>
          <a:p>
            <a:pPr marL="1200150" lvl="2" indent="-285750">
              <a:buFont typeface="Arial" panose="020B0604020202020204" pitchFamily="34" charset="0"/>
              <a:buChar char="•"/>
            </a:pPr>
            <a:r>
              <a:rPr lang="en-US" sz="2800" dirty="0">
                <a:solidFill>
                  <a:schemeClr val="bg1"/>
                </a:solidFill>
              </a:rPr>
              <a:t>engineering design data (</a:t>
            </a:r>
            <a:r>
              <a:rPr lang="en-US" sz="2800" dirty="0" err="1">
                <a:solidFill>
                  <a:schemeClr val="bg1"/>
                </a:solidFill>
              </a:rPr>
              <a:t>MultiCAD</a:t>
            </a:r>
            <a:r>
              <a:rPr lang="en-US" sz="2800" dirty="0">
                <a:solidFill>
                  <a:schemeClr val="bg1"/>
                </a:solidFill>
              </a:rPr>
              <a:t>)</a:t>
            </a:r>
          </a:p>
          <a:p>
            <a:pPr marL="1200150" lvl="2" indent="-285750">
              <a:buFont typeface="Arial" panose="020B0604020202020204" pitchFamily="34" charset="0"/>
              <a:buChar char="•"/>
            </a:pPr>
            <a:r>
              <a:rPr lang="en-US" sz="2800" dirty="0">
                <a:solidFill>
                  <a:schemeClr val="bg1"/>
                </a:solidFill>
              </a:rPr>
              <a:t>manufacturing and test results, more than CERN-wide (external collab.)</a:t>
            </a:r>
          </a:p>
          <a:p>
            <a:pPr marL="1200150" lvl="2" indent="-285750">
              <a:buFont typeface="Arial" panose="020B0604020202020204" pitchFamily="34" charset="0"/>
              <a:buChar char="•"/>
            </a:pPr>
            <a:r>
              <a:rPr lang="en-US" sz="2800" dirty="0">
                <a:solidFill>
                  <a:schemeClr val="bg1"/>
                </a:solidFill>
              </a:rPr>
              <a:t>history of changes </a:t>
            </a:r>
          </a:p>
          <a:p>
            <a:pPr marL="1200150" lvl="2" indent="-285750">
              <a:buFont typeface="Arial" panose="020B0604020202020204" pitchFamily="34" charset="0"/>
              <a:buChar char="•"/>
            </a:pPr>
            <a:r>
              <a:rPr lang="en-US" sz="2800" dirty="0">
                <a:solidFill>
                  <a:schemeClr val="bg1"/>
                </a:solidFill>
              </a:rPr>
              <a:t>in interaction with other CERN databases (EDMS, EAM…)</a:t>
            </a:r>
          </a:p>
          <a:p>
            <a:pPr marL="742950" lvl="1" indent="-285750">
              <a:buFont typeface="Arial" panose="020B0604020202020204" pitchFamily="34" charset="0"/>
              <a:buChar char="•"/>
            </a:pPr>
            <a:endParaRPr lang="en-US" sz="2800" dirty="0">
              <a:solidFill>
                <a:schemeClr val="bg1"/>
              </a:solidFill>
            </a:endParaRPr>
          </a:p>
          <a:p>
            <a:pPr marL="742950" lvl="1" indent="-285750">
              <a:buFont typeface="Arial" panose="020B0604020202020204" pitchFamily="34" charset="0"/>
              <a:buChar char="•"/>
            </a:pPr>
            <a:r>
              <a:rPr lang="en-US" sz="2800" dirty="0">
                <a:solidFill>
                  <a:schemeClr val="bg1"/>
                </a:solidFill>
              </a:rPr>
              <a:t>Toward: </a:t>
            </a:r>
            <a:r>
              <a:rPr lang="en-US" sz="2800" b="1" dirty="0">
                <a:solidFill>
                  <a:schemeClr val="bg1"/>
                </a:solidFill>
              </a:rPr>
              <a:t>Digital twin </a:t>
            </a:r>
            <a:r>
              <a:rPr lang="en-US" sz="2800" dirty="0">
                <a:solidFill>
                  <a:schemeClr val="bg1"/>
                </a:solidFill>
              </a:rPr>
              <a:t>for visualization in the machine environment: from layout + CAD + PLM +…. </a:t>
            </a:r>
          </a:p>
          <a:p>
            <a:pPr marL="1200150" lvl="2" indent="-285750">
              <a:buFont typeface="Arial" panose="020B0604020202020204" pitchFamily="34" charset="0"/>
              <a:buChar char="•"/>
            </a:pPr>
            <a:r>
              <a:rPr lang="en-US" sz="2800" dirty="0">
                <a:solidFill>
                  <a:schemeClr val="bg1"/>
                </a:solidFill>
              </a:rPr>
              <a:t>Useful for interventions on site, their planning, training, crosscheck.</a:t>
            </a:r>
          </a:p>
          <a:p>
            <a:pPr lvl="1"/>
            <a:endParaRPr lang="en-US" sz="2800" dirty="0">
              <a:solidFill>
                <a:schemeClr val="bg1"/>
              </a:solidFill>
            </a:endParaRPr>
          </a:p>
        </p:txBody>
      </p:sp>
    </p:spTree>
    <p:extLst>
      <p:ext uri="{BB962C8B-B14F-4D97-AF65-F5344CB8AC3E}">
        <p14:creationId xmlns:p14="http://schemas.microsoft.com/office/powerpoint/2010/main" val="1076527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FE4304-F621-60FB-C268-DBF3FD702A72}"/>
              </a:ext>
            </a:extLst>
          </p:cNvPr>
          <p:cNvSpPr>
            <a:spLocks noGrp="1"/>
          </p:cNvSpPr>
          <p:nvPr>
            <p:ph type="ftr" sz="quarter" idx="11"/>
          </p:nvPr>
        </p:nvSpPr>
        <p:spPr/>
        <p:txBody>
          <a:bodyPr/>
          <a:lstStyle/>
          <a:p>
            <a:r>
              <a:rPr lang="en-GB" b="1" dirty="0"/>
              <a:t>1st Accelerators Technology Sector Workshop       </a:t>
            </a:r>
          </a:p>
          <a:p>
            <a:r>
              <a:rPr lang="en-GB" dirty="0"/>
              <a:t>J. Oliveira, M. Taborelli</a:t>
            </a:r>
          </a:p>
        </p:txBody>
      </p:sp>
      <p:sp>
        <p:nvSpPr>
          <p:cNvPr id="4" name="Slide Number Placeholder 3">
            <a:extLst>
              <a:ext uri="{FF2B5EF4-FFF2-40B4-BE49-F238E27FC236}">
                <a16:creationId xmlns:a16="http://schemas.microsoft.com/office/drawing/2014/main" id="{EE484AB3-E748-CA6E-D3E5-5F1A11FFED7B}"/>
              </a:ext>
            </a:extLst>
          </p:cNvPr>
          <p:cNvSpPr>
            <a:spLocks noGrp="1"/>
          </p:cNvSpPr>
          <p:nvPr>
            <p:ph type="sldNum" sz="quarter" idx="12"/>
          </p:nvPr>
        </p:nvSpPr>
        <p:spPr/>
        <p:txBody>
          <a:bodyPr/>
          <a:lstStyle/>
          <a:p>
            <a:fld id="{D14C7E88-7948-D841-83D7-83B72EAFD754}" type="slidenum">
              <a:rPr lang="en-GB" smtClean="0"/>
              <a:pPr/>
              <a:t>7</a:t>
            </a:fld>
            <a:endParaRPr lang="en-GB" dirty="0"/>
          </a:p>
        </p:txBody>
      </p:sp>
      <p:sp>
        <p:nvSpPr>
          <p:cNvPr id="6" name="TextBox 5">
            <a:extLst>
              <a:ext uri="{FF2B5EF4-FFF2-40B4-BE49-F238E27FC236}">
                <a16:creationId xmlns:a16="http://schemas.microsoft.com/office/drawing/2014/main" id="{5266A33D-9D0D-8077-161F-0FA718F32011}"/>
              </a:ext>
            </a:extLst>
          </p:cNvPr>
          <p:cNvSpPr txBox="1"/>
          <p:nvPr/>
        </p:nvSpPr>
        <p:spPr>
          <a:xfrm>
            <a:off x="624682" y="1323545"/>
            <a:ext cx="10943432" cy="1384995"/>
          </a:xfrm>
          <a:prstGeom prst="rect">
            <a:avLst/>
          </a:prstGeom>
          <a:noFill/>
        </p:spPr>
        <p:txBody>
          <a:bodyPr wrap="square" rtlCol="0">
            <a:spAutoFit/>
          </a:bodyPr>
          <a:lstStyle/>
          <a:p>
            <a:pPr marL="742950" lvl="1" indent="-285750">
              <a:buFont typeface="Arial" panose="020B0604020202020204" pitchFamily="34" charset="0"/>
              <a:buChar char="•"/>
            </a:pPr>
            <a:r>
              <a:rPr lang="en-US" sz="2800" dirty="0">
                <a:solidFill>
                  <a:schemeClr val="bg1"/>
                </a:solidFill>
              </a:rPr>
              <a:t>Toward:  a more global approach, </a:t>
            </a:r>
            <a:r>
              <a:rPr lang="en-US" sz="2800" b="1" dirty="0">
                <a:solidFill>
                  <a:schemeClr val="bg1"/>
                </a:solidFill>
              </a:rPr>
              <a:t>the digital thread</a:t>
            </a:r>
            <a:r>
              <a:rPr lang="en-US" sz="2800" dirty="0">
                <a:solidFill>
                  <a:schemeClr val="bg1"/>
                </a:solidFill>
              </a:rPr>
              <a:t>, a data driven architecture linking data gathered during design and lifetime of the  physical object with all its properties and history.</a:t>
            </a:r>
          </a:p>
        </p:txBody>
      </p:sp>
    </p:spTree>
    <p:extLst>
      <p:ext uri="{BB962C8B-B14F-4D97-AF65-F5344CB8AC3E}">
        <p14:creationId xmlns:p14="http://schemas.microsoft.com/office/powerpoint/2010/main" val="785597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58369F8-07C9-2D3E-8CF7-55B29315DE8E}"/>
              </a:ext>
            </a:extLst>
          </p:cNvPr>
          <p:cNvSpPr>
            <a:spLocks noGrp="1"/>
          </p:cNvSpPr>
          <p:nvPr>
            <p:ph type="ftr" sz="quarter" idx="11"/>
          </p:nvPr>
        </p:nvSpPr>
        <p:spPr/>
        <p:txBody>
          <a:bodyPr/>
          <a:lstStyle/>
          <a:p>
            <a:r>
              <a:rPr lang="en-GB" b="1" dirty="0"/>
              <a:t>1st Accelerators Technology Sector Workshop</a:t>
            </a:r>
          </a:p>
          <a:p>
            <a:r>
              <a:rPr lang="en-GB" dirty="0"/>
              <a:t>J. Oliveira, M. Taborelli</a:t>
            </a:r>
          </a:p>
        </p:txBody>
      </p:sp>
      <p:sp>
        <p:nvSpPr>
          <p:cNvPr id="4" name="Slide Number Placeholder 3">
            <a:extLst>
              <a:ext uri="{FF2B5EF4-FFF2-40B4-BE49-F238E27FC236}">
                <a16:creationId xmlns:a16="http://schemas.microsoft.com/office/drawing/2014/main" id="{D23A1386-D639-32EA-0C2F-EA7579A54438}"/>
              </a:ext>
            </a:extLst>
          </p:cNvPr>
          <p:cNvSpPr>
            <a:spLocks noGrp="1"/>
          </p:cNvSpPr>
          <p:nvPr>
            <p:ph type="sldNum" sz="quarter" idx="12"/>
          </p:nvPr>
        </p:nvSpPr>
        <p:spPr/>
        <p:txBody>
          <a:bodyPr/>
          <a:lstStyle/>
          <a:p>
            <a:fld id="{D14C7E88-7948-D841-83D7-83B72EAFD754}" type="slidenum">
              <a:rPr lang="en-GB" smtClean="0"/>
              <a:pPr/>
              <a:t>8</a:t>
            </a:fld>
            <a:endParaRPr lang="en-GB" dirty="0"/>
          </a:p>
        </p:txBody>
      </p:sp>
      <p:sp>
        <p:nvSpPr>
          <p:cNvPr id="7" name="Content Placeholder 2">
            <a:extLst>
              <a:ext uri="{FF2B5EF4-FFF2-40B4-BE49-F238E27FC236}">
                <a16:creationId xmlns:a16="http://schemas.microsoft.com/office/drawing/2014/main" id="{66A65CB3-E476-2351-E750-FD7603A92A87}"/>
              </a:ext>
            </a:extLst>
          </p:cNvPr>
          <p:cNvSpPr txBox="1">
            <a:spLocks/>
          </p:cNvSpPr>
          <p:nvPr/>
        </p:nvSpPr>
        <p:spPr>
          <a:xfrm>
            <a:off x="701367" y="1141683"/>
            <a:ext cx="10944225" cy="5649641"/>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rgbClr val="071E4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71E4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071E4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a:spcBef>
                <a:spcPts val="0"/>
              </a:spcBef>
            </a:pPr>
            <a:r>
              <a:rPr lang="en-GB" b="1" dirty="0">
                <a:solidFill>
                  <a:schemeClr val="bg1"/>
                </a:solidFill>
              </a:rPr>
              <a:t>Proof of principle of digital thread and twin on mechanics.</a:t>
            </a:r>
          </a:p>
          <a:p>
            <a:pPr marL="180000">
              <a:spcBef>
                <a:spcPts val="0"/>
              </a:spcBef>
            </a:pPr>
            <a:r>
              <a:rPr lang="en-GB" b="1" dirty="0">
                <a:solidFill>
                  <a:schemeClr val="bg1"/>
                </a:solidFill>
              </a:rPr>
              <a:t>Digital twin </a:t>
            </a:r>
            <a:r>
              <a:rPr lang="en-GB" dirty="0">
                <a:solidFill>
                  <a:schemeClr val="bg1"/>
                </a:solidFill>
              </a:rPr>
              <a:t>includes</a:t>
            </a:r>
            <a:r>
              <a:rPr lang="en-GB" b="1" dirty="0">
                <a:solidFill>
                  <a:schemeClr val="bg1"/>
                </a:solidFill>
              </a:rPr>
              <a:t> </a:t>
            </a:r>
            <a:r>
              <a:rPr lang="en-GB" dirty="0">
                <a:solidFill>
                  <a:schemeClr val="bg1"/>
                </a:solidFill>
              </a:rPr>
              <a:t>the behaviour of physical components in operation</a:t>
            </a:r>
          </a:p>
          <a:p>
            <a:pPr marL="637200" lvl="1">
              <a:spcBef>
                <a:spcPts val="0"/>
              </a:spcBef>
            </a:pPr>
            <a:r>
              <a:rPr lang="en-GB" dirty="0">
                <a:solidFill>
                  <a:schemeClr val="bg1"/>
                </a:solidFill>
              </a:rPr>
              <a:t>Start from measured data, measured behaviour by physical sensors</a:t>
            </a:r>
          </a:p>
          <a:p>
            <a:pPr marL="637200" lvl="1">
              <a:spcBef>
                <a:spcPts val="0"/>
              </a:spcBef>
            </a:pPr>
            <a:r>
              <a:rPr lang="en-GB" dirty="0">
                <a:solidFill>
                  <a:schemeClr val="bg1"/>
                </a:solidFill>
              </a:rPr>
              <a:t>Build a model</a:t>
            </a:r>
          </a:p>
          <a:p>
            <a:pPr marL="637200" lvl="1">
              <a:spcBef>
                <a:spcPts val="0"/>
              </a:spcBef>
            </a:pPr>
            <a:r>
              <a:rPr lang="en-GB" dirty="0">
                <a:solidFill>
                  <a:schemeClr val="bg1"/>
                </a:solidFill>
              </a:rPr>
              <a:t>configure and train the model twin with virtual sensors </a:t>
            </a:r>
          </a:p>
          <a:p>
            <a:pPr marL="180000">
              <a:spcBef>
                <a:spcPts val="0"/>
              </a:spcBef>
            </a:pPr>
            <a:r>
              <a:rPr lang="en-GB" dirty="0">
                <a:solidFill>
                  <a:schemeClr val="bg1"/>
                </a:solidFill>
              </a:rPr>
              <a:t>More than simulations: reaction to unpredicted situations extrapolating from existing data points.</a:t>
            </a:r>
          </a:p>
          <a:p>
            <a:pPr marL="180000">
              <a:spcBef>
                <a:spcPts val="0"/>
              </a:spcBef>
            </a:pPr>
            <a:r>
              <a:rPr lang="en-GB" dirty="0">
                <a:solidFill>
                  <a:schemeClr val="bg1"/>
                </a:solidFill>
              </a:rPr>
              <a:t>At the scale of FCC project with this tool it would be possible to mimic the behaviour of the magnetic axis with real conditions applied, since this can become critical for operation.</a:t>
            </a:r>
          </a:p>
          <a:p>
            <a:pPr marL="180000">
              <a:spcBef>
                <a:spcPts val="0"/>
              </a:spcBef>
            </a:pPr>
            <a:endParaRPr lang="en-GB" dirty="0">
              <a:solidFill>
                <a:schemeClr val="bg1"/>
              </a:solidFill>
            </a:endParaRPr>
          </a:p>
          <a:p>
            <a:pPr marL="180000">
              <a:spcBef>
                <a:spcPts val="0"/>
              </a:spcBef>
            </a:pPr>
            <a:endParaRPr lang="en-GB" dirty="0">
              <a:solidFill>
                <a:schemeClr val="bg1"/>
              </a:solidFill>
            </a:endParaRPr>
          </a:p>
        </p:txBody>
      </p:sp>
    </p:spTree>
    <p:extLst>
      <p:ext uri="{BB962C8B-B14F-4D97-AF65-F5344CB8AC3E}">
        <p14:creationId xmlns:p14="http://schemas.microsoft.com/office/powerpoint/2010/main" val="2071508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FE068-3C53-3FE1-7AE0-445C7F6E2364}"/>
              </a:ext>
            </a:extLst>
          </p:cNvPr>
          <p:cNvSpPr>
            <a:spLocks noGrp="1"/>
          </p:cNvSpPr>
          <p:nvPr>
            <p:ph type="title"/>
          </p:nvPr>
        </p:nvSpPr>
        <p:spPr/>
        <p:txBody>
          <a:bodyPr/>
          <a:lstStyle/>
          <a:p>
            <a:r>
              <a:rPr lang="en-GB" dirty="0"/>
              <a:t>More in General:</a:t>
            </a:r>
          </a:p>
        </p:txBody>
      </p:sp>
      <p:sp>
        <p:nvSpPr>
          <p:cNvPr id="3" name="Footer Placeholder 2">
            <a:extLst>
              <a:ext uri="{FF2B5EF4-FFF2-40B4-BE49-F238E27FC236}">
                <a16:creationId xmlns:a16="http://schemas.microsoft.com/office/drawing/2014/main" id="{5A205914-B210-B639-7965-546DDDBD6506}"/>
              </a:ext>
            </a:extLst>
          </p:cNvPr>
          <p:cNvSpPr>
            <a:spLocks noGrp="1"/>
          </p:cNvSpPr>
          <p:nvPr>
            <p:ph type="ftr" sz="quarter" idx="11"/>
          </p:nvPr>
        </p:nvSpPr>
        <p:spPr/>
        <p:txBody>
          <a:bodyPr/>
          <a:lstStyle/>
          <a:p>
            <a:r>
              <a:rPr lang="en-GB" b="1" dirty="0"/>
              <a:t>1st Accelerators Technology Sector Workshop   </a:t>
            </a:r>
          </a:p>
          <a:p>
            <a:r>
              <a:rPr lang="en-GB" dirty="0"/>
              <a:t>J. Oliveira, M. Taborelli</a:t>
            </a:r>
          </a:p>
        </p:txBody>
      </p:sp>
      <p:sp>
        <p:nvSpPr>
          <p:cNvPr id="4" name="Slide Number Placeholder 3">
            <a:extLst>
              <a:ext uri="{FF2B5EF4-FFF2-40B4-BE49-F238E27FC236}">
                <a16:creationId xmlns:a16="http://schemas.microsoft.com/office/drawing/2014/main" id="{3B7537F7-5FDE-63B3-806A-557C88776B73}"/>
              </a:ext>
            </a:extLst>
          </p:cNvPr>
          <p:cNvSpPr>
            <a:spLocks noGrp="1"/>
          </p:cNvSpPr>
          <p:nvPr>
            <p:ph type="sldNum" sz="quarter" idx="12"/>
          </p:nvPr>
        </p:nvSpPr>
        <p:spPr/>
        <p:txBody>
          <a:bodyPr/>
          <a:lstStyle/>
          <a:p>
            <a:fld id="{D14C7E88-7948-D841-83D7-83B72EAFD754}" type="slidenum">
              <a:rPr lang="en-GB" smtClean="0"/>
              <a:pPr/>
              <a:t>9</a:t>
            </a:fld>
            <a:endParaRPr lang="en-GB" dirty="0"/>
          </a:p>
        </p:txBody>
      </p:sp>
      <p:sp>
        <p:nvSpPr>
          <p:cNvPr id="7" name="TextBox 6">
            <a:extLst>
              <a:ext uri="{FF2B5EF4-FFF2-40B4-BE49-F238E27FC236}">
                <a16:creationId xmlns:a16="http://schemas.microsoft.com/office/drawing/2014/main" id="{11C92CCC-1BDF-00BE-D12E-B02AA612CDF1}"/>
              </a:ext>
            </a:extLst>
          </p:cNvPr>
          <p:cNvSpPr txBox="1"/>
          <p:nvPr/>
        </p:nvSpPr>
        <p:spPr>
          <a:xfrm>
            <a:off x="771787" y="2469963"/>
            <a:ext cx="10318459" cy="4154984"/>
          </a:xfrm>
          <a:prstGeom prst="rect">
            <a:avLst/>
          </a:prstGeom>
          <a:noFill/>
        </p:spPr>
        <p:txBody>
          <a:bodyPr wrap="square">
            <a:spAutoFit/>
          </a:bodyPr>
          <a:lstStyle/>
          <a:p>
            <a:pPr marL="342900" lvl="0" indent="-342900">
              <a:buFont typeface="Aptos" panose="020B0004020202020204" pitchFamily="34" charset="0"/>
              <a:buChar char="-"/>
            </a:pPr>
            <a:r>
              <a:rPr lang="en-GB" sz="2400" dirty="0">
                <a:solidFill>
                  <a:schemeClr val="bg1"/>
                </a:solidFill>
                <a:effectLst/>
                <a:latin typeface="+mj-lt"/>
                <a:ea typeface="Times New Roman" panose="02020603050405020304" pitchFamily="18" charset="0"/>
                <a:cs typeface="Times New Roman" panose="02020603050405020304" pitchFamily="18" charset="0"/>
              </a:rPr>
              <a:t>Removing manual information exchange and going towards automatic and controlled one</a:t>
            </a:r>
          </a:p>
          <a:p>
            <a:pPr marL="342900" lvl="0" indent="-342900">
              <a:buFont typeface="Aptos" panose="020B0004020202020204" pitchFamily="34" charset="0"/>
              <a:buChar char="-"/>
            </a:pPr>
            <a:endParaRPr lang="en-GB" sz="2400" dirty="0">
              <a:solidFill>
                <a:schemeClr val="bg1"/>
              </a:solidFill>
              <a:effectLst/>
              <a:latin typeface="+mj-lt"/>
              <a:ea typeface="Times New Roman" panose="02020603050405020304" pitchFamily="18" charset="0"/>
              <a:cs typeface="Times New Roman" panose="02020603050405020304" pitchFamily="18" charset="0"/>
            </a:endParaRPr>
          </a:p>
          <a:p>
            <a:pPr marL="342900" lvl="0" indent="-342900">
              <a:buFont typeface="Aptos" panose="020B0004020202020204" pitchFamily="34" charset="0"/>
              <a:buChar char="-"/>
            </a:pPr>
            <a:r>
              <a:rPr lang="en-GB" sz="2400" dirty="0">
                <a:solidFill>
                  <a:schemeClr val="bg1"/>
                </a:solidFill>
                <a:latin typeface="+mj-lt"/>
                <a:ea typeface="Times New Roman" panose="02020603050405020304" pitchFamily="18" charset="0"/>
                <a:cs typeface="Times New Roman" panose="02020603050405020304" pitchFamily="18" charset="0"/>
              </a:rPr>
              <a:t>Improving data validation on data-driven processes.</a:t>
            </a:r>
            <a:endParaRPr lang="en-GB" sz="2400" dirty="0">
              <a:solidFill>
                <a:schemeClr val="bg1"/>
              </a:solidFill>
              <a:effectLst/>
              <a:latin typeface="+mj-lt"/>
              <a:ea typeface="Times New Roman" panose="02020603050405020304" pitchFamily="18" charset="0"/>
              <a:cs typeface="Times New Roman" panose="02020603050405020304" pitchFamily="18" charset="0"/>
            </a:endParaRPr>
          </a:p>
          <a:p>
            <a:pPr marL="342900" lvl="0" indent="-342900">
              <a:buFont typeface="Aptos" panose="020B0004020202020204" pitchFamily="34" charset="0"/>
              <a:buChar char="-"/>
            </a:pPr>
            <a:endParaRPr lang="en-GB" sz="2400" dirty="0">
              <a:solidFill>
                <a:schemeClr val="bg1"/>
              </a:solidFill>
              <a:effectLst/>
              <a:latin typeface="+mj-lt"/>
              <a:ea typeface="Aptos" panose="020B0004020202020204" pitchFamily="34" charset="0"/>
              <a:cs typeface="Times New Roman" panose="02020603050405020304" pitchFamily="18" charset="0"/>
            </a:endParaRPr>
          </a:p>
          <a:p>
            <a:pPr marL="342900" lvl="0" indent="-342900">
              <a:buFont typeface="Aptos" panose="020B0004020202020204" pitchFamily="34" charset="0"/>
              <a:buChar char="-"/>
            </a:pPr>
            <a:r>
              <a:rPr lang="en-GB" sz="2400" dirty="0">
                <a:solidFill>
                  <a:schemeClr val="bg1"/>
                </a:solidFill>
                <a:effectLst/>
                <a:latin typeface="+mj-lt"/>
                <a:ea typeface="Times New Roman" panose="02020603050405020304" pitchFamily="18" charset="0"/>
                <a:cs typeface="Times New Roman" panose="02020603050405020304" pitchFamily="18" charset="0"/>
              </a:rPr>
              <a:t>Centralising data on one single source</a:t>
            </a:r>
            <a:r>
              <a:rPr lang="en-GB" sz="2400" dirty="0">
                <a:solidFill>
                  <a:schemeClr val="bg1"/>
                </a:solidFill>
                <a:latin typeface="+mj-lt"/>
                <a:ea typeface="Times New Roman" panose="02020603050405020304" pitchFamily="18" charset="0"/>
                <a:cs typeface="Times New Roman" panose="02020603050405020304" pitchFamily="18" charset="0"/>
              </a:rPr>
              <a:t> of truth</a:t>
            </a:r>
          </a:p>
          <a:p>
            <a:pPr marL="342900" lvl="0" indent="-342900">
              <a:buFont typeface="Aptos" panose="020B0004020202020204" pitchFamily="34" charset="0"/>
              <a:buChar char="-"/>
            </a:pPr>
            <a:endParaRPr lang="en-GB" sz="2400" dirty="0">
              <a:solidFill>
                <a:schemeClr val="bg1"/>
              </a:solidFill>
              <a:latin typeface="+mj-lt"/>
              <a:ea typeface="Times New Roman" panose="02020603050405020304" pitchFamily="18" charset="0"/>
              <a:cs typeface="Times New Roman" panose="02020603050405020304" pitchFamily="18" charset="0"/>
            </a:endParaRPr>
          </a:p>
          <a:p>
            <a:pPr marL="342900" lvl="0" indent="-342900">
              <a:buFont typeface="Aptos" panose="020B0004020202020204" pitchFamily="34" charset="0"/>
              <a:buChar char="-"/>
            </a:pPr>
            <a:r>
              <a:rPr lang="en-GB" sz="2400" dirty="0">
                <a:solidFill>
                  <a:schemeClr val="bg1"/>
                </a:solidFill>
                <a:effectLst/>
                <a:latin typeface="+mj-lt"/>
                <a:ea typeface="Times New Roman" panose="02020603050405020304" pitchFamily="18" charset="0"/>
                <a:cs typeface="Times New Roman" panose="02020603050405020304" pitchFamily="18" charset="0"/>
              </a:rPr>
              <a:t>Going beyond simulations by introducing digital thread to produce  real-time digital twins</a:t>
            </a:r>
          </a:p>
          <a:p>
            <a:pPr marL="342900" lvl="0" indent="-342900">
              <a:buFont typeface="Aptos" panose="020B0004020202020204" pitchFamily="34" charset="0"/>
              <a:buChar char="-"/>
            </a:pPr>
            <a:endParaRPr lang="en-GB" sz="2400" dirty="0">
              <a:solidFill>
                <a:schemeClr val="bg1"/>
              </a:solidFill>
              <a:latin typeface="+mj-lt"/>
              <a:ea typeface="Aptos" panose="020B0004020202020204" pitchFamily="34" charset="0"/>
              <a:cs typeface="Times New Roman" panose="02020603050405020304" pitchFamily="18" charset="0"/>
            </a:endParaRPr>
          </a:p>
          <a:p>
            <a:pPr marL="342900" lvl="0" indent="-342900">
              <a:buFont typeface="Aptos" panose="020B0004020202020204" pitchFamily="34" charset="0"/>
              <a:buChar char="-"/>
            </a:pPr>
            <a:r>
              <a:rPr lang="en-GB" sz="2400" dirty="0">
                <a:solidFill>
                  <a:schemeClr val="bg1"/>
                </a:solidFill>
                <a:latin typeface="+mj-lt"/>
                <a:ea typeface="Aptos" panose="020B0004020202020204" pitchFamily="34" charset="0"/>
                <a:cs typeface="Times New Roman" panose="02020603050405020304" pitchFamily="18" charset="0"/>
              </a:rPr>
              <a:t>Only possible under the consensus of all the stakeholders.</a:t>
            </a:r>
            <a:endParaRPr lang="en-GB" sz="2400" dirty="0">
              <a:solidFill>
                <a:schemeClr val="bg1"/>
              </a:solidFill>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0683616"/>
      </p:ext>
    </p:extLst>
  </p:cSld>
  <p:clrMapOvr>
    <a:masterClrMapping/>
  </p:clrMapOvr>
</p:sld>
</file>

<file path=ppt/theme/theme1.xml><?xml version="1.0" encoding="utf-8"?>
<a:theme xmlns:a="http://schemas.openxmlformats.org/drawingml/2006/main" name="Thème Office">
  <a:themeElements>
    <a:clrScheme name="CERN 70yrs">
      <a:dk1>
        <a:srgbClr val="19244C"/>
      </a:dk1>
      <a:lt1>
        <a:srgbClr val="FFFFFF"/>
      </a:lt1>
      <a:dk2>
        <a:srgbClr val="071E40"/>
      </a:dk2>
      <a:lt2>
        <a:srgbClr val="F8F8F8"/>
      </a:lt2>
      <a:accent1>
        <a:srgbClr val="004164"/>
      </a:accent1>
      <a:accent2>
        <a:srgbClr val="00244B"/>
      </a:accent2>
      <a:accent3>
        <a:srgbClr val="959DB6"/>
      </a:accent3>
      <a:accent4>
        <a:srgbClr val="00476E"/>
      </a:accent4>
      <a:accent5>
        <a:srgbClr val="6698C0"/>
      </a:accent5>
      <a:accent6>
        <a:srgbClr val="031950"/>
      </a:accent6>
      <a:hlink>
        <a:srgbClr val="0034A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TS Workshop_template presentation.pptx" id="{EE1ACAE2-91A5-594F-BDC1-22B740F60353}" vid="{86256F39-84D3-EA44-B1F2-217024BBE2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ATS Workshop_template presentation</Template>
  <TotalTime>12405</TotalTime>
  <Words>697</Words>
  <Application>Microsoft Office PowerPoint</Application>
  <PresentationFormat>Widescreen</PresentationFormat>
  <Paragraphs>76</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Aptos</vt:lpstr>
      <vt:lpstr>Arial</vt:lpstr>
      <vt:lpstr>Calibri</vt:lpstr>
      <vt:lpstr>Raleway</vt:lpstr>
      <vt:lpstr>Symbol</vt:lpstr>
      <vt:lpstr>Thème Office</vt:lpstr>
      <vt:lpstr>1st Accelerators Technology  Sector Workshop  Engineering Design Tools and Processes Project Management Methodologies and Tools</vt:lpstr>
      <vt:lpstr>Concluding remarks ENG1 </vt:lpstr>
      <vt:lpstr>PowerPoint Presentation</vt:lpstr>
      <vt:lpstr>PowerPoint Presentation</vt:lpstr>
      <vt:lpstr>PowerPoint Presentation</vt:lpstr>
      <vt:lpstr>PowerPoint Presentation</vt:lpstr>
      <vt:lpstr>PowerPoint Presentation</vt:lpstr>
      <vt:lpstr>PowerPoint Presentation</vt:lpstr>
      <vt:lpstr>More in General: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Accelerator Technology  Sector Workshop  Engineering Design Tools and Processes Project Management Methodologies and Tools</dc:title>
  <dc:creator>Pascal Le Roux</dc:creator>
  <cp:lastModifiedBy>Joao Oliveira</cp:lastModifiedBy>
  <cp:revision>966</cp:revision>
  <cp:lastPrinted>2024-02-13T16:20:17Z</cp:lastPrinted>
  <dcterms:created xsi:type="dcterms:W3CDTF">2024-05-30T09:24:59Z</dcterms:created>
  <dcterms:modified xsi:type="dcterms:W3CDTF">2024-06-25T11:42:08Z</dcterms:modified>
</cp:coreProperties>
</file>