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545" r:id="rId2"/>
    <p:sldId id="547" r:id="rId3"/>
    <p:sldId id="562" r:id="rId4"/>
    <p:sldId id="549" r:id="rId5"/>
    <p:sldId id="567" r:id="rId6"/>
    <p:sldId id="564" r:id="rId7"/>
    <p:sldId id="565" r:id="rId8"/>
    <p:sldId id="568" r:id="rId9"/>
    <p:sldId id="552" r:id="rId10"/>
    <p:sldId id="572" r:id="rId11"/>
    <p:sldId id="569" r:id="rId12"/>
    <p:sldId id="554" r:id="rId13"/>
    <p:sldId id="575" r:id="rId14"/>
    <p:sldId id="576" r:id="rId15"/>
    <p:sldId id="570" r:id="rId16"/>
    <p:sldId id="553" r:id="rId17"/>
    <p:sldId id="574" r:id="rId18"/>
    <p:sldId id="557" r:id="rId19"/>
    <p:sldId id="559" r:id="rId20"/>
    <p:sldId id="541" r:id="rId21"/>
    <p:sldId id="571" r:id="rId2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D2C817E-BBCA-394A-A8F1-C9549B72493C}">
          <p14:sldIdLst>
            <p14:sldId id="545"/>
            <p14:sldId id="547"/>
          </p14:sldIdLst>
        </p14:section>
        <p14:section name="Untitled Section" id="{CBC3F389-6CFA-6C47-AD11-410050E82127}">
          <p14:sldIdLst>
            <p14:sldId id="562"/>
            <p14:sldId id="549"/>
            <p14:sldId id="567"/>
            <p14:sldId id="564"/>
            <p14:sldId id="565"/>
            <p14:sldId id="568"/>
            <p14:sldId id="552"/>
            <p14:sldId id="572"/>
            <p14:sldId id="569"/>
            <p14:sldId id="554"/>
            <p14:sldId id="575"/>
            <p14:sldId id="576"/>
            <p14:sldId id="570"/>
            <p14:sldId id="553"/>
            <p14:sldId id="574"/>
            <p14:sldId id="557"/>
            <p14:sldId id="559"/>
            <p14:sldId id="541"/>
            <p14:sldId id="5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89"/>
    <a:srgbClr val="FFFFD1"/>
    <a:srgbClr val="FFFF97"/>
    <a:srgbClr val="FFFF6D"/>
    <a:srgbClr val="FFFFFF"/>
    <a:srgbClr val="FFFFE1"/>
    <a:srgbClr val="32B7FF"/>
    <a:srgbClr val="98DBFF"/>
    <a:srgbClr val="4B3361"/>
    <a:srgbClr val="EF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47" autoAdjust="0"/>
    <p:restoredTop sz="81356" autoAdjust="0"/>
  </p:normalViewPr>
  <p:slideViewPr>
    <p:cSldViewPr snapToGrid="0" snapToObjects="1" showGuides="1">
      <p:cViewPr varScale="1">
        <p:scale>
          <a:sx n="89" d="100"/>
          <a:sy n="89" d="100"/>
        </p:scale>
        <p:origin x="624" y="8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44" d="100"/>
          <a:sy n="144" d="100"/>
        </p:scale>
        <p:origin x="59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8C6B2E-AF09-1042-B67A-E4FB63971D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D70D6B-F623-AE4F-AF3F-F5F94A02BA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881AD-AC34-3444-9616-E53C5E40746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E219E9-66B4-FA4D-8B34-B342E3CC4E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F125E-4BA9-A44E-B3CE-F6735FDF7A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9B55B-3338-9F4D-AA34-8822837DF7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940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6EF69-7D2B-5146-9A2A-CEAFE64FBB97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8"/>
            <a:ext cx="5438140" cy="3887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E4840-50D0-AB41-ABB7-CB24D3666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63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475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672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947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fundamental aspect of cryogenic process is pressure drop calculations and control valve sizing</a:t>
            </a:r>
          </a:p>
          <a:p>
            <a:endParaRPr lang="en-GB" dirty="0"/>
          </a:p>
          <a:p>
            <a:r>
              <a:rPr lang="en-GB" dirty="0"/>
              <a:t>Here we have developed a tool kit to help standardise the methods used in the section.</a:t>
            </a:r>
          </a:p>
          <a:p>
            <a:endParaRPr lang="en-GB" dirty="0"/>
          </a:p>
          <a:p>
            <a:r>
              <a:rPr lang="en-GB" dirty="0"/>
              <a:t>Theis too kit is a good example of our approach……..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200" dirty="0">
                <a:solidFill>
                  <a:srgbClr val="00B050"/>
                </a:solidFill>
              </a:rPr>
              <a:t>Guidelines</a:t>
            </a:r>
            <a:r>
              <a:rPr lang="en-US" sz="1200" dirty="0"/>
              <a:t> </a:t>
            </a:r>
            <a:r>
              <a:rPr lang="en-US" sz="1200" dirty="0">
                <a:sym typeface="Wingdings" panose="05000000000000000000" pitchFamily="2" charset="2"/>
              </a:rPr>
              <a:t></a:t>
            </a:r>
            <a:r>
              <a:rPr lang="en-US" sz="1200" dirty="0"/>
              <a:t> bringing together procedures from norms and standards, CERN best practice and manufacturer guidelines.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200" dirty="0">
                <a:solidFill>
                  <a:srgbClr val="00B050"/>
                </a:solidFill>
              </a:rPr>
              <a:t>Checklist</a:t>
            </a:r>
            <a:r>
              <a:rPr lang="en-US" sz="1200" dirty="0"/>
              <a:t> </a:t>
            </a:r>
            <a:r>
              <a:rPr lang="en-US" sz="1200" dirty="0">
                <a:sym typeface="Wingdings" panose="05000000000000000000" pitchFamily="2" charset="2"/>
              </a:rPr>
              <a:t> helping to guide engineer through the design process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200" dirty="0">
                <a:solidFill>
                  <a:srgbClr val="00B050"/>
                </a:solidFill>
                <a:sym typeface="Wingdings" panose="05000000000000000000" pitchFamily="2" charset="2"/>
              </a:rPr>
              <a:t>Tools</a:t>
            </a:r>
            <a:r>
              <a:rPr lang="en-US" sz="1200" dirty="0">
                <a:sym typeface="Wingdings" panose="05000000000000000000" pitchFamily="2" charset="2"/>
              </a:rPr>
              <a:t>  to simplify calculation</a:t>
            </a: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515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011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3D CAD Modelling: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Tool is Catia V5 with SmarTeam </a:t>
            </a:r>
            <a:r>
              <a:rPr lang="en-GB" dirty="0">
                <a:sym typeface="Wingdings" panose="05000000000000000000" pitchFamily="2" charset="2"/>
              </a:rPr>
              <a:t> CERN Standard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We will transition to PLM as planned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ym typeface="Wingdings" panose="05000000000000000000" pitchFamily="2" charset="2"/>
              </a:rPr>
              <a:t>Analysis: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Tool is ANSYS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Significant experience in the section </a:t>
            </a:r>
            <a:r>
              <a:rPr lang="en-GB" dirty="0">
                <a:sym typeface="Wingdings" panose="05000000000000000000" pitchFamily="2" charset="2"/>
              </a:rPr>
              <a:t> Development of complex machines, code verification and component benchmarking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1810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946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0049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565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76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To fulfil our role in the cryogenics group at CERN, TE-CRG-ME has developed tools, guidelines and standards in the areas of: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Cryogenic process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Thermo-mechanical engineering and design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Cryogenic construction methods and components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0" lvl="2" algn="l" fontAlgn="base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2000" dirty="0">
                <a:solidFill>
                  <a:schemeClr val="bg1"/>
                </a:solidFill>
              </a:rPr>
              <a:t>Our aim is to continue to develop a wide-ranging tool kit to provide tools and reference designs for most aspects of cryogenic engineering</a:t>
            </a:r>
          </a:p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Current areas of development:</a:t>
            </a:r>
          </a:p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Tool kits are by nature in continuous evolution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We aim to include future developments and trends in cryogenic applications</a:t>
            </a:r>
          </a:p>
          <a:p>
            <a:pPr marL="722312" lvl="3" indent="-285750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Arial" panose="020B0604020202020204" pitchFamily="34" charset="0"/>
              <a:buChar char="‒"/>
              <a:tabLst>
                <a:tab pos="268288" algn="l"/>
              </a:tabLst>
            </a:pPr>
            <a:r>
              <a:rPr lang="en-GB" sz="1650" dirty="0">
                <a:solidFill>
                  <a:schemeClr val="bg1"/>
                </a:solidFill>
              </a:rPr>
              <a:t>Different temperatures </a:t>
            </a:r>
          </a:p>
          <a:p>
            <a:pPr marL="722312" lvl="3" indent="-285750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Arial" panose="020B0604020202020204" pitchFamily="34" charset="0"/>
              <a:buChar char="‒"/>
              <a:tabLst>
                <a:tab pos="268288" algn="l"/>
              </a:tabLst>
            </a:pPr>
            <a:r>
              <a:rPr lang="en-GB" sz="1650" dirty="0">
                <a:solidFill>
                  <a:schemeClr val="bg1"/>
                </a:solidFill>
              </a:rPr>
              <a:t>Different cryogens and cooling mechanics</a:t>
            </a: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>
              <a:solidFill>
                <a:srgbClr val="FF0000"/>
              </a:solidFill>
            </a:endParaRP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-----------------------------------------------------------------------------------------------------------------</a:t>
            </a: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Experience building equipment to PED </a:t>
            </a:r>
            <a:r>
              <a:rPr lang="en-US" dirty="0" err="1">
                <a:solidFill>
                  <a:srgbClr val="FF0000"/>
                </a:solidFill>
              </a:rPr>
              <a:t>Cat.I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no notified body)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conformity and testing with HSE</a:t>
            </a:r>
            <a:endParaRPr lang="en-US" dirty="0">
              <a:solidFill>
                <a:srgbClr val="FF0000"/>
              </a:solidFill>
            </a:endParaRP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PED </a:t>
            </a:r>
            <a:r>
              <a:rPr lang="en-US" dirty="0" err="1">
                <a:solidFill>
                  <a:srgbClr val="FF0000"/>
                </a:solidFill>
              </a:rPr>
              <a:t>Cat.II</a:t>
            </a:r>
            <a:r>
              <a:rPr lang="en-US" dirty="0">
                <a:solidFill>
                  <a:srgbClr val="FF0000"/>
                </a:solidFill>
              </a:rPr>
              <a:t> to </a:t>
            </a:r>
            <a:r>
              <a:rPr lang="en-US" dirty="0" err="1">
                <a:solidFill>
                  <a:srgbClr val="FF0000"/>
                </a:solidFill>
              </a:rPr>
              <a:t>Cat.IV</a:t>
            </a:r>
            <a:r>
              <a:rPr lang="en-US" dirty="0">
                <a:solidFill>
                  <a:srgbClr val="FF0000"/>
                </a:solidFill>
              </a:rPr>
              <a:t> purchased externally (CE Marking) or built in collaboration with EN-MME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CERN conformity and testing with HSE</a:t>
            </a:r>
            <a:endParaRPr lang="en-US" dirty="0">
              <a:solidFill>
                <a:srgbClr val="FF0000"/>
              </a:solidFill>
            </a:endParaRP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>
              <a:solidFill>
                <a:srgbClr val="FF0000"/>
              </a:solidFill>
            </a:endParaRP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Future areas</a:t>
            </a:r>
          </a:p>
          <a:p>
            <a:pPr marL="257175" lvl="2" indent="-171450" fontAlgn="base">
              <a:spcAft>
                <a:spcPts val="300"/>
              </a:spcAft>
              <a:buSzPct val="90000"/>
              <a:buFont typeface="Arial" panose="020B0604020202020204" pitchFamily="34" charset="0"/>
              <a:buChar char="•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He-II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Include experience form LHC and current systems in guidelines</a:t>
            </a:r>
            <a:endParaRPr lang="en-US" dirty="0">
              <a:solidFill>
                <a:srgbClr val="FF0000"/>
              </a:solidFill>
            </a:endParaRPr>
          </a:p>
          <a:p>
            <a:pPr marL="257175" lvl="2" indent="-171450" fontAlgn="base">
              <a:spcAft>
                <a:spcPts val="300"/>
              </a:spcAft>
              <a:buSzPct val="90000"/>
              <a:buFont typeface="Arial" panose="020B0604020202020204" pitchFamily="34" charset="0"/>
              <a:buChar char="•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Forced flow cooling </a:t>
            </a:r>
          </a:p>
          <a:p>
            <a:pPr marL="257175" lvl="2" indent="-171450" fontAlgn="base">
              <a:spcAft>
                <a:spcPts val="300"/>
              </a:spcAft>
              <a:buSzPct val="90000"/>
              <a:buFont typeface="Arial" panose="020B0604020202020204" pitchFamily="34" charset="0"/>
              <a:buChar char="•"/>
              <a:tabLst>
                <a:tab pos="1436688" algn="l"/>
              </a:tabLst>
            </a:pPr>
            <a:r>
              <a:rPr lang="en-US" dirty="0">
                <a:solidFill>
                  <a:srgbClr val="FF0000"/>
                </a:solidFill>
              </a:rPr>
              <a:t>Turbo Brayton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Cooling to 20 K</a:t>
            </a:r>
            <a:endParaRPr lang="en-US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727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Thanks for this introduction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I represent ME section of Cryo group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I will: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Explain briefly cryogenics at CERN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How ME fits into this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Tool and method we use to perform our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073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512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Cryogenics </a:t>
            </a:r>
            <a:r>
              <a:rPr lang="en-GB" dirty="0">
                <a:sym typeface="Wingdings" panose="05000000000000000000" pitchFamily="2" charset="2"/>
              </a:rPr>
              <a:t> Branch of physics dealing with the production and effects of very low temperatures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Specifically below 120 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 number of cryogens with boiling point below 120 K  Table shows those used at CERN  Dominated by Argon, Nitrogen and Helium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Key enabling technology  Often linked to superconductivity  But also as part of detectors (e.g. Neutrino Platform)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776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0" dirty="0">
                <a:sym typeface="Wingdings" panose="05000000000000000000" pitchFamily="2" charset="2"/>
              </a:rPr>
              <a:t>Distributed all over CERN site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i="0" dirty="0">
              <a:sym typeface="Wingdings" panose="05000000000000000000" pitchFamily="2" charset="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0" dirty="0">
                <a:sym typeface="Wingdings" panose="05000000000000000000" pitchFamily="2" charset="2"/>
              </a:rPr>
              <a:t>Largest systems link to the LHC  140 t LHe at 1.9 K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i="0" dirty="0">
              <a:sym typeface="Wingdings" panose="05000000000000000000" pitchFamily="2" charset="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0" dirty="0">
                <a:sym typeface="Wingdings" panose="05000000000000000000" pitchFamily="2" charset="2"/>
              </a:rPr>
              <a:t>Other main cryogenic areas  SM18, Meyrin site, NA and SPS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i="0" dirty="0">
              <a:sym typeface="Wingdings" panose="05000000000000000000" pitchFamily="2" charset="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0" dirty="0">
                <a:sym typeface="Wingdings" panose="05000000000000000000" pitchFamily="2" charset="2"/>
              </a:rPr>
              <a:t>Refrigeration capacity  High capacity (especially for LHC)  Very large diversity (mW to kW) (log scale) (</a:t>
            </a:r>
            <a:r>
              <a:rPr lang="en-US" dirty="0"/>
              <a:t>HL-LHC = 207 kW @ 4.5 K)</a:t>
            </a:r>
            <a:endParaRPr lang="en-US" i="0" dirty="0">
              <a:sym typeface="Wingdings" panose="05000000000000000000" pitchFamily="2" charset="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i="0" dirty="0">
              <a:sym typeface="Wingdings" panose="05000000000000000000" pitchFamily="2" charset="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0" dirty="0">
                <a:sym typeface="Wingdings" panose="05000000000000000000" pitchFamily="2" charset="2"/>
              </a:rPr>
              <a:t>Significant increase 1970s  First with LEP than LHC  Next big increase with HL-LHC</a:t>
            </a:r>
            <a:endParaRPr lang="en-GB" i="0" dirty="0"/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807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Defining aspect of cryogenic systems </a:t>
            </a: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Cryo Group involved in designing cryo machines and the architecture used to cool them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Large and complex systems incorporating diverse equipment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Multiple disciplines to be mastered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4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organisation of the sections in Cryo Group is aligned to these disciplines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76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When we have project in CRG, the project responsible can rely on the sections to support his project</a:t>
            </a:r>
          </a:p>
          <a:p>
            <a:endParaRPr lang="en-GB" dirty="0"/>
          </a:p>
          <a:p>
            <a:r>
              <a:rPr lang="en-GB" dirty="0"/>
              <a:t>The diagram shows the way the section combine to support the project</a:t>
            </a:r>
          </a:p>
          <a:p>
            <a:endParaRPr lang="en-GB" dirty="0"/>
          </a:p>
          <a:p>
            <a:r>
              <a:rPr lang="en-GB" dirty="0"/>
              <a:t>Two take aways from the diagram: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Team effort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The sections input throughout the project’s to support the project responsible</a:t>
            </a:r>
            <a:endParaRPr lang="en-GB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ME section involved from concept to Operation and maintenance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90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932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Each section in CRG has developed tools to perform their work </a:t>
            </a:r>
            <a:r>
              <a:rPr lang="en-GB" dirty="0">
                <a:sym typeface="Wingdings" panose="05000000000000000000" pitchFamily="2" charset="2"/>
              </a:rPr>
              <a:t> This presentation focuses on ME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From our experience we have developed tools and methods based on rules, standards and CERN past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Aimed to streamline our engineering approach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Improve efficiency and give confidence in results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ym typeface="Wingdings" panose="05000000000000000000" pitchFamily="2" charset="2"/>
              </a:rPr>
              <a:t>The tools are applied as best practice guidelines for mechanical section  not a rigid set of rules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ym typeface="Wingdings" panose="05000000000000000000" pitchFamily="2" charset="2"/>
              </a:rPr>
              <a:t>Centred around 3 specific areas: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Cryogenic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Thermo-mechanical engineering and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Mechanical intervention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68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D1EFC85-BAA1-8F43-8B06-FE1B82B4E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" y="0"/>
            <a:ext cx="12191462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7E6BD8D-4BA3-3E4F-8B08-3D6478B354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50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3E7BE1-154C-2145-9DF5-E717237B9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416" y="1165001"/>
            <a:ext cx="9540244" cy="2192561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E968F-DD03-DB4F-BB46-5286F9855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3500438"/>
            <a:ext cx="5389997" cy="14414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E4F76-524E-6144-813F-E46F6460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2C2D-9AF0-BD4D-A235-82EE729B6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1326" y="-1177862"/>
            <a:ext cx="1549400" cy="761403"/>
          </a:xfrm>
        </p:spPr>
        <p:txBody>
          <a:bodyPr/>
          <a:lstStyle/>
          <a:p>
            <a:fld id="{D14C7E88-7948-D841-83D7-83B72EAFD754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9AA0D83-1BDB-2541-97D8-FF5440D23B61}"/>
              </a:ext>
            </a:extLst>
          </p:cNvPr>
          <p:cNvCxnSpPr>
            <a:cxnSpLocks/>
          </p:cNvCxnSpPr>
          <p:nvPr userDrawn="1"/>
        </p:nvCxnSpPr>
        <p:spPr>
          <a:xfrm>
            <a:off x="623888" y="5014427"/>
            <a:ext cx="10944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4736E2-F866-C045-8708-7DC29678CD7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3429000"/>
            <a:ext cx="0" cy="159105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EDA3203-9615-734D-A896-0ACA72A9D0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8106" y="3500438"/>
            <a:ext cx="5390007" cy="144145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2100"/>
            </a:lvl2pPr>
            <a:lvl3pPr marL="914400" indent="0" algn="ctr">
              <a:buFontTx/>
              <a:buNone/>
              <a:defRPr sz="2100"/>
            </a:lvl3pPr>
            <a:lvl4pPr marL="1371600" indent="0" algn="ctr">
              <a:buFontTx/>
              <a:buNone/>
              <a:defRPr sz="2100"/>
            </a:lvl4pPr>
            <a:lvl5pPr marL="1828800" indent="0" algn="ctr">
              <a:buFontTx/>
              <a:buNone/>
              <a:defRPr sz="2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581909-3144-8348-BD34-4B07FAF5ADD5}"/>
              </a:ext>
            </a:extLst>
          </p:cNvPr>
          <p:cNvCxnSpPr>
            <a:cxnSpLocks/>
          </p:cNvCxnSpPr>
          <p:nvPr userDrawn="1"/>
        </p:nvCxnSpPr>
        <p:spPr>
          <a:xfrm>
            <a:off x="623888" y="3432965"/>
            <a:ext cx="10944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C5513D25-6CE6-254A-8BA1-53EE59A1B94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944" y="5518761"/>
            <a:ext cx="3033776" cy="9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7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FB6A2E3-C57D-654E-BFFF-AF043943C2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" y="0"/>
            <a:ext cx="12191462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EA5D021-320C-7E48-9E47-E3CD308553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50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E968F-DD03-DB4F-BB46-5286F9855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2539" y="3504143"/>
            <a:ext cx="4608512" cy="14414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9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E4F76-524E-6144-813F-E46F6460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66726-2846-4A48-902F-0921D1FB4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7919" y="6990369"/>
            <a:ext cx="4546381" cy="2889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Event Title Speaker: Name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2C2D-9AF0-BD4D-A235-82EE729B6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1326" y="-1177862"/>
            <a:ext cx="1549400" cy="761403"/>
          </a:xfrm>
        </p:spPr>
        <p:txBody>
          <a:bodyPr/>
          <a:lstStyle/>
          <a:p>
            <a:fld id="{D14C7E88-7948-D841-83D7-83B72EAFD754}" type="slidenum">
              <a:rPr lang="en-GB" smtClean="0"/>
              <a:t>‹#›</a:t>
            </a:fld>
            <a:endParaRPr lang="en-GB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66DDC0F-0C00-FC11-9BE9-EDE302DF21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391" y="1165001"/>
            <a:ext cx="10944721" cy="2192561"/>
          </a:xfrm>
        </p:spPr>
        <p:txBody>
          <a:bodyPr bIns="108000" anchor="b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039080-8569-0C4F-B141-7A8DB6B4C932}"/>
              </a:ext>
            </a:extLst>
          </p:cNvPr>
          <p:cNvCxnSpPr>
            <a:cxnSpLocks/>
          </p:cNvCxnSpPr>
          <p:nvPr userDrawn="1"/>
        </p:nvCxnSpPr>
        <p:spPr>
          <a:xfrm flipV="1">
            <a:off x="3792538" y="3429000"/>
            <a:ext cx="4608512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B7334A8-39CC-374D-A56A-BBA43FFCA1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944" y="5518761"/>
            <a:ext cx="3033776" cy="9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5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07DBEF8-0929-F842-B881-75E64F8346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8" y="6430813"/>
            <a:ext cx="1992312" cy="145091"/>
          </a:xfrm>
        </p:spPr>
        <p:txBody>
          <a:bodyPr>
            <a:normAutofit/>
          </a:bodyPr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Credits: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1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10944225" cy="4357687"/>
          </a:xfrm>
        </p:spPr>
        <p:txBody>
          <a:bodyPr/>
          <a:lstStyle>
            <a:lvl1pPr marL="0" indent="0">
              <a:buNone/>
              <a:defRPr sz="21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564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7" y="2166938"/>
            <a:ext cx="532674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36C933AD-6863-2C44-AA63-5A0CC0A85A0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016" y="2166938"/>
            <a:ext cx="532674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1074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302418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2AE2AD7-9192-9B48-8D3E-C5E3FC28B8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792538" y="2166938"/>
            <a:ext cx="4608512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637B84-CE7A-4A40-AE46-3DDA599CB44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543925" y="2166938"/>
            <a:ext cx="302418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9435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FD4E8CF-D8C3-4750-53C4-50E1803567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12116"/>
            <a:ext cx="10944226" cy="656819"/>
          </a:xfrm>
        </p:spPr>
        <p:txBody>
          <a:bodyPr anchor="b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804BBAD-B955-C142-8410-4C3B9E86DB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8" y="6430813"/>
            <a:ext cx="1992312" cy="145091"/>
          </a:xfrm>
        </p:spPr>
        <p:txBody>
          <a:bodyPr>
            <a:normAutofit/>
          </a:bodyPr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Credits: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CF77493-5222-9A40-8298-C5A7BFF2B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Name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5BB6F6-DCE1-654E-8D6C-4639FD23C6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2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BFA4C-7241-194A-847D-FDA37950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00" y="1141200"/>
            <a:ext cx="10934806" cy="15478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5BC40-4810-A748-AEE0-16E4A76F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307" y="2880000"/>
            <a:ext cx="10934805" cy="3644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7BD85-37F9-0943-A3AA-54D7A3824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8250" y="7068726"/>
            <a:ext cx="1512887" cy="2889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b="0" i="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85A28-EE41-7A4F-A66D-32A4DB03D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2800" y="225424"/>
            <a:ext cx="3024000" cy="58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Event Title Speaker: Name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D5674-DFDA-B34D-8217-8BC2B22B9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28249" y="226800"/>
            <a:ext cx="1439863" cy="58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8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4" r:id="rId2"/>
    <p:sldLayoutId id="2147483675" r:id="rId3"/>
    <p:sldLayoutId id="2147483683" r:id="rId4"/>
    <p:sldLayoutId id="2147483682" r:id="rId5"/>
    <p:sldLayoutId id="2147483684" r:id="rId6"/>
    <p:sldLayoutId id="2147483680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71E4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300" userDrawn="1">
          <p15:clr>
            <a:srgbClr val="F26B43"/>
          </p15:clr>
        </p15:guide>
        <p15:guide id="2" pos="393" userDrawn="1">
          <p15:clr>
            <a:srgbClr val="F26B43"/>
          </p15:clr>
        </p15:guide>
        <p15:guide id="4" pos="1391" userDrawn="1">
          <p15:clr>
            <a:srgbClr val="F26B43"/>
          </p15:clr>
        </p15:guide>
        <p15:guide id="5" pos="2298" userDrawn="1">
          <p15:clr>
            <a:srgbClr val="F26B43"/>
          </p15:clr>
        </p15:guide>
        <p15:guide id="6" pos="2389" userDrawn="1">
          <p15:clr>
            <a:srgbClr val="F26B43"/>
          </p15:clr>
        </p15:guide>
        <p15:guide id="7" pos="3296" userDrawn="1">
          <p15:clr>
            <a:srgbClr val="F26B43"/>
          </p15:clr>
        </p15:guide>
        <p15:guide id="8" pos="3386" userDrawn="1">
          <p15:clr>
            <a:srgbClr val="F26B43"/>
          </p15:clr>
        </p15:guide>
        <p15:guide id="9" pos="4294" userDrawn="1">
          <p15:clr>
            <a:srgbClr val="F26B43"/>
          </p15:clr>
        </p15:guide>
        <p15:guide id="10" pos="4384" userDrawn="1">
          <p15:clr>
            <a:srgbClr val="F26B43"/>
          </p15:clr>
        </p15:guide>
        <p15:guide id="11" pos="5382" userDrawn="1">
          <p15:clr>
            <a:srgbClr val="F26B43"/>
          </p15:clr>
        </p15:guide>
        <p15:guide id="12" pos="5292" userDrawn="1">
          <p15:clr>
            <a:srgbClr val="F26B43"/>
          </p15:clr>
        </p15:guide>
        <p15:guide id="13" pos="6289" userDrawn="1">
          <p15:clr>
            <a:srgbClr val="F26B43"/>
          </p15:clr>
        </p15:guide>
        <p15:guide id="14" pos="6380" userDrawn="1">
          <p15:clr>
            <a:srgbClr val="F26B43"/>
          </p15:clr>
        </p15:guide>
        <p15:guide id="16" pos="7287" userDrawn="1">
          <p15:clr>
            <a:srgbClr val="F26B43"/>
          </p15:clr>
        </p15:guide>
        <p15:guide id="17" orient="horz" pos="142" userDrawn="1">
          <p15:clr>
            <a:srgbClr val="F26B43"/>
          </p15:clr>
        </p15:guide>
        <p15:guide id="19" orient="horz" pos="1117" userDrawn="1">
          <p15:clr>
            <a:srgbClr val="F26B43"/>
          </p15:clr>
        </p15:guide>
        <p15:guide id="20" orient="horz" pos="1207" userDrawn="1">
          <p15:clr>
            <a:srgbClr val="F26B43"/>
          </p15:clr>
        </p15:guide>
        <p15:guide id="21" orient="horz" pos="2115" userDrawn="1">
          <p15:clr>
            <a:srgbClr val="F26B43"/>
          </p15:clr>
        </p15:guide>
        <p15:guide id="22" orient="horz" pos="2205" userDrawn="1">
          <p15:clr>
            <a:srgbClr val="F26B43"/>
          </p15:clr>
        </p15:guide>
        <p15:guide id="23" orient="horz" pos="3113" userDrawn="1">
          <p15:clr>
            <a:srgbClr val="F26B43"/>
          </p15:clr>
        </p15:guide>
        <p15:guide id="24" orient="horz" pos="3203" userDrawn="1">
          <p15:clr>
            <a:srgbClr val="F26B43"/>
          </p15:clr>
        </p15:guide>
        <p15:guide id="27" orient="horz" pos="41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11" Type="http://schemas.openxmlformats.org/officeDocument/2006/relationships/image" Target="../media/image36.jpg"/><Relationship Id="rId5" Type="http://schemas.openxmlformats.org/officeDocument/2006/relationships/image" Target="../media/image32.png"/><Relationship Id="rId10" Type="http://schemas.openxmlformats.org/officeDocument/2006/relationships/image" Target="../media/image35.png"/><Relationship Id="rId4" Type="http://schemas.microsoft.com/office/2007/relationships/hdphoto" Target="../media/hdphoto2.wdp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microsoft.com/office/2007/relationships/hdphoto" Target="../media/hdphoto5.wdp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3" Type="http://schemas.openxmlformats.org/officeDocument/2006/relationships/image" Target="../media/image45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microsoft.com/office/2007/relationships/hdphoto" Target="../media/hdphoto6.wdp"/><Relationship Id="rId4" Type="http://schemas.openxmlformats.org/officeDocument/2006/relationships/image" Target="../media/image46.png"/><Relationship Id="rId9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microsoft.com/office/2007/relationships/hdphoto" Target="../media/hdphoto1.wdp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36AE7-112D-AC48-9261-C4754D08CF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wrap="square">
            <a:noAutofit/>
          </a:bodyPr>
          <a:lstStyle/>
          <a:p>
            <a:pPr>
              <a:spcBef>
                <a:spcPts val="2400"/>
              </a:spcBef>
            </a:pPr>
            <a:r>
              <a:rPr lang="en-GB" sz="5000" dirty="0"/>
              <a:t>1st Accelerators Technology </a:t>
            </a:r>
            <a:br>
              <a:rPr lang="en-GB" sz="5000" dirty="0"/>
            </a:br>
            <a:r>
              <a:rPr lang="en-GB" sz="5000" dirty="0"/>
              <a:t>Sector Workshop</a:t>
            </a:r>
            <a:br>
              <a:rPr lang="en-GB" sz="5000" dirty="0"/>
            </a:br>
            <a:br>
              <a:rPr lang="en-GB" sz="1000" dirty="0"/>
            </a:br>
            <a:r>
              <a:rPr lang="en-US" sz="2100" dirty="0"/>
              <a:t>Engineering Design Tools and Processes</a:t>
            </a:r>
            <a:br>
              <a:rPr lang="en-US" sz="2100" dirty="0"/>
            </a:br>
            <a:r>
              <a:rPr lang="en-US" sz="2100" dirty="0"/>
              <a:t>Project Management Methodologies and 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016FB9-340C-8945-B858-651AF0BD80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GB" dirty="0"/>
              <a:t>Chair: Mike Lamont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C8B2A2-D673-7246-82A2-EB40B3DC2D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Interconnecting knowledge, experience, methods, </a:t>
            </a:r>
            <a:br>
              <a:rPr lang="en-US" dirty="0"/>
            </a:br>
            <a:r>
              <a:rPr lang="en-US" dirty="0"/>
              <a:t>people &amp; data to foster learning &amp;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9437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566" y="3152001"/>
            <a:ext cx="7228868" cy="553998"/>
          </a:xfrm>
        </p:spPr>
        <p:txBody>
          <a:bodyPr>
            <a:spAutoFit/>
          </a:bodyPr>
          <a:lstStyle/>
          <a:p>
            <a:pPr algn="ctr"/>
            <a:r>
              <a:rPr lang="en-US" sz="4000" dirty="0"/>
              <a:t>Cryogenic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</p:spTree>
    <p:extLst>
      <p:ext uri="{BB962C8B-B14F-4D97-AF65-F5344CB8AC3E}">
        <p14:creationId xmlns:p14="http://schemas.microsoft.com/office/powerpoint/2010/main" val="1366989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623888" y="1865109"/>
            <a:ext cx="5383015" cy="167994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Piping &amp; Instrumentation Diagram (P&amp;ID):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The basis of all cryogenic projects!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600" dirty="0">
                <a:solidFill>
                  <a:schemeClr val="bg1"/>
                </a:solidFill>
              </a:rPr>
              <a:t>Produced using AutoCAD </a:t>
            </a:r>
            <a:r>
              <a:rPr lang="en-US" sz="1600" dirty="0">
                <a:solidFill>
                  <a:schemeClr val="bg1"/>
                </a:solidFill>
                <a:sym typeface="Wingdings" panose="05000000000000000000" pitchFamily="2" charset="2"/>
              </a:rPr>
              <a:t> now BricsCAD with PLM</a:t>
            </a:r>
            <a:endParaRPr lang="en-GB" sz="1600" dirty="0">
              <a:solidFill>
                <a:schemeClr val="bg1"/>
              </a:solidFill>
            </a:endParaRP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Guideline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bg1"/>
                </a:solidFill>
              </a:rPr>
              <a:t>Standardise the symbols used on P&amp;ID across CRG                                                                </a:t>
            </a:r>
            <a:r>
              <a:rPr lang="en-US" sz="1200" i="1" dirty="0">
                <a:solidFill>
                  <a:schemeClr val="bg1"/>
                </a:solidFill>
              </a:rPr>
              <a:t>(EDMS 1281594)</a:t>
            </a:r>
            <a:endParaRPr lang="en-GB" sz="1800" i="1" dirty="0">
              <a:solidFill>
                <a:schemeClr val="bg1"/>
              </a:solidFill>
            </a:endParaRP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871203-31A2-5C97-8047-447FE24D7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524" y="1538706"/>
            <a:ext cx="3504601" cy="24954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ABC5E5-374A-1D39-DD8E-9D0392B5F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91925">
            <a:off x="9578537" y="1623210"/>
            <a:ext cx="1783747" cy="2554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6FDB70E-8C8C-A876-D85C-F281A2345C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9128" y="6567973"/>
            <a:ext cx="1992312" cy="145091"/>
          </a:xfrm>
        </p:spPr>
        <p:txBody>
          <a:bodyPr>
            <a:normAutofit lnSpcReduction="10000"/>
          </a:bodyPr>
          <a:lstStyle/>
          <a:p>
            <a:r>
              <a:rPr lang="en-US" sz="1000" dirty="0"/>
              <a:t>Credits: B. Bradu (TE-CRG-OP)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5837435" y="4636809"/>
            <a:ext cx="5383015" cy="1720984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Cryogenic Dynamic thermo-hydraulic simulation </a:t>
            </a:r>
            <a:r>
              <a:rPr lang="en-GB" sz="1800" b="1" dirty="0">
                <a:solidFill>
                  <a:schemeClr val="bg1"/>
                </a:solidFill>
                <a:sym typeface="Wingdings" panose="05000000000000000000" pitchFamily="2" charset="2"/>
              </a:rPr>
              <a:t>with </a:t>
            </a:r>
            <a:r>
              <a:rPr lang="en-GB" sz="1800" b="1" dirty="0">
                <a:solidFill>
                  <a:schemeClr val="bg1"/>
                </a:solidFill>
              </a:rPr>
              <a:t>EcosimPro: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Commercial software used in combination with “CRYOLIB” cryogenic library 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“CRYOLIB” was initially developed at CERN in 2006 and commercialised today (KT agreement)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7943D2A-0C65-CB18-35AC-DF353CE13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757" y="3716085"/>
            <a:ext cx="3731398" cy="21543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9F3FDF-75EA-F146-751C-C939D8E4BD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2275" y="5196235"/>
            <a:ext cx="2325736" cy="1434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9A6E27B-4EED-EC61-BC63-F7A85235A82C}"/>
              </a:ext>
            </a:extLst>
          </p:cNvPr>
          <p:cNvSpPr/>
          <p:nvPr/>
        </p:nvSpPr>
        <p:spPr bwMode="auto">
          <a:xfrm>
            <a:off x="6338687" y="2169738"/>
            <a:ext cx="4743889" cy="1101073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sz="1600" dirty="0"/>
              <a:t>P&amp;ID Standard: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600" dirty="0"/>
              <a:t>Mixture of ISO norms and CERN legacy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600" dirty="0"/>
              <a:t>Could be extended to any similar equipment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24F701C-6294-9E03-9CC4-D8DA20CA07D1}"/>
              </a:ext>
            </a:extLst>
          </p:cNvPr>
          <p:cNvSpPr/>
          <p:nvPr/>
        </p:nvSpPr>
        <p:spPr bwMode="auto">
          <a:xfrm>
            <a:off x="350520" y="4003414"/>
            <a:ext cx="5051304" cy="2215808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GB" sz="1600" dirty="0"/>
              <a:t>Used throughout Project: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GB" sz="1600" dirty="0"/>
              <a:t>During the </a:t>
            </a:r>
            <a:r>
              <a:rPr lang="en-GB" sz="1600" dirty="0">
                <a:solidFill>
                  <a:srgbClr val="00B050"/>
                </a:solidFill>
              </a:rPr>
              <a:t>design phase </a:t>
            </a:r>
            <a:r>
              <a:rPr lang="en-GB" sz="1600" dirty="0"/>
              <a:t>to study and define thermo-hydraulic behaviour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GB" sz="1600" dirty="0"/>
              <a:t>During the </a:t>
            </a:r>
            <a:r>
              <a:rPr lang="en-GB" sz="1600" dirty="0">
                <a:solidFill>
                  <a:srgbClr val="00B050"/>
                </a:solidFill>
              </a:rPr>
              <a:t>commissioning phase </a:t>
            </a:r>
            <a:r>
              <a:rPr lang="en-GB" sz="1600" dirty="0"/>
              <a:t>to validate control strategies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GB" sz="1600" dirty="0"/>
              <a:t>During the </a:t>
            </a:r>
            <a:r>
              <a:rPr lang="en-GB" sz="1600" dirty="0">
                <a:solidFill>
                  <a:srgbClr val="00B050"/>
                </a:solidFill>
              </a:rPr>
              <a:t>operation phase </a:t>
            </a:r>
            <a:r>
              <a:rPr lang="en-GB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to train new operators and verify control improvements</a:t>
            </a:r>
          </a:p>
        </p:txBody>
      </p:sp>
    </p:spTree>
    <p:extLst>
      <p:ext uri="{BB962C8B-B14F-4D97-AF65-F5344CB8AC3E}">
        <p14:creationId xmlns:p14="http://schemas.microsoft.com/office/powerpoint/2010/main" val="2086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69837-D967-5040-9FF3-7DCD592376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9128" y="6567973"/>
            <a:ext cx="1992312" cy="145091"/>
          </a:xfrm>
        </p:spPr>
        <p:txBody>
          <a:bodyPr>
            <a:normAutofit lnSpcReduction="10000"/>
          </a:bodyPr>
          <a:lstStyle/>
          <a:p>
            <a:r>
              <a:rPr lang="en-US" sz="1000" dirty="0"/>
              <a:t>Credits: A. Wanninger &amp; A. Perin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538130" y="1740439"/>
            <a:ext cx="6681820" cy="236475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Pressure drop calculations &amp; control valve sizing:</a:t>
            </a:r>
          </a:p>
          <a:p>
            <a:pPr marL="0" lvl="2" algn="l" fontAlgn="base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            Fundamental part of process design</a:t>
            </a:r>
            <a:endParaRPr lang="en-GB" sz="1600" dirty="0">
              <a:solidFill>
                <a:schemeClr val="bg1"/>
              </a:solidFill>
            </a:endParaRP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Guideline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bg1"/>
                </a:solidFill>
              </a:rPr>
              <a:t>Standardises TE-CRG-ME methodology                          </a:t>
            </a:r>
            <a:r>
              <a:rPr lang="en-US" sz="1200" i="1" dirty="0">
                <a:solidFill>
                  <a:schemeClr val="bg1"/>
                </a:solidFill>
              </a:rPr>
              <a:t>(EDMS 2376016)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Checklists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To ensure methodology is correctly applied            </a:t>
            </a:r>
            <a:r>
              <a:rPr lang="en-US" sz="1200" i="1" dirty="0">
                <a:solidFill>
                  <a:schemeClr val="bg1"/>
                </a:solidFill>
              </a:rPr>
              <a:t>(EDMS 2306030)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Sizing tool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To aid calculation                        </a:t>
            </a:r>
            <a:r>
              <a:rPr lang="en-GB" sz="1200" dirty="0">
                <a:solidFill>
                  <a:schemeClr val="bg1"/>
                </a:solidFill>
                <a:sym typeface="Wingdings" panose="05000000000000000000" pitchFamily="2" charset="2"/>
              </a:rPr>
              <a:t>                                            </a:t>
            </a:r>
            <a:r>
              <a:rPr lang="en-US" sz="1200" i="1" dirty="0">
                <a:solidFill>
                  <a:schemeClr val="bg1"/>
                </a:solidFill>
              </a:rPr>
              <a:t>(EDMS 2306046)</a:t>
            </a:r>
            <a:endParaRPr lang="en-GB" sz="1050" i="1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09F20E-6642-D597-2663-970B280A0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37177">
            <a:off x="7045693" y="2382826"/>
            <a:ext cx="2541790" cy="36072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11BF3A-4B4E-5796-EC68-3F26C16E0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18945">
            <a:off x="8297424" y="2448494"/>
            <a:ext cx="2581599" cy="3660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0295B8-24AC-1114-A660-9AF3A9C6D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32401">
            <a:off x="4126470" y="4261766"/>
            <a:ext cx="1884493" cy="19394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B3DC82A-B613-445C-E60E-CDF566DE8A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2447" y="4174898"/>
            <a:ext cx="2383046" cy="18859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62B645F-7C61-3A50-61CF-34B291AD2F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17588">
            <a:off x="861713" y="4274123"/>
            <a:ext cx="1992313" cy="19463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6495267F-0543-A51A-16F7-17FF6F627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pic>
        <p:nvPicPr>
          <p:cNvPr id="22" name="Picture 21" descr="A white pipe with red rings&#10;&#10;Description automatically generated">
            <a:extLst>
              <a:ext uri="{FF2B5EF4-FFF2-40B4-BE49-F238E27FC236}">
                <a16:creationId xmlns:a16="http://schemas.microsoft.com/office/drawing/2014/main" id="{007DD543-B843-99E1-798A-183EE89ECE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63246" y="1130023"/>
            <a:ext cx="1083589" cy="5180509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AE0C368-5345-4B49-AC5C-0A19BBC75D77}"/>
              </a:ext>
            </a:extLst>
          </p:cNvPr>
          <p:cNvSpPr/>
          <p:nvPr/>
        </p:nvSpPr>
        <p:spPr bwMode="auto">
          <a:xfrm>
            <a:off x="6240285" y="2460460"/>
            <a:ext cx="4945619" cy="2105588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0" tIns="72000" rIns="180000" bIns="36000" numCol="1" rtlCol="0" anchor="t" anchorCtr="0" compatLnSpc="1">
            <a:prstTxWarp prst="textNoShape">
              <a:avLst/>
            </a:prstTxWarp>
          </a:bodyPr>
          <a:lstStyle/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/>
              <a:t>TE-CRG-ME tool kits are based around: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600" dirty="0">
                <a:solidFill>
                  <a:srgbClr val="00B050"/>
                </a:solidFill>
              </a:rPr>
              <a:t>Guidelines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bringing together procedures from norms and standards, CERN best practice and manufacturer guidelines.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600" dirty="0">
                <a:solidFill>
                  <a:srgbClr val="00B050"/>
                </a:solidFill>
              </a:rPr>
              <a:t>Checklist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helping to guide engineer through the design process</a:t>
            </a:r>
          </a:p>
          <a:p>
            <a:pPr marL="447675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1600" dirty="0">
                <a:solidFill>
                  <a:srgbClr val="00B050"/>
                </a:solidFill>
                <a:sym typeface="Wingdings" panose="05000000000000000000" pitchFamily="2" charset="2"/>
              </a:rPr>
              <a:t>Tools</a:t>
            </a:r>
            <a:r>
              <a:rPr lang="en-US" sz="1600" dirty="0">
                <a:sym typeface="Wingdings" panose="05000000000000000000" pitchFamily="2" charset="2"/>
              </a:rPr>
              <a:t>  to simplify calculation</a:t>
            </a:r>
            <a:endParaRPr lang="en-US" sz="1600" dirty="0"/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/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/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6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566" y="2872552"/>
            <a:ext cx="7228868" cy="1107996"/>
          </a:xfrm>
        </p:spPr>
        <p:txBody>
          <a:bodyPr>
            <a:spAutoFit/>
          </a:bodyPr>
          <a:lstStyle/>
          <a:p>
            <a:pPr algn="ctr"/>
            <a:r>
              <a:rPr lang="en-US" sz="4000" dirty="0"/>
              <a:t>Thermo-mechanical Engineering and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</p:spTree>
    <p:extLst>
      <p:ext uri="{BB962C8B-B14F-4D97-AF65-F5344CB8AC3E}">
        <p14:creationId xmlns:p14="http://schemas.microsoft.com/office/powerpoint/2010/main" val="3734649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Thermo-mechanical Design &amp;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538130" y="1740439"/>
            <a:ext cx="5370834" cy="124906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Integration, studies and component design: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600" dirty="0">
                <a:solidFill>
                  <a:schemeClr val="bg1"/>
                </a:solidFill>
              </a:rPr>
              <a:t>3D Design tools </a:t>
            </a:r>
            <a:r>
              <a:rPr lang="en-US" sz="1600" dirty="0">
                <a:solidFill>
                  <a:schemeClr val="bg1"/>
                </a:solidFill>
                <a:sym typeface="Wingdings" panose="05000000000000000000" pitchFamily="2" charset="2"/>
              </a:rPr>
              <a:t> Catia V5 with SmarTeam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600" dirty="0">
                <a:solidFill>
                  <a:schemeClr val="bg1"/>
                </a:solidFill>
                <a:sym typeface="Wingdings" panose="05000000000000000000" pitchFamily="2" charset="2"/>
              </a:rPr>
              <a:t>Transition to PLM in collaboration with CAD Services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endParaRPr lang="en-US" sz="1600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6495267F-0543-A51A-16F7-17FF6F627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429A658-356D-1924-C305-1363FE829900}"/>
              </a:ext>
            </a:extLst>
          </p:cNvPr>
          <p:cNvSpPr txBox="1">
            <a:spLocks/>
          </p:cNvSpPr>
          <p:nvPr/>
        </p:nvSpPr>
        <p:spPr>
          <a:xfrm>
            <a:off x="6096001" y="1740439"/>
            <a:ext cx="5557870" cy="1915909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Thermo-mechanical Analysis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600" dirty="0">
                <a:solidFill>
                  <a:schemeClr val="bg1"/>
                </a:solidFill>
              </a:rPr>
              <a:t>Finite Element Analysis tool </a:t>
            </a:r>
            <a:r>
              <a:rPr lang="en-US" sz="16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bg1"/>
                </a:solidFill>
              </a:rPr>
              <a:t>ANSYS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600" dirty="0">
                <a:solidFill>
                  <a:schemeClr val="bg1"/>
                </a:solidFill>
              </a:rPr>
              <a:t>Development of complex mechanical systems             </a:t>
            </a:r>
            <a:r>
              <a:rPr lang="en-US" sz="1200" i="1" dirty="0">
                <a:solidFill>
                  <a:schemeClr val="bg1"/>
                </a:solidFill>
              </a:rPr>
              <a:t>e.g., CCC Cryostat / HL-LHC QXL Jumper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600" dirty="0">
                <a:solidFill>
                  <a:schemeClr val="bg1"/>
                </a:solidFill>
              </a:rPr>
              <a:t>Component benchmarking studies                                                        </a:t>
            </a:r>
            <a:r>
              <a:rPr lang="en-US" sz="1200" i="1" dirty="0">
                <a:solidFill>
                  <a:schemeClr val="bg1"/>
                </a:solidFill>
              </a:rPr>
              <a:t>e.g., flexible hose stiffness study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0556925-9EAD-E15A-AD58-31F070549D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497" l="4348" r="99314">
                        <a14:backgroundMark x1="44241" y1="38725" x2="44241" y2="39191"/>
                        <a14:backgroundMark x1="47368" y1="38673" x2="47140" y2="39088"/>
                        <a14:backgroundMark x1="51182" y1="38154" x2="52784" y2="389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0000">
            <a:off x="9685054" y="2063645"/>
            <a:ext cx="2183204" cy="321235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D2F381A-6B40-DC74-855F-62E6DFE282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53" b="95294" l="13228" r="89418">
                        <a14:foregroundMark x1="24509" y1="15629" x2="33862" y2="30588"/>
                        <a14:foregroundMark x1="33862" y1="30588" x2="34921" y2="52157"/>
                        <a14:foregroundMark x1="21201" y1="78361" x2="21164" y2="78431"/>
                        <a14:foregroundMark x1="34921" y1="52157" x2="31577" y2="58543"/>
                        <a14:foregroundMark x1="21164" y1="78431" x2="29101" y2="91765"/>
                        <a14:foregroundMark x1="29101" y1="91765" x2="36508" y2="95130"/>
                        <a14:foregroundMark x1="59030" y1="95792" x2="67196" y2="93725"/>
                        <a14:foregroundMark x1="67196" y1="93725" x2="84656" y2="58824"/>
                        <a14:foregroundMark x1="84656" y1="58824" x2="86772" y2="37647"/>
                        <a14:foregroundMark x1="86772" y1="37647" x2="79365" y2="20784"/>
                        <a14:foregroundMark x1="79365" y1="20784" x2="59259" y2="5882"/>
                        <a14:foregroundMark x1="59259" y1="5882" x2="32275" y2="4314"/>
                        <a14:foregroundMark x1="32275" y1="4314" x2="20770" y2="15368"/>
                        <a14:foregroundMark x1="89947" y1="35294" x2="86772" y2="69020"/>
                        <a14:foregroundMark x1="86772" y1="69020" x2="86772" y2="69020"/>
                        <a14:foregroundMark x1="89947" y1="36863" x2="90476" y2="58824"/>
                        <a14:foregroundMark x1="30926" y1="3869" x2="55026" y2="7059"/>
                        <a14:foregroundMark x1="21052" y1="15106" x2="13228" y2="16471"/>
                        <a14:foregroundMark x1="54841" y1="92419" x2="61905" y2="92157"/>
                        <a14:foregroundMark x1="30159" y1="93333" x2="38433" y2="93027"/>
                        <a14:foregroundMark x1="61905" y1="92157" x2="65608" y2="92157"/>
                        <a14:backgroundMark x1="28571" y1="63137" x2="17460" y2="76863"/>
                        <a14:backgroundMark x1="17460" y1="76863" x2="17460" y2="76863"/>
                        <a14:backgroundMark x1="29101" y1="58824" x2="30159" y2="63922"/>
                        <a14:backgroundMark x1="17460" y1="18431" x2="20635" y2="19216"/>
                        <a14:backgroundMark x1="23280" y1="2745" x2="28042" y2="3529"/>
                        <a14:backgroundMark x1="25926" y1="3529" x2="31217" y2="3529"/>
                        <a14:backgroundMark x1="37037" y1="96078" x2="39099" y2="95569"/>
                        <a14:backgroundMark x1="34921" y1="96863" x2="56614" y2="98431"/>
                      </a14:backgroundRemoval>
                    </a14:imgEffect>
                  </a14:imgLayer>
                </a14:imgProps>
              </a:ext>
            </a:extLst>
          </a:blip>
          <a:srcRect l="9711" t="1776" r="7038"/>
          <a:stretch/>
        </p:blipFill>
        <p:spPr>
          <a:xfrm>
            <a:off x="8160490" y="3554646"/>
            <a:ext cx="1185740" cy="186170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DB1236C-24B6-8FDC-FD3D-BE453B43EB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-180000">
            <a:off x="5629062" y="3244052"/>
            <a:ext cx="2301665" cy="225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Content Placeholder 5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7848C765-D5AD-6C5F-3BBD-35F563E4B06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05" b="5172"/>
          <a:stretch/>
        </p:blipFill>
        <p:spPr>
          <a:xfrm>
            <a:off x="1069701" y="2800821"/>
            <a:ext cx="4080166" cy="18890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DC03C85-2D0F-E959-8392-E56258E09E2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3817" y="4857675"/>
            <a:ext cx="2891934" cy="166385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4" name="Picture 63" descr="A picture containing indoor, engineering, machine, electrical wiring&#10;&#10;Description automatically generated">
            <a:extLst>
              <a:ext uri="{FF2B5EF4-FFF2-40B4-BE49-F238E27FC236}">
                <a16:creationId xmlns:a16="http://schemas.microsoft.com/office/drawing/2014/main" id="{BEDD9F64-394D-D3A5-DEA1-014637C6156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4563" t="18676" b="4851"/>
          <a:stretch/>
        </p:blipFill>
        <p:spPr bwMode="auto">
          <a:xfrm>
            <a:off x="6388285" y="5487070"/>
            <a:ext cx="1876217" cy="125942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6">
            <a:extLst>
              <a:ext uri="{FF2B5EF4-FFF2-40B4-BE49-F238E27FC236}">
                <a16:creationId xmlns:a16="http://schemas.microsoft.com/office/drawing/2014/main" id="{E5F35E82-008C-F88D-FF1D-5D2CAADB74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38"/>
          <a:stretch/>
        </p:blipFill>
        <p:spPr bwMode="auto">
          <a:xfrm>
            <a:off x="9485370" y="5487071"/>
            <a:ext cx="2325197" cy="125942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Arrow: Right 64">
            <a:extLst>
              <a:ext uri="{FF2B5EF4-FFF2-40B4-BE49-F238E27FC236}">
                <a16:creationId xmlns:a16="http://schemas.microsoft.com/office/drawing/2014/main" id="{B880D76E-CE1A-BF82-EF8C-8E5ED9972BA9}"/>
              </a:ext>
            </a:extLst>
          </p:cNvPr>
          <p:cNvSpPr/>
          <p:nvPr/>
        </p:nvSpPr>
        <p:spPr>
          <a:xfrm>
            <a:off x="8441753" y="5741274"/>
            <a:ext cx="866366" cy="591148"/>
          </a:xfrm>
          <a:prstGeom prst="right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0284B1E5-B590-553E-BFBF-BA5648B45A43}"/>
              </a:ext>
            </a:extLst>
          </p:cNvPr>
          <p:cNvSpPr/>
          <p:nvPr/>
        </p:nvSpPr>
        <p:spPr bwMode="auto">
          <a:xfrm>
            <a:off x="1220683" y="4608517"/>
            <a:ext cx="1757467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HL-LHC SD Refrigerator Integration 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71DC4245-E62C-597C-3342-35410405772E}"/>
              </a:ext>
            </a:extLst>
          </p:cNvPr>
          <p:cNvSpPr/>
          <p:nvPr/>
        </p:nvSpPr>
        <p:spPr bwMode="auto">
          <a:xfrm>
            <a:off x="3028950" y="6445356"/>
            <a:ext cx="1435100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HL-LHC QXL Jumper Study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58C913FC-608A-EFCB-F104-3D9739376355}"/>
              </a:ext>
            </a:extLst>
          </p:cNvPr>
          <p:cNvSpPr/>
          <p:nvPr/>
        </p:nvSpPr>
        <p:spPr bwMode="auto">
          <a:xfrm>
            <a:off x="8437557" y="6486525"/>
            <a:ext cx="866366" cy="284901"/>
          </a:xfrm>
          <a:prstGeom prst="roundRect">
            <a:avLst>
              <a:gd name="adj" fmla="val 14530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Flexible hose stiffness study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0CF56BCD-0604-814E-B10E-B53B683B0C01}"/>
              </a:ext>
            </a:extLst>
          </p:cNvPr>
          <p:cNvSpPr/>
          <p:nvPr/>
        </p:nvSpPr>
        <p:spPr bwMode="auto">
          <a:xfrm>
            <a:off x="7903575" y="3408940"/>
            <a:ext cx="1614957" cy="144000"/>
          </a:xfrm>
          <a:prstGeom prst="roundRect">
            <a:avLst>
              <a:gd name="adj" fmla="val 17816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DFBA Gimble Bellows Analysis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FC44934-A81F-28F6-D110-4A434ADBEE1A}"/>
              </a:ext>
            </a:extLst>
          </p:cNvPr>
          <p:cNvSpPr/>
          <p:nvPr/>
        </p:nvSpPr>
        <p:spPr bwMode="auto">
          <a:xfrm>
            <a:off x="10831182" y="5066290"/>
            <a:ext cx="1215024" cy="274060"/>
          </a:xfrm>
          <a:prstGeom prst="roundRect">
            <a:avLst>
              <a:gd name="adj" fmla="val 13182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CCC Cryostat Antiproton Decelerator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0632A9-7763-0C9C-4824-B29EF24F2989}"/>
              </a:ext>
            </a:extLst>
          </p:cNvPr>
          <p:cNvSpPr/>
          <p:nvPr/>
        </p:nvSpPr>
        <p:spPr bwMode="auto">
          <a:xfrm>
            <a:off x="5635100" y="4771182"/>
            <a:ext cx="1085722" cy="258018"/>
          </a:xfrm>
          <a:prstGeom prst="roundRect">
            <a:avLst>
              <a:gd name="adj" fmla="val 12387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HL-LHC QXL Jumper Analysis</a:t>
            </a:r>
          </a:p>
        </p:txBody>
      </p:sp>
    </p:spTree>
    <p:extLst>
      <p:ext uri="{BB962C8B-B14F-4D97-AF65-F5344CB8AC3E}">
        <p14:creationId xmlns:p14="http://schemas.microsoft.com/office/powerpoint/2010/main" val="4073745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 Pressure Equipment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56A2E2-7DBB-FDB5-2AD7-F72E4F77ACA2}"/>
              </a:ext>
            </a:extLst>
          </p:cNvPr>
          <p:cNvSpPr txBox="1">
            <a:spLocks/>
          </p:cNvSpPr>
          <p:nvPr/>
        </p:nvSpPr>
        <p:spPr>
          <a:xfrm>
            <a:off x="407254" y="5043974"/>
            <a:ext cx="4192189" cy="69762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62" lvl="2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Risk assessment </a:t>
            </a:r>
            <a:r>
              <a:rPr lang="en-GB" sz="1800" dirty="0">
                <a:solidFill>
                  <a:schemeClr val="bg1"/>
                </a:solidFill>
                <a:sym typeface="Wingdings" panose="05000000000000000000" pitchFamily="2" charset="2"/>
              </a:rPr>
              <a:t> SG OHS-0-0-1</a:t>
            </a:r>
            <a:endParaRPr lang="en-GB" sz="1800" dirty="0">
              <a:solidFill>
                <a:schemeClr val="bg1"/>
              </a:solidFill>
            </a:endParaRPr>
          </a:p>
          <a:p>
            <a:pPr marL="93662" lvl="2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Pressure equipment </a:t>
            </a:r>
            <a:r>
              <a:rPr lang="en-GB" sz="1800" dirty="0">
                <a:solidFill>
                  <a:schemeClr val="bg1"/>
                </a:solidFill>
                <a:sym typeface="Wingdings" panose="05000000000000000000" pitchFamily="2" charset="2"/>
              </a:rPr>
              <a:t> GSI-M-2</a:t>
            </a:r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11" name="Picture 10" descr="Long shot of a truck loading a large pipe&#10;&#10;Description automatically generated with medium confidence">
            <a:extLst>
              <a:ext uri="{FF2B5EF4-FFF2-40B4-BE49-F238E27FC236}">
                <a16:creationId xmlns:a16="http://schemas.microsoft.com/office/drawing/2014/main" id="{1BD881FA-E78B-8872-9A73-7E6068F61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047" b="25904"/>
          <a:stretch/>
        </p:blipFill>
        <p:spPr>
          <a:xfrm>
            <a:off x="3809562" y="2397713"/>
            <a:ext cx="3963896" cy="137457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8DF762-25D1-59EF-ADB3-0AE948A03C7A}"/>
              </a:ext>
            </a:extLst>
          </p:cNvPr>
          <p:cNvSpPr/>
          <p:nvPr/>
        </p:nvSpPr>
        <p:spPr bwMode="auto">
          <a:xfrm>
            <a:off x="7850762" y="2301369"/>
            <a:ext cx="4232365" cy="1526205"/>
          </a:xfrm>
          <a:prstGeom prst="roundRect">
            <a:avLst>
              <a:gd name="adj" fmla="val 814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bg1"/>
                </a:solidFill>
                <a:latin typeface="Arial" charset="0"/>
              </a:rPr>
              <a:t>LHC Pt 18 GHe storage:</a:t>
            </a:r>
          </a:p>
          <a:p>
            <a:pPr marL="361950" marR="0" lvl="2" indent="-180975" fontAlgn="base">
              <a:lnSpc>
                <a:spcPct val="100000"/>
              </a:lnSpc>
              <a:spcAft>
                <a:spcPts val="3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361950" algn="l"/>
              </a:tabLst>
            </a:pPr>
            <a:r>
              <a:rPr lang="en-US" sz="1400" dirty="0">
                <a:solidFill>
                  <a:schemeClr val="bg1"/>
                </a:solidFill>
              </a:rPr>
              <a:t>Volume / pt = 250m³ x 12 = 3000 m³</a:t>
            </a:r>
          </a:p>
          <a:p>
            <a:pPr marL="361950" marR="0" lvl="2" indent="-180975" fontAlgn="base">
              <a:lnSpc>
                <a:spcPct val="100000"/>
              </a:lnSpc>
              <a:spcAft>
                <a:spcPts val="3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361950" algn="l"/>
              </a:tabLst>
            </a:pPr>
            <a:r>
              <a:rPr lang="en-US" sz="1400" dirty="0">
                <a:solidFill>
                  <a:schemeClr val="bg1"/>
                </a:solidFill>
              </a:rPr>
              <a:t>Design Pressure = 24 bar</a:t>
            </a:r>
          </a:p>
          <a:p>
            <a:pPr marL="361950" marR="0" lvl="2" indent="-180975" fontAlgn="base">
              <a:lnSpc>
                <a:spcPct val="100000"/>
              </a:lnSpc>
              <a:spcAft>
                <a:spcPts val="3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361950" algn="l"/>
              </a:tabLst>
            </a:pPr>
            <a:r>
              <a:rPr lang="en-US" sz="1400" dirty="0">
                <a:solidFill>
                  <a:schemeClr val="bg1"/>
                </a:solidFill>
              </a:rPr>
              <a:t>PED Category = IV</a:t>
            </a:r>
          </a:p>
          <a:p>
            <a:pPr marL="361950" marR="0" lvl="2" indent="-180975" fontAlgn="base">
              <a:lnSpc>
                <a:spcPct val="100000"/>
              </a:lnSpc>
              <a:spcAft>
                <a:spcPts val="3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361950" algn="l"/>
              </a:tabLst>
            </a:pPr>
            <a:r>
              <a:rPr lang="en-US" sz="1400" dirty="0">
                <a:solidFill>
                  <a:schemeClr val="bg1"/>
                </a:solidFill>
              </a:rPr>
              <a:t>Stored energy at design pressure = 7.760 GJ                 (Equivalent to 1.67 t of TNT)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C24D67E6-76E4-49ED-81D9-997FF7CE711D}"/>
              </a:ext>
            </a:extLst>
          </p:cNvPr>
          <p:cNvSpPr txBox="1">
            <a:spLocks/>
          </p:cNvSpPr>
          <p:nvPr/>
        </p:nvSpPr>
        <p:spPr>
          <a:xfrm>
            <a:off x="1570881" y="1805364"/>
            <a:ext cx="9516219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62" lvl="2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tabLst>
                <a:tab pos="268288" algn="l"/>
              </a:tabLst>
            </a:pPr>
            <a:r>
              <a:rPr lang="en-US" sz="1800" dirty="0">
                <a:solidFill>
                  <a:schemeClr val="bg1"/>
                </a:solidFill>
              </a:rPr>
              <a:t>Safety sensitive equipment </a:t>
            </a:r>
            <a:r>
              <a:rPr lang="en-US" sz="1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GB" sz="1800" dirty="0">
                <a:solidFill>
                  <a:schemeClr val="bg1"/>
                </a:solidFill>
              </a:rPr>
              <a:t>Highly regulated for design, production and maintenance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0D0B2FC-10B3-8C92-1C7E-F10935B819FB}"/>
              </a:ext>
            </a:extLst>
          </p:cNvPr>
          <p:cNvGrpSpPr/>
          <p:nvPr/>
        </p:nvGrpSpPr>
        <p:grpSpPr>
          <a:xfrm>
            <a:off x="5749756" y="5673532"/>
            <a:ext cx="5737169" cy="827067"/>
            <a:chOff x="-381881" y="8141246"/>
            <a:chExt cx="8530368" cy="125934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2CFDDBC-5B7E-D33C-A092-98EF5B8E2C3B}"/>
                </a:ext>
              </a:extLst>
            </p:cNvPr>
            <p:cNvSpPr/>
            <p:nvPr/>
          </p:nvSpPr>
          <p:spPr>
            <a:xfrm>
              <a:off x="-381881" y="8478296"/>
              <a:ext cx="1929806" cy="63496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Mechanical Design 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AAB3C07-1393-BFDA-B734-07FD2CE037A6}"/>
                </a:ext>
              </a:extLst>
            </p:cNvPr>
            <p:cNvSpPr/>
            <p:nvPr/>
          </p:nvSpPr>
          <p:spPr>
            <a:xfrm>
              <a:off x="3402919" y="8141246"/>
              <a:ext cx="2560638" cy="634962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EN 764, EN 13445, </a:t>
              </a:r>
            </a:p>
            <a:p>
              <a:pPr algn="ctr"/>
              <a:r>
                <a:rPr lang="fr-CH" sz="1200" dirty="0"/>
                <a:t>EN 13480</a:t>
              </a:r>
              <a:endParaRPr lang="en-GB" sz="1200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3EC68BE-9531-2581-26A2-AED41A09F0F7}"/>
                </a:ext>
              </a:extLst>
            </p:cNvPr>
            <p:cNvSpPr/>
            <p:nvPr/>
          </p:nvSpPr>
          <p:spPr>
            <a:xfrm>
              <a:off x="6298417" y="8147142"/>
              <a:ext cx="1850070" cy="634962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ASME code, </a:t>
              </a:r>
              <a:br>
                <a:rPr lang="fr-CH" sz="1200" dirty="0"/>
              </a:br>
              <a:r>
                <a:rPr lang="fr-CH" sz="1200" dirty="0"/>
                <a:t>AD 2000</a:t>
              </a:r>
              <a:endParaRPr lang="en-GB" sz="1200" dirty="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B1D87F3-5E97-5B20-FFAA-6F11521BB090}"/>
                </a:ext>
              </a:extLst>
            </p:cNvPr>
            <p:cNvSpPr/>
            <p:nvPr/>
          </p:nvSpPr>
          <p:spPr>
            <a:xfrm>
              <a:off x="3402919" y="9031253"/>
              <a:ext cx="2560638" cy="363436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EN 13458</a:t>
              </a:r>
              <a:endParaRPr lang="en-GB" sz="1200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1450D3C-0B64-C2EC-6A17-5FA25C3BC109}"/>
                </a:ext>
              </a:extLst>
            </p:cNvPr>
            <p:cNvSpPr/>
            <p:nvPr/>
          </p:nvSpPr>
          <p:spPr>
            <a:xfrm>
              <a:off x="1829395" y="8147144"/>
              <a:ext cx="1456609" cy="363437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General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66FC7E9-6412-329A-AAD8-A566E5998857}"/>
                </a:ext>
              </a:extLst>
            </p:cNvPr>
            <p:cNvSpPr/>
            <p:nvPr/>
          </p:nvSpPr>
          <p:spPr>
            <a:xfrm>
              <a:off x="1838585" y="9026634"/>
              <a:ext cx="1447418" cy="373953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Cryogenic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0BFB65A-9587-1873-FC45-A866154C9514}"/>
                </a:ext>
              </a:extLst>
            </p:cNvPr>
            <p:cNvCxnSpPr>
              <a:cxnSpLocks/>
              <a:endCxn id="62" idx="1"/>
            </p:cNvCxnSpPr>
            <p:nvPr/>
          </p:nvCxnSpPr>
          <p:spPr>
            <a:xfrm flipV="1">
              <a:off x="1482744" y="8328862"/>
              <a:ext cx="346651" cy="208863"/>
            </a:xfrm>
            <a:prstGeom prst="line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731193C-C326-9A08-DED9-B8D5DBDA1DEA}"/>
                </a:ext>
              </a:extLst>
            </p:cNvPr>
            <p:cNvCxnSpPr>
              <a:cxnSpLocks/>
              <a:endCxn id="63" idx="1"/>
            </p:cNvCxnSpPr>
            <p:nvPr/>
          </p:nvCxnSpPr>
          <p:spPr>
            <a:xfrm>
              <a:off x="1482744" y="9070722"/>
              <a:ext cx="355841" cy="142888"/>
            </a:xfrm>
            <a:prstGeom prst="line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10C2806-6F56-9FD8-E550-035CF514F75F}"/>
                </a:ext>
              </a:extLst>
            </p:cNvPr>
            <p:cNvSpPr/>
            <p:nvPr/>
          </p:nvSpPr>
          <p:spPr>
            <a:xfrm>
              <a:off x="6298417" y="9031255"/>
              <a:ext cx="1850070" cy="363434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CGA, EIGA</a:t>
              </a:r>
              <a:endParaRPr lang="en-GB" sz="120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904052-139A-0607-A89B-9AA8F217EA00}"/>
              </a:ext>
            </a:extLst>
          </p:cNvPr>
          <p:cNvGrpSpPr/>
          <p:nvPr/>
        </p:nvGrpSpPr>
        <p:grpSpPr>
          <a:xfrm>
            <a:off x="5780082" y="4233001"/>
            <a:ext cx="5717750" cy="1215726"/>
            <a:chOff x="-353006" y="7627987"/>
            <a:chExt cx="8501495" cy="1851134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4C0D2CD-8656-F999-8C0A-89D2E09C0DF5}"/>
                </a:ext>
              </a:extLst>
            </p:cNvPr>
            <p:cNvSpPr/>
            <p:nvPr/>
          </p:nvSpPr>
          <p:spPr>
            <a:xfrm>
              <a:off x="-353006" y="8500112"/>
              <a:ext cx="1929808" cy="70061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Safety systems and devices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8C2ED34-A162-538E-AC13-A51049A4E576}"/>
                </a:ext>
              </a:extLst>
            </p:cNvPr>
            <p:cNvSpPr/>
            <p:nvPr/>
          </p:nvSpPr>
          <p:spPr>
            <a:xfrm>
              <a:off x="3423597" y="9105170"/>
              <a:ext cx="2539962" cy="373951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ISO 21013-, EN 13648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C99C0001-06C2-F958-DD06-CAE8FD6F6EE1}"/>
                </a:ext>
              </a:extLst>
            </p:cNvPr>
            <p:cNvSpPr/>
            <p:nvPr/>
          </p:nvSpPr>
          <p:spPr>
            <a:xfrm>
              <a:off x="3401481" y="8197050"/>
              <a:ext cx="2562076" cy="353462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EN 764-7, ISO 4126-7</a:t>
              </a:r>
              <a:endParaRPr lang="en-GB" sz="1200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ABA96AD-70CE-DECF-1506-BD6C68D92664}"/>
                </a:ext>
              </a:extLst>
            </p:cNvPr>
            <p:cNvSpPr/>
            <p:nvPr/>
          </p:nvSpPr>
          <p:spPr>
            <a:xfrm>
              <a:off x="6298416" y="9105172"/>
              <a:ext cx="1850072" cy="363434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/>
                <a:t>CGA, EIGA</a:t>
              </a:r>
              <a:endParaRPr lang="fr-CH" sz="1200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24B5A3A-75C2-685D-DD82-116A4EBCCC12}"/>
                </a:ext>
              </a:extLst>
            </p:cNvPr>
            <p:cNvSpPr/>
            <p:nvPr/>
          </p:nvSpPr>
          <p:spPr>
            <a:xfrm>
              <a:off x="6300010" y="8187420"/>
              <a:ext cx="1848479" cy="634960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fr-CH" sz="1200" dirty="0"/>
                <a:t>ASME code, </a:t>
              </a:r>
              <a:br>
                <a:rPr lang="fr-CH" sz="1200" dirty="0"/>
              </a:br>
              <a:r>
                <a:rPr lang="fr-CH" sz="1200" dirty="0"/>
                <a:t>API, AD 2000</a:t>
              </a:r>
              <a:endParaRPr lang="en-GB" sz="1200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7AD3E2D-5FB4-7592-BE75-2D9E3FB42699}"/>
                </a:ext>
              </a:extLst>
            </p:cNvPr>
            <p:cNvSpPr/>
            <p:nvPr/>
          </p:nvSpPr>
          <p:spPr>
            <a:xfrm>
              <a:off x="1829396" y="8197051"/>
              <a:ext cx="1456609" cy="363437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General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BE29EB30-C904-8425-603B-F4B9424B8713}"/>
                </a:ext>
              </a:extLst>
            </p:cNvPr>
            <p:cNvSpPr/>
            <p:nvPr/>
          </p:nvSpPr>
          <p:spPr>
            <a:xfrm>
              <a:off x="1838586" y="9102861"/>
              <a:ext cx="1447418" cy="373952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Cryogenic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627D7762-DCFD-6F5C-5DDD-179E5871B2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7925" y="8376135"/>
              <a:ext cx="281470" cy="149434"/>
            </a:xfrm>
            <a:prstGeom prst="line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422D3F3-29B1-8A05-9B74-3B17426556B6}"/>
                </a:ext>
              </a:extLst>
            </p:cNvPr>
            <p:cNvCxnSpPr>
              <a:cxnSpLocks/>
            </p:cNvCxnSpPr>
            <p:nvPr/>
          </p:nvCxnSpPr>
          <p:spPr>
            <a:xfrm>
              <a:off x="1547925" y="9172244"/>
              <a:ext cx="281034" cy="147226"/>
            </a:xfrm>
            <a:prstGeom prst="line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9DF79E5-9932-FF90-1434-607ACE3D737B}"/>
                </a:ext>
              </a:extLst>
            </p:cNvPr>
            <p:cNvSpPr/>
            <p:nvPr/>
          </p:nvSpPr>
          <p:spPr>
            <a:xfrm>
              <a:off x="3401483" y="7627987"/>
              <a:ext cx="2562074" cy="363437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noProof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Harmonised</a:t>
              </a:r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standard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FD6EB1A-2989-C23C-0782-88CDCB13ED75}"/>
                </a:ext>
              </a:extLst>
            </p:cNvPr>
            <p:cNvSpPr/>
            <p:nvPr/>
          </p:nvSpPr>
          <p:spPr>
            <a:xfrm>
              <a:off x="6298418" y="7627987"/>
              <a:ext cx="1850071" cy="363437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7200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Other standards</a:t>
              </a:r>
            </a:p>
          </p:txBody>
        </p:sp>
      </p:grp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B2ABEE6B-EC2C-3A39-49DD-C84E12A64C62}"/>
              </a:ext>
            </a:extLst>
          </p:cNvPr>
          <p:cNvSpPr/>
          <p:nvPr/>
        </p:nvSpPr>
        <p:spPr>
          <a:xfrm>
            <a:off x="4383154" y="4979274"/>
            <a:ext cx="866366" cy="591148"/>
          </a:xfrm>
          <a:prstGeom prst="right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6D0800BE-19D2-759A-D65D-D44278BBADC2}"/>
              </a:ext>
            </a:extLst>
          </p:cNvPr>
          <p:cNvSpPr/>
          <p:nvPr/>
        </p:nvSpPr>
        <p:spPr bwMode="auto">
          <a:xfrm>
            <a:off x="504498" y="4640137"/>
            <a:ext cx="3756780" cy="1347295"/>
          </a:xfrm>
          <a:prstGeom prst="roundRect">
            <a:avLst>
              <a:gd name="adj" fmla="val 939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9A55AA3-C298-B65E-6932-3FD392649D08}"/>
              </a:ext>
            </a:extLst>
          </p:cNvPr>
          <p:cNvSpPr txBox="1"/>
          <p:nvPr/>
        </p:nvSpPr>
        <p:spPr>
          <a:xfrm>
            <a:off x="1715780" y="4674642"/>
            <a:ext cx="1707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</a:rPr>
              <a:t>CERN HSE</a:t>
            </a:r>
            <a:endParaRPr lang="en-GB" b="1" dirty="0"/>
          </a:p>
        </p:txBody>
      </p:sp>
      <p:pic>
        <p:nvPicPr>
          <p:cNvPr id="6" name="Picture 5" descr="A group of white tanks with black text&#10;&#10;Description automatically generated">
            <a:extLst>
              <a:ext uri="{FF2B5EF4-FFF2-40B4-BE49-F238E27FC236}">
                <a16:creationId xmlns:a16="http://schemas.microsoft.com/office/drawing/2014/main" id="{136F886C-36ED-ECA4-BD23-653038DA81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496" b="3531"/>
          <a:stretch/>
        </p:blipFill>
        <p:spPr>
          <a:xfrm>
            <a:off x="736338" y="2401104"/>
            <a:ext cx="2816415" cy="137118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3EC0294-DB02-5E6F-C13A-062AA30AD328}"/>
              </a:ext>
            </a:extLst>
          </p:cNvPr>
          <p:cNvSpPr/>
          <p:nvPr/>
        </p:nvSpPr>
        <p:spPr bwMode="auto">
          <a:xfrm>
            <a:off x="1061515" y="3685008"/>
            <a:ext cx="2160162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LHC Point 6: 2 x 117 m³ LHe Storage tanks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0EE3415-E137-B841-6C0B-A3A865D74A67}"/>
              </a:ext>
            </a:extLst>
          </p:cNvPr>
          <p:cNvSpPr/>
          <p:nvPr/>
        </p:nvSpPr>
        <p:spPr bwMode="auto">
          <a:xfrm>
            <a:off x="4910915" y="3693628"/>
            <a:ext cx="2370170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LHC Point 18: 12 x  250 m³ GHe Storage tanks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367B2-EDC7-9F20-527B-E9973D7C09C1}"/>
              </a:ext>
            </a:extLst>
          </p:cNvPr>
          <p:cNvSpPr/>
          <p:nvPr/>
        </p:nvSpPr>
        <p:spPr bwMode="auto">
          <a:xfrm>
            <a:off x="3692601" y="2269558"/>
            <a:ext cx="8215621" cy="1652444"/>
          </a:xfrm>
          <a:prstGeom prst="roundRect">
            <a:avLst>
              <a:gd name="adj" fmla="val 4033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FF48C44-923C-555D-59E3-F0198AD577AE}"/>
              </a:ext>
            </a:extLst>
          </p:cNvPr>
          <p:cNvSpPr/>
          <p:nvPr/>
        </p:nvSpPr>
        <p:spPr bwMode="auto">
          <a:xfrm>
            <a:off x="5351652" y="4130566"/>
            <a:ext cx="6556569" cy="2469931"/>
          </a:xfrm>
          <a:prstGeom prst="roundRect">
            <a:avLst>
              <a:gd name="adj" fmla="val 3014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9F7DE32-4FC0-9AA7-73D5-486D301F8A3E}"/>
              </a:ext>
            </a:extLst>
          </p:cNvPr>
          <p:cNvSpPr txBox="1">
            <a:spLocks/>
          </p:cNvSpPr>
          <p:nvPr/>
        </p:nvSpPr>
        <p:spPr>
          <a:xfrm>
            <a:off x="5246087" y="4118330"/>
            <a:ext cx="2833893" cy="52322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62" lvl="2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European Pressure Equipment Directive (PED)</a:t>
            </a:r>
          </a:p>
        </p:txBody>
      </p:sp>
    </p:spTree>
    <p:extLst>
      <p:ext uri="{BB962C8B-B14F-4D97-AF65-F5344CB8AC3E}">
        <p14:creationId xmlns:p14="http://schemas.microsoft.com/office/powerpoint/2010/main" val="185889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0D56C2A-ED04-0A94-B744-B0502DD50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810" y="3725227"/>
            <a:ext cx="3490356" cy="261776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large metal container with a pipe&#10;&#10;Description automatically generated">
            <a:extLst>
              <a:ext uri="{FF2B5EF4-FFF2-40B4-BE49-F238E27FC236}">
                <a16:creationId xmlns:a16="http://schemas.microsoft.com/office/drawing/2014/main" id="{AFB58413-A45E-6D13-CE3A-19B139134E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7102" t="9786" r="16260" b="12902"/>
          <a:stretch/>
        </p:blipFill>
        <p:spPr>
          <a:xfrm rot="5400000">
            <a:off x="9160687" y="4043818"/>
            <a:ext cx="2617769" cy="19805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 Pressure Equipment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69837-D967-5040-9FF3-7DCD592376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9128" y="6567973"/>
            <a:ext cx="1992312" cy="145091"/>
          </a:xfrm>
        </p:spPr>
        <p:txBody>
          <a:bodyPr>
            <a:normAutofit lnSpcReduction="10000"/>
          </a:bodyPr>
          <a:lstStyle/>
          <a:p>
            <a:r>
              <a:rPr lang="en-US" sz="1000" dirty="0"/>
              <a:t>Credits: A. Wanninger &amp; A. Perin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538129" y="1740439"/>
            <a:ext cx="5557871" cy="1803058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Protection against overpressure: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Guideline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GB" sz="1600" dirty="0">
                <a:solidFill>
                  <a:schemeClr val="bg1"/>
                </a:solidFill>
              </a:rPr>
              <a:t> Standardises TE-CRG-ME methodology </a:t>
            </a:r>
            <a:r>
              <a:rPr lang="en-GB" sz="1200" i="1" dirty="0">
                <a:solidFill>
                  <a:schemeClr val="bg1"/>
                </a:solidFill>
              </a:rPr>
              <a:t>(</a:t>
            </a:r>
            <a:r>
              <a:rPr lang="en-US" sz="1200" i="1" dirty="0">
                <a:solidFill>
                  <a:schemeClr val="bg1"/>
                </a:solidFill>
              </a:rPr>
              <a:t>EDMS 2105567)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Checklist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To ensure methodology is correctly applied            </a:t>
            </a:r>
            <a:r>
              <a:rPr lang="en-US" sz="1200" i="1" dirty="0">
                <a:solidFill>
                  <a:schemeClr val="bg1"/>
                </a:solidFill>
              </a:rPr>
              <a:t>(EDMS 2105522)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Sizing tool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To aid calculation                                   </a:t>
            </a:r>
            <a:r>
              <a:rPr lang="en-US" sz="1200" i="1" dirty="0">
                <a:solidFill>
                  <a:schemeClr val="bg1"/>
                </a:solidFill>
              </a:rPr>
              <a:t>(EDMS 2105521)</a:t>
            </a:r>
            <a:endParaRPr lang="en-GB" sz="1200" i="1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BDFC9B-A888-9583-FFAD-E0C4AEA721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7391">
            <a:off x="2772878" y="3652381"/>
            <a:ext cx="1809806" cy="25873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823576-9789-CF17-8959-77BAA76A62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15542">
            <a:off x="1282344" y="3674509"/>
            <a:ext cx="1796700" cy="25862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6" name="Footer Placeholder 2">
            <a:extLst>
              <a:ext uri="{FF2B5EF4-FFF2-40B4-BE49-F238E27FC236}">
                <a16:creationId xmlns:a16="http://schemas.microsoft.com/office/drawing/2014/main" id="{5FE6EFD7-04F3-9307-F486-0D7F148AB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pic>
        <p:nvPicPr>
          <p:cNvPr id="90" name="Picture 89" descr="A blue valve with a black background&#10;&#10;Description automatically generated">
            <a:extLst>
              <a:ext uri="{FF2B5EF4-FFF2-40B4-BE49-F238E27FC236}">
                <a16:creationId xmlns:a16="http://schemas.microsoft.com/office/drawing/2014/main" id="{485E31A5-A91D-DBD8-6037-7BBA44E97BB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792" t="8426" r="31866" b="9155"/>
          <a:stretch/>
        </p:blipFill>
        <p:spPr>
          <a:xfrm>
            <a:off x="4477766" y="3866325"/>
            <a:ext cx="1249044" cy="23980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7C0DE-EB5B-EDF5-5C84-4147E85E2D27}"/>
              </a:ext>
            </a:extLst>
          </p:cNvPr>
          <p:cNvSpPr txBox="1">
            <a:spLocks/>
          </p:cNvSpPr>
          <p:nvPr/>
        </p:nvSpPr>
        <p:spPr>
          <a:xfrm>
            <a:off x="6065057" y="1678474"/>
            <a:ext cx="5588814" cy="2636619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Mechanical design: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Guideline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GB" sz="1600" dirty="0">
                <a:solidFill>
                  <a:schemeClr val="bg1"/>
                </a:solidFill>
              </a:rPr>
              <a:t> Standardises TE-CRG-ME methodology                               </a:t>
            </a:r>
            <a:r>
              <a:rPr lang="en-US" sz="1200" i="1" dirty="0">
                <a:solidFill>
                  <a:schemeClr val="bg1"/>
                </a:solidFill>
              </a:rPr>
              <a:t>(EDMS 2402943)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Checklist </a:t>
            </a:r>
            <a:r>
              <a:rPr lang="en-GB" sz="1600" dirty="0">
                <a:solidFill>
                  <a:schemeClr val="bg1"/>
                </a:solidFill>
                <a:sym typeface="Wingdings" panose="05000000000000000000" pitchFamily="2" charset="2"/>
              </a:rPr>
              <a:t> To ensure methodology is correctly applied                </a:t>
            </a:r>
            <a:r>
              <a:rPr lang="en-US" sz="1200" i="1" dirty="0">
                <a:solidFill>
                  <a:schemeClr val="bg1"/>
                </a:solidFill>
              </a:rPr>
              <a:t>(EDMS 2402959)</a:t>
            </a:r>
          </a:p>
          <a:p>
            <a:pPr marL="93662" lvl="2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tabLst>
                <a:tab pos="268288" algn="l"/>
              </a:tabLst>
            </a:pPr>
            <a:r>
              <a:rPr lang="en-GB" sz="1450" dirty="0">
                <a:solidFill>
                  <a:schemeClr val="bg1"/>
                </a:solidFill>
              </a:rPr>
              <a:t>Designed to accompany and engineer through the design, manufacture and testing of pressure equipment, to avoid missing crucial aspects.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endParaRPr lang="en-GB" sz="1600" dirty="0">
              <a:solidFill>
                <a:schemeClr val="bg1"/>
              </a:solidFill>
            </a:endParaRPr>
          </a:p>
          <a:p>
            <a:pPr marL="93662" lvl="2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tabLst>
                <a:tab pos="268288" algn="l"/>
              </a:tabLst>
            </a:pP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F926C5-9103-10AE-F4C8-C4CB0E483721}"/>
              </a:ext>
            </a:extLst>
          </p:cNvPr>
          <p:cNvSpPr/>
          <p:nvPr/>
        </p:nvSpPr>
        <p:spPr bwMode="auto">
          <a:xfrm>
            <a:off x="6603809" y="6264416"/>
            <a:ext cx="1763771" cy="223509"/>
          </a:xfrm>
          <a:prstGeom prst="roundRect">
            <a:avLst>
              <a:gd name="adj" fmla="val 10993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3600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B163 Cryogenic Valve Box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310D5F6-0ABA-E6B7-2BA4-3D6C3651B721}"/>
              </a:ext>
            </a:extLst>
          </p:cNvPr>
          <p:cNvSpPr/>
          <p:nvPr/>
        </p:nvSpPr>
        <p:spPr bwMode="auto">
          <a:xfrm>
            <a:off x="9631496" y="6207011"/>
            <a:ext cx="1763771" cy="408919"/>
          </a:xfrm>
          <a:prstGeom prst="roundRect">
            <a:avLst>
              <a:gd name="adj" fmla="val 8712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SM18 HFM Quench Buffer: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15 m³ @ 5 bar @ 5 K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151068C-1D0B-7550-D5DC-F704C7C4C1FB}"/>
              </a:ext>
            </a:extLst>
          </p:cNvPr>
          <p:cNvSpPr/>
          <p:nvPr/>
        </p:nvSpPr>
        <p:spPr bwMode="auto">
          <a:xfrm>
            <a:off x="2686545" y="3892235"/>
            <a:ext cx="7073981" cy="1672432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0" tIns="0" rIns="180000" bIns="36000" numCol="1" rtlCol="0" anchor="ctr" anchorCtr="0" compatLnSpc="1">
            <a:prstTxWarp prst="textNoShape">
              <a:avLst/>
            </a:prstTxWarp>
          </a:bodyPr>
          <a:lstStyle/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/>
              <a:t>These tools do not replace the norms, they are designed to assist the engineer to comply with existing codes and standards.</a:t>
            </a: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/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/>
              <a:t>Important tool for young engineers in their understanding of the PED and harmonized standards.</a:t>
            </a:r>
          </a:p>
        </p:txBody>
      </p:sp>
    </p:spTree>
    <p:extLst>
      <p:ext uri="{BB962C8B-B14F-4D97-AF65-F5344CB8AC3E}">
        <p14:creationId xmlns:p14="http://schemas.microsoft.com/office/powerpoint/2010/main" val="396566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566" y="2872552"/>
            <a:ext cx="7228868" cy="1107996"/>
          </a:xfrm>
        </p:spPr>
        <p:txBody>
          <a:bodyPr>
            <a:spAutoFit/>
          </a:bodyPr>
          <a:lstStyle/>
          <a:p>
            <a:pPr algn="ctr"/>
            <a:r>
              <a:rPr lang="en-US" sz="4000" dirty="0"/>
              <a:t>Cryogenic Construction Methods and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</p:spTree>
    <p:extLst>
      <p:ext uri="{BB962C8B-B14F-4D97-AF65-F5344CB8AC3E}">
        <p14:creationId xmlns:p14="http://schemas.microsoft.com/office/powerpoint/2010/main" val="3418991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>
            <a:extLst>
              <a:ext uri="{FF2B5EF4-FFF2-40B4-BE49-F238E27FC236}">
                <a16:creationId xmlns:a16="http://schemas.microsoft.com/office/drawing/2014/main" id="{89FA4B55-BC17-56F5-76F7-0028A4CFA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694" y="1790385"/>
            <a:ext cx="1682142" cy="1621194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5CFB060C-A713-99B2-50E1-C8E1C0DC9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67" b="94955" l="7273" r="94704">
                        <a14:foregroundMark x1="9960" y1="75782" x2="7036" y2="81837"/>
                        <a14:foregroundMark x1="7036" y1="81837" x2="9407" y2="90918"/>
                        <a14:foregroundMark x1="9407" y1="90918" x2="15968" y2="95257"/>
                        <a14:foregroundMark x1="15968" y1="95257" x2="21265" y2="88496"/>
                        <a14:foregroundMark x1="21265" y1="88496" x2="21186" y2="84763"/>
                        <a14:foregroundMark x1="7273" y1="79112" x2="7589" y2="85368"/>
                        <a14:foregroundMark x1="91146" y1="28557" x2="92648" y2="19374"/>
                        <a14:foregroundMark x1="92648" y1="19374" x2="90198" y2="10999"/>
                        <a14:foregroundMark x1="90198" y1="10999" x2="84190" y2="7568"/>
                        <a14:foregroundMark x1="93123" y1="15641" x2="94704" y2="238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2075" y="2404614"/>
            <a:ext cx="2069435" cy="16211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 Construction Methods and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6" name="Footer Placeholder 2">
            <a:extLst>
              <a:ext uri="{FF2B5EF4-FFF2-40B4-BE49-F238E27FC236}">
                <a16:creationId xmlns:a16="http://schemas.microsoft.com/office/drawing/2014/main" id="{7F0E32BF-23FD-C605-6755-142DC00A3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C2060D0-C40E-EDB0-788C-E784A493FE25}"/>
              </a:ext>
            </a:extLst>
          </p:cNvPr>
          <p:cNvSpPr txBox="1">
            <a:spLocks/>
          </p:cNvSpPr>
          <p:nvPr/>
        </p:nvSpPr>
        <p:spPr>
          <a:xfrm>
            <a:off x="528484" y="1930470"/>
            <a:ext cx="6365782" cy="184409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Standard CRG Components, designs and methods: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Thermalised pipe supports for cryogenic temperature sensors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Pumping ports for transfer lines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Spinning rotor vacuum pressure gauge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He Guard systems for low pressure circuits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Mechanical integration cryogenic instrumentation</a:t>
            </a:r>
            <a:endParaRPr lang="en-GB" i="1" dirty="0">
              <a:solidFill>
                <a:schemeClr val="bg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89FD3EC-1628-3FF1-1211-3F4059394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654982" y="1208050"/>
            <a:ext cx="681685" cy="18463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B6101CE-C563-743C-5571-29068D81374F}"/>
              </a:ext>
            </a:extLst>
          </p:cNvPr>
          <p:cNvSpPr/>
          <p:nvPr/>
        </p:nvSpPr>
        <p:spPr bwMode="auto">
          <a:xfrm>
            <a:off x="6997450" y="2955843"/>
            <a:ext cx="1228088" cy="536356"/>
          </a:xfrm>
          <a:prstGeom prst="roundRect">
            <a:avLst>
              <a:gd name="adj" fmla="val 9641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Cryogenic Temperature sensor pipe support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604DC6D-5CB8-35F2-298A-F2D0170B1C60}"/>
              </a:ext>
            </a:extLst>
          </p:cNvPr>
          <p:cNvSpPr/>
          <p:nvPr/>
        </p:nvSpPr>
        <p:spPr bwMode="auto">
          <a:xfrm>
            <a:off x="10064694" y="3470331"/>
            <a:ext cx="1711324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Transfer Line Pumping Port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8A0EED6-21E0-B28B-14C4-8D83FDAB8B07}"/>
              </a:ext>
            </a:extLst>
          </p:cNvPr>
          <p:cNvSpPr/>
          <p:nvPr/>
        </p:nvSpPr>
        <p:spPr bwMode="auto">
          <a:xfrm>
            <a:off x="7103724" y="2463847"/>
            <a:ext cx="1793081" cy="159344"/>
          </a:xfrm>
          <a:prstGeom prst="roundRect">
            <a:avLst>
              <a:gd name="adj" fmla="val 22612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Spinning rotor vacuum gauge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3C3199F-1B3B-0374-2151-2D0C57C6FF9A}"/>
              </a:ext>
            </a:extLst>
          </p:cNvPr>
          <p:cNvSpPr txBox="1">
            <a:spLocks/>
          </p:cNvSpPr>
          <p:nvPr/>
        </p:nvSpPr>
        <p:spPr>
          <a:xfrm>
            <a:off x="621100" y="4279729"/>
            <a:ext cx="5559446" cy="1792798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Mechanical interventions on Cryogenic Systems: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Management of complex access constraints and confined spaces.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Significant experience using Multi-Layer Insulation 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In-house manufacture of cryogenic systems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600" dirty="0">
                <a:solidFill>
                  <a:schemeClr val="bg1"/>
                </a:solidFill>
              </a:rPr>
              <a:t>Mechanical support for CRG systems</a:t>
            </a:r>
          </a:p>
        </p:txBody>
      </p:sp>
      <p:pic>
        <p:nvPicPr>
          <p:cNvPr id="18" name="Picture 17" descr="A person looking at a large silver object&#10;&#10;Description automatically generated">
            <a:extLst>
              <a:ext uri="{FF2B5EF4-FFF2-40B4-BE49-F238E27FC236}">
                <a16:creationId xmlns:a16="http://schemas.microsoft.com/office/drawing/2014/main" id="{C0EE56DC-627B-2843-D2B8-4FAA57771B4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602" r="-1" b="5776"/>
          <a:stretch/>
        </p:blipFill>
        <p:spPr>
          <a:xfrm>
            <a:off x="9159541" y="4079027"/>
            <a:ext cx="2717922" cy="20867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0" name="Picture 19" descr="A machine with pipes and pipes&#10;&#10;Description automatically generated">
            <a:extLst>
              <a:ext uri="{FF2B5EF4-FFF2-40B4-BE49-F238E27FC236}">
                <a16:creationId xmlns:a16="http://schemas.microsoft.com/office/drawing/2014/main" id="{1F620EDF-B425-4987-D695-C18576B4F0F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552" t="9107"/>
          <a:stretch/>
        </p:blipFill>
        <p:spPr>
          <a:xfrm>
            <a:off x="7872709" y="4989330"/>
            <a:ext cx="2069435" cy="17756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2" name="Picture 21" descr="A large metal object with foil covering&#10;&#10;Description automatically generated">
            <a:extLst>
              <a:ext uri="{FF2B5EF4-FFF2-40B4-BE49-F238E27FC236}">
                <a16:creationId xmlns:a16="http://schemas.microsoft.com/office/drawing/2014/main" id="{8E234153-FB60-935E-6383-5764AA092A7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222" t="5000" b="12177"/>
          <a:stretch/>
        </p:blipFill>
        <p:spPr>
          <a:xfrm>
            <a:off x="6180546" y="4192134"/>
            <a:ext cx="1846357" cy="219764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6919A79-7E16-EE20-59A9-EA9BE25B0877}"/>
              </a:ext>
            </a:extLst>
          </p:cNvPr>
          <p:cNvSpPr/>
          <p:nvPr/>
        </p:nvSpPr>
        <p:spPr bwMode="auto">
          <a:xfrm>
            <a:off x="5833449" y="6330682"/>
            <a:ext cx="1711324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IT String Flow Meter Box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ACFAD8F-9266-4CA6-1F91-981642F9C11A}"/>
              </a:ext>
            </a:extLst>
          </p:cNvPr>
          <p:cNvSpPr/>
          <p:nvPr/>
        </p:nvSpPr>
        <p:spPr bwMode="auto">
          <a:xfrm>
            <a:off x="7785259" y="6722435"/>
            <a:ext cx="2342991" cy="162665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B163 cryogenic system and LHe Dewar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96AC7FB-A070-5306-F979-6A901CFE71AC}"/>
              </a:ext>
            </a:extLst>
          </p:cNvPr>
          <p:cNvSpPr/>
          <p:nvPr/>
        </p:nvSpPr>
        <p:spPr bwMode="auto">
          <a:xfrm>
            <a:off x="10691812" y="5940489"/>
            <a:ext cx="1286569" cy="336187"/>
          </a:xfrm>
          <a:prstGeom prst="roundRect">
            <a:avLst>
              <a:gd name="adj" fmla="val 10443"/>
            </a:avLst>
          </a:prstGeom>
          <a:solidFill>
            <a:schemeClr val="bg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accent6"/>
                </a:solidFill>
                <a:latin typeface="Arial" charset="0"/>
              </a:rPr>
              <a:t>Constrained work in SM18 6 KW Coldbox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963552C-EE70-BC1E-3F39-2462304DF575}"/>
              </a:ext>
            </a:extLst>
          </p:cNvPr>
          <p:cNvSpPr/>
          <p:nvPr/>
        </p:nvSpPr>
        <p:spPr bwMode="auto">
          <a:xfrm>
            <a:off x="2596803" y="4521809"/>
            <a:ext cx="7167489" cy="1334073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0" tIns="0" rIns="180000" bIns="36000" numCol="1" rtlCol="0" anchor="ctr" anchorCtr="0" compatLnSpc="1">
            <a:prstTxWarp prst="textNoShape">
              <a:avLst/>
            </a:prstTxWarp>
          </a:bodyPr>
          <a:lstStyle/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GB" dirty="0"/>
              <a:t>Mechanical support activities are managed using INFOR EAM:</a:t>
            </a:r>
          </a:p>
          <a:p>
            <a:pPr marL="449263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982663" algn="l"/>
              </a:tabLst>
            </a:pPr>
            <a:r>
              <a:rPr lang="en-GB" dirty="0"/>
              <a:t>Spare part management</a:t>
            </a:r>
          </a:p>
          <a:p>
            <a:pPr marL="449263" lvl="2" indent="-266700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982663" algn="l"/>
              </a:tabLst>
            </a:pPr>
            <a:r>
              <a:rPr lang="en-GB" dirty="0"/>
              <a:t>Work requests and follow-up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46596F7-3F5C-E5D8-2B8B-3EBFDCCFF1BD}"/>
              </a:ext>
            </a:extLst>
          </p:cNvPr>
          <p:cNvSpPr/>
          <p:nvPr/>
        </p:nvSpPr>
        <p:spPr bwMode="auto">
          <a:xfrm>
            <a:off x="2596803" y="1973215"/>
            <a:ext cx="7167488" cy="1621194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0" tIns="0" rIns="180000" bIns="36000" numCol="1" rtlCol="0" anchor="ctr" anchorCtr="0" compatLnSpc="1">
            <a:prstTxWarp prst="textNoShape">
              <a:avLst/>
            </a:prstTxWarp>
          </a:bodyPr>
          <a:lstStyle/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/>
              <a:t>The development of our cryogenic library is ongoing.</a:t>
            </a:r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endParaRPr lang="en-US" dirty="0"/>
          </a:p>
          <a:p>
            <a:pPr marL="8572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/>
              <a:t>These standard components and designs are available for use outside CRG. </a:t>
            </a:r>
          </a:p>
        </p:txBody>
      </p:sp>
    </p:spTree>
    <p:extLst>
      <p:ext uri="{BB962C8B-B14F-4D97-AF65-F5344CB8AC3E}">
        <p14:creationId xmlns:p14="http://schemas.microsoft.com/office/powerpoint/2010/main" val="245877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538129" y="1740439"/>
            <a:ext cx="11108925" cy="433195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To fulfil our role in the cryogenics group at CERN, TE-CRG-ME has developed tools, guidelines and standards in the areas of: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Cryogenic process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Thermo-mechanical engineering and design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Cryogenic construction methods and components</a:t>
            </a:r>
          </a:p>
          <a:p>
            <a:pPr marL="0" lvl="2" algn="l" fontAlgn="base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2000" dirty="0">
                <a:solidFill>
                  <a:schemeClr val="bg1"/>
                </a:solidFill>
              </a:rPr>
              <a:t>Our aim is to continue to develop a wide-ranging tool kit to provide tools and reference designs for most aspects of cryogenic engineering</a:t>
            </a:r>
          </a:p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Current areas of development: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Tool kits are by nature in continuous evolution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800" dirty="0">
                <a:solidFill>
                  <a:schemeClr val="bg1"/>
                </a:solidFill>
              </a:rPr>
              <a:t>We aim to include future developments and trends in cryogenic applications</a:t>
            </a:r>
          </a:p>
          <a:p>
            <a:pPr marL="722312" lvl="3" indent="-285750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Arial" panose="020B0604020202020204" pitchFamily="34" charset="0"/>
              <a:buChar char="‒"/>
              <a:tabLst>
                <a:tab pos="268288" algn="l"/>
              </a:tabLst>
            </a:pPr>
            <a:r>
              <a:rPr lang="en-GB" sz="1650" dirty="0">
                <a:solidFill>
                  <a:schemeClr val="bg1"/>
                </a:solidFill>
              </a:rPr>
              <a:t>Different temperatures </a:t>
            </a:r>
          </a:p>
          <a:p>
            <a:pPr marL="722312" lvl="3" indent="-285750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Arial" panose="020B0604020202020204" pitchFamily="34" charset="0"/>
              <a:buChar char="‒"/>
              <a:tabLst>
                <a:tab pos="268288" algn="l"/>
              </a:tabLst>
            </a:pPr>
            <a:r>
              <a:rPr lang="en-GB" sz="1650" dirty="0">
                <a:solidFill>
                  <a:schemeClr val="bg1"/>
                </a:solidFill>
              </a:rPr>
              <a:t>Different cryogens and cooling mechanics</a:t>
            </a:r>
          </a:p>
        </p:txBody>
      </p:sp>
      <p:sp>
        <p:nvSpPr>
          <p:cNvPr id="46" name="Footer Placeholder 2">
            <a:extLst>
              <a:ext uri="{FF2B5EF4-FFF2-40B4-BE49-F238E27FC236}">
                <a16:creationId xmlns:a16="http://schemas.microsoft.com/office/drawing/2014/main" id="{7F0E32BF-23FD-C605-6755-142DC00A3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</p:spTree>
    <p:extLst>
      <p:ext uri="{BB962C8B-B14F-4D97-AF65-F5344CB8AC3E}">
        <p14:creationId xmlns:p14="http://schemas.microsoft.com/office/powerpoint/2010/main" val="286801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66D9451-7617-9544-97D8-E2FB059681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Andrew Lees (TE-CRG-ME)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7F3CCD-4DA5-6640-82D1-35C0582929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Engineering design tools and processes for cryogenics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7769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8CA0A8E-1245-DC87-66BB-08D7FEF1503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sx="101000" sy="101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9589E98-A9CF-094E-A3C6-6CF9C44BAAC5}"/>
              </a:ext>
            </a:extLst>
          </p:cNvPr>
          <p:cNvGrpSpPr/>
          <p:nvPr/>
        </p:nvGrpSpPr>
        <p:grpSpPr>
          <a:xfrm>
            <a:off x="0" y="1"/>
            <a:ext cx="12192000" cy="2670772"/>
            <a:chOff x="0" y="0"/>
            <a:chExt cx="12192000" cy="267077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7C18B4-AB8F-4844-8F54-47C74FC148F2}"/>
                </a:ext>
              </a:extLst>
            </p:cNvPr>
            <p:cNvSpPr/>
            <p:nvPr/>
          </p:nvSpPr>
          <p:spPr>
            <a:xfrm>
              <a:off x="0" y="0"/>
              <a:ext cx="12192000" cy="2670772"/>
            </a:xfrm>
            <a:prstGeom prst="rect">
              <a:avLst/>
            </a:prstGeom>
            <a:gradFill>
              <a:gsLst>
                <a:gs pos="0">
                  <a:srgbClr val="060505"/>
                </a:gs>
                <a:gs pos="100000">
                  <a:srgbClr val="060505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2B63D31-FEE3-9846-A803-F083EA196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9822" y="225425"/>
              <a:ext cx="1948602" cy="633131"/>
            </a:xfrm>
            <a:prstGeom prst="rect">
              <a:avLst/>
            </a:prstGeom>
          </p:spPr>
        </p:pic>
      </p:grp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4D33CC9C-0116-E44B-AA64-8C769658A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Name</a:t>
            </a:r>
          </a:p>
        </p:txBody>
      </p:sp>
      <p:cxnSp>
        <p:nvCxnSpPr>
          <p:cNvPr id="10" name="Straight Connector 21">
            <a:extLst>
              <a:ext uri="{FF2B5EF4-FFF2-40B4-BE49-F238E27FC236}">
                <a16:creationId xmlns:a16="http://schemas.microsoft.com/office/drawing/2014/main" id="{0B5F3AA4-3392-2D43-A85C-1CFBC41E703E}"/>
              </a:ext>
            </a:extLst>
          </p:cNvPr>
          <p:cNvCxnSpPr/>
          <p:nvPr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285FEB-E816-C443-9CF6-0E6921882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2BC2A36-FEB3-7948-A1A2-1A714EA4FB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Credit: CERN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BFF545-DB38-EC4C-81A6-321F8A4CA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2891" y="3296362"/>
            <a:ext cx="4462463" cy="656819"/>
          </a:xfrm>
        </p:spPr>
        <p:txBody>
          <a:bodyPr>
            <a:normAutofit fontScale="90000"/>
          </a:bodyPr>
          <a:lstStyle/>
          <a:p>
            <a:r>
              <a:rPr lang="en-GB" dirty="0"/>
              <a:t>Thanks for Listening</a:t>
            </a:r>
          </a:p>
        </p:txBody>
      </p:sp>
    </p:spTree>
    <p:extLst>
      <p:ext uri="{BB962C8B-B14F-4D97-AF65-F5344CB8AC3E}">
        <p14:creationId xmlns:p14="http://schemas.microsoft.com/office/powerpoint/2010/main" val="142790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Pressure Equipment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C3384A9-B0E9-35E5-053F-A56649AE6C02}"/>
              </a:ext>
            </a:extLst>
          </p:cNvPr>
          <p:cNvSpPr txBox="1">
            <a:spLocks/>
          </p:cNvSpPr>
          <p:nvPr/>
        </p:nvSpPr>
        <p:spPr>
          <a:xfrm>
            <a:off x="2315322" y="2414402"/>
            <a:ext cx="4522847" cy="30777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Safety Regulations (SR)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5263F-52DD-8935-8A45-4BCAAAC2631A}"/>
              </a:ext>
            </a:extLst>
          </p:cNvPr>
          <p:cNvSpPr txBox="1"/>
          <p:nvPr/>
        </p:nvSpPr>
        <p:spPr>
          <a:xfrm>
            <a:off x="2315322" y="3015806"/>
            <a:ext cx="29805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l" fontAlgn="base">
              <a:spcBef>
                <a:spcPts val="18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General Safety Instructions (GSI)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74AD5B-A571-125C-D647-2CC349B1228D}"/>
              </a:ext>
            </a:extLst>
          </p:cNvPr>
          <p:cNvSpPr txBox="1"/>
          <p:nvPr/>
        </p:nvSpPr>
        <p:spPr>
          <a:xfrm>
            <a:off x="2315321" y="4271548"/>
            <a:ext cx="2891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Specific Safety Instructions (SSI)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74028D-F037-9994-DE38-025BD2D1A17C}"/>
              </a:ext>
            </a:extLst>
          </p:cNvPr>
          <p:cNvSpPr txBox="1"/>
          <p:nvPr/>
        </p:nvSpPr>
        <p:spPr>
          <a:xfrm>
            <a:off x="2315322" y="5908450"/>
            <a:ext cx="38580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Safety Guidelines</a:t>
            </a:r>
            <a:endParaRPr lang="en-GB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EB05DB3-D4F1-9F36-EDAC-DF296851BAC2}"/>
              </a:ext>
            </a:extLst>
          </p:cNvPr>
          <p:cNvGrpSpPr/>
          <p:nvPr/>
        </p:nvGrpSpPr>
        <p:grpSpPr>
          <a:xfrm>
            <a:off x="5206929" y="2422590"/>
            <a:ext cx="4628957" cy="3637895"/>
            <a:chOff x="4436109" y="1808159"/>
            <a:chExt cx="5522280" cy="388248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CBE0D47-C681-586B-3101-15FCD06F97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929" t="31660" r="28997" b="51092"/>
            <a:stretch/>
          </p:blipFill>
          <p:spPr>
            <a:xfrm>
              <a:off x="4438650" y="1808159"/>
              <a:ext cx="3456655" cy="260716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D6D5BEC-FF5F-ED00-2D3C-08379A4B42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360" t="12016" r="18533" b="70071"/>
            <a:stretch/>
          </p:blipFill>
          <p:spPr>
            <a:xfrm>
              <a:off x="4438649" y="2302084"/>
              <a:ext cx="3952875" cy="260716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9C2AFE2-7536-885B-3E89-88F3EB4EE6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77" t="10606" r="29331" b="62126"/>
            <a:stretch/>
          </p:blipFill>
          <p:spPr>
            <a:xfrm>
              <a:off x="4438651" y="2625544"/>
              <a:ext cx="3402694" cy="256585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FC0E5DD-8B91-6BAC-CADF-8DB295F473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30" t="8262" r="35107" b="73761"/>
            <a:stretch/>
          </p:blipFill>
          <p:spPr>
            <a:xfrm>
              <a:off x="4436109" y="3135643"/>
              <a:ext cx="3138536" cy="260716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6F5239E-70D8-A935-7528-C244F83667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119" t="10481" r="20772" b="60773"/>
            <a:stretch/>
          </p:blipFill>
          <p:spPr>
            <a:xfrm>
              <a:off x="4436111" y="4105577"/>
              <a:ext cx="3857672" cy="260716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E72F8F27-E2E9-6000-A578-18B18CEF1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587" t="9827" r="8394" b="65654"/>
            <a:stretch/>
          </p:blipFill>
          <p:spPr>
            <a:xfrm>
              <a:off x="4436109" y="4422981"/>
              <a:ext cx="4410123" cy="26071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FE73F70-6593-6CBD-FA35-7081C8BA07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372" t="17501" r="23888" b="73137"/>
            <a:stretch/>
          </p:blipFill>
          <p:spPr>
            <a:xfrm>
              <a:off x="4438650" y="4925082"/>
              <a:ext cx="3674269" cy="259535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0548998-D12E-C9A8-9F91-ED0C46596795}"/>
                </a:ext>
              </a:extLst>
            </p:cNvPr>
            <p:cNvGrpSpPr/>
            <p:nvPr/>
          </p:nvGrpSpPr>
          <p:grpSpPr>
            <a:xfrm>
              <a:off x="4438651" y="3792834"/>
              <a:ext cx="5519738" cy="256054"/>
              <a:chOff x="4438651" y="3465174"/>
              <a:chExt cx="5519738" cy="256054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8B1E1AB-429F-CAF6-2C3A-2020F58FFD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213" t="7701" b="73476"/>
              <a:stretch/>
            </p:blipFill>
            <p:spPr>
              <a:xfrm>
                <a:off x="4438651" y="3465175"/>
                <a:ext cx="4817157" cy="256053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C1C3B44C-B8B7-3288-EE54-983913909D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729" t="27306" r="81025" b="52889"/>
              <a:stretch/>
            </p:blipFill>
            <p:spPr>
              <a:xfrm>
                <a:off x="9116741" y="3465174"/>
                <a:ext cx="841648" cy="256053"/>
              </a:xfrm>
              <a:prstGeom prst="rect">
                <a:avLst/>
              </a:prstGeom>
            </p:spPr>
          </p:pic>
        </p:grp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946D6B5D-6414-A8D2-657A-6BAF3BAD94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906" t="7402" r="24903" b="67933"/>
            <a:stretch/>
          </p:blipFill>
          <p:spPr>
            <a:xfrm>
              <a:off x="4438651" y="3459149"/>
              <a:ext cx="3608069" cy="265455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8D6FB74D-524A-4B7F-227A-C2CE3197E3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046" t="3827" r="30120" b="71724"/>
            <a:stretch/>
          </p:blipFill>
          <p:spPr>
            <a:xfrm>
              <a:off x="4438651" y="5426003"/>
              <a:ext cx="3368475" cy="264638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DE346B7-7D34-0BCC-8F57-0952F112FEEB}"/>
              </a:ext>
            </a:extLst>
          </p:cNvPr>
          <p:cNvSpPr txBox="1"/>
          <p:nvPr/>
        </p:nvSpPr>
        <p:spPr>
          <a:xfrm>
            <a:off x="2315321" y="5341151"/>
            <a:ext cx="39934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Safety Instructions (IS)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EBB6B1F-D5EF-2591-4D24-EB99F7963015}"/>
              </a:ext>
            </a:extLst>
          </p:cNvPr>
          <p:cNvSpPr/>
          <p:nvPr/>
        </p:nvSpPr>
        <p:spPr bwMode="auto">
          <a:xfrm>
            <a:off x="2204459" y="1924188"/>
            <a:ext cx="7819016" cy="4571862"/>
          </a:xfrm>
          <a:prstGeom prst="roundRect">
            <a:avLst>
              <a:gd name="adj" fmla="val 314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81E65F31-706B-8189-A86F-47CC09FF0BA5}"/>
              </a:ext>
            </a:extLst>
          </p:cNvPr>
          <p:cNvSpPr txBox="1">
            <a:spLocks/>
          </p:cNvSpPr>
          <p:nvPr/>
        </p:nvSpPr>
        <p:spPr>
          <a:xfrm>
            <a:off x="3013466" y="2002842"/>
            <a:ext cx="6116923" cy="338554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600" b="1" dirty="0">
                <a:solidFill>
                  <a:schemeClr val="bg1"/>
                </a:solidFill>
              </a:rPr>
              <a:t>HSE regulations relevant to Cryogenic pressure equipment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E80F1-E99E-6FC4-D52F-B041743841EF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687" t="6800" b="2082"/>
          <a:stretch/>
        </p:blipFill>
        <p:spPr>
          <a:xfrm>
            <a:off x="5209060" y="6105623"/>
            <a:ext cx="3079894" cy="24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0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5" name="Footer Placeholder 2">
            <a:extLst>
              <a:ext uri="{FF2B5EF4-FFF2-40B4-BE49-F238E27FC236}">
                <a16:creationId xmlns:a16="http://schemas.microsoft.com/office/drawing/2014/main" id="{DD1D362E-6556-DDD0-7EAF-2CC7E78F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0E7707-3C80-9677-4BD6-5E850CA75E83}"/>
              </a:ext>
            </a:extLst>
          </p:cNvPr>
          <p:cNvSpPr txBox="1"/>
          <p:nvPr/>
        </p:nvSpPr>
        <p:spPr>
          <a:xfrm>
            <a:off x="526646" y="2701550"/>
            <a:ext cx="650798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The branch of physics dealing with the production and effects of very low temperatures                     </a:t>
            </a:r>
            <a:r>
              <a:rPr lang="en-GB" sz="1400" i="1" dirty="0">
                <a:solidFill>
                  <a:schemeClr val="bg1"/>
                </a:solidFill>
              </a:rPr>
              <a:t>(https://en.oxforddictionaries.com/definition/cryogenics; Oxford Dictionaries)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All scientific and technological disciplines dealing with temperatures below 120 K                                      </a:t>
            </a:r>
            <a:r>
              <a:rPr lang="en-GB" sz="1400" dirty="0">
                <a:solidFill>
                  <a:schemeClr val="bg1"/>
                </a:solidFill>
              </a:rPr>
              <a:t>(http://dictionary.iifiir.org/search.php; International Dictionary of Refrigeration)</a:t>
            </a:r>
            <a:endParaRPr lang="en-GB" sz="160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FF82099-8252-16B6-E0F3-5FAB65518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173380"/>
              </p:ext>
            </p:extLst>
          </p:nvPr>
        </p:nvGraphicFramePr>
        <p:xfrm>
          <a:off x="7226300" y="2236167"/>
          <a:ext cx="4318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>
                  <a:extLst>
                    <a:ext uri="{9D8B030D-6E8A-4147-A177-3AD203B41FA5}">
                      <a16:colId xmlns:a16="http://schemas.microsoft.com/office/drawing/2014/main" val="4176296761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320477903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90958959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52973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Gas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Boiling point     (K) @ P</a:t>
                      </a:r>
                      <a:r>
                        <a:rPr lang="en-GB" sz="1400" baseline="-25000" dirty="0">
                          <a:solidFill>
                            <a:schemeClr val="bg1"/>
                          </a:solidFill>
                        </a:rPr>
                        <a:t>atm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Inventory at CERN (t)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Consumed per year    (t)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378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Krypton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119.8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033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Methane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111.6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9267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Oxygen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90.2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256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Argon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87.3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1800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9950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Nitrogen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77.4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7100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728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Neon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27.1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086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Hydrogen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20.3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&lt; 1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04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Helium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4.2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160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916558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A2C1758-8E72-3342-3F92-8E01C14E1FE2}"/>
              </a:ext>
            </a:extLst>
          </p:cNvPr>
          <p:cNvSpPr txBox="1">
            <a:spLocks/>
          </p:cNvSpPr>
          <p:nvPr/>
        </p:nvSpPr>
        <p:spPr>
          <a:xfrm>
            <a:off x="1621636" y="5340452"/>
            <a:ext cx="4318000" cy="8309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Key enabling technology for accelerators and physics experiments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8289D2E-4549-4D05-AC16-0BC56F5BE56B}"/>
              </a:ext>
            </a:extLst>
          </p:cNvPr>
          <p:cNvSpPr/>
          <p:nvPr/>
        </p:nvSpPr>
        <p:spPr bwMode="auto">
          <a:xfrm>
            <a:off x="1905780" y="5237019"/>
            <a:ext cx="3682220" cy="1006764"/>
          </a:xfrm>
          <a:prstGeom prst="roundRect">
            <a:avLst>
              <a:gd name="adj" fmla="val 8622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006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Cryogenics at CERN: </a:t>
            </a:r>
            <a:r>
              <a:rPr lang="en-US" sz="3600" dirty="0"/>
              <a:t>Overview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8A34E7-CA46-1E45-07F6-112158FE9797}"/>
              </a:ext>
            </a:extLst>
          </p:cNvPr>
          <p:cNvSpPr txBox="1"/>
          <p:nvPr/>
        </p:nvSpPr>
        <p:spPr>
          <a:xfrm>
            <a:off x="1744496" y="1764237"/>
            <a:ext cx="1883127" cy="54886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3pPr marL="268288" lvl="2" indent="-268288" fontAlgn="base">
              <a:spcAft>
                <a:spcPts val="1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  <a:defRPr sz="1200">
                <a:solidFill>
                  <a:schemeClr val="accent6"/>
                </a:solidFill>
              </a:defRPr>
            </a:lvl3pPr>
          </a:lstStyle>
          <a:p>
            <a:pPr marL="176213" lvl="2" indent="-176213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8 cryoplants</a:t>
            </a:r>
          </a:p>
          <a:p>
            <a:pPr marL="176213" lvl="2" indent="-176213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8 Cryogenic sectors</a:t>
            </a:r>
          </a:p>
          <a:p>
            <a:pPr marL="176213" lvl="2" indent="-176213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56 DFBs , 5 SC links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188640-EA9C-0B86-593E-7C7A0A84B9F1}"/>
              </a:ext>
            </a:extLst>
          </p:cNvPr>
          <p:cNvSpPr txBox="1"/>
          <p:nvPr/>
        </p:nvSpPr>
        <p:spPr>
          <a:xfrm>
            <a:off x="1746295" y="2458747"/>
            <a:ext cx="2503524" cy="35137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3pPr marL="268288" lvl="2" indent="-268288" fontAlgn="base">
              <a:spcAft>
                <a:spcPts val="1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  <a:defRPr sz="1100">
                <a:solidFill>
                  <a:schemeClr val="bg1"/>
                </a:solidFill>
              </a:defRPr>
            </a:lvl3pPr>
          </a:lstStyle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ATLAS SR+MR, PCS, ANRS 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CMS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55FA6B-3558-025F-3DBF-F55705610071}"/>
              </a:ext>
            </a:extLst>
          </p:cNvPr>
          <p:cNvSpPr txBox="1"/>
          <p:nvPr/>
        </p:nvSpPr>
        <p:spPr>
          <a:xfrm>
            <a:off x="1746734" y="2948338"/>
            <a:ext cx="2360649" cy="89768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6213" lvl="2" indent="-176213" fontAlgn="base">
              <a:spcAft>
                <a:spcPts val="100"/>
              </a:spcAft>
              <a:buClr>
                <a:schemeClr val="bg1"/>
              </a:buClr>
              <a:buSzPct val="90000"/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GB" sz="1100" dirty="0">
                <a:solidFill>
                  <a:schemeClr val="bg1"/>
                </a:solidFill>
              </a:rPr>
              <a:t>2 refrigerators/liquefiers</a:t>
            </a:r>
          </a:p>
          <a:p>
            <a:pPr marL="176213" lvl="2" indent="-176213" fontAlgn="base">
              <a:spcAft>
                <a:spcPts val="100"/>
              </a:spcAft>
              <a:buClr>
                <a:schemeClr val="bg1"/>
              </a:buClr>
              <a:buSzPct val="90000"/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GB" sz="1100" dirty="0">
                <a:solidFill>
                  <a:schemeClr val="bg1"/>
                </a:solidFill>
              </a:rPr>
              <a:t>2 cooldown-warmup units</a:t>
            </a:r>
          </a:p>
          <a:p>
            <a:pPr marL="176213" lvl="2" indent="-176213" fontAlgn="base">
              <a:spcAft>
                <a:spcPts val="100"/>
              </a:spcAft>
              <a:buClr>
                <a:schemeClr val="bg1"/>
              </a:buClr>
              <a:buSzPct val="90000"/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GB" sz="1100" dirty="0">
                <a:solidFill>
                  <a:schemeClr val="bg1"/>
                </a:solidFill>
              </a:rPr>
              <a:t>Magnet test benches</a:t>
            </a:r>
          </a:p>
          <a:p>
            <a:pPr marL="176213" lvl="2" indent="-176213" fontAlgn="base">
              <a:spcAft>
                <a:spcPts val="100"/>
              </a:spcAft>
              <a:buClr>
                <a:schemeClr val="bg1"/>
              </a:buClr>
              <a:buSzPct val="90000"/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GB" sz="1100" dirty="0">
                <a:solidFill>
                  <a:schemeClr val="bg1"/>
                </a:solidFill>
              </a:rPr>
              <a:t>RF test benches</a:t>
            </a:r>
          </a:p>
          <a:p>
            <a:pPr marL="176213" lvl="2" indent="-176213" fontAlgn="base">
              <a:spcAft>
                <a:spcPts val="100"/>
              </a:spcAft>
              <a:buClr>
                <a:schemeClr val="bg1"/>
              </a:buClr>
              <a:buSzPct val="90000"/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GB" sz="1100" dirty="0">
                <a:solidFill>
                  <a:schemeClr val="bg1"/>
                </a:solidFill>
              </a:rPr>
              <a:t>HL-LHC IT String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C3E99B-441C-A7C0-F596-AA857E4F9489}"/>
              </a:ext>
            </a:extLst>
          </p:cNvPr>
          <p:cNvSpPr txBox="1"/>
          <p:nvPr/>
        </p:nvSpPr>
        <p:spPr>
          <a:xfrm>
            <a:off x="811792" y="1899199"/>
            <a:ext cx="8494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LHC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17117A-E3BE-4E09-6652-E221A72FEC24}"/>
              </a:ext>
            </a:extLst>
          </p:cNvPr>
          <p:cNvSpPr txBox="1"/>
          <p:nvPr/>
        </p:nvSpPr>
        <p:spPr>
          <a:xfrm>
            <a:off x="699954" y="2363904"/>
            <a:ext cx="10284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LHC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Detectors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57CE42-8477-0A27-2FCF-D34092E5E92E}"/>
              </a:ext>
            </a:extLst>
          </p:cNvPr>
          <p:cNvSpPr txBox="1"/>
          <p:nvPr/>
        </p:nvSpPr>
        <p:spPr>
          <a:xfrm>
            <a:off x="739580" y="3303520"/>
            <a:ext cx="923925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SM18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BB7908-8811-A921-119D-D63B90564C99}"/>
              </a:ext>
            </a:extLst>
          </p:cNvPr>
          <p:cNvSpPr txBox="1"/>
          <p:nvPr/>
        </p:nvSpPr>
        <p:spPr>
          <a:xfrm>
            <a:off x="1744496" y="3969609"/>
            <a:ext cx="2448498" cy="89768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3pPr marL="268288" lvl="2" indent="-268288" fontAlgn="base">
              <a:spcAft>
                <a:spcPts val="1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  <a:defRPr sz="1100">
                <a:solidFill>
                  <a:schemeClr val="bg1"/>
                </a:solidFill>
              </a:defRPr>
            </a:lvl3pPr>
          </a:lstStyle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Central liquefier B165, Cryolab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Central purifier B253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B163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HIE ISOLDE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WAT/B180  (FAIR S-FRS tests)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23D14C-6D47-D69D-FCB9-E539A5E7B236}"/>
              </a:ext>
            </a:extLst>
          </p:cNvPr>
          <p:cNvSpPr txBox="1"/>
          <p:nvPr/>
        </p:nvSpPr>
        <p:spPr>
          <a:xfrm>
            <a:off x="737342" y="4324791"/>
            <a:ext cx="923925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Meyrin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C8035F-A192-C6F3-D5EB-F01619B39BDF}"/>
              </a:ext>
            </a:extLst>
          </p:cNvPr>
          <p:cNvSpPr txBox="1"/>
          <p:nvPr/>
        </p:nvSpPr>
        <p:spPr>
          <a:xfrm>
            <a:off x="1744496" y="4989447"/>
            <a:ext cx="2448498" cy="10797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3pPr marL="268288" lvl="2" indent="-268288" fontAlgn="base">
              <a:spcAft>
                <a:spcPts val="1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  <a:defRPr sz="1100">
                <a:solidFill>
                  <a:schemeClr val="bg1"/>
                </a:solidFill>
              </a:defRPr>
            </a:lvl3pPr>
          </a:lstStyle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pt-BR" dirty="0"/>
              <a:t>Vertex NA61.1, NA61.2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pt-BR" dirty="0"/>
              <a:t>NA62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pt-BR" dirty="0"/>
              <a:t>COMPASS/AMBER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pt-BR" dirty="0"/>
              <a:t>ATLAS H8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pt-BR" dirty="0"/>
              <a:t>CMS RD5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pt-BR" dirty="0"/>
              <a:t>Neutrino Platform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7F3299-3DA8-E72E-8864-0928A648CEC6}"/>
              </a:ext>
            </a:extLst>
          </p:cNvPr>
          <p:cNvSpPr txBox="1"/>
          <p:nvPr/>
        </p:nvSpPr>
        <p:spPr>
          <a:xfrm>
            <a:off x="806618" y="5295059"/>
            <a:ext cx="7853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North Area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4197EB-9A53-B7C5-08D9-CB74816BA116}"/>
              </a:ext>
            </a:extLst>
          </p:cNvPr>
          <p:cNvSpPr txBox="1"/>
          <p:nvPr/>
        </p:nvSpPr>
        <p:spPr>
          <a:xfrm>
            <a:off x="1744496" y="6176453"/>
            <a:ext cx="2503524" cy="35137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3pPr marL="268288" lvl="2" indent="-268288" fontAlgn="base">
              <a:spcAft>
                <a:spcPts val="100"/>
              </a:spcAft>
              <a:buClr>
                <a:schemeClr val="bg1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  <a:defRPr sz="1100">
                <a:solidFill>
                  <a:schemeClr val="bg1"/>
                </a:solidFill>
              </a:defRPr>
            </a:lvl3pPr>
          </a:lstStyle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BA6 (CC)</a:t>
            </a:r>
          </a:p>
          <a:p>
            <a:pPr marL="176213" lvl="2" indent="-176213">
              <a:buFont typeface="Arial" panose="020B0604020202020204" pitchFamily="34" charset="0"/>
              <a:buChar char="•"/>
            </a:pPr>
            <a:r>
              <a:rPr lang="en-GB" dirty="0"/>
              <a:t>BA4 (</a:t>
            </a:r>
            <a:r>
              <a:rPr lang="en-GB" dirty="0" err="1"/>
              <a:t>Coldex</a:t>
            </a:r>
            <a:r>
              <a:rPr lang="en-GB" dirty="0"/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93230A-936B-0553-8B63-2C27B3F9AEF4}"/>
              </a:ext>
            </a:extLst>
          </p:cNvPr>
          <p:cNvSpPr txBox="1"/>
          <p:nvPr/>
        </p:nvSpPr>
        <p:spPr>
          <a:xfrm>
            <a:off x="705053" y="6251218"/>
            <a:ext cx="1028445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R="0" indent="0" algn="ctr" eaLnBrk="0" fontAlgn="base" hangingPunct="0">
              <a:lnSpc>
                <a:spcPct val="100000"/>
              </a:lnSpc>
              <a:buClrTx/>
              <a:buSzTx/>
              <a:buFontTx/>
              <a:buNone/>
              <a:tabLst/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SPS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BE6451A-0BDA-B0D2-3FEC-D3D6053C4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869" y="1713655"/>
            <a:ext cx="3657600" cy="3514725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714B88C-55D7-2C80-A81A-5EE46B94EDF1}"/>
              </a:ext>
            </a:extLst>
          </p:cNvPr>
          <p:cNvSpPr/>
          <p:nvPr/>
        </p:nvSpPr>
        <p:spPr bwMode="auto">
          <a:xfrm>
            <a:off x="699953" y="2922240"/>
            <a:ext cx="3316959" cy="963239"/>
          </a:xfrm>
          <a:prstGeom prst="roundRect">
            <a:avLst>
              <a:gd name="adj" fmla="val 4056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7ECB02B-FE2A-B86F-4341-59ECE2545983}"/>
              </a:ext>
            </a:extLst>
          </p:cNvPr>
          <p:cNvSpPr/>
          <p:nvPr/>
        </p:nvSpPr>
        <p:spPr bwMode="auto">
          <a:xfrm>
            <a:off x="699953" y="3956604"/>
            <a:ext cx="3316959" cy="926515"/>
          </a:xfrm>
          <a:prstGeom prst="roundRect">
            <a:avLst>
              <a:gd name="adj" fmla="val 482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A611238-6A3D-E66F-D1D3-A1B3819C1DC7}"/>
              </a:ext>
            </a:extLst>
          </p:cNvPr>
          <p:cNvSpPr/>
          <p:nvPr/>
        </p:nvSpPr>
        <p:spPr bwMode="auto">
          <a:xfrm>
            <a:off x="699952" y="4951421"/>
            <a:ext cx="3316959" cy="1117809"/>
          </a:xfrm>
          <a:prstGeom prst="roundRect">
            <a:avLst>
              <a:gd name="adj" fmla="val 482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86E3BE4-D171-56C9-28A6-4BC5C025503F}"/>
              </a:ext>
            </a:extLst>
          </p:cNvPr>
          <p:cNvSpPr/>
          <p:nvPr/>
        </p:nvSpPr>
        <p:spPr bwMode="auto">
          <a:xfrm>
            <a:off x="705053" y="6139651"/>
            <a:ext cx="3316959" cy="439269"/>
          </a:xfrm>
          <a:prstGeom prst="roundRect">
            <a:avLst>
              <a:gd name="adj" fmla="val 8622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562A3CA-0277-8366-C423-782210330613}"/>
              </a:ext>
            </a:extLst>
          </p:cNvPr>
          <p:cNvSpPr/>
          <p:nvPr/>
        </p:nvSpPr>
        <p:spPr bwMode="auto">
          <a:xfrm>
            <a:off x="706948" y="2405325"/>
            <a:ext cx="3316959" cy="445790"/>
          </a:xfrm>
          <a:prstGeom prst="roundRect">
            <a:avLst>
              <a:gd name="adj" fmla="val 939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5C42F5E-D0E5-72D6-102C-2A5BF7D640D6}"/>
              </a:ext>
            </a:extLst>
          </p:cNvPr>
          <p:cNvSpPr/>
          <p:nvPr/>
        </p:nvSpPr>
        <p:spPr bwMode="auto">
          <a:xfrm>
            <a:off x="705053" y="1738247"/>
            <a:ext cx="3316959" cy="588638"/>
          </a:xfrm>
          <a:prstGeom prst="roundRect">
            <a:avLst>
              <a:gd name="adj" fmla="val 939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C92CCBB-66D0-3C05-6C68-0E3D84602D76}"/>
              </a:ext>
            </a:extLst>
          </p:cNvPr>
          <p:cNvGrpSpPr/>
          <p:nvPr/>
        </p:nvGrpSpPr>
        <p:grpSpPr>
          <a:xfrm>
            <a:off x="7844530" y="1650704"/>
            <a:ext cx="1092223" cy="1209917"/>
            <a:chOff x="8000316" y="1725207"/>
            <a:chExt cx="1092223" cy="120991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5CD0BB3-1220-8E28-718F-287B9AF1C7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89994"/>
            <a:stretch/>
          </p:blipFill>
          <p:spPr>
            <a:xfrm>
              <a:off x="8000316" y="1725207"/>
              <a:ext cx="99110" cy="1209917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FC2359-2D62-3F8E-FB2A-9D05AD14ABF0}"/>
                </a:ext>
              </a:extLst>
            </p:cNvPr>
            <p:cNvSpPr txBox="1"/>
            <p:nvPr/>
          </p:nvSpPr>
          <p:spPr>
            <a:xfrm>
              <a:off x="8048663" y="1738247"/>
              <a:ext cx="93968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LHC Accelerator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8A94E63-DB1C-5170-8ACE-C937B4E4625E}"/>
                </a:ext>
              </a:extLst>
            </p:cNvPr>
            <p:cNvSpPr txBox="1"/>
            <p:nvPr/>
          </p:nvSpPr>
          <p:spPr>
            <a:xfrm>
              <a:off x="8048663" y="1932333"/>
              <a:ext cx="8595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LHC Detectors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4AEE593-3361-BA7D-9803-C99DB52E3B05}"/>
                </a:ext>
              </a:extLst>
            </p:cNvPr>
            <p:cNvSpPr txBox="1"/>
            <p:nvPr/>
          </p:nvSpPr>
          <p:spPr>
            <a:xfrm>
              <a:off x="8048663" y="2131920"/>
              <a:ext cx="9124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Other Detectors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096BCFE-C6F4-4581-ECFF-0190B8318A2D}"/>
                </a:ext>
              </a:extLst>
            </p:cNvPr>
            <p:cNvSpPr txBox="1"/>
            <p:nvPr/>
          </p:nvSpPr>
          <p:spPr>
            <a:xfrm>
              <a:off x="8048663" y="2326006"/>
              <a:ext cx="1043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Other Accelerators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FE4D425-2B1E-FBB3-FA36-B01CFCF21802}"/>
                </a:ext>
              </a:extLst>
            </p:cNvPr>
            <p:cNvSpPr txBox="1"/>
            <p:nvPr/>
          </p:nvSpPr>
          <p:spPr>
            <a:xfrm>
              <a:off x="8048663" y="2517792"/>
              <a:ext cx="6832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Test Areas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A59798A-2D3A-4EA2-9919-A25FC721E128}"/>
                </a:ext>
              </a:extLst>
            </p:cNvPr>
            <p:cNvSpPr txBox="1"/>
            <p:nvPr/>
          </p:nvSpPr>
          <p:spPr>
            <a:xfrm>
              <a:off x="8048663" y="2706796"/>
              <a:ext cx="93968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Central Services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Footer Placeholder 2">
            <a:extLst>
              <a:ext uri="{FF2B5EF4-FFF2-40B4-BE49-F238E27FC236}">
                <a16:creationId xmlns:a16="http://schemas.microsoft.com/office/drawing/2014/main" id="{DD1D362E-6556-DDD0-7EAF-2CC7E78F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9B0591-9FDF-421C-F174-B3E23CB8D9D5}"/>
              </a:ext>
            </a:extLst>
          </p:cNvPr>
          <p:cNvSpPr txBox="1"/>
          <p:nvPr/>
        </p:nvSpPr>
        <p:spPr>
          <a:xfrm>
            <a:off x="8387361" y="6224533"/>
            <a:ext cx="33169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Cryogenic capacity of TE-CRG cryogenic facilities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D2CCD19-CF0F-37B0-45EA-DE8B80C247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096" y="3232936"/>
            <a:ext cx="4543305" cy="2968452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B536E9C-0BBB-AD0C-16CC-94E2A77414B1}"/>
              </a:ext>
            </a:extLst>
          </p:cNvPr>
          <p:cNvSpPr/>
          <p:nvPr/>
        </p:nvSpPr>
        <p:spPr bwMode="auto">
          <a:xfrm>
            <a:off x="4868315" y="3072751"/>
            <a:ext cx="2034540" cy="648855"/>
          </a:xfrm>
          <a:prstGeom prst="roundRect">
            <a:avLst>
              <a:gd name="adj" fmla="val 9397"/>
            </a:avLst>
          </a:prstGeom>
          <a:solidFill>
            <a:schemeClr val="accent1">
              <a:lumMod val="50000"/>
              <a:lumOff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LHC 140 t of helium cooled to 1.9 K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78A36F6-2341-5001-C4B0-4303CFEF8F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2543" y="2251503"/>
            <a:ext cx="5787910" cy="3651433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7696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Cryogenics at CERN: </a:t>
            </a:r>
            <a:r>
              <a:rPr lang="en-US" sz="3600" dirty="0"/>
              <a:t>Equipment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5" name="Footer Placeholder 2">
            <a:extLst>
              <a:ext uri="{FF2B5EF4-FFF2-40B4-BE49-F238E27FC236}">
                <a16:creationId xmlns:a16="http://schemas.microsoft.com/office/drawing/2014/main" id="{DD1D362E-6556-DDD0-7EAF-2CC7E78F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pic>
        <p:nvPicPr>
          <p:cNvPr id="7" name="Picture 6" descr="A person standing in a factory&#10;&#10;Description automatically generated">
            <a:extLst>
              <a:ext uri="{FF2B5EF4-FFF2-40B4-BE49-F238E27FC236}">
                <a16:creationId xmlns:a16="http://schemas.microsoft.com/office/drawing/2014/main" id="{E2854704-9B4A-77AE-AC89-0FF90C79AC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50" y="4879156"/>
            <a:ext cx="2271712" cy="18628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7CCE6D-C587-8BB1-2E80-B3F9DC81B1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81" b="782"/>
          <a:stretch/>
        </p:blipFill>
        <p:spPr>
          <a:xfrm>
            <a:off x="10662787" y="2834148"/>
            <a:ext cx="1352657" cy="32647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DD1779C-1B54-CF77-B05B-8291A984F8A9}"/>
              </a:ext>
            </a:extLst>
          </p:cNvPr>
          <p:cNvSpPr/>
          <p:nvPr/>
        </p:nvSpPr>
        <p:spPr bwMode="auto">
          <a:xfrm>
            <a:off x="10731532" y="5935352"/>
            <a:ext cx="1190408" cy="144000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B163 20m³ LHe Dewar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E5DBE45-D559-FC97-0D96-967D7232FFD8}"/>
              </a:ext>
            </a:extLst>
          </p:cNvPr>
          <p:cNvSpPr txBox="1">
            <a:spLocks/>
          </p:cNvSpPr>
          <p:nvPr/>
        </p:nvSpPr>
        <p:spPr>
          <a:xfrm>
            <a:off x="549830" y="1844390"/>
            <a:ext cx="1667722" cy="276999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Refrigeration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1A14B3B-EB46-3FC9-5996-27FFA417888C}"/>
              </a:ext>
            </a:extLst>
          </p:cNvPr>
          <p:cNvSpPr txBox="1">
            <a:spLocks/>
          </p:cNvSpPr>
          <p:nvPr/>
        </p:nvSpPr>
        <p:spPr>
          <a:xfrm>
            <a:off x="7054788" y="1825106"/>
            <a:ext cx="3297766" cy="2769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Cryogenic Distribution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3C8AB30-0B53-2216-D61D-377604B61DAC}"/>
              </a:ext>
            </a:extLst>
          </p:cNvPr>
          <p:cNvSpPr txBox="1">
            <a:spLocks/>
          </p:cNvSpPr>
          <p:nvPr/>
        </p:nvSpPr>
        <p:spPr>
          <a:xfrm>
            <a:off x="10564848" y="2223702"/>
            <a:ext cx="1513738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Cold Storage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3E1396-42A3-237F-666E-7F31CA162840}"/>
              </a:ext>
            </a:extLst>
          </p:cNvPr>
          <p:cNvSpPr txBox="1">
            <a:spLocks/>
          </p:cNvSpPr>
          <p:nvPr/>
        </p:nvSpPr>
        <p:spPr>
          <a:xfrm>
            <a:off x="4267767" y="4541347"/>
            <a:ext cx="3040750" cy="2769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Warm Infrastructure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306EB20-8394-C828-D698-C123E60F7030}"/>
              </a:ext>
            </a:extLst>
          </p:cNvPr>
          <p:cNvSpPr txBox="1">
            <a:spLocks/>
          </p:cNvSpPr>
          <p:nvPr/>
        </p:nvSpPr>
        <p:spPr>
          <a:xfrm>
            <a:off x="1508962" y="4541347"/>
            <a:ext cx="1697738" cy="2769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Compression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6F9421B-F836-D63E-D46F-039761CC1C43}"/>
              </a:ext>
            </a:extLst>
          </p:cNvPr>
          <p:cNvSpPr/>
          <p:nvPr/>
        </p:nvSpPr>
        <p:spPr bwMode="auto">
          <a:xfrm>
            <a:off x="820137" y="6570206"/>
            <a:ext cx="1677090" cy="144000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LHC LHe Compressor system Pt 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256E2DB-AAD8-D0E3-38FF-324A7FC7F0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7" t="6479" r="18698" b="17910"/>
          <a:stretch/>
        </p:blipFill>
        <p:spPr bwMode="auto">
          <a:xfrm>
            <a:off x="235525" y="2139341"/>
            <a:ext cx="2194317" cy="212295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6BA1542-9CA1-A2DF-CB14-CD1BBF686733}"/>
              </a:ext>
            </a:extLst>
          </p:cNvPr>
          <p:cNvSpPr/>
          <p:nvPr/>
        </p:nvSpPr>
        <p:spPr bwMode="auto">
          <a:xfrm>
            <a:off x="623888" y="4091998"/>
            <a:ext cx="1481936" cy="144000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SM18 36 g/s LHe Refrigerator</a:t>
            </a:r>
          </a:p>
        </p:txBody>
      </p:sp>
      <p:pic>
        <p:nvPicPr>
          <p:cNvPr id="27" name="Picture 26" descr="A picture containing indoor, engine, ceiling, rocket&#10;&#10;Description automatically generated">
            <a:extLst>
              <a:ext uri="{FF2B5EF4-FFF2-40B4-BE49-F238E27FC236}">
                <a16:creationId xmlns:a16="http://schemas.microsoft.com/office/drawing/2014/main" id="{853E79F7-78AD-C09D-648B-DB8105822D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119" t="13007" r="31423"/>
          <a:stretch/>
        </p:blipFill>
        <p:spPr>
          <a:xfrm>
            <a:off x="6788721" y="2138318"/>
            <a:ext cx="2126238" cy="21302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7597396-ED34-9DD4-983A-792B6CF4112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5" t="7969" b="2835"/>
          <a:stretch/>
        </p:blipFill>
        <p:spPr>
          <a:xfrm>
            <a:off x="6162384" y="4858848"/>
            <a:ext cx="1307638" cy="18805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7ABE462-BEB2-7F63-7CFA-55AAA24E42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0" t="9523" r="7317" b="11908"/>
          <a:stretch/>
        </p:blipFill>
        <p:spPr bwMode="auto">
          <a:xfrm>
            <a:off x="2606938" y="4877649"/>
            <a:ext cx="1486580" cy="186231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" name="Rectangle: Rounded Corners 1023">
            <a:extLst>
              <a:ext uri="{FF2B5EF4-FFF2-40B4-BE49-F238E27FC236}">
                <a16:creationId xmlns:a16="http://schemas.microsoft.com/office/drawing/2014/main" id="{3155121B-FDB4-CDD0-452F-543A5D736594}"/>
              </a:ext>
            </a:extLst>
          </p:cNvPr>
          <p:cNvSpPr/>
          <p:nvPr/>
        </p:nvSpPr>
        <p:spPr bwMode="auto">
          <a:xfrm>
            <a:off x="2618937" y="4892202"/>
            <a:ext cx="896771" cy="239201"/>
          </a:xfrm>
          <a:prstGeom prst="roundRect">
            <a:avLst>
              <a:gd name="adj" fmla="val 10192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SM18 IT String Cold Compressor</a:t>
            </a: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7F630936-8A74-2A90-6FC2-13FEB6AEC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t="18009" r="3987" b="11012"/>
          <a:stretch/>
        </p:blipFill>
        <p:spPr bwMode="auto">
          <a:xfrm>
            <a:off x="4297401" y="4879157"/>
            <a:ext cx="1778943" cy="185889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Rectangle: Rounded Corners 1029">
            <a:extLst>
              <a:ext uri="{FF2B5EF4-FFF2-40B4-BE49-F238E27FC236}">
                <a16:creationId xmlns:a16="http://schemas.microsoft.com/office/drawing/2014/main" id="{3A5E99CD-394C-D218-DA86-6055F086ECD7}"/>
              </a:ext>
            </a:extLst>
          </p:cNvPr>
          <p:cNvSpPr/>
          <p:nvPr/>
        </p:nvSpPr>
        <p:spPr bwMode="auto">
          <a:xfrm>
            <a:off x="5029501" y="6570206"/>
            <a:ext cx="1019466" cy="144000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SM18 GHe Storage</a:t>
            </a:r>
          </a:p>
        </p:txBody>
      </p:sp>
      <p:sp>
        <p:nvSpPr>
          <p:cNvPr id="1031" name="Rectangle: Rounded Corners 1030">
            <a:extLst>
              <a:ext uri="{FF2B5EF4-FFF2-40B4-BE49-F238E27FC236}">
                <a16:creationId xmlns:a16="http://schemas.microsoft.com/office/drawing/2014/main" id="{C4ED8BAA-4DFB-70F6-25CE-32C422CDCC73}"/>
              </a:ext>
            </a:extLst>
          </p:cNvPr>
          <p:cNvSpPr/>
          <p:nvPr/>
        </p:nvSpPr>
        <p:spPr bwMode="auto">
          <a:xfrm>
            <a:off x="6303179" y="6570206"/>
            <a:ext cx="1026047" cy="252000"/>
          </a:xfrm>
          <a:prstGeom prst="roundRect">
            <a:avLst>
              <a:gd name="adj" fmla="val 10523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B165 Warm GHe Management Panel</a:t>
            </a:r>
          </a:p>
        </p:txBody>
      </p:sp>
      <p:pic>
        <p:nvPicPr>
          <p:cNvPr id="1032" name="Picture 1031">
            <a:extLst>
              <a:ext uri="{FF2B5EF4-FFF2-40B4-BE49-F238E27FC236}">
                <a16:creationId xmlns:a16="http://schemas.microsoft.com/office/drawing/2014/main" id="{F10AC043-DC77-4E77-A692-37BD9A43E89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8" r="9899" b="685"/>
          <a:stretch/>
        </p:blipFill>
        <p:spPr>
          <a:xfrm>
            <a:off x="8988411" y="2138073"/>
            <a:ext cx="1473141" cy="213373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34" name="Rectangle: Rounded Corners 1033">
            <a:extLst>
              <a:ext uri="{FF2B5EF4-FFF2-40B4-BE49-F238E27FC236}">
                <a16:creationId xmlns:a16="http://schemas.microsoft.com/office/drawing/2014/main" id="{D5357662-F572-97A6-EA4F-DF5932D8D2F2}"/>
              </a:ext>
            </a:extLst>
          </p:cNvPr>
          <p:cNvSpPr/>
          <p:nvPr/>
        </p:nvSpPr>
        <p:spPr bwMode="auto">
          <a:xfrm>
            <a:off x="7009214" y="4091998"/>
            <a:ext cx="1697127" cy="144000"/>
          </a:xfrm>
          <a:prstGeom prst="roundRect">
            <a:avLst>
              <a:gd name="adj" fmla="val 9041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LHC Cryogenic Distribution (QRL)</a:t>
            </a:r>
          </a:p>
        </p:txBody>
      </p:sp>
      <p:sp>
        <p:nvSpPr>
          <p:cNvPr id="1035" name="Rectangle: Rounded Corners 1034">
            <a:extLst>
              <a:ext uri="{FF2B5EF4-FFF2-40B4-BE49-F238E27FC236}">
                <a16:creationId xmlns:a16="http://schemas.microsoft.com/office/drawing/2014/main" id="{94A004B3-70D9-8F27-F63A-EDBE8BB26E12}"/>
              </a:ext>
            </a:extLst>
          </p:cNvPr>
          <p:cNvSpPr/>
          <p:nvPr/>
        </p:nvSpPr>
        <p:spPr bwMode="auto">
          <a:xfrm>
            <a:off x="7579733" y="5947106"/>
            <a:ext cx="1100172" cy="252000"/>
          </a:xfrm>
          <a:prstGeom prst="roundRect">
            <a:avLst>
              <a:gd name="adj" fmla="val 9136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HL-LHC D2 Magnet He-II Heat Exchanger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7E3908-CEAC-5EA8-75A3-7B2CB299CCD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8609" r="18160"/>
          <a:stretch/>
        </p:blipFill>
        <p:spPr>
          <a:xfrm>
            <a:off x="2648508" y="2134782"/>
            <a:ext cx="2317707" cy="2127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E363DA8-95C6-7FBD-7605-09089990E9DF}"/>
              </a:ext>
            </a:extLst>
          </p:cNvPr>
          <p:cNvSpPr txBox="1">
            <a:spLocks/>
          </p:cNvSpPr>
          <p:nvPr/>
        </p:nvSpPr>
        <p:spPr>
          <a:xfrm>
            <a:off x="2615740" y="1828198"/>
            <a:ext cx="4040860" cy="2769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Experiments &amp; Accelerators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429D33F-4CE0-8619-15AE-4F5046B694F8}"/>
              </a:ext>
            </a:extLst>
          </p:cNvPr>
          <p:cNvSpPr/>
          <p:nvPr/>
        </p:nvSpPr>
        <p:spPr bwMode="auto">
          <a:xfrm>
            <a:off x="2681288" y="4091998"/>
            <a:ext cx="938855" cy="144000"/>
          </a:xfrm>
          <a:prstGeom prst="roundRect">
            <a:avLst>
              <a:gd name="adj" fmla="val 20359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Neutrino Platform</a:t>
            </a:r>
          </a:p>
        </p:txBody>
      </p:sp>
      <p:pic>
        <p:nvPicPr>
          <p:cNvPr id="12" name="Picture 11" descr="A large machine in a factory&#10;&#10;Description automatically generated">
            <a:extLst>
              <a:ext uri="{FF2B5EF4-FFF2-40B4-BE49-F238E27FC236}">
                <a16:creationId xmlns:a16="http://schemas.microsoft.com/office/drawing/2014/main" id="{8A25EFB2-D1AF-5AC4-8869-0E66898DA9A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0264" t="12807" r="7347" b="5976"/>
          <a:stretch/>
        </p:blipFill>
        <p:spPr>
          <a:xfrm rot="5400000">
            <a:off x="4751827" y="2424429"/>
            <a:ext cx="2133735" cy="15544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ED179CE-2296-8C38-FBEF-2B80C67FB674}"/>
              </a:ext>
            </a:extLst>
          </p:cNvPr>
          <p:cNvSpPr/>
          <p:nvPr/>
        </p:nvSpPr>
        <p:spPr bwMode="auto">
          <a:xfrm>
            <a:off x="5221228" y="4089371"/>
            <a:ext cx="1183481" cy="252000"/>
          </a:xfrm>
          <a:prstGeom prst="roundRect">
            <a:avLst>
              <a:gd name="adj" fmla="val 8897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CCC Cryostat Antiproton Decelerator</a:t>
            </a:r>
          </a:p>
        </p:txBody>
      </p:sp>
      <p:pic>
        <p:nvPicPr>
          <p:cNvPr id="17" name="Image 3">
            <a:extLst>
              <a:ext uri="{FF2B5EF4-FFF2-40B4-BE49-F238E27FC236}">
                <a16:creationId xmlns:a16="http://schemas.microsoft.com/office/drawing/2014/main" id="{BABF83E7-DE6B-B0F0-E6B8-AF0D43A52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05923" y="4862974"/>
            <a:ext cx="1846153" cy="103815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4BBEB54-4EAC-6733-370D-0ECD0C0FE14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578" b="99903" l="3294" r="99360">
                        <a14:foregroundMark x1="9332" y1="76789" x2="10704" y2="88491"/>
                        <a14:foregroundMark x1="10064" y1="88008" x2="5947" y2="80077"/>
                        <a14:foregroundMark x1="4026" y1="87427" x2="3385" y2="79691"/>
                        <a14:foregroundMark x1="27447" y1="86364" x2="36048" y2="88491"/>
                        <a14:foregroundMark x1="25709" y1="91103" x2="44373" y2="90232"/>
                        <a14:foregroundMark x1="28271" y1="92843" x2="40988" y2="94778"/>
                        <a14:foregroundMark x1="28911" y1="97679" x2="34565" y2="98986"/>
                        <a14:foregroundMark x1="92040" y1="51064" x2="92681" y2="71760"/>
                        <a14:foregroundMark x1="61948" y1="4830" x2="67958" y2="7351"/>
                        <a14:foregroundMark x1="98811" y1="63443" x2="98536" y2="63636"/>
                        <a14:foregroundMark x1="98170" y1="62669" x2="98262" y2="63346"/>
                        <a14:backgroundMark x1="98994" y1="55706" x2="99177" y2="61315"/>
                        <a14:backgroundMark x1="97347" y1="68375" x2="98994" y2="66828"/>
                        <a14:backgroundMark x1="99125" y1="63216" x2="99909" y2="65474"/>
                        <a14:backgroundMark x1="98280" y1="63370" x2="99909" y2="69632"/>
                        <a14:backgroundMark x1="95883" y1="54159" x2="98109" y2="62714"/>
                        <a14:backgroundMark x1="40897" y1="98839" x2="33943" y2="99903"/>
                        <a14:backgroundMark x1="39341" y1="99613" x2="35956" y2="98549"/>
                        <a14:backgroundMark x1="34767" y1="98743" x2="36780" y2="99710"/>
                        <a14:backgroundMark x1="69808" y1="4449" x2="69076" y2="11896"/>
                        <a14:backgroundMark x1="60933" y1="2611" x2="59378" y2="83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98873" y="4801196"/>
            <a:ext cx="2194860" cy="2076382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D780446-5F7A-B97F-6DCD-B3B6B1D14C25}"/>
              </a:ext>
            </a:extLst>
          </p:cNvPr>
          <p:cNvSpPr/>
          <p:nvPr/>
        </p:nvSpPr>
        <p:spPr bwMode="auto">
          <a:xfrm>
            <a:off x="9056291" y="4091998"/>
            <a:ext cx="1368697" cy="261359"/>
          </a:xfrm>
          <a:prstGeom prst="roundRect">
            <a:avLst>
              <a:gd name="adj" fmla="val 9136"/>
            </a:avLst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accent6"/>
                </a:solidFill>
                <a:latin typeface="Arial" charset="0"/>
              </a:rPr>
              <a:t>SM18 Cluster D Cryogenic Distribution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400A3F0D-5B19-9CBA-99F7-27AA9E8B4D65}"/>
              </a:ext>
            </a:extLst>
          </p:cNvPr>
          <p:cNvSpPr txBox="1">
            <a:spLocks/>
          </p:cNvSpPr>
          <p:nvPr/>
        </p:nvSpPr>
        <p:spPr>
          <a:xfrm>
            <a:off x="7452983" y="4541347"/>
            <a:ext cx="3040750" cy="2769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dirty="0"/>
              <a:t>He II Cooling</a:t>
            </a:r>
          </a:p>
        </p:txBody>
      </p:sp>
      <p:sp>
        <p:nvSpPr>
          <p:cNvPr id="1040" name="Rectangle: Rounded Corners 1039">
            <a:extLst>
              <a:ext uri="{FF2B5EF4-FFF2-40B4-BE49-F238E27FC236}">
                <a16:creationId xmlns:a16="http://schemas.microsoft.com/office/drawing/2014/main" id="{EA77460F-9D0E-B69E-E8E3-7622EA80368A}"/>
              </a:ext>
            </a:extLst>
          </p:cNvPr>
          <p:cNvSpPr/>
          <p:nvPr/>
        </p:nvSpPr>
        <p:spPr bwMode="auto">
          <a:xfrm>
            <a:off x="2707849" y="3929832"/>
            <a:ext cx="6509680" cy="2596249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108000" rIns="36000" bIns="0" numCol="1" rtlCol="0" anchor="t" anchorCtr="0" compatLnSpc="1">
            <a:prstTxWarp prst="textNoShape">
              <a:avLst/>
            </a:prstTxWarp>
          </a:bodyPr>
          <a:lstStyle/>
          <a:p>
            <a:pPr marL="444500" lvl="2" fontAlgn="base">
              <a:spcAft>
                <a:spcPts val="300"/>
              </a:spcAft>
              <a:buSzPct val="90000"/>
              <a:tabLst>
                <a:tab pos="268288" algn="l"/>
              </a:tabLst>
            </a:pPr>
            <a:r>
              <a:rPr lang="en-US" sz="2000" dirty="0"/>
              <a:t>To design, build and operate, multiple disciplines must be mastered:</a:t>
            </a:r>
          </a:p>
          <a:p>
            <a:pPr marL="808038" lvl="2" indent="-36512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Thermo-hydraulic and process</a:t>
            </a:r>
          </a:p>
          <a:p>
            <a:pPr marL="808038" lvl="2" indent="-36512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Mechanics, design and layout</a:t>
            </a:r>
          </a:p>
          <a:p>
            <a:pPr marL="808038" lvl="2" indent="-36512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Instrumentation, electronics &amp; control</a:t>
            </a:r>
          </a:p>
          <a:p>
            <a:pPr marL="808038" lvl="2" indent="-36512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Project management</a:t>
            </a:r>
          </a:p>
          <a:p>
            <a:pPr marL="808038" lvl="2" indent="-36512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Maintenance, operation and logistics</a:t>
            </a:r>
          </a:p>
          <a:p>
            <a:pPr algn="ctr" eaLnBrk="0" fontAlgn="base" hangingPunct="0">
              <a:spcBef>
                <a:spcPts val="600"/>
              </a:spcBef>
            </a:pPr>
            <a:endParaRPr lang="en-US" sz="1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39" name="Rectangle: Rounded Corners 1038">
            <a:extLst>
              <a:ext uri="{FF2B5EF4-FFF2-40B4-BE49-F238E27FC236}">
                <a16:creationId xmlns:a16="http://schemas.microsoft.com/office/drawing/2014/main" id="{0480C86E-5732-DC12-13A8-93D0C3644F55}"/>
              </a:ext>
            </a:extLst>
          </p:cNvPr>
          <p:cNvSpPr/>
          <p:nvPr/>
        </p:nvSpPr>
        <p:spPr bwMode="auto">
          <a:xfrm>
            <a:off x="2698234" y="2836305"/>
            <a:ext cx="6511459" cy="838799"/>
          </a:xfrm>
          <a:prstGeom prst="roundRect">
            <a:avLst>
              <a:gd name="adj" fmla="val 9497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0" numCol="1" rtlCol="0" anchor="t" anchorCtr="0" compatLnSpc="1">
            <a:prstTxWarp prst="textNoShape">
              <a:avLst/>
            </a:prstTxWarp>
          </a:bodyPr>
          <a:lstStyle/>
          <a:p>
            <a:pPr marL="444500" eaLnBrk="0" fontAlgn="base" hangingPunct="0">
              <a:spcBef>
                <a:spcPts val="600"/>
              </a:spcBef>
            </a:pPr>
            <a:r>
              <a:rPr lang="en-US" sz="2000" dirty="0"/>
              <a:t>Large and complex systems which incorporate a broad variety of equipment</a:t>
            </a:r>
          </a:p>
          <a:p>
            <a:pPr algn="ctr" eaLnBrk="0" fontAlgn="base" hangingPunct="0">
              <a:spcBef>
                <a:spcPts val="600"/>
              </a:spcBef>
            </a:pPr>
            <a:endParaRPr lang="en-US" sz="1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277A2DF-2E66-A72E-A2FE-DDB85F9AAD4C}"/>
              </a:ext>
            </a:extLst>
          </p:cNvPr>
          <p:cNvSpPr/>
          <p:nvPr/>
        </p:nvSpPr>
        <p:spPr bwMode="auto">
          <a:xfrm>
            <a:off x="2691216" y="1799176"/>
            <a:ext cx="6532442" cy="823918"/>
          </a:xfrm>
          <a:prstGeom prst="roundRect">
            <a:avLst>
              <a:gd name="adj" fmla="val 7004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72000" rIns="36000" bIns="0" numCol="1" rtlCol="0" anchor="t" anchorCtr="0" compatLnSpc="1">
            <a:prstTxWarp prst="textNoShape">
              <a:avLst/>
            </a:prstTxWarp>
          </a:bodyPr>
          <a:lstStyle/>
          <a:p>
            <a:pPr marL="444500" eaLnBrk="0" fontAlgn="base" hangingPunct="0">
              <a:spcBef>
                <a:spcPts val="600"/>
              </a:spcBef>
            </a:pPr>
            <a:r>
              <a:rPr lang="en-GB" sz="2000" dirty="0"/>
              <a:t>Design of cryogenic machines and the architecture used to cool them</a:t>
            </a:r>
          </a:p>
          <a:p>
            <a:pPr eaLnBrk="0" fontAlgn="base" hangingPunct="0">
              <a:spcBef>
                <a:spcPts val="6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660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0" grpId="0" animBg="1"/>
      <p:bldP spid="103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The Cryogenics Group (TE-CRG)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5" name="Footer Placeholder 2">
            <a:extLst>
              <a:ext uri="{FF2B5EF4-FFF2-40B4-BE49-F238E27FC236}">
                <a16:creationId xmlns:a16="http://schemas.microsoft.com/office/drawing/2014/main" id="{DD1D362E-6556-DDD0-7EAF-2CC7E78F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56E6AD-CF2A-8E3D-AD6C-807AC376D838}"/>
              </a:ext>
            </a:extLst>
          </p:cNvPr>
          <p:cNvSpPr txBox="1"/>
          <p:nvPr/>
        </p:nvSpPr>
        <p:spPr>
          <a:xfrm>
            <a:off x="5811850" y="2540912"/>
            <a:ext cx="5875408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Design, construction, commissioning, operation and maintenance of the cryogenic systems for CERN accelerators, detectors and cryogenic test facilities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Low-temperature developments and tests at the Central Cryogenic Laboratory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Supply of cryogenic fluids on the CERN site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Consultancy and support in cryogenic design and cryogenic instrumentation.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1B5FE-CEFE-FA2D-CD7C-036073848775}"/>
              </a:ext>
            </a:extLst>
          </p:cNvPr>
          <p:cNvSpPr txBox="1"/>
          <p:nvPr/>
        </p:nvSpPr>
        <p:spPr>
          <a:xfrm>
            <a:off x="726592" y="3735004"/>
            <a:ext cx="133353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Cryogenics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sz="1400" b="1" dirty="0">
              <a:solidFill>
                <a:schemeClr val="bg1"/>
              </a:solidFill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GL. D. Delikaris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DGL. J. Bremer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35A0016-6907-6ABD-BC62-E653AB2B3115}"/>
              </a:ext>
            </a:extLst>
          </p:cNvPr>
          <p:cNvSpPr/>
          <p:nvPr/>
        </p:nvSpPr>
        <p:spPr bwMode="auto">
          <a:xfrm>
            <a:off x="673223" y="3734833"/>
            <a:ext cx="1440270" cy="1015834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2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2B994D-DAA5-D027-5C41-1480D9192675}"/>
              </a:ext>
            </a:extLst>
          </p:cNvPr>
          <p:cNvSpPr txBox="1"/>
          <p:nvPr/>
        </p:nvSpPr>
        <p:spPr>
          <a:xfrm>
            <a:off x="3286868" y="1836560"/>
            <a:ext cx="13335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TE-CRG-CL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Cryolab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J. Bremer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BE34922-48B4-3718-4BDF-C94698B945BF}"/>
              </a:ext>
            </a:extLst>
          </p:cNvPr>
          <p:cNvSpPr/>
          <p:nvPr/>
        </p:nvSpPr>
        <p:spPr bwMode="auto">
          <a:xfrm>
            <a:off x="2478755" y="1836390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EFCD83-47FD-5B47-75CD-3C8A1E0B2E56}"/>
              </a:ext>
            </a:extLst>
          </p:cNvPr>
          <p:cNvSpPr txBox="1"/>
          <p:nvPr/>
        </p:nvSpPr>
        <p:spPr>
          <a:xfrm>
            <a:off x="2532123" y="2660187"/>
            <a:ext cx="2687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TE-CRG-IC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Instrumentation &amp; Control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M. Pezzetti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807690DD-BD09-B246-8C6C-D5297C13D02C}"/>
              </a:ext>
            </a:extLst>
          </p:cNvPr>
          <p:cNvSpPr/>
          <p:nvPr/>
        </p:nvSpPr>
        <p:spPr bwMode="auto">
          <a:xfrm>
            <a:off x="2478754" y="2660017"/>
            <a:ext cx="2935217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A5962FF-58ED-6784-7CC8-F733919C4480}"/>
              </a:ext>
            </a:extLst>
          </p:cNvPr>
          <p:cNvSpPr txBox="1"/>
          <p:nvPr/>
        </p:nvSpPr>
        <p:spPr>
          <a:xfrm>
            <a:off x="2532124" y="3483644"/>
            <a:ext cx="29352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TE-CRG-ME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Mechanical &amp; Engineering Support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A. Perin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FFAC863-1891-E130-ED22-1E2B864D0B91}"/>
              </a:ext>
            </a:extLst>
          </p:cNvPr>
          <p:cNvSpPr/>
          <p:nvPr/>
        </p:nvSpPr>
        <p:spPr bwMode="auto">
          <a:xfrm>
            <a:off x="2478754" y="3483474"/>
            <a:ext cx="2935219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427A7D-2425-CF3A-952E-377280E3FCE4}"/>
              </a:ext>
            </a:extLst>
          </p:cNvPr>
          <p:cNvSpPr txBox="1"/>
          <p:nvPr/>
        </p:nvSpPr>
        <p:spPr>
          <a:xfrm>
            <a:off x="2532124" y="4300252"/>
            <a:ext cx="2881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Methods &amp; Logistics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F. Ferrand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CCB2E9F-7BCF-633A-D805-497D2A0D64B7}"/>
              </a:ext>
            </a:extLst>
          </p:cNvPr>
          <p:cNvSpPr/>
          <p:nvPr/>
        </p:nvSpPr>
        <p:spPr bwMode="auto">
          <a:xfrm>
            <a:off x="2478755" y="4300082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CA0BA35-E424-8AE4-14B6-107D4655BDA7}"/>
              </a:ext>
            </a:extLst>
          </p:cNvPr>
          <p:cNvSpPr txBox="1"/>
          <p:nvPr/>
        </p:nvSpPr>
        <p:spPr>
          <a:xfrm>
            <a:off x="2532124" y="5123879"/>
            <a:ext cx="2881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TE-CRG-OP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Cryogenics Operation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B. Bradu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2EAB4D7-D382-1FA5-9056-FB210158FB38}"/>
              </a:ext>
            </a:extLst>
          </p:cNvPr>
          <p:cNvSpPr/>
          <p:nvPr/>
        </p:nvSpPr>
        <p:spPr bwMode="auto">
          <a:xfrm>
            <a:off x="2478755" y="5123709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55A957-7F74-40C1-7441-01CDF6F75794}"/>
              </a:ext>
            </a:extLst>
          </p:cNvPr>
          <p:cNvSpPr txBox="1"/>
          <p:nvPr/>
        </p:nvSpPr>
        <p:spPr>
          <a:xfrm>
            <a:off x="2532124" y="5947336"/>
            <a:ext cx="29352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TE-CRG-GLO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Group leaders Office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D. Delikaris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E7B41357-8AFF-813E-5239-8EF901723C33}"/>
              </a:ext>
            </a:extLst>
          </p:cNvPr>
          <p:cNvSpPr/>
          <p:nvPr/>
        </p:nvSpPr>
        <p:spPr bwMode="auto">
          <a:xfrm>
            <a:off x="2478755" y="5947166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C305F37-2D3E-483E-BD05-840535CEA962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294060" y="219041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4BC777B-AC31-B504-8453-7371FFAF72F3}"/>
              </a:ext>
            </a:extLst>
          </p:cNvPr>
          <p:cNvCxnSpPr>
            <a:cxnSpLocks/>
          </p:cNvCxnSpPr>
          <p:nvPr/>
        </p:nvCxnSpPr>
        <p:spPr>
          <a:xfrm flipH="1">
            <a:off x="2294060" y="302099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E70E1D6-2031-EADA-455E-C59E963BB5E1}"/>
              </a:ext>
            </a:extLst>
          </p:cNvPr>
          <p:cNvCxnSpPr>
            <a:cxnSpLocks/>
          </p:cNvCxnSpPr>
          <p:nvPr/>
        </p:nvCxnSpPr>
        <p:spPr>
          <a:xfrm flipH="1">
            <a:off x="2294060" y="383633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4318379-8321-111A-F99D-69AD713B71E5}"/>
              </a:ext>
            </a:extLst>
          </p:cNvPr>
          <p:cNvCxnSpPr>
            <a:cxnSpLocks/>
          </p:cNvCxnSpPr>
          <p:nvPr/>
        </p:nvCxnSpPr>
        <p:spPr>
          <a:xfrm flipH="1">
            <a:off x="2294060" y="4644177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00C123D-CF88-2101-4F02-127E401E7876}"/>
              </a:ext>
            </a:extLst>
          </p:cNvPr>
          <p:cNvCxnSpPr>
            <a:cxnSpLocks/>
          </p:cNvCxnSpPr>
          <p:nvPr/>
        </p:nvCxnSpPr>
        <p:spPr>
          <a:xfrm flipH="1">
            <a:off x="2294060" y="548987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3E7732-B829-6D0B-DE67-B2AB435B872E}"/>
              </a:ext>
            </a:extLst>
          </p:cNvPr>
          <p:cNvCxnSpPr>
            <a:cxnSpLocks/>
          </p:cNvCxnSpPr>
          <p:nvPr/>
        </p:nvCxnSpPr>
        <p:spPr>
          <a:xfrm flipH="1">
            <a:off x="2294060" y="628235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61A2B3B-ED88-2648-5FF5-743F535469C6}"/>
              </a:ext>
            </a:extLst>
          </p:cNvPr>
          <p:cNvCxnSpPr>
            <a:cxnSpLocks/>
          </p:cNvCxnSpPr>
          <p:nvPr/>
        </p:nvCxnSpPr>
        <p:spPr>
          <a:xfrm flipH="1">
            <a:off x="2113493" y="4238820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149D71C-B9DB-D5AA-5D5E-E4EDBB4DF0AA}"/>
              </a:ext>
            </a:extLst>
          </p:cNvPr>
          <p:cNvCxnSpPr>
            <a:cxnSpLocks/>
          </p:cNvCxnSpPr>
          <p:nvPr/>
        </p:nvCxnSpPr>
        <p:spPr>
          <a:xfrm>
            <a:off x="2294060" y="2190418"/>
            <a:ext cx="0" cy="409194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661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Right 4">
            <a:extLst>
              <a:ext uri="{FF2B5EF4-FFF2-40B4-BE49-F238E27FC236}">
                <a16:creationId xmlns:a16="http://schemas.microsoft.com/office/drawing/2014/main" id="{9F53BD30-183D-012D-7B6B-1317C0241B4A}"/>
              </a:ext>
            </a:extLst>
          </p:cNvPr>
          <p:cNvSpPr/>
          <p:nvPr/>
        </p:nvSpPr>
        <p:spPr>
          <a:xfrm>
            <a:off x="277707" y="3902875"/>
            <a:ext cx="9454244" cy="66355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7B930E-A446-0939-13EC-79BC6A85C2CB}"/>
              </a:ext>
            </a:extLst>
          </p:cNvPr>
          <p:cNvSpPr/>
          <p:nvPr/>
        </p:nvSpPr>
        <p:spPr bwMode="auto">
          <a:xfrm>
            <a:off x="9741311" y="3357363"/>
            <a:ext cx="2013380" cy="1746048"/>
          </a:xfrm>
          <a:prstGeom prst="roundRect">
            <a:avLst>
              <a:gd name="adj" fmla="val 3161"/>
            </a:avLst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ts val="600"/>
              </a:spcBef>
            </a:pPr>
            <a:r>
              <a:rPr lang="en-US" sz="1400" b="1" dirty="0">
                <a:solidFill>
                  <a:schemeClr val="accent6"/>
                </a:solidFill>
                <a:latin typeface="Arial" charset="0"/>
              </a:rPr>
              <a:t>Operation &amp; Maintenance</a:t>
            </a:r>
          </a:p>
          <a:p>
            <a:pPr marL="177800" lvl="2" indent="-177800" fontAlgn="base">
              <a:spcAft>
                <a:spcPts val="3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100" dirty="0">
                <a:solidFill>
                  <a:schemeClr val="accent6"/>
                </a:solidFill>
              </a:rPr>
              <a:t>Operation                             (</a:t>
            </a:r>
            <a:r>
              <a:rPr lang="en-US" sz="1100" dirty="0">
                <a:solidFill>
                  <a:srgbClr val="FFC000"/>
                </a:solidFill>
              </a:rPr>
              <a:t>CRG-OP</a:t>
            </a:r>
            <a:r>
              <a:rPr lang="en-US" sz="1100" dirty="0">
                <a:solidFill>
                  <a:schemeClr val="accent6"/>
                </a:solidFill>
              </a:rPr>
              <a:t> &amp; </a:t>
            </a:r>
            <a:r>
              <a:rPr lang="en-US" sz="1100" dirty="0">
                <a:solidFill>
                  <a:srgbClr val="7030A0"/>
                </a:solidFill>
              </a:rPr>
              <a:t>CRG-ML</a:t>
            </a:r>
            <a:r>
              <a:rPr lang="en-US" sz="1100" dirty="0">
                <a:solidFill>
                  <a:schemeClr val="accent6"/>
                </a:solidFill>
              </a:rPr>
              <a:t>)</a:t>
            </a:r>
          </a:p>
          <a:p>
            <a:pPr marL="177800" lvl="2" indent="-177800" fontAlgn="base">
              <a:spcAft>
                <a:spcPts val="3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100" dirty="0">
                <a:solidFill>
                  <a:schemeClr val="accent6"/>
                </a:solidFill>
              </a:rPr>
              <a:t>Support                                         (</a:t>
            </a:r>
            <a:r>
              <a:rPr lang="en-US" sz="1100" dirty="0">
                <a:solidFill>
                  <a:srgbClr val="00B050"/>
                </a:solidFill>
              </a:rPr>
              <a:t>CRG-ME</a:t>
            </a:r>
            <a:r>
              <a:rPr lang="en-US" sz="1100" dirty="0">
                <a:solidFill>
                  <a:schemeClr val="accent6"/>
                </a:solidFill>
              </a:rPr>
              <a:t> &amp; </a:t>
            </a:r>
            <a:r>
              <a:rPr lang="en-US" sz="1100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CRG-IC</a:t>
            </a:r>
            <a:r>
              <a:rPr lang="en-US" sz="1100" dirty="0">
                <a:solidFill>
                  <a:schemeClr val="accent6"/>
                </a:solidFill>
              </a:rPr>
              <a:t>)</a:t>
            </a:r>
          </a:p>
          <a:p>
            <a:pPr marL="177800" lvl="2" indent="-177800" fontAlgn="base">
              <a:spcAft>
                <a:spcPts val="3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US" sz="1100" dirty="0">
                <a:solidFill>
                  <a:schemeClr val="accent6"/>
                </a:solidFill>
              </a:rPr>
              <a:t>Logistics                      (</a:t>
            </a:r>
            <a:r>
              <a:rPr lang="en-US" sz="1100" dirty="0">
                <a:solidFill>
                  <a:srgbClr val="7030A0"/>
                </a:solidFill>
              </a:rPr>
              <a:t>CRG-ML</a:t>
            </a:r>
            <a:r>
              <a:rPr lang="en-US" sz="110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047442"/>
            <a:ext cx="11378459" cy="631032"/>
          </a:xfrm>
        </p:spPr>
        <p:txBody>
          <a:bodyPr>
            <a:normAutofit/>
          </a:bodyPr>
          <a:lstStyle/>
          <a:p>
            <a:r>
              <a:rPr lang="en-US" dirty="0"/>
              <a:t>Projects in the Cryogenics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C07C26BA-78C7-8BC2-95DB-0E279C24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80A3D0D-F8EA-97D3-F0DA-B4D7C04963D6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1810390" y="3810762"/>
            <a:ext cx="68310" cy="954265"/>
          </a:xfrm>
          <a:prstGeom prst="line">
            <a:avLst/>
          </a:prstGeom>
          <a:ln w="38100">
            <a:noFill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84D307A-E65A-E1A8-C5E4-47085FFC7371}"/>
              </a:ext>
            </a:extLst>
          </p:cNvPr>
          <p:cNvGrpSpPr/>
          <p:nvPr/>
        </p:nvGrpSpPr>
        <p:grpSpPr>
          <a:xfrm>
            <a:off x="437307" y="1955797"/>
            <a:ext cx="2985663" cy="2264898"/>
            <a:chOff x="3128224" y="2279457"/>
            <a:chExt cx="2900915" cy="2283174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32CDFD9-F27C-8458-FC77-D770D5647EC2}"/>
                </a:ext>
              </a:extLst>
            </p:cNvPr>
            <p:cNvSpPr/>
            <p:nvPr/>
          </p:nvSpPr>
          <p:spPr bwMode="auto">
            <a:xfrm>
              <a:off x="3128224" y="2279457"/>
              <a:ext cx="2900915" cy="1760139"/>
            </a:xfrm>
            <a:prstGeom prst="roundRect">
              <a:avLst>
                <a:gd name="adj" fmla="val 3122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ts val="600"/>
                </a:spcBef>
              </a:pPr>
              <a:r>
                <a:rPr lang="en-US" sz="1400" b="1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</a:rPr>
                <a:t>Function &amp; Concept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Functional requirement                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R &amp; D                                                          (</a:t>
              </a:r>
              <a:r>
                <a:rPr lang="en-US" sz="1100" dirty="0">
                  <a:solidFill>
                    <a:srgbClr val="FF8989"/>
                  </a:solidFill>
                </a:rPr>
                <a:t>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Process flow diagram &amp; Piping and Instrumentation Diagram        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CRG-ME,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100" dirty="0">
                  <a:solidFill>
                    <a:srgbClr val="FF8989"/>
                  </a:solidFill>
                </a:rPr>
                <a:t>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Process definition &amp; Functional analysis                                               (</a:t>
              </a:r>
              <a:r>
                <a:rPr lang="en-US" sz="1100" dirty="0">
                  <a:solidFill>
                    <a:srgbClr val="FFC000"/>
                  </a:solidFill>
                </a:rPr>
                <a:t>CRG-OP,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rgbClr val="00B050"/>
                  </a:solidFill>
                </a:rPr>
                <a:t> &amp; CRG-ME,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(</a:t>
              </a:r>
              <a:r>
                <a:rPr lang="en-US" sz="1100" dirty="0">
                  <a:solidFill>
                    <a:srgbClr val="FF8989"/>
                  </a:solidFill>
                </a:rPr>
                <a:t>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5AA1F7E-B7ED-D2AC-2E55-E3B1DFD767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46660" y="4039595"/>
              <a:ext cx="0" cy="523036"/>
            </a:xfrm>
            <a:prstGeom prst="line">
              <a:avLst/>
            </a:prstGeom>
            <a:ln w="38100">
              <a:solidFill>
                <a:schemeClr val="bg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C879A7F-D0D4-E856-8E7E-6256948B3FB5}"/>
              </a:ext>
            </a:extLst>
          </p:cNvPr>
          <p:cNvGrpSpPr/>
          <p:nvPr/>
        </p:nvGrpSpPr>
        <p:grpSpPr>
          <a:xfrm>
            <a:off x="3644564" y="1955797"/>
            <a:ext cx="2746164" cy="2283898"/>
            <a:chOff x="6597960" y="2910312"/>
            <a:chExt cx="2198097" cy="2283898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37B95F8C-F2FC-E4A4-D21D-6BCD8599771A}"/>
                </a:ext>
              </a:extLst>
            </p:cNvPr>
            <p:cNvSpPr/>
            <p:nvPr/>
          </p:nvSpPr>
          <p:spPr bwMode="auto">
            <a:xfrm>
              <a:off x="6597960" y="2910312"/>
              <a:ext cx="2198097" cy="1746050"/>
            </a:xfrm>
            <a:prstGeom prst="roundRect">
              <a:avLst>
                <a:gd name="adj" fmla="val 2533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ts val="600"/>
                </a:spcBef>
              </a:pPr>
              <a:r>
                <a:rPr lang="en-US" sz="1400" b="1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</a:rPr>
                <a:t>Procurement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Technical specification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CRG-ME,</a:t>
              </a:r>
              <a:r>
                <a:rPr lang="en-US" sz="1100" dirty="0">
                  <a:solidFill>
                    <a:srgbClr val="FF8989"/>
                  </a:solidFill>
                </a:rPr>
                <a:t> CRG-CL</a:t>
              </a:r>
              <a:r>
                <a:rPr lang="en-US" sz="1100" dirty="0">
                  <a:solidFill>
                    <a:srgbClr val="00B050"/>
                  </a:solidFill>
                </a:rPr>
                <a:t> 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&amp;</a:t>
              </a:r>
              <a:r>
                <a:rPr lang="en-US" sz="1100" dirty="0">
                  <a:solidFill>
                    <a:srgbClr val="00B050"/>
                  </a:solidFill>
                </a:rPr>
                <a:t>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Costing  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CRG-ME,</a:t>
              </a:r>
              <a:r>
                <a:rPr lang="en-US" sz="1100" dirty="0">
                  <a:solidFill>
                    <a:srgbClr val="FF8989"/>
                  </a:solidFill>
                </a:rPr>
                <a:t> 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&amp;</a:t>
              </a:r>
              <a:r>
                <a:rPr lang="en-US" sz="1100" dirty="0">
                  <a:solidFill>
                    <a:srgbClr val="00B050"/>
                  </a:solidFill>
                </a:rPr>
                <a:t>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Contract placement                                 (IPT)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2DBB939-2643-4BC8-2873-31DEA817C5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1073" y="4656361"/>
              <a:ext cx="0" cy="537849"/>
            </a:xfrm>
            <a:prstGeom prst="line">
              <a:avLst/>
            </a:prstGeom>
            <a:ln w="38100">
              <a:solidFill>
                <a:schemeClr val="bg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EF5C3E0-277B-684F-8601-6BB957E86E40}"/>
              </a:ext>
            </a:extLst>
          </p:cNvPr>
          <p:cNvGrpSpPr/>
          <p:nvPr/>
        </p:nvGrpSpPr>
        <p:grpSpPr>
          <a:xfrm>
            <a:off x="3536542" y="4236105"/>
            <a:ext cx="2942916" cy="2274970"/>
            <a:chOff x="11111456" y="2293651"/>
            <a:chExt cx="2942916" cy="227497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8C86FDB-B022-4E5C-EBED-07001A11DC4F}"/>
                </a:ext>
              </a:extLst>
            </p:cNvPr>
            <p:cNvSpPr/>
            <p:nvPr/>
          </p:nvSpPr>
          <p:spPr bwMode="auto">
            <a:xfrm>
              <a:off x="11111456" y="2822573"/>
              <a:ext cx="2942916" cy="1746048"/>
            </a:xfrm>
            <a:prstGeom prst="roundRect">
              <a:avLst>
                <a:gd name="adj" fmla="val 2557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ts val="600"/>
                </a:spcBef>
              </a:pPr>
              <a:r>
                <a:rPr lang="en-US" sz="1400" b="1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</a:rPr>
                <a:t>Manufacture &amp; Contract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Mechanical 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 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&amp; EN-MME)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Electrical &amp; Instrumentation                                                (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Contract follow-up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CRG-IC,</a:t>
              </a:r>
              <a:r>
                <a:rPr lang="en-US" sz="1100" dirty="0">
                  <a:solidFill>
                    <a:srgbClr val="FF8989"/>
                  </a:solidFill>
                </a:rPr>
                <a:t> 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&amp; IPT)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Quality assurance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CRG-IC,</a:t>
              </a:r>
              <a:r>
                <a:rPr lang="en-US" sz="1100" dirty="0">
                  <a:solidFill>
                    <a:srgbClr val="FF8989"/>
                  </a:solidFill>
                </a:rPr>
                <a:t> 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&amp; EN-MME)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US" sz="1100" dirty="0">
                <a:solidFill>
                  <a:schemeClr val="accent6"/>
                </a:solidFill>
              </a:endParaRP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US" sz="1100" dirty="0">
                <a:solidFill>
                  <a:schemeClr val="accent6"/>
                </a:solidFill>
              </a:endParaRP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GB" sz="1100" dirty="0">
                <a:solidFill>
                  <a:schemeClr val="accent6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06161C2-7973-7B6F-FBD7-CC40BA3389D3}"/>
                </a:ext>
              </a:extLst>
            </p:cNvPr>
            <p:cNvCxnSpPr>
              <a:cxnSpLocks/>
            </p:cNvCxnSpPr>
            <p:nvPr/>
          </p:nvCxnSpPr>
          <p:spPr>
            <a:xfrm>
              <a:off x="13077195" y="2293651"/>
              <a:ext cx="0" cy="528922"/>
            </a:xfrm>
            <a:prstGeom prst="line">
              <a:avLst/>
            </a:prstGeom>
            <a:ln w="38100">
              <a:solidFill>
                <a:schemeClr val="bg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FAB0A1B-3DF9-1C40-43F9-83A6C2D04F49}"/>
              </a:ext>
            </a:extLst>
          </p:cNvPr>
          <p:cNvGrpSpPr/>
          <p:nvPr/>
        </p:nvGrpSpPr>
        <p:grpSpPr>
          <a:xfrm>
            <a:off x="6612826" y="1955797"/>
            <a:ext cx="2748380" cy="2237840"/>
            <a:chOff x="5582957" y="2701195"/>
            <a:chExt cx="2132600" cy="223784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D379959-E453-704D-122B-749F9D5EF2FB}"/>
                </a:ext>
              </a:extLst>
            </p:cNvPr>
            <p:cNvSpPr/>
            <p:nvPr/>
          </p:nvSpPr>
          <p:spPr bwMode="auto">
            <a:xfrm>
              <a:off x="5582957" y="2701195"/>
              <a:ext cx="2132600" cy="1746049"/>
            </a:xfrm>
            <a:prstGeom prst="roundRect">
              <a:avLst>
                <a:gd name="adj" fmla="val 2736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ts val="600"/>
                </a:spcBef>
              </a:pPr>
              <a:r>
                <a:rPr lang="en-US" sz="1400" b="1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</a:rPr>
                <a:t>Installation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Site management                                    (</a:t>
              </a:r>
              <a:r>
                <a:rPr lang="en-US" sz="1100" dirty="0">
                  <a:solidFill>
                    <a:srgbClr val="FFC000"/>
                  </a:solidFill>
                </a:rPr>
                <a:t>CRG-OP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rgbClr val="7030A0"/>
                  </a:solidFill>
                </a:rPr>
                <a:t>CRG-ML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&amp;          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Inspection          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HSE, EN-MME &amp;                BE-GM)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US" sz="1100" dirty="0">
                <a:solidFill>
                  <a:schemeClr val="accent6"/>
                </a:solidFill>
              </a:endParaRP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GB" sz="1100" dirty="0">
                <a:solidFill>
                  <a:schemeClr val="accent6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763ADC9-08EF-72CE-DB0F-D1F9B00C28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3134" y="4427472"/>
              <a:ext cx="0" cy="511563"/>
            </a:xfrm>
            <a:prstGeom prst="line">
              <a:avLst/>
            </a:prstGeom>
            <a:ln w="38100">
              <a:solidFill>
                <a:schemeClr val="bg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8BEF7DB-B047-C733-273A-50197469418B}"/>
              </a:ext>
            </a:extLst>
          </p:cNvPr>
          <p:cNvGrpSpPr/>
          <p:nvPr/>
        </p:nvGrpSpPr>
        <p:grpSpPr>
          <a:xfrm>
            <a:off x="6811681" y="4239693"/>
            <a:ext cx="2746164" cy="2271380"/>
            <a:chOff x="8971762" y="5259933"/>
            <a:chExt cx="2746164" cy="188792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9BC786A-11A5-9B36-709A-BFD4DB4C97AF}"/>
                </a:ext>
              </a:extLst>
            </p:cNvPr>
            <p:cNvSpPr/>
            <p:nvPr/>
          </p:nvSpPr>
          <p:spPr bwMode="auto">
            <a:xfrm>
              <a:off x="8971762" y="5696579"/>
              <a:ext cx="2746164" cy="1451280"/>
            </a:xfrm>
            <a:prstGeom prst="roundRect">
              <a:avLst>
                <a:gd name="adj" fmla="val 2720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ts val="600"/>
                </a:spcBef>
              </a:pPr>
              <a:r>
                <a:rPr lang="en-US" sz="1400" b="1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</a:rPr>
                <a:t>Commissioning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Pressure test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HSE)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Leak test               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&amp; TE-VSC)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Functional tests                                     (</a:t>
              </a:r>
              <a:r>
                <a:rPr lang="en-US" sz="1100" dirty="0">
                  <a:solidFill>
                    <a:srgbClr val="FFC000"/>
                  </a:solidFill>
                </a:rPr>
                <a:t>CRG-OP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rgbClr val="7030A0"/>
                  </a:solidFill>
                </a:rPr>
                <a:t>CRG-ML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1100" dirty="0">
                  <a:solidFill>
                    <a:srgbClr val="00B050"/>
                  </a:solidFill>
                </a:rPr>
                <a:t>CRG-ME,       </a:t>
              </a:r>
              <a:r>
                <a:rPr lang="en-US" sz="1100" dirty="0">
                  <a:solidFill>
                    <a:srgbClr val="FF8989"/>
                  </a:solidFill>
                </a:rPr>
                <a:t>CRG-CL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&amp; 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algn="ctr" eaLnBrk="0" fontAlgn="base" hangingPunct="0">
                <a:spcBef>
                  <a:spcPts val="600"/>
                </a:spcBef>
              </a:pPr>
              <a:endParaRPr lang="en-GB" sz="1400" b="1" dirty="0">
                <a:solidFill>
                  <a:schemeClr val="accent6"/>
                </a:solidFill>
                <a:latin typeface="Arial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A035540-5D02-51F6-A5EE-CD025737F647}"/>
                </a:ext>
              </a:extLst>
            </p:cNvPr>
            <p:cNvCxnSpPr>
              <a:cxnSpLocks/>
            </p:cNvCxnSpPr>
            <p:nvPr/>
          </p:nvCxnSpPr>
          <p:spPr>
            <a:xfrm>
              <a:off x="10920576" y="5259933"/>
              <a:ext cx="0" cy="436645"/>
            </a:xfrm>
            <a:prstGeom prst="line">
              <a:avLst/>
            </a:prstGeom>
            <a:ln w="38100">
              <a:solidFill>
                <a:schemeClr val="bg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CE2C62A-2870-2E79-D40E-883F698E7CBD}"/>
              </a:ext>
            </a:extLst>
          </p:cNvPr>
          <p:cNvGrpSpPr/>
          <p:nvPr/>
        </p:nvGrpSpPr>
        <p:grpSpPr>
          <a:xfrm>
            <a:off x="437308" y="4236105"/>
            <a:ext cx="2746164" cy="2274971"/>
            <a:chOff x="574161" y="4251557"/>
            <a:chExt cx="2115128" cy="1193268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DD47CE37-DC99-6A63-3BFD-98774A02C757}"/>
                </a:ext>
              </a:extLst>
            </p:cNvPr>
            <p:cNvSpPr/>
            <p:nvPr/>
          </p:nvSpPr>
          <p:spPr bwMode="auto">
            <a:xfrm>
              <a:off x="574161" y="4528987"/>
              <a:ext cx="2115128" cy="915838"/>
            </a:xfrm>
            <a:prstGeom prst="roundRect">
              <a:avLst>
                <a:gd name="adj" fmla="val 2479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ts val="600"/>
                </a:spcBef>
              </a:pPr>
              <a:r>
                <a:rPr lang="en-US" sz="1400" b="1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</a:rPr>
                <a:t>Design</a:t>
              </a:r>
              <a:endPara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</a:endParaRP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Mechanical design and integration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Thermo-mechanical                                           (</a:t>
              </a:r>
              <a:r>
                <a:rPr lang="en-US" sz="1100" dirty="0">
                  <a:solidFill>
                    <a:srgbClr val="00B050"/>
                  </a:solidFill>
                </a:rPr>
                <a:t>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Dynamic process simulation                                  (</a:t>
              </a:r>
              <a:r>
                <a:rPr lang="en-US" sz="1100" dirty="0">
                  <a:solidFill>
                    <a:srgbClr val="FFC000"/>
                  </a:solidFill>
                </a:rPr>
                <a:t>CRG-OP</a:t>
              </a:r>
              <a:r>
                <a:rPr lang="en-US" sz="1100" dirty="0">
                  <a:solidFill>
                    <a:srgbClr val="00B050"/>
                  </a:solidFill>
                </a:rPr>
                <a:t> 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&amp;</a:t>
              </a:r>
              <a:r>
                <a:rPr lang="en-US" sz="1100" dirty="0">
                  <a:solidFill>
                    <a:srgbClr val="00B050"/>
                  </a:solidFill>
                </a:rPr>
                <a:t> CRG-ME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Electricity, control and instrumentation                                   (</a:t>
              </a:r>
              <a:r>
                <a:rPr lang="en-US" sz="1100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CRG-IC</a:t>
              </a:r>
              <a:r>
                <a:rPr lang="en-US" sz="11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)</a:t>
              </a: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US" sz="1100" dirty="0">
                <a:solidFill>
                  <a:schemeClr val="accent6"/>
                </a:solidFill>
              </a:endParaRPr>
            </a:p>
            <a:p>
              <a:pPr marL="177800" lvl="2" indent="-177800" fontAlgn="base">
                <a:spcAft>
                  <a:spcPts val="300"/>
                </a:spcAft>
                <a:buClr>
                  <a:schemeClr val="accent6"/>
                </a:buClr>
                <a:buSzPct val="90000"/>
                <a:buFont typeface="Wingdings" panose="05000000000000000000" pitchFamily="2" charset="2"/>
                <a:buChar char="ð"/>
                <a:tabLst>
                  <a:tab pos="268288" algn="l"/>
                </a:tabLst>
              </a:pPr>
              <a:endParaRPr lang="en-US" sz="1200" dirty="0">
                <a:solidFill>
                  <a:schemeClr val="accent6"/>
                </a:solidFill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A4DEBE8-C6F9-63A8-83F1-2266A6F052F3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74" y="4251557"/>
              <a:ext cx="623" cy="323616"/>
            </a:xfrm>
            <a:prstGeom prst="line">
              <a:avLst/>
            </a:prstGeom>
            <a:ln w="38100">
              <a:solidFill>
                <a:schemeClr val="bg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C41CBFE-C831-0ED8-4D67-89C78A6A9780}"/>
              </a:ext>
            </a:extLst>
          </p:cNvPr>
          <p:cNvSpPr txBox="1"/>
          <p:nvPr/>
        </p:nvSpPr>
        <p:spPr>
          <a:xfrm>
            <a:off x="-421916" y="4036029"/>
            <a:ext cx="2877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ts val="600"/>
              </a:spcBef>
            </a:pPr>
            <a:r>
              <a:rPr lang="en-US" sz="18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</a:rPr>
              <a:t>CRG project</a:t>
            </a:r>
            <a:endParaRPr lang="en-US" sz="2000" b="1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381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Cryogenics at CERN: TE-CRG-ME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5" name="Footer Placeholder 2">
            <a:extLst>
              <a:ext uri="{FF2B5EF4-FFF2-40B4-BE49-F238E27FC236}">
                <a16:creationId xmlns:a16="http://schemas.microsoft.com/office/drawing/2014/main" id="{DD1D362E-6556-DDD0-7EAF-2CC7E78F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56E6AD-CF2A-8E3D-AD6C-807AC376D838}"/>
              </a:ext>
            </a:extLst>
          </p:cNvPr>
          <p:cNvSpPr txBox="1"/>
          <p:nvPr/>
        </p:nvSpPr>
        <p:spPr>
          <a:xfrm>
            <a:off x="5811850" y="2540912"/>
            <a:ext cx="5875408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Design, construction, commissioning, operation and maintenance of the cryogenic systems for CERN accelerators, detectors and cryogenic test facilities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Support for low-temperature developments and tests at the Central Cryogenic Laboratory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Supply of cryogenic fluids on the CERN site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Consultancy and support in cryogenic design and cryogenic instrumentation.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1B5FE-CEFE-FA2D-CD7C-036073848775}"/>
              </a:ext>
            </a:extLst>
          </p:cNvPr>
          <p:cNvSpPr txBox="1"/>
          <p:nvPr/>
        </p:nvSpPr>
        <p:spPr>
          <a:xfrm>
            <a:off x="726592" y="3735004"/>
            <a:ext cx="133353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Cryogenics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sz="1400" b="1" dirty="0">
              <a:solidFill>
                <a:schemeClr val="bg1"/>
              </a:solidFill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GL. D. Delikaris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DGL. J. Bremer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35A0016-6907-6ABD-BC62-E653AB2B3115}"/>
              </a:ext>
            </a:extLst>
          </p:cNvPr>
          <p:cNvSpPr/>
          <p:nvPr/>
        </p:nvSpPr>
        <p:spPr bwMode="auto">
          <a:xfrm>
            <a:off x="673223" y="3734833"/>
            <a:ext cx="1440270" cy="1015834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2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2B994D-DAA5-D027-5C41-1480D9192675}"/>
              </a:ext>
            </a:extLst>
          </p:cNvPr>
          <p:cNvSpPr txBox="1"/>
          <p:nvPr/>
        </p:nvSpPr>
        <p:spPr>
          <a:xfrm>
            <a:off x="3286868" y="1836560"/>
            <a:ext cx="13335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TE-CRG-CL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Cryolab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J. Bremer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BE34922-48B4-3718-4BDF-C94698B945BF}"/>
              </a:ext>
            </a:extLst>
          </p:cNvPr>
          <p:cNvSpPr/>
          <p:nvPr/>
        </p:nvSpPr>
        <p:spPr bwMode="auto">
          <a:xfrm>
            <a:off x="2478755" y="1836390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EFCD83-47FD-5B47-75CD-3C8A1E0B2E56}"/>
              </a:ext>
            </a:extLst>
          </p:cNvPr>
          <p:cNvSpPr txBox="1"/>
          <p:nvPr/>
        </p:nvSpPr>
        <p:spPr>
          <a:xfrm>
            <a:off x="2532123" y="2660187"/>
            <a:ext cx="2687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TE-CRG-IC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Instrumentation &amp; Control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M. Pezzetti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807690DD-BD09-B246-8C6C-D5297C13D02C}"/>
              </a:ext>
            </a:extLst>
          </p:cNvPr>
          <p:cNvSpPr/>
          <p:nvPr/>
        </p:nvSpPr>
        <p:spPr bwMode="auto">
          <a:xfrm>
            <a:off x="2478754" y="2660017"/>
            <a:ext cx="2935217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A5962FF-58ED-6784-7CC8-F733919C4480}"/>
              </a:ext>
            </a:extLst>
          </p:cNvPr>
          <p:cNvSpPr txBox="1"/>
          <p:nvPr/>
        </p:nvSpPr>
        <p:spPr>
          <a:xfrm>
            <a:off x="2532124" y="3483644"/>
            <a:ext cx="29352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TE-CRG-ME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Mechanical &amp; Engineering Support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A. Perin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FFAC863-1891-E130-ED22-1E2B864D0B91}"/>
              </a:ext>
            </a:extLst>
          </p:cNvPr>
          <p:cNvSpPr/>
          <p:nvPr/>
        </p:nvSpPr>
        <p:spPr bwMode="auto">
          <a:xfrm>
            <a:off x="2478754" y="3483474"/>
            <a:ext cx="2935219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427A7D-2425-CF3A-952E-377280E3FCE4}"/>
              </a:ext>
            </a:extLst>
          </p:cNvPr>
          <p:cNvSpPr txBox="1"/>
          <p:nvPr/>
        </p:nvSpPr>
        <p:spPr>
          <a:xfrm>
            <a:off x="2532124" y="4300252"/>
            <a:ext cx="2881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Methods &amp; Logistics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F. Ferrand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CCB2E9F-7BCF-633A-D805-497D2A0D64B7}"/>
              </a:ext>
            </a:extLst>
          </p:cNvPr>
          <p:cNvSpPr/>
          <p:nvPr/>
        </p:nvSpPr>
        <p:spPr bwMode="auto">
          <a:xfrm>
            <a:off x="2478755" y="4300082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CA0BA35-E424-8AE4-14B6-107D4655BDA7}"/>
              </a:ext>
            </a:extLst>
          </p:cNvPr>
          <p:cNvSpPr txBox="1"/>
          <p:nvPr/>
        </p:nvSpPr>
        <p:spPr>
          <a:xfrm>
            <a:off x="2532124" y="5123879"/>
            <a:ext cx="2881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TE-CRG-OP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Cryogenics Operation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B. Bradu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2EAB4D7-D382-1FA5-9056-FB210158FB38}"/>
              </a:ext>
            </a:extLst>
          </p:cNvPr>
          <p:cNvSpPr/>
          <p:nvPr/>
        </p:nvSpPr>
        <p:spPr bwMode="auto">
          <a:xfrm>
            <a:off x="2478755" y="5123709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55A957-7F74-40C1-7441-01CDF6F75794}"/>
              </a:ext>
            </a:extLst>
          </p:cNvPr>
          <p:cNvSpPr txBox="1"/>
          <p:nvPr/>
        </p:nvSpPr>
        <p:spPr>
          <a:xfrm>
            <a:off x="2532124" y="5947336"/>
            <a:ext cx="29352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TE-CRG-GLO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Group leaders Office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D. Delikaris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E7B41357-8AFF-813E-5239-8EF901723C33}"/>
              </a:ext>
            </a:extLst>
          </p:cNvPr>
          <p:cNvSpPr/>
          <p:nvPr/>
        </p:nvSpPr>
        <p:spPr bwMode="auto">
          <a:xfrm>
            <a:off x="2478755" y="5947166"/>
            <a:ext cx="2935218" cy="708056"/>
          </a:xfrm>
          <a:prstGeom prst="roundRect">
            <a:avLst>
              <a:gd name="adj" fmla="val 9397"/>
            </a:avLst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C305F37-2D3E-483E-BD05-840535CEA962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294060" y="219041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4BC777B-AC31-B504-8453-7371FFAF72F3}"/>
              </a:ext>
            </a:extLst>
          </p:cNvPr>
          <p:cNvCxnSpPr>
            <a:cxnSpLocks/>
          </p:cNvCxnSpPr>
          <p:nvPr/>
        </p:nvCxnSpPr>
        <p:spPr>
          <a:xfrm flipH="1">
            <a:off x="2294060" y="302099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E70E1D6-2031-EADA-455E-C59E963BB5E1}"/>
              </a:ext>
            </a:extLst>
          </p:cNvPr>
          <p:cNvCxnSpPr>
            <a:cxnSpLocks/>
          </p:cNvCxnSpPr>
          <p:nvPr/>
        </p:nvCxnSpPr>
        <p:spPr>
          <a:xfrm flipH="1">
            <a:off x="2294060" y="383633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4318379-8321-111A-F99D-69AD713B71E5}"/>
              </a:ext>
            </a:extLst>
          </p:cNvPr>
          <p:cNvCxnSpPr>
            <a:cxnSpLocks/>
          </p:cNvCxnSpPr>
          <p:nvPr/>
        </p:nvCxnSpPr>
        <p:spPr>
          <a:xfrm flipH="1">
            <a:off x="2294060" y="4644177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00C123D-CF88-2101-4F02-127E401E7876}"/>
              </a:ext>
            </a:extLst>
          </p:cNvPr>
          <p:cNvCxnSpPr>
            <a:cxnSpLocks/>
          </p:cNvCxnSpPr>
          <p:nvPr/>
        </p:nvCxnSpPr>
        <p:spPr>
          <a:xfrm flipH="1">
            <a:off x="2294060" y="548987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3E7732-B829-6D0B-DE67-B2AB435B872E}"/>
              </a:ext>
            </a:extLst>
          </p:cNvPr>
          <p:cNvCxnSpPr>
            <a:cxnSpLocks/>
          </p:cNvCxnSpPr>
          <p:nvPr/>
        </p:nvCxnSpPr>
        <p:spPr>
          <a:xfrm flipH="1">
            <a:off x="2294060" y="6282358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61A2B3B-ED88-2648-5FF5-743F535469C6}"/>
              </a:ext>
            </a:extLst>
          </p:cNvPr>
          <p:cNvCxnSpPr>
            <a:cxnSpLocks/>
          </p:cNvCxnSpPr>
          <p:nvPr/>
        </p:nvCxnSpPr>
        <p:spPr>
          <a:xfrm flipH="1">
            <a:off x="2113493" y="4238820"/>
            <a:ext cx="1846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149D71C-B9DB-D5AA-5D5E-E4EDBB4DF0AA}"/>
              </a:ext>
            </a:extLst>
          </p:cNvPr>
          <p:cNvCxnSpPr>
            <a:cxnSpLocks/>
          </p:cNvCxnSpPr>
          <p:nvPr/>
        </p:nvCxnSpPr>
        <p:spPr>
          <a:xfrm>
            <a:off x="2294060" y="2190418"/>
            <a:ext cx="0" cy="409194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F2E7556B-F962-6580-FF01-45E23FFCE2C9}"/>
              </a:ext>
            </a:extLst>
          </p:cNvPr>
          <p:cNvGrpSpPr/>
          <p:nvPr/>
        </p:nvGrpSpPr>
        <p:grpSpPr>
          <a:xfrm>
            <a:off x="2478751" y="3482310"/>
            <a:ext cx="2988597" cy="708056"/>
            <a:chOff x="2478751" y="3482310"/>
            <a:chExt cx="2988597" cy="70805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61A892F-4CE9-291D-7750-708745188A09}"/>
                </a:ext>
              </a:extLst>
            </p:cNvPr>
            <p:cNvSpPr txBox="1"/>
            <p:nvPr/>
          </p:nvSpPr>
          <p:spPr>
            <a:xfrm>
              <a:off x="2532124" y="3482310"/>
              <a:ext cx="293522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FFC000"/>
                  </a:solidFill>
                  <a:latin typeface="Arial" charset="0"/>
                </a:rPr>
                <a:t>TE-CRG-ME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FFC000"/>
                  </a:solidFill>
                  <a:latin typeface="Arial" charset="0"/>
                </a:rPr>
                <a:t>Mechanical &amp; Engineering Support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buClrTx/>
                <a:buSzTx/>
                <a:buFontTx/>
                <a:buNone/>
                <a:tabLst/>
              </a:pPr>
              <a:r>
                <a:rPr lang="en-US" sz="1100" dirty="0">
                  <a:solidFill>
                    <a:srgbClr val="FFC000"/>
                  </a:solidFill>
                  <a:latin typeface="Arial" charset="0"/>
                </a:rPr>
                <a:t>A. Perin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BA73D27-0B47-26B9-2159-677DE4900FEC}"/>
                </a:ext>
              </a:extLst>
            </p:cNvPr>
            <p:cNvSpPr/>
            <p:nvPr/>
          </p:nvSpPr>
          <p:spPr bwMode="auto">
            <a:xfrm>
              <a:off x="2478751" y="3482310"/>
              <a:ext cx="2935219" cy="708056"/>
            </a:xfrm>
            <a:prstGeom prst="roundRect">
              <a:avLst>
                <a:gd name="adj" fmla="val 9397"/>
              </a:avLst>
            </a:prstGeom>
            <a:noFill/>
            <a:ln w="222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35" tIns="90000" rIns="91435" bIns="45718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/>
              <a:endParaRPr lang="en-US" sz="1400" b="1" dirty="0">
                <a:solidFill>
                  <a:schemeClr val="accent6"/>
                </a:solidFill>
                <a:latin typeface="Arial" charset="0"/>
              </a:endParaRP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6617C7B-43A4-524C-1C96-F762F1ACB8EF}"/>
              </a:ext>
            </a:extLst>
          </p:cNvPr>
          <p:cNvSpPr/>
          <p:nvPr/>
        </p:nvSpPr>
        <p:spPr bwMode="auto">
          <a:xfrm>
            <a:off x="5824193" y="2540912"/>
            <a:ext cx="5812394" cy="941397"/>
          </a:xfrm>
          <a:prstGeom prst="roundRect">
            <a:avLst>
              <a:gd name="adj" fmla="val 9397"/>
            </a:avLst>
          </a:prstGeom>
          <a:noFill/>
          <a:ln w="222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86B22BB-1B30-A7DA-1D9B-9EC88D6DFD2E}"/>
              </a:ext>
            </a:extLst>
          </p:cNvPr>
          <p:cNvSpPr/>
          <p:nvPr/>
        </p:nvSpPr>
        <p:spPr bwMode="auto">
          <a:xfrm>
            <a:off x="5824193" y="4654111"/>
            <a:ext cx="4935247" cy="354028"/>
          </a:xfrm>
          <a:prstGeom prst="roundRect">
            <a:avLst>
              <a:gd name="adj" fmla="val 9397"/>
            </a:avLst>
          </a:prstGeom>
          <a:noFill/>
          <a:ln w="222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90000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/>
            <a:endParaRPr lang="en-US" sz="1400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A8801B6-CA49-C8FF-3E93-26E82657059A}"/>
              </a:ext>
            </a:extLst>
          </p:cNvPr>
          <p:cNvSpPr/>
          <p:nvPr/>
        </p:nvSpPr>
        <p:spPr bwMode="auto">
          <a:xfrm>
            <a:off x="1624024" y="4600805"/>
            <a:ext cx="8906816" cy="1899550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35877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sz="2000" dirty="0"/>
              <a:t>Challenges: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Design and manufacture of complex cryogenic equipment in line with relevant regulation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Large variety of equipment and technology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Complex environment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Location and access constraints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6212163-BE91-9708-F85B-D3CF14C7E436}"/>
              </a:ext>
            </a:extLst>
          </p:cNvPr>
          <p:cNvSpPr/>
          <p:nvPr/>
        </p:nvSpPr>
        <p:spPr bwMode="auto">
          <a:xfrm>
            <a:off x="1624025" y="1788329"/>
            <a:ext cx="8906815" cy="2441700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35877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sz="2000" dirty="0"/>
              <a:t>TE-CRG-ME specialties: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Cryogenic process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Thermo-mechanical engineering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Design and integration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Project management and supplier follow-up</a:t>
            </a:r>
          </a:p>
          <a:p>
            <a:pPr marL="808038" lvl="2" indent="-358775" fontAlgn="base">
              <a:spcAft>
                <a:spcPts val="300"/>
              </a:spcAft>
              <a:buSzPct val="90000"/>
              <a:buFont typeface="Wingdings" panose="05000000000000000000" pitchFamily="2" charset="2"/>
              <a:buChar char="ð"/>
              <a:tabLst>
                <a:tab pos="1436688" algn="l"/>
              </a:tabLst>
            </a:pPr>
            <a:r>
              <a:rPr lang="en-US" sz="2000" dirty="0"/>
              <a:t>Mechanical field-work and construction</a:t>
            </a:r>
          </a:p>
        </p:txBody>
      </p:sp>
    </p:spTree>
    <p:extLst>
      <p:ext uri="{BB962C8B-B14F-4D97-AF65-F5344CB8AC3E}">
        <p14:creationId xmlns:p14="http://schemas.microsoft.com/office/powerpoint/2010/main" val="370476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442"/>
            <a:ext cx="10944226" cy="631032"/>
          </a:xfrm>
        </p:spPr>
        <p:txBody>
          <a:bodyPr>
            <a:normAutofit/>
          </a:bodyPr>
          <a:lstStyle/>
          <a:p>
            <a:r>
              <a:rPr lang="en-US" dirty="0"/>
              <a:t>Cryogenic Engineering Tools &amp; Methods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5F6D00-EEDB-E1BB-FA6E-1D602A40DCAB}"/>
              </a:ext>
            </a:extLst>
          </p:cNvPr>
          <p:cNvSpPr txBox="1">
            <a:spLocks/>
          </p:cNvSpPr>
          <p:nvPr/>
        </p:nvSpPr>
        <p:spPr>
          <a:xfrm>
            <a:off x="538130" y="1740439"/>
            <a:ext cx="10977595" cy="15106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l" fontAlgn="base">
              <a:spcBef>
                <a:spcPts val="12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Standardised methods available to the section/group: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Based on rules, standards and past practice at CERN</a:t>
            </a:r>
          </a:p>
          <a:p>
            <a:pPr marL="0" lvl="2" algn="l" fontAlgn="base">
              <a:spcBef>
                <a:spcPts val="600"/>
              </a:spcBef>
              <a:spcAft>
                <a:spcPct val="0"/>
              </a:spcAft>
              <a:buClr>
                <a:schemeClr val="accent6"/>
              </a:buClr>
              <a:buSzPct val="90000"/>
              <a:tabLst>
                <a:tab pos="268288" algn="l"/>
              </a:tabLst>
            </a:pPr>
            <a:r>
              <a:rPr lang="en-GB" sz="1800" b="1" dirty="0">
                <a:solidFill>
                  <a:schemeClr val="bg1"/>
                </a:solidFill>
              </a:rPr>
              <a:t>Streamlined engineering approach: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  <a:sym typeface="Wingdings" panose="05000000000000000000" pitchFamily="2" charset="2"/>
              </a:rPr>
              <a:t>I</a:t>
            </a:r>
            <a:r>
              <a:rPr lang="en-GB" sz="1400" dirty="0">
                <a:solidFill>
                  <a:schemeClr val="bg1"/>
                </a:solidFill>
              </a:rPr>
              <a:t>mproved efficiency, confidence in results and accessibility </a:t>
            </a:r>
          </a:p>
          <a:p>
            <a:pPr marL="361950" lvl="2" indent="-268288" algn="l" fontAlgn="base">
              <a:spcBef>
                <a:spcPts val="300"/>
              </a:spcBef>
              <a:spcAft>
                <a:spcPts val="100"/>
              </a:spcAft>
              <a:buClr>
                <a:schemeClr val="bg1"/>
              </a:buClr>
              <a:buFont typeface="Wingdings" panose="05000000000000000000" pitchFamily="2" charset="2"/>
              <a:buChar char="ð"/>
              <a:tabLst>
                <a:tab pos="268288" algn="l"/>
              </a:tabLst>
            </a:pPr>
            <a:r>
              <a:rPr lang="en-GB" sz="1400" dirty="0">
                <a:solidFill>
                  <a:schemeClr val="bg1"/>
                </a:solidFill>
              </a:rPr>
              <a:t>Best practice guidelines for CRG-ME projects but not rigid set of rules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F1E42A2-47B4-0251-6A28-3759098BF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745068"/>
              </p:ext>
            </p:extLst>
          </p:nvPr>
        </p:nvGraphicFramePr>
        <p:xfrm>
          <a:off x="490237" y="3407664"/>
          <a:ext cx="11163634" cy="320895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88064">
                  <a:extLst>
                    <a:ext uri="{9D8B030D-6E8A-4147-A177-3AD203B41FA5}">
                      <a16:colId xmlns:a16="http://schemas.microsoft.com/office/drawing/2014/main" val="1923807284"/>
                    </a:ext>
                  </a:extLst>
                </a:gridCol>
                <a:gridCol w="2946205">
                  <a:extLst>
                    <a:ext uri="{9D8B030D-6E8A-4147-A177-3AD203B41FA5}">
                      <a16:colId xmlns:a16="http://schemas.microsoft.com/office/drawing/2014/main" val="4237631524"/>
                    </a:ext>
                  </a:extLst>
                </a:gridCol>
                <a:gridCol w="1299234">
                  <a:extLst>
                    <a:ext uri="{9D8B030D-6E8A-4147-A177-3AD203B41FA5}">
                      <a16:colId xmlns:a16="http://schemas.microsoft.com/office/drawing/2014/main" val="3141434943"/>
                    </a:ext>
                  </a:extLst>
                </a:gridCol>
                <a:gridCol w="1252834">
                  <a:extLst>
                    <a:ext uri="{9D8B030D-6E8A-4147-A177-3AD203B41FA5}">
                      <a16:colId xmlns:a16="http://schemas.microsoft.com/office/drawing/2014/main" val="1050658553"/>
                    </a:ext>
                  </a:extLst>
                </a:gridCol>
                <a:gridCol w="1264433">
                  <a:extLst>
                    <a:ext uri="{9D8B030D-6E8A-4147-A177-3AD203B41FA5}">
                      <a16:colId xmlns:a16="http://schemas.microsoft.com/office/drawing/2014/main" val="2216683528"/>
                    </a:ext>
                  </a:extLst>
                </a:gridCol>
                <a:gridCol w="1252833">
                  <a:extLst>
                    <a:ext uri="{9D8B030D-6E8A-4147-A177-3AD203B41FA5}">
                      <a16:colId xmlns:a16="http://schemas.microsoft.com/office/drawing/2014/main" val="1215299200"/>
                    </a:ext>
                  </a:extLst>
                </a:gridCol>
                <a:gridCol w="1160031">
                  <a:extLst>
                    <a:ext uri="{9D8B030D-6E8A-4147-A177-3AD203B41FA5}">
                      <a16:colId xmlns:a16="http://schemas.microsoft.com/office/drawing/2014/main" val="299847696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Subject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2B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Guideline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2B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Checklist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2B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Tool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2B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Report Templates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2B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Library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2B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397661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>
                          <a:solidFill>
                            <a:schemeClr val="accent6"/>
                          </a:solidFill>
                        </a:rPr>
                        <a:t>Cryogenic Process</a:t>
                      </a:r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P&amp;ID Symbols for CRG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832594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Control valve sizing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593964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pPr algn="l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Pressure drop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4536533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chemeClr val="accent6"/>
                          </a:solidFill>
                        </a:rPr>
                        <a:t>Ecosim. dynamic simulation</a:t>
                      </a:r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5971836"/>
                  </a:ext>
                </a:extLst>
              </a:tr>
              <a:tr h="182193">
                <a:tc rowSpan="4">
                  <a:txBody>
                    <a:bodyPr/>
                    <a:lstStyle/>
                    <a:p>
                      <a:pPr algn="l"/>
                      <a:r>
                        <a:rPr lang="en-US" sz="1200" noProof="0" dirty="0">
                          <a:solidFill>
                            <a:schemeClr val="accent6"/>
                          </a:solidFill>
                        </a:rPr>
                        <a:t>Thermo-mechanical engineering and design</a:t>
                      </a:r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chemeClr val="accent6"/>
                          </a:solidFill>
                        </a:rPr>
                        <a:t>Design and Layout</a:t>
                      </a:r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4949878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pPr algn="l"/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chemeClr val="accent6"/>
                          </a:solidFill>
                        </a:rPr>
                        <a:t>Mechanical Analysis</a:t>
                      </a:r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2734520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pPr algn="l"/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Protection against overpressure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707499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pPr algn="l"/>
                      <a:endParaRPr lang="en-GB" sz="12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Application of pressure codes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3665124"/>
                  </a:ext>
                </a:extLst>
              </a:tr>
              <a:tr h="282879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Mechanical Intervention</a:t>
                      </a:r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Standard CRG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4082681"/>
                  </a:ext>
                </a:extLst>
              </a:tr>
              <a:tr h="18219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rgbClr val="98D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chemeClr val="accent6"/>
                          </a:solidFill>
                        </a:rPr>
                        <a:t>Standard CRG methodology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772195"/>
                  </a:ext>
                </a:extLst>
              </a:tr>
            </a:tbl>
          </a:graphicData>
        </a:graphic>
      </p:graphicFrame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12D7E6E-C84C-96EA-F72A-1F6BC9EE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Andrew Lees (TE-CRG-ME)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5D4AABF-2459-B28E-4C9F-F289D55B2DE8}"/>
              </a:ext>
            </a:extLst>
          </p:cNvPr>
          <p:cNvSpPr/>
          <p:nvPr/>
        </p:nvSpPr>
        <p:spPr bwMode="auto">
          <a:xfrm>
            <a:off x="6867919" y="1835029"/>
            <a:ext cx="4785951" cy="1297449"/>
          </a:xfrm>
          <a:prstGeom prst="roundRect">
            <a:avLst>
              <a:gd name="adj" fmla="val 3122"/>
            </a:avLst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108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180975" lvl="2" fontAlgn="base">
              <a:spcAft>
                <a:spcPts val="300"/>
              </a:spcAft>
              <a:buSzPct val="90000"/>
              <a:tabLst>
                <a:tab pos="1436688" algn="l"/>
              </a:tabLst>
            </a:pPr>
            <a:r>
              <a:rPr lang="en-US" dirty="0"/>
              <a:t>Each section in Cryogenics Group has developed and uses a set of tools to perform their work, this presentation focuses on the tools used by TE-CRG-ME.</a:t>
            </a:r>
          </a:p>
        </p:txBody>
      </p:sp>
    </p:spTree>
    <p:extLst>
      <p:ext uri="{BB962C8B-B14F-4D97-AF65-F5344CB8AC3E}">
        <p14:creationId xmlns:p14="http://schemas.microsoft.com/office/powerpoint/2010/main" val="87773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CERN 70yrs">
      <a:dk1>
        <a:srgbClr val="19244C"/>
      </a:dk1>
      <a:lt1>
        <a:srgbClr val="FFFFFF"/>
      </a:lt1>
      <a:dk2>
        <a:srgbClr val="071E40"/>
      </a:dk2>
      <a:lt2>
        <a:srgbClr val="F8F8F8"/>
      </a:lt2>
      <a:accent1>
        <a:srgbClr val="004164"/>
      </a:accent1>
      <a:accent2>
        <a:srgbClr val="00244B"/>
      </a:accent2>
      <a:accent3>
        <a:srgbClr val="959DB6"/>
      </a:accent3>
      <a:accent4>
        <a:srgbClr val="00476E"/>
      </a:accent4>
      <a:accent5>
        <a:srgbClr val="6698C0"/>
      </a:accent5>
      <a:accent6>
        <a:srgbClr val="031950"/>
      </a:accent6>
      <a:hlink>
        <a:srgbClr val="0034A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S Workshop_template presentation.pptx" id="{EE1ACAE2-91A5-594F-BDC1-22B740F60353}" vid="{86256F39-84D3-EA44-B1F2-217024BBE2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ATS Workshop_template presentation</Template>
  <TotalTime>26781</TotalTime>
  <Words>2831</Words>
  <Application>Microsoft Office PowerPoint</Application>
  <PresentationFormat>Widescreen</PresentationFormat>
  <Paragraphs>560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Raleway</vt:lpstr>
      <vt:lpstr>Wingdings</vt:lpstr>
      <vt:lpstr>Thème Office</vt:lpstr>
      <vt:lpstr>1st Accelerators Technology  Sector Workshop  Engineering Design Tools and Processes Project Management Methodologies and Tools</vt:lpstr>
      <vt:lpstr>Engineering design tools and processes for cryogenics </vt:lpstr>
      <vt:lpstr>Cryogenics</vt:lpstr>
      <vt:lpstr>Cryogenics at CERN: Overview</vt:lpstr>
      <vt:lpstr>Cryogenics at CERN: Equipment</vt:lpstr>
      <vt:lpstr>The Cryogenics Group (TE-CRG) at CERN</vt:lpstr>
      <vt:lpstr>Projects in the Cryogenics Group</vt:lpstr>
      <vt:lpstr>Cryogenics at CERN: TE-CRG-ME</vt:lpstr>
      <vt:lpstr>Cryogenic Engineering Tools &amp; Methods</vt:lpstr>
      <vt:lpstr>Cryogenic process</vt:lpstr>
      <vt:lpstr>Cryogenic process</vt:lpstr>
      <vt:lpstr>Cryogenic Process</vt:lpstr>
      <vt:lpstr>Thermo-mechanical Engineering and Design</vt:lpstr>
      <vt:lpstr>Thermo-mechanical Design &amp; Analysis</vt:lpstr>
      <vt:lpstr>Cryogenic Pressure Equipment</vt:lpstr>
      <vt:lpstr>Cryogenic Pressure Equipment</vt:lpstr>
      <vt:lpstr>Cryogenic Construction Methods and Components</vt:lpstr>
      <vt:lpstr>Cryogenic Construction Methods and Components</vt:lpstr>
      <vt:lpstr>Conclusion</vt:lpstr>
      <vt:lpstr>Thanks for Listening</vt:lpstr>
      <vt:lpstr>Pressure Equipment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Accelerator Technology  Sector Workshop  Engineering Design Tools and Processes Project Management Methodologies and Tools</dc:title>
  <dc:creator>Andrew John Lees</dc:creator>
  <cp:lastModifiedBy>Andrew John Lees</cp:lastModifiedBy>
  <cp:revision>181</cp:revision>
  <cp:lastPrinted>2024-06-17T06:51:53Z</cp:lastPrinted>
  <dcterms:created xsi:type="dcterms:W3CDTF">2024-05-29T11:32:33Z</dcterms:created>
  <dcterms:modified xsi:type="dcterms:W3CDTF">2024-06-24T14:27:27Z</dcterms:modified>
</cp:coreProperties>
</file>