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68" r:id="rId4"/>
    <p:sldId id="269" r:id="rId5"/>
    <p:sldId id="270" r:id="rId6"/>
    <p:sldId id="274" r:id="rId7"/>
    <p:sldId id="273" r:id="rId8"/>
    <p:sldId id="275" r:id="rId9"/>
    <p:sldId id="271" r:id="rId10"/>
    <p:sldId id="272" r:id="rId11"/>
    <p:sldId id="2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C603"/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50"/>
    <p:restoredTop sz="96327"/>
  </p:normalViewPr>
  <p:slideViewPr>
    <p:cSldViewPr snapToObjects="1">
      <p:cViewPr>
        <p:scale>
          <a:sx n="139" d="100"/>
          <a:sy n="139" d="100"/>
        </p:scale>
        <p:origin x="696" y="5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05.04.2024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SPSC152 | M. Brugger, E.B. Holzer, R. Steerenberg, J. Bernhard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| Authors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b.2021.11.02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9216405" cy="864517"/>
          </a:xfrm>
        </p:spPr>
        <p:txBody>
          <a:bodyPr/>
          <a:lstStyle/>
          <a:p>
            <a:r>
              <a:rPr lang="en-CH" dirty="0"/>
              <a:t>Possible P42 Modifications for HI-ECN3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L. Nevay, D. Banerjee, J. Bernhard, L. Dyks, F. Metzger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0E84F-F3C9-D28C-AE5A-EA9065715C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3225" y="4869321"/>
            <a:ext cx="4756671" cy="647700"/>
          </a:xfrm>
        </p:spPr>
        <p:txBody>
          <a:bodyPr/>
          <a:lstStyle/>
          <a:p>
            <a:r>
              <a:rPr lang="en-CH" dirty="0"/>
              <a:t>WP2 Meeting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26th April 2024</a:t>
            </a:r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50A516-8C99-D2D9-B8CE-68F018F7F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608512"/>
          </a:xfrm>
        </p:spPr>
        <p:txBody>
          <a:bodyPr/>
          <a:lstStyle/>
          <a:p>
            <a:r>
              <a:rPr lang="en-GB" dirty="0"/>
              <a:t>TAX in vacuum that does not need to move</a:t>
            </a:r>
          </a:p>
          <a:p>
            <a:pPr lvl="1"/>
            <a:r>
              <a:rPr lang="en-GB" dirty="0"/>
              <a:t>ask for investigation for TAX vacuum possibility in TCC (NACONS + HI-ECN3)</a:t>
            </a:r>
          </a:p>
          <a:p>
            <a:r>
              <a:rPr lang="en-GB" dirty="0"/>
              <a:t>Investigate location in TCC2 for possible dump → check with M. </a:t>
            </a:r>
            <a:r>
              <a:rPr lang="en-GB" dirty="0" err="1"/>
              <a:t>Lazzaroni</a:t>
            </a:r>
            <a:endParaRPr lang="en-GB" dirty="0"/>
          </a:p>
          <a:p>
            <a:r>
              <a:rPr lang="en-GB" dirty="0"/>
              <a:t>Investigate H6/H8 wobbling with extra bend / split power in B3T</a:t>
            </a:r>
          </a:p>
          <a:p>
            <a:pPr lvl="1"/>
            <a:r>
              <a:rPr lang="en-GB" dirty="0"/>
              <a:t>viability from magnet / power supply perspective</a:t>
            </a:r>
          </a:p>
          <a:p>
            <a:pPr lvl="1"/>
            <a:r>
              <a:rPr lang="en-GB" dirty="0"/>
              <a:t>can vacuum be continuous or are windows needed</a:t>
            </a:r>
          </a:p>
          <a:p>
            <a:pPr lvl="1"/>
            <a:r>
              <a:rPr lang="en-GB" dirty="0"/>
              <a:t>where would proton beam land in TAXs</a:t>
            </a:r>
          </a:p>
          <a:p>
            <a:pPr lvl="1"/>
            <a:r>
              <a:rPr lang="en-GB" dirty="0"/>
              <a:t>what range of momenta in H6/H8 → worth it?</a:t>
            </a:r>
          </a:p>
          <a:p>
            <a:r>
              <a:rPr lang="en-GB" dirty="0"/>
              <a:t>Bumping onto target</a:t>
            </a:r>
          </a:p>
          <a:p>
            <a:pPr lvl="1"/>
            <a:r>
              <a:rPr lang="en-GB" dirty="0"/>
              <a:t>calculate bump in MADX</a:t>
            </a:r>
          </a:p>
          <a:p>
            <a:pPr lvl="1"/>
            <a:r>
              <a:rPr lang="en-GB" dirty="0"/>
              <a:t>identify shift in H6/H8 (implies realignment vertically of first few elements on beam line)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F044B3-7ED0-5371-9E41-5469A050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DDB7C-A596-35D0-9332-F6A5A87CE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CEFF6E6-6272-FC6D-7664-2D371D68D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46BE9A5-A457-0665-5A3E-F39B8576D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49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7B7E23-421D-1A85-74B4-A4F3A4482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Vacuum completion in TCC2</a:t>
            </a:r>
          </a:p>
          <a:p>
            <a:r>
              <a:rPr lang="en-GB" dirty="0"/>
              <a:t>TAX functions and requirements (HI-ECN3)</a:t>
            </a:r>
          </a:p>
          <a:p>
            <a:r>
              <a:rPr lang="en-GB" dirty="0"/>
              <a:t>H6/H8 cycle in T4</a:t>
            </a:r>
          </a:p>
          <a:p>
            <a:r>
              <a:rPr lang="en-GB" dirty="0"/>
              <a:t>H6/H8 wobbling reminder</a:t>
            </a:r>
          </a:p>
          <a:p>
            <a:r>
              <a:rPr lang="en-GB" dirty="0"/>
              <a:t>Safety device for dumping the beam</a:t>
            </a:r>
          </a:p>
          <a:p>
            <a:r>
              <a:rPr lang="en-GB" dirty="0"/>
              <a:t>Bumping onto the target</a:t>
            </a:r>
          </a:p>
          <a:p>
            <a:r>
              <a:rPr lang="en-GB" dirty="0"/>
              <a:t>Next steps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FFEA63-CFEC-E33D-DDF0-2A2055173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D6C23-AACF-0DC0-CA62-16B81FDD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B209A-6227-D18E-28DE-16B64EC02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4FCD5-ECFB-DE12-004F-2FC07F236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1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C014FC-A7D0-BA5E-1DC9-F4C8893F1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40" y="1060031"/>
            <a:ext cx="11376024" cy="4608512"/>
          </a:xfrm>
        </p:spPr>
        <p:txBody>
          <a:bodyPr/>
          <a:lstStyle/>
          <a:p>
            <a:r>
              <a:rPr lang="en-GB" sz="2000" dirty="0"/>
              <a:t>In the T4 target region there are sections of air and a few windows</a:t>
            </a:r>
          </a:p>
          <a:p>
            <a:r>
              <a:rPr lang="en-GB" sz="2000" dirty="0"/>
              <a:t>With the higher intensity beam requirement, can we reduce the material in the beam?</a:t>
            </a:r>
          </a:p>
          <a:p>
            <a:pPr lvl="1"/>
            <a:r>
              <a:rPr lang="en-GB" sz="1600" dirty="0"/>
              <a:t>less scattering → fewer losses along the line (even far from the T4 region)</a:t>
            </a:r>
          </a:p>
          <a:p>
            <a:r>
              <a:rPr lang="en-GB" sz="2000" dirty="0"/>
              <a:t>Different TAX holes are used to modulate the intensity</a:t>
            </a:r>
            <a:br>
              <a:rPr lang="en-GB" sz="2000" dirty="0"/>
            </a:br>
            <a:r>
              <a:rPr lang="en-GB" sz="2000" dirty="0"/>
              <a:t>in P42 and for HI-ECN3 this will be done by the machine</a:t>
            </a:r>
          </a:p>
          <a:p>
            <a:r>
              <a:rPr lang="en-GB" sz="2000" dirty="0"/>
              <a:t>Assumption: air cannot be removed inside T4</a:t>
            </a:r>
          </a:p>
          <a:p>
            <a:r>
              <a:rPr lang="en-GB" sz="2000" dirty="0"/>
              <a:t>The next largest source of material is the air in the TAX</a:t>
            </a:r>
          </a:p>
          <a:p>
            <a:pPr lvl="1"/>
            <a:r>
              <a:rPr lang="en-GB" sz="1700" dirty="0"/>
              <a:t>~4m of air + 2x vacuum windows</a:t>
            </a:r>
          </a:p>
          <a:p>
            <a:pPr lvl="1"/>
            <a:r>
              <a:rPr lang="en-GB" sz="1600" dirty="0"/>
              <a:t>assuming the VXSS vacuum chamber is replaced</a:t>
            </a:r>
          </a:p>
          <a:p>
            <a:r>
              <a:rPr lang="en-GB" sz="2000" dirty="0"/>
              <a:t>Proposal: continuous vacuum from after T4 → TCC8</a:t>
            </a:r>
          </a:p>
          <a:p>
            <a:pPr lvl="1"/>
            <a:r>
              <a:rPr lang="en-GB" sz="1700" dirty="0"/>
              <a:t>TAX in vacuum with larger aperture and perhaps tungsten inserts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5A05F4-C9DC-368D-D463-760E9908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Completion in TCC2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9AB3F-399A-5C53-8C3C-34D5FC8F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A0A26-11E0-3244-5330-01C41D795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7" t="3975"/>
          <a:stretch/>
        </p:blipFill>
        <p:spPr>
          <a:xfrm>
            <a:off x="7248128" y="3226944"/>
            <a:ext cx="4844569" cy="29738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B7EEA-77E7-EB88-5A39-391F12F15B67}"/>
              </a:ext>
            </a:extLst>
          </p:cNvPr>
          <p:cNvSpPr txBox="1"/>
          <p:nvPr/>
        </p:nvSpPr>
        <p:spPr>
          <a:xfrm>
            <a:off x="7162472" y="2980723"/>
            <a:ext cx="47278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P42 Pencil beam with different material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A6CD6C-E801-A5F0-F91B-2E75D4766023}"/>
              </a:ext>
            </a:extLst>
          </p:cNvPr>
          <p:cNvSpPr txBox="1"/>
          <p:nvPr/>
        </p:nvSpPr>
        <p:spPr>
          <a:xfrm>
            <a:off x="11014570" y="5874064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L. </a:t>
            </a:r>
            <a:r>
              <a:rPr lang="en-GB" dirty="0" err="1"/>
              <a:t>Dyks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B5E256-B89C-F4D1-42BF-028412E19341}"/>
              </a:ext>
            </a:extLst>
          </p:cNvPr>
          <p:cNvSpPr txBox="1"/>
          <p:nvPr/>
        </p:nvSpPr>
        <p:spPr>
          <a:xfrm>
            <a:off x="117450" y="5990879"/>
            <a:ext cx="88095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See: </a:t>
            </a:r>
            <a:r>
              <a:rPr lang="en-GB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https://doi.org/10.1016/j.nimb.2021.11.021</a:t>
            </a:r>
            <a:r>
              <a:rPr lang="en-GB" sz="1400" dirty="0"/>
              <a:t> for discussion on inelastic scattering on the inside of the inserts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9D254BE-F7B8-9C60-DE75-9B1B992F9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6FED40F-D96B-2172-4EDD-C6F58BB27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92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79F872-756F-2A5B-F0EA-99BCC75E8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379915"/>
            <a:ext cx="5904035" cy="3820860"/>
          </a:xfrm>
        </p:spPr>
        <p:txBody>
          <a:bodyPr/>
          <a:lstStyle/>
          <a:p>
            <a:r>
              <a:rPr lang="en-GB" dirty="0"/>
              <a:t>Different holes → reduce intensity</a:t>
            </a:r>
          </a:p>
          <a:p>
            <a:pPr lvl="1"/>
            <a:r>
              <a:rPr lang="en-GB" dirty="0"/>
              <a:t>balance needs of P42 and H6/H8</a:t>
            </a:r>
          </a:p>
          <a:p>
            <a:r>
              <a:rPr lang="en-GB" dirty="0"/>
              <a:t>Define the acceptance of P42</a:t>
            </a:r>
            <a:br>
              <a:rPr lang="en-GB" dirty="0"/>
            </a:br>
            <a:endParaRPr lang="en-GB" dirty="0"/>
          </a:p>
          <a:p>
            <a:r>
              <a:rPr lang="en-GB" dirty="0"/>
              <a:t>Absorb secondaries produced in T4</a:t>
            </a:r>
          </a:p>
          <a:p>
            <a:r>
              <a:rPr lang="en-GB" dirty="0"/>
              <a:t>Dump proton beam</a:t>
            </a:r>
          </a:p>
          <a:p>
            <a:pPr lvl="1"/>
            <a:r>
              <a:rPr lang="en-GB" dirty="0"/>
              <a:t>act as EIS-b for access to TCC8 and ECN3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246BD4-5420-0EF7-8D82-37F9245F3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TAX Functions &amp; HI-ECN3 Requirements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A0299-142F-F1E6-3057-06689D222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64FB1-0421-0105-A1BA-49CDED994F9D}"/>
              </a:ext>
            </a:extLst>
          </p:cNvPr>
          <p:cNvSpPr txBox="1"/>
          <p:nvPr/>
        </p:nvSpPr>
        <p:spPr>
          <a:xfrm>
            <a:off x="2063552" y="1628800"/>
            <a:ext cx="118141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/>
              <a:t>Function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57281-1170-CF48-1A9C-935E60EA7A7B}"/>
              </a:ext>
            </a:extLst>
          </p:cNvPr>
          <p:cNvSpPr txBox="1"/>
          <p:nvPr/>
        </p:nvSpPr>
        <p:spPr>
          <a:xfrm>
            <a:off x="7545372" y="1636452"/>
            <a:ext cx="308257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/>
              <a:t>HI-ECN3 Requirement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01AF8CE-9697-2ADA-8428-15E07499B065}"/>
              </a:ext>
            </a:extLst>
          </p:cNvPr>
          <p:cNvSpPr txBox="1">
            <a:spLocks/>
          </p:cNvSpPr>
          <p:nvPr/>
        </p:nvSpPr>
        <p:spPr>
          <a:xfrm>
            <a:off x="6600056" y="2379915"/>
            <a:ext cx="7343576" cy="3820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Not necessary if intensity modulated by</a:t>
            </a:r>
            <a:br>
              <a:rPr lang="en-GB" dirty="0"/>
            </a:br>
            <a:r>
              <a:rPr lang="en-GB" dirty="0"/>
              <a:t>SPS</a:t>
            </a:r>
          </a:p>
          <a:p>
            <a:r>
              <a:rPr lang="en-GB" dirty="0"/>
              <a:t>Necessary if left-over protons after T4</a:t>
            </a:r>
            <a:br>
              <a:rPr lang="en-GB" dirty="0"/>
            </a:br>
            <a:r>
              <a:rPr lang="en-GB" dirty="0"/>
              <a:t>go to P42</a:t>
            </a:r>
          </a:p>
          <a:p>
            <a:r>
              <a:rPr lang="en-GB" dirty="0"/>
              <a:t>Necessary</a:t>
            </a:r>
          </a:p>
          <a:p>
            <a:r>
              <a:rPr lang="en-GB" dirty="0"/>
              <a:t>An EIS-b device should be present</a:t>
            </a:r>
          </a:p>
          <a:p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7A2709D-F719-D970-50B6-07CD0AE86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F9A5FD2-E6ED-CE4A-C2F9-2BEBB8F29B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0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DA4A70-C3A3-E0DD-C341-F902F2B63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2" y="888137"/>
            <a:ext cx="7772400" cy="383700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5E8DDF-7B3F-208D-D0DA-ED91622E0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7351685" cy="4608512"/>
          </a:xfrm>
        </p:spPr>
        <p:txBody>
          <a:bodyPr/>
          <a:lstStyle/>
          <a:p>
            <a:r>
              <a:rPr lang="en-GB" sz="2000" dirty="0"/>
              <a:t>The T4 intensity is driven by </a:t>
            </a:r>
            <a:br>
              <a:rPr lang="en-GB" sz="2000" dirty="0"/>
            </a:br>
            <a:r>
              <a:rPr lang="en-GB" sz="2000" dirty="0"/>
              <a:t>the desired intensity at T10</a:t>
            </a:r>
          </a:p>
          <a:p>
            <a:r>
              <a:rPr lang="en-GB" sz="2000" dirty="0"/>
              <a:t>For H6/H8 we need around</a:t>
            </a:r>
            <a:br>
              <a:rPr lang="en-GB" sz="2000" dirty="0"/>
            </a:br>
            <a:r>
              <a:rPr lang="en-GB" sz="2000" dirty="0"/>
              <a:t>25 - 35 x10</a:t>
            </a:r>
            <a:r>
              <a:rPr lang="en-GB" sz="2000" baseline="30000" dirty="0"/>
              <a:t>11</a:t>
            </a:r>
            <a:r>
              <a:rPr lang="en-GB" sz="2000" dirty="0"/>
              <a:t> </a:t>
            </a:r>
            <a:r>
              <a:rPr lang="en-GB" sz="2000" dirty="0" err="1"/>
              <a:t>pps</a:t>
            </a:r>
            <a:r>
              <a:rPr lang="en-GB" sz="2000" dirty="0"/>
              <a:t> to serve all</a:t>
            </a:r>
            <a:br>
              <a:rPr lang="en-GB" sz="2000" dirty="0"/>
            </a:br>
            <a:r>
              <a:rPr lang="en-GB" sz="2000" dirty="0"/>
              <a:t>test beam users</a:t>
            </a:r>
          </a:p>
          <a:p>
            <a:pPr lvl="1"/>
            <a:r>
              <a:rPr lang="en-GB" sz="1600" dirty="0"/>
              <a:t>NA60+ LOI would imply more</a:t>
            </a:r>
          </a:p>
          <a:p>
            <a:r>
              <a:rPr lang="en-GB" sz="2000" dirty="0"/>
              <a:t>For H6/H8 it would be</a:t>
            </a:r>
            <a:br>
              <a:rPr lang="en-GB" sz="2000" dirty="0"/>
            </a:br>
            <a:r>
              <a:rPr lang="en-GB" sz="2000" dirty="0"/>
              <a:t>interesting to have different</a:t>
            </a:r>
            <a:br>
              <a:rPr lang="en-GB" sz="2000" dirty="0"/>
            </a:br>
            <a:r>
              <a:rPr lang="en-GB" sz="2000" dirty="0"/>
              <a:t>wobbling settings</a:t>
            </a:r>
          </a:p>
          <a:p>
            <a:pPr lvl="1"/>
            <a:r>
              <a:rPr lang="en-GB" sz="1600" dirty="0"/>
              <a:t>there are scenarios not shown here </a:t>
            </a:r>
            <a:br>
              <a:rPr lang="en-GB" sz="1600" dirty="0"/>
            </a:br>
            <a:r>
              <a:rPr lang="en-GB" sz="1600" dirty="0"/>
              <a:t>where the left-over protons hit the TAX</a:t>
            </a:r>
          </a:p>
          <a:p>
            <a:r>
              <a:rPr lang="en-GB" sz="2000" dirty="0"/>
              <a:t>The wobbling magnets are currently DC currently</a:t>
            </a:r>
          </a:p>
          <a:p>
            <a:pPr lvl="1"/>
            <a:r>
              <a:rPr lang="en-GB" sz="1700" dirty="0"/>
              <a:t>note there is significant risk in a failure scenario if they are pulsed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3A55F2-1DE0-05C0-2B4C-C25133D71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H6/H8 Cycle in T4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FA20F-2C2C-0A2E-E8F4-969D37644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0A2B7E-BB40-B8C4-3E57-54EFE95CDB5A}"/>
              </a:ext>
            </a:extLst>
          </p:cNvPr>
          <p:cNvSpPr txBox="1"/>
          <p:nvPr/>
        </p:nvSpPr>
        <p:spPr>
          <a:xfrm>
            <a:off x="6528048" y="4776436"/>
            <a:ext cx="390715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two common wobbling scenarios in T4</a:t>
            </a:r>
          </a:p>
          <a:p>
            <a:pPr algn="ctr"/>
            <a:r>
              <a:rPr lang="en-GB" sz="1400" dirty="0"/>
              <a:t>(TBIU/D shown aligned to axis)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0627E-DD09-5AAA-4A92-03BF58B2D926}"/>
              </a:ext>
            </a:extLst>
          </p:cNvPr>
          <p:cNvSpPr txBox="1"/>
          <p:nvPr/>
        </p:nvSpPr>
        <p:spPr>
          <a:xfrm>
            <a:off x="8346976" y="1711329"/>
            <a:ext cx="2693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6C9091-030C-69C1-FDAD-49B08D9C01B9}"/>
              </a:ext>
            </a:extLst>
          </p:cNvPr>
          <p:cNvSpPr txBox="1"/>
          <p:nvPr/>
        </p:nvSpPr>
        <p:spPr>
          <a:xfrm>
            <a:off x="8954591" y="1927865"/>
            <a:ext cx="5257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TBID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B182C-00D3-C717-8F57-442591A9EB41}"/>
              </a:ext>
            </a:extLst>
          </p:cNvPr>
          <p:cNvSpPr txBox="1"/>
          <p:nvPr/>
        </p:nvSpPr>
        <p:spPr>
          <a:xfrm>
            <a:off x="7398508" y="1695476"/>
            <a:ext cx="5257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TBIU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C56797-BAF9-9254-B757-FF5B1C1DEE58}"/>
              </a:ext>
            </a:extLst>
          </p:cNvPr>
          <p:cNvSpPr txBox="1"/>
          <p:nvPr/>
        </p:nvSpPr>
        <p:spPr>
          <a:xfrm>
            <a:off x="11016452" y="888137"/>
            <a:ext cx="431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TAX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688D-5DBE-B4D5-8575-30338040E746}"/>
              </a:ext>
            </a:extLst>
          </p:cNvPr>
          <p:cNvCxnSpPr>
            <a:cxnSpLocks/>
          </p:cNvCxnSpPr>
          <p:nvPr/>
        </p:nvCxnSpPr>
        <p:spPr>
          <a:xfrm>
            <a:off x="8481628" y="1974856"/>
            <a:ext cx="0" cy="2769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63E1F9-4B3C-A3E7-0027-8DA563E0C727}"/>
              </a:ext>
            </a:extLst>
          </p:cNvPr>
          <p:cNvCxnSpPr>
            <a:cxnSpLocks/>
          </p:cNvCxnSpPr>
          <p:nvPr/>
        </p:nvCxnSpPr>
        <p:spPr>
          <a:xfrm>
            <a:off x="7924293" y="1916832"/>
            <a:ext cx="450776" cy="4487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C1854DC-2F6D-082F-9CB4-69B87C7B91EE}"/>
              </a:ext>
            </a:extLst>
          </p:cNvPr>
          <p:cNvCxnSpPr>
            <a:cxnSpLocks/>
          </p:cNvCxnSpPr>
          <p:nvPr/>
        </p:nvCxnSpPr>
        <p:spPr>
          <a:xfrm flipH="1">
            <a:off x="8616280" y="2238242"/>
            <a:ext cx="363041" cy="2546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B6E4319-69E1-0220-202B-A02A30A45C7C}"/>
              </a:ext>
            </a:extLst>
          </p:cNvPr>
          <p:cNvSpPr txBox="1"/>
          <p:nvPr/>
        </p:nvSpPr>
        <p:spPr>
          <a:xfrm>
            <a:off x="10584967" y="2365569"/>
            <a:ext cx="1045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+400 GeV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8086E9-4EAE-C92A-3325-830FFED871FC}"/>
              </a:ext>
            </a:extLst>
          </p:cNvPr>
          <p:cNvSpPr txBox="1"/>
          <p:nvPr/>
        </p:nvSpPr>
        <p:spPr>
          <a:xfrm>
            <a:off x="4930017" y="1896791"/>
            <a:ext cx="859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aperture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1DB8CA-C558-16F1-047E-A547A5ED3D7D}"/>
              </a:ext>
            </a:extLst>
          </p:cNvPr>
          <p:cNvSpPr txBox="1"/>
          <p:nvPr/>
        </p:nvSpPr>
        <p:spPr>
          <a:xfrm>
            <a:off x="10689239" y="1826925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547338-2AD0-E7A9-78BD-A838CAD72C8B}"/>
              </a:ext>
            </a:extLst>
          </p:cNvPr>
          <p:cNvSpPr txBox="1"/>
          <p:nvPr/>
        </p:nvSpPr>
        <p:spPr>
          <a:xfrm>
            <a:off x="10337551" y="1490627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4F56BD-4CBD-CE08-09DF-02AEA687532A}"/>
              </a:ext>
            </a:extLst>
          </p:cNvPr>
          <p:cNvSpPr txBox="1"/>
          <p:nvPr/>
        </p:nvSpPr>
        <p:spPr>
          <a:xfrm>
            <a:off x="4799856" y="3619520"/>
            <a:ext cx="16286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horizontal plane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9A67EDD2-7BDE-8BDC-BB75-CAA2BD3BB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29C2134A-02E5-7E16-F893-F0866E12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7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004F1C-8809-435F-922D-342747E3C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56" y="1439335"/>
            <a:ext cx="11376024" cy="4608512"/>
          </a:xfrm>
        </p:spPr>
        <p:txBody>
          <a:bodyPr/>
          <a:lstStyle/>
          <a:p>
            <a:r>
              <a:rPr lang="en-GB" dirty="0"/>
              <a:t>The wobbling gives the right position</a:t>
            </a:r>
            <a:br>
              <a:rPr lang="en-GB" dirty="0"/>
            </a:br>
            <a:r>
              <a:rPr lang="en-GB" dirty="0"/>
              <a:t>and angle at the target such that each</a:t>
            </a:r>
            <a:br>
              <a:rPr lang="en-GB" dirty="0"/>
            </a:br>
            <a:r>
              <a:rPr lang="en-GB" dirty="0"/>
              <a:t>beamline gets a certain momenta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963432-72D3-8B1D-34F1-D6106BF79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T4 Wobbling Reminder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957DD-19EA-5941-44DF-E319599F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diagram of a target station&#10;&#10;Description automatically generated">
            <a:extLst>
              <a:ext uri="{FF2B5EF4-FFF2-40B4-BE49-F238E27FC236}">
                <a16:creationId xmlns:a16="http://schemas.microsoft.com/office/drawing/2014/main" id="{A8CB030B-98AF-78DB-3655-CE2AD51EFE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01" r="1849" b="5817"/>
          <a:stretch/>
        </p:blipFill>
        <p:spPr>
          <a:xfrm>
            <a:off x="118856" y="2784102"/>
            <a:ext cx="4980244" cy="3416673"/>
          </a:xfrm>
          <a:prstGeom prst="rect">
            <a:avLst/>
          </a:prstGeom>
        </p:spPr>
      </p:pic>
      <p:pic>
        <p:nvPicPr>
          <p:cNvPr id="10" name="Picture 9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37D58E6-01E6-CF1A-932F-E81A04EEA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100" y="764704"/>
            <a:ext cx="3524983" cy="3416673"/>
          </a:xfrm>
          <a:prstGeom prst="rect">
            <a:avLst/>
          </a:prstGeom>
        </p:spPr>
      </p:pic>
      <p:pic>
        <p:nvPicPr>
          <p:cNvPr id="12" name="Picture 11" descr="A graph with green lines&#10;&#10;Description automatically generated">
            <a:extLst>
              <a:ext uri="{FF2B5EF4-FFF2-40B4-BE49-F238E27FC236}">
                <a16:creationId xmlns:a16="http://schemas.microsoft.com/office/drawing/2014/main" id="{A4FF0D71-F8CA-D3C8-ADBA-E2D50FDD1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781" y="2865194"/>
            <a:ext cx="3363363" cy="33055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48FE20-9963-4941-36D6-2431CC0CB953}"/>
              </a:ext>
            </a:extLst>
          </p:cNvPr>
          <p:cNvSpPr txBox="1"/>
          <p:nvPr/>
        </p:nvSpPr>
        <p:spPr>
          <a:xfrm>
            <a:off x="9306582" y="1983817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These are the momenta if we do not have the protons going to P42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0C04B1-57EF-8C64-3D0F-5ACF7F5D23EA}"/>
              </a:ext>
            </a:extLst>
          </p:cNvPr>
          <p:cNvSpPr txBox="1"/>
          <p:nvPr/>
        </p:nvSpPr>
        <p:spPr>
          <a:xfrm>
            <a:off x="5692290" y="4181377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These are the momenta if we have the protons going to P42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263FBF-23CC-A2F0-F4A0-EEA96D5BAFD1}"/>
              </a:ext>
            </a:extLst>
          </p:cNvPr>
          <p:cNvSpPr txBox="1"/>
          <p:nvPr/>
        </p:nvSpPr>
        <p:spPr>
          <a:xfrm>
            <a:off x="5137277" y="5524403"/>
            <a:ext cx="344862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The protons must either go into P42 or hit the TAX in specific places so as not to leak through the various apertures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5B8BE08-9D9B-198E-A222-30C2E189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4E3894DC-84FD-44E9-427A-0604C0E5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9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621DFF-D83F-66C1-63E7-863D88427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r>
              <a:rPr lang="en-GB" sz="1800" dirty="0"/>
              <a:t>Could we put another bend after B3 and have a shorter VXSS?</a:t>
            </a:r>
          </a:p>
          <a:p>
            <a:pPr lvl="1"/>
            <a:r>
              <a:rPr lang="en-GB" sz="1400" dirty="0"/>
              <a:t>this B4 would be the only pulsed wobbling magnet</a:t>
            </a:r>
          </a:p>
          <a:p>
            <a:pPr lvl="1"/>
            <a:r>
              <a:rPr lang="en-GB" sz="1400" dirty="0"/>
              <a:t>off during HI-ECN3 cycle → DC wobbling remains; vertical bump to miss target</a:t>
            </a:r>
          </a:p>
          <a:p>
            <a:pPr lvl="1"/>
            <a:r>
              <a:rPr lang="en-GB" sz="1400" dirty="0"/>
              <a:t>on during H6 / H8 cycle → protons absorbed in TAX; higher momentum secondaries for H6/H8</a:t>
            </a:r>
          </a:p>
          <a:p>
            <a:r>
              <a:rPr lang="en-GB" sz="1800" dirty="0"/>
              <a:t>Or could we work with 1x MTN in DC </a:t>
            </a:r>
            <a:br>
              <a:rPr lang="en-GB" sz="1800" dirty="0"/>
            </a:br>
            <a:r>
              <a:rPr lang="en-GB" sz="1800" dirty="0"/>
              <a:t>and pulse the second only</a:t>
            </a:r>
            <a:endParaRPr lang="en-GB" sz="1500" dirty="0"/>
          </a:p>
          <a:p>
            <a:r>
              <a:rPr lang="en-GB" sz="1800" dirty="0"/>
              <a:t>Consequences:</a:t>
            </a:r>
          </a:p>
          <a:p>
            <a:pPr lvl="1"/>
            <a:r>
              <a:rPr lang="en-GB" sz="1400" dirty="0"/>
              <a:t>protons dumped in TAX (&lt; 40 x 10</a:t>
            </a:r>
            <a:r>
              <a:rPr lang="en-GB" sz="1400" baseline="30000" dirty="0"/>
              <a:t>11</a:t>
            </a:r>
            <a:r>
              <a:rPr lang="en-GB" sz="1400" dirty="0"/>
              <a:t>)</a:t>
            </a:r>
          </a:p>
          <a:p>
            <a:pPr lvl="1"/>
            <a:r>
              <a:rPr lang="en-GB" sz="1400" dirty="0"/>
              <a:t>TAX needs a less tight aperture</a:t>
            </a:r>
          </a:p>
          <a:p>
            <a:pPr lvl="1"/>
            <a:r>
              <a:rPr lang="en-GB" sz="1400" dirty="0"/>
              <a:t>SHIP loses those (few) protons</a:t>
            </a:r>
          </a:p>
          <a:p>
            <a:pPr lvl="1"/>
            <a:r>
              <a:rPr lang="en-GB" sz="1400" dirty="0"/>
              <a:t>downstream collimation simpler</a:t>
            </a:r>
          </a:p>
          <a:p>
            <a:pPr lvl="1"/>
            <a:r>
              <a:rPr lang="en-GB" sz="1400" dirty="0"/>
              <a:t>higher momentum for H6 / H8</a:t>
            </a:r>
          </a:p>
          <a:p>
            <a:pPr lvl="1"/>
            <a:r>
              <a:rPr lang="en-GB" sz="1400" dirty="0"/>
              <a:t>improved user sharing with H2/H4</a:t>
            </a:r>
          </a:p>
          <a:p>
            <a:pPr lvl="1"/>
            <a:r>
              <a:rPr lang="en-GB" sz="1400" dirty="0"/>
              <a:t>options may be limited depending on </a:t>
            </a:r>
            <a:br>
              <a:rPr lang="en-GB" sz="1400" dirty="0"/>
            </a:br>
            <a:r>
              <a:rPr lang="en-GB" sz="1400" dirty="0"/>
              <a:t>vacuum flange positions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20545E-7C74-FA1F-4F76-6402746DFD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48" r="1631"/>
          <a:stretch/>
        </p:blipFill>
        <p:spPr>
          <a:xfrm>
            <a:off x="4871864" y="2852936"/>
            <a:ext cx="7200682" cy="335181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918A6F3-0CA4-66F4-BC33-DEA2C5C5A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3099"/>
          </a:xfrm>
        </p:spPr>
        <p:txBody>
          <a:bodyPr/>
          <a:lstStyle/>
          <a:p>
            <a:r>
              <a:rPr lang="en-GB" dirty="0"/>
              <a:t>H6 / H8 Cycle Options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7A4AB-0A1C-8381-FF22-79F811367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D1F55D-E8A2-2435-E593-992D39904F78}"/>
              </a:ext>
            </a:extLst>
          </p:cNvPr>
          <p:cNvSpPr/>
          <p:nvPr/>
        </p:nvSpPr>
        <p:spPr>
          <a:xfrm>
            <a:off x="10196446" y="2854825"/>
            <a:ext cx="36405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4391916-A4B8-52E4-0DF7-D41799942759}"/>
              </a:ext>
            </a:extLst>
          </p:cNvPr>
          <p:cNvSpPr/>
          <p:nvPr/>
        </p:nvSpPr>
        <p:spPr>
          <a:xfrm>
            <a:off x="9840416" y="4513970"/>
            <a:ext cx="1657350" cy="411480"/>
          </a:xfrm>
          <a:custGeom>
            <a:avLst/>
            <a:gdLst>
              <a:gd name="connsiteX0" fmla="*/ 0 w 1657350"/>
              <a:gd name="connsiteY0" fmla="*/ 411480 h 411480"/>
              <a:gd name="connsiteX1" fmla="*/ 662940 w 1657350"/>
              <a:gd name="connsiteY1" fmla="*/ 331470 h 411480"/>
              <a:gd name="connsiteX2" fmla="*/ 1657350 w 1657350"/>
              <a:gd name="connsiteY2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7350" h="411480">
                <a:moveTo>
                  <a:pt x="0" y="411480"/>
                </a:moveTo>
                <a:cubicBezTo>
                  <a:pt x="193357" y="405765"/>
                  <a:pt x="386715" y="400050"/>
                  <a:pt x="662940" y="331470"/>
                </a:cubicBezTo>
                <a:cubicBezTo>
                  <a:pt x="939165" y="262890"/>
                  <a:pt x="1298257" y="131445"/>
                  <a:pt x="1657350" y="0"/>
                </a:cubicBezTo>
              </a:path>
            </a:pathLst>
          </a:custGeom>
          <a:noFill/>
          <a:ln w="5715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2FF06-4FC5-3A75-DDBB-D0E99B9FFDF7}"/>
              </a:ext>
            </a:extLst>
          </p:cNvPr>
          <p:cNvSpPr txBox="1"/>
          <p:nvPr/>
        </p:nvSpPr>
        <p:spPr>
          <a:xfrm>
            <a:off x="10604574" y="2527253"/>
            <a:ext cx="20037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A2F2D8-0E36-26C9-29ED-E6AC1F9B416D}"/>
              </a:ext>
            </a:extLst>
          </p:cNvPr>
          <p:cNvSpPr txBox="1"/>
          <p:nvPr/>
        </p:nvSpPr>
        <p:spPr>
          <a:xfrm>
            <a:off x="10520845" y="5533709"/>
            <a:ext cx="126316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horizontal plane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6D6D18-DA9D-9E4F-1FC9-55CE1C03F6FE}"/>
              </a:ext>
            </a:extLst>
          </p:cNvPr>
          <p:cNvSpPr txBox="1"/>
          <p:nvPr/>
        </p:nvSpPr>
        <p:spPr>
          <a:xfrm>
            <a:off x="9840416" y="254038"/>
            <a:ext cx="205505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/>
              <a:t>Requires study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27DA822-28CB-4AB7-EC04-4B4618327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97166A25-F741-4E9B-FE14-D74F2EB7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2C6103-4583-CC69-B8BA-9FEDB4E349C3}"/>
              </a:ext>
            </a:extLst>
          </p:cNvPr>
          <p:cNvSpPr/>
          <p:nvPr/>
        </p:nvSpPr>
        <p:spPr>
          <a:xfrm>
            <a:off x="11549464" y="3171520"/>
            <a:ext cx="214858" cy="112157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3948D9-A171-745D-DEF3-AB33B90F5718}"/>
              </a:ext>
            </a:extLst>
          </p:cNvPr>
          <p:cNvSpPr/>
          <p:nvPr/>
        </p:nvSpPr>
        <p:spPr>
          <a:xfrm>
            <a:off x="11549464" y="4410329"/>
            <a:ext cx="214858" cy="28707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F74A93A-F344-645F-3A6B-576384A76480}"/>
              </a:ext>
            </a:extLst>
          </p:cNvPr>
          <p:cNvSpPr/>
          <p:nvPr/>
        </p:nvSpPr>
        <p:spPr>
          <a:xfrm>
            <a:off x="11549464" y="4977838"/>
            <a:ext cx="214858" cy="28707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4475E2-0A3B-4B39-8E1C-C398A6BB70A4}"/>
              </a:ext>
            </a:extLst>
          </p:cNvPr>
          <p:cNvSpPr/>
          <p:nvPr/>
        </p:nvSpPr>
        <p:spPr>
          <a:xfrm rot="20139642">
            <a:off x="11495410" y="3916579"/>
            <a:ext cx="322963" cy="127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827245-A0BA-90C3-863A-F0EC23DAC464}"/>
              </a:ext>
            </a:extLst>
          </p:cNvPr>
          <p:cNvSpPr/>
          <p:nvPr/>
        </p:nvSpPr>
        <p:spPr>
          <a:xfrm rot="19800000">
            <a:off x="11508998" y="3207074"/>
            <a:ext cx="295789" cy="102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DB66E1-20BB-4F8F-2BEA-7FF70BF55E23}"/>
              </a:ext>
            </a:extLst>
          </p:cNvPr>
          <p:cNvSpPr txBox="1"/>
          <p:nvPr/>
        </p:nvSpPr>
        <p:spPr>
          <a:xfrm>
            <a:off x="7248128" y="847745"/>
            <a:ext cx="281152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This is a solution that works well in the East Area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C41DA3-1715-E0C4-6ECC-835AADA231C3}"/>
              </a:ext>
            </a:extLst>
          </p:cNvPr>
          <p:cNvSpPr txBox="1"/>
          <p:nvPr/>
        </p:nvSpPr>
        <p:spPr>
          <a:xfrm>
            <a:off x="8874941" y="1587616"/>
            <a:ext cx="318198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With full PPM operation of the MTNs we can have problems such as magnetic history and the need for de-gauss cycles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FFD22C-2D5C-156B-F60A-AAF03BA436C3}"/>
              </a:ext>
            </a:extLst>
          </p:cNvPr>
          <p:cNvSpPr txBox="1"/>
          <p:nvPr/>
        </p:nvSpPr>
        <p:spPr>
          <a:xfrm>
            <a:off x="9480376" y="3177680"/>
            <a:ext cx="21961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B3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762D4A-E9DE-410F-430D-F0A89A91D4AE}"/>
              </a:ext>
            </a:extLst>
          </p:cNvPr>
          <p:cNvSpPr txBox="1"/>
          <p:nvPr/>
        </p:nvSpPr>
        <p:spPr>
          <a:xfrm>
            <a:off x="7744897" y="2647886"/>
            <a:ext cx="21961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B2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2821527-1372-312B-3C10-2C312292449E}"/>
              </a:ext>
            </a:extLst>
          </p:cNvPr>
          <p:cNvSpPr txBox="1"/>
          <p:nvPr/>
        </p:nvSpPr>
        <p:spPr>
          <a:xfrm>
            <a:off x="5447928" y="2649989"/>
            <a:ext cx="21961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1160802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E2955-18A5-0AC4-45CC-A6FD2C1C9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62774"/>
            <a:ext cx="11376024" cy="4608512"/>
          </a:xfrm>
        </p:spPr>
        <p:txBody>
          <a:bodyPr/>
          <a:lstStyle/>
          <a:p>
            <a:r>
              <a:rPr lang="en-GB" dirty="0"/>
              <a:t>If the TAX does not move, there must be a device / dump for safety</a:t>
            </a:r>
          </a:p>
          <a:p>
            <a:r>
              <a:rPr lang="en-GB" dirty="0"/>
              <a:t>Could the TIDGV be moved into TCC2?</a:t>
            </a:r>
          </a:p>
          <a:p>
            <a:r>
              <a:rPr lang="en-GB" dirty="0"/>
              <a:t>Could we bump over the TIDGV for normal operation?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If such a dump were in TCC2 the downstream muons would</a:t>
            </a:r>
            <a:br>
              <a:rPr lang="en-GB" dirty="0"/>
            </a:br>
            <a:r>
              <a:rPr lang="en-GB" dirty="0"/>
              <a:t>be lower and in the ground</a:t>
            </a:r>
          </a:p>
          <a:p>
            <a:r>
              <a:rPr lang="en-GB" dirty="0"/>
              <a:t>Otherwise, we would request the TAX move and have vacuum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1B2C6E-46A4-CF54-DAC6-8CF21E01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EIS-b Device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E43AF-8EF9-F063-F8C4-4A30E46B0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D1413D-85A2-2525-0F21-6405145665C0}"/>
              </a:ext>
            </a:extLst>
          </p:cNvPr>
          <p:cNvGrpSpPr/>
          <p:nvPr/>
        </p:nvGrpSpPr>
        <p:grpSpPr>
          <a:xfrm>
            <a:off x="370432" y="3591840"/>
            <a:ext cx="7661058" cy="936080"/>
            <a:chOff x="739198" y="3479270"/>
            <a:chExt cx="7661058" cy="936080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12D25F3-E9CD-4133-444D-84DCF4317805}"/>
                </a:ext>
              </a:extLst>
            </p:cNvPr>
            <p:cNvCxnSpPr>
              <a:cxnSpLocks/>
            </p:cNvCxnSpPr>
            <p:nvPr/>
          </p:nvCxnSpPr>
          <p:spPr>
            <a:xfrm>
              <a:off x="739198" y="3886417"/>
              <a:ext cx="766105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65794EB-1A02-CAD8-476F-5F9DAA762FE1}"/>
                </a:ext>
              </a:extLst>
            </p:cNvPr>
            <p:cNvSpPr/>
            <p:nvPr/>
          </p:nvSpPr>
          <p:spPr>
            <a:xfrm>
              <a:off x="5087888" y="3703645"/>
              <a:ext cx="2311740" cy="365547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31289B2-61B7-0024-D03A-AE62BAAB1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5342" y="3479270"/>
              <a:ext cx="2699766" cy="4071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12529FB-1AE5-3B58-F85A-552A168B175F}"/>
                </a:ext>
              </a:extLst>
            </p:cNvPr>
            <p:cNvCxnSpPr>
              <a:cxnSpLocks/>
            </p:cNvCxnSpPr>
            <p:nvPr/>
          </p:nvCxnSpPr>
          <p:spPr>
            <a:xfrm>
              <a:off x="4728826" y="3479270"/>
              <a:ext cx="3427196" cy="0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C447941-0F23-3AAE-00E3-E946D68747CD}"/>
                </a:ext>
              </a:extLst>
            </p:cNvPr>
            <p:cNvCxnSpPr>
              <a:cxnSpLocks/>
            </p:cNvCxnSpPr>
            <p:nvPr/>
          </p:nvCxnSpPr>
          <p:spPr>
            <a:xfrm>
              <a:off x="893485" y="3886417"/>
              <a:ext cx="1138716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3F89FD8-A30E-4607-6F0A-7403AB90323E}"/>
                </a:ext>
              </a:extLst>
            </p:cNvPr>
            <p:cNvSpPr txBox="1"/>
            <p:nvPr/>
          </p:nvSpPr>
          <p:spPr>
            <a:xfrm>
              <a:off x="5891097" y="4138351"/>
              <a:ext cx="70532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TIDGV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D370D2-60DA-CBB8-0EE6-9701F9FF2289}"/>
                </a:ext>
              </a:extLst>
            </p:cNvPr>
            <p:cNvCxnSpPr>
              <a:cxnSpLocks/>
            </p:cNvCxnSpPr>
            <p:nvPr/>
          </p:nvCxnSpPr>
          <p:spPr>
            <a:xfrm>
              <a:off x="2032201" y="3886417"/>
              <a:ext cx="2955469" cy="0"/>
            </a:xfrm>
            <a:prstGeom prst="line">
              <a:avLst/>
            </a:prstGeom>
            <a:ln w="28575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 descr="A large industrial plant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308D7E70-B009-722D-4DD2-22F0A3ED9C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49" r="998"/>
          <a:stretch/>
        </p:blipFill>
        <p:spPr>
          <a:xfrm>
            <a:off x="8379944" y="1988838"/>
            <a:ext cx="3560080" cy="414208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82619AB-71F9-4056-B0CA-3FB1D1C40F2D}"/>
              </a:ext>
            </a:extLst>
          </p:cNvPr>
          <p:cNvSpPr txBox="1"/>
          <p:nvPr/>
        </p:nvSpPr>
        <p:spPr>
          <a:xfrm>
            <a:off x="9454934" y="974124"/>
            <a:ext cx="232907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Possible space after QNL.0430054?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6A9FB7-51AF-6058-7ACB-B86653DF9F1B}"/>
              </a:ext>
            </a:extLst>
          </p:cNvPr>
          <p:cNvCxnSpPr/>
          <p:nvPr/>
        </p:nvCxnSpPr>
        <p:spPr>
          <a:xfrm flipH="1">
            <a:off x="9624392" y="1592263"/>
            <a:ext cx="792088" cy="241157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D2EF10FE-F112-9FF8-9E4A-916BE60CB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7163656E-3445-8CA5-AC5F-4C8D413B8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92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C5CE9F-DD98-36AE-397F-21CAFD0E8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86351"/>
            <a:ext cx="11376024" cy="4608512"/>
          </a:xfrm>
        </p:spPr>
        <p:txBody>
          <a:bodyPr/>
          <a:lstStyle/>
          <a:p>
            <a:r>
              <a:rPr lang="en-GB" dirty="0"/>
              <a:t>Current baseline is to bump around the target on the HI-ECN3 cycle</a:t>
            </a:r>
          </a:p>
          <a:p>
            <a:r>
              <a:rPr lang="en-GB" dirty="0"/>
              <a:t>Propose we keep the HI-ECN3 cycle un-bumped and align target to a gap</a:t>
            </a:r>
          </a:p>
          <a:p>
            <a:r>
              <a:rPr lang="en-GB" dirty="0"/>
              <a:t>Bump the H6/H8 cycle </a:t>
            </a:r>
            <a:r>
              <a:rPr lang="en-GB" b="1" u="sng" dirty="0"/>
              <a:t>onto</a:t>
            </a:r>
            <a:r>
              <a:rPr lang="en-GB" dirty="0"/>
              <a:t> the target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4FD99B-B045-AB02-E931-0F1A5E07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and Bumping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8FCE5-3338-F6AC-9479-8548D50D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FE37FD-4555-5BFF-7CFA-F0FAD916D3EC}"/>
              </a:ext>
            </a:extLst>
          </p:cNvPr>
          <p:cNvSpPr txBox="1"/>
          <p:nvPr/>
        </p:nvSpPr>
        <p:spPr>
          <a:xfrm>
            <a:off x="9384315" y="2852936"/>
            <a:ext cx="239969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Requires study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F1D692-0F2E-B289-B1C7-CB6838CFA313}"/>
              </a:ext>
            </a:extLst>
          </p:cNvPr>
          <p:cNvSpPr txBox="1"/>
          <p:nvPr/>
        </p:nvSpPr>
        <p:spPr>
          <a:xfrm>
            <a:off x="8120966" y="3878411"/>
            <a:ext cx="361637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If bumper fails, then we are actively</a:t>
            </a:r>
            <a:br>
              <a:rPr lang="en-GB" dirty="0"/>
            </a:br>
            <a:r>
              <a:rPr lang="en-GB" dirty="0"/>
              <a:t>bumping a much less intense 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453A20-83A4-24B0-318F-B2CD0068BDC4}"/>
              </a:ext>
            </a:extLst>
          </p:cNvPr>
          <p:cNvSpPr txBox="1"/>
          <p:nvPr/>
        </p:nvSpPr>
        <p:spPr>
          <a:xfrm>
            <a:off x="8120966" y="4646888"/>
            <a:ext cx="350095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The bump would not be enough to</a:t>
            </a:r>
            <a:br>
              <a:rPr lang="en-GB" dirty="0"/>
            </a:br>
            <a:r>
              <a:rPr lang="en-GB" dirty="0"/>
              <a:t>steer clear of the hole in the TAX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C2F7D1-3BB5-88B5-EBAC-92F2E63B62A4}"/>
              </a:ext>
            </a:extLst>
          </p:cNvPr>
          <p:cNvSpPr txBox="1"/>
          <p:nvPr/>
        </p:nvSpPr>
        <p:spPr>
          <a:xfrm>
            <a:off x="8120966" y="5335910"/>
            <a:ext cx="346248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Investigate what small angle we</a:t>
            </a:r>
            <a:br>
              <a:rPr lang="en-GB" dirty="0"/>
            </a:br>
            <a:r>
              <a:rPr lang="en-GB" dirty="0"/>
              <a:t>could tolerate for the H6/H8 beam</a:t>
            </a:r>
            <a:br>
              <a:rPr lang="en-GB" dirty="0"/>
            </a:br>
            <a:r>
              <a:rPr lang="en-GB" dirty="0"/>
              <a:t>at the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7D2C24-B71F-FB84-8E3C-839F793DD16E}"/>
              </a:ext>
            </a:extLst>
          </p:cNvPr>
          <p:cNvGrpSpPr/>
          <p:nvPr/>
        </p:nvGrpSpPr>
        <p:grpSpPr>
          <a:xfrm>
            <a:off x="640912" y="3358058"/>
            <a:ext cx="6472020" cy="2258818"/>
            <a:chOff x="640912" y="3358058"/>
            <a:chExt cx="6472020" cy="2258818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5C1318A-2DB7-C48D-D866-A53F31F071EF}"/>
                </a:ext>
              </a:extLst>
            </p:cNvPr>
            <p:cNvCxnSpPr>
              <a:cxnSpLocks/>
            </p:cNvCxnSpPr>
            <p:nvPr/>
          </p:nvCxnSpPr>
          <p:spPr>
            <a:xfrm>
              <a:off x="3485228" y="4017725"/>
              <a:ext cx="3546876" cy="0"/>
            </a:xfrm>
            <a:prstGeom prst="straightConnector1">
              <a:avLst/>
            </a:prstGeom>
            <a:ln w="28575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9698A1B-285A-7687-2088-CCA9DCCBA0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7448" y="4017725"/>
              <a:ext cx="2357780" cy="275371"/>
            </a:xfrm>
            <a:prstGeom prst="straightConnector1">
              <a:avLst/>
            </a:prstGeom>
            <a:ln w="28575">
              <a:solidFill>
                <a:schemeClr val="tx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C31004D-9479-BB43-8787-00D084AF9401}"/>
                </a:ext>
              </a:extLst>
            </p:cNvPr>
            <p:cNvCxnSpPr>
              <a:cxnSpLocks/>
            </p:cNvCxnSpPr>
            <p:nvPr/>
          </p:nvCxnSpPr>
          <p:spPr>
            <a:xfrm>
              <a:off x="640912" y="4293096"/>
              <a:ext cx="6391192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5405B72-86DC-CF78-8166-8CF1CEA7DD88}"/>
                </a:ext>
              </a:extLst>
            </p:cNvPr>
            <p:cNvGrpSpPr/>
            <p:nvPr/>
          </p:nvGrpSpPr>
          <p:grpSpPr>
            <a:xfrm>
              <a:off x="4116388" y="3358058"/>
              <a:ext cx="1296144" cy="1907679"/>
              <a:chOff x="4116388" y="3358058"/>
              <a:chExt cx="1296144" cy="190767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84E13AB-6CC7-592C-9CFB-9CC373390A86}"/>
                  </a:ext>
                </a:extLst>
              </p:cNvPr>
              <p:cNvSpPr/>
              <p:nvPr/>
            </p:nvSpPr>
            <p:spPr>
              <a:xfrm>
                <a:off x="4264094" y="3896519"/>
                <a:ext cx="1000733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5DDEF4D-9430-BBD2-3BC1-386B046186A1}"/>
                  </a:ext>
                </a:extLst>
              </p:cNvPr>
              <p:cNvSpPr/>
              <p:nvPr/>
            </p:nvSpPr>
            <p:spPr>
              <a:xfrm>
                <a:off x="4422726" y="4509120"/>
                <a:ext cx="683468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6E52DA4-3E7A-F5D0-66C5-BBD986CE7555}"/>
                  </a:ext>
                </a:extLst>
              </p:cNvPr>
              <p:cNvSpPr/>
              <p:nvPr/>
            </p:nvSpPr>
            <p:spPr>
              <a:xfrm>
                <a:off x="4566742" y="5049713"/>
                <a:ext cx="395436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1A6E4DB-2FFD-DB1F-ED93-2E707AE350F5}"/>
                  </a:ext>
                </a:extLst>
              </p:cNvPr>
              <p:cNvSpPr/>
              <p:nvPr/>
            </p:nvSpPr>
            <p:spPr>
              <a:xfrm>
                <a:off x="4116388" y="3358058"/>
                <a:ext cx="1296144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7F627E3-740B-33CE-B4F9-98C51E8DEEAA}"/>
                </a:ext>
              </a:extLst>
            </p:cNvPr>
            <p:cNvSpPr txBox="1"/>
            <p:nvPr/>
          </p:nvSpPr>
          <p:spPr>
            <a:xfrm>
              <a:off x="4411799" y="5339877"/>
              <a:ext cx="70532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2">
                      <a:lumMod val="50000"/>
                    </a:schemeClr>
                  </a:solidFill>
                </a:rPr>
                <a:t>targets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07E855-6564-DAC5-2D46-03E7E828C453}"/>
                </a:ext>
              </a:extLst>
            </p:cNvPr>
            <p:cNvSpPr txBox="1"/>
            <p:nvPr/>
          </p:nvSpPr>
          <p:spPr>
            <a:xfrm>
              <a:off x="5548401" y="4370620"/>
              <a:ext cx="156453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C00000"/>
                  </a:solidFill>
                </a:rPr>
                <a:t>HI-ECN3 beam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318AD8-4DA6-DAAB-51D5-25DC0AD5F26E}"/>
                </a:ext>
              </a:extLst>
            </p:cNvPr>
            <p:cNvSpPr txBox="1"/>
            <p:nvPr/>
          </p:nvSpPr>
          <p:spPr>
            <a:xfrm>
              <a:off x="5591944" y="3717032"/>
              <a:ext cx="12952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H6/H8 beam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BD139A0-0A53-229A-CD77-8432CCC3E03F}"/>
                </a:ext>
              </a:extLst>
            </p:cNvPr>
            <p:cNvSpPr txBox="1"/>
            <p:nvPr/>
          </p:nvSpPr>
          <p:spPr>
            <a:xfrm>
              <a:off x="2159648" y="4739572"/>
              <a:ext cx="197490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target gap is 40mm</a:t>
              </a:r>
            </a:p>
          </p:txBody>
        </p:sp>
      </p:grp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652A949-5097-FA6D-ECF3-9F2076495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Possible P42 Modifications for HI-ECN3 | L. Nevay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F0DA90DC-A2F3-6822-92D5-712E2E2176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882580" cy="365125"/>
          </a:xfrm>
        </p:spPr>
        <p:txBody>
          <a:bodyPr/>
          <a:lstStyle/>
          <a:p>
            <a:r>
              <a:rPr lang="de-DE" dirty="0"/>
              <a:t>26</a:t>
            </a:r>
            <a:r>
              <a:rPr lang="de-DE" baseline="30000" dirty="0"/>
              <a:t>th</a:t>
            </a:r>
            <a:r>
              <a:rPr lang="de-DE" dirty="0"/>
              <a:t>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42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B8EB7A2-D107-4644-9BE2-B6C63AF6A1DA}" vid="{C8890B19-18F6-9144-82C2-3740631ADB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1552</TotalTime>
  <Words>1051</Words>
  <Application>Microsoft Macintosh PowerPoint</Application>
  <PresentationFormat>Widescreen</PresentationFormat>
  <Paragraphs>147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Possible P42 Modifications for HI-ECN3</vt:lpstr>
      <vt:lpstr>Introduction</vt:lpstr>
      <vt:lpstr>Vacuum Completion in TCC2 </vt:lpstr>
      <vt:lpstr>TAX Functions &amp; HI-ECN3 Requirements</vt:lpstr>
      <vt:lpstr>H6/H8 Cycle in T4</vt:lpstr>
      <vt:lpstr>T4 Wobbling Reminder</vt:lpstr>
      <vt:lpstr>H6 / H8 Cycle Options</vt:lpstr>
      <vt:lpstr>EIS-b Device</vt:lpstr>
      <vt:lpstr>Safety and Bumping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Commissioning</dc:title>
  <dc:creator>Laurence James Nevay</dc:creator>
  <cp:lastModifiedBy>Laurence James Nevay</cp:lastModifiedBy>
  <cp:revision>41</cp:revision>
  <cp:lastPrinted>2020-01-30T13:49:18Z</cp:lastPrinted>
  <dcterms:created xsi:type="dcterms:W3CDTF">2024-04-09T08:14:36Z</dcterms:created>
  <dcterms:modified xsi:type="dcterms:W3CDTF">2024-04-26T11:48:41Z</dcterms:modified>
</cp:coreProperties>
</file>