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handoutMasterIdLst>
    <p:handoutMasterId r:id="rId14"/>
  </p:handoutMasterIdLst>
  <p:sldIdLst>
    <p:sldId id="296" r:id="rId2"/>
    <p:sldId id="316" r:id="rId3"/>
    <p:sldId id="318" r:id="rId4"/>
    <p:sldId id="319" r:id="rId5"/>
    <p:sldId id="324" r:id="rId6"/>
    <p:sldId id="322" r:id="rId7"/>
    <p:sldId id="320" r:id="rId8"/>
    <p:sldId id="321" r:id="rId9"/>
    <p:sldId id="325" r:id="rId10"/>
    <p:sldId id="323" r:id="rId11"/>
    <p:sldId id="28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D4B6"/>
    <a:srgbClr val="A7D2B9"/>
    <a:srgbClr val="EB8335"/>
    <a:srgbClr val="FC6D26"/>
    <a:srgbClr val="F69F6A"/>
    <a:srgbClr val="EB1580"/>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0" autoAdjust="0"/>
    <p:restoredTop sz="94686"/>
  </p:normalViewPr>
  <p:slideViewPr>
    <p:cSldViewPr snapToGrid="0" snapToObjects="1">
      <p:cViewPr varScale="1">
        <p:scale>
          <a:sx n="162" d="100"/>
          <a:sy n="162" d="100"/>
        </p:scale>
        <p:origin x="264" y="14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01-May-24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01-May-24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905EF594-250F-4975-91E0-EA0974BEDCC7}" type="datetime3">
              <a:rPr lang="en-US" smtClean="0"/>
              <a:t>1 May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it-IT"/>
              <a:t>Loreto Gutierrez Prendes | Leveraging AI in UNICOS CPC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D0E37DF-B47F-4BF9-9233-4AC6DC5FF034}" type="datetime3">
              <a:rPr lang="en-US" smtClean="0"/>
              <a:t>1 May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it-IT"/>
              <a:t>Loreto Gutierrez Prendes | Leveraging AI in UNICOS CPC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AAFC62C-932A-4A08-AB9C-C34C67F06890}" type="datetime3">
              <a:rPr lang="en-US" smtClean="0"/>
              <a:t>1 May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it-IT"/>
              <a:t>Loreto Gutierrez Prendes | Leveraging AI in UNICOS CPC</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8E4FFD64-5193-4697-9F3A-B86702AFE305}" type="datetime3">
              <a:rPr lang="en-US" smtClean="0"/>
              <a:t>1 May 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it-IT"/>
              <a:t>Loreto Gutierrez Prendes | Leveraging AI in UNICOS CPC</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E239E6DA-3EF3-4EEF-B3B0-45195A950AF0}" type="datetime3">
              <a:rPr lang="en-US" smtClean="0"/>
              <a:t>1 May 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it-IT"/>
              <a:t>Loreto Gutierrez Prendes | Leveraging AI in UNICOS CPC</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7D826914-95AC-45CC-AF71-B789F3AD43A2}" type="datetime3">
              <a:rPr lang="en-US" smtClean="0"/>
              <a:t>1 May 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it-IT"/>
              <a:t>Loreto Gutierrez Prendes | Leveraging AI in UNICOS CPC</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C77F428D-EBBC-4C2E-8B95-80CCE930AFEB}" type="datetime3">
              <a:rPr lang="en-US" smtClean="0"/>
              <a:t>1 May 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it-IT"/>
              <a:t>Loreto Gutierrez Prendes | Leveraging AI in UNICOS CPC</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282027E-7F88-48FB-9824-53ACC675522D}" type="datetime3">
              <a:rPr lang="en-US" smtClean="0"/>
              <a:t>1 May 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it-IT"/>
              <a:t>Loreto Gutierrez Prendes | Leveraging AI in UNICOS CPC</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00259779-3B76-4DF1-88D4-E60211E2A651}" type="datetime3">
              <a:rPr lang="en-US" smtClean="0"/>
              <a:t>1 May 2024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it-IT"/>
              <a:t>Loreto Gutierrez Prendes | Leveraging AI in UNICOS CPC</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BFA01105-9175-4035-AE16-11CB95736297}" type="datetime3">
              <a:rPr lang="en-US" smtClean="0"/>
              <a:t>1 May 2024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it-IT"/>
              <a:t>Loreto Gutierrez Prendes | Leveraging AI in UNICOS CPC</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9679BB1F-CC18-4402-969C-2789F5CFEE99}" type="datetime3">
              <a:rPr lang="en-US" smtClean="0"/>
              <a:t>1 May 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it-IT"/>
              <a:t>Loreto Gutierrez Prendes | Leveraging AI in UNICOS CPC</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BCA4E267-3C77-454D-B9B6-00809DD6CC06}" type="datetime3">
              <a:rPr lang="en-US" smtClean="0"/>
              <a:t>1 May 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it-IT"/>
              <a:t>Loreto Gutierrez Prendes | Leveraging AI in UNICOS CPC</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03236192-B724-4788-9721-7805FC6827C8}" type="datetime3">
              <a:rPr lang="en-US" smtClean="0"/>
              <a:t>1 May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it-IT"/>
              <a:t>Loreto Gutierrez Prendes | Leveraging AI in UNICOS CPC</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776E4507-ADAF-44AB-B017-CA68CF37D42A}" type="datetime3">
              <a:rPr lang="en-US" smtClean="0"/>
              <a:t>1 May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it-IT"/>
              <a:t>Loreto Gutierrez Prendes | Leveraging AI in UNICOS CPC</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AB940452-5591-4C16-8AC1-81595E9421BC}" type="datetime3">
              <a:rPr lang="en-US" smtClean="0"/>
              <a:t>1 May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it-IT"/>
              <a:t>Loreto Gutierrez Prendes | Leveraging AI in UNICOS CPC</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266"/>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27752"/>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5404C3BF-9140-45A7-AA28-8291A9CD2250}" type="datetime3">
              <a:rPr lang="en-US" smtClean="0"/>
              <a:t>1 May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it-IT"/>
              <a:t>Loreto Gutierrez Prendes | Leveraging AI in UNICOS CPC</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AAB49884-C7D2-46B7-94E5-B02E36BD315F}" type="datetime3">
              <a:rPr lang="en-US" smtClean="0"/>
              <a:t>1 May 2024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it-IT"/>
              <a:t>Loreto Gutierrez Prendes | Leveraging AI in UNICOS CPC</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E567370-36A6-4DEA-A56E-C94FA10977AE}" type="datetime3">
              <a:rPr lang="en-US" smtClean="0"/>
              <a:t>1 May 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it-IT"/>
              <a:t>Loreto Gutierrez Prendes | Leveraging AI in UNICOS CPC</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1000">
                <a:solidFill>
                  <a:schemeClr val="tx1"/>
                </a:solidFill>
              </a:defRPr>
            </a:lvl1pPr>
          </a:lstStyle>
          <a:p>
            <a:fld id="{D6DFCA34-451D-4216-9F37-465056EA6605}" type="datetime3">
              <a:rPr lang="en-US" smtClean="0"/>
              <a:t>1 May 2024</a:t>
            </a:fld>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1000">
                <a:solidFill>
                  <a:schemeClr val="tx1"/>
                </a:solidFill>
              </a:defRPr>
            </a:lvl1pPr>
          </a:lstStyle>
          <a:p>
            <a:r>
              <a:rPr lang="it-IT"/>
              <a:t>Loreto Gutierrez Prendes | Leveraging AI in UNICOS CPC</a:t>
            </a:r>
            <a:endParaRPr lang="en-US" dirty="0"/>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3"/>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4.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 Id="rId6" Type="http://schemas.openxmlformats.org/officeDocument/2006/relationships/image" Target="../media/image16.jpeg"/><Relationship Id="rId5" Type="http://schemas.openxmlformats.org/officeDocument/2006/relationships/image" Target="../media/image15.sv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3" Type="http://schemas.openxmlformats.org/officeDocument/2006/relationships/hyperlink" Target="https://help.openai.com/en/articles/8868588-retrieval-augmented-generation-rag-and-semantic-search-for-gpts" TargetMode="External"/><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slides/_rels/slide9.xml.rels><?xml version="1.0" encoding="UTF-8" standalone="yes"?>
<Relationships xmlns="http://schemas.openxmlformats.org/package/2006/relationships"><Relationship Id="rId8" Type="http://schemas.openxmlformats.org/officeDocument/2006/relationships/image" Target="../media/image26.sv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image" Target="../media/image18.png"/><Relationship Id="rId1" Type="http://schemas.openxmlformats.org/officeDocument/2006/relationships/slideLayout" Target="../slideLayouts/slideLayout4.xml"/><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image" Target="../media/image2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p:txBody>
          <a:bodyPr/>
          <a:lstStyle/>
          <a:p>
            <a:r>
              <a:rPr lang="en-GB" sz="4400" dirty="0"/>
              <a:t>Leveraging AI in UNICOS CPC</a:t>
            </a:r>
            <a:endParaRPr lang="en-GB" dirty="0"/>
          </a:p>
        </p:txBody>
      </p:sp>
      <p:sp>
        <p:nvSpPr>
          <p:cNvPr id="3" name="Subtitle 2">
            <a:extLst>
              <a:ext uri="{FF2B5EF4-FFF2-40B4-BE49-F238E27FC236}">
                <a16:creationId xmlns:a16="http://schemas.microsoft.com/office/drawing/2014/main" id="{F7B0DD35-25FE-650C-D3E7-DA9E47CBB676}"/>
              </a:ext>
            </a:extLst>
          </p:cNvPr>
          <p:cNvSpPr>
            <a:spLocks noGrp="1"/>
          </p:cNvSpPr>
          <p:nvPr>
            <p:ph type="subTitle" idx="1"/>
          </p:nvPr>
        </p:nvSpPr>
        <p:spPr/>
        <p:txBody>
          <a:bodyPr/>
          <a:lstStyle/>
          <a:p>
            <a:r>
              <a:rPr lang="en-GB" dirty="0"/>
              <a:t>Loreto </a:t>
            </a:r>
            <a:r>
              <a:rPr lang="en-GB" dirty="0" err="1"/>
              <a:t>Guti</a:t>
            </a:r>
            <a:r>
              <a:rPr lang="es-ES" dirty="0" err="1"/>
              <a:t>érrez</a:t>
            </a:r>
            <a:r>
              <a:rPr lang="es-ES" dirty="0"/>
              <a:t> Prendes</a:t>
            </a:r>
            <a:endParaRPr lang="en-GB" dirty="0"/>
          </a:p>
        </p:txBody>
      </p:sp>
    </p:spTree>
    <p:extLst>
      <p:ext uri="{BB962C8B-B14F-4D97-AF65-F5344CB8AC3E}">
        <p14:creationId xmlns:p14="http://schemas.microsoft.com/office/powerpoint/2010/main" val="38163452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9DFDF2E-9254-5D9F-F2A1-32EAC810EB8B}"/>
              </a:ext>
            </a:extLst>
          </p:cNvPr>
          <p:cNvSpPr>
            <a:spLocks noGrp="1"/>
          </p:cNvSpPr>
          <p:nvPr>
            <p:ph idx="1"/>
          </p:nvPr>
        </p:nvSpPr>
        <p:spPr>
          <a:xfrm>
            <a:off x="407989" y="1297858"/>
            <a:ext cx="11376024" cy="4902917"/>
          </a:xfrm>
        </p:spPr>
        <p:txBody>
          <a:bodyPr>
            <a:normAutofit lnSpcReduction="10000"/>
          </a:bodyPr>
          <a:lstStyle/>
          <a:p>
            <a:pPr marL="342900" indent="-342900">
              <a:lnSpc>
                <a:spcPct val="100000"/>
              </a:lnSpc>
              <a:buFont typeface="Arial" panose="020B0604020202020204" pitchFamily="34" charset="0"/>
              <a:buChar char="•"/>
            </a:pPr>
            <a:r>
              <a:rPr lang="en-US" dirty="0">
                <a:latin typeface="Calibri" panose="020F0502020204030204" pitchFamily="34" charset="0"/>
                <a:cs typeface="Calibri" panose="020F0502020204030204" pitchFamily="34" charset="0"/>
              </a:rPr>
              <a:t>Context is </a:t>
            </a:r>
            <a:r>
              <a:rPr lang="en-US" b="0" dirty="0">
                <a:latin typeface="Calibri" panose="020F0502020204030204" pitchFamily="34" charset="0"/>
                <a:cs typeface="Calibri" panose="020F0502020204030204" pitchFamily="34" charset="0"/>
              </a:rPr>
              <a:t>currently </a:t>
            </a:r>
            <a:r>
              <a:rPr lang="en-US" dirty="0">
                <a:latin typeface="Calibri" panose="020F0502020204030204" pitchFamily="34" charset="0"/>
                <a:cs typeface="Calibri" panose="020F0502020204030204" pitchFamily="34" charset="0"/>
              </a:rPr>
              <a:t>too large </a:t>
            </a:r>
            <a:r>
              <a:rPr lang="en-US" b="0" dirty="0">
                <a:latin typeface="Calibri" panose="020F0502020204030204" pitchFamily="34" charset="0"/>
                <a:cs typeface="Calibri" panose="020F0502020204030204" pitchFamily="34" charset="0"/>
              </a:rPr>
              <a:t>to feed at every prompt, so prompt engineering on its own might not be optimal. </a:t>
            </a:r>
            <a:r>
              <a:rPr lang="en-US" dirty="0">
                <a:latin typeface="Calibri" panose="020F0502020204030204" pitchFamily="34" charset="0"/>
                <a:cs typeface="Calibri" panose="020F0502020204030204" pitchFamily="34" charset="0"/>
              </a:rPr>
              <a:t>RAG </a:t>
            </a:r>
            <a:r>
              <a:rPr lang="en-US" b="0" dirty="0">
                <a:latin typeface="Calibri" panose="020F0502020204030204" pitchFamily="34" charset="0"/>
                <a:cs typeface="Calibri" panose="020F0502020204030204" pitchFamily="34" charset="0"/>
              </a:rPr>
              <a:t>or fine tuning may be more adequate. Still prompt (AF) and the answer (JSON spec) remain huge.</a:t>
            </a:r>
          </a:p>
          <a:p>
            <a:pPr marL="342900" indent="-342900">
              <a:lnSpc>
                <a:spcPct val="100000"/>
              </a:lnSpc>
              <a:buFont typeface="Arial" panose="020B0604020202020204" pitchFamily="34" charset="0"/>
              <a:buChar char="•"/>
            </a:pPr>
            <a:r>
              <a:rPr lang="en-GB" b="0" dirty="0">
                <a:latin typeface="Calibri" panose="020F0502020204030204" pitchFamily="34" charset="0"/>
                <a:cs typeface="Calibri" panose="020F0502020204030204" pitchFamily="34" charset="0"/>
              </a:rPr>
              <a:t>Explain more in detail to the model how we pass from the AF to the specs, as passing all the information in raw format has not worked well. Explain the </a:t>
            </a:r>
            <a:r>
              <a:rPr lang="en-GB" dirty="0">
                <a:latin typeface="Calibri" panose="020F0502020204030204" pitchFamily="34" charset="0"/>
                <a:cs typeface="Calibri" panose="020F0502020204030204" pitchFamily="34" charset="0"/>
              </a:rPr>
              <a:t>structure of the AF </a:t>
            </a:r>
            <a:r>
              <a:rPr lang="en-GB" b="0" dirty="0">
                <a:latin typeface="Calibri" panose="020F0502020204030204" pitchFamily="34" charset="0"/>
                <a:cs typeface="Calibri" panose="020F0502020204030204" pitchFamily="34" charset="0"/>
              </a:rPr>
              <a:t>(e.g. each chapter corresponds to a PCO), provide the </a:t>
            </a:r>
            <a:r>
              <a:rPr lang="en-GB" dirty="0" err="1">
                <a:latin typeface="Calibri" panose="020F0502020204030204" pitchFamily="34" charset="0"/>
                <a:cs typeface="Calibri" panose="020F0502020204030204" pitchFamily="34" charset="0"/>
              </a:rPr>
              <a:t>IOList</a:t>
            </a:r>
            <a:r>
              <a:rPr lang="en-GB" b="0" dirty="0">
                <a:latin typeface="Calibri" panose="020F0502020204030204" pitchFamily="34" charset="0"/>
                <a:cs typeface="Calibri" panose="020F0502020204030204" pitchFamily="34" charset="0"/>
              </a:rPr>
              <a:t> (like they do in </a:t>
            </a:r>
            <a:r>
              <a:rPr lang="en-GB" b="0" dirty="0" err="1">
                <a:latin typeface="Calibri" panose="020F0502020204030204" pitchFamily="34" charset="0"/>
                <a:cs typeface="Calibri" panose="020F0502020204030204" pitchFamily="34" charset="0"/>
              </a:rPr>
              <a:t>Cooling&amp;Ventilation</a:t>
            </a:r>
            <a:r>
              <a:rPr lang="en-GB" b="0" dirty="0">
                <a:latin typeface="Calibri" panose="020F0502020204030204" pitchFamily="34" charset="0"/>
                <a:cs typeface="Calibri" panose="020F0502020204030204" pitchFamily="34" charset="0"/>
              </a:rPr>
              <a:t> with </a:t>
            </a:r>
            <a:r>
              <a:rPr lang="en-GB" b="0" dirty="0" err="1">
                <a:latin typeface="Calibri" panose="020F0502020204030204" pitchFamily="34" charset="0"/>
                <a:cs typeface="Calibri" panose="020F0502020204030204" pitchFamily="34" charset="0"/>
              </a:rPr>
              <a:t>CoVeET</a:t>
            </a:r>
            <a:r>
              <a:rPr lang="en-GB" b="0" dirty="0">
                <a:latin typeface="Calibri" panose="020F0502020204030204" pitchFamily="34" charset="0"/>
                <a:cs typeface="Calibri" panose="020F0502020204030204" pitchFamily="34" charset="0"/>
              </a:rPr>
              <a:t>)… or even reuse these tools built by the operation groups that already automate the generation of the base specs.</a:t>
            </a:r>
          </a:p>
          <a:p>
            <a:pPr marL="342900" indent="-342900">
              <a:lnSpc>
                <a:spcPct val="100000"/>
              </a:lnSpc>
              <a:buFont typeface="Arial" panose="020B0604020202020204" pitchFamily="34" charset="0"/>
              <a:buChar char="•"/>
            </a:pPr>
            <a:r>
              <a:rPr lang="en-GB" b="0" dirty="0">
                <a:latin typeface="Calibri" panose="020F0502020204030204" pitchFamily="34" charset="0"/>
                <a:cs typeface="Calibri" panose="020F0502020204030204" pitchFamily="34" charset="0"/>
              </a:rPr>
              <a:t>Find small applications with meaningful examples. Likely use </a:t>
            </a:r>
            <a:r>
              <a:rPr lang="en-GB" dirty="0">
                <a:latin typeface="Calibri" panose="020F0502020204030204" pitchFamily="34" charset="0"/>
                <a:cs typeface="Calibri" panose="020F0502020204030204" pitchFamily="34" charset="0"/>
              </a:rPr>
              <a:t>custom made applications</a:t>
            </a:r>
            <a:r>
              <a:rPr lang="en-GB" b="0" dirty="0">
                <a:latin typeface="Calibri" panose="020F0502020204030204" pitchFamily="34" charset="0"/>
                <a:cs typeface="Calibri" panose="020F0502020204030204" pitchFamily="34" charset="0"/>
              </a:rPr>
              <a:t> with a few examples for every device type,</a:t>
            </a:r>
            <a:r>
              <a:rPr lang="en-GB" dirty="0">
                <a:latin typeface="Calibri" panose="020F0502020204030204" pitchFamily="34" charset="0"/>
                <a:cs typeface="Calibri" panose="020F0502020204030204" pitchFamily="34" charset="0"/>
              </a:rPr>
              <a:t> </a:t>
            </a:r>
            <a:r>
              <a:rPr lang="en-GB" b="0" dirty="0">
                <a:latin typeface="Calibri" panose="020F0502020204030204" pitchFamily="34" charset="0"/>
                <a:cs typeface="Calibri" panose="020F0502020204030204" pitchFamily="34" charset="0"/>
              </a:rPr>
              <a:t>instead of real applications that have hundreds of objects which are all the same. Provide an additional database where the model can search for extra example when it needs to (RAG).</a:t>
            </a:r>
          </a:p>
          <a:p>
            <a:pPr marL="342900" indent="-342900">
              <a:lnSpc>
                <a:spcPct val="100000"/>
              </a:lnSpc>
              <a:buFont typeface="Arial" panose="020B0604020202020204" pitchFamily="34" charset="0"/>
              <a:buChar char="•"/>
            </a:pPr>
            <a:r>
              <a:rPr lang="en-GB" b="0" dirty="0">
                <a:latin typeface="Calibri" panose="020F0502020204030204" pitchFamily="34" charset="0"/>
                <a:cs typeface="Calibri" panose="020F0502020204030204" pitchFamily="34" charset="0"/>
              </a:rPr>
              <a:t>Use open-source models to </a:t>
            </a:r>
            <a:r>
              <a:rPr lang="en-GB" dirty="0">
                <a:latin typeface="Calibri" panose="020F0502020204030204" pitchFamily="34" charset="0"/>
                <a:cs typeface="Calibri" panose="020F0502020204030204" pitchFamily="34" charset="0"/>
              </a:rPr>
              <a:t>test out fine-tuning </a:t>
            </a:r>
            <a:r>
              <a:rPr lang="en-GB" b="0" dirty="0">
                <a:latin typeface="Calibri" panose="020F0502020204030204" pitchFamily="34" charset="0"/>
                <a:cs typeface="Calibri" panose="020F0502020204030204" pitchFamily="34" charset="0"/>
              </a:rPr>
              <a:t>“for free”.</a:t>
            </a:r>
          </a:p>
          <a:p>
            <a:pPr marL="342900" indent="-342900">
              <a:lnSpc>
                <a:spcPct val="100000"/>
              </a:lnSpc>
              <a:buFont typeface="Arial" panose="020B0604020202020204" pitchFamily="34" charset="0"/>
              <a:buChar char="•"/>
            </a:pPr>
            <a:r>
              <a:rPr lang="en-GB" b="0" dirty="0">
                <a:latin typeface="Calibri" panose="020F0502020204030204" pitchFamily="34" charset="0"/>
                <a:cs typeface="Calibri" panose="020F0502020204030204" pitchFamily="34" charset="0"/>
              </a:rPr>
              <a:t>Find a solution for the information </a:t>
            </a:r>
            <a:r>
              <a:rPr lang="en-GB" dirty="0">
                <a:latin typeface="Calibri" panose="020F0502020204030204" pitchFamily="34" charset="0"/>
                <a:cs typeface="Calibri" panose="020F0502020204030204" pitchFamily="34" charset="0"/>
              </a:rPr>
              <a:t>lost</a:t>
            </a:r>
            <a:r>
              <a:rPr lang="en-GB" b="0" dirty="0">
                <a:latin typeface="Calibri" panose="020F0502020204030204" pitchFamily="34" charset="0"/>
                <a:cs typeface="Calibri" panose="020F0502020204030204" pitchFamily="34" charset="0"/>
              </a:rPr>
              <a:t> in the </a:t>
            </a:r>
            <a:r>
              <a:rPr lang="en-GB" dirty="0">
                <a:latin typeface="Calibri" panose="020F0502020204030204" pitchFamily="34" charset="0"/>
                <a:cs typeface="Calibri" panose="020F0502020204030204" pitchFamily="34" charset="0"/>
              </a:rPr>
              <a:t>images </a:t>
            </a:r>
            <a:r>
              <a:rPr lang="en-GB" b="0" dirty="0">
                <a:latin typeface="Calibri" panose="020F0502020204030204" pitchFamily="34" charset="0"/>
                <a:cs typeface="Calibri" panose="020F0502020204030204" pitchFamily="34" charset="0"/>
              </a:rPr>
              <a:t>that cannot be directly interpreted by the model.</a:t>
            </a:r>
            <a:endParaRPr lang="en-GB" b="0" dirty="0"/>
          </a:p>
          <a:p>
            <a:pPr marL="342900" indent="-342900">
              <a:buFont typeface="Arial" panose="020B0604020202020204" pitchFamily="34" charset="0"/>
              <a:buChar char="•"/>
            </a:pPr>
            <a:endParaRPr lang="en-GB" dirty="0"/>
          </a:p>
        </p:txBody>
      </p:sp>
      <p:sp>
        <p:nvSpPr>
          <p:cNvPr id="3" name="Title 2">
            <a:extLst>
              <a:ext uri="{FF2B5EF4-FFF2-40B4-BE49-F238E27FC236}">
                <a16:creationId xmlns:a16="http://schemas.microsoft.com/office/drawing/2014/main" id="{C90CBF39-64DB-A805-4221-0AA680E2B462}"/>
              </a:ext>
            </a:extLst>
          </p:cNvPr>
          <p:cNvSpPr>
            <a:spLocks noGrp="1"/>
          </p:cNvSpPr>
          <p:nvPr>
            <p:ph type="title"/>
          </p:nvPr>
        </p:nvSpPr>
        <p:spPr/>
        <p:txBody>
          <a:bodyPr/>
          <a:lstStyle/>
          <a:p>
            <a:r>
              <a:rPr lang="en-US" dirty="0"/>
              <a:t>Challenges / Future work</a:t>
            </a:r>
            <a:endParaRPr lang="en-GB" dirty="0"/>
          </a:p>
        </p:txBody>
      </p:sp>
      <p:sp>
        <p:nvSpPr>
          <p:cNvPr id="4" name="Date Placeholder 3">
            <a:extLst>
              <a:ext uri="{FF2B5EF4-FFF2-40B4-BE49-F238E27FC236}">
                <a16:creationId xmlns:a16="http://schemas.microsoft.com/office/drawing/2014/main" id="{6892581B-BD8B-EDBF-F8AC-C3310F4AC7C1}"/>
              </a:ext>
            </a:extLst>
          </p:cNvPr>
          <p:cNvSpPr>
            <a:spLocks noGrp="1"/>
          </p:cNvSpPr>
          <p:nvPr>
            <p:ph type="dt" sz="half" idx="10"/>
          </p:nvPr>
        </p:nvSpPr>
        <p:spPr/>
        <p:txBody>
          <a:bodyPr/>
          <a:lstStyle/>
          <a:p>
            <a:fld id="{531564F2-98F1-4891-82D0-3C8FB9E62F33}" type="datetime3">
              <a:rPr lang="en-US" smtClean="0"/>
              <a:t>1 May 2024</a:t>
            </a:fld>
            <a:endParaRPr lang="en-US" dirty="0"/>
          </a:p>
        </p:txBody>
      </p:sp>
      <p:sp>
        <p:nvSpPr>
          <p:cNvPr id="5" name="Footer Placeholder 4">
            <a:extLst>
              <a:ext uri="{FF2B5EF4-FFF2-40B4-BE49-F238E27FC236}">
                <a16:creationId xmlns:a16="http://schemas.microsoft.com/office/drawing/2014/main" id="{0C937F98-7F75-D958-E9BF-BA40836A92D7}"/>
              </a:ext>
            </a:extLst>
          </p:cNvPr>
          <p:cNvSpPr>
            <a:spLocks noGrp="1"/>
          </p:cNvSpPr>
          <p:nvPr>
            <p:ph type="ftr" sz="quarter" idx="11"/>
          </p:nvPr>
        </p:nvSpPr>
        <p:spPr/>
        <p:txBody>
          <a:bodyPr/>
          <a:lstStyle/>
          <a:p>
            <a:r>
              <a:rPr lang="it-IT"/>
              <a:t>Loreto Gutierrez Prendes | Leveraging AI in UNICOS CPC</a:t>
            </a:r>
            <a:endParaRPr lang="en-US" dirty="0"/>
          </a:p>
        </p:txBody>
      </p:sp>
      <p:sp>
        <p:nvSpPr>
          <p:cNvPr id="6" name="Slide Number Placeholder 5">
            <a:extLst>
              <a:ext uri="{FF2B5EF4-FFF2-40B4-BE49-F238E27FC236}">
                <a16:creationId xmlns:a16="http://schemas.microsoft.com/office/drawing/2014/main" id="{AA3211FF-DF1F-DCA9-A066-85AB1421A757}"/>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7070014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C037DA6-4D39-FA80-8829-A31CD14EF64C}"/>
              </a:ext>
            </a:extLst>
          </p:cNvPr>
          <p:cNvSpPr>
            <a:spLocks noGrp="1"/>
          </p:cNvSpPr>
          <p:nvPr>
            <p:ph type="dt" sz="half" idx="10"/>
          </p:nvPr>
        </p:nvSpPr>
        <p:spPr/>
        <p:txBody>
          <a:bodyPr/>
          <a:lstStyle/>
          <a:p>
            <a:fld id="{8BF47026-1B23-4C51-A1D6-7238FBCCB28F}" type="datetime3">
              <a:rPr lang="en-US" smtClean="0"/>
              <a:t>1 May 2024</a:t>
            </a:fld>
            <a:endParaRPr lang="en-US" dirty="0"/>
          </a:p>
        </p:txBody>
      </p:sp>
      <p:sp>
        <p:nvSpPr>
          <p:cNvPr id="5" name="Footer Placeholder 4">
            <a:extLst>
              <a:ext uri="{FF2B5EF4-FFF2-40B4-BE49-F238E27FC236}">
                <a16:creationId xmlns:a16="http://schemas.microsoft.com/office/drawing/2014/main" id="{349D4395-75C6-CAC8-EF53-C291380CD3C8}"/>
              </a:ext>
            </a:extLst>
          </p:cNvPr>
          <p:cNvSpPr>
            <a:spLocks noGrp="1"/>
          </p:cNvSpPr>
          <p:nvPr>
            <p:ph type="ftr" sz="quarter" idx="11"/>
          </p:nvPr>
        </p:nvSpPr>
        <p:spPr/>
        <p:txBody>
          <a:bodyPr/>
          <a:lstStyle/>
          <a:p>
            <a:r>
              <a:rPr lang="it-IT" dirty="0"/>
              <a:t>Loreto Gutierrez Prendes | Leveraging AI in UNICOS CPC</a:t>
            </a:r>
            <a:endParaRPr lang="en-US" dirty="0"/>
          </a:p>
        </p:txBody>
      </p:sp>
      <p:sp>
        <p:nvSpPr>
          <p:cNvPr id="6" name="Slide Number Placeholder 5">
            <a:extLst>
              <a:ext uri="{FF2B5EF4-FFF2-40B4-BE49-F238E27FC236}">
                <a16:creationId xmlns:a16="http://schemas.microsoft.com/office/drawing/2014/main" id="{1DAE6CF2-973F-9278-058C-90976AEB3B49}"/>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7" name="Picture 6">
            <a:extLst>
              <a:ext uri="{FF2B5EF4-FFF2-40B4-BE49-F238E27FC236}">
                <a16:creationId xmlns:a16="http://schemas.microsoft.com/office/drawing/2014/main" id="{097E0F8F-AA68-14A0-1C07-35850C2D7288}"/>
              </a:ext>
            </a:extLst>
          </p:cNvPr>
          <p:cNvPicPr>
            <a:picLocks noChangeAspect="1"/>
          </p:cNvPicPr>
          <p:nvPr/>
        </p:nvPicPr>
        <p:blipFill>
          <a:blip r:embed="rId2"/>
          <a:stretch>
            <a:fillRect/>
          </a:stretch>
        </p:blipFill>
        <p:spPr>
          <a:xfrm>
            <a:off x="7408976" y="5002902"/>
            <a:ext cx="523221" cy="523221"/>
          </a:xfrm>
          <a:prstGeom prst="rect">
            <a:avLst/>
          </a:prstGeom>
        </p:spPr>
      </p:pic>
      <p:sp>
        <p:nvSpPr>
          <p:cNvPr id="8" name="Oval 7">
            <a:extLst>
              <a:ext uri="{FF2B5EF4-FFF2-40B4-BE49-F238E27FC236}">
                <a16:creationId xmlns:a16="http://schemas.microsoft.com/office/drawing/2014/main" id="{A4ACEE5A-ACC2-A3DF-7325-F6CA4A0EE427}"/>
              </a:ext>
            </a:extLst>
          </p:cNvPr>
          <p:cNvSpPr/>
          <p:nvPr/>
        </p:nvSpPr>
        <p:spPr>
          <a:xfrm>
            <a:off x="9148396" y="2370269"/>
            <a:ext cx="1921740" cy="1922055"/>
          </a:xfrm>
          <a:prstGeom prst="ellipse">
            <a:avLst/>
          </a:prstGeom>
          <a:solidFill>
            <a:schemeClr val="tx1">
              <a:lumMod val="5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GB"/>
          </a:p>
        </p:txBody>
      </p:sp>
      <p:sp>
        <p:nvSpPr>
          <p:cNvPr id="9" name="Freeform: Shape 8">
            <a:extLst>
              <a:ext uri="{FF2B5EF4-FFF2-40B4-BE49-F238E27FC236}">
                <a16:creationId xmlns:a16="http://schemas.microsoft.com/office/drawing/2014/main" id="{356CAA25-4D2B-6F0C-25F5-A61C3A445224}"/>
              </a:ext>
            </a:extLst>
          </p:cNvPr>
          <p:cNvSpPr/>
          <p:nvPr/>
        </p:nvSpPr>
        <p:spPr>
          <a:xfrm>
            <a:off x="9211806" y="2434349"/>
            <a:ext cx="1793897" cy="1793895"/>
          </a:xfrm>
          <a:custGeom>
            <a:avLst/>
            <a:gdLst>
              <a:gd name="connsiteX0" fmla="*/ 0 w 1793897"/>
              <a:gd name="connsiteY0" fmla="*/ 896948 h 1793895"/>
              <a:gd name="connsiteX1" fmla="*/ 896949 w 1793897"/>
              <a:gd name="connsiteY1" fmla="*/ 0 h 1793895"/>
              <a:gd name="connsiteX2" fmla="*/ 1793898 w 1793897"/>
              <a:gd name="connsiteY2" fmla="*/ 896948 h 1793895"/>
              <a:gd name="connsiteX3" fmla="*/ 896949 w 1793897"/>
              <a:gd name="connsiteY3" fmla="*/ 1793896 h 1793895"/>
              <a:gd name="connsiteX4" fmla="*/ 0 w 1793897"/>
              <a:gd name="connsiteY4" fmla="*/ 896948 h 17938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3897" h="1793895">
                <a:moveTo>
                  <a:pt x="0" y="896948"/>
                </a:moveTo>
                <a:cubicBezTo>
                  <a:pt x="0" y="401577"/>
                  <a:pt x="401578" y="0"/>
                  <a:pt x="896949" y="0"/>
                </a:cubicBezTo>
                <a:cubicBezTo>
                  <a:pt x="1392320" y="0"/>
                  <a:pt x="1793898" y="401577"/>
                  <a:pt x="1793898" y="896948"/>
                </a:cubicBezTo>
                <a:cubicBezTo>
                  <a:pt x="1793898" y="1392319"/>
                  <a:pt x="1392320" y="1793896"/>
                  <a:pt x="896949" y="1793896"/>
                </a:cubicBezTo>
                <a:cubicBezTo>
                  <a:pt x="401578" y="1793896"/>
                  <a:pt x="0" y="1392319"/>
                  <a:pt x="0" y="896948"/>
                </a:cubicBez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79570" tIns="279179" rIns="278546" bIns="279179"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Calibri" panose="020F0502020204030204" pitchFamily="34" charset="0"/>
                <a:cs typeface="Calibri" panose="020F0502020204030204" pitchFamily="34" charset="0"/>
              </a:rPr>
              <a:t>Deployment</a:t>
            </a:r>
          </a:p>
        </p:txBody>
      </p:sp>
      <p:sp>
        <p:nvSpPr>
          <p:cNvPr id="10" name="Teardrop 9">
            <a:extLst>
              <a:ext uri="{FF2B5EF4-FFF2-40B4-BE49-F238E27FC236}">
                <a16:creationId xmlns:a16="http://schemas.microsoft.com/office/drawing/2014/main" id="{792A7D41-2E7C-63B6-03C5-301FE3EC6DB0}"/>
              </a:ext>
            </a:extLst>
          </p:cNvPr>
          <p:cNvSpPr/>
          <p:nvPr/>
        </p:nvSpPr>
        <p:spPr>
          <a:xfrm rot="2700000">
            <a:off x="7161311" y="2370369"/>
            <a:ext cx="1921518" cy="1921518"/>
          </a:xfrm>
          <a:prstGeom prst="teardrop">
            <a:avLst>
              <a:gd name="adj" fmla="val 100000"/>
            </a:avLst>
          </a:prstGeom>
          <a:solidFill>
            <a:schemeClr val="tx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GB"/>
          </a:p>
        </p:txBody>
      </p:sp>
      <p:sp>
        <p:nvSpPr>
          <p:cNvPr id="11" name="Freeform: Shape 10">
            <a:extLst>
              <a:ext uri="{FF2B5EF4-FFF2-40B4-BE49-F238E27FC236}">
                <a16:creationId xmlns:a16="http://schemas.microsoft.com/office/drawing/2014/main" id="{F05B6002-1792-2FFD-8551-6A9491E88670}"/>
              </a:ext>
            </a:extLst>
          </p:cNvPr>
          <p:cNvSpPr/>
          <p:nvPr/>
        </p:nvSpPr>
        <p:spPr>
          <a:xfrm>
            <a:off x="7226655" y="2434349"/>
            <a:ext cx="1793897" cy="1793895"/>
          </a:xfrm>
          <a:custGeom>
            <a:avLst/>
            <a:gdLst>
              <a:gd name="connsiteX0" fmla="*/ 0 w 1793897"/>
              <a:gd name="connsiteY0" fmla="*/ 896948 h 1793895"/>
              <a:gd name="connsiteX1" fmla="*/ 896949 w 1793897"/>
              <a:gd name="connsiteY1" fmla="*/ 0 h 1793895"/>
              <a:gd name="connsiteX2" fmla="*/ 1793898 w 1793897"/>
              <a:gd name="connsiteY2" fmla="*/ 896948 h 1793895"/>
              <a:gd name="connsiteX3" fmla="*/ 896949 w 1793897"/>
              <a:gd name="connsiteY3" fmla="*/ 1793896 h 1793895"/>
              <a:gd name="connsiteX4" fmla="*/ 0 w 1793897"/>
              <a:gd name="connsiteY4" fmla="*/ 896948 h 17938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3897" h="1793895">
                <a:moveTo>
                  <a:pt x="0" y="896948"/>
                </a:moveTo>
                <a:cubicBezTo>
                  <a:pt x="0" y="401577"/>
                  <a:pt x="401578" y="0"/>
                  <a:pt x="896949" y="0"/>
                </a:cubicBezTo>
                <a:cubicBezTo>
                  <a:pt x="1392320" y="0"/>
                  <a:pt x="1793898" y="401577"/>
                  <a:pt x="1793898" y="896948"/>
                </a:cubicBezTo>
                <a:cubicBezTo>
                  <a:pt x="1793898" y="1392319"/>
                  <a:pt x="1392320" y="1793896"/>
                  <a:pt x="896949" y="1793896"/>
                </a:cubicBezTo>
                <a:cubicBezTo>
                  <a:pt x="401578" y="1793896"/>
                  <a:pt x="0" y="1392319"/>
                  <a:pt x="0" y="896948"/>
                </a:cubicBez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78547" tIns="279179" rIns="279569" bIns="279179"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Calibri" panose="020F0502020204030204" pitchFamily="34" charset="0"/>
                <a:cs typeface="Calibri" panose="020F0502020204030204" pitchFamily="34" charset="0"/>
              </a:rPr>
              <a:t>Application generation</a:t>
            </a:r>
          </a:p>
          <a:p>
            <a:pPr marL="0" lvl="0" indent="0" algn="ctr" defTabSz="800100">
              <a:lnSpc>
                <a:spcPct val="90000"/>
              </a:lnSpc>
              <a:spcBef>
                <a:spcPct val="0"/>
              </a:spcBef>
              <a:spcAft>
                <a:spcPct val="35000"/>
              </a:spcAft>
              <a:buNone/>
            </a:pPr>
            <a:r>
              <a:rPr lang="en-US" sz="1800" kern="1200" dirty="0">
                <a:latin typeface="Calibri" panose="020F0502020204030204" pitchFamily="34" charset="0"/>
                <a:cs typeface="Calibri" panose="020F0502020204030204" pitchFamily="34" charset="0"/>
              </a:rPr>
              <a:t>(UAB)</a:t>
            </a:r>
          </a:p>
        </p:txBody>
      </p:sp>
      <p:sp>
        <p:nvSpPr>
          <p:cNvPr id="12" name="Teardrop 11">
            <a:extLst>
              <a:ext uri="{FF2B5EF4-FFF2-40B4-BE49-F238E27FC236}">
                <a16:creationId xmlns:a16="http://schemas.microsoft.com/office/drawing/2014/main" id="{F2C620E0-50CA-A7CD-257E-8371CE22149E}"/>
              </a:ext>
            </a:extLst>
          </p:cNvPr>
          <p:cNvSpPr/>
          <p:nvPr/>
        </p:nvSpPr>
        <p:spPr>
          <a:xfrm rot="2700000">
            <a:off x="5176159" y="2370369"/>
            <a:ext cx="1921518" cy="1921518"/>
          </a:xfrm>
          <a:prstGeom prst="teardrop">
            <a:avLst>
              <a:gd name="adj" fmla="val 100000"/>
            </a:avLst>
          </a:prstGeom>
          <a:solidFill>
            <a:schemeClr val="tx1">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GB"/>
          </a:p>
        </p:txBody>
      </p:sp>
      <p:sp>
        <p:nvSpPr>
          <p:cNvPr id="13" name="Freeform: Shape 12">
            <a:extLst>
              <a:ext uri="{FF2B5EF4-FFF2-40B4-BE49-F238E27FC236}">
                <a16:creationId xmlns:a16="http://schemas.microsoft.com/office/drawing/2014/main" id="{B463B7F0-E54C-EEB4-54CD-366782750971}"/>
              </a:ext>
            </a:extLst>
          </p:cNvPr>
          <p:cNvSpPr/>
          <p:nvPr/>
        </p:nvSpPr>
        <p:spPr>
          <a:xfrm>
            <a:off x="5240481" y="2434349"/>
            <a:ext cx="1793897" cy="1793895"/>
          </a:xfrm>
          <a:custGeom>
            <a:avLst/>
            <a:gdLst>
              <a:gd name="connsiteX0" fmla="*/ 0 w 1793897"/>
              <a:gd name="connsiteY0" fmla="*/ 896948 h 1793895"/>
              <a:gd name="connsiteX1" fmla="*/ 896949 w 1793897"/>
              <a:gd name="connsiteY1" fmla="*/ 0 h 1793895"/>
              <a:gd name="connsiteX2" fmla="*/ 1793898 w 1793897"/>
              <a:gd name="connsiteY2" fmla="*/ 896948 h 1793895"/>
              <a:gd name="connsiteX3" fmla="*/ 896949 w 1793897"/>
              <a:gd name="connsiteY3" fmla="*/ 1793896 h 1793895"/>
              <a:gd name="connsiteX4" fmla="*/ 0 w 1793897"/>
              <a:gd name="connsiteY4" fmla="*/ 896948 h 17938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3897" h="1793895">
                <a:moveTo>
                  <a:pt x="0" y="896948"/>
                </a:moveTo>
                <a:cubicBezTo>
                  <a:pt x="0" y="401577"/>
                  <a:pt x="401578" y="0"/>
                  <a:pt x="896949" y="0"/>
                </a:cubicBezTo>
                <a:cubicBezTo>
                  <a:pt x="1392320" y="0"/>
                  <a:pt x="1793898" y="401577"/>
                  <a:pt x="1793898" y="896948"/>
                </a:cubicBezTo>
                <a:cubicBezTo>
                  <a:pt x="1793898" y="1392319"/>
                  <a:pt x="1392320" y="1793896"/>
                  <a:pt x="896949" y="1793896"/>
                </a:cubicBezTo>
                <a:cubicBezTo>
                  <a:pt x="401578" y="1793896"/>
                  <a:pt x="0" y="1392319"/>
                  <a:pt x="0" y="896948"/>
                </a:cubicBez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78547" tIns="279179" rIns="279569" bIns="279179" numCol="1" spcCol="1270" anchor="ctr" anchorCtr="0">
            <a:noAutofit/>
          </a:bodyPr>
          <a:lstStyle/>
          <a:p>
            <a:pPr marL="0" lvl="0" indent="0" algn="ctr" defTabSz="800100">
              <a:lnSpc>
                <a:spcPct val="90000"/>
              </a:lnSpc>
              <a:spcBef>
                <a:spcPct val="0"/>
              </a:spcBef>
              <a:spcAft>
                <a:spcPct val="35000"/>
              </a:spcAft>
              <a:buNone/>
              <a:tabLst>
                <a:tab pos="1255713" algn="l"/>
              </a:tabLst>
            </a:pPr>
            <a:r>
              <a:rPr lang="en-US" sz="1800" kern="1200" dirty="0">
                <a:latin typeface="Calibri" panose="020F0502020204030204" pitchFamily="34" charset="0"/>
                <a:cs typeface="Calibri" panose="020F0502020204030204" pitchFamily="34" charset="0"/>
              </a:rPr>
              <a:t>Specs</a:t>
            </a:r>
          </a:p>
          <a:p>
            <a:pPr marL="0" lvl="0" indent="0" algn="ctr" defTabSz="800100">
              <a:lnSpc>
                <a:spcPct val="90000"/>
              </a:lnSpc>
              <a:spcBef>
                <a:spcPct val="0"/>
              </a:spcBef>
              <a:spcAft>
                <a:spcPct val="35000"/>
              </a:spcAft>
              <a:buNone/>
              <a:tabLst>
                <a:tab pos="1255713" algn="l"/>
              </a:tabLst>
            </a:pPr>
            <a:r>
              <a:rPr lang="en-US" sz="1800" kern="1200" dirty="0">
                <a:latin typeface="Calibri" panose="020F0502020204030204" pitchFamily="34" charset="0"/>
                <a:cs typeface="Calibri" panose="020F0502020204030204" pitchFamily="34" charset="0"/>
              </a:rPr>
              <a:t>Process logic</a:t>
            </a:r>
            <a:endParaRPr lang="en-US" sz="1400" kern="1200" dirty="0"/>
          </a:p>
        </p:txBody>
      </p:sp>
      <p:sp>
        <p:nvSpPr>
          <p:cNvPr id="14" name="Teardrop 13">
            <a:extLst>
              <a:ext uri="{FF2B5EF4-FFF2-40B4-BE49-F238E27FC236}">
                <a16:creationId xmlns:a16="http://schemas.microsoft.com/office/drawing/2014/main" id="{E7E79291-134E-45E4-6BEF-F1869CFDF6F0}"/>
              </a:ext>
            </a:extLst>
          </p:cNvPr>
          <p:cNvSpPr/>
          <p:nvPr/>
        </p:nvSpPr>
        <p:spPr>
          <a:xfrm rot="2700000">
            <a:off x="3189986" y="2370369"/>
            <a:ext cx="1921518" cy="1921518"/>
          </a:xfrm>
          <a:prstGeom prst="teardrop">
            <a:avLst>
              <a:gd name="adj" fmla="val 100000"/>
            </a:avLst>
          </a:prstGeom>
          <a:solidFill>
            <a:schemeClr val="tx1">
              <a:lumMod val="40000"/>
              <a:lumOff val="6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GB"/>
          </a:p>
        </p:txBody>
      </p:sp>
      <p:sp>
        <p:nvSpPr>
          <p:cNvPr id="15" name="Freeform: Shape 14">
            <a:extLst>
              <a:ext uri="{FF2B5EF4-FFF2-40B4-BE49-F238E27FC236}">
                <a16:creationId xmlns:a16="http://schemas.microsoft.com/office/drawing/2014/main" id="{A07D1BA5-DD41-D404-9208-FA249B8C417C}"/>
              </a:ext>
            </a:extLst>
          </p:cNvPr>
          <p:cNvSpPr/>
          <p:nvPr/>
        </p:nvSpPr>
        <p:spPr>
          <a:xfrm>
            <a:off x="3254307" y="2434349"/>
            <a:ext cx="1793897" cy="1793895"/>
          </a:xfrm>
          <a:custGeom>
            <a:avLst/>
            <a:gdLst>
              <a:gd name="connsiteX0" fmla="*/ 0 w 1793897"/>
              <a:gd name="connsiteY0" fmla="*/ 896948 h 1793895"/>
              <a:gd name="connsiteX1" fmla="*/ 896949 w 1793897"/>
              <a:gd name="connsiteY1" fmla="*/ 0 h 1793895"/>
              <a:gd name="connsiteX2" fmla="*/ 1793898 w 1793897"/>
              <a:gd name="connsiteY2" fmla="*/ 896948 h 1793895"/>
              <a:gd name="connsiteX3" fmla="*/ 896949 w 1793897"/>
              <a:gd name="connsiteY3" fmla="*/ 1793896 h 1793895"/>
              <a:gd name="connsiteX4" fmla="*/ 0 w 1793897"/>
              <a:gd name="connsiteY4" fmla="*/ 896948 h 17938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3897" h="1793895">
                <a:moveTo>
                  <a:pt x="0" y="896948"/>
                </a:moveTo>
                <a:cubicBezTo>
                  <a:pt x="0" y="401577"/>
                  <a:pt x="401578" y="0"/>
                  <a:pt x="896949" y="0"/>
                </a:cubicBezTo>
                <a:cubicBezTo>
                  <a:pt x="1392320" y="0"/>
                  <a:pt x="1793898" y="401577"/>
                  <a:pt x="1793898" y="896948"/>
                </a:cubicBezTo>
                <a:cubicBezTo>
                  <a:pt x="1793898" y="1392319"/>
                  <a:pt x="1392320" y="1793896"/>
                  <a:pt x="896949" y="1793896"/>
                </a:cubicBezTo>
                <a:cubicBezTo>
                  <a:pt x="401578" y="1793896"/>
                  <a:pt x="0" y="1392319"/>
                  <a:pt x="0" y="896948"/>
                </a:cubicBez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79570" tIns="279179" rIns="278546" bIns="279179"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Calibri" panose="020F0502020204030204" pitchFamily="34" charset="0"/>
                <a:cs typeface="Calibri" panose="020F0502020204030204" pitchFamily="34" charset="0"/>
              </a:rPr>
              <a:t>Specification</a:t>
            </a:r>
          </a:p>
        </p:txBody>
      </p:sp>
      <p:sp>
        <p:nvSpPr>
          <p:cNvPr id="16" name="Teardrop 15">
            <a:extLst>
              <a:ext uri="{FF2B5EF4-FFF2-40B4-BE49-F238E27FC236}">
                <a16:creationId xmlns:a16="http://schemas.microsoft.com/office/drawing/2014/main" id="{AC04E6FD-DC97-A7FC-3985-E742CC6DD807}"/>
              </a:ext>
            </a:extLst>
          </p:cNvPr>
          <p:cNvSpPr/>
          <p:nvPr/>
        </p:nvSpPr>
        <p:spPr>
          <a:xfrm rot="2700000">
            <a:off x="1203812" y="2370369"/>
            <a:ext cx="1921518" cy="1921518"/>
          </a:xfrm>
          <a:prstGeom prst="teardrop">
            <a:avLst>
              <a:gd name="adj" fmla="val 100000"/>
            </a:avLst>
          </a:prstGeom>
          <a:solidFill>
            <a:schemeClr val="tx1">
              <a:lumMod val="20000"/>
              <a:lumOff val="8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a:lstStyle/>
          <a:p>
            <a:endParaRPr lang="en-GB"/>
          </a:p>
        </p:txBody>
      </p:sp>
      <p:sp>
        <p:nvSpPr>
          <p:cNvPr id="17" name="Freeform: Shape 16">
            <a:extLst>
              <a:ext uri="{FF2B5EF4-FFF2-40B4-BE49-F238E27FC236}">
                <a16:creationId xmlns:a16="http://schemas.microsoft.com/office/drawing/2014/main" id="{D5A2E603-A964-AD0A-066D-F606DF310CEB}"/>
              </a:ext>
            </a:extLst>
          </p:cNvPr>
          <p:cNvSpPr/>
          <p:nvPr/>
        </p:nvSpPr>
        <p:spPr>
          <a:xfrm>
            <a:off x="1260197" y="2442439"/>
            <a:ext cx="1793897" cy="1793895"/>
          </a:xfrm>
          <a:custGeom>
            <a:avLst/>
            <a:gdLst>
              <a:gd name="connsiteX0" fmla="*/ 0 w 1793897"/>
              <a:gd name="connsiteY0" fmla="*/ 896948 h 1793895"/>
              <a:gd name="connsiteX1" fmla="*/ 896949 w 1793897"/>
              <a:gd name="connsiteY1" fmla="*/ 0 h 1793895"/>
              <a:gd name="connsiteX2" fmla="*/ 1793898 w 1793897"/>
              <a:gd name="connsiteY2" fmla="*/ 896948 h 1793895"/>
              <a:gd name="connsiteX3" fmla="*/ 896949 w 1793897"/>
              <a:gd name="connsiteY3" fmla="*/ 1793896 h 1793895"/>
              <a:gd name="connsiteX4" fmla="*/ 0 w 1793897"/>
              <a:gd name="connsiteY4" fmla="*/ 896948 h 17938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3897" h="1793895">
                <a:moveTo>
                  <a:pt x="0" y="896948"/>
                </a:moveTo>
                <a:cubicBezTo>
                  <a:pt x="0" y="401577"/>
                  <a:pt x="401578" y="0"/>
                  <a:pt x="896949" y="0"/>
                </a:cubicBezTo>
                <a:cubicBezTo>
                  <a:pt x="1392320" y="0"/>
                  <a:pt x="1793898" y="401577"/>
                  <a:pt x="1793898" y="896948"/>
                </a:cubicBezTo>
                <a:cubicBezTo>
                  <a:pt x="1793898" y="1392319"/>
                  <a:pt x="1392320" y="1793896"/>
                  <a:pt x="896949" y="1793896"/>
                </a:cubicBezTo>
                <a:cubicBezTo>
                  <a:pt x="401578" y="1793896"/>
                  <a:pt x="0" y="1392319"/>
                  <a:pt x="0" y="896948"/>
                </a:cubicBez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79569" tIns="279179" rIns="278547" bIns="279179"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Calibri" panose="020F0502020204030204" pitchFamily="34" charset="0"/>
                <a:cs typeface="Calibri" panose="020F0502020204030204" pitchFamily="34" charset="0"/>
              </a:rPr>
              <a:t>Process</a:t>
            </a:r>
          </a:p>
          <a:p>
            <a:pPr marL="0" lvl="0" indent="0" algn="ctr" defTabSz="800100">
              <a:lnSpc>
                <a:spcPct val="90000"/>
              </a:lnSpc>
              <a:spcBef>
                <a:spcPct val="0"/>
              </a:spcBef>
              <a:spcAft>
                <a:spcPct val="35000"/>
              </a:spcAft>
              <a:buNone/>
            </a:pPr>
            <a:r>
              <a:rPr lang="en-US" sz="1800" kern="1200" dirty="0">
                <a:latin typeface="Calibri" panose="020F0502020204030204" pitchFamily="34" charset="0"/>
                <a:cs typeface="Calibri" panose="020F0502020204030204" pitchFamily="34" charset="0"/>
              </a:rPr>
              <a:t>Modelling</a:t>
            </a:r>
          </a:p>
        </p:txBody>
      </p:sp>
      <p:sp>
        <p:nvSpPr>
          <p:cNvPr id="18" name="TextBox 17">
            <a:extLst>
              <a:ext uri="{FF2B5EF4-FFF2-40B4-BE49-F238E27FC236}">
                <a16:creationId xmlns:a16="http://schemas.microsoft.com/office/drawing/2014/main" id="{49E4D03D-2F2B-0F28-22D6-74898BC17B3F}"/>
              </a:ext>
            </a:extLst>
          </p:cNvPr>
          <p:cNvSpPr txBox="1"/>
          <p:nvPr/>
        </p:nvSpPr>
        <p:spPr>
          <a:xfrm>
            <a:off x="1260197" y="1733628"/>
            <a:ext cx="1942312" cy="461665"/>
          </a:xfrm>
          <a:prstGeom prst="rect">
            <a:avLst/>
          </a:prstGeom>
          <a:noFill/>
        </p:spPr>
        <p:txBody>
          <a:bodyPr wrap="square" rtlCol="0">
            <a:spAutoFit/>
          </a:bodyPr>
          <a:lstStyle/>
          <a:p>
            <a:pPr algn="ctr"/>
            <a:r>
              <a:rPr lang="en-GB" sz="1200" dirty="0">
                <a:latin typeface="Calibri" panose="020F0502020204030204" pitchFamily="34" charset="0"/>
                <a:cs typeface="Calibri" panose="020F0502020204030204" pitchFamily="34" charset="0"/>
              </a:rPr>
              <a:t>P&amp;ID</a:t>
            </a:r>
          </a:p>
          <a:p>
            <a:pPr algn="ctr"/>
            <a:r>
              <a:rPr lang="en-GB" sz="1200" dirty="0">
                <a:latin typeface="Calibri" panose="020F0502020204030204" pitchFamily="34" charset="0"/>
                <a:cs typeface="Calibri" panose="020F0502020204030204" pitchFamily="34" charset="0"/>
              </a:rPr>
              <a:t>Process decomposition</a:t>
            </a:r>
          </a:p>
        </p:txBody>
      </p:sp>
      <p:sp>
        <p:nvSpPr>
          <p:cNvPr id="19" name="TextBox 18">
            <a:extLst>
              <a:ext uri="{FF2B5EF4-FFF2-40B4-BE49-F238E27FC236}">
                <a16:creationId xmlns:a16="http://schemas.microsoft.com/office/drawing/2014/main" id="{39DECE49-5986-88F5-A235-436A7EEC3CCD}"/>
              </a:ext>
            </a:extLst>
          </p:cNvPr>
          <p:cNvSpPr txBox="1"/>
          <p:nvPr/>
        </p:nvSpPr>
        <p:spPr>
          <a:xfrm>
            <a:off x="2936931" y="1584868"/>
            <a:ext cx="2404242" cy="646331"/>
          </a:xfrm>
          <a:prstGeom prst="rect">
            <a:avLst/>
          </a:prstGeom>
          <a:noFill/>
        </p:spPr>
        <p:txBody>
          <a:bodyPr wrap="square" rtlCol="0">
            <a:spAutoFit/>
          </a:bodyPr>
          <a:lstStyle/>
          <a:p>
            <a:pPr algn="ctr"/>
            <a:r>
              <a:rPr lang="en-GB" sz="1200" dirty="0">
                <a:latin typeface="Calibri" panose="020F0502020204030204" pitchFamily="34" charset="0"/>
                <a:cs typeface="Calibri" panose="020F0502020204030204" pitchFamily="34" charset="0"/>
              </a:rPr>
              <a:t>System requirements</a:t>
            </a:r>
          </a:p>
          <a:p>
            <a:pPr algn="ctr"/>
            <a:r>
              <a:rPr lang="en-GB" sz="1200" dirty="0">
                <a:latin typeface="Calibri" panose="020F0502020204030204" pitchFamily="34" charset="0"/>
                <a:cs typeface="Calibri" panose="020F0502020204030204" pitchFamily="34" charset="0"/>
              </a:rPr>
              <a:t>Instrumentation</a:t>
            </a:r>
          </a:p>
          <a:p>
            <a:pPr algn="ctr"/>
            <a:r>
              <a:rPr lang="en-GB" sz="1200" dirty="0">
                <a:latin typeface="Calibri" panose="020F0502020204030204" pitchFamily="34" charset="0"/>
                <a:cs typeface="Calibri" panose="020F0502020204030204" pitchFamily="34" charset="0"/>
              </a:rPr>
              <a:t>Electrical diagrams</a:t>
            </a:r>
          </a:p>
        </p:txBody>
      </p:sp>
      <p:sp>
        <p:nvSpPr>
          <p:cNvPr id="20" name="TextBox 19">
            <a:extLst>
              <a:ext uri="{FF2B5EF4-FFF2-40B4-BE49-F238E27FC236}">
                <a16:creationId xmlns:a16="http://schemas.microsoft.com/office/drawing/2014/main" id="{4EA8AF09-5D56-171B-DAFF-69A2139B77DC}"/>
              </a:ext>
            </a:extLst>
          </p:cNvPr>
          <p:cNvSpPr txBox="1"/>
          <p:nvPr/>
        </p:nvSpPr>
        <p:spPr>
          <a:xfrm>
            <a:off x="4945195" y="1855749"/>
            <a:ext cx="2268833" cy="276999"/>
          </a:xfrm>
          <a:prstGeom prst="rect">
            <a:avLst/>
          </a:prstGeom>
          <a:noFill/>
        </p:spPr>
        <p:txBody>
          <a:bodyPr wrap="square" rtlCol="0">
            <a:spAutoFit/>
          </a:bodyPr>
          <a:lstStyle/>
          <a:p>
            <a:pPr algn="ctr"/>
            <a:r>
              <a:rPr lang="en-GB" sz="1200" dirty="0">
                <a:latin typeface="Calibri" panose="020F0502020204030204" pitchFamily="34" charset="0"/>
                <a:cs typeface="Calibri" panose="020F0502020204030204" pitchFamily="34" charset="0"/>
              </a:rPr>
              <a:t>Functional Analysis</a:t>
            </a:r>
          </a:p>
        </p:txBody>
      </p:sp>
      <p:sp>
        <p:nvSpPr>
          <p:cNvPr id="21" name="TextBox 20">
            <a:extLst>
              <a:ext uri="{FF2B5EF4-FFF2-40B4-BE49-F238E27FC236}">
                <a16:creationId xmlns:a16="http://schemas.microsoft.com/office/drawing/2014/main" id="{BD57DA7A-38AF-27EF-E7EA-8FB256EFC886}"/>
              </a:ext>
            </a:extLst>
          </p:cNvPr>
          <p:cNvSpPr txBox="1"/>
          <p:nvPr/>
        </p:nvSpPr>
        <p:spPr>
          <a:xfrm>
            <a:off x="9049996" y="944408"/>
            <a:ext cx="2268833" cy="1600438"/>
          </a:xfrm>
          <a:prstGeom prst="rect">
            <a:avLst/>
          </a:prstGeom>
          <a:noFill/>
        </p:spPr>
        <p:txBody>
          <a:bodyPr wrap="square" rtlCol="0">
            <a:spAutoFit/>
          </a:bodyPr>
          <a:lstStyle/>
          <a:p>
            <a:pPr algn="ctr"/>
            <a:r>
              <a:rPr lang="en-GB" sz="1200" dirty="0">
                <a:latin typeface="Calibri" panose="020F0502020204030204" pitchFamily="34" charset="0"/>
                <a:cs typeface="Calibri" panose="020F0502020204030204" pitchFamily="34" charset="0"/>
              </a:rPr>
              <a:t>PLC Instances</a:t>
            </a:r>
          </a:p>
          <a:p>
            <a:pPr algn="ctr"/>
            <a:r>
              <a:rPr lang="en-GB" sz="1200" dirty="0">
                <a:latin typeface="Calibri" panose="020F0502020204030204" pitchFamily="34" charset="0"/>
                <a:cs typeface="Calibri" panose="020F0502020204030204" pitchFamily="34" charset="0"/>
              </a:rPr>
              <a:t>PLC logic</a:t>
            </a:r>
          </a:p>
          <a:p>
            <a:pPr algn="ctr"/>
            <a:r>
              <a:rPr lang="en-GB" sz="1200" dirty="0">
                <a:latin typeface="Calibri" panose="020F0502020204030204" pitchFamily="34" charset="0"/>
                <a:cs typeface="Calibri" panose="020F0502020204030204" pitchFamily="34" charset="0"/>
              </a:rPr>
              <a:t>HMI tags</a:t>
            </a:r>
          </a:p>
          <a:p>
            <a:pPr algn="ctr"/>
            <a:r>
              <a:rPr lang="en-GB" sz="1200" dirty="0">
                <a:latin typeface="Calibri" panose="020F0502020204030204" pitchFamily="34" charset="0"/>
                <a:cs typeface="Calibri" panose="020F0502020204030204" pitchFamily="34" charset="0"/>
              </a:rPr>
              <a:t>WinCC OA object instances</a:t>
            </a:r>
          </a:p>
          <a:p>
            <a:pPr algn="ctr"/>
            <a:r>
              <a:rPr lang="en-GB" sz="1200" dirty="0">
                <a:latin typeface="Calibri" panose="020F0502020204030204" pitchFamily="34" charset="0"/>
                <a:cs typeface="Calibri" panose="020F0502020204030204" pitchFamily="34" charset="0"/>
              </a:rPr>
              <a:t>Comm resources</a:t>
            </a:r>
          </a:p>
          <a:p>
            <a:pPr algn="ctr"/>
            <a:endParaRPr lang="en-GB" sz="1200" dirty="0">
              <a:latin typeface="Calibri" panose="020F0502020204030204" pitchFamily="34" charset="0"/>
              <a:cs typeface="Calibri" panose="020F0502020204030204" pitchFamily="34" charset="0"/>
            </a:endParaRPr>
          </a:p>
          <a:p>
            <a:pPr algn="ctr"/>
            <a:r>
              <a:rPr lang="en-GB" sz="1200" dirty="0">
                <a:latin typeface="Calibri" panose="020F0502020204030204" pitchFamily="34" charset="0"/>
                <a:cs typeface="Calibri" panose="020F0502020204030204" pitchFamily="34" charset="0"/>
              </a:rPr>
              <a:t>SCADA set-up (synoptics)</a:t>
            </a:r>
          </a:p>
          <a:p>
            <a:pPr algn="ctr"/>
            <a:endParaRPr lang="en-GB" sz="1400" dirty="0">
              <a:latin typeface="Calibri" panose="020F0502020204030204" pitchFamily="34" charset="0"/>
              <a:cs typeface="Calibri" panose="020F0502020204030204" pitchFamily="34" charset="0"/>
            </a:endParaRPr>
          </a:p>
        </p:txBody>
      </p:sp>
      <p:sp>
        <p:nvSpPr>
          <p:cNvPr id="22" name="TextBox 21">
            <a:extLst>
              <a:ext uri="{FF2B5EF4-FFF2-40B4-BE49-F238E27FC236}">
                <a16:creationId xmlns:a16="http://schemas.microsoft.com/office/drawing/2014/main" id="{32D19496-D807-3146-5722-DBE5435529A5}"/>
              </a:ext>
            </a:extLst>
          </p:cNvPr>
          <p:cNvSpPr txBox="1"/>
          <p:nvPr/>
        </p:nvSpPr>
        <p:spPr>
          <a:xfrm>
            <a:off x="6994245" y="965435"/>
            <a:ext cx="2268833" cy="276999"/>
          </a:xfrm>
          <a:prstGeom prst="rect">
            <a:avLst/>
          </a:prstGeom>
          <a:noFill/>
        </p:spPr>
        <p:txBody>
          <a:bodyPr wrap="square" rtlCol="0">
            <a:spAutoFit/>
          </a:bodyPr>
          <a:lstStyle/>
          <a:p>
            <a:pPr algn="ctr"/>
            <a:r>
              <a:rPr lang="en-GB" sz="1200" dirty="0">
                <a:latin typeface="Calibri" panose="020F0502020204030204" pitchFamily="34" charset="0"/>
                <a:cs typeface="Calibri" panose="020F0502020204030204" pitchFamily="34" charset="0"/>
              </a:rPr>
              <a:t>UAB CPC wizard</a:t>
            </a:r>
          </a:p>
        </p:txBody>
      </p:sp>
      <p:sp>
        <p:nvSpPr>
          <p:cNvPr id="23" name="TextBox 22">
            <a:extLst>
              <a:ext uri="{FF2B5EF4-FFF2-40B4-BE49-F238E27FC236}">
                <a16:creationId xmlns:a16="http://schemas.microsoft.com/office/drawing/2014/main" id="{748EF780-4709-E534-2825-D3FC499446DB}"/>
              </a:ext>
            </a:extLst>
          </p:cNvPr>
          <p:cNvSpPr txBox="1"/>
          <p:nvPr/>
        </p:nvSpPr>
        <p:spPr>
          <a:xfrm>
            <a:off x="1234161" y="4645421"/>
            <a:ext cx="1942312" cy="307777"/>
          </a:xfrm>
          <a:prstGeom prst="rect">
            <a:avLst/>
          </a:prstGeom>
          <a:noFill/>
        </p:spPr>
        <p:txBody>
          <a:bodyPr wrap="square" rtlCol="0">
            <a:spAutoFit/>
          </a:bodyPr>
          <a:lstStyle/>
          <a:p>
            <a:pPr algn="ctr"/>
            <a:r>
              <a:rPr lang="en-GB" sz="1400" b="1" dirty="0">
                <a:latin typeface="Calibri" panose="020F0502020204030204" pitchFamily="34" charset="0"/>
                <a:cs typeface="Calibri" panose="020F0502020204030204" pitchFamily="34" charset="0"/>
              </a:rPr>
              <a:t>Functional Units</a:t>
            </a:r>
            <a:endParaRPr lang="en-GB" sz="1400" dirty="0">
              <a:latin typeface="Calibri" panose="020F0502020204030204" pitchFamily="34" charset="0"/>
              <a:cs typeface="Calibri" panose="020F0502020204030204" pitchFamily="34" charset="0"/>
            </a:endParaRPr>
          </a:p>
        </p:txBody>
      </p:sp>
      <p:sp>
        <p:nvSpPr>
          <p:cNvPr id="24" name="TextBox 23">
            <a:extLst>
              <a:ext uri="{FF2B5EF4-FFF2-40B4-BE49-F238E27FC236}">
                <a16:creationId xmlns:a16="http://schemas.microsoft.com/office/drawing/2014/main" id="{37F51710-ED60-F84A-B1BF-A56328E0AB32}"/>
              </a:ext>
            </a:extLst>
          </p:cNvPr>
          <p:cNvSpPr txBox="1"/>
          <p:nvPr/>
        </p:nvSpPr>
        <p:spPr>
          <a:xfrm>
            <a:off x="3143047" y="4652380"/>
            <a:ext cx="1942312" cy="307777"/>
          </a:xfrm>
          <a:prstGeom prst="rect">
            <a:avLst/>
          </a:prstGeom>
          <a:noFill/>
        </p:spPr>
        <p:txBody>
          <a:bodyPr wrap="square" rtlCol="0">
            <a:spAutoFit/>
          </a:bodyPr>
          <a:lstStyle/>
          <a:p>
            <a:pPr algn="ctr"/>
            <a:r>
              <a:rPr lang="en-GB" sz="1400" b="1" dirty="0">
                <a:latin typeface="Calibri" panose="020F0502020204030204" pitchFamily="34" charset="0"/>
                <a:cs typeface="Calibri" panose="020F0502020204030204" pitchFamily="34" charset="0"/>
              </a:rPr>
              <a:t>Functional Analysis</a:t>
            </a:r>
          </a:p>
        </p:txBody>
      </p:sp>
      <p:sp>
        <p:nvSpPr>
          <p:cNvPr id="25" name="TextBox 24">
            <a:extLst>
              <a:ext uri="{FF2B5EF4-FFF2-40B4-BE49-F238E27FC236}">
                <a16:creationId xmlns:a16="http://schemas.microsoft.com/office/drawing/2014/main" id="{A02EE6D7-A501-3922-5E0F-854279696720}"/>
              </a:ext>
            </a:extLst>
          </p:cNvPr>
          <p:cNvSpPr txBox="1"/>
          <p:nvPr/>
        </p:nvSpPr>
        <p:spPr>
          <a:xfrm>
            <a:off x="4980800" y="4537701"/>
            <a:ext cx="2268833" cy="523220"/>
          </a:xfrm>
          <a:prstGeom prst="rect">
            <a:avLst/>
          </a:prstGeom>
          <a:noFill/>
        </p:spPr>
        <p:txBody>
          <a:bodyPr wrap="square" rtlCol="0">
            <a:spAutoFit/>
          </a:bodyPr>
          <a:lstStyle/>
          <a:p>
            <a:pPr algn="ctr"/>
            <a:r>
              <a:rPr lang="en-GB" sz="1400" b="1" dirty="0">
                <a:latin typeface="Calibri" panose="020F0502020204030204" pitchFamily="34" charset="0"/>
                <a:cs typeface="Calibri" panose="020F0502020204030204" pitchFamily="34" charset="0"/>
              </a:rPr>
              <a:t>UNICOS-CPC specs</a:t>
            </a:r>
          </a:p>
          <a:p>
            <a:pPr algn="ctr"/>
            <a:r>
              <a:rPr lang="en-GB" sz="1400" b="1" dirty="0">
                <a:latin typeface="Calibri" panose="020F0502020204030204" pitchFamily="34" charset="0"/>
                <a:cs typeface="Calibri" panose="020F0502020204030204" pitchFamily="34" charset="0"/>
              </a:rPr>
              <a:t>Logic Templates</a:t>
            </a:r>
          </a:p>
        </p:txBody>
      </p:sp>
      <p:sp>
        <p:nvSpPr>
          <p:cNvPr id="26" name="TextBox 25">
            <a:extLst>
              <a:ext uri="{FF2B5EF4-FFF2-40B4-BE49-F238E27FC236}">
                <a16:creationId xmlns:a16="http://schemas.microsoft.com/office/drawing/2014/main" id="{BABF99AB-1AED-5F65-8C69-784E12857937}"/>
              </a:ext>
            </a:extLst>
          </p:cNvPr>
          <p:cNvSpPr txBox="1"/>
          <p:nvPr/>
        </p:nvSpPr>
        <p:spPr>
          <a:xfrm>
            <a:off x="6994245" y="4652381"/>
            <a:ext cx="2268833" cy="307777"/>
          </a:xfrm>
          <a:prstGeom prst="rect">
            <a:avLst/>
          </a:prstGeom>
          <a:noFill/>
        </p:spPr>
        <p:txBody>
          <a:bodyPr wrap="square" rtlCol="0">
            <a:spAutoFit/>
          </a:bodyPr>
          <a:lstStyle/>
          <a:p>
            <a:pPr algn="ctr"/>
            <a:r>
              <a:rPr lang="en-GB" sz="1400" b="1" dirty="0">
                <a:latin typeface="Calibri" panose="020F0502020204030204" pitchFamily="34" charset="0"/>
                <a:cs typeface="Calibri" panose="020F0502020204030204" pitchFamily="34" charset="0"/>
              </a:rPr>
              <a:t>Application resources</a:t>
            </a:r>
          </a:p>
        </p:txBody>
      </p:sp>
      <p:pic>
        <p:nvPicPr>
          <p:cNvPr id="27" name="Picture 26">
            <a:extLst>
              <a:ext uri="{FF2B5EF4-FFF2-40B4-BE49-F238E27FC236}">
                <a16:creationId xmlns:a16="http://schemas.microsoft.com/office/drawing/2014/main" id="{1E402415-9F48-12E2-4092-DA2356224B3F}"/>
              </a:ext>
            </a:extLst>
          </p:cNvPr>
          <p:cNvPicPr>
            <a:picLocks noChangeAspect="1"/>
          </p:cNvPicPr>
          <p:nvPr/>
        </p:nvPicPr>
        <p:blipFill>
          <a:blip r:embed="rId3"/>
          <a:stretch>
            <a:fillRect/>
          </a:stretch>
        </p:blipFill>
        <p:spPr>
          <a:xfrm>
            <a:off x="1250444" y="4935312"/>
            <a:ext cx="1894160" cy="816593"/>
          </a:xfrm>
          <a:prstGeom prst="rect">
            <a:avLst/>
          </a:prstGeom>
        </p:spPr>
      </p:pic>
      <p:pic>
        <p:nvPicPr>
          <p:cNvPr id="28" name="Picture 27">
            <a:extLst>
              <a:ext uri="{FF2B5EF4-FFF2-40B4-BE49-F238E27FC236}">
                <a16:creationId xmlns:a16="http://schemas.microsoft.com/office/drawing/2014/main" id="{69038569-3049-2BB0-195B-88D1CD737D3A}"/>
              </a:ext>
            </a:extLst>
          </p:cNvPr>
          <p:cNvPicPr>
            <a:picLocks noChangeAspect="1"/>
          </p:cNvPicPr>
          <p:nvPr/>
        </p:nvPicPr>
        <p:blipFill>
          <a:blip r:embed="rId4"/>
          <a:stretch>
            <a:fillRect/>
          </a:stretch>
        </p:blipFill>
        <p:spPr>
          <a:xfrm>
            <a:off x="3742723" y="5000005"/>
            <a:ext cx="798136" cy="942094"/>
          </a:xfrm>
          <a:prstGeom prst="rect">
            <a:avLst/>
          </a:prstGeom>
          <a:ln>
            <a:solidFill>
              <a:schemeClr val="accent4"/>
            </a:solidFill>
          </a:ln>
        </p:spPr>
      </p:pic>
      <p:pic>
        <p:nvPicPr>
          <p:cNvPr id="29" name="Picture 28">
            <a:extLst>
              <a:ext uri="{FF2B5EF4-FFF2-40B4-BE49-F238E27FC236}">
                <a16:creationId xmlns:a16="http://schemas.microsoft.com/office/drawing/2014/main" id="{D9516DD3-D7CA-F8D0-E645-D70575649423}"/>
              </a:ext>
            </a:extLst>
          </p:cNvPr>
          <p:cNvPicPr>
            <a:picLocks noChangeAspect="1"/>
          </p:cNvPicPr>
          <p:nvPr/>
        </p:nvPicPr>
        <p:blipFill>
          <a:blip r:embed="rId5"/>
          <a:stretch>
            <a:fillRect/>
          </a:stretch>
        </p:blipFill>
        <p:spPr>
          <a:xfrm>
            <a:off x="5139919" y="5075352"/>
            <a:ext cx="1965569" cy="742371"/>
          </a:xfrm>
          <a:prstGeom prst="rect">
            <a:avLst/>
          </a:prstGeom>
          <a:ln>
            <a:solidFill>
              <a:schemeClr val="accent4"/>
            </a:solidFill>
          </a:ln>
        </p:spPr>
      </p:pic>
      <p:pic>
        <p:nvPicPr>
          <p:cNvPr id="30" name="Picture 29">
            <a:extLst>
              <a:ext uri="{FF2B5EF4-FFF2-40B4-BE49-F238E27FC236}">
                <a16:creationId xmlns:a16="http://schemas.microsoft.com/office/drawing/2014/main" id="{7EFD01FF-DF76-2A92-9CA5-150A2082E94E}"/>
              </a:ext>
            </a:extLst>
          </p:cNvPr>
          <p:cNvPicPr>
            <a:picLocks noChangeAspect="1"/>
          </p:cNvPicPr>
          <p:nvPr/>
        </p:nvPicPr>
        <p:blipFill>
          <a:blip r:embed="rId6"/>
          <a:stretch>
            <a:fillRect/>
          </a:stretch>
        </p:blipFill>
        <p:spPr>
          <a:xfrm>
            <a:off x="7695415" y="1230893"/>
            <a:ext cx="865136" cy="1025625"/>
          </a:xfrm>
          <a:prstGeom prst="rect">
            <a:avLst/>
          </a:prstGeom>
        </p:spPr>
      </p:pic>
      <p:sp>
        <p:nvSpPr>
          <p:cNvPr id="31" name="TextBox 30">
            <a:extLst>
              <a:ext uri="{FF2B5EF4-FFF2-40B4-BE49-F238E27FC236}">
                <a16:creationId xmlns:a16="http://schemas.microsoft.com/office/drawing/2014/main" id="{04800702-5205-207C-34E7-1CCBCFF42642}"/>
              </a:ext>
            </a:extLst>
          </p:cNvPr>
          <p:cNvSpPr txBox="1"/>
          <p:nvPr/>
        </p:nvSpPr>
        <p:spPr>
          <a:xfrm>
            <a:off x="9235609" y="4617075"/>
            <a:ext cx="1738730" cy="307777"/>
          </a:xfrm>
          <a:prstGeom prst="rect">
            <a:avLst/>
          </a:prstGeom>
          <a:noFill/>
        </p:spPr>
        <p:txBody>
          <a:bodyPr wrap="square" rtlCol="0">
            <a:spAutoFit/>
          </a:bodyPr>
          <a:lstStyle/>
          <a:p>
            <a:pPr algn="ctr"/>
            <a:r>
              <a:rPr lang="en-GB" sz="1400" b="1" dirty="0">
                <a:latin typeface="Calibri" panose="020F0502020204030204" pitchFamily="34" charset="0"/>
                <a:cs typeface="Calibri" panose="020F0502020204030204" pitchFamily="34" charset="0"/>
              </a:rPr>
              <a:t>Application</a:t>
            </a:r>
          </a:p>
        </p:txBody>
      </p:sp>
      <p:sp>
        <p:nvSpPr>
          <p:cNvPr id="32" name="Arrow: Down 31">
            <a:extLst>
              <a:ext uri="{FF2B5EF4-FFF2-40B4-BE49-F238E27FC236}">
                <a16:creationId xmlns:a16="http://schemas.microsoft.com/office/drawing/2014/main" id="{FDC12DDE-C949-ABB0-54CB-C950420F9041}"/>
              </a:ext>
            </a:extLst>
          </p:cNvPr>
          <p:cNvSpPr/>
          <p:nvPr/>
        </p:nvSpPr>
        <p:spPr>
          <a:xfrm>
            <a:off x="2117795" y="2274472"/>
            <a:ext cx="175045" cy="395647"/>
          </a:xfrm>
          <a:prstGeom prst="downArrow">
            <a:avLst/>
          </a:prstGeom>
          <a:solidFill>
            <a:schemeClr val="accent1"/>
          </a:solidFill>
          <a:ln w="63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Arrow: Down 32">
            <a:extLst>
              <a:ext uri="{FF2B5EF4-FFF2-40B4-BE49-F238E27FC236}">
                <a16:creationId xmlns:a16="http://schemas.microsoft.com/office/drawing/2014/main" id="{98ED3426-FEEA-4392-9737-DACAFA360C1F}"/>
              </a:ext>
            </a:extLst>
          </p:cNvPr>
          <p:cNvSpPr/>
          <p:nvPr/>
        </p:nvSpPr>
        <p:spPr>
          <a:xfrm>
            <a:off x="2117795" y="4095003"/>
            <a:ext cx="175045" cy="395647"/>
          </a:xfrm>
          <a:prstGeom prst="downArrow">
            <a:avLst/>
          </a:prstGeom>
          <a:solidFill>
            <a:schemeClr val="accent1"/>
          </a:solidFill>
          <a:ln w="63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Arrow: Down 33">
            <a:extLst>
              <a:ext uri="{FF2B5EF4-FFF2-40B4-BE49-F238E27FC236}">
                <a16:creationId xmlns:a16="http://schemas.microsoft.com/office/drawing/2014/main" id="{65F5A35D-8B92-8DBD-8B86-AB1FB59F2C9F}"/>
              </a:ext>
            </a:extLst>
          </p:cNvPr>
          <p:cNvSpPr/>
          <p:nvPr/>
        </p:nvSpPr>
        <p:spPr>
          <a:xfrm>
            <a:off x="4051530" y="2277845"/>
            <a:ext cx="175045" cy="395647"/>
          </a:xfrm>
          <a:prstGeom prst="downArrow">
            <a:avLst/>
          </a:prstGeom>
          <a:solidFill>
            <a:schemeClr val="accent1"/>
          </a:solidFill>
          <a:ln w="63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Arrow: Down 34">
            <a:extLst>
              <a:ext uri="{FF2B5EF4-FFF2-40B4-BE49-F238E27FC236}">
                <a16:creationId xmlns:a16="http://schemas.microsoft.com/office/drawing/2014/main" id="{4E55CD77-DD19-2B8C-AD41-9EBD2334ACEA}"/>
              </a:ext>
            </a:extLst>
          </p:cNvPr>
          <p:cNvSpPr/>
          <p:nvPr/>
        </p:nvSpPr>
        <p:spPr>
          <a:xfrm>
            <a:off x="4051530" y="4098376"/>
            <a:ext cx="175045" cy="395647"/>
          </a:xfrm>
          <a:prstGeom prst="downArrow">
            <a:avLst/>
          </a:prstGeom>
          <a:solidFill>
            <a:schemeClr val="accent1"/>
          </a:solidFill>
          <a:ln w="63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Arrow: Down 35">
            <a:extLst>
              <a:ext uri="{FF2B5EF4-FFF2-40B4-BE49-F238E27FC236}">
                <a16:creationId xmlns:a16="http://schemas.microsoft.com/office/drawing/2014/main" id="{F80995FF-6F8B-70D8-BBDD-E889B505C460}"/>
              </a:ext>
            </a:extLst>
          </p:cNvPr>
          <p:cNvSpPr/>
          <p:nvPr/>
        </p:nvSpPr>
        <p:spPr>
          <a:xfrm>
            <a:off x="6027695" y="2278463"/>
            <a:ext cx="175045" cy="395647"/>
          </a:xfrm>
          <a:prstGeom prst="downArrow">
            <a:avLst/>
          </a:prstGeom>
          <a:solidFill>
            <a:schemeClr val="accent1"/>
          </a:solidFill>
          <a:ln w="63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Arrow: Down 36">
            <a:extLst>
              <a:ext uri="{FF2B5EF4-FFF2-40B4-BE49-F238E27FC236}">
                <a16:creationId xmlns:a16="http://schemas.microsoft.com/office/drawing/2014/main" id="{770B3680-6A67-EB33-4EF0-3D890C16EBBB}"/>
              </a:ext>
            </a:extLst>
          </p:cNvPr>
          <p:cNvSpPr/>
          <p:nvPr/>
        </p:nvSpPr>
        <p:spPr>
          <a:xfrm>
            <a:off x="6027695" y="4098994"/>
            <a:ext cx="175045" cy="395647"/>
          </a:xfrm>
          <a:prstGeom prst="downArrow">
            <a:avLst/>
          </a:prstGeom>
          <a:solidFill>
            <a:schemeClr val="accent1"/>
          </a:solidFill>
          <a:ln w="63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 name="Arrow: Down 37">
            <a:extLst>
              <a:ext uri="{FF2B5EF4-FFF2-40B4-BE49-F238E27FC236}">
                <a16:creationId xmlns:a16="http://schemas.microsoft.com/office/drawing/2014/main" id="{3D1E4A45-3786-9A3E-4E6E-539799BAF472}"/>
              </a:ext>
            </a:extLst>
          </p:cNvPr>
          <p:cNvSpPr/>
          <p:nvPr/>
        </p:nvSpPr>
        <p:spPr>
          <a:xfrm>
            <a:off x="8041287" y="2278463"/>
            <a:ext cx="175045" cy="395647"/>
          </a:xfrm>
          <a:prstGeom prst="downArrow">
            <a:avLst/>
          </a:prstGeom>
          <a:solidFill>
            <a:schemeClr val="accent2"/>
          </a:solidFill>
          <a:ln w="63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Arrow: Down 38">
            <a:extLst>
              <a:ext uri="{FF2B5EF4-FFF2-40B4-BE49-F238E27FC236}">
                <a16:creationId xmlns:a16="http://schemas.microsoft.com/office/drawing/2014/main" id="{E2A7DEA9-CB3C-C7DF-A23A-B41B2EE4F59D}"/>
              </a:ext>
            </a:extLst>
          </p:cNvPr>
          <p:cNvSpPr/>
          <p:nvPr/>
        </p:nvSpPr>
        <p:spPr>
          <a:xfrm>
            <a:off x="8041287" y="4098994"/>
            <a:ext cx="175045" cy="395647"/>
          </a:xfrm>
          <a:prstGeom prst="downArrow">
            <a:avLst/>
          </a:prstGeom>
          <a:solidFill>
            <a:schemeClr val="accent2"/>
          </a:solidFill>
          <a:ln w="63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Arrow: Down 39">
            <a:extLst>
              <a:ext uri="{FF2B5EF4-FFF2-40B4-BE49-F238E27FC236}">
                <a16:creationId xmlns:a16="http://schemas.microsoft.com/office/drawing/2014/main" id="{766C7DE5-DD71-C3EA-46C7-9088D164D8E3}"/>
              </a:ext>
            </a:extLst>
          </p:cNvPr>
          <p:cNvSpPr/>
          <p:nvPr/>
        </p:nvSpPr>
        <p:spPr>
          <a:xfrm>
            <a:off x="10017452" y="2261666"/>
            <a:ext cx="175045" cy="395647"/>
          </a:xfrm>
          <a:prstGeom prst="downArrow">
            <a:avLst/>
          </a:prstGeom>
          <a:solidFill>
            <a:schemeClr val="accent2"/>
          </a:solidFill>
          <a:ln w="63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 name="Arrow: Down 40">
            <a:extLst>
              <a:ext uri="{FF2B5EF4-FFF2-40B4-BE49-F238E27FC236}">
                <a16:creationId xmlns:a16="http://schemas.microsoft.com/office/drawing/2014/main" id="{5DB26621-3A73-D6E4-0312-40E4AAA7C3B4}"/>
              </a:ext>
            </a:extLst>
          </p:cNvPr>
          <p:cNvSpPr/>
          <p:nvPr/>
        </p:nvSpPr>
        <p:spPr>
          <a:xfrm>
            <a:off x="10017452" y="4082197"/>
            <a:ext cx="175045" cy="395647"/>
          </a:xfrm>
          <a:prstGeom prst="downArrow">
            <a:avLst/>
          </a:prstGeom>
          <a:solidFill>
            <a:schemeClr val="accent2"/>
          </a:solidFill>
          <a:ln w="63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42" name="Picture 41">
            <a:extLst>
              <a:ext uri="{FF2B5EF4-FFF2-40B4-BE49-F238E27FC236}">
                <a16:creationId xmlns:a16="http://schemas.microsoft.com/office/drawing/2014/main" id="{F961A495-317B-DEA7-1CA9-72BE6AD22ABE}"/>
              </a:ext>
            </a:extLst>
          </p:cNvPr>
          <p:cNvPicPr>
            <a:picLocks noChangeAspect="1"/>
          </p:cNvPicPr>
          <p:nvPr/>
        </p:nvPicPr>
        <p:blipFill>
          <a:blip r:embed="rId7"/>
          <a:stretch>
            <a:fillRect/>
          </a:stretch>
        </p:blipFill>
        <p:spPr>
          <a:xfrm>
            <a:off x="6630983" y="5583175"/>
            <a:ext cx="568255" cy="469096"/>
          </a:xfrm>
          <a:prstGeom prst="rect">
            <a:avLst/>
          </a:prstGeom>
        </p:spPr>
      </p:pic>
      <p:grpSp>
        <p:nvGrpSpPr>
          <p:cNvPr id="43" name="Group 20">
            <a:extLst>
              <a:ext uri="{FF2B5EF4-FFF2-40B4-BE49-F238E27FC236}">
                <a16:creationId xmlns:a16="http://schemas.microsoft.com/office/drawing/2014/main" id="{EB88AACF-D862-9AD2-383D-3F32EE600B00}"/>
              </a:ext>
            </a:extLst>
          </p:cNvPr>
          <p:cNvGrpSpPr>
            <a:grpSpLocks/>
          </p:cNvGrpSpPr>
          <p:nvPr/>
        </p:nvGrpSpPr>
        <p:grpSpPr bwMode="auto">
          <a:xfrm>
            <a:off x="8240595" y="5093474"/>
            <a:ext cx="705774" cy="637462"/>
            <a:chOff x="7984781" y="2952398"/>
            <a:chExt cx="876237" cy="776504"/>
          </a:xfrm>
        </p:grpSpPr>
        <p:sp>
          <p:nvSpPr>
            <p:cNvPr id="44" name="30 Recortar y redondear rectángulo de esquina sencilla">
              <a:extLst>
                <a:ext uri="{FF2B5EF4-FFF2-40B4-BE49-F238E27FC236}">
                  <a16:creationId xmlns:a16="http://schemas.microsoft.com/office/drawing/2014/main" id="{58A470C8-BF4B-73AE-48AF-56657706A648}"/>
                </a:ext>
              </a:extLst>
            </p:cNvPr>
            <p:cNvSpPr/>
            <p:nvPr/>
          </p:nvSpPr>
          <p:spPr>
            <a:xfrm>
              <a:off x="7984781" y="2952398"/>
              <a:ext cx="571467" cy="500203"/>
            </a:xfrm>
            <a:prstGeom prst="snipRoundRect">
              <a:avLst/>
            </a:prstGeom>
            <a:solidFill>
              <a:schemeClr val="bg1"/>
            </a:solidFill>
            <a:ln w="28575">
              <a:solidFill>
                <a:srgbClr val="22F2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b="1">
                <a:latin typeface="Times New Roman" pitchFamily="18" charset="0"/>
                <a:cs typeface="Times New Roman" pitchFamily="18" charset="0"/>
              </a:endParaRPr>
            </a:p>
          </p:txBody>
        </p:sp>
        <p:sp>
          <p:nvSpPr>
            <p:cNvPr id="45" name="31 Recortar y redondear rectángulo de esquina sencilla">
              <a:extLst>
                <a:ext uri="{FF2B5EF4-FFF2-40B4-BE49-F238E27FC236}">
                  <a16:creationId xmlns:a16="http://schemas.microsoft.com/office/drawing/2014/main" id="{46815FB6-A4C6-EAAA-B0F0-D29CB4991785}"/>
                </a:ext>
              </a:extLst>
            </p:cNvPr>
            <p:cNvSpPr/>
            <p:nvPr/>
          </p:nvSpPr>
          <p:spPr>
            <a:xfrm>
              <a:off x="8137173" y="3104840"/>
              <a:ext cx="571465" cy="500203"/>
            </a:xfrm>
            <a:prstGeom prst="snipRoundRect">
              <a:avLst/>
            </a:prstGeom>
            <a:solidFill>
              <a:schemeClr val="bg1"/>
            </a:solidFill>
            <a:ln w="28575">
              <a:solidFill>
                <a:srgbClr val="22F2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b="1">
                <a:latin typeface="Times New Roman" pitchFamily="18" charset="0"/>
                <a:cs typeface="Times New Roman" pitchFamily="18" charset="0"/>
              </a:endParaRPr>
            </a:p>
          </p:txBody>
        </p:sp>
        <p:sp>
          <p:nvSpPr>
            <p:cNvPr id="46" name="32 Recortar y redondear rectángulo de esquina sencilla">
              <a:extLst>
                <a:ext uri="{FF2B5EF4-FFF2-40B4-BE49-F238E27FC236}">
                  <a16:creationId xmlns:a16="http://schemas.microsoft.com/office/drawing/2014/main" id="{4D52AC5B-17BD-3B58-2656-7919AAF20ED0}"/>
                </a:ext>
              </a:extLst>
            </p:cNvPr>
            <p:cNvSpPr/>
            <p:nvPr/>
          </p:nvSpPr>
          <p:spPr>
            <a:xfrm>
              <a:off x="8289552" y="3228699"/>
              <a:ext cx="571466" cy="500203"/>
            </a:xfrm>
            <a:prstGeom prst="snipRoundRect">
              <a:avLst/>
            </a:prstGeom>
            <a:solidFill>
              <a:schemeClr val="bg1"/>
            </a:solidFill>
            <a:ln w="28575">
              <a:solidFill>
                <a:srgbClr val="22F2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b="1">
                <a:latin typeface="Times New Roman" pitchFamily="18" charset="0"/>
                <a:cs typeface="Times New Roman" pitchFamily="18" charset="0"/>
              </a:endParaRPr>
            </a:p>
          </p:txBody>
        </p:sp>
        <p:pic>
          <p:nvPicPr>
            <p:cNvPr id="47" name="Picture 5">
              <a:extLst>
                <a:ext uri="{FF2B5EF4-FFF2-40B4-BE49-F238E27FC236}">
                  <a16:creationId xmlns:a16="http://schemas.microsoft.com/office/drawing/2014/main" id="{5A1B0ECD-215F-8657-A560-E645392419A9}"/>
                </a:ext>
              </a:extLst>
            </p:cNvPr>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8427636" y="3348349"/>
              <a:ext cx="344611" cy="3446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pic>
        <p:nvPicPr>
          <p:cNvPr id="48" name="Picture 47">
            <a:extLst>
              <a:ext uri="{FF2B5EF4-FFF2-40B4-BE49-F238E27FC236}">
                <a16:creationId xmlns:a16="http://schemas.microsoft.com/office/drawing/2014/main" id="{E14D76E7-203C-91C4-69E8-7FFFD2142C9D}"/>
              </a:ext>
            </a:extLst>
          </p:cNvPr>
          <p:cNvPicPr>
            <a:picLocks noChangeAspect="1"/>
          </p:cNvPicPr>
          <p:nvPr/>
        </p:nvPicPr>
        <p:blipFill>
          <a:blip r:embed="rId2"/>
          <a:stretch>
            <a:fillRect/>
          </a:stretch>
        </p:blipFill>
        <p:spPr>
          <a:xfrm>
            <a:off x="7605404" y="5098625"/>
            <a:ext cx="530631" cy="530631"/>
          </a:xfrm>
          <a:prstGeom prst="rect">
            <a:avLst/>
          </a:prstGeom>
        </p:spPr>
      </p:pic>
      <p:sp>
        <p:nvSpPr>
          <p:cNvPr id="49" name="Title 2">
            <a:extLst>
              <a:ext uri="{FF2B5EF4-FFF2-40B4-BE49-F238E27FC236}">
                <a16:creationId xmlns:a16="http://schemas.microsoft.com/office/drawing/2014/main" id="{1D8565B7-86D9-22BD-F0AB-514C73BF2DEA}"/>
              </a:ext>
            </a:extLst>
          </p:cNvPr>
          <p:cNvSpPr txBox="1">
            <a:spLocks/>
          </p:cNvSpPr>
          <p:nvPr/>
        </p:nvSpPr>
        <p:spPr>
          <a:xfrm>
            <a:off x="407988" y="373593"/>
            <a:ext cx="11376025" cy="1065742"/>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latin typeface="Calibri" panose="020F0502020204030204" pitchFamily="34" charset="0"/>
                <a:cs typeface="Calibri" panose="020F0502020204030204" pitchFamily="34" charset="0"/>
              </a:rPr>
              <a:t>UNICOS-CPC engineering workflow</a:t>
            </a:r>
            <a:endParaRPr lang="en-GB" dirty="0">
              <a:latin typeface="Calibri" panose="020F0502020204030204" pitchFamily="34" charset="0"/>
              <a:cs typeface="Calibri" panose="020F0502020204030204" pitchFamily="34" charset="0"/>
            </a:endParaRPr>
          </a:p>
        </p:txBody>
      </p:sp>
      <p:sp>
        <p:nvSpPr>
          <p:cNvPr id="2" name="Rectangle 1">
            <a:extLst>
              <a:ext uri="{FF2B5EF4-FFF2-40B4-BE49-F238E27FC236}">
                <a16:creationId xmlns:a16="http://schemas.microsoft.com/office/drawing/2014/main" id="{9F38F230-A961-FA31-5556-AEBC698373CB}"/>
              </a:ext>
            </a:extLst>
          </p:cNvPr>
          <p:cNvSpPr/>
          <p:nvPr/>
        </p:nvSpPr>
        <p:spPr>
          <a:xfrm>
            <a:off x="3287694" y="1186033"/>
            <a:ext cx="4029676" cy="4997513"/>
          </a:xfrm>
          <a:prstGeom prst="rect">
            <a:avLst/>
          </a:prstGeom>
          <a:noFill/>
          <a:ln w="76200">
            <a:solidFill>
              <a:schemeClr val="accent1"/>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998919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500"/>
                                        <p:tgtEl>
                                          <p:spTgt spid="1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fade">
                                      <p:cBhvr>
                                        <p:cTn id="16" dur="500"/>
                                        <p:tgtEl>
                                          <p:spTgt spid="3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500"/>
                                        <p:tgtEl>
                                          <p:spTgt spid="3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par>
                                <p:cTn id="23" presetID="10" presetClass="entr" presetSubtype="0"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fade">
                                      <p:cBhvr>
                                        <p:cTn id="33" dur="500"/>
                                        <p:tgtEl>
                                          <p:spTgt spid="3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par>
                                <p:cTn id="40" presetID="10" presetClass="entr" presetSubtype="0" fill="hold"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10" presetClass="entr" presetSubtype="0" fill="hold"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500"/>
                                        <p:tgtEl>
                                          <p:spTgt spid="36"/>
                                        </p:tgtEl>
                                      </p:cBhvr>
                                    </p:animEffect>
                                  </p:childTnLst>
                                </p:cTn>
                              </p:par>
                              <p:par>
                                <p:cTn id="57" presetID="10" presetClass="entr" presetSubtype="0" fill="hold" nodeType="with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fade">
                                      <p:cBhvr>
                                        <p:cTn id="59" dur="500"/>
                                        <p:tgtEl>
                                          <p:spTgt spid="1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500"/>
                                        <p:tgtEl>
                                          <p:spTgt spid="1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fade">
                                      <p:cBhvr>
                                        <p:cTn id="65" dur="500"/>
                                        <p:tgtEl>
                                          <p:spTgt spid="2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7"/>
                                        </p:tgtEl>
                                        <p:attrNameLst>
                                          <p:attrName>style.visibility</p:attrName>
                                        </p:attrNameLst>
                                      </p:cBhvr>
                                      <p:to>
                                        <p:strVal val="visible"/>
                                      </p:to>
                                    </p:set>
                                    <p:animEffect transition="in" filter="fade">
                                      <p:cBhvr>
                                        <p:cTn id="68" dur="500"/>
                                        <p:tgtEl>
                                          <p:spTgt spid="37"/>
                                        </p:tgtEl>
                                      </p:cBhvr>
                                    </p:animEffect>
                                  </p:childTnLst>
                                </p:cTn>
                              </p:par>
                              <p:par>
                                <p:cTn id="69" presetID="10" presetClass="entr" presetSubtype="0" fill="hold" nodeType="with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fade">
                                      <p:cBhvr>
                                        <p:cTn id="71" dur="500"/>
                                        <p:tgtEl>
                                          <p:spTgt spid="42"/>
                                        </p:tgtEl>
                                      </p:cBhvr>
                                    </p:animEffect>
                                  </p:childTnLst>
                                </p:cTn>
                              </p:par>
                              <p:par>
                                <p:cTn id="72" presetID="10" presetClass="entr" presetSubtype="0" fill="hold" nodeType="withEffect">
                                  <p:stCondLst>
                                    <p:cond delay="0"/>
                                  </p:stCondLst>
                                  <p:childTnLst>
                                    <p:set>
                                      <p:cBhvr>
                                        <p:cTn id="73" dur="1" fill="hold">
                                          <p:stCondLst>
                                            <p:cond delay="0"/>
                                          </p:stCondLst>
                                        </p:cTn>
                                        <p:tgtEl>
                                          <p:spTgt spid="29"/>
                                        </p:tgtEl>
                                        <p:attrNameLst>
                                          <p:attrName>style.visibility</p:attrName>
                                        </p:attrNameLst>
                                      </p:cBhvr>
                                      <p:to>
                                        <p:strVal val="visible"/>
                                      </p:to>
                                    </p:set>
                                    <p:animEffect transition="in" filter="fade">
                                      <p:cBhvr>
                                        <p:cTn id="74" dur="500"/>
                                        <p:tgtEl>
                                          <p:spTgt spid="29"/>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500"/>
                                        <p:tgtEl>
                                          <p:spTgt spid="22"/>
                                        </p:tgtEl>
                                      </p:cBhvr>
                                    </p:animEffect>
                                  </p:childTnLst>
                                </p:cTn>
                              </p:par>
                              <p:par>
                                <p:cTn id="80" presetID="10" presetClass="entr" presetSubtype="0" fill="hold" nodeType="with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fade">
                                      <p:cBhvr>
                                        <p:cTn id="82" dur="500"/>
                                        <p:tgtEl>
                                          <p:spTgt spid="30"/>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fade">
                                      <p:cBhvr>
                                        <p:cTn id="85" dur="500"/>
                                        <p:tgtEl>
                                          <p:spTgt spid="38"/>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1"/>
                                        </p:tgtEl>
                                        <p:attrNameLst>
                                          <p:attrName>style.visibility</p:attrName>
                                        </p:attrNameLst>
                                      </p:cBhvr>
                                      <p:to>
                                        <p:strVal val="visible"/>
                                      </p:to>
                                    </p:set>
                                    <p:animEffect transition="in" filter="fade">
                                      <p:cBhvr>
                                        <p:cTn id="88" dur="500"/>
                                        <p:tgtEl>
                                          <p:spTgt spid="11"/>
                                        </p:tgtEl>
                                      </p:cBhvr>
                                    </p:animEffect>
                                  </p:childTnLst>
                                </p:cTn>
                              </p:par>
                              <p:par>
                                <p:cTn id="89" presetID="10" presetClass="entr" presetSubtype="0" fill="hold" nodeType="withEffect">
                                  <p:stCondLst>
                                    <p:cond delay="0"/>
                                  </p:stCondLst>
                                  <p:childTnLst>
                                    <p:set>
                                      <p:cBhvr>
                                        <p:cTn id="90" dur="1" fill="hold">
                                          <p:stCondLst>
                                            <p:cond delay="0"/>
                                          </p:stCondLst>
                                        </p:cTn>
                                        <p:tgtEl>
                                          <p:spTgt spid="10"/>
                                        </p:tgtEl>
                                        <p:attrNameLst>
                                          <p:attrName>style.visibility</p:attrName>
                                        </p:attrNameLst>
                                      </p:cBhvr>
                                      <p:to>
                                        <p:strVal val="visible"/>
                                      </p:to>
                                    </p:set>
                                    <p:animEffect transition="in" filter="fade">
                                      <p:cBhvr>
                                        <p:cTn id="91" dur="500"/>
                                        <p:tgtEl>
                                          <p:spTgt spid="10"/>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39"/>
                                        </p:tgtEl>
                                        <p:attrNameLst>
                                          <p:attrName>style.visibility</p:attrName>
                                        </p:attrNameLst>
                                      </p:cBhvr>
                                      <p:to>
                                        <p:strVal val="visible"/>
                                      </p:to>
                                    </p:set>
                                    <p:animEffect transition="in" filter="fade">
                                      <p:cBhvr>
                                        <p:cTn id="94" dur="500"/>
                                        <p:tgtEl>
                                          <p:spTgt spid="39"/>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26"/>
                                        </p:tgtEl>
                                        <p:attrNameLst>
                                          <p:attrName>style.visibility</p:attrName>
                                        </p:attrNameLst>
                                      </p:cBhvr>
                                      <p:to>
                                        <p:strVal val="visible"/>
                                      </p:to>
                                    </p:set>
                                    <p:animEffect transition="in" filter="fade">
                                      <p:cBhvr>
                                        <p:cTn id="97" dur="500"/>
                                        <p:tgtEl>
                                          <p:spTgt spid="26"/>
                                        </p:tgtEl>
                                      </p:cBhvr>
                                    </p:animEffect>
                                  </p:childTnLst>
                                </p:cTn>
                              </p:par>
                              <p:par>
                                <p:cTn id="98" presetID="10" presetClass="entr" presetSubtype="0" fill="hold" nodeType="withEffect">
                                  <p:stCondLst>
                                    <p:cond delay="0"/>
                                  </p:stCondLst>
                                  <p:childTnLst>
                                    <p:set>
                                      <p:cBhvr>
                                        <p:cTn id="99" dur="1" fill="hold">
                                          <p:stCondLst>
                                            <p:cond delay="0"/>
                                          </p:stCondLst>
                                        </p:cTn>
                                        <p:tgtEl>
                                          <p:spTgt spid="43"/>
                                        </p:tgtEl>
                                        <p:attrNameLst>
                                          <p:attrName>style.visibility</p:attrName>
                                        </p:attrNameLst>
                                      </p:cBhvr>
                                      <p:to>
                                        <p:strVal val="visible"/>
                                      </p:to>
                                    </p:set>
                                    <p:animEffect transition="in" filter="fade">
                                      <p:cBhvr>
                                        <p:cTn id="100" dur="500"/>
                                        <p:tgtEl>
                                          <p:spTgt spid="43"/>
                                        </p:tgtEl>
                                      </p:cBhvr>
                                    </p:animEffect>
                                  </p:childTnLst>
                                </p:cTn>
                              </p:par>
                              <p:par>
                                <p:cTn id="101" presetID="10" presetClass="entr" presetSubtype="0" fill="hold" nodeType="withEffect">
                                  <p:stCondLst>
                                    <p:cond delay="0"/>
                                  </p:stCondLst>
                                  <p:childTnLst>
                                    <p:set>
                                      <p:cBhvr>
                                        <p:cTn id="102" dur="1" fill="hold">
                                          <p:stCondLst>
                                            <p:cond delay="0"/>
                                          </p:stCondLst>
                                        </p:cTn>
                                        <p:tgtEl>
                                          <p:spTgt spid="7"/>
                                        </p:tgtEl>
                                        <p:attrNameLst>
                                          <p:attrName>style.visibility</p:attrName>
                                        </p:attrNameLst>
                                      </p:cBhvr>
                                      <p:to>
                                        <p:strVal val="visible"/>
                                      </p:to>
                                    </p:set>
                                    <p:animEffect transition="in" filter="fade">
                                      <p:cBhvr>
                                        <p:cTn id="103" dur="500"/>
                                        <p:tgtEl>
                                          <p:spTgt spid="7"/>
                                        </p:tgtEl>
                                      </p:cBhvr>
                                    </p:animEffect>
                                  </p:childTnLst>
                                </p:cTn>
                              </p:par>
                              <p:par>
                                <p:cTn id="104" presetID="10" presetClass="entr" presetSubtype="0" fill="hold" nodeType="withEffect">
                                  <p:stCondLst>
                                    <p:cond delay="0"/>
                                  </p:stCondLst>
                                  <p:childTnLst>
                                    <p:set>
                                      <p:cBhvr>
                                        <p:cTn id="105" dur="1" fill="hold">
                                          <p:stCondLst>
                                            <p:cond delay="0"/>
                                          </p:stCondLst>
                                        </p:cTn>
                                        <p:tgtEl>
                                          <p:spTgt spid="48"/>
                                        </p:tgtEl>
                                        <p:attrNameLst>
                                          <p:attrName>style.visibility</p:attrName>
                                        </p:attrNameLst>
                                      </p:cBhvr>
                                      <p:to>
                                        <p:strVal val="visible"/>
                                      </p:to>
                                    </p:set>
                                    <p:animEffect transition="in" filter="fade">
                                      <p:cBhvr>
                                        <p:cTn id="106" dur="500"/>
                                        <p:tgtEl>
                                          <p:spTgt spid="48"/>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1"/>
                                        </p:tgtEl>
                                        <p:attrNameLst>
                                          <p:attrName>style.visibility</p:attrName>
                                        </p:attrNameLst>
                                      </p:cBhvr>
                                      <p:to>
                                        <p:strVal val="visible"/>
                                      </p:to>
                                    </p:set>
                                    <p:animEffect transition="in" filter="fade">
                                      <p:cBhvr>
                                        <p:cTn id="111" dur="500"/>
                                        <p:tgtEl>
                                          <p:spTgt spid="21"/>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40"/>
                                        </p:tgtEl>
                                        <p:attrNameLst>
                                          <p:attrName>style.visibility</p:attrName>
                                        </p:attrNameLst>
                                      </p:cBhvr>
                                      <p:to>
                                        <p:strVal val="visible"/>
                                      </p:to>
                                    </p:set>
                                    <p:animEffect transition="in" filter="fade">
                                      <p:cBhvr>
                                        <p:cTn id="114" dur="500"/>
                                        <p:tgtEl>
                                          <p:spTgt spid="40"/>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41"/>
                                        </p:tgtEl>
                                        <p:attrNameLst>
                                          <p:attrName>style.visibility</p:attrName>
                                        </p:attrNameLst>
                                      </p:cBhvr>
                                      <p:to>
                                        <p:strVal val="visible"/>
                                      </p:to>
                                    </p:set>
                                    <p:animEffect transition="in" filter="fade">
                                      <p:cBhvr>
                                        <p:cTn id="117" dur="500"/>
                                        <p:tgtEl>
                                          <p:spTgt spid="41"/>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9"/>
                                        </p:tgtEl>
                                        <p:attrNameLst>
                                          <p:attrName>style.visibility</p:attrName>
                                        </p:attrNameLst>
                                      </p:cBhvr>
                                      <p:to>
                                        <p:strVal val="visible"/>
                                      </p:to>
                                    </p:set>
                                    <p:animEffect transition="in" filter="fade">
                                      <p:cBhvr>
                                        <p:cTn id="120" dur="500"/>
                                        <p:tgtEl>
                                          <p:spTgt spid="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31"/>
                                        </p:tgtEl>
                                        <p:attrNameLst>
                                          <p:attrName>style.visibility</p:attrName>
                                        </p:attrNameLst>
                                      </p:cBhvr>
                                      <p:to>
                                        <p:strVal val="visible"/>
                                      </p:to>
                                    </p:set>
                                    <p:animEffect transition="in" filter="fade">
                                      <p:cBhvr>
                                        <p:cTn id="123" dur="500"/>
                                        <p:tgtEl>
                                          <p:spTgt spid="31"/>
                                        </p:tgtEl>
                                      </p:cBhvr>
                                    </p:animEffect>
                                  </p:childTnLst>
                                </p:cTn>
                              </p:par>
                              <p:par>
                                <p:cTn id="124" presetID="10" presetClass="entr" presetSubtype="0" fill="hold" nodeType="withEffect">
                                  <p:stCondLst>
                                    <p:cond delay="0"/>
                                  </p:stCondLst>
                                  <p:childTnLst>
                                    <p:set>
                                      <p:cBhvr>
                                        <p:cTn id="125" dur="1" fill="hold">
                                          <p:stCondLst>
                                            <p:cond delay="0"/>
                                          </p:stCondLst>
                                        </p:cTn>
                                        <p:tgtEl>
                                          <p:spTgt spid="8"/>
                                        </p:tgtEl>
                                        <p:attrNameLst>
                                          <p:attrName>style.visibility</p:attrName>
                                        </p:attrNameLst>
                                      </p:cBhvr>
                                      <p:to>
                                        <p:strVal val="visible"/>
                                      </p:to>
                                    </p:set>
                                    <p:animEffect transition="in" filter="fade">
                                      <p:cBhvr>
                                        <p:cTn id="126" dur="500"/>
                                        <p:tgtEl>
                                          <p:spTgt spid="8"/>
                                        </p:tgtEl>
                                      </p:cBhvr>
                                    </p:animEffec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0" nodeType="clickEffect">
                                  <p:stCondLst>
                                    <p:cond delay="0"/>
                                  </p:stCondLst>
                                  <p:childTnLst>
                                    <p:set>
                                      <p:cBhvr>
                                        <p:cTn id="130" dur="1" fill="hold">
                                          <p:stCondLst>
                                            <p:cond delay="0"/>
                                          </p:stCondLst>
                                        </p:cTn>
                                        <p:tgtEl>
                                          <p:spTgt spid="2"/>
                                        </p:tgtEl>
                                        <p:attrNameLst>
                                          <p:attrName>style.visibility</p:attrName>
                                        </p:attrNameLst>
                                      </p:cBhvr>
                                      <p:to>
                                        <p:strVal val="visible"/>
                                      </p:to>
                                    </p:set>
                                    <p:animEffect transition="in" filter="fade">
                                      <p:cBhvr>
                                        <p:cTn id="1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P spid="13" grpId="0" animBg="1"/>
      <p:bldP spid="15" grpId="0" animBg="1"/>
      <p:bldP spid="17" grpId="0" animBg="1"/>
      <p:bldP spid="18" grpId="0"/>
      <p:bldP spid="19" grpId="0"/>
      <p:bldP spid="20" grpId="0"/>
      <p:bldP spid="21" grpId="0"/>
      <p:bldP spid="22" grpId="0"/>
      <p:bldP spid="23" grpId="0"/>
      <p:bldP spid="24" grpId="0"/>
      <p:bldP spid="25" grpId="0"/>
      <p:bldP spid="26" grpId="0"/>
      <p:bldP spid="31" grpId="0"/>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2C4CA2-6B81-1E84-42A8-2FBA01FD2C1F}"/>
              </a:ext>
            </a:extLst>
          </p:cNvPr>
          <p:cNvSpPr>
            <a:spLocks noGrp="1"/>
          </p:cNvSpPr>
          <p:nvPr>
            <p:ph type="title"/>
          </p:nvPr>
        </p:nvSpPr>
        <p:spPr/>
        <p:txBody>
          <a:bodyPr/>
          <a:lstStyle/>
          <a:p>
            <a:r>
              <a:rPr lang="en-US" dirty="0">
                <a:latin typeface="Calibri" panose="020F0502020204030204" pitchFamily="34" charset="0"/>
                <a:cs typeface="Calibri" panose="020F0502020204030204" pitchFamily="34" charset="0"/>
              </a:rPr>
              <a:t>Introducing AI in UNICOS-CPC</a:t>
            </a:r>
            <a:endParaRPr lang="en-GB" dirty="0">
              <a:latin typeface="Calibri" panose="020F0502020204030204" pitchFamily="34" charset="0"/>
              <a:cs typeface="Calibri" panose="020F0502020204030204" pitchFamily="34" charset="0"/>
            </a:endParaRPr>
          </a:p>
        </p:txBody>
      </p:sp>
      <p:sp>
        <p:nvSpPr>
          <p:cNvPr id="4" name="Date Placeholder 3">
            <a:extLst>
              <a:ext uri="{FF2B5EF4-FFF2-40B4-BE49-F238E27FC236}">
                <a16:creationId xmlns:a16="http://schemas.microsoft.com/office/drawing/2014/main" id="{7A13F990-9B03-2533-58CC-B8B52D70D4A7}"/>
              </a:ext>
            </a:extLst>
          </p:cNvPr>
          <p:cNvSpPr>
            <a:spLocks noGrp="1"/>
          </p:cNvSpPr>
          <p:nvPr>
            <p:ph type="dt" sz="half" idx="10"/>
          </p:nvPr>
        </p:nvSpPr>
        <p:spPr/>
        <p:txBody>
          <a:bodyPr/>
          <a:lstStyle/>
          <a:p>
            <a:fld id="{06CB37F0-9B10-42FA-9F0C-CBC8354D84FA}" type="datetime3">
              <a:rPr lang="en-US" smtClean="0"/>
              <a:t>1 May 2024</a:t>
            </a:fld>
            <a:endParaRPr lang="en-US" dirty="0"/>
          </a:p>
        </p:txBody>
      </p:sp>
      <p:sp>
        <p:nvSpPr>
          <p:cNvPr id="5" name="Footer Placeholder 4">
            <a:extLst>
              <a:ext uri="{FF2B5EF4-FFF2-40B4-BE49-F238E27FC236}">
                <a16:creationId xmlns:a16="http://schemas.microsoft.com/office/drawing/2014/main" id="{198F6AE4-DB3E-06DE-BD8B-1474279B0AD9}"/>
              </a:ext>
            </a:extLst>
          </p:cNvPr>
          <p:cNvSpPr>
            <a:spLocks noGrp="1"/>
          </p:cNvSpPr>
          <p:nvPr>
            <p:ph type="ftr" sz="quarter" idx="11"/>
          </p:nvPr>
        </p:nvSpPr>
        <p:spPr/>
        <p:txBody>
          <a:bodyPr/>
          <a:lstStyle/>
          <a:p>
            <a:r>
              <a:rPr lang="it-IT"/>
              <a:t>Loreto Gutierrez Prendes | Leveraging AI in UNICOS CPC</a:t>
            </a:r>
            <a:endParaRPr lang="en-US" dirty="0"/>
          </a:p>
        </p:txBody>
      </p:sp>
      <p:sp>
        <p:nvSpPr>
          <p:cNvPr id="6" name="Slide Number Placeholder 5">
            <a:extLst>
              <a:ext uri="{FF2B5EF4-FFF2-40B4-BE49-F238E27FC236}">
                <a16:creationId xmlns:a16="http://schemas.microsoft.com/office/drawing/2014/main" id="{30CC77AE-923C-482C-80ED-753C5F5D7EC6}"/>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2" name="Picture 1">
            <a:extLst>
              <a:ext uri="{FF2B5EF4-FFF2-40B4-BE49-F238E27FC236}">
                <a16:creationId xmlns:a16="http://schemas.microsoft.com/office/drawing/2014/main" id="{F678183C-2B70-A1A5-1B34-DA3F892D17E0}"/>
              </a:ext>
            </a:extLst>
          </p:cNvPr>
          <p:cNvPicPr>
            <a:picLocks noChangeAspect="1"/>
          </p:cNvPicPr>
          <p:nvPr/>
        </p:nvPicPr>
        <p:blipFill>
          <a:blip r:embed="rId2"/>
          <a:stretch>
            <a:fillRect/>
          </a:stretch>
        </p:blipFill>
        <p:spPr>
          <a:xfrm>
            <a:off x="1438985" y="3630452"/>
            <a:ext cx="1872222" cy="2209910"/>
          </a:xfrm>
          <a:prstGeom prst="rect">
            <a:avLst/>
          </a:prstGeom>
          <a:ln>
            <a:solidFill>
              <a:schemeClr val="accent4"/>
            </a:solidFill>
          </a:ln>
        </p:spPr>
      </p:pic>
      <p:pic>
        <p:nvPicPr>
          <p:cNvPr id="8" name="Picture 7">
            <a:extLst>
              <a:ext uri="{FF2B5EF4-FFF2-40B4-BE49-F238E27FC236}">
                <a16:creationId xmlns:a16="http://schemas.microsoft.com/office/drawing/2014/main" id="{53569F3C-6E43-8AD9-5BDF-1EE797DE84E5}"/>
              </a:ext>
            </a:extLst>
          </p:cNvPr>
          <p:cNvPicPr>
            <a:picLocks noChangeAspect="1"/>
          </p:cNvPicPr>
          <p:nvPr/>
        </p:nvPicPr>
        <p:blipFill rotWithShape="1">
          <a:blip r:embed="rId3"/>
          <a:srcRect r="15502"/>
          <a:stretch/>
        </p:blipFill>
        <p:spPr>
          <a:xfrm>
            <a:off x="5583051" y="2252917"/>
            <a:ext cx="5702414" cy="2548840"/>
          </a:xfrm>
          <a:prstGeom prst="rect">
            <a:avLst/>
          </a:prstGeom>
          <a:ln>
            <a:solidFill>
              <a:schemeClr val="accent4"/>
            </a:solidFill>
          </a:ln>
        </p:spPr>
      </p:pic>
      <p:pic>
        <p:nvPicPr>
          <p:cNvPr id="10" name="Graphic 9" descr="Programmer female outline">
            <a:extLst>
              <a:ext uri="{FF2B5EF4-FFF2-40B4-BE49-F238E27FC236}">
                <a16:creationId xmlns:a16="http://schemas.microsoft.com/office/drawing/2014/main" id="{89F3FD59-31C4-1EB7-F968-26B7227A59E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19530" y="1601776"/>
            <a:ext cx="1311132" cy="1311132"/>
          </a:xfrm>
          <a:prstGeom prst="rect">
            <a:avLst/>
          </a:prstGeom>
        </p:spPr>
      </p:pic>
      <p:sp>
        <p:nvSpPr>
          <p:cNvPr id="16" name="Arrow: Right 15">
            <a:extLst>
              <a:ext uri="{FF2B5EF4-FFF2-40B4-BE49-F238E27FC236}">
                <a16:creationId xmlns:a16="http://schemas.microsoft.com/office/drawing/2014/main" id="{C6E83434-2582-2F90-3562-4B091A3F7F56}"/>
              </a:ext>
            </a:extLst>
          </p:cNvPr>
          <p:cNvSpPr/>
          <p:nvPr/>
        </p:nvSpPr>
        <p:spPr>
          <a:xfrm>
            <a:off x="3623183" y="2982444"/>
            <a:ext cx="1728511" cy="116217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2" descr="Artificial Intelligence: Next Frontier is Cybersecurity &gt; National Security  Agency/Central Security Service &gt; Article">
            <a:extLst>
              <a:ext uri="{FF2B5EF4-FFF2-40B4-BE49-F238E27FC236}">
                <a16:creationId xmlns:a16="http://schemas.microsoft.com/office/drawing/2014/main" id="{7FAC949B-2A63-4079-888F-7E5104C239A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05272" y="1575628"/>
            <a:ext cx="2139648" cy="1337280"/>
          </a:xfrm>
          <a:prstGeom prst="rect">
            <a:avLst/>
          </a:prstGeom>
          <a:noFill/>
          <a:extLst>
            <a:ext uri="{909E8E84-426E-40DD-AFC4-6F175D3DCCD1}">
              <a14:hiddenFill xmlns:a14="http://schemas.microsoft.com/office/drawing/2010/main">
                <a:solidFill>
                  <a:srgbClr val="FFFFFF"/>
                </a:solidFill>
              </a14:hiddenFill>
            </a:ext>
          </a:extLst>
        </p:spPr>
      </p:pic>
      <p:sp>
        <p:nvSpPr>
          <p:cNvPr id="18" name="Arrow: Right 17">
            <a:extLst>
              <a:ext uri="{FF2B5EF4-FFF2-40B4-BE49-F238E27FC236}">
                <a16:creationId xmlns:a16="http://schemas.microsoft.com/office/drawing/2014/main" id="{9296901C-7613-AC54-3B49-6DE883643E79}"/>
              </a:ext>
            </a:extLst>
          </p:cNvPr>
          <p:cNvSpPr/>
          <p:nvPr/>
        </p:nvSpPr>
        <p:spPr>
          <a:xfrm rot="16200000">
            <a:off x="2073492" y="3162541"/>
            <a:ext cx="603209" cy="21827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77443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p:cTn id="20" dur="500" fill="hold"/>
                                        <p:tgtEl>
                                          <p:spTgt spid="17"/>
                                        </p:tgtEl>
                                        <p:attrNameLst>
                                          <p:attrName>ppt_w</p:attrName>
                                        </p:attrNameLst>
                                      </p:cBhvr>
                                      <p:tavLst>
                                        <p:tav tm="0">
                                          <p:val>
                                            <p:fltVal val="0"/>
                                          </p:val>
                                        </p:tav>
                                        <p:tav tm="100000">
                                          <p:val>
                                            <p:strVal val="#ppt_w"/>
                                          </p:val>
                                        </p:tav>
                                      </p:tavLst>
                                    </p:anim>
                                    <p:anim calcmode="lin" valueType="num">
                                      <p:cBhvr>
                                        <p:cTn id="21" dur="500" fill="hold"/>
                                        <p:tgtEl>
                                          <p:spTgt spid="17"/>
                                        </p:tgtEl>
                                        <p:attrNameLst>
                                          <p:attrName>ppt_h</p:attrName>
                                        </p:attrNameLst>
                                      </p:cBhvr>
                                      <p:tavLst>
                                        <p:tav tm="0">
                                          <p:val>
                                            <p:fltVal val="0"/>
                                          </p:val>
                                        </p:tav>
                                        <p:tav tm="100000">
                                          <p:val>
                                            <p:strVal val="#ppt_h"/>
                                          </p:val>
                                        </p:tav>
                                      </p:tavLst>
                                    </p:anim>
                                    <p:animEffect transition="in" filter="fade">
                                      <p:cBhvr>
                                        <p:cTn id="2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14D237F-B9CA-0A14-75F1-B2E666CCF131}"/>
              </a:ext>
            </a:extLst>
          </p:cNvPr>
          <p:cNvSpPr>
            <a:spLocks noGrp="1"/>
          </p:cNvSpPr>
          <p:nvPr>
            <p:ph idx="1"/>
          </p:nvPr>
        </p:nvSpPr>
        <p:spPr>
          <a:xfrm>
            <a:off x="407989" y="1368649"/>
            <a:ext cx="11376024" cy="4832125"/>
          </a:xfrm>
        </p:spPr>
        <p:txBody>
          <a:bodyPr/>
          <a:lstStyle/>
          <a:p>
            <a:pPr marL="457200" indent="-457200">
              <a:buAutoNum type="arabicPeriod"/>
            </a:pPr>
            <a:r>
              <a:rPr lang="en-US" dirty="0">
                <a:latin typeface="Calibri" panose="020F0502020204030204" pitchFamily="34" charset="0"/>
                <a:cs typeface="Calibri" panose="020F0502020204030204" pitchFamily="34" charset="0"/>
              </a:rPr>
              <a:t>Fine-tuning: </a:t>
            </a:r>
            <a:r>
              <a:rPr lang="en-US" b="0" dirty="0">
                <a:latin typeface="Calibri" panose="020F0502020204030204" pitchFamily="34" charset="0"/>
                <a:cs typeface="Calibri" panose="020F0502020204030204" pitchFamily="34" charset="0"/>
              </a:rPr>
              <a:t>Modify the model permanently with custom information, producing a new model. Costly solution (if not open-source). Limits the model’s reusability.</a:t>
            </a:r>
          </a:p>
          <a:p>
            <a:pPr marL="457200" indent="-457200">
              <a:buAutoNum type="arabicPeriod"/>
            </a:pPr>
            <a:r>
              <a:rPr lang="en-GB" dirty="0">
                <a:latin typeface="Calibri" panose="020F0502020204030204" pitchFamily="34" charset="0"/>
                <a:cs typeface="Calibri" panose="020F0502020204030204" pitchFamily="34" charset="0"/>
              </a:rPr>
              <a:t>Retrieval-Augmented Generation (RAG): </a:t>
            </a:r>
            <a:r>
              <a:rPr lang="en-GB" b="0" i="0" dirty="0">
                <a:solidFill>
                  <a:srgbClr val="1A1A1A"/>
                </a:solidFill>
                <a:effectLst/>
                <a:latin typeface="Calibri" panose="020F0502020204030204" pitchFamily="34" charset="0"/>
                <a:cs typeface="Calibri" panose="020F0502020204030204" pitchFamily="34" charset="0"/>
              </a:rPr>
              <a:t>RAG is valuable for use-cases where the model needs knowledge which is not included in the information the model has learned from</a:t>
            </a:r>
            <a:endParaRPr lang="en-GB" dirty="0">
              <a:latin typeface="Calibri" panose="020F0502020204030204" pitchFamily="34" charset="0"/>
              <a:cs typeface="Calibri" panose="020F0502020204030204" pitchFamily="34" charset="0"/>
            </a:endParaRPr>
          </a:p>
          <a:p>
            <a:pPr marL="457200" indent="-457200">
              <a:buAutoNum type="arabicPeriod"/>
            </a:pPr>
            <a:endParaRPr lang="en-GB" dirty="0">
              <a:latin typeface="Calibri" panose="020F0502020204030204" pitchFamily="34" charset="0"/>
              <a:cs typeface="Calibri" panose="020F0502020204030204" pitchFamily="34" charset="0"/>
            </a:endParaRPr>
          </a:p>
          <a:p>
            <a:pPr marL="457200" indent="-457200">
              <a:buAutoNum type="arabicPeriod"/>
            </a:pPr>
            <a:endParaRPr lang="en-GB" dirty="0">
              <a:latin typeface="Calibri" panose="020F0502020204030204" pitchFamily="34" charset="0"/>
              <a:cs typeface="Calibri" panose="020F0502020204030204" pitchFamily="34" charset="0"/>
            </a:endParaRPr>
          </a:p>
          <a:p>
            <a:pPr marL="457200" indent="-457200">
              <a:buAutoNum type="arabicPeriod"/>
            </a:pPr>
            <a:endParaRPr lang="en-GB" dirty="0">
              <a:latin typeface="Calibri" panose="020F0502020204030204" pitchFamily="34" charset="0"/>
              <a:cs typeface="Calibri" panose="020F0502020204030204" pitchFamily="34" charset="0"/>
            </a:endParaRPr>
          </a:p>
          <a:p>
            <a:pPr marL="457200" indent="-457200">
              <a:buAutoNum type="arabicPeriod"/>
            </a:pPr>
            <a:endParaRPr lang="en-GB" dirty="0">
              <a:latin typeface="Calibri" panose="020F0502020204030204" pitchFamily="34" charset="0"/>
              <a:cs typeface="Calibri" panose="020F0502020204030204" pitchFamily="34" charset="0"/>
            </a:endParaRPr>
          </a:p>
          <a:p>
            <a:pPr marL="457200" indent="-457200">
              <a:buAutoNum type="arabicPeriod"/>
            </a:pPr>
            <a:endParaRPr lang="en-GB" dirty="0">
              <a:latin typeface="Calibri" panose="020F0502020204030204" pitchFamily="34" charset="0"/>
              <a:cs typeface="Calibri" panose="020F0502020204030204" pitchFamily="34" charset="0"/>
            </a:endParaRPr>
          </a:p>
          <a:p>
            <a:pPr marL="457200" indent="-457200">
              <a:buAutoNum type="arabicPeriod"/>
            </a:pPr>
            <a:endParaRPr lang="en-GB"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3.   </a:t>
            </a:r>
            <a:r>
              <a:rPr lang="en-GB" dirty="0">
                <a:solidFill>
                  <a:srgbClr val="00B050"/>
                </a:solidFill>
                <a:latin typeface="Calibri" panose="020F0502020204030204" pitchFamily="34" charset="0"/>
                <a:cs typeface="Calibri" panose="020F0502020204030204" pitchFamily="34" charset="0"/>
              </a:rPr>
              <a:t>Prompt-engineering:</a:t>
            </a:r>
            <a:r>
              <a:rPr lang="en-GB" dirty="0">
                <a:latin typeface="Calibri" panose="020F0502020204030204" pitchFamily="34" charset="0"/>
                <a:cs typeface="Calibri" panose="020F0502020204030204" pitchFamily="34" charset="0"/>
              </a:rPr>
              <a:t> </a:t>
            </a:r>
            <a:r>
              <a:rPr lang="en-GB" b="0" dirty="0">
                <a:latin typeface="Calibri" panose="020F0502020204030204" pitchFamily="34" charset="0"/>
                <a:cs typeface="Calibri" panose="020F0502020204030204" pitchFamily="34" charset="0"/>
              </a:rPr>
              <a:t>Submit prompts to the LLM in a way that maximizes the quality of the model’s answer. Context can be included with every prompt so that the model knows the details of our system.</a:t>
            </a:r>
            <a:r>
              <a:rPr lang="en-GB" dirty="0">
                <a:latin typeface="Calibri" panose="020F0502020204030204" pitchFamily="34" charset="0"/>
                <a:cs typeface="Calibri" panose="020F0502020204030204" pitchFamily="34" charset="0"/>
              </a:rPr>
              <a:t> </a:t>
            </a:r>
          </a:p>
        </p:txBody>
      </p:sp>
      <p:sp>
        <p:nvSpPr>
          <p:cNvPr id="3" name="Title 2">
            <a:extLst>
              <a:ext uri="{FF2B5EF4-FFF2-40B4-BE49-F238E27FC236}">
                <a16:creationId xmlns:a16="http://schemas.microsoft.com/office/drawing/2014/main" id="{2C93841C-869B-20AF-BA24-64014AD38DDE}"/>
              </a:ext>
            </a:extLst>
          </p:cNvPr>
          <p:cNvSpPr>
            <a:spLocks noGrp="1"/>
          </p:cNvSpPr>
          <p:nvPr>
            <p:ph type="title"/>
          </p:nvPr>
        </p:nvSpPr>
        <p:spPr/>
        <p:txBody>
          <a:bodyPr/>
          <a:lstStyle/>
          <a:p>
            <a:r>
              <a:rPr lang="en-US" dirty="0">
                <a:latin typeface="Calibri" panose="020F0502020204030204" pitchFamily="34" charset="0"/>
                <a:cs typeface="Calibri" panose="020F0502020204030204" pitchFamily="34" charset="0"/>
              </a:rPr>
              <a:t>Methods to teach the LLM about UNICOS CPC</a:t>
            </a:r>
            <a:endParaRPr lang="en-GB" dirty="0">
              <a:latin typeface="Calibri" panose="020F0502020204030204" pitchFamily="34" charset="0"/>
              <a:cs typeface="Calibri" panose="020F0502020204030204" pitchFamily="34" charset="0"/>
            </a:endParaRPr>
          </a:p>
        </p:txBody>
      </p:sp>
      <p:sp>
        <p:nvSpPr>
          <p:cNvPr id="4" name="Date Placeholder 3">
            <a:extLst>
              <a:ext uri="{FF2B5EF4-FFF2-40B4-BE49-F238E27FC236}">
                <a16:creationId xmlns:a16="http://schemas.microsoft.com/office/drawing/2014/main" id="{81208473-DC4F-DA59-1111-A2836C42F2B4}"/>
              </a:ext>
            </a:extLst>
          </p:cNvPr>
          <p:cNvSpPr>
            <a:spLocks noGrp="1"/>
          </p:cNvSpPr>
          <p:nvPr>
            <p:ph type="dt" sz="half" idx="10"/>
          </p:nvPr>
        </p:nvSpPr>
        <p:spPr/>
        <p:txBody>
          <a:bodyPr/>
          <a:lstStyle/>
          <a:p>
            <a:fld id="{7ACF4634-E93F-4FDC-9963-7D9A3691E3D3}" type="datetime3">
              <a:rPr lang="en-US" smtClean="0"/>
              <a:t>1 May 2024</a:t>
            </a:fld>
            <a:endParaRPr lang="en-US" dirty="0"/>
          </a:p>
        </p:txBody>
      </p:sp>
      <p:sp>
        <p:nvSpPr>
          <p:cNvPr id="5" name="Footer Placeholder 4">
            <a:extLst>
              <a:ext uri="{FF2B5EF4-FFF2-40B4-BE49-F238E27FC236}">
                <a16:creationId xmlns:a16="http://schemas.microsoft.com/office/drawing/2014/main" id="{D0D171B5-A3BE-D23E-EED0-3D00F11E8159}"/>
              </a:ext>
            </a:extLst>
          </p:cNvPr>
          <p:cNvSpPr>
            <a:spLocks noGrp="1"/>
          </p:cNvSpPr>
          <p:nvPr>
            <p:ph type="ftr" sz="quarter" idx="11"/>
          </p:nvPr>
        </p:nvSpPr>
        <p:spPr/>
        <p:txBody>
          <a:bodyPr/>
          <a:lstStyle/>
          <a:p>
            <a:r>
              <a:rPr lang="it-IT"/>
              <a:t>Loreto Gutierrez Prendes | Leveraging AI in UNICOS CPC</a:t>
            </a:r>
            <a:endParaRPr lang="en-US" dirty="0"/>
          </a:p>
        </p:txBody>
      </p:sp>
      <p:sp>
        <p:nvSpPr>
          <p:cNvPr id="6" name="Slide Number Placeholder 5">
            <a:extLst>
              <a:ext uri="{FF2B5EF4-FFF2-40B4-BE49-F238E27FC236}">
                <a16:creationId xmlns:a16="http://schemas.microsoft.com/office/drawing/2014/main" id="{EAA094D6-573E-FF31-A5BC-4C4C8D370453}"/>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2050" name="Picture 2">
            <a:extLst>
              <a:ext uri="{FF2B5EF4-FFF2-40B4-BE49-F238E27FC236}">
                <a16:creationId xmlns:a16="http://schemas.microsoft.com/office/drawing/2014/main" id="{FD312DC1-8EFA-2998-278F-8CA158FE70F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6971" y="3017203"/>
            <a:ext cx="4450391" cy="1960374"/>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06EA6A4F-877E-1A55-EC7A-D0C2D9C4B296}"/>
              </a:ext>
            </a:extLst>
          </p:cNvPr>
          <p:cNvSpPr txBox="1"/>
          <p:nvPr/>
        </p:nvSpPr>
        <p:spPr>
          <a:xfrm>
            <a:off x="7932738" y="3928141"/>
            <a:ext cx="1903477" cy="138499"/>
          </a:xfrm>
          <a:prstGeom prst="rect">
            <a:avLst/>
          </a:prstGeom>
          <a:noFill/>
        </p:spPr>
        <p:txBody>
          <a:bodyPr wrap="square" lIns="0" tIns="0" rIns="0" bIns="0" rtlCol="0">
            <a:spAutoFit/>
          </a:bodyPr>
          <a:lstStyle/>
          <a:p>
            <a:pPr algn="l"/>
            <a:r>
              <a:rPr lang="en-US" sz="900" dirty="0">
                <a:latin typeface="Calibri" panose="020F0502020204030204" pitchFamily="34" charset="0"/>
                <a:cs typeface="Calibri" panose="020F0502020204030204" pitchFamily="34" charset="0"/>
              </a:rPr>
              <a:t>Source: </a:t>
            </a:r>
            <a:r>
              <a:rPr lang="en-US" sz="900" dirty="0">
                <a:latin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https://help.openai.com/</a:t>
            </a:r>
            <a:endParaRPr lang="en-GB" sz="9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16526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2B5A8E-CE00-8FF2-6606-D247138D1E76}"/>
              </a:ext>
            </a:extLst>
          </p:cNvPr>
          <p:cNvSpPr>
            <a:spLocks noGrp="1"/>
          </p:cNvSpPr>
          <p:nvPr>
            <p:ph type="title"/>
          </p:nvPr>
        </p:nvSpPr>
        <p:spPr/>
        <p:txBody>
          <a:bodyPr/>
          <a:lstStyle/>
          <a:p>
            <a:r>
              <a:rPr lang="en-US" dirty="0">
                <a:latin typeface="Calibri" panose="020F0502020204030204" pitchFamily="34" charset="0"/>
                <a:cs typeface="Calibri" panose="020F0502020204030204" pitchFamily="34" charset="0"/>
              </a:rPr>
              <a:t>Prompt engineer GPT4 about UNICOS CPC: </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provide context</a:t>
            </a:r>
            <a:endParaRPr lang="en-GB" dirty="0">
              <a:latin typeface="Calibri" panose="020F0502020204030204" pitchFamily="34" charset="0"/>
              <a:cs typeface="Calibri" panose="020F0502020204030204" pitchFamily="34" charset="0"/>
            </a:endParaRPr>
          </a:p>
        </p:txBody>
      </p:sp>
      <p:sp>
        <p:nvSpPr>
          <p:cNvPr id="4" name="Date Placeholder 3">
            <a:extLst>
              <a:ext uri="{FF2B5EF4-FFF2-40B4-BE49-F238E27FC236}">
                <a16:creationId xmlns:a16="http://schemas.microsoft.com/office/drawing/2014/main" id="{5FCB22A8-B2FC-8ABB-EA1D-9B69F406D108}"/>
              </a:ext>
            </a:extLst>
          </p:cNvPr>
          <p:cNvSpPr>
            <a:spLocks noGrp="1"/>
          </p:cNvSpPr>
          <p:nvPr>
            <p:ph type="dt" sz="half" idx="10"/>
          </p:nvPr>
        </p:nvSpPr>
        <p:spPr/>
        <p:txBody>
          <a:bodyPr/>
          <a:lstStyle/>
          <a:p>
            <a:fld id="{D5F7BF6E-392C-4060-A2D5-F5A0754BC495}" type="datetime3">
              <a:rPr lang="en-US" smtClean="0"/>
              <a:t>1 May 2024</a:t>
            </a:fld>
            <a:endParaRPr lang="en-US" dirty="0"/>
          </a:p>
        </p:txBody>
      </p:sp>
      <p:sp>
        <p:nvSpPr>
          <p:cNvPr id="5" name="Footer Placeholder 4">
            <a:extLst>
              <a:ext uri="{FF2B5EF4-FFF2-40B4-BE49-F238E27FC236}">
                <a16:creationId xmlns:a16="http://schemas.microsoft.com/office/drawing/2014/main" id="{9E9A2F98-8481-54F0-0B63-91652B88CB54}"/>
              </a:ext>
            </a:extLst>
          </p:cNvPr>
          <p:cNvSpPr>
            <a:spLocks noGrp="1"/>
          </p:cNvSpPr>
          <p:nvPr>
            <p:ph type="ftr" sz="quarter" idx="11"/>
          </p:nvPr>
        </p:nvSpPr>
        <p:spPr/>
        <p:txBody>
          <a:bodyPr/>
          <a:lstStyle/>
          <a:p>
            <a:r>
              <a:rPr lang="it-IT"/>
              <a:t>Loreto Gutierrez Prendes | Leveraging AI in UNICOS CPC</a:t>
            </a:r>
            <a:endParaRPr lang="en-US" dirty="0"/>
          </a:p>
        </p:txBody>
      </p:sp>
      <p:sp>
        <p:nvSpPr>
          <p:cNvPr id="6" name="Slide Number Placeholder 5">
            <a:extLst>
              <a:ext uri="{FF2B5EF4-FFF2-40B4-BE49-F238E27FC236}">
                <a16:creationId xmlns:a16="http://schemas.microsoft.com/office/drawing/2014/main" id="{36D5B7D1-DC06-DBD2-DD23-994688668429}"/>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7" name="Picture 6">
            <a:extLst>
              <a:ext uri="{FF2B5EF4-FFF2-40B4-BE49-F238E27FC236}">
                <a16:creationId xmlns:a16="http://schemas.microsoft.com/office/drawing/2014/main" id="{044C1375-92DB-3623-FC7D-291B1814A6D3}"/>
              </a:ext>
            </a:extLst>
          </p:cNvPr>
          <p:cNvPicPr>
            <a:picLocks noChangeAspect="1"/>
          </p:cNvPicPr>
          <p:nvPr/>
        </p:nvPicPr>
        <p:blipFill>
          <a:blip r:embed="rId2"/>
          <a:stretch>
            <a:fillRect/>
          </a:stretch>
        </p:blipFill>
        <p:spPr>
          <a:xfrm>
            <a:off x="4731872" y="1502287"/>
            <a:ext cx="2728255" cy="1130883"/>
          </a:xfrm>
          <a:prstGeom prst="rect">
            <a:avLst/>
          </a:prstGeom>
          <a:ln>
            <a:noFill/>
          </a:ln>
        </p:spPr>
      </p:pic>
      <p:sp>
        <p:nvSpPr>
          <p:cNvPr id="8" name="Oval 7">
            <a:extLst>
              <a:ext uri="{FF2B5EF4-FFF2-40B4-BE49-F238E27FC236}">
                <a16:creationId xmlns:a16="http://schemas.microsoft.com/office/drawing/2014/main" id="{1A0CEDEB-69FB-F16A-280D-4D2858143179}"/>
              </a:ext>
            </a:extLst>
          </p:cNvPr>
          <p:cNvSpPr/>
          <p:nvPr/>
        </p:nvSpPr>
        <p:spPr>
          <a:xfrm>
            <a:off x="1166016" y="3323132"/>
            <a:ext cx="1661112" cy="158865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alibri" panose="020F0502020204030204" pitchFamily="34" charset="0"/>
                <a:cs typeface="Calibri" panose="020F0502020204030204" pitchFamily="34" charset="0"/>
              </a:rPr>
              <a:t>UNICOS Model</a:t>
            </a:r>
            <a:endParaRPr lang="en-GB" dirty="0">
              <a:latin typeface="Calibri" panose="020F0502020204030204" pitchFamily="34" charset="0"/>
              <a:cs typeface="Calibri" panose="020F0502020204030204" pitchFamily="34" charset="0"/>
            </a:endParaRPr>
          </a:p>
        </p:txBody>
      </p:sp>
      <p:sp>
        <p:nvSpPr>
          <p:cNvPr id="9" name="Oval 8">
            <a:extLst>
              <a:ext uri="{FF2B5EF4-FFF2-40B4-BE49-F238E27FC236}">
                <a16:creationId xmlns:a16="http://schemas.microsoft.com/office/drawing/2014/main" id="{7B46229D-7550-E5B6-8D65-08414B737141}"/>
              </a:ext>
            </a:extLst>
          </p:cNvPr>
          <p:cNvSpPr/>
          <p:nvPr/>
        </p:nvSpPr>
        <p:spPr>
          <a:xfrm>
            <a:off x="4845566" y="4203286"/>
            <a:ext cx="2612813" cy="158865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alibri" panose="020F0502020204030204" pitchFamily="34" charset="0"/>
                <a:cs typeface="Calibri" panose="020F0502020204030204" pitchFamily="34" charset="0"/>
              </a:rPr>
              <a:t>UNICOS CPC documentation (web)</a:t>
            </a:r>
            <a:endParaRPr lang="en-GB" dirty="0">
              <a:latin typeface="Calibri" panose="020F0502020204030204" pitchFamily="34" charset="0"/>
              <a:cs typeface="Calibri" panose="020F0502020204030204" pitchFamily="34" charset="0"/>
            </a:endParaRPr>
          </a:p>
        </p:txBody>
      </p:sp>
      <p:sp>
        <p:nvSpPr>
          <p:cNvPr id="10" name="Oval 9">
            <a:extLst>
              <a:ext uri="{FF2B5EF4-FFF2-40B4-BE49-F238E27FC236}">
                <a16:creationId xmlns:a16="http://schemas.microsoft.com/office/drawing/2014/main" id="{2E3A7696-43EA-4288-DE2D-D6FBA3A1D057}"/>
              </a:ext>
            </a:extLst>
          </p:cNvPr>
          <p:cNvSpPr/>
          <p:nvPr/>
        </p:nvSpPr>
        <p:spPr>
          <a:xfrm>
            <a:off x="9110329" y="2971407"/>
            <a:ext cx="2037168" cy="1865753"/>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latin typeface="Calibri" panose="020F0502020204030204" pitchFamily="34" charset="0"/>
                <a:cs typeface="Calibri" panose="020F0502020204030204" pitchFamily="34" charset="0"/>
              </a:rPr>
              <a:t>Application examples</a:t>
            </a:r>
            <a:endParaRPr lang="en-GB" dirty="0">
              <a:latin typeface="Calibri" panose="020F0502020204030204" pitchFamily="34" charset="0"/>
              <a:cs typeface="Calibri" panose="020F0502020204030204" pitchFamily="34" charset="0"/>
            </a:endParaRPr>
          </a:p>
        </p:txBody>
      </p:sp>
      <p:sp>
        <p:nvSpPr>
          <p:cNvPr id="11" name="Oval 10">
            <a:extLst>
              <a:ext uri="{FF2B5EF4-FFF2-40B4-BE49-F238E27FC236}">
                <a16:creationId xmlns:a16="http://schemas.microsoft.com/office/drawing/2014/main" id="{37C0BDBB-C549-AF13-18A6-D3004C675157}"/>
              </a:ext>
            </a:extLst>
          </p:cNvPr>
          <p:cNvSpPr/>
          <p:nvPr/>
        </p:nvSpPr>
        <p:spPr>
          <a:xfrm>
            <a:off x="365315" y="4464030"/>
            <a:ext cx="1787505" cy="1675417"/>
          </a:xfrm>
          <a:prstGeom prst="ellipse">
            <a:avLst/>
          </a:prstGeom>
          <a:solidFill>
            <a:srgbClr val="A7D2B9"/>
          </a:solidFill>
          <a:ln>
            <a:solidFill>
              <a:schemeClr val="bg2">
                <a:lumMod val="25000"/>
              </a:schemeClr>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dirty="0">
                <a:solidFill>
                  <a:schemeClr val="accent6">
                    <a:lumMod val="50000"/>
                  </a:schemeClr>
                </a:solidFill>
                <a:latin typeface="Calibri" panose="020F0502020204030204" pitchFamily="34" charset="0"/>
                <a:cs typeface="Calibri" panose="020F0502020204030204" pitchFamily="34" charset="0"/>
              </a:rPr>
              <a:t>Device type definitions</a:t>
            </a:r>
            <a:endParaRPr lang="en-GB" dirty="0">
              <a:solidFill>
                <a:schemeClr val="accent6">
                  <a:lumMod val="50000"/>
                </a:schemeClr>
              </a:solidFill>
              <a:latin typeface="Calibri" panose="020F0502020204030204" pitchFamily="34" charset="0"/>
              <a:cs typeface="Calibri" panose="020F0502020204030204" pitchFamily="34" charset="0"/>
            </a:endParaRPr>
          </a:p>
        </p:txBody>
      </p:sp>
      <p:sp>
        <p:nvSpPr>
          <p:cNvPr id="12" name="Oval 11">
            <a:extLst>
              <a:ext uri="{FF2B5EF4-FFF2-40B4-BE49-F238E27FC236}">
                <a16:creationId xmlns:a16="http://schemas.microsoft.com/office/drawing/2014/main" id="{43663F49-C40B-5771-85D9-53451DBEF211}"/>
              </a:ext>
            </a:extLst>
          </p:cNvPr>
          <p:cNvSpPr/>
          <p:nvPr/>
        </p:nvSpPr>
        <p:spPr>
          <a:xfrm>
            <a:off x="1884560" y="4464031"/>
            <a:ext cx="1787505" cy="1675417"/>
          </a:xfrm>
          <a:prstGeom prst="ellipse">
            <a:avLst/>
          </a:prstGeom>
          <a:solidFill>
            <a:srgbClr val="A7D2B9"/>
          </a:solidFill>
          <a:ln>
            <a:solidFill>
              <a:schemeClr val="bg2">
                <a:lumMod val="25000"/>
              </a:schemeClr>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dirty="0">
                <a:solidFill>
                  <a:schemeClr val="accent6">
                    <a:lumMod val="50000"/>
                  </a:schemeClr>
                </a:solidFill>
                <a:latin typeface="Calibri" panose="020F0502020204030204" pitchFamily="34" charset="0"/>
                <a:cs typeface="Calibri" panose="020F0502020204030204" pitchFamily="34" charset="0"/>
              </a:rPr>
              <a:t>Attribute definitions</a:t>
            </a:r>
            <a:endParaRPr lang="en-GB" dirty="0">
              <a:solidFill>
                <a:schemeClr val="accent6">
                  <a:lumMod val="50000"/>
                </a:schemeClr>
              </a:solidFill>
              <a:latin typeface="Calibri" panose="020F0502020204030204" pitchFamily="34" charset="0"/>
              <a:cs typeface="Calibri" panose="020F0502020204030204" pitchFamily="34" charset="0"/>
            </a:endParaRPr>
          </a:p>
        </p:txBody>
      </p:sp>
      <p:sp>
        <p:nvSpPr>
          <p:cNvPr id="13" name="Oval 12">
            <a:extLst>
              <a:ext uri="{FF2B5EF4-FFF2-40B4-BE49-F238E27FC236}">
                <a16:creationId xmlns:a16="http://schemas.microsoft.com/office/drawing/2014/main" id="{A438B5A2-F820-4B40-95A0-BFAEBEE74948}"/>
              </a:ext>
            </a:extLst>
          </p:cNvPr>
          <p:cNvSpPr/>
          <p:nvPr/>
        </p:nvSpPr>
        <p:spPr>
          <a:xfrm>
            <a:off x="8289809" y="4203286"/>
            <a:ext cx="1904283" cy="1806985"/>
          </a:xfrm>
          <a:prstGeom prst="ellipse">
            <a:avLst/>
          </a:prstGeom>
          <a:solidFill>
            <a:srgbClr val="A7D2B9"/>
          </a:solidFill>
          <a:ln>
            <a:solidFill>
              <a:schemeClr val="bg2">
                <a:lumMod val="25000"/>
              </a:schemeClr>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dirty="0">
                <a:solidFill>
                  <a:schemeClr val="accent6">
                    <a:lumMod val="50000"/>
                  </a:schemeClr>
                </a:solidFill>
                <a:latin typeface="Calibri" panose="020F0502020204030204" pitchFamily="34" charset="0"/>
                <a:cs typeface="Calibri" panose="020F0502020204030204" pitchFamily="34" charset="0"/>
              </a:rPr>
              <a:t>AF (Functional Analysis)</a:t>
            </a:r>
            <a:endParaRPr lang="en-GB" dirty="0">
              <a:solidFill>
                <a:schemeClr val="accent6">
                  <a:lumMod val="50000"/>
                </a:schemeClr>
              </a:solidFill>
              <a:latin typeface="Calibri" panose="020F0502020204030204" pitchFamily="34" charset="0"/>
              <a:cs typeface="Calibri" panose="020F0502020204030204" pitchFamily="34" charset="0"/>
            </a:endParaRPr>
          </a:p>
        </p:txBody>
      </p:sp>
      <p:sp>
        <p:nvSpPr>
          <p:cNvPr id="14" name="Oval 13">
            <a:extLst>
              <a:ext uri="{FF2B5EF4-FFF2-40B4-BE49-F238E27FC236}">
                <a16:creationId xmlns:a16="http://schemas.microsoft.com/office/drawing/2014/main" id="{055A1C73-315F-EA0E-B836-3A3584FA9BC7}"/>
              </a:ext>
            </a:extLst>
          </p:cNvPr>
          <p:cNvSpPr/>
          <p:nvPr/>
        </p:nvSpPr>
        <p:spPr>
          <a:xfrm>
            <a:off x="10007977" y="4262054"/>
            <a:ext cx="1844628" cy="1777541"/>
          </a:xfrm>
          <a:prstGeom prst="ellipse">
            <a:avLst/>
          </a:prstGeom>
          <a:solidFill>
            <a:srgbClr val="A7D2B9"/>
          </a:solidFill>
          <a:ln>
            <a:solidFill>
              <a:schemeClr val="bg2">
                <a:lumMod val="25000"/>
              </a:schemeClr>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en-US" dirty="0">
                <a:solidFill>
                  <a:schemeClr val="accent6">
                    <a:lumMod val="50000"/>
                  </a:schemeClr>
                </a:solidFill>
                <a:latin typeface="Calibri" panose="020F0502020204030204" pitchFamily="34" charset="0"/>
                <a:cs typeface="Calibri" panose="020F0502020204030204" pitchFamily="34" charset="0"/>
              </a:rPr>
              <a:t>Specs file</a:t>
            </a:r>
            <a:endParaRPr lang="en-GB" dirty="0">
              <a:solidFill>
                <a:schemeClr val="accent6">
                  <a:lumMod val="50000"/>
                </a:schemeClr>
              </a:solidFill>
              <a:latin typeface="Calibri" panose="020F0502020204030204" pitchFamily="34" charset="0"/>
              <a:cs typeface="Calibri" panose="020F0502020204030204" pitchFamily="34" charset="0"/>
            </a:endParaRPr>
          </a:p>
        </p:txBody>
      </p:sp>
      <p:sp>
        <p:nvSpPr>
          <p:cNvPr id="15" name="Arrow: Right 14">
            <a:extLst>
              <a:ext uri="{FF2B5EF4-FFF2-40B4-BE49-F238E27FC236}">
                <a16:creationId xmlns:a16="http://schemas.microsoft.com/office/drawing/2014/main" id="{72138AF9-68B8-BAAC-2BE6-0DEF11B436BD}"/>
              </a:ext>
            </a:extLst>
          </p:cNvPr>
          <p:cNvSpPr/>
          <p:nvPr/>
        </p:nvSpPr>
        <p:spPr>
          <a:xfrm rot="19012521">
            <a:off x="2600461" y="3441032"/>
            <a:ext cx="2375302" cy="173959"/>
          </a:xfrm>
          <a:prstGeom prst="rightArrow">
            <a:avLst/>
          </a:prstGeom>
          <a:solidFill>
            <a:srgbClr val="A7D2B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16" name="Arrow: Right 15">
            <a:extLst>
              <a:ext uri="{FF2B5EF4-FFF2-40B4-BE49-F238E27FC236}">
                <a16:creationId xmlns:a16="http://schemas.microsoft.com/office/drawing/2014/main" id="{58CDD1DA-F5B3-4CB9-00FC-8DD58CF886E6}"/>
              </a:ext>
            </a:extLst>
          </p:cNvPr>
          <p:cNvSpPr/>
          <p:nvPr/>
        </p:nvSpPr>
        <p:spPr>
          <a:xfrm rot="16200000">
            <a:off x="5372394" y="3346344"/>
            <a:ext cx="1440587" cy="166822"/>
          </a:xfrm>
          <a:prstGeom prst="rightArrow">
            <a:avLst/>
          </a:prstGeom>
          <a:solidFill>
            <a:srgbClr val="A7D2B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17" name="Arrow: Right 16">
            <a:extLst>
              <a:ext uri="{FF2B5EF4-FFF2-40B4-BE49-F238E27FC236}">
                <a16:creationId xmlns:a16="http://schemas.microsoft.com/office/drawing/2014/main" id="{D74F132F-E2D9-38CF-1B22-D3EB3393C87C}"/>
              </a:ext>
            </a:extLst>
          </p:cNvPr>
          <p:cNvSpPr/>
          <p:nvPr/>
        </p:nvSpPr>
        <p:spPr>
          <a:xfrm rot="13480140">
            <a:off x="7223275" y="3336108"/>
            <a:ext cx="2026522" cy="163711"/>
          </a:xfrm>
          <a:prstGeom prst="rightArrow">
            <a:avLst/>
          </a:prstGeom>
          <a:solidFill>
            <a:srgbClr val="A7D2B9"/>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654538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7971FD-8770-871C-C4C5-F2006CD15FE5}"/>
              </a:ext>
            </a:extLst>
          </p:cNvPr>
          <p:cNvSpPr>
            <a:spLocks noGrp="1"/>
          </p:cNvSpPr>
          <p:nvPr>
            <p:ph idx="1"/>
          </p:nvPr>
        </p:nvSpPr>
        <p:spPr>
          <a:xfrm>
            <a:off x="407988" y="1592263"/>
            <a:ext cx="11667991" cy="885466"/>
          </a:xfrm>
        </p:spPr>
        <p:txBody>
          <a:bodyPr/>
          <a:lstStyle/>
          <a:p>
            <a:r>
              <a:rPr lang="en-US" dirty="0">
                <a:latin typeface="Calibri" panose="020F0502020204030204" pitchFamily="34" charset="0"/>
                <a:cs typeface="Calibri" panose="020F0502020204030204" pitchFamily="34" charset="0"/>
              </a:rPr>
              <a:t>UNICOS model                        XML device type definitions and attribute descriptions</a:t>
            </a:r>
          </a:p>
          <a:p>
            <a:pPr marL="666900" lvl="1" indent="-342900">
              <a:buFont typeface="Arial" panose="020B0604020202020204" pitchFamily="34" charset="0"/>
              <a:buChar char="•"/>
            </a:pPr>
            <a:r>
              <a:rPr lang="en-US" dirty="0">
                <a:latin typeface="Calibri" panose="020F0502020204030204" pitchFamily="34" charset="0"/>
                <a:cs typeface="Calibri" panose="020F0502020204030204" pitchFamily="34" charset="0"/>
              </a:rPr>
              <a:t>Can be fed directly to the model as they are plain text.                </a:t>
            </a:r>
            <a:endParaRPr lang="en-GB" dirty="0">
              <a:latin typeface="Calibri" panose="020F0502020204030204" pitchFamily="34" charset="0"/>
              <a:cs typeface="Calibri" panose="020F0502020204030204" pitchFamily="34" charset="0"/>
            </a:endParaRPr>
          </a:p>
        </p:txBody>
      </p:sp>
      <p:sp>
        <p:nvSpPr>
          <p:cNvPr id="3" name="Title 2">
            <a:extLst>
              <a:ext uri="{FF2B5EF4-FFF2-40B4-BE49-F238E27FC236}">
                <a16:creationId xmlns:a16="http://schemas.microsoft.com/office/drawing/2014/main" id="{9F3F93DF-4E09-812E-6F39-C4D16634C236}"/>
              </a:ext>
            </a:extLst>
          </p:cNvPr>
          <p:cNvSpPr>
            <a:spLocks noGrp="1"/>
          </p:cNvSpPr>
          <p:nvPr>
            <p:ph type="title"/>
          </p:nvPr>
        </p:nvSpPr>
        <p:spPr/>
        <p:txBody>
          <a:bodyPr/>
          <a:lstStyle/>
          <a:p>
            <a:r>
              <a:rPr lang="en-US" dirty="0">
                <a:latin typeface="Calibri" panose="020F0502020204030204" pitchFamily="34" charset="0"/>
                <a:cs typeface="Calibri" panose="020F0502020204030204" pitchFamily="34" charset="0"/>
              </a:rPr>
              <a:t>Process input context</a:t>
            </a:r>
            <a:endParaRPr lang="en-GB" dirty="0">
              <a:latin typeface="Calibri" panose="020F0502020204030204" pitchFamily="34" charset="0"/>
              <a:cs typeface="Calibri" panose="020F0502020204030204" pitchFamily="34" charset="0"/>
            </a:endParaRPr>
          </a:p>
        </p:txBody>
      </p:sp>
      <p:sp>
        <p:nvSpPr>
          <p:cNvPr id="4" name="Date Placeholder 3">
            <a:extLst>
              <a:ext uri="{FF2B5EF4-FFF2-40B4-BE49-F238E27FC236}">
                <a16:creationId xmlns:a16="http://schemas.microsoft.com/office/drawing/2014/main" id="{9BD2D9C8-F6ED-A4DE-81B2-3E14D8257294}"/>
              </a:ext>
            </a:extLst>
          </p:cNvPr>
          <p:cNvSpPr>
            <a:spLocks noGrp="1"/>
          </p:cNvSpPr>
          <p:nvPr>
            <p:ph type="dt" sz="half" idx="10"/>
          </p:nvPr>
        </p:nvSpPr>
        <p:spPr/>
        <p:txBody>
          <a:bodyPr/>
          <a:lstStyle/>
          <a:p>
            <a:fld id="{5D579821-FB8D-49EE-AF90-35B895E83146}" type="datetime3">
              <a:rPr lang="en-US" smtClean="0"/>
              <a:t>1 May 2024</a:t>
            </a:fld>
            <a:endParaRPr lang="en-US" dirty="0"/>
          </a:p>
        </p:txBody>
      </p:sp>
      <p:sp>
        <p:nvSpPr>
          <p:cNvPr id="5" name="Footer Placeholder 4">
            <a:extLst>
              <a:ext uri="{FF2B5EF4-FFF2-40B4-BE49-F238E27FC236}">
                <a16:creationId xmlns:a16="http://schemas.microsoft.com/office/drawing/2014/main" id="{F876455D-56F6-AAF5-7BF6-F0E206B9CB69}"/>
              </a:ext>
            </a:extLst>
          </p:cNvPr>
          <p:cNvSpPr>
            <a:spLocks noGrp="1"/>
          </p:cNvSpPr>
          <p:nvPr>
            <p:ph type="ftr" sz="quarter" idx="11"/>
          </p:nvPr>
        </p:nvSpPr>
        <p:spPr/>
        <p:txBody>
          <a:bodyPr/>
          <a:lstStyle/>
          <a:p>
            <a:r>
              <a:rPr lang="it-IT"/>
              <a:t>Loreto Gutierrez Prendes | Leveraging AI in UNICOS CPC</a:t>
            </a:r>
            <a:endParaRPr lang="en-US" dirty="0"/>
          </a:p>
        </p:txBody>
      </p:sp>
      <p:sp>
        <p:nvSpPr>
          <p:cNvPr id="6" name="Slide Number Placeholder 5">
            <a:extLst>
              <a:ext uri="{FF2B5EF4-FFF2-40B4-BE49-F238E27FC236}">
                <a16:creationId xmlns:a16="http://schemas.microsoft.com/office/drawing/2014/main" id="{E325011E-DE19-52F3-33B6-F16ABFED6214}"/>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11" name="Arrow: Right 10">
            <a:extLst>
              <a:ext uri="{FF2B5EF4-FFF2-40B4-BE49-F238E27FC236}">
                <a16:creationId xmlns:a16="http://schemas.microsoft.com/office/drawing/2014/main" id="{7411FA36-7229-B6E4-DBB0-D1EC586FD4C9}"/>
              </a:ext>
            </a:extLst>
          </p:cNvPr>
          <p:cNvSpPr/>
          <p:nvPr/>
        </p:nvSpPr>
        <p:spPr>
          <a:xfrm>
            <a:off x="2247655" y="1606242"/>
            <a:ext cx="978408" cy="26557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Content Placeholder 1">
            <a:extLst>
              <a:ext uri="{FF2B5EF4-FFF2-40B4-BE49-F238E27FC236}">
                <a16:creationId xmlns:a16="http://schemas.microsoft.com/office/drawing/2014/main" id="{BD47F46F-7340-D9F1-6126-417922B6FBE1}"/>
              </a:ext>
            </a:extLst>
          </p:cNvPr>
          <p:cNvSpPr txBox="1">
            <a:spLocks/>
          </p:cNvSpPr>
          <p:nvPr/>
        </p:nvSpPr>
        <p:spPr>
          <a:xfrm>
            <a:off x="407988" y="2623244"/>
            <a:ext cx="11319930" cy="1757027"/>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latin typeface="Calibri" panose="020F0502020204030204" pitchFamily="34" charset="0"/>
                <a:cs typeface="Calibri" panose="020F0502020204030204" pitchFamily="34" charset="0"/>
              </a:rPr>
              <a:t>UNICOS CPC documentation                          Remove irrelevant information</a:t>
            </a:r>
          </a:p>
          <a:p>
            <a:pPr marL="666900" lvl="1" indent="-342900">
              <a:buFont typeface="Arial" panose="020B0604020202020204" pitchFamily="34" charset="0"/>
              <a:buChar char="•"/>
            </a:pPr>
            <a:r>
              <a:rPr lang="en-US" dirty="0">
                <a:latin typeface="Calibri" panose="020F0502020204030204" pitchFamily="34" charset="0"/>
                <a:cs typeface="Calibri" panose="020F0502020204030204" pitchFamily="34" charset="0"/>
              </a:rPr>
              <a:t>Most of it an be fed directly to the model as it is plain text.     </a:t>
            </a:r>
          </a:p>
          <a:p>
            <a:pPr marL="666900" lvl="1" indent="-342900">
              <a:buFont typeface="Arial" panose="020B0604020202020204" pitchFamily="34" charset="0"/>
              <a:buChar char="•"/>
            </a:pPr>
            <a:r>
              <a:rPr lang="en-US" dirty="0">
                <a:latin typeface="Calibri" panose="020F0502020204030204" pitchFamily="34" charset="0"/>
                <a:cs typeface="Calibri" panose="020F0502020204030204" pitchFamily="34" charset="0"/>
              </a:rPr>
              <a:t>Images have to be omitted as the model does not take images via the API yet. We can either use the model in another form to describe the images in text or do it ourselves.</a:t>
            </a:r>
            <a:endParaRPr lang="en-GB" dirty="0">
              <a:latin typeface="Calibri" panose="020F0502020204030204" pitchFamily="34" charset="0"/>
              <a:cs typeface="Calibri" panose="020F0502020204030204" pitchFamily="34" charset="0"/>
            </a:endParaRPr>
          </a:p>
        </p:txBody>
      </p:sp>
      <p:sp>
        <p:nvSpPr>
          <p:cNvPr id="8" name="Arrow: Right 7">
            <a:extLst>
              <a:ext uri="{FF2B5EF4-FFF2-40B4-BE49-F238E27FC236}">
                <a16:creationId xmlns:a16="http://schemas.microsoft.com/office/drawing/2014/main" id="{67168482-29A5-A121-CE29-FA8C024C1EF6}"/>
              </a:ext>
            </a:extLst>
          </p:cNvPr>
          <p:cNvSpPr/>
          <p:nvPr/>
        </p:nvSpPr>
        <p:spPr>
          <a:xfrm>
            <a:off x="3861669" y="2647345"/>
            <a:ext cx="978408" cy="26557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Content Placeholder 1">
            <a:extLst>
              <a:ext uri="{FF2B5EF4-FFF2-40B4-BE49-F238E27FC236}">
                <a16:creationId xmlns:a16="http://schemas.microsoft.com/office/drawing/2014/main" id="{FD1F3A83-5F92-2C9A-F1CB-59D2C5686C0E}"/>
              </a:ext>
            </a:extLst>
          </p:cNvPr>
          <p:cNvSpPr txBox="1">
            <a:spLocks/>
          </p:cNvSpPr>
          <p:nvPr/>
        </p:nvSpPr>
        <p:spPr>
          <a:xfrm>
            <a:off x="436035" y="4150193"/>
            <a:ext cx="11319930" cy="1757027"/>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solidFill>
                <a:latin typeface="+mn-lt"/>
                <a:ea typeface="+mn-ea"/>
                <a:cs typeface="+mn-cs"/>
              </a:defRPr>
            </a:lvl1pPr>
            <a:lvl2pPr marL="324000" indent="-324000" algn="l" defTabSz="914400" rtl="0" eaLnBrk="1" latinLnBrk="0" hangingPunct="1">
              <a:lnSpc>
                <a:spcPct val="100000"/>
              </a:lnSpc>
              <a:spcBef>
                <a:spcPts val="500"/>
              </a:spcBef>
              <a:spcAft>
                <a:spcPts val="300"/>
              </a:spcAft>
              <a:buFont typeface="Arial" charset="0"/>
              <a:buChar char="•"/>
              <a:tabLst/>
              <a:defRPr sz="1800" kern="1200">
                <a:solidFill>
                  <a:schemeClr val="tx2"/>
                </a:solidFill>
                <a:latin typeface="+mn-lt"/>
                <a:ea typeface="+mn-ea"/>
                <a:cs typeface="+mn-cs"/>
              </a:defRPr>
            </a:lvl2pPr>
            <a:lvl3pPr marL="648000" indent="-32400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700" kern="1200">
                <a:solidFill>
                  <a:schemeClr val="tx2"/>
                </a:solidFill>
                <a:latin typeface="+mn-lt"/>
                <a:ea typeface="+mn-ea"/>
                <a:cs typeface="+mn-cs"/>
              </a:defRPr>
            </a:lvl3pPr>
            <a:lvl4pPr marL="972000" indent="-324000" algn="l" defTabSz="914400" rtl="0" eaLnBrk="1" latinLnBrk="0" hangingPunct="1">
              <a:lnSpc>
                <a:spcPct val="100000"/>
              </a:lnSpc>
              <a:spcBef>
                <a:spcPts val="500"/>
              </a:spcBef>
              <a:spcAft>
                <a:spcPts val="300"/>
              </a:spcAft>
              <a:buSzPct val="100000"/>
              <a:buFont typeface="Arial" charset="0"/>
              <a:buChar char="•"/>
              <a:tabLst/>
              <a:defRPr sz="16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latin typeface="Calibri" panose="020F0502020204030204" pitchFamily="34" charset="0"/>
                <a:cs typeface="Calibri" panose="020F0502020204030204" pitchFamily="34" charset="0"/>
              </a:rPr>
              <a:t>Functional Analysis (AF) 	                       Use </a:t>
            </a:r>
            <a:r>
              <a:rPr lang="en-US" b="1" i="1" dirty="0" err="1">
                <a:latin typeface="Calibri" panose="020F0502020204030204" pitchFamily="34" charset="0"/>
                <a:cs typeface="Calibri" panose="020F0502020204030204" pitchFamily="34" charset="0"/>
              </a:rPr>
              <a:t>pandoc</a:t>
            </a:r>
            <a:r>
              <a:rPr lang="en-US" dirty="0">
                <a:latin typeface="Calibri" panose="020F0502020204030204" pitchFamily="34" charset="0"/>
                <a:cs typeface="Calibri" panose="020F0502020204030204" pitchFamily="34" charset="0"/>
              </a:rPr>
              <a:t> to convert .docx to .md</a:t>
            </a:r>
          </a:p>
          <a:p>
            <a:pPr marL="666900" lvl="1" indent="-342900">
              <a:buFont typeface="Arial" panose="020B0604020202020204" pitchFamily="34" charset="0"/>
              <a:buChar char="•"/>
            </a:pPr>
            <a:r>
              <a:rPr lang="en-US" dirty="0">
                <a:latin typeface="Calibri" panose="020F0502020204030204" pitchFamily="34" charset="0"/>
                <a:cs typeface="Calibri" panose="020F0502020204030204" pitchFamily="34" charset="0"/>
              </a:rPr>
              <a:t>Images have to be omitted as the model does not take images via the API yet. A lot of information is held in images in some AFs, like the relationship between units, or the PID (Process and Instrumentation Diagram). This information is hard to convert into words.</a:t>
            </a:r>
            <a:endParaRPr lang="en-GB" dirty="0">
              <a:latin typeface="Calibri" panose="020F0502020204030204" pitchFamily="34" charset="0"/>
              <a:cs typeface="Calibri" panose="020F0502020204030204" pitchFamily="34" charset="0"/>
            </a:endParaRPr>
          </a:p>
        </p:txBody>
      </p:sp>
      <p:sp>
        <p:nvSpPr>
          <p:cNvPr id="10" name="Arrow: Right 9">
            <a:extLst>
              <a:ext uri="{FF2B5EF4-FFF2-40B4-BE49-F238E27FC236}">
                <a16:creationId xmlns:a16="http://schemas.microsoft.com/office/drawing/2014/main" id="{09753C04-F15A-BA3C-F0AB-4A9F096F1DB7}"/>
              </a:ext>
            </a:extLst>
          </p:cNvPr>
          <p:cNvSpPr/>
          <p:nvPr/>
        </p:nvSpPr>
        <p:spPr>
          <a:xfrm>
            <a:off x="3372465" y="4152105"/>
            <a:ext cx="978408" cy="26557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9191523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7971FD-8770-871C-C4C5-F2006CD15FE5}"/>
              </a:ext>
            </a:extLst>
          </p:cNvPr>
          <p:cNvSpPr>
            <a:spLocks noGrp="1"/>
          </p:cNvSpPr>
          <p:nvPr>
            <p:ph idx="1"/>
          </p:nvPr>
        </p:nvSpPr>
        <p:spPr>
          <a:xfrm>
            <a:off x="407988" y="1592263"/>
            <a:ext cx="11667991" cy="4608512"/>
          </a:xfrm>
        </p:spPr>
        <p:txBody>
          <a:bodyPr/>
          <a:lstStyle/>
          <a:p>
            <a:r>
              <a:rPr lang="en-US" dirty="0">
                <a:latin typeface="Calibri" panose="020F0502020204030204" pitchFamily="34" charset="0"/>
                <a:cs typeface="Calibri" panose="020F0502020204030204" pitchFamily="34" charset="0"/>
              </a:rPr>
              <a:t>Specs file                           From .xlsx to plain text (JSON)                            UNICOS CPC Expert Template</a:t>
            </a:r>
            <a:endParaRPr lang="en-GB" dirty="0">
              <a:latin typeface="Calibri" panose="020F0502020204030204" pitchFamily="34" charset="0"/>
              <a:cs typeface="Calibri" panose="020F0502020204030204" pitchFamily="34" charset="0"/>
            </a:endParaRPr>
          </a:p>
        </p:txBody>
      </p:sp>
      <p:sp>
        <p:nvSpPr>
          <p:cNvPr id="3" name="Title 2">
            <a:extLst>
              <a:ext uri="{FF2B5EF4-FFF2-40B4-BE49-F238E27FC236}">
                <a16:creationId xmlns:a16="http://schemas.microsoft.com/office/drawing/2014/main" id="{9F3F93DF-4E09-812E-6F39-C4D16634C236}"/>
              </a:ext>
            </a:extLst>
          </p:cNvPr>
          <p:cNvSpPr>
            <a:spLocks noGrp="1"/>
          </p:cNvSpPr>
          <p:nvPr>
            <p:ph type="title"/>
          </p:nvPr>
        </p:nvSpPr>
        <p:spPr/>
        <p:txBody>
          <a:bodyPr/>
          <a:lstStyle/>
          <a:p>
            <a:r>
              <a:rPr lang="en-US" dirty="0">
                <a:latin typeface="Calibri" panose="020F0502020204030204" pitchFamily="34" charset="0"/>
                <a:cs typeface="Calibri" panose="020F0502020204030204" pitchFamily="34" charset="0"/>
              </a:rPr>
              <a:t>Process input context</a:t>
            </a:r>
            <a:endParaRPr lang="en-GB" dirty="0">
              <a:latin typeface="Calibri" panose="020F0502020204030204" pitchFamily="34" charset="0"/>
              <a:cs typeface="Calibri" panose="020F0502020204030204" pitchFamily="34" charset="0"/>
            </a:endParaRPr>
          </a:p>
        </p:txBody>
      </p:sp>
      <p:sp>
        <p:nvSpPr>
          <p:cNvPr id="4" name="Date Placeholder 3">
            <a:extLst>
              <a:ext uri="{FF2B5EF4-FFF2-40B4-BE49-F238E27FC236}">
                <a16:creationId xmlns:a16="http://schemas.microsoft.com/office/drawing/2014/main" id="{9BD2D9C8-F6ED-A4DE-81B2-3E14D8257294}"/>
              </a:ext>
            </a:extLst>
          </p:cNvPr>
          <p:cNvSpPr>
            <a:spLocks noGrp="1"/>
          </p:cNvSpPr>
          <p:nvPr>
            <p:ph type="dt" sz="half" idx="10"/>
          </p:nvPr>
        </p:nvSpPr>
        <p:spPr/>
        <p:txBody>
          <a:bodyPr/>
          <a:lstStyle/>
          <a:p>
            <a:fld id="{44DB0906-47C2-4820-9EAC-8EE47879C50D}" type="datetime3">
              <a:rPr lang="en-US" smtClean="0"/>
              <a:t>1 May 2024</a:t>
            </a:fld>
            <a:endParaRPr lang="en-US" dirty="0"/>
          </a:p>
        </p:txBody>
      </p:sp>
      <p:sp>
        <p:nvSpPr>
          <p:cNvPr id="5" name="Footer Placeholder 4">
            <a:extLst>
              <a:ext uri="{FF2B5EF4-FFF2-40B4-BE49-F238E27FC236}">
                <a16:creationId xmlns:a16="http://schemas.microsoft.com/office/drawing/2014/main" id="{F876455D-56F6-AAF5-7BF6-F0E206B9CB69}"/>
              </a:ext>
            </a:extLst>
          </p:cNvPr>
          <p:cNvSpPr>
            <a:spLocks noGrp="1"/>
          </p:cNvSpPr>
          <p:nvPr>
            <p:ph type="ftr" sz="quarter" idx="11"/>
          </p:nvPr>
        </p:nvSpPr>
        <p:spPr/>
        <p:txBody>
          <a:bodyPr/>
          <a:lstStyle/>
          <a:p>
            <a:r>
              <a:rPr lang="it-IT"/>
              <a:t>Loreto Gutierrez Prendes | Leveraging AI in UNICOS CPC</a:t>
            </a:r>
            <a:endParaRPr lang="en-US" dirty="0"/>
          </a:p>
        </p:txBody>
      </p:sp>
      <p:sp>
        <p:nvSpPr>
          <p:cNvPr id="6" name="Slide Number Placeholder 5">
            <a:extLst>
              <a:ext uri="{FF2B5EF4-FFF2-40B4-BE49-F238E27FC236}">
                <a16:creationId xmlns:a16="http://schemas.microsoft.com/office/drawing/2014/main" id="{E325011E-DE19-52F3-33B6-F16ABFED6214}"/>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11" name="Arrow: Right 10">
            <a:extLst>
              <a:ext uri="{FF2B5EF4-FFF2-40B4-BE49-F238E27FC236}">
                <a16:creationId xmlns:a16="http://schemas.microsoft.com/office/drawing/2014/main" id="{7411FA36-7229-B6E4-DBB0-D1EC586FD4C9}"/>
              </a:ext>
            </a:extLst>
          </p:cNvPr>
          <p:cNvSpPr/>
          <p:nvPr/>
        </p:nvSpPr>
        <p:spPr>
          <a:xfrm>
            <a:off x="1728512" y="1592263"/>
            <a:ext cx="978408" cy="26557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12" name="Arrow: Right 11">
            <a:extLst>
              <a:ext uri="{FF2B5EF4-FFF2-40B4-BE49-F238E27FC236}">
                <a16:creationId xmlns:a16="http://schemas.microsoft.com/office/drawing/2014/main" id="{BC1213C6-DDFE-8947-915A-ADD0C79EF3EA}"/>
              </a:ext>
            </a:extLst>
          </p:cNvPr>
          <p:cNvSpPr/>
          <p:nvPr/>
        </p:nvSpPr>
        <p:spPr>
          <a:xfrm>
            <a:off x="6902245" y="1592263"/>
            <a:ext cx="978408" cy="26557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67D43800-C82E-D459-43C0-F8F3EEECDE84}"/>
              </a:ext>
            </a:extLst>
          </p:cNvPr>
          <p:cNvSpPr txBox="1"/>
          <p:nvPr/>
        </p:nvSpPr>
        <p:spPr>
          <a:xfrm>
            <a:off x="7096496" y="1238800"/>
            <a:ext cx="537711" cy="276999"/>
          </a:xfrm>
          <a:prstGeom prst="rect">
            <a:avLst/>
          </a:prstGeom>
          <a:noFill/>
        </p:spPr>
        <p:txBody>
          <a:bodyPr wrap="none" lIns="0" tIns="0" rIns="0" bIns="0" rtlCol="0">
            <a:spAutoFit/>
          </a:bodyPr>
          <a:lstStyle/>
          <a:p>
            <a:pPr algn="l"/>
            <a:r>
              <a:rPr lang="en-US" dirty="0">
                <a:latin typeface="Calibri" panose="020F0502020204030204" pitchFamily="34" charset="0"/>
                <a:cs typeface="Calibri" panose="020F0502020204030204" pitchFamily="34" charset="0"/>
              </a:rPr>
              <a:t>How?</a:t>
            </a:r>
            <a:endParaRPr lang="en-GB" dirty="0">
              <a:latin typeface="Calibri" panose="020F0502020204030204" pitchFamily="34" charset="0"/>
              <a:cs typeface="Calibri" panose="020F0502020204030204" pitchFamily="34" charset="0"/>
            </a:endParaRPr>
          </a:p>
        </p:txBody>
      </p:sp>
      <p:pic>
        <p:nvPicPr>
          <p:cNvPr id="15" name="Picture 14">
            <a:extLst>
              <a:ext uri="{FF2B5EF4-FFF2-40B4-BE49-F238E27FC236}">
                <a16:creationId xmlns:a16="http://schemas.microsoft.com/office/drawing/2014/main" id="{0ACA31C2-969D-32B9-15C5-30C80EED2735}"/>
              </a:ext>
            </a:extLst>
          </p:cNvPr>
          <p:cNvPicPr>
            <a:picLocks noChangeAspect="1"/>
          </p:cNvPicPr>
          <p:nvPr/>
        </p:nvPicPr>
        <p:blipFill rotWithShape="1">
          <a:blip r:embed="rId2"/>
          <a:srcRect r="18564"/>
          <a:stretch/>
        </p:blipFill>
        <p:spPr>
          <a:xfrm>
            <a:off x="299577" y="2824559"/>
            <a:ext cx="3971556" cy="2024712"/>
          </a:xfrm>
          <a:prstGeom prst="rect">
            <a:avLst/>
          </a:prstGeom>
        </p:spPr>
      </p:pic>
      <p:sp>
        <p:nvSpPr>
          <p:cNvPr id="16" name="Arrow: Right 15">
            <a:extLst>
              <a:ext uri="{FF2B5EF4-FFF2-40B4-BE49-F238E27FC236}">
                <a16:creationId xmlns:a16="http://schemas.microsoft.com/office/drawing/2014/main" id="{ACA6FBF8-0DE7-414C-FE73-3DDD6E79C418}"/>
              </a:ext>
            </a:extLst>
          </p:cNvPr>
          <p:cNvSpPr/>
          <p:nvPr/>
        </p:nvSpPr>
        <p:spPr>
          <a:xfrm>
            <a:off x="4390396" y="3743077"/>
            <a:ext cx="978408" cy="26557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pic>
        <p:nvPicPr>
          <p:cNvPr id="18" name="Picture 17">
            <a:extLst>
              <a:ext uri="{FF2B5EF4-FFF2-40B4-BE49-F238E27FC236}">
                <a16:creationId xmlns:a16="http://schemas.microsoft.com/office/drawing/2014/main" id="{5291437A-2AF8-EE81-DCA8-8E9EA03E17A0}"/>
              </a:ext>
            </a:extLst>
          </p:cNvPr>
          <p:cNvPicPr>
            <a:picLocks noChangeAspect="1"/>
          </p:cNvPicPr>
          <p:nvPr/>
        </p:nvPicPr>
        <p:blipFill rotWithShape="1">
          <a:blip r:embed="rId3"/>
          <a:srcRect/>
          <a:stretch/>
        </p:blipFill>
        <p:spPr>
          <a:xfrm>
            <a:off x="5508654" y="2216216"/>
            <a:ext cx="3387573" cy="3777144"/>
          </a:xfrm>
          <a:prstGeom prst="rect">
            <a:avLst/>
          </a:prstGeom>
        </p:spPr>
      </p:pic>
      <p:sp>
        <p:nvSpPr>
          <p:cNvPr id="19" name="TextBox 18">
            <a:extLst>
              <a:ext uri="{FF2B5EF4-FFF2-40B4-BE49-F238E27FC236}">
                <a16:creationId xmlns:a16="http://schemas.microsoft.com/office/drawing/2014/main" id="{9433F0A5-1A09-84D0-0C3C-AABD4ACC3127}"/>
              </a:ext>
            </a:extLst>
          </p:cNvPr>
          <p:cNvSpPr txBox="1"/>
          <p:nvPr/>
        </p:nvSpPr>
        <p:spPr>
          <a:xfrm>
            <a:off x="8792978" y="2370435"/>
            <a:ext cx="2681540" cy="3152081"/>
          </a:xfrm>
          <a:prstGeom prst="rect">
            <a:avLst/>
          </a:prstGeom>
          <a:noFill/>
        </p:spPr>
        <p:txBody>
          <a:bodyPr wrap="square" lIns="0" tIns="0" rIns="0" bIns="0" rtlCol="0">
            <a:spAutoFit/>
          </a:bodyPr>
          <a:lstStyle/>
          <a:p>
            <a:pPr algn="l"/>
            <a:r>
              <a:rPr lang="en-US" dirty="0">
                <a:latin typeface="Calibri" panose="020F0502020204030204" pitchFamily="34" charset="0"/>
                <a:cs typeface="Calibri" panose="020F0502020204030204" pitchFamily="34" charset="0"/>
              </a:rPr>
              <a:t>Problems: </a:t>
            </a:r>
          </a:p>
          <a:p>
            <a:pPr marL="285750" indent="-285750" algn="l">
              <a:lnSpc>
                <a:spcPct val="150000"/>
              </a:lnSpc>
              <a:buFont typeface="Arial" panose="020B0604020202020204" pitchFamily="34" charset="0"/>
              <a:buChar char="•"/>
            </a:pPr>
            <a:r>
              <a:rPr lang="en-US" sz="1400" dirty="0">
                <a:latin typeface="Calibri" panose="020F0502020204030204" pitchFamily="34" charset="0"/>
                <a:cs typeface="Calibri" panose="020F0502020204030204" pitchFamily="34" charset="0"/>
              </a:rPr>
              <a:t>JSON file is too large (~100k lines for large app) – rethink format? Use RAG?</a:t>
            </a:r>
          </a:p>
          <a:p>
            <a:pPr marL="285750" indent="-285750" algn="l">
              <a:lnSpc>
                <a:spcPct val="150000"/>
              </a:lnSpc>
              <a:buFont typeface="Arial" panose="020B0604020202020204" pitchFamily="34" charset="0"/>
              <a:buChar char="•"/>
            </a:pPr>
            <a:endParaRPr lang="en-US" sz="1400" dirty="0">
              <a:latin typeface="Calibri" panose="020F0502020204030204" pitchFamily="34" charset="0"/>
              <a:cs typeface="Calibri" panose="020F0502020204030204" pitchFamily="34" charset="0"/>
            </a:endParaRPr>
          </a:p>
          <a:p>
            <a:pPr marL="285750" indent="-285750" algn="l">
              <a:lnSpc>
                <a:spcPct val="150000"/>
              </a:lnSpc>
              <a:buFont typeface="Arial" panose="020B0604020202020204" pitchFamily="34" charset="0"/>
              <a:buChar char="•"/>
            </a:pPr>
            <a:r>
              <a:rPr lang="en-US" sz="1400" dirty="0">
                <a:latin typeface="Calibri" panose="020F0502020204030204" pitchFamily="34" charset="0"/>
                <a:cs typeface="Calibri" panose="020F0502020204030204" pitchFamily="34" charset="0"/>
              </a:rPr>
              <a:t>GPT 4 - turbo limited to 128k tokens (1 token ~ 4 chars). Large contexts make the model ‘hallucinate’ and partially ignore the information in the middle.</a:t>
            </a:r>
            <a:endParaRPr lang="en-GB"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935580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2B5A8E-CE00-8FF2-6606-D247138D1E76}"/>
              </a:ext>
            </a:extLst>
          </p:cNvPr>
          <p:cNvSpPr>
            <a:spLocks noGrp="1"/>
          </p:cNvSpPr>
          <p:nvPr>
            <p:ph type="title"/>
          </p:nvPr>
        </p:nvSpPr>
        <p:spPr/>
        <p:txBody>
          <a:bodyPr/>
          <a:lstStyle/>
          <a:p>
            <a:r>
              <a:rPr lang="en-US" dirty="0"/>
              <a:t>GPT4 for UNICOS CPC</a:t>
            </a:r>
            <a:endParaRPr lang="en-GB" dirty="0"/>
          </a:p>
        </p:txBody>
      </p:sp>
      <p:sp>
        <p:nvSpPr>
          <p:cNvPr id="4" name="Date Placeholder 3">
            <a:extLst>
              <a:ext uri="{FF2B5EF4-FFF2-40B4-BE49-F238E27FC236}">
                <a16:creationId xmlns:a16="http://schemas.microsoft.com/office/drawing/2014/main" id="{5FCB22A8-B2FC-8ABB-EA1D-9B69F406D108}"/>
              </a:ext>
            </a:extLst>
          </p:cNvPr>
          <p:cNvSpPr>
            <a:spLocks noGrp="1"/>
          </p:cNvSpPr>
          <p:nvPr>
            <p:ph type="dt" sz="half" idx="10"/>
          </p:nvPr>
        </p:nvSpPr>
        <p:spPr/>
        <p:txBody>
          <a:bodyPr/>
          <a:lstStyle/>
          <a:p>
            <a:fld id="{0851A5ED-3721-421D-AC87-ECD5ABDE7965}" type="datetime3">
              <a:rPr lang="en-US" smtClean="0"/>
              <a:t>1 May 2024</a:t>
            </a:fld>
            <a:endParaRPr lang="en-US" dirty="0"/>
          </a:p>
        </p:txBody>
      </p:sp>
      <p:sp>
        <p:nvSpPr>
          <p:cNvPr id="5" name="Footer Placeholder 4">
            <a:extLst>
              <a:ext uri="{FF2B5EF4-FFF2-40B4-BE49-F238E27FC236}">
                <a16:creationId xmlns:a16="http://schemas.microsoft.com/office/drawing/2014/main" id="{9E9A2F98-8481-54F0-0B63-91652B88CB54}"/>
              </a:ext>
            </a:extLst>
          </p:cNvPr>
          <p:cNvSpPr>
            <a:spLocks noGrp="1"/>
          </p:cNvSpPr>
          <p:nvPr>
            <p:ph type="ftr" sz="quarter" idx="11"/>
          </p:nvPr>
        </p:nvSpPr>
        <p:spPr/>
        <p:txBody>
          <a:bodyPr/>
          <a:lstStyle/>
          <a:p>
            <a:r>
              <a:rPr lang="it-IT"/>
              <a:t>Loreto Gutierrez Prendes | Leveraging AI in UNICOS CPC</a:t>
            </a:r>
            <a:endParaRPr lang="en-US" dirty="0"/>
          </a:p>
        </p:txBody>
      </p:sp>
      <p:sp>
        <p:nvSpPr>
          <p:cNvPr id="6" name="Slide Number Placeholder 5">
            <a:extLst>
              <a:ext uri="{FF2B5EF4-FFF2-40B4-BE49-F238E27FC236}">
                <a16:creationId xmlns:a16="http://schemas.microsoft.com/office/drawing/2014/main" id="{36D5B7D1-DC06-DBD2-DD23-994688668429}"/>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7" name="Picture 6">
            <a:extLst>
              <a:ext uri="{FF2B5EF4-FFF2-40B4-BE49-F238E27FC236}">
                <a16:creationId xmlns:a16="http://schemas.microsoft.com/office/drawing/2014/main" id="{044C1375-92DB-3623-FC7D-291B1814A6D3}"/>
              </a:ext>
            </a:extLst>
          </p:cNvPr>
          <p:cNvPicPr>
            <a:picLocks noChangeAspect="1"/>
          </p:cNvPicPr>
          <p:nvPr/>
        </p:nvPicPr>
        <p:blipFill>
          <a:blip r:embed="rId2"/>
          <a:stretch>
            <a:fillRect/>
          </a:stretch>
        </p:blipFill>
        <p:spPr>
          <a:xfrm>
            <a:off x="10284209" y="2182442"/>
            <a:ext cx="1639431" cy="679557"/>
          </a:xfrm>
          <a:prstGeom prst="rect">
            <a:avLst/>
          </a:prstGeom>
          <a:ln>
            <a:noFill/>
          </a:ln>
        </p:spPr>
      </p:pic>
      <p:pic>
        <p:nvPicPr>
          <p:cNvPr id="20" name="Graphic 19" descr="Programmer female outline">
            <a:extLst>
              <a:ext uri="{FF2B5EF4-FFF2-40B4-BE49-F238E27FC236}">
                <a16:creationId xmlns:a16="http://schemas.microsoft.com/office/drawing/2014/main" id="{C58C4656-210A-A6FF-F3CF-A6EB861413C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17555" y="1071608"/>
            <a:ext cx="978416" cy="978416"/>
          </a:xfrm>
          <a:prstGeom prst="rect">
            <a:avLst/>
          </a:prstGeom>
        </p:spPr>
      </p:pic>
      <p:pic>
        <p:nvPicPr>
          <p:cNvPr id="23" name="Graphic 22" descr="Programmer female outline">
            <a:extLst>
              <a:ext uri="{FF2B5EF4-FFF2-40B4-BE49-F238E27FC236}">
                <a16:creationId xmlns:a16="http://schemas.microsoft.com/office/drawing/2014/main" id="{728E9454-A151-D2BF-C2C7-6D41C986E1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17555" y="3078814"/>
            <a:ext cx="978416" cy="978416"/>
          </a:xfrm>
          <a:prstGeom prst="rect">
            <a:avLst/>
          </a:prstGeom>
        </p:spPr>
      </p:pic>
      <p:sp>
        <p:nvSpPr>
          <p:cNvPr id="25" name="TextBox 24">
            <a:extLst>
              <a:ext uri="{FF2B5EF4-FFF2-40B4-BE49-F238E27FC236}">
                <a16:creationId xmlns:a16="http://schemas.microsoft.com/office/drawing/2014/main" id="{40FE2189-907D-941B-3D9D-945116382671}"/>
              </a:ext>
            </a:extLst>
          </p:cNvPr>
          <p:cNvSpPr txBox="1"/>
          <p:nvPr/>
        </p:nvSpPr>
        <p:spPr>
          <a:xfrm>
            <a:off x="2391638" y="1199023"/>
            <a:ext cx="982577" cy="276999"/>
          </a:xfrm>
          <a:prstGeom prst="rect">
            <a:avLst/>
          </a:prstGeom>
          <a:noFill/>
        </p:spPr>
        <p:txBody>
          <a:bodyPr wrap="none" lIns="0" tIns="0" rIns="0" bIns="0" rtlCol="0">
            <a:spAutoFit/>
          </a:bodyPr>
          <a:lstStyle/>
          <a:p>
            <a:pPr algn="l"/>
            <a:r>
              <a:rPr lang="en-US" dirty="0">
                <a:latin typeface="Calibri" panose="020F0502020204030204" pitchFamily="34" charset="0"/>
                <a:cs typeface="Calibri" panose="020F0502020204030204" pitchFamily="34" charset="0"/>
              </a:rPr>
              <a:t>1</a:t>
            </a:r>
            <a:r>
              <a:rPr lang="en-US" baseline="30000" dirty="0">
                <a:latin typeface="Calibri" panose="020F0502020204030204" pitchFamily="34" charset="0"/>
                <a:cs typeface="Calibri" panose="020F0502020204030204" pitchFamily="34" charset="0"/>
              </a:rPr>
              <a:t>st</a:t>
            </a:r>
            <a:r>
              <a:rPr lang="en-US" dirty="0">
                <a:latin typeface="Calibri" panose="020F0502020204030204" pitchFamily="34" charset="0"/>
                <a:cs typeface="Calibri" panose="020F0502020204030204" pitchFamily="34" charset="0"/>
              </a:rPr>
              <a:t> prompt</a:t>
            </a:r>
            <a:endParaRPr lang="en-GB" dirty="0">
              <a:latin typeface="Calibri" panose="020F0502020204030204" pitchFamily="34" charset="0"/>
              <a:cs typeface="Calibri" panose="020F0502020204030204" pitchFamily="34" charset="0"/>
            </a:endParaRPr>
          </a:p>
        </p:txBody>
      </p:sp>
      <p:sp>
        <p:nvSpPr>
          <p:cNvPr id="26" name="TextBox 25">
            <a:extLst>
              <a:ext uri="{FF2B5EF4-FFF2-40B4-BE49-F238E27FC236}">
                <a16:creationId xmlns:a16="http://schemas.microsoft.com/office/drawing/2014/main" id="{31012C50-1467-A78B-22AA-6DC1228CEA40}"/>
              </a:ext>
            </a:extLst>
          </p:cNvPr>
          <p:cNvSpPr txBox="1"/>
          <p:nvPr/>
        </p:nvSpPr>
        <p:spPr>
          <a:xfrm>
            <a:off x="2269225" y="3220048"/>
            <a:ext cx="1032399" cy="276999"/>
          </a:xfrm>
          <a:prstGeom prst="rect">
            <a:avLst/>
          </a:prstGeom>
          <a:noFill/>
        </p:spPr>
        <p:txBody>
          <a:bodyPr wrap="none" lIns="0" tIns="0" rIns="0" bIns="0" rtlCol="0">
            <a:spAutoFit/>
          </a:bodyPr>
          <a:lstStyle/>
          <a:p>
            <a:pPr algn="l"/>
            <a:r>
              <a:rPr lang="en-US" dirty="0">
                <a:latin typeface="Calibri" panose="020F0502020204030204" pitchFamily="34" charset="0"/>
                <a:cs typeface="Calibri" panose="020F0502020204030204" pitchFamily="34" charset="0"/>
              </a:rPr>
              <a:t>2</a:t>
            </a:r>
            <a:r>
              <a:rPr lang="en-US" baseline="30000" dirty="0">
                <a:latin typeface="Calibri" panose="020F0502020204030204" pitchFamily="34" charset="0"/>
                <a:cs typeface="Calibri" panose="020F0502020204030204" pitchFamily="34" charset="0"/>
              </a:rPr>
              <a:t>nd</a:t>
            </a:r>
            <a:r>
              <a:rPr lang="en-US" dirty="0">
                <a:latin typeface="Calibri" panose="020F0502020204030204" pitchFamily="34" charset="0"/>
                <a:cs typeface="Calibri" panose="020F0502020204030204" pitchFamily="34" charset="0"/>
              </a:rPr>
              <a:t> prompt</a:t>
            </a:r>
            <a:endParaRPr lang="en-GB" dirty="0">
              <a:latin typeface="Calibri" panose="020F0502020204030204" pitchFamily="34" charset="0"/>
              <a:cs typeface="Calibri" panose="020F0502020204030204" pitchFamily="34" charset="0"/>
            </a:endParaRPr>
          </a:p>
        </p:txBody>
      </p:sp>
      <p:pic>
        <p:nvPicPr>
          <p:cNvPr id="28" name="Picture 27">
            <a:extLst>
              <a:ext uri="{FF2B5EF4-FFF2-40B4-BE49-F238E27FC236}">
                <a16:creationId xmlns:a16="http://schemas.microsoft.com/office/drawing/2014/main" id="{0BB7021F-BDAE-1E6A-FECF-3C28B3E5B4F3}"/>
              </a:ext>
            </a:extLst>
          </p:cNvPr>
          <p:cNvPicPr>
            <a:picLocks noChangeAspect="1"/>
          </p:cNvPicPr>
          <p:nvPr/>
        </p:nvPicPr>
        <p:blipFill>
          <a:blip r:embed="rId2"/>
          <a:stretch>
            <a:fillRect/>
          </a:stretch>
        </p:blipFill>
        <p:spPr>
          <a:xfrm>
            <a:off x="10274917" y="4408514"/>
            <a:ext cx="1639431" cy="679557"/>
          </a:xfrm>
          <a:prstGeom prst="rect">
            <a:avLst/>
          </a:prstGeom>
          <a:ln>
            <a:noFill/>
          </a:ln>
        </p:spPr>
      </p:pic>
      <p:sp>
        <p:nvSpPr>
          <p:cNvPr id="31" name="TextBox 30">
            <a:extLst>
              <a:ext uri="{FF2B5EF4-FFF2-40B4-BE49-F238E27FC236}">
                <a16:creationId xmlns:a16="http://schemas.microsoft.com/office/drawing/2014/main" id="{489367A5-8264-350C-9C8F-6F92873DD635}"/>
              </a:ext>
            </a:extLst>
          </p:cNvPr>
          <p:cNvSpPr txBox="1"/>
          <p:nvPr/>
        </p:nvSpPr>
        <p:spPr>
          <a:xfrm>
            <a:off x="1704122" y="1546591"/>
            <a:ext cx="6096982" cy="369332"/>
          </a:xfrm>
          <a:prstGeom prst="rect">
            <a:avLst/>
          </a:prstGeom>
          <a:noFill/>
        </p:spPr>
        <p:txBody>
          <a:bodyPr wrap="square">
            <a:spAutoFit/>
          </a:bodyPr>
          <a:lstStyle/>
          <a:p>
            <a:pPr algn="ctr"/>
            <a:r>
              <a:rPr lang="en-US" dirty="0">
                <a:latin typeface="Calibri" panose="020F0502020204030204" pitchFamily="34" charset="0"/>
                <a:cs typeface="Calibri" panose="020F0502020204030204" pitchFamily="34" charset="0"/>
              </a:rPr>
              <a:t>This is the UNICOS CPC Context and some examples</a:t>
            </a:r>
            <a:endParaRPr lang="en-GB" dirty="0">
              <a:latin typeface="Calibri" panose="020F0502020204030204" pitchFamily="34" charset="0"/>
              <a:cs typeface="Calibri" panose="020F0502020204030204" pitchFamily="34" charset="0"/>
            </a:endParaRPr>
          </a:p>
        </p:txBody>
      </p:sp>
      <p:pic>
        <p:nvPicPr>
          <p:cNvPr id="33" name="Graphic 32" descr="Open quotation mark with solid fill">
            <a:extLst>
              <a:ext uri="{FF2B5EF4-FFF2-40B4-BE49-F238E27FC236}">
                <a16:creationId xmlns:a16="http://schemas.microsoft.com/office/drawing/2014/main" id="{DF7A59AE-E090-9F1A-0A24-B9581C674B0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704122" y="1193003"/>
            <a:ext cx="687516" cy="687516"/>
          </a:xfrm>
          <a:prstGeom prst="rect">
            <a:avLst/>
          </a:prstGeom>
        </p:spPr>
      </p:pic>
      <p:pic>
        <p:nvPicPr>
          <p:cNvPr id="35" name="Graphic 34" descr="Open quotation mark outline">
            <a:extLst>
              <a:ext uri="{FF2B5EF4-FFF2-40B4-BE49-F238E27FC236}">
                <a16:creationId xmlns:a16="http://schemas.microsoft.com/office/drawing/2014/main" id="{B25EF767-FF8E-0076-CC3B-260B528C6A6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616950" y="2022542"/>
            <a:ext cx="679557" cy="679557"/>
          </a:xfrm>
          <a:prstGeom prst="rect">
            <a:avLst/>
          </a:prstGeom>
        </p:spPr>
      </p:pic>
      <p:sp>
        <p:nvSpPr>
          <p:cNvPr id="37" name="TextBox 36">
            <a:extLst>
              <a:ext uri="{FF2B5EF4-FFF2-40B4-BE49-F238E27FC236}">
                <a16:creationId xmlns:a16="http://schemas.microsoft.com/office/drawing/2014/main" id="{106A2010-0987-3398-9289-68DE2510D7A4}"/>
              </a:ext>
            </a:extLst>
          </p:cNvPr>
          <p:cNvSpPr txBox="1"/>
          <p:nvPr/>
        </p:nvSpPr>
        <p:spPr>
          <a:xfrm>
            <a:off x="4549672" y="2382736"/>
            <a:ext cx="6096982" cy="369332"/>
          </a:xfrm>
          <a:prstGeom prst="rect">
            <a:avLst/>
          </a:prstGeom>
          <a:noFill/>
        </p:spPr>
        <p:txBody>
          <a:bodyPr wrap="square">
            <a:spAutoFit/>
          </a:bodyPr>
          <a:lstStyle/>
          <a:p>
            <a:pPr algn="ctr"/>
            <a:r>
              <a:rPr lang="en-US" dirty="0">
                <a:solidFill>
                  <a:schemeClr val="accent6">
                    <a:lumMod val="50000"/>
                  </a:schemeClr>
                </a:solidFill>
                <a:latin typeface="Calibri" panose="020F0502020204030204" pitchFamily="34" charset="0"/>
                <a:cs typeface="Calibri" panose="020F0502020204030204" pitchFamily="34" charset="0"/>
              </a:rPr>
              <a:t>I’m a UNICOS CPC expert now, how can I help you?</a:t>
            </a:r>
            <a:endParaRPr lang="en-GB" dirty="0">
              <a:solidFill>
                <a:schemeClr val="accent6">
                  <a:lumMod val="50000"/>
                </a:schemeClr>
              </a:solidFill>
              <a:latin typeface="Calibri" panose="020F0502020204030204" pitchFamily="34" charset="0"/>
              <a:cs typeface="Calibri" panose="020F0502020204030204" pitchFamily="34" charset="0"/>
            </a:endParaRPr>
          </a:p>
        </p:txBody>
      </p:sp>
      <p:sp>
        <p:nvSpPr>
          <p:cNvPr id="39" name="TextBox 38">
            <a:extLst>
              <a:ext uri="{FF2B5EF4-FFF2-40B4-BE49-F238E27FC236}">
                <a16:creationId xmlns:a16="http://schemas.microsoft.com/office/drawing/2014/main" id="{3BB88F03-8486-9050-CB18-A20D450B2FDC}"/>
              </a:ext>
            </a:extLst>
          </p:cNvPr>
          <p:cNvSpPr txBox="1"/>
          <p:nvPr/>
        </p:nvSpPr>
        <p:spPr>
          <a:xfrm>
            <a:off x="1704122" y="3554218"/>
            <a:ext cx="7322574" cy="369332"/>
          </a:xfrm>
          <a:prstGeom prst="rect">
            <a:avLst/>
          </a:prstGeom>
          <a:noFill/>
        </p:spPr>
        <p:txBody>
          <a:bodyPr wrap="square">
            <a:spAutoFit/>
          </a:bodyPr>
          <a:lstStyle/>
          <a:p>
            <a:pPr algn="ctr"/>
            <a:r>
              <a:rPr lang="en-US" dirty="0">
                <a:latin typeface="Calibri" panose="020F0502020204030204" pitchFamily="34" charset="0"/>
                <a:cs typeface="Calibri" panose="020F0502020204030204" pitchFamily="34" charset="0"/>
              </a:rPr>
              <a:t>Please, transform this functional analysis to a UNICOS specification</a:t>
            </a:r>
            <a:endParaRPr lang="en-GB" dirty="0">
              <a:latin typeface="Calibri" panose="020F0502020204030204" pitchFamily="34" charset="0"/>
              <a:cs typeface="Calibri" panose="020F0502020204030204" pitchFamily="34" charset="0"/>
            </a:endParaRPr>
          </a:p>
        </p:txBody>
      </p:sp>
      <p:pic>
        <p:nvPicPr>
          <p:cNvPr id="40" name="Graphic 39" descr="Open quotation mark with solid fill">
            <a:extLst>
              <a:ext uri="{FF2B5EF4-FFF2-40B4-BE49-F238E27FC236}">
                <a16:creationId xmlns:a16="http://schemas.microsoft.com/office/drawing/2014/main" id="{0EED8B7D-0D65-D13B-D42B-9A39BD7F242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652501" y="3162877"/>
            <a:ext cx="687516" cy="687516"/>
          </a:xfrm>
          <a:prstGeom prst="rect">
            <a:avLst/>
          </a:prstGeom>
        </p:spPr>
      </p:pic>
      <p:pic>
        <p:nvPicPr>
          <p:cNvPr id="41" name="Graphic 40" descr="Open quotation mark outline">
            <a:extLst>
              <a:ext uri="{FF2B5EF4-FFF2-40B4-BE49-F238E27FC236}">
                <a16:creationId xmlns:a16="http://schemas.microsoft.com/office/drawing/2014/main" id="{17CBBE38-4E5C-C836-012E-F4FF8D737E8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36896" y="4182926"/>
            <a:ext cx="679557" cy="679557"/>
          </a:xfrm>
          <a:prstGeom prst="rect">
            <a:avLst/>
          </a:prstGeom>
        </p:spPr>
      </p:pic>
      <p:sp>
        <p:nvSpPr>
          <p:cNvPr id="42" name="TextBox 41">
            <a:extLst>
              <a:ext uri="{FF2B5EF4-FFF2-40B4-BE49-F238E27FC236}">
                <a16:creationId xmlns:a16="http://schemas.microsoft.com/office/drawing/2014/main" id="{150ADACC-5F3F-5CC5-49FC-7AA5C71FEDEA}"/>
              </a:ext>
            </a:extLst>
          </p:cNvPr>
          <p:cNvSpPr txBox="1"/>
          <p:nvPr/>
        </p:nvSpPr>
        <p:spPr>
          <a:xfrm>
            <a:off x="4262988" y="4582101"/>
            <a:ext cx="6096982" cy="369332"/>
          </a:xfrm>
          <a:prstGeom prst="rect">
            <a:avLst/>
          </a:prstGeom>
          <a:noFill/>
        </p:spPr>
        <p:txBody>
          <a:bodyPr wrap="square">
            <a:spAutoFit/>
          </a:bodyPr>
          <a:lstStyle/>
          <a:p>
            <a:pPr algn="ctr"/>
            <a:r>
              <a:rPr lang="en-US" dirty="0">
                <a:solidFill>
                  <a:schemeClr val="accent6">
                    <a:lumMod val="50000"/>
                  </a:schemeClr>
                </a:solidFill>
                <a:latin typeface="Calibri" panose="020F0502020204030204" pitchFamily="34" charset="0"/>
                <a:cs typeface="Calibri" panose="020F0502020204030204" pitchFamily="34" charset="0"/>
              </a:rPr>
              <a:t>I have generated the following JSON file from your AF…</a:t>
            </a:r>
            <a:endParaRPr lang="en-GB" dirty="0">
              <a:solidFill>
                <a:schemeClr val="accent6">
                  <a:lumMod val="50000"/>
                </a:schemeClr>
              </a:solidFill>
              <a:latin typeface="Calibri" panose="020F0502020204030204" pitchFamily="34" charset="0"/>
              <a:cs typeface="Calibri" panose="020F0502020204030204" pitchFamily="34" charset="0"/>
            </a:endParaRPr>
          </a:p>
        </p:txBody>
      </p:sp>
      <p:pic>
        <p:nvPicPr>
          <p:cNvPr id="43" name="Graphic 42" descr="Programmer female outline">
            <a:extLst>
              <a:ext uri="{FF2B5EF4-FFF2-40B4-BE49-F238E27FC236}">
                <a16:creationId xmlns:a16="http://schemas.microsoft.com/office/drawing/2014/main" id="{90135A63-54BE-79D1-FA49-BC1D3AA1405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08480" y="4888036"/>
            <a:ext cx="978416" cy="978416"/>
          </a:xfrm>
          <a:prstGeom prst="rect">
            <a:avLst/>
          </a:prstGeom>
        </p:spPr>
      </p:pic>
      <p:sp>
        <p:nvSpPr>
          <p:cNvPr id="44" name="TextBox 43">
            <a:extLst>
              <a:ext uri="{FF2B5EF4-FFF2-40B4-BE49-F238E27FC236}">
                <a16:creationId xmlns:a16="http://schemas.microsoft.com/office/drawing/2014/main" id="{1B76169F-2236-C3FF-0DD9-1B3E068291D9}"/>
              </a:ext>
            </a:extLst>
          </p:cNvPr>
          <p:cNvSpPr txBox="1"/>
          <p:nvPr/>
        </p:nvSpPr>
        <p:spPr>
          <a:xfrm>
            <a:off x="2303974" y="5022640"/>
            <a:ext cx="1003031" cy="276999"/>
          </a:xfrm>
          <a:prstGeom prst="rect">
            <a:avLst/>
          </a:prstGeom>
          <a:noFill/>
        </p:spPr>
        <p:txBody>
          <a:bodyPr wrap="none" lIns="0" tIns="0" rIns="0" bIns="0" rtlCol="0">
            <a:spAutoFit/>
          </a:bodyPr>
          <a:lstStyle/>
          <a:p>
            <a:pPr algn="l"/>
            <a:r>
              <a:rPr lang="en-US" dirty="0">
                <a:latin typeface="Calibri" panose="020F0502020204030204" pitchFamily="34" charset="0"/>
                <a:cs typeface="Calibri" panose="020F0502020204030204" pitchFamily="34" charset="0"/>
              </a:rPr>
              <a:t>3</a:t>
            </a:r>
            <a:r>
              <a:rPr lang="en-US" baseline="30000" dirty="0">
                <a:latin typeface="Calibri" panose="020F0502020204030204" pitchFamily="34" charset="0"/>
                <a:cs typeface="Calibri" panose="020F0502020204030204" pitchFamily="34" charset="0"/>
              </a:rPr>
              <a:t>rd</a:t>
            </a:r>
            <a:r>
              <a:rPr lang="en-US" dirty="0">
                <a:latin typeface="Calibri" panose="020F0502020204030204" pitchFamily="34" charset="0"/>
                <a:cs typeface="Calibri" panose="020F0502020204030204" pitchFamily="34" charset="0"/>
              </a:rPr>
              <a:t> prompt</a:t>
            </a:r>
            <a:endParaRPr lang="en-GB" dirty="0">
              <a:latin typeface="Calibri" panose="020F0502020204030204" pitchFamily="34" charset="0"/>
              <a:cs typeface="Calibri" panose="020F0502020204030204" pitchFamily="34" charset="0"/>
            </a:endParaRPr>
          </a:p>
        </p:txBody>
      </p:sp>
      <p:sp>
        <p:nvSpPr>
          <p:cNvPr id="45" name="TextBox 44">
            <a:extLst>
              <a:ext uri="{FF2B5EF4-FFF2-40B4-BE49-F238E27FC236}">
                <a16:creationId xmlns:a16="http://schemas.microsoft.com/office/drawing/2014/main" id="{486CD3DA-DD57-396D-53AD-95B3C15E32A3}"/>
              </a:ext>
            </a:extLst>
          </p:cNvPr>
          <p:cNvSpPr txBox="1"/>
          <p:nvPr/>
        </p:nvSpPr>
        <p:spPr>
          <a:xfrm>
            <a:off x="1534145" y="5377244"/>
            <a:ext cx="7322574" cy="369332"/>
          </a:xfrm>
          <a:prstGeom prst="rect">
            <a:avLst/>
          </a:prstGeom>
          <a:noFill/>
        </p:spPr>
        <p:txBody>
          <a:bodyPr wrap="square">
            <a:spAutoFit/>
          </a:bodyPr>
          <a:lstStyle/>
          <a:p>
            <a:pPr algn="ctr"/>
            <a:r>
              <a:rPr lang="en-US" dirty="0">
                <a:latin typeface="Calibri" panose="020F0502020204030204" pitchFamily="34" charset="0"/>
                <a:cs typeface="Calibri" panose="020F0502020204030204" pitchFamily="34" charset="0"/>
              </a:rPr>
              <a:t>The alarms are not configured properly; you need to focus on…</a:t>
            </a:r>
            <a:endParaRPr lang="en-GB" dirty="0">
              <a:latin typeface="Calibri" panose="020F0502020204030204" pitchFamily="34" charset="0"/>
              <a:cs typeface="Calibri" panose="020F0502020204030204" pitchFamily="34" charset="0"/>
            </a:endParaRPr>
          </a:p>
        </p:txBody>
      </p:sp>
      <p:pic>
        <p:nvPicPr>
          <p:cNvPr id="46" name="Graphic 45" descr="Open quotation mark with solid fill">
            <a:extLst>
              <a:ext uri="{FF2B5EF4-FFF2-40B4-BE49-F238E27FC236}">
                <a16:creationId xmlns:a16="http://schemas.microsoft.com/office/drawing/2014/main" id="{B683244F-DB64-4037-BB51-A7BAC76F400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643426" y="4972099"/>
            <a:ext cx="687516" cy="687516"/>
          </a:xfrm>
          <a:prstGeom prst="rect">
            <a:avLst/>
          </a:prstGeom>
        </p:spPr>
      </p:pic>
    </p:spTree>
    <p:extLst>
      <p:ext uri="{BB962C8B-B14F-4D97-AF65-F5344CB8AC3E}">
        <p14:creationId xmlns:p14="http://schemas.microsoft.com/office/powerpoint/2010/main" val="2918083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par>
                                <p:cTn id="8" presetID="22" presetClass="entr" presetSubtype="8"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wipe(left)">
                                      <p:cBhvr>
                                        <p:cTn id="10" dur="500"/>
                                        <p:tgtEl>
                                          <p:spTgt spid="20"/>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left)">
                                      <p:cBhvr>
                                        <p:cTn id="13" dur="500"/>
                                        <p:tgtEl>
                                          <p:spTgt spid="25"/>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wipe(left)">
                                      <p:cBhvr>
                                        <p:cTn id="16" dur="500"/>
                                        <p:tgtEl>
                                          <p:spTgt spid="31"/>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2"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right)">
                                      <p:cBhvr>
                                        <p:cTn id="21" dur="500"/>
                                        <p:tgtEl>
                                          <p:spTgt spid="7"/>
                                        </p:tgtEl>
                                      </p:cBhvr>
                                    </p:animEffect>
                                  </p:childTnLst>
                                </p:cTn>
                              </p:par>
                              <p:par>
                                <p:cTn id="22" presetID="22" presetClass="entr" presetSubtype="2"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wipe(right)">
                                      <p:cBhvr>
                                        <p:cTn id="24" dur="500"/>
                                        <p:tgtEl>
                                          <p:spTgt spid="37"/>
                                        </p:tgtEl>
                                      </p:cBhvr>
                                    </p:animEffect>
                                  </p:childTnLst>
                                </p:cTn>
                              </p:par>
                              <p:par>
                                <p:cTn id="25" presetID="22" presetClass="entr" presetSubtype="2"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right)">
                                      <p:cBhvr>
                                        <p:cTn id="27" dur="500"/>
                                        <p:tgtEl>
                                          <p:spTgt spid="35"/>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500"/>
                                        <p:tgtEl>
                                          <p:spTgt spid="23"/>
                                        </p:tgtEl>
                                      </p:cBhvr>
                                    </p:animEffect>
                                  </p:childTnLst>
                                </p:cTn>
                              </p:par>
                              <p:par>
                                <p:cTn id="33" presetID="22" presetClass="entr" presetSubtype="8" fill="hold" nodeType="withEffect">
                                  <p:stCondLst>
                                    <p:cond delay="0"/>
                                  </p:stCondLst>
                                  <p:childTnLst>
                                    <p:set>
                                      <p:cBhvr>
                                        <p:cTn id="34" dur="1" fill="hold">
                                          <p:stCondLst>
                                            <p:cond delay="0"/>
                                          </p:stCondLst>
                                        </p:cTn>
                                        <p:tgtEl>
                                          <p:spTgt spid="40"/>
                                        </p:tgtEl>
                                        <p:attrNameLst>
                                          <p:attrName>style.visibility</p:attrName>
                                        </p:attrNameLst>
                                      </p:cBhvr>
                                      <p:to>
                                        <p:strVal val="visible"/>
                                      </p:to>
                                    </p:set>
                                    <p:animEffect transition="in" filter="wipe(left)">
                                      <p:cBhvr>
                                        <p:cTn id="35" dur="500"/>
                                        <p:tgtEl>
                                          <p:spTgt spid="40"/>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wipe(left)">
                                      <p:cBhvr>
                                        <p:cTn id="38" dur="500"/>
                                        <p:tgtEl>
                                          <p:spTgt spid="2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wipe(left)">
                                      <p:cBhvr>
                                        <p:cTn id="41" dur="500"/>
                                        <p:tgtEl>
                                          <p:spTgt spid="39"/>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2" fill="hold" nodeType="clickEffect">
                                  <p:stCondLst>
                                    <p:cond delay="0"/>
                                  </p:stCondLst>
                                  <p:childTnLst>
                                    <p:set>
                                      <p:cBhvr>
                                        <p:cTn id="45" dur="1" fill="hold">
                                          <p:stCondLst>
                                            <p:cond delay="0"/>
                                          </p:stCondLst>
                                        </p:cTn>
                                        <p:tgtEl>
                                          <p:spTgt spid="41"/>
                                        </p:tgtEl>
                                        <p:attrNameLst>
                                          <p:attrName>style.visibility</p:attrName>
                                        </p:attrNameLst>
                                      </p:cBhvr>
                                      <p:to>
                                        <p:strVal val="visible"/>
                                      </p:to>
                                    </p:set>
                                    <p:animEffect transition="in" filter="wipe(right)">
                                      <p:cBhvr>
                                        <p:cTn id="46" dur="500"/>
                                        <p:tgtEl>
                                          <p:spTgt spid="41"/>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wipe(right)">
                                      <p:cBhvr>
                                        <p:cTn id="49" dur="500"/>
                                        <p:tgtEl>
                                          <p:spTgt spid="42"/>
                                        </p:tgtEl>
                                      </p:cBhvr>
                                    </p:animEffect>
                                  </p:childTnLst>
                                </p:cTn>
                              </p:par>
                              <p:par>
                                <p:cTn id="50" presetID="22" presetClass="entr" presetSubtype="2" fill="hold"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wipe(right)">
                                      <p:cBhvr>
                                        <p:cTn id="52" dur="500"/>
                                        <p:tgtEl>
                                          <p:spTgt spid="28"/>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46"/>
                                        </p:tgtEl>
                                        <p:attrNameLst>
                                          <p:attrName>style.visibility</p:attrName>
                                        </p:attrNameLst>
                                      </p:cBhvr>
                                      <p:to>
                                        <p:strVal val="visible"/>
                                      </p:to>
                                    </p:set>
                                    <p:animEffect transition="in" filter="wipe(left)">
                                      <p:cBhvr>
                                        <p:cTn id="57" dur="500"/>
                                        <p:tgtEl>
                                          <p:spTgt spid="46"/>
                                        </p:tgtEl>
                                      </p:cBhvr>
                                    </p:animEffect>
                                  </p:childTnLst>
                                </p:cTn>
                              </p:par>
                              <p:par>
                                <p:cTn id="58" presetID="22" presetClass="entr" presetSubtype="8" fill="hold" nodeType="with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par>
                                <p:cTn id="61" presetID="22" presetClass="entr" presetSubtype="8" fill="hold" grpId="0" nodeType="with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wipe(left)">
                                      <p:cBhvr>
                                        <p:cTn id="63" dur="500"/>
                                        <p:tgtEl>
                                          <p:spTgt spid="44"/>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wipe(left)">
                                      <p:cBhvr>
                                        <p:cTn id="6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31" grpId="0"/>
      <p:bldP spid="37" grpId="0"/>
      <p:bldP spid="39" grpId="0"/>
      <p:bldP spid="42" grpId="0"/>
      <p:bldP spid="44" grpId="0"/>
      <p:bldP spid="4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02B5A8E-CE00-8FF2-6606-D247138D1E76}"/>
              </a:ext>
            </a:extLst>
          </p:cNvPr>
          <p:cNvSpPr>
            <a:spLocks noGrp="1"/>
          </p:cNvSpPr>
          <p:nvPr>
            <p:ph type="title"/>
          </p:nvPr>
        </p:nvSpPr>
        <p:spPr/>
        <p:txBody>
          <a:bodyPr/>
          <a:lstStyle/>
          <a:p>
            <a:r>
              <a:rPr lang="en-US" dirty="0"/>
              <a:t>GPT4 for UNICOS CPC</a:t>
            </a:r>
            <a:endParaRPr lang="en-GB" dirty="0"/>
          </a:p>
        </p:txBody>
      </p:sp>
      <p:sp>
        <p:nvSpPr>
          <p:cNvPr id="4" name="Date Placeholder 3">
            <a:extLst>
              <a:ext uri="{FF2B5EF4-FFF2-40B4-BE49-F238E27FC236}">
                <a16:creationId xmlns:a16="http://schemas.microsoft.com/office/drawing/2014/main" id="{5FCB22A8-B2FC-8ABB-EA1D-9B69F406D108}"/>
              </a:ext>
            </a:extLst>
          </p:cNvPr>
          <p:cNvSpPr>
            <a:spLocks noGrp="1"/>
          </p:cNvSpPr>
          <p:nvPr>
            <p:ph type="dt" sz="half" idx="10"/>
          </p:nvPr>
        </p:nvSpPr>
        <p:spPr/>
        <p:txBody>
          <a:bodyPr/>
          <a:lstStyle/>
          <a:p>
            <a:fld id="{FC36E2A0-9529-4E9E-A675-B08900A79919}" type="datetime3">
              <a:rPr lang="en-US" smtClean="0"/>
              <a:t>1 May 2024</a:t>
            </a:fld>
            <a:endParaRPr lang="en-US" dirty="0"/>
          </a:p>
        </p:txBody>
      </p:sp>
      <p:sp>
        <p:nvSpPr>
          <p:cNvPr id="5" name="Footer Placeholder 4">
            <a:extLst>
              <a:ext uri="{FF2B5EF4-FFF2-40B4-BE49-F238E27FC236}">
                <a16:creationId xmlns:a16="http://schemas.microsoft.com/office/drawing/2014/main" id="{9E9A2F98-8481-54F0-0B63-91652B88CB54}"/>
              </a:ext>
            </a:extLst>
          </p:cNvPr>
          <p:cNvSpPr>
            <a:spLocks noGrp="1"/>
          </p:cNvSpPr>
          <p:nvPr>
            <p:ph type="ftr" sz="quarter" idx="11"/>
          </p:nvPr>
        </p:nvSpPr>
        <p:spPr/>
        <p:txBody>
          <a:bodyPr/>
          <a:lstStyle/>
          <a:p>
            <a:r>
              <a:rPr lang="it-IT"/>
              <a:t>Loreto Gutierrez Prendes | Leveraging AI in UNICOS CPC</a:t>
            </a:r>
            <a:endParaRPr lang="en-US" dirty="0"/>
          </a:p>
        </p:txBody>
      </p:sp>
      <p:sp>
        <p:nvSpPr>
          <p:cNvPr id="6" name="Slide Number Placeholder 5">
            <a:extLst>
              <a:ext uri="{FF2B5EF4-FFF2-40B4-BE49-F238E27FC236}">
                <a16:creationId xmlns:a16="http://schemas.microsoft.com/office/drawing/2014/main" id="{36D5B7D1-DC06-DBD2-DD23-994688668429}"/>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7" name="Picture 6">
            <a:extLst>
              <a:ext uri="{FF2B5EF4-FFF2-40B4-BE49-F238E27FC236}">
                <a16:creationId xmlns:a16="http://schemas.microsoft.com/office/drawing/2014/main" id="{044C1375-92DB-3623-FC7D-291B1814A6D3}"/>
              </a:ext>
            </a:extLst>
          </p:cNvPr>
          <p:cNvPicPr>
            <a:picLocks noChangeAspect="1"/>
          </p:cNvPicPr>
          <p:nvPr/>
        </p:nvPicPr>
        <p:blipFill>
          <a:blip r:embed="rId2"/>
          <a:stretch>
            <a:fillRect/>
          </a:stretch>
        </p:blipFill>
        <p:spPr>
          <a:xfrm>
            <a:off x="10254517" y="2018926"/>
            <a:ext cx="1639431" cy="679557"/>
          </a:xfrm>
          <a:prstGeom prst="rect">
            <a:avLst/>
          </a:prstGeom>
          <a:ln>
            <a:noFill/>
          </a:ln>
        </p:spPr>
      </p:pic>
      <p:pic>
        <p:nvPicPr>
          <p:cNvPr id="20" name="Graphic 19" descr="Programmer female outline">
            <a:extLst>
              <a:ext uri="{FF2B5EF4-FFF2-40B4-BE49-F238E27FC236}">
                <a16:creationId xmlns:a16="http://schemas.microsoft.com/office/drawing/2014/main" id="{C58C4656-210A-A6FF-F3CF-A6EB861413C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87863" y="908092"/>
            <a:ext cx="978416" cy="978416"/>
          </a:xfrm>
          <a:prstGeom prst="rect">
            <a:avLst/>
          </a:prstGeom>
        </p:spPr>
      </p:pic>
      <p:pic>
        <p:nvPicPr>
          <p:cNvPr id="23" name="Graphic 22" descr="Programmer female outline">
            <a:extLst>
              <a:ext uri="{FF2B5EF4-FFF2-40B4-BE49-F238E27FC236}">
                <a16:creationId xmlns:a16="http://schemas.microsoft.com/office/drawing/2014/main" id="{728E9454-A151-D2BF-C2C7-6D41C986E1E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87863" y="2915298"/>
            <a:ext cx="978416" cy="978416"/>
          </a:xfrm>
          <a:prstGeom prst="rect">
            <a:avLst/>
          </a:prstGeom>
        </p:spPr>
      </p:pic>
      <p:sp>
        <p:nvSpPr>
          <p:cNvPr id="25" name="TextBox 24">
            <a:extLst>
              <a:ext uri="{FF2B5EF4-FFF2-40B4-BE49-F238E27FC236}">
                <a16:creationId xmlns:a16="http://schemas.microsoft.com/office/drawing/2014/main" id="{40FE2189-907D-941B-3D9D-945116382671}"/>
              </a:ext>
            </a:extLst>
          </p:cNvPr>
          <p:cNvSpPr txBox="1"/>
          <p:nvPr/>
        </p:nvSpPr>
        <p:spPr>
          <a:xfrm>
            <a:off x="2346154" y="1182475"/>
            <a:ext cx="982577" cy="276999"/>
          </a:xfrm>
          <a:prstGeom prst="rect">
            <a:avLst/>
          </a:prstGeom>
          <a:noFill/>
        </p:spPr>
        <p:txBody>
          <a:bodyPr wrap="none" lIns="0" tIns="0" rIns="0" bIns="0" rtlCol="0">
            <a:spAutoFit/>
          </a:bodyPr>
          <a:lstStyle/>
          <a:p>
            <a:pPr algn="l"/>
            <a:r>
              <a:rPr lang="en-US" dirty="0">
                <a:latin typeface="Calibri" panose="020F0502020204030204" pitchFamily="34" charset="0"/>
                <a:cs typeface="Calibri" panose="020F0502020204030204" pitchFamily="34" charset="0"/>
              </a:rPr>
              <a:t>1</a:t>
            </a:r>
            <a:r>
              <a:rPr lang="en-US" baseline="30000" dirty="0">
                <a:latin typeface="Calibri" panose="020F0502020204030204" pitchFamily="34" charset="0"/>
                <a:cs typeface="Calibri" panose="020F0502020204030204" pitchFamily="34" charset="0"/>
              </a:rPr>
              <a:t>st</a:t>
            </a:r>
            <a:r>
              <a:rPr lang="en-US" dirty="0">
                <a:latin typeface="Calibri" panose="020F0502020204030204" pitchFamily="34" charset="0"/>
                <a:cs typeface="Calibri" panose="020F0502020204030204" pitchFamily="34" charset="0"/>
              </a:rPr>
              <a:t> prompt</a:t>
            </a:r>
            <a:endParaRPr lang="en-GB" dirty="0">
              <a:latin typeface="Calibri" panose="020F0502020204030204" pitchFamily="34" charset="0"/>
              <a:cs typeface="Calibri" panose="020F0502020204030204" pitchFamily="34" charset="0"/>
            </a:endParaRPr>
          </a:p>
        </p:txBody>
      </p:sp>
      <p:sp>
        <p:nvSpPr>
          <p:cNvPr id="26" name="TextBox 25">
            <a:extLst>
              <a:ext uri="{FF2B5EF4-FFF2-40B4-BE49-F238E27FC236}">
                <a16:creationId xmlns:a16="http://schemas.microsoft.com/office/drawing/2014/main" id="{31012C50-1467-A78B-22AA-6DC1228CEA40}"/>
              </a:ext>
            </a:extLst>
          </p:cNvPr>
          <p:cNvSpPr txBox="1"/>
          <p:nvPr/>
        </p:nvSpPr>
        <p:spPr>
          <a:xfrm>
            <a:off x="2230458" y="2721505"/>
            <a:ext cx="1032399" cy="276999"/>
          </a:xfrm>
          <a:prstGeom prst="rect">
            <a:avLst/>
          </a:prstGeom>
          <a:noFill/>
        </p:spPr>
        <p:txBody>
          <a:bodyPr wrap="none" lIns="0" tIns="0" rIns="0" bIns="0" rtlCol="0">
            <a:spAutoFit/>
          </a:bodyPr>
          <a:lstStyle/>
          <a:p>
            <a:pPr algn="l"/>
            <a:r>
              <a:rPr lang="en-US" dirty="0">
                <a:latin typeface="Calibri" panose="020F0502020204030204" pitchFamily="34" charset="0"/>
                <a:cs typeface="Calibri" panose="020F0502020204030204" pitchFamily="34" charset="0"/>
              </a:rPr>
              <a:t>2</a:t>
            </a:r>
            <a:r>
              <a:rPr lang="en-US" baseline="30000" dirty="0">
                <a:latin typeface="Calibri" panose="020F0502020204030204" pitchFamily="34" charset="0"/>
                <a:cs typeface="Calibri" panose="020F0502020204030204" pitchFamily="34" charset="0"/>
              </a:rPr>
              <a:t>nd</a:t>
            </a:r>
            <a:r>
              <a:rPr lang="en-US" dirty="0">
                <a:latin typeface="Calibri" panose="020F0502020204030204" pitchFamily="34" charset="0"/>
                <a:cs typeface="Calibri" panose="020F0502020204030204" pitchFamily="34" charset="0"/>
              </a:rPr>
              <a:t> prompt</a:t>
            </a:r>
            <a:endParaRPr lang="en-GB" dirty="0">
              <a:latin typeface="Calibri" panose="020F0502020204030204" pitchFamily="34" charset="0"/>
              <a:cs typeface="Calibri" panose="020F0502020204030204" pitchFamily="34" charset="0"/>
            </a:endParaRPr>
          </a:p>
        </p:txBody>
      </p:sp>
      <p:pic>
        <p:nvPicPr>
          <p:cNvPr id="28" name="Picture 27">
            <a:extLst>
              <a:ext uri="{FF2B5EF4-FFF2-40B4-BE49-F238E27FC236}">
                <a16:creationId xmlns:a16="http://schemas.microsoft.com/office/drawing/2014/main" id="{0BB7021F-BDAE-1E6A-FECF-3C28B3E5B4F3}"/>
              </a:ext>
            </a:extLst>
          </p:cNvPr>
          <p:cNvPicPr>
            <a:picLocks noChangeAspect="1"/>
          </p:cNvPicPr>
          <p:nvPr/>
        </p:nvPicPr>
        <p:blipFill>
          <a:blip r:embed="rId2"/>
          <a:stretch>
            <a:fillRect/>
          </a:stretch>
        </p:blipFill>
        <p:spPr>
          <a:xfrm>
            <a:off x="10258138" y="4014307"/>
            <a:ext cx="1639431" cy="679557"/>
          </a:xfrm>
          <a:prstGeom prst="rect">
            <a:avLst/>
          </a:prstGeom>
          <a:ln>
            <a:noFill/>
          </a:ln>
        </p:spPr>
      </p:pic>
      <p:sp>
        <p:nvSpPr>
          <p:cNvPr id="31" name="TextBox 30">
            <a:extLst>
              <a:ext uri="{FF2B5EF4-FFF2-40B4-BE49-F238E27FC236}">
                <a16:creationId xmlns:a16="http://schemas.microsoft.com/office/drawing/2014/main" id="{489367A5-8264-350C-9C8F-6F92873DD635}"/>
              </a:ext>
            </a:extLst>
          </p:cNvPr>
          <p:cNvSpPr txBox="1"/>
          <p:nvPr/>
        </p:nvSpPr>
        <p:spPr>
          <a:xfrm>
            <a:off x="2176861" y="1407123"/>
            <a:ext cx="5173755" cy="369332"/>
          </a:xfrm>
          <a:prstGeom prst="rect">
            <a:avLst/>
          </a:prstGeom>
          <a:noFill/>
        </p:spPr>
        <p:txBody>
          <a:bodyPr wrap="square">
            <a:spAutoFit/>
          </a:bodyPr>
          <a:lstStyle/>
          <a:p>
            <a:pPr algn="ctr"/>
            <a:r>
              <a:rPr lang="en-US" dirty="0">
                <a:latin typeface="Calibri" panose="020F0502020204030204" pitchFamily="34" charset="0"/>
                <a:cs typeface="Calibri" panose="020F0502020204030204" pitchFamily="34" charset="0"/>
              </a:rPr>
              <a:t>This is the UNICOS CPC Context and some examples</a:t>
            </a:r>
            <a:endParaRPr lang="en-GB" dirty="0">
              <a:latin typeface="Calibri" panose="020F0502020204030204" pitchFamily="34" charset="0"/>
              <a:cs typeface="Calibri" panose="020F0502020204030204" pitchFamily="34" charset="0"/>
            </a:endParaRPr>
          </a:p>
        </p:txBody>
      </p:sp>
      <p:pic>
        <p:nvPicPr>
          <p:cNvPr id="33" name="Graphic 32" descr="Open quotation mark with solid fill">
            <a:extLst>
              <a:ext uri="{FF2B5EF4-FFF2-40B4-BE49-F238E27FC236}">
                <a16:creationId xmlns:a16="http://schemas.microsoft.com/office/drawing/2014/main" id="{DF7A59AE-E090-9F1A-0A24-B9581C674B0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674430" y="1029487"/>
            <a:ext cx="687516" cy="687516"/>
          </a:xfrm>
          <a:prstGeom prst="rect">
            <a:avLst/>
          </a:prstGeom>
        </p:spPr>
      </p:pic>
      <p:pic>
        <p:nvPicPr>
          <p:cNvPr id="35" name="Graphic 34" descr="Open quotation mark outline">
            <a:extLst>
              <a:ext uri="{FF2B5EF4-FFF2-40B4-BE49-F238E27FC236}">
                <a16:creationId xmlns:a16="http://schemas.microsoft.com/office/drawing/2014/main" id="{B25EF767-FF8E-0076-CC3B-260B528C6A6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757904" y="1864460"/>
            <a:ext cx="679557" cy="679557"/>
          </a:xfrm>
          <a:prstGeom prst="rect">
            <a:avLst/>
          </a:prstGeom>
        </p:spPr>
      </p:pic>
      <p:sp>
        <p:nvSpPr>
          <p:cNvPr id="37" name="TextBox 36">
            <a:extLst>
              <a:ext uri="{FF2B5EF4-FFF2-40B4-BE49-F238E27FC236}">
                <a16:creationId xmlns:a16="http://schemas.microsoft.com/office/drawing/2014/main" id="{106A2010-0987-3398-9289-68DE2510D7A4}"/>
              </a:ext>
            </a:extLst>
          </p:cNvPr>
          <p:cNvSpPr txBox="1"/>
          <p:nvPr/>
        </p:nvSpPr>
        <p:spPr>
          <a:xfrm>
            <a:off x="4687715" y="2190465"/>
            <a:ext cx="6096982" cy="369332"/>
          </a:xfrm>
          <a:prstGeom prst="rect">
            <a:avLst/>
          </a:prstGeom>
          <a:noFill/>
        </p:spPr>
        <p:txBody>
          <a:bodyPr wrap="square">
            <a:spAutoFit/>
          </a:bodyPr>
          <a:lstStyle/>
          <a:p>
            <a:pPr algn="ctr"/>
            <a:r>
              <a:rPr lang="en-US" dirty="0">
                <a:solidFill>
                  <a:schemeClr val="accent6">
                    <a:lumMod val="50000"/>
                  </a:schemeClr>
                </a:solidFill>
                <a:latin typeface="Calibri" panose="020F0502020204030204" pitchFamily="34" charset="0"/>
                <a:cs typeface="Calibri" panose="020F0502020204030204" pitchFamily="34" charset="0"/>
              </a:rPr>
              <a:t>I’m a UNICOS CPC expert now, how can I help you?</a:t>
            </a:r>
            <a:endParaRPr lang="en-GB" dirty="0">
              <a:solidFill>
                <a:schemeClr val="accent6">
                  <a:lumMod val="50000"/>
                </a:schemeClr>
              </a:solidFill>
              <a:latin typeface="Calibri" panose="020F0502020204030204" pitchFamily="34" charset="0"/>
              <a:cs typeface="Calibri" panose="020F0502020204030204" pitchFamily="34" charset="0"/>
            </a:endParaRPr>
          </a:p>
        </p:txBody>
      </p:sp>
      <p:sp>
        <p:nvSpPr>
          <p:cNvPr id="39" name="TextBox 38">
            <a:extLst>
              <a:ext uri="{FF2B5EF4-FFF2-40B4-BE49-F238E27FC236}">
                <a16:creationId xmlns:a16="http://schemas.microsoft.com/office/drawing/2014/main" id="{3BB88F03-8486-9050-CB18-A20D450B2FDC}"/>
              </a:ext>
            </a:extLst>
          </p:cNvPr>
          <p:cNvSpPr txBox="1"/>
          <p:nvPr/>
        </p:nvSpPr>
        <p:spPr>
          <a:xfrm>
            <a:off x="1674430" y="3481984"/>
            <a:ext cx="7322574" cy="369332"/>
          </a:xfrm>
          <a:prstGeom prst="rect">
            <a:avLst/>
          </a:prstGeom>
          <a:noFill/>
        </p:spPr>
        <p:txBody>
          <a:bodyPr wrap="square">
            <a:spAutoFit/>
          </a:bodyPr>
          <a:lstStyle/>
          <a:p>
            <a:pPr algn="ctr"/>
            <a:r>
              <a:rPr lang="en-US" dirty="0">
                <a:latin typeface="Calibri" panose="020F0502020204030204" pitchFamily="34" charset="0"/>
                <a:cs typeface="Calibri" panose="020F0502020204030204" pitchFamily="34" charset="0"/>
              </a:rPr>
              <a:t>Please, transform this functional analysis to a UNICOS specification</a:t>
            </a:r>
            <a:endParaRPr lang="en-GB" dirty="0">
              <a:latin typeface="Calibri" panose="020F0502020204030204" pitchFamily="34" charset="0"/>
              <a:cs typeface="Calibri" panose="020F0502020204030204" pitchFamily="34" charset="0"/>
            </a:endParaRPr>
          </a:p>
        </p:txBody>
      </p:sp>
      <p:pic>
        <p:nvPicPr>
          <p:cNvPr id="40" name="Graphic 39" descr="Open quotation mark with solid fill">
            <a:extLst>
              <a:ext uri="{FF2B5EF4-FFF2-40B4-BE49-F238E27FC236}">
                <a16:creationId xmlns:a16="http://schemas.microsoft.com/office/drawing/2014/main" id="{0EED8B7D-0D65-D13B-D42B-9A39BD7F242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596999" y="2746056"/>
            <a:ext cx="687516" cy="687516"/>
          </a:xfrm>
          <a:prstGeom prst="rect">
            <a:avLst/>
          </a:prstGeom>
        </p:spPr>
      </p:pic>
      <p:pic>
        <p:nvPicPr>
          <p:cNvPr id="41" name="Graphic 40" descr="Open quotation mark outline">
            <a:extLst>
              <a:ext uri="{FF2B5EF4-FFF2-40B4-BE49-F238E27FC236}">
                <a16:creationId xmlns:a16="http://schemas.microsoft.com/office/drawing/2014/main" id="{17CBBE38-4E5C-C836-012E-F4FF8D737E8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042873" y="3778375"/>
            <a:ext cx="679557" cy="679557"/>
          </a:xfrm>
          <a:prstGeom prst="rect">
            <a:avLst/>
          </a:prstGeom>
        </p:spPr>
      </p:pic>
      <p:sp>
        <p:nvSpPr>
          <p:cNvPr id="42" name="TextBox 41">
            <a:extLst>
              <a:ext uri="{FF2B5EF4-FFF2-40B4-BE49-F238E27FC236}">
                <a16:creationId xmlns:a16="http://schemas.microsoft.com/office/drawing/2014/main" id="{150ADACC-5F3F-5CC5-49FC-7AA5C71FEDEA}"/>
              </a:ext>
            </a:extLst>
          </p:cNvPr>
          <p:cNvSpPr txBox="1"/>
          <p:nvPr/>
        </p:nvSpPr>
        <p:spPr>
          <a:xfrm>
            <a:off x="4842381" y="4164009"/>
            <a:ext cx="6096982" cy="369332"/>
          </a:xfrm>
          <a:prstGeom prst="rect">
            <a:avLst/>
          </a:prstGeom>
          <a:noFill/>
        </p:spPr>
        <p:txBody>
          <a:bodyPr wrap="square">
            <a:spAutoFit/>
          </a:bodyPr>
          <a:lstStyle/>
          <a:p>
            <a:pPr algn="ctr"/>
            <a:r>
              <a:rPr lang="en-US" dirty="0">
                <a:solidFill>
                  <a:schemeClr val="accent6">
                    <a:lumMod val="50000"/>
                  </a:schemeClr>
                </a:solidFill>
                <a:latin typeface="Calibri" panose="020F0502020204030204" pitchFamily="34" charset="0"/>
                <a:cs typeface="Calibri" panose="020F0502020204030204" pitchFamily="34" charset="0"/>
              </a:rPr>
              <a:t>I have generated &lt;this JSON file&gt; from your AF…</a:t>
            </a:r>
            <a:endParaRPr lang="en-GB" dirty="0">
              <a:solidFill>
                <a:schemeClr val="accent6">
                  <a:lumMod val="50000"/>
                </a:schemeClr>
              </a:solidFill>
              <a:latin typeface="Calibri" panose="020F0502020204030204" pitchFamily="34" charset="0"/>
              <a:cs typeface="Calibri" panose="020F0502020204030204" pitchFamily="34" charset="0"/>
            </a:endParaRPr>
          </a:p>
        </p:txBody>
      </p:sp>
      <p:pic>
        <p:nvPicPr>
          <p:cNvPr id="43" name="Graphic 42" descr="Programmer female outline">
            <a:extLst>
              <a:ext uri="{FF2B5EF4-FFF2-40B4-BE49-F238E27FC236}">
                <a16:creationId xmlns:a16="http://schemas.microsoft.com/office/drawing/2014/main" id="{90135A63-54BE-79D1-FA49-BC1D3AA1405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78788" y="4724520"/>
            <a:ext cx="978416" cy="978416"/>
          </a:xfrm>
          <a:prstGeom prst="rect">
            <a:avLst/>
          </a:prstGeom>
        </p:spPr>
      </p:pic>
      <p:sp>
        <p:nvSpPr>
          <p:cNvPr id="44" name="TextBox 43">
            <a:extLst>
              <a:ext uri="{FF2B5EF4-FFF2-40B4-BE49-F238E27FC236}">
                <a16:creationId xmlns:a16="http://schemas.microsoft.com/office/drawing/2014/main" id="{1B76169F-2236-C3FF-0DD9-1B3E068291D9}"/>
              </a:ext>
            </a:extLst>
          </p:cNvPr>
          <p:cNvSpPr txBox="1"/>
          <p:nvPr/>
        </p:nvSpPr>
        <p:spPr>
          <a:xfrm>
            <a:off x="2295012" y="4555365"/>
            <a:ext cx="1003031" cy="276999"/>
          </a:xfrm>
          <a:prstGeom prst="rect">
            <a:avLst/>
          </a:prstGeom>
          <a:noFill/>
        </p:spPr>
        <p:txBody>
          <a:bodyPr wrap="none" lIns="0" tIns="0" rIns="0" bIns="0" rtlCol="0">
            <a:spAutoFit/>
          </a:bodyPr>
          <a:lstStyle/>
          <a:p>
            <a:pPr algn="l"/>
            <a:r>
              <a:rPr lang="en-US" dirty="0">
                <a:latin typeface="Calibri" panose="020F0502020204030204" pitchFamily="34" charset="0"/>
                <a:cs typeface="Calibri" panose="020F0502020204030204" pitchFamily="34" charset="0"/>
              </a:rPr>
              <a:t>3</a:t>
            </a:r>
            <a:r>
              <a:rPr lang="en-US" baseline="30000" dirty="0">
                <a:latin typeface="Calibri" panose="020F0502020204030204" pitchFamily="34" charset="0"/>
                <a:cs typeface="Calibri" panose="020F0502020204030204" pitchFamily="34" charset="0"/>
              </a:rPr>
              <a:t>rd</a:t>
            </a:r>
            <a:r>
              <a:rPr lang="en-US" dirty="0">
                <a:latin typeface="Calibri" panose="020F0502020204030204" pitchFamily="34" charset="0"/>
                <a:cs typeface="Calibri" panose="020F0502020204030204" pitchFamily="34" charset="0"/>
              </a:rPr>
              <a:t> prompt</a:t>
            </a:r>
            <a:endParaRPr lang="en-GB" dirty="0">
              <a:latin typeface="Calibri" panose="020F0502020204030204" pitchFamily="34" charset="0"/>
              <a:cs typeface="Calibri" panose="020F0502020204030204" pitchFamily="34" charset="0"/>
            </a:endParaRPr>
          </a:p>
        </p:txBody>
      </p:sp>
      <p:sp>
        <p:nvSpPr>
          <p:cNvPr id="45" name="TextBox 44">
            <a:extLst>
              <a:ext uri="{FF2B5EF4-FFF2-40B4-BE49-F238E27FC236}">
                <a16:creationId xmlns:a16="http://schemas.microsoft.com/office/drawing/2014/main" id="{486CD3DA-DD57-396D-53AD-95B3C15E32A3}"/>
              </a:ext>
            </a:extLst>
          </p:cNvPr>
          <p:cNvSpPr txBox="1"/>
          <p:nvPr/>
        </p:nvSpPr>
        <p:spPr>
          <a:xfrm>
            <a:off x="1764516" y="5902270"/>
            <a:ext cx="6951227" cy="369332"/>
          </a:xfrm>
          <a:prstGeom prst="rect">
            <a:avLst/>
          </a:prstGeom>
          <a:noFill/>
        </p:spPr>
        <p:txBody>
          <a:bodyPr wrap="square">
            <a:spAutoFit/>
          </a:bodyPr>
          <a:lstStyle/>
          <a:p>
            <a:pPr algn="ctr"/>
            <a:r>
              <a:rPr lang="en-US" dirty="0">
                <a:latin typeface="Calibri" panose="020F0502020204030204" pitchFamily="34" charset="0"/>
                <a:cs typeface="Calibri" panose="020F0502020204030204" pitchFamily="34" charset="0"/>
              </a:rPr>
              <a:t>The alarms are not configured properly; you need to focus on…</a:t>
            </a:r>
            <a:endParaRPr lang="en-GB" dirty="0">
              <a:latin typeface="Calibri" panose="020F0502020204030204" pitchFamily="34" charset="0"/>
              <a:cs typeface="Calibri" panose="020F0502020204030204" pitchFamily="34" charset="0"/>
            </a:endParaRPr>
          </a:p>
        </p:txBody>
      </p:sp>
      <p:pic>
        <p:nvPicPr>
          <p:cNvPr id="46" name="Graphic 45" descr="Open quotation mark with solid fill">
            <a:extLst>
              <a:ext uri="{FF2B5EF4-FFF2-40B4-BE49-F238E27FC236}">
                <a16:creationId xmlns:a16="http://schemas.microsoft.com/office/drawing/2014/main" id="{B683244F-DB64-4037-BB51-A7BAC76F400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607496" y="4554234"/>
            <a:ext cx="687516" cy="687516"/>
          </a:xfrm>
          <a:prstGeom prst="rect">
            <a:avLst/>
          </a:prstGeom>
        </p:spPr>
      </p:pic>
      <p:sp>
        <p:nvSpPr>
          <p:cNvPr id="2" name="TextBox 1">
            <a:extLst>
              <a:ext uri="{FF2B5EF4-FFF2-40B4-BE49-F238E27FC236}">
                <a16:creationId xmlns:a16="http://schemas.microsoft.com/office/drawing/2014/main" id="{2EB0359D-C8B3-2877-BA0B-EDA5CFF4F3AE}"/>
              </a:ext>
            </a:extLst>
          </p:cNvPr>
          <p:cNvSpPr txBox="1"/>
          <p:nvPr/>
        </p:nvSpPr>
        <p:spPr>
          <a:xfrm>
            <a:off x="1674430" y="2934961"/>
            <a:ext cx="6096982" cy="369332"/>
          </a:xfrm>
          <a:prstGeom prst="rect">
            <a:avLst/>
          </a:prstGeom>
          <a:noFill/>
        </p:spPr>
        <p:txBody>
          <a:bodyPr wrap="square">
            <a:spAutoFit/>
          </a:bodyPr>
          <a:lstStyle/>
          <a:p>
            <a:pPr algn="ctr"/>
            <a:r>
              <a:rPr lang="en-US" dirty="0">
                <a:latin typeface="Calibri" panose="020F0502020204030204" pitchFamily="34" charset="0"/>
                <a:cs typeface="Calibri" panose="020F0502020204030204" pitchFamily="34" charset="0"/>
              </a:rPr>
              <a:t>This is the UNICOS CPC Context and some examples +</a:t>
            </a:r>
            <a:endParaRPr lang="en-GB" dirty="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316713DB-9549-6A68-FC15-EA7F43E4C318}"/>
              </a:ext>
            </a:extLst>
          </p:cNvPr>
          <p:cNvSpPr txBox="1"/>
          <p:nvPr/>
        </p:nvSpPr>
        <p:spPr>
          <a:xfrm>
            <a:off x="1622809" y="3214581"/>
            <a:ext cx="6096982" cy="369332"/>
          </a:xfrm>
          <a:prstGeom prst="rect">
            <a:avLst/>
          </a:prstGeom>
          <a:noFill/>
        </p:spPr>
        <p:txBody>
          <a:bodyPr wrap="square">
            <a:spAutoFit/>
          </a:bodyPr>
          <a:lstStyle/>
          <a:p>
            <a:pPr algn="ctr"/>
            <a:r>
              <a:rPr lang="en-US" dirty="0">
                <a:solidFill>
                  <a:schemeClr val="accent6">
                    <a:lumMod val="50000"/>
                  </a:schemeClr>
                </a:solidFill>
                <a:latin typeface="Calibri" panose="020F0502020204030204" pitchFamily="34" charset="0"/>
                <a:cs typeface="Calibri" panose="020F0502020204030204" pitchFamily="34" charset="0"/>
              </a:rPr>
              <a:t>I’m a UNICOS CPC expert now, how can I help you? +</a:t>
            </a:r>
            <a:endParaRPr lang="en-GB" dirty="0">
              <a:solidFill>
                <a:schemeClr val="accent6">
                  <a:lumMod val="50000"/>
                </a:schemeClr>
              </a:solidFill>
              <a:latin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DF881E50-A874-93D4-C543-38A825B76D0E}"/>
              </a:ext>
            </a:extLst>
          </p:cNvPr>
          <p:cNvSpPr txBox="1"/>
          <p:nvPr/>
        </p:nvSpPr>
        <p:spPr>
          <a:xfrm>
            <a:off x="1607496" y="5623122"/>
            <a:ext cx="6096982" cy="369332"/>
          </a:xfrm>
          <a:prstGeom prst="rect">
            <a:avLst/>
          </a:prstGeom>
          <a:noFill/>
        </p:spPr>
        <p:txBody>
          <a:bodyPr wrap="square">
            <a:spAutoFit/>
          </a:bodyPr>
          <a:lstStyle/>
          <a:p>
            <a:pPr algn="ctr"/>
            <a:r>
              <a:rPr lang="en-US" dirty="0">
                <a:solidFill>
                  <a:schemeClr val="accent6">
                    <a:lumMod val="50000"/>
                  </a:schemeClr>
                </a:solidFill>
                <a:latin typeface="Calibri" panose="020F0502020204030204" pitchFamily="34" charset="0"/>
                <a:cs typeface="Calibri" panose="020F0502020204030204" pitchFamily="34" charset="0"/>
              </a:rPr>
              <a:t>I have generated &lt;this JSON file&gt; from your AF… +</a:t>
            </a:r>
            <a:endParaRPr lang="en-GB" dirty="0">
              <a:solidFill>
                <a:schemeClr val="accent6">
                  <a:lumMod val="50000"/>
                </a:schemeClr>
              </a:solidFill>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378459A7-324D-7CAA-5D54-C92159229130}"/>
              </a:ext>
            </a:extLst>
          </p:cNvPr>
          <p:cNvSpPr txBox="1"/>
          <p:nvPr/>
        </p:nvSpPr>
        <p:spPr>
          <a:xfrm>
            <a:off x="1709413" y="5346602"/>
            <a:ext cx="7825595" cy="369332"/>
          </a:xfrm>
          <a:prstGeom prst="rect">
            <a:avLst/>
          </a:prstGeom>
          <a:noFill/>
        </p:spPr>
        <p:txBody>
          <a:bodyPr wrap="square">
            <a:spAutoFit/>
          </a:bodyPr>
          <a:lstStyle/>
          <a:p>
            <a:pPr algn="ctr"/>
            <a:r>
              <a:rPr lang="en-US" dirty="0">
                <a:latin typeface="Calibri" panose="020F0502020204030204" pitchFamily="34" charset="0"/>
                <a:cs typeface="Calibri" panose="020F0502020204030204" pitchFamily="34" charset="0"/>
              </a:rPr>
              <a:t>Please, transform &lt;this functional analysis&gt; to a UNICOS specification +</a:t>
            </a:r>
            <a:endParaRPr lang="en-GB" dirty="0">
              <a:latin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981239AE-7764-AF23-CB47-34223DFBD1B0}"/>
              </a:ext>
            </a:extLst>
          </p:cNvPr>
          <p:cNvSpPr txBox="1"/>
          <p:nvPr/>
        </p:nvSpPr>
        <p:spPr>
          <a:xfrm>
            <a:off x="2055593" y="4812489"/>
            <a:ext cx="5459878" cy="369332"/>
          </a:xfrm>
          <a:prstGeom prst="rect">
            <a:avLst/>
          </a:prstGeom>
          <a:noFill/>
        </p:spPr>
        <p:txBody>
          <a:bodyPr wrap="square">
            <a:spAutoFit/>
          </a:bodyPr>
          <a:lstStyle/>
          <a:p>
            <a:pPr algn="ctr"/>
            <a:r>
              <a:rPr lang="en-US" dirty="0">
                <a:latin typeface="Calibri" panose="020F0502020204030204" pitchFamily="34" charset="0"/>
                <a:cs typeface="Calibri" panose="020F0502020204030204" pitchFamily="34" charset="0"/>
              </a:rPr>
              <a:t>This is the UNICOS CPC Context and some examples +</a:t>
            </a:r>
            <a:endParaRPr lang="en-GB" dirty="0">
              <a:latin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BFBBA29E-0EA0-85BB-24B4-6FF39B7ED60C}"/>
              </a:ext>
            </a:extLst>
          </p:cNvPr>
          <p:cNvSpPr txBox="1"/>
          <p:nvPr/>
        </p:nvSpPr>
        <p:spPr>
          <a:xfrm>
            <a:off x="1709413" y="5073967"/>
            <a:ext cx="6096982" cy="369332"/>
          </a:xfrm>
          <a:prstGeom prst="rect">
            <a:avLst/>
          </a:prstGeom>
          <a:noFill/>
        </p:spPr>
        <p:txBody>
          <a:bodyPr wrap="square">
            <a:spAutoFit/>
          </a:bodyPr>
          <a:lstStyle/>
          <a:p>
            <a:pPr algn="ctr"/>
            <a:r>
              <a:rPr lang="en-US" dirty="0">
                <a:solidFill>
                  <a:schemeClr val="accent6">
                    <a:lumMod val="50000"/>
                  </a:schemeClr>
                </a:solidFill>
                <a:latin typeface="Calibri" panose="020F0502020204030204" pitchFamily="34" charset="0"/>
                <a:cs typeface="Calibri" panose="020F0502020204030204" pitchFamily="34" charset="0"/>
              </a:rPr>
              <a:t>I’m a UNICOS CPC expert now, how can I help you? +</a:t>
            </a:r>
            <a:endParaRPr lang="en-GB" dirty="0">
              <a:solidFill>
                <a:schemeClr val="accent6">
                  <a:lumMod val="50000"/>
                </a:schemeClr>
              </a:solidFill>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E859B96C-7D6D-08CE-F230-4D41498D8437}"/>
              </a:ext>
            </a:extLst>
          </p:cNvPr>
          <p:cNvSpPr txBox="1"/>
          <p:nvPr/>
        </p:nvSpPr>
        <p:spPr>
          <a:xfrm>
            <a:off x="8046770" y="746065"/>
            <a:ext cx="3257367" cy="276999"/>
          </a:xfrm>
          <a:prstGeom prst="rect">
            <a:avLst/>
          </a:prstGeom>
          <a:noFill/>
        </p:spPr>
        <p:txBody>
          <a:bodyPr wrap="none" lIns="0" tIns="0" rIns="0" bIns="0" rtlCol="0">
            <a:spAutoFit/>
          </a:bodyPr>
          <a:lstStyle/>
          <a:p>
            <a:pPr algn="l"/>
            <a:r>
              <a:rPr lang="en-US" dirty="0"/>
              <a:t>GPT 4-Turbo Limit: 128k tokens</a:t>
            </a:r>
            <a:endParaRPr lang="en-GB" dirty="0"/>
          </a:p>
        </p:txBody>
      </p:sp>
      <p:sp>
        <p:nvSpPr>
          <p:cNvPr id="15" name="TextBox 14">
            <a:extLst>
              <a:ext uri="{FF2B5EF4-FFF2-40B4-BE49-F238E27FC236}">
                <a16:creationId xmlns:a16="http://schemas.microsoft.com/office/drawing/2014/main" id="{F663AB8A-9638-8390-D583-759A0994B46B}"/>
              </a:ext>
            </a:extLst>
          </p:cNvPr>
          <p:cNvSpPr txBox="1"/>
          <p:nvPr/>
        </p:nvSpPr>
        <p:spPr>
          <a:xfrm>
            <a:off x="8046769" y="415893"/>
            <a:ext cx="2406749" cy="276999"/>
          </a:xfrm>
          <a:prstGeom prst="rect">
            <a:avLst/>
          </a:prstGeom>
          <a:noFill/>
        </p:spPr>
        <p:txBody>
          <a:bodyPr wrap="none" lIns="0" tIns="0" rIns="0" bIns="0" rtlCol="0">
            <a:spAutoFit/>
          </a:bodyPr>
          <a:lstStyle/>
          <a:p>
            <a:pPr algn="l"/>
            <a:r>
              <a:rPr lang="en-US" dirty="0"/>
              <a:t>GPT 4 Limit: 8k tokens</a:t>
            </a:r>
            <a:endParaRPr lang="en-GB" dirty="0"/>
          </a:p>
        </p:txBody>
      </p:sp>
    </p:spTree>
    <p:extLst>
      <p:ext uri="{BB962C8B-B14F-4D97-AF65-F5344CB8AC3E}">
        <p14:creationId xmlns:p14="http://schemas.microsoft.com/office/powerpoint/2010/main" val="2351842314"/>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4" id="{B31D5EF9-0495-1241-974B-675EDE373C80}" vid="{468085D9-7C0B-084F-8C85-C0DEAEE895F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Corporate_16x9 PPT_v2023</Template>
  <TotalTime>28087</TotalTime>
  <Words>975</Words>
  <Application>Microsoft Office PowerPoint</Application>
  <PresentationFormat>Widescreen</PresentationFormat>
  <Paragraphs>125</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Times New Roman</vt:lpstr>
      <vt:lpstr>Office Theme</vt:lpstr>
      <vt:lpstr>Leveraging AI in UNICOS CPC</vt:lpstr>
      <vt:lpstr>PowerPoint Presentation</vt:lpstr>
      <vt:lpstr>Introducing AI in UNICOS-CPC</vt:lpstr>
      <vt:lpstr>Methods to teach the LLM about UNICOS CPC</vt:lpstr>
      <vt:lpstr>Prompt engineer GPT4 about UNICOS CPC:  provide context</vt:lpstr>
      <vt:lpstr>Process input context</vt:lpstr>
      <vt:lpstr>Process input context</vt:lpstr>
      <vt:lpstr>GPT4 for UNICOS CPC</vt:lpstr>
      <vt:lpstr>GPT4 for UNICOS CPC</vt:lpstr>
      <vt:lpstr>Challenges / Future work</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Automatic testing of CPC applications with Gitlab CI/CD</dc:title>
  <dc:creator>Loreto Gutierrez Prendes</dc:creator>
  <cp:lastModifiedBy>Loreto Gutierrez Prendes</cp:lastModifiedBy>
  <cp:revision>157</cp:revision>
  <dcterms:created xsi:type="dcterms:W3CDTF">2024-01-29T14:19:06Z</dcterms:created>
  <dcterms:modified xsi:type="dcterms:W3CDTF">2024-05-01T21:13:58Z</dcterms:modified>
</cp:coreProperties>
</file>