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7"/>
  </p:notesMasterIdLst>
  <p:sldIdLst>
    <p:sldId id="256" r:id="rId2"/>
    <p:sldId id="258" r:id="rId3"/>
    <p:sldId id="261" r:id="rId4"/>
    <p:sldId id="257" r:id="rId5"/>
    <p:sldId id="265" r:id="rId6"/>
    <p:sldId id="262" r:id="rId7"/>
    <p:sldId id="263" r:id="rId8"/>
    <p:sldId id="264" r:id="rId9"/>
    <p:sldId id="266" r:id="rId10"/>
    <p:sldId id="267" r:id="rId11"/>
    <p:sldId id="268" r:id="rId12"/>
    <p:sldId id="275" r:id="rId13"/>
    <p:sldId id="276" r:id="rId14"/>
    <p:sldId id="269" r:id="rId15"/>
    <p:sldId id="285" r:id="rId16"/>
    <p:sldId id="279" r:id="rId17"/>
    <p:sldId id="273" r:id="rId18"/>
    <p:sldId id="271" r:id="rId19"/>
    <p:sldId id="280" r:id="rId20"/>
    <p:sldId id="281" r:id="rId21"/>
    <p:sldId id="274" r:id="rId22"/>
    <p:sldId id="282" r:id="rId23"/>
    <p:sldId id="283" r:id="rId24"/>
    <p:sldId id="284" r:id="rId25"/>
    <p:sldId id="278" r:id="rId26"/>
  </p:sldIdLst>
  <p:sldSz cx="9144000" cy="5143500" type="screen16x9"/>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96">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04282"/>
    <a:srgbClr val="0B387C"/>
    <a:srgbClr val="0055A0"/>
    <a:srgbClr val="0C377B"/>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12"/>
    <p:restoredTop sz="96925"/>
  </p:normalViewPr>
  <p:slideViewPr>
    <p:cSldViewPr snapToGrid="0" snapToObjects="1">
      <p:cViewPr varScale="1">
        <p:scale>
          <a:sx n="90" d="100"/>
          <a:sy n="90" d="100"/>
        </p:scale>
        <p:origin x="588" y="-100"/>
      </p:cViewPr>
      <p:guideLst>
        <p:guide orient="horz" pos="1620"/>
        <p:guide pos="2896"/>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theme" Target="theme/theme1.xml"/></Relationships>
</file>

<file path=ppt/diagrams/_rels/data1.xml.rels><?xml version="1.0" encoding="UTF-8" standalone="yes"?>
<Relationships xmlns="http://schemas.openxmlformats.org/package/2006/relationships"><Relationship Id="rId8" Type="http://schemas.openxmlformats.org/officeDocument/2006/relationships/image" Target="../media/image28.svg"/><Relationship Id="rId3" Type="http://schemas.openxmlformats.org/officeDocument/2006/relationships/image" Target="../media/image23.png"/><Relationship Id="rId7" Type="http://schemas.openxmlformats.org/officeDocument/2006/relationships/image" Target="../media/image27.png"/><Relationship Id="rId2" Type="http://schemas.openxmlformats.org/officeDocument/2006/relationships/image" Target="../media/image22.svg"/><Relationship Id="rId1" Type="http://schemas.openxmlformats.org/officeDocument/2006/relationships/image" Target="../media/image21.png"/><Relationship Id="rId6" Type="http://schemas.openxmlformats.org/officeDocument/2006/relationships/image" Target="../media/image26.svg"/><Relationship Id="rId5" Type="http://schemas.openxmlformats.org/officeDocument/2006/relationships/image" Target="../media/image25.png"/><Relationship Id="rId10" Type="http://schemas.openxmlformats.org/officeDocument/2006/relationships/image" Target="../media/image30.svg"/><Relationship Id="rId4" Type="http://schemas.openxmlformats.org/officeDocument/2006/relationships/image" Target="../media/image24.svg"/><Relationship Id="rId9" Type="http://schemas.openxmlformats.org/officeDocument/2006/relationships/image" Target="../media/image29.png"/></Relationships>
</file>

<file path=ppt/diagrams/_rels/drawing1.xml.rels><?xml version="1.0" encoding="UTF-8" standalone="yes"?>
<Relationships xmlns="http://schemas.openxmlformats.org/package/2006/relationships"><Relationship Id="rId8" Type="http://schemas.openxmlformats.org/officeDocument/2006/relationships/image" Target="../media/image28.svg"/><Relationship Id="rId3" Type="http://schemas.openxmlformats.org/officeDocument/2006/relationships/image" Target="../media/image23.png"/><Relationship Id="rId7" Type="http://schemas.openxmlformats.org/officeDocument/2006/relationships/image" Target="../media/image27.png"/><Relationship Id="rId2" Type="http://schemas.openxmlformats.org/officeDocument/2006/relationships/image" Target="../media/image22.svg"/><Relationship Id="rId1" Type="http://schemas.openxmlformats.org/officeDocument/2006/relationships/image" Target="../media/image21.png"/><Relationship Id="rId6" Type="http://schemas.openxmlformats.org/officeDocument/2006/relationships/image" Target="../media/image26.svg"/><Relationship Id="rId5" Type="http://schemas.openxmlformats.org/officeDocument/2006/relationships/image" Target="../media/image25.png"/><Relationship Id="rId10" Type="http://schemas.openxmlformats.org/officeDocument/2006/relationships/image" Target="../media/image30.svg"/><Relationship Id="rId4" Type="http://schemas.openxmlformats.org/officeDocument/2006/relationships/image" Target="../media/image24.svg"/><Relationship Id="rId9" Type="http://schemas.openxmlformats.org/officeDocument/2006/relationships/image" Target="../media/image29.png"/></Relationships>
</file>

<file path=ppt/diagrams/colors1.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1DC9BBE-902F-401F-B2D0-9D2845E2EDB8}" type="doc">
      <dgm:prSet loTypeId="urn:microsoft.com/office/officeart/2018/2/layout/IconVerticalSolidList" loCatId="icon" qsTypeId="urn:microsoft.com/office/officeart/2005/8/quickstyle/simple1" qsCatId="simple" csTypeId="urn:microsoft.com/office/officeart/2005/8/colors/accent2_2" csCatId="accent2" phldr="1"/>
      <dgm:spPr/>
      <dgm:t>
        <a:bodyPr/>
        <a:lstStyle/>
        <a:p>
          <a:endParaRPr lang="en-US"/>
        </a:p>
      </dgm:t>
    </dgm:pt>
    <dgm:pt modelId="{0AFA0CCD-621A-41A1-90F2-D75575C9E246}">
      <dgm:prSet custT="1"/>
      <dgm:spPr/>
      <dgm:t>
        <a:bodyPr/>
        <a:lstStyle/>
        <a:p>
          <a:pPr>
            <a:lnSpc>
              <a:spcPct val="100000"/>
            </a:lnSpc>
          </a:pPr>
          <a:r>
            <a:rPr lang="en-US" sz="900" dirty="0"/>
            <a:t>Change of emphasis – </a:t>
          </a:r>
          <a:r>
            <a:rPr lang="en-US" sz="900" i="1" u="sng" dirty="0"/>
            <a:t>no home-made hardware</a:t>
          </a:r>
          <a:r>
            <a:rPr lang="en-US" sz="900" dirty="0"/>
            <a:t>!</a:t>
          </a:r>
        </a:p>
      </dgm:t>
    </dgm:pt>
    <dgm:pt modelId="{B1688A19-165C-4BC2-B829-C130B7CA0370}" type="parTrans" cxnId="{713E9649-7115-4771-A392-40E285D62DDD}">
      <dgm:prSet/>
      <dgm:spPr/>
      <dgm:t>
        <a:bodyPr/>
        <a:lstStyle/>
        <a:p>
          <a:endParaRPr lang="en-US"/>
        </a:p>
      </dgm:t>
    </dgm:pt>
    <dgm:pt modelId="{9166D5B3-5D87-48FC-BFD9-E8328C0E3779}" type="sibTrans" cxnId="{713E9649-7115-4771-A392-40E285D62DDD}">
      <dgm:prSet/>
      <dgm:spPr/>
      <dgm:t>
        <a:bodyPr/>
        <a:lstStyle/>
        <a:p>
          <a:endParaRPr lang="en-US"/>
        </a:p>
      </dgm:t>
    </dgm:pt>
    <dgm:pt modelId="{DE38568C-92B4-404E-8071-03B5D9A84850}">
      <dgm:prSet custT="1"/>
      <dgm:spPr/>
      <dgm:t>
        <a:bodyPr/>
        <a:lstStyle/>
        <a:p>
          <a:pPr>
            <a:lnSpc>
              <a:spcPct val="100000"/>
            </a:lnSpc>
          </a:pPr>
          <a:r>
            <a:rPr lang="en-US" sz="900" dirty="0"/>
            <a:t>Use commercial hardware – </a:t>
          </a:r>
          <a:r>
            <a:rPr lang="en-US" sz="900" dirty="0">
              <a:solidFill>
                <a:srgbClr val="FF0000"/>
              </a:solidFill>
            </a:rPr>
            <a:t>Apple, Fitbit and Garmin.</a:t>
          </a:r>
        </a:p>
      </dgm:t>
    </dgm:pt>
    <dgm:pt modelId="{B0AA1850-02FA-4144-901A-327B2F2499C6}" type="parTrans" cxnId="{FA956A88-24D9-4DB2-AC7E-70ECEDA8B2EE}">
      <dgm:prSet/>
      <dgm:spPr/>
      <dgm:t>
        <a:bodyPr/>
        <a:lstStyle/>
        <a:p>
          <a:endParaRPr lang="en-US"/>
        </a:p>
      </dgm:t>
    </dgm:pt>
    <dgm:pt modelId="{942206D6-AF8E-4E8E-AD2F-2E4043F84511}" type="sibTrans" cxnId="{FA956A88-24D9-4DB2-AC7E-70ECEDA8B2EE}">
      <dgm:prSet/>
      <dgm:spPr/>
      <dgm:t>
        <a:bodyPr/>
        <a:lstStyle/>
        <a:p>
          <a:endParaRPr lang="en-US"/>
        </a:p>
      </dgm:t>
    </dgm:pt>
    <dgm:pt modelId="{CF6B2D64-1D3E-48A2-918B-DC51F670D2A6}">
      <dgm:prSet custT="1"/>
      <dgm:spPr/>
      <dgm:t>
        <a:bodyPr/>
        <a:lstStyle/>
        <a:p>
          <a:pPr>
            <a:lnSpc>
              <a:spcPct val="100000"/>
            </a:lnSpc>
          </a:pPr>
          <a:r>
            <a:rPr lang="en-US" sz="900" dirty="0"/>
            <a:t>Building smart watches not a CERN competence. Analyzing large amounts of data </a:t>
          </a:r>
          <a:r>
            <a:rPr lang="en-US" sz="900" u="sng" dirty="0">
              <a:solidFill>
                <a:srgbClr val="FF0000"/>
              </a:solidFill>
            </a:rPr>
            <a:t>IS</a:t>
          </a:r>
          <a:r>
            <a:rPr lang="en-US" sz="900" dirty="0">
              <a:solidFill>
                <a:srgbClr val="FF0000"/>
              </a:solidFill>
            </a:rPr>
            <a:t>  </a:t>
          </a:r>
          <a:r>
            <a:rPr lang="en-US" sz="900" dirty="0"/>
            <a:t>a CERN competence.</a:t>
          </a:r>
        </a:p>
      </dgm:t>
    </dgm:pt>
    <dgm:pt modelId="{83CA8D16-63D9-4570-AB56-3C0D53BCEA42}" type="parTrans" cxnId="{12E2CF11-A0CF-48A2-B2DC-D299104A3CF4}">
      <dgm:prSet/>
      <dgm:spPr/>
      <dgm:t>
        <a:bodyPr/>
        <a:lstStyle/>
        <a:p>
          <a:endParaRPr lang="en-US"/>
        </a:p>
      </dgm:t>
    </dgm:pt>
    <dgm:pt modelId="{FF661573-B35A-4D1E-A2F9-92342B379F4C}" type="sibTrans" cxnId="{12E2CF11-A0CF-48A2-B2DC-D299104A3CF4}">
      <dgm:prSet/>
      <dgm:spPr/>
      <dgm:t>
        <a:bodyPr/>
        <a:lstStyle/>
        <a:p>
          <a:endParaRPr lang="en-US"/>
        </a:p>
      </dgm:t>
    </dgm:pt>
    <dgm:pt modelId="{173BCA5E-C7D6-491D-9032-04D791B587BD}">
      <dgm:prSet custT="1"/>
      <dgm:spPr/>
      <dgm:t>
        <a:bodyPr/>
        <a:lstStyle/>
        <a:p>
          <a:pPr>
            <a:lnSpc>
              <a:spcPct val="100000"/>
            </a:lnSpc>
          </a:pPr>
          <a:r>
            <a:rPr lang="en-US" sz="900" dirty="0"/>
            <a:t>Analyzing heterogeneous data </a:t>
          </a:r>
          <a:r>
            <a:rPr lang="en-US" sz="900" u="sng" dirty="0">
              <a:solidFill>
                <a:srgbClr val="FF0000"/>
              </a:solidFill>
            </a:rPr>
            <a:t>IS</a:t>
          </a:r>
          <a:r>
            <a:rPr lang="en-US" sz="900" dirty="0"/>
            <a:t> also a CERN competence (e.g. ATLAS does not throw all their old data away after installing new tracker)</a:t>
          </a:r>
        </a:p>
      </dgm:t>
    </dgm:pt>
    <dgm:pt modelId="{56F08147-683F-46AE-868B-197C40605281}" type="parTrans" cxnId="{BE23148B-A90B-4B57-9DCF-B74124B15E73}">
      <dgm:prSet/>
      <dgm:spPr/>
      <dgm:t>
        <a:bodyPr/>
        <a:lstStyle/>
        <a:p>
          <a:endParaRPr lang="en-US"/>
        </a:p>
      </dgm:t>
    </dgm:pt>
    <dgm:pt modelId="{7F960F62-3A6F-4508-B8ED-1CA80C868F8B}" type="sibTrans" cxnId="{BE23148B-A90B-4B57-9DCF-B74124B15E73}">
      <dgm:prSet/>
      <dgm:spPr/>
      <dgm:t>
        <a:bodyPr/>
        <a:lstStyle/>
        <a:p>
          <a:endParaRPr lang="en-US"/>
        </a:p>
      </dgm:t>
    </dgm:pt>
    <dgm:pt modelId="{230DAF42-61EF-493D-B26E-6AFDB4C6866F}">
      <dgm:prSet custT="1"/>
      <dgm:spPr/>
      <dgm:t>
        <a:bodyPr/>
        <a:lstStyle/>
        <a:p>
          <a:pPr>
            <a:lnSpc>
              <a:spcPct val="100000"/>
            </a:lnSpc>
          </a:pPr>
          <a:r>
            <a:rPr lang="en-US" sz="900" dirty="0" err="1"/>
            <a:t>Kuranos</a:t>
          </a:r>
          <a:r>
            <a:rPr lang="en-US" sz="900" dirty="0"/>
            <a:t> collect data for the patients own use and for research and analysis by methods for Big Data, Machine Learning and A.I.</a:t>
          </a:r>
        </a:p>
      </dgm:t>
    </dgm:pt>
    <dgm:pt modelId="{C014603F-287B-4D2E-B170-5F3ABAEE1224}" type="parTrans" cxnId="{D3EE92DF-AE36-4AA8-BC74-F0BEE0EA1403}">
      <dgm:prSet/>
      <dgm:spPr/>
      <dgm:t>
        <a:bodyPr/>
        <a:lstStyle/>
        <a:p>
          <a:endParaRPr lang="en-US"/>
        </a:p>
      </dgm:t>
    </dgm:pt>
    <dgm:pt modelId="{72E3DFB6-9A53-4D49-BF73-6F2A8FBB68F2}" type="sibTrans" cxnId="{D3EE92DF-AE36-4AA8-BC74-F0BEE0EA1403}">
      <dgm:prSet/>
      <dgm:spPr/>
      <dgm:t>
        <a:bodyPr/>
        <a:lstStyle/>
        <a:p>
          <a:endParaRPr lang="en-US"/>
        </a:p>
      </dgm:t>
    </dgm:pt>
    <dgm:pt modelId="{CC7FF68A-D092-4127-80A4-164CFF291866}">
      <dgm:prSet/>
      <dgm:spPr/>
      <dgm:t>
        <a:bodyPr/>
        <a:lstStyle/>
        <a:p>
          <a:pPr>
            <a:lnSpc>
              <a:spcPct val="100000"/>
            </a:lnSpc>
          </a:pPr>
          <a:endParaRPr lang="en-US"/>
        </a:p>
      </dgm:t>
    </dgm:pt>
    <dgm:pt modelId="{68701E2A-339A-43DC-97CE-EAAFE5D317D6}" type="parTrans" cxnId="{6F161926-3ADD-45C1-86AA-A5DCA1219F75}">
      <dgm:prSet/>
      <dgm:spPr/>
      <dgm:t>
        <a:bodyPr/>
        <a:lstStyle/>
        <a:p>
          <a:endParaRPr lang="en-US"/>
        </a:p>
      </dgm:t>
    </dgm:pt>
    <dgm:pt modelId="{702E081A-20C1-43E7-9A91-E8BD4D805FD9}" type="sibTrans" cxnId="{6F161926-3ADD-45C1-86AA-A5DCA1219F75}">
      <dgm:prSet/>
      <dgm:spPr/>
      <dgm:t>
        <a:bodyPr/>
        <a:lstStyle/>
        <a:p>
          <a:endParaRPr lang="en-US"/>
        </a:p>
      </dgm:t>
    </dgm:pt>
    <dgm:pt modelId="{F89FA6D6-4EF2-4AA3-8F1B-02119AE4AD6E}" type="pres">
      <dgm:prSet presAssocID="{A1DC9BBE-902F-401F-B2D0-9D2845E2EDB8}" presName="root" presStyleCnt="0">
        <dgm:presLayoutVars>
          <dgm:dir/>
          <dgm:resizeHandles val="exact"/>
        </dgm:presLayoutVars>
      </dgm:prSet>
      <dgm:spPr/>
    </dgm:pt>
    <dgm:pt modelId="{A94FE89F-F8EC-4BFD-A9CC-DDED3D2BDDE5}" type="pres">
      <dgm:prSet presAssocID="{0AFA0CCD-621A-41A1-90F2-D75575C9E246}" presName="compNode" presStyleCnt="0"/>
      <dgm:spPr/>
    </dgm:pt>
    <dgm:pt modelId="{6F396FFF-4568-4A58-BE4A-E07D95286CF6}" type="pres">
      <dgm:prSet presAssocID="{0AFA0CCD-621A-41A1-90F2-D75575C9E246}" presName="bgRect" presStyleLbl="bgShp" presStyleIdx="0" presStyleCnt="6" custLinFactNeighborX="-10027" custLinFactNeighborY="-469"/>
      <dgm:spPr/>
    </dgm:pt>
    <dgm:pt modelId="{408A369B-FC90-48A6-9D8F-67FB0CF14273}" type="pres">
      <dgm:prSet presAssocID="{0AFA0CCD-621A-41A1-90F2-D75575C9E246}" presName="iconRect" presStyleLbl="node1" presStyleIdx="0" presStyleCnt="6"/>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Laptop"/>
        </a:ext>
      </dgm:extLst>
    </dgm:pt>
    <dgm:pt modelId="{8F3B450D-BC0B-4374-AED5-8F6B4380B392}" type="pres">
      <dgm:prSet presAssocID="{0AFA0CCD-621A-41A1-90F2-D75575C9E246}" presName="spaceRect" presStyleCnt="0"/>
      <dgm:spPr/>
    </dgm:pt>
    <dgm:pt modelId="{625157C5-C69F-4F85-8D2B-82F4026452C3}" type="pres">
      <dgm:prSet presAssocID="{0AFA0CCD-621A-41A1-90F2-D75575C9E246}" presName="parTx" presStyleLbl="revTx" presStyleIdx="0" presStyleCnt="6">
        <dgm:presLayoutVars>
          <dgm:chMax val="0"/>
          <dgm:chPref val="0"/>
        </dgm:presLayoutVars>
      </dgm:prSet>
      <dgm:spPr/>
    </dgm:pt>
    <dgm:pt modelId="{3466060E-C3D6-4A04-B51B-DD122153E0E0}" type="pres">
      <dgm:prSet presAssocID="{9166D5B3-5D87-48FC-BFD9-E8328C0E3779}" presName="sibTrans" presStyleCnt="0"/>
      <dgm:spPr/>
    </dgm:pt>
    <dgm:pt modelId="{7ED0C12C-4D09-44D2-83D1-41288A7F7509}" type="pres">
      <dgm:prSet presAssocID="{DE38568C-92B4-404E-8071-03B5D9A84850}" presName="compNode" presStyleCnt="0"/>
      <dgm:spPr/>
    </dgm:pt>
    <dgm:pt modelId="{1AA457F0-51CE-4E3D-AA74-E47D78704BEE}" type="pres">
      <dgm:prSet presAssocID="{DE38568C-92B4-404E-8071-03B5D9A84850}" presName="bgRect" presStyleLbl="bgShp" presStyleIdx="1" presStyleCnt="6"/>
      <dgm:spPr/>
    </dgm:pt>
    <dgm:pt modelId="{2295A9D3-B451-47FA-A062-9789572B4223}" type="pres">
      <dgm:prSet presAssocID="{DE38568C-92B4-404E-8071-03B5D9A84850}" presName="iconRect" presStyleLbl="node1" presStyleIdx="1" presStyleCnt="6"/>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Apple"/>
        </a:ext>
      </dgm:extLst>
    </dgm:pt>
    <dgm:pt modelId="{47F92BBC-F6D1-4C28-9437-7510AA3A301F}" type="pres">
      <dgm:prSet presAssocID="{DE38568C-92B4-404E-8071-03B5D9A84850}" presName="spaceRect" presStyleCnt="0"/>
      <dgm:spPr/>
    </dgm:pt>
    <dgm:pt modelId="{EC73DF1C-E4BD-479F-BD6E-F15A4C3684C7}" type="pres">
      <dgm:prSet presAssocID="{DE38568C-92B4-404E-8071-03B5D9A84850}" presName="parTx" presStyleLbl="revTx" presStyleIdx="1" presStyleCnt="6">
        <dgm:presLayoutVars>
          <dgm:chMax val="0"/>
          <dgm:chPref val="0"/>
        </dgm:presLayoutVars>
      </dgm:prSet>
      <dgm:spPr/>
    </dgm:pt>
    <dgm:pt modelId="{3ECDCAB4-EDFB-4FC4-9A0D-4E6738449DDC}" type="pres">
      <dgm:prSet presAssocID="{942206D6-AF8E-4E8E-AD2F-2E4043F84511}" presName="sibTrans" presStyleCnt="0"/>
      <dgm:spPr/>
    </dgm:pt>
    <dgm:pt modelId="{416C5D77-0C44-450F-AB6B-F0E193165C0D}" type="pres">
      <dgm:prSet presAssocID="{CF6B2D64-1D3E-48A2-918B-DC51F670D2A6}" presName="compNode" presStyleCnt="0"/>
      <dgm:spPr/>
    </dgm:pt>
    <dgm:pt modelId="{02E30FD5-97F0-431E-8A4B-0DF798D6B51F}" type="pres">
      <dgm:prSet presAssocID="{CF6B2D64-1D3E-48A2-918B-DC51F670D2A6}" presName="bgRect" presStyleLbl="bgShp" presStyleIdx="2" presStyleCnt="6" custLinFactNeighborY="-10235"/>
      <dgm:spPr/>
    </dgm:pt>
    <dgm:pt modelId="{1B4CE18E-B071-4DF0-8C26-16E44B676B39}" type="pres">
      <dgm:prSet presAssocID="{CF6B2D64-1D3E-48A2-918B-DC51F670D2A6}" presName="iconRect" presStyleLbl="node1" presStyleIdx="2" presStyleCnt="6"/>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Head with Gears"/>
        </a:ext>
      </dgm:extLst>
    </dgm:pt>
    <dgm:pt modelId="{B0E03548-2477-4F68-8E43-AE3DB23D4F6D}" type="pres">
      <dgm:prSet presAssocID="{CF6B2D64-1D3E-48A2-918B-DC51F670D2A6}" presName="spaceRect" presStyleCnt="0"/>
      <dgm:spPr/>
    </dgm:pt>
    <dgm:pt modelId="{8E7306FE-396F-4561-8280-83959E3F5D7D}" type="pres">
      <dgm:prSet presAssocID="{CF6B2D64-1D3E-48A2-918B-DC51F670D2A6}" presName="parTx" presStyleLbl="revTx" presStyleIdx="2" presStyleCnt="6">
        <dgm:presLayoutVars>
          <dgm:chMax val="0"/>
          <dgm:chPref val="0"/>
        </dgm:presLayoutVars>
      </dgm:prSet>
      <dgm:spPr/>
    </dgm:pt>
    <dgm:pt modelId="{8823F910-F665-419C-896B-446F3B5EC6AB}" type="pres">
      <dgm:prSet presAssocID="{FF661573-B35A-4D1E-A2F9-92342B379F4C}" presName="sibTrans" presStyleCnt="0"/>
      <dgm:spPr/>
    </dgm:pt>
    <dgm:pt modelId="{2E31A5FE-2F1A-4E9F-ABFC-C6640A90529B}" type="pres">
      <dgm:prSet presAssocID="{CC7FF68A-D092-4127-80A4-164CFF291866}" presName="compNode" presStyleCnt="0"/>
      <dgm:spPr/>
    </dgm:pt>
    <dgm:pt modelId="{512D8BDF-C081-4BE5-B2EA-07847B2FEB39}" type="pres">
      <dgm:prSet presAssocID="{CC7FF68A-D092-4127-80A4-164CFF291866}" presName="bgRect" presStyleLbl="bgShp" presStyleIdx="3" presStyleCnt="6"/>
      <dgm:spPr/>
    </dgm:pt>
    <dgm:pt modelId="{FF8F1F2C-8DFE-4B05-AD03-9EE0DFE39818}" type="pres">
      <dgm:prSet presAssocID="{CC7FF68A-D092-4127-80A4-164CFF291866}" presName="iconRect" presStyleLbl="node1" presStyleIdx="3" presStyleCnt="6"/>
      <dgm:spPr/>
    </dgm:pt>
    <dgm:pt modelId="{790215E4-D712-43A2-BEB9-B6BF5ABAA3E5}" type="pres">
      <dgm:prSet presAssocID="{CC7FF68A-D092-4127-80A4-164CFF291866}" presName="spaceRect" presStyleCnt="0"/>
      <dgm:spPr/>
    </dgm:pt>
    <dgm:pt modelId="{9F9B1EC9-F327-419E-A174-D98331C1EB32}" type="pres">
      <dgm:prSet presAssocID="{CC7FF68A-D092-4127-80A4-164CFF291866}" presName="parTx" presStyleLbl="revTx" presStyleIdx="3" presStyleCnt="6">
        <dgm:presLayoutVars>
          <dgm:chMax val="0"/>
          <dgm:chPref val="0"/>
        </dgm:presLayoutVars>
      </dgm:prSet>
      <dgm:spPr/>
    </dgm:pt>
    <dgm:pt modelId="{B0DEB4B5-3AA8-4478-A8BF-17E539569F67}" type="pres">
      <dgm:prSet presAssocID="{702E081A-20C1-43E7-9A91-E8BD4D805FD9}" presName="sibTrans" presStyleCnt="0"/>
      <dgm:spPr/>
    </dgm:pt>
    <dgm:pt modelId="{EEB647BE-8819-4C85-8B6E-6336C5EE9B10}" type="pres">
      <dgm:prSet presAssocID="{173BCA5E-C7D6-491D-9032-04D791B587BD}" presName="compNode" presStyleCnt="0"/>
      <dgm:spPr/>
    </dgm:pt>
    <dgm:pt modelId="{90B8609C-7521-4B33-A320-9726A15569E1}" type="pres">
      <dgm:prSet presAssocID="{173BCA5E-C7D6-491D-9032-04D791B587BD}" presName="bgRect" presStyleLbl="bgShp" presStyleIdx="4" presStyleCnt="6"/>
      <dgm:spPr/>
    </dgm:pt>
    <dgm:pt modelId="{48FE7CAA-CBDD-4109-8DAA-AF825B8E72E7}" type="pres">
      <dgm:prSet presAssocID="{173BCA5E-C7D6-491D-9032-04D791B587BD}" presName="iconRect" presStyleLbl="node1" presStyleIdx="4" presStyleCnt="6"/>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a:noFill/>
        </a:ln>
      </dgm:spPr>
      <dgm:extLst>
        <a:ext uri="{E40237B7-FDA0-4F09-8148-C483321AD2D9}">
          <dgm14:cNvPr xmlns:dgm14="http://schemas.microsoft.com/office/drawing/2010/diagram" id="0" name="" descr="Database"/>
        </a:ext>
      </dgm:extLst>
    </dgm:pt>
    <dgm:pt modelId="{A6DF8CCE-AE8E-42CC-AFD2-D7D37A3FB40E}" type="pres">
      <dgm:prSet presAssocID="{173BCA5E-C7D6-491D-9032-04D791B587BD}" presName="spaceRect" presStyleCnt="0"/>
      <dgm:spPr/>
    </dgm:pt>
    <dgm:pt modelId="{9D82C00C-54C6-426E-9D69-A492AFC21330}" type="pres">
      <dgm:prSet presAssocID="{173BCA5E-C7D6-491D-9032-04D791B587BD}" presName="parTx" presStyleLbl="revTx" presStyleIdx="4" presStyleCnt="6" custLinFactNeighborY="-6312">
        <dgm:presLayoutVars>
          <dgm:chMax val="0"/>
          <dgm:chPref val="0"/>
        </dgm:presLayoutVars>
      </dgm:prSet>
      <dgm:spPr/>
    </dgm:pt>
    <dgm:pt modelId="{8F20A2A1-2653-4592-8895-E450826F3E98}" type="pres">
      <dgm:prSet presAssocID="{7F960F62-3A6F-4508-B8ED-1CA80C868F8B}" presName="sibTrans" presStyleCnt="0"/>
      <dgm:spPr/>
    </dgm:pt>
    <dgm:pt modelId="{33552AB6-5F27-4C30-A8BF-CC3B2AF2518F}" type="pres">
      <dgm:prSet presAssocID="{230DAF42-61EF-493D-B26E-6AFDB4C6866F}" presName="compNode" presStyleCnt="0"/>
      <dgm:spPr/>
    </dgm:pt>
    <dgm:pt modelId="{33A299DE-A54E-4DF9-88AA-EE42A4140066}" type="pres">
      <dgm:prSet presAssocID="{230DAF42-61EF-493D-B26E-6AFDB4C6866F}" presName="bgRect" presStyleLbl="bgShp" presStyleIdx="5" presStyleCnt="6"/>
      <dgm:spPr/>
    </dgm:pt>
    <dgm:pt modelId="{711B9312-DBB4-41AD-A567-0D233DC134DF}" type="pres">
      <dgm:prSet presAssocID="{230DAF42-61EF-493D-B26E-6AFDB4C6866F}" presName="iconRect" presStyleLbl="node1" presStyleIdx="5" presStyleCnt="6"/>
      <dgm:spPr>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a:noFill/>
        </a:ln>
      </dgm:spPr>
      <dgm:extLst>
        <a:ext uri="{E40237B7-FDA0-4F09-8148-C483321AD2D9}">
          <dgm14:cNvPr xmlns:dgm14="http://schemas.microsoft.com/office/drawing/2010/diagram" id="0" name="" descr="Processor"/>
        </a:ext>
      </dgm:extLst>
    </dgm:pt>
    <dgm:pt modelId="{6EE50227-41E5-4F17-A6CA-F082581394B0}" type="pres">
      <dgm:prSet presAssocID="{230DAF42-61EF-493D-B26E-6AFDB4C6866F}" presName="spaceRect" presStyleCnt="0"/>
      <dgm:spPr/>
    </dgm:pt>
    <dgm:pt modelId="{5037C218-5008-4C7C-A36D-89B489DE8FA6}" type="pres">
      <dgm:prSet presAssocID="{230DAF42-61EF-493D-B26E-6AFDB4C6866F}" presName="parTx" presStyleLbl="revTx" presStyleIdx="5" presStyleCnt="6">
        <dgm:presLayoutVars>
          <dgm:chMax val="0"/>
          <dgm:chPref val="0"/>
        </dgm:presLayoutVars>
      </dgm:prSet>
      <dgm:spPr/>
    </dgm:pt>
  </dgm:ptLst>
  <dgm:cxnLst>
    <dgm:cxn modelId="{12E2CF11-A0CF-48A2-B2DC-D299104A3CF4}" srcId="{A1DC9BBE-902F-401F-B2D0-9D2845E2EDB8}" destId="{CF6B2D64-1D3E-48A2-918B-DC51F670D2A6}" srcOrd="2" destOrd="0" parTransId="{83CA8D16-63D9-4570-AB56-3C0D53BCEA42}" sibTransId="{FF661573-B35A-4D1E-A2F9-92342B379F4C}"/>
    <dgm:cxn modelId="{6F161926-3ADD-45C1-86AA-A5DCA1219F75}" srcId="{A1DC9BBE-902F-401F-B2D0-9D2845E2EDB8}" destId="{CC7FF68A-D092-4127-80A4-164CFF291866}" srcOrd="3" destOrd="0" parTransId="{68701E2A-339A-43DC-97CE-EAAFE5D317D6}" sibTransId="{702E081A-20C1-43E7-9A91-E8BD4D805FD9}"/>
    <dgm:cxn modelId="{6DC6D02E-D7E7-4090-A322-2CCB08B761A2}" type="presOf" srcId="{230DAF42-61EF-493D-B26E-6AFDB4C6866F}" destId="{5037C218-5008-4C7C-A36D-89B489DE8FA6}" srcOrd="0" destOrd="0" presId="urn:microsoft.com/office/officeart/2018/2/layout/IconVerticalSolidList"/>
    <dgm:cxn modelId="{136B5C33-D5E3-4691-9D86-E06229FEC217}" type="presOf" srcId="{CC7FF68A-D092-4127-80A4-164CFF291866}" destId="{9F9B1EC9-F327-419E-A174-D98331C1EB32}" srcOrd="0" destOrd="0" presId="urn:microsoft.com/office/officeart/2018/2/layout/IconVerticalSolidList"/>
    <dgm:cxn modelId="{F77C8961-0B23-4A4F-B19C-28D061E235FE}" type="presOf" srcId="{DE38568C-92B4-404E-8071-03B5D9A84850}" destId="{EC73DF1C-E4BD-479F-BD6E-F15A4C3684C7}" srcOrd="0" destOrd="0" presId="urn:microsoft.com/office/officeart/2018/2/layout/IconVerticalSolidList"/>
    <dgm:cxn modelId="{713E9649-7115-4771-A392-40E285D62DDD}" srcId="{A1DC9BBE-902F-401F-B2D0-9D2845E2EDB8}" destId="{0AFA0CCD-621A-41A1-90F2-D75575C9E246}" srcOrd="0" destOrd="0" parTransId="{B1688A19-165C-4BC2-B829-C130B7CA0370}" sibTransId="{9166D5B3-5D87-48FC-BFD9-E8328C0E3779}"/>
    <dgm:cxn modelId="{D4EDE257-5C3C-43FC-96A8-91E925262F1D}" type="presOf" srcId="{173BCA5E-C7D6-491D-9032-04D791B587BD}" destId="{9D82C00C-54C6-426E-9D69-A492AFC21330}" srcOrd="0" destOrd="0" presId="urn:microsoft.com/office/officeart/2018/2/layout/IconVerticalSolidList"/>
    <dgm:cxn modelId="{FA956A88-24D9-4DB2-AC7E-70ECEDA8B2EE}" srcId="{A1DC9BBE-902F-401F-B2D0-9D2845E2EDB8}" destId="{DE38568C-92B4-404E-8071-03B5D9A84850}" srcOrd="1" destOrd="0" parTransId="{B0AA1850-02FA-4144-901A-327B2F2499C6}" sibTransId="{942206D6-AF8E-4E8E-AD2F-2E4043F84511}"/>
    <dgm:cxn modelId="{ACCCB18A-4C6E-4994-8925-58A1EB586D56}" type="presOf" srcId="{CF6B2D64-1D3E-48A2-918B-DC51F670D2A6}" destId="{8E7306FE-396F-4561-8280-83959E3F5D7D}" srcOrd="0" destOrd="0" presId="urn:microsoft.com/office/officeart/2018/2/layout/IconVerticalSolidList"/>
    <dgm:cxn modelId="{BE23148B-A90B-4B57-9DCF-B74124B15E73}" srcId="{A1DC9BBE-902F-401F-B2D0-9D2845E2EDB8}" destId="{173BCA5E-C7D6-491D-9032-04D791B587BD}" srcOrd="4" destOrd="0" parTransId="{56F08147-683F-46AE-868B-197C40605281}" sibTransId="{7F960F62-3A6F-4508-B8ED-1CA80C868F8B}"/>
    <dgm:cxn modelId="{7E129DA6-E4A4-43C7-8592-E83B46559CE2}" type="presOf" srcId="{0AFA0CCD-621A-41A1-90F2-D75575C9E246}" destId="{625157C5-C69F-4F85-8D2B-82F4026452C3}" srcOrd="0" destOrd="0" presId="urn:microsoft.com/office/officeart/2018/2/layout/IconVerticalSolidList"/>
    <dgm:cxn modelId="{D3EE92DF-AE36-4AA8-BC74-F0BEE0EA1403}" srcId="{A1DC9BBE-902F-401F-B2D0-9D2845E2EDB8}" destId="{230DAF42-61EF-493D-B26E-6AFDB4C6866F}" srcOrd="5" destOrd="0" parTransId="{C014603F-287B-4D2E-B170-5F3ABAEE1224}" sibTransId="{72E3DFB6-9A53-4D49-BF73-6F2A8FBB68F2}"/>
    <dgm:cxn modelId="{CFE1C3EB-4613-4795-9D0C-94B986094112}" type="presOf" srcId="{A1DC9BBE-902F-401F-B2D0-9D2845E2EDB8}" destId="{F89FA6D6-4EF2-4AA3-8F1B-02119AE4AD6E}" srcOrd="0" destOrd="0" presId="urn:microsoft.com/office/officeart/2018/2/layout/IconVerticalSolidList"/>
    <dgm:cxn modelId="{D68043DD-EC24-44AB-844A-0A867AF524C1}" type="presParOf" srcId="{F89FA6D6-4EF2-4AA3-8F1B-02119AE4AD6E}" destId="{A94FE89F-F8EC-4BFD-A9CC-DDED3D2BDDE5}" srcOrd="0" destOrd="0" presId="urn:microsoft.com/office/officeart/2018/2/layout/IconVerticalSolidList"/>
    <dgm:cxn modelId="{F82C9959-86EB-4C8A-AF7C-75EA4169B155}" type="presParOf" srcId="{A94FE89F-F8EC-4BFD-A9CC-DDED3D2BDDE5}" destId="{6F396FFF-4568-4A58-BE4A-E07D95286CF6}" srcOrd="0" destOrd="0" presId="urn:microsoft.com/office/officeart/2018/2/layout/IconVerticalSolidList"/>
    <dgm:cxn modelId="{38E2DCBF-4423-491C-BF69-90BC7B6F4AA8}" type="presParOf" srcId="{A94FE89F-F8EC-4BFD-A9CC-DDED3D2BDDE5}" destId="{408A369B-FC90-48A6-9D8F-67FB0CF14273}" srcOrd="1" destOrd="0" presId="urn:microsoft.com/office/officeart/2018/2/layout/IconVerticalSolidList"/>
    <dgm:cxn modelId="{DB717AFB-5D6D-4852-92B7-F8BCD725EEFE}" type="presParOf" srcId="{A94FE89F-F8EC-4BFD-A9CC-DDED3D2BDDE5}" destId="{8F3B450D-BC0B-4374-AED5-8F6B4380B392}" srcOrd="2" destOrd="0" presId="urn:microsoft.com/office/officeart/2018/2/layout/IconVerticalSolidList"/>
    <dgm:cxn modelId="{61A85256-829D-4E32-A26C-9B9D676734A0}" type="presParOf" srcId="{A94FE89F-F8EC-4BFD-A9CC-DDED3D2BDDE5}" destId="{625157C5-C69F-4F85-8D2B-82F4026452C3}" srcOrd="3" destOrd="0" presId="urn:microsoft.com/office/officeart/2018/2/layout/IconVerticalSolidList"/>
    <dgm:cxn modelId="{A66B2B48-5772-4CE9-8582-741138FAC35F}" type="presParOf" srcId="{F89FA6D6-4EF2-4AA3-8F1B-02119AE4AD6E}" destId="{3466060E-C3D6-4A04-B51B-DD122153E0E0}" srcOrd="1" destOrd="0" presId="urn:microsoft.com/office/officeart/2018/2/layout/IconVerticalSolidList"/>
    <dgm:cxn modelId="{75FC6BB2-C6B1-4591-A0E0-4B0C4B2AF736}" type="presParOf" srcId="{F89FA6D6-4EF2-4AA3-8F1B-02119AE4AD6E}" destId="{7ED0C12C-4D09-44D2-83D1-41288A7F7509}" srcOrd="2" destOrd="0" presId="urn:microsoft.com/office/officeart/2018/2/layout/IconVerticalSolidList"/>
    <dgm:cxn modelId="{356FC111-482D-46A8-BCE5-27966C913D7A}" type="presParOf" srcId="{7ED0C12C-4D09-44D2-83D1-41288A7F7509}" destId="{1AA457F0-51CE-4E3D-AA74-E47D78704BEE}" srcOrd="0" destOrd="0" presId="urn:microsoft.com/office/officeart/2018/2/layout/IconVerticalSolidList"/>
    <dgm:cxn modelId="{974FC14D-8D3A-475E-96F8-0EB680B5DA32}" type="presParOf" srcId="{7ED0C12C-4D09-44D2-83D1-41288A7F7509}" destId="{2295A9D3-B451-47FA-A062-9789572B4223}" srcOrd="1" destOrd="0" presId="urn:microsoft.com/office/officeart/2018/2/layout/IconVerticalSolidList"/>
    <dgm:cxn modelId="{DD1D1638-D569-4DA5-8B15-5934B6C68816}" type="presParOf" srcId="{7ED0C12C-4D09-44D2-83D1-41288A7F7509}" destId="{47F92BBC-F6D1-4C28-9437-7510AA3A301F}" srcOrd="2" destOrd="0" presId="urn:microsoft.com/office/officeart/2018/2/layout/IconVerticalSolidList"/>
    <dgm:cxn modelId="{3BBC1974-43AC-4A7A-8B70-F78831B8D57A}" type="presParOf" srcId="{7ED0C12C-4D09-44D2-83D1-41288A7F7509}" destId="{EC73DF1C-E4BD-479F-BD6E-F15A4C3684C7}" srcOrd="3" destOrd="0" presId="urn:microsoft.com/office/officeart/2018/2/layout/IconVerticalSolidList"/>
    <dgm:cxn modelId="{BB3D6111-F169-4529-8D7B-21B40D221342}" type="presParOf" srcId="{F89FA6D6-4EF2-4AA3-8F1B-02119AE4AD6E}" destId="{3ECDCAB4-EDFB-4FC4-9A0D-4E6738449DDC}" srcOrd="3" destOrd="0" presId="urn:microsoft.com/office/officeart/2018/2/layout/IconVerticalSolidList"/>
    <dgm:cxn modelId="{1695206C-9376-4982-982A-61790AD3F288}" type="presParOf" srcId="{F89FA6D6-4EF2-4AA3-8F1B-02119AE4AD6E}" destId="{416C5D77-0C44-450F-AB6B-F0E193165C0D}" srcOrd="4" destOrd="0" presId="urn:microsoft.com/office/officeart/2018/2/layout/IconVerticalSolidList"/>
    <dgm:cxn modelId="{A5FAE308-C10D-4AE5-86CA-DF3EEFD80C3B}" type="presParOf" srcId="{416C5D77-0C44-450F-AB6B-F0E193165C0D}" destId="{02E30FD5-97F0-431E-8A4B-0DF798D6B51F}" srcOrd="0" destOrd="0" presId="urn:microsoft.com/office/officeart/2018/2/layout/IconVerticalSolidList"/>
    <dgm:cxn modelId="{72DB30CD-98BB-41F6-809A-D800B61DB211}" type="presParOf" srcId="{416C5D77-0C44-450F-AB6B-F0E193165C0D}" destId="{1B4CE18E-B071-4DF0-8C26-16E44B676B39}" srcOrd="1" destOrd="0" presId="urn:microsoft.com/office/officeart/2018/2/layout/IconVerticalSolidList"/>
    <dgm:cxn modelId="{5CA74284-905F-4203-876F-D6D7330F8961}" type="presParOf" srcId="{416C5D77-0C44-450F-AB6B-F0E193165C0D}" destId="{B0E03548-2477-4F68-8E43-AE3DB23D4F6D}" srcOrd="2" destOrd="0" presId="urn:microsoft.com/office/officeart/2018/2/layout/IconVerticalSolidList"/>
    <dgm:cxn modelId="{ED1CB415-924C-49EB-99F6-979DF36FC988}" type="presParOf" srcId="{416C5D77-0C44-450F-AB6B-F0E193165C0D}" destId="{8E7306FE-396F-4561-8280-83959E3F5D7D}" srcOrd="3" destOrd="0" presId="urn:microsoft.com/office/officeart/2018/2/layout/IconVerticalSolidList"/>
    <dgm:cxn modelId="{BD5192EC-7D6F-4C25-A085-AA6491385B58}" type="presParOf" srcId="{F89FA6D6-4EF2-4AA3-8F1B-02119AE4AD6E}" destId="{8823F910-F665-419C-896B-446F3B5EC6AB}" srcOrd="5" destOrd="0" presId="urn:microsoft.com/office/officeart/2018/2/layout/IconVerticalSolidList"/>
    <dgm:cxn modelId="{A5F9B7B8-A5D8-4204-A313-1EAC2200F343}" type="presParOf" srcId="{F89FA6D6-4EF2-4AA3-8F1B-02119AE4AD6E}" destId="{2E31A5FE-2F1A-4E9F-ABFC-C6640A90529B}" srcOrd="6" destOrd="0" presId="urn:microsoft.com/office/officeart/2018/2/layout/IconVerticalSolidList"/>
    <dgm:cxn modelId="{9CB946B7-16D6-45A6-B54F-8A85D16D168F}" type="presParOf" srcId="{2E31A5FE-2F1A-4E9F-ABFC-C6640A90529B}" destId="{512D8BDF-C081-4BE5-B2EA-07847B2FEB39}" srcOrd="0" destOrd="0" presId="urn:microsoft.com/office/officeart/2018/2/layout/IconVerticalSolidList"/>
    <dgm:cxn modelId="{9A30B507-B618-4603-B598-F8309A100AC7}" type="presParOf" srcId="{2E31A5FE-2F1A-4E9F-ABFC-C6640A90529B}" destId="{FF8F1F2C-8DFE-4B05-AD03-9EE0DFE39818}" srcOrd="1" destOrd="0" presId="urn:microsoft.com/office/officeart/2018/2/layout/IconVerticalSolidList"/>
    <dgm:cxn modelId="{A640B388-D006-48BC-B07F-8B055BB47DA3}" type="presParOf" srcId="{2E31A5FE-2F1A-4E9F-ABFC-C6640A90529B}" destId="{790215E4-D712-43A2-BEB9-B6BF5ABAA3E5}" srcOrd="2" destOrd="0" presId="urn:microsoft.com/office/officeart/2018/2/layout/IconVerticalSolidList"/>
    <dgm:cxn modelId="{BF4413AB-2B21-4CE6-BFB5-60F7E476A11F}" type="presParOf" srcId="{2E31A5FE-2F1A-4E9F-ABFC-C6640A90529B}" destId="{9F9B1EC9-F327-419E-A174-D98331C1EB32}" srcOrd="3" destOrd="0" presId="urn:microsoft.com/office/officeart/2018/2/layout/IconVerticalSolidList"/>
    <dgm:cxn modelId="{B0ADBB3C-6530-4CB0-89A7-AA1A7F329E06}" type="presParOf" srcId="{F89FA6D6-4EF2-4AA3-8F1B-02119AE4AD6E}" destId="{B0DEB4B5-3AA8-4478-A8BF-17E539569F67}" srcOrd="7" destOrd="0" presId="urn:microsoft.com/office/officeart/2018/2/layout/IconVerticalSolidList"/>
    <dgm:cxn modelId="{F40713CB-7B82-404C-A7F2-6EE071CB4364}" type="presParOf" srcId="{F89FA6D6-4EF2-4AA3-8F1B-02119AE4AD6E}" destId="{EEB647BE-8819-4C85-8B6E-6336C5EE9B10}" srcOrd="8" destOrd="0" presId="urn:microsoft.com/office/officeart/2018/2/layout/IconVerticalSolidList"/>
    <dgm:cxn modelId="{289E4C37-0CD5-4ADC-9EFE-9684E87BB8B3}" type="presParOf" srcId="{EEB647BE-8819-4C85-8B6E-6336C5EE9B10}" destId="{90B8609C-7521-4B33-A320-9726A15569E1}" srcOrd="0" destOrd="0" presId="urn:microsoft.com/office/officeart/2018/2/layout/IconVerticalSolidList"/>
    <dgm:cxn modelId="{37DE1501-CE48-4A1D-9B68-562668763C24}" type="presParOf" srcId="{EEB647BE-8819-4C85-8B6E-6336C5EE9B10}" destId="{48FE7CAA-CBDD-4109-8DAA-AF825B8E72E7}" srcOrd="1" destOrd="0" presId="urn:microsoft.com/office/officeart/2018/2/layout/IconVerticalSolidList"/>
    <dgm:cxn modelId="{9F3987B3-4C33-4623-8A9B-A7358BC25293}" type="presParOf" srcId="{EEB647BE-8819-4C85-8B6E-6336C5EE9B10}" destId="{A6DF8CCE-AE8E-42CC-AFD2-D7D37A3FB40E}" srcOrd="2" destOrd="0" presId="urn:microsoft.com/office/officeart/2018/2/layout/IconVerticalSolidList"/>
    <dgm:cxn modelId="{DAA0B13E-E9C8-4440-A0D8-D796A53D02D7}" type="presParOf" srcId="{EEB647BE-8819-4C85-8B6E-6336C5EE9B10}" destId="{9D82C00C-54C6-426E-9D69-A492AFC21330}" srcOrd="3" destOrd="0" presId="urn:microsoft.com/office/officeart/2018/2/layout/IconVerticalSolidList"/>
    <dgm:cxn modelId="{DC52E444-D653-49F3-B81C-05E52F3305C5}" type="presParOf" srcId="{F89FA6D6-4EF2-4AA3-8F1B-02119AE4AD6E}" destId="{8F20A2A1-2653-4592-8895-E450826F3E98}" srcOrd="9" destOrd="0" presId="urn:microsoft.com/office/officeart/2018/2/layout/IconVerticalSolidList"/>
    <dgm:cxn modelId="{BF7536DC-D711-4491-A5B3-2B2C8FB839AB}" type="presParOf" srcId="{F89FA6D6-4EF2-4AA3-8F1B-02119AE4AD6E}" destId="{33552AB6-5F27-4C30-A8BF-CC3B2AF2518F}" srcOrd="10" destOrd="0" presId="urn:microsoft.com/office/officeart/2018/2/layout/IconVerticalSolidList"/>
    <dgm:cxn modelId="{E6F5F015-557F-4934-9EED-A2DB97186584}" type="presParOf" srcId="{33552AB6-5F27-4C30-A8BF-CC3B2AF2518F}" destId="{33A299DE-A54E-4DF9-88AA-EE42A4140066}" srcOrd="0" destOrd="0" presId="urn:microsoft.com/office/officeart/2018/2/layout/IconVerticalSolidList"/>
    <dgm:cxn modelId="{9C172A0F-FF13-4C20-8F13-784195D99B6E}" type="presParOf" srcId="{33552AB6-5F27-4C30-A8BF-CC3B2AF2518F}" destId="{711B9312-DBB4-41AD-A567-0D233DC134DF}" srcOrd="1" destOrd="0" presId="urn:microsoft.com/office/officeart/2018/2/layout/IconVerticalSolidList"/>
    <dgm:cxn modelId="{338F3C7E-E37C-4D7E-B582-5D1C1D914DD0}" type="presParOf" srcId="{33552AB6-5F27-4C30-A8BF-CC3B2AF2518F}" destId="{6EE50227-41E5-4F17-A6CA-F082581394B0}" srcOrd="2" destOrd="0" presId="urn:microsoft.com/office/officeart/2018/2/layout/IconVerticalSolidList"/>
    <dgm:cxn modelId="{42DDCD23-E0CA-432E-ABFF-81F113FAB6D2}" type="presParOf" srcId="{33552AB6-5F27-4C30-A8BF-CC3B2AF2518F}" destId="{5037C218-5008-4C7C-A36D-89B489DE8FA6}"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F396FFF-4568-4A58-BE4A-E07D95286CF6}">
      <dsp:nvSpPr>
        <dsp:cNvPr id="0" name=""/>
        <dsp:cNvSpPr/>
      </dsp:nvSpPr>
      <dsp:spPr>
        <a:xfrm>
          <a:off x="0" y="774"/>
          <a:ext cx="3657600" cy="399386"/>
        </a:xfrm>
        <a:prstGeom prst="roundRect">
          <a:avLst>
            <a:gd name="adj" fmla="val 10000"/>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408A369B-FC90-48A6-9D8F-67FB0CF14273}">
      <dsp:nvSpPr>
        <dsp:cNvPr id="0" name=""/>
        <dsp:cNvSpPr/>
      </dsp:nvSpPr>
      <dsp:spPr>
        <a:xfrm>
          <a:off x="120814" y="92509"/>
          <a:ext cx="219877" cy="219662"/>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905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625157C5-C69F-4F85-8D2B-82F4026452C3}">
      <dsp:nvSpPr>
        <dsp:cNvPr id="0" name=""/>
        <dsp:cNvSpPr/>
      </dsp:nvSpPr>
      <dsp:spPr>
        <a:xfrm>
          <a:off x="461505" y="2647"/>
          <a:ext cx="3168373" cy="44930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7552" tIns="47552" rIns="47552" bIns="47552" numCol="1" spcCol="1270" anchor="ctr" anchorCtr="0">
          <a:noAutofit/>
        </a:bodyPr>
        <a:lstStyle/>
        <a:p>
          <a:pPr marL="0" lvl="0" indent="0" algn="l" defTabSz="400050">
            <a:lnSpc>
              <a:spcPct val="100000"/>
            </a:lnSpc>
            <a:spcBef>
              <a:spcPct val="0"/>
            </a:spcBef>
            <a:spcAft>
              <a:spcPct val="35000"/>
            </a:spcAft>
            <a:buNone/>
          </a:pPr>
          <a:r>
            <a:rPr lang="en-US" sz="900" kern="1200" dirty="0"/>
            <a:t>Change of emphasis – </a:t>
          </a:r>
          <a:r>
            <a:rPr lang="en-US" sz="900" i="1" u="sng" kern="1200" dirty="0"/>
            <a:t>no home-made hardware</a:t>
          </a:r>
          <a:r>
            <a:rPr lang="en-US" sz="900" kern="1200" dirty="0"/>
            <a:t>!</a:t>
          </a:r>
        </a:p>
      </dsp:txBody>
      <dsp:txXfrm>
        <a:off x="461505" y="2647"/>
        <a:ext cx="3168373" cy="449309"/>
      </dsp:txXfrm>
    </dsp:sp>
    <dsp:sp modelId="{1AA457F0-51CE-4E3D-AA74-E47D78704BEE}">
      <dsp:nvSpPr>
        <dsp:cNvPr id="0" name=""/>
        <dsp:cNvSpPr/>
      </dsp:nvSpPr>
      <dsp:spPr>
        <a:xfrm>
          <a:off x="0" y="564284"/>
          <a:ext cx="3657600" cy="399386"/>
        </a:xfrm>
        <a:prstGeom prst="roundRect">
          <a:avLst>
            <a:gd name="adj" fmla="val 10000"/>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2295A9D3-B451-47FA-A062-9789572B4223}">
      <dsp:nvSpPr>
        <dsp:cNvPr id="0" name=""/>
        <dsp:cNvSpPr/>
      </dsp:nvSpPr>
      <dsp:spPr>
        <a:xfrm>
          <a:off x="120814" y="654146"/>
          <a:ext cx="219877" cy="219662"/>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905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EC73DF1C-E4BD-479F-BD6E-F15A4C3684C7}">
      <dsp:nvSpPr>
        <dsp:cNvPr id="0" name=""/>
        <dsp:cNvSpPr/>
      </dsp:nvSpPr>
      <dsp:spPr>
        <a:xfrm>
          <a:off x="461505" y="564284"/>
          <a:ext cx="3168373" cy="44930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7552" tIns="47552" rIns="47552" bIns="47552" numCol="1" spcCol="1270" anchor="ctr" anchorCtr="0">
          <a:noAutofit/>
        </a:bodyPr>
        <a:lstStyle/>
        <a:p>
          <a:pPr marL="0" lvl="0" indent="0" algn="l" defTabSz="400050">
            <a:lnSpc>
              <a:spcPct val="100000"/>
            </a:lnSpc>
            <a:spcBef>
              <a:spcPct val="0"/>
            </a:spcBef>
            <a:spcAft>
              <a:spcPct val="35000"/>
            </a:spcAft>
            <a:buNone/>
          </a:pPr>
          <a:r>
            <a:rPr lang="en-US" sz="900" kern="1200" dirty="0"/>
            <a:t>Use commercial hardware – </a:t>
          </a:r>
          <a:r>
            <a:rPr lang="en-US" sz="900" kern="1200" dirty="0">
              <a:solidFill>
                <a:srgbClr val="FF0000"/>
              </a:solidFill>
            </a:rPr>
            <a:t>Apple, Fitbit and Garmin.</a:t>
          </a:r>
        </a:p>
      </dsp:txBody>
      <dsp:txXfrm>
        <a:off x="461505" y="564284"/>
        <a:ext cx="3168373" cy="449309"/>
      </dsp:txXfrm>
    </dsp:sp>
    <dsp:sp modelId="{02E30FD5-97F0-431E-8A4B-0DF798D6B51F}">
      <dsp:nvSpPr>
        <dsp:cNvPr id="0" name=""/>
        <dsp:cNvSpPr/>
      </dsp:nvSpPr>
      <dsp:spPr>
        <a:xfrm>
          <a:off x="0" y="1085044"/>
          <a:ext cx="3657600" cy="399386"/>
        </a:xfrm>
        <a:prstGeom prst="roundRect">
          <a:avLst>
            <a:gd name="adj" fmla="val 10000"/>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1B4CE18E-B071-4DF0-8C26-16E44B676B39}">
      <dsp:nvSpPr>
        <dsp:cNvPr id="0" name=""/>
        <dsp:cNvSpPr/>
      </dsp:nvSpPr>
      <dsp:spPr>
        <a:xfrm>
          <a:off x="120814" y="1215783"/>
          <a:ext cx="219877" cy="219662"/>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905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8E7306FE-396F-4561-8280-83959E3F5D7D}">
      <dsp:nvSpPr>
        <dsp:cNvPr id="0" name=""/>
        <dsp:cNvSpPr/>
      </dsp:nvSpPr>
      <dsp:spPr>
        <a:xfrm>
          <a:off x="461505" y="1125921"/>
          <a:ext cx="3168373" cy="44930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7552" tIns="47552" rIns="47552" bIns="47552" numCol="1" spcCol="1270" anchor="ctr" anchorCtr="0">
          <a:noAutofit/>
        </a:bodyPr>
        <a:lstStyle/>
        <a:p>
          <a:pPr marL="0" lvl="0" indent="0" algn="l" defTabSz="400050">
            <a:lnSpc>
              <a:spcPct val="100000"/>
            </a:lnSpc>
            <a:spcBef>
              <a:spcPct val="0"/>
            </a:spcBef>
            <a:spcAft>
              <a:spcPct val="35000"/>
            </a:spcAft>
            <a:buNone/>
          </a:pPr>
          <a:r>
            <a:rPr lang="en-US" sz="900" kern="1200" dirty="0"/>
            <a:t>Building smart watches not a CERN competence. Analyzing large amounts of data </a:t>
          </a:r>
          <a:r>
            <a:rPr lang="en-US" sz="900" u="sng" kern="1200" dirty="0">
              <a:solidFill>
                <a:srgbClr val="FF0000"/>
              </a:solidFill>
            </a:rPr>
            <a:t>IS</a:t>
          </a:r>
          <a:r>
            <a:rPr lang="en-US" sz="900" kern="1200" dirty="0">
              <a:solidFill>
                <a:srgbClr val="FF0000"/>
              </a:solidFill>
            </a:rPr>
            <a:t>  </a:t>
          </a:r>
          <a:r>
            <a:rPr lang="en-US" sz="900" kern="1200" dirty="0"/>
            <a:t>a CERN competence.</a:t>
          </a:r>
        </a:p>
      </dsp:txBody>
      <dsp:txXfrm>
        <a:off x="461505" y="1125921"/>
        <a:ext cx="3168373" cy="449309"/>
      </dsp:txXfrm>
    </dsp:sp>
    <dsp:sp modelId="{512D8BDF-C081-4BE5-B2EA-07847B2FEB39}">
      <dsp:nvSpPr>
        <dsp:cNvPr id="0" name=""/>
        <dsp:cNvSpPr/>
      </dsp:nvSpPr>
      <dsp:spPr>
        <a:xfrm>
          <a:off x="0" y="1687558"/>
          <a:ext cx="3657600" cy="399386"/>
        </a:xfrm>
        <a:prstGeom prst="roundRect">
          <a:avLst>
            <a:gd name="adj" fmla="val 10000"/>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FF8F1F2C-8DFE-4B05-AD03-9EE0DFE39818}">
      <dsp:nvSpPr>
        <dsp:cNvPr id="0" name=""/>
        <dsp:cNvSpPr/>
      </dsp:nvSpPr>
      <dsp:spPr>
        <a:xfrm>
          <a:off x="120814" y="1777420"/>
          <a:ext cx="219877" cy="219662"/>
        </a:xfrm>
        <a:prstGeom prst="rect">
          <a:avLst/>
        </a:prstGeom>
        <a:solidFill>
          <a:schemeClr val="accent2">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9F9B1EC9-F327-419E-A174-D98331C1EB32}">
      <dsp:nvSpPr>
        <dsp:cNvPr id="0" name=""/>
        <dsp:cNvSpPr/>
      </dsp:nvSpPr>
      <dsp:spPr>
        <a:xfrm>
          <a:off x="461505" y="1687558"/>
          <a:ext cx="3168373" cy="44930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7552" tIns="47552" rIns="47552" bIns="47552" numCol="1" spcCol="1270" anchor="ctr" anchorCtr="0">
          <a:noAutofit/>
        </a:bodyPr>
        <a:lstStyle/>
        <a:p>
          <a:pPr marL="0" lvl="0" indent="0" algn="l" defTabSz="844550">
            <a:lnSpc>
              <a:spcPct val="100000"/>
            </a:lnSpc>
            <a:spcBef>
              <a:spcPct val="0"/>
            </a:spcBef>
            <a:spcAft>
              <a:spcPct val="35000"/>
            </a:spcAft>
            <a:buNone/>
          </a:pPr>
          <a:endParaRPr lang="en-US" sz="1900" kern="1200"/>
        </a:p>
      </dsp:txBody>
      <dsp:txXfrm>
        <a:off x="461505" y="1687558"/>
        <a:ext cx="3168373" cy="449309"/>
      </dsp:txXfrm>
    </dsp:sp>
    <dsp:sp modelId="{90B8609C-7521-4B33-A320-9726A15569E1}">
      <dsp:nvSpPr>
        <dsp:cNvPr id="0" name=""/>
        <dsp:cNvSpPr/>
      </dsp:nvSpPr>
      <dsp:spPr>
        <a:xfrm>
          <a:off x="0" y="2249195"/>
          <a:ext cx="3657600" cy="399386"/>
        </a:xfrm>
        <a:prstGeom prst="roundRect">
          <a:avLst>
            <a:gd name="adj" fmla="val 10000"/>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48FE7CAA-CBDD-4109-8DAA-AF825B8E72E7}">
      <dsp:nvSpPr>
        <dsp:cNvPr id="0" name=""/>
        <dsp:cNvSpPr/>
      </dsp:nvSpPr>
      <dsp:spPr>
        <a:xfrm>
          <a:off x="120814" y="2339056"/>
          <a:ext cx="219877" cy="219662"/>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905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9D82C00C-54C6-426E-9D69-A492AFC21330}">
      <dsp:nvSpPr>
        <dsp:cNvPr id="0" name=""/>
        <dsp:cNvSpPr/>
      </dsp:nvSpPr>
      <dsp:spPr>
        <a:xfrm>
          <a:off x="461505" y="2220834"/>
          <a:ext cx="3168373" cy="44930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7552" tIns="47552" rIns="47552" bIns="47552" numCol="1" spcCol="1270" anchor="ctr" anchorCtr="0">
          <a:noAutofit/>
        </a:bodyPr>
        <a:lstStyle/>
        <a:p>
          <a:pPr marL="0" lvl="0" indent="0" algn="l" defTabSz="400050">
            <a:lnSpc>
              <a:spcPct val="100000"/>
            </a:lnSpc>
            <a:spcBef>
              <a:spcPct val="0"/>
            </a:spcBef>
            <a:spcAft>
              <a:spcPct val="35000"/>
            </a:spcAft>
            <a:buNone/>
          </a:pPr>
          <a:r>
            <a:rPr lang="en-US" sz="900" kern="1200" dirty="0"/>
            <a:t>Analyzing heterogeneous data </a:t>
          </a:r>
          <a:r>
            <a:rPr lang="en-US" sz="900" u="sng" kern="1200" dirty="0">
              <a:solidFill>
                <a:srgbClr val="FF0000"/>
              </a:solidFill>
            </a:rPr>
            <a:t>IS</a:t>
          </a:r>
          <a:r>
            <a:rPr lang="en-US" sz="900" kern="1200" dirty="0"/>
            <a:t> also a CERN competence (e.g. ATLAS does not throw all their old data away after installing new tracker)</a:t>
          </a:r>
        </a:p>
      </dsp:txBody>
      <dsp:txXfrm>
        <a:off x="461505" y="2220834"/>
        <a:ext cx="3168373" cy="449309"/>
      </dsp:txXfrm>
    </dsp:sp>
    <dsp:sp modelId="{33A299DE-A54E-4DF9-88AA-EE42A4140066}">
      <dsp:nvSpPr>
        <dsp:cNvPr id="0" name=""/>
        <dsp:cNvSpPr/>
      </dsp:nvSpPr>
      <dsp:spPr>
        <a:xfrm>
          <a:off x="0" y="2810831"/>
          <a:ext cx="3657600" cy="399386"/>
        </a:xfrm>
        <a:prstGeom prst="roundRect">
          <a:avLst>
            <a:gd name="adj" fmla="val 10000"/>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711B9312-DBB4-41AD-A567-0D233DC134DF}">
      <dsp:nvSpPr>
        <dsp:cNvPr id="0" name=""/>
        <dsp:cNvSpPr/>
      </dsp:nvSpPr>
      <dsp:spPr>
        <a:xfrm>
          <a:off x="120814" y="2900693"/>
          <a:ext cx="219877" cy="219662"/>
        </a:xfrm>
        <a:prstGeom prst="rect">
          <a:avLst/>
        </a:prstGeom>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w="1905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5037C218-5008-4C7C-A36D-89B489DE8FA6}">
      <dsp:nvSpPr>
        <dsp:cNvPr id="0" name=""/>
        <dsp:cNvSpPr/>
      </dsp:nvSpPr>
      <dsp:spPr>
        <a:xfrm>
          <a:off x="461505" y="2810831"/>
          <a:ext cx="3168373" cy="44930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7552" tIns="47552" rIns="47552" bIns="47552" numCol="1" spcCol="1270" anchor="ctr" anchorCtr="0">
          <a:noAutofit/>
        </a:bodyPr>
        <a:lstStyle/>
        <a:p>
          <a:pPr marL="0" lvl="0" indent="0" algn="l" defTabSz="400050">
            <a:lnSpc>
              <a:spcPct val="100000"/>
            </a:lnSpc>
            <a:spcBef>
              <a:spcPct val="0"/>
            </a:spcBef>
            <a:spcAft>
              <a:spcPct val="35000"/>
            </a:spcAft>
            <a:buNone/>
          </a:pPr>
          <a:r>
            <a:rPr lang="en-US" sz="900" kern="1200" dirty="0" err="1"/>
            <a:t>Kuranos</a:t>
          </a:r>
          <a:r>
            <a:rPr lang="en-US" sz="900" kern="1200" dirty="0"/>
            <a:t> collect data for the patients own use and for research and analysis by methods for Big Data, Machine Learning and A.I.</a:t>
          </a:r>
        </a:p>
      </dsp:txBody>
      <dsp:txXfrm>
        <a:off x="461505" y="2810831"/>
        <a:ext cx="3168373" cy="449309"/>
      </dsp:txXfrm>
    </dsp:sp>
  </dsp:spTree>
</dsp:drawing>
</file>

<file path=ppt/diagrams/layout1.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936FCD7-72A8-494C-AB9F-B8D33918F195}" type="datetimeFigureOut">
              <a:rPr lang="en-US" smtClean="0"/>
              <a:t>18-Apr-24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C055493-1458-4464-BC90-810DB5E914A6}" type="slidenum">
              <a:rPr lang="en-US" smtClean="0"/>
              <a:t>‹#›</a:t>
            </a:fld>
            <a:endParaRPr lang="en-US"/>
          </a:p>
        </p:txBody>
      </p:sp>
    </p:spTree>
    <p:extLst>
      <p:ext uri="{BB962C8B-B14F-4D97-AF65-F5344CB8AC3E}">
        <p14:creationId xmlns:p14="http://schemas.microsoft.com/office/powerpoint/2010/main" val="396612373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Diapositive de titre">
    <p:bg>
      <p:bgPr>
        <a:solidFill>
          <a:srgbClr val="104282"/>
        </a:solidFill>
        <a:effectLst/>
      </p:bgPr>
    </p:bg>
    <p:spTree>
      <p:nvGrpSpPr>
        <p:cNvPr id="1" name=""/>
        <p:cNvGrpSpPr/>
        <p:nvPr/>
      </p:nvGrpSpPr>
      <p:grpSpPr>
        <a:xfrm>
          <a:off x="0" y="0"/>
          <a:ext cx="0" cy="0"/>
          <a:chOff x="0" y="0"/>
          <a:chExt cx="0" cy="0"/>
        </a:xfrm>
      </p:grpSpPr>
      <p:pic>
        <p:nvPicPr>
          <p:cNvPr id="3" name="Image 2" descr="logooutline.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309355" y="1327799"/>
            <a:ext cx="2520000" cy="2494674"/>
          </a:xfrm>
          <a:prstGeom prst="rect">
            <a:avLst/>
          </a:prstGeom>
        </p:spPr>
      </p:pic>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5" name="Date Placeholder 1"/>
          <p:cNvSpPr>
            <a:spLocks noGrp="1"/>
          </p:cNvSpPr>
          <p:nvPr>
            <p:ph type="dt" sz="half" idx="2"/>
          </p:nvPr>
        </p:nvSpPr>
        <p:spPr>
          <a:xfrm>
            <a:off x="2969335" y="477178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a:t>26 April 2024</a:t>
            </a:r>
            <a:endParaRPr lang="en-US" dirty="0"/>
          </a:p>
        </p:txBody>
      </p:sp>
      <p:sp>
        <p:nvSpPr>
          <p:cNvPr id="6" name="Footer Placeholder 2"/>
          <p:cNvSpPr>
            <a:spLocks noGrp="1"/>
          </p:cNvSpPr>
          <p:nvPr>
            <p:ph type="ftr" sz="quarter" idx="3"/>
          </p:nvPr>
        </p:nvSpPr>
        <p:spPr>
          <a:xfrm>
            <a:off x="5182756"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Lars V Jorgensen, BE-OP-AD</a:t>
            </a:r>
            <a:endParaRPr lang="en-US" dirty="0"/>
          </a:p>
        </p:txBody>
      </p:sp>
      <p:sp>
        <p:nvSpPr>
          <p:cNvPr id="7"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889146"/>
            <a:ext cx="3200400" cy="547688"/>
          </a:xfrm>
        </p:spPr>
        <p:txBody>
          <a:bodyPr tIns="0" bIns="0" anchor="t"/>
          <a:lstStyle>
            <a:lvl1pPr algn="l">
              <a:buNone/>
              <a:defRPr sz="1800" b="1">
                <a:solidFill>
                  <a:schemeClr val="tx1"/>
                </a:solidFill>
              </a:defRPr>
            </a:lvl1pPr>
          </a:lstStyle>
          <a:p>
            <a:r>
              <a:rPr kumimoji="0" lang="en-US"/>
              <a:t>Click to edit Master title style</a:t>
            </a:r>
            <a:endParaRPr kumimoji="0" lang="en-US" dirty="0"/>
          </a:p>
        </p:txBody>
      </p:sp>
      <p:sp>
        <p:nvSpPr>
          <p:cNvPr id="3" name="Espace réservé du texte 2"/>
          <p:cNvSpPr>
            <a:spLocks noGrp="1"/>
          </p:cNvSpPr>
          <p:nvPr>
            <p:ph type="body" idx="2"/>
          </p:nvPr>
        </p:nvSpPr>
        <p:spPr>
          <a:xfrm>
            <a:off x="457200" y="160818"/>
            <a:ext cx="2743200" cy="6858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a:t>Edit Master text styles</a:t>
            </a:r>
          </a:p>
        </p:txBody>
      </p:sp>
      <p:sp>
        <p:nvSpPr>
          <p:cNvPr id="4" name="Espace réservé du contenu 3"/>
          <p:cNvSpPr>
            <a:spLocks noGrp="1"/>
          </p:cNvSpPr>
          <p:nvPr>
            <p:ph sz="half" idx="1"/>
          </p:nvPr>
        </p:nvSpPr>
        <p:spPr>
          <a:xfrm>
            <a:off x="457200" y="1485900"/>
            <a:ext cx="7086600" cy="2762250"/>
          </a:xfrm>
        </p:spPr>
        <p:txBody>
          <a:bodyPr/>
          <a:lstStyle>
            <a:lvl1pPr>
              <a:defRPr sz="2800"/>
            </a:lvl1pPr>
            <a:lvl2pPr>
              <a:defRPr sz="2400"/>
            </a:lvl2pPr>
            <a:lvl3pPr>
              <a:defRPr sz="2200"/>
            </a:lvl3pPr>
            <a:lvl4pPr>
              <a:defRPr sz="2000"/>
            </a:lvl4pPr>
            <a:lvl5pPr>
              <a:defRPr sz="2000"/>
            </a:lvl5pPr>
          </a:lstStyle>
          <a:p>
            <a:pPr lvl="0" eaLnBrk="1" latinLnBrk="0" hangingPunct="1"/>
            <a:r>
              <a:rPr lang="en-US"/>
              <a:t>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8" name="Date Placeholder 1"/>
          <p:cNvSpPr>
            <a:spLocks noGrp="1"/>
          </p:cNvSpPr>
          <p:nvPr>
            <p:ph type="dt" sz="half" idx="10"/>
          </p:nvPr>
        </p:nvSpPr>
        <p:spPr>
          <a:xfrm>
            <a:off x="2969335" y="477178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a:t>26 April 2024</a:t>
            </a:r>
            <a:endParaRPr lang="en-US" dirty="0"/>
          </a:p>
        </p:txBody>
      </p:sp>
      <p:sp>
        <p:nvSpPr>
          <p:cNvPr id="9" name="Footer Placeholder 2"/>
          <p:cNvSpPr>
            <a:spLocks noGrp="1"/>
          </p:cNvSpPr>
          <p:nvPr>
            <p:ph type="ftr" sz="quarter" idx="3"/>
          </p:nvPr>
        </p:nvSpPr>
        <p:spPr>
          <a:xfrm>
            <a:off x="5182756"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Lars V Jorgensen, BE-OP-AD</a:t>
            </a:r>
            <a:endParaRPr lang="en-US" dirty="0"/>
          </a:p>
        </p:txBody>
      </p:sp>
      <p:sp>
        <p:nvSpPr>
          <p:cNvPr id="10"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5556732" y="1279282"/>
            <a:ext cx="3053868" cy="940356"/>
          </a:xfrm>
        </p:spPr>
        <p:txBody>
          <a:bodyPr anchor="b"/>
          <a:lstStyle>
            <a:lvl1pPr algn="l">
              <a:buNone/>
              <a:defRPr sz="2200" b="1">
                <a:solidFill>
                  <a:schemeClr val="tx1"/>
                </a:solidFill>
              </a:defRPr>
            </a:lvl1pPr>
          </a:lstStyle>
          <a:p>
            <a:r>
              <a:rPr kumimoji="0" lang="en-US"/>
              <a:t>Click to edit Master title style</a:t>
            </a:r>
          </a:p>
        </p:txBody>
      </p:sp>
      <p:sp>
        <p:nvSpPr>
          <p:cNvPr id="3" name="Espace réservé pour une image  2"/>
          <p:cNvSpPr>
            <a:spLocks noGrp="1"/>
          </p:cNvSpPr>
          <p:nvPr>
            <p:ph type="pic" idx="1"/>
          </p:nvPr>
        </p:nvSpPr>
        <p:spPr>
          <a:xfrm>
            <a:off x="558797" y="601648"/>
            <a:ext cx="4759514" cy="3569636"/>
          </a:xfrm>
          <a:prstGeom prst="ellipse">
            <a:avLst/>
          </a:prstGeom>
          <a:solidFill>
            <a:srgbClr val="FFFFFF"/>
          </a:solidFill>
          <a:ln>
            <a:noFill/>
          </a:ln>
        </p:spPr>
        <p:style>
          <a:lnRef idx="2">
            <a:schemeClr val="accent2">
              <a:shade val="50000"/>
            </a:schemeClr>
          </a:lnRef>
          <a:fillRef idx="1">
            <a:schemeClr val="accent2"/>
          </a:fillRef>
          <a:effectRef idx="0">
            <a:schemeClr val="accent2"/>
          </a:effectRef>
          <a:fontRef idx="none"/>
        </p:style>
        <p:txBody>
          <a:bodyPr/>
          <a:lstStyle>
            <a:lvl1pPr marL="0" indent="0">
              <a:buNone/>
              <a:defRPr sz="3200"/>
            </a:lvl1pPr>
          </a:lstStyle>
          <a:p>
            <a:r>
              <a:rPr kumimoji="0" lang="en-US"/>
              <a:t>Click icon to add picture</a:t>
            </a:r>
            <a:endParaRPr kumimoji="0" lang="en-US" dirty="0"/>
          </a:p>
        </p:txBody>
      </p:sp>
      <p:sp>
        <p:nvSpPr>
          <p:cNvPr id="4" name="Espace réservé du texte 3"/>
          <p:cNvSpPr>
            <a:spLocks noGrp="1"/>
          </p:cNvSpPr>
          <p:nvPr>
            <p:ph type="body" sz="half" idx="2"/>
          </p:nvPr>
        </p:nvSpPr>
        <p:spPr>
          <a:xfrm>
            <a:off x="5556734" y="2249074"/>
            <a:ext cx="3053866" cy="199761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a:t>Edit Master text styles</a:t>
            </a:r>
          </a:p>
        </p:txBody>
      </p:sp>
      <p:sp>
        <p:nvSpPr>
          <p:cNvPr id="8" name="Date Placeholder 1"/>
          <p:cNvSpPr>
            <a:spLocks noGrp="1"/>
          </p:cNvSpPr>
          <p:nvPr>
            <p:ph type="dt" sz="half" idx="10"/>
          </p:nvPr>
        </p:nvSpPr>
        <p:spPr>
          <a:xfrm>
            <a:off x="2969335" y="477178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a:t>26 April 2024</a:t>
            </a:r>
            <a:endParaRPr lang="en-US" dirty="0"/>
          </a:p>
        </p:txBody>
      </p:sp>
      <p:sp>
        <p:nvSpPr>
          <p:cNvPr id="9" name="Footer Placeholder 2"/>
          <p:cNvSpPr>
            <a:spLocks noGrp="1"/>
          </p:cNvSpPr>
          <p:nvPr>
            <p:ph type="ftr" sz="quarter" idx="3"/>
          </p:nvPr>
        </p:nvSpPr>
        <p:spPr>
          <a:xfrm>
            <a:off x="5182756"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Lars V Jorgensen, BE-OP-AD</a:t>
            </a:r>
            <a:endParaRPr lang="en-US" dirty="0"/>
          </a:p>
        </p:txBody>
      </p:sp>
      <p:sp>
        <p:nvSpPr>
          <p:cNvPr id="10"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3_Diapositive de titre">
    <p:bg>
      <p:bgPr>
        <a:solidFill>
          <a:srgbClr val="104282"/>
        </a:solidFill>
        <a:effectLst/>
      </p:bgPr>
    </p:bg>
    <p:spTree>
      <p:nvGrpSpPr>
        <p:cNvPr id="1" name=""/>
        <p:cNvGrpSpPr/>
        <p:nvPr/>
      </p:nvGrpSpPr>
      <p:grpSpPr>
        <a:xfrm>
          <a:off x="0" y="0"/>
          <a:ext cx="0" cy="0"/>
          <a:chOff x="0" y="0"/>
          <a:chExt cx="0" cy="0"/>
        </a:xfrm>
      </p:grpSpPr>
      <p:pic>
        <p:nvPicPr>
          <p:cNvPr id="4" name="Image 3" descr="LOGOfin.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996267" y="1833334"/>
            <a:ext cx="1172455" cy="1467041"/>
          </a:xfrm>
          <a:prstGeom prst="rect">
            <a:avLst/>
          </a:prstGeom>
        </p:spPr>
      </p:pic>
    </p:spTree>
    <p:extLst>
      <p:ext uri="{BB962C8B-B14F-4D97-AF65-F5344CB8AC3E}">
        <p14:creationId xmlns:p14="http://schemas.microsoft.com/office/powerpoint/2010/main" val="1356849792"/>
      </p:ext>
    </p:extLst>
  </p:cSld>
  <p:clrMapOvr>
    <a:overrideClrMapping bg1="dk1" tx1="lt1" bg2="dk2" tx2="lt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4_Diapositive de titre">
    <p:bg>
      <p:bgPr>
        <a:solidFill>
          <a:srgbClr val="104282"/>
        </a:solidFill>
        <a:effectLst/>
      </p:bgPr>
    </p:bg>
    <p:spTree>
      <p:nvGrpSpPr>
        <p:cNvPr id="1" name=""/>
        <p:cNvGrpSpPr/>
        <p:nvPr/>
      </p:nvGrpSpPr>
      <p:grpSpPr>
        <a:xfrm>
          <a:off x="0" y="0"/>
          <a:ext cx="0" cy="0"/>
          <a:chOff x="0" y="0"/>
          <a:chExt cx="0" cy="0"/>
        </a:xfrm>
      </p:grpSpPr>
      <p:pic>
        <p:nvPicPr>
          <p:cNvPr id="4" name="Image 3" descr="LOGOfin.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996267" y="1833334"/>
            <a:ext cx="1172455" cy="1467041"/>
          </a:xfrm>
          <a:prstGeom prst="rect">
            <a:avLst/>
          </a:prstGeom>
        </p:spPr>
      </p:pic>
    </p:spTree>
    <p:extLst>
      <p:ext uri="{BB962C8B-B14F-4D97-AF65-F5344CB8AC3E}">
        <p14:creationId xmlns:p14="http://schemas.microsoft.com/office/powerpoint/2010/main" val="3989461210"/>
      </p:ext>
    </p:extLst>
  </p:cSld>
  <p:clrMapOvr>
    <a:overrideClrMapping bg1="dk1" tx1="lt1" bg2="dk2" tx2="lt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5_Diapositive de titre">
    <p:bg>
      <p:bgPr>
        <a:solidFill>
          <a:schemeClr val="tx1"/>
        </a:solidFill>
        <a:effectLst/>
      </p:bgPr>
    </p:bg>
    <p:spTree>
      <p:nvGrpSpPr>
        <p:cNvPr id="1" name=""/>
        <p:cNvGrpSpPr/>
        <p:nvPr/>
      </p:nvGrpSpPr>
      <p:grpSpPr>
        <a:xfrm>
          <a:off x="0" y="0"/>
          <a:ext cx="0" cy="0"/>
          <a:chOff x="0" y="0"/>
          <a:chExt cx="0" cy="0"/>
        </a:xfrm>
      </p:grpSpPr>
      <p:pic>
        <p:nvPicPr>
          <p:cNvPr id="3" name="Picture 1" descr="LogoOutline.ai"/>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312000" y="1315400"/>
            <a:ext cx="2520000" cy="2520000"/>
          </a:xfrm>
          <a:prstGeom prst="rect">
            <a:avLst/>
          </a:prstGeom>
        </p:spPr>
      </p:pic>
    </p:spTree>
    <p:extLst>
      <p:ext uri="{BB962C8B-B14F-4D97-AF65-F5344CB8AC3E}">
        <p14:creationId xmlns:p14="http://schemas.microsoft.com/office/powerpoint/2010/main" val="2005918618"/>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6_Diapositive de titre">
    <p:bg>
      <p:bgRef idx="1001">
        <a:schemeClr val="bg1"/>
      </p:bgRef>
    </p:bg>
    <p:spTree>
      <p:nvGrpSpPr>
        <p:cNvPr id="1" name=""/>
        <p:cNvGrpSpPr/>
        <p:nvPr/>
      </p:nvGrpSpPr>
      <p:grpSpPr>
        <a:xfrm>
          <a:off x="0" y="0"/>
          <a:ext cx="0" cy="0"/>
          <a:chOff x="0" y="0"/>
          <a:chExt cx="0" cy="0"/>
        </a:xfrm>
      </p:grpSpPr>
      <p:pic>
        <p:nvPicPr>
          <p:cNvPr id="3" name="Image 2" descr="logoBadgeWeb.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959440" y="1805119"/>
            <a:ext cx="1221946" cy="1535841"/>
          </a:xfrm>
          <a:prstGeom prst="rect">
            <a:avLst/>
          </a:prstGeom>
        </p:spPr>
      </p:pic>
    </p:spTree>
    <p:extLst>
      <p:ext uri="{BB962C8B-B14F-4D97-AF65-F5344CB8AC3E}">
        <p14:creationId xmlns:p14="http://schemas.microsoft.com/office/powerpoint/2010/main" val="2803325075"/>
      </p:ext>
    </p:extLst>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_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457200" y="1833611"/>
            <a:ext cx="8226854" cy="705332"/>
          </a:xfrm>
        </p:spPr>
        <p:txBody>
          <a:bodyPr/>
          <a:lstStyle>
            <a:lvl1pPr algn="l">
              <a:defRPr/>
            </a:lvl1pPr>
          </a:lstStyle>
          <a:p>
            <a:r>
              <a:rPr kumimoji="0" lang="en-US"/>
              <a:t>Click to edit Master title style</a:t>
            </a:r>
          </a:p>
        </p:txBody>
      </p:sp>
      <p:sp>
        <p:nvSpPr>
          <p:cNvPr id="7" name="Date Placeholder 1"/>
          <p:cNvSpPr>
            <a:spLocks noGrp="1"/>
          </p:cNvSpPr>
          <p:nvPr>
            <p:ph type="dt" sz="half" idx="2"/>
          </p:nvPr>
        </p:nvSpPr>
        <p:spPr>
          <a:xfrm>
            <a:off x="2969335" y="477178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a:t>26 April 2024</a:t>
            </a:r>
            <a:endParaRPr lang="en-US" dirty="0"/>
          </a:p>
        </p:txBody>
      </p:sp>
      <p:sp>
        <p:nvSpPr>
          <p:cNvPr id="8" name="Footer Placeholder 2"/>
          <p:cNvSpPr>
            <a:spLocks noGrp="1"/>
          </p:cNvSpPr>
          <p:nvPr>
            <p:ph type="ftr" sz="quarter" idx="3"/>
          </p:nvPr>
        </p:nvSpPr>
        <p:spPr>
          <a:xfrm>
            <a:off x="5182756"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Lars V Jorgensen, BE-OP-AD</a:t>
            </a:r>
            <a:endParaRPr lang="en-US" dirty="0"/>
          </a:p>
        </p:txBody>
      </p:sp>
      <p:sp>
        <p:nvSpPr>
          <p:cNvPr id="9"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
        <p:nvSpPr>
          <p:cNvPr id="11" name="Espace réservé du texte 2"/>
          <p:cNvSpPr>
            <a:spLocks noGrp="1"/>
          </p:cNvSpPr>
          <p:nvPr>
            <p:ph type="body" idx="10"/>
          </p:nvPr>
        </p:nvSpPr>
        <p:spPr>
          <a:xfrm>
            <a:off x="457200" y="2543343"/>
            <a:ext cx="2743200" cy="31474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a:t>Edit Master text styles</a:t>
            </a:r>
          </a:p>
        </p:txBody>
      </p:sp>
    </p:spTree>
    <p:extLst>
      <p:ext uri="{BB962C8B-B14F-4D97-AF65-F5344CB8AC3E}">
        <p14:creationId xmlns:p14="http://schemas.microsoft.com/office/powerpoint/2010/main" val="137022550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2_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457200" y="1833611"/>
            <a:ext cx="8226854" cy="705332"/>
          </a:xfrm>
        </p:spPr>
        <p:txBody>
          <a:bodyPr/>
          <a:lstStyle>
            <a:lvl1pPr algn="l">
              <a:defRPr/>
            </a:lvl1pPr>
          </a:lstStyle>
          <a:p>
            <a:r>
              <a:rPr kumimoji="0" lang="en-US"/>
              <a:t>Click to edit Master title style</a:t>
            </a:r>
          </a:p>
        </p:txBody>
      </p:sp>
      <p:sp>
        <p:nvSpPr>
          <p:cNvPr id="11" name="Espace réservé du texte 2"/>
          <p:cNvSpPr>
            <a:spLocks noGrp="1"/>
          </p:cNvSpPr>
          <p:nvPr>
            <p:ph type="body" idx="10"/>
          </p:nvPr>
        </p:nvSpPr>
        <p:spPr>
          <a:xfrm>
            <a:off x="457200" y="2543343"/>
            <a:ext cx="2743200" cy="31474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a:t>Edit Master text styles</a:t>
            </a:r>
          </a:p>
        </p:txBody>
      </p:sp>
    </p:spTree>
    <p:extLst>
      <p:ext uri="{BB962C8B-B14F-4D97-AF65-F5344CB8AC3E}">
        <p14:creationId xmlns:p14="http://schemas.microsoft.com/office/powerpoint/2010/main" val="205763721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1_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lgn="l">
              <a:defRPr/>
            </a:lvl1pPr>
          </a:lstStyle>
          <a:p>
            <a:r>
              <a:rPr kumimoji="0" lang="en-US"/>
              <a:t>Click to edit Master title style</a:t>
            </a:r>
          </a:p>
        </p:txBody>
      </p:sp>
      <p:sp>
        <p:nvSpPr>
          <p:cNvPr id="3" name="Espace réservé du contenu 2"/>
          <p:cNvSpPr>
            <a:spLocks noGrp="1"/>
          </p:cNvSpPr>
          <p:nvPr>
            <p:ph idx="1"/>
          </p:nvPr>
        </p:nvSpPr>
        <p:spPr/>
        <p:txBody>
          <a:bodyPr/>
          <a:lstStyle/>
          <a:p>
            <a:pPr lvl="0" eaLnBrk="1" latinLnBrk="0" hangingPunct="1"/>
            <a:r>
              <a:rPr lang="en-US"/>
              <a:t>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dirty="0"/>
          </a:p>
        </p:txBody>
      </p:sp>
      <p:sp>
        <p:nvSpPr>
          <p:cNvPr id="7" name="Date Placeholder 1"/>
          <p:cNvSpPr>
            <a:spLocks noGrp="1"/>
          </p:cNvSpPr>
          <p:nvPr>
            <p:ph type="dt" sz="half" idx="2"/>
          </p:nvPr>
        </p:nvSpPr>
        <p:spPr>
          <a:xfrm>
            <a:off x="2969335" y="477178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a:t>26 April 2024</a:t>
            </a:r>
            <a:endParaRPr lang="en-US" dirty="0"/>
          </a:p>
        </p:txBody>
      </p:sp>
      <p:sp>
        <p:nvSpPr>
          <p:cNvPr id="8" name="Footer Placeholder 2"/>
          <p:cNvSpPr>
            <a:spLocks noGrp="1"/>
          </p:cNvSpPr>
          <p:nvPr>
            <p:ph type="ftr" sz="quarter" idx="3"/>
          </p:nvPr>
        </p:nvSpPr>
        <p:spPr>
          <a:xfrm>
            <a:off x="5182756"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Lars V Jorgensen, BE-OP-AD</a:t>
            </a:r>
            <a:endParaRPr lang="en-US" dirty="0"/>
          </a:p>
        </p:txBody>
      </p:sp>
      <p:sp>
        <p:nvSpPr>
          <p:cNvPr id="9"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extLst>
      <p:ext uri="{BB962C8B-B14F-4D97-AF65-F5344CB8AC3E}">
        <p14:creationId xmlns:p14="http://schemas.microsoft.com/office/powerpoint/2010/main" val="28971325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a:xfrm>
            <a:off x="457200" y="205979"/>
            <a:ext cx="7467600" cy="857250"/>
          </a:xfrm>
        </p:spPr>
        <p:txBody>
          <a:bodyPr/>
          <a:lstStyle/>
          <a:p>
            <a:r>
              <a:rPr kumimoji="0" lang="en-US"/>
              <a:t>Click to edit Master title style</a:t>
            </a:r>
          </a:p>
        </p:txBody>
      </p:sp>
      <p:sp>
        <p:nvSpPr>
          <p:cNvPr id="3" name="Espace réservé du contenu 2"/>
          <p:cNvSpPr>
            <a:spLocks noGrp="1"/>
          </p:cNvSpPr>
          <p:nvPr>
            <p:ph sz="half" idx="1"/>
          </p:nvPr>
        </p:nvSpPr>
        <p:spPr>
          <a:xfrm>
            <a:off x="457200" y="1200151"/>
            <a:ext cx="3657600" cy="3262788"/>
          </a:xfrm>
        </p:spPr>
        <p:txBody>
          <a:bodyPr/>
          <a:lstStyle>
            <a:lvl1pPr>
              <a:defRPr sz="2600"/>
            </a:lvl1pPr>
            <a:lvl2pPr>
              <a:defRPr sz="2200"/>
            </a:lvl2pPr>
            <a:lvl3pPr>
              <a:defRPr sz="2000"/>
            </a:lvl3pPr>
            <a:lvl4pPr>
              <a:defRPr sz="1800"/>
            </a:lvl4pPr>
            <a:lvl5pPr>
              <a:defRPr sz="1800"/>
            </a:lvl5pPr>
          </a:lstStyle>
          <a:p>
            <a:pPr lvl="0" eaLnBrk="1" latinLnBrk="0" hangingPunct="1"/>
            <a:r>
              <a:rPr lang="en-US"/>
              <a:t>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Espace réservé du contenu 3"/>
          <p:cNvSpPr>
            <a:spLocks noGrp="1"/>
          </p:cNvSpPr>
          <p:nvPr>
            <p:ph sz="half" idx="2"/>
          </p:nvPr>
        </p:nvSpPr>
        <p:spPr>
          <a:xfrm>
            <a:off x="4267200" y="1200150"/>
            <a:ext cx="3657600" cy="3262789"/>
          </a:xfrm>
        </p:spPr>
        <p:txBody>
          <a:bodyPr/>
          <a:lstStyle>
            <a:lvl1pPr>
              <a:defRPr sz="2600"/>
            </a:lvl1pPr>
            <a:lvl2pPr>
              <a:defRPr sz="2200"/>
            </a:lvl2pPr>
            <a:lvl3pPr>
              <a:defRPr sz="2000"/>
            </a:lvl3pPr>
            <a:lvl4pPr>
              <a:defRPr sz="1800"/>
            </a:lvl4pPr>
            <a:lvl5pPr>
              <a:defRPr sz="1800"/>
            </a:lvl5pPr>
          </a:lstStyle>
          <a:p>
            <a:pPr lvl="0" eaLnBrk="1" latinLnBrk="0" hangingPunct="1"/>
            <a:r>
              <a:rPr lang="en-US"/>
              <a:t>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8" name="Date Placeholder 1"/>
          <p:cNvSpPr>
            <a:spLocks noGrp="1"/>
          </p:cNvSpPr>
          <p:nvPr>
            <p:ph type="dt" sz="half" idx="10"/>
          </p:nvPr>
        </p:nvSpPr>
        <p:spPr>
          <a:xfrm>
            <a:off x="2969335" y="477178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a:t>26 April 2024</a:t>
            </a:r>
            <a:endParaRPr lang="en-US" dirty="0"/>
          </a:p>
        </p:txBody>
      </p:sp>
      <p:sp>
        <p:nvSpPr>
          <p:cNvPr id="9" name="Footer Placeholder 2"/>
          <p:cNvSpPr>
            <a:spLocks noGrp="1"/>
          </p:cNvSpPr>
          <p:nvPr>
            <p:ph type="ftr" sz="quarter" idx="3"/>
          </p:nvPr>
        </p:nvSpPr>
        <p:spPr>
          <a:xfrm>
            <a:off x="5182756"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Lars V Jorgensen, BE-OP-AD</a:t>
            </a:r>
            <a:endParaRPr lang="en-US" dirty="0"/>
          </a:p>
        </p:txBody>
      </p:sp>
      <p:sp>
        <p:nvSpPr>
          <p:cNvPr id="10"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204788"/>
            <a:ext cx="8229600" cy="670483"/>
          </a:xfrm>
        </p:spPr>
        <p:txBody>
          <a:bodyPr anchor="ctr"/>
          <a:lstStyle>
            <a:lvl1pPr>
              <a:defRPr/>
            </a:lvl1pPr>
          </a:lstStyle>
          <a:p>
            <a:r>
              <a:rPr kumimoji="0" lang="en-US"/>
              <a:t>Click to edit Master title style</a:t>
            </a:r>
          </a:p>
        </p:txBody>
      </p:sp>
      <p:sp>
        <p:nvSpPr>
          <p:cNvPr id="4" name="Espace réservé du texte 3"/>
          <p:cNvSpPr>
            <a:spLocks noGrp="1"/>
          </p:cNvSpPr>
          <p:nvPr>
            <p:ph type="body" sz="half" idx="3"/>
          </p:nvPr>
        </p:nvSpPr>
        <p:spPr>
          <a:xfrm>
            <a:off x="455613" y="3826475"/>
            <a:ext cx="8231187" cy="447075"/>
          </a:xfrm>
        </p:spPr>
        <p:txBody>
          <a:bodyPr anchor="t"/>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a:t>Edit Master text styles</a:t>
            </a:r>
          </a:p>
        </p:txBody>
      </p:sp>
      <p:sp>
        <p:nvSpPr>
          <p:cNvPr id="5" name="Espace réservé du contenu 4"/>
          <p:cNvSpPr>
            <a:spLocks noGrp="1"/>
          </p:cNvSpPr>
          <p:nvPr>
            <p:ph sz="quarter" idx="2"/>
          </p:nvPr>
        </p:nvSpPr>
        <p:spPr>
          <a:xfrm>
            <a:off x="457200" y="952333"/>
            <a:ext cx="4040188" cy="2764991"/>
          </a:xfrm>
        </p:spPr>
        <p:txBody>
          <a:bodyPr/>
          <a:lstStyle>
            <a:lvl1pPr>
              <a:defRPr sz="2400"/>
            </a:lvl1pPr>
            <a:lvl2pPr>
              <a:defRPr sz="2000"/>
            </a:lvl2pPr>
            <a:lvl3pPr>
              <a:defRPr sz="1800"/>
            </a:lvl3pPr>
            <a:lvl4pPr>
              <a:defRPr sz="1600"/>
            </a:lvl4pPr>
            <a:lvl5pPr>
              <a:defRPr sz="1600"/>
            </a:lvl5pPr>
          </a:lstStyle>
          <a:p>
            <a:pPr lvl="0" eaLnBrk="1" latinLnBrk="0" hangingPunct="1"/>
            <a:r>
              <a:rPr lang="en-US"/>
              <a:t>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dirty="0"/>
          </a:p>
        </p:txBody>
      </p:sp>
      <p:sp>
        <p:nvSpPr>
          <p:cNvPr id="6" name="Espace réservé du contenu 5"/>
          <p:cNvSpPr>
            <a:spLocks noGrp="1"/>
          </p:cNvSpPr>
          <p:nvPr>
            <p:ph sz="quarter" idx="4"/>
          </p:nvPr>
        </p:nvSpPr>
        <p:spPr>
          <a:xfrm>
            <a:off x="4645026" y="952333"/>
            <a:ext cx="4041775" cy="2764991"/>
          </a:xfrm>
        </p:spPr>
        <p:txBody>
          <a:bodyPr/>
          <a:lstStyle>
            <a:lvl1pPr>
              <a:defRPr sz="2400"/>
            </a:lvl1pPr>
            <a:lvl2pPr>
              <a:defRPr sz="2000"/>
            </a:lvl2pPr>
            <a:lvl3pPr>
              <a:defRPr sz="1800"/>
            </a:lvl3pPr>
            <a:lvl4pPr>
              <a:defRPr sz="1600"/>
            </a:lvl4pPr>
            <a:lvl5pPr>
              <a:defRPr sz="1600"/>
            </a:lvl5pPr>
          </a:lstStyle>
          <a:p>
            <a:pPr lvl="0" eaLnBrk="1" latinLnBrk="0" hangingPunct="1"/>
            <a:r>
              <a:rPr lang="en-US"/>
              <a:t>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10" name="Date Placeholder 1"/>
          <p:cNvSpPr>
            <a:spLocks noGrp="1"/>
          </p:cNvSpPr>
          <p:nvPr>
            <p:ph type="dt" sz="half" idx="10"/>
          </p:nvPr>
        </p:nvSpPr>
        <p:spPr>
          <a:xfrm>
            <a:off x="2969335" y="477178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a:t>26 April 2024</a:t>
            </a:r>
            <a:endParaRPr lang="en-US" dirty="0"/>
          </a:p>
        </p:txBody>
      </p:sp>
      <p:sp>
        <p:nvSpPr>
          <p:cNvPr id="11" name="Footer Placeholder 2"/>
          <p:cNvSpPr>
            <a:spLocks noGrp="1"/>
          </p:cNvSpPr>
          <p:nvPr>
            <p:ph type="ftr" sz="quarter" idx="11"/>
          </p:nvPr>
        </p:nvSpPr>
        <p:spPr>
          <a:xfrm>
            <a:off x="5182756"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Lars V Jorgensen, BE-OP-AD</a:t>
            </a:r>
            <a:endParaRPr lang="en-US" dirty="0"/>
          </a:p>
        </p:txBody>
      </p:sp>
      <p:sp>
        <p:nvSpPr>
          <p:cNvPr id="12" name="Slide Number Placeholder 3"/>
          <p:cNvSpPr>
            <a:spLocks noGrp="1"/>
          </p:cNvSpPr>
          <p:nvPr>
            <p:ph type="sldNum" sz="quarter" idx="12"/>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e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0" name="Image 9" descr="bande-01.eps"/>
          <p:cNvPicPr>
            <a:picLocks noChangeAspect="1"/>
          </p:cNvPicPr>
          <p:nvPr/>
        </p:nvPicPr>
        <p:blipFill>
          <a:blip r:embed="rId15" cstate="email">
            <a:extLst>
              <a:ext uri="{28A0092B-C50C-407E-A947-70E740481C1C}">
                <a14:useLocalDpi xmlns:a14="http://schemas.microsoft.com/office/drawing/2010/main" val="0"/>
              </a:ext>
            </a:extLst>
          </a:blip>
          <a:stretch>
            <a:fillRect/>
          </a:stretch>
        </p:blipFill>
        <p:spPr>
          <a:xfrm>
            <a:off x="0" y="4442648"/>
            <a:ext cx="9144000" cy="707202"/>
          </a:xfrm>
          <a:prstGeom prst="rect">
            <a:avLst/>
          </a:prstGeom>
        </p:spPr>
      </p:pic>
      <p:sp>
        <p:nvSpPr>
          <p:cNvPr id="9" name="Espace réservé du titre 8"/>
          <p:cNvSpPr>
            <a:spLocks noGrp="1"/>
          </p:cNvSpPr>
          <p:nvPr>
            <p:ph type="title"/>
          </p:nvPr>
        </p:nvSpPr>
        <p:spPr>
          <a:xfrm>
            <a:off x="457200" y="175120"/>
            <a:ext cx="8226854" cy="705332"/>
          </a:xfrm>
          <a:prstGeom prst="rect">
            <a:avLst/>
          </a:prstGeom>
        </p:spPr>
        <p:txBody>
          <a:bodyPr vert="horz" lIns="45720" rIns="45720" anchor="ctr">
            <a:normAutofit/>
          </a:bodyPr>
          <a:lstStyle/>
          <a:p>
            <a:r>
              <a:rPr kumimoji="0" lang="fr-CH" dirty="0"/>
              <a:t>Cliquez et modifiez le titre</a:t>
            </a:r>
            <a:endParaRPr kumimoji="0" lang="en-US" dirty="0"/>
          </a:p>
        </p:txBody>
      </p:sp>
      <p:sp>
        <p:nvSpPr>
          <p:cNvPr id="30" name="Espace réservé du texte 29"/>
          <p:cNvSpPr>
            <a:spLocks noGrp="1"/>
          </p:cNvSpPr>
          <p:nvPr>
            <p:ph type="body" idx="1"/>
          </p:nvPr>
        </p:nvSpPr>
        <p:spPr>
          <a:xfrm>
            <a:off x="457200" y="994205"/>
            <a:ext cx="8229600" cy="3203145"/>
          </a:xfrm>
          <a:prstGeom prst="rect">
            <a:avLst/>
          </a:prstGeom>
        </p:spPr>
        <p:txBody>
          <a:bodyPr vert="horz">
            <a:normAutofit/>
          </a:bodyPr>
          <a:lstStyle/>
          <a:p>
            <a:pPr lvl="0" eaLnBrk="1" latinLnBrk="0" hangingPunct="1"/>
            <a:r>
              <a:rPr kumimoji="0" lang="fr-CH" dirty="0"/>
              <a:t>Cliquez pour modifier les styles du texte du masque</a:t>
            </a:r>
          </a:p>
          <a:p>
            <a:pPr lvl="1" eaLnBrk="1" latinLnBrk="0" hangingPunct="1"/>
            <a:r>
              <a:rPr kumimoji="0" lang="fr-CH" dirty="0"/>
              <a:t>Deuxième niveau</a:t>
            </a:r>
          </a:p>
          <a:p>
            <a:pPr lvl="2" eaLnBrk="1" latinLnBrk="0" hangingPunct="1"/>
            <a:r>
              <a:rPr kumimoji="0" lang="fr-CH" dirty="0"/>
              <a:t>Troisième niveau</a:t>
            </a:r>
          </a:p>
          <a:p>
            <a:pPr lvl="3" eaLnBrk="1" latinLnBrk="0" hangingPunct="1"/>
            <a:r>
              <a:rPr kumimoji="0" lang="fr-CH" dirty="0"/>
              <a:t>Quatrième niveau</a:t>
            </a:r>
          </a:p>
          <a:p>
            <a:pPr lvl="4" eaLnBrk="1" latinLnBrk="0" hangingPunct="1"/>
            <a:r>
              <a:rPr kumimoji="0" lang="fr-CH" dirty="0"/>
              <a:t>Cinquième niveau</a:t>
            </a:r>
            <a:endParaRPr kumimoji="0" lang="en-US" dirty="0"/>
          </a:p>
        </p:txBody>
      </p:sp>
      <p:sp>
        <p:nvSpPr>
          <p:cNvPr id="2" name="Date Placeholder 1"/>
          <p:cNvSpPr>
            <a:spLocks noGrp="1"/>
          </p:cNvSpPr>
          <p:nvPr>
            <p:ph type="dt" sz="half" idx="2"/>
          </p:nvPr>
        </p:nvSpPr>
        <p:spPr>
          <a:xfrm>
            <a:off x="2969335" y="477178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a:t>26 April 2024</a:t>
            </a:r>
            <a:endParaRPr lang="en-US" dirty="0"/>
          </a:p>
        </p:txBody>
      </p:sp>
      <p:sp>
        <p:nvSpPr>
          <p:cNvPr id="3" name="Footer Placeholder 2"/>
          <p:cNvSpPr>
            <a:spLocks noGrp="1"/>
          </p:cNvSpPr>
          <p:nvPr>
            <p:ph type="ftr" sz="quarter" idx="3"/>
          </p:nvPr>
        </p:nvSpPr>
        <p:spPr>
          <a:xfrm>
            <a:off x="5182756"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Lars V Jorgensen, BE-OP-AD</a:t>
            </a:r>
            <a:endParaRPr lang="en-US" dirty="0"/>
          </a:p>
        </p:txBody>
      </p:sp>
      <p:sp>
        <p:nvSpPr>
          <p:cNvPr id="4"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pic>
        <p:nvPicPr>
          <p:cNvPr id="8" name="Image 7" descr="bande-01.eps"/>
          <p:cNvPicPr>
            <a:picLocks noChangeAspect="1"/>
          </p:cNvPicPr>
          <p:nvPr/>
        </p:nvPicPr>
        <p:blipFill>
          <a:blip r:embed="rId15" cstate="email">
            <a:extLst>
              <a:ext uri="{28A0092B-C50C-407E-A947-70E740481C1C}">
                <a14:useLocalDpi xmlns:a14="http://schemas.microsoft.com/office/drawing/2010/main" val="0"/>
              </a:ext>
            </a:extLst>
          </a:blip>
          <a:stretch>
            <a:fillRect/>
          </a:stretch>
        </p:blipFill>
        <p:spPr>
          <a:xfrm>
            <a:off x="0" y="6157663"/>
            <a:ext cx="9144000" cy="707202"/>
          </a:xfrm>
          <a:prstGeom prst="rect">
            <a:avLst/>
          </a:prstGeom>
        </p:spPr>
      </p:pic>
    </p:spTree>
  </p:cSld>
  <p:clrMap bg1="lt1" tx1="dk1" bg2="lt2" tx2="dk2" accent1="accent1" accent2="accent2" accent3="accent3" accent4="accent4" accent5="accent5" accent6="accent6" hlink="hlink" folHlink="folHlink"/>
  <p:sldLayoutIdLst>
    <p:sldLayoutId id="2147483661" r:id="rId1"/>
    <p:sldLayoutId id="2147483676" r:id="rId2"/>
    <p:sldLayoutId id="2147483677" r:id="rId3"/>
    <p:sldLayoutId id="2147483678" r:id="rId4"/>
    <p:sldLayoutId id="2147483681" r:id="rId5"/>
    <p:sldLayoutId id="2147483680" r:id="rId6"/>
    <p:sldLayoutId id="2147483679" r:id="rId7"/>
    <p:sldLayoutId id="2147483664" r:id="rId8"/>
    <p:sldLayoutId id="2147483665" r:id="rId9"/>
    <p:sldLayoutId id="2147483667" r:id="rId10"/>
    <p:sldLayoutId id="2147483668" r:id="rId11"/>
    <p:sldLayoutId id="2147483669" r:id="rId12"/>
    <p:sldLayoutId id="2147483674" r:id="rId13"/>
  </p:sldLayoutIdLst>
  <p:hf hdr="0" dt="0"/>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93776" indent="-457200" algn="l" rtl="0" eaLnBrk="1" latinLnBrk="0" hangingPunct="1">
        <a:spcBef>
          <a:spcPct val="20000"/>
        </a:spcBef>
        <a:buClr>
          <a:schemeClr val="tx1"/>
        </a:buClr>
        <a:buSzPct val="80000"/>
        <a:buFont typeface="Arial"/>
        <a:buChar char="•"/>
        <a:defRPr kumimoji="0" sz="3000" kern="1200">
          <a:solidFill>
            <a:schemeClr val="tx1"/>
          </a:solidFill>
          <a:latin typeface="+mn-lt"/>
          <a:ea typeface="+mn-ea"/>
          <a:cs typeface="+mn-cs"/>
        </a:defRPr>
      </a:lvl1pPr>
      <a:lvl2pPr marL="905256" indent="-457200" algn="l" rtl="0" eaLnBrk="1" latinLnBrk="0" hangingPunct="1">
        <a:spcBef>
          <a:spcPct val="20000"/>
        </a:spcBef>
        <a:buClr>
          <a:schemeClr val="tx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tx1"/>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tx1"/>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tx1"/>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10.xml"/><Relationship Id="rId6" Type="http://schemas.openxmlformats.org/officeDocument/2006/relationships/image" Target="../media/image17.jpeg"/><Relationship Id="rId5" Type="http://schemas.openxmlformats.org/officeDocument/2006/relationships/image" Target="../media/image16.png"/><Relationship Id="rId4" Type="http://schemas.openxmlformats.org/officeDocument/2006/relationships/image" Target="../media/image15.jpeg"/></Relationships>
</file>

<file path=ppt/slides/_rels/slide11.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3" Type="http://schemas.openxmlformats.org/officeDocument/2006/relationships/diagramLayout" Target="../diagrams/layout1.xml"/><Relationship Id="rId7" Type="http://schemas.openxmlformats.org/officeDocument/2006/relationships/image" Target="../media/image31.png"/><Relationship Id="rId2" Type="http://schemas.openxmlformats.org/officeDocument/2006/relationships/diagramData" Target="../diagrams/data1.xml"/><Relationship Id="rId1" Type="http://schemas.openxmlformats.org/officeDocument/2006/relationships/slideLayout" Target="../slideLayouts/slideLayout8.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6.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6.png"/><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40.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jpeg"/><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62535120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9" name="Picture 3"/>
          <p:cNvPicPr/>
          <p:nvPr/>
        </p:nvPicPr>
        <p:blipFill>
          <a:blip r:embed="rId2"/>
          <a:stretch/>
        </p:blipFill>
        <p:spPr>
          <a:xfrm>
            <a:off x="915840" y="888773"/>
            <a:ext cx="2600100" cy="1392660"/>
          </a:xfrm>
          <a:prstGeom prst="rect">
            <a:avLst/>
          </a:prstGeom>
          <a:ln w="0">
            <a:noFill/>
          </a:ln>
        </p:spPr>
      </p:pic>
      <p:pic>
        <p:nvPicPr>
          <p:cNvPr id="100" name="Picture 4" descr="Image result for parkinson's tremor measure"/>
          <p:cNvPicPr/>
          <p:nvPr/>
        </p:nvPicPr>
        <p:blipFill>
          <a:blip r:embed="rId3"/>
          <a:stretch/>
        </p:blipFill>
        <p:spPr>
          <a:xfrm>
            <a:off x="6114690" y="752625"/>
            <a:ext cx="3235950" cy="2492910"/>
          </a:xfrm>
          <a:prstGeom prst="rect">
            <a:avLst/>
          </a:prstGeom>
          <a:ln w="0">
            <a:noFill/>
          </a:ln>
        </p:spPr>
      </p:pic>
      <p:pic>
        <p:nvPicPr>
          <p:cNvPr id="101" name="Picture 6" descr="Image result for parkinson's tremor measure"/>
          <p:cNvPicPr/>
          <p:nvPr/>
        </p:nvPicPr>
        <p:blipFill>
          <a:blip r:embed="rId4"/>
          <a:stretch/>
        </p:blipFill>
        <p:spPr>
          <a:xfrm>
            <a:off x="915840" y="2318582"/>
            <a:ext cx="2904704" cy="2102786"/>
          </a:xfrm>
          <a:prstGeom prst="rect">
            <a:avLst/>
          </a:prstGeom>
          <a:ln w="0">
            <a:noFill/>
          </a:ln>
        </p:spPr>
      </p:pic>
      <p:pic>
        <p:nvPicPr>
          <p:cNvPr id="102" name="Picture 8" descr="Image result for parkinson's tremor measure"/>
          <p:cNvPicPr/>
          <p:nvPr/>
        </p:nvPicPr>
        <p:blipFill>
          <a:blip r:embed="rId5"/>
          <a:stretch/>
        </p:blipFill>
        <p:spPr>
          <a:xfrm>
            <a:off x="4814640" y="3173761"/>
            <a:ext cx="2131833" cy="1217114"/>
          </a:xfrm>
          <a:prstGeom prst="rect">
            <a:avLst/>
          </a:prstGeom>
          <a:ln w="0">
            <a:noFill/>
          </a:ln>
        </p:spPr>
      </p:pic>
      <p:pic>
        <p:nvPicPr>
          <p:cNvPr id="103" name="Picture 10" descr="Image result for parkinson's tremor measure"/>
          <p:cNvPicPr/>
          <p:nvPr/>
        </p:nvPicPr>
        <p:blipFill>
          <a:blip r:embed="rId6"/>
          <a:stretch/>
        </p:blipFill>
        <p:spPr>
          <a:xfrm>
            <a:off x="3514590" y="1067581"/>
            <a:ext cx="2600100" cy="1309432"/>
          </a:xfrm>
          <a:prstGeom prst="rect">
            <a:avLst/>
          </a:prstGeom>
          <a:ln w="0">
            <a:noFill/>
          </a:ln>
        </p:spPr>
      </p:pic>
      <p:sp>
        <p:nvSpPr>
          <p:cNvPr id="104" name="TextBox 4"/>
          <p:cNvSpPr/>
          <p:nvPr/>
        </p:nvSpPr>
        <p:spPr>
          <a:xfrm>
            <a:off x="714150" y="258121"/>
            <a:ext cx="7837830" cy="499046"/>
          </a:xfrm>
          <a:prstGeom prst="rect">
            <a:avLst/>
          </a:prstGeom>
          <a:noFill/>
          <a:ln w="0">
            <a:noFill/>
          </a:ln>
        </p:spPr>
        <p:style>
          <a:lnRef idx="0">
            <a:scrgbClr r="0" g="0" b="0"/>
          </a:lnRef>
          <a:fillRef idx="0">
            <a:scrgbClr r="0" g="0" b="0"/>
          </a:fillRef>
          <a:effectRef idx="0">
            <a:scrgbClr r="0" g="0" b="0"/>
          </a:effectRef>
          <a:fontRef idx="minor"/>
        </p:style>
        <p:txBody>
          <a:bodyPr lIns="67500" tIns="33750" rIns="67500" bIns="33750">
            <a:spAutoFit/>
          </a:bodyPr>
          <a:lstStyle/>
          <a:p>
            <a:pPr>
              <a:lnSpc>
                <a:spcPct val="100000"/>
              </a:lnSpc>
            </a:pPr>
            <a:r>
              <a:rPr lang="en-US" sz="2800" u="sng" spc="-1" dirty="0">
                <a:solidFill>
                  <a:srgbClr val="0070C0"/>
                </a:solidFill>
                <a:latin typeface="+mj-lt"/>
              </a:rPr>
              <a:t>What was available in 2018?</a:t>
            </a:r>
            <a:endParaRPr lang="en-US" sz="2800" spc="-1" dirty="0">
              <a:solidFill>
                <a:srgbClr val="0070C0"/>
              </a:solidFill>
              <a:latin typeface="+mj-lt"/>
            </a:endParaRPr>
          </a:p>
        </p:txBody>
      </p:sp>
      <p:sp>
        <p:nvSpPr>
          <p:cNvPr id="2" name="Footer Placeholder 1">
            <a:extLst>
              <a:ext uri="{FF2B5EF4-FFF2-40B4-BE49-F238E27FC236}">
                <a16:creationId xmlns:a16="http://schemas.microsoft.com/office/drawing/2014/main" id="{E8D34984-B164-4AFC-3231-D4B8532CAE65}"/>
              </a:ext>
            </a:extLst>
          </p:cNvPr>
          <p:cNvSpPr>
            <a:spLocks noGrp="1"/>
          </p:cNvSpPr>
          <p:nvPr>
            <p:ph type="ftr" sz="quarter" idx="3"/>
          </p:nvPr>
        </p:nvSpPr>
        <p:spPr>
          <a:xfrm>
            <a:off x="3366840" y="4656685"/>
            <a:ext cx="2895600" cy="273844"/>
          </a:xfrm>
        </p:spPr>
        <p:txBody>
          <a:bodyPr/>
          <a:lstStyle/>
          <a:p>
            <a:r>
              <a:rPr lang="en-US"/>
              <a:t>Lars V Jorgensen, BE-OP-AD</a:t>
            </a:r>
            <a:endParaRPr lang="en-US" dirty="0"/>
          </a:p>
        </p:txBody>
      </p:sp>
      <p:sp>
        <p:nvSpPr>
          <p:cNvPr id="3" name="Slide Number Placeholder 2">
            <a:extLst>
              <a:ext uri="{FF2B5EF4-FFF2-40B4-BE49-F238E27FC236}">
                <a16:creationId xmlns:a16="http://schemas.microsoft.com/office/drawing/2014/main" id="{6CEC3F57-0087-5B94-7BBE-4AB579A384F1}"/>
              </a:ext>
            </a:extLst>
          </p:cNvPr>
          <p:cNvSpPr>
            <a:spLocks noGrp="1"/>
          </p:cNvSpPr>
          <p:nvPr>
            <p:ph type="sldNum" sz="quarter" idx="4"/>
          </p:nvPr>
        </p:nvSpPr>
        <p:spPr/>
        <p:txBody>
          <a:bodyPr/>
          <a:lstStyle/>
          <a:p>
            <a:fld id="{17918391-D411-FE40-AAD7-861AE5233E0E}" type="slidenum">
              <a:rPr lang="en-US" smtClean="0"/>
              <a:pPr/>
              <a:t>10</a:t>
            </a:fld>
            <a:endParaRPr lang="en-US" dirty="0"/>
          </a:p>
        </p:txBody>
      </p:sp>
    </p:spTree>
  </p:cSld>
  <p:clrMapOvr>
    <a:masterClrMapping/>
  </p:clrMapOvr>
  <p:timing>
    <p:tnLst>
      <p:par>
        <p:cTn id="1" dur="indefinite" restart="never" nodeType="tmRoot">
          <p:childTnLst>
            <p:seq>
              <p:cTn id="2" dur="indefinite" nodeType="mainSeq">
                <p:childTnLst>
                  <p:par>
                    <p:cTn id="3" fill="hold">
                      <p:stCondLst>
                        <p:cond delay="indefinite"/>
                      </p:stCondLst>
                      <p:childTnLst>
                        <p:par>
                          <p:cTn id="4" fill="hold">
                            <p:stCondLst>
                              <p:cond delay="0"/>
                            </p:stCondLst>
                            <p:childTnLst>
                              <p:par>
                                <p:cTn id="5" presetID="1" presetClass="entr" fill="hold" nodeType="clickEffect">
                                  <p:stCondLst>
                                    <p:cond delay="0"/>
                                  </p:stCondLst>
                                  <p:childTnLst>
                                    <p:set>
                                      <p:cBhvr>
                                        <p:cTn id="6" dur="1" fill="hold">
                                          <p:stCondLst>
                                            <p:cond delay="0"/>
                                          </p:stCondLst>
                                        </p:cTn>
                                        <p:tgtEl>
                                          <p:spTgt spid="9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fill="hold" nodeType="clickEffect">
                                  <p:stCondLst>
                                    <p:cond delay="0"/>
                                  </p:stCondLst>
                                  <p:childTnLst>
                                    <p:set>
                                      <p:cBhvr>
                                        <p:cTn id="10" dur="1" fill="hold">
                                          <p:stCondLst>
                                            <p:cond delay="0"/>
                                          </p:stCondLst>
                                        </p:cTn>
                                        <p:tgtEl>
                                          <p:spTgt spid="10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fill="hold" nodeType="clickEffect">
                                  <p:stCondLst>
                                    <p:cond delay="0"/>
                                  </p:stCondLst>
                                  <p:childTnLst>
                                    <p:set>
                                      <p:cBhvr>
                                        <p:cTn id="14" dur="1" fill="hold">
                                          <p:stCondLst>
                                            <p:cond delay="0"/>
                                          </p:stCondLst>
                                        </p:cTn>
                                        <p:tgtEl>
                                          <p:spTgt spid="10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fill="hold" nodeType="clickEffect">
                                  <p:stCondLst>
                                    <p:cond delay="0"/>
                                  </p:stCondLst>
                                  <p:childTnLst>
                                    <p:set>
                                      <p:cBhvr>
                                        <p:cTn id="18" dur="1" fill="hold">
                                          <p:stCondLst>
                                            <p:cond delay="0"/>
                                          </p:stCondLst>
                                        </p:cTn>
                                        <p:tgtEl>
                                          <p:spTgt spid="102"/>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fill="hold" nodeType="clickEffect">
                                  <p:stCondLst>
                                    <p:cond delay="0"/>
                                  </p:stCondLst>
                                  <p:childTnLst>
                                    <p:set>
                                      <p:cBhvr>
                                        <p:cTn id="22" dur="1" fill="hold">
                                          <p:stCondLst>
                                            <p:cond delay="0"/>
                                          </p:stCondLst>
                                        </p:cTn>
                                        <p:tgtEl>
                                          <p:spTgt spid="10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B7C044-7898-3357-C967-A48CADDAD288}"/>
              </a:ext>
            </a:extLst>
          </p:cNvPr>
          <p:cNvSpPr>
            <a:spLocks noGrp="1"/>
          </p:cNvSpPr>
          <p:nvPr>
            <p:ph type="title"/>
          </p:nvPr>
        </p:nvSpPr>
        <p:spPr>
          <a:xfrm>
            <a:off x="457200" y="205979"/>
            <a:ext cx="7467600" cy="857250"/>
          </a:xfrm>
        </p:spPr>
        <p:txBody>
          <a:bodyPr anchor="ctr">
            <a:normAutofit/>
          </a:bodyPr>
          <a:lstStyle/>
          <a:p>
            <a:r>
              <a:rPr lang="en-US" sz="3200" u="sng" dirty="0"/>
              <a:t>The Pebble Time problem!</a:t>
            </a:r>
          </a:p>
        </p:txBody>
      </p:sp>
      <p:pic>
        <p:nvPicPr>
          <p:cNvPr id="7" name="Picture 6" descr="A close-up of a smart watch&#10;&#10;Description automatically generated">
            <a:extLst>
              <a:ext uri="{FF2B5EF4-FFF2-40B4-BE49-F238E27FC236}">
                <a16:creationId xmlns:a16="http://schemas.microsoft.com/office/drawing/2014/main" id="{68F7F711-0AAC-C5C0-CE7B-73BD61ECF986}"/>
              </a:ext>
            </a:extLst>
          </p:cNvPr>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861767" y="1200151"/>
            <a:ext cx="2848465" cy="3262788"/>
          </a:xfrm>
          <a:prstGeom prst="rect">
            <a:avLst/>
          </a:prstGeom>
          <a:noFill/>
        </p:spPr>
      </p:pic>
      <p:sp>
        <p:nvSpPr>
          <p:cNvPr id="5" name="Text Placeholder 4">
            <a:extLst>
              <a:ext uri="{FF2B5EF4-FFF2-40B4-BE49-F238E27FC236}">
                <a16:creationId xmlns:a16="http://schemas.microsoft.com/office/drawing/2014/main" id="{C906A5F7-EA6A-C416-40FD-72EA922B1DB4}"/>
              </a:ext>
              <a:ext uri="{C183D7F6-B498-43B3-948B-1728B52AA6E4}">
                <adec:decorative xmlns:adec="http://schemas.microsoft.com/office/drawing/2017/decorative" val="1"/>
              </a:ext>
            </a:extLst>
          </p:cNvPr>
          <p:cNvSpPr>
            <a:spLocks noGrp="1"/>
          </p:cNvSpPr>
          <p:nvPr>
            <p:ph sz="half" idx="2"/>
          </p:nvPr>
        </p:nvSpPr>
        <p:spPr>
          <a:xfrm>
            <a:off x="4267200" y="1200150"/>
            <a:ext cx="3657600" cy="3262789"/>
          </a:xfrm>
        </p:spPr>
        <p:txBody>
          <a:bodyPr>
            <a:normAutofit lnSpcReduction="10000"/>
          </a:bodyPr>
          <a:lstStyle/>
          <a:p>
            <a:pPr>
              <a:lnSpc>
                <a:spcPct val="150000"/>
              </a:lnSpc>
            </a:pPr>
            <a:r>
              <a:rPr lang="en-US" sz="1200" dirty="0"/>
              <a:t>The Michael J Fox Foundation ran three-year trial to have Pebble Time together with their app for Pebble Time certified as a medical instrument – this is necessary under US law (and lots of other countries laws) to make a medical decision based on measurements made by this device</a:t>
            </a:r>
          </a:p>
          <a:p>
            <a:pPr>
              <a:lnSpc>
                <a:spcPct val="150000"/>
              </a:lnSpc>
            </a:pPr>
            <a:r>
              <a:rPr lang="en-US" sz="1200" dirty="0"/>
              <a:t>Pebble Time was chosen because of its unique technology (color e-ink, long battery lifetime)</a:t>
            </a:r>
          </a:p>
          <a:p>
            <a:pPr>
              <a:lnSpc>
                <a:spcPct val="150000"/>
              </a:lnSpc>
            </a:pPr>
            <a:r>
              <a:rPr lang="en-US" sz="1200" b="1" u="sng" dirty="0">
                <a:solidFill>
                  <a:srgbClr val="FF0000"/>
                </a:solidFill>
              </a:rPr>
              <a:t>Pebble goes bankrupt – hardware discontinued</a:t>
            </a:r>
          </a:p>
        </p:txBody>
      </p:sp>
      <p:sp>
        <p:nvSpPr>
          <p:cNvPr id="3" name="Footer Placeholder 2">
            <a:extLst>
              <a:ext uri="{FF2B5EF4-FFF2-40B4-BE49-F238E27FC236}">
                <a16:creationId xmlns:a16="http://schemas.microsoft.com/office/drawing/2014/main" id="{FF4F1BE4-B8EA-A04E-97FB-509096654750}"/>
              </a:ext>
            </a:extLst>
          </p:cNvPr>
          <p:cNvSpPr>
            <a:spLocks noGrp="1"/>
          </p:cNvSpPr>
          <p:nvPr>
            <p:ph type="ftr" sz="quarter" idx="3"/>
          </p:nvPr>
        </p:nvSpPr>
        <p:spPr>
          <a:xfrm>
            <a:off x="2921566" y="4663677"/>
            <a:ext cx="2895600" cy="273844"/>
          </a:xfrm>
        </p:spPr>
        <p:txBody>
          <a:bodyPr anchor="ctr">
            <a:normAutofit/>
          </a:bodyPr>
          <a:lstStyle/>
          <a:p>
            <a:pPr>
              <a:lnSpc>
                <a:spcPct val="90000"/>
              </a:lnSpc>
              <a:spcAft>
                <a:spcPts val="600"/>
              </a:spcAft>
            </a:pPr>
            <a:r>
              <a:rPr lang="en-US"/>
              <a:t>Lars V Jorgensen, BE-OP-AD</a:t>
            </a:r>
          </a:p>
        </p:txBody>
      </p:sp>
      <p:sp>
        <p:nvSpPr>
          <p:cNvPr id="4" name="Slide Number Placeholder 3">
            <a:extLst>
              <a:ext uri="{FF2B5EF4-FFF2-40B4-BE49-F238E27FC236}">
                <a16:creationId xmlns:a16="http://schemas.microsoft.com/office/drawing/2014/main" id="{681A5F34-162E-1035-CF24-738E30A54F20}"/>
              </a:ext>
            </a:extLst>
          </p:cNvPr>
          <p:cNvSpPr>
            <a:spLocks noGrp="1"/>
          </p:cNvSpPr>
          <p:nvPr>
            <p:ph type="sldNum" sz="quarter" idx="4"/>
          </p:nvPr>
        </p:nvSpPr>
        <p:spPr>
          <a:xfrm>
            <a:off x="8185376" y="4767263"/>
            <a:ext cx="501424" cy="273844"/>
          </a:xfrm>
        </p:spPr>
        <p:txBody>
          <a:bodyPr anchor="ctr">
            <a:normAutofit/>
          </a:bodyPr>
          <a:lstStyle/>
          <a:p>
            <a:pPr>
              <a:lnSpc>
                <a:spcPct val="90000"/>
              </a:lnSpc>
              <a:spcAft>
                <a:spcPts val="600"/>
              </a:spcAft>
            </a:pPr>
            <a:fld id="{17918391-D411-FE40-AAD7-861AE5233E0E}" type="slidenum">
              <a:rPr lang="en-US" smtClean="0"/>
              <a:pPr>
                <a:lnSpc>
                  <a:spcPct val="90000"/>
                </a:lnSpc>
                <a:spcAft>
                  <a:spcPts val="600"/>
                </a:spcAft>
              </a:pPr>
              <a:t>11</a:t>
            </a:fld>
            <a:endParaRPr lang="en-US"/>
          </a:p>
        </p:txBody>
      </p:sp>
    </p:spTree>
    <p:extLst>
      <p:ext uri="{BB962C8B-B14F-4D97-AF65-F5344CB8AC3E}">
        <p14:creationId xmlns:p14="http://schemas.microsoft.com/office/powerpoint/2010/main" val="415612865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9E23FA-1206-5830-5581-368DAB61364F}"/>
              </a:ext>
            </a:extLst>
          </p:cNvPr>
          <p:cNvSpPr>
            <a:spLocks noGrp="1"/>
          </p:cNvSpPr>
          <p:nvPr>
            <p:ph type="title"/>
          </p:nvPr>
        </p:nvSpPr>
        <p:spPr>
          <a:xfrm>
            <a:off x="457200" y="175120"/>
            <a:ext cx="8226854" cy="705332"/>
          </a:xfrm>
        </p:spPr>
        <p:txBody>
          <a:bodyPr anchor="ctr">
            <a:normAutofit/>
          </a:bodyPr>
          <a:lstStyle/>
          <a:p>
            <a:pPr>
              <a:lnSpc>
                <a:spcPct val="90000"/>
              </a:lnSpc>
            </a:pPr>
            <a:r>
              <a:rPr lang="en-US" sz="4300" u="sng"/>
              <a:t>More lessons from Fox Insight</a:t>
            </a:r>
          </a:p>
        </p:txBody>
      </p:sp>
      <p:sp>
        <p:nvSpPr>
          <p:cNvPr id="5" name="Footer Placeholder 4">
            <a:extLst>
              <a:ext uri="{FF2B5EF4-FFF2-40B4-BE49-F238E27FC236}">
                <a16:creationId xmlns:a16="http://schemas.microsoft.com/office/drawing/2014/main" id="{B61F0EAF-B27D-3F70-386F-852F7CCEF25C}"/>
              </a:ext>
            </a:extLst>
          </p:cNvPr>
          <p:cNvSpPr>
            <a:spLocks noGrp="1"/>
          </p:cNvSpPr>
          <p:nvPr>
            <p:ph type="ftr" sz="quarter" idx="3"/>
          </p:nvPr>
        </p:nvSpPr>
        <p:spPr>
          <a:xfrm>
            <a:off x="2949919" y="4630341"/>
            <a:ext cx="2895600" cy="273844"/>
          </a:xfrm>
        </p:spPr>
        <p:txBody>
          <a:bodyPr anchor="ctr">
            <a:normAutofit/>
          </a:bodyPr>
          <a:lstStyle/>
          <a:p>
            <a:pPr>
              <a:lnSpc>
                <a:spcPct val="90000"/>
              </a:lnSpc>
              <a:spcAft>
                <a:spcPts val="600"/>
              </a:spcAft>
            </a:pPr>
            <a:r>
              <a:rPr lang="en-US" dirty="0"/>
              <a:t>Lars V Jorgensen, BE-OP-AD</a:t>
            </a:r>
          </a:p>
        </p:txBody>
      </p:sp>
      <p:sp>
        <p:nvSpPr>
          <p:cNvPr id="6" name="Slide Number Placeholder 5">
            <a:extLst>
              <a:ext uri="{FF2B5EF4-FFF2-40B4-BE49-F238E27FC236}">
                <a16:creationId xmlns:a16="http://schemas.microsoft.com/office/drawing/2014/main" id="{FA92FAFD-5241-9BFC-85E9-BA42EC0CC5C3}"/>
              </a:ext>
            </a:extLst>
          </p:cNvPr>
          <p:cNvSpPr>
            <a:spLocks noGrp="1"/>
          </p:cNvSpPr>
          <p:nvPr>
            <p:ph type="sldNum" sz="quarter" idx="4"/>
          </p:nvPr>
        </p:nvSpPr>
        <p:spPr>
          <a:xfrm>
            <a:off x="8185376" y="4767263"/>
            <a:ext cx="501424" cy="273844"/>
          </a:xfrm>
        </p:spPr>
        <p:txBody>
          <a:bodyPr anchor="ctr">
            <a:normAutofit/>
          </a:bodyPr>
          <a:lstStyle/>
          <a:p>
            <a:pPr>
              <a:lnSpc>
                <a:spcPct val="90000"/>
              </a:lnSpc>
              <a:spcAft>
                <a:spcPts val="600"/>
              </a:spcAft>
            </a:pPr>
            <a:fld id="{17918391-D411-FE40-AAD7-861AE5233E0E}" type="slidenum">
              <a:rPr lang="en-US" smtClean="0"/>
              <a:pPr>
                <a:lnSpc>
                  <a:spcPct val="90000"/>
                </a:lnSpc>
                <a:spcAft>
                  <a:spcPts val="600"/>
                </a:spcAft>
              </a:pPr>
              <a:t>12</a:t>
            </a:fld>
            <a:endParaRPr lang="en-US"/>
          </a:p>
        </p:txBody>
      </p:sp>
      <p:pic>
        <p:nvPicPr>
          <p:cNvPr id="16" name="Content Placeholder 15" descr="A screenshot of a computer&#10;&#10;Description automatically generated">
            <a:extLst>
              <a:ext uri="{FF2B5EF4-FFF2-40B4-BE49-F238E27FC236}">
                <a16:creationId xmlns:a16="http://schemas.microsoft.com/office/drawing/2014/main" id="{DB75BF2D-568B-F027-AF4B-E390D8084A9D}"/>
              </a:ext>
            </a:extLst>
          </p:cNvPr>
          <p:cNvPicPr>
            <a:picLocks noGrp="1" noChangeAspect="1"/>
          </p:cNvPicPr>
          <p:nvPr>
            <p:ph idx="1"/>
          </p:nvPr>
        </p:nvPicPr>
        <p:blipFill>
          <a:blip r:embed="rId2" cstate="email">
            <a:extLst>
              <a:ext uri="{28A0092B-C50C-407E-A947-70E740481C1C}">
                <a14:useLocalDpi xmlns:a14="http://schemas.microsoft.com/office/drawing/2010/main" val="0"/>
              </a:ext>
            </a:extLst>
          </a:blip>
          <a:stretch>
            <a:fillRect/>
          </a:stretch>
        </p:blipFill>
        <p:spPr>
          <a:xfrm>
            <a:off x="906308" y="977556"/>
            <a:ext cx="7200703" cy="3446290"/>
          </a:xfrm>
        </p:spPr>
      </p:pic>
    </p:spTree>
    <p:extLst>
      <p:ext uri="{BB962C8B-B14F-4D97-AF65-F5344CB8AC3E}">
        <p14:creationId xmlns:p14="http://schemas.microsoft.com/office/powerpoint/2010/main" val="34873975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9E23FA-1206-5830-5581-368DAB61364F}"/>
              </a:ext>
            </a:extLst>
          </p:cNvPr>
          <p:cNvSpPr>
            <a:spLocks noGrp="1"/>
          </p:cNvSpPr>
          <p:nvPr>
            <p:ph type="title"/>
          </p:nvPr>
        </p:nvSpPr>
        <p:spPr>
          <a:xfrm>
            <a:off x="457200" y="175120"/>
            <a:ext cx="8226854" cy="705332"/>
          </a:xfrm>
        </p:spPr>
        <p:txBody>
          <a:bodyPr anchor="ctr">
            <a:normAutofit/>
          </a:bodyPr>
          <a:lstStyle/>
          <a:p>
            <a:pPr>
              <a:lnSpc>
                <a:spcPct val="90000"/>
              </a:lnSpc>
            </a:pPr>
            <a:r>
              <a:rPr lang="en-US" sz="4300" u="sng" dirty="0"/>
              <a:t>More lessons from Fox Insight</a:t>
            </a:r>
          </a:p>
        </p:txBody>
      </p:sp>
      <p:sp>
        <p:nvSpPr>
          <p:cNvPr id="5" name="Footer Placeholder 4">
            <a:extLst>
              <a:ext uri="{FF2B5EF4-FFF2-40B4-BE49-F238E27FC236}">
                <a16:creationId xmlns:a16="http://schemas.microsoft.com/office/drawing/2014/main" id="{B61F0EAF-B27D-3F70-386F-852F7CCEF25C}"/>
              </a:ext>
            </a:extLst>
          </p:cNvPr>
          <p:cNvSpPr>
            <a:spLocks noGrp="1"/>
          </p:cNvSpPr>
          <p:nvPr>
            <p:ph type="ftr" sz="quarter" idx="3"/>
          </p:nvPr>
        </p:nvSpPr>
        <p:spPr>
          <a:xfrm>
            <a:off x="3219277" y="4694536"/>
            <a:ext cx="2895600" cy="273844"/>
          </a:xfrm>
        </p:spPr>
        <p:txBody>
          <a:bodyPr anchor="ctr">
            <a:normAutofit/>
          </a:bodyPr>
          <a:lstStyle/>
          <a:p>
            <a:pPr>
              <a:lnSpc>
                <a:spcPct val="90000"/>
              </a:lnSpc>
              <a:spcAft>
                <a:spcPts val="600"/>
              </a:spcAft>
            </a:pPr>
            <a:r>
              <a:rPr lang="en-US" dirty="0"/>
              <a:t>Lars V Jorgensen, BE-OP-AD</a:t>
            </a:r>
          </a:p>
        </p:txBody>
      </p:sp>
      <p:sp>
        <p:nvSpPr>
          <p:cNvPr id="6" name="Slide Number Placeholder 5">
            <a:extLst>
              <a:ext uri="{FF2B5EF4-FFF2-40B4-BE49-F238E27FC236}">
                <a16:creationId xmlns:a16="http://schemas.microsoft.com/office/drawing/2014/main" id="{FA92FAFD-5241-9BFC-85E9-BA42EC0CC5C3}"/>
              </a:ext>
            </a:extLst>
          </p:cNvPr>
          <p:cNvSpPr>
            <a:spLocks noGrp="1"/>
          </p:cNvSpPr>
          <p:nvPr>
            <p:ph type="sldNum" sz="quarter" idx="4"/>
          </p:nvPr>
        </p:nvSpPr>
        <p:spPr>
          <a:xfrm>
            <a:off x="8185376" y="4767263"/>
            <a:ext cx="501424" cy="273844"/>
          </a:xfrm>
        </p:spPr>
        <p:txBody>
          <a:bodyPr anchor="ctr">
            <a:normAutofit/>
          </a:bodyPr>
          <a:lstStyle/>
          <a:p>
            <a:pPr>
              <a:lnSpc>
                <a:spcPct val="90000"/>
              </a:lnSpc>
              <a:spcAft>
                <a:spcPts val="600"/>
              </a:spcAft>
            </a:pPr>
            <a:fld id="{17918391-D411-FE40-AAD7-861AE5233E0E}" type="slidenum">
              <a:rPr lang="en-US" smtClean="0"/>
              <a:pPr>
                <a:lnSpc>
                  <a:spcPct val="90000"/>
                </a:lnSpc>
                <a:spcAft>
                  <a:spcPts val="600"/>
                </a:spcAft>
              </a:pPr>
              <a:t>13</a:t>
            </a:fld>
            <a:endParaRPr lang="en-US"/>
          </a:p>
        </p:txBody>
      </p:sp>
      <p:sp>
        <p:nvSpPr>
          <p:cNvPr id="4" name="Content Placeholder 3">
            <a:extLst>
              <a:ext uri="{FF2B5EF4-FFF2-40B4-BE49-F238E27FC236}">
                <a16:creationId xmlns:a16="http://schemas.microsoft.com/office/drawing/2014/main" id="{C26077F1-518C-DE7C-FE74-BC561DA51344}"/>
              </a:ext>
            </a:extLst>
          </p:cNvPr>
          <p:cNvSpPr>
            <a:spLocks noGrp="1"/>
          </p:cNvSpPr>
          <p:nvPr>
            <p:ph idx="1"/>
          </p:nvPr>
        </p:nvSpPr>
        <p:spPr/>
        <p:txBody>
          <a:bodyPr>
            <a:normAutofit fontScale="77500" lnSpcReduction="20000"/>
          </a:bodyPr>
          <a:lstStyle/>
          <a:p>
            <a:r>
              <a:rPr lang="en-US" dirty="0"/>
              <a:t>Patient-neurologist app very good.</a:t>
            </a:r>
          </a:p>
          <a:p>
            <a:r>
              <a:rPr lang="en-US" dirty="0"/>
              <a:t>Very extensive questionnaire is only part of the effort still continuing !</a:t>
            </a:r>
          </a:p>
          <a:p>
            <a:r>
              <a:rPr lang="en-US" dirty="0"/>
              <a:t>Trying to have a smartwatch solution medically certified is probably a futile effort.</a:t>
            </a:r>
          </a:p>
          <a:p>
            <a:r>
              <a:rPr lang="en-US" dirty="0"/>
              <a:t>…. But nothing stops you from trying to track your own symptoms and using this as a base for discussion with your neurologist!</a:t>
            </a:r>
          </a:p>
          <a:p>
            <a:r>
              <a:rPr lang="en-US" dirty="0"/>
              <a:t>… and remember currently medication only reducing symptoms!</a:t>
            </a:r>
          </a:p>
          <a:p>
            <a:endParaRPr lang="en-US" dirty="0"/>
          </a:p>
        </p:txBody>
      </p:sp>
    </p:spTree>
    <p:extLst>
      <p:ext uri="{BB962C8B-B14F-4D97-AF65-F5344CB8AC3E}">
        <p14:creationId xmlns:p14="http://schemas.microsoft.com/office/powerpoint/2010/main" val="71324767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1B4F74-09BC-E25A-1BB0-4F6B3DDB5FFA}"/>
              </a:ext>
            </a:extLst>
          </p:cNvPr>
          <p:cNvSpPr>
            <a:spLocks noGrp="1"/>
          </p:cNvSpPr>
          <p:nvPr>
            <p:ph type="title"/>
          </p:nvPr>
        </p:nvSpPr>
        <p:spPr>
          <a:xfrm>
            <a:off x="457200" y="205979"/>
            <a:ext cx="7467600" cy="857250"/>
          </a:xfrm>
        </p:spPr>
        <p:txBody>
          <a:bodyPr anchor="ctr">
            <a:normAutofit/>
          </a:bodyPr>
          <a:lstStyle/>
          <a:p>
            <a:r>
              <a:rPr lang="en-US" sz="3200" u="sng" dirty="0" err="1"/>
              <a:t>Kuranos</a:t>
            </a:r>
            <a:r>
              <a:rPr lang="en-US" sz="3200" u="sng" dirty="0"/>
              <a:t> – the original idea</a:t>
            </a:r>
          </a:p>
        </p:txBody>
      </p:sp>
      <p:sp>
        <p:nvSpPr>
          <p:cNvPr id="5" name="Text Placeholder 4">
            <a:extLst>
              <a:ext uri="{FF2B5EF4-FFF2-40B4-BE49-F238E27FC236}">
                <a16:creationId xmlns:a16="http://schemas.microsoft.com/office/drawing/2014/main" id="{0FE925A6-3EE3-EF9F-5478-996F2CDACEC4}"/>
              </a:ext>
            </a:extLst>
          </p:cNvPr>
          <p:cNvSpPr>
            <a:spLocks noGrp="1"/>
          </p:cNvSpPr>
          <p:nvPr>
            <p:ph sz="half" idx="1"/>
          </p:nvPr>
        </p:nvSpPr>
        <p:spPr>
          <a:xfrm>
            <a:off x="457200" y="1200151"/>
            <a:ext cx="3657600" cy="3262788"/>
          </a:xfrm>
        </p:spPr>
        <p:txBody>
          <a:bodyPr>
            <a:normAutofit/>
          </a:bodyPr>
          <a:lstStyle/>
          <a:p>
            <a:pPr>
              <a:lnSpc>
                <a:spcPct val="150000"/>
              </a:lnSpc>
            </a:pPr>
            <a:r>
              <a:rPr lang="en-US" sz="1500" dirty="0"/>
              <a:t>Build our own hardware!</a:t>
            </a:r>
          </a:p>
          <a:p>
            <a:pPr>
              <a:lnSpc>
                <a:spcPct val="150000"/>
              </a:lnSpc>
            </a:pPr>
            <a:r>
              <a:rPr lang="en-US" sz="1500" dirty="0"/>
              <a:t>Very low power consumption.</a:t>
            </a:r>
          </a:p>
          <a:p>
            <a:pPr>
              <a:lnSpc>
                <a:spcPct val="150000"/>
              </a:lnSpc>
            </a:pPr>
            <a:r>
              <a:rPr lang="en-US" sz="1500" dirty="0"/>
              <a:t>Long battery life time.</a:t>
            </a:r>
          </a:p>
          <a:p>
            <a:pPr>
              <a:lnSpc>
                <a:spcPct val="150000"/>
              </a:lnSpc>
            </a:pPr>
            <a:r>
              <a:rPr lang="en-US" sz="1500" dirty="0"/>
              <a:t>Competition from Australia</a:t>
            </a:r>
          </a:p>
          <a:p>
            <a:pPr>
              <a:lnSpc>
                <a:spcPct val="150000"/>
              </a:lnSpc>
            </a:pPr>
            <a:r>
              <a:rPr lang="en-US" sz="1500" dirty="0"/>
              <a:t>Competition from Germany</a:t>
            </a:r>
          </a:p>
          <a:p>
            <a:pPr>
              <a:lnSpc>
                <a:spcPct val="150000"/>
              </a:lnSpc>
            </a:pPr>
            <a:r>
              <a:rPr lang="en-US" sz="1500" dirty="0"/>
              <a:t>Change of emphasis – no hardware</a:t>
            </a:r>
          </a:p>
          <a:p>
            <a:pPr>
              <a:lnSpc>
                <a:spcPct val="90000"/>
              </a:lnSpc>
            </a:pPr>
            <a:r>
              <a:rPr lang="en-US" sz="1500" dirty="0"/>
              <a:t>‘Making smart watches is NOT a CERN competency!’</a:t>
            </a:r>
          </a:p>
        </p:txBody>
      </p:sp>
      <p:pic>
        <p:nvPicPr>
          <p:cNvPr id="7" name="Picture 6" descr="A smart watch and a phone&#10;&#10;Description automatically generated">
            <a:extLst>
              <a:ext uri="{FF2B5EF4-FFF2-40B4-BE49-F238E27FC236}">
                <a16:creationId xmlns:a16="http://schemas.microsoft.com/office/drawing/2014/main" id="{9C98C3A5-AA1E-5899-2D4A-51BF36A25A0C}"/>
              </a:ext>
            </a:extLst>
          </p:cNvPr>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4542097" y="1167782"/>
            <a:ext cx="3107806" cy="3262789"/>
          </a:xfrm>
          <a:prstGeom prst="rect">
            <a:avLst/>
          </a:prstGeom>
          <a:noFill/>
        </p:spPr>
      </p:pic>
      <p:sp>
        <p:nvSpPr>
          <p:cNvPr id="3" name="Footer Placeholder 2">
            <a:extLst>
              <a:ext uri="{FF2B5EF4-FFF2-40B4-BE49-F238E27FC236}">
                <a16:creationId xmlns:a16="http://schemas.microsoft.com/office/drawing/2014/main" id="{1F8D28B7-4D99-AA50-363A-D95E5D3EAB8A}"/>
              </a:ext>
            </a:extLst>
          </p:cNvPr>
          <p:cNvSpPr>
            <a:spLocks noGrp="1"/>
          </p:cNvSpPr>
          <p:nvPr>
            <p:ph type="ftr" sz="quarter" idx="3"/>
          </p:nvPr>
        </p:nvSpPr>
        <p:spPr>
          <a:xfrm>
            <a:off x="2667000" y="4663677"/>
            <a:ext cx="2895600" cy="273844"/>
          </a:xfrm>
        </p:spPr>
        <p:txBody>
          <a:bodyPr anchor="ctr">
            <a:normAutofit/>
          </a:bodyPr>
          <a:lstStyle/>
          <a:p>
            <a:pPr>
              <a:lnSpc>
                <a:spcPct val="90000"/>
              </a:lnSpc>
              <a:spcAft>
                <a:spcPts val="600"/>
              </a:spcAft>
            </a:pPr>
            <a:r>
              <a:rPr lang="en-US"/>
              <a:t>Lars V Jorgensen, BE-OP-AD</a:t>
            </a:r>
            <a:endParaRPr lang="en-US" dirty="0"/>
          </a:p>
        </p:txBody>
      </p:sp>
      <p:sp>
        <p:nvSpPr>
          <p:cNvPr id="4" name="Slide Number Placeholder 3">
            <a:extLst>
              <a:ext uri="{FF2B5EF4-FFF2-40B4-BE49-F238E27FC236}">
                <a16:creationId xmlns:a16="http://schemas.microsoft.com/office/drawing/2014/main" id="{B6B0DFA5-9F26-92E8-6441-F5898F02842D}"/>
              </a:ext>
            </a:extLst>
          </p:cNvPr>
          <p:cNvSpPr>
            <a:spLocks noGrp="1"/>
          </p:cNvSpPr>
          <p:nvPr>
            <p:ph type="sldNum" sz="quarter" idx="4"/>
          </p:nvPr>
        </p:nvSpPr>
        <p:spPr>
          <a:xfrm>
            <a:off x="8185376" y="4767263"/>
            <a:ext cx="501424" cy="273844"/>
          </a:xfrm>
        </p:spPr>
        <p:txBody>
          <a:bodyPr anchor="ctr">
            <a:normAutofit/>
          </a:bodyPr>
          <a:lstStyle/>
          <a:p>
            <a:pPr>
              <a:lnSpc>
                <a:spcPct val="90000"/>
              </a:lnSpc>
              <a:spcAft>
                <a:spcPts val="600"/>
              </a:spcAft>
            </a:pPr>
            <a:fld id="{17918391-D411-FE40-AAD7-861AE5233E0E}" type="slidenum">
              <a:rPr lang="en-US" smtClean="0"/>
              <a:pPr>
                <a:lnSpc>
                  <a:spcPct val="90000"/>
                </a:lnSpc>
                <a:spcAft>
                  <a:spcPts val="600"/>
                </a:spcAft>
              </a:pPr>
              <a:t>14</a:t>
            </a:fld>
            <a:endParaRPr lang="en-US"/>
          </a:p>
        </p:txBody>
      </p:sp>
    </p:spTree>
    <p:extLst>
      <p:ext uri="{BB962C8B-B14F-4D97-AF65-F5344CB8AC3E}">
        <p14:creationId xmlns:p14="http://schemas.microsoft.com/office/powerpoint/2010/main" val="250579682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C6E4C9-2884-6706-6AD8-D39EEFA5B183}"/>
              </a:ext>
            </a:extLst>
          </p:cNvPr>
          <p:cNvSpPr>
            <a:spLocks noGrp="1"/>
          </p:cNvSpPr>
          <p:nvPr>
            <p:ph type="title"/>
          </p:nvPr>
        </p:nvSpPr>
        <p:spPr>
          <a:xfrm>
            <a:off x="457200" y="205979"/>
            <a:ext cx="7467600" cy="857250"/>
          </a:xfrm>
        </p:spPr>
        <p:txBody>
          <a:bodyPr anchor="ctr">
            <a:normAutofit/>
          </a:bodyPr>
          <a:lstStyle/>
          <a:p>
            <a:r>
              <a:rPr lang="en-US" sz="3200" u="sng" dirty="0"/>
              <a:t>New goal for </a:t>
            </a:r>
            <a:r>
              <a:rPr lang="en-US" sz="3200" u="sng" dirty="0" err="1"/>
              <a:t>Kuranos</a:t>
            </a:r>
            <a:endParaRPr lang="en-US" sz="3200" u="sng" dirty="0"/>
          </a:p>
        </p:txBody>
      </p:sp>
      <p:sp>
        <p:nvSpPr>
          <p:cNvPr id="3" name="Footer Placeholder 2">
            <a:extLst>
              <a:ext uri="{FF2B5EF4-FFF2-40B4-BE49-F238E27FC236}">
                <a16:creationId xmlns:a16="http://schemas.microsoft.com/office/drawing/2014/main" id="{6C0CF583-FCB9-6FF5-19EE-F696C3F5917F}"/>
              </a:ext>
            </a:extLst>
          </p:cNvPr>
          <p:cNvSpPr>
            <a:spLocks noGrp="1"/>
          </p:cNvSpPr>
          <p:nvPr>
            <p:ph type="ftr" sz="quarter" idx="3"/>
          </p:nvPr>
        </p:nvSpPr>
        <p:spPr>
          <a:xfrm>
            <a:off x="2964095" y="4663677"/>
            <a:ext cx="2895600" cy="273844"/>
          </a:xfrm>
        </p:spPr>
        <p:txBody>
          <a:bodyPr anchor="ctr">
            <a:normAutofit/>
          </a:bodyPr>
          <a:lstStyle/>
          <a:p>
            <a:pPr>
              <a:lnSpc>
                <a:spcPct val="90000"/>
              </a:lnSpc>
              <a:spcAft>
                <a:spcPts val="600"/>
              </a:spcAft>
            </a:pPr>
            <a:r>
              <a:rPr lang="en-US"/>
              <a:t>Lars V Jorgensen, BE-OP-AD</a:t>
            </a:r>
          </a:p>
        </p:txBody>
      </p:sp>
      <p:sp>
        <p:nvSpPr>
          <p:cNvPr id="4" name="Slide Number Placeholder 3">
            <a:extLst>
              <a:ext uri="{FF2B5EF4-FFF2-40B4-BE49-F238E27FC236}">
                <a16:creationId xmlns:a16="http://schemas.microsoft.com/office/drawing/2014/main" id="{64492732-073D-A25E-B5E3-72C2ADC36CB6}"/>
              </a:ext>
            </a:extLst>
          </p:cNvPr>
          <p:cNvSpPr>
            <a:spLocks noGrp="1"/>
          </p:cNvSpPr>
          <p:nvPr>
            <p:ph type="sldNum" sz="quarter" idx="4"/>
          </p:nvPr>
        </p:nvSpPr>
        <p:spPr>
          <a:xfrm>
            <a:off x="8185376" y="4767263"/>
            <a:ext cx="501424" cy="273844"/>
          </a:xfrm>
        </p:spPr>
        <p:txBody>
          <a:bodyPr anchor="ctr">
            <a:normAutofit/>
          </a:bodyPr>
          <a:lstStyle/>
          <a:p>
            <a:pPr>
              <a:lnSpc>
                <a:spcPct val="90000"/>
              </a:lnSpc>
              <a:spcAft>
                <a:spcPts val="600"/>
              </a:spcAft>
            </a:pPr>
            <a:fld id="{17918391-D411-FE40-AAD7-861AE5233E0E}" type="slidenum">
              <a:rPr lang="en-US" smtClean="0"/>
              <a:pPr>
                <a:lnSpc>
                  <a:spcPct val="90000"/>
                </a:lnSpc>
                <a:spcAft>
                  <a:spcPts val="600"/>
                </a:spcAft>
              </a:pPr>
              <a:t>15</a:t>
            </a:fld>
            <a:endParaRPr lang="en-US"/>
          </a:p>
        </p:txBody>
      </p:sp>
      <p:graphicFrame>
        <p:nvGraphicFramePr>
          <p:cNvPr id="7" name="Text Placeholder 4">
            <a:extLst>
              <a:ext uri="{FF2B5EF4-FFF2-40B4-BE49-F238E27FC236}">
                <a16:creationId xmlns:a16="http://schemas.microsoft.com/office/drawing/2014/main" id="{45F13DC4-C990-D1BC-18A9-A5CDC747154A}"/>
              </a:ext>
            </a:extLst>
          </p:cNvPr>
          <p:cNvGraphicFramePr/>
          <p:nvPr>
            <p:extLst>
              <p:ext uri="{D42A27DB-BD31-4B8C-83A1-F6EECF244321}">
                <p14:modId xmlns:p14="http://schemas.microsoft.com/office/powerpoint/2010/main" val="1994754590"/>
              </p:ext>
            </p:extLst>
          </p:nvPr>
        </p:nvGraphicFramePr>
        <p:xfrm>
          <a:off x="4635795" y="755920"/>
          <a:ext cx="3657600" cy="326278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2" name="Content Placeholder 11">
            <a:extLst>
              <a:ext uri="{FF2B5EF4-FFF2-40B4-BE49-F238E27FC236}">
                <a16:creationId xmlns:a16="http://schemas.microsoft.com/office/drawing/2014/main" id="{65055450-CD9E-9DC5-35DC-C96E7FEE82F0}"/>
              </a:ext>
            </a:extLst>
          </p:cNvPr>
          <p:cNvSpPr txBox="1">
            <a:spLocks noGrp="1"/>
          </p:cNvSpPr>
          <p:nvPr>
            <p:ph sz="half" idx="1"/>
          </p:nvPr>
        </p:nvSpPr>
        <p:spPr>
          <a:xfrm>
            <a:off x="457200" y="1200150"/>
            <a:ext cx="3657600" cy="584775"/>
          </a:xfrm>
          <a:prstGeom prst="rect">
            <a:avLst/>
          </a:prstGeom>
          <a:noFill/>
        </p:spPr>
        <p:txBody>
          <a:bodyPr wrap="square" rtlCol="0">
            <a:spAutoFit/>
          </a:bodyPr>
          <a:lstStyle/>
          <a:p>
            <a:pPr marL="36576" indent="0">
              <a:buNone/>
            </a:pPr>
            <a:r>
              <a:rPr lang="en-US" sz="3200" b="1" u="sng" dirty="0">
                <a:solidFill>
                  <a:srgbClr val="4472C4"/>
                </a:solidFill>
                <a:effectLst>
                  <a:outerShdw blurRad="38100" dist="38100" dir="2700000" algn="tl">
                    <a:srgbClr val="000000">
                      <a:alpha val="43137"/>
                    </a:srgbClr>
                  </a:outerShdw>
                </a:effectLst>
                <a:latin typeface="Verdana" panose="020B0604030504040204" pitchFamily="34" charset="0"/>
                <a:ea typeface="Verdana" panose="020B0604030504040204" pitchFamily="34" charset="0"/>
                <a:cs typeface="Verdana" panose="020B0604030504040204" pitchFamily="34" charset="0"/>
              </a:rPr>
              <a:t>KURANOS</a:t>
            </a:r>
          </a:p>
        </p:txBody>
      </p:sp>
      <p:pic>
        <p:nvPicPr>
          <p:cNvPr id="14" name="Picture 13" descr="A close up of a watch&#10;&#10;Description automatically generated">
            <a:extLst>
              <a:ext uri="{FF2B5EF4-FFF2-40B4-BE49-F238E27FC236}">
                <a16:creationId xmlns:a16="http://schemas.microsoft.com/office/drawing/2014/main" id="{971B8005-F515-4C32-002C-DEC107FEA415}"/>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628054" y="2240350"/>
            <a:ext cx="2190476" cy="1466667"/>
          </a:xfrm>
          <a:prstGeom prst="rect">
            <a:avLst/>
          </a:prstGeom>
        </p:spPr>
      </p:pic>
      <p:sp>
        <p:nvSpPr>
          <p:cNvPr id="5" name="Rectangle: Rounded Corners 4">
            <a:extLst>
              <a:ext uri="{FF2B5EF4-FFF2-40B4-BE49-F238E27FC236}">
                <a16:creationId xmlns:a16="http://schemas.microsoft.com/office/drawing/2014/main" id="{9E00FB11-4B12-63D2-29A3-5AF94D4E2692}"/>
              </a:ext>
            </a:extLst>
          </p:cNvPr>
          <p:cNvSpPr/>
          <p:nvPr/>
        </p:nvSpPr>
        <p:spPr>
          <a:xfrm>
            <a:off x="5103627" y="2442937"/>
            <a:ext cx="3189767" cy="399386"/>
          </a:xfrm>
          <a:prstGeom prst="roundRect">
            <a:avLst>
              <a:gd name="adj" fmla="val 10000"/>
            </a:avLst>
          </a:prstGeom>
        </p:spPr>
        <p:style>
          <a:lnRef idx="0">
            <a:schemeClr val="accent2">
              <a:hueOff val="0"/>
              <a:satOff val="0"/>
              <a:lumOff val="0"/>
              <a:alphaOff val="0"/>
            </a:schemeClr>
          </a:lnRef>
          <a:fillRef idx="1">
            <a:schemeClr val="accent2">
              <a:tint val="40000"/>
              <a:hueOff val="0"/>
              <a:satOff val="0"/>
              <a:lumOff val="0"/>
              <a:alphaOff val="0"/>
            </a:schemeClr>
          </a:fillRef>
          <a:effectRef idx="0">
            <a:schemeClr val="accent2">
              <a:tint val="40000"/>
              <a:hueOff val="0"/>
              <a:satOff val="0"/>
              <a:lumOff val="0"/>
              <a:alphaOff val="0"/>
            </a:schemeClr>
          </a:effectRef>
          <a:fontRef idx="minor">
            <a:schemeClr val="dk1">
              <a:hueOff val="0"/>
              <a:satOff val="0"/>
              <a:lumOff val="0"/>
              <a:alphaOff val="0"/>
            </a:schemeClr>
          </a:fontRef>
        </p:style>
        <p:txBody>
          <a:bodyPr anchor="ctr"/>
          <a:lstStyle/>
          <a:p>
            <a:r>
              <a:rPr lang="en-US" sz="900" dirty="0"/>
              <a:t>Building DAQ systems and associated data storage</a:t>
            </a:r>
            <a:br>
              <a:rPr lang="en-US" sz="900" dirty="0"/>
            </a:br>
            <a:r>
              <a:rPr lang="en-US" sz="900" dirty="0"/>
              <a:t>solutions </a:t>
            </a:r>
            <a:r>
              <a:rPr lang="en-US" sz="900" u="sng" dirty="0">
                <a:solidFill>
                  <a:srgbClr val="FF0000"/>
                </a:solidFill>
              </a:rPr>
              <a:t>IS</a:t>
            </a:r>
            <a:r>
              <a:rPr lang="en-US" sz="900" dirty="0"/>
              <a:t> also  a CERN Competence </a:t>
            </a:r>
            <a:r>
              <a:rPr lang="en-US" dirty="0"/>
              <a:t> </a:t>
            </a:r>
          </a:p>
        </p:txBody>
      </p:sp>
    </p:spTree>
    <p:extLst>
      <p:ext uri="{BB962C8B-B14F-4D97-AF65-F5344CB8AC3E}">
        <p14:creationId xmlns:p14="http://schemas.microsoft.com/office/powerpoint/2010/main" val="239284694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9F984BA8-7A29-99ED-6EAE-5B202B953387}"/>
              </a:ext>
            </a:extLst>
          </p:cNvPr>
          <p:cNvSpPr>
            <a:spLocks noGrp="1"/>
          </p:cNvSpPr>
          <p:nvPr>
            <p:ph type="ftr" sz="quarter" idx="3"/>
          </p:nvPr>
        </p:nvSpPr>
        <p:spPr>
          <a:xfrm>
            <a:off x="3063332" y="4648885"/>
            <a:ext cx="2895600" cy="273844"/>
          </a:xfrm>
        </p:spPr>
        <p:txBody>
          <a:bodyPr/>
          <a:lstStyle/>
          <a:p>
            <a:r>
              <a:rPr lang="en-US" dirty="0"/>
              <a:t>Lars V Jorgensen, BE-OP-AD</a:t>
            </a:r>
          </a:p>
        </p:txBody>
      </p:sp>
      <p:sp>
        <p:nvSpPr>
          <p:cNvPr id="4" name="Slide Number Placeholder 3">
            <a:extLst>
              <a:ext uri="{FF2B5EF4-FFF2-40B4-BE49-F238E27FC236}">
                <a16:creationId xmlns:a16="http://schemas.microsoft.com/office/drawing/2014/main" id="{BEEBDCE4-E0E1-59B7-0C15-3F6AFC324784}"/>
              </a:ext>
            </a:extLst>
          </p:cNvPr>
          <p:cNvSpPr>
            <a:spLocks noGrp="1"/>
          </p:cNvSpPr>
          <p:nvPr>
            <p:ph type="sldNum" sz="quarter" idx="4"/>
          </p:nvPr>
        </p:nvSpPr>
        <p:spPr/>
        <p:txBody>
          <a:bodyPr/>
          <a:lstStyle/>
          <a:p>
            <a:fld id="{17918391-D411-FE40-AAD7-861AE5233E0E}" type="slidenum">
              <a:rPr lang="en-US" smtClean="0"/>
              <a:pPr/>
              <a:t>16</a:t>
            </a:fld>
            <a:endParaRPr lang="en-US" dirty="0"/>
          </a:p>
        </p:txBody>
      </p:sp>
      <p:sp>
        <p:nvSpPr>
          <p:cNvPr id="5" name="Text Placeholder 4">
            <a:extLst>
              <a:ext uri="{FF2B5EF4-FFF2-40B4-BE49-F238E27FC236}">
                <a16:creationId xmlns:a16="http://schemas.microsoft.com/office/drawing/2014/main" id="{F4B7B802-E495-0C19-E877-BFC8D36197BA}"/>
              </a:ext>
            </a:extLst>
          </p:cNvPr>
          <p:cNvSpPr>
            <a:spLocks noGrp="1"/>
          </p:cNvSpPr>
          <p:nvPr>
            <p:ph type="body" idx="10"/>
          </p:nvPr>
        </p:nvSpPr>
        <p:spPr>
          <a:xfrm>
            <a:off x="457200" y="1110343"/>
            <a:ext cx="5802924" cy="3215472"/>
          </a:xfrm>
        </p:spPr>
        <p:txBody>
          <a:bodyPr>
            <a:normAutofit fontScale="70000" lnSpcReduction="20000"/>
          </a:bodyPr>
          <a:lstStyle/>
          <a:p>
            <a:pPr marL="285750" indent="-285750">
              <a:lnSpc>
                <a:spcPct val="170000"/>
              </a:lnSpc>
              <a:buFont typeface="Wingdings" panose="05000000000000000000" pitchFamily="2" charset="2"/>
              <a:buChar char="q"/>
            </a:pPr>
            <a:r>
              <a:rPr lang="en-GB" dirty="0"/>
              <a:t>To encourage as many patients as possible to purchase and use their smart watch and </a:t>
            </a:r>
            <a:r>
              <a:rPr lang="en-GB" u="sng" dirty="0" err="1">
                <a:solidFill>
                  <a:srgbClr val="00B050"/>
                </a:solidFill>
              </a:rPr>
              <a:t>Kuranos</a:t>
            </a:r>
            <a:r>
              <a:rPr lang="en-GB" u="sng" dirty="0">
                <a:solidFill>
                  <a:srgbClr val="00B050"/>
                </a:solidFill>
              </a:rPr>
              <a:t> App</a:t>
            </a:r>
            <a:r>
              <a:rPr lang="en-GB" dirty="0"/>
              <a:t>, they have to have direct benefit from the measurements themselves.</a:t>
            </a:r>
          </a:p>
          <a:p>
            <a:pPr marL="285750" indent="-285750">
              <a:lnSpc>
                <a:spcPct val="170000"/>
              </a:lnSpc>
              <a:buFont typeface="Wingdings" panose="05000000000000000000" pitchFamily="2" charset="2"/>
              <a:buChar char="q"/>
            </a:pPr>
            <a:r>
              <a:rPr lang="en-GB" dirty="0"/>
              <a:t>This means that we have to make a databases with the individual datasets, where the patient and/or attending neurologist can log in to see a rough analysis of the patient's data – has the tremors become less or more since changing to a new drug? How much exercise does the patient do? How does the patient sleep? Probably something similar to </a:t>
            </a:r>
            <a:r>
              <a:rPr lang="en-GB" u="sng" dirty="0">
                <a:solidFill>
                  <a:srgbClr val="FFC000"/>
                </a:solidFill>
              </a:rPr>
              <a:t>Fox Insight</a:t>
            </a:r>
            <a:r>
              <a:rPr lang="en-GB" dirty="0"/>
              <a:t>.</a:t>
            </a:r>
          </a:p>
          <a:p>
            <a:pPr marL="285750" indent="-285750">
              <a:lnSpc>
                <a:spcPct val="170000"/>
              </a:lnSpc>
              <a:buFont typeface="Wingdings" panose="05000000000000000000" pitchFamily="2" charset="2"/>
              <a:buChar char="q"/>
            </a:pPr>
            <a:r>
              <a:rPr lang="en-GB" dirty="0"/>
              <a:t>This should help the neurologist (and patient) to decide on the best drugs to use and thus a better quality of life for the patient and with more targeted drugs, the health insurance company may also </a:t>
            </a:r>
            <a:r>
              <a:rPr lang="en-GB" b="1" i="1" dirty="0">
                <a:solidFill>
                  <a:srgbClr val="FF0000"/>
                </a:solidFill>
              </a:rPr>
              <a:t>save money</a:t>
            </a:r>
            <a:r>
              <a:rPr lang="en-GB" dirty="0"/>
              <a:t>!</a:t>
            </a:r>
          </a:p>
          <a:p>
            <a:pPr marL="285750" indent="-285750">
              <a:lnSpc>
                <a:spcPct val="170000"/>
              </a:lnSpc>
              <a:buFont typeface="Wingdings" panose="05000000000000000000" pitchFamily="2" charset="2"/>
              <a:buChar char="q"/>
            </a:pPr>
            <a:r>
              <a:rPr lang="en-GB" dirty="0"/>
              <a:t>This might mean that the patient can purchase the smart watch and get reimbursed from their health insurance.</a:t>
            </a:r>
          </a:p>
          <a:p>
            <a:pPr marL="285750" indent="-285750">
              <a:lnSpc>
                <a:spcPct val="170000"/>
              </a:lnSpc>
              <a:buFont typeface="Wingdings" panose="05000000000000000000" pitchFamily="2" charset="2"/>
              <a:buChar char="q"/>
            </a:pPr>
            <a:r>
              <a:rPr lang="en-GB" dirty="0"/>
              <a:t>Collect as much data as possible. This implies a simple interface – most patients over 65 years !!!!</a:t>
            </a:r>
          </a:p>
          <a:p>
            <a:pPr marL="285750" indent="-285750">
              <a:lnSpc>
                <a:spcPct val="170000"/>
              </a:lnSpc>
              <a:buFont typeface="Wingdings" panose="05000000000000000000" pitchFamily="2" charset="2"/>
              <a:buChar char="q"/>
            </a:pPr>
            <a:endParaRPr lang="en-US" dirty="0"/>
          </a:p>
        </p:txBody>
      </p:sp>
      <p:sp>
        <p:nvSpPr>
          <p:cNvPr id="6" name="Content Placeholder 11">
            <a:extLst>
              <a:ext uri="{FF2B5EF4-FFF2-40B4-BE49-F238E27FC236}">
                <a16:creationId xmlns:a16="http://schemas.microsoft.com/office/drawing/2014/main" id="{AE69CACD-DFB5-0326-29FE-C311C0C2164C}"/>
              </a:ext>
            </a:extLst>
          </p:cNvPr>
          <p:cNvSpPr txBox="1">
            <a:spLocks noGrp="1"/>
          </p:cNvSpPr>
          <p:nvPr>
            <p:ph type="title"/>
          </p:nvPr>
        </p:nvSpPr>
        <p:spPr>
          <a:xfrm>
            <a:off x="496888" y="220771"/>
            <a:ext cx="8228012" cy="704850"/>
          </a:xfrm>
          <a:prstGeom prst="rect">
            <a:avLst/>
          </a:prstGeom>
          <a:noFill/>
        </p:spPr>
        <p:txBody>
          <a:bodyPr wrap="square" rtlCol="0">
            <a:spAutoFit/>
          </a:bodyPr>
          <a:lstStyle/>
          <a:p>
            <a:pPr marL="36576" indent="0">
              <a:buNone/>
            </a:pPr>
            <a:r>
              <a:rPr lang="en-US" sz="3200" b="1" u="sng" dirty="0">
                <a:solidFill>
                  <a:srgbClr val="4472C4"/>
                </a:solidFill>
                <a:effectLst>
                  <a:outerShdw blurRad="38100" dist="38100" dir="2700000" algn="tl">
                    <a:srgbClr val="000000">
                      <a:alpha val="43137"/>
                    </a:srgbClr>
                  </a:outerShdw>
                </a:effectLst>
                <a:latin typeface="Verdana" panose="020B0604030504040204" pitchFamily="34" charset="0"/>
                <a:ea typeface="Verdana" panose="020B0604030504040204" pitchFamily="34" charset="0"/>
                <a:cs typeface="Verdana" panose="020B0604030504040204" pitchFamily="34" charset="0"/>
              </a:rPr>
              <a:t>KURANOS</a:t>
            </a:r>
          </a:p>
        </p:txBody>
      </p:sp>
      <p:pic>
        <p:nvPicPr>
          <p:cNvPr id="8" name="Picture 7" descr="A screen shot of a smart watch&#10;&#10;Description automatically generated">
            <a:extLst>
              <a:ext uri="{FF2B5EF4-FFF2-40B4-BE49-F238E27FC236}">
                <a16:creationId xmlns:a16="http://schemas.microsoft.com/office/drawing/2014/main" id="{598BE980-6E04-C223-3ACC-634DDDB1F097}"/>
              </a:ext>
            </a:extLst>
          </p:cNvPr>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6260124" y="-102393"/>
            <a:ext cx="3072546" cy="4564645"/>
          </a:xfrm>
          <a:prstGeom prst="rect">
            <a:avLst/>
          </a:prstGeom>
        </p:spPr>
      </p:pic>
    </p:spTree>
    <p:extLst>
      <p:ext uri="{BB962C8B-B14F-4D97-AF65-F5344CB8AC3E}">
        <p14:creationId xmlns:p14="http://schemas.microsoft.com/office/powerpoint/2010/main" val="207321031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D6ABE1-E3EA-93B2-6AD3-512D6CFB506D}"/>
              </a:ext>
            </a:extLst>
          </p:cNvPr>
          <p:cNvSpPr>
            <a:spLocks noGrp="1"/>
          </p:cNvSpPr>
          <p:nvPr>
            <p:ph type="title"/>
          </p:nvPr>
        </p:nvSpPr>
        <p:spPr>
          <a:xfrm>
            <a:off x="371959" y="333966"/>
            <a:ext cx="8226854" cy="705332"/>
          </a:xfrm>
        </p:spPr>
        <p:txBody>
          <a:bodyPr>
            <a:normAutofit/>
          </a:bodyPr>
          <a:lstStyle/>
          <a:p>
            <a:r>
              <a:rPr lang="en-US" sz="3200" u="sng" dirty="0"/>
              <a:t>The big idea – the big database!</a:t>
            </a:r>
          </a:p>
        </p:txBody>
      </p:sp>
      <p:sp>
        <p:nvSpPr>
          <p:cNvPr id="3" name="Footer Placeholder 2">
            <a:extLst>
              <a:ext uri="{FF2B5EF4-FFF2-40B4-BE49-F238E27FC236}">
                <a16:creationId xmlns:a16="http://schemas.microsoft.com/office/drawing/2014/main" id="{5689A532-BCD2-5E10-1DCD-7C3164C6B48B}"/>
              </a:ext>
            </a:extLst>
          </p:cNvPr>
          <p:cNvSpPr>
            <a:spLocks noGrp="1"/>
          </p:cNvSpPr>
          <p:nvPr>
            <p:ph type="ftr" sz="quarter" idx="3"/>
          </p:nvPr>
        </p:nvSpPr>
        <p:spPr>
          <a:xfrm>
            <a:off x="2850531" y="4722045"/>
            <a:ext cx="2895600" cy="273844"/>
          </a:xfrm>
        </p:spPr>
        <p:txBody>
          <a:bodyPr/>
          <a:lstStyle/>
          <a:p>
            <a:r>
              <a:rPr lang="en-US" dirty="0"/>
              <a:t>Lars V Jorgensen, BE-OP-AD</a:t>
            </a:r>
          </a:p>
        </p:txBody>
      </p:sp>
      <p:sp>
        <p:nvSpPr>
          <p:cNvPr id="4" name="Slide Number Placeholder 3">
            <a:extLst>
              <a:ext uri="{FF2B5EF4-FFF2-40B4-BE49-F238E27FC236}">
                <a16:creationId xmlns:a16="http://schemas.microsoft.com/office/drawing/2014/main" id="{B4C21AD1-D3E6-00B9-3084-EFFC12EC96BF}"/>
              </a:ext>
            </a:extLst>
          </p:cNvPr>
          <p:cNvSpPr>
            <a:spLocks noGrp="1"/>
          </p:cNvSpPr>
          <p:nvPr>
            <p:ph type="sldNum" sz="quarter" idx="4"/>
          </p:nvPr>
        </p:nvSpPr>
        <p:spPr/>
        <p:txBody>
          <a:bodyPr/>
          <a:lstStyle/>
          <a:p>
            <a:fld id="{17918391-D411-FE40-AAD7-861AE5233E0E}" type="slidenum">
              <a:rPr lang="en-US" smtClean="0"/>
              <a:pPr/>
              <a:t>17</a:t>
            </a:fld>
            <a:endParaRPr lang="en-US" dirty="0"/>
          </a:p>
        </p:txBody>
      </p:sp>
      <p:sp>
        <p:nvSpPr>
          <p:cNvPr id="8" name="TextBox 7">
            <a:extLst>
              <a:ext uri="{FF2B5EF4-FFF2-40B4-BE49-F238E27FC236}">
                <a16:creationId xmlns:a16="http://schemas.microsoft.com/office/drawing/2014/main" id="{A0850CFE-3320-6E95-E224-47C171BBF142}"/>
              </a:ext>
            </a:extLst>
          </p:cNvPr>
          <p:cNvSpPr txBox="1"/>
          <p:nvPr/>
        </p:nvSpPr>
        <p:spPr>
          <a:xfrm>
            <a:off x="4029389" y="1039298"/>
            <a:ext cx="4486589" cy="3416320"/>
          </a:xfrm>
          <a:prstGeom prst="rect">
            <a:avLst/>
          </a:prstGeom>
          <a:noFill/>
        </p:spPr>
        <p:txBody>
          <a:bodyPr wrap="square" rtlCol="0">
            <a:spAutoFit/>
          </a:bodyPr>
          <a:lstStyle/>
          <a:p>
            <a:pPr marL="457200" indent="-457200">
              <a:buFont typeface="Arial" panose="020B0604020202020204" pitchFamily="34" charset="0"/>
              <a:buChar char="•"/>
            </a:pPr>
            <a:r>
              <a:rPr lang="en-US" sz="1200" dirty="0"/>
              <a:t>Beyond the patient database, we would like to ask the patients permission to add their data to a big anonymized database and use Machine Learning and A.I. to try to unexpected correlations in the data that could lead to new insights and perhaps that crucial piece of information that will guide us towards a cure!!</a:t>
            </a:r>
          </a:p>
          <a:p>
            <a:pPr marL="457200" indent="-457200">
              <a:buFont typeface="Arial" panose="020B0604020202020204" pitchFamily="34" charset="0"/>
              <a:buChar char="•"/>
            </a:pPr>
            <a:endParaRPr lang="en-US" sz="1200" dirty="0"/>
          </a:p>
          <a:p>
            <a:pPr marL="457200" indent="-457200">
              <a:buFont typeface="Arial" panose="020B0604020202020204" pitchFamily="34" charset="0"/>
              <a:buChar char="•"/>
            </a:pPr>
            <a:r>
              <a:rPr lang="en-US" sz="1200" dirty="0"/>
              <a:t>&gt;10 million Parkinson’s patients worldwide.</a:t>
            </a:r>
          </a:p>
          <a:p>
            <a:pPr marL="457200" indent="-457200">
              <a:buFont typeface="Arial" panose="020B0604020202020204" pitchFamily="34" charset="0"/>
              <a:buChar char="•"/>
            </a:pPr>
            <a:r>
              <a:rPr lang="en-US" sz="1200" dirty="0"/>
              <a:t>Expected to increase as population ages.</a:t>
            </a:r>
          </a:p>
          <a:p>
            <a:pPr marL="457200" indent="-457200">
              <a:buFont typeface="Arial" panose="020B0604020202020204" pitchFamily="34" charset="0"/>
              <a:buChar char="•"/>
            </a:pPr>
            <a:r>
              <a:rPr lang="en-US" sz="1200" dirty="0"/>
              <a:t>Maybe </a:t>
            </a:r>
            <a:r>
              <a:rPr lang="en-US" sz="1200" dirty="0">
                <a:solidFill>
                  <a:srgbClr val="FF0000"/>
                </a:solidFill>
              </a:rPr>
              <a:t>100,000</a:t>
            </a:r>
            <a:r>
              <a:rPr lang="en-US" sz="1200" dirty="0"/>
              <a:t> patients using our App ????????? </a:t>
            </a:r>
          </a:p>
          <a:p>
            <a:pPr marL="457200" indent="-457200">
              <a:buFont typeface="Arial" panose="020B0604020202020204" pitchFamily="34" charset="0"/>
              <a:buChar char="•"/>
            </a:pPr>
            <a:endParaRPr lang="en-US" sz="1200" dirty="0"/>
          </a:p>
          <a:p>
            <a:pPr marL="457200" indent="-457200">
              <a:buFont typeface="Arial" panose="020B0604020202020204" pitchFamily="34" charset="0"/>
              <a:buChar char="•"/>
            </a:pPr>
            <a:r>
              <a:rPr lang="en-US" sz="1200" dirty="0"/>
              <a:t>OBS: Not medically certified!</a:t>
            </a:r>
          </a:p>
          <a:p>
            <a:pPr marL="457200" indent="-457200">
              <a:buFont typeface="Arial" panose="020B0604020202020204" pitchFamily="34" charset="0"/>
              <a:buChar char="•"/>
            </a:pPr>
            <a:r>
              <a:rPr lang="en-US" sz="1200" dirty="0"/>
              <a:t>Available for all to download e.g. App Store!</a:t>
            </a:r>
          </a:p>
          <a:p>
            <a:pPr marL="457200" indent="-457200">
              <a:buFont typeface="Arial" panose="020B0604020202020204" pitchFamily="34" charset="0"/>
              <a:buChar char="•"/>
            </a:pPr>
            <a:r>
              <a:rPr lang="en-US" sz="1200" dirty="0"/>
              <a:t>Big database tagged with sensor package used – we can upgrade the sensor package as technology evolves!</a:t>
            </a:r>
            <a:endParaRPr lang="en-GB" sz="1200" dirty="0"/>
          </a:p>
          <a:p>
            <a:pPr algn="ctr"/>
            <a:r>
              <a:rPr lang="en-US" dirty="0">
                <a:solidFill>
                  <a:srgbClr val="FF0000"/>
                </a:solidFill>
              </a:rPr>
              <a:t>Leveraging CERN competences and expertise to help find a cure!</a:t>
            </a:r>
          </a:p>
        </p:txBody>
      </p:sp>
      <p:sp>
        <p:nvSpPr>
          <p:cNvPr id="10" name="TextBox 9">
            <a:extLst>
              <a:ext uri="{FF2B5EF4-FFF2-40B4-BE49-F238E27FC236}">
                <a16:creationId xmlns:a16="http://schemas.microsoft.com/office/drawing/2014/main" id="{A88BF4C7-171C-6C5B-D832-012006D98281}"/>
              </a:ext>
            </a:extLst>
          </p:cNvPr>
          <p:cNvSpPr txBox="1"/>
          <p:nvPr/>
        </p:nvSpPr>
        <p:spPr>
          <a:xfrm>
            <a:off x="552658" y="3774381"/>
            <a:ext cx="2034791" cy="461665"/>
          </a:xfrm>
          <a:prstGeom prst="rect">
            <a:avLst/>
          </a:prstGeom>
          <a:noFill/>
        </p:spPr>
        <p:txBody>
          <a:bodyPr wrap="square">
            <a:spAutoFit/>
          </a:bodyPr>
          <a:lstStyle/>
          <a:p>
            <a:r>
              <a:rPr lang="en-US" sz="2400" b="1" u="sng" dirty="0">
                <a:solidFill>
                  <a:srgbClr val="4472C4"/>
                </a:solidFill>
                <a:effectLst>
                  <a:outerShdw blurRad="38100" dist="38100" dir="2700000" algn="tl">
                    <a:srgbClr val="000000">
                      <a:alpha val="43137"/>
                    </a:srgbClr>
                  </a:outerShdw>
                </a:effectLst>
                <a:latin typeface="Verdana" panose="020B0604030504040204" pitchFamily="34" charset="0"/>
                <a:ea typeface="Verdana" panose="020B0604030504040204" pitchFamily="34" charset="0"/>
                <a:cs typeface="Verdana" panose="020B0604030504040204" pitchFamily="34" charset="0"/>
              </a:rPr>
              <a:t>KURANOS</a:t>
            </a:r>
            <a:endParaRPr lang="en-US" sz="2400" dirty="0"/>
          </a:p>
        </p:txBody>
      </p:sp>
      <p:pic>
        <p:nvPicPr>
          <p:cNvPr id="12" name="Picture 11" descr="A black and white image of a phone and a monitor&#10;&#10;Description automatically generated">
            <a:extLst>
              <a:ext uri="{FF2B5EF4-FFF2-40B4-BE49-F238E27FC236}">
                <a16:creationId xmlns:a16="http://schemas.microsoft.com/office/drawing/2014/main" id="{5DE3B1B0-1BBD-07D5-331D-B35665994B3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16633" y="1387958"/>
            <a:ext cx="2133898" cy="2143424"/>
          </a:xfrm>
          <a:prstGeom prst="rect">
            <a:avLst/>
          </a:prstGeom>
        </p:spPr>
      </p:pic>
    </p:spTree>
    <p:extLst>
      <p:ext uri="{BB962C8B-B14F-4D97-AF65-F5344CB8AC3E}">
        <p14:creationId xmlns:p14="http://schemas.microsoft.com/office/powerpoint/2010/main" val="307797755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69473A-B7EC-EF35-890E-3F8E9938329F}"/>
              </a:ext>
            </a:extLst>
          </p:cNvPr>
          <p:cNvSpPr>
            <a:spLocks noGrp="1"/>
          </p:cNvSpPr>
          <p:nvPr>
            <p:ph type="title"/>
          </p:nvPr>
        </p:nvSpPr>
        <p:spPr>
          <a:xfrm>
            <a:off x="458573" y="165585"/>
            <a:ext cx="8226854" cy="705332"/>
          </a:xfrm>
        </p:spPr>
        <p:txBody>
          <a:bodyPr>
            <a:normAutofit/>
          </a:bodyPr>
          <a:lstStyle/>
          <a:p>
            <a:r>
              <a:rPr lang="en-US" sz="2800" u="sng" dirty="0"/>
              <a:t>Testbench Apple</a:t>
            </a:r>
          </a:p>
        </p:txBody>
      </p:sp>
      <p:sp>
        <p:nvSpPr>
          <p:cNvPr id="3" name="Footer Placeholder 2">
            <a:extLst>
              <a:ext uri="{FF2B5EF4-FFF2-40B4-BE49-F238E27FC236}">
                <a16:creationId xmlns:a16="http://schemas.microsoft.com/office/drawing/2014/main" id="{CD33B4E0-982A-8781-81D1-D35923BD65B6}"/>
              </a:ext>
            </a:extLst>
          </p:cNvPr>
          <p:cNvSpPr>
            <a:spLocks noGrp="1"/>
          </p:cNvSpPr>
          <p:nvPr>
            <p:ph type="ftr" sz="quarter" idx="3"/>
          </p:nvPr>
        </p:nvSpPr>
        <p:spPr>
          <a:xfrm>
            <a:off x="3063332" y="4667660"/>
            <a:ext cx="2895600" cy="273844"/>
          </a:xfrm>
        </p:spPr>
        <p:txBody>
          <a:bodyPr/>
          <a:lstStyle/>
          <a:p>
            <a:r>
              <a:rPr lang="en-US"/>
              <a:t>Lars V Jorgensen, BE-OP-AD</a:t>
            </a:r>
            <a:endParaRPr lang="en-US" dirty="0"/>
          </a:p>
        </p:txBody>
      </p:sp>
      <p:sp>
        <p:nvSpPr>
          <p:cNvPr id="4" name="Slide Number Placeholder 3">
            <a:extLst>
              <a:ext uri="{FF2B5EF4-FFF2-40B4-BE49-F238E27FC236}">
                <a16:creationId xmlns:a16="http://schemas.microsoft.com/office/drawing/2014/main" id="{14125C78-2A9D-2367-4982-159013F517DE}"/>
              </a:ext>
            </a:extLst>
          </p:cNvPr>
          <p:cNvSpPr>
            <a:spLocks noGrp="1"/>
          </p:cNvSpPr>
          <p:nvPr>
            <p:ph type="sldNum" sz="quarter" idx="4"/>
          </p:nvPr>
        </p:nvSpPr>
        <p:spPr/>
        <p:txBody>
          <a:bodyPr/>
          <a:lstStyle/>
          <a:p>
            <a:fld id="{17918391-D411-FE40-AAD7-861AE5233E0E}" type="slidenum">
              <a:rPr lang="en-US" smtClean="0"/>
              <a:pPr/>
              <a:t>18</a:t>
            </a:fld>
            <a:endParaRPr lang="en-US" dirty="0"/>
          </a:p>
        </p:txBody>
      </p:sp>
      <p:sp>
        <p:nvSpPr>
          <p:cNvPr id="5" name="Text Placeholder 4">
            <a:extLst>
              <a:ext uri="{FF2B5EF4-FFF2-40B4-BE49-F238E27FC236}">
                <a16:creationId xmlns:a16="http://schemas.microsoft.com/office/drawing/2014/main" id="{3074E296-7D7A-13AB-D7D0-65F60C3AC8A6}"/>
              </a:ext>
            </a:extLst>
          </p:cNvPr>
          <p:cNvSpPr>
            <a:spLocks noGrp="1"/>
          </p:cNvSpPr>
          <p:nvPr>
            <p:ph type="body" idx="10"/>
          </p:nvPr>
        </p:nvSpPr>
        <p:spPr>
          <a:xfrm>
            <a:off x="502417" y="870917"/>
            <a:ext cx="2898950" cy="314740"/>
          </a:xfrm>
        </p:spPr>
        <p:txBody>
          <a:bodyPr>
            <a:normAutofit fontScale="85000" lnSpcReduction="10000"/>
          </a:bodyPr>
          <a:lstStyle/>
          <a:p>
            <a:r>
              <a:rPr lang="en-US" dirty="0">
                <a:solidFill>
                  <a:srgbClr val="FF0000"/>
                </a:solidFill>
              </a:rPr>
              <a:t>a.k.a. Samuel </a:t>
            </a:r>
            <a:r>
              <a:rPr lang="en-US" dirty="0" err="1">
                <a:solidFill>
                  <a:srgbClr val="FF0000"/>
                </a:solidFill>
              </a:rPr>
              <a:t>Simko’s</a:t>
            </a:r>
            <a:r>
              <a:rPr lang="en-US" dirty="0">
                <a:solidFill>
                  <a:srgbClr val="FF0000"/>
                </a:solidFill>
              </a:rPr>
              <a:t> summer at CERN</a:t>
            </a:r>
          </a:p>
        </p:txBody>
      </p:sp>
      <p:sp>
        <p:nvSpPr>
          <p:cNvPr id="6" name="TextBox 5">
            <a:extLst>
              <a:ext uri="{FF2B5EF4-FFF2-40B4-BE49-F238E27FC236}">
                <a16:creationId xmlns:a16="http://schemas.microsoft.com/office/drawing/2014/main" id="{59D8FD17-6848-3A11-608D-F36C2FCE0FE7}"/>
              </a:ext>
            </a:extLst>
          </p:cNvPr>
          <p:cNvSpPr txBox="1"/>
          <p:nvPr/>
        </p:nvSpPr>
        <p:spPr>
          <a:xfrm>
            <a:off x="612346" y="3065948"/>
            <a:ext cx="7533518" cy="1107996"/>
          </a:xfrm>
          <a:prstGeom prst="rect">
            <a:avLst/>
          </a:prstGeom>
          <a:noFill/>
        </p:spPr>
        <p:txBody>
          <a:bodyPr wrap="square" rtlCol="0">
            <a:spAutoFit/>
          </a:bodyPr>
          <a:lstStyle/>
          <a:p>
            <a:r>
              <a:rPr lang="en-US" sz="1100" dirty="0"/>
              <a:t>In 2022 we had a </a:t>
            </a:r>
            <a:r>
              <a:rPr lang="en-US" sz="1100" dirty="0">
                <a:solidFill>
                  <a:srgbClr val="FF0000"/>
                </a:solidFill>
              </a:rPr>
              <a:t>CERN </a:t>
            </a:r>
            <a:r>
              <a:rPr lang="en-US" sz="1100" dirty="0" err="1">
                <a:solidFill>
                  <a:srgbClr val="FF0000"/>
                </a:solidFill>
              </a:rPr>
              <a:t>OpenLab</a:t>
            </a:r>
            <a:r>
              <a:rPr lang="en-US" sz="1100" dirty="0">
                <a:solidFill>
                  <a:srgbClr val="FF0000"/>
                </a:solidFill>
              </a:rPr>
              <a:t> </a:t>
            </a:r>
            <a:r>
              <a:rPr lang="en-US" sz="1100" dirty="0" err="1"/>
              <a:t>summerstudent</a:t>
            </a:r>
            <a:r>
              <a:rPr lang="en-US" sz="1100" dirty="0"/>
              <a:t>, Samuel </a:t>
            </a:r>
            <a:r>
              <a:rPr lang="en-US" sz="1100" dirty="0" err="1"/>
              <a:t>Simko</a:t>
            </a:r>
            <a:r>
              <a:rPr lang="en-US" sz="1100" dirty="0"/>
              <a:t>. His task was to try to get as far as possible on this list of tasks:</a:t>
            </a:r>
          </a:p>
          <a:p>
            <a:pPr marL="285750" indent="-285750">
              <a:buFont typeface="Arial" panose="020B0604020202020204" pitchFamily="34" charset="0"/>
              <a:buChar char="•"/>
            </a:pPr>
            <a:r>
              <a:rPr lang="en-US" sz="1100" dirty="0"/>
              <a:t>Create an Apple Watch application to acquire motion and health data.</a:t>
            </a:r>
          </a:p>
          <a:p>
            <a:pPr marL="285750" indent="-285750">
              <a:buFont typeface="Arial" panose="020B0604020202020204" pitchFamily="34" charset="0"/>
              <a:buChar char="•"/>
            </a:pPr>
            <a:r>
              <a:rPr lang="en-US" sz="1100" dirty="0"/>
              <a:t>Store the centralized data using the CERN EOS disk storage system</a:t>
            </a:r>
          </a:p>
          <a:p>
            <a:pPr marL="285750" indent="-285750">
              <a:buFont typeface="Arial" panose="020B0604020202020204" pitchFamily="34" charset="0"/>
              <a:buChar char="•"/>
            </a:pPr>
            <a:r>
              <a:rPr lang="en-US" sz="1100" dirty="0"/>
              <a:t>Create a dashboard where symptoms can be monitored</a:t>
            </a:r>
          </a:p>
          <a:p>
            <a:pPr marL="285750" indent="-285750">
              <a:buFont typeface="Arial" panose="020B0604020202020204" pitchFamily="34" charset="0"/>
              <a:buChar char="•"/>
            </a:pPr>
            <a:r>
              <a:rPr lang="en-US" sz="1100" dirty="0"/>
              <a:t>Perform preliminary analysis using existing datasets.</a:t>
            </a:r>
          </a:p>
        </p:txBody>
      </p:sp>
      <p:sp>
        <p:nvSpPr>
          <p:cNvPr id="7" name="TextBox 6">
            <a:extLst>
              <a:ext uri="{FF2B5EF4-FFF2-40B4-BE49-F238E27FC236}">
                <a16:creationId xmlns:a16="http://schemas.microsoft.com/office/drawing/2014/main" id="{A88C6D1F-51B7-07FF-8B7D-10953E8283FF}"/>
              </a:ext>
            </a:extLst>
          </p:cNvPr>
          <p:cNvSpPr txBox="1"/>
          <p:nvPr/>
        </p:nvSpPr>
        <p:spPr>
          <a:xfrm>
            <a:off x="612346" y="1227184"/>
            <a:ext cx="7533518" cy="1345048"/>
          </a:xfrm>
          <a:prstGeom prst="rect">
            <a:avLst/>
          </a:prstGeom>
          <a:noFill/>
        </p:spPr>
        <p:txBody>
          <a:bodyPr wrap="square" rtlCol="0">
            <a:spAutoFit/>
          </a:bodyPr>
          <a:lstStyle/>
          <a:p>
            <a:pPr marL="285750" indent="-285750">
              <a:lnSpc>
                <a:spcPct val="150000"/>
              </a:lnSpc>
              <a:buFont typeface="Arial" panose="020B0604020202020204" pitchFamily="34" charset="0"/>
              <a:buChar char="•"/>
            </a:pPr>
            <a:r>
              <a:rPr lang="en-US" sz="1400" dirty="0"/>
              <a:t>Test the ideas on one of the platforms – we chose Apple!</a:t>
            </a:r>
          </a:p>
          <a:p>
            <a:pPr marL="285750" indent="-285750">
              <a:lnSpc>
                <a:spcPct val="150000"/>
              </a:lnSpc>
              <a:buFont typeface="Arial" panose="020B0604020202020204" pitchFamily="34" charset="0"/>
              <a:buChar char="•"/>
            </a:pPr>
            <a:r>
              <a:rPr lang="en-US" sz="1400" dirty="0"/>
              <a:t>Apple Watch, </a:t>
            </a:r>
            <a:r>
              <a:rPr lang="en-US" sz="1400" dirty="0" err="1"/>
              <a:t>Iphone</a:t>
            </a:r>
            <a:r>
              <a:rPr lang="en-US" sz="1400" dirty="0"/>
              <a:t> and Mac Mini purchased.</a:t>
            </a:r>
          </a:p>
          <a:p>
            <a:pPr marL="285750" indent="-285750">
              <a:lnSpc>
                <a:spcPct val="150000"/>
              </a:lnSpc>
              <a:buFont typeface="Arial" panose="020B0604020202020204" pitchFamily="34" charset="0"/>
              <a:buChar char="•"/>
            </a:pPr>
            <a:r>
              <a:rPr lang="en-US" sz="1400" dirty="0">
                <a:solidFill>
                  <a:srgbClr val="FF0000"/>
                </a:solidFill>
              </a:rPr>
              <a:t>NB! </a:t>
            </a:r>
            <a:r>
              <a:rPr lang="en-US" sz="1400" dirty="0"/>
              <a:t>Fitbit and Garmin normally connects directly to computer without the need for smart phone to relay the data!</a:t>
            </a:r>
          </a:p>
        </p:txBody>
      </p:sp>
      <p:sp>
        <p:nvSpPr>
          <p:cNvPr id="9" name="TextBox 8">
            <a:extLst>
              <a:ext uri="{FF2B5EF4-FFF2-40B4-BE49-F238E27FC236}">
                <a16:creationId xmlns:a16="http://schemas.microsoft.com/office/drawing/2014/main" id="{8C3514ED-0E6D-1D06-E401-A281B630DF54}"/>
              </a:ext>
            </a:extLst>
          </p:cNvPr>
          <p:cNvSpPr txBox="1"/>
          <p:nvPr/>
        </p:nvSpPr>
        <p:spPr>
          <a:xfrm>
            <a:off x="7634732" y="280834"/>
            <a:ext cx="1602712" cy="369332"/>
          </a:xfrm>
          <a:prstGeom prst="rect">
            <a:avLst/>
          </a:prstGeom>
          <a:noFill/>
        </p:spPr>
        <p:txBody>
          <a:bodyPr wrap="square">
            <a:spAutoFit/>
          </a:bodyPr>
          <a:lstStyle/>
          <a:p>
            <a:r>
              <a:rPr lang="en-US" sz="1800" b="1" u="sng" dirty="0">
                <a:solidFill>
                  <a:srgbClr val="4472C4"/>
                </a:solidFill>
                <a:effectLst>
                  <a:outerShdw blurRad="38100" dist="38100" dir="2700000" algn="tl">
                    <a:srgbClr val="000000">
                      <a:alpha val="43137"/>
                    </a:srgbClr>
                  </a:outerShdw>
                </a:effectLst>
                <a:latin typeface="Verdana" panose="020B0604030504040204" pitchFamily="34" charset="0"/>
                <a:ea typeface="Verdana" panose="020B0604030504040204" pitchFamily="34" charset="0"/>
                <a:cs typeface="Verdana" panose="020B0604030504040204" pitchFamily="34" charset="0"/>
              </a:rPr>
              <a:t>KURANOS</a:t>
            </a:r>
            <a:endParaRPr lang="en-US" dirty="0"/>
          </a:p>
        </p:txBody>
      </p:sp>
    </p:spTree>
    <p:extLst>
      <p:ext uri="{BB962C8B-B14F-4D97-AF65-F5344CB8AC3E}">
        <p14:creationId xmlns:p14="http://schemas.microsoft.com/office/powerpoint/2010/main" val="10570207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mph" presetSubtype="0" fill="hold" nodeType="clickEffect">
                                  <p:stCondLst>
                                    <p:cond delay="0"/>
                                  </p:stCondLst>
                                  <p:childTnLst>
                                    <p:animEffect transition="out" filter="fade">
                                      <p:cBhvr>
                                        <p:cTn id="6" dur="500" tmFilter="0, 0; .2, .5; .8, .5; 1, 0"/>
                                        <p:tgtEl>
                                          <p:spTgt spid="7">
                                            <p:txEl>
                                              <p:pRg st="2" end="2"/>
                                            </p:txEl>
                                          </p:spTgt>
                                        </p:tgtEl>
                                      </p:cBhvr>
                                    </p:animEffect>
                                    <p:animScale>
                                      <p:cBhvr>
                                        <p:cTn id="7" dur="250" autoRev="1" fill="hold"/>
                                        <p:tgtEl>
                                          <p:spTgt spid="7">
                                            <p:txEl>
                                              <p:pRg st="2" end="2"/>
                                            </p:txEl>
                                          </p:spTgt>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FD47A5-DE62-4342-C28B-678080C04CC6}"/>
              </a:ext>
            </a:extLst>
          </p:cNvPr>
          <p:cNvSpPr>
            <a:spLocks noGrp="1"/>
          </p:cNvSpPr>
          <p:nvPr>
            <p:ph type="title"/>
          </p:nvPr>
        </p:nvSpPr>
        <p:spPr>
          <a:xfrm>
            <a:off x="291419" y="-46261"/>
            <a:ext cx="8226854" cy="705332"/>
          </a:xfrm>
        </p:spPr>
        <p:txBody>
          <a:bodyPr>
            <a:normAutofit/>
          </a:bodyPr>
          <a:lstStyle/>
          <a:p>
            <a:r>
              <a:rPr lang="en-US" sz="2800" u="sng" dirty="0"/>
              <a:t>Architecture and technologies</a:t>
            </a:r>
          </a:p>
        </p:txBody>
      </p:sp>
      <p:sp>
        <p:nvSpPr>
          <p:cNvPr id="3" name="Footer Placeholder 2">
            <a:extLst>
              <a:ext uri="{FF2B5EF4-FFF2-40B4-BE49-F238E27FC236}">
                <a16:creationId xmlns:a16="http://schemas.microsoft.com/office/drawing/2014/main" id="{6671B57B-F1EE-1738-68B2-EE20BA940B7F}"/>
              </a:ext>
            </a:extLst>
          </p:cNvPr>
          <p:cNvSpPr>
            <a:spLocks noGrp="1"/>
          </p:cNvSpPr>
          <p:nvPr>
            <p:ph type="ftr" sz="quarter" idx="3"/>
          </p:nvPr>
        </p:nvSpPr>
        <p:spPr>
          <a:xfrm>
            <a:off x="2957046" y="4737389"/>
            <a:ext cx="2895600" cy="273844"/>
          </a:xfrm>
        </p:spPr>
        <p:txBody>
          <a:bodyPr/>
          <a:lstStyle/>
          <a:p>
            <a:r>
              <a:rPr lang="en-US"/>
              <a:t>Lars V Jorgensen, BE-OP-AD</a:t>
            </a:r>
            <a:endParaRPr lang="en-US" dirty="0"/>
          </a:p>
        </p:txBody>
      </p:sp>
      <p:sp>
        <p:nvSpPr>
          <p:cNvPr id="4" name="Slide Number Placeholder 3">
            <a:extLst>
              <a:ext uri="{FF2B5EF4-FFF2-40B4-BE49-F238E27FC236}">
                <a16:creationId xmlns:a16="http://schemas.microsoft.com/office/drawing/2014/main" id="{513E21F8-ADEE-9586-C8DB-3643C9380084}"/>
              </a:ext>
            </a:extLst>
          </p:cNvPr>
          <p:cNvSpPr>
            <a:spLocks noGrp="1"/>
          </p:cNvSpPr>
          <p:nvPr>
            <p:ph type="sldNum" sz="quarter" idx="4"/>
          </p:nvPr>
        </p:nvSpPr>
        <p:spPr/>
        <p:txBody>
          <a:bodyPr/>
          <a:lstStyle/>
          <a:p>
            <a:fld id="{17918391-D411-FE40-AAD7-861AE5233E0E}" type="slidenum">
              <a:rPr lang="en-US" smtClean="0"/>
              <a:pPr/>
              <a:t>19</a:t>
            </a:fld>
            <a:endParaRPr lang="en-US" dirty="0"/>
          </a:p>
        </p:txBody>
      </p:sp>
      <p:sp>
        <p:nvSpPr>
          <p:cNvPr id="5" name="Text Placeholder 4">
            <a:extLst>
              <a:ext uri="{FF2B5EF4-FFF2-40B4-BE49-F238E27FC236}">
                <a16:creationId xmlns:a16="http://schemas.microsoft.com/office/drawing/2014/main" id="{68E483FB-B288-A253-DD0C-59F2E5B47350}"/>
              </a:ext>
            </a:extLst>
          </p:cNvPr>
          <p:cNvSpPr>
            <a:spLocks noGrp="1"/>
          </p:cNvSpPr>
          <p:nvPr>
            <p:ph type="body" idx="10"/>
          </p:nvPr>
        </p:nvSpPr>
        <p:spPr/>
        <p:txBody>
          <a:bodyPr/>
          <a:lstStyle/>
          <a:p>
            <a:endParaRPr lang="en-US"/>
          </a:p>
        </p:txBody>
      </p:sp>
      <p:pic>
        <p:nvPicPr>
          <p:cNvPr id="7" name="Picture 6" descr="A diagram of a software company&#10;&#10;Description automatically generated">
            <a:extLst>
              <a:ext uri="{FF2B5EF4-FFF2-40B4-BE49-F238E27FC236}">
                <a16:creationId xmlns:a16="http://schemas.microsoft.com/office/drawing/2014/main" id="{52B27E01-9572-1E57-CE17-20E248AE73BD}"/>
              </a:ext>
            </a:extLst>
          </p:cNvPr>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756409" y="610078"/>
            <a:ext cx="8010782" cy="3886971"/>
          </a:xfrm>
          <a:prstGeom prst="rect">
            <a:avLst/>
          </a:prstGeom>
        </p:spPr>
      </p:pic>
      <p:sp>
        <p:nvSpPr>
          <p:cNvPr id="9" name="TextBox 8">
            <a:extLst>
              <a:ext uri="{FF2B5EF4-FFF2-40B4-BE49-F238E27FC236}">
                <a16:creationId xmlns:a16="http://schemas.microsoft.com/office/drawing/2014/main" id="{4021FD2D-B823-7E32-0589-C1392BCCB117}"/>
              </a:ext>
            </a:extLst>
          </p:cNvPr>
          <p:cNvSpPr txBox="1"/>
          <p:nvPr/>
        </p:nvSpPr>
        <p:spPr>
          <a:xfrm>
            <a:off x="7501094" y="121739"/>
            <a:ext cx="1601809" cy="369332"/>
          </a:xfrm>
          <a:prstGeom prst="rect">
            <a:avLst/>
          </a:prstGeom>
          <a:noFill/>
        </p:spPr>
        <p:txBody>
          <a:bodyPr wrap="square">
            <a:spAutoFit/>
          </a:bodyPr>
          <a:lstStyle/>
          <a:p>
            <a:r>
              <a:rPr lang="en-US" sz="1800" b="1" u="sng" dirty="0">
                <a:solidFill>
                  <a:srgbClr val="4472C4"/>
                </a:solidFill>
                <a:effectLst>
                  <a:outerShdw blurRad="38100" dist="38100" dir="2700000" algn="tl">
                    <a:srgbClr val="000000">
                      <a:alpha val="43137"/>
                    </a:srgbClr>
                  </a:outerShdw>
                </a:effectLst>
                <a:latin typeface="Verdana" panose="020B0604030504040204" pitchFamily="34" charset="0"/>
                <a:ea typeface="Verdana" panose="020B0604030504040204" pitchFamily="34" charset="0"/>
                <a:cs typeface="Verdana" panose="020B0604030504040204" pitchFamily="34" charset="0"/>
              </a:rPr>
              <a:t>KURANOS</a:t>
            </a:r>
            <a:endParaRPr lang="en-US" dirty="0"/>
          </a:p>
        </p:txBody>
      </p:sp>
    </p:spTree>
    <p:extLst>
      <p:ext uri="{BB962C8B-B14F-4D97-AF65-F5344CB8AC3E}">
        <p14:creationId xmlns:p14="http://schemas.microsoft.com/office/powerpoint/2010/main" val="292314230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87BF88-BB6D-5F4D-8307-125CE9A882B7}"/>
              </a:ext>
            </a:extLst>
          </p:cNvPr>
          <p:cNvSpPr>
            <a:spLocks noGrp="1"/>
          </p:cNvSpPr>
          <p:nvPr>
            <p:ph type="title"/>
          </p:nvPr>
        </p:nvSpPr>
        <p:spPr>
          <a:xfrm>
            <a:off x="457200" y="1955531"/>
            <a:ext cx="8226854" cy="705332"/>
          </a:xfrm>
        </p:spPr>
        <p:txBody>
          <a:bodyPr>
            <a:noAutofit/>
          </a:bodyPr>
          <a:lstStyle/>
          <a:p>
            <a:pPr algn="ctr">
              <a:lnSpc>
                <a:spcPct val="150000"/>
              </a:lnSpc>
            </a:pPr>
            <a:r>
              <a:rPr lang="en-US" sz="3200" dirty="0"/>
              <a:t>Monitoring &amp; Analysis of the Symptoms of Parkinson’s Disease on a Large Scale</a:t>
            </a:r>
            <a:br>
              <a:rPr lang="en-US" sz="3200" dirty="0"/>
            </a:br>
            <a:r>
              <a:rPr lang="en-US" sz="2800" i="1" dirty="0"/>
              <a:t>- The </a:t>
            </a:r>
            <a:r>
              <a:rPr lang="en-US" sz="2800" i="1" dirty="0" err="1"/>
              <a:t>Kuranos</a:t>
            </a:r>
            <a:r>
              <a:rPr lang="en-US" sz="2800" i="1" dirty="0"/>
              <a:t> KT Project</a:t>
            </a:r>
            <a:br>
              <a:rPr lang="en-US" sz="2800" i="1" dirty="0"/>
            </a:br>
            <a:br>
              <a:rPr lang="en-US" sz="2800" i="1" dirty="0"/>
            </a:br>
            <a:r>
              <a:rPr lang="en-US" sz="1400" i="1" dirty="0">
                <a:solidFill>
                  <a:schemeClr val="tx1">
                    <a:lumMod val="75000"/>
                  </a:schemeClr>
                </a:solidFill>
              </a:rPr>
              <a:t>Lars V. Jørgensen</a:t>
            </a:r>
            <a:br>
              <a:rPr lang="en-US" sz="2800" i="1" dirty="0"/>
            </a:br>
            <a:r>
              <a:rPr lang="en-US" sz="1600" i="1" dirty="0"/>
              <a:t>For the </a:t>
            </a:r>
            <a:r>
              <a:rPr lang="en-US" sz="1600" i="1" dirty="0" err="1"/>
              <a:t>Kuranos</a:t>
            </a:r>
            <a:r>
              <a:rPr lang="en-US" sz="1600" i="1" dirty="0"/>
              <a:t> team</a:t>
            </a:r>
            <a:br>
              <a:rPr lang="en-US" sz="1600" i="1" dirty="0"/>
            </a:br>
            <a:br>
              <a:rPr lang="en-US" sz="1600" i="1" dirty="0"/>
            </a:br>
            <a:r>
              <a:rPr lang="en-US" sz="1600" dirty="0"/>
              <a:t>BE Seminar 26 April 2024</a:t>
            </a:r>
          </a:p>
        </p:txBody>
      </p:sp>
      <p:sp>
        <p:nvSpPr>
          <p:cNvPr id="5" name="Footer Placeholder 2">
            <a:extLst>
              <a:ext uri="{FF2B5EF4-FFF2-40B4-BE49-F238E27FC236}">
                <a16:creationId xmlns:a16="http://schemas.microsoft.com/office/drawing/2014/main" id="{BB6130C1-964E-434D-B4D4-3FB807642A86}"/>
              </a:ext>
            </a:extLst>
          </p:cNvPr>
          <p:cNvSpPr>
            <a:spLocks noGrp="1"/>
          </p:cNvSpPr>
          <p:nvPr>
            <p:ph type="ftr" sz="quarter" idx="3"/>
          </p:nvPr>
        </p:nvSpPr>
        <p:spPr>
          <a:xfrm>
            <a:off x="1614000" y="4725059"/>
            <a:ext cx="5683347"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Lars V Jorgensen, BE-OP-AD</a:t>
            </a:r>
            <a:endParaRPr lang="en-US" dirty="0"/>
          </a:p>
        </p:txBody>
      </p:sp>
      <p:sp>
        <p:nvSpPr>
          <p:cNvPr id="6" name="Slide Number Placeholder 5">
            <a:extLst>
              <a:ext uri="{FF2B5EF4-FFF2-40B4-BE49-F238E27FC236}">
                <a16:creationId xmlns:a16="http://schemas.microsoft.com/office/drawing/2014/main" id="{1C99DEB9-3118-1729-682C-72528FEEC737}"/>
              </a:ext>
            </a:extLst>
          </p:cNvPr>
          <p:cNvSpPr>
            <a:spLocks noGrp="1"/>
          </p:cNvSpPr>
          <p:nvPr>
            <p:ph type="sldNum" sz="quarter" idx="4"/>
          </p:nvPr>
        </p:nvSpPr>
        <p:spPr>
          <a:xfrm>
            <a:off x="8185376" y="4704199"/>
            <a:ext cx="501424" cy="273844"/>
          </a:xfrm>
        </p:spPr>
        <p:txBody>
          <a:bodyPr/>
          <a:lstStyle/>
          <a:p>
            <a:fld id="{17918391-D411-FE40-AAD7-861AE5233E0E}" type="slidenum">
              <a:rPr lang="en-US" smtClean="0"/>
              <a:pPr/>
              <a:t>2</a:t>
            </a:fld>
            <a:endParaRPr lang="en-US" dirty="0"/>
          </a:p>
        </p:txBody>
      </p:sp>
      <p:pic>
        <p:nvPicPr>
          <p:cNvPr id="7" name="Picture 6">
            <a:extLst>
              <a:ext uri="{FF2B5EF4-FFF2-40B4-BE49-F238E27FC236}">
                <a16:creationId xmlns:a16="http://schemas.microsoft.com/office/drawing/2014/main" id="{581E132E-6508-2AF9-219F-F2C4B26B9B11}"/>
              </a:ext>
            </a:extLst>
          </p:cNvPr>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6781800" y="2044858"/>
            <a:ext cx="2167128" cy="2195672"/>
          </a:xfrm>
          <a:prstGeom prst="rect">
            <a:avLst/>
          </a:prstGeom>
        </p:spPr>
      </p:pic>
      <p:sp>
        <p:nvSpPr>
          <p:cNvPr id="8" name="TextBox 7">
            <a:extLst>
              <a:ext uri="{FF2B5EF4-FFF2-40B4-BE49-F238E27FC236}">
                <a16:creationId xmlns:a16="http://schemas.microsoft.com/office/drawing/2014/main" id="{393B15CE-ABFE-9A49-837E-1293EE1DF5E6}"/>
              </a:ext>
            </a:extLst>
          </p:cNvPr>
          <p:cNvSpPr txBox="1"/>
          <p:nvPr/>
        </p:nvSpPr>
        <p:spPr>
          <a:xfrm>
            <a:off x="280491" y="3441956"/>
            <a:ext cx="2470204" cy="800219"/>
          </a:xfrm>
          <a:prstGeom prst="rect">
            <a:avLst/>
          </a:prstGeom>
          <a:noFill/>
        </p:spPr>
        <p:txBody>
          <a:bodyPr wrap="square" rtlCol="0">
            <a:spAutoFit/>
          </a:bodyPr>
          <a:lstStyle/>
          <a:p>
            <a:r>
              <a:rPr lang="en-US" sz="1000" b="1" u="sng" dirty="0"/>
              <a:t>The rest of the </a:t>
            </a:r>
            <a:r>
              <a:rPr lang="en-US" sz="1000" b="1" u="sng" dirty="0" err="1"/>
              <a:t>Kuranos</a:t>
            </a:r>
            <a:r>
              <a:rPr lang="en-US" sz="1000" b="1" u="sng" dirty="0"/>
              <a:t> Dream Team:</a:t>
            </a:r>
          </a:p>
          <a:p>
            <a:r>
              <a:rPr lang="en-US" sz="900" dirty="0"/>
              <a:t>Manuel Gonzalez Berges</a:t>
            </a:r>
          </a:p>
          <a:p>
            <a:r>
              <a:rPr lang="en-US" sz="900" dirty="0"/>
              <a:t>Emiliano </a:t>
            </a:r>
            <a:r>
              <a:rPr lang="en-US" sz="900" dirty="0" err="1"/>
              <a:t>Piselli</a:t>
            </a:r>
            <a:endParaRPr lang="en-US" sz="900" dirty="0"/>
          </a:p>
          <a:p>
            <a:r>
              <a:rPr lang="en-US" sz="900" dirty="0"/>
              <a:t>Samuel </a:t>
            </a:r>
            <a:r>
              <a:rPr lang="en-US" sz="900" dirty="0" err="1"/>
              <a:t>Simko</a:t>
            </a:r>
            <a:r>
              <a:rPr lang="en-US" sz="900" dirty="0"/>
              <a:t> (</a:t>
            </a:r>
            <a:r>
              <a:rPr lang="en-US" sz="900" dirty="0" err="1"/>
              <a:t>Summie</a:t>
            </a:r>
            <a:r>
              <a:rPr lang="en-US" sz="900" dirty="0"/>
              <a:t> 22)</a:t>
            </a:r>
          </a:p>
          <a:p>
            <a:r>
              <a:rPr lang="en-US" sz="900" dirty="0"/>
              <a:t>Anna Ferrari (Fellow 2019-2023)</a:t>
            </a:r>
          </a:p>
        </p:txBody>
      </p:sp>
    </p:spTree>
    <p:extLst>
      <p:ext uri="{BB962C8B-B14F-4D97-AF65-F5344CB8AC3E}">
        <p14:creationId xmlns:p14="http://schemas.microsoft.com/office/powerpoint/2010/main" val="275253193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7D50F56-2E37-3564-7D97-B510867418B5}"/>
              </a:ext>
            </a:extLst>
          </p:cNvPr>
          <p:cNvSpPr>
            <a:spLocks noGrp="1"/>
          </p:cNvSpPr>
          <p:nvPr>
            <p:ph type="title"/>
          </p:nvPr>
        </p:nvSpPr>
        <p:spPr>
          <a:xfrm>
            <a:off x="459946" y="245972"/>
            <a:ext cx="8226854" cy="705332"/>
          </a:xfrm>
        </p:spPr>
        <p:txBody>
          <a:bodyPr>
            <a:normAutofit/>
          </a:bodyPr>
          <a:lstStyle/>
          <a:p>
            <a:r>
              <a:rPr lang="en-US" sz="2800" u="sng" dirty="0"/>
              <a:t>Data Acquisition from an Apple Watch</a:t>
            </a:r>
          </a:p>
        </p:txBody>
      </p:sp>
      <p:sp>
        <p:nvSpPr>
          <p:cNvPr id="3" name="Footer Placeholder 2">
            <a:extLst>
              <a:ext uri="{FF2B5EF4-FFF2-40B4-BE49-F238E27FC236}">
                <a16:creationId xmlns:a16="http://schemas.microsoft.com/office/drawing/2014/main" id="{280778D5-4A18-A6D7-AF04-12DD9FD8AECC}"/>
              </a:ext>
            </a:extLst>
          </p:cNvPr>
          <p:cNvSpPr>
            <a:spLocks noGrp="1"/>
          </p:cNvSpPr>
          <p:nvPr>
            <p:ph type="ftr" sz="quarter" idx="3"/>
          </p:nvPr>
        </p:nvSpPr>
        <p:spPr>
          <a:xfrm>
            <a:off x="2801297" y="4701949"/>
            <a:ext cx="2895600" cy="273844"/>
          </a:xfrm>
        </p:spPr>
        <p:txBody>
          <a:bodyPr/>
          <a:lstStyle/>
          <a:p>
            <a:r>
              <a:rPr lang="en-US"/>
              <a:t>Lars V Jorgensen, BE-OP-AD</a:t>
            </a:r>
            <a:endParaRPr lang="en-US" dirty="0"/>
          </a:p>
        </p:txBody>
      </p:sp>
      <p:sp>
        <p:nvSpPr>
          <p:cNvPr id="4" name="Slide Number Placeholder 3">
            <a:extLst>
              <a:ext uri="{FF2B5EF4-FFF2-40B4-BE49-F238E27FC236}">
                <a16:creationId xmlns:a16="http://schemas.microsoft.com/office/drawing/2014/main" id="{433F8B92-84DA-31B6-AECD-CEA1E6616742}"/>
              </a:ext>
            </a:extLst>
          </p:cNvPr>
          <p:cNvSpPr>
            <a:spLocks noGrp="1"/>
          </p:cNvSpPr>
          <p:nvPr>
            <p:ph type="sldNum" sz="quarter" idx="4"/>
          </p:nvPr>
        </p:nvSpPr>
        <p:spPr/>
        <p:txBody>
          <a:bodyPr/>
          <a:lstStyle/>
          <a:p>
            <a:fld id="{17918391-D411-FE40-AAD7-861AE5233E0E}" type="slidenum">
              <a:rPr lang="en-US" smtClean="0"/>
              <a:pPr/>
              <a:t>20</a:t>
            </a:fld>
            <a:endParaRPr lang="en-US" dirty="0"/>
          </a:p>
        </p:txBody>
      </p:sp>
      <p:sp>
        <p:nvSpPr>
          <p:cNvPr id="5" name="Text Placeholder 4">
            <a:extLst>
              <a:ext uri="{FF2B5EF4-FFF2-40B4-BE49-F238E27FC236}">
                <a16:creationId xmlns:a16="http://schemas.microsoft.com/office/drawing/2014/main" id="{6433D99D-C0BA-BEC6-D7FC-C7DBC40A38F1}"/>
              </a:ext>
            </a:extLst>
          </p:cNvPr>
          <p:cNvSpPr>
            <a:spLocks noGrp="1"/>
          </p:cNvSpPr>
          <p:nvPr>
            <p:ph type="body" idx="10"/>
          </p:nvPr>
        </p:nvSpPr>
        <p:spPr>
          <a:xfrm>
            <a:off x="459946" y="1215850"/>
            <a:ext cx="5064369" cy="2507064"/>
          </a:xfrm>
        </p:spPr>
        <p:txBody>
          <a:bodyPr>
            <a:normAutofit/>
          </a:bodyPr>
          <a:lstStyle/>
          <a:p>
            <a:r>
              <a:rPr lang="en-US" sz="1600" u="sng" dirty="0"/>
              <a:t>An app for the Apple Watch was developed using </a:t>
            </a:r>
            <a:r>
              <a:rPr lang="en-US" sz="1600" u="sng" dirty="0" err="1"/>
              <a:t>SwiftUI</a:t>
            </a:r>
            <a:r>
              <a:rPr lang="en-US" dirty="0"/>
              <a:t>.</a:t>
            </a:r>
          </a:p>
          <a:p>
            <a:endParaRPr lang="en-US" dirty="0"/>
          </a:p>
          <a:p>
            <a:r>
              <a:rPr lang="en-US" dirty="0"/>
              <a:t>Collected data included:</a:t>
            </a:r>
          </a:p>
          <a:p>
            <a:pPr marL="285750" indent="-285750">
              <a:buFont typeface="Arial" panose="020B0604020202020204" pitchFamily="34" charset="0"/>
              <a:buChar char="•"/>
            </a:pPr>
            <a:r>
              <a:rPr lang="en-US" dirty="0"/>
              <a:t>Acceleration, orientation of the watch, blood oxygen level, etc. </a:t>
            </a:r>
          </a:p>
          <a:p>
            <a:pPr marL="285750" indent="-285750">
              <a:buFont typeface="Arial" panose="020B0604020202020204" pitchFamily="34" charset="0"/>
              <a:buChar char="•"/>
            </a:pPr>
            <a:r>
              <a:rPr lang="en-US" dirty="0"/>
              <a:t>Step count, walking speed, walking asymmetry percentage, stair ascent speed, etc.</a:t>
            </a:r>
          </a:p>
          <a:p>
            <a:pPr marL="285750" indent="-285750">
              <a:buFont typeface="Arial" panose="020B0604020202020204" pitchFamily="34" charset="0"/>
              <a:buChar char="•"/>
            </a:pPr>
            <a:r>
              <a:rPr lang="en-US" dirty="0"/>
              <a:t>User entered information: Medicine intake, tremor rating etc.</a:t>
            </a:r>
          </a:p>
        </p:txBody>
      </p:sp>
      <p:pic>
        <p:nvPicPr>
          <p:cNvPr id="7" name="Picture 6" descr="A screenshot of a smart watch&#10;&#10;Description automatically generated">
            <a:extLst>
              <a:ext uri="{FF2B5EF4-FFF2-40B4-BE49-F238E27FC236}">
                <a16:creationId xmlns:a16="http://schemas.microsoft.com/office/drawing/2014/main" id="{A4F941AE-F572-E005-F568-B445495E597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976257" y="1215850"/>
            <a:ext cx="2286000" cy="2505075"/>
          </a:xfrm>
          <a:prstGeom prst="rect">
            <a:avLst/>
          </a:prstGeom>
        </p:spPr>
      </p:pic>
      <p:sp>
        <p:nvSpPr>
          <p:cNvPr id="9" name="TextBox 8">
            <a:extLst>
              <a:ext uri="{FF2B5EF4-FFF2-40B4-BE49-F238E27FC236}">
                <a16:creationId xmlns:a16="http://schemas.microsoft.com/office/drawing/2014/main" id="{7FEEC857-9606-BC43-F197-0CD15619AA70}"/>
              </a:ext>
            </a:extLst>
          </p:cNvPr>
          <p:cNvSpPr txBox="1"/>
          <p:nvPr/>
        </p:nvSpPr>
        <p:spPr>
          <a:xfrm>
            <a:off x="7380514" y="347897"/>
            <a:ext cx="1763486" cy="369332"/>
          </a:xfrm>
          <a:prstGeom prst="rect">
            <a:avLst/>
          </a:prstGeom>
          <a:noFill/>
        </p:spPr>
        <p:txBody>
          <a:bodyPr wrap="square">
            <a:spAutoFit/>
          </a:bodyPr>
          <a:lstStyle/>
          <a:p>
            <a:r>
              <a:rPr lang="en-US" sz="1800" b="1" u="sng" dirty="0">
                <a:solidFill>
                  <a:srgbClr val="4472C4"/>
                </a:solidFill>
                <a:effectLst>
                  <a:outerShdw blurRad="38100" dist="38100" dir="2700000" algn="tl">
                    <a:srgbClr val="000000">
                      <a:alpha val="43137"/>
                    </a:srgbClr>
                  </a:outerShdw>
                </a:effectLst>
                <a:latin typeface="Verdana" panose="020B0604030504040204" pitchFamily="34" charset="0"/>
                <a:ea typeface="Verdana" panose="020B0604030504040204" pitchFamily="34" charset="0"/>
                <a:cs typeface="Verdana" panose="020B0604030504040204" pitchFamily="34" charset="0"/>
              </a:rPr>
              <a:t>KURANOS</a:t>
            </a:r>
            <a:endParaRPr lang="en-US" dirty="0"/>
          </a:p>
        </p:txBody>
      </p:sp>
    </p:spTree>
    <p:extLst>
      <p:ext uri="{BB962C8B-B14F-4D97-AF65-F5344CB8AC3E}">
        <p14:creationId xmlns:p14="http://schemas.microsoft.com/office/powerpoint/2010/main" val="256420308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D6ABE1-E3EA-93B2-6AD3-512D6CFB506D}"/>
              </a:ext>
            </a:extLst>
          </p:cNvPr>
          <p:cNvSpPr>
            <a:spLocks noGrp="1"/>
          </p:cNvSpPr>
          <p:nvPr>
            <p:ph type="title"/>
          </p:nvPr>
        </p:nvSpPr>
        <p:spPr>
          <a:xfrm>
            <a:off x="371959" y="225114"/>
            <a:ext cx="8226854" cy="705332"/>
          </a:xfrm>
        </p:spPr>
        <p:txBody>
          <a:bodyPr>
            <a:normAutofit/>
          </a:bodyPr>
          <a:lstStyle/>
          <a:p>
            <a:r>
              <a:rPr lang="en-US" sz="3200" u="sng" dirty="0"/>
              <a:t>Companion app and visualization</a:t>
            </a:r>
          </a:p>
        </p:txBody>
      </p:sp>
      <p:sp>
        <p:nvSpPr>
          <p:cNvPr id="3" name="Footer Placeholder 2">
            <a:extLst>
              <a:ext uri="{FF2B5EF4-FFF2-40B4-BE49-F238E27FC236}">
                <a16:creationId xmlns:a16="http://schemas.microsoft.com/office/drawing/2014/main" id="{5689A532-BCD2-5E10-1DCD-7C3164C6B48B}"/>
              </a:ext>
            </a:extLst>
          </p:cNvPr>
          <p:cNvSpPr>
            <a:spLocks noGrp="1"/>
          </p:cNvSpPr>
          <p:nvPr>
            <p:ph type="ftr" sz="quarter" idx="3"/>
          </p:nvPr>
        </p:nvSpPr>
        <p:spPr>
          <a:xfrm>
            <a:off x="3241530" y="4658036"/>
            <a:ext cx="2895600" cy="273844"/>
          </a:xfrm>
        </p:spPr>
        <p:txBody>
          <a:bodyPr/>
          <a:lstStyle/>
          <a:p>
            <a:r>
              <a:rPr lang="en-US"/>
              <a:t>Lars V Jorgensen, BE-OP-AD</a:t>
            </a:r>
            <a:endParaRPr lang="en-US" dirty="0"/>
          </a:p>
        </p:txBody>
      </p:sp>
      <p:sp>
        <p:nvSpPr>
          <p:cNvPr id="4" name="Slide Number Placeholder 3">
            <a:extLst>
              <a:ext uri="{FF2B5EF4-FFF2-40B4-BE49-F238E27FC236}">
                <a16:creationId xmlns:a16="http://schemas.microsoft.com/office/drawing/2014/main" id="{B4C21AD1-D3E6-00B9-3084-EFFC12EC96BF}"/>
              </a:ext>
            </a:extLst>
          </p:cNvPr>
          <p:cNvSpPr>
            <a:spLocks noGrp="1"/>
          </p:cNvSpPr>
          <p:nvPr>
            <p:ph type="sldNum" sz="quarter" idx="4"/>
          </p:nvPr>
        </p:nvSpPr>
        <p:spPr/>
        <p:txBody>
          <a:bodyPr/>
          <a:lstStyle/>
          <a:p>
            <a:fld id="{17918391-D411-FE40-AAD7-861AE5233E0E}" type="slidenum">
              <a:rPr lang="en-US" smtClean="0"/>
              <a:pPr/>
              <a:t>21</a:t>
            </a:fld>
            <a:endParaRPr lang="en-US" dirty="0"/>
          </a:p>
        </p:txBody>
      </p:sp>
      <p:sp>
        <p:nvSpPr>
          <p:cNvPr id="8" name="TextBox 7">
            <a:extLst>
              <a:ext uri="{FF2B5EF4-FFF2-40B4-BE49-F238E27FC236}">
                <a16:creationId xmlns:a16="http://schemas.microsoft.com/office/drawing/2014/main" id="{3E1815F8-0B16-7AC2-A1A0-C509A8DF2136}"/>
              </a:ext>
            </a:extLst>
          </p:cNvPr>
          <p:cNvSpPr txBox="1"/>
          <p:nvPr/>
        </p:nvSpPr>
        <p:spPr>
          <a:xfrm>
            <a:off x="7601578" y="393114"/>
            <a:ext cx="1542422" cy="369332"/>
          </a:xfrm>
          <a:prstGeom prst="rect">
            <a:avLst/>
          </a:prstGeom>
          <a:noFill/>
        </p:spPr>
        <p:txBody>
          <a:bodyPr wrap="square">
            <a:spAutoFit/>
          </a:bodyPr>
          <a:lstStyle/>
          <a:p>
            <a:r>
              <a:rPr lang="en-US" sz="1800" b="1" u="sng" dirty="0">
                <a:solidFill>
                  <a:srgbClr val="4472C4"/>
                </a:solidFill>
                <a:effectLst>
                  <a:outerShdw blurRad="38100" dist="38100" dir="2700000" algn="tl">
                    <a:srgbClr val="000000">
                      <a:alpha val="43137"/>
                    </a:srgbClr>
                  </a:outerShdw>
                </a:effectLst>
                <a:latin typeface="Verdana" panose="020B0604030504040204" pitchFamily="34" charset="0"/>
                <a:ea typeface="Verdana" panose="020B0604030504040204" pitchFamily="34" charset="0"/>
                <a:cs typeface="Verdana" panose="020B0604030504040204" pitchFamily="34" charset="0"/>
              </a:rPr>
              <a:t>KURANOS</a:t>
            </a:r>
            <a:endParaRPr lang="en-US" dirty="0"/>
          </a:p>
        </p:txBody>
      </p:sp>
      <p:pic>
        <p:nvPicPr>
          <p:cNvPr id="10" name="Picture 9" descr="A screenshot of a phone&#10;&#10;Description automatically generated">
            <a:extLst>
              <a:ext uri="{FF2B5EF4-FFF2-40B4-BE49-F238E27FC236}">
                <a16:creationId xmlns:a16="http://schemas.microsoft.com/office/drawing/2014/main" id="{A7EF3D33-E108-56A8-16B6-D4642B107633}"/>
              </a:ext>
            </a:extLst>
          </p:cNvPr>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371959" y="1020387"/>
            <a:ext cx="1660186" cy="3342807"/>
          </a:xfrm>
          <a:prstGeom prst="rect">
            <a:avLst/>
          </a:prstGeom>
        </p:spPr>
      </p:pic>
      <p:sp>
        <p:nvSpPr>
          <p:cNvPr id="12" name="Text Placeholder 11">
            <a:extLst>
              <a:ext uri="{FF2B5EF4-FFF2-40B4-BE49-F238E27FC236}">
                <a16:creationId xmlns:a16="http://schemas.microsoft.com/office/drawing/2014/main" id="{06E3CA55-0308-B767-A557-4F6EA951CA27}"/>
              </a:ext>
            </a:extLst>
          </p:cNvPr>
          <p:cNvSpPr>
            <a:spLocks noGrp="1"/>
          </p:cNvSpPr>
          <p:nvPr>
            <p:ph type="body" idx="10"/>
          </p:nvPr>
        </p:nvSpPr>
        <p:spPr>
          <a:xfrm>
            <a:off x="2524012" y="1998911"/>
            <a:ext cx="2743200" cy="639357"/>
          </a:xfrm>
        </p:spPr>
        <p:txBody>
          <a:bodyPr>
            <a:noAutofit/>
          </a:bodyPr>
          <a:lstStyle/>
          <a:p>
            <a:r>
              <a:rPr lang="en-US" sz="1600" dirty="0"/>
              <a:t>The companion app (left) and Medication alarm (right)</a:t>
            </a:r>
          </a:p>
        </p:txBody>
      </p:sp>
      <p:pic>
        <p:nvPicPr>
          <p:cNvPr id="14" name="Picture 13" descr="A screenshot of a phone&#10;&#10;Description automatically generated">
            <a:extLst>
              <a:ext uri="{FF2B5EF4-FFF2-40B4-BE49-F238E27FC236}">
                <a16:creationId xmlns:a16="http://schemas.microsoft.com/office/drawing/2014/main" id="{AC5C1C8F-5D2D-C3B5-0A94-44C153F27D2E}"/>
              </a:ext>
            </a:extLst>
          </p:cNvPr>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5759080" y="1136977"/>
            <a:ext cx="2612973" cy="3193634"/>
          </a:xfrm>
          <a:prstGeom prst="rect">
            <a:avLst/>
          </a:prstGeom>
        </p:spPr>
      </p:pic>
    </p:spTree>
    <p:extLst>
      <p:ext uri="{BB962C8B-B14F-4D97-AF65-F5344CB8AC3E}">
        <p14:creationId xmlns:p14="http://schemas.microsoft.com/office/powerpoint/2010/main" val="319387154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226533-3D9D-171B-42BF-17626352644F}"/>
              </a:ext>
            </a:extLst>
          </p:cNvPr>
          <p:cNvSpPr>
            <a:spLocks noGrp="1"/>
          </p:cNvSpPr>
          <p:nvPr>
            <p:ph type="title"/>
          </p:nvPr>
        </p:nvSpPr>
        <p:spPr>
          <a:xfrm>
            <a:off x="344774" y="349585"/>
            <a:ext cx="8226854" cy="705332"/>
          </a:xfrm>
        </p:spPr>
        <p:txBody>
          <a:bodyPr>
            <a:normAutofit fontScale="90000"/>
          </a:bodyPr>
          <a:lstStyle/>
          <a:p>
            <a:endParaRPr lang="en-US"/>
          </a:p>
        </p:txBody>
      </p:sp>
      <p:sp>
        <p:nvSpPr>
          <p:cNvPr id="3" name="Footer Placeholder 2">
            <a:extLst>
              <a:ext uri="{FF2B5EF4-FFF2-40B4-BE49-F238E27FC236}">
                <a16:creationId xmlns:a16="http://schemas.microsoft.com/office/drawing/2014/main" id="{AF5F6F73-7E7F-E564-9E7E-B6621CFF8EE7}"/>
              </a:ext>
            </a:extLst>
          </p:cNvPr>
          <p:cNvSpPr>
            <a:spLocks noGrp="1"/>
          </p:cNvSpPr>
          <p:nvPr>
            <p:ph type="ftr" sz="quarter" idx="3"/>
          </p:nvPr>
        </p:nvSpPr>
        <p:spPr>
          <a:xfrm>
            <a:off x="3331471" y="4675570"/>
            <a:ext cx="2895600" cy="273844"/>
          </a:xfrm>
        </p:spPr>
        <p:txBody>
          <a:bodyPr/>
          <a:lstStyle/>
          <a:p>
            <a:r>
              <a:rPr lang="en-US"/>
              <a:t>Lars V Jorgensen, BE-OP-AD</a:t>
            </a:r>
            <a:endParaRPr lang="en-US" dirty="0"/>
          </a:p>
        </p:txBody>
      </p:sp>
      <p:sp>
        <p:nvSpPr>
          <p:cNvPr id="4" name="Slide Number Placeholder 3">
            <a:extLst>
              <a:ext uri="{FF2B5EF4-FFF2-40B4-BE49-F238E27FC236}">
                <a16:creationId xmlns:a16="http://schemas.microsoft.com/office/drawing/2014/main" id="{D0B74731-02A4-2A2A-9D4E-60E9519D014F}"/>
              </a:ext>
            </a:extLst>
          </p:cNvPr>
          <p:cNvSpPr>
            <a:spLocks noGrp="1"/>
          </p:cNvSpPr>
          <p:nvPr>
            <p:ph type="sldNum" sz="quarter" idx="4"/>
          </p:nvPr>
        </p:nvSpPr>
        <p:spPr/>
        <p:txBody>
          <a:bodyPr/>
          <a:lstStyle/>
          <a:p>
            <a:fld id="{17918391-D411-FE40-AAD7-861AE5233E0E}" type="slidenum">
              <a:rPr lang="en-US" smtClean="0"/>
              <a:pPr/>
              <a:t>22</a:t>
            </a:fld>
            <a:endParaRPr lang="en-US" dirty="0"/>
          </a:p>
        </p:txBody>
      </p:sp>
      <p:sp>
        <p:nvSpPr>
          <p:cNvPr id="5" name="Text Placeholder 4">
            <a:extLst>
              <a:ext uri="{FF2B5EF4-FFF2-40B4-BE49-F238E27FC236}">
                <a16:creationId xmlns:a16="http://schemas.microsoft.com/office/drawing/2014/main" id="{443F37B7-C5A5-B122-0EF1-F55943A45977}"/>
              </a:ext>
            </a:extLst>
          </p:cNvPr>
          <p:cNvSpPr>
            <a:spLocks noGrp="1"/>
          </p:cNvSpPr>
          <p:nvPr>
            <p:ph type="body" idx="10"/>
          </p:nvPr>
        </p:nvSpPr>
        <p:spPr/>
        <p:txBody>
          <a:bodyPr/>
          <a:lstStyle/>
          <a:p>
            <a:endParaRPr lang="en-US"/>
          </a:p>
        </p:txBody>
      </p:sp>
      <p:pic>
        <p:nvPicPr>
          <p:cNvPr id="11" name="Picture 10" descr="A graph of a graph&#10;&#10;Description automatically generated with medium confidence">
            <a:extLst>
              <a:ext uri="{FF2B5EF4-FFF2-40B4-BE49-F238E27FC236}">
                <a16:creationId xmlns:a16="http://schemas.microsoft.com/office/drawing/2014/main" id="{F56631F9-81DC-0A7E-FF78-99A6815F18BF}"/>
              </a:ext>
            </a:extLst>
          </p:cNvPr>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308369" y="428923"/>
            <a:ext cx="8490857" cy="3979535"/>
          </a:xfrm>
          <a:prstGeom prst="rect">
            <a:avLst/>
          </a:prstGeom>
        </p:spPr>
      </p:pic>
      <p:sp>
        <p:nvSpPr>
          <p:cNvPr id="9" name="TextBox 8">
            <a:extLst>
              <a:ext uri="{FF2B5EF4-FFF2-40B4-BE49-F238E27FC236}">
                <a16:creationId xmlns:a16="http://schemas.microsoft.com/office/drawing/2014/main" id="{47CE9F84-23E2-8596-5A0E-E47A9060E45F}"/>
              </a:ext>
            </a:extLst>
          </p:cNvPr>
          <p:cNvSpPr txBox="1"/>
          <p:nvPr/>
        </p:nvSpPr>
        <p:spPr>
          <a:xfrm>
            <a:off x="7300956" y="324137"/>
            <a:ext cx="1768839" cy="369332"/>
          </a:xfrm>
          <a:prstGeom prst="rect">
            <a:avLst/>
          </a:prstGeom>
          <a:noFill/>
        </p:spPr>
        <p:txBody>
          <a:bodyPr wrap="square">
            <a:spAutoFit/>
          </a:bodyPr>
          <a:lstStyle/>
          <a:p>
            <a:r>
              <a:rPr lang="en-US" sz="1800" b="1" u="sng" dirty="0">
                <a:solidFill>
                  <a:srgbClr val="4472C4"/>
                </a:solidFill>
                <a:effectLst>
                  <a:outerShdw blurRad="38100" dist="38100" dir="2700000" algn="tl">
                    <a:srgbClr val="000000">
                      <a:alpha val="43137"/>
                    </a:srgbClr>
                  </a:outerShdw>
                </a:effectLst>
                <a:latin typeface="Verdana" panose="020B0604030504040204" pitchFamily="34" charset="0"/>
                <a:ea typeface="Verdana" panose="020B0604030504040204" pitchFamily="34" charset="0"/>
                <a:cs typeface="Verdana" panose="020B0604030504040204" pitchFamily="34" charset="0"/>
              </a:rPr>
              <a:t>KURANOS</a:t>
            </a:r>
            <a:endParaRPr lang="en-US" dirty="0"/>
          </a:p>
        </p:txBody>
      </p:sp>
    </p:spTree>
    <p:extLst>
      <p:ext uri="{BB962C8B-B14F-4D97-AF65-F5344CB8AC3E}">
        <p14:creationId xmlns:p14="http://schemas.microsoft.com/office/powerpoint/2010/main" val="22786430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6789CC-894C-3C5F-006B-63A004083E75}"/>
              </a:ext>
            </a:extLst>
          </p:cNvPr>
          <p:cNvSpPr>
            <a:spLocks noGrp="1"/>
          </p:cNvSpPr>
          <p:nvPr>
            <p:ph type="title"/>
          </p:nvPr>
        </p:nvSpPr>
        <p:spPr/>
        <p:txBody>
          <a:bodyPr>
            <a:normAutofit fontScale="90000"/>
          </a:bodyPr>
          <a:lstStyle/>
          <a:p>
            <a:endParaRPr lang="en-US"/>
          </a:p>
        </p:txBody>
      </p:sp>
      <p:sp>
        <p:nvSpPr>
          <p:cNvPr id="3" name="Footer Placeholder 2">
            <a:extLst>
              <a:ext uri="{FF2B5EF4-FFF2-40B4-BE49-F238E27FC236}">
                <a16:creationId xmlns:a16="http://schemas.microsoft.com/office/drawing/2014/main" id="{4BB15794-7208-EB86-7C98-9745B941B275}"/>
              </a:ext>
            </a:extLst>
          </p:cNvPr>
          <p:cNvSpPr>
            <a:spLocks noGrp="1"/>
          </p:cNvSpPr>
          <p:nvPr>
            <p:ph type="ftr" sz="quarter" idx="3"/>
          </p:nvPr>
        </p:nvSpPr>
        <p:spPr>
          <a:xfrm>
            <a:off x="3383937" y="4752664"/>
            <a:ext cx="2895600" cy="273844"/>
          </a:xfrm>
        </p:spPr>
        <p:txBody>
          <a:bodyPr/>
          <a:lstStyle/>
          <a:p>
            <a:r>
              <a:rPr lang="en-US"/>
              <a:t>Lars V Jorgensen, BE-OP-AD</a:t>
            </a:r>
            <a:endParaRPr lang="en-US" dirty="0"/>
          </a:p>
        </p:txBody>
      </p:sp>
      <p:sp>
        <p:nvSpPr>
          <p:cNvPr id="4" name="Slide Number Placeholder 3">
            <a:extLst>
              <a:ext uri="{FF2B5EF4-FFF2-40B4-BE49-F238E27FC236}">
                <a16:creationId xmlns:a16="http://schemas.microsoft.com/office/drawing/2014/main" id="{9CA1A5BB-17B2-59A4-A9CC-5B629930CCA1}"/>
              </a:ext>
            </a:extLst>
          </p:cNvPr>
          <p:cNvSpPr>
            <a:spLocks noGrp="1"/>
          </p:cNvSpPr>
          <p:nvPr>
            <p:ph type="sldNum" sz="quarter" idx="4"/>
          </p:nvPr>
        </p:nvSpPr>
        <p:spPr/>
        <p:txBody>
          <a:bodyPr/>
          <a:lstStyle/>
          <a:p>
            <a:fld id="{17918391-D411-FE40-AAD7-861AE5233E0E}" type="slidenum">
              <a:rPr lang="en-US" smtClean="0"/>
              <a:pPr/>
              <a:t>23</a:t>
            </a:fld>
            <a:endParaRPr lang="en-US" dirty="0"/>
          </a:p>
        </p:txBody>
      </p:sp>
      <p:sp>
        <p:nvSpPr>
          <p:cNvPr id="5" name="Text Placeholder 4">
            <a:extLst>
              <a:ext uri="{FF2B5EF4-FFF2-40B4-BE49-F238E27FC236}">
                <a16:creationId xmlns:a16="http://schemas.microsoft.com/office/drawing/2014/main" id="{6A52C706-A9A1-9301-D0FE-A4CB391B9949}"/>
              </a:ext>
            </a:extLst>
          </p:cNvPr>
          <p:cNvSpPr>
            <a:spLocks noGrp="1"/>
          </p:cNvSpPr>
          <p:nvPr>
            <p:ph type="body" idx="10"/>
          </p:nvPr>
        </p:nvSpPr>
        <p:spPr/>
        <p:txBody>
          <a:bodyPr/>
          <a:lstStyle/>
          <a:p>
            <a:endParaRPr lang="en-US"/>
          </a:p>
        </p:txBody>
      </p:sp>
      <p:pic>
        <p:nvPicPr>
          <p:cNvPr id="7" name="Picture 6" descr="A screenshot of a computer&#10;&#10;Description automatically generated">
            <a:extLst>
              <a:ext uri="{FF2B5EF4-FFF2-40B4-BE49-F238E27FC236}">
                <a16:creationId xmlns:a16="http://schemas.microsoft.com/office/drawing/2014/main" id="{35C80C3E-3A4D-AF62-D4CD-202231A84C08}"/>
              </a:ext>
            </a:extLst>
          </p:cNvPr>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0" y="564938"/>
            <a:ext cx="9144000" cy="4013624"/>
          </a:xfrm>
          <a:prstGeom prst="rect">
            <a:avLst/>
          </a:prstGeom>
        </p:spPr>
      </p:pic>
    </p:spTree>
    <p:extLst>
      <p:ext uri="{BB962C8B-B14F-4D97-AF65-F5344CB8AC3E}">
        <p14:creationId xmlns:p14="http://schemas.microsoft.com/office/powerpoint/2010/main" val="16013762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278AA0-0BA5-8A4C-886E-087846F88309}"/>
              </a:ext>
            </a:extLst>
          </p:cNvPr>
          <p:cNvSpPr>
            <a:spLocks noGrp="1"/>
          </p:cNvSpPr>
          <p:nvPr>
            <p:ph type="title"/>
          </p:nvPr>
        </p:nvSpPr>
        <p:spPr>
          <a:xfrm>
            <a:off x="459946" y="342090"/>
            <a:ext cx="8226854" cy="705332"/>
          </a:xfrm>
        </p:spPr>
        <p:txBody>
          <a:bodyPr>
            <a:normAutofit/>
          </a:bodyPr>
          <a:lstStyle/>
          <a:p>
            <a:r>
              <a:rPr lang="en-US" sz="2800" u="sng" dirty="0"/>
              <a:t>Next step?</a:t>
            </a:r>
          </a:p>
        </p:txBody>
      </p:sp>
      <p:sp>
        <p:nvSpPr>
          <p:cNvPr id="3" name="Footer Placeholder 2">
            <a:extLst>
              <a:ext uri="{FF2B5EF4-FFF2-40B4-BE49-F238E27FC236}">
                <a16:creationId xmlns:a16="http://schemas.microsoft.com/office/drawing/2014/main" id="{4F3E6BAE-6D8C-9680-4758-3A6DF5CA6C42}"/>
              </a:ext>
            </a:extLst>
          </p:cNvPr>
          <p:cNvSpPr>
            <a:spLocks noGrp="1"/>
          </p:cNvSpPr>
          <p:nvPr>
            <p:ph type="ftr" sz="quarter" idx="3"/>
          </p:nvPr>
        </p:nvSpPr>
        <p:spPr/>
        <p:txBody>
          <a:bodyPr/>
          <a:lstStyle/>
          <a:p>
            <a:r>
              <a:rPr lang="en-US"/>
              <a:t>Lars V Jorgensen, BE-OP-AD</a:t>
            </a:r>
            <a:endParaRPr lang="en-US" dirty="0"/>
          </a:p>
        </p:txBody>
      </p:sp>
      <p:sp>
        <p:nvSpPr>
          <p:cNvPr id="4" name="Slide Number Placeholder 3">
            <a:extLst>
              <a:ext uri="{FF2B5EF4-FFF2-40B4-BE49-F238E27FC236}">
                <a16:creationId xmlns:a16="http://schemas.microsoft.com/office/drawing/2014/main" id="{99A1EA12-1F01-0702-2679-4871659D54F5}"/>
              </a:ext>
            </a:extLst>
          </p:cNvPr>
          <p:cNvSpPr>
            <a:spLocks noGrp="1"/>
          </p:cNvSpPr>
          <p:nvPr>
            <p:ph type="sldNum" sz="quarter" idx="4"/>
          </p:nvPr>
        </p:nvSpPr>
        <p:spPr/>
        <p:txBody>
          <a:bodyPr/>
          <a:lstStyle/>
          <a:p>
            <a:fld id="{17918391-D411-FE40-AAD7-861AE5233E0E}" type="slidenum">
              <a:rPr lang="en-US" smtClean="0"/>
              <a:pPr/>
              <a:t>24</a:t>
            </a:fld>
            <a:endParaRPr lang="en-US" dirty="0"/>
          </a:p>
        </p:txBody>
      </p:sp>
      <p:sp>
        <p:nvSpPr>
          <p:cNvPr id="5" name="Text Placeholder 4">
            <a:extLst>
              <a:ext uri="{FF2B5EF4-FFF2-40B4-BE49-F238E27FC236}">
                <a16:creationId xmlns:a16="http://schemas.microsoft.com/office/drawing/2014/main" id="{7E0D2B9D-AE94-4C2E-D2F2-24248329D9BE}"/>
              </a:ext>
            </a:extLst>
          </p:cNvPr>
          <p:cNvSpPr>
            <a:spLocks noGrp="1"/>
          </p:cNvSpPr>
          <p:nvPr>
            <p:ph type="body" idx="10"/>
          </p:nvPr>
        </p:nvSpPr>
        <p:spPr>
          <a:xfrm>
            <a:off x="457199" y="1261683"/>
            <a:ext cx="6828021" cy="2201045"/>
          </a:xfrm>
        </p:spPr>
        <p:txBody>
          <a:bodyPr>
            <a:normAutofit/>
          </a:bodyPr>
          <a:lstStyle/>
          <a:p>
            <a:endParaRPr lang="en-US" dirty="0"/>
          </a:p>
          <a:p>
            <a:r>
              <a:rPr lang="en-US" dirty="0"/>
              <a:t>We have KT-MA grant money left over to hire a technical student for 6 months.</a:t>
            </a:r>
          </a:p>
          <a:p>
            <a:endParaRPr lang="en-US" dirty="0"/>
          </a:p>
          <a:p>
            <a:r>
              <a:rPr lang="en-US" dirty="0"/>
              <a:t>Task: Extend and polish what we have and try to record and analyze real data to show our unique idea of the big database works.</a:t>
            </a:r>
          </a:p>
          <a:p>
            <a:endParaRPr lang="en-US" dirty="0"/>
          </a:p>
          <a:p>
            <a:r>
              <a:rPr lang="en-US" dirty="0"/>
              <a:t>Next step thereafter is to try to find new partners and collaborators to make the ideas real. 3-5 persons at CERN will not be enough!</a:t>
            </a:r>
          </a:p>
        </p:txBody>
      </p:sp>
    </p:spTree>
    <p:extLst>
      <p:ext uri="{BB962C8B-B14F-4D97-AF65-F5344CB8AC3E}">
        <p14:creationId xmlns:p14="http://schemas.microsoft.com/office/powerpoint/2010/main" val="244710387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3">
            <a:extLst>
              <a:ext uri="{FF2B5EF4-FFF2-40B4-BE49-F238E27FC236}">
                <a16:creationId xmlns:a16="http://schemas.microsoft.com/office/drawing/2014/main" id="{9E8926C0-546D-4C7B-8AAA-8843290FFC88}"/>
              </a:ext>
            </a:extLst>
          </p:cNvPr>
          <p:cNvSpPr txBox="1">
            <a:spLocks/>
          </p:cNvSpPr>
          <p:nvPr/>
        </p:nvSpPr>
        <p:spPr>
          <a:xfrm>
            <a:off x="546763" y="346205"/>
            <a:ext cx="7886700" cy="351278"/>
          </a:xfrm>
          <a:prstGeom prst="rect">
            <a:avLst/>
          </a:prstGeom>
        </p:spPr>
        <p:txBody>
          <a:bodyPr vert="horz" lIns="68580" tIns="34290" rIns="68580" bIns="3429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r>
              <a:rPr lang="en-US" sz="2800" b="1" u="sng" dirty="0">
                <a:solidFill>
                  <a:srgbClr val="4472C4"/>
                </a:solidFill>
                <a:ea typeface="Verdana" panose="020B0604030504040204" pitchFamily="34" charset="0"/>
                <a:cs typeface="Verdana" panose="020B0604030504040204" pitchFamily="34" charset="0"/>
              </a:rPr>
              <a:t>Thank You!</a:t>
            </a:r>
            <a:endParaRPr lang="en-GB" sz="2800" b="1" u="sng" dirty="0">
              <a:solidFill>
                <a:srgbClr val="4472C4"/>
              </a:solidFill>
              <a:ea typeface="Verdana" panose="020B0604030504040204" pitchFamily="34" charset="0"/>
              <a:cs typeface="Verdana" panose="020B0604030504040204" pitchFamily="34" charset="0"/>
            </a:endParaRPr>
          </a:p>
        </p:txBody>
      </p:sp>
      <p:sp>
        <p:nvSpPr>
          <p:cNvPr id="11" name="TextBox 10">
            <a:extLst>
              <a:ext uri="{FF2B5EF4-FFF2-40B4-BE49-F238E27FC236}">
                <a16:creationId xmlns:a16="http://schemas.microsoft.com/office/drawing/2014/main" id="{E126475B-52DC-4008-BF0C-2D7530BED7D0}"/>
              </a:ext>
            </a:extLst>
          </p:cNvPr>
          <p:cNvSpPr txBox="1"/>
          <p:nvPr/>
        </p:nvSpPr>
        <p:spPr>
          <a:xfrm>
            <a:off x="7122144" y="1692768"/>
            <a:ext cx="1587565" cy="369332"/>
          </a:xfrm>
          <a:prstGeom prst="rect">
            <a:avLst/>
          </a:prstGeom>
          <a:noFill/>
        </p:spPr>
        <p:txBody>
          <a:bodyPr wrap="square" rtlCol="0">
            <a:spAutoFit/>
          </a:bodyPr>
          <a:lstStyle/>
          <a:p>
            <a:r>
              <a:rPr lang="en-US" b="1" dirty="0">
                <a:solidFill>
                  <a:srgbClr val="4472C4"/>
                </a:solidFill>
                <a:effectLst>
                  <a:outerShdw blurRad="38100" dist="38100" dir="2700000" algn="tl">
                    <a:srgbClr val="000000">
                      <a:alpha val="43137"/>
                    </a:srgbClr>
                  </a:outerShdw>
                </a:effectLst>
                <a:latin typeface="Verdana" panose="020B0604030504040204" pitchFamily="34" charset="0"/>
                <a:ea typeface="Verdana" panose="020B0604030504040204" pitchFamily="34" charset="0"/>
                <a:cs typeface="Verdana" panose="020B0604030504040204" pitchFamily="34" charset="0"/>
              </a:rPr>
              <a:t>KURANOS</a:t>
            </a:r>
          </a:p>
        </p:txBody>
      </p:sp>
      <p:pic>
        <p:nvPicPr>
          <p:cNvPr id="8" name="Picture 2" descr="Image result for fitbit png">
            <a:extLst>
              <a:ext uri="{FF2B5EF4-FFF2-40B4-BE49-F238E27FC236}">
                <a16:creationId xmlns:a16="http://schemas.microsoft.com/office/drawing/2014/main" id="{9D521F77-94C6-438F-B034-D3C1997E59AB}"/>
              </a:ext>
            </a:extLst>
          </p:cNvPr>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545929" y="2006020"/>
            <a:ext cx="2066424" cy="2066424"/>
          </a:xfrm>
          <a:prstGeom prst="rect">
            <a:avLst/>
          </a:prstGeom>
          <a:noFill/>
          <a:extLst>
            <a:ext uri="{909E8E84-426E-40DD-AFC4-6F175D3DCCD1}">
              <a14:hiddenFill xmlns:a14="http://schemas.microsoft.com/office/drawing/2010/main">
                <a:solidFill>
                  <a:srgbClr val="FFFFFF"/>
                </a:solidFill>
              </a14:hiddenFill>
            </a:ext>
          </a:extLst>
        </p:spPr>
      </p:pic>
      <p:sp>
        <p:nvSpPr>
          <p:cNvPr id="12" name="Plus Sign 11">
            <a:extLst>
              <a:ext uri="{FF2B5EF4-FFF2-40B4-BE49-F238E27FC236}">
                <a16:creationId xmlns:a16="http://schemas.microsoft.com/office/drawing/2014/main" id="{B20413DF-5FC0-42CC-AF20-88E5BB0357F0}"/>
              </a:ext>
            </a:extLst>
          </p:cNvPr>
          <p:cNvSpPr/>
          <p:nvPr/>
        </p:nvSpPr>
        <p:spPr>
          <a:xfrm>
            <a:off x="3322216" y="2339374"/>
            <a:ext cx="890338" cy="854233"/>
          </a:xfrm>
          <a:prstGeom prst="mathPlus">
            <a:avLst/>
          </a:prstGeom>
          <a:solidFill>
            <a:schemeClr val="tx1"/>
          </a:solidFill>
          <a:ln>
            <a:solidFill>
              <a:srgbClr val="10428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pic>
        <p:nvPicPr>
          <p:cNvPr id="13" name="Picture 6" descr="Image result for machine learning png">
            <a:extLst>
              <a:ext uri="{FF2B5EF4-FFF2-40B4-BE49-F238E27FC236}">
                <a16:creationId xmlns:a16="http://schemas.microsoft.com/office/drawing/2014/main" id="{636672FB-FAB6-40BD-9D9B-26DEFE916C1D}"/>
              </a:ext>
            </a:extLst>
          </p:cNvPr>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4749820" y="1777208"/>
            <a:ext cx="2231274" cy="2253587"/>
          </a:xfrm>
          <a:prstGeom prst="rect">
            <a:avLst/>
          </a:prstGeom>
          <a:noFill/>
          <a:extLst>
            <a:ext uri="{909E8E84-426E-40DD-AFC4-6F175D3DCCD1}">
              <a14:hiddenFill xmlns:a14="http://schemas.microsoft.com/office/drawing/2010/main">
                <a:solidFill>
                  <a:srgbClr val="FFFFFF"/>
                </a:solidFill>
              </a14:hiddenFill>
            </a:ext>
          </a:extLst>
        </p:spPr>
      </p:pic>
      <p:sp>
        <p:nvSpPr>
          <p:cNvPr id="2" name="Rectangle 1">
            <a:extLst>
              <a:ext uri="{FF2B5EF4-FFF2-40B4-BE49-F238E27FC236}">
                <a16:creationId xmlns:a16="http://schemas.microsoft.com/office/drawing/2014/main" id="{33AB1846-E47A-493C-90CF-5BF9FC92FEAA}"/>
              </a:ext>
            </a:extLst>
          </p:cNvPr>
          <p:cNvSpPr/>
          <p:nvPr/>
        </p:nvSpPr>
        <p:spPr>
          <a:xfrm>
            <a:off x="546763" y="1046437"/>
            <a:ext cx="7968587" cy="646331"/>
          </a:xfrm>
          <a:prstGeom prst="rect">
            <a:avLst/>
          </a:prstGeom>
        </p:spPr>
        <p:txBody>
          <a:bodyPr wrap="square">
            <a:spAutoFit/>
          </a:bodyPr>
          <a:lstStyle/>
          <a:p>
            <a:r>
              <a:rPr lang="en-US" i="1" dirty="0"/>
              <a:t>“Improving healthcare through technological innovation and artificial intelligence”</a:t>
            </a:r>
          </a:p>
        </p:txBody>
      </p:sp>
      <p:sp>
        <p:nvSpPr>
          <p:cNvPr id="3" name="TextBox 2">
            <a:extLst>
              <a:ext uri="{FF2B5EF4-FFF2-40B4-BE49-F238E27FC236}">
                <a16:creationId xmlns:a16="http://schemas.microsoft.com/office/drawing/2014/main" id="{FD64D22E-05CB-BA59-0068-99FEF73E5B98}"/>
              </a:ext>
            </a:extLst>
          </p:cNvPr>
          <p:cNvSpPr txBox="1"/>
          <p:nvPr/>
        </p:nvSpPr>
        <p:spPr>
          <a:xfrm>
            <a:off x="6981094" y="3658539"/>
            <a:ext cx="2125226" cy="738664"/>
          </a:xfrm>
          <a:prstGeom prst="rect">
            <a:avLst/>
          </a:prstGeom>
          <a:noFill/>
        </p:spPr>
        <p:txBody>
          <a:bodyPr wrap="square" rtlCol="0">
            <a:spAutoFit/>
          </a:bodyPr>
          <a:lstStyle/>
          <a:p>
            <a:r>
              <a:rPr lang="en-US" sz="1000" b="1" u="sng" dirty="0"/>
              <a:t>The </a:t>
            </a:r>
            <a:r>
              <a:rPr lang="en-US" sz="1000" b="1" u="sng" dirty="0" err="1"/>
              <a:t>Kuranos</a:t>
            </a:r>
            <a:r>
              <a:rPr lang="en-US" sz="1000" b="1" u="sng" dirty="0"/>
              <a:t> Dream Team:</a:t>
            </a:r>
          </a:p>
          <a:p>
            <a:r>
              <a:rPr lang="en-US" sz="800" dirty="0"/>
              <a:t>Manuel Gonzalez Berges</a:t>
            </a:r>
          </a:p>
          <a:p>
            <a:r>
              <a:rPr lang="en-US" sz="800" dirty="0"/>
              <a:t>Emiliano </a:t>
            </a:r>
            <a:r>
              <a:rPr lang="en-US" sz="800" dirty="0" err="1"/>
              <a:t>Piselli</a:t>
            </a:r>
            <a:endParaRPr lang="en-US" sz="800" dirty="0"/>
          </a:p>
          <a:p>
            <a:r>
              <a:rPr lang="en-US" sz="800" dirty="0"/>
              <a:t>Samuel </a:t>
            </a:r>
            <a:r>
              <a:rPr lang="en-US" sz="800" dirty="0" err="1"/>
              <a:t>Simko</a:t>
            </a:r>
            <a:r>
              <a:rPr lang="en-US" sz="800" dirty="0"/>
              <a:t> (</a:t>
            </a:r>
            <a:r>
              <a:rPr lang="en-US" sz="800" dirty="0" err="1"/>
              <a:t>Summie</a:t>
            </a:r>
            <a:r>
              <a:rPr lang="en-US" sz="800" dirty="0"/>
              <a:t> 22)</a:t>
            </a:r>
          </a:p>
          <a:p>
            <a:r>
              <a:rPr lang="en-US" sz="800" dirty="0"/>
              <a:t>Anna Ferrari (Fellow 2019-2023)</a:t>
            </a:r>
          </a:p>
        </p:txBody>
      </p:sp>
      <p:sp>
        <p:nvSpPr>
          <p:cNvPr id="4" name="Footer Placeholder 3">
            <a:extLst>
              <a:ext uri="{FF2B5EF4-FFF2-40B4-BE49-F238E27FC236}">
                <a16:creationId xmlns:a16="http://schemas.microsoft.com/office/drawing/2014/main" id="{1B387444-E0D4-8C9A-33D4-F0C65BAF3265}"/>
              </a:ext>
            </a:extLst>
          </p:cNvPr>
          <p:cNvSpPr>
            <a:spLocks noGrp="1"/>
          </p:cNvSpPr>
          <p:nvPr>
            <p:ph type="ftr" sz="quarter" idx="3"/>
          </p:nvPr>
        </p:nvSpPr>
        <p:spPr>
          <a:xfrm>
            <a:off x="2764754" y="4677401"/>
            <a:ext cx="2895600" cy="273844"/>
          </a:xfrm>
        </p:spPr>
        <p:txBody>
          <a:bodyPr/>
          <a:lstStyle/>
          <a:p>
            <a:r>
              <a:rPr lang="en-US" dirty="0"/>
              <a:t>Lars V Jorgensen, BE-OP-AD</a:t>
            </a:r>
          </a:p>
        </p:txBody>
      </p:sp>
      <p:sp>
        <p:nvSpPr>
          <p:cNvPr id="5" name="Slide Number Placeholder 4">
            <a:extLst>
              <a:ext uri="{FF2B5EF4-FFF2-40B4-BE49-F238E27FC236}">
                <a16:creationId xmlns:a16="http://schemas.microsoft.com/office/drawing/2014/main" id="{54E86185-88FD-9AF9-C650-DBD7A472DD74}"/>
              </a:ext>
            </a:extLst>
          </p:cNvPr>
          <p:cNvSpPr>
            <a:spLocks noGrp="1"/>
          </p:cNvSpPr>
          <p:nvPr>
            <p:ph type="sldNum" sz="quarter" idx="4"/>
          </p:nvPr>
        </p:nvSpPr>
        <p:spPr/>
        <p:txBody>
          <a:bodyPr/>
          <a:lstStyle/>
          <a:p>
            <a:fld id="{17918391-D411-FE40-AAD7-861AE5233E0E}" type="slidenum">
              <a:rPr lang="en-US" smtClean="0"/>
              <a:pPr/>
              <a:t>25</a:t>
            </a:fld>
            <a:endParaRPr lang="en-US" dirty="0"/>
          </a:p>
        </p:txBody>
      </p:sp>
    </p:spTree>
    <p:extLst>
      <p:ext uri="{BB962C8B-B14F-4D97-AF65-F5344CB8AC3E}">
        <p14:creationId xmlns:p14="http://schemas.microsoft.com/office/powerpoint/2010/main" val="209528048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AA1FB0-7396-5F5F-0BAF-BC339C1919B8}"/>
              </a:ext>
            </a:extLst>
          </p:cNvPr>
          <p:cNvSpPr>
            <a:spLocks noGrp="1"/>
          </p:cNvSpPr>
          <p:nvPr>
            <p:ph type="title"/>
          </p:nvPr>
        </p:nvSpPr>
        <p:spPr>
          <a:xfrm>
            <a:off x="5556732" y="995751"/>
            <a:ext cx="3053868" cy="940356"/>
          </a:xfrm>
        </p:spPr>
        <p:txBody>
          <a:bodyPr anchor="b">
            <a:normAutofit/>
          </a:bodyPr>
          <a:lstStyle/>
          <a:p>
            <a:pPr>
              <a:lnSpc>
                <a:spcPct val="90000"/>
              </a:lnSpc>
            </a:pPr>
            <a:r>
              <a:rPr lang="en-US" sz="2000" u="sng" dirty="0"/>
              <a:t>Outline</a:t>
            </a:r>
            <a:br>
              <a:rPr lang="en-US" sz="2000" dirty="0"/>
            </a:br>
            <a:br>
              <a:rPr lang="en-US" sz="2000" dirty="0"/>
            </a:br>
            <a:endParaRPr lang="en-US" sz="2000" dirty="0"/>
          </a:p>
        </p:txBody>
      </p:sp>
      <p:pic>
        <p:nvPicPr>
          <p:cNvPr id="8" name="Picture 7" descr="A close-up of words&#10;&#10;Description automatically generated">
            <a:extLst>
              <a:ext uri="{FF2B5EF4-FFF2-40B4-BE49-F238E27FC236}">
                <a16:creationId xmlns:a16="http://schemas.microsoft.com/office/drawing/2014/main" id="{E9001CE7-36CF-27F9-29F2-A6620715165B}"/>
              </a:ext>
            </a:extLst>
          </p:cNvPr>
          <p:cNvPicPr>
            <a:picLocks noChangeAspect="1"/>
          </p:cNvPicPr>
          <p:nvPr/>
        </p:nvPicPr>
        <p:blipFill rotWithShape="1">
          <a:blip r:embed="rId2">
            <a:extLst>
              <a:ext uri="{28A0092B-C50C-407E-A947-70E740481C1C}">
                <a14:useLocalDpi xmlns:a14="http://schemas.microsoft.com/office/drawing/2010/main" val="0"/>
              </a:ext>
            </a:extLst>
          </a:blip>
          <a:srcRect r="2" b="2"/>
          <a:stretch/>
        </p:blipFill>
        <p:spPr>
          <a:xfrm>
            <a:off x="558797" y="601648"/>
            <a:ext cx="4759514" cy="3569636"/>
          </a:xfrm>
          <a:prstGeom prst="ellipse">
            <a:avLst/>
          </a:prstGeom>
          <a:noFill/>
          <a:ln>
            <a:noFill/>
          </a:ln>
        </p:spPr>
      </p:pic>
      <p:sp>
        <p:nvSpPr>
          <p:cNvPr id="6" name="Text Placeholder 5">
            <a:extLst>
              <a:ext uri="{FF2B5EF4-FFF2-40B4-BE49-F238E27FC236}">
                <a16:creationId xmlns:a16="http://schemas.microsoft.com/office/drawing/2014/main" id="{6B936B8E-F113-9B63-BDC2-A46C31A02D88}"/>
              </a:ext>
            </a:extLst>
          </p:cNvPr>
          <p:cNvSpPr>
            <a:spLocks noGrp="1"/>
          </p:cNvSpPr>
          <p:nvPr>
            <p:ph type="body" sz="half" idx="2"/>
          </p:nvPr>
        </p:nvSpPr>
        <p:spPr>
          <a:xfrm>
            <a:off x="5556733" y="1908839"/>
            <a:ext cx="3452587" cy="1997612"/>
          </a:xfrm>
        </p:spPr>
        <p:txBody>
          <a:bodyPr>
            <a:normAutofit fontScale="85000" lnSpcReduction="10000"/>
          </a:bodyPr>
          <a:lstStyle/>
          <a:p>
            <a:pPr marL="571500" indent="-571500">
              <a:lnSpc>
                <a:spcPct val="150000"/>
              </a:lnSpc>
              <a:buFont typeface="Arial" panose="020B0604020202020204" pitchFamily="34" charset="0"/>
              <a:buChar char="•"/>
            </a:pPr>
            <a:r>
              <a:rPr lang="en-US" sz="1600" dirty="0"/>
              <a:t>Background on PD</a:t>
            </a:r>
          </a:p>
          <a:p>
            <a:pPr marL="571500" indent="-571500">
              <a:lnSpc>
                <a:spcPct val="150000"/>
              </a:lnSpc>
              <a:buFont typeface="Arial" panose="020B0604020202020204" pitchFamily="34" charset="0"/>
              <a:buChar char="•"/>
            </a:pPr>
            <a:r>
              <a:rPr lang="en-US" sz="1600" dirty="0"/>
              <a:t>Background on recent break-</a:t>
            </a:r>
            <a:r>
              <a:rPr lang="en-US" sz="1600" dirty="0" err="1"/>
              <a:t>thru’s</a:t>
            </a:r>
            <a:endParaRPr lang="en-US" sz="1600" dirty="0"/>
          </a:p>
          <a:p>
            <a:pPr marL="571500" indent="-571500">
              <a:lnSpc>
                <a:spcPct val="150000"/>
              </a:lnSpc>
              <a:buFont typeface="Arial" panose="020B0604020202020204" pitchFamily="34" charset="0"/>
              <a:buChar char="•"/>
            </a:pPr>
            <a:r>
              <a:rPr lang="en-US" sz="1600" dirty="0"/>
              <a:t>Competition</a:t>
            </a:r>
          </a:p>
          <a:p>
            <a:pPr marL="571500" indent="-571500">
              <a:lnSpc>
                <a:spcPct val="150000"/>
              </a:lnSpc>
              <a:buFont typeface="Arial" panose="020B0604020202020204" pitchFamily="34" charset="0"/>
              <a:buChar char="•"/>
            </a:pPr>
            <a:r>
              <a:rPr lang="en-US" sz="1600" dirty="0"/>
              <a:t>The </a:t>
            </a:r>
            <a:r>
              <a:rPr lang="en-US" sz="1600" dirty="0" err="1"/>
              <a:t>Kuranos</a:t>
            </a:r>
            <a:r>
              <a:rPr lang="en-US" sz="1600" dirty="0"/>
              <a:t> Idea</a:t>
            </a:r>
          </a:p>
          <a:p>
            <a:pPr marL="571500" indent="-571500">
              <a:lnSpc>
                <a:spcPct val="150000"/>
              </a:lnSpc>
              <a:buFont typeface="Arial" panose="020B0604020202020204" pitchFamily="34" charset="0"/>
              <a:buChar char="•"/>
            </a:pPr>
            <a:r>
              <a:rPr lang="en-US" sz="1600" dirty="0"/>
              <a:t>Current Stand of Things</a:t>
            </a:r>
          </a:p>
        </p:txBody>
      </p:sp>
      <p:sp>
        <p:nvSpPr>
          <p:cNvPr id="4" name="Footer Placeholder 3">
            <a:extLst>
              <a:ext uri="{FF2B5EF4-FFF2-40B4-BE49-F238E27FC236}">
                <a16:creationId xmlns:a16="http://schemas.microsoft.com/office/drawing/2014/main" id="{53B29BB5-D401-64DB-29B6-9ACE322CB475}"/>
              </a:ext>
            </a:extLst>
          </p:cNvPr>
          <p:cNvSpPr>
            <a:spLocks noGrp="1"/>
          </p:cNvSpPr>
          <p:nvPr>
            <p:ph type="ftr" sz="quarter" idx="3"/>
          </p:nvPr>
        </p:nvSpPr>
        <p:spPr>
          <a:xfrm>
            <a:off x="2661134" y="4682617"/>
            <a:ext cx="2895600" cy="273844"/>
          </a:xfrm>
        </p:spPr>
        <p:txBody>
          <a:bodyPr anchor="ctr">
            <a:normAutofit/>
          </a:bodyPr>
          <a:lstStyle/>
          <a:p>
            <a:pPr>
              <a:lnSpc>
                <a:spcPct val="90000"/>
              </a:lnSpc>
              <a:spcAft>
                <a:spcPts val="600"/>
              </a:spcAft>
            </a:pPr>
            <a:r>
              <a:rPr lang="en-US" dirty="0"/>
              <a:t>Lars V Jorgensen, BE-OP-AD</a:t>
            </a:r>
          </a:p>
        </p:txBody>
      </p:sp>
      <p:sp>
        <p:nvSpPr>
          <p:cNvPr id="5" name="Slide Number Placeholder 4">
            <a:extLst>
              <a:ext uri="{FF2B5EF4-FFF2-40B4-BE49-F238E27FC236}">
                <a16:creationId xmlns:a16="http://schemas.microsoft.com/office/drawing/2014/main" id="{6F083531-B510-42CC-1433-6B0F85E6A67C}"/>
              </a:ext>
            </a:extLst>
          </p:cNvPr>
          <p:cNvSpPr>
            <a:spLocks noGrp="1"/>
          </p:cNvSpPr>
          <p:nvPr>
            <p:ph type="sldNum" sz="quarter" idx="4"/>
          </p:nvPr>
        </p:nvSpPr>
        <p:spPr>
          <a:xfrm>
            <a:off x="8185376" y="4767263"/>
            <a:ext cx="501424" cy="273844"/>
          </a:xfrm>
        </p:spPr>
        <p:txBody>
          <a:bodyPr anchor="ctr">
            <a:normAutofit/>
          </a:bodyPr>
          <a:lstStyle/>
          <a:p>
            <a:pPr>
              <a:lnSpc>
                <a:spcPct val="90000"/>
              </a:lnSpc>
              <a:spcAft>
                <a:spcPts val="600"/>
              </a:spcAft>
            </a:pPr>
            <a:fld id="{17918391-D411-FE40-AAD7-861AE5233E0E}" type="slidenum">
              <a:rPr lang="en-US" smtClean="0"/>
              <a:pPr>
                <a:lnSpc>
                  <a:spcPct val="90000"/>
                </a:lnSpc>
                <a:spcAft>
                  <a:spcPts val="600"/>
                </a:spcAft>
              </a:pPr>
              <a:t>3</a:t>
            </a:fld>
            <a:endParaRPr lang="en-US"/>
          </a:p>
        </p:txBody>
      </p:sp>
    </p:spTree>
    <p:extLst>
      <p:ext uri="{BB962C8B-B14F-4D97-AF65-F5344CB8AC3E}">
        <p14:creationId xmlns:p14="http://schemas.microsoft.com/office/powerpoint/2010/main" val="115812882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D39445-C62B-6A40-96A3-E2AE9C41EAAB}"/>
              </a:ext>
            </a:extLst>
          </p:cNvPr>
          <p:cNvSpPr>
            <a:spLocks noGrp="1"/>
          </p:cNvSpPr>
          <p:nvPr>
            <p:ph type="title"/>
          </p:nvPr>
        </p:nvSpPr>
        <p:spPr/>
        <p:txBody>
          <a:bodyPr>
            <a:normAutofit/>
          </a:bodyPr>
          <a:lstStyle/>
          <a:p>
            <a:r>
              <a:rPr lang="en-US" sz="2800" u="sng" dirty="0"/>
              <a:t>Background</a:t>
            </a:r>
          </a:p>
        </p:txBody>
      </p:sp>
      <p:sp>
        <p:nvSpPr>
          <p:cNvPr id="3" name="Content Placeholder 2">
            <a:extLst>
              <a:ext uri="{FF2B5EF4-FFF2-40B4-BE49-F238E27FC236}">
                <a16:creationId xmlns:a16="http://schemas.microsoft.com/office/drawing/2014/main" id="{DCB2B345-76E8-7349-9AD4-89BF87BF625E}"/>
              </a:ext>
            </a:extLst>
          </p:cNvPr>
          <p:cNvSpPr>
            <a:spLocks noGrp="1"/>
          </p:cNvSpPr>
          <p:nvPr>
            <p:ph idx="1"/>
          </p:nvPr>
        </p:nvSpPr>
        <p:spPr>
          <a:xfrm>
            <a:off x="457200" y="994205"/>
            <a:ext cx="6307810" cy="3203145"/>
          </a:xfrm>
        </p:spPr>
        <p:txBody>
          <a:bodyPr>
            <a:noAutofit/>
          </a:bodyPr>
          <a:lstStyle/>
          <a:p>
            <a:pPr>
              <a:lnSpc>
                <a:spcPct val="150000"/>
              </a:lnSpc>
            </a:pPr>
            <a:r>
              <a:rPr lang="en-US" sz="1400" dirty="0"/>
              <a:t>Parkinson’s is the second most common neuro-degenerative disease (second only to Alzheimer’s).</a:t>
            </a:r>
          </a:p>
          <a:p>
            <a:pPr>
              <a:lnSpc>
                <a:spcPct val="150000"/>
              </a:lnSpc>
            </a:pPr>
            <a:r>
              <a:rPr lang="en-US" sz="1400" dirty="0"/>
              <a:t>Worldwide </a:t>
            </a:r>
            <a:r>
              <a:rPr lang="en-US" sz="1400" dirty="0">
                <a:solidFill>
                  <a:srgbClr val="FF0000"/>
                </a:solidFill>
              </a:rPr>
              <a:t>&gt;10 million</a:t>
            </a:r>
            <a:r>
              <a:rPr lang="en-US" sz="1400" dirty="0"/>
              <a:t> patients.</a:t>
            </a:r>
          </a:p>
          <a:p>
            <a:pPr>
              <a:lnSpc>
                <a:spcPct val="150000"/>
              </a:lnSpc>
            </a:pPr>
            <a:r>
              <a:rPr lang="en-US" sz="1400" dirty="0"/>
              <a:t>Patients show many symptoms.</a:t>
            </a:r>
          </a:p>
          <a:p>
            <a:pPr>
              <a:lnSpc>
                <a:spcPct val="150000"/>
              </a:lnSpc>
            </a:pPr>
            <a:r>
              <a:rPr lang="en-US" sz="1400" dirty="0"/>
              <a:t>There is no cure </a:t>
            </a:r>
            <a:r>
              <a:rPr lang="en-US" sz="1400" dirty="0">
                <a:solidFill>
                  <a:srgbClr val="FF0000"/>
                </a:solidFill>
              </a:rPr>
              <a:t>….. yet!</a:t>
            </a:r>
          </a:p>
          <a:p>
            <a:pPr>
              <a:lnSpc>
                <a:spcPct val="150000"/>
              </a:lnSpc>
            </a:pPr>
            <a:r>
              <a:rPr lang="en-US" sz="1400" dirty="0"/>
              <a:t>The disease mainly hits the elderly ; </a:t>
            </a:r>
            <a:r>
              <a:rPr lang="en-US" sz="1400" dirty="0">
                <a:solidFill>
                  <a:srgbClr val="FF0000"/>
                </a:solidFill>
              </a:rPr>
              <a:t>~1% </a:t>
            </a:r>
            <a:r>
              <a:rPr lang="en-US" sz="1400" dirty="0"/>
              <a:t>of people over </a:t>
            </a:r>
            <a:r>
              <a:rPr lang="en-US" sz="1400" dirty="0">
                <a:solidFill>
                  <a:srgbClr val="FF0000"/>
                </a:solidFill>
              </a:rPr>
              <a:t>65</a:t>
            </a:r>
            <a:r>
              <a:rPr lang="en-US" sz="1400" dirty="0"/>
              <a:t> years of age are affected.</a:t>
            </a:r>
          </a:p>
          <a:p>
            <a:pPr>
              <a:lnSpc>
                <a:spcPct val="150000"/>
              </a:lnSpc>
            </a:pPr>
            <a:r>
              <a:rPr lang="en-US" sz="1400" dirty="0"/>
              <a:t>As the </a:t>
            </a:r>
            <a:r>
              <a:rPr lang="en-US" sz="1400" dirty="0">
                <a:solidFill>
                  <a:srgbClr val="FF0000"/>
                </a:solidFill>
              </a:rPr>
              <a:t>populations age, this might become a bigger problem.</a:t>
            </a:r>
          </a:p>
          <a:p>
            <a:pPr>
              <a:lnSpc>
                <a:spcPct val="120000"/>
              </a:lnSpc>
            </a:pPr>
            <a:endParaRPr lang="en-US" sz="2000" dirty="0"/>
          </a:p>
        </p:txBody>
      </p:sp>
      <p:sp>
        <p:nvSpPr>
          <p:cNvPr id="5" name="Footer Placeholder 2">
            <a:extLst>
              <a:ext uri="{FF2B5EF4-FFF2-40B4-BE49-F238E27FC236}">
                <a16:creationId xmlns:a16="http://schemas.microsoft.com/office/drawing/2014/main" id="{A7B4BA05-A5D9-794E-BD1D-16F88896E0DC}"/>
              </a:ext>
            </a:extLst>
          </p:cNvPr>
          <p:cNvSpPr>
            <a:spLocks noGrp="1"/>
          </p:cNvSpPr>
          <p:nvPr>
            <p:ph type="ftr" sz="quarter" idx="3"/>
          </p:nvPr>
        </p:nvSpPr>
        <p:spPr>
          <a:xfrm>
            <a:off x="632637" y="4741260"/>
            <a:ext cx="7875980" cy="22712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Lars V Jorgensen, BE-OP-AD</a:t>
            </a:r>
            <a:endParaRPr lang="en-US" dirty="0"/>
          </a:p>
        </p:txBody>
      </p:sp>
      <p:sp>
        <p:nvSpPr>
          <p:cNvPr id="6" name="Slide Number Placeholder 5">
            <a:extLst>
              <a:ext uri="{FF2B5EF4-FFF2-40B4-BE49-F238E27FC236}">
                <a16:creationId xmlns:a16="http://schemas.microsoft.com/office/drawing/2014/main" id="{7A3B3637-DA17-46F6-A49F-48B696B20BDE}"/>
              </a:ext>
            </a:extLst>
          </p:cNvPr>
          <p:cNvSpPr>
            <a:spLocks noGrp="1"/>
          </p:cNvSpPr>
          <p:nvPr>
            <p:ph type="sldNum" sz="quarter" idx="4"/>
          </p:nvPr>
        </p:nvSpPr>
        <p:spPr/>
        <p:txBody>
          <a:bodyPr/>
          <a:lstStyle/>
          <a:p>
            <a:fld id="{17918391-D411-FE40-AAD7-861AE5233E0E}" type="slidenum">
              <a:rPr lang="en-US" smtClean="0"/>
              <a:pPr/>
              <a:t>4</a:t>
            </a:fld>
            <a:endParaRPr lang="en-US" dirty="0"/>
          </a:p>
        </p:txBody>
      </p:sp>
    </p:spTree>
    <p:extLst>
      <p:ext uri="{BB962C8B-B14F-4D97-AF65-F5344CB8AC3E}">
        <p14:creationId xmlns:p14="http://schemas.microsoft.com/office/powerpoint/2010/main" val="25946838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mph" presetSubtype="0" fill="hold" nodeType="clickEffect">
                                  <p:stCondLst>
                                    <p:cond delay="0"/>
                                  </p:stCondLst>
                                  <p:childTnLst>
                                    <p:animEffect transition="out" filter="fade">
                                      <p:cBhvr>
                                        <p:cTn id="6" dur="500" tmFilter="0, 0; .2, .5; .8, .5; 1, 0"/>
                                        <p:tgtEl>
                                          <p:spTgt spid="3">
                                            <p:txEl>
                                              <p:pRg st="3" end="3"/>
                                            </p:txEl>
                                          </p:spTgt>
                                        </p:tgtEl>
                                      </p:cBhvr>
                                    </p:animEffect>
                                    <p:animScale>
                                      <p:cBhvr>
                                        <p:cTn id="7" dur="250" autoRev="1" fill="hold"/>
                                        <p:tgtEl>
                                          <p:spTgt spid="3">
                                            <p:txEl>
                                              <p:pRg st="3" end="3"/>
                                            </p:txEl>
                                          </p:spTgt>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D39445-C62B-6A40-96A3-E2AE9C41EAAB}"/>
              </a:ext>
            </a:extLst>
          </p:cNvPr>
          <p:cNvSpPr>
            <a:spLocks noGrp="1"/>
          </p:cNvSpPr>
          <p:nvPr>
            <p:ph type="title"/>
          </p:nvPr>
        </p:nvSpPr>
        <p:spPr/>
        <p:txBody>
          <a:bodyPr>
            <a:normAutofit/>
          </a:bodyPr>
          <a:lstStyle/>
          <a:p>
            <a:r>
              <a:rPr lang="en-US" sz="2800" u="sng" dirty="0"/>
              <a:t>Symptoms of Parkinson’s</a:t>
            </a:r>
          </a:p>
        </p:txBody>
      </p:sp>
      <p:sp>
        <p:nvSpPr>
          <p:cNvPr id="3" name="Content Placeholder 2">
            <a:extLst>
              <a:ext uri="{FF2B5EF4-FFF2-40B4-BE49-F238E27FC236}">
                <a16:creationId xmlns:a16="http://schemas.microsoft.com/office/drawing/2014/main" id="{DCB2B345-76E8-7349-9AD4-89BF87BF625E}"/>
              </a:ext>
            </a:extLst>
          </p:cNvPr>
          <p:cNvSpPr>
            <a:spLocks noGrp="1"/>
          </p:cNvSpPr>
          <p:nvPr>
            <p:ph idx="1"/>
          </p:nvPr>
        </p:nvSpPr>
        <p:spPr>
          <a:xfrm>
            <a:off x="457200" y="809917"/>
            <a:ext cx="6307810" cy="3203145"/>
          </a:xfrm>
        </p:spPr>
        <p:txBody>
          <a:bodyPr>
            <a:noAutofit/>
          </a:bodyPr>
          <a:lstStyle/>
          <a:p>
            <a:pPr>
              <a:lnSpc>
                <a:spcPct val="150000"/>
              </a:lnSpc>
            </a:pPr>
            <a:r>
              <a:rPr lang="en-US" sz="1400" dirty="0"/>
              <a:t>Motor symptoms</a:t>
            </a:r>
          </a:p>
          <a:p>
            <a:pPr lvl="1">
              <a:lnSpc>
                <a:spcPct val="150000"/>
              </a:lnSpc>
            </a:pPr>
            <a:r>
              <a:rPr lang="en-US" sz="1000" dirty="0"/>
              <a:t>Tremors</a:t>
            </a:r>
          </a:p>
          <a:p>
            <a:pPr lvl="1">
              <a:lnSpc>
                <a:spcPct val="150000"/>
              </a:lnSpc>
            </a:pPr>
            <a:r>
              <a:rPr lang="en-US" sz="1000" dirty="0"/>
              <a:t>Bradykinesia (slowness of movement)</a:t>
            </a:r>
          </a:p>
          <a:p>
            <a:pPr lvl="1">
              <a:lnSpc>
                <a:spcPct val="150000"/>
              </a:lnSpc>
            </a:pPr>
            <a:r>
              <a:rPr lang="en-US" sz="1000" dirty="0"/>
              <a:t>Dyskinesia (sudden uncontrolled movements)</a:t>
            </a:r>
          </a:p>
          <a:p>
            <a:pPr lvl="1">
              <a:lnSpc>
                <a:spcPct val="150000"/>
              </a:lnSpc>
            </a:pPr>
            <a:r>
              <a:rPr lang="en-US" sz="1000" dirty="0"/>
              <a:t>Rigidity</a:t>
            </a:r>
            <a:endParaRPr lang="en-US" sz="1000" dirty="0">
              <a:solidFill>
                <a:srgbClr val="FF0000"/>
              </a:solidFill>
            </a:endParaRPr>
          </a:p>
          <a:p>
            <a:pPr lvl="1">
              <a:lnSpc>
                <a:spcPct val="150000"/>
              </a:lnSpc>
            </a:pPr>
            <a:r>
              <a:rPr lang="en-US" sz="1000" dirty="0"/>
              <a:t>Posture and postural instability (balance).</a:t>
            </a:r>
          </a:p>
          <a:p>
            <a:pPr lvl="1">
              <a:lnSpc>
                <a:spcPct val="150000"/>
              </a:lnSpc>
            </a:pPr>
            <a:r>
              <a:rPr lang="en-US" sz="1000" dirty="0"/>
              <a:t>As the populations age, this might become a bigger problem.</a:t>
            </a:r>
          </a:p>
          <a:p>
            <a:pPr lvl="1">
              <a:lnSpc>
                <a:spcPct val="150000"/>
              </a:lnSpc>
            </a:pPr>
            <a:r>
              <a:rPr lang="en-US" sz="1000" dirty="0"/>
              <a:t>Freezing</a:t>
            </a:r>
          </a:p>
          <a:p>
            <a:pPr lvl="1">
              <a:lnSpc>
                <a:spcPct val="150000"/>
              </a:lnSpc>
            </a:pPr>
            <a:r>
              <a:rPr lang="en-US" sz="1000" dirty="0"/>
              <a:t>Reduced amplitude of movement</a:t>
            </a:r>
          </a:p>
          <a:p>
            <a:pPr>
              <a:lnSpc>
                <a:spcPct val="150000"/>
              </a:lnSpc>
            </a:pPr>
            <a:r>
              <a:rPr lang="en-US" sz="1400" dirty="0"/>
              <a:t>Non-motor symptoms</a:t>
            </a:r>
          </a:p>
          <a:p>
            <a:pPr lvl="1">
              <a:lnSpc>
                <a:spcPct val="150000"/>
              </a:lnSpc>
            </a:pPr>
            <a:r>
              <a:rPr lang="en-US" sz="1000" dirty="0"/>
              <a:t>Constipation</a:t>
            </a:r>
          </a:p>
          <a:p>
            <a:pPr lvl="1">
              <a:lnSpc>
                <a:spcPct val="150000"/>
              </a:lnSpc>
            </a:pPr>
            <a:r>
              <a:rPr lang="en-US" sz="1000" dirty="0"/>
              <a:t>Sleeping problems</a:t>
            </a:r>
          </a:p>
          <a:p>
            <a:pPr lvl="1">
              <a:lnSpc>
                <a:spcPct val="150000"/>
              </a:lnSpc>
            </a:pPr>
            <a:endParaRPr lang="en-US" sz="1000" dirty="0"/>
          </a:p>
          <a:p>
            <a:pPr>
              <a:lnSpc>
                <a:spcPct val="150000"/>
              </a:lnSpc>
            </a:pPr>
            <a:endParaRPr lang="en-US" sz="1400" dirty="0"/>
          </a:p>
          <a:p>
            <a:pPr>
              <a:lnSpc>
                <a:spcPct val="120000"/>
              </a:lnSpc>
            </a:pPr>
            <a:endParaRPr lang="en-US" sz="2000" dirty="0"/>
          </a:p>
        </p:txBody>
      </p:sp>
      <p:sp>
        <p:nvSpPr>
          <p:cNvPr id="5" name="Footer Placeholder 2">
            <a:extLst>
              <a:ext uri="{FF2B5EF4-FFF2-40B4-BE49-F238E27FC236}">
                <a16:creationId xmlns:a16="http://schemas.microsoft.com/office/drawing/2014/main" id="{A7B4BA05-A5D9-794E-BD1D-16F88896E0DC}"/>
              </a:ext>
            </a:extLst>
          </p:cNvPr>
          <p:cNvSpPr>
            <a:spLocks noGrp="1"/>
          </p:cNvSpPr>
          <p:nvPr>
            <p:ph type="ftr" sz="quarter" idx="3"/>
          </p:nvPr>
        </p:nvSpPr>
        <p:spPr>
          <a:xfrm>
            <a:off x="808075" y="4771783"/>
            <a:ext cx="7875980" cy="22712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Lars V Jorgensen, BE-OP-AD</a:t>
            </a:r>
            <a:endParaRPr lang="en-US" dirty="0"/>
          </a:p>
        </p:txBody>
      </p:sp>
      <p:sp>
        <p:nvSpPr>
          <p:cNvPr id="6" name="Slide Number Placeholder 5">
            <a:extLst>
              <a:ext uri="{FF2B5EF4-FFF2-40B4-BE49-F238E27FC236}">
                <a16:creationId xmlns:a16="http://schemas.microsoft.com/office/drawing/2014/main" id="{7A3B3637-DA17-46F6-A49F-48B696B20BDE}"/>
              </a:ext>
            </a:extLst>
          </p:cNvPr>
          <p:cNvSpPr>
            <a:spLocks noGrp="1"/>
          </p:cNvSpPr>
          <p:nvPr>
            <p:ph type="sldNum" sz="quarter" idx="4"/>
          </p:nvPr>
        </p:nvSpPr>
        <p:spPr/>
        <p:txBody>
          <a:bodyPr/>
          <a:lstStyle/>
          <a:p>
            <a:fld id="{17918391-D411-FE40-AAD7-861AE5233E0E}" type="slidenum">
              <a:rPr lang="en-US" smtClean="0"/>
              <a:pPr/>
              <a:t>5</a:t>
            </a:fld>
            <a:endParaRPr lang="en-US" dirty="0"/>
          </a:p>
        </p:txBody>
      </p:sp>
      <p:pic>
        <p:nvPicPr>
          <p:cNvPr id="8" name="Picture 7" descr="A diagram of a person's back">
            <a:extLst>
              <a:ext uri="{FF2B5EF4-FFF2-40B4-BE49-F238E27FC236}">
                <a16:creationId xmlns:a16="http://schemas.microsoft.com/office/drawing/2014/main" id="{00562D56-9E7B-C2E9-183E-8B8429933788}"/>
              </a:ext>
            </a:extLst>
          </p:cNvPr>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5419206" y="539114"/>
            <a:ext cx="2816247" cy="3744750"/>
          </a:xfrm>
          <a:prstGeom prst="rect">
            <a:avLst/>
          </a:prstGeom>
        </p:spPr>
      </p:pic>
    </p:spTree>
    <p:extLst>
      <p:ext uri="{BB962C8B-B14F-4D97-AF65-F5344CB8AC3E}">
        <p14:creationId xmlns:p14="http://schemas.microsoft.com/office/powerpoint/2010/main" val="208527372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D39445-C62B-6A40-96A3-E2AE9C41EAAB}"/>
              </a:ext>
            </a:extLst>
          </p:cNvPr>
          <p:cNvSpPr>
            <a:spLocks noGrp="1"/>
          </p:cNvSpPr>
          <p:nvPr>
            <p:ph type="title"/>
          </p:nvPr>
        </p:nvSpPr>
        <p:spPr/>
        <p:txBody>
          <a:bodyPr>
            <a:normAutofit/>
          </a:bodyPr>
          <a:lstStyle/>
          <a:p>
            <a:r>
              <a:rPr lang="en-US" sz="2800" u="sng" dirty="0"/>
              <a:t>Cause and treatment</a:t>
            </a:r>
          </a:p>
        </p:txBody>
      </p:sp>
      <p:sp>
        <p:nvSpPr>
          <p:cNvPr id="3" name="Content Placeholder 2">
            <a:extLst>
              <a:ext uri="{FF2B5EF4-FFF2-40B4-BE49-F238E27FC236}">
                <a16:creationId xmlns:a16="http://schemas.microsoft.com/office/drawing/2014/main" id="{DCB2B345-76E8-7349-9AD4-89BF87BF625E}"/>
              </a:ext>
            </a:extLst>
          </p:cNvPr>
          <p:cNvSpPr>
            <a:spLocks noGrp="1"/>
          </p:cNvSpPr>
          <p:nvPr>
            <p:ph idx="1"/>
          </p:nvPr>
        </p:nvSpPr>
        <p:spPr/>
        <p:txBody>
          <a:bodyPr>
            <a:normAutofit lnSpcReduction="10000"/>
          </a:bodyPr>
          <a:lstStyle/>
          <a:p>
            <a:pPr>
              <a:lnSpc>
                <a:spcPct val="150000"/>
              </a:lnSpc>
            </a:pPr>
            <a:r>
              <a:rPr lang="en-US" sz="1200" dirty="0"/>
              <a:t>The cause of Parkinson’s is believed to be a </a:t>
            </a:r>
            <a:r>
              <a:rPr lang="en-US" sz="1200" u="sng" dirty="0">
                <a:solidFill>
                  <a:srgbClr val="FF0000"/>
                </a:solidFill>
              </a:rPr>
              <a:t>loss of dopamine </a:t>
            </a:r>
            <a:r>
              <a:rPr lang="en-US" sz="1200" dirty="0"/>
              <a:t>producing nerve cells in the Substantia Negra region of the Basal Ganglia in the brain. </a:t>
            </a:r>
          </a:p>
          <a:p>
            <a:pPr>
              <a:lnSpc>
                <a:spcPct val="150000"/>
              </a:lnSpc>
            </a:pPr>
            <a:r>
              <a:rPr lang="en-US" sz="1200" dirty="0"/>
              <a:t>This area is responsible for basic </a:t>
            </a:r>
            <a:r>
              <a:rPr lang="en-US" sz="1200" b="1" u="sng" dirty="0">
                <a:solidFill>
                  <a:srgbClr val="00B050"/>
                </a:solidFill>
              </a:rPr>
              <a:t>muscle control</a:t>
            </a:r>
            <a:r>
              <a:rPr lang="en-US" sz="1200" b="1" u="sng" dirty="0"/>
              <a:t>.</a:t>
            </a:r>
          </a:p>
          <a:p>
            <a:pPr>
              <a:lnSpc>
                <a:spcPct val="150000"/>
              </a:lnSpc>
            </a:pPr>
            <a:r>
              <a:rPr lang="en-US" sz="1200" dirty="0"/>
              <a:t>This lack of dopamine cannot be easily replaced as dopamine cannot cross the </a:t>
            </a:r>
            <a:r>
              <a:rPr lang="en-US" sz="1200" b="1" dirty="0">
                <a:solidFill>
                  <a:srgbClr val="C00000"/>
                </a:solidFill>
              </a:rPr>
              <a:t>blood – brain barrier</a:t>
            </a:r>
            <a:r>
              <a:rPr lang="en-US" sz="1200" b="1" dirty="0"/>
              <a:t>.</a:t>
            </a:r>
          </a:p>
          <a:p>
            <a:pPr>
              <a:lnSpc>
                <a:spcPct val="150000"/>
              </a:lnSpc>
            </a:pPr>
            <a:r>
              <a:rPr lang="en-US" sz="1200" dirty="0"/>
              <a:t>The main line of drugs to treat the symptoms of PD is </a:t>
            </a:r>
            <a:r>
              <a:rPr lang="en-US" sz="1200" b="1" dirty="0" err="1">
                <a:solidFill>
                  <a:srgbClr val="C00000"/>
                </a:solidFill>
              </a:rPr>
              <a:t>Levidopa</a:t>
            </a:r>
            <a:r>
              <a:rPr lang="en-US" sz="1200" b="1" dirty="0">
                <a:solidFill>
                  <a:srgbClr val="C00000"/>
                </a:solidFill>
              </a:rPr>
              <a:t>/Carbidopa</a:t>
            </a:r>
            <a:r>
              <a:rPr lang="en-US" sz="1200" dirty="0"/>
              <a:t>, which both are able to cross the blood-brain barrier and once inside the brain partially turn themselves into dopamine.</a:t>
            </a:r>
          </a:p>
          <a:p>
            <a:pPr>
              <a:lnSpc>
                <a:spcPct val="150000"/>
              </a:lnSpc>
            </a:pPr>
            <a:r>
              <a:rPr lang="en-US" sz="1200" dirty="0"/>
              <a:t>Note that this is treatment of the loss of dopamine – </a:t>
            </a:r>
            <a:r>
              <a:rPr lang="en-US" sz="1200" b="1" dirty="0">
                <a:solidFill>
                  <a:srgbClr val="C00000"/>
                </a:solidFill>
              </a:rPr>
              <a:t>NOT </a:t>
            </a:r>
            <a:r>
              <a:rPr lang="en-US" sz="1200" dirty="0"/>
              <a:t>treatment of why dopamine producing cells are being lost.</a:t>
            </a:r>
          </a:p>
          <a:p>
            <a:pPr>
              <a:lnSpc>
                <a:spcPct val="150000"/>
              </a:lnSpc>
            </a:pPr>
            <a:r>
              <a:rPr lang="en-US" sz="1200" dirty="0"/>
              <a:t>The loss of dopamine producing cells are believed to be caused by build-up of </a:t>
            </a:r>
            <a:r>
              <a:rPr lang="en-US" sz="1200" b="1" u="sng" dirty="0">
                <a:solidFill>
                  <a:srgbClr val="C00000"/>
                </a:solidFill>
              </a:rPr>
              <a:t>alpha-synuclein</a:t>
            </a:r>
            <a:r>
              <a:rPr lang="en-US" sz="1200" dirty="0"/>
              <a:t> in this part of the brain.</a:t>
            </a:r>
          </a:p>
          <a:p>
            <a:pPr>
              <a:lnSpc>
                <a:spcPct val="150000"/>
              </a:lnSpc>
            </a:pPr>
            <a:r>
              <a:rPr lang="en-US" sz="1200" dirty="0"/>
              <a:t>There is at most a very weak genetic component to PD</a:t>
            </a:r>
          </a:p>
        </p:txBody>
      </p:sp>
      <p:sp>
        <p:nvSpPr>
          <p:cNvPr id="5" name="Footer Placeholder 2">
            <a:extLst>
              <a:ext uri="{FF2B5EF4-FFF2-40B4-BE49-F238E27FC236}">
                <a16:creationId xmlns:a16="http://schemas.microsoft.com/office/drawing/2014/main" id="{A7B4BA05-A5D9-794E-BD1D-16F88896E0DC}"/>
              </a:ext>
            </a:extLst>
          </p:cNvPr>
          <p:cNvSpPr>
            <a:spLocks noGrp="1"/>
          </p:cNvSpPr>
          <p:nvPr>
            <p:ph type="ftr" sz="quarter" idx="3"/>
          </p:nvPr>
        </p:nvSpPr>
        <p:spPr>
          <a:xfrm>
            <a:off x="1611386" y="4630341"/>
            <a:ext cx="5683347"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a:t>Lars V Jorgensen, BE-OP-AD</a:t>
            </a:r>
          </a:p>
        </p:txBody>
      </p:sp>
      <p:sp>
        <p:nvSpPr>
          <p:cNvPr id="6" name="Slide Number Placeholder 5">
            <a:extLst>
              <a:ext uri="{FF2B5EF4-FFF2-40B4-BE49-F238E27FC236}">
                <a16:creationId xmlns:a16="http://schemas.microsoft.com/office/drawing/2014/main" id="{7A3B3637-DA17-46F6-A49F-48B696B20BDE}"/>
              </a:ext>
            </a:extLst>
          </p:cNvPr>
          <p:cNvSpPr>
            <a:spLocks noGrp="1"/>
          </p:cNvSpPr>
          <p:nvPr>
            <p:ph type="sldNum" sz="quarter" idx="4"/>
          </p:nvPr>
        </p:nvSpPr>
        <p:spPr/>
        <p:txBody>
          <a:bodyPr/>
          <a:lstStyle/>
          <a:p>
            <a:fld id="{17918391-D411-FE40-AAD7-861AE5233E0E}" type="slidenum">
              <a:rPr lang="en-US" smtClean="0"/>
              <a:pPr/>
              <a:t>6</a:t>
            </a:fld>
            <a:endParaRPr lang="en-US" dirty="0"/>
          </a:p>
        </p:txBody>
      </p:sp>
    </p:spTree>
    <p:extLst>
      <p:ext uri="{BB962C8B-B14F-4D97-AF65-F5344CB8AC3E}">
        <p14:creationId xmlns:p14="http://schemas.microsoft.com/office/powerpoint/2010/main" val="177865740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D39445-C62B-6A40-96A3-E2AE9C41EAAB}"/>
              </a:ext>
            </a:extLst>
          </p:cNvPr>
          <p:cNvSpPr>
            <a:spLocks noGrp="1"/>
          </p:cNvSpPr>
          <p:nvPr>
            <p:ph type="title"/>
          </p:nvPr>
        </p:nvSpPr>
        <p:spPr/>
        <p:txBody>
          <a:bodyPr>
            <a:normAutofit/>
          </a:bodyPr>
          <a:lstStyle/>
          <a:p>
            <a:r>
              <a:rPr lang="en-US" sz="2800" u="sng" dirty="0"/>
              <a:t>Fast pace of new discoveries over the last 10 years</a:t>
            </a:r>
          </a:p>
        </p:txBody>
      </p:sp>
      <p:sp>
        <p:nvSpPr>
          <p:cNvPr id="3" name="Content Placeholder 2">
            <a:extLst>
              <a:ext uri="{FF2B5EF4-FFF2-40B4-BE49-F238E27FC236}">
                <a16:creationId xmlns:a16="http://schemas.microsoft.com/office/drawing/2014/main" id="{DCB2B345-76E8-7349-9AD4-89BF87BF625E}"/>
              </a:ext>
            </a:extLst>
          </p:cNvPr>
          <p:cNvSpPr>
            <a:spLocks noGrp="1"/>
          </p:cNvSpPr>
          <p:nvPr>
            <p:ph idx="1"/>
          </p:nvPr>
        </p:nvSpPr>
        <p:spPr>
          <a:xfrm>
            <a:off x="457200" y="873709"/>
            <a:ext cx="6567377" cy="3203145"/>
          </a:xfrm>
        </p:spPr>
        <p:txBody>
          <a:bodyPr>
            <a:normAutofit lnSpcReduction="10000"/>
          </a:bodyPr>
          <a:lstStyle/>
          <a:p>
            <a:pPr>
              <a:lnSpc>
                <a:spcPct val="120000"/>
              </a:lnSpc>
            </a:pPr>
            <a:r>
              <a:rPr lang="en-US" sz="1600" dirty="0"/>
              <a:t>The push from the </a:t>
            </a:r>
            <a:r>
              <a:rPr lang="en-US" sz="1600" u="sng" dirty="0">
                <a:solidFill>
                  <a:srgbClr val="C00000"/>
                </a:solidFill>
              </a:rPr>
              <a:t>Michael J Fox Foundation</a:t>
            </a:r>
            <a:r>
              <a:rPr lang="en-US" sz="1600" dirty="0"/>
              <a:t>.</a:t>
            </a:r>
          </a:p>
          <a:p>
            <a:pPr lvl="1">
              <a:lnSpc>
                <a:spcPct val="150000"/>
              </a:lnSpc>
            </a:pPr>
            <a:r>
              <a:rPr lang="en-US" sz="1200" dirty="0"/>
              <a:t>Being diagnosed with PD at 29 in 1991, he started the foundation in 2000 and it has been exceptionally good at fund raising and supporting research around the world – to the tune of </a:t>
            </a:r>
            <a:r>
              <a:rPr lang="en-US" sz="1200" b="1" dirty="0">
                <a:solidFill>
                  <a:srgbClr val="7030A0"/>
                </a:solidFill>
              </a:rPr>
              <a:t>&gt;1 billion $</a:t>
            </a:r>
            <a:r>
              <a:rPr lang="en-US" sz="1200" dirty="0"/>
              <a:t> over the last decade. </a:t>
            </a:r>
          </a:p>
          <a:p>
            <a:pPr lvl="1">
              <a:lnSpc>
                <a:spcPct val="150000"/>
              </a:lnSpc>
            </a:pPr>
            <a:r>
              <a:rPr lang="en-US" sz="1200" dirty="0"/>
              <a:t>A number of similar foundations around the world have similarly stepped-up fundraising and research grants.</a:t>
            </a:r>
          </a:p>
          <a:p>
            <a:pPr lvl="1">
              <a:lnSpc>
                <a:spcPct val="150000"/>
              </a:lnSpc>
            </a:pPr>
            <a:r>
              <a:rPr lang="en-US" sz="1200" dirty="0"/>
              <a:t>Until about 2010 diagnosis was based on ruling out other causes of the symptom and finally by the effect Parkinson’s drugs had on the symptoms!</a:t>
            </a:r>
          </a:p>
          <a:p>
            <a:pPr lvl="1">
              <a:lnSpc>
                <a:spcPct val="150000"/>
              </a:lnSpc>
            </a:pPr>
            <a:r>
              <a:rPr lang="en-US" sz="1200" dirty="0"/>
              <a:t>2011 </a:t>
            </a:r>
            <a:r>
              <a:rPr lang="en-US" sz="1200" dirty="0" err="1"/>
              <a:t>DaT</a:t>
            </a:r>
            <a:r>
              <a:rPr lang="en-US" sz="1200" dirty="0"/>
              <a:t>-scan was approved. Dat-scan (Dopamine-Transport scan) is a </a:t>
            </a:r>
            <a:r>
              <a:rPr lang="en-US" sz="1200" b="1" dirty="0">
                <a:solidFill>
                  <a:srgbClr val="C00000"/>
                </a:solidFill>
              </a:rPr>
              <a:t>SPECT </a:t>
            </a:r>
            <a:r>
              <a:rPr lang="en-US" sz="1200" dirty="0"/>
              <a:t>(</a:t>
            </a:r>
            <a:r>
              <a:rPr lang="en-US" sz="1200" b="1" dirty="0">
                <a:solidFill>
                  <a:srgbClr val="00B050"/>
                </a:solidFill>
              </a:rPr>
              <a:t>Single Photon Emission Computer Tomography</a:t>
            </a:r>
            <a:r>
              <a:rPr lang="en-US" sz="1200" dirty="0"/>
              <a:t>) based on the radioactive tracer </a:t>
            </a:r>
            <a:r>
              <a:rPr lang="en-US" sz="1200" dirty="0" err="1"/>
              <a:t>Ioflupane</a:t>
            </a:r>
            <a:r>
              <a:rPr lang="en-US" sz="1200" dirty="0"/>
              <a:t> (</a:t>
            </a:r>
            <a:r>
              <a:rPr lang="en-US" sz="1200" baseline="30000" dirty="0"/>
              <a:t>123</a:t>
            </a:r>
            <a:r>
              <a:rPr lang="en-US" sz="1200" dirty="0"/>
              <a:t>I)</a:t>
            </a:r>
          </a:p>
          <a:p>
            <a:pPr lvl="1">
              <a:lnSpc>
                <a:spcPct val="150000"/>
              </a:lnSpc>
            </a:pPr>
            <a:endParaRPr lang="en-US" sz="1200" dirty="0"/>
          </a:p>
        </p:txBody>
      </p:sp>
      <p:sp>
        <p:nvSpPr>
          <p:cNvPr id="5" name="Footer Placeholder 2">
            <a:extLst>
              <a:ext uri="{FF2B5EF4-FFF2-40B4-BE49-F238E27FC236}">
                <a16:creationId xmlns:a16="http://schemas.microsoft.com/office/drawing/2014/main" id="{A7B4BA05-A5D9-794E-BD1D-16F88896E0DC}"/>
              </a:ext>
            </a:extLst>
          </p:cNvPr>
          <p:cNvSpPr>
            <a:spLocks noGrp="1"/>
          </p:cNvSpPr>
          <p:nvPr>
            <p:ph type="ftr" sz="quarter" idx="3"/>
          </p:nvPr>
        </p:nvSpPr>
        <p:spPr>
          <a:xfrm>
            <a:off x="1838215" y="4725059"/>
            <a:ext cx="5683347"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Lars V Jorgensen, BE-OP-AD</a:t>
            </a:r>
            <a:endParaRPr lang="en-US" dirty="0"/>
          </a:p>
        </p:txBody>
      </p:sp>
      <p:sp>
        <p:nvSpPr>
          <p:cNvPr id="6" name="Slide Number Placeholder 5">
            <a:extLst>
              <a:ext uri="{FF2B5EF4-FFF2-40B4-BE49-F238E27FC236}">
                <a16:creationId xmlns:a16="http://schemas.microsoft.com/office/drawing/2014/main" id="{7A3B3637-DA17-46F6-A49F-48B696B20BDE}"/>
              </a:ext>
            </a:extLst>
          </p:cNvPr>
          <p:cNvSpPr>
            <a:spLocks noGrp="1"/>
          </p:cNvSpPr>
          <p:nvPr>
            <p:ph type="sldNum" sz="quarter" idx="4"/>
          </p:nvPr>
        </p:nvSpPr>
        <p:spPr/>
        <p:txBody>
          <a:bodyPr/>
          <a:lstStyle/>
          <a:p>
            <a:fld id="{17918391-D411-FE40-AAD7-861AE5233E0E}" type="slidenum">
              <a:rPr lang="en-US" smtClean="0"/>
              <a:pPr/>
              <a:t>7</a:t>
            </a:fld>
            <a:endParaRPr lang="en-US" dirty="0"/>
          </a:p>
        </p:txBody>
      </p:sp>
      <p:pic>
        <p:nvPicPr>
          <p:cNvPr id="8" name="Picture 7" descr="A close-up of a brain scan&#10;&#10;Description automatically generated">
            <a:extLst>
              <a:ext uri="{FF2B5EF4-FFF2-40B4-BE49-F238E27FC236}">
                <a16:creationId xmlns:a16="http://schemas.microsoft.com/office/drawing/2014/main" id="{6087A4E3-FCB0-E38E-E330-F72D3FBA7FB6}"/>
              </a:ext>
            </a:extLst>
          </p:cNvPr>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7086364" y="1294195"/>
            <a:ext cx="1898111" cy="1305377"/>
          </a:xfrm>
          <a:prstGeom prst="rect">
            <a:avLst/>
          </a:prstGeom>
        </p:spPr>
      </p:pic>
      <p:pic>
        <p:nvPicPr>
          <p:cNvPr id="14" name="Picture 13" descr="A close-up of a logo&#10;&#10;Description automatically generated">
            <a:extLst>
              <a:ext uri="{FF2B5EF4-FFF2-40B4-BE49-F238E27FC236}">
                <a16:creationId xmlns:a16="http://schemas.microsoft.com/office/drawing/2014/main" id="{611EAF30-CC2F-1F99-B0A3-C330FC588E1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468433" y="3685222"/>
            <a:ext cx="3562350" cy="638175"/>
          </a:xfrm>
          <a:prstGeom prst="rect">
            <a:avLst/>
          </a:prstGeom>
        </p:spPr>
      </p:pic>
    </p:spTree>
    <p:extLst>
      <p:ext uri="{BB962C8B-B14F-4D97-AF65-F5344CB8AC3E}">
        <p14:creationId xmlns:p14="http://schemas.microsoft.com/office/powerpoint/2010/main" val="135206186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D39445-C62B-6A40-96A3-E2AE9C41EAAB}"/>
              </a:ext>
            </a:extLst>
          </p:cNvPr>
          <p:cNvSpPr>
            <a:spLocks noGrp="1"/>
          </p:cNvSpPr>
          <p:nvPr>
            <p:ph type="title"/>
          </p:nvPr>
        </p:nvSpPr>
        <p:spPr/>
        <p:txBody>
          <a:bodyPr>
            <a:normAutofit/>
          </a:bodyPr>
          <a:lstStyle/>
          <a:p>
            <a:r>
              <a:rPr lang="en-US" sz="2800" u="sng" dirty="0"/>
              <a:t>Fast pace of new discoveries over the last 10 years</a:t>
            </a:r>
          </a:p>
        </p:txBody>
      </p:sp>
      <p:sp>
        <p:nvSpPr>
          <p:cNvPr id="3" name="Content Placeholder 2">
            <a:extLst>
              <a:ext uri="{FF2B5EF4-FFF2-40B4-BE49-F238E27FC236}">
                <a16:creationId xmlns:a16="http://schemas.microsoft.com/office/drawing/2014/main" id="{DCB2B345-76E8-7349-9AD4-89BF87BF625E}"/>
              </a:ext>
            </a:extLst>
          </p:cNvPr>
          <p:cNvSpPr>
            <a:spLocks noGrp="1"/>
          </p:cNvSpPr>
          <p:nvPr>
            <p:ph idx="1"/>
          </p:nvPr>
        </p:nvSpPr>
        <p:spPr/>
        <p:txBody>
          <a:bodyPr>
            <a:normAutofit fontScale="47500" lnSpcReduction="20000"/>
          </a:bodyPr>
          <a:lstStyle/>
          <a:p>
            <a:pPr>
              <a:lnSpc>
                <a:spcPct val="120000"/>
              </a:lnSpc>
            </a:pPr>
            <a:r>
              <a:rPr lang="en-US" dirty="0">
                <a:solidFill>
                  <a:srgbClr val="FF0000"/>
                </a:solidFill>
              </a:rPr>
              <a:t>PPMI – Parkinson’s Progression Marker Initiative</a:t>
            </a:r>
          </a:p>
          <a:p>
            <a:pPr lvl="1">
              <a:lnSpc>
                <a:spcPct val="120000"/>
              </a:lnSpc>
            </a:pPr>
            <a:r>
              <a:rPr lang="en-US" dirty="0"/>
              <a:t>Without an objective method for measuring the progression of the disease, it is difficult to test new drugs that might slow the progression.</a:t>
            </a:r>
          </a:p>
          <a:p>
            <a:pPr lvl="1">
              <a:lnSpc>
                <a:spcPct val="120000"/>
              </a:lnSpc>
            </a:pPr>
            <a:r>
              <a:rPr lang="en-US" dirty="0"/>
              <a:t>MJFF announced the discovery of the first biological progression marker in 2023!</a:t>
            </a:r>
          </a:p>
          <a:p>
            <a:pPr>
              <a:lnSpc>
                <a:spcPct val="120000"/>
              </a:lnSpc>
            </a:pPr>
            <a:r>
              <a:rPr lang="en-US" dirty="0"/>
              <a:t>Serendipity and the gut. Accidental discovery that most PD </a:t>
            </a:r>
            <a:r>
              <a:rPr lang="en-US" b="1" dirty="0">
                <a:solidFill>
                  <a:srgbClr val="C00000"/>
                </a:solidFill>
              </a:rPr>
              <a:t>starts in the gut!</a:t>
            </a:r>
          </a:p>
          <a:p>
            <a:pPr>
              <a:lnSpc>
                <a:spcPct val="120000"/>
              </a:lnSpc>
            </a:pPr>
            <a:r>
              <a:rPr lang="en-US" dirty="0"/>
              <a:t>A </a:t>
            </a:r>
            <a:r>
              <a:rPr lang="en-US" b="1" dirty="0">
                <a:solidFill>
                  <a:srgbClr val="00B050"/>
                </a:solidFill>
              </a:rPr>
              <a:t>vaccine</a:t>
            </a:r>
            <a:r>
              <a:rPr lang="en-US" dirty="0"/>
              <a:t> against PD now in phase three trial since early 2023.</a:t>
            </a:r>
          </a:p>
          <a:p>
            <a:pPr>
              <a:lnSpc>
                <a:spcPct val="120000"/>
              </a:lnSpc>
            </a:pPr>
            <a:r>
              <a:rPr lang="en-US" dirty="0"/>
              <a:t>The smell of PD and the Scottish nurse.</a:t>
            </a:r>
          </a:p>
          <a:p>
            <a:pPr>
              <a:lnSpc>
                <a:spcPct val="120000"/>
              </a:lnSpc>
            </a:pPr>
            <a:r>
              <a:rPr lang="en-US" dirty="0"/>
              <a:t>Repurposing existing drugs has been crucial.</a:t>
            </a:r>
          </a:p>
          <a:p>
            <a:pPr>
              <a:lnSpc>
                <a:spcPct val="120000"/>
              </a:lnSpc>
            </a:pPr>
            <a:r>
              <a:rPr lang="en-US" dirty="0"/>
              <a:t>DBS – Deep Brain Stimulation</a:t>
            </a:r>
          </a:p>
          <a:p>
            <a:pPr>
              <a:lnSpc>
                <a:spcPct val="120000"/>
              </a:lnSpc>
            </a:pPr>
            <a:r>
              <a:rPr lang="en-US" dirty="0"/>
              <a:t>The Michael J Fox Foundation help draft </a:t>
            </a:r>
            <a:r>
              <a:rPr lang="en-US" b="1" u="sng" dirty="0">
                <a:solidFill>
                  <a:srgbClr val="00B050"/>
                </a:solidFill>
              </a:rPr>
              <a:t>The Bill to End Parkinson’s </a:t>
            </a:r>
            <a:r>
              <a:rPr lang="en-US" dirty="0"/>
              <a:t>– A 10-year program with better coordination and an additional 1 billion $ from the government to be added to the 1.5 billion Mr. Fox will put in the pot. This will also be coordinated with other sources from around the world.</a:t>
            </a:r>
          </a:p>
        </p:txBody>
      </p:sp>
      <p:sp>
        <p:nvSpPr>
          <p:cNvPr id="5" name="Footer Placeholder 2">
            <a:extLst>
              <a:ext uri="{FF2B5EF4-FFF2-40B4-BE49-F238E27FC236}">
                <a16:creationId xmlns:a16="http://schemas.microsoft.com/office/drawing/2014/main" id="{A7B4BA05-A5D9-794E-BD1D-16F88896E0DC}"/>
              </a:ext>
            </a:extLst>
          </p:cNvPr>
          <p:cNvSpPr>
            <a:spLocks noGrp="1"/>
          </p:cNvSpPr>
          <p:nvPr>
            <p:ph type="ftr" sz="quarter" idx="3"/>
          </p:nvPr>
        </p:nvSpPr>
        <p:spPr>
          <a:xfrm>
            <a:off x="2125060" y="4670816"/>
            <a:ext cx="5683347"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Lars V Jorgensen, BE-OP-AD</a:t>
            </a:r>
            <a:endParaRPr lang="en-US" dirty="0"/>
          </a:p>
        </p:txBody>
      </p:sp>
      <p:sp>
        <p:nvSpPr>
          <p:cNvPr id="6" name="Slide Number Placeholder 5">
            <a:extLst>
              <a:ext uri="{FF2B5EF4-FFF2-40B4-BE49-F238E27FC236}">
                <a16:creationId xmlns:a16="http://schemas.microsoft.com/office/drawing/2014/main" id="{7A3B3637-DA17-46F6-A49F-48B696B20BDE}"/>
              </a:ext>
            </a:extLst>
          </p:cNvPr>
          <p:cNvSpPr>
            <a:spLocks noGrp="1"/>
          </p:cNvSpPr>
          <p:nvPr>
            <p:ph type="sldNum" sz="quarter" idx="4"/>
          </p:nvPr>
        </p:nvSpPr>
        <p:spPr>
          <a:xfrm>
            <a:off x="8185376" y="4689773"/>
            <a:ext cx="501424" cy="273844"/>
          </a:xfrm>
        </p:spPr>
        <p:txBody>
          <a:bodyPr/>
          <a:lstStyle/>
          <a:p>
            <a:fld id="{17918391-D411-FE40-AAD7-861AE5233E0E}" type="slidenum">
              <a:rPr lang="en-US" smtClean="0"/>
              <a:pPr/>
              <a:t>8</a:t>
            </a:fld>
            <a:endParaRPr lang="en-US" dirty="0"/>
          </a:p>
        </p:txBody>
      </p:sp>
    </p:spTree>
    <p:extLst>
      <p:ext uri="{BB962C8B-B14F-4D97-AF65-F5344CB8AC3E}">
        <p14:creationId xmlns:p14="http://schemas.microsoft.com/office/powerpoint/2010/main" val="159206675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3" name="Picture 2" descr="Related image"/>
          <p:cNvPicPr/>
          <p:nvPr/>
        </p:nvPicPr>
        <p:blipFill>
          <a:blip r:embed="rId2"/>
          <a:stretch/>
        </p:blipFill>
        <p:spPr>
          <a:xfrm>
            <a:off x="4833135" y="-172665"/>
            <a:ext cx="2653290" cy="1886760"/>
          </a:xfrm>
          <a:prstGeom prst="rect">
            <a:avLst/>
          </a:prstGeom>
          <a:ln w="0">
            <a:noFill/>
          </a:ln>
        </p:spPr>
      </p:pic>
      <p:sp>
        <p:nvSpPr>
          <p:cNvPr id="94" name="Title 1"/>
          <p:cNvSpPr txBox="1"/>
          <p:nvPr/>
        </p:nvSpPr>
        <p:spPr>
          <a:xfrm>
            <a:off x="451351" y="0"/>
            <a:ext cx="4687719" cy="993870"/>
          </a:xfrm>
          <a:prstGeom prst="rect">
            <a:avLst/>
          </a:prstGeom>
          <a:noFill/>
          <a:ln w="0">
            <a:noFill/>
          </a:ln>
        </p:spPr>
        <p:txBody>
          <a:bodyPr anchor="ctr">
            <a:noAutofit/>
          </a:bodyPr>
          <a:lstStyle/>
          <a:p>
            <a:pPr>
              <a:lnSpc>
                <a:spcPct val="90000"/>
              </a:lnSpc>
            </a:pPr>
            <a:r>
              <a:rPr lang="en-US" sz="3200" u="sng" spc="-1" dirty="0">
                <a:solidFill>
                  <a:srgbClr val="0070C0"/>
                </a:solidFill>
                <a:latin typeface="+mj-lt"/>
              </a:rPr>
              <a:t>Motivation</a:t>
            </a:r>
            <a:endParaRPr lang="en-US" sz="3200" spc="-1" dirty="0">
              <a:solidFill>
                <a:srgbClr val="0070C0"/>
              </a:solidFill>
              <a:latin typeface="+mj-lt"/>
            </a:endParaRPr>
          </a:p>
        </p:txBody>
      </p:sp>
      <p:sp>
        <p:nvSpPr>
          <p:cNvPr id="95" name="Content Placeholder 2"/>
          <p:cNvSpPr txBox="1"/>
          <p:nvPr/>
        </p:nvSpPr>
        <p:spPr>
          <a:xfrm>
            <a:off x="571853" y="1114213"/>
            <a:ext cx="7886430" cy="3263220"/>
          </a:xfrm>
          <a:prstGeom prst="rect">
            <a:avLst/>
          </a:prstGeom>
          <a:solidFill>
            <a:schemeClr val="bg1"/>
          </a:solidFill>
          <a:ln w="0">
            <a:noFill/>
          </a:ln>
        </p:spPr>
        <p:txBody>
          <a:bodyPr>
            <a:noAutofit/>
          </a:bodyPr>
          <a:lstStyle/>
          <a:p>
            <a:pPr>
              <a:lnSpc>
                <a:spcPct val="150000"/>
              </a:lnSpc>
              <a:spcBef>
                <a:spcPts val="751"/>
              </a:spcBef>
              <a:tabLst>
                <a:tab pos="0" algn="l"/>
              </a:tabLst>
            </a:pPr>
            <a:r>
              <a:rPr lang="en-US" sz="1000" i="1" spc="-1" dirty="0">
                <a:solidFill>
                  <a:srgbClr val="0070C0"/>
                </a:solidFill>
              </a:rPr>
              <a:t>“When I started in neurology 30 years ago, I started by measuring and characterizing Parkinson’s tremors – what makes you think you can do it better now?”</a:t>
            </a:r>
            <a:endParaRPr lang="en-US" sz="1000" spc="-1" dirty="0">
              <a:solidFill>
                <a:srgbClr val="0070C0"/>
              </a:solidFill>
            </a:endParaRPr>
          </a:p>
          <a:p>
            <a:pPr>
              <a:lnSpc>
                <a:spcPct val="150000"/>
              </a:lnSpc>
              <a:spcBef>
                <a:spcPts val="751"/>
              </a:spcBef>
              <a:tabLst>
                <a:tab pos="0" algn="l"/>
              </a:tabLst>
            </a:pPr>
            <a:r>
              <a:rPr lang="en-US" sz="1000" i="1" spc="-1" dirty="0">
                <a:solidFill>
                  <a:srgbClr val="000000"/>
                </a:solidFill>
              </a:rPr>
              <a:t>				</a:t>
            </a:r>
            <a:r>
              <a:rPr lang="en-US" sz="1000" i="1" spc="-1" dirty="0">
                <a:solidFill>
                  <a:srgbClr val="0070C0"/>
                </a:solidFill>
              </a:rPr>
              <a:t>Pierre Burkhard – Head of neurology department at HUG</a:t>
            </a:r>
            <a:endParaRPr lang="en-US" sz="1000" spc="-1" dirty="0">
              <a:solidFill>
                <a:srgbClr val="0070C0"/>
              </a:solidFill>
            </a:endParaRPr>
          </a:p>
          <a:p>
            <a:pPr marL="171450" indent="-171450">
              <a:lnSpc>
                <a:spcPct val="150000"/>
              </a:lnSpc>
              <a:spcBef>
                <a:spcPts val="751"/>
              </a:spcBef>
              <a:buFont typeface="Arial" panose="020B0604020202020204" pitchFamily="34" charset="0"/>
              <a:buChar char="•"/>
              <a:tabLst>
                <a:tab pos="0" algn="l"/>
              </a:tabLst>
            </a:pPr>
            <a:endParaRPr lang="en-US" sz="1200" spc="-1" dirty="0">
              <a:solidFill>
                <a:srgbClr val="0070C0"/>
              </a:solidFill>
            </a:endParaRPr>
          </a:p>
          <a:p>
            <a:pPr marL="171450" indent="-171450">
              <a:lnSpc>
                <a:spcPct val="150000"/>
              </a:lnSpc>
              <a:spcBef>
                <a:spcPts val="751"/>
              </a:spcBef>
              <a:buFont typeface="Arial" panose="020B0604020202020204" pitchFamily="34" charset="0"/>
              <a:buChar char="•"/>
              <a:tabLst>
                <a:tab pos="0" algn="l"/>
              </a:tabLst>
            </a:pPr>
            <a:r>
              <a:rPr lang="en-US" sz="1200" spc="-1" dirty="0">
                <a:solidFill>
                  <a:srgbClr val="0070C0"/>
                </a:solidFill>
              </a:rPr>
              <a:t>After diagnosis Parkinson’s patients typically see their attending neurologist every ~6 months, where the neurologist, together with the patient, make a subjective assessment of the symptoms as a basis for decisions on change of drugs or </a:t>
            </a:r>
            <a:r>
              <a:rPr lang="en-US" sz="1200" spc="-1" dirty="0" err="1">
                <a:solidFill>
                  <a:srgbClr val="0070C0"/>
                </a:solidFill>
              </a:rPr>
              <a:t>dosis</a:t>
            </a:r>
            <a:r>
              <a:rPr lang="en-US" sz="1200" spc="-1" dirty="0">
                <a:solidFill>
                  <a:srgbClr val="0070C0"/>
                </a:solidFill>
              </a:rPr>
              <a:t>. </a:t>
            </a:r>
          </a:p>
          <a:p>
            <a:pPr marL="171450" indent="-171450">
              <a:lnSpc>
                <a:spcPct val="150000"/>
              </a:lnSpc>
              <a:spcBef>
                <a:spcPts val="751"/>
              </a:spcBef>
              <a:buFont typeface="Arial" panose="020B0604020202020204" pitchFamily="34" charset="0"/>
              <a:buChar char="•"/>
              <a:tabLst>
                <a:tab pos="0" algn="l"/>
              </a:tabLst>
            </a:pPr>
            <a:r>
              <a:rPr lang="en-US" sz="1200" spc="-1" dirty="0">
                <a:solidFill>
                  <a:srgbClr val="0070C0"/>
                </a:solidFill>
              </a:rPr>
              <a:t>Being geeks, we were at first perplexed by the lack of a method to objectively measure and track the most common motor symptoms. </a:t>
            </a:r>
            <a:r>
              <a:rPr lang="en-US" sz="1200" spc="-1" dirty="0">
                <a:solidFill>
                  <a:srgbClr val="00B050"/>
                </a:solidFill>
              </a:rPr>
              <a:t>…and sensors are much better now than 30 years ago!!!</a:t>
            </a:r>
            <a:endParaRPr lang="en-US" sz="1200" spc="-1" dirty="0">
              <a:solidFill>
                <a:srgbClr val="0070C0"/>
              </a:solidFill>
            </a:endParaRPr>
          </a:p>
          <a:p>
            <a:pPr marL="171450" indent="-171450">
              <a:lnSpc>
                <a:spcPct val="150000"/>
              </a:lnSpc>
              <a:spcBef>
                <a:spcPts val="751"/>
              </a:spcBef>
              <a:buFont typeface="Arial" panose="020B0604020202020204" pitchFamily="34" charset="0"/>
              <a:buChar char="•"/>
              <a:tabLst>
                <a:tab pos="0" algn="l"/>
              </a:tabLst>
            </a:pPr>
            <a:r>
              <a:rPr lang="en-US" sz="1200" spc="-1" dirty="0">
                <a:solidFill>
                  <a:srgbClr val="0070C0"/>
                </a:solidFill>
              </a:rPr>
              <a:t>A thorough search online only yielded a few very outdated devices only for sale to clinics.</a:t>
            </a:r>
          </a:p>
          <a:p>
            <a:pPr>
              <a:lnSpc>
                <a:spcPct val="150000"/>
              </a:lnSpc>
              <a:spcBef>
                <a:spcPts val="751"/>
              </a:spcBef>
              <a:tabLst>
                <a:tab pos="0" algn="l"/>
              </a:tabLst>
            </a:pPr>
            <a:endParaRPr lang="en-US" sz="1200" i="1" spc="-1" dirty="0">
              <a:solidFill>
                <a:srgbClr val="0070C0"/>
              </a:solidFill>
            </a:endParaRPr>
          </a:p>
        </p:txBody>
      </p:sp>
      <p:sp>
        <p:nvSpPr>
          <p:cNvPr id="97" name="Slide Number Placeholder 5"/>
          <p:cNvSpPr txBox="1"/>
          <p:nvPr/>
        </p:nvSpPr>
        <p:spPr>
          <a:xfrm>
            <a:off x="6457860" y="4767390"/>
            <a:ext cx="2057130" cy="273510"/>
          </a:xfrm>
          <a:prstGeom prst="rect">
            <a:avLst/>
          </a:prstGeom>
          <a:noFill/>
          <a:ln w="0">
            <a:noFill/>
          </a:ln>
        </p:spPr>
        <p:txBody>
          <a:bodyPr anchor="ctr">
            <a:noAutofit/>
          </a:bodyPr>
          <a:lstStyle/>
          <a:p>
            <a:pPr algn="r">
              <a:lnSpc>
                <a:spcPct val="100000"/>
              </a:lnSpc>
            </a:pPr>
            <a:fld id="{6DB7C4F5-A2C5-475A-9BDB-DE71EC1F6CA5}" type="slidenum">
              <a:rPr lang="en-GB" sz="900" spc="-1">
                <a:solidFill>
                  <a:srgbClr val="8B8B8B"/>
                </a:solidFill>
                <a:latin typeface="Calibri"/>
              </a:rPr>
              <a:t>9</a:t>
            </a:fld>
            <a:endParaRPr lang="en-US" sz="900" spc="-1">
              <a:latin typeface="Times New Roman"/>
            </a:endParaRPr>
          </a:p>
        </p:txBody>
      </p:sp>
      <p:sp>
        <p:nvSpPr>
          <p:cNvPr id="2" name="Footer Placeholder 1">
            <a:extLst>
              <a:ext uri="{FF2B5EF4-FFF2-40B4-BE49-F238E27FC236}">
                <a16:creationId xmlns:a16="http://schemas.microsoft.com/office/drawing/2014/main" id="{13596661-38C8-5ED0-21F4-3367529B9260}"/>
              </a:ext>
            </a:extLst>
          </p:cNvPr>
          <p:cNvSpPr>
            <a:spLocks noGrp="1"/>
          </p:cNvSpPr>
          <p:nvPr>
            <p:ph type="ftr" sz="quarter" idx="3"/>
          </p:nvPr>
        </p:nvSpPr>
        <p:spPr>
          <a:xfrm>
            <a:off x="3124200" y="4630301"/>
            <a:ext cx="2895600" cy="273844"/>
          </a:xfrm>
        </p:spPr>
        <p:txBody>
          <a:bodyPr/>
          <a:lstStyle/>
          <a:p>
            <a:r>
              <a:rPr lang="en-US" dirty="0"/>
              <a:t>Lars V Jorgensen, BE-OP-AD</a:t>
            </a:r>
          </a:p>
        </p:txBody>
      </p:sp>
      <p:sp>
        <p:nvSpPr>
          <p:cNvPr id="3" name="Slide Number Placeholder 2">
            <a:extLst>
              <a:ext uri="{FF2B5EF4-FFF2-40B4-BE49-F238E27FC236}">
                <a16:creationId xmlns:a16="http://schemas.microsoft.com/office/drawing/2014/main" id="{ACA9F3DF-E767-2429-ADCE-AAB71981DF1E}"/>
              </a:ext>
            </a:extLst>
          </p:cNvPr>
          <p:cNvSpPr>
            <a:spLocks noGrp="1"/>
          </p:cNvSpPr>
          <p:nvPr>
            <p:ph type="sldNum" sz="quarter" idx="4"/>
          </p:nvPr>
        </p:nvSpPr>
        <p:spPr/>
        <p:txBody>
          <a:bodyPr/>
          <a:lstStyle/>
          <a:p>
            <a:fld id="{17918391-D411-FE40-AAD7-861AE5233E0E}" type="slidenum">
              <a:rPr lang="en-US" smtClean="0"/>
              <a:pPr/>
              <a:t>9</a:t>
            </a:fld>
            <a:endParaRPr lang="en-US" dirty="0"/>
          </a:p>
        </p:txBody>
      </p:sp>
      <p:pic>
        <p:nvPicPr>
          <p:cNvPr id="5" name="Picture 4" descr="A head with gears inside&#10;&#10;Description automatically generated">
            <a:extLst>
              <a:ext uri="{FF2B5EF4-FFF2-40B4-BE49-F238E27FC236}">
                <a16:creationId xmlns:a16="http://schemas.microsoft.com/office/drawing/2014/main" id="{85BD81C7-F3BB-5EDC-EF11-6D78F12872A1}"/>
              </a:ext>
            </a:extLst>
          </p:cNvPr>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7967858" y="1507669"/>
            <a:ext cx="760232" cy="892632"/>
          </a:xfrm>
          <a:prstGeom prst="rect">
            <a:avLst/>
          </a:prstGeom>
        </p:spPr>
      </p:pic>
    </p:spTree>
  </p:cSld>
  <p:clrMapOvr>
    <a:masterClrMapping/>
  </p:clrMapOvr>
</p:sld>
</file>

<file path=ppt/theme/theme1.xml><?xml version="1.0" encoding="utf-8"?>
<a:theme xmlns:a="http://schemas.openxmlformats.org/drawingml/2006/main" name="CERNCorporate16-9">
  <a:themeElements>
    <a:clrScheme name="CERN 1">
      <a:dk1>
        <a:srgbClr val="0055A0"/>
      </a:dk1>
      <a:lt1>
        <a:sysClr val="window" lastClr="FFFFFF"/>
      </a:lt1>
      <a:dk2>
        <a:srgbClr val="0055A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Classique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CERNCorporate16-9</Template>
  <TotalTime>32956</TotalTime>
  <Words>1864</Words>
  <Application>Microsoft Office PowerPoint</Application>
  <PresentationFormat>On-screen Show (16:9)</PresentationFormat>
  <Paragraphs>199</Paragraphs>
  <Slides>25</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25</vt:i4>
      </vt:variant>
    </vt:vector>
  </HeadingPairs>
  <TitlesOfParts>
    <vt:vector size="31" baseType="lpstr">
      <vt:lpstr>Arial</vt:lpstr>
      <vt:lpstr>Calibri</vt:lpstr>
      <vt:lpstr>Times New Roman</vt:lpstr>
      <vt:lpstr>Verdana</vt:lpstr>
      <vt:lpstr>Wingdings</vt:lpstr>
      <vt:lpstr>CERNCorporate16-9</vt:lpstr>
      <vt:lpstr>PowerPoint Presentation</vt:lpstr>
      <vt:lpstr>Monitoring &amp; Analysis of the Symptoms of Parkinson’s Disease on a Large Scale - The Kuranos KT Project  Lars V. Jørgensen For the Kuranos team  BE Seminar 26 April 2024</vt:lpstr>
      <vt:lpstr>Outline  </vt:lpstr>
      <vt:lpstr>Background</vt:lpstr>
      <vt:lpstr>Symptoms of Parkinson’s</vt:lpstr>
      <vt:lpstr>Cause and treatment</vt:lpstr>
      <vt:lpstr>Fast pace of new discoveries over the last 10 years</vt:lpstr>
      <vt:lpstr>Fast pace of new discoveries over the last 10 years</vt:lpstr>
      <vt:lpstr>PowerPoint Presentation</vt:lpstr>
      <vt:lpstr>PowerPoint Presentation</vt:lpstr>
      <vt:lpstr>The Pebble Time problem!</vt:lpstr>
      <vt:lpstr>More lessons from Fox Insight</vt:lpstr>
      <vt:lpstr>More lessons from Fox Insight</vt:lpstr>
      <vt:lpstr>Kuranos – the original idea</vt:lpstr>
      <vt:lpstr>New goal for Kuranos</vt:lpstr>
      <vt:lpstr>KURANOS</vt:lpstr>
      <vt:lpstr>The big idea – the big database!</vt:lpstr>
      <vt:lpstr>Testbench Apple</vt:lpstr>
      <vt:lpstr>Architecture and technologies</vt:lpstr>
      <vt:lpstr>Data Acquisition from an Apple Watch</vt:lpstr>
      <vt:lpstr>Companion app and visualization</vt:lpstr>
      <vt:lpstr>PowerPoint Presentation</vt:lpstr>
      <vt:lpstr>PowerPoint Presentation</vt:lpstr>
      <vt:lpstr>Next step?</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Manuel Gonzalez Berges</dc:creator>
  <cp:lastModifiedBy>Lars V. Jørgensen</cp:lastModifiedBy>
  <cp:revision>24</cp:revision>
  <dcterms:created xsi:type="dcterms:W3CDTF">2020-11-13T10:33:28Z</dcterms:created>
  <dcterms:modified xsi:type="dcterms:W3CDTF">2024-04-26T12:41:30Z</dcterms:modified>
</cp:coreProperties>
</file>