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8"/>
  </p:notesMasterIdLst>
  <p:sldIdLst>
    <p:sldId id="1027" r:id="rId2"/>
    <p:sldId id="1028" r:id="rId3"/>
    <p:sldId id="256" r:id="rId4"/>
    <p:sldId id="809" r:id="rId5"/>
    <p:sldId id="2106" r:id="rId6"/>
    <p:sldId id="463" r:id="rId7"/>
    <p:sldId id="1162" r:id="rId8"/>
    <p:sldId id="318" r:id="rId9"/>
    <p:sldId id="320" r:id="rId10"/>
    <p:sldId id="321" r:id="rId11"/>
    <p:sldId id="328" r:id="rId12"/>
    <p:sldId id="330" r:id="rId13"/>
    <p:sldId id="841" r:id="rId14"/>
    <p:sldId id="1260" r:id="rId15"/>
    <p:sldId id="1300" r:id="rId16"/>
    <p:sldId id="2075" r:id="rId17"/>
    <p:sldId id="2006" r:id="rId18"/>
    <p:sldId id="2029" r:id="rId19"/>
    <p:sldId id="2073" r:id="rId20"/>
    <p:sldId id="2074" r:id="rId21"/>
    <p:sldId id="1092" r:id="rId22"/>
    <p:sldId id="2030" r:id="rId23"/>
    <p:sldId id="1997" r:id="rId24"/>
    <p:sldId id="1287" r:id="rId25"/>
    <p:sldId id="1327" r:id="rId26"/>
    <p:sldId id="1232" r:id="rId27"/>
    <p:sldId id="1328" r:id="rId28"/>
    <p:sldId id="1207" r:id="rId29"/>
    <p:sldId id="1322" r:id="rId30"/>
    <p:sldId id="1329" r:id="rId31"/>
    <p:sldId id="1324" r:id="rId32"/>
    <p:sldId id="1333" r:id="rId33"/>
    <p:sldId id="1330" r:id="rId34"/>
    <p:sldId id="1305" r:id="rId35"/>
    <p:sldId id="1247" r:id="rId36"/>
    <p:sldId id="1248" r:id="rId37"/>
    <p:sldId id="1334" r:id="rId38"/>
    <p:sldId id="379" r:id="rId39"/>
    <p:sldId id="380" r:id="rId40"/>
    <p:sldId id="381" r:id="rId41"/>
    <p:sldId id="2077" r:id="rId42"/>
    <p:sldId id="392" r:id="rId43"/>
    <p:sldId id="382" r:id="rId44"/>
    <p:sldId id="2040" r:id="rId45"/>
    <p:sldId id="2032" r:id="rId46"/>
    <p:sldId id="2033" r:id="rId47"/>
    <p:sldId id="2035" r:id="rId48"/>
    <p:sldId id="2036" r:id="rId49"/>
    <p:sldId id="2025" r:id="rId50"/>
    <p:sldId id="2039" r:id="rId51"/>
    <p:sldId id="1268" r:id="rId52"/>
    <p:sldId id="1271" r:id="rId53"/>
    <p:sldId id="1273" r:id="rId54"/>
    <p:sldId id="1276" r:id="rId55"/>
    <p:sldId id="1277" r:id="rId56"/>
    <p:sldId id="1279" r:id="rId57"/>
    <p:sldId id="1284" r:id="rId58"/>
    <p:sldId id="1285" r:id="rId59"/>
    <p:sldId id="1264" r:id="rId60"/>
    <p:sldId id="1336" r:id="rId61"/>
    <p:sldId id="580" r:id="rId62"/>
    <p:sldId id="2078" r:id="rId63"/>
    <p:sldId id="2080" r:id="rId64"/>
    <p:sldId id="2079" r:id="rId65"/>
    <p:sldId id="2081" r:id="rId66"/>
    <p:sldId id="2082" r:id="rId67"/>
    <p:sldId id="2083" r:id="rId68"/>
    <p:sldId id="2084" r:id="rId69"/>
    <p:sldId id="2085" r:id="rId70"/>
    <p:sldId id="2086" r:id="rId71"/>
    <p:sldId id="2087" r:id="rId72"/>
    <p:sldId id="2088" r:id="rId73"/>
    <p:sldId id="2089" r:id="rId74"/>
    <p:sldId id="2090" r:id="rId75"/>
    <p:sldId id="2091" r:id="rId76"/>
    <p:sldId id="2092" r:id="rId7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A4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27" autoAdjust="0"/>
  </p:normalViewPr>
  <p:slideViewPr>
    <p:cSldViewPr>
      <p:cViewPr varScale="1">
        <p:scale>
          <a:sx n="118" d="100"/>
          <a:sy n="118" d="100"/>
        </p:scale>
        <p:origin x="114" y="216"/>
      </p:cViewPr>
      <p:guideLst>
        <p:guide orient="horz" pos="2160"/>
        <p:guide pos="3840"/>
      </p:guideLst>
    </p:cSldViewPr>
  </p:slideViewPr>
  <p:notesTextViewPr>
    <p:cViewPr>
      <p:scale>
        <a:sx n="100" d="100"/>
        <a:sy n="100" d="100"/>
      </p:scale>
      <p:origin x="0" y="0"/>
    </p:cViewPr>
  </p:notesTextViewPr>
  <p:sorterViewPr>
    <p:cViewPr>
      <p:scale>
        <a:sx n="66" d="100"/>
        <a:sy n="66" d="100"/>
      </p:scale>
      <p:origin x="0" y="-12090"/>
    </p:cViewPr>
  </p:sorterViewPr>
  <p:notesViewPr>
    <p:cSldViewPr>
      <p:cViewPr varScale="1">
        <p:scale>
          <a:sx n="129" d="100"/>
          <a:sy n="129" d="100"/>
        </p:scale>
        <p:origin x="4860" y="13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9AD179-58BA-4268-BB8B-F5F34B022A36}" type="datetimeFigureOut">
              <a:rPr lang="en-US" smtClean="0"/>
              <a:pPr/>
              <a:t>14-Oct-24</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4CCBB9-60A0-49F4-9B53-278BF1E759F5}" type="slidenum">
              <a:rPr lang="en-GB" smtClean="0"/>
              <a:pPr/>
              <a:t>‹#›</a:t>
            </a:fld>
            <a:endParaRPr lang="en-GB"/>
          </a:p>
        </p:txBody>
      </p:sp>
    </p:spTree>
    <p:extLst>
      <p:ext uri="{BB962C8B-B14F-4D97-AF65-F5344CB8AC3E}">
        <p14:creationId xmlns:p14="http://schemas.microsoft.com/office/powerpoint/2010/main" val="4068749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2363788" y="547688"/>
            <a:ext cx="4875212" cy="2743200"/>
          </a:xfrm>
          <a:prstGeom prst="rect">
            <a:avLst/>
          </a:prstGeom>
          <a:noFill/>
          <a:ln>
            <a:solidFill>
              <a:srgbClr val="000000"/>
            </a:solidFill>
            <a:miter lim="800000"/>
            <a:headEnd/>
            <a:tailEnd/>
          </a:ln>
        </p:spPr>
      </p:sp>
      <p:sp>
        <p:nvSpPr>
          <p:cNvPr id="112643" name="Rectangle 3"/>
          <p:cNvSpPr txBox="1">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17328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A9838C82-E9C4-4A05-A085-94C856BD6EF3}" type="slidenum">
              <a:rPr lang="fr-FR" smtClean="0"/>
              <a:pPr>
                <a:defRPr/>
              </a:pPr>
              <a:t>21</a:t>
            </a:fld>
            <a:endParaRPr lang="fr-FR"/>
          </a:p>
        </p:txBody>
      </p:sp>
    </p:spTree>
    <p:extLst>
      <p:ext uri="{BB962C8B-B14F-4D97-AF65-F5344CB8AC3E}">
        <p14:creationId xmlns:p14="http://schemas.microsoft.com/office/powerpoint/2010/main" val="33600918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751138"/>
            <a:ext cx="12192000" cy="1143000"/>
          </a:xfrm>
        </p:spPr>
        <p:txBody>
          <a:bodyPr/>
          <a:lstStyle>
            <a:lvl1pPr algn="ctr">
              <a:defRPr b="0"/>
            </a:lvl1pPr>
          </a:lstStyle>
          <a:p>
            <a:r>
              <a:rPr lang="en-US"/>
              <a:t>Click to edit Master title style</a:t>
            </a:r>
          </a:p>
        </p:txBody>
      </p:sp>
      <p:sp>
        <p:nvSpPr>
          <p:cNvPr id="292867" name="Rectangle 3"/>
          <p:cNvSpPr>
            <a:spLocks noGrp="1" noChangeArrowheads="1"/>
          </p:cNvSpPr>
          <p:nvPr>
            <p:ph type="subTitle" sz="quarter" idx="1"/>
          </p:nvPr>
        </p:nvSpPr>
        <p:spPr>
          <a:xfrm>
            <a:off x="1056218" y="3995738"/>
            <a:ext cx="10424583" cy="1752600"/>
          </a:xfrm>
        </p:spPr>
        <p:txBody>
          <a:bodyPr/>
          <a:lstStyle>
            <a:lvl1pPr marL="0" indent="0" algn="ctr">
              <a:buFont typeface="Wingdings" pitchFamily="2" charset="2"/>
              <a:buNone/>
              <a:defRPr sz="1800" b="0"/>
            </a:lvl1pPr>
          </a:lstStyle>
          <a:p>
            <a:r>
              <a:rPr lang="en-US"/>
              <a:t>Click to edit Master subtitle style</a:t>
            </a:r>
          </a:p>
        </p:txBody>
      </p:sp>
      <p:pic>
        <p:nvPicPr>
          <p:cNvPr id="3" name="Picture 27" descr="CSC_logo_2-3_small">
            <a:extLst>
              <a:ext uri="{FF2B5EF4-FFF2-40B4-BE49-F238E27FC236}">
                <a16:creationId xmlns:a16="http://schemas.microsoft.com/office/drawing/2014/main" id="{9060C705-90D0-7349-006F-A29A4728320B}"/>
              </a:ext>
            </a:extLst>
          </p:cNvPr>
          <p:cNvPicPr>
            <a:picLocks noChangeAspect="1" noChangeArrowheads="1"/>
          </p:cNvPicPr>
          <p:nvPr userDrawn="1"/>
        </p:nvPicPr>
        <p:blipFill>
          <a:blip r:embed="rId2" cstate="print"/>
          <a:srcRect l="11018" r="11018"/>
          <a:stretch>
            <a:fillRect/>
          </a:stretch>
        </p:blipFill>
        <p:spPr bwMode="auto">
          <a:xfrm>
            <a:off x="3359696" y="1192528"/>
            <a:ext cx="1922556" cy="1117600"/>
          </a:xfrm>
          <a:prstGeom prst="rect">
            <a:avLst/>
          </a:prstGeom>
          <a:noFill/>
          <a:ln w="9525">
            <a:noFill/>
            <a:miter lim="800000"/>
            <a:headEnd/>
            <a:tailEnd/>
          </a:ln>
        </p:spPr>
      </p:pic>
      <p:pic>
        <p:nvPicPr>
          <p:cNvPr id="5" name="Picture 4">
            <a:extLst>
              <a:ext uri="{FF2B5EF4-FFF2-40B4-BE49-F238E27FC236}">
                <a16:creationId xmlns:a16="http://schemas.microsoft.com/office/drawing/2014/main" id="{192C2AB4-DCDA-C4ED-D4EA-FEAEE672121F}"/>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644040" y="1192528"/>
            <a:ext cx="1116256"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lvl1pPr algn="l">
              <a:defRPr b="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a:extLst>
              <a:ext uri="{FF2B5EF4-FFF2-40B4-BE49-F238E27FC236}">
                <a16:creationId xmlns:a16="http://schemas.microsoft.com/office/drawing/2014/main" id="{0AF9FEBA-6F6C-C0E4-099B-A997E7287974}"/>
              </a:ext>
            </a:extLst>
          </p:cNvPr>
          <p:cNvPicPr>
            <a:picLocks noChangeAspect="1"/>
          </p:cNvPicPr>
          <p:nvPr userDrawn="1"/>
        </p:nvPicPr>
        <p:blipFill rotWithShape="1">
          <a:blip r:embed="rId2"/>
          <a:srcRect b="14725"/>
          <a:stretch/>
        </p:blipFill>
        <p:spPr bwMode="auto">
          <a:xfrm>
            <a:off x="5314363" y="2769089"/>
            <a:ext cx="1563273" cy="1668023"/>
          </a:xfrm>
          <a:prstGeom prst="rect">
            <a:avLst/>
          </a:prstGeom>
        </p:spPr>
      </p:pic>
    </p:spTree>
    <p:extLst>
      <p:ext uri="{BB962C8B-B14F-4D97-AF65-F5344CB8AC3E}">
        <p14:creationId xmlns:p14="http://schemas.microsoft.com/office/powerpoint/2010/main" val="387670857"/>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ftr" sz="quarter" idx="11"/>
          </p:nvPr>
        </p:nvSpPr>
        <p:spPr>
          <a:ln/>
        </p:spPr>
        <p:txBody>
          <a:bodyPr/>
          <a:lstStyle>
            <a:lvl1pPr>
              <a:defRPr/>
            </a:lvl1pPr>
          </a:lstStyle>
          <a:p>
            <a:pPr>
              <a:defRPr/>
            </a:pPr>
            <a:endParaRPr lang="en-US"/>
          </a:p>
        </p:txBody>
      </p:sp>
      <p:sp>
        <p:nvSpPr>
          <p:cNvPr id="4" name="Rectangle 4"/>
          <p:cNvSpPr>
            <a:spLocks noGrp="1" noChangeArrowheads="1"/>
          </p:cNvSpPr>
          <p:nvPr>
            <p:ph type="sldNum" sz="quarter" idx="12"/>
          </p:nvPr>
        </p:nvSpPr>
        <p:spPr>
          <a:ln/>
        </p:spPr>
        <p:txBody>
          <a:bodyPr/>
          <a:lstStyle>
            <a:lvl1pPr>
              <a:defRPr/>
            </a:lvl1pPr>
          </a:lstStyle>
          <a:p>
            <a:pPr>
              <a:defRPr/>
            </a:pPr>
            <a:fld id="{10D21F3E-05E5-40C0-BD13-7706970DA093}" type="slidenum">
              <a:rPr lang="en-US" altLang="en-US"/>
              <a:pPr>
                <a:defRPr/>
              </a:pPr>
              <a:t>‹#›</a:t>
            </a:fld>
            <a:endParaRPr lang="en-US" altLang="en-US"/>
          </a:p>
        </p:txBody>
      </p:sp>
    </p:spTree>
    <p:extLst>
      <p:ext uri="{BB962C8B-B14F-4D97-AF65-F5344CB8AC3E}">
        <p14:creationId xmlns:p14="http://schemas.microsoft.com/office/powerpoint/2010/main" val="23258247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99962" y="200025"/>
            <a:ext cx="1189203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a:t>edit Master title style</a:t>
            </a:r>
          </a:p>
        </p:txBody>
      </p:sp>
      <p:sp>
        <p:nvSpPr>
          <p:cNvPr id="291843" name="Rectangle 3"/>
          <p:cNvSpPr>
            <a:spLocks noGrp="1" noChangeArrowheads="1"/>
          </p:cNvSpPr>
          <p:nvPr>
            <p:ph type="body" idx="1"/>
          </p:nvPr>
        </p:nvSpPr>
        <p:spPr bwMode="auto">
          <a:xfrm>
            <a:off x="914400" y="1500174"/>
            <a:ext cx="103632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p:cNvSpPr txBox="1"/>
          <p:nvPr/>
        </p:nvSpPr>
        <p:spPr>
          <a:xfrm>
            <a:off x="0" y="6519447"/>
            <a:ext cx="372218" cy="276999"/>
          </a:xfrm>
          <a:prstGeom prst="rect">
            <a:avLst/>
          </a:prstGeom>
          <a:noFill/>
        </p:spPr>
        <p:txBody>
          <a:bodyPr wrap="none" rtlCol="0">
            <a:spAutoFit/>
          </a:bodyPr>
          <a:lstStyle/>
          <a:p>
            <a:fld id="{21C5800A-376D-4EAF-8615-B4F78A47FFA6}" type="slidenum">
              <a:rPr lang="en-US" sz="1200" b="0" kern="1200" smtClean="0">
                <a:solidFill>
                  <a:srgbClr val="808080"/>
                </a:solidFill>
                <a:effectLst/>
                <a:latin typeface="Arial" charset="0"/>
                <a:ea typeface="+mn-ea"/>
                <a:cs typeface="+mn-cs"/>
              </a:rPr>
              <a:pPr/>
              <a:t>‹#›</a:t>
            </a:fld>
            <a:endParaRPr lang="en-US" sz="1200" b="0" kern="1200" dirty="0">
              <a:solidFill>
                <a:srgbClr val="808080"/>
              </a:solidFill>
              <a:effectLst/>
              <a:latin typeface="Arial" charset="0"/>
              <a:ea typeface="+mn-ea"/>
              <a:cs typeface="+mn-cs"/>
            </a:endParaRPr>
          </a:p>
        </p:txBody>
      </p:sp>
      <p:grpSp>
        <p:nvGrpSpPr>
          <p:cNvPr id="2" name="Group 28"/>
          <p:cNvGrpSpPr>
            <a:grpSpLocks/>
          </p:cNvGrpSpPr>
          <p:nvPr/>
        </p:nvGrpSpPr>
        <p:grpSpPr bwMode="auto">
          <a:xfrm>
            <a:off x="150284" y="120650"/>
            <a:ext cx="4538133"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sz="1800"/>
            </a:p>
          </p:txBody>
        </p:sp>
      </p:grpSp>
      <p:grpSp>
        <p:nvGrpSpPr>
          <p:cNvPr id="3" name="Group 24"/>
          <p:cNvGrpSpPr>
            <a:grpSpLocks/>
          </p:cNvGrpSpPr>
          <p:nvPr/>
        </p:nvGrpSpPr>
        <p:grpSpPr bwMode="auto">
          <a:xfrm>
            <a:off x="7550151" y="5295901"/>
            <a:ext cx="4536016"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sz="1800"/>
            </a:p>
          </p:txBody>
        </p:sp>
      </p:grpSp>
      <p:sp>
        <p:nvSpPr>
          <p:cNvPr id="15" name="AutoShape 19"/>
          <p:cNvSpPr>
            <a:spLocks noChangeArrowheads="1"/>
          </p:cNvSpPr>
          <p:nvPr/>
        </p:nvSpPr>
        <p:spPr bwMode="auto">
          <a:xfrm>
            <a:off x="4836584" y="44450"/>
            <a:ext cx="1901161" cy="171714"/>
          </a:xfrm>
          <a:prstGeom prst="roundRect">
            <a:avLst>
              <a:gd name="adj" fmla="val 907"/>
            </a:avLst>
          </a:prstGeom>
          <a:noFill/>
          <a:ln w="9525">
            <a:noFill/>
            <a:round/>
            <a:headEnd/>
            <a:tailEnd/>
          </a:ln>
        </p:spPr>
        <p:txBody>
          <a:bodyPr wrap="none" lIns="0" tIns="0" rIns="0" bIns="0">
            <a:spAutoFit/>
          </a:bodyPr>
          <a:lstStyle/>
          <a:p>
            <a:pPr defTabSz="828675" eaLnBrk="1">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a:solidFill>
                  <a:srgbClr val="808080"/>
                </a:solidFill>
              </a:rPr>
              <a:t>CERN School of Computing</a:t>
            </a:r>
          </a:p>
        </p:txBody>
      </p:sp>
      <p:pic>
        <p:nvPicPr>
          <p:cNvPr id="4" name="Picture 27" descr="CSC_logo_2-3_small">
            <a:extLst>
              <a:ext uri="{FF2B5EF4-FFF2-40B4-BE49-F238E27FC236}">
                <a16:creationId xmlns:a16="http://schemas.microsoft.com/office/drawing/2014/main" id="{318ECA82-C40C-018E-5CDA-EA0BC25AB4FC}"/>
              </a:ext>
            </a:extLst>
          </p:cNvPr>
          <p:cNvPicPr>
            <a:picLocks noChangeAspect="1" noChangeArrowheads="1"/>
          </p:cNvPicPr>
          <p:nvPr userDrawn="1"/>
        </p:nvPicPr>
        <p:blipFill>
          <a:blip r:embed="rId7" cstate="print"/>
          <a:srcRect l="11018" r="11018"/>
          <a:stretch>
            <a:fillRect/>
          </a:stretch>
        </p:blipFill>
        <p:spPr bwMode="auto">
          <a:xfrm>
            <a:off x="11186422" y="150812"/>
            <a:ext cx="849312" cy="493713"/>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1" r:id="rId4"/>
    <p:sldLayoutId id="2147483702" r:id="rId5"/>
  </p:sldLayoutIdLst>
  <p:transition>
    <p:strips dir="rd"/>
  </p:transition>
  <p:hf hdr="0" ftr="0" dt="0"/>
  <p:txStyles>
    <p:titleStyle>
      <a:lvl1pPr algn="l" rtl="0" eaLnBrk="1" fontAlgn="base" hangingPunct="1">
        <a:spcBef>
          <a:spcPct val="0"/>
        </a:spcBef>
        <a:spcAft>
          <a:spcPct val="0"/>
        </a:spcAft>
        <a:defRPr lang="en-US" sz="3600" b="0" dirty="0" smtClean="0">
          <a:solidFill>
            <a:srgbClr val="006699"/>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rgbClr val="006699"/>
        </a:buClr>
        <a:buSzPct val="75000"/>
        <a:buFont typeface="Wingdings" pitchFamily="2" charset="2"/>
        <a:buChar char="u"/>
        <a:defRPr sz="2400" b="0">
          <a:solidFill>
            <a:schemeClr val="bg2"/>
          </a:solidFill>
          <a:latin typeface="+mn-lt"/>
          <a:ea typeface="+mn-ea"/>
          <a:cs typeface="+mn-cs"/>
        </a:defRPr>
      </a:lvl1pPr>
      <a:lvl2pPr marL="742950" indent="-285750" algn="l" rtl="0" eaLnBrk="1" fontAlgn="base" hangingPunct="1">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tiff"/><Relationship Id="rId4" Type="http://schemas.openxmlformats.org/officeDocument/2006/relationships/image" Target="../media/image21.tiff"/></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2" Type="http://schemas.openxmlformats.org/officeDocument/2006/relationships/hyperlink" Target="http://csc.web.cern.ch/advisory-committ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indico.cern.ch/event/1407896/"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indico.cern.ch/event/1407896/" TargetMode="Externa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s://youtu.be/tRaq4aYPzCc" TargetMode="External"/><Relationship Id="rId10" Type="http://schemas.openxmlformats.org/officeDocument/2006/relationships/image" Target="../media/image11.jpeg"/><Relationship Id="rId4" Type="http://schemas.openxmlformats.org/officeDocument/2006/relationships/image" Target="../media/image6.jpeg"/><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3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14.jpeg"/></Relationships>
</file>

<file path=ppt/slides/_rels/slide4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www.youtube.com/watch?v=1dZveoBfiww" TargetMode="External"/><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facebook.com/1334424117/posts/10232249117833997/?mibextid=rS40aB7S9Ucbxw6v"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6" Type="http://schemas.openxmlformats.org/officeDocument/2006/relationships/image" Target="../media/image96.png"/><Relationship Id="rId21" Type="http://schemas.openxmlformats.org/officeDocument/2006/relationships/image" Target="../media/image91.gif"/><Relationship Id="rId42" Type="http://schemas.openxmlformats.org/officeDocument/2006/relationships/image" Target="../media/image112.png"/><Relationship Id="rId47" Type="http://schemas.openxmlformats.org/officeDocument/2006/relationships/image" Target="../media/image117.jpeg"/><Relationship Id="rId63" Type="http://schemas.openxmlformats.org/officeDocument/2006/relationships/image" Target="../media/image133.jpeg"/><Relationship Id="rId68" Type="http://schemas.openxmlformats.org/officeDocument/2006/relationships/image" Target="../media/image138.jpeg"/><Relationship Id="rId7" Type="http://schemas.openxmlformats.org/officeDocument/2006/relationships/image" Target="../media/image77.jpeg"/><Relationship Id="rId71" Type="http://schemas.openxmlformats.org/officeDocument/2006/relationships/image" Target="../media/image141.png"/><Relationship Id="rId2" Type="http://schemas.openxmlformats.org/officeDocument/2006/relationships/image" Target="../media/image72.png"/><Relationship Id="rId16" Type="http://schemas.openxmlformats.org/officeDocument/2006/relationships/image" Target="../media/image86.png"/><Relationship Id="rId29" Type="http://schemas.openxmlformats.org/officeDocument/2006/relationships/image" Target="../media/image99.png"/><Relationship Id="rId11" Type="http://schemas.openxmlformats.org/officeDocument/2006/relationships/image" Target="../media/image81.gif"/><Relationship Id="rId24" Type="http://schemas.openxmlformats.org/officeDocument/2006/relationships/image" Target="../media/image94.gif"/><Relationship Id="rId32" Type="http://schemas.openxmlformats.org/officeDocument/2006/relationships/image" Target="../media/image102.jpg"/><Relationship Id="rId37" Type="http://schemas.openxmlformats.org/officeDocument/2006/relationships/image" Target="../media/image107.png"/><Relationship Id="rId40" Type="http://schemas.openxmlformats.org/officeDocument/2006/relationships/image" Target="../media/image110.png"/><Relationship Id="rId45" Type="http://schemas.openxmlformats.org/officeDocument/2006/relationships/image" Target="../media/image115.png"/><Relationship Id="rId53" Type="http://schemas.openxmlformats.org/officeDocument/2006/relationships/image" Target="../media/image123.png"/><Relationship Id="rId58" Type="http://schemas.openxmlformats.org/officeDocument/2006/relationships/image" Target="../media/image128.png"/><Relationship Id="rId66" Type="http://schemas.openxmlformats.org/officeDocument/2006/relationships/image" Target="../media/image136.jpeg"/><Relationship Id="rId5" Type="http://schemas.openxmlformats.org/officeDocument/2006/relationships/image" Target="../media/image75.gif"/><Relationship Id="rId61" Type="http://schemas.openxmlformats.org/officeDocument/2006/relationships/image" Target="../media/image131.png"/><Relationship Id="rId19" Type="http://schemas.openxmlformats.org/officeDocument/2006/relationships/image" Target="../media/image89.png"/><Relationship Id="rId14" Type="http://schemas.openxmlformats.org/officeDocument/2006/relationships/image" Target="../media/image84.png"/><Relationship Id="rId22" Type="http://schemas.openxmlformats.org/officeDocument/2006/relationships/image" Target="../media/image92.png"/><Relationship Id="rId27" Type="http://schemas.openxmlformats.org/officeDocument/2006/relationships/image" Target="../media/image97.jpg"/><Relationship Id="rId30" Type="http://schemas.openxmlformats.org/officeDocument/2006/relationships/image" Target="../media/image100.JPG"/><Relationship Id="rId35" Type="http://schemas.openxmlformats.org/officeDocument/2006/relationships/image" Target="../media/image105.jpg"/><Relationship Id="rId43" Type="http://schemas.openxmlformats.org/officeDocument/2006/relationships/image" Target="../media/image113.jpg"/><Relationship Id="rId48" Type="http://schemas.openxmlformats.org/officeDocument/2006/relationships/image" Target="../media/image118.jpeg"/><Relationship Id="rId56" Type="http://schemas.openxmlformats.org/officeDocument/2006/relationships/image" Target="../media/image126.jpeg"/><Relationship Id="rId64" Type="http://schemas.openxmlformats.org/officeDocument/2006/relationships/image" Target="../media/image134.jpeg"/><Relationship Id="rId69" Type="http://schemas.openxmlformats.org/officeDocument/2006/relationships/image" Target="../media/image139.gif"/><Relationship Id="rId8" Type="http://schemas.openxmlformats.org/officeDocument/2006/relationships/image" Target="../media/image78.png"/><Relationship Id="rId51" Type="http://schemas.openxmlformats.org/officeDocument/2006/relationships/image" Target="../media/image121.jpg"/><Relationship Id="rId72" Type="http://schemas.openxmlformats.org/officeDocument/2006/relationships/image" Target="../media/image142.jpeg"/><Relationship Id="rId3" Type="http://schemas.openxmlformats.org/officeDocument/2006/relationships/image" Target="../media/image73.gif"/><Relationship Id="rId12" Type="http://schemas.openxmlformats.org/officeDocument/2006/relationships/image" Target="../media/image82.png"/><Relationship Id="rId17" Type="http://schemas.openxmlformats.org/officeDocument/2006/relationships/image" Target="../media/image87.jpeg"/><Relationship Id="rId25" Type="http://schemas.openxmlformats.org/officeDocument/2006/relationships/image" Target="../media/image95.gif"/><Relationship Id="rId33" Type="http://schemas.openxmlformats.org/officeDocument/2006/relationships/image" Target="../media/image103.jpg"/><Relationship Id="rId38" Type="http://schemas.openxmlformats.org/officeDocument/2006/relationships/image" Target="../media/image108.jpg"/><Relationship Id="rId46" Type="http://schemas.openxmlformats.org/officeDocument/2006/relationships/image" Target="../media/image116.jpg"/><Relationship Id="rId59" Type="http://schemas.openxmlformats.org/officeDocument/2006/relationships/image" Target="../media/image129.jpeg"/><Relationship Id="rId67" Type="http://schemas.openxmlformats.org/officeDocument/2006/relationships/image" Target="../media/image137.jpeg"/><Relationship Id="rId20" Type="http://schemas.openxmlformats.org/officeDocument/2006/relationships/image" Target="../media/image90.jpg"/><Relationship Id="rId41" Type="http://schemas.openxmlformats.org/officeDocument/2006/relationships/image" Target="../media/image111.png"/><Relationship Id="rId54" Type="http://schemas.openxmlformats.org/officeDocument/2006/relationships/image" Target="../media/image124.png"/><Relationship Id="rId62" Type="http://schemas.openxmlformats.org/officeDocument/2006/relationships/image" Target="../media/image132.gif"/><Relationship Id="rId70" Type="http://schemas.openxmlformats.org/officeDocument/2006/relationships/image" Target="../media/image140.jpeg"/><Relationship Id="rId1" Type="http://schemas.openxmlformats.org/officeDocument/2006/relationships/slideLayout" Target="../slideLayouts/slideLayout5.xml"/><Relationship Id="rId6" Type="http://schemas.openxmlformats.org/officeDocument/2006/relationships/image" Target="../media/image76.png"/><Relationship Id="rId15" Type="http://schemas.openxmlformats.org/officeDocument/2006/relationships/image" Target="../media/image85.jpg"/><Relationship Id="rId23" Type="http://schemas.openxmlformats.org/officeDocument/2006/relationships/image" Target="../media/image93.jpg"/><Relationship Id="rId28" Type="http://schemas.openxmlformats.org/officeDocument/2006/relationships/image" Target="../media/image98.jpg"/><Relationship Id="rId36" Type="http://schemas.openxmlformats.org/officeDocument/2006/relationships/image" Target="../media/image106.jpg"/><Relationship Id="rId49" Type="http://schemas.openxmlformats.org/officeDocument/2006/relationships/image" Target="../media/image119.png"/><Relationship Id="rId57" Type="http://schemas.openxmlformats.org/officeDocument/2006/relationships/image" Target="../media/image127.jpg"/><Relationship Id="rId10" Type="http://schemas.openxmlformats.org/officeDocument/2006/relationships/image" Target="../media/image80.jpeg"/><Relationship Id="rId31" Type="http://schemas.openxmlformats.org/officeDocument/2006/relationships/image" Target="../media/image101.png"/><Relationship Id="rId44" Type="http://schemas.openxmlformats.org/officeDocument/2006/relationships/image" Target="../media/image114.png"/><Relationship Id="rId52" Type="http://schemas.openxmlformats.org/officeDocument/2006/relationships/image" Target="../media/image122.jpg"/><Relationship Id="rId60" Type="http://schemas.openxmlformats.org/officeDocument/2006/relationships/image" Target="../media/image130.png"/><Relationship Id="rId65" Type="http://schemas.openxmlformats.org/officeDocument/2006/relationships/image" Target="../media/image135.png"/><Relationship Id="rId4" Type="http://schemas.openxmlformats.org/officeDocument/2006/relationships/image" Target="../media/image74.gif"/><Relationship Id="rId9" Type="http://schemas.openxmlformats.org/officeDocument/2006/relationships/image" Target="../media/image79.png"/><Relationship Id="rId13" Type="http://schemas.openxmlformats.org/officeDocument/2006/relationships/image" Target="../media/image83.jpg"/><Relationship Id="rId18" Type="http://schemas.openxmlformats.org/officeDocument/2006/relationships/image" Target="../media/image88.jpg"/><Relationship Id="rId39" Type="http://schemas.openxmlformats.org/officeDocument/2006/relationships/image" Target="../media/image109.jpg"/><Relationship Id="rId34" Type="http://schemas.openxmlformats.org/officeDocument/2006/relationships/image" Target="../media/image104.jpg"/><Relationship Id="rId50" Type="http://schemas.openxmlformats.org/officeDocument/2006/relationships/image" Target="../media/image120.png"/><Relationship Id="rId55" Type="http://schemas.openxmlformats.org/officeDocument/2006/relationships/image" Target="../media/image12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43.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4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www.pngall.com/square-frame-png/download/31484" TargetMode="External"/><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cern.ch/cs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cern.ch/csc/alumni" TargetMode="Externa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5041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a:t>The CERN School</a:t>
            </a:r>
            <a:r>
              <a:rPr lang="en-US" altLang="en-US" dirty="0">
                <a:solidFill>
                  <a:srgbClr val="FF0000"/>
                </a:solidFill>
              </a:rPr>
              <a:t>s</a:t>
            </a:r>
            <a:r>
              <a:rPr lang="en-US" altLang="en-US" dirty="0"/>
              <a:t> of computing</a:t>
            </a:r>
            <a:endParaRPr lang="en-GB" altLang="en-US" dirty="0"/>
          </a:p>
        </p:txBody>
      </p:sp>
      <p:sp>
        <p:nvSpPr>
          <p:cNvPr id="10243" name="Content Placeholder 2"/>
          <p:cNvSpPr>
            <a:spLocks noGrp="1"/>
          </p:cNvSpPr>
          <p:nvPr>
            <p:ph idx="1"/>
          </p:nvPr>
        </p:nvSpPr>
        <p:spPr>
          <a:xfrm>
            <a:off x="911424" y="1268760"/>
            <a:ext cx="9520609" cy="4114800"/>
          </a:xfrm>
        </p:spPr>
        <p:txBody>
          <a:bodyPr/>
          <a:lstStyle/>
          <a:p>
            <a:r>
              <a:rPr lang="en-US" altLang="en-US" sz="2000" dirty="0"/>
              <a:t>The </a:t>
            </a:r>
            <a:r>
              <a:rPr lang="en-US" altLang="en-US" sz="2000" dirty="0">
                <a:solidFill>
                  <a:srgbClr val="FF0000"/>
                </a:solidFill>
              </a:rPr>
              <a:t>Main</a:t>
            </a:r>
            <a:r>
              <a:rPr lang="en-US" altLang="en-US" sz="2000" dirty="0"/>
              <a:t> School</a:t>
            </a:r>
          </a:p>
          <a:p>
            <a:pPr lvl="1"/>
            <a:r>
              <a:rPr lang="en-US" altLang="en-US" sz="2000" dirty="0"/>
              <a:t>Two weeks, ~ 60 participants </a:t>
            </a:r>
            <a:r>
              <a:rPr lang="en-US" altLang="en-US" sz="2000" i="1" dirty="0"/>
              <a:t>(64 this year)</a:t>
            </a:r>
          </a:p>
          <a:p>
            <a:pPr lvl="1"/>
            <a:r>
              <a:rPr lang="en-US" altLang="en-US" sz="2000" dirty="0"/>
              <a:t>Multiple topics on scientific computing</a:t>
            </a:r>
          </a:p>
          <a:p>
            <a:r>
              <a:rPr lang="en-US" altLang="en-US" sz="2000" dirty="0"/>
              <a:t>The </a:t>
            </a:r>
            <a:r>
              <a:rPr lang="en-US" altLang="en-US" sz="2000" dirty="0">
                <a:solidFill>
                  <a:srgbClr val="FF0000"/>
                </a:solidFill>
              </a:rPr>
              <a:t>Thematic</a:t>
            </a:r>
            <a:r>
              <a:rPr lang="en-US" altLang="en-US" sz="2000" dirty="0"/>
              <a:t> schools</a:t>
            </a:r>
          </a:p>
          <a:p>
            <a:pPr lvl="1"/>
            <a:r>
              <a:rPr lang="en-US" sz="2000" dirty="0"/>
              <a:t>Goes more in depth on a particular topic</a:t>
            </a:r>
          </a:p>
          <a:p>
            <a:pPr lvl="1"/>
            <a:r>
              <a:rPr lang="en-US" sz="2000" dirty="0"/>
              <a:t>Smaller participation, shorter duration (one week), clear goals</a:t>
            </a:r>
          </a:p>
          <a:p>
            <a:pPr lvl="1"/>
            <a:r>
              <a:rPr lang="en-US" sz="2000" dirty="0"/>
              <a:t>Last year, two schools 23 + 30 participants</a:t>
            </a:r>
          </a:p>
          <a:p>
            <a:pPr lvl="1"/>
            <a:r>
              <a:rPr lang="en-US" sz="2000" dirty="0"/>
              <a:t>This school: 33 participants, 24 institutes, 21 nationalities</a:t>
            </a:r>
          </a:p>
          <a:p>
            <a:r>
              <a:rPr lang="en-US" altLang="en-US" sz="2000" dirty="0"/>
              <a:t>The </a:t>
            </a:r>
            <a:r>
              <a:rPr lang="en-US" altLang="en-US" sz="2000" dirty="0">
                <a:solidFill>
                  <a:srgbClr val="FF0000"/>
                </a:solidFill>
              </a:rPr>
              <a:t>Inverted</a:t>
            </a:r>
            <a:r>
              <a:rPr lang="en-US" altLang="en-US" sz="2000" dirty="0"/>
              <a:t> school</a:t>
            </a:r>
          </a:p>
          <a:p>
            <a:pPr lvl="1"/>
            <a:r>
              <a:rPr lang="en-US" altLang="en-US" sz="2000" dirty="0"/>
              <a:t>It is frequent to find among students real experts on specific topics, and the cumulated knowledge of the students exceeds the one of lecturers. </a:t>
            </a:r>
          </a:p>
          <a:p>
            <a:pPr lvl="1"/>
            <a:r>
              <a:rPr lang="en-US" altLang="en-US" sz="2000" dirty="0"/>
              <a:t>At the end of each school, we invite students to propose some lectures, and we organize an “inverted” school. </a:t>
            </a:r>
            <a:r>
              <a:rPr lang="en-US" altLang="en-US" sz="2000" i="1" dirty="0"/>
              <a:t>“Where students turn into teachers”</a:t>
            </a:r>
          </a:p>
          <a:p>
            <a:pPr lvl="1"/>
            <a:r>
              <a:rPr lang="en-US" altLang="en-US" sz="2000" dirty="0"/>
              <a:t>In 2024, the 15</a:t>
            </a:r>
            <a:r>
              <a:rPr lang="en-US" altLang="en-US" sz="2000" baseline="30000" dirty="0"/>
              <a:t>th</a:t>
            </a:r>
            <a:r>
              <a:rPr lang="en-US" altLang="en-US" sz="2000" dirty="0"/>
              <a:t> edition had 12 lecturers and more than hundred participants</a:t>
            </a:r>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998285" y="3645024"/>
            <a:ext cx="1008112" cy="552743"/>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84097" y="2420888"/>
            <a:ext cx="1008112" cy="548020"/>
          </a:xfrm>
          <a:prstGeom prst="rect">
            <a:avLst/>
          </a:prstGeom>
        </p:spPr>
      </p:pic>
      <p:pic>
        <p:nvPicPr>
          <p:cNvPr id="4" name="Picture 3">
            <a:extLst>
              <a:ext uri="{FF2B5EF4-FFF2-40B4-BE49-F238E27FC236}">
                <a16:creationId xmlns:a16="http://schemas.microsoft.com/office/drawing/2014/main" id="{3267876F-62A2-1AF8-062D-E31031E6ADD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84209" y="1340256"/>
            <a:ext cx="1008000" cy="576576"/>
          </a:xfrm>
          <a:prstGeom prst="rect">
            <a:avLst/>
          </a:prstGeom>
        </p:spPr>
      </p:pic>
    </p:spTree>
  </p:cSld>
  <p:clrMapOvr>
    <a:masterClrMapping/>
  </p:clrMapOvr>
  <p:transition>
    <p:strips dir="rd"/>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Academic Dimension</a:t>
            </a:r>
            <a:endParaRPr lang="en-GB" dirty="0"/>
          </a:p>
        </p:txBody>
      </p:sp>
      <p:sp>
        <p:nvSpPr>
          <p:cNvPr id="3" name="Content Placeholder 2"/>
          <p:cNvSpPr>
            <a:spLocks noGrp="1"/>
          </p:cNvSpPr>
          <p:nvPr>
            <p:ph idx="1"/>
          </p:nvPr>
        </p:nvSpPr>
        <p:spPr>
          <a:xfrm>
            <a:off x="914400" y="1500174"/>
            <a:ext cx="10222160" cy="4441825"/>
          </a:xfrm>
        </p:spPr>
        <p:txBody>
          <a:bodyPr/>
          <a:lstStyle/>
          <a:p>
            <a:r>
              <a:rPr lang="en-US" dirty="0"/>
              <a:t>The school …</a:t>
            </a:r>
          </a:p>
          <a:p>
            <a:pPr lvl="1"/>
            <a:r>
              <a:rPr lang="en-US" dirty="0"/>
              <a:t>… is not a conference</a:t>
            </a:r>
          </a:p>
          <a:p>
            <a:pPr lvl="1"/>
            <a:r>
              <a:rPr lang="en-US" dirty="0"/>
              <a:t>… is not a place for lecturers to present their work, promote their projects</a:t>
            </a:r>
          </a:p>
          <a:p>
            <a:pPr lvl="1"/>
            <a:r>
              <a:rPr lang="en-US" dirty="0"/>
              <a:t>Does not replicate of common training available at home institutes, or in member state’s universities</a:t>
            </a:r>
          </a:p>
          <a:p>
            <a:pPr lvl="1"/>
            <a:r>
              <a:rPr lang="en-US" dirty="0"/>
              <a:t>Does not delivering “technical training” courses</a:t>
            </a:r>
          </a:p>
          <a:p>
            <a:endParaRPr lang="en-US" dirty="0"/>
          </a:p>
          <a:p>
            <a:r>
              <a:rPr lang="en-US" dirty="0"/>
              <a:t>Focus on </a:t>
            </a:r>
            <a:r>
              <a:rPr lang="en-US" b="1" dirty="0"/>
              <a:t>persistent knowledge</a:t>
            </a:r>
            <a:r>
              <a:rPr lang="en-US" dirty="0"/>
              <a:t>, less notions </a:t>
            </a:r>
            <a:br>
              <a:rPr lang="en-US" dirty="0"/>
            </a:br>
            <a:r>
              <a:rPr lang="en-US" dirty="0"/>
              <a:t>and knowhow</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GB" dirty="0"/>
          </a:p>
        </p:txBody>
      </p:sp>
      <p:grpSp>
        <p:nvGrpSpPr>
          <p:cNvPr id="8" name="Group 7">
            <a:extLst>
              <a:ext uri="{FF2B5EF4-FFF2-40B4-BE49-F238E27FC236}">
                <a16:creationId xmlns:a16="http://schemas.microsoft.com/office/drawing/2014/main" id="{E6DD06E2-4E0B-3F27-4E3D-F49C38E939CB}"/>
              </a:ext>
            </a:extLst>
          </p:cNvPr>
          <p:cNvGrpSpPr/>
          <p:nvPr/>
        </p:nvGrpSpPr>
        <p:grpSpPr>
          <a:xfrm>
            <a:off x="8112224" y="1043010"/>
            <a:ext cx="2520280" cy="1433100"/>
            <a:chOff x="6312024" y="1916832"/>
            <a:chExt cx="3672408" cy="2088232"/>
          </a:xfrm>
        </p:grpSpPr>
        <p:pic>
          <p:nvPicPr>
            <p:cNvPr id="6" name="Picture 5">
              <a:extLst>
                <a:ext uri="{FF2B5EF4-FFF2-40B4-BE49-F238E27FC236}">
                  <a16:creationId xmlns:a16="http://schemas.microsoft.com/office/drawing/2014/main" id="{8FDDF7F5-98B1-E66B-3CC7-5D4C8E4D3D29}"/>
                </a:ext>
              </a:extLst>
            </p:cNvPr>
            <p:cNvPicPr>
              <a:picLocks noChangeAspect="1"/>
            </p:cNvPicPr>
            <p:nvPr/>
          </p:nvPicPr>
          <p:blipFill rotWithShape="1">
            <a:blip r:embed="rId2"/>
            <a:srcRect l="48820" t="29921" r="21059" b="44423"/>
            <a:stretch/>
          </p:blipFill>
          <p:spPr>
            <a:xfrm>
              <a:off x="6312024" y="2132856"/>
              <a:ext cx="3672408" cy="1656184"/>
            </a:xfrm>
            <a:prstGeom prst="rect">
              <a:avLst/>
            </a:prstGeom>
          </p:spPr>
        </p:pic>
        <p:grpSp>
          <p:nvGrpSpPr>
            <p:cNvPr id="13" name="Group 12"/>
            <p:cNvGrpSpPr/>
            <p:nvPr/>
          </p:nvGrpSpPr>
          <p:grpSpPr>
            <a:xfrm>
              <a:off x="6703126" y="1916832"/>
              <a:ext cx="3168352" cy="2088232"/>
              <a:chOff x="4932040" y="1988840"/>
              <a:chExt cx="3168352" cy="2088232"/>
            </a:xfrm>
          </p:grpSpPr>
          <p:cxnSp>
            <p:nvCxnSpPr>
              <p:cNvPr id="5" name="Straight Connector 4"/>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7" name="Straight Connector 6"/>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grpSp>
      <p:grpSp>
        <p:nvGrpSpPr>
          <p:cNvPr id="20" name="Group 19">
            <a:extLst>
              <a:ext uri="{FF2B5EF4-FFF2-40B4-BE49-F238E27FC236}">
                <a16:creationId xmlns:a16="http://schemas.microsoft.com/office/drawing/2014/main" id="{507634B2-81D8-3A56-F372-56A216BB164E}"/>
              </a:ext>
            </a:extLst>
          </p:cNvPr>
          <p:cNvGrpSpPr/>
          <p:nvPr/>
        </p:nvGrpSpPr>
        <p:grpSpPr>
          <a:xfrm>
            <a:off x="9048328" y="3832252"/>
            <a:ext cx="1876958" cy="2503635"/>
            <a:chOff x="7369725" y="2717926"/>
            <a:chExt cx="2691465" cy="3502741"/>
          </a:xfrm>
        </p:grpSpPr>
        <p:sp>
          <p:nvSpPr>
            <p:cNvPr id="16" name="Rectangle 15">
              <a:extLst>
                <a:ext uri="{FF2B5EF4-FFF2-40B4-BE49-F238E27FC236}">
                  <a16:creationId xmlns:a16="http://schemas.microsoft.com/office/drawing/2014/main" id="{683A8CA8-6EBB-0C84-CCB6-CBDDB658C316}"/>
                </a:ext>
              </a:extLst>
            </p:cNvPr>
            <p:cNvSpPr/>
            <p:nvPr/>
          </p:nvSpPr>
          <p:spPr bwMode="auto">
            <a:xfrm>
              <a:off x="7608168" y="2924944"/>
              <a:ext cx="2214578" cy="3214710"/>
            </a:xfrm>
            <a:prstGeom prst="rect">
              <a:avLst/>
            </a:prstGeom>
            <a:solidFill>
              <a:schemeClr val="bg1">
                <a:lumMod val="85000"/>
              </a:schemeClr>
            </a:solidFill>
            <a:ln w="9525" cap="flat" cmpd="sng" algn="ctr">
              <a:solidFill>
                <a:srgbClr val="0070C0"/>
              </a:solidFill>
              <a:prstDash val="solid"/>
              <a:round/>
              <a:headEnd type="none" w="med" len="med"/>
              <a:tailEnd type="none" w="med" len="med"/>
            </a:ln>
            <a:effectLst>
              <a:outerShdw blurRad="152400" dist="203200" dir="2700000" algn="tl" rotWithShape="0">
                <a:prstClr val="black">
                  <a:alpha val="40000"/>
                </a:prstClr>
              </a:outerShdw>
            </a:effectLst>
          </p:spPr>
          <p:txBody>
            <a:bodyPr/>
            <a:lstStyle/>
            <a:p>
              <a:pPr algn="ctr">
                <a:defRPr/>
              </a:pPr>
              <a:r>
                <a:rPr lang="en-US" sz="1600" dirty="0"/>
                <a:t>Training</a:t>
              </a:r>
              <a:br>
                <a:rPr lang="en-US" sz="1600" dirty="0"/>
              </a:br>
              <a:r>
                <a:rPr lang="en-US" sz="1600" dirty="0" err="1"/>
                <a:t>Programme</a:t>
              </a:r>
              <a:endParaRPr lang="en-US" sz="1600" dirty="0"/>
            </a:p>
            <a:p>
              <a:pPr algn="ctr">
                <a:defRPr/>
              </a:pPr>
              <a:endParaRPr lang="en-US" sz="1600" dirty="0"/>
            </a:p>
            <a:p>
              <a:pPr>
                <a:buFont typeface="Arial" pitchFamily="34" charset="0"/>
                <a:buChar char="•"/>
                <a:defRPr/>
              </a:pPr>
              <a:r>
                <a:rPr lang="en-US" sz="1600" dirty="0"/>
                <a:t>C++ </a:t>
              </a:r>
            </a:p>
            <a:p>
              <a:pPr>
                <a:buFont typeface="Arial" pitchFamily="34" charset="0"/>
                <a:buChar char="•"/>
                <a:defRPr/>
              </a:pPr>
              <a:r>
                <a:rPr lang="en-US" sz="1600" dirty="0"/>
                <a:t>Java</a:t>
              </a:r>
            </a:p>
            <a:p>
              <a:pPr>
                <a:buFont typeface="Arial" pitchFamily="34" charset="0"/>
                <a:buChar char="•"/>
                <a:defRPr/>
              </a:pPr>
              <a:r>
                <a:rPr lang="en-US" sz="1600" dirty="0"/>
                <a:t>Oracle SQL</a:t>
              </a:r>
            </a:p>
            <a:p>
              <a:pPr>
                <a:buFont typeface="Arial" pitchFamily="34" charset="0"/>
                <a:buChar char="•"/>
                <a:defRPr/>
              </a:pPr>
              <a:r>
                <a:rPr lang="en-US" sz="1600" dirty="0"/>
                <a:t>Oracle Forms</a:t>
              </a:r>
            </a:p>
            <a:p>
              <a:pPr>
                <a:buFont typeface="Arial" pitchFamily="34" charset="0"/>
                <a:buChar char="•"/>
                <a:defRPr/>
              </a:pPr>
              <a:r>
                <a:rPr lang="en-US" sz="1600" dirty="0"/>
                <a:t>Python</a:t>
              </a:r>
              <a:br>
                <a:rPr lang="en-US" sz="1600" dirty="0"/>
              </a:br>
              <a:endParaRPr lang="en-GB" sz="1600" dirty="0"/>
            </a:p>
          </p:txBody>
        </p:sp>
        <p:grpSp>
          <p:nvGrpSpPr>
            <p:cNvPr id="17" name="Group 16">
              <a:extLst>
                <a:ext uri="{FF2B5EF4-FFF2-40B4-BE49-F238E27FC236}">
                  <a16:creationId xmlns:a16="http://schemas.microsoft.com/office/drawing/2014/main" id="{3E03824B-CFE4-0FEE-131D-9DDDD277944A}"/>
                </a:ext>
              </a:extLst>
            </p:cNvPr>
            <p:cNvGrpSpPr/>
            <p:nvPr/>
          </p:nvGrpSpPr>
          <p:grpSpPr>
            <a:xfrm>
              <a:off x="7369725" y="2717926"/>
              <a:ext cx="2691465" cy="3502741"/>
              <a:chOff x="4932040" y="1988840"/>
              <a:chExt cx="3168352" cy="2088232"/>
            </a:xfrm>
          </p:grpSpPr>
          <p:cxnSp>
            <p:nvCxnSpPr>
              <p:cNvPr id="18" name="Straight Connector 17">
                <a:extLst>
                  <a:ext uri="{FF2B5EF4-FFF2-40B4-BE49-F238E27FC236}">
                    <a16:creationId xmlns:a16="http://schemas.microsoft.com/office/drawing/2014/main" id="{852CBA27-1F77-7299-A3F9-90FED2DBBB15}"/>
                  </a:ext>
                </a:extLst>
              </p:cNvPr>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19" name="Straight Connector 18">
                <a:extLst>
                  <a:ext uri="{FF2B5EF4-FFF2-40B4-BE49-F238E27FC236}">
                    <a16:creationId xmlns:a16="http://schemas.microsoft.com/office/drawing/2014/main" id="{EE21BA7F-9A0C-E7AA-DE4E-2208C5AC27FA}"/>
                  </a:ext>
                </a:extLst>
              </p:cNvPr>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grpSp>
    </p:spTree>
    <p:extLst>
      <p:ext uri="{BB962C8B-B14F-4D97-AF65-F5344CB8AC3E}">
        <p14:creationId xmlns:p14="http://schemas.microsoft.com/office/powerpoint/2010/main" val="872028464"/>
      </p:ext>
    </p:extLst>
  </p:cSld>
  <p:clrMapOvr>
    <a:masterClrMapping/>
  </p:clrMapOvr>
  <p:transition>
    <p:strips dir="rd"/>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Focus on Knowledge</a:t>
            </a:r>
            <a:endParaRPr lang="en-GB" dirty="0"/>
          </a:p>
        </p:txBody>
      </p:sp>
      <p:sp>
        <p:nvSpPr>
          <p:cNvPr id="3" name="Content Placeholder 2"/>
          <p:cNvSpPr>
            <a:spLocks noGrp="1"/>
          </p:cNvSpPr>
          <p:nvPr>
            <p:ph idx="1"/>
          </p:nvPr>
        </p:nvSpPr>
        <p:spPr/>
        <p:txBody>
          <a:bodyPr/>
          <a:lstStyle/>
          <a:p>
            <a:r>
              <a:rPr lang="en-US" dirty="0"/>
              <a:t>Knowledge versus Knowhow </a:t>
            </a:r>
          </a:p>
        </p:txBody>
      </p:sp>
      <p:graphicFrame>
        <p:nvGraphicFramePr>
          <p:cNvPr id="4" name="Table 3"/>
          <p:cNvGraphicFramePr>
            <a:graphicFrameLocks noGrp="1"/>
          </p:cNvGraphicFramePr>
          <p:nvPr>
            <p:extLst>
              <p:ext uri="{D42A27DB-BD31-4B8C-83A1-F6EECF244321}">
                <p14:modId xmlns:p14="http://schemas.microsoft.com/office/powerpoint/2010/main" val="3571099887"/>
              </p:ext>
            </p:extLst>
          </p:nvPr>
        </p:nvGraphicFramePr>
        <p:xfrm>
          <a:off x="485330" y="2132856"/>
          <a:ext cx="11011270" cy="4032450"/>
        </p:xfrm>
        <a:graphic>
          <a:graphicData uri="http://schemas.openxmlformats.org/drawingml/2006/table">
            <a:tbl>
              <a:tblPr firstRow="1" bandRow="1">
                <a:tableStyleId>{5C22544A-7EE6-4342-B048-85BDC9FD1C3A}</a:tableStyleId>
              </a:tblPr>
              <a:tblGrid>
                <a:gridCol w="6762798">
                  <a:extLst>
                    <a:ext uri="{9D8B030D-6E8A-4147-A177-3AD203B41FA5}">
                      <a16:colId xmlns:a16="http://schemas.microsoft.com/office/drawing/2014/main" val="20000"/>
                    </a:ext>
                  </a:extLst>
                </a:gridCol>
                <a:gridCol w="4248472">
                  <a:extLst>
                    <a:ext uri="{9D8B030D-6E8A-4147-A177-3AD203B41FA5}">
                      <a16:colId xmlns:a16="http://schemas.microsoft.com/office/drawing/2014/main" val="20001"/>
                    </a:ext>
                  </a:extLst>
                </a:gridCol>
              </a:tblGrid>
              <a:tr h="324780">
                <a:tc>
                  <a:txBody>
                    <a:bodyPr/>
                    <a:lstStyle/>
                    <a:p>
                      <a:pPr algn="l" fontAlgn="b"/>
                      <a:r>
                        <a:rPr lang="en-GB" sz="1800" u="none" strike="noStrike" dirty="0">
                          <a:solidFill>
                            <a:schemeClr val="accent1"/>
                          </a:solidFill>
                          <a:effectLst/>
                        </a:rPr>
                        <a:t>Knowledge</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tc>
                  <a:txBody>
                    <a:bodyPr/>
                    <a:lstStyle/>
                    <a:p>
                      <a:pPr algn="l" fontAlgn="b"/>
                      <a:r>
                        <a:rPr lang="en-GB" sz="1800" u="none" strike="noStrike" dirty="0">
                          <a:solidFill>
                            <a:schemeClr val="accent1"/>
                          </a:solidFill>
                          <a:effectLst/>
                        </a:rPr>
                        <a:t>Knowhow</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extLst>
                  <a:ext uri="{0D108BD9-81ED-4DB2-BD59-A6C34878D82A}">
                    <a16:rowId xmlns:a16="http://schemas.microsoft.com/office/drawing/2014/main" val="10000"/>
                  </a:ext>
                </a:extLst>
              </a:tr>
              <a:tr h="741534">
                <a:tc>
                  <a:txBody>
                    <a:bodyPr/>
                    <a:lstStyle/>
                    <a:p>
                      <a:pPr algn="l" fontAlgn="b"/>
                      <a:r>
                        <a:rPr lang="en-US" sz="1800" u="none" strike="noStrike" dirty="0">
                          <a:effectLst/>
                        </a:rPr>
                        <a:t>Articulated to </a:t>
                      </a:r>
                      <a:r>
                        <a:rPr lang="en-US" sz="1800" u="none" strike="noStrike" dirty="0">
                          <a:solidFill>
                            <a:schemeClr val="accent1"/>
                          </a:solidFill>
                          <a:effectLst/>
                        </a:rPr>
                        <a:t>other knowledge </a:t>
                      </a:r>
                      <a:r>
                        <a:rPr lang="en-US" sz="1800" u="none" strike="noStrike" dirty="0">
                          <a:effectLst/>
                        </a:rPr>
                        <a:t>of the learner</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Generally </a:t>
                      </a:r>
                      <a:r>
                        <a:rPr lang="en-GB" sz="1800" u="none" strike="noStrike" dirty="0">
                          <a:solidFill>
                            <a:schemeClr val="accent1"/>
                          </a:solidFill>
                          <a:effectLst/>
                        </a:rPr>
                        <a:t>stand-alone </a:t>
                      </a:r>
                      <a:r>
                        <a:rPr lang="en-GB" sz="1800" u="none" strike="noStrike" dirty="0">
                          <a:effectLst/>
                        </a:rPr>
                        <a:t>information</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1"/>
                  </a:ext>
                </a:extLst>
              </a:tr>
              <a:tr h="741534">
                <a:tc>
                  <a:txBody>
                    <a:bodyPr/>
                    <a:lstStyle/>
                    <a:p>
                      <a:pPr algn="l" fontAlgn="b"/>
                      <a:r>
                        <a:rPr lang="en-US" sz="1800" u="none" strike="noStrike" dirty="0">
                          <a:effectLst/>
                        </a:rPr>
                        <a:t>By nature, when taken by the learner, </a:t>
                      </a:r>
                      <a:r>
                        <a:rPr lang="en-US" sz="1800" u="none" strike="noStrike" dirty="0">
                          <a:solidFill>
                            <a:schemeClr val="accent1"/>
                          </a:solidFill>
                          <a:effectLst/>
                        </a:rPr>
                        <a:t>different </a:t>
                      </a:r>
                      <a:r>
                        <a:rPr lang="en-US" sz="1800" u="none" strike="noStrike" dirty="0">
                          <a:solidFill>
                            <a:schemeClr val="tx2">
                              <a:lumMod val="75000"/>
                            </a:schemeClr>
                          </a:solidFill>
                          <a:effectLst/>
                        </a:rPr>
                        <a:t>between learners</a:t>
                      </a:r>
                      <a:endParaRPr lang="en-US" sz="1800" b="0" i="0" u="none" strike="noStrike" dirty="0">
                        <a:solidFill>
                          <a:schemeClr val="tx2">
                            <a:lumMod val="75000"/>
                          </a:schemeClr>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US" sz="1800" u="none" strike="noStrike" dirty="0">
                          <a:effectLst/>
                        </a:rPr>
                        <a:t>Initially, the </a:t>
                      </a:r>
                      <a:r>
                        <a:rPr lang="en-US" sz="1800" u="none" strike="noStrike" dirty="0">
                          <a:solidFill>
                            <a:schemeClr val="accent1"/>
                          </a:solidFill>
                          <a:effectLst/>
                        </a:rPr>
                        <a:t>same</a:t>
                      </a:r>
                      <a:r>
                        <a:rPr lang="en-US" sz="1800" u="none" strike="noStrike" dirty="0">
                          <a:effectLst/>
                        </a:rPr>
                        <a:t> for every learner</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2"/>
                  </a:ext>
                </a:extLst>
              </a:tr>
              <a:tr h="741534">
                <a:tc>
                  <a:txBody>
                    <a:bodyPr/>
                    <a:lstStyle/>
                    <a:p>
                      <a:pPr algn="l" fontAlgn="b"/>
                      <a:r>
                        <a:rPr lang="en-GB" sz="1800" u="none" strike="noStrike" dirty="0">
                          <a:solidFill>
                            <a:srgbClr val="FF0000"/>
                          </a:solidFill>
                          <a:effectLst/>
                        </a:rPr>
                        <a:t>Transferable</a:t>
                      </a:r>
                      <a:r>
                        <a:rPr lang="en-GB" sz="1800" u="none" strike="noStrike" dirty="0">
                          <a:effectLst/>
                        </a:rPr>
                        <a:t>, adaptable to other environments</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Transfer requires effort </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3"/>
                  </a:ext>
                </a:extLst>
              </a:tr>
              <a:tr h="741534">
                <a:tc>
                  <a:txBody>
                    <a:bodyPr/>
                    <a:lstStyle/>
                    <a:p>
                      <a:pPr algn="l" fontAlgn="b"/>
                      <a:r>
                        <a:rPr lang="en-US" sz="1800" u="none" strike="noStrike" dirty="0">
                          <a:effectLst/>
                        </a:rPr>
                        <a:t>When taken by the learner, </a:t>
                      </a:r>
                      <a:r>
                        <a:rPr lang="en-US" sz="1800" u="none" strike="noStrike" dirty="0">
                          <a:solidFill>
                            <a:schemeClr val="accent1"/>
                          </a:solidFill>
                          <a:effectLst/>
                        </a:rPr>
                        <a:t>persistent</a:t>
                      </a:r>
                      <a:endParaRPr lang="en-US" sz="1800" b="0" i="0" u="none" strike="noStrike" dirty="0">
                        <a:solidFill>
                          <a:schemeClr val="accent1"/>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US" sz="1800" u="none" strike="noStrike" dirty="0">
                          <a:effectLst/>
                        </a:rPr>
                        <a:t>Will be </a:t>
                      </a:r>
                      <a:r>
                        <a:rPr lang="en-US" sz="1800" u="none" strike="noStrike" dirty="0">
                          <a:solidFill>
                            <a:schemeClr val="accent1"/>
                          </a:solidFill>
                          <a:effectLst/>
                        </a:rPr>
                        <a:t>forgotten</a:t>
                      </a:r>
                      <a:r>
                        <a:rPr lang="en-US" sz="1800" u="none" strike="noStrike" dirty="0">
                          <a:effectLst/>
                        </a:rPr>
                        <a:t> if not practiced</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4"/>
                  </a:ext>
                </a:extLst>
              </a:tr>
              <a:tr h="741534">
                <a:tc>
                  <a:txBody>
                    <a:bodyPr/>
                    <a:lstStyle/>
                    <a:p>
                      <a:pPr algn="l" fontAlgn="b"/>
                      <a:r>
                        <a:rPr lang="en-GB" sz="1800" u="none" strike="noStrike" dirty="0">
                          <a:effectLst/>
                        </a:rPr>
                        <a:t>Requires </a:t>
                      </a:r>
                      <a:r>
                        <a:rPr lang="en-GB" sz="1800" u="none" strike="noStrike" dirty="0">
                          <a:solidFill>
                            <a:schemeClr val="accent1"/>
                          </a:solidFill>
                          <a:effectLst/>
                        </a:rPr>
                        <a:t>related knowledge pre-exist</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Limited pre-requirements</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65246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outreach opportunity</a:t>
            </a:r>
            <a:endParaRPr lang="en-GB" dirty="0"/>
          </a:p>
        </p:txBody>
      </p:sp>
      <p:sp>
        <p:nvSpPr>
          <p:cNvPr id="3" name="Content Placeholder 2"/>
          <p:cNvSpPr>
            <a:spLocks noGrp="1"/>
          </p:cNvSpPr>
          <p:nvPr>
            <p:ph idx="1"/>
          </p:nvPr>
        </p:nvSpPr>
        <p:spPr>
          <a:xfrm>
            <a:off x="695400" y="1496855"/>
            <a:ext cx="8686800" cy="4114800"/>
          </a:xfrm>
        </p:spPr>
        <p:txBody>
          <a:bodyPr/>
          <a:lstStyle/>
          <a:p>
            <a:r>
              <a:rPr lang="en-US" dirty="0"/>
              <a:t>For the local organizers</a:t>
            </a:r>
            <a:br>
              <a:rPr lang="en-US" dirty="0"/>
            </a:br>
            <a:endParaRPr lang="en-US" dirty="0"/>
          </a:p>
          <a:p>
            <a:endParaRPr lang="en-US" dirty="0"/>
          </a:p>
          <a:p>
            <a:endParaRPr lang="en-US" dirty="0"/>
          </a:p>
          <a:p>
            <a:endParaRPr lang="en-US" dirty="0"/>
          </a:p>
        </p:txBody>
      </p:sp>
      <p:pic>
        <p:nvPicPr>
          <p:cNvPr id="6146" name="Picture 2" descr="http://csc.web.cern.ch/sites/csc.web.cern.ch/files/gallery-csc-2015/2015-09-12-000000/kavala-televisi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75446" y="3725816"/>
            <a:ext cx="5138973" cy="289067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csc.web.cern.ch/sites/csc.web.cern.ch/files/gallery-csc-2015/2015-09-12-000000/2015091109195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859" r="7042"/>
          <a:stretch/>
        </p:blipFill>
        <p:spPr bwMode="auto">
          <a:xfrm>
            <a:off x="6600056" y="743684"/>
            <a:ext cx="4248472" cy="287582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1B584DE-8EFF-503F-8F6D-0B45DC1F1D9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002032" y="2276872"/>
            <a:ext cx="3600400" cy="2889607"/>
          </a:xfrm>
          <a:prstGeom prst="rect">
            <a:avLst/>
          </a:prstGeom>
        </p:spPr>
      </p:pic>
      <p:pic>
        <p:nvPicPr>
          <p:cNvPr id="5" name="Picture 4">
            <a:extLst>
              <a:ext uri="{FF2B5EF4-FFF2-40B4-BE49-F238E27FC236}">
                <a16:creationId xmlns:a16="http://schemas.microsoft.com/office/drawing/2014/main" id="{4E9EAD0C-B910-0FD5-97BD-61B90B00FEF4}"/>
              </a:ext>
            </a:extLst>
          </p:cNvPr>
          <p:cNvPicPr>
            <a:picLocks noChangeAspect="1"/>
          </p:cNvPicPr>
          <p:nvPr/>
        </p:nvPicPr>
        <p:blipFill>
          <a:blip r:embed="rId5"/>
          <a:stretch>
            <a:fillRect/>
          </a:stretch>
        </p:blipFill>
        <p:spPr>
          <a:xfrm>
            <a:off x="1002032" y="5296732"/>
            <a:ext cx="2861719" cy="1183711"/>
          </a:xfrm>
          <a:prstGeom prst="rect">
            <a:avLst/>
          </a:prstGeom>
        </p:spPr>
      </p:pic>
    </p:spTree>
    <p:extLst>
      <p:ext uri="{BB962C8B-B14F-4D97-AF65-F5344CB8AC3E}">
        <p14:creationId xmlns:p14="http://schemas.microsoft.com/office/powerpoint/2010/main" val="1867863219"/>
      </p:ext>
    </p:extLst>
  </p:cSld>
  <p:clrMapOvr>
    <a:masterClrMapping/>
  </p:clrMapOvr>
  <p:transition>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outreach opportunity</a:t>
            </a:r>
            <a:endParaRPr lang="en-GB" dirty="0"/>
          </a:p>
        </p:txBody>
      </p:sp>
      <p:sp>
        <p:nvSpPr>
          <p:cNvPr id="3" name="Content Placeholder 2"/>
          <p:cNvSpPr>
            <a:spLocks noGrp="1"/>
          </p:cNvSpPr>
          <p:nvPr>
            <p:ph idx="1"/>
          </p:nvPr>
        </p:nvSpPr>
        <p:spPr>
          <a:xfrm>
            <a:off x="1752600" y="1834480"/>
            <a:ext cx="8686800" cy="4114800"/>
          </a:xfrm>
        </p:spPr>
        <p:txBody>
          <a:bodyPr/>
          <a:lstStyle/>
          <a:p>
            <a:r>
              <a:rPr lang="en-US" dirty="0"/>
              <a:t>For CERN</a:t>
            </a:r>
          </a:p>
          <a:p>
            <a:endParaRPr lang="en-US" dirty="0"/>
          </a:p>
          <a:p>
            <a:endParaRPr lang="en-US" dirty="0"/>
          </a:p>
          <a:p>
            <a:endParaRPr lang="en-US"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3139" b="18798"/>
          <a:stretch/>
        </p:blipFill>
        <p:spPr>
          <a:xfrm>
            <a:off x="695400" y="3187169"/>
            <a:ext cx="6193383" cy="3439799"/>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7754" t="12679" r="5466" b="17784"/>
          <a:stretch/>
        </p:blipFill>
        <p:spPr>
          <a:xfrm>
            <a:off x="6960358" y="1186168"/>
            <a:ext cx="4714638" cy="2828783"/>
          </a:xfrm>
          <a:prstGeom prst="rect">
            <a:avLst/>
          </a:prstGeom>
        </p:spPr>
      </p:pic>
      <p:pic>
        <p:nvPicPr>
          <p:cNvPr id="4" name="Picture 3">
            <a:extLst>
              <a:ext uri="{FF2B5EF4-FFF2-40B4-BE49-F238E27FC236}">
                <a16:creationId xmlns:a16="http://schemas.microsoft.com/office/drawing/2014/main" id="{3F8FF564-4AFB-EAC1-0F20-3A639FB1F33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500" t="3760" r="5113" b="14969"/>
          <a:stretch/>
        </p:blipFill>
        <p:spPr>
          <a:xfrm>
            <a:off x="7609995" y="4231407"/>
            <a:ext cx="4058226" cy="2426568"/>
          </a:xfrm>
          <a:prstGeom prst="rect">
            <a:avLst/>
          </a:prstGeom>
        </p:spPr>
      </p:pic>
    </p:spTree>
    <p:extLst>
      <p:ext uri="{BB962C8B-B14F-4D97-AF65-F5344CB8AC3E}">
        <p14:creationId xmlns:p14="http://schemas.microsoft.com/office/powerpoint/2010/main" val="33351419"/>
      </p:ext>
    </p:extLst>
  </p:cSld>
  <p:clrMapOvr>
    <a:masterClrMapping/>
  </p:clrMapOvr>
  <p:transition>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governance</a:t>
            </a:r>
            <a:endParaRPr lang="en-GB" dirty="0"/>
          </a:p>
        </p:txBody>
      </p:sp>
      <p:sp>
        <p:nvSpPr>
          <p:cNvPr id="5" name="Content Placeholder 4"/>
          <p:cNvSpPr>
            <a:spLocks noGrp="1"/>
          </p:cNvSpPr>
          <p:nvPr>
            <p:ph idx="1"/>
          </p:nvPr>
        </p:nvSpPr>
        <p:spPr/>
        <p:txBody>
          <a:bodyPr/>
          <a:lstStyle/>
          <a:p>
            <a:r>
              <a:rPr lang="en-US" dirty="0"/>
              <a:t>… is discussed at the School Advisory Committee</a:t>
            </a:r>
          </a:p>
          <a:p>
            <a:pPr lvl="1"/>
            <a:r>
              <a:rPr lang="en-US" dirty="0">
                <a:hlinkClick r:id="rId2"/>
              </a:rPr>
              <a:t>http://csc.web.cern.ch/advisory-committe</a:t>
            </a:r>
            <a:endParaRPr lang="en-US" dirty="0"/>
          </a:p>
          <a:p>
            <a:pPr lvl="1"/>
            <a:r>
              <a:rPr lang="en-US" dirty="0"/>
              <a:t>Includes several fulltime university professors </a:t>
            </a:r>
            <a:br>
              <a:rPr lang="en-US" dirty="0"/>
            </a:br>
            <a:r>
              <a:rPr lang="en-US" dirty="0"/>
              <a:t>from different countries</a:t>
            </a:r>
          </a:p>
          <a:p>
            <a:pPr lvl="1"/>
            <a:r>
              <a:rPr lang="en-US" dirty="0"/>
              <a:t>Two meetings per year</a:t>
            </a:r>
          </a:p>
          <a:p>
            <a:endParaRPr lang="en-US" dirty="0"/>
          </a:p>
          <a:p>
            <a:pPr lvl="1"/>
            <a:endParaRPr lang="en-US" dirty="0"/>
          </a:p>
          <a:p>
            <a:pPr lvl="1"/>
            <a:endParaRPr lang="en-US" dirty="0"/>
          </a:p>
          <a:p>
            <a:endParaRPr lang="en-GB" dirty="0"/>
          </a:p>
        </p:txBody>
      </p:sp>
    </p:spTree>
    <p:extLst>
      <p:ext uri="{BB962C8B-B14F-4D97-AF65-F5344CB8AC3E}">
        <p14:creationId xmlns:p14="http://schemas.microsoft.com/office/powerpoint/2010/main" val="4257020490"/>
      </p:ext>
    </p:extLst>
  </p:cSld>
  <p:clrMapOvr>
    <a:masterClrMapping/>
  </p:clrMapOvr>
  <p:transition>
    <p:strips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School Advisory Committee</a:t>
            </a:r>
            <a:endParaRPr lang="en-GB" dirty="0"/>
          </a:p>
        </p:txBody>
      </p:sp>
      <p:pic>
        <p:nvPicPr>
          <p:cNvPr id="2" name="Picture 1" descr="A screenshot of a phone&#10;&#10;Description automatically generated">
            <a:extLst>
              <a:ext uri="{FF2B5EF4-FFF2-40B4-BE49-F238E27FC236}">
                <a16:creationId xmlns:a16="http://schemas.microsoft.com/office/drawing/2014/main" id="{85725C2D-F9BC-FD3A-5573-D09C66EA6D07}"/>
              </a:ext>
            </a:extLst>
          </p:cNvPr>
          <p:cNvPicPr>
            <a:picLocks noChangeAspect="1"/>
          </p:cNvPicPr>
          <p:nvPr/>
        </p:nvPicPr>
        <p:blipFill>
          <a:blip r:embed="rId2">
            <a:extLst>
              <a:ext uri="{28A0092B-C50C-407E-A947-70E740481C1C}">
                <a14:useLocalDpi xmlns:a14="http://schemas.microsoft.com/office/drawing/2010/main" val="0"/>
              </a:ext>
            </a:extLst>
          </a:blip>
          <a:srcRect t="1696" b="64394"/>
          <a:stretch/>
        </p:blipFill>
        <p:spPr>
          <a:xfrm>
            <a:off x="296589" y="1844824"/>
            <a:ext cx="5021299" cy="4516008"/>
          </a:xfrm>
          <a:prstGeom prst="rect">
            <a:avLst/>
          </a:prstGeom>
        </p:spPr>
      </p:pic>
      <p:pic>
        <p:nvPicPr>
          <p:cNvPr id="3" name="Picture 2" descr="A screenshot of a phone&#10;&#10;Description automatically generated">
            <a:extLst>
              <a:ext uri="{FF2B5EF4-FFF2-40B4-BE49-F238E27FC236}">
                <a16:creationId xmlns:a16="http://schemas.microsoft.com/office/drawing/2014/main" id="{AB228063-6FC2-0D7B-F638-301265403757}"/>
              </a:ext>
            </a:extLst>
          </p:cNvPr>
          <p:cNvPicPr>
            <a:picLocks noChangeAspect="1"/>
          </p:cNvPicPr>
          <p:nvPr/>
        </p:nvPicPr>
        <p:blipFill>
          <a:blip r:embed="rId2">
            <a:extLst>
              <a:ext uri="{28A0092B-C50C-407E-A947-70E740481C1C}">
                <a14:useLocalDpi xmlns:a14="http://schemas.microsoft.com/office/drawing/2010/main" val="0"/>
              </a:ext>
            </a:extLst>
          </a:blip>
          <a:srcRect t="36830" b="29001"/>
          <a:stretch/>
        </p:blipFill>
        <p:spPr>
          <a:xfrm>
            <a:off x="4443863" y="1844824"/>
            <a:ext cx="4860502" cy="4404750"/>
          </a:xfrm>
          <a:prstGeom prst="rect">
            <a:avLst/>
          </a:prstGeom>
        </p:spPr>
      </p:pic>
      <p:pic>
        <p:nvPicPr>
          <p:cNvPr id="5" name="Picture 4" descr="A screenshot of a phone&#10;&#10;Description automatically generated">
            <a:extLst>
              <a:ext uri="{FF2B5EF4-FFF2-40B4-BE49-F238E27FC236}">
                <a16:creationId xmlns:a16="http://schemas.microsoft.com/office/drawing/2014/main" id="{64FB02E7-C8EE-3574-9751-9A44561CD28D}"/>
              </a:ext>
            </a:extLst>
          </p:cNvPr>
          <p:cNvPicPr>
            <a:picLocks noChangeAspect="1"/>
          </p:cNvPicPr>
          <p:nvPr/>
        </p:nvPicPr>
        <p:blipFill>
          <a:blip r:embed="rId2">
            <a:extLst>
              <a:ext uri="{28A0092B-C50C-407E-A947-70E740481C1C}">
                <a14:useLocalDpi xmlns:a14="http://schemas.microsoft.com/office/drawing/2010/main" val="0"/>
              </a:ext>
            </a:extLst>
          </a:blip>
          <a:srcRect t="71970"/>
          <a:stretch/>
        </p:blipFill>
        <p:spPr>
          <a:xfrm>
            <a:off x="8544272" y="1852811"/>
            <a:ext cx="4866227" cy="3617669"/>
          </a:xfrm>
          <a:prstGeom prst="rect">
            <a:avLst/>
          </a:prstGeom>
        </p:spPr>
      </p:pic>
    </p:spTree>
    <p:extLst>
      <p:ext uri="{BB962C8B-B14F-4D97-AF65-F5344CB8AC3E}">
        <p14:creationId xmlns:p14="http://schemas.microsoft.com/office/powerpoint/2010/main" val="23439791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6C0BD28-206F-6BD2-257F-1F3D8709B904}"/>
              </a:ext>
            </a:extLst>
          </p:cNvPr>
          <p:cNvSpPr>
            <a:spLocks noGrp="1"/>
          </p:cNvSpPr>
          <p:nvPr>
            <p:ph type="ctrTitle" sz="quarter"/>
          </p:nvPr>
        </p:nvSpPr>
        <p:spPr/>
        <p:txBody>
          <a:bodyPr/>
          <a:lstStyle/>
          <a:p>
            <a:r>
              <a:rPr lang="en-CH" dirty="0"/>
              <a:t>Thematic CSC 202</a:t>
            </a:r>
            <a:r>
              <a:rPr lang="en-US" dirty="0"/>
              <a:t>4 on Machine Learning</a:t>
            </a:r>
          </a:p>
        </p:txBody>
      </p:sp>
      <p:sp>
        <p:nvSpPr>
          <p:cNvPr id="7" name="Text Placeholder 6">
            <a:extLst>
              <a:ext uri="{FF2B5EF4-FFF2-40B4-BE49-F238E27FC236}">
                <a16:creationId xmlns:a16="http://schemas.microsoft.com/office/drawing/2014/main" id="{D2BE94DC-D356-7E4A-B41F-0B05E84D2FA7}"/>
              </a:ext>
            </a:extLst>
          </p:cNvPr>
          <p:cNvSpPr>
            <a:spLocks noGrp="1"/>
          </p:cNvSpPr>
          <p:nvPr>
            <p:ph type="subTitle" sz="quarter" idx="1"/>
          </p:nvPr>
        </p:nvSpPr>
        <p:spPr/>
        <p:txBody>
          <a:bodyPr anchor="t"/>
          <a:lstStyle/>
          <a:p>
            <a:endParaRPr lang="en-CH" dirty="0"/>
          </a:p>
        </p:txBody>
      </p:sp>
      <p:sp>
        <p:nvSpPr>
          <p:cNvPr id="5" name="Slide Number Placeholder 4">
            <a:extLst>
              <a:ext uri="{FF2B5EF4-FFF2-40B4-BE49-F238E27FC236}">
                <a16:creationId xmlns:a16="http://schemas.microsoft.com/office/drawing/2014/main" id="{C4BB1092-7BAA-A549-A6E6-90582B363F2E}"/>
              </a:ext>
            </a:extLst>
          </p:cNvPr>
          <p:cNvSpPr>
            <a:spLocks noGrp="1"/>
          </p:cNvSpPr>
          <p:nvPr>
            <p:ph type="sldNum" sz="quarter" idx="4294967295"/>
          </p:nvPr>
        </p:nvSpPr>
        <p:spPr>
          <a:xfrm>
            <a:off x="0" y="0"/>
            <a:ext cx="0" cy="0"/>
          </a:xfrm>
        </p:spPr>
        <p:txBody>
          <a:bodyPr/>
          <a:lstStyle/>
          <a:p>
            <a:fld id="{6843C2BB-0BC1-4280-9510-6EBE6484FF4A}" type="slidenum">
              <a:rPr lang="fr-FR" smtClean="0"/>
              <a:pPr/>
              <a:t>17</a:t>
            </a:fld>
            <a:endParaRPr lang="fr-FR" dirty="0"/>
          </a:p>
        </p:txBody>
      </p:sp>
    </p:spTree>
    <p:extLst>
      <p:ext uri="{BB962C8B-B14F-4D97-AF65-F5344CB8AC3E}">
        <p14:creationId xmlns:p14="http://schemas.microsoft.com/office/powerpoint/2010/main" val="2872708563"/>
      </p:ext>
    </p:extLst>
  </p:cSld>
  <p:clrMapOvr>
    <a:masterClrMapping/>
  </p:clrMapOvr>
  <p:transition>
    <p:strips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CSC Organizers</a:t>
            </a:r>
          </a:p>
        </p:txBody>
      </p:sp>
      <p:pic>
        <p:nvPicPr>
          <p:cNvPr id="10" name="Content Placeholder 9" descr="A picture containing person, human face, clothing, outdoor&#10;&#10;Description automatically generated">
            <a:extLst>
              <a:ext uri="{FF2B5EF4-FFF2-40B4-BE49-F238E27FC236}">
                <a16:creationId xmlns:a16="http://schemas.microsoft.com/office/drawing/2014/main" id="{D64AE9BA-0900-A4A0-DE05-1350AAF00688}"/>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11286"/>
          <a:stretch/>
        </p:blipFill>
        <p:spPr>
          <a:xfrm>
            <a:off x="8356703" y="1484784"/>
            <a:ext cx="2739149" cy="3240000"/>
          </a:xfrm>
        </p:spPr>
      </p:pic>
      <p:sp>
        <p:nvSpPr>
          <p:cNvPr id="34" name="Rectangle 33">
            <a:extLst>
              <a:ext uri="{FF2B5EF4-FFF2-40B4-BE49-F238E27FC236}">
                <a16:creationId xmlns:a16="http://schemas.microsoft.com/office/drawing/2014/main" id="{0E572E21-A554-614C-AB00-FB731DE583FB}"/>
              </a:ext>
            </a:extLst>
          </p:cNvPr>
          <p:cNvSpPr/>
          <p:nvPr/>
        </p:nvSpPr>
        <p:spPr>
          <a:xfrm>
            <a:off x="8850075" y="4783615"/>
            <a:ext cx="1752404" cy="769441"/>
          </a:xfrm>
          <a:prstGeom prst="rect">
            <a:avLst/>
          </a:prstGeom>
        </p:spPr>
        <p:txBody>
          <a:bodyPr wrap="none">
            <a:spAutoFit/>
          </a:bodyPr>
          <a:lstStyle/>
          <a:p>
            <a:pPr algn="ctr"/>
            <a:r>
              <a:rPr lang="en-US" sz="2000" b="1" dirty="0">
                <a:solidFill>
                  <a:schemeClr val="bg2"/>
                </a:solidFill>
              </a:rPr>
              <a:t>Alberto Pace</a:t>
            </a:r>
            <a:br>
              <a:rPr lang="en-US" sz="2000" b="1" dirty="0">
                <a:solidFill>
                  <a:schemeClr val="bg2"/>
                </a:solidFill>
              </a:rPr>
            </a:br>
            <a:r>
              <a:rPr lang="en-US" sz="2400" dirty="0">
                <a:solidFill>
                  <a:schemeClr val="bg2"/>
                </a:solidFill>
              </a:rPr>
              <a:t>Director</a:t>
            </a:r>
            <a:endParaRPr lang="en-US" sz="2400" i="1" dirty="0">
              <a:solidFill>
                <a:schemeClr val="bg2"/>
              </a:solidFill>
            </a:endParaRPr>
          </a:p>
        </p:txBody>
      </p:sp>
      <p:sp>
        <p:nvSpPr>
          <p:cNvPr id="37" name="Rectangle 36">
            <a:extLst>
              <a:ext uri="{FF2B5EF4-FFF2-40B4-BE49-F238E27FC236}">
                <a16:creationId xmlns:a16="http://schemas.microsoft.com/office/drawing/2014/main" id="{219597FE-FFA1-2344-A532-5A422174126C}"/>
              </a:ext>
            </a:extLst>
          </p:cNvPr>
          <p:cNvSpPr/>
          <p:nvPr/>
        </p:nvSpPr>
        <p:spPr>
          <a:xfrm>
            <a:off x="1441543" y="4783615"/>
            <a:ext cx="2021708" cy="769441"/>
          </a:xfrm>
          <a:prstGeom prst="rect">
            <a:avLst/>
          </a:prstGeom>
        </p:spPr>
        <p:txBody>
          <a:bodyPr wrap="none">
            <a:spAutoFit/>
          </a:bodyPr>
          <a:lstStyle/>
          <a:p>
            <a:pPr algn="ctr"/>
            <a:r>
              <a:rPr lang="en-US" sz="2000" b="1" dirty="0">
                <a:solidFill>
                  <a:schemeClr val="bg2"/>
                </a:solidFill>
              </a:rPr>
              <a:t>Kristina Gunne</a:t>
            </a:r>
            <a:br>
              <a:rPr lang="en-US" sz="2000" b="1" dirty="0">
                <a:solidFill>
                  <a:schemeClr val="bg2"/>
                </a:solidFill>
              </a:rPr>
            </a:br>
            <a:r>
              <a:rPr lang="en-US" sz="2400" dirty="0">
                <a:solidFill>
                  <a:schemeClr val="bg2"/>
                </a:solidFill>
              </a:rPr>
              <a:t>Administrator</a:t>
            </a:r>
          </a:p>
        </p:txBody>
      </p:sp>
      <p:sp>
        <p:nvSpPr>
          <p:cNvPr id="11" name="Rectangle 10">
            <a:extLst>
              <a:ext uri="{FF2B5EF4-FFF2-40B4-BE49-F238E27FC236}">
                <a16:creationId xmlns:a16="http://schemas.microsoft.com/office/drawing/2014/main" id="{EF647E78-F832-6048-85F9-83FE48EAB025}"/>
              </a:ext>
            </a:extLst>
          </p:cNvPr>
          <p:cNvSpPr/>
          <p:nvPr/>
        </p:nvSpPr>
        <p:spPr>
          <a:xfrm>
            <a:off x="4770931" y="4783615"/>
            <a:ext cx="2771464" cy="769441"/>
          </a:xfrm>
          <a:prstGeom prst="rect">
            <a:avLst/>
          </a:prstGeom>
        </p:spPr>
        <p:txBody>
          <a:bodyPr wrap="none">
            <a:spAutoFit/>
          </a:bodyPr>
          <a:lstStyle/>
          <a:p>
            <a:pPr algn="ctr"/>
            <a:r>
              <a:rPr lang="en-US" sz="2000" b="1" dirty="0">
                <a:solidFill>
                  <a:schemeClr val="bg2"/>
                </a:solidFill>
              </a:rPr>
              <a:t>Andrzej Nowicki</a:t>
            </a:r>
            <a:br>
              <a:rPr lang="en-US" sz="2000" b="1" dirty="0">
                <a:solidFill>
                  <a:schemeClr val="bg2"/>
                </a:solidFill>
              </a:rPr>
            </a:br>
            <a:r>
              <a:rPr lang="en-US" sz="2400" dirty="0">
                <a:solidFill>
                  <a:schemeClr val="bg2"/>
                </a:solidFill>
              </a:rPr>
              <a:t>Technical Manager</a:t>
            </a:r>
            <a:endParaRPr lang="en-US" sz="2400" i="1" dirty="0">
              <a:solidFill>
                <a:schemeClr val="bg2"/>
              </a:solidFill>
            </a:endParaRPr>
          </a:p>
        </p:txBody>
      </p:sp>
      <p:pic>
        <p:nvPicPr>
          <p:cNvPr id="2054" name="Picture 6">
            <a:extLst>
              <a:ext uri="{FF2B5EF4-FFF2-40B4-BE49-F238E27FC236}">
                <a16:creationId xmlns:a16="http://schemas.microsoft.com/office/drawing/2014/main" id="{E2A73ABD-EED5-6D61-22C3-52025F33AAE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812" t="24528" r="12201" b="9050"/>
          <a:stretch/>
        </p:blipFill>
        <p:spPr bwMode="auto">
          <a:xfrm>
            <a:off x="1222785" y="1484784"/>
            <a:ext cx="2706818" cy="324000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7299F86F-948D-15AF-8CF5-5BB80703D066}"/>
              </a:ext>
            </a:extLst>
          </p:cNvPr>
          <p:cNvSpPr txBox="1">
            <a:spLocks/>
          </p:cNvSpPr>
          <p:nvPr/>
        </p:nvSpPr>
        <p:spPr bwMode="auto">
          <a:xfrm>
            <a:off x="1127448" y="5569133"/>
            <a:ext cx="11882361"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l" rtl="0" eaLnBrk="1" fontAlgn="base" hangingPunct="1">
              <a:spcBef>
                <a:spcPct val="0"/>
              </a:spcBef>
              <a:spcAft>
                <a:spcPct val="0"/>
              </a:spcAft>
              <a:defRPr lang="en-US" sz="3600" b="0">
                <a:solidFill>
                  <a:srgbClr val="006699"/>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9pPr>
          </a:lstStyle>
          <a:p>
            <a:r>
              <a:rPr lang="en-US" kern="0" dirty="0"/>
              <a:t>… and the MEDILS staff !</a:t>
            </a:r>
          </a:p>
        </p:txBody>
      </p:sp>
      <p:pic>
        <p:nvPicPr>
          <p:cNvPr id="9" name="Picture 8" descr="A screenshot of a phone&#10;&#10;Description automatically generated">
            <a:extLst>
              <a:ext uri="{FF2B5EF4-FFF2-40B4-BE49-F238E27FC236}">
                <a16:creationId xmlns:a16="http://schemas.microsoft.com/office/drawing/2014/main" id="{731EB9A6-C33E-4E0D-0460-D30493A9ECBB}"/>
              </a:ext>
            </a:extLst>
          </p:cNvPr>
          <p:cNvPicPr>
            <a:picLocks noChangeAspect="1"/>
          </p:cNvPicPr>
          <p:nvPr/>
        </p:nvPicPr>
        <p:blipFill>
          <a:blip r:embed="rId4">
            <a:extLst>
              <a:ext uri="{28A0092B-C50C-407E-A947-70E740481C1C}">
                <a14:useLocalDpi xmlns:a14="http://schemas.microsoft.com/office/drawing/2010/main" val="0"/>
              </a:ext>
            </a:extLst>
          </a:blip>
          <a:srcRect l="5810" t="37073" r="78819" b="56718"/>
          <a:stretch/>
        </p:blipFill>
        <p:spPr>
          <a:xfrm>
            <a:off x="4770931" y="1476374"/>
            <a:ext cx="3031851" cy="3248409"/>
          </a:xfrm>
          <a:prstGeom prst="rect">
            <a:avLst/>
          </a:prstGeom>
        </p:spPr>
      </p:pic>
    </p:spTree>
    <p:extLst>
      <p:ext uri="{BB962C8B-B14F-4D97-AF65-F5344CB8AC3E}">
        <p14:creationId xmlns:p14="http://schemas.microsoft.com/office/powerpoint/2010/main" val="3204878695"/>
      </p:ext>
    </p:extLst>
  </p:cSld>
  <p:clrMapOvr>
    <a:masterClrMapping/>
  </p:clrMapOvr>
  <p:transition>
    <p:strips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a:t>
            </a:r>
            <a:r>
              <a:rPr lang="en-US" dirty="0" err="1"/>
              <a:t>programme</a:t>
            </a:r>
            <a:endParaRPr lang="en-US" dirty="0"/>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933450388"/>
      </p:ext>
    </p:extLst>
  </p:cSld>
  <p:clrMapOvr>
    <a:masterClrMapping/>
  </p:clrMapOvr>
  <p:transition>
    <p:strips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0" y="3429000"/>
            <a:ext cx="12192000" cy="1143000"/>
          </a:xfrm>
        </p:spPr>
        <p:txBody>
          <a:bodyPr/>
          <a:lstStyle/>
          <a:p>
            <a:r>
              <a:rPr lang="en-US" altLang="en-US" dirty="0"/>
              <a:t>Welcome to the 15</a:t>
            </a:r>
            <a:r>
              <a:rPr lang="en-US" altLang="en-US" baseline="30000" dirty="0"/>
              <a:t>th</a:t>
            </a:r>
            <a:r>
              <a:rPr lang="en-US" altLang="en-US" dirty="0"/>
              <a:t> </a:t>
            </a:r>
            <a:r>
              <a:rPr lang="en-US" altLang="en-US" dirty="0">
                <a:solidFill>
                  <a:srgbClr val="FF0000"/>
                </a:solidFill>
              </a:rPr>
              <a:t>thematic</a:t>
            </a:r>
            <a:r>
              <a:rPr lang="en-US" altLang="en-US" dirty="0"/>
              <a:t> CERN School of Computing</a:t>
            </a:r>
            <a:br>
              <a:rPr lang="en-US" altLang="en-US" dirty="0"/>
            </a:br>
            <a:br>
              <a:rPr lang="en-US" altLang="en-US" dirty="0"/>
            </a:br>
            <a:r>
              <a:rPr lang="en-US" altLang="en-US" dirty="0"/>
              <a:t>(and the 1</a:t>
            </a:r>
            <a:r>
              <a:rPr lang="en-US" altLang="en-US" baseline="30000" dirty="0"/>
              <a:t>st</a:t>
            </a:r>
            <a:r>
              <a:rPr lang="en-US" altLang="en-US" dirty="0"/>
              <a:t> School on Machine Learning)</a:t>
            </a:r>
            <a:endParaRPr lang="en-GB" altLang="en-US" dirty="0"/>
          </a:p>
        </p:txBody>
      </p:sp>
      <p:sp>
        <p:nvSpPr>
          <p:cNvPr id="5123" name="Subtitle 2"/>
          <p:cNvSpPr>
            <a:spLocks noGrp="1"/>
          </p:cNvSpPr>
          <p:nvPr>
            <p:ph type="subTitle" idx="1"/>
          </p:nvPr>
        </p:nvSpPr>
        <p:spPr>
          <a:xfrm>
            <a:off x="1127448" y="5121091"/>
            <a:ext cx="10424583" cy="1752600"/>
          </a:xfrm>
        </p:spPr>
        <p:txBody>
          <a:bodyPr/>
          <a:lstStyle/>
          <a:p>
            <a:r>
              <a:rPr lang="en-US" altLang="en-US" sz="1600" dirty="0"/>
              <a:t>Alberto Pace, school director</a:t>
            </a:r>
            <a:endParaRPr lang="en-GB" altLang="en-US" sz="1600" dirty="0"/>
          </a:p>
        </p:txBody>
      </p:sp>
    </p:spTree>
    <p:extLst>
      <p:ext uri="{BB962C8B-B14F-4D97-AF65-F5344CB8AC3E}">
        <p14:creationId xmlns:p14="http://schemas.microsoft.com/office/powerpoint/2010/main" val="559716103"/>
      </p:ext>
    </p:extLst>
  </p:cSld>
  <p:clrMapOvr>
    <a:masterClrMapping/>
  </p:clrMapOvr>
  <p:transition>
    <p:strips dir="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solidFill>
                  <a:srgbClr val="FF0000"/>
                </a:solidFill>
              </a:rPr>
              <a:t>Lectures</a:t>
            </a:r>
          </a:p>
          <a:p>
            <a:pPr lvl="1"/>
            <a:r>
              <a:rPr lang="en-US" dirty="0"/>
              <a:t>Exercises</a:t>
            </a:r>
          </a:p>
          <a:p>
            <a:pPr lvl="1"/>
            <a:r>
              <a:rPr lang="en-US" dirty="0"/>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a:t>
            </a:r>
            <a:r>
              <a:rPr lang="en-US" dirty="0" err="1"/>
              <a:t>programme</a:t>
            </a:r>
            <a:endParaRPr lang="en-US" dirty="0"/>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1497218226"/>
      </p:ext>
    </p:extLst>
  </p:cSld>
  <p:clrMapOvr>
    <a:masterClrMapping/>
  </p:clrMapOvr>
  <p:transition>
    <p:strips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563" y="200025"/>
            <a:ext cx="11882437" cy="1276350"/>
          </a:xfrm>
        </p:spPr>
        <p:txBody>
          <a:bodyPr/>
          <a:lstStyle/>
          <a:p>
            <a:r>
              <a:rPr lang="en-US" dirty="0"/>
              <a:t>Academic Programme</a:t>
            </a:r>
            <a:endParaRPr lang="en-GB" dirty="0"/>
          </a:p>
        </p:txBody>
      </p:sp>
      <p:sp>
        <p:nvSpPr>
          <p:cNvPr id="3" name="Content Placeholder 2"/>
          <p:cNvSpPr>
            <a:spLocks noGrp="1"/>
          </p:cNvSpPr>
          <p:nvPr>
            <p:ph idx="1"/>
          </p:nvPr>
        </p:nvSpPr>
        <p:spPr>
          <a:xfrm>
            <a:off x="475841" y="1678560"/>
            <a:ext cx="8605151" cy="4692980"/>
          </a:xfrm>
        </p:spPr>
        <p:txBody>
          <a:bodyPr/>
          <a:lstStyle/>
          <a:p>
            <a:r>
              <a:rPr lang="en-US" dirty="0"/>
              <a:t>Theme: “Machine Learning”</a:t>
            </a:r>
          </a:p>
          <a:p>
            <a:pPr lvl="1"/>
            <a:r>
              <a:rPr lang="en-US" dirty="0"/>
              <a:t>Track 1: A summary of Machine Learning Methods</a:t>
            </a:r>
          </a:p>
          <a:p>
            <a:pPr lvl="2"/>
            <a:r>
              <a:rPr lang="en-US" dirty="0"/>
              <a:t>Introduction to data analysis, Classical Machine Learning, Introduction to deep learning, Advanced deep learning</a:t>
            </a:r>
          </a:p>
          <a:p>
            <a:pPr lvl="2"/>
            <a:r>
              <a:rPr lang="en-US" dirty="0"/>
              <a:t>Toni </a:t>
            </a:r>
            <a:r>
              <a:rPr lang="en-US" dirty="0" err="1"/>
              <a:t>Šćulac</a:t>
            </a:r>
            <a:r>
              <a:rPr lang="en-US" dirty="0"/>
              <a:t>, Francesco Vaselli</a:t>
            </a:r>
          </a:p>
          <a:p>
            <a:pPr lvl="1"/>
            <a:r>
              <a:rPr lang="en-US" dirty="0"/>
              <a:t>Track 2: Machine Learning in Accelerator Technologies</a:t>
            </a:r>
          </a:p>
          <a:p>
            <a:pPr lvl="2"/>
            <a:r>
              <a:rPr lang="en-US" dirty="0"/>
              <a:t>Machine Learning for particle accelerators, Bayesian </a:t>
            </a:r>
            <a:r>
              <a:rPr lang="en-US" dirty="0" err="1"/>
              <a:t>Optimisation</a:t>
            </a:r>
            <a:r>
              <a:rPr lang="en-US" dirty="0"/>
              <a:t>, Reinforcement Learning</a:t>
            </a:r>
          </a:p>
          <a:p>
            <a:pPr lvl="2"/>
            <a:r>
              <a:rPr lang="en-US" dirty="0"/>
              <a:t>Verena Kein, Michael Schenk</a:t>
            </a:r>
          </a:p>
          <a:p>
            <a:pPr lvl="1"/>
            <a:r>
              <a:rPr lang="en-US" dirty="0"/>
              <a:t>Track 3: Machine Learning in Data Analysis</a:t>
            </a:r>
          </a:p>
          <a:p>
            <a:pPr lvl="2"/>
            <a:r>
              <a:rPr lang="en-US" dirty="0"/>
              <a:t>Introduction to Machine Learning for HEP, Anomaly detection and real time applications, data reconstruction, generative Models, Systematics in ML</a:t>
            </a:r>
          </a:p>
          <a:p>
            <a:pPr lvl="2"/>
            <a:r>
              <a:rPr lang="en-US" dirty="0"/>
              <a:t>Sofia Vallecorsa, Ilaria Louise</a:t>
            </a:r>
          </a:p>
        </p:txBody>
      </p:sp>
      <p:pic>
        <p:nvPicPr>
          <p:cNvPr id="4" name="Picture 2">
            <a:extLst>
              <a:ext uri="{FF2B5EF4-FFF2-40B4-BE49-F238E27FC236}">
                <a16:creationId xmlns:a16="http://schemas.microsoft.com/office/drawing/2014/main" id="{B5327E20-C35F-6F02-B8A8-26913826F7F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078" t="17452" r="22782" b="11150"/>
          <a:stretch/>
        </p:blipFill>
        <p:spPr bwMode="auto">
          <a:xfrm>
            <a:off x="9048328" y="1213660"/>
            <a:ext cx="1047759"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795C6BE-E7E3-83FD-6D1A-CBBE618F52D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9288" t="15744" r="50000" b="44095"/>
          <a:stretch/>
        </p:blipFill>
        <p:spPr bwMode="auto">
          <a:xfrm>
            <a:off x="9048328" y="4725304"/>
            <a:ext cx="1101177" cy="144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39799905-B82B-0FFB-9408-E817CE30F96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317" t="20060" r="18394"/>
          <a:stretch/>
        </p:blipFill>
        <p:spPr bwMode="auto">
          <a:xfrm>
            <a:off x="9048328" y="2969482"/>
            <a:ext cx="1176087"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D1E7128F-3238-57AA-A7F1-81B08D111B92}"/>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4800" t="4851" r="13551" b="24476"/>
          <a:stretch/>
        </p:blipFill>
        <p:spPr bwMode="auto">
          <a:xfrm>
            <a:off x="10559283" y="1573542"/>
            <a:ext cx="1256122"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77B49A77-F991-7915-3CAD-B3FF0F500D3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667594" y="3329364"/>
            <a:ext cx="10395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68AB6212-E9A1-0BAD-57C1-79BAEFD0EE35}"/>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5607" t="4975" r="6432" b="11156"/>
          <a:stretch/>
        </p:blipFill>
        <p:spPr bwMode="auto">
          <a:xfrm>
            <a:off x="10518049" y="5085184"/>
            <a:ext cx="1338591" cy="14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7689823"/>
      </p:ext>
    </p:extLst>
  </p:cSld>
  <p:clrMapOvr>
    <a:masterClrMapping/>
  </p:clrMapOvr>
  <p:transition>
    <p:strips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DED5D-0BC4-744C-8A04-5326FF223D75}"/>
              </a:ext>
            </a:extLst>
          </p:cNvPr>
          <p:cNvSpPr>
            <a:spLocks noGrp="1"/>
          </p:cNvSpPr>
          <p:nvPr>
            <p:ph type="title"/>
          </p:nvPr>
        </p:nvSpPr>
        <p:spPr/>
        <p:txBody>
          <a:bodyPr/>
          <a:lstStyle/>
          <a:p>
            <a:r>
              <a:rPr lang="en-US" dirty="0"/>
              <a:t>The School site is on indico</a:t>
            </a:r>
          </a:p>
        </p:txBody>
      </p:sp>
      <p:sp>
        <p:nvSpPr>
          <p:cNvPr id="3" name="Content Placeholder 2">
            <a:extLst>
              <a:ext uri="{FF2B5EF4-FFF2-40B4-BE49-F238E27FC236}">
                <a16:creationId xmlns:a16="http://schemas.microsoft.com/office/drawing/2014/main" id="{233FBF56-2BA0-3334-D28C-BB1A48DB936E}"/>
              </a:ext>
            </a:extLst>
          </p:cNvPr>
          <p:cNvSpPr>
            <a:spLocks noGrp="1"/>
          </p:cNvSpPr>
          <p:nvPr>
            <p:ph idx="1"/>
          </p:nvPr>
        </p:nvSpPr>
        <p:spPr/>
        <p:txBody>
          <a:bodyPr/>
          <a:lstStyle/>
          <a:p>
            <a:r>
              <a:rPr lang="en-US" dirty="0">
                <a:hlinkClick r:id="rId2"/>
              </a:rPr>
              <a:t>https://indico.cern.ch/event/1407896/</a:t>
            </a:r>
            <a:endParaRPr lang="en-US" dirty="0"/>
          </a:p>
          <a:p>
            <a:r>
              <a:rPr lang="en-US" dirty="0"/>
              <a:t>Check it regularly for updates</a:t>
            </a:r>
          </a:p>
        </p:txBody>
      </p:sp>
      <p:pic>
        <p:nvPicPr>
          <p:cNvPr id="6" name="Picture 5">
            <a:extLst>
              <a:ext uri="{FF2B5EF4-FFF2-40B4-BE49-F238E27FC236}">
                <a16:creationId xmlns:a16="http://schemas.microsoft.com/office/drawing/2014/main" id="{72A7F19A-3BD7-6638-4C6C-5B2FA5597D31}"/>
              </a:ext>
            </a:extLst>
          </p:cNvPr>
          <p:cNvPicPr>
            <a:picLocks noChangeAspect="1"/>
          </p:cNvPicPr>
          <p:nvPr/>
        </p:nvPicPr>
        <p:blipFill>
          <a:blip r:embed="rId3"/>
          <a:srcRect l="23540" t="12201" r="24170" b="5901"/>
          <a:stretch/>
        </p:blipFill>
        <p:spPr>
          <a:xfrm>
            <a:off x="6744071" y="1811317"/>
            <a:ext cx="5157341" cy="4846658"/>
          </a:xfrm>
          <a:prstGeom prst="rect">
            <a:avLst/>
          </a:prstGeom>
        </p:spPr>
      </p:pic>
    </p:spTree>
    <p:extLst>
      <p:ext uri="{BB962C8B-B14F-4D97-AF65-F5344CB8AC3E}">
        <p14:creationId xmlns:p14="http://schemas.microsoft.com/office/powerpoint/2010/main" val="47912553"/>
      </p:ext>
    </p:extLst>
  </p:cSld>
  <p:clrMapOvr>
    <a:masterClrMapping/>
  </p:clrMapOvr>
  <p:transition>
    <p:strips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DAA20-A4AC-D249-8E52-32961E26B1EC}"/>
              </a:ext>
            </a:extLst>
          </p:cNvPr>
          <p:cNvSpPr>
            <a:spLocks noGrp="1"/>
          </p:cNvSpPr>
          <p:nvPr>
            <p:ph type="title"/>
          </p:nvPr>
        </p:nvSpPr>
        <p:spPr>
          <a:xfrm>
            <a:off x="309640" y="200025"/>
            <a:ext cx="11882361" cy="1276350"/>
          </a:xfrm>
        </p:spPr>
        <p:txBody>
          <a:bodyPr/>
          <a:lstStyle/>
          <a:p>
            <a:r>
              <a:rPr lang="en-CH" dirty="0"/>
              <a:t>School booklet</a:t>
            </a:r>
          </a:p>
        </p:txBody>
      </p:sp>
      <p:sp>
        <p:nvSpPr>
          <p:cNvPr id="3" name="Content Placeholder 2">
            <a:extLst>
              <a:ext uri="{FF2B5EF4-FFF2-40B4-BE49-F238E27FC236}">
                <a16:creationId xmlns:a16="http://schemas.microsoft.com/office/drawing/2014/main" id="{5E4E1B9E-F973-2947-914B-56A467929E24}"/>
              </a:ext>
            </a:extLst>
          </p:cNvPr>
          <p:cNvSpPr>
            <a:spLocks noGrp="1"/>
          </p:cNvSpPr>
          <p:nvPr>
            <p:ph idx="1"/>
          </p:nvPr>
        </p:nvSpPr>
        <p:spPr>
          <a:xfrm>
            <a:off x="914400" y="1500174"/>
            <a:ext cx="10363200" cy="4441825"/>
          </a:xfrm>
        </p:spPr>
        <p:txBody>
          <a:bodyPr/>
          <a:lstStyle/>
          <a:p>
            <a:endParaRPr lang="en-CH" dirty="0"/>
          </a:p>
          <a:p>
            <a:r>
              <a:rPr lang="en-CH" dirty="0"/>
              <a:t>Printed version for those who asked for </a:t>
            </a:r>
            <a:r>
              <a:rPr lang="en-US" dirty="0" err="1"/>
              <a:t>i</a:t>
            </a:r>
            <a:r>
              <a:rPr lang="en-CH" dirty="0"/>
              <a:t>t</a:t>
            </a:r>
          </a:p>
          <a:p>
            <a:r>
              <a:rPr lang="en-CH" dirty="0"/>
              <a:t>Electronic version (PDF) Linked </a:t>
            </a:r>
            <a:br>
              <a:rPr lang="en-US" dirty="0"/>
            </a:br>
            <a:r>
              <a:rPr lang="en-CH" dirty="0"/>
              <a:t>from school main page on Indico</a:t>
            </a:r>
            <a:endParaRPr lang="en-US" dirty="0"/>
          </a:p>
          <a:p>
            <a:pPr lvl="1"/>
            <a:r>
              <a:rPr lang="en-US" sz="2000" dirty="0">
                <a:hlinkClick r:id="rId2"/>
              </a:rPr>
              <a:t>https://indico.cern.ch/event/1407896/</a:t>
            </a:r>
            <a:r>
              <a:rPr lang="en-US" sz="2000" dirty="0"/>
              <a:t> </a:t>
            </a:r>
          </a:p>
          <a:p>
            <a:r>
              <a:rPr lang="en-CH" dirty="0"/>
              <a:t>Contains pictures and short biographies </a:t>
            </a:r>
            <a:br>
              <a:rPr lang="en-CH" dirty="0"/>
            </a:br>
            <a:r>
              <a:rPr lang="en-CH" dirty="0"/>
              <a:t>of all participants</a:t>
            </a:r>
          </a:p>
        </p:txBody>
      </p:sp>
      <p:pic>
        <p:nvPicPr>
          <p:cNvPr id="5" name="Picture 4">
            <a:extLst>
              <a:ext uri="{FF2B5EF4-FFF2-40B4-BE49-F238E27FC236}">
                <a16:creationId xmlns:a16="http://schemas.microsoft.com/office/drawing/2014/main" id="{B9064C75-6DE4-EA0B-2FEF-4759EB219714}"/>
              </a:ext>
            </a:extLst>
          </p:cNvPr>
          <p:cNvPicPr>
            <a:picLocks noChangeAspect="1"/>
          </p:cNvPicPr>
          <p:nvPr/>
        </p:nvPicPr>
        <p:blipFill>
          <a:blip r:embed="rId3"/>
          <a:srcRect l="23700" t="12223" r="21384" b="2917"/>
          <a:stretch/>
        </p:blipFill>
        <p:spPr>
          <a:xfrm>
            <a:off x="7536160" y="836712"/>
            <a:ext cx="4100748" cy="5668478"/>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B14700C3-7697-98AB-78AC-1E0C8549BA76}"/>
              </a:ext>
            </a:extLst>
          </p:cNvPr>
          <p:cNvPicPr>
            <a:picLocks noChangeAspect="1"/>
          </p:cNvPicPr>
          <p:nvPr/>
        </p:nvPicPr>
        <p:blipFill>
          <a:blip r:embed="rId4"/>
          <a:srcRect l="23540" t="35231" r="24801" b="8001"/>
          <a:stretch/>
        </p:blipFill>
        <p:spPr>
          <a:xfrm>
            <a:off x="2927648" y="4585459"/>
            <a:ext cx="2952328" cy="1946573"/>
          </a:xfrm>
          <a:prstGeom prst="rect">
            <a:avLst/>
          </a:prstGeom>
        </p:spPr>
      </p:pic>
      <p:sp>
        <p:nvSpPr>
          <p:cNvPr id="9" name="Oval 8">
            <a:extLst>
              <a:ext uri="{FF2B5EF4-FFF2-40B4-BE49-F238E27FC236}">
                <a16:creationId xmlns:a16="http://schemas.microsoft.com/office/drawing/2014/main" id="{D322D695-8C87-B50C-A55F-4B03DD27E220}"/>
              </a:ext>
            </a:extLst>
          </p:cNvPr>
          <p:cNvSpPr/>
          <p:nvPr/>
        </p:nvSpPr>
        <p:spPr>
          <a:xfrm>
            <a:off x="4583832" y="6237312"/>
            <a:ext cx="936104" cy="360040"/>
          </a:xfrm>
          <a:prstGeom prst="ellipse">
            <a:avLst/>
          </a:prstGeom>
          <a:noFill/>
          <a:ln w="25400"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chemeClr val="bg2"/>
              </a:solidFill>
              <a:effectLst/>
              <a:uLnTx/>
              <a:uFillTx/>
              <a:latin typeface="Arial"/>
              <a:ea typeface="+mn-ea"/>
              <a:cs typeface="+mn-cs"/>
            </a:endParaRPr>
          </a:p>
        </p:txBody>
      </p:sp>
    </p:spTree>
    <p:extLst>
      <p:ext uri="{BB962C8B-B14F-4D97-AF65-F5344CB8AC3E}">
        <p14:creationId xmlns:p14="http://schemas.microsoft.com/office/powerpoint/2010/main" val="4029774067"/>
      </p:ext>
    </p:extLst>
  </p:cSld>
  <p:clrMapOvr>
    <a:masterClrMapping/>
  </p:clrMapOvr>
  <p:transition>
    <p:strips dir="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tuition </a:t>
            </a:r>
            <a:r>
              <a:rPr lang="en-US" dirty="0" err="1"/>
              <a:t>programme</a:t>
            </a:r>
            <a:endParaRPr lang="en-GB" dirty="0"/>
          </a:p>
        </p:txBody>
      </p:sp>
      <p:pic>
        <p:nvPicPr>
          <p:cNvPr id="5" name="Picture 4">
            <a:extLst>
              <a:ext uri="{FF2B5EF4-FFF2-40B4-BE49-F238E27FC236}">
                <a16:creationId xmlns:a16="http://schemas.microsoft.com/office/drawing/2014/main" id="{B8C71FD6-C1DB-237D-C9B4-886B7F2E1F22}"/>
              </a:ext>
            </a:extLst>
          </p:cNvPr>
          <p:cNvPicPr>
            <a:picLocks noChangeAspect="1"/>
          </p:cNvPicPr>
          <p:nvPr/>
        </p:nvPicPr>
        <p:blipFill>
          <a:blip r:embed="rId2"/>
          <a:srcRect l="231" t="18500" r="14090" b="9050"/>
          <a:stretch/>
        </p:blipFill>
        <p:spPr>
          <a:xfrm>
            <a:off x="1343472" y="1226932"/>
            <a:ext cx="10585176" cy="5370420"/>
          </a:xfrm>
          <a:prstGeom prst="rect">
            <a:avLst/>
          </a:prstGeom>
        </p:spPr>
      </p:pic>
    </p:spTree>
    <p:extLst>
      <p:ext uri="{BB962C8B-B14F-4D97-AF65-F5344CB8AC3E}">
        <p14:creationId xmlns:p14="http://schemas.microsoft.com/office/powerpoint/2010/main" val="3198556929"/>
      </p:ext>
    </p:extLst>
  </p:cSld>
  <p:clrMapOvr>
    <a:masterClrMapping/>
  </p:clrMapOvr>
  <p:transition>
    <p:strips dir="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solidFill>
                  <a:srgbClr val="FF0000"/>
                </a:solidFill>
              </a:rPr>
              <a:t>Exercises</a:t>
            </a:r>
          </a:p>
          <a:p>
            <a:pPr lvl="1"/>
            <a:r>
              <a:rPr lang="en-US" dirty="0"/>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a:t>
            </a:r>
            <a:r>
              <a:rPr lang="en-US" dirty="0" err="1"/>
              <a:t>programme</a:t>
            </a:r>
            <a:endParaRPr lang="en-US" dirty="0"/>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850867118"/>
      </p:ext>
    </p:extLst>
  </p:cSld>
  <p:clrMapOvr>
    <a:masterClrMapping/>
  </p:clrMapOvr>
  <p:transition>
    <p:strips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culture in “exercises”</a:t>
            </a:r>
            <a:endParaRPr lang="en-GB" dirty="0"/>
          </a:p>
        </p:txBody>
      </p:sp>
      <p:sp>
        <p:nvSpPr>
          <p:cNvPr id="3" name="Content Placeholder 2"/>
          <p:cNvSpPr>
            <a:spLocks noGrp="1"/>
          </p:cNvSpPr>
          <p:nvPr>
            <p:ph idx="1"/>
          </p:nvPr>
        </p:nvSpPr>
        <p:spPr>
          <a:xfrm>
            <a:off x="623392" y="1316533"/>
            <a:ext cx="10363200" cy="4441825"/>
          </a:xfrm>
        </p:spPr>
        <p:txBody>
          <a:bodyPr/>
          <a:lstStyle/>
          <a:p>
            <a:r>
              <a:rPr lang="en-US" dirty="0"/>
              <a:t>The school has an entire computing infrastructure for exercises. Remotely accessible to the students</a:t>
            </a:r>
          </a:p>
          <a:p>
            <a:pPr lvl="1"/>
            <a:r>
              <a:rPr lang="en-US" dirty="0"/>
              <a:t>The quality of the computing infrastructure is a shop window for CERN</a:t>
            </a:r>
          </a:p>
          <a:p>
            <a:r>
              <a:rPr lang="en-US" dirty="0"/>
              <a:t>Students works in pair (2-student teams). If possible:</a:t>
            </a:r>
          </a:p>
          <a:p>
            <a:pPr lvl="1"/>
            <a:r>
              <a:rPr lang="en-US" dirty="0"/>
              <a:t>1 student with physics background</a:t>
            </a:r>
          </a:p>
          <a:p>
            <a:pPr lvl="1"/>
            <a:r>
              <a:rPr lang="en-US" dirty="0"/>
              <a:t>1 student with computing background</a:t>
            </a:r>
          </a:p>
          <a:p>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4296" b="27043"/>
          <a:stretch/>
        </p:blipFill>
        <p:spPr>
          <a:xfrm>
            <a:off x="4655840" y="4425727"/>
            <a:ext cx="5784980" cy="2232248"/>
          </a:xfrm>
          <a:prstGeom prst="rect">
            <a:avLst/>
          </a:prstGeom>
        </p:spPr>
      </p:pic>
    </p:spTree>
    <p:extLst>
      <p:ext uri="{BB962C8B-B14F-4D97-AF65-F5344CB8AC3E}">
        <p14:creationId xmlns:p14="http://schemas.microsoft.com/office/powerpoint/2010/main" val="3457465355"/>
      </p:ext>
    </p:extLst>
  </p:cSld>
  <p:clrMapOvr>
    <a:masterClrMapping/>
  </p:clrMapOvr>
  <p:transition>
    <p:strips dir="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solidFill>
                  <a:srgbClr val="FF0000"/>
                </a:solidFill>
              </a:rPr>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a:t>
            </a:r>
            <a:r>
              <a:rPr lang="en-US" dirty="0" err="1"/>
              <a:t>programme</a:t>
            </a:r>
            <a:endParaRPr lang="en-US" dirty="0"/>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1746639310"/>
      </p:ext>
    </p:extLst>
  </p:cSld>
  <p:clrMapOvr>
    <a:masterClrMapping/>
  </p:clrMapOvr>
  <p:transition>
    <p:strips dir="rd"/>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The exam</a:t>
            </a:r>
            <a:endParaRPr lang="en-GB" dirty="0"/>
          </a:p>
        </p:txBody>
      </p:sp>
      <p:sp>
        <p:nvSpPr>
          <p:cNvPr id="3" name="Content Placeholder 2"/>
          <p:cNvSpPr>
            <a:spLocks noGrp="1"/>
          </p:cNvSpPr>
          <p:nvPr>
            <p:ph idx="1"/>
          </p:nvPr>
        </p:nvSpPr>
        <p:spPr>
          <a:xfrm>
            <a:off x="914400" y="1500174"/>
            <a:ext cx="10363200" cy="4441825"/>
          </a:xfrm>
        </p:spPr>
        <p:txBody>
          <a:bodyPr/>
          <a:lstStyle/>
          <a:p>
            <a:r>
              <a:rPr lang="en-US" dirty="0"/>
              <a:t>A serious and difficult exam, which delivers the diploma</a:t>
            </a:r>
          </a:p>
          <a:p>
            <a:r>
              <a:rPr lang="en-US" dirty="0"/>
              <a:t>Evaluate knowledge in two fields</a:t>
            </a:r>
          </a:p>
          <a:p>
            <a:pPr lvl="1"/>
            <a:r>
              <a:rPr lang="en-US" dirty="0"/>
              <a:t>Physics</a:t>
            </a:r>
          </a:p>
          <a:p>
            <a:pPr lvl="1"/>
            <a:r>
              <a:rPr lang="en-US" dirty="0"/>
              <a:t>Computing</a:t>
            </a:r>
          </a:p>
          <a:p>
            <a:endParaRPr lang="en-US" dirty="0"/>
          </a:p>
        </p:txBody>
      </p:sp>
    </p:spTree>
    <p:extLst>
      <p:ext uri="{BB962C8B-B14F-4D97-AF65-F5344CB8AC3E}">
        <p14:creationId xmlns:p14="http://schemas.microsoft.com/office/powerpoint/2010/main" val="3945728064"/>
      </p:ext>
    </p:extLst>
  </p:cSld>
  <p:clrMapOvr>
    <a:masterClrMapping/>
  </p:clrMapOvr>
  <p:transition>
    <p:strips dir="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8616280" y="256444"/>
            <a:ext cx="1907704" cy="1368152"/>
          </a:xfrm>
          <a:prstGeom prst="rect">
            <a:avLst/>
          </a:prstGeom>
          <a:no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solidFill>
                <a:schemeClr val="bg2">
                  <a:lumMod val="75000"/>
                  <a:lumOff val="25000"/>
                </a:schemeClr>
              </a:solidFill>
              <a:latin typeface="Arial" charset="0"/>
            </a:endParaRPr>
          </a:p>
        </p:txBody>
      </p:sp>
      <p:sp>
        <p:nvSpPr>
          <p:cNvPr id="2" name="Title 1"/>
          <p:cNvSpPr>
            <a:spLocks noGrp="1"/>
          </p:cNvSpPr>
          <p:nvPr>
            <p:ph type="title"/>
          </p:nvPr>
        </p:nvSpPr>
        <p:spPr/>
        <p:txBody>
          <a:bodyPr/>
          <a:lstStyle/>
          <a:p>
            <a:r>
              <a:rPr lang="en-US" dirty="0"/>
              <a:t>An exam part of the learning process</a:t>
            </a:r>
            <a:endParaRPr lang="en-GB" dirty="0"/>
          </a:p>
        </p:txBody>
      </p:sp>
      <p:sp>
        <p:nvSpPr>
          <p:cNvPr id="3" name="Content Placeholder 2"/>
          <p:cNvSpPr>
            <a:spLocks noGrp="1"/>
          </p:cNvSpPr>
          <p:nvPr>
            <p:ph idx="1"/>
          </p:nvPr>
        </p:nvSpPr>
        <p:spPr>
          <a:xfrm>
            <a:off x="623392" y="1916832"/>
            <a:ext cx="11086256" cy="4441825"/>
          </a:xfrm>
        </p:spPr>
        <p:txBody>
          <a:bodyPr/>
          <a:lstStyle/>
          <a:p>
            <a:pPr lvl="0"/>
            <a:r>
              <a:rPr lang="en-US" dirty="0"/>
              <a:t>The test statistic is usually a single number whose value ...</a:t>
            </a:r>
          </a:p>
          <a:p>
            <a:pPr lvl="0"/>
            <a:endParaRPr lang="en-US" dirty="0"/>
          </a:p>
          <a:p>
            <a:pPr lvl="1"/>
            <a:r>
              <a:rPr lang="en-US" dirty="0"/>
              <a:t>... reflects an agreement between the data and the hypothesis.</a:t>
            </a:r>
          </a:p>
          <a:p>
            <a:pPr lvl="1"/>
            <a:r>
              <a:rPr lang="en-US" dirty="0"/>
              <a:t>... is equivalent to the mean value of the data sample. </a:t>
            </a:r>
          </a:p>
          <a:p>
            <a:pPr lvl="1"/>
            <a:r>
              <a:rPr lang="en-US" dirty="0"/>
              <a:t>... must be equal to the most probable value of the distribution in question.</a:t>
            </a:r>
          </a:p>
          <a:p>
            <a:pPr lvl="1"/>
            <a:r>
              <a:rPr lang="en-US" dirty="0"/>
              <a:t>... is never larger than the difference between values of variances of two competing hypotheses.</a:t>
            </a:r>
          </a:p>
        </p:txBody>
      </p:sp>
    </p:spTree>
    <p:extLst>
      <p:ext uri="{BB962C8B-B14F-4D97-AF65-F5344CB8AC3E}">
        <p14:creationId xmlns:p14="http://schemas.microsoft.com/office/powerpoint/2010/main" val="1059634292"/>
      </p:ext>
    </p:extLst>
  </p:cSld>
  <p:clrMapOvr>
    <a:masterClrMapping/>
  </p:clrMapOvr>
  <p:transition>
    <p:strips dir="rd"/>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7EFB07-757D-7EA0-2544-BA83914BA581}"/>
              </a:ext>
            </a:extLst>
          </p:cNvPr>
          <p:cNvSpPr>
            <a:spLocks noGrp="1"/>
          </p:cNvSpPr>
          <p:nvPr>
            <p:ph type="title"/>
          </p:nvPr>
        </p:nvSpPr>
        <p:spPr/>
        <p:txBody>
          <a:bodyPr/>
          <a:lstStyle/>
          <a:p>
            <a:r>
              <a:rPr lang="en-US" dirty="0"/>
              <a:t>Who am I ? Alberto – your school director</a:t>
            </a:r>
          </a:p>
        </p:txBody>
      </p:sp>
      <p:sp>
        <p:nvSpPr>
          <p:cNvPr id="5" name="Content Placeholder 4">
            <a:extLst>
              <a:ext uri="{FF2B5EF4-FFF2-40B4-BE49-F238E27FC236}">
                <a16:creationId xmlns:a16="http://schemas.microsoft.com/office/drawing/2014/main" id="{3E0E9317-D825-C7FC-251D-92FEB6B500A7}"/>
              </a:ext>
            </a:extLst>
          </p:cNvPr>
          <p:cNvSpPr>
            <a:spLocks noGrp="1"/>
          </p:cNvSpPr>
          <p:nvPr>
            <p:ph idx="1"/>
          </p:nvPr>
        </p:nvSpPr>
        <p:spPr>
          <a:xfrm>
            <a:off x="315344" y="1778282"/>
            <a:ext cx="8966996" cy="4351338"/>
          </a:xfrm>
        </p:spPr>
        <p:txBody>
          <a:bodyPr>
            <a:normAutofit/>
          </a:bodyPr>
          <a:lstStyle/>
          <a:p>
            <a:r>
              <a:rPr lang="en-US" sz="2000" dirty="0"/>
              <a:t>Electronic Engineering (</a:t>
            </a:r>
            <a:r>
              <a:rPr lang="en-US" sz="2000" dirty="0" err="1"/>
              <a:t>Politecnico</a:t>
            </a:r>
            <a:r>
              <a:rPr lang="en-US" sz="2000" dirty="0"/>
              <a:t> di Milano), at CERN since 1986</a:t>
            </a:r>
          </a:p>
          <a:p>
            <a:pPr algn="just"/>
            <a:r>
              <a:rPr lang="en-US" sz="2000" dirty="0"/>
              <a:t>I have led 5 groups and various sections at CERN, currently the IT-CD group. I have many years experiences in computing services, infrastructure, software engineering, accelerator control and accelerator operation. </a:t>
            </a:r>
          </a:p>
          <a:p>
            <a:r>
              <a:rPr lang="en-US" sz="2000" dirty="0"/>
              <a:t>I am passionate of mathematics, electronics, volleyball, scuba diving and sailing</a:t>
            </a:r>
          </a:p>
          <a:p>
            <a:endParaRPr lang="en-US" sz="2000" dirty="0"/>
          </a:p>
          <a:p>
            <a:endParaRPr lang="en-US" sz="2000" dirty="0"/>
          </a:p>
        </p:txBody>
      </p:sp>
      <p:pic>
        <p:nvPicPr>
          <p:cNvPr id="2" name="Picture 2" descr="Types of Dinosaurs for Kids | Twinkl USA - Twinkl">
            <a:extLst>
              <a:ext uri="{FF2B5EF4-FFF2-40B4-BE49-F238E27FC236}">
                <a16:creationId xmlns:a16="http://schemas.microsoft.com/office/drawing/2014/main" id="{1C1870F7-C509-857C-706E-26EEEC2EED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305" t="10167" r="27890" b="12845"/>
          <a:stretch/>
        </p:blipFill>
        <p:spPr bwMode="auto">
          <a:xfrm>
            <a:off x="8716183" y="316948"/>
            <a:ext cx="1229710" cy="10564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57163C6-04D3-C256-B464-069D795079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12424" y="101693"/>
            <a:ext cx="2228383" cy="163829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905C6A9-FDF8-7E9A-909A-CA6C27F9C0AA}"/>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210" t="19462" r="17051" b="17088"/>
          <a:stretch/>
        </p:blipFill>
        <p:spPr bwMode="auto">
          <a:xfrm rot="16200000">
            <a:off x="17147270" y="7430464"/>
            <a:ext cx="1143961" cy="212445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E720FBE-0F81-F03F-3381-91F14B48786D}"/>
              </a:ext>
            </a:extLst>
          </p:cNvPr>
          <p:cNvSpPr txBox="1"/>
          <p:nvPr/>
        </p:nvSpPr>
        <p:spPr>
          <a:xfrm>
            <a:off x="3647728" y="5377516"/>
            <a:ext cx="2119747" cy="461665"/>
          </a:xfrm>
          <a:prstGeom prst="rect">
            <a:avLst/>
          </a:prstGeom>
          <a:noFill/>
        </p:spPr>
        <p:txBody>
          <a:bodyPr wrap="none" rtlCol="0">
            <a:spAutoFit/>
          </a:bodyPr>
          <a:lstStyle/>
          <a:p>
            <a:r>
              <a:rPr lang="en-US" sz="1200" b="0" i="0" dirty="0">
                <a:solidFill>
                  <a:srgbClr val="0F0F0F"/>
                </a:solidFill>
                <a:effectLst/>
                <a:latin typeface="Roboto" panose="02000000000000000000" pitchFamily="2" charset="0"/>
              </a:rPr>
              <a:t>p-</a:t>
            </a:r>
            <a:r>
              <a:rPr lang="en-US" sz="1200" b="0" i="0" dirty="0" err="1">
                <a:solidFill>
                  <a:srgbClr val="0F0F0F"/>
                </a:solidFill>
                <a:effectLst/>
                <a:latin typeface="Roboto" panose="02000000000000000000" pitchFamily="2" charset="0"/>
              </a:rPr>
              <a:t>adic</a:t>
            </a:r>
            <a:r>
              <a:rPr lang="en-US" sz="1200" b="0" i="0" dirty="0">
                <a:solidFill>
                  <a:srgbClr val="0F0F0F"/>
                </a:solidFill>
                <a:effectLst/>
                <a:latin typeface="Roboto" panose="02000000000000000000" pitchFamily="2" charset="0"/>
              </a:rPr>
              <a:t> numbers</a:t>
            </a:r>
            <a:br>
              <a:rPr lang="en-US" sz="1200" b="0" i="0" dirty="0">
                <a:solidFill>
                  <a:srgbClr val="0F0F0F"/>
                </a:solidFill>
                <a:effectLst/>
                <a:latin typeface="Roboto" panose="02000000000000000000" pitchFamily="2" charset="0"/>
              </a:rPr>
            </a:br>
            <a:r>
              <a:rPr lang="en-US" sz="1200" dirty="0">
                <a:hlinkClick r:id="rId5"/>
              </a:rPr>
              <a:t>https://youtu.be/tRaq4aYPzCc</a:t>
            </a:r>
            <a:r>
              <a:rPr lang="en-US" sz="1200" dirty="0"/>
              <a:t> </a:t>
            </a:r>
          </a:p>
        </p:txBody>
      </p:sp>
      <p:pic>
        <p:nvPicPr>
          <p:cNvPr id="9" name="Picture 4">
            <a:extLst>
              <a:ext uri="{FF2B5EF4-FFF2-40B4-BE49-F238E27FC236}">
                <a16:creationId xmlns:a16="http://schemas.microsoft.com/office/drawing/2014/main" id="{E6CEC3AF-9C4C-0D8E-F27A-AFBB3E5B426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9191" t="39932" r="25919" b="12715"/>
          <a:stretch/>
        </p:blipFill>
        <p:spPr bwMode="auto">
          <a:xfrm>
            <a:off x="9048328" y="4856228"/>
            <a:ext cx="2576395" cy="181274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86D4DB0E-3569-1CFE-D1A1-6C31B4434AA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8479" t="33790" r="11521" b="4473"/>
          <a:stretch/>
        </p:blipFill>
        <p:spPr bwMode="auto">
          <a:xfrm>
            <a:off x="553157" y="4939609"/>
            <a:ext cx="2969011" cy="171836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BC4709A5-8C28-D80B-6D34-1930070605C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298211" y="1954455"/>
            <a:ext cx="1695675" cy="1508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A8FA1466-098F-8DFB-6EEC-71BB04BE6EC4}"/>
              </a:ext>
            </a:extLst>
          </p:cNvPr>
          <p:cNvPicPr>
            <a:picLocks noChangeAspect="1"/>
          </p:cNvPicPr>
          <p:nvPr/>
        </p:nvPicPr>
        <p:blipFill rotWithShape="1">
          <a:blip r:embed="rId9"/>
          <a:srcRect l="33812" t="24653" r="54981" b="54051"/>
          <a:stretch/>
        </p:blipFill>
        <p:spPr>
          <a:xfrm>
            <a:off x="10023258" y="3398340"/>
            <a:ext cx="1229710" cy="1460500"/>
          </a:xfrm>
          <a:prstGeom prst="rect">
            <a:avLst/>
          </a:prstGeom>
        </p:spPr>
      </p:pic>
      <p:grpSp>
        <p:nvGrpSpPr>
          <p:cNvPr id="47" name="Group 46">
            <a:extLst>
              <a:ext uri="{FF2B5EF4-FFF2-40B4-BE49-F238E27FC236}">
                <a16:creationId xmlns:a16="http://schemas.microsoft.com/office/drawing/2014/main" id="{3D51233C-6138-9181-222F-C86DF52DC277}"/>
              </a:ext>
            </a:extLst>
          </p:cNvPr>
          <p:cNvGrpSpPr/>
          <p:nvPr/>
        </p:nvGrpSpPr>
        <p:grpSpPr>
          <a:xfrm>
            <a:off x="1494391" y="1200801"/>
            <a:ext cx="8803820" cy="4138420"/>
            <a:chOff x="1446071" y="1218052"/>
            <a:chExt cx="8803820" cy="4138420"/>
          </a:xfrm>
        </p:grpSpPr>
        <p:cxnSp>
          <p:nvCxnSpPr>
            <p:cNvPr id="11" name="Straight Arrow Connector 10">
              <a:extLst>
                <a:ext uri="{FF2B5EF4-FFF2-40B4-BE49-F238E27FC236}">
                  <a16:creationId xmlns:a16="http://schemas.microsoft.com/office/drawing/2014/main" id="{D730F039-F668-FAD3-3341-B4D4C4BD3F0E}"/>
                </a:ext>
              </a:extLst>
            </p:cNvPr>
            <p:cNvCxnSpPr>
              <a:cxnSpLocks/>
            </p:cNvCxnSpPr>
            <p:nvPr/>
          </p:nvCxnSpPr>
          <p:spPr>
            <a:xfrm flipH="1">
              <a:off x="8291057" y="1218052"/>
              <a:ext cx="544644" cy="57748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2E219F3-6732-8DA4-283A-EF3B86EDCCF8}"/>
                </a:ext>
              </a:extLst>
            </p:cNvPr>
            <p:cNvCxnSpPr>
              <a:cxnSpLocks/>
            </p:cNvCxnSpPr>
            <p:nvPr/>
          </p:nvCxnSpPr>
          <p:spPr>
            <a:xfrm flipH="1" flipV="1">
              <a:off x="1446071" y="4142484"/>
              <a:ext cx="497153" cy="7309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580E66A-7926-FD6C-FFE0-6AD884BFC253}"/>
                </a:ext>
              </a:extLst>
            </p:cNvPr>
            <p:cNvCxnSpPr>
              <a:cxnSpLocks/>
            </p:cNvCxnSpPr>
            <p:nvPr/>
          </p:nvCxnSpPr>
          <p:spPr>
            <a:xfrm flipH="1" flipV="1">
              <a:off x="3863693" y="3862703"/>
              <a:ext cx="805126" cy="149376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F42B1EA-7B56-A618-D713-2EF3A7349EE4}"/>
                </a:ext>
              </a:extLst>
            </p:cNvPr>
            <p:cNvCxnSpPr>
              <a:cxnSpLocks/>
            </p:cNvCxnSpPr>
            <p:nvPr/>
          </p:nvCxnSpPr>
          <p:spPr>
            <a:xfrm flipH="1" flipV="1">
              <a:off x="5436008" y="3862703"/>
              <a:ext cx="1050853" cy="12384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F8C3649-F172-EE25-59FB-C26EECA8B338}"/>
                </a:ext>
              </a:extLst>
            </p:cNvPr>
            <p:cNvCxnSpPr>
              <a:cxnSpLocks/>
            </p:cNvCxnSpPr>
            <p:nvPr/>
          </p:nvCxnSpPr>
          <p:spPr>
            <a:xfrm flipH="1" flipV="1">
              <a:off x="6693173" y="3862703"/>
              <a:ext cx="2189760" cy="118183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4142797-96F9-F1A6-CAC5-66FEC680CA78}"/>
                </a:ext>
              </a:extLst>
            </p:cNvPr>
            <p:cNvCxnSpPr>
              <a:cxnSpLocks/>
            </p:cNvCxnSpPr>
            <p:nvPr/>
          </p:nvCxnSpPr>
          <p:spPr>
            <a:xfrm flipH="1" flipV="1">
              <a:off x="8351936" y="3862703"/>
              <a:ext cx="1728192" cy="55956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86F4288-372A-8580-49EE-1E77BC68C7C5}"/>
                </a:ext>
              </a:extLst>
            </p:cNvPr>
            <p:cNvCxnSpPr>
              <a:cxnSpLocks/>
            </p:cNvCxnSpPr>
            <p:nvPr/>
          </p:nvCxnSpPr>
          <p:spPr>
            <a:xfrm flipH="1">
              <a:off x="9234020" y="2760933"/>
              <a:ext cx="905225" cy="20538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3F98A3A-BCA2-261D-A9B9-F460B0EABA73}"/>
                </a:ext>
              </a:extLst>
            </p:cNvPr>
            <p:cNvCxnSpPr>
              <a:cxnSpLocks/>
            </p:cNvCxnSpPr>
            <p:nvPr/>
          </p:nvCxnSpPr>
          <p:spPr>
            <a:xfrm flipH="1">
              <a:off x="9144024" y="1493626"/>
              <a:ext cx="1105867" cy="97661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36" name="Picture 35">
            <a:extLst>
              <a:ext uri="{FF2B5EF4-FFF2-40B4-BE49-F238E27FC236}">
                <a16:creationId xmlns:a16="http://schemas.microsoft.com/office/drawing/2014/main" id="{9818EDCE-5D92-942C-0A7E-8DBB7F7285C5}"/>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22210" t="19462" r="17051" b="17088"/>
          <a:stretch/>
        </p:blipFill>
        <p:spPr bwMode="auto">
          <a:xfrm rot="16200000">
            <a:off x="6499148" y="4601858"/>
            <a:ext cx="1461564" cy="2714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91960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8616280" y="256444"/>
            <a:ext cx="1907704" cy="1368152"/>
          </a:xfrm>
          <a:prstGeom prst="rect">
            <a:avLst/>
          </a:prstGeom>
          <a:no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solidFill>
                <a:schemeClr val="bg2">
                  <a:lumMod val="75000"/>
                  <a:lumOff val="25000"/>
                </a:schemeClr>
              </a:solidFill>
              <a:latin typeface="Arial" charset="0"/>
            </a:endParaRPr>
          </a:p>
        </p:txBody>
      </p:sp>
      <p:sp>
        <p:nvSpPr>
          <p:cNvPr id="2" name="Title 1"/>
          <p:cNvSpPr>
            <a:spLocks noGrp="1"/>
          </p:cNvSpPr>
          <p:nvPr>
            <p:ph type="title"/>
          </p:nvPr>
        </p:nvSpPr>
        <p:spPr/>
        <p:txBody>
          <a:bodyPr/>
          <a:lstStyle/>
          <a:p>
            <a:r>
              <a:rPr lang="en-US" dirty="0"/>
              <a:t>An exam part of the learning process</a:t>
            </a:r>
            <a:endParaRPr lang="en-GB" dirty="0"/>
          </a:p>
        </p:txBody>
      </p:sp>
      <p:sp>
        <p:nvSpPr>
          <p:cNvPr id="3" name="Content Placeholder 2"/>
          <p:cNvSpPr>
            <a:spLocks noGrp="1"/>
          </p:cNvSpPr>
          <p:nvPr>
            <p:ph idx="1"/>
          </p:nvPr>
        </p:nvSpPr>
        <p:spPr>
          <a:xfrm>
            <a:off x="623392" y="1916832"/>
            <a:ext cx="11086256" cy="4441825"/>
          </a:xfrm>
        </p:spPr>
        <p:txBody>
          <a:bodyPr/>
          <a:lstStyle/>
          <a:p>
            <a:pPr lvl="0"/>
            <a:r>
              <a:rPr lang="en-US" dirty="0"/>
              <a:t>The test statistic is usually a single number whose value ...</a:t>
            </a:r>
          </a:p>
          <a:p>
            <a:pPr lvl="0"/>
            <a:endParaRPr lang="en-US" dirty="0"/>
          </a:p>
          <a:p>
            <a:pPr lvl="1"/>
            <a:r>
              <a:rPr lang="en-US" dirty="0">
                <a:solidFill>
                  <a:srgbClr val="00B050"/>
                </a:solidFill>
              </a:rPr>
              <a:t>... reflects an agreement between the data and the hypothesis.</a:t>
            </a:r>
          </a:p>
          <a:p>
            <a:pPr lvl="1"/>
            <a:r>
              <a:rPr lang="en-US" dirty="0"/>
              <a:t>... is equivalent to the mean value of the data sample. </a:t>
            </a:r>
          </a:p>
          <a:p>
            <a:pPr lvl="1"/>
            <a:r>
              <a:rPr lang="en-US" dirty="0"/>
              <a:t>... must be equal to the most probable value of the distribution in question.</a:t>
            </a:r>
          </a:p>
          <a:p>
            <a:pPr lvl="1"/>
            <a:r>
              <a:rPr lang="en-US" dirty="0"/>
              <a:t>... is never larger than the difference between values of variances of two competing hypotheses.</a:t>
            </a:r>
          </a:p>
        </p:txBody>
      </p:sp>
    </p:spTree>
    <p:extLst>
      <p:ext uri="{BB962C8B-B14F-4D97-AF65-F5344CB8AC3E}">
        <p14:creationId xmlns:p14="http://schemas.microsoft.com/office/powerpoint/2010/main" val="2456961038"/>
      </p:ext>
    </p:extLst>
  </p:cSld>
  <p:clrMapOvr>
    <a:masterClrMapping/>
  </p:clrMapOvr>
  <p:transition>
    <p:strips dir="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exam part of the learning process</a:t>
            </a:r>
            <a:endParaRPr lang="en-GB" dirty="0"/>
          </a:p>
        </p:txBody>
      </p:sp>
      <p:sp>
        <p:nvSpPr>
          <p:cNvPr id="3" name="Content Placeholder 2"/>
          <p:cNvSpPr>
            <a:spLocks noGrp="1"/>
          </p:cNvSpPr>
          <p:nvPr>
            <p:ph idx="1"/>
          </p:nvPr>
        </p:nvSpPr>
        <p:spPr>
          <a:xfrm>
            <a:off x="551384" y="1844824"/>
            <a:ext cx="10870232" cy="4441825"/>
          </a:xfrm>
        </p:spPr>
        <p:txBody>
          <a:bodyPr/>
          <a:lstStyle/>
          <a:p>
            <a:pPr lvl="0"/>
            <a:r>
              <a:rPr lang="en-US" dirty="0"/>
              <a:t>In the process of hypotheses testing, we often define the null and the alternative hypotheses. The most robust final results are obtained for ...</a:t>
            </a:r>
          </a:p>
          <a:p>
            <a:pPr lvl="0"/>
            <a:endParaRPr lang="en-US" dirty="0"/>
          </a:p>
          <a:p>
            <a:pPr lvl="1"/>
            <a:r>
              <a:rPr lang="en-US" dirty="0"/>
              <a:t>... the acceptance of the alternative hypothesis.</a:t>
            </a:r>
          </a:p>
          <a:p>
            <a:pPr lvl="1"/>
            <a:r>
              <a:rPr lang="en-US" dirty="0"/>
              <a:t>... the rejection of the difference between null and alternative hypothesis. </a:t>
            </a:r>
          </a:p>
          <a:p>
            <a:pPr lvl="1"/>
            <a:r>
              <a:rPr lang="en-US" dirty="0"/>
              <a:t>... the acceptance of the ratio of null and alternative hypothesis.</a:t>
            </a:r>
          </a:p>
          <a:p>
            <a:pPr lvl="1"/>
            <a:r>
              <a:rPr lang="en-US" dirty="0"/>
              <a:t>... the rejection of the null hypothesis.</a:t>
            </a:r>
          </a:p>
          <a:p>
            <a:pPr lvl="0"/>
            <a:endParaRPr lang="en-US" dirty="0"/>
          </a:p>
        </p:txBody>
      </p:sp>
    </p:spTree>
    <p:extLst>
      <p:ext uri="{BB962C8B-B14F-4D97-AF65-F5344CB8AC3E}">
        <p14:creationId xmlns:p14="http://schemas.microsoft.com/office/powerpoint/2010/main" val="2518215910"/>
      </p:ext>
    </p:extLst>
  </p:cSld>
  <p:clrMapOvr>
    <a:masterClrMapping/>
  </p:clrMapOvr>
  <p:transition>
    <p:strips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exam part of the learning process</a:t>
            </a:r>
            <a:endParaRPr lang="en-GB" dirty="0"/>
          </a:p>
        </p:txBody>
      </p:sp>
      <p:sp>
        <p:nvSpPr>
          <p:cNvPr id="3" name="Content Placeholder 2"/>
          <p:cNvSpPr>
            <a:spLocks noGrp="1"/>
          </p:cNvSpPr>
          <p:nvPr>
            <p:ph idx="1"/>
          </p:nvPr>
        </p:nvSpPr>
        <p:spPr>
          <a:xfrm>
            <a:off x="551384" y="1844824"/>
            <a:ext cx="10870232" cy="4441825"/>
          </a:xfrm>
        </p:spPr>
        <p:txBody>
          <a:bodyPr/>
          <a:lstStyle/>
          <a:p>
            <a:pPr lvl="0"/>
            <a:r>
              <a:rPr lang="en-US" dirty="0"/>
              <a:t>In the process of hypotheses testing, we often define the null and the alternative hypotheses. The most robust final results are obtained for ...</a:t>
            </a:r>
          </a:p>
          <a:p>
            <a:pPr lvl="0"/>
            <a:endParaRPr lang="en-US" dirty="0"/>
          </a:p>
          <a:p>
            <a:pPr lvl="1"/>
            <a:r>
              <a:rPr lang="en-US" dirty="0"/>
              <a:t>... the acceptance of the alternative hypothesis.</a:t>
            </a:r>
          </a:p>
          <a:p>
            <a:pPr lvl="1"/>
            <a:r>
              <a:rPr lang="en-US" dirty="0"/>
              <a:t>... the rejection of the difference between null and alternative hypothesis. </a:t>
            </a:r>
          </a:p>
          <a:p>
            <a:pPr lvl="1"/>
            <a:r>
              <a:rPr lang="en-US" dirty="0"/>
              <a:t>... the acceptance of the ratio of null and alternative hypothesis.</a:t>
            </a:r>
          </a:p>
          <a:p>
            <a:pPr lvl="1"/>
            <a:r>
              <a:rPr lang="en-US" dirty="0">
                <a:solidFill>
                  <a:srgbClr val="00B050"/>
                </a:solidFill>
              </a:rPr>
              <a:t>... the rejection of the null hypothesis.</a:t>
            </a:r>
          </a:p>
          <a:p>
            <a:pPr lvl="0"/>
            <a:endParaRPr lang="en-US" dirty="0"/>
          </a:p>
        </p:txBody>
      </p:sp>
    </p:spTree>
    <p:extLst>
      <p:ext uri="{BB962C8B-B14F-4D97-AF65-F5344CB8AC3E}">
        <p14:creationId xmlns:p14="http://schemas.microsoft.com/office/powerpoint/2010/main" val="60352372"/>
      </p:ext>
    </p:extLst>
  </p:cSld>
  <p:clrMapOvr>
    <a:masterClrMapping/>
  </p:clrMapOvr>
  <p:transition>
    <p:strips dir="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solidFill>
                  <a:schemeClr val="bg2"/>
                </a:solidFill>
              </a:rPr>
              <a:t>Exam</a:t>
            </a:r>
          </a:p>
          <a:p>
            <a:r>
              <a:rPr lang="en-US" dirty="0"/>
              <a:t>Meet special persons,</a:t>
            </a:r>
            <a:br>
              <a:rPr lang="en-US" dirty="0"/>
            </a:br>
            <a:r>
              <a:rPr lang="en-US" dirty="0"/>
              <a:t>Build trusts with colleagues across the world</a:t>
            </a:r>
          </a:p>
          <a:p>
            <a:pPr lvl="1"/>
            <a:r>
              <a:rPr lang="en-US" dirty="0">
                <a:solidFill>
                  <a:srgbClr val="FF0000"/>
                </a:solidFill>
              </a:rPr>
              <a:t>Lunches, dinners, coffee breaks, evenings</a:t>
            </a:r>
          </a:p>
          <a:p>
            <a:pPr lvl="1"/>
            <a:r>
              <a:rPr lang="en-US" dirty="0">
                <a:solidFill>
                  <a:srgbClr val="FF0000"/>
                </a:solidFill>
              </a:rPr>
              <a:t>Excursions</a:t>
            </a:r>
          </a:p>
          <a:p>
            <a:pPr lvl="1"/>
            <a:r>
              <a:rPr lang="en-US" dirty="0">
                <a:solidFill>
                  <a:srgbClr val="FF0000"/>
                </a:solidFill>
              </a:rPr>
              <a:t>Music events</a:t>
            </a:r>
          </a:p>
          <a:p>
            <a:pPr lvl="1"/>
            <a:r>
              <a:rPr lang="en-US" dirty="0">
                <a:solidFill>
                  <a:srgbClr val="FF0000"/>
                </a:solidFill>
              </a:rPr>
              <a:t>Sport </a:t>
            </a:r>
            <a:r>
              <a:rPr lang="en-US" dirty="0" err="1">
                <a:solidFill>
                  <a:srgbClr val="FF0000"/>
                </a:solidFill>
              </a:rPr>
              <a:t>programme</a:t>
            </a:r>
            <a:endParaRPr lang="en-US" dirty="0">
              <a:solidFill>
                <a:srgbClr val="FF0000"/>
              </a:solidFill>
            </a:endParaRPr>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3794484751"/>
      </p:ext>
    </p:extLst>
  </p:cSld>
  <p:clrMapOvr>
    <a:masterClrMapping/>
  </p:clrMapOvr>
  <p:transition>
    <p:strips dir="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Lunch and Dinners</a:t>
            </a:r>
            <a:endParaRPr lang="en-GB" dirty="0"/>
          </a:p>
        </p:txBody>
      </p:sp>
      <p:sp>
        <p:nvSpPr>
          <p:cNvPr id="3" name="Content Placeholder 2"/>
          <p:cNvSpPr>
            <a:spLocks noGrp="1"/>
          </p:cNvSpPr>
          <p:nvPr>
            <p:ph idx="1"/>
          </p:nvPr>
        </p:nvSpPr>
        <p:spPr/>
        <p:txBody>
          <a:bodyPr/>
          <a:lstStyle/>
          <a:p>
            <a:r>
              <a:rPr lang="en-US" dirty="0"/>
              <a:t>Mix of Students + lecturers</a:t>
            </a:r>
          </a:p>
          <a:p>
            <a:r>
              <a:rPr lang="en-US" dirty="0"/>
              <a:t>Tables of 8 - 12 persons</a:t>
            </a:r>
          </a:p>
          <a:p>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344" y="2924944"/>
            <a:ext cx="5251054" cy="3500702"/>
          </a:xfrm>
          <a:prstGeom prst="rect">
            <a:avLst/>
          </a:prstGeom>
        </p:spPr>
      </p:pic>
      <p:pic>
        <p:nvPicPr>
          <p:cNvPr id="1026" name="Picture 2">
            <a:extLst>
              <a:ext uri="{FF2B5EF4-FFF2-40B4-BE49-F238E27FC236}">
                <a16:creationId xmlns:a16="http://schemas.microsoft.com/office/drawing/2014/main" id="{C863D42B-2DAA-12D0-903C-FB80E1BF0E6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413" t="21875" b="12200"/>
          <a:stretch/>
        </p:blipFill>
        <p:spPr bwMode="auto">
          <a:xfrm>
            <a:off x="5591944" y="2924944"/>
            <a:ext cx="6272140" cy="3500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1625264"/>
      </p:ext>
    </p:extLst>
  </p:cSld>
  <p:clrMapOvr>
    <a:masterClrMapping/>
  </p:clrMapOvr>
  <p:transition>
    <p:strips dir="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(Optional) Social </a:t>
            </a:r>
            <a:r>
              <a:rPr lang="en-US" dirty="0" err="1"/>
              <a:t>programme</a:t>
            </a:r>
            <a:endParaRPr lang="en-GB" dirty="0"/>
          </a:p>
        </p:txBody>
      </p:sp>
      <p:sp>
        <p:nvSpPr>
          <p:cNvPr id="3" name="Content Placeholder 2"/>
          <p:cNvSpPr>
            <a:spLocks noGrp="1"/>
          </p:cNvSpPr>
          <p:nvPr>
            <p:ph idx="1"/>
          </p:nvPr>
        </p:nvSpPr>
        <p:spPr>
          <a:xfrm>
            <a:off x="1752600" y="1828800"/>
            <a:ext cx="3047256" cy="4114800"/>
          </a:xfrm>
        </p:spPr>
        <p:txBody>
          <a:bodyPr/>
          <a:lstStyle/>
          <a:p>
            <a:r>
              <a:rPr lang="en-US" dirty="0"/>
              <a:t>Excursions</a:t>
            </a:r>
          </a:p>
          <a:p>
            <a:pPr lvl="1"/>
            <a:r>
              <a:rPr lang="en-US" dirty="0"/>
              <a:t>Culture</a:t>
            </a:r>
          </a:p>
          <a:p>
            <a:pPr lvl="1"/>
            <a:r>
              <a:rPr lang="en-US" dirty="0"/>
              <a:t>History</a:t>
            </a:r>
          </a:p>
          <a:p>
            <a:pPr lvl="1"/>
            <a:r>
              <a:rPr lang="en-US" dirty="0"/>
              <a:t>Nature</a:t>
            </a:r>
          </a:p>
          <a:p>
            <a:pPr lvl="1"/>
            <a:endParaRPr lang="en-US" dirty="0"/>
          </a:p>
          <a:p>
            <a:pPr lvl="1"/>
            <a:endParaRPr lang="en-US" dirty="0"/>
          </a:p>
          <a:p>
            <a:pPr lvl="1"/>
            <a:r>
              <a:rPr lang="en-US" dirty="0"/>
              <a:t>Social games</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9764"/>
          <a:stretch/>
        </p:blipFill>
        <p:spPr>
          <a:xfrm>
            <a:off x="7745114" y="4286684"/>
            <a:ext cx="2755147" cy="228995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5132" y="1718442"/>
            <a:ext cx="3001634" cy="2251226"/>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7409" t="6924" r="3687" b="878"/>
          <a:stretch/>
        </p:blipFill>
        <p:spPr>
          <a:xfrm>
            <a:off x="4648088" y="4286684"/>
            <a:ext cx="2940274" cy="2286880"/>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18044"/>
          <a:stretch/>
        </p:blipFill>
        <p:spPr>
          <a:xfrm>
            <a:off x="8040216" y="1718442"/>
            <a:ext cx="2460044" cy="2251226"/>
          </a:xfrm>
          <a:prstGeom prst="rect">
            <a:avLst/>
          </a:prstGeom>
        </p:spPr>
      </p:pic>
    </p:spTree>
    <p:extLst>
      <p:ext uri="{BB962C8B-B14F-4D97-AF65-F5344CB8AC3E}">
        <p14:creationId xmlns:p14="http://schemas.microsoft.com/office/powerpoint/2010/main" val="1862297325"/>
      </p:ext>
    </p:extLst>
  </p:cSld>
  <p:clrMapOvr>
    <a:masterClrMapping/>
  </p:clrMapOvr>
  <p:transition>
    <p:strips dir="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(Optional) Music events</a:t>
            </a:r>
            <a:endParaRPr lang="en-GB" dirty="0"/>
          </a:p>
        </p:txBody>
      </p:sp>
      <p:sp>
        <p:nvSpPr>
          <p:cNvPr id="3" name="Content Placeholder 2">
            <a:extLst>
              <a:ext uri="{FF2B5EF4-FFF2-40B4-BE49-F238E27FC236}">
                <a16:creationId xmlns:a16="http://schemas.microsoft.com/office/drawing/2014/main" id="{F6292F42-E819-9A11-BAFA-D62A5BC03D5C}"/>
              </a:ext>
            </a:extLst>
          </p:cNvPr>
          <p:cNvSpPr>
            <a:spLocks noGrp="1"/>
          </p:cNvSpPr>
          <p:nvPr>
            <p:ph idx="1"/>
          </p:nvPr>
        </p:nvSpPr>
        <p:spPr/>
        <p:txBody>
          <a:bodyPr/>
          <a:lstStyle/>
          <a:p>
            <a:r>
              <a:rPr lang="en-US" dirty="0"/>
              <a:t>Many students have </a:t>
            </a:r>
            <a:br>
              <a:rPr lang="en-US" dirty="0"/>
            </a:br>
            <a:r>
              <a:rPr lang="en-US" dirty="0"/>
              <a:t>hidden talents</a:t>
            </a:r>
          </a:p>
          <a:p>
            <a:r>
              <a:rPr lang="en-US" dirty="0"/>
              <a:t>Music values are universal </a:t>
            </a:r>
            <a:br>
              <a:rPr lang="en-US" dirty="0"/>
            </a:br>
            <a:r>
              <a:rPr lang="en-US" dirty="0"/>
              <a:t>across all cultures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5781" y="3861048"/>
            <a:ext cx="4245844" cy="281216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392" y="3486145"/>
            <a:ext cx="4773294" cy="3171830"/>
          </a:xfrm>
          <a:prstGeom prst="rect">
            <a:avLst/>
          </a:prstGeom>
        </p:spPr>
      </p:pic>
      <p:pic>
        <p:nvPicPr>
          <p:cNvPr id="6" name="Picture 5"/>
          <p:cNvPicPr>
            <a:picLocks noChangeAspect="1"/>
          </p:cNvPicPr>
          <p:nvPr/>
        </p:nvPicPr>
        <p:blipFill rotWithShape="1">
          <a:blip r:embed="rId4"/>
          <a:srcRect l="30630" t="30312" r="15133" b="14563"/>
          <a:stretch/>
        </p:blipFill>
        <p:spPr>
          <a:xfrm>
            <a:off x="5735960" y="881065"/>
            <a:ext cx="4502620" cy="2572926"/>
          </a:xfrm>
          <a:prstGeom prst="rect">
            <a:avLst/>
          </a:prstGeom>
        </p:spPr>
      </p:pic>
    </p:spTree>
    <p:extLst>
      <p:ext uri="{BB962C8B-B14F-4D97-AF65-F5344CB8AC3E}">
        <p14:creationId xmlns:p14="http://schemas.microsoft.com/office/powerpoint/2010/main" val="3963749108"/>
      </p:ext>
    </p:extLst>
  </p:cSld>
  <p:clrMapOvr>
    <a:masterClrMapping/>
  </p:clrMapOvr>
  <p:transition>
    <p:strips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0ADDD-EB2D-55D1-29D1-BC1269456B2E}"/>
              </a:ext>
            </a:extLst>
          </p:cNvPr>
          <p:cNvSpPr>
            <a:spLocks noGrp="1"/>
          </p:cNvSpPr>
          <p:nvPr>
            <p:ph type="title"/>
          </p:nvPr>
        </p:nvSpPr>
        <p:spPr>
          <a:xfrm>
            <a:off x="7896200" y="3260253"/>
            <a:ext cx="4198339" cy="1276350"/>
          </a:xfrm>
        </p:spPr>
        <p:txBody>
          <a:bodyPr/>
          <a:lstStyle/>
          <a:p>
            <a:r>
              <a:rPr lang="en-US" dirty="0"/>
              <a:t>Optional Sports ….</a:t>
            </a:r>
          </a:p>
        </p:txBody>
      </p:sp>
      <p:pic>
        <p:nvPicPr>
          <p:cNvPr id="4" name="Picture 3">
            <a:extLst>
              <a:ext uri="{FF2B5EF4-FFF2-40B4-BE49-F238E27FC236}">
                <a16:creationId xmlns:a16="http://schemas.microsoft.com/office/drawing/2014/main" id="{70401349-3588-0E31-44E3-E5583B0CE521}"/>
              </a:ext>
            </a:extLst>
          </p:cNvPr>
          <p:cNvPicPr>
            <a:picLocks noChangeAspect="1"/>
          </p:cNvPicPr>
          <p:nvPr/>
        </p:nvPicPr>
        <p:blipFill rotWithShape="1">
          <a:blip r:embed="rId2"/>
          <a:srcRect l="3159" t="41499" r="8254" b="20223"/>
          <a:stretch/>
        </p:blipFill>
        <p:spPr>
          <a:xfrm>
            <a:off x="5705644" y="4653136"/>
            <a:ext cx="6186393" cy="2004838"/>
          </a:xfrm>
          <a:prstGeom prst="rect">
            <a:avLst/>
          </a:prstGeom>
        </p:spPr>
      </p:pic>
      <p:pic>
        <p:nvPicPr>
          <p:cNvPr id="2054" name="Picture 6">
            <a:extLst>
              <a:ext uri="{FF2B5EF4-FFF2-40B4-BE49-F238E27FC236}">
                <a16:creationId xmlns:a16="http://schemas.microsoft.com/office/drawing/2014/main" id="{6016755E-93C8-1E17-37AF-08A7CB272EB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78" t="17850" r="7237" b="24401"/>
          <a:stretch/>
        </p:blipFill>
        <p:spPr bwMode="auto">
          <a:xfrm>
            <a:off x="5951984" y="257001"/>
            <a:ext cx="6142556" cy="300325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272DEA8C-BAE6-A152-F3C5-147CE21393E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750" t="2221" r="9838" b="18500"/>
          <a:stretch/>
        </p:blipFill>
        <p:spPr bwMode="auto">
          <a:xfrm>
            <a:off x="2986489" y="2204864"/>
            <a:ext cx="4826513" cy="281672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ECAFBC01-D320-D341-741C-AE6399D23BA7}"/>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32862"/>
          <a:stretch/>
        </p:blipFill>
        <p:spPr bwMode="auto">
          <a:xfrm>
            <a:off x="266793" y="3429000"/>
            <a:ext cx="3358030" cy="300325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F5FBA9E4-1D77-3C17-CD07-12D7CBCB20F7}"/>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842" t="27975" r="7085" b="17592"/>
          <a:stretch/>
        </p:blipFill>
        <p:spPr bwMode="auto">
          <a:xfrm>
            <a:off x="266793" y="316098"/>
            <a:ext cx="5164667" cy="2176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562006"/>
      </p:ext>
    </p:extLst>
  </p:cSld>
  <p:clrMapOvr>
    <a:masterClrMapping/>
  </p:clrMapOvr>
  <p:transition>
    <p:strips dir="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8560" y="2397824"/>
            <a:ext cx="7419331" cy="4169664"/>
          </a:xfrm>
          <a:prstGeom prst="rect">
            <a:avLst/>
          </a:prstGeom>
        </p:spPr>
      </p:pic>
      <p:sp>
        <p:nvSpPr>
          <p:cNvPr id="2" name="Title 1"/>
          <p:cNvSpPr>
            <a:spLocks noGrp="1"/>
          </p:cNvSpPr>
          <p:nvPr>
            <p:ph type="title"/>
          </p:nvPr>
        </p:nvSpPr>
        <p:spPr/>
        <p:txBody>
          <a:bodyPr/>
          <a:lstStyle/>
          <a:p>
            <a:r>
              <a:rPr lang="en-US" dirty="0"/>
              <a:t>This school</a:t>
            </a:r>
            <a:endParaRPr lang="en-GB" dirty="0"/>
          </a:p>
        </p:txBody>
      </p:sp>
      <p:sp>
        <p:nvSpPr>
          <p:cNvPr id="3" name="Content Placeholder 2"/>
          <p:cNvSpPr>
            <a:spLocks noGrp="1"/>
          </p:cNvSpPr>
          <p:nvPr>
            <p:ph idx="1"/>
          </p:nvPr>
        </p:nvSpPr>
        <p:spPr/>
        <p:txBody>
          <a:bodyPr/>
          <a:lstStyle/>
          <a:p>
            <a:r>
              <a:rPr lang="en-US" dirty="0"/>
              <a:t>Basket</a:t>
            </a:r>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16080" y="5694246"/>
            <a:ext cx="479960" cy="498709"/>
          </a:xfrm>
          <a:prstGeom prst="rect">
            <a:avLst/>
          </a:prstGeom>
        </p:spPr>
      </p:pic>
    </p:spTree>
    <p:extLst>
      <p:ext uri="{BB962C8B-B14F-4D97-AF65-F5344CB8AC3E}">
        <p14:creationId xmlns:p14="http://schemas.microsoft.com/office/powerpoint/2010/main" val="424572541"/>
      </p:ext>
    </p:extLst>
  </p:cSld>
  <p:clrMapOvr>
    <a:masterClrMapping/>
  </p:clrMapOvr>
  <p:transition>
    <p:strips dir="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This school</a:t>
            </a:r>
            <a:endParaRPr lang="en-GB" dirty="0"/>
          </a:p>
        </p:txBody>
      </p:sp>
      <p:sp>
        <p:nvSpPr>
          <p:cNvPr id="3" name="Content Placeholder 2"/>
          <p:cNvSpPr>
            <a:spLocks noGrp="1"/>
          </p:cNvSpPr>
          <p:nvPr>
            <p:ph idx="1"/>
          </p:nvPr>
        </p:nvSpPr>
        <p:spPr/>
        <p:txBody>
          <a:bodyPr/>
          <a:lstStyle/>
          <a:p>
            <a:r>
              <a:rPr lang="en-US" dirty="0"/>
              <a:t>Badminton</a:t>
            </a:r>
          </a:p>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15680" y="2564904"/>
            <a:ext cx="6876256" cy="3864456"/>
          </a:xfrm>
          <a:prstGeom prst="rect">
            <a:avLst/>
          </a:prstGeom>
        </p:spPr>
      </p:pic>
    </p:spTree>
    <p:extLst>
      <p:ext uri="{BB962C8B-B14F-4D97-AF65-F5344CB8AC3E}">
        <p14:creationId xmlns:p14="http://schemas.microsoft.com/office/powerpoint/2010/main" val="3602603529"/>
      </p:ext>
    </p:extLst>
  </p:cSld>
  <p:clrMapOvr>
    <a:masterClrMapping/>
  </p:clrMapOvr>
  <p:transition>
    <p:strips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7514276" y="4396487"/>
            <a:ext cx="578226" cy="923330"/>
          </a:xfrm>
          <a:prstGeom prst="rect">
            <a:avLst/>
          </a:prstGeom>
          <a:noFill/>
        </p:spPr>
        <p:txBody>
          <a:bodyPr wrap="square" rtlCol="0">
            <a:spAutoFit/>
          </a:bodyPr>
          <a:lstStyle/>
          <a:p>
            <a:pPr algn="ctr"/>
            <a:r>
              <a:rPr lang="en-US" sz="5400" b="1" dirty="0">
                <a:solidFill>
                  <a:srgbClr val="FF0000"/>
                </a:solidFill>
                <a:effectLst>
                  <a:outerShdw blurRad="38100" dist="38100" dir="2700000" algn="tl" rotWithShape="0">
                    <a:prstClr val="black"/>
                  </a:outerShdw>
                </a:effectLst>
              </a:rPr>
              <a:t>?</a:t>
            </a:r>
          </a:p>
        </p:txBody>
      </p:sp>
      <p:pic>
        <p:nvPicPr>
          <p:cNvPr id="10" name="Picture 2" descr="Capture-003924web"/>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635968" y="4131238"/>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1" name="TextBox 10"/>
          <p:cNvSpPr txBox="1"/>
          <p:nvPr/>
        </p:nvSpPr>
        <p:spPr>
          <a:xfrm>
            <a:off x="4186808" y="5625642"/>
            <a:ext cx="2438400" cy="646331"/>
          </a:xfrm>
          <a:prstGeom prst="rect">
            <a:avLst/>
          </a:prstGeom>
          <a:noFill/>
        </p:spPr>
        <p:txBody>
          <a:bodyPr wrap="square" rtlCol="0">
            <a:spAutoFit/>
          </a:bodyPr>
          <a:lstStyle/>
          <a:p>
            <a:pPr algn="ctr"/>
            <a:r>
              <a:rPr lang="en-US" dirty="0">
                <a:solidFill>
                  <a:schemeClr val="bg2"/>
                </a:solidFill>
              </a:rPr>
              <a:t>Detecting particles</a:t>
            </a:r>
          </a:p>
          <a:p>
            <a:pPr algn="ctr"/>
            <a:r>
              <a:rPr lang="en-US" dirty="0">
                <a:solidFill>
                  <a:schemeClr val="bg2"/>
                </a:solidFill>
              </a:rPr>
              <a:t>(experiments)</a:t>
            </a:r>
          </a:p>
        </p:txBody>
      </p:sp>
      <p:sp>
        <p:nvSpPr>
          <p:cNvPr id="12" name="TextBox 11"/>
          <p:cNvSpPr txBox="1"/>
          <p:nvPr/>
        </p:nvSpPr>
        <p:spPr>
          <a:xfrm>
            <a:off x="1483568" y="5579039"/>
            <a:ext cx="2438400" cy="646331"/>
          </a:xfrm>
          <a:prstGeom prst="rect">
            <a:avLst/>
          </a:prstGeom>
          <a:noFill/>
        </p:spPr>
        <p:txBody>
          <a:bodyPr wrap="square" rtlCol="0">
            <a:spAutoFit/>
          </a:bodyPr>
          <a:lstStyle/>
          <a:p>
            <a:pPr algn="ctr"/>
            <a:r>
              <a:rPr lang="en-US" dirty="0">
                <a:solidFill>
                  <a:schemeClr val="bg2"/>
                </a:solidFill>
              </a:rPr>
              <a:t>Accelerating beams</a:t>
            </a:r>
          </a:p>
          <a:p>
            <a:pPr algn="ctr"/>
            <a:r>
              <a:rPr lang="en-US" dirty="0">
                <a:solidFill>
                  <a:schemeClr val="bg2"/>
                </a:solidFill>
              </a:rPr>
              <a:t>(accelerators)</a:t>
            </a:r>
          </a:p>
        </p:txBody>
      </p:sp>
      <p:pic>
        <p:nvPicPr>
          <p:cNvPr id="13" name="Picture 1033" descr="Grid_globe_V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003505" y="4144196"/>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14" name="TextBox 13"/>
          <p:cNvSpPr txBox="1"/>
          <p:nvPr/>
        </p:nvSpPr>
        <p:spPr>
          <a:xfrm>
            <a:off x="6851104" y="5723054"/>
            <a:ext cx="1981200" cy="923330"/>
          </a:xfrm>
          <a:prstGeom prst="rect">
            <a:avLst/>
          </a:prstGeom>
          <a:noFill/>
        </p:spPr>
        <p:txBody>
          <a:bodyPr wrap="square" rtlCol="0">
            <a:spAutoFit/>
          </a:bodyPr>
          <a:lstStyle/>
          <a:p>
            <a:pPr algn="ctr"/>
            <a:r>
              <a:rPr lang="en-US" dirty="0">
                <a:solidFill>
                  <a:schemeClr val="bg2"/>
                </a:solidFill>
              </a:rPr>
              <a:t>Large-scale computing (Analysis)</a:t>
            </a:r>
          </a:p>
        </p:txBody>
      </p:sp>
      <p:pic>
        <p:nvPicPr>
          <p:cNvPr id="8" name="Picture 7" descr="cms_event.jpe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46871" y="4077073"/>
            <a:ext cx="1662621" cy="1582047"/>
          </a:xfrm>
          <a:prstGeom prst="rect">
            <a:avLst/>
          </a:prstGeom>
          <a:effectLst>
            <a:outerShdw blurRad="38100" dist="38100" dir="2700000" algn="tl" rotWithShape="0">
              <a:prstClr val="black"/>
            </a:outerShdw>
          </a:effectLst>
        </p:spPr>
      </p:pic>
      <p:sp>
        <p:nvSpPr>
          <p:cNvPr id="18" name="Right Arrow 17"/>
          <p:cNvSpPr/>
          <p:nvPr/>
        </p:nvSpPr>
        <p:spPr>
          <a:xfrm>
            <a:off x="3922070" y="4700598"/>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a:off x="6343464" y="470169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ight Arrow 19"/>
          <p:cNvSpPr/>
          <p:nvPr/>
        </p:nvSpPr>
        <p:spPr>
          <a:xfrm>
            <a:off x="8847802" y="470633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9192344" y="4701693"/>
            <a:ext cx="1637532" cy="369332"/>
          </a:xfrm>
          <a:prstGeom prst="rect">
            <a:avLst/>
          </a:prstGeom>
          <a:noFill/>
        </p:spPr>
        <p:txBody>
          <a:bodyPr wrap="square" rtlCol="0">
            <a:spAutoFit/>
          </a:bodyPr>
          <a:lstStyle/>
          <a:p>
            <a:pPr algn="ctr"/>
            <a:r>
              <a:rPr lang="en-US" dirty="0">
                <a:solidFill>
                  <a:schemeClr val="bg2"/>
                </a:solidFill>
              </a:rPr>
              <a:t>Discovery</a:t>
            </a:r>
          </a:p>
        </p:txBody>
      </p:sp>
      <p:cxnSp>
        <p:nvCxnSpPr>
          <p:cNvPr id="23" name="Straight Arrow Connector 22"/>
          <p:cNvCxnSpPr/>
          <p:nvPr/>
        </p:nvCxnSpPr>
        <p:spPr>
          <a:xfrm flipH="1">
            <a:off x="8100635" y="3228824"/>
            <a:ext cx="439415" cy="769105"/>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8301856" y="2633609"/>
            <a:ext cx="2956550" cy="646331"/>
          </a:xfrm>
          <a:prstGeom prst="rect">
            <a:avLst/>
          </a:prstGeom>
          <a:noFill/>
        </p:spPr>
        <p:txBody>
          <a:bodyPr wrap="square" rtlCol="0">
            <a:spAutoFit/>
          </a:bodyPr>
          <a:lstStyle/>
          <a:p>
            <a:pPr algn="ctr"/>
            <a:r>
              <a:rPr lang="en-US" b="1" dirty="0">
                <a:solidFill>
                  <a:srgbClr val="FF0000"/>
                </a:solidFill>
              </a:rPr>
              <a:t>The CERN School of Computing is here …</a:t>
            </a:r>
          </a:p>
        </p:txBody>
      </p:sp>
      <p:sp>
        <p:nvSpPr>
          <p:cNvPr id="6" name="Title 5"/>
          <p:cNvSpPr>
            <a:spLocks noGrp="1"/>
          </p:cNvSpPr>
          <p:nvPr>
            <p:ph type="title"/>
          </p:nvPr>
        </p:nvSpPr>
        <p:spPr/>
        <p:txBody>
          <a:bodyPr/>
          <a:lstStyle/>
          <a:p>
            <a:r>
              <a:rPr lang="en-US" dirty="0"/>
              <a:t>CERN’s mission</a:t>
            </a:r>
            <a:endParaRPr lang="en-GB" dirty="0"/>
          </a:p>
        </p:txBody>
      </p:sp>
      <p:sp>
        <p:nvSpPr>
          <p:cNvPr id="15" name="Isosceles Triangle 14"/>
          <p:cNvSpPr/>
          <p:nvPr/>
        </p:nvSpPr>
        <p:spPr bwMode="auto">
          <a:xfrm>
            <a:off x="4546870" y="1244724"/>
            <a:ext cx="2786428" cy="2186959"/>
          </a:xfrm>
          <a:prstGeom prst="triangle">
            <a:avLst/>
          </a:prstGeom>
          <a:gradFill flip="none" rotWithShape="1">
            <a:gsLst>
              <a:gs pos="100000">
                <a:srgbClr val="FFFF00">
                  <a:shade val="30000"/>
                  <a:satMod val="115000"/>
                </a:srgbClr>
              </a:gs>
              <a:gs pos="50000">
                <a:srgbClr val="FFFF00">
                  <a:shade val="67500"/>
                  <a:satMod val="115000"/>
                </a:srgbClr>
              </a:gs>
              <a:gs pos="0">
                <a:srgbClr val="FFFF00">
                  <a:shade val="100000"/>
                  <a:satMod val="115000"/>
                </a:srgbClr>
              </a:gs>
            </a:gsLst>
            <a:path path="circle">
              <a:fillToRect l="50000" t="50000" r="50000" b="50000"/>
            </a:path>
            <a:tileRect/>
          </a:gradFill>
          <a:ln w="12700" cap="flat" cmpd="sng" algn="ctr">
            <a:solidFill>
              <a:schemeClr val="hlink"/>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latin typeface="Arial" charset="0"/>
            </a:endParaRPr>
          </a:p>
        </p:txBody>
      </p:sp>
      <p:sp>
        <p:nvSpPr>
          <p:cNvPr id="16" name="TextBox 15"/>
          <p:cNvSpPr txBox="1"/>
          <p:nvPr/>
        </p:nvSpPr>
        <p:spPr>
          <a:xfrm>
            <a:off x="5127889" y="3421037"/>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Research</a:t>
            </a:r>
            <a:endParaRPr lang="en-GB" sz="2400" b="1" dirty="0">
              <a:solidFill>
                <a:schemeClr val="bg1">
                  <a:lumMod val="75000"/>
                </a:schemeClr>
              </a:solidFill>
            </a:endParaRPr>
          </a:p>
        </p:txBody>
      </p:sp>
      <p:sp>
        <p:nvSpPr>
          <p:cNvPr id="25" name="TextBox 24"/>
          <p:cNvSpPr txBox="1"/>
          <p:nvPr/>
        </p:nvSpPr>
        <p:spPr>
          <a:xfrm rot="3432337">
            <a:off x="5932949" y="2007532"/>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Education</a:t>
            </a:r>
            <a:endParaRPr lang="en-GB" sz="2400" b="1" dirty="0">
              <a:solidFill>
                <a:schemeClr val="bg1">
                  <a:lumMod val="75000"/>
                </a:schemeClr>
              </a:solidFill>
            </a:endParaRPr>
          </a:p>
        </p:txBody>
      </p:sp>
      <p:sp>
        <p:nvSpPr>
          <p:cNvPr id="26" name="TextBox 25"/>
          <p:cNvSpPr txBox="1"/>
          <p:nvPr/>
        </p:nvSpPr>
        <p:spPr>
          <a:xfrm rot="18197101">
            <a:off x="4149505" y="1902198"/>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Innovation</a:t>
            </a:r>
            <a:endParaRPr lang="en-GB" sz="2400" b="1" dirty="0">
              <a:solidFill>
                <a:schemeClr val="bg1">
                  <a:lumMod val="75000"/>
                </a:schemeClr>
              </a:solidFill>
            </a:endParaRPr>
          </a:p>
        </p:txBody>
      </p:sp>
      <p:sp>
        <p:nvSpPr>
          <p:cNvPr id="27" name="TextBox 26"/>
          <p:cNvSpPr txBox="1"/>
          <p:nvPr/>
        </p:nvSpPr>
        <p:spPr>
          <a:xfrm>
            <a:off x="5129606" y="2484765"/>
            <a:ext cx="1620957" cy="800219"/>
          </a:xfrm>
          <a:prstGeom prst="rect">
            <a:avLst/>
          </a:prstGeom>
          <a:noFill/>
        </p:spPr>
        <p:txBody>
          <a:bodyPr wrap="none" rtlCol="0">
            <a:spAutoFit/>
          </a:bodyPr>
          <a:lstStyle/>
          <a:p>
            <a:pPr algn="ctr"/>
            <a:r>
              <a:rPr lang="en-US" sz="2800" dirty="0">
                <a:solidFill>
                  <a:schemeClr val="accent2">
                    <a:lumMod val="50000"/>
                  </a:schemeClr>
                </a:solidFill>
              </a:rPr>
              <a:t>CERN</a:t>
            </a:r>
          </a:p>
          <a:p>
            <a:r>
              <a:rPr lang="en-US" dirty="0">
                <a:solidFill>
                  <a:schemeClr val="accent2">
                    <a:lumMod val="50000"/>
                  </a:schemeClr>
                </a:solidFill>
              </a:rPr>
              <a:t>uniting people</a:t>
            </a:r>
            <a:endParaRPr lang="en-GB" dirty="0">
              <a:solidFill>
                <a:schemeClr val="accent2">
                  <a:lumMod val="50000"/>
                </a:schemeClr>
              </a:solidFill>
            </a:endParaRPr>
          </a:p>
        </p:txBody>
      </p:sp>
      <p:sp>
        <p:nvSpPr>
          <p:cNvPr id="17" name="Oval 16"/>
          <p:cNvSpPr/>
          <p:nvPr/>
        </p:nvSpPr>
        <p:spPr>
          <a:xfrm rot="3245813">
            <a:off x="5625740" y="1653579"/>
            <a:ext cx="2299723" cy="902068"/>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p:cNvCxnSpPr>
            <a:cxnSpLocks/>
          </p:cNvCxnSpPr>
          <p:nvPr/>
        </p:nvCxnSpPr>
        <p:spPr>
          <a:xfrm flipH="1" flipV="1">
            <a:off x="7608168" y="2522023"/>
            <a:ext cx="931882" cy="191781"/>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 name="Straight Arrow Connector 1">
            <a:extLst>
              <a:ext uri="{FF2B5EF4-FFF2-40B4-BE49-F238E27FC236}">
                <a16:creationId xmlns:a16="http://schemas.microsoft.com/office/drawing/2014/main" id="{47BC88F7-1C27-B07E-BB83-04853263B50E}"/>
              </a:ext>
            </a:extLst>
          </p:cNvPr>
          <p:cNvCxnSpPr>
            <a:cxnSpLocks/>
          </p:cNvCxnSpPr>
          <p:nvPr/>
        </p:nvCxnSpPr>
        <p:spPr>
          <a:xfrm flipH="1">
            <a:off x="6673552" y="3267316"/>
            <a:ext cx="1581105" cy="741885"/>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 name="Straight Arrow Connector 2">
            <a:extLst>
              <a:ext uri="{FF2B5EF4-FFF2-40B4-BE49-F238E27FC236}">
                <a16:creationId xmlns:a16="http://schemas.microsoft.com/office/drawing/2014/main" id="{21095023-0781-450B-BCE9-6FEC7E2334F9}"/>
              </a:ext>
            </a:extLst>
          </p:cNvPr>
          <p:cNvCxnSpPr>
            <a:cxnSpLocks/>
          </p:cNvCxnSpPr>
          <p:nvPr/>
        </p:nvCxnSpPr>
        <p:spPr>
          <a:xfrm flipH="1">
            <a:off x="4036653" y="3300506"/>
            <a:ext cx="3858219" cy="774407"/>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855207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strVal val="#ppt_w*0.70"/>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animEffect transition="in" filter="fade">
                                      <p:cBhvr>
                                        <p:cTn id="23" dur="1000"/>
                                        <p:tgtEl>
                                          <p:spTgt spid="2"/>
                                        </p:tgtEl>
                                      </p:cBhvr>
                                    </p:animEffect>
                                  </p:childTnLst>
                                </p:cTn>
                              </p:par>
                              <p:par>
                                <p:cTn id="24" presetID="55" presetClass="entr" presetSubtype="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1000" fill="hold"/>
                                        <p:tgtEl>
                                          <p:spTgt spid="3"/>
                                        </p:tgtEl>
                                        <p:attrNameLst>
                                          <p:attrName>ppt_w</p:attrName>
                                        </p:attrNameLst>
                                      </p:cBhvr>
                                      <p:tavLst>
                                        <p:tav tm="0">
                                          <p:val>
                                            <p:strVal val="#ppt_w*0.70"/>
                                          </p:val>
                                        </p:tav>
                                        <p:tav tm="100000">
                                          <p:val>
                                            <p:strVal val="#ppt_w"/>
                                          </p:val>
                                        </p:tav>
                                      </p:tavLst>
                                    </p:anim>
                                    <p:anim calcmode="lin" valueType="num">
                                      <p:cBhvr>
                                        <p:cTn id="27" dur="1000" fill="hold"/>
                                        <p:tgtEl>
                                          <p:spTgt spid="3"/>
                                        </p:tgtEl>
                                        <p:attrNameLst>
                                          <p:attrName>ppt_h</p:attrName>
                                        </p:attrNameLst>
                                      </p:cBhvr>
                                      <p:tavLst>
                                        <p:tav tm="0">
                                          <p:val>
                                            <p:strVal val="#ppt_h"/>
                                          </p:val>
                                        </p:tav>
                                        <p:tav tm="100000">
                                          <p:val>
                                            <p:strVal val="#ppt_h"/>
                                          </p:val>
                                        </p:tav>
                                      </p:tavLst>
                                    </p:anim>
                                    <p:animEffect transition="in" filter="fade">
                                      <p:cBhvr>
                                        <p:cTn id="2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This school</a:t>
            </a:r>
            <a:endParaRPr lang="en-GB" dirty="0"/>
          </a:p>
        </p:txBody>
      </p:sp>
      <p:sp>
        <p:nvSpPr>
          <p:cNvPr id="3" name="Content Placeholder 2"/>
          <p:cNvSpPr>
            <a:spLocks noGrp="1"/>
          </p:cNvSpPr>
          <p:nvPr>
            <p:ph idx="1"/>
          </p:nvPr>
        </p:nvSpPr>
        <p:spPr/>
        <p:txBody>
          <a:bodyPr/>
          <a:lstStyle/>
          <a:p>
            <a:r>
              <a:rPr lang="en-US" dirty="0"/>
              <a:t>Table tennis</a:t>
            </a:r>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6038" t="10276" r="12063" b="14057"/>
          <a:stretch/>
        </p:blipFill>
        <p:spPr>
          <a:xfrm>
            <a:off x="2950568" y="2636912"/>
            <a:ext cx="7488832" cy="3888432"/>
          </a:xfrm>
          <a:prstGeom prst="rect">
            <a:avLst/>
          </a:prstGeom>
        </p:spPr>
      </p:pic>
    </p:spTree>
    <p:extLst>
      <p:ext uri="{BB962C8B-B14F-4D97-AF65-F5344CB8AC3E}">
        <p14:creationId xmlns:p14="http://schemas.microsoft.com/office/powerpoint/2010/main" val="3127014562"/>
      </p:ext>
    </p:extLst>
  </p:cSld>
  <p:clrMapOvr>
    <a:masterClrMapping/>
  </p:clrMapOvr>
  <p:transition>
    <p:strips dir="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This school</a:t>
            </a:r>
            <a:endParaRPr lang="en-GB" dirty="0"/>
          </a:p>
        </p:txBody>
      </p:sp>
      <p:sp>
        <p:nvSpPr>
          <p:cNvPr id="3" name="Content Placeholder 2"/>
          <p:cNvSpPr>
            <a:spLocks noGrp="1"/>
          </p:cNvSpPr>
          <p:nvPr>
            <p:ph idx="1"/>
          </p:nvPr>
        </p:nvSpPr>
        <p:spPr/>
        <p:txBody>
          <a:bodyPr/>
          <a:lstStyle/>
          <a:p>
            <a:r>
              <a:rPr lang="en-US" dirty="0"/>
              <a:t>Music</a:t>
            </a:r>
            <a:endParaRPr lang="en-GB" dirty="0"/>
          </a:p>
        </p:txBody>
      </p:sp>
      <p:pic>
        <p:nvPicPr>
          <p:cNvPr id="5" name="Picture 4">
            <a:extLst>
              <a:ext uri="{FF2B5EF4-FFF2-40B4-BE49-F238E27FC236}">
                <a16:creationId xmlns:a16="http://schemas.microsoft.com/office/drawing/2014/main" id="{6F190C91-75DE-1F4E-F21A-F1FF60BFE359}"/>
              </a:ext>
            </a:extLst>
          </p:cNvPr>
          <p:cNvPicPr>
            <a:picLocks noChangeAspect="1"/>
          </p:cNvPicPr>
          <p:nvPr/>
        </p:nvPicPr>
        <p:blipFill>
          <a:blip r:embed="rId2"/>
          <a:srcRect l="17870" t="9051" r="4011" b="10100"/>
          <a:stretch/>
        </p:blipFill>
        <p:spPr>
          <a:xfrm>
            <a:off x="479376" y="2136588"/>
            <a:ext cx="6127595" cy="3805039"/>
          </a:xfrm>
          <a:prstGeom prst="rect">
            <a:avLst/>
          </a:prstGeom>
        </p:spPr>
      </p:pic>
      <p:pic>
        <p:nvPicPr>
          <p:cNvPr id="1026" name="Picture 2">
            <a:extLst>
              <a:ext uri="{FF2B5EF4-FFF2-40B4-BE49-F238E27FC236}">
                <a16:creationId xmlns:a16="http://schemas.microsoft.com/office/drawing/2014/main" id="{73CAE05F-7FDB-3BD6-D321-74037010E2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91944" y="3077033"/>
            <a:ext cx="6218342" cy="3501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710029"/>
      </p:ext>
    </p:extLst>
  </p:cSld>
  <p:clrMapOvr>
    <a:masterClrMapping/>
  </p:clrMapOvr>
  <p:transition>
    <p:strips dir="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This school</a:t>
            </a:r>
            <a:endParaRPr lang="en-GB" dirty="0"/>
          </a:p>
        </p:txBody>
      </p:sp>
      <p:sp>
        <p:nvSpPr>
          <p:cNvPr id="3" name="Content Placeholder 2"/>
          <p:cNvSpPr>
            <a:spLocks noGrp="1"/>
          </p:cNvSpPr>
          <p:nvPr>
            <p:ph idx="1"/>
          </p:nvPr>
        </p:nvSpPr>
        <p:spPr>
          <a:xfrm>
            <a:off x="1752600" y="1556792"/>
            <a:ext cx="8686800" cy="4114800"/>
          </a:xfrm>
        </p:spPr>
        <p:txBody>
          <a:bodyPr/>
          <a:lstStyle/>
          <a:p>
            <a:r>
              <a:rPr lang="en-US" dirty="0" err="1"/>
              <a:t>Farniente</a:t>
            </a:r>
            <a:endParaRPr lang="en-US"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4975" t="3369" r="3078" b="22514"/>
          <a:stretch/>
        </p:blipFill>
        <p:spPr>
          <a:xfrm>
            <a:off x="2999656" y="2234682"/>
            <a:ext cx="7411144" cy="4290662"/>
          </a:xfrm>
          <a:prstGeom prst="rect">
            <a:avLst/>
          </a:prstGeom>
        </p:spPr>
      </p:pic>
    </p:spTree>
    <p:extLst>
      <p:ext uri="{BB962C8B-B14F-4D97-AF65-F5344CB8AC3E}">
        <p14:creationId xmlns:p14="http://schemas.microsoft.com/office/powerpoint/2010/main" val="4011121124"/>
      </p:ext>
    </p:extLst>
  </p:cSld>
  <p:clrMapOvr>
    <a:masterClrMapping/>
  </p:clrMapOvr>
  <p:transition>
    <p:strips dir="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This school</a:t>
            </a:r>
            <a:endParaRPr lang="en-GB" dirty="0"/>
          </a:p>
        </p:txBody>
      </p:sp>
      <p:sp>
        <p:nvSpPr>
          <p:cNvPr id="3" name="Content Placeholder 2"/>
          <p:cNvSpPr>
            <a:spLocks noGrp="1"/>
          </p:cNvSpPr>
          <p:nvPr>
            <p:ph idx="1"/>
          </p:nvPr>
        </p:nvSpPr>
        <p:spPr>
          <a:xfrm>
            <a:off x="407368" y="1371600"/>
            <a:ext cx="8686800" cy="4114800"/>
          </a:xfrm>
        </p:spPr>
        <p:txBody>
          <a:bodyPr/>
          <a:lstStyle/>
          <a:p>
            <a:r>
              <a:rPr lang="en-US" dirty="0"/>
              <a:t>Swimming and sun bathing</a:t>
            </a:r>
          </a:p>
          <a:p>
            <a:r>
              <a:rPr lang="en-US" dirty="0"/>
              <a:t>Careful when you jump from the cliff in the sea</a:t>
            </a:r>
          </a:p>
          <a:p>
            <a:pPr lvl="1"/>
            <a:r>
              <a:rPr lang="en-US" dirty="0"/>
              <a:t>Then you will have to swim ~ 100 meters to come out</a:t>
            </a:r>
          </a:p>
          <a:p>
            <a:r>
              <a:rPr lang="en-US" dirty="0"/>
              <a:t>The rocks to walk on to get in and out of the water are extremely sharps</a:t>
            </a:r>
          </a:p>
          <a:p>
            <a:pPr lvl="1"/>
            <a:r>
              <a:rPr lang="en-US" dirty="0"/>
              <a:t>Wear shoes is possible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79976" y="3239836"/>
            <a:ext cx="6063134" cy="3407481"/>
          </a:xfrm>
          <a:prstGeom prst="rect">
            <a:avLst/>
          </a:prstGeom>
        </p:spPr>
      </p:pic>
      <p:pic>
        <p:nvPicPr>
          <p:cNvPr id="6" name="Picture 5">
            <a:extLst>
              <a:ext uri="{FF2B5EF4-FFF2-40B4-BE49-F238E27FC236}">
                <a16:creationId xmlns:a16="http://schemas.microsoft.com/office/drawing/2014/main" id="{F0471269-B90B-7992-8F7A-0AF31A3D619E}"/>
              </a:ext>
            </a:extLst>
          </p:cNvPr>
          <p:cNvPicPr>
            <a:picLocks noChangeAspect="1"/>
          </p:cNvPicPr>
          <p:nvPr/>
        </p:nvPicPr>
        <p:blipFill>
          <a:blip r:embed="rId3"/>
          <a:stretch>
            <a:fillRect/>
          </a:stretch>
        </p:blipFill>
        <p:spPr>
          <a:xfrm>
            <a:off x="6095984" y="3428991"/>
            <a:ext cx="31" cy="17"/>
          </a:xfrm>
          <a:prstGeom prst="rect">
            <a:avLst/>
          </a:prstGeom>
        </p:spPr>
      </p:pic>
      <p:pic>
        <p:nvPicPr>
          <p:cNvPr id="8" name="Picture 7">
            <a:extLst>
              <a:ext uri="{FF2B5EF4-FFF2-40B4-BE49-F238E27FC236}">
                <a16:creationId xmlns:a16="http://schemas.microsoft.com/office/drawing/2014/main" id="{5F3CB102-3599-6634-164A-2BF42733C8A1}"/>
              </a:ext>
            </a:extLst>
          </p:cNvPr>
          <p:cNvPicPr>
            <a:picLocks noChangeAspect="1"/>
          </p:cNvPicPr>
          <p:nvPr/>
        </p:nvPicPr>
        <p:blipFill>
          <a:blip r:embed="rId4"/>
          <a:stretch>
            <a:fillRect/>
          </a:stretch>
        </p:blipFill>
        <p:spPr>
          <a:xfrm>
            <a:off x="767408" y="4017840"/>
            <a:ext cx="4752528" cy="2601971"/>
          </a:xfrm>
          <a:prstGeom prst="rect">
            <a:avLst/>
          </a:prstGeom>
        </p:spPr>
      </p:pic>
      <p:cxnSp>
        <p:nvCxnSpPr>
          <p:cNvPr id="10" name="Straight Arrow Connector 9">
            <a:extLst>
              <a:ext uri="{FF2B5EF4-FFF2-40B4-BE49-F238E27FC236}">
                <a16:creationId xmlns:a16="http://schemas.microsoft.com/office/drawing/2014/main" id="{15399FF4-F497-27D2-242A-0A29F3FE2DBF}"/>
              </a:ext>
            </a:extLst>
          </p:cNvPr>
          <p:cNvCxnSpPr/>
          <p:nvPr/>
        </p:nvCxnSpPr>
        <p:spPr bwMode="auto">
          <a:xfrm flipH="1">
            <a:off x="4511824" y="4869160"/>
            <a:ext cx="2016224" cy="864096"/>
          </a:xfrm>
          <a:prstGeom prst="straightConnector1">
            <a:avLst/>
          </a:prstGeom>
          <a:noFill/>
          <a:ln w="3810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609472754"/>
      </p:ext>
    </p:extLst>
  </p:cSld>
  <p:clrMapOvr>
    <a:masterClrMapping/>
  </p:clrMapOvr>
  <p:transition>
    <p:strips dir="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8D17DC2-10F4-C485-9681-F1D82FCE8A0A}"/>
              </a:ext>
            </a:extLst>
          </p:cNvPr>
          <p:cNvPicPr>
            <a:picLocks noChangeAspect="1"/>
          </p:cNvPicPr>
          <p:nvPr/>
        </p:nvPicPr>
        <p:blipFill rotWithShape="1">
          <a:blip r:embed="rId2"/>
          <a:srcRect l="782" t="4851" r="9969" b="9051"/>
          <a:stretch/>
        </p:blipFill>
        <p:spPr>
          <a:xfrm>
            <a:off x="335360" y="818467"/>
            <a:ext cx="6840760" cy="4124576"/>
          </a:xfrm>
          <a:prstGeom prst="rect">
            <a:avLst/>
          </a:prstGeom>
        </p:spPr>
      </p:pic>
      <p:pic>
        <p:nvPicPr>
          <p:cNvPr id="7" name="Picture 6">
            <a:extLst>
              <a:ext uri="{FF2B5EF4-FFF2-40B4-BE49-F238E27FC236}">
                <a16:creationId xmlns:a16="http://schemas.microsoft.com/office/drawing/2014/main" id="{86EE9640-A20A-D489-DC64-A9B806C26796}"/>
              </a:ext>
            </a:extLst>
          </p:cNvPr>
          <p:cNvPicPr>
            <a:picLocks noChangeAspect="1"/>
          </p:cNvPicPr>
          <p:nvPr/>
        </p:nvPicPr>
        <p:blipFill rotWithShape="1">
          <a:blip r:embed="rId3"/>
          <a:srcRect l="3407" t="4851" r="2095" b="8000"/>
          <a:stretch/>
        </p:blipFill>
        <p:spPr>
          <a:xfrm>
            <a:off x="5807968" y="3099964"/>
            <a:ext cx="6192687" cy="3569396"/>
          </a:xfrm>
          <a:prstGeom prst="rect">
            <a:avLst/>
          </a:prstGeom>
        </p:spPr>
      </p:pic>
    </p:spTree>
    <p:extLst>
      <p:ext uri="{BB962C8B-B14F-4D97-AF65-F5344CB8AC3E}">
        <p14:creationId xmlns:p14="http://schemas.microsoft.com/office/powerpoint/2010/main" val="266470503"/>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CB09C-B4A8-B4A1-FCA6-D766A7AE1DFA}"/>
              </a:ext>
            </a:extLst>
          </p:cNvPr>
          <p:cNvSpPr>
            <a:spLocks noGrp="1"/>
          </p:cNvSpPr>
          <p:nvPr>
            <p:ph type="ctrTitle" sz="quarter"/>
          </p:nvPr>
        </p:nvSpPr>
        <p:spPr/>
        <p:txBody>
          <a:bodyPr/>
          <a:lstStyle/>
          <a:p>
            <a:r>
              <a:rPr lang="en-US" dirty="0"/>
              <a:t>School rules …</a:t>
            </a:r>
          </a:p>
        </p:txBody>
      </p:sp>
      <p:sp>
        <p:nvSpPr>
          <p:cNvPr id="3" name="Subtitle 2">
            <a:extLst>
              <a:ext uri="{FF2B5EF4-FFF2-40B4-BE49-F238E27FC236}">
                <a16:creationId xmlns:a16="http://schemas.microsoft.com/office/drawing/2014/main" id="{69DA5536-E149-C8D8-7274-D5FD72B7336E}"/>
              </a:ext>
            </a:extLst>
          </p:cNvPr>
          <p:cNvSpPr>
            <a:spLocks noGrp="1"/>
          </p:cNvSpPr>
          <p:nvPr>
            <p:ph type="subTitle" sz="quarter" idx="1"/>
          </p:nvPr>
        </p:nvSpPr>
        <p:spPr/>
        <p:txBody>
          <a:bodyPr/>
          <a:lstStyle/>
          <a:p>
            <a:endParaRPr lang="en-US"/>
          </a:p>
        </p:txBody>
      </p:sp>
    </p:spTree>
    <p:extLst>
      <p:ext uri="{BB962C8B-B14F-4D97-AF65-F5344CB8AC3E}">
        <p14:creationId xmlns:p14="http://schemas.microsoft.com/office/powerpoint/2010/main" val="3339880139"/>
      </p:ext>
    </p:extLst>
  </p:cSld>
  <p:clrMapOvr>
    <a:masterClrMapping/>
  </p:clrMapOvr>
  <p:transition>
    <p:strips dir="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0B6A-3BE6-057B-D4C6-D6725CD184E3}"/>
              </a:ext>
            </a:extLst>
          </p:cNvPr>
          <p:cNvSpPr>
            <a:spLocks noGrp="1"/>
          </p:cNvSpPr>
          <p:nvPr>
            <p:ph type="title"/>
          </p:nvPr>
        </p:nvSpPr>
        <p:spPr/>
        <p:txBody>
          <a:bodyPr/>
          <a:lstStyle/>
          <a:p>
            <a:r>
              <a:rPr lang="en-US" dirty="0"/>
              <a:t>School rule #1</a:t>
            </a:r>
          </a:p>
        </p:txBody>
      </p:sp>
      <p:sp>
        <p:nvSpPr>
          <p:cNvPr id="3" name="Content Placeholder 2">
            <a:extLst>
              <a:ext uri="{FF2B5EF4-FFF2-40B4-BE49-F238E27FC236}">
                <a16:creationId xmlns:a16="http://schemas.microsoft.com/office/drawing/2014/main" id="{4DE7AF48-3C7D-A608-AB9E-6ADE72BD4524}"/>
              </a:ext>
            </a:extLst>
          </p:cNvPr>
          <p:cNvSpPr>
            <a:spLocks noGrp="1"/>
          </p:cNvSpPr>
          <p:nvPr>
            <p:ph idx="1"/>
          </p:nvPr>
        </p:nvSpPr>
        <p:spPr/>
        <p:txBody>
          <a:bodyPr/>
          <a:lstStyle/>
          <a:p>
            <a:r>
              <a:rPr lang="en-US" sz="3200" b="1" dirty="0">
                <a:solidFill>
                  <a:srgbClr val="FF0000"/>
                </a:solidFill>
              </a:rPr>
              <a:t>Participate</a:t>
            </a:r>
          </a:p>
          <a:p>
            <a:pPr lvl="1"/>
            <a:r>
              <a:rPr lang="en-US" sz="3200" dirty="0"/>
              <a:t>Attendance at all lectures and exercises is mandatory</a:t>
            </a:r>
          </a:p>
          <a:p>
            <a:pPr lvl="1"/>
            <a:r>
              <a:rPr lang="en-US" sz="3200" dirty="0"/>
              <a:t>You should attend all meals and coffee breaks</a:t>
            </a:r>
          </a:p>
          <a:p>
            <a:pPr lvl="1"/>
            <a:r>
              <a:rPr lang="en-US" sz="3200" dirty="0"/>
              <a:t>Taking part in social and sports events is optional</a:t>
            </a:r>
          </a:p>
          <a:p>
            <a:pPr lvl="2"/>
            <a:r>
              <a:rPr lang="en-US" sz="2400" dirty="0"/>
              <a:t>You must let us know whether you participate or not</a:t>
            </a:r>
          </a:p>
          <a:p>
            <a:endParaRPr lang="en-US" sz="3200" dirty="0"/>
          </a:p>
        </p:txBody>
      </p:sp>
    </p:spTree>
    <p:extLst>
      <p:ext uri="{BB962C8B-B14F-4D97-AF65-F5344CB8AC3E}">
        <p14:creationId xmlns:p14="http://schemas.microsoft.com/office/powerpoint/2010/main" val="1903483009"/>
      </p:ext>
    </p:extLst>
  </p:cSld>
  <p:clrMapOvr>
    <a:masterClrMapping/>
  </p:clrMapOvr>
  <p:transition>
    <p:strips dir="rd"/>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0B6A-3BE6-057B-D4C6-D6725CD184E3}"/>
              </a:ext>
            </a:extLst>
          </p:cNvPr>
          <p:cNvSpPr>
            <a:spLocks noGrp="1"/>
          </p:cNvSpPr>
          <p:nvPr>
            <p:ph type="title"/>
          </p:nvPr>
        </p:nvSpPr>
        <p:spPr>
          <a:xfrm>
            <a:off x="309640" y="200025"/>
            <a:ext cx="11882361" cy="1276350"/>
          </a:xfrm>
        </p:spPr>
        <p:txBody>
          <a:bodyPr/>
          <a:lstStyle/>
          <a:p>
            <a:r>
              <a:rPr lang="en-US" dirty="0"/>
              <a:t>School rule #2</a:t>
            </a:r>
          </a:p>
        </p:txBody>
      </p:sp>
      <p:sp>
        <p:nvSpPr>
          <p:cNvPr id="3" name="Content Placeholder 2">
            <a:extLst>
              <a:ext uri="{FF2B5EF4-FFF2-40B4-BE49-F238E27FC236}">
                <a16:creationId xmlns:a16="http://schemas.microsoft.com/office/drawing/2014/main" id="{4DE7AF48-3C7D-A608-AB9E-6ADE72BD4524}"/>
              </a:ext>
            </a:extLst>
          </p:cNvPr>
          <p:cNvSpPr>
            <a:spLocks noGrp="1"/>
          </p:cNvSpPr>
          <p:nvPr>
            <p:ph idx="1"/>
          </p:nvPr>
        </p:nvSpPr>
        <p:spPr>
          <a:xfrm>
            <a:off x="914400" y="1500174"/>
            <a:ext cx="10363200" cy="4441825"/>
          </a:xfrm>
        </p:spPr>
        <p:txBody>
          <a:bodyPr/>
          <a:lstStyle/>
          <a:p>
            <a:r>
              <a:rPr lang="en-US" sz="3200" b="1" dirty="0">
                <a:solidFill>
                  <a:srgbClr val="FF0000"/>
                </a:solidFill>
              </a:rPr>
              <a:t>Be on time</a:t>
            </a:r>
          </a:p>
          <a:p>
            <a:r>
              <a:rPr lang="en-US" dirty="0"/>
              <a:t>Check what the schedule says:</a:t>
            </a:r>
          </a:p>
          <a:p>
            <a:pPr lvl="1"/>
            <a:r>
              <a:rPr lang="en-US" dirty="0"/>
              <a:t>“Lecture starts at 9:00” =&gt; You must be in the room before 9:00</a:t>
            </a:r>
          </a:p>
          <a:p>
            <a:pPr lvl="1"/>
            <a:r>
              <a:rPr lang="en-US" dirty="0"/>
              <a:t>Sign the presence sheet beforehand – it will be removed at 9:00</a:t>
            </a:r>
          </a:p>
          <a:p>
            <a:pPr lvl="1"/>
            <a:r>
              <a:rPr lang="en-US" dirty="0"/>
              <a:t>“The bus leaves at 18:00” =&gt; It will leave at 18:00</a:t>
            </a:r>
          </a:p>
          <a:p>
            <a:r>
              <a:rPr lang="en-US" dirty="0"/>
              <a:t>If you’re late, we won’t wait</a:t>
            </a:r>
          </a:p>
          <a:p>
            <a:endParaRPr lang="en-US" dirty="0"/>
          </a:p>
        </p:txBody>
      </p:sp>
      <p:sp>
        <p:nvSpPr>
          <p:cNvPr id="6" name="Rectangle 5">
            <a:extLst>
              <a:ext uri="{FF2B5EF4-FFF2-40B4-BE49-F238E27FC236}">
                <a16:creationId xmlns:a16="http://schemas.microsoft.com/office/drawing/2014/main" id="{46CD8494-0B17-8DC9-9406-E6F32C7D23CD}"/>
              </a:ext>
            </a:extLst>
          </p:cNvPr>
          <p:cNvSpPr/>
          <p:nvPr/>
        </p:nvSpPr>
        <p:spPr>
          <a:xfrm>
            <a:off x="4688470" y="6240703"/>
            <a:ext cx="2815060" cy="276999"/>
          </a:xfrm>
          <a:prstGeom prst="rect">
            <a:avLst/>
          </a:prstGeom>
        </p:spPr>
        <p:txBody>
          <a:bodyPr wrap="square">
            <a:spAutoFit/>
          </a:bodyPr>
          <a:lstStyle/>
          <a:p>
            <a:r>
              <a:rPr lang="en-GB" sz="1200" dirty="0" err="1">
                <a:solidFill>
                  <a:schemeClr val="bg2"/>
                </a:solidFill>
              </a:rPr>
              <a:t>Spaceballs</a:t>
            </a:r>
            <a:r>
              <a:rPr lang="en-GB" sz="1200" dirty="0">
                <a:solidFill>
                  <a:schemeClr val="bg2"/>
                </a:solidFill>
              </a:rPr>
              <a:t>, Mel Brooks, 1987</a:t>
            </a:r>
          </a:p>
        </p:txBody>
      </p:sp>
      <p:pic>
        <p:nvPicPr>
          <p:cNvPr id="1026" name="Picture 2">
            <a:extLst>
              <a:ext uri="{FF2B5EF4-FFF2-40B4-BE49-F238E27FC236}">
                <a16:creationId xmlns:a16="http://schemas.microsoft.com/office/drawing/2014/main" id="{B6A31D2B-DF45-91F5-5C12-116A693237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4112" y="4007284"/>
            <a:ext cx="4715171" cy="26506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6EDF39C-3232-FAA9-1A24-59523214B60E}"/>
              </a:ext>
            </a:extLst>
          </p:cNvPr>
          <p:cNvSpPr txBox="1"/>
          <p:nvPr/>
        </p:nvSpPr>
        <p:spPr>
          <a:xfrm>
            <a:off x="3647728" y="5945009"/>
            <a:ext cx="3275256" cy="261610"/>
          </a:xfrm>
          <a:prstGeom prst="rect">
            <a:avLst/>
          </a:prstGeom>
          <a:noFill/>
        </p:spPr>
        <p:txBody>
          <a:bodyPr wrap="none" rtlCol="0">
            <a:spAutoFit/>
          </a:bodyPr>
          <a:lstStyle/>
          <a:p>
            <a:r>
              <a:rPr lang="en-US" sz="1100" dirty="0">
                <a:solidFill>
                  <a:schemeClr val="bg2"/>
                </a:solidFill>
                <a:hlinkClick r:id="rId3"/>
              </a:rPr>
              <a:t>https://www.youtube.com/watch?v=1dZveoBfiww</a:t>
            </a:r>
            <a:r>
              <a:rPr lang="en-US" sz="1100" dirty="0">
                <a:solidFill>
                  <a:schemeClr val="bg2"/>
                </a:solidFill>
              </a:rPr>
              <a:t> </a:t>
            </a:r>
          </a:p>
        </p:txBody>
      </p:sp>
    </p:spTree>
    <p:extLst>
      <p:ext uri="{BB962C8B-B14F-4D97-AF65-F5344CB8AC3E}">
        <p14:creationId xmlns:p14="http://schemas.microsoft.com/office/powerpoint/2010/main" val="1761980994"/>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0B6A-3BE6-057B-D4C6-D6725CD184E3}"/>
              </a:ext>
            </a:extLst>
          </p:cNvPr>
          <p:cNvSpPr>
            <a:spLocks noGrp="1"/>
          </p:cNvSpPr>
          <p:nvPr>
            <p:ph type="title"/>
          </p:nvPr>
        </p:nvSpPr>
        <p:spPr>
          <a:xfrm>
            <a:off x="309640" y="200025"/>
            <a:ext cx="11882361" cy="1276350"/>
          </a:xfrm>
        </p:spPr>
        <p:txBody>
          <a:bodyPr/>
          <a:lstStyle/>
          <a:p>
            <a:r>
              <a:rPr lang="en-US" dirty="0"/>
              <a:t>School rule #3</a:t>
            </a:r>
          </a:p>
        </p:txBody>
      </p:sp>
      <p:sp>
        <p:nvSpPr>
          <p:cNvPr id="3" name="Content Placeholder 2">
            <a:extLst>
              <a:ext uri="{FF2B5EF4-FFF2-40B4-BE49-F238E27FC236}">
                <a16:creationId xmlns:a16="http://schemas.microsoft.com/office/drawing/2014/main" id="{4DE7AF48-3C7D-A608-AB9E-6ADE72BD4524}"/>
              </a:ext>
            </a:extLst>
          </p:cNvPr>
          <p:cNvSpPr>
            <a:spLocks noGrp="1"/>
          </p:cNvSpPr>
          <p:nvPr>
            <p:ph idx="1"/>
          </p:nvPr>
        </p:nvSpPr>
        <p:spPr>
          <a:xfrm>
            <a:off x="914400" y="1500174"/>
            <a:ext cx="10363200" cy="4441825"/>
          </a:xfrm>
        </p:spPr>
        <p:txBody>
          <a:bodyPr/>
          <a:lstStyle/>
          <a:p>
            <a:r>
              <a:rPr lang="en-US" sz="3200" b="1" dirty="0">
                <a:solidFill>
                  <a:srgbClr val="FF0000"/>
                </a:solidFill>
              </a:rPr>
              <a:t>Wear your badge</a:t>
            </a:r>
          </a:p>
          <a:p>
            <a:pPr lvl="1"/>
            <a:r>
              <a:rPr lang="en-US" dirty="0"/>
              <a:t>At least until I have learnt all your names !</a:t>
            </a:r>
          </a:p>
          <a:p>
            <a:endParaRPr lang="en-US" dirty="0"/>
          </a:p>
        </p:txBody>
      </p:sp>
      <p:pic>
        <p:nvPicPr>
          <p:cNvPr id="5" name="Picture 4">
            <a:extLst>
              <a:ext uri="{FF2B5EF4-FFF2-40B4-BE49-F238E27FC236}">
                <a16:creationId xmlns:a16="http://schemas.microsoft.com/office/drawing/2014/main" id="{6F9FC3CE-BB0F-0F32-9237-07D006C6C7E8}"/>
              </a:ext>
            </a:extLst>
          </p:cNvPr>
          <p:cNvPicPr>
            <a:picLocks noChangeAspect="1"/>
          </p:cNvPicPr>
          <p:nvPr/>
        </p:nvPicPr>
        <p:blipFill rotWithShape="1">
          <a:blip r:embed="rId2"/>
          <a:srcRect l="2179" t="33201" r="7410" b="11151"/>
          <a:stretch/>
        </p:blipFill>
        <p:spPr>
          <a:xfrm>
            <a:off x="1991544" y="2492895"/>
            <a:ext cx="9508954" cy="4165079"/>
          </a:xfrm>
          <a:prstGeom prst="rect">
            <a:avLst/>
          </a:prstGeom>
        </p:spPr>
      </p:pic>
      <p:sp>
        <p:nvSpPr>
          <p:cNvPr id="6" name="Rectangle 5">
            <a:extLst>
              <a:ext uri="{FF2B5EF4-FFF2-40B4-BE49-F238E27FC236}">
                <a16:creationId xmlns:a16="http://schemas.microsoft.com/office/drawing/2014/main" id="{AC8A3E0B-9C10-0714-DB77-09C1ED4B43FA}"/>
              </a:ext>
            </a:extLst>
          </p:cNvPr>
          <p:cNvSpPr/>
          <p:nvPr/>
        </p:nvSpPr>
        <p:spPr>
          <a:xfrm>
            <a:off x="10056440" y="5445224"/>
            <a:ext cx="1728192" cy="1080120"/>
          </a:xfrm>
          <a:prstGeom prst="rect">
            <a:avLst/>
          </a:prstGeom>
          <a:solidFill>
            <a:schemeClr val="tx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chemeClr val="bg2"/>
              </a:solidFill>
              <a:effectLst/>
              <a:uLnTx/>
              <a:uFillTx/>
              <a:latin typeface="Arial"/>
              <a:ea typeface="+mn-ea"/>
              <a:cs typeface="+mn-cs"/>
            </a:endParaRPr>
          </a:p>
        </p:txBody>
      </p:sp>
    </p:spTree>
    <p:extLst>
      <p:ext uri="{BB962C8B-B14F-4D97-AF65-F5344CB8AC3E}">
        <p14:creationId xmlns:p14="http://schemas.microsoft.com/office/powerpoint/2010/main" val="1651670899"/>
      </p:ext>
    </p:extLst>
  </p:cSld>
  <p:clrMapOvr>
    <a:masterClrMapping/>
  </p:clrMapOvr>
  <p:transition>
    <p:strips dir="r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6BF6A-F0CC-F448-92EF-F382F544A782}"/>
              </a:ext>
            </a:extLst>
          </p:cNvPr>
          <p:cNvSpPr>
            <a:spLocks noGrp="1"/>
          </p:cNvSpPr>
          <p:nvPr>
            <p:ph type="title"/>
          </p:nvPr>
        </p:nvSpPr>
        <p:spPr>
          <a:xfrm>
            <a:off x="309640" y="200025"/>
            <a:ext cx="11882361" cy="1276350"/>
          </a:xfrm>
        </p:spPr>
        <p:txBody>
          <a:bodyPr/>
          <a:lstStyle/>
          <a:p>
            <a:r>
              <a:rPr lang="en-CH" dirty="0"/>
              <a:t>WhatsApp group</a:t>
            </a:r>
          </a:p>
        </p:txBody>
      </p:sp>
      <p:sp>
        <p:nvSpPr>
          <p:cNvPr id="3" name="Content Placeholder 2">
            <a:extLst>
              <a:ext uri="{FF2B5EF4-FFF2-40B4-BE49-F238E27FC236}">
                <a16:creationId xmlns:a16="http://schemas.microsoft.com/office/drawing/2014/main" id="{469D922D-D968-CE4D-BF84-3FEC08E64CC6}"/>
              </a:ext>
            </a:extLst>
          </p:cNvPr>
          <p:cNvSpPr>
            <a:spLocks noGrp="1"/>
          </p:cNvSpPr>
          <p:nvPr>
            <p:ph idx="1"/>
          </p:nvPr>
        </p:nvSpPr>
        <p:spPr>
          <a:xfrm>
            <a:off x="914400" y="1500174"/>
            <a:ext cx="10363200" cy="4441825"/>
          </a:xfrm>
        </p:spPr>
        <p:txBody>
          <a:bodyPr/>
          <a:lstStyle/>
          <a:p>
            <a:r>
              <a:rPr lang="en-GB" dirty="0"/>
              <a:t>Unofficial communication channel</a:t>
            </a:r>
          </a:p>
          <a:p>
            <a:r>
              <a:rPr lang="en-GB" dirty="0"/>
              <a:t>We recommend you to join the group</a:t>
            </a:r>
          </a:p>
          <a:p>
            <a:r>
              <a:rPr lang="en-US" dirty="0"/>
              <a:t>Autojoin link:</a:t>
            </a:r>
          </a:p>
          <a:p>
            <a:endParaRPr lang="en-GB" dirty="0"/>
          </a:p>
          <a:p>
            <a:endParaRPr lang="en-GB" dirty="0"/>
          </a:p>
          <a:p>
            <a:endParaRPr lang="en-CH" dirty="0"/>
          </a:p>
        </p:txBody>
      </p:sp>
      <p:pic>
        <p:nvPicPr>
          <p:cNvPr id="6" name="Picture 5">
            <a:extLst>
              <a:ext uri="{FF2B5EF4-FFF2-40B4-BE49-F238E27FC236}">
                <a16:creationId xmlns:a16="http://schemas.microsoft.com/office/drawing/2014/main" id="{35DA5ED8-B3E0-F446-A57A-F412ED0C49A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25107" t="21513" r="24511" b="17990"/>
          <a:stretch/>
        </p:blipFill>
        <p:spPr>
          <a:xfrm>
            <a:off x="4763852" y="3429000"/>
            <a:ext cx="2664296" cy="2664296"/>
          </a:xfrm>
          <a:prstGeom prst="rect">
            <a:avLst/>
          </a:prstGeom>
        </p:spPr>
      </p:pic>
    </p:spTree>
    <p:extLst>
      <p:ext uri="{BB962C8B-B14F-4D97-AF65-F5344CB8AC3E}">
        <p14:creationId xmlns:p14="http://schemas.microsoft.com/office/powerpoint/2010/main" val="1958603313"/>
      </p:ext>
    </p:extLst>
  </p:cSld>
  <p:clrMapOvr>
    <a:masterClrMapping/>
  </p:clrMapOvr>
  <p:transition>
    <p:strips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ABD53-9442-9DCA-BCCE-5F292B439931}"/>
              </a:ext>
            </a:extLst>
          </p:cNvPr>
          <p:cNvSpPr>
            <a:spLocks noGrp="1"/>
          </p:cNvSpPr>
          <p:nvPr>
            <p:ph type="title"/>
          </p:nvPr>
        </p:nvSpPr>
        <p:spPr/>
        <p:txBody>
          <a:bodyPr/>
          <a:lstStyle/>
          <a:p>
            <a:r>
              <a:rPr lang="en-US" dirty="0"/>
              <a:t>A statement from Ivica …</a:t>
            </a:r>
          </a:p>
        </p:txBody>
      </p:sp>
      <p:sp>
        <p:nvSpPr>
          <p:cNvPr id="3" name="Content Placeholder 2">
            <a:extLst>
              <a:ext uri="{FF2B5EF4-FFF2-40B4-BE49-F238E27FC236}">
                <a16:creationId xmlns:a16="http://schemas.microsoft.com/office/drawing/2014/main" id="{2439D85F-7F80-624E-73BF-2F026CB9FE5F}"/>
              </a:ext>
            </a:extLst>
          </p:cNvPr>
          <p:cNvSpPr>
            <a:spLocks noGrp="1"/>
          </p:cNvSpPr>
          <p:nvPr>
            <p:ph idx="1"/>
          </p:nvPr>
        </p:nvSpPr>
        <p:spPr>
          <a:xfrm>
            <a:off x="309640" y="1412776"/>
            <a:ext cx="11402984" cy="4441825"/>
          </a:xfrm>
        </p:spPr>
        <p:txBody>
          <a:bodyPr/>
          <a:lstStyle/>
          <a:p>
            <a:r>
              <a:rPr lang="en-US" dirty="0">
                <a:hlinkClick r:id="rId2"/>
              </a:rPr>
              <a:t>https://www.facebook.com/1334424117/posts/10232249117833997/?mibextid=rS40aB7S9Ucbxw6v</a:t>
            </a:r>
            <a:endParaRPr lang="en-US" dirty="0"/>
          </a:p>
          <a:p>
            <a:endParaRPr lang="en-US" dirty="0"/>
          </a:p>
          <a:p>
            <a:r>
              <a:rPr lang="en-US" dirty="0"/>
              <a:t>“</a:t>
            </a:r>
            <a:r>
              <a:rPr lang="en-US" b="0" i="0" dirty="0">
                <a:solidFill>
                  <a:srgbClr val="050505"/>
                </a:solidFill>
                <a:effectLst/>
                <a:latin typeface="Segoe UI Historic" panose="020B0502040204020203" pitchFamily="34" charset="0"/>
              </a:rPr>
              <a:t>Another reason for your optimism is the fact that you go to school every day to learn something new. I know you are usually not exactly thrilled about going and being in school, but consider the following arguments. For thousands of years, millions of people have tried to understand various things about nature and society. Some of them spent their entire lives trying to understand the basic laws of nature, what our planet looks like, how the universe looks like, how stars, planets, people </a:t>
            </a:r>
            <a:r>
              <a:rPr lang="en-US" b="0" i="0" dirty="0" err="1">
                <a:solidFill>
                  <a:srgbClr val="050505"/>
                </a:solidFill>
                <a:effectLst/>
                <a:latin typeface="Segoe UI Historic" panose="020B0502040204020203" pitchFamily="34" charset="0"/>
              </a:rPr>
              <a:t>etc</a:t>
            </a:r>
            <a:r>
              <a:rPr lang="en-US" b="0" i="0" dirty="0">
                <a:solidFill>
                  <a:srgbClr val="050505"/>
                </a:solidFill>
                <a:effectLst/>
                <a:latin typeface="Segoe UI Historic" panose="020B0502040204020203" pitchFamily="34" charset="0"/>
              </a:rPr>
              <a:t> were created. You learn most of these things in a few hours of teaching and working at school or at home. </a:t>
            </a:r>
            <a:r>
              <a:rPr lang="en-US" b="1" i="0" dirty="0">
                <a:solidFill>
                  <a:srgbClr val="050505"/>
                </a:solidFill>
                <a:effectLst/>
                <a:latin typeface="Segoe UI Historic" panose="020B0502040204020203" pitchFamily="34" charset="0"/>
              </a:rPr>
              <a:t>From that perspective you know more after a few years of school than some of the greatest scientists in human history. And you find out more and more every day.</a:t>
            </a:r>
            <a:r>
              <a:rPr lang="en-US" b="0" i="0" dirty="0">
                <a:solidFill>
                  <a:srgbClr val="050505"/>
                </a:solidFill>
                <a:effectLst/>
                <a:latin typeface="Segoe UI Historic" panose="020B0502040204020203" pitchFamily="34" charset="0"/>
              </a:rPr>
              <a:t>”</a:t>
            </a:r>
            <a:endParaRPr lang="en-US" dirty="0"/>
          </a:p>
        </p:txBody>
      </p:sp>
    </p:spTree>
    <p:extLst>
      <p:ext uri="{BB962C8B-B14F-4D97-AF65-F5344CB8AC3E}">
        <p14:creationId xmlns:p14="http://schemas.microsoft.com/office/powerpoint/2010/main" val="3652016798"/>
      </p:ext>
    </p:extLst>
  </p:cSld>
  <p:clrMapOvr>
    <a:masterClrMapping/>
  </p:clrMapOvr>
  <p:transition>
    <p:strips dir="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FCD40-33F0-6DE0-F292-88D753813673}"/>
              </a:ext>
            </a:extLst>
          </p:cNvPr>
          <p:cNvSpPr>
            <a:spLocks noGrp="1"/>
          </p:cNvSpPr>
          <p:nvPr>
            <p:ph type="title"/>
          </p:nvPr>
        </p:nvSpPr>
        <p:spPr/>
        <p:txBody>
          <a:bodyPr/>
          <a:lstStyle/>
          <a:p>
            <a:r>
              <a:rPr lang="it-IT" dirty="0"/>
              <a:t>Drinking </a:t>
            </a:r>
            <a:r>
              <a:rPr lang="it-IT" dirty="0" err="1"/>
              <a:t>yellow</a:t>
            </a:r>
            <a:r>
              <a:rPr lang="it-IT" dirty="0"/>
              <a:t> </a:t>
            </a:r>
            <a:r>
              <a:rPr lang="it-IT" dirty="0" err="1"/>
              <a:t>liquid</a:t>
            </a:r>
            <a:r>
              <a:rPr lang="it-IT" dirty="0"/>
              <a:t> in Split</a:t>
            </a:r>
            <a:endParaRPr lang="en-US" dirty="0"/>
          </a:p>
        </p:txBody>
      </p:sp>
      <p:pic>
        <p:nvPicPr>
          <p:cNvPr id="6" name="Content Placeholder 5" descr="A glass of beer on a table&#10;&#10;Description automatically generated with medium confidence">
            <a:extLst>
              <a:ext uri="{FF2B5EF4-FFF2-40B4-BE49-F238E27FC236}">
                <a16:creationId xmlns:a16="http://schemas.microsoft.com/office/drawing/2014/main" id="{94C98911-BA02-043F-1BFF-E49190A4222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9376" y="1620894"/>
            <a:ext cx="6423112" cy="3616212"/>
          </a:xfrm>
        </p:spPr>
      </p:pic>
      <p:pic>
        <p:nvPicPr>
          <p:cNvPr id="4" name="Picture 3">
            <a:extLst>
              <a:ext uri="{FF2B5EF4-FFF2-40B4-BE49-F238E27FC236}">
                <a16:creationId xmlns:a16="http://schemas.microsoft.com/office/drawing/2014/main" id="{B30E32FB-336B-C380-0AFD-0439022D0A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2076" y="3284984"/>
            <a:ext cx="4727848" cy="3132199"/>
          </a:xfrm>
          <a:prstGeom prst="rect">
            <a:avLst/>
          </a:prstGeom>
        </p:spPr>
      </p:pic>
      <p:pic>
        <p:nvPicPr>
          <p:cNvPr id="8" name="Picture 7" descr="A person standing in a room&#10;&#10;Description automatically generated with low confidence">
            <a:extLst>
              <a:ext uri="{FF2B5EF4-FFF2-40B4-BE49-F238E27FC236}">
                <a16:creationId xmlns:a16="http://schemas.microsoft.com/office/drawing/2014/main" id="{6D5255B4-6F34-A689-EFA2-D85A73B872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7907578" y="2532632"/>
            <a:ext cx="4725144" cy="2660256"/>
          </a:xfrm>
          <a:prstGeom prst="rect">
            <a:avLst/>
          </a:prstGeom>
        </p:spPr>
      </p:pic>
    </p:spTree>
    <p:extLst>
      <p:ext uri="{BB962C8B-B14F-4D97-AF65-F5344CB8AC3E}">
        <p14:creationId xmlns:p14="http://schemas.microsoft.com/office/powerpoint/2010/main" val="1521995667"/>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a:t>
            </a:r>
            <a:r>
              <a:rPr lang="en-US" dirty="0">
                <a:solidFill>
                  <a:schemeClr val="accent1"/>
                </a:solidFill>
              </a:rPr>
              <a:t>participants </a:t>
            </a:r>
            <a:r>
              <a:rPr lang="en-US" dirty="0"/>
              <a:t>give the most value to the school !</a:t>
            </a:r>
            <a:endParaRPr lang="en-GB" dirty="0"/>
          </a:p>
        </p:txBody>
      </p:sp>
      <p:sp>
        <p:nvSpPr>
          <p:cNvPr id="4" name="Subtitle 3"/>
          <p:cNvSpPr>
            <a:spLocks noGrp="1"/>
          </p:cNvSpPr>
          <p:nvPr>
            <p:ph type="subTitle" idx="1"/>
          </p:nvPr>
        </p:nvSpPr>
        <p:spPr/>
        <p:txBody>
          <a:bodyPr/>
          <a:lstStyle/>
          <a:p>
            <a:r>
              <a:rPr lang="en-US" dirty="0"/>
              <a:t>Why ?</a:t>
            </a:r>
            <a:endParaRPr lang="en-GB" dirty="0"/>
          </a:p>
        </p:txBody>
      </p:sp>
    </p:spTree>
    <p:extLst>
      <p:ext uri="{BB962C8B-B14F-4D97-AF65-F5344CB8AC3E}">
        <p14:creationId xmlns:p14="http://schemas.microsoft.com/office/powerpoint/2010/main" val="1550829886"/>
      </p:ext>
    </p:extLst>
  </p:cSld>
  <p:clrMapOvr>
    <a:masterClrMapping/>
  </p:clrMapOvr>
  <p:transition>
    <p:strips dir="rd"/>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example, this school</a:t>
            </a:r>
            <a:endParaRPr lang="en-GB" dirty="0"/>
          </a:p>
        </p:txBody>
      </p:sp>
      <p:sp>
        <p:nvSpPr>
          <p:cNvPr id="3" name="Content Placeholder 2"/>
          <p:cNvSpPr>
            <a:spLocks noGrp="1"/>
          </p:cNvSpPr>
          <p:nvPr>
            <p:ph idx="1"/>
          </p:nvPr>
        </p:nvSpPr>
        <p:spPr/>
        <p:txBody>
          <a:bodyPr/>
          <a:lstStyle/>
          <a:p>
            <a:r>
              <a:rPr lang="en-US" dirty="0"/>
              <a:t>58 applicants, 28 nationalities</a:t>
            </a:r>
            <a:endParaRPr lang="en-GB" dirty="0"/>
          </a:p>
          <a:p>
            <a:pPr lvl="1"/>
            <a:r>
              <a:rPr lang="en-GB" dirty="0"/>
              <a:t>Austria, Azerbaijan, Cameroon, China, Colombia, Croatia, Czechia, Denmark, France, Germany, Hong Kong, India, Italy, Lithuania, Mexico, Norway, Pakistan, </a:t>
            </a:r>
            <a:r>
              <a:rPr lang="en-GB" dirty="0" err="1"/>
              <a:t>Palestina</a:t>
            </a:r>
            <a:r>
              <a:rPr lang="en-GB" dirty="0"/>
              <a:t>, Poland, Romania, Russia, Serbia, Sweden, Taiwan, Tunisia, Türkiye, Ukraine, United Kingdom.</a:t>
            </a:r>
          </a:p>
          <a:p>
            <a:r>
              <a:rPr lang="en-US" dirty="0"/>
              <a:t>Selected 33, 21 nationalities</a:t>
            </a:r>
          </a:p>
          <a:p>
            <a:pPr lvl="1"/>
            <a:r>
              <a:rPr lang="en-US" dirty="0"/>
              <a:t>Austria, Azerbaijan, China, China, Croatia, Croatia, Czechia, Denmark, Germany, Hong Kong, India, Italy, Lithuania, Norway, Romania, Serbia, Sweden, Taiwan, Tunisia, Ukraine, United Kingdom.</a:t>
            </a:r>
          </a:p>
          <a:p>
            <a:endParaRPr lang="en-US" dirty="0"/>
          </a:p>
        </p:txBody>
      </p:sp>
    </p:spTree>
    <p:extLst>
      <p:ext uri="{BB962C8B-B14F-4D97-AF65-F5344CB8AC3E}">
        <p14:creationId xmlns:p14="http://schemas.microsoft.com/office/powerpoint/2010/main" val="1786047424"/>
      </p:ext>
    </p:extLst>
  </p:cSld>
  <p:clrMapOvr>
    <a:masterClrMapping/>
  </p:clrMapOvr>
  <p:transition>
    <p:strips dir="rd"/>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The 40 applying institutes</a:t>
            </a:r>
            <a:endParaRPr lang="en-GB" dirty="0"/>
          </a:p>
        </p:txBody>
      </p:sp>
      <p:sp>
        <p:nvSpPr>
          <p:cNvPr id="4" name="Content Placeholder 3"/>
          <p:cNvSpPr>
            <a:spLocks noGrp="1"/>
          </p:cNvSpPr>
          <p:nvPr>
            <p:ph idx="1"/>
          </p:nvPr>
        </p:nvSpPr>
        <p:spPr>
          <a:xfrm>
            <a:off x="914400" y="1500174"/>
            <a:ext cx="10363200" cy="4441825"/>
          </a:xfrm>
        </p:spPr>
        <p:txBody>
          <a:bodyPr/>
          <a:lstStyle/>
          <a:p>
            <a:r>
              <a:rPr lang="en-US" sz="1800" dirty="0"/>
              <a:t>University of London, Higher School of Economics, University of Bucharest, Academia </a:t>
            </a:r>
            <a:r>
              <a:rPr lang="en-US" sz="1800" dirty="0" err="1"/>
              <a:t>Sinica</a:t>
            </a:r>
            <a:r>
              <a:rPr lang="en-US" sz="1800" dirty="0"/>
              <a:t>, Taiwan, AGH University of Cracow, CERN, Helmut-</a:t>
            </a:r>
            <a:r>
              <a:rPr lang="en-US" sz="1800" dirty="0" err="1"/>
              <a:t>Sch`midt</a:t>
            </a:r>
            <a:r>
              <a:rPr lang="en-US" sz="1800" dirty="0"/>
              <a:t>-University, </a:t>
            </a:r>
            <a:r>
              <a:rPr lang="en-US" sz="1800" dirty="0" err="1"/>
              <a:t>Deutsches</a:t>
            </a:r>
            <a:r>
              <a:rPr lang="en-US" sz="1800" dirty="0"/>
              <a:t> </a:t>
            </a:r>
            <a:r>
              <a:rPr lang="en-US" sz="1800" dirty="0" err="1"/>
              <a:t>Elektronen</a:t>
            </a:r>
            <a:r>
              <a:rPr lang="en-US" sz="1800" dirty="0"/>
              <a:t>-Synchrotron (DESY), University of Zagreb, Humboldt University of Berlin, INFN- </a:t>
            </a:r>
            <a:r>
              <a:rPr lang="en-US" sz="1800" dirty="0" err="1"/>
              <a:t>Sezione</a:t>
            </a:r>
            <a:r>
              <a:rPr lang="en-US" sz="1800" dirty="0"/>
              <a:t> di Bari, Information Technology School (ITS), Institute of High Energy Physics (HEPHY) Vienna, Instituto de </a:t>
            </a:r>
            <a:r>
              <a:rPr lang="en-US" sz="1800" dirty="0" err="1"/>
              <a:t>Fisica</a:t>
            </a:r>
            <a:r>
              <a:rPr lang="en-US" sz="1800" dirty="0"/>
              <a:t> Corpuscular (IFIC), Univ. de Valencia (UV), </a:t>
            </a:r>
            <a:r>
              <a:rPr lang="en-US" sz="1800" dirty="0" err="1"/>
              <a:t>Istituto</a:t>
            </a:r>
            <a:r>
              <a:rPr lang="en-US" sz="1800" dirty="0"/>
              <a:t> Nazionale di </a:t>
            </a:r>
            <a:r>
              <a:rPr lang="en-US" sz="1800" dirty="0" err="1"/>
              <a:t>Fisica</a:t>
            </a:r>
            <a:r>
              <a:rPr lang="en-US" sz="1800" dirty="0"/>
              <a:t> </a:t>
            </a:r>
            <a:r>
              <a:rPr lang="en-US" sz="1800" dirty="0" err="1"/>
              <a:t>Nucleare</a:t>
            </a:r>
            <a:r>
              <a:rPr lang="en-US" sz="1800" dirty="0"/>
              <a:t> (INFN), </a:t>
            </a:r>
            <a:r>
              <a:rPr lang="en-US" sz="1800" dirty="0" err="1"/>
              <a:t>Sezione</a:t>
            </a:r>
            <a:r>
              <a:rPr lang="en-US" sz="1800" dirty="0"/>
              <a:t> di Napoli, Karlsruhe Institute of Technology, Middle East Technical University, </a:t>
            </a:r>
            <a:r>
              <a:rPr lang="en-US" sz="1800" dirty="0" err="1"/>
              <a:t>Physikalisches</a:t>
            </a:r>
            <a:r>
              <a:rPr lang="en-US" sz="1800" dirty="0"/>
              <a:t> </a:t>
            </a:r>
            <a:r>
              <a:rPr lang="en-US" sz="1800" dirty="0" err="1"/>
              <a:t>Institut</a:t>
            </a:r>
            <a:r>
              <a:rPr lang="en-US" sz="1800" dirty="0"/>
              <a:t>, Heidelberg University, </a:t>
            </a:r>
            <a:r>
              <a:rPr lang="en-US" sz="1800" dirty="0" err="1"/>
              <a:t>Qauid_e_Azam</a:t>
            </a:r>
            <a:r>
              <a:rPr lang="en-US" sz="1800" dirty="0"/>
              <a:t> university , </a:t>
            </a:r>
            <a:r>
              <a:rPr lang="en-US" sz="1800" dirty="0" err="1"/>
              <a:t>islamabad</a:t>
            </a:r>
            <a:r>
              <a:rPr lang="en-US" sz="1800" dirty="0"/>
              <a:t> , </a:t>
            </a:r>
            <a:r>
              <a:rPr lang="en-US" sz="1800" dirty="0" err="1"/>
              <a:t>pakistan</a:t>
            </a:r>
            <a:r>
              <a:rPr lang="en-US" sz="1800" dirty="0"/>
              <a:t>, TATA Consultancy Services, Technical University of Vienna, </a:t>
            </a:r>
            <a:r>
              <a:rPr lang="en-US" sz="1800" dirty="0" err="1"/>
              <a:t>Theoritical</a:t>
            </a:r>
            <a:r>
              <a:rPr lang="en-US" sz="1800" dirty="0"/>
              <a:t> and </a:t>
            </a:r>
            <a:r>
              <a:rPr lang="en-US" sz="1800" dirty="0" err="1"/>
              <a:t>Compytional</a:t>
            </a:r>
            <a:r>
              <a:rPr lang="en-US" sz="1800" dirty="0"/>
              <a:t> lab at </a:t>
            </a:r>
            <a:r>
              <a:rPr lang="en-US" sz="1800" dirty="0" err="1"/>
              <a:t>Universiti</a:t>
            </a:r>
            <a:r>
              <a:rPr lang="en-US" sz="1800" dirty="0"/>
              <a:t> Sains Malaysia, TRANSMUTEX SA, UNAM, Universidad </a:t>
            </a:r>
            <a:r>
              <a:rPr lang="en-US" sz="1800" dirty="0" err="1"/>
              <a:t>Iberoamericana</a:t>
            </a:r>
            <a:r>
              <a:rPr lang="en-US" sz="1800" dirty="0"/>
              <a:t>, Università </a:t>
            </a:r>
            <a:r>
              <a:rPr lang="en-US" sz="1800" dirty="0" err="1"/>
              <a:t>Degli</a:t>
            </a:r>
            <a:r>
              <a:rPr lang="en-US" sz="1800" dirty="0"/>
              <a:t> </a:t>
            </a:r>
            <a:r>
              <a:rPr lang="en-US" sz="1800" dirty="0" err="1"/>
              <a:t>Studi</a:t>
            </a:r>
            <a:r>
              <a:rPr lang="en-US" sz="1800" dirty="0"/>
              <a:t> di Firenze, University of Bologna, Department of Physics and Astronomy, University of Bonn, Physical Institute, University of Bucharest, Bucharest Romania | </a:t>
            </a:r>
            <a:r>
              <a:rPr lang="en-US" sz="1800" dirty="0" err="1"/>
              <a:t>Horia</a:t>
            </a:r>
            <a:r>
              <a:rPr lang="en-US" sz="1800" dirty="0"/>
              <a:t> </a:t>
            </a:r>
            <a:r>
              <a:rPr lang="en-US" sz="1800" dirty="0" err="1"/>
              <a:t>Hulubei</a:t>
            </a:r>
            <a:r>
              <a:rPr lang="en-US" sz="1800" dirty="0"/>
              <a:t> National Institute of Physics and Nuclear Engineering, University of California San Diego, University of Cambridge, University of Glasgow, University of Hamburg, University of Manchester, University of Milano-Bicocca, University of Novi Sad, University of Science and Technology of China, University of </a:t>
            </a:r>
            <a:r>
              <a:rPr lang="en-US" sz="1800" dirty="0" err="1"/>
              <a:t>Yaounde</a:t>
            </a:r>
            <a:r>
              <a:rPr lang="en-US" sz="1800" dirty="0"/>
              <a:t>, Vega IT, Vrije Universiteit Brussel (Free University of Brussels), </a:t>
            </a:r>
            <a:endParaRPr lang="en-GB" sz="1800" dirty="0"/>
          </a:p>
        </p:txBody>
      </p:sp>
    </p:spTree>
    <p:extLst>
      <p:ext uri="{BB962C8B-B14F-4D97-AF65-F5344CB8AC3E}">
        <p14:creationId xmlns:p14="http://schemas.microsoft.com/office/powerpoint/2010/main" val="1005338898"/>
      </p:ext>
    </p:extLst>
  </p:cSld>
  <p:clrMapOvr>
    <a:masterClrMapping/>
  </p:clrMapOvr>
  <p:transition>
    <p:strips dir="rd"/>
  </p:transition>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2" name="Picture 8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72304" y="4004431"/>
            <a:ext cx="2355215" cy="737651"/>
          </a:xfrm>
          <a:prstGeom prst="rect">
            <a:avLst/>
          </a:prstGeom>
        </p:spPr>
      </p:pic>
      <p:pic>
        <p:nvPicPr>
          <p:cNvPr id="48" name="Picture 4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18174" y="458936"/>
            <a:ext cx="598122" cy="607390"/>
          </a:xfrm>
          <a:prstGeom prst="rect">
            <a:avLst/>
          </a:prstGeom>
        </p:spPr>
      </p:pic>
      <p:pic>
        <p:nvPicPr>
          <p:cNvPr id="49" name="Picture 4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11688" y="2606019"/>
            <a:ext cx="945480" cy="468238"/>
          </a:xfrm>
          <a:prstGeom prst="rect">
            <a:avLst/>
          </a:prstGeom>
        </p:spPr>
      </p:pic>
      <p:pic>
        <p:nvPicPr>
          <p:cNvPr id="50" name="Picture 4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048014" y="4772853"/>
            <a:ext cx="468237" cy="468237"/>
          </a:xfrm>
          <a:prstGeom prst="rect">
            <a:avLst/>
          </a:prstGeom>
        </p:spPr>
      </p:pic>
      <p:pic>
        <p:nvPicPr>
          <p:cNvPr id="51" name="Picture 50"/>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533622" y="3591626"/>
            <a:ext cx="471042" cy="468237"/>
          </a:xfrm>
          <a:prstGeom prst="rect">
            <a:avLst/>
          </a:prstGeom>
        </p:spPr>
      </p:pic>
      <p:pic>
        <p:nvPicPr>
          <p:cNvPr id="52" name="Picture 5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46093" y="3664095"/>
            <a:ext cx="2428593" cy="468237"/>
          </a:xfrm>
          <a:prstGeom prst="rect">
            <a:avLst/>
          </a:prstGeom>
        </p:spPr>
      </p:pic>
      <p:pic>
        <p:nvPicPr>
          <p:cNvPr id="53" name="Picture 52"/>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4811687" y="4071624"/>
            <a:ext cx="1572875" cy="351761"/>
          </a:xfrm>
          <a:prstGeom prst="rect">
            <a:avLst/>
          </a:prstGeom>
        </p:spPr>
      </p:pic>
      <p:pic>
        <p:nvPicPr>
          <p:cNvPr id="54" name="Picture 53"/>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3813907" y="1061914"/>
            <a:ext cx="735629" cy="468238"/>
          </a:xfrm>
          <a:prstGeom prst="rect">
            <a:avLst/>
          </a:prstGeom>
        </p:spPr>
      </p:pic>
      <p:pic>
        <p:nvPicPr>
          <p:cNvPr id="55" name="Picture 54"/>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817955" y="1249041"/>
            <a:ext cx="1010949" cy="468238"/>
          </a:xfrm>
          <a:prstGeom prst="rect">
            <a:avLst/>
          </a:prstGeom>
        </p:spPr>
      </p:pic>
      <p:pic>
        <p:nvPicPr>
          <p:cNvPr id="56" name="Picture 55"/>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5875384" y="458936"/>
            <a:ext cx="1129280" cy="468238"/>
          </a:xfrm>
          <a:prstGeom prst="rect">
            <a:avLst/>
          </a:prstGeom>
        </p:spPr>
      </p:pic>
      <p:pic>
        <p:nvPicPr>
          <p:cNvPr id="57" name="Picture 56"/>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537676" y="4910529"/>
            <a:ext cx="1359551" cy="351761"/>
          </a:xfrm>
          <a:prstGeom prst="rect">
            <a:avLst/>
          </a:prstGeom>
        </p:spPr>
      </p:pic>
      <p:pic>
        <p:nvPicPr>
          <p:cNvPr id="58" name="Picture 57"/>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5093011" y="405817"/>
            <a:ext cx="363857" cy="708812"/>
          </a:xfrm>
          <a:prstGeom prst="rect">
            <a:avLst/>
          </a:prstGeom>
        </p:spPr>
      </p:pic>
      <p:pic>
        <p:nvPicPr>
          <p:cNvPr id="59" name="Picture 58"/>
          <p:cNvPicPr>
            <a:picLocks noChangeAspect="1"/>
          </p:cNvPicPr>
          <p:nvPr/>
        </p:nvPicPr>
        <p:blipFill>
          <a:blip r:embed="rId14">
            <a:extLst>
              <a:ext uri="{28A0092B-C50C-407E-A947-70E740481C1C}">
                <a14:useLocalDpi xmlns:a14="http://schemas.microsoft.com/office/drawing/2010/main"/>
              </a:ext>
            </a:extLst>
          </a:blip>
          <a:stretch>
            <a:fillRect/>
          </a:stretch>
        </p:blipFill>
        <p:spPr>
          <a:xfrm>
            <a:off x="4325787" y="530965"/>
            <a:ext cx="485901" cy="485901"/>
          </a:xfrm>
          <a:prstGeom prst="rect">
            <a:avLst/>
          </a:prstGeom>
        </p:spPr>
      </p:pic>
      <p:pic>
        <p:nvPicPr>
          <p:cNvPr id="60" name="Picture 59"/>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2315016" y="443102"/>
            <a:ext cx="606534" cy="580034"/>
          </a:xfrm>
          <a:prstGeom prst="rect">
            <a:avLst/>
          </a:prstGeom>
        </p:spPr>
      </p:pic>
      <p:pic>
        <p:nvPicPr>
          <p:cNvPr id="61" name="Picture 60"/>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354048" y="613153"/>
            <a:ext cx="969382" cy="321427"/>
          </a:xfrm>
          <a:prstGeom prst="rect">
            <a:avLst/>
          </a:prstGeom>
        </p:spPr>
      </p:pic>
      <p:pic>
        <p:nvPicPr>
          <p:cNvPr id="62" name="Picture 61"/>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1203200" y="1891864"/>
            <a:ext cx="586596" cy="647699"/>
          </a:xfrm>
          <a:prstGeom prst="rect">
            <a:avLst/>
          </a:prstGeom>
        </p:spPr>
      </p:pic>
      <p:pic>
        <p:nvPicPr>
          <p:cNvPr id="63" name="Picture 62"/>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2042501" y="2029017"/>
            <a:ext cx="755019" cy="589859"/>
          </a:xfrm>
          <a:prstGeom prst="rect">
            <a:avLst/>
          </a:prstGeom>
        </p:spPr>
      </p:pic>
      <p:pic>
        <p:nvPicPr>
          <p:cNvPr id="64" name="Picture 63"/>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3892647" y="2782765"/>
            <a:ext cx="726961" cy="770512"/>
          </a:xfrm>
          <a:prstGeom prst="rect">
            <a:avLst/>
          </a:prstGeom>
        </p:spPr>
      </p:pic>
      <p:pic>
        <p:nvPicPr>
          <p:cNvPr id="65" name="Picture 64"/>
          <p:cNvPicPr>
            <a:picLocks noChangeAspect="1"/>
          </p:cNvPicPr>
          <p:nvPr/>
        </p:nvPicPr>
        <p:blipFill>
          <a:blip r:embed="rId20">
            <a:extLst>
              <a:ext uri="{28A0092B-C50C-407E-A947-70E740481C1C}">
                <a14:useLocalDpi xmlns:a14="http://schemas.microsoft.com/office/drawing/2010/main"/>
              </a:ext>
            </a:extLst>
          </a:blip>
          <a:stretch>
            <a:fillRect/>
          </a:stretch>
        </p:blipFill>
        <p:spPr>
          <a:xfrm>
            <a:off x="10759183" y="4100427"/>
            <a:ext cx="873236" cy="485131"/>
          </a:xfrm>
          <a:prstGeom prst="rect">
            <a:avLst/>
          </a:prstGeom>
        </p:spPr>
      </p:pic>
      <p:pic>
        <p:nvPicPr>
          <p:cNvPr id="66" name="Picture 65"/>
          <p:cNvPicPr>
            <a:picLocks noChangeAspect="1"/>
          </p:cNvPicPr>
          <p:nvPr/>
        </p:nvPicPr>
        <p:blipFill>
          <a:blip r:embed="rId21">
            <a:extLst>
              <a:ext uri="{28A0092B-C50C-407E-A947-70E740481C1C}">
                <a14:useLocalDpi xmlns:a14="http://schemas.microsoft.com/office/drawing/2010/main"/>
              </a:ext>
            </a:extLst>
          </a:blip>
          <a:stretch>
            <a:fillRect/>
          </a:stretch>
        </p:blipFill>
        <p:spPr>
          <a:xfrm>
            <a:off x="354048" y="2591309"/>
            <a:ext cx="1038753" cy="374325"/>
          </a:xfrm>
          <a:prstGeom prst="rect">
            <a:avLst/>
          </a:prstGeom>
        </p:spPr>
      </p:pic>
      <p:pic>
        <p:nvPicPr>
          <p:cNvPr id="67" name="Picture 66"/>
          <p:cNvPicPr>
            <a:picLocks noChangeAspect="1"/>
          </p:cNvPicPr>
          <p:nvPr/>
        </p:nvPicPr>
        <p:blipFill>
          <a:blip r:embed="rId22" cstate="print">
            <a:extLst>
              <a:ext uri="{28A0092B-C50C-407E-A947-70E740481C1C}">
                <a14:useLocalDpi xmlns:a14="http://schemas.microsoft.com/office/drawing/2010/main"/>
              </a:ext>
            </a:extLst>
          </a:blip>
          <a:stretch>
            <a:fillRect/>
          </a:stretch>
        </p:blipFill>
        <p:spPr>
          <a:xfrm>
            <a:off x="1968154" y="2815700"/>
            <a:ext cx="651580" cy="731547"/>
          </a:xfrm>
          <a:prstGeom prst="rect">
            <a:avLst/>
          </a:prstGeom>
        </p:spPr>
      </p:pic>
      <p:pic>
        <p:nvPicPr>
          <p:cNvPr id="68" name="Picture 67"/>
          <p:cNvPicPr>
            <a:picLocks noChangeAspect="1"/>
          </p:cNvPicPr>
          <p:nvPr/>
        </p:nvPicPr>
        <p:blipFill>
          <a:blip r:embed="rId23">
            <a:extLst>
              <a:ext uri="{28A0092B-C50C-407E-A947-70E740481C1C}">
                <a14:useLocalDpi xmlns:a14="http://schemas.microsoft.com/office/drawing/2010/main"/>
              </a:ext>
            </a:extLst>
          </a:blip>
          <a:stretch>
            <a:fillRect/>
          </a:stretch>
        </p:blipFill>
        <p:spPr>
          <a:xfrm>
            <a:off x="2669742" y="1268074"/>
            <a:ext cx="561552" cy="554619"/>
          </a:xfrm>
          <a:prstGeom prst="rect">
            <a:avLst/>
          </a:prstGeom>
        </p:spPr>
      </p:pic>
      <p:pic>
        <p:nvPicPr>
          <p:cNvPr id="69" name="Picture 68"/>
          <p:cNvPicPr>
            <a:picLocks noChangeAspect="1"/>
          </p:cNvPicPr>
          <p:nvPr/>
        </p:nvPicPr>
        <p:blipFill>
          <a:blip r:embed="rId24">
            <a:extLst>
              <a:ext uri="{28A0092B-C50C-407E-A947-70E740481C1C}">
                <a14:useLocalDpi xmlns:a14="http://schemas.microsoft.com/office/drawing/2010/main"/>
              </a:ext>
            </a:extLst>
          </a:blip>
          <a:stretch>
            <a:fillRect/>
          </a:stretch>
        </p:blipFill>
        <p:spPr>
          <a:xfrm>
            <a:off x="6353249" y="1603208"/>
            <a:ext cx="730283" cy="449025"/>
          </a:xfrm>
          <a:prstGeom prst="rect">
            <a:avLst/>
          </a:prstGeom>
        </p:spPr>
      </p:pic>
      <p:pic>
        <p:nvPicPr>
          <p:cNvPr id="70" name="Picture 69"/>
          <p:cNvPicPr>
            <a:picLocks noChangeAspect="1"/>
          </p:cNvPicPr>
          <p:nvPr/>
        </p:nvPicPr>
        <p:blipFill>
          <a:blip r:embed="rId25">
            <a:extLst>
              <a:ext uri="{28A0092B-C50C-407E-A947-70E740481C1C}">
                <a14:useLocalDpi xmlns:a14="http://schemas.microsoft.com/office/drawing/2010/main"/>
              </a:ext>
            </a:extLst>
          </a:blip>
          <a:stretch>
            <a:fillRect/>
          </a:stretch>
        </p:blipFill>
        <p:spPr>
          <a:xfrm>
            <a:off x="4256128" y="1827720"/>
            <a:ext cx="428691" cy="805938"/>
          </a:xfrm>
          <a:prstGeom prst="rect">
            <a:avLst/>
          </a:prstGeom>
        </p:spPr>
      </p:pic>
      <p:pic>
        <p:nvPicPr>
          <p:cNvPr id="71" name="Picture 70"/>
          <p:cNvPicPr>
            <a:picLocks noChangeAspect="1"/>
          </p:cNvPicPr>
          <p:nvPr/>
        </p:nvPicPr>
        <p:blipFill>
          <a:blip r:embed="rId26">
            <a:extLst>
              <a:ext uri="{28A0092B-C50C-407E-A947-70E740481C1C}">
                <a14:useLocalDpi xmlns:a14="http://schemas.microsoft.com/office/drawing/2010/main"/>
              </a:ext>
            </a:extLst>
          </a:blip>
          <a:stretch>
            <a:fillRect/>
          </a:stretch>
        </p:blipFill>
        <p:spPr>
          <a:xfrm>
            <a:off x="1392801" y="456616"/>
            <a:ext cx="561216" cy="561216"/>
          </a:xfrm>
          <a:prstGeom prst="rect">
            <a:avLst/>
          </a:prstGeom>
        </p:spPr>
      </p:pic>
      <p:pic>
        <p:nvPicPr>
          <p:cNvPr id="72" name="Picture 71"/>
          <p:cNvPicPr>
            <a:picLocks noChangeAspect="1"/>
          </p:cNvPicPr>
          <p:nvPr/>
        </p:nvPicPr>
        <p:blipFill>
          <a:blip r:embed="rId27" cstate="print">
            <a:extLst>
              <a:ext uri="{28A0092B-C50C-407E-A947-70E740481C1C}">
                <a14:useLocalDpi xmlns:a14="http://schemas.microsoft.com/office/drawing/2010/main"/>
              </a:ext>
            </a:extLst>
          </a:blip>
          <a:stretch>
            <a:fillRect/>
          </a:stretch>
        </p:blipFill>
        <p:spPr>
          <a:xfrm>
            <a:off x="3183594" y="2029017"/>
            <a:ext cx="607707" cy="607707"/>
          </a:xfrm>
          <a:prstGeom prst="rect">
            <a:avLst/>
          </a:prstGeom>
        </p:spPr>
      </p:pic>
      <p:pic>
        <p:nvPicPr>
          <p:cNvPr id="73" name="Picture 72"/>
          <p:cNvPicPr>
            <a:picLocks noChangeAspect="1"/>
          </p:cNvPicPr>
          <p:nvPr/>
        </p:nvPicPr>
        <p:blipFill>
          <a:blip r:embed="rId28">
            <a:extLst>
              <a:ext uri="{28A0092B-C50C-407E-A947-70E740481C1C}">
                <a14:useLocalDpi xmlns:a14="http://schemas.microsoft.com/office/drawing/2010/main"/>
              </a:ext>
            </a:extLst>
          </a:blip>
          <a:stretch>
            <a:fillRect/>
          </a:stretch>
        </p:blipFill>
        <p:spPr>
          <a:xfrm>
            <a:off x="3994950" y="4059864"/>
            <a:ext cx="512767" cy="640958"/>
          </a:xfrm>
          <a:prstGeom prst="rect">
            <a:avLst/>
          </a:prstGeom>
        </p:spPr>
      </p:pic>
      <p:pic>
        <p:nvPicPr>
          <p:cNvPr id="74" name="Picture 73"/>
          <p:cNvPicPr>
            <a:picLocks noChangeAspect="1"/>
          </p:cNvPicPr>
          <p:nvPr/>
        </p:nvPicPr>
        <p:blipFill>
          <a:blip r:embed="rId29">
            <a:extLst>
              <a:ext uri="{28A0092B-C50C-407E-A947-70E740481C1C}">
                <a14:useLocalDpi xmlns:a14="http://schemas.microsoft.com/office/drawing/2010/main"/>
              </a:ext>
            </a:extLst>
          </a:blip>
          <a:stretch>
            <a:fillRect/>
          </a:stretch>
        </p:blipFill>
        <p:spPr>
          <a:xfrm>
            <a:off x="11448203" y="1347026"/>
            <a:ext cx="421470" cy="606268"/>
          </a:xfrm>
          <a:prstGeom prst="rect">
            <a:avLst/>
          </a:prstGeom>
        </p:spPr>
      </p:pic>
      <p:pic>
        <p:nvPicPr>
          <p:cNvPr id="75" name="Picture 74"/>
          <p:cNvPicPr>
            <a:picLocks noChangeAspect="1"/>
          </p:cNvPicPr>
          <p:nvPr/>
        </p:nvPicPr>
        <p:blipFill>
          <a:blip r:embed="rId30">
            <a:extLst>
              <a:ext uri="{28A0092B-C50C-407E-A947-70E740481C1C}">
                <a14:useLocalDpi xmlns:a14="http://schemas.microsoft.com/office/drawing/2010/main"/>
              </a:ext>
            </a:extLst>
          </a:blip>
          <a:stretch>
            <a:fillRect/>
          </a:stretch>
        </p:blipFill>
        <p:spPr>
          <a:xfrm>
            <a:off x="4773773" y="3327079"/>
            <a:ext cx="435350" cy="604418"/>
          </a:xfrm>
          <a:prstGeom prst="rect">
            <a:avLst/>
          </a:prstGeom>
        </p:spPr>
      </p:pic>
      <p:pic>
        <p:nvPicPr>
          <p:cNvPr id="76" name="Picture 75"/>
          <p:cNvPicPr>
            <a:picLocks noChangeAspect="1"/>
          </p:cNvPicPr>
          <p:nvPr/>
        </p:nvPicPr>
        <p:blipFill>
          <a:blip r:embed="rId31" cstate="print">
            <a:extLst>
              <a:ext uri="{28A0092B-C50C-407E-A947-70E740481C1C}">
                <a14:useLocalDpi xmlns:a14="http://schemas.microsoft.com/office/drawing/2010/main"/>
              </a:ext>
            </a:extLst>
          </a:blip>
          <a:stretch>
            <a:fillRect/>
          </a:stretch>
        </p:blipFill>
        <p:spPr>
          <a:xfrm>
            <a:off x="3324077" y="3416385"/>
            <a:ext cx="696778" cy="696778"/>
          </a:xfrm>
          <a:prstGeom prst="rect">
            <a:avLst/>
          </a:prstGeom>
        </p:spPr>
      </p:pic>
      <p:pic>
        <p:nvPicPr>
          <p:cNvPr id="77" name="Picture 76"/>
          <p:cNvPicPr>
            <a:picLocks noChangeAspect="1"/>
          </p:cNvPicPr>
          <p:nvPr/>
        </p:nvPicPr>
        <p:blipFill>
          <a:blip r:embed="rId32">
            <a:extLst>
              <a:ext uri="{28A0092B-C50C-407E-A947-70E740481C1C}">
                <a14:useLocalDpi xmlns:a14="http://schemas.microsoft.com/office/drawing/2010/main"/>
              </a:ext>
            </a:extLst>
          </a:blip>
          <a:stretch>
            <a:fillRect/>
          </a:stretch>
        </p:blipFill>
        <p:spPr>
          <a:xfrm>
            <a:off x="4652263" y="4475820"/>
            <a:ext cx="1806361" cy="632226"/>
          </a:xfrm>
          <a:prstGeom prst="rect">
            <a:avLst/>
          </a:prstGeom>
        </p:spPr>
      </p:pic>
      <p:pic>
        <p:nvPicPr>
          <p:cNvPr id="78" name="Picture 77"/>
          <p:cNvPicPr>
            <a:picLocks noChangeAspect="1"/>
          </p:cNvPicPr>
          <p:nvPr/>
        </p:nvPicPr>
        <p:blipFill>
          <a:blip r:embed="rId33" cstate="print">
            <a:extLst>
              <a:ext uri="{28A0092B-C50C-407E-A947-70E740481C1C}">
                <a14:useLocalDpi xmlns:a14="http://schemas.microsoft.com/office/drawing/2010/main"/>
              </a:ext>
            </a:extLst>
          </a:blip>
          <a:stretch>
            <a:fillRect/>
          </a:stretch>
        </p:blipFill>
        <p:spPr>
          <a:xfrm>
            <a:off x="3412993" y="5260412"/>
            <a:ext cx="1107818" cy="358195"/>
          </a:xfrm>
          <a:prstGeom prst="rect">
            <a:avLst/>
          </a:prstGeom>
        </p:spPr>
      </p:pic>
      <p:pic>
        <p:nvPicPr>
          <p:cNvPr id="79" name="Picture 78"/>
          <p:cNvPicPr>
            <a:picLocks noChangeAspect="1"/>
          </p:cNvPicPr>
          <p:nvPr/>
        </p:nvPicPr>
        <p:blipFill>
          <a:blip r:embed="rId34" cstate="print">
            <a:extLst>
              <a:ext uri="{28A0092B-C50C-407E-A947-70E740481C1C}">
                <a14:useLocalDpi xmlns:a14="http://schemas.microsoft.com/office/drawing/2010/main"/>
              </a:ext>
            </a:extLst>
          </a:blip>
          <a:stretch>
            <a:fillRect/>
          </a:stretch>
        </p:blipFill>
        <p:spPr>
          <a:xfrm>
            <a:off x="11152074" y="4892375"/>
            <a:ext cx="436595" cy="559736"/>
          </a:xfrm>
          <a:prstGeom prst="rect">
            <a:avLst/>
          </a:prstGeom>
        </p:spPr>
      </p:pic>
      <p:pic>
        <p:nvPicPr>
          <p:cNvPr id="80" name="Picture 79"/>
          <p:cNvPicPr>
            <a:picLocks noChangeAspect="1"/>
          </p:cNvPicPr>
          <p:nvPr/>
        </p:nvPicPr>
        <p:blipFill>
          <a:blip r:embed="rId35">
            <a:extLst>
              <a:ext uri="{28A0092B-C50C-407E-A947-70E740481C1C}">
                <a14:useLocalDpi xmlns:a14="http://schemas.microsoft.com/office/drawing/2010/main"/>
              </a:ext>
            </a:extLst>
          </a:blip>
          <a:stretch>
            <a:fillRect/>
          </a:stretch>
        </p:blipFill>
        <p:spPr>
          <a:xfrm>
            <a:off x="5731339" y="3344883"/>
            <a:ext cx="425537" cy="506591"/>
          </a:xfrm>
          <a:prstGeom prst="rect">
            <a:avLst/>
          </a:prstGeom>
        </p:spPr>
      </p:pic>
      <p:pic>
        <p:nvPicPr>
          <p:cNvPr id="81" name="Picture 80"/>
          <p:cNvPicPr>
            <a:picLocks noChangeAspect="1"/>
          </p:cNvPicPr>
          <p:nvPr/>
        </p:nvPicPr>
        <p:blipFill>
          <a:blip r:embed="rId36" cstate="print">
            <a:extLst>
              <a:ext uri="{28A0092B-C50C-407E-A947-70E740481C1C}">
                <a14:useLocalDpi xmlns:a14="http://schemas.microsoft.com/office/drawing/2010/main"/>
              </a:ext>
            </a:extLst>
          </a:blip>
          <a:stretch>
            <a:fillRect/>
          </a:stretch>
        </p:blipFill>
        <p:spPr>
          <a:xfrm>
            <a:off x="5276305" y="1687933"/>
            <a:ext cx="760367" cy="550990"/>
          </a:xfrm>
          <a:prstGeom prst="rect">
            <a:avLst/>
          </a:prstGeom>
        </p:spPr>
      </p:pic>
      <p:pic>
        <p:nvPicPr>
          <p:cNvPr id="83" name="Picture 82"/>
          <p:cNvPicPr>
            <a:picLocks noChangeAspect="1"/>
          </p:cNvPicPr>
          <p:nvPr/>
        </p:nvPicPr>
        <p:blipFill>
          <a:blip r:embed="rId37">
            <a:extLst>
              <a:ext uri="{28A0092B-C50C-407E-A947-70E740481C1C}">
                <a14:useLocalDpi xmlns:a14="http://schemas.microsoft.com/office/drawing/2010/main"/>
              </a:ext>
            </a:extLst>
          </a:blip>
          <a:stretch>
            <a:fillRect/>
          </a:stretch>
        </p:blipFill>
        <p:spPr>
          <a:xfrm>
            <a:off x="5274033" y="1245132"/>
            <a:ext cx="1634687" cy="254389"/>
          </a:xfrm>
          <a:prstGeom prst="rect">
            <a:avLst/>
          </a:prstGeom>
        </p:spPr>
      </p:pic>
      <p:pic>
        <p:nvPicPr>
          <p:cNvPr id="84" name="Picture 83"/>
          <p:cNvPicPr>
            <a:picLocks noChangeAspect="1"/>
          </p:cNvPicPr>
          <p:nvPr/>
        </p:nvPicPr>
        <p:blipFill>
          <a:blip r:embed="rId38">
            <a:extLst>
              <a:ext uri="{28A0092B-C50C-407E-A947-70E740481C1C}">
                <a14:useLocalDpi xmlns:a14="http://schemas.microsoft.com/office/drawing/2010/main"/>
              </a:ext>
            </a:extLst>
          </a:blip>
          <a:stretch>
            <a:fillRect/>
          </a:stretch>
        </p:blipFill>
        <p:spPr>
          <a:xfrm>
            <a:off x="446740" y="3033941"/>
            <a:ext cx="557686" cy="557686"/>
          </a:xfrm>
          <a:prstGeom prst="rect">
            <a:avLst/>
          </a:prstGeom>
        </p:spPr>
      </p:pic>
      <p:pic>
        <p:nvPicPr>
          <p:cNvPr id="85" name="Picture 84"/>
          <p:cNvPicPr>
            <a:picLocks noChangeAspect="1"/>
          </p:cNvPicPr>
          <p:nvPr/>
        </p:nvPicPr>
        <p:blipFill>
          <a:blip r:embed="rId39">
            <a:extLst>
              <a:ext uri="{28A0092B-C50C-407E-A947-70E740481C1C}">
                <a14:useLocalDpi xmlns:a14="http://schemas.microsoft.com/office/drawing/2010/main"/>
              </a:ext>
            </a:extLst>
          </a:blip>
          <a:stretch>
            <a:fillRect/>
          </a:stretch>
        </p:blipFill>
        <p:spPr>
          <a:xfrm>
            <a:off x="376157" y="1900714"/>
            <a:ext cx="538715" cy="538715"/>
          </a:xfrm>
          <a:prstGeom prst="rect">
            <a:avLst/>
          </a:prstGeom>
        </p:spPr>
      </p:pic>
      <p:pic>
        <p:nvPicPr>
          <p:cNvPr id="86" name="Picture 85"/>
          <p:cNvPicPr>
            <a:picLocks noChangeAspect="1"/>
          </p:cNvPicPr>
          <p:nvPr/>
        </p:nvPicPr>
        <p:blipFill>
          <a:blip r:embed="rId40" cstate="print">
            <a:extLst>
              <a:ext uri="{28A0092B-C50C-407E-A947-70E740481C1C}">
                <a14:useLocalDpi xmlns:a14="http://schemas.microsoft.com/office/drawing/2010/main"/>
              </a:ext>
            </a:extLst>
          </a:blip>
          <a:stretch>
            <a:fillRect/>
          </a:stretch>
        </p:blipFill>
        <p:spPr>
          <a:xfrm>
            <a:off x="490236" y="4231092"/>
            <a:ext cx="550793" cy="550793"/>
          </a:xfrm>
          <a:prstGeom prst="rect">
            <a:avLst/>
          </a:prstGeom>
        </p:spPr>
      </p:pic>
      <p:pic>
        <p:nvPicPr>
          <p:cNvPr id="87" name="Picture 86"/>
          <p:cNvPicPr>
            <a:picLocks noChangeAspect="1"/>
          </p:cNvPicPr>
          <p:nvPr/>
        </p:nvPicPr>
        <p:blipFill>
          <a:blip r:embed="rId41" cstate="print">
            <a:extLst>
              <a:ext uri="{28A0092B-C50C-407E-A947-70E740481C1C}">
                <a14:useLocalDpi xmlns:a14="http://schemas.microsoft.com/office/drawing/2010/main"/>
              </a:ext>
            </a:extLst>
          </a:blip>
          <a:stretch>
            <a:fillRect/>
          </a:stretch>
        </p:blipFill>
        <p:spPr>
          <a:xfrm>
            <a:off x="1493814" y="4358036"/>
            <a:ext cx="1513460" cy="351761"/>
          </a:xfrm>
          <a:prstGeom prst="rect">
            <a:avLst/>
          </a:prstGeom>
        </p:spPr>
      </p:pic>
      <p:pic>
        <p:nvPicPr>
          <p:cNvPr id="88" name="Picture 87"/>
          <p:cNvPicPr>
            <a:picLocks noChangeAspect="1"/>
          </p:cNvPicPr>
          <p:nvPr/>
        </p:nvPicPr>
        <p:blipFill>
          <a:blip r:embed="rId42" cstate="print">
            <a:extLst>
              <a:ext uri="{28A0092B-C50C-407E-A947-70E740481C1C}">
                <a14:useLocalDpi xmlns:a14="http://schemas.microsoft.com/office/drawing/2010/main"/>
              </a:ext>
            </a:extLst>
          </a:blip>
          <a:stretch>
            <a:fillRect/>
          </a:stretch>
        </p:blipFill>
        <p:spPr>
          <a:xfrm>
            <a:off x="6453481" y="4690884"/>
            <a:ext cx="472493" cy="507930"/>
          </a:xfrm>
          <a:prstGeom prst="rect">
            <a:avLst/>
          </a:prstGeom>
        </p:spPr>
      </p:pic>
      <p:pic>
        <p:nvPicPr>
          <p:cNvPr id="89" name="Picture 88"/>
          <p:cNvPicPr>
            <a:picLocks noChangeAspect="1"/>
          </p:cNvPicPr>
          <p:nvPr/>
        </p:nvPicPr>
        <p:blipFill>
          <a:blip r:embed="rId43">
            <a:extLst>
              <a:ext uri="{28A0092B-C50C-407E-A947-70E740481C1C}">
                <a14:useLocalDpi xmlns:a14="http://schemas.microsoft.com/office/drawing/2010/main"/>
              </a:ext>
            </a:extLst>
          </a:blip>
          <a:stretch>
            <a:fillRect/>
          </a:stretch>
        </p:blipFill>
        <p:spPr>
          <a:xfrm>
            <a:off x="11091733" y="2533571"/>
            <a:ext cx="540686" cy="540686"/>
          </a:xfrm>
          <a:prstGeom prst="rect">
            <a:avLst/>
          </a:prstGeom>
        </p:spPr>
      </p:pic>
      <p:pic>
        <p:nvPicPr>
          <p:cNvPr id="90" name="Picture 89"/>
          <p:cNvPicPr>
            <a:picLocks noChangeAspect="1"/>
          </p:cNvPicPr>
          <p:nvPr/>
        </p:nvPicPr>
        <p:blipFill>
          <a:blip r:embed="rId44" cstate="print">
            <a:extLst>
              <a:ext uri="{28A0092B-C50C-407E-A947-70E740481C1C}">
                <a14:useLocalDpi xmlns:a14="http://schemas.microsoft.com/office/drawing/2010/main"/>
              </a:ext>
            </a:extLst>
          </a:blip>
          <a:stretch>
            <a:fillRect/>
          </a:stretch>
        </p:blipFill>
        <p:spPr>
          <a:xfrm>
            <a:off x="3231294" y="4390290"/>
            <a:ext cx="601188" cy="601188"/>
          </a:xfrm>
          <a:prstGeom prst="rect">
            <a:avLst/>
          </a:prstGeom>
        </p:spPr>
      </p:pic>
      <p:pic>
        <p:nvPicPr>
          <p:cNvPr id="91" name="Picture 90"/>
          <p:cNvPicPr>
            <a:picLocks noChangeAspect="1"/>
          </p:cNvPicPr>
          <p:nvPr/>
        </p:nvPicPr>
        <p:blipFill>
          <a:blip r:embed="rId45">
            <a:extLst>
              <a:ext uri="{28A0092B-C50C-407E-A947-70E740481C1C}">
                <a14:useLocalDpi xmlns:a14="http://schemas.microsoft.com/office/drawing/2010/main"/>
              </a:ext>
            </a:extLst>
          </a:blip>
          <a:stretch>
            <a:fillRect/>
          </a:stretch>
        </p:blipFill>
        <p:spPr>
          <a:xfrm>
            <a:off x="2528389" y="5014566"/>
            <a:ext cx="501147" cy="501146"/>
          </a:xfrm>
          <a:prstGeom prst="rect">
            <a:avLst/>
          </a:prstGeom>
        </p:spPr>
      </p:pic>
      <p:pic>
        <p:nvPicPr>
          <p:cNvPr id="92" name="Picture 91"/>
          <p:cNvPicPr>
            <a:picLocks noChangeAspect="1"/>
          </p:cNvPicPr>
          <p:nvPr/>
        </p:nvPicPr>
        <p:blipFill>
          <a:blip r:embed="rId46">
            <a:extLst>
              <a:ext uri="{28A0092B-C50C-407E-A947-70E740481C1C}">
                <a14:useLocalDpi xmlns:a14="http://schemas.microsoft.com/office/drawing/2010/main"/>
              </a:ext>
            </a:extLst>
          </a:blip>
          <a:stretch>
            <a:fillRect/>
          </a:stretch>
        </p:blipFill>
        <p:spPr>
          <a:xfrm>
            <a:off x="5922757" y="2451549"/>
            <a:ext cx="1152593" cy="540683"/>
          </a:xfrm>
          <a:prstGeom prst="rect">
            <a:avLst/>
          </a:prstGeom>
        </p:spPr>
      </p:pic>
      <p:pic>
        <p:nvPicPr>
          <p:cNvPr id="2" name="Picture 1">
            <a:extLst>
              <a:ext uri="{FF2B5EF4-FFF2-40B4-BE49-F238E27FC236}">
                <a16:creationId xmlns:a16="http://schemas.microsoft.com/office/drawing/2014/main" id="{EDEDB85E-EE56-FC87-0FD1-FD3A4B5E29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98251" y="321213"/>
            <a:ext cx="598122" cy="607390"/>
          </a:xfrm>
          <a:prstGeom prst="rect">
            <a:avLst/>
          </a:prstGeom>
        </p:spPr>
      </p:pic>
      <p:pic>
        <p:nvPicPr>
          <p:cNvPr id="3" name="Picture 2">
            <a:extLst>
              <a:ext uri="{FF2B5EF4-FFF2-40B4-BE49-F238E27FC236}">
                <a16:creationId xmlns:a16="http://schemas.microsoft.com/office/drawing/2014/main" id="{097C05FB-B647-B13E-1B5B-B162567A19A8}"/>
              </a:ext>
            </a:extLst>
          </p:cNvPr>
          <p:cNvPicPr>
            <a:picLocks noChangeAspect="1"/>
          </p:cNvPicPr>
          <p:nvPr/>
        </p:nvPicPr>
        <p:blipFill>
          <a:blip r:embed="rId47" cstate="print">
            <a:extLst>
              <a:ext uri="{28A0092B-C50C-407E-A947-70E740481C1C}">
                <a14:useLocalDpi xmlns:a14="http://schemas.microsoft.com/office/drawing/2010/main" val="0"/>
              </a:ext>
            </a:extLst>
          </a:blip>
          <a:stretch>
            <a:fillRect/>
          </a:stretch>
        </p:blipFill>
        <p:spPr>
          <a:xfrm>
            <a:off x="4888002" y="5498266"/>
            <a:ext cx="1496560" cy="468238"/>
          </a:xfrm>
          <a:prstGeom prst="rect">
            <a:avLst/>
          </a:prstGeom>
        </p:spPr>
      </p:pic>
      <p:pic>
        <p:nvPicPr>
          <p:cNvPr id="4" name="Picture 3">
            <a:extLst>
              <a:ext uri="{FF2B5EF4-FFF2-40B4-BE49-F238E27FC236}">
                <a16:creationId xmlns:a16="http://schemas.microsoft.com/office/drawing/2014/main" id="{145290CF-0491-439F-FB74-F60FD07D15AB}"/>
              </a:ext>
            </a:extLst>
          </p:cNvPr>
          <p:cNvPicPr>
            <a:picLocks noChangeAspect="1"/>
          </p:cNvPicPr>
          <p:nvPr/>
        </p:nvPicPr>
        <p:blipFill>
          <a:blip r:embed="rId48" cstate="print">
            <a:extLst>
              <a:ext uri="{28A0092B-C50C-407E-A947-70E740481C1C}">
                <a14:useLocalDpi xmlns:a14="http://schemas.microsoft.com/office/drawing/2010/main" val="0"/>
              </a:ext>
            </a:extLst>
          </a:blip>
          <a:stretch>
            <a:fillRect/>
          </a:stretch>
        </p:blipFill>
        <p:spPr>
          <a:xfrm>
            <a:off x="7219920" y="1842111"/>
            <a:ext cx="1693182" cy="468238"/>
          </a:xfrm>
          <a:prstGeom prst="rect">
            <a:avLst/>
          </a:prstGeom>
        </p:spPr>
      </p:pic>
      <p:pic>
        <p:nvPicPr>
          <p:cNvPr id="5" name="Picture 4">
            <a:extLst>
              <a:ext uri="{FF2B5EF4-FFF2-40B4-BE49-F238E27FC236}">
                <a16:creationId xmlns:a16="http://schemas.microsoft.com/office/drawing/2014/main" id="{5EA4477A-5EA3-D726-B94A-8C88091AD8C4}"/>
              </a:ext>
            </a:extLst>
          </p:cNvPr>
          <p:cNvPicPr>
            <a:picLocks noChangeAspect="1"/>
          </p:cNvPicPr>
          <p:nvPr/>
        </p:nvPicPr>
        <p:blipFill>
          <a:blip r:embed="rId49" cstate="print">
            <a:extLst>
              <a:ext uri="{28A0092B-C50C-407E-A947-70E740481C1C}">
                <a14:useLocalDpi xmlns:a14="http://schemas.microsoft.com/office/drawing/2010/main" val="0"/>
              </a:ext>
            </a:extLst>
          </a:blip>
          <a:stretch>
            <a:fillRect/>
          </a:stretch>
        </p:blipFill>
        <p:spPr>
          <a:xfrm>
            <a:off x="8556087" y="350066"/>
            <a:ext cx="547573" cy="547573"/>
          </a:xfrm>
          <a:prstGeom prst="rect">
            <a:avLst/>
          </a:prstGeom>
        </p:spPr>
      </p:pic>
      <p:pic>
        <p:nvPicPr>
          <p:cNvPr id="7" name="Picture 6">
            <a:extLst>
              <a:ext uri="{FF2B5EF4-FFF2-40B4-BE49-F238E27FC236}">
                <a16:creationId xmlns:a16="http://schemas.microsoft.com/office/drawing/2014/main" id="{5D31E6C8-9822-BA5C-3C95-C525D100C0B3}"/>
              </a:ext>
            </a:extLst>
          </p:cNvPr>
          <p:cNvPicPr>
            <a:picLocks noChangeAspect="1"/>
          </p:cNvPicPr>
          <p:nvPr/>
        </p:nvPicPr>
        <p:blipFill>
          <a:blip r:embed="rId50">
            <a:extLst>
              <a:ext uri="{28A0092B-C50C-407E-A947-70E740481C1C}">
                <a14:useLocalDpi xmlns:a14="http://schemas.microsoft.com/office/drawing/2010/main" val="0"/>
              </a:ext>
            </a:extLst>
          </a:blip>
          <a:stretch>
            <a:fillRect/>
          </a:stretch>
        </p:blipFill>
        <p:spPr>
          <a:xfrm>
            <a:off x="9984528" y="1738582"/>
            <a:ext cx="1024919" cy="468237"/>
          </a:xfrm>
          <a:prstGeom prst="rect">
            <a:avLst/>
          </a:prstGeom>
        </p:spPr>
      </p:pic>
      <p:pic>
        <p:nvPicPr>
          <p:cNvPr id="9" name="Picture 8">
            <a:extLst>
              <a:ext uri="{FF2B5EF4-FFF2-40B4-BE49-F238E27FC236}">
                <a16:creationId xmlns:a16="http://schemas.microsoft.com/office/drawing/2014/main" id="{835FB660-EE81-99B7-29F6-6858E8F66F88}"/>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993243" y="4086891"/>
            <a:ext cx="1177099" cy="390301"/>
          </a:xfrm>
          <a:prstGeom prst="rect">
            <a:avLst/>
          </a:prstGeom>
        </p:spPr>
      </p:pic>
      <p:pic>
        <p:nvPicPr>
          <p:cNvPr id="10" name="Picture 9">
            <a:extLst>
              <a:ext uri="{FF2B5EF4-FFF2-40B4-BE49-F238E27FC236}">
                <a16:creationId xmlns:a16="http://schemas.microsoft.com/office/drawing/2014/main" id="{5332B529-A21F-8626-29AD-52501C66C62F}"/>
              </a:ext>
            </a:extLst>
          </p:cNvPr>
          <p:cNvPicPr>
            <a:picLocks noChangeAspect="1"/>
          </p:cNvPicPr>
          <p:nvPr/>
        </p:nvPicPr>
        <p:blipFill>
          <a:blip r:embed="rId51" cstate="print">
            <a:extLst>
              <a:ext uri="{28A0092B-C50C-407E-A947-70E740481C1C}">
                <a14:useLocalDpi xmlns:a14="http://schemas.microsoft.com/office/drawing/2010/main" val="0"/>
              </a:ext>
            </a:extLst>
          </a:blip>
          <a:stretch>
            <a:fillRect/>
          </a:stretch>
        </p:blipFill>
        <p:spPr>
          <a:xfrm>
            <a:off x="5688639" y="6031428"/>
            <a:ext cx="468237" cy="468237"/>
          </a:xfrm>
          <a:prstGeom prst="rect">
            <a:avLst/>
          </a:prstGeom>
        </p:spPr>
      </p:pic>
      <p:pic>
        <p:nvPicPr>
          <p:cNvPr id="14" name="Picture 13">
            <a:extLst>
              <a:ext uri="{FF2B5EF4-FFF2-40B4-BE49-F238E27FC236}">
                <a16:creationId xmlns:a16="http://schemas.microsoft.com/office/drawing/2014/main" id="{A9F0C4A1-7DF5-67C2-04E6-77AC38DC8977}"/>
              </a:ext>
            </a:extLst>
          </p:cNvPr>
          <p:cNvPicPr>
            <a:picLocks noChangeAspect="1"/>
          </p:cNvPicPr>
          <p:nvPr/>
        </p:nvPicPr>
        <p:blipFill>
          <a:blip r:embed="rId52" cstate="print">
            <a:extLst>
              <a:ext uri="{28A0092B-C50C-407E-A947-70E740481C1C}">
                <a14:useLocalDpi xmlns:a14="http://schemas.microsoft.com/office/drawing/2010/main" val="0"/>
              </a:ext>
            </a:extLst>
          </a:blip>
          <a:stretch>
            <a:fillRect/>
          </a:stretch>
        </p:blipFill>
        <p:spPr>
          <a:xfrm>
            <a:off x="7683248" y="5428392"/>
            <a:ext cx="864146" cy="468238"/>
          </a:xfrm>
          <a:prstGeom prst="rect">
            <a:avLst/>
          </a:prstGeom>
        </p:spPr>
      </p:pic>
      <p:pic>
        <p:nvPicPr>
          <p:cNvPr id="17" name="Picture 16">
            <a:extLst>
              <a:ext uri="{FF2B5EF4-FFF2-40B4-BE49-F238E27FC236}">
                <a16:creationId xmlns:a16="http://schemas.microsoft.com/office/drawing/2014/main" id="{C6B36A6B-3D6A-F56F-20F1-21AB3E91507E}"/>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9155172" y="459296"/>
            <a:ext cx="761529" cy="468237"/>
          </a:xfrm>
          <a:prstGeom prst="rect">
            <a:avLst/>
          </a:prstGeom>
        </p:spPr>
      </p:pic>
      <p:pic>
        <p:nvPicPr>
          <p:cNvPr id="18" name="Picture 17">
            <a:extLst>
              <a:ext uri="{FF2B5EF4-FFF2-40B4-BE49-F238E27FC236}">
                <a16:creationId xmlns:a16="http://schemas.microsoft.com/office/drawing/2014/main" id="{97B61E9A-69CD-4DDF-8ACE-173149B861E7}"/>
              </a:ext>
            </a:extLst>
          </p:cNvPr>
          <p:cNvPicPr>
            <a:picLocks noChangeAspect="1"/>
          </p:cNvPicPr>
          <p:nvPr/>
        </p:nvPicPr>
        <p:blipFill>
          <a:blip r:embed="rId53" cstate="print">
            <a:extLst>
              <a:ext uri="{28A0092B-C50C-407E-A947-70E740481C1C}">
                <a14:useLocalDpi xmlns:a14="http://schemas.microsoft.com/office/drawing/2010/main" val="0"/>
              </a:ext>
            </a:extLst>
          </a:blip>
          <a:stretch>
            <a:fillRect/>
          </a:stretch>
        </p:blipFill>
        <p:spPr>
          <a:xfrm>
            <a:off x="7762830" y="1546765"/>
            <a:ext cx="1133920" cy="305286"/>
          </a:xfrm>
          <a:prstGeom prst="rect">
            <a:avLst/>
          </a:prstGeom>
        </p:spPr>
      </p:pic>
      <p:pic>
        <p:nvPicPr>
          <p:cNvPr id="20" name="Picture 19">
            <a:extLst>
              <a:ext uri="{FF2B5EF4-FFF2-40B4-BE49-F238E27FC236}">
                <a16:creationId xmlns:a16="http://schemas.microsoft.com/office/drawing/2014/main" id="{C1BC1CB0-BF09-3525-D00E-867583051248}"/>
              </a:ext>
            </a:extLst>
          </p:cNvPr>
          <p:cNvPicPr>
            <a:picLocks noChangeAspect="1"/>
          </p:cNvPicPr>
          <p:nvPr/>
        </p:nvPicPr>
        <p:blipFill>
          <a:blip r:embed="rId54">
            <a:extLst>
              <a:ext uri="{28A0092B-C50C-407E-A947-70E740481C1C}">
                <a14:useLocalDpi xmlns:a14="http://schemas.microsoft.com/office/drawing/2010/main" val="0"/>
              </a:ext>
            </a:extLst>
          </a:blip>
          <a:stretch>
            <a:fillRect/>
          </a:stretch>
        </p:blipFill>
        <p:spPr>
          <a:xfrm>
            <a:off x="7222138" y="2430841"/>
            <a:ext cx="2366259" cy="371664"/>
          </a:xfrm>
          <a:prstGeom prst="rect">
            <a:avLst/>
          </a:prstGeom>
        </p:spPr>
      </p:pic>
      <p:pic>
        <p:nvPicPr>
          <p:cNvPr id="21" name="Picture 20">
            <a:extLst>
              <a:ext uri="{FF2B5EF4-FFF2-40B4-BE49-F238E27FC236}">
                <a16:creationId xmlns:a16="http://schemas.microsoft.com/office/drawing/2014/main" id="{BE4976DB-4258-CD91-3842-A5F0AAC71309}"/>
              </a:ext>
            </a:extLst>
          </p:cNvPr>
          <p:cNvPicPr>
            <a:picLocks noChangeAspect="1"/>
          </p:cNvPicPr>
          <p:nvPr/>
        </p:nvPicPr>
        <p:blipFill>
          <a:blip r:embed="rId55" cstate="print">
            <a:extLst>
              <a:ext uri="{28A0092B-C50C-407E-A947-70E740481C1C}">
                <a14:useLocalDpi xmlns:a14="http://schemas.microsoft.com/office/drawing/2010/main" val="0"/>
              </a:ext>
            </a:extLst>
          </a:blip>
          <a:stretch>
            <a:fillRect/>
          </a:stretch>
        </p:blipFill>
        <p:spPr>
          <a:xfrm>
            <a:off x="8682515" y="5006972"/>
            <a:ext cx="1602077" cy="1152178"/>
          </a:xfrm>
          <a:prstGeom prst="rect">
            <a:avLst/>
          </a:prstGeom>
        </p:spPr>
      </p:pic>
      <p:pic>
        <p:nvPicPr>
          <p:cNvPr id="22" name="Picture 21">
            <a:extLst>
              <a:ext uri="{FF2B5EF4-FFF2-40B4-BE49-F238E27FC236}">
                <a16:creationId xmlns:a16="http://schemas.microsoft.com/office/drawing/2014/main" id="{775EE53C-F579-7B7A-299E-4BD5A11EE63B}"/>
              </a:ext>
            </a:extLst>
          </p:cNvPr>
          <p:cNvPicPr>
            <a:picLocks noChangeAspect="1"/>
          </p:cNvPicPr>
          <p:nvPr/>
        </p:nvPicPr>
        <p:blipFill>
          <a:blip r:embed="rId56" cstate="print">
            <a:extLst>
              <a:ext uri="{28A0092B-C50C-407E-A947-70E740481C1C}">
                <a14:useLocalDpi xmlns:a14="http://schemas.microsoft.com/office/drawing/2010/main" val="0"/>
              </a:ext>
            </a:extLst>
          </a:blip>
          <a:stretch>
            <a:fillRect/>
          </a:stretch>
        </p:blipFill>
        <p:spPr>
          <a:xfrm>
            <a:off x="7360227" y="958668"/>
            <a:ext cx="1010949" cy="468238"/>
          </a:xfrm>
          <a:prstGeom prst="rect">
            <a:avLst/>
          </a:prstGeom>
        </p:spPr>
      </p:pic>
      <p:pic>
        <p:nvPicPr>
          <p:cNvPr id="23" name="Picture 22">
            <a:extLst>
              <a:ext uri="{FF2B5EF4-FFF2-40B4-BE49-F238E27FC236}">
                <a16:creationId xmlns:a16="http://schemas.microsoft.com/office/drawing/2014/main" id="{A686DF17-DD32-EE18-525C-1B215F8854FF}"/>
              </a:ext>
            </a:extLst>
          </p:cNvPr>
          <p:cNvPicPr>
            <a:picLocks noChangeAspect="1"/>
          </p:cNvPicPr>
          <p:nvPr/>
        </p:nvPicPr>
        <p:blipFill>
          <a:blip r:embed="rId57">
            <a:extLst>
              <a:ext uri="{28A0092B-C50C-407E-A947-70E740481C1C}">
                <a14:useLocalDpi xmlns:a14="http://schemas.microsoft.com/office/drawing/2010/main" val="0"/>
              </a:ext>
            </a:extLst>
          </a:blip>
          <a:stretch>
            <a:fillRect/>
          </a:stretch>
        </p:blipFill>
        <p:spPr>
          <a:xfrm>
            <a:off x="7210985" y="2864220"/>
            <a:ext cx="2263148" cy="468237"/>
          </a:xfrm>
          <a:prstGeom prst="rect">
            <a:avLst/>
          </a:prstGeom>
        </p:spPr>
      </p:pic>
      <p:pic>
        <p:nvPicPr>
          <p:cNvPr id="25" name="Picture 24">
            <a:extLst>
              <a:ext uri="{FF2B5EF4-FFF2-40B4-BE49-F238E27FC236}">
                <a16:creationId xmlns:a16="http://schemas.microsoft.com/office/drawing/2014/main" id="{90E11526-BBB3-FD88-B017-F720FC798C61}"/>
              </a:ext>
            </a:extLst>
          </p:cNvPr>
          <p:cNvPicPr>
            <a:picLocks noChangeAspect="1"/>
          </p:cNvPicPr>
          <p:nvPr/>
        </p:nvPicPr>
        <p:blipFill>
          <a:blip r:embed="rId58">
            <a:extLst>
              <a:ext uri="{28A0092B-C50C-407E-A947-70E740481C1C}">
                <a14:useLocalDpi xmlns:a14="http://schemas.microsoft.com/office/drawing/2010/main" val="0"/>
              </a:ext>
            </a:extLst>
          </a:blip>
          <a:stretch>
            <a:fillRect/>
          </a:stretch>
        </p:blipFill>
        <p:spPr>
          <a:xfrm>
            <a:off x="7296932" y="3605197"/>
            <a:ext cx="2186621" cy="433608"/>
          </a:xfrm>
          <a:prstGeom prst="rect">
            <a:avLst/>
          </a:prstGeom>
        </p:spPr>
      </p:pic>
      <p:pic>
        <p:nvPicPr>
          <p:cNvPr id="26" name="Picture 25">
            <a:extLst>
              <a:ext uri="{FF2B5EF4-FFF2-40B4-BE49-F238E27FC236}">
                <a16:creationId xmlns:a16="http://schemas.microsoft.com/office/drawing/2014/main" id="{4646FBDD-BF09-55C8-90AD-B418220068A8}"/>
              </a:ext>
            </a:extLst>
          </p:cNvPr>
          <p:cNvPicPr>
            <a:picLocks noChangeAspect="1"/>
          </p:cNvPicPr>
          <p:nvPr/>
        </p:nvPicPr>
        <p:blipFill>
          <a:blip r:embed="rId59" cstate="print">
            <a:extLst>
              <a:ext uri="{28A0092B-C50C-407E-A947-70E740481C1C}">
                <a14:useLocalDpi xmlns:a14="http://schemas.microsoft.com/office/drawing/2010/main" val="0"/>
              </a:ext>
            </a:extLst>
          </a:blip>
          <a:stretch>
            <a:fillRect/>
          </a:stretch>
        </p:blipFill>
        <p:spPr>
          <a:xfrm>
            <a:off x="9178532" y="989249"/>
            <a:ext cx="591206" cy="628562"/>
          </a:xfrm>
          <a:prstGeom prst="rect">
            <a:avLst/>
          </a:prstGeom>
        </p:spPr>
      </p:pic>
      <p:pic>
        <p:nvPicPr>
          <p:cNvPr id="27" name="Picture 26">
            <a:extLst>
              <a:ext uri="{FF2B5EF4-FFF2-40B4-BE49-F238E27FC236}">
                <a16:creationId xmlns:a16="http://schemas.microsoft.com/office/drawing/2014/main" id="{6E1B634D-8501-5689-D6FC-9CA44195968A}"/>
              </a:ext>
            </a:extLst>
          </p:cNvPr>
          <p:cNvPicPr>
            <a:picLocks noChangeAspect="1"/>
          </p:cNvPicPr>
          <p:nvPr/>
        </p:nvPicPr>
        <p:blipFill>
          <a:blip r:embed="rId60">
            <a:extLst>
              <a:ext uri="{28A0092B-C50C-407E-A947-70E740481C1C}">
                <a14:useLocalDpi xmlns:a14="http://schemas.microsoft.com/office/drawing/2010/main" val="0"/>
              </a:ext>
            </a:extLst>
          </a:blip>
          <a:stretch>
            <a:fillRect/>
          </a:stretch>
        </p:blipFill>
        <p:spPr>
          <a:xfrm>
            <a:off x="9178623" y="6060506"/>
            <a:ext cx="907808" cy="468238"/>
          </a:xfrm>
          <a:prstGeom prst="rect">
            <a:avLst/>
          </a:prstGeom>
        </p:spPr>
      </p:pic>
      <p:pic>
        <p:nvPicPr>
          <p:cNvPr id="29" name="Picture 28">
            <a:extLst>
              <a:ext uri="{FF2B5EF4-FFF2-40B4-BE49-F238E27FC236}">
                <a16:creationId xmlns:a16="http://schemas.microsoft.com/office/drawing/2014/main" id="{FC48C967-416F-FD1F-922F-8F4386321B98}"/>
              </a:ext>
            </a:extLst>
          </p:cNvPr>
          <p:cNvPicPr>
            <a:picLocks noChangeAspect="1"/>
          </p:cNvPicPr>
          <p:nvPr/>
        </p:nvPicPr>
        <p:blipFill>
          <a:blip r:embed="rId61">
            <a:extLst>
              <a:ext uri="{28A0092B-C50C-407E-A947-70E740481C1C}">
                <a14:useLocalDpi xmlns:a14="http://schemas.microsoft.com/office/drawing/2010/main" val="0"/>
              </a:ext>
            </a:extLst>
          </a:blip>
          <a:stretch>
            <a:fillRect/>
          </a:stretch>
        </p:blipFill>
        <p:spPr>
          <a:xfrm>
            <a:off x="335360" y="5993770"/>
            <a:ext cx="3097571" cy="468237"/>
          </a:xfrm>
          <a:prstGeom prst="rect">
            <a:avLst/>
          </a:prstGeom>
        </p:spPr>
      </p:pic>
      <p:pic>
        <p:nvPicPr>
          <p:cNvPr id="30" name="Picture 29">
            <a:extLst>
              <a:ext uri="{FF2B5EF4-FFF2-40B4-BE49-F238E27FC236}">
                <a16:creationId xmlns:a16="http://schemas.microsoft.com/office/drawing/2014/main" id="{B31A943C-6484-C3B1-973E-BBF0ACE4AC48}"/>
              </a:ext>
            </a:extLst>
          </p:cNvPr>
          <p:cNvPicPr>
            <a:picLocks noChangeAspect="1"/>
          </p:cNvPicPr>
          <p:nvPr/>
        </p:nvPicPr>
        <p:blipFill>
          <a:blip r:embed="rId62" cstate="print">
            <a:extLst>
              <a:ext uri="{28A0092B-C50C-407E-A947-70E740481C1C}">
                <a14:useLocalDpi xmlns:a14="http://schemas.microsoft.com/office/drawing/2010/main" val="0"/>
              </a:ext>
            </a:extLst>
          </a:blip>
          <a:stretch>
            <a:fillRect/>
          </a:stretch>
        </p:blipFill>
        <p:spPr>
          <a:xfrm>
            <a:off x="8400599" y="5961862"/>
            <a:ext cx="612537" cy="468237"/>
          </a:xfrm>
          <a:prstGeom prst="rect">
            <a:avLst/>
          </a:prstGeom>
        </p:spPr>
      </p:pic>
      <p:pic>
        <p:nvPicPr>
          <p:cNvPr id="31" name="Picture 30">
            <a:extLst>
              <a:ext uri="{FF2B5EF4-FFF2-40B4-BE49-F238E27FC236}">
                <a16:creationId xmlns:a16="http://schemas.microsoft.com/office/drawing/2014/main" id="{A9457163-EF12-6F0C-36DA-5F7DCDE5A0DF}"/>
              </a:ext>
            </a:extLst>
          </p:cNvPr>
          <p:cNvPicPr>
            <a:picLocks noChangeAspect="1"/>
          </p:cNvPicPr>
          <p:nvPr/>
        </p:nvPicPr>
        <p:blipFill>
          <a:blip r:embed="rId63" cstate="print">
            <a:extLst>
              <a:ext uri="{28A0092B-C50C-407E-A947-70E740481C1C}">
                <a14:useLocalDpi xmlns:a14="http://schemas.microsoft.com/office/drawing/2010/main" val="0"/>
              </a:ext>
            </a:extLst>
          </a:blip>
          <a:stretch>
            <a:fillRect/>
          </a:stretch>
        </p:blipFill>
        <p:spPr>
          <a:xfrm>
            <a:off x="3957853" y="5978523"/>
            <a:ext cx="596509" cy="468237"/>
          </a:xfrm>
          <a:prstGeom prst="rect">
            <a:avLst/>
          </a:prstGeom>
        </p:spPr>
      </p:pic>
      <p:pic>
        <p:nvPicPr>
          <p:cNvPr id="32" name="Picture 31">
            <a:extLst>
              <a:ext uri="{FF2B5EF4-FFF2-40B4-BE49-F238E27FC236}">
                <a16:creationId xmlns:a16="http://schemas.microsoft.com/office/drawing/2014/main" id="{5B28AFC0-E352-F82E-F214-697CB6D654F2}"/>
              </a:ext>
            </a:extLst>
          </p:cNvPr>
          <p:cNvPicPr>
            <a:picLocks noChangeAspect="1"/>
          </p:cNvPicPr>
          <p:nvPr/>
        </p:nvPicPr>
        <p:blipFill>
          <a:blip r:embed="rId64" cstate="print">
            <a:extLst>
              <a:ext uri="{28A0092B-C50C-407E-A947-70E740481C1C}">
                <a14:useLocalDpi xmlns:a14="http://schemas.microsoft.com/office/drawing/2010/main" val="0"/>
              </a:ext>
            </a:extLst>
          </a:blip>
          <a:stretch>
            <a:fillRect/>
          </a:stretch>
        </p:blipFill>
        <p:spPr>
          <a:xfrm>
            <a:off x="9823788" y="2778991"/>
            <a:ext cx="776124" cy="425616"/>
          </a:xfrm>
          <a:prstGeom prst="rect">
            <a:avLst/>
          </a:prstGeom>
        </p:spPr>
      </p:pic>
      <p:pic>
        <p:nvPicPr>
          <p:cNvPr id="33" name="Picture 32">
            <a:extLst>
              <a:ext uri="{FF2B5EF4-FFF2-40B4-BE49-F238E27FC236}">
                <a16:creationId xmlns:a16="http://schemas.microsoft.com/office/drawing/2014/main" id="{B953713B-9C01-4C37-06D9-7F5D92CD3727}"/>
              </a:ext>
            </a:extLst>
          </p:cNvPr>
          <p:cNvPicPr>
            <a:picLocks noChangeAspect="1"/>
          </p:cNvPicPr>
          <p:nvPr/>
        </p:nvPicPr>
        <p:blipFill>
          <a:blip r:embed="rId65" cstate="print">
            <a:extLst>
              <a:ext uri="{28A0092B-C50C-407E-A947-70E740481C1C}">
                <a14:useLocalDpi xmlns:a14="http://schemas.microsoft.com/office/drawing/2010/main" val="0"/>
              </a:ext>
            </a:extLst>
          </a:blip>
          <a:stretch>
            <a:fillRect/>
          </a:stretch>
        </p:blipFill>
        <p:spPr>
          <a:xfrm>
            <a:off x="1276322" y="5384748"/>
            <a:ext cx="956542" cy="468237"/>
          </a:xfrm>
          <a:prstGeom prst="rect">
            <a:avLst/>
          </a:prstGeom>
        </p:spPr>
      </p:pic>
      <p:pic>
        <p:nvPicPr>
          <p:cNvPr id="34" name="Picture 33">
            <a:extLst>
              <a:ext uri="{FF2B5EF4-FFF2-40B4-BE49-F238E27FC236}">
                <a16:creationId xmlns:a16="http://schemas.microsoft.com/office/drawing/2014/main" id="{43D737AA-4D81-895F-885B-374F04272F5D}"/>
              </a:ext>
            </a:extLst>
          </p:cNvPr>
          <p:cNvPicPr>
            <a:picLocks noChangeAspect="1"/>
          </p:cNvPicPr>
          <p:nvPr/>
        </p:nvPicPr>
        <p:blipFill>
          <a:blip r:embed="rId66" cstate="print">
            <a:extLst>
              <a:ext uri="{28A0092B-C50C-407E-A947-70E740481C1C}">
                <a14:useLocalDpi xmlns:a14="http://schemas.microsoft.com/office/drawing/2010/main" val="0"/>
              </a:ext>
            </a:extLst>
          </a:blip>
          <a:stretch>
            <a:fillRect/>
          </a:stretch>
        </p:blipFill>
        <p:spPr>
          <a:xfrm>
            <a:off x="10359439" y="5739118"/>
            <a:ext cx="1261344" cy="468237"/>
          </a:xfrm>
          <a:prstGeom prst="rect">
            <a:avLst/>
          </a:prstGeom>
        </p:spPr>
      </p:pic>
      <p:pic>
        <p:nvPicPr>
          <p:cNvPr id="35" name="Picture 34">
            <a:extLst>
              <a:ext uri="{FF2B5EF4-FFF2-40B4-BE49-F238E27FC236}">
                <a16:creationId xmlns:a16="http://schemas.microsoft.com/office/drawing/2014/main" id="{4269519C-7B45-CF9D-EF3D-DC156754EC9B}"/>
              </a:ext>
            </a:extLst>
          </p:cNvPr>
          <p:cNvPicPr>
            <a:picLocks noChangeAspect="1"/>
          </p:cNvPicPr>
          <p:nvPr/>
        </p:nvPicPr>
        <p:blipFill>
          <a:blip r:embed="rId67" cstate="print">
            <a:extLst>
              <a:ext uri="{28A0092B-C50C-407E-A947-70E740481C1C}">
                <a14:useLocalDpi xmlns:a14="http://schemas.microsoft.com/office/drawing/2010/main" val="0"/>
              </a:ext>
            </a:extLst>
          </a:blip>
          <a:stretch>
            <a:fillRect/>
          </a:stretch>
        </p:blipFill>
        <p:spPr>
          <a:xfrm>
            <a:off x="6723229" y="6068549"/>
            <a:ext cx="1171595" cy="468238"/>
          </a:xfrm>
          <a:prstGeom prst="rect">
            <a:avLst/>
          </a:prstGeom>
        </p:spPr>
      </p:pic>
      <p:pic>
        <p:nvPicPr>
          <p:cNvPr id="36" name="Picture 35">
            <a:extLst>
              <a:ext uri="{FF2B5EF4-FFF2-40B4-BE49-F238E27FC236}">
                <a16:creationId xmlns:a16="http://schemas.microsoft.com/office/drawing/2014/main" id="{DDE2FD4A-AB67-CEEC-6EFE-D1870344AA0A}"/>
              </a:ext>
            </a:extLst>
          </p:cNvPr>
          <p:cNvPicPr>
            <a:picLocks noChangeAspect="1"/>
          </p:cNvPicPr>
          <p:nvPr/>
        </p:nvPicPr>
        <p:blipFill>
          <a:blip r:embed="rId68" cstate="print">
            <a:extLst>
              <a:ext uri="{28A0092B-C50C-407E-A947-70E740481C1C}">
                <a14:useLocalDpi xmlns:a14="http://schemas.microsoft.com/office/drawing/2010/main" val="0"/>
              </a:ext>
            </a:extLst>
          </a:blip>
          <a:stretch>
            <a:fillRect/>
          </a:stretch>
        </p:blipFill>
        <p:spPr>
          <a:xfrm>
            <a:off x="8969224" y="1721793"/>
            <a:ext cx="802288" cy="468237"/>
          </a:xfrm>
          <a:prstGeom prst="rect">
            <a:avLst/>
          </a:prstGeom>
        </p:spPr>
      </p:pic>
      <p:pic>
        <p:nvPicPr>
          <p:cNvPr id="37" name="Picture 36">
            <a:extLst>
              <a:ext uri="{FF2B5EF4-FFF2-40B4-BE49-F238E27FC236}">
                <a16:creationId xmlns:a16="http://schemas.microsoft.com/office/drawing/2014/main" id="{BA73B6F1-E771-397F-EA6A-FEC5C379ACB2}"/>
              </a:ext>
            </a:extLst>
          </p:cNvPr>
          <p:cNvPicPr>
            <a:picLocks noChangeAspect="1"/>
          </p:cNvPicPr>
          <p:nvPr/>
        </p:nvPicPr>
        <p:blipFill>
          <a:blip r:embed="rId69" cstate="print">
            <a:extLst>
              <a:ext uri="{28A0092B-C50C-407E-A947-70E740481C1C}">
                <a14:useLocalDpi xmlns:a14="http://schemas.microsoft.com/office/drawing/2010/main" val="0"/>
              </a:ext>
            </a:extLst>
          </a:blip>
          <a:stretch>
            <a:fillRect/>
          </a:stretch>
        </p:blipFill>
        <p:spPr>
          <a:xfrm>
            <a:off x="7338099" y="336028"/>
            <a:ext cx="478529" cy="468238"/>
          </a:xfrm>
          <a:prstGeom prst="rect">
            <a:avLst/>
          </a:prstGeom>
        </p:spPr>
      </p:pic>
      <p:pic>
        <p:nvPicPr>
          <p:cNvPr id="38" name="Picture 37">
            <a:extLst>
              <a:ext uri="{FF2B5EF4-FFF2-40B4-BE49-F238E27FC236}">
                <a16:creationId xmlns:a16="http://schemas.microsoft.com/office/drawing/2014/main" id="{5AD06A89-E747-BBD2-AB3D-6BAC74E737A2}"/>
              </a:ext>
            </a:extLst>
          </p:cNvPr>
          <p:cNvPicPr>
            <a:picLocks noChangeAspect="1"/>
          </p:cNvPicPr>
          <p:nvPr/>
        </p:nvPicPr>
        <p:blipFill>
          <a:blip r:embed="rId70" cstate="print">
            <a:extLst>
              <a:ext uri="{28A0092B-C50C-407E-A947-70E740481C1C}">
                <a14:useLocalDpi xmlns:a14="http://schemas.microsoft.com/office/drawing/2010/main" val="0"/>
              </a:ext>
            </a:extLst>
          </a:blip>
          <a:stretch>
            <a:fillRect/>
          </a:stretch>
        </p:blipFill>
        <p:spPr>
          <a:xfrm>
            <a:off x="8547394" y="949629"/>
            <a:ext cx="469176" cy="468237"/>
          </a:xfrm>
          <a:prstGeom prst="rect">
            <a:avLst/>
          </a:prstGeom>
        </p:spPr>
      </p:pic>
      <p:pic>
        <p:nvPicPr>
          <p:cNvPr id="40" name="Picture 39">
            <a:extLst>
              <a:ext uri="{FF2B5EF4-FFF2-40B4-BE49-F238E27FC236}">
                <a16:creationId xmlns:a16="http://schemas.microsoft.com/office/drawing/2014/main" id="{DF66E51A-4E21-E913-4B7C-26CB895B019E}"/>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466311" y="4672154"/>
            <a:ext cx="1809729" cy="468237"/>
          </a:xfrm>
          <a:prstGeom prst="rect">
            <a:avLst/>
          </a:prstGeom>
        </p:spPr>
      </p:pic>
      <p:pic>
        <p:nvPicPr>
          <p:cNvPr id="41" name="Picture 40">
            <a:extLst>
              <a:ext uri="{FF2B5EF4-FFF2-40B4-BE49-F238E27FC236}">
                <a16:creationId xmlns:a16="http://schemas.microsoft.com/office/drawing/2014/main" id="{1E75BB7E-6153-043E-1BFE-BB4325509FAC}"/>
              </a:ext>
            </a:extLst>
          </p:cNvPr>
          <p:cNvPicPr>
            <a:picLocks noChangeAspect="1"/>
          </p:cNvPicPr>
          <p:nvPr/>
        </p:nvPicPr>
        <p:blipFill>
          <a:blip r:embed="rId71" cstate="print">
            <a:extLst>
              <a:ext uri="{28A0092B-C50C-407E-A947-70E740481C1C}">
                <a14:useLocalDpi xmlns:a14="http://schemas.microsoft.com/office/drawing/2010/main" val="0"/>
              </a:ext>
            </a:extLst>
          </a:blip>
          <a:stretch>
            <a:fillRect/>
          </a:stretch>
        </p:blipFill>
        <p:spPr>
          <a:xfrm>
            <a:off x="9823788" y="3475555"/>
            <a:ext cx="1026222" cy="468238"/>
          </a:xfrm>
          <a:prstGeom prst="rect">
            <a:avLst/>
          </a:prstGeom>
        </p:spPr>
      </p:pic>
      <p:pic>
        <p:nvPicPr>
          <p:cNvPr id="42" name="Picture 41">
            <a:extLst>
              <a:ext uri="{FF2B5EF4-FFF2-40B4-BE49-F238E27FC236}">
                <a16:creationId xmlns:a16="http://schemas.microsoft.com/office/drawing/2014/main" id="{92E30CA1-88CD-06B0-1344-CC46C15D6376}"/>
              </a:ext>
            </a:extLst>
          </p:cNvPr>
          <p:cNvPicPr>
            <a:picLocks noChangeAspect="1"/>
          </p:cNvPicPr>
          <p:nvPr/>
        </p:nvPicPr>
        <p:blipFill>
          <a:blip r:embed="rId72" cstate="print">
            <a:extLst>
              <a:ext uri="{28A0092B-C50C-407E-A947-70E740481C1C}">
                <a14:useLocalDpi xmlns:a14="http://schemas.microsoft.com/office/drawing/2010/main" val="0"/>
              </a:ext>
            </a:extLst>
          </a:blip>
          <a:stretch>
            <a:fillRect/>
          </a:stretch>
        </p:blipFill>
        <p:spPr>
          <a:xfrm>
            <a:off x="10086431" y="453008"/>
            <a:ext cx="1002985" cy="510529"/>
          </a:xfrm>
          <a:prstGeom prst="rect">
            <a:avLst/>
          </a:prstGeom>
        </p:spPr>
      </p:pic>
    </p:spTree>
    <p:extLst>
      <p:ext uri="{BB962C8B-B14F-4D97-AF65-F5344CB8AC3E}">
        <p14:creationId xmlns:p14="http://schemas.microsoft.com/office/powerpoint/2010/main" val="21504187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 …</a:t>
            </a:r>
            <a:br>
              <a:rPr lang="en-US" dirty="0"/>
            </a:br>
            <a:br>
              <a:rPr lang="en-US" dirty="0"/>
            </a:br>
            <a:r>
              <a:rPr lang="en-US" dirty="0"/>
              <a:t>We have quite some diversity</a:t>
            </a:r>
            <a:endParaRPr lang="en-GB" dirty="0"/>
          </a:p>
        </p:txBody>
      </p:sp>
      <p:sp>
        <p:nvSpPr>
          <p:cNvPr id="4" name="Subtitle 3"/>
          <p:cNvSpPr>
            <a:spLocks noGrp="1"/>
          </p:cNvSpPr>
          <p:nvPr>
            <p:ph type="subTitle" idx="1"/>
          </p:nvPr>
        </p:nvSpPr>
        <p:spPr>
          <a:xfrm>
            <a:off x="2895600" y="4365104"/>
            <a:ext cx="6400800" cy="1273696"/>
          </a:xfrm>
        </p:spPr>
        <p:txBody>
          <a:bodyPr/>
          <a:lstStyle/>
          <a:p>
            <a:r>
              <a:rPr lang="en-US" dirty="0"/>
              <a:t>But where is the value?</a:t>
            </a:r>
            <a:endParaRPr lang="en-GB" dirty="0"/>
          </a:p>
        </p:txBody>
      </p:sp>
    </p:spTree>
    <p:extLst>
      <p:ext uri="{BB962C8B-B14F-4D97-AF65-F5344CB8AC3E}">
        <p14:creationId xmlns:p14="http://schemas.microsoft.com/office/powerpoint/2010/main" val="33497756"/>
      </p:ext>
    </p:extLst>
  </p:cSld>
  <p:clrMapOvr>
    <a:masterClrMapping/>
  </p:clrMapOvr>
  <p:transition>
    <p:strips dir="rd"/>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Excerpts from reference letters</a:t>
            </a:r>
            <a:endParaRPr lang="en-GB" dirty="0"/>
          </a:p>
        </p:txBody>
      </p:sp>
      <p:sp>
        <p:nvSpPr>
          <p:cNvPr id="3" name="Content Placeholder 2"/>
          <p:cNvSpPr>
            <a:spLocks noGrp="1"/>
          </p:cNvSpPr>
          <p:nvPr>
            <p:ph idx="1"/>
          </p:nvPr>
        </p:nvSpPr>
        <p:spPr/>
        <p:txBody>
          <a:bodyPr/>
          <a:lstStyle/>
          <a:p>
            <a:r>
              <a:rPr lang="en-US" dirty="0"/>
              <a:t>I consider …  to be among the top 20% of PhD students I have encountered throughout my career.</a:t>
            </a:r>
          </a:p>
          <a:p>
            <a:r>
              <a:rPr lang="en-US" dirty="0"/>
              <a:t>Compared to other students at comparable stages of their studies, … is one of the top10% of my students.</a:t>
            </a:r>
          </a:p>
          <a:p>
            <a:r>
              <a:rPr lang="en-US" dirty="0"/>
              <a:t>… clearly ranks among the top 5-10% of students in the HEP community, both compared to students I have supervised and compared to students I worked with</a:t>
            </a:r>
          </a:p>
          <a:p>
            <a:r>
              <a:rPr lang="en-US" dirty="0"/>
              <a:t>… belongs to the best 5% of our students.</a:t>
            </a:r>
          </a:p>
          <a:p>
            <a:r>
              <a:rPr lang="en-US" dirty="0"/>
              <a:t>Compared to other students at comparable stages of their studies, … is one of the top 5% of my students.</a:t>
            </a:r>
          </a:p>
        </p:txBody>
      </p:sp>
    </p:spTree>
    <p:extLst>
      <p:ext uri="{BB962C8B-B14F-4D97-AF65-F5344CB8AC3E}">
        <p14:creationId xmlns:p14="http://schemas.microsoft.com/office/powerpoint/2010/main" val="391982543"/>
      </p:ext>
    </p:extLst>
  </p:cSld>
  <p:clrMapOvr>
    <a:masterClrMapping/>
  </p:clrMapOvr>
  <p:transition>
    <p:strips dir="rd"/>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Who are the CSC participants ?</a:t>
            </a:r>
            <a:endParaRPr lang="en-GB" dirty="0"/>
          </a:p>
        </p:txBody>
      </p:sp>
      <p:sp>
        <p:nvSpPr>
          <p:cNvPr id="3" name="Content Placeholder 2"/>
          <p:cNvSpPr>
            <a:spLocks noGrp="1"/>
          </p:cNvSpPr>
          <p:nvPr>
            <p:ph idx="1"/>
          </p:nvPr>
        </p:nvSpPr>
        <p:spPr>
          <a:xfrm>
            <a:off x="767408" y="1844824"/>
            <a:ext cx="10363200" cy="4441825"/>
          </a:xfrm>
        </p:spPr>
        <p:txBody>
          <a:bodyPr/>
          <a:lstStyle/>
          <a:p>
            <a:r>
              <a:rPr lang="en-US" dirty="0"/>
              <a:t>You are young, diverse, come from many countries, from different institutes …</a:t>
            </a:r>
          </a:p>
          <a:p>
            <a:r>
              <a:rPr lang="en-US" dirty="0"/>
              <a:t>You have all an outstanding potential and a passion for both computing and science.</a:t>
            </a:r>
          </a:p>
          <a:p>
            <a:r>
              <a:rPr lang="en-US" dirty="0"/>
              <a:t>You will work together one weeks to widen your skills but also establish </a:t>
            </a:r>
            <a:r>
              <a:rPr lang="en-US" dirty="0">
                <a:solidFill>
                  <a:srgbClr val="00B050"/>
                </a:solidFill>
              </a:rPr>
              <a:t>lifetime links </a:t>
            </a:r>
            <a:r>
              <a:rPr lang="en-US" dirty="0"/>
              <a:t>with other participants and </a:t>
            </a:r>
            <a:r>
              <a:rPr lang="en-US" dirty="0">
                <a:solidFill>
                  <a:srgbClr val="00B050"/>
                </a:solidFill>
              </a:rPr>
              <a:t>research institutes across the world</a:t>
            </a:r>
            <a:r>
              <a:rPr lang="en-US" dirty="0">
                <a:solidFill>
                  <a:srgbClr val="FF0000"/>
                </a:solidFill>
              </a:rPr>
              <a:t> </a:t>
            </a:r>
            <a:r>
              <a:rPr lang="en-US" dirty="0"/>
              <a:t>that will be useful throughout your future career.</a:t>
            </a:r>
          </a:p>
          <a:p>
            <a:r>
              <a:rPr lang="en-US" dirty="0"/>
              <a:t>This is what gives the highest value to the school</a:t>
            </a:r>
          </a:p>
        </p:txBody>
      </p:sp>
    </p:spTree>
    <p:extLst>
      <p:ext uri="{BB962C8B-B14F-4D97-AF65-F5344CB8AC3E}">
        <p14:creationId xmlns:p14="http://schemas.microsoft.com/office/powerpoint/2010/main" val="3554730649"/>
      </p:ext>
    </p:extLst>
  </p:cSld>
  <p:clrMapOvr>
    <a:masterClrMapping/>
  </p:clrMapOvr>
  <p:transition>
    <p:strips dir="rd"/>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 is a small world …</a:t>
            </a:r>
            <a:endParaRPr lang="en-GB" dirty="0"/>
          </a:p>
        </p:txBody>
      </p:sp>
      <p:sp>
        <p:nvSpPr>
          <p:cNvPr id="3" name="Content Placeholder 2"/>
          <p:cNvSpPr>
            <a:spLocks noGrp="1"/>
          </p:cNvSpPr>
          <p:nvPr>
            <p:ph idx="1"/>
          </p:nvPr>
        </p:nvSpPr>
        <p:spPr>
          <a:xfrm>
            <a:off x="1949943" y="1412776"/>
            <a:ext cx="8686800" cy="4114800"/>
          </a:xfrm>
        </p:spPr>
        <p:txBody>
          <a:bodyPr/>
          <a:lstStyle/>
          <a:p>
            <a:r>
              <a:rPr lang="en-US" dirty="0"/>
              <a:t>All top scientists knows each other very well</a:t>
            </a:r>
            <a:endParaRPr lang="en-GB" dirty="0"/>
          </a:p>
        </p:txBody>
      </p:sp>
      <p:pic>
        <p:nvPicPr>
          <p:cNvPr id="4" name="Picture 2" descr="https://pbs.twimg.com/media/BlIsXB-CIAAULbr.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385073" y="1957108"/>
            <a:ext cx="8856984" cy="4697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674835"/>
      </p:ext>
    </p:extLst>
  </p:cSld>
  <p:clrMapOvr>
    <a:masterClrMapping/>
  </p:clrMapOvr>
  <p:transition>
    <p:strips dir="rd"/>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CSC 2024, Hamburg, Germany</a:t>
            </a:r>
            <a:endParaRPr lang="en-GB" dirty="0"/>
          </a:p>
        </p:txBody>
      </p:sp>
      <p:pic>
        <p:nvPicPr>
          <p:cNvPr id="2050" name="Picture 2">
            <a:extLst>
              <a:ext uri="{FF2B5EF4-FFF2-40B4-BE49-F238E27FC236}">
                <a16:creationId xmlns:a16="http://schemas.microsoft.com/office/drawing/2014/main" id="{752E21D2-BC2A-B3FC-0C02-85D0E73F60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601" b="12201"/>
          <a:stretch/>
        </p:blipFill>
        <p:spPr bwMode="auto">
          <a:xfrm>
            <a:off x="479376" y="1433094"/>
            <a:ext cx="11370295" cy="509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6067081"/>
      </p:ext>
    </p:extLst>
  </p:cSld>
  <p:clrMapOvr>
    <a:masterClrMapping/>
  </p:clrMapOvr>
  <p:transition>
    <p:strips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school with a long history</a:t>
            </a:r>
            <a:endParaRPr lang="en-GB" dirty="0"/>
          </a:p>
        </p:txBody>
      </p:sp>
      <p:sp>
        <p:nvSpPr>
          <p:cNvPr id="3" name="Content Placeholder 2"/>
          <p:cNvSpPr>
            <a:spLocks noGrp="1"/>
          </p:cNvSpPr>
          <p:nvPr>
            <p:ph idx="1"/>
          </p:nvPr>
        </p:nvSpPr>
        <p:spPr/>
        <p:txBody>
          <a:bodyPr/>
          <a:lstStyle/>
          <a:p>
            <a:r>
              <a:rPr lang="en-US" dirty="0"/>
              <a:t>The school was created in 1970, 2023 will be the 44th edition</a:t>
            </a:r>
          </a:p>
          <a:p>
            <a:r>
              <a:rPr lang="en-US" dirty="0"/>
              <a:t>This is the 15</a:t>
            </a:r>
            <a:r>
              <a:rPr lang="en-US" baseline="30000" dirty="0"/>
              <a:t>th</a:t>
            </a:r>
            <a:r>
              <a:rPr lang="en-US" dirty="0"/>
              <a:t> edition of the </a:t>
            </a:r>
            <a:r>
              <a:rPr lang="en-US" dirty="0">
                <a:solidFill>
                  <a:srgbClr val="FF0000"/>
                </a:solidFill>
              </a:rPr>
              <a:t>Thematic</a:t>
            </a:r>
            <a:r>
              <a:rPr lang="en-US" dirty="0"/>
              <a:t> School</a:t>
            </a:r>
          </a:p>
          <a:p>
            <a:r>
              <a:rPr lang="en-US" dirty="0"/>
              <a:t>The school has visited 22 countries</a:t>
            </a:r>
          </a:p>
          <a:p>
            <a:pPr lvl="1"/>
            <a:r>
              <a:rPr lang="en-US" dirty="0"/>
              <a:t>all member states (except Bulgaria, Slovak Republic) </a:t>
            </a:r>
            <a:br>
              <a:rPr lang="en-US" dirty="0"/>
            </a:br>
            <a:r>
              <a:rPr lang="en-US" dirty="0"/>
              <a:t>+ Croatia, Cyprus, India</a:t>
            </a:r>
          </a:p>
          <a:p>
            <a:r>
              <a:rPr lang="en-US" dirty="0"/>
              <a:t>88 different nationalities</a:t>
            </a:r>
          </a:p>
          <a:p>
            <a:r>
              <a:rPr lang="en-US" dirty="0"/>
              <a:t>3294 students have followed the school</a:t>
            </a:r>
          </a:p>
        </p:txBody>
      </p:sp>
    </p:spTree>
    <p:extLst>
      <p:ext uri="{BB962C8B-B14F-4D97-AF65-F5344CB8AC3E}">
        <p14:creationId xmlns:p14="http://schemas.microsoft.com/office/powerpoint/2010/main" val="3302668064"/>
      </p:ext>
    </p:extLst>
  </p:cSld>
  <p:clrMapOvr>
    <a:masterClrMapping/>
  </p:clrMapOvr>
  <p:transition>
    <p:strips dir="rd"/>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FF0000"/>
                </a:solidFill>
              </a:rPr>
              <a:t>t</a:t>
            </a:r>
            <a:r>
              <a:rPr lang="en-US" dirty="0" err="1"/>
              <a:t>CSC</a:t>
            </a:r>
            <a:r>
              <a:rPr lang="en-US" dirty="0"/>
              <a:t> 2024on Machine Learning, Split, Croatia</a:t>
            </a:r>
            <a:endParaRPr lang="en-GB" dirty="0"/>
          </a:p>
        </p:txBody>
      </p:sp>
      <p:sp>
        <p:nvSpPr>
          <p:cNvPr id="3" name="Content Placeholder 2">
            <a:extLst>
              <a:ext uri="{FF2B5EF4-FFF2-40B4-BE49-F238E27FC236}">
                <a16:creationId xmlns:a16="http://schemas.microsoft.com/office/drawing/2014/main" id="{BC4998C4-BBD6-691A-2CEC-859B36369ADF}"/>
              </a:ext>
            </a:extLst>
          </p:cNvPr>
          <p:cNvSpPr>
            <a:spLocks noGrp="1"/>
          </p:cNvSpPr>
          <p:nvPr>
            <p:ph idx="1"/>
          </p:nvPr>
        </p:nvSpPr>
        <p:spPr/>
        <p:txBody>
          <a:bodyPr/>
          <a:lstStyle/>
          <a:p>
            <a:r>
              <a:rPr lang="en-US" dirty="0"/>
              <a:t>Are you ready to write history ?</a:t>
            </a:r>
          </a:p>
        </p:txBody>
      </p:sp>
      <p:pic>
        <p:nvPicPr>
          <p:cNvPr id="8" name="Picture 7" descr="A gold frame with a black background&#10;&#10;Description automatically generated with low confidence">
            <a:extLst>
              <a:ext uri="{FF2B5EF4-FFF2-40B4-BE49-F238E27FC236}">
                <a16:creationId xmlns:a16="http://schemas.microsoft.com/office/drawing/2014/main" id="{0AC0FF18-7B85-7B7B-D196-66748F133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83832" y="2276872"/>
            <a:ext cx="3888432" cy="3816424"/>
          </a:xfrm>
          <a:prstGeom prst="rect">
            <a:avLst/>
          </a:prstGeom>
        </p:spPr>
      </p:pic>
      <p:sp>
        <p:nvSpPr>
          <p:cNvPr id="10" name="TextBox 9">
            <a:extLst>
              <a:ext uri="{FF2B5EF4-FFF2-40B4-BE49-F238E27FC236}">
                <a16:creationId xmlns:a16="http://schemas.microsoft.com/office/drawing/2014/main" id="{E12899F2-65AD-24E0-017A-17CCEF59B54F}"/>
              </a:ext>
            </a:extLst>
          </p:cNvPr>
          <p:cNvSpPr txBox="1"/>
          <p:nvPr/>
        </p:nvSpPr>
        <p:spPr>
          <a:xfrm>
            <a:off x="5176460" y="3429000"/>
            <a:ext cx="2422715" cy="1015663"/>
          </a:xfrm>
          <a:prstGeom prst="rect">
            <a:avLst/>
          </a:prstGeom>
          <a:noFill/>
        </p:spPr>
        <p:txBody>
          <a:bodyPr wrap="none" rtlCol="0">
            <a:spAutoFit/>
          </a:bodyPr>
          <a:lstStyle/>
          <a:p>
            <a:r>
              <a:rPr lang="en-US" sz="2000" b="1" dirty="0">
                <a:solidFill>
                  <a:schemeClr val="bg2"/>
                </a:solidFill>
              </a:rPr>
              <a:t>School photo:</a:t>
            </a:r>
          </a:p>
          <a:p>
            <a:endParaRPr lang="en-US" sz="2000" b="1" dirty="0">
              <a:solidFill>
                <a:schemeClr val="bg2"/>
              </a:solidFill>
            </a:endParaRPr>
          </a:p>
          <a:p>
            <a:r>
              <a:rPr lang="en-US" sz="2000" b="1" dirty="0">
                <a:solidFill>
                  <a:schemeClr val="bg2"/>
                </a:solidFill>
              </a:rPr>
              <a:t>Thursday at 11h00</a:t>
            </a:r>
          </a:p>
        </p:txBody>
      </p:sp>
    </p:spTree>
    <p:extLst>
      <p:ext uri="{BB962C8B-B14F-4D97-AF65-F5344CB8AC3E}">
        <p14:creationId xmlns:p14="http://schemas.microsoft.com/office/powerpoint/2010/main" val="211222101"/>
      </p:ext>
    </p:extLst>
  </p:cSld>
  <p:clrMapOvr>
    <a:masterClrMapping/>
  </p:clrMapOvr>
  <p:transition>
    <p:strips dir="rd"/>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083940"/>
      </p:ext>
    </p:extLst>
  </p:cSld>
  <p:clrMapOvr>
    <a:masterClrMapping/>
  </p:clrMapOvr>
  <p:transition>
    <p:strips dir="rd"/>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1947B6-13B1-B6F7-8897-610B5CA94752}"/>
              </a:ext>
            </a:extLst>
          </p:cNvPr>
          <p:cNvSpPr>
            <a:spLocks noGrp="1"/>
          </p:cNvSpPr>
          <p:nvPr>
            <p:ph type="ctrTitle" sz="quarter"/>
          </p:nvPr>
        </p:nvSpPr>
        <p:spPr/>
        <p:txBody>
          <a:bodyPr/>
          <a:lstStyle/>
          <a:p>
            <a:r>
              <a:rPr lang="en-US" dirty="0"/>
              <a:t>Announcements</a:t>
            </a:r>
          </a:p>
        </p:txBody>
      </p:sp>
      <p:sp>
        <p:nvSpPr>
          <p:cNvPr id="5" name="Subtitle 4">
            <a:extLst>
              <a:ext uri="{FF2B5EF4-FFF2-40B4-BE49-F238E27FC236}">
                <a16:creationId xmlns:a16="http://schemas.microsoft.com/office/drawing/2014/main" id="{C699DD6B-75BB-AB4F-9305-8AB79AA28227}"/>
              </a:ext>
            </a:extLst>
          </p:cNvPr>
          <p:cNvSpPr>
            <a:spLocks noGrp="1"/>
          </p:cNvSpPr>
          <p:nvPr>
            <p:ph type="subTitle" sz="quarter" idx="1"/>
          </p:nvPr>
        </p:nvSpPr>
        <p:spPr/>
        <p:txBody>
          <a:bodyPr/>
          <a:lstStyle/>
          <a:p>
            <a:r>
              <a:rPr lang="en-US" dirty="0"/>
              <a:t>Monday 14</a:t>
            </a:r>
          </a:p>
        </p:txBody>
      </p:sp>
    </p:spTree>
    <p:extLst>
      <p:ext uri="{BB962C8B-B14F-4D97-AF65-F5344CB8AC3E}">
        <p14:creationId xmlns:p14="http://schemas.microsoft.com/office/powerpoint/2010/main" val="1106234939"/>
      </p:ext>
    </p:extLst>
  </p:cSld>
  <p:clrMapOvr>
    <a:masterClrMapping/>
  </p:clrMapOvr>
  <p:transition>
    <p:strips dir="rd"/>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62F72-2100-9582-7457-1CF21D41D30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574A1B8-8889-080F-6C42-2E04AAD46D9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08399114"/>
      </p:ext>
    </p:extLst>
  </p:cSld>
  <p:clrMapOvr>
    <a:masterClrMapping/>
  </p:clrMapOvr>
  <p:transition>
    <p:strips dir="rd"/>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6980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1947B6-13B1-B6F7-8897-610B5CA94752}"/>
              </a:ext>
            </a:extLst>
          </p:cNvPr>
          <p:cNvSpPr>
            <a:spLocks noGrp="1"/>
          </p:cNvSpPr>
          <p:nvPr>
            <p:ph type="ctrTitle" sz="quarter"/>
          </p:nvPr>
        </p:nvSpPr>
        <p:spPr/>
        <p:txBody>
          <a:bodyPr/>
          <a:lstStyle/>
          <a:p>
            <a:r>
              <a:rPr lang="en-US" dirty="0"/>
              <a:t>Announcements</a:t>
            </a:r>
          </a:p>
        </p:txBody>
      </p:sp>
      <p:sp>
        <p:nvSpPr>
          <p:cNvPr id="5" name="Subtitle 4">
            <a:extLst>
              <a:ext uri="{FF2B5EF4-FFF2-40B4-BE49-F238E27FC236}">
                <a16:creationId xmlns:a16="http://schemas.microsoft.com/office/drawing/2014/main" id="{C699DD6B-75BB-AB4F-9305-8AB79AA28227}"/>
              </a:ext>
            </a:extLst>
          </p:cNvPr>
          <p:cNvSpPr>
            <a:spLocks noGrp="1"/>
          </p:cNvSpPr>
          <p:nvPr>
            <p:ph type="subTitle" sz="quarter" idx="1"/>
          </p:nvPr>
        </p:nvSpPr>
        <p:spPr/>
        <p:txBody>
          <a:bodyPr/>
          <a:lstStyle/>
          <a:p>
            <a:r>
              <a:rPr lang="en-US" dirty="0"/>
              <a:t>Tuesday 15</a:t>
            </a:r>
          </a:p>
        </p:txBody>
      </p:sp>
    </p:spTree>
    <p:extLst>
      <p:ext uri="{BB962C8B-B14F-4D97-AF65-F5344CB8AC3E}">
        <p14:creationId xmlns:p14="http://schemas.microsoft.com/office/powerpoint/2010/main" val="1849521290"/>
      </p:ext>
    </p:extLst>
  </p:cSld>
  <p:clrMapOvr>
    <a:masterClrMapping/>
  </p:clrMapOvr>
  <p:transition>
    <p:strips dir="rd"/>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62F72-2100-9582-7457-1CF21D41D30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574A1B8-8889-080F-6C42-2E04AAD46D9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651645241"/>
      </p:ext>
    </p:extLst>
  </p:cSld>
  <p:clrMapOvr>
    <a:masterClrMapping/>
  </p:clrMapOvr>
  <p:transition>
    <p:strips dir="rd"/>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9499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1947B6-13B1-B6F7-8897-610B5CA94752}"/>
              </a:ext>
            </a:extLst>
          </p:cNvPr>
          <p:cNvSpPr>
            <a:spLocks noGrp="1"/>
          </p:cNvSpPr>
          <p:nvPr>
            <p:ph type="ctrTitle" sz="quarter"/>
          </p:nvPr>
        </p:nvSpPr>
        <p:spPr/>
        <p:txBody>
          <a:bodyPr/>
          <a:lstStyle/>
          <a:p>
            <a:r>
              <a:rPr lang="en-US" dirty="0"/>
              <a:t>Announcements</a:t>
            </a:r>
          </a:p>
        </p:txBody>
      </p:sp>
      <p:sp>
        <p:nvSpPr>
          <p:cNvPr id="5" name="Subtitle 4">
            <a:extLst>
              <a:ext uri="{FF2B5EF4-FFF2-40B4-BE49-F238E27FC236}">
                <a16:creationId xmlns:a16="http://schemas.microsoft.com/office/drawing/2014/main" id="{C699DD6B-75BB-AB4F-9305-8AB79AA28227}"/>
              </a:ext>
            </a:extLst>
          </p:cNvPr>
          <p:cNvSpPr>
            <a:spLocks noGrp="1"/>
          </p:cNvSpPr>
          <p:nvPr>
            <p:ph type="subTitle" sz="quarter" idx="1"/>
          </p:nvPr>
        </p:nvSpPr>
        <p:spPr/>
        <p:txBody>
          <a:bodyPr/>
          <a:lstStyle/>
          <a:p>
            <a:r>
              <a:rPr lang="en-US" dirty="0"/>
              <a:t>Wednesday 16</a:t>
            </a:r>
          </a:p>
        </p:txBody>
      </p:sp>
    </p:spTree>
    <p:extLst>
      <p:ext uri="{BB962C8B-B14F-4D97-AF65-F5344CB8AC3E}">
        <p14:creationId xmlns:p14="http://schemas.microsoft.com/office/powerpoint/2010/main" val="903181334"/>
      </p:ext>
    </p:extLst>
  </p:cSld>
  <p:clrMapOvr>
    <a:masterClrMapping/>
  </p:clrMapOvr>
  <p:transition>
    <p:strips dir="rd"/>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62F72-2100-9582-7457-1CF21D41D30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574A1B8-8889-080F-6C42-2E04AAD46D9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969428801"/>
      </p:ext>
    </p:extLst>
  </p:cSld>
  <p:clrMapOvr>
    <a:masterClrMapping/>
  </p:clrMapOvr>
  <p:transition>
    <p:strips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a:t>Mandate and mission</a:t>
            </a:r>
          </a:p>
        </p:txBody>
      </p:sp>
      <p:sp>
        <p:nvSpPr>
          <p:cNvPr id="111620" name="Rectangle 4"/>
          <p:cNvSpPr>
            <a:spLocks noGrp="1" noChangeArrowheads="1"/>
          </p:cNvSpPr>
          <p:nvPr>
            <p:ph idx="1"/>
          </p:nvPr>
        </p:nvSpPr>
        <p:spPr/>
        <p:txBody>
          <a:bodyPr/>
          <a:lstStyle/>
          <a:p>
            <a:r>
              <a:rPr lang="en-US" dirty="0"/>
              <a:t>Create a </a:t>
            </a:r>
            <a:r>
              <a:rPr lang="en-US" i="1" dirty="0"/>
              <a:t>common culture</a:t>
            </a:r>
            <a:r>
              <a:rPr lang="en-US" dirty="0"/>
              <a:t> in </a:t>
            </a:r>
            <a:r>
              <a:rPr lang="en-US" i="1" dirty="0"/>
              <a:t>scientific computing </a:t>
            </a:r>
            <a:r>
              <a:rPr lang="en-US" dirty="0"/>
              <a:t>among young scientists and engineers involved </a:t>
            </a:r>
            <a:r>
              <a:rPr lang="en-US" i="1" dirty="0"/>
              <a:t>in particle physics or other sciences</a:t>
            </a:r>
            <a:r>
              <a:rPr lang="en-US" dirty="0"/>
              <a:t>, as a strategic direction to </a:t>
            </a:r>
            <a:r>
              <a:rPr lang="en-US" i="1" dirty="0"/>
              <a:t>promote mobility </a:t>
            </a:r>
            <a:r>
              <a:rPr lang="en-US" dirty="0"/>
              <a:t>and to facilitate the development of large computing-oriented </a:t>
            </a:r>
            <a:r>
              <a:rPr lang="en-US" i="1" dirty="0"/>
              <a:t>transnational projects</a:t>
            </a:r>
            <a:r>
              <a:rPr lang="en-US" dirty="0"/>
              <a:t>. </a:t>
            </a:r>
          </a:p>
          <a:p>
            <a:pPr lvl="1"/>
            <a:r>
              <a:rPr lang="en-US" dirty="0">
                <a:hlinkClick r:id="rId3"/>
              </a:rPr>
              <a:t>http://cern.ch/csc</a:t>
            </a:r>
            <a:r>
              <a:rPr lang="en-US" dirty="0"/>
              <a:t> </a:t>
            </a:r>
          </a:p>
          <a:p>
            <a:r>
              <a:rPr lang="en-US" dirty="0"/>
              <a:t>Participants come from worldwide laboratories and universities with typically 20 to 30 different nationalities (61 different nationalities in the past 10 years). </a:t>
            </a:r>
          </a:p>
          <a:p>
            <a:pPr lvl="1"/>
            <a:r>
              <a:rPr lang="en-US" dirty="0">
                <a:hlinkClick r:id="rId4"/>
              </a:rPr>
              <a:t>http://cern.ch/csc/alumni</a:t>
            </a:r>
            <a:r>
              <a:rPr lang="en-US" dirty="0"/>
              <a:t> </a:t>
            </a:r>
            <a:endParaRPr lang="en-GB" dirty="0"/>
          </a:p>
        </p:txBody>
      </p:sp>
    </p:spTree>
    <p:extLst>
      <p:ext uri="{BB962C8B-B14F-4D97-AF65-F5344CB8AC3E}">
        <p14:creationId xmlns:p14="http://schemas.microsoft.com/office/powerpoint/2010/main" val="320393917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25265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1947B6-13B1-B6F7-8897-610B5CA94752}"/>
              </a:ext>
            </a:extLst>
          </p:cNvPr>
          <p:cNvSpPr>
            <a:spLocks noGrp="1"/>
          </p:cNvSpPr>
          <p:nvPr>
            <p:ph type="ctrTitle" sz="quarter"/>
          </p:nvPr>
        </p:nvSpPr>
        <p:spPr/>
        <p:txBody>
          <a:bodyPr/>
          <a:lstStyle/>
          <a:p>
            <a:r>
              <a:rPr lang="en-US" dirty="0"/>
              <a:t>Announcements</a:t>
            </a:r>
          </a:p>
        </p:txBody>
      </p:sp>
      <p:sp>
        <p:nvSpPr>
          <p:cNvPr id="5" name="Subtitle 4">
            <a:extLst>
              <a:ext uri="{FF2B5EF4-FFF2-40B4-BE49-F238E27FC236}">
                <a16:creationId xmlns:a16="http://schemas.microsoft.com/office/drawing/2014/main" id="{C699DD6B-75BB-AB4F-9305-8AB79AA28227}"/>
              </a:ext>
            </a:extLst>
          </p:cNvPr>
          <p:cNvSpPr>
            <a:spLocks noGrp="1"/>
          </p:cNvSpPr>
          <p:nvPr>
            <p:ph type="subTitle" sz="quarter" idx="1"/>
          </p:nvPr>
        </p:nvSpPr>
        <p:spPr/>
        <p:txBody>
          <a:bodyPr/>
          <a:lstStyle/>
          <a:p>
            <a:r>
              <a:rPr lang="en-US" dirty="0"/>
              <a:t>Thursday 17</a:t>
            </a:r>
          </a:p>
        </p:txBody>
      </p:sp>
    </p:spTree>
    <p:extLst>
      <p:ext uri="{BB962C8B-B14F-4D97-AF65-F5344CB8AC3E}">
        <p14:creationId xmlns:p14="http://schemas.microsoft.com/office/powerpoint/2010/main" val="4163541858"/>
      </p:ext>
    </p:extLst>
  </p:cSld>
  <p:clrMapOvr>
    <a:masterClrMapping/>
  </p:clrMapOvr>
  <p:transition>
    <p:strips dir="rd"/>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62F72-2100-9582-7457-1CF21D41D30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574A1B8-8889-080F-6C42-2E04AAD46D9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966207097"/>
      </p:ext>
    </p:extLst>
  </p:cSld>
  <p:clrMapOvr>
    <a:masterClrMapping/>
  </p:clrMapOvr>
  <p:transition>
    <p:strips dir="rd"/>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366056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1947B6-13B1-B6F7-8897-610B5CA94752}"/>
              </a:ext>
            </a:extLst>
          </p:cNvPr>
          <p:cNvSpPr>
            <a:spLocks noGrp="1"/>
          </p:cNvSpPr>
          <p:nvPr>
            <p:ph type="ctrTitle" sz="quarter"/>
          </p:nvPr>
        </p:nvSpPr>
        <p:spPr/>
        <p:txBody>
          <a:bodyPr/>
          <a:lstStyle/>
          <a:p>
            <a:r>
              <a:rPr lang="en-US" dirty="0"/>
              <a:t>Announcements</a:t>
            </a:r>
          </a:p>
        </p:txBody>
      </p:sp>
      <p:sp>
        <p:nvSpPr>
          <p:cNvPr id="5" name="Subtitle 4">
            <a:extLst>
              <a:ext uri="{FF2B5EF4-FFF2-40B4-BE49-F238E27FC236}">
                <a16:creationId xmlns:a16="http://schemas.microsoft.com/office/drawing/2014/main" id="{C699DD6B-75BB-AB4F-9305-8AB79AA28227}"/>
              </a:ext>
            </a:extLst>
          </p:cNvPr>
          <p:cNvSpPr>
            <a:spLocks noGrp="1"/>
          </p:cNvSpPr>
          <p:nvPr>
            <p:ph type="subTitle" sz="quarter" idx="1"/>
          </p:nvPr>
        </p:nvSpPr>
        <p:spPr/>
        <p:txBody>
          <a:bodyPr/>
          <a:lstStyle/>
          <a:p>
            <a:r>
              <a:rPr lang="en-US" dirty="0"/>
              <a:t>Friday 18</a:t>
            </a:r>
          </a:p>
        </p:txBody>
      </p:sp>
    </p:spTree>
    <p:extLst>
      <p:ext uri="{BB962C8B-B14F-4D97-AF65-F5344CB8AC3E}">
        <p14:creationId xmlns:p14="http://schemas.microsoft.com/office/powerpoint/2010/main" val="1337249722"/>
      </p:ext>
    </p:extLst>
  </p:cSld>
  <p:clrMapOvr>
    <a:masterClrMapping/>
  </p:clrMapOvr>
  <p:transition>
    <p:strips dir="rd"/>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62F72-2100-9582-7457-1CF21D41D30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574A1B8-8889-080F-6C42-2E04AAD46D9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4766703"/>
      </p:ext>
    </p:extLst>
  </p:cSld>
  <p:clrMapOvr>
    <a:masterClrMapping/>
  </p:clrMapOvr>
  <p:transition>
    <p:strips dir="rd"/>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2679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a:t>Bridging science and computing</a:t>
            </a:r>
            <a:endParaRPr lang="en-GB" altLang="en-US" dirty="0"/>
          </a:p>
        </p:txBody>
      </p:sp>
      <p:sp>
        <p:nvSpPr>
          <p:cNvPr id="7171" name="Content Placeholder 4"/>
          <p:cNvSpPr>
            <a:spLocks noGrp="1"/>
          </p:cNvSpPr>
          <p:nvPr>
            <p:ph idx="1"/>
          </p:nvPr>
        </p:nvSpPr>
        <p:spPr/>
        <p:txBody>
          <a:bodyPr/>
          <a:lstStyle/>
          <a:p>
            <a:r>
              <a:rPr lang="en-US" altLang="en-US" sz="2200" dirty="0"/>
              <a:t>The unprecedented technological evolution in computing has profited directly to several scientific research projects, in particular in high energy physics</a:t>
            </a:r>
          </a:p>
          <a:p>
            <a:pPr lvl="1"/>
            <a:r>
              <a:rPr lang="en-US" altLang="en-US" sz="2200" dirty="0"/>
              <a:t>Computing is today </a:t>
            </a:r>
            <a:r>
              <a:rPr lang="en-US" altLang="en-US" sz="2200" dirty="0">
                <a:solidFill>
                  <a:srgbClr val="FF0000"/>
                </a:solidFill>
              </a:rPr>
              <a:t>the main strategy</a:t>
            </a:r>
            <a:r>
              <a:rPr lang="en-US" altLang="en-US" sz="2200" dirty="0"/>
              <a:t> for many sciences to boost their research productivity</a:t>
            </a:r>
          </a:p>
          <a:p>
            <a:r>
              <a:rPr lang="en-US" altLang="en-US" sz="2200" dirty="0"/>
              <a:t>It is nowadays essential that:</a:t>
            </a:r>
          </a:p>
          <a:p>
            <a:pPr lvl="1"/>
            <a:r>
              <a:rPr lang="en-US" altLang="en-US" sz="2200" dirty="0"/>
              <a:t>Scientists master computing technologies as the main tool for their research</a:t>
            </a:r>
          </a:p>
          <a:p>
            <a:pPr lvl="1"/>
            <a:r>
              <a:rPr lang="en-US" altLang="en-US" sz="2200" dirty="0"/>
              <a:t>Computer scientists understand the scientific domain of the investigation to deliver computing services that meet the needs of the research project</a:t>
            </a:r>
          </a:p>
        </p:txBody>
      </p:sp>
    </p:spTree>
  </p:cSld>
  <p:clrMapOvr>
    <a:masterClrMapping/>
  </p:clrMapOvr>
  <p:transition>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dirty="0"/>
              <a:t>An additional side effect …</a:t>
            </a:r>
            <a:endParaRPr lang="en-GB" altLang="en-US" dirty="0"/>
          </a:p>
        </p:txBody>
      </p:sp>
      <p:sp>
        <p:nvSpPr>
          <p:cNvPr id="9219" name="Content Placeholder 2"/>
          <p:cNvSpPr>
            <a:spLocks noGrp="1"/>
          </p:cNvSpPr>
          <p:nvPr>
            <p:ph idx="1"/>
          </p:nvPr>
        </p:nvSpPr>
        <p:spPr/>
        <p:txBody>
          <a:bodyPr/>
          <a:lstStyle/>
          <a:p>
            <a:r>
              <a:rPr lang="en-US" altLang="en-US" dirty="0"/>
              <a:t>… knowledge transfer of (CERN) skills and (CERN) know-how in computing to academic, national laboratories, research institutes, institutional and industrial circles in Member States and other countries </a:t>
            </a:r>
          </a:p>
          <a:p>
            <a:pPr lvl="1"/>
            <a:r>
              <a:rPr lang="en-US" altLang="en-US" dirty="0"/>
              <a:t>With direct or potential applications up to all spheres of the society (as exemplified with the Web, and the Grid).</a:t>
            </a:r>
            <a:endParaRPr lang="en-GB" altLang="en-US" dirty="0"/>
          </a:p>
        </p:txBody>
      </p:sp>
    </p:spTree>
  </p:cSld>
  <p:clrMapOvr>
    <a:masterClrMapping/>
  </p:clrMapOvr>
</p:sld>
</file>

<file path=ppt/theme/theme1.xml><?xml version="1.0" encoding="utf-8"?>
<a:theme xmlns:a="http://schemas.openxmlformats.org/drawingml/2006/main" name="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SC-Powerpoint Slides template 16-9.potx" id="{027E0948-C768-41B7-8848-C5CEF6FA21B7}" vid="{6460D362-4FC8-4CBF-9B81-10A5355632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CSC-Powerpoint Slides template 16-9-WideScreen</Template>
  <TotalTime>0</TotalTime>
  <Words>2565</Words>
  <Application>Microsoft Office PowerPoint</Application>
  <PresentationFormat>Widescreen</PresentationFormat>
  <Paragraphs>332</Paragraphs>
  <Slides>76</Slides>
  <Notes>2</Notes>
  <HiddenSlides>5</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76</vt:i4>
      </vt:variant>
    </vt:vector>
  </HeadingPairs>
  <TitlesOfParts>
    <vt:vector size="83" baseType="lpstr">
      <vt:lpstr>Arial</vt:lpstr>
      <vt:lpstr>Calibri</vt:lpstr>
      <vt:lpstr>Roboto</vt:lpstr>
      <vt:lpstr>Segoe UI Historic</vt:lpstr>
      <vt:lpstr>StarSymbol</vt:lpstr>
      <vt:lpstr>Wingdings</vt:lpstr>
      <vt:lpstr>On-Screen Presentation 1</vt:lpstr>
      <vt:lpstr>PowerPoint Presentation</vt:lpstr>
      <vt:lpstr>Welcome to the 15th thematic CERN School of Computing  (and the 1st School on Machine Learning)</vt:lpstr>
      <vt:lpstr>Who am I ? Alberto – your school director</vt:lpstr>
      <vt:lpstr>CERN’s mission</vt:lpstr>
      <vt:lpstr>A statement from Ivica …</vt:lpstr>
      <vt:lpstr>A school with a long history</vt:lpstr>
      <vt:lpstr>Mandate and mission</vt:lpstr>
      <vt:lpstr>Bridging science and computing</vt:lpstr>
      <vt:lpstr>An additional side effect …</vt:lpstr>
      <vt:lpstr>The CERN Schools of computing</vt:lpstr>
      <vt:lpstr>The School Academic Dimension</vt:lpstr>
      <vt:lpstr>Focus on Knowledge</vt:lpstr>
      <vt:lpstr>An outreach opportunity</vt:lpstr>
      <vt:lpstr>An outreach opportunity</vt:lpstr>
      <vt:lpstr>The school governance</vt:lpstr>
      <vt:lpstr>The School Advisory Committee</vt:lpstr>
      <vt:lpstr>Thematic CSC 2024 on Machine Learning</vt:lpstr>
      <vt:lpstr>CSC Organizers</vt:lpstr>
      <vt:lpstr>The school learning process</vt:lpstr>
      <vt:lpstr>The school learning process</vt:lpstr>
      <vt:lpstr>Academic Programme</vt:lpstr>
      <vt:lpstr>The School site is on indico</vt:lpstr>
      <vt:lpstr>School booklet</vt:lpstr>
      <vt:lpstr>The tuition programme</vt:lpstr>
      <vt:lpstr>The school learning process</vt:lpstr>
      <vt:lpstr>The School culture in “exercises”</vt:lpstr>
      <vt:lpstr>The school learning process</vt:lpstr>
      <vt:lpstr>The exam</vt:lpstr>
      <vt:lpstr>An exam part of the learning process</vt:lpstr>
      <vt:lpstr>An exam part of the learning process</vt:lpstr>
      <vt:lpstr>An exam part of the learning process</vt:lpstr>
      <vt:lpstr>An exam part of the learning process</vt:lpstr>
      <vt:lpstr>The school learning process</vt:lpstr>
      <vt:lpstr>Lunch and Dinners</vt:lpstr>
      <vt:lpstr>(Optional) Social programme</vt:lpstr>
      <vt:lpstr>(Optional) Music events</vt:lpstr>
      <vt:lpstr>Optional Sports ….</vt:lpstr>
      <vt:lpstr>This school</vt:lpstr>
      <vt:lpstr>This school</vt:lpstr>
      <vt:lpstr>This school</vt:lpstr>
      <vt:lpstr>This school</vt:lpstr>
      <vt:lpstr>This school</vt:lpstr>
      <vt:lpstr>This school</vt:lpstr>
      <vt:lpstr>PowerPoint Presentation</vt:lpstr>
      <vt:lpstr>School rules …</vt:lpstr>
      <vt:lpstr>School rule #1</vt:lpstr>
      <vt:lpstr>School rule #2</vt:lpstr>
      <vt:lpstr>School rule #3</vt:lpstr>
      <vt:lpstr>WhatsApp group</vt:lpstr>
      <vt:lpstr>Drinking yellow liquid in Split</vt:lpstr>
      <vt:lpstr>the participants give the most value to the school !</vt:lpstr>
      <vt:lpstr>For example, this school</vt:lpstr>
      <vt:lpstr>The 40 applying institutes</vt:lpstr>
      <vt:lpstr>PowerPoint Presentation</vt:lpstr>
      <vt:lpstr>So …  We have quite some diversity</vt:lpstr>
      <vt:lpstr>Excerpts from reference letters</vt:lpstr>
      <vt:lpstr>Who are the CSC participants ?</vt:lpstr>
      <vt:lpstr>It is a small world …</vt:lpstr>
      <vt:lpstr>CSC 2024, Hamburg, Germany</vt:lpstr>
      <vt:lpstr>tCSC 2024on Machine Learning, Split, Croatia</vt:lpstr>
      <vt:lpstr>PowerPoint Presentation</vt:lpstr>
      <vt:lpstr>Announcements</vt:lpstr>
      <vt:lpstr>PowerPoint Presentation</vt:lpstr>
      <vt:lpstr>PowerPoint Presentation</vt:lpstr>
      <vt:lpstr>Announcements</vt:lpstr>
      <vt:lpstr>PowerPoint Presentation</vt:lpstr>
      <vt:lpstr>PowerPoint Presentation</vt:lpstr>
      <vt:lpstr>Announcements</vt:lpstr>
      <vt:lpstr>PowerPoint Presentation</vt:lpstr>
      <vt:lpstr>PowerPoint Presentation</vt:lpstr>
      <vt:lpstr>Announcements</vt:lpstr>
      <vt:lpstr>PowerPoint Presentation</vt:lpstr>
      <vt:lpstr>PowerPoint Presentation</vt:lpstr>
      <vt:lpstr>Announcements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series of lectures*</dc:title>
  <dc:creator>Alberto Pace</dc:creator>
  <cp:keywords>Data Technologies - CERN School of computing Data Management Security</cp:keywords>
  <cp:lastModifiedBy>Alberto Pace</cp:lastModifiedBy>
  <cp:revision>26</cp:revision>
  <dcterms:created xsi:type="dcterms:W3CDTF">2023-05-30T15:24:10Z</dcterms:created>
  <dcterms:modified xsi:type="dcterms:W3CDTF">2024-10-14T07:06:04Z</dcterms:modified>
</cp:coreProperties>
</file>