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57" r:id="rId3"/>
    <p:sldId id="266" r:id="rId4"/>
    <p:sldId id="268" r:id="rId5"/>
    <p:sldId id="267" r:id="rId6"/>
    <p:sldId id="269" r:id="rId7"/>
    <p:sldId id="270" r:id="rId8"/>
    <p:sldId id="295" r:id="rId9"/>
    <p:sldId id="273" r:id="rId10"/>
    <p:sldId id="274" r:id="rId11"/>
    <p:sldId id="275" r:id="rId12"/>
    <p:sldId id="276" r:id="rId13"/>
    <p:sldId id="277" r:id="rId14"/>
    <p:sldId id="278" r:id="rId15"/>
    <p:sldId id="282" r:id="rId16"/>
    <p:sldId id="283" r:id="rId17"/>
    <p:sldId id="284" r:id="rId18"/>
    <p:sldId id="285" r:id="rId19"/>
    <p:sldId id="286" r:id="rId20"/>
    <p:sldId id="279" r:id="rId21"/>
    <p:sldId id="280" r:id="rId22"/>
    <p:sldId id="281" r:id="rId23"/>
    <p:sldId id="287" r:id="rId24"/>
    <p:sldId id="288" r:id="rId25"/>
    <p:sldId id="289" r:id="rId26"/>
    <p:sldId id="290" r:id="rId27"/>
    <p:sldId id="291" r:id="rId28"/>
    <p:sldId id="292" r:id="rId29"/>
    <p:sldId id="297" r:id="rId30"/>
    <p:sldId id="293" r:id="rId31"/>
    <p:sldId id="294" r:id="rId32"/>
    <p:sldId id="296" r:id="rId33"/>
    <p:sldId id="258"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6" d="100"/>
          <a:sy n="96" d="100"/>
        </p:scale>
        <p:origin x="56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20/06/2024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2355696" y="152485"/>
            <a:ext cx="7408824" cy="965116"/>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8876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00383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3540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2" name="Date Placeholder 3">
            <a:extLst>
              <a:ext uri="{FF2B5EF4-FFF2-40B4-BE49-F238E27FC236}">
                <a16:creationId xmlns:a16="http://schemas.microsoft.com/office/drawing/2014/main" id="{2F6BFDFD-DBA2-F185-1C4D-2575A8A4CDE2}"/>
              </a:ext>
            </a:extLst>
          </p:cNvPr>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19 June 2024</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8" name="Date Placeholder 3">
            <a:extLst>
              <a:ext uri="{FF2B5EF4-FFF2-40B4-BE49-F238E27FC236}">
                <a16:creationId xmlns:a16="http://schemas.microsoft.com/office/drawing/2014/main" id="{EC400D12-7C5B-621D-97DF-C4B5CAA02F05}"/>
              </a:ext>
            </a:extLst>
          </p:cNvPr>
          <p:cNvSpPr>
            <a:spLocks noGrp="1"/>
          </p:cNvSpPr>
          <p:nvPr>
            <p:ph type="dt" sz="half" idx="14"/>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19 June 2024</a:t>
            </a:r>
            <a:endParaRPr lang="en-GB" dirty="0"/>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7" name="Date Placeholder 3">
            <a:extLst>
              <a:ext uri="{FF2B5EF4-FFF2-40B4-BE49-F238E27FC236}">
                <a16:creationId xmlns:a16="http://schemas.microsoft.com/office/drawing/2014/main" id="{6760EC51-6FBB-50D9-3086-C80B1075626F}"/>
              </a:ext>
            </a:extLst>
          </p:cNvPr>
          <p:cNvSpPr>
            <a:spLocks noGrp="1"/>
          </p:cNvSpPr>
          <p:nvPr>
            <p:ph type="dt" sz="half" idx="14"/>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19 June 2024</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5" name="Date Placeholder 3">
            <a:extLst>
              <a:ext uri="{FF2B5EF4-FFF2-40B4-BE49-F238E27FC236}">
                <a16:creationId xmlns:a16="http://schemas.microsoft.com/office/drawing/2014/main" id="{7FD2AE74-C65D-BBA1-15CC-A23CBD08C2D7}"/>
              </a:ext>
            </a:extLst>
          </p:cNvPr>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19 June 2024</a:t>
            </a:r>
            <a:endParaRPr lang="en-GB"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2" name="Date Placeholder 3">
            <a:extLst>
              <a:ext uri="{FF2B5EF4-FFF2-40B4-BE49-F238E27FC236}">
                <a16:creationId xmlns:a16="http://schemas.microsoft.com/office/drawing/2014/main" id="{C3B7E192-41ED-2B58-368B-0BC5F572F1A4}"/>
              </a:ext>
            </a:extLst>
          </p:cNvPr>
          <p:cNvSpPr>
            <a:spLocks noGrp="1"/>
          </p:cNvSpPr>
          <p:nvPr>
            <p:ph type="dt" sz="half" idx="15"/>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19 June 2024</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Date Placeholder 3">
            <a:extLst>
              <a:ext uri="{FF2B5EF4-FFF2-40B4-BE49-F238E27FC236}">
                <a16:creationId xmlns:a16="http://schemas.microsoft.com/office/drawing/2014/main" id="{AA0F3CE7-68EA-FFDD-11BC-6F3842F09EED}"/>
              </a:ext>
            </a:extLst>
          </p:cNvPr>
          <p:cNvSpPr>
            <a:spLocks noGrp="1"/>
          </p:cNvSpPr>
          <p:nvPr>
            <p:ph type="dt" sz="half" idx="15"/>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19 June 2024</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19 June 2024</a:t>
            </a:r>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5"/>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5"/>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6"/>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7"/>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 id="2147483673" r:id="rId12"/>
    <p:sldLayoutId id="2147483674" r:id="rId13"/>
  </p:sldLayoutIdLst>
  <p:hf hdr="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1324236/" TargetMode="External"/><Relationship Id="rId7" Type="http://schemas.openxmlformats.org/officeDocument/2006/relationships/image" Target="../media/image18.png"/><Relationship Id="rId2" Type="http://schemas.openxmlformats.org/officeDocument/2006/relationships/hyperlink" Target="https://indico.cern.ch/event/1277924/" TargetMode="External"/><Relationship Id="rId1" Type="http://schemas.openxmlformats.org/officeDocument/2006/relationships/slideLayout" Target="../slideLayouts/slideLayout2.xml"/><Relationship Id="rId6" Type="http://schemas.openxmlformats.org/officeDocument/2006/relationships/hyperlink" Target="https://indico.cern.ch/event/1325963/timetable/#20240313.detailed" TargetMode="External"/><Relationship Id="rId5" Type="http://schemas.openxmlformats.org/officeDocument/2006/relationships/hyperlink" Target="https://arxiv.org/abs/2405.19314" TargetMode="External"/><Relationship Id="rId4" Type="http://schemas.openxmlformats.org/officeDocument/2006/relationships/hyperlink" Target="https://indico.cern.ch/event/1353612/"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indico.cern.ch/event/1388830" TargetMode="External"/><Relationship Id="rId2" Type="http://schemas.openxmlformats.org/officeDocument/2006/relationships/hyperlink" Target="https://indico.cern.ch/event/1353612/"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3.gif"/><Relationship Id="rId13" Type="http://schemas.openxmlformats.org/officeDocument/2006/relationships/image" Target="../media/image38.svg"/><Relationship Id="rId3" Type="http://schemas.openxmlformats.org/officeDocument/2006/relationships/image" Target="../media/image28.jpg"/><Relationship Id="rId7" Type="http://schemas.openxmlformats.org/officeDocument/2006/relationships/image" Target="../media/image32.gif"/><Relationship Id="rId12" Type="http://schemas.openxmlformats.org/officeDocument/2006/relationships/image" Target="../media/image37.png"/><Relationship Id="rId2" Type="http://schemas.openxmlformats.org/officeDocument/2006/relationships/image" Target="../media/image27.JPG"/><Relationship Id="rId1" Type="http://schemas.openxmlformats.org/officeDocument/2006/relationships/slideLayout" Target="../slideLayouts/slideLayout2.xml"/><Relationship Id="rId6" Type="http://schemas.openxmlformats.org/officeDocument/2006/relationships/image" Target="../media/image31.gif"/><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gif"/><Relationship Id="rId4" Type="http://schemas.openxmlformats.org/officeDocument/2006/relationships/image" Target="../media/image29.gif"/><Relationship Id="rId9" Type="http://schemas.openxmlformats.org/officeDocument/2006/relationships/image" Target="../media/image34.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tmp"/><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Status of MuCol</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r>
              <a:rPr lang="en-US" dirty="0"/>
              <a:t>CERN, 19 June 2024</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lstStyle/>
          <a:p>
            <a:r>
              <a:rPr lang="en-US" dirty="0"/>
              <a:t>R. Losito, CERN</a:t>
            </a:r>
            <a:endParaRPr lang="en-GB" dirty="0"/>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10668000" y="105905"/>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p:cNvSpPr>
                <a:spLocks noGrp="1"/>
              </p:cNvSpPr>
              <p:nvPr>
                <p:ph idx="1"/>
              </p:nvPr>
            </p:nvSpPr>
            <p:spPr/>
            <p:txBody>
              <a:bodyPr>
                <a:normAutofit/>
              </a:bodyPr>
              <a:lstStyle/>
              <a:p>
                <a:pPr>
                  <a:lnSpc>
                    <a:spcPct val="100000"/>
                  </a:lnSpc>
                  <a:spcBef>
                    <a:spcPts val="600"/>
                  </a:spcBef>
                  <a:buClr>
                    <a:srgbClr val="FF0000"/>
                  </a:buClr>
                  <a:buFont typeface="System Font Regular"/>
                  <a:buChar char="◉"/>
                </a:pPr>
                <a:r>
                  <a:rPr lang="en-US" sz="2000" dirty="0">
                    <a:latin typeface="Times New Roman" panose="02020603050405020304" pitchFamily="18" charset="0"/>
                    <a:cs typeface="Times New Roman" panose="02020603050405020304" pitchFamily="18" charset="0"/>
                  </a:rPr>
                  <a:t> Meeting regularly every week at 4:00PM with the Physics and Detector meeting</a:t>
                </a:r>
              </a:p>
              <a:p>
                <a:pPr>
                  <a:lnSpc>
                    <a:spcPct val="100000"/>
                  </a:lnSpc>
                  <a:spcBef>
                    <a:spcPts val="600"/>
                  </a:spcBef>
                  <a:buClr>
                    <a:srgbClr val="FF0000"/>
                  </a:buClr>
                  <a:buFont typeface="System Font Regular"/>
                  <a:buChar char="◉"/>
                </a:pPr>
                <a:r>
                  <a:rPr lang="en-US"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hlinkClick r:id="rId2"/>
                  </a:rPr>
                  <a:t>Software and Detector training </a:t>
                </a:r>
                <a:r>
                  <a:rPr lang="en-US" sz="2000" dirty="0">
                    <a:latin typeface="Times New Roman" panose="02020603050405020304" pitchFamily="18" charset="0"/>
                    <a:cs typeface="Times New Roman" panose="02020603050405020304" pitchFamily="18" charset="0"/>
                  </a:rPr>
                  <a:t>in July `23 at CERN (Milestone M2.1)</a:t>
                </a:r>
              </a:p>
              <a:p>
                <a:pPr>
                  <a:lnSpc>
                    <a:spcPct val="100000"/>
                  </a:lnSpc>
                  <a:spcBef>
                    <a:spcPts val="600"/>
                  </a:spcBef>
                  <a:buClr>
                    <a:srgbClr val="FF0000"/>
                  </a:buClr>
                  <a:buFont typeface="System Font Regular"/>
                  <a:buChar char="◉"/>
                </a:pPr>
                <a:r>
                  <a:rPr lang="en-US"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hlinkClick r:id="rId3"/>
                  </a:rPr>
                  <a:t>Mini-Workshop on Detector Magnets</a:t>
                </a:r>
                <a:r>
                  <a:rPr lang="en-US" sz="2000" dirty="0">
                    <a:latin typeface="Times New Roman" panose="02020603050405020304" pitchFamily="18" charset="0"/>
                    <a:cs typeface="Times New Roman" panose="02020603050405020304" pitchFamily="18" charset="0"/>
                  </a:rPr>
                  <a:t> in Oct. `23 at CERN</a:t>
                </a:r>
              </a:p>
              <a:p>
                <a:pPr>
                  <a:lnSpc>
                    <a:spcPct val="100000"/>
                  </a:lnSpc>
                  <a:spcBef>
                    <a:spcPts val="600"/>
                  </a:spcBef>
                  <a:buClr>
                    <a:srgbClr val="FF0000"/>
                  </a:buClr>
                  <a:buFont typeface="System Font Regular"/>
                  <a:buChar char="◉"/>
                </a:pPr>
                <a:r>
                  <a:rPr lang="en-US"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hlinkClick r:id="rId4"/>
                  </a:rPr>
                  <a:t>Workshop on IR and MDI</a:t>
                </a:r>
                <a:r>
                  <a:rPr lang="en-US" sz="2000" dirty="0">
                    <a:latin typeface="Times New Roman" panose="02020603050405020304" pitchFamily="18" charset="0"/>
                    <a:cs typeface="Times New Roman" panose="02020603050405020304" pitchFamily="18" charset="0"/>
                  </a:rPr>
                  <a:t> at CERN on March `24</a:t>
                </a:r>
              </a:p>
              <a:p>
                <a:pPr>
                  <a:lnSpc>
                    <a:spcPct val="100000"/>
                  </a:lnSpc>
                  <a:spcBef>
                    <a:spcPts val="600"/>
                  </a:spcBef>
                  <a:buClr>
                    <a:srgbClr val="FF0000"/>
                  </a:buClr>
                  <a:buFont typeface="System Font Regular"/>
                  <a:buChar char="◉"/>
                </a:pPr>
                <a:r>
                  <a:rPr lang="en-US" sz="2000" dirty="0">
                    <a:latin typeface="Times New Roman" panose="02020603050405020304" pitchFamily="18" charset="0"/>
                    <a:cs typeface="Times New Roman" panose="02020603050405020304" pitchFamily="18" charset="0"/>
                  </a:rPr>
                  <a:t> Detector concept for 3 TeV developed and performance determined. Paper summarizing Higgs  results submitted to EPJC: </a:t>
                </a:r>
                <a:r>
                  <a:rPr lang="en-US" sz="2000" dirty="0">
                    <a:latin typeface="Times New Roman" panose="02020603050405020304" pitchFamily="18" charset="0"/>
                    <a:cs typeface="Times New Roman" panose="02020603050405020304" pitchFamily="18" charset="0"/>
                    <a:hlinkClick r:id="rId5"/>
                  </a:rPr>
                  <a:t>Higgs Physics at a s√=3 TeV Muon Collider with detailed detector simulation</a:t>
                </a:r>
                <a:endParaRPr lang="en-US" sz="2000" dirty="0">
                  <a:latin typeface="Times New Roman" panose="02020603050405020304" pitchFamily="18" charset="0"/>
                  <a:cs typeface="Times New Roman" panose="02020603050405020304" pitchFamily="18" charset="0"/>
                </a:endParaRPr>
              </a:p>
              <a:p>
                <a:pPr>
                  <a:lnSpc>
                    <a:spcPct val="100000"/>
                  </a:lnSpc>
                  <a:spcBef>
                    <a:spcPts val="600"/>
                  </a:spcBef>
                  <a:buClr>
                    <a:srgbClr val="FF0000"/>
                  </a:buClr>
                  <a:buFont typeface="System Font Regular"/>
                  <a:buChar char="◉"/>
                </a:pPr>
                <a:r>
                  <a:rPr lang="en-US" sz="2000" dirty="0">
                    <a:latin typeface="Times New Roman" panose="02020603050405020304" pitchFamily="18" charset="0"/>
                    <a:cs typeface="Times New Roman" panose="02020603050405020304" pitchFamily="18" charset="0"/>
                  </a:rPr>
                  <a:t> First detector concepts for muon collisions at </a:t>
                </a:r>
                <a14:m>
                  <m:oMath xmlns:m="http://schemas.openxmlformats.org/officeDocument/2006/math">
                    <m:rad>
                      <m:radPr>
                        <m:degHide m:val="on"/>
                        <m:ctrlPr>
                          <a:rPr lang="en-US" sz="2000" i="1" smtClean="0">
                            <a:latin typeface="Cambria Math" panose="02040503050406030204" pitchFamily="18" charset="0"/>
                          </a:rPr>
                        </m:ctrlPr>
                      </m:radPr>
                      <m:deg/>
                      <m:e>
                        <m:r>
                          <a:rPr lang="en-US" sz="2000" b="0" i="1" smtClean="0">
                            <a:latin typeface="Cambria Math" panose="02040503050406030204" pitchFamily="18" charset="0"/>
                          </a:rPr>
                          <m:t>𝑠</m:t>
                        </m:r>
                      </m:e>
                    </m:rad>
                    <m:r>
                      <a:rPr lang="en-US" sz="2000" b="0" i="1" smtClean="0">
                        <a:latin typeface="Cambria Math" panose="02040503050406030204" pitchFamily="18" charset="0"/>
                      </a:rPr>
                      <m:t>=10</m:t>
                    </m:r>
                  </m:oMath>
                </a14:m>
                <a:r>
                  <a:rPr lang="en-US" sz="2000" dirty="0">
                    <a:latin typeface="Times New Roman" panose="02020603050405020304" pitchFamily="18" charset="0"/>
                    <a:cs typeface="Times New Roman" panose="02020603050405020304" pitchFamily="18" charset="0"/>
                  </a:rPr>
                  <a:t> TeV being developed, see presentations at the IMCC annual meeting </a:t>
                </a:r>
                <a:r>
                  <a:rPr lang="en-US" sz="2000" dirty="0">
                    <a:latin typeface="Times New Roman" panose="02020603050405020304" pitchFamily="18" charset="0"/>
                    <a:cs typeface="Times New Roman" panose="02020603050405020304" pitchFamily="18" charset="0"/>
                    <a:hlinkClick r:id="rId6"/>
                  </a:rPr>
                  <a:t>Physics&amp;Detector session</a:t>
                </a:r>
                <a:endParaRPr lang="it-IT" sz="2000" dirty="0">
                  <a:latin typeface="Times New Roman" panose="02020603050405020304" pitchFamily="18" charset="0"/>
                  <a:cs typeface="Times New Roman" panose="02020603050405020304" pitchFamily="18" charset="0"/>
                </a:endParaRPr>
              </a:p>
              <a:p>
                <a:pPr>
                  <a:buClr>
                    <a:srgbClr val="FF0000"/>
                  </a:buClr>
                  <a:buFont typeface="System Font Regular"/>
                  <a:buChar char="◉"/>
                </a:pPr>
                <a:endParaRPr lang="en-US" sz="2000" dirty="0">
                  <a:latin typeface="Times New Roman" panose="02020603050405020304" pitchFamily="18" charset="0"/>
                  <a:cs typeface="Times New Roman" panose="02020603050405020304" pitchFamily="18" charset="0"/>
                </a:endParaRPr>
              </a:p>
              <a:p>
                <a:pPr>
                  <a:buClr>
                    <a:srgbClr val="FF0000"/>
                  </a:buClr>
                  <a:buFont typeface="System Font Regular"/>
                  <a:buChar char="◉"/>
                </a:pPr>
                <a:endParaRPr lang="en-US" sz="2000" dirty="0">
                  <a:latin typeface="Times New Roman" panose="02020603050405020304" pitchFamily="18" charset="0"/>
                  <a:cs typeface="Times New Roman" panose="02020603050405020304" pitchFamily="18" charset="0"/>
                </a:endParaRPr>
              </a:p>
              <a:p>
                <a:pPr>
                  <a:buClr>
                    <a:srgbClr val="FF0000"/>
                  </a:buClr>
                  <a:buFont typeface="System Font Regular"/>
                  <a:buChar char="◉"/>
                </a:pPr>
                <a:endParaRPr lang="en-US" sz="2000" dirty="0">
                  <a:latin typeface="Times New Roman" panose="02020603050405020304" pitchFamily="18" charset="0"/>
                  <a:cs typeface="Times New Roman" panose="02020603050405020304" pitchFamily="18" charset="0"/>
                </a:endParaRPr>
              </a:p>
              <a:p>
                <a:pPr>
                  <a:buClr>
                    <a:srgbClr val="FF0000"/>
                  </a:buClr>
                  <a:buFont typeface="System Font Regular"/>
                  <a:buChar char="◉"/>
                </a:pPr>
                <a:endParaRPr lang="en-US" sz="2000" dirty="0">
                  <a:latin typeface="Times New Roman" panose="02020603050405020304" pitchFamily="18" charset="0"/>
                  <a:cs typeface="Times New Roman" panose="02020603050405020304" pitchFamily="18" charset="0"/>
                </a:endParaRPr>
              </a:p>
              <a:p>
                <a:pPr>
                  <a:buClr>
                    <a:srgbClr val="FF0000"/>
                  </a:buClr>
                  <a:buFont typeface="System Font Regular"/>
                  <a:buChar char="◉"/>
                </a:pPr>
                <a:endParaRPr lang="en-US" sz="2000" dirty="0">
                  <a:latin typeface="Times New Roman" panose="02020603050405020304" pitchFamily="18" charset="0"/>
                  <a:cs typeface="Times New Roman" panose="02020603050405020304" pitchFamily="18" charset="0"/>
                </a:endParaRPr>
              </a:p>
              <a:p>
                <a:endParaRPr lang="fr-FR" dirty="0">
                  <a:latin typeface="Times New Roman" panose="02020603050405020304" pitchFamily="18" charset="0"/>
                  <a:cs typeface="Times New Roman" panose="02020603050405020304" pitchFamily="18" charset="0"/>
                </a:endParaRPr>
              </a:p>
            </p:txBody>
          </p:sp>
        </mc:Choice>
        <mc:Fallback xmlns="">
          <p:sp>
            <p:nvSpPr>
              <p:cNvPr id="2" name="Espace réservé du contenu 1"/>
              <p:cNvSpPr>
                <a:spLocks noGrp="1" noRot="1" noChangeAspect="1" noMove="1" noResize="1" noEditPoints="1" noAdjustHandles="1" noChangeArrowheads="1" noChangeShapeType="1" noTextEdit="1"/>
              </p:cNvSpPr>
              <p:nvPr>
                <p:ph idx="1"/>
              </p:nvPr>
            </p:nvSpPr>
            <p:spPr>
              <a:blipFill>
                <a:blip r:embed="rId7"/>
                <a:stretch>
                  <a:fillRect l="-580" t="-700"/>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3D0767F4-EBE5-1AA6-7B5A-81CD0BF1D78E}"/>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64688068-4404-1F36-D36E-1ADA0BE54954}"/>
              </a:ext>
            </a:extLst>
          </p:cNvPr>
          <p:cNvSpPr>
            <a:spLocks noGrp="1"/>
          </p:cNvSpPr>
          <p:nvPr>
            <p:ph type="sldNum" sz="quarter" idx="12"/>
          </p:nvPr>
        </p:nvSpPr>
        <p:spPr/>
        <p:txBody>
          <a:bodyPr/>
          <a:lstStyle/>
          <a:p>
            <a:fld id="{005C7FBA-D4E9-46CA-9321-3ADA2E368FCD}" type="slidenum">
              <a:rPr lang="en-GB" smtClean="0"/>
              <a:t>10</a:t>
            </a:fld>
            <a:endParaRPr lang="en-GB"/>
          </a:p>
        </p:txBody>
      </p:sp>
      <p:sp>
        <p:nvSpPr>
          <p:cNvPr id="9" name="Picture Placeholder 8">
            <a:extLst>
              <a:ext uri="{FF2B5EF4-FFF2-40B4-BE49-F238E27FC236}">
                <a16:creationId xmlns:a16="http://schemas.microsoft.com/office/drawing/2014/main" id="{07C8F3BC-581E-2B50-EF9F-130AB5634A33}"/>
              </a:ext>
            </a:extLst>
          </p:cNvPr>
          <p:cNvSpPr>
            <a:spLocks noGrp="1"/>
          </p:cNvSpPr>
          <p:nvPr>
            <p:ph type="pic" sz="quarter" idx="13"/>
          </p:nvPr>
        </p:nvSpPr>
        <p:spPr/>
        <p:txBody>
          <a:bodyPr/>
          <a:lstStyle/>
          <a:p>
            <a:endParaRPr lang="en-GB"/>
          </a:p>
        </p:txBody>
      </p:sp>
      <p:sp>
        <p:nvSpPr>
          <p:cNvPr id="7" name="Title 6">
            <a:extLst>
              <a:ext uri="{FF2B5EF4-FFF2-40B4-BE49-F238E27FC236}">
                <a16:creationId xmlns:a16="http://schemas.microsoft.com/office/drawing/2014/main" id="{49F38304-D6AD-6482-9725-E656441B59AB}"/>
              </a:ext>
            </a:extLst>
          </p:cNvPr>
          <p:cNvSpPr>
            <a:spLocks noGrp="1"/>
          </p:cNvSpPr>
          <p:nvPr>
            <p:ph type="title"/>
          </p:nvPr>
        </p:nvSpPr>
        <p:spPr/>
        <p:txBody>
          <a:bodyPr/>
          <a:lstStyle/>
          <a:p>
            <a:endParaRPr lang="en-GB"/>
          </a:p>
        </p:txBody>
      </p:sp>
      <p:sp>
        <p:nvSpPr>
          <p:cNvPr id="8" name="TextBox 7">
            <a:extLst>
              <a:ext uri="{FF2B5EF4-FFF2-40B4-BE49-F238E27FC236}">
                <a16:creationId xmlns:a16="http://schemas.microsoft.com/office/drawing/2014/main" id="{0A917755-7391-6BE7-9D6A-1E1967531E27}"/>
              </a:ext>
            </a:extLst>
          </p:cNvPr>
          <p:cNvSpPr txBox="1"/>
          <p:nvPr/>
        </p:nvSpPr>
        <p:spPr>
          <a:xfrm>
            <a:off x="2909454" y="353194"/>
            <a:ext cx="6195291" cy="584775"/>
          </a:xfrm>
          <a:prstGeom prst="rect">
            <a:avLst/>
          </a:prstGeom>
          <a:noFill/>
        </p:spPr>
        <p:txBody>
          <a:bodyPr wrap="square" rtlCol="0">
            <a:spAutoFit/>
          </a:bodyPr>
          <a:lstStyle/>
          <a:p>
            <a:r>
              <a:rPr lang="en-US" sz="3200" b="1" dirty="0">
                <a:solidFill>
                  <a:schemeClr val="accent1"/>
                </a:solidFill>
                <a:latin typeface="Times New Roman" panose="02020603050405020304" pitchFamily="18" charset="0"/>
                <a:cs typeface="Times New Roman" panose="02020603050405020304" pitchFamily="18" charset="0"/>
              </a:rPr>
              <a:t>WP2 status</a:t>
            </a:r>
          </a:p>
        </p:txBody>
      </p:sp>
      <p:sp>
        <p:nvSpPr>
          <p:cNvPr id="10" name="Date Placeholder 9">
            <a:extLst>
              <a:ext uri="{FF2B5EF4-FFF2-40B4-BE49-F238E27FC236}">
                <a16:creationId xmlns:a16="http://schemas.microsoft.com/office/drawing/2014/main" id="{430C498C-C192-BCE0-010E-518A6171C129}"/>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1430164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extLst>
              <p:ext uri="{D42A27DB-BD31-4B8C-83A1-F6EECF244321}">
                <p14:modId xmlns:p14="http://schemas.microsoft.com/office/powerpoint/2010/main" val="2579909181"/>
              </p:ext>
            </p:extLst>
          </p:nvPr>
        </p:nvGraphicFramePr>
        <p:xfrm>
          <a:off x="990598" y="3927493"/>
          <a:ext cx="7542873" cy="2438400"/>
        </p:xfrm>
        <a:graphic>
          <a:graphicData uri="http://schemas.openxmlformats.org/drawingml/2006/table">
            <a:tbl>
              <a:tblPr firstRow="1" bandRow="1">
                <a:tableStyleId>{17292A2E-F333-43FB-9621-5CBBE7FDCDCB}</a:tableStyleId>
              </a:tblPr>
              <a:tblGrid>
                <a:gridCol w="1929055">
                  <a:extLst>
                    <a:ext uri="{9D8B030D-6E8A-4147-A177-3AD203B41FA5}">
                      <a16:colId xmlns:a16="http://schemas.microsoft.com/office/drawing/2014/main" val="2831477055"/>
                    </a:ext>
                  </a:extLst>
                </a:gridCol>
                <a:gridCol w="1027159">
                  <a:extLst>
                    <a:ext uri="{9D8B030D-6E8A-4147-A177-3AD203B41FA5}">
                      <a16:colId xmlns:a16="http://schemas.microsoft.com/office/drawing/2014/main" val="1337380869"/>
                    </a:ext>
                  </a:extLst>
                </a:gridCol>
                <a:gridCol w="1127199">
                  <a:extLst>
                    <a:ext uri="{9D8B030D-6E8A-4147-A177-3AD203B41FA5}">
                      <a16:colId xmlns:a16="http://schemas.microsoft.com/office/drawing/2014/main" val="1860777654"/>
                    </a:ext>
                  </a:extLst>
                </a:gridCol>
                <a:gridCol w="3459460">
                  <a:extLst>
                    <a:ext uri="{9D8B030D-6E8A-4147-A177-3AD203B41FA5}">
                      <a16:colId xmlns:a16="http://schemas.microsoft.com/office/drawing/2014/main" val="1582465106"/>
                    </a:ext>
                  </a:extLst>
                </a:gridCol>
              </a:tblGrid>
              <a:tr h="288000">
                <a:tc>
                  <a:txBody>
                    <a:bodyPr/>
                    <a:lstStyle/>
                    <a:p>
                      <a:pPr algn="ctr"/>
                      <a:r>
                        <a:rPr lang="fr-FR" sz="1400" dirty="0"/>
                        <a:t>Name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400" dirty="0" err="1"/>
                        <a:t>Status</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400" dirty="0"/>
                        <a:t>Institute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400" dirty="0"/>
                        <a:t>Topic</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1081189"/>
                  </a:ext>
                </a:extLst>
              </a:tr>
              <a:tr h="288000">
                <a:tc>
                  <a:txBody>
                    <a:bodyPr/>
                    <a:lstStyle/>
                    <a:p>
                      <a:r>
                        <a:rPr lang="en-GB" sz="1400" dirty="0"/>
                        <a:t>Lorenzo Valla</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PhD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LIP</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Tau lepton reconstruction </a:t>
                      </a:r>
                      <a:r>
                        <a:rPr lang="fr-FR" sz="1400" dirty="0" err="1"/>
                        <a:t>studies</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00470059"/>
                  </a:ext>
                </a:extLst>
              </a:tr>
              <a:tr h="288000">
                <a:tc>
                  <a:txBody>
                    <a:bodyPr/>
                    <a:lstStyle/>
                    <a:p>
                      <a:r>
                        <a:rPr lang="fr-FR" sz="1400" dirty="0" err="1"/>
                        <a:t>Saurabh</a:t>
                      </a:r>
                      <a:r>
                        <a:rPr lang="fr-FR" sz="1400" dirty="0"/>
                        <a:t> Saini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PhD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Sussex</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Detector design and performance </a:t>
                      </a:r>
                      <a:r>
                        <a:rPr lang="fr-FR" sz="1400" dirty="0" err="1"/>
                        <a:t>studies</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3087733"/>
                  </a:ext>
                </a:extLst>
              </a:tr>
              <a:tr h="288000">
                <a:tc>
                  <a:txBody>
                    <a:bodyPr/>
                    <a:lstStyle/>
                    <a:p>
                      <a:r>
                        <a:rPr lang="fr-FR" sz="1400" dirty="0"/>
                        <a:t>Luca Castelli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a:t>PhD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err="1"/>
                        <a:t>Sapienza</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MDI </a:t>
                      </a:r>
                      <a:r>
                        <a:rPr lang="fr-FR" sz="1400" dirty="0" err="1"/>
                        <a:t>studies</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18397560"/>
                  </a:ext>
                </a:extLst>
              </a:tr>
              <a:tr h="288000">
                <a:tc>
                  <a:txBody>
                    <a:bodyPr/>
                    <a:lstStyle/>
                    <a:p>
                      <a:r>
                        <a:rPr lang="fr-FR" sz="1400" dirty="0"/>
                        <a:t>Carlo </a:t>
                      </a:r>
                      <a:r>
                        <a:rPr lang="fr-FR" sz="1400" dirty="0" err="1"/>
                        <a:t>Giraldin</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err="1"/>
                        <a:t>Student</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err="1"/>
                        <a:t>UniPD</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err="1"/>
                        <a:t>Calorimeter</a:t>
                      </a:r>
                      <a:r>
                        <a:rPr lang="fr-FR" sz="1400" dirty="0"/>
                        <a:t> reconstruction </a:t>
                      </a:r>
                      <a:r>
                        <a:rPr lang="fr-FR" sz="1400" dirty="0" err="1"/>
                        <a:t>optimization</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5211846"/>
                  </a:ext>
                </a:extLst>
              </a:tr>
              <a:tr h="288000">
                <a:tc>
                  <a:txBody>
                    <a:bodyPr/>
                    <a:lstStyle/>
                    <a:p>
                      <a:r>
                        <a:rPr lang="fr-FR" sz="1400" dirty="0"/>
                        <a:t>Leonardo </a:t>
                      </a:r>
                      <a:r>
                        <a:rPr lang="fr-FR" sz="1400" dirty="0" err="1"/>
                        <a:t>Palombini</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err="1"/>
                        <a:t>Student</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err="1"/>
                        <a:t>UniPD</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Electron reconstruction </a:t>
                      </a:r>
                      <a:r>
                        <a:rPr lang="fr-FR" sz="1400" dirty="0" err="1"/>
                        <a:t>studies</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8614687"/>
                  </a:ext>
                </a:extLst>
              </a:tr>
              <a:tr h="288000">
                <a:tc>
                  <a:txBody>
                    <a:bodyPr/>
                    <a:lstStyle/>
                    <a:p>
                      <a:r>
                        <a:rPr lang="fr-FR" sz="1400" dirty="0"/>
                        <a:t>Davide </a:t>
                      </a:r>
                      <a:r>
                        <a:rPr lang="fr-FR" sz="1400" dirty="0" err="1"/>
                        <a:t>Zuliani</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Postdoc</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err="1"/>
                        <a:t>UniPD</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Detector design and BIB </a:t>
                      </a:r>
                      <a:r>
                        <a:rPr lang="fr-FR" sz="1400" dirty="0" err="1"/>
                        <a:t>studies</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8361974"/>
                  </a:ext>
                </a:extLst>
              </a:tr>
              <a:tr h="288000">
                <a:tc>
                  <a:txBody>
                    <a:bodyPr/>
                    <a:lstStyle/>
                    <a:p>
                      <a:r>
                        <a:rPr lang="fr-FR" sz="1400" dirty="0"/>
                        <a:t>Heng Yang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Postdoc</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1400" dirty="0"/>
                        <a:t>CEA/INFN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a:t>Tau lepton reconstruction </a:t>
                      </a:r>
                      <a:r>
                        <a:rPr lang="fr-FR" sz="1400" dirty="0" err="1"/>
                        <a:t>optimization</a:t>
                      </a:r>
                      <a:endParaRPr lang="fr-FR" sz="1400"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620243"/>
                  </a:ext>
                </a:extLst>
              </a:tr>
            </a:tbl>
          </a:graphicData>
        </a:graphic>
      </p:graphicFrame>
      <p:sp>
        <p:nvSpPr>
          <p:cNvPr id="10" name="TextBox 9">
            <a:extLst>
              <a:ext uri="{FF2B5EF4-FFF2-40B4-BE49-F238E27FC236}">
                <a16:creationId xmlns:a16="http://schemas.microsoft.com/office/drawing/2014/main" id="{C267C9F2-1C31-2622-C25F-5091C5B3AFDF}"/>
              </a:ext>
            </a:extLst>
          </p:cNvPr>
          <p:cNvSpPr txBox="1"/>
          <p:nvPr/>
        </p:nvSpPr>
        <p:spPr>
          <a:xfrm>
            <a:off x="292100" y="1024636"/>
            <a:ext cx="11690712" cy="2862322"/>
          </a:xfrm>
          <a:prstGeom prst="rect">
            <a:avLst/>
          </a:prstGeom>
          <a:noFill/>
        </p:spPr>
        <p:txBody>
          <a:bodyPr wrap="square" rtlCol="0">
            <a:spAutoFit/>
          </a:bodyPr>
          <a:lstStyle/>
          <a:p>
            <a:r>
              <a:rPr lang="en-US" sz="2000" dirty="0">
                <a:solidFill>
                  <a:srgbClr val="FF2F92"/>
                </a:solidFill>
                <a:latin typeface="Times New Roman" panose="02020603050405020304" pitchFamily="18" charset="0"/>
                <a:cs typeface="Times New Roman" panose="02020603050405020304" pitchFamily="18" charset="0"/>
              </a:rPr>
              <a:t>Deliverables</a:t>
            </a:r>
          </a:p>
          <a:p>
            <a:pPr marL="342900" indent="-342900">
              <a:buClr>
                <a:srgbClr val="FF2F92"/>
              </a:buClr>
              <a:buFont typeface="Wingdings" pitchFamily="2" charset="2"/>
              <a:buChar char="§"/>
            </a:pPr>
            <a:r>
              <a:rPr lang="en-US" sz="2000" dirty="0">
                <a:latin typeface="Times New Roman" panose="02020603050405020304" pitchFamily="18" charset="0"/>
                <a:cs typeface="Times New Roman" panose="02020603050405020304" pitchFamily="18" charset="0"/>
              </a:rPr>
              <a:t>Beam-induced background and detector configuration – UNIPD - DATA – Public - 30 	 </a:t>
            </a:r>
          </a:p>
          <a:p>
            <a:pPr marL="342900" indent="-342900">
              <a:buClr>
                <a:srgbClr val="FF2F92"/>
              </a:buClr>
              <a:buFont typeface="Wingdings" pitchFamily="2" charset="2"/>
              <a:buChar char="§"/>
            </a:pPr>
            <a:r>
              <a:rPr lang="en-US" sz="2000" dirty="0">
                <a:latin typeface="Times New Roman" panose="02020603050405020304" pitchFamily="18" charset="0"/>
                <a:cs typeface="Times New Roman" panose="02020603050405020304" pitchFamily="18" charset="0"/>
              </a:rPr>
              <a:t>Detector performance by using physics processes - DESY- Report - Public – 36</a:t>
            </a:r>
          </a:p>
          <a:p>
            <a:pPr>
              <a:buClr>
                <a:srgbClr val="FF2F92"/>
              </a:buClr>
            </a:pPr>
            <a:r>
              <a:rPr lang="en-US" sz="2000" dirty="0">
                <a:solidFill>
                  <a:srgbClr val="FF2F92"/>
                </a:solidFill>
                <a:latin typeface="Times New Roman" panose="02020603050405020304" pitchFamily="18" charset="0"/>
                <a:cs typeface="Times New Roman" panose="02020603050405020304" pitchFamily="18" charset="0"/>
              </a:rPr>
              <a:t>Milestones</a:t>
            </a:r>
            <a:endParaRPr lang="en-US" sz="2000" dirty="0">
              <a:latin typeface="Times New Roman" panose="02020603050405020304" pitchFamily="18" charset="0"/>
              <a:cs typeface="Times New Roman" panose="02020603050405020304" pitchFamily="18" charset="0"/>
            </a:endParaRPr>
          </a:p>
          <a:p>
            <a:pPr marL="342900" indent="-342900">
              <a:buClr>
                <a:srgbClr val="FF2F92"/>
              </a:buClr>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Training on detectors design and physics performance tools - Training material - 6</a:t>
            </a:r>
          </a:p>
          <a:p>
            <a:pPr marL="342900" indent="-342900">
              <a:buClr>
                <a:srgbClr val="FF2F92"/>
              </a:buClr>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Workshop on MDI and IR design - Indico site - 13	</a:t>
            </a:r>
          </a:p>
          <a:p>
            <a:pPr marL="342900" indent="-342900">
              <a:buClr>
                <a:srgbClr val="FF2F92"/>
              </a:buClr>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Release of simplified detector performance model - website - 18	</a:t>
            </a:r>
          </a:p>
          <a:p>
            <a:pPr marL="342900" indent="-342900">
              <a:buClr>
                <a:srgbClr val="FF2F92"/>
              </a:buClr>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Workshop on detector design and physics performance with a public lecture on Muon Collider - Indico - 25</a:t>
            </a:r>
          </a:p>
          <a:p>
            <a:pPr marL="342900" indent="-342900">
              <a:buClr>
                <a:srgbClr val="FF2F92"/>
              </a:buClr>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Publication of report of detector performance with major physics process at several ECM - Article - 48</a:t>
            </a:r>
          </a:p>
        </p:txBody>
      </p:sp>
      <p:sp>
        <p:nvSpPr>
          <p:cNvPr id="12" name="TextBox 11">
            <a:extLst>
              <a:ext uri="{FF2B5EF4-FFF2-40B4-BE49-F238E27FC236}">
                <a16:creationId xmlns:a16="http://schemas.microsoft.com/office/drawing/2014/main" id="{DD290739-895A-ADB4-E7F7-107E8F2A134F}"/>
              </a:ext>
            </a:extLst>
          </p:cNvPr>
          <p:cNvSpPr txBox="1"/>
          <p:nvPr/>
        </p:nvSpPr>
        <p:spPr>
          <a:xfrm>
            <a:off x="2909454" y="353194"/>
            <a:ext cx="7745846" cy="584775"/>
          </a:xfrm>
          <a:prstGeom prst="rect">
            <a:avLst/>
          </a:prstGeom>
          <a:noFill/>
        </p:spPr>
        <p:txBody>
          <a:bodyPr wrap="square" rtlCol="0">
            <a:spAutoFit/>
          </a:bodyPr>
          <a:lstStyle/>
          <a:p>
            <a:r>
              <a:rPr lang="en-US" sz="3200" b="1" dirty="0">
                <a:solidFill>
                  <a:schemeClr val="accent1"/>
                </a:solidFill>
                <a:latin typeface="Times New Roman" panose="02020603050405020304" pitchFamily="18" charset="0"/>
                <a:cs typeface="Times New Roman" panose="02020603050405020304" pitchFamily="18" charset="0"/>
              </a:rPr>
              <a:t>WP2 deliverables, milestones, hiring</a:t>
            </a:r>
          </a:p>
        </p:txBody>
      </p:sp>
      <p:sp>
        <p:nvSpPr>
          <p:cNvPr id="3" name="Footer Placeholder 2">
            <a:extLst>
              <a:ext uri="{FF2B5EF4-FFF2-40B4-BE49-F238E27FC236}">
                <a16:creationId xmlns:a16="http://schemas.microsoft.com/office/drawing/2014/main" id="{654DA2D0-2013-F6E9-D3E0-C45D48DF0C81}"/>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B25735C5-12F8-6F3F-8364-9D88E8C73677}"/>
              </a:ext>
            </a:extLst>
          </p:cNvPr>
          <p:cNvSpPr>
            <a:spLocks noGrp="1"/>
          </p:cNvSpPr>
          <p:nvPr>
            <p:ph type="sldNum" sz="quarter" idx="12"/>
          </p:nvPr>
        </p:nvSpPr>
        <p:spPr/>
        <p:txBody>
          <a:bodyPr/>
          <a:lstStyle/>
          <a:p>
            <a:fld id="{005C7FBA-D4E9-46CA-9321-3ADA2E368FCD}" type="slidenum">
              <a:rPr lang="en-GB" smtClean="0"/>
              <a:t>11</a:t>
            </a:fld>
            <a:endParaRPr lang="en-GB"/>
          </a:p>
        </p:txBody>
      </p:sp>
      <p:sp>
        <p:nvSpPr>
          <p:cNvPr id="9" name="Picture Placeholder 8">
            <a:extLst>
              <a:ext uri="{FF2B5EF4-FFF2-40B4-BE49-F238E27FC236}">
                <a16:creationId xmlns:a16="http://schemas.microsoft.com/office/drawing/2014/main" id="{867EE019-142C-626B-84EF-48CED777C7FD}"/>
              </a:ext>
            </a:extLst>
          </p:cNvPr>
          <p:cNvSpPr>
            <a:spLocks noGrp="1"/>
          </p:cNvSpPr>
          <p:nvPr>
            <p:ph type="pic" sz="quarter" idx="13"/>
          </p:nvPr>
        </p:nvSpPr>
        <p:spPr/>
        <p:txBody>
          <a:bodyPr/>
          <a:lstStyle/>
          <a:p>
            <a:endParaRPr lang="en-GB"/>
          </a:p>
        </p:txBody>
      </p:sp>
      <p:sp>
        <p:nvSpPr>
          <p:cNvPr id="7" name="Title 6">
            <a:extLst>
              <a:ext uri="{FF2B5EF4-FFF2-40B4-BE49-F238E27FC236}">
                <a16:creationId xmlns:a16="http://schemas.microsoft.com/office/drawing/2014/main" id="{F9B81944-AA6D-A943-D2E5-6AA8FFF5AB68}"/>
              </a:ext>
            </a:extLst>
          </p:cNvPr>
          <p:cNvSpPr>
            <a:spLocks noGrp="1"/>
          </p:cNvSpPr>
          <p:nvPr>
            <p:ph type="title"/>
          </p:nvPr>
        </p:nvSpPr>
        <p:spPr/>
        <p:txBody>
          <a:bodyPr/>
          <a:lstStyle/>
          <a:p>
            <a:endParaRPr lang="en-GB"/>
          </a:p>
        </p:txBody>
      </p:sp>
      <p:sp>
        <p:nvSpPr>
          <p:cNvPr id="11" name="Date Placeholder 10">
            <a:extLst>
              <a:ext uri="{FF2B5EF4-FFF2-40B4-BE49-F238E27FC236}">
                <a16:creationId xmlns:a16="http://schemas.microsoft.com/office/drawing/2014/main" id="{6906AE52-5FC0-1861-1D02-EAFF64FC0DEC}"/>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834407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F4E174-3BB7-4E9A-078B-7345E457A1EE}"/>
              </a:ext>
            </a:extLst>
          </p:cNvPr>
          <p:cNvSpPr>
            <a:spLocks noGrp="1"/>
          </p:cNvSpPr>
          <p:nvPr>
            <p:ph idx="1"/>
          </p:nvPr>
        </p:nvSpPr>
        <p:spPr/>
        <p:txBody>
          <a:bodyPr>
            <a:normAutofit/>
          </a:bodyPr>
          <a:lstStyle/>
          <a:p>
            <a:r>
              <a:rPr lang="en-GB" b="1" i="1" dirty="0"/>
              <a:t>Task 3.1 </a:t>
            </a:r>
            <a:r>
              <a:rPr lang="en-GB" dirty="0"/>
              <a:t>- collect the parameters that can be used for a future design of a </a:t>
            </a:r>
            <a:r>
              <a:rPr lang="en-GB" b="1" dirty="0"/>
              <a:t>high-power H- </a:t>
            </a:r>
            <a:r>
              <a:rPr lang="en-GB" b="1" dirty="0" err="1"/>
              <a:t>linac</a:t>
            </a:r>
            <a:r>
              <a:rPr lang="en-GB" b="1" dirty="0"/>
              <a:t> </a:t>
            </a:r>
            <a:r>
              <a:rPr lang="en-GB" dirty="0"/>
              <a:t>to be used as the driver of the proton complex including source type, preliminary acceleration layout, beam dynamics and stability considerations and chopping schemes. </a:t>
            </a:r>
          </a:p>
          <a:p>
            <a:r>
              <a:rPr lang="en-GB" b="1" i="1" dirty="0"/>
              <a:t>Task 3.2 </a:t>
            </a:r>
            <a:r>
              <a:rPr lang="en-GB" dirty="0"/>
              <a:t>- provide a self-consistent collection of parameters to be used in the design of a future </a:t>
            </a:r>
            <a:r>
              <a:rPr lang="en-GB" b="1" dirty="0"/>
              <a:t>compressor ring</a:t>
            </a:r>
            <a:r>
              <a:rPr lang="en-GB" dirty="0"/>
              <a:t>. A preliminary design of the ring will be developed including accumulation and compression strategy, preliminary lattice and injection and extraction considerations. Further R&amp;D needs will be outlined. Preliminary study of intensity-based effects such as space charge, single-bunch and impedance effects will be carried out for the compressor ring.</a:t>
            </a:r>
            <a:r>
              <a:rPr lang="sv-SE" dirty="0"/>
              <a:t> </a:t>
            </a:r>
            <a:endParaRPr lang="en-GB" dirty="0"/>
          </a:p>
        </p:txBody>
      </p:sp>
      <p:sp>
        <p:nvSpPr>
          <p:cNvPr id="6" name="Footer Placeholder 5">
            <a:extLst>
              <a:ext uri="{FF2B5EF4-FFF2-40B4-BE49-F238E27FC236}">
                <a16:creationId xmlns:a16="http://schemas.microsoft.com/office/drawing/2014/main" id="{BD1367B1-1093-DC03-0AC4-5B2A09002EE8}"/>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98A52E3D-7D97-FA5C-F962-FEAC7DAA27E8}"/>
              </a:ext>
            </a:extLst>
          </p:cNvPr>
          <p:cNvSpPr>
            <a:spLocks noGrp="1"/>
          </p:cNvSpPr>
          <p:nvPr>
            <p:ph type="sldNum" sz="quarter" idx="12"/>
          </p:nvPr>
        </p:nvSpPr>
        <p:spPr/>
        <p:txBody>
          <a:bodyPr/>
          <a:lstStyle/>
          <a:p>
            <a:fld id="{005C7FBA-D4E9-46CA-9321-3ADA2E368FCD}" type="slidenum">
              <a:rPr lang="en-GB" smtClean="0"/>
              <a:t>12</a:t>
            </a:fld>
            <a:endParaRPr lang="en-GB"/>
          </a:p>
        </p:txBody>
      </p:sp>
      <p:sp>
        <p:nvSpPr>
          <p:cNvPr id="8" name="Picture Placeholder 7">
            <a:extLst>
              <a:ext uri="{FF2B5EF4-FFF2-40B4-BE49-F238E27FC236}">
                <a16:creationId xmlns:a16="http://schemas.microsoft.com/office/drawing/2014/main" id="{D66535B1-DBDF-EAB5-922B-25C370DCF67E}"/>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46F9D74D-CD3D-535A-D7F6-3C846DC69215}"/>
              </a:ext>
            </a:extLst>
          </p:cNvPr>
          <p:cNvSpPr>
            <a:spLocks noGrp="1"/>
          </p:cNvSpPr>
          <p:nvPr>
            <p:ph type="title"/>
          </p:nvPr>
        </p:nvSpPr>
        <p:spPr/>
        <p:txBody>
          <a:bodyPr/>
          <a:lstStyle/>
          <a:p>
            <a:r>
              <a:rPr lang="en-GB" dirty="0"/>
              <a:t>WP3</a:t>
            </a:r>
          </a:p>
        </p:txBody>
      </p:sp>
      <p:sp>
        <p:nvSpPr>
          <p:cNvPr id="9" name="Date Placeholder 8">
            <a:extLst>
              <a:ext uri="{FF2B5EF4-FFF2-40B4-BE49-F238E27FC236}">
                <a16:creationId xmlns:a16="http://schemas.microsoft.com/office/drawing/2014/main" id="{E985D6A3-174A-98E1-FF7A-A722714A113F}"/>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178087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A2AD52-297F-4C95-FB21-BFD47FA2E671}"/>
              </a:ext>
            </a:extLst>
          </p:cNvPr>
          <p:cNvSpPr>
            <a:spLocks noGrp="1"/>
          </p:cNvSpPr>
          <p:nvPr>
            <p:ph idx="1"/>
          </p:nvPr>
        </p:nvSpPr>
        <p:spPr>
          <a:xfrm>
            <a:off x="838200" y="1825625"/>
            <a:ext cx="4986130" cy="4351338"/>
          </a:xfrm>
        </p:spPr>
        <p:txBody>
          <a:bodyPr>
            <a:normAutofit fontScale="77500" lnSpcReduction="20000"/>
          </a:bodyPr>
          <a:lstStyle/>
          <a:p>
            <a:r>
              <a:rPr lang="en-GB" dirty="0" err="1"/>
              <a:t>Linac</a:t>
            </a:r>
            <a:r>
              <a:rPr lang="en-GB" dirty="0"/>
              <a:t> scaling up to 10 GeV and verification of H- stripping effects</a:t>
            </a:r>
          </a:p>
          <a:p>
            <a:r>
              <a:rPr lang="en-GB" dirty="0"/>
              <a:t>Compilation of results from LINAC4 new H- source</a:t>
            </a:r>
          </a:p>
          <a:p>
            <a:r>
              <a:rPr lang="en-GB" dirty="0"/>
              <a:t>Calculation of tune shifts in the accumulator ring for both 5 and 10 GeV cases</a:t>
            </a:r>
          </a:p>
          <a:p>
            <a:r>
              <a:rPr lang="en-GB" dirty="0"/>
              <a:t>Design of a 10 GeV compressor lattice and simulations for both 5 and 10 GeV cases of tune shift at injection and extraction</a:t>
            </a:r>
          </a:p>
          <a:p>
            <a:r>
              <a:rPr lang="en-GB" dirty="0"/>
              <a:t>First studies of transport and final focusing of a compressed beam to target</a:t>
            </a:r>
          </a:p>
          <a:p>
            <a:r>
              <a:rPr lang="en-GB" dirty="0"/>
              <a:t>Article presented at IPAC’24 on initial design of a proton complex for 2 MW and 5 GeV and 10 GeV final energies.</a:t>
            </a:r>
          </a:p>
          <a:p>
            <a:endParaRPr lang="en-GB" dirty="0"/>
          </a:p>
        </p:txBody>
      </p:sp>
      <p:sp>
        <p:nvSpPr>
          <p:cNvPr id="9" name="Footer Placeholder 8">
            <a:extLst>
              <a:ext uri="{FF2B5EF4-FFF2-40B4-BE49-F238E27FC236}">
                <a16:creationId xmlns:a16="http://schemas.microsoft.com/office/drawing/2014/main" id="{0D2172DC-2283-4DE4-3F29-AF2534A8B757}"/>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11" name="Slide Number Placeholder 10">
            <a:extLst>
              <a:ext uri="{FF2B5EF4-FFF2-40B4-BE49-F238E27FC236}">
                <a16:creationId xmlns:a16="http://schemas.microsoft.com/office/drawing/2014/main" id="{2E917E7A-F067-ECC5-C170-3FE5F7985575}"/>
              </a:ext>
            </a:extLst>
          </p:cNvPr>
          <p:cNvSpPr>
            <a:spLocks noGrp="1"/>
          </p:cNvSpPr>
          <p:nvPr>
            <p:ph type="sldNum" sz="quarter" idx="12"/>
          </p:nvPr>
        </p:nvSpPr>
        <p:spPr/>
        <p:txBody>
          <a:bodyPr/>
          <a:lstStyle/>
          <a:p>
            <a:fld id="{005C7FBA-D4E9-46CA-9321-3ADA2E368FCD}" type="slidenum">
              <a:rPr lang="en-GB" smtClean="0"/>
              <a:t>13</a:t>
            </a:fld>
            <a:endParaRPr lang="en-GB"/>
          </a:p>
        </p:txBody>
      </p:sp>
      <p:sp>
        <p:nvSpPr>
          <p:cNvPr id="13" name="Picture Placeholder 12">
            <a:extLst>
              <a:ext uri="{FF2B5EF4-FFF2-40B4-BE49-F238E27FC236}">
                <a16:creationId xmlns:a16="http://schemas.microsoft.com/office/drawing/2014/main" id="{80BE1FB1-04CB-8F5D-9F79-464E929F3AA0}"/>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66B15EE0-28AC-E603-4064-5B044931C4E1}"/>
              </a:ext>
            </a:extLst>
          </p:cNvPr>
          <p:cNvSpPr>
            <a:spLocks noGrp="1"/>
          </p:cNvSpPr>
          <p:nvPr>
            <p:ph type="title"/>
          </p:nvPr>
        </p:nvSpPr>
        <p:spPr/>
        <p:txBody>
          <a:bodyPr/>
          <a:lstStyle/>
          <a:p>
            <a:r>
              <a:rPr lang="en-GB" dirty="0"/>
              <a:t>Present Status and Advancement</a:t>
            </a:r>
          </a:p>
        </p:txBody>
      </p:sp>
      <p:sp>
        <p:nvSpPr>
          <p:cNvPr id="6" name="Content Placeholder 5">
            <a:extLst>
              <a:ext uri="{FF2B5EF4-FFF2-40B4-BE49-F238E27FC236}">
                <a16:creationId xmlns:a16="http://schemas.microsoft.com/office/drawing/2014/main" id="{E86DC524-BAB3-9D03-4231-0BA0814C094E}"/>
              </a:ext>
            </a:extLst>
          </p:cNvPr>
          <p:cNvSpPr>
            <a:spLocks noGrp="1"/>
          </p:cNvSpPr>
          <p:nvPr>
            <p:ph sz="half" idx="4294967295"/>
          </p:nvPr>
        </p:nvSpPr>
        <p:spPr>
          <a:xfrm>
            <a:off x="7010400" y="1825625"/>
            <a:ext cx="5181600" cy="1603375"/>
          </a:xfrm>
        </p:spPr>
        <p:txBody>
          <a:bodyPr>
            <a:normAutofit/>
          </a:bodyPr>
          <a:lstStyle/>
          <a:p>
            <a:r>
              <a:rPr lang="en-GB" sz="2000" dirty="0"/>
              <a:t>Re-working studies and simulations for a 4 MW case for both </a:t>
            </a:r>
            <a:r>
              <a:rPr lang="en-GB" sz="2000" dirty="0" err="1"/>
              <a:t>Linac</a:t>
            </a:r>
            <a:r>
              <a:rPr lang="en-GB" sz="2000" dirty="0"/>
              <a:t>, Rings and transfer line to target</a:t>
            </a:r>
          </a:p>
          <a:p>
            <a:r>
              <a:rPr lang="en-GB" sz="2000" dirty="0"/>
              <a:t>Working on the preliminary parameters list and costing</a:t>
            </a:r>
          </a:p>
        </p:txBody>
      </p:sp>
      <p:sp>
        <p:nvSpPr>
          <p:cNvPr id="7" name="TextBox 6">
            <a:extLst>
              <a:ext uri="{FF2B5EF4-FFF2-40B4-BE49-F238E27FC236}">
                <a16:creationId xmlns:a16="http://schemas.microsoft.com/office/drawing/2014/main" id="{57AD5720-0446-28BD-3719-9A09D68B269D}"/>
              </a:ext>
            </a:extLst>
          </p:cNvPr>
          <p:cNvSpPr txBox="1"/>
          <p:nvPr/>
        </p:nvSpPr>
        <p:spPr>
          <a:xfrm>
            <a:off x="348800" y="1436503"/>
            <a:ext cx="1590692" cy="400110"/>
          </a:xfrm>
          <a:prstGeom prst="rect">
            <a:avLst/>
          </a:prstGeom>
          <a:noFill/>
        </p:spPr>
        <p:txBody>
          <a:bodyPr wrap="none" rtlCol="0">
            <a:spAutoFit/>
          </a:bodyPr>
          <a:lstStyle/>
          <a:p>
            <a:r>
              <a:rPr lang="en-GB" sz="2000" b="1" dirty="0">
                <a:latin typeface="Arial" panose="020B0604020202020204" pitchFamily="34" charset="0"/>
                <a:cs typeface="Arial" panose="020B0604020202020204" pitchFamily="34" charset="0"/>
              </a:rPr>
              <a:t>Work done:</a:t>
            </a:r>
          </a:p>
        </p:txBody>
      </p:sp>
      <p:sp>
        <p:nvSpPr>
          <p:cNvPr id="8" name="TextBox 7">
            <a:extLst>
              <a:ext uri="{FF2B5EF4-FFF2-40B4-BE49-F238E27FC236}">
                <a16:creationId xmlns:a16="http://schemas.microsoft.com/office/drawing/2014/main" id="{83F43CE6-53B9-4409-0B1B-027BE38BB91A}"/>
              </a:ext>
            </a:extLst>
          </p:cNvPr>
          <p:cNvSpPr txBox="1"/>
          <p:nvPr/>
        </p:nvSpPr>
        <p:spPr>
          <a:xfrm>
            <a:off x="6019800" y="1451781"/>
            <a:ext cx="1989840" cy="400110"/>
          </a:xfrm>
          <a:prstGeom prst="rect">
            <a:avLst/>
          </a:prstGeom>
          <a:noFill/>
        </p:spPr>
        <p:txBody>
          <a:bodyPr wrap="none" rtlCol="0">
            <a:spAutoFit/>
          </a:bodyPr>
          <a:lstStyle/>
          <a:p>
            <a:r>
              <a:rPr lang="en-GB" sz="2000" b="1" dirty="0">
                <a:latin typeface="Arial" panose="020B0604020202020204" pitchFamily="34" charset="0"/>
                <a:cs typeface="Arial" panose="020B0604020202020204" pitchFamily="34" charset="0"/>
              </a:rPr>
              <a:t>Work ongoing:</a:t>
            </a:r>
          </a:p>
        </p:txBody>
      </p:sp>
      <p:pic>
        <p:nvPicPr>
          <p:cNvPr id="10" name="Picture 9">
            <a:extLst>
              <a:ext uri="{FF2B5EF4-FFF2-40B4-BE49-F238E27FC236}">
                <a16:creationId xmlns:a16="http://schemas.microsoft.com/office/drawing/2014/main" id="{2939A6F2-85AA-F326-1AED-9DE1115E36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600" y="3429000"/>
            <a:ext cx="3267030" cy="2171366"/>
          </a:xfrm>
          <a:prstGeom prst="rect">
            <a:avLst/>
          </a:prstGeom>
        </p:spPr>
      </p:pic>
      <p:pic>
        <p:nvPicPr>
          <p:cNvPr id="12" name="Picture 11">
            <a:extLst>
              <a:ext uri="{FF2B5EF4-FFF2-40B4-BE49-F238E27FC236}">
                <a16:creationId xmlns:a16="http://schemas.microsoft.com/office/drawing/2014/main" id="{C46F5853-581F-B901-544F-FE2E206E6C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0630" y="3429000"/>
            <a:ext cx="2981370" cy="2947988"/>
          </a:xfrm>
          <a:prstGeom prst="rect">
            <a:avLst/>
          </a:prstGeom>
        </p:spPr>
      </p:pic>
      <p:sp>
        <p:nvSpPr>
          <p:cNvPr id="14" name="Date Placeholder 13">
            <a:extLst>
              <a:ext uri="{FF2B5EF4-FFF2-40B4-BE49-F238E27FC236}">
                <a16:creationId xmlns:a16="http://schemas.microsoft.com/office/drawing/2014/main" id="{FF3CE2B1-F859-E932-9EED-C70A6B789419}"/>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468213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938967-2EAE-2A85-C377-20E695F43965}"/>
              </a:ext>
            </a:extLst>
          </p:cNvPr>
          <p:cNvSpPr>
            <a:spLocks noGrp="1"/>
          </p:cNvSpPr>
          <p:nvPr>
            <p:ph idx="1"/>
          </p:nvPr>
        </p:nvSpPr>
        <p:spPr/>
        <p:txBody>
          <a:bodyPr/>
          <a:lstStyle/>
          <a:p>
            <a:r>
              <a:rPr lang="en-GB" dirty="0"/>
              <a:t>Tentative Parameters (M3) list and Preliminary report (D1.2) and working on a preliminary parameter list (M5) [WP has only the final report D3.1 as a stand alone deliverable at month 45]</a:t>
            </a:r>
          </a:p>
          <a:p>
            <a:r>
              <a:rPr lang="en-GB" dirty="0"/>
              <a:t>Hired a Postdoc for 24 months to work on the project (Sofia </a:t>
            </a:r>
            <a:r>
              <a:rPr lang="en-GB" dirty="0" err="1"/>
              <a:t>Johannesson</a:t>
            </a:r>
            <a:r>
              <a:rPr lang="en-GB" dirty="0"/>
              <a:t> started February 2024)</a:t>
            </a:r>
          </a:p>
        </p:txBody>
      </p:sp>
      <p:sp>
        <p:nvSpPr>
          <p:cNvPr id="6" name="Footer Placeholder 5">
            <a:extLst>
              <a:ext uri="{FF2B5EF4-FFF2-40B4-BE49-F238E27FC236}">
                <a16:creationId xmlns:a16="http://schemas.microsoft.com/office/drawing/2014/main" id="{D4CD2722-9D5D-8A30-39C9-B68493F2C6A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3432991C-08D1-63E8-B882-455DF0740179}"/>
              </a:ext>
            </a:extLst>
          </p:cNvPr>
          <p:cNvSpPr>
            <a:spLocks noGrp="1"/>
          </p:cNvSpPr>
          <p:nvPr>
            <p:ph type="sldNum" sz="quarter" idx="12"/>
          </p:nvPr>
        </p:nvSpPr>
        <p:spPr/>
        <p:txBody>
          <a:bodyPr/>
          <a:lstStyle/>
          <a:p>
            <a:fld id="{005C7FBA-D4E9-46CA-9321-3ADA2E368FCD}" type="slidenum">
              <a:rPr lang="en-GB" smtClean="0"/>
              <a:t>14</a:t>
            </a:fld>
            <a:endParaRPr lang="en-GB"/>
          </a:p>
        </p:txBody>
      </p:sp>
      <p:sp>
        <p:nvSpPr>
          <p:cNvPr id="8" name="Picture Placeholder 7">
            <a:extLst>
              <a:ext uri="{FF2B5EF4-FFF2-40B4-BE49-F238E27FC236}">
                <a16:creationId xmlns:a16="http://schemas.microsoft.com/office/drawing/2014/main" id="{1C2F3FD1-D830-329A-162F-359412A941E9}"/>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574886DD-7D34-1413-35B8-A1335DF0D9CB}"/>
              </a:ext>
            </a:extLst>
          </p:cNvPr>
          <p:cNvSpPr>
            <a:spLocks noGrp="1"/>
          </p:cNvSpPr>
          <p:nvPr>
            <p:ph type="title"/>
          </p:nvPr>
        </p:nvSpPr>
        <p:spPr/>
        <p:txBody>
          <a:bodyPr/>
          <a:lstStyle/>
          <a:p>
            <a:r>
              <a:rPr lang="en-GB" dirty="0"/>
              <a:t>Milestone, Deliverables and Hiring</a:t>
            </a:r>
          </a:p>
        </p:txBody>
      </p:sp>
      <p:sp>
        <p:nvSpPr>
          <p:cNvPr id="9" name="Date Placeholder 8">
            <a:extLst>
              <a:ext uri="{FF2B5EF4-FFF2-40B4-BE49-F238E27FC236}">
                <a16:creationId xmlns:a16="http://schemas.microsoft.com/office/drawing/2014/main" id="{B344E8A3-649F-1BEA-276A-07823F39AB50}"/>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829407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F4E174-3BB7-4E9A-078B-7345E457A1EE}"/>
              </a:ext>
            </a:extLst>
          </p:cNvPr>
          <p:cNvSpPr>
            <a:spLocks noGrp="1"/>
          </p:cNvSpPr>
          <p:nvPr>
            <p:ph idx="1"/>
          </p:nvPr>
        </p:nvSpPr>
        <p:spPr/>
        <p:txBody>
          <a:bodyPr>
            <a:normAutofit lnSpcReduction="10000"/>
          </a:bodyPr>
          <a:lstStyle/>
          <a:p>
            <a:r>
              <a:rPr lang="en-GB" dirty="0"/>
              <a:t>Muon production and beam preparation essential for high luminosity</a:t>
            </a:r>
          </a:p>
          <a:p>
            <a:pPr lvl="1"/>
            <a:r>
              <a:rPr lang="en-GB" dirty="0"/>
              <a:t>Target and surroundings produce extremely high initial flux</a:t>
            </a:r>
          </a:p>
          <a:p>
            <a:pPr lvl="1"/>
            <a:r>
              <a:rPr lang="en-GB" dirty="0"/>
              <a:t>Muon cooling reduces beam size (emittance) to enable extreme focusing for collisions</a:t>
            </a:r>
          </a:p>
          <a:p>
            <a:r>
              <a:rPr lang="en-GB" dirty="0"/>
              <a:t>Establish a baseline for the muon target and cooling system</a:t>
            </a:r>
          </a:p>
          <a:p>
            <a:pPr lvl="1"/>
            <a:r>
              <a:rPr lang="en-GB" dirty="0"/>
              <a:t>Take into account known technological limits</a:t>
            </a:r>
          </a:p>
          <a:p>
            <a:pPr lvl="1"/>
            <a:r>
              <a:rPr lang="en-GB" dirty="0"/>
              <a:t>Highlight areas where further R&amp;D is required</a:t>
            </a:r>
          </a:p>
          <a:p>
            <a:r>
              <a:rPr lang="en-GB" dirty="0"/>
              <a:t>Task 4.1: Cooling system development</a:t>
            </a:r>
          </a:p>
          <a:p>
            <a:pPr lvl="1"/>
            <a:r>
              <a:rPr lang="en-GB" dirty="0"/>
              <a:t>Design of beam cooling taking into account state-of-the-art in technology</a:t>
            </a:r>
          </a:p>
          <a:p>
            <a:r>
              <a:rPr lang="en-GB" dirty="0"/>
              <a:t>Task 4.2: Target system development</a:t>
            </a:r>
          </a:p>
          <a:p>
            <a:pPr lvl="1"/>
            <a:r>
              <a:rPr lang="en-GB" dirty="0"/>
              <a:t>Design of target and pion yield assessment</a:t>
            </a:r>
          </a:p>
          <a:p>
            <a:r>
              <a:rPr lang="en-GB" dirty="0"/>
              <a:t>Task 4.3: Code development</a:t>
            </a:r>
          </a:p>
          <a:p>
            <a:pPr lvl="1"/>
            <a:r>
              <a:rPr lang="en-GB" dirty="0"/>
              <a:t>Update BDSIM code to model cooling channels</a:t>
            </a:r>
          </a:p>
        </p:txBody>
      </p:sp>
      <p:sp>
        <p:nvSpPr>
          <p:cNvPr id="7" name="Footer Placeholder 6">
            <a:extLst>
              <a:ext uri="{FF2B5EF4-FFF2-40B4-BE49-F238E27FC236}">
                <a16:creationId xmlns:a16="http://schemas.microsoft.com/office/drawing/2014/main" id="{CB3D3EB3-CB9B-5166-7BAA-EDF88D377869}"/>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8" name="Slide Number Placeholder 7">
            <a:extLst>
              <a:ext uri="{FF2B5EF4-FFF2-40B4-BE49-F238E27FC236}">
                <a16:creationId xmlns:a16="http://schemas.microsoft.com/office/drawing/2014/main" id="{0DAA5061-86FD-1EDE-DA1F-0B0FC738968A}"/>
              </a:ext>
            </a:extLst>
          </p:cNvPr>
          <p:cNvSpPr>
            <a:spLocks noGrp="1"/>
          </p:cNvSpPr>
          <p:nvPr>
            <p:ph type="sldNum" sz="quarter" idx="12"/>
          </p:nvPr>
        </p:nvSpPr>
        <p:spPr/>
        <p:txBody>
          <a:bodyPr/>
          <a:lstStyle/>
          <a:p>
            <a:fld id="{005C7FBA-D4E9-46CA-9321-3ADA2E368FCD}" type="slidenum">
              <a:rPr lang="en-GB" smtClean="0"/>
              <a:t>15</a:t>
            </a:fld>
            <a:endParaRPr lang="en-GB"/>
          </a:p>
        </p:txBody>
      </p:sp>
      <p:sp>
        <p:nvSpPr>
          <p:cNvPr id="9" name="Picture Placeholder 8">
            <a:extLst>
              <a:ext uri="{FF2B5EF4-FFF2-40B4-BE49-F238E27FC236}">
                <a16:creationId xmlns:a16="http://schemas.microsoft.com/office/drawing/2014/main" id="{787E62DC-54F4-16A0-B180-74DD666C88DF}"/>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46F9D74D-CD3D-535A-D7F6-3C846DC69215}"/>
              </a:ext>
            </a:extLst>
          </p:cNvPr>
          <p:cNvSpPr>
            <a:spLocks noGrp="1"/>
          </p:cNvSpPr>
          <p:nvPr>
            <p:ph type="title"/>
          </p:nvPr>
        </p:nvSpPr>
        <p:spPr/>
        <p:txBody>
          <a:bodyPr/>
          <a:lstStyle/>
          <a:p>
            <a:r>
              <a:rPr lang="en-GB" dirty="0"/>
              <a:t>WP4 Scope</a:t>
            </a:r>
          </a:p>
        </p:txBody>
      </p:sp>
      <p:pic>
        <p:nvPicPr>
          <p:cNvPr id="6" name="Picture 5" descr="A logo with blue and white letters&#10;&#10;Description automatically generated">
            <a:extLst>
              <a:ext uri="{FF2B5EF4-FFF2-40B4-BE49-F238E27FC236}">
                <a16:creationId xmlns:a16="http://schemas.microsoft.com/office/drawing/2014/main" id="{9714C1E6-984A-26CC-B4C5-0AA0BFD7A0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63134" y="0"/>
            <a:ext cx="1790638" cy="1490980"/>
          </a:xfrm>
          <a:prstGeom prst="rect">
            <a:avLst/>
          </a:prstGeom>
          <a:solidFill>
            <a:schemeClr val="bg1"/>
          </a:solidFill>
        </p:spPr>
      </p:pic>
      <p:sp>
        <p:nvSpPr>
          <p:cNvPr id="10" name="Date Placeholder 9">
            <a:extLst>
              <a:ext uri="{FF2B5EF4-FFF2-40B4-BE49-F238E27FC236}">
                <a16:creationId xmlns:a16="http://schemas.microsoft.com/office/drawing/2014/main" id="{58FDBC8A-76B6-975A-E4F8-9EFEA1387503}"/>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7048369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09B34A-4FEA-6C77-FAC9-D35475B89306}"/>
              </a:ext>
            </a:extLst>
          </p:cNvPr>
          <p:cNvSpPr>
            <a:spLocks noGrp="1"/>
          </p:cNvSpPr>
          <p:nvPr>
            <p:ph idx="1"/>
          </p:nvPr>
        </p:nvSpPr>
        <p:spPr/>
        <p:txBody>
          <a:bodyPr>
            <a:normAutofit/>
          </a:bodyPr>
          <a:lstStyle/>
          <a:p>
            <a:r>
              <a:rPr lang="en-GB" dirty="0"/>
              <a:t>Cooling system has been optimised following previous Muon Accelerator Programme studies in US</a:t>
            </a:r>
          </a:p>
          <a:p>
            <a:pPr lvl="1"/>
            <a:r>
              <a:rPr lang="en-GB" dirty="0"/>
              <a:t>Improvement in achieved flux, with lower final emittance</a:t>
            </a:r>
          </a:p>
          <a:p>
            <a:pPr lvl="1"/>
            <a:r>
              <a:rPr lang="en-GB" dirty="0"/>
              <a:t>Optimisation continues in order to meet the target parameters</a:t>
            </a:r>
          </a:p>
          <a:p>
            <a:pPr lvl="1"/>
            <a:endParaRPr lang="en-GB" dirty="0"/>
          </a:p>
        </p:txBody>
      </p:sp>
      <p:sp>
        <p:nvSpPr>
          <p:cNvPr id="6" name="Footer Placeholder 5">
            <a:extLst>
              <a:ext uri="{FF2B5EF4-FFF2-40B4-BE49-F238E27FC236}">
                <a16:creationId xmlns:a16="http://schemas.microsoft.com/office/drawing/2014/main" id="{8BCB88BD-06F5-D93F-F00B-60DD6A994754}"/>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8" name="Slide Number Placeholder 7">
            <a:extLst>
              <a:ext uri="{FF2B5EF4-FFF2-40B4-BE49-F238E27FC236}">
                <a16:creationId xmlns:a16="http://schemas.microsoft.com/office/drawing/2014/main" id="{133751E4-4D85-80E0-14BD-EB76DD3EDC7B}"/>
              </a:ext>
            </a:extLst>
          </p:cNvPr>
          <p:cNvSpPr>
            <a:spLocks noGrp="1"/>
          </p:cNvSpPr>
          <p:nvPr>
            <p:ph type="sldNum" sz="quarter" idx="12"/>
          </p:nvPr>
        </p:nvSpPr>
        <p:spPr/>
        <p:txBody>
          <a:bodyPr/>
          <a:lstStyle/>
          <a:p>
            <a:fld id="{005C7FBA-D4E9-46CA-9321-3ADA2E368FCD}" type="slidenum">
              <a:rPr lang="en-GB" smtClean="0"/>
              <a:t>16</a:t>
            </a:fld>
            <a:endParaRPr lang="en-GB"/>
          </a:p>
        </p:txBody>
      </p:sp>
      <p:sp>
        <p:nvSpPr>
          <p:cNvPr id="9" name="Picture Placeholder 8">
            <a:extLst>
              <a:ext uri="{FF2B5EF4-FFF2-40B4-BE49-F238E27FC236}">
                <a16:creationId xmlns:a16="http://schemas.microsoft.com/office/drawing/2014/main" id="{7B8D1C03-B041-B556-BBAF-E90D5F096103}"/>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02A6621F-9E8F-C61B-7A97-CA99918312CD}"/>
              </a:ext>
            </a:extLst>
          </p:cNvPr>
          <p:cNvSpPr>
            <a:spLocks noGrp="1"/>
          </p:cNvSpPr>
          <p:nvPr>
            <p:ph type="title"/>
          </p:nvPr>
        </p:nvSpPr>
        <p:spPr/>
        <p:txBody>
          <a:bodyPr/>
          <a:lstStyle/>
          <a:p>
            <a:r>
              <a:rPr lang="en-GB" dirty="0"/>
              <a:t>Task 4.1</a:t>
            </a:r>
          </a:p>
        </p:txBody>
      </p:sp>
      <p:pic>
        <p:nvPicPr>
          <p:cNvPr id="7" name="Picture 6" descr="A graph of a graph&#10;&#10;Description automatically generated">
            <a:extLst>
              <a:ext uri="{FF2B5EF4-FFF2-40B4-BE49-F238E27FC236}">
                <a16:creationId xmlns:a16="http://schemas.microsoft.com/office/drawing/2014/main" id="{78E18193-6C37-E493-9B40-12BCC59C27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5394" y="1483127"/>
            <a:ext cx="5744096" cy="4308073"/>
          </a:xfrm>
          <a:prstGeom prst="rect">
            <a:avLst/>
          </a:prstGeom>
        </p:spPr>
      </p:pic>
      <p:pic>
        <p:nvPicPr>
          <p:cNvPr id="10" name="Picture 9" descr="A logo with blue and white letters&#10;&#10;Description automatically generated">
            <a:extLst>
              <a:ext uri="{FF2B5EF4-FFF2-40B4-BE49-F238E27FC236}">
                <a16:creationId xmlns:a16="http://schemas.microsoft.com/office/drawing/2014/main" id="{3A24D9E8-8363-CD6C-539C-1224109D0D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7798" y="10633"/>
            <a:ext cx="1790638" cy="1490980"/>
          </a:xfrm>
          <a:prstGeom prst="rect">
            <a:avLst/>
          </a:prstGeom>
          <a:solidFill>
            <a:schemeClr val="bg1"/>
          </a:solidFill>
        </p:spPr>
      </p:pic>
      <p:sp>
        <p:nvSpPr>
          <p:cNvPr id="11" name="Date Placeholder 10">
            <a:extLst>
              <a:ext uri="{FF2B5EF4-FFF2-40B4-BE49-F238E27FC236}">
                <a16:creationId xmlns:a16="http://schemas.microsoft.com/office/drawing/2014/main" id="{D2AF08D2-4624-5153-F47B-9D68D2144DA9}"/>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3884529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black background with a black square&#10;&#10;Description automatically generated with medium confidence">
            <a:extLst>
              <a:ext uri="{FF2B5EF4-FFF2-40B4-BE49-F238E27FC236}">
                <a16:creationId xmlns:a16="http://schemas.microsoft.com/office/drawing/2014/main" id="{4E1CD7F3-FD2A-4F70-4C92-922CAF62188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5333" y="1539975"/>
            <a:ext cx="8237993" cy="2080973"/>
          </a:xfrm>
        </p:spPr>
      </p:pic>
      <p:sp>
        <p:nvSpPr>
          <p:cNvPr id="2" name="Footer Placeholder 1">
            <a:extLst>
              <a:ext uri="{FF2B5EF4-FFF2-40B4-BE49-F238E27FC236}">
                <a16:creationId xmlns:a16="http://schemas.microsoft.com/office/drawing/2014/main" id="{AEE073BE-91B1-6B51-E9B9-25327FFB4C0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F86E512D-DFF8-DF0B-9244-7365EE7CFBF3}"/>
              </a:ext>
            </a:extLst>
          </p:cNvPr>
          <p:cNvSpPr>
            <a:spLocks noGrp="1"/>
          </p:cNvSpPr>
          <p:nvPr>
            <p:ph type="sldNum" sz="quarter" idx="12"/>
          </p:nvPr>
        </p:nvSpPr>
        <p:spPr/>
        <p:txBody>
          <a:bodyPr/>
          <a:lstStyle/>
          <a:p>
            <a:fld id="{005C7FBA-D4E9-46CA-9321-3ADA2E368FCD}" type="slidenum">
              <a:rPr lang="en-GB" smtClean="0"/>
              <a:t>17</a:t>
            </a:fld>
            <a:endParaRPr lang="en-GB"/>
          </a:p>
        </p:txBody>
      </p:sp>
      <p:sp>
        <p:nvSpPr>
          <p:cNvPr id="8" name="Picture Placeholder 7">
            <a:extLst>
              <a:ext uri="{FF2B5EF4-FFF2-40B4-BE49-F238E27FC236}">
                <a16:creationId xmlns:a16="http://schemas.microsoft.com/office/drawing/2014/main" id="{21D6956A-CFEA-D960-58D3-5971DF58B164}"/>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FBFD49F6-C96B-6792-CFF3-A413AA417E3F}"/>
              </a:ext>
            </a:extLst>
          </p:cNvPr>
          <p:cNvSpPr>
            <a:spLocks noGrp="1"/>
          </p:cNvSpPr>
          <p:nvPr>
            <p:ph type="title"/>
          </p:nvPr>
        </p:nvSpPr>
        <p:spPr/>
        <p:txBody>
          <a:bodyPr/>
          <a:lstStyle/>
          <a:p>
            <a:r>
              <a:rPr lang="en-GB" dirty="0"/>
              <a:t>Task 4.2</a:t>
            </a:r>
          </a:p>
        </p:txBody>
      </p:sp>
      <p:sp>
        <p:nvSpPr>
          <p:cNvPr id="9" name="TextBox 8">
            <a:extLst>
              <a:ext uri="{FF2B5EF4-FFF2-40B4-BE49-F238E27FC236}">
                <a16:creationId xmlns:a16="http://schemas.microsoft.com/office/drawing/2014/main" id="{A6ADF1E2-B812-8CA4-8C02-624FBE418F8E}"/>
              </a:ext>
            </a:extLst>
          </p:cNvPr>
          <p:cNvSpPr txBox="1"/>
          <p:nvPr/>
        </p:nvSpPr>
        <p:spPr>
          <a:xfrm>
            <a:off x="969817" y="3620948"/>
            <a:ext cx="11088619" cy="2308324"/>
          </a:xfrm>
          <a:prstGeom prst="rect">
            <a:avLst/>
          </a:prstGeom>
          <a:noFill/>
        </p:spPr>
        <p:txBody>
          <a:bodyPr wrap="square">
            <a:spAutoFit/>
          </a:bodyPr>
          <a:lstStyle/>
          <a:p>
            <a:pPr marL="285750" indent="-285750">
              <a:buFont typeface="Arial" panose="020B0604020202020204" pitchFamily="34" charset="0"/>
              <a:buChar char="•"/>
            </a:pPr>
            <a:r>
              <a:rPr lang="en-GB" dirty="0"/>
              <a:t>Target radial build prepared for 2 MW beam</a:t>
            </a:r>
          </a:p>
          <a:p>
            <a:pPr marL="742950" lvl="1" indent="-285750">
              <a:buFont typeface="Arial" panose="020B0604020202020204" pitchFamily="34" charset="0"/>
              <a:buChar char="•"/>
            </a:pPr>
            <a:r>
              <a:rPr lang="en-GB" dirty="0"/>
              <a:t>Target cooling system to manage high instantaneous and average proton flux</a:t>
            </a:r>
          </a:p>
          <a:p>
            <a:pPr marL="742950" lvl="1" indent="-285750">
              <a:buFont typeface="Arial" panose="020B0604020202020204" pitchFamily="34" charset="0"/>
              <a:buChar char="•"/>
            </a:pPr>
            <a:r>
              <a:rPr lang="en-GB" dirty="0"/>
              <a:t>Shielding requirement to protect high-field focusing magnet</a:t>
            </a:r>
          </a:p>
          <a:p>
            <a:pPr marL="742950" lvl="1" indent="-285750">
              <a:buFont typeface="Arial" panose="020B0604020202020204" pitchFamily="34" charset="0"/>
              <a:buChar char="•"/>
            </a:pPr>
            <a:r>
              <a:rPr lang="en-GB" dirty="0"/>
              <a:t>Yield estimates</a:t>
            </a:r>
          </a:p>
          <a:p>
            <a:pPr marL="285750" indent="-285750">
              <a:buFont typeface="Arial" panose="020B0604020202020204" pitchFamily="34" charset="0"/>
              <a:buChar char="•"/>
            </a:pPr>
            <a:r>
              <a:rPr lang="en-GB" dirty="0"/>
              <a:t>Considering feasibility of 4 MW target</a:t>
            </a:r>
          </a:p>
          <a:p>
            <a:pPr marL="742950" lvl="1" indent="-285750">
              <a:buFont typeface="Arial" panose="020B0604020202020204" pitchFamily="34" charset="0"/>
              <a:buChar char="•"/>
            </a:pPr>
            <a:r>
              <a:rPr lang="en-GB" dirty="0"/>
              <a:t>Manage risk that cooling system throughput is insufficient</a:t>
            </a:r>
          </a:p>
          <a:p>
            <a:pPr marL="742950" lvl="1" indent="-285750">
              <a:buFont typeface="Arial" panose="020B0604020202020204" pitchFamily="34" charset="0"/>
              <a:buChar char="•"/>
            </a:pPr>
            <a:r>
              <a:rPr lang="en-GB" dirty="0"/>
              <a:t>Places greater demands on the target and associated shielding</a:t>
            </a:r>
          </a:p>
          <a:p>
            <a:pPr marL="285750" indent="-285750">
              <a:buFont typeface="Arial" panose="020B0604020202020204" pitchFamily="34" charset="0"/>
              <a:buChar char="•"/>
            </a:pPr>
            <a:endParaRPr lang="en-GB" dirty="0"/>
          </a:p>
        </p:txBody>
      </p:sp>
      <p:pic>
        <p:nvPicPr>
          <p:cNvPr id="10" name="Picture 9" descr="A logo with blue and white letters&#10;&#10;Description automatically generated">
            <a:extLst>
              <a:ext uri="{FF2B5EF4-FFF2-40B4-BE49-F238E27FC236}">
                <a16:creationId xmlns:a16="http://schemas.microsoft.com/office/drawing/2014/main" id="{5CB1600A-3DD7-738C-D708-69813005FD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7798" y="0"/>
            <a:ext cx="1790638" cy="1490980"/>
          </a:xfrm>
          <a:prstGeom prst="rect">
            <a:avLst/>
          </a:prstGeom>
          <a:solidFill>
            <a:schemeClr val="bg1"/>
          </a:solidFill>
        </p:spPr>
      </p:pic>
      <p:sp>
        <p:nvSpPr>
          <p:cNvPr id="11" name="Date Placeholder 10">
            <a:extLst>
              <a:ext uri="{FF2B5EF4-FFF2-40B4-BE49-F238E27FC236}">
                <a16:creationId xmlns:a16="http://schemas.microsoft.com/office/drawing/2014/main" id="{0AFB7F0D-7059-C4FA-CB28-458D487371EB}"/>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277437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915555-0F99-18AB-90DE-90CF07B6738E}"/>
              </a:ext>
            </a:extLst>
          </p:cNvPr>
          <p:cNvSpPr>
            <a:spLocks noGrp="1"/>
          </p:cNvSpPr>
          <p:nvPr>
            <p:ph idx="1"/>
          </p:nvPr>
        </p:nvSpPr>
        <p:spPr>
          <a:xfrm>
            <a:off x="838200" y="1825625"/>
            <a:ext cx="10515600" cy="2214256"/>
          </a:xfrm>
        </p:spPr>
        <p:txBody>
          <a:bodyPr>
            <a:normAutofit fontScale="92500" lnSpcReduction="20000"/>
          </a:bodyPr>
          <a:lstStyle/>
          <a:p>
            <a:r>
              <a:rPr lang="en-GB" dirty="0"/>
              <a:t>Implement simulation of rectilinear cooling system in BDSIM code</a:t>
            </a:r>
          </a:p>
          <a:p>
            <a:pPr lvl="1"/>
            <a:r>
              <a:rPr lang="en-GB" dirty="0"/>
              <a:t>Europe-led software tool providing accelerator simulation</a:t>
            </a:r>
          </a:p>
          <a:p>
            <a:r>
              <a:rPr lang="en-GB" dirty="0"/>
              <a:t>Developed partial implementation</a:t>
            </a:r>
          </a:p>
          <a:p>
            <a:pPr lvl="1"/>
            <a:r>
              <a:rPr lang="en-GB" dirty="0"/>
              <a:t>Superposed RF cavities, solenoids and absorbers all possible to simulate</a:t>
            </a:r>
          </a:p>
          <a:p>
            <a:pPr lvl="1"/>
            <a:r>
              <a:rPr lang="en-GB" dirty="0"/>
              <a:t>Superposition of dipole will follow</a:t>
            </a:r>
          </a:p>
          <a:p>
            <a:pPr lvl="1"/>
            <a:r>
              <a:rPr lang="en-GB" dirty="0"/>
              <a:t>Status presented at IPAC2024 conference</a:t>
            </a:r>
          </a:p>
          <a:p>
            <a:pPr lvl="1"/>
            <a:r>
              <a:rPr lang="en-GB" dirty="0"/>
              <a:t>On track for Deliverable D4.1 due March 2025</a:t>
            </a:r>
          </a:p>
          <a:p>
            <a:pPr lvl="1"/>
            <a:endParaRPr lang="en-GB" dirty="0"/>
          </a:p>
        </p:txBody>
      </p:sp>
      <p:sp>
        <p:nvSpPr>
          <p:cNvPr id="6" name="Footer Placeholder 5">
            <a:extLst>
              <a:ext uri="{FF2B5EF4-FFF2-40B4-BE49-F238E27FC236}">
                <a16:creationId xmlns:a16="http://schemas.microsoft.com/office/drawing/2014/main" id="{6C72CE03-69CB-761D-4EAB-B82A40D09EA8}"/>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1E2F514B-4341-9BDA-FA05-4FB5D6F705BC}"/>
              </a:ext>
            </a:extLst>
          </p:cNvPr>
          <p:cNvSpPr>
            <a:spLocks noGrp="1"/>
          </p:cNvSpPr>
          <p:nvPr>
            <p:ph type="sldNum" sz="quarter" idx="12"/>
          </p:nvPr>
        </p:nvSpPr>
        <p:spPr/>
        <p:txBody>
          <a:bodyPr/>
          <a:lstStyle/>
          <a:p>
            <a:fld id="{005C7FBA-D4E9-46CA-9321-3ADA2E368FCD}" type="slidenum">
              <a:rPr lang="en-GB" smtClean="0"/>
              <a:t>18</a:t>
            </a:fld>
            <a:endParaRPr lang="en-GB"/>
          </a:p>
        </p:txBody>
      </p:sp>
      <p:sp>
        <p:nvSpPr>
          <p:cNvPr id="8" name="Picture Placeholder 7">
            <a:extLst>
              <a:ext uri="{FF2B5EF4-FFF2-40B4-BE49-F238E27FC236}">
                <a16:creationId xmlns:a16="http://schemas.microsoft.com/office/drawing/2014/main" id="{69041FF2-1D37-7779-1C83-749E4FB70CCD}"/>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75BD57FF-8957-84F2-6EF0-1AEB2A1ECE69}"/>
              </a:ext>
            </a:extLst>
          </p:cNvPr>
          <p:cNvSpPr>
            <a:spLocks noGrp="1"/>
          </p:cNvSpPr>
          <p:nvPr>
            <p:ph type="title"/>
          </p:nvPr>
        </p:nvSpPr>
        <p:spPr/>
        <p:txBody>
          <a:bodyPr/>
          <a:lstStyle/>
          <a:p>
            <a:r>
              <a:rPr lang="en-GB" dirty="0"/>
              <a:t>Task 4.3</a:t>
            </a:r>
          </a:p>
        </p:txBody>
      </p:sp>
      <p:pic>
        <p:nvPicPr>
          <p:cNvPr id="9" name="Picture 8">
            <a:extLst>
              <a:ext uri="{FF2B5EF4-FFF2-40B4-BE49-F238E27FC236}">
                <a16:creationId xmlns:a16="http://schemas.microsoft.com/office/drawing/2014/main" id="{9C5D94CB-D48E-8239-1587-877C10FE2594}"/>
              </a:ext>
            </a:extLst>
          </p:cNvPr>
          <p:cNvPicPr>
            <a:picLocks noChangeAspect="1"/>
          </p:cNvPicPr>
          <p:nvPr/>
        </p:nvPicPr>
        <p:blipFill>
          <a:blip r:embed="rId2"/>
          <a:stretch>
            <a:fillRect/>
          </a:stretch>
        </p:blipFill>
        <p:spPr>
          <a:xfrm>
            <a:off x="1296555" y="3943974"/>
            <a:ext cx="8478936" cy="2087778"/>
          </a:xfrm>
          <a:prstGeom prst="rect">
            <a:avLst/>
          </a:prstGeom>
        </p:spPr>
      </p:pic>
      <p:sp>
        <p:nvSpPr>
          <p:cNvPr id="11" name="Rectangle 2">
            <a:extLst>
              <a:ext uri="{FF2B5EF4-FFF2-40B4-BE49-F238E27FC236}">
                <a16:creationId xmlns:a16="http://schemas.microsoft.com/office/drawing/2014/main" id="{FDAA299F-57BF-D9FF-5C01-21178BAAB903}"/>
              </a:ext>
            </a:extLst>
          </p:cNvPr>
          <p:cNvSpPr>
            <a:spLocks noChangeArrowheads="1"/>
          </p:cNvSpPr>
          <p:nvPr/>
        </p:nvSpPr>
        <p:spPr bwMode="auto">
          <a:xfrm>
            <a:off x="1350175" y="6031752"/>
            <a:ext cx="805861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Unicode MS"/>
              </a:rPr>
              <a:t>R. Kamath, C. Rogers and P. </a:t>
            </a:r>
            <a:r>
              <a:rPr kumimoji="0" lang="en-US" altLang="en-US" sz="1000" b="0" i="0" u="none" strike="noStrike" cap="none" normalizeH="0" baseline="0" dirty="0" err="1">
                <a:ln>
                  <a:noFill/>
                </a:ln>
                <a:solidFill>
                  <a:schemeClr val="tx1"/>
                </a:solidFill>
                <a:effectLst/>
                <a:latin typeface="Arial Unicode MS"/>
              </a:rPr>
              <a:t>Jurj</a:t>
            </a:r>
            <a:r>
              <a:rPr kumimoji="0" lang="en-US" altLang="en-US" sz="1000" b="0" i="0" u="none" strike="noStrike" cap="none" normalizeH="0" baseline="0" dirty="0">
                <a:ln>
                  <a:noFill/>
                </a:ln>
                <a:solidFill>
                  <a:schemeClr val="tx1"/>
                </a:solidFill>
                <a:effectLst/>
                <a:latin typeface="Arial Unicode MS"/>
              </a:rPr>
              <a:t>, "Simulating a 6D cooling channel in BDSIM", in Proc. IPAC'24, Nashville, TN, May 2024, pp. 1047-1049.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Unicode MS"/>
              </a:rPr>
              <a:t>doi:10.18429/JACoW-IPAC2024-TUPC20</a:t>
            </a:r>
            <a:r>
              <a:rPr kumimoji="0" lang="en-US" altLang="en-US" sz="8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2" name="Picture 11" descr="A logo with blue and white letters&#10;&#10;Description automatically generated">
            <a:extLst>
              <a:ext uri="{FF2B5EF4-FFF2-40B4-BE49-F238E27FC236}">
                <a16:creationId xmlns:a16="http://schemas.microsoft.com/office/drawing/2014/main" id="{639106C4-70F2-7821-3915-667FB40BE1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7798" y="0"/>
            <a:ext cx="1790638" cy="1490980"/>
          </a:xfrm>
          <a:prstGeom prst="rect">
            <a:avLst/>
          </a:prstGeom>
          <a:solidFill>
            <a:schemeClr val="bg1"/>
          </a:solidFill>
        </p:spPr>
      </p:pic>
      <p:sp>
        <p:nvSpPr>
          <p:cNvPr id="10" name="Date Placeholder 9">
            <a:extLst>
              <a:ext uri="{FF2B5EF4-FFF2-40B4-BE49-F238E27FC236}">
                <a16:creationId xmlns:a16="http://schemas.microsoft.com/office/drawing/2014/main" id="{F88F0619-0F4A-3E46-6F85-8FDCCD5DFE87}"/>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4166884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390AAE-0691-1492-8C13-E8D160F0B7AC}"/>
              </a:ext>
            </a:extLst>
          </p:cNvPr>
          <p:cNvSpPr>
            <a:spLocks noGrp="1"/>
          </p:cNvSpPr>
          <p:nvPr>
            <p:ph idx="1"/>
          </p:nvPr>
        </p:nvSpPr>
        <p:spPr/>
        <p:txBody>
          <a:bodyPr>
            <a:normAutofit lnSpcReduction="10000"/>
          </a:bodyPr>
          <a:lstStyle/>
          <a:p>
            <a:r>
              <a:rPr lang="en-GB" dirty="0"/>
              <a:t>Chris Rogers (existing UKRI staff, WP management, Task 4.1 &amp; 4.3)</a:t>
            </a:r>
          </a:p>
          <a:p>
            <a:r>
              <a:rPr lang="en-GB" dirty="0"/>
              <a:t>Rui </a:t>
            </a:r>
            <a:r>
              <a:rPr lang="en-GB" dirty="0" err="1"/>
              <a:t>Franqueira</a:t>
            </a:r>
            <a:r>
              <a:rPr lang="en-GB" dirty="0"/>
              <a:t> Ximenes (existing CERN staff, Task 4.2)</a:t>
            </a:r>
          </a:p>
          <a:p>
            <a:r>
              <a:rPr lang="en-GB" dirty="0"/>
              <a:t>Chris </a:t>
            </a:r>
            <a:r>
              <a:rPr lang="en-GB" dirty="0" err="1"/>
              <a:t>Densham</a:t>
            </a:r>
            <a:r>
              <a:rPr lang="en-GB" dirty="0"/>
              <a:t> (existing UKRI staff, Task 4.2)</a:t>
            </a:r>
          </a:p>
          <a:p>
            <a:r>
              <a:rPr lang="en-GB" dirty="0"/>
              <a:t>Dan Wilcox (existing UKRI staff, Task 4.2)</a:t>
            </a:r>
          </a:p>
          <a:p>
            <a:r>
              <a:rPr lang="en-GB" dirty="0"/>
              <a:t>Recruited another UKRI staff to commence autumn 2024 (Task 4.2)</a:t>
            </a:r>
          </a:p>
          <a:p>
            <a:r>
              <a:rPr lang="en-GB" dirty="0"/>
              <a:t>Rebecca Taylor (CERN fellow, Task 4.1)</a:t>
            </a:r>
          </a:p>
          <a:p>
            <a:r>
              <a:rPr lang="en-GB" dirty="0"/>
              <a:t>Bernd </a:t>
            </a:r>
            <a:r>
              <a:rPr lang="en-GB" dirty="0" err="1"/>
              <a:t>Stechauner</a:t>
            </a:r>
            <a:r>
              <a:rPr lang="en-GB" dirty="0"/>
              <a:t> (CERN &amp; Vienna Tech. Univ. PhD, Task 4.1)</a:t>
            </a:r>
          </a:p>
          <a:p>
            <a:r>
              <a:rPr lang="en-GB" dirty="0"/>
              <a:t>Paul-Bogdan </a:t>
            </a:r>
            <a:r>
              <a:rPr lang="en-GB" dirty="0" err="1"/>
              <a:t>Jurj</a:t>
            </a:r>
            <a:r>
              <a:rPr lang="en-GB" dirty="0"/>
              <a:t> (Imperial College RA, Task 4.1 &amp; 4.3)</a:t>
            </a:r>
          </a:p>
          <a:p>
            <a:r>
              <a:rPr lang="en-GB" dirty="0"/>
              <a:t>Rohan Kamath (Imperial College &amp; UKRI PhD, Task 4.1 &amp; </a:t>
            </a:r>
            <a:r>
              <a:rPr lang="en-GB"/>
              <a:t>4.3)</a:t>
            </a:r>
            <a:endParaRPr lang="en-GB" dirty="0"/>
          </a:p>
          <a:p>
            <a:r>
              <a:rPr lang="en-GB" dirty="0"/>
              <a:t>All funded in-kind</a:t>
            </a:r>
          </a:p>
        </p:txBody>
      </p:sp>
      <p:sp>
        <p:nvSpPr>
          <p:cNvPr id="7" name="Footer Placeholder 6">
            <a:extLst>
              <a:ext uri="{FF2B5EF4-FFF2-40B4-BE49-F238E27FC236}">
                <a16:creationId xmlns:a16="http://schemas.microsoft.com/office/drawing/2014/main" id="{15A19399-02D6-2C51-4A76-40F69C4CD429}"/>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8" name="Slide Number Placeholder 7">
            <a:extLst>
              <a:ext uri="{FF2B5EF4-FFF2-40B4-BE49-F238E27FC236}">
                <a16:creationId xmlns:a16="http://schemas.microsoft.com/office/drawing/2014/main" id="{0F6F8DE6-02B6-001B-20C8-B9536C5BECD2}"/>
              </a:ext>
            </a:extLst>
          </p:cNvPr>
          <p:cNvSpPr>
            <a:spLocks noGrp="1"/>
          </p:cNvSpPr>
          <p:nvPr>
            <p:ph type="sldNum" sz="quarter" idx="12"/>
          </p:nvPr>
        </p:nvSpPr>
        <p:spPr/>
        <p:txBody>
          <a:bodyPr/>
          <a:lstStyle/>
          <a:p>
            <a:fld id="{005C7FBA-D4E9-46CA-9321-3ADA2E368FCD}" type="slidenum">
              <a:rPr lang="en-GB" smtClean="0"/>
              <a:t>19</a:t>
            </a:fld>
            <a:endParaRPr lang="en-GB"/>
          </a:p>
        </p:txBody>
      </p:sp>
      <p:sp>
        <p:nvSpPr>
          <p:cNvPr id="9" name="Picture Placeholder 8">
            <a:extLst>
              <a:ext uri="{FF2B5EF4-FFF2-40B4-BE49-F238E27FC236}">
                <a16:creationId xmlns:a16="http://schemas.microsoft.com/office/drawing/2014/main" id="{75CD3EE0-90A1-4241-C850-20CB02EAEB7A}"/>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3B8861BF-5B13-C779-7822-F74F7FDE1B11}"/>
              </a:ext>
            </a:extLst>
          </p:cNvPr>
          <p:cNvSpPr>
            <a:spLocks noGrp="1"/>
          </p:cNvSpPr>
          <p:nvPr>
            <p:ph type="title"/>
          </p:nvPr>
        </p:nvSpPr>
        <p:spPr/>
        <p:txBody>
          <a:bodyPr/>
          <a:lstStyle/>
          <a:p>
            <a:r>
              <a:rPr lang="en-GB" dirty="0"/>
              <a:t>Staff Status</a:t>
            </a:r>
          </a:p>
        </p:txBody>
      </p:sp>
      <p:pic>
        <p:nvPicPr>
          <p:cNvPr id="6" name="Picture 5" descr="A logo with blue and white letters&#10;&#10;Description automatically generated">
            <a:extLst>
              <a:ext uri="{FF2B5EF4-FFF2-40B4-BE49-F238E27FC236}">
                <a16:creationId xmlns:a16="http://schemas.microsoft.com/office/drawing/2014/main" id="{FF0D8E72-8502-56A1-7599-978C1BCCA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67798" y="0"/>
            <a:ext cx="1790638" cy="1490980"/>
          </a:xfrm>
          <a:prstGeom prst="rect">
            <a:avLst/>
          </a:prstGeom>
          <a:solidFill>
            <a:schemeClr val="bg1"/>
          </a:solidFill>
        </p:spPr>
      </p:pic>
      <p:sp>
        <p:nvSpPr>
          <p:cNvPr id="10" name="Date Placeholder 9">
            <a:extLst>
              <a:ext uri="{FF2B5EF4-FFF2-40B4-BE49-F238E27FC236}">
                <a16:creationId xmlns:a16="http://schemas.microsoft.com/office/drawing/2014/main" id="{11F21F2B-A196-E7FB-3B3C-D811FF9DAF93}"/>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4227835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normAutofit/>
          </a:bodyPr>
          <a:lstStyle/>
          <a:p>
            <a:r>
              <a:rPr lang="en-US" dirty="0"/>
              <a:t>MuCol has 30 Participants</a:t>
            </a:r>
          </a:p>
          <a:p>
            <a:pPr lvl="1"/>
            <a:r>
              <a:rPr lang="en-US" dirty="0"/>
              <a:t>12 Beneficiaries</a:t>
            </a:r>
          </a:p>
          <a:p>
            <a:pPr lvl="1"/>
            <a:r>
              <a:rPr lang="en-US" dirty="0"/>
              <a:t>18 Associates</a:t>
            </a:r>
          </a:p>
          <a:p>
            <a:pPr lvl="1"/>
            <a:r>
              <a:rPr lang="en-US" dirty="0"/>
              <a:t>Europe, US and Asia represented</a:t>
            </a:r>
          </a:p>
          <a:p>
            <a:pPr lvl="1"/>
            <a:endParaRPr lang="en-US" dirty="0"/>
          </a:p>
          <a:p>
            <a:r>
              <a:rPr lang="en-US" dirty="0"/>
              <a:t>Budget committed in the 1</a:t>
            </a:r>
            <a:r>
              <a:rPr lang="en-US" baseline="30000" dirty="0"/>
              <a:t>st</a:t>
            </a:r>
            <a:r>
              <a:rPr lang="en-US" dirty="0"/>
              <a:t> year:</a:t>
            </a:r>
          </a:p>
          <a:p>
            <a:pPr lvl="1"/>
            <a:r>
              <a:rPr lang="en-US" dirty="0"/>
              <a:t>23%</a:t>
            </a:r>
          </a:p>
          <a:p>
            <a:pPr lvl="1"/>
            <a:endParaRPr lang="en-US" dirty="0"/>
          </a:p>
          <a:p>
            <a:r>
              <a:rPr lang="en-US" dirty="0"/>
              <a:t>Main goals of MuCol are:</a:t>
            </a:r>
          </a:p>
          <a:p>
            <a:pPr lvl="1"/>
            <a:r>
              <a:rPr lang="en-US" dirty="0"/>
              <a:t>Enhance of EU contribution to the IMCC</a:t>
            </a:r>
          </a:p>
          <a:p>
            <a:pPr lvl="1"/>
            <a:r>
              <a:rPr lang="en-US" dirty="0"/>
              <a:t>Preparation of the input for the European Strategy of Particle Physics by addressing the most urgent feasibility issues</a:t>
            </a:r>
            <a:endParaRPr lang="en-GB" dirty="0"/>
          </a:p>
        </p:txBody>
      </p:sp>
      <p:sp>
        <p:nvSpPr>
          <p:cNvPr id="6" name="Footer Placeholder 5">
            <a:extLst>
              <a:ext uri="{FF2B5EF4-FFF2-40B4-BE49-F238E27FC236}">
                <a16:creationId xmlns:a16="http://schemas.microsoft.com/office/drawing/2014/main" id="{E2730DEE-8DEF-CAE3-F8B2-D363B7299438}"/>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758B82B3-F5D3-23C2-02EB-6469323AD5E7}"/>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9" name="Picture Placeholder 8">
            <a:extLst>
              <a:ext uri="{FF2B5EF4-FFF2-40B4-BE49-F238E27FC236}">
                <a16:creationId xmlns:a16="http://schemas.microsoft.com/office/drawing/2014/main" id="{3D85F477-2F70-A11C-F088-73378684F82C}"/>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US" dirty="0"/>
              <a:t>Introduction</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sp>
        <p:nvSpPr>
          <p:cNvPr id="10" name="Date Placeholder 9">
            <a:extLst>
              <a:ext uri="{FF2B5EF4-FFF2-40B4-BE49-F238E27FC236}">
                <a16:creationId xmlns:a16="http://schemas.microsoft.com/office/drawing/2014/main" id="{6BAA846E-EC90-9A3B-1C5A-F3F855EB0623}"/>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985702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F4E174-3BB7-4E9A-078B-7345E457A1EE}"/>
              </a:ext>
            </a:extLst>
          </p:cNvPr>
          <p:cNvSpPr>
            <a:spLocks noGrp="1"/>
          </p:cNvSpPr>
          <p:nvPr>
            <p:ph idx="1"/>
          </p:nvPr>
        </p:nvSpPr>
        <p:spPr/>
        <p:txBody>
          <a:bodyPr/>
          <a:lstStyle/>
          <a:p>
            <a:pPr lvl="0"/>
            <a:r>
              <a:rPr lang="en-US" b="1" dirty="0">
                <a:solidFill>
                  <a:srgbClr val="0070C0"/>
                </a:solidFill>
              </a:rPr>
              <a:t>Design of the acceleration complex</a:t>
            </a:r>
          </a:p>
          <a:p>
            <a:pPr lvl="1"/>
            <a:r>
              <a:rPr lang="en-US" dirty="0"/>
              <a:t>Pulsed synchrotrons</a:t>
            </a:r>
          </a:p>
          <a:p>
            <a:pPr lvl="1"/>
            <a:r>
              <a:rPr lang="en-US" dirty="0"/>
              <a:t>Alternative based on FFA</a:t>
            </a:r>
          </a:p>
          <a:p>
            <a:pPr lvl="0"/>
            <a:r>
              <a:rPr lang="en-US" b="1" dirty="0">
                <a:solidFill>
                  <a:srgbClr val="0070C0"/>
                </a:solidFill>
              </a:rPr>
              <a:t>Design of the collider </a:t>
            </a:r>
            <a:r>
              <a:rPr lang="en-US" dirty="0"/>
              <a:t>to get the target luminosity </a:t>
            </a:r>
          </a:p>
          <a:p>
            <a:pPr lvl="1"/>
            <a:r>
              <a:rPr lang="en-US" dirty="0"/>
              <a:t>Interaction region + shielding design</a:t>
            </a:r>
          </a:p>
          <a:p>
            <a:pPr lvl="1"/>
            <a:r>
              <a:rPr lang="en-US" dirty="0"/>
              <a:t>Machine detector interface</a:t>
            </a:r>
          </a:p>
          <a:p>
            <a:pPr lvl="1"/>
            <a:r>
              <a:rPr lang="en-US" dirty="0"/>
              <a:t>Background to experiment </a:t>
            </a:r>
          </a:p>
          <a:p>
            <a:pPr lvl="0"/>
            <a:r>
              <a:rPr lang="en-US" b="1" dirty="0">
                <a:solidFill>
                  <a:srgbClr val="0070C0"/>
                </a:solidFill>
              </a:rPr>
              <a:t>Limitations due to collective effects</a:t>
            </a:r>
            <a:r>
              <a:rPr lang="en-US" dirty="0"/>
              <a:t>.</a:t>
            </a:r>
          </a:p>
          <a:p>
            <a:pPr lvl="0"/>
            <a:r>
              <a:rPr lang="en-US" b="1" dirty="0">
                <a:solidFill>
                  <a:srgbClr val="0070C0"/>
                </a:solidFill>
              </a:rPr>
              <a:t>How to handle the radiation </a:t>
            </a:r>
            <a:r>
              <a:rPr lang="en-US" dirty="0"/>
              <a:t>due to muon decay and other beam losses</a:t>
            </a:r>
          </a:p>
          <a:p>
            <a:endParaRPr lang="en-GB" dirty="0"/>
          </a:p>
        </p:txBody>
      </p:sp>
      <p:sp>
        <p:nvSpPr>
          <p:cNvPr id="6" name="Footer Placeholder 5">
            <a:extLst>
              <a:ext uri="{FF2B5EF4-FFF2-40B4-BE49-F238E27FC236}">
                <a16:creationId xmlns:a16="http://schemas.microsoft.com/office/drawing/2014/main" id="{C8E244E1-2B26-936D-B4A1-67AFE5EA7988}"/>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AC59234A-6B40-EA92-0497-17C5F9EBC4FD}"/>
              </a:ext>
            </a:extLst>
          </p:cNvPr>
          <p:cNvSpPr>
            <a:spLocks noGrp="1"/>
          </p:cNvSpPr>
          <p:nvPr>
            <p:ph type="sldNum" sz="quarter" idx="12"/>
          </p:nvPr>
        </p:nvSpPr>
        <p:spPr/>
        <p:txBody>
          <a:bodyPr/>
          <a:lstStyle/>
          <a:p>
            <a:fld id="{005C7FBA-D4E9-46CA-9321-3ADA2E368FCD}" type="slidenum">
              <a:rPr lang="en-GB" smtClean="0"/>
              <a:t>20</a:t>
            </a:fld>
            <a:endParaRPr lang="en-GB"/>
          </a:p>
        </p:txBody>
      </p:sp>
      <p:sp>
        <p:nvSpPr>
          <p:cNvPr id="8" name="Picture Placeholder 7">
            <a:extLst>
              <a:ext uri="{FF2B5EF4-FFF2-40B4-BE49-F238E27FC236}">
                <a16:creationId xmlns:a16="http://schemas.microsoft.com/office/drawing/2014/main" id="{107AD2DC-DD0B-54F2-0A26-A42C7612A1C2}"/>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46F9D74D-CD3D-535A-D7F6-3C846DC69215}"/>
              </a:ext>
            </a:extLst>
          </p:cNvPr>
          <p:cNvSpPr>
            <a:spLocks noGrp="1"/>
          </p:cNvSpPr>
          <p:nvPr>
            <p:ph type="title"/>
          </p:nvPr>
        </p:nvSpPr>
        <p:spPr/>
        <p:txBody>
          <a:bodyPr/>
          <a:lstStyle/>
          <a:p>
            <a:r>
              <a:rPr lang="en-GB"/>
              <a:t>WP5 goal and scope</a:t>
            </a:r>
            <a:endParaRPr lang="en-GB" dirty="0"/>
          </a:p>
        </p:txBody>
      </p:sp>
      <p:pic>
        <p:nvPicPr>
          <p:cNvPr id="10" name="Espace réservé du contenu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82387" y="5249343"/>
            <a:ext cx="7886700" cy="1071868"/>
          </a:xfrm>
          <a:prstGeom prst="rect">
            <a:avLst/>
          </a:prstGeom>
        </p:spPr>
      </p:pic>
      <p:sp>
        <p:nvSpPr>
          <p:cNvPr id="11" name="Rectangle 10"/>
          <p:cNvSpPr/>
          <p:nvPr/>
        </p:nvSpPr>
        <p:spPr>
          <a:xfrm>
            <a:off x="8046720" y="5355770"/>
            <a:ext cx="1522367" cy="947281"/>
          </a:xfrm>
          <a:prstGeom prst="rect">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Rectangle 11"/>
          <p:cNvSpPr/>
          <p:nvPr/>
        </p:nvSpPr>
        <p:spPr>
          <a:xfrm>
            <a:off x="7316930" y="5377989"/>
            <a:ext cx="729790" cy="947281"/>
          </a:xfrm>
          <a:prstGeom prst="rect">
            <a:avLst/>
          </a:prstGeom>
          <a:noFill/>
          <a:ln w="38100">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Date Placeholder 8">
            <a:extLst>
              <a:ext uri="{FF2B5EF4-FFF2-40B4-BE49-F238E27FC236}">
                <a16:creationId xmlns:a16="http://schemas.microsoft.com/office/drawing/2014/main" id="{CA96CF59-AE14-49DA-0333-1AFD84A1E3F7}"/>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5824841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lnSpcReduction="10000"/>
          </a:bodyPr>
          <a:lstStyle/>
          <a:p>
            <a:r>
              <a:rPr lang="en-US" dirty="0"/>
              <a:t>A </a:t>
            </a:r>
            <a:r>
              <a:rPr lang="en-US" b="1" dirty="0">
                <a:solidFill>
                  <a:srgbClr val="00B050"/>
                </a:solidFill>
              </a:rPr>
              <a:t>multi-physics tool for the RCS </a:t>
            </a:r>
            <a:r>
              <a:rPr lang="en-US" dirty="0"/>
              <a:t>has been developed and includes RF, powering, dipole, and cost considerations. All the RCS chain is being optimized to minimize the total cost by keeping the beam losses low enough. </a:t>
            </a:r>
            <a:r>
              <a:rPr lang="en-US" b="1" dirty="0">
                <a:solidFill>
                  <a:srgbClr val="00B050"/>
                </a:solidFill>
              </a:rPr>
              <a:t>First optics and first tracking studies of the RCS have been released. </a:t>
            </a:r>
            <a:r>
              <a:rPr lang="en-US" dirty="0"/>
              <a:t>We can already exclude/retain some dipole designs.</a:t>
            </a:r>
          </a:p>
          <a:p>
            <a:r>
              <a:rPr lang="en-US" dirty="0"/>
              <a:t>Stability studies for the RCS require a </a:t>
            </a:r>
            <a:r>
              <a:rPr lang="en-US" b="1" dirty="0">
                <a:solidFill>
                  <a:srgbClr val="002060"/>
                </a:solidFill>
              </a:rPr>
              <a:t>large, distributed RF system </a:t>
            </a:r>
            <a:r>
              <a:rPr lang="en-US" dirty="0"/>
              <a:t>on a comparable </a:t>
            </a:r>
            <a:r>
              <a:rPr lang="en-US" b="1" dirty="0">
                <a:solidFill>
                  <a:srgbClr val="002060"/>
                </a:solidFill>
              </a:rPr>
              <a:t>scale to the ILC</a:t>
            </a:r>
            <a:r>
              <a:rPr lang="en-US" b="1" dirty="0"/>
              <a:t> </a:t>
            </a:r>
            <a:r>
              <a:rPr lang="en-US" dirty="0"/>
              <a:t>and </a:t>
            </a:r>
            <a:r>
              <a:rPr lang="en-US" b="1" dirty="0">
                <a:solidFill>
                  <a:srgbClr val="002060"/>
                </a:solidFill>
              </a:rPr>
              <a:t>low impedance</a:t>
            </a:r>
            <a:r>
              <a:rPr lang="en-US" dirty="0"/>
              <a:t>.</a:t>
            </a:r>
          </a:p>
          <a:p>
            <a:r>
              <a:rPr lang="fr-FR" dirty="0"/>
              <a:t>Design of 10 </a:t>
            </a:r>
            <a:r>
              <a:rPr lang="fr-FR" dirty="0" err="1"/>
              <a:t>TeV</a:t>
            </a:r>
            <a:r>
              <a:rPr lang="fr-FR" dirty="0"/>
              <a:t> </a:t>
            </a:r>
            <a:r>
              <a:rPr lang="fr-FR" dirty="0" err="1"/>
              <a:t>collider</a:t>
            </a:r>
            <a:r>
              <a:rPr lang="fr-FR" dirty="0"/>
              <a:t> has </a:t>
            </a:r>
            <a:r>
              <a:rPr lang="fr-FR" dirty="0" err="1"/>
              <a:t>significantly</a:t>
            </a:r>
            <a:r>
              <a:rPr lang="fr-FR" dirty="0"/>
              <a:t> </a:t>
            </a:r>
            <a:r>
              <a:rPr lang="fr-FR" dirty="0" err="1"/>
              <a:t>progressed</a:t>
            </a:r>
            <a:r>
              <a:rPr lang="fr-FR" dirty="0"/>
              <a:t> but </a:t>
            </a:r>
            <a:r>
              <a:rPr lang="fr-FR" dirty="0" err="1"/>
              <a:t>still</a:t>
            </a:r>
            <a:r>
              <a:rPr lang="fr-FR" dirty="0"/>
              <a:t> </a:t>
            </a:r>
            <a:r>
              <a:rPr lang="fr-FR" dirty="0" err="1"/>
              <a:t>work</a:t>
            </a:r>
            <a:r>
              <a:rPr lang="fr-FR" dirty="0"/>
              <a:t> </a:t>
            </a:r>
            <a:r>
              <a:rPr lang="fr-FR" dirty="0" err="1"/>
              <a:t>remains</a:t>
            </a:r>
            <a:r>
              <a:rPr lang="fr-FR" dirty="0"/>
              <a:t> to </a:t>
            </a:r>
            <a:r>
              <a:rPr lang="fr-FR" dirty="0" err="1"/>
              <a:t>reach</a:t>
            </a:r>
            <a:r>
              <a:rPr lang="fr-FR" dirty="0"/>
              <a:t> nominal </a:t>
            </a:r>
            <a:r>
              <a:rPr lang="fr-FR" dirty="0" err="1"/>
              <a:t>beam</a:t>
            </a:r>
            <a:r>
              <a:rPr lang="fr-FR" dirty="0"/>
              <a:t> </a:t>
            </a:r>
            <a:r>
              <a:rPr lang="fr-FR" dirty="0" err="1"/>
              <a:t>parameters</a:t>
            </a:r>
            <a:r>
              <a:rPr lang="fr-FR" dirty="0"/>
              <a:t>. </a:t>
            </a:r>
          </a:p>
          <a:p>
            <a:r>
              <a:rPr lang="fr-FR" dirty="0"/>
              <a:t>Evaluation of Neutrino radiation at surface has </a:t>
            </a:r>
            <a:r>
              <a:rPr lang="fr-FR" dirty="0" err="1"/>
              <a:t>also</a:t>
            </a:r>
            <a:r>
              <a:rPr lang="fr-FR" dirty="0"/>
              <a:t> been </a:t>
            </a:r>
            <a:r>
              <a:rPr lang="fr-FR" dirty="0" err="1"/>
              <a:t>addressed</a:t>
            </a:r>
            <a:r>
              <a:rPr lang="fr-FR" dirty="0"/>
              <a:t>.</a:t>
            </a:r>
          </a:p>
          <a:p>
            <a:r>
              <a:rPr lang="en-US" dirty="0"/>
              <a:t>Radiation load and protection studies have started for the collider and RCS. First requirements on the shielding are being investigated. The evaluation of the Neutrino radiation at surface has also been addressed.</a:t>
            </a:r>
          </a:p>
          <a:p>
            <a:pPr lvl="1"/>
            <a:endParaRPr lang="en-US" dirty="0"/>
          </a:p>
          <a:p>
            <a:endParaRPr lang="fr-FR" dirty="0"/>
          </a:p>
        </p:txBody>
      </p:sp>
      <p:sp>
        <p:nvSpPr>
          <p:cNvPr id="6" name="Footer Placeholder 5">
            <a:extLst>
              <a:ext uri="{FF2B5EF4-FFF2-40B4-BE49-F238E27FC236}">
                <a16:creationId xmlns:a16="http://schemas.microsoft.com/office/drawing/2014/main" id="{90B09D94-A9CC-8FB3-A93D-9A2C5057700C}"/>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732F4AFD-8291-FB7D-CA4C-2B025CB5A081}"/>
              </a:ext>
            </a:extLst>
          </p:cNvPr>
          <p:cNvSpPr>
            <a:spLocks noGrp="1"/>
          </p:cNvSpPr>
          <p:nvPr>
            <p:ph type="sldNum" sz="quarter" idx="12"/>
          </p:nvPr>
        </p:nvSpPr>
        <p:spPr/>
        <p:txBody>
          <a:bodyPr/>
          <a:lstStyle/>
          <a:p>
            <a:fld id="{005C7FBA-D4E9-46CA-9321-3ADA2E368FCD}" type="slidenum">
              <a:rPr lang="en-GB" smtClean="0"/>
              <a:t>21</a:t>
            </a:fld>
            <a:endParaRPr lang="en-GB"/>
          </a:p>
        </p:txBody>
      </p:sp>
      <p:sp>
        <p:nvSpPr>
          <p:cNvPr id="8" name="Picture Placeholder 7">
            <a:extLst>
              <a:ext uri="{FF2B5EF4-FFF2-40B4-BE49-F238E27FC236}">
                <a16:creationId xmlns:a16="http://schemas.microsoft.com/office/drawing/2014/main" id="{FFAE5F95-7D72-A345-D35B-8097022A6308}"/>
              </a:ext>
            </a:extLst>
          </p:cNvPr>
          <p:cNvSpPr>
            <a:spLocks noGrp="1"/>
          </p:cNvSpPr>
          <p:nvPr>
            <p:ph type="pic" sz="quarter" idx="13"/>
          </p:nvPr>
        </p:nvSpPr>
        <p:spPr/>
        <p:txBody>
          <a:bodyPr/>
          <a:lstStyle/>
          <a:p>
            <a:endParaRPr lang="en-GB"/>
          </a:p>
        </p:txBody>
      </p:sp>
      <p:sp>
        <p:nvSpPr>
          <p:cNvPr id="5" name="Titre 4"/>
          <p:cNvSpPr>
            <a:spLocks noGrp="1"/>
          </p:cNvSpPr>
          <p:nvPr>
            <p:ph type="title"/>
          </p:nvPr>
        </p:nvSpPr>
        <p:spPr/>
        <p:txBody>
          <a:bodyPr/>
          <a:lstStyle/>
          <a:p>
            <a:r>
              <a:rPr lang="fr-FR" dirty="0"/>
              <a:t>WP5 </a:t>
            </a:r>
            <a:r>
              <a:rPr lang="fr-FR" dirty="0" err="1"/>
              <a:t>status</a:t>
            </a:r>
            <a:endParaRPr lang="fr-FR" dirty="0"/>
          </a:p>
        </p:txBody>
      </p:sp>
      <p:sp>
        <p:nvSpPr>
          <p:cNvPr id="9" name="Date Placeholder 8">
            <a:extLst>
              <a:ext uri="{FF2B5EF4-FFF2-40B4-BE49-F238E27FC236}">
                <a16:creationId xmlns:a16="http://schemas.microsoft.com/office/drawing/2014/main" id="{D963BBA1-4074-D182-AE05-E4F4C23A60FB}"/>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80761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en-US" sz="1800" dirty="0"/>
              <a:t>Past and next Milestones (no deliverables scheduled until 31/03/2025):</a:t>
            </a:r>
          </a:p>
          <a:p>
            <a:pPr lvl="1"/>
            <a:r>
              <a:rPr lang="en-US" sz="1600" dirty="0"/>
              <a:t>Workshop on MDI and IR design</a:t>
            </a:r>
            <a:r>
              <a:rPr lang="en-US" sz="1600" dirty="0">
                <a:sym typeface="Wingdings" panose="05000000000000000000" pitchFamily="2" charset="2"/>
              </a:rPr>
              <a:t> </a:t>
            </a:r>
            <a:r>
              <a:rPr lang="en-US" sz="1600" dirty="0">
                <a:hlinkClick r:id="rId2"/>
              </a:rPr>
              <a:t>https://indico.cern.ch/event/1353612/</a:t>
            </a:r>
            <a:r>
              <a:rPr lang="en-US" sz="1600" dirty="0"/>
              <a:t> </a:t>
            </a:r>
            <a:r>
              <a:rPr lang="en-US" sz="1600" b="1" dirty="0">
                <a:solidFill>
                  <a:srgbClr val="00B050"/>
                </a:solidFill>
              </a:rPr>
              <a:t>Done </a:t>
            </a:r>
            <a:r>
              <a:rPr lang="en-US" sz="1600" b="1" dirty="0">
                <a:solidFill>
                  <a:srgbClr val="00B050"/>
                </a:solidFill>
                <a:sym typeface="Wingdings" panose="05000000000000000000" pitchFamily="2" charset="2"/>
              </a:rPr>
              <a:t></a:t>
            </a:r>
            <a:endParaRPr lang="en-US" sz="1600" dirty="0"/>
          </a:p>
          <a:p>
            <a:pPr lvl="1"/>
            <a:r>
              <a:rPr lang="en-US" sz="1600" dirty="0"/>
              <a:t>Mini-Workshop on pulsed magnets </a:t>
            </a:r>
            <a:r>
              <a:rPr lang="en-US" sz="1600" dirty="0">
                <a:sym typeface="Wingdings" panose="05000000000000000000" pitchFamily="2" charset="2"/>
                <a:hlinkClick r:id="rId3"/>
              </a:rPr>
              <a:t>https://indico.cern.ch/event/1388830</a:t>
            </a:r>
            <a:r>
              <a:rPr lang="en-US" sz="1600" dirty="0">
                <a:sym typeface="Wingdings" panose="05000000000000000000" pitchFamily="2" charset="2"/>
              </a:rPr>
              <a:t> </a:t>
            </a:r>
            <a:r>
              <a:rPr lang="en-US" sz="1600" b="1" dirty="0">
                <a:solidFill>
                  <a:srgbClr val="00B050"/>
                </a:solidFill>
              </a:rPr>
              <a:t>Done </a:t>
            </a:r>
            <a:r>
              <a:rPr lang="en-US" sz="1600" b="1" dirty="0">
                <a:solidFill>
                  <a:srgbClr val="00B050"/>
                </a:solidFill>
                <a:sym typeface="Wingdings" panose="05000000000000000000" pitchFamily="2" charset="2"/>
              </a:rPr>
              <a:t> </a:t>
            </a:r>
            <a:endParaRPr lang="en-US" sz="1600" dirty="0">
              <a:sym typeface="Wingdings" panose="05000000000000000000" pitchFamily="2" charset="2"/>
            </a:endParaRPr>
          </a:p>
          <a:p>
            <a:pPr lvl="1"/>
            <a:r>
              <a:rPr lang="en-US" sz="1600" dirty="0"/>
              <a:t>Tentative optics of the collider ring and pulsed synchrotrons → 30/09/2024</a:t>
            </a:r>
          </a:p>
          <a:p>
            <a:pPr lvl="1"/>
            <a:r>
              <a:rPr lang="en-US" sz="1600" dirty="0"/>
              <a:t>Tentative design of the interaction region → 31/10/2024</a:t>
            </a:r>
          </a:p>
          <a:p>
            <a:pPr lvl="1"/>
            <a:r>
              <a:rPr lang="en-US" sz="1600" dirty="0"/>
              <a:t>Tentative design of the FFA → 31/03/2025</a:t>
            </a:r>
          </a:p>
          <a:p>
            <a:pPr lvl="1"/>
            <a:endParaRPr lang="en-US" dirty="0"/>
          </a:p>
          <a:p>
            <a:pPr lvl="1"/>
            <a:endParaRPr lang="en-US" dirty="0"/>
          </a:p>
          <a:p>
            <a:pPr lvl="1"/>
            <a:endParaRPr lang="fr-FR" dirty="0"/>
          </a:p>
        </p:txBody>
      </p:sp>
      <p:sp>
        <p:nvSpPr>
          <p:cNvPr id="7" name="Footer Placeholder 6">
            <a:extLst>
              <a:ext uri="{FF2B5EF4-FFF2-40B4-BE49-F238E27FC236}">
                <a16:creationId xmlns:a16="http://schemas.microsoft.com/office/drawing/2014/main" id="{CE9D5292-A3B7-241F-E487-1878CEF6272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8" name="Slide Number Placeholder 7">
            <a:extLst>
              <a:ext uri="{FF2B5EF4-FFF2-40B4-BE49-F238E27FC236}">
                <a16:creationId xmlns:a16="http://schemas.microsoft.com/office/drawing/2014/main" id="{D9F46C39-3334-9A76-D548-830D71C1B6BE}"/>
              </a:ext>
            </a:extLst>
          </p:cNvPr>
          <p:cNvSpPr>
            <a:spLocks noGrp="1"/>
          </p:cNvSpPr>
          <p:nvPr>
            <p:ph type="sldNum" sz="quarter" idx="12"/>
          </p:nvPr>
        </p:nvSpPr>
        <p:spPr/>
        <p:txBody>
          <a:bodyPr/>
          <a:lstStyle/>
          <a:p>
            <a:fld id="{005C7FBA-D4E9-46CA-9321-3ADA2E368FCD}" type="slidenum">
              <a:rPr lang="en-GB" smtClean="0"/>
              <a:t>22</a:t>
            </a:fld>
            <a:endParaRPr lang="en-GB"/>
          </a:p>
        </p:txBody>
      </p:sp>
      <p:sp>
        <p:nvSpPr>
          <p:cNvPr id="9" name="Picture Placeholder 8">
            <a:extLst>
              <a:ext uri="{FF2B5EF4-FFF2-40B4-BE49-F238E27FC236}">
                <a16:creationId xmlns:a16="http://schemas.microsoft.com/office/drawing/2014/main" id="{1FA61EA8-3951-4D1B-669B-2217E06D029E}"/>
              </a:ext>
            </a:extLst>
          </p:cNvPr>
          <p:cNvSpPr>
            <a:spLocks noGrp="1"/>
          </p:cNvSpPr>
          <p:nvPr>
            <p:ph type="pic" sz="quarter" idx="13"/>
          </p:nvPr>
        </p:nvSpPr>
        <p:spPr/>
        <p:txBody>
          <a:bodyPr/>
          <a:lstStyle/>
          <a:p>
            <a:endParaRPr lang="en-GB"/>
          </a:p>
        </p:txBody>
      </p:sp>
      <p:sp>
        <p:nvSpPr>
          <p:cNvPr id="5" name="Titre 4"/>
          <p:cNvSpPr>
            <a:spLocks noGrp="1"/>
          </p:cNvSpPr>
          <p:nvPr>
            <p:ph type="title"/>
          </p:nvPr>
        </p:nvSpPr>
        <p:spPr/>
        <p:txBody>
          <a:bodyPr/>
          <a:lstStyle/>
          <a:p>
            <a:r>
              <a:rPr lang="fr-FR" dirty="0"/>
              <a:t>WP5 </a:t>
            </a:r>
            <a:r>
              <a:rPr lang="fr-FR" dirty="0" err="1"/>
              <a:t>deliverables</a:t>
            </a:r>
            <a:r>
              <a:rPr lang="fr-FR" dirty="0"/>
              <a:t>, </a:t>
            </a:r>
            <a:br>
              <a:rPr lang="fr-FR" dirty="0"/>
            </a:br>
            <a:r>
              <a:rPr lang="fr-FR" dirty="0" err="1"/>
              <a:t>milestones</a:t>
            </a:r>
            <a:r>
              <a:rPr lang="fr-FR" dirty="0"/>
              <a:t>, </a:t>
            </a:r>
            <a:r>
              <a:rPr lang="fr-FR" dirty="0" err="1"/>
              <a:t>hiring</a:t>
            </a:r>
            <a:endParaRPr lang="fr-FR" dirty="0"/>
          </a:p>
        </p:txBody>
      </p:sp>
      <p:graphicFrame>
        <p:nvGraphicFramePr>
          <p:cNvPr id="6" name="Tableau 5"/>
          <p:cNvGraphicFramePr>
            <a:graphicFrameLocks noGrp="1"/>
          </p:cNvGraphicFramePr>
          <p:nvPr>
            <p:extLst>
              <p:ext uri="{D42A27DB-BD31-4B8C-83A1-F6EECF244321}">
                <p14:modId xmlns:p14="http://schemas.microsoft.com/office/powerpoint/2010/main" val="2062238801"/>
              </p:ext>
            </p:extLst>
          </p:nvPr>
        </p:nvGraphicFramePr>
        <p:xfrm>
          <a:off x="1254903" y="3537503"/>
          <a:ext cx="7208203" cy="3048000"/>
        </p:xfrm>
        <a:graphic>
          <a:graphicData uri="http://schemas.openxmlformats.org/drawingml/2006/table">
            <a:tbl>
              <a:tblPr firstRow="1" bandRow="1">
                <a:tableStyleId>{5C22544A-7EE6-4342-B048-85BDC9FD1C3A}</a:tableStyleId>
              </a:tblPr>
              <a:tblGrid>
                <a:gridCol w="2340229">
                  <a:extLst>
                    <a:ext uri="{9D8B030D-6E8A-4147-A177-3AD203B41FA5}">
                      <a16:colId xmlns:a16="http://schemas.microsoft.com/office/drawing/2014/main" val="2831477055"/>
                    </a:ext>
                  </a:extLst>
                </a:gridCol>
                <a:gridCol w="982282">
                  <a:extLst>
                    <a:ext uri="{9D8B030D-6E8A-4147-A177-3AD203B41FA5}">
                      <a16:colId xmlns:a16="http://schemas.microsoft.com/office/drawing/2014/main" val="1337380869"/>
                    </a:ext>
                  </a:extLst>
                </a:gridCol>
                <a:gridCol w="847090">
                  <a:extLst>
                    <a:ext uri="{9D8B030D-6E8A-4147-A177-3AD203B41FA5}">
                      <a16:colId xmlns:a16="http://schemas.microsoft.com/office/drawing/2014/main" val="1860777654"/>
                    </a:ext>
                  </a:extLst>
                </a:gridCol>
                <a:gridCol w="3038602">
                  <a:extLst>
                    <a:ext uri="{9D8B030D-6E8A-4147-A177-3AD203B41FA5}">
                      <a16:colId xmlns:a16="http://schemas.microsoft.com/office/drawing/2014/main" val="1582465106"/>
                    </a:ext>
                  </a:extLst>
                </a:gridCol>
              </a:tblGrid>
              <a:tr h="288000">
                <a:tc>
                  <a:txBody>
                    <a:bodyPr/>
                    <a:lstStyle/>
                    <a:p>
                      <a:pPr algn="ctr"/>
                      <a:r>
                        <a:rPr lang="fr-FR" sz="1400" dirty="0"/>
                        <a:t>Name</a:t>
                      </a:r>
                    </a:p>
                  </a:txBody>
                  <a:tcPr marL="45720" marR="45720" anchor="ctr"/>
                </a:tc>
                <a:tc>
                  <a:txBody>
                    <a:bodyPr/>
                    <a:lstStyle/>
                    <a:p>
                      <a:pPr algn="ctr"/>
                      <a:r>
                        <a:rPr lang="fr-FR" sz="1400" dirty="0" err="1"/>
                        <a:t>Status</a:t>
                      </a:r>
                      <a:endParaRPr lang="fr-FR" sz="1400" dirty="0"/>
                    </a:p>
                  </a:txBody>
                  <a:tcPr marL="45720" marR="45720" anchor="ctr"/>
                </a:tc>
                <a:tc>
                  <a:txBody>
                    <a:bodyPr/>
                    <a:lstStyle/>
                    <a:p>
                      <a:pPr algn="ctr"/>
                      <a:r>
                        <a:rPr lang="fr-FR" sz="1400" dirty="0"/>
                        <a:t>Institute</a:t>
                      </a:r>
                    </a:p>
                  </a:txBody>
                  <a:tcPr marL="45720" marR="45720" anchor="ctr"/>
                </a:tc>
                <a:tc>
                  <a:txBody>
                    <a:bodyPr/>
                    <a:lstStyle/>
                    <a:p>
                      <a:pPr algn="ctr"/>
                      <a:r>
                        <a:rPr lang="fr-FR" sz="1400" dirty="0"/>
                        <a:t>Topic</a:t>
                      </a:r>
                    </a:p>
                  </a:txBody>
                  <a:tcPr marL="45720" marR="45720" anchor="ctr"/>
                </a:tc>
                <a:extLst>
                  <a:ext uri="{0D108BD9-81ED-4DB2-BD59-A6C34878D82A}">
                    <a16:rowId xmlns:a16="http://schemas.microsoft.com/office/drawing/2014/main" val="3211081189"/>
                  </a:ext>
                </a:extLst>
              </a:tr>
              <a:tr h="288000">
                <a:tc>
                  <a:txBody>
                    <a:bodyPr/>
                    <a:lstStyle/>
                    <a:p>
                      <a:r>
                        <a:rPr lang="en-GB" sz="1400" dirty="0"/>
                        <a:t>Lisa SOUBIROU</a:t>
                      </a:r>
                      <a:endParaRPr lang="fr-FR" sz="1400" dirty="0"/>
                    </a:p>
                  </a:txBody>
                  <a:tcPr marL="45720" marR="45720" anchor="ctr"/>
                </a:tc>
                <a:tc>
                  <a:txBody>
                    <a:bodyPr/>
                    <a:lstStyle/>
                    <a:p>
                      <a:r>
                        <a:rPr lang="fr-FR" sz="1400" dirty="0"/>
                        <a:t>PhD</a:t>
                      </a:r>
                    </a:p>
                  </a:txBody>
                  <a:tcPr marL="45720" marR="45720" anchor="ctr"/>
                </a:tc>
                <a:tc>
                  <a:txBody>
                    <a:bodyPr/>
                    <a:lstStyle/>
                    <a:p>
                      <a:r>
                        <a:rPr lang="fr-FR" sz="1400" dirty="0"/>
                        <a:t>CEA</a:t>
                      </a:r>
                    </a:p>
                  </a:txBody>
                  <a:tcPr marL="45720" marR="45720" anchor="ctr"/>
                </a:tc>
                <a:tc>
                  <a:txBody>
                    <a:bodyPr/>
                    <a:lstStyle/>
                    <a:p>
                      <a:r>
                        <a:rPr lang="fr-FR" sz="1400" dirty="0"/>
                        <a:t>RCS design</a:t>
                      </a:r>
                    </a:p>
                  </a:txBody>
                  <a:tcPr marL="45720" marR="45720" anchor="ctr"/>
                </a:tc>
                <a:extLst>
                  <a:ext uri="{0D108BD9-81ED-4DB2-BD59-A6C34878D82A}">
                    <a16:rowId xmlns:a16="http://schemas.microsoft.com/office/drawing/2014/main" val="600470059"/>
                  </a:ext>
                </a:extLst>
              </a:tr>
              <a:tr h="288000">
                <a:tc>
                  <a:txBody>
                    <a:bodyPr/>
                    <a:lstStyle/>
                    <a:p>
                      <a:r>
                        <a:rPr lang="en-GB" sz="1400" dirty="0"/>
                        <a:t>Erik KVIKNE</a:t>
                      </a:r>
                      <a:endParaRPr lang="fr-FR" sz="1400" dirty="0"/>
                    </a:p>
                  </a:txBody>
                  <a:tcPr marL="45720" marR="45720" anchor="ctr"/>
                </a:tc>
                <a:tc>
                  <a:txBody>
                    <a:bodyPr/>
                    <a:lstStyle/>
                    <a:p>
                      <a:r>
                        <a:rPr lang="fr-FR" sz="1400" dirty="0" err="1"/>
                        <a:t>Technical</a:t>
                      </a:r>
                      <a:endParaRPr lang="fr-FR" sz="1400" dirty="0"/>
                    </a:p>
                  </a:txBody>
                  <a:tcPr marL="45720" marR="45720" anchor="ctr"/>
                </a:tc>
                <a:tc>
                  <a:txBody>
                    <a:bodyPr/>
                    <a:lstStyle/>
                    <a:p>
                      <a:r>
                        <a:rPr lang="fr-FR" sz="1400" dirty="0"/>
                        <a:t>CERN</a:t>
                      </a:r>
                    </a:p>
                  </a:txBody>
                  <a:tcPr marL="45720" marR="45720" anchor="ctr"/>
                </a:tc>
                <a:tc>
                  <a:txBody>
                    <a:bodyPr/>
                    <a:lstStyle/>
                    <a:p>
                      <a:r>
                        <a:rPr lang="fr-FR" sz="1400" dirty="0"/>
                        <a:t>RCS vacuum </a:t>
                      </a:r>
                      <a:r>
                        <a:rPr lang="fr-FR" sz="1400" dirty="0" err="1"/>
                        <a:t>chamber</a:t>
                      </a:r>
                      <a:endParaRPr lang="fr-FR" sz="1400" dirty="0"/>
                    </a:p>
                  </a:txBody>
                  <a:tcPr marL="45720" marR="45720" anchor="ctr"/>
                </a:tc>
                <a:extLst>
                  <a:ext uri="{0D108BD9-81ED-4DB2-BD59-A6C34878D82A}">
                    <a16:rowId xmlns:a16="http://schemas.microsoft.com/office/drawing/2014/main" val="2173087733"/>
                  </a:ext>
                </a:extLst>
              </a:tr>
              <a:tr h="288000">
                <a:tc>
                  <a:txBody>
                    <a:bodyPr/>
                    <a:lstStyle/>
                    <a:p>
                      <a:r>
                        <a:rPr lang="en-GB" sz="1400" dirty="0"/>
                        <a:t>David AMORIM</a:t>
                      </a:r>
                      <a:endParaRPr lang="fr-FR" sz="1400" dirty="0"/>
                    </a:p>
                  </a:txBody>
                  <a:tcPr marL="45720" marR="45720" anchor="ctr"/>
                </a:tc>
                <a:tc>
                  <a:txBody>
                    <a:bodyPr/>
                    <a:lstStyle/>
                    <a:p>
                      <a:r>
                        <a:rPr lang="fr-FR" sz="1400" dirty="0" err="1"/>
                        <a:t>Fellow</a:t>
                      </a:r>
                      <a:endParaRPr lang="fr-FR" sz="1400" dirty="0"/>
                    </a:p>
                  </a:txBody>
                  <a:tcPr marL="45720" marR="45720" anchor="ctr"/>
                </a:tc>
                <a:tc>
                  <a:txBody>
                    <a:bodyPr/>
                    <a:lstStyle/>
                    <a:p>
                      <a:r>
                        <a:rPr lang="fr-FR" sz="1400" dirty="0"/>
                        <a:t>CERN</a:t>
                      </a:r>
                    </a:p>
                  </a:txBody>
                  <a:tcPr marL="45720" marR="45720" anchor="ctr"/>
                </a:tc>
                <a:tc>
                  <a:txBody>
                    <a:bodyPr/>
                    <a:lstStyle/>
                    <a:p>
                      <a:r>
                        <a:rPr lang="fr-FR" sz="1400" dirty="0"/>
                        <a:t>Collective </a:t>
                      </a:r>
                      <a:r>
                        <a:rPr lang="fr-FR" sz="1400" dirty="0" err="1"/>
                        <a:t>effects</a:t>
                      </a:r>
                      <a:endParaRPr lang="fr-FR" sz="1400" dirty="0"/>
                    </a:p>
                  </a:txBody>
                  <a:tcPr marL="45720" marR="45720" anchor="ctr"/>
                </a:tc>
                <a:extLst>
                  <a:ext uri="{0D108BD9-81ED-4DB2-BD59-A6C34878D82A}">
                    <a16:rowId xmlns:a16="http://schemas.microsoft.com/office/drawing/2014/main" val="2147215283"/>
                  </a:ext>
                </a:extLst>
              </a:tr>
              <a:tr h="288000">
                <a:tc>
                  <a:txBody>
                    <a:bodyPr/>
                    <a:lstStyle/>
                    <a:p>
                      <a:r>
                        <a:rPr lang="fr-FR" sz="1400" dirty="0"/>
                        <a:t>Jerzy MANCZAK</a:t>
                      </a:r>
                    </a:p>
                  </a:txBody>
                  <a:tcPr marL="45720" marR="45720" anchor="ctr"/>
                </a:tc>
                <a:tc>
                  <a:txBody>
                    <a:bodyPr/>
                    <a:lstStyle/>
                    <a:p>
                      <a:r>
                        <a:rPr lang="fr-FR" sz="1400" dirty="0" err="1"/>
                        <a:t>Fellow</a:t>
                      </a:r>
                      <a:endParaRPr lang="fr-FR" sz="1400" dirty="0"/>
                    </a:p>
                  </a:txBody>
                  <a:tcPr marL="45720" marR="45720" anchor="ctr"/>
                </a:tc>
                <a:tc>
                  <a:txBody>
                    <a:bodyPr/>
                    <a:lstStyle/>
                    <a:p>
                      <a:r>
                        <a:rPr lang="fr-FR" sz="1400" dirty="0"/>
                        <a:t>CERN</a:t>
                      </a:r>
                    </a:p>
                  </a:txBody>
                  <a:tcPr marL="45720" marR="45720" anchor="ctr"/>
                </a:tc>
                <a:tc>
                  <a:txBody>
                    <a:bodyPr/>
                    <a:lstStyle/>
                    <a:p>
                      <a:r>
                        <a:rPr lang="fr-FR" sz="1400" dirty="0"/>
                        <a:t>Neutrinos and </a:t>
                      </a:r>
                      <a:r>
                        <a:rPr lang="fr-FR" sz="1400" dirty="0" err="1"/>
                        <a:t>target</a:t>
                      </a:r>
                      <a:r>
                        <a:rPr lang="fr-FR" sz="1400" dirty="0"/>
                        <a:t> area</a:t>
                      </a:r>
                    </a:p>
                  </a:txBody>
                  <a:tcPr marL="45720" marR="45720" anchor="ctr"/>
                </a:tc>
                <a:extLst>
                  <a:ext uri="{0D108BD9-81ED-4DB2-BD59-A6C34878D82A}">
                    <a16:rowId xmlns:a16="http://schemas.microsoft.com/office/drawing/2014/main" val="555211846"/>
                  </a:ext>
                </a:extLst>
              </a:tr>
              <a:tr h="288000">
                <a:tc>
                  <a:txBody>
                    <a:bodyPr/>
                    <a:lstStyle/>
                    <a:p>
                      <a:r>
                        <a:rPr lang="fr-FR" sz="1400" dirty="0"/>
                        <a:t>Daniele CALZOLARI</a:t>
                      </a:r>
                    </a:p>
                  </a:txBody>
                  <a:tcPr marL="45720" marR="45720" anchor="ctr"/>
                </a:tc>
                <a:tc>
                  <a:txBody>
                    <a:bodyPr/>
                    <a:lstStyle/>
                    <a:p>
                      <a:r>
                        <a:rPr lang="fr-FR" sz="1400" dirty="0"/>
                        <a:t>PhD</a:t>
                      </a:r>
                    </a:p>
                  </a:txBody>
                  <a:tcPr marL="45720" marR="45720" anchor="ctr"/>
                </a:tc>
                <a:tc>
                  <a:txBody>
                    <a:bodyPr/>
                    <a:lstStyle/>
                    <a:p>
                      <a:r>
                        <a:rPr lang="fr-FR" sz="1400" dirty="0"/>
                        <a:t>CERN</a:t>
                      </a:r>
                    </a:p>
                  </a:txBody>
                  <a:tcPr marL="45720" marR="45720" anchor="ctr"/>
                </a:tc>
                <a:tc>
                  <a:txBody>
                    <a:bodyPr/>
                    <a:lstStyle/>
                    <a:p>
                      <a:r>
                        <a:rPr lang="fr-FR" sz="1400" dirty="0"/>
                        <a:t>Machine-Detector</a:t>
                      </a:r>
                      <a:r>
                        <a:rPr lang="fr-FR" sz="1400" baseline="0" dirty="0"/>
                        <a:t> Interface</a:t>
                      </a:r>
                      <a:endParaRPr lang="fr-FR" sz="1400" dirty="0"/>
                    </a:p>
                  </a:txBody>
                  <a:tcPr marL="45720" marR="45720" anchor="ctr"/>
                </a:tc>
                <a:extLst>
                  <a:ext uri="{0D108BD9-81ED-4DB2-BD59-A6C34878D82A}">
                    <a16:rowId xmlns:a16="http://schemas.microsoft.com/office/drawing/2014/main" val="1388614687"/>
                  </a:ext>
                </a:extLst>
              </a:tr>
              <a:tr h="288000">
                <a:tc>
                  <a:txBody>
                    <a:bodyPr/>
                    <a:lstStyle/>
                    <a:p>
                      <a:r>
                        <a:rPr lang="fr-FR" sz="1400" dirty="0"/>
                        <a:t>Stefano MARIN</a:t>
                      </a:r>
                    </a:p>
                  </a:txBody>
                  <a:tcPr marL="45720" marR="45720" anchor="ctr"/>
                </a:tc>
                <a:tc>
                  <a:txBody>
                    <a:bodyPr/>
                    <a:lstStyle/>
                    <a:p>
                      <a:r>
                        <a:rPr lang="fr-FR" sz="1400" dirty="0" err="1"/>
                        <a:t>Fellow</a:t>
                      </a:r>
                      <a:endParaRPr lang="fr-FR" sz="1400" dirty="0"/>
                    </a:p>
                  </a:txBody>
                  <a:tcPr marL="45720" marR="45720" anchor="ctr"/>
                </a:tc>
                <a:tc>
                  <a:txBody>
                    <a:bodyPr/>
                    <a:lstStyle/>
                    <a:p>
                      <a:r>
                        <a:rPr lang="fr-FR" sz="1400" dirty="0"/>
                        <a:t>CERN</a:t>
                      </a:r>
                    </a:p>
                  </a:txBody>
                  <a:tcPr marL="45720" marR="45720" anchor="ctr"/>
                </a:tc>
                <a:tc>
                  <a:txBody>
                    <a:bodyPr/>
                    <a:lstStyle/>
                    <a:p>
                      <a:r>
                        <a:rPr lang="fr-FR" sz="1400" dirty="0"/>
                        <a:t>Radiation</a:t>
                      </a:r>
                      <a:r>
                        <a:rPr lang="fr-FR" sz="1400" baseline="0" dirty="0"/>
                        <a:t> </a:t>
                      </a:r>
                      <a:r>
                        <a:rPr lang="fr-FR" sz="1400" baseline="0" dirty="0" err="1"/>
                        <a:t>studies</a:t>
                      </a:r>
                      <a:r>
                        <a:rPr lang="fr-FR" sz="1400" baseline="0" dirty="0"/>
                        <a:t> for RCS </a:t>
                      </a:r>
                      <a:r>
                        <a:rPr lang="fr-FR" sz="1400" baseline="0" dirty="0" err="1"/>
                        <a:t>magnets</a:t>
                      </a:r>
                      <a:endParaRPr lang="fr-FR" sz="1400" dirty="0"/>
                    </a:p>
                  </a:txBody>
                  <a:tcPr marL="45720" marR="45720" anchor="ctr"/>
                </a:tc>
                <a:extLst>
                  <a:ext uri="{0D108BD9-81ED-4DB2-BD59-A6C34878D82A}">
                    <a16:rowId xmlns:a16="http://schemas.microsoft.com/office/drawing/2014/main" val="758361974"/>
                  </a:ext>
                </a:extLst>
              </a:tr>
              <a:tr h="288000">
                <a:tc>
                  <a:txBody>
                    <a:bodyPr/>
                    <a:lstStyle/>
                    <a:p>
                      <a:r>
                        <a:rPr lang="en-GB" sz="1400" dirty="0"/>
                        <a:t>Marion </a:t>
                      </a:r>
                      <a:r>
                        <a:rPr lang="en-GB" sz="1400" cap="all" dirty="0" err="1"/>
                        <a:t>Vanwelde</a:t>
                      </a:r>
                      <a:endParaRPr lang="fr-FR" sz="1400" dirty="0"/>
                    </a:p>
                  </a:txBody>
                  <a:tcPr marL="45720" marR="45720" anchor="ctr"/>
                </a:tc>
                <a:tc>
                  <a:txBody>
                    <a:bodyPr/>
                    <a:lstStyle/>
                    <a:p>
                      <a:r>
                        <a:rPr lang="fr-FR" sz="1400" dirty="0"/>
                        <a:t>Post-doc</a:t>
                      </a:r>
                    </a:p>
                  </a:txBody>
                  <a:tcPr marL="45720" marR="45720" anchor="ctr"/>
                </a:tc>
                <a:tc>
                  <a:txBody>
                    <a:bodyPr/>
                    <a:lstStyle/>
                    <a:p>
                      <a:r>
                        <a:rPr lang="fr-FR" sz="1400" dirty="0"/>
                        <a:t>CERN</a:t>
                      </a:r>
                    </a:p>
                  </a:txBody>
                  <a:tcPr marL="45720" marR="45720" anchor="ctr"/>
                </a:tc>
                <a:tc>
                  <a:txBody>
                    <a:bodyPr/>
                    <a:lstStyle/>
                    <a:p>
                      <a:r>
                        <a:rPr lang="fr-FR" sz="1400" dirty="0"/>
                        <a:t>Collider </a:t>
                      </a:r>
                      <a:r>
                        <a:rPr lang="fr-FR" sz="1400" dirty="0" err="1"/>
                        <a:t>optics</a:t>
                      </a:r>
                      <a:r>
                        <a:rPr lang="fr-FR" sz="1400" dirty="0"/>
                        <a:t> design</a:t>
                      </a:r>
                    </a:p>
                  </a:txBody>
                  <a:tcPr marL="45720" marR="45720" anchor="ctr"/>
                </a:tc>
                <a:extLst>
                  <a:ext uri="{0D108BD9-81ED-4DB2-BD59-A6C34878D82A}">
                    <a16:rowId xmlns:a16="http://schemas.microsoft.com/office/drawing/2014/main" val="3019620243"/>
                  </a:ext>
                </a:extLst>
              </a:tr>
              <a:tr h="288000">
                <a:tc>
                  <a:txBody>
                    <a:bodyPr/>
                    <a:lstStyle/>
                    <a:p>
                      <a:r>
                        <a:rPr lang="en-GB" sz="1400" dirty="0"/>
                        <a:t>Kyle </a:t>
                      </a:r>
                      <a:r>
                        <a:rPr lang="en-GB" sz="1400" cap="all" dirty="0"/>
                        <a:t>Capobianco-Hogan</a:t>
                      </a:r>
                      <a:endParaRPr lang="fr-FR" sz="1400" dirty="0"/>
                    </a:p>
                  </a:txBody>
                  <a:tcPr marL="45720" marR="45720" anchor="ctr"/>
                </a:tc>
                <a:tc>
                  <a:txBody>
                    <a:bodyPr/>
                    <a:lstStyle/>
                    <a:p>
                      <a:r>
                        <a:rPr lang="fr-FR" sz="1400" dirty="0"/>
                        <a:t>Post-doc</a:t>
                      </a:r>
                    </a:p>
                  </a:txBody>
                  <a:tcPr marL="45720" marR="45720" anchor="ctr"/>
                </a:tc>
                <a:tc>
                  <a:txBody>
                    <a:bodyPr/>
                    <a:lstStyle/>
                    <a:p>
                      <a:r>
                        <a:rPr lang="fr-FR" sz="1400" dirty="0"/>
                        <a:t>BNL</a:t>
                      </a:r>
                    </a:p>
                  </a:txBody>
                  <a:tcPr marL="45720" marR="45720" anchor="ctr"/>
                </a:tc>
                <a:tc>
                  <a:txBody>
                    <a:bodyPr/>
                    <a:lstStyle/>
                    <a:p>
                      <a:r>
                        <a:rPr lang="fr-FR" sz="1400" dirty="0"/>
                        <a:t>RCS </a:t>
                      </a:r>
                      <a:r>
                        <a:rPr lang="fr-FR" sz="1400" dirty="0" err="1"/>
                        <a:t>lattice</a:t>
                      </a:r>
                      <a:r>
                        <a:rPr lang="fr-FR" sz="1400" baseline="0" dirty="0"/>
                        <a:t> design</a:t>
                      </a:r>
                      <a:endParaRPr lang="fr-FR" sz="1400" dirty="0"/>
                    </a:p>
                  </a:txBody>
                  <a:tcPr marL="45720" marR="45720" anchor="ctr"/>
                </a:tc>
                <a:extLst>
                  <a:ext uri="{0D108BD9-81ED-4DB2-BD59-A6C34878D82A}">
                    <a16:rowId xmlns:a16="http://schemas.microsoft.com/office/drawing/2014/main" val="3752139999"/>
                  </a:ext>
                </a:extLst>
              </a:tr>
              <a:tr h="288000">
                <a:tc>
                  <a:txBody>
                    <a:bodyPr/>
                    <a:lstStyle/>
                    <a:p>
                      <a:r>
                        <a:rPr lang="fr-FR" sz="1400" dirty="0"/>
                        <a:t>Kyriacos SKOUFARIS</a:t>
                      </a:r>
                    </a:p>
                  </a:txBody>
                  <a:tcPr marL="45720" marR="45720" anchor="ctr">
                    <a:solidFill>
                      <a:schemeClr val="accent3"/>
                    </a:solidFill>
                  </a:tcPr>
                </a:tc>
                <a:tc>
                  <a:txBody>
                    <a:bodyPr/>
                    <a:lstStyle/>
                    <a:p>
                      <a:r>
                        <a:rPr lang="fr-FR" sz="1400" dirty="0"/>
                        <a:t>Post-doc</a:t>
                      </a:r>
                    </a:p>
                  </a:txBody>
                  <a:tcPr marL="45720" marR="45720" anchor="ctr">
                    <a:solidFill>
                      <a:schemeClr val="accent3"/>
                    </a:solidFill>
                  </a:tcPr>
                </a:tc>
                <a:tc>
                  <a:txBody>
                    <a:bodyPr/>
                    <a:lstStyle/>
                    <a:p>
                      <a:r>
                        <a:rPr lang="fr-FR" sz="1400" dirty="0"/>
                        <a:t>CERN</a:t>
                      </a:r>
                    </a:p>
                  </a:txBody>
                  <a:tcPr marL="45720" marR="45720" anchor="ctr">
                    <a:solidFill>
                      <a:schemeClr val="accent3"/>
                    </a:solidFill>
                  </a:tcPr>
                </a:tc>
                <a:tc>
                  <a:txBody>
                    <a:bodyPr/>
                    <a:lstStyle/>
                    <a:p>
                      <a:r>
                        <a:rPr lang="fr-FR" sz="1400" dirty="0"/>
                        <a:t>Collider </a:t>
                      </a:r>
                      <a:r>
                        <a:rPr lang="fr-FR" sz="1400" dirty="0" err="1"/>
                        <a:t>optics</a:t>
                      </a:r>
                      <a:r>
                        <a:rPr lang="fr-FR" sz="1400" dirty="0"/>
                        <a:t> design</a:t>
                      </a:r>
                    </a:p>
                  </a:txBody>
                  <a:tcPr marL="45720" marR="45720" anchor="ctr">
                    <a:solidFill>
                      <a:schemeClr val="accent3"/>
                    </a:solidFill>
                  </a:tcPr>
                </a:tc>
                <a:extLst>
                  <a:ext uri="{0D108BD9-81ED-4DB2-BD59-A6C34878D82A}">
                    <a16:rowId xmlns:a16="http://schemas.microsoft.com/office/drawing/2014/main" val="4250439748"/>
                  </a:ext>
                </a:extLst>
              </a:tr>
            </a:tbl>
          </a:graphicData>
        </a:graphic>
      </p:graphicFrame>
      <p:sp>
        <p:nvSpPr>
          <p:cNvPr id="10" name="Date Placeholder 9">
            <a:extLst>
              <a:ext uri="{FF2B5EF4-FFF2-40B4-BE49-F238E27FC236}">
                <a16:creationId xmlns:a16="http://schemas.microsoft.com/office/drawing/2014/main" id="{F005A602-2EFD-2C44-58E9-2C44807F18F8}"/>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17655699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5359CA-59EF-1BE8-5AF7-3581C606DB93}"/>
              </a:ext>
            </a:extLst>
          </p:cNvPr>
          <p:cNvSpPr>
            <a:spLocks noGrp="1"/>
          </p:cNvSpPr>
          <p:nvPr>
            <p:ph idx="1"/>
          </p:nvPr>
        </p:nvSpPr>
        <p:spPr/>
        <p:txBody>
          <a:bodyPr>
            <a:normAutofit/>
          </a:bodyPr>
          <a:lstStyle/>
          <a:p>
            <a:r>
              <a:rPr lang="en-US" dirty="0"/>
              <a:t>Task 6.1: </a:t>
            </a:r>
            <a:r>
              <a:rPr lang="en-GB" b="1" i="1" dirty="0"/>
              <a:t>Baseline concept of the RF system for acceleration to the High Energy Complex  (linked to WP5)</a:t>
            </a:r>
          </a:p>
          <a:p>
            <a:pPr lvl="1"/>
            <a:r>
              <a:rPr lang="en-US" dirty="0"/>
              <a:t>Optimal cavity powering parameters for static beam loading compensation calculated for RCS 1-4.</a:t>
            </a:r>
          </a:p>
          <a:p>
            <a:pPr lvl="1"/>
            <a:r>
              <a:rPr lang="en-US" dirty="0"/>
              <a:t>Calculated power as a function of the external quality factor.</a:t>
            </a:r>
          </a:p>
          <a:p>
            <a:pPr lvl="1"/>
            <a:r>
              <a:rPr lang="en-US" dirty="0"/>
              <a:t>The impact of transient beam loading on the powering and the transmission rate of the muons is under investigation.</a:t>
            </a:r>
          </a:p>
          <a:p>
            <a:pPr lvl="1"/>
            <a:r>
              <a:rPr lang="en-US" dirty="0"/>
              <a:t>Power calculations are integrated into the </a:t>
            </a:r>
            <a:r>
              <a:rPr lang="en-US" dirty="0" err="1">
                <a:latin typeface="Courier New" panose="02070309020205020404" pitchFamily="49" charset="0"/>
                <a:cs typeface="Courier New" panose="02070309020205020404" pitchFamily="49" charset="0"/>
              </a:rPr>
              <a:t>RCSparameters</a:t>
            </a:r>
            <a:r>
              <a:rPr lang="en-US" dirty="0"/>
              <a:t> Python package to allow for a global optimization.</a:t>
            </a:r>
          </a:p>
          <a:p>
            <a:pPr lvl="1"/>
            <a:r>
              <a:rPr lang="en-US" dirty="0"/>
              <a:t>Optimized the TESLA HOM coupler for the default TESLA geometry to determine quality factors for beam dynamics studies.</a:t>
            </a:r>
          </a:p>
          <a:p>
            <a:pPr lvl="1"/>
            <a:r>
              <a:rPr lang="en-US" dirty="0"/>
              <a:t>Other damping options for the HOMs are under investigation.</a:t>
            </a:r>
          </a:p>
          <a:p>
            <a:pPr lvl="1"/>
            <a:r>
              <a:rPr lang="en-US" dirty="0"/>
              <a:t>The impact of counter-rotating beams on the dynamics are being studied.</a:t>
            </a:r>
          </a:p>
          <a:p>
            <a:endParaRPr lang="en-GB" b="1" i="1" dirty="0"/>
          </a:p>
          <a:p>
            <a:endParaRPr lang="en-US" dirty="0"/>
          </a:p>
          <a:p>
            <a:endParaRPr lang="en-US" dirty="0"/>
          </a:p>
          <a:p>
            <a:endParaRPr lang="en-US" dirty="0"/>
          </a:p>
          <a:p>
            <a:endParaRPr lang="en-GB" b="1" i="1" dirty="0"/>
          </a:p>
        </p:txBody>
      </p:sp>
      <p:sp>
        <p:nvSpPr>
          <p:cNvPr id="6" name="Footer Placeholder 5">
            <a:extLst>
              <a:ext uri="{FF2B5EF4-FFF2-40B4-BE49-F238E27FC236}">
                <a16:creationId xmlns:a16="http://schemas.microsoft.com/office/drawing/2014/main" id="{59B0B120-123E-FDFB-9489-A4B23FC7CAD4}"/>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3C0AC9BD-79D7-C00A-48D3-015A10D83F60}"/>
              </a:ext>
            </a:extLst>
          </p:cNvPr>
          <p:cNvSpPr>
            <a:spLocks noGrp="1"/>
          </p:cNvSpPr>
          <p:nvPr>
            <p:ph type="sldNum" sz="quarter" idx="12"/>
          </p:nvPr>
        </p:nvSpPr>
        <p:spPr/>
        <p:txBody>
          <a:bodyPr/>
          <a:lstStyle/>
          <a:p>
            <a:fld id="{005C7FBA-D4E9-46CA-9321-3ADA2E368FCD}" type="slidenum">
              <a:rPr lang="en-GB" smtClean="0"/>
              <a:t>23</a:t>
            </a:fld>
            <a:endParaRPr lang="en-GB"/>
          </a:p>
        </p:txBody>
      </p:sp>
      <p:sp>
        <p:nvSpPr>
          <p:cNvPr id="8" name="Picture Placeholder 7">
            <a:extLst>
              <a:ext uri="{FF2B5EF4-FFF2-40B4-BE49-F238E27FC236}">
                <a16:creationId xmlns:a16="http://schemas.microsoft.com/office/drawing/2014/main" id="{AE522887-4913-4495-474B-E0409AA9B4DE}"/>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B0BD2658-F4CC-1F92-AE66-544E15A79BD9}"/>
              </a:ext>
            </a:extLst>
          </p:cNvPr>
          <p:cNvSpPr>
            <a:spLocks noGrp="1"/>
          </p:cNvSpPr>
          <p:nvPr>
            <p:ph type="title"/>
          </p:nvPr>
        </p:nvSpPr>
        <p:spPr/>
        <p:txBody>
          <a:bodyPr/>
          <a:lstStyle/>
          <a:p>
            <a:r>
              <a:rPr lang="en-US" dirty="0"/>
              <a:t>WP6: </a:t>
            </a:r>
            <a:r>
              <a:rPr lang="en-US" dirty="0" err="1"/>
              <a:t>RadioFrequency</a:t>
            </a:r>
            <a:r>
              <a:rPr lang="en-US" dirty="0"/>
              <a:t> Systems</a:t>
            </a:r>
            <a:endParaRPr lang="en-GB" dirty="0"/>
          </a:p>
        </p:txBody>
      </p:sp>
      <p:sp>
        <p:nvSpPr>
          <p:cNvPr id="9" name="Date Placeholder 8">
            <a:extLst>
              <a:ext uri="{FF2B5EF4-FFF2-40B4-BE49-F238E27FC236}">
                <a16:creationId xmlns:a16="http://schemas.microsoft.com/office/drawing/2014/main" id="{57E1E230-5126-BF0A-F7C6-E73BC2B83E6A}"/>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724803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5359CA-59EF-1BE8-5AF7-3581C606DB93}"/>
              </a:ext>
            </a:extLst>
          </p:cNvPr>
          <p:cNvSpPr>
            <a:spLocks noGrp="1"/>
          </p:cNvSpPr>
          <p:nvPr>
            <p:ph idx="1"/>
          </p:nvPr>
        </p:nvSpPr>
        <p:spPr/>
        <p:txBody>
          <a:bodyPr/>
          <a:lstStyle/>
          <a:p>
            <a:r>
              <a:rPr lang="en-US" dirty="0"/>
              <a:t>Task 6.2: </a:t>
            </a:r>
            <a:r>
              <a:rPr lang="en-GB" b="1" i="1" dirty="0"/>
              <a:t>Baseline concept of the RF system for the Muon Cooling Complex (Linked to WP4 &amp; 8)</a:t>
            </a:r>
          </a:p>
          <a:p>
            <a:pPr lvl="1"/>
            <a:r>
              <a:rPr lang="en-GB" dirty="0"/>
              <a:t>The RF system for cooling is a large system, made of 7000 to 8000 RF cells, therefore optimisation of coupling, requirement from RF source and peak field can lead to substantial savings</a:t>
            </a:r>
          </a:p>
          <a:p>
            <a:pPr lvl="1"/>
            <a:r>
              <a:rPr lang="en-GB" dirty="0"/>
              <a:t>RF will work in strong solenoidal magnetic field that enhance breakdown phenomena. Task 6.2 and 6.3 feed each other. </a:t>
            </a:r>
          </a:p>
          <a:p>
            <a:pPr lvl="1"/>
            <a:r>
              <a:rPr lang="en-GB" dirty="0"/>
              <a:t>The work is strongly related to developments of WP4 and the design of a cooling cell made by WP8. </a:t>
            </a:r>
          </a:p>
          <a:p>
            <a:pPr lvl="1"/>
            <a:endParaRPr lang="en-GB" dirty="0"/>
          </a:p>
          <a:p>
            <a:pPr lvl="1"/>
            <a:endParaRPr lang="en-GB" dirty="0"/>
          </a:p>
        </p:txBody>
      </p:sp>
      <p:sp>
        <p:nvSpPr>
          <p:cNvPr id="6" name="Footer Placeholder 5">
            <a:extLst>
              <a:ext uri="{FF2B5EF4-FFF2-40B4-BE49-F238E27FC236}">
                <a16:creationId xmlns:a16="http://schemas.microsoft.com/office/drawing/2014/main" id="{E941EDF2-D2C1-87DC-A875-E59A063597C8}"/>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4FFF252C-2FF8-DCCA-EC48-8554E303D6BC}"/>
              </a:ext>
            </a:extLst>
          </p:cNvPr>
          <p:cNvSpPr>
            <a:spLocks noGrp="1"/>
          </p:cNvSpPr>
          <p:nvPr>
            <p:ph type="sldNum" sz="quarter" idx="12"/>
          </p:nvPr>
        </p:nvSpPr>
        <p:spPr/>
        <p:txBody>
          <a:bodyPr/>
          <a:lstStyle/>
          <a:p>
            <a:fld id="{005C7FBA-D4E9-46CA-9321-3ADA2E368FCD}" type="slidenum">
              <a:rPr lang="en-GB" smtClean="0"/>
              <a:t>24</a:t>
            </a:fld>
            <a:endParaRPr lang="en-GB"/>
          </a:p>
        </p:txBody>
      </p:sp>
      <p:sp>
        <p:nvSpPr>
          <p:cNvPr id="8" name="Picture Placeholder 7">
            <a:extLst>
              <a:ext uri="{FF2B5EF4-FFF2-40B4-BE49-F238E27FC236}">
                <a16:creationId xmlns:a16="http://schemas.microsoft.com/office/drawing/2014/main" id="{EC2AEAB1-7A39-B65F-0EC3-7F11690BC87C}"/>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B0BD2658-F4CC-1F92-AE66-544E15A79BD9}"/>
              </a:ext>
            </a:extLst>
          </p:cNvPr>
          <p:cNvSpPr>
            <a:spLocks noGrp="1"/>
          </p:cNvSpPr>
          <p:nvPr>
            <p:ph type="title"/>
          </p:nvPr>
        </p:nvSpPr>
        <p:spPr/>
        <p:txBody>
          <a:bodyPr/>
          <a:lstStyle/>
          <a:p>
            <a:r>
              <a:rPr lang="en-US" dirty="0"/>
              <a:t>WP6: </a:t>
            </a:r>
            <a:r>
              <a:rPr lang="en-US" dirty="0" err="1"/>
              <a:t>RadioFrequency</a:t>
            </a:r>
            <a:r>
              <a:rPr lang="en-US" dirty="0"/>
              <a:t> Systems</a:t>
            </a:r>
            <a:endParaRPr lang="en-GB" dirty="0"/>
          </a:p>
        </p:txBody>
      </p:sp>
      <p:sp>
        <p:nvSpPr>
          <p:cNvPr id="9" name="Date Placeholder 8">
            <a:extLst>
              <a:ext uri="{FF2B5EF4-FFF2-40B4-BE49-F238E27FC236}">
                <a16:creationId xmlns:a16="http://schemas.microsoft.com/office/drawing/2014/main" id="{A84DC9BE-2C86-D6EF-750D-04F81B71F083}"/>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3749931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AC417816-8193-E8B8-181D-BBCF029DF80B}"/>
              </a:ext>
            </a:extLst>
          </p:cNvPr>
          <p:cNvPicPr>
            <a:picLocks noGrp="1" noChangeAspect="1"/>
          </p:cNvPicPr>
          <p:nvPr>
            <p:ph idx="1"/>
          </p:nvPr>
        </p:nvPicPr>
        <p:blipFill>
          <a:blip r:embed="rId2"/>
          <a:stretch>
            <a:fillRect/>
          </a:stretch>
        </p:blipFill>
        <p:spPr>
          <a:xfrm>
            <a:off x="3047736" y="2286645"/>
            <a:ext cx="6096528" cy="3429297"/>
          </a:xfrm>
          <a:prstGeom prst="rect">
            <a:avLst/>
          </a:prstGeom>
        </p:spPr>
      </p:pic>
      <p:sp>
        <p:nvSpPr>
          <p:cNvPr id="7" name="Footer Placeholder 6">
            <a:extLst>
              <a:ext uri="{FF2B5EF4-FFF2-40B4-BE49-F238E27FC236}">
                <a16:creationId xmlns:a16="http://schemas.microsoft.com/office/drawing/2014/main" id="{D6071D15-F905-4164-5572-FFC7B7FEB557}"/>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8" name="Slide Number Placeholder 7">
            <a:extLst>
              <a:ext uri="{FF2B5EF4-FFF2-40B4-BE49-F238E27FC236}">
                <a16:creationId xmlns:a16="http://schemas.microsoft.com/office/drawing/2014/main" id="{C6784BBE-761B-BD94-B407-A263E1AADA00}"/>
              </a:ext>
            </a:extLst>
          </p:cNvPr>
          <p:cNvSpPr>
            <a:spLocks noGrp="1"/>
          </p:cNvSpPr>
          <p:nvPr>
            <p:ph type="sldNum" sz="quarter" idx="12"/>
          </p:nvPr>
        </p:nvSpPr>
        <p:spPr/>
        <p:txBody>
          <a:bodyPr/>
          <a:lstStyle/>
          <a:p>
            <a:fld id="{005C7FBA-D4E9-46CA-9321-3ADA2E368FCD}" type="slidenum">
              <a:rPr lang="en-GB" smtClean="0"/>
              <a:t>25</a:t>
            </a:fld>
            <a:endParaRPr lang="en-GB"/>
          </a:p>
        </p:txBody>
      </p:sp>
      <p:sp>
        <p:nvSpPr>
          <p:cNvPr id="10" name="Picture Placeholder 9">
            <a:extLst>
              <a:ext uri="{FF2B5EF4-FFF2-40B4-BE49-F238E27FC236}">
                <a16:creationId xmlns:a16="http://schemas.microsoft.com/office/drawing/2014/main" id="{2CAA2223-D954-2052-7AC3-BCFD08D3991E}"/>
              </a:ext>
            </a:extLst>
          </p:cNvPr>
          <p:cNvSpPr>
            <a:spLocks noGrp="1"/>
          </p:cNvSpPr>
          <p:nvPr>
            <p:ph type="pic" sz="quarter" idx="13"/>
          </p:nvPr>
        </p:nvSpPr>
        <p:spPr/>
        <p:txBody>
          <a:bodyPr/>
          <a:lstStyle/>
          <a:p>
            <a:endParaRPr lang="en-GB"/>
          </a:p>
        </p:txBody>
      </p:sp>
      <p:sp>
        <p:nvSpPr>
          <p:cNvPr id="9" name="Title 8">
            <a:extLst>
              <a:ext uri="{FF2B5EF4-FFF2-40B4-BE49-F238E27FC236}">
                <a16:creationId xmlns:a16="http://schemas.microsoft.com/office/drawing/2014/main" id="{DFEF73D7-4683-273F-A1B1-C89BB6A4FFF6}"/>
              </a:ext>
            </a:extLst>
          </p:cNvPr>
          <p:cNvSpPr>
            <a:spLocks noGrp="1"/>
          </p:cNvSpPr>
          <p:nvPr>
            <p:ph type="title"/>
          </p:nvPr>
        </p:nvSpPr>
        <p:spPr/>
        <p:txBody>
          <a:bodyPr/>
          <a:lstStyle/>
          <a:p>
            <a:endParaRPr lang="en-GB"/>
          </a:p>
        </p:txBody>
      </p:sp>
      <p:sp>
        <p:nvSpPr>
          <p:cNvPr id="11" name="Date Placeholder 10">
            <a:extLst>
              <a:ext uri="{FF2B5EF4-FFF2-40B4-BE49-F238E27FC236}">
                <a16:creationId xmlns:a16="http://schemas.microsoft.com/office/drawing/2014/main" id="{2AD92527-A86D-7710-B5D8-E9901A0E9B0C}"/>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1219061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F4E174-3BB7-4E9A-078B-7345E457A1EE}"/>
              </a:ext>
            </a:extLst>
          </p:cNvPr>
          <p:cNvSpPr>
            <a:spLocks noGrp="1"/>
          </p:cNvSpPr>
          <p:nvPr>
            <p:ph idx="1"/>
          </p:nvPr>
        </p:nvSpPr>
        <p:spPr/>
        <p:txBody>
          <a:bodyPr>
            <a:normAutofit fontScale="92500" lnSpcReduction="20000"/>
          </a:bodyPr>
          <a:lstStyle/>
          <a:p>
            <a:r>
              <a:rPr lang="en-GB" dirty="0"/>
              <a:t>WP7 takes care of all aspects of magnet specification, conceptual design and supporting R&amp;D, as necessary to the selection of suitable technology</a:t>
            </a:r>
          </a:p>
          <a:p>
            <a:r>
              <a:rPr lang="en-GB" dirty="0"/>
              <a:t>WP7 is divided in four tasks, covering the collider complex, from muon production (Task 7.2), through muon acceleration (Task 7.3), to muon collision (Task 7.4)</a:t>
            </a:r>
          </a:p>
          <a:p>
            <a:r>
              <a:rPr lang="en-GB" dirty="0"/>
              <a:t>The variety of magnets is extraordinary:</a:t>
            </a:r>
          </a:p>
          <a:p>
            <a:pPr lvl="1"/>
            <a:r>
              <a:rPr lang="en-GB" dirty="0"/>
              <a:t>Solenoids with high- (20 T) to ultra-high-field (40 T)</a:t>
            </a:r>
          </a:p>
          <a:p>
            <a:pPr lvl="1"/>
            <a:r>
              <a:rPr lang="en-GB" dirty="0"/>
              <a:t>Pulsed (+/-1.8 T, 4000 T/s) accelerator dipole magnets</a:t>
            </a:r>
          </a:p>
          <a:p>
            <a:pPr lvl="1"/>
            <a:r>
              <a:rPr lang="en-GB" dirty="0"/>
              <a:t>High field (16…20 T) and large aperture (100…300 mm) collider dipoles and quadrupoles</a:t>
            </a:r>
          </a:p>
          <a:p>
            <a:r>
              <a:rPr lang="en-GB" dirty="0"/>
              <a:t>WP7 has advanced well, defining magnet design and development targets (specifications, see next slide) jointly with beam physics and other technologies such as cryogenics, vacuum, shielding, RP</a:t>
            </a:r>
          </a:p>
          <a:p>
            <a:r>
              <a:rPr lang="en-GB" dirty="0"/>
              <a:t>The work has generated many presentations and publications at international conferences (MT, ASC) and workshops (CCA, LTSW, MEM, ISS), also related to the </a:t>
            </a:r>
            <a:r>
              <a:rPr lang="en-GB" b="1" dirty="0">
                <a:solidFill>
                  <a:srgbClr val="FF0000"/>
                </a:solidFill>
              </a:rPr>
              <a:t>high relevance of magnet technology for a muon collider towards other scientific and societal applications</a:t>
            </a:r>
          </a:p>
        </p:txBody>
      </p:sp>
      <p:sp>
        <p:nvSpPr>
          <p:cNvPr id="6" name="Footer Placeholder 5">
            <a:extLst>
              <a:ext uri="{FF2B5EF4-FFF2-40B4-BE49-F238E27FC236}">
                <a16:creationId xmlns:a16="http://schemas.microsoft.com/office/drawing/2014/main" id="{538E7882-650E-D167-A849-DF38B5A662E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3F3EEE14-1F3D-7E91-9CBA-ECBCD658EFA6}"/>
              </a:ext>
            </a:extLst>
          </p:cNvPr>
          <p:cNvSpPr>
            <a:spLocks noGrp="1"/>
          </p:cNvSpPr>
          <p:nvPr>
            <p:ph type="sldNum" sz="quarter" idx="12"/>
          </p:nvPr>
        </p:nvSpPr>
        <p:spPr/>
        <p:txBody>
          <a:bodyPr/>
          <a:lstStyle/>
          <a:p>
            <a:fld id="{005C7FBA-D4E9-46CA-9321-3ADA2E368FCD}" type="slidenum">
              <a:rPr lang="en-GB" smtClean="0"/>
              <a:t>26</a:t>
            </a:fld>
            <a:endParaRPr lang="en-GB"/>
          </a:p>
        </p:txBody>
      </p:sp>
      <p:sp>
        <p:nvSpPr>
          <p:cNvPr id="8" name="Picture Placeholder 7">
            <a:extLst>
              <a:ext uri="{FF2B5EF4-FFF2-40B4-BE49-F238E27FC236}">
                <a16:creationId xmlns:a16="http://schemas.microsoft.com/office/drawing/2014/main" id="{9F09D82F-92B2-8983-2FC8-E3D21E5766A6}"/>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46F9D74D-CD3D-535A-D7F6-3C846DC69215}"/>
              </a:ext>
            </a:extLst>
          </p:cNvPr>
          <p:cNvSpPr>
            <a:spLocks noGrp="1"/>
          </p:cNvSpPr>
          <p:nvPr>
            <p:ph type="title"/>
          </p:nvPr>
        </p:nvSpPr>
        <p:spPr/>
        <p:txBody>
          <a:bodyPr/>
          <a:lstStyle/>
          <a:p>
            <a:r>
              <a:rPr lang="en-GB" dirty="0"/>
              <a:t>WP7 - Magnets</a:t>
            </a:r>
          </a:p>
        </p:txBody>
      </p:sp>
      <p:sp>
        <p:nvSpPr>
          <p:cNvPr id="9" name="Date Placeholder 8">
            <a:extLst>
              <a:ext uri="{FF2B5EF4-FFF2-40B4-BE49-F238E27FC236}">
                <a16:creationId xmlns:a16="http://schemas.microsoft.com/office/drawing/2014/main" id="{A3429C69-FB75-D6CB-D2D5-6FC7E5C1998D}"/>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7386739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AD048FE0-A1E4-0976-2AF7-C3B9420EE699}"/>
              </a:ext>
            </a:extLst>
          </p:cNvPr>
          <p:cNvGraphicFramePr>
            <a:graphicFrameLocks noGrp="1"/>
          </p:cNvGraphicFramePr>
          <p:nvPr>
            <p:ph idx="1"/>
            <p:extLst>
              <p:ext uri="{D42A27DB-BD31-4B8C-83A1-F6EECF244321}">
                <p14:modId xmlns:p14="http://schemas.microsoft.com/office/powerpoint/2010/main" val="4286864059"/>
              </p:ext>
            </p:extLst>
          </p:nvPr>
        </p:nvGraphicFramePr>
        <p:xfrm>
          <a:off x="838200" y="1825625"/>
          <a:ext cx="10515597" cy="4895402"/>
        </p:xfrm>
        <a:graphic>
          <a:graphicData uri="http://schemas.openxmlformats.org/drawingml/2006/table">
            <a:tbl>
              <a:tblPr firstRow="1" bandRow="1">
                <a:tableStyleId>{073A0DAA-6AF3-43AB-8588-CEC1D06C72B9}</a:tableStyleId>
              </a:tblPr>
              <a:tblGrid>
                <a:gridCol w="2592656">
                  <a:extLst>
                    <a:ext uri="{9D8B030D-6E8A-4147-A177-3AD203B41FA5}">
                      <a16:colId xmlns:a16="http://schemas.microsoft.com/office/drawing/2014/main" val="1562326920"/>
                    </a:ext>
                  </a:extLst>
                </a:gridCol>
                <a:gridCol w="1216025">
                  <a:extLst>
                    <a:ext uri="{9D8B030D-6E8A-4147-A177-3AD203B41FA5}">
                      <a16:colId xmlns:a16="http://schemas.microsoft.com/office/drawing/2014/main" val="2558715290"/>
                    </a:ext>
                  </a:extLst>
                </a:gridCol>
                <a:gridCol w="1161311">
                  <a:extLst>
                    <a:ext uri="{9D8B030D-6E8A-4147-A177-3AD203B41FA5}">
                      <a16:colId xmlns:a16="http://schemas.microsoft.com/office/drawing/2014/main" val="4008130348"/>
                    </a:ext>
                  </a:extLst>
                </a:gridCol>
                <a:gridCol w="1054595">
                  <a:extLst>
                    <a:ext uri="{9D8B030D-6E8A-4147-A177-3AD203B41FA5}">
                      <a16:colId xmlns:a16="http://schemas.microsoft.com/office/drawing/2014/main" val="1431296649"/>
                    </a:ext>
                  </a:extLst>
                </a:gridCol>
                <a:gridCol w="1224820">
                  <a:extLst>
                    <a:ext uri="{9D8B030D-6E8A-4147-A177-3AD203B41FA5}">
                      <a16:colId xmlns:a16="http://schemas.microsoft.com/office/drawing/2014/main" val="820807262"/>
                    </a:ext>
                  </a:extLst>
                </a:gridCol>
                <a:gridCol w="1534666">
                  <a:extLst>
                    <a:ext uri="{9D8B030D-6E8A-4147-A177-3AD203B41FA5}">
                      <a16:colId xmlns:a16="http://schemas.microsoft.com/office/drawing/2014/main" val="3322681796"/>
                    </a:ext>
                  </a:extLst>
                </a:gridCol>
                <a:gridCol w="1731524">
                  <a:extLst>
                    <a:ext uri="{9D8B030D-6E8A-4147-A177-3AD203B41FA5}">
                      <a16:colId xmlns:a16="http://schemas.microsoft.com/office/drawing/2014/main" val="4228373229"/>
                    </a:ext>
                  </a:extLst>
                </a:gridCol>
              </a:tblGrid>
              <a:tr h="902522">
                <a:tc>
                  <a:txBody>
                    <a:bodyPr/>
                    <a:lstStyle/>
                    <a:p>
                      <a:r>
                        <a:rPr lang="en-CH" sz="2000" dirty="0"/>
                        <a:t>Complex</a:t>
                      </a:r>
                    </a:p>
                  </a:txBody>
                  <a:tcPr anchor="ctr"/>
                </a:tc>
                <a:tc>
                  <a:txBody>
                    <a:bodyPr/>
                    <a:lstStyle/>
                    <a:p>
                      <a:r>
                        <a:rPr lang="en-CH" sz="2000" dirty="0"/>
                        <a:t>Magnet</a:t>
                      </a:r>
                    </a:p>
                  </a:txBody>
                  <a:tcPr anchor="ctr"/>
                </a:tc>
                <a:tc>
                  <a:txBody>
                    <a:bodyPr/>
                    <a:lstStyle/>
                    <a:p>
                      <a:pPr algn="ctr"/>
                      <a:r>
                        <a:rPr lang="en-CH" sz="2000" dirty="0"/>
                        <a:t>Aperture</a:t>
                      </a:r>
                    </a:p>
                    <a:p>
                      <a:pPr algn="ctr"/>
                      <a:r>
                        <a:rPr lang="en-CH" sz="2000" dirty="0"/>
                        <a:t>(mm)</a:t>
                      </a:r>
                    </a:p>
                  </a:txBody>
                  <a:tcPr anchor="ctr"/>
                </a:tc>
                <a:tc>
                  <a:txBody>
                    <a:bodyPr/>
                    <a:lstStyle/>
                    <a:p>
                      <a:pPr algn="ctr"/>
                      <a:r>
                        <a:rPr lang="en-CH" sz="2000" dirty="0"/>
                        <a:t>Length</a:t>
                      </a:r>
                    </a:p>
                    <a:p>
                      <a:pPr algn="ctr"/>
                      <a:r>
                        <a:rPr lang="en-CH" sz="2000" dirty="0"/>
                        <a:t>(m)</a:t>
                      </a:r>
                    </a:p>
                  </a:txBody>
                  <a:tcPr anchor="ctr"/>
                </a:tc>
                <a:tc>
                  <a:txBody>
                    <a:bodyPr/>
                    <a:lstStyle/>
                    <a:p>
                      <a:pPr algn="ctr"/>
                      <a:r>
                        <a:rPr lang="en-CH" sz="2000" dirty="0"/>
                        <a:t>Field</a:t>
                      </a:r>
                    </a:p>
                    <a:p>
                      <a:pPr algn="ctr"/>
                      <a:r>
                        <a:rPr lang="en-CH" sz="2000" dirty="0"/>
                        <a:t>(T)</a:t>
                      </a:r>
                    </a:p>
                  </a:txBody>
                  <a:tcPr anchor="ctr"/>
                </a:tc>
                <a:tc>
                  <a:txBody>
                    <a:bodyPr/>
                    <a:lstStyle/>
                    <a:p>
                      <a:pPr algn="ctr"/>
                      <a:r>
                        <a:rPr lang="en-CH" sz="2000" dirty="0"/>
                        <a:t>Ramp </a:t>
                      </a:r>
                      <a:r>
                        <a:rPr lang="en-CH" sz="2000"/>
                        <a:t>rate </a:t>
                      </a:r>
                      <a:endParaRPr lang="en-US" sz="2000" dirty="0"/>
                    </a:p>
                    <a:p>
                      <a:pPr algn="ctr"/>
                      <a:r>
                        <a:rPr lang="en-CH" sz="2000"/>
                        <a:t>(</a:t>
                      </a:r>
                      <a:r>
                        <a:rPr lang="en-CH" sz="2000" dirty="0"/>
                        <a:t>T/s)</a:t>
                      </a:r>
                    </a:p>
                  </a:txBody>
                  <a:tcPr anchor="ctr"/>
                </a:tc>
                <a:tc>
                  <a:txBody>
                    <a:bodyPr/>
                    <a:lstStyle/>
                    <a:p>
                      <a:pPr algn="ctr"/>
                      <a:r>
                        <a:rPr lang="en-CH" sz="2000" dirty="0"/>
                        <a:t>Temperature</a:t>
                      </a:r>
                    </a:p>
                    <a:p>
                      <a:pPr algn="ctr"/>
                      <a:r>
                        <a:rPr lang="en-CH" sz="2000" dirty="0"/>
                        <a:t>(K)</a:t>
                      </a:r>
                    </a:p>
                  </a:txBody>
                  <a:tcPr anchor="ctr"/>
                </a:tc>
                <a:extLst>
                  <a:ext uri="{0D108BD9-81ED-4DB2-BD59-A6C34878D82A}">
                    <a16:rowId xmlns:a16="http://schemas.microsoft.com/office/drawing/2014/main" val="3014655679"/>
                  </a:ext>
                </a:extLst>
              </a:tr>
              <a:tr h="488813">
                <a:tc>
                  <a:txBody>
                    <a:bodyPr/>
                    <a:lstStyle/>
                    <a:p>
                      <a:r>
                        <a:rPr lang="en-CH" sz="2000" dirty="0">
                          <a:solidFill>
                            <a:schemeClr val="tx1"/>
                          </a:solidFill>
                        </a:rPr>
                        <a:t>Target, decay and capture channel</a:t>
                      </a:r>
                    </a:p>
                  </a:txBody>
                  <a:tcPr anchor="ctr"/>
                </a:tc>
                <a:tc>
                  <a:txBody>
                    <a:bodyPr/>
                    <a:lstStyle/>
                    <a:p>
                      <a:r>
                        <a:rPr lang="en-CH" sz="2000" dirty="0">
                          <a:solidFill>
                            <a:schemeClr val="tx1"/>
                          </a:solidFill>
                        </a:rPr>
                        <a:t>Solenoid</a:t>
                      </a:r>
                    </a:p>
                  </a:txBody>
                  <a:tcPr anchor="ctr"/>
                </a:tc>
                <a:tc>
                  <a:txBody>
                    <a:bodyPr/>
                    <a:lstStyle/>
                    <a:p>
                      <a:pPr algn="ctr"/>
                      <a:r>
                        <a:rPr lang="en-CH" sz="2000" b="1" dirty="0">
                          <a:solidFill>
                            <a:srgbClr val="FF0000"/>
                          </a:solidFill>
                        </a:rPr>
                        <a:t>1200</a:t>
                      </a:r>
                    </a:p>
                  </a:txBody>
                  <a:tcPr anchor="ctr"/>
                </a:tc>
                <a:tc>
                  <a:txBody>
                    <a:bodyPr/>
                    <a:lstStyle/>
                    <a:p>
                      <a:pPr algn="ctr"/>
                      <a:r>
                        <a:rPr lang="en-CH" sz="2000" dirty="0">
                          <a:solidFill>
                            <a:schemeClr val="tx1"/>
                          </a:solidFill>
                        </a:rPr>
                        <a:t>19</a:t>
                      </a:r>
                    </a:p>
                  </a:txBody>
                  <a:tcPr anchor="ctr"/>
                </a:tc>
                <a:tc>
                  <a:txBody>
                    <a:bodyPr/>
                    <a:lstStyle/>
                    <a:p>
                      <a:pPr algn="ctr"/>
                      <a:r>
                        <a:rPr lang="en-CH" sz="2000" b="1" dirty="0">
                          <a:solidFill>
                            <a:srgbClr val="FF0000"/>
                          </a:solidFill>
                        </a:rPr>
                        <a:t>20</a:t>
                      </a:r>
                    </a:p>
                  </a:txBody>
                  <a:tcPr anchor="ctr"/>
                </a:tc>
                <a:tc>
                  <a:txBody>
                    <a:bodyPr/>
                    <a:lstStyle/>
                    <a:p>
                      <a:pPr algn="ctr"/>
                      <a:r>
                        <a:rPr lang="en-CH" sz="2000" dirty="0">
                          <a:solidFill>
                            <a:schemeClr val="tx1"/>
                          </a:solidFill>
                        </a:rPr>
                        <a:t>SS</a:t>
                      </a:r>
                    </a:p>
                  </a:txBody>
                  <a:tcPr anchor="ctr"/>
                </a:tc>
                <a:tc>
                  <a:txBody>
                    <a:bodyPr/>
                    <a:lstStyle/>
                    <a:p>
                      <a:pPr algn="ctr"/>
                      <a:r>
                        <a:rPr lang="en-CH" sz="2000" dirty="0">
                          <a:solidFill>
                            <a:schemeClr val="tx1"/>
                          </a:solidFill>
                        </a:rPr>
                        <a:t>20</a:t>
                      </a:r>
                    </a:p>
                  </a:txBody>
                  <a:tcPr anchor="ctr"/>
                </a:tc>
                <a:extLst>
                  <a:ext uri="{0D108BD9-81ED-4DB2-BD59-A6C34878D82A}">
                    <a16:rowId xmlns:a16="http://schemas.microsoft.com/office/drawing/2014/main" val="400261602"/>
                  </a:ext>
                </a:extLst>
              </a:tr>
              <a:tr h="279321">
                <a:tc>
                  <a:txBody>
                    <a:bodyPr/>
                    <a:lstStyle/>
                    <a:p>
                      <a:r>
                        <a:rPr lang="en-CH" sz="2000" dirty="0">
                          <a:solidFill>
                            <a:schemeClr val="tx1"/>
                          </a:solidFill>
                        </a:rPr>
                        <a:t>6D cooling channel</a:t>
                      </a:r>
                    </a:p>
                  </a:txBody>
                  <a:tcPr anchor="ctr"/>
                </a:tc>
                <a:tc>
                  <a:txBody>
                    <a:bodyPr/>
                    <a:lstStyle/>
                    <a:p>
                      <a:r>
                        <a:rPr lang="en-CH" sz="2000" dirty="0">
                          <a:solidFill>
                            <a:schemeClr val="tx1"/>
                          </a:solidFill>
                        </a:rPr>
                        <a:t>Solenoid</a:t>
                      </a:r>
                    </a:p>
                  </a:txBody>
                  <a:tcPr anchor="ctr"/>
                </a:tc>
                <a:tc>
                  <a:txBody>
                    <a:bodyPr/>
                    <a:lstStyle/>
                    <a:p>
                      <a:pPr algn="ctr"/>
                      <a:r>
                        <a:rPr lang="en-CH" sz="2000" dirty="0">
                          <a:solidFill>
                            <a:schemeClr val="tx1"/>
                          </a:solidFill>
                        </a:rPr>
                        <a:t>90…1500</a:t>
                      </a:r>
                    </a:p>
                  </a:txBody>
                  <a:tcPr anchor="ctr"/>
                </a:tc>
                <a:tc>
                  <a:txBody>
                    <a:bodyPr/>
                    <a:lstStyle/>
                    <a:p>
                      <a:pPr algn="ctr"/>
                      <a:r>
                        <a:rPr lang="en-CH" sz="2000" dirty="0">
                          <a:solidFill>
                            <a:schemeClr val="tx1"/>
                          </a:solidFill>
                        </a:rPr>
                        <a:t>0.08…0.5</a:t>
                      </a:r>
                    </a:p>
                  </a:txBody>
                  <a:tcPr anchor="ctr"/>
                </a:tc>
                <a:tc>
                  <a:txBody>
                    <a:bodyPr/>
                    <a:lstStyle/>
                    <a:p>
                      <a:pPr algn="ctr"/>
                      <a:r>
                        <a:rPr lang="en-CH" sz="2000" dirty="0">
                          <a:solidFill>
                            <a:schemeClr val="tx1"/>
                          </a:solidFill>
                        </a:rPr>
                        <a:t>4…15</a:t>
                      </a:r>
                    </a:p>
                  </a:txBody>
                  <a:tcPr anchor="ctr"/>
                </a:tc>
                <a:tc>
                  <a:txBody>
                    <a:bodyPr/>
                    <a:lstStyle/>
                    <a:p>
                      <a:pPr algn="ctr"/>
                      <a:r>
                        <a:rPr lang="en-CH" sz="2000" dirty="0">
                          <a:solidFill>
                            <a:schemeClr val="tx1"/>
                          </a:solidFill>
                        </a:rPr>
                        <a:t>SS</a:t>
                      </a:r>
                    </a:p>
                  </a:txBody>
                  <a:tcPr anchor="ctr"/>
                </a:tc>
                <a:tc>
                  <a:txBody>
                    <a:bodyPr/>
                    <a:lstStyle/>
                    <a:p>
                      <a:pPr algn="ctr"/>
                      <a:r>
                        <a:rPr lang="en-CH" sz="2000" dirty="0">
                          <a:solidFill>
                            <a:schemeClr val="tx1"/>
                          </a:solidFill>
                        </a:rPr>
                        <a:t>4.2/20</a:t>
                      </a:r>
                    </a:p>
                  </a:txBody>
                  <a:tcPr anchor="ctr"/>
                </a:tc>
                <a:extLst>
                  <a:ext uri="{0D108BD9-81ED-4DB2-BD59-A6C34878D82A}">
                    <a16:rowId xmlns:a16="http://schemas.microsoft.com/office/drawing/2014/main" val="1680146242"/>
                  </a:ext>
                </a:extLst>
              </a:tr>
              <a:tr h="371067">
                <a:tc>
                  <a:txBody>
                    <a:bodyPr/>
                    <a:lstStyle/>
                    <a:p>
                      <a:r>
                        <a:rPr lang="en-CH" sz="2000" dirty="0">
                          <a:solidFill>
                            <a:schemeClr val="tx1"/>
                          </a:solidFill>
                        </a:rPr>
                        <a:t>Final cooling channel</a:t>
                      </a:r>
                    </a:p>
                  </a:txBody>
                  <a:tcPr anchor="ctr"/>
                </a:tc>
                <a:tc>
                  <a:txBody>
                    <a:bodyPr/>
                    <a:lstStyle/>
                    <a:p>
                      <a:r>
                        <a:rPr lang="en-CH" sz="2000" dirty="0">
                          <a:solidFill>
                            <a:schemeClr val="tx1"/>
                          </a:solidFill>
                        </a:rPr>
                        <a:t>Solenoid</a:t>
                      </a:r>
                    </a:p>
                  </a:txBody>
                  <a:tcPr anchor="ctr"/>
                </a:tc>
                <a:tc>
                  <a:txBody>
                    <a:bodyPr/>
                    <a:lstStyle/>
                    <a:p>
                      <a:pPr algn="ctr"/>
                      <a:r>
                        <a:rPr lang="en-CH" sz="2000" dirty="0">
                          <a:solidFill>
                            <a:schemeClr val="tx1"/>
                          </a:solidFill>
                        </a:rPr>
                        <a:t>50</a:t>
                      </a:r>
                    </a:p>
                  </a:txBody>
                  <a:tcPr anchor="ctr"/>
                </a:tc>
                <a:tc>
                  <a:txBody>
                    <a:bodyPr/>
                    <a:lstStyle/>
                    <a:p>
                      <a:pPr algn="ctr"/>
                      <a:r>
                        <a:rPr lang="en-CH" sz="2000" dirty="0">
                          <a:solidFill>
                            <a:schemeClr val="tx1"/>
                          </a:solidFill>
                        </a:rPr>
                        <a:t>0.5</a:t>
                      </a:r>
                    </a:p>
                  </a:txBody>
                  <a:tcPr anchor="ctr"/>
                </a:tc>
                <a:tc>
                  <a:txBody>
                    <a:bodyPr/>
                    <a:lstStyle/>
                    <a:p>
                      <a:pPr algn="ctr"/>
                      <a:r>
                        <a:rPr lang="en-CH" sz="2000" b="1" dirty="0">
                          <a:solidFill>
                            <a:srgbClr val="FF0000"/>
                          </a:solidFill>
                        </a:rPr>
                        <a:t>&gt; 40</a:t>
                      </a:r>
                    </a:p>
                  </a:txBody>
                  <a:tcPr anchor="ctr"/>
                </a:tc>
                <a:tc>
                  <a:txBody>
                    <a:bodyPr/>
                    <a:lstStyle/>
                    <a:p>
                      <a:pPr algn="ctr"/>
                      <a:r>
                        <a:rPr lang="en-CH" sz="2000" dirty="0">
                          <a:solidFill>
                            <a:schemeClr val="tx1"/>
                          </a:solidFill>
                        </a:rPr>
                        <a:t>SS</a:t>
                      </a:r>
                    </a:p>
                  </a:txBody>
                  <a:tcPr anchor="ctr"/>
                </a:tc>
                <a:tc>
                  <a:txBody>
                    <a:bodyPr/>
                    <a:lstStyle/>
                    <a:p>
                      <a:pPr algn="ctr"/>
                      <a:r>
                        <a:rPr lang="en-CH" sz="2000" dirty="0">
                          <a:solidFill>
                            <a:schemeClr val="tx1"/>
                          </a:solidFill>
                        </a:rPr>
                        <a:t>4.2</a:t>
                      </a:r>
                    </a:p>
                  </a:txBody>
                  <a:tcPr anchor="ctr"/>
                </a:tc>
                <a:extLst>
                  <a:ext uri="{0D108BD9-81ED-4DB2-BD59-A6C34878D82A}">
                    <a16:rowId xmlns:a16="http://schemas.microsoft.com/office/drawing/2014/main" val="2747503905"/>
                  </a:ext>
                </a:extLst>
              </a:tr>
              <a:tr h="488813">
                <a:tc>
                  <a:txBody>
                    <a:bodyPr/>
                    <a:lstStyle/>
                    <a:p>
                      <a:r>
                        <a:rPr lang="en-CH" sz="2000" dirty="0"/>
                        <a:t>Rapid cycling synchrotron</a:t>
                      </a:r>
                    </a:p>
                  </a:txBody>
                  <a:tcPr anchor="ctr"/>
                </a:tc>
                <a:tc>
                  <a:txBody>
                    <a:bodyPr/>
                    <a:lstStyle/>
                    <a:p>
                      <a:r>
                        <a:rPr lang="en-CH" sz="2000" dirty="0"/>
                        <a:t>NC Dipole</a:t>
                      </a:r>
                    </a:p>
                  </a:txBody>
                  <a:tcPr anchor="ctr"/>
                </a:tc>
                <a:tc>
                  <a:txBody>
                    <a:bodyPr/>
                    <a:lstStyle/>
                    <a:p>
                      <a:pPr algn="ctr"/>
                      <a:r>
                        <a:rPr lang="en-CH" sz="2000" dirty="0"/>
                        <a:t>30x100</a:t>
                      </a:r>
                    </a:p>
                  </a:txBody>
                  <a:tcPr anchor="ctr"/>
                </a:tc>
                <a:tc>
                  <a:txBody>
                    <a:bodyPr/>
                    <a:lstStyle/>
                    <a:p>
                      <a:pPr algn="ctr"/>
                      <a:r>
                        <a:rPr lang="en-CH" sz="2000" dirty="0"/>
                        <a:t>5</a:t>
                      </a:r>
                    </a:p>
                  </a:txBody>
                  <a:tcPr anchor="ctr"/>
                </a:tc>
                <a:tc>
                  <a:txBody>
                    <a:bodyPr/>
                    <a:lstStyle/>
                    <a:p>
                      <a:pPr algn="ctr"/>
                      <a:r>
                        <a:rPr lang="en-CH" sz="2000" dirty="0"/>
                        <a:t>± 1.8</a:t>
                      </a:r>
                    </a:p>
                  </a:txBody>
                  <a:tcPr anchor="ctr"/>
                </a:tc>
                <a:tc>
                  <a:txBody>
                    <a:bodyPr/>
                    <a:lstStyle/>
                    <a:p>
                      <a:pPr algn="ctr"/>
                      <a:r>
                        <a:rPr lang="en-CH" sz="2000" b="1" dirty="0">
                          <a:solidFill>
                            <a:srgbClr val="FF0000"/>
                          </a:solidFill>
                        </a:rPr>
                        <a:t>4200</a:t>
                      </a:r>
                    </a:p>
                  </a:txBody>
                  <a:tcPr anchor="ctr"/>
                </a:tc>
                <a:tc>
                  <a:txBody>
                    <a:bodyPr/>
                    <a:lstStyle/>
                    <a:p>
                      <a:pPr algn="ctr"/>
                      <a:r>
                        <a:rPr lang="en-CH" sz="2000" dirty="0"/>
                        <a:t>300</a:t>
                      </a:r>
                    </a:p>
                  </a:txBody>
                  <a:tcPr anchor="ctr"/>
                </a:tc>
                <a:extLst>
                  <a:ext uri="{0D108BD9-81ED-4DB2-BD59-A6C34878D82A}">
                    <a16:rowId xmlns:a16="http://schemas.microsoft.com/office/drawing/2014/main" val="865514880"/>
                  </a:ext>
                </a:extLst>
              </a:tr>
              <a:tr h="3710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000" dirty="0"/>
                        <a:t>Rapid cycling synchrotron</a:t>
                      </a:r>
                    </a:p>
                  </a:txBody>
                  <a:tcPr anchor="ctr"/>
                </a:tc>
                <a:tc>
                  <a:txBody>
                    <a:bodyPr/>
                    <a:lstStyle/>
                    <a:p>
                      <a:r>
                        <a:rPr lang="en-CH" sz="2000" dirty="0"/>
                        <a:t>SC Dipole</a:t>
                      </a:r>
                    </a:p>
                  </a:txBody>
                  <a:tcPr anchor="ctr"/>
                </a:tc>
                <a:tc>
                  <a:txBody>
                    <a:bodyPr/>
                    <a:lstStyle/>
                    <a:p>
                      <a:pPr algn="ctr"/>
                      <a:r>
                        <a:rPr lang="en-CH" sz="2000" dirty="0"/>
                        <a:t>30x100</a:t>
                      </a:r>
                    </a:p>
                  </a:txBody>
                  <a:tcPr anchor="ctr"/>
                </a:tc>
                <a:tc>
                  <a:txBody>
                    <a:bodyPr/>
                    <a:lstStyle/>
                    <a:p>
                      <a:pPr algn="ctr"/>
                      <a:r>
                        <a:rPr lang="en-CH" sz="2000" dirty="0"/>
                        <a:t>1.5</a:t>
                      </a:r>
                    </a:p>
                  </a:txBody>
                  <a:tcPr anchor="ctr"/>
                </a:tc>
                <a:tc>
                  <a:txBody>
                    <a:bodyPr/>
                    <a:lstStyle/>
                    <a:p>
                      <a:pPr algn="ctr"/>
                      <a:r>
                        <a:rPr lang="en-CH" sz="2000" dirty="0"/>
                        <a:t>10</a:t>
                      </a:r>
                    </a:p>
                  </a:txBody>
                  <a:tcPr anchor="ctr"/>
                </a:tc>
                <a:tc>
                  <a:txBody>
                    <a:bodyPr/>
                    <a:lstStyle/>
                    <a:p>
                      <a:pPr algn="ctr"/>
                      <a:r>
                        <a:rPr lang="en-CH" sz="2000" dirty="0"/>
                        <a:t>SS</a:t>
                      </a:r>
                    </a:p>
                  </a:txBody>
                  <a:tcPr anchor="ctr"/>
                </a:tc>
                <a:tc>
                  <a:txBody>
                    <a:bodyPr/>
                    <a:lstStyle/>
                    <a:p>
                      <a:pPr algn="ctr"/>
                      <a:r>
                        <a:rPr lang="en-CH" sz="2000" dirty="0"/>
                        <a:t>4.2/20</a:t>
                      </a:r>
                    </a:p>
                  </a:txBody>
                  <a:tcPr anchor="ctr"/>
                </a:tc>
                <a:extLst>
                  <a:ext uri="{0D108BD9-81ED-4DB2-BD59-A6C34878D82A}">
                    <a16:rowId xmlns:a16="http://schemas.microsoft.com/office/drawing/2014/main" val="3624632678"/>
                  </a:ext>
                </a:extLst>
              </a:tr>
              <a:tr h="279321">
                <a:tc rowSpan="2">
                  <a:txBody>
                    <a:bodyPr/>
                    <a:lstStyle/>
                    <a:p>
                      <a:r>
                        <a:rPr lang="en-CH" sz="2000" dirty="0"/>
                        <a:t>Collider ring</a:t>
                      </a:r>
                    </a:p>
                  </a:txBody>
                  <a:tcPr anchor="ctr"/>
                </a:tc>
                <a:tc rowSpan="2">
                  <a:txBody>
                    <a:bodyPr/>
                    <a:lstStyle/>
                    <a:p>
                      <a:r>
                        <a:rPr lang="en-CH" sz="2000" dirty="0"/>
                        <a:t>Dipole</a:t>
                      </a:r>
                    </a:p>
                  </a:txBody>
                  <a:tcPr anchor="ctr"/>
                </a:tc>
                <a:tc>
                  <a:txBody>
                    <a:bodyPr/>
                    <a:lstStyle/>
                    <a:p>
                      <a:pPr algn="ctr"/>
                      <a:r>
                        <a:rPr lang="en-CH" sz="2000" b="1" dirty="0">
                          <a:solidFill>
                            <a:srgbClr val="FF0000"/>
                          </a:solidFill>
                        </a:rPr>
                        <a:t>160</a:t>
                      </a:r>
                    </a:p>
                  </a:txBody>
                  <a:tcPr anchor="ctr"/>
                </a:tc>
                <a:tc rowSpan="2">
                  <a:txBody>
                    <a:bodyPr/>
                    <a:lstStyle/>
                    <a:p>
                      <a:pPr algn="ctr"/>
                      <a:r>
                        <a:rPr lang="en-CH" sz="2000" dirty="0"/>
                        <a:t>10</a:t>
                      </a:r>
                    </a:p>
                  </a:txBody>
                  <a:tcPr anchor="ctr"/>
                </a:tc>
                <a:tc>
                  <a:txBody>
                    <a:bodyPr/>
                    <a:lstStyle/>
                    <a:p>
                      <a:pPr algn="ctr"/>
                      <a:r>
                        <a:rPr lang="en-CH" sz="2000" b="1" dirty="0">
                          <a:solidFill>
                            <a:srgbClr val="FF0000"/>
                          </a:solidFill>
                        </a:rPr>
                        <a:t>12</a:t>
                      </a:r>
                    </a:p>
                  </a:txBody>
                  <a:tcPr anchor="ctr"/>
                </a:tc>
                <a:tc rowSpan="2">
                  <a:txBody>
                    <a:bodyPr/>
                    <a:lstStyle/>
                    <a:p>
                      <a:pPr algn="ctr"/>
                      <a:r>
                        <a:rPr lang="en-CH" sz="2000" dirty="0"/>
                        <a:t>SS</a:t>
                      </a:r>
                    </a:p>
                  </a:txBody>
                  <a:tcPr anchor="ctr"/>
                </a:tc>
                <a:tc rowSpan="2">
                  <a:txBody>
                    <a:bodyPr/>
                    <a:lstStyle/>
                    <a:p>
                      <a:pPr algn="ctr"/>
                      <a:r>
                        <a:rPr lang="en-CH" sz="2000" dirty="0"/>
                        <a:t>4.2/20</a:t>
                      </a:r>
                    </a:p>
                  </a:txBody>
                  <a:tcPr anchor="ctr"/>
                </a:tc>
                <a:extLst>
                  <a:ext uri="{0D108BD9-81ED-4DB2-BD59-A6C34878D82A}">
                    <a16:rowId xmlns:a16="http://schemas.microsoft.com/office/drawing/2014/main" val="2250232729"/>
                  </a:ext>
                </a:extLst>
              </a:tr>
              <a:tr h="279321">
                <a:tc vMerge="1">
                  <a:txBody>
                    <a:bodyPr/>
                    <a:lstStyle/>
                    <a:p>
                      <a:endParaRPr lang="en-CH" dirty="0"/>
                    </a:p>
                  </a:txBody>
                  <a:tcPr anchor="ctr"/>
                </a:tc>
                <a:tc vMerge="1">
                  <a:txBody>
                    <a:bodyPr/>
                    <a:lstStyle/>
                    <a:p>
                      <a:endParaRPr lang="en-CH" dirty="0"/>
                    </a:p>
                  </a:txBody>
                  <a:tcPr anchor="ctr"/>
                </a:tc>
                <a:tc>
                  <a:txBody>
                    <a:bodyPr/>
                    <a:lstStyle/>
                    <a:p>
                      <a:pPr algn="ctr"/>
                      <a:r>
                        <a:rPr lang="en-CH" sz="2000" b="1" dirty="0">
                          <a:solidFill>
                            <a:srgbClr val="FF0000"/>
                          </a:solidFill>
                        </a:rPr>
                        <a:t>100</a:t>
                      </a:r>
                    </a:p>
                  </a:txBody>
                  <a:tcPr anchor="ctr"/>
                </a:tc>
                <a:tc vMerge="1">
                  <a:txBody>
                    <a:bodyPr/>
                    <a:lstStyle/>
                    <a:p>
                      <a:pPr algn="ctr"/>
                      <a:endParaRPr lang="en-CH" dirty="0"/>
                    </a:p>
                  </a:txBody>
                  <a:tcPr anchor="ctr"/>
                </a:tc>
                <a:tc>
                  <a:txBody>
                    <a:bodyPr/>
                    <a:lstStyle/>
                    <a:p>
                      <a:pPr algn="ctr"/>
                      <a:r>
                        <a:rPr lang="en-CH" sz="2000" b="1" dirty="0">
                          <a:solidFill>
                            <a:srgbClr val="FF0000"/>
                          </a:solidFill>
                        </a:rPr>
                        <a:t>16</a:t>
                      </a:r>
                    </a:p>
                  </a:txBody>
                  <a:tcPr anchor="ctr"/>
                </a:tc>
                <a:tc vMerge="1">
                  <a:txBody>
                    <a:bodyPr/>
                    <a:lstStyle/>
                    <a:p>
                      <a:pPr algn="ctr"/>
                      <a:endParaRPr lang="en-CH" dirty="0"/>
                    </a:p>
                  </a:txBody>
                  <a:tcPr anchor="ctr"/>
                </a:tc>
                <a:tc vMerge="1">
                  <a:txBody>
                    <a:bodyPr/>
                    <a:lstStyle/>
                    <a:p>
                      <a:pPr algn="ctr"/>
                      <a:endParaRPr lang="en-CH" dirty="0"/>
                    </a:p>
                  </a:txBody>
                  <a:tcPr anchor="ctr"/>
                </a:tc>
                <a:extLst>
                  <a:ext uri="{0D108BD9-81ED-4DB2-BD59-A6C34878D82A}">
                    <a16:rowId xmlns:a16="http://schemas.microsoft.com/office/drawing/2014/main" val="777168757"/>
                  </a:ext>
                </a:extLst>
              </a:tr>
            </a:tbl>
          </a:graphicData>
        </a:graphic>
      </p:graphicFrame>
      <p:sp>
        <p:nvSpPr>
          <p:cNvPr id="2" name="Footer Placeholder 1">
            <a:extLst>
              <a:ext uri="{FF2B5EF4-FFF2-40B4-BE49-F238E27FC236}">
                <a16:creationId xmlns:a16="http://schemas.microsoft.com/office/drawing/2014/main" id="{96ED8681-9ADE-1A01-1CBD-ACC7ABCBDBDA}"/>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F71EE129-80ED-AC53-858F-F58BF34444F4}"/>
              </a:ext>
            </a:extLst>
          </p:cNvPr>
          <p:cNvSpPr>
            <a:spLocks noGrp="1"/>
          </p:cNvSpPr>
          <p:nvPr>
            <p:ph type="sldNum" sz="quarter" idx="12"/>
          </p:nvPr>
        </p:nvSpPr>
        <p:spPr/>
        <p:txBody>
          <a:bodyPr/>
          <a:lstStyle/>
          <a:p>
            <a:fld id="{005C7FBA-D4E9-46CA-9321-3ADA2E368FCD}" type="slidenum">
              <a:rPr lang="en-GB" smtClean="0"/>
              <a:t>27</a:t>
            </a:fld>
            <a:endParaRPr lang="en-GB"/>
          </a:p>
        </p:txBody>
      </p:sp>
      <p:sp>
        <p:nvSpPr>
          <p:cNvPr id="7" name="Picture Placeholder 6">
            <a:extLst>
              <a:ext uri="{FF2B5EF4-FFF2-40B4-BE49-F238E27FC236}">
                <a16:creationId xmlns:a16="http://schemas.microsoft.com/office/drawing/2014/main" id="{98F0A967-A6BF-47FC-4373-326AEF127055}"/>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46F9D74D-CD3D-535A-D7F6-3C846DC69215}"/>
              </a:ext>
            </a:extLst>
          </p:cNvPr>
          <p:cNvSpPr>
            <a:spLocks noGrp="1"/>
          </p:cNvSpPr>
          <p:nvPr>
            <p:ph type="title"/>
          </p:nvPr>
        </p:nvSpPr>
        <p:spPr/>
        <p:txBody>
          <a:bodyPr/>
          <a:lstStyle/>
          <a:p>
            <a:r>
              <a:rPr lang="en-GB" dirty="0"/>
              <a:t>Magnet development targets</a:t>
            </a:r>
          </a:p>
        </p:txBody>
      </p:sp>
      <p:sp>
        <p:nvSpPr>
          <p:cNvPr id="9" name="Date Placeholder 8">
            <a:extLst>
              <a:ext uri="{FF2B5EF4-FFF2-40B4-BE49-F238E27FC236}">
                <a16:creationId xmlns:a16="http://schemas.microsoft.com/office/drawing/2014/main" id="{9E0E0080-93EB-7BC8-B826-3C8277CD794E}"/>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10240866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21" descr="A picture containing printer&#10;&#10;Description automatically generated">
            <a:extLst>
              <a:ext uri="{FF2B5EF4-FFF2-40B4-BE49-F238E27FC236}">
                <a16:creationId xmlns:a16="http://schemas.microsoft.com/office/drawing/2014/main" id="{D42FB7C0-6C54-91B3-C73A-1630C733A2F5}"/>
              </a:ext>
            </a:extLst>
          </p:cNvPr>
          <p:cNvPicPr>
            <a:picLocks noGrp="1" noChangeAspect="1"/>
          </p:cNvPicPr>
          <p:nvPr>
            <p:ph idx="1"/>
          </p:nvPr>
        </p:nvPicPr>
        <p:blipFill rotWithShape="1">
          <a:blip r:embed="rId2">
            <a:clrChange>
              <a:clrFrom>
                <a:srgbClr val="FFFFFF"/>
              </a:clrFrom>
              <a:clrTo>
                <a:srgbClr val="FFFFFF">
                  <a:alpha val="0"/>
                </a:srgbClr>
              </a:clrTo>
            </a:clrChange>
          </a:blip>
          <a:stretch/>
        </p:blipFill>
        <p:spPr>
          <a:xfrm>
            <a:off x="-106964" y="610738"/>
            <a:ext cx="10515600" cy="3095050"/>
          </a:xfrm>
        </p:spPr>
      </p:pic>
      <p:sp>
        <p:nvSpPr>
          <p:cNvPr id="2" name="Footer Placeholder 1">
            <a:extLst>
              <a:ext uri="{FF2B5EF4-FFF2-40B4-BE49-F238E27FC236}">
                <a16:creationId xmlns:a16="http://schemas.microsoft.com/office/drawing/2014/main" id="{AE6417F6-7022-23AA-9A75-0096A0F1D63E}"/>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2E06C049-A53C-6B62-354D-5298FE0B3B04}"/>
              </a:ext>
            </a:extLst>
          </p:cNvPr>
          <p:cNvSpPr>
            <a:spLocks noGrp="1"/>
          </p:cNvSpPr>
          <p:nvPr>
            <p:ph type="sldNum" sz="quarter" idx="12"/>
          </p:nvPr>
        </p:nvSpPr>
        <p:spPr/>
        <p:txBody>
          <a:bodyPr/>
          <a:lstStyle/>
          <a:p>
            <a:fld id="{005C7FBA-D4E9-46CA-9321-3ADA2E368FCD}" type="slidenum">
              <a:rPr lang="en-GB" smtClean="0"/>
              <a:t>28</a:t>
            </a:fld>
            <a:endParaRPr lang="en-GB"/>
          </a:p>
        </p:txBody>
      </p:sp>
      <p:sp>
        <p:nvSpPr>
          <p:cNvPr id="8" name="Picture Placeholder 7">
            <a:extLst>
              <a:ext uri="{FF2B5EF4-FFF2-40B4-BE49-F238E27FC236}">
                <a16:creationId xmlns:a16="http://schemas.microsoft.com/office/drawing/2014/main" id="{A6D7D4F8-9A0A-52BA-17FF-2757E1F9C5E1}"/>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46F9D74D-CD3D-535A-D7F6-3C846DC69215}"/>
              </a:ext>
            </a:extLst>
          </p:cNvPr>
          <p:cNvSpPr>
            <a:spLocks noGrp="1"/>
          </p:cNvSpPr>
          <p:nvPr>
            <p:ph type="title"/>
          </p:nvPr>
        </p:nvSpPr>
        <p:spPr/>
        <p:txBody>
          <a:bodyPr/>
          <a:lstStyle/>
          <a:p>
            <a:r>
              <a:rPr lang="en-GB" dirty="0"/>
              <a:t>Magnet conceptual designs </a:t>
            </a:r>
            <a:br>
              <a:rPr lang="en-GB" dirty="0"/>
            </a:br>
            <a:r>
              <a:rPr lang="en-GB" dirty="0"/>
              <a:t>and technology advances</a:t>
            </a:r>
          </a:p>
        </p:txBody>
      </p:sp>
      <p:sp>
        <p:nvSpPr>
          <p:cNvPr id="9" name="TextBox 8">
            <a:extLst>
              <a:ext uri="{FF2B5EF4-FFF2-40B4-BE49-F238E27FC236}">
                <a16:creationId xmlns:a16="http://schemas.microsoft.com/office/drawing/2014/main" id="{D1A24D15-F66C-28A6-24CC-C995DF06DB11}"/>
              </a:ext>
            </a:extLst>
          </p:cNvPr>
          <p:cNvSpPr txBox="1"/>
          <p:nvPr/>
        </p:nvSpPr>
        <p:spPr>
          <a:xfrm>
            <a:off x="4082744" y="1350198"/>
            <a:ext cx="3381888" cy="369332"/>
          </a:xfrm>
          <a:prstGeom prst="rect">
            <a:avLst/>
          </a:prstGeom>
          <a:noFill/>
        </p:spPr>
        <p:txBody>
          <a:bodyPr wrap="none" rtlCol="0">
            <a:spAutoFit/>
          </a:bodyPr>
          <a:lstStyle/>
          <a:p>
            <a:r>
              <a:rPr lang="en-US" dirty="0"/>
              <a:t>Muon production: target solenoid</a:t>
            </a:r>
          </a:p>
        </p:txBody>
      </p:sp>
      <p:grpSp>
        <p:nvGrpSpPr>
          <p:cNvPr id="16" name="Group 15">
            <a:extLst>
              <a:ext uri="{FF2B5EF4-FFF2-40B4-BE49-F238E27FC236}">
                <a16:creationId xmlns:a16="http://schemas.microsoft.com/office/drawing/2014/main" id="{1745B6AC-6E0E-DBFB-7838-A606DC9B9D2A}"/>
              </a:ext>
            </a:extLst>
          </p:cNvPr>
          <p:cNvGrpSpPr/>
          <p:nvPr/>
        </p:nvGrpSpPr>
        <p:grpSpPr>
          <a:xfrm>
            <a:off x="294830" y="3478109"/>
            <a:ext cx="3482712" cy="2319259"/>
            <a:chOff x="219121" y="4480070"/>
            <a:chExt cx="3482712" cy="2319259"/>
          </a:xfrm>
        </p:grpSpPr>
        <p:pic>
          <p:nvPicPr>
            <p:cNvPr id="13" name="Picture 12">
              <a:extLst>
                <a:ext uri="{FF2B5EF4-FFF2-40B4-BE49-F238E27FC236}">
                  <a16:creationId xmlns:a16="http://schemas.microsoft.com/office/drawing/2014/main" id="{6AA2F639-89D0-C99C-FD33-DA2C7AEC57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121" y="4480070"/>
              <a:ext cx="3482434" cy="2319259"/>
            </a:xfrm>
            <a:prstGeom prst="rect">
              <a:avLst/>
            </a:prstGeom>
          </p:spPr>
        </p:pic>
        <p:sp>
          <p:nvSpPr>
            <p:cNvPr id="14" name="TextBox 13">
              <a:extLst>
                <a:ext uri="{FF2B5EF4-FFF2-40B4-BE49-F238E27FC236}">
                  <a16:creationId xmlns:a16="http://schemas.microsoft.com/office/drawing/2014/main" id="{D1AD99EC-B6F3-722B-4466-9D102A58CB6F}"/>
                </a:ext>
              </a:extLst>
            </p:cNvPr>
            <p:cNvSpPr txBox="1"/>
            <p:nvPr/>
          </p:nvSpPr>
          <p:spPr>
            <a:xfrm>
              <a:off x="1341443" y="6015247"/>
              <a:ext cx="2360390" cy="768993"/>
            </a:xfrm>
            <a:prstGeom prst="rect">
              <a:avLst/>
            </a:prstGeom>
            <a:noFill/>
          </p:spPr>
          <p:txBody>
            <a:bodyPr wrap="none" rtlCol="0">
              <a:spAutoFit/>
            </a:bodyPr>
            <a:lstStyle/>
            <a:p>
              <a:pPr algn="r"/>
              <a:r>
                <a:rPr lang="en-CH" sz="1487">
                  <a:solidFill>
                    <a:srgbClr val="FFFF00"/>
                  </a:solidFill>
                </a:rPr>
                <a:t>HTS </a:t>
              </a:r>
              <a:r>
                <a:rPr lang="en-CH" sz="1487" dirty="0">
                  <a:solidFill>
                    <a:srgbClr val="FFFF00"/>
                  </a:solidFill>
                </a:rPr>
                <a:t>conductor</a:t>
              </a:r>
            </a:p>
            <a:p>
              <a:pPr algn="r"/>
              <a:r>
                <a:rPr lang="en-CH" sz="1455" dirty="0">
                  <a:solidFill>
                    <a:srgbClr val="FFFF00"/>
                  </a:solidFill>
                  <a:latin typeface="Calibri" panose="020F0502020204030204"/>
                </a:rPr>
                <a:t>Operating current: </a:t>
              </a:r>
              <a:r>
                <a:rPr lang="en-CH" sz="1455">
                  <a:solidFill>
                    <a:srgbClr val="FFFF00"/>
                  </a:solidFill>
                  <a:latin typeface="Calibri" panose="020F0502020204030204"/>
                </a:rPr>
                <a:t>61 kA</a:t>
              </a:r>
              <a:endParaRPr lang="en-US" sz="1455" dirty="0">
                <a:solidFill>
                  <a:srgbClr val="FFFF00"/>
                </a:solidFill>
                <a:latin typeface="Calibri" panose="020F0502020204030204"/>
              </a:endParaRPr>
            </a:p>
            <a:p>
              <a:pPr algn="r"/>
              <a:r>
                <a:rPr lang="en-US" sz="1455" dirty="0">
                  <a:solidFill>
                    <a:srgbClr val="FFFF00"/>
                  </a:solidFill>
                  <a:latin typeface="Calibri" panose="020F0502020204030204"/>
                </a:rPr>
                <a:t>Operating temperature: 20 K</a:t>
              </a:r>
              <a:endParaRPr lang="en-CH" sz="1455" dirty="0">
                <a:solidFill>
                  <a:srgbClr val="FFFF00"/>
                </a:solidFill>
                <a:latin typeface="Calibri" panose="020F0502020204030204"/>
              </a:endParaRPr>
            </a:p>
          </p:txBody>
        </p:sp>
      </p:grpSp>
      <p:pic>
        <p:nvPicPr>
          <p:cNvPr id="17" name="Picture 16">
            <a:extLst>
              <a:ext uri="{FF2B5EF4-FFF2-40B4-BE49-F238E27FC236}">
                <a16:creationId xmlns:a16="http://schemas.microsoft.com/office/drawing/2014/main" id="{DA8CF210-466C-52ED-6908-B8F489369149}"/>
              </a:ext>
            </a:extLst>
          </p:cNvPr>
          <p:cNvPicPr>
            <a:picLocks noChangeAspect="1"/>
          </p:cNvPicPr>
          <p:nvPr/>
        </p:nvPicPr>
        <p:blipFill rotWithShape="1">
          <a:blip r:embed="rId4">
            <a:extLst>
              <a:ext uri="{28A0092B-C50C-407E-A947-70E740481C1C}">
                <a14:useLocalDpi xmlns:a14="http://schemas.microsoft.com/office/drawing/2010/main" val="0"/>
              </a:ext>
            </a:extLst>
          </a:blip>
          <a:srcRect l="6778" t="6803" r="6807"/>
          <a:stretch/>
        </p:blipFill>
        <p:spPr>
          <a:xfrm>
            <a:off x="3821016" y="3459006"/>
            <a:ext cx="3196023" cy="2585144"/>
          </a:xfrm>
          <a:prstGeom prst="rect">
            <a:avLst/>
          </a:prstGeom>
        </p:spPr>
      </p:pic>
      <p:pic>
        <p:nvPicPr>
          <p:cNvPr id="18" name="Picture 17" descr="A rainbow colored line on a black background&#10;&#10;Description automatically generated">
            <a:extLst>
              <a:ext uri="{FF2B5EF4-FFF2-40B4-BE49-F238E27FC236}">
                <a16:creationId xmlns:a16="http://schemas.microsoft.com/office/drawing/2014/main" id="{8F9D4C88-12AD-1B6F-8101-708EEC014F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70065" y="3514722"/>
            <a:ext cx="462682" cy="2585143"/>
          </a:xfrm>
          <a:prstGeom prst="rect">
            <a:avLst/>
          </a:prstGeom>
        </p:spPr>
      </p:pic>
      <p:grpSp>
        <p:nvGrpSpPr>
          <p:cNvPr id="19" name="Group 18">
            <a:extLst>
              <a:ext uri="{FF2B5EF4-FFF2-40B4-BE49-F238E27FC236}">
                <a16:creationId xmlns:a16="http://schemas.microsoft.com/office/drawing/2014/main" id="{6352CA95-9B5B-9778-9932-184347BA0070}"/>
              </a:ext>
            </a:extLst>
          </p:cNvPr>
          <p:cNvGrpSpPr>
            <a:grpSpLocks noChangeAspect="1"/>
          </p:cNvGrpSpPr>
          <p:nvPr/>
        </p:nvGrpSpPr>
        <p:grpSpPr>
          <a:xfrm>
            <a:off x="7212977" y="3763884"/>
            <a:ext cx="1364028" cy="2036366"/>
            <a:chOff x="6287566" y="1536443"/>
            <a:chExt cx="3350797" cy="5002425"/>
          </a:xfrm>
        </p:grpSpPr>
        <p:pic>
          <p:nvPicPr>
            <p:cNvPr id="20" name="Picture 19" descr="A rainbow colored circle with a hole in the middle&#10;&#10;Description automatically generated">
              <a:extLst>
                <a:ext uri="{FF2B5EF4-FFF2-40B4-BE49-F238E27FC236}">
                  <a16:creationId xmlns:a16="http://schemas.microsoft.com/office/drawing/2014/main" id="{D7688850-7A17-0C72-19D5-23838BC5BB7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8019" t="35723" r="27547" b="22013"/>
            <a:stretch/>
          </p:blipFill>
          <p:spPr>
            <a:xfrm>
              <a:off x="6290385" y="4892948"/>
              <a:ext cx="3345726" cy="1645920"/>
            </a:xfrm>
            <a:prstGeom prst="rect">
              <a:avLst/>
            </a:prstGeom>
          </p:spPr>
        </p:pic>
        <p:pic>
          <p:nvPicPr>
            <p:cNvPr id="21" name="Picture 20" descr="A rainbow colored circle with a hole in the middle&#10;&#10;Description automatically generated">
              <a:extLst>
                <a:ext uri="{FF2B5EF4-FFF2-40B4-BE49-F238E27FC236}">
                  <a16:creationId xmlns:a16="http://schemas.microsoft.com/office/drawing/2014/main" id="{705AEDB4-624A-C84F-7BDB-57C7AAD72C4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019" t="35598" r="27830" b="22264"/>
            <a:stretch/>
          </p:blipFill>
          <p:spPr>
            <a:xfrm>
              <a:off x="6293026" y="4053821"/>
              <a:ext cx="3340969" cy="1645920"/>
            </a:xfrm>
            <a:prstGeom prst="rect">
              <a:avLst/>
            </a:prstGeom>
          </p:spPr>
        </p:pic>
        <p:pic>
          <p:nvPicPr>
            <p:cNvPr id="22" name="Picture 21" descr="A rainbow colored circular object&#10;&#10;Description automatically generated">
              <a:extLst>
                <a:ext uri="{FF2B5EF4-FFF2-40B4-BE49-F238E27FC236}">
                  <a16:creationId xmlns:a16="http://schemas.microsoft.com/office/drawing/2014/main" id="{47A1EE23-F4C4-77C4-EB34-4C9384ABB26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8019" t="35723" r="27641" b="22138"/>
            <a:stretch/>
          </p:blipFill>
          <p:spPr>
            <a:xfrm>
              <a:off x="6287566" y="3214695"/>
              <a:ext cx="3350797" cy="1645920"/>
            </a:xfrm>
            <a:prstGeom prst="rect">
              <a:avLst/>
            </a:prstGeom>
          </p:spPr>
        </p:pic>
        <p:pic>
          <p:nvPicPr>
            <p:cNvPr id="23" name="Picture 22" descr="A rainbow colored circle with a hole in the middle&#10;&#10;Description automatically generated">
              <a:extLst>
                <a:ext uri="{FF2B5EF4-FFF2-40B4-BE49-F238E27FC236}">
                  <a16:creationId xmlns:a16="http://schemas.microsoft.com/office/drawing/2014/main" id="{ADFB3691-FB63-A30C-8F9B-C9757D67A31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8019" t="35347" r="27641" b="22012"/>
            <a:stretch/>
          </p:blipFill>
          <p:spPr>
            <a:xfrm>
              <a:off x="6309530" y="2375569"/>
              <a:ext cx="3311261" cy="1645920"/>
            </a:xfrm>
            <a:prstGeom prst="rect">
              <a:avLst/>
            </a:prstGeom>
          </p:spPr>
        </p:pic>
        <p:pic>
          <p:nvPicPr>
            <p:cNvPr id="24" name="Picture 23" descr="A rainbow colored half circle&#10;&#10;Description automatically generated">
              <a:extLst>
                <a:ext uri="{FF2B5EF4-FFF2-40B4-BE49-F238E27FC236}">
                  <a16:creationId xmlns:a16="http://schemas.microsoft.com/office/drawing/2014/main" id="{8198AB96-688D-6BDE-F4C6-83748E0A675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7547" t="35346" r="27547" b="21861"/>
            <a:stretch/>
          </p:blipFill>
          <p:spPr>
            <a:xfrm>
              <a:off x="6299887" y="1536443"/>
              <a:ext cx="3328618" cy="1645920"/>
            </a:xfrm>
            <a:prstGeom prst="rect">
              <a:avLst/>
            </a:prstGeom>
          </p:spPr>
        </p:pic>
      </p:grpSp>
      <p:sp>
        <p:nvSpPr>
          <p:cNvPr id="25" name="TextBox 24">
            <a:extLst>
              <a:ext uri="{FF2B5EF4-FFF2-40B4-BE49-F238E27FC236}">
                <a16:creationId xmlns:a16="http://schemas.microsoft.com/office/drawing/2014/main" id="{E116A11F-F7BA-99C7-6804-E302E00749AB}"/>
              </a:ext>
            </a:extLst>
          </p:cNvPr>
          <p:cNvSpPr txBox="1"/>
          <p:nvPr/>
        </p:nvSpPr>
        <p:spPr>
          <a:xfrm>
            <a:off x="4596133" y="6050828"/>
            <a:ext cx="4162486" cy="369332"/>
          </a:xfrm>
          <a:prstGeom prst="rect">
            <a:avLst/>
          </a:prstGeom>
          <a:noFill/>
        </p:spPr>
        <p:txBody>
          <a:bodyPr wrap="none" rtlCol="0">
            <a:spAutoFit/>
          </a:bodyPr>
          <a:lstStyle/>
          <a:p>
            <a:r>
              <a:rPr lang="en-US" dirty="0"/>
              <a:t>40 T final cooling solenoid quench analysis</a:t>
            </a:r>
          </a:p>
        </p:txBody>
      </p:sp>
      <p:pic>
        <p:nvPicPr>
          <p:cNvPr id="26" name="Picture 25">
            <a:extLst>
              <a:ext uri="{FF2B5EF4-FFF2-40B4-BE49-F238E27FC236}">
                <a16:creationId xmlns:a16="http://schemas.microsoft.com/office/drawing/2014/main" id="{A05FA77B-D7EA-A0A1-2BE0-252571BC1C16}"/>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9123144" y="1462613"/>
            <a:ext cx="2834640" cy="2213764"/>
          </a:xfrm>
          <a:prstGeom prst="rect">
            <a:avLst/>
          </a:prstGeom>
        </p:spPr>
      </p:pic>
      <p:pic>
        <p:nvPicPr>
          <p:cNvPr id="27" name="Picture 7">
            <a:extLst>
              <a:ext uri="{FF2B5EF4-FFF2-40B4-BE49-F238E27FC236}">
                <a16:creationId xmlns:a16="http://schemas.microsoft.com/office/drawing/2014/main" id="{2CBCC435-FE41-3526-B9BE-C5D2702D42E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9124406" y="3792569"/>
            <a:ext cx="2858406" cy="2213765"/>
          </a:xfrm>
          <a:prstGeom prst="rect">
            <a:avLst/>
          </a:prstGeom>
        </p:spPr>
      </p:pic>
      <p:sp>
        <p:nvSpPr>
          <p:cNvPr id="28" name="TextBox 27">
            <a:extLst>
              <a:ext uri="{FF2B5EF4-FFF2-40B4-BE49-F238E27FC236}">
                <a16:creationId xmlns:a16="http://schemas.microsoft.com/office/drawing/2014/main" id="{DAC307B0-3059-B4D5-C9A8-160946CFF63C}"/>
              </a:ext>
            </a:extLst>
          </p:cNvPr>
          <p:cNvSpPr txBox="1"/>
          <p:nvPr/>
        </p:nvSpPr>
        <p:spPr>
          <a:xfrm>
            <a:off x="328199" y="6020837"/>
            <a:ext cx="3538020" cy="369332"/>
          </a:xfrm>
          <a:prstGeom prst="rect">
            <a:avLst/>
          </a:prstGeom>
          <a:noFill/>
        </p:spPr>
        <p:txBody>
          <a:bodyPr wrap="none" rtlCol="0">
            <a:spAutoFit/>
          </a:bodyPr>
          <a:lstStyle/>
          <a:p>
            <a:r>
              <a:rPr lang="en-US" dirty="0"/>
              <a:t>20 T target solenoid conductor R&amp;D</a:t>
            </a:r>
          </a:p>
        </p:txBody>
      </p:sp>
      <p:sp>
        <p:nvSpPr>
          <p:cNvPr id="29" name="TextBox 28">
            <a:extLst>
              <a:ext uri="{FF2B5EF4-FFF2-40B4-BE49-F238E27FC236}">
                <a16:creationId xmlns:a16="http://schemas.microsoft.com/office/drawing/2014/main" id="{C544B2BB-E826-8DF1-D9FE-15A9432EBC23}"/>
              </a:ext>
            </a:extLst>
          </p:cNvPr>
          <p:cNvSpPr txBox="1"/>
          <p:nvPr/>
        </p:nvSpPr>
        <p:spPr>
          <a:xfrm>
            <a:off x="9403404" y="6050828"/>
            <a:ext cx="2328266" cy="369332"/>
          </a:xfrm>
          <a:prstGeom prst="rect">
            <a:avLst/>
          </a:prstGeom>
          <a:noFill/>
        </p:spPr>
        <p:txBody>
          <a:bodyPr wrap="none" rtlCol="0">
            <a:spAutoFit/>
          </a:bodyPr>
          <a:lstStyle/>
          <a:p>
            <a:pPr algn="ctr"/>
            <a:r>
              <a:rPr lang="en-US" dirty="0"/>
              <a:t>Collider magnets limits</a:t>
            </a:r>
          </a:p>
        </p:txBody>
      </p:sp>
      <p:sp>
        <p:nvSpPr>
          <p:cNvPr id="10" name="Date Placeholder 9">
            <a:extLst>
              <a:ext uri="{FF2B5EF4-FFF2-40B4-BE49-F238E27FC236}">
                <a16:creationId xmlns:a16="http://schemas.microsoft.com/office/drawing/2014/main" id="{E73EE68D-BD72-1FAC-358E-B8E034B117EF}"/>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72077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497B3B18-AA14-7510-87AB-7C0CC17412ED}"/>
              </a:ext>
            </a:extLst>
          </p:cNvPr>
          <p:cNvGraphicFramePr>
            <a:graphicFrameLocks noGrp="1"/>
          </p:cNvGraphicFramePr>
          <p:nvPr>
            <p:ph idx="1"/>
            <p:extLst>
              <p:ext uri="{D42A27DB-BD31-4B8C-83A1-F6EECF244321}">
                <p14:modId xmlns:p14="http://schemas.microsoft.com/office/powerpoint/2010/main" val="1398044263"/>
              </p:ext>
            </p:extLst>
          </p:nvPr>
        </p:nvGraphicFramePr>
        <p:xfrm>
          <a:off x="2925419" y="1778999"/>
          <a:ext cx="5257800" cy="4707654"/>
        </p:xfrm>
        <a:graphic>
          <a:graphicData uri="http://schemas.openxmlformats.org/drawingml/2006/table">
            <a:tbl>
              <a:tblPr firstRow="1" firstCol="1" bandRow="1">
                <a:tableStyleId>{5C22544A-7EE6-4342-B048-85BDC9FD1C3A}</a:tableStyleId>
              </a:tblPr>
              <a:tblGrid>
                <a:gridCol w="871643">
                  <a:extLst>
                    <a:ext uri="{9D8B030D-6E8A-4147-A177-3AD203B41FA5}">
                      <a16:colId xmlns:a16="http://schemas.microsoft.com/office/drawing/2014/main" val="3198146414"/>
                    </a:ext>
                  </a:extLst>
                </a:gridCol>
                <a:gridCol w="1038683">
                  <a:extLst>
                    <a:ext uri="{9D8B030D-6E8A-4147-A177-3AD203B41FA5}">
                      <a16:colId xmlns:a16="http://schemas.microsoft.com/office/drawing/2014/main" val="3956225377"/>
                    </a:ext>
                  </a:extLst>
                </a:gridCol>
                <a:gridCol w="3347474">
                  <a:extLst>
                    <a:ext uri="{9D8B030D-6E8A-4147-A177-3AD203B41FA5}">
                      <a16:colId xmlns:a16="http://schemas.microsoft.com/office/drawing/2014/main" val="911287413"/>
                    </a:ext>
                  </a:extLst>
                </a:gridCol>
              </a:tblGrid>
              <a:tr h="0">
                <a:tc gridSpan="3">
                  <a:txBody>
                    <a:bodyPr/>
                    <a:lstStyle/>
                    <a:p>
                      <a:pPr algn="ctr">
                        <a:lnSpc>
                          <a:spcPct val="107000"/>
                        </a:lnSpc>
                        <a:spcAft>
                          <a:spcPts val="800"/>
                        </a:spcAft>
                      </a:pPr>
                      <a:r>
                        <a:rPr lang="en-GB" sz="1050" kern="100">
                          <a:effectLst/>
                          <a:highlight>
                            <a:srgbClr val="D0CECE"/>
                          </a:highlight>
                        </a:rPr>
                        <a:t>WP7</a:t>
                      </a:r>
                      <a:endParaRPr lang="en-GB" sz="1050" kern="100">
                        <a:effectLst/>
                        <a:highlight>
                          <a:srgbClr val="D0CECE"/>
                        </a:highligh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95191541"/>
                  </a:ext>
                </a:extLst>
              </a:tr>
              <a:tr h="131600">
                <a:tc>
                  <a:txBody>
                    <a:bodyPr/>
                    <a:lstStyle/>
                    <a:p>
                      <a:pPr>
                        <a:lnSpc>
                          <a:spcPct val="107000"/>
                        </a:lnSpc>
                        <a:spcAft>
                          <a:spcPts val="800"/>
                        </a:spcAft>
                      </a:pPr>
                      <a:r>
                        <a:rPr lang="en-GB" sz="1050" kern="100">
                          <a:effectLst/>
                        </a:rPr>
                        <a:t>Institute</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Months funded</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Comments</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3930996498"/>
                  </a:ext>
                </a:extLst>
              </a:tr>
              <a:tr h="406986">
                <a:tc>
                  <a:txBody>
                    <a:bodyPr/>
                    <a:lstStyle/>
                    <a:p>
                      <a:pPr>
                        <a:lnSpc>
                          <a:spcPct val="107000"/>
                        </a:lnSpc>
                        <a:spcAft>
                          <a:spcPts val="800"/>
                        </a:spcAft>
                      </a:pPr>
                      <a:r>
                        <a:rPr lang="en-GB" sz="1050" kern="100">
                          <a:effectLst/>
                        </a:rPr>
                        <a:t>TUDA</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15</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dirty="0">
                          <a:effectLst/>
                        </a:rPr>
                        <a:t>D. Moll, hired in September 2023. The person is presently paid with other funds. He will be funded by MuCol from Sep 2024 to Dec 2025.</a:t>
                      </a: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2404623587"/>
                  </a:ext>
                </a:extLst>
              </a:tr>
              <a:tr h="406986">
                <a:tc>
                  <a:txBody>
                    <a:bodyPr/>
                    <a:lstStyle/>
                    <a:p>
                      <a:pPr>
                        <a:lnSpc>
                          <a:spcPct val="107000"/>
                        </a:lnSpc>
                        <a:spcAft>
                          <a:spcPts val="800"/>
                        </a:spcAft>
                      </a:pPr>
                      <a:r>
                        <a:rPr lang="en-GB" sz="1050" kern="100">
                          <a:effectLst/>
                        </a:rPr>
                        <a:t>CEA</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18</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dirty="0">
                          <a:effectLst/>
                        </a:rPr>
                        <a:t>The position should be opened in the near future.</a:t>
                      </a: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3619573931"/>
                  </a:ext>
                </a:extLst>
              </a:tr>
              <a:tr h="1113728">
                <a:tc>
                  <a:txBody>
                    <a:bodyPr/>
                    <a:lstStyle/>
                    <a:p>
                      <a:pPr>
                        <a:lnSpc>
                          <a:spcPct val="107000"/>
                        </a:lnSpc>
                        <a:spcAft>
                          <a:spcPts val="800"/>
                        </a:spcAft>
                      </a:pPr>
                      <a:r>
                        <a:rPr lang="en-GB" sz="1050" kern="100">
                          <a:effectLst/>
                        </a:rPr>
                        <a:t>INFN</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32</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it-CH" sz="1050" kern="100" dirty="0">
                          <a:effectLst/>
                        </a:rPr>
                        <a:t>INFN-Milano and UMIL: J. Pavan, B. Baggi, G. Giordano, L. Balconi, F. Mariani, G. Scarantino</a:t>
                      </a:r>
                      <a:endParaRPr lang="en-GB" sz="1050" kern="100" dirty="0">
                        <a:effectLst/>
                      </a:endParaRPr>
                    </a:p>
                    <a:p>
                      <a:pPr>
                        <a:lnSpc>
                          <a:spcPct val="107000"/>
                        </a:lnSpc>
                        <a:spcAft>
                          <a:spcPts val="800"/>
                        </a:spcAft>
                      </a:pPr>
                      <a:r>
                        <a:rPr lang="it-CH" sz="1050" kern="100" dirty="0">
                          <a:effectLst/>
                        </a:rPr>
                        <a:t>INFN-Genova: D. Novelli, T. Maiello</a:t>
                      </a: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3408211358"/>
                  </a:ext>
                </a:extLst>
              </a:tr>
              <a:tr h="682372">
                <a:tc>
                  <a:txBody>
                    <a:bodyPr/>
                    <a:lstStyle/>
                    <a:p>
                      <a:pPr>
                        <a:lnSpc>
                          <a:spcPct val="107000"/>
                        </a:lnSpc>
                        <a:spcAft>
                          <a:spcPts val="800"/>
                        </a:spcAft>
                      </a:pPr>
                      <a:r>
                        <a:rPr lang="en-GB" sz="1050" kern="100">
                          <a:effectLst/>
                        </a:rPr>
                        <a:t>UMIL</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8</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dirty="0">
                          <a:effectLst/>
                        </a:rPr>
                        <a:t>See WP8</a:t>
                      </a: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882220704"/>
                  </a:ext>
                </a:extLst>
              </a:tr>
              <a:tr h="131600">
                <a:tc>
                  <a:txBody>
                    <a:bodyPr/>
                    <a:lstStyle/>
                    <a:p>
                      <a:pPr>
                        <a:lnSpc>
                          <a:spcPct val="107000"/>
                        </a:lnSpc>
                        <a:spcAft>
                          <a:spcPts val="800"/>
                        </a:spcAft>
                      </a:pPr>
                      <a:r>
                        <a:rPr lang="en-GB" sz="1050" kern="100">
                          <a:effectLst/>
                        </a:rPr>
                        <a:t>UTWENTE</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14</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S. Otten</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4223941571"/>
                  </a:ext>
                </a:extLst>
              </a:tr>
              <a:tr h="131600">
                <a:tc>
                  <a:txBody>
                    <a:bodyPr/>
                    <a:lstStyle/>
                    <a:p>
                      <a:pPr>
                        <a:lnSpc>
                          <a:spcPct val="107000"/>
                        </a:lnSpc>
                        <a:spcAft>
                          <a:spcPts val="800"/>
                        </a:spcAft>
                      </a:pPr>
                      <a:r>
                        <a:rPr lang="en-GB" sz="1050" kern="100">
                          <a:effectLst/>
                        </a:rPr>
                        <a:t>PSI</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36</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dirty="0">
                          <a:effectLst/>
                        </a:rPr>
                        <a:t>They hired a PhD student. </a:t>
                      </a: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3704237973"/>
                  </a:ext>
                </a:extLst>
              </a:tr>
              <a:tr h="269293">
                <a:tc>
                  <a:txBody>
                    <a:bodyPr/>
                    <a:lstStyle/>
                    <a:p>
                      <a:pPr>
                        <a:lnSpc>
                          <a:spcPct val="107000"/>
                        </a:lnSpc>
                        <a:spcAft>
                          <a:spcPts val="800"/>
                        </a:spcAft>
                      </a:pPr>
                      <a:r>
                        <a:rPr lang="en-GB" sz="1050" kern="100">
                          <a:effectLst/>
                        </a:rPr>
                        <a:t>UNIGE</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24</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dirty="0">
                          <a:effectLst/>
                        </a:rPr>
                        <a:t>Currently the work for MuCol is carried out with internal resources. They will hire somebody from 2025.</a:t>
                      </a: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358056267"/>
                  </a:ext>
                </a:extLst>
              </a:tr>
              <a:tr h="682372">
                <a:tc>
                  <a:txBody>
                    <a:bodyPr/>
                    <a:lstStyle/>
                    <a:p>
                      <a:pPr>
                        <a:lnSpc>
                          <a:spcPct val="107000"/>
                        </a:lnSpc>
                        <a:spcAft>
                          <a:spcPts val="800"/>
                        </a:spcAft>
                      </a:pPr>
                      <a:r>
                        <a:rPr lang="en-GB" sz="1050" kern="100">
                          <a:effectLst/>
                        </a:rPr>
                        <a:t>SOTON</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42</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dirty="0">
                          <a:effectLst/>
                        </a:rPr>
                        <a:t>Hiring in progress</a:t>
                      </a: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1916198539"/>
                  </a:ext>
                </a:extLst>
              </a:tr>
              <a:tr h="131600">
                <a:tc>
                  <a:txBody>
                    <a:bodyPr/>
                    <a:lstStyle/>
                    <a:p>
                      <a:pPr>
                        <a:lnSpc>
                          <a:spcPct val="107000"/>
                        </a:lnSpc>
                        <a:spcAft>
                          <a:spcPts val="800"/>
                        </a:spcAft>
                      </a:pPr>
                      <a:r>
                        <a:rPr lang="en-GB" sz="1050" kern="100">
                          <a:effectLst/>
                        </a:rPr>
                        <a:t>CERN</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 </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it-CH" sz="1050" kern="100">
                          <a:effectLst/>
                        </a:rPr>
                        <a:t>S. Fabbri, G. Vernassa, D. Rinaldoni, M. A. Hafiz, M. Gast</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127103152"/>
                  </a:ext>
                </a:extLst>
              </a:tr>
              <a:tr h="131600">
                <a:tc>
                  <a:txBody>
                    <a:bodyPr/>
                    <a:lstStyle/>
                    <a:p>
                      <a:pPr>
                        <a:lnSpc>
                          <a:spcPct val="107000"/>
                        </a:lnSpc>
                        <a:spcAft>
                          <a:spcPts val="800"/>
                        </a:spcAft>
                      </a:pPr>
                      <a:r>
                        <a:rPr lang="en-GB" sz="1050" kern="100">
                          <a:effectLst/>
                        </a:rPr>
                        <a:t>UNIBO</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a:effectLst/>
                        </a:rPr>
                        <a:t>0</a:t>
                      </a:r>
                      <a:endParaRPr lang="en-GB"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tc>
                  <a:txBody>
                    <a:bodyPr/>
                    <a:lstStyle/>
                    <a:p>
                      <a:pPr>
                        <a:lnSpc>
                          <a:spcPct val="107000"/>
                        </a:lnSpc>
                        <a:spcAft>
                          <a:spcPts val="800"/>
                        </a:spcAft>
                      </a:pPr>
                      <a:r>
                        <a:rPr lang="en-GB" sz="1050" kern="100" dirty="0">
                          <a:effectLst/>
                        </a:rPr>
                        <a:t>R. Miceli, C. Bartoli</a:t>
                      </a: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2640" marR="52640" marT="0" marB="0"/>
                </a:tc>
                <a:extLst>
                  <a:ext uri="{0D108BD9-81ED-4DB2-BD59-A6C34878D82A}">
                    <a16:rowId xmlns:a16="http://schemas.microsoft.com/office/drawing/2014/main" val="3764828468"/>
                  </a:ext>
                </a:extLst>
              </a:tr>
            </a:tbl>
          </a:graphicData>
        </a:graphic>
      </p:graphicFrame>
      <p:sp>
        <p:nvSpPr>
          <p:cNvPr id="7" name="Footer Placeholder 6">
            <a:extLst>
              <a:ext uri="{FF2B5EF4-FFF2-40B4-BE49-F238E27FC236}">
                <a16:creationId xmlns:a16="http://schemas.microsoft.com/office/drawing/2014/main" id="{734BAC12-E361-124E-ACF2-1120DAD6D28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8" name="Slide Number Placeholder 7">
            <a:extLst>
              <a:ext uri="{FF2B5EF4-FFF2-40B4-BE49-F238E27FC236}">
                <a16:creationId xmlns:a16="http://schemas.microsoft.com/office/drawing/2014/main" id="{DDCF2A58-A902-062B-DA28-0FDDA10743DC}"/>
              </a:ext>
            </a:extLst>
          </p:cNvPr>
          <p:cNvSpPr>
            <a:spLocks noGrp="1"/>
          </p:cNvSpPr>
          <p:nvPr>
            <p:ph type="sldNum" sz="quarter" idx="12"/>
          </p:nvPr>
        </p:nvSpPr>
        <p:spPr/>
        <p:txBody>
          <a:bodyPr/>
          <a:lstStyle/>
          <a:p>
            <a:fld id="{005C7FBA-D4E9-46CA-9321-3ADA2E368FCD}" type="slidenum">
              <a:rPr lang="en-GB" smtClean="0"/>
              <a:t>29</a:t>
            </a:fld>
            <a:endParaRPr lang="en-GB"/>
          </a:p>
        </p:txBody>
      </p:sp>
      <p:sp>
        <p:nvSpPr>
          <p:cNvPr id="10" name="Picture Placeholder 9">
            <a:extLst>
              <a:ext uri="{FF2B5EF4-FFF2-40B4-BE49-F238E27FC236}">
                <a16:creationId xmlns:a16="http://schemas.microsoft.com/office/drawing/2014/main" id="{222B984C-4C22-EF20-3259-742F7BAC1384}"/>
              </a:ext>
            </a:extLst>
          </p:cNvPr>
          <p:cNvSpPr>
            <a:spLocks noGrp="1"/>
          </p:cNvSpPr>
          <p:nvPr>
            <p:ph type="pic" sz="quarter" idx="13"/>
          </p:nvPr>
        </p:nvSpPr>
        <p:spPr/>
        <p:txBody>
          <a:bodyPr/>
          <a:lstStyle/>
          <a:p>
            <a:endParaRPr lang="en-GB"/>
          </a:p>
        </p:txBody>
      </p:sp>
      <p:sp>
        <p:nvSpPr>
          <p:cNvPr id="9" name="Title 8">
            <a:extLst>
              <a:ext uri="{FF2B5EF4-FFF2-40B4-BE49-F238E27FC236}">
                <a16:creationId xmlns:a16="http://schemas.microsoft.com/office/drawing/2014/main" id="{C8EA5DAE-75D5-FEEF-9974-5FAA5633A7F9}"/>
              </a:ext>
            </a:extLst>
          </p:cNvPr>
          <p:cNvSpPr>
            <a:spLocks noGrp="1"/>
          </p:cNvSpPr>
          <p:nvPr>
            <p:ph type="title"/>
          </p:nvPr>
        </p:nvSpPr>
        <p:spPr/>
        <p:txBody>
          <a:bodyPr/>
          <a:lstStyle/>
          <a:p>
            <a:endParaRPr lang="en-GB"/>
          </a:p>
        </p:txBody>
      </p:sp>
      <p:sp>
        <p:nvSpPr>
          <p:cNvPr id="11" name="Date Placeholder 10">
            <a:extLst>
              <a:ext uri="{FF2B5EF4-FFF2-40B4-BE49-F238E27FC236}">
                <a16:creationId xmlns:a16="http://schemas.microsoft.com/office/drawing/2014/main" id="{06A25BD1-8AEE-7965-84AB-A528D3DE14BA}"/>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1483032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F50240F-D57C-3A7C-7E70-6D18CACAB0C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1529812" y="1825625"/>
            <a:ext cx="9132376" cy="4351338"/>
          </a:xfrm>
          <a:prstGeom prst="rect">
            <a:avLst/>
          </a:prstGeom>
          <a:noFill/>
          <a:ln>
            <a:noFill/>
          </a:ln>
        </p:spPr>
      </p:pic>
      <p:sp>
        <p:nvSpPr>
          <p:cNvPr id="2" name="Footer Placeholder 1">
            <a:extLst>
              <a:ext uri="{FF2B5EF4-FFF2-40B4-BE49-F238E27FC236}">
                <a16:creationId xmlns:a16="http://schemas.microsoft.com/office/drawing/2014/main" id="{047D726B-C16D-5C31-9A80-5C015C38885A}"/>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3AE7FCB7-DA19-0651-847E-138A3034D937}"/>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9" name="Picture Placeholder 8">
            <a:extLst>
              <a:ext uri="{FF2B5EF4-FFF2-40B4-BE49-F238E27FC236}">
                <a16:creationId xmlns:a16="http://schemas.microsoft.com/office/drawing/2014/main" id="{24EA97B5-A001-EAE4-868E-D379E6578CA8}"/>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US" dirty="0"/>
              <a:t>Introduction</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3"/>
          <a:stretch>
            <a:fillRect/>
          </a:stretch>
        </p:blipFill>
        <p:spPr>
          <a:xfrm>
            <a:off x="10759501" y="161193"/>
            <a:ext cx="910841" cy="910841"/>
          </a:xfrm>
          <a:prstGeom prst="rect">
            <a:avLst/>
          </a:prstGeom>
        </p:spPr>
      </p:pic>
      <p:sp>
        <p:nvSpPr>
          <p:cNvPr id="10" name="Date Placeholder 9">
            <a:extLst>
              <a:ext uri="{FF2B5EF4-FFF2-40B4-BE49-F238E27FC236}">
                <a16:creationId xmlns:a16="http://schemas.microsoft.com/office/drawing/2014/main" id="{3272A063-508A-0A56-76A6-55570A3C2A8F}"/>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718576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2F9617E-3B54-B2D9-C423-8AC20A1C3C6C}"/>
              </a:ext>
            </a:extLst>
          </p:cNvPr>
          <p:cNvSpPr>
            <a:spLocks noGrp="1"/>
          </p:cNvSpPr>
          <p:nvPr>
            <p:ph idx="1"/>
          </p:nvPr>
        </p:nvSpPr>
        <p:spPr/>
        <p:txBody>
          <a:bodyPr/>
          <a:lstStyle/>
          <a:p>
            <a:endParaRPr lang="en-GB"/>
          </a:p>
        </p:txBody>
      </p:sp>
      <p:sp>
        <p:nvSpPr>
          <p:cNvPr id="7" name="Footer Placeholder 6">
            <a:extLst>
              <a:ext uri="{FF2B5EF4-FFF2-40B4-BE49-F238E27FC236}">
                <a16:creationId xmlns:a16="http://schemas.microsoft.com/office/drawing/2014/main" id="{B09A4960-56BC-F0D5-C8F8-B3F4E7F3ABAB}"/>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8" name="Slide Number Placeholder 7">
            <a:extLst>
              <a:ext uri="{FF2B5EF4-FFF2-40B4-BE49-F238E27FC236}">
                <a16:creationId xmlns:a16="http://schemas.microsoft.com/office/drawing/2014/main" id="{CEB07FAE-95BB-518F-0911-AC6BCD83DD3C}"/>
              </a:ext>
            </a:extLst>
          </p:cNvPr>
          <p:cNvSpPr>
            <a:spLocks noGrp="1"/>
          </p:cNvSpPr>
          <p:nvPr>
            <p:ph type="sldNum" sz="quarter" idx="12"/>
          </p:nvPr>
        </p:nvSpPr>
        <p:spPr/>
        <p:txBody>
          <a:bodyPr/>
          <a:lstStyle/>
          <a:p>
            <a:fld id="{005C7FBA-D4E9-46CA-9321-3ADA2E368FCD}" type="slidenum">
              <a:rPr lang="en-GB" smtClean="0"/>
              <a:t>30</a:t>
            </a:fld>
            <a:endParaRPr lang="en-GB"/>
          </a:p>
        </p:txBody>
      </p:sp>
      <p:sp>
        <p:nvSpPr>
          <p:cNvPr id="10" name="Picture Placeholder 9">
            <a:extLst>
              <a:ext uri="{FF2B5EF4-FFF2-40B4-BE49-F238E27FC236}">
                <a16:creationId xmlns:a16="http://schemas.microsoft.com/office/drawing/2014/main" id="{5E162DB4-DBE5-7AA4-A192-E832AE10937D}"/>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F4E13548-4E3D-472C-04C1-947798579CA6}"/>
              </a:ext>
            </a:extLst>
          </p:cNvPr>
          <p:cNvSpPr>
            <a:spLocks noGrp="1"/>
          </p:cNvSpPr>
          <p:nvPr>
            <p:ph type="title"/>
          </p:nvPr>
        </p:nvSpPr>
        <p:spPr/>
        <p:txBody>
          <a:bodyPr/>
          <a:lstStyle/>
          <a:p>
            <a:r>
              <a:rPr lang="en-US" dirty="0"/>
              <a:t>WP8: Cooling cell</a:t>
            </a:r>
            <a:endParaRPr lang="en-GB" dirty="0"/>
          </a:p>
        </p:txBody>
      </p:sp>
      <p:pic>
        <p:nvPicPr>
          <p:cNvPr id="6" name="Graphic 1" descr="A diagram of a diagram of a diagram&#10;&#10;Description automatically generated">
            <a:extLst>
              <a:ext uri="{FF2B5EF4-FFF2-40B4-BE49-F238E27FC236}">
                <a16:creationId xmlns:a16="http://schemas.microsoft.com/office/drawing/2014/main" id="{B810ADBC-3986-D984-DF3B-0AC47D6FB86F}"/>
              </a:ext>
            </a:extLst>
          </p:cNvPr>
          <p:cNvPicPr>
            <a:picLocks noChangeAspect="1"/>
          </p:cNvPicPr>
          <p:nvPr/>
        </p:nvPicPr>
        <p:blipFill>
          <a:blip r:embed="rId2"/>
          <a:stretch>
            <a:fillRect/>
          </a:stretch>
        </p:blipFill>
        <p:spPr bwMode="auto">
          <a:xfrm>
            <a:off x="1471961" y="1455727"/>
            <a:ext cx="9555585" cy="5374856"/>
          </a:xfrm>
          <a:prstGeom prst="rect">
            <a:avLst/>
          </a:prstGeom>
        </p:spPr>
      </p:pic>
      <p:sp>
        <p:nvSpPr>
          <p:cNvPr id="11" name="Date Placeholder 10">
            <a:extLst>
              <a:ext uri="{FF2B5EF4-FFF2-40B4-BE49-F238E27FC236}">
                <a16:creationId xmlns:a16="http://schemas.microsoft.com/office/drawing/2014/main" id="{2BFF3F90-BCBF-7A30-B4F9-97243331CF24}"/>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475666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document with text and numbers&#10;&#10;Description automatically generated">
            <a:extLst>
              <a:ext uri="{FF2B5EF4-FFF2-40B4-BE49-F238E27FC236}">
                <a16:creationId xmlns:a16="http://schemas.microsoft.com/office/drawing/2014/main" id="{3D342AD9-90B9-AB1A-6847-D648F5ABB06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3941" y="1701872"/>
            <a:ext cx="3076396" cy="4351338"/>
          </a:xfrm>
          <a:prstGeom prst="rect">
            <a:avLst/>
          </a:prstGeom>
          <a:ln>
            <a:noFill/>
          </a:ln>
          <a:effectLst>
            <a:outerShdw blurRad="292100" dist="139700" dir="2700000" algn="tl" rotWithShape="0">
              <a:srgbClr val="333333">
                <a:alpha val="65000"/>
              </a:srgbClr>
            </a:outerShdw>
          </a:effectLst>
        </p:spPr>
      </p:pic>
      <p:sp>
        <p:nvSpPr>
          <p:cNvPr id="9" name="Footer Placeholder 8">
            <a:extLst>
              <a:ext uri="{FF2B5EF4-FFF2-40B4-BE49-F238E27FC236}">
                <a16:creationId xmlns:a16="http://schemas.microsoft.com/office/drawing/2014/main" id="{8548B8B9-FE0C-9226-4ED9-79823164A212}"/>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10" name="Slide Number Placeholder 9">
            <a:extLst>
              <a:ext uri="{FF2B5EF4-FFF2-40B4-BE49-F238E27FC236}">
                <a16:creationId xmlns:a16="http://schemas.microsoft.com/office/drawing/2014/main" id="{62899C81-DB6E-98D0-54A7-6832DE273EDB}"/>
              </a:ext>
            </a:extLst>
          </p:cNvPr>
          <p:cNvSpPr>
            <a:spLocks noGrp="1"/>
          </p:cNvSpPr>
          <p:nvPr>
            <p:ph type="sldNum" sz="quarter" idx="12"/>
          </p:nvPr>
        </p:nvSpPr>
        <p:spPr/>
        <p:txBody>
          <a:bodyPr/>
          <a:lstStyle/>
          <a:p>
            <a:fld id="{005C7FBA-D4E9-46CA-9321-3ADA2E368FCD}" type="slidenum">
              <a:rPr lang="en-GB" smtClean="0"/>
              <a:t>31</a:t>
            </a:fld>
            <a:endParaRPr lang="en-GB"/>
          </a:p>
        </p:txBody>
      </p:sp>
      <p:sp>
        <p:nvSpPr>
          <p:cNvPr id="11" name="Picture Placeholder 10">
            <a:extLst>
              <a:ext uri="{FF2B5EF4-FFF2-40B4-BE49-F238E27FC236}">
                <a16:creationId xmlns:a16="http://schemas.microsoft.com/office/drawing/2014/main" id="{0603F868-03A0-80AC-EEB3-336213CBCD80}"/>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8A767248-A959-2094-FF2E-2B63E05B70F0}"/>
              </a:ext>
            </a:extLst>
          </p:cNvPr>
          <p:cNvSpPr>
            <a:spLocks noGrp="1"/>
          </p:cNvSpPr>
          <p:nvPr>
            <p:ph type="title"/>
          </p:nvPr>
        </p:nvSpPr>
        <p:spPr/>
        <p:txBody>
          <a:bodyPr/>
          <a:lstStyle/>
          <a:p>
            <a:r>
              <a:rPr lang="en-US" dirty="0"/>
              <a:t>WP8: Cooling cell</a:t>
            </a:r>
            <a:endParaRPr lang="en-GB" dirty="0"/>
          </a:p>
        </p:txBody>
      </p:sp>
      <p:pic>
        <p:nvPicPr>
          <p:cNvPr id="6" name="Picture 5">
            <a:extLst>
              <a:ext uri="{FF2B5EF4-FFF2-40B4-BE49-F238E27FC236}">
                <a16:creationId xmlns:a16="http://schemas.microsoft.com/office/drawing/2014/main" id="{35A1ADD7-B9B1-429A-0E2C-741371FB2C33}"/>
              </a:ext>
            </a:extLst>
          </p:cNvPr>
          <p:cNvPicPr>
            <a:picLocks noChangeAspect="1"/>
          </p:cNvPicPr>
          <p:nvPr/>
        </p:nvPicPr>
        <p:blipFill>
          <a:blip r:embed="rId3"/>
          <a:stretch>
            <a:fillRect/>
          </a:stretch>
        </p:blipFill>
        <p:spPr bwMode="auto">
          <a:xfrm>
            <a:off x="3691998" y="1437087"/>
            <a:ext cx="8500002" cy="4785382"/>
          </a:xfrm>
          <a:prstGeom prst="rect">
            <a:avLst/>
          </a:prstGeom>
          <a:ln>
            <a:noFill/>
          </a:ln>
          <a:effectLst>
            <a:outerShdw blurRad="292100" dist="139700" dir="2700000" algn="tl" rotWithShape="0">
              <a:srgbClr val="333333">
                <a:alpha val="65000"/>
              </a:srgbClr>
            </a:outerShdw>
          </a:effectLst>
        </p:spPr>
      </p:pic>
      <p:sp>
        <p:nvSpPr>
          <p:cNvPr id="12" name="Date Placeholder 11">
            <a:extLst>
              <a:ext uri="{FF2B5EF4-FFF2-40B4-BE49-F238E27FC236}">
                <a16:creationId xmlns:a16="http://schemas.microsoft.com/office/drawing/2014/main" id="{6CF7BD0B-FA39-A784-AB40-4F1FB9695583}"/>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11554124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40DD4D-FFA8-DF9C-47CA-586F9AACB724}"/>
              </a:ext>
            </a:extLst>
          </p:cNvPr>
          <p:cNvSpPr>
            <a:spLocks noGrp="1"/>
          </p:cNvSpPr>
          <p:nvPr>
            <p:ph idx="1"/>
          </p:nvPr>
        </p:nvSpPr>
        <p:spPr/>
        <p:txBody>
          <a:bodyPr/>
          <a:lstStyle/>
          <a:p>
            <a:r>
              <a:rPr lang="en-GB" sz="1800" i="1" dirty="0">
                <a:effectLst/>
                <a:latin typeface="Aptos" panose="020B0004020202020204" pitchFamily="34" charset="0"/>
                <a:ea typeface="Aptos" panose="020B0004020202020204" pitchFamily="34" charset="0"/>
                <a:cs typeface="Aptos" panose="020B0004020202020204" pitchFamily="34" charset="0"/>
              </a:rPr>
              <a:t>Davide Batia (</a:t>
            </a:r>
            <a:r>
              <a:rPr lang="en-GB" sz="1800" i="1" dirty="0" err="1">
                <a:effectLst/>
                <a:latin typeface="Aptos" panose="020B0004020202020204" pitchFamily="34" charset="0"/>
                <a:ea typeface="Aptos" panose="020B0004020202020204" pitchFamily="34" charset="0"/>
                <a:cs typeface="Aptos" panose="020B0004020202020204" pitchFamily="34" charset="0"/>
              </a:rPr>
              <a:t>Unimi</a:t>
            </a:r>
            <a:r>
              <a:rPr lang="en-GB" sz="1800" i="1" dirty="0">
                <a:effectLst/>
                <a:latin typeface="Aptos" panose="020B0004020202020204" pitchFamily="34" charset="0"/>
                <a:ea typeface="Aptos" panose="020B0004020202020204" pitchFamily="34" charset="0"/>
                <a:cs typeface="Aptos" panose="020B0004020202020204" pitchFamily="34" charset="0"/>
              </a:rPr>
              <a:t>)</a:t>
            </a:r>
            <a:endParaRPr lang="en-GB" sz="1800" dirty="0">
              <a:effectLst/>
              <a:latin typeface="Aptos" panose="020B0004020202020204" pitchFamily="34" charset="0"/>
              <a:ea typeface="Aptos" panose="020B0004020202020204" pitchFamily="34" charset="0"/>
              <a:cs typeface="Aptos" panose="020B0004020202020204" pitchFamily="34" charset="0"/>
            </a:endParaRPr>
          </a:p>
          <a:p>
            <a:r>
              <a:rPr lang="en-GB" sz="1800" i="1" dirty="0">
                <a:effectLst/>
                <a:latin typeface="Aptos" panose="020B0004020202020204" pitchFamily="34" charset="0"/>
                <a:ea typeface="Aptos" panose="020B0004020202020204" pitchFamily="34" charset="0"/>
                <a:cs typeface="Aptos" panose="020B0004020202020204" pitchFamily="34" charset="0"/>
              </a:rPr>
              <a:t>Beatrice </a:t>
            </a:r>
            <a:r>
              <a:rPr lang="en-GB" sz="1800" i="1" dirty="0" err="1">
                <a:effectLst/>
                <a:latin typeface="Aptos" panose="020B0004020202020204" pitchFamily="34" charset="0"/>
                <a:ea typeface="Aptos" panose="020B0004020202020204" pitchFamily="34" charset="0"/>
                <a:cs typeface="Aptos" panose="020B0004020202020204" pitchFamily="34" charset="0"/>
              </a:rPr>
              <a:t>Baggi</a:t>
            </a:r>
            <a:r>
              <a:rPr lang="en-GB" sz="1800" i="1" dirty="0">
                <a:effectLst/>
                <a:latin typeface="Aptos" panose="020B0004020202020204" pitchFamily="34" charset="0"/>
                <a:ea typeface="Aptos" panose="020B0004020202020204" pitchFamily="34" charset="0"/>
                <a:cs typeface="Aptos" panose="020B0004020202020204" pitchFamily="34" charset="0"/>
              </a:rPr>
              <a:t> (</a:t>
            </a:r>
            <a:r>
              <a:rPr lang="en-GB" sz="1800" i="1" dirty="0" err="1">
                <a:effectLst/>
                <a:latin typeface="Aptos" panose="020B0004020202020204" pitchFamily="34" charset="0"/>
                <a:ea typeface="Aptos" panose="020B0004020202020204" pitchFamily="34" charset="0"/>
                <a:cs typeface="Aptos" panose="020B0004020202020204" pitchFamily="34" charset="0"/>
              </a:rPr>
              <a:t>Unimi</a:t>
            </a:r>
            <a:r>
              <a:rPr lang="en-GB" sz="1800" i="1" dirty="0">
                <a:effectLst/>
                <a:latin typeface="Aptos" panose="020B0004020202020204" pitchFamily="34" charset="0"/>
                <a:ea typeface="Aptos" panose="020B0004020202020204" pitchFamily="34" charset="0"/>
                <a:cs typeface="Aptos" panose="020B0004020202020204" pitchFamily="34" charset="0"/>
              </a:rPr>
              <a:t>)</a:t>
            </a:r>
            <a:endParaRPr lang="en-GB" sz="1800" dirty="0">
              <a:effectLst/>
              <a:latin typeface="Aptos" panose="020B0004020202020204" pitchFamily="34" charset="0"/>
              <a:ea typeface="Aptos" panose="020B0004020202020204" pitchFamily="34" charset="0"/>
              <a:cs typeface="Aptos" panose="020B0004020202020204" pitchFamily="34" charset="0"/>
            </a:endParaRPr>
          </a:p>
          <a:p>
            <a:r>
              <a:rPr lang="en-GB" sz="1800" i="1" dirty="0">
                <a:effectLst/>
                <a:latin typeface="Aptos" panose="020B0004020202020204" pitchFamily="34" charset="0"/>
                <a:ea typeface="Aptos" panose="020B0004020202020204" pitchFamily="34" charset="0"/>
                <a:cs typeface="Aptos" panose="020B0004020202020204" pitchFamily="34" charset="0"/>
              </a:rPr>
              <a:t>Giovanni Giordano (INFN and POLIMI)</a:t>
            </a:r>
          </a:p>
          <a:p>
            <a:r>
              <a:rPr lang="en-GB" sz="1800" i="1" dirty="0">
                <a:latin typeface="Aptos" panose="020B0004020202020204" pitchFamily="34" charset="0"/>
              </a:rPr>
              <a:t>Carmelo Barbagallo (CERN)</a:t>
            </a:r>
            <a:endParaRPr lang="en-GB" dirty="0"/>
          </a:p>
        </p:txBody>
      </p:sp>
      <p:sp>
        <p:nvSpPr>
          <p:cNvPr id="6" name="Footer Placeholder 5">
            <a:extLst>
              <a:ext uri="{FF2B5EF4-FFF2-40B4-BE49-F238E27FC236}">
                <a16:creationId xmlns:a16="http://schemas.microsoft.com/office/drawing/2014/main" id="{44F5B8A8-2A86-4A88-365C-D273D2E3219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9EE1EB49-AD56-813F-D382-277A81AA8F7C}"/>
              </a:ext>
            </a:extLst>
          </p:cNvPr>
          <p:cNvSpPr>
            <a:spLocks noGrp="1"/>
          </p:cNvSpPr>
          <p:nvPr>
            <p:ph type="sldNum" sz="quarter" idx="12"/>
          </p:nvPr>
        </p:nvSpPr>
        <p:spPr/>
        <p:txBody>
          <a:bodyPr/>
          <a:lstStyle/>
          <a:p>
            <a:fld id="{005C7FBA-D4E9-46CA-9321-3ADA2E368FCD}" type="slidenum">
              <a:rPr lang="en-GB" smtClean="0"/>
              <a:t>32</a:t>
            </a:fld>
            <a:endParaRPr lang="en-GB"/>
          </a:p>
        </p:txBody>
      </p:sp>
      <p:sp>
        <p:nvSpPr>
          <p:cNvPr id="8" name="Picture Placeholder 7">
            <a:extLst>
              <a:ext uri="{FF2B5EF4-FFF2-40B4-BE49-F238E27FC236}">
                <a16:creationId xmlns:a16="http://schemas.microsoft.com/office/drawing/2014/main" id="{56AEA814-3BB6-B9B0-3963-452F46080B1F}"/>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CAFCA0FC-6824-0679-D520-1DA98C402850}"/>
              </a:ext>
            </a:extLst>
          </p:cNvPr>
          <p:cNvSpPr>
            <a:spLocks noGrp="1"/>
          </p:cNvSpPr>
          <p:nvPr>
            <p:ph type="title"/>
          </p:nvPr>
        </p:nvSpPr>
        <p:spPr/>
        <p:txBody>
          <a:bodyPr/>
          <a:lstStyle/>
          <a:p>
            <a:r>
              <a:rPr lang="en-US" dirty="0"/>
              <a:t>WP8 students</a:t>
            </a:r>
            <a:endParaRPr lang="en-GB" dirty="0"/>
          </a:p>
        </p:txBody>
      </p:sp>
      <p:sp>
        <p:nvSpPr>
          <p:cNvPr id="9" name="Date Placeholder 8">
            <a:extLst>
              <a:ext uri="{FF2B5EF4-FFF2-40B4-BE49-F238E27FC236}">
                <a16:creationId xmlns:a16="http://schemas.microsoft.com/office/drawing/2014/main" id="{A0EF26A8-12AE-C1F5-6496-5E9CFB6CD7E2}"/>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0262947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D1EC443-4D0C-0647-0366-FDF8CA1CFE36}"/>
              </a:ext>
            </a:extLst>
          </p:cNvPr>
          <p:cNvSpPr>
            <a:spLocks noGrp="1"/>
          </p:cNvSpPr>
          <p:nvPr>
            <p:ph type="ftr" sz="quarter" idx="3"/>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Diagram, schematic&#10;&#10;Description automatically generated">
            <a:extLst>
              <a:ext uri="{FF2B5EF4-FFF2-40B4-BE49-F238E27FC236}">
                <a16:creationId xmlns:a16="http://schemas.microsoft.com/office/drawing/2014/main" id="{80AC26DB-1AE0-D15A-703C-C8B911DEACE8}"/>
              </a:ext>
            </a:extLst>
          </p:cNvPr>
          <p:cNvPicPr>
            <a:picLocks noGrp="1" noChangeAspect="1"/>
          </p:cNvPicPr>
          <p:nvPr>
            <p:ph idx="1"/>
          </p:nvPr>
        </p:nvPicPr>
        <p:blipFill rotWithShape="1">
          <a:blip r:embed="rId2"/>
          <a:srcRect b="49726"/>
          <a:stretch/>
        </p:blipFill>
        <p:spPr bwMode="auto">
          <a:xfrm>
            <a:off x="473337" y="1928038"/>
            <a:ext cx="10853749" cy="2890854"/>
          </a:xfrm>
          <a:prstGeom prst="rect">
            <a:avLst/>
          </a:prstGeom>
        </p:spPr>
      </p:pic>
      <p:sp>
        <p:nvSpPr>
          <p:cNvPr id="18" name="Footer Placeholder 17">
            <a:extLst>
              <a:ext uri="{FF2B5EF4-FFF2-40B4-BE49-F238E27FC236}">
                <a16:creationId xmlns:a16="http://schemas.microsoft.com/office/drawing/2014/main" id="{CBBA2B26-9E08-1C55-7F65-1D85882AF822}"/>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19" name="Slide Number Placeholder 18">
            <a:extLst>
              <a:ext uri="{FF2B5EF4-FFF2-40B4-BE49-F238E27FC236}">
                <a16:creationId xmlns:a16="http://schemas.microsoft.com/office/drawing/2014/main" id="{986A4189-CDFD-130C-4A69-D87A444F22A5}"/>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20" name="Picture Placeholder 19">
            <a:extLst>
              <a:ext uri="{FF2B5EF4-FFF2-40B4-BE49-F238E27FC236}">
                <a16:creationId xmlns:a16="http://schemas.microsoft.com/office/drawing/2014/main" id="{0615E9EB-F330-A4CD-A4BA-98700D9B2E35}"/>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US" dirty="0"/>
              <a:t>Introduction</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3"/>
          <a:stretch>
            <a:fillRect/>
          </a:stretch>
        </p:blipFill>
        <p:spPr>
          <a:xfrm>
            <a:off x="10759501" y="161193"/>
            <a:ext cx="910841" cy="910841"/>
          </a:xfrm>
          <a:prstGeom prst="rect">
            <a:avLst/>
          </a:prstGeom>
        </p:spPr>
      </p:pic>
      <p:sp>
        <p:nvSpPr>
          <p:cNvPr id="10" name="TextBox 9">
            <a:extLst>
              <a:ext uri="{FF2B5EF4-FFF2-40B4-BE49-F238E27FC236}">
                <a16:creationId xmlns:a16="http://schemas.microsoft.com/office/drawing/2014/main" id="{FA2EA3F2-41B0-F3AF-BB71-266192A6B4DD}"/>
              </a:ext>
            </a:extLst>
          </p:cNvPr>
          <p:cNvSpPr txBox="1"/>
          <p:nvPr/>
        </p:nvSpPr>
        <p:spPr>
          <a:xfrm>
            <a:off x="944880" y="4877609"/>
            <a:ext cx="1798320" cy="369332"/>
          </a:xfrm>
          <a:prstGeom prst="rect">
            <a:avLst/>
          </a:prstGeom>
          <a:noFill/>
        </p:spPr>
        <p:txBody>
          <a:bodyPr wrap="square" rtlCol="0">
            <a:spAutoFit/>
          </a:bodyPr>
          <a:lstStyle/>
          <a:p>
            <a:r>
              <a:rPr lang="en-US" dirty="0"/>
              <a:t>Protons</a:t>
            </a:r>
            <a:endParaRPr lang="en-GB" dirty="0"/>
          </a:p>
        </p:txBody>
      </p:sp>
      <p:sp>
        <p:nvSpPr>
          <p:cNvPr id="11" name="TextBox 10">
            <a:extLst>
              <a:ext uri="{FF2B5EF4-FFF2-40B4-BE49-F238E27FC236}">
                <a16:creationId xmlns:a16="http://schemas.microsoft.com/office/drawing/2014/main" id="{2E744987-2987-B992-0D6D-7C4672117B67}"/>
              </a:ext>
            </a:extLst>
          </p:cNvPr>
          <p:cNvSpPr txBox="1"/>
          <p:nvPr/>
        </p:nvSpPr>
        <p:spPr>
          <a:xfrm>
            <a:off x="3058160" y="4877609"/>
            <a:ext cx="1798320" cy="646331"/>
          </a:xfrm>
          <a:prstGeom prst="rect">
            <a:avLst/>
          </a:prstGeom>
          <a:noFill/>
        </p:spPr>
        <p:txBody>
          <a:bodyPr wrap="square" rtlCol="0">
            <a:spAutoFit/>
          </a:bodyPr>
          <a:lstStyle/>
          <a:p>
            <a:r>
              <a:rPr lang="en-US" dirty="0"/>
              <a:t>Production </a:t>
            </a:r>
          </a:p>
          <a:p>
            <a:r>
              <a:rPr lang="en-US" dirty="0"/>
              <a:t>Of Muons</a:t>
            </a:r>
            <a:endParaRPr lang="en-GB" dirty="0"/>
          </a:p>
        </p:txBody>
      </p:sp>
      <p:sp>
        <p:nvSpPr>
          <p:cNvPr id="12" name="TextBox 11">
            <a:extLst>
              <a:ext uri="{FF2B5EF4-FFF2-40B4-BE49-F238E27FC236}">
                <a16:creationId xmlns:a16="http://schemas.microsoft.com/office/drawing/2014/main" id="{0FD56E64-7B11-E244-2424-9710AEBCD8E9}"/>
              </a:ext>
            </a:extLst>
          </p:cNvPr>
          <p:cNvSpPr txBox="1"/>
          <p:nvPr/>
        </p:nvSpPr>
        <p:spPr>
          <a:xfrm>
            <a:off x="4936199" y="4995614"/>
            <a:ext cx="1798320" cy="369332"/>
          </a:xfrm>
          <a:prstGeom prst="rect">
            <a:avLst/>
          </a:prstGeom>
          <a:noFill/>
        </p:spPr>
        <p:txBody>
          <a:bodyPr wrap="square" rtlCol="0">
            <a:spAutoFit/>
          </a:bodyPr>
          <a:lstStyle/>
          <a:p>
            <a:r>
              <a:rPr lang="en-US" dirty="0"/>
              <a:t>Cooling</a:t>
            </a:r>
            <a:endParaRPr lang="en-GB" dirty="0"/>
          </a:p>
        </p:txBody>
      </p:sp>
      <p:sp>
        <p:nvSpPr>
          <p:cNvPr id="13" name="TextBox 12">
            <a:extLst>
              <a:ext uri="{FF2B5EF4-FFF2-40B4-BE49-F238E27FC236}">
                <a16:creationId xmlns:a16="http://schemas.microsoft.com/office/drawing/2014/main" id="{22300A7B-B138-7EE8-4A07-060F88AEB71E}"/>
              </a:ext>
            </a:extLst>
          </p:cNvPr>
          <p:cNvSpPr txBox="1"/>
          <p:nvPr/>
        </p:nvSpPr>
        <p:spPr>
          <a:xfrm>
            <a:off x="7841959" y="4995614"/>
            <a:ext cx="1798320" cy="369332"/>
          </a:xfrm>
          <a:prstGeom prst="rect">
            <a:avLst/>
          </a:prstGeom>
          <a:noFill/>
        </p:spPr>
        <p:txBody>
          <a:bodyPr wrap="square" rtlCol="0">
            <a:spAutoFit/>
          </a:bodyPr>
          <a:lstStyle/>
          <a:p>
            <a:r>
              <a:rPr lang="en-US" dirty="0"/>
              <a:t>Acceleration</a:t>
            </a:r>
            <a:endParaRPr lang="en-GB" dirty="0"/>
          </a:p>
        </p:txBody>
      </p:sp>
      <p:sp>
        <p:nvSpPr>
          <p:cNvPr id="14" name="TextBox 13">
            <a:extLst>
              <a:ext uri="{FF2B5EF4-FFF2-40B4-BE49-F238E27FC236}">
                <a16:creationId xmlns:a16="http://schemas.microsoft.com/office/drawing/2014/main" id="{88CBC62A-5957-4B4D-10C6-F768B8038332}"/>
              </a:ext>
            </a:extLst>
          </p:cNvPr>
          <p:cNvSpPr txBox="1"/>
          <p:nvPr/>
        </p:nvSpPr>
        <p:spPr>
          <a:xfrm>
            <a:off x="9880621" y="4995614"/>
            <a:ext cx="1798320" cy="369332"/>
          </a:xfrm>
          <a:prstGeom prst="rect">
            <a:avLst/>
          </a:prstGeom>
          <a:noFill/>
        </p:spPr>
        <p:txBody>
          <a:bodyPr wrap="square" rtlCol="0">
            <a:spAutoFit/>
          </a:bodyPr>
          <a:lstStyle/>
          <a:p>
            <a:r>
              <a:rPr lang="en-US" dirty="0"/>
              <a:t>Collision</a:t>
            </a:r>
            <a:endParaRPr lang="en-GB" dirty="0"/>
          </a:p>
        </p:txBody>
      </p:sp>
      <p:sp>
        <p:nvSpPr>
          <p:cNvPr id="2" name="Rectangle: Rounded Corners 1">
            <a:extLst>
              <a:ext uri="{FF2B5EF4-FFF2-40B4-BE49-F238E27FC236}">
                <a16:creationId xmlns:a16="http://schemas.microsoft.com/office/drawing/2014/main" id="{D2E135DD-788C-B675-C6FB-7E37CBFA31EE}"/>
              </a:ext>
            </a:extLst>
          </p:cNvPr>
          <p:cNvSpPr/>
          <p:nvPr/>
        </p:nvSpPr>
        <p:spPr>
          <a:xfrm>
            <a:off x="340242" y="1928037"/>
            <a:ext cx="2948763" cy="3125972"/>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11685B5-C881-27DA-3445-A0158A3CF8F7}"/>
              </a:ext>
            </a:extLst>
          </p:cNvPr>
          <p:cNvSpPr txBox="1"/>
          <p:nvPr/>
        </p:nvSpPr>
        <p:spPr>
          <a:xfrm>
            <a:off x="1216719" y="1478047"/>
            <a:ext cx="1254641" cy="369332"/>
          </a:xfrm>
          <a:prstGeom prst="rect">
            <a:avLst/>
          </a:prstGeom>
          <a:noFill/>
        </p:spPr>
        <p:txBody>
          <a:bodyPr wrap="square" rtlCol="0">
            <a:spAutoFit/>
          </a:bodyPr>
          <a:lstStyle/>
          <a:p>
            <a:pPr algn="ctr"/>
            <a:r>
              <a:rPr lang="en-US" b="1" dirty="0">
                <a:solidFill>
                  <a:srgbClr val="FF0000"/>
                </a:solidFill>
              </a:rPr>
              <a:t>WP3</a:t>
            </a:r>
            <a:endParaRPr lang="en-GB" b="1" dirty="0">
              <a:solidFill>
                <a:srgbClr val="FF0000"/>
              </a:solidFill>
            </a:endParaRPr>
          </a:p>
        </p:txBody>
      </p:sp>
      <p:sp>
        <p:nvSpPr>
          <p:cNvPr id="7" name="Rectangle: Rounded Corners 6">
            <a:extLst>
              <a:ext uri="{FF2B5EF4-FFF2-40B4-BE49-F238E27FC236}">
                <a16:creationId xmlns:a16="http://schemas.microsoft.com/office/drawing/2014/main" id="{DE8DEDA9-D4D3-43B3-DCE9-0D0CED914ADF}"/>
              </a:ext>
            </a:extLst>
          </p:cNvPr>
          <p:cNvSpPr/>
          <p:nvPr/>
        </p:nvSpPr>
        <p:spPr>
          <a:xfrm>
            <a:off x="2894773" y="1949978"/>
            <a:ext cx="4278660" cy="3125972"/>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4B94DD50-0040-F4EC-210A-FEC97C91C6EE}"/>
              </a:ext>
            </a:extLst>
          </p:cNvPr>
          <p:cNvSpPr txBox="1"/>
          <p:nvPr/>
        </p:nvSpPr>
        <p:spPr>
          <a:xfrm>
            <a:off x="3946237" y="1499988"/>
            <a:ext cx="1820486" cy="369332"/>
          </a:xfrm>
          <a:prstGeom prst="rect">
            <a:avLst/>
          </a:prstGeom>
          <a:noFill/>
        </p:spPr>
        <p:txBody>
          <a:bodyPr wrap="square" rtlCol="0">
            <a:spAutoFit/>
          </a:bodyPr>
          <a:lstStyle/>
          <a:p>
            <a:pPr algn="ctr"/>
            <a:r>
              <a:rPr lang="en-US" b="1" dirty="0">
                <a:solidFill>
                  <a:srgbClr val="FF0000"/>
                </a:solidFill>
              </a:rPr>
              <a:t>WP4</a:t>
            </a:r>
            <a:endParaRPr lang="en-GB" b="1" dirty="0">
              <a:solidFill>
                <a:srgbClr val="FF0000"/>
              </a:solidFill>
            </a:endParaRPr>
          </a:p>
        </p:txBody>
      </p:sp>
      <p:sp>
        <p:nvSpPr>
          <p:cNvPr id="16" name="Rectangle: Rounded Corners 15">
            <a:extLst>
              <a:ext uri="{FF2B5EF4-FFF2-40B4-BE49-F238E27FC236}">
                <a16:creationId xmlns:a16="http://schemas.microsoft.com/office/drawing/2014/main" id="{FDDF0485-711B-C95E-4A4A-2957F9E05440}"/>
              </a:ext>
            </a:extLst>
          </p:cNvPr>
          <p:cNvSpPr/>
          <p:nvPr/>
        </p:nvSpPr>
        <p:spPr>
          <a:xfrm>
            <a:off x="6817675" y="1869642"/>
            <a:ext cx="4712206" cy="3125972"/>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71915190-C523-58B4-D9EF-A801CA9FF11F}"/>
              </a:ext>
            </a:extLst>
          </p:cNvPr>
          <p:cNvSpPr txBox="1"/>
          <p:nvPr/>
        </p:nvSpPr>
        <p:spPr>
          <a:xfrm>
            <a:off x="8171302" y="1489178"/>
            <a:ext cx="2004951" cy="369332"/>
          </a:xfrm>
          <a:prstGeom prst="rect">
            <a:avLst/>
          </a:prstGeom>
          <a:noFill/>
        </p:spPr>
        <p:txBody>
          <a:bodyPr wrap="square" rtlCol="0">
            <a:spAutoFit/>
          </a:bodyPr>
          <a:lstStyle/>
          <a:p>
            <a:pPr algn="ctr"/>
            <a:r>
              <a:rPr lang="en-US" b="1" dirty="0">
                <a:solidFill>
                  <a:srgbClr val="FF0000"/>
                </a:solidFill>
              </a:rPr>
              <a:t>WP5</a:t>
            </a:r>
            <a:endParaRPr lang="en-GB" b="1" dirty="0">
              <a:solidFill>
                <a:srgbClr val="FF0000"/>
              </a:solidFill>
            </a:endParaRPr>
          </a:p>
        </p:txBody>
      </p:sp>
      <p:sp>
        <p:nvSpPr>
          <p:cNvPr id="21" name="Date Placeholder 20">
            <a:extLst>
              <a:ext uri="{FF2B5EF4-FFF2-40B4-BE49-F238E27FC236}">
                <a16:creationId xmlns:a16="http://schemas.microsoft.com/office/drawing/2014/main" id="{91E3640F-D73A-9882-364B-6D7A5A44DB23}"/>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425218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0" nodeType="clickEffect">
                                  <p:stCondLst>
                                    <p:cond delay="0"/>
                                  </p:stCondLst>
                                  <p:childTnLst>
                                    <p:anim calcmode="lin" valueType="num">
                                      <p:cBhvr additive="base">
                                        <p:cTn id="16" dur="500"/>
                                        <p:tgtEl>
                                          <p:spTgt spid="2"/>
                                        </p:tgtEl>
                                        <p:attrNameLst>
                                          <p:attrName>ppt_x</p:attrName>
                                        </p:attrNameLst>
                                      </p:cBhvr>
                                      <p:tavLst>
                                        <p:tav tm="0">
                                          <p:val>
                                            <p:strVal val="ppt_x"/>
                                          </p:val>
                                        </p:tav>
                                        <p:tav tm="100000">
                                          <p:val>
                                            <p:strVal val="ppt_x"/>
                                          </p:val>
                                        </p:tav>
                                      </p:tavLst>
                                    </p:anim>
                                    <p:anim calcmode="lin" valueType="num">
                                      <p:cBhvr additive="base">
                                        <p:cTn id="17" dur="500"/>
                                        <p:tgtEl>
                                          <p:spTgt spid="2"/>
                                        </p:tgtEl>
                                        <p:attrNameLst>
                                          <p:attrName>ppt_y</p:attrName>
                                        </p:attrNameLst>
                                      </p:cBhvr>
                                      <p:tavLst>
                                        <p:tav tm="0">
                                          <p:val>
                                            <p:strVal val="ppt_y"/>
                                          </p:val>
                                        </p:tav>
                                        <p:tav tm="100000">
                                          <p:val>
                                            <p:strVal val="1+ppt_h/2"/>
                                          </p:val>
                                        </p:tav>
                                      </p:tavLst>
                                    </p:anim>
                                    <p:set>
                                      <p:cBhvr>
                                        <p:cTn id="18" dur="1" fill="hold">
                                          <p:stCondLst>
                                            <p:cond delay="499"/>
                                          </p:stCondLst>
                                        </p:cTn>
                                        <p:tgtEl>
                                          <p:spTgt spid="2"/>
                                        </p:tgtEl>
                                        <p:attrNameLst>
                                          <p:attrName>style.visibility</p:attrName>
                                        </p:attrNameLst>
                                      </p:cBhvr>
                                      <p:to>
                                        <p:strVal val="hidden"/>
                                      </p:to>
                                    </p:set>
                                  </p:childTnLst>
                                </p:cTn>
                              </p:par>
                              <p:par>
                                <p:cTn id="19" presetID="2" presetClass="exit" presetSubtype="4" fill="hold" grpId="0" nodeType="withEffect">
                                  <p:stCondLst>
                                    <p:cond delay="0"/>
                                  </p:stCondLst>
                                  <p:childTnLst>
                                    <p:anim calcmode="lin" valueType="num">
                                      <p:cBhvr additive="base">
                                        <p:cTn id="20" dur="500"/>
                                        <p:tgtEl>
                                          <p:spTgt spid="6"/>
                                        </p:tgtEl>
                                        <p:attrNameLst>
                                          <p:attrName>ppt_x</p:attrName>
                                        </p:attrNameLst>
                                      </p:cBhvr>
                                      <p:tavLst>
                                        <p:tav tm="0">
                                          <p:val>
                                            <p:strVal val="ppt_x"/>
                                          </p:val>
                                        </p:tav>
                                        <p:tav tm="100000">
                                          <p:val>
                                            <p:strVal val="ppt_x"/>
                                          </p:val>
                                        </p:tav>
                                      </p:tavLst>
                                    </p:anim>
                                    <p:anim calcmode="lin" valueType="num">
                                      <p:cBhvr additive="base">
                                        <p:cTn id="21" dur="500"/>
                                        <p:tgtEl>
                                          <p:spTgt spid="6"/>
                                        </p:tgtEl>
                                        <p:attrNameLst>
                                          <p:attrName>ppt_y</p:attrName>
                                        </p:attrNameLst>
                                      </p:cBhvr>
                                      <p:tavLst>
                                        <p:tav tm="0">
                                          <p:val>
                                            <p:strVal val="ppt_y"/>
                                          </p:val>
                                        </p:tav>
                                        <p:tav tm="100000">
                                          <p:val>
                                            <p:strVal val="1+ppt_h/2"/>
                                          </p:val>
                                        </p:tav>
                                      </p:tavLst>
                                    </p:anim>
                                    <p:set>
                                      <p:cBhvr>
                                        <p:cTn id="22" dur="1" fill="hold">
                                          <p:stCondLst>
                                            <p:cond delay="499"/>
                                          </p:stCondLst>
                                        </p:cTn>
                                        <p:tgtEl>
                                          <p:spTgt spid="6"/>
                                        </p:tgtEl>
                                        <p:attrNameLst>
                                          <p:attrName>style.visibility</p:attrName>
                                        </p:attrNameLst>
                                      </p:cBhvr>
                                      <p:to>
                                        <p:strVal val="hidden"/>
                                      </p:to>
                                    </p:set>
                                  </p:childTnLst>
                                </p:cTn>
                              </p:par>
                              <p:par>
                                <p:cTn id="23" presetID="2" presetClass="entr" presetSubtype="4" fill="hold" grpId="1"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xit" presetSubtype="4" fill="hold" grpId="0" nodeType="clickEffect">
                                  <p:stCondLst>
                                    <p:cond delay="0"/>
                                  </p:stCondLst>
                                  <p:childTnLst>
                                    <p:anim calcmode="lin" valueType="num">
                                      <p:cBhvr additive="base">
                                        <p:cTn id="34" dur="500"/>
                                        <p:tgtEl>
                                          <p:spTgt spid="7"/>
                                        </p:tgtEl>
                                        <p:attrNameLst>
                                          <p:attrName>ppt_x</p:attrName>
                                        </p:attrNameLst>
                                      </p:cBhvr>
                                      <p:tavLst>
                                        <p:tav tm="0">
                                          <p:val>
                                            <p:strVal val="ppt_x"/>
                                          </p:val>
                                        </p:tav>
                                        <p:tav tm="100000">
                                          <p:val>
                                            <p:strVal val="ppt_x"/>
                                          </p:val>
                                        </p:tav>
                                      </p:tavLst>
                                    </p:anim>
                                    <p:anim calcmode="lin" valueType="num">
                                      <p:cBhvr additive="base">
                                        <p:cTn id="35" dur="500"/>
                                        <p:tgtEl>
                                          <p:spTgt spid="7"/>
                                        </p:tgtEl>
                                        <p:attrNameLst>
                                          <p:attrName>ppt_y</p:attrName>
                                        </p:attrNameLst>
                                      </p:cBhvr>
                                      <p:tavLst>
                                        <p:tav tm="0">
                                          <p:val>
                                            <p:strVal val="ppt_y"/>
                                          </p:val>
                                        </p:tav>
                                        <p:tav tm="100000">
                                          <p:val>
                                            <p:strVal val="1+ppt_h/2"/>
                                          </p:val>
                                        </p:tav>
                                      </p:tavLst>
                                    </p:anim>
                                    <p:set>
                                      <p:cBhvr>
                                        <p:cTn id="36" dur="1" fill="hold">
                                          <p:stCondLst>
                                            <p:cond delay="499"/>
                                          </p:stCondLst>
                                        </p:cTn>
                                        <p:tgtEl>
                                          <p:spTgt spid="7"/>
                                        </p:tgtEl>
                                        <p:attrNameLst>
                                          <p:attrName>style.visibility</p:attrName>
                                        </p:attrNameLst>
                                      </p:cBhvr>
                                      <p:to>
                                        <p:strVal val="hidden"/>
                                      </p:to>
                                    </p:set>
                                  </p:childTnLst>
                                </p:cTn>
                              </p:par>
                              <p:par>
                                <p:cTn id="37" presetID="2" presetClass="exit" presetSubtype="4" fill="hold" grpId="0" nodeType="withEffect">
                                  <p:stCondLst>
                                    <p:cond delay="0"/>
                                  </p:stCondLst>
                                  <p:childTnLst>
                                    <p:anim calcmode="lin" valueType="num">
                                      <p:cBhvr additive="base">
                                        <p:cTn id="38" dur="500"/>
                                        <p:tgtEl>
                                          <p:spTgt spid="15"/>
                                        </p:tgtEl>
                                        <p:attrNameLst>
                                          <p:attrName>ppt_x</p:attrName>
                                        </p:attrNameLst>
                                      </p:cBhvr>
                                      <p:tavLst>
                                        <p:tav tm="0">
                                          <p:val>
                                            <p:strVal val="ppt_x"/>
                                          </p:val>
                                        </p:tav>
                                        <p:tav tm="100000">
                                          <p:val>
                                            <p:strVal val="ppt_x"/>
                                          </p:val>
                                        </p:tav>
                                      </p:tavLst>
                                    </p:anim>
                                    <p:anim calcmode="lin" valueType="num">
                                      <p:cBhvr additive="base">
                                        <p:cTn id="39" dur="500"/>
                                        <p:tgtEl>
                                          <p:spTgt spid="15"/>
                                        </p:tgtEl>
                                        <p:attrNameLst>
                                          <p:attrName>ppt_y</p:attrName>
                                        </p:attrNameLst>
                                      </p:cBhvr>
                                      <p:tavLst>
                                        <p:tav tm="0">
                                          <p:val>
                                            <p:strVal val="ppt_y"/>
                                          </p:val>
                                        </p:tav>
                                        <p:tav tm="100000">
                                          <p:val>
                                            <p:strVal val="1+ppt_h/2"/>
                                          </p:val>
                                        </p:tav>
                                      </p:tavLst>
                                    </p:anim>
                                    <p:set>
                                      <p:cBhvr>
                                        <p:cTn id="40" dur="1" fill="hold">
                                          <p:stCondLst>
                                            <p:cond delay="499"/>
                                          </p:stCondLst>
                                        </p:cTn>
                                        <p:tgtEl>
                                          <p:spTgt spid="15"/>
                                        </p:tgtEl>
                                        <p:attrNameLst>
                                          <p:attrName>style.visibility</p:attrName>
                                        </p:attrNameLst>
                                      </p:cBhvr>
                                      <p:to>
                                        <p:strVal val="hidden"/>
                                      </p:to>
                                    </p:set>
                                  </p:childTnLst>
                                </p:cTn>
                              </p:par>
                              <p:par>
                                <p:cTn id="41" presetID="2" presetClass="entr" presetSubtype="4" fill="hold" grpId="1"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1"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xit" presetSubtype="4" fill="hold" grpId="0" nodeType="clickEffect">
                                  <p:stCondLst>
                                    <p:cond delay="0"/>
                                  </p:stCondLst>
                                  <p:childTnLst>
                                    <p:anim calcmode="lin" valueType="num">
                                      <p:cBhvr additive="base">
                                        <p:cTn id="52" dur="500"/>
                                        <p:tgtEl>
                                          <p:spTgt spid="16"/>
                                        </p:tgtEl>
                                        <p:attrNameLst>
                                          <p:attrName>ppt_x</p:attrName>
                                        </p:attrNameLst>
                                      </p:cBhvr>
                                      <p:tavLst>
                                        <p:tav tm="0">
                                          <p:val>
                                            <p:strVal val="ppt_x"/>
                                          </p:val>
                                        </p:tav>
                                        <p:tav tm="100000">
                                          <p:val>
                                            <p:strVal val="ppt_x"/>
                                          </p:val>
                                        </p:tav>
                                      </p:tavLst>
                                    </p:anim>
                                    <p:anim calcmode="lin" valueType="num">
                                      <p:cBhvr additive="base">
                                        <p:cTn id="53" dur="500"/>
                                        <p:tgtEl>
                                          <p:spTgt spid="16"/>
                                        </p:tgtEl>
                                        <p:attrNameLst>
                                          <p:attrName>ppt_y</p:attrName>
                                        </p:attrNameLst>
                                      </p:cBhvr>
                                      <p:tavLst>
                                        <p:tav tm="0">
                                          <p:val>
                                            <p:strVal val="ppt_y"/>
                                          </p:val>
                                        </p:tav>
                                        <p:tav tm="100000">
                                          <p:val>
                                            <p:strVal val="1+ppt_h/2"/>
                                          </p:val>
                                        </p:tav>
                                      </p:tavLst>
                                    </p:anim>
                                    <p:set>
                                      <p:cBhvr>
                                        <p:cTn id="54" dur="1" fill="hold">
                                          <p:stCondLst>
                                            <p:cond delay="499"/>
                                          </p:stCondLst>
                                        </p:cTn>
                                        <p:tgtEl>
                                          <p:spTgt spid="16"/>
                                        </p:tgtEl>
                                        <p:attrNameLst>
                                          <p:attrName>style.visibility</p:attrName>
                                        </p:attrNameLst>
                                      </p:cBhvr>
                                      <p:to>
                                        <p:strVal val="hidden"/>
                                      </p:to>
                                    </p:set>
                                  </p:childTnLst>
                                </p:cTn>
                              </p:par>
                              <p:par>
                                <p:cTn id="55" presetID="2" presetClass="exit" presetSubtype="4" fill="hold" grpId="0" nodeType="withEffect">
                                  <p:stCondLst>
                                    <p:cond delay="0"/>
                                  </p:stCondLst>
                                  <p:childTnLst>
                                    <p:anim calcmode="lin" valueType="num">
                                      <p:cBhvr additive="base">
                                        <p:cTn id="56" dur="500"/>
                                        <p:tgtEl>
                                          <p:spTgt spid="17"/>
                                        </p:tgtEl>
                                        <p:attrNameLst>
                                          <p:attrName>ppt_x</p:attrName>
                                        </p:attrNameLst>
                                      </p:cBhvr>
                                      <p:tavLst>
                                        <p:tav tm="0">
                                          <p:val>
                                            <p:strVal val="ppt_x"/>
                                          </p:val>
                                        </p:tav>
                                        <p:tav tm="100000">
                                          <p:val>
                                            <p:strVal val="ppt_x"/>
                                          </p:val>
                                        </p:tav>
                                      </p:tavLst>
                                    </p:anim>
                                    <p:anim calcmode="lin" valueType="num">
                                      <p:cBhvr additive="base">
                                        <p:cTn id="57" dur="500"/>
                                        <p:tgtEl>
                                          <p:spTgt spid="17"/>
                                        </p:tgtEl>
                                        <p:attrNameLst>
                                          <p:attrName>ppt_y</p:attrName>
                                        </p:attrNameLst>
                                      </p:cBhvr>
                                      <p:tavLst>
                                        <p:tav tm="0">
                                          <p:val>
                                            <p:strVal val="ppt_y"/>
                                          </p:val>
                                        </p:tav>
                                        <p:tav tm="100000">
                                          <p:val>
                                            <p:strVal val="1+ppt_h/2"/>
                                          </p:val>
                                        </p:tav>
                                      </p:tavLst>
                                    </p:anim>
                                    <p:set>
                                      <p:cBhvr>
                                        <p:cTn id="58"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p:bldP spid="6" grpId="1"/>
      <p:bldP spid="7" grpId="0" animBg="1"/>
      <p:bldP spid="7" grpId="1" animBg="1"/>
      <p:bldP spid="15" grpId="0"/>
      <p:bldP spid="15" grpId="1"/>
      <p:bldP spid="16" grpId="0" animBg="1"/>
      <p:bldP spid="16" grpId="1" animBg="1"/>
      <p:bldP spid="17" grpId="0"/>
      <p:bldP spid="17"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69A5C407-0075-CDA2-1CF8-353655B3207D}"/>
              </a:ext>
            </a:extLst>
          </p:cNvPr>
          <p:cNvPicPr>
            <a:picLocks noGrp="1" noChangeAspect="1"/>
          </p:cNvPicPr>
          <p:nvPr>
            <p:ph idx="1"/>
          </p:nvPr>
        </p:nvPicPr>
        <p:blipFill>
          <a:blip r:embed="rId2"/>
          <a:stretch>
            <a:fillRect/>
          </a:stretch>
        </p:blipFill>
        <p:spPr bwMode="auto">
          <a:xfrm>
            <a:off x="1993564" y="1825625"/>
            <a:ext cx="8204872" cy="4351338"/>
          </a:xfrm>
          <a:prstGeom prst="rect">
            <a:avLst/>
          </a:prstGeom>
        </p:spPr>
      </p:pic>
      <p:sp>
        <p:nvSpPr>
          <p:cNvPr id="2" name="Footer Placeholder 1">
            <a:extLst>
              <a:ext uri="{FF2B5EF4-FFF2-40B4-BE49-F238E27FC236}">
                <a16:creationId xmlns:a16="http://schemas.microsoft.com/office/drawing/2014/main" id="{6BB698DB-FEFD-F02E-BE29-7A13CA06D998}"/>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5A188C88-8D93-5412-5C44-3DB7006BD309}"/>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7" name="Picture Placeholder 6">
            <a:extLst>
              <a:ext uri="{FF2B5EF4-FFF2-40B4-BE49-F238E27FC236}">
                <a16:creationId xmlns:a16="http://schemas.microsoft.com/office/drawing/2014/main" id="{43B8E547-2649-1D8A-728E-C59F2B74F707}"/>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US" dirty="0"/>
              <a:t>Introduction</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3"/>
          <a:stretch>
            <a:fillRect/>
          </a:stretch>
        </p:blipFill>
        <p:spPr>
          <a:xfrm>
            <a:off x="10759501" y="161193"/>
            <a:ext cx="910841" cy="910841"/>
          </a:xfrm>
          <a:prstGeom prst="rect">
            <a:avLst/>
          </a:prstGeom>
        </p:spPr>
      </p:pic>
      <p:sp>
        <p:nvSpPr>
          <p:cNvPr id="10" name="Date Placeholder 9">
            <a:extLst>
              <a:ext uri="{FF2B5EF4-FFF2-40B4-BE49-F238E27FC236}">
                <a16:creationId xmlns:a16="http://schemas.microsoft.com/office/drawing/2014/main" id="{B82C3978-F8E0-DAF3-EC40-A36E41D18ED7}"/>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281739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lstStyle/>
          <a:p>
            <a:r>
              <a:rPr lang="en-US" b="1" dirty="0"/>
              <a:t>Coordination and Communication</a:t>
            </a:r>
          </a:p>
          <a:p>
            <a:pPr lvl="1"/>
            <a:endParaRPr lang="en-GB" dirty="0"/>
          </a:p>
          <a:p>
            <a:pPr lvl="1"/>
            <a:r>
              <a:rPr lang="en-GB" dirty="0"/>
              <a:t>Ensures respect of deadlines (D+M)</a:t>
            </a:r>
          </a:p>
          <a:p>
            <a:pPr lvl="1"/>
            <a:r>
              <a:rPr lang="en-GB" dirty="0"/>
              <a:t>Coordinates communication</a:t>
            </a:r>
          </a:p>
          <a:p>
            <a:pPr lvl="1"/>
            <a:r>
              <a:rPr lang="en-GB" dirty="0"/>
              <a:t>Coordinates publications</a:t>
            </a:r>
          </a:p>
          <a:p>
            <a:pPr lvl="1"/>
            <a:r>
              <a:rPr lang="en-GB" dirty="0"/>
              <a:t>Hosts the Gender Advisor</a:t>
            </a:r>
          </a:p>
          <a:p>
            <a:pPr lvl="1"/>
            <a:r>
              <a:rPr lang="en-GB" dirty="0"/>
              <a:t>Prepares site specific parameters and studies</a:t>
            </a:r>
          </a:p>
          <a:p>
            <a:pPr lvl="1"/>
            <a:endParaRPr lang="en-GB" dirty="0"/>
          </a:p>
          <a:p>
            <a:pPr lvl="1"/>
            <a:endParaRPr lang="en-GB" dirty="0"/>
          </a:p>
        </p:txBody>
      </p:sp>
      <p:sp>
        <p:nvSpPr>
          <p:cNvPr id="6" name="Footer Placeholder 5">
            <a:extLst>
              <a:ext uri="{FF2B5EF4-FFF2-40B4-BE49-F238E27FC236}">
                <a16:creationId xmlns:a16="http://schemas.microsoft.com/office/drawing/2014/main" id="{1FF40D6D-E582-51A3-8AC5-559B9F83D93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93FB546E-5B9A-EB2D-B4DE-CD89919D562A}"/>
              </a:ext>
            </a:extLst>
          </p:cNvPr>
          <p:cNvSpPr>
            <a:spLocks noGrp="1"/>
          </p:cNvSpPr>
          <p:nvPr>
            <p:ph type="sldNum" sz="quarter" idx="12"/>
          </p:nvPr>
        </p:nvSpPr>
        <p:spPr/>
        <p:txBody>
          <a:bodyPr/>
          <a:lstStyle/>
          <a:p>
            <a:fld id="{005C7FBA-D4E9-46CA-9321-3ADA2E368FCD}" type="slidenum">
              <a:rPr lang="en-GB" smtClean="0"/>
              <a:t>6</a:t>
            </a:fld>
            <a:endParaRPr lang="en-GB"/>
          </a:p>
        </p:txBody>
      </p:sp>
      <p:sp>
        <p:nvSpPr>
          <p:cNvPr id="9" name="Picture Placeholder 8">
            <a:extLst>
              <a:ext uri="{FF2B5EF4-FFF2-40B4-BE49-F238E27FC236}">
                <a16:creationId xmlns:a16="http://schemas.microsoft.com/office/drawing/2014/main" id="{77574B6F-B52B-379B-8036-1F3809D1061A}"/>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US" dirty="0"/>
              <a:t>WP1</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sp>
        <p:nvSpPr>
          <p:cNvPr id="10" name="Date Placeholder 9">
            <a:extLst>
              <a:ext uri="{FF2B5EF4-FFF2-40B4-BE49-F238E27FC236}">
                <a16:creationId xmlns:a16="http://schemas.microsoft.com/office/drawing/2014/main" id="{3DA89D3E-7E93-2F55-E2F6-6E951C7956E9}"/>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917112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normAutofit fontScale="92500" lnSpcReduction="10000"/>
          </a:bodyPr>
          <a:lstStyle/>
          <a:p>
            <a:r>
              <a:rPr lang="en-US" b="1" dirty="0"/>
              <a:t>Deliverables &amp; Milestones </a:t>
            </a:r>
            <a:r>
              <a:rPr lang="en-US" b="1" dirty="0">
                <a:solidFill>
                  <a:srgbClr val="00B050"/>
                </a:solidFill>
              </a:rPr>
              <a:t>Achieved</a:t>
            </a:r>
          </a:p>
          <a:p>
            <a:pPr lvl="1"/>
            <a:r>
              <a:rPr lang="en-GB" b="1" i="1" dirty="0"/>
              <a:t>Deliverables</a:t>
            </a:r>
          </a:p>
          <a:p>
            <a:pPr lvl="2">
              <a:buFont typeface="Wingdings" panose="05000000000000000000" pitchFamily="2" charset="2"/>
              <a:buChar char="ü"/>
            </a:pPr>
            <a:r>
              <a:rPr lang="en-GB" dirty="0"/>
              <a:t>Data management Plan</a:t>
            </a:r>
          </a:p>
          <a:p>
            <a:pPr lvl="2">
              <a:buFont typeface="Wingdings" panose="05000000000000000000" pitchFamily="2" charset="2"/>
              <a:buChar char="ü"/>
            </a:pPr>
            <a:r>
              <a:rPr lang="en-GB" dirty="0"/>
              <a:t>Communication and Dissemination Plan</a:t>
            </a:r>
          </a:p>
          <a:p>
            <a:pPr lvl="2">
              <a:buFont typeface="Wingdings" panose="05000000000000000000" pitchFamily="2" charset="2"/>
              <a:buChar char="ü"/>
            </a:pPr>
            <a:r>
              <a:rPr lang="en-GB" dirty="0"/>
              <a:t>ESPPU report n.1</a:t>
            </a:r>
          </a:p>
          <a:p>
            <a:pPr lvl="2">
              <a:buFont typeface="Wingdings" panose="05000000000000000000" pitchFamily="2" charset="2"/>
              <a:buChar char="ü"/>
            </a:pPr>
            <a:r>
              <a:rPr lang="en-GB" dirty="0"/>
              <a:t>Presentation of Cooling Cell Conceptual design</a:t>
            </a:r>
          </a:p>
          <a:p>
            <a:pPr lvl="2"/>
            <a:endParaRPr lang="en-GB" dirty="0"/>
          </a:p>
          <a:p>
            <a:pPr lvl="1"/>
            <a:r>
              <a:rPr lang="en-GB" b="1" i="1" dirty="0"/>
              <a:t>Milestones</a:t>
            </a:r>
          </a:p>
          <a:p>
            <a:pPr lvl="2">
              <a:buFont typeface="Wingdings" panose="05000000000000000000" pitchFamily="2" charset="2"/>
              <a:buChar char="ü"/>
            </a:pPr>
            <a:r>
              <a:rPr lang="en-GB" dirty="0"/>
              <a:t>Website available</a:t>
            </a:r>
          </a:p>
          <a:p>
            <a:pPr lvl="2">
              <a:buFont typeface="Wingdings" panose="05000000000000000000" pitchFamily="2" charset="2"/>
              <a:buChar char="ü"/>
            </a:pPr>
            <a:r>
              <a:rPr lang="en-GB" dirty="0"/>
              <a:t>Kick-off meeting </a:t>
            </a:r>
          </a:p>
          <a:p>
            <a:pPr lvl="2">
              <a:buFont typeface="Wingdings" panose="05000000000000000000" pitchFamily="2" charset="2"/>
              <a:buChar char="ü"/>
            </a:pPr>
            <a:r>
              <a:rPr lang="en-GB" dirty="0"/>
              <a:t>Tentative Parameters</a:t>
            </a:r>
          </a:p>
          <a:p>
            <a:pPr lvl="2">
              <a:buFont typeface="Wingdings" panose="05000000000000000000" pitchFamily="2" charset="2"/>
              <a:buChar char="ü"/>
            </a:pPr>
            <a:r>
              <a:rPr lang="en-GB" dirty="0"/>
              <a:t>Training on Detectors Design and Physics performance tools</a:t>
            </a:r>
          </a:p>
          <a:p>
            <a:pPr lvl="2">
              <a:buFont typeface="Wingdings" panose="05000000000000000000" pitchFamily="2" charset="2"/>
              <a:buChar char="ü"/>
            </a:pPr>
            <a:r>
              <a:rPr lang="en-GB" dirty="0"/>
              <a:t>First Annual Meeting</a:t>
            </a:r>
          </a:p>
          <a:p>
            <a:pPr lvl="2">
              <a:buFont typeface="Wingdings" panose="05000000000000000000" pitchFamily="2" charset="2"/>
              <a:buChar char="ü"/>
            </a:pPr>
            <a:r>
              <a:rPr lang="en-GB" dirty="0"/>
              <a:t>Workshop on MDI and IR region</a:t>
            </a:r>
          </a:p>
          <a:p>
            <a:pPr lvl="2">
              <a:buFont typeface="Wingdings" panose="05000000000000000000" pitchFamily="2" charset="2"/>
              <a:buChar char="ü"/>
            </a:pPr>
            <a:r>
              <a:rPr lang="en-GB" dirty="0"/>
              <a:t>Mini-Workshop on pulsed magnets</a:t>
            </a:r>
          </a:p>
          <a:p>
            <a:pPr lvl="2">
              <a:buFont typeface="Wingdings" panose="05000000000000000000" pitchFamily="2" charset="2"/>
              <a:buChar char="ü"/>
            </a:pPr>
            <a:endParaRPr lang="en-GB" dirty="0"/>
          </a:p>
          <a:p>
            <a:pPr lvl="1"/>
            <a:endParaRPr lang="en-GB" dirty="0"/>
          </a:p>
          <a:p>
            <a:pPr lvl="1"/>
            <a:endParaRPr lang="en-GB" dirty="0"/>
          </a:p>
          <a:p>
            <a:pPr lvl="1"/>
            <a:endParaRPr lang="en-GB" dirty="0"/>
          </a:p>
          <a:p>
            <a:pPr lvl="1"/>
            <a:endParaRPr lang="en-GB" dirty="0"/>
          </a:p>
        </p:txBody>
      </p:sp>
      <p:sp>
        <p:nvSpPr>
          <p:cNvPr id="6" name="Footer Placeholder 5">
            <a:extLst>
              <a:ext uri="{FF2B5EF4-FFF2-40B4-BE49-F238E27FC236}">
                <a16:creationId xmlns:a16="http://schemas.microsoft.com/office/drawing/2014/main" id="{6F1508EA-1AE4-07D2-8B65-79F39767813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B69A773A-1ADA-F240-F519-533622743C76}"/>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9" name="Picture Placeholder 8">
            <a:extLst>
              <a:ext uri="{FF2B5EF4-FFF2-40B4-BE49-F238E27FC236}">
                <a16:creationId xmlns:a16="http://schemas.microsoft.com/office/drawing/2014/main" id="{09DF6AE1-B30D-A7B5-CEAB-7BF9C3D46235}"/>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US" dirty="0"/>
              <a:t>WP1</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sp>
        <p:nvSpPr>
          <p:cNvPr id="10" name="Date Placeholder 9">
            <a:extLst>
              <a:ext uri="{FF2B5EF4-FFF2-40B4-BE49-F238E27FC236}">
                <a16:creationId xmlns:a16="http://schemas.microsoft.com/office/drawing/2014/main" id="{8398BE06-FF8F-696A-5FAD-A0378AAA43A8}"/>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4151104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A document with text and numbers&#10;&#10;Description automatically generated">
            <a:extLst>
              <a:ext uri="{FF2B5EF4-FFF2-40B4-BE49-F238E27FC236}">
                <a16:creationId xmlns:a16="http://schemas.microsoft.com/office/drawing/2014/main" id="{5F47B615-CC48-BEF2-7934-EA4E533831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4887" y="1364363"/>
            <a:ext cx="3631729" cy="5141892"/>
          </a:xfrm>
        </p:spPr>
      </p:pic>
      <p:sp>
        <p:nvSpPr>
          <p:cNvPr id="14" name="Footer Placeholder 13">
            <a:extLst>
              <a:ext uri="{FF2B5EF4-FFF2-40B4-BE49-F238E27FC236}">
                <a16:creationId xmlns:a16="http://schemas.microsoft.com/office/drawing/2014/main" id="{E3F3CD61-7EAF-0578-0D65-63A6E6E314A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15" name="Slide Number Placeholder 14">
            <a:extLst>
              <a:ext uri="{FF2B5EF4-FFF2-40B4-BE49-F238E27FC236}">
                <a16:creationId xmlns:a16="http://schemas.microsoft.com/office/drawing/2014/main" id="{426D0B9D-437A-ECB3-81E1-CE4E19AC7904}"/>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6" name="Title 5">
            <a:extLst>
              <a:ext uri="{FF2B5EF4-FFF2-40B4-BE49-F238E27FC236}">
                <a16:creationId xmlns:a16="http://schemas.microsoft.com/office/drawing/2014/main" id="{FC7CBA62-2167-14C3-99C3-B952CB9AEE7B}"/>
              </a:ext>
            </a:extLst>
          </p:cNvPr>
          <p:cNvSpPr>
            <a:spLocks noGrp="1"/>
          </p:cNvSpPr>
          <p:nvPr>
            <p:ph type="title"/>
          </p:nvPr>
        </p:nvSpPr>
        <p:spPr/>
        <p:txBody>
          <a:bodyPr/>
          <a:lstStyle/>
          <a:p>
            <a:r>
              <a:rPr lang="en-US" dirty="0"/>
              <a:t>Notable deliverables/milestones</a:t>
            </a:r>
            <a:endParaRPr lang="en-GB" dirty="0"/>
          </a:p>
        </p:txBody>
      </p:sp>
      <p:sp>
        <p:nvSpPr>
          <p:cNvPr id="16" name="Date Placeholder 15">
            <a:extLst>
              <a:ext uri="{FF2B5EF4-FFF2-40B4-BE49-F238E27FC236}">
                <a16:creationId xmlns:a16="http://schemas.microsoft.com/office/drawing/2014/main" id="{85C0343A-6105-2E5E-0D5C-9314EA5C97BF}"/>
              </a:ext>
            </a:extLst>
          </p:cNvPr>
          <p:cNvSpPr>
            <a:spLocks noGrp="1"/>
          </p:cNvSpPr>
          <p:nvPr>
            <p:ph type="dt" sz="half" idx="2"/>
          </p:nvPr>
        </p:nvSpPr>
        <p:spPr/>
        <p:txBody>
          <a:bodyPr/>
          <a:lstStyle/>
          <a:p>
            <a:r>
              <a:rPr lang="en-US"/>
              <a:t>19 June 2024</a:t>
            </a:r>
            <a:endParaRPr lang="en-GB" dirty="0"/>
          </a:p>
        </p:txBody>
      </p:sp>
      <p:pic>
        <p:nvPicPr>
          <p:cNvPr id="3" name="Picture 2" descr="A document with text and numbers&#10;&#10;Description automatically generated">
            <a:extLst>
              <a:ext uri="{FF2B5EF4-FFF2-40B4-BE49-F238E27FC236}">
                <a16:creationId xmlns:a16="http://schemas.microsoft.com/office/drawing/2014/main" id="{F800123C-B883-A81E-93AA-2BCC6D0D77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6266" y="1409575"/>
            <a:ext cx="3564311" cy="5046439"/>
          </a:xfrm>
          <a:prstGeom prst="rect">
            <a:avLst/>
          </a:prstGeom>
        </p:spPr>
      </p:pic>
      <p:sp>
        <p:nvSpPr>
          <p:cNvPr id="5" name="Picture Placeholder 4">
            <a:extLst>
              <a:ext uri="{FF2B5EF4-FFF2-40B4-BE49-F238E27FC236}">
                <a16:creationId xmlns:a16="http://schemas.microsoft.com/office/drawing/2014/main" id="{F8186A8B-115F-F218-C377-F43022E34238}"/>
              </a:ext>
            </a:extLst>
          </p:cNvPr>
          <p:cNvSpPr>
            <a:spLocks noGrp="1"/>
          </p:cNvSpPr>
          <p:nvPr>
            <p:ph type="pic" sz="quarter" idx="13"/>
          </p:nvPr>
        </p:nvSpPr>
        <p:spPr/>
        <p:txBody>
          <a:bodyPr/>
          <a:lstStyle/>
          <a:p>
            <a:endParaRPr lang="en-GB"/>
          </a:p>
        </p:txBody>
      </p:sp>
    </p:spTree>
    <p:extLst>
      <p:ext uri="{BB962C8B-B14F-4D97-AF65-F5344CB8AC3E}">
        <p14:creationId xmlns:p14="http://schemas.microsoft.com/office/powerpoint/2010/main" val="591699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F4E174-3BB7-4E9A-078B-7345E457A1EE}"/>
              </a:ext>
            </a:extLst>
          </p:cNvPr>
          <p:cNvSpPr>
            <a:spLocks noGrp="1"/>
          </p:cNvSpPr>
          <p:nvPr>
            <p:ph idx="1"/>
          </p:nvPr>
        </p:nvSpPr>
        <p:spPr/>
        <p:txBody>
          <a:bodyPr>
            <a:normAutofit/>
          </a:bodyPr>
          <a:lstStyle/>
          <a:p>
            <a:r>
              <a:rPr lang="en-US" sz="2000" b="1" dirty="0">
                <a:solidFill>
                  <a:srgbClr val="C00000"/>
                </a:solidFill>
                <a:latin typeface="Times New Roman" panose="02020603050405020304" pitchFamily="18" charset="0"/>
                <a:cs typeface="Times New Roman" panose="02020603050405020304" pitchFamily="18" charset="0"/>
              </a:rPr>
              <a:t>Task 1: </a:t>
            </a:r>
            <a:r>
              <a:rPr lang="en-US" sz="2000" dirty="0">
                <a:solidFill>
                  <a:srgbClr val="C00000"/>
                </a:solidFill>
                <a:effectLst/>
                <a:latin typeface="Times New Roman" panose="02020603050405020304" pitchFamily="18" charset="0"/>
                <a:cs typeface="Times New Roman" panose="02020603050405020304" pitchFamily="18" charset="0"/>
              </a:rPr>
              <a:t> </a:t>
            </a:r>
            <a:r>
              <a:rPr lang="en-US" sz="2000" dirty="0">
                <a:solidFill>
                  <a:srgbClr val="0432FF"/>
                </a:solidFill>
                <a:effectLst/>
                <a:latin typeface="Times New Roman" panose="02020603050405020304" pitchFamily="18" charset="0"/>
                <a:cs typeface="Times New Roman" panose="02020603050405020304" pitchFamily="18" charset="0"/>
              </a:rPr>
              <a:t>Design of detector configurations at √s=3 TeV and √s=10 TeV with the </a:t>
            </a:r>
            <a:r>
              <a:rPr lang="en-US" sz="2000" dirty="0" err="1">
                <a:solidFill>
                  <a:srgbClr val="0432FF"/>
                </a:solidFill>
                <a:effectLst/>
                <a:latin typeface="Times New Roman" panose="02020603050405020304" pitchFamily="18" charset="0"/>
                <a:cs typeface="Times New Roman" panose="02020603050405020304" pitchFamily="18" charset="0"/>
              </a:rPr>
              <a:t>optimised</a:t>
            </a:r>
            <a:r>
              <a:rPr lang="en-US" sz="2000" dirty="0">
                <a:solidFill>
                  <a:srgbClr val="0432FF"/>
                </a:solidFill>
                <a:effectLst/>
                <a:latin typeface="Times New Roman" panose="02020603050405020304" pitchFamily="18" charset="0"/>
                <a:cs typeface="Times New Roman" panose="02020603050405020304" pitchFamily="18" charset="0"/>
              </a:rPr>
              <a:t> interaction regions (UNIPD)</a:t>
            </a:r>
          </a:p>
          <a:p>
            <a:pPr lvl="1"/>
            <a:r>
              <a:rPr lang="en-US" dirty="0">
                <a:solidFill>
                  <a:srgbClr val="000000"/>
                </a:solidFill>
                <a:latin typeface="Times New Roman" panose="02020603050405020304" pitchFamily="18" charset="0"/>
                <a:cs typeface="Times New Roman" panose="02020603050405020304" pitchFamily="18" charset="0"/>
              </a:rPr>
              <a:t>Study beam-induce background effects on the detector with different interaction region configurations. Activities performed in collaboration with WP5</a:t>
            </a:r>
            <a:endParaRPr lang="en-US" dirty="0">
              <a:latin typeface="Times New Roman" panose="02020603050405020304" pitchFamily="18" charset="0"/>
              <a:cs typeface="Times New Roman" panose="02020603050405020304" pitchFamily="18" charset="0"/>
            </a:endParaRPr>
          </a:p>
          <a:p>
            <a:r>
              <a:rPr lang="en-US" sz="2000" b="1" dirty="0">
                <a:solidFill>
                  <a:srgbClr val="C00000"/>
                </a:solidFill>
                <a:latin typeface="Times New Roman" panose="02020603050405020304" pitchFamily="18" charset="0"/>
                <a:cs typeface="Times New Roman" panose="02020603050405020304" pitchFamily="18" charset="0"/>
              </a:rPr>
              <a:t>Task 2: </a:t>
            </a:r>
            <a:r>
              <a:rPr lang="en-US" sz="2000" dirty="0">
                <a:solidFill>
                  <a:srgbClr val="C00000"/>
                </a:solidFill>
                <a:effectLst/>
                <a:latin typeface="Times New Roman" panose="02020603050405020304" pitchFamily="18" charset="0"/>
                <a:cs typeface="Times New Roman" panose="02020603050405020304" pitchFamily="18" charset="0"/>
              </a:rPr>
              <a:t> </a:t>
            </a:r>
            <a:r>
              <a:rPr lang="en-US" sz="2000" dirty="0">
                <a:solidFill>
                  <a:srgbClr val="0432FF"/>
                </a:solidFill>
                <a:effectLst/>
                <a:latin typeface="Times New Roman" panose="02020603050405020304" pitchFamily="18" charset="0"/>
                <a:cs typeface="Times New Roman" panose="02020603050405020304" pitchFamily="18" charset="0"/>
              </a:rPr>
              <a:t>Design and implementation of event reconstruction algorithms in 5D at √s=3 TeV and √s=10 TeV (DESY)</a:t>
            </a:r>
          </a:p>
          <a:p>
            <a:pPr lvl="1"/>
            <a:r>
              <a:rPr lang="en-US" dirty="0">
                <a:solidFill>
                  <a:srgbClr val="000000"/>
                </a:solidFill>
                <a:latin typeface="Times New Roman" panose="02020603050405020304" pitchFamily="18" charset="0"/>
                <a:cs typeface="Times New Roman" panose="02020603050405020304" pitchFamily="18" charset="0"/>
              </a:rPr>
              <a:t>Develop event reconstruction algorithms by using 5D information: space, energy and time</a:t>
            </a:r>
            <a:endParaRPr lang="en-US" dirty="0">
              <a:solidFill>
                <a:srgbClr val="000000"/>
              </a:solidFill>
              <a:effectLst/>
              <a:latin typeface="Times New Roman" panose="02020603050405020304" pitchFamily="18" charset="0"/>
              <a:cs typeface="Times New Roman" panose="02020603050405020304" pitchFamily="18" charset="0"/>
            </a:endParaRPr>
          </a:p>
          <a:p>
            <a:r>
              <a:rPr lang="en-US" sz="2000" b="1" dirty="0">
                <a:solidFill>
                  <a:srgbClr val="C00000"/>
                </a:solidFill>
                <a:latin typeface="Times New Roman" panose="02020603050405020304" pitchFamily="18" charset="0"/>
                <a:cs typeface="Times New Roman" panose="02020603050405020304" pitchFamily="18" charset="0"/>
              </a:rPr>
              <a:t>Task 3: </a:t>
            </a:r>
            <a:r>
              <a:rPr lang="en-US" sz="2000" dirty="0">
                <a:solidFill>
                  <a:srgbClr val="0432FF"/>
                </a:solidFill>
                <a:latin typeface="Times New Roman" panose="02020603050405020304" pitchFamily="18" charset="0"/>
                <a:cs typeface="Times New Roman" panose="02020603050405020304" pitchFamily="18" charset="0"/>
              </a:rPr>
              <a:t>Evaluate detector performance at different collision energies by using major physics processes (INFN)</a:t>
            </a:r>
          </a:p>
          <a:p>
            <a:pPr lvl="1"/>
            <a:r>
              <a:rPr lang="en-US" dirty="0">
                <a:latin typeface="Times New Roman" panose="02020603050405020304" pitchFamily="18" charset="0"/>
                <a:cs typeface="Times New Roman" panose="02020603050405020304" pitchFamily="18" charset="0"/>
              </a:rPr>
              <a:t>Use results obtained in task 1 and 2 to evaluate detector performance </a:t>
            </a:r>
            <a:r>
              <a:rPr lang="en-US" dirty="0">
                <a:solidFill>
                  <a:srgbClr val="000000"/>
                </a:solidFill>
                <a:effectLst/>
                <a:latin typeface="Times New Roman" panose="02020603050405020304" pitchFamily="18" charset="0"/>
                <a:cs typeface="Times New Roman" panose="02020603050405020304" pitchFamily="18" charset="0"/>
              </a:rPr>
              <a:t>by inspecting </a:t>
            </a:r>
            <a:r>
              <a:rPr lang="en-US" dirty="0" err="1">
                <a:solidFill>
                  <a:srgbClr val="000000"/>
                </a:solidFill>
                <a:effectLst/>
                <a:latin typeface="Times New Roman" panose="02020603050405020304" pitchFamily="18" charset="0"/>
                <a:cs typeface="Times New Roman" panose="02020603050405020304" pitchFamily="18" charset="0"/>
              </a:rPr>
              <a:t>tmajor</a:t>
            </a:r>
            <a:r>
              <a:rPr lang="en-US" dirty="0">
                <a:solidFill>
                  <a:srgbClr val="000000"/>
                </a:solidFill>
                <a:effectLst/>
                <a:latin typeface="Times New Roman" panose="02020603050405020304" pitchFamily="18" charset="0"/>
                <a:cs typeface="Times New Roman" panose="02020603050405020304" pitchFamily="18" charset="0"/>
              </a:rPr>
              <a:t> physics processes</a:t>
            </a:r>
            <a:endParaRPr lang="en-US" dirty="0">
              <a:latin typeface="Times New Roman" panose="02020603050405020304" pitchFamily="18" charset="0"/>
              <a:cs typeface="Times New Roman" panose="02020603050405020304" pitchFamily="18" charset="0"/>
            </a:endParaRPr>
          </a:p>
          <a:p>
            <a:endParaRPr lang="en-US" sz="2000" b="1" dirty="0">
              <a:solidFill>
                <a:srgbClr val="0070C0"/>
              </a:solidFill>
              <a:effectLst/>
              <a:latin typeface="Times New Roman" panose="02020603050405020304" pitchFamily="18" charset="0"/>
              <a:cs typeface="Times New Roman" panose="02020603050405020304" pitchFamily="18" charset="0"/>
            </a:endParaRPr>
          </a:p>
        </p:txBody>
      </p:sp>
      <p:sp>
        <p:nvSpPr>
          <p:cNvPr id="5" name="Footer Placeholder 4">
            <a:extLst>
              <a:ext uri="{FF2B5EF4-FFF2-40B4-BE49-F238E27FC236}">
                <a16:creationId xmlns:a16="http://schemas.microsoft.com/office/drawing/2014/main" id="{0FBB918A-2831-7025-1419-B3A5E8E2998C}"/>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CERN, visit of EU officer S. Kakarantzas</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25E71437-DB0D-6660-E39F-FDB49238348A}"/>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9" name="Picture Placeholder 8">
            <a:extLst>
              <a:ext uri="{FF2B5EF4-FFF2-40B4-BE49-F238E27FC236}">
                <a16:creationId xmlns:a16="http://schemas.microsoft.com/office/drawing/2014/main" id="{5E9F1CD1-1B3F-86F6-D5B7-A134C2B39C25}"/>
              </a:ext>
            </a:extLst>
          </p:cNvPr>
          <p:cNvSpPr>
            <a:spLocks noGrp="1"/>
          </p:cNvSpPr>
          <p:nvPr>
            <p:ph type="pic" sz="quarter" idx="13"/>
          </p:nvPr>
        </p:nvSpPr>
        <p:spPr/>
        <p:txBody>
          <a:bodyPr/>
          <a:lstStyle/>
          <a:p>
            <a:endParaRPr lang="en-GB"/>
          </a:p>
        </p:txBody>
      </p:sp>
      <p:sp>
        <p:nvSpPr>
          <p:cNvPr id="8" name="Title 7">
            <a:extLst>
              <a:ext uri="{FF2B5EF4-FFF2-40B4-BE49-F238E27FC236}">
                <a16:creationId xmlns:a16="http://schemas.microsoft.com/office/drawing/2014/main" id="{5CF49D0C-2B8E-3009-0C4C-46267F6AEFDA}"/>
              </a:ext>
            </a:extLst>
          </p:cNvPr>
          <p:cNvSpPr>
            <a:spLocks noGrp="1"/>
          </p:cNvSpPr>
          <p:nvPr>
            <p:ph type="title"/>
          </p:nvPr>
        </p:nvSpPr>
        <p:spPr/>
        <p:txBody>
          <a:bodyPr/>
          <a:lstStyle/>
          <a:p>
            <a:endParaRPr lang="en-GB"/>
          </a:p>
        </p:txBody>
      </p:sp>
      <p:sp>
        <p:nvSpPr>
          <p:cNvPr id="6" name="TextBox 5">
            <a:extLst>
              <a:ext uri="{FF2B5EF4-FFF2-40B4-BE49-F238E27FC236}">
                <a16:creationId xmlns:a16="http://schemas.microsoft.com/office/drawing/2014/main" id="{CA6A4310-D1B4-3765-5061-BB6F0FDF13E3}"/>
              </a:ext>
            </a:extLst>
          </p:cNvPr>
          <p:cNvSpPr txBox="1"/>
          <p:nvPr/>
        </p:nvSpPr>
        <p:spPr>
          <a:xfrm>
            <a:off x="2909454" y="353194"/>
            <a:ext cx="6195291" cy="584775"/>
          </a:xfrm>
          <a:prstGeom prst="rect">
            <a:avLst/>
          </a:prstGeom>
          <a:noFill/>
        </p:spPr>
        <p:txBody>
          <a:bodyPr wrap="square" rtlCol="0">
            <a:spAutoFit/>
          </a:bodyPr>
          <a:lstStyle/>
          <a:p>
            <a:r>
              <a:rPr lang="en-US" sz="3200" b="1" dirty="0">
                <a:solidFill>
                  <a:schemeClr val="accent5"/>
                </a:solidFill>
                <a:latin typeface="Times New Roman" panose="02020603050405020304" pitchFamily="18" charset="0"/>
                <a:cs typeface="Times New Roman" panose="02020603050405020304" pitchFamily="18" charset="0"/>
              </a:rPr>
              <a:t>WP2 activities description</a:t>
            </a:r>
          </a:p>
        </p:txBody>
      </p:sp>
      <p:sp>
        <p:nvSpPr>
          <p:cNvPr id="10" name="Date Placeholder 9">
            <a:extLst>
              <a:ext uri="{FF2B5EF4-FFF2-40B4-BE49-F238E27FC236}">
                <a16:creationId xmlns:a16="http://schemas.microsoft.com/office/drawing/2014/main" id="{96325022-DBAF-148A-2D77-4AA18F8B9346}"/>
              </a:ext>
            </a:extLst>
          </p:cNvPr>
          <p:cNvSpPr>
            <a:spLocks noGrp="1"/>
          </p:cNvSpPr>
          <p:nvPr>
            <p:ph type="dt" sz="half" idx="2"/>
          </p:nvPr>
        </p:nvSpPr>
        <p:spPr/>
        <p:txBody>
          <a:bodyPr/>
          <a:lstStyle/>
          <a:p>
            <a:r>
              <a:rPr lang="en-US"/>
              <a:t>19 June 2024</a:t>
            </a:r>
            <a:endParaRPr lang="en-GB" dirty="0"/>
          </a:p>
        </p:txBody>
      </p:sp>
    </p:spTree>
    <p:extLst>
      <p:ext uri="{BB962C8B-B14F-4D97-AF65-F5344CB8AC3E}">
        <p14:creationId xmlns:p14="http://schemas.microsoft.com/office/powerpoint/2010/main" val="325804296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382</TotalTime>
  <Words>2789</Words>
  <Application>Microsoft Office PowerPoint</Application>
  <PresentationFormat>Widescreen</PresentationFormat>
  <Paragraphs>469</Paragraphs>
  <Slides>33</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Aptos</vt:lpstr>
      <vt:lpstr>Arial</vt:lpstr>
      <vt:lpstr>Arial Narrow</vt:lpstr>
      <vt:lpstr>Arial Unicode MS</vt:lpstr>
      <vt:lpstr>Calibri</vt:lpstr>
      <vt:lpstr>Cambria Math</vt:lpstr>
      <vt:lpstr>Courier New</vt:lpstr>
      <vt:lpstr>System Font Regular</vt:lpstr>
      <vt:lpstr>Times New Roman</vt:lpstr>
      <vt:lpstr>Wingdings</vt:lpstr>
      <vt:lpstr>Office Theme</vt:lpstr>
      <vt:lpstr>Status of MuCol</vt:lpstr>
      <vt:lpstr>Introduction</vt:lpstr>
      <vt:lpstr>Introduction</vt:lpstr>
      <vt:lpstr>Introduction</vt:lpstr>
      <vt:lpstr>Introduction</vt:lpstr>
      <vt:lpstr>WP1</vt:lpstr>
      <vt:lpstr>WP1</vt:lpstr>
      <vt:lpstr>Notable deliverables/milestones</vt:lpstr>
      <vt:lpstr>PowerPoint Presentation</vt:lpstr>
      <vt:lpstr>PowerPoint Presentation</vt:lpstr>
      <vt:lpstr>PowerPoint Presentation</vt:lpstr>
      <vt:lpstr>WP3</vt:lpstr>
      <vt:lpstr>Present Status and Advancement</vt:lpstr>
      <vt:lpstr>Milestone, Deliverables and Hiring</vt:lpstr>
      <vt:lpstr>WP4 Scope</vt:lpstr>
      <vt:lpstr>Task 4.1</vt:lpstr>
      <vt:lpstr>Task 4.2</vt:lpstr>
      <vt:lpstr>Task 4.3</vt:lpstr>
      <vt:lpstr>Staff Status</vt:lpstr>
      <vt:lpstr>WP5 goal and scope</vt:lpstr>
      <vt:lpstr>WP5 status</vt:lpstr>
      <vt:lpstr>WP5 deliverables,  milestones, hiring</vt:lpstr>
      <vt:lpstr>WP6: RadioFrequency Systems</vt:lpstr>
      <vt:lpstr>WP6: RadioFrequency Systems</vt:lpstr>
      <vt:lpstr>PowerPoint Presentation</vt:lpstr>
      <vt:lpstr>WP7 - Magnets</vt:lpstr>
      <vt:lpstr>Magnet development targets</vt:lpstr>
      <vt:lpstr>Magnet conceptual designs  and technology advances</vt:lpstr>
      <vt:lpstr>PowerPoint Presentation</vt:lpstr>
      <vt:lpstr>WP8: Cooling cell</vt:lpstr>
      <vt:lpstr>WP8: Cooling cell</vt:lpstr>
      <vt:lpstr>WP8 students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Roberto Losito</cp:lastModifiedBy>
  <cp:revision>22</cp:revision>
  <dcterms:created xsi:type="dcterms:W3CDTF">2024-02-26T13:42:26Z</dcterms:created>
  <dcterms:modified xsi:type="dcterms:W3CDTF">2024-06-20T09:16:12Z</dcterms:modified>
</cp:coreProperties>
</file>