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7" r:id="rId3"/>
    <p:sldId id="260" r:id="rId4"/>
    <p:sldId id="266" r:id="rId5"/>
    <p:sldId id="267" r:id="rId6"/>
    <p:sldId id="258"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04" autoAdjust="0"/>
    <p:restoredTop sz="94660"/>
  </p:normalViewPr>
  <p:slideViewPr>
    <p:cSldViewPr snapToGrid="0">
      <p:cViewPr>
        <p:scale>
          <a:sx n="107" d="100"/>
          <a:sy n="107" d="100"/>
        </p:scale>
        <p:origin x="616" y="1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6E7A4D-F690-429A-9102-C372F5733126}" type="datetimeFigureOut">
              <a:rPr lang="en-GB" smtClean="0"/>
              <a:t>18/06/2024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486CE9-1877-45A3-9ABE-42D28D769CEF}" type="slidenum">
              <a:rPr lang="en-GB" smtClean="0"/>
              <a:t>‹Nr.›</a:t>
            </a:fld>
            <a:endParaRPr lang="en-GB"/>
          </a:p>
        </p:txBody>
      </p:sp>
    </p:spTree>
    <p:extLst>
      <p:ext uri="{BB962C8B-B14F-4D97-AF65-F5344CB8AC3E}">
        <p14:creationId xmlns:p14="http://schemas.microsoft.com/office/powerpoint/2010/main" val="3563706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725348"/>
            <a:ext cx="10363200" cy="1829218"/>
          </a:xfrm>
          <a:prstGeom prst="rect">
            <a:avLst/>
          </a:prstGeom>
        </p:spPr>
        <p:txBody>
          <a:bodyPr anchor="b">
            <a:normAutofit/>
          </a:bodyPr>
          <a:lstStyle>
            <a:lvl1pPr algn="ctr">
              <a:defRPr sz="4400" b="0">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524000" y="3624340"/>
            <a:ext cx="9144000" cy="1297134"/>
          </a:xfrm>
        </p:spPr>
        <p:txBody>
          <a:bodyPr>
            <a:normAutofit/>
          </a:bodyPr>
          <a:lstStyle>
            <a:lvl1pPr marL="0" indent="0" algn="ctr">
              <a:buNone/>
              <a:defRPr sz="28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7" name="Image 3">
            <a:extLst>
              <a:ext uri="{FF2B5EF4-FFF2-40B4-BE49-F238E27FC236}">
                <a16:creationId xmlns:a16="http://schemas.microsoft.com/office/drawing/2014/main" id="{F5900F7E-F8A3-9A61-B338-3C71409C3422}"/>
              </a:ext>
            </a:extLst>
          </p:cNvPr>
          <p:cNvPicPr>
            <a:picLocks noChangeAspect="1"/>
          </p:cNvPicPr>
          <p:nvPr userDrawn="1"/>
        </p:nvPicPr>
        <p:blipFill>
          <a:blip r:embed="rId2"/>
          <a:stretch>
            <a:fillRect/>
          </a:stretch>
        </p:blipFill>
        <p:spPr>
          <a:xfrm>
            <a:off x="-3" y="1190365"/>
            <a:ext cx="12192000" cy="606547"/>
          </a:xfrm>
          <a:prstGeom prst="rect">
            <a:avLst/>
          </a:prstGeom>
          <a:effectLst>
            <a:outerShdw blurRad="305097" dist="228600" dir="5400000" sx="105000" sy="105000" algn="t" rotWithShape="0">
              <a:prstClr val="black">
                <a:alpha val="23000"/>
              </a:prstClr>
            </a:outerShdw>
          </a:effectLst>
        </p:spPr>
      </p:pic>
      <p:sp>
        <p:nvSpPr>
          <p:cNvPr id="10" name="Rectangle 9">
            <a:extLst>
              <a:ext uri="{FF2B5EF4-FFF2-40B4-BE49-F238E27FC236}">
                <a16:creationId xmlns:a16="http://schemas.microsoft.com/office/drawing/2014/main" id="{4BED016A-10EF-E122-50DB-4D0B647035E2}"/>
              </a:ext>
            </a:extLst>
          </p:cNvPr>
          <p:cNvSpPr/>
          <p:nvPr userDrawn="1"/>
        </p:nvSpPr>
        <p:spPr>
          <a:xfrm>
            <a:off x="-3" y="815887"/>
            <a:ext cx="12192001" cy="4512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Text Placeholder 14">
            <a:extLst>
              <a:ext uri="{FF2B5EF4-FFF2-40B4-BE49-F238E27FC236}">
                <a16:creationId xmlns:a16="http://schemas.microsoft.com/office/drawing/2014/main" id="{82872F48-6269-ACCA-9FA8-5C5E3A7940CD}"/>
              </a:ext>
            </a:extLst>
          </p:cNvPr>
          <p:cNvSpPr>
            <a:spLocks noGrp="1"/>
          </p:cNvSpPr>
          <p:nvPr>
            <p:ph type="body" sz="quarter" idx="11" hasCustomPrompt="1"/>
          </p:nvPr>
        </p:nvSpPr>
        <p:spPr>
          <a:xfrm>
            <a:off x="7344834" y="4971770"/>
            <a:ext cx="3932767" cy="606425"/>
          </a:xfrm>
        </p:spPr>
        <p:txBody>
          <a:bodyPr>
            <a:normAutofit/>
          </a:bodyPr>
          <a:lstStyle>
            <a:lvl1pPr marL="0" indent="0" algn="r">
              <a:buNone/>
              <a:defRPr sz="1600" i="1"/>
            </a:lvl1pPr>
          </a:lstStyle>
          <a:p>
            <a:pPr lvl="0"/>
            <a:r>
              <a:rPr lang="it-IT" dirty="0"/>
              <a:t>Author(s) Name(s) and Affiliation(s)</a:t>
            </a:r>
            <a:endParaRPr lang="en-GB" dirty="0"/>
          </a:p>
        </p:txBody>
      </p:sp>
      <p:sp>
        <p:nvSpPr>
          <p:cNvPr id="11" name="Picture Placeholder 4">
            <a:extLst>
              <a:ext uri="{FF2B5EF4-FFF2-40B4-BE49-F238E27FC236}">
                <a16:creationId xmlns:a16="http://schemas.microsoft.com/office/drawing/2014/main" id="{75BD859B-9DE4-CF54-83A5-9AA9B850CC17}"/>
              </a:ext>
            </a:extLst>
          </p:cNvPr>
          <p:cNvSpPr>
            <a:spLocks noGrp="1"/>
          </p:cNvSpPr>
          <p:nvPr>
            <p:ph type="pic" sz="quarter" idx="12"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pic>
        <p:nvPicPr>
          <p:cNvPr id="14" name="Image 20">
            <a:extLst>
              <a:ext uri="{FF2B5EF4-FFF2-40B4-BE49-F238E27FC236}">
                <a16:creationId xmlns:a16="http://schemas.microsoft.com/office/drawing/2014/main" id="{173FC052-D7B1-AEFC-B59B-21BF2DABC977}"/>
              </a:ext>
            </a:extLst>
          </p:cNvPr>
          <p:cNvPicPr>
            <a:picLocks noChangeAspect="1"/>
          </p:cNvPicPr>
          <p:nvPr userDrawn="1"/>
        </p:nvPicPr>
        <p:blipFill>
          <a:blip r:embed="rId3"/>
          <a:stretch>
            <a:fillRect/>
          </a:stretch>
        </p:blipFill>
        <p:spPr>
          <a:xfrm>
            <a:off x="91281" y="76273"/>
            <a:ext cx="2295079" cy="1222882"/>
          </a:xfrm>
          <a:prstGeom prst="rect">
            <a:avLst/>
          </a:prstGeom>
          <a:noFill/>
        </p:spPr>
      </p:pic>
      <p:pic>
        <p:nvPicPr>
          <p:cNvPr id="4" name="Picture 3">
            <a:extLst>
              <a:ext uri="{FF2B5EF4-FFF2-40B4-BE49-F238E27FC236}">
                <a16:creationId xmlns:a16="http://schemas.microsoft.com/office/drawing/2014/main" id="{4A764B65-C079-27E4-7B6A-32EBB5D53688}"/>
              </a:ext>
            </a:extLst>
          </p:cNvPr>
          <p:cNvPicPr>
            <a:picLocks noChangeAspect="1"/>
          </p:cNvPicPr>
          <p:nvPr userDrawn="1"/>
        </p:nvPicPr>
        <p:blipFill>
          <a:blip r:embed="rId4"/>
          <a:stretch>
            <a:fillRect/>
          </a:stretch>
        </p:blipFill>
        <p:spPr>
          <a:xfrm>
            <a:off x="-3" y="5620426"/>
            <a:ext cx="12192000" cy="1243584"/>
          </a:xfrm>
          <a:prstGeom prst="rect">
            <a:avLst/>
          </a:prstGeom>
        </p:spPr>
      </p:pic>
      <p:pic>
        <p:nvPicPr>
          <p:cNvPr id="5" name="Image 15">
            <a:extLst>
              <a:ext uri="{FF2B5EF4-FFF2-40B4-BE49-F238E27FC236}">
                <a16:creationId xmlns:a16="http://schemas.microsoft.com/office/drawing/2014/main" id="{9AB61168-650E-7B28-8B33-048FB6421B55}"/>
              </a:ext>
            </a:extLst>
          </p:cNvPr>
          <p:cNvPicPr>
            <a:picLocks noChangeAspect="1"/>
          </p:cNvPicPr>
          <p:nvPr userDrawn="1"/>
        </p:nvPicPr>
        <p:blipFill>
          <a:blip r:embed="rId5"/>
          <a:stretch>
            <a:fillRect/>
          </a:stretch>
        </p:blipFill>
        <p:spPr>
          <a:xfrm>
            <a:off x="249543" y="5860322"/>
            <a:ext cx="3491972" cy="729922"/>
          </a:xfrm>
          <a:prstGeom prst="rect">
            <a:avLst/>
          </a:prstGeom>
        </p:spPr>
      </p:pic>
      <p:sp>
        <p:nvSpPr>
          <p:cNvPr id="17" name="TextBox 16">
            <a:extLst>
              <a:ext uri="{FF2B5EF4-FFF2-40B4-BE49-F238E27FC236}">
                <a16:creationId xmlns:a16="http://schemas.microsoft.com/office/drawing/2014/main" id="{FDB027B6-FAD3-85ED-6698-4047EB04D35D}"/>
              </a:ext>
            </a:extLst>
          </p:cNvPr>
          <p:cNvSpPr txBox="1"/>
          <p:nvPr userDrawn="1"/>
        </p:nvSpPr>
        <p:spPr>
          <a:xfrm>
            <a:off x="0" y="6664756"/>
            <a:ext cx="12191997" cy="238527"/>
          </a:xfrm>
          <a:prstGeom prst="rect">
            <a:avLst/>
          </a:prstGeom>
          <a:noFill/>
        </p:spPr>
        <p:txBody>
          <a:bodyPr wrap="square">
            <a:spAutoFit/>
          </a:bodyPr>
          <a:lstStyle/>
          <a:p>
            <a:pPr algn="ctr"/>
            <a:r>
              <a:rPr kumimoji="0" lang="en-US" altLang="en-US" sz="950" i="0" u="none" strike="noStrike" cap="none" normalizeH="0" baseline="0" dirty="0">
                <a:ln>
                  <a:noFill/>
                </a:ln>
                <a:solidFill>
                  <a:srgbClr val="FFFEEE"/>
                </a:solidFill>
                <a:effectLst/>
                <a:latin typeface="Arial Narrow" panose="020B0606020202030204" pitchFamily="34" charset="0"/>
                <a:cs typeface="Arial" panose="020B060402020202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endParaRPr lang="en-GB" sz="950" dirty="0">
              <a:latin typeface="Arial Narrow" panose="020B0606020202030204" pitchFamily="34" charset="0"/>
              <a:cs typeface="Arial" panose="020B0604020202020204" pitchFamily="34" charset="0"/>
            </a:endParaRPr>
          </a:p>
        </p:txBody>
      </p:sp>
    </p:spTree>
    <p:extLst>
      <p:ext uri="{BB962C8B-B14F-4D97-AF65-F5344CB8AC3E}">
        <p14:creationId xmlns:p14="http://schemas.microsoft.com/office/powerpoint/2010/main" val="372065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22E5917-363B-A71A-2546-65FA55520B24}"/>
              </a:ext>
            </a:extLst>
          </p:cNvPr>
          <p:cNvSpPr/>
          <p:nvPr userDrawn="1"/>
        </p:nvSpPr>
        <p:spPr>
          <a:xfrm>
            <a:off x="11433717" y="6434254"/>
            <a:ext cx="758283" cy="4237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4" name="Image 12">
            <a:extLst>
              <a:ext uri="{FF2B5EF4-FFF2-40B4-BE49-F238E27FC236}">
                <a16:creationId xmlns:a16="http://schemas.microsoft.com/office/drawing/2014/main" id="{F4916F82-0970-A2D0-E83E-C828CFB3C184}"/>
              </a:ext>
            </a:extLst>
          </p:cNvPr>
          <p:cNvPicPr>
            <a:picLocks noChangeAspect="1"/>
          </p:cNvPicPr>
          <p:nvPr userDrawn="1"/>
        </p:nvPicPr>
        <p:blipFill>
          <a:blip r:embed="rId2"/>
          <a:stretch>
            <a:fillRect/>
          </a:stretch>
        </p:blipFill>
        <p:spPr>
          <a:xfrm flipV="1">
            <a:off x="233858" y="6385196"/>
            <a:ext cx="11716980" cy="132418"/>
          </a:xfrm>
          <a:prstGeom prst="rect">
            <a:avLst/>
          </a:prstGeom>
        </p:spPr>
      </p:pic>
      <p:sp>
        <p:nvSpPr>
          <p:cNvPr id="21" name="ZoneTexte 3">
            <a:extLst>
              <a:ext uri="{FF2B5EF4-FFF2-40B4-BE49-F238E27FC236}">
                <a16:creationId xmlns:a16="http://schemas.microsoft.com/office/drawing/2014/main" id="{CCCBB29A-511A-31E9-75B7-A496B79754B8}"/>
              </a:ext>
            </a:extLst>
          </p:cNvPr>
          <p:cNvSpPr txBox="1"/>
          <p:nvPr userDrawn="1"/>
        </p:nvSpPr>
        <p:spPr>
          <a:xfrm>
            <a:off x="1570624" y="5780739"/>
            <a:ext cx="9043446" cy="523220"/>
          </a:xfrm>
          <a:prstGeom prst="rect">
            <a:avLst/>
          </a:prstGeom>
          <a:noFill/>
        </p:spPr>
        <p:txBody>
          <a:bodyPr wrap="square" rtlCol="0">
            <a:spAutoFit/>
          </a:bodyPr>
          <a:lstStyle/>
          <a:p>
            <a:pPr algn="just"/>
            <a:r>
              <a:rPr lang="fr-FR" sz="1400" i="1" dirty="0" err="1">
                <a:solidFill>
                  <a:srgbClr val="222222"/>
                </a:solidFill>
                <a:effectLst/>
                <a:latin typeface="Arial Narrow" panose="020B0604020202020204" pitchFamily="34" charset="0"/>
                <a:cs typeface="Arial Narrow" panose="020B0604020202020204" pitchFamily="34" charset="0"/>
              </a:rPr>
              <a:t>Funded</a:t>
            </a:r>
            <a:r>
              <a:rPr lang="fr-FR" sz="1400" i="1" dirty="0">
                <a:solidFill>
                  <a:srgbClr val="222222"/>
                </a:solidFill>
                <a:effectLst/>
                <a:latin typeface="Arial Narrow" panose="020B0604020202020204" pitchFamily="34" charset="0"/>
                <a:cs typeface="Arial Narrow" panose="020B0604020202020204" pitchFamily="34" charset="0"/>
              </a:rPr>
              <a:t> by the </a:t>
            </a:r>
            <a:r>
              <a:rPr lang="fr-FR" sz="1400" i="1" dirty="0" err="1">
                <a:solidFill>
                  <a:srgbClr val="222222"/>
                </a:solidFill>
                <a:effectLst/>
                <a:latin typeface="Arial Narrow" panose="020B0604020202020204" pitchFamily="34" charset="0"/>
                <a:cs typeface="Arial Narrow" panose="020B0604020202020204" pitchFamily="34" charset="0"/>
              </a:rPr>
              <a:t>European</a:t>
            </a:r>
            <a:r>
              <a:rPr lang="fr-FR" sz="1400" i="1" dirty="0">
                <a:solidFill>
                  <a:srgbClr val="222222"/>
                </a:solidFill>
                <a:effectLst/>
                <a:latin typeface="Arial Narrow" panose="020B0604020202020204" pitchFamily="34" charset="0"/>
                <a:cs typeface="Arial Narrow" panose="020B0604020202020204" pitchFamily="34" charset="0"/>
              </a:rPr>
              <a:t> Union (EU). </a:t>
            </a:r>
            <a:r>
              <a:rPr lang="fr-FR" sz="1400" i="1" dirty="0" err="1">
                <a:solidFill>
                  <a:srgbClr val="222222"/>
                </a:solidFill>
                <a:effectLst/>
                <a:latin typeface="Arial Narrow" panose="020B0604020202020204" pitchFamily="34" charset="0"/>
                <a:cs typeface="Arial Narrow" panose="020B0604020202020204" pitchFamily="34" charset="0"/>
              </a:rPr>
              <a:t>Views</a:t>
            </a:r>
            <a:r>
              <a:rPr lang="fr-FR" sz="1400" i="1" dirty="0">
                <a:solidFill>
                  <a:srgbClr val="222222"/>
                </a:solidFill>
                <a:effectLst/>
                <a:latin typeface="Arial Narrow" panose="020B0604020202020204" pitchFamily="34" charset="0"/>
                <a:cs typeface="Arial Narrow" panose="020B0604020202020204" pitchFamily="34" charset="0"/>
              </a:rPr>
              <a:t> and opinions </a:t>
            </a:r>
            <a:r>
              <a:rPr lang="fr-FR" sz="1400" i="1" dirty="0" err="1">
                <a:solidFill>
                  <a:srgbClr val="222222"/>
                </a:solidFill>
                <a:effectLst/>
                <a:latin typeface="Arial Narrow" panose="020B0604020202020204" pitchFamily="34" charset="0"/>
                <a:cs typeface="Arial Narrow" panose="020B0604020202020204" pitchFamily="34" charset="0"/>
              </a:rPr>
              <a:t>expressed</a:t>
            </a:r>
            <a:r>
              <a:rPr lang="fr-FR" sz="1400" i="1" dirty="0">
                <a:solidFill>
                  <a:srgbClr val="222222"/>
                </a:solidFill>
                <a:effectLst/>
                <a:latin typeface="Arial Narrow" panose="020B0604020202020204" pitchFamily="34" charset="0"/>
                <a:cs typeface="Arial Narrow" panose="020B0604020202020204" pitchFamily="34" charset="0"/>
              </a:rPr>
              <a:t> are </a:t>
            </a:r>
            <a:r>
              <a:rPr lang="fr-FR" sz="1400" i="1" dirty="0" err="1">
                <a:solidFill>
                  <a:srgbClr val="222222"/>
                </a:solidFill>
                <a:effectLst/>
                <a:latin typeface="Arial Narrow" panose="020B0604020202020204" pitchFamily="34" charset="0"/>
                <a:cs typeface="Arial Narrow" panose="020B0604020202020204" pitchFamily="34" charset="0"/>
              </a:rPr>
              <a:t>however</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those</a:t>
            </a:r>
            <a:r>
              <a:rPr lang="fr-FR" sz="1400" i="1" dirty="0">
                <a:solidFill>
                  <a:srgbClr val="222222"/>
                </a:solidFill>
                <a:effectLst/>
                <a:latin typeface="Arial Narrow" panose="020B0604020202020204" pitchFamily="34" charset="0"/>
                <a:cs typeface="Arial Narrow" panose="020B0604020202020204" pitchFamily="34" charset="0"/>
              </a:rPr>
              <a:t> of the </a:t>
            </a:r>
            <a:r>
              <a:rPr lang="fr-FR" sz="1400" i="1" dirty="0" err="1">
                <a:solidFill>
                  <a:srgbClr val="222222"/>
                </a:solidFill>
                <a:effectLst/>
                <a:latin typeface="Arial Narrow" panose="020B0604020202020204" pitchFamily="34" charset="0"/>
                <a:cs typeface="Arial Narrow" panose="020B0604020202020204" pitchFamily="34" charset="0"/>
              </a:rPr>
              <a:t>author</a:t>
            </a:r>
            <a:r>
              <a:rPr lang="fr-FR" sz="1400" i="1" dirty="0">
                <a:solidFill>
                  <a:srgbClr val="222222"/>
                </a:solidFill>
                <a:effectLst/>
                <a:latin typeface="Arial Narrow" panose="020B0604020202020204" pitchFamily="34" charset="0"/>
                <a:cs typeface="Arial Narrow" panose="020B0604020202020204" pitchFamily="34" charset="0"/>
              </a:rPr>
              <a:t>(s) </a:t>
            </a:r>
            <a:r>
              <a:rPr lang="fr-FR" sz="1400" i="1" dirty="0" err="1">
                <a:solidFill>
                  <a:srgbClr val="222222"/>
                </a:solidFill>
                <a:effectLst/>
                <a:latin typeface="Arial Narrow" panose="020B0604020202020204" pitchFamily="34" charset="0"/>
                <a:cs typeface="Arial Narrow" panose="020B0604020202020204" pitchFamily="34" charset="0"/>
              </a:rPr>
              <a:t>only</a:t>
            </a:r>
            <a:r>
              <a:rPr lang="fr-FR" sz="1400" i="1" dirty="0">
                <a:solidFill>
                  <a:srgbClr val="222222"/>
                </a:solidFill>
                <a:effectLst/>
                <a:latin typeface="Arial Narrow" panose="020B0604020202020204" pitchFamily="34" charset="0"/>
                <a:cs typeface="Arial Narrow" panose="020B0604020202020204" pitchFamily="34" charset="0"/>
              </a:rPr>
              <a:t> and do not </a:t>
            </a:r>
            <a:r>
              <a:rPr lang="fr-FR" sz="1400" i="1" dirty="0" err="1">
                <a:solidFill>
                  <a:srgbClr val="222222"/>
                </a:solidFill>
                <a:effectLst/>
                <a:latin typeface="Arial Narrow" panose="020B0604020202020204" pitchFamily="34" charset="0"/>
                <a:cs typeface="Arial Narrow" panose="020B0604020202020204" pitchFamily="34" charset="0"/>
              </a:rPr>
              <a:t>necessarily</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reflect</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those</a:t>
            </a:r>
            <a:r>
              <a:rPr lang="fr-FR" sz="1400" i="1" dirty="0">
                <a:solidFill>
                  <a:srgbClr val="222222"/>
                </a:solidFill>
                <a:effectLst/>
                <a:latin typeface="Arial Narrow" panose="020B0604020202020204" pitchFamily="34" charset="0"/>
                <a:cs typeface="Arial Narrow" panose="020B0604020202020204" pitchFamily="34" charset="0"/>
              </a:rPr>
              <a:t> of the EU or </a:t>
            </a:r>
            <a:r>
              <a:rPr lang="fr-FR" sz="1400" i="1" dirty="0" err="1">
                <a:solidFill>
                  <a:srgbClr val="222222"/>
                </a:solidFill>
                <a:effectLst/>
                <a:latin typeface="Arial Narrow" panose="020B0604020202020204" pitchFamily="34" charset="0"/>
                <a:cs typeface="Arial Narrow" panose="020B0604020202020204" pitchFamily="34" charset="0"/>
              </a:rPr>
              <a:t>European</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Research</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Executive</a:t>
            </a:r>
            <a:r>
              <a:rPr lang="fr-FR" sz="1400" i="1" dirty="0">
                <a:solidFill>
                  <a:srgbClr val="222222"/>
                </a:solidFill>
                <a:effectLst/>
                <a:latin typeface="Arial Narrow" panose="020B0604020202020204" pitchFamily="34" charset="0"/>
                <a:cs typeface="Arial Narrow" panose="020B0604020202020204" pitchFamily="34" charset="0"/>
              </a:rPr>
              <a:t> Agency (REA). </a:t>
            </a:r>
            <a:r>
              <a:rPr lang="fr-FR" sz="1400" i="1" dirty="0" err="1">
                <a:solidFill>
                  <a:srgbClr val="222222"/>
                </a:solidFill>
                <a:effectLst/>
                <a:latin typeface="Arial Narrow" panose="020B0604020202020204" pitchFamily="34" charset="0"/>
                <a:cs typeface="Arial Narrow" panose="020B0604020202020204" pitchFamily="34" charset="0"/>
              </a:rPr>
              <a:t>Neither</a:t>
            </a:r>
            <a:r>
              <a:rPr lang="fr-FR" sz="1400" i="1" dirty="0">
                <a:solidFill>
                  <a:srgbClr val="222222"/>
                </a:solidFill>
                <a:effectLst/>
                <a:latin typeface="Arial Narrow" panose="020B0604020202020204" pitchFamily="34" charset="0"/>
                <a:cs typeface="Arial Narrow" panose="020B0604020202020204" pitchFamily="34" charset="0"/>
              </a:rPr>
              <a:t> the EU </a:t>
            </a:r>
            <a:r>
              <a:rPr lang="fr-FR" sz="1400" i="1" dirty="0" err="1">
                <a:solidFill>
                  <a:srgbClr val="222222"/>
                </a:solidFill>
                <a:effectLst/>
                <a:latin typeface="Arial Narrow" panose="020B0604020202020204" pitchFamily="34" charset="0"/>
                <a:cs typeface="Arial Narrow" panose="020B0604020202020204" pitchFamily="34" charset="0"/>
              </a:rPr>
              <a:t>nor</a:t>
            </a:r>
            <a:r>
              <a:rPr lang="fr-FR" sz="1400" i="1" dirty="0">
                <a:solidFill>
                  <a:srgbClr val="222222"/>
                </a:solidFill>
                <a:effectLst/>
                <a:latin typeface="Arial Narrow" panose="020B0604020202020204" pitchFamily="34" charset="0"/>
                <a:cs typeface="Arial Narrow" panose="020B0604020202020204" pitchFamily="34" charset="0"/>
              </a:rPr>
              <a:t> the REA can </a:t>
            </a:r>
            <a:r>
              <a:rPr lang="fr-FR" sz="1400" i="1" dirty="0" err="1">
                <a:solidFill>
                  <a:srgbClr val="222222"/>
                </a:solidFill>
                <a:effectLst/>
                <a:latin typeface="Arial Narrow" panose="020B0604020202020204" pitchFamily="34" charset="0"/>
                <a:cs typeface="Arial Narrow" panose="020B0604020202020204" pitchFamily="34" charset="0"/>
              </a:rPr>
              <a:t>be</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held</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responsible</a:t>
            </a:r>
            <a:r>
              <a:rPr lang="fr-FR" sz="1400" i="1" dirty="0">
                <a:solidFill>
                  <a:srgbClr val="222222"/>
                </a:solidFill>
                <a:effectLst/>
                <a:latin typeface="Arial Narrow" panose="020B0604020202020204" pitchFamily="34" charset="0"/>
                <a:cs typeface="Arial Narrow" panose="020B0604020202020204" pitchFamily="34" charset="0"/>
              </a:rPr>
              <a:t> for </a:t>
            </a:r>
            <a:r>
              <a:rPr lang="fr-FR" sz="1400" i="1" dirty="0" err="1">
                <a:solidFill>
                  <a:srgbClr val="222222"/>
                </a:solidFill>
                <a:effectLst/>
                <a:latin typeface="Arial Narrow" panose="020B0604020202020204" pitchFamily="34" charset="0"/>
                <a:cs typeface="Arial Narrow" panose="020B0604020202020204" pitchFamily="34" charset="0"/>
              </a:rPr>
              <a:t>them</a:t>
            </a:r>
            <a:r>
              <a:rPr lang="fr-FR" sz="1400" i="1" dirty="0">
                <a:solidFill>
                  <a:srgbClr val="222222"/>
                </a:solidFill>
                <a:effectLst/>
                <a:latin typeface="Arial Narrow" panose="020B0604020202020204" pitchFamily="34" charset="0"/>
                <a:cs typeface="Arial Narrow" panose="020B0604020202020204" pitchFamily="34" charset="0"/>
              </a:rPr>
              <a:t>.</a:t>
            </a:r>
            <a:endParaRPr lang="fr-FR" sz="1400" i="1" dirty="0">
              <a:latin typeface="Arial Narrow" panose="020B0604020202020204" pitchFamily="34" charset="0"/>
              <a:cs typeface="Arial Narrow" panose="020B0604020202020204" pitchFamily="34" charset="0"/>
            </a:endParaRPr>
          </a:p>
        </p:txBody>
      </p:sp>
      <p:grpSp>
        <p:nvGrpSpPr>
          <p:cNvPr id="8" name="Group 7">
            <a:extLst>
              <a:ext uri="{FF2B5EF4-FFF2-40B4-BE49-F238E27FC236}">
                <a16:creationId xmlns:a16="http://schemas.microsoft.com/office/drawing/2014/main" id="{217DCD4B-339F-6755-AB4C-170598941D9F}"/>
              </a:ext>
            </a:extLst>
          </p:cNvPr>
          <p:cNvGrpSpPr/>
          <p:nvPr userDrawn="1"/>
        </p:nvGrpSpPr>
        <p:grpSpPr>
          <a:xfrm>
            <a:off x="1927261" y="2327201"/>
            <a:ext cx="8330170" cy="2899637"/>
            <a:chOff x="650906" y="2255351"/>
            <a:chExt cx="7645805" cy="2661417"/>
          </a:xfrm>
        </p:grpSpPr>
        <p:pic>
          <p:nvPicPr>
            <p:cNvPr id="9" name="Image 2">
              <a:extLst>
                <a:ext uri="{FF2B5EF4-FFF2-40B4-BE49-F238E27FC236}">
                  <a16:creationId xmlns:a16="http://schemas.microsoft.com/office/drawing/2014/main" id="{E11D5B0B-8001-A2E4-31D2-31CFAC2235BE}"/>
                </a:ext>
              </a:extLst>
            </p:cNvPr>
            <p:cNvPicPr>
              <a:picLocks noChangeAspect="1"/>
            </p:cNvPicPr>
            <p:nvPr userDrawn="1"/>
          </p:nvPicPr>
          <p:blipFill>
            <a:blip r:embed="rId3"/>
            <a:stretch>
              <a:fillRect/>
            </a:stretch>
          </p:blipFill>
          <p:spPr>
            <a:xfrm>
              <a:off x="650906" y="2255351"/>
              <a:ext cx="4994887" cy="2661417"/>
            </a:xfrm>
            <a:prstGeom prst="rect">
              <a:avLst/>
            </a:prstGeom>
          </p:spPr>
        </p:pic>
        <p:pic>
          <p:nvPicPr>
            <p:cNvPr id="10" name="Picture 9" descr="A blue flag with yellow stars&#10;&#10;Description automatically generated">
              <a:extLst>
                <a:ext uri="{FF2B5EF4-FFF2-40B4-BE49-F238E27FC236}">
                  <a16:creationId xmlns:a16="http://schemas.microsoft.com/office/drawing/2014/main" id="{E4F872F6-3EC6-AD5F-12AE-B9A9E15CFD5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96792" y="2339840"/>
              <a:ext cx="2499919" cy="2532885"/>
            </a:xfrm>
            <a:prstGeom prst="rect">
              <a:avLst/>
            </a:prstGeom>
          </p:spPr>
        </p:pic>
      </p:grpSp>
      <p:sp>
        <p:nvSpPr>
          <p:cNvPr id="11" name="Footer Placeholder 4">
            <a:extLst>
              <a:ext uri="{FF2B5EF4-FFF2-40B4-BE49-F238E27FC236}">
                <a16:creationId xmlns:a16="http://schemas.microsoft.com/office/drawing/2014/main" id="{F83D4257-748B-0395-8DDA-64696B5194A3}"/>
              </a:ext>
            </a:extLst>
          </p:cNvPr>
          <p:cNvSpPr>
            <a:spLocks noGrp="1"/>
          </p:cNvSpPr>
          <p:nvPr>
            <p:ph type="ftr" sz="quarter" idx="3"/>
          </p:nvPr>
        </p:nvSpPr>
        <p:spPr>
          <a:xfrm>
            <a:off x="1471961" y="6492875"/>
            <a:ext cx="9419994"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pic>
        <p:nvPicPr>
          <p:cNvPr id="3" name="Picture 2">
            <a:extLst>
              <a:ext uri="{FF2B5EF4-FFF2-40B4-BE49-F238E27FC236}">
                <a16:creationId xmlns:a16="http://schemas.microsoft.com/office/drawing/2014/main" id="{B1514170-3986-1A5F-B775-8F966D722B62}"/>
              </a:ext>
            </a:extLst>
          </p:cNvPr>
          <p:cNvPicPr>
            <a:picLocks noChangeAspect="1"/>
          </p:cNvPicPr>
          <p:nvPr userDrawn="1"/>
        </p:nvPicPr>
        <p:blipFill>
          <a:blip r:embed="rId5"/>
          <a:stretch>
            <a:fillRect/>
          </a:stretch>
        </p:blipFill>
        <p:spPr>
          <a:xfrm>
            <a:off x="-3653" y="0"/>
            <a:ext cx="12192000" cy="1889760"/>
          </a:xfrm>
          <a:prstGeom prst="rect">
            <a:avLst/>
          </a:prstGeom>
        </p:spPr>
      </p:pic>
    </p:spTree>
    <p:extLst>
      <p:ext uri="{BB962C8B-B14F-4D97-AF65-F5344CB8AC3E}">
        <p14:creationId xmlns:p14="http://schemas.microsoft.com/office/powerpoint/2010/main" val="2300119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lvl1pPr>
              <a:defRPr>
                <a:solidFill>
                  <a:schemeClr val="tx1">
                    <a:lumMod val="75000"/>
                    <a:lumOff val="25000"/>
                  </a:schemeClr>
                </a:solidFill>
              </a:defRPr>
            </a:lvl1p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12"/>
          </p:nvPr>
        </p:nvSpPr>
        <p:spPr>
          <a:xfrm>
            <a:off x="10917871" y="6465458"/>
            <a:ext cx="1064941" cy="365125"/>
          </a:xfrm>
        </p:spPr>
        <p:txBody>
          <a:bodyPr/>
          <a:lstStyle/>
          <a:p>
            <a:fld id="{005C7FBA-D4E9-46CA-9321-3ADA2E368FCD}" type="slidenum">
              <a:rPr lang="en-GB" smtClean="0"/>
              <a:t>‹Nr.›</a:t>
            </a:fld>
            <a:endParaRPr lang="en-GB"/>
          </a:p>
        </p:txBody>
      </p:sp>
      <p:sp>
        <p:nvSpPr>
          <p:cNvPr id="4" name="Picture Placeholder 4">
            <a:extLst>
              <a:ext uri="{FF2B5EF4-FFF2-40B4-BE49-F238E27FC236}">
                <a16:creationId xmlns:a16="http://schemas.microsoft.com/office/drawing/2014/main" id="{F97F9CB4-CA90-2B0B-B65B-B6BDD353D3D6}"/>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7" name="Title Placeholder 1">
            <a:extLst>
              <a:ext uri="{FF2B5EF4-FFF2-40B4-BE49-F238E27FC236}">
                <a16:creationId xmlns:a16="http://schemas.microsoft.com/office/drawing/2014/main" id="{4701A6D4-BD5E-D4A8-4152-DD0B01E8789B}"/>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221765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8195" y="1735554"/>
            <a:ext cx="10515600" cy="2386250"/>
          </a:xfrm>
          <a:prstGeom prst="rect">
            <a:avLst/>
          </a:prstGeom>
        </p:spPr>
        <p:txBody>
          <a:bodyPr anchor="b">
            <a:normAutofit/>
          </a:bodyPr>
          <a:lstStyle>
            <a:lvl1pPr algn="ctr">
              <a:defRPr sz="4000"/>
            </a:lvl1pPr>
          </a:lstStyle>
          <a:p>
            <a:r>
              <a:rPr lang="en-US"/>
              <a:t>Click to edit Master title style</a:t>
            </a:r>
            <a:endParaRPr lang="en-US" dirty="0"/>
          </a:p>
        </p:txBody>
      </p:sp>
      <p:sp>
        <p:nvSpPr>
          <p:cNvPr id="3" name="Text Placeholder 2"/>
          <p:cNvSpPr>
            <a:spLocks noGrp="1"/>
          </p:cNvSpPr>
          <p:nvPr>
            <p:ph type="body" idx="1"/>
          </p:nvPr>
        </p:nvSpPr>
        <p:spPr>
          <a:xfrm>
            <a:off x="838195" y="4130257"/>
            <a:ext cx="10515600" cy="1500187"/>
          </a:xfrm>
        </p:spPr>
        <p:txBody>
          <a:bodyPr>
            <a:normAutofit/>
          </a:bodyPr>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4" name="Rectangle 13">
            <a:extLst>
              <a:ext uri="{FF2B5EF4-FFF2-40B4-BE49-F238E27FC236}">
                <a16:creationId xmlns:a16="http://schemas.microsoft.com/office/drawing/2014/main" id="{A125D027-521D-DAA1-6565-80D751686EC7}"/>
              </a:ext>
            </a:extLst>
          </p:cNvPr>
          <p:cNvSpPr/>
          <p:nvPr userDrawn="1"/>
        </p:nvSpPr>
        <p:spPr>
          <a:xfrm>
            <a:off x="2393795" y="865736"/>
            <a:ext cx="9798207" cy="1803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7" name="Image 14">
            <a:extLst>
              <a:ext uri="{FF2B5EF4-FFF2-40B4-BE49-F238E27FC236}">
                <a16:creationId xmlns:a16="http://schemas.microsoft.com/office/drawing/2014/main" id="{3667249F-2B0D-FEEB-A1E8-462495EC0D9F}"/>
              </a:ext>
            </a:extLst>
          </p:cNvPr>
          <p:cNvPicPr>
            <a:picLocks noChangeAspect="1"/>
          </p:cNvPicPr>
          <p:nvPr userDrawn="1"/>
        </p:nvPicPr>
        <p:blipFill>
          <a:blip r:embed="rId2"/>
          <a:stretch>
            <a:fillRect/>
          </a:stretch>
        </p:blipFill>
        <p:spPr>
          <a:xfrm>
            <a:off x="0" y="5576184"/>
            <a:ext cx="12192000" cy="400550"/>
          </a:xfrm>
          <a:prstGeom prst="rect">
            <a:avLst/>
          </a:prstGeom>
        </p:spPr>
      </p:pic>
      <p:sp>
        <p:nvSpPr>
          <p:cNvPr id="18" name="Rectangle 17">
            <a:extLst>
              <a:ext uri="{FF2B5EF4-FFF2-40B4-BE49-F238E27FC236}">
                <a16:creationId xmlns:a16="http://schemas.microsoft.com/office/drawing/2014/main" id="{88954CCD-3EB0-0B77-DB27-43882107D6D0}"/>
              </a:ext>
            </a:extLst>
          </p:cNvPr>
          <p:cNvSpPr/>
          <p:nvPr userDrawn="1"/>
        </p:nvSpPr>
        <p:spPr>
          <a:xfrm>
            <a:off x="-5" y="6169003"/>
            <a:ext cx="12192001" cy="6889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 name="Picture Placeholder 4">
            <a:extLst>
              <a:ext uri="{FF2B5EF4-FFF2-40B4-BE49-F238E27FC236}">
                <a16:creationId xmlns:a16="http://schemas.microsoft.com/office/drawing/2014/main" id="{F8E27C36-6D12-C27E-1D14-4A26E657FDFA}"/>
              </a:ext>
            </a:extLst>
          </p:cNvPr>
          <p:cNvSpPr>
            <a:spLocks noGrp="1"/>
          </p:cNvSpPr>
          <p:nvPr>
            <p:ph type="pic" sz="quarter" idx="12" hasCustomPrompt="1"/>
          </p:nvPr>
        </p:nvSpPr>
        <p:spPr>
          <a:xfrm>
            <a:off x="10795240" y="220973"/>
            <a:ext cx="964719" cy="918196"/>
          </a:xfrm>
        </p:spPr>
        <p:txBody>
          <a:bodyPr>
            <a:normAutofit/>
          </a:bodyPr>
          <a:lstStyle>
            <a:lvl1pPr>
              <a:defRPr sz="1600" b="1"/>
            </a:lvl1pPr>
          </a:lstStyle>
          <a:p>
            <a:r>
              <a:rPr lang="it-IT" dirty="0"/>
              <a:t>Your logo</a:t>
            </a:r>
            <a:endParaRPr lang="en-GB" dirty="0"/>
          </a:p>
        </p:txBody>
      </p:sp>
      <p:pic>
        <p:nvPicPr>
          <p:cNvPr id="6" name="Image 3">
            <a:extLst>
              <a:ext uri="{FF2B5EF4-FFF2-40B4-BE49-F238E27FC236}">
                <a16:creationId xmlns:a16="http://schemas.microsoft.com/office/drawing/2014/main" id="{230CEEB4-BC26-E5A6-73FF-25E3643B9832}"/>
              </a:ext>
            </a:extLst>
          </p:cNvPr>
          <p:cNvPicPr>
            <a:picLocks noChangeAspect="1"/>
          </p:cNvPicPr>
          <p:nvPr userDrawn="1"/>
        </p:nvPicPr>
        <p:blipFill>
          <a:blip r:embed="rId3"/>
          <a:stretch>
            <a:fillRect/>
          </a:stretch>
        </p:blipFill>
        <p:spPr>
          <a:xfrm>
            <a:off x="-3" y="1190365"/>
            <a:ext cx="12192000" cy="606547"/>
          </a:xfrm>
          <a:prstGeom prst="rect">
            <a:avLst/>
          </a:prstGeom>
          <a:effectLst>
            <a:outerShdw blurRad="305097" dist="228600" dir="5400000" sx="105000" sy="105000" algn="t" rotWithShape="0">
              <a:prstClr val="black">
                <a:alpha val="23000"/>
              </a:prstClr>
            </a:outerShdw>
          </a:effectLst>
        </p:spPr>
      </p:pic>
      <p:pic>
        <p:nvPicPr>
          <p:cNvPr id="7" name="Image 4">
            <a:extLst>
              <a:ext uri="{FF2B5EF4-FFF2-40B4-BE49-F238E27FC236}">
                <a16:creationId xmlns:a16="http://schemas.microsoft.com/office/drawing/2014/main" id="{6F77CCCE-D91E-CE88-8B1A-3CEBC787CADB}"/>
              </a:ext>
            </a:extLst>
          </p:cNvPr>
          <p:cNvPicPr>
            <a:picLocks noChangeAspect="1"/>
          </p:cNvPicPr>
          <p:nvPr userDrawn="1"/>
        </p:nvPicPr>
        <p:blipFill>
          <a:blip r:embed="rId4"/>
          <a:stretch>
            <a:fillRect/>
          </a:stretch>
        </p:blipFill>
        <p:spPr>
          <a:xfrm>
            <a:off x="321191" y="5992264"/>
            <a:ext cx="3397286" cy="673467"/>
          </a:xfrm>
          <a:prstGeom prst="rect">
            <a:avLst/>
          </a:prstGeom>
        </p:spPr>
      </p:pic>
    </p:spTree>
    <p:extLst>
      <p:ext uri="{BB962C8B-B14F-4D97-AF65-F5344CB8AC3E}">
        <p14:creationId xmlns:p14="http://schemas.microsoft.com/office/powerpoint/2010/main" val="1965558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‹Nr.›</a:t>
            </a:fld>
            <a:endParaRPr lang="en-GB"/>
          </a:p>
        </p:txBody>
      </p:sp>
      <p:sp>
        <p:nvSpPr>
          <p:cNvPr id="2" name="Picture Placeholder 4">
            <a:extLst>
              <a:ext uri="{FF2B5EF4-FFF2-40B4-BE49-F238E27FC236}">
                <a16:creationId xmlns:a16="http://schemas.microsoft.com/office/drawing/2014/main" id="{8C1698E8-746F-B2EA-C28C-EF7BCB48C26B}"/>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5" name="Title Placeholder 1">
            <a:extLst>
              <a:ext uri="{FF2B5EF4-FFF2-40B4-BE49-F238E27FC236}">
                <a16:creationId xmlns:a16="http://schemas.microsoft.com/office/drawing/2014/main" id="{6A27D965-89B3-40F9-260D-C27CEE795ADE}"/>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71169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a:t>
            </a:r>
            <a:r>
              <a:rPr lang="fr-FR" dirty="0" err="1">
                <a:latin typeface="Arial Narrow" panose="020B0604020202020204" pitchFamily="34" charset="0"/>
                <a:cs typeface="Arial Narrow" panose="020B0604020202020204" pitchFamily="34" charset="0"/>
              </a:rPr>
              <a:t>name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‹Nr.›</a:t>
            </a:fld>
            <a:endParaRPr lang="en-GB"/>
          </a:p>
        </p:txBody>
      </p:sp>
      <p:sp>
        <p:nvSpPr>
          <p:cNvPr id="2" name="Picture Placeholder 4">
            <a:extLst>
              <a:ext uri="{FF2B5EF4-FFF2-40B4-BE49-F238E27FC236}">
                <a16:creationId xmlns:a16="http://schemas.microsoft.com/office/drawing/2014/main" id="{C17A5670-279A-D983-4F4E-0B4674DD5A54}"/>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10" name="Title Placeholder 1">
            <a:extLst>
              <a:ext uri="{FF2B5EF4-FFF2-40B4-BE49-F238E27FC236}">
                <a16:creationId xmlns:a16="http://schemas.microsoft.com/office/drawing/2014/main" id="{DB7ABE9D-A4A7-B09E-C802-8DBD30AEF222}"/>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86517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90" y="1681163"/>
            <a:ext cx="1051242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1051242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‹Nr.›</a:t>
            </a:fld>
            <a:endParaRPr lang="en-GB"/>
          </a:p>
        </p:txBody>
      </p:sp>
      <p:sp>
        <p:nvSpPr>
          <p:cNvPr id="2" name="Picture Placeholder 4">
            <a:extLst>
              <a:ext uri="{FF2B5EF4-FFF2-40B4-BE49-F238E27FC236}">
                <a16:creationId xmlns:a16="http://schemas.microsoft.com/office/drawing/2014/main" id="{D2C60F5A-6254-53AE-9466-8A3B4E3A4419}"/>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6" name="Title Placeholder 1">
            <a:extLst>
              <a:ext uri="{FF2B5EF4-FFF2-40B4-BE49-F238E27FC236}">
                <a16:creationId xmlns:a16="http://schemas.microsoft.com/office/drawing/2014/main" id="{F54EEEED-C519-3F13-D4E1-F0A5687390BD}"/>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331962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4" name="Slide Number Placeholder 3"/>
          <p:cNvSpPr>
            <a:spLocks noGrp="1"/>
          </p:cNvSpPr>
          <p:nvPr>
            <p:ph type="sldNum" sz="quarter" idx="12"/>
          </p:nvPr>
        </p:nvSpPr>
        <p:spPr/>
        <p:txBody>
          <a:bodyPr/>
          <a:lstStyle/>
          <a:p>
            <a:fld id="{005C7FBA-D4E9-46CA-9321-3ADA2E368FCD}" type="slidenum">
              <a:rPr lang="en-GB" smtClean="0"/>
              <a:t>‹Nr.›</a:t>
            </a:fld>
            <a:endParaRPr lang="en-GB"/>
          </a:p>
        </p:txBody>
      </p:sp>
      <p:sp>
        <p:nvSpPr>
          <p:cNvPr id="2" name="Picture Placeholder 4">
            <a:extLst>
              <a:ext uri="{FF2B5EF4-FFF2-40B4-BE49-F238E27FC236}">
                <a16:creationId xmlns:a16="http://schemas.microsoft.com/office/drawing/2014/main" id="{635B2A27-4993-2A0B-D094-E2A81318CDE8}"/>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7" name="Title Placeholder 1">
            <a:extLst>
              <a:ext uri="{FF2B5EF4-FFF2-40B4-BE49-F238E27FC236}">
                <a16:creationId xmlns:a16="http://schemas.microsoft.com/office/drawing/2014/main" id="{F2EE1D34-1CDD-32C6-8A2A-FAB23C213565}"/>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4230006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0012" y="1482726"/>
            <a:ext cx="6172200" cy="4873625"/>
          </a:xfrm>
        </p:spPr>
        <p:txBody>
          <a:bodyPr/>
          <a:lstStyle>
            <a:lvl1pPr>
              <a:defRPr sz="24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‹Nr.›</a:t>
            </a:fld>
            <a:endParaRPr lang="en-GB"/>
          </a:p>
        </p:txBody>
      </p:sp>
      <p:sp>
        <p:nvSpPr>
          <p:cNvPr id="8" name="Title 1">
            <a:extLst>
              <a:ext uri="{FF2B5EF4-FFF2-40B4-BE49-F238E27FC236}">
                <a16:creationId xmlns:a16="http://schemas.microsoft.com/office/drawing/2014/main" id="{F49AC1C2-6573-E8F5-1B73-66A5976DD0FA}"/>
              </a:ext>
            </a:extLst>
          </p:cNvPr>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9" name="Text Placeholder 3">
            <a:extLst>
              <a:ext uri="{FF2B5EF4-FFF2-40B4-BE49-F238E27FC236}">
                <a16:creationId xmlns:a16="http://schemas.microsoft.com/office/drawing/2014/main" id="{7BE36B74-A996-2CD7-DD78-D4DA305F8329}"/>
              </a:ext>
            </a:extLst>
          </p:cNvPr>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Text Placeholder 4">
            <a:extLst>
              <a:ext uri="{FF2B5EF4-FFF2-40B4-BE49-F238E27FC236}">
                <a16:creationId xmlns:a16="http://schemas.microsoft.com/office/drawing/2014/main" id="{D87E7501-1163-5C74-AF7F-E97E4539AC5B}"/>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
        <p:nvSpPr>
          <p:cNvPr id="4" name="Picture Placeholder 4">
            <a:extLst>
              <a:ext uri="{FF2B5EF4-FFF2-40B4-BE49-F238E27FC236}">
                <a16:creationId xmlns:a16="http://schemas.microsoft.com/office/drawing/2014/main" id="{E4AA02F2-9109-4800-75E0-E3918C0D1F09}"/>
              </a:ext>
            </a:extLst>
          </p:cNvPr>
          <p:cNvSpPr>
            <a:spLocks noGrp="1"/>
          </p:cNvSpPr>
          <p:nvPr>
            <p:ph type="pic" sz="quarter" idx="14"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Tree>
    <p:extLst>
      <p:ext uri="{BB962C8B-B14F-4D97-AF65-F5344CB8AC3E}">
        <p14:creationId xmlns:p14="http://schemas.microsoft.com/office/powerpoint/2010/main" val="1838040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0012" y="1482726"/>
            <a:ext cx="6172200" cy="4873625"/>
          </a:xfrm>
        </p:spPr>
        <p:txBody>
          <a:bodyPr anchor="t">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‹Nr.›</a:t>
            </a:fld>
            <a:endParaRPr lang="en-GB"/>
          </a:p>
        </p:txBody>
      </p:sp>
      <p:sp>
        <p:nvSpPr>
          <p:cNvPr id="9" name="Text Placeholder 4">
            <a:extLst>
              <a:ext uri="{FF2B5EF4-FFF2-40B4-BE49-F238E27FC236}">
                <a16:creationId xmlns:a16="http://schemas.microsoft.com/office/drawing/2014/main" id="{D08786CB-E1F4-439A-5528-1599FF881722}"/>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
        <p:nvSpPr>
          <p:cNvPr id="8" name="Picture Placeholder 4">
            <a:extLst>
              <a:ext uri="{FF2B5EF4-FFF2-40B4-BE49-F238E27FC236}">
                <a16:creationId xmlns:a16="http://schemas.microsoft.com/office/drawing/2014/main" id="{65509DED-E106-6B66-CA6C-F1B97E84829D}"/>
              </a:ext>
            </a:extLst>
          </p:cNvPr>
          <p:cNvSpPr>
            <a:spLocks noGrp="1"/>
          </p:cNvSpPr>
          <p:nvPr>
            <p:ph type="pic" sz="quarter" idx="14"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Tree>
    <p:extLst>
      <p:ext uri="{BB962C8B-B14F-4D97-AF65-F5344CB8AC3E}">
        <p14:creationId xmlns:p14="http://schemas.microsoft.com/office/powerpoint/2010/main" val="61115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917" y="6490164"/>
            <a:ext cx="1392044" cy="365125"/>
          </a:xfrm>
          <a:prstGeom prst="rect">
            <a:avLst/>
          </a:prstGeom>
        </p:spPr>
        <p:txBody>
          <a:bodyPr vert="horz" lIns="91440" tIns="45720" rIns="91440" bIns="45720" rtlCol="0" anchor="ctr"/>
          <a:lstStyle>
            <a:lvl1pPr algn="l">
              <a:defRPr sz="1200">
                <a:solidFill>
                  <a:schemeClr val="tx1">
                    <a:tint val="75000"/>
                  </a:schemeClr>
                </a:solidFill>
                <a:latin typeface="Arial Narrow" panose="020B0606020202030204" pitchFamily="34" charset="0"/>
              </a:defRPr>
            </a:lvl1pPr>
          </a:lstStyle>
          <a:p>
            <a:endParaRPr lang="en-GB" dirty="0"/>
          </a:p>
        </p:txBody>
      </p:sp>
      <p:sp>
        <p:nvSpPr>
          <p:cNvPr id="5" name="Footer Placeholder 4"/>
          <p:cNvSpPr>
            <a:spLocks noGrp="1"/>
          </p:cNvSpPr>
          <p:nvPr>
            <p:ph type="ftr" sz="quarter" idx="3"/>
          </p:nvPr>
        </p:nvSpPr>
        <p:spPr>
          <a:xfrm>
            <a:off x="1471961" y="6492875"/>
            <a:ext cx="9419994"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4"/>
          </p:nvPr>
        </p:nvSpPr>
        <p:spPr>
          <a:xfrm>
            <a:off x="10891955" y="6465458"/>
            <a:ext cx="1064941" cy="365125"/>
          </a:xfrm>
          <a:prstGeom prst="rect">
            <a:avLst/>
          </a:prstGeom>
        </p:spPr>
        <p:txBody>
          <a:bodyPr vert="horz" lIns="91440" tIns="45720" rIns="91440" bIns="45720" rtlCol="0" anchor="ctr"/>
          <a:lstStyle>
            <a:lvl1pPr algn="r">
              <a:defRPr sz="1200">
                <a:solidFill>
                  <a:schemeClr val="tx1">
                    <a:lumMod val="75000"/>
                    <a:lumOff val="25000"/>
                  </a:schemeClr>
                </a:solidFill>
                <a:latin typeface="Arial Narrow" panose="020B0606020202030204" pitchFamily="34" charset="0"/>
                <a:cs typeface="Arial" panose="020B0604020202020204" pitchFamily="34" charset="0"/>
              </a:defRPr>
            </a:lvl1pPr>
          </a:lstStyle>
          <a:p>
            <a:fld id="{005C7FBA-D4E9-46CA-9321-3ADA2E368FCD}" type="slidenum">
              <a:rPr lang="en-GB" smtClean="0"/>
              <a:pPr/>
              <a:t>‹Nr.›</a:t>
            </a:fld>
            <a:endParaRPr lang="en-GB" dirty="0"/>
          </a:p>
        </p:txBody>
      </p:sp>
      <p:pic>
        <p:nvPicPr>
          <p:cNvPr id="9" name="Image 9">
            <a:extLst>
              <a:ext uri="{FF2B5EF4-FFF2-40B4-BE49-F238E27FC236}">
                <a16:creationId xmlns:a16="http://schemas.microsoft.com/office/drawing/2014/main" id="{4F989853-E7F3-AF69-738F-BF7B3A4E5E35}"/>
              </a:ext>
            </a:extLst>
          </p:cNvPr>
          <p:cNvPicPr>
            <a:picLocks noChangeAspect="1"/>
          </p:cNvPicPr>
          <p:nvPr userDrawn="1"/>
        </p:nvPicPr>
        <p:blipFill>
          <a:blip r:embed="rId12"/>
          <a:stretch>
            <a:fillRect/>
          </a:stretch>
        </p:blipFill>
        <p:spPr>
          <a:xfrm flipV="1">
            <a:off x="234111" y="1308111"/>
            <a:ext cx="11716980" cy="132418"/>
          </a:xfrm>
          <a:prstGeom prst="rect">
            <a:avLst/>
          </a:prstGeom>
        </p:spPr>
      </p:pic>
      <p:pic>
        <p:nvPicPr>
          <p:cNvPr id="10" name="Image 6">
            <a:extLst>
              <a:ext uri="{FF2B5EF4-FFF2-40B4-BE49-F238E27FC236}">
                <a16:creationId xmlns:a16="http://schemas.microsoft.com/office/drawing/2014/main" id="{7B19F8C0-C547-2051-6E3C-A69D1DD51106}"/>
              </a:ext>
            </a:extLst>
          </p:cNvPr>
          <p:cNvPicPr>
            <a:picLocks/>
          </p:cNvPicPr>
          <p:nvPr userDrawn="1"/>
        </p:nvPicPr>
        <p:blipFill>
          <a:blip r:embed="rId12"/>
          <a:stretch>
            <a:fillRect/>
          </a:stretch>
        </p:blipFill>
        <p:spPr>
          <a:xfrm flipV="1">
            <a:off x="233861" y="6423216"/>
            <a:ext cx="11125200" cy="125730"/>
          </a:xfrm>
          <a:prstGeom prst="rect">
            <a:avLst/>
          </a:prstGeom>
        </p:spPr>
      </p:pic>
      <p:pic>
        <p:nvPicPr>
          <p:cNvPr id="7" name="Image 20">
            <a:extLst>
              <a:ext uri="{FF2B5EF4-FFF2-40B4-BE49-F238E27FC236}">
                <a16:creationId xmlns:a16="http://schemas.microsoft.com/office/drawing/2014/main" id="{EA9F3CFE-6272-1245-E1C6-A1B82DFA61D7}"/>
              </a:ext>
            </a:extLst>
          </p:cNvPr>
          <p:cNvPicPr>
            <a:picLocks noChangeAspect="1"/>
          </p:cNvPicPr>
          <p:nvPr userDrawn="1"/>
        </p:nvPicPr>
        <p:blipFill>
          <a:blip r:embed="rId13"/>
          <a:stretch>
            <a:fillRect/>
          </a:stretch>
        </p:blipFill>
        <p:spPr>
          <a:xfrm>
            <a:off x="91281" y="68967"/>
            <a:ext cx="2295079" cy="1222882"/>
          </a:xfrm>
          <a:prstGeom prst="rect">
            <a:avLst/>
          </a:prstGeom>
          <a:noFill/>
        </p:spPr>
      </p:pic>
      <p:pic>
        <p:nvPicPr>
          <p:cNvPr id="12" name="Image 3">
            <a:extLst>
              <a:ext uri="{FF2B5EF4-FFF2-40B4-BE49-F238E27FC236}">
                <a16:creationId xmlns:a16="http://schemas.microsoft.com/office/drawing/2014/main" id="{DC499DB9-C767-5160-2AC8-B271CD4A8332}"/>
              </a:ext>
            </a:extLst>
          </p:cNvPr>
          <p:cNvPicPr>
            <a:picLocks noChangeAspect="1"/>
          </p:cNvPicPr>
          <p:nvPr userDrawn="1"/>
        </p:nvPicPr>
        <p:blipFill>
          <a:blip r:embed="rId14"/>
          <a:stretch>
            <a:fillRect/>
          </a:stretch>
        </p:blipFill>
        <p:spPr>
          <a:xfrm rot="21067063" flipH="1">
            <a:off x="11571297" y="6381319"/>
            <a:ext cx="520700" cy="533400"/>
          </a:xfrm>
          <a:prstGeom prst="rect">
            <a:avLst/>
          </a:prstGeom>
        </p:spPr>
      </p:pic>
    </p:spTree>
    <p:extLst>
      <p:ext uri="{BB962C8B-B14F-4D97-AF65-F5344CB8AC3E}">
        <p14:creationId xmlns:p14="http://schemas.microsoft.com/office/powerpoint/2010/main" val="3040450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1" r:id="rId6"/>
    <p:sldLayoutId id="2147483667" r:id="rId7"/>
    <p:sldLayoutId id="2147483668" r:id="rId8"/>
    <p:sldLayoutId id="2147483669" r:id="rId9"/>
    <p:sldLayoutId id="2147483670" r:id="rId10"/>
  </p:sldLayoutIdLst>
  <p:hf hdr="0" dt="0"/>
  <p:txStyles>
    <p:titleStyle>
      <a:lvl1pPr algn="ctr"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2.png"/><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2.png"/><Relationship Id="rId1" Type="http://schemas.openxmlformats.org/officeDocument/2006/relationships/slideLayout" Target="../slideLayouts/slideLayout4.xml"/><Relationship Id="rId5" Type="http://schemas.openxmlformats.org/officeDocument/2006/relationships/image" Target="../media/image15.png"/><Relationship Id="rId4" Type="http://schemas.openxmlformats.org/officeDocument/2006/relationships/image" Target="../media/image17.emf"/></Relationships>
</file>

<file path=ppt/slides/_rels/slide5.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624A2-92B7-DD4B-4256-BC4559CE95E8}"/>
              </a:ext>
            </a:extLst>
          </p:cNvPr>
          <p:cNvSpPr>
            <a:spLocks noGrp="1"/>
          </p:cNvSpPr>
          <p:nvPr>
            <p:ph type="ctrTitle"/>
          </p:nvPr>
        </p:nvSpPr>
        <p:spPr/>
        <p:txBody>
          <a:bodyPr/>
          <a:lstStyle/>
          <a:p>
            <a:r>
              <a:rPr lang="en-US" dirty="0"/>
              <a:t>Importance of hydrogen absorbers for high-density muon beams</a:t>
            </a:r>
          </a:p>
        </p:txBody>
      </p:sp>
      <p:sp>
        <p:nvSpPr>
          <p:cNvPr id="3" name="Subtitle 2">
            <a:extLst>
              <a:ext uri="{FF2B5EF4-FFF2-40B4-BE49-F238E27FC236}">
                <a16:creationId xmlns:a16="http://schemas.microsoft.com/office/drawing/2014/main" id="{2BDA75C3-B1C5-190E-67FB-B87379CC73BC}"/>
              </a:ext>
            </a:extLst>
          </p:cNvPr>
          <p:cNvSpPr>
            <a:spLocks noGrp="1"/>
          </p:cNvSpPr>
          <p:nvPr>
            <p:ph type="subTitle" idx="1"/>
          </p:nvPr>
        </p:nvSpPr>
        <p:spPr/>
        <p:txBody>
          <a:bodyPr/>
          <a:lstStyle/>
          <a:p>
            <a:endParaRPr lang="en-GB" dirty="0"/>
          </a:p>
        </p:txBody>
      </p:sp>
      <p:sp>
        <p:nvSpPr>
          <p:cNvPr id="5" name="Text Placeholder 4">
            <a:extLst>
              <a:ext uri="{FF2B5EF4-FFF2-40B4-BE49-F238E27FC236}">
                <a16:creationId xmlns:a16="http://schemas.microsoft.com/office/drawing/2014/main" id="{74AA720E-FA6D-6023-29BC-AD6923099DA6}"/>
              </a:ext>
            </a:extLst>
          </p:cNvPr>
          <p:cNvSpPr>
            <a:spLocks noGrp="1"/>
          </p:cNvSpPr>
          <p:nvPr>
            <p:ph type="body" sz="quarter" idx="11"/>
          </p:nvPr>
        </p:nvSpPr>
        <p:spPr/>
        <p:txBody>
          <a:bodyPr/>
          <a:lstStyle/>
          <a:p>
            <a:r>
              <a:rPr lang="en-GB" dirty="0"/>
              <a:t>Bernd </a:t>
            </a:r>
            <a:r>
              <a:rPr lang="en-GB" dirty="0" err="1"/>
              <a:t>Stechauner</a:t>
            </a:r>
            <a:r>
              <a:rPr lang="en-GB" dirty="0"/>
              <a:t>, CERN and TU Wien</a:t>
            </a:r>
          </a:p>
        </p:txBody>
      </p:sp>
      <p:pic>
        <p:nvPicPr>
          <p:cNvPr id="6" name="Image 4">
            <a:extLst>
              <a:ext uri="{FF2B5EF4-FFF2-40B4-BE49-F238E27FC236}">
                <a16:creationId xmlns:a16="http://schemas.microsoft.com/office/drawing/2014/main" id="{AAEEB287-793E-E054-288E-3FD96E376878}"/>
              </a:ext>
            </a:extLst>
          </p:cNvPr>
          <p:cNvPicPr>
            <a:picLocks noChangeAspect="1"/>
          </p:cNvPicPr>
          <p:nvPr/>
        </p:nvPicPr>
        <p:blipFill>
          <a:blip r:embed="rId2"/>
          <a:stretch>
            <a:fillRect/>
          </a:stretch>
        </p:blipFill>
        <p:spPr>
          <a:xfrm>
            <a:off x="10668000" y="105905"/>
            <a:ext cx="910841" cy="910841"/>
          </a:xfrm>
          <a:prstGeom prst="rect">
            <a:avLst/>
          </a:prstGeom>
        </p:spPr>
      </p:pic>
    </p:spTree>
    <p:extLst>
      <p:ext uri="{BB962C8B-B14F-4D97-AF65-F5344CB8AC3E}">
        <p14:creationId xmlns:p14="http://schemas.microsoft.com/office/powerpoint/2010/main" val="21476649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F83613B0-FD97-D02D-5025-75C046EF0270}"/>
              </a:ext>
            </a:extLst>
          </p:cNvPr>
          <p:cNvSpPr>
            <a:spLocks noGrp="1"/>
          </p:cNvSpPr>
          <p:nvPr>
            <p:ph type="ftr" sz="quarter" idx="11"/>
          </p:nvPr>
        </p:nvSpPr>
        <p:spPr/>
        <p:txBody>
          <a:bodyPr/>
          <a:lstStyle/>
          <a:p>
            <a:r>
              <a:rPr lang="en-US" dirty="0"/>
              <a:t>Importance of hydrogen absorbers for high-density muon beams</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AB2A2951-06AF-6F0C-D2BE-CDAA7B167361}"/>
              </a:ext>
            </a:extLst>
          </p:cNvPr>
          <p:cNvSpPr>
            <a:spLocks noGrp="1"/>
          </p:cNvSpPr>
          <p:nvPr>
            <p:ph type="sldNum" sz="quarter" idx="12"/>
          </p:nvPr>
        </p:nvSpPr>
        <p:spPr/>
        <p:txBody>
          <a:bodyPr/>
          <a:lstStyle/>
          <a:p>
            <a:fld id="{005C7FBA-D4E9-46CA-9321-3ADA2E368FCD}" type="slidenum">
              <a:rPr lang="en-GB" smtClean="0"/>
              <a:t>2</a:t>
            </a:fld>
            <a:endParaRPr lang="en-GB"/>
          </a:p>
        </p:txBody>
      </p:sp>
      <p:sp>
        <p:nvSpPr>
          <p:cNvPr id="5" name="Title 4">
            <a:extLst>
              <a:ext uri="{FF2B5EF4-FFF2-40B4-BE49-F238E27FC236}">
                <a16:creationId xmlns:a16="http://schemas.microsoft.com/office/drawing/2014/main" id="{7D7E5263-65BC-1FBA-E8DE-6DA5BD149399}"/>
              </a:ext>
            </a:extLst>
          </p:cNvPr>
          <p:cNvSpPr>
            <a:spLocks noGrp="1"/>
          </p:cNvSpPr>
          <p:nvPr>
            <p:ph type="title"/>
          </p:nvPr>
        </p:nvSpPr>
        <p:spPr>
          <a:xfrm>
            <a:off x="2355696" y="152484"/>
            <a:ext cx="7408824" cy="1325563"/>
          </a:xfrm>
        </p:spPr>
        <p:txBody>
          <a:bodyPr/>
          <a:lstStyle/>
          <a:p>
            <a:r>
              <a:rPr lang="en-GB" dirty="0"/>
              <a:t>Final cooling </a:t>
            </a:r>
          </a:p>
        </p:txBody>
      </p:sp>
      <p:pic>
        <p:nvPicPr>
          <p:cNvPr id="8" name="Image 4">
            <a:extLst>
              <a:ext uri="{FF2B5EF4-FFF2-40B4-BE49-F238E27FC236}">
                <a16:creationId xmlns:a16="http://schemas.microsoft.com/office/drawing/2014/main" id="{58399239-B113-6CA0-674D-78CFE0EB0819}"/>
              </a:ext>
            </a:extLst>
          </p:cNvPr>
          <p:cNvPicPr>
            <a:picLocks noChangeAspect="1"/>
          </p:cNvPicPr>
          <p:nvPr/>
        </p:nvPicPr>
        <p:blipFill>
          <a:blip r:embed="rId2"/>
          <a:stretch>
            <a:fillRect/>
          </a:stretch>
        </p:blipFill>
        <p:spPr>
          <a:xfrm>
            <a:off x="10759501" y="161193"/>
            <a:ext cx="910841" cy="910841"/>
          </a:xfrm>
          <a:prstGeom prst="rect">
            <a:avLst/>
          </a:prstGeom>
        </p:spPr>
      </p:pic>
      <p:pic>
        <p:nvPicPr>
          <p:cNvPr id="6" name="Inhaltsplatzhalter 5">
            <a:extLst>
              <a:ext uri="{FF2B5EF4-FFF2-40B4-BE49-F238E27FC236}">
                <a16:creationId xmlns:a16="http://schemas.microsoft.com/office/drawing/2014/main" id="{79EB179C-5DDE-A4D9-87B2-428FD0D67AA2}"/>
              </a:ext>
            </a:extLst>
          </p:cNvPr>
          <p:cNvPicPr>
            <a:picLocks noGrp="1" noChangeAspect="1"/>
          </p:cNvPicPr>
          <p:nvPr>
            <p:ph idx="1"/>
          </p:nvPr>
        </p:nvPicPr>
        <p:blipFill>
          <a:blip r:embed="rId3"/>
          <a:stretch>
            <a:fillRect/>
          </a:stretch>
        </p:blipFill>
        <p:spPr>
          <a:xfrm>
            <a:off x="1471961" y="2051078"/>
            <a:ext cx="8935628" cy="3593854"/>
          </a:xfrm>
          <a:prstGeom prst="rect">
            <a:avLst/>
          </a:prstGeom>
        </p:spPr>
      </p:pic>
      <p:sp>
        <p:nvSpPr>
          <p:cNvPr id="7" name="Pfeil nach unten 6">
            <a:extLst>
              <a:ext uri="{FF2B5EF4-FFF2-40B4-BE49-F238E27FC236}">
                <a16:creationId xmlns:a16="http://schemas.microsoft.com/office/drawing/2014/main" id="{C6F611E3-1537-2494-F651-B348ADF54AED}"/>
              </a:ext>
            </a:extLst>
          </p:cNvPr>
          <p:cNvSpPr/>
          <p:nvPr/>
        </p:nvSpPr>
        <p:spPr>
          <a:xfrm>
            <a:off x="5853723" y="1529863"/>
            <a:ext cx="1030966" cy="1542033"/>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feld 8">
            <a:extLst>
              <a:ext uri="{FF2B5EF4-FFF2-40B4-BE49-F238E27FC236}">
                <a16:creationId xmlns:a16="http://schemas.microsoft.com/office/drawing/2014/main" id="{CEE92636-8561-AF30-4ED9-DDB9FBAD0B86}"/>
              </a:ext>
            </a:extLst>
          </p:cNvPr>
          <p:cNvSpPr txBox="1"/>
          <p:nvPr/>
        </p:nvSpPr>
        <p:spPr>
          <a:xfrm>
            <a:off x="1897899" y="5699571"/>
            <a:ext cx="8083751" cy="369332"/>
          </a:xfrm>
          <a:prstGeom prst="rect">
            <a:avLst/>
          </a:prstGeom>
          <a:noFill/>
        </p:spPr>
        <p:txBody>
          <a:bodyPr wrap="none" rtlCol="0">
            <a:spAutoFit/>
          </a:bodyPr>
          <a:lstStyle/>
          <a:p>
            <a:r>
              <a:rPr lang="en-US" dirty="0"/>
              <a:t>The final cooling is the last stage before muons are accelerated to very high energies.</a:t>
            </a:r>
          </a:p>
        </p:txBody>
      </p:sp>
    </p:spTree>
    <p:extLst>
      <p:ext uri="{BB962C8B-B14F-4D97-AF65-F5344CB8AC3E}">
        <p14:creationId xmlns:p14="http://schemas.microsoft.com/office/powerpoint/2010/main" val="9857028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348D4589-CCB3-686D-71F9-2A1367049AE0}"/>
              </a:ext>
            </a:extLst>
          </p:cNvPr>
          <p:cNvSpPr>
            <a:spLocks noGrp="1"/>
          </p:cNvSpPr>
          <p:nvPr>
            <p:ph type="ftr" sz="quarter" idx="11"/>
          </p:nvPr>
        </p:nvSpPr>
        <p:spPr/>
        <p:txBody>
          <a:bodyPr/>
          <a:lstStyle/>
          <a:p>
            <a:r>
              <a:rPr lang="en-US" dirty="0"/>
              <a:t>Importance of hydrogen absorbers for high-density muon beams</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9134B835-F0B3-6805-65E7-A373EC08E0D2}"/>
              </a:ext>
            </a:extLst>
          </p:cNvPr>
          <p:cNvSpPr>
            <a:spLocks noGrp="1"/>
          </p:cNvSpPr>
          <p:nvPr>
            <p:ph type="sldNum" sz="quarter" idx="12"/>
          </p:nvPr>
        </p:nvSpPr>
        <p:spPr/>
        <p:txBody>
          <a:bodyPr/>
          <a:lstStyle/>
          <a:p>
            <a:fld id="{005C7FBA-D4E9-46CA-9321-3ADA2E368FCD}" type="slidenum">
              <a:rPr lang="en-GB" smtClean="0"/>
              <a:t>3</a:t>
            </a:fld>
            <a:endParaRPr lang="en-GB"/>
          </a:p>
        </p:txBody>
      </p:sp>
      <p:sp>
        <p:nvSpPr>
          <p:cNvPr id="6" name="Title 5">
            <a:extLst>
              <a:ext uri="{FF2B5EF4-FFF2-40B4-BE49-F238E27FC236}">
                <a16:creationId xmlns:a16="http://schemas.microsoft.com/office/drawing/2014/main" id="{BEF1F788-15FF-5784-A568-2A5280EFD2F6}"/>
              </a:ext>
            </a:extLst>
          </p:cNvPr>
          <p:cNvSpPr>
            <a:spLocks noGrp="1"/>
          </p:cNvSpPr>
          <p:nvPr>
            <p:ph type="title"/>
          </p:nvPr>
        </p:nvSpPr>
        <p:spPr>
          <a:xfrm>
            <a:off x="2315388" y="209555"/>
            <a:ext cx="7408824" cy="1325563"/>
          </a:xfrm>
        </p:spPr>
        <p:txBody>
          <a:bodyPr/>
          <a:lstStyle/>
          <a:p>
            <a:r>
              <a:rPr lang="en-GB" dirty="0"/>
              <a:t>Ionization cooling and the concept of a final cooling cell</a:t>
            </a:r>
          </a:p>
        </p:txBody>
      </p:sp>
      <p:pic>
        <p:nvPicPr>
          <p:cNvPr id="10" name="Image 4">
            <a:extLst>
              <a:ext uri="{FF2B5EF4-FFF2-40B4-BE49-F238E27FC236}">
                <a16:creationId xmlns:a16="http://schemas.microsoft.com/office/drawing/2014/main" id="{4682864E-4A6E-8714-1723-10C194AD757C}"/>
              </a:ext>
            </a:extLst>
          </p:cNvPr>
          <p:cNvPicPr>
            <a:picLocks noChangeAspect="1"/>
          </p:cNvPicPr>
          <p:nvPr/>
        </p:nvPicPr>
        <p:blipFill>
          <a:blip r:embed="rId2"/>
          <a:stretch>
            <a:fillRect/>
          </a:stretch>
        </p:blipFill>
        <p:spPr>
          <a:xfrm>
            <a:off x="10759501" y="161193"/>
            <a:ext cx="910841" cy="910841"/>
          </a:xfrm>
          <a:prstGeom prst="rect">
            <a:avLst/>
          </a:prstGeom>
        </p:spPr>
      </p:pic>
      <p:pic>
        <p:nvPicPr>
          <p:cNvPr id="7" name="Inhaltsplatzhalter 6">
            <a:extLst>
              <a:ext uri="{FF2B5EF4-FFF2-40B4-BE49-F238E27FC236}">
                <a16:creationId xmlns:a16="http://schemas.microsoft.com/office/drawing/2014/main" id="{F2D0A4B5-F7FF-216F-8C76-17BB8FE63A90}"/>
              </a:ext>
            </a:extLst>
          </p:cNvPr>
          <p:cNvPicPr>
            <a:picLocks noGrp="1" noChangeAspect="1"/>
          </p:cNvPicPr>
          <p:nvPr>
            <p:ph sz="half" idx="1"/>
          </p:nvPr>
        </p:nvPicPr>
        <p:blipFill>
          <a:blip r:embed="rId3"/>
          <a:stretch>
            <a:fillRect/>
          </a:stretch>
        </p:blipFill>
        <p:spPr>
          <a:xfrm>
            <a:off x="583635" y="1491252"/>
            <a:ext cx="5181600" cy="2630932"/>
          </a:xfrm>
          <a:prstGeom prst="rect">
            <a:avLst/>
          </a:prstGeom>
        </p:spPr>
      </p:pic>
      <p:pic>
        <p:nvPicPr>
          <p:cNvPr id="8" name="Inhaltsplatzhalter 7" descr="Ein Bild, das Text, Screenshot, Schrift, Diagramm enthält.&#10;&#10;Automatisch generierte Beschreibung">
            <a:extLst>
              <a:ext uri="{FF2B5EF4-FFF2-40B4-BE49-F238E27FC236}">
                <a16:creationId xmlns:a16="http://schemas.microsoft.com/office/drawing/2014/main" id="{B817B22C-D5E0-5F82-BACD-58522263E1B2}"/>
              </a:ext>
            </a:extLst>
          </p:cNvPr>
          <p:cNvPicPr>
            <a:picLocks noGrp="1" noChangeAspect="1"/>
          </p:cNvPicPr>
          <p:nvPr>
            <p:ph sz="half" idx="2"/>
          </p:nvPr>
        </p:nvPicPr>
        <p:blipFill>
          <a:blip r:embed="rId4"/>
          <a:stretch>
            <a:fillRect/>
          </a:stretch>
        </p:blipFill>
        <p:spPr>
          <a:xfrm>
            <a:off x="6519985" y="4412180"/>
            <a:ext cx="4602791" cy="1792800"/>
          </a:xfrm>
          <a:prstGeom prst="rect">
            <a:avLst/>
          </a:prstGeom>
        </p:spPr>
      </p:pic>
      <p:sp>
        <p:nvSpPr>
          <p:cNvPr id="9" name="Textfeld 8">
            <a:extLst>
              <a:ext uri="{FF2B5EF4-FFF2-40B4-BE49-F238E27FC236}">
                <a16:creationId xmlns:a16="http://schemas.microsoft.com/office/drawing/2014/main" id="{4F1241DE-A23C-0562-4A27-5F62CF4B825E}"/>
              </a:ext>
            </a:extLst>
          </p:cNvPr>
          <p:cNvSpPr txBox="1"/>
          <p:nvPr/>
        </p:nvSpPr>
        <p:spPr>
          <a:xfrm>
            <a:off x="264564" y="4249719"/>
            <a:ext cx="5917394" cy="2308324"/>
          </a:xfrm>
          <a:prstGeom prst="rect">
            <a:avLst/>
          </a:prstGeom>
          <a:noFill/>
        </p:spPr>
        <p:txBody>
          <a:bodyPr wrap="square" rtlCol="0">
            <a:spAutoFit/>
          </a:bodyPr>
          <a:lstStyle/>
          <a:p>
            <a:pPr marL="285750" indent="-285750">
              <a:buFont typeface="Arial" panose="020B0604020202020204" pitchFamily="34" charset="0"/>
              <a:buChar char="•"/>
            </a:pPr>
            <a:r>
              <a:rPr lang="en-US" sz="2400" dirty="0"/>
              <a:t>Goal:</a:t>
            </a:r>
            <a:r>
              <a:rPr lang="en-US" sz="2400" dirty="0">
                <a:solidFill>
                  <a:srgbClr val="FF0000"/>
                </a:solidFill>
              </a:rPr>
              <a:t> hot</a:t>
            </a:r>
            <a:r>
              <a:rPr lang="en-US" sz="2400" dirty="0"/>
              <a:t> beam to </a:t>
            </a:r>
            <a:r>
              <a:rPr lang="en-US" sz="2400" dirty="0">
                <a:solidFill>
                  <a:schemeClr val="accent1"/>
                </a:solidFill>
              </a:rPr>
              <a:t>cold</a:t>
            </a:r>
            <a:r>
              <a:rPr lang="en-US" sz="2400" dirty="0"/>
              <a:t> beam.</a:t>
            </a:r>
          </a:p>
          <a:p>
            <a:pPr marL="285750" indent="-285750">
              <a:buFont typeface="Arial" panose="020B0604020202020204" pitchFamily="34" charset="0"/>
              <a:buChar char="•"/>
            </a:pPr>
            <a:r>
              <a:rPr lang="en-US" sz="2400" dirty="0">
                <a:solidFill>
                  <a:schemeClr val="accent1"/>
                </a:solidFill>
              </a:rPr>
              <a:t>Cold</a:t>
            </a:r>
            <a:r>
              <a:rPr lang="en-US" sz="2400" dirty="0"/>
              <a:t> beam: dense and low transverse momenta.</a:t>
            </a:r>
          </a:p>
          <a:p>
            <a:pPr marL="285750" indent="-285750">
              <a:buFont typeface="Arial" panose="020B0604020202020204" pitchFamily="34" charset="0"/>
              <a:buChar char="•"/>
            </a:pPr>
            <a:r>
              <a:rPr lang="en-US" sz="2400" dirty="0"/>
              <a:t>Higher probability to create rare or unknown events in the interaction point later.</a:t>
            </a:r>
          </a:p>
        </p:txBody>
      </p:sp>
      <p:sp>
        <p:nvSpPr>
          <p:cNvPr id="11" name="Textfeld 10">
            <a:extLst>
              <a:ext uri="{FF2B5EF4-FFF2-40B4-BE49-F238E27FC236}">
                <a16:creationId xmlns:a16="http://schemas.microsoft.com/office/drawing/2014/main" id="{EABE1058-BB25-2442-0F4F-C8C20359E54B}"/>
              </a:ext>
            </a:extLst>
          </p:cNvPr>
          <p:cNvSpPr txBox="1"/>
          <p:nvPr/>
        </p:nvSpPr>
        <p:spPr>
          <a:xfrm>
            <a:off x="6864096" y="1877568"/>
            <a:ext cx="4241289" cy="1569660"/>
          </a:xfrm>
          <a:prstGeom prst="rect">
            <a:avLst/>
          </a:prstGeom>
          <a:noFill/>
        </p:spPr>
        <p:txBody>
          <a:bodyPr wrap="none" rtlCol="0">
            <a:spAutoFit/>
          </a:bodyPr>
          <a:lstStyle/>
          <a:p>
            <a:pPr marL="342900" indent="-342900">
              <a:buFont typeface="Arial" panose="020B0604020202020204" pitchFamily="34" charset="0"/>
              <a:buChar char="•"/>
            </a:pPr>
            <a:r>
              <a:rPr lang="en-US" sz="2400" dirty="0"/>
              <a:t>A final cooling cell consists of:</a:t>
            </a:r>
          </a:p>
          <a:p>
            <a:pPr marL="914400" lvl="1" indent="-457200">
              <a:buFont typeface="+mj-lt"/>
              <a:buAutoNum type="arabicPeriod"/>
            </a:pPr>
            <a:r>
              <a:rPr lang="en-US" sz="2400" dirty="0"/>
              <a:t>a high field solenoid,</a:t>
            </a:r>
          </a:p>
          <a:p>
            <a:pPr marL="914400" lvl="1" indent="-457200">
              <a:buFont typeface="+mj-lt"/>
              <a:buAutoNum type="arabicPeriod"/>
            </a:pPr>
            <a:r>
              <a:rPr lang="en-US" sz="2400" dirty="0"/>
              <a:t>an absorber,</a:t>
            </a:r>
          </a:p>
          <a:p>
            <a:pPr marL="914400" lvl="1" indent="-457200">
              <a:buFont typeface="+mj-lt"/>
              <a:buAutoNum type="arabicPeriod"/>
            </a:pPr>
            <a:r>
              <a:rPr lang="en-US" sz="2400" dirty="0"/>
              <a:t>and an RF cavity system.</a:t>
            </a:r>
          </a:p>
        </p:txBody>
      </p:sp>
    </p:spTree>
    <p:extLst>
      <p:ext uri="{BB962C8B-B14F-4D97-AF65-F5344CB8AC3E}">
        <p14:creationId xmlns:p14="http://schemas.microsoft.com/office/powerpoint/2010/main" val="30558326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348D4589-CCB3-686D-71F9-2A1367049AE0}"/>
              </a:ext>
            </a:extLst>
          </p:cNvPr>
          <p:cNvSpPr>
            <a:spLocks noGrp="1"/>
          </p:cNvSpPr>
          <p:nvPr>
            <p:ph type="ftr" sz="quarter" idx="11"/>
          </p:nvPr>
        </p:nvSpPr>
        <p:spPr/>
        <p:txBody>
          <a:bodyPr/>
          <a:lstStyle/>
          <a:p>
            <a:r>
              <a:rPr lang="en-US" dirty="0"/>
              <a:t>Importance of hydrogen absorbers for high-density muon beams</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9134B835-F0B3-6805-65E7-A373EC08E0D2}"/>
              </a:ext>
            </a:extLst>
          </p:cNvPr>
          <p:cNvSpPr>
            <a:spLocks noGrp="1"/>
          </p:cNvSpPr>
          <p:nvPr>
            <p:ph type="sldNum" sz="quarter" idx="12"/>
          </p:nvPr>
        </p:nvSpPr>
        <p:spPr/>
        <p:txBody>
          <a:bodyPr/>
          <a:lstStyle/>
          <a:p>
            <a:fld id="{005C7FBA-D4E9-46CA-9321-3ADA2E368FCD}" type="slidenum">
              <a:rPr lang="en-GB" smtClean="0"/>
              <a:t>4</a:t>
            </a:fld>
            <a:endParaRPr lang="en-GB"/>
          </a:p>
        </p:txBody>
      </p:sp>
      <p:sp>
        <p:nvSpPr>
          <p:cNvPr id="6" name="Title 5">
            <a:extLst>
              <a:ext uri="{FF2B5EF4-FFF2-40B4-BE49-F238E27FC236}">
                <a16:creationId xmlns:a16="http://schemas.microsoft.com/office/drawing/2014/main" id="{BEF1F788-15FF-5784-A568-2A5280EFD2F6}"/>
              </a:ext>
            </a:extLst>
          </p:cNvPr>
          <p:cNvSpPr>
            <a:spLocks noGrp="1"/>
          </p:cNvSpPr>
          <p:nvPr>
            <p:ph type="title"/>
          </p:nvPr>
        </p:nvSpPr>
        <p:spPr>
          <a:xfrm>
            <a:off x="2315388" y="209555"/>
            <a:ext cx="7408824" cy="1325563"/>
          </a:xfrm>
        </p:spPr>
        <p:txBody>
          <a:bodyPr/>
          <a:lstStyle/>
          <a:p>
            <a:r>
              <a:rPr lang="en-GB" dirty="0"/>
              <a:t>Heat deposition </a:t>
            </a:r>
          </a:p>
        </p:txBody>
      </p:sp>
      <p:pic>
        <p:nvPicPr>
          <p:cNvPr id="10" name="Image 4">
            <a:extLst>
              <a:ext uri="{FF2B5EF4-FFF2-40B4-BE49-F238E27FC236}">
                <a16:creationId xmlns:a16="http://schemas.microsoft.com/office/drawing/2014/main" id="{4682864E-4A6E-8714-1723-10C194AD757C}"/>
              </a:ext>
            </a:extLst>
          </p:cNvPr>
          <p:cNvPicPr>
            <a:picLocks noChangeAspect="1"/>
          </p:cNvPicPr>
          <p:nvPr/>
        </p:nvPicPr>
        <p:blipFill>
          <a:blip r:embed="rId2"/>
          <a:stretch>
            <a:fillRect/>
          </a:stretch>
        </p:blipFill>
        <p:spPr>
          <a:xfrm>
            <a:off x="10759501" y="161193"/>
            <a:ext cx="910841" cy="910841"/>
          </a:xfrm>
          <a:prstGeom prst="rect">
            <a:avLst/>
          </a:prstGeom>
        </p:spPr>
      </p:pic>
      <p:pic>
        <p:nvPicPr>
          <p:cNvPr id="2" name="Grafik 1">
            <a:extLst>
              <a:ext uri="{FF2B5EF4-FFF2-40B4-BE49-F238E27FC236}">
                <a16:creationId xmlns:a16="http://schemas.microsoft.com/office/drawing/2014/main" id="{4FA702B5-B8BE-6A7E-A2AD-EF81681C78EF}"/>
              </a:ext>
            </a:extLst>
          </p:cNvPr>
          <p:cNvPicPr>
            <a:picLocks noChangeAspect="1"/>
          </p:cNvPicPr>
          <p:nvPr/>
        </p:nvPicPr>
        <p:blipFill>
          <a:blip r:embed="rId3"/>
          <a:stretch>
            <a:fillRect/>
          </a:stretch>
        </p:blipFill>
        <p:spPr>
          <a:xfrm>
            <a:off x="1579203" y="4595234"/>
            <a:ext cx="2390785" cy="1433266"/>
          </a:xfrm>
          <a:prstGeom prst="rect">
            <a:avLst/>
          </a:prstGeom>
        </p:spPr>
      </p:pic>
      <p:sp>
        <p:nvSpPr>
          <p:cNvPr id="9" name="Oval 8">
            <a:extLst>
              <a:ext uri="{FF2B5EF4-FFF2-40B4-BE49-F238E27FC236}">
                <a16:creationId xmlns:a16="http://schemas.microsoft.com/office/drawing/2014/main" id="{414BAB17-89EE-DCC6-2D24-F389C299211D}"/>
              </a:ext>
            </a:extLst>
          </p:cNvPr>
          <p:cNvSpPr/>
          <p:nvPr/>
        </p:nvSpPr>
        <p:spPr>
          <a:xfrm>
            <a:off x="344832" y="5131985"/>
            <a:ext cx="950907" cy="35976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3" name="Inhaltsplatzhalter 12">
            <a:extLst>
              <a:ext uri="{FF2B5EF4-FFF2-40B4-BE49-F238E27FC236}">
                <a16:creationId xmlns:a16="http://schemas.microsoft.com/office/drawing/2014/main" id="{03FFAA4B-5CBA-19FB-BFB1-03251B2995E7}"/>
              </a:ext>
            </a:extLst>
          </p:cNvPr>
          <p:cNvPicPr>
            <a:picLocks noGrp="1" noChangeAspect="1"/>
          </p:cNvPicPr>
          <p:nvPr>
            <p:ph sz="half" idx="1"/>
          </p:nvPr>
        </p:nvPicPr>
        <p:blipFill>
          <a:blip r:embed="rId4"/>
          <a:stretch>
            <a:fillRect/>
          </a:stretch>
        </p:blipFill>
        <p:spPr>
          <a:xfrm>
            <a:off x="6770292" y="2320178"/>
            <a:ext cx="5181600" cy="4145280"/>
          </a:xfrm>
          <a:prstGeom prst="rect">
            <a:avLst/>
          </a:prstGeom>
        </p:spPr>
      </p:pic>
      <p:sp>
        <p:nvSpPr>
          <p:cNvPr id="16" name="Oval 15">
            <a:extLst>
              <a:ext uri="{FF2B5EF4-FFF2-40B4-BE49-F238E27FC236}">
                <a16:creationId xmlns:a16="http://schemas.microsoft.com/office/drawing/2014/main" id="{331A54B5-F7D0-B007-E459-2B107C2CF18A}"/>
              </a:ext>
            </a:extLst>
          </p:cNvPr>
          <p:cNvSpPr/>
          <p:nvPr/>
        </p:nvSpPr>
        <p:spPr>
          <a:xfrm>
            <a:off x="4329278" y="5131984"/>
            <a:ext cx="950907" cy="35976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Inhaltsplatzhalter 7" descr="Ein Bild, das Text, Screenshot, Schrift, Diagramm enthält.&#10;&#10;Automatisch generierte Beschreibung">
            <a:extLst>
              <a:ext uri="{FF2B5EF4-FFF2-40B4-BE49-F238E27FC236}">
                <a16:creationId xmlns:a16="http://schemas.microsoft.com/office/drawing/2014/main" id="{766D92D9-5AB8-AF07-E893-A9B8476DD7FC}"/>
              </a:ext>
            </a:extLst>
          </p:cNvPr>
          <p:cNvPicPr>
            <a:picLocks noGrp="1" noChangeAspect="1"/>
          </p:cNvPicPr>
          <p:nvPr>
            <p:ph sz="half" idx="2"/>
          </p:nvPr>
        </p:nvPicPr>
        <p:blipFill>
          <a:blip r:embed="rId5"/>
          <a:stretch>
            <a:fillRect/>
          </a:stretch>
        </p:blipFill>
        <p:spPr>
          <a:xfrm>
            <a:off x="8839200" y="0"/>
            <a:ext cx="3254217" cy="1267527"/>
          </a:xfrm>
          <a:prstGeom prst="rect">
            <a:avLst/>
          </a:prstGeom>
        </p:spPr>
      </p:pic>
      <p:sp>
        <p:nvSpPr>
          <p:cNvPr id="19" name="Textfeld 18">
            <a:extLst>
              <a:ext uri="{FF2B5EF4-FFF2-40B4-BE49-F238E27FC236}">
                <a16:creationId xmlns:a16="http://schemas.microsoft.com/office/drawing/2014/main" id="{8631F5FB-9D22-EFB3-280D-2CB5277F9290}"/>
              </a:ext>
            </a:extLst>
          </p:cNvPr>
          <p:cNvSpPr txBox="1"/>
          <p:nvPr/>
        </p:nvSpPr>
        <p:spPr>
          <a:xfrm>
            <a:off x="344832" y="1937459"/>
            <a:ext cx="5498592" cy="2308324"/>
          </a:xfrm>
          <a:prstGeom prst="rect">
            <a:avLst/>
          </a:prstGeom>
          <a:noFill/>
        </p:spPr>
        <p:txBody>
          <a:bodyPr wrap="square" rtlCol="0">
            <a:spAutoFit/>
          </a:bodyPr>
          <a:lstStyle/>
          <a:p>
            <a:pPr marL="342900" indent="-342900">
              <a:buFont typeface="Arial" panose="020B0604020202020204" pitchFamily="34" charset="0"/>
              <a:buChar char="•"/>
            </a:pPr>
            <a:r>
              <a:rPr lang="en-US" sz="2400" dirty="0"/>
              <a:t>The most efficient absorber is </a:t>
            </a:r>
            <a:r>
              <a:rPr lang="en-US" sz="2400" dirty="0">
                <a:solidFill>
                  <a:schemeClr val="accent1"/>
                </a:solidFill>
              </a:rPr>
              <a:t>liquid hydrogen</a:t>
            </a:r>
            <a:r>
              <a:rPr lang="en-US" sz="2400" dirty="0"/>
              <a:t>.</a:t>
            </a:r>
          </a:p>
          <a:p>
            <a:pPr marL="342900" indent="-342900">
              <a:buFont typeface="Arial" panose="020B0604020202020204" pitchFamily="34" charset="0"/>
              <a:buChar char="•"/>
            </a:pPr>
            <a:r>
              <a:rPr lang="en-US" sz="2400" dirty="0"/>
              <a:t>The muon beam penetrates the material with low energy (MeV range). </a:t>
            </a:r>
          </a:p>
          <a:p>
            <a:pPr marL="342900" indent="-342900">
              <a:buFont typeface="Arial" panose="020B0604020202020204" pitchFamily="34" charset="0"/>
              <a:buChar char="•"/>
            </a:pPr>
            <a:r>
              <a:rPr lang="en-US" sz="2400" dirty="0"/>
              <a:t>Charged particles in matter deposits their energy.</a:t>
            </a:r>
          </a:p>
        </p:txBody>
      </p:sp>
      <p:sp>
        <p:nvSpPr>
          <p:cNvPr id="22" name="Textfeld 21">
            <a:extLst>
              <a:ext uri="{FF2B5EF4-FFF2-40B4-BE49-F238E27FC236}">
                <a16:creationId xmlns:a16="http://schemas.microsoft.com/office/drawing/2014/main" id="{0E49B3FF-E117-B8C9-8DFE-BFDB64C16EFE}"/>
              </a:ext>
            </a:extLst>
          </p:cNvPr>
          <p:cNvSpPr txBox="1"/>
          <p:nvPr/>
        </p:nvSpPr>
        <p:spPr>
          <a:xfrm>
            <a:off x="6501981" y="1357585"/>
            <a:ext cx="5168361" cy="1200329"/>
          </a:xfrm>
          <a:prstGeom prst="rect">
            <a:avLst/>
          </a:prstGeom>
          <a:noFill/>
        </p:spPr>
        <p:txBody>
          <a:bodyPr wrap="square" rtlCol="0">
            <a:spAutoFit/>
          </a:bodyPr>
          <a:lstStyle/>
          <a:p>
            <a:pPr marL="342900" indent="-342900">
              <a:buFont typeface="Arial" panose="020B0604020202020204" pitchFamily="34" charset="0"/>
              <a:buChar char="•"/>
            </a:pPr>
            <a:r>
              <a:rPr lang="en-US" sz="2400" dirty="0"/>
              <a:t>The less beam energy the more energy is stored in material. (Effect used in hadron therapy.)</a:t>
            </a:r>
          </a:p>
        </p:txBody>
      </p:sp>
      <p:sp>
        <p:nvSpPr>
          <p:cNvPr id="23" name="Pfeil nach rechts 22">
            <a:extLst>
              <a:ext uri="{FF2B5EF4-FFF2-40B4-BE49-F238E27FC236}">
                <a16:creationId xmlns:a16="http://schemas.microsoft.com/office/drawing/2014/main" id="{116EFDEA-7B91-35E0-EF02-5BFA32E6BEBC}"/>
              </a:ext>
            </a:extLst>
          </p:cNvPr>
          <p:cNvSpPr/>
          <p:nvPr/>
        </p:nvSpPr>
        <p:spPr>
          <a:xfrm>
            <a:off x="618404" y="5184500"/>
            <a:ext cx="403761" cy="254729"/>
          </a:xfrm>
          <a:prstGeom prst="rightArrow">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4" name="Pfeil nach rechts 23">
            <a:extLst>
              <a:ext uri="{FF2B5EF4-FFF2-40B4-BE49-F238E27FC236}">
                <a16:creationId xmlns:a16="http://schemas.microsoft.com/office/drawing/2014/main" id="{7217DCE5-1014-5033-35A1-3E9A9EA6389F}"/>
              </a:ext>
            </a:extLst>
          </p:cNvPr>
          <p:cNvSpPr/>
          <p:nvPr/>
        </p:nvSpPr>
        <p:spPr>
          <a:xfrm>
            <a:off x="4636591" y="5191930"/>
            <a:ext cx="403761" cy="254729"/>
          </a:xfrm>
          <a:prstGeom prst="rightArrow">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9174257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348D4589-CCB3-686D-71F9-2A1367049AE0}"/>
              </a:ext>
            </a:extLst>
          </p:cNvPr>
          <p:cNvSpPr>
            <a:spLocks noGrp="1"/>
          </p:cNvSpPr>
          <p:nvPr>
            <p:ph type="ftr" sz="quarter" idx="11"/>
          </p:nvPr>
        </p:nvSpPr>
        <p:spPr/>
        <p:txBody>
          <a:bodyPr/>
          <a:lstStyle/>
          <a:p>
            <a:r>
              <a:rPr lang="en-US" dirty="0"/>
              <a:t>Importance of hydrogen absorbers for high-density muon beams</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9134B835-F0B3-6805-65E7-A373EC08E0D2}"/>
              </a:ext>
            </a:extLst>
          </p:cNvPr>
          <p:cNvSpPr>
            <a:spLocks noGrp="1"/>
          </p:cNvSpPr>
          <p:nvPr>
            <p:ph type="sldNum" sz="quarter" idx="12"/>
          </p:nvPr>
        </p:nvSpPr>
        <p:spPr/>
        <p:txBody>
          <a:bodyPr/>
          <a:lstStyle/>
          <a:p>
            <a:fld id="{005C7FBA-D4E9-46CA-9321-3ADA2E368FCD}" type="slidenum">
              <a:rPr lang="en-GB" smtClean="0"/>
              <a:t>5</a:t>
            </a:fld>
            <a:endParaRPr lang="en-GB"/>
          </a:p>
        </p:txBody>
      </p:sp>
      <p:sp>
        <p:nvSpPr>
          <p:cNvPr id="6" name="Title 5">
            <a:extLst>
              <a:ext uri="{FF2B5EF4-FFF2-40B4-BE49-F238E27FC236}">
                <a16:creationId xmlns:a16="http://schemas.microsoft.com/office/drawing/2014/main" id="{BEF1F788-15FF-5784-A568-2A5280EFD2F6}"/>
              </a:ext>
            </a:extLst>
          </p:cNvPr>
          <p:cNvSpPr>
            <a:spLocks noGrp="1"/>
          </p:cNvSpPr>
          <p:nvPr>
            <p:ph type="title"/>
          </p:nvPr>
        </p:nvSpPr>
        <p:spPr>
          <a:xfrm>
            <a:off x="2315388" y="209555"/>
            <a:ext cx="7408824" cy="1325563"/>
          </a:xfrm>
        </p:spPr>
        <p:txBody>
          <a:bodyPr/>
          <a:lstStyle/>
          <a:p>
            <a:r>
              <a:rPr lang="en-GB" dirty="0"/>
              <a:t>Study of hydrogen gas absorbers</a:t>
            </a:r>
          </a:p>
        </p:txBody>
      </p:sp>
      <p:pic>
        <p:nvPicPr>
          <p:cNvPr id="10" name="Image 4">
            <a:extLst>
              <a:ext uri="{FF2B5EF4-FFF2-40B4-BE49-F238E27FC236}">
                <a16:creationId xmlns:a16="http://schemas.microsoft.com/office/drawing/2014/main" id="{4682864E-4A6E-8714-1723-10C194AD757C}"/>
              </a:ext>
            </a:extLst>
          </p:cNvPr>
          <p:cNvPicPr>
            <a:picLocks noChangeAspect="1"/>
          </p:cNvPicPr>
          <p:nvPr/>
        </p:nvPicPr>
        <p:blipFill>
          <a:blip r:embed="rId2"/>
          <a:stretch>
            <a:fillRect/>
          </a:stretch>
        </p:blipFill>
        <p:spPr>
          <a:xfrm>
            <a:off x="10759501" y="161193"/>
            <a:ext cx="910841" cy="910841"/>
          </a:xfrm>
          <a:prstGeom prst="rect">
            <a:avLst/>
          </a:prstGeom>
        </p:spPr>
      </p:pic>
      <p:pic>
        <p:nvPicPr>
          <p:cNvPr id="7" name="Grafik 6">
            <a:extLst>
              <a:ext uri="{FF2B5EF4-FFF2-40B4-BE49-F238E27FC236}">
                <a16:creationId xmlns:a16="http://schemas.microsoft.com/office/drawing/2014/main" id="{DDBCE21E-4B66-F329-F46D-F7744AF84E7D}"/>
              </a:ext>
            </a:extLst>
          </p:cNvPr>
          <p:cNvPicPr>
            <a:picLocks noChangeAspect="1"/>
          </p:cNvPicPr>
          <p:nvPr/>
        </p:nvPicPr>
        <p:blipFill>
          <a:blip r:embed="rId3"/>
          <a:stretch>
            <a:fillRect/>
          </a:stretch>
        </p:blipFill>
        <p:spPr>
          <a:xfrm>
            <a:off x="97536" y="2438400"/>
            <a:ext cx="6289802" cy="3144901"/>
          </a:xfrm>
          <a:prstGeom prst="rect">
            <a:avLst/>
          </a:prstGeom>
        </p:spPr>
      </p:pic>
      <p:sp>
        <p:nvSpPr>
          <p:cNvPr id="16" name="Textfeld 15">
            <a:extLst>
              <a:ext uri="{FF2B5EF4-FFF2-40B4-BE49-F238E27FC236}">
                <a16:creationId xmlns:a16="http://schemas.microsoft.com/office/drawing/2014/main" id="{DB7D96C2-3B87-97FE-1EF8-D02B1F85FA09}"/>
              </a:ext>
            </a:extLst>
          </p:cNvPr>
          <p:cNvSpPr txBox="1"/>
          <p:nvPr/>
        </p:nvSpPr>
        <p:spPr>
          <a:xfrm>
            <a:off x="6387338" y="1816608"/>
            <a:ext cx="5507328" cy="2308324"/>
          </a:xfrm>
          <a:prstGeom prst="rect">
            <a:avLst/>
          </a:prstGeom>
          <a:noFill/>
        </p:spPr>
        <p:txBody>
          <a:bodyPr wrap="square" rtlCol="0">
            <a:spAutoFit/>
          </a:bodyPr>
          <a:lstStyle/>
          <a:p>
            <a:pPr marL="285750" indent="-285750">
              <a:buFont typeface="Arial" panose="020B0604020202020204" pitchFamily="34" charset="0"/>
              <a:buChar char="•"/>
            </a:pPr>
            <a:r>
              <a:rPr lang="en-US" sz="2400" dirty="0"/>
              <a:t>The temperature increases in liquid hydrogen up to 100K.</a:t>
            </a:r>
          </a:p>
          <a:p>
            <a:pPr marL="285750" indent="-285750">
              <a:buFont typeface="Arial" panose="020B0604020202020204" pitchFamily="34" charset="0"/>
              <a:buChar char="•"/>
            </a:pPr>
            <a:r>
              <a:rPr lang="en-US" sz="2400" dirty="0"/>
              <a:t>This is equivalent to a pressure increase of several hundreds of bars.</a:t>
            </a:r>
          </a:p>
          <a:p>
            <a:pPr marL="342900" indent="-342900">
              <a:buFont typeface="Arial" panose="020B0604020202020204" pitchFamily="34" charset="0"/>
              <a:buChar char="•"/>
            </a:pPr>
            <a:r>
              <a:rPr lang="en-US" sz="2400" dirty="0"/>
              <a:t>No liquid hydrogen confinement resists those conditions.</a:t>
            </a:r>
          </a:p>
        </p:txBody>
      </p:sp>
      <p:sp>
        <p:nvSpPr>
          <p:cNvPr id="17" name="Textfeld 16">
            <a:extLst>
              <a:ext uri="{FF2B5EF4-FFF2-40B4-BE49-F238E27FC236}">
                <a16:creationId xmlns:a16="http://schemas.microsoft.com/office/drawing/2014/main" id="{EDA78A18-11A4-C8CF-F940-3F0259E7B1E8}"/>
              </a:ext>
            </a:extLst>
          </p:cNvPr>
          <p:cNvSpPr txBox="1"/>
          <p:nvPr/>
        </p:nvSpPr>
        <p:spPr>
          <a:xfrm>
            <a:off x="6387338" y="5033794"/>
            <a:ext cx="5707126" cy="830997"/>
          </a:xfrm>
          <a:prstGeom prst="rect">
            <a:avLst/>
          </a:prstGeom>
          <a:noFill/>
        </p:spPr>
        <p:txBody>
          <a:bodyPr wrap="square" rtlCol="0">
            <a:spAutoFit/>
          </a:bodyPr>
          <a:lstStyle/>
          <a:p>
            <a:pPr marL="285750" indent="-285750">
              <a:buFont typeface="Arial" panose="020B0604020202020204" pitchFamily="34" charset="0"/>
              <a:buChar char="•"/>
            </a:pPr>
            <a:r>
              <a:rPr lang="en-US" sz="2400" dirty="0"/>
              <a:t>Usage of long absorbers with low hydrogen gases. </a:t>
            </a:r>
          </a:p>
        </p:txBody>
      </p:sp>
      <p:sp>
        <p:nvSpPr>
          <p:cNvPr id="18" name="Textfeld 17">
            <a:extLst>
              <a:ext uri="{FF2B5EF4-FFF2-40B4-BE49-F238E27FC236}">
                <a16:creationId xmlns:a16="http://schemas.microsoft.com/office/drawing/2014/main" id="{01AFE8DE-37C5-E989-B60A-1CEE68CB2D6E}"/>
              </a:ext>
            </a:extLst>
          </p:cNvPr>
          <p:cNvSpPr txBox="1"/>
          <p:nvPr/>
        </p:nvSpPr>
        <p:spPr>
          <a:xfrm>
            <a:off x="6693408" y="4406422"/>
            <a:ext cx="1372492" cy="461665"/>
          </a:xfrm>
          <a:prstGeom prst="rect">
            <a:avLst/>
          </a:prstGeom>
          <a:noFill/>
        </p:spPr>
        <p:txBody>
          <a:bodyPr wrap="none" rtlCol="0">
            <a:spAutoFit/>
          </a:bodyPr>
          <a:lstStyle/>
          <a:p>
            <a:r>
              <a:rPr lang="en-US" sz="2400" b="1" u="sng" dirty="0"/>
              <a:t>Solutions</a:t>
            </a:r>
          </a:p>
        </p:txBody>
      </p:sp>
    </p:spTree>
    <p:extLst>
      <p:ext uri="{BB962C8B-B14F-4D97-AF65-F5344CB8AC3E}">
        <p14:creationId xmlns:p14="http://schemas.microsoft.com/office/powerpoint/2010/main" val="38865313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E5BDD9-DA35-CB26-61B2-A35410B30355}"/>
              </a:ext>
            </a:extLst>
          </p:cNvPr>
          <p:cNvSpPr>
            <a:spLocks noGrp="1"/>
          </p:cNvSpPr>
          <p:nvPr>
            <p:ph type="ftr" sz="quarter" idx="3"/>
          </p:nvPr>
        </p:nvSpPr>
        <p:spPr>
          <a:xfrm>
            <a:off x="595223" y="6470573"/>
            <a:ext cx="10731260" cy="365125"/>
          </a:xfrm>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401398307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uCol PPT template 2024" id="{F194A231-5BC8-4A2D-97BD-E037FFACD11B}" vid="{DCB0BA56-B8DC-4F6C-9716-BF798E6F13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MuCol PPT template - 2024</Template>
  <TotalTime>0</TotalTime>
  <Words>240</Words>
  <Application>Microsoft Macintosh PowerPoint</Application>
  <PresentationFormat>Breitbild</PresentationFormat>
  <Paragraphs>32</Paragraphs>
  <Slides>6</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6</vt:i4>
      </vt:variant>
    </vt:vector>
  </HeadingPairs>
  <TitlesOfParts>
    <vt:vector size="10" baseType="lpstr">
      <vt:lpstr>Arial</vt:lpstr>
      <vt:lpstr>Arial Narrow</vt:lpstr>
      <vt:lpstr>Calibri</vt:lpstr>
      <vt:lpstr>Office Theme</vt:lpstr>
      <vt:lpstr>Importance of hydrogen absorbers for high-density muon beams</vt:lpstr>
      <vt:lpstr>Final cooling </vt:lpstr>
      <vt:lpstr>Ionization cooling and the concept of a final cooling cell</vt:lpstr>
      <vt:lpstr>Heat deposition </vt:lpstr>
      <vt:lpstr>Study of hydrogen gas absorbers</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Michela Lancellotti</dc:creator>
  <cp:lastModifiedBy>Bernd Stechauner</cp:lastModifiedBy>
  <cp:revision>29</cp:revision>
  <dcterms:created xsi:type="dcterms:W3CDTF">2024-02-26T13:42:26Z</dcterms:created>
  <dcterms:modified xsi:type="dcterms:W3CDTF">2024-06-19T06:39:44Z</dcterms:modified>
</cp:coreProperties>
</file>