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7"/>
  </p:notesMasterIdLst>
  <p:sldIdLst>
    <p:sldId id="256" r:id="rId2"/>
    <p:sldId id="266" r:id="rId3"/>
    <p:sldId id="257" r:id="rId4"/>
    <p:sldId id="268" r:id="rId5"/>
    <p:sldId id="26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5" d="100"/>
          <a:sy n="75" d="100"/>
        </p:scale>
        <p:origin x="54" y="4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18/06/2024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userDrawn="1"/>
        </p:nvPicPr>
        <p:blipFill>
          <a:blip r:embed="rId3"/>
          <a:stretch>
            <a:fillRect/>
          </a:stretch>
        </p:blipFill>
        <p:spPr>
          <a:xfrm>
            <a:off x="91281" y="76273"/>
            <a:ext cx="2295079" cy="1222882"/>
          </a:xfrm>
          <a:prstGeom prst="rect">
            <a:avLst/>
          </a:prstGeom>
          <a:noFill/>
        </p:spPr>
      </p:pic>
      <p:pic>
        <p:nvPicPr>
          <p:cNvPr id="4" name="Picture 3">
            <a:extLst>
              <a:ext uri="{FF2B5EF4-FFF2-40B4-BE49-F238E27FC236}">
                <a16:creationId xmlns:a16="http://schemas.microsoft.com/office/drawing/2014/main" id="{4A764B65-C079-27E4-7B6A-32EBB5D53688}"/>
              </a:ext>
            </a:extLst>
          </p:cNvPr>
          <p:cNvPicPr>
            <a:picLocks noChangeAspect="1"/>
          </p:cNvPicPr>
          <p:nvPr userDrawn="1"/>
        </p:nvPicPr>
        <p:blipFill>
          <a:blip r:embed="rId4"/>
          <a:stretch>
            <a:fillRect/>
          </a:stretch>
        </p:blipFill>
        <p:spPr>
          <a:xfrm>
            <a:off x="-3" y="5620426"/>
            <a:ext cx="12192000" cy="1243584"/>
          </a:xfrm>
          <a:prstGeom prst="rect">
            <a:avLst/>
          </a:prstGeom>
        </p:spPr>
      </p:pic>
      <p:pic>
        <p:nvPicPr>
          <p:cNvPr id="5" name="Image 15">
            <a:extLst>
              <a:ext uri="{FF2B5EF4-FFF2-40B4-BE49-F238E27FC236}">
                <a16:creationId xmlns:a16="http://schemas.microsoft.com/office/drawing/2014/main" id="{9AB61168-650E-7B28-8B33-048FB6421B55}"/>
              </a:ext>
            </a:extLst>
          </p:cNvPr>
          <p:cNvPicPr>
            <a:picLocks noChangeAspect="1"/>
          </p:cNvPicPr>
          <p:nvPr userDrawn="1"/>
        </p:nvPicPr>
        <p:blipFill>
          <a:blip r:embed="rId5"/>
          <a:stretch>
            <a:fillRect/>
          </a:stretch>
        </p:blipFill>
        <p:spPr>
          <a:xfrm>
            <a:off x="249543" y="5860322"/>
            <a:ext cx="3491972" cy="729922"/>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userDrawn="1"/>
        </p:nvSpPr>
        <p:spPr>
          <a:xfrm>
            <a:off x="0" y="6664756"/>
            <a:ext cx="12191997" cy="238527"/>
          </a:xfrm>
          <a:prstGeom prst="rect">
            <a:avLst/>
          </a:prstGeom>
          <a:noFill/>
        </p:spPr>
        <p:txBody>
          <a:bodyPr wrap="square">
            <a:spAutoFit/>
          </a:bodyPr>
          <a:lstStyle/>
          <a:p>
            <a:pPr algn="ctr"/>
            <a:r>
              <a:rPr kumimoji="0" lang="en-US" altLang="en-US" sz="9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9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2"/>
          <a:stretch>
            <a:fillRect/>
          </a:stretch>
        </p:blipFill>
        <p:spPr>
          <a:xfrm flipV="1">
            <a:off x="233858" y="6385196"/>
            <a:ext cx="11716980" cy="132418"/>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userDrawn="1"/>
        </p:nvSpPr>
        <p:spPr>
          <a:xfrm>
            <a:off x="1570624" y="5780739"/>
            <a:ext cx="9043446" cy="523220"/>
          </a:xfrm>
          <a:prstGeom prst="rect">
            <a:avLst/>
          </a:prstGeom>
          <a:noFill/>
        </p:spPr>
        <p:txBody>
          <a:bodyPr wrap="square" rtlCol="0">
            <a:spAutoFit/>
          </a:bodyPr>
          <a:lstStyle/>
          <a:p>
            <a:pPr algn="just"/>
            <a:r>
              <a:rPr lang="fr-FR" sz="1400" i="1" dirty="0" err="1">
                <a:solidFill>
                  <a:srgbClr val="222222"/>
                </a:solidFill>
                <a:effectLst/>
                <a:latin typeface="Arial Narrow" panose="020B0604020202020204" pitchFamily="34" charset="0"/>
                <a:cs typeface="Arial Narrow" panose="020B0604020202020204" pitchFamily="34" charset="0"/>
              </a:rPr>
              <a:t>Funded</a:t>
            </a:r>
            <a:r>
              <a:rPr lang="fr-FR" sz="1400" i="1" dirty="0">
                <a:solidFill>
                  <a:srgbClr val="222222"/>
                </a:solidFill>
                <a:effectLst/>
                <a:latin typeface="Arial Narrow" panose="020B0604020202020204" pitchFamily="34" charset="0"/>
                <a:cs typeface="Arial Narrow" panose="020B0604020202020204" pitchFamily="34" charset="0"/>
              </a:rPr>
              <a:t> by the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Union (EU). </a:t>
            </a:r>
            <a:r>
              <a:rPr lang="fr-FR" sz="1400" i="1" dirty="0" err="1">
                <a:solidFill>
                  <a:srgbClr val="222222"/>
                </a:solidFill>
                <a:effectLst/>
                <a:latin typeface="Arial Narrow" panose="020B0604020202020204" pitchFamily="34" charset="0"/>
                <a:cs typeface="Arial Narrow" panose="020B0604020202020204" pitchFamily="34" charset="0"/>
              </a:rPr>
              <a:t>Views</a:t>
            </a:r>
            <a:r>
              <a:rPr lang="fr-FR" sz="1400" i="1" dirty="0">
                <a:solidFill>
                  <a:srgbClr val="222222"/>
                </a:solidFill>
                <a:effectLst/>
                <a:latin typeface="Arial Narrow" panose="020B0604020202020204" pitchFamily="34" charset="0"/>
                <a:cs typeface="Arial Narrow" panose="020B0604020202020204" pitchFamily="34" charset="0"/>
              </a:rPr>
              <a:t> and opinions </a:t>
            </a:r>
            <a:r>
              <a:rPr lang="fr-FR" sz="1400" i="1" dirty="0" err="1">
                <a:solidFill>
                  <a:srgbClr val="222222"/>
                </a:solidFill>
                <a:effectLst/>
                <a:latin typeface="Arial Narrow" panose="020B0604020202020204" pitchFamily="34" charset="0"/>
                <a:cs typeface="Arial Narrow" panose="020B0604020202020204" pitchFamily="34" charset="0"/>
              </a:rPr>
              <a:t>expressed</a:t>
            </a:r>
            <a:r>
              <a:rPr lang="fr-FR" sz="1400" i="1" dirty="0">
                <a:solidFill>
                  <a:srgbClr val="222222"/>
                </a:solidFill>
                <a:effectLst/>
                <a:latin typeface="Arial Narrow" panose="020B0604020202020204" pitchFamily="34" charset="0"/>
                <a:cs typeface="Arial Narrow" panose="020B0604020202020204" pitchFamily="34" charset="0"/>
              </a:rPr>
              <a:t> are </a:t>
            </a:r>
            <a:r>
              <a:rPr lang="fr-FR" sz="1400" i="1" dirty="0" err="1">
                <a:solidFill>
                  <a:srgbClr val="222222"/>
                </a:solidFill>
                <a:effectLst/>
                <a:latin typeface="Arial Narrow" panose="020B0604020202020204" pitchFamily="34" charset="0"/>
                <a:cs typeface="Arial Narrow" panose="020B0604020202020204" pitchFamily="34" charset="0"/>
              </a:rPr>
              <a:t>however</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a:t>
            </a:r>
            <a:r>
              <a:rPr lang="fr-FR" sz="1400" i="1" dirty="0" err="1">
                <a:solidFill>
                  <a:srgbClr val="222222"/>
                </a:solidFill>
                <a:effectLst/>
                <a:latin typeface="Arial Narrow" panose="020B0604020202020204" pitchFamily="34" charset="0"/>
                <a:cs typeface="Arial Narrow" panose="020B0604020202020204" pitchFamily="34" charset="0"/>
              </a:rPr>
              <a:t>author</a:t>
            </a:r>
            <a:r>
              <a:rPr lang="fr-FR" sz="1400" i="1" dirty="0">
                <a:solidFill>
                  <a:srgbClr val="222222"/>
                </a:solidFill>
                <a:effectLst/>
                <a:latin typeface="Arial Narrow" panose="020B0604020202020204" pitchFamily="34" charset="0"/>
                <a:cs typeface="Arial Narrow" panose="020B0604020202020204" pitchFamily="34" charset="0"/>
              </a:rPr>
              <a:t>(s) </a:t>
            </a:r>
            <a:r>
              <a:rPr lang="fr-FR" sz="1400" i="1" dirty="0" err="1">
                <a:solidFill>
                  <a:srgbClr val="222222"/>
                </a:solidFill>
                <a:effectLst/>
                <a:latin typeface="Arial Narrow" panose="020B0604020202020204" pitchFamily="34" charset="0"/>
                <a:cs typeface="Arial Narrow" panose="020B0604020202020204" pitchFamily="34" charset="0"/>
              </a:rPr>
              <a:t>only</a:t>
            </a:r>
            <a:r>
              <a:rPr lang="fr-FR" sz="1400" i="1" dirty="0">
                <a:solidFill>
                  <a:srgbClr val="222222"/>
                </a:solidFill>
                <a:effectLst/>
                <a:latin typeface="Arial Narrow" panose="020B0604020202020204" pitchFamily="34" charset="0"/>
                <a:cs typeface="Arial Narrow" panose="020B0604020202020204" pitchFamily="34" charset="0"/>
              </a:rPr>
              <a:t> and do not </a:t>
            </a:r>
            <a:r>
              <a:rPr lang="fr-FR" sz="1400" i="1" dirty="0" err="1">
                <a:solidFill>
                  <a:srgbClr val="222222"/>
                </a:solidFill>
                <a:effectLst/>
                <a:latin typeface="Arial Narrow" panose="020B0604020202020204" pitchFamily="34" charset="0"/>
                <a:cs typeface="Arial Narrow" panose="020B0604020202020204" pitchFamily="34" charset="0"/>
              </a:rPr>
              <a:t>necessarily</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reflect</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those</a:t>
            </a:r>
            <a:r>
              <a:rPr lang="fr-FR" sz="1400" i="1" dirty="0">
                <a:solidFill>
                  <a:srgbClr val="222222"/>
                </a:solidFill>
                <a:effectLst/>
                <a:latin typeface="Arial Narrow" panose="020B0604020202020204" pitchFamily="34" charset="0"/>
                <a:cs typeface="Arial Narrow" panose="020B0604020202020204" pitchFamily="34" charset="0"/>
              </a:rPr>
              <a:t> of the EU or </a:t>
            </a:r>
            <a:r>
              <a:rPr lang="fr-FR" sz="1400" i="1" dirty="0" err="1">
                <a:solidFill>
                  <a:srgbClr val="222222"/>
                </a:solidFill>
                <a:effectLst/>
                <a:latin typeface="Arial Narrow" panose="020B0604020202020204" pitchFamily="34" charset="0"/>
                <a:cs typeface="Arial Narrow" panose="020B0604020202020204" pitchFamily="34" charset="0"/>
              </a:rPr>
              <a:t>European</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Research</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Executive</a:t>
            </a:r>
            <a:r>
              <a:rPr lang="fr-FR" sz="1400" i="1" dirty="0">
                <a:solidFill>
                  <a:srgbClr val="222222"/>
                </a:solidFill>
                <a:effectLst/>
                <a:latin typeface="Arial Narrow" panose="020B0604020202020204" pitchFamily="34" charset="0"/>
                <a:cs typeface="Arial Narrow" panose="020B0604020202020204" pitchFamily="34" charset="0"/>
              </a:rPr>
              <a:t> Agency (REA). </a:t>
            </a:r>
            <a:r>
              <a:rPr lang="fr-FR" sz="1400" i="1" dirty="0" err="1">
                <a:solidFill>
                  <a:srgbClr val="222222"/>
                </a:solidFill>
                <a:effectLst/>
                <a:latin typeface="Arial Narrow" panose="020B0604020202020204" pitchFamily="34" charset="0"/>
                <a:cs typeface="Arial Narrow" panose="020B0604020202020204" pitchFamily="34" charset="0"/>
              </a:rPr>
              <a:t>Neither</a:t>
            </a:r>
            <a:r>
              <a:rPr lang="fr-FR" sz="1400" i="1" dirty="0">
                <a:solidFill>
                  <a:srgbClr val="222222"/>
                </a:solidFill>
                <a:effectLst/>
                <a:latin typeface="Arial Narrow" panose="020B0604020202020204" pitchFamily="34" charset="0"/>
                <a:cs typeface="Arial Narrow" panose="020B0604020202020204" pitchFamily="34" charset="0"/>
              </a:rPr>
              <a:t> the EU </a:t>
            </a:r>
            <a:r>
              <a:rPr lang="fr-FR" sz="1400" i="1" dirty="0" err="1">
                <a:solidFill>
                  <a:srgbClr val="222222"/>
                </a:solidFill>
                <a:effectLst/>
                <a:latin typeface="Arial Narrow" panose="020B0604020202020204" pitchFamily="34" charset="0"/>
                <a:cs typeface="Arial Narrow" panose="020B0604020202020204" pitchFamily="34" charset="0"/>
              </a:rPr>
              <a:t>nor</a:t>
            </a:r>
            <a:r>
              <a:rPr lang="fr-FR" sz="1400" i="1" dirty="0">
                <a:solidFill>
                  <a:srgbClr val="222222"/>
                </a:solidFill>
                <a:effectLst/>
                <a:latin typeface="Arial Narrow" panose="020B0604020202020204" pitchFamily="34" charset="0"/>
                <a:cs typeface="Arial Narrow" panose="020B0604020202020204" pitchFamily="34" charset="0"/>
              </a:rPr>
              <a:t> the REA can </a:t>
            </a:r>
            <a:r>
              <a:rPr lang="fr-FR" sz="1400" i="1" dirty="0" err="1">
                <a:solidFill>
                  <a:srgbClr val="222222"/>
                </a:solidFill>
                <a:effectLst/>
                <a:latin typeface="Arial Narrow" panose="020B0604020202020204" pitchFamily="34" charset="0"/>
                <a:cs typeface="Arial Narrow" panose="020B0604020202020204" pitchFamily="34" charset="0"/>
              </a:rPr>
              <a:t>be</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held</a:t>
            </a:r>
            <a:r>
              <a:rPr lang="fr-FR" sz="1400" i="1" dirty="0">
                <a:solidFill>
                  <a:srgbClr val="222222"/>
                </a:solidFill>
                <a:effectLst/>
                <a:latin typeface="Arial Narrow" panose="020B0604020202020204" pitchFamily="34" charset="0"/>
                <a:cs typeface="Arial Narrow" panose="020B0604020202020204" pitchFamily="34" charset="0"/>
              </a:rPr>
              <a:t> </a:t>
            </a:r>
            <a:r>
              <a:rPr lang="fr-FR" sz="1400" i="1" dirty="0" err="1">
                <a:solidFill>
                  <a:srgbClr val="222222"/>
                </a:solidFill>
                <a:effectLst/>
                <a:latin typeface="Arial Narrow" panose="020B0604020202020204" pitchFamily="34" charset="0"/>
                <a:cs typeface="Arial Narrow" panose="020B0604020202020204" pitchFamily="34" charset="0"/>
              </a:rPr>
              <a:t>responsible</a:t>
            </a:r>
            <a:r>
              <a:rPr lang="fr-FR" sz="1400" i="1" dirty="0">
                <a:solidFill>
                  <a:srgbClr val="222222"/>
                </a:solidFill>
                <a:effectLst/>
                <a:latin typeface="Arial Narrow" panose="020B0604020202020204" pitchFamily="34" charset="0"/>
                <a:cs typeface="Arial Narrow" panose="020B0604020202020204" pitchFamily="34" charset="0"/>
              </a:rPr>
              <a:t> for </a:t>
            </a:r>
            <a:r>
              <a:rPr lang="fr-FR" sz="1400" i="1" dirty="0" err="1">
                <a:solidFill>
                  <a:srgbClr val="222222"/>
                </a:solidFill>
                <a:effectLst/>
                <a:latin typeface="Arial Narrow" panose="020B0604020202020204" pitchFamily="34" charset="0"/>
                <a:cs typeface="Arial Narrow" panose="020B0604020202020204" pitchFamily="34" charset="0"/>
              </a:rPr>
              <a:t>them</a:t>
            </a:r>
            <a:r>
              <a:rPr lang="fr-FR" sz="1400" i="1" dirty="0">
                <a:solidFill>
                  <a:srgbClr val="222222"/>
                </a:solidFill>
                <a:effectLst/>
                <a:latin typeface="Arial Narrow" panose="020B0604020202020204" pitchFamily="34" charset="0"/>
                <a:cs typeface="Arial Narrow" panose="020B0604020202020204" pitchFamily="34" charset="0"/>
              </a:rPr>
              <a:t>.</a:t>
            </a:r>
            <a:endParaRPr lang="fr-FR" sz="1400" i="1" dirty="0">
              <a:latin typeface="Arial Narrow" panose="020B0604020202020204" pitchFamily="34" charset="0"/>
              <a:cs typeface="Arial Narrow" panose="020B0604020202020204" pitchFamily="34" charset="0"/>
            </a:endParaRPr>
          </a:p>
        </p:txBody>
      </p:sp>
      <p:grpSp>
        <p:nvGrpSpPr>
          <p:cNvPr id="8" name="Group 7">
            <a:extLst>
              <a:ext uri="{FF2B5EF4-FFF2-40B4-BE49-F238E27FC236}">
                <a16:creationId xmlns:a16="http://schemas.microsoft.com/office/drawing/2014/main" id="{217DCD4B-339F-6755-AB4C-170598941D9F}"/>
              </a:ext>
            </a:extLst>
          </p:cNvPr>
          <p:cNvGrpSpPr/>
          <p:nvPr userDrawn="1"/>
        </p:nvGrpSpPr>
        <p:grpSpPr>
          <a:xfrm>
            <a:off x="1927261" y="2327201"/>
            <a:ext cx="8330170" cy="2899637"/>
            <a:chOff x="650906" y="2255351"/>
            <a:chExt cx="7645805" cy="2661417"/>
          </a:xfrm>
        </p:grpSpPr>
        <p:pic>
          <p:nvPicPr>
            <p:cNvPr id="9" name="Image 2">
              <a:extLst>
                <a:ext uri="{FF2B5EF4-FFF2-40B4-BE49-F238E27FC236}">
                  <a16:creationId xmlns:a16="http://schemas.microsoft.com/office/drawing/2014/main" id="{E11D5B0B-8001-A2E4-31D2-31CFAC2235BE}"/>
                </a:ext>
              </a:extLst>
            </p:cNvPr>
            <p:cNvPicPr>
              <a:picLocks noChangeAspect="1"/>
            </p:cNvPicPr>
            <p:nvPr userDrawn="1"/>
          </p:nvPicPr>
          <p:blipFill>
            <a:blip r:embed="rId3"/>
            <a:stretch>
              <a:fillRect/>
            </a:stretch>
          </p:blipFill>
          <p:spPr>
            <a:xfrm>
              <a:off x="650906" y="2255351"/>
              <a:ext cx="4994887" cy="2661417"/>
            </a:xfrm>
            <a:prstGeom prst="rect">
              <a:avLst/>
            </a:prstGeom>
          </p:spPr>
        </p:pic>
        <p:pic>
          <p:nvPicPr>
            <p:cNvPr id="10" name="Picture 9" descr="A blue flag with yellow stars&#10;&#10;Description automatically generated">
              <a:extLst>
                <a:ext uri="{FF2B5EF4-FFF2-40B4-BE49-F238E27FC236}">
                  <a16:creationId xmlns:a16="http://schemas.microsoft.com/office/drawing/2014/main" id="{E4F872F6-3EC6-AD5F-12AE-B9A9E15CFD5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pic>
        <p:nvPicPr>
          <p:cNvPr id="3" name="Picture 2">
            <a:extLst>
              <a:ext uri="{FF2B5EF4-FFF2-40B4-BE49-F238E27FC236}">
                <a16:creationId xmlns:a16="http://schemas.microsoft.com/office/drawing/2014/main" id="{B1514170-3986-1A5F-B775-8F966D722B62}"/>
              </a:ext>
            </a:extLst>
          </p:cNvPr>
          <p:cNvPicPr>
            <a:picLocks noChangeAspect="1"/>
          </p:cNvPicPr>
          <p:nvPr userDrawn="1"/>
        </p:nvPicPr>
        <p:blipFill>
          <a:blip r:embed="rId5"/>
          <a:stretch>
            <a:fillRect/>
          </a:stretch>
        </p:blipFill>
        <p:spPr>
          <a:xfrm>
            <a:off x="-3653" y="0"/>
            <a:ext cx="12192000" cy="1889760"/>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2"/>
          <a:stretch>
            <a:fillRect/>
          </a:stretch>
        </p:blipFill>
        <p:spPr>
          <a:xfrm>
            <a:off x="0" y="5576184"/>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10795240" y="220973"/>
            <a:ext cx="964719" cy="918196"/>
          </a:xfrm>
        </p:spPr>
        <p:txBody>
          <a:bodyPr>
            <a:normAutofit/>
          </a:bodyPr>
          <a:lstStyle>
            <a:lvl1pPr>
              <a:defRPr sz="16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userDrawn="1"/>
        </p:nvPicPr>
        <p:blipFill>
          <a:blip r:embed="rId3"/>
          <a:stretch>
            <a:fillRect/>
          </a:stretch>
        </p:blipFill>
        <p:spPr>
          <a:xfrm>
            <a:off x="-3" y="1190365"/>
            <a:ext cx="12192000" cy="606547"/>
          </a:xfrm>
          <a:prstGeom prst="rect">
            <a:avLst/>
          </a:prstGeom>
          <a:effectLst>
            <a:outerShdw blurRad="305097" dist="228600" dir="5400000" sx="105000" sy="105000" algn="t" rotWithShape="0">
              <a:prstClr val="black">
                <a:alpha val="23000"/>
              </a:prstClr>
            </a:outerShdw>
          </a:effectLst>
        </p:spPr>
      </p:pic>
      <p:pic>
        <p:nvPicPr>
          <p:cNvPr id="7" name="Image 4">
            <a:extLst>
              <a:ext uri="{FF2B5EF4-FFF2-40B4-BE49-F238E27FC236}">
                <a16:creationId xmlns:a16="http://schemas.microsoft.com/office/drawing/2014/main" id="{6F77CCCE-D91E-CE88-8B1A-3CEBC787CADB}"/>
              </a:ext>
            </a:extLst>
          </p:cNvPr>
          <p:cNvPicPr>
            <a:picLocks noChangeAspect="1"/>
          </p:cNvPicPr>
          <p:nvPr userDrawn="1"/>
        </p:nvPicPr>
        <p:blipFill>
          <a:blip r:embed="rId4"/>
          <a:stretch>
            <a:fillRect/>
          </a:stretch>
        </p:blipFill>
        <p:spPr>
          <a:xfrm>
            <a:off x="321191" y="5992264"/>
            <a:ext cx="3397286" cy="673467"/>
          </a:xfrm>
          <a:prstGeom prst="rect">
            <a:avLst/>
          </a:prstGeom>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10795240" y="220973"/>
            <a:ext cx="964719" cy="918196"/>
          </a:xfrm>
        </p:spPr>
        <p:txBody>
          <a:bodyPr>
            <a:normAutofit/>
          </a:bodyPr>
          <a:lstStyle>
            <a:lvl1pPr>
              <a:defRPr sz="1600"/>
            </a:lvl1pPr>
          </a:lstStyle>
          <a:p>
            <a:r>
              <a:rPr lang="it-IT" dirty="0"/>
              <a:t>Your logo</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1" y="142021"/>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en-US"/>
              <a:t>2024-06-19</a:t>
            </a:r>
            <a:endParaRPr lang="en-GB" dirty="0"/>
          </a:p>
        </p:txBody>
      </p:sp>
      <p:sp>
        <p:nvSpPr>
          <p:cNvPr id="5" name="Footer Placeholder 4"/>
          <p:cNvSpPr>
            <a:spLocks noGrp="1"/>
          </p:cNvSpPr>
          <p:nvPr>
            <p:ph type="ftr" sz="quarter" idx="3"/>
          </p:nvPr>
        </p:nvSpPr>
        <p:spPr>
          <a:xfrm>
            <a:off x="1471961" y="6492875"/>
            <a:ext cx="9419994"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userDrawn="1"/>
        </p:nvPicPr>
        <p:blipFill>
          <a:blip r:embed="rId13"/>
          <a:stretch>
            <a:fillRect/>
          </a:stretch>
        </p:blipFill>
        <p:spPr>
          <a:xfrm>
            <a:off x="91281" y="68967"/>
            <a:ext cx="2295079" cy="122288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userDrawn="1"/>
        </p:nvPicPr>
        <p:blipFill>
          <a:blip r:embed="rId14"/>
          <a:stretch>
            <a:fillRect/>
          </a:stretch>
        </p:blipFill>
        <p:spPr>
          <a:xfrm rot="21067063" flipH="1">
            <a:off x="11571297" y="6381319"/>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gif"/><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normAutofit/>
          </a:bodyPr>
          <a:lstStyle/>
          <a:p>
            <a:r>
              <a:rPr lang="en-US" sz="3600" dirty="0"/>
              <a:t>Transverse beam stability studies in the high energy complex</a:t>
            </a:r>
            <a:endParaRPr lang="en-GB" sz="3600"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a:xfrm>
            <a:off x="1524000" y="3624340"/>
            <a:ext cx="9144000" cy="1829218"/>
          </a:xfrm>
        </p:spPr>
        <p:txBody>
          <a:bodyPr>
            <a:normAutofit/>
          </a:bodyPr>
          <a:lstStyle/>
          <a:p>
            <a:pPr marL="0" marR="0" lvl="0" indent="0" algn="ctr" rtl="0" hangingPunct="0">
              <a:lnSpc>
                <a:spcPct val="100000"/>
              </a:lnSpc>
              <a:spcBef>
                <a:spcPts val="0"/>
              </a:spcBef>
              <a:spcAft>
                <a:spcPts val="0"/>
              </a:spcAft>
              <a:buNone/>
              <a:tabLst/>
            </a:pPr>
            <a:r>
              <a:rPr lang="en-US" sz="1600" b="0" i="0" u="none" strike="noStrike" kern="1200" cap="none" dirty="0">
                <a:ln>
                  <a:noFill/>
                </a:ln>
                <a:solidFill>
                  <a:srgbClr val="808080"/>
                </a:solidFill>
                <a:latin typeface="Fira Sans" pitchFamily="34"/>
                <a:ea typeface="Noto Sans CJK SC" pitchFamily="2"/>
                <a:cs typeface="FreeSans" pitchFamily="2"/>
              </a:rPr>
              <a:t>Part of </a:t>
            </a:r>
            <a:r>
              <a:rPr lang="en-US" sz="1600" b="1" i="0" u="none" strike="noStrike" kern="1200" cap="none" dirty="0">
                <a:ln>
                  <a:noFill/>
                </a:ln>
                <a:solidFill>
                  <a:srgbClr val="808080"/>
                </a:solidFill>
                <a:latin typeface="Fira Sans" pitchFamily="34"/>
                <a:ea typeface="Noto Sans CJK SC" pitchFamily="2"/>
                <a:cs typeface="FreeSans" pitchFamily="2"/>
              </a:rPr>
              <a:t>Work Package 5 (High-Energy Complex)</a:t>
            </a:r>
          </a:p>
          <a:p>
            <a:pPr marL="0" marR="0" lvl="0" indent="0" algn="ctr" rtl="0" hangingPunct="0">
              <a:lnSpc>
                <a:spcPct val="100000"/>
              </a:lnSpc>
              <a:spcBef>
                <a:spcPts val="0"/>
              </a:spcBef>
              <a:spcAft>
                <a:spcPts val="0"/>
              </a:spcAft>
              <a:buNone/>
              <a:tabLst/>
            </a:pPr>
            <a:endParaRPr lang="en-US" sz="1600" b="0" i="0" u="none" strike="noStrike" kern="1200" cap="none" dirty="0">
              <a:ln>
                <a:noFill/>
              </a:ln>
              <a:solidFill>
                <a:srgbClr val="808080"/>
              </a:solidFill>
              <a:latin typeface="Fira Sans" pitchFamily="34"/>
              <a:ea typeface="Noto Sans CJK SC" pitchFamily="2"/>
              <a:cs typeface="FreeSans" pitchFamily="2"/>
            </a:endParaRPr>
          </a:p>
          <a:p>
            <a:pPr marL="0" marR="0" lvl="0" indent="0" algn="ctr" rtl="0" hangingPunct="0">
              <a:lnSpc>
                <a:spcPct val="100000"/>
              </a:lnSpc>
              <a:spcBef>
                <a:spcPts val="0"/>
              </a:spcBef>
              <a:spcAft>
                <a:spcPts val="0"/>
              </a:spcAft>
              <a:buNone/>
              <a:tabLst/>
            </a:pPr>
            <a:r>
              <a:rPr lang="en-US" sz="1600" b="0" i="0" u="none" strike="noStrike" kern="1200" cap="none" dirty="0">
                <a:ln>
                  <a:noFill/>
                </a:ln>
                <a:solidFill>
                  <a:srgbClr val="808080"/>
                </a:solidFill>
                <a:latin typeface="Fira Sans" pitchFamily="34"/>
                <a:ea typeface="Noto Sans CJK SC" pitchFamily="2"/>
                <a:cs typeface="FreeSans" pitchFamily="2"/>
              </a:rPr>
              <a:t>D. Amorim, E. </a:t>
            </a:r>
            <a:r>
              <a:rPr lang="en-US" sz="1600" b="0" i="0" u="none" strike="noStrike" kern="1200" cap="none" dirty="0" err="1">
                <a:ln>
                  <a:noFill/>
                </a:ln>
                <a:solidFill>
                  <a:srgbClr val="808080"/>
                </a:solidFill>
                <a:latin typeface="Fira Sans" pitchFamily="34"/>
                <a:ea typeface="Noto Sans CJK SC" pitchFamily="2"/>
                <a:cs typeface="FreeSans" pitchFamily="2"/>
              </a:rPr>
              <a:t>Kvikne</a:t>
            </a:r>
            <a:r>
              <a:rPr lang="en-US" sz="1600" b="0" i="0" u="none" strike="noStrike" kern="1200" cap="none" dirty="0">
                <a:ln>
                  <a:noFill/>
                </a:ln>
                <a:solidFill>
                  <a:srgbClr val="808080"/>
                </a:solidFill>
                <a:latin typeface="Fira Sans" pitchFamily="34"/>
                <a:ea typeface="Noto Sans CJK SC" pitchFamily="2"/>
                <a:cs typeface="FreeSans" pitchFamily="2"/>
              </a:rPr>
              <a:t>, E. Métral</a:t>
            </a:r>
          </a:p>
          <a:p>
            <a:pPr marL="0" marR="0" lvl="0" indent="0" algn="ctr" rtl="0" hangingPunct="0">
              <a:lnSpc>
                <a:spcPct val="100000"/>
              </a:lnSpc>
              <a:spcBef>
                <a:spcPts val="0"/>
              </a:spcBef>
              <a:spcAft>
                <a:spcPts val="0"/>
              </a:spcAft>
              <a:buNone/>
              <a:tabLst/>
            </a:pPr>
            <a:r>
              <a:rPr lang="en-US" sz="1600" b="0" i="0" u="none" strike="noStrike" kern="1200" cap="none" dirty="0">
                <a:ln>
                  <a:noFill/>
                </a:ln>
                <a:solidFill>
                  <a:srgbClr val="808080"/>
                </a:solidFill>
                <a:latin typeface="Fira Sans" pitchFamily="34"/>
                <a:ea typeface="Noto Sans CJK SC" pitchFamily="2"/>
                <a:cs typeface="FreeSans" pitchFamily="2"/>
              </a:rPr>
              <a:t>Thanks to F. </a:t>
            </a:r>
            <a:r>
              <a:rPr lang="en-US" sz="1600" b="0" i="0" u="none" strike="noStrike" kern="1200" cap="none" dirty="0" err="1">
                <a:ln>
                  <a:noFill/>
                </a:ln>
                <a:solidFill>
                  <a:srgbClr val="808080"/>
                </a:solidFill>
                <a:latin typeface="Fira Sans" pitchFamily="34"/>
                <a:ea typeface="Noto Sans CJK SC" pitchFamily="2"/>
                <a:cs typeface="FreeSans" pitchFamily="2"/>
              </a:rPr>
              <a:t>Batsch</a:t>
            </a:r>
            <a:r>
              <a:rPr lang="en-US" sz="1600" b="0" i="0" u="none" strike="noStrike" kern="1200" cap="none" dirty="0">
                <a:ln>
                  <a:noFill/>
                </a:ln>
                <a:solidFill>
                  <a:srgbClr val="808080"/>
                </a:solidFill>
                <a:latin typeface="Fira Sans" pitchFamily="34"/>
                <a:ea typeface="Noto Sans CJK SC" pitchFamily="2"/>
                <a:cs typeface="FreeSans" pitchFamily="2"/>
              </a:rPr>
              <a:t>, J. S. Berg, F. </a:t>
            </a:r>
            <a:r>
              <a:rPr lang="en-US" sz="1600" b="0" i="0" u="none" strike="noStrike" kern="1200" cap="none" dirty="0" err="1">
                <a:ln>
                  <a:noFill/>
                </a:ln>
                <a:solidFill>
                  <a:srgbClr val="808080"/>
                </a:solidFill>
                <a:latin typeface="Fira Sans" pitchFamily="34"/>
                <a:ea typeface="Noto Sans CJK SC" pitchFamily="2"/>
                <a:cs typeface="FreeSans" pitchFamily="2"/>
              </a:rPr>
              <a:t>Boattini</a:t>
            </a:r>
            <a:r>
              <a:rPr lang="en-US" sz="1600" b="0" i="0" u="none" strike="noStrike" kern="1200" cap="none" dirty="0">
                <a:ln>
                  <a:noFill/>
                </a:ln>
                <a:solidFill>
                  <a:srgbClr val="808080"/>
                </a:solidFill>
                <a:latin typeface="Fira Sans" pitchFamily="34"/>
                <a:ea typeface="Noto Sans CJK SC" pitchFamily="2"/>
                <a:cs typeface="FreeSans" pitchFamily="2"/>
              </a:rPr>
              <a:t>, L. </a:t>
            </a:r>
            <a:r>
              <a:rPr lang="en-US" sz="1600" b="0" i="0" u="none" strike="noStrike" kern="1200" cap="none" dirty="0" err="1">
                <a:ln>
                  <a:noFill/>
                </a:ln>
                <a:solidFill>
                  <a:srgbClr val="808080"/>
                </a:solidFill>
                <a:latin typeface="Fira Sans" pitchFamily="34"/>
                <a:ea typeface="Noto Sans CJK SC" pitchFamily="2"/>
                <a:cs typeface="FreeSans" pitchFamily="2"/>
              </a:rPr>
              <a:t>Bottura</a:t>
            </a:r>
            <a:r>
              <a:rPr lang="en-US" sz="1600" b="0" i="0" u="none" strike="noStrike" kern="1200" cap="none" dirty="0">
                <a:ln>
                  <a:noFill/>
                </a:ln>
                <a:solidFill>
                  <a:srgbClr val="808080"/>
                </a:solidFill>
                <a:latin typeface="Fira Sans" pitchFamily="34"/>
                <a:ea typeface="Noto Sans CJK SC" pitchFamily="2"/>
                <a:cs typeface="FreeSans" pitchFamily="2"/>
              </a:rPr>
              <a:t>, X. </a:t>
            </a:r>
            <a:r>
              <a:rPr lang="en-US" sz="1600" b="0" i="0" u="none" strike="noStrike" kern="1200" cap="none" dirty="0" err="1">
                <a:ln>
                  <a:noFill/>
                </a:ln>
                <a:solidFill>
                  <a:srgbClr val="808080"/>
                </a:solidFill>
                <a:latin typeface="Fira Sans" pitchFamily="34"/>
                <a:ea typeface="Noto Sans CJK SC" pitchFamily="2"/>
                <a:cs typeface="FreeSans" pitchFamily="2"/>
              </a:rPr>
              <a:t>Buffat</a:t>
            </a:r>
            <a:r>
              <a:rPr lang="en-US" sz="1600" b="0" i="0" u="none" strike="noStrike" kern="1200" cap="none" dirty="0">
                <a:ln>
                  <a:noFill/>
                </a:ln>
                <a:solidFill>
                  <a:srgbClr val="808080"/>
                </a:solidFill>
                <a:latin typeface="Fira Sans" pitchFamily="34"/>
                <a:ea typeface="Noto Sans CJK SC" pitchFamily="2"/>
                <a:cs typeface="FreeSans" pitchFamily="2"/>
              </a:rPr>
              <a:t>, C. Carli,</a:t>
            </a:r>
            <a:br>
              <a:rPr lang="en-US" sz="1600" b="0" i="0" u="none" strike="noStrike" kern="1200" cap="none" dirty="0">
                <a:ln>
                  <a:noFill/>
                </a:ln>
                <a:solidFill>
                  <a:srgbClr val="808080"/>
                </a:solidFill>
                <a:latin typeface="Fira Sans" pitchFamily="34"/>
                <a:ea typeface="Noto Sans CJK SC" pitchFamily="2"/>
                <a:cs typeface="FreeSans" pitchFamily="2"/>
              </a:rPr>
            </a:br>
            <a:r>
              <a:rPr lang="en-US" sz="1600" b="0" i="0" u="none" strike="noStrike" kern="1200" cap="none" dirty="0">
                <a:ln>
                  <a:noFill/>
                </a:ln>
                <a:solidFill>
                  <a:srgbClr val="808080"/>
                </a:solidFill>
                <a:latin typeface="Fira Sans" pitchFamily="34"/>
                <a:ea typeface="Noto Sans CJK SC" pitchFamily="2"/>
                <a:cs typeface="FreeSans" pitchFamily="2"/>
              </a:rPr>
              <a:t>A. </a:t>
            </a:r>
            <a:r>
              <a:rPr lang="en-US" sz="1600" b="0" i="0" u="none" strike="noStrike" kern="1200" cap="none" dirty="0" err="1">
                <a:ln>
                  <a:noFill/>
                </a:ln>
                <a:solidFill>
                  <a:srgbClr val="808080"/>
                </a:solidFill>
                <a:latin typeface="Fira Sans" pitchFamily="34"/>
                <a:ea typeface="Noto Sans CJK SC" pitchFamily="2"/>
                <a:cs typeface="FreeSans" pitchFamily="2"/>
              </a:rPr>
              <a:t>Chancé</a:t>
            </a:r>
            <a:r>
              <a:rPr lang="en-US" sz="1600" b="0" i="0" u="none" strike="noStrike" kern="1200" cap="none" dirty="0">
                <a:ln>
                  <a:noFill/>
                </a:ln>
                <a:solidFill>
                  <a:srgbClr val="808080"/>
                </a:solidFill>
                <a:latin typeface="Fira Sans" pitchFamily="34"/>
                <a:ea typeface="Noto Sans CJK SC" pitchFamily="2"/>
                <a:cs typeface="FreeSans" pitchFamily="2"/>
              </a:rPr>
              <a:t>, H. </a:t>
            </a:r>
            <a:r>
              <a:rPr lang="en-US" sz="1600" b="0" i="0" u="none" strike="noStrike" kern="1200" cap="none" dirty="0" err="1">
                <a:ln>
                  <a:noFill/>
                </a:ln>
                <a:solidFill>
                  <a:srgbClr val="808080"/>
                </a:solidFill>
                <a:latin typeface="Fira Sans" pitchFamily="34"/>
                <a:ea typeface="Noto Sans CJK SC" pitchFamily="2"/>
                <a:cs typeface="FreeSans" pitchFamily="2"/>
              </a:rPr>
              <a:t>Damerau</a:t>
            </a:r>
            <a:r>
              <a:rPr lang="en-US" sz="1600" b="0" i="0" u="none" strike="noStrike" kern="1200" cap="none" dirty="0">
                <a:ln>
                  <a:noFill/>
                </a:ln>
                <a:solidFill>
                  <a:srgbClr val="808080"/>
                </a:solidFill>
                <a:latin typeface="Fira Sans" pitchFamily="34"/>
                <a:ea typeface="Noto Sans CJK SC" pitchFamily="2"/>
                <a:cs typeface="FreeSans" pitchFamily="2"/>
              </a:rPr>
              <a:t>, M. Gast, A. </a:t>
            </a:r>
            <a:r>
              <a:rPr lang="en-US" sz="1600" b="0" i="0" u="none" strike="noStrike" kern="1200" cap="none" dirty="0" err="1">
                <a:ln>
                  <a:noFill/>
                </a:ln>
                <a:solidFill>
                  <a:srgbClr val="808080"/>
                </a:solidFill>
                <a:latin typeface="Fira Sans" pitchFamily="34"/>
                <a:ea typeface="Noto Sans CJK SC" pitchFamily="2"/>
                <a:cs typeface="FreeSans" pitchFamily="2"/>
              </a:rPr>
              <a:t>Grudiev</a:t>
            </a:r>
            <a:r>
              <a:rPr lang="en-US" sz="1600" b="0" i="0" u="none" strike="noStrike" kern="1200" cap="none" dirty="0">
                <a:ln>
                  <a:noFill/>
                </a:ln>
                <a:solidFill>
                  <a:srgbClr val="808080"/>
                </a:solidFill>
                <a:latin typeface="Fira Sans" pitchFamily="34"/>
                <a:ea typeface="Noto Sans CJK SC" pitchFamily="2"/>
                <a:cs typeface="FreeSans" pitchFamily="2"/>
              </a:rPr>
              <a:t>, I. Karpov, T. </a:t>
            </a:r>
            <a:r>
              <a:rPr lang="en-US" sz="1600" b="0" i="0" u="none" strike="noStrike" kern="1200" cap="none" dirty="0" err="1">
                <a:ln>
                  <a:noFill/>
                </a:ln>
                <a:solidFill>
                  <a:srgbClr val="808080"/>
                </a:solidFill>
                <a:latin typeface="Fira Sans" pitchFamily="34"/>
                <a:ea typeface="Noto Sans CJK SC" pitchFamily="2"/>
                <a:cs typeface="FreeSans" pitchFamily="2"/>
              </a:rPr>
              <a:t>Pieloni</a:t>
            </a:r>
            <a:r>
              <a:rPr lang="en-US" sz="1600" b="0" i="0" u="none" strike="noStrike" kern="1200" cap="none" dirty="0">
                <a:ln>
                  <a:noFill/>
                </a:ln>
                <a:solidFill>
                  <a:srgbClr val="808080"/>
                </a:solidFill>
                <a:latin typeface="Fira Sans" pitchFamily="34"/>
                <a:ea typeface="Noto Sans CJK SC" pitchFamily="2"/>
                <a:cs typeface="FreeSans" pitchFamily="2"/>
              </a:rPr>
              <a:t>,</a:t>
            </a:r>
            <a:br>
              <a:rPr lang="en-US" sz="1600" b="0" i="0" u="none" strike="noStrike" kern="1200" cap="none" dirty="0">
                <a:ln>
                  <a:noFill/>
                </a:ln>
                <a:solidFill>
                  <a:srgbClr val="808080"/>
                </a:solidFill>
                <a:latin typeface="Fira Sans" pitchFamily="34"/>
                <a:ea typeface="Noto Sans CJK SC" pitchFamily="2"/>
                <a:cs typeface="FreeSans" pitchFamily="2"/>
              </a:rPr>
            </a:br>
            <a:r>
              <a:rPr lang="en-US" sz="1600" b="0" i="0" u="none" strike="noStrike" kern="1200" cap="none" dirty="0">
                <a:ln>
                  <a:noFill/>
                </a:ln>
                <a:solidFill>
                  <a:srgbClr val="808080"/>
                </a:solidFill>
                <a:latin typeface="Fira Sans" pitchFamily="34"/>
                <a:ea typeface="Noto Sans CJK SC" pitchFamily="2"/>
                <a:cs typeface="FreeSans" pitchFamily="2"/>
              </a:rPr>
              <a:t>D. Schulte, K. </a:t>
            </a:r>
            <a:r>
              <a:rPr lang="en-US" sz="1600" b="0" i="0" u="none" strike="noStrike" kern="1200" cap="none" dirty="0" err="1">
                <a:ln>
                  <a:noFill/>
                </a:ln>
                <a:solidFill>
                  <a:srgbClr val="808080"/>
                </a:solidFill>
                <a:latin typeface="Fira Sans" pitchFamily="34"/>
                <a:ea typeface="Noto Sans CJK SC" pitchFamily="2"/>
                <a:cs typeface="FreeSans" pitchFamily="2"/>
              </a:rPr>
              <a:t>Skoufaris</a:t>
            </a:r>
            <a:r>
              <a:rPr lang="en-US" sz="1600" b="0" i="0" u="none" strike="noStrike" kern="1200" cap="none" dirty="0">
                <a:ln>
                  <a:noFill/>
                </a:ln>
                <a:solidFill>
                  <a:srgbClr val="808080"/>
                </a:solidFill>
                <a:latin typeface="Fira Sans" pitchFamily="34"/>
                <a:ea typeface="Noto Sans CJK SC" pitchFamily="2"/>
                <a:cs typeface="FreeSans" pitchFamily="2"/>
              </a:rPr>
              <a:t>, L. Thiele</a:t>
            </a:r>
          </a:p>
          <a:p>
            <a:pPr marL="0" marR="0" lvl="0" indent="0" algn="ctr" rtl="0" hangingPunct="0">
              <a:lnSpc>
                <a:spcPct val="100000"/>
              </a:lnSpc>
              <a:spcBef>
                <a:spcPts val="0"/>
              </a:spcBef>
              <a:spcAft>
                <a:spcPts val="0"/>
              </a:spcAft>
              <a:buNone/>
              <a:tabLst/>
            </a:pPr>
            <a:endParaRPr lang="en-US" sz="1600" dirty="0">
              <a:solidFill>
                <a:srgbClr val="808080"/>
              </a:solidFill>
              <a:latin typeface="Fira Sans" pitchFamily="34"/>
            </a:endParaRPr>
          </a:p>
          <a:p>
            <a:pPr marL="0" marR="0" lvl="0" indent="0" algn="ctr" rtl="0" hangingPunct="0">
              <a:lnSpc>
                <a:spcPct val="100000"/>
              </a:lnSpc>
              <a:spcBef>
                <a:spcPts val="0"/>
              </a:spcBef>
              <a:spcAft>
                <a:spcPts val="0"/>
              </a:spcAft>
              <a:buNone/>
              <a:tabLst/>
            </a:pPr>
            <a:endParaRPr lang="en-GB" sz="1600" dirty="0"/>
          </a:p>
        </p:txBody>
      </p:sp>
      <p:pic>
        <p:nvPicPr>
          <p:cNvPr id="4" name="Image 4">
            <a:extLst>
              <a:ext uri="{FF2B5EF4-FFF2-40B4-BE49-F238E27FC236}">
                <a16:creationId xmlns:a16="http://schemas.microsoft.com/office/drawing/2014/main" id="{9A729695-77D4-7875-8D03-D1F442597CBF}"/>
              </a:ext>
            </a:extLst>
          </p:cNvPr>
          <p:cNvPicPr>
            <a:picLocks noChangeAspect="1"/>
          </p:cNvPicPr>
          <p:nvPr/>
        </p:nvPicPr>
        <p:blipFill>
          <a:blip r:embed="rId2"/>
          <a:stretch>
            <a:fillRect/>
          </a:stretch>
        </p:blipFill>
        <p:spPr>
          <a:xfrm>
            <a:off x="10759501" y="161193"/>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2" descr="pourTalk5_04">
            <a:extLst>
              <a:ext uri="{FF2B5EF4-FFF2-40B4-BE49-F238E27FC236}">
                <a16:creationId xmlns:a16="http://schemas.microsoft.com/office/drawing/2014/main" id="{01D8974D-B0D9-D054-221D-A1F8726AEC25}"/>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70347" y="3373995"/>
            <a:ext cx="6758392" cy="3659527"/>
          </a:xfrm>
          <a:prstGeom prst="rect">
            <a:avLst/>
          </a:prstGeom>
          <a:noFill/>
          <a:extLst>
            <a:ext uri="{909E8E84-426E-40DD-AFC4-6F175D3DCCD1}">
              <a14:hiddenFill xmlns:a14="http://schemas.microsoft.com/office/drawing/2010/main">
                <a:solidFill>
                  <a:srgbClr val="FFFFFF"/>
                </a:solidFill>
              </a14:hiddenFill>
            </a:ext>
          </a:extLst>
        </p:spPr>
      </p:pic>
      <p:sp>
        <p:nvSpPr>
          <p:cNvPr id="84" name="Text Box 11">
            <a:extLst>
              <a:ext uri="{FF2B5EF4-FFF2-40B4-BE49-F238E27FC236}">
                <a16:creationId xmlns:a16="http://schemas.microsoft.com/office/drawing/2014/main" id="{BDD3F45C-E4ED-0AC8-8674-614E8C6F0D78}"/>
              </a:ext>
            </a:extLst>
          </p:cNvPr>
          <p:cNvSpPr txBox="1">
            <a:spLocks noChangeArrowheads="1"/>
          </p:cNvSpPr>
          <p:nvPr/>
        </p:nvSpPr>
        <p:spPr bwMode="auto">
          <a:xfrm>
            <a:off x="5866324" y="5316779"/>
            <a:ext cx="63149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1400" dirty="0"/>
              <a:t>Kicker</a:t>
            </a:r>
          </a:p>
        </p:txBody>
      </p:sp>
      <p:sp>
        <p:nvSpPr>
          <p:cNvPr id="85" name="Text Box 12">
            <a:extLst>
              <a:ext uri="{FF2B5EF4-FFF2-40B4-BE49-F238E27FC236}">
                <a16:creationId xmlns:a16="http://schemas.microsoft.com/office/drawing/2014/main" id="{493D4DCE-26C1-A1CB-FAE2-895E5BBFA826}"/>
              </a:ext>
            </a:extLst>
          </p:cNvPr>
          <p:cNvSpPr txBox="1">
            <a:spLocks noChangeArrowheads="1"/>
          </p:cNvSpPr>
          <p:nvPr/>
        </p:nvSpPr>
        <p:spPr bwMode="auto">
          <a:xfrm>
            <a:off x="7385227" y="5343241"/>
            <a:ext cx="52931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BPM</a:t>
            </a:r>
          </a:p>
        </p:txBody>
      </p:sp>
      <p:sp>
        <p:nvSpPr>
          <p:cNvPr id="86" name="Text Box 13">
            <a:extLst>
              <a:ext uri="{FF2B5EF4-FFF2-40B4-BE49-F238E27FC236}">
                <a16:creationId xmlns:a16="http://schemas.microsoft.com/office/drawing/2014/main" id="{8E858862-92E6-1D29-17EA-19FBDA89B18B}"/>
              </a:ext>
            </a:extLst>
          </p:cNvPr>
          <p:cNvSpPr txBox="1">
            <a:spLocks noChangeArrowheads="1"/>
          </p:cNvSpPr>
          <p:nvPr/>
        </p:nvSpPr>
        <p:spPr bwMode="auto">
          <a:xfrm>
            <a:off x="9006348" y="5203758"/>
            <a:ext cx="7747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sz="1400" dirty="0"/>
              <a:t>Magnet</a:t>
            </a:r>
          </a:p>
        </p:txBody>
      </p:sp>
      <p:sp>
        <p:nvSpPr>
          <p:cNvPr id="87" name="Rectangle 86">
            <a:extLst>
              <a:ext uri="{FF2B5EF4-FFF2-40B4-BE49-F238E27FC236}">
                <a16:creationId xmlns:a16="http://schemas.microsoft.com/office/drawing/2014/main" id="{B0C0CEEA-1810-D961-3B95-A981286C945C}"/>
              </a:ext>
            </a:extLst>
          </p:cNvPr>
          <p:cNvSpPr/>
          <p:nvPr/>
        </p:nvSpPr>
        <p:spPr>
          <a:xfrm>
            <a:off x="11071410" y="3269108"/>
            <a:ext cx="1191462" cy="22015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8" name="Text Box 14">
            <a:extLst>
              <a:ext uri="{FF2B5EF4-FFF2-40B4-BE49-F238E27FC236}">
                <a16:creationId xmlns:a16="http://schemas.microsoft.com/office/drawing/2014/main" id="{E1E0A345-D182-B8CD-18DE-C1FD6D9B0D7F}"/>
              </a:ext>
            </a:extLst>
          </p:cNvPr>
          <p:cNvSpPr txBox="1">
            <a:spLocks noChangeArrowheads="1"/>
          </p:cNvSpPr>
          <p:nvPr/>
        </p:nvSpPr>
        <p:spPr bwMode="auto">
          <a:xfrm>
            <a:off x="10919002" y="5024766"/>
            <a:ext cx="1506538"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400" dirty="0"/>
              <a:t>Pumping port</a:t>
            </a:r>
            <a:br>
              <a:rPr lang="en-US" altLang="en-US" sz="1400" dirty="0"/>
            </a:br>
            <a:r>
              <a:rPr lang="en-US" altLang="en-US" sz="1400" dirty="0"/>
              <a:t>+ transition</a:t>
            </a:r>
          </a:p>
        </p:txBody>
      </p:sp>
      <p:sp>
        <p:nvSpPr>
          <p:cNvPr id="89" name="Rectangle 88">
            <a:extLst>
              <a:ext uri="{FF2B5EF4-FFF2-40B4-BE49-F238E27FC236}">
                <a16:creationId xmlns:a16="http://schemas.microsoft.com/office/drawing/2014/main" id="{1A90C26C-661B-3228-E603-693969EC9D09}"/>
              </a:ext>
            </a:extLst>
          </p:cNvPr>
          <p:cNvSpPr/>
          <p:nvPr/>
        </p:nvSpPr>
        <p:spPr>
          <a:xfrm>
            <a:off x="5295087" y="6038192"/>
            <a:ext cx="4273586" cy="984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TextBox 89">
            <a:extLst>
              <a:ext uri="{FF2B5EF4-FFF2-40B4-BE49-F238E27FC236}">
                <a16:creationId xmlns:a16="http://schemas.microsoft.com/office/drawing/2014/main" id="{109F5588-1E91-55E0-69DA-29C93A14880C}"/>
              </a:ext>
            </a:extLst>
          </p:cNvPr>
          <p:cNvSpPr txBox="1"/>
          <p:nvPr/>
        </p:nvSpPr>
        <p:spPr>
          <a:xfrm>
            <a:off x="8412074" y="6262706"/>
            <a:ext cx="2313197" cy="338554"/>
          </a:xfrm>
          <a:prstGeom prst="rect">
            <a:avLst/>
          </a:prstGeom>
          <a:noFill/>
          <a:ln w="12700">
            <a:solidFill>
              <a:schemeClr val="tx1"/>
            </a:solidFill>
          </a:ln>
        </p:spPr>
        <p:txBody>
          <a:bodyPr wrap="none" rtlCol="0">
            <a:spAutoFit/>
          </a:bodyPr>
          <a:lstStyle/>
          <a:p>
            <a:r>
              <a:rPr lang="fr-FR" sz="1600" dirty="0"/>
              <a:t>B. </a:t>
            </a:r>
            <a:r>
              <a:rPr lang="fr-FR" sz="1600" dirty="0" err="1"/>
              <a:t>Salvant</a:t>
            </a:r>
            <a:r>
              <a:rPr lang="fr-FR" sz="1600" dirty="0"/>
              <a:t>, CST simulation</a:t>
            </a:r>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2643808" y="152484"/>
            <a:ext cx="7120711" cy="948829"/>
          </a:xfrm>
        </p:spPr>
        <p:txBody>
          <a:bodyPr>
            <a:normAutofit fontScale="90000"/>
          </a:bodyPr>
          <a:lstStyle/>
          <a:p>
            <a:pPr algn="l"/>
            <a:r>
              <a:rPr lang="en-GB" dirty="0"/>
              <a:t>Beam stability challenges in the high energy complex</a:t>
            </a:r>
          </a:p>
        </p:txBody>
      </p:sp>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3"/>
          <a:stretch>
            <a:fillRect/>
          </a:stretch>
        </p:blipFill>
        <p:spPr>
          <a:xfrm>
            <a:off x="10759501" y="161193"/>
            <a:ext cx="910841" cy="910841"/>
          </a:xfrm>
          <a:prstGeom prst="rect">
            <a:avLst/>
          </a:prstGeom>
        </p:spPr>
      </p:pic>
      <p:sp>
        <p:nvSpPr>
          <p:cNvPr id="9" name="Slide Number Placeholder 3">
            <a:extLst>
              <a:ext uri="{FF2B5EF4-FFF2-40B4-BE49-F238E27FC236}">
                <a16:creationId xmlns:a16="http://schemas.microsoft.com/office/drawing/2014/main" id="{1BAE737D-15C2-55A6-2D27-8E6E01211043}"/>
              </a:ext>
            </a:extLst>
          </p:cNvPr>
          <p:cNvSpPr txBox="1">
            <a:spLocks/>
          </p:cNvSpPr>
          <p:nvPr/>
        </p:nvSpPr>
        <p:spPr>
          <a:xfrm>
            <a:off x="8198759" y="8091356"/>
            <a:ext cx="1454040" cy="25200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lumMod val="75000"/>
                    <a:lumOff val="25000"/>
                  </a:schemeClr>
                </a:solidFill>
                <a:latin typeface="Arial Narrow" panose="020B060602020203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7C3DF60-499B-45B1-B16D-95344DF0CBD1}" type="slidenum">
              <a:rPr lang="fr-FR" smtClean="0"/>
              <a:pPr/>
              <a:t>2</a:t>
            </a:fld>
            <a:endParaRPr lang="fr-FR"/>
          </a:p>
        </p:txBody>
      </p:sp>
      <p:pic>
        <p:nvPicPr>
          <p:cNvPr id="6" name="Picture 5">
            <a:extLst>
              <a:ext uri="{FF2B5EF4-FFF2-40B4-BE49-F238E27FC236}">
                <a16:creationId xmlns:a16="http://schemas.microsoft.com/office/drawing/2014/main" id="{4333FECF-FE9C-37CB-7683-D621C07441CD}"/>
              </a:ext>
            </a:extLst>
          </p:cNvPr>
          <p:cNvPicPr>
            <a:picLocks noChangeAspect="1"/>
          </p:cNvPicPr>
          <p:nvPr/>
        </p:nvPicPr>
        <p:blipFill>
          <a:blip r:embed="rId4">
            <a:lum/>
            <a:alphaModFix/>
          </a:blip>
          <a:srcRect/>
          <a:stretch>
            <a:fillRect/>
          </a:stretch>
        </p:blipFill>
        <p:spPr>
          <a:xfrm>
            <a:off x="5720056" y="1448890"/>
            <a:ext cx="6262756" cy="1577528"/>
          </a:xfrm>
          <a:prstGeom prst="rect">
            <a:avLst/>
          </a:prstGeom>
          <a:noFill/>
          <a:ln>
            <a:noFill/>
          </a:ln>
        </p:spPr>
      </p:pic>
      <p:sp>
        <p:nvSpPr>
          <p:cNvPr id="74" name="Rectangle 73">
            <a:extLst>
              <a:ext uri="{FF2B5EF4-FFF2-40B4-BE49-F238E27FC236}">
                <a16:creationId xmlns:a16="http://schemas.microsoft.com/office/drawing/2014/main" id="{4EF252CB-8014-0290-F9DB-D8F23595873B}"/>
              </a:ext>
            </a:extLst>
          </p:cNvPr>
          <p:cNvSpPr/>
          <p:nvPr/>
        </p:nvSpPr>
        <p:spPr>
          <a:xfrm>
            <a:off x="10013766" y="1489195"/>
            <a:ext cx="1924050" cy="1537223"/>
          </a:xfrm>
          <a:prstGeom prst="rect">
            <a:avLst/>
          </a:prstGeom>
          <a:noFill/>
          <a:ln w="571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75" name="Table 74">
            <a:extLst>
              <a:ext uri="{FF2B5EF4-FFF2-40B4-BE49-F238E27FC236}">
                <a16:creationId xmlns:a16="http://schemas.microsoft.com/office/drawing/2014/main" id="{9FA5779D-1671-4D1A-EBCF-84F469031250}"/>
              </a:ext>
            </a:extLst>
          </p:cNvPr>
          <p:cNvGraphicFramePr>
            <a:graphicFrameLocks noGrp="1"/>
          </p:cNvGraphicFramePr>
          <p:nvPr>
            <p:extLst>
              <p:ext uri="{D42A27DB-BD31-4B8C-83A1-F6EECF244321}">
                <p14:modId xmlns:p14="http://schemas.microsoft.com/office/powerpoint/2010/main" val="2564801375"/>
              </p:ext>
            </p:extLst>
          </p:nvPr>
        </p:nvGraphicFramePr>
        <p:xfrm>
          <a:off x="6581085" y="3126625"/>
          <a:ext cx="5086056" cy="1645920"/>
        </p:xfrm>
        <a:graphic>
          <a:graphicData uri="http://schemas.openxmlformats.org/drawingml/2006/table">
            <a:tbl>
              <a:tblPr firstRow="1" bandRow="1">
                <a:tableStyleId>{C083E6E3-FA7D-4D7B-A595-EF9225AFEA82}</a:tableStyleId>
              </a:tblPr>
              <a:tblGrid>
                <a:gridCol w="1768388">
                  <a:extLst>
                    <a:ext uri="{9D8B030D-6E8A-4147-A177-3AD203B41FA5}">
                      <a16:colId xmlns:a16="http://schemas.microsoft.com/office/drawing/2014/main" val="1172899800"/>
                    </a:ext>
                  </a:extLst>
                </a:gridCol>
                <a:gridCol w="640417">
                  <a:extLst>
                    <a:ext uri="{9D8B030D-6E8A-4147-A177-3AD203B41FA5}">
                      <a16:colId xmlns:a16="http://schemas.microsoft.com/office/drawing/2014/main" val="891595457"/>
                    </a:ext>
                  </a:extLst>
                </a:gridCol>
                <a:gridCol w="640417">
                  <a:extLst>
                    <a:ext uri="{9D8B030D-6E8A-4147-A177-3AD203B41FA5}">
                      <a16:colId xmlns:a16="http://schemas.microsoft.com/office/drawing/2014/main" val="3420227517"/>
                    </a:ext>
                  </a:extLst>
                </a:gridCol>
                <a:gridCol w="640417">
                  <a:extLst>
                    <a:ext uri="{9D8B030D-6E8A-4147-A177-3AD203B41FA5}">
                      <a16:colId xmlns:a16="http://schemas.microsoft.com/office/drawing/2014/main" val="65891323"/>
                    </a:ext>
                  </a:extLst>
                </a:gridCol>
                <a:gridCol w="640417">
                  <a:extLst>
                    <a:ext uri="{9D8B030D-6E8A-4147-A177-3AD203B41FA5}">
                      <a16:colId xmlns:a16="http://schemas.microsoft.com/office/drawing/2014/main" val="3800719172"/>
                    </a:ext>
                  </a:extLst>
                </a:gridCol>
                <a:gridCol w="756000">
                  <a:extLst>
                    <a:ext uri="{9D8B030D-6E8A-4147-A177-3AD203B41FA5}">
                      <a16:colId xmlns:a16="http://schemas.microsoft.com/office/drawing/2014/main" val="2952243501"/>
                    </a:ext>
                  </a:extLst>
                </a:gridCol>
              </a:tblGrid>
              <a:tr h="143524">
                <a:tc>
                  <a:txBody>
                    <a:bodyPr/>
                    <a:lstStyle/>
                    <a:p>
                      <a:pPr marL="0" marR="0" lvl="0" indent="0" hangingPunct="0">
                        <a:lnSpc>
                          <a:spcPct val="100000"/>
                        </a:lnSpc>
                        <a:spcBef>
                          <a:spcPts val="0"/>
                        </a:spcBef>
                        <a:spcAft>
                          <a:spcPts val="0"/>
                        </a:spcAft>
                        <a:buNone/>
                        <a:tabLst/>
                      </a:pPr>
                      <a:r>
                        <a:rPr lang="en-US" sz="1200" b="1" u="none" strike="noStrike" kern="1200" cap="none" dirty="0">
                          <a:ln>
                            <a:noFill/>
                          </a:ln>
                        </a:rPr>
                        <a:t>Machine parameters</a:t>
                      </a:r>
                      <a:endParaRPr lang="en-US" sz="1200" b="1"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RCS 1</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RCS 2</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a:ln>
                            <a:noFill/>
                          </a:ln>
                        </a:rPr>
                        <a:t>RCS 3</a:t>
                      </a:r>
                      <a:endParaRPr lang="en-US" sz="1200" b="0" i="0" u="none" strike="noStrike" kern="1200" cap="none">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RCS 4</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i="0" u="none" strike="noStrike" kern="1200" cap="none" dirty="0">
                          <a:ln>
                            <a:noFill/>
                          </a:ln>
                          <a:latin typeface="Fira Sans" pitchFamily="34"/>
                          <a:ea typeface="Noto Sans CJK SC" pitchFamily="2"/>
                          <a:cs typeface="FreeSans" pitchFamily="2"/>
                        </a:rPr>
                        <a:t>Collider 10 </a:t>
                      </a:r>
                      <a:r>
                        <a:rPr lang="en-US" sz="1200" b="0" i="0" u="none" strike="noStrike" kern="1200" cap="none" dirty="0" err="1">
                          <a:ln>
                            <a:noFill/>
                          </a:ln>
                          <a:latin typeface="Fira Sans" pitchFamily="34"/>
                          <a:ea typeface="Noto Sans CJK SC" pitchFamily="2"/>
                          <a:cs typeface="FreeSans" pitchFamily="2"/>
                        </a:rPr>
                        <a:t>TeV</a:t>
                      </a:r>
                      <a:endParaRPr lang="en-US" sz="1200" b="0" i="0" u="none" strike="noStrike" kern="1200" cap="none" dirty="0">
                        <a:ln>
                          <a:noFill/>
                        </a:ln>
                        <a:latin typeface="Fira Sans" pitchFamily="34"/>
                        <a:ea typeface="Noto Sans CJK SC" pitchFamily="2"/>
                        <a:cs typeface="FreeSans" pitchFamily="2"/>
                      </a:endParaRPr>
                    </a:p>
                  </a:txBody>
                  <a:tcPr/>
                </a:tc>
                <a:extLst>
                  <a:ext uri="{0D108BD9-81ED-4DB2-BD59-A6C34878D82A}">
                    <a16:rowId xmlns:a16="http://schemas.microsoft.com/office/drawing/2014/main" val="1087682386"/>
                  </a:ext>
                </a:extLst>
              </a:tr>
              <a:tr h="143524">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Circumference [km]</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6</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6</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10.7</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35</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i="0" u="none" strike="noStrike" kern="1200" cap="none" dirty="0">
                          <a:ln>
                            <a:noFill/>
                          </a:ln>
                          <a:latin typeface="Fira Sans" pitchFamily="34"/>
                          <a:ea typeface="Noto Sans CJK SC" pitchFamily="2"/>
                          <a:cs typeface="FreeSans" pitchFamily="2"/>
                        </a:rPr>
                        <a:t>10</a:t>
                      </a:r>
                    </a:p>
                  </a:txBody>
                  <a:tcPr/>
                </a:tc>
                <a:extLst>
                  <a:ext uri="{0D108BD9-81ED-4DB2-BD59-A6C34878D82A}">
                    <a16:rowId xmlns:a16="http://schemas.microsoft.com/office/drawing/2014/main" val="1422011968"/>
                  </a:ext>
                </a:extLst>
              </a:tr>
              <a:tr h="258344">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Beam momentum at injection [GeV/c]</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a:ln>
                            <a:noFill/>
                          </a:ln>
                        </a:rPr>
                        <a:t>63</a:t>
                      </a:r>
                      <a:endParaRPr lang="en-US" sz="1200" b="0" i="0" u="none" strike="noStrike" kern="1200" cap="none">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a:ln>
                            <a:noFill/>
                          </a:ln>
                        </a:rPr>
                        <a:t>313.8</a:t>
                      </a:r>
                      <a:endParaRPr lang="en-US" sz="1200" b="0" i="0" u="none" strike="noStrike" kern="1200" cap="none">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750</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1500</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i="0" u="none" strike="noStrike" kern="1200" cap="none" dirty="0">
                          <a:ln>
                            <a:noFill/>
                          </a:ln>
                          <a:latin typeface="Fira Sans" pitchFamily="34"/>
                          <a:ea typeface="Noto Sans CJK SC" pitchFamily="2"/>
                          <a:cs typeface="FreeSans" pitchFamily="2"/>
                        </a:rPr>
                        <a:t>5000</a:t>
                      </a:r>
                    </a:p>
                  </a:txBody>
                  <a:tcPr/>
                </a:tc>
                <a:extLst>
                  <a:ext uri="{0D108BD9-81ED-4DB2-BD59-A6C34878D82A}">
                    <a16:rowId xmlns:a16="http://schemas.microsoft.com/office/drawing/2014/main" val="1632441434"/>
                  </a:ext>
                </a:extLst>
              </a:tr>
              <a:tr h="200934">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Energy increase per turn [GeV]</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14.7</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a:ln>
                            <a:noFill/>
                          </a:ln>
                        </a:rPr>
                        <a:t>7.9</a:t>
                      </a:r>
                      <a:endParaRPr lang="en-US" sz="1200" b="0" i="0" u="none" strike="noStrike" kern="1200" cap="none">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a:ln>
                            <a:noFill/>
                          </a:ln>
                        </a:rPr>
                        <a:t>11.3</a:t>
                      </a:r>
                      <a:endParaRPr lang="en-US" sz="1200" b="0" i="0" u="none" strike="noStrike" kern="1200" cap="none">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u="none" strike="noStrike" kern="1200" cap="none" dirty="0">
                          <a:ln>
                            <a:noFill/>
                          </a:ln>
                        </a:rPr>
                        <a:t>63.6</a:t>
                      </a:r>
                      <a:endParaRPr lang="en-US" sz="1200" b="0" i="0" u="none" strike="noStrike" kern="1200" cap="none" dirty="0">
                        <a:ln>
                          <a:noFill/>
                        </a:ln>
                        <a:latin typeface="Fira Sans" pitchFamily="34"/>
                        <a:ea typeface="Noto Sans CJK SC" pitchFamily="2"/>
                        <a:cs typeface="FreeSans" pitchFamily="2"/>
                      </a:endParaRPr>
                    </a:p>
                  </a:txBody>
                  <a:tcPr/>
                </a:tc>
                <a:tc>
                  <a:txBody>
                    <a:bodyPr/>
                    <a:lstStyle/>
                    <a:p>
                      <a:pPr marL="0" marR="0" lvl="0" indent="0" hangingPunct="0">
                        <a:lnSpc>
                          <a:spcPct val="100000"/>
                        </a:lnSpc>
                        <a:spcBef>
                          <a:spcPts val="0"/>
                        </a:spcBef>
                        <a:spcAft>
                          <a:spcPts val="0"/>
                        </a:spcAft>
                        <a:buNone/>
                        <a:tabLst/>
                        <a:defRPr sz="1200">
                          <a:latin typeface="Fira Sans" pitchFamily="34"/>
                        </a:defRPr>
                      </a:pPr>
                      <a:r>
                        <a:rPr lang="en-US" sz="1200" b="0" i="0" u="none" strike="noStrike" kern="1200" cap="none" dirty="0">
                          <a:ln>
                            <a:noFill/>
                          </a:ln>
                          <a:latin typeface="Fira Sans" pitchFamily="34"/>
                          <a:ea typeface="Noto Sans CJK SC" pitchFamily="2"/>
                          <a:cs typeface="FreeSans" pitchFamily="2"/>
                        </a:rPr>
                        <a:t>0</a:t>
                      </a:r>
                    </a:p>
                  </a:txBody>
                  <a:tcPr/>
                </a:tc>
                <a:extLst>
                  <a:ext uri="{0D108BD9-81ED-4DB2-BD59-A6C34878D82A}">
                    <a16:rowId xmlns:a16="http://schemas.microsoft.com/office/drawing/2014/main" val="2990925716"/>
                  </a:ext>
                </a:extLst>
              </a:tr>
            </a:tbl>
          </a:graphicData>
        </a:graphic>
      </p:graphicFrame>
      <p:sp>
        <p:nvSpPr>
          <p:cNvPr id="91" name="Rectangle 90">
            <a:extLst>
              <a:ext uri="{FF2B5EF4-FFF2-40B4-BE49-F238E27FC236}">
                <a16:creationId xmlns:a16="http://schemas.microsoft.com/office/drawing/2014/main" id="{50664C18-E35E-031E-8985-B90460922AB5}"/>
              </a:ext>
            </a:extLst>
          </p:cNvPr>
          <p:cNvSpPr/>
          <p:nvPr/>
        </p:nvSpPr>
        <p:spPr>
          <a:xfrm>
            <a:off x="5493504" y="3229030"/>
            <a:ext cx="631491" cy="984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a:xfrm>
            <a:off x="31665" y="1825624"/>
            <a:ext cx="5807160" cy="4556125"/>
          </a:xfrm>
        </p:spPr>
        <p:txBody>
          <a:bodyPr>
            <a:normAutofit fontScale="92500" lnSpcReduction="10000"/>
          </a:bodyPr>
          <a:lstStyle/>
          <a:p>
            <a:r>
              <a:rPr lang="en-GB" dirty="0"/>
              <a:t>Fast acceleration is required to counter-balance the muon decay</a:t>
            </a:r>
          </a:p>
          <a:p>
            <a:pPr lvl="1"/>
            <a:r>
              <a:rPr lang="en-GB" dirty="0"/>
              <a:t>Many RF cavities are required in the RCS: 400 in RCS 2, 3000 in RCS 4</a:t>
            </a:r>
          </a:p>
          <a:p>
            <a:r>
              <a:rPr lang="en-GB" dirty="0"/>
              <a:t>Parasitic electromagnetic fields are generated when the beam passes through accelerator devices (RF cavities, vacuum chambers, monitors…)</a:t>
            </a:r>
          </a:p>
          <a:p>
            <a:pPr lvl="1"/>
            <a:r>
              <a:rPr lang="en-GB" dirty="0"/>
              <a:t>These parasitic fields can make the beam unstable, or heat-up some devices</a:t>
            </a:r>
          </a:p>
          <a:p>
            <a:pPr lvl="1"/>
            <a:r>
              <a:rPr lang="en-GB" dirty="0"/>
              <a:t>This can lead to emittance blow-up, intensity losses or equipment damage</a:t>
            </a:r>
          </a:p>
          <a:p>
            <a:r>
              <a:rPr lang="en-GB" dirty="0"/>
              <a:t>For each accelerator, a beam coupling impedance model can be developed to represent these parasitic fields</a:t>
            </a:r>
          </a:p>
        </p:txBody>
      </p:sp>
    </p:spTree>
    <p:extLst>
      <p:ext uri="{BB962C8B-B14F-4D97-AF65-F5344CB8AC3E}">
        <p14:creationId xmlns:p14="http://schemas.microsoft.com/office/powerpoint/2010/main" val="2459676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8" grpId="0"/>
      <p:bldP spid="90" grpId="0" animBg="1"/>
      <p:bldP spid="7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82" name="Content Placeholder 81" descr="A diagram of a graph&#10;&#10;Description automatically generated">
            <a:extLst>
              <a:ext uri="{FF2B5EF4-FFF2-40B4-BE49-F238E27FC236}">
                <a16:creationId xmlns:a16="http://schemas.microsoft.com/office/drawing/2014/main" id="{DDA592EF-ED18-A49B-5B9D-87C4DB3D52F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31791" y="1678072"/>
            <a:ext cx="9596568" cy="4351338"/>
          </a:xfrm>
        </p:spPr>
      </p:pic>
      <p:sp>
        <p:nvSpPr>
          <p:cNvPr id="83" name="Content Placeholder 1">
            <a:extLst>
              <a:ext uri="{FF2B5EF4-FFF2-40B4-BE49-F238E27FC236}">
                <a16:creationId xmlns:a16="http://schemas.microsoft.com/office/drawing/2014/main" id="{E6F04CFB-A2DA-CDAD-383F-8EB5E3555CDF}"/>
              </a:ext>
            </a:extLst>
          </p:cNvPr>
          <p:cNvSpPr txBox="1">
            <a:spLocks/>
          </p:cNvSpPr>
          <p:nvPr/>
        </p:nvSpPr>
        <p:spPr>
          <a:xfrm>
            <a:off x="288840" y="1825625"/>
            <a:ext cx="6942951"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Impedance models are developed for the four RCS and the collider</a:t>
            </a:r>
          </a:p>
          <a:p>
            <a:pPr lvl="1"/>
            <a:r>
              <a:rPr lang="en-GB" dirty="0"/>
              <a:t>In the RCS, the main instability drivers are the RF cavities and the vacuum chambers</a:t>
            </a:r>
          </a:p>
          <a:p>
            <a:pPr lvl="1"/>
            <a:r>
              <a:rPr lang="en-GB" dirty="0"/>
              <a:t>In the collider it is the superconducting magnets vacuum chamber</a:t>
            </a:r>
          </a:p>
          <a:p>
            <a:r>
              <a:rPr lang="en-GB" dirty="0"/>
              <a:t>Multiparticle tracking simulations are then performed to evaluate transverse beam stability limitations</a:t>
            </a:r>
          </a:p>
          <a:p>
            <a:pPr lvl="1"/>
            <a:r>
              <a:rPr lang="en-GB" dirty="0"/>
              <a:t>A muon beam is tracked through the chain of</a:t>
            </a:r>
            <a:br>
              <a:rPr lang="en-GB" dirty="0"/>
            </a:br>
            <a:r>
              <a:rPr lang="en-GB" dirty="0"/>
              <a:t>four RCS</a:t>
            </a:r>
          </a:p>
          <a:p>
            <a:pPr lvl="1"/>
            <a:r>
              <a:rPr lang="en-GB" dirty="0"/>
              <a:t>The impedance model of each machine is included</a:t>
            </a:r>
            <a:br>
              <a:rPr lang="en-GB" dirty="0"/>
            </a:br>
            <a:r>
              <a:rPr lang="en-GB" dirty="0"/>
              <a:t>in simulations</a:t>
            </a:r>
          </a:p>
          <a:p>
            <a:pPr lvl="1"/>
            <a:r>
              <a:rPr lang="en-GB" dirty="0"/>
              <a:t>Beam properties are evaluated at the end of the chain</a:t>
            </a:r>
          </a:p>
        </p:txBody>
      </p:sp>
      <p:sp>
        <p:nvSpPr>
          <p:cNvPr id="84" name="TextBox 83">
            <a:extLst>
              <a:ext uri="{FF2B5EF4-FFF2-40B4-BE49-F238E27FC236}">
                <a16:creationId xmlns:a16="http://schemas.microsoft.com/office/drawing/2014/main" id="{3DDACA97-C631-B4B5-0F07-4FFCFCE38A4D}"/>
              </a:ext>
            </a:extLst>
          </p:cNvPr>
          <p:cNvSpPr txBox="1"/>
          <p:nvPr/>
        </p:nvSpPr>
        <p:spPr>
          <a:xfrm>
            <a:off x="8199120" y="5900217"/>
            <a:ext cx="3532182" cy="646331"/>
          </a:xfrm>
          <a:prstGeom prst="rect">
            <a:avLst/>
          </a:prstGeom>
          <a:noFill/>
        </p:spPr>
        <p:txBody>
          <a:bodyPr wrap="square" rtlCol="0">
            <a:spAutoFit/>
          </a:bodyPr>
          <a:lstStyle/>
          <a:p>
            <a:r>
              <a:rPr lang="en-US" dirty="0"/>
              <a:t>Example of a simulation where the beam becomes unstable in RCS 4</a:t>
            </a:r>
          </a:p>
        </p:txBody>
      </p:sp>
      <p:sp>
        <p:nvSpPr>
          <p:cNvPr id="85" name="Footer Placeholder 84">
            <a:extLst>
              <a:ext uri="{FF2B5EF4-FFF2-40B4-BE49-F238E27FC236}">
                <a16:creationId xmlns:a16="http://schemas.microsoft.com/office/drawing/2014/main" id="{96571FEE-DB88-5CBB-7BE2-A35B03FD2DE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86" name="Slide Number Placeholder 85">
            <a:extLst>
              <a:ext uri="{FF2B5EF4-FFF2-40B4-BE49-F238E27FC236}">
                <a16:creationId xmlns:a16="http://schemas.microsoft.com/office/drawing/2014/main" id="{86CE6EFF-D9A4-1866-24B7-D0C672C439B1}"/>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87" name="Title 4">
            <a:extLst>
              <a:ext uri="{FF2B5EF4-FFF2-40B4-BE49-F238E27FC236}">
                <a16:creationId xmlns:a16="http://schemas.microsoft.com/office/drawing/2014/main" id="{22849BCC-0C81-0CD1-B6A4-B7AD48878BAC}"/>
              </a:ext>
            </a:extLst>
          </p:cNvPr>
          <p:cNvSpPr>
            <a:spLocks noGrp="1"/>
          </p:cNvSpPr>
          <p:nvPr>
            <p:ph type="title"/>
          </p:nvPr>
        </p:nvSpPr>
        <p:spPr>
          <a:xfrm>
            <a:off x="2643808" y="152484"/>
            <a:ext cx="7120711" cy="948829"/>
          </a:xfrm>
        </p:spPr>
        <p:txBody>
          <a:bodyPr>
            <a:normAutofit fontScale="90000"/>
          </a:bodyPr>
          <a:lstStyle/>
          <a:p>
            <a:pPr algn="l"/>
            <a:r>
              <a:rPr lang="en-GB" dirty="0"/>
              <a:t>Transverse instabilities can strongly degrade beam properties </a:t>
            </a:r>
          </a:p>
        </p:txBody>
      </p:sp>
    </p:spTree>
    <p:extLst>
      <p:ext uri="{BB962C8B-B14F-4D97-AF65-F5344CB8AC3E}">
        <p14:creationId xmlns:p14="http://schemas.microsoft.com/office/powerpoint/2010/main" val="98570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4">
            <a:extLst>
              <a:ext uri="{FF2B5EF4-FFF2-40B4-BE49-F238E27FC236}">
                <a16:creationId xmlns:a16="http://schemas.microsoft.com/office/drawing/2014/main" id="{58399239-B113-6CA0-674D-78CFE0EB0819}"/>
              </a:ext>
            </a:extLst>
          </p:cNvPr>
          <p:cNvPicPr>
            <a:picLocks noChangeAspect="1"/>
          </p:cNvPicPr>
          <p:nvPr/>
        </p:nvPicPr>
        <p:blipFill>
          <a:blip r:embed="rId2"/>
          <a:stretch>
            <a:fillRect/>
          </a:stretch>
        </p:blipFill>
        <p:spPr>
          <a:xfrm>
            <a:off x="10759501" y="161193"/>
            <a:ext cx="910841" cy="910841"/>
          </a:xfrm>
          <a:prstGeom prst="rect">
            <a:avLst/>
          </a:prstGeom>
        </p:spPr>
      </p:pic>
      <p:pic>
        <p:nvPicPr>
          <p:cNvPr id="82" name="Content Placeholder 81">
            <a:extLst>
              <a:ext uri="{FF2B5EF4-FFF2-40B4-BE49-F238E27FC236}">
                <a16:creationId xmlns:a16="http://schemas.microsoft.com/office/drawing/2014/main" id="{DDA592EF-ED18-A49B-5B9D-87C4DB3D52FA}"/>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7231791" y="1678072"/>
            <a:ext cx="9596568" cy="4351338"/>
          </a:xfrm>
        </p:spPr>
      </p:pic>
      <p:sp>
        <p:nvSpPr>
          <p:cNvPr id="83" name="Content Placeholder 1">
            <a:extLst>
              <a:ext uri="{FF2B5EF4-FFF2-40B4-BE49-F238E27FC236}">
                <a16:creationId xmlns:a16="http://schemas.microsoft.com/office/drawing/2014/main" id="{E6F04CFB-A2DA-CDAD-383F-8EB5E3555CDF}"/>
              </a:ext>
            </a:extLst>
          </p:cNvPr>
          <p:cNvSpPr txBox="1">
            <a:spLocks/>
          </p:cNvSpPr>
          <p:nvPr/>
        </p:nvSpPr>
        <p:spPr>
          <a:xfrm>
            <a:off x="288840" y="1825625"/>
            <a:ext cx="6942951"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Instability mitigation mechanisms are also investigated in simulations</a:t>
            </a:r>
          </a:p>
          <a:p>
            <a:pPr lvl="1"/>
            <a:r>
              <a:rPr lang="en-GB" dirty="0"/>
              <a:t>Chromaticity </a:t>
            </a:r>
            <a:r>
              <a:rPr lang="en-GB" dirty="0">
                <a:sym typeface="Wingdings" panose="05000000000000000000" pitchFamily="2" charset="2"/>
              </a:rPr>
              <a:t> impact on the machine lattice and magnet requirements (</a:t>
            </a:r>
            <a:r>
              <a:rPr lang="en-GB" dirty="0" err="1">
                <a:sym typeface="Wingdings" panose="05000000000000000000" pitchFamily="2" charset="2"/>
              </a:rPr>
              <a:t>sextupoles</a:t>
            </a:r>
            <a:r>
              <a:rPr lang="en-GB" dirty="0">
                <a:sym typeface="Wingdings" panose="05000000000000000000" pitchFamily="2" charset="2"/>
              </a:rPr>
              <a:t> are needed)</a:t>
            </a:r>
            <a:endParaRPr lang="en-GB" dirty="0"/>
          </a:p>
          <a:p>
            <a:pPr lvl="1"/>
            <a:r>
              <a:rPr lang="en-GB" dirty="0"/>
              <a:t>Transverse damper</a:t>
            </a:r>
          </a:p>
          <a:p>
            <a:r>
              <a:rPr lang="en-GB" dirty="0">
                <a:sym typeface="Wingdings" panose="05000000000000000000" pitchFamily="2" charset="2"/>
              </a:rPr>
              <a:t>Specific effects like the muon decay or the distributed RF system in the RCS have been modelled in simulations</a:t>
            </a:r>
            <a:endParaRPr lang="en-GB" dirty="0"/>
          </a:p>
          <a:p>
            <a:endParaRPr lang="en-GB" dirty="0"/>
          </a:p>
          <a:p>
            <a:r>
              <a:rPr lang="en-GB" dirty="0"/>
              <a:t>Additional effects, such as beam-beam, are being included to refine beam stability predictions</a:t>
            </a:r>
          </a:p>
        </p:txBody>
      </p:sp>
      <p:sp>
        <p:nvSpPr>
          <p:cNvPr id="84" name="TextBox 83">
            <a:extLst>
              <a:ext uri="{FF2B5EF4-FFF2-40B4-BE49-F238E27FC236}">
                <a16:creationId xmlns:a16="http://schemas.microsoft.com/office/drawing/2014/main" id="{3DDACA97-C631-B4B5-0F07-4FFCFCE38A4D}"/>
              </a:ext>
            </a:extLst>
          </p:cNvPr>
          <p:cNvSpPr txBox="1"/>
          <p:nvPr/>
        </p:nvSpPr>
        <p:spPr>
          <a:xfrm>
            <a:off x="8033073" y="5904190"/>
            <a:ext cx="3320727" cy="923330"/>
          </a:xfrm>
          <a:prstGeom prst="rect">
            <a:avLst/>
          </a:prstGeom>
          <a:solidFill>
            <a:schemeClr val="bg1"/>
          </a:solidFill>
        </p:spPr>
        <p:txBody>
          <a:bodyPr wrap="square" rtlCol="0">
            <a:spAutoFit/>
          </a:bodyPr>
          <a:lstStyle/>
          <a:p>
            <a:r>
              <a:rPr lang="en-US" dirty="0"/>
              <a:t>The transverse instability in RCS 4 is mitigated by introducing positive chromaticity (Q’=+20)</a:t>
            </a:r>
          </a:p>
        </p:txBody>
      </p:sp>
      <p:sp>
        <p:nvSpPr>
          <p:cNvPr id="2" name="Footer Placeholder 1">
            <a:extLst>
              <a:ext uri="{FF2B5EF4-FFF2-40B4-BE49-F238E27FC236}">
                <a16:creationId xmlns:a16="http://schemas.microsoft.com/office/drawing/2014/main" id="{1B0241D5-1456-2C67-26AE-DADEEABADB7F}"/>
              </a:ext>
            </a:extLst>
          </p:cNvPr>
          <p:cNvSpPr>
            <a:spLocks noGrp="1"/>
          </p:cNvSpPr>
          <p:nvPr>
            <p:ph type="ftr" sz="quarter" idx="11"/>
          </p:nvPr>
        </p:nvSpPr>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
        <p:nvSpPr>
          <p:cNvPr id="3" name="Slide Number Placeholder 2">
            <a:extLst>
              <a:ext uri="{FF2B5EF4-FFF2-40B4-BE49-F238E27FC236}">
                <a16:creationId xmlns:a16="http://schemas.microsoft.com/office/drawing/2014/main" id="{308E97D6-2A23-8F1F-CAA7-5DFA45573664}"/>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4" name="Title 4">
            <a:extLst>
              <a:ext uri="{FF2B5EF4-FFF2-40B4-BE49-F238E27FC236}">
                <a16:creationId xmlns:a16="http://schemas.microsoft.com/office/drawing/2014/main" id="{21A8A732-A15C-F595-E953-8FBD35E93BDB}"/>
              </a:ext>
            </a:extLst>
          </p:cNvPr>
          <p:cNvSpPr>
            <a:spLocks noGrp="1"/>
          </p:cNvSpPr>
          <p:nvPr>
            <p:ph type="title"/>
          </p:nvPr>
        </p:nvSpPr>
        <p:spPr>
          <a:xfrm>
            <a:off x="2643808" y="152484"/>
            <a:ext cx="7120711" cy="948829"/>
          </a:xfrm>
        </p:spPr>
        <p:txBody>
          <a:bodyPr>
            <a:normAutofit fontScale="90000"/>
          </a:bodyPr>
          <a:lstStyle/>
          <a:p>
            <a:pPr algn="l"/>
            <a:r>
              <a:rPr lang="en-GB" dirty="0"/>
              <a:t>Mitigation measures can be added to ensure beam stability</a:t>
            </a:r>
          </a:p>
        </p:txBody>
      </p:sp>
    </p:spTree>
    <p:extLst>
      <p:ext uri="{BB962C8B-B14F-4D97-AF65-F5344CB8AC3E}">
        <p14:creationId xmlns:p14="http://schemas.microsoft.com/office/powerpoint/2010/main" val="1263229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3"/>
          </p:nvPr>
        </p:nvSpPr>
        <p:spPr>
          <a:xfrm>
            <a:off x="595223" y="6470573"/>
            <a:ext cx="10731260" cy="365125"/>
          </a:xfrm>
        </p:spPr>
        <p:txBody>
          <a:bodyPr/>
          <a:lstStyle/>
          <a:p>
            <a:r>
              <a:rPr lang="fr-FR">
                <a:latin typeface="Arial Narrow" panose="020B0604020202020204" pitchFamily="34" charset="0"/>
                <a:cs typeface="Arial Narrow" panose="020B0604020202020204" pitchFamily="34" charset="0"/>
              </a:rPr>
              <a:t>Transverse beam stability studies</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28670005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554</TotalTime>
  <Words>460</Words>
  <Application>Microsoft Office PowerPoint</Application>
  <PresentationFormat>Widescreen</PresentationFormat>
  <Paragraphs>66</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Narrow</vt:lpstr>
      <vt:lpstr>Calibri</vt:lpstr>
      <vt:lpstr>Fira Sans</vt:lpstr>
      <vt:lpstr>Wingdings</vt:lpstr>
      <vt:lpstr>Office Theme</vt:lpstr>
      <vt:lpstr>Transverse beam stability studies in the high energy complex</vt:lpstr>
      <vt:lpstr>Beam stability challenges in the high energy complex</vt:lpstr>
      <vt:lpstr>Transverse instabilities can strongly degrade beam properties </vt:lpstr>
      <vt:lpstr>Mitigation measures can be added to ensure beam stability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David Amorim</cp:lastModifiedBy>
  <cp:revision>16</cp:revision>
  <dcterms:created xsi:type="dcterms:W3CDTF">2024-02-26T13:42:26Z</dcterms:created>
  <dcterms:modified xsi:type="dcterms:W3CDTF">2024-06-18T15:17:31Z</dcterms:modified>
</cp:coreProperties>
</file>