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60" r:id="rId4"/>
    <p:sldId id="261" r:id="rId5"/>
    <p:sldId id="258"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66" d="100"/>
          <a:sy n="66" d="100"/>
        </p:scale>
        <p:origin x="632"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17/06/2024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‹N›</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1" name="Picture Placeholder 4">
            <a:extLst>
              <a:ext uri="{FF2B5EF4-FFF2-40B4-BE49-F238E27FC236}">
                <a16:creationId xmlns:a16="http://schemas.microsoft.com/office/drawing/2014/main" id="{75BD859B-9DE4-CF54-83A5-9AA9B850CC17}"/>
              </a:ext>
            </a:extLst>
          </p:cNvPr>
          <p:cNvSpPr>
            <a:spLocks noGrp="1"/>
          </p:cNvSpPr>
          <p:nvPr>
            <p:ph type="pic" sz="quarter" idx="12"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‹N›</a:t>
            </a:fld>
            <a:endParaRPr lang="en-GB"/>
          </a:p>
        </p:txBody>
      </p:sp>
      <p:sp>
        <p:nvSpPr>
          <p:cNvPr id="4" name="Picture Placeholder 4">
            <a:extLst>
              <a:ext uri="{FF2B5EF4-FFF2-40B4-BE49-F238E27FC236}">
                <a16:creationId xmlns:a16="http://schemas.microsoft.com/office/drawing/2014/main" id="{F97F9CB4-CA90-2B0B-B65B-B6BDD353D3D6}"/>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Picture Placeholder 4">
            <a:extLst>
              <a:ext uri="{FF2B5EF4-FFF2-40B4-BE49-F238E27FC236}">
                <a16:creationId xmlns:a16="http://schemas.microsoft.com/office/drawing/2014/main" id="{F8E27C36-6D12-C27E-1D14-4A26E657FDFA}"/>
              </a:ext>
            </a:extLst>
          </p:cNvPr>
          <p:cNvSpPr>
            <a:spLocks noGrp="1"/>
          </p:cNvSpPr>
          <p:nvPr>
            <p:ph type="pic" sz="quarter" idx="12" hasCustomPrompt="1"/>
          </p:nvPr>
        </p:nvSpPr>
        <p:spPr>
          <a:xfrm>
            <a:off x="10795240" y="220973"/>
            <a:ext cx="964719" cy="918196"/>
          </a:xfrm>
        </p:spPr>
        <p:txBody>
          <a:bodyPr>
            <a:normAutofit/>
          </a:bodyPr>
          <a:lstStyle>
            <a:lvl1pPr>
              <a:defRPr sz="1600" b="1"/>
            </a:lvl1pPr>
          </a:lstStyle>
          <a:p>
            <a:r>
              <a:rPr lang="it-IT" dirty="0"/>
              <a:t>Your logo</a:t>
            </a:r>
            <a:endParaRPr lang="en-GB" dirty="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8C1698E8-746F-B2EA-C28C-EF7BCB48C26B}"/>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3"/>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4"/>
          <a:stretch>
            <a:fillRect/>
          </a:stretch>
        </p:blipFill>
        <p:spPr>
          <a:xfrm rot="21067063" flipH="1">
            <a:off x="11571297" y="6381319"/>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2.png"/><Relationship Id="rId7"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g"/><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png"/><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12.png"/><Relationship Id="rId1" Type="http://schemas.openxmlformats.org/officeDocument/2006/relationships/slideLayout" Target="../slideLayouts/slideLayout5.xml"/><Relationship Id="rId4" Type="http://schemas.openxmlformats.org/officeDocument/2006/relationships/image" Target="../media/image2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normAutofit fontScale="90000"/>
          </a:bodyPr>
          <a:lstStyle/>
          <a:p>
            <a:r>
              <a:rPr lang="en-US" sz="4400" dirty="0">
                <a:solidFill>
                  <a:srgbClr val="0070C0"/>
                </a:solidFill>
                <a:latin typeface="Georgia" panose="02040502050405020303" pitchFamily="18" charset="0"/>
                <a:ea typeface="Calibri" panose="020F0502020204030204" pitchFamily="34" charset="0"/>
                <a:cs typeface="Times New Roman" panose="02020603050405020304" pitchFamily="18" charset="0"/>
              </a:rPr>
              <a:t>HTS W</a:t>
            </a:r>
            <a:r>
              <a:rPr lang="en-US" sz="4400" dirty="0">
                <a:latin typeface="Georgia" panose="02040502050405020303" pitchFamily="18" charset="0"/>
                <a:ea typeface="Calibri" panose="020F0502020204030204" pitchFamily="34" charset="0"/>
                <a:cs typeface="Times New Roman" panose="02020603050405020304" pitchFamily="18" charset="0"/>
              </a:rPr>
              <a:t>inding</a:t>
            </a:r>
            <a:r>
              <a:rPr lang="en-US" sz="4400" dirty="0">
                <a:solidFill>
                  <a:srgbClr val="0070C0"/>
                </a:solidFill>
                <a:latin typeface="Georgia" panose="02040502050405020303" pitchFamily="18" charset="0"/>
                <a:ea typeface="Calibri" panose="020F0502020204030204" pitchFamily="34" charset="0"/>
                <a:cs typeface="Times New Roman" panose="02020603050405020304" pitchFamily="18" charset="0"/>
              </a:rPr>
              <a:t> </a:t>
            </a:r>
            <a:r>
              <a:rPr lang="en-US" sz="4400" dirty="0">
                <a:latin typeface="Georgia" panose="02040502050405020303" pitchFamily="18" charset="0"/>
                <a:ea typeface="Calibri" panose="020F0502020204030204" pitchFamily="34" charset="0"/>
                <a:cs typeface="Times New Roman" panose="02020603050405020304" pitchFamily="18" charset="0"/>
              </a:rPr>
              <a:t>and</a:t>
            </a:r>
            <a:r>
              <a:rPr lang="en-US" sz="4400" dirty="0">
                <a:solidFill>
                  <a:srgbClr val="0070C0"/>
                </a:solidFill>
                <a:latin typeface="Georgia" panose="02040502050405020303" pitchFamily="18" charset="0"/>
                <a:ea typeface="Calibri" panose="020F0502020204030204" pitchFamily="34" charset="0"/>
                <a:cs typeface="Times New Roman" panose="02020603050405020304" pitchFamily="18" charset="0"/>
              </a:rPr>
              <a:t> J</a:t>
            </a:r>
            <a:r>
              <a:rPr lang="en-US" sz="4400" dirty="0">
                <a:latin typeface="Georgia" panose="02040502050405020303" pitchFamily="18" charset="0"/>
                <a:ea typeface="Calibri" panose="020F0502020204030204" pitchFamily="34" charset="0"/>
                <a:cs typeface="Times New Roman" panose="02020603050405020304" pitchFamily="18" charset="0"/>
              </a:rPr>
              <a:t>unction</a:t>
            </a:r>
            <a:br>
              <a:rPr lang="en-US" sz="4400" dirty="0">
                <a:solidFill>
                  <a:srgbClr val="0070C0"/>
                </a:solidFill>
                <a:latin typeface="Georgia" panose="02040502050405020303" pitchFamily="18" charset="0"/>
                <a:ea typeface="Calibri" panose="020F0502020204030204" pitchFamily="34" charset="0"/>
                <a:cs typeface="Times New Roman" panose="02020603050405020304" pitchFamily="18" charset="0"/>
              </a:rPr>
            </a:br>
            <a:r>
              <a:rPr lang="en-US" sz="4400" dirty="0">
                <a:solidFill>
                  <a:srgbClr val="0070C0"/>
                </a:solidFill>
                <a:latin typeface="Georgia" panose="02040502050405020303" pitchFamily="18" charset="0"/>
                <a:ea typeface="Calibri" panose="020F0502020204030204" pitchFamily="34" charset="0"/>
                <a:cs typeface="Times New Roman" panose="02020603050405020304" pitchFamily="18" charset="0"/>
              </a:rPr>
              <a:t>T</a:t>
            </a:r>
            <a:r>
              <a:rPr lang="en-US" sz="4400" dirty="0">
                <a:latin typeface="Georgia" panose="02040502050405020303" pitchFamily="18" charset="0"/>
                <a:ea typeface="Calibri" panose="020F0502020204030204" pitchFamily="34" charset="0"/>
                <a:cs typeface="Times New Roman" panose="02020603050405020304" pitchFamily="18" charset="0"/>
              </a:rPr>
              <a:t>echnology</a:t>
            </a:r>
            <a:r>
              <a:rPr lang="en-US" sz="4400" dirty="0">
                <a:solidFill>
                  <a:srgbClr val="0070C0"/>
                </a:solidFill>
                <a:latin typeface="Georgia" panose="02040502050405020303" pitchFamily="18" charset="0"/>
                <a:ea typeface="Calibri" panose="020F0502020204030204" pitchFamily="34" charset="0"/>
                <a:cs typeface="Times New Roman" panose="02020603050405020304" pitchFamily="18" charset="0"/>
              </a:rPr>
              <a:t> D</a:t>
            </a:r>
            <a:r>
              <a:rPr lang="en-US" sz="4400" dirty="0">
                <a:latin typeface="Georgia" panose="02040502050405020303" pitchFamily="18" charset="0"/>
                <a:ea typeface="Calibri" panose="020F0502020204030204" pitchFamily="34" charset="0"/>
                <a:cs typeface="Times New Roman" panose="02020603050405020304" pitchFamily="18" charset="0"/>
              </a:rPr>
              <a:t>evelopment</a:t>
            </a:r>
            <a:r>
              <a:rPr lang="en-US" sz="4400" dirty="0">
                <a:solidFill>
                  <a:srgbClr val="0070C0"/>
                </a:solidFill>
                <a:latin typeface="Georgia" panose="02040502050405020303" pitchFamily="18" charset="0"/>
                <a:ea typeface="Calibri" panose="020F0502020204030204" pitchFamily="34" charset="0"/>
                <a:cs typeface="Times New Roman" panose="02020603050405020304" pitchFamily="18" charset="0"/>
              </a:rPr>
              <a:t> </a:t>
            </a:r>
            <a:r>
              <a:rPr lang="en-US" sz="4400" dirty="0">
                <a:latin typeface="Georgia" panose="02040502050405020303" pitchFamily="18" charset="0"/>
                <a:ea typeface="Calibri" panose="020F0502020204030204" pitchFamily="34" charset="0"/>
                <a:cs typeface="Times New Roman" panose="02020603050405020304" pitchFamily="18" charset="0"/>
              </a:rPr>
              <a:t>for the</a:t>
            </a:r>
            <a:r>
              <a:rPr lang="en-US" sz="4400" dirty="0">
                <a:solidFill>
                  <a:srgbClr val="0070C0"/>
                </a:solidFill>
                <a:latin typeface="Georgia" panose="02040502050405020303" pitchFamily="18" charset="0"/>
                <a:ea typeface="Calibri" panose="020F0502020204030204" pitchFamily="34" charset="0"/>
                <a:cs typeface="Times New Roman" panose="02020603050405020304" pitchFamily="18" charset="0"/>
              </a:rPr>
              <a:t> MC C</a:t>
            </a:r>
            <a:r>
              <a:rPr lang="en-US" sz="4400" dirty="0">
                <a:latin typeface="Georgia" panose="02040502050405020303" pitchFamily="18" charset="0"/>
                <a:ea typeface="Calibri" panose="020F0502020204030204" pitchFamily="34" charset="0"/>
                <a:cs typeface="Times New Roman" panose="02020603050405020304" pitchFamily="18" charset="0"/>
              </a:rPr>
              <a:t>ooling</a:t>
            </a:r>
            <a:r>
              <a:rPr lang="en-US" sz="4400" dirty="0">
                <a:solidFill>
                  <a:srgbClr val="0070C0"/>
                </a:solidFill>
                <a:latin typeface="Georgia" panose="02040502050405020303" pitchFamily="18" charset="0"/>
                <a:ea typeface="Calibri" panose="020F0502020204030204" pitchFamily="34" charset="0"/>
                <a:cs typeface="Times New Roman" panose="02020603050405020304" pitchFamily="18" charset="0"/>
              </a:rPr>
              <a:t> C</a:t>
            </a:r>
            <a:r>
              <a:rPr lang="en-US" sz="4400" dirty="0">
                <a:latin typeface="Georgia" panose="02040502050405020303" pitchFamily="18" charset="0"/>
                <a:ea typeface="Calibri" panose="020F0502020204030204" pitchFamily="34" charset="0"/>
                <a:cs typeface="Times New Roman" panose="02020603050405020304" pitchFamily="18" charset="0"/>
              </a:rPr>
              <a:t>ell</a:t>
            </a:r>
            <a:r>
              <a:rPr lang="en-US" sz="4400" dirty="0">
                <a:solidFill>
                  <a:srgbClr val="0070C0"/>
                </a:solidFill>
                <a:latin typeface="Georgia" panose="02040502050405020303" pitchFamily="18" charset="0"/>
                <a:ea typeface="Calibri" panose="020F0502020204030204" pitchFamily="34" charset="0"/>
                <a:cs typeface="Times New Roman" panose="02020603050405020304" pitchFamily="18" charset="0"/>
              </a:rPr>
              <a:t> S</a:t>
            </a:r>
            <a:r>
              <a:rPr lang="en-US" sz="4400" dirty="0">
                <a:latin typeface="Georgia" panose="02040502050405020303" pitchFamily="18" charset="0"/>
                <a:ea typeface="Calibri" panose="020F0502020204030204" pitchFamily="34" charset="0"/>
                <a:cs typeface="Times New Roman" panose="02020603050405020304" pitchFamily="18" charset="0"/>
              </a:rPr>
              <a:t>olenoids</a:t>
            </a:r>
            <a:endParaRPr lang="en-GB"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lstStyle/>
          <a:p>
            <a:r>
              <a:rPr lang="en-GB" dirty="0">
                <a:latin typeface="+mn-lt"/>
              </a:rPr>
              <a:t>WP7 – Magnets </a:t>
            </a:r>
          </a:p>
          <a:p>
            <a:r>
              <a:rPr lang="en-GB" dirty="0">
                <a:latin typeface="+mn-lt"/>
              </a:rPr>
              <a:t>WP8 – Cooling Cell Integration</a:t>
            </a:r>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7112000" y="4667354"/>
            <a:ext cx="4856480" cy="910841"/>
          </a:xfrm>
        </p:spPr>
        <p:txBody>
          <a:bodyPr>
            <a:normAutofit fontScale="92500"/>
          </a:bodyPr>
          <a:lstStyle/>
          <a:p>
            <a:r>
              <a:rPr lang="en-GB" dirty="0"/>
              <a:t>Giovanni Giordano, Lucio Rossi, Stefano </a:t>
            </a:r>
            <a:r>
              <a:rPr lang="en-GB" dirty="0" err="1"/>
              <a:t>Sorti</a:t>
            </a:r>
            <a:r>
              <a:rPr lang="en-GB" dirty="0"/>
              <a:t>, Lorenzo </a:t>
            </a:r>
            <a:r>
              <a:rPr lang="en-GB" dirty="0" err="1"/>
              <a:t>Balconi</a:t>
            </a:r>
            <a:r>
              <a:rPr lang="en-GB" dirty="0"/>
              <a:t>, Giuseppe </a:t>
            </a:r>
            <a:r>
              <a:rPr lang="en-GB" dirty="0" err="1"/>
              <a:t>Scarantino</a:t>
            </a:r>
            <a:r>
              <a:rPr lang="en-GB" dirty="0"/>
              <a:t>, Marco </a:t>
            </a:r>
            <a:r>
              <a:rPr lang="en-GB" dirty="0" err="1"/>
              <a:t>Statera</a:t>
            </a:r>
            <a:r>
              <a:rPr lang="en-GB" dirty="0"/>
              <a:t>.</a:t>
            </a:r>
          </a:p>
          <a:p>
            <a:r>
              <a:rPr lang="en-GB" dirty="0"/>
              <a:t>UMIL &amp; INFN</a:t>
            </a:r>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10668000" y="105905"/>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uppo 29">
            <a:extLst>
              <a:ext uri="{FF2B5EF4-FFF2-40B4-BE49-F238E27FC236}">
                <a16:creationId xmlns:a16="http://schemas.microsoft.com/office/drawing/2014/main" id="{1EAB8E9E-E424-DC6A-C3B1-D7E4DB9FB4F4}"/>
              </a:ext>
            </a:extLst>
          </p:cNvPr>
          <p:cNvGrpSpPr/>
          <p:nvPr/>
        </p:nvGrpSpPr>
        <p:grpSpPr>
          <a:xfrm>
            <a:off x="829074" y="4366313"/>
            <a:ext cx="3727679" cy="2081384"/>
            <a:chOff x="812676" y="1663364"/>
            <a:chExt cx="5537448" cy="3091887"/>
          </a:xfrm>
        </p:grpSpPr>
        <p:pic>
          <p:nvPicPr>
            <p:cNvPr id="33" name="Immagine 32">
              <a:extLst>
                <a:ext uri="{FF2B5EF4-FFF2-40B4-BE49-F238E27FC236}">
                  <a16:creationId xmlns:a16="http://schemas.microsoft.com/office/drawing/2014/main" id="{6AEA3014-3A62-9C27-B668-FCDDFFCE72E5}"/>
                </a:ext>
              </a:extLst>
            </p:cNvPr>
            <p:cNvPicPr>
              <a:picLocks noChangeAspect="1"/>
            </p:cNvPicPr>
            <p:nvPr/>
          </p:nvPicPr>
          <p:blipFill>
            <a:blip r:embed="rId2"/>
            <a:stretch>
              <a:fillRect/>
            </a:stretch>
          </p:blipFill>
          <p:spPr>
            <a:xfrm>
              <a:off x="812676" y="1663364"/>
              <a:ext cx="5537448" cy="3091887"/>
            </a:xfrm>
            <a:prstGeom prst="rect">
              <a:avLst/>
            </a:prstGeom>
          </p:spPr>
        </p:pic>
        <p:sp>
          <p:nvSpPr>
            <p:cNvPr id="34" name="Rettangolo 33">
              <a:extLst>
                <a:ext uri="{FF2B5EF4-FFF2-40B4-BE49-F238E27FC236}">
                  <a16:creationId xmlns:a16="http://schemas.microsoft.com/office/drawing/2014/main" id="{A87D1676-5EB8-6764-8FD4-DBCDAD03B8E0}"/>
                </a:ext>
              </a:extLst>
            </p:cNvPr>
            <p:cNvSpPr/>
            <p:nvPr/>
          </p:nvSpPr>
          <p:spPr>
            <a:xfrm>
              <a:off x="2190750" y="3824288"/>
              <a:ext cx="295275" cy="25003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Rettangolo 34">
              <a:extLst>
                <a:ext uri="{FF2B5EF4-FFF2-40B4-BE49-F238E27FC236}">
                  <a16:creationId xmlns:a16="http://schemas.microsoft.com/office/drawing/2014/main" id="{F113A9C4-FADB-989B-95F8-98CB7DE876A1}"/>
                </a:ext>
              </a:extLst>
            </p:cNvPr>
            <p:cNvSpPr/>
            <p:nvPr/>
          </p:nvSpPr>
          <p:spPr>
            <a:xfrm>
              <a:off x="2147888" y="4308357"/>
              <a:ext cx="295275" cy="25003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en-US" dirty="0">
                <a:latin typeface="Arial Narrow" panose="020B0604020202020204" pitchFamily="34" charset="0"/>
                <a:cs typeface="Arial Narrow" panose="020B0604020202020204" pitchFamily="34" charset="0"/>
              </a:rPr>
              <a:t>HTS Winding and Junction</a:t>
            </a:r>
            <a:br>
              <a:rPr lang="en-US" dirty="0">
                <a:latin typeface="Arial Narrow" panose="020B0604020202020204" pitchFamily="34" charset="0"/>
                <a:cs typeface="Arial Narrow" panose="020B0604020202020204" pitchFamily="34" charset="0"/>
              </a:rPr>
            </a:br>
            <a:r>
              <a:rPr lang="en-US" dirty="0">
                <a:latin typeface="Arial Narrow" panose="020B0604020202020204" pitchFamily="34" charset="0"/>
                <a:cs typeface="Arial Narrow" panose="020B0604020202020204" pitchFamily="34" charset="0"/>
              </a:rPr>
              <a:t>Technology Development for the MC Cooling Cell Solenoids </a:t>
            </a:r>
            <a:r>
              <a:rPr lang="fr-FR" dirty="0">
                <a:latin typeface="Arial Narrow" panose="020B0604020202020204" pitchFamily="34" charset="0"/>
                <a:cs typeface="Arial Narrow" panose="020B0604020202020204" pitchFamily="34" charset="0"/>
              </a:rPr>
              <a:t>/ Giovanni Giordano / INFN - LASA</a:t>
            </a: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a:xfrm>
            <a:off x="2355696" y="152484"/>
            <a:ext cx="7408824" cy="1325563"/>
          </a:xfrm>
        </p:spPr>
        <p:txBody>
          <a:bodyPr/>
          <a:lstStyle/>
          <a:p>
            <a:r>
              <a:rPr lang="en-US" dirty="0" err="1">
                <a:solidFill>
                  <a:srgbClr val="0070C0"/>
                </a:solidFill>
                <a:latin typeface="Georgia" panose="02040502050405020303" pitchFamily="18" charset="0"/>
                <a:ea typeface="Calibri" panose="020F0502020204030204" pitchFamily="34" charset="0"/>
                <a:cs typeface="Times New Roman" panose="02020603050405020304" pitchFamily="18" charset="0"/>
              </a:rPr>
              <a:t>R</a:t>
            </a:r>
            <a:r>
              <a:rPr lang="en-US" dirty="0" err="1">
                <a:latin typeface="Georgia" panose="02040502050405020303" pitchFamily="18" charset="0"/>
                <a:ea typeface="Calibri" panose="020F0502020204030204" pitchFamily="34" charset="0"/>
                <a:cs typeface="Times New Roman" panose="02020603050405020304" pitchFamily="18" charset="0"/>
              </a:rPr>
              <a:t>eBCO</a:t>
            </a:r>
            <a:r>
              <a:rPr lang="en-US" dirty="0">
                <a:solidFill>
                  <a:srgbClr val="0070C0"/>
                </a:solidFill>
                <a:latin typeface="Georgia" panose="02040502050405020303" pitchFamily="18" charset="0"/>
                <a:ea typeface="Calibri" panose="020F0502020204030204" pitchFamily="34" charset="0"/>
                <a:cs typeface="Times New Roman" panose="02020603050405020304" pitchFamily="18" charset="0"/>
              </a:rPr>
              <a:t> HTS: </a:t>
            </a:r>
            <a:r>
              <a:rPr lang="en-US" dirty="0">
                <a:latin typeface="Georgia" panose="02040502050405020303" pitchFamily="18" charset="0"/>
                <a:ea typeface="Calibri" panose="020F0502020204030204" pitchFamily="34" charset="0"/>
                <a:cs typeface="Times New Roman" panose="02020603050405020304" pitchFamily="18" charset="0"/>
              </a:rPr>
              <a:t>an</a:t>
            </a:r>
            <a:r>
              <a:rPr lang="en-US" dirty="0">
                <a:solidFill>
                  <a:srgbClr val="0070C0"/>
                </a:solidFill>
                <a:latin typeface="Georgia" panose="02040502050405020303" pitchFamily="18" charset="0"/>
                <a:ea typeface="Calibri" panose="020F0502020204030204" pitchFamily="34" charset="0"/>
                <a:cs typeface="Times New Roman" panose="02020603050405020304" pitchFamily="18" charset="0"/>
              </a:rPr>
              <a:t> E</a:t>
            </a:r>
            <a:r>
              <a:rPr lang="en-US" dirty="0">
                <a:latin typeface="Georgia" panose="02040502050405020303" pitchFamily="18" charset="0"/>
                <a:ea typeface="Calibri" panose="020F0502020204030204" pitchFamily="34" charset="0"/>
                <a:cs typeface="Times New Roman" panose="02020603050405020304" pitchFamily="18" charset="0"/>
              </a:rPr>
              <a:t>nabling</a:t>
            </a:r>
            <a:r>
              <a:rPr lang="en-US" dirty="0">
                <a:solidFill>
                  <a:srgbClr val="0070C0"/>
                </a:solidFill>
                <a:latin typeface="Georgia" panose="02040502050405020303" pitchFamily="18" charset="0"/>
                <a:ea typeface="Calibri" panose="020F0502020204030204" pitchFamily="34" charset="0"/>
                <a:cs typeface="Times New Roman" panose="02020603050405020304" pitchFamily="18" charset="0"/>
              </a:rPr>
              <a:t> T</a:t>
            </a:r>
            <a:r>
              <a:rPr lang="en-US" dirty="0">
                <a:latin typeface="Georgia" panose="02040502050405020303" pitchFamily="18" charset="0"/>
                <a:ea typeface="Calibri" panose="020F0502020204030204" pitchFamily="34" charset="0"/>
                <a:cs typeface="Times New Roman" panose="02020603050405020304" pitchFamily="18" charset="0"/>
              </a:rPr>
              <a:t>echnology</a:t>
            </a:r>
            <a:endParaRPr lang="en-GB" dirty="0"/>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3"/>
          <a:stretch>
            <a:fillRect/>
          </a:stretch>
        </p:blipFill>
        <p:spPr>
          <a:xfrm>
            <a:off x="10759501" y="161193"/>
            <a:ext cx="910841" cy="910841"/>
          </a:xfrm>
          <a:prstGeom prst="rect">
            <a:avLst/>
          </a:prstGeom>
        </p:spPr>
      </p:pic>
      <p:pic>
        <p:nvPicPr>
          <p:cNvPr id="20" name="Segnaposto contenuto 19" descr="Immagine che contiene lavandino, persona, interno, bianco&#10;&#10;Descrizione generata automaticamente">
            <a:extLst>
              <a:ext uri="{FF2B5EF4-FFF2-40B4-BE49-F238E27FC236}">
                <a16:creationId xmlns:a16="http://schemas.microsoft.com/office/drawing/2014/main" id="{568FFC50-31B2-14EB-B655-8A3BB6C837C6}"/>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b="22637"/>
          <a:stretch/>
        </p:blipFill>
        <p:spPr>
          <a:xfrm>
            <a:off x="9401960" y="4156922"/>
            <a:ext cx="1951840" cy="2017983"/>
          </a:xfrm>
        </p:spPr>
      </p:pic>
      <p:pic>
        <p:nvPicPr>
          <p:cNvPr id="12" name="Immagine 11" descr="Immagine che contiene strumento, interno, cioccolato, pavimento">
            <a:extLst>
              <a:ext uri="{FF2B5EF4-FFF2-40B4-BE49-F238E27FC236}">
                <a16:creationId xmlns:a16="http://schemas.microsoft.com/office/drawing/2014/main" id="{88DAC725-B473-9B6F-07DF-37DABA3261C0}"/>
              </a:ext>
            </a:extLst>
          </p:cNvPr>
          <p:cNvPicPr>
            <a:picLocks noChangeAspect="1"/>
          </p:cNvPicPr>
          <p:nvPr/>
        </p:nvPicPr>
        <p:blipFill rotWithShape="1">
          <a:blip r:embed="rId5">
            <a:extLst>
              <a:ext uri="{28A0092B-C50C-407E-A947-70E740481C1C}">
                <a14:useLocalDpi xmlns:a14="http://schemas.microsoft.com/office/drawing/2010/main" val="0"/>
              </a:ext>
            </a:extLst>
          </a:blip>
          <a:srcRect l="26466" r="25462"/>
          <a:stretch/>
        </p:blipFill>
        <p:spPr>
          <a:xfrm rot="5400000">
            <a:off x="5036222" y="1879936"/>
            <a:ext cx="2119555" cy="1985845"/>
          </a:xfrm>
          <a:prstGeom prst="rect">
            <a:avLst/>
          </a:prstGeom>
        </p:spPr>
      </p:pic>
      <p:pic>
        <p:nvPicPr>
          <p:cNvPr id="13" name="Immagine 12">
            <a:extLst>
              <a:ext uri="{FF2B5EF4-FFF2-40B4-BE49-F238E27FC236}">
                <a16:creationId xmlns:a16="http://schemas.microsoft.com/office/drawing/2014/main" id="{BC034412-B1C3-DFD2-BB29-FCA39D17CE72}"/>
              </a:ext>
            </a:extLst>
          </p:cNvPr>
          <p:cNvPicPr>
            <a:picLocks noChangeAspect="1"/>
          </p:cNvPicPr>
          <p:nvPr/>
        </p:nvPicPr>
        <p:blipFill rotWithShape="1">
          <a:blip r:embed="rId6"/>
          <a:srcRect l="24962" r="14335" b="-3"/>
          <a:stretch/>
        </p:blipFill>
        <p:spPr>
          <a:xfrm>
            <a:off x="7250165" y="1813081"/>
            <a:ext cx="1979107" cy="4361824"/>
          </a:xfrm>
          <a:prstGeom prst="rect">
            <a:avLst/>
          </a:prstGeom>
        </p:spPr>
      </p:pic>
      <p:pic>
        <p:nvPicPr>
          <p:cNvPr id="18" name="Immagine 17">
            <a:extLst>
              <a:ext uri="{FF2B5EF4-FFF2-40B4-BE49-F238E27FC236}">
                <a16:creationId xmlns:a16="http://schemas.microsoft.com/office/drawing/2014/main" id="{B6F5DE17-0A11-204C-AE8E-3F4A9A50CE7F}"/>
              </a:ext>
            </a:extLst>
          </p:cNvPr>
          <p:cNvPicPr>
            <a:picLocks noChangeAspect="1"/>
          </p:cNvPicPr>
          <p:nvPr/>
        </p:nvPicPr>
        <p:blipFill rotWithShape="1">
          <a:blip r:embed="rId7"/>
          <a:srcRect t="15562"/>
          <a:stretch/>
        </p:blipFill>
        <p:spPr>
          <a:xfrm>
            <a:off x="9401161" y="1813081"/>
            <a:ext cx="1952639" cy="2202941"/>
          </a:xfrm>
          <a:prstGeom prst="rect">
            <a:avLst/>
          </a:prstGeom>
        </p:spPr>
      </p:pic>
      <p:pic>
        <p:nvPicPr>
          <p:cNvPr id="22" name="Immagine 21" descr="Immagine che contiene Ricambio auto, strumento, interno, pavimento&#10;&#10;Descrizione generata automaticamente">
            <a:extLst>
              <a:ext uri="{FF2B5EF4-FFF2-40B4-BE49-F238E27FC236}">
                <a16:creationId xmlns:a16="http://schemas.microsoft.com/office/drawing/2014/main" id="{4647079C-7D97-DED1-AE7A-0B646A9D4664}"/>
              </a:ext>
            </a:extLst>
          </p:cNvPr>
          <p:cNvPicPr>
            <a:picLocks noChangeAspect="1"/>
          </p:cNvPicPr>
          <p:nvPr/>
        </p:nvPicPr>
        <p:blipFill rotWithShape="1">
          <a:blip r:embed="rId8">
            <a:extLst>
              <a:ext uri="{28A0092B-C50C-407E-A947-70E740481C1C}">
                <a14:useLocalDpi xmlns:a14="http://schemas.microsoft.com/office/drawing/2010/main" val="0"/>
              </a:ext>
            </a:extLst>
          </a:blip>
          <a:srcRect l="28009" t="19244" r="17164" b="3213"/>
          <a:stretch/>
        </p:blipFill>
        <p:spPr>
          <a:xfrm>
            <a:off x="5113723" y="4080429"/>
            <a:ext cx="1979107" cy="2094476"/>
          </a:xfrm>
          <a:prstGeom prst="rect">
            <a:avLst/>
          </a:prstGeom>
        </p:spPr>
      </p:pic>
      <p:sp>
        <p:nvSpPr>
          <p:cNvPr id="24" name="Content Placeholder 2">
            <a:extLst>
              <a:ext uri="{FF2B5EF4-FFF2-40B4-BE49-F238E27FC236}">
                <a16:creationId xmlns:a16="http://schemas.microsoft.com/office/drawing/2014/main" id="{31F6405B-B4D4-6D70-F577-AB750BF229B2}"/>
              </a:ext>
            </a:extLst>
          </p:cNvPr>
          <p:cNvSpPr txBox="1">
            <a:spLocks/>
          </p:cNvSpPr>
          <p:nvPr/>
        </p:nvSpPr>
        <p:spPr>
          <a:xfrm>
            <a:off x="383834" y="2510877"/>
            <a:ext cx="5157787" cy="36845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sp>
        <p:nvSpPr>
          <p:cNvPr id="25" name="Text Placeholder 1">
            <a:extLst>
              <a:ext uri="{FF2B5EF4-FFF2-40B4-BE49-F238E27FC236}">
                <a16:creationId xmlns:a16="http://schemas.microsoft.com/office/drawing/2014/main" id="{43DB3B90-201E-5AA6-EEC4-EA64B8841CE0}"/>
              </a:ext>
            </a:extLst>
          </p:cNvPr>
          <p:cNvSpPr txBox="1">
            <a:spLocks/>
          </p:cNvSpPr>
          <p:nvPr/>
        </p:nvSpPr>
        <p:spPr>
          <a:xfrm>
            <a:off x="405619" y="1602603"/>
            <a:ext cx="4508664" cy="452382"/>
          </a:xfrm>
          <a:prstGeom prst="rect">
            <a:avLst/>
          </a:prstGeom>
          <a:noFill/>
          <a:ln>
            <a:noFill/>
          </a:ln>
        </p:spPr>
        <p:style>
          <a:lnRef idx="0">
            <a:scrgbClr r="0" g="0" b="0"/>
          </a:lnRef>
          <a:fillRef idx="0">
            <a:scrgbClr r="0" g="0" b="0"/>
          </a:fillRef>
          <a:effectRef idx="0">
            <a:scrgbClr r="0" g="0" b="0"/>
          </a:effectRef>
          <a:fontRef idx="minor">
            <a:schemeClr val="dk1"/>
          </a:fontRef>
        </p:style>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GB" dirty="0">
                <a:latin typeface="+mn-lt"/>
              </a:rPr>
              <a:t>Winding technology</a:t>
            </a:r>
          </a:p>
        </p:txBody>
      </p:sp>
      <p:sp>
        <p:nvSpPr>
          <p:cNvPr id="26" name="Content Placeholder 2">
            <a:extLst>
              <a:ext uri="{FF2B5EF4-FFF2-40B4-BE49-F238E27FC236}">
                <a16:creationId xmlns:a16="http://schemas.microsoft.com/office/drawing/2014/main" id="{38159E00-19A5-6F5C-8446-9B7419752C43}"/>
              </a:ext>
            </a:extLst>
          </p:cNvPr>
          <p:cNvSpPr txBox="1">
            <a:spLocks/>
          </p:cNvSpPr>
          <p:nvPr/>
        </p:nvSpPr>
        <p:spPr>
          <a:xfrm>
            <a:off x="161432" y="2636993"/>
            <a:ext cx="4768958" cy="36845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p:txBody>
      </p:sp>
      <p:sp>
        <p:nvSpPr>
          <p:cNvPr id="28" name="Content Placeholder 2">
            <a:extLst>
              <a:ext uri="{FF2B5EF4-FFF2-40B4-BE49-F238E27FC236}">
                <a16:creationId xmlns:a16="http://schemas.microsoft.com/office/drawing/2014/main" id="{D13146DA-BDA6-079B-6DEC-36D49DFCC6F7}"/>
              </a:ext>
            </a:extLst>
          </p:cNvPr>
          <p:cNvSpPr txBox="1">
            <a:spLocks/>
          </p:cNvSpPr>
          <p:nvPr/>
        </p:nvSpPr>
        <p:spPr>
          <a:xfrm>
            <a:off x="405619" y="2112243"/>
            <a:ext cx="4508664" cy="375502"/>
          </a:xfrm>
          <a:prstGeom prst="rect">
            <a:avLst/>
          </a:prstGeom>
          <a:ln w="28575"/>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4300" indent="0" algn="ctr">
              <a:buNone/>
            </a:pPr>
            <a:r>
              <a:rPr lang="en-US" sz="1800" dirty="0">
                <a:latin typeface="+mn-lt"/>
              </a:rPr>
              <a:t>Insulated VS non-insulated coils</a:t>
            </a:r>
          </a:p>
        </p:txBody>
      </p:sp>
      <p:sp>
        <p:nvSpPr>
          <p:cNvPr id="39" name="CasellaDiTesto 38">
            <a:extLst>
              <a:ext uri="{FF2B5EF4-FFF2-40B4-BE49-F238E27FC236}">
                <a16:creationId xmlns:a16="http://schemas.microsoft.com/office/drawing/2014/main" id="{8402C095-0288-8FAE-6DB6-3BFC1EA0C9EE}"/>
              </a:ext>
            </a:extLst>
          </p:cNvPr>
          <p:cNvSpPr txBox="1"/>
          <p:nvPr/>
        </p:nvSpPr>
        <p:spPr>
          <a:xfrm>
            <a:off x="1090716" y="2565417"/>
            <a:ext cx="3829537" cy="369332"/>
          </a:xfrm>
          <a:prstGeom prst="rect">
            <a:avLst/>
          </a:prstGeom>
          <a:ln w="28575"/>
        </p:spPr>
        <p:style>
          <a:lnRef idx="2">
            <a:schemeClr val="accent1"/>
          </a:lnRef>
          <a:fillRef idx="1">
            <a:schemeClr val="lt1"/>
          </a:fillRef>
          <a:effectRef idx="0">
            <a:schemeClr val="accent1"/>
          </a:effectRef>
          <a:fontRef idx="minor">
            <a:schemeClr val="dk1"/>
          </a:fontRef>
        </p:style>
        <p:txBody>
          <a:bodyPr wrap="square">
            <a:spAutoFit/>
          </a:bodyPr>
          <a:lstStyle/>
          <a:p>
            <a:pPr marL="342900" algn="ctr"/>
            <a:r>
              <a:rPr lang="en-US" dirty="0"/>
              <a:t>Winding tension </a:t>
            </a:r>
          </a:p>
        </p:txBody>
      </p:sp>
      <p:sp>
        <p:nvSpPr>
          <p:cNvPr id="41" name="CasellaDiTesto 40">
            <a:extLst>
              <a:ext uri="{FF2B5EF4-FFF2-40B4-BE49-F238E27FC236}">
                <a16:creationId xmlns:a16="http://schemas.microsoft.com/office/drawing/2014/main" id="{89673A15-03F0-693B-6B18-ACCB65885D22}"/>
              </a:ext>
            </a:extLst>
          </p:cNvPr>
          <p:cNvSpPr txBox="1"/>
          <p:nvPr/>
        </p:nvSpPr>
        <p:spPr>
          <a:xfrm>
            <a:off x="1812772" y="3010541"/>
            <a:ext cx="3101512" cy="369332"/>
          </a:xfrm>
          <a:prstGeom prst="rect">
            <a:avLst/>
          </a:prstGeom>
          <a:ln w="28575"/>
        </p:spPr>
        <p:style>
          <a:lnRef idx="2">
            <a:schemeClr val="accent1"/>
          </a:lnRef>
          <a:fillRef idx="1">
            <a:schemeClr val="lt1"/>
          </a:fillRef>
          <a:effectRef idx="0">
            <a:schemeClr val="accent1"/>
          </a:effectRef>
          <a:fontRef idx="minor">
            <a:schemeClr val="dk1"/>
          </a:fontRef>
        </p:style>
        <p:txBody>
          <a:bodyPr wrap="square">
            <a:spAutoFit/>
          </a:bodyPr>
          <a:lstStyle/>
          <a:p>
            <a:pPr marL="342900" algn="ctr"/>
            <a:r>
              <a:rPr lang="en-US" sz="1800" dirty="0"/>
              <a:t>Contact resistance</a:t>
            </a:r>
          </a:p>
        </p:txBody>
      </p:sp>
      <p:sp>
        <p:nvSpPr>
          <p:cNvPr id="44" name="Freccia curva 43">
            <a:extLst>
              <a:ext uri="{FF2B5EF4-FFF2-40B4-BE49-F238E27FC236}">
                <a16:creationId xmlns:a16="http://schemas.microsoft.com/office/drawing/2014/main" id="{8BD85429-0B4E-89FE-0BFB-91BED23E2DEC}"/>
              </a:ext>
            </a:extLst>
          </p:cNvPr>
          <p:cNvSpPr/>
          <p:nvPr/>
        </p:nvSpPr>
        <p:spPr>
          <a:xfrm rot="10800000" flipH="1">
            <a:off x="515700" y="2536314"/>
            <a:ext cx="443151" cy="266122"/>
          </a:xfrm>
          <a:prstGeom prst="bentArrow">
            <a:avLst>
              <a:gd name="adj1" fmla="val 9355"/>
              <a:gd name="adj2" fmla="val 13701"/>
              <a:gd name="adj3" fmla="val 29056"/>
              <a:gd name="adj4" fmla="val 19993"/>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46" name="CasellaDiTesto 45">
            <a:extLst>
              <a:ext uri="{FF2B5EF4-FFF2-40B4-BE49-F238E27FC236}">
                <a16:creationId xmlns:a16="http://schemas.microsoft.com/office/drawing/2014/main" id="{0DEBCD4D-DB9D-FA2F-F6F2-FBE2BFEDA4BE}"/>
              </a:ext>
            </a:extLst>
          </p:cNvPr>
          <p:cNvSpPr txBox="1"/>
          <p:nvPr/>
        </p:nvSpPr>
        <p:spPr>
          <a:xfrm>
            <a:off x="2493398" y="3457981"/>
            <a:ext cx="2420885" cy="369332"/>
          </a:xfrm>
          <a:prstGeom prst="rect">
            <a:avLst/>
          </a:prstGeom>
          <a:ln w="28575">
            <a:solidFill>
              <a:srgbClr val="00B050"/>
            </a:solidFill>
          </a:ln>
        </p:spPr>
        <p:style>
          <a:lnRef idx="2">
            <a:schemeClr val="accent1"/>
          </a:lnRef>
          <a:fillRef idx="1">
            <a:schemeClr val="lt1"/>
          </a:fillRef>
          <a:effectRef idx="0">
            <a:schemeClr val="accent1"/>
          </a:effectRef>
          <a:fontRef idx="minor">
            <a:schemeClr val="dk1"/>
          </a:fontRef>
        </p:style>
        <p:txBody>
          <a:bodyPr wrap="square">
            <a:spAutoFit/>
          </a:bodyPr>
          <a:lstStyle/>
          <a:p>
            <a:pPr marL="342900" algn="ctr"/>
            <a:r>
              <a:rPr lang="en-US" sz="1800" dirty="0"/>
              <a:t>Quench protection</a:t>
            </a:r>
          </a:p>
        </p:txBody>
      </p:sp>
      <p:sp>
        <p:nvSpPr>
          <p:cNvPr id="47" name="Freccia curva 46">
            <a:extLst>
              <a:ext uri="{FF2B5EF4-FFF2-40B4-BE49-F238E27FC236}">
                <a16:creationId xmlns:a16="http://schemas.microsoft.com/office/drawing/2014/main" id="{A3E239AC-B0AF-0EC6-65C7-BCDB49D4D7A5}"/>
              </a:ext>
            </a:extLst>
          </p:cNvPr>
          <p:cNvSpPr/>
          <p:nvPr/>
        </p:nvSpPr>
        <p:spPr>
          <a:xfrm rot="10800000" flipH="1">
            <a:off x="1201541" y="2974060"/>
            <a:ext cx="443151" cy="266122"/>
          </a:xfrm>
          <a:prstGeom prst="bentArrow">
            <a:avLst>
              <a:gd name="adj1" fmla="val 9355"/>
              <a:gd name="adj2" fmla="val 13701"/>
              <a:gd name="adj3" fmla="val 29056"/>
              <a:gd name="adj4" fmla="val 19993"/>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48" name="Freccia curva 47">
            <a:extLst>
              <a:ext uri="{FF2B5EF4-FFF2-40B4-BE49-F238E27FC236}">
                <a16:creationId xmlns:a16="http://schemas.microsoft.com/office/drawing/2014/main" id="{62F3AC23-8688-D088-73A4-0A828A381C28}"/>
              </a:ext>
            </a:extLst>
          </p:cNvPr>
          <p:cNvSpPr/>
          <p:nvPr/>
        </p:nvSpPr>
        <p:spPr>
          <a:xfrm rot="10800000" flipH="1">
            <a:off x="1930670" y="3429000"/>
            <a:ext cx="443151" cy="266122"/>
          </a:xfrm>
          <a:prstGeom prst="bentArrow">
            <a:avLst>
              <a:gd name="adj1" fmla="val 9355"/>
              <a:gd name="adj2" fmla="val 13701"/>
              <a:gd name="adj3" fmla="val 29056"/>
              <a:gd name="adj4" fmla="val 19993"/>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50" name="CasellaDiTesto 49">
            <a:extLst>
              <a:ext uri="{FF2B5EF4-FFF2-40B4-BE49-F238E27FC236}">
                <a16:creationId xmlns:a16="http://schemas.microsoft.com/office/drawing/2014/main" id="{50E25FC6-760E-5A75-83EB-40F12C37125B}"/>
              </a:ext>
            </a:extLst>
          </p:cNvPr>
          <p:cNvSpPr txBox="1"/>
          <p:nvPr/>
        </p:nvSpPr>
        <p:spPr>
          <a:xfrm>
            <a:off x="2493397" y="3918873"/>
            <a:ext cx="2420885" cy="369332"/>
          </a:xfrm>
          <a:prstGeom prst="rect">
            <a:avLst/>
          </a:prstGeom>
          <a:ln w="28575">
            <a:solidFill>
              <a:srgbClr val="FF0000"/>
            </a:solidFill>
          </a:ln>
        </p:spPr>
        <p:style>
          <a:lnRef idx="2">
            <a:schemeClr val="accent1"/>
          </a:lnRef>
          <a:fillRef idx="1">
            <a:schemeClr val="lt1"/>
          </a:fillRef>
          <a:effectRef idx="0">
            <a:schemeClr val="accent1"/>
          </a:effectRef>
          <a:fontRef idx="minor">
            <a:schemeClr val="dk1"/>
          </a:fontRef>
        </p:style>
        <p:txBody>
          <a:bodyPr wrap="square">
            <a:spAutoFit/>
          </a:bodyPr>
          <a:lstStyle/>
          <a:p>
            <a:pPr marL="342900" algn="ctr"/>
            <a:r>
              <a:rPr lang="en-US" dirty="0"/>
              <a:t>Charge time</a:t>
            </a:r>
            <a:endParaRPr lang="en-US" sz="1800" dirty="0"/>
          </a:p>
        </p:txBody>
      </p:sp>
      <p:sp>
        <p:nvSpPr>
          <p:cNvPr id="51" name="Freccia curva 50">
            <a:extLst>
              <a:ext uri="{FF2B5EF4-FFF2-40B4-BE49-F238E27FC236}">
                <a16:creationId xmlns:a16="http://schemas.microsoft.com/office/drawing/2014/main" id="{F3FF18D3-8B0F-8CA9-F7F1-90BDCA4C8555}"/>
              </a:ext>
            </a:extLst>
          </p:cNvPr>
          <p:cNvSpPr/>
          <p:nvPr/>
        </p:nvSpPr>
        <p:spPr>
          <a:xfrm rot="10800000" flipH="1">
            <a:off x="1930669" y="3428998"/>
            <a:ext cx="451527" cy="698005"/>
          </a:xfrm>
          <a:prstGeom prst="bentArrow">
            <a:avLst>
              <a:gd name="adj1" fmla="val 5545"/>
              <a:gd name="adj2" fmla="val 8179"/>
              <a:gd name="adj3" fmla="val 18958"/>
              <a:gd name="adj4" fmla="val 19993"/>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985702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670B721F-F679-3E33-7061-4C28327F99D4}"/>
              </a:ext>
            </a:extLst>
          </p:cNvPr>
          <p:cNvPicPr>
            <a:picLocks noChangeAspect="1"/>
          </p:cNvPicPr>
          <p:nvPr/>
        </p:nvPicPr>
        <p:blipFill rotWithShape="1">
          <a:blip r:embed="rId2"/>
          <a:srcRect t="871" b="21133"/>
          <a:stretch/>
        </p:blipFill>
        <p:spPr>
          <a:xfrm>
            <a:off x="6169599" y="3936814"/>
            <a:ext cx="5181600" cy="2273301"/>
          </a:xfrm>
          <a:prstGeom prst="rect">
            <a:avLst/>
          </a:prstGeom>
        </p:spPr>
      </p:pic>
      <p:pic>
        <p:nvPicPr>
          <p:cNvPr id="17" name="Segnaposto contenuto 16" descr="Immagine che contiene neve, inverno, padella&#10;&#10;Descrizione generata automaticamente">
            <a:extLst>
              <a:ext uri="{FF2B5EF4-FFF2-40B4-BE49-F238E27FC236}">
                <a16:creationId xmlns:a16="http://schemas.microsoft.com/office/drawing/2014/main" id="{58CD0821-93CD-C9B8-DBA3-696C66850F8B}"/>
              </a:ext>
            </a:extLst>
          </p:cNvPr>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t="5399" b="27788"/>
          <a:stretch/>
        </p:blipFill>
        <p:spPr>
          <a:xfrm>
            <a:off x="6169599" y="1825625"/>
            <a:ext cx="5184201" cy="1951221"/>
          </a:xfrm>
        </p:spPr>
      </p:pic>
      <p:sp>
        <p:nvSpPr>
          <p:cNvPr id="4" name="Footer Placeholder 3">
            <a:extLst>
              <a:ext uri="{FF2B5EF4-FFF2-40B4-BE49-F238E27FC236}">
                <a16:creationId xmlns:a16="http://schemas.microsoft.com/office/drawing/2014/main" id="{348D4589-CCB3-686D-71F9-2A1367049AE0}"/>
              </a:ext>
            </a:extLst>
          </p:cNvPr>
          <p:cNvSpPr>
            <a:spLocks noGrp="1"/>
          </p:cNvSpPr>
          <p:nvPr>
            <p:ph type="ftr" sz="quarter" idx="11"/>
          </p:nvPr>
        </p:nvSpPr>
        <p:spPr/>
        <p:txBody>
          <a:bodyPr/>
          <a:lstStyle/>
          <a:p>
            <a:r>
              <a:rPr lang="en-US" dirty="0">
                <a:latin typeface="Arial Narrow" panose="020B0604020202020204" pitchFamily="34" charset="0"/>
                <a:cs typeface="Arial Narrow" panose="020B0604020202020204" pitchFamily="34" charset="0"/>
              </a:rPr>
              <a:t>HTS Winding and Junction</a:t>
            </a:r>
            <a:br>
              <a:rPr lang="en-US" dirty="0">
                <a:latin typeface="Arial Narrow" panose="020B0604020202020204" pitchFamily="34" charset="0"/>
                <a:cs typeface="Arial Narrow" panose="020B0604020202020204" pitchFamily="34" charset="0"/>
              </a:rPr>
            </a:br>
            <a:r>
              <a:rPr lang="en-US" dirty="0">
                <a:latin typeface="Arial Narrow" panose="020B0604020202020204" pitchFamily="34" charset="0"/>
                <a:cs typeface="Arial Narrow" panose="020B0604020202020204" pitchFamily="34" charset="0"/>
              </a:rPr>
              <a:t>Technology Development for the MC Cooling Cell Solenoids </a:t>
            </a:r>
            <a:r>
              <a:rPr lang="fr-FR" dirty="0">
                <a:latin typeface="Arial Narrow" panose="020B0604020202020204" pitchFamily="34" charset="0"/>
                <a:cs typeface="Arial Narrow" panose="020B0604020202020204" pitchFamily="34" charset="0"/>
              </a:rPr>
              <a:t>/ Giovanni Giordano / INFN - LASA</a:t>
            </a: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2315388" y="209555"/>
            <a:ext cx="7408824" cy="1325563"/>
          </a:xfrm>
        </p:spPr>
        <p:txBody>
          <a:bodyPr/>
          <a:lstStyle/>
          <a:p>
            <a:r>
              <a:rPr lang="en-US" dirty="0">
                <a:solidFill>
                  <a:srgbClr val="0070C0"/>
                </a:solidFill>
                <a:latin typeface="Georgia" panose="02040502050405020303" pitchFamily="18" charset="0"/>
                <a:ea typeface="Calibri" panose="020F0502020204030204" pitchFamily="34" charset="0"/>
                <a:cs typeface="Times New Roman" panose="02020603050405020304" pitchFamily="18" charset="0"/>
              </a:rPr>
              <a:t>J</a:t>
            </a:r>
            <a:r>
              <a:rPr lang="en-US" dirty="0">
                <a:latin typeface="Georgia" panose="02040502050405020303" pitchFamily="18" charset="0"/>
                <a:ea typeface="Calibri" panose="020F0502020204030204" pitchFamily="34" charset="0"/>
                <a:cs typeface="Times New Roman" panose="02020603050405020304" pitchFamily="18" charset="0"/>
              </a:rPr>
              <a:t>unction</a:t>
            </a:r>
            <a:r>
              <a:rPr lang="en-US" dirty="0">
                <a:solidFill>
                  <a:srgbClr val="0070C0"/>
                </a:solidFill>
                <a:latin typeface="Georgia" panose="02040502050405020303" pitchFamily="18" charset="0"/>
                <a:ea typeface="Calibri" panose="020F0502020204030204" pitchFamily="34" charset="0"/>
                <a:cs typeface="Times New Roman" panose="02020603050405020304" pitchFamily="18" charset="0"/>
              </a:rPr>
              <a:t> T</a:t>
            </a:r>
            <a:r>
              <a:rPr lang="en-US" dirty="0">
                <a:latin typeface="Georgia" panose="02040502050405020303" pitchFamily="18" charset="0"/>
                <a:ea typeface="Calibri" panose="020F0502020204030204" pitchFamily="34" charset="0"/>
                <a:cs typeface="Times New Roman" panose="02020603050405020304" pitchFamily="18" charset="0"/>
              </a:rPr>
              <a:t>esting</a:t>
            </a:r>
            <a:endParaRPr lang="en-GB" dirty="0"/>
          </a:p>
        </p:txBody>
      </p:sp>
      <p:pic>
        <p:nvPicPr>
          <p:cNvPr id="10" name="Image 4">
            <a:extLst>
              <a:ext uri="{FF2B5EF4-FFF2-40B4-BE49-F238E27FC236}">
                <a16:creationId xmlns:a16="http://schemas.microsoft.com/office/drawing/2014/main" id="{4682864E-4A6E-8714-1723-10C194AD757C}"/>
              </a:ext>
            </a:extLst>
          </p:cNvPr>
          <p:cNvPicPr>
            <a:picLocks noChangeAspect="1"/>
          </p:cNvPicPr>
          <p:nvPr/>
        </p:nvPicPr>
        <p:blipFill>
          <a:blip r:embed="rId4"/>
          <a:stretch>
            <a:fillRect/>
          </a:stretch>
        </p:blipFill>
        <p:spPr>
          <a:xfrm>
            <a:off x="10759501" y="161193"/>
            <a:ext cx="910841" cy="910841"/>
          </a:xfrm>
          <a:prstGeom prst="rect">
            <a:avLst/>
          </a:prstGeom>
        </p:spPr>
      </p:pic>
      <p:sp>
        <p:nvSpPr>
          <p:cNvPr id="21" name="Content Placeholder 2">
            <a:extLst>
              <a:ext uri="{FF2B5EF4-FFF2-40B4-BE49-F238E27FC236}">
                <a16:creationId xmlns:a16="http://schemas.microsoft.com/office/drawing/2014/main" id="{9992ACCF-CF28-56BA-3314-925FAB08EF9D}"/>
              </a:ext>
            </a:extLst>
          </p:cNvPr>
          <p:cNvSpPr txBox="1">
            <a:spLocks/>
          </p:cNvSpPr>
          <p:nvPr/>
        </p:nvSpPr>
        <p:spPr>
          <a:xfrm>
            <a:off x="685957" y="2598737"/>
            <a:ext cx="5157787" cy="36845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p:txBody>
      </p:sp>
      <p:sp>
        <p:nvSpPr>
          <p:cNvPr id="25" name="Text Placeholder 1">
            <a:extLst>
              <a:ext uri="{FF2B5EF4-FFF2-40B4-BE49-F238E27FC236}">
                <a16:creationId xmlns:a16="http://schemas.microsoft.com/office/drawing/2014/main" id="{53C82912-1B8C-F6ED-23B4-4CC2BAB1D3CD}"/>
              </a:ext>
            </a:extLst>
          </p:cNvPr>
          <p:cNvSpPr txBox="1">
            <a:spLocks/>
          </p:cNvSpPr>
          <p:nvPr/>
        </p:nvSpPr>
        <p:spPr>
          <a:xfrm>
            <a:off x="405620" y="1602000"/>
            <a:ext cx="4508664" cy="452382"/>
          </a:xfrm>
          <a:prstGeom prst="rect">
            <a:avLst/>
          </a:prstGeom>
          <a:noFill/>
          <a:ln>
            <a:noFill/>
          </a:ln>
        </p:spPr>
        <p:style>
          <a:lnRef idx="0">
            <a:scrgbClr r="0" g="0" b="0"/>
          </a:lnRef>
          <a:fillRef idx="0">
            <a:scrgbClr r="0" g="0" b="0"/>
          </a:fillRef>
          <a:effectRef idx="0">
            <a:scrgbClr r="0" g="0" b="0"/>
          </a:effectRef>
          <a:fontRef idx="minor">
            <a:schemeClr val="dk1"/>
          </a:fontRef>
        </p:style>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GB" dirty="0">
                <a:latin typeface="+mn-lt"/>
              </a:rPr>
              <a:t>Splicing is needed</a:t>
            </a:r>
          </a:p>
        </p:txBody>
      </p:sp>
      <p:sp>
        <p:nvSpPr>
          <p:cNvPr id="26" name="Content Placeholder 2">
            <a:extLst>
              <a:ext uri="{FF2B5EF4-FFF2-40B4-BE49-F238E27FC236}">
                <a16:creationId xmlns:a16="http://schemas.microsoft.com/office/drawing/2014/main" id="{8D1B1B98-2E3E-7A29-B34F-A90558507FF8}"/>
              </a:ext>
            </a:extLst>
          </p:cNvPr>
          <p:cNvSpPr txBox="1">
            <a:spLocks/>
          </p:cNvSpPr>
          <p:nvPr/>
        </p:nvSpPr>
        <p:spPr>
          <a:xfrm>
            <a:off x="405619" y="2176947"/>
            <a:ext cx="4508664" cy="2116997"/>
          </a:xfrm>
          <a:prstGeom prst="rect">
            <a:avLst/>
          </a:prstGeom>
          <a:noFill/>
          <a:ln>
            <a:noFill/>
          </a:ln>
        </p:spPr>
        <p:style>
          <a:lnRef idx="0">
            <a:scrgbClr r="0" g="0" b="0"/>
          </a:lnRef>
          <a:fillRef idx="0">
            <a:scrgbClr r="0" g="0" b="0"/>
          </a:fillRef>
          <a:effectRef idx="0">
            <a:scrgbClr r="0" g="0" b="0"/>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a:r>
              <a:rPr lang="en-US" sz="1800" dirty="0">
                <a:latin typeface="+mn-lt"/>
              </a:rPr>
              <a:t>External and internal splicing</a:t>
            </a:r>
          </a:p>
          <a:p>
            <a:pPr marL="342900"/>
            <a:r>
              <a:rPr lang="en-US" sz="1800" dirty="0">
                <a:latin typeface="+mn-lt"/>
              </a:rPr>
              <a:t>Splicing geometry</a:t>
            </a:r>
          </a:p>
          <a:p>
            <a:pPr marL="342900"/>
            <a:r>
              <a:rPr lang="en-US" sz="1800" dirty="0">
                <a:latin typeface="+mn-lt"/>
              </a:rPr>
              <a:t>Brazing alloys</a:t>
            </a:r>
          </a:p>
          <a:p>
            <a:pPr marL="342900"/>
            <a:r>
              <a:rPr lang="en-US" sz="1800" dirty="0">
                <a:latin typeface="+mn-lt"/>
              </a:rPr>
              <a:t>Welding technologies</a:t>
            </a:r>
          </a:p>
        </p:txBody>
      </p:sp>
      <p:pic>
        <p:nvPicPr>
          <p:cNvPr id="1026" name="Picture 2" descr="Different joint configurations: lap joint (top) and bridge joint (bottom).">
            <a:extLst>
              <a:ext uri="{FF2B5EF4-FFF2-40B4-BE49-F238E27FC236}">
                <a16:creationId xmlns:a16="http://schemas.microsoft.com/office/drawing/2014/main" id="{3BED4297-ED44-CC67-B056-B6D675094B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5619" y="3936814"/>
            <a:ext cx="5257800" cy="2271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5832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367926-416E-69E3-441B-8C5152D14987}"/>
              </a:ext>
            </a:extLst>
          </p:cNvPr>
          <p:cNvSpPr>
            <a:spLocks noGrp="1"/>
          </p:cNvSpPr>
          <p:nvPr>
            <p:ph type="body" idx="1"/>
          </p:nvPr>
        </p:nvSpPr>
        <p:spPr/>
        <p:txBody>
          <a:bodyPr/>
          <a:lstStyle/>
          <a:p>
            <a:pPr algn="ctr"/>
            <a:r>
              <a:rPr lang="en-GB" dirty="0">
                <a:latin typeface="+mn-lt"/>
              </a:rPr>
              <a:t>Non insulated coil – norm. Transient  </a:t>
            </a:r>
          </a:p>
        </p:txBody>
      </p:sp>
      <p:sp>
        <p:nvSpPr>
          <p:cNvPr id="4" name="Text Placeholder 3">
            <a:extLst>
              <a:ext uri="{FF2B5EF4-FFF2-40B4-BE49-F238E27FC236}">
                <a16:creationId xmlns:a16="http://schemas.microsoft.com/office/drawing/2014/main" id="{52345498-60C3-445A-60B9-2BF1586F8CCF}"/>
              </a:ext>
            </a:extLst>
          </p:cNvPr>
          <p:cNvSpPr>
            <a:spLocks noGrp="1"/>
          </p:cNvSpPr>
          <p:nvPr>
            <p:ph type="body" sz="quarter" idx="3"/>
          </p:nvPr>
        </p:nvSpPr>
        <p:spPr/>
        <p:txBody>
          <a:bodyPr/>
          <a:lstStyle/>
          <a:p>
            <a:pPr algn="ctr"/>
            <a:r>
              <a:rPr lang="en-GB" dirty="0">
                <a:latin typeface="+mn-lt"/>
              </a:rPr>
              <a:t>Junction Resistive Baseline </a:t>
            </a:r>
          </a:p>
        </p:txBody>
      </p:sp>
      <p:sp>
        <p:nvSpPr>
          <p:cNvPr id="6" name="Footer Placeholder 5">
            <a:extLst>
              <a:ext uri="{FF2B5EF4-FFF2-40B4-BE49-F238E27FC236}">
                <a16:creationId xmlns:a16="http://schemas.microsoft.com/office/drawing/2014/main" id="{C780EDCF-6B6D-2178-6AEF-DD6C434ACAF9}"/>
              </a:ext>
            </a:extLst>
          </p:cNvPr>
          <p:cNvSpPr>
            <a:spLocks noGrp="1"/>
          </p:cNvSpPr>
          <p:nvPr>
            <p:ph type="ftr" sz="quarter" idx="11"/>
          </p:nvPr>
        </p:nvSpPr>
        <p:spPr/>
        <p:txBody>
          <a:bodyPr/>
          <a:lstStyle/>
          <a:p>
            <a:r>
              <a:rPr lang="en-US" dirty="0">
                <a:latin typeface="Arial Narrow" panose="020B0604020202020204" pitchFamily="34" charset="0"/>
                <a:cs typeface="Arial Narrow" panose="020B0604020202020204" pitchFamily="34" charset="0"/>
              </a:rPr>
              <a:t>HTS Winding and Junction</a:t>
            </a:r>
            <a:br>
              <a:rPr lang="en-US" dirty="0">
                <a:latin typeface="Arial Narrow" panose="020B0604020202020204" pitchFamily="34" charset="0"/>
                <a:cs typeface="Arial Narrow" panose="020B0604020202020204" pitchFamily="34" charset="0"/>
              </a:rPr>
            </a:br>
            <a:r>
              <a:rPr lang="en-US" dirty="0">
                <a:latin typeface="Arial Narrow" panose="020B0604020202020204" pitchFamily="34" charset="0"/>
                <a:cs typeface="Arial Narrow" panose="020B0604020202020204" pitchFamily="34" charset="0"/>
              </a:rPr>
              <a:t>Technology Development for the MC Cooling Cell Solenoids </a:t>
            </a:r>
            <a:r>
              <a:rPr lang="fr-FR" dirty="0">
                <a:latin typeface="Arial Narrow" panose="020B0604020202020204" pitchFamily="34" charset="0"/>
                <a:cs typeface="Arial Narrow" panose="020B0604020202020204" pitchFamily="34" charset="0"/>
              </a:rPr>
              <a:t>/ Giovanni Giordano / INFN - LASA</a:t>
            </a:r>
          </a:p>
        </p:txBody>
      </p:sp>
      <p:sp>
        <p:nvSpPr>
          <p:cNvPr id="7" name="Slide Number Placeholder 6">
            <a:extLst>
              <a:ext uri="{FF2B5EF4-FFF2-40B4-BE49-F238E27FC236}">
                <a16:creationId xmlns:a16="http://schemas.microsoft.com/office/drawing/2014/main" id="{46A139B2-9A70-B0D2-9B12-2BAD73516D4E}"/>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8" name="Title 7">
            <a:extLst>
              <a:ext uri="{FF2B5EF4-FFF2-40B4-BE49-F238E27FC236}">
                <a16:creationId xmlns:a16="http://schemas.microsoft.com/office/drawing/2014/main" id="{248DED00-42D4-70B2-0521-21E7E89E87FD}"/>
              </a:ext>
            </a:extLst>
          </p:cNvPr>
          <p:cNvSpPr>
            <a:spLocks noGrp="1"/>
          </p:cNvSpPr>
          <p:nvPr>
            <p:ph type="title"/>
          </p:nvPr>
        </p:nvSpPr>
        <p:spPr>
          <a:xfrm>
            <a:off x="2355696" y="152484"/>
            <a:ext cx="7408824" cy="1325563"/>
          </a:xfrm>
        </p:spPr>
        <p:txBody>
          <a:bodyPr/>
          <a:lstStyle/>
          <a:p>
            <a:r>
              <a:rPr lang="en-US" dirty="0">
                <a:solidFill>
                  <a:srgbClr val="0070C0"/>
                </a:solidFill>
                <a:latin typeface="Georgia" panose="02040502050405020303" pitchFamily="18" charset="0"/>
                <a:ea typeface="Calibri" panose="020F0502020204030204" pitchFamily="34" charset="0"/>
                <a:cs typeface="Times New Roman" panose="02020603050405020304" pitchFamily="18" charset="0"/>
              </a:rPr>
              <a:t>S</a:t>
            </a:r>
            <a:r>
              <a:rPr lang="en-US" dirty="0">
                <a:latin typeface="Georgia" panose="02040502050405020303" pitchFamily="18" charset="0"/>
                <a:ea typeface="Calibri" panose="020F0502020204030204" pitchFamily="34" charset="0"/>
                <a:cs typeface="Times New Roman" panose="02020603050405020304" pitchFamily="18" charset="0"/>
              </a:rPr>
              <a:t>ome</a:t>
            </a:r>
            <a:r>
              <a:rPr lang="en-US" dirty="0">
                <a:solidFill>
                  <a:srgbClr val="0070C0"/>
                </a:solidFill>
                <a:latin typeface="Georgia" panose="02040502050405020303" pitchFamily="18" charset="0"/>
                <a:ea typeface="Calibri" panose="020F0502020204030204" pitchFamily="34" charset="0"/>
                <a:cs typeface="Times New Roman" panose="02020603050405020304" pitchFamily="18" charset="0"/>
              </a:rPr>
              <a:t> R</a:t>
            </a:r>
            <a:r>
              <a:rPr lang="en-US" dirty="0">
                <a:latin typeface="Georgia" panose="02040502050405020303" pitchFamily="18" charset="0"/>
                <a:ea typeface="Calibri" panose="020F0502020204030204" pitchFamily="34" charset="0"/>
                <a:cs typeface="Times New Roman" panose="02020603050405020304" pitchFamily="18" charset="0"/>
              </a:rPr>
              <a:t>esults</a:t>
            </a:r>
            <a:endParaRPr lang="en-GB" dirty="0"/>
          </a:p>
        </p:txBody>
      </p:sp>
      <p:pic>
        <p:nvPicPr>
          <p:cNvPr id="9" name="Image 4">
            <a:extLst>
              <a:ext uri="{FF2B5EF4-FFF2-40B4-BE49-F238E27FC236}">
                <a16:creationId xmlns:a16="http://schemas.microsoft.com/office/drawing/2014/main" id="{96AECD65-5B00-CE2C-FD91-9D3C1A569AA8}"/>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17" name="Picture 12">
            <a:extLst>
              <a:ext uri="{FF2B5EF4-FFF2-40B4-BE49-F238E27FC236}">
                <a16:creationId xmlns:a16="http://schemas.microsoft.com/office/drawing/2014/main" id="{DD1856F4-C074-0598-D067-B4667D47D0D7}"/>
              </a:ext>
            </a:extLst>
          </p:cNvPr>
          <p:cNvPicPr>
            <a:picLocks noGrp="1" noChangeAspect="1"/>
          </p:cNvPicPr>
          <p:nvPr>
            <p:ph sz="quarter" idx="4"/>
          </p:nvPr>
        </p:nvPicPr>
        <p:blipFill>
          <a:blip r:embed="rId3"/>
          <a:stretch>
            <a:fillRect/>
          </a:stretch>
        </p:blipFill>
        <p:spPr>
          <a:xfrm>
            <a:off x="6172200" y="2743376"/>
            <a:ext cx="5183188" cy="3207985"/>
          </a:xfrm>
          <a:prstGeom prst="rect">
            <a:avLst/>
          </a:prstGeom>
        </p:spPr>
      </p:pic>
      <p:pic>
        <p:nvPicPr>
          <p:cNvPr id="23" name="Immagine 22">
            <a:extLst>
              <a:ext uri="{FF2B5EF4-FFF2-40B4-BE49-F238E27FC236}">
                <a16:creationId xmlns:a16="http://schemas.microsoft.com/office/drawing/2014/main" id="{2FD81325-C9E9-2071-95E4-F9E6DD36CDA8}"/>
              </a:ext>
            </a:extLst>
          </p:cNvPr>
          <p:cNvPicPr>
            <a:picLocks noChangeAspect="1"/>
          </p:cNvPicPr>
          <p:nvPr/>
        </p:nvPicPr>
        <p:blipFill>
          <a:blip r:embed="rId4"/>
          <a:stretch>
            <a:fillRect/>
          </a:stretch>
        </p:blipFill>
        <p:spPr>
          <a:xfrm>
            <a:off x="473378" y="2757605"/>
            <a:ext cx="6068893" cy="3412807"/>
          </a:xfrm>
          <a:prstGeom prst="rect">
            <a:avLst/>
          </a:prstGeom>
        </p:spPr>
      </p:pic>
    </p:spTree>
    <p:extLst>
      <p:ext uri="{BB962C8B-B14F-4D97-AF65-F5344CB8AC3E}">
        <p14:creationId xmlns:p14="http://schemas.microsoft.com/office/powerpoint/2010/main" val="556770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r>
              <a:rPr lang="en-US" dirty="0">
                <a:latin typeface="Arial Narrow" panose="020B0604020202020204" pitchFamily="34" charset="0"/>
                <a:cs typeface="Arial Narrow" panose="020B0604020202020204" pitchFamily="34" charset="0"/>
              </a:rPr>
              <a:t>HTS Winding and Junction</a:t>
            </a:r>
            <a:br>
              <a:rPr lang="en-US" dirty="0">
                <a:latin typeface="Arial Narrow" panose="020B0604020202020204" pitchFamily="34" charset="0"/>
                <a:cs typeface="Arial Narrow" panose="020B0604020202020204" pitchFamily="34" charset="0"/>
              </a:rPr>
            </a:br>
            <a:r>
              <a:rPr lang="en-US" dirty="0">
                <a:latin typeface="Arial Narrow" panose="020B0604020202020204" pitchFamily="34" charset="0"/>
                <a:cs typeface="Arial Narrow" panose="020B0604020202020204" pitchFamily="34" charset="0"/>
              </a:rPr>
              <a:t>Technology Development for the MC Cooling Cell Solenoids </a:t>
            </a:r>
            <a:r>
              <a:rPr lang="fr-FR" dirty="0">
                <a:latin typeface="Arial Narrow" panose="020B0604020202020204" pitchFamily="34" charset="0"/>
                <a:cs typeface="Arial Narrow" panose="020B0604020202020204" pitchFamily="34" charset="0"/>
              </a:rPr>
              <a:t>/ Giovanni Giordano / INFN - LASA</a:t>
            </a:r>
          </a:p>
        </p:txBody>
      </p:sp>
    </p:spTree>
    <p:extLst>
      <p:ext uri="{BB962C8B-B14F-4D97-AF65-F5344CB8AC3E}">
        <p14:creationId xmlns:p14="http://schemas.microsoft.com/office/powerpoint/2010/main" val="40139830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1446</TotalTime>
  <Words>172</Words>
  <Application>Microsoft Office PowerPoint</Application>
  <PresentationFormat>Widescreen</PresentationFormat>
  <Paragraphs>28</Paragraphs>
  <Slides>5</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5</vt:i4>
      </vt:variant>
    </vt:vector>
  </HeadingPairs>
  <TitlesOfParts>
    <vt:vector size="10" baseType="lpstr">
      <vt:lpstr>Arial</vt:lpstr>
      <vt:lpstr>Arial Narrow</vt:lpstr>
      <vt:lpstr>Calibri</vt:lpstr>
      <vt:lpstr>Georgia</vt:lpstr>
      <vt:lpstr>Office Theme</vt:lpstr>
      <vt:lpstr>HTS Winding and Junction Technology Development for the MC Cooling Cell Solenoids</vt:lpstr>
      <vt:lpstr>ReBCO HTS: an Enabling Technology</vt:lpstr>
      <vt:lpstr>Junction Testing</vt:lpstr>
      <vt:lpstr>Some Results</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giovanni giordano</cp:lastModifiedBy>
  <cp:revision>6</cp:revision>
  <dcterms:created xsi:type="dcterms:W3CDTF">2024-02-26T13:42:26Z</dcterms:created>
  <dcterms:modified xsi:type="dcterms:W3CDTF">2024-06-18T17:33:05Z</dcterms:modified>
</cp:coreProperties>
</file>