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5" r:id="rId3"/>
    <p:sldId id="262" r:id="rId4"/>
    <p:sldId id="258" r:id="rId5"/>
    <p:sldId id="266" r:id="rId6"/>
    <p:sldId id="281" r:id="rId7"/>
    <p:sldId id="263" r:id="rId8"/>
    <p:sldId id="277" r:id="rId9"/>
    <p:sldId id="268" r:id="rId10"/>
    <p:sldId id="269" r:id="rId11"/>
    <p:sldId id="280" r:id="rId12"/>
    <p:sldId id="264" r:id="rId13"/>
    <p:sldId id="270" r:id="rId14"/>
    <p:sldId id="278" r:id="rId15"/>
    <p:sldId id="273" r:id="rId16"/>
    <p:sldId id="274" r:id="rId17"/>
    <p:sldId id="279" r:id="rId18"/>
    <p:sldId id="271" r:id="rId19"/>
    <p:sldId id="272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94"/>
  </p:normalViewPr>
  <p:slideViewPr>
    <p:cSldViewPr snapToGrid="0" snapToObjects="1">
      <p:cViewPr varScale="1">
        <p:scale>
          <a:sx n="111" d="100"/>
          <a:sy n="111" d="100"/>
        </p:scale>
        <p:origin x="4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2E665B1-8B37-21D1-1B49-B6374B384C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9B287-832B-B033-771C-D637B90B222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67EF0-98C0-4B2D-AE0C-215465D4A5B5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217E13-FD19-8B0B-12F8-C8CB203929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162A7F-DF64-5AAE-DD01-634148D80B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55CED-71B8-455C-82B9-262FE84CC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94871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685326"/>
            <a:ext cx="10334625" cy="1803939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60000"/>
          </a:blip>
          <a:srcRect/>
          <a:stretch/>
        </p:blipFill>
        <p:spPr>
          <a:xfrm>
            <a:off x="8418740" y="5755088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650602"/>
            <a:ext cx="10334625" cy="1838663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418740" y="5742910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7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tiff"/><Relationship Id="rId4" Type="http://schemas.openxmlformats.org/officeDocument/2006/relationships/image" Target="../media/image1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Polarization status at the Electron Ion Collider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391261"/>
            <a:ext cx="10334625" cy="1128154"/>
          </a:xfrm>
        </p:spPr>
        <p:txBody>
          <a:bodyPr>
            <a:normAutofit/>
          </a:bodyPr>
          <a:lstStyle/>
          <a:p>
            <a:r>
              <a:rPr lang="en-US" dirty="0"/>
              <a:t>FCC week</a:t>
            </a:r>
          </a:p>
          <a:p>
            <a:r>
              <a:rPr lang="en-US" dirty="0"/>
              <a:t>Vienna, Austria</a:t>
            </a:r>
          </a:p>
          <a:p>
            <a:r>
              <a:rPr lang="en-US" dirty="0"/>
              <a:t>May 19-23,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Kiel Hock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919839-64AB-E6C5-1017-D1B248C84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94E77-3D4D-D33B-C7F5-0D5A33638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ESR Polarization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31F2611-9D25-0F41-B6EB-B63C6E8159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5789" y="821538"/>
                <a:ext cx="11481923" cy="2960051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To maintain high polarization of 70%, the ESR will require frequent re-injections.</a:t>
                </a:r>
              </a:p>
              <a:p>
                <a:r>
                  <a:rPr lang="en-US" dirty="0"/>
                  <a:t>Desired energies at 5, 10, and 18 GeV.</a:t>
                </a:r>
              </a:p>
              <a:p>
                <a:r>
                  <a:rPr lang="en-US" dirty="0"/>
                  <a:t>The ESR will have spin in both directions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↑↓</m:t>
                    </m:r>
                  </m:oMath>
                </a14:m>
                <a:r>
                  <a:rPr lang="en-US" dirty="0"/>
                  <a:t>) to help with systematic uncertainties at the detector. </a:t>
                </a:r>
              </a:p>
              <a:p>
                <a:pPr marL="457200" lvl="1" indent="0"/>
                <a:r>
                  <a:rPr lang="en-US" dirty="0"/>
                  <a:t>Sokolov-Ternov effect: polarizes beam opposite the main dipole field.</a:t>
                </a:r>
              </a:p>
              <a:p>
                <a:pPr marL="457200" lvl="1" indent="0"/>
                <a:r>
                  <a:rPr lang="en-US" dirty="0"/>
                  <a:t>Spin diffusion: quantum excitation can be minimized through lattice optimization.</a:t>
                </a:r>
              </a:p>
              <a:p>
                <a:r>
                  <a:rPr lang="en-US" dirty="0"/>
                  <a:t>Polarization lifetime affected by above effects, resulting in different lifetimes for spin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↑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↓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31F2611-9D25-0F41-B6EB-B63C6E8159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5789" y="821538"/>
                <a:ext cx="11481923" cy="2960051"/>
              </a:xfrm>
              <a:blipFill>
                <a:blip r:embed="rId2"/>
                <a:stretch>
                  <a:fillRect l="-796" t="-3918" r="-849" b="-10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664A3-F5A2-3924-5A80-E5D54022C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2A6A05-A2FA-BD4F-E6D5-058707CBA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3607" y="3529213"/>
            <a:ext cx="7246310" cy="31541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EB007D-F084-CBBB-4EE8-F9E36726CDAF}"/>
              </a:ext>
            </a:extLst>
          </p:cNvPr>
          <p:cNvSpPr txBox="1"/>
          <p:nvPr/>
        </p:nvSpPr>
        <p:spPr>
          <a:xfrm>
            <a:off x="5723284" y="523641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 GeV</a:t>
            </a:r>
          </a:p>
        </p:txBody>
      </p:sp>
    </p:spTree>
    <p:extLst>
      <p:ext uri="{BB962C8B-B14F-4D97-AF65-F5344CB8AC3E}">
        <p14:creationId xmlns:p14="http://schemas.microsoft.com/office/powerpoint/2010/main" val="1749681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AC92D-4801-588D-595D-AAA342A7C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55B60-55E0-85A0-228A-2F425387F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ESR Polarization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A7999E-0308-3E00-4410-745B9807A9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ED0725-8E9A-A2EC-6808-2B7BC01EDDF7}"/>
              </a:ext>
            </a:extLst>
          </p:cNvPr>
          <p:cNvSpPr txBox="1"/>
          <p:nvPr/>
        </p:nvSpPr>
        <p:spPr>
          <a:xfrm>
            <a:off x="10224240" y="33582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Signorelli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7DE4AF-1661-CFB1-889B-EA7666937F9A}"/>
              </a:ext>
            </a:extLst>
          </p:cNvPr>
          <p:cNvSpPr txBox="1"/>
          <p:nvPr/>
        </p:nvSpPr>
        <p:spPr>
          <a:xfrm>
            <a:off x="2158253" y="6199010"/>
            <a:ext cx="95202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See M. Signorelli and G. </a:t>
            </a:r>
            <a:r>
              <a:rPr lang="en-US" sz="1600" dirty="0" err="1"/>
              <a:t>Hoffstaetter</a:t>
            </a:r>
            <a:r>
              <a:rPr lang="en-US" sz="1600" dirty="0"/>
              <a:t>, “BAGELS for simultaneous polarization, orbit, and optics control in electron storage rings. PRAB, 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 Placeholder 6">
                <a:extLst>
                  <a:ext uri="{FF2B5EF4-FFF2-40B4-BE49-F238E27FC236}">
                    <a16:creationId xmlns:a16="http://schemas.microsoft.com/office/drawing/2014/main" id="{A482FB9A-142D-2729-3DA7-4628863E59A2}"/>
                  </a:ext>
                </a:extLst>
              </p:cNvPr>
              <p:cNvSpPr>
                <a:spLocks noGrp="1"/>
              </p:cNvSpPr>
              <p:nvPr/>
            </p:nvSpPr>
            <p:spPr>
              <a:xfrm>
                <a:off x="346075" y="1054681"/>
                <a:ext cx="11499850" cy="53355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sz="1700" dirty="0"/>
                  <a:t>Choice of unit bump: “Opposing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1700" dirty="0"/>
                  <a:t>-bumps” for no delocalized coupling &amp; no delocalized vertical dispersion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i="0" dirty="0">
                    <a:solidFill>
                      <a:srgbClr val="000000"/>
                    </a:solidFill>
                    <a:effectLst/>
                  </a:rPr>
                  <a:t>Best Adjustment Groups for </a:t>
                </a:r>
                <a:r>
                  <a:rPr lang="en-US" sz="1600" i="0" dirty="0" err="1">
                    <a:solidFill>
                      <a:srgbClr val="000000"/>
                    </a:solidFill>
                    <a:effectLst/>
                  </a:rPr>
                  <a:t>ELectron</a:t>
                </a:r>
                <a:r>
                  <a:rPr lang="en-US" sz="1600" i="0" dirty="0">
                    <a:solidFill>
                      <a:srgbClr val="000000"/>
                    </a:solidFill>
                    <a:effectLst/>
                  </a:rPr>
                  <a:t> Spin (BAGELS) algorithm developed to minimize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𝜕</m:t>
                    </m:r>
                    <m:acc>
                      <m:accPr>
                        <m:chr m:val="̂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m:rPr>
                        <m:lit/>
                      </m:rPr>
                      <a:rPr lang="en-US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𝜕𝛿</m:t>
                    </m:r>
                  </m:oMath>
                </a14:m>
                <a:r>
                  <a:rPr lang="en-US" sz="1600" dirty="0">
                    <a:ea typeface="Palatino" pitchFamily="2" charset="77"/>
                    <a:cs typeface="Times New Roman" panose="02020603050405020304" pitchFamily="18" charset="0"/>
                  </a:rPr>
                  <a:t> around the ring.</a:t>
                </a:r>
                <a:endParaRPr lang="en-US" sz="100" dirty="0"/>
              </a:p>
              <a:p>
                <a:pPr>
                  <a:spcBef>
                    <a:spcPts val="600"/>
                  </a:spcBef>
                </a:pPr>
                <a:r>
                  <a:rPr lang="en-US" sz="1700" dirty="0"/>
                  <a:t>Turning only 4 knobs until polarization is maximal</a:t>
                </a:r>
                <a:r>
                  <a:rPr lang="en-US" sz="1700" b="1" dirty="0"/>
                  <a:t>:</a:t>
                </a:r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endParaRPr lang="en-US" sz="1700" b="1" dirty="0"/>
              </a:p>
              <a:p>
                <a:pPr marL="0" indent="0">
                  <a:buNone/>
                </a:pPr>
                <a:endParaRPr lang="en-US" sz="1600" b="1" dirty="0"/>
              </a:p>
              <a:p>
                <a:endParaRPr lang="en-US" sz="1700" dirty="0"/>
              </a:p>
              <a:p>
                <a:pPr marL="0" indent="0">
                  <a:buNone/>
                </a:pPr>
                <a:endParaRPr lang="en-US" sz="1700" dirty="0"/>
              </a:p>
              <a:p>
                <a:pPr marL="0" indent="0">
                  <a:buNone/>
                </a:pPr>
                <a:endParaRPr lang="en-US" sz="1700" dirty="0"/>
              </a:p>
            </p:txBody>
          </p:sp>
        </mc:Choice>
        <mc:Fallback xmlns="">
          <p:sp>
            <p:nvSpPr>
              <p:cNvPr id="33" name="Text Placeholder 6">
                <a:extLst>
                  <a:ext uri="{FF2B5EF4-FFF2-40B4-BE49-F238E27FC236}">
                    <a16:creationId xmlns:a16="http://schemas.microsoft.com/office/drawing/2014/main" id="{A482FB9A-142D-2729-3DA7-4628863E59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075" y="1054681"/>
                <a:ext cx="11499850" cy="5335520"/>
              </a:xfrm>
              <a:prstGeom prst="rect">
                <a:avLst/>
              </a:prstGeom>
              <a:blipFill>
                <a:blip r:embed="rId2"/>
                <a:stretch>
                  <a:fillRect l="-265" t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Picture 33">
            <a:extLst>
              <a:ext uri="{FF2B5EF4-FFF2-40B4-BE49-F238E27FC236}">
                <a16:creationId xmlns:a16="http://schemas.microsoft.com/office/drawing/2014/main" id="{08E4D9F6-681D-8D1D-5D59-97BAFB5621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35599" y="2334396"/>
            <a:ext cx="3810872" cy="248491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56416D7-8D01-7487-DC9D-378A3DCF01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694" y="2181120"/>
            <a:ext cx="4108171" cy="279314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F17ECC6-B4C1-9BBA-DFA9-DD6F4E0A9C8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246626" y="2339757"/>
            <a:ext cx="3805112" cy="2484912"/>
          </a:xfrm>
          <a:prstGeom prst="rect">
            <a:avLst/>
          </a:prstGeom>
        </p:spPr>
      </p:pic>
      <p:sp>
        <p:nvSpPr>
          <p:cNvPr id="39" name="TextBox 15">
            <a:extLst>
              <a:ext uri="{FF2B5EF4-FFF2-40B4-BE49-F238E27FC236}">
                <a16:creationId xmlns:a16="http://schemas.microsoft.com/office/drawing/2014/main" id="{1F5E4F7D-3BF2-AB5E-A78B-D0F5FDC0D645}"/>
              </a:ext>
            </a:extLst>
          </p:cNvPr>
          <p:cNvSpPr txBox="1"/>
          <p:nvPr/>
        </p:nvSpPr>
        <p:spPr>
          <a:xfrm>
            <a:off x="325689" y="5103813"/>
            <a:ext cx="54380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Max orbit excursion &lt; 1.4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Polarization requirements now exceeded for both 1- and 2-IP 18 GeV lattices</a:t>
            </a:r>
          </a:p>
        </p:txBody>
      </p:sp>
    </p:spTree>
    <p:extLst>
      <p:ext uri="{BB962C8B-B14F-4D97-AF65-F5344CB8AC3E}">
        <p14:creationId xmlns:p14="http://schemas.microsoft.com/office/powerpoint/2010/main" val="2966146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0BA76-A724-F688-F86A-C5C95711C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BDB5A-2529-DB86-6981-7AB8B0F17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54C74D-72A6-3099-DCB6-7AF4F7671F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Hadron Polarization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64AEC1-F177-517C-55EE-DBD63CD0DD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226593"/>
            <a:ext cx="10334625" cy="125960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Hadron polarization overview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AGS polarization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HSR polarization</a:t>
            </a:r>
          </a:p>
        </p:txBody>
      </p:sp>
    </p:spTree>
    <p:extLst>
      <p:ext uri="{BB962C8B-B14F-4D97-AF65-F5344CB8AC3E}">
        <p14:creationId xmlns:p14="http://schemas.microsoft.com/office/powerpoint/2010/main" val="95652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91C17-33EB-6CFD-D3E1-48310A5BE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1612A-E45F-0183-8102-157C7C7C1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Hadron polarization overview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E2ED527-3CAD-9364-CA34-9D22191CC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471" y="880829"/>
            <a:ext cx="11353198" cy="1506024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Polarization preserving devices:</a:t>
            </a:r>
          </a:p>
          <a:p>
            <a:pPr marL="457200" lvl="1" indent="0"/>
            <a:r>
              <a:rPr lang="en-US" dirty="0"/>
              <a:t>Booster: harmonic correctors (imperfection resonance correction) and an AC dipole (intrinsic resonances)</a:t>
            </a:r>
          </a:p>
          <a:p>
            <a:pPr marL="457200" lvl="1" indent="0"/>
            <a:r>
              <a:rPr lang="en-US" dirty="0"/>
              <a:t>AGS: a superconducting and normal conducting helical dipole that rotate proton spin 10+6% of 180</a:t>
            </a:r>
            <a:r>
              <a:rPr lang="en-US" baseline="30000" dirty="0"/>
              <a:t>o</a:t>
            </a:r>
            <a:r>
              <a:rPr lang="en-US" dirty="0"/>
              <a:t> </a:t>
            </a:r>
          </a:p>
          <a:p>
            <a:pPr marL="457200" lvl="1" indent="0"/>
            <a:r>
              <a:rPr lang="en-US" dirty="0"/>
              <a:t>HSR: will have six snakes (where RHIC has two in each ring).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271955-4B75-FE7E-B202-9B4E740D4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6F71AB4-E971-8C49-9E39-FF199348F908}"/>
              </a:ext>
            </a:extLst>
          </p:cNvPr>
          <p:cNvGrpSpPr>
            <a:grpSpLocks/>
          </p:cNvGrpSpPr>
          <p:nvPr/>
        </p:nvGrpSpPr>
        <p:grpSpPr bwMode="auto">
          <a:xfrm>
            <a:off x="5402633" y="2770396"/>
            <a:ext cx="7361239" cy="4330702"/>
            <a:chOff x="528" y="632"/>
            <a:chExt cx="4637" cy="272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80A2474-2FB6-FA4A-A021-9912F1C1B4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682010">
              <a:off x="4446" y="1566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8" name="Line 350">
              <a:extLst>
                <a:ext uri="{FF2B5EF4-FFF2-40B4-BE49-F238E27FC236}">
                  <a16:creationId xmlns:a16="http://schemas.microsoft.com/office/drawing/2014/main" id="{0271FFF7-C8AB-7743-9501-75C81EC208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4" y="2724"/>
              <a:ext cx="69" cy="2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Freeform 351">
              <a:extLst>
                <a:ext uri="{FF2B5EF4-FFF2-40B4-BE49-F238E27FC236}">
                  <a16:creationId xmlns:a16="http://schemas.microsoft.com/office/drawing/2014/main" id="{3310A3F6-D891-2449-AAAF-B69F878B6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" y="1643"/>
              <a:ext cx="292" cy="246"/>
            </a:xfrm>
            <a:custGeom>
              <a:avLst/>
              <a:gdLst>
                <a:gd name="T0" fmla="*/ 0 w 292"/>
                <a:gd name="T1" fmla="*/ 246 h 246"/>
                <a:gd name="T2" fmla="*/ 64 w 292"/>
                <a:gd name="T3" fmla="*/ 214 h 246"/>
                <a:gd name="T4" fmla="*/ 66 w 292"/>
                <a:gd name="T5" fmla="*/ 172 h 246"/>
                <a:gd name="T6" fmla="*/ 232 w 292"/>
                <a:gd name="T7" fmla="*/ 106 h 246"/>
                <a:gd name="T8" fmla="*/ 232 w 292"/>
                <a:gd name="T9" fmla="*/ 61 h 246"/>
                <a:gd name="T10" fmla="*/ 292 w 292"/>
                <a:gd name="T11" fmla="*/ 0 h 2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46"/>
                <a:gd name="T20" fmla="*/ 292 w 292"/>
                <a:gd name="T21" fmla="*/ 246 h 2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46">
                  <a:moveTo>
                    <a:pt x="0" y="246"/>
                  </a:moveTo>
                  <a:lnTo>
                    <a:pt x="64" y="214"/>
                  </a:lnTo>
                  <a:lnTo>
                    <a:pt x="66" y="172"/>
                  </a:lnTo>
                  <a:lnTo>
                    <a:pt x="232" y="106"/>
                  </a:lnTo>
                  <a:lnTo>
                    <a:pt x="232" y="61"/>
                  </a:lnTo>
                  <a:lnTo>
                    <a:pt x="292" y="0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E74CA2B-0420-8E43-BE7C-03DB2D2BE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2" y="788"/>
              <a:ext cx="1153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9836370-2384-9A42-AC6A-8D6C76787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3" y="1780"/>
              <a:ext cx="64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5AFEE8D-FE6E-B845-B377-0317806B9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1"/>
              <a:ext cx="643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B37A83-D47E-E74A-8DED-D45BAFF82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1926"/>
              <a:ext cx="655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D337E1-C35F-6542-9586-4537F46DB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8" y="900"/>
              <a:ext cx="21" cy="9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B0DEB2A-77D4-CE4D-9D5F-B945D6F86F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31" y="1760"/>
              <a:ext cx="56" cy="36"/>
              <a:chOff x="3140" y="2171"/>
              <a:chExt cx="56" cy="36"/>
            </a:xfrm>
          </p:grpSpPr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A75DD92C-4629-E145-918C-139C9B205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0" y="2184"/>
                <a:ext cx="21" cy="9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Calibri" charset="0"/>
                </a:endParaRPr>
              </a:p>
            </p:txBody>
          </p:sp>
          <p:sp>
            <p:nvSpPr>
              <p:cNvPr id="148" name="Freeform 361">
                <a:extLst>
                  <a:ext uri="{FF2B5EF4-FFF2-40B4-BE49-F238E27FC236}">
                    <a16:creationId xmlns:a16="http://schemas.microsoft.com/office/drawing/2014/main" id="{168EEB56-3A32-234D-971D-B2F9724A1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9" y="2171"/>
                <a:ext cx="37" cy="36"/>
              </a:xfrm>
              <a:custGeom>
                <a:avLst/>
                <a:gdLst>
                  <a:gd name="T0" fmla="*/ 0 w 73"/>
                  <a:gd name="T1" fmla="*/ 0 h 74"/>
                  <a:gd name="T2" fmla="*/ 1 w 73"/>
                  <a:gd name="T3" fmla="*/ 0 h 74"/>
                  <a:gd name="T4" fmla="*/ 0 w 73"/>
                  <a:gd name="T5" fmla="*/ 0 h 74"/>
                  <a:gd name="T6" fmla="*/ 0 w 73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4"/>
                  <a:gd name="T14" fmla="*/ 73 w 73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4">
                    <a:moveTo>
                      <a:pt x="0" y="74"/>
                    </a:moveTo>
                    <a:lnTo>
                      <a:pt x="73" y="36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Calibri" charset="0"/>
                </a:endParaRPr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95E702-23B9-4B47-85E2-8F08F847B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7" y="1559"/>
              <a:ext cx="43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i="1" u="sng" dirty="0">
                  <a:latin typeface="Times New Roman" charset="0"/>
                </a:rPr>
                <a:t>PHENIX</a:t>
              </a:r>
              <a:endParaRPr lang="en-US" sz="2400" dirty="0">
                <a:latin typeface="Times New Roman" charset="0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C09A897-7925-AC42-817D-2F67B4553D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7" y="1584"/>
              <a:ext cx="57" cy="37"/>
              <a:chOff x="1391" y="2056"/>
              <a:chExt cx="57" cy="37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6FC76FAC-13E5-9045-A28A-D5189DCE9E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1" y="2069"/>
                <a:ext cx="21" cy="9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Calibri" charset="0"/>
                </a:endParaRPr>
              </a:p>
            </p:txBody>
          </p:sp>
          <p:sp>
            <p:nvSpPr>
              <p:cNvPr id="146" name="Freeform 365">
                <a:extLst>
                  <a:ext uri="{FF2B5EF4-FFF2-40B4-BE49-F238E27FC236}">
                    <a16:creationId xmlns:a16="http://schemas.microsoft.com/office/drawing/2014/main" id="{38A6ED58-93D6-C244-9A2A-D29FDDD5A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" y="2056"/>
                <a:ext cx="37" cy="37"/>
              </a:xfrm>
              <a:custGeom>
                <a:avLst/>
                <a:gdLst>
                  <a:gd name="T0" fmla="*/ 0 w 73"/>
                  <a:gd name="T1" fmla="*/ 1 h 73"/>
                  <a:gd name="T2" fmla="*/ 1 w 73"/>
                  <a:gd name="T3" fmla="*/ 1 h 73"/>
                  <a:gd name="T4" fmla="*/ 0 w 73"/>
                  <a:gd name="T5" fmla="*/ 0 h 73"/>
                  <a:gd name="T6" fmla="*/ 0 w 73"/>
                  <a:gd name="T7" fmla="*/ 1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3"/>
                  <a:gd name="T14" fmla="*/ 73 w 73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3">
                    <a:moveTo>
                      <a:pt x="0" y="73"/>
                    </a:moveTo>
                    <a:lnTo>
                      <a:pt x="73" y="36"/>
                    </a:lnTo>
                    <a:lnTo>
                      <a:pt x="0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Calibri" charset="0"/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7D37F6C-B3DF-4845-A901-D1E2AF4D7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8" y="1312"/>
              <a:ext cx="569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92E649F-41F1-AB43-9CC1-7B95DDC13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2662"/>
              <a:ext cx="335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2324432-BA95-4947-A6BC-28BFBA85D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725"/>
              <a:ext cx="24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b="1">
                  <a:latin typeface="Times New Roman" charset="0"/>
                </a:rPr>
                <a:t>AGS</a:t>
              </a:r>
              <a:endParaRPr lang="en-US" sz="2400">
                <a:latin typeface="Times New Roman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8B96E3F-2F30-4940-AAEC-FB22E49A21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2596"/>
              <a:ext cx="396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64B7CD2-ECE8-ED43-83D8-A3517BDD7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6" y="2447"/>
              <a:ext cx="2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latin typeface="Times New Roman" charset="0"/>
                </a:rPr>
                <a:t>LINAC</a:t>
              </a:r>
              <a:endParaRPr lang="en-US" sz="800">
                <a:latin typeface="Times New Roman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7079E5-8FD5-4F45-A85D-4C23D8465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6" y="2504"/>
              <a:ext cx="31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>
                  <a:solidFill>
                    <a:srgbClr val="000000"/>
                  </a:solidFill>
                  <a:latin typeface="Times New Roman" charset="0"/>
                </a:rPr>
                <a:t>BOOSTER</a:t>
              </a:r>
              <a:endParaRPr lang="en-US" sz="800">
                <a:latin typeface="Times New Roman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D576F88-38F5-044E-B9CD-67386FE8E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" y="2247"/>
              <a:ext cx="627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3B7AF75-6024-B048-A689-19E0AD4C7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" y="2575"/>
              <a:ext cx="1045" cy="46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26" name="Arc 374">
              <a:extLst>
                <a:ext uri="{FF2B5EF4-FFF2-40B4-BE49-F238E27FC236}">
                  <a16:creationId xmlns:a16="http://schemas.microsoft.com/office/drawing/2014/main" id="{2EA7287C-CF7D-C34F-BC21-C9A689A4C01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62" y="1043"/>
              <a:ext cx="1195" cy="448"/>
            </a:xfrm>
            <a:custGeom>
              <a:avLst/>
              <a:gdLst>
                <a:gd name="T0" fmla="*/ 0 w 15493"/>
                <a:gd name="T1" fmla="*/ 0 h 21120"/>
                <a:gd name="T2" fmla="*/ 0 w 15493"/>
                <a:gd name="T3" fmla="*/ 0 h 21120"/>
                <a:gd name="T4" fmla="*/ 0 w 15493"/>
                <a:gd name="T5" fmla="*/ 0 h 21120"/>
                <a:gd name="T6" fmla="*/ 0 60000 65536"/>
                <a:gd name="T7" fmla="*/ 0 60000 65536"/>
                <a:gd name="T8" fmla="*/ 0 60000 65536"/>
                <a:gd name="T9" fmla="*/ 0 w 15493"/>
                <a:gd name="T10" fmla="*/ 0 h 21120"/>
                <a:gd name="T11" fmla="*/ 15493 w 15493"/>
                <a:gd name="T12" fmla="*/ 21120 h 211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493" h="21120" fill="none" extrusionOk="0">
                  <a:moveTo>
                    <a:pt x="4529" y="0"/>
                  </a:moveTo>
                  <a:cubicBezTo>
                    <a:pt x="8703" y="895"/>
                    <a:pt x="12518" y="3007"/>
                    <a:pt x="15492" y="6069"/>
                  </a:cubicBezTo>
                </a:path>
                <a:path w="15493" h="21120" stroke="0" extrusionOk="0">
                  <a:moveTo>
                    <a:pt x="4529" y="0"/>
                  </a:moveTo>
                  <a:cubicBezTo>
                    <a:pt x="8703" y="895"/>
                    <a:pt x="12518" y="3007"/>
                    <a:pt x="15492" y="6069"/>
                  </a:cubicBezTo>
                  <a:lnTo>
                    <a:pt x="0" y="2112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27" name="Arc 375">
              <a:extLst>
                <a:ext uri="{FF2B5EF4-FFF2-40B4-BE49-F238E27FC236}">
                  <a16:creationId xmlns:a16="http://schemas.microsoft.com/office/drawing/2014/main" id="{96BC9088-A9A4-8341-84F6-F456A9D057D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52" y="1308"/>
              <a:ext cx="1667" cy="343"/>
            </a:xfrm>
            <a:custGeom>
              <a:avLst/>
              <a:gdLst>
                <a:gd name="T0" fmla="*/ 0 w 21600"/>
                <a:gd name="T1" fmla="*/ 0 h 16156"/>
                <a:gd name="T2" fmla="*/ 0 w 21600"/>
                <a:gd name="T3" fmla="*/ 0 h 16156"/>
                <a:gd name="T4" fmla="*/ 0 w 21600"/>
                <a:gd name="T5" fmla="*/ 0 h 161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16156"/>
                <a:gd name="T11" fmla="*/ 21600 w 21600"/>
                <a:gd name="T12" fmla="*/ 16156 h 161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6156" fill="none" extrusionOk="0">
                  <a:moveTo>
                    <a:pt x="19847" y="0"/>
                  </a:moveTo>
                  <a:cubicBezTo>
                    <a:pt x="21003" y="2692"/>
                    <a:pt x="21600" y="5591"/>
                    <a:pt x="21600" y="8522"/>
                  </a:cubicBezTo>
                  <a:cubicBezTo>
                    <a:pt x="21600" y="11129"/>
                    <a:pt x="21127" y="13716"/>
                    <a:pt x="20205" y="16155"/>
                  </a:cubicBezTo>
                </a:path>
                <a:path w="21600" h="16156" stroke="0" extrusionOk="0">
                  <a:moveTo>
                    <a:pt x="19847" y="0"/>
                  </a:moveTo>
                  <a:cubicBezTo>
                    <a:pt x="21003" y="2692"/>
                    <a:pt x="21600" y="5591"/>
                    <a:pt x="21600" y="8522"/>
                  </a:cubicBezTo>
                  <a:cubicBezTo>
                    <a:pt x="21600" y="11129"/>
                    <a:pt x="21127" y="13716"/>
                    <a:pt x="20205" y="16155"/>
                  </a:cubicBezTo>
                  <a:lnTo>
                    <a:pt x="0" y="8522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28" name="Arc 376">
              <a:extLst>
                <a:ext uri="{FF2B5EF4-FFF2-40B4-BE49-F238E27FC236}">
                  <a16:creationId xmlns:a16="http://schemas.microsoft.com/office/drawing/2014/main" id="{50C3D03B-CEEB-7946-A780-5AFA977070C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17" y="1304"/>
              <a:ext cx="1667" cy="339"/>
            </a:xfrm>
            <a:custGeom>
              <a:avLst/>
              <a:gdLst>
                <a:gd name="T0" fmla="*/ 0 w 21600"/>
                <a:gd name="T1" fmla="*/ 0 h 15969"/>
                <a:gd name="T2" fmla="*/ 0 w 21600"/>
                <a:gd name="T3" fmla="*/ 0 h 15969"/>
                <a:gd name="T4" fmla="*/ 0 w 21600"/>
                <a:gd name="T5" fmla="*/ 0 h 15969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969"/>
                <a:gd name="T11" fmla="*/ 21600 w 21600"/>
                <a:gd name="T12" fmla="*/ 15969 h 159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969" fill="none" extrusionOk="0">
                  <a:moveTo>
                    <a:pt x="1306" y="15969"/>
                  </a:moveTo>
                  <a:cubicBezTo>
                    <a:pt x="442" y="13597"/>
                    <a:pt x="0" y="11093"/>
                    <a:pt x="0" y="8570"/>
                  </a:cubicBezTo>
                  <a:cubicBezTo>
                    <a:pt x="0" y="5622"/>
                    <a:pt x="603" y="2705"/>
                    <a:pt x="1772" y="-1"/>
                  </a:cubicBezTo>
                </a:path>
                <a:path w="21600" h="15969" stroke="0" extrusionOk="0">
                  <a:moveTo>
                    <a:pt x="1306" y="15969"/>
                  </a:moveTo>
                  <a:cubicBezTo>
                    <a:pt x="442" y="13597"/>
                    <a:pt x="0" y="11093"/>
                    <a:pt x="0" y="8570"/>
                  </a:cubicBezTo>
                  <a:cubicBezTo>
                    <a:pt x="0" y="5622"/>
                    <a:pt x="603" y="2705"/>
                    <a:pt x="1772" y="-1"/>
                  </a:cubicBezTo>
                  <a:lnTo>
                    <a:pt x="21600" y="857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29" name="Arc 377">
              <a:extLst>
                <a:ext uri="{FF2B5EF4-FFF2-40B4-BE49-F238E27FC236}">
                  <a16:creationId xmlns:a16="http://schemas.microsoft.com/office/drawing/2014/main" id="{6B8E792F-D593-B847-9F8D-6BDABCFF8A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04" y="1420"/>
              <a:ext cx="1121" cy="522"/>
            </a:xfrm>
            <a:custGeom>
              <a:avLst/>
              <a:gdLst>
                <a:gd name="T0" fmla="*/ 0 w 14614"/>
                <a:gd name="T1" fmla="*/ 0 h 21395"/>
                <a:gd name="T2" fmla="*/ 0 w 14614"/>
                <a:gd name="T3" fmla="*/ 0 h 21395"/>
                <a:gd name="T4" fmla="*/ 0 w 14614"/>
                <a:gd name="T5" fmla="*/ 0 h 21395"/>
                <a:gd name="T6" fmla="*/ 0 60000 65536"/>
                <a:gd name="T7" fmla="*/ 0 60000 65536"/>
                <a:gd name="T8" fmla="*/ 0 60000 65536"/>
                <a:gd name="T9" fmla="*/ 0 w 14614"/>
                <a:gd name="T10" fmla="*/ 0 h 21395"/>
                <a:gd name="T11" fmla="*/ 14614 w 14614"/>
                <a:gd name="T12" fmla="*/ 21395 h 213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614" h="21395" fill="none" extrusionOk="0">
                  <a:moveTo>
                    <a:pt x="11645" y="21395"/>
                  </a:moveTo>
                  <a:cubicBezTo>
                    <a:pt x="7296" y="20791"/>
                    <a:pt x="3233" y="18876"/>
                    <a:pt x="0" y="15905"/>
                  </a:cubicBezTo>
                </a:path>
                <a:path w="14614" h="21395" stroke="0" extrusionOk="0">
                  <a:moveTo>
                    <a:pt x="11645" y="21395"/>
                  </a:moveTo>
                  <a:cubicBezTo>
                    <a:pt x="7296" y="20791"/>
                    <a:pt x="3233" y="18876"/>
                    <a:pt x="0" y="15905"/>
                  </a:cubicBezTo>
                  <a:lnTo>
                    <a:pt x="14614" y="0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30" name="Arc 378">
              <a:extLst>
                <a:ext uri="{FF2B5EF4-FFF2-40B4-BE49-F238E27FC236}">
                  <a16:creationId xmlns:a16="http://schemas.microsoft.com/office/drawing/2014/main" id="{AB14BDA5-3015-9242-8F03-9C6801C45A0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48" y="1540"/>
              <a:ext cx="1241" cy="398"/>
            </a:xfrm>
            <a:custGeom>
              <a:avLst/>
              <a:gdLst>
                <a:gd name="T0" fmla="*/ 0 w 16143"/>
                <a:gd name="T1" fmla="*/ 0 h 21035"/>
                <a:gd name="T2" fmla="*/ 0 w 16143"/>
                <a:gd name="T3" fmla="*/ 0 h 21035"/>
                <a:gd name="T4" fmla="*/ 0 w 16143"/>
                <a:gd name="T5" fmla="*/ 0 h 21035"/>
                <a:gd name="T6" fmla="*/ 0 60000 65536"/>
                <a:gd name="T7" fmla="*/ 0 60000 65536"/>
                <a:gd name="T8" fmla="*/ 0 60000 65536"/>
                <a:gd name="T9" fmla="*/ 0 w 16143"/>
                <a:gd name="T10" fmla="*/ 0 h 21035"/>
                <a:gd name="T11" fmla="*/ 16143 w 16143"/>
                <a:gd name="T12" fmla="*/ 21035 h 210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143" h="21035" fill="none" extrusionOk="0">
                  <a:moveTo>
                    <a:pt x="16143" y="14351"/>
                  </a:moveTo>
                  <a:cubicBezTo>
                    <a:pt x="13178" y="17686"/>
                    <a:pt x="9252" y="20021"/>
                    <a:pt x="4907" y="21035"/>
                  </a:cubicBezTo>
                </a:path>
                <a:path w="16143" h="21035" stroke="0" extrusionOk="0">
                  <a:moveTo>
                    <a:pt x="16143" y="14351"/>
                  </a:moveTo>
                  <a:cubicBezTo>
                    <a:pt x="13178" y="17686"/>
                    <a:pt x="9252" y="20021"/>
                    <a:pt x="4907" y="2103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31" name="Arc 379">
              <a:extLst>
                <a:ext uri="{FF2B5EF4-FFF2-40B4-BE49-F238E27FC236}">
                  <a16:creationId xmlns:a16="http://schemas.microsoft.com/office/drawing/2014/main" id="{6DE5921F-74ED-ED46-9F9B-72B22D762C1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13" y="1047"/>
              <a:ext cx="1167" cy="441"/>
            </a:xfrm>
            <a:custGeom>
              <a:avLst/>
              <a:gdLst>
                <a:gd name="T0" fmla="*/ 0 w 15115"/>
                <a:gd name="T1" fmla="*/ 0 h 21197"/>
                <a:gd name="T2" fmla="*/ 0 w 15115"/>
                <a:gd name="T3" fmla="*/ 0 h 21197"/>
                <a:gd name="T4" fmla="*/ 0 w 15115"/>
                <a:gd name="T5" fmla="*/ 0 h 21197"/>
                <a:gd name="T6" fmla="*/ 0 60000 65536"/>
                <a:gd name="T7" fmla="*/ 0 60000 65536"/>
                <a:gd name="T8" fmla="*/ 0 60000 65536"/>
                <a:gd name="T9" fmla="*/ 0 w 15115"/>
                <a:gd name="T10" fmla="*/ 0 h 21197"/>
                <a:gd name="T11" fmla="*/ 15115 w 15115"/>
                <a:gd name="T12" fmla="*/ 21197 h 211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15" h="21197" fill="none" extrusionOk="0">
                  <a:moveTo>
                    <a:pt x="0" y="5766"/>
                  </a:moveTo>
                  <a:cubicBezTo>
                    <a:pt x="3013" y="2815"/>
                    <a:pt x="6824" y="810"/>
                    <a:pt x="10962" y="-1"/>
                  </a:cubicBezTo>
                </a:path>
                <a:path w="15115" h="21197" stroke="0" extrusionOk="0">
                  <a:moveTo>
                    <a:pt x="0" y="5766"/>
                  </a:moveTo>
                  <a:cubicBezTo>
                    <a:pt x="3013" y="2815"/>
                    <a:pt x="6824" y="810"/>
                    <a:pt x="10962" y="-1"/>
                  </a:cubicBezTo>
                  <a:lnTo>
                    <a:pt x="15115" y="21197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32" name="Arc 380">
              <a:extLst>
                <a:ext uri="{FF2B5EF4-FFF2-40B4-BE49-F238E27FC236}">
                  <a16:creationId xmlns:a16="http://schemas.microsoft.com/office/drawing/2014/main" id="{F1EB84E0-8EF5-2244-BB63-68D1988F6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1505"/>
              <a:ext cx="1272" cy="534"/>
            </a:xfrm>
            <a:custGeom>
              <a:avLst/>
              <a:gdLst>
                <a:gd name="T0" fmla="*/ 0 w 15361"/>
                <a:gd name="T1" fmla="*/ 0 h 21244"/>
                <a:gd name="T2" fmla="*/ 0 w 15361"/>
                <a:gd name="T3" fmla="*/ 0 h 21244"/>
                <a:gd name="T4" fmla="*/ 0 w 15361"/>
                <a:gd name="T5" fmla="*/ 0 h 21244"/>
                <a:gd name="T6" fmla="*/ 0 60000 65536"/>
                <a:gd name="T7" fmla="*/ 0 60000 65536"/>
                <a:gd name="T8" fmla="*/ 0 60000 65536"/>
                <a:gd name="T9" fmla="*/ 0 w 15361"/>
                <a:gd name="T10" fmla="*/ 0 h 21244"/>
                <a:gd name="T11" fmla="*/ 15361 w 15361"/>
                <a:gd name="T12" fmla="*/ 21244 h 212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1" h="21244" fill="none" extrusionOk="0">
                  <a:moveTo>
                    <a:pt x="15361" y="15185"/>
                  </a:moveTo>
                  <a:cubicBezTo>
                    <a:pt x="12253" y="18329"/>
                    <a:pt x="8255" y="20444"/>
                    <a:pt x="3906" y="21243"/>
                  </a:cubicBezTo>
                </a:path>
                <a:path w="15361" h="21244" stroke="0" extrusionOk="0">
                  <a:moveTo>
                    <a:pt x="15361" y="15185"/>
                  </a:moveTo>
                  <a:cubicBezTo>
                    <a:pt x="12253" y="18329"/>
                    <a:pt x="8255" y="20444"/>
                    <a:pt x="3906" y="2124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33" name="Arc 381">
              <a:extLst>
                <a:ext uri="{FF2B5EF4-FFF2-40B4-BE49-F238E27FC236}">
                  <a16:creationId xmlns:a16="http://schemas.microsoft.com/office/drawing/2014/main" id="{2CB94E75-0BFF-6542-BE1E-FDA224322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3" y="1505"/>
              <a:ext cx="1243" cy="534"/>
            </a:xfrm>
            <a:custGeom>
              <a:avLst/>
              <a:gdLst>
                <a:gd name="T0" fmla="*/ 0 w 15013"/>
                <a:gd name="T1" fmla="*/ 0 h 21246"/>
                <a:gd name="T2" fmla="*/ 0 w 15013"/>
                <a:gd name="T3" fmla="*/ 0 h 21246"/>
                <a:gd name="T4" fmla="*/ 0 w 15013"/>
                <a:gd name="T5" fmla="*/ 0 h 21246"/>
                <a:gd name="T6" fmla="*/ 0 60000 65536"/>
                <a:gd name="T7" fmla="*/ 0 60000 65536"/>
                <a:gd name="T8" fmla="*/ 0 60000 65536"/>
                <a:gd name="T9" fmla="*/ 0 w 15013"/>
                <a:gd name="T10" fmla="*/ 0 h 21246"/>
                <a:gd name="T11" fmla="*/ 15013 w 15013"/>
                <a:gd name="T12" fmla="*/ 21246 h 212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13" h="21246" fill="none" extrusionOk="0">
                  <a:moveTo>
                    <a:pt x="11119" y="21246"/>
                  </a:moveTo>
                  <a:cubicBezTo>
                    <a:pt x="6930" y="20478"/>
                    <a:pt x="3062" y="18489"/>
                    <a:pt x="0" y="15529"/>
                  </a:cubicBezTo>
                </a:path>
                <a:path w="15013" h="21246" stroke="0" extrusionOk="0">
                  <a:moveTo>
                    <a:pt x="11119" y="21246"/>
                  </a:moveTo>
                  <a:cubicBezTo>
                    <a:pt x="6930" y="20478"/>
                    <a:pt x="3062" y="18489"/>
                    <a:pt x="0" y="15529"/>
                  </a:cubicBezTo>
                  <a:lnTo>
                    <a:pt x="15013" y="0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34" name="Arc 382">
              <a:extLst>
                <a:ext uri="{FF2B5EF4-FFF2-40B4-BE49-F238E27FC236}">
                  <a16:creationId xmlns:a16="http://schemas.microsoft.com/office/drawing/2014/main" id="{BDCCE395-04FF-B24C-8FF4-7742DDF78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273"/>
              <a:ext cx="1788" cy="444"/>
            </a:xfrm>
            <a:custGeom>
              <a:avLst/>
              <a:gdLst>
                <a:gd name="T0" fmla="*/ 0 w 21600"/>
                <a:gd name="T1" fmla="*/ 0 h 17626"/>
                <a:gd name="T2" fmla="*/ 0 w 21600"/>
                <a:gd name="T3" fmla="*/ 0 h 17626"/>
                <a:gd name="T4" fmla="*/ 0 w 21600"/>
                <a:gd name="T5" fmla="*/ 0 h 17626"/>
                <a:gd name="T6" fmla="*/ 0 60000 65536"/>
                <a:gd name="T7" fmla="*/ 0 60000 65536"/>
                <a:gd name="T8" fmla="*/ 0 60000 65536"/>
                <a:gd name="T9" fmla="*/ 0 w 21600"/>
                <a:gd name="T10" fmla="*/ 0 h 17626"/>
                <a:gd name="T11" fmla="*/ 21600 w 21600"/>
                <a:gd name="T12" fmla="*/ 17626 h 176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7626" fill="none" extrusionOk="0">
                  <a:moveTo>
                    <a:pt x="1688" y="17626"/>
                  </a:moveTo>
                  <a:cubicBezTo>
                    <a:pt x="574" y="14975"/>
                    <a:pt x="0" y="12128"/>
                    <a:pt x="0" y="9253"/>
                  </a:cubicBezTo>
                  <a:cubicBezTo>
                    <a:pt x="0" y="6052"/>
                    <a:pt x="711" y="2892"/>
                    <a:pt x="2082" y="0"/>
                  </a:cubicBezTo>
                </a:path>
                <a:path w="21600" h="17626" stroke="0" extrusionOk="0">
                  <a:moveTo>
                    <a:pt x="1688" y="17626"/>
                  </a:moveTo>
                  <a:cubicBezTo>
                    <a:pt x="574" y="14975"/>
                    <a:pt x="0" y="12128"/>
                    <a:pt x="0" y="9253"/>
                  </a:cubicBezTo>
                  <a:cubicBezTo>
                    <a:pt x="0" y="6052"/>
                    <a:pt x="711" y="2892"/>
                    <a:pt x="2082" y="0"/>
                  </a:cubicBezTo>
                  <a:lnTo>
                    <a:pt x="21600" y="9253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35" name="Arc 383">
              <a:extLst>
                <a:ext uri="{FF2B5EF4-FFF2-40B4-BE49-F238E27FC236}">
                  <a16:creationId xmlns:a16="http://schemas.microsoft.com/office/drawing/2014/main" id="{9D513002-5379-8D49-933B-AE0CB0098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" y="968"/>
              <a:ext cx="1222" cy="542"/>
            </a:xfrm>
            <a:custGeom>
              <a:avLst/>
              <a:gdLst>
                <a:gd name="T0" fmla="*/ 0 w 14768"/>
                <a:gd name="T1" fmla="*/ 0 h 21256"/>
                <a:gd name="T2" fmla="*/ 0 w 14768"/>
                <a:gd name="T3" fmla="*/ 0 h 21256"/>
                <a:gd name="T4" fmla="*/ 0 w 14768"/>
                <a:gd name="T5" fmla="*/ 0 h 21256"/>
                <a:gd name="T6" fmla="*/ 0 60000 65536"/>
                <a:gd name="T7" fmla="*/ 0 60000 65536"/>
                <a:gd name="T8" fmla="*/ 0 60000 65536"/>
                <a:gd name="T9" fmla="*/ 0 w 14768"/>
                <a:gd name="T10" fmla="*/ 0 h 21256"/>
                <a:gd name="T11" fmla="*/ 14768 w 14768"/>
                <a:gd name="T12" fmla="*/ 21256 h 21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68" h="21256" fill="none" extrusionOk="0">
                  <a:moveTo>
                    <a:pt x="0" y="5493"/>
                  </a:moveTo>
                  <a:cubicBezTo>
                    <a:pt x="3037" y="2647"/>
                    <a:pt x="6833" y="739"/>
                    <a:pt x="10929" y="-1"/>
                  </a:cubicBezTo>
                </a:path>
                <a:path w="14768" h="21256" stroke="0" extrusionOk="0">
                  <a:moveTo>
                    <a:pt x="0" y="5493"/>
                  </a:moveTo>
                  <a:cubicBezTo>
                    <a:pt x="3037" y="2647"/>
                    <a:pt x="6833" y="739"/>
                    <a:pt x="10929" y="-1"/>
                  </a:cubicBezTo>
                  <a:lnTo>
                    <a:pt x="14768" y="21256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36" name="Arc 384">
              <a:extLst>
                <a:ext uri="{FF2B5EF4-FFF2-40B4-BE49-F238E27FC236}">
                  <a16:creationId xmlns:a16="http://schemas.microsoft.com/office/drawing/2014/main" id="{F9C49CD1-3B1A-6A4B-B43D-C6433E4BB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971"/>
              <a:ext cx="1212" cy="538"/>
            </a:xfrm>
            <a:custGeom>
              <a:avLst/>
              <a:gdLst>
                <a:gd name="T0" fmla="*/ 0 w 14647"/>
                <a:gd name="T1" fmla="*/ 0 h 21263"/>
                <a:gd name="T2" fmla="*/ 0 w 14647"/>
                <a:gd name="T3" fmla="*/ 0 h 21263"/>
                <a:gd name="T4" fmla="*/ 0 w 14647"/>
                <a:gd name="T5" fmla="*/ 0 h 21263"/>
                <a:gd name="T6" fmla="*/ 0 60000 65536"/>
                <a:gd name="T7" fmla="*/ 0 60000 65536"/>
                <a:gd name="T8" fmla="*/ 0 60000 65536"/>
                <a:gd name="T9" fmla="*/ 0 w 14647"/>
                <a:gd name="T10" fmla="*/ 0 h 21263"/>
                <a:gd name="T11" fmla="*/ 14647 w 14647"/>
                <a:gd name="T12" fmla="*/ 21263 h 212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647" h="21263" fill="none" extrusionOk="0">
                  <a:moveTo>
                    <a:pt x="3802" y="0"/>
                  </a:moveTo>
                  <a:cubicBezTo>
                    <a:pt x="7857" y="725"/>
                    <a:pt x="11619" y="2594"/>
                    <a:pt x="14647" y="5387"/>
                  </a:cubicBezTo>
                </a:path>
                <a:path w="14647" h="21263" stroke="0" extrusionOk="0">
                  <a:moveTo>
                    <a:pt x="3802" y="0"/>
                  </a:moveTo>
                  <a:cubicBezTo>
                    <a:pt x="7857" y="725"/>
                    <a:pt x="11619" y="2594"/>
                    <a:pt x="14647" y="5387"/>
                  </a:cubicBezTo>
                  <a:lnTo>
                    <a:pt x="0" y="21263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 type="triangle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37" name="Arc 385">
              <a:extLst>
                <a:ext uri="{FF2B5EF4-FFF2-40B4-BE49-F238E27FC236}">
                  <a16:creationId xmlns:a16="http://schemas.microsoft.com/office/drawing/2014/main" id="{B49B5FCC-0076-1843-B4B3-4F0DFA9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1264"/>
              <a:ext cx="1788" cy="451"/>
            </a:xfrm>
            <a:custGeom>
              <a:avLst/>
              <a:gdLst>
                <a:gd name="T0" fmla="*/ 0 w 21600"/>
                <a:gd name="T1" fmla="*/ 0 h 17979"/>
                <a:gd name="T2" fmla="*/ 0 w 21600"/>
                <a:gd name="T3" fmla="*/ 0 h 17979"/>
                <a:gd name="T4" fmla="*/ 0 w 21600"/>
                <a:gd name="T5" fmla="*/ 0 h 17979"/>
                <a:gd name="T6" fmla="*/ 0 60000 65536"/>
                <a:gd name="T7" fmla="*/ 0 60000 65536"/>
                <a:gd name="T8" fmla="*/ 0 60000 65536"/>
                <a:gd name="T9" fmla="*/ 0 w 21600"/>
                <a:gd name="T10" fmla="*/ 0 h 17979"/>
                <a:gd name="T11" fmla="*/ 21600 w 21600"/>
                <a:gd name="T12" fmla="*/ 17979 h 179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7979" fill="none" extrusionOk="0">
                  <a:moveTo>
                    <a:pt x="19360" y="0"/>
                  </a:moveTo>
                  <a:cubicBezTo>
                    <a:pt x="20833" y="2977"/>
                    <a:pt x="21600" y="6254"/>
                    <a:pt x="21600" y="9577"/>
                  </a:cubicBezTo>
                  <a:cubicBezTo>
                    <a:pt x="21600" y="12463"/>
                    <a:pt x="21021" y="15320"/>
                    <a:pt x="19898" y="17978"/>
                  </a:cubicBezTo>
                </a:path>
                <a:path w="21600" h="17979" stroke="0" extrusionOk="0">
                  <a:moveTo>
                    <a:pt x="19360" y="0"/>
                  </a:moveTo>
                  <a:cubicBezTo>
                    <a:pt x="20833" y="2977"/>
                    <a:pt x="21600" y="6254"/>
                    <a:pt x="21600" y="9577"/>
                  </a:cubicBezTo>
                  <a:cubicBezTo>
                    <a:pt x="21600" y="12463"/>
                    <a:pt x="21021" y="15320"/>
                    <a:pt x="19898" y="17978"/>
                  </a:cubicBezTo>
                  <a:lnTo>
                    <a:pt x="0" y="9577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38" name="Freeform 386">
              <a:extLst>
                <a:ext uri="{FF2B5EF4-FFF2-40B4-BE49-F238E27FC236}">
                  <a16:creationId xmlns:a16="http://schemas.microsoft.com/office/drawing/2014/main" id="{14B4CC07-42AA-C945-9E70-1661206FE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" y="1938"/>
              <a:ext cx="639" cy="99"/>
            </a:xfrm>
            <a:custGeom>
              <a:avLst/>
              <a:gdLst>
                <a:gd name="T0" fmla="*/ 0 w 639"/>
                <a:gd name="T1" fmla="*/ 0 h 99"/>
                <a:gd name="T2" fmla="*/ 172 w 639"/>
                <a:gd name="T3" fmla="*/ 18 h 99"/>
                <a:gd name="T4" fmla="*/ 220 w 639"/>
                <a:gd name="T5" fmla="*/ 57 h 99"/>
                <a:gd name="T6" fmla="*/ 406 w 639"/>
                <a:gd name="T7" fmla="*/ 57 h 99"/>
                <a:gd name="T8" fmla="*/ 445 w 639"/>
                <a:gd name="T9" fmla="*/ 95 h 99"/>
                <a:gd name="T10" fmla="*/ 639 w 639"/>
                <a:gd name="T11" fmla="*/ 99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9"/>
                <a:gd name="T19" fmla="*/ 0 h 99"/>
                <a:gd name="T20" fmla="*/ 639 w 639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9" h="99">
                  <a:moveTo>
                    <a:pt x="0" y="0"/>
                  </a:moveTo>
                  <a:lnTo>
                    <a:pt x="172" y="18"/>
                  </a:lnTo>
                  <a:lnTo>
                    <a:pt x="220" y="57"/>
                  </a:lnTo>
                  <a:lnTo>
                    <a:pt x="406" y="57"/>
                  </a:lnTo>
                  <a:lnTo>
                    <a:pt x="445" y="95"/>
                  </a:lnTo>
                  <a:lnTo>
                    <a:pt x="639" y="99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39" name="Freeform 387">
              <a:extLst>
                <a:ext uri="{FF2B5EF4-FFF2-40B4-BE49-F238E27FC236}">
                  <a16:creationId xmlns:a16="http://schemas.microsoft.com/office/drawing/2014/main" id="{5DA7F161-2EE4-8343-B8E4-6890129AE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" y="1941"/>
              <a:ext cx="630" cy="97"/>
            </a:xfrm>
            <a:custGeom>
              <a:avLst/>
              <a:gdLst>
                <a:gd name="T0" fmla="*/ 0 w 630"/>
                <a:gd name="T1" fmla="*/ 97 h 97"/>
                <a:gd name="T2" fmla="*/ 177 w 630"/>
                <a:gd name="T3" fmla="*/ 96 h 97"/>
                <a:gd name="T4" fmla="*/ 225 w 630"/>
                <a:gd name="T5" fmla="*/ 51 h 97"/>
                <a:gd name="T6" fmla="*/ 408 w 630"/>
                <a:gd name="T7" fmla="*/ 51 h 97"/>
                <a:gd name="T8" fmla="*/ 449 w 630"/>
                <a:gd name="T9" fmla="*/ 15 h 97"/>
                <a:gd name="T10" fmla="*/ 630 w 630"/>
                <a:gd name="T11" fmla="*/ 0 h 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0"/>
                <a:gd name="T19" fmla="*/ 0 h 97"/>
                <a:gd name="T20" fmla="*/ 630 w 630"/>
                <a:gd name="T21" fmla="*/ 97 h 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0" h="97">
                  <a:moveTo>
                    <a:pt x="0" y="97"/>
                  </a:moveTo>
                  <a:lnTo>
                    <a:pt x="177" y="96"/>
                  </a:lnTo>
                  <a:lnTo>
                    <a:pt x="225" y="51"/>
                  </a:lnTo>
                  <a:lnTo>
                    <a:pt x="408" y="51"/>
                  </a:lnTo>
                  <a:lnTo>
                    <a:pt x="449" y="15"/>
                  </a:lnTo>
                  <a:lnTo>
                    <a:pt x="630" y="0"/>
                  </a:lnTo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BDA67C9-2EB4-7C49-94C5-50F2EA20F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4" y="1967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41" name="Arc 389">
              <a:extLst>
                <a:ext uri="{FF2B5EF4-FFF2-40B4-BE49-F238E27FC236}">
                  <a16:creationId xmlns:a16="http://schemas.microsoft.com/office/drawing/2014/main" id="{D1D78EC0-EDB5-CA43-9249-C457A1BFB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1" y="2023"/>
              <a:ext cx="641" cy="310"/>
            </a:xfrm>
            <a:custGeom>
              <a:avLst/>
              <a:gdLst>
                <a:gd name="T0" fmla="*/ 0 w 21600"/>
                <a:gd name="T1" fmla="*/ 0 h 21188"/>
                <a:gd name="T2" fmla="*/ 0 w 21600"/>
                <a:gd name="T3" fmla="*/ 0 h 21188"/>
                <a:gd name="T4" fmla="*/ 0 w 21600"/>
                <a:gd name="T5" fmla="*/ 0 h 2118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188"/>
                <a:gd name="T11" fmla="*/ 21600 w 21600"/>
                <a:gd name="T12" fmla="*/ 21188 h 211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188" fill="none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</a:path>
                <a:path w="21600" h="21188" stroke="0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  <a:lnTo>
                    <a:pt x="0" y="21188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42" name="Arc 390">
              <a:extLst>
                <a:ext uri="{FF2B5EF4-FFF2-40B4-BE49-F238E27FC236}">
                  <a16:creationId xmlns:a16="http://schemas.microsoft.com/office/drawing/2014/main" id="{5130D77D-0F1F-D249-924B-DFF981EB2CB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25" y="2023"/>
              <a:ext cx="641" cy="310"/>
            </a:xfrm>
            <a:custGeom>
              <a:avLst/>
              <a:gdLst>
                <a:gd name="T0" fmla="*/ 0 w 21600"/>
                <a:gd name="T1" fmla="*/ 0 h 21188"/>
                <a:gd name="T2" fmla="*/ 0 w 21600"/>
                <a:gd name="T3" fmla="*/ 0 h 21188"/>
                <a:gd name="T4" fmla="*/ 0 w 21600"/>
                <a:gd name="T5" fmla="*/ 0 h 2118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188"/>
                <a:gd name="T11" fmla="*/ 21600 w 21600"/>
                <a:gd name="T12" fmla="*/ 21188 h 211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188" fill="none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</a:path>
                <a:path w="21600" h="21188" stroke="0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  <a:lnTo>
                    <a:pt x="0" y="21188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43" name="Freeform 391">
              <a:extLst>
                <a:ext uri="{FF2B5EF4-FFF2-40B4-BE49-F238E27FC236}">
                  <a16:creationId xmlns:a16="http://schemas.microsoft.com/office/drawing/2014/main" id="{5C8DB97B-9603-364C-B4BC-BAF9A2641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4" y="968"/>
              <a:ext cx="636" cy="80"/>
            </a:xfrm>
            <a:custGeom>
              <a:avLst/>
              <a:gdLst>
                <a:gd name="T0" fmla="*/ 0 w 636"/>
                <a:gd name="T1" fmla="*/ 0 h 80"/>
                <a:gd name="T2" fmla="*/ 172 w 636"/>
                <a:gd name="T3" fmla="*/ 2 h 80"/>
                <a:gd name="T4" fmla="*/ 222 w 636"/>
                <a:gd name="T5" fmla="*/ 32 h 80"/>
                <a:gd name="T6" fmla="*/ 400 w 636"/>
                <a:gd name="T7" fmla="*/ 30 h 80"/>
                <a:gd name="T8" fmla="*/ 446 w 636"/>
                <a:gd name="T9" fmla="*/ 68 h 80"/>
                <a:gd name="T10" fmla="*/ 636 w 636"/>
                <a:gd name="T11" fmla="*/ 8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6"/>
                <a:gd name="T19" fmla="*/ 0 h 80"/>
                <a:gd name="T20" fmla="*/ 636 w 636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6" h="80">
                  <a:moveTo>
                    <a:pt x="0" y="0"/>
                  </a:moveTo>
                  <a:lnTo>
                    <a:pt x="172" y="2"/>
                  </a:lnTo>
                  <a:lnTo>
                    <a:pt x="222" y="32"/>
                  </a:lnTo>
                  <a:lnTo>
                    <a:pt x="400" y="30"/>
                  </a:lnTo>
                  <a:lnTo>
                    <a:pt x="446" y="68"/>
                  </a:lnTo>
                  <a:lnTo>
                    <a:pt x="636" y="80"/>
                  </a:lnTo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44" name="Freeform 392">
              <a:extLst>
                <a:ext uri="{FF2B5EF4-FFF2-40B4-BE49-F238E27FC236}">
                  <a16:creationId xmlns:a16="http://schemas.microsoft.com/office/drawing/2014/main" id="{CB97D867-5840-6D4B-86AB-FEB8DD671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" y="966"/>
              <a:ext cx="638" cy="80"/>
            </a:xfrm>
            <a:custGeom>
              <a:avLst/>
              <a:gdLst>
                <a:gd name="T0" fmla="*/ 0 w 638"/>
                <a:gd name="T1" fmla="*/ 80 h 80"/>
                <a:gd name="T2" fmla="*/ 178 w 638"/>
                <a:gd name="T3" fmla="*/ 74 h 80"/>
                <a:gd name="T4" fmla="*/ 222 w 638"/>
                <a:gd name="T5" fmla="*/ 32 h 80"/>
                <a:gd name="T6" fmla="*/ 398 w 638"/>
                <a:gd name="T7" fmla="*/ 32 h 80"/>
                <a:gd name="T8" fmla="*/ 452 w 638"/>
                <a:gd name="T9" fmla="*/ 0 h 80"/>
                <a:gd name="T10" fmla="*/ 638 w 638"/>
                <a:gd name="T11" fmla="*/ 4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8"/>
                <a:gd name="T19" fmla="*/ 0 h 80"/>
                <a:gd name="T20" fmla="*/ 638 w 638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8" h="80">
                  <a:moveTo>
                    <a:pt x="0" y="80"/>
                  </a:moveTo>
                  <a:lnTo>
                    <a:pt x="178" y="74"/>
                  </a:lnTo>
                  <a:lnTo>
                    <a:pt x="222" y="32"/>
                  </a:lnTo>
                  <a:lnTo>
                    <a:pt x="398" y="32"/>
                  </a:lnTo>
                  <a:lnTo>
                    <a:pt x="452" y="0"/>
                  </a:lnTo>
                  <a:lnTo>
                    <a:pt x="638" y="4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45" name="Freeform 393">
              <a:extLst>
                <a:ext uri="{FF2B5EF4-FFF2-40B4-BE49-F238E27FC236}">
                  <a16:creationId xmlns:a16="http://schemas.microsoft.com/office/drawing/2014/main" id="{25C929BD-F39F-2042-90A3-E1422418B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" y="1718"/>
              <a:ext cx="470" cy="96"/>
            </a:xfrm>
            <a:custGeom>
              <a:avLst/>
              <a:gdLst>
                <a:gd name="T0" fmla="*/ 0 w 470"/>
                <a:gd name="T1" fmla="*/ 0 h 96"/>
                <a:gd name="T2" fmla="*/ 106 w 470"/>
                <a:gd name="T3" fmla="*/ 54 h 96"/>
                <a:gd name="T4" fmla="*/ 152 w 470"/>
                <a:gd name="T5" fmla="*/ 44 h 96"/>
                <a:gd name="T6" fmla="*/ 270 w 470"/>
                <a:gd name="T7" fmla="*/ 90 h 96"/>
                <a:gd name="T8" fmla="*/ 344 w 470"/>
                <a:gd name="T9" fmla="*/ 68 h 96"/>
                <a:gd name="T10" fmla="*/ 470 w 470"/>
                <a:gd name="T11" fmla="*/ 96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0"/>
                <a:gd name="T19" fmla="*/ 0 h 96"/>
                <a:gd name="T20" fmla="*/ 470 w 470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0" h="96">
                  <a:moveTo>
                    <a:pt x="0" y="0"/>
                  </a:moveTo>
                  <a:lnTo>
                    <a:pt x="106" y="54"/>
                  </a:lnTo>
                  <a:lnTo>
                    <a:pt x="152" y="44"/>
                  </a:lnTo>
                  <a:lnTo>
                    <a:pt x="270" y="90"/>
                  </a:lnTo>
                  <a:lnTo>
                    <a:pt x="344" y="68"/>
                  </a:lnTo>
                  <a:lnTo>
                    <a:pt x="470" y="96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46" name="Freeform 394">
              <a:extLst>
                <a:ext uri="{FF2B5EF4-FFF2-40B4-BE49-F238E27FC236}">
                  <a16:creationId xmlns:a16="http://schemas.microsoft.com/office/drawing/2014/main" id="{725EC6A4-C9A5-CD4B-8A01-9F472E14D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8" y="1650"/>
              <a:ext cx="330" cy="248"/>
            </a:xfrm>
            <a:custGeom>
              <a:avLst/>
              <a:gdLst>
                <a:gd name="T0" fmla="*/ 0 w 330"/>
                <a:gd name="T1" fmla="*/ 0 h 248"/>
                <a:gd name="T2" fmla="*/ 68 w 330"/>
                <a:gd name="T3" fmla="*/ 46 h 248"/>
                <a:gd name="T4" fmla="*/ 78 w 330"/>
                <a:gd name="T5" fmla="*/ 110 h 248"/>
                <a:gd name="T6" fmla="*/ 192 w 330"/>
                <a:gd name="T7" fmla="*/ 156 h 248"/>
                <a:gd name="T8" fmla="*/ 196 w 330"/>
                <a:gd name="T9" fmla="*/ 202 h 248"/>
                <a:gd name="T10" fmla="*/ 330 w 330"/>
                <a:gd name="T11" fmla="*/ 248 h 2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0"/>
                <a:gd name="T19" fmla="*/ 0 h 248"/>
                <a:gd name="T20" fmla="*/ 330 w 330"/>
                <a:gd name="T21" fmla="*/ 248 h 2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0" h="248">
                  <a:moveTo>
                    <a:pt x="0" y="0"/>
                  </a:moveTo>
                  <a:lnTo>
                    <a:pt x="68" y="46"/>
                  </a:lnTo>
                  <a:lnTo>
                    <a:pt x="78" y="110"/>
                  </a:lnTo>
                  <a:lnTo>
                    <a:pt x="192" y="156"/>
                  </a:lnTo>
                  <a:lnTo>
                    <a:pt x="196" y="202"/>
                  </a:lnTo>
                  <a:lnTo>
                    <a:pt x="330" y="248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54B1816-46F6-B24D-B332-2C13603C5D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11052">
              <a:off x="1448" y="1748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48" name="Freeform 396">
              <a:extLst>
                <a:ext uri="{FF2B5EF4-FFF2-40B4-BE49-F238E27FC236}">
                  <a16:creationId xmlns:a16="http://schemas.microsoft.com/office/drawing/2014/main" id="{810E1D5A-5638-9A4D-9AF5-A1B6341E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168"/>
              <a:ext cx="456" cy="110"/>
            </a:xfrm>
            <a:custGeom>
              <a:avLst/>
              <a:gdLst>
                <a:gd name="T0" fmla="*/ 0 w 456"/>
                <a:gd name="T1" fmla="*/ 110 h 110"/>
                <a:gd name="T2" fmla="*/ 80 w 456"/>
                <a:gd name="T3" fmla="*/ 70 h 110"/>
                <a:gd name="T4" fmla="*/ 136 w 456"/>
                <a:gd name="T5" fmla="*/ 68 h 110"/>
                <a:gd name="T6" fmla="*/ 296 w 456"/>
                <a:gd name="T7" fmla="*/ 2 h 110"/>
                <a:gd name="T8" fmla="*/ 348 w 456"/>
                <a:gd name="T9" fmla="*/ 22 h 110"/>
                <a:gd name="T10" fmla="*/ 456 w 456"/>
                <a:gd name="T11" fmla="*/ 0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6"/>
                <a:gd name="T19" fmla="*/ 0 h 110"/>
                <a:gd name="T20" fmla="*/ 456 w 456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6" h="110">
                  <a:moveTo>
                    <a:pt x="0" y="110"/>
                  </a:moveTo>
                  <a:lnTo>
                    <a:pt x="80" y="70"/>
                  </a:lnTo>
                  <a:lnTo>
                    <a:pt x="136" y="68"/>
                  </a:lnTo>
                  <a:lnTo>
                    <a:pt x="296" y="2"/>
                  </a:lnTo>
                  <a:lnTo>
                    <a:pt x="348" y="22"/>
                  </a:lnTo>
                  <a:lnTo>
                    <a:pt x="456" y="0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49" name="Freeform 397">
              <a:extLst>
                <a:ext uri="{FF2B5EF4-FFF2-40B4-BE49-F238E27FC236}">
                  <a16:creationId xmlns:a16="http://schemas.microsoft.com/office/drawing/2014/main" id="{D206F10A-CE65-F045-808E-357B627DB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6" y="1106"/>
              <a:ext cx="322" cy="204"/>
            </a:xfrm>
            <a:custGeom>
              <a:avLst/>
              <a:gdLst>
                <a:gd name="T0" fmla="*/ 0 w 322"/>
                <a:gd name="T1" fmla="*/ 204 h 204"/>
                <a:gd name="T2" fmla="*/ 58 w 322"/>
                <a:gd name="T3" fmla="*/ 164 h 204"/>
                <a:gd name="T4" fmla="*/ 58 w 322"/>
                <a:gd name="T5" fmla="*/ 130 h 204"/>
                <a:gd name="T6" fmla="*/ 218 w 322"/>
                <a:gd name="T7" fmla="*/ 66 h 204"/>
                <a:gd name="T8" fmla="*/ 222 w 322"/>
                <a:gd name="T9" fmla="*/ 30 h 204"/>
                <a:gd name="T10" fmla="*/ 322 w 322"/>
                <a:gd name="T11" fmla="*/ 0 h 2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2"/>
                <a:gd name="T19" fmla="*/ 0 h 204"/>
                <a:gd name="T20" fmla="*/ 322 w 322"/>
                <a:gd name="T21" fmla="*/ 204 h 2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2" h="204">
                  <a:moveTo>
                    <a:pt x="0" y="204"/>
                  </a:moveTo>
                  <a:lnTo>
                    <a:pt x="58" y="164"/>
                  </a:lnTo>
                  <a:lnTo>
                    <a:pt x="58" y="130"/>
                  </a:lnTo>
                  <a:lnTo>
                    <a:pt x="218" y="66"/>
                  </a:lnTo>
                  <a:lnTo>
                    <a:pt x="222" y="30"/>
                  </a:lnTo>
                  <a:lnTo>
                    <a:pt x="322" y="0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6809B5E-AE17-DC42-B4F2-CC99505C3C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277282">
              <a:off x="1486" y="1170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51" name="Freeform 399">
              <a:extLst>
                <a:ext uri="{FF2B5EF4-FFF2-40B4-BE49-F238E27FC236}">
                  <a16:creationId xmlns:a16="http://schemas.microsoft.com/office/drawing/2014/main" id="{4067508C-7D25-BD45-80A4-E6D857496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" y="1107"/>
              <a:ext cx="316" cy="197"/>
            </a:xfrm>
            <a:custGeom>
              <a:avLst/>
              <a:gdLst>
                <a:gd name="T0" fmla="*/ 0 w 316"/>
                <a:gd name="T1" fmla="*/ 0 h 197"/>
                <a:gd name="T2" fmla="*/ 75 w 316"/>
                <a:gd name="T3" fmla="*/ 24 h 197"/>
                <a:gd name="T4" fmla="*/ 87 w 316"/>
                <a:gd name="T5" fmla="*/ 57 h 197"/>
                <a:gd name="T6" fmla="*/ 264 w 316"/>
                <a:gd name="T7" fmla="*/ 125 h 197"/>
                <a:gd name="T8" fmla="*/ 262 w 316"/>
                <a:gd name="T9" fmla="*/ 164 h 197"/>
                <a:gd name="T10" fmla="*/ 316 w 316"/>
                <a:gd name="T11" fmla="*/ 197 h 1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6"/>
                <a:gd name="T19" fmla="*/ 0 h 197"/>
                <a:gd name="T20" fmla="*/ 316 w 316"/>
                <a:gd name="T21" fmla="*/ 197 h 1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6" h="197">
                  <a:moveTo>
                    <a:pt x="0" y="0"/>
                  </a:moveTo>
                  <a:lnTo>
                    <a:pt x="75" y="24"/>
                  </a:lnTo>
                  <a:lnTo>
                    <a:pt x="87" y="57"/>
                  </a:lnTo>
                  <a:lnTo>
                    <a:pt x="264" y="125"/>
                  </a:lnTo>
                  <a:lnTo>
                    <a:pt x="262" y="164"/>
                  </a:lnTo>
                  <a:lnTo>
                    <a:pt x="316" y="197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52" name="Freeform 400">
              <a:extLst>
                <a:ext uri="{FF2B5EF4-FFF2-40B4-BE49-F238E27FC236}">
                  <a16:creationId xmlns:a16="http://schemas.microsoft.com/office/drawing/2014/main" id="{F1A6659E-93AD-0D41-9DAE-89544D90D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" y="1715"/>
              <a:ext cx="448" cy="100"/>
            </a:xfrm>
            <a:custGeom>
              <a:avLst/>
              <a:gdLst>
                <a:gd name="T0" fmla="*/ 0 w 448"/>
                <a:gd name="T1" fmla="*/ 110 h 99"/>
                <a:gd name="T2" fmla="*/ 93 w 448"/>
                <a:gd name="T3" fmla="*/ 91 h 99"/>
                <a:gd name="T4" fmla="*/ 141 w 448"/>
                <a:gd name="T5" fmla="*/ 118 h 99"/>
                <a:gd name="T6" fmla="*/ 304 w 448"/>
                <a:gd name="T7" fmla="*/ 33 h 99"/>
                <a:gd name="T8" fmla="*/ 354 w 448"/>
                <a:gd name="T9" fmla="*/ 70 h 99"/>
                <a:gd name="T10" fmla="*/ 448 w 448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8"/>
                <a:gd name="T19" fmla="*/ 0 h 99"/>
                <a:gd name="T20" fmla="*/ 448 w 448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8" h="99">
                  <a:moveTo>
                    <a:pt x="0" y="91"/>
                  </a:moveTo>
                  <a:lnTo>
                    <a:pt x="93" y="72"/>
                  </a:lnTo>
                  <a:lnTo>
                    <a:pt x="141" y="99"/>
                  </a:lnTo>
                  <a:lnTo>
                    <a:pt x="304" y="33"/>
                  </a:lnTo>
                  <a:lnTo>
                    <a:pt x="354" y="51"/>
                  </a:lnTo>
                  <a:lnTo>
                    <a:pt x="448" y="0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53" name="Freeform 401">
              <a:extLst>
                <a:ext uri="{FF2B5EF4-FFF2-40B4-BE49-F238E27FC236}">
                  <a16:creationId xmlns:a16="http://schemas.microsoft.com/office/drawing/2014/main" id="{6ACF3915-9978-8F4E-8C17-A89CBB98F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7" y="1166"/>
              <a:ext cx="449" cy="101"/>
            </a:xfrm>
            <a:custGeom>
              <a:avLst/>
              <a:gdLst>
                <a:gd name="T0" fmla="*/ 0 w 450"/>
                <a:gd name="T1" fmla="*/ 0 h 96"/>
                <a:gd name="T2" fmla="*/ 84 w 450"/>
                <a:gd name="T3" fmla="*/ 47 h 96"/>
                <a:gd name="T4" fmla="*/ 147 w 450"/>
                <a:gd name="T5" fmla="*/ 0 h 96"/>
                <a:gd name="T6" fmla="*/ 300 w 450"/>
                <a:gd name="T7" fmla="*/ 173 h 96"/>
                <a:gd name="T8" fmla="*/ 360 w 450"/>
                <a:gd name="T9" fmla="*/ 148 h 96"/>
                <a:gd name="T10" fmla="*/ 431 w 450"/>
                <a:gd name="T11" fmla="*/ 252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0"/>
                <a:gd name="T19" fmla="*/ 0 h 96"/>
                <a:gd name="T20" fmla="*/ 450 w 450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0" h="96">
                  <a:moveTo>
                    <a:pt x="0" y="0"/>
                  </a:moveTo>
                  <a:lnTo>
                    <a:pt x="84" y="19"/>
                  </a:lnTo>
                  <a:lnTo>
                    <a:pt x="147" y="0"/>
                  </a:lnTo>
                  <a:lnTo>
                    <a:pt x="319" y="66"/>
                  </a:lnTo>
                  <a:lnTo>
                    <a:pt x="379" y="57"/>
                  </a:lnTo>
                  <a:lnTo>
                    <a:pt x="450" y="96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22F6D2D-2328-5543-8CF1-625A4BF3DC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11052">
              <a:off x="4265" y="1169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B0A5C826-5FDE-5C4B-955B-8BAE4C0C26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3880">
              <a:off x="3053" y="1994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56" name="AutoShape 404">
              <a:extLst>
                <a:ext uri="{FF2B5EF4-FFF2-40B4-BE49-F238E27FC236}">
                  <a16:creationId xmlns:a16="http://schemas.microsoft.com/office/drawing/2014/main" id="{0D66173C-689D-544D-B886-23A4ABA7A2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45893">
              <a:off x="3089" y="2005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C92248D-7144-AF4A-8BA7-E7F3F2AF31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5518">
              <a:off x="3048" y="1905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58" name="AutoShape 406">
              <a:extLst>
                <a:ext uri="{FF2B5EF4-FFF2-40B4-BE49-F238E27FC236}">
                  <a16:creationId xmlns:a16="http://schemas.microsoft.com/office/drawing/2014/main" id="{F7DC07CA-F4F0-244E-B7E4-A85D93559C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504">
              <a:off x="3084" y="1912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CBE0C7B-71C7-824F-B2DF-4DACD34EAC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5518">
              <a:off x="2639" y="1992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60" name="AutoShape 408">
              <a:extLst>
                <a:ext uri="{FF2B5EF4-FFF2-40B4-BE49-F238E27FC236}">
                  <a16:creationId xmlns:a16="http://schemas.microsoft.com/office/drawing/2014/main" id="{39582710-75F1-0847-8BEC-4131CCE73C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504">
              <a:off x="2675" y="1999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8A4FB5FD-825E-E24B-A0ED-3BFA83A13F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3880">
              <a:off x="2635" y="1903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62" name="AutoShape 410">
              <a:extLst>
                <a:ext uri="{FF2B5EF4-FFF2-40B4-BE49-F238E27FC236}">
                  <a16:creationId xmlns:a16="http://schemas.microsoft.com/office/drawing/2014/main" id="{981B65C7-67C2-9547-BFB4-B280C3E38C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45893">
              <a:off x="2671" y="1914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18E4745-330F-C047-BFC0-9E0F976CF0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4006">
              <a:off x="1642" y="1768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64" name="AutoShape 412">
              <a:extLst>
                <a:ext uri="{FF2B5EF4-FFF2-40B4-BE49-F238E27FC236}">
                  <a16:creationId xmlns:a16="http://schemas.microsoft.com/office/drawing/2014/main" id="{5A5D180C-210C-E34D-BADA-7556B1173E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66021">
              <a:off x="1677" y="1780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4A920A46-DB02-3149-A323-33DF41D038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50912">
              <a:off x="1570" y="1842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66" name="AutoShape 414">
              <a:extLst>
                <a:ext uri="{FF2B5EF4-FFF2-40B4-BE49-F238E27FC236}">
                  <a16:creationId xmlns:a16="http://schemas.microsoft.com/office/drawing/2014/main" id="{226D53E8-3076-4444-BEDF-E169C5441F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2926">
              <a:off x="1607" y="1851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C3AC8068-7A86-A04E-91B8-447270017F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11330">
              <a:off x="1287" y="1606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68" name="AutoShape 416">
              <a:extLst>
                <a:ext uri="{FF2B5EF4-FFF2-40B4-BE49-F238E27FC236}">
                  <a16:creationId xmlns:a16="http://schemas.microsoft.com/office/drawing/2014/main" id="{136AD9D9-E16F-FE43-8EF8-AB201F1B6A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63342">
              <a:off x="1324" y="1617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468A58D-B9D4-B449-8196-22D0CD74B5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94986">
              <a:off x="1224" y="1676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70" name="AutoShape 418">
              <a:extLst>
                <a:ext uri="{FF2B5EF4-FFF2-40B4-BE49-F238E27FC236}">
                  <a16:creationId xmlns:a16="http://schemas.microsoft.com/office/drawing/2014/main" id="{19048C99-24F3-0F40-8496-D5C6635AE1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46998">
              <a:off x="1259" y="1689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C5A002C-B06C-1744-9D58-B36AA446F8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650724">
              <a:off x="1152" y="1299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72" name="AutoShape 420">
              <a:extLst>
                <a:ext uri="{FF2B5EF4-FFF2-40B4-BE49-F238E27FC236}">
                  <a16:creationId xmlns:a16="http://schemas.microsoft.com/office/drawing/2014/main" id="{E4D8821A-1DD4-6443-9A11-79EBB21141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98712">
              <a:off x="1186" y="1305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CE7584C9-FEC2-504A-A776-A4E64DD5FC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19334">
              <a:off x="1248" y="1329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74" name="AutoShape 422">
              <a:extLst>
                <a:ext uri="{FF2B5EF4-FFF2-40B4-BE49-F238E27FC236}">
                  <a16:creationId xmlns:a16="http://schemas.microsoft.com/office/drawing/2014/main" id="{139B7E72-28A6-5C49-BEE6-C0685AA66D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67322">
              <a:off x="1279" y="1333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0863662-D9ED-E649-9C2F-534D2CFA9A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875454">
              <a:off x="4569" y="1603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76" name="AutoShape 424">
              <a:extLst>
                <a:ext uri="{FF2B5EF4-FFF2-40B4-BE49-F238E27FC236}">
                  <a16:creationId xmlns:a16="http://schemas.microsoft.com/office/drawing/2014/main" id="{A30BA052-5789-CB4D-A09A-389AFA9893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23441">
              <a:off x="4600" y="1606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77" name="Freeform 425">
              <a:extLst>
                <a:ext uri="{FF2B5EF4-FFF2-40B4-BE49-F238E27FC236}">
                  <a16:creationId xmlns:a16="http://schemas.microsoft.com/office/drawing/2014/main" id="{B272DE78-747F-174F-ABBB-D7795CCC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2637"/>
              <a:ext cx="177" cy="89"/>
            </a:xfrm>
            <a:custGeom>
              <a:avLst/>
              <a:gdLst>
                <a:gd name="T0" fmla="*/ 177 w 177"/>
                <a:gd name="T1" fmla="*/ 0 h 89"/>
                <a:gd name="T2" fmla="*/ 138 w 177"/>
                <a:gd name="T3" fmla="*/ 44 h 89"/>
                <a:gd name="T4" fmla="*/ 155 w 177"/>
                <a:gd name="T5" fmla="*/ 89 h 89"/>
                <a:gd name="T6" fmla="*/ 0 w 177"/>
                <a:gd name="T7" fmla="*/ 36 h 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7"/>
                <a:gd name="T13" fmla="*/ 0 h 89"/>
                <a:gd name="T14" fmla="*/ 177 w 177"/>
                <a:gd name="T15" fmla="*/ 89 h 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7" h="89">
                  <a:moveTo>
                    <a:pt x="177" y="0"/>
                  </a:moveTo>
                  <a:lnTo>
                    <a:pt x="138" y="44"/>
                  </a:lnTo>
                  <a:lnTo>
                    <a:pt x="155" y="89"/>
                  </a:lnTo>
                  <a:lnTo>
                    <a:pt x="0" y="3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78" name="Line 426">
              <a:extLst>
                <a:ext uri="{FF2B5EF4-FFF2-40B4-BE49-F238E27FC236}">
                  <a16:creationId xmlns:a16="http://schemas.microsoft.com/office/drawing/2014/main" id="{3E3E6ECB-223D-0645-8A34-44C0219A7F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6" y="2496"/>
              <a:ext cx="126" cy="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9" name="Freeform 427">
              <a:extLst>
                <a:ext uri="{FF2B5EF4-FFF2-40B4-BE49-F238E27FC236}">
                  <a16:creationId xmlns:a16="http://schemas.microsoft.com/office/drawing/2014/main" id="{DE038D1E-3D72-2749-8CCA-C030BCF89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2522"/>
              <a:ext cx="103" cy="91"/>
            </a:xfrm>
            <a:custGeom>
              <a:avLst/>
              <a:gdLst>
                <a:gd name="T0" fmla="*/ 0 w 103"/>
                <a:gd name="T1" fmla="*/ 67 h 91"/>
                <a:gd name="T2" fmla="*/ 73 w 103"/>
                <a:gd name="T3" fmla="*/ 91 h 91"/>
                <a:gd name="T4" fmla="*/ 103 w 103"/>
                <a:gd name="T5" fmla="*/ 0 h 91"/>
                <a:gd name="T6" fmla="*/ 0 60000 65536"/>
                <a:gd name="T7" fmla="*/ 0 60000 65536"/>
                <a:gd name="T8" fmla="*/ 0 60000 65536"/>
                <a:gd name="T9" fmla="*/ 0 w 103"/>
                <a:gd name="T10" fmla="*/ 0 h 91"/>
                <a:gd name="T11" fmla="*/ 103 w 103"/>
                <a:gd name="T12" fmla="*/ 91 h 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" h="91">
                  <a:moveTo>
                    <a:pt x="0" y="67"/>
                  </a:moveTo>
                  <a:lnTo>
                    <a:pt x="73" y="91"/>
                  </a:lnTo>
                  <a:lnTo>
                    <a:pt x="103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80" name="Freeform 428">
              <a:extLst>
                <a:ext uri="{FF2B5EF4-FFF2-40B4-BE49-F238E27FC236}">
                  <a16:creationId xmlns:a16="http://schemas.microsoft.com/office/drawing/2014/main" id="{0699E917-773A-544A-8BE9-736507C31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2610"/>
              <a:ext cx="51" cy="168"/>
            </a:xfrm>
            <a:custGeom>
              <a:avLst/>
              <a:gdLst>
                <a:gd name="T0" fmla="*/ 9 w 54"/>
                <a:gd name="T1" fmla="*/ 0 h 168"/>
                <a:gd name="T2" fmla="*/ 20 w 54"/>
                <a:gd name="T3" fmla="*/ 54 h 168"/>
                <a:gd name="T4" fmla="*/ 0 w 54"/>
                <a:gd name="T5" fmla="*/ 168 h 168"/>
                <a:gd name="T6" fmla="*/ 0 60000 65536"/>
                <a:gd name="T7" fmla="*/ 0 60000 65536"/>
                <a:gd name="T8" fmla="*/ 0 60000 65536"/>
                <a:gd name="T9" fmla="*/ 0 w 54"/>
                <a:gd name="T10" fmla="*/ 0 h 168"/>
                <a:gd name="T11" fmla="*/ 54 w 54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4" h="168">
                  <a:moveTo>
                    <a:pt x="9" y="0"/>
                  </a:moveTo>
                  <a:lnTo>
                    <a:pt x="54" y="54"/>
                  </a:lnTo>
                  <a:lnTo>
                    <a:pt x="0" y="16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4875ECA-8701-9042-B66F-9B8D96FA3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5" y="2595"/>
              <a:ext cx="203" cy="10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82" name="Freeform 430">
              <a:extLst>
                <a:ext uri="{FF2B5EF4-FFF2-40B4-BE49-F238E27FC236}">
                  <a16:creationId xmlns:a16="http://schemas.microsoft.com/office/drawing/2014/main" id="{0FBBBBDB-A6F7-6B41-9879-CB0EECACD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3" y="2325"/>
              <a:ext cx="243" cy="378"/>
            </a:xfrm>
            <a:custGeom>
              <a:avLst/>
              <a:gdLst>
                <a:gd name="T0" fmla="*/ 243 w 243"/>
                <a:gd name="T1" fmla="*/ 378 h 378"/>
                <a:gd name="T2" fmla="*/ 90 w 243"/>
                <a:gd name="T3" fmla="*/ 252 h 378"/>
                <a:gd name="T4" fmla="*/ 42 w 243"/>
                <a:gd name="T5" fmla="*/ 180 h 378"/>
                <a:gd name="T6" fmla="*/ 0 w 243"/>
                <a:gd name="T7" fmla="*/ 0 h 3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378"/>
                <a:gd name="T14" fmla="*/ 243 w 243"/>
                <a:gd name="T15" fmla="*/ 378 h 3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" h="378">
                  <a:moveTo>
                    <a:pt x="243" y="378"/>
                  </a:moveTo>
                  <a:lnTo>
                    <a:pt x="90" y="252"/>
                  </a:lnTo>
                  <a:lnTo>
                    <a:pt x="42" y="18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5F8299AF-3BEC-294C-8CF7-00AD07327C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47844">
              <a:off x="1170" y="2537"/>
              <a:ext cx="114" cy="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4F8B2D6E-E3B0-4B4E-9117-5844C9ABB6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47844">
              <a:off x="1204" y="2443"/>
              <a:ext cx="114" cy="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EA60CA0D-C537-4B4C-B2C8-4F90F490F8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47844">
              <a:off x="1429" y="2574"/>
              <a:ext cx="428" cy="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C05C6A2-EB8E-DC4E-BEA4-F8D72D08E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592"/>
              <a:ext cx="6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>
                  <a:latin typeface="Times New Roman" charset="0"/>
                </a:rPr>
                <a:t>Pol. H</a:t>
              </a:r>
              <a:r>
                <a:rPr lang="en-US" sz="2400" baseline="30000">
                  <a:latin typeface="Times New Roman" charset="0"/>
                </a:rPr>
                <a:t>-</a:t>
              </a:r>
              <a:r>
                <a:rPr lang="en-US" sz="1400">
                  <a:latin typeface="Times New Roman" charset="0"/>
                </a:rPr>
                <a:t> Source</a:t>
              </a: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247E1749-243A-194F-9518-12CA9F501A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676702">
              <a:off x="3109" y="2913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88" name="Line 440">
              <a:extLst>
                <a:ext uri="{FF2B5EF4-FFF2-40B4-BE49-F238E27FC236}">
                  <a16:creationId xmlns:a16="http://schemas.microsoft.com/office/drawing/2014/main" id="{DACA4449-06B2-FB49-865D-B1B0F444D6D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676702">
              <a:off x="3170" y="292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9" name="Line 441">
              <a:extLst>
                <a:ext uri="{FF2B5EF4-FFF2-40B4-BE49-F238E27FC236}">
                  <a16:creationId xmlns:a16="http://schemas.microsoft.com/office/drawing/2014/main" id="{E9778BD9-8E3F-8649-AF86-83EF0FB4348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676702">
              <a:off x="3195" y="2922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0" name="Line 442">
              <a:extLst>
                <a:ext uri="{FF2B5EF4-FFF2-40B4-BE49-F238E27FC236}">
                  <a16:creationId xmlns:a16="http://schemas.microsoft.com/office/drawing/2014/main" id="{B4CA43CA-FF19-D24B-9DAD-2F296CE397F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2723298">
              <a:off x="3129" y="2878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1" name="Line 443">
              <a:extLst>
                <a:ext uri="{FF2B5EF4-FFF2-40B4-BE49-F238E27FC236}">
                  <a16:creationId xmlns:a16="http://schemas.microsoft.com/office/drawing/2014/main" id="{BDF88003-4119-B84A-AD9E-0EED6177806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2723298">
              <a:off x="3129" y="285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03BE445-EC5D-8440-95B0-2D4EA8BF1D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499683">
              <a:off x="2045" y="2734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93" name="Line 445">
              <a:extLst>
                <a:ext uri="{FF2B5EF4-FFF2-40B4-BE49-F238E27FC236}">
                  <a16:creationId xmlns:a16="http://schemas.microsoft.com/office/drawing/2014/main" id="{6883443F-2F5D-164F-AED2-77EA72B9D6A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6499683">
              <a:off x="2080" y="2788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4" name="Line 446">
              <a:extLst>
                <a:ext uri="{FF2B5EF4-FFF2-40B4-BE49-F238E27FC236}">
                  <a16:creationId xmlns:a16="http://schemas.microsoft.com/office/drawing/2014/main" id="{469A592D-1EA9-4B41-B70F-D07C3289D11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6499683">
              <a:off x="2092" y="2811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5" name="Line 447">
              <a:extLst>
                <a:ext uri="{FF2B5EF4-FFF2-40B4-BE49-F238E27FC236}">
                  <a16:creationId xmlns:a16="http://schemas.microsoft.com/office/drawing/2014/main" id="{DCD2A11D-7316-E04A-9DA6-FC8A2C5A609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99684">
              <a:off x="2102" y="2732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6" name="Line 448">
              <a:extLst>
                <a:ext uri="{FF2B5EF4-FFF2-40B4-BE49-F238E27FC236}">
                  <a16:creationId xmlns:a16="http://schemas.microsoft.com/office/drawing/2014/main" id="{8FCD446D-0B75-F94B-B344-8C0C6478398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99684">
              <a:off x="2125" y="2721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77C09697-6CCA-6E4C-A675-2CC90AE8B6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107" y="1015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98" name="Line 450">
              <a:extLst>
                <a:ext uri="{FF2B5EF4-FFF2-40B4-BE49-F238E27FC236}">
                  <a16:creationId xmlns:a16="http://schemas.microsoft.com/office/drawing/2014/main" id="{AECBA59F-1A72-A943-B70C-5D53039A562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3155" y="1060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9" name="Line 451">
              <a:extLst>
                <a:ext uri="{FF2B5EF4-FFF2-40B4-BE49-F238E27FC236}">
                  <a16:creationId xmlns:a16="http://schemas.microsoft.com/office/drawing/2014/main" id="{7FC3E93F-6489-D742-86D4-23936279CED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3173" y="1078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0" name="Line 452">
              <a:extLst>
                <a:ext uri="{FF2B5EF4-FFF2-40B4-BE49-F238E27FC236}">
                  <a16:creationId xmlns:a16="http://schemas.microsoft.com/office/drawing/2014/main" id="{AEB65C54-AAE2-104E-94AC-526F727E6D9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58" y="1000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1" name="Line 453">
              <a:extLst>
                <a:ext uri="{FF2B5EF4-FFF2-40B4-BE49-F238E27FC236}">
                  <a16:creationId xmlns:a16="http://schemas.microsoft.com/office/drawing/2014/main" id="{CE349B46-D9F9-3F43-96DE-44142C768FD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76" y="982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0AE117AF-DAE7-9840-9556-05E7591F24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093" y="944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03" name="Line 455">
              <a:extLst>
                <a:ext uri="{FF2B5EF4-FFF2-40B4-BE49-F238E27FC236}">
                  <a16:creationId xmlns:a16="http://schemas.microsoft.com/office/drawing/2014/main" id="{902D4152-C690-FC48-BF13-91C6F3DC445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5400000">
              <a:off x="3069" y="92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4" name="Line 456">
              <a:extLst>
                <a:ext uri="{FF2B5EF4-FFF2-40B4-BE49-F238E27FC236}">
                  <a16:creationId xmlns:a16="http://schemas.microsoft.com/office/drawing/2014/main" id="{2FF7235B-7EA8-4E49-8E33-EEA44E81085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800000">
              <a:off x="3066" y="98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5" name="Line 457">
              <a:extLst>
                <a:ext uri="{FF2B5EF4-FFF2-40B4-BE49-F238E27FC236}">
                  <a16:creationId xmlns:a16="http://schemas.microsoft.com/office/drawing/2014/main" id="{4505E72F-6CC6-734E-B26E-F486C2BDEC1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800000">
              <a:off x="3048" y="1001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268E7B3A-1F98-934B-9DE5-C4AEB3313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" y="2784"/>
              <a:ext cx="97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>
                  <a:latin typeface="Times New Roman" charset="0"/>
                </a:rPr>
                <a:t>200 MeV Polarimeter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A260428B-F375-0A4A-B41F-354CBBFB26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32973">
              <a:off x="2188" y="2889"/>
              <a:ext cx="95" cy="58"/>
            </a:xfrm>
            <a:prstGeom prst="rect">
              <a:avLst/>
            </a:prstGeom>
            <a:solidFill>
              <a:srgbClr val="33CC33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08" name="Line 460">
              <a:extLst>
                <a:ext uri="{FF2B5EF4-FFF2-40B4-BE49-F238E27FC236}">
                  <a16:creationId xmlns:a16="http://schemas.microsoft.com/office/drawing/2014/main" id="{31698363-5001-814A-BC4A-5B64E3F6C0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6" y="2784"/>
              <a:ext cx="192" cy="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D2348073-C0CB-4040-B661-280F55DB7C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306">
              <a:off x="2888" y="973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0A638F81-0CFB-AB4C-8F1D-D3D73EF11B96}"/>
                </a:ext>
              </a:extLst>
            </p:cNvPr>
            <p:cNvGrpSpPr>
              <a:grpSpLocks/>
            </p:cNvGrpSpPr>
            <p:nvPr/>
          </p:nvGrpSpPr>
          <p:grpSpPr bwMode="auto">
            <a:xfrm rot="2700306">
              <a:off x="2893" y="1037"/>
              <a:ext cx="41" cy="41"/>
              <a:chOff x="3936" y="1517"/>
              <a:chExt cx="41" cy="41"/>
            </a:xfrm>
          </p:grpSpPr>
          <p:sp>
            <p:nvSpPr>
              <p:cNvPr id="143" name="Line 463">
                <a:extLst>
                  <a:ext uri="{FF2B5EF4-FFF2-40B4-BE49-F238E27FC236}">
                    <a16:creationId xmlns:a16="http://schemas.microsoft.com/office/drawing/2014/main" id="{7F7BED5C-7BC5-5F46-97AA-619DFC6214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36" y="1517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4" name="Line 464">
                <a:extLst>
                  <a:ext uri="{FF2B5EF4-FFF2-40B4-BE49-F238E27FC236}">
                    <a16:creationId xmlns:a16="http://schemas.microsoft.com/office/drawing/2014/main" id="{131C3C53-FC1F-5B49-8156-E7189B58CB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54" y="1535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57BDBF76-CF4D-BB46-852C-2F922637D6F9}"/>
                </a:ext>
              </a:extLst>
            </p:cNvPr>
            <p:cNvGrpSpPr>
              <a:grpSpLocks/>
            </p:cNvGrpSpPr>
            <p:nvPr/>
          </p:nvGrpSpPr>
          <p:grpSpPr bwMode="auto">
            <a:xfrm rot="2700306">
              <a:off x="2894" y="922"/>
              <a:ext cx="41" cy="41"/>
              <a:chOff x="3936" y="1517"/>
              <a:chExt cx="41" cy="41"/>
            </a:xfrm>
          </p:grpSpPr>
          <p:sp>
            <p:nvSpPr>
              <p:cNvPr id="141" name="Line 466">
                <a:extLst>
                  <a:ext uri="{FF2B5EF4-FFF2-40B4-BE49-F238E27FC236}">
                    <a16:creationId xmlns:a16="http://schemas.microsoft.com/office/drawing/2014/main" id="{EFF65875-CB9D-1640-AD53-2AEEEE1990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36" y="1517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2" name="Line 467">
                <a:extLst>
                  <a:ext uri="{FF2B5EF4-FFF2-40B4-BE49-F238E27FC236}">
                    <a16:creationId xmlns:a16="http://schemas.microsoft.com/office/drawing/2014/main" id="{FB37729F-8B5C-C246-AC45-0D00C289ECB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54" y="1535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C5E8F9A8-A674-3F48-842C-53FA289219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845359">
              <a:off x="2973" y="2978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13" name="Line 471">
              <a:extLst>
                <a:ext uri="{FF2B5EF4-FFF2-40B4-BE49-F238E27FC236}">
                  <a16:creationId xmlns:a16="http://schemas.microsoft.com/office/drawing/2014/main" id="{3AC21B85-49A0-C243-B462-90229F5C568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3845359">
              <a:off x="3032" y="3004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4" name="Line 472">
              <a:extLst>
                <a:ext uri="{FF2B5EF4-FFF2-40B4-BE49-F238E27FC236}">
                  <a16:creationId xmlns:a16="http://schemas.microsoft.com/office/drawing/2014/main" id="{65DF9C53-4AA7-0E40-A6EB-4D49BB0310F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3845359">
              <a:off x="3056" y="301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5" name="Line 473">
              <a:extLst>
                <a:ext uri="{FF2B5EF4-FFF2-40B4-BE49-F238E27FC236}">
                  <a16:creationId xmlns:a16="http://schemas.microsoft.com/office/drawing/2014/main" id="{FA938926-20F2-2F4F-AA48-AAF6F8E4FFB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1554641">
              <a:off x="3009" y="2949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6" name="Line 474">
              <a:extLst>
                <a:ext uri="{FF2B5EF4-FFF2-40B4-BE49-F238E27FC236}">
                  <a16:creationId xmlns:a16="http://schemas.microsoft.com/office/drawing/2014/main" id="{C40140AC-01D5-9B41-839D-56DC22F5FB1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1554641">
              <a:off x="3017" y="2925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468A4172-04C6-DD45-9999-91AB2FED2C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33776">
              <a:off x="2299" y="2949"/>
              <a:ext cx="144" cy="8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18" name="AutoShape 476">
              <a:extLst>
                <a:ext uri="{FF2B5EF4-FFF2-40B4-BE49-F238E27FC236}">
                  <a16:creationId xmlns:a16="http://schemas.microsoft.com/office/drawing/2014/main" id="{892A021D-D775-B947-8005-9BF7467499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8525">
              <a:off x="2326" y="2947"/>
              <a:ext cx="83" cy="58"/>
            </a:xfrm>
            <a:prstGeom prst="curvedDownArrow">
              <a:avLst>
                <a:gd name="adj1" fmla="val 39035"/>
                <a:gd name="adj2" fmla="val 67656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C3C77E63-BF86-0642-9FAB-A8405AC3F1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438710">
              <a:off x="3108" y="2700"/>
              <a:ext cx="144" cy="8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20" name="AutoShape 478">
              <a:extLst>
                <a:ext uri="{FF2B5EF4-FFF2-40B4-BE49-F238E27FC236}">
                  <a16:creationId xmlns:a16="http://schemas.microsoft.com/office/drawing/2014/main" id="{40DBF9EB-4860-E644-90CB-480A1C06C6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590724">
              <a:off x="3143" y="2715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21" name="Text Box 479">
              <a:extLst>
                <a:ext uri="{FF2B5EF4-FFF2-40B4-BE49-F238E27FC236}">
                  <a16:creationId xmlns:a16="http://schemas.microsoft.com/office/drawing/2014/main" id="{21187E69-3B05-1F4E-9026-009949329A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" y="2562"/>
              <a:ext cx="84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>
                  <a:solidFill>
                    <a:schemeClr val="folHlink"/>
                  </a:solidFill>
                  <a:latin typeface="Times New Roman" charset="0"/>
                </a:rPr>
                <a:t>Helical Partial </a:t>
              </a:r>
            </a:p>
            <a:p>
              <a:r>
                <a:rPr lang="en-US" sz="1400" b="1">
                  <a:solidFill>
                    <a:schemeClr val="folHlink"/>
                  </a:solidFill>
                  <a:latin typeface="Times New Roman" charset="0"/>
                </a:rPr>
                <a:t>Siberian Snake</a:t>
              </a:r>
            </a:p>
          </p:txBody>
        </p:sp>
        <p:sp>
          <p:nvSpPr>
            <p:cNvPr id="122" name="Line 480">
              <a:extLst>
                <a:ext uri="{FF2B5EF4-FFF2-40B4-BE49-F238E27FC236}">
                  <a16:creationId xmlns:a16="http://schemas.microsoft.com/office/drawing/2014/main" id="{E4AF8E1A-B338-D040-BD2B-DC8FCE0068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49" y="2679"/>
              <a:ext cx="139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3" name="Text Box 481">
              <a:extLst>
                <a:ext uri="{FF2B5EF4-FFF2-40B4-BE49-F238E27FC236}">
                  <a16:creationId xmlns:a16="http://schemas.microsoft.com/office/drawing/2014/main" id="{337B1E47-30F7-454B-B66E-132C097A15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8" y="2064"/>
              <a:ext cx="129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latin typeface="Times New Roman" charset="0"/>
                </a:rPr>
                <a:t>Spin Rotators</a:t>
              </a:r>
            </a:p>
            <a:p>
              <a:pPr algn="ctr"/>
              <a:r>
                <a:rPr lang="en-US" sz="1400" dirty="0">
                  <a:latin typeface="Times New Roman" charset="0"/>
                </a:rPr>
                <a:t>(longitudinal polarization)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A87D4311-0B76-7340-9EDA-433235491D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213039">
              <a:off x="4296" y="1755"/>
              <a:ext cx="95" cy="58"/>
            </a:xfrm>
            <a:prstGeom prst="rect">
              <a:avLst/>
            </a:prstGeom>
            <a:solidFill>
              <a:srgbClr val="33CC33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25" name="Text Box 483">
              <a:extLst>
                <a:ext uri="{FF2B5EF4-FFF2-40B4-BE49-F238E27FC236}">
                  <a16:creationId xmlns:a16="http://schemas.microsoft.com/office/drawing/2014/main" id="{EDE9942D-066B-B748-9121-00E96C064D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8" y="632"/>
              <a:ext cx="114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charset="0"/>
                </a:rPr>
                <a:t>2 Siberian Snakes/ring</a:t>
              </a:r>
            </a:p>
          </p:txBody>
        </p:sp>
        <p:sp>
          <p:nvSpPr>
            <p:cNvPr id="126" name="AutoShape 489">
              <a:extLst>
                <a:ext uri="{FF2B5EF4-FFF2-40B4-BE49-F238E27FC236}">
                  <a16:creationId xmlns:a16="http://schemas.microsoft.com/office/drawing/2014/main" id="{7A0CD371-97EF-9F47-9866-8BE1A1CF86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9997">
              <a:off x="4480" y="1572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charset="0"/>
              </a:endParaRPr>
            </a:p>
          </p:txBody>
        </p:sp>
        <p:sp>
          <p:nvSpPr>
            <p:cNvPr id="127" name="Text Box 497">
              <a:extLst>
                <a:ext uri="{FF2B5EF4-FFF2-40B4-BE49-F238E27FC236}">
                  <a16:creationId xmlns:a16="http://schemas.microsoft.com/office/drawing/2014/main" id="{026D6CAB-737C-A147-8D7E-C33F5958C8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4" y="1872"/>
              <a:ext cx="129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latin typeface="Times New Roman" charset="0"/>
                </a:rPr>
                <a:t>Spin Rotators</a:t>
              </a:r>
            </a:p>
            <a:p>
              <a:pPr algn="ctr"/>
              <a:r>
                <a:rPr lang="en-US" sz="1400" dirty="0">
                  <a:latin typeface="Times New Roman" charset="0"/>
                </a:rPr>
                <a:t>(longitudinal polarization)</a:t>
              </a:r>
            </a:p>
          </p:txBody>
        </p:sp>
        <p:sp>
          <p:nvSpPr>
            <p:cNvPr id="128" name="Line 498">
              <a:extLst>
                <a:ext uri="{FF2B5EF4-FFF2-40B4-BE49-F238E27FC236}">
                  <a16:creationId xmlns:a16="http://schemas.microsoft.com/office/drawing/2014/main" id="{04287C94-774C-8840-ADCF-A0C9E5AD39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296" y="1728"/>
              <a:ext cx="54" cy="1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9" name="Line 499">
              <a:extLst>
                <a:ext uri="{FF2B5EF4-FFF2-40B4-BE49-F238E27FC236}">
                  <a16:creationId xmlns:a16="http://schemas.microsoft.com/office/drawing/2014/main" id="{84EFE10C-ABFA-0D4E-B3FA-E0EB1A1B26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0" y="1872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0" name="Text Box 500">
              <a:extLst>
                <a:ext uri="{FF2B5EF4-FFF2-40B4-BE49-F238E27FC236}">
                  <a16:creationId xmlns:a16="http://schemas.microsoft.com/office/drawing/2014/main" id="{BF4CE743-9DD2-CA40-B9C8-5433B2882D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0" y="3168"/>
              <a:ext cx="10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Times New Roman" charset="0"/>
                </a:rPr>
                <a:t>Strong AGS Snake</a:t>
              </a: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6EEE5A4-34B7-3447-9E1A-95D83F678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1200"/>
              <a:ext cx="102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charset="0"/>
                </a:rPr>
                <a:t>RHIC </a:t>
              </a:r>
              <a:r>
                <a:rPr lang="en-US" sz="1400" dirty="0" err="1">
                  <a:latin typeface="Times New Roman" charset="0"/>
                </a:rPr>
                <a:t>pC</a:t>
              </a:r>
              <a:r>
                <a:rPr lang="en-US" sz="1400" dirty="0">
                  <a:latin typeface="Times New Roman" charset="0"/>
                </a:rPr>
                <a:t> Polarimeters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DE4EEBF8-5AAF-3542-B052-642013FB4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" y="1152"/>
              <a:ext cx="136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>
                  <a:solidFill>
                    <a:schemeClr val="folHlink"/>
                  </a:solidFill>
                  <a:latin typeface="Times New Roman" charset="0"/>
                </a:rPr>
                <a:t>Absolute Polarimeter (H jet)</a:t>
              </a:r>
            </a:p>
          </p:txBody>
        </p:sp>
        <p:sp>
          <p:nvSpPr>
            <p:cNvPr id="133" name="Line 504">
              <a:extLst>
                <a:ext uri="{FF2B5EF4-FFF2-40B4-BE49-F238E27FC236}">
                  <a16:creationId xmlns:a16="http://schemas.microsoft.com/office/drawing/2014/main" id="{70502AA6-0BF0-244B-A04C-90FF3F7556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84" y="100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4" name="Line 505">
              <a:extLst>
                <a:ext uri="{FF2B5EF4-FFF2-40B4-BE49-F238E27FC236}">
                  <a16:creationId xmlns:a16="http://schemas.microsoft.com/office/drawing/2014/main" id="{E1CB801B-424F-B748-B7C4-F7FFFD6BB3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16" y="1104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B1DFFAD9-AC04-B548-8F31-48C03DB36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" y="1760"/>
              <a:ext cx="27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i="1" u="sng" dirty="0">
                  <a:latin typeface="Times New Roman" charset="0"/>
                </a:rPr>
                <a:t>STAR</a:t>
              </a:r>
              <a:endParaRPr lang="en-US" sz="2400" dirty="0">
                <a:latin typeface="Times New Roman" charset="0"/>
              </a:endParaRP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ECDD4639-AD49-234A-BF24-3383E4606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2976"/>
              <a:ext cx="78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charset="0"/>
                </a:rPr>
                <a:t>AGS Polarimeter</a:t>
              </a:r>
            </a:p>
          </p:txBody>
        </p:sp>
        <p:sp>
          <p:nvSpPr>
            <p:cNvPr id="137" name="Text Box 510">
              <a:extLst>
                <a:ext uri="{FF2B5EF4-FFF2-40B4-BE49-F238E27FC236}">
                  <a16:creationId xmlns:a16="http://schemas.microsoft.com/office/drawing/2014/main" id="{18FB2B61-0389-4D42-8E68-7A16C5E5EE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8" y="816"/>
              <a:ext cx="6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>
                  <a:solidFill>
                    <a:srgbClr val="663300"/>
                  </a:solidFill>
                  <a:latin typeface="Times New Roman" charset="0"/>
                </a:rPr>
                <a:t>Spin flipper</a:t>
              </a:r>
            </a:p>
          </p:txBody>
        </p:sp>
        <p:sp>
          <p:nvSpPr>
            <p:cNvPr id="138" name="Line 511">
              <a:extLst>
                <a:ext uri="{FF2B5EF4-FFF2-40B4-BE49-F238E27FC236}">
                  <a16:creationId xmlns:a16="http://schemas.microsoft.com/office/drawing/2014/main" id="{FD09BE0A-0CDF-644B-94F5-B9613234BD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36" y="1008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9" name="Line 512">
              <a:extLst>
                <a:ext uri="{FF2B5EF4-FFF2-40B4-BE49-F238E27FC236}">
                  <a16:creationId xmlns:a16="http://schemas.microsoft.com/office/drawing/2014/main" id="{24E4EAE3-C91A-C24A-A137-2E5E50AB42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36" y="2064"/>
              <a:ext cx="33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0" name="Line 513">
              <a:extLst>
                <a:ext uri="{FF2B5EF4-FFF2-40B4-BE49-F238E27FC236}">
                  <a16:creationId xmlns:a16="http://schemas.microsoft.com/office/drawing/2014/main" id="{132C72FD-BA32-C943-8ECD-6249E9ED6B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20" y="2064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49" name="Content Placeholder 6">
            <a:extLst>
              <a:ext uri="{FF2B5EF4-FFF2-40B4-BE49-F238E27FC236}">
                <a16:creationId xmlns:a16="http://schemas.microsoft.com/office/drawing/2014/main" id="{2CCD684F-8287-F597-EB29-842F00959FBC}"/>
              </a:ext>
            </a:extLst>
          </p:cNvPr>
          <p:cNvSpPr txBox="1">
            <a:spLocks/>
          </p:cNvSpPr>
          <p:nvPr/>
        </p:nvSpPr>
        <p:spPr>
          <a:xfrm>
            <a:off x="509471" y="2057400"/>
            <a:ext cx="5426562" cy="42134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Polarized protons: </a:t>
            </a:r>
          </a:p>
          <a:p>
            <a:pPr marL="457200" lvl="1" indent="0"/>
            <a:r>
              <a:rPr lang="en-US" dirty="0"/>
              <a:t>The polarized proton source provides polarization up to 7×10</a:t>
            </a:r>
            <a:r>
              <a:rPr lang="en-US" baseline="30000" dirty="0"/>
              <a:t>11 </a:t>
            </a:r>
            <a:r>
              <a:rPr lang="en-US" dirty="0"/>
              <a:t>at 80% polarization.</a:t>
            </a:r>
          </a:p>
          <a:p>
            <a:pPr marL="457200" lvl="1" indent="0"/>
            <a:r>
              <a:rPr lang="en-US" dirty="0"/>
              <a:t>In the Booster, the bunch is shaped through scraping to optimize polarization transmission.</a:t>
            </a:r>
          </a:p>
          <a:p>
            <a:pPr marL="457200" lvl="1" indent="0"/>
            <a:r>
              <a:rPr lang="en-US" dirty="0"/>
              <a:t>The AGS will need to provide 3×10</a:t>
            </a:r>
            <a:r>
              <a:rPr lang="en-US" baseline="30000" dirty="0"/>
              <a:t>11</a:t>
            </a:r>
            <a:r>
              <a:rPr lang="en-US" dirty="0"/>
              <a:t> protons/bunch with 75-80% polarization, assuming zero loss in the HSR.</a:t>
            </a:r>
          </a:p>
          <a:p>
            <a:pPr marL="457200" lvl="1" indent="0"/>
            <a:r>
              <a:rPr lang="en-US" dirty="0"/>
              <a:t>Currently, the AGS can provide 3×10</a:t>
            </a:r>
            <a:r>
              <a:rPr lang="en-US" baseline="30000" dirty="0"/>
              <a:t>11</a:t>
            </a:r>
            <a:r>
              <a:rPr lang="en-US" dirty="0"/>
              <a:t> protons/bunch with 65% polarization.</a:t>
            </a:r>
          </a:p>
          <a:p>
            <a:r>
              <a:rPr lang="en-US" b="1" dirty="0"/>
              <a:t>Polarized </a:t>
            </a:r>
            <a:r>
              <a:rPr lang="en-US" b="1" dirty="0" err="1"/>
              <a:t>helions</a:t>
            </a:r>
            <a:r>
              <a:rPr lang="en-US" b="1" dirty="0"/>
              <a:t>:</a:t>
            </a:r>
          </a:p>
          <a:p>
            <a:pPr marL="457200" lvl="1" indent="0"/>
            <a:r>
              <a:rPr lang="en-US" dirty="0"/>
              <a:t>Polarized </a:t>
            </a:r>
            <a:r>
              <a:rPr lang="en-US" dirty="0" err="1"/>
              <a:t>helions</a:t>
            </a:r>
            <a:r>
              <a:rPr lang="en-US" dirty="0"/>
              <a:t> are expected to be available in 2026</a:t>
            </a:r>
          </a:p>
          <a:p>
            <a:pPr marL="457200" lvl="1" indent="0"/>
            <a:r>
              <a:rPr lang="en-US" dirty="0"/>
              <a:t>The source is expected to provide up 2×10</a:t>
            </a:r>
            <a:r>
              <a:rPr lang="en-US" baseline="30000" dirty="0"/>
              <a:t>11</a:t>
            </a:r>
            <a:r>
              <a:rPr lang="en-US" dirty="0"/>
              <a:t> ions/pulse with 80% polarization.</a:t>
            </a:r>
          </a:p>
          <a:p>
            <a:pPr marL="0" indent="0"/>
            <a:r>
              <a:rPr lang="en-US" b="1" dirty="0"/>
              <a:t>Both protons and </a:t>
            </a:r>
            <a:r>
              <a:rPr lang="en-US" b="1" dirty="0" err="1"/>
              <a:t>helions</a:t>
            </a:r>
            <a:r>
              <a:rPr lang="en-US" b="1" dirty="0"/>
              <a:t> need near 100% polarization transmission in the injectors and HSR to support EIC requirements.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4971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4FCB6-0A16-1650-6078-3AB2EFECF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8CF98-9BAC-559E-B773-48A47E8CD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AGS Polarization, protons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808168C-8A88-D198-13BA-24B045284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773" y="725106"/>
            <a:ext cx="7785871" cy="306696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2000" dirty="0"/>
              <a:t>With the two partial snakes, protons have a small spin-tune gap for the vertical </a:t>
            </a:r>
            <a:r>
              <a:rPr lang="en-US" sz="2000" dirty="0" err="1"/>
              <a:t>betatron</a:t>
            </a:r>
            <a:r>
              <a:rPr lang="en-US" sz="2000" dirty="0"/>
              <a:t> tune to be placed in, avoiding vertical depolarizing resonances.</a:t>
            </a:r>
            <a:endParaRPr lang="en-US" sz="2000" b="1" dirty="0"/>
          </a:p>
          <a:p>
            <a:pPr marL="457200" lvl="1" indent="0"/>
            <a:r>
              <a:rPr lang="en-US" sz="1800" dirty="0"/>
              <a:t>A total of 82 weak horizontal resonances are crossed.</a:t>
            </a:r>
          </a:p>
          <a:p>
            <a:pPr marL="457200" lvl="1" indent="0"/>
            <a:r>
              <a:rPr lang="en-US" sz="1800" dirty="0"/>
              <a:t>A fast tune jump to cross these resonances faster, minimize the polarization loss, an 8-10% gain over baseline polarization.</a:t>
            </a:r>
          </a:p>
          <a:p>
            <a:r>
              <a:rPr lang="en-US" sz="2000" dirty="0"/>
              <a:t>For direct correction of the snake resonance driving term, 15 skew quadrupoles have been installed.</a:t>
            </a:r>
            <a:endParaRPr lang="en-US" sz="2000" b="1" dirty="0"/>
          </a:p>
          <a:p>
            <a:pPr marL="457200" lvl="1" indent="0"/>
            <a:r>
              <a:rPr lang="en-US" sz="1800" dirty="0"/>
              <a:t>A total of 82 weak horizontal resonances are crossed.</a:t>
            </a:r>
          </a:p>
          <a:p>
            <a:pPr marL="457200" lvl="1" indent="0"/>
            <a:r>
              <a:rPr lang="en-US" sz="1800" dirty="0"/>
              <a:t>Up to 15% gain over baseline polarization.</a:t>
            </a:r>
          </a:p>
          <a:p>
            <a:pPr marL="457200" lvl="1" indent="0"/>
            <a:r>
              <a:rPr lang="en-US" sz="1800" dirty="0"/>
              <a:t>Used operationally for RHIC Run24.</a:t>
            </a:r>
          </a:p>
          <a:p>
            <a:pPr marL="0" indent="0"/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18A3AF-BF55-CF2D-6F38-186DF0A4E8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C4DDF4-C99F-A6D3-D9B8-075B8C752E3F}"/>
              </a:ext>
            </a:extLst>
          </p:cNvPr>
          <p:cNvSpPr txBox="1"/>
          <p:nvPr/>
        </p:nvSpPr>
        <p:spPr>
          <a:xfrm>
            <a:off x="10224240" y="335824"/>
            <a:ext cx="136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V. </a:t>
            </a:r>
            <a:r>
              <a:rPr lang="en-US" dirty="0" err="1"/>
              <a:t>Schoefer</a:t>
            </a:r>
            <a:endParaRPr lang="en-US" dirty="0"/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EE0FE236-E6E6-D14D-9715-4F3732031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5644" y="829856"/>
            <a:ext cx="3989907" cy="318734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123E511-FB81-8449-BD07-94B48388114E}"/>
              </a:ext>
            </a:extLst>
          </p:cNvPr>
          <p:cNvGrpSpPr/>
          <p:nvPr/>
        </p:nvGrpSpPr>
        <p:grpSpPr>
          <a:xfrm>
            <a:off x="9022991" y="3980642"/>
            <a:ext cx="3011396" cy="2736738"/>
            <a:chOff x="4255199" y="3910572"/>
            <a:chExt cx="5438994" cy="494292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AFF0B47-0517-0D4D-B7E5-319AA6CC1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477556" y="3910572"/>
              <a:ext cx="5216637" cy="494292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EAE786E-E043-5E48-A3D5-F8CA7F8DCE06}"/>
                    </a:ext>
                  </a:extLst>
                </p:cNvPr>
                <p:cNvSpPr txBox="1"/>
                <p:nvPr/>
              </p:nvSpPr>
              <p:spPr>
                <a:xfrm rot="16200000">
                  <a:off x="3914785" y="5992080"/>
                  <a:ext cx="1125538" cy="44470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EAE786E-E043-5E48-A3D5-F8CA7F8DCE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914785" y="5992080"/>
                  <a:ext cx="1125538" cy="444709"/>
                </a:xfrm>
                <a:prstGeom prst="rect">
                  <a:avLst/>
                </a:prstGeom>
                <a:blipFill>
                  <a:blip r:embed="rId4"/>
                  <a:stretch>
                    <a:fillRect r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2356E32-29D4-3349-98F8-9FB53410AD30}"/>
                </a:ext>
              </a:extLst>
            </p:cNvPr>
            <p:cNvSpPr txBox="1"/>
            <p:nvPr/>
          </p:nvSpPr>
          <p:spPr>
            <a:xfrm>
              <a:off x="5764187" y="6749498"/>
              <a:ext cx="3672249" cy="833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/>
                <a:t>ε</a:t>
              </a:r>
              <a:r>
                <a:rPr lang="en-US" sz="1200" baseline="-25000" dirty="0"/>
                <a:t>x</a:t>
              </a:r>
              <a:r>
                <a:rPr lang="en-US" sz="1200" dirty="0"/>
                <a:t>= </a:t>
              </a:r>
              <a:r>
                <a:rPr lang="en-US" sz="1200" dirty="0" err="1"/>
                <a:t>ε</a:t>
              </a:r>
              <a:r>
                <a:rPr lang="en-US" sz="1200" baseline="-25000" dirty="0" err="1"/>
                <a:t>y</a:t>
              </a:r>
              <a:r>
                <a:rPr lang="en-US" sz="1200" baseline="-25000" dirty="0"/>
                <a:t> </a:t>
              </a:r>
              <a:r>
                <a:rPr lang="en-US" sz="1200" dirty="0"/>
                <a:t>=2 </a:t>
              </a:r>
              <a:r>
                <a:rPr lang="en-US" sz="1200" dirty="0" err="1"/>
                <a:t>μm</a:t>
              </a:r>
              <a:r>
                <a:rPr lang="en-US" sz="1200" dirty="0"/>
                <a:t> (rms norm)</a:t>
              </a:r>
            </a:p>
            <a:p>
              <a:r>
                <a:rPr lang="en-US" sz="1200" dirty="0" err="1"/>
                <a:t>ε</a:t>
              </a:r>
              <a:r>
                <a:rPr lang="en-US" sz="1200" baseline="-25000" dirty="0" err="1"/>
                <a:t>long</a:t>
              </a:r>
              <a:r>
                <a:rPr lang="en-US" sz="1200" dirty="0"/>
                <a:t> = 0.8 eV-s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3FD1182-9A06-0FD4-B6FE-9EDC2719BBFB}"/>
              </a:ext>
            </a:extLst>
          </p:cNvPr>
          <p:cNvSpPr txBox="1"/>
          <p:nvPr/>
        </p:nvSpPr>
        <p:spPr>
          <a:xfrm>
            <a:off x="2087098" y="6147799"/>
            <a:ext cx="6428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See V. </a:t>
            </a:r>
            <a:r>
              <a:rPr lang="en-US" sz="1600" dirty="0" err="1"/>
              <a:t>Schoefer</a:t>
            </a:r>
            <a:r>
              <a:rPr lang="en-US" sz="1600" dirty="0"/>
              <a:t>, “Using </a:t>
            </a:r>
            <a:r>
              <a:rPr lang="en-US" sz="1600" dirty="0" err="1"/>
              <a:t>betatron</a:t>
            </a:r>
            <a:r>
              <a:rPr lang="en-US" sz="1600" dirty="0"/>
              <a:t> coupling to suppress horizontal intrinsic spin resonances driven by partial snakes” PRAB, 2021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BD5FDD0-DA4C-1C45-86F3-3892161ACE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45" y="3613214"/>
            <a:ext cx="8085150" cy="2593986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665BEC4-058F-264F-89E8-8F8D453518E6}"/>
              </a:ext>
            </a:extLst>
          </p:cNvPr>
          <p:cNvSpPr/>
          <p:nvPr/>
        </p:nvSpPr>
        <p:spPr>
          <a:xfrm>
            <a:off x="8022622" y="5165374"/>
            <a:ext cx="367104" cy="40392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TextBox 6">
            <a:extLst>
              <a:ext uri="{FF2B5EF4-FFF2-40B4-BE49-F238E27FC236}">
                <a16:creationId xmlns:a16="http://schemas.microsoft.com/office/drawing/2014/main" id="{F7D1FA7B-FE77-FD46-B58A-AF4A93F63ADB}"/>
              </a:ext>
            </a:extLst>
          </p:cNvPr>
          <p:cNvSpPr txBox="1"/>
          <p:nvPr/>
        </p:nvSpPr>
        <p:spPr>
          <a:xfrm>
            <a:off x="8394355" y="5149512"/>
            <a:ext cx="1464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FF0000"/>
                </a:solidFill>
              </a:rPr>
              <a:t>No </a:t>
            </a:r>
          </a:p>
          <a:p>
            <a:r>
              <a:rPr lang="en-US" sz="1400" dirty="0">
                <a:solidFill>
                  <a:srgbClr val="FF0000"/>
                </a:solidFill>
              </a:rPr>
              <a:t>mitigation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752AC9E-00CF-8643-95A6-28711580BE58}"/>
              </a:ext>
            </a:extLst>
          </p:cNvPr>
          <p:cNvSpPr/>
          <p:nvPr/>
        </p:nvSpPr>
        <p:spPr>
          <a:xfrm>
            <a:off x="8126400" y="4410848"/>
            <a:ext cx="263326" cy="201644"/>
          </a:xfrm>
          <a:prstGeom prst="ellipse">
            <a:avLst/>
          </a:prstGeom>
          <a:noFill/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TextBox 8">
            <a:extLst>
              <a:ext uri="{FF2B5EF4-FFF2-40B4-BE49-F238E27FC236}">
                <a16:creationId xmlns:a16="http://schemas.microsoft.com/office/drawing/2014/main" id="{13143C00-6DEE-BD44-9605-6232147A5B04}"/>
              </a:ext>
            </a:extLst>
          </p:cNvPr>
          <p:cNvSpPr txBox="1"/>
          <p:nvPr/>
        </p:nvSpPr>
        <p:spPr>
          <a:xfrm>
            <a:off x="8369276" y="4261610"/>
            <a:ext cx="12184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accent1"/>
                </a:solidFill>
              </a:rPr>
              <a:t>tune jump </a:t>
            </a:r>
          </a:p>
          <a:p>
            <a:r>
              <a:rPr lang="en-US" sz="1400" dirty="0">
                <a:solidFill>
                  <a:schemeClr val="accent1"/>
                </a:solidFill>
              </a:rPr>
              <a:t>+</a:t>
            </a:r>
            <a:r>
              <a:rPr lang="en-US" sz="1400" dirty="0" err="1">
                <a:solidFill>
                  <a:schemeClr val="accent1"/>
                </a:solidFill>
              </a:rPr>
              <a:t>dp</a:t>
            </a:r>
            <a:r>
              <a:rPr lang="en-US" sz="1400" dirty="0">
                <a:solidFill>
                  <a:schemeClr val="accent1"/>
                </a:solidFill>
              </a:rPr>
              <a:t>/p spread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471E6B5-837F-154F-BFBC-C64E8DF852AE}"/>
              </a:ext>
            </a:extLst>
          </p:cNvPr>
          <p:cNvSpPr/>
          <p:nvPr/>
        </p:nvSpPr>
        <p:spPr>
          <a:xfrm>
            <a:off x="8127716" y="3950208"/>
            <a:ext cx="263326" cy="201644"/>
          </a:xfrm>
          <a:prstGeom prst="ellipse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" name="TextBox 10">
            <a:extLst>
              <a:ext uri="{FF2B5EF4-FFF2-40B4-BE49-F238E27FC236}">
                <a16:creationId xmlns:a16="http://schemas.microsoft.com/office/drawing/2014/main" id="{17A20417-B39E-BC47-B025-F2145DDFC014}"/>
              </a:ext>
            </a:extLst>
          </p:cNvPr>
          <p:cNvSpPr txBox="1"/>
          <p:nvPr/>
        </p:nvSpPr>
        <p:spPr>
          <a:xfrm>
            <a:off x="8382691" y="3765421"/>
            <a:ext cx="1177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B0F0"/>
                </a:solidFill>
              </a:rPr>
              <a:t>Tune jump </a:t>
            </a:r>
          </a:p>
          <a:p>
            <a:r>
              <a:rPr lang="en-US" sz="1400" dirty="0">
                <a:solidFill>
                  <a:srgbClr val="00B0F0"/>
                </a:solidFill>
              </a:rPr>
              <a:t>0 </a:t>
            </a:r>
            <a:r>
              <a:rPr lang="en-US" sz="1400" dirty="0" err="1">
                <a:solidFill>
                  <a:srgbClr val="00B0F0"/>
                </a:solidFill>
              </a:rPr>
              <a:t>dp</a:t>
            </a:r>
            <a:r>
              <a:rPr lang="en-US" sz="1400" dirty="0">
                <a:solidFill>
                  <a:srgbClr val="00B0F0"/>
                </a:solidFill>
              </a:rPr>
              <a:t>/p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300AEE-D49A-0B44-5175-073A32955614}"/>
              </a:ext>
            </a:extLst>
          </p:cNvPr>
          <p:cNvSpPr txBox="1"/>
          <p:nvPr/>
        </p:nvSpPr>
        <p:spPr>
          <a:xfrm>
            <a:off x="5481311" y="5346424"/>
            <a:ext cx="205692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rial"/>
              </a:rPr>
              <a:t>Plot by Y. </a:t>
            </a:r>
            <a:r>
              <a:rPr lang="en-US" dirty="0" err="1">
                <a:cs typeface="Arial"/>
              </a:rPr>
              <a:t>Dutheil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9908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B4D54-6215-847B-6328-233980C58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CE750-1B25-6D61-69C8-57B054278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AGS Polarization, </a:t>
            </a:r>
            <a:r>
              <a:rPr lang="en-US" dirty="0" err="1"/>
              <a:t>helions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793ABF8-19CB-A0A4-E09F-0560C3DEB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788" y="1169905"/>
            <a:ext cx="11049000" cy="224248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Due to the higher G of </a:t>
            </a:r>
            <a:r>
              <a:rPr lang="en-US" sz="2400" dirty="0" err="1"/>
              <a:t>helions</a:t>
            </a:r>
            <a:r>
              <a:rPr lang="en-US" sz="2400" dirty="0"/>
              <a:t>, the rotation from each snake is more, allowing both tunes to be placed inside the spin-tune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To maximize the polarization and intensity transmission early in the AGS cycle, beam will be extracted from Booster at |G</a:t>
            </a:r>
            <a:r>
              <a:rPr lang="el-GR" sz="1800" dirty="0"/>
              <a:t>γ</a:t>
            </a:r>
            <a:r>
              <a:rPr lang="en-US" sz="1800" dirty="0"/>
              <a:t>|=10.5.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This is due to greatly reduced optical defects from</a:t>
            </a:r>
          </a:p>
          <a:p>
            <a:pPr marL="0" indent="0"/>
            <a:r>
              <a:rPr lang="en-US" sz="1800" dirty="0"/>
              <a:t>	the snakes, which decay exponentially with </a:t>
            </a:r>
          </a:p>
          <a:p>
            <a:pPr marL="0" indent="0"/>
            <a:r>
              <a:rPr lang="en-US" sz="1800" dirty="0"/>
              <a:t>	energy.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A10EEA-F30D-48EF-A849-AB7BBA16A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 descr="Chart&#10;&#10;AI-generated content may be incorrect.">
            <a:extLst>
              <a:ext uri="{FF2B5EF4-FFF2-40B4-BE49-F238E27FC236}">
                <a16:creationId xmlns:a16="http://schemas.microsoft.com/office/drawing/2014/main" id="{A3AA68E1-4377-A10A-E4BA-46C7BB3F4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9616" y="2705104"/>
            <a:ext cx="6193051" cy="37348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84E3232-1B94-CFEE-C5D3-91F5168F9131}"/>
              </a:ext>
            </a:extLst>
          </p:cNvPr>
          <p:cNvSpPr txBox="1"/>
          <p:nvPr/>
        </p:nvSpPr>
        <p:spPr>
          <a:xfrm>
            <a:off x="6556827" y="2400476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|G</a:t>
            </a:r>
            <a:r>
              <a:rPr lang="el-GR" sz="1400" dirty="0">
                <a:solidFill>
                  <a:srgbClr val="00B050"/>
                </a:solidFill>
              </a:rPr>
              <a:t>γ</a:t>
            </a:r>
            <a:r>
              <a:rPr lang="en-US" sz="1400" dirty="0">
                <a:solidFill>
                  <a:srgbClr val="00B050"/>
                </a:solidFill>
              </a:rPr>
              <a:t>|=10.5</a:t>
            </a: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F6D5E2B-4CA9-A740-11EA-E9893070B67E}"/>
              </a:ext>
            </a:extLst>
          </p:cNvPr>
          <p:cNvSpPr txBox="1">
            <a:spLocks/>
          </p:cNvSpPr>
          <p:nvPr/>
        </p:nvSpPr>
        <p:spPr>
          <a:xfrm>
            <a:off x="0" y="3412388"/>
            <a:ext cx="5949616" cy="2658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/>
            <a:r>
              <a:rPr lang="en-US" sz="1800" dirty="0"/>
              <a:t> Polarization transmission is expected to be near 100% with both </a:t>
            </a:r>
            <a:r>
              <a:rPr lang="en-US" sz="1800" dirty="0" err="1"/>
              <a:t>betatron</a:t>
            </a:r>
            <a:r>
              <a:rPr lang="en-US" sz="1800" dirty="0"/>
              <a:t> tunes inside the spin-tune-gap.</a:t>
            </a:r>
          </a:p>
          <a:p>
            <a:pPr marL="914400" lvl="2" indent="0"/>
            <a:r>
              <a:rPr lang="en-US" sz="1800" dirty="0"/>
              <a:t>This is only supported above |G</a:t>
            </a:r>
            <a:r>
              <a:rPr lang="el-GR" sz="1800" dirty="0"/>
              <a:t>γ</a:t>
            </a:r>
            <a:r>
              <a:rPr lang="en-US" sz="1800" dirty="0"/>
              <a:t>|=10.5. </a:t>
            </a:r>
          </a:p>
          <a:p>
            <a:pPr marL="457200" lvl="1" indent="0"/>
            <a:r>
              <a:rPr lang="en-US" sz="2000" dirty="0"/>
              <a:t>Studies following the source completion can give insight on additional upgrade for protons.</a:t>
            </a:r>
          </a:p>
        </p:txBody>
      </p:sp>
    </p:spTree>
    <p:extLst>
      <p:ext uri="{BB962C8B-B14F-4D97-AF65-F5344CB8AC3E}">
        <p14:creationId xmlns:p14="http://schemas.microsoft.com/office/powerpoint/2010/main" val="2600863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7266CC-8E87-B6B9-6CE4-B9DA342E8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ABFB1-0C44-9926-7270-77535D98F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HSR Snakes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97A6EBC-B28D-0C72-A833-18F2E2E74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768505"/>
            <a:ext cx="5808158" cy="289570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indent="0"/>
            <a:r>
              <a:rPr lang="en-US" sz="2400" dirty="0"/>
              <a:t>To preserve polarization of protons and light ions up to their maximum energy, there will be 6 full snakes</a:t>
            </a:r>
          </a:p>
          <a:p>
            <a:pPr marL="457200" lvl="1" indent="0"/>
            <a:r>
              <a:rPr lang="en-US" sz="2000" dirty="0"/>
              <a:t> Each snake consists of four dipoles, with the outer and inner coils powered independently, </a:t>
            </a:r>
            <a:r>
              <a:rPr lang="en-US" sz="2000" dirty="0" err="1"/>
              <a:t>I</a:t>
            </a:r>
            <a:r>
              <a:rPr lang="en-US" sz="2000" baseline="-25000" dirty="0" err="1"/>
              <a:t>out</a:t>
            </a:r>
            <a:r>
              <a:rPr lang="en-US" sz="2000" dirty="0"/>
              <a:t> and I</a:t>
            </a:r>
            <a:r>
              <a:rPr lang="en-US" sz="2000" baseline="-25000" dirty="0"/>
              <a:t>in</a:t>
            </a:r>
            <a:r>
              <a:rPr lang="en-US" sz="2000" dirty="0"/>
              <a:t>. </a:t>
            </a:r>
            <a:endParaRPr lang="en-US" sz="2000" dirty="0">
              <a:cs typeface="Arial"/>
            </a:endParaRPr>
          </a:p>
          <a:p>
            <a:pPr marL="457200" lvl="1" indent="0"/>
            <a:r>
              <a:rPr lang="en-US" sz="2000" dirty="0"/>
              <a:t>To minimize the orbit matching requirements, </a:t>
            </a:r>
            <a:r>
              <a:rPr lang="en-US" sz="2000" err="1"/>
              <a:t>I</a:t>
            </a:r>
            <a:r>
              <a:rPr lang="en-US" sz="2000" baseline="-25000" err="1"/>
              <a:t>out</a:t>
            </a:r>
            <a:r>
              <a:rPr lang="en-US" sz="2000" dirty="0"/>
              <a:t>&lt;I</a:t>
            </a:r>
            <a:r>
              <a:rPr lang="en-US" sz="2000" baseline="-25000" dirty="0"/>
              <a:t>in</a:t>
            </a:r>
            <a:r>
              <a:rPr lang="en-US" sz="2000" dirty="0"/>
              <a:t>.</a:t>
            </a:r>
          </a:p>
          <a:p>
            <a:pPr marL="457200" lvl="1" indent="0"/>
            <a:r>
              <a:rPr lang="en-US" sz="2000" dirty="0"/>
              <a:t>Protons can satisfy a precession axis from 0 to 45</a:t>
            </a:r>
            <a:r>
              <a:rPr lang="en-US" sz="2000" baseline="30000" dirty="0"/>
              <a:t> </a:t>
            </a:r>
            <a:r>
              <a:rPr lang="en-US" sz="2000" dirty="0"/>
              <a:t>degrees.</a:t>
            </a:r>
            <a:endParaRPr lang="en-US" sz="2000" dirty="0">
              <a:cs typeface="Arial"/>
            </a:endParaRPr>
          </a:p>
          <a:p>
            <a:pPr marL="457200" lvl="1" indent="0"/>
            <a:r>
              <a:rPr lang="en-US" sz="2000" err="1"/>
              <a:t>Helions</a:t>
            </a:r>
            <a:r>
              <a:rPr lang="en-US" sz="2000" dirty="0"/>
              <a:t> can satisfy all possible angles, due to </a:t>
            </a:r>
            <a:r>
              <a:rPr lang="en-US" sz="2000"/>
              <a:t>its higher G.</a:t>
            </a:r>
            <a:endParaRPr lang="en-US" sz="200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5BD199-ED8C-C4D1-4A6A-5AF553E2AA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 descr="Diagram&#10;&#10;AI-generated content may be incorrect.">
            <a:extLst>
              <a:ext uri="{FF2B5EF4-FFF2-40B4-BE49-F238E27FC236}">
                <a16:creationId xmlns:a16="http://schemas.microsoft.com/office/drawing/2014/main" id="{52541E2C-B444-DF5F-AE3E-C405E8960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2651" y="3664210"/>
            <a:ext cx="5568326" cy="2784163"/>
          </a:xfrm>
          <a:prstGeom prst="rect">
            <a:avLst/>
          </a:prstGeom>
        </p:spPr>
      </p:pic>
      <p:pic>
        <p:nvPicPr>
          <p:cNvPr id="8" name="Picture 7" descr="Chart&#10;&#10;AI-generated content may be incorrect.">
            <a:extLst>
              <a:ext uri="{FF2B5EF4-FFF2-40B4-BE49-F238E27FC236}">
                <a16:creationId xmlns:a16="http://schemas.microsoft.com/office/drawing/2014/main" id="{4E5BD57E-D1A9-99B4-7C54-C0CFF7AB5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2651" y="644836"/>
            <a:ext cx="5568326" cy="27841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C433E5-E289-A952-57A8-372EF4AC424C}"/>
              </a:ext>
            </a:extLst>
          </p:cNvPr>
          <p:cNvSpPr txBox="1"/>
          <p:nvPr/>
        </p:nvSpPr>
        <p:spPr>
          <a:xfrm>
            <a:off x="8493877" y="22496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B38CE8-21A7-22A6-3EAF-1ED79B55C89B}"/>
              </a:ext>
            </a:extLst>
          </p:cNvPr>
          <p:cNvSpPr txBox="1"/>
          <p:nvPr/>
        </p:nvSpPr>
        <p:spPr>
          <a:xfrm>
            <a:off x="8519525" y="342899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Helions</a:t>
            </a:r>
            <a:endParaRPr lang="en-US" dirty="0"/>
          </a:p>
        </p:txBody>
      </p:sp>
      <p:pic>
        <p:nvPicPr>
          <p:cNvPr id="6" name="Picture 5" descr="A picture containing chart&#10;&#10;AI-generated content may be incorrect.">
            <a:extLst>
              <a:ext uri="{FF2B5EF4-FFF2-40B4-BE49-F238E27FC236}">
                <a16:creationId xmlns:a16="http://schemas.microsoft.com/office/drawing/2014/main" id="{C45F9991-E586-94FF-7FCC-95A3746D99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5751" t="30108" r="22854" b="32335"/>
          <a:stretch/>
        </p:blipFill>
        <p:spPr>
          <a:xfrm>
            <a:off x="1557669" y="3670921"/>
            <a:ext cx="3524694" cy="257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691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05E12E-5CA3-2C29-59CE-B2D4CEB12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F54C-3F03-C3D6-9377-84BBA94EF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HSR polarization transmission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E44B41B-D58B-692A-E3DF-B11F94BDEF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47" b="47"/>
          <a:stretch/>
        </p:blipFill>
        <p:spPr>
          <a:xfrm>
            <a:off x="5544288" y="3601267"/>
            <a:ext cx="3145352" cy="323904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ACF3D-08A0-47CD-2B88-4D54EFF67A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14C4E-3757-4247-FF1A-148E6C82CDD0}"/>
              </a:ext>
            </a:extLst>
          </p:cNvPr>
          <p:cNvSpPr txBox="1"/>
          <p:nvPr/>
        </p:nvSpPr>
        <p:spPr>
          <a:xfrm>
            <a:off x="6557322" y="3909260"/>
            <a:ext cx="1978476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 dirty="0"/>
              <a:t>Simulations with 1,000 particles from 01022024 lattice</a:t>
            </a:r>
            <a:endParaRPr lang="en-US" sz="1400" dirty="0">
              <a:cs typeface="Arial"/>
            </a:endParaRPr>
          </a:p>
        </p:txBody>
      </p:sp>
      <p:pic>
        <p:nvPicPr>
          <p:cNvPr id="9" name="Content Placeholder 4" descr="A graph showing a snake&#10;&#10;AI-generated content may be incorrect.">
            <a:extLst>
              <a:ext uri="{FF2B5EF4-FFF2-40B4-BE49-F238E27FC236}">
                <a16:creationId xmlns:a16="http://schemas.microsoft.com/office/drawing/2014/main" id="{4D0A4E41-ED1D-B6F5-692E-DAF5D7B69C02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368" y="3640862"/>
            <a:ext cx="4736830" cy="32092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F5EBD74-FD6A-95B0-D9BB-24390732F59F}"/>
                  </a:ext>
                </a:extLst>
              </p:cNvPr>
              <p:cNvSpPr txBox="1"/>
              <p:nvPr/>
            </p:nvSpPr>
            <p:spPr>
              <a:xfrm>
                <a:off x="936109" y="4846959"/>
                <a:ext cx="3221823" cy="1222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Preliminary simulations from E. Hamwi and J. Devlin, 02202025 lattice,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=2.5, 2.5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F5EBD74-FD6A-95B0-D9BB-24390732F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109" y="4846959"/>
                <a:ext cx="3221823" cy="1222258"/>
              </a:xfrm>
              <a:prstGeom prst="rect">
                <a:avLst/>
              </a:prstGeom>
              <a:blipFill>
                <a:blip r:embed="rId4"/>
                <a:stretch>
                  <a:fillRect l="-1705" t="-2488" b="-4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28D465CA-2E92-EBB6-122D-582B8E83FB1B}"/>
              </a:ext>
            </a:extLst>
          </p:cNvPr>
          <p:cNvSpPr txBox="1">
            <a:spLocks/>
          </p:cNvSpPr>
          <p:nvPr/>
        </p:nvSpPr>
        <p:spPr>
          <a:xfrm>
            <a:off x="683176" y="978958"/>
            <a:ext cx="7595400" cy="276747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Polarized protons at E=275 </a:t>
            </a:r>
            <a:r>
              <a:rPr lang="en-US" sz="2200" dirty="0" err="1"/>
              <a:t>GeV→G</a:t>
            </a:r>
            <a:r>
              <a:rPr lang="el-GR" sz="2200" dirty="0"/>
              <a:t>γ</a:t>
            </a:r>
            <a:r>
              <a:rPr lang="en-US" sz="2200" dirty="0"/>
              <a:t>=525</a:t>
            </a:r>
            <a:endParaRPr lang="en-US" sz="2200" dirty="0">
              <a:cs typeface="Arial"/>
            </a:endParaRPr>
          </a:p>
          <a:p>
            <a:pPr marL="457200" lvl="1" indent="0">
              <a:buFont typeface="Arial"/>
              <a:buChar char="•"/>
            </a:pPr>
            <a:r>
              <a:rPr lang="en-US" sz="1900" dirty="0"/>
              <a:t>Good polarization transmission from 23.8 to 275 GeV.</a:t>
            </a:r>
            <a:endParaRPr lang="en-US" sz="1900" dirty="0">
              <a:cs typeface="Arial"/>
            </a:endParaRPr>
          </a:p>
          <a:p>
            <a:pPr marL="0" indent="0"/>
            <a:r>
              <a:rPr lang="en-US" sz="2200" dirty="0"/>
              <a:t>Polarized </a:t>
            </a:r>
            <a:r>
              <a:rPr lang="en-US" sz="2200" dirty="0" err="1"/>
              <a:t>helions</a:t>
            </a:r>
            <a:r>
              <a:rPr lang="en-US" sz="2200" dirty="0"/>
              <a:t> at the equivalent E=183 GeV/u →|G</a:t>
            </a:r>
            <a:r>
              <a:rPr lang="el-GR" sz="2200" dirty="0"/>
              <a:t>γ</a:t>
            </a:r>
            <a:r>
              <a:rPr lang="en-US" sz="2200" dirty="0"/>
              <a:t>|=820</a:t>
            </a:r>
            <a:endParaRPr lang="en-US" sz="2200" dirty="0">
              <a:cs typeface="Arial"/>
            </a:endParaRPr>
          </a:p>
          <a:p>
            <a:pPr marL="457200" lvl="1" indent="0"/>
            <a:r>
              <a:rPr lang="en-US" sz="2000" dirty="0"/>
              <a:t>Simulations with the 01022024 lattice showed pre-cooling necessary for good polarization transmission up to top energy.</a:t>
            </a:r>
          </a:p>
          <a:p>
            <a:pPr marL="914400" lvl="2" indent="0"/>
            <a:r>
              <a:rPr lang="en-US" sz="1800" dirty="0"/>
              <a:t>Uncooled polarization transport showed a strong dependence on the chosen snake precession axis.</a:t>
            </a:r>
            <a:endParaRPr lang="en-US" sz="1800" dirty="0">
              <a:cs typeface="Arial"/>
            </a:endParaRPr>
          </a:p>
          <a:p>
            <a:pPr marL="914400" lvl="2" indent="0"/>
            <a:r>
              <a:rPr lang="en-US" sz="1800" dirty="0"/>
              <a:t>Phase trombone to improve spin match with IP improved performance with uncooled emittances.</a:t>
            </a:r>
            <a:endParaRPr lang="en-US" sz="1800" dirty="0">
              <a:cs typeface="Arial"/>
            </a:endParaRPr>
          </a:p>
          <a:p>
            <a:pPr marL="457200" lvl="1" indent="0"/>
            <a:r>
              <a:rPr lang="en-US" sz="2000" dirty="0">
                <a:cs typeface="Arial"/>
              </a:rPr>
              <a:t>New lattice shows reduced resonance strengths for non-systematic resonances.</a:t>
            </a:r>
          </a:p>
          <a:p>
            <a:pPr marL="457200" lvl="1" indent="0"/>
            <a:r>
              <a:rPr lang="en-US" sz="2000" dirty="0"/>
              <a:t>Preliminary simulations for the 02202025 lattice show good transmission up with uncooled emittances up to top energy.</a:t>
            </a:r>
          </a:p>
          <a:p>
            <a:pPr marL="0" indent="0"/>
            <a:endParaRPr lang="en-US" sz="2400" dirty="0"/>
          </a:p>
        </p:txBody>
      </p:sp>
      <p:pic>
        <p:nvPicPr>
          <p:cNvPr id="11" name="Picture 10" descr="Chart&#10;&#10;AI-generated content may be incorrect.">
            <a:extLst>
              <a:ext uri="{FF2B5EF4-FFF2-40B4-BE49-F238E27FC236}">
                <a16:creationId xmlns:a16="http://schemas.microsoft.com/office/drawing/2014/main" id="{0EFAF09B-B0A3-9463-4B39-517BD19E60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1168" y="857338"/>
            <a:ext cx="3458825" cy="43637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DA45E11-8BC6-276A-E2BF-EFD71777366C}"/>
                  </a:ext>
                </a:extLst>
              </p:cNvPr>
              <p:cNvSpPr txBox="1"/>
              <p:nvPr/>
            </p:nvSpPr>
            <p:spPr>
              <a:xfrm>
                <a:off x="7116964" y="5810407"/>
                <a:ext cx="858998" cy="2252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=2.5 </m:t>
                      </m:r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DA45E11-8BC6-276A-E2BF-EFD717773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6964" y="5810407"/>
                <a:ext cx="858998" cy="2252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66937A5-0692-E302-51D7-A17FE55724C8}"/>
                  </a:ext>
                </a:extLst>
              </p:cNvPr>
              <p:cNvSpPr txBox="1"/>
              <p:nvPr/>
            </p:nvSpPr>
            <p:spPr>
              <a:xfrm>
                <a:off x="7116964" y="6018240"/>
                <a:ext cx="858998" cy="2252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=2.5 </m:t>
                      </m:r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66937A5-0692-E302-51D7-A17FE55724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6964" y="6018240"/>
                <a:ext cx="858998" cy="2252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F550282-7B3B-90B5-4990-E7F3CEDD73B3}"/>
                  </a:ext>
                </a:extLst>
              </p:cNvPr>
              <p:cNvSpPr txBox="1"/>
              <p:nvPr/>
            </p:nvSpPr>
            <p:spPr>
              <a:xfrm>
                <a:off x="7116964" y="6211724"/>
                <a:ext cx="1058108" cy="2252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=2.0, 0.5 </m:t>
                      </m:r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8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F550282-7B3B-90B5-4990-E7F3CEDD7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6964" y="6211724"/>
                <a:ext cx="1058108" cy="2252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6650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E37E25-DB8D-054F-8A87-3555D85BC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4FA0B-B87F-A09A-B3A3-79EB4B47E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IR Design and Rotators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E57F728-2973-61E9-FA80-DFD9EB70D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049413"/>
            <a:ext cx="6946218" cy="513659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2400" dirty="0"/>
              <a:t>In the HSR:</a:t>
            </a:r>
            <a:endParaRPr lang="en-US" dirty="0"/>
          </a:p>
          <a:p>
            <a:pPr marL="457200" lvl="1" indent="0"/>
            <a:r>
              <a:rPr lang="en-US" sz="2400" dirty="0"/>
              <a:t>To minimize</a:t>
            </a:r>
            <a:r>
              <a:rPr lang="en-US" dirty="0"/>
              <a:t> synchrotron radiation</a:t>
            </a:r>
            <a:r>
              <a:rPr lang="en-US" sz="2400" dirty="0"/>
              <a:t> in the IR, the ESR lacks bends near the IP.</a:t>
            </a:r>
            <a:endParaRPr lang="en-US" dirty="0">
              <a:cs typeface="Arial"/>
            </a:endParaRPr>
          </a:p>
          <a:p>
            <a:pPr marL="457200" lvl="1" indent="0"/>
            <a:r>
              <a:rPr lang="en-US" sz="2400" dirty="0"/>
              <a:t>To accommodate the straight electron trajectory, the HSR has several strong bends near the IP.</a:t>
            </a:r>
          </a:p>
          <a:p>
            <a:pPr marL="457200" lvl="1" indent="0"/>
            <a:r>
              <a:rPr lang="en-US" sz="2400" dirty="0"/>
              <a:t>As a result, the rotator magnets are placed 17 </a:t>
            </a:r>
            <a:r>
              <a:rPr lang="en-US" sz="2400" err="1"/>
              <a:t>mrad</a:t>
            </a:r>
            <a:r>
              <a:rPr lang="en-US" sz="2400" dirty="0"/>
              <a:t> and 61.35 </a:t>
            </a:r>
            <a:r>
              <a:rPr lang="en-US" sz="2400" err="1"/>
              <a:t>mrad</a:t>
            </a:r>
            <a:r>
              <a:rPr lang="en-US" sz="2400" dirty="0"/>
              <a:t> from the IP (compared to RHIC at 3.675).</a:t>
            </a:r>
          </a:p>
          <a:p>
            <a:pPr marL="457200" lvl="1" indent="0"/>
            <a:r>
              <a:rPr lang="en-US" dirty="0">
                <a:cs typeface="Arial" panose="020B0604020202020204"/>
              </a:rPr>
              <a:t>The RHIC rotator magnets can satisfy longitudinal polarization for protons at 41, 100, and 275 GeV.</a:t>
            </a:r>
            <a:endParaRPr lang="en-US" sz="2400" dirty="0">
              <a:cs typeface="Arial" panose="020B0604020202020204"/>
            </a:endParaRPr>
          </a:p>
          <a:p>
            <a:endParaRPr lang="en-US" sz="2400" dirty="0">
              <a:cs typeface="Arial" panose="020B0604020202020204"/>
            </a:endParaRPr>
          </a:p>
          <a:p>
            <a:r>
              <a:rPr lang="en-US" sz="2400" dirty="0"/>
              <a:t>In the ESR:</a:t>
            </a:r>
            <a:endParaRPr lang="en-US" dirty="0"/>
          </a:p>
          <a:p>
            <a:pPr marL="457200" lvl="1" indent="0"/>
            <a:r>
              <a:rPr lang="en-US" sz="2200" dirty="0"/>
              <a:t>Longitudinal polarization at the IP is satisfied at 5 and 10 GeV.</a:t>
            </a:r>
            <a:endParaRPr lang="en-US" sz="2200" dirty="0">
              <a:cs typeface="Arial"/>
            </a:endParaRPr>
          </a:p>
          <a:p>
            <a:pPr marL="457200" lvl="1" indent="0"/>
            <a:r>
              <a:rPr lang="en-US" dirty="0"/>
              <a:t>The</a:t>
            </a:r>
            <a:r>
              <a:rPr lang="en-US" sz="2400" dirty="0"/>
              <a:t> BAGELS algorithm </a:t>
            </a:r>
            <a:r>
              <a:rPr lang="en-US" dirty="0"/>
              <a:t>satisfies</a:t>
            </a:r>
            <a:r>
              <a:rPr lang="en-US" sz="2400" dirty="0"/>
              <a:t> the longitudinal spin-match at 18 GeV.</a:t>
            </a:r>
            <a:endParaRPr lang="en-US" sz="240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798B8-A01E-4666-F233-8BE11C488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 descr="Chart, line chart&#10;&#10;AI-generated content may be incorrect.">
            <a:extLst>
              <a:ext uri="{FF2B5EF4-FFF2-40B4-BE49-F238E27FC236}">
                <a16:creationId xmlns:a16="http://schemas.microsoft.com/office/drawing/2014/main" id="{08A82D5B-93FF-A262-7662-7D03773AF5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7718" y="77298"/>
            <a:ext cx="4505954" cy="31055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ED907F-C2D2-48F5-470B-5E870FD37CDB}"/>
              </a:ext>
            </a:extLst>
          </p:cNvPr>
          <p:cNvSpPr txBox="1"/>
          <p:nvPr/>
        </p:nvSpPr>
        <p:spPr>
          <a:xfrm>
            <a:off x="2283357" y="6411370"/>
            <a:ext cx="767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V. </a:t>
            </a:r>
            <a:r>
              <a:rPr lang="en-US" dirty="0" err="1"/>
              <a:t>Ptitsyn</a:t>
            </a:r>
            <a:r>
              <a:rPr lang="en-US" dirty="0"/>
              <a:t> and J. Berg, “EIC Hadron Spin Rotators”, IPAC2022, 2022 </a:t>
            </a:r>
          </a:p>
        </p:txBody>
      </p:sp>
      <p:pic>
        <p:nvPicPr>
          <p:cNvPr id="3" name="Picture 2" descr="A diagram of a circular object with arrows and symbols&#10;&#10;Description automatically generated with medium confidence">
            <a:extLst>
              <a:ext uri="{FF2B5EF4-FFF2-40B4-BE49-F238E27FC236}">
                <a16:creationId xmlns:a16="http://schemas.microsoft.com/office/drawing/2014/main" id="{8465DD1A-3F37-8461-EAFD-4BF52BE2A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2042" y="3247370"/>
            <a:ext cx="4097914" cy="15570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B269AD-16BE-F033-54EB-1B47F8737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3810" y="4809098"/>
            <a:ext cx="3289735" cy="14506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BDB08D-D906-5896-5445-336FD260074A}"/>
              </a:ext>
            </a:extLst>
          </p:cNvPr>
          <p:cNvSpPr txBox="1"/>
          <p:nvPr/>
        </p:nvSpPr>
        <p:spPr>
          <a:xfrm>
            <a:off x="8900208" y="1943099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HSR IR with rotators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5C2F58-7C66-D512-670A-E82B54F2BF9A}"/>
              </a:ext>
            </a:extLst>
          </p:cNvPr>
          <p:cNvSpPr txBox="1"/>
          <p:nvPr/>
        </p:nvSpPr>
        <p:spPr>
          <a:xfrm>
            <a:off x="9114363" y="4496334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ESR Rotators</a:t>
            </a:r>
          </a:p>
        </p:txBody>
      </p:sp>
    </p:spTree>
    <p:extLst>
      <p:ext uri="{BB962C8B-B14F-4D97-AF65-F5344CB8AC3E}">
        <p14:creationId xmlns:p14="http://schemas.microsoft.com/office/powerpoint/2010/main" val="2966815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C9083-1FAA-B46C-856C-689563ECDB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E8AC5-B44C-61F2-4017-AD85EEFB3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3B3D2BF-24EA-EFC8-0522-6FB5E61F99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1500" y="1018802"/>
                <a:ext cx="11049000" cy="511305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Electron polarization</a:t>
                </a:r>
              </a:p>
              <a:p>
                <a:pPr marL="457200" lvl="1" indent="0"/>
                <a:r>
                  <a:rPr lang="en-US" sz="2200" dirty="0"/>
                  <a:t>The RCS has been moved outside the RHIC tunnel and still supports the spin-transparent design. </a:t>
                </a:r>
              </a:p>
              <a:p>
                <a:pPr marL="457200" lvl="1" indent="0"/>
                <a:r>
                  <a:rPr lang="en-US" sz="2200" dirty="0"/>
                  <a:t>The RCS will deliver highly polarized beam to the ESR to satisfy the EIC’s requirements</a:t>
                </a:r>
              </a:p>
              <a:p>
                <a:pPr marL="457200" lvl="1" indent="0"/>
                <a:r>
                  <a:rPr lang="en-US" sz="2200" dirty="0"/>
                  <a:t>The ESR will need frequent replacement of bunches to maintain high polarization.</a:t>
                </a:r>
              </a:p>
              <a:p>
                <a:pPr marL="457200" lvl="1" indent="0"/>
                <a:r>
                  <a:rPr lang="en-US" sz="2200" dirty="0"/>
                  <a:t>The BAGELS optimization maximizes polarization lifetime</a:t>
                </a:r>
              </a:p>
              <a:p>
                <a:r>
                  <a:rPr lang="en-US" dirty="0"/>
                  <a:t>Hadron polarization</a:t>
                </a:r>
              </a:p>
              <a:p>
                <a:pPr marL="457200" lvl="1" indent="0"/>
                <a:r>
                  <a:rPr lang="en-US" dirty="0"/>
                  <a:t>Polarized protons</a:t>
                </a:r>
              </a:p>
              <a:p>
                <a:pPr marL="914400" lvl="2" indent="0"/>
                <a:r>
                  <a:rPr lang="en-US" dirty="0"/>
                  <a:t>In the AGS, efforts to improve polarization transmission are ongoing. The skew quads for horizontal intrinsic resonance correction show promise and are being commissioned.</a:t>
                </a:r>
              </a:p>
              <a:p>
                <a:pPr marL="914400" lvl="2" indent="0"/>
                <a:r>
                  <a:rPr lang="en-US" dirty="0"/>
                  <a:t>In the HSR, polarization transmission supports the EIC requirements up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=525</m:t>
                    </m:r>
                  </m:oMath>
                </a14:m>
                <a:endParaRPr lang="en-US" dirty="0"/>
              </a:p>
              <a:p>
                <a:pPr marL="457200" lvl="1" indent="0"/>
                <a:r>
                  <a:rPr lang="en-US" dirty="0"/>
                  <a:t>Polarized </a:t>
                </a:r>
                <a:r>
                  <a:rPr lang="en-US" dirty="0" err="1"/>
                  <a:t>helions</a:t>
                </a:r>
                <a:endParaRPr lang="en-US" dirty="0"/>
              </a:p>
              <a:p>
                <a:pPr marL="914400" lvl="2" indent="0"/>
                <a:r>
                  <a:rPr lang="en-US" dirty="0"/>
                  <a:t>Will be available for study in 2026.</a:t>
                </a:r>
              </a:p>
              <a:p>
                <a:pPr marL="914400" lvl="2" indent="0"/>
                <a:r>
                  <a:rPr lang="en-US" dirty="0"/>
                  <a:t>In the AGS, near lossless transmission is expected between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=10.5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=49.5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914400" lvl="2" indent="0"/>
                <a:r>
                  <a:rPr lang="en-US" dirty="0"/>
                  <a:t>In the HSR, polarization transmission studies up to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=820</m:t>
                    </m:r>
                  </m:oMath>
                </a14:m>
                <a:r>
                  <a:rPr lang="en-US" dirty="0"/>
                  <a:t> are ongoing.</a:t>
                </a:r>
              </a:p>
              <a:p>
                <a:pPr marL="914400" lvl="2" indent="0"/>
                <a:endParaRPr lang="en-US" dirty="0"/>
              </a:p>
              <a:p>
                <a:pPr marL="914400" lvl="2" indent="0"/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3B3D2BF-24EA-EFC8-0522-6FB5E61F99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1500" y="1018802"/>
                <a:ext cx="11049000" cy="5113057"/>
              </a:xfrm>
              <a:blipFill>
                <a:blip r:embed="rId2"/>
                <a:stretch>
                  <a:fillRect l="-993" t="-2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4060CB-E7BD-88AB-E011-1095629CF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290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8871F-708F-7055-9913-B4A9C2571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AEAB4-98E1-27B6-160A-25D454193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Co-authors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E472AF7-576D-8A99-4EA4-8E6DB3115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err="1"/>
              <a:t>Haixin</a:t>
            </a:r>
            <a:r>
              <a:rPr lang="en-US" dirty="0"/>
              <a:t> Huang, Henry Lovelace III, Sergei </a:t>
            </a:r>
            <a:r>
              <a:rPr lang="en-US" dirty="0" err="1"/>
              <a:t>Nagaitsev</a:t>
            </a:r>
            <a:r>
              <a:rPr lang="en-US" dirty="0"/>
              <a:t>, Vadim </a:t>
            </a:r>
            <a:r>
              <a:rPr lang="en-US" dirty="0" err="1"/>
              <a:t>Ptitsyn</a:t>
            </a:r>
            <a:r>
              <a:rPr lang="en-US" dirty="0"/>
              <a:t>, Vahid Ranjbar, Vincent </a:t>
            </a:r>
            <a:r>
              <a:rPr lang="en-US" dirty="0" err="1"/>
              <a:t>Schoefer</a:t>
            </a:r>
            <a:r>
              <a:rPr lang="en-US" dirty="0"/>
              <a:t>, </a:t>
            </a:r>
            <a:r>
              <a:rPr lang="en-US" dirty="0" err="1"/>
              <a:t>Erdong</a:t>
            </a:r>
            <a:r>
              <a:rPr lang="en-US" dirty="0"/>
              <a:t> Wang</a:t>
            </a:r>
          </a:p>
          <a:p>
            <a:pPr algn="ctr"/>
            <a:r>
              <a:rPr lang="en-US" dirty="0"/>
              <a:t>Brookhaven National Laboratory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Joseph Devlin, Eiad Hamwi, Georg </a:t>
            </a:r>
            <a:r>
              <a:rPr lang="en-US" dirty="0" err="1"/>
              <a:t>Hoffstaetter</a:t>
            </a:r>
            <a:r>
              <a:rPr lang="en-US" dirty="0"/>
              <a:t>, Matthew Signorelli</a:t>
            </a:r>
          </a:p>
          <a:p>
            <a:pPr algn="ctr"/>
            <a:r>
              <a:rPr lang="en-US" dirty="0"/>
              <a:t>Cornell University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EC5351-1A13-23FF-AFBB-44CFE71A24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045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7DBEF-80D3-BA1A-AEA9-FA5864636E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B6A49-2FD5-2FD5-BABE-5AEA80C7C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0A4D916-982E-D97A-0421-FC1A8EC92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6DC57F-498C-BC2E-8251-C5F013A5CC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314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50AED-075B-F085-E8EF-4087CF81A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D19EE-2BEE-A2DC-74BE-4E9D3CFC3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689888-5444-DF16-72E1-BEC2EBED3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05531"/>
            <a:ext cx="11049000" cy="4727279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Electron Polarization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Polarization in the Rapid Cycling Synchrotron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Polarization in the Electron Storage Ring</a:t>
            </a:r>
          </a:p>
          <a:p>
            <a:r>
              <a:rPr lang="en-US" dirty="0"/>
              <a:t>Hadron Polarization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Polarization in the Alternating Gradient Synchrotron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Polarization in the Hadron Storage Ring</a:t>
            </a:r>
          </a:p>
          <a:p>
            <a:pPr marL="0" indent="0"/>
            <a:r>
              <a:rPr lang="en-US" dirty="0"/>
              <a:t>Summary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9A9D7-DDA0-0FC3-6130-9A4E23E80F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160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147A3-EBAC-5C4E-8CD3-74DAF0B9A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DB68A9-B5EB-314F-849D-FB440A7B37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215709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FB054-C9AD-0AC2-1F48-192FC7B37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9D735-D74C-159F-D093-413E81635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The Electron Ion Collider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B7E2F9C-3FD2-DF62-B563-6B13A5D05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937" y="966457"/>
            <a:ext cx="6294222" cy="544126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Electron Ion Collider will be the first polarized electron-hadron (proton and light ion) collider.</a:t>
            </a:r>
          </a:p>
          <a:p>
            <a:r>
              <a:rPr lang="en-US" dirty="0"/>
              <a:t>The EIC will be built at the existing RHIC accelerator complex</a:t>
            </a:r>
          </a:p>
          <a:p>
            <a:pPr marL="457200" lvl="1" indent="0"/>
            <a:r>
              <a:rPr lang="en-US" dirty="0"/>
              <a:t> Hadrons will use the existing infrastructure (ion sources, Booster and Alternating Gradient Synchrotron(AGS)).</a:t>
            </a:r>
          </a:p>
          <a:p>
            <a:pPr marL="457200" lvl="1" indent="0"/>
            <a:r>
              <a:rPr lang="en-US" dirty="0"/>
              <a:t>The new polarized electron source and the Rapid Cycling Synchrotron (RCS) will be external, and the Electron Storage Ring (ESR) will be installed inside the existing RHIC tunnel.</a:t>
            </a:r>
          </a:p>
          <a:p>
            <a:r>
              <a:rPr lang="en-US" dirty="0"/>
              <a:t>Convergence to a final design</a:t>
            </a:r>
          </a:p>
          <a:p>
            <a:pPr marL="457200" lvl="1" indent="0"/>
            <a:r>
              <a:rPr lang="en-US" dirty="0"/>
              <a:t> The Rapid Cycling synchrotron has been moved outside of the existing RHIC tunnel.</a:t>
            </a:r>
          </a:p>
          <a:p>
            <a:pPr marL="457200" lvl="1" indent="0"/>
            <a:r>
              <a:rPr lang="en-US" dirty="0"/>
              <a:t>The Hadron storage ring (HSR) now consists of only the yellow RHIC ring</a:t>
            </a:r>
          </a:p>
          <a:p>
            <a:pPr marL="914400" lvl="2" indent="0"/>
            <a:r>
              <a:rPr lang="en-US" dirty="0"/>
              <a:t> Except for the 41 GeV bypass, an inner blue arc to match revolution frequencies of electrons and hadrons at low energy.</a:t>
            </a:r>
          </a:p>
          <a:p>
            <a:pPr marL="914400" lvl="2" indent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3EA1A4-C1E8-5A49-AE00-C1A909B7A6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F8084E-F0E8-B9F4-78A5-B78ED01BB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5159" y="874937"/>
            <a:ext cx="5585194" cy="553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342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39A35-95F5-CB41-7465-B6957EBD6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CF20A-4D60-D567-EA73-76F094C33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Spin 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544B545-FE5E-309D-281A-CC606531CE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1500" y="840441"/>
                <a:ext cx="11049000" cy="5661212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The motion of a particles spin,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</m:oMath>
                </a14:m>
                <a:r>
                  <a:rPr lang="en-US" sz="2400" dirty="0"/>
                  <a:t>, is given by the Thomas-BMT equation (neglecting effects from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US" sz="2400" dirty="0"/>
                  <a:t>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457200" lvl="1" indent="0"/>
                <a:r>
                  <a:rPr lang="en-US" sz="2000" dirty="0"/>
                  <a:t> When the spin precession in the dipoles is in phase with the particle’s sampling of the horizontal fields of a quadrupole, a resonance condition exists. These occur at:</a:t>
                </a:r>
              </a:p>
              <a:p>
                <a:pPr marL="914400" lvl="2" indent="0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, intrinsic resonance from vertical </a:t>
                </a:r>
                <a:r>
                  <a:rPr lang="en-US" dirty="0" err="1"/>
                  <a:t>betatron</a:t>
                </a:r>
                <a:r>
                  <a:rPr lang="en-US" dirty="0"/>
                  <a:t> motion</a:t>
                </a:r>
              </a:p>
              <a:p>
                <a:pPr marL="914400" lvl="2" indent="0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, imperfection resonance due to vertical closed orbit</a:t>
                </a:r>
              </a:p>
              <a:p>
                <a:pPr marL="457200" lvl="1" indent="0"/>
                <a:r>
                  <a:rPr lang="en-US" sz="2000" dirty="0"/>
                  <a:t>The spacing between these resonances per unit change in energy is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544B545-FE5E-309D-281A-CC606531CE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1500" y="840441"/>
                <a:ext cx="11049000" cy="5661212"/>
              </a:xfrm>
              <a:blipFill>
                <a:blip r:embed="rId2"/>
                <a:stretch>
                  <a:fillRect l="-883" t="-6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24A0A4-4F1E-B729-5EA2-59C3DDABE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A4E1C07-F7FC-3D2B-E41F-B01A84D5010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2800075"/>
                  </p:ext>
                </p:extLst>
              </p:nvPr>
            </p:nvGraphicFramePr>
            <p:xfrm>
              <a:off x="1467969" y="4533119"/>
              <a:ext cx="8839200" cy="175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4719">
                      <a:extLst>
                        <a:ext uri="{9D8B030D-6E8A-4147-A177-3AD203B41FA5}">
                          <a16:colId xmlns:a16="http://schemas.microsoft.com/office/drawing/2014/main" val="3593365686"/>
                        </a:ext>
                      </a:extLst>
                    </a:gridCol>
                    <a:gridCol w="1701053">
                      <a:extLst>
                        <a:ext uri="{9D8B030D-6E8A-4147-A177-3AD203B41FA5}">
                          <a16:colId xmlns:a16="http://schemas.microsoft.com/office/drawing/2014/main" val="233157492"/>
                        </a:ext>
                      </a:extLst>
                    </a:gridCol>
                    <a:gridCol w="1734671">
                      <a:extLst>
                        <a:ext uri="{9D8B030D-6E8A-4147-A177-3AD203B41FA5}">
                          <a16:colId xmlns:a16="http://schemas.microsoft.com/office/drawing/2014/main" val="2391308936"/>
                        </a:ext>
                      </a:extLst>
                    </a:gridCol>
                    <a:gridCol w="2420917">
                      <a:extLst>
                        <a:ext uri="{9D8B030D-6E8A-4147-A177-3AD203B41FA5}">
                          <a16:colId xmlns:a16="http://schemas.microsoft.com/office/drawing/2014/main" val="2968744437"/>
                        </a:ext>
                      </a:extLst>
                    </a:gridCol>
                    <a:gridCol w="1767840">
                      <a:extLst>
                        <a:ext uri="{9D8B030D-6E8A-4147-A177-3AD203B41FA5}">
                          <a16:colId xmlns:a16="http://schemas.microsoft.com/office/drawing/2014/main" val="37060735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lang="en-US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oMath>
                          </a14:m>
                          <a:r>
                            <a:rPr lang="en-US" dirty="0"/>
                            <a:t> (GeV)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range</a:t>
                          </a:r>
                        </a:p>
                        <a:p>
                          <a:r>
                            <a:rPr lang="en-US" dirty="0"/>
                            <a:t>(source to storage)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oMath>
                          </a14:m>
                          <a:r>
                            <a:rPr lang="en-US" dirty="0"/>
                            <a:t> range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357692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Electron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1.15965x10</a:t>
                          </a:r>
                          <a:r>
                            <a:rPr lang="en-US" baseline="30000" dirty="0"/>
                            <a:t>-3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0.441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750 MeV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dirty="0"/>
                            <a:t>18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1.7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dirty="0"/>
                            <a:t>41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18779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Proton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1.79285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0.523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200 MeV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dirty="0"/>
                            <a:t>275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dirty="0"/>
                            <a:t>525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18904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Helion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-4.18415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0.671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 MeV/u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dirty="0"/>
                            <a:t>183 GeV/u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4.2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dirty="0"/>
                            <a:t>820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30274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A4E1C07-F7FC-3D2B-E41F-B01A84D5010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2800075"/>
                  </p:ext>
                </p:extLst>
              </p:nvPr>
            </p:nvGraphicFramePr>
            <p:xfrm>
              <a:off x="1467969" y="4533119"/>
              <a:ext cx="8839200" cy="175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4719">
                      <a:extLst>
                        <a:ext uri="{9D8B030D-6E8A-4147-A177-3AD203B41FA5}">
                          <a16:colId xmlns:a16="http://schemas.microsoft.com/office/drawing/2014/main" val="3593365686"/>
                        </a:ext>
                      </a:extLst>
                    </a:gridCol>
                    <a:gridCol w="1701053">
                      <a:extLst>
                        <a:ext uri="{9D8B030D-6E8A-4147-A177-3AD203B41FA5}">
                          <a16:colId xmlns:a16="http://schemas.microsoft.com/office/drawing/2014/main" val="233157492"/>
                        </a:ext>
                      </a:extLst>
                    </a:gridCol>
                    <a:gridCol w="1734671">
                      <a:extLst>
                        <a:ext uri="{9D8B030D-6E8A-4147-A177-3AD203B41FA5}">
                          <a16:colId xmlns:a16="http://schemas.microsoft.com/office/drawing/2014/main" val="2391308936"/>
                        </a:ext>
                      </a:extLst>
                    </a:gridCol>
                    <a:gridCol w="2420917">
                      <a:extLst>
                        <a:ext uri="{9D8B030D-6E8A-4147-A177-3AD203B41FA5}">
                          <a16:colId xmlns:a16="http://schemas.microsoft.com/office/drawing/2014/main" val="2968744437"/>
                        </a:ext>
                      </a:extLst>
                    </a:gridCol>
                    <a:gridCol w="1767840">
                      <a:extLst>
                        <a:ext uri="{9D8B030D-6E8A-4147-A177-3AD203B41FA5}">
                          <a16:colId xmlns:a16="http://schemas.microsoft.com/office/drawing/2014/main" val="3706073513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1429" t="-4717" r="-348571" b="-1858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69014" t="-4717" r="-243662" b="-1858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range</a:t>
                          </a:r>
                        </a:p>
                        <a:p>
                          <a:r>
                            <a:rPr lang="en-US" dirty="0"/>
                            <a:t>(source to storage)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690" t="-4717" r="-1379" b="-1858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57692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Electron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1.15965x10</a:t>
                          </a:r>
                          <a:r>
                            <a:rPr lang="en-US" baseline="30000" dirty="0"/>
                            <a:t>-3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0.441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1960" t="-181967" r="-73869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690" t="-181967" r="-1379" b="-2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18779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Proton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1.79285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0.523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1960" t="-281967" r="-73869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690" t="-281967" r="-1379" b="-1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18904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Helion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-4.18415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0.671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1960" t="-381967" r="-73869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690" t="-381967" r="-1379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1302741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87100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C0CF2-0C14-CCCB-90D0-BEE1CF1C38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364AD-1CFA-3863-0490-FB8EAECD0E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58F2FC-5D1B-55C7-6D56-0DC7ED87CF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Electron Polarization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7BB94C-8603-41C1-17D0-58FD28DBA0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4" y="4205454"/>
            <a:ext cx="10334625" cy="125960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Electron polarization overview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RCS polarization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ESR polarization</a:t>
            </a:r>
          </a:p>
        </p:txBody>
      </p:sp>
    </p:spTree>
    <p:extLst>
      <p:ext uri="{BB962C8B-B14F-4D97-AF65-F5344CB8AC3E}">
        <p14:creationId xmlns:p14="http://schemas.microsoft.com/office/powerpoint/2010/main" val="624664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1F1A54-1271-D594-4523-93B58E2762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ABDA8-EC0A-4D72-514F-E4C0C18AF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8688784" cy="1325563"/>
          </a:xfrm>
        </p:spPr>
        <p:txBody>
          <a:bodyPr/>
          <a:lstStyle/>
          <a:p>
            <a:r>
              <a:rPr lang="en-US" dirty="0"/>
              <a:t>Electron Polarization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8338C1-8CE5-430F-D7F6-051630A58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EF3679-A746-6E05-27D6-4AF31AC3DBDF}"/>
              </a:ext>
            </a:extLst>
          </p:cNvPr>
          <p:cNvSpPr txBox="1"/>
          <p:nvPr/>
        </p:nvSpPr>
        <p:spPr>
          <a:xfrm>
            <a:off x="9778266" y="507413"/>
            <a:ext cx="1253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V. Ranjbar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272E79C-1528-7FE9-2397-8E4D766E0D71}"/>
              </a:ext>
            </a:extLst>
          </p:cNvPr>
          <p:cNvSpPr txBox="1">
            <a:spLocks/>
          </p:cNvSpPr>
          <p:nvPr/>
        </p:nvSpPr>
        <p:spPr>
          <a:xfrm>
            <a:off x="462579" y="975364"/>
            <a:ext cx="11499925" cy="51083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b="1" dirty="0"/>
              <a:t>Pre-injector: Front End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delivers up 1 </a:t>
            </a:r>
            <a:r>
              <a:rPr lang="en-US" dirty="0" err="1"/>
              <a:t>nC</a:t>
            </a:r>
            <a:r>
              <a:rPr lang="en-US" dirty="0"/>
              <a:t> of bunch charge with 88% polarization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/>
              <a:t>Source already exists need to build buncher and transport line to LINAC</a:t>
            </a:r>
            <a:endParaRPr lang="en-US" b="1" dirty="0">
              <a:sym typeface="Wingdings" pitchFamily="2" charset="2"/>
            </a:endParaRP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b="1" dirty="0">
                <a:sym typeface="Wingdings" pitchFamily="2" charset="2"/>
              </a:rPr>
              <a:t>Pre-injector: S-Band LINAC </a:t>
            </a:r>
            <a:r>
              <a:rPr lang="en-US" dirty="0">
                <a:sym typeface="Wingdings" pitchFamily="2" charset="2"/>
              </a:rPr>
              <a:t> accelerates 1 bunch to 750 MeV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>
                <a:sym typeface="Wingdings" pitchFamily="2" charset="2"/>
              </a:rPr>
              <a:t>Capable of being cycled up to 28 times per acceleration cycle (30Hz):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b="1" dirty="0">
                <a:sym typeface="Wingdings" pitchFamily="2" charset="2"/>
              </a:rPr>
              <a:t>BAR </a:t>
            </a:r>
            <a:r>
              <a:rPr lang="en-US" dirty="0">
                <a:sym typeface="Wingdings" pitchFamily="2" charset="2"/>
              </a:rPr>
              <a:t>(Beam Accumulator Ring) to achieve 28 </a:t>
            </a:r>
            <a:r>
              <a:rPr lang="en-US" dirty="0" err="1">
                <a:sym typeface="Wingdings" pitchFamily="2" charset="2"/>
              </a:rPr>
              <a:t>nC</a:t>
            </a:r>
            <a:r>
              <a:rPr lang="en-US" dirty="0">
                <a:sym typeface="Wingdings" pitchFamily="2" charset="2"/>
              </a:rPr>
              <a:t>/bunch in the RCS we will use an accumulator ring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b="1" dirty="0">
                <a:sym typeface="Wingdings" pitchFamily="2" charset="2"/>
              </a:rPr>
              <a:t>RCS</a:t>
            </a:r>
            <a:r>
              <a:rPr lang="en-US" dirty="0">
                <a:sym typeface="Wingdings" pitchFamily="2" charset="2"/>
              </a:rPr>
              <a:t>  will accelerate from 750 MeV to 5 and 10 GeV energy delivering one bunch of 7 </a:t>
            </a:r>
            <a:r>
              <a:rPr lang="en-US" dirty="0" err="1">
                <a:sym typeface="Wingdings" pitchFamily="2" charset="2"/>
              </a:rPr>
              <a:t>nC</a:t>
            </a:r>
            <a:r>
              <a:rPr lang="en-US" dirty="0">
                <a:sym typeface="Wingdings" pitchFamily="2" charset="2"/>
              </a:rPr>
              <a:t> every second.  This will fill ESR in under 20 mins. 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</a:pPr>
            <a:r>
              <a:rPr lang="en-US" b="1" dirty="0">
                <a:sym typeface="Wingdings" pitchFamily="2" charset="2"/>
              </a:rPr>
              <a:t>Path to 18 GeV :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dirty="0">
                <a:sym typeface="Wingdings" pitchFamily="2" charset="2"/>
              </a:rPr>
              <a:t>6 additional RF installation</a:t>
            </a:r>
            <a:endParaRPr lang="en-US" b="1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10272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455487-0648-503E-1D5D-881B543D8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70F2-0770-0505-D059-2A8BBB136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88" y="-142291"/>
            <a:ext cx="11049000" cy="1325563"/>
          </a:xfrm>
        </p:spPr>
        <p:txBody>
          <a:bodyPr/>
          <a:lstStyle/>
          <a:p>
            <a:r>
              <a:rPr lang="en-US" dirty="0"/>
              <a:t>RCS Polarization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3218BAB-59E4-87F4-7CCF-E37C5BDB7AA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3404" y="917943"/>
                <a:ext cx="8695498" cy="257756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The RCS will accelerate from the pre-injector (750 MeV) up to the top storage energy of the ESR (18 GeV)</a:t>
                </a:r>
              </a:p>
              <a:p>
                <a:pPr marL="457200" lvl="1" indent="0"/>
                <a:r>
                  <a:rPr lang="en-US" dirty="0"/>
                  <a:t>Long straight section supports up to 130 MV of RF with vertical spin phase advance of 4</a:t>
                </a:r>
                <a:r>
                  <a:rPr lang="el-GR" dirty="0"/>
                  <a:t>π</a:t>
                </a:r>
                <a:r>
                  <a:rPr lang="en-US" dirty="0"/>
                  <a:t>.</a:t>
                </a:r>
              </a:p>
              <a:p>
                <a:pPr marL="457200" lvl="1" indent="0"/>
                <a:r>
                  <a:rPr lang="en-US" dirty="0"/>
                  <a:t>To avoid any strong depolarizing resonances, the periodicity is pushed to P=160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58.</a:t>
                </a:r>
              </a:p>
              <a:p>
                <a:pPr marL="457200" lvl="1" indent="0"/>
                <a:r>
                  <a:rPr lang="en-US" dirty="0"/>
                  <a:t>A 100 </a:t>
                </a:r>
                <a:r>
                  <a:rPr lang="en-US" dirty="0" err="1"/>
                  <a:t>ms</a:t>
                </a:r>
                <a:r>
                  <a:rPr lang="en-US" dirty="0"/>
                  <a:t> ramp to 18 GeV, and a vertical RMS orbit of 0.4 mm supports polarization of 85% for the ESR, assuming 88% from source.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3218BAB-59E4-87F4-7CCF-E37C5BDB7A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3404" y="917943"/>
                <a:ext cx="8695498" cy="2577564"/>
              </a:xfrm>
              <a:blipFill>
                <a:blip r:embed="rId2"/>
                <a:stretch>
                  <a:fillRect l="-1261" t="-6872" b="-2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ED5EB-3965-001A-0546-1BA0446D1A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DBD97A-5A57-4A9C-4B98-9D69417F0320}"/>
              </a:ext>
            </a:extLst>
          </p:cNvPr>
          <p:cNvSpPr txBox="1"/>
          <p:nvPr/>
        </p:nvSpPr>
        <p:spPr>
          <a:xfrm>
            <a:off x="10224240" y="335824"/>
            <a:ext cx="1253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V. Ranjbar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0DF7000-2F99-8243-8D38-88926F252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902" y="900113"/>
            <a:ext cx="2828925" cy="5057775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FB6086-115A-13EF-9543-6C615CAA451F}"/>
              </a:ext>
            </a:extLst>
          </p:cNvPr>
          <p:cNvSpPr txBox="1"/>
          <p:nvPr/>
        </p:nvSpPr>
        <p:spPr>
          <a:xfrm>
            <a:off x="2173959" y="6249360"/>
            <a:ext cx="805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V. Ranjbar et al. “Spin resonance free electron ring injector” PRAB, 2018.</a:t>
            </a:r>
          </a:p>
        </p:txBody>
      </p:sp>
      <p:pic>
        <p:nvPicPr>
          <p:cNvPr id="6" name="table">
            <a:extLst>
              <a:ext uri="{FF2B5EF4-FFF2-40B4-BE49-F238E27FC236}">
                <a16:creationId xmlns:a16="http://schemas.microsoft.com/office/drawing/2014/main" id="{05208ED4-D702-AF88-5B48-886E1B2D2D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597" y="3495506"/>
            <a:ext cx="8753812" cy="277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18923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5" id="{02B1611D-C42F-0A41-BAED-D3B41970EBE3}" vid="{7E203859-C242-EE45-BB6D-C700A593D7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bnl-ppt-template-widescreen</Template>
  <TotalTime>3345</TotalTime>
  <Words>1896</Words>
  <Application>Microsoft Office PowerPoint</Application>
  <PresentationFormat>Widescreen</PresentationFormat>
  <Paragraphs>242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Aptos</vt:lpstr>
      <vt:lpstr>Arial</vt:lpstr>
      <vt:lpstr>Calibri</vt:lpstr>
      <vt:lpstr>Cambria Math</vt:lpstr>
      <vt:lpstr>Palatino</vt:lpstr>
      <vt:lpstr>Times New Roman</vt:lpstr>
      <vt:lpstr>Wingdings</vt:lpstr>
      <vt:lpstr>BNL</vt:lpstr>
      <vt:lpstr>Polarization status at the Electron Ion Collider</vt:lpstr>
      <vt:lpstr>Co-authors</vt:lpstr>
      <vt:lpstr>Overview</vt:lpstr>
      <vt:lpstr>Introduction</vt:lpstr>
      <vt:lpstr>The Electron Ion Collider</vt:lpstr>
      <vt:lpstr>Spin Dynamics</vt:lpstr>
      <vt:lpstr>Electron Polarization</vt:lpstr>
      <vt:lpstr>Electron Polarization Overview</vt:lpstr>
      <vt:lpstr>RCS Polarization</vt:lpstr>
      <vt:lpstr>ESR Polarization</vt:lpstr>
      <vt:lpstr>ESR Polarization</vt:lpstr>
      <vt:lpstr>Hadron Polarization</vt:lpstr>
      <vt:lpstr>Hadron polarization overview</vt:lpstr>
      <vt:lpstr>AGS Polarization, protons</vt:lpstr>
      <vt:lpstr>AGS Polarization, helions</vt:lpstr>
      <vt:lpstr>HSR Snakes</vt:lpstr>
      <vt:lpstr>HSR polarization transmission</vt:lpstr>
      <vt:lpstr>IR Design and Rotators</vt:lpstr>
      <vt:lpstr>Summary</vt:lpstr>
      <vt:lpstr>Thank you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Hock, Kiel</dc:creator>
  <cp:keywords/>
  <dc:description/>
  <cp:lastModifiedBy>Hock, Kiel</cp:lastModifiedBy>
  <cp:revision>103</cp:revision>
  <dcterms:created xsi:type="dcterms:W3CDTF">2025-05-06T13:15:06Z</dcterms:created>
  <dcterms:modified xsi:type="dcterms:W3CDTF">2025-05-21T14:06:54Z</dcterms:modified>
  <cp:category/>
</cp:coreProperties>
</file>