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1719" r:id="rId2"/>
    <p:sldId id="1733" r:id="rId3"/>
    <p:sldId id="1734" r:id="rId4"/>
    <p:sldId id="271" r:id="rId5"/>
    <p:sldId id="1724" r:id="rId6"/>
    <p:sldId id="1731" r:id="rId7"/>
    <p:sldId id="1732" r:id="rId8"/>
    <p:sldId id="1726" r:id="rId9"/>
    <p:sldId id="1743" r:id="rId10"/>
    <p:sldId id="1727" r:id="rId11"/>
    <p:sldId id="1728" r:id="rId12"/>
    <p:sldId id="1725" r:id="rId13"/>
    <p:sldId id="1739" r:id="rId14"/>
    <p:sldId id="1729" r:id="rId15"/>
    <p:sldId id="1730" r:id="rId16"/>
    <p:sldId id="1736" r:id="rId17"/>
    <p:sldId id="1738" r:id="rId18"/>
    <p:sldId id="1737" r:id="rId19"/>
    <p:sldId id="1741" r:id="rId20"/>
    <p:sldId id="172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senza titolo" id="{348D8D51-2C9C-41ED-A617-A09EFFC2AB78}">
          <p14:sldIdLst>
            <p14:sldId id="1719"/>
            <p14:sldId id="1733"/>
            <p14:sldId id="1734"/>
            <p14:sldId id="271"/>
            <p14:sldId id="1724"/>
            <p14:sldId id="1731"/>
            <p14:sldId id="1732"/>
            <p14:sldId id="1726"/>
            <p14:sldId id="1743"/>
            <p14:sldId id="1727"/>
            <p14:sldId id="1728"/>
            <p14:sldId id="1725"/>
            <p14:sldId id="1739"/>
            <p14:sldId id="1729"/>
            <p14:sldId id="1730"/>
            <p14:sldId id="1736"/>
            <p14:sldId id="1738"/>
            <p14:sldId id="1737"/>
            <p14:sldId id="1741"/>
            <p14:sldId id="172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6B2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57" autoAdjust="0"/>
    <p:restoredTop sz="94679"/>
  </p:normalViewPr>
  <p:slideViewPr>
    <p:cSldViewPr snapToGrid="0">
      <p:cViewPr varScale="1">
        <p:scale>
          <a:sx n="131" d="100"/>
          <a:sy n="131" d="100"/>
        </p:scale>
        <p:origin x="130" y="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A943DEF0-893F-A3B6-AE63-DE88FCB9E0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it-IT"/>
              <a:t>FCC</a:t>
            </a:r>
          </a:p>
        </p:txBody>
      </p:sp>
      <p:sp>
        <p:nvSpPr>
          <p:cNvPr id="3" name="Segnaposto data 2">
            <a:extLst>
              <a:ext uri="{FF2B5EF4-FFF2-40B4-BE49-F238E27FC236}">
                <a16:creationId xmlns:a16="http://schemas.microsoft.com/office/drawing/2014/main" id="{BC96BF0C-717D-6A97-4B9E-470EA1522B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424CF1C-6149-49D8-B0F9-6761661B7D5E}" type="datetimeFigureOut">
              <a:rPr lang="it-IT" smtClean="0"/>
              <a:t>14/06/2025</a:t>
            </a:fld>
            <a:endParaRPr lang="it-IT"/>
          </a:p>
        </p:txBody>
      </p:sp>
      <p:sp>
        <p:nvSpPr>
          <p:cNvPr id="4" name="Segnaposto piè di pagina 3">
            <a:extLst>
              <a:ext uri="{FF2B5EF4-FFF2-40B4-BE49-F238E27FC236}">
                <a16:creationId xmlns:a16="http://schemas.microsoft.com/office/drawing/2014/main" id="{850FABC3-7397-7087-BA3B-B3D3056F931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it-IT"/>
              <a:t>Mockup </a:t>
            </a:r>
          </a:p>
        </p:txBody>
      </p:sp>
      <p:sp>
        <p:nvSpPr>
          <p:cNvPr id="5" name="Segnaposto numero diapositiva 4">
            <a:extLst>
              <a:ext uri="{FF2B5EF4-FFF2-40B4-BE49-F238E27FC236}">
                <a16:creationId xmlns:a16="http://schemas.microsoft.com/office/drawing/2014/main" id="{D773C363-F291-7B50-CDF1-296A5A6240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2C3F5F-7DE1-4E39-A9D7-37989BB6AC50}" type="slidenum">
              <a:rPr lang="it-IT" smtClean="0"/>
              <a:t>‹N›</a:t>
            </a:fld>
            <a:endParaRPr lang="it-IT"/>
          </a:p>
        </p:txBody>
      </p:sp>
    </p:spTree>
    <p:extLst>
      <p:ext uri="{BB962C8B-B14F-4D97-AF65-F5344CB8AC3E}">
        <p14:creationId xmlns:p14="http://schemas.microsoft.com/office/powerpoint/2010/main" val="4225559554"/>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it-IT"/>
              <a:t>FCC</a:t>
            </a:r>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A1EEB4-BEBD-42D3-BF93-A81CD5541BF9}" type="datetimeFigureOut">
              <a:rPr lang="it-IT" smtClean="0"/>
              <a:t>14/06/2025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it-IT"/>
              <a:t>Mockup </a:t>
            </a:r>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A17E0-1BFF-4226-B4CC-8932CB96CF3B}" type="slidenum">
              <a:rPr lang="it-IT" smtClean="0"/>
              <a:t>‹N›</a:t>
            </a:fld>
            <a:endParaRPr lang="it-IT"/>
          </a:p>
        </p:txBody>
      </p:sp>
    </p:spTree>
    <p:extLst>
      <p:ext uri="{BB962C8B-B14F-4D97-AF65-F5344CB8AC3E}">
        <p14:creationId xmlns:p14="http://schemas.microsoft.com/office/powerpoint/2010/main" val="650257567"/>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intestazione 3"/>
          <p:cNvSpPr>
            <a:spLocks noGrp="1"/>
          </p:cNvSpPr>
          <p:nvPr>
            <p:ph type="hdr" sz="quarter"/>
          </p:nvPr>
        </p:nvSpPr>
        <p:spPr/>
        <p:txBody>
          <a:bodyPr/>
          <a:lstStyle/>
          <a:p>
            <a:r>
              <a:rPr lang="it-IT"/>
              <a:t>FCC</a:t>
            </a:r>
          </a:p>
        </p:txBody>
      </p:sp>
      <p:sp>
        <p:nvSpPr>
          <p:cNvPr id="5" name="Segnaposto piè di pagina 4"/>
          <p:cNvSpPr>
            <a:spLocks noGrp="1"/>
          </p:cNvSpPr>
          <p:nvPr>
            <p:ph type="ftr" sz="quarter" idx="4"/>
          </p:nvPr>
        </p:nvSpPr>
        <p:spPr/>
        <p:txBody>
          <a:bodyPr/>
          <a:lstStyle/>
          <a:p>
            <a:r>
              <a:rPr lang="it-IT"/>
              <a:t>Mockup </a:t>
            </a:r>
          </a:p>
        </p:txBody>
      </p:sp>
      <p:sp>
        <p:nvSpPr>
          <p:cNvPr id="6" name="Segnaposto numero diapositiva 5"/>
          <p:cNvSpPr>
            <a:spLocks noGrp="1"/>
          </p:cNvSpPr>
          <p:nvPr>
            <p:ph type="sldNum" sz="quarter" idx="5"/>
          </p:nvPr>
        </p:nvSpPr>
        <p:spPr/>
        <p:txBody>
          <a:bodyPr/>
          <a:lstStyle/>
          <a:p>
            <a:fld id="{1E9A17E0-1BFF-4226-B4CC-8932CB96CF3B}" type="slidenum">
              <a:rPr lang="it-IT" smtClean="0"/>
              <a:t>5</a:t>
            </a:fld>
            <a:endParaRPr lang="it-IT"/>
          </a:p>
        </p:txBody>
      </p:sp>
    </p:spTree>
    <p:extLst>
      <p:ext uri="{BB962C8B-B14F-4D97-AF65-F5344CB8AC3E}">
        <p14:creationId xmlns:p14="http://schemas.microsoft.com/office/powerpoint/2010/main" val="1453308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intestazione 3"/>
          <p:cNvSpPr>
            <a:spLocks noGrp="1"/>
          </p:cNvSpPr>
          <p:nvPr>
            <p:ph type="hdr" sz="quarter"/>
          </p:nvPr>
        </p:nvSpPr>
        <p:spPr/>
        <p:txBody>
          <a:bodyPr/>
          <a:lstStyle/>
          <a:p>
            <a:r>
              <a:rPr lang="it-IT"/>
              <a:t>FCC</a:t>
            </a:r>
          </a:p>
        </p:txBody>
      </p:sp>
      <p:sp>
        <p:nvSpPr>
          <p:cNvPr id="5" name="Segnaposto piè di pagina 4"/>
          <p:cNvSpPr>
            <a:spLocks noGrp="1"/>
          </p:cNvSpPr>
          <p:nvPr>
            <p:ph type="ftr" sz="quarter" idx="4"/>
          </p:nvPr>
        </p:nvSpPr>
        <p:spPr/>
        <p:txBody>
          <a:bodyPr/>
          <a:lstStyle/>
          <a:p>
            <a:r>
              <a:rPr lang="it-IT"/>
              <a:t>Mockup </a:t>
            </a:r>
          </a:p>
        </p:txBody>
      </p:sp>
      <p:sp>
        <p:nvSpPr>
          <p:cNvPr id="6" name="Segnaposto numero diapositiva 5"/>
          <p:cNvSpPr>
            <a:spLocks noGrp="1"/>
          </p:cNvSpPr>
          <p:nvPr>
            <p:ph type="sldNum" sz="quarter" idx="5"/>
          </p:nvPr>
        </p:nvSpPr>
        <p:spPr/>
        <p:txBody>
          <a:bodyPr/>
          <a:lstStyle/>
          <a:p>
            <a:fld id="{1E9A17E0-1BFF-4226-B4CC-8932CB96CF3B}" type="slidenum">
              <a:rPr lang="it-IT" smtClean="0"/>
              <a:t>11</a:t>
            </a:fld>
            <a:endParaRPr lang="it-IT"/>
          </a:p>
        </p:txBody>
      </p:sp>
    </p:spTree>
    <p:extLst>
      <p:ext uri="{BB962C8B-B14F-4D97-AF65-F5344CB8AC3E}">
        <p14:creationId xmlns:p14="http://schemas.microsoft.com/office/powerpoint/2010/main" val="858743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intestazione 3"/>
          <p:cNvSpPr>
            <a:spLocks noGrp="1"/>
          </p:cNvSpPr>
          <p:nvPr>
            <p:ph type="hdr" sz="quarter"/>
          </p:nvPr>
        </p:nvSpPr>
        <p:spPr/>
        <p:txBody>
          <a:bodyPr/>
          <a:lstStyle/>
          <a:p>
            <a:r>
              <a:rPr lang="it-IT"/>
              <a:t>FCC</a:t>
            </a:r>
          </a:p>
        </p:txBody>
      </p:sp>
      <p:sp>
        <p:nvSpPr>
          <p:cNvPr id="5" name="Segnaposto piè di pagina 4"/>
          <p:cNvSpPr>
            <a:spLocks noGrp="1"/>
          </p:cNvSpPr>
          <p:nvPr>
            <p:ph type="ftr" sz="quarter" idx="4"/>
          </p:nvPr>
        </p:nvSpPr>
        <p:spPr/>
        <p:txBody>
          <a:bodyPr/>
          <a:lstStyle/>
          <a:p>
            <a:r>
              <a:rPr lang="it-IT"/>
              <a:t>Mockup </a:t>
            </a:r>
          </a:p>
        </p:txBody>
      </p:sp>
      <p:sp>
        <p:nvSpPr>
          <p:cNvPr id="6" name="Segnaposto numero diapositiva 5"/>
          <p:cNvSpPr>
            <a:spLocks noGrp="1"/>
          </p:cNvSpPr>
          <p:nvPr>
            <p:ph type="sldNum" sz="quarter" idx="5"/>
          </p:nvPr>
        </p:nvSpPr>
        <p:spPr/>
        <p:txBody>
          <a:bodyPr/>
          <a:lstStyle/>
          <a:p>
            <a:fld id="{1E9A17E0-1BFF-4226-B4CC-8932CB96CF3B}" type="slidenum">
              <a:rPr lang="it-IT" smtClean="0"/>
              <a:t>17</a:t>
            </a:fld>
            <a:endParaRPr lang="it-IT"/>
          </a:p>
        </p:txBody>
      </p:sp>
    </p:spTree>
    <p:extLst>
      <p:ext uri="{BB962C8B-B14F-4D97-AF65-F5344CB8AC3E}">
        <p14:creationId xmlns:p14="http://schemas.microsoft.com/office/powerpoint/2010/main" val="4276873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2409945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2082579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2337280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a:prstGeom prst="rect">
            <a:avLst/>
          </a:prstGeo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2" y="69893"/>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5" y="127799"/>
            <a:ext cx="597087" cy="240000"/>
          </a:xfrm>
          <a:prstGeom prst="rect">
            <a:avLst/>
          </a:prstGeom>
        </p:spPr>
      </p:pic>
    </p:spTree>
    <p:extLst>
      <p:ext uri="{BB962C8B-B14F-4D97-AF65-F5344CB8AC3E}">
        <p14:creationId xmlns:p14="http://schemas.microsoft.com/office/powerpoint/2010/main" val="158030935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8C40688-BA17-1A47-3E61-5A61E6F56577}"/>
              </a:ext>
            </a:extLst>
          </p:cNvPr>
          <p:cNvSpPr/>
          <p:nvPr userDrawn="1"/>
        </p:nvSpPr>
        <p:spPr>
          <a:xfrm>
            <a:off x="0" y="0"/>
            <a:ext cx="12192000" cy="524256"/>
          </a:xfrm>
          <a:prstGeom prst="rect">
            <a:avLst/>
          </a:prstGeom>
          <a:solidFill>
            <a:srgbClr val="0E124A"/>
          </a:solidFill>
          <a:ln>
            <a:solidFill>
              <a:srgbClr val="0E12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magine 16" descr="Immagine che contiene testo, clipart&#10;&#10;Descrizione generata automaticamente">
            <a:extLst>
              <a:ext uri="{FF2B5EF4-FFF2-40B4-BE49-F238E27FC236}">
                <a16:creationId xmlns:a16="http://schemas.microsoft.com/office/drawing/2014/main" id="{6BEDB53F-3CAB-A040-DDE5-DBE70E077D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72934" y="0"/>
            <a:ext cx="1056160" cy="488141"/>
          </a:xfrm>
          <a:prstGeom prst="rect">
            <a:avLst/>
          </a:prstGeom>
        </p:spPr>
      </p:pic>
      <p:pic>
        <p:nvPicPr>
          <p:cNvPr id="9" name="Immagine 13" descr="Immagine che contiene testo&#10;&#10;Descrizione generata automaticamente">
            <a:extLst>
              <a:ext uri="{FF2B5EF4-FFF2-40B4-BE49-F238E27FC236}">
                <a16:creationId xmlns:a16="http://schemas.microsoft.com/office/drawing/2014/main" id="{145BF16D-6D3C-52C1-B4CB-0DA86FFDD71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203063" y="92168"/>
            <a:ext cx="960107" cy="339920"/>
          </a:xfrm>
          <a:prstGeom prst="rect">
            <a:avLst/>
          </a:prstGeom>
        </p:spPr>
      </p:pic>
      <p:pic>
        <p:nvPicPr>
          <p:cNvPr id="10" name="Grafik 16">
            <a:extLst>
              <a:ext uri="{FF2B5EF4-FFF2-40B4-BE49-F238E27FC236}">
                <a16:creationId xmlns:a16="http://schemas.microsoft.com/office/drawing/2014/main" id="{3C4675D3-C765-D6CF-0B7D-A0938BC6DE4F}"/>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6" name="Segnaposto numero diapositiva 5">
            <a:extLst>
              <a:ext uri="{FF2B5EF4-FFF2-40B4-BE49-F238E27FC236}">
                <a16:creationId xmlns:a16="http://schemas.microsoft.com/office/drawing/2014/main" id="{3DD96ADB-034C-BC4E-FA1B-E3A88E5BE8E0}"/>
              </a:ext>
            </a:extLst>
          </p:cNvPr>
          <p:cNvSpPr>
            <a:spLocks noGrp="1"/>
          </p:cNvSpPr>
          <p:nvPr>
            <p:ph type="sldNum" sz="quarter" idx="12"/>
          </p:nvPr>
        </p:nvSpPr>
        <p:spPr>
          <a:xfrm>
            <a:off x="9303171" y="79565"/>
            <a:ext cx="2743200" cy="365125"/>
          </a:xfrm>
        </p:spPr>
        <p:txBody>
          <a:bodyPr/>
          <a:lstStyle>
            <a:lvl1pPr>
              <a:defRPr sz="1800">
                <a:solidFill>
                  <a:schemeClr val="bg1"/>
                </a:solidFill>
              </a:defRPr>
            </a:lvl1pPr>
          </a:lstStyle>
          <a:p>
            <a:fld id="{C804D2AE-2E06-D54F-A59E-408327E0CF57}" type="slidenum">
              <a:rPr lang="en-US" smtClean="0"/>
              <a:pPr/>
              <a:t>‹N›</a:t>
            </a:fld>
            <a:endParaRPr lang="en-US" dirty="0"/>
          </a:p>
        </p:txBody>
      </p:sp>
    </p:spTree>
    <p:extLst>
      <p:ext uri="{BB962C8B-B14F-4D97-AF65-F5344CB8AC3E}">
        <p14:creationId xmlns:p14="http://schemas.microsoft.com/office/powerpoint/2010/main" val="3374761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2658482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104489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4170004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70053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239656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8074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921945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37EC111-5CED-4003-9981-AF4A73DD8559}" type="slidenum">
              <a:rPr lang="it-IT" smtClean="0"/>
              <a:t>‹N›</a:t>
            </a:fld>
            <a:endParaRPr lang="it-IT"/>
          </a:p>
        </p:txBody>
      </p:sp>
    </p:spTree>
    <p:extLst>
      <p:ext uri="{BB962C8B-B14F-4D97-AF65-F5344CB8AC3E}">
        <p14:creationId xmlns:p14="http://schemas.microsoft.com/office/powerpoint/2010/main" val="1358053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endParaRPr lang="it-IT"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it-IT"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endParaRPr lang="it-IT" dirty="0"/>
          </a:p>
        </p:txBody>
      </p:sp>
    </p:spTree>
    <p:extLst>
      <p:ext uri="{BB962C8B-B14F-4D97-AF65-F5344CB8AC3E}">
        <p14:creationId xmlns:p14="http://schemas.microsoft.com/office/powerpoint/2010/main" val="2910522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36.jpg"/><Relationship Id="rId4" Type="http://schemas.openxmlformats.org/officeDocument/2006/relationships/image" Target="../media/image35.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1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42.png"/><Relationship Id="rId4" Type="http://schemas.openxmlformats.org/officeDocument/2006/relationships/image" Target="../media/image41.jpg"/></Relationships>
</file>

<file path=ppt/slides/_rels/slide1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3.xml"/><Relationship Id="rId6" Type="http://schemas.openxmlformats.org/officeDocument/2006/relationships/image" Target="../media/image5.jpg"/><Relationship Id="rId5" Type="http://schemas.openxmlformats.org/officeDocument/2006/relationships/hyperlink" Target="https://indico.cern.ch/event/1439509/contributions/6289579/attachments/2995130/5276700/Baldinelli.pdf" TargetMode="External"/><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49.jpg"/></Relationships>
</file>

<file path=ppt/slides/_rels/slide1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51.jpg"/></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3.jpg"/><Relationship Id="rId5" Type="http://schemas.openxmlformats.org/officeDocument/2006/relationships/image" Target="../media/image50.jpg"/><Relationship Id="rId4" Type="http://schemas.openxmlformats.org/officeDocument/2006/relationships/image" Target="../media/image52.jpg"/></Relationships>
</file>

<file path=ppt/slides/_rels/slide1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53.jpg"/><Relationship Id="rId4" Type="http://schemas.openxmlformats.org/officeDocument/2006/relationships/image" Target="../media/image55.jp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56.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g"/><Relationship Id="rId7" Type="http://schemas.openxmlformats.org/officeDocument/2006/relationships/image" Target="../media/image14.jpg"/><Relationship Id="rId12" Type="http://schemas.openxmlformats.org/officeDocument/2006/relationships/image" Target="../media/image5.jpg"/><Relationship Id="rId2" Type="http://schemas.openxmlformats.org/officeDocument/2006/relationships/image" Target="../media/image9.jpg"/><Relationship Id="rId1" Type="http://schemas.openxmlformats.org/officeDocument/2006/relationships/slideLayout" Target="../slideLayouts/slideLayout13.xml"/><Relationship Id="rId6" Type="http://schemas.openxmlformats.org/officeDocument/2006/relationships/image" Target="../media/image13.jpg"/><Relationship Id="rId11" Type="http://schemas.openxmlformats.org/officeDocument/2006/relationships/image" Target="../media/image18.jpg"/><Relationship Id="rId5" Type="http://schemas.openxmlformats.org/officeDocument/2006/relationships/image" Target="../media/image12.jpg"/><Relationship Id="rId10" Type="http://schemas.openxmlformats.org/officeDocument/2006/relationships/image" Target="../media/image17.jpg"/><Relationship Id="rId4" Type="http://schemas.openxmlformats.org/officeDocument/2006/relationships/image" Target="../media/image11.jpg"/><Relationship Id="rId9" Type="http://schemas.openxmlformats.org/officeDocument/2006/relationships/image" Target="../media/image16.jpg"/></Relationships>
</file>

<file path=ppt/slides/_rels/slide5.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image" Target="../media/image5.jpg"/><Relationship Id="rId7" Type="http://schemas.openxmlformats.org/officeDocument/2006/relationships/image" Target="../media/image22.jp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21.jpg"/><Relationship Id="rId5" Type="http://schemas.openxmlformats.org/officeDocument/2006/relationships/image" Target="../media/image20.jpg"/><Relationship Id="rId10" Type="http://schemas.openxmlformats.org/officeDocument/2006/relationships/image" Target="../media/image25.jpg"/><Relationship Id="rId4" Type="http://schemas.openxmlformats.org/officeDocument/2006/relationships/image" Target="../media/image19.jpg"/><Relationship Id="rId9" Type="http://schemas.openxmlformats.org/officeDocument/2006/relationships/image" Target="../media/image24.jpg"/></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27.jpg"/></Relationships>
</file>

<file path=ppt/slides/_rels/slide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29.jpg"/></Relationships>
</file>

<file path=ppt/slides/_rels/slide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31.jpg"/></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13.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5">
            <a:extLst>
              <a:ext uri="{FF2B5EF4-FFF2-40B4-BE49-F238E27FC236}">
                <a16:creationId xmlns:a16="http://schemas.microsoft.com/office/drawing/2014/main" id="{4DA0054D-04CF-96B1-1D14-C3ECA466DE67}"/>
              </a:ext>
            </a:extLst>
          </p:cNvPr>
          <p:cNvSpPr>
            <a:spLocks noGrp="1"/>
          </p:cNvSpPr>
          <p:nvPr>
            <p:ph type="ctrTitle"/>
          </p:nvPr>
        </p:nvSpPr>
        <p:spPr>
          <a:xfrm>
            <a:off x="1523999" y="640779"/>
            <a:ext cx="9144000" cy="2387600"/>
          </a:xfrm>
        </p:spPr>
        <p:txBody>
          <a:bodyPr>
            <a:normAutofit/>
          </a:bodyPr>
          <a:lstStyle/>
          <a:p>
            <a:r>
              <a:rPr lang="en-US" dirty="0">
                <a:latin typeface="Geneva" panose="020B0503030404040204"/>
              </a:rPr>
              <a:t>Integration of vertex detector services and cooling</a:t>
            </a:r>
          </a:p>
        </p:txBody>
      </p:sp>
      <p:sp>
        <p:nvSpPr>
          <p:cNvPr id="6" name="CasellaDiTesto 5">
            <a:extLst>
              <a:ext uri="{FF2B5EF4-FFF2-40B4-BE49-F238E27FC236}">
                <a16:creationId xmlns:a16="http://schemas.microsoft.com/office/drawing/2014/main" id="{916BD835-AF27-AD5A-5FA2-2497C2CDBF56}"/>
              </a:ext>
            </a:extLst>
          </p:cNvPr>
          <p:cNvSpPr txBox="1"/>
          <p:nvPr/>
        </p:nvSpPr>
        <p:spPr>
          <a:xfrm>
            <a:off x="3213007" y="2844354"/>
            <a:ext cx="5765983" cy="3539430"/>
          </a:xfrm>
          <a:prstGeom prst="rect">
            <a:avLst/>
          </a:prstGeom>
          <a:noFill/>
        </p:spPr>
        <p:txBody>
          <a:bodyPr wrap="square" rtlCol="0">
            <a:spAutoFit/>
          </a:bodyPr>
          <a:lstStyle/>
          <a:p>
            <a:pPr algn="ctr"/>
            <a:r>
              <a:rPr lang="it-IT" dirty="0">
                <a:solidFill>
                  <a:srgbClr val="FFFF00"/>
                </a:solidFill>
                <a:latin typeface="Geneva" panose="020B0503030404040204"/>
              </a:rPr>
              <a:t>Gherardo Ammirabile</a:t>
            </a:r>
            <a:r>
              <a:rPr lang="it-IT" baseline="30000" dirty="0">
                <a:solidFill>
                  <a:srgbClr val="FFFF00"/>
                </a:solidFill>
                <a:latin typeface="Geneva" panose="020B0503030404040204"/>
              </a:rPr>
              <a:t>1</a:t>
            </a:r>
          </a:p>
          <a:p>
            <a:pPr algn="ctr"/>
            <a:r>
              <a:rPr lang="it-IT" dirty="0">
                <a:solidFill>
                  <a:schemeClr val="bg1"/>
                </a:solidFill>
                <a:latin typeface="Geneva" panose="020B0503030404040204"/>
              </a:rPr>
              <a:t>Daniele Benvenuti</a:t>
            </a:r>
            <a:r>
              <a:rPr lang="it-IT" baseline="30000" dirty="0">
                <a:solidFill>
                  <a:schemeClr val="bg1"/>
                </a:solidFill>
                <a:latin typeface="Geneva" panose="020B0503030404040204"/>
              </a:rPr>
              <a:t>1</a:t>
            </a:r>
            <a:r>
              <a:rPr lang="it-IT" dirty="0">
                <a:solidFill>
                  <a:schemeClr val="bg1"/>
                </a:solidFill>
                <a:latin typeface="Geneva" panose="020B0503030404040204"/>
              </a:rPr>
              <a:t>,Manuela Boscolo</a:t>
            </a:r>
            <a:r>
              <a:rPr lang="it-IT" baseline="30000" dirty="0">
                <a:solidFill>
                  <a:schemeClr val="bg1"/>
                </a:solidFill>
                <a:latin typeface="Geneva" panose="020B0503030404040204"/>
              </a:rPr>
              <a:t>2</a:t>
            </a:r>
            <a:r>
              <a:rPr lang="it-IT" dirty="0">
                <a:solidFill>
                  <a:schemeClr val="bg1"/>
                </a:solidFill>
                <a:latin typeface="Geneva" panose="020B0503030404040204"/>
              </a:rPr>
              <a:t>,Filippo Bosi</a:t>
            </a:r>
            <a:r>
              <a:rPr lang="it-IT" baseline="30000" dirty="0">
                <a:solidFill>
                  <a:schemeClr val="bg1"/>
                </a:solidFill>
                <a:latin typeface="Geneva" panose="020B0503030404040204"/>
              </a:rPr>
              <a:t>1</a:t>
            </a:r>
            <a:r>
              <a:rPr lang="it-IT" dirty="0">
                <a:solidFill>
                  <a:schemeClr val="bg1"/>
                </a:solidFill>
                <a:latin typeface="Geneva" panose="020B0503030404040204"/>
              </a:rPr>
              <a:t>,Andrea Ciarma</a:t>
            </a:r>
            <a:r>
              <a:rPr lang="it-IT" baseline="30000" dirty="0">
                <a:solidFill>
                  <a:schemeClr val="bg1"/>
                </a:solidFill>
                <a:latin typeface="Geneva" panose="020B0503030404040204"/>
              </a:rPr>
              <a:t>2</a:t>
            </a:r>
            <a:r>
              <a:rPr lang="it-IT" dirty="0">
                <a:solidFill>
                  <a:schemeClr val="bg1"/>
                </a:solidFill>
                <a:latin typeface="Geneva" panose="020B0503030404040204"/>
              </a:rPr>
              <a:t>,Francesco Fransesini</a:t>
            </a:r>
            <a:r>
              <a:rPr lang="it-IT" baseline="30000" dirty="0">
                <a:solidFill>
                  <a:schemeClr val="bg1"/>
                </a:solidFill>
                <a:latin typeface="Geneva" panose="020B0503030404040204"/>
              </a:rPr>
              <a:t>2</a:t>
            </a:r>
            <a:r>
              <a:rPr lang="it-IT" dirty="0">
                <a:solidFill>
                  <a:schemeClr val="bg1"/>
                </a:solidFill>
                <a:latin typeface="Geneva" panose="020B0503030404040204"/>
              </a:rPr>
              <a:t>,Stefano Lauciani</a:t>
            </a:r>
            <a:r>
              <a:rPr lang="it-IT" baseline="30000" dirty="0">
                <a:solidFill>
                  <a:schemeClr val="bg1"/>
                </a:solidFill>
                <a:latin typeface="Geneva" panose="020B0503030404040204"/>
              </a:rPr>
              <a:t>2</a:t>
            </a:r>
            <a:r>
              <a:rPr lang="it-IT" dirty="0">
                <a:solidFill>
                  <a:schemeClr val="bg1"/>
                </a:solidFill>
                <a:latin typeface="Geneva" panose="020B0503030404040204"/>
              </a:rPr>
              <a:t>,Maurizio Massa</a:t>
            </a:r>
            <a:r>
              <a:rPr lang="it-IT" baseline="30000" dirty="0">
                <a:solidFill>
                  <a:schemeClr val="bg1"/>
                </a:solidFill>
                <a:latin typeface="Geneva" panose="020B0503030404040204"/>
              </a:rPr>
              <a:t>1</a:t>
            </a:r>
            <a:r>
              <a:rPr lang="it-IT" dirty="0">
                <a:solidFill>
                  <a:schemeClr val="bg1"/>
                </a:solidFill>
                <a:latin typeface="Geneva" panose="020B0503030404040204"/>
              </a:rPr>
              <a:t>,Andrea Moggi</a:t>
            </a:r>
            <a:r>
              <a:rPr lang="it-IT" baseline="30000" dirty="0">
                <a:solidFill>
                  <a:schemeClr val="bg1"/>
                </a:solidFill>
                <a:latin typeface="Geneva" panose="020B0503030404040204"/>
              </a:rPr>
              <a:t>1</a:t>
            </a:r>
            <a:r>
              <a:rPr lang="it-IT" dirty="0">
                <a:solidFill>
                  <a:schemeClr val="bg1"/>
                </a:solidFill>
                <a:latin typeface="Geneva" panose="020B0503030404040204"/>
              </a:rPr>
              <a:t>,</a:t>
            </a:r>
          </a:p>
          <a:p>
            <a:pPr algn="ctr"/>
            <a:r>
              <a:rPr lang="it-IT" dirty="0">
                <a:solidFill>
                  <a:schemeClr val="bg1"/>
                </a:solidFill>
                <a:latin typeface="Geneva" panose="020B0503030404040204"/>
              </a:rPr>
              <a:t>Fabrizio Palla</a:t>
            </a:r>
            <a:r>
              <a:rPr lang="it-IT" baseline="30000" dirty="0">
                <a:solidFill>
                  <a:schemeClr val="bg1"/>
                </a:solidFill>
                <a:latin typeface="Geneva" panose="020B0503030404040204"/>
              </a:rPr>
              <a:t>1</a:t>
            </a:r>
            <a:r>
              <a:rPr lang="it-IT" dirty="0">
                <a:solidFill>
                  <a:schemeClr val="bg1"/>
                </a:solidFill>
                <a:latin typeface="Geneva" panose="020B0503030404040204"/>
              </a:rPr>
              <a:t> </a:t>
            </a:r>
          </a:p>
          <a:p>
            <a:pPr algn="ctr"/>
            <a:endParaRPr lang="it-IT" sz="1200" baseline="30000" dirty="0">
              <a:solidFill>
                <a:schemeClr val="bg1"/>
              </a:solidFill>
              <a:latin typeface="Geneva" panose="020B0503030404040204"/>
            </a:endParaRPr>
          </a:p>
          <a:p>
            <a:pPr algn="ctr"/>
            <a:r>
              <a:rPr lang="it-IT" i="1" baseline="30000" dirty="0">
                <a:solidFill>
                  <a:schemeClr val="bg1"/>
                </a:solidFill>
                <a:latin typeface="Geneva" panose="020B0503030404040204"/>
              </a:rPr>
              <a:t>1 </a:t>
            </a:r>
            <a:r>
              <a:rPr lang="it-IT" i="1" dirty="0">
                <a:solidFill>
                  <a:schemeClr val="bg1"/>
                </a:solidFill>
                <a:latin typeface="Geneva" panose="020B0503030404040204"/>
              </a:rPr>
              <a:t>INFN Sezione di Pisa, </a:t>
            </a:r>
            <a:r>
              <a:rPr lang="it-IT" i="1" dirty="0" err="1">
                <a:solidFill>
                  <a:schemeClr val="bg1"/>
                </a:solidFill>
                <a:latin typeface="Geneva" panose="020B0503030404040204"/>
              </a:rPr>
              <a:t>Italy</a:t>
            </a:r>
            <a:endParaRPr lang="it-IT" i="1" dirty="0">
              <a:solidFill>
                <a:schemeClr val="bg1"/>
              </a:solidFill>
              <a:latin typeface="Geneva" panose="020B0503030404040204"/>
            </a:endParaRPr>
          </a:p>
          <a:p>
            <a:pPr algn="ctr"/>
            <a:endParaRPr lang="it-IT" i="1" dirty="0">
              <a:solidFill>
                <a:schemeClr val="bg1"/>
              </a:solidFill>
              <a:latin typeface="Geneva" panose="020B0503030404040204"/>
            </a:endParaRPr>
          </a:p>
          <a:p>
            <a:pPr algn="ctr"/>
            <a:r>
              <a:rPr lang="it-IT" i="1" baseline="30000" dirty="0">
                <a:solidFill>
                  <a:schemeClr val="bg1"/>
                </a:solidFill>
                <a:latin typeface="Geneva" panose="020B0503030404040204"/>
              </a:rPr>
              <a:t>2 </a:t>
            </a:r>
            <a:r>
              <a:rPr lang="it-IT" i="1" dirty="0">
                <a:solidFill>
                  <a:schemeClr val="bg1"/>
                </a:solidFill>
                <a:latin typeface="Geneva" panose="020B0503030404040204"/>
              </a:rPr>
              <a:t>INFN Laboratori Nazionali di Frascati (RM), </a:t>
            </a:r>
            <a:r>
              <a:rPr lang="it-IT" i="1" dirty="0" err="1">
                <a:solidFill>
                  <a:schemeClr val="bg1"/>
                </a:solidFill>
                <a:latin typeface="Geneva" panose="020B0503030404040204"/>
              </a:rPr>
              <a:t>Italy</a:t>
            </a:r>
            <a:endParaRPr lang="it-IT" i="1" dirty="0">
              <a:solidFill>
                <a:schemeClr val="bg1"/>
              </a:solidFill>
              <a:latin typeface="Geneva" panose="020B0503030404040204"/>
            </a:endParaRPr>
          </a:p>
          <a:p>
            <a:pPr algn="ctr"/>
            <a:endParaRPr lang="it-IT" i="1" dirty="0">
              <a:solidFill>
                <a:schemeClr val="bg1"/>
              </a:solidFill>
              <a:latin typeface="Geneva" panose="020B0503030404040204"/>
            </a:endParaRPr>
          </a:p>
          <a:p>
            <a:pPr algn="ctr"/>
            <a:r>
              <a:rPr lang="it-IT" i="1" dirty="0">
                <a:solidFill>
                  <a:schemeClr val="accent6">
                    <a:lumMod val="60000"/>
                    <a:lumOff val="40000"/>
                  </a:schemeClr>
                </a:solidFill>
                <a:latin typeface="Geneva" panose="020B0503030404040204"/>
              </a:rPr>
              <a:t>11</a:t>
            </a:r>
            <a:r>
              <a:rPr lang="it-IT" i="1" baseline="30000" dirty="0">
                <a:solidFill>
                  <a:schemeClr val="accent6">
                    <a:lumMod val="60000"/>
                    <a:lumOff val="40000"/>
                  </a:schemeClr>
                </a:solidFill>
                <a:latin typeface="Geneva" panose="020B0503030404040204"/>
              </a:rPr>
              <a:t>th </a:t>
            </a:r>
            <a:r>
              <a:rPr lang="it-IT" i="1" dirty="0">
                <a:solidFill>
                  <a:schemeClr val="accent6">
                    <a:lumMod val="60000"/>
                    <a:lumOff val="40000"/>
                  </a:schemeClr>
                </a:solidFill>
                <a:latin typeface="Geneva" panose="020B0503030404040204"/>
              </a:rPr>
              <a:t>FCC Week</a:t>
            </a:r>
          </a:p>
          <a:p>
            <a:pPr algn="ctr"/>
            <a:r>
              <a:rPr lang="it-IT" i="1" dirty="0">
                <a:solidFill>
                  <a:schemeClr val="accent6">
                    <a:lumMod val="60000"/>
                    <a:lumOff val="40000"/>
                  </a:schemeClr>
                </a:solidFill>
                <a:latin typeface="Geneva" panose="020B0503030404040204"/>
              </a:rPr>
              <a:t>Vienna (Austria)</a:t>
            </a:r>
          </a:p>
          <a:p>
            <a:pPr algn="ctr"/>
            <a:r>
              <a:rPr lang="it-IT" i="1" dirty="0">
                <a:solidFill>
                  <a:schemeClr val="accent6">
                    <a:lumMod val="60000"/>
                    <a:lumOff val="40000"/>
                  </a:schemeClr>
                </a:solidFill>
                <a:latin typeface="Geneva" panose="020B0503030404040204"/>
              </a:rPr>
              <a:t>19-23 </a:t>
            </a:r>
            <a:r>
              <a:rPr lang="it-IT" i="1" dirty="0" err="1">
                <a:solidFill>
                  <a:schemeClr val="accent6">
                    <a:lumMod val="60000"/>
                    <a:lumOff val="40000"/>
                  </a:schemeClr>
                </a:solidFill>
                <a:latin typeface="Geneva" panose="020B0503030404040204"/>
              </a:rPr>
              <a:t>May</a:t>
            </a:r>
            <a:r>
              <a:rPr lang="it-IT" i="1" dirty="0">
                <a:solidFill>
                  <a:schemeClr val="accent6">
                    <a:lumMod val="60000"/>
                    <a:lumOff val="40000"/>
                  </a:schemeClr>
                </a:solidFill>
                <a:latin typeface="Geneva" panose="020B0503030404040204"/>
              </a:rPr>
              <a:t> 2025</a:t>
            </a:r>
          </a:p>
        </p:txBody>
      </p:sp>
      <p:sp>
        <p:nvSpPr>
          <p:cNvPr id="5" name="Segnaposto numero diapositiva 4">
            <a:extLst>
              <a:ext uri="{FF2B5EF4-FFF2-40B4-BE49-F238E27FC236}">
                <a16:creationId xmlns:a16="http://schemas.microsoft.com/office/drawing/2014/main" id="{78145398-4714-E723-C5A5-C2212AC00A40}"/>
              </a:ext>
            </a:extLst>
          </p:cNvPr>
          <p:cNvSpPr>
            <a:spLocks noGrp="1"/>
          </p:cNvSpPr>
          <p:nvPr>
            <p:ph type="sldNum" sz="quarter" idx="12"/>
          </p:nvPr>
        </p:nvSpPr>
        <p:spPr/>
        <p:txBody>
          <a:bodyPr/>
          <a:lstStyle/>
          <a:p>
            <a:fld id="{88A1DFE4-5FC5-43BD-BB7E-75EAD82B965F}" type="slidenum">
              <a:rPr lang="en-US" noProof="0" smtClean="0">
                <a:latin typeface="Geneva" panose="020B0503030404040204"/>
              </a:rPr>
              <a:pPr/>
              <a:t>1</a:t>
            </a:fld>
            <a:endParaRPr lang="en-US" noProof="0" dirty="0">
              <a:latin typeface="Geneva" panose="020B0503030404040204"/>
            </a:endParaRPr>
          </a:p>
        </p:txBody>
      </p:sp>
    </p:spTree>
    <p:extLst>
      <p:ext uri="{BB962C8B-B14F-4D97-AF65-F5344CB8AC3E}">
        <p14:creationId xmlns:p14="http://schemas.microsoft.com/office/powerpoint/2010/main" val="10529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E6AA4-752F-EFA2-513B-58D9E4E61D5C}"/>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3CF361E9-6D9E-0353-8231-27150947E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6" name="CasellaDiTesto 5">
            <a:extLst>
              <a:ext uri="{FF2B5EF4-FFF2-40B4-BE49-F238E27FC236}">
                <a16:creationId xmlns:a16="http://schemas.microsoft.com/office/drawing/2014/main" id="{B14D90F7-E03F-2135-45E4-728230FDD292}"/>
              </a:ext>
            </a:extLst>
          </p:cNvPr>
          <p:cNvSpPr txBox="1"/>
          <p:nvPr/>
        </p:nvSpPr>
        <p:spPr>
          <a:xfrm>
            <a:off x="4174650" y="463557"/>
            <a:ext cx="3839129" cy="369331"/>
          </a:xfrm>
          <a:prstGeom prst="rect">
            <a:avLst/>
          </a:prstGeom>
          <a:noFill/>
        </p:spPr>
        <p:txBody>
          <a:bodyPr wrap="square" rtlCol="0">
            <a:spAutoFit/>
          </a:bodyPr>
          <a:lstStyle/>
          <a:p>
            <a:pPr algn="ctr"/>
            <a:r>
              <a:rPr lang="it-IT" b="1" u="sng" dirty="0" err="1">
                <a:latin typeface="Geneva" panose="020B0503030404040204"/>
              </a:rPr>
              <a:t>Possible</a:t>
            </a:r>
            <a:r>
              <a:rPr lang="it-IT" b="1" u="sng" dirty="0">
                <a:latin typeface="Geneva" panose="020B0503030404040204"/>
              </a:rPr>
              <a:t> assembly procedure</a:t>
            </a:r>
            <a:endParaRPr lang="it-IT" dirty="0">
              <a:latin typeface="Geneva" panose="020B0503030404040204"/>
            </a:endParaRPr>
          </a:p>
        </p:txBody>
      </p:sp>
      <p:grpSp>
        <p:nvGrpSpPr>
          <p:cNvPr id="9" name="Gruppo 8">
            <a:extLst>
              <a:ext uri="{FF2B5EF4-FFF2-40B4-BE49-F238E27FC236}">
                <a16:creationId xmlns:a16="http://schemas.microsoft.com/office/drawing/2014/main" id="{3543CD5D-AF17-23C8-ECD2-DD9A9342E3FA}"/>
              </a:ext>
            </a:extLst>
          </p:cNvPr>
          <p:cNvGrpSpPr/>
          <p:nvPr/>
        </p:nvGrpSpPr>
        <p:grpSpPr>
          <a:xfrm>
            <a:off x="540436" y="4404033"/>
            <a:ext cx="3238694" cy="923330"/>
            <a:chOff x="1151938" y="4492447"/>
            <a:chExt cx="1899506" cy="923330"/>
          </a:xfrm>
        </p:grpSpPr>
        <p:cxnSp>
          <p:nvCxnSpPr>
            <p:cNvPr id="22" name="Connettore diritto 21">
              <a:extLst>
                <a:ext uri="{FF2B5EF4-FFF2-40B4-BE49-F238E27FC236}">
                  <a16:creationId xmlns:a16="http://schemas.microsoft.com/office/drawing/2014/main" id="{9616DD7E-99B5-AE30-29CF-242727599FB6}"/>
                </a:ext>
              </a:extLst>
            </p:cNvPr>
            <p:cNvCxnSpPr/>
            <p:nvPr/>
          </p:nvCxnSpPr>
          <p:spPr>
            <a:xfrm>
              <a:off x="1151938" y="4708772"/>
              <a:ext cx="17103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23" name="Connettore diritto 22">
              <a:extLst>
                <a:ext uri="{FF2B5EF4-FFF2-40B4-BE49-F238E27FC236}">
                  <a16:creationId xmlns:a16="http://schemas.microsoft.com/office/drawing/2014/main" id="{51B50797-D54C-F66C-6A13-B32CB67200D2}"/>
                </a:ext>
              </a:extLst>
            </p:cNvPr>
            <p:cNvCxnSpPr/>
            <p:nvPr/>
          </p:nvCxnSpPr>
          <p:spPr>
            <a:xfrm>
              <a:off x="1151938" y="4947137"/>
              <a:ext cx="171039"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Connettore diritto 23">
              <a:extLst>
                <a:ext uri="{FF2B5EF4-FFF2-40B4-BE49-F238E27FC236}">
                  <a16:creationId xmlns:a16="http://schemas.microsoft.com/office/drawing/2014/main" id="{6F8650E7-2126-54E1-2FD4-469C42422D71}"/>
                </a:ext>
              </a:extLst>
            </p:cNvPr>
            <p:cNvCxnSpPr/>
            <p:nvPr/>
          </p:nvCxnSpPr>
          <p:spPr>
            <a:xfrm>
              <a:off x="1151938" y="5216817"/>
              <a:ext cx="171039" cy="0"/>
            </a:xfrm>
            <a:prstGeom prst="line">
              <a:avLst/>
            </a:prstGeom>
          </p:spPr>
          <p:style>
            <a:lnRef idx="2">
              <a:schemeClr val="accent2"/>
            </a:lnRef>
            <a:fillRef idx="0">
              <a:schemeClr val="accent2"/>
            </a:fillRef>
            <a:effectRef idx="1">
              <a:schemeClr val="accent2"/>
            </a:effectRef>
            <a:fontRef idx="minor">
              <a:schemeClr val="tx1"/>
            </a:fontRef>
          </p:style>
        </p:cxnSp>
        <p:sp>
          <p:nvSpPr>
            <p:cNvPr id="25" name="CasellaDiTesto 24">
              <a:extLst>
                <a:ext uri="{FF2B5EF4-FFF2-40B4-BE49-F238E27FC236}">
                  <a16:creationId xmlns:a16="http://schemas.microsoft.com/office/drawing/2014/main" id="{AE6C5257-2545-9480-8897-CC1B9EB8C787}"/>
                </a:ext>
              </a:extLst>
            </p:cNvPr>
            <p:cNvSpPr txBox="1"/>
            <p:nvPr/>
          </p:nvSpPr>
          <p:spPr>
            <a:xfrm>
              <a:off x="1401918" y="4492447"/>
              <a:ext cx="1649526" cy="923330"/>
            </a:xfrm>
            <a:prstGeom prst="rect">
              <a:avLst/>
            </a:prstGeom>
            <a:noFill/>
          </p:spPr>
          <p:txBody>
            <a:bodyPr wrap="square" rtlCol="0">
              <a:spAutoFit/>
            </a:bodyPr>
            <a:lstStyle/>
            <a:p>
              <a:r>
                <a:rPr lang="it-IT" dirty="0">
                  <a:solidFill>
                    <a:schemeClr val="tx2">
                      <a:lumMod val="75000"/>
                      <a:lumOff val="25000"/>
                    </a:schemeClr>
                  </a:solidFill>
                  <a:latin typeface="Geneva" panose="020B0503030404040204"/>
                </a:rPr>
                <a:t>Layer 3 </a:t>
              </a:r>
              <a:r>
                <a:rPr lang="it-IT" dirty="0" err="1">
                  <a:solidFill>
                    <a:schemeClr val="tx2">
                      <a:lumMod val="75000"/>
                      <a:lumOff val="25000"/>
                    </a:schemeClr>
                  </a:solidFill>
                  <a:latin typeface="Geneva" panose="020B0503030404040204"/>
                </a:rPr>
                <a:t>ducts</a:t>
              </a:r>
              <a:endParaRPr lang="it-IT" dirty="0">
                <a:solidFill>
                  <a:schemeClr val="tx2">
                    <a:lumMod val="75000"/>
                    <a:lumOff val="25000"/>
                  </a:schemeClr>
                </a:solidFill>
                <a:latin typeface="Geneva" panose="020B0503030404040204"/>
              </a:endParaRPr>
            </a:p>
            <a:p>
              <a:r>
                <a:rPr lang="it-IT" dirty="0">
                  <a:solidFill>
                    <a:schemeClr val="accent6">
                      <a:lumMod val="75000"/>
                    </a:schemeClr>
                  </a:solidFill>
                  <a:latin typeface="Geneva" panose="020B0503030404040204"/>
                </a:rPr>
                <a:t>Layer 2 </a:t>
              </a:r>
              <a:r>
                <a:rPr lang="it-IT" dirty="0" err="1">
                  <a:solidFill>
                    <a:schemeClr val="accent6">
                      <a:lumMod val="75000"/>
                    </a:schemeClr>
                  </a:solidFill>
                  <a:latin typeface="Geneva" panose="020B0503030404040204"/>
                </a:rPr>
                <a:t>ducts</a:t>
              </a:r>
              <a:endParaRPr lang="it-IT" dirty="0">
                <a:solidFill>
                  <a:schemeClr val="accent6">
                    <a:lumMod val="75000"/>
                  </a:schemeClr>
                </a:solidFill>
                <a:latin typeface="Geneva" panose="020B0503030404040204"/>
              </a:endParaRPr>
            </a:p>
            <a:p>
              <a:r>
                <a:rPr lang="it-IT" dirty="0">
                  <a:solidFill>
                    <a:srgbClr val="FF6600"/>
                  </a:solidFill>
                  <a:latin typeface="Geneva" panose="020B0503030404040204"/>
                </a:rPr>
                <a:t>Layer 1 </a:t>
              </a:r>
              <a:r>
                <a:rPr lang="it-IT" dirty="0" err="1">
                  <a:solidFill>
                    <a:srgbClr val="FF6600"/>
                  </a:solidFill>
                  <a:latin typeface="Geneva" panose="020B0503030404040204"/>
                </a:rPr>
                <a:t>ducts</a:t>
              </a:r>
              <a:endParaRPr lang="it-IT" dirty="0">
                <a:solidFill>
                  <a:srgbClr val="FF6600"/>
                </a:solidFill>
                <a:latin typeface="Geneva" panose="020B0503030404040204"/>
              </a:endParaRPr>
            </a:p>
          </p:txBody>
        </p:sp>
      </p:grpSp>
      <p:grpSp>
        <p:nvGrpSpPr>
          <p:cNvPr id="2" name="Gruppo 1">
            <a:extLst>
              <a:ext uri="{FF2B5EF4-FFF2-40B4-BE49-F238E27FC236}">
                <a16:creationId xmlns:a16="http://schemas.microsoft.com/office/drawing/2014/main" id="{3CF5B37C-D2A1-5DC5-7275-D29A0F781346}"/>
              </a:ext>
            </a:extLst>
          </p:cNvPr>
          <p:cNvGrpSpPr/>
          <p:nvPr/>
        </p:nvGrpSpPr>
        <p:grpSpPr>
          <a:xfrm>
            <a:off x="362674" y="815666"/>
            <a:ext cx="4936642" cy="2319348"/>
            <a:chOff x="362674" y="815666"/>
            <a:chExt cx="4936642" cy="2319348"/>
          </a:xfrm>
        </p:grpSpPr>
        <p:pic>
          <p:nvPicPr>
            <p:cNvPr id="11" name="Immagine 10">
              <a:extLst>
                <a:ext uri="{FF2B5EF4-FFF2-40B4-BE49-F238E27FC236}">
                  <a16:creationId xmlns:a16="http://schemas.microsoft.com/office/drawing/2014/main" id="{841CAA62-3436-7710-708B-87D3AF38AA8A}"/>
                </a:ext>
              </a:extLst>
            </p:cNvPr>
            <p:cNvPicPr>
              <a:picLocks noChangeAspect="1"/>
            </p:cNvPicPr>
            <p:nvPr/>
          </p:nvPicPr>
          <p:blipFill>
            <a:blip r:embed="rId3">
              <a:extLst>
                <a:ext uri="{28A0092B-C50C-407E-A947-70E740481C1C}">
                  <a14:useLocalDpi xmlns:a14="http://schemas.microsoft.com/office/drawing/2010/main" val="0"/>
                </a:ext>
              </a:extLst>
            </a:blip>
            <a:srcRect t="12024" b="12024"/>
            <a:stretch/>
          </p:blipFill>
          <p:spPr>
            <a:xfrm>
              <a:off x="362674" y="825910"/>
              <a:ext cx="4936642" cy="2309104"/>
            </a:xfrm>
            <a:prstGeom prst="rect">
              <a:avLst/>
            </a:prstGeom>
          </p:spPr>
        </p:pic>
        <p:sp>
          <p:nvSpPr>
            <p:cNvPr id="27" name="CasellaDiTesto 26">
              <a:extLst>
                <a:ext uri="{FF2B5EF4-FFF2-40B4-BE49-F238E27FC236}">
                  <a16:creationId xmlns:a16="http://schemas.microsoft.com/office/drawing/2014/main" id="{D578A3A5-C2D4-E6DE-9789-762152E5DAEC}"/>
                </a:ext>
              </a:extLst>
            </p:cNvPr>
            <p:cNvSpPr txBox="1"/>
            <p:nvPr/>
          </p:nvSpPr>
          <p:spPr>
            <a:xfrm>
              <a:off x="1069108" y="2661138"/>
              <a:ext cx="3689754" cy="369332"/>
            </a:xfrm>
            <a:prstGeom prst="rect">
              <a:avLst/>
            </a:prstGeom>
            <a:noFill/>
            <a:ln>
              <a:solidFill>
                <a:schemeClr val="tx1"/>
              </a:solidFill>
            </a:ln>
          </p:spPr>
          <p:txBody>
            <a:bodyPr wrap="square" rtlCol="0">
              <a:spAutoFit/>
            </a:bodyPr>
            <a:lstStyle/>
            <a:p>
              <a:pPr algn="ctr"/>
              <a:r>
                <a:rPr lang="it-IT" b="1" dirty="0" err="1">
                  <a:latin typeface="Geneva" panose="020B0503030404040204" pitchFamily="34" charset="0"/>
                  <a:ea typeface="Geneva" panose="020B0503030404040204" pitchFamily="34" charset="0"/>
                </a:rPr>
                <a:t>Beam</a:t>
              </a:r>
              <a:r>
                <a:rPr lang="it-IT" b="1" dirty="0">
                  <a:latin typeface="Geneva" panose="020B0503030404040204" pitchFamily="34" charset="0"/>
                  <a:ea typeface="Geneva" panose="020B0503030404040204" pitchFamily="34" charset="0"/>
                </a:rPr>
                <a:t> pipe with </a:t>
              </a:r>
              <a:r>
                <a:rPr lang="it-IT" b="1" dirty="0" err="1">
                  <a:latin typeface="Geneva" panose="020B0503030404040204" pitchFamily="34" charset="0"/>
                  <a:ea typeface="Geneva" panose="020B0503030404040204" pitchFamily="34" charset="0"/>
                </a:rPr>
                <a:t>inner</a:t>
              </a:r>
              <a:r>
                <a:rPr lang="it-IT" b="1" dirty="0">
                  <a:latin typeface="Geneva" panose="020B0503030404040204" pitchFamily="34" charset="0"/>
                  <a:ea typeface="Geneva" panose="020B0503030404040204" pitchFamily="34" charset="0"/>
                </a:rPr>
                <a:t> vertex</a:t>
              </a:r>
            </a:p>
          </p:txBody>
        </p:sp>
        <p:sp>
          <p:nvSpPr>
            <p:cNvPr id="29" name="CasellaDiTesto 28">
              <a:extLst>
                <a:ext uri="{FF2B5EF4-FFF2-40B4-BE49-F238E27FC236}">
                  <a16:creationId xmlns:a16="http://schemas.microsoft.com/office/drawing/2014/main" id="{85552131-4A1D-101B-4CF2-CE46D342DBFE}"/>
                </a:ext>
              </a:extLst>
            </p:cNvPr>
            <p:cNvSpPr txBox="1"/>
            <p:nvPr/>
          </p:nvSpPr>
          <p:spPr>
            <a:xfrm>
              <a:off x="544010" y="815666"/>
              <a:ext cx="376177" cy="369332"/>
            </a:xfrm>
            <a:prstGeom prst="rect">
              <a:avLst/>
            </a:prstGeom>
            <a:noFill/>
            <a:ln>
              <a:solidFill>
                <a:schemeClr val="tx1"/>
              </a:solidFill>
            </a:ln>
          </p:spPr>
          <p:txBody>
            <a:bodyPr wrap="square" rtlCol="0">
              <a:spAutoFit/>
            </a:bodyPr>
            <a:lstStyle/>
            <a:p>
              <a:pPr algn="ctr"/>
              <a:r>
                <a:rPr lang="it-IT" dirty="0">
                  <a:latin typeface="Geneva" panose="020B0503030404040204"/>
                </a:rPr>
                <a:t>1</a:t>
              </a:r>
            </a:p>
          </p:txBody>
        </p:sp>
      </p:grpSp>
      <p:grpSp>
        <p:nvGrpSpPr>
          <p:cNvPr id="4" name="Gruppo 3">
            <a:extLst>
              <a:ext uri="{FF2B5EF4-FFF2-40B4-BE49-F238E27FC236}">
                <a16:creationId xmlns:a16="http://schemas.microsoft.com/office/drawing/2014/main" id="{9192C66C-9690-AB19-95FF-AACB9F662C0C}"/>
              </a:ext>
            </a:extLst>
          </p:cNvPr>
          <p:cNvGrpSpPr/>
          <p:nvPr/>
        </p:nvGrpSpPr>
        <p:grpSpPr>
          <a:xfrm>
            <a:off x="6603357" y="799961"/>
            <a:ext cx="5044633" cy="2943132"/>
            <a:chOff x="6603357" y="799961"/>
            <a:chExt cx="5044633" cy="2943132"/>
          </a:xfrm>
        </p:grpSpPr>
        <p:pic>
          <p:nvPicPr>
            <p:cNvPr id="17" name="Immagine 16">
              <a:extLst>
                <a:ext uri="{FF2B5EF4-FFF2-40B4-BE49-F238E27FC236}">
                  <a16:creationId xmlns:a16="http://schemas.microsoft.com/office/drawing/2014/main" id="{5F1BD70F-32F3-DE5B-CF7D-61E85DDB022C}"/>
                </a:ext>
              </a:extLst>
            </p:cNvPr>
            <p:cNvPicPr>
              <a:picLocks noChangeAspect="1"/>
            </p:cNvPicPr>
            <p:nvPr/>
          </p:nvPicPr>
          <p:blipFill>
            <a:blip r:embed="rId4">
              <a:extLst>
                <a:ext uri="{28A0092B-C50C-407E-A947-70E740481C1C}">
                  <a14:useLocalDpi xmlns:a14="http://schemas.microsoft.com/office/drawing/2010/main" val="0"/>
                </a:ext>
              </a:extLst>
            </a:blip>
            <a:srcRect l="1069" t="8843" r="953" b="8226"/>
            <a:stretch/>
          </p:blipFill>
          <p:spPr>
            <a:xfrm>
              <a:off x="6603357" y="799961"/>
              <a:ext cx="5044633" cy="2629610"/>
            </a:xfrm>
            <a:prstGeom prst="rect">
              <a:avLst/>
            </a:prstGeom>
          </p:spPr>
        </p:pic>
        <p:sp>
          <p:nvSpPr>
            <p:cNvPr id="30" name="CasellaDiTesto 29">
              <a:extLst>
                <a:ext uri="{FF2B5EF4-FFF2-40B4-BE49-F238E27FC236}">
                  <a16:creationId xmlns:a16="http://schemas.microsoft.com/office/drawing/2014/main" id="{924CE123-206F-AA6D-4621-72C4B212ECD7}"/>
                </a:ext>
              </a:extLst>
            </p:cNvPr>
            <p:cNvSpPr txBox="1"/>
            <p:nvPr/>
          </p:nvSpPr>
          <p:spPr>
            <a:xfrm>
              <a:off x="6767632" y="936285"/>
              <a:ext cx="376177" cy="369332"/>
            </a:xfrm>
            <a:prstGeom prst="rect">
              <a:avLst/>
            </a:prstGeom>
            <a:noFill/>
            <a:ln>
              <a:solidFill>
                <a:schemeClr val="tx1"/>
              </a:solidFill>
            </a:ln>
          </p:spPr>
          <p:txBody>
            <a:bodyPr wrap="square" rtlCol="0">
              <a:spAutoFit/>
            </a:bodyPr>
            <a:lstStyle/>
            <a:p>
              <a:pPr algn="ctr"/>
              <a:r>
                <a:rPr lang="it-IT" dirty="0">
                  <a:latin typeface="Geneva" panose="020B0503030404040204"/>
                </a:rPr>
                <a:t>2</a:t>
              </a:r>
            </a:p>
          </p:txBody>
        </p:sp>
        <p:sp>
          <p:nvSpPr>
            <p:cNvPr id="31" name="CasellaDiTesto 30">
              <a:extLst>
                <a:ext uri="{FF2B5EF4-FFF2-40B4-BE49-F238E27FC236}">
                  <a16:creationId xmlns:a16="http://schemas.microsoft.com/office/drawing/2014/main" id="{646288C9-6D50-BE2F-D3E1-1F2A4A5FB346}"/>
                </a:ext>
              </a:extLst>
            </p:cNvPr>
            <p:cNvSpPr txBox="1"/>
            <p:nvPr/>
          </p:nvSpPr>
          <p:spPr>
            <a:xfrm>
              <a:off x="6955720" y="3373761"/>
              <a:ext cx="4584008" cy="369332"/>
            </a:xfrm>
            <a:prstGeom prst="rect">
              <a:avLst/>
            </a:prstGeom>
            <a:noFill/>
            <a:ln>
              <a:solidFill>
                <a:schemeClr val="tx1"/>
              </a:solidFill>
            </a:ln>
          </p:spPr>
          <p:txBody>
            <a:bodyPr wrap="square" rtlCol="0">
              <a:spAutoFit/>
            </a:bodyPr>
            <a:lstStyle/>
            <a:p>
              <a:pPr algn="ctr"/>
              <a:r>
                <a:rPr lang="it-IT" b="1" dirty="0">
                  <a:latin typeface="Geneva" panose="020B0503030404040204" pitchFamily="34" charset="0"/>
                  <a:ea typeface="Geneva" panose="020B0503030404040204" pitchFamily="34" charset="0"/>
                </a:rPr>
                <a:t>Medium and </a:t>
              </a:r>
              <a:r>
                <a:rPr lang="it-IT" b="1" dirty="0" err="1">
                  <a:latin typeface="Geneva" panose="020B0503030404040204" pitchFamily="34" charset="0"/>
                  <a:ea typeface="Geneva" panose="020B0503030404040204" pitchFamily="34" charset="0"/>
                </a:rPr>
                <a:t>outer</a:t>
              </a:r>
              <a:r>
                <a:rPr lang="it-IT" b="1" dirty="0">
                  <a:latin typeface="Geneva" panose="020B0503030404040204" pitchFamily="34" charset="0"/>
                  <a:ea typeface="Geneva" panose="020B0503030404040204" pitchFamily="34" charset="0"/>
                </a:rPr>
                <a:t> vertex assembly</a:t>
              </a:r>
            </a:p>
          </p:txBody>
        </p:sp>
      </p:grpSp>
      <p:grpSp>
        <p:nvGrpSpPr>
          <p:cNvPr id="8" name="Gruppo 7">
            <a:extLst>
              <a:ext uri="{FF2B5EF4-FFF2-40B4-BE49-F238E27FC236}">
                <a16:creationId xmlns:a16="http://schemas.microsoft.com/office/drawing/2014/main" id="{146D4D00-B395-88FE-800D-F9986ED3B3AB}"/>
              </a:ext>
            </a:extLst>
          </p:cNvPr>
          <p:cNvGrpSpPr/>
          <p:nvPr/>
        </p:nvGrpSpPr>
        <p:grpSpPr>
          <a:xfrm>
            <a:off x="3166554" y="3364233"/>
            <a:ext cx="5855319" cy="3179757"/>
            <a:chOff x="3166556" y="3584018"/>
            <a:chExt cx="5855319" cy="3179757"/>
          </a:xfrm>
        </p:grpSpPr>
        <p:pic>
          <p:nvPicPr>
            <p:cNvPr id="21" name="Immagine 20">
              <a:extLst>
                <a:ext uri="{FF2B5EF4-FFF2-40B4-BE49-F238E27FC236}">
                  <a16:creationId xmlns:a16="http://schemas.microsoft.com/office/drawing/2014/main" id="{73230A06-C7DD-E64F-123B-F221DE05F92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11249" b="8827"/>
            <a:stretch/>
          </p:blipFill>
          <p:spPr>
            <a:xfrm>
              <a:off x="3166556" y="3584018"/>
              <a:ext cx="5855319" cy="2882096"/>
            </a:xfrm>
            <a:prstGeom prst="rect">
              <a:avLst/>
            </a:prstGeom>
          </p:spPr>
        </p:pic>
        <p:sp>
          <p:nvSpPr>
            <p:cNvPr id="32" name="CasellaDiTesto 31">
              <a:extLst>
                <a:ext uri="{FF2B5EF4-FFF2-40B4-BE49-F238E27FC236}">
                  <a16:creationId xmlns:a16="http://schemas.microsoft.com/office/drawing/2014/main" id="{47732EBE-FB17-37EC-EC00-B8B3B5D7DDD3}"/>
                </a:ext>
              </a:extLst>
            </p:cNvPr>
            <p:cNvSpPr txBox="1"/>
            <p:nvPr/>
          </p:nvSpPr>
          <p:spPr>
            <a:xfrm>
              <a:off x="3402955" y="3906285"/>
              <a:ext cx="376177" cy="369332"/>
            </a:xfrm>
            <a:prstGeom prst="rect">
              <a:avLst/>
            </a:prstGeom>
            <a:noFill/>
            <a:ln>
              <a:solidFill>
                <a:schemeClr val="tx1"/>
              </a:solidFill>
            </a:ln>
          </p:spPr>
          <p:txBody>
            <a:bodyPr wrap="square" rtlCol="0">
              <a:spAutoFit/>
            </a:bodyPr>
            <a:lstStyle/>
            <a:p>
              <a:pPr algn="ctr"/>
              <a:r>
                <a:rPr lang="it-IT" dirty="0">
                  <a:latin typeface="Geneva" panose="020B0503030404040204"/>
                </a:rPr>
                <a:t>3</a:t>
              </a:r>
            </a:p>
          </p:txBody>
        </p:sp>
        <p:sp>
          <p:nvSpPr>
            <p:cNvPr id="33" name="CasellaDiTesto 32">
              <a:extLst>
                <a:ext uri="{FF2B5EF4-FFF2-40B4-BE49-F238E27FC236}">
                  <a16:creationId xmlns:a16="http://schemas.microsoft.com/office/drawing/2014/main" id="{43EF3BCB-F4BB-6FB6-855E-02535D3437DC}"/>
                </a:ext>
              </a:extLst>
            </p:cNvPr>
            <p:cNvSpPr txBox="1"/>
            <p:nvPr/>
          </p:nvSpPr>
          <p:spPr>
            <a:xfrm>
              <a:off x="4341773" y="6394443"/>
              <a:ext cx="4302355" cy="369332"/>
            </a:xfrm>
            <a:prstGeom prst="rect">
              <a:avLst/>
            </a:prstGeom>
            <a:noFill/>
            <a:ln>
              <a:solidFill>
                <a:schemeClr val="tx1"/>
              </a:solidFill>
            </a:ln>
          </p:spPr>
          <p:txBody>
            <a:bodyPr wrap="square" rtlCol="0">
              <a:spAutoFit/>
            </a:bodyPr>
            <a:lstStyle/>
            <a:p>
              <a:pPr algn="ctr"/>
              <a:r>
                <a:rPr lang="it-IT" b="1" dirty="0">
                  <a:latin typeface="Geneva" panose="020B0503030404040204" pitchFamily="34" charset="0"/>
                  <a:ea typeface="Geneva" panose="020B0503030404040204" pitchFamily="34" charset="0"/>
                </a:rPr>
                <a:t>Inner vertex services assembly</a:t>
              </a:r>
            </a:p>
          </p:txBody>
        </p:sp>
      </p:grpSp>
      <p:sp>
        <p:nvSpPr>
          <p:cNvPr id="3" name="Segnaposto numero diapositiva 2">
            <a:extLst>
              <a:ext uri="{FF2B5EF4-FFF2-40B4-BE49-F238E27FC236}">
                <a16:creationId xmlns:a16="http://schemas.microsoft.com/office/drawing/2014/main" id="{9FE3C96B-3524-2BD9-5F84-F09A6A5DB22F}"/>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10</a:t>
            </a:fld>
            <a:endParaRPr lang="en-US" dirty="0">
              <a:latin typeface="Geneva" panose="020B0503030404040204"/>
            </a:endParaRPr>
          </a:p>
        </p:txBody>
      </p:sp>
      <p:sp>
        <p:nvSpPr>
          <p:cNvPr id="5" name="CasellaDiTesto 4">
            <a:extLst>
              <a:ext uri="{FF2B5EF4-FFF2-40B4-BE49-F238E27FC236}">
                <a16:creationId xmlns:a16="http://schemas.microsoft.com/office/drawing/2014/main" id="{1B5D19E1-E616-7A54-60CA-7286530E8AF7}"/>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7" name="CasellaDiTesto 6">
            <a:extLst>
              <a:ext uri="{FF2B5EF4-FFF2-40B4-BE49-F238E27FC236}">
                <a16:creationId xmlns:a16="http://schemas.microsoft.com/office/drawing/2014/main" id="{6166DD84-F338-AA04-0742-A62A469609BD}"/>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1577412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75F1B-575C-296B-7B40-4C65B9BDAA57}"/>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F7A81FCD-C92B-DD48-31D3-B80DA516BF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grpSp>
        <p:nvGrpSpPr>
          <p:cNvPr id="6" name="Gruppo 5">
            <a:extLst>
              <a:ext uri="{FF2B5EF4-FFF2-40B4-BE49-F238E27FC236}">
                <a16:creationId xmlns:a16="http://schemas.microsoft.com/office/drawing/2014/main" id="{FE1ACDA7-E0FB-DAB3-7143-8F5077BFE5F8}"/>
              </a:ext>
            </a:extLst>
          </p:cNvPr>
          <p:cNvGrpSpPr/>
          <p:nvPr/>
        </p:nvGrpSpPr>
        <p:grpSpPr>
          <a:xfrm>
            <a:off x="487422" y="3764796"/>
            <a:ext cx="2889757" cy="921028"/>
            <a:chOff x="487423" y="3764796"/>
            <a:chExt cx="2716638" cy="921028"/>
          </a:xfrm>
        </p:grpSpPr>
        <p:cxnSp>
          <p:nvCxnSpPr>
            <p:cNvPr id="22" name="Connettore diritto 21">
              <a:extLst>
                <a:ext uri="{FF2B5EF4-FFF2-40B4-BE49-F238E27FC236}">
                  <a16:creationId xmlns:a16="http://schemas.microsoft.com/office/drawing/2014/main" id="{6F2B1BC6-5763-D021-74C1-0752A754CAC0}"/>
                </a:ext>
              </a:extLst>
            </p:cNvPr>
            <p:cNvCxnSpPr/>
            <p:nvPr/>
          </p:nvCxnSpPr>
          <p:spPr>
            <a:xfrm>
              <a:off x="487423" y="3949944"/>
              <a:ext cx="17103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23" name="Connettore diritto 22">
              <a:extLst>
                <a:ext uri="{FF2B5EF4-FFF2-40B4-BE49-F238E27FC236}">
                  <a16:creationId xmlns:a16="http://schemas.microsoft.com/office/drawing/2014/main" id="{08030069-26FD-3575-9745-74A588F53D57}"/>
                </a:ext>
              </a:extLst>
            </p:cNvPr>
            <p:cNvCxnSpPr/>
            <p:nvPr/>
          </p:nvCxnSpPr>
          <p:spPr>
            <a:xfrm>
              <a:off x="487423" y="4223127"/>
              <a:ext cx="171039"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Connettore diritto 23">
              <a:extLst>
                <a:ext uri="{FF2B5EF4-FFF2-40B4-BE49-F238E27FC236}">
                  <a16:creationId xmlns:a16="http://schemas.microsoft.com/office/drawing/2014/main" id="{F9B5CA41-6630-9F21-BBAC-E46FE47264E1}"/>
                </a:ext>
              </a:extLst>
            </p:cNvPr>
            <p:cNvCxnSpPr/>
            <p:nvPr/>
          </p:nvCxnSpPr>
          <p:spPr>
            <a:xfrm>
              <a:off x="487423" y="4489015"/>
              <a:ext cx="171039" cy="0"/>
            </a:xfrm>
            <a:prstGeom prst="line">
              <a:avLst/>
            </a:prstGeom>
          </p:spPr>
          <p:style>
            <a:lnRef idx="2">
              <a:schemeClr val="accent2"/>
            </a:lnRef>
            <a:fillRef idx="0">
              <a:schemeClr val="accent2"/>
            </a:fillRef>
            <a:effectRef idx="1">
              <a:schemeClr val="accent2"/>
            </a:effectRef>
            <a:fontRef idx="minor">
              <a:schemeClr val="tx1"/>
            </a:fontRef>
          </p:style>
        </p:cxnSp>
        <p:sp>
          <p:nvSpPr>
            <p:cNvPr id="25" name="CasellaDiTesto 24">
              <a:extLst>
                <a:ext uri="{FF2B5EF4-FFF2-40B4-BE49-F238E27FC236}">
                  <a16:creationId xmlns:a16="http://schemas.microsoft.com/office/drawing/2014/main" id="{9159269F-78DE-1E56-0ED9-A43F9D9608E5}"/>
                </a:ext>
              </a:extLst>
            </p:cNvPr>
            <p:cNvSpPr txBox="1"/>
            <p:nvPr/>
          </p:nvSpPr>
          <p:spPr>
            <a:xfrm>
              <a:off x="737402" y="3764796"/>
              <a:ext cx="2466659" cy="921028"/>
            </a:xfrm>
            <a:prstGeom prst="rect">
              <a:avLst/>
            </a:prstGeom>
            <a:noFill/>
          </p:spPr>
          <p:txBody>
            <a:bodyPr wrap="square" rtlCol="0">
              <a:spAutoFit/>
            </a:bodyPr>
            <a:lstStyle/>
            <a:p>
              <a:r>
                <a:rPr lang="it-IT" dirty="0">
                  <a:solidFill>
                    <a:schemeClr val="tx2">
                      <a:lumMod val="75000"/>
                      <a:lumOff val="25000"/>
                    </a:schemeClr>
                  </a:solidFill>
                  <a:latin typeface="Geneva" panose="020B0503030404040204"/>
                </a:rPr>
                <a:t>Layer 3 </a:t>
              </a:r>
              <a:r>
                <a:rPr lang="it-IT" dirty="0" err="1">
                  <a:solidFill>
                    <a:schemeClr val="tx2">
                      <a:lumMod val="75000"/>
                      <a:lumOff val="25000"/>
                    </a:schemeClr>
                  </a:solidFill>
                  <a:latin typeface="Geneva" panose="020B0503030404040204"/>
                </a:rPr>
                <a:t>ducts</a:t>
              </a:r>
              <a:endParaRPr lang="it-IT" dirty="0">
                <a:solidFill>
                  <a:schemeClr val="tx2">
                    <a:lumMod val="75000"/>
                    <a:lumOff val="25000"/>
                  </a:schemeClr>
                </a:solidFill>
                <a:latin typeface="Geneva" panose="020B0503030404040204"/>
              </a:endParaRPr>
            </a:p>
            <a:p>
              <a:r>
                <a:rPr lang="it-IT" dirty="0">
                  <a:solidFill>
                    <a:schemeClr val="accent6">
                      <a:lumMod val="75000"/>
                    </a:schemeClr>
                  </a:solidFill>
                  <a:latin typeface="Geneva" panose="020B0503030404040204"/>
                </a:rPr>
                <a:t>Layer 2 </a:t>
              </a:r>
              <a:r>
                <a:rPr lang="it-IT" dirty="0" err="1">
                  <a:solidFill>
                    <a:schemeClr val="accent6">
                      <a:lumMod val="75000"/>
                    </a:schemeClr>
                  </a:solidFill>
                  <a:latin typeface="Geneva" panose="020B0503030404040204"/>
                </a:rPr>
                <a:t>ducts</a:t>
              </a:r>
              <a:endParaRPr lang="it-IT" dirty="0">
                <a:solidFill>
                  <a:schemeClr val="accent6">
                    <a:lumMod val="75000"/>
                  </a:schemeClr>
                </a:solidFill>
                <a:latin typeface="Geneva" panose="020B0503030404040204"/>
              </a:endParaRPr>
            </a:p>
            <a:p>
              <a:r>
                <a:rPr lang="it-IT" dirty="0">
                  <a:solidFill>
                    <a:srgbClr val="FF6600"/>
                  </a:solidFill>
                  <a:latin typeface="Geneva" panose="020B0503030404040204"/>
                </a:rPr>
                <a:t>Layer 1 </a:t>
              </a:r>
              <a:r>
                <a:rPr lang="it-IT" dirty="0" err="1">
                  <a:solidFill>
                    <a:srgbClr val="FF6600"/>
                  </a:solidFill>
                  <a:latin typeface="Geneva" panose="020B0503030404040204"/>
                </a:rPr>
                <a:t>ducts</a:t>
              </a:r>
              <a:endParaRPr lang="it-IT" dirty="0">
                <a:solidFill>
                  <a:srgbClr val="FF6600"/>
                </a:solidFill>
                <a:latin typeface="Geneva" panose="020B0503030404040204"/>
              </a:endParaRPr>
            </a:p>
          </p:txBody>
        </p:sp>
      </p:grpSp>
      <p:pic>
        <p:nvPicPr>
          <p:cNvPr id="30" name="Immagine 29" descr="Immagine che contiene cerchio, arte&#10;&#10;Il contenuto generato dall'IA potrebbe non essere corretto.">
            <a:extLst>
              <a:ext uri="{FF2B5EF4-FFF2-40B4-BE49-F238E27FC236}">
                <a16:creationId xmlns:a16="http://schemas.microsoft.com/office/drawing/2014/main" id="{25DC015D-36A9-4018-5571-9FEBAAE902F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8640" t="9952" r="33692" b="25700"/>
          <a:stretch/>
        </p:blipFill>
        <p:spPr>
          <a:xfrm>
            <a:off x="9091397" y="3837130"/>
            <a:ext cx="3100602" cy="3002460"/>
          </a:xfrm>
          <a:prstGeom prst="rect">
            <a:avLst/>
          </a:prstGeom>
        </p:spPr>
      </p:pic>
      <p:grpSp>
        <p:nvGrpSpPr>
          <p:cNvPr id="8" name="Gruppo 7">
            <a:extLst>
              <a:ext uri="{FF2B5EF4-FFF2-40B4-BE49-F238E27FC236}">
                <a16:creationId xmlns:a16="http://schemas.microsoft.com/office/drawing/2014/main" id="{62DF42A2-0F74-71BE-72A1-BCD0EB737C5E}"/>
              </a:ext>
            </a:extLst>
          </p:cNvPr>
          <p:cNvGrpSpPr/>
          <p:nvPr/>
        </p:nvGrpSpPr>
        <p:grpSpPr>
          <a:xfrm>
            <a:off x="2565159" y="3077020"/>
            <a:ext cx="6680950" cy="3734839"/>
            <a:chOff x="2565159" y="3077020"/>
            <a:chExt cx="6680950" cy="3734839"/>
          </a:xfrm>
        </p:grpSpPr>
        <p:grpSp>
          <p:nvGrpSpPr>
            <p:cNvPr id="7" name="Gruppo 6">
              <a:extLst>
                <a:ext uri="{FF2B5EF4-FFF2-40B4-BE49-F238E27FC236}">
                  <a16:creationId xmlns:a16="http://schemas.microsoft.com/office/drawing/2014/main" id="{83C9679D-23EE-BCE7-1803-740E03D2FCA9}"/>
                </a:ext>
              </a:extLst>
            </p:cNvPr>
            <p:cNvGrpSpPr/>
            <p:nvPr/>
          </p:nvGrpSpPr>
          <p:grpSpPr>
            <a:xfrm>
              <a:off x="2565159" y="3077020"/>
              <a:ext cx="6680950" cy="2814202"/>
              <a:chOff x="2565159" y="3077020"/>
              <a:chExt cx="6680950" cy="2814202"/>
            </a:xfrm>
          </p:grpSpPr>
          <p:sp>
            <p:nvSpPr>
              <p:cNvPr id="14" name="CasellaDiTesto 13">
                <a:extLst>
                  <a:ext uri="{FF2B5EF4-FFF2-40B4-BE49-F238E27FC236}">
                    <a16:creationId xmlns:a16="http://schemas.microsoft.com/office/drawing/2014/main" id="{9C8C590A-CD29-55F6-DBC8-7C99F0A2AD28}"/>
                  </a:ext>
                </a:extLst>
              </p:cNvPr>
              <p:cNvSpPr txBox="1"/>
              <p:nvPr/>
            </p:nvSpPr>
            <p:spPr>
              <a:xfrm>
                <a:off x="4204212" y="3077020"/>
                <a:ext cx="3780002" cy="646331"/>
              </a:xfrm>
              <a:prstGeom prst="rect">
                <a:avLst/>
              </a:prstGeom>
              <a:noFill/>
            </p:spPr>
            <p:txBody>
              <a:bodyPr wrap="square" rtlCol="0">
                <a:spAutoFit/>
              </a:bodyPr>
              <a:lstStyle/>
              <a:p>
                <a:pPr algn="ctr"/>
                <a:r>
                  <a:rPr lang="it-IT" b="1" dirty="0">
                    <a:latin typeface="Geneva" panose="020B0503030404040204" pitchFamily="34" charset="0"/>
                    <a:ea typeface="Geneva" panose="020B0503030404040204" pitchFamily="34" charset="0"/>
                  </a:rPr>
                  <a:t>Slots</a:t>
                </a:r>
                <a:r>
                  <a:rPr lang="it-IT" dirty="0">
                    <a:latin typeface="Geneva" panose="020B0503030404040204" pitchFamily="34" charset="0"/>
                    <a:ea typeface="Geneva" panose="020B0503030404040204" pitchFamily="34" charset="0"/>
                  </a:rPr>
                  <a:t> are </a:t>
                </a:r>
                <a:r>
                  <a:rPr lang="it-IT" dirty="0" err="1">
                    <a:latin typeface="Geneva" panose="020B0503030404040204" pitchFamily="34" charset="0"/>
                    <a:ea typeface="Geneva" panose="020B0503030404040204" pitchFamily="34" charset="0"/>
                  </a:rPr>
                  <a:t>required</a:t>
                </a:r>
                <a:r>
                  <a:rPr lang="it-IT" dirty="0">
                    <a:latin typeface="Geneva" panose="020B0503030404040204" pitchFamily="34" charset="0"/>
                    <a:ea typeface="Geneva" panose="020B0503030404040204" pitchFamily="34" charset="0"/>
                  </a:rPr>
                  <a:t> on the support tube to </a:t>
                </a:r>
                <a:r>
                  <a:rPr lang="it-IT" dirty="0" err="1">
                    <a:latin typeface="Geneva" panose="020B0503030404040204" pitchFamily="34" charset="0"/>
                    <a:ea typeface="Geneva" panose="020B0503030404040204" pitchFamily="34" charset="0"/>
                  </a:rPr>
                  <a:t>allow</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entry and exit</a:t>
                </a:r>
              </a:p>
            </p:txBody>
          </p:sp>
          <p:cxnSp>
            <p:nvCxnSpPr>
              <p:cNvPr id="18" name="Connettore 2 17">
                <a:extLst>
                  <a:ext uri="{FF2B5EF4-FFF2-40B4-BE49-F238E27FC236}">
                    <a16:creationId xmlns:a16="http://schemas.microsoft.com/office/drawing/2014/main" id="{28055C10-6B30-3F3B-904E-84C4A6A587CD}"/>
                  </a:ext>
                </a:extLst>
              </p:cNvPr>
              <p:cNvCxnSpPr>
                <a:cxnSpLocks/>
              </p:cNvCxnSpPr>
              <p:nvPr/>
            </p:nvCxnSpPr>
            <p:spPr>
              <a:xfrm>
                <a:off x="6094211" y="3867323"/>
                <a:ext cx="0" cy="2255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9" name="CasellaDiTesto 18">
                <a:extLst>
                  <a:ext uri="{FF2B5EF4-FFF2-40B4-BE49-F238E27FC236}">
                    <a16:creationId xmlns:a16="http://schemas.microsoft.com/office/drawing/2014/main" id="{42224F6D-45A1-D4B6-CF56-0ECDB9BAED4A}"/>
                  </a:ext>
                </a:extLst>
              </p:cNvPr>
              <p:cNvSpPr txBox="1"/>
              <p:nvPr/>
            </p:nvSpPr>
            <p:spPr>
              <a:xfrm>
                <a:off x="4039649" y="4013615"/>
                <a:ext cx="4109125" cy="646331"/>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The arrangement and </a:t>
                </a:r>
                <a:r>
                  <a:rPr lang="it-IT" dirty="0" err="1">
                    <a:latin typeface="Geneva" panose="020B0503030404040204" pitchFamily="34" charset="0"/>
                    <a:ea typeface="Geneva" panose="020B0503030404040204" pitchFamily="34" charset="0"/>
                  </a:rPr>
                  <a:t>shape</a:t>
                </a:r>
                <a:r>
                  <a:rPr lang="it-IT" dirty="0">
                    <a:latin typeface="Geneva" panose="020B0503030404040204" pitchFamily="34" charset="0"/>
                    <a:ea typeface="Geneva" panose="020B0503030404040204" pitchFamily="34" charset="0"/>
                  </a:rPr>
                  <a:t> of the slots must be </a:t>
                </a:r>
                <a:r>
                  <a:rPr lang="it-IT" dirty="0" err="1">
                    <a:latin typeface="Geneva" panose="020B0503030404040204" pitchFamily="34" charset="0"/>
                    <a:ea typeface="Geneva" panose="020B0503030404040204" pitchFamily="34" charset="0"/>
                  </a:rPr>
                  <a:t>studied</a:t>
                </a:r>
                <a:r>
                  <a:rPr lang="it-IT" dirty="0">
                    <a:latin typeface="Geneva" panose="020B0503030404040204" pitchFamily="34" charset="0"/>
                    <a:ea typeface="Geneva" panose="020B0503030404040204" pitchFamily="34" charset="0"/>
                  </a:rPr>
                  <a:t> to accomodate:</a:t>
                </a:r>
              </a:p>
            </p:txBody>
          </p:sp>
          <p:cxnSp>
            <p:nvCxnSpPr>
              <p:cNvPr id="28" name="Connettore 2 27">
                <a:extLst>
                  <a:ext uri="{FF2B5EF4-FFF2-40B4-BE49-F238E27FC236}">
                    <a16:creationId xmlns:a16="http://schemas.microsoft.com/office/drawing/2014/main" id="{F718A53A-E4BA-D2FC-40ED-8958812EB191}"/>
                  </a:ext>
                </a:extLst>
              </p:cNvPr>
              <p:cNvCxnSpPr>
                <a:cxnSpLocks/>
              </p:cNvCxnSpPr>
              <p:nvPr/>
            </p:nvCxnSpPr>
            <p:spPr>
              <a:xfrm flipH="1">
                <a:off x="4101806" y="4685824"/>
                <a:ext cx="662041" cy="3187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4" name="CasellaDiTesto 33">
                <a:extLst>
                  <a:ext uri="{FF2B5EF4-FFF2-40B4-BE49-F238E27FC236}">
                    <a16:creationId xmlns:a16="http://schemas.microsoft.com/office/drawing/2014/main" id="{BA65A5F1-5C9F-B02F-4BA8-EDE2CCD5B8D0}"/>
                  </a:ext>
                </a:extLst>
              </p:cNvPr>
              <p:cNvSpPr txBox="1"/>
              <p:nvPr/>
            </p:nvSpPr>
            <p:spPr>
              <a:xfrm>
                <a:off x="2565159" y="4967892"/>
                <a:ext cx="1766708" cy="646331"/>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Air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of the </a:t>
                </a:r>
                <a:r>
                  <a:rPr lang="it-IT" dirty="0" err="1">
                    <a:latin typeface="Geneva" panose="020B0503030404040204" pitchFamily="34" charset="0"/>
                    <a:ea typeface="Geneva" panose="020B0503030404040204" pitchFamily="34" charset="0"/>
                  </a:rPr>
                  <a:t>three</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layers</a:t>
                </a:r>
                <a:endParaRPr lang="it-IT" dirty="0">
                  <a:latin typeface="Geneva" panose="020B0503030404040204" pitchFamily="34" charset="0"/>
                  <a:ea typeface="Geneva" panose="020B0503030404040204" pitchFamily="34" charset="0"/>
                </a:endParaRPr>
              </a:p>
            </p:txBody>
          </p:sp>
          <p:cxnSp>
            <p:nvCxnSpPr>
              <p:cNvPr id="36" name="Connettore 2 35">
                <a:extLst>
                  <a:ext uri="{FF2B5EF4-FFF2-40B4-BE49-F238E27FC236}">
                    <a16:creationId xmlns:a16="http://schemas.microsoft.com/office/drawing/2014/main" id="{476A466D-C5B8-4618-6F2D-E9CCD4E0F5C0}"/>
                  </a:ext>
                </a:extLst>
              </p:cNvPr>
              <p:cNvCxnSpPr>
                <a:cxnSpLocks/>
              </p:cNvCxnSpPr>
              <p:nvPr/>
            </p:nvCxnSpPr>
            <p:spPr>
              <a:xfrm>
                <a:off x="6094212" y="4834371"/>
                <a:ext cx="0" cy="27372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8" name="CasellaDiTesto 37">
                <a:extLst>
                  <a:ext uri="{FF2B5EF4-FFF2-40B4-BE49-F238E27FC236}">
                    <a16:creationId xmlns:a16="http://schemas.microsoft.com/office/drawing/2014/main" id="{CD2E4AA6-EA58-8032-403F-313A7EF6CC46}"/>
                  </a:ext>
                </a:extLst>
              </p:cNvPr>
              <p:cNvSpPr txBox="1"/>
              <p:nvPr/>
            </p:nvSpPr>
            <p:spPr>
              <a:xfrm>
                <a:off x="4365759" y="5054722"/>
                <a:ext cx="3456901" cy="646331"/>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Cooling</a:t>
                </a:r>
                <a:r>
                  <a:rPr lang="it-IT" dirty="0">
                    <a:latin typeface="Geneva" panose="020B0503030404040204" pitchFamily="34" charset="0"/>
                    <a:ea typeface="Geneva" panose="020B0503030404040204" pitchFamily="34" charset="0"/>
                  </a:rPr>
                  <a:t> water </a:t>
                </a:r>
                <a:r>
                  <a:rPr lang="it-IT" dirty="0" err="1">
                    <a:latin typeface="Geneva" panose="020B0503030404040204" pitchFamily="34" charset="0"/>
                    <a:ea typeface="Geneva" panose="020B0503030404040204" pitchFamily="34" charset="0"/>
                  </a:rPr>
                  <a:t>channels</a:t>
                </a:r>
                <a:r>
                  <a:rPr lang="it-IT" dirty="0">
                    <a:latin typeface="Geneva" panose="020B0503030404040204" pitchFamily="34" charset="0"/>
                    <a:ea typeface="Geneva" panose="020B0503030404040204" pitchFamily="34" charset="0"/>
                  </a:rPr>
                  <a:t> of discs, middle and </a:t>
                </a:r>
                <a:r>
                  <a:rPr lang="it-IT" dirty="0" err="1">
                    <a:latin typeface="Geneva" panose="020B0503030404040204" pitchFamily="34" charset="0"/>
                    <a:ea typeface="Geneva" panose="020B0503030404040204" pitchFamily="34" charset="0"/>
                  </a:rPr>
                  <a:t>outer</a:t>
                </a:r>
                <a:r>
                  <a:rPr lang="it-IT" dirty="0">
                    <a:latin typeface="Geneva" panose="020B0503030404040204" pitchFamily="34" charset="0"/>
                    <a:ea typeface="Geneva" panose="020B0503030404040204" pitchFamily="34" charset="0"/>
                  </a:rPr>
                  <a:t> barrels</a:t>
                </a:r>
              </a:p>
            </p:txBody>
          </p:sp>
          <p:cxnSp>
            <p:nvCxnSpPr>
              <p:cNvPr id="40" name="Connettore 2 39">
                <a:extLst>
                  <a:ext uri="{FF2B5EF4-FFF2-40B4-BE49-F238E27FC236}">
                    <a16:creationId xmlns:a16="http://schemas.microsoft.com/office/drawing/2014/main" id="{0372A6AE-99A2-DD45-844D-88B592BBBBC2}"/>
                  </a:ext>
                </a:extLst>
              </p:cNvPr>
              <p:cNvCxnSpPr>
                <a:cxnSpLocks/>
              </p:cNvCxnSpPr>
              <p:nvPr/>
            </p:nvCxnSpPr>
            <p:spPr>
              <a:xfrm>
                <a:off x="7414301" y="4668267"/>
                <a:ext cx="556445" cy="23543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1" name="CasellaDiTesto 40">
                <a:extLst>
                  <a:ext uri="{FF2B5EF4-FFF2-40B4-BE49-F238E27FC236}">
                    <a16:creationId xmlns:a16="http://schemas.microsoft.com/office/drawing/2014/main" id="{01A847E5-D69B-F125-EFC9-D193F94A7AED}"/>
                  </a:ext>
                </a:extLst>
              </p:cNvPr>
              <p:cNvSpPr txBox="1"/>
              <p:nvPr/>
            </p:nvSpPr>
            <p:spPr>
              <a:xfrm>
                <a:off x="7479401" y="4967892"/>
                <a:ext cx="1766708" cy="923330"/>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Cables from the </a:t>
                </a:r>
                <a:r>
                  <a:rPr lang="it-IT" dirty="0" err="1">
                    <a:latin typeface="Geneva" panose="020B0503030404040204" pitchFamily="34" charset="0"/>
                    <a:ea typeface="Geneva" panose="020B0503030404040204" pitchFamily="34" charset="0"/>
                  </a:rPr>
                  <a:t>inner</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region</a:t>
                </a:r>
                <a:endParaRPr lang="it-IT" dirty="0">
                  <a:latin typeface="Geneva" panose="020B0503030404040204" pitchFamily="34" charset="0"/>
                  <a:ea typeface="Geneva" panose="020B0503030404040204" pitchFamily="34" charset="0"/>
                </a:endParaRPr>
              </a:p>
            </p:txBody>
          </p:sp>
        </p:grpSp>
        <p:sp>
          <p:nvSpPr>
            <p:cNvPr id="3" name="CasellaDiTesto 2">
              <a:extLst>
                <a:ext uri="{FF2B5EF4-FFF2-40B4-BE49-F238E27FC236}">
                  <a16:creationId xmlns:a16="http://schemas.microsoft.com/office/drawing/2014/main" id="{71F42E14-7CD2-3CD4-6B03-20E016828069}"/>
                </a:ext>
              </a:extLst>
            </p:cNvPr>
            <p:cNvSpPr txBox="1"/>
            <p:nvPr/>
          </p:nvSpPr>
          <p:spPr>
            <a:xfrm>
              <a:off x="3884052" y="5888529"/>
              <a:ext cx="4420317" cy="923330"/>
            </a:xfrm>
            <a:prstGeom prst="rect">
              <a:avLst/>
            </a:prstGeom>
            <a:noFill/>
            <a:ln>
              <a:solidFill>
                <a:schemeClr val="tx1"/>
              </a:solidFill>
            </a:ln>
          </p:spPr>
          <p:txBody>
            <a:bodyPr wrap="square" rtlCol="0">
              <a:spAutoFit/>
            </a:bodyPr>
            <a:lstStyle/>
            <a:p>
              <a:pPr algn="ctr"/>
              <a:r>
                <a:rPr lang="it-IT" b="1" u="sng" dirty="0">
                  <a:solidFill>
                    <a:schemeClr val="accent3"/>
                  </a:solidFill>
                  <a:latin typeface="Geneva" panose="020B0503030404040204"/>
                </a:rPr>
                <a:t>ADVANTAGES</a:t>
              </a:r>
              <a:r>
                <a:rPr lang="it-IT" u="sng" dirty="0">
                  <a:solidFill>
                    <a:schemeClr val="accent3"/>
                  </a:solidFill>
                  <a:latin typeface="Geneva" panose="020B0503030404040204"/>
                </a:rPr>
                <a:t>:</a:t>
              </a:r>
              <a:r>
                <a:rPr lang="it-IT" dirty="0">
                  <a:solidFill>
                    <a:schemeClr val="accent3"/>
                  </a:solidFill>
                  <a:latin typeface="Geneva" panose="020B0503030404040204"/>
                </a:rPr>
                <a:t> </a:t>
              </a:r>
            </a:p>
            <a:p>
              <a:pPr marL="285750" indent="-285750" algn="ctr">
                <a:buFont typeface="Arial" panose="020B0604020202020204" pitchFamily="34" charset="0"/>
                <a:buChar char="•"/>
              </a:pPr>
              <a:r>
                <a:rPr lang="it-IT" dirty="0" err="1">
                  <a:solidFill>
                    <a:schemeClr val="accent3"/>
                  </a:solidFill>
                  <a:latin typeface="Geneva" panose="020B0503030404040204"/>
                </a:rPr>
                <a:t>Easier</a:t>
              </a:r>
              <a:r>
                <a:rPr lang="it-IT" dirty="0">
                  <a:solidFill>
                    <a:schemeClr val="accent3"/>
                  </a:solidFill>
                  <a:latin typeface="Geneva" panose="020B0503030404040204"/>
                </a:rPr>
                <a:t> </a:t>
              </a:r>
              <a:r>
                <a:rPr lang="it-IT" dirty="0" err="1">
                  <a:solidFill>
                    <a:schemeClr val="accent3"/>
                  </a:solidFill>
                  <a:latin typeface="Geneva" panose="020B0503030404040204"/>
                </a:rPr>
                <a:t>routing</a:t>
              </a:r>
              <a:r>
                <a:rPr lang="it-IT" dirty="0">
                  <a:solidFill>
                    <a:schemeClr val="accent3"/>
                  </a:solidFill>
                  <a:latin typeface="Geneva" panose="020B0503030404040204"/>
                </a:rPr>
                <a:t> of services</a:t>
              </a:r>
            </a:p>
            <a:p>
              <a:pPr marL="285750" indent="-285750" algn="ctr">
                <a:buFont typeface="Arial" panose="020B0604020202020204" pitchFamily="34" charset="0"/>
                <a:buChar char="•"/>
              </a:pPr>
              <a:r>
                <a:rPr lang="it-IT" dirty="0">
                  <a:solidFill>
                    <a:schemeClr val="accent3"/>
                  </a:solidFill>
                  <a:latin typeface="Geneva" panose="020B0503030404040204"/>
                </a:rPr>
                <a:t>Full Discs</a:t>
              </a:r>
            </a:p>
          </p:txBody>
        </p:sp>
      </p:grpSp>
      <p:grpSp>
        <p:nvGrpSpPr>
          <p:cNvPr id="2" name="Gruppo 1">
            <a:extLst>
              <a:ext uri="{FF2B5EF4-FFF2-40B4-BE49-F238E27FC236}">
                <a16:creationId xmlns:a16="http://schemas.microsoft.com/office/drawing/2014/main" id="{FF752AF1-B859-DEC3-EE0D-54DCEE44B301}"/>
              </a:ext>
            </a:extLst>
          </p:cNvPr>
          <p:cNvGrpSpPr/>
          <p:nvPr/>
        </p:nvGrpSpPr>
        <p:grpSpPr>
          <a:xfrm>
            <a:off x="313512" y="694782"/>
            <a:ext cx="4993446" cy="2796832"/>
            <a:chOff x="305783" y="873167"/>
            <a:chExt cx="4993446" cy="2796832"/>
          </a:xfrm>
        </p:grpSpPr>
        <p:pic>
          <p:nvPicPr>
            <p:cNvPr id="10" name="Immagine 9">
              <a:extLst>
                <a:ext uri="{FF2B5EF4-FFF2-40B4-BE49-F238E27FC236}">
                  <a16:creationId xmlns:a16="http://schemas.microsoft.com/office/drawing/2014/main" id="{B9A089F0-D8CE-859E-C838-C4F6DD0EEC31}"/>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7230" b="9871"/>
            <a:stretch/>
          </p:blipFill>
          <p:spPr>
            <a:xfrm>
              <a:off x="493872" y="873167"/>
              <a:ext cx="4805357" cy="2453334"/>
            </a:xfrm>
            <a:prstGeom prst="rect">
              <a:avLst/>
            </a:prstGeom>
          </p:spPr>
        </p:pic>
        <p:sp>
          <p:nvSpPr>
            <p:cNvPr id="32" name="CasellaDiTesto 31">
              <a:extLst>
                <a:ext uri="{FF2B5EF4-FFF2-40B4-BE49-F238E27FC236}">
                  <a16:creationId xmlns:a16="http://schemas.microsoft.com/office/drawing/2014/main" id="{9B8146C8-2DB7-0030-ADD9-3D9F5EE886E8}"/>
                </a:ext>
              </a:extLst>
            </p:cNvPr>
            <p:cNvSpPr txBox="1"/>
            <p:nvPr/>
          </p:nvSpPr>
          <p:spPr>
            <a:xfrm>
              <a:off x="305783" y="873167"/>
              <a:ext cx="376177" cy="369332"/>
            </a:xfrm>
            <a:prstGeom prst="rect">
              <a:avLst/>
            </a:prstGeom>
            <a:noFill/>
            <a:ln>
              <a:solidFill>
                <a:schemeClr val="tx1"/>
              </a:solidFill>
            </a:ln>
          </p:spPr>
          <p:txBody>
            <a:bodyPr wrap="square" rtlCol="0">
              <a:spAutoFit/>
            </a:bodyPr>
            <a:lstStyle/>
            <a:p>
              <a:pPr algn="ctr"/>
              <a:r>
                <a:rPr lang="it-IT" dirty="0">
                  <a:latin typeface="Geneva" panose="020B0503030404040204"/>
                </a:rPr>
                <a:t>4</a:t>
              </a:r>
            </a:p>
          </p:txBody>
        </p:sp>
        <p:sp>
          <p:nvSpPr>
            <p:cNvPr id="35" name="CasellaDiTesto 34">
              <a:extLst>
                <a:ext uri="{FF2B5EF4-FFF2-40B4-BE49-F238E27FC236}">
                  <a16:creationId xmlns:a16="http://schemas.microsoft.com/office/drawing/2014/main" id="{7929FDC7-2B38-E21B-331F-EA10AD30C2FA}"/>
                </a:ext>
              </a:extLst>
            </p:cNvPr>
            <p:cNvSpPr txBox="1"/>
            <p:nvPr/>
          </p:nvSpPr>
          <p:spPr>
            <a:xfrm>
              <a:off x="1755723" y="3300667"/>
              <a:ext cx="2130523" cy="369332"/>
            </a:xfrm>
            <a:prstGeom prst="rect">
              <a:avLst/>
            </a:prstGeom>
            <a:noFill/>
            <a:ln>
              <a:solidFill>
                <a:schemeClr val="tx1"/>
              </a:solidFill>
            </a:ln>
          </p:spPr>
          <p:txBody>
            <a:bodyPr wrap="square" rtlCol="0">
              <a:spAutoFit/>
            </a:bodyPr>
            <a:lstStyle/>
            <a:p>
              <a:pPr algn="ctr"/>
              <a:r>
                <a:rPr lang="it-IT" b="1" dirty="0">
                  <a:latin typeface="Geneva" panose="020B0503030404040204"/>
                </a:rPr>
                <a:t>Discs assembly</a:t>
              </a:r>
            </a:p>
          </p:txBody>
        </p:sp>
      </p:grpSp>
      <p:grpSp>
        <p:nvGrpSpPr>
          <p:cNvPr id="5" name="Gruppo 4">
            <a:extLst>
              <a:ext uri="{FF2B5EF4-FFF2-40B4-BE49-F238E27FC236}">
                <a16:creationId xmlns:a16="http://schemas.microsoft.com/office/drawing/2014/main" id="{FCC731D6-F703-4D6C-4C17-B8641BCC4B73}"/>
              </a:ext>
            </a:extLst>
          </p:cNvPr>
          <p:cNvGrpSpPr/>
          <p:nvPr/>
        </p:nvGrpSpPr>
        <p:grpSpPr>
          <a:xfrm>
            <a:off x="6985791" y="736048"/>
            <a:ext cx="4644829" cy="2806757"/>
            <a:chOff x="6980756" y="857417"/>
            <a:chExt cx="4644829" cy="2806757"/>
          </a:xfrm>
        </p:grpSpPr>
        <p:pic>
          <p:nvPicPr>
            <p:cNvPr id="13" name="Immagine 12">
              <a:extLst>
                <a:ext uri="{FF2B5EF4-FFF2-40B4-BE49-F238E27FC236}">
                  <a16:creationId xmlns:a16="http://schemas.microsoft.com/office/drawing/2014/main" id="{0B4ADC5E-D86B-4EFC-787D-3B338AB2E165}"/>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t="5332" b="10097"/>
            <a:stretch/>
          </p:blipFill>
          <p:spPr>
            <a:xfrm>
              <a:off x="6980756" y="857417"/>
              <a:ext cx="4644829" cy="2419197"/>
            </a:xfrm>
            <a:prstGeom prst="rect">
              <a:avLst/>
            </a:prstGeom>
          </p:spPr>
        </p:pic>
        <p:cxnSp>
          <p:nvCxnSpPr>
            <p:cNvPr id="20" name="Connettore 2 19">
              <a:extLst>
                <a:ext uri="{FF2B5EF4-FFF2-40B4-BE49-F238E27FC236}">
                  <a16:creationId xmlns:a16="http://schemas.microsoft.com/office/drawing/2014/main" id="{3FC9CBE6-6905-CC89-8E37-9F72DE953C5C}"/>
                </a:ext>
              </a:extLst>
            </p:cNvPr>
            <p:cNvCxnSpPr/>
            <p:nvPr/>
          </p:nvCxnSpPr>
          <p:spPr>
            <a:xfrm flipV="1">
              <a:off x="9389453" y="1965728"/>
              <a:ext cx="434038" cy="21203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Connettore 2 25">
              <a:extLst>
                <a:ext uri="{FF2B5EF4-FFF2-40B4-BE49-F238E27FC236}">
                  <a16:creationId xmlns:a16="http://schemas.microsoft.com/office/drawing/2014/main" id="{4194B4A6-0CCD-D1A9-081A-82678E7A8408}"/>
                </a:ext>
              </a:extLst>
            </p:cNvPr>
            <p:cNvCxnSpPr>
              <a:cxnSpLocks/>
            </p:cNvCxnSpPr>
            <p:nvPr/>
          </p:nvCxnSpPr>
          <p:spPr>
            <a:xfrm>
              <a:off x="9433236" y="2370921"/>
              <a:ext cx="390255" cy="343304"/>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7" name="CasellaDiTesto 26">
              <a:extLst>
                <a:ext uri="{FF2B5EF4-FFF2-40B4-BE49-F238E27FC236}">
                  <a16:creationId xmlns:a16="http://schemas.microsoft.com/office/drawing/2014/main" id="{FA3BCFD6-C65D-C9C0-25DC-7648A17E8260}"/>
                </a:ext>
              </a:extLst>
            </p:cNvPr>
            <p:cNvSpPr txBox="1"/>
            <p:nvPr/>
          </p:nvSpPr>
          <p:spPr>
            <a:xfrm>
              <a:off x="8616536" y="2107817"/>
              <a:ext cx="892450" cy="369332"/>
            </a:xfrm>
            <a:prstGeom prst="rect">
              <a:avLst/>
            </a:prstGeom>
            <a:noFill/>
          </p:spPr>
          <p:txBody>
            <a:bodyPr wrap="square" rtlCol="0">
              <a:spAutoFit/>
            </a:bodyPr>
            <a:lstStyle/>
            <a:p>
              <a:r>
                <a:rPr lang="it-IT" b="1" dirty="0">
                  <a:solidFill>
                    <a:schemeClr val="bg1"/>
                  </a:solidFill>
                </a:rPr>
                <a:t>SLOTS</a:t>
              </a:r>
            </a:p>
          </p:txBody>
        </p:sp>
        <p:sp>
          <p:nvSpPr>
            <p:cNvPr id="37" name="CasellaDiTesto 36">
              <a:extLst>
                <a:ext uri="{FF2B5EF4-FFF2-40B4-BE49-F238E27FC236}">
                  <a16:creationId xmlns:a16="http://schemas.microsoft.com/office/drawing/2014/main" id="{739C47D1-05B2-BB24-42C3-3752852A1430}"/>
                </a:ext>
              </a:extLst>
            </p:cNvPr>
            <p:cNvSpPr txBox="1"/>
            <p:nvPr/>
          </p:nvSpPr>
          <p:spPr>
            <a:xfrm>
              <a:off x="8393739" y="3294842"/>
              <a:ext cx="2770460" cy="369332"/>
            </a:xfrm>
            <a:prstGeom prst="rect">
              <a:avLst/>
            </a:prstGeom>
            <a:noFill/>
            <a:ln>
              <a:solidFill>
                <a:schemeClr val="tx1"/>
              </a:solidFill>
            </a:ln>
          </p:spPr>
          <p:txBody>
            <a:bodyPr wrap="square" rtlCol="0">
              <a:spAutoFit/>
            </a:bodyPr>
            <a:lstStyle/>
            <a:p>
              <a:pPr algn="ctr"/>
              <a:r>
                <a:rPr lang="it-IT" b="1" dirty="0">
                  <a:latin typeface="Geneva" panose="020B0503030404040204"/>
                </a:rPr>
                <a:t>Support tube </a:t>
              </a:r>
              <a:r>
                <a:rPr lang="it-IT" b="1" dirty="0" err="1">
                  <a:latin typeface="Geneva" panose="020B0503030404040204"/>
                </a:rPr>
                <a:t>closure</a:t>
              </a:r>
              <a:endParaRPr lang="it-IT" b="1" dirty="0">
                <a:latin typeface="Geneva" panose="020B0503030404040204"/>
              </a:endParaRPr>
            </a:p>
          </p:txBody>
        </p:sp>
        <p:sp>
          <p:nvSpPr>
            <p:cNvPr id="42" name="CasellaDiTesto 41">
              <a:extLst>
                <a:ext uri="{FF2B5EF4-FFF2-40B4-BE49-F238E27FC236}">
                  <a16:creationId xmlns:a16="http://schemas.microsoft.com/office/drawing/2014/main" id="{A30ECEF2-CD98-084D-2205-19FF372231B4}"/>
                </a:ext>
              </a:extLst>
            </p:cNvPr>
            <p:cNvSpPr txBox="1"/>
            <p:nvPr/>
          </p:nvSpPr>
          <p:spPr>
            <a:xfrm>
              <a:off x="11007002" y="867341"/>
              <a:ext cx="376177" cy="369332"/>
            </a:xfrm>
            <a:prstGeom prst="rect">
              <a:avLst/>
            </a:prstGeom>
            <a:noFill/>
            <a:ln>
              <a:solidFill>
                <a:schemeClr val="tx1"/>
              </a:solidFill>
            </a:ln>
          </p:spPr>
          <p:txBody>
            <a:bodyPr wrap="square" rtlCol="0">
              <a:spAutoFit/>
            </a:bodyPr>
            <a:lstStyle/>
            <a:p>
              <a:pPr algn="ctr"/>
              <a:r>
                <a:rPr lang="it-IT" dirty="0">
                  <a:latin typeface="Geneva" panose="020B0503030404040204"/>
                </a:rPr>
                <a:t>5</a:t>
              </a:r>
            </a:p>
          </p:txBody>
        </p:sp>
      </p:grpSp>
      <p:sp>
        <p:nvSpPr>
          <p:cNvPr id="48" name="Segnaposto numero diapositiva 47">
            <a:extLst>
              <a:ext uri="{FF2B5EF4-FFF2-40B4-BE49-F238E27FC236}">
                <a16:creationId xmlns:a16="http://schemas.microsoft.com/office/drawing/2014/main" id="{699C71EB-3721-E6CD-1F52-60BC4F8AADDE}"/>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11</a:t>
            </a:fld>
            <a:endParaRPr lang="en-US" dirty="0">
              <a:latin typeface="Geneva" panose="020B0503030404040204"/>
            </a:endParaRPr>
          </a:p>
        </p:txBody>
      </p:sp>
      <p:sp>
        <p:nvSpPr>
          <p:cNvPr id="49" name="CasellaDiTesto 48">
            <a:extLst>
              <a:ext uri="{FF2B5EF4-FFF2-40B4-BE49-F238E27FC236}">
                <a16:creationId xmlns:a16="http://schemas.microsoft.com/office/drawing/2014/main" id="{FA8AF95C-5374-F580-0891-C3023C7C0D59}"/>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50" name="CasellaDiTesto 49">
            <a:extLst>
              <a:ext uri="{FF2B5EF4-FFF2-40B4-BE49-F238E27FC236}">
                <a16:creationId xmlns:a16="http://schemas.microsoft.com/office/drawing/2014/main" id="{48F07268-3C7A-9B79-CACB-8C4AEBDE2B9E}"/>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4" name="CasellaDiTesto 3">
            <a:extLst>
              <a:ext uri="{FF2B5EF4-FFF2-40B4-BE49-F238E27FC236}">
                <a16:creationId xmlns:a16="http://schemas.microsoft.com/office/drawing/2014/main" id="{F107D834-C63D-A71C-D161-D847D467FED5}"/>
              </a:ext>
            </a:extLst>
          </p:cNvPr>
          <p:cNvSpPr txBox="1"/>
          <p:nvPr/>
        </p:nvSpPr>
        <p:spPr>
          <a:xfrm>
            <a:off x="4174650" y="463557"/>
            <a:ext cx="3839129" cy="369331"/>
          </a:xfrm>
          <a:prstGeom prst="rect">
            <a:avLst/>
          </a:prstGeom>
          <a:noFill/>
        </p:spPr>
        <p:txBody>
          <a:bodyPr wrap="square" rtlCol="0">
            <a:spAutoFit/>
          </a:bodyPr>
          <a:lstStyle/>
          <a:p>
            <a:pPr algn="ctr"/>
            <a:r>
              <a:rPr lang="it-IT" b="1" u="sng" dirty="0" err="1">
                <a:latin typeface="Geneva" panose="020B0503030404040204"/>
              </a:rPr>
              <a:t>Possible</a:t>
            </a:r>
            <a:r>
              <a:rPr lang="it-IT" b="1" u="sng" dirty="0">
                <a:latin typeface="Geneva" panose="020B0503030404040204"/>
              </a:rPr>
              <a:t> assembly procedure</a:t>
            </a:r>
            <a:endParaRPr lang="it-IT" dirty="0">
              <a:latin typeface="Geneva" panose="020B0503030404040204"/>
            </a:endParaRPr>
          </a:p>
        </p:txBody>
      </p:sp>
    </p:spTree>
    <p:extLst>
      <p:ext uri="{BB962C8B-B14F-4D97-AF65-F5344CB8AC3E}">
        <p14:creationId xmlns:p14="http://schemas.microsoft.com/office/powerpoint/2010/main" val="3586065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28F76-C472-90CE-74D0-BD67CB7A2484}"/>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0AF93C31-4566-448E-2AEE-3143A168B4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71804CB1-DA86-07BA-5889-D3445732ED11}"/>
              </a:ext>
            </a:extLst>
          </p:cNvPr>
          <p:cNvSpPr txBox="1"/>
          <p:nvPr/>
        </p:nvSpPr>
        <p:spPr>
          <a:xfrm>
            <a:off x="4572150" y="561616"/>
            <a:ext cx="3047698" cy="923330"/>
          </a:xfrm>
          <a:prstGeom prst="rect">
            <a:avLst/>
          </a:prstGeom>
          <a:noFill/>
        </p:spPr>
        <p:txBody>
          <a:bodyPr wrap="square" rtlCol="0">
            <a:spAutoFit/>
          </a:bodyPr>
          <a:lstStyle/>
          <a:p>
            <a:pPr algn="ctr"/>
            <a:r>
              <a:rPr lang="it-IT" b="1" u="sng" dirty="0" err="1">
                <a:latin typeface="Geneva"/>
              </a:rPr>
              <a:t>Experimental</a:t>
            </a:r>
            <a:r>
              <a:rPr lang="it-IT" b="1" u="sng" dirty="0">
                <a:latin typeface="Geneva"/>
              </a:rPr>
              <a:t> setup </a:t>
            </a:r>
            <a:r>
              <a:rPr lang="it-IT" dirty="0">
                <a:latin typeface="Geneva"/>
              </a:rPr>
              <a:t>to </a:t>
            </a:r>
            <a:r>
              <a:rPr lang="it-IT" dirty="0" err="1">
                <a:latin typeface="Geneva"/>
              </a:rPr>
              <a:t>evaluate</a:t>
            </a:r>
            <a:r>
              <a:rPr lang="it-IT" dirty="0">
                <a:latin typeface="Geneva"/>
              </a:rPr>
              <a:t> the </a:t>
            </a:r>
            <a:r>
              <a:rPr lang="it-IT" dirty="0" err="1">
                <a:latin typeface="Geneva"/>
              </a:rPr>
              <a:t>effectiveness</a:t>
            </a:r>
            <a:r>
              <a:rPr lang="it-IT" dirty="0">
                <a:latin typeface="Geneva"/>
              </a:rPr>
              <a:t> of air </a:t>
            </a:r>
            <a:r>
              <a:rPr lang="it-IT" dirty="0" err="1">
                <a:latin typeface="Geneva"/>
              </a:rPr>
              <a:t>cooling</a:t>
            </a:r>
            <a:r>
              <a:rPr lang="it-IT" dirty="0">
                <a:latin typeface="Geneva"/>
              </a:rPr>
              <a:t>  </a:t>
            </a:r>
          </a:p>
        </p:txBody>
      </p:sp>
      <p:pic>
        <p:nvPicPr>
          <p:cNvPr id="7" name="Immagine 6">
            <a:extLst>
              <a:ext uri="{FF2B5EF4-FFF2-40B4-BE49-F238E27FC236}">
                <a16:creationId xmlns:a16="http://schemas.microsoft.com/office/drawing/2014/main" id="{42586D0D-9FD8-1391-D22A-2EC4B6208475}"/>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363" t="2579" r="17716"/>
          <a:stretch/>
        </p:blipFill>
        <p:spPr>
          <a:xfrm>
            <a:off x="1437704" y="952468"/>
            <a:ext cx="3726774" cy="3323700"/>
          </a:xfrm>
          <a:prstGeom prst="rect">
            <a:avLst/>
          </a:prstGeom>
        </p:spPr>
      </p:pic>
      <p:pic>
        <p:nvPicPr>
          <p:cNvPr id="10" name="Immagine 9">
            <a:extLst>
              <a:ext uri="{FF2B5EF4-FFF2-40B4-BE49-F238E27FC236}">
                <a16:creationId xmlns:a16="http://schemas.microsoft.com/office/drawing/2014/main" id="{44884957-E90F-46E5-60ED-A56BAC97E47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7027524" y="1212071"/>
            <a:ext cx="4702042" cy="2665414"/>
          </a:xfrm>
          <a:prstGeom prst="rect">
            <a:avLst/>
          </a:prstGeom>
        </p:spPr>
      </p:pic>
      <p:sp>
        <p:nvSpPr>
          <p:cNvPr id="12" name="CasellaDiTesto 11">
            <a:extLst>
              <a:ext uri="{FF2B5EF4-FFF2-40B4-BE49-F238E27FC236}">
                <a16:creationId xmlns:a16="http://schemas.microsoft.com/office/drawing/2014/main" id="{23163B6F-25E5-493F-E0F3-EAB196BB9B05}"/>
              </a:ext>
            </a:extLst>
          </p:cNvPr>
          <p:cNvSpPr txBox="1"/>
          <p:nvPr/>
        </p:nvSpPr>
        <p:spPr>
          <a:xfrm>
            <a:off x="49311" y="4144264"/>
            <a:ext cx="5392554" cy="2246769"/>
          </a:xfrm>
          <a:prstGeom prst="rect">
            <a:avLst/>
          </a:prstGeom>
          <a:noFill/>
        </p:spPr>
        <p:txBody>
          <a:bodyPr wrap="square" rtlCol="0">
            <a:spAutoFit/>
          </a:bodyPr>
          <a:lstStyle/>
          <a:p>
            <a:endParaRPr lang="it-IT" sz="1400" dirty="0"/>
          </a:p>
          <a:p>
            <a:r>
              <a:rPr lang="it-IT" dirty="0" err="1">
                <a:latin typeface="Geneva" panose="020B0503030404040204"/>
              </a:rPr>
              <a:t>Compressed</a:t>
            </a:r>
            <a:r>
              <a:rPr lang="it-IT" dirty="0">
                <a:latin typeface="Geneva" panose="020B0503030404040204"/>
              </a:rPr>
              <a:t> air system to </a:t>
            </a:r>
            <a:r>
              <a:rPr lang="it-IT" dirty="0" err="1">
                <a:latin typeface="Geneva" panose="020B0503030404040204"/>
              </a:rPr>
              <a:t>define</a:t>
            </a:r>
            <a:r>
              <a:rPr lang="it-IT" dirty="0">
                <a:latin typeface="Geneva" panose="020B0503030404040204"/>
              </a:rPr>
              <a:t>:</a:t>
            </a:r>
          </a:p>
          <a:p>
            <a:endParaRPr lang="it-IT" dirty="0">
              <a:latin typeface="Geneva" panose="020B0503030404040204"/>
            </a:endParaRPr>
          </a:p>
          <a:p>
            <a:pPr marL="285750" indent="-285750">
              <a:buFont typeface="Arial" panose="020B0604020202020204" pitchFamily="34" charset="0"/>
              <a:buChar char="•"/>
            </a:pPr>
            <a:r>
              <a:rPr lang="it-IT" b="1" dirty="0">
                <a:latin typeface="Geneva" panose="020B0503030404040204"/>
              </a:rPr>
              <a:t>Flow rate </a:t>
            </a:r>
            <a:r>
              <a:rPr lang="it-IT" dirty="0" err="1">
                <a:latin typeface="Geneva" panose="020B0503030404040204"/>
              </a:rPr>
              <a:t>needed</a:t>
            </a:r>
            <a:r>
              <a:rPr lang="it-IT" dirty="0">
                <a:latin typeface="Geneva" panose="020B0503030404040204"/>
              </a:rPr>
              <a:t> to cool the detectors</a:t>
            </a:r>
          </a:p>
          <a:p>
            <a:endParaRPr lang="it-IT" dirty="0">
              <a:latin typeface="Geneva" panose="020B0503030404040204"/>
            </a:endParaRPr>
          </a:p>
          <a:p>
            <a:pPr marL="285750" indent="-285750">
              <a:buFont typeface="Arial" panose="020B0604020202020204" pitchFamily="34" charset="0"/>
              <a:buChar char="•"/>
            </a:pPr>
            <a:r>
              <a:rPr lang="it-IT" b="1" dirty="0">
                <a:latin typeface="Geneva" panose="020B0503030404040204"/>
              </a:rPr>
              <a:t>Pressure drop </a:t>
            </a:r>
            <a:r>
              <a:rPr lang="it-IT" dirty="0">
                <a:latin typeface="Geneva" panose="020B0503030404040204"/>
              </a:rPr>
              <a:t>in the </a:t>
            </a:r>
            <a:r>
              <a:rPr lang="it-IT" dirty="0" err="1">
                <a:latin typeface="Geneva" panose="020B0503030404040204"/>
              </a:rPr>
              <a:t>central</a:t>
            </a:r>
            <a:r>
              <a:rPr lang="it-IT" dirty="0">
                <a:latin typeface="Geneva" panose="020B0503030404040204"/>
              </a:rPr>
              <a:t> </a:t>
            </a:r>
            <a:r>
              <a:rPr lang="it-IT" dirty="0" err="1">
                <a:latin typeface="Geneva" panose="020B0503030404040204"/>
              </a:rPr>
              <a:t>region</a:t>
            </a:r>
            <a:endParaRPr lang="it-IT" dirty="0">
              <a:latin typeface="Geneva" panose="020B0503030404040204"/>
            </a:endParaRPr>
          </a:p>
          <a:p>
            <a:endParaRPr lang="it-IT" dirty="0">
              <a:latin typeface="Geneva" panose="020B0503030404040204"/>
            </a:endParaRPr>
          </a:p>
          <a:p>
            <a:pPr marL="285750" indent="-285750">
              <a:buFont typeface="Arial" panose="020B0604020202020204" pitchFamily="34" charset="0"/>
              <a:buChar char="•"/>
            </a:pPr>
            <a:r>
              <a:rPr lang="it-IT" b="1" dirty="0">
                <a:latin typeface="Geneva" panose="020B0503030404040204"/>
              </a:rPr>
              <a:t>Temperature </a:t>
            </a:r>
            <a:r>
              <a:rPr lang="it-IT" b="1" dirty="0" err="1">
                <a:latin typeface="Geneva" panose="020B0503030404040204"/>
              </a:rPr>
              <a:t>increase</a:t>
            </a:r>
            <a:r>
              <a:rPr lang="it-IT" b="1" dirty="0">
                <a:latin typeface="Geneva" panose="020B0503030404040204"/>
              </a:rPr>
              <a:t> </a:t>
            </a:r>
            <a:r>
              <a:rPr lang="it-IT" dirty="0" err="1">
                <a:latin typeface="Geneva" panose="020B0503030404040204"/>
              </a:rPr>
              <a:t>between</a:t>
            </a:r>
            <a:r>
              <a:rPr lang="it-IT" dirty="0">
                <a:latin typeface="Geneva" panose="020B0503030404040204"/>
              </a:rPr>
              <a:t> </a:t>
            </a:r>
            <a:r>
              <a:rPr lang="it-IT" dirty="0" err="1">
                <a:latin typeface="Geneva" panose="020B0503030404040204"/>
              </a:rPr>
              <a:t>inlet</a:t>
            </a:r>
            <a:r>
              <a:rPr lang="it-IT" dirty="0">
                <a:latin typeface="Geneva" panose="020B0503030404040204"/>
              </a:rPr>
              <a:t> and outlet </a:t>
            </a:r>
          </a:p>
        </p:txBody>
      </p:sp>
      <p:sp>
        <p:nvSpPr>
          <p:cNvPr id="19" name="CasellaDiTesto 18">
            <a:extLst>
              <a:ext uri="{FF2B5EF4-FFF2-40B4-BE49-F238E27FC236}">
                <a16:creationId xmlns:a16="http://schemas.microsoft.com/office/drawing/2014/main" id="{9397DFC3-3491-37F6-DCFB-DAA580D5EC79}"/>
              </a:ext>
            </a:extLst>
          </p:cNvPr>
          <p:cNvSpPr txBox="1"/>
          <p:nvPr/>
        </p:nvSpPr>
        <p:spPr>
          <a:xfrm>
            <a:off x="5164478" y="3960300"/>
            <a:ext cx="2857801" cy="923330"/>
          </a:xfrm>
          <a:prstGeom prst="rect">
            <a:avLst/>
          </a:prstGeom>
          <a:noFill/>
        </p:spPr>
        <p:txBody>
          <a:bodyPr wrap="square" rtlCol="0">
            <a:spAutoFit/>
          </a:bodyPr>
          <a:lstStyle/>
          <a:p>
            <a:pPr algn="ctr"/>
            <a:r>
              <a:rPr lang="it-IT" b="1" u="sng" dirty="0">
                <a:latin typeface="Geneva" panose="020B0503030404040204"/>
              </a:rPr>
              <a:t>First test</a:t>
            </a:r>
            <a:r>
              <a:rPr lang="it-IT" b="1" dirty="0">
                <a:latin typeface="Geneva" panose="020B0503030404040204"/>
              </a:rPr>
              <a:t> </a:t>
            </a:r>
            <a:r>
              <a:rPr lang="it-IT" dirty="0">
                <a:latin typeface="Geneva" panose="020B0503030404040204"/>
              </a:rPr>
              <a:t>on a 60° </a:t>
            </a:r>
            <a:r>
              <a:rPr lang="it-IT" dirty="0" err="1">
                <a:latin typeface="Geneva" panose="020B0503030404040204"/>
              </a:rPr>
              <a:t>circular</a:t>
            </a:r>
            <a:r>
              <a:rPr lang="it-IT" dirty="0">
                <a:latin typeface="Geneva" panose="020B0503030404040204"/>
              </a:rPr>
              <a:t> </a:t>
            </a:r>
            <a:r>
              <a:rPr lang="it-IT" dirty="0" err="1">
                <a:latin typeface="Geneva" panose="020B0503030404040204"/>
              </a:rPr>
              <a:t>sector</a:t>
            </a:r>
            <a:r>
              <a:rPr lang="it-IT" dirty="0">
                <a:latin typeface="Geneva" panose="020B0503030404040204"/>
              </a:rPr>
              <a:t> of </a:t>
            </a:r>
            <a:r>
              <a:rPr lang="it-IT" b="1" dirty="0" err="1">
                <a:latin typeface="Geneva" panose="020B0503030404040204"/>
              </a:rPr>
              <a:t>layer</a:t>
            </a:r>
            <a:r>
              <a:rPr lang="it-IT" b="1" dirty="0">
                <a:latin typeface="Geneva" panose="020B0503030404040204"/>
              </a:rPr>
              <a:t> 3</a:t>
            </a:r>
            <a:r>
              <a:rPr lang="it-IT" dirty="0">
                <a:latin typeface="Geneva" panose="020B0503030404040204"/>
              </a:rPr>
              <a:t> </a:t>
            </a:r>
            <a:r>
              <a:rPr lang="it-IT" dirty="0" err="1">
                <a:latin typeface="Geneva" panose="020B0503030404040204"/>
              </a:rPr>
              <a:t>including</a:t>
            </a:r>
            <a:r>
              <a:rPr lang="it-IT" dirty="0">
                <a:latin typeface="Geneva" panose="020B0503030404040204"/>
              </a:rPr>
              <a:t> </a:t>
            </a:r>
            <a:r>
              <a:rPr lang="it-IT" dirty="0" err="1">
                <a:latin typeface="Geneva" panose="020B0503030404040204"/>
              </a:rPr>
              <a:t>five</a:t>
            </a:r>
            <a:r>
              <a:rPr lang="it-IT" dirty="0">
                <a:latin typeface="Geneva" panose="020B0503030404040204"/>
              </a:rPr>
              <a:t> </a:t>
            </a:r>
            <a:r>
              <a:rPr lang="it-IT" dirty="0" err="1">
                <a:latin typeface="Geneva" panose="020B0503030404040204"/>
              </a:rPr>
              <a:t>staves</a:t>
            </a:r>
            <a:r>
              <a:rPr lang="it-IT" dirty="0">
                <a:latin typeface="Geneva" panose="020B0503030404040204"/>
              </a:rPr>
              <a:t> </a:t>
            </a:r>
          </a:p>
        </p:txBody>
      </p:sp>
      <p:pic>
        <p:nvPicPr>
          <p:cNvPr id="11" name="Immagine 10">
            <a:extLst>
              <a:ext uri="{FF2B5EF4-FFF2-40B4-BE49-F238E27FC236}">
                <a16:creationId xmlns:a16="http://schemas.microsoft.com/office/drawing/2014/main" id="{1D3B9698-EAF5-ABD7-8352-013B8F2F6FBC}"/>
              </a:ext>
            </a:extLst>
          </p:cNvPr>
          <p:cNvPicPr>
            <a:picLocks noChangeAspect="1"/>
          </p:cNvPicPr>
          <p:nvPr/>
        </p:nvPicPr>
        <p:blipFill>
          <a:blip r:embed="rId5"/>
          <a:stretch>
            <a:fillRect/>
          </a:stretch>
        </p:blipFill>
        <p:spPr>
          <a:xfrm>
            <a:off x="5513045" y="4993801"/>
            <a:ext cx="2643330" cy="1666389"/>
          </a:xfrm>
          <a:prstGeom prst="rect">
            <a:avLst/>
          </a:prstGeom>
        </p:spPr>
      </p:pic>
      <p:cxnSp>
        <p:nvCxnSpPr>
          <p:cNvPr id="16" name="Connettore 2 15">
            <a:extLst>
              <a:ext uri="{FF2B5EF4-FFF2-40B4-BE49-F238E27FC236}">
                <a16:creationId xmlns:a16="http://schemas.microsoft.com/office/drawing/2014/main" id="{F427E591-0B3E-DC81-0396-D5697007E7CC}"/>
              </a:ext>
            </a:extLst>
          </p:cNvPr>
          <p:cNvCxnSpPr>
            <a:cxnSpLocks/>
          </p:cNvCxnSpPr>
          <p:nvPr/>
        </p:nvCxnSpPr>
        <p:spPr>
          <a:xfrm>
            <a:off x="8247046" y="5537702"/>
            <a:ext cx="39384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CasellaDiTesto 16">
            <a:extLst>
              <a:ext uri="{FF2B5EF4-FFF2-40B4-BE49-F238E27FC236}">
                <a16:creationId xmlns:a16="http://schemas.microsoft.com/office/drawing/2014/main" id="{248B5F15-1C04-7E61-854E-4E4FB005DD80}"/>
              </a:ext>
            </a:extLst>
          </p:cNvPr>
          <p:cNvSpPr txBox="1"/>
          <p:nvPr/>
        </p:nvSpPr>
        <p:spPr>
          <a:xfrm>
            <a:off x="8577959" y="4903666"/>
            <a:ext cx="2399459" cy="923330"/>
          </a:xfrm>
          <a:prstGeom prst="rect">
            <a:avLst/>
          </a:prstGeom>
          <a:noFill/>
        </p:spPr>
        <p:txBody>
          <a:bodyPr wrap="square" rtlCol="0">
            <a:spAutoFit/>
          </a:bodyPr>
          <a:lstStyle/>
          <a:p>
            <a:pPr algn="ctr"/>
            <a:r>
              <a:rPr lang="it-IT" b="1" u="sng" dirty="0">
                <a:latin typeface="Geneva" panose="020B0503030404040204"/>
              </a:rPr>
              <a:t>Next test</a:t>
            </a:r>
            <a:r>
              <a:rPr lang="it-IT" b="1" dirty="0">
                <a:latin typeface="Geneva" panose="020B0503030404040204"/>
              </a:rPr>
              <a:t> </a:t>
            </a:r>
            <a:r>
              <a:rPr lang="it-IT" dirty="0">
                <a:latin typeface="Geneva" panose="020B0503030404040204"/>
              </a:rPr>
              <a:t>on the </a:t>
            </a:r>
            <a:r>
              <a:rPr lang="it-IT" dirty="0" err="1">
                <a:latin typeface="Geneva" panose="020B0503030404040204"/>
              </a:rPr>
              <a:t>same</a:t>
            </a:r>
            <a:r>
              <a:rPr lang="it-IT" dirty="0">
                <a:latin typeface="Geneva" panose="020B0503030404040204"/>
              </a:rPr>
              <a:t> </a:t>
            </a:r>
            <a:r>
              <a:rPr lang="it-IT" dirty="0" err="1">
                <a:latin typeface="Geneva" panose="020B0503030404040204"/>
              </a:rPr>
              <a:t>circular</a:t>
            </a:r>
            <a:r>
              <a:rPr lang="it-IT" dirty="0">
                <a:latin typeface="Geneva" panose="020B0503030404040204"/>
              </a:rPr>
              <a:t> </a:t>
            </a:r>
            <a:r>
              <a:rPr lang="it-IT" dirty="0" err="1">
                <a:latin typeface="Geneva" panose="020B0503030404040204"/>
              </a:rPr>
              <a:t>sector</a:t>
            </a:r>
            <a:r>
              <a:rPr lang="it-IT" dirty="0">
                <a:latin typeface="Geneva" panose="020B0503030404040204"/>
              </a:rPr>
              <a:t> with </a:t>
            </a:r>
            <a:r>
              <a:rPr lang="it-IT" dirty="0" err="1">
                <a:latin typeface="Geneva" panose="020B0503030404040204"/>
              </a:rPr>
              <a:t>all</a:t>
            </a:r>
            <a:r>
              <a:rPr lang="it-IT" dirty="0">
                <a:latin typeface="Geneva" panose="020B0503030404040204"/>
              </a:rPr>
              <a:t> </a:t>
            </a:r>
            <a:r>
              <a:rPr lang="it-IT" dirty="0" err="1">
                <a:latin typeface="Geneva" panose="020B0503030404040204"/>
              </a:rPr>
              <a:t>three</a:t>
            </a:r>
            <a:r>
              <a:rPr lang="it-IT" dirty="0">
                <a:latin typeface="Geneva" panose="020B0503030404040204"/>
              </a:rPr>
              <a:t> </a:t>
            </a:r>
            <a:r>
              <a:rPr lang="it-IT" dirty="0" err="1">
                <a:latin typeface="Geneva" panose="020B0503030404040204"/>
              </a:rPr>
              <a:t>layers</a:t>
            </a:r>
            <a:endParaRPr lang="it-IT" dirty="0">
              <a:latin typeface="Geneva" panose="020B0503030404040204"/>
            </a:endParaRPr>
          </a:p>
        </p:txBody>
      </p:sp>
      <p:grpSp>
        <p:nvGrpSpPr>
          <p:cNvPr id="2" name="Gruppo 1">
            <a:extLst>
              <a:ext uri="{FF2B5EF4-FFF2-40B4-BE49-F238E27FC236}">
                <a16:creationId xmlns:a16="http://schemas.microsoft.com/office/drawing/2014/main" id="{32C42824-2B99-FEBB-9359-A0F42DF2C752}"/>
              </a:ext>
            </a:extLst>
          </p:cNvPr>
          <p:cNvGrpSpPr/>
          <p:nvPr/>
        </p:nvGrpSpPr>
        <p:grpSpPr>
          <a:xfrm>
            <a:off x="4455605" y="5226511"/>
            <a:ext cx="1417746" cy="311191"/>
            <a:chOff x="4678254" y="5234526"/>
            <a:chExt cx="1417746" cy="311191"/>
          </a:xfrm>
        </p:grpSpPr>
        <p:cxnSp>
          <p:nvCxnSpPr>
            <p:cNvPr id="15" name="Connettore 2 14">
              <a:extLst>
                <a:ext uri="{FF2B5EF4-FFF2-40B4-BE49-F238E27FC236}">
                  <a16:creationId xmlns:a16="http://schemas.microsoft.com/office/drawing/2014/main" id="{5615FB8F-71FB-476B-6569-C1E76462ADB0}"/>
                </a:ext>
              </a:extLst>
            </p:cNvPr>
            <p:cNvCxnSpPr>
              <a:cxnSpLocks/>
            </p:cNvCxnSpPr>
            <p:nvPr/>
          </p:nvCxnSpPr>
          <p:spPr>
            <a:xfrm>
              <a:off x="5190204" y="5545717"/>
              <a:ext cx="39384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CasellaDiTesto 17">
              <a:extLst>
                <a:ext uri="{FF2B5EF4-FFF2-40B4-BE49-F238E27FC236}">
                  <a16:creationId xmlns:a16="http://schemas.microsoft.com/office/drawing/2014/main" id="{C0F57842-F23B-8137-0B1F-80B6624688B5}"/>
                </a:ext>
              </a:extLst>
            </p:cNvPr>
            <p:cNvSpPr txBox="1"/>
            <p:nvPr/>
          </p:nvSpPr>
          <p:spPr>
            <a:xfrm>
              <a:off x="4678254" y="5234526"/>
              <a:ext cx="1417746" cy="261610"/>
            </a:xfrm>
            <a:prstGeom prst="rect">
              <a:avLst/>
            </a:prstGeom>
            <a:noFill/>
          </p:spPr>
          <p:txBody>
            <a:bodyPr wrap="square" rtlCol="0">
              <a:spAutoFit/>
            </a:bodyPr>
            <a:lstStyle/>
            <a:p>
              <a:pPr algn="ctr"/>
              <a:r>
                <a:rPr lang="it-IT" sz="1100" dirty="0"/>
                <a:t>In progress</a:t>
              </a:r>
            </a:p>
          </p:txBody>
        </p:sp>
      </p:grpSp>
      <p:sp>
        <p:nvSpPr>
          <p:cNvPr id="5" name="Segnaposto numero diapositiva 4">
            <a:extLst>
              <a:ext uri="{FF2B5EF4-FFF2-40B4-BE49-F238E27FC236}">
                <a16:creationId xmlns:a16="http://schemas.microsoft.com/office/drawing/2014/main" id="{78A7D1EF-7856-D33D-74C7-BDC8D590CAE1}"/>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12</a:t>
            </a:fld>
            <a:endParaRPr lang="en-US" dirty="0">
              <a:latin typeface="Geneva" panose="020B0503030404040204"/>
            </a:endParaRPr>
          </a:p>
        </p:txBody>
      </p:sp>
      <p:sp>
        <p:nvSpPr>
          <p:cNvPr id="8" name="CasellaDiTesto 7">
            <a:extLst>
              <a:ext uri="{FF2B5EF4-FFF2-40B4-BE49-F238E27FC236}">
                <a16:creationId xmlns:a16="http://schemas.microsoft.com/office/drawing/2014/main" id="{D1F2A493-0B47-039B-0122-E2F7FCB98145}"/>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9" name="CasellaDiTesto 8">
            <a:extLst>
              <a:ext uri="{FF2B5EF4-FFF2-40B4-BE49-F238E27FC236}">
                <a16:creationId xmlns:a16="http://schemas.microsoft.com/office/drawing/2014/main" id="{B49A5081-96FC-03C5-0268-72F040DCCEA6}"/>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611167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D229075F-F37F-828E-F0E6-D1DC8D58FA91}"/>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13</a:t>
            </a:fld>
            <a:endParaRPr lang="en-US" dirty="0">
              <a:latin typeface="Geneva" panose="020B0503030404040204"/>
            </a:endParaRPr>
          </a:p>
        </p:txBody>
      </p:sp>
      <p:sp>
        <p:nvSpPr>
          <p:cNvPr id="3" name="CasellaDiTesto 2">
            <a:extLst>
              <a:ext uri="{FF2B5EF4-FFF2-40B4-BE49-F238E27FC236}">
                <a16:creationId xmlns:a16="http://schemas.microsoft.com/office/drawing/2014/main" id="{B422BBF4-AE0D-FCC4-FEE2-E4EDC7D3AA70}"/>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4" name="CasellaDiTesto 3">
            <a:extLst>
              <a:ext uri="{FF2B5EF4-FFF2-40B4-BE49-F238E27FC236}">
                <a16:creationId xmlns:a16="http://schemas.microsoft.com/office/drawing/2014/main" id="{E998D7A3-F294-E70A-2FE2-0218DB72DC79}"/>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pic>
        <p:nvPicPr>
          <p:cNvPr id="6" name="Immagine 5" descr="Immagine che contiene interno, macchina, ingegneria, Laboratorio&#10;&#10;Il contenuto generato dall'IA potrebbe non essere corretto.">
            <a:extLst>
              <a:ext uri="{FF2B5EF4-FFF2-40B4-BE49-F238E27FC236}">
                <a16:creationId xmlns:a16="http://schemas.microsoft.com/office/drawing/2014/main" id="{3646064B-533E-C22C-2736-336C4F1CD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2950" y="558031"/>
            <a:ext cx="4712211" cy="6282948"/>
          </a:xfrm>
          <a:prstGeom prst="rect">
            <a:avLst/>
          </a:prstGeom>
        </p:spPr>
      </p:pic>
      <p:pic>
        <p:nvPicPr>
          <p:cNvPr id="8" name="Immagine 7" descr="Immagine che contiene terreno, aria aperta, pialla/aereo, pavimento&#10;&#10;Il contenuto generato dall'IA potrebbe non essere corretto.">
            <a:extLst>
              <a:ext uri="{FF2B5EF4-FFF2-40B4-BE49-F238E27FC236}">
                <a16:creationId xmlns:a16="http://schemas.microsoft.com/office/drawing/2014/main" id="{617473E0-C16F-6304-4D16-B236E4783F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2993" y="697744"/>
            <a:ext cx="2590533" cy="6003521"/>
          </a:xfrm>
          <a:prstGeom prst="rect">
            <a:avLst/>
          </a:prstGeom>
        </p:spPr>
      </p:pic>
      <p:sp>
        <p:nvSpPr>
          <p:cNvPr id="9" name="CasellaDiTesto 8">
            <a:extLst>
              <a:ext uri="{FF2B5EF4-FFF2-40B4-BE49-F238E27FC236}">
                <a16:creationId xmlns:a16="http://schemas.microsoft.com/office/drawing/2014/main" id="{879593C7-552A-A2A8-F469-A7E0EBE4394A}"/>
              </a:ext>
            </a:extLst>
          </p:cNvPr>
          <p:cNvSpPr txBox="1"/>
          <p:nvPr/>
        </p:nvSpPr>
        <p:spPr>
          <a:xfrm>
            <a:off x="2172999" y="6024784"/>
            <a:ext cx="3513309" cy="646331"/>
          </a:xfrm>
          <a:prstGeom prst="rect">
            <a:avLst/>
          </a:prstGeom>
          <a:noFill/>
        </p:spPr>
        <p:txBody>
          <a:bodyPr wrap="square" rtlCol="0">
            <a:spAutoFit/>
          </a:bodyPr>
          <a:lstStyle/>
          <a:p>
            <a:pPr algn="ctr"/>
            <a:r>
              <a:rPr lang="it-IT" b="1" dirty="0" err="1">
                <a:solidFill>
                  <a:schemeClr val="bg1">
                    <a:lumMod val="95000"/>
                  </a:schemeClr>
                </a:solidFill>
                <a:latin typeface="Geneva" panose="020B0503030404040204"/>
              </a:rPr>
              <a:t>Compressed</a:t>
            </a:r>
            <a:r>
              <a:rPr lang="it-IT" b="1" dirty="0">
                <a:solidFill>
                  <a:schemeClr val="bg1">
                    <a:lumMod val="95000"/>
                  </a:schemeClr>
                </a:solidFill>
                <a:latin typeface="Geneva" panose="020B0503030404040204"/>
              </a:rPr>
              <a:t> air system under </a:t>
            </a:r>
            <a:r>
              <a:rPr lang="it-IT" b="1" dirty="0" err="1">
                <a:solidFill>
                  <a:schemeClr val="bg1">
                    <a:lumMod val="95000"/>
                  </a:schemeClr>
                </a:solidFill>
                <a:latin typeface="Geneva" panose="020B0503030404040204"/>
              </a:rPr>
              <a:t>installation</a:t>
            </a:r>
            <a:r>
              <a:rPr lang="it-IT" b="1" dirty="0">
                <a:solidFill>
                  <a:schemeClr val="bg1">
                    <a:lumMod val="95000"/>
                  </a:schemeClr>
                </a:solidFill>
                <a:latin typeface="Geneva" panose="020B0503030404040204"/>
              </a:rPr>
              <a:t> in Pisa</a:t>
            </a:r>
          </a:p>
        </p:txBody>
      </p:sp>
      <p:sp>
        <p:nvSpPr>
          <p:cNvPr id="10" name="CasellaDiTesto 9">
            <a:extLst>
              <a:ext uri="{FF2B5EF4-FFF2-40B4-BE49-F238E27FC236}">
                <a16:creationId xmlns:a16="http://schemas.microsoft.com/office/drawing/2014/main" id="{5B34B24B-511E-AA42-F76B-8261DB191D31}"/>
              </a:ext>
            </a:extLst>
          </p:cNvPr>
          <p:cNvSpPr txBox="1"/>
          <p:nvPr/>
        </p:nvSpPr>
        <p:spPr>
          <a:xfrm>
            <a:off x="8990211" y="987551"/>
            <a:ext cx="2743200" cy="1754326"/>
          </a:xfrm>
          <a:prstGeom prst="rect">
            <a:avLst/>
          </a:prstGeom>
          <a:noFill/>
        </p:spPr>
        <p:txBody>
          <a:bodyPr wrap="square" rtlCol="0">
            <a:spAutoFit/>
          </a:bodyPr>
          <a:lstStyle/>
          <a:p>
            <a:r>
              <a:rPr lang="it-IT" dirty="0" err="1">
                <a:latin typeface="Geneva" panose="020B0503030404040204"/>
              </a:rPr>
              <a:t>Designed</a:t>
            </a:r>
            <a:r>
              <a:rPr lang="it-IT" dirty="0">
                <a:latin typeface="Geneva" panose="020B0503030404040204"/>
              </a:rPr>
              <a:t> to:</a:t>
            </a:r>
          </a:p>
          <a:p>
            <a:endParaRPr lang="it-IT" dirty="0">
              <a:latin typeface="Geneva" panose="020B0503030404040204"/>
            </a:endParaRPr>
          </a:p>
          <a:p>
            <a:pPr marL="285750" indent="-285750">
              <a:buFontTx/>
              <a:buChar char="-"/>
            </a:pPr>
            <a:r>
              <a:rPr lang="it-IT" dirty="0">
                <a:latin typeface="Geneva" panose="020B0503030404040204"/>
              </a:rPr>
              <a:t>Be </a:t>
            </a:r>
            <a:r>
              <a:rPr lang="it-IT" b="1" dirty="0" err="1">
                <a:latin typeface="Geneva" panose="020B0503030404040204"/>
              </a:rPr>
              <a:t>adaptable</a:t>
            </a:r>
            <a:endParaRPr lang="it-IT" b="1" dirty="0">
              <a:latin typeface="Geneva" panose="020B0503030404040204"/>
            </a:endParaRPr>
          </a:p>
          <a:p>
            <a:pPr marL="285750" indent="-285750">
              <a:buFontTx/>
              <a:buChar char="-"/>
            </a:pPr>
            <a:r>
              <a:rPr lang="it-IT" dirty="0">
                <a:latin typeface="Geneva" panose="020B0503030404040204"/>
              </a:rPr>
              <a:t>Be </a:t>
            </a:r>
            <a:r>
              <a:rPr lang="it-IT" b="1" dirty="0" err="1">
                <a:latin typeface="Geneva" panose="020B0503030404040204"/>
              </a:rPr>
              <a:t>controlled</a:t>
            </a:r>
            <a:endParaRPr lang="it-IT" b="1" dirty="0">
              <a:latin typeface="Geneva" panose="020B0503030404040204"/>
            </a:endParaRPr>
          </a:p>
          <a:p>
            <a:pPr marL="285750" indent="-285750">
              <a:buFontTx/>
              <a:buChar char="-"/>
            </a:pPr>
            <a:r>
              <a:rPr lang="it-IT" dirty="0" err="1">
                <a:latin typeface="Geneva" panose="020B0503030404040204"/>
              </a:rPr>
              <a:t>Allow</a:t>
            </a:r>
            <a:r>
              <a:rPr lang="it-IT" dirty="0">
                <a:latin typeface="Geneva" panose="020B0503030404040204"/>
              </a:rPr>
              <a:t> </a:t>
            </a:r>
            <a:r>
              <a:rPr lang="it-IT" b="1" dirty="0">
                <a:latin typeface="Geneva" panose="020B0503030404040204"/>
              </a:rPr>
              <a:t>CFD</a:t>
            </a:r>
            <a:r>
              <a:rPr lang="it-IT" dirty="0">
                <a:latin typeface="Geneva" panose="020B0503030404040204"/>
              </a:rPr>
              <a:t> </a:t>
            </a:r>
            <a:r>
              <a:rPr lang="it-IT" b="1" dirty="0" err="1">
                <a:latin typeface="Geneva" panose="020B0503030404040204"/>
              </a:rPr>
              <a:t>result</a:t>
            </a:r>
            <a:r>
              <a:rPr lang="it-IT" dirty="0">
                <a:latin typeface="Geneva" panose="020B0503030404040204"/>
              </a:rPr>
              <a:t> </a:t>
            </a:r>
            <a:r>
              <a:rPr lang="it-IT" b="1" dirty="0" err="1">
                <a:latin typeface="Geneva" panose="020B0503030404040204"/>
              </a:rPr>
              <a:t>verification</a:t>
            </a:r>
            <a:endParaRPr lang="it-IT" b="1" dirty="0">
              <a:latin typeface="Geneva" panose="020B0503030404040204"/>
            </a:endParaRPr>
          </a:p>
        </p:txBody>
      </p:sp>
      <p:pic>
        <p:nvPicPr>
          <p:cNvPr id="12" name="Immagine 11">
            <a:extLst>
              <a:ext uri="{FF2B5EF4-FFF2-40B4-BE49-F238E27FC236}">
                <a16:creationId xmlns:a16="http://schemas.microsoft.com/office/drawing/2014/main" id="{2DF4A912-A513-49DB-9066-6354A5AE5406}"/>
              </a:ext>
            </a:extLst>
          </p:cNvPr>
          <p:cNvPicPr>
            <a:picLocks noChangeAspect="1"/>
          </p:cNvPicPr>
          <p:nvPr/>
        </p:nvPicPr>
        <p:blipFill>
          <a:blip r:embed="rId4"/>
          <a:stretch>
            <a:fillRect/>
          </a:stretch>
        </p:blipFill>
        <p:spPr>
          <a:xfrm>
            <a:off x="8711359" y="3139729"/>
            <a:ext cx="3300904" cy="1767552"/>
          </a:xfrm>
          <a:prstGeom prst="rect">
            <a:avLst/>
          </a:prstGeom>
        </p:spPr>
      </p:pic>
      <p:sp>
        <p:nvSpPr>
          <p:cNvPr id="13" name="CasellaDiTesto 12">
            <a:extLst>
              <a:ext uri="{FF2B5EF4-FFF2-40B4-BE49-F238E27FC236}">
                <a16:creationId xmlns:a16="http://schemas.microsoft.com/office/drawing/2014/main" id="{8DA5FDD4-F26F-47D1-7F0D-DA61FB18CD6F}"/>
              </a:ext>
            </a:extLst>
          </p:cNvPr>
          <p:cNvSpPr txBox="1"/>
          <p:nvPr/>
        </p:nvSpPr>
        <p:spPr>
          <a:xfrm>
            <a:off x="8990211" y="4907063"/>
            <a:ext cx="2952175" cy="1569660"/>
          </a:xfrm>
          <a:prstGeom prst="rect">
            <a:avLst/>
          </a:prstGeom>
          <a:noFill/>
        </p:spPr>
        <p:txBody>
          <a:bodyPr wrap="square" rtlCol="0">
            <a:spAutoFit/>
          </a:bodyPr>
          <a:lstStyle/>
          <a:p>
            <a:pPr algn="ctr"/>
            <a:r>
              <a:rPr lang="it-IT" dirty="0">
                <a:latin typeface="Geneva" panose="020B0503030404040204"/>
              </a:rPr>
              <a:t>See ‘Vertex Detector </a:t>
            </a:r>
            <a:r>
              <a:rPr lang="it-IT" dirty="0" err="1">
                <a:latin typeface="Geneva" panose="020B0503030404040204"/>
              </a:rPr>
              <a:t>Cooling</a:t>
            </a:r>
            <a:r>
              <a:rPr lang="it-IT" dirty="0">
                <a:latin typeface="Geneva" panose="020B0503030404040204"/>
              </a:rPr>
              <a:t> </a:t>
            </a:r>
            <a:r>
              <a:rPr lang="it-IT" dirty="0" err="1">
                <a:latin typeface="Geneva" panose="020B0503030404040204"/>
              </a:rPr>
              <a:t>simulations</a:t>
            </a:r>
            <a:r>
              <a:rPr lang="it-IT" dirty="0">
                <a:latin typeface="Geneva" panose="020B0503030404040204"/>
              </a:rPr>
              <a:t>’, Baldinelli, </a:t>
            </a:r>
            <a:r>
              <a:rPr lang="it-IT" dirty="0" err="1">
                <a:latin typeface="Geneva" panose="020B0503030404040204"/>
              </a:rPr>
              <a:t>Turrioni</a:t>
            </a:r>
            <a:endParaRPr lang="it-IT" dirty="0">
              <a:latin typeface="Geneva" panose="020B0503030404040204"/>
            </a:endParaRPr>
          </a:p>
          <a:p>
            <a:r>
              <a:rPr lang="it-IT" sz="1400" dirty="0">
                <a:latin typeface="Geneva" panose="020B0503030404040204"/>
                <a:hlinkClick r:id="rId5"/>
              </a:rPr>
              <a:t>https://indico.cern.ch/event/1439509/contributions/6289579/attachments/2995130/5276700/Baldinelli.pdf</a:t>
            </a:r>
            <a:endParaRPr lang="it-IT" sz="1400" dirty="0">
              <a:latin typeface="Geneva" panose="020B0503030404040204"/>
            </a:endParaRPr>
          </a:p>
        </p:txBody>
      </p:sp>
      <p:pic>
        <p:nvPicPr>
          <p:cNvPr id="14" name="Immagine 13">
            <a:extLst>
              <a:ext uri="{FF2B5EF4-FFF2-40B4-BE49-F238E27FC236}">
                <a16:creationId xmlns:a16="http://schemas.microsoft.com/office/drawing/2014/main" id="{566A14C3-721D-E021-5347-CC51DAB8A8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Tree>
    <p:extLst>
      <p:ext uri="{BB962C8B-B14F-4D97-AF65-F5344CB8AC3E}">
        <p14:creationId xmlns:p14="http://schemas.microsoft.com/office/powerpoint/2010/main" val="546663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5B504-05FA-EABA-41E9-8E8B6E420F17}"/>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BC4AD6B8-3CEC-CD9C-D655-5180594807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4C57FD07-EBA9-2269-7182-B81B8017C772}"/>
              </a:ext>
            </a:extLst>
          </p:cNvPr>
          <p:cNvSpPr txBox="1"/>
          <p:nvPr/>
        </p:nvSpPr>
        <p:spPr>
          <a:xfrm>
            <a:off x="4921674" y="555527"/>
            <a:ext cx="2348642" cy="369332"/>
          </a:xfrm>
          <a:prstGeom prst="rect">
            <a:avLst/>
          </a:prstGeom>
          <a:noFill/>
        </p:spPr>
        <p:txBody>
          <a:bodyPr wrap="square" rtlCol="0">
            <a:spAutoFit/>
          </a:bodyPr>
          <a:lstStyle/>
          <a:p>
            <a:pPr algn="ctr"/>
            <a:r>
              <a:rPr lang="it-IT" b="1" u="sng" dirty="0" err="1">
                <a:latin typeface="Geneva"/>
              </a:rPr>
              <a:t>Beam</a:t>
            </a:r>
            <a:r>
              <a:rPr lang="it-IT" b="1" u="sng" dirty="0">
                <a:latin typeface="Geneva"/>
              </a:rPr>
              <a:t> pipe </a:t>
            </a:r>
            <a:r>
              <a:rPr lang="it-IT" b="1" u="sng" dirty="0" err="1">
                <a:latin typeface="Geneva"/>
              </a:rPr>
              <a:t>cooling</a:t>
            </a:r>
            <a:endParaRPr lang="it-IT" dirty="0">
              <a:latin typeface="Geneva"/>
            </a:endParaRPr>
          </a:p>
        </p:txBody>
      </p:sp>
      <p:grpSp>
        <p:nvGrpSpPr>
          <p:cNvPr id="2" name="Gruppo 1">
            <a:extLst>
              <a:ext uri="{FF2B5EF4-FFF2-40B4-BE49-F238E27FC236}">
                <a16:creationId xmlns:a16="http://schemas.microsoft.com/office/drawing/2014/main" id="{B443053C-EBAA-DC64-A22E-F59DB18B4A05}"/>
              </a:ext>
            </a:extLst>
          </p:cNvPr>
          <p:cNvGrpSpPr/>
          <p:nvPr/>
        </p:nvGrpSpPr>
        <p:grpSpPr>
          <a:xfrm>
            <a:off x="926437" y="1001094"/>
            <a:ext cx="10580331" cy="2346941"/>
            <a:chOff x="926437" y="1001094"/>
            <a:chExt cx="10580331" cy="2346941"/>
          </a:xfrm>
        </p:grpSpPr>
        <p:pic>
          <p:nvPicPr>
            <p:cNvPr id="8" name="Immagine 7">
              <a:extLst>
                <a:ext uri="{FF2B5EF4-FFF2-40B4-BE49-F238E27FC236}">
                  <a16:creationId xmlns:a16="http://schemas.microsoft.com/office/drawing/2014/main" id="{6FD79467-D809-79A6-F66E-E44727277D32}"/>
                </a:ext>
              </a:extLst>
            </p:cNvPr>
            <p:cNvPicPr>
              <a:picLocks noChangeAspect="1"/>
            </p:cNvPicPr>
            <p:nvPr/>
          </p:nvPicPr>
          <p:blipFill>
            <a:blip r:embed="rId3">
              <a:clrChange>
                <a:clrFrom>
                  <a:srgbClr val="FFFFFF"/>
                </a:clrFrom>
                <a:clrTo>
                  <a:srgbClr val="FFFFFF">
                    <a:alpha val="0"/>
                  </a:srgbClr>
                </a:clrTo>
              </a:clrChange>
            </a:blip>
            <a:srcRect t="15628"/>
            <a:stretch/>
          </p:blipFill>
          <p:spPr>
            <a:xfrm>
              <a:off x="926437" y="1016646"/>
              <a:ext cx="10580331" cy="2331389"/>
            </a:xfrm>
            <a:prstGeom prst="rect">
              <a:avLst/>
            </a:prstGeom>
          </p:spPr>
        </p:pic>
        <p:cxnSp>
          <p:nvCxnSpPr>
            <p:cNvPr id="13" name="Connettore 2 12">
              <a:extLst>
                <a:ext uri="{FF2B5EF4-FFF2-40B4-BE49-F238E27FC236}">
                  <a16:creationId xmlns:a16="http://schemas.microsoft.com/office/drawing/2014/main" id="{3E8E860D-3470-2F9D-EDE4-56D6CF2B7783}"/>
                </a:ext>
              </a:extLst>
            </p:cNvPr>
            <p:cNvCxnSpPr/>
            <p:nvPr/>
          </p:nvCxnSpPr>
          <p:spPr>
            <a:xfrm>
              <a:off x="1636237" y="2268178"/>
              <a:ext cx="322342" cy="1184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CasellaDiTesto 13">
              <a:extLst>
                <a:ext uri="{FF2B5EF4-FFF2-40B4-BE49-F238E27FC236}">
                  <a16:creationId xmlns:a16="http://schemas.microsoft.com/office/drawing/2014/main" id="{A704C171-04E2-E702-A320-E5A022694611}"/>
                </a:ext>
              </a:extLst>
            </p:cNvPr>
            <p:cNvSpPr txBox="1"/>
            <p:nvPr/>
          </p:nvSpPr>
          <p:spPr>
            <a:xfrm>
              <a:off x="988264" y="1683403"/>
              <a:ext cx="1295947" cy="584775"/>
            </a:xfrm>
            <a:prstGeom prst="rect">
              <a:avLst/>
            </a:prstGeom>
            <a:noFill/>
          </p:spPr>
          <p:txBody>
            <a:bodyPr wrap="square" rtlCol="0">
              <a:spAutoFit/>
            </a:bodyPr>
            <a:lstStyle/>
            <a:p>
              <a:pPr algn="ctr"/>
              <a:r>
                <a:rPr lang="it-IT" sz="1600" b="1" dirty="0">
                  <a:latin typeface="Geneva"/>
                </a:rPr>
                <a:t>PARAFFIN</a:t>
              </a:r>
            </a:p>
            <a:p>
              <a:pPr algn="ctr"/>
              <a:r>
                <a:rPr lang="it-IT" sz="1600" b="1" dirty="0">
                  <a:latin typeface="Geneva"/>
                </a:rPr>
                <a:t>INLET</a:t>
              </a:r>
            </a:p>
          </p:txBody>
        </p:sp>
        <p:sp>
          <p:nvSpPr>
            <p:cNvPr id="20" name="CasellaDiTesto 19">
              <a:extLst>
                <a:ext uri="{FF2B5EF4-FFF2-40B4-BE49-F238E27FC236}">
                  <a16:creationId xmlns:a16="http://schemas.microsoft.com/office/drawing/2014/main" id="{4A520EB5-BCCF-DAE6-182B-7C352438E0B5}"/>
                </a:ext>
              </a:extLst>
            </p:cNvPr>
            <p:cNvSpPr txBox="1"/>
            <p:nvPr/>
          </p:nvSpPr>
          <p:spPr>
            <a:xfrm>
              <a:off x="4363675" y="1001094"/>
              <a:ext cx="1416557" cy="584775"/>
            </a:xfrm>
            <a:prstGeom prst="rect">
              <a:avLst/>
            </a:prstGeom>
            <a:noFill/>
          </p:spPr>
          <p:txBody>
            <a:bodyPr wrap="square" rtlCol="0">
              <a:spAutoFit/>
            </a:bodyPr>
            <a:lstStyle/>
            <a:p>
              <a:pPr algn="ctr"/>
              <a:r>
                <a:rPr lang="it-IT" sz="1600" b="1" dirty="0">
                  <a:latin typeface="Geneva"/>
                </a:rPr>
                <a:t>PARAFFIN</a:t>
              </a:r>
            </a:p>
            <a:p>
              <a:pPr algn="ctr"/>
              <a:r>
                <a:rPr lang="it-IT" sz="1600" b="1" dirty="0">
                  <a:latin typeface="Geneva"/>
                </a:rPr>
                <a:t>OUTLET</a:t>
              </a:r>
            </a:p>
          </p:txBody>
        </p:sp>
        <p:cxnSp>
          <p:nvCxnSpPr>
            <p:cNvPr id="22" name="Connettore 2 21">
              <a:extLst>
                <a:ext uri="{FF2B5EF4-FFF2-40B4-BE49-F238E27FC236}">
                  <a16:creationId xmlns:a16="http://schemas.microsoft.com/office/drawing/2014/main" id="{208E0579-3AC6-44D5-816A-CD65A19EDFC7}"/>
                </a:ext>
              </a:extLst>
            </p:cNvPr>
            <p:cNvCxnSpPr>
              <a:cxnSpLocks/>
            </p:cNvCxnSpPr>
            <p:nvPr/>
          </p:nvCxnSpPr>
          <p:spPr>
            <a:xfrm>
              <a:off x="5661821" y="1285671"/>
              <a:ext cx="337694" cy="7586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24" name="CasellaDiTesto 23">
            <a:extLst>
              <a:ext uri="{FF2B5EF4-FFF2-40B4-BE49-F238E27FC236}">
                <a16:creationId xmlns:a16="http://schemas.microsoft.com/office/drawing/2014/main" id="{8D26C99C-0E41-FF9E-5DF2-CA06DF58B8BB}"/>
              </a:ext>
            </a:extLst>
          </p:cNvPr>
          <p:cNvSpPr txBox="1"/>
          <p:nvPr/>
        </p:nvSpPr>
        <p:spPr>
          <a:xfrm>
            <a:off x="4577854" y="2777939"/>
            <a:ext cx="3535080" cy="646331"/>
          </a:xfrm>
          <a:prstGeom prst="rect">
            <a:avLst/>
          </a:prstGeom>
          <a:noFill/>
        </p:spPr>
        <p:txBody>
          <a:bodyPr wrap="square" rtlCol="0">
            <a:spAutoFit/>
          </a:bodyPr>
          <a:lstStyle/>
          <a:p>
            <a:r>
              <a:rPr lang="it-IT" b="1" u="sng" dirty="0">
                <a:latin typeface="Geneva"/>
              </a:rPr>
              <a:t>POWER BUDGET </a:t>
            </a:r>
            <a:r>
              <a:rPr lang="it-IT" b="1" dirty="0">
                <a:latin typeface="Geneva"/>
              </a:rPr>
              <a:t>= 54 W</a:t>
            </a:r>
          </a:p>
          <a:p>
            <a:r>
              <a:rPr lang="it-IT" b="1" u="sng" dirty="0">
                <a:latin typeface="Geneva"/>
              </a:rPr>
              <a:t>COOLANT</a:t>
            </a:r>
            <a:r>
              <a:rPr lang="it-IT" b="1" dirty="0">
                <a:latin typeface="Geneva"/>
              </a:rPr>
              <a:t>: PARAFFIN </a:t>
            </a:r>
          </a:p>
        </p:txBody>
      </p:sp>
      <p:sp>
        <p:nvSpPr>
          <p:cNvPr id="29" name="CasellaDiTesto 28">
            <a:extLst>
              <a:ext uri="{FF2B5EF4-FFF2-40B4-BE49-F238E27FC236}">
                <a16:creationId xmlns:a16="http://schemas.microsoft.com/office/drawing/2014/main" id="{17BB5F57-CDE2-1463-03BC-AB8F514A2C63}"/>
              </a:ext>
            </a:extLst>
          </p:cNvPr>
          <p:cNvSpPr txBox="1"/>
          <p:nvPr/>
        </p:nvSpPr>
        <p:spPr>
          <a:xfrm>
            <a:off x="4709073" y="3752452"/>
            <a:ext cx="2773844" cy="923330"/>
          </a:xfrm>
          <a:prstGeom prst="rect">
            <a:avLst/>
          </a:prstGeom>
          <a:noFill/>
        </p:spPr>
        <p:txBody>
          <a:bodyPr wrap="square" rtlCol="0">
            <a:spAutoFit/>
          </a:bodyPr>
          <a:lstStyle/>
          <a:p>
            <a:pPr algn="ctr"/>
            <a:r>
              <a:rPr lang="it-IT" dirty="0" err="1">
                <a:latin typeface="Geneva"/>
              </a:rPr>
              <a:t>Problems</a:t>
            </a:r>
            <a:r>
              <a:rPr lang="it-IT" dirty="0">
                <a:latin typeface="Geneva"/>
              </a:rPr>
              <a:t> </a:t>
            </a:r>
            <a:r>
              <a:rPr lang="it-IT" dirty="0" err="1">
                <a:latin typeface="Geneva"/>
              </a:rPr>
              <a:t>arise</a:t>
            </a:r>
            <a:r>
              <a:rPr lang="it-IT" dirty="0">
                <a:latin typeface="Geneva"/>
              </a:rPr>
              <a:t> in the </a:t>
            </a:r>
            <a:r>
              <a:rPr lang="it-IT" dirty="0" err="1">
                <a:latin typeface="Geneva"/>
              </a:rPr>
              <a:t>integration</a:t>
            </a:r>
            <a:r>
              <a:rPr lang="it-IT" dirty="0">
                <a:latin typeface="Geneva"/>
              </a:rPr>
              <a:t> of </a:t>
            </a:r>
            <a:r>
              <a:rPr lang="it-IT" dirty="0" err="1">
                <a:latin typeface="Geneva"/>
              </a:rPr>
              <a:t>liquid</a:t>
            </a:r>
            <a:r>
              <a:rPr lang="it-IT" dirty="0">
                <a:latin typeface="Geneva"/>
              </a:rPr>
              <a:t> and air </a:t>
            </a:r>
            <a:r>
              <a:rPr lang="it-IT" dirty="0" err="1">
                <a:latin typeface="Geneva"/>
              </a:rPr>
              <a:t>cooling</a:t>
            </a:r>
            <a:r>
              <a:rPr lang="it-IT" dirty="0">
                <a:latin typeface="Geneva"/>
              </a:rPr>
              <a:t> systems</a:t>
            </a:r>
          </a:p>
        </p:txBody>
      </p:sp>
      <p:grpSp>
        <p:nvGrpSpPr>
          <p:cNvPr id="4" name="Gruppo 3">
            <a:extLst>
              <a:ext uri="{FF2B5EF4-FFF2-40B4-BE49-F238E27FC236}">
                <a16:creationId xmlns:a16="http://schemas.microsoft.com/office/drawing/2014/main" id="{6A8D9E0C-DC61-08FA-F0B2-0D717113CAB9}"/>
              </a:ext>
            </a:extLst>
          </p:cNvPr>
          <p:cNvGrpSpPr/>
          <p:nvPr/>
        </p:nvGrpSpPr>
        <p:grpSpPr>
          <a:xfrm>
            <a:off x="805884" y="4706419"/>
            <a:ext cx="10580222" cy="1920240"/>
            <a:chOff x="805884" y="4634056"/>
            <a:chExt cx="10580222" cy="1920240"/>
          </a:xfrm>
        </p:grpSpPr>
        <p:pic>
          <p:nvPicPr>
            <p:cNvPr id="51" name="Immagine 50">
              <a:extLst>
                <a:ext uri="{FF2B5EF4-FFF2-40B4-BE49-F238E27FC236}">
                  <a16:creationId xmlns:a16="http://schemas.microsoft.com/office/drawing/2014/main" id="{9834AB60-5F14-523A-A985-B3510B85D1CE}"/>
                </a:ext>
              </a:extLst>
            </p:cNvPr>
            <p:cNvPicPr>
              <a:picLocks noChangeAspect="1"/>
            </p:cNvPicPr>
            <p:nvPr/>
          </p:nvPicPr>
          <p:blipFill>
            <a:blip r:embed="rId4"/>
            <a:srcRect t="29361" b="14603"/>
            <a:stretch/>
          </p:blipFill>
          <p:spPr>
            <a:xfrm>
              <a:off x="805884" y="4634056"/>
              <a:ext cx="10580222" cy="1920240"/>
            </a:xfrm>
            <a:prstGeom prst="rect">
              <a:avLst/>
            </a:prstGeom>
          </p:spPr>
        </p:pic>
        <p:sp>
          <p:nvSpPr>
            <p:cNvPr id="52" name="CasellaDiTesto 51">
              <a:extLst>
                <a:ext uri="{FF2B5EF4-FFF2-40B4-BE49-F238E27FC236}">
                  <a16:creationId xmlns:a16="http://schemas.microsoft.com/office/drawing/2014/main" id="{AF34EC83-A2A7-1E1C-04F3-0C5FFF89E561}"/>
                </a:ext>
              </a:extLst>
            </p:cNvPr>
            <p:cNvSpPr txBox="1"/>
            <p:nvPr/>
          </p:nvSpPr>
          <p:spPr>
            <a:xfrm>
              <a:off x="5236820" y="5424899"/>
              <a:ext cx="1718350" cy="338554"/>
            </a:xfrm>
            <a:prstGeom prst="rect">
              <a:avLst/>
            </a:prstGeom>
            <a:noFill/>
          </p:spPr>
          <p:txBody>
            <a:bodyPr wrap="square" rtlCol="0">
              <a:spAutoFit/>
            </a:bodyPr>
            <a:lstStyle/>
            <a:p>
              <a:pPr algn="ctr"/>
              <a:r>
                <a:rPr lang="it-IT" sz="1600" b="1" dirty="0">
                  <a:latin typeface="Geneva"/>
                </a:rPr>
                <a:t>BEAM PIPE</a:t>
              </a:r>
            </a:p>
          </p:txBody>
        </p:sp>
      </p:grpSp>
      <p:cxnSp>
        <p:nvCxnSpPr>
          <p:cNvPr id="17" name="Connettore 2 16">
            <a:extLst>
              <a:ext uri="{FF2B5EF4-FFF2-40B4-BE49-F238E27FC236}">
                <a16:creationId xmlns:a16="http://schemas.microsoft.com/office/drawing/2014/main" id="{B52059D4-6394-1DFC-6519-5C79018098E9}"/>
              </a:ext>
            </a:extLst>
          </p:cNvPr>
          <p:cNvCxnSpPr>
            <a:cxnSpLocks/>
          </p:cNvCxnSpPr>
          <p:nvPr/>
        </p:nvCxnSpPr>
        <p:spPr>
          <a:xfrm>
            <a:off x="6095995" y="3424270"/>
            <a:ext cx="0" cy="3281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Segnaposto numero diapositiva 17">
            <a:extLst>
              <a:ext uri="{FF2B5EF4-FFF2-40B4-BE49-F238E27FC236}">
                <a16:creationId xmlns:a16="http://schemas.microsoft.com/office/drawing/2014/main" id="{E5E6682A-F075-C8CB-B816-517CDD538F51}"/>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14</a:t>
            </a:fld>
            <a:endParaRPr lang="en-US" dirty="0">
              <a:latin typeface="Geneva" panose="020B0503030404040204"/>
            </a:endParaRPr>
          </a:p>
        </p:txBody>
      </p:sp>
      <p:sp>
        <p:nvSpPr>
          <p:cNvPr id="19" name="CasellaDiTesto 18">
            <a:extLst>
              <a:ext uri="{FF2B5EF4-FFF2-40B4-BE49-F238E27FC236}">
                <a16:creationId xmlns:a16="http://schemas.microsoft.com/office/drawing/2014/main" id="{75AC898D-6E31-62FC-E2BD-D7DEFD396D0B}"/>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21" name="CasellaDiTesto 20">
            <a:extLst>
              <a:ext uri="{FF2B5EF4-FFF2-40B4-BE49-F238E27FC236}">
                <a16:creationId xmlns:a16="http://schemas.microsoft.com/office/drawing/2014/main" id="{33D5C624-3668-ED5E-1C20-BF232BB2CE12}"/>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1173450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EEE27-72F1-8D54-84B2-17019CD438A2}"/>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57F250DF-45C6-C08D-BCB7-110D4571EF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EDFB1EC7-468E-6296-5207-6440D25523FA}"/>
              </a:ext>
            </a:extLst>
          </p:cNvPr>
          <p:cNvSpPr txBox="1"/>
          <p:nvPr/>
        </p:nvSpPr>
        <p:spPr>
          <a:xfrm>
            <a:off x="4174492" y="518150"/>
            <a:ext cx="3843015" cy="369332"/>
          </a:xfrm>
          <a:prstGeom prst="rect">
            <a:avLst/>
          </a:prstGeom>
          <a:noFill/>
        </p:spPr>
        <p:txBody>
          <a:bodyPr wrap="square" rtlCol="0">
            <a:spAutoFit/>
          </a:bodyPr>
          <a:lstStyle/>
          <a:p>
            <a:pPr algn="ctr"/>
            <a:r>
              <a:rPr lang="it-IT" b="1" u="sng" dirty="0" err="1">
                <a:latin typeface="Geneva" panose="020B0503030404040204"/>
              </a:rPr>
              <a:t>Cooling</a:t>
            </a:r>
            <a:r>
              <a:rPr lang="it-IT" b="1" u="sng" dirty="0">
                <a:latin typeface="Geneva" panose="020B0503030404040204"/>
              </a:rPr>
              <a:t> systems </a:t>
            </a:r>
            <a:r>
              <a:rPr lang="it-IT" b="1" u="sng" dirty="0" err="1">
                <a:latin typeface="Geneva" panose="020B0503030404040204"/>
              </a:rPr>
              <a:t>integration</a:t>
            </a:r>
            <a:endParaRPr lang="it-IT" dirty="0">
              <a:latin typeface="Geneva" panose="020B0503030404040204"/>
            </a:endParaRPr>
          </a:p>
        </p:txBody>
      </p:sp>
      <p:sp>
        <p:nvSpPr>
          <p:cNvPr id="48" name="CasellaDiTesto 47">
            <a:extLst>
              <a:ext uri="{FF2B5EF4-FFF2-40B4-BE49-F238E27FC236}">
                <a16:creationId xmlns:a16="http://schemas.microsoft.com/office/drawing/2014/main" id="{528B0BA5-C163-493A-8F5B-76EB3BE1B7F9}"/>
              </a:ext>
            </a:extLst>
          </p:cNvPr>
          <p:cNvSpPr txBox="1"/>
          <p:nvPr/>
        </p:nvSpPr>
        <p:spPr>
          <a:xfrm>
            <a:off x="10863337" y="2589605"/>
            <a:ext cx="851460" cy="584775"/>
          </a:xfrm>
          <a:prstGeom prst="rect">
            <a:avLst/>
          </a:prstGeom>
          <a:noFill/>
        </p:spPr>
        <p:txBody>
          <a:bodyPr wrap="square" rtlCol="0">
            <a:spAutoFit/>
          </a:bodyPr>
          <a:lstStyle/>
          <a:p>
            <a:pPr algn="ctr"/>
            <a:r>
              <a:rPr lang="it-IT" sz="1600" dirty="0" err="1">
                <a:latin typeface="Geneva" panose="020B0503030404040204"/>
              </a:rPr>
              <a:t>Rear</a:t>
            </a:r>
            <a:r>
              <a:rPr lang="it-IT" sz="1600" dirty="0">
                <a:latin typeface="Geneva" panose="020B0503030404040204"/>
              </a:rPr>
              <a:t> </a:t>
            </a:r>
            <a:r>
              <a:rPr lang="it-IT" sz="1600" dirty="0" err="1">
                <a:latin typeface="Geneva" panose="020B0503030404040204"/>
              </a:rPr>
              <a:t>view</a:t>
            </a:r>
            <a:endParaRPr lang="it-IT" sz="1600" dirty="0">
              <a:latin typeface="Geneva" panose="020B0503030404040204"/>
            </a:endParaRPr>
          </a:p>
        </p:txBody>
      </p:sp>
      <p:grpSp>
        <p:nvGrpSpPr>
          <p:cNvPr id="12" name="Gruppo 11">
            <a:extLst>
              <a:ext uri="{FF2B5EF4-FFF2-40B4-BE49-F238E27FC236}">
                <a16:creationId xmlns:a16="http://schemas.microsoft.com/office/drawing/2014/main" id="{19412952-91B2-34C5-B51C-A32FE74544EF}"/>
              </a:ext>
            </a:extLst>
          </p:cNvPr>
          <p:cNvGrpSpPr/>
          <p:nvPr/>
        </p:nvGrpSpPr>
        <p:grpSpPr>
          <a:xfrm>
            <a:off x="353202" y="1045055"/>
            <a:ext cx="6426663" cy="3306309"/>
            <a:chOff x="353202" y="1045055"/>
            <a:chExt cx="6426663" cy="3306309"/>
          </a:xfrm>
        </p:grpSpPr>
        <p:pic>
          <p:nvPicPr>
            <p:cNvPr id="31" name="Immagine 30" descr="Immagine che contiene Modello in scala&#10;&#10;Il contenuto generato dall'IA potrebbe non essere corretto.">
              <a:extLst>
                <a:ext uri="{FF2B5EF4-FFF2-40B4-BE49-F238E27FC236}">
                  <a16:creationId xmlns:a16="http://schemas.microsoft.com/office/drawing/2014/main" id="{15396DDD-1146-30B5-4D3B-A3FCC60C2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202" y="1187283"/>
              <a:ext cx="6287416" cy="3164081"/>
            </a:xfrm>
            <a:prstGeom prst="rect">
              <a:avLst/>
            </a:prstGeom>
          </p:spPr>
        </p:pic>
        <p:sp>
          <p:nvSpPr>
            <p:cNvPr id="34" name="CasellaDiTesto 33">
              <a:extLst>
                <a:ext uri="{FF2B5EF4-FFF2-40B4-BE49-F238E27FC236}">
                  <a16:creationId xmlns:a16="http://schemas.microsoft.com/office/drawing/2014/main" id="{543F8031-9BB8-231C-CCF2-EC576569E54E}"/>
                </a:ext>
              </a:extLst>
            </p:cNvPr>
            <p:cNvSpPr txBox="1"/>
            <p:nvPr/>
          </p:nvSpPr>
          <p:spPr>
            <a:xfrm>
              <a:off x="3773413" y="1101310"/>
              <a:ext cx="1661523" cy="738664"/>
            </a:xfrm>
            <a:prstGeom prst="rect">
              <a:avLst/>
            </a:prstGeom>
            <a:noFill/>
          </p:spPr>
          <p:txBody>
            <a:bodyPr wrap="square" rtlCol="0">
              <a:spAutoFit/>
            </a:bodyPr>
            <a:lstStyle/>
            <a:p>
              <a:pPr algn="ctr"/>
              <a:endParaRPr lang="it-IT" sz="1000" b="1" dirty="0"/>
            </a:p>
            <a:p>
              <a:pPr algn="ctr"/>
              <a:r>
                <a:rPr lang="it-IT" sz="1600" b="1" dirty="0">
                  <a:latin typeface="Geneva" panose="020B0503030404040204"/>
                </a:rPr>
                <a:t>PARAFFIN</a:t>
              </a:r>
            </a:p>
            <a:p>
              <a:pPr algn="ctr"/>
              <a:r>
                <a:rPr lang="it-IT" sz="1600" b="1" dirty="0">
                  <a:latin typeface="Geneva" panose="020B0503030404040204"/>
                </a:rPr>
                <a:t>MANIFOLD</a:t>
              </a:r>
            </a:p>
          </p:txBody>
        </p:sp>
        <p:cxnSp>
          <p:nvCxnSpPr>
            <p:cNvPr id="36" name="Connettore 2 35">
              <a:extLst>
                <a:ext uri="{FF2B5EF4-FFF2-40B4-BE49-F238E27FC236}">
                  <a16:creationId xmlns:a16="http://schemas.microsoft.com/office/drawing/2014/main" id="{7F6BEB26-9859-A5AC-9AB5-E8014748E56B}"/>
                </a:ext>
              </a:extLst>
            </p:cNvPr>
            <p:cNvCxnSpPr>
              <a:cxnSpLocks/>
            </p:cNvCxnSpPr>
            <p:nvPr/>
          </p:nvCxnSpPr>
          <p:spPr>
            <a:xfrm>
              <a:off x="5120872" y="1829951"/>
              <a:ext cx="423320" cy="3776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9" name="Connettore 2 38">
              <a:extLst>
                <a:ext uri="{FF2B5EF4-FFF2-40B4-BE49-F238E27FC236}">
                  <a16:creationId xmlns:a16="http://schemas.microsoft.com/office/drawing/2014/main" id="{E6117D6F-CAAF-455B-E943-C33D753ADF1F}"/>
                </a:ext>
              </a:extLst>
            </p:cNvPr>
            <p:cNvCxnSpPr>
              <a:cxnSpLocks/>
            </p:cNvCxnSpPr>
            <p:nvPr/>
          </p:nvCxnSpPr>
          <p:spPr>
            <a:xfrm flipH="1">
              <a:off x="5996600" y="2000139"/>
              <a:ext cx="148551" cy="23363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0" name="CasellaDiTesto 39">
              <a:extLst>
                <a:ext uri="{FF2B5EF4-FFF2-40B4-BE49-F238E27FC236}">
                  <a16:creationId xmlns:a16="http://schemas.microsoft.com/office/drawing/2014/main" id="{B4E712CD-549E-80DE-06A3-4E400E4D764F}"/>
                </a:ext>
              </a:extLst>
            </p:cNvPr>
            <p:cNvSpPr txBox="1"/>
            <p:nvPr/>
          </p:nvSpPr>
          <p:spPr>
            <a:xfrm>
              <a:off x="5616339" y="1045055"/>
              <a:ext cx="1163526" cy="984885"/>
            </a:xfrm>
            <a:prstGeom prst="rect">
              <a:avLst/>
            </a:prstGeom>
            <a:noFill/>
          </p:spPr>
          <p:txBody>
            <a:bodyPr wrap="square" rtlCol="0">
              <a:spAutoFit/>
            </a:bodyPr>
            <a:lstStyle/>
            <a:p>
              <a:pPr algn="ctr"/>
              <a:endParaRPr lang="it-IT" sz="1000" b="1" dirty="0"/>
            </a:p>
            <a:p>
              <a:pPr algn="ctr"/>
              <a:r>
                <a:rPr lang="it-IT" sz="1600" b="1" dirty="0">
                  <a:latin typeface="Geneva" panose="020B0503030404040204"/>
                </a:rPr>
                <a:t>AIR</a:t>
              </a:r>
            </a:p>
            <a:p>
              <a:pPr algn="ctr"/>
              <a:r>
                <a:rPr lang="it-IT" sz="1600" b="1" dirty="0">
                  <a:latin typeface="Geneva" panose="020B0503030404040204"/>
                </a:rPr>
                <a:t>INLET LAYER 1</a:t>
              </a:r>
            </a:p>
          </p:txBody>
        </p:sp>
        <p:sp>
          <p:nvSpPr>
            <p:cNvPr id="49" name="CasellaDiTesto 48">
              <a:extLst>
                <a:ext uri="{FF2B5EF4-FFF2-40B4-BE49-F238E27FC236}">
                  <a16:creationId xmlns:a16="http://schemas.microsoft.com/office/drawing/2014/main" id="{02343E11-E94E-3FD7-5F87-DC2FCB0D9D7B}"/>
                </a:ext>
              </a:extLst>
            </p:cNvPr>
            <p:cNvSpPr txBox="1"/>
            <p:nvPr/>
          </p:nvSpPr>
          <p:spPr>
            <a:xfrm>
              <a:off x="3873232" y="2648413"/>
              <a:ext cx="1775774" cy="338554"/>
            </a:xfrm>
            <a:prstGeom prst="rect">
              <a:avLst/>
            </a:prstGeom>
            <a:noFill/>
          </p:spPr>
          <p:txBody>
            <a:bodyPr wrap="square" rtlCol="0">
              <a:spAutoFit/>
            </a:bodyPr>
            <a:lstStyle/>
            <a:p>
              <a:pPr algn="ctr"/>
              <a:r>
                <a:rPr lang="it-IT" sz="1600" b="1" dirty="0">
                  <a:latin typeface="Geneva" panose="020B0503030404040204"/>
                </a:rPr>
                <a:t>BEAM PIPE</a:t>
              </a:r>
            </a:p>
          </p:txBody>
        </p:sp>
      </p:grpSp>
      <p:sp>
        <p:nvSpPr>
          <p:cNvPr id="6" name="CasellaDiTesto 5">
            <a:extLst>
              <a:ext uri="{FF2B5EF4-FFF2-40B4-BE49-F238E27FC236}">
                <a16:creationId xmlns:a16="http://schemas.microsoft.com/office/drawing/2014/main" id="{6FB297D4-24EF-1F88-5D00-D8E62765BED6}"/>
              </a:ext>
            </a:extLst>
          </p:cNvPr>
          <p:cNvSpPr txBox="1"/>
          <p:nvPr/>
        </p:nvSpPr>
        <p:spPr>
          <a:xfrm>
            <a:off x="1754876" y="4336498"/>
            <a:ext cx="3605450" cy="923330"/>
          </a:xfrm>
          <a:prstGeom prst="rect">
            <a:avLst/>
          </a:prstGeom>
          <a:noFill/>
        </p:spPr>
        <p:txBody>
          <a:bodyPr wrap="square" rtlCol="0">
            <a:spAutoFit/>
          </a:bodyPr>
          <a:lstStyle/>
          <a:p>
            <a:pPr algn="ctr"/>
            <a:r>
              <a:rPr lang="it-IT" dirty="0" err="1">
                <a:latin typeface="Geneva" panose="020B0503030404040204"/>
              </a:rPr>
              <a:t>Paraffin</a:t>
            </a:r>
            <a:r>
              <a:rPr lang="it-IT" dirty="0">
                <a:latin typeface="Geneva" panose="020B0503030404040204"/>
              </a:rPr>
              <a:t> </a:t>
            </a:r>
            <a:r>
              <a:rPr lang="it-IT" dirty="0" err="1">
                <a:latin typeface="Geneva" panose="020B0503030404040204"/>
              </a:rPr>
              <a:t>manifolds</a:t>
            </a:r>
            <a:r>
              <a:rPr lang="it-IT" dirty="0">
                <a:latin typeface="Geneva" panose="020B0503030404040204"/>
              </a:rPr>
              <a:t> reduce the </a:t>
            </a:r>
            <a:r>
              <a:rPr lang="it-IT" dirty="0" err="1">
                <a:latin typeface="Geneva" panose="020B0503030404040204"/>
              </a:rPr>
              <a:t>layer</a:t>
            </a:r>
            <a:r>
              <a:rPr lang="it-IT" dirty="0">
                <a:latin typeface="Geneva" panose="020B0503030404040204"/>
              </a:rPr>
              <a:t> 1 </a:t>
            </a:r>
            <a:r>
              <a:rPr lang="it-IT" dirty="0" err="1">
                <a:latin typeface="Geneva" panose="020B0503030404040204"/>
              </a:rPr>
              <a:t>airflow</a:t>
            </a:r>
            <a:r>
              <a:rPr lang="it-IT" dirty="0">
                <a:latin typeface="Geneva" panose="020B0503030404040204"/>
              </a:rPr>
              <a:t> and make </a:t>
            </a:r>
            <a:r>
              <a:rPr lang="it-IT" dirty="0" err="1">
                <a:latin typeface="Geneva" panose="020B0503030404040204"/>
              </a:rPr>
              <a:t>it</a:t>
            </a:r>
            <a:r>
              <a:rPr lang="it-IT" dirty="0">
                <a:latin typeface="Geneva" panose="020B0503030404040204"/>
              </a:rPr>
              <a:t> </a:t>
            </a:r>
            <a:r>
              <a:rPr lang="it-IT" dirty="0" err="1">
                <a:latin typeface="Geneva" panose="020B0503030404040204"/>
              </a:rPr>
              <a:t>difficult</a:t>
            </a:r>
            <a:r>
              <a:rPr lang="it-IT" dirty="0">
                <a:latin typeface="Geneva" panose="020B0503030404040204"/>
              </a:rPr>
              <a:t> to </a:t>
            </a:r>
            <a:r>
              <a:rPr lang="it-IT" dirty="0" err="1">
                <a:latin typeface="Geneva" panose="020B0503030404040204"/>
              </a:rPr>
              <a:t>route</a:t>
            </a:r>
            <a:r>
              <a:rPr lang="it-IT" dirty="0">
                <a:latin typeface="Geneva" panose="020B0503030404040204"/>
              </a:rPr>
              <a:t> the cables </a:t>
            </a:r>
          </a:p>
        </p:txBody>
      </p:sp>
      <p:cxnSp>
        <p:nvCxnSpPr>
          <p:cNvPr id="9" name="Connettore 2 8">
            <a:extLst>
              <a:ext uri="{FF2B5EF4-FFF2-40B4-BE49-F238E27FC236}">
                <a16:creationId xmlns:a16="http://schemas.microsoft.com/office/drawing/2014/main" id="{421672D4-74A6-DFDA-D4C9-705DFCC5181A}"/>
              </a:ext>
            </a:extLst>
          </p:cNvPr>
          <p:cNvCxnSpPr>
            <a:cxnSpLocks/>
          </p:cNvCxnSpPr>
          <p:nvPr/>
        </p:nvCxnSpPr>
        <p:spPr>
          <a:xfrm>
            <a:off x="3606742" y="5292666"/>
            <a:ext cx="0" cy="4467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CasellaDiTesto 9">
            <a:extLst>
              <a:ext uri="{FF2B5EF4-FFF2-40B4-BE49-F238E27FC236}">
                <a16:creationId xmlns:a16="http://schemas.microsoft.com/office/drawing/2014/main" id="{6D1389FA-3D33-D5EB-624C-8F3CD653477A}"/>
              </a:ext>
            </a:extLst>
          </p:cNvPr>
          <p:cNvSpPr txBox="1"/>
          <p:nvPr/>
        </p:nvSpPr>
        <p:spPr>
          <a:xfrm>
            <a:off x="1537679" y="5739465"/>
            <a:ext cx="4039845" cy="646331"/>
          </a:xfrm>
          <a:prstGeom prst="rect">
            <a:avLst/>
          </a:prstGeom>
          <a:noFill/>
        </p:spPr>
        <p:txBody>
          <a:bodyPr wrap="square" rtlCol="0">
            <a:spAutoFit/>
          </a:bodyPr>
          <a:lstStyle/>
          <a:p>
            <a:pPr algn="ctr"/>
            <a:r>
              <a:rPr lang="it-IT" dirty="0" err="1">
                <a:latin typeface="Geneva" panose="020B0503030404040204"/>
              </a:rPr>
              <a:t>Investigations</a:t>
            </a:r>
            <a:r>
              <a:rPr lang="it-IT" dirty="0">
                <a:latin typeface="Geneva" panose="020B0503030404040204"/>
              </a:rPr>
              <a:t> are </a:t>
            </a:r>
            <a:r>
              <a:rPr lang="it-IT" dirty="0" err="1">
                <a:latin typeface="Geneva" panose="020B0503030404040204"/>
              </a:rPr>
              <a:t>ongoing</a:t>
            </a:r>
            <a:r>
              <a:rPr lang="it-IT" dirty="0">
                <a:latin typeface="Geneva" panose="020B0503030404040204"/>
              </a:rPr>
              <a:t> to </a:t>
            </a:r>
            <a:r>
              <a:rPr lang="it-IT" dirty="0" err="1">
                <a:latin typeface="Geneva" panose="020B0503030404040204"/>
              </a:rPr>
              <a:t>move</a:t>
            </a:r>
            <a:r>
              <a:rPr lang="it-IT" dirty="0">
                <a:latin typeface="Geneva" panose="020B0503030404040204"/>
              </a:rPr>
              <a:t> </a:t>
            </a:r>
            <a:r>
              <a:rPr lang="it-IT" dirty="0" err="1">
                <a:latin typeface="Geneva" panose="020B0503030404040204"/>
              </a:rPr>
              <a:t>further</a:t>
            </a:r>
            <a:r>
              <a:rPr lang="it-IT" dirty="0">
                <a:latin typeface="Geneva" panose="020B0503030404040204"/>
              </a:rPr>
              <a:t> </a:t>
            </a:r>
            <a:r>
              <a:rPr lang="it-IT" dirty="0" err="1">
                <a:latin typeface="Geneva" panose="020B0503030404040204"/>
              </a:rPr>
              <a:t>away</a:t>
            </a:r>
            <a:r>
              <a:rPr lang="it-IT" dirty="0">
                <a:latin typeface="Geneva" panose="020B0503030404040204"/>
              </a:rPr>
              <a:t> the </a:t>
            </a:r>
            <a:r>
              <a:rPr lang="it-IT" dirty="0" err="1">
                <a:latin typeface="Geneva" panose="020B0503030404040204"/>
              </a:rPr>
              <a:t>paraffin</a:t>
            </a:r>
            <a:r>
              <a:rPr lang="it-IT" dirty="0">
                <a:latin typeface="Geneva" panose="020B0503030404040204"/>
              </a:rPr>
              <a:t> </a:t>
            </a:r>
            <a:r>
              <a:rPr lang="it-IT" dirty="0" err="1">
                <a:latin typeface="Geneva" panose="020B0503030404040204"/>
              </a:rPr>
              <a:t>manifolds</a:t>
            </a:r>
            <a:endParaRPr lang="it-IT" dirty="0">
              <a:latin typeface="Geneva" panose="020B0503030404040204"/>
            </a:endParaRPr>
          </a:p>
        </p:txBody>
      </p:sp>
      <p:sp>
        <p:nvSpPr>
          <p:cNvPr id="11" name="CasellaDiTesto 10">
            <a:extLst>
              <a:ext uri="{FF2B5EF4-FFF2-40B4-BE49-F238E27FC236}">
                <a16:creationId xmlns:a16="http://schemas.microsoft.com/office/drawing/2014/main" id="{AF92B530-94CE-F22B-1C09-82133DE848D4}"/>
              </a:ext>
            </a:extLst>
          </p:cNvPr>
          <p:cNvSpPr txBox="1"/>
          <p:nvPr/>
        </p:nvSpPr>
        <p:spPr>
          <a:xfrm>
            <a:off x="6899075" y="4351364"/>
            <a:ext cx="4060294" cy="1200329"/>
          </a:xfrm>
          <a:prstGeom prst="rect">
            <a:avLst/>
          </a:prstGeom>
          <a:noFill/>
        </p:spPr>
        <p:txBody>
          <a:bodyPr wrap="square" rtlCol="0">
            <a:spAutoFit/>
          </a:bodyPr>
          <a:lstStyle/>
          <a:p>
            <a:pPr algn="ctr"/>
            <a:r>
              <a:rPr lang="it-IT" dirty="0">
                <a:latin typeface="Geneva" panose="020B0503030404040204"/>
              </a:rPr>
              <a:t>To </a:t>
            </a:r>
            <a:r>
              <a:rPr lang="it-IT" dirty="0" err="1">
                <a:latin typeface="Geneva" panose="020B0503030404040204"/>
              </a:rPr>
              <a:t>allow</a:t>
            </a:r>
            <a:r>
              <a:rPr lang="it-IT" dirty="0">
                <a:latin typeface="Geneva" panose="020B0503030404040204"/>
              </a:rPr>
              <a:t> the assembly of the 3D printed support, the </a:t>
            </a:r>
            <a:r>
              <a:rPr lang="it-IT" dirty="0" err="1">
                <a:latin typeface="Geneva" panose="020B0503030404040204"/>
              </a:rPr>
              <a:t>paraffin</a:t>
            </a:r>
            <a:r>
              <a:rPr lang="it-IT" dirty="0">
                <a:latin typeface="Geneva" panose="020B0503030404040204"/>
              </a:rPr>
              <a:t> </a:t>
            </a:r>
            <a:r>
              <a:rPr lang="it-IT" dirty="0" err="1">
                <a:latin typeface="Geneva" panose="020B0503030404040204"/>
              </a:rPr>
              <a:t>ducts</a:t>
            </a:r>
            <a:r>
              <a:rPr lang="it-IT" dirty="0">
                <a:latin typeface="Geneva" panose="020B0503030404040204"/>
              </a:rPr>
              <a:t> must be </a:t>
            </a:r>
            <a:r>
              <a:rPr lang="it-IT" dirty="0" err="1">
                <a:latin typeface="Geneva" panose="020B0503030404040204"/>
              </a:rPr>
              <a:t>incorporated</a:t>
            </a:r>
            <a:r>
              <a:rPr lang="it-IT" dirty="0">
                <a:latin typeface="Geneva" panose="020B0503030404040204"/>
              </a:rPr>
              <a:t> </a:t>
            </a:r>
            <a:r>
              <a:rPr lang="it-IT" dirty="0" err="1">
                <a:latin typeface="Geneva" panose="020B0503030404040204"/>
              </a:rPr>
              <a:t>into</a:t>
            </a:r>
            <a:r>
              <a:rPr lang="it-IT" dirty="0">
                <a:latin typeface="Geneva" panose="020B0503030404040204"/>
              </a:rPr>
              <a:t> the </a:t>
            </a:r>
            <a:r>
              <a:rPr lang="it-IT" dirty="0" err="1">
                <a:latin typeface="Geneva" panose="020B0503030404040204"/>
              </a:rPr>
              <a:t>ribs</a:t>
            </a:r>
            <a:r>
              <a:rPr lang="it-IT" dirty="0">
                <a:latin typeface="Geneva" panose="020B0503030404040204"/>
              </a:rPr>
              <a:t> of of the support</a:t>
            </a:r>
          </a:p>
        </p:txBody>
      </p:sp>
      <p:grpSp>
        <p:nvGrpSpPr>
          <p:cNvPr id="17" name="Gruppo 16">
            <a:extLst>
              <a:ext uri="{FF2B5EF4-FFF2-40B4-BE49-F238E27FC236}">
                <a16:creationId xmlns:a16="http://schemas.microsoft.com/office/drawing/2014/main" id="{213B3640-0B66-CF06-28C2-3D29E1F3ED69}"/>
              </a:ext>
            </a:extLst>
          </p:cNvPr>
          <p:cNvGrpSpPr/>
          <p:nvPr/>
        </p:nvGrpSpPr>
        <p:grpSpPr>
          <a:xfrm>
            <a:off x="7015956" y="518150"/>
            <a:ext cx="5140162" cy="3833214"/>
            <a:chOff x="7015956" y="518150"/>
            <a:chExt cx="5140162" cy="3833214"/>
          </a:xfrm>
        </p:grpSpPr>
        <p:pic>
          <p:nvPicPr>
            <p:cNvPr id="33" name="Immagine 32" descr="Immagine che contiene cerchio, schermata, schizzo, Simmetria&#10;&#10;Il contenuto generato dall'IA potrebbe non essere corretto.">
              <a:extLst>
                <a:ext uri="{FF2B5EF4-FFF2-40B4-BE49-F238E27FC236}">
                  <a16:creationId xmlns:a16="http://schemas.microsoft.com/office/drawing/2014/main" id="{503BA17F-E895-A6DF-4527-F702929466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5956" y="1164732"/>
              <a:ext cx="3908524" cy="3186632"/>
            </a:xfrm>
            <a:prstGeom prst="rect">
              <a:avLst/>
            </a:prstGeom>
          </p:spPr>
        </p:pic>
        <p:sp>
          <p:nvSpPr>
            <p:cNvPr id="42" name="CasellaDiTesto 41">
              <a:extLst>
                <a:ext uri="{FF2B5EF4-FFF2-40B4-BE49-F238E27FC236}">
                  <a16:creationId xmlns:a16="http://schemas.microsoft.com/office/drawing/2014/main" id="{02EBD19D-58DA-DC93-6953-D2F5D2200C96}"/>
                </a:ext>
              </a:extLst>
            </p:cNvPr>
            <p:cNvSpPr txBox="1"/>
            <p:nvPr/>
          </p:nvSpPr>
          <p:spPr>
            <a:xfrm rot="1742302">
              <a:off x="9157946" y="1361706"/>
              <a:ext cx="970268" cy="615553"/>
            </a:xfrm>
            <a:prstGeom prst="rect">
              <a:avLst/>
            </a:prstGeom>
            <a:noFill/>
          </p:spPr>
          <p:txBody>
            <a:bodyPr wrap="square" rtlCol="0">
              <a:spAutoFit/>
            </a:bodyPr>
            <a:lstStyle/>
            <a:p>
              <a:pPr algn="ctr"/>
              <a:endParaRPr lang="it-IT" sz="1000" b="1" dirty="0"/>
            </a:p>
            <a:p>
              <a:pPr algn="ctr"/>
              <a:r>
                <a:rPr lang="it-IT" sz="2400" b="1" dirty="0">
                  <a:ln>
                    <a:solidFill>
                      <a:srgbClr val="FF6600"/>
                    </a:solidFill>
                  </a:ln>
                  <a:latin typeface="Geneva" panose="020B0503030404040204"/>
                </a:rPr>
                <a:t>AIR</a:t>
              </a:r>
            </a:p>
          </p:txBody>
        </p:sp>
        <p:sp>
          <p:nvSpPr>
            <p:cNvPr id="43" name="CasellaDiTesto 42">
              <a:extLst>
                <a:ext uri="{FF2B5EF4-FFF2-40B4-BE49-F238E27FC236}">
                  <a16:creationId xmlns:a16="http://schemas.microsoft.com/office/drawing/2014/main" id="{042F4EFF-9C40-516C-CF50-932DF9F087F6}"/>
                </a:ext>
              </a:extLst>
            </p:cNvPr>
            <p:cNvSpPr txBox="1"/>
            <p:nvPr/>
          </p:nvSpPr>
          <p:spPr>
            <a:xfrm>
              <a:off x="8593791" y="518150"/>
              <a:ext cx="1846088" cy="754053"/>
            </a:xfrm>
            <a:prstGeom prst="rect">
              <a:avLst/>
            </a:prstGeom>
            <a:noFill/>
          </p:spPr>
          <p:txBody>
            <a:bodyPr wrap="square" rtlCol="0">
              <a:spAutoFit/>
            </a:bodyPr>
            <a:lstStyle/>
            <a:p>
              <a:pPr algn="ctr"/>
              <a:endParaRPr lang="it-IT" sz="1100" b="1" dirty="0"/>
            </a:p>
            <a:p>
              <a:pPr algn="ctr"/>
              <a:r>
                <a:rPr lang="it-IT" sz="1600" b="1" dirty="0">
                  <a:latin typeface="Geneva" panose="020B0503030404040204"/>
                </a:rPr>
                <a:t>PARAFFIN</a:t>
              </a:r>
            </a:p>
            <a:p>
              <a:pPr algn="ctr"/>
              <a:r>
                <a:rPr lang="it-IT" sz="1600" b="1" dirty="0">
                  <a:latin typeface="Geneva" panose="020B0503030404040204"/>
                </a:rPr>
                <a:t>INLET</a:t>
              </a:r>
            </a:p>
          </p:txBody>
        </p:sp>
        <p:cxnSp>
          <p:nvCxnSpPr>
            <p:cNvPr id="45" name="Connettore 2 44">
              <a:extLst>
                <a:ext uri="{FF2B5EF4-FFF2-40B4-BE49-F238E27FC236}">
                  <a16:creationId xmlns:a16="http://schemas.microsoft.com/office/drawing/2014/main" id="{00485181-EA74-E970-E47E-6FCE45D85208}"/>
                </a:ext>
              </a:extLst>
            </p:cNvPr>
            <p:cNvCxnSpPr>
              <a:cxnSpLocks/>
            </p:cNvCxnSpPr>
            <p:nvPr/>
          </p:nvCxnSpPr>
          <p:spPr>
            <a:xfrm flipH="1">
              <a:off x="8975141" y="1211478"/>
              <a:ext cx="280692" cy="4580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6" name="Stella a 4 punte 45">
              <a:extLst>
                <a:ext uri="{FF2B5EF4-FFF2-40B4-BE49-F238E27FC236}">
                  <a16:creationId xmlns:a16="http://schemas.microsoft.com/office/drawing/2014/main" id="{B646F1B3-B1FA-BFE5-63FC-A27A0DBD0620}"/>
                </a:ext>
              </a:extLst>
            </p:cNvPr>
            <p:cNvSpPr/>
            <p:nvPr/>
          </p:nvSpPr>
          <p:spPr>
            <a:xfrm>
              <a:off x="8946573" y="2764928"/>
              <a:ext cx="57135" cy="57135"/>
            </a:xfrm>
            <a:prstGeom prst="star4">
              <a:avLst/>
            </a:prstGeom>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CasellaDiTesto 46">
              <a:extLst>
                <a:ext uri="{FF2B5EF4-FFF2-40B4-BE49-F238E27FC236}">
                  <a16:creationId xmlns:a16="http://schemas.microsoft.com/office/drawing/2014/main" id="{6CD021DE-365A-77DD-BD7C-333C3A22A14E}"/>
                </a:ext>
              </a:extLst>
            </p:cNvPr>
            <p:cNvSpPr txBox="1"/>
            <p:nvPr/>
          </p:nvSpPr>
          <p:spPr>
            <a:xfrm>
              <a:off x="8759170" y="2822064"/>
              <a:ext cx="599280" cy="338554"/>
            </a:xfrm>
            <a:prstGeom prst="rect">
              <a:avLst/>
            </a:prstGeom>
            <a:noFill/>
          </p:spPr>
          <p:txBody>
            <a:bodyPr wrap="square" rtlCol="0">
              <a:spAutoFit/>
            </a:bodyPr>
            <a:lstStyle/>
            <a:p>
              <a:r>
                <a:rPr lang="it-IT" sz="1600" b="1" i="1" dirty="0">
                  <a:latin typeface="Geneva" panose="020B0503030404040204"/>
                </a:rPr>
                <a:t>IP</a:t>
              </a:r>
            </a:p>
          </p:txBody>
        </p:sp>
        <p:cxnSp>
          <p:nvCxnSpPr>
            <p:cNvPr id="15" name="Connettore 2 14">
              <a:extLst>
                <a:ext uri="{FF2B5EF4-FFF2-40B4-BE49-F238E27FC236}">
                  <a16:creationId xmlns:a16="http://schemas.microsoft.com/office/drawing/2014/main" id="{FFDD1846-04FF-69B3-0E10-C352D856B7C8}"/>
                </a:ext>
              </a:extLst>
            </p:cNvPr>
            <p:cNvCxnSpPr>
              <a:cxnSpLocks/>
            </p:cNvCxnSpPr>
            <p:nvPr/>
          </p:nvCxnSpPr>
          <p:spPr>
            <a:xfrm flipH="1">
              <a:off x="10117298" y="1790716"/>
              <a:ext cx="891740" cy="3477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CasellaDiTesto 15">
              <a:extLst>
                <a:ext uri="{FF2B5EF4-FFF2-40B4-BE49-F238E27FC236}">
                  <a16:creationId xmlns:a16="http://schemas.microsoft.com/office/drawing/2014/main" id="{EF4BFFF6-3337-596C-133D-D46254219D60}"/>
                </a:ext>
              </a:extLst>
            </p:cNvPr>
            <p:cNvSpPr txBox="1"/>
            <p:nvPr/>
          </p:nvSpPr>
          <p:spPr>
            <a:xfrm>
              <a:off x="10805694" y="1179101"/>
              <a:ext cx="1350424" cy="738664"/>
            </a:xfrm>
            <a:prstGeom prst="rect">
              <a:avLst/>
            </a:prstGeom>
            <a:noFill/>
          </p:spPr>
          <p:txBody>
            <a:bodyPr wrap="square" rtlCol="0">
              <a:spAutoFit/>
            </a:bodyPr>
            <a:lstStyle/>
            <a:p>
              <a:pPr algn="ctr"/>
              <a:endParaRPr lang="it-IT" sz="1000" b="1" dirty="0"/>
            </a:p>
            <a:p>
              <a:pPr algn="ctr"/>
              <a:r>
                <a:rPr lang="it-IT" sz="1600" b="1" dirty="0" err="1">
                  <a:latin typeface="Geneva" panose="020B0503030404040204"/>
                </a:rPr>
                <a:t>Ribs</a:t>
              </a:r>
              <a:r>
                <a:rPr lang="it-IT" sz="1600" b="1" dirty="0">
                  <a:latin typeface="Geneva" panose="020B0503030404040204"/>
                </a:rPr>
                <a:t> of the support</a:t>
              </a:r>
            </a:p>
          </p:txBody>
        </p:sp>
      </p:grpSp>
      <p:cxnSp>
        <p:nvCxnSpPr>
          <p:cNvPr id="21" name="Connettore 2 20">
            <a:extLst>
              <a:ext uri="{FF2B5EF4-FFF2-40B4-BE49-F238E27FC236}">
                <a16:creationId xmlns:a16="http://schemas.microsoft.com/office/drawing/2014/main" id="{8FC6D569-0974-F305-77EC-2C230BC91F98}"/>
              </a:ext>
            </a:extLst>
          </p:cNvPr>
          <p:cNvCxnSpPr>
            <a:cxnSpLocks/>
          </p:cNvCxnSpPr>
          <p:nvPr/>
        </p:nvCxnSpPr>
        <p:spPr>
          <a:xfrm>
            <a:off x="8992204" y="5514464"/>
            <a:ext cx="0" cy="19097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CasellaDiTesto 22">
            <a:extLst>
              <a:ext uri="{FF2B5EF4-FFF2-40B4-BE49-F238E27FC236}">
                <a16:creationId xmlns:a16="http://schemas.microsoft.com/office/drawing/2014/main" id="{CE67BFF2-27C4-5B48-9DA4-9A85E3ACBE7E}"/>
              </a:ext>
            </a:extLst>
          </p:cNvPr>
          <p:cNvSpPr txBox="1"/>
          <p:nvPr/>
        </p:nvSpPr>
        <p:spPr>
          <a:xfrm>
            <a:off x="7673032" y="5602874"/>
            <a:ext cx="2604217" cy="923330"/>
          </a:xfrm>
          <a:prstGeom prst="rect">
            <a:avLst/>
          </a:prstGeom>
          <a:noFill/>
        </p:spPr>
        <p:txBody>
          <a:bodyPr wrap="square" rtlCol="0">
            <a:spAutoFit/>
          </a:bodyPr>
          <a:lstStyle/>
          <a:p>
            <a:pPr algn="ctr"/>
            <a:r>
              <a:rPr lang="it-IT" dirty="0">
                <a:latin typeface="Geneva" panose="020B0503030404040204"/>
              </a:rPr>
              <a:t>Reduce the </a:t>
            </a:r>
            <a:r>
              <a:rPr lang="it-IT" dirty="0" err="1">
                <a:latin typeface="Geneva" panose="020B0503030404040204"/>
              </a:rPr>
              <a:t>number</a:t>
            </a:r>
            <a:r>
              <a:rPr lang="it-IT" dirty="0">
                <a:latin typeface="Geneva" panose="020B0503030404040204"/>
              </a:rPr>
              <a:t> of </a:t>
            </a:r>
            <a:r>
              <a:rPr lang="it-IT" dirty="0" err="1">
                <a:latin typeface="Geneva" panose="020B0503030404040204"/>
              </a:rPr>
              <a:t>paraffin</a:t>
            </a:r>
            <a:r>
              <a:rPr lang="it-IT" dirty="0">
                <a:latin typeface="Geneva" panose="020B0503030404040204"/>
              </a:rPr>
              <a:t> </a:t>
            </a:r>
            <a:r>
              <a:rPr lang="it-IT" dirty="0" err="1">
                <a:latin typeface="Geneva" panose="020B0503030404040204"/>
              </a:rPr>
              <a:t>inlets</a:t>
            </a:r>
            <a:r>
              <a:rPr lang="it-IT" dirty="0">
                <a:latin typeface="Geneva" panose="020B0503030404040204"/>
              </a:rPr>
              <a:t> from 4 to 3 </a:t>
            </a:r>
            <a:r>
              <a:rPr lang="it-IT" dirty="0" err="1">
                <a:latin typeface="Geneva" panose="020B0503030404040204"/>
              </a:rPr>
              <a:t>arranged</a:t>
            </a:r>
            <a:r>
              <a:rPr lang="it-IT" dirty="0">
                <a:latin typeface="Geneva" panose="020B0503030404040204"/>
              </a:rPr>
              <a:t> </a:t>
            </a:r>
            <a:r>
              <a:rPr lang="it-IT" dirty="0" err="1">
                <a:latin typeface="Geneva" panose="020B0503030404040204"/>
              </a:rPr>
              <a:t>every</a:t>
            </a:r>
            <a:r>
              <a:rPr lang="it-IT" dirty="0">
                <a:latin typeface="Geneva" panose="020B0503030404040204"/>
              </a:rPr>
              <a:t> 120°</a:t>
            </a:r>
          </a:p>
        </p:txBody>
      </p:sp>
      <p:sp>
        <p:nvSpPr>
          <p:cNvPr id="44" name="Segnaposto numero diapositiva 43">
            <a:extLst>
              <a:ext uri="{FF2B5EF4-FFF2-40B4-BE49-F238E27FC236}">
                <a16:creationId xmlns:a16="http://schemas.microsoft.com/office/drawing/2014/main" id="{AC405F4F-5EC6-78E8-BEBD-A2B5CC1BDE58}"/>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15</a:t>
            </a:fld>
            <a:endParaRPr lang="en-US" dirty="0">
              <a:latin typeface="Geneva" panose="020B0503030404040204"/>
            </a:endParaRPr>
          </a:p>
        </p:txBody>
      </p:sp>
      <p:sp>
        <p:nvSpPr>
          <p:cNvPr id="50" name="CasellaDiTesto 49">
            <a:extLst>
              <a:ext uri="{FF2B5EF4-FFF2-40B4-BE49-F238E27FC236}">
                <a16:creationId xmlns:a16="http://schemas.microsoft.com/office/drawing/2014/main" id="{76A572E0-95B7-BDD8-5B79-AC0B2FF59741}"/>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51" name="CasellaDiTesto 50">
            <a:extLst>
              <a:ext uri="{FF2B5EF4-FFF2-40B4-BE49-F238E27FC236}">
                <a16:creationId xmlns:a16="http://schemas.microsoft.com/office/drawing/2014/main" id="{B850781D-7CAB-6175-8CF0-6F249823FE21}"/>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393721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B7E6F-60BF-EC4E-14A0-6F972BADC069}"/>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5052362C-2096-740C-B4C1-77B4ECCEC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FF77A671-063D-560A-40B2-634A5C8CD9D4}"/>
              </a:ext>
            </a:extLst>
          </p:cNvPr>
          <p:cNvSpPr txBox="1"/>
          <p:nvPr/>
        </p:nvSpPr>
        <p:spPr>
          <a:xfrm>
            <a:off x="2933441" y="529995"/>
            <a:ext cx="6322916" cy="369332"/>
          </a:xfrm>
          <a:prstGeom prst="rect">
            <a:avLst/>
          </a:prstGeom>
          <a:noFill/>
        </p:spPr>
        <p:txBody>
          <a:bodyPr wrap="square" rtlCol="0">
            <a:spAutoFit/>
          </a:bodyPr>
          <a:lstStyle/>
          <a:p>
            <a:pPr algn="ctr"/>
            <a:r>
              <a:rPr lang="it-IT" b="1" u="sng" dirty="0" err="1">
                <a:latin typeface="Geneva" panose="020B0503030404040204"/>
              </a:rPr>
              <a:t>Changing</a:t>
            </a:r>
            <a:r>
              <a:rPr lang="it-IT" b="1" u="sng" dirty="0">
                <a:latin typeface="Geneva" panose="020B0503030404040204"/>
              </a:rPr>
              <a:t> the </a:t>
            </a:r>
            <a:r>
              <a:rPr lang="it-IT" b="1" u="sng" dirty="0" err="1">
                <a:latin typeface="Geneva" panose="020B0503030404040204"/>
              </a:rPr>
              <a:t>paradigm</a:t>
            </a:r>
            <a:r>
              <a:rPr lang="it-IT" b="1" u="sng" dirty="0">
                <a:latin typeface="Geneva" panose="020B0503030404040204"/>
              </a:rPr>
              <a:t> of air </a:t>
            </a:r>
            <a:r>
              <a:rPr lang="it-IT" b="1" u="sng" dirty="0" err="1">
                <a:latin typeface="Geneva" panose="020B0503030404040204"/>
              </a:rPr>
              <a:t>cooling</a:t>
            </a:r>
            <a:r>
              <a:rPr lang="it-IT" b="1" u="sng" dirty="0">
                <a:latin typeface="Geneva" panose="020B0503030404040204"/>
              </a:rPr>
              <a:t> for </a:t>
            </a:r>
            <a:r>
              <a:rPr lang="it-IT" b="1" u="sng" dirty="0" err="1">
                <a:latin typeface="Geneva" panose="020B0503030404040204"/>
              </a:rPr>
              <a:t>layer</a:t>
            </a:r>
            <a:r>
              <a:rPr lang="it-IT" b="1" u="sng" dirty="0">
                <a:latin typeface="Geneva" panose="020B0503030404040204"/>
              </a:rPr>
              <a:t> 1</a:t>
            </a:r>
            <a:endParaRPr lang="it-IT" dirty="0">
              <a:latin typeface="Geneva" panose="020B0503030404040204"/>
            </a:endParaRPr>
          </a:p>
        </p:txBody>
      </p:sp>
      <p:sp>
        <p:nvSpPr>
          <p:cNvPr id="19" name="CasellaDiTesto 18">
            <a:extLst>
              <a:ext uri="{FF2B5EF4-FFF2-40B4-BE49-F238E27FC236}">
                <a16:creationId xmlns:a16="http://schemas.microsoft.com/office/drawing/2014/main" id="{16350FF0-54A1-ADC8-2807-50475329EA77}"/>
              </a:ext>
            </a:extLst>
          </p:cNvPr>
          <p:cNvSpPr txBox="1"/>
          <p:nvPr/>
        </p:nvSpPr>
        <p:spPr>
          <a:xfrm>
            <a:off x="3980992" y="4138873"/>
            <a:ext cx="4230016" cy="646331"/>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Layer 1 </a:t>
            </a:r>
            <a:r>
              <a:rPr lang="it-IT" dirty="0" err="1">
                <a:latin typeface="Geneva" panose="020B0503030404040204" pitchFamily="34" charset="0"/>
                <a:ea typeface="Geneva" panose="020B0503030404040204" pitchFamily="34" charset="0"/>
              </a:rPr>
              <a:t>is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only</a:t>
            </a:r>
            <a:r>
              <a:rPr lang="it-IT" dirty="0">
                <a:latin typeface="Geneva" panose="020B0503030404040204" pitchFamily="34" charset="0"/>
                <a:ea typeface="Geneva" panose="020B0503030404040204" pitchFamily="34" charset="0"/>
              </a:rPr>
              <a:t> 2 mm </a:t>
            </a:r>
            <a:r>
              <a:rPr lang="it-IT" dirty="0" err="1">
                <a:latin typeface="Geneva" panose="020B0503030404040204" pitchFamily="34" charset="0"/>
                <a:ea typeface="Geneva" panose="020B0503030404040204" pitchFamily="34" charset="0"/>
              </a:rPr>
              <a:t>away</a:t>
            </a:r>
            <a:r>
              <a:rPr lang="it-IT" dirty="0">
                <a:latin typeface="Geneva" panose="020B0503030404040204" pitchFamily="34" charset="0"/>
                <a:ea typeface="Geneva" panose="020B0503030404040204" pitchFamily="34" charset="0"/>
              </a:rPr>
              <a:t> from the </a:t>
            </a:r>
            <a:r>
              <a:rPr lang="it-IT" dirty="0" err="1">
                <a:latin typeface="Geneva" panose="020B0503030404040204" pitchFamily="34" charset="0"/>
                <a:ea typeface="Geneva" panose="020B0503030404040204" pitchFamily="34" charset="0"/>
              </a:rPr>
              <a:t>outer</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wall</a:t>
            </a:r>
            <a:r>
              <a:rPr lang="it-IT" dirty="0">
                <a:latin typeface="Geneva" panose="020B0503030404040204" pitchFamily="34" charset="0"/>
                <a:ea typeface="Geneva" panose="020B0503030404040204" pitchFamily="34" charset="0"/>
              </a:rPr>
              <a:t> of the </a:t>
            </a:r>
            <a:r>
              <a:rPr lang="it-IT" dirty="0" err="1">
                <a:latin typeface="Geneva" panose="020B0503030404040204" pitchFamily="34" charset="0"/>
                <a:ea typeface="Geneva" panose="020B0503030404040204" pitchFamily="34" charset="0"/>
              </a:rPr>
              <a:t>beam</a:t>
            </a:r>
            <a:r>
              <a:rPr lang="it-IT" dirty="0">
                <a:latin typeface="Geneva" panose="020B0503030404040204" pitchFamily="34" charset="0"/>
                <a:ea typeface="Geneva" panose="020B0503030404040204" pitchFamily="34" charset="0"/>
              </a:rPr>
              <a:t> pipe</a:t>
            </a:r>
          </a:p>
        </p:txBody>
      </p:sp>
      <p:sp>
        <p:nvSpPr>
          <p:cNvPr id="22" name="CasellaDiTesto 21">
            <a:extLst>
              <a:ext uri="{FF2B5EF4-FFF2-40B4-BE49-F238E27FC236}">
                <a16:creationId xmlns:a16="http://schemas.microsoft.com/office/drawing/2014/main" id="{C0030736-A31B-0988-507C-BFE693B1648F}"/>
              </a:ext>
            </a:extLst>
          </p:cNvPr>
          <p:cNvSpPr txBox="1"/>
          <p:nvPr/>
        </p:nvSpPr>
        <p:spPr>
          <a:xfrm>
            <a:off x="3980992" y="4978467"/>
            <a:ext cx="4230016" cy="646331"/>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Why</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not</a:t>
            </a:r>
            <a:r>
              <a:rPr lang="it-IT" dirty="0">
                <a:latin typeface="Geneva" panose="020B0503030404040204" pitchFamily="34" charset="0"/>
                <a:ea typeface="Geneva" panose="020B0503030404040204" pitchFamily="34" charset="0"/>
              </a:rPr>
              <a:t> to use the </a:t>
            </a:r>
            <a:r>
              <a:rPr lang="it-IT" dirty="0" err="1">
                <a:latin typeface="Geneva" panose="020B0503030404040204" pitchFamily="34" charset="0"/>
                <a:ea typeface="Geneva" panose="020B0503030404040204" pitchFamily="34" charset="0"/>
              </a:rPr>
              <a:t>paraffin</a:t>
            </a:r>
            <a:r>
              <a:rPr lang="it-IT" dirty="0">
                <a:latin typeface="Geneva" panose="020B0503030404040204" pitchFamily="34" charset="0"/>
                <a:ea typeface="Geneva" panose="020B0503030404040204" pitchFamily="34" charset="0"/>
              </a:rPr>
              <a:t> to cool the </a:t>
            </a:r>
            <a:r>
              <a:rPr lang="it-IT" dirty="0" err="1">
                <a:latin typeface="Geneva" panose="020B0503030404040204" pitchFamily="34" charset="0"/>
                <a:ea typeface="Geneva" panose="020B0503030404040204" pitchFamily="34" charset="0"/>
              </a:rPr>
              <a:t>layer</a:t>
            </a:r>
            <a:r>
              <a:rPr lang="it-IT" dirty="0">
                <a:latin typeface="Geneva" panose="020B0503030404040204" pitchFamily="34" charset="0"/>
                <a:ea typeface="Geneva" panose="020B0503030404040204" pitchFamily="34" charset="0"/>
              </a:rPr>
              <a:t> 1?</a:t>
            </a:r>
          </a:p>
        </p:txBody>
      </p:sp>
      <p:sp>
        <p:nvSpPr>
          <p:cNvPr id="25" name="CasellaDiTesto 24">
            <a:extLst>
              <a:ext uri="{FF2B5EF4-FFF2-40B4-BE49-F238E27FC236}">
                <a16:creationId xmlns:a16="http://schemas.microsoft.com/office/drawing/2014/main" id="{824A2726-7F16-B107-4D0C-DE3FBDACAB66}"/>
              </a:ext>
            </a:extLst>
          </p:cNvPr>
          <p:cNvSpPr txBox="1"/>
          <p:nvPr/>
        </p:nvSpPr>
        <p:spPr>
          <a:xfrm>
            <a:off x="3980992" y="5809597"/>
            <a:ext cx="4230016" cy="369332"/>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Needs</a:t>
            </a:r>
            <a:r>
              <a:rPr lang="it-IT" dirty="0">
                <a:latin typeface="Geneva" panose="020B0503030404040204" pitchFamily="34" charset="0"/>
                <a:ea typeface="Geneva" panose="020B0503030404040204" pitchFamily="34" charset="0"/>
              </a:rPr>
              <a:t> an </a:t>
            </a:r>
            <a:r>
              <a:rPr lang="it-IT" dirty="0" err="1">
                <a:latin typeface="Geneva" panose="020B0503030404040204" pitchFamily="34" charset="0"/>
                <a:ea typeface="Geneva" panose="020B0503030404040204" pitchFamily="34" charset="0"/>
              </a:rPr>
              <a:t>integrated</a:t>
            </a:r>
            <a:r>
              <a:rPr lang="it-IT" dirty="0">
                <a:latin typeface="Geneva" panose="020B0503030404040204" pitchFamily="34" charset="0"/>
                <a:ea typeface="Geneva" panose="020B0503030404040204" pitchFamily="34" charset="0"/>
              </a:rPr>
              <a:t> design </a:t>
            </a:r>
          </a:p>
        </p:txBody>
      </p:sp>
      <p:sp>
        <p:nvSpPr>
          <p:cNvPr id="26" name="CasellaDiTesto 25">
            <a:extLst>
              <a:ext uri="{FF2B5EF4-FFF2-40B4-BE49-F238E27FC236}">
                <a16:creationId xmlns:a16="http://schemas.microsoft.com/office/drawing/2014/main" id="{1B29B885-9A14-0C94-0C9A-19D6C8F16CFB}"/>
              </a:ext>
            </a:extLst>
          </p:cNvPr>
          <p:cNvSpPr txBox="1"/>
          <p:nvPr/>
        </p:nvSpPr>
        <p:spPr>
          <a:xfrm>
            <a:off x="9955203" y="3562562"/>
            <a:ext cx="1991308" cy="923330"/>
          </a:xfrm>
          <a:prstGeom prst="rect">
            <a:avLst/>
          </a:prstGeom>
          <a:noFill/>
        </p:spPr>
        <p:txBody>
          <a:bodyPr wrap="square" rtlCol="0">
            <a:spAutoFit/>
          </a:bodyPr>
          <a:lstStyle/>
          <a:p>
            <a:pPr algn="ctr"/>
            <a:r>
              <a:rPr lang="it-IT" dirty="0">
                <a:latin typeface="Geneva" panose="020B0503030404040204"/>
              </a:rPr>
              <a:t>Chambers cross </a:t>
            </a:r>
            <a:r>
              <a:rPr lang="it-IT" dirty="0" err="1">
                <a:latin typeface="Geneva" panose="020B0503030404040204"/>
              </a:rPr>
              <a:t>section</a:t>
            </a:r>
            <a:r>
              <a:rPr lang="it-IT" dirty="0">
                <a:latin typeface="Geneva" panose="020B0503030404040204"/>
              </a:rPr>
              <a:t> in </a:t>
            </a:r>
            <a:r>
              <a:rPr lang="it-IT" dirty="0" err="1">
                <a:latin typeface="Geneva" panose="020B0503030404040204"/>
              </a:rPr>
              <a:t>AlBeMet</a:t>
            </a:r>
            <a:endParaRPr lang="it-IT" dirty="0">
              <a:latin typeface="Geneva" panose="020B0503030404040204"/>
            </a:endParaRPr>
          </a:p>
        </p:txBody>
      </p:sp>
      <p:cxnSp>
        <p:nvCxnSpPr>
          <p:cNvPr id="30" name="Connettore 2 29">
            <a:extLst>
              <a:ext uri="{FF2B5EF4-FFF2-40B4-BE49-F238E27FC236}">
                <a16:creationId xmlns:a16="http://schemas.microsoft.com/office/drawing/2014/main" id="{9B2CAD7C-158E-7F29-6062-E808C85069C5}"/>
              </a:ext>
            </a:extLst>
          </p:cNvPr>
          <p:cNvCxnSpPr>
            <a:endCxn id="22" idx="0"/>
          </p:cNvCxnSpPr>
          <p:nvPr/>
        </p:nvCxnSpPr>
        <p:spPr>
          <a:xfrm>
            <a:off x="6096000" y="4785204"/>
            <a:ext cx="0" cy="19326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Connettore 2 32">
            <a:extLst>
              <a:ext uri="{FF2B5EF4-FFF2-40B4-BE49-F238E27FC236}">
                <a16:creationId xmlns:a16="http://schemas.microsoft.com/office/drawing/2014/main" id="{05A5A015-EE76-F85C-C014-BFF5F0F5FBAA}"/>
              </a:ext>
            </a:extLst>
          </p:cNvPr>
          <p:cNvCxnSpPr/>
          <p:nvPr/>
        </p:nvCxnSpPr>
        <p:spPr>
          <a:xfrm>
            <a:off x="6094899" y="5624798"/>
            <a:ext cx="0" cy="19326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5" name="Segnaposto numero diapositiva 34">
            <a:extLst>
              <a:ext uri="{FF2B5EF4-FFF2-40B4-BE49-F238E27FC236}">
                <a16:creationId xmlns:a16="http://schemas.microsoft.com/office/drawing/2014/main" id="{D88565C2-E6A8-6552-4B85-8EEDDE17D10D}"/>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16</a:t>
            </a:fld>
            <a:endParaRPr lang="en-US" dirty="0">
              <a:latin typeface="Geneva" panose="020B0503030404040204"/>
            </a:endParaRPr>
          </a:p>
        </p:txBody>
      </p:sp>
      <p:sp>
        <p:nvSpPr>
          <p:cNvPr id="36" name="CasellaDiTesto 35">
            <a:extLst>
              <a:ext uri="{FF2B5EF4-FFF2-40B4-BE49-F238E27FC236}">
                <a16:creationId xmlns:a16="http://schemas.microsoft.com/office/drawing/2014/main" id="{B20D9556-B7C2-8EC8-2C5D-62359D41A10D}"/>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37" name="CasellaDiTesto 36">
            <a:extLst>
              <a:ext uri="{FF2B5EF4-FFF2-40B4-BE49-F238E27FC236}">
                <a16:creationId xmlns:a16="http://schemas.microsoft.com/office/drawing/2014/main" id="{E1909211-1441-D00E-2270-AAB88DFC5AD1}"/>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grpSp>
        <p:nvGrpSpPr>
          <p:cNvPr id="7" name="Gruppo 6">
            <a:extLst>
              <a:ext uri="{FF2B5EF4-FFF2-40B4-BE49-F238E27FC236}">
                <a16:creationId xmlns:a16="http://schemas.microsoft.com/office/drawing/2014/main" id="{088240CF-B72F-487F-27D5-A5674A4990B2}"/>
              </a:ext>
            </a:extLst>
          </p:cNvPr>
          <p:cNvGrpSpPr/>
          <p:nvPr/>
        </p:nvGrpSpPr>
        <p:grpSpPr>
          <a:xfrm>
            <a:off x="344683" y="761665"/>
            <a:ext cx="10040366" cy="3119242"/>
            <a:chOff x="344683" y="761665"/>
            <a:chExt cx="10040366" cy="3119242"/>
          </a:xfrm>
        </p:grpSpPr>
        <p:sp>
          <p:nvSpPr>
            <p:cNvPr id="34" name="CasellaDiTesto 33">
              <a:extLst>
                <a:ext uri="{FF2B5EF4-FFF2-40B4-BE49-F238E27FC236}">
                  <a16:creationId xmlns:a16="http://schemas.microsoft.com/office/drawing/2014/main" id="{87ED6714-F6B2-88E9-D18F-683226CFFFD4}"/>
                </a:ext>
              </a:extLst>
            </p:cNvPr>
            <p:cNvSpPr txBox="1"/>
            <p:nvPr/>
          </p:nvSpPr>
          <p:spPr>
            <a:xfrm>
              <a:off x="8991193" y="761665"/>
              <a:ext cx="1393856" cy="507831"/>
            </a:xfrm>
            <a:prstGeom prst="rect">
              <a:avLst/>
            </a:prstGeom>
            <a:noFill/>
          </p:spPr>
          <p:txBody>
            <a:bodyPr wrap="square" rtlCol="0">
              <a:spAutoFit/>
            </a:bodyPr>
            <a:lstStyle/>
            <a:p>
              <a:pPr algn="ctr"/>
              <a:r>
                <a:rPr lang="it-IT" dirty="0">
                  <a:latin typeface="Geneva" panose="020B0503030404040204"/>
                </a:rPr>
                <a:t>Layer 1</a:t>
              </a:r>
            </a:p>
            <a:p>
              <a:pPr algn="ctr"/>
              <a:endParaRPr lang="it-IT" sz="900" dirty="0">
                <a:latin typeface="Geneva" panose="020B0503030404040204"/>
              </a:endParaRPr>
            </a:p>
          </p:txBody>
        </p:sp>
        <p:grpSp>
          <p:nvGrpSpPr>
            <p:cNvPr id="50" name="Gruppo 49">
              <a:extLst>
                <a:ext uri="{FF2B5EF4-FFF2-40B4-BE49-F238E27FC236}">
                  <a16:creationId xmlns:a16="http://schemas.microsoft.com/office/drawing/2014/main" id="{A27A8BE2-5527-135B-6EA0-8A972CFFA7DA}"/>
                </a:ext>
              </a:extLst>
            </p:cNvPr>
            <p:cNvGrpSpPr/>
            <p:nvPr/>
          </p:nvGrpSpPr>
          <p:grpSpPr>
            <a:xfrm>
              <a:off x="344683" y="1195898"/>
              <a:ext cx="9206368" cy="2685009"/>
              <a:chOff x="344683" y="1195898"/>
              <a:chExt cx="9206368" cy="2685009"/>
            </a:xfrm>
          </p:grpSpPr>
          <p:pic>
            <p:nvPicPr>
              <p:cNvPr id="8" name="Immagine 7" descr="Immagine che contiene schermata, Rettangolo, linea, Parallelo&#10;&#10;Il contenuto generato dall'IA potrebbe non essere corretto.">
                <a:extLst>
                  <a:ext uri="{FF2B5EF4-FFF2-40B4-BE49-F238E27FC236}">
                    <a16:creationId xmlns:a16="http://schemas.microsoft.com/office/drawing/2014/main" id="{EC1EA2A1-81CE-AC2D-22E7-1C44BD37088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23171" b="29610"/>
              <a:stretch/>
            </p:blipFill>
            <p:spPr>
              <a:xfrm>
                <a:off x="344683" y="1195898"/>
                <a:ext cx="9206368" cy="2685009"/>
              </a:xfrm>
              <a:prstGeom prst="rect">
                <a:avLst/>
              </a:prstGeom>
            </p:spPr>
          </p:pic>
          <p:cxnSp>
            <p:nvCxnSpPr>
              <p:cNvPr id="10" name="Connettore 2 9">
                <a:extLst>
                  <a:ext uri="{FF2B5EF4-FFF2-40B4-BE49-F238E27FC236}">
                    <a16:creationId xmlns:a16="http://schemas.microsoft.com/office/drawing/2014/main" id="{F177A254-B858-8AAE-B479-A3B6C1BC5459}"/>
                  </a:ext>
                </a:extLst>
              </p:cNvPr>
              <p:cNvCxnSpPr/>
              <p:nvPr/>
            </p:nvCxnSpPr>
            <p:spPr>
              <a:xfrm>
                <a:off x="5698767" y="1924513"/>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1" name="Connettore 2 10">
                <a:extLst>
                  <a:ext uri="{FF2B5EF4-FFF2-40B4-BE49-F238E27FC236}">
                    <a16:creationId xmlns:a16="http://schemas.microsoft.com/office/drawing/2014/main" id="{B2FFC861-D867-C0A3-DFC0-135430950892}"/>
                  </a:ext>
                </a:extLst>
              </p:cNvPr>
              <p:cNvCxnSpPr/>
              <p:nvPr/>
            </p:nvCxnSpPr>
            <p:spPr>
              <a:xfrm>
                <a:off x="6374120" y="1924513"/>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2" name="Connettore 2 11">
                <a:extLst>
                  <a:ext uri="{FF2B5EF4-FFF2-40B4-BE49-F238E27FC236}">
                    <a16:creationId xmlns:a16="http://schemas.microsoft.com/office/drawing/2014/main" id="{2AE2DFCD-F9AE-51D0-10D8-B9969E5504B6}"/>
                  </a:ext>
                </a:extLst>
              </p:cNvPr>
              <p:cNvCxnSpPr/>
              <p:nvPr/>
            </p:nvCxnSpPr>
            <p:spPr>
              <a:xfrm>
                <a:off x="7030750" y="1924513"/>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3" name="Connettore 2 12">
                <a:extLst>
                  <a:ext uri="{FF2B5EF4-FFF2-40B4-BE49-F238E27FC236}">
                    <a16:creationId xmlns:a16="http://schemas.microsoft.com/office/drawing/2014/main" id="{66234659-8213-CAD4-BC74-E857ABE5D6A8}"/>
                  </a:ext>
                </a:extLst>
              </p:cNvPr>
              <p:cNvCxnSpPr/>
              <p:nvPr/>
            </p:nvCxnSpPr>
            <p:spPr>
              <a:xfrm>
                <a:off x="5698767" y="3208129"/>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4" name="Connettore 2 13">
                <a:extLst>
                  <a:ext uri="{FF2B5EF4-FFF2-40B4-BE49-F238E27FC236}">
                    <a16:creationId xmlns:a16="http://schemas.microsoft.com/office/drawing/2014/main" id="{8D22AD64-578F-2036-60F7-A2D1F8FAF9DA}"/>
                  </a:ext>
                </a:extLst>
              </p:cNvPr>
              <p:cNvCxnSpPr/>
              <p:nvPr/>
            </p:nvCxnSpPr>
            <p:spPr>
              <a:xfrm>
                <a:off x="6374120" y="3208129"/>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5" name="Connettore 2 14">
                <a:extLst>
                  <a:ext uri="{FF2B5EF4-FFF2-40B4-BE49-F238E27FC236}">
                    <a16:creationId xmlns:a16="http://schemas.microsoft.com/office/drawing/2014/main" id="{DFF823B3-656A-D195-09C1-20AADC3BFC34}"/>
                  </a:ext>
                </a:extLst>
              </p:cNvPr>
              <p:cNvCxnSpPr/>
              <p:nvPr/>
            </p:nvCxnSpPr>
            <p:spPr>
              <a:xfrm>
                <a:off x="7030750" y="3208129"/>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 name="Connettore 2 1">
                <a:extLst>
                  <a:ext uri="{FF2B5EF4-FFF2-40B4-BE49-F238E27FC236}">
                    <a16:creationId xmlns:a16="http://schemas.microsoft.com/office/drawing/2014/main" id="{8C756505-8A3D-C443-68B6-7B9A10E684FC}"/>
                  </a:ext>
                </a:extLst>
              </p:cNvPr>
              <p:cNvCxnSpPr/>
              <p:nvPr/>
            </p:nvCxnSpPr>
            <p:spPr>
              <a:xfrm>
                <a:off x="543328" y="1524510"/>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 name="Connettore 2 3">
                <a:extLst>
                  <a:ext uri="{FF2B5EF4-FFF2-40B4-BE49-F238E27FC236}">
                    <a16:creationId xmlns:a16="http://schemas.microsoft.com/office/drawing/2014/main" id="{FD07DAFD-1C9B-66C4-2207-1D792C842D50}"/>
                  </a:ext>
                </a:extLst>
              </p:cNvPr>
              <p:cNvCxnSpPr/>
              <p:nvPr/>
            </p:nvCxnSpPr>
            <p:spPr>
              <a:xfrm>
                <a:off x="1355232" y="1524510"/>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5" name="Connettore 2 4">
                <a:extLst>
                  <a:ext uri="{FF2B5EF4-FFF2-40B4-BE49-F238E27FC236}">
                    <a16:creationId xmlns:a16="http://schemas.microsoft.com/office/drawing/2014/main" id="{70868EBD-42A2-5012-4FAB-969BEC490BBB}"/>
                  </a:ext>
                </a:extLst>
              </p:cNvPr>
              <p:cNvCxnSpPr>
                <a:cxnSpLocks/>
              </p:cNvCxnSpPr>
              <p:nvPr/>
            </p:nvCxnSpPr>
            <p:spPr>
              <a:xfrm>
                <a:off x="2261101" y="1661868"/>
                <a:ext cx="328924" cy="158862"/>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Connettore 2 20">
                <a:extLst>
                  <a:ext uri="{FF2B5EF4-FFF2-40B4-BE49-F238E27FC236}">
                    <a16:creationId xmlns:a16="http://schemas.microsoft.com/office/drawing/2014/main" id="{83736581-4938-23D1-3E14-2DCABC91ED53}"/>
                  </a:ext>
                </a:extLst>
              </p:cNvPr>
              <p:cNvCxnSpPr/>
              <p:nvPr/>
            </p:nvCxnSpPr>
            <p:spPr>
              <a:xfrm>
                <a:off x="4221254" y="1931091"/>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0" name="Connettore 2 39">
                <a:extLst>
                  <a:ext uri="{FF2B5EF4-FFF2-40B4-BE49-F238E27FC236}">
                    <a16:creationId xmlns:a16="http://schemas.microsoft.com/office/drawing/2014/main" id="{8246619C-C206-CAF1-890B-2E707CBAA59A}"/>
                  </a:ext>
                </a:extLst>
              </p:cNvPr>
              <p:cNvCxnSpPr>
                <a:cxnSpLocks/>
              </p:cNvCxnSpPr>
              <p:nvPr/>
            </p:nvCxnSpPr>
            <p:spPr>
              <a:xfrm>
                <a:off x="589377" y="3416146"/>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1" name="Connettore 2 40">
                <a:extLst>
                  <a:ext uri="{FF2B5EF4-FFF2-40B4-BE49-F238E27FC236}">
                    <a16:creationId xmlns:a16="http://schemas.microsoft.com/office/drawing/2014/main" id="{05A28023-F61D-0E0E-F5C9-162AB990CD47}"/>
                  </a:ext>
                </a:extLst>
              </p:cNvPr>
              <p:cNvCxnSpPr>
                <a:cxnSpLocks/>
              </p:cNvCxnSpPr>
              <p:nvPr/>
            </p:nvCxnSpPr>
            <p:spPr>
              <a:xfrm>
                <a:off x="1367097" y="3423423"/>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2" name="Connettore 2 41">
                <a:extLst>
                  <a:ext uri="{FF2B5EF4-FFF2-40B4-BE49-F238E27FC236}">
                    <a16:creationId xmlns:a16="http://schemas.microsoft.com/office/drawing/2014/main" id="{E61C18A7-A0A4-7896-F811-BFA97923621F}"/>
                  </a:ext>
                </a:extLst>
              </p:cNvPr>
              <p:cNvCxnSpPr>
                <a:cxnSpLocks/>
              </p:cNvCxnSpPr>
              <p:nvPr/>
            </p:nvCxnSpPr>
            <p:spPr>
              <a:xfrm flipV="1">
                <a:off x="2276505" y="3268577"/>
                <a:ext cx="328924" cy="1600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6" name="Connettore 2 45">
                <a:extLst>
                  <a:ext uri="{FF2B5EF4-FFF2-40B4-BE49-F238E27FC236}">
                    <a16:creationId xmlns:a16="http://schemas.microsoft.com/office/drawing/2014/main" id="{B935339F-645F-563F-3216-3F4A9864CC7D}"/>
                  </a:ext>
                </a:extLst>
              </p:cNvPr>
              <p:cNvCxnSpPr/>
              <p:nvPr/>
            </p:nvCxnSpPr>
            <p:spPr>
              <a:xfrm>
                <a:off x="4266447" y="3209699"/>
                <a:ext cx="362874"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grpSp>
        <p:cxnSp>
          <p:nvCxnSpPr>
            <p:cNvPr id="44" name="Connettore 2 43">
              <a:extLst>
                <a:ext uri="{FF2B5EF4-FFF2-40B4-BE49-F238E27FC236}">
                  <a16:creationId xmlns:a16="http://schemas.microsoft.com/office/drawing/2014/main" id="{7C55D37B-4DBA-7BEE-79E0-AADE994F3F69}"/>
                </a:ext>
              </a:extLst>
            </p:cNvPr>
            <p:cNvCxnSpPr/>
            <p:nvPr/>
          </p:nvCxnSpPr>
          <p:spPr>
            <a:xfrm flipH="1">
              <a:off x="8854550" y="1141369"/>
              <a:ext cx="605214" cy="5204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grpSp>
        <p:nvGrpSpPr>
          <p:cNvPr id="6" name="Gruppo 5">
            <a:extLst>
              <a:ext uri="{FF2B5EF4-FFF2-40B4-BE49-F238E27FC236}">
                <a16:creationId xmlns:a16="http://schemas.microsoft.com/office/drawing/2014/main" id="{4F90E15B-BF0E-738F-B15C-E457A0BF1ED2}"/>
              </a:ext>
            </a:extLst>
          </p:cNvPr>
          <p:cNvGrpSpPr/>
          <p:nvPr/>
        </p:nvGrpSpPr>
        <p:grpSpPr>
          <a:xfrm>
            <a:off x="9303171" y="956703"/>
            <a:ext cx="2888829" cy="2544553"/>
            <a:chOff x="9303171" y="956703"/>
            <a:chExt cx="2888829" cy="2544553"/>
          </a:xfrm>
        </p:grpSpPr>
        <p:grpSp>
          <p:nvGrpSpPr>
            <p:cNvPr id="28" name="Gruppo 27">
              <a:extLst>
                <a:ext uri="{FF2B5EF4-FFF2-40B4-BE49-F238E27FC236}">
                  <a16:creationId xmlns:a16="http://schemas.microsoft.com/office/drawing/2014/main" id="{B3A75D00-0AAA-6B81-8C7B-3313BC9C14AF}"/>
                </a:ext>
              </a:extLst>
            </p:cNvPr>
            <p:cNvGrpSpPr>
              <a:grpSpLocks noChangeAspect="1"/>
            </p:cNvGrpSpPr>
            <p:nvPr/>
          </p:nvGrpSpPr>
          <p:grpSpPr>
            <a:xfrm>
              <a:off x="9582654" y="1587753"/>
              <a:ext cx="2609346" cy="1913503"/>
              <a:chOff x="9750785" y="2137299"/>
              <a:chExt cx="1991308" cy="1460279"/>
            </a:xfrm>
          </p:grpSpPr>
          <p:pic>
            <p:nvPicPr>
              <p:cNvPr id="27" name="Immagine 26" descr="Immagine che contiene cilindro, cerchio, luce&#10;&#10;Il contenuto generato dall'IA potrebbe non essere corretto.">
                <a:extLst>
                  <a:ext uri="{FF2B5EF4-FFF2-40B4-BE49-F238E27FC236}">
                    <a16:creationId xmlns:a16="http://schemas.microsoft.com/office/drawing/2014/main" id="{3A0E698A-09C2-9ED6-EC22-F6B6797D5B45}"/>
                  </a:ext>
                </a:extLst>
              </p:cNvPr>
              <p:cNvPicPr>
                <a:picLocks noChangeAspect="1"/>
              </p:cNvPicPr>
              <p:nvPr/>
            </p:nvPicPr>
            <p:blipFill>
              <a:blip r:embed="rId4">
                <a:extLst>
                  <a:ext uri="{28A0092B-C50C-407E-A947-70E740481C1C}">
                    <a14:useLocalDpi xmlns:a14="http://schemas.microsoft.com/office/drawing/2010/main" val="0"/>
                  </a:ext>
                </a:extLst>
              </a:blip>
              <a:srcRect l="17375" t="15947" r="28855" b="14493"/>
              <a:stretch/>
            </p:blipFill>
            <p:spPr>
              <a:xfrm>
                <a:off x="9750785" y="2137299"/>
                <a:ext cx="1991308" cy="1460279"/>
              </a:xfrm>
              <a:prstGeom prst="rect">
                <a:avLst/>
              </a:prstGeom>
            </p:spPr>
          </p:pic>
          <p:cxnSp>
            <p:nvCxnSpPr>
              <p:cNvPr id="9" name="Connettore 2 8">
                <a:extLst>
                  <a:ext uri="{FF2B5EF4-FFF2-40B4-BE49-F238E27FC236}">
                    <a16:creationId xmlns:a16="http://schemas.microsoft.com/office/drawing/2014/main" id="{8D5F67C8-68EF-D8B8-8B9A-C36F1D93FB61}"/>
                  </a:ext>
                </a:extLst>
              </p:cNvPr>
              <p:cNvCxnSpPr/>
              <p:nvPr/>
            </p:nvCxnSpPr>
            <p:spPr>
              <a:xfrm>
                <a:off x="11117525" y="2355073"/>
                <a:ext cx="197353" cy="48828"/>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Connettore 2 15">
                <a:extLst>
                  <a:ext uri="{FF2B5EF4-FFF2-40B4-BE49-F238E27FC236}">
                    <a16:creationId xmlns:a16="http://schemas.microsoft.com/office/drawing/2014/main" id="{FEB7B977-35B6-ADAE-6771-56692E2326C4}"/>
                  </a:ext>
                </a:extLst>
              </p:cNvPr>
              <p:cNvCxnSpPr/>
              <p:nvPr/>
            </p:nvCxnSpPr>
            <p:spPr>
              <a:xfrm>
                <a:off x="11018848" y="3481079"/>
                <a:ext cx="197353" cy="48828"/>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7" name="Connettore 2 16">
                <a:extLst>
                  <a:ext uri="{FF2B5EF4-FFF2-40B4-BE49-F238E27FC236}">
                    <a16:creationId xmlns:a16="http://schemas.microsoft.com/office/drawing/2014/main" id="{6CD327E4-BC99-CECD-6D6C-1A18CCE5B72A}"/>
                  </a:ext>
                </a:extLst>
              </p:cNvPr>
              <p:cNvCxnSpPr/>
              <p:nvPr/>
            </p:nvCxnSpPr>
            <p:spPr>
              <a:xfrm>
                <a:off x="10654340" y="2942746"/>
                <a:ext cx="197353" cy="48828"/>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8" name="Connettore 2 17">
                <a:extLst>
                  <a:ext uri="{FF2B5EF4-FFF2-40B4-BE49-F238E27FC236}">
                    <a16:creationId xmlns:a16="http://schemas.microsoft.com/office/drawing/2014/main" id="{30513010-4FB7-8BD3-8B7A-4EA53239B921}"/>
                  </a:ext>
                </a:extLst>
              </p:cNvPr>
              <p:cNvCxnSpPr/>
              <p:nvPr/>
            </p:nvCxnSpPr>
            <p:spPr>
              <a:xfrm>
                <a:off x="11498691" y="2818610"/>
                <a:ext cx="197353" cy="48828"/>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grpSp>
        <p:sp>
          <p:nvSpPr>
            <p:cNvPr id="31" name="CasellaDiTesto 30">
              <a:extLst>
                <a:ext uri="{FF2B5EF4-FFF2-40B4-BE49-F238E27FC236}">
                  <a16:creationId xmlns:a16="http://schemas.microsoft.com/office/drawing/2014/main" id="{068EA028-AD99-EF3E-7CF7-32C6B565AC05}"/>
                </a:ext>
              </a:extLst>
            </p:cNvPr>
            <p:cNvSpPr txBox="1"/>
            <p:nvPr/>
          </p:nvSpPr>
          <p:spPr>
            <a:xfrm>
              <a:off x="10347118" y="956703"/>
              <a:ext cx="1540811" cy="369332"/>
            </a:xfrm>
            <a:prstGeom prst="rect">
              <a:avLst/>
            </a:prstGeom>
            <a:noFill/>
          </p:spPr>
          <p:txBody>
            <a:bodyPr wrap="square" rtlCol="0">
              <a:spAutoFit/>
            </a:bodyPr>
            <a:lstStyle/>
            <a:p>
              <a:pPr algn="ctr"/>
              <a:r>
                <a:rPr lang="it-IT" dirty="0">
                  <a:latin typeface="Geneva" panose="020B0503030404040204"/>
                </a:rPr>
                <a:t>Outer ‘jacket’ </a:t>
              </a:r>
            </a:p>
          </p:txBody>
        </p:sp>
        <p:cxnSp>
          <p:nvCxnSpPr>
            <p:cNvPr id="20" name="Connettore 2 19">
              <a:extLst>
                <a:ext uri="{FF2B5EF4-FFF2-40B4-BE49-F238E27FC236}">
                  <a16:creationId xmlns:a16="http://schemas.microsoft.com/office/drawing/2014/main" id="{285B190F-2668-4FAD-CC23-8BCB73893C4D}"/>
                </a:ext>
              </a:extLst>
            </p:cNvPr>
            <p:cNvCxnSpPr>
              <a:cxnSpLocks/>
              <a:stCxn id="31" idx="2"/>
            </p:cNvCxnSpPr>
            <p:nvPr/>
          </p:nvCxnSpPr>
          <p:spPr>
            <a:xfrm>
              <a:off x="11117524" y="1326035"/>
              <a:ext cx="107591" cy="46946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Connettore 2 44">
              <a:extLst>
                <a:ext uri="{FF2B5EF4-FFF2-40B4-BE49-F238E27FC236}">
                  <a16:creationId xmlns:a16="http://schemas.microsoft.com/office/drawing/2014/main" id="{3E5992C9-704D-362B-9A34-7C8E74C4885E}"/>
                </a:ext>
              </a:extLst>
            </p:cNvPr>
            <p:cNvCxnSpPr>
              <a:cxnSpLocks/>
            </p:cNvCxnSpPr>
            <p:nvPr/>
          </p:nvCxnSpPr>
          <p:spPr>
            <a:xfrm flipH="1">
              <a:off x="9303171" y="1294127"/>
              <a:ext cx="1371600" cy="6054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grpSp>
        <p:nvGrpSpPr>
          <p:cNvPr id="47" name="Gruppo 46">
            <a:extLst>
              <a:ext uri="{FF2B5EF4-FFF2-40B4-BE49-F238E27FC236}">
                <a16:creationId xmlns:a16="http://schemas.microsoft.com/office/drawing/2014/main" id="{0CB28282-29F7-55B7-B79D-A5C938825703}"/>
              </a:ext>
            </a:extLst>
          </p:cNvPr>
          <p:cNvGrpSpPr/>
          <p:nvPr/>
        </p:nvGrpSpPr>
        <p:grpSpPr>
          <a:xfrm>
            <a:off x="396453" y="4214685"/>
            <a:ext cx="2831680" cy="400110"/>
            <a:chOff x="396453" y="4214685"/>
            <a:chExt cx="2831680" cy="400110"/>
          </a:xfrm>
        </p:grpSpPr>
        <p:cxnSp>
          <p:nvCxnSpPr>
            <p:cNvPr id="38" name="Connettore 2 37">
              <a:extLst>
                <a:ext uri="{FF2B5EF4-FFF2-40B4-BE49-F238E27FC236}">
                  <a16:creationId xmlns:a16="http://schemas.microsoft.com/office/drawing/2014/main" id="{A4FCF299-855F-3B71-BF82-E84C7C65FEC9}"/>
                </a:ext>
              </a:extLst>
            </p:cNvPr>
            <p:cNvCxnSpPr/>
            <p:nvPr/>
          </p:nvCxnSpPr>
          <p:spPr>
            <a:xfrm>
              <a:off x="396453" y="4405745"/>
              <a:ext cx="306931"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39" name="CasellaDiTesto 38">
              <a:extLst>
                <a:ext uri="{FF2B5EF4-FFF2-40B4-BE49-F238E27FC236}">
                  <a16:creationId xmlns:a16="http://schemas.microsoft.com/office/drawing/2014/main" id="{779CF170-7FD3-972B-586A-ED7D6031A658}"/>
                </a:ext>
              </a:extLst>
            </p:cNvPr>
            <p:cNvSpPr txBox="1"/>
            <p:nvPr/>
          </p:nvSpPr>
          <p:spPr>
            <a:xfrm>
              <a:off x="750324" y="4214685"/>
              <a:ext cx="2477809" cy="400110"/>
            </a:xfrm>
            <a:prstGeom prst="rect">
              <a:avLst/>
            </a:prstGeom>
            <a:noFill/>
          </p:spPr>
          <p:txBody>
            <a:bodyPr wrap="square" rtlCol="0">
              <a:spAutoFit/>
            </a:bodyPr>
            <a:lstStyle/>
            <a:p>
              <a:r>
                <a:rPr lang="it-IT" sz="2000" b="1" dirty="0">
                  <a:solidFill>
                    <a:schemeClr val="accent1"/>
                  </a:solidFill>
                  <a:latin typeface="Geneva" panose="020B0503030404040204"/>
                </a:rPr>
                <a:t>PARAFFIN FLOW</a:t>
              </a:r>
            </a:p>
          </p:txBody>
        </p:sp>
      </p:grpSp>
    </p:spTree>
    <p:extLst>
      <p:ext uri="{BB962C8B-B14F-4D97-AF65-F5344CB8AC3E}">
        <p14:creationId xmlns:p14="http://schemas.microsoft.com/office/powerpoint/2010/main" val="1413377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000CE-D2EA-05C0-8320-FBD8A322CD0C}"/>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C9051991-D889-02DA-DCBE-0556C9C714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1" name="CasellaDiTesto 30">
            <a:extLst>
              <a:ext uri="{FF2B5EF4-FFF2-40B4-BE49-F238E27FC236}">
                <a16:creationId xmlns:a16="http://schemas.microsoft.com/office/drawing/2014/main" id="{D726AA14-903A-7C90-D79A-90D6E95A7D01}"/>
              </a:ext>
            </a:extLst>
          </p:cNvPr>
          <p:cNvSpPr txBox="1"/>
          <p:nvPr/>
        </p:nvSpPr>
        <p:spPr>
          <a:xfrm>
            <a:off x="2139401" y="533738"/>
            <a:ext cx="2338593" cy="369332"/>
          </a:xfrm>
          <a:prstGeom prst="rect">
            <a:avLst/>
          </a:prstGeom>
          <a:noFill/>
        </p:spPr>
        <p:txBody>
          <a:bodyPr wrap="square" rtlCol="0">
            <a:spAutoFit/>
          </a:bodyPr>
          <a:lstStyle/>
          <a:p>
            <a:pPr algn="ctr"/>
            <a:r>
              <a:rPr lang="it-IT" b="1" u="sng" dirty="0">
                <a:latin typeface="Geneva" panose="020B0503030404040204"/>
              </a:rPr>
              <a:t>Air-</a:t>
            </a:r>
            <a:r>
              <a:rPr lang="it-IT" b="1" u="sng" dirty="0" err="1">
                <a:latin typeface="Geneva" panose="020B0503030404040204"/>
              </a:rPr>
              <a:t>cooled</a:t>
            </a:r>
            <a:r>
              <a:rPr lang="it-IT" b="1" u="sng" dirty="0">
                <a:latin typeface="Geneva" panose="020B0503030404040204"/>
              </a:rPr>
              <a:t> Layer 1 </a:t>
            </a:r>
          </a:p>
        </p:txBody>
      </p:sp>
      <p:sp>
        <p:nvSpPr>
          <p:cNvPr id="32" name="CasellaDiTesto 31">
            <a:extLst>
              <a:ext uri="{FF2B5EF4-FFF2-40B4-BE49-F238E27FC236}">
                <a16:creationId xmlns:a16="http://schemas.microsoft.com/office/drawing/2014/main" id="{A278A1AD-0FB5-CB83-8039-AAC818671E21}"/>
              </a:ext>
            </a:extLst>
          </p:cNvPr>
          <p:cNvSpPr txBox="1"/>
          <p:nvPr/>
        </p:nvSpPr>
        <p:spPr>
          <a:xfrm>
            <a:off x="7684511" y="520147"/>
            <a:ext cx="2899896" cy="369332"/>
          </a:xfrm>
          <a:prstGeom prst="rect">
            <a:avLst/>
          </a:prstGeom>
          <a:noFill/>
        </p:spPr>
        <p:txBody>
          <a:bodyPr wrap="square" rtlCol="0">
            <a:spAutoFit/>
          </a:bodyPr>
          <a:lstStyle/>
          <a:p>
            <a:pPr algn="ctr"/>
            <a:r>
              <a:rPr lang="it-IT" b="1" u="sng" dirty="0" err="1">
                <a:latin typeface="Geneva" panose="020B0503030404040204"/>
              </a:rPr>
              <a:t>Integrated</a:t>
            </a:r>
            <a:r>
              <a:rPr lang="it-IT" b="1" u="sng" dirty="0">
                <a:latin typeface="Geneva" panose="020B0503030404040204"/>
              </a:rPr>
              <a:t> design</a:t>
            </a:r>
          </a:p>
        </p:txBody>
      </p:sp>
      <p:sp>
        <p:nvSpPr>
          <p:cNvPr id="33" name="CasellaDiTesto 32">
            <a:extLst>
              <a:ext uri="{FF2B5EF4-FFF2-40B4-BE49-F238E27FC236}">
                <a16:creationId xmlns:a16="http://schemas.microsoft.com/office/drawing/2014/main" id="{AE1E3FD1-7121-F7DB-BBFB-476DE809EBF1}"/>
              </a:ext>
            </a:extLst>
          </p:cNvPr>
          <p:cNvSpPr txBox="1"/>
          <p:nvPr/>
        </p:nvSpPr>
        <p:spPr>
          <a:xfrm>
            <a:off x="799621" y="3902058"/>
            <a:ext cx="3832293" cy="49244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1600" dirty="0">
                <a:latin typeface="Geneva" panose="020B0503030404040204"/>
              </a:rPr>
              <a:t>With the </a:t>
            </a:r>
            <a:r>
              <a:rPr lang="it-IT" sz="1600" b="1" dirty="0" err="1">
                <a:latin typeface="Geneva" panose="020B0503030404040204"/>
              </a:rPr>
              <a:t>integrated</a:t>
            </a:r>
            <a:r>
              <a:rPr lang="it-IT" sz="1600" b="1" dirty="0">
                <a:latin typeface="Geneva" panose="020B0503030404040204"/>
              </a:rPr>
              <a:t> design</a:t>
            </a:r>
            <a:r>
              <a:rPr lang="it-IT" sz="1600" dirty="0">
                <a:latin typeface="Geneva" panose="020B0503030404040204"/>
              </a:rPr>
              <a:t> </a:t>
            </a:r>
            <a:r>
              <a:rPr lang="it-IT" sz="1600" dirty="0" err="1">
                <a:latin typeface="Geneva" panose="020B0503030404040204"/>
              </a:rPr>
              <a:t>solution</a:t>
            </a:r>
            <a:r>
              <a:rPr lang="it-IT" sz="1600" dirty="0">
                <a:latin typeface="Geneva" panose="020B0503030404040204"/>
              </a:rPr>
              <a:t>:</a:t>
            </a:r>
          </a:p>
          <a:p>
            <a:pPr marL="228600" indent="-228600" algn="ctr">
              <a:buFont typeface="+mj-lt"/>
              <a:buAutoNum type="arabicPeriod"/>
            </a:pPr>
            <a:endParaRPr lang="it-IT" sz="1000" dirty="0"/>
          </a:p>
        </p:txBody>
      </p:sp>
      <p:sp>
        <p:nvSpPr>
          <p:cNvPr id="38" name="CasellaDiTesto 37">
            <a:extLst>
              <a:ext uri="{FF2B5EF4-FFF2-40B4-BE49-F238E27FC236}">
                <a16:creationId xmlns:a16="http://schemas.microsoft.com/office/drawing/2014/main" id="{3676AB9B-C399-C4FB-2B50-BDDD9978AF62}"/>
              </a:ext>
            </a:extLst>
          </p:cNvPr>
          <p:cNvSpPr txBox="1"/>
          <p:nvPr/>
        </p:nvSpPr>
        <p:spPr>
          <a:xfrm>
            <a:off x="333297" y="4235631"/>
            <a:ext cx="4897071" cy="24622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b="1" u="sng" dirty="0">
                <a:solidFill>
                  <a:schemeClr val="accent3"/>
                </a:solidFill>
                <a:latin typeface="Geneva" panose="020B0503030404040204"/>
              </a:rPr>
              <a:t>ADVANTAGES:</a:t>
            </a:r>
            <a:endParaRPr lang="it-IT" dirty="0">
              <a:solidFill>
                <a:schemeClr val="accent3"/>
              </a:solidFill>
              <a:latin typeface="Geneva" panose="020B0503030404040204"/>
            </a:endParaRPr>
          </a:p>
          <a:p>
            <a:pPr marL="228600" indent="-228600">
              <a:buFont typeface="+mj-lt"/>
              <a:buAutoNum type="arabicPeriod"/>
            </a:pPr>
            <a:r>
              <a:rPr lang="it-IT" dirty="0">
                <a:solidFill>
                  <a:schemeClr val="accent3"/>
                </a:solidFill>
                <a:latin typeface="Geneva" panose="020B0503030404040204"/>
              </a:rPr>
              <a:t>Layer 1 </a:t>
            </a:r>
            <a:r>
              <a:rPr lang="it-IT" dirty="0" err="1">
                <a:solidFill>
                  <a:schemeClr val="accent3"/>
                </a:solidFill>
                <a:latin typeface="Geneva" panose="020B0503030404040204"/>
              </a:rPr>
              <a:t>stiffeners</a:t>
            </a:r>
            <a:r>
              <a:rPr lang="it-IT" dirty="0">
                <a:solidFill>
                  <a:schemeClr val="accent3"/>
                </a:solidFill>
                <a:latin typeface="Geneva" panose="020B0503030404040204"/>
              </a:rPr>
              <a:t> are </a:t>
            </a:r>
            <a:r>
              <a:rPr lang="it-IT" b="1" dirty="0" err="1">
                <a:solidFill>
                  <a:schemeClr val="accent3"/>
                </a:solidFill>
                <a:latin typeface="Geneva" panose="020B0503030404040204"/>
              </a:rPr>
              <a:t>eliminated</a:t>
            </a:r>
            <a:endParaRPr lang="it-IT" b="1" dirty="0">
              <a:solidFill>
                <a:schemeClr val="accent3"/>
              </a:solidFill>
              <a:latin typeface="Geneva" panose="020B0503030404040204"/>
            </a:endParaRPr>
          </a:p>
          <a:p>
            <a:pPr marL="228600" indent="-228600">
              <a:buFont typeface="+mj-lt"/>
              <a:buAutoNum type="arabicPeriod"/>
            </a:pPr>
            <a:r>
              <a:rPr lang="it-IT" dirty="0">
                <a:solidFill>
                  <a:schemeClr val="accent3"/>
                </a:solidFill>
                <a:latin typeface="Geneva" panose="020B0503030404040204"/>
              </a:rPr>
              <a:t>Layer 1 air </a:t>
            </a:r>
            <a:r>
              <a:rPr lang="it-IT" dirty="0" err="1">
                <a:solidFill>
                  <a:schemeClr val="accent3"/>
                </a:solidFill>
                <a:latin typeface="Geneva" panose="020B0503030404040204"/>
              </a:rPr>
              <a:t>ducts</a:t>
            </a:r>
            <a:r>
              <a:rPr lang="it-IT" dirty="0">
                <a:solidFill>
                  <a:schemeClr val="accent3"/>
                </a:solidFill>
                <a:latin typeface="Geneva" panose="020B0503030404040204"/>
              </a:rPr>
              <a:t> are </a:t>
            </a:r>
            <a:r>
              <a:rPr lang="it-IT" b="1" dirty="0" err="1">
                <a:solidFill>
                  <a:schemeClr val="accent3"/>
                </a:solidFill>
                <a:latin typeface="Geneva" panose="020B0503030404040204"/>
              </a:rPr>
              <a:t>eliminated</a:t>
            </a:r>
            <a:endParaRPr lang="it-IT" b="1" dirty="0">
              <a:solidFill>
                <a:schemeClr val="accent3"/>
              </a:solidFill>
              <a:latin typeface="Geneva" panose="020B0503030404040204"/>
            </a:endParaRPr>
          </a:p>
          <a:p>
            <a:pPr marL="228600" indent="-228600">
              <a:buFont typeface="+mj-lt"/>
              <a:buAutoNum type="arabicPeriod"/>
            </a:pPr>
            <a:r>
              <a:rPr lang="it-IT" dirty="0">
                <a:solidFill>
                  <a:schemeClr val="accent3"/>
                </a:solidFill>
                <a:latin typeface="Geneva" panose="020B0503030404040204"/>
              </a:rPr>
              <a:t>Small </a:t>
            </a:r>
            <a:r>
              <a:rPr lang="it-IT" dirty="0" err="1">
                <a:solidFill>
                  <a:schemeClr val="accent3"/>
                </a:solidFill>
                <a:latin typeface="Geneva" panose="020B0503030404040204"/>
              </a:rPr>
              <a:t>additional</a:t>
            </a:r>
            <a:r>
              <a:rPr lang="it-IT" dirty="0">
                <a:solidFill>
                  <a:schemeClr val="accent3"/>
                </a:solidFill>
                <a:latin typeface="Geneva" panose="020B0503030404040204"/>
              </a:rPr>
              <a:t> </a:t>
            </a:r>
            <a:r>
              <a:rPr lang="it-IT" dirty="0" err="1">
                <a:solidFill>
                  <a:schemeClr val="accent3"/>
                </a:solidFill>
                <a:latin typeface="Geneva" panose="020B0503030404040204"/>
              </a:rPr>
              <a:t>heat</a:t>
            </a:r>
            <a:r>
              <a:rPr lang="it-IT" dirty="0">
                <a:solidFill>
                  <a:schemeClr val="accent3"/>
                </a:solidFill>
                <a:latin typeface="Geneva" panose="020B0503030404040204"/>
              </a:rPr>
              <a:t> load (12 W </a:t>
            </a:r>
            <a:r>
              <a:rPr lang="it-IT" dirty="0" err="1">
                <a:solidFill>
                  <a:schemeClr val="accent3"/>
                </a:solidFill>
                <a:latin typeface="Geneva" panose="020B0503030404040204"/>
              </a:rPr>
              <a:t>compatible</a:t>
            </a:r>
            <a:r>
              <a:rPr lang="it-IT" dirty="0">
                <a:solidFill>
                  <a:schemeClr val="accent3"/>
                </a:solidFill>
                <a:latin typeface="Geneva" panose="020B0503030404040204"/>
              </a:rPr>
              <a:t> with the </a:t>
            </a:r>
            <a:r>
              <a:rPr lang="it-IT" dirty="0" err="1">
                <a:solidFill>
                  <a:schemeClr val="accent3"/>
                </a:solidFill>
                <a:latin typeface="Geneva" panose="020B0503030404040204"/>
              </a:rPr>
              <a:t>paraffin</a:t>
            </a:r>
            <a:r>
              <a:rPr lang="it-IT" dirty="0">
                <a:solidFill>
                  <a:schemeClr val="accent3"/>
                </a:solidFill>
                <a:latin typeface="Geneva" panose="020B0503030404040204"/>
              </a:rPr>
              <a:t> system performance)</a:t>
            </a:r>
          </a:p>
          <a:p>
            <a:pPr marL="228600" indent="-228600">
              <a:buFont typeface="+mj-lt"/>
              <a:buAutoNum type="arabicPeriod"/>
            </a:pPr>
            <a:r>
              <a:rPr lang="en-US" dirty="0">
                <a:solidFill>
                  <a:srgbClr val="196B24"/>
                </a:solidFill>
                <a:latin typeface="Geneva" panose="020B0503030404040204"/>
              </a:rPr>
              <a:t>L</a:t>
            </a:r>
            <a:r>
              <a:rPr lang="en-US" b="0" i="0" dirty="0">
                <a:solidFill>
                  <a:srgbClr val="196B24"/>
                </a:solidFill>
                <a:effectLst/>
                <a:latin typeface="Geneva" panose="020B0503030404040204"/>
              </a:rPr>
              <a:t>ayer 1 is 2 mm closer to the interaction point</a:t>
            </a:r>
            <a:endParaRPr lang="it-IT" dirty="0">
              <a:solidFill>
                <a:srgbClr val="196B24"/>
              </a:solidFill>
              <a:latin typeface="Geneva" panose="020B0503030404040204"/>
            </a:endParaRPr>
          </a:p>
          <a:p>
            <a:pPr marL="228600" indent="-228600">
              <a:buFont typeface="+mj-lt"/>
              <a:buAutoNum type="arabicPeriod"/>
            </a:pPr>
            <a:r>
              <a:rPr lang="it-IT" dirty="0" err="1">
                <a:solidFill>
                  <a:schemeClr val="accent3"/>
                </a:solidFill>
                <a:latin typeface="Geneva" panose="020B0503030404040204"/>
              </a:rPr>
              <a:t>Easier</a:t>
            </a:r>
            <a:r>
              <a:rPr lang="it-IT" dirty="0">
                <a:solidFill>
                  <a:schemeClr val="accent3"/>
                </a:solidFill>
                <a:latin typeface="Geneva" panose="020B0503030404040204"/>
              </a:rPr>
              <a:t> </a:t>
            </a:r>
            <a:r>
              <a:rPr lang="it-IT" dirty="0" err="1">
                <a:solidFill>
                  <a:schemeClr val="accent3"/>
                </a:solidFill>
                <a:latin typeface="Geneva" panose="020B0503030404040204"/>
              </a:rPr>
              <a:t>integration</a:t>
            </a:r>
            <a:r>
              <a:rPr lang="it-IT" dirty="0">
                <a:solidFill>
                  <a:schemeClr val="accent3"/>
                </a:solidFill>
                <a:latin typeface="Geneva" panose="020B0503030404040204"/>
              </a:rPr>
              <a:t> of </a:t>
            </a:r>
            <a:r>
              <a:rPr lang="it-IT" dirty="0" err="1">
                <a:solidFill>
                  <a:schemeClr val="accent3"/>
                </a:solidFill>
                <a:latin typeface="Geneva" panose="020B0503030404040204"/>
              </a:rPr>
              <a:t>cooling</a:t>
            </a:r>
            <a:r>
              <a:rPr lang="it-IT" dirty="0">
                <a:solidFill>
                  <a:schemeClr val="accent3"/>
                </a:solidFill>
                <a:latin typeface="Geneva" panose="020B0503030404040204"/>
              </a:rPr>
              <a:t> systems</a:t>
            </a:r>
          </a:p>
          <a:p>
            <a:pPr marL="228600" indent="-228600" algn="ctr">
              <a:buFont typeface="+mj-lt"/>
              <a:buAutoNum type="arabicPeriod"/>
            </a:pPr>
            <a:endParaRPr lang="it-IT" sz="1000" dirty="0"/>
          </a:p>
        </p:txBody>
      </p:sp>
      <p:sp>
        <p:nvSpPr>
          <p:cNvPr id="41" name="CasellaDiTesto 40">
            <a:extLst>
              <a:ext uri="{FF2B5EF4-FFF2-40B4-BE49-F238E27FC236}">
                <a16:creationId xmlns:a16="http://schemas.microsoft.com/office/drawing/2014/main" id="{9B697701-2D78-A0A9-A4CF-817FC937C136}"/>
              </a:ext>
            </a:extLst>
          </p:cNvPr>
          <p:cNvSpPr txBox="1"/>
          <p:nvPr/>
        </p:nvSpPr>
        <p:spPr>
          <a:xfrm>
            <a:off x="5098238" y="4199872"/>
            <a:ext cx="2138832" cy="2585323"/>
          </a:xfrm>
          <a:prstGeom prst="rect">
            <a:avLst/>
          </a:prstGeom>
          <a:noFill/>
        </p:spPr>
        <p:txBody>
          <a:bodyPr wrap="square" rtlCol="0">
            <a:spAutoFit/>
          </a:bodyPr>
          <a:lstStyle/>
          <a:p>
            <a:pPr algn="ctr"/>
            <a:r>
              <a:rPr lang="it-IT" dirty="0">
                <a:latin typeface="Geneva" panose="020B0503030404040204"/>
              </a:rPr>
              <a:t>Contact </a:t>
            </a:r>
            <a:r>
              <a:rPr lang="it-IT" dirty="0" err="1">
                <a:latin typeface="Geneva" panose="020B0503030404040204"/>
              </a:rPr>
              <a:t>between</a:t>
            </a:r>
            <a:r>
              <a:rPr lang="it-IT" dirty="0">
                <a:latin typeface="Geneva" panose="020B0503030404040204"/>
              </a:rPr>
              <a:t> the detectors and the </a:t>
            </a:r>
            <a:r>
              <a:rPr lang="it-IT" dirty="0" err="1">
                <a:latin typeface="Geneva" panose="020B0503030404040204"/>
              </a:rPr>
              <a:t>outer</a:t>
            </a:r>
            <a:r>
              <a:rPr lang="it-IT" dirty="0">
                <a:latin typeface="Geneva" panose="020B0503030404040204"/>
              </a:rPr>
              <a:t> jacket </a:t>
            </a:r>
            <a:r>
              <a:rPr lang="it-IT" dirty="0" err="1">
                <a:latin typeface="Geneva" panose="020B0503030404040204"/>
              </a:rPr>
              <a:t>mediated</a:t>
            </a:r>
            <a:r>
              <a:rPr lang="it-IT" dirty="0">
                <a:latin typeface="Geneva" panose="020B0503030404040204"/>
              </a:rPr>
              <a:t> by a </a:t>
            </a:r>
            <a:r>
              <a:rPr lang="it-IT" dirty="0" err="1">
                <a:latin typeface="Geneva" panose="020B0503030404040204"/>
              </a:rPr>
              <a:t>layer</a:t>
            </a:r>
            <a:r>
              <a:rPr lang="it-IT" dirty="0">
                <a:latin typeface="Geneva" panose="020B0503030404040204"/>
              </a:rPr>
              <a:t> of </a:t>
            </a:r>
            <a:r>
              <a:rPr lang="it-IT" dirty="0" err="1">
                <a:latin typeface="Geneva" panose="020B0503030404040204"/>
              </a:rPr>
              <a:t>electrical</a:t>
            </a:r>
            <a:r>
              <a:rPr lang="it-IT" dirty="0">
                <a:latin typeface="Geneva" panose="020B0503030404040204"/>
              </a:rPr>
              <a:t> </a:t>
            </a:r>
            <a:r>
              <a:rPr lang="it-IT" dirty="0" err="1">
                <a:latin typeface="Geneva" panose="020B0503030404040204"/>
              </a:rPr>
              <a:t>insulator</a:t>
            </a:r>
            <a:r>
              <a:rPr lang="it-IT" dirty="0">
                <a:latin typeface="Geneva" panose="020B0503030404040204"/>
              </a:rPr>
              <a:t>:</a:t>
            </a:r>
          </a:p>
          <a:p>
            <a:pPr algn="ctr"/>
            <a:endParaRPr lang="it-IT" dirty="0">
              <a:latin typeface="Geneva" panose="020B0503030404040204"/>
            </a:endParaRPr>
          </a:p>
          <a:p>
            <a:pPr marL="285750" indent="-285750" algn="ctr">
              <a:buFont typeface="Arial" panose="020B0604020202020204" pitchFamily="34" charset="0"/>
              <a:buChar char="•"/>
            </a:pPr>
            <a:r>
              <a:rPr lang="it-IT" dirty="0" err="1">
                <a:latin typeface="Geneva" panose="020B0503030404040204"/>
              </a:rPr>
              <a:t>Kapton</a:t>
            </a:r>
            <a:endParaRPr lang="it-IT" dirty="0">
              <a:latin typeface="Geneva" panose="020B0503030404040204"/>
            </a:endParaRPr>
          </a:p>
          <a:p>
            <a:pPr marL="285750" indent="-285750" algn="ctr">
              <a:buFont typeface="Arial" panose="020B0604020202020204" pitchFamily="34" charset="0"/>
              <a:buChar char="•"/>
            </a:pPr>
            <a:r>
              <a:rPr lang="it-IT" dirty="0" err="1">
                <a:latin typeface="Geneva" panose="020B0503030404040204"/>
              </a:rPr>
              <a:t>Ceramics</a:t>
            </a:r>
            <a:endParaRPr lang="it-IT" dirty="0">
              <a:latin typeface="Geneva" panose="020B0503030404040204"/>
            </a:endParaRPr>
          </a:p>
        </p:txBody>
      </p:sp>
      <p:sp>
        <p:nvSpPr>
          <p:cNvPr id="7" name="Segnaposto numero diapositiva 6">
            <a:extLst>
              <a:ext uri="{FF2B5EF4-FFF2-40B4-BE49-F238E27FC236}">
                <a16:creationId xmlns:a16="http://schemas.microsoft.com/office/drawing/2014/main" id="{86F8F03B-95CF-DA17-BBC2-72B17986CBB5}"/>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17</a:t>
            </a:fld>
            <a:endParaRPr lang="en-US" dirty="0">
              <a:latin typeface="Geneva" panose="020B0503030404040204"/>
            </a:endParaRPr>
          </a:p>
        </p:txBody>
      </p:sp>
      <p:sp>
        <p:nvSpPr>
          <p:cNvPr id="9" name="CasellaDiTesto 8">
            <a:extLst>
              <a:ext uri="{FF2B5EF4-FFF2-40B4-BE49-F238E27FC236}">
                <a16:creationId xmlns:a16="http://schemas.microsoft.com/office/drawing/2014/main" id="{010F6FDA-F8FB-26A5-F54B-C673396B9B95}"/>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19" name="CasellaDiTesto 18">
            <a:extLst>
              <a:ext uri="{FF2B5EF4-FFF2-40B4-BE49-F238E27FC236}">
                <a16:creationId xmlns:a16="http://schemas.microsoft.com/office/drawing/2014/main" id="{640938D8-7D0F-5A43-8873-F675B18583FF}"/>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25" name="CasellaDiTesto 24">
            <a:extLst>
              <a:ext uri="{FF2B5EF4-FFF2-40B4-BE49-F238E27FC236}">
                <a16:creationId xmlns:a16="http://schemas.microsoft.com/office/drawing/2014/main" id="{8A2D680A-DEED-F172-29B1-78531206D310}"/>
              </a:ext>
            </a:extLst>
          </p:cNvPr>
          <p:cNvSpPr txBox="1"/>
          <p:nvPr/>
        </p:nvSpPr>
        <p:spPr>
          <a:xfrm>
            <a:off x="9806309" y="4235631"/>
            <a:ext cx="2138832" cy="1754326"/>
          </a:xfrm>
          <a:prstGeom prst="rect">
            <a:avLst/>
          </a:prstGeom>
          <a:noFill/>
        </p:spPr>
        <p:txBody>
          <a:bodyPr wrap="square" rtlCol="0">
            <a:spAutoFit/>
          </a:bodyPr>
          <a:lstStyle/>
          <a:p>
            <a:pPr algn="ctr"/>
            <a:r>
              <a:rPr lang="it-IT" dirty="0" err="1">
                <a:latin typeface="Geneva" panose="020B0503030404040204"/>
              </a:rPr>
              <a:t>Need</a:t>
            </a:r>
            <a:r>
              <a:rPr lang="it-IT" dirty="0">
                <a:latin typeface="Geneva" panose="020B0503030404040204"/>
              </a:rPr>
              <a:t> for a </a:t>
            </a:r>
            <a:r>
              <a:rPr lang="it-IT" dirty="0" err="1">
                <a:latin typeface="Geneva" panose="020B0503030404040204"/>
              </a:rPr>
              <a:t>rigid</a:t>
            </a:r>
            <a:r>
              <a:rPr lang="it-IT" dirty="0">
                <a:latin typeface="Geneva" panose="020B0503030404040204"/>
              </a:rPr>
              <a:t> support for the </a:t>
            </a:r>
            <a:r>
              <a:rPr lang="it-IT" dirty="0" err="1">
                <a:latin typeface="Geneva" panose="020B0503030404040204"/>
              </a:rPr>
              <a:t>sensors</a:t>
            </a:r>
            <a:r>
              <a:rPr lang="it-IT" dirty="0">
                <a:latin typeface="Geneva" panose="020B0503030404040204"/>
              </a:rPr>
              <a:t>:</a:t>
            </a:r>
          </a:p>
          <a:p>
            <a:pPr marL="285750" indent="-285750" algn="ctr">
              <a:buFontTx/>
              <a:buChar char="-"/>
            </a:pPr>
            <a:r>
              <a:rPr lang="it-IT" b="1" dirty="0" err="1">
                <a:latin typeface="Geneva" panose="020B0503030404040204"/>
              </a:rPr>
              <a:t>Bonding</a:t>
            </a:r>
            <a:endParaRPr lang="it-IT" b="1" dirty="0">
              <a:latin typeface="Geneva" panose="020B0503030404040204"/>
            </a:endParaRPr>
          </a:p>
          <a:p>
            <a:pPr marL="285750" indent="-285750" algn="ctr">
              <a:buFontTx/>
              <a:buChar char="-"/>
            </a:pPr>
            <a:r>
              <a:rPr lang="it-IT" b="1" dirty="0" err="1">
                <a:latin typeface="Geneva" panose="020B0503030404040204"/>
              </a:rPr>
              <a:t>Centering</a:t>
            </a:r>
            <a:endParaRPr lang="it-IT" b="1" dirty="0">
              <a:latin typeface="Geneva" panose="020B0503030404040204"/>
            </a:endParaRPr>
          </a:p>
          <a:p>
            <a:pPr marL="285750" indent="-285750" algn="ctr">
              <a:buFontTx/>
              <a:buChar char="-"/>
            </a:pPr>
            <a:r>
              <a:rPr lang="it-IT" b="1" dirty="0">
                <a:latin typeface="Geneva" panose="020B0503030404040204"/>
              </a:rPr>
              <a:t>Assembly</a:t>
            </a:r>
          </a:p>
        </p:txBody>
      </p:sp>
      <p:cxnSp>
        <p:nvCxnSpPr>
          <p:cNvPr id="28" name="Connettore 2 27">
            <a:extLst>
              <a:ext uri="{FF2B5EF4-FFF2-40B4-BE49-F238E27FC236}">
                <a16:creationId xmlns:a16="http://schemas.microsoft.com/office/drawing/2014/main" id="{180C76D6-78A0-5739-801D-5CAC19C6609C}"/>
              </a:ext>
            </a:extLst>
          </p:cNvPr>
          <p:cNvCxnSpPr>
            <a:cxnSpLocks/>
          </p:cNvCxnSpPr>
          <p:nvPr/>
        </p:nvCxnSpPr>
        <p:spPr>
          <a:xfrm>
            <a:off x="11003546" y="5961716"/>
            <a:ext cx="0" cy="26747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9" name="CasellaDiTesto 28">
            <a:extLst>
              <a:ext uri="{FF2B5EF4-FFF2-40B4-BE49-F238E27FC236}">
                <a16:creationId xmlns:a16="http://schemas.microsoft.com/office/drawing/2014/main" id="{F1B759ED-B441-1ED9-AE37-8030132E196D}"/>
              </a:ext>
            </a:extLst>
          </p:cNvPr>
          <p:cNvSpPr txBox="1"/>
          <p:nvPr/>
        </p:nvSpPr>
        <p:spPr>
          <a:xfrm>
            <a:off x="9943141" y="6229192"/>
            <a:ext cx="2138832" cy="646331"/>
          </a:xfrm>
          <a:prstGeom prst="rect">
            <a:avLst/>
          </a:prstGeom>
          <a:noFill/>
        </p:spPr>
        <p:txBody>
          <a:bodyPr wrap="square" rtlCol="0">
            <a:spAutoFit/>
          </a:bodyPr>
          <a:lstStyle/>
          <a:p>
            <a:pPr algn="ctr"/>
            <a:r>
              <a:rPr lang="it-IT" dirty="0">
                <a:latin typeface="Geneva" panose="020B0503030404040204"/>
              </a:rPr>
              <a:t>Design under study</a:t>
            </a:r>
          </a:p>
        </p:txBody>
      </p:sp>
      <p:grpSp>
        <p:nvGrpSpPr>
          <p:cNvPr id="47" name="Gruppo 46">
            <a:extLst>
              <a:ext uri="{FF2B5EF4-FFF2-40B4-BE49-F238E27FC236}">
                <a16:creationId xmlns:a16="http://schemas.microsoft.com/office/drawing/2014/main" id="{70113F36-82CC-2036-5765-2B2F32703E7C}"/>
              </a:ext>
            </a:extLst>
          </p:cNvPr>
          <p:cNvGrpSpPr>
            <a:grpSpLocks noChangeAspect="1"/>
          </p:cNvGrpSpPr>
          <p:nvPr/>
        </p:nvGrpSpPr>
        <p:grpSpPr>
          <a:xfrm>
            <a:off x="6167654" y="858325"/>
            <a:ext cx="5658432" cy="3110080"/>
            <a:chOff x="6457732" y="1149111"/>
            <a:chExt cx="4966388" cy="2729707"/>
          </a:xfrm>
        </p:grpSpPr>
        <p:pic>
          <p:nvPicPr>
            <p:cNvPr id="10" name="Immagine 9">
              <a:extLst>
                <a:ext uri="{FF2B5EF4-FFF2-40B4-BE49-F238E27FC236}">
                  <a16:creationId xmlns:a16="http://schemas.microsoft.com/office/drawing/2014/main" id="{D8CACF13-D289-8D39-F26E-FDBE32AA56AB}"/>
                </a:ext>
              </a:extLst>
            </p:cNvPr>
            <p:cNvPicPr>
              <a:picLocks noChangeAspect="1"/>
            </p:cNvPicPr>
            <p:nvPr/>
          </p:nvPicPr>
          <p:blipFill>
            <a:blip r:embed="rId4">
              <a:extLst>
                <a:ext uri="{28A0092B-C50C-407E-A947-70E740481C1C}">
                  <a14:useLocalDpi xmlns:a14="http://schemas.microsoft.com/office/drawing/2010/main" val="0"/>
                </a:ext>
              </a:extLst>
            </a:blip>
            <a:srcRect l="29960" t="19290" r="18378" b="28205"/>
            <a:stretch/>
          </p:blipFill>
          <p:spPr>
            <a:xfrm>
              <a:off x="6457732" y="1149111"/>
              <a:ext cx="4966388" cy="2729707"/>
            </a:xfrm>
            <a:prstGeom prst="rect">
              <a:avLst/>
            </a:prstGeom>
          </p:spPr>
        </p:pic>
        <p:cxnSp>
          <p:nvCxnSpPr>
            <p:cNvPr id="26" name="Connettore 2 25">
              <a:extLst>
                <a:ext uri="{FF2B5EF4-FFF2-40B4-BE49-F238E27FC236}">
                  <a16:creationId xmlns:a16="http://schemas.microsoft.com/office/drawing/2014/main" id="{F9DBEEE2-A70D-6965-2CF1-A8C9B9D9788E}"/>
                </a:ext>
              </a:extLst>
            </p:cNvPr>
            <p:cNvCxnSpPr>
              <a:cxnSpLocks/>
            </p:cNvCxnSpPr>
            <p:nvPr/>
          </p:nvCxnSpPr>
          <p:spPr>
            <a:xfrm>
              <a:off x="9100015" y="2146338"/>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 name="Connettore 2 2">
              <a:extLst>
                <a:ext uri="{FF2B5EF4-FFF2-40B4-BE49-F238E27FC236}">
                  <a16:creationId xmlns:a16="http://schemas.microsoft.com/office/drawing/2014/main" id="{B45A977F-DE46-0986-2CE7-2C51C645A14D}"/>
                </a:ext>
              </a:extLst>
            </p:cNvPr>
            <p:cNvCxnSpPr>
              <a:cxnSpLocks/>
            </p:cNvCxnSpPr>
            <p:nvPr/>
          </p:nvCxnSpPr>
          <p:spPr>
            <a:xfrm>
              <a:off x="8416768" y="2146338"/>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4" name="Connettore 2 3">
              <a:extLst>
                <a:ext uri="{FF2B5EF4-FFF2-40B4-BE49-F238E27FC236}">
                  <a16:creationId xmlns:a16="http://schemas.microsoft.com/office/drawing/2014/main" id="{CC9D9E57-0B98-2B65-C4DD-297B806B116A}"/>
                </a:ext>
              </a:extLst>
            </p:cNvPr>
            <p:cNvCxnSpPr>
              <a:cxnSpLocks/>
            </p:cNvCxnSpPr>
            <p:nvPr/>
          </p:nvCxnSpPr>
          <p:spPr>
            <a:xfrm>
              <a:off x="9666785" y="2146338"/>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5" name="Connettore 2 4">
              <a:extLst>
                <a:ext uri="{FF2B5EF4-FFF2-40B4-BE49-F238E27FC236}">
                  <a16:creationId xmlns:a16="http://schemas.microsoft.com/office/drawing/2014/main" id="{3877DA5C-2955-AA21-807E-C6E7E849D68C}"/>
                </a:ext>
              </a:extLst>
            </p:cNvPr>
            <p:cNvCxnSpPr>
              <a:cxnSpLocks/>
            </p:cNvCxnSpPr>
            <p:nvPr/>
          </p:nvCxnSpPr>
          <p:spPr>
            <a:xfrm>
              <a:off x="8451695" y="2800609"/>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Connettore 2 19">
              <a:extLst>
                <a:ext uri="{FF2B5EF4-FFF2-40B4-BE49-F238E27FC236}">
                  <a16:creationId xmlns:a16="http://schemas.microsoft.com/office/drawing/2014/main" id="{880A3E6C-3BD7-DE15-54CE-971F0157AFF2}"/>
                </a:ext>
              </a:extLst>
            </p:cNvPr>
            <p:cNvCxnSpPr>
              <a:cxnSpLocks/>
            </p:cNvCxnSpPr>
            <p:nvPr/>
          </p:nvCxnSpPr>
          <p:spPr>
            <a:xfrm>
              <a:off x="9113171" y="2800609"/>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Connettore 2 33">
              <a:extLst>
                <a:ext uri="{FF2B5EF4-FFF2-40B4-BE49-F238E27FC236}">
                  <a16:creationId xmlns:a16="http://schemas.microsoft.com/office/drawing/2014/main" id="{6FC06906-3DDB-3CDB-B8F5-F7B20FF3F280}"/>
                </a:ext>
              </a:extLst>
            </p:cNvPr>
            <p:cNvCxnSpPr>
              <a:cxnSpLocks/>
            </p:cNvCxnSpPr>
            <p:nvPr/>
          </p:nvCxnSpPr>
          <p:spPr>
            <a:xfrm>
              <a:off x="9679941" y="2800609"/>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 name="Connettore 2 1">
              <a:extLst>
                <a:ext uri="{FF2B5EF4-FFF2-40B4-BE49-F238E27FC236}">
                  <a16:creationId xmlns:a16="http://schemas.microsoft.com/office/drawing/2014/main" id="{758F3D5E-E7DB-6312-A596-6EBC917EA479}"/>
                </a:ext>
              </a:extLst>
            </p:cNvPr>
            <p:cNvCxnSpPr>
              <a:cxnSpLocks/>
            </p:cNvCxnSpPr>
            <p:nvPr/>
          </p:nvCxnSpPr>
          <p:spPr>
            <a:xfrm>
              <a:off x="6810114" y="1996325"/>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Connettore 2 26">
              <a:extLst>
                <a:ext uri="{FF2B5EF4-FFF2-40B4-BE49-F238E27FC236}">
                  <a16:creationId xmlns:a16="http://schemas.microsoft.com/office/drawing/2014/main" id="{0BC71AA5-1E60-012E-5E14-25357831E9B1}"/>
                </a:ext>
              </a:extLst>
            </p:cNvPr>
            <p:cNvCxnSpPr>
              <a:cxnSpLocks/>
            </p:cNvCxnSpPr>
            <p:nvPr/>
          </p:nvCxnSpPr>
          <p:spPr>
            <a:xfrm>
              <a:off x="6840823" y="2957061"/>
              <a:ext cx="410958" cy="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5" name="Gruppo 44">
            <a:extLst>
              <a:ext uri="{FF2B5EF4-FFF2-40B4-BE49-F238E27FC236}">
                <a16:creationId xmlns:a16="http://schemas.microsoft.com/office/drawing/2014/main" id="{EC78522D-B87E-1B3D-BBEE-A039DB27230A}"/>
              </a:ext>
            </a:extLst>
          </p:cNvPr>
          <p:cNvGrpSpPr>
            <a:grpSpLocks noChangeAspect="1"/>
          </p:cNvGrpSpPr>
          <p:nvPr/>
        </p:nvGrpSpPr>
        <p:grpSpPr>
          <a:xfrm>
            <a:off x="125956" y="869570"/>
            <a:ext cx="5950427" cy="3009248"/>
            <a:chOff x="636610" y="1164714"/>
            <a:chExt cx="5191868" cy="2625630"/>
          </a:xfrm>
        </p:grpSpPr>
        <p:pic>
          <p:nvPicPr>
            <p:cNvPr id="8" name="Immagine 7" descr="Immagine che contiene schermata, Rettangolo, linea, Parallelo&#10;&#10;Il contenuto generato dall'IA potrebbe non essere corretto.">
              <a:extLst>
                <a:ext uri="{FF2B5EF4-FFF2-40B4-BE49-F238E27FC236}">
                  <a16:creationId xmlns:a16="http://schemas.microsoft.com/office/drawing/2014/main" id="{55606D9F-22CD-DC48-A0A7-243E809BF5B7}"/>
                </a:ext>
              </a:extLst>
            </p:cNvPr>
            <p:cNvPicPr>
              <a:picLocks noChangeAspect="1"/>
            </p:cNvPicPr>
            <p:nvPr/>
          </p:nvPicPr>
          <p:blipFill>
            <a:blip r:embed="rId5">
              <a:extLst>
                <a:ext uri="{28A0092B-C50C-407E-A947-70E740481C1C}">
                  <a14:useLocalDpi xmlns:a14="http://schemas.microsoft.com/office/drawing/2010/main" val="0"/>
                </a:ext>
              </a:extLst>
            </a:blip>
            <a:srcRect t="4936" b="8896"/>
            <a:stretch/>
          </p:blipFill>
          <p:spPr>
            <a:xfrm>
              <a:off x="636610" y="1164714"/>
              <a:ext cx="5191868" cy="2625630"/>
            </a:xfrm>
            <a:prstGeom prst="rect">
              <a:avLst/>
            </a:prstGeom>
          </p:spPr>
        </p:pic>
        <p:cxnSp>
          <p:nvCxnSpPr>
            <p:cNvPr id="11" name="Connettore 2 10">
              <a:extLst>
                <a:ext uri="{FF2B5EF4-FFF2-40B4-BE49-F238E27FC236}">
                  <a16:creationId xmlns:a16="http://schemas.microsoft.com/office/drawing/2014/main" id="{142BCCBC-6AF8-73AD-153D-30DC1557254D}"/>
                </a:ext>
              </a:extLst>
            </p:cNvPr>
            <p:cNvCxnSpPr/>
            <p:nvPr/>
          </p:nvCxnSpPr>
          <p:spPr>
            <a:xfrm>
              <a:off x="3210267" y="2121637"/>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2" name="Connettore 2 11">
              <a:extLst>
                <a:ext uri="{FF2B5EF4-FFF2-40B4-BE49-F238E27FC236}">
                  <a16:creationId xmlns:a16="http://schemas.microsoft.com/office/drawing/2014/main" id="{D4EC59F0-D544-1E1A-F918-3D36CEA2BED4}"/>
                </a:ext>
              </a:extLst>
            </p:cNvPr>
            <p:cNvCxnSpPr/>
            <p:nvPr/>
          </p:nvCxnSpPr>
          <p:spPr>
            <a:xfrm>
              <a:off x="3723382" y="2121637"/>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3" name="Connettore 2 12">
              <a:extLst>
                <a:ext uri="{FF2B5EF4-FFF2-40B4-BE49-F238E27FC236}">
                  <a16:creationId xmlns:a16="http://schemas.microsoft.com/office/drawing/2014/main" id="{9711163F-77B4-97BE-F8C9-0B9D437C06D9}"/>
                </a:ext>
              </a:extLst>
            </p:cNvPr>
            <p:cNvCxnSpPr/>
            <p:nvPr/>
          </p:nvCxnSpPr>
          <p:spPr>
            <a:xfrm>
              <a:off x="4295705" y="2121637"/>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4" name="Connettore 2 13">
              <a:extLst>
                <a:ext uri="{FF2B5EF4-FFF2-40B4-BE49-F238E27FC236}">
                  <a16:creationId xmlns:a16="http://schemas.microsoft.com/office/drawing/2014/main" id="{98E00081-DCDC-C991-CFE7-26F2C645B990}"/>
                </a:ext>
              </a:extLst>
            </p:cNvPr>
            <p:cNvCxnSpPr/>
            <p:nvPr/>
          </p:nvCxnSpPr>
          <p:spPr>
            <a:xfrm>
              <a:off x="3210267" y="2800311"/>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5" name="Connettore 2 14">
              <a:extLst>
                <a:ext uri="{FF2B5EF4-FFF2-40B4-BE49-F238E27FC236}">
                  <a16:creationId xmlns:a16="http://schemas.microsoft.com/office/drawing/2014/main" id="{97C0579B-93D5-E633-50B2-7551645378E9}"/>
                </a:ext>
              </a:extLst>
            </p:cNvPr>
            <p:cNvCxnSpPr/>
            <p:nvPr/>
          </p:nvCxnSpPr>
          <p:spPr>
            <a:xfrm>
              <a:off x="3723382" y="2800311"/>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Connettore 2 15">
              <a:extLst>
                <a:ext uri="{FF2B5EF4-FFF2-40B4-BE49-F238E27FC236}">
                  <a16:creationId xmlns:a16="http://schemas.microsoft.com/office/drawing/2014/main" id="{B153B61C-A0ED-305D-65AB-6BF120B9D995}"/>
                </a:ext>
              </a:extLst>
            </p:cNvPr>
            <p:cNvCxnSpPr/>
            <p:nvPr/>
          </p:nvCxnSpPr>
          <p:spPr>
            <a:xfrm>
              <a:off x="4295705" y="2800311"/>
              <a:ext cx="27629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8" name="Connettore 2 17">
              <a:extLst>
                <a:ext uri="{FF2B5EF4-FFF2-40B4-BE49-F238E27FC236}">
                  <a16:creationId xmlns:a16="http://schemas.microsoft.com/office/drawing/2014/main" id="{1780DF9F-42A9-0DDA-4A36-6C4C1E5152D8}"/>
                </a:ext>
              </a:extLst>
            </p:cNvPr>
            <p:cNvCxnSpPr>
              <a:cxnSpLocks/>
            </p:cNvCxnSpPr>
            <p:nvPr/>
          </p:nvCxnSpPr>
          <p:spPr>
            <a:xfrm>
              <a:off x="2161871" y="1872754"/>
              <a:ext cx="369280" cy="0"/>
            </a:xfrm>
            <a:prstGeom prst="straightConnector1">
              <a:avLst/>
            </a:prstGeom>
            <a:ln w="38100">
              <a:solidFill>
                <a:srgbClr val="FF66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Connettore 2 20">
              <a:extLst>
                <a:ext uri="{FF2B5EF4-FFF2-40B4-BE49-F238E27FC236}">
                  <a16:creationId xmlns:a16="http://schemas.microsoft.com/office/drawing/2014/main" id="{C9407A9D-90A6-3432-653F-298FEC340E8C}"/>
                </a:ext>
              </a:extLst>
            </p:cNvPr>
            <p:cNvCxnSpPr>
              <a:cxnSpLocks/>
            </p:cNvCxnSpPr>
            <p:nvPr/>
          </p:nvCxnSpPr>
          <p:spPr>
            <a:xfrm>
              <a:off x="2161871" y="3031652"/>
              <a:ext cx="369280" cy="0"/>
            </a:xfrm>
            <a:prstGeom prst="straightConnector1">
              <a:avLst/>
            </a:prstGeom>
            <a:ln w="38100">
              <a:solidFill>
                <a:srgbClr val="FF6600"/>
              </a:solidFill>
              <a:tailEnd type="triangle"/>
            </a:ln>
          </p:spPr>
          <p:style>
            <a:lnRef idx="2">
              <a:schemeClr val="accent1"/>
            </a:lnRef>
            <a:fillRef idx="0">
              <a:schemeClr val="accent1"/>
            </a:fillRef>
            <a:effectRef idx="1">
              <a:schemeClr val="accent1"/>
            </a:effectRef>
            <a:fontRef idx="minor">
              <a:schemeClr val="tx1"/>
            </a:fontRef>
          </p:style>
        </p:cxnSp>
        <p:sp>
          <p:nvSpPr>
            <p:cNvPr id="36" name="CasellaDiTesto 35">
              <a:extLst>
                <a:ext uri="{FF2B5EF4-FFF2-40B4-BE49-F238E27FC236}">
                  <a16:creationId xmlns:a16="http://schemas.microsoft.com/office/drawing/2014/main" id="{CB018DAC-05B9-E6A9-90A5-18D2042B1156}"/>
                </a:ext>
              </a:extLst>
            </p:cNvPr>
            <p:cNvSpPr txBox="1"/>
            <p:nvPr/>
          </p:nvSpPr>
          <p:spPr>
            <a:xfrm>
              <a:off x="857968" y="1534312"/>
              <a:ext cx="943363" cy="483375"/>
            </a:xfrm>
            <a:prstGeom prst="rect">
              <a:avLst/>
            </a:prstGeom>
            <a:noFill/>
          </p:spPr>
          <p:txBody>
            <a:bodyPr wrap="square" rtlCol="0">
              <a:spAutoFit/>
            </a:bodyPr>
            <a:lstStyle/>
            <a:p>
              <a:pPr algn="ctr"/>
              <a:endParaRPr lang="it-IT" sz="1000" b="1" dirty="0"/>
            </a:p>
            <a:p>
              <a:pPr algn="ctr"/>
              <a:r>
                <a:rPr lang="it-IT" sz="2000" b="1" dirty="0">
                  <a:ln>
                    <a:solidFill>
                      <a:srgbClr val="FF6600"/>
                    </a:solidFill>
                  </a:ln>
                  <a:latin typeface="Geneva" panose="020B0503030404040204"/>
                </a:rPr>
                <a:t>A I R</a:t>
              </a:r>
            </a:p>
          </p:txBody>
        </p:sp>
        <p:sp>
          <p:nvSpPr>
            <p:cNvPr id="37" name="CasellaDiTesto 36">
              <a:extLst>
                <a:ext uri="{FF2B5EF4-FFF2-40B4-BE49-F238E27FC236}">
                  <a16:creationId xmlns:a16="http://schemas.microsoft.com/office/drawing/2014/main" id="{8C234E4C-4EBA-F8FE-ED97-8B410E134B87}"/>
                </a:ext>
              </a:extLst>
            </p:cNvPr>
            <p:cNvSpPr txBox="1"/>
            <p:nvPr/>
          </p:nvSpPr>
          <p:spPr>
            <a:xfrm>
              <a:off x="857967" y="2653116"/>
              <a:ext cx="943363" cy="483375"/>
            </a:xfrm>
            <a:prstGeom prst="rect">
              <a:avLst/>
            </a:prstGeom>
            <a:noFill/>
          </p:spPr>
          <p:txBody>
            <a:bodyPr wrap="square" rtlCol="0">
              <a:spAutoFit/>
            </a:bodyPr>
            <a:lstStyle/>
            <a:p>
              <a:pPr algn="ctr"/>
              <a:endParaRPr lang="it-IT" sz="1000" b="1" dirty="0"/>
            </a:p>
            <a:p>
              <a:pPr algn="ctr"/>
              <a:r>
                <a:rPr lang="it-IT" sz="2000" b="1" dirty="0">
                  <a:ln>
                    <a:solidFill>
                      <a:srgbClr val="FF6600"/>
                    </a:solidFill>
                  </a:ln>
                  <a:latin typeface="Geneva" panose="020B0503030404040204"/>
                </a:rPr>
                <a:t>A I R</a:t>
              </a:r>
            </a:p>
          </p:txBody>
        </p:sp>
      </p:grpSp>
      <p:cxnSp>
        <p:nvCxnSpPr>
          <p:cNvPr id="63" name="Connettore diritto 62">
            <a:extLst>
              <a:ext uri="{FF2B5EF4-FFF2-40B4-BE49-F238E27FC236}">
                <a16:creationId xmlns:a16="http://schemas.microsoft.com/office/drawing/2014/main" id="{3C812045-A0A7-9E0D-DCAD-9AD19D01EFE0}"/>
              </a:ext>
            </a:extLst>
          </p:cNvPr>
          <p:cNvCxnSpPr>
            <a:cxnSpLocks/>
          </p:cNvCxnSpPr>
          <p:nvPr/>
        </p:nvCxnSpPr>
        <p:spPr>
          <a:xfrm>
            <a:off x="6121592" y="626379"/>
            <a:ext cx="0" cy="3564170"/>
          </a:xfrm>
          <a:prstGeom prst="line">
            <a:avLst/>
          </a:prstGeom>
          <a:ln w="28575"/>
        </p:spPr>
        <p:style>
          <a:lnRef idx="2">
            <a:schemeClr val="dk1"/>
          </a:lnRef>
          <a:fillRef idx="0">
            <a:schemeClr val="dk1"/>
          </a:fillRef>
          <a:effectRef idx="1">
            <a:schemeClr val="dk1"/>
          </a:effectRef>
          <a:fontRef idx="minor">
            <a:schemeClr val="tx1"/>
          </a:fontRef>
        </p:style>
      </p:cxnSp>
      <p:grpSp>
        <p:nvGrpSpPr>
          <p:cNvPr id="43" name="Gruppo 42">
            <a:extLst>
              <a:ext uri="{FF2B5EF4-FFF2-40B4-BE49-F238E27FC236}">
                <a16:creationId xmlns:a16="http://schemas.microsoft.com/office/drawing/2014/main" id="{432FE110-6637-91A1-AAD2-796A30CA8C54}"/>
              </a:ext>
            </a:extLst>
          </p:cNvPr>
          <p:cNvGrpSpPr/>
          <p:nvPr/>
        </p:nvGrpSpPr>
        <p:grpSpPr>
          <a:xfrm>
            <a:off x="7336682" y="4167151"/>
            <a:ext cx="2645410" cy="2645964"/>
            <a:chOff x="7336682" y="4167151"/>
            <a:chExt cx="2645410" cy="2645964"/>
          </a:xfrm>
        </p:grpSpPr>
        <p:pic>
          <p:nvPicPr>
            <p:cNvPr id="35" name="Immagine 34">
              <a:extLst>
                <a:ext uri="{FF2B5EF4-FFF2-40B4-BE49-F238E27FC236}">
                  <a16:creationId xmlns:a16="http://schemas.microsoft.com/office/drawing/2014/main" id="{6B2D4363-B17B-54E6-79DF-782A0009A452}"/>
                </a:ext>
              </a:extLst>
            </p:cNvPr>
            <p:cNvPicPr>
              <a:picLocks noChangeAspect="1"/>
            </p:cNvPicPr>
            <p:nvPr/>
          </p:nvPicPr>
          <p:blipFill>
            <a:blip r:embed="rId6">
              <a:extLst>
                <a:ext uri="{28A0092B-C50C-407E-A947-70E740481C1C}">
                  <a14:useLocalDpi xmlns:a14="http://schemas.microsoft.com/office/drawing/2010/main" val="0"/>
                </a:ext>
              </a:extLst>
            </a:blip>
            <a:srcRect l="22584" t="11710" r="29027" b="9700"/>
            <a:stretch/>
          </p:blipFill>
          <p:spPr>
            <a:xfrm>
              <a:off x="7336682" y="4167151"/>
              <a:ext cx="2645410" cy="2645964"/>
            </a:xfrm>
            <a:prstGeom prst="rect">
              <a:avLst/>
            </a:prstGeom>
          </p:spPr>
        </p:pic>
        <p:sp>
          <p:nvSpPr>
            <p:cNvPr id="42" name="CasellaDiTesto 41">
              <a:extLst>
                <a:ext uri="{FF2B5EF4-FFF2-40B4-BE49-F238E27FC236}">
                  <a16:creationId xmlns:a16="http://schemas.microsoft.com/office/drawing/2014/main" id="{EFDCAEBC-C312-1A15-D588-3DBB6A7F5A4B}"/>
                </a:ext>
              </a:extLst>
            </p:cNvPr>
            <p:cNvSpPr txBox="1"/>
            <p:nvPr/>
          </p:nvSpPr>
          <p:spPr>
            <a:xfrm>
              <a:off x="7905128" y="4852616"/>
              <a:ext cx="1347573" cy="369332"/>
            </a:xfrm>
            <a:prstGeom prst="rect">
              <a:avLst/>
            </a:prstGeom>
            <a:noFill/>
          </p:spPr>
          <p:txBody>
            <a:bodyPr wrap="square" rtlCol="0">
              <a:spAutoFit/>
            </a:bodyPr>
            <a:lstStyle/>
            <a:p>
              <a:r>
                <a:rPr lang="it-IT" b="1" dirty="0">
                  <a:solidFill>
                    <a:schemeClr val="accent1"/>
                  </a:solidFill>
                  <a:latin typeface="Geneva" panose="020B0503030404040204"/>
                </a:rPr>
                <a:t>PARAFFIN</a:t>
              </a:r>
            </a:p>
          </p:txBody>
        </p:sp>
        <p:sp>
          <p:nvSpPr>
            <p:cNvPr id="46" name="CasellaDiTesto 45">
              <a:extLst>
                <a:ext uri="{FF2B5EF4-FFF2-40B4-BE49-F238E27FC236}">
                  <a16:creationId xmlns:a16="http://schemas.microsoft.com/office/drawing/2014/main" id="{CE5E91E6-D3B1-0D1B-1387-4EAAD7CED337}"/>
                </a:ext>
              </a:extLst>
            </p:cNvPr>
            <p:cNvSpPr txBox="1"/>
            <p:nvPr/>
          </p:nvSpPr>
          <p:spPr>
            <a:xfrm>
              <a:off x="7684511" y="5221948"/>
              <a:ext cx="1407186" cy="600503"/>
            </a:xfrm>
            <a:prstGeom prst="rect">
              <a:avLst/>
            </a:prstGeom>
            <a:noFill/>
          </p:spPr>
          <p:txBody>
            <a:bodyPr wrap="square" rtlCol="0">
              <a:spAutoFit/>
            </a:bodyPr>
            <a:lstStyle/>
            <a:p>
              <a:pPr algn="ctr"/>
              <a:r>
                <a:rPr lang="it-IT" sz="1600" b="1" dirty="0" err="1">
                  <a:latin typeface="Geneva" panose="020B0503030404040204"/>
                </a:rPr>
                <a:t>Electrical</a:t>
              </a:r>
              <a:r>
                <a:rPr lang="it-IT" sz="1600" b="1" dirty="0">
                  <a:latin typeface="Geneva" panose="020B0503030404040204"/>
                </a:rPr>
                <a:t> </a:t>
              </a:r>
              <a:r>
                <a:rPr lang="it-IT" sz="1600" b="1" dirty="0" err="1">
                  <a:latin typeface="Geneva" panose="020B0503030404040204"/>
                </a:rPr>
                <a:t>insulator</a:t>
              </a:r>
              <a:endParaRPr lang="it-IT" sz="1600" b="1" dirty="0">
                <a:latin typeface="Geneva" panose="020B0503030404040204"/>
              </a:endParaRPr>
            </a:p>
          </p:txBody>
        </p:sp>
        <p:cxnSp>
          <p:nvCxnSpPr>
            <p:cNvPr id="39" name="Connettore 2 38">
              <a:extLst>
                <a:ext uri="{FF2B5EF4-FFF2-40B4-BE49-F238E27FC236}">
                  <a16:creationId xmlns:a16="http://schemas.microsoft.com/office/drawing/2014/main" id="{E497D4F6-2E58-5A08-9C0C-649D0930ED68}"/>
                </a:ext>
              </a:extLst>
            </p:cNvPr>
            <p:cNvCxnSpPr/>
            <p:nvPr/>
          </p:nvCxnSpPr>
          <p:spPr>
            <a:xfrm flipV="1">
              <a:off x="8663597" y="4649802"/>
              <a:ext cx="0" cy="2028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Connettore 16">
              <a:extLst>
                <a:ext uri="{FF2B5EF4-FFF2-40B4-BE49-F238E27FC236}">
                  <a16:creationId xmlns:a16="http://schemas.microsoft.com/office/drawing/2014/main" id="{A7F021BC-0A8D-DB71-3B7A-A21E5FEB7843}"/>
                </a:ext>
              </a:extLst>
            </p:cNvPr>
            <p:cNvSpPr>
              <a:spLocks noChangeAspect="1"/>
            </p:cNvSpPr>
            <p:nvPr/>
          </p:nvSpPr>
          <p:spPr>
            <a:xfrm>
              <a:off x="7650693" y="4523139"/>
              <a:ext cx="1953997" cy="1987732"/>
            </a:xfrm>
            <a:prstGeom prst="flowChartConnector">
              <a:avLst/>
            </a:prstGeom>
            <a:noFill/>
            <a:ln w="1016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it-IT" dirty="0"/>
            </a:p>
          </p:txBody>
        </p:sp>
        <p:cxnSp>
          <p:nvCxnSpPr>
            <p:cNvPr id="23" name="Connettore 2 22">
              <a:extLst>
                <a:ext uri="{FF2B5EF4-FFF2-40B4-BE49-F238E27FC236}">
                  <a16:creationId xmlns:a16="http://schemas.microsoft.com/office/drawing/2014/main" id="{C6A0C5F9-D982-5B96-E7F7-0DB6515BA32E}"/>
                </a:ext>
              </a:extLst>
            </p:cNvPr>
            <p:cNvCxnSpPr>
              <a:cxnSpLocks/>
            </p:cNvCxnSpPr>
            <p:nvPr/>
          </p:nvCxnSpPr>
          <p:spPr>
            <a:xfrm flipH="1" flipV="1">
              <a:off x="7650693" y="5102492"/>
              <a:ext cx="192567" cy="119456"/>
            </a:xfrm>
            <a:prstGeom prst="straightConnector1">
              <a:avLst/>
            </a:prstGeom>
            <a:ln>
              <a:solidFill>
                <a:schemeClr val="bg1"/>
              </a:solidFill>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780416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AFBB6-A4E1-DFC8-9956-D3423057F116}"/>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DFFE45F4-0F63-E177-2D15-BAE78A1FC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46A32442-60FB-EB75-E614-96318B2EB97C}"/>
              </a:ext>
            </a:extLst>
          </p:cNvPr>
          <p:cNvSpPr txBox="1"/>
          <p:nvPr/>
        </p:nvSpPr>
        <p:spPr>
          <a:xfrm>
            <a:off x="4758865" y="558031"/>
            <a:ext cx="2674269" cy="369332"/>
          </a:xfrm>
          <a:prstGeom prst="rect">
            <a:avLst/>
          </a:prstGeom>
          <a:noFill/>
        </p:spPr>
        <p:txBody>
          <a:bodyPr wrap="square" rtlCol="0">
            <a:spAutoFit/>
          </a:bodyPr>
          <a:lstStyle/>
          <a:p>
            <a:pPr algn="ctr"/>
            <a:r>
              <a:rPr lang="it-IT" b="1" u="sng" dirty="0" err="1">
                <a:latin typeface="Geneva" panose="020B0503030404040204"/>
              </a:rPr>
              <a:t>Integrated</a:t>
            </a:r>
            <a:r>
              <a:rPr lang="it-IT" b="1" u="sng" dirty="0">
                <a:latin typeface="Geneva" panose="020B0503030404040204"/>
              </a:rPr>
              <a:t> design</a:t>
            </a:r>
            <a:endParaRPr lang="it-IT" dirty="0">
              <a:latin typeface="Geneva" panose="020B0503030404040204"/>
            </a:endParaRPr>
          </a:p>
        </p:txBody>
      </p:sp>
      <p:sp>
        <p:nvSpPr>
          <p:cNvPr id="6" name="CasellaDiTesto 5">
            <a:extLst>
              <a:ext uri="{FF2B5EF4-FFF2-40B4-BE49-F238E27FC236}">
                <a16:creationId xmlns:a16="http://schemas.microsoft.com/office/drawing/2014/main" id="{A9CB9F16-6D98-919A-0EC9-D2DCB98F9F8F}"/>
              </a:ext>
            </a:extLst>
          </p:cNvPr>
          <p:cNvSpPr txBox="1"/>
          <p:nvPr/>
        </p:nvSpPr>
        <p:spPr>
          <a:xfrm>
            <a:off x="43997" y="583911"/>
            <a:ext cx="6107961" cy="1477328"/>
          </a:xfrm>
          <a:prstGeom prst="rect">
            <a:avLst/>
          </a:prstGeom>
          <a:noFill/>
        </p:spPr>
        <p:txBody>
          <a:bodyPr wrap="square" rtlCol="0">
            <a:spAutoFit/>
          </a:bodyPr>
          <a:lstStyle/>
          <a:p>
            <a:pPr algn="ctr"/>
            <a:endParaRPr lang="it-IT" dirty="0">
              <a:latin typeface="Geneva" panose="020B0503030404040204" pitchFamily="34" charset="0"/>
              <a:ea typeface="Geneva" panose="020B0503030404040204" pitchFamily="34" charset="0"/>
            </a:endParaRPr>
          </a:p>
          <a:p>
            <a:pPr marL="228600" indent="-228600" algn="ctr">
              <a:buFont typeface="+mj-lt"/>
              <a:buAutoNum type="arabicPeriod"/>
            </a:pPr>
            <a:r>
              <a:rPr lang="it-IT" b="1" dirty="0" err="1">
                <a:latin typeface="Geneva" panose="020B0503030404040204" pitchFamily="34" charset="0"/>
                <a:ea typeface="Geneva" panose="020B0503030404040204" pitchFamily="34" charset="0"/>
              </a:rPr>
              <a:t>Allow</a:t>
            </a:r>
            <a:r>
              <a:rPr lang="it-IT" b="1" dirty="0">
                <a:latin typeface="Geneva" panose="020B0503030404040204" pitchFamily="34" charset="0"/>
                <a:ea typeface="Geneva" panose="020B0503030404040204" pitchFamily="34" charset="0"/>
              </a:rPr>
              <a:t> the flow </a:t>
            </a:r>
            <a:r>
              <a:rPr lang="it-IT" dirty="0">
                <a:latin typeface="Geneva" panose="020B0503030404040204" pitchFamily="34" charset="0"/>
                <a:ea typeface="Geneva" panose="020B0503030404040204" pitchFamily="34" charset="0"/>
              </a:rPr>
              <a:t>of </a:t>
            </a:r>
            <a:r>
              <a:rPr lang="it-IT" dirty="0" err="1">
                <a:latin typeface="Geneva" panose="020B0503030404040204" pitchFamily="34" charset="0"/>
                <a:ea typeface="Geneva" panose="020B0503030404040204" pitchFamily="34" charset="0"/>
              </a:rPr>
              <a:t>paraffin</a:t>
            </a:r>
            <a:r>
              <a:rPr lang="it-IT" dirty="0">
                <a:latin typeface="Geneva" panose="020B0503030404040204" pitchFamily="34" charset="0"/>
                <a:ea typeface="Geneva" panose="020B0503030404040204" pitchFamily="34" charset="0"/>
              </a:rPr>
              <a:t> inside</a:t>
            </a:r>
          </a:p>
          <a:p>
            <a:pPr marL="228600" indent="-228600" algn="ctr">
              <a:buFont typeface="+mj-lt"/>
              <a:buAutoNum type="arabicPeriod"/>
            </a:pPr>
            <a:r>
              <a:rPr lang="it-IT" b="1" dirty="0">
                <a:latin typeface="Geneva" panose="020B0503030404040204" pitchFamily="34" charset="0"/>
                <a:ea typeface="Geneva" panose="020B0503030404040204" pitchFamily="34" charset="0"/>
              </a:rPr>
              <a:t>Support</a:t>
            </a:r>
            <a:r>
              <a:rPr lang="it-IT" dirty="0">
                <a:latin typeface="Geneva" panose="020B0503030404040204" pitchFamily="34" charset="0"/>
                <a:ea typeface="Geneva" panose="020B0503030404040204" pitchFamily="34" charset="0"/>
              </a:rPr>
              <a:t> silicon detectors</a:t>
            </a:r>
          </a:p>
          <a:p>
            <a:pPr marL="228600" indent="-228600" algn="ctr">
              <a:buFont typeface="+mj-lt"/>
              <a:buAutoNum type="arabicPeriod"/>
            </a:pPr>
            <a:r>
              <a:rPr lang="it-IT" b="1" dirty="0">
                <a:latin typeface="Geneva" panose="020B0503030404040204" pitchFamily="34" charset="0"/>
                <a:ea typeface="Geneva" panose="020B0503030404040204" pitchFamily="34" charset="0"/>
              </a:rPr>
              <a:t>Be </a:t>
            </a:r>
            <a:r>
              <a:rPr lang="it-IT" b="1" dirty="0" err="1">
                <a:latin typeface="Geneva" panose="020B0503030404040204" pitchFamily="34" charset="0"/>
                <a:ea typeface="Geneva" panose="020B0503030404040204" pitchFamily="34" charset="0"/>
              </a:rPr>
              <a:t>thin</a:t>
            </a:r>
            <a:r>
              <a:rPr lang="it-IT" b="1" dirty="0">
                <a:latin typeface="Geneva" panose="020B0503030404040204" pitchFamily="34" charset="0"/>
                <a:ea typeface="Geneva" panose="020B0503030404040204" pitchFamily="34" charset="0"/>
              </a:rPr>
              <a:t> </a:t>
            </a:r>
            <a:r>
              <a:rPr lang="it-IT" dirty="0">
                <a:latin typeface="Geneva" panose="020B0503030404040204" pitchFamily="34" charset="0"/>
                <a:ea typeface="Geneva" panose="020B0503030404040204" pitchFamily="34" charset="0"/>
              </a:rPr>
              <a:t>to reduce the </a:t>
            </a:r>
            <a:r>
              <a:rPr lang="it-IT" dirty="0" err="1">
                <a:latin typeface="Geneva" panose="020B0503030404040204" pitchFamily="34" charset="0"/>
                <a:ea typeface="Geneva" panose="020B0503030404040204" pitchFamily="34" charset="0"/>
              </a:rPr>
              <a:t>material</a:t>
            </a:r>
            <a:r>
              <a:rPr lang="it-IT" dirty="0">
                <a:latin typeface="Geneva" panose="020B0503030404040204" pitchFamily="34" charset="0"/>
                <a:ea typeface="Geneva" panose="020B0503030404040204" pitchFamily="34" charset="0"/>
              </a:rPr>
              <a:t> budget</a:t>
            </a:r>
          </a:p>
          <a:p>
            <a:pPr marL="228600" indent="-228600" algn="ctr">
              <a:buFont typeface="+mj-lt"/>
              <a:buAutoNum type="arabicPeriod"/>
            </a:pPr>
            <a:endParaRPr lang="it-IT" dirty="0">
              <a:latin typeface="Geneva" panose="020B0503030404040204" pitchFamily="34" charset="0"/>
              <a:ea typeface="Geneva" panose="020B0503030404040204" pitchFamily="34" charset="0"/>
            </a:endParaRPr>
          </a:p>
        </p:txBody>
      </p:sp>
      <p:sp>
        <p:nvSpPr>
          <p:cNvPr id="13" name="CasellaDiTesto 12">
            <a:extLst>
              <a:ext uri="{FF2B5EF4-FFF2-40B4-BE49-F238E27FC236}">
                <a16:creationId xmlns:a16="http://schemas.microsoft.com/office/drawing/2014/main" id="{16A812D2-DF1C-13EC-B52E-1075576D371F}"/>
              </a:ext>
            </a:extLst>
          </p:cNvPr>
          <p:cNvSpPr txBox="1"/>
          <p:nvPr/>
        </p:nvSpPr>
        <p:spPr>
          <a:xfrm>
            <a:off x="296371" y="5400978"/>
            <a:ext cx="1594051" cy="923330"/>
          </a:xfrm>
          <a:prstGeom prst="rect">
            <a:avLst/>
          </a:prstGeom>
          <a:noFill/>
        </p:spPr>
        <p:txBody>
          <a:bodyPr wrap="square" rtlCol="0">
            <a:spAutoFit/>
          </a:bodyPr>
          <a:lstStyle/>
          <a:p>
            <a:pPr algn="ctr"/>
            <a:r>
              <a:rPr lang="it-IT" dirty="0" err="1">
                <a:latin typeface="Geneva" panose="020B0503030404040204"/>
              </a:rPr>
              <a:t>Conceptual</a:t>
            </a:r>
            <a:r>
              <a:rPr lang="it-IT" dirty="0">
                <a:latin typeface="Geneva" panose="020B0503030404040204"/>
              </a:rPr>
              <a:t> design of the </a:t>
            </a:r>
            <a:r>
              <a:rPr lang="it-IT" dirty="0" err="1">
                <a:latin typeface="Geneva" panose="020B0503030404040204"/>
              </a:rPr>
              <a:t>outer</a:t>
            </a:r>
            <a:r>
              <a:rPr lang="it-IT" dirty="0">
                <a:latin typeface="Geneva" panose="020B0503030404040204"/>
              </a:rPr>
              <a:t> jacket</a:t>
            </a:r>
          </a:p>
        </p:txBody>
      </p:sp>
      <p:sp>
        <p:nvSpPr>
          <p:cNvPr id="16" name="Segnaposto numero diapositiva 15">
            <a:extLst>
              <a:ext uri="{FF2B5EF4-FFF2-40B4-BE49-F238E27FC236}">
                <a16:creationId xmlns:a16="http://schemas.microsoft.com/office/drawing/2014/main" id="{E14785EE-D740-C8C9-E7C5-26BF8CD4CF58}"/>
              </a:ext>
            </a:extLst>
          </p:cNvPr>
          <p:cNvSpPr>
            <a:spLocks noGrp="1"/>
          </p:cNvSpPr>
          <p:nvPr>
            <p:ph type="sldNum" sz="quarter" idx="12"/>
          </p:nvPr>
        </p:nvSpPr>
        <p:spPr/>
        <p:txBody>
          <a:bodyPr/>
          <a:lstStyle/>
          <a:p>
            <a:fld id="{C804D2AE-2E06-D54F-A59E-408327E0CF57}" type="slidenum">
              <a:rPr lang="en-US" smtClean="0">
                <a:latin typeface="Geneva" panose="020B0503030404040204"/>
              </a:rPr>
              <a:pPr/>
              <a:t>18</a:t>
            </a:fld>
            <a:endParaRPr lang="en-US" dirty="0">
              <a:latin typeface="Geneva" panose="020B0503030404040204"/>
            </a:endParaRPr>
          </a:p>
        </p:txBody>
      </p:sp>
      <p:sp>
        <p:nvSpPr>
          <p:cNvPr id="17" name="CasellaDiTesto 16">
            <a:extLst>
              <a:ext uri="{FF2B5EF4-FFF2-40B4-BE49-F238E27FC236}">
                <a16:creationId xmlns:a16="http://schemas.microsoft.com/office/drawing/2014/main" id="{5874C434-FDC4-DF90-A777-7A52F846D52B}"/>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18" name="CasellaDiTesto 17">
            <a:extLst>
              <a:ext uri="{FF2B5EF4-FFF2-40B4-BE49-F238E27FC236}">
                <a16:creationId xmlns:a16="http://schemas.microsoft.com/office/drawing/2014/main" id="{8D2079ED-E262-C9C6-05DE-2293FF1B8B6E}"/>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9" name="CasellaDiTesto 8">
            <a:extLst>
              <a:ext uri="{FF2B5EF4-FFF2-40B4-BE49-F238E27FC236}">
                <a16:creationId xmlns:a16="http://schemas.microsoft.com/office/drawing/2014/main" id="{3EC93719-A961-C958-79E7-F1CF001EBAA2}"/>
              </a:ext>
            </a:extLst>
          </p:cNvPr>
          <p:cNvSpPr txBox="1"/>
          <p:nvPr/>
        </p:nvSpPr>
        <p:spPr>
          <a:xfrm>
            <a:off x="7382256" y="5724144"/>
            <a:ext cx="4358640" cy="1200329"/>
          </a:xfrm>
          <a:prstGeom prst="rect">
            <a:avLst/>
          </a:prstGeom>
          <a:noFill/>
        </p:spPr>
        <p:txBody>
          <a:bodyPr wrap="square" rtlCol="0">
            <a:spAutoFit/>
          </a:bodyPr>
          <a:lstStyle/>
          <a:p>
            <a:r>
              <a:rPr lang="it-IT" dirty="0" err="1">
                <a:latin typeface="Geneva" panose="020B0503030404040204"/>
              </a:rPr>
              <a:t>Modules</a:t>
            </a:r>
            <a:r>
              <a:rPr lang="it-IT" dirty="0">
                <a:latin typeface="Geneva" panose="020B0503030404040204"/>
              </a:rPr>
              <a:t> with </a:t>
            </a:r>
            <a:r>
              <a:rPr lang="it-IT" dirty="0" err="1">
                <a:latin typeface="Geneva" panose="020B0503030404040204"/>
              </a:rPr>
              <a:t>sensors</a:t>
            </a:r>
            <a:r>
              <a:rPr lang="it-IT" dirty="0">
                <a:latin typeface="Geneva" panose="020B0503030404040204"/>
              </a:rPr>
              <a:t> </a:t>
            </a:r>
            <a:r>
              <a:rPr lang="it-IT" dirty="0" err="1">
                <a:latin typeface="Geneva" panose="020B0503030404040204"/>
              </a:rPr>
              <a:t>wire-bonded</a:t>
            </a:r>
            <a:r>
              <a:rPr lang="it-IT" dirty="0">
                <a:latin typeface="Geneva" panose="020B0503030404040204"/>
              </a:rPr>
              <a:t>:</a:t>
            </a:r>
          </a:p>
          <a:p>
            <a:pPr marL="285750" indent="-285750">
              <a:buFont typeface="Arial" panose="020B0604020202020204" pitchFamily="34" charset="0"/>
              <a:buChar char="•"/>
            </a:pPr>
            <a:r>
              <a:rPr lang="it-IT" dirty="0">
                <a:latin typeface="Geneva" panose="020B0503030404040204"/>
              </a:rPr>
              <a:t>On the r-</a:t>
            </a:r>
            <a:r>
              <a:rPr lang="el-GR" dirty="0">
                <a:latin typeface="Aptos" panose="020B0004020202020204" pitchFamily="34" charset="0"/>
              </a:rPr>
              <a:t>φ</a:t>
            </a:r>
            <a:r>
              <a:rPr lang="it-IT" dirty="0">
                <a:latin typeface="Geneva" panose="020B0503030404040204"/>
              </a:rPr>
              <a:t> side (ARCADIA like)</a:t>
            </a:r>
          </a:p>
          <a:p>
            <a:pPr marL="285750" indent="-285750">
              <a:buFont typeface="Arial" panose="020B0604020202020204" pitchFamily="34" charset="0"/>
              <a:buChar char="•"/>
            </a:pPr>
            <a:r>
              <a:rPr lang="it-IT" dirty="0">
                <a:latin typeface="Geneva" panose="020B0503030404040204"/>
              </a:rPr>
              <a:t>At the ±z </a:t>
            </a:r>
            <a:r>
              <a:rPr lang="it-IT" dirty="0" err="1">
                <a:latin typeface="Geneva" panose="020B0503030404040204"/>
              </a:rPr>
              <a:t>ends</a:t>
            </a:r>
            <a:r>
              <a:rPr lang="it-IT" dirty="0">
                <a:latin typeface="Geneva" panose="020B0503030404040204"/>
              </a:rPr>
              <a:t> (ALICE 3 like)</a:t>
            </a:r>
          </a:p>
          <a:p>
            <a:endParaRPr lang="it-IT" dirty="0">
              <a:latin typeface="Geneva" panose="020B0503030404040204"/>
            </a:endParaRPr>
          </a:p>
        </p:txBody>
      </p:sp>
      <p:pic>
        <p:nvPicPr>
          <p:cNvPr id="19" name="Immagine 18" descr="Immagine che contiene lampada, luce&#10;&#10;Il contenuto generato dall'IA potrebbe non essere corretto.">
            <a:extLst>
              <a:ext uri="{FF2B5EF4-FFF2-40B4-BE49-F238E27FC236}">
                <a16:creationId xmlns:a16="http://schemas.microsoft.com/office/drawing/2014/main" id="{7A36D50C-16E2-6BF8-F701-CC17EA233E4A}"/>
              </a:ext>
            </a:extLst>
          </p:cNvPr>
          <p:cNvPicPr>
            <a:picLocks noChangeAspect="1"/>
          </p:cNvPicPr>
          <p:nvPr/>
        </p:nvPicPr>
        <p:blipFill>
          <a:blip r:embed="rId3">
            <a:extLst>
              <a:ext uri="{28A0092B-C50C-407E-A947-70E740481C1C}">
                <a14:useLocalDpi xmlns:a14="http://schemas.microsoft.com/office/drawing/2010/main" val="0"/>
              </a:ext>
            </a:extLst>
          </a:blip>
          <a:srcRect t="15433" b="4828"/>
          <a:stretch/>
        </p:blipFill>
        <p:spPr>
          <a:xfrm>
            <a:off x="1870879" y="5128982"/>
            <a:ext cx="3891036" cy="1677926"/>
          </a:xfrm>
          <a:prstGeom prst="rect">
            <a:avLst/>
          </a:prstGeom>
        </p:spPr>
      </p:pic>
      <p:grpSp>
        <p:nvGrpSpPr>
          <p:cNvPr id="27" name="Gruppo 26">
            <a:extLst>
              <a:ext uri="{FF2B5EF4-FFF2-40B4-BE49-F238E27FC236}">
                <a16:creationId xmlns:a16="http://schemas.microsoft.com/office/drawing/2014/main" id="{6D69D916-A1F7-7697-B2BD-60382DAC0B6E}"/>
              </a:ext>
            </a:extLst>
          </p:cNvPr>
          <p:cNvGrpSpPr/>
          <p:nvPr/>
        </p:nvGrpSpPr>
        <p:grpSpPr>
          <a:xfrm>
            <a:off x="644493" y="1745252"/>
            <a:ext cx="6231919" cy="3354337"/>
            <a:chOff x="644493" y="1745252"/>
            <a:chExt cx="6231919" cy="3354337"/>
          </a:xfrm>
        </p:grpSpPr>
        <p:pic>
          <p:nvPicPr>
            <p:cNvPr id="10" name="Immagine 9">
              <a:extLst>
                <a:ext uri="{FF2B5EF4-FFF2-40B4-BE49-F238E27FC236}">
                  <a16:creationId xmlns:a16="http://schemas.microsoft.com/office/drawing/2014/main" id="{EAD988A1-F9B4-DCB3-DC9A-31308B7B0E2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44493" y="1745252"/>
              <a:ext cx="6202471" cy="3354337"/>
            </a:xfrm>
            <a:prstGeom prst="rect">
              <a:avLst/>
            </a:prstGeom>
          </p:spPr>
        </p:pic>
        <p:sp>
          <p:nvSpPr>
            <p:cNvPr id="25" name="CasellaDiTesto 24">
              <a:extLst>
                <a:ext uri="{FF2B5EF4-FFF2-40B4-BE49-F238E27FC236}">
                  <a16:creationId xmlns:a16="http://schemas.microsoft.com/office/drawing/2014/main" id="{CB0C0581-A887-6691-9955-D894CF0276D7}"/>
                </a:ext>
              </a:extLst>
            </p:cNvPr>
            <p:cNvSpPr txBox="1"/>
            <p:nvPr/>
          </p:nvSpPr>
          <p:spPr>
            <a:xfrm>
              <a:off x="944962" y="3099254"/>
              <a:ext cx="1401547" cy="646331"/>
            </a:xfrm>
            <a:prstGeom prst="rect">
              <a:avLst/>
            </a:prstGeom>
            <a:noFill/>
          </p:spPr>
          <p:txBody>
            <a:bodyPr wrap="square" rtlCol="0">
              <a:spAutoFit/>
            </a:bodyPr>
            <a:lstStyle/>
            <a:p>
              <a:pPr algn="ctr"/>
              <a:r>
                <a:rPr lang="it-IT" dirty="0" err="1">
                  <a:latin typeface="Geneva" panose="020B0503030404040204"/>
                </a:rPr>
                <a:t>Lightening</a:t>
              </a:r>
              <a:r>
                <a:rPr lang="it-IT" dirty="0">
                  <a:latin typeface="Geneva" panose="020B0503030404040204"/>
                </a:rPr>
                <a:t> </a:t>
              </a:r>
              <a:r>
                <a:rPr lang="it-IT" dirty="0" err="1">
                  <a:latin typeface="Geneva" panose="020B0503030404040204"/>
                </a:rPr>
                <a:t>cut-outs</a:t>
              </a:r>
              <a:endParaRPr lang="it-IT" dirty="0">
                <a:latin typeface="Geneva" panose="020B0503030404040204"/>
              </a:endParaRPr>
            </a:p>
          </p:txBody>
        </p:sp>
        <p:cxnSp>
          <p:nvCxnSpPr>
            <p:cNvPr id="26" name="Connettore 2 25">
              <a:extLst>
                <a:ext uri="{FF2B5EF4-FFF2-40B4-BE49-F238E27FC236}">
                  <a16:creationId xmlns:a16="http://schemas.microsoft.com/office/drawing/2014/main" id="{AE4B6862-34A2-C4AA-9287-F26FEABEF6D4}"/>
                </a:ext>
              </a:extLst>
            </p:cNvPr>
            <p:cNvCxnSpPr>
              <a:cxnSpLocks/>
            </p:cNvCxnSpPr>
            <p:nvPr/>
          </p:nvCxnSpPr>
          <p:spPr>
            <a:xfrm flipV="1">
              <a:off x="2250867" y="3096173"/>
              <a:ext cx="199840" cy="18477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9" name="CasellaDiTesto 28">
              <a:extLst>
                <a:ext uri="{FF2B5EF4-FFF2-40B4-BE49-F238E27FC236}">
                  <a16:creationId xmlns:a16="http://schemas.microsoft.com/office/drawing/2014/main" id="{A572E00D-41B2-3C4F-BDE8-FECC7008A450}"/>
                </a:ext>
              </a:extLst>
            </p:cNvPr>
            <p:cNvSpPr txBox="1"/>
            <p:nvPr/>
          </p:nvSpPr>
          <p:spPr>
            <a:xfrm>
              <a:off x="5462205" y="3698715"/>
              <a:ext cx="1414207" cy="369332"/>
            </a:xfrm>
            <a:prstGeom prst="rect">
              <a:avLst/>
            </a:prstGeom>
            <a:noFill/>
          </p:spPr>
          <p:txBody>
            <a:bodyPr wrap="square" rtlCol="0">
              <a:spAutoFit/>
            </a:bodyPr>
            <a:lstStyle/>
            <a:p>
              <a:pPr algn="ctr"/>
              <a:r>
                <a:rPr lang="it-IT" dirty="0">
                  <a:latin typeface="Geneva" panose="020B0503030404040204"/>
                </a:rPr>
                <a:t>t = 0.35 mm</a:t>
              </a:r>
            </a:p>
          </p:txBody>
        </p:sp>
        <p:cxnSp>
          <p:nvCxnSpPr>
            <p:cNvPr id="22" name="Connettore 2 21">
              <a:extLst>
                <a:ext uri="{FF2B5EF4-FFF2-40B4-BE49-F238E27FC236}">
                  <a16:creationId xmlns:a16="http://schemas.microsoft.com/office/drawing/2014/main" id="{DB2AD099-3C9F-A5B9-C1C4-E92E3EA85513}"/>
                </a:ext>
              </a:extLst>
            </p:cNvPr>
            <p:cNvCxnSpPr>
              <a:cxnSpLocks/>
            </p:cNvCxnSpPr>
            <p:nvPr/>
          </p:nvCxnSpPr>
          <p:spPr>
            <a:xfrm flipH="1" flipV="1">
              <a:off x="5761915" y="3222580"/>
              <a:ext cx="211288" cy="4761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grpSp>
        <p:nvGrpSpPr>
          <p:cNvPr id="36" name="Gruppo 35">
            <a:extLst>
              <a:ext uri="{FF2B5EF4-FFF2-40B4-BE49-F238E27FC236}">
                <a16:creationId xmlns:a16="http://schemas.microsoft.com/office/drawing/2014/main" id="{CF7CC252-165F-0520-D002-D1FAC2C13E0F}"/>
              </a:ext>
            </a:extLst>
          </p:cNvPr>
          <p:cNvGrpSpPr/>
          <p:nvPr/>
        </p:nvGrpSpPr>
        <p:grpSpPr>
          <a:xfrm>
            <a:off x="7006541" y="872519"/>
            <a:ext cx="4947691" cy="4849523"/>
            <a:chOff x="7006541" y="872519"/>
            <a:chExt cx="4947691" cy="4849523"/>
          </a:xfrm>
        </p:grpSpPr>
        <p:pic>
          <p:nvPicPr>
            <p:cNvPr id="2" name="Immagine 1">
              <a:extLst>
                <a:ext uri="{FF2B5EF4-FFF2-40B4-BE49-F238E27FC236}">
                  <a16:creationId xmlns:a16="http://schemas.microsoft.com/office/drawing/2014/main" id="{B3E7F8F6-F4E9-6C50-4D5D-8A0CEA5BE49D}"/>
                </a:ext>
              </a:extLst>
            </p:cNvPr>
            <p:cNvPicPr>
              <a:picLocks noChangeAspect="1"/>
            </p:cNvPicPr>
            <p:nvPr/>
          </p:nvPicPr>
          <p:blipFill>
            <a:blip r:embed="rId5">
              <a:extLst>
                <a:ext uri="{28A0092B-C50C-407E-A947-70E740481C1C}">
                  <a14:useLocalDpi xmlns:a14="http://schemas.microsoft.com/office/drawing/2010/main" val="0"/>
                </a:ext>
              </a:extLst>
            </a:blip>
            <a:srcRect l="22584" t="11710" r="29027" b="9700"/>
            <a:stretch/>
          </p:blipFill>
          <p:spPr>
            <a:xfrm>
              <a:off x="7105724" y="872519"/>
              <a:ext cx="4848508" cy="4849523"/>
            </a:xfrm>
            <a:prstGeom prst="rect">
              <a:avLst/>
            </a:prstGeom>
          </p:spPr>
        </p:pic>
        <p:sp>
          <p:nvSpPr>
            <p:cNvPr id="8" name="Connettore 7">
              <a:extLst>
                <a:ext uri="{FF2B5EF4-FFF2-40B4-BE49-F238E27FC236}">
                  <a16:creationId xmlns:a16="http://schemas.microsoft.com/office/drawing/2014/main" id="{CD20D2BC-9EEA-A05D-55D2-B5790D0EA754}"/>
                </a:ext>
              </a:extLst>
            </p:cNvPr>
            <p:cNvSpPr>
              <a:spLocks noChangeAspect="1"/>
            </p:cNvSpPr>
            <p:nvPr/>
          </p:nvSpPr>
          <p:spPr>
            <a:xfrm>
              <a:off x="7671188" y="1528653"/>
              <a:ext cx="3610750" cy="3625191"/>
            </a:xfrm>
            <a:prstGeom prst="flowChartConnector">
              <a:avLst/>
            </a:prstGeom>
            <a:noFill/>
            <a:ln w="165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it-IT" dirty="0"/>
            </a:p>
          </p:txBody>
        </p:sp>
        <p:sp>
          <p:nvSpPr>
            <p:cNvPr id="14" name="CasellaDiTesto 13">
              <a:extLst>
                <a:ext uri="{FF2B5EF4-FFF2-40B4-BE49-F238E27FC236}">
                  <a16:creationId xmlns:a16="http://schemas.microsoft.com/office/drawing/2014/main" id="{1EF70B3B-FCC4-BEDD-822D-7F89C459C061}"/>
                </a:ext>
              </a:extLst>
            </p:cNvPr>
            <p:cNvSpPr txBox="1"/>
            <p:nvPr/>
          </p:nvSpPr>
          <p:spPr>
            <a:xfrm>
              <a:off x="8749726" y="1969813"/>
              <a:ext cx="1545988" cy="400110"/>
            </a:xfrm>
            <a:prstGeom prst="rect">
              <a:avLst/>
            </a:prstGeom>
            <a:noFill/>
          </p:spPr>
          <p:txBody>
            <a:bodyPr wrap="square" rtlCol="0">
              <a:spAutoFit/>
            </a:bodyPr>
            <a:lstStyle/>
            <a:p>
              <a:r>
                <a:rPr lang="it-IT" sz="2000" b="1" dirty="0">
                  <a:solidFill>
                    <a:schemeClr val="accent1"/>
                  </a:solidFill>
                  <a:latin typeface="Geneva" panose="020B0503030404040204"/>
                </a:rPr>
                <a:t>PARAFFIN</a:t>
              </a:r>
            </a:p>
          </p:txBody>
        </p:sp>
        <p:cxnSp>
          <p:nvCxnSpPr>
            <p:cNvPr id="15" name="Connettore 2 14">
              <a:extLst>
                <a:ext uri="{FF2B5EF4-FFF2-40B4-BE49-F238E27FC236}">
                  <a16:creationId xmlns:a16="http://schemas.microsoft.com/office/drawing/2014/main" id="{DB12E817-6A89-4864-7883-654B319C791D}"/>
                </a:ext>
              </a:extLst>
            </p:cNvPr>
            <p:cNvCxnSpPr>
              <a:cxnSpLocks/>
            </p:cNvCxnSpPr>
            <p:nvPr/>
          </p:nvCxnSpPr>
          <p:spPr>
            <a:xfrm flipV="1">
              <a:off x="9508195" y="1661103"/>
              <a:ext cx="0" cy="308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Connettore 2 22">
              <a:extLst>
                <a:ext uri="{FF2B5EF4-FFF2-40B4-BE49-F238E27FC236}">
                  <a16:creationId xmlns:a16="http://schemas.microsoft.com/office/drawing/2014/main" id="{8DF0146B-B161-43BC-7EC4-BD66B6C771B0}"/>
                </a:ext>
              </a:extLst>
            </p:cNvPr>
            <p:cNvCxnSpPr>
              <a:cxnSpLocks/>
            </p:cNvCxnSpPr>
            <p:nvPr/>
          </p:nvCxnSpPr>
          <p:spPr>
            <a:xfrm>
              <a:off x="7800730" y="1352393"/>
              <a:ext cx="312204" cy="61742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CasellaDiTesto 27">
              <a:extLst>
                <a:ext uri="{FF2B5EF4-FFF2-40B4-BE49-F238E27FC236}">
                  <a16:creationId xmlns:a16="http://schemas.microsoft.com/office/drawing/2014/main" id="{86C0976B-1F3F-43A7-0E88-55083D78E625}"/>
                </a:ext>
              </a:extLst>
            </p:cNvPr>
            <p:cNvSpPr txBox="1"/>
            <p:nvPr/>
          </p:nvSpPr>
          <p:spPr>
            <a:xfrm>
              <a:off x="7006541" y="935903"/>
              <a:ext cx="1700058" cy="400110"/>
            </a:xfrm>
            <a:prstGeom prst="rect">
              <a:avLst/>
            </a:prstGeom>
            <a:noFill/>
          </p:spPr>
          <p:txBody>
            <a:bodyPr wrap="square" rtlCol="0">
              <a:spAutoFit/>
            </a:bodyPr>
            <a:lstStyle/>
            <a:p>
              <a:r>
                <a:rPr lang="it-IT" sz="2000" b="1" dirty="0">
                  <a:latin typeface="Geneva" panose="020B0503030404040204"/>
                </a:rPr>
                <a:t>Outer jacket</a:t>
              </a:r>
            </a:p>
          </p:txBody>
        </p:sp>
      </p:grpSp>
    </p:spTree>
    <p:extLst>
      <p:ext uri="{BB962C8B-B14F-4D97-AF65-F5344CB8AC3E}">
        <p14:creationId xmlns:p14="http://schemas.microsoft.com/office/powerpoint/2010/main" val="3911062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9A1CE09-E972-EC80-3316-AB9D4CD8FB14}"/>
              </a:ext>
            </a:extLst>
          </p:cNvPr>
          <p:cNvPicPr>
            <a:picLocks noChangeAspect="1"/>
          </p:cNvPicPr>
          <p:nvPr/>
        </p:nvPicPr>
        <p:blipFill>
          <a:blip r:embed="rId2">
            <a:extLst>
              <a:ext uri="{28A0092B-C50C-407E-A947-70E740481C1C}">
                <a14:useLocalDpi xmlns:a14="http://schemas.microsoft.com/office/drawing/2010/main" val="0"/>
              </a:ext>
            </a:extLst>
          </a:blip>
          <a:srcRect l="11003" r="11003"/>
          <a:stretch/>
        </p:blipFill>
        <p:spPr>
          <a:xfrm>
            <a:off x="5186402" y="1051992"/>
            <a:ext cx="6631784" cy="5236517"/>
          </a:xfrm>
          <a:prstGeom prst="rect">
            <a:avLst/>
          </a:prstGeom>
          <a:noFill/>
        </p:spPr>
      </p:pic>
      <p:sp>
        <p:nvSpPr>
          <p:cNvPr id="2" name="Segnaposto numero diapositiva 1">
            <a:extLst>
              <a:ext uri="{FF2B5EF4-FFF2-40B4-BE49-F238E27FC236}">
                <a16:creationId xmlns:a16="http://schemas.microsoft.com/office/drawing/2014/main" id="{2CDC729F-40C3-2640-64FA-50AE947E420C}"/>
              </a:ext>
            </a:extLst>
          </p:cNvPr>
          <p:cNvSpPr>
            <a:spLocks noGrp="1"/>
          </p:cNvSpPr>
          <p:nvPr>
            <p:ph type="sldNum" sz="quarter" idx="12"/>
          </p:nvPr>
        </p:nvSpPr>
        <p:spPr/>
        <p:txBody>
          <a:bodyPr anchor="ctr">
            <a:normAutofit lnSpcReduction="10000"/>
          </a:bodyPr>
          <a:lstStyle/>
          <a:p>
            <a:pPr>
              <a:spcAft>
                <a:spcPts val="600"/>
              </a:spcAft>
            </a:pPr>
            <a:fld id="{C804D2AE-2E06-D54F-A59E-408327E0CF57}" type="slidenum">
              <a:rPr lang="en-US" smtClean="0">
                <a:latin typeface="Geneva" panose="020B0503030404040204"/>
              </a:rPr>
              <a:pPr>
                <a:spcAft>
                  <a:spcPts val="600"/>
                </a:spcAft>
              </a:pPr>
              <a:t>19</a:t>
            </a:fld>
            <a:endParaRPr lang="en-US" dirty="0">
              <a:latin typeface="Geneva" panose="020B0503030404040204"/>
            </a:endParaRPr>
          </a:p>
        </p:txBody>
      </p:sp>
      <p:sp>
        <p:nvSpPr>
          <p:cNvPr id="5" name="Titolo 4">
            <a:extLst>
              <a:ext uri="{FF2B5EF4-FFF2-40B4-BE49-F238E27FC236}">
                <a16:creationId xmlns:a16="http://schemas.microsoft.com/office/drawing/2014/main" id="{7E024158-5AC1-CD6C-E78A-402CA85560EA}"/>
              </a:ext>
            </a:extLst>
          </p:cNvPr>
          <p:cNvSpPr txBox="1">
            <a:spLocks noGrp="1"/>
          </p:cNvSpPr>
          <p:nvPr>
            <p:ph type="title" idx="4294967295"/>
          </p:nvPr>
        </p:nvSpPr>
        <p:spPr>
          <a:xfrm>
            <a:off x="373814" y="711598"/>
            <a:ext cx="4599470" cy="5576911"/>
          </a:xfrm>
          <a:prstGeom prst="rect">
            <a:avLst/>
          </a:prstGeom>
          <a:noFill/>
        </p:spPr>
        <p:txBody>
          <a:bodyPr wrap="square" rtlCol="0">
            <a:spAutoFit/>
          </a:bodyPr>
          <a:lstStyle/>
          <a:p>
            <a:r>
              <a:rPr lang="it-IT" sz="1800" b="1" u="sng" dirty="0">
                <a:latin typeface="Geneva" panose="020B0503030404040204" pitchFamily="34" charset="0"/>
                <a:ea typeface="Geneva" panose="020B0503030404040204" pitchFamily="34" charset="0"/>
              </a:rPr>
              <a:t>CONCLUSIONS:</a:t>
            </a:r>
            <a:br>
              <a:rPr lang="it-IT" sz="1800" b="1" u="sng" dirty="0">
                <a:latin typeface="Geneva" panose="020B0503030404040204" pitchFamily="34" charset="0"/>
                <a:ea typeface="Geneva" panose="020B0503030404040204" pitchFamily="34" charset="0"/>
              </a:rPr>
            </a:br>
            <a:br>
              <a:rPr lang="it-IT" sz="1800" b="1" u="sng" dirty="0">
                <a:latin typeface="Geneva" panose="020B0503030404040204" pitchFamily="34" charset="0"/>
                <a:ea typeface="Geneva" panose="020B0503030404040204" pitchFamily="34" charset="0"/>
              </a:rPr>
            </a:br>
            <a:r>
              <a:rPr lang="en-US" sz="1800" b="0" i="0" dirty="0">
                <a:solidFill>
                  <a:srgbClr val="111111"/>
                </a:solidFill>
                <a:effectLst/>
                <a:latin typeface="Geneva" panose="020B0503030404040204"/>
              </a:rPr>
              <a:t>The integration of the services of both the beam pipe and the detectors has posed challenges that are being resolved and that require some changes in the design.</a:t>
            </a:r>
            <a:br>
              <a:rPr lang="en-US" sz="1800" b="0" i="0" dirty="0">
                <a:solidFill>
                  <a:srgbClr val="111111"/>
                </a:solidFill>
                <a:effectLst/>
                <a:latin typeface="Geneva" panose="020B0503030404040204"/>
              </a:rPr>
            </a:br>
            <a:br>
              <a:rPr lang="en-US" sz="1800" b="0" i="0" dirty="0">
                <a:solidFill>
                  <a:srgbClr val="111111"/>
                </a:solidFill>
                <a:effectLst/>
                <a:latin typeface="Geneva" panose="020B0503030404040204"/>
              </a:rPr>
            </a:br>
            <a:r>
              <a:rPr lang="en-US" sz="1800" b="0" i="0" dirty="0">
                <a:solidFill>
                  <a:srgbClr val="111111"/>
                </a:solidFill>
                <a:effectLst/>
                <a:latin typeface="Geneva" panose="020B0503030404040204"/>
              </a:rPr>
              <a:t>The routing of the services seems to be feasible with the location of the large amount of cables and cooling ducts to the outside of the support cylinder.</a:t>
            </a:r>
            <a:endParaRPr lang="it-IT" sz="1800" b="1" u="sng" dirty="0">
              <a:latin typeface="Geneva" panose="020B0503030404040204"/>
              <a:ea typeface="Geneva" panose="020B0503030404040204" pitchFamily="34" charset="0"/>
            </a:endParaRPr>
          </a:p>
          <a:p>
            <a:endParaRPr lang="it-IT" sz="1800" b="1" u="sng" dirty="0">
              <a:latin typeface="Geneva" panose="020B0503030404040204" pitchFamily="34" charset="0"/>
              <a:ea typeface="Geneva" panose="020B0503030404040204" pitchFamily="34" charset="0"/>
            </a:endParaRPr>
          </a:p>
          <a:p>
            <a:r>
              <a:rPr lang="en-US" sz="1800" b="0" i="0" dirty="0">
                <a:solidFill>
                  <a:srgbClr val="111111"/>
                </a:solidFill>
                <a:effectLst/>
                <a:latin typeface="Geneva" panose="020B0503030404040204"/>
              </a:rPr>
              <a:t>The integrated cooling system of layer 1 allows for efficiency (fewer services needed) and brings it closer to the beam pipe.</a:t>
            </a:r>
            <a:endParaRPr lang="it-IT" sz="1800" b="1" u="sng" dirty="0">
              <a:latin typeface="Geneva" panose="020B0503030404040204"/>
              <a:ea typeface="Geneva" panose="020B0503030404040204" pitchFamily="34" charset="0"/>
            </a:endParaRPr>
          </a:p>
          <a:p>
            <a:endParaRPr lang="it-IT" sz="1800" dirty="0">
              <a:latin typeface="Geneva" panose="020B0503030404040204" pitchFamily="34" charset="0"/>
              <a:ea typeface="Geneva" panose="020B0503030404040204" pitchFamily="34" charset="0"/>
            </a:endParaRPr>
          </a:p>
          <a:p>
            <a:r>
              <a:rPr lang="it-IT" sz="1800" dirty="0">
                <a:latin typeface="Geneva" panose="020B0503030404040204" pitchFamily="34" charset="0"/>
                <a:ea typeface="Geneva" panose="020B0503030404040204" pitchFamily="34" charset="0"/>
              </a:rPr>
              <a:t>The </a:t>
            </a:r>
            <a:r>
              <a:rPr lang="it-IT" sz="1800" dirty="0" err="1">
                <a:latin typeface="Geneva" panose="020B0503030404040204" pitchFamily="34" charset="0"/>
                <a:ea typeface="Geneva" panose="020B0503030404040204" pitchFamily="34" charset="0"/>
              </a:rPr>
              <a:t>experimental</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tests</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will</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provide</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important</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indications</a:t>
            </a:r>
            <a:r>
              <a:rPr lang="it-IT" sz="1800" dirty="0">
                <a:latin typeface="Geneva" panose="020B0503030404040204" pitchFamily="34" charset="0"/>
                <a:ea typeface="Geneva" panose="020B0503030404040204" pitchFamily="34" charset="0"/>
              </a:rPr>
              <a:t> on </a:t>
            </a:r>
            <a:r>
              <a:rPr lang="it-IT" sz="1800" dirty="0" err="1">
                <a:latin typeface="Geneva" panose="020B0503030404040204" pitchFamily="34" charset="0"/>
                <a:ea typeface="Geneva" panose="020B0503030404040204" pitchFamily="34" charset="0"/>
              </a:rPr>
              <a:t>which</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solution</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is</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worth</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exploring</a:t>
            </a:r>
            <a:r>
              <a:rPr lang="it-IT" sz="1800" dirty="0">
                <a:latin typeface="Geneva" panose="020B0503030404040204" pitchFamily="34" charset="0"/>
                <a:ea typeface="Geneva" panose="020B0503030404040204" pitchFamily="34" charset="0"/>
              </a:rPr>
              <a:t> </a:t>
            </a:r>
            <a:r>
              <a:rPr lang="it-IT" sz="1800" dirty="0" err="1">
                <a:latin typeface="Geneva" panose="020B0503030404040204" pitchFamily="34" charset="0"/>
                <a:ea typeface="Geneva" panose="020B0503030404040204" pitchFamily="34" charset="0"/>
              </a:rPr>
              <a:t>further</a:t>
            </a:r>
            <a:br>
              <a:rPr lang="it-IT" sz="1800" dirty="0">
                <a:latin typeface="Geneva" panose="020B0503030404040204" pitchFamily="34" charset="0"/>
                <a:ea typeface="Geneva" panose="020B0503030404040204" pitchFamily="34" charset="0"/>
              </a:rPr>
            </a:br>
            <a:br>
              <a:rPr lang="it-IT" sz="1800" dirty="0">
                <a:latin typeface="Geneva" panose="020B0503030404040204" pitchFamily="34" charset="0"/>
                <a:ea typeface="Geneva" panose="020B0503030404040204" pitchFamily="34" charset="0"/>
              </a:rPr>
            </a:br>
            <a:endParaRPr lang="it-IT" sz="1800" dirty="0">
              <a:latin typeface="Geneva" panose="020B0503030404040204" pitchFamily="34" charset="0"/>
              <a:ea typeface="Geneva" panose="020B0503030404040204" pitchFamily="34" charset="0"/>
            </a:endParaRPr>
          </a:p>
        </p:txBody>
      </p:sp>
      <p:sp>
        <p:nvSpPr>
          <p:cNvPr id="6" name="CasellaDiTesto 5">
            <a:extLst>
              <a:ext uri="{FF2B5EF4-FFF2-40B4-BE49-F238E27FC236}">
                <a16:creationId xmlns:a16="http://schemas.microsoft.com/office/drawing/2014/main" id="{1F7F41E7-B949-51F7-406D-6E14F1027324}"/>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7" name="CasellaDiTesto 6">
            <a:extLst>
              <a:ext uri="{FF2B5EF4-FFF2-40B4-BE49-F238E27FC236}">
                <a16:creationId xmlns:a16="http://schemas.microsoft.com/office/drawing/2014/main" id="{D399AD01-EE89-1C06-0D49-9086C3A58DDE}"/>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pic>
        <p:nvPicPr>
          <p:cNvPr id="3" name="Immagine 2">
            <a:extLst>
              <a:ext uri="{FF2B5EF4-FFF2-40B4-BE49-F238E27FC236}">
                <a16:creationId xmlns:a16="http://schemas.microsoft.com/office/drawing/2014/main" id="{D9B2EB0C-B0C3-044E-732C-C1E57124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Tree>
    <p:extLst>
      <p:ext uri="{BB962C8B-B14F-4D97-AF65-F5344CB8AC3E}">
        <p14:creationId xmlns:p14="http://schemas.microsoft.com/office/powerpoint/2010/main" val="393380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CBA78-B05E-7307-F0BB-14D7B632AE56}"/>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AB5E6542-9039-5142-D43F-0EAC33657922}"/>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pic>
        <p:nvPicPr>
          <p:cNvPr id="61" name="Immagine 60">
            <a:extLst>
              <a:ext uri="{FF2B5EF4-FFF2-40B4-BE49-F238E27FC236}">
                <a16:creationId xmlns:a16="http://schemas.microsoft.com/office/drawing/2014/main" id="{16FAD4A0-F921-BF66-A6DD-68927BFAA3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7" name="CasellaDiTesto 6">
            <a:extLst>
              <a:ext uri="{FF2B5EF4-FFF2-40B4-BE49-F238E27FC236}">
                <a16:creationId xmlns:a16="http://schemas.microsoft.com/office/drawing/2014/main" id="{954D73DC-7B76-9C01-666D-FB71A932C6B8}"/>
              </a:ext>
            </a:extLst>
          </p:cNvPr>
          <p:cNvSpPr txBox="1"/>
          <p:nvPr/>
        </p:nvSpPr>
        <p:spPr>
          <a:xfrm>
            <a:off x="145381" y="650523"/>
            <a:ext cx="3512219" cy="369332"/>
          </a:xfrm>
          <a:prstGeom prst="rect">
            <a:avLst/>
          </a:prstGeom>
          <a:noFill/>
        </p:spPr>
        <p:txBody>
          <a:bodyPr wrap="square" rtlCol="0">
            <a:spAutoFit/>
          </a:bodyPr>
          <a:lstStyle/>
          <a:p>
            <a:r>
              <a:rPr lang="it-IT" b="1" u="sng" dirty="0">
                <a:latin typeface="Geneva" panose="020B0503030404040204" pitchFamily="34" charset="0"/>
                <a:ea typeface="Geneva" panose="020B0503030404040204" pitchFamily="34" charset="0"/>
              </a:rPr>
              <a:t>INTRODUCTION</a:t>
            </a:r>
            <a:endParaRPr lang="it-IT" dirty="0">
              <a:latin typeface="Geneva" panose="020B0503030404040204" pitchFamily="34" charset="0"/>
              <a:ea typeface="Geneva" panose="020B0503030404040204" pitchFamily="34" charset="0"/>
            </a:endParaRPr>
          </a:p>
        </p:txBody>
      </p:sp>
      <p:sp>
        <p:nvSpPr>
          <p:cNvPr id="3" name="CasellaDiTesto 2">
            <a:extLst>
              <a:ext uri="{FF2B5EF4-FFF2-40B4-BE49-F238E27FC236}">
                <a16:creationId xmlns:a16="http://schemas.microsoft.com/office/drawing/2014/main" id="{049C4C10-1D2D-EDDD-9F76-4C6FD2903644}"/>
              </a:ext>
            </a:extLst>
          </p:cNvPr>
          <p:cNvSpPr txBox="1"/>
          <p:nvPr/>
        </p:nvSpPr>
        <p:spPr>
          <a:xfrm>
            <a:off x="426867" y="1146124"/>
            <a:ext cx="9405755" cy="5632311"/>
          </a:xfrm>
          <a:prstGeom prst="rect">
            <a:avLst/>
          </a:prstGeom>
          <a:noFill/>
        </p:spPr>
        <p:txBody>
          <a:bodyPr wrap="square" rtlCol="0">
            <a:spAutoFit/>
          </a:bodyPr>
          <a:lstStyle/>
          <a:p>
            <a:pPr marL="285750" indent="-285750">
              <a:buFont typeface="Arial" panose="020B0604020202020204" pitchFamily="34" charset="0"/>
              <a:buChar char="•"/>
            </a:pPr>
            <a:r>
              <a:rPr lang="it-IT" b="1" dirty="0" err="1">
                <a:latin typeface="Geneva" panose="020B0503030404040204" pitchFamily="34" charset="0"/>
                <a:ea typeface="Geneva" panose="020B0503030404040204" pitchFamily="34" charset="0"/>
                <a:cs typeface="Arial" panose="020B0604020202020204" pitchFamily="34" charset="0"/>
              </a:rPr>
              <a:t>Current</a:t>
            </a:r>
            <a:r>
              <a:rPr lang="it-IT" b="1" dirty="0">
                <a:latin typeface="Geneva" panose="020B0503030404040204" pitchFamily="34" charset="0"/>
                <a:ea typeface="Geneva" panose="020B0503030404040204" pitchFamily="34" charset="0"/>
                <a:cs typeface="Arial" panose="020B0604020202020204" pitchFamily="34" charset="0"/>
              </a:rPr>
              <a:t> vertex layout</a:t>
            </a:r>
          </a:p>
          <a:p>
            <a:pPr marL="285750"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285750" indent="-285750">
              <a:buFont typeface="Arial" panose="020B0604020202020204" pitchFamily="34" charset="0"/>
              <a:buChar char="•"/>
            </a:pPr>
            <a:r>
              <a:rPr lang="it-IT" b="1" dirty="0">
                <a:latin typeface="Geneva" panose="020B0503030404040204" pitchFamily="34" charset="0"/>
                <a:ea typeface="Geneva" panose="020B0503030404040204" pitchFamily="34" charset="0"/>
                <a:cs typeface="Arial" panose="020B0604020202020204" pitchFamily="34" charset="0"/>
              </a:rPr>
              <a:t>Services of vertex:</a:t>
            </a:r>
          </a:p>
          <a:p>
            <a:pPr marL="285750"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r>
              <a:rPr lang="it-IT" b="1" dirty="0">
                <a:latin typeface="Geneva" panose="020B0503030404040204" pitchFamily="34" charset="0"/>
                <a:ea typeface="Geneva" panose="020B0503030404040204" pitchFamily="34" charset="0"/>
                <a:cs typeface="Arial" panose="020B0604020202020204" pitchFamily="34" charset="0"/>
              </a:rPr>
              <a:t>Inner vertex: air </a:t>
            </a:r>
            <a:r>
              <a:rPr lang="it-IT" b="1" dirty="0" err="1">
                <a:latin typeface="Geneva" panose="020B0503030404040204" pitchFamily="34" charset="0"/>
                <a:ea typeface="Geneva" panose="020B0503030404040204" pitchFamily="34" charset="0"/>
                <a:cs typeface="Arial" panose="020B0604020202020204" pitchFamily="34" charset="0"/>
              </a:rPr>
              <a:t>cooling</a:t>
            </a:r>
            <a:r>
              <a:rPr lang="it-IT" b="1" dirty="0">
                <a:latin typeface="Geneva" panose="020B0503030404040204" pitchFamily="34" charset="0"/>
                <a:ea typeface="Geneva" panose="020B0503030404040204" pitchFamily="34" charset="0"/>
                <a:cs typeface="Arial" panose="020B0604020202020204" pitchFamily="34" charset="0"/>
              </a:rPr>
              <a:t> and cables</a:t>
            </a:r>
          </a:p>
          <a:p>
            <a:pPr marL="74295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r>
              <a:rPr lang="it-IT" b="1" dirty="0">
                <a:latin typeface="Geneva" panose="020B0503030404040204" pitchFamily="34" charset="0"/>
                <a:ea typeface="Geneva" panose="020B0503030404040204" pitchFamily="34" charset="0"/>
                <a:cs typeface="Arial" panose="020B0604020202020204" pitchFamily="34" charset="0"/>
              </a:rPr>
              <a:t>Middle/Outer vertex and discs: water </a:t>
            </a:r>
            <a:r>
              <a:rPr lang="it-IT" b="1" dirty="0" err="1">
                <a:latin typeface="Geneva" panose="020B0503030404040204" pitchFamily="34" charset="0"/>
                <a:ea typeface="Geneva" panose="020B0503030404040204" pitchFamily="34" charset="0"/>
                <a:cs typeface="Arial" panose="020B0604020202020204" pitchFamily="34" charset="0"/>
              </a:rPr>
              <a:t>cooling</a:t>
            </a:r>
            <a:r>
              <a:rPr lang="it-IT" b="1" dirty="0">
                <a:latin typeface="Geneva" panose="020B0503030404040204" pitchFamily="34" charset="0"/>
                <a:ea typeface="Geneva" panose="020B0503030404040204" pitchFamily="34" charset="0"/>
                <a:cs typeface="Arial" panose="020B0604020202020204" pitchFamily="34" charset="0"/>
              </a:rPr>
              <a:t> and cables</a:t>
            </a:r>
          </a:p>
          <a:p>
            <a:pPr marL="74295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r>
              <a:rPr lang="it-IT" b="1" dirty="0" err="1">
                <a:latin typeface="Geneva" panose="020B0503030404040204" pitchFamily="34" charset="0"/>
                <a:ea typeface="Geneva" panose="020B0503030404040204" pitchFamily="34" charset="0"/>
                <a:cs typeface="Arial" panose="020B0604020202020204" pitchFamily="34" charset="0"/>
              </a:rPr>
              <a:t>Beam</a:t>
            </a:r>
            <a:r>
              <a:rPr lang="it-IT" b="1" dirty="0">
                <a:latin typeface="Geneva" panose="020B0503030404040204" pitchFamily="34" charset="0"/>
                <a:ea typeface="Geneva" panose="020B0503030404040204" pitchFamily="34" charset="0"/>
                <a:cs typeface="Arial" panose="020B0604020202020204" pitchFamily="34" charset="0"/>
              </a:rPr>
              <a:t> pipe </a:t>
            </a:r>
            <a:r>
              <a:rPr lang="it-IT" b="1" dirty="0" err="1">
                <a:latin typeface="Geneva" panose="020B0503030404040204" pitchFamily="34" charset="0"/>
                <a:ea typeface="Geneva" panose="020B0503030404040204" pitchFamily="34" charset="0"/>
                <a:cs typeface="Arial" panose="020B0604020202020204" pitchFamily="34" charset="0"/>
              </a:rPr>
              <a:t>cooling</a:t>
            </a:r>
            <a:endParaRPr lang="it-IT" b="1" dirty="0">
              <a:latin typeface="Geneva" panose="020B0503030404040204" pitchFamily="34" charset="0"/>
              <a:ea typeface="Geneva" panose="020B0503030404040204" pitchFamily="34" charset="0"/>
              <a:cs typeface="Arial" panose="020B0604020202020204" pitchFamily="34" charset="0"/>
            </a:endParaRPr>
          </a:p>
          <a:p>
            <a:pPr lvl="1"/>
            <a:endParaRPr lang="it-IT" b="1" dirty="0">
              <a:latin typeface="Geneva" panose="020B0503030404040204" pitchFamily="34" charset="0"/>
              <a:ea typeface="Geneva" panose="020B0503030404040204" pitchFamily="34" charset="0"/>
              <a:cs typeface="Arial" panose="020B0604020202020204" pitchFamily="34" charset="0"/>
            </a:endParaRPr>
          </a:p>
          <a:p>
            <a:pPr marL="0" lvl="1" indent="-285750">
              <a:buFont typeface="Arial" panose="020B0604020202020204" pitchFamily="34" charset="0"/>
              <a:buChar char="•"/>
            </a:pPr>
            <a:r>
              <a:rPr lang="it-IT" b="1" dirty="0" err="1">
                <a:latin typeface="Geneva" panose="020B0503030404040204" pitchFamily="34" charset="0"/>
                <a:ea typeface="Geneva" panose="020B0503030404040204" pitchFamily="34" charset="0"/>
                <a:cs typeface="Arial" panose="020B0604020202020204" pitchFamily="34" charset="0"/>
              </a:rPr>
              <a:t>Constraints</a:t>
            </a:r>
            <a:r>
              <a:rPr lang="it-IT" b="1" dirty="0">
                <a:latin typeface="Geneva" panose="020B0503030404040204" pitchFamily="34" charset="0"/>
                <a:ea typeface="Geneva" panose="020B0503030404040204" pitchFamily="34" charset="0"/>
                <a:cs typeface="Arial" panose="020B0604020202020204" pitchFamily="34" charset="0"/>
              </a:rPr>
              <a:t> and </a:t>
            </a:r>
            <a:r>
              <a:rPr lang="it-IT" b="1" dirty="0" err="1">
                <a:latin typeface="Geneva" panose="020B0503030404040204" pitchFamily="34" charset="0"/>
                <a:ea typeface="Geneva" panose="020B0503030404040204" pitchFamily="34" charset="0"/>
                <a:cs typeface="Arial" panose="020B0604020202020204" pitchFamily="34" charset="0"/>
              </a:rPr>
              <a:t>requirements</a:t>
            </a:r>
            <a:r>
              <a:rPr lang="it-IT" b="1" dirty="0">
                <a:latin typeface="Geneva" panose="020B0503030404040204" pitchFamily="34" charset="0"/>
                <a:ea typeface="Geneva" panose="020B0503030404040204" pitchFamily="34" charset="0"/>
                <a:cs typeface="Arial" panose="020B0604020202020204" pitchFamily="34" charset="0"/>
              </a:rPr>
              <a:t>:</a:t>
            </a:r>
          </a:p>
          <a:p>
            <a:pPr marL="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1600" lvl="3" indent="-285750">
              <a:buFont typeface="Arial" panose="020B0604020202020204" pitchFamily="34" charset="0"/>
              <a:buChar char="•"/>
            </a:pPr>
            <a:r>
              <a:rPr lang="it-IT" b="1" dirty="0">
                <a:latin typeface="Geneva" panose="020B0503030404040204" pitchFamily="34" charset="0"/>
                <a:ea typeface="Geneva" panose="020B0503030404040204" pitchFamily="34" charset="0"/>
                <a:cs typeface="Arial" panose="020B0604020202020204" pitchFamily="34" charset="0"/>
              </a:rPr>
              <a:t>Limit the </a:t>
            </a:r>
            <a:r>
              <a:rPr lang="it-IT" b="1" dirty="0" err="1">
                <a:latin typeface="Geneva" panose="020B0503030404040204" pitchFamily="34" charset="0"/>
                <a:ea typeface="Geneva" panose="020B0503030404040204" pitchFamily="34" charset="0"/>
                <a:cs typeface="Arial" panose="020B0604020202020204" pitchFamily="34" charset="0"/>
              </a:rPr>
              <a:t>LumiCal</a:t>
            </a:r>
            <a:r>
              <a:rPr lang="it-IT" b="1" dirty="0">
                <a:latin typeface="Geneva" panose="020B0503030404040204" pitchFamily="34" charset="0"/>
                <a:ea typeface="Geneva" panose="020B0503030404040204" pitchFamily="34" charset="0"/>
                <a:cs typeface="Arial" panose="020B0604020202020204" pitchFamily="34" charset="0"/>
              </a:rPr>
              <a:t> </a:t>
            </a:r>
            <a:r>
              <a:rPr lang="it-IT" b="1" dirty="0" err="1">
                <a:latin typeface="Geneva" panose="020B0503030404040204" pitchFamily="34" charset="0"/>
                <a:ea typeface="Geneva" panose="020B0503030404040204" pitchFamily="34" charset="0"/>
                <a:cs typeface="Arial" panose="020B0604020202020204" pitchFamily="34" charset="0"/>
              </a:rPr>
              <a:t>material</a:t>
            </a:r>
            <a:r>
              <a:rPr lang="it-IT" b="1" dirty="0">
                <a:latin typeface="Geneva" panose="020B0503030404040204" pitchFamily="34" charset="0"/>
                <a:ea typeface="Geneva" panose="020B0503030404040204" pitchFamily="34" charset="0"/>
                <a:cs typeface="Arial" panose="020B0604020202020204" pitchFamily="34" charset="0"/>
              </a:rPr>
              <a:t> budget </a:t>
            </a:r>
            <a:r>
              <a:rPr lang="it-IT" b="1" dirty="0" err="1">
                <a:latin typeface="Geneva" panose="020B0503030404040204" pitchFamily="34" charset="0"/>
                <a:ea typeface="Geneva" panose="020B0503030404040204" pitchFamily="34" charset="0"/>
                <a:cs typeface="Arial" panose="020B0604020202020204" pitchFamily="34" charset="0"/>
              </a:rPr>
              <a:t>below</a:t>
            </a:r>
            <a:r>
              <a:rPr lang="it-IT" b="1" dirty="0">
                <a:latin typeface="Geneva" panose="020B0503030404040204" pitchFamily="34" charset="0"/>
                <a:ea typeface="Geneva" panose="020B0503030404040204" pitchFamily="34" charset="0"/>
                <a:cs typeface="Arial" panose="020B0604020202020204" pitchFamily="34" charset="0"/>
              </a:rPr>
              <a:t> 130 </a:t>
            </a:r>
            <a:r>
              <a:rPr lang="it-IT" b="1" dirty="0" err="1">
                <a:latin typeface="Geneva" panose="020B0503030404040204" pitchFamily="34" charset="0"/>
                <a:ea typeface="Geneva" panose="020B0503030404040204" pitchFamily="34" charset="0"/>
                <a:cs typeface="Arial" panose="020B0604020202020204" pitchFamily="34" charset="0"/>
              </a:rPr>
              <a:t>mrad</a:t>
            </a:r>
            <a:endParaRPr lang="it-IT" b="1" dirty="0">
              <a:latin typeface="Geneva" panose="020B0503030404040204" pitchFamily="34" charset="0"/>
              <a:ea typeface="Geneva" panose="020B0503030404040204" pitchFamily="34" charset="0"/>
              <a:cs typeface="Arial" panose="020B0604020202020204" pitchFamily="34" charset="0"/>
            </a:endParaRPr>
          </a:p>
          <a:p>
            <a:pPr marL="741600" lvl="3"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1600" lvl="3" indent="-285750">
              <a:buFont typeface="Arial" panose="020B0604020202020204" pitchFamily="34" charset="0"/>
              <a:buChar char="•"/>
            </a:pPr>
            <a:r>
              <a:rPr lang="it-IT" b="1" dirty="0" err="1">
                <a:latin typeface="Geneva" panose="020B0503030404040204" pitchFamily="34" charset="0"/>
                <a:ea typeface="Geneva" panose="020B0503030404040204" pitchFamily="34" charset="0"/>
                <a:cs typeface="Arial" panose="020B0604020202020204" pitchFamily="34" charset="0"/>
              </a:rPr>
              <a:t>Minimize</a:t>
            </a:r>
            <a:r>
              <a:rPr lang="it-IT" b="1" dirty="0">
                <a:latin typeface="Geneva" panose="020B0503030404040204" pitchFamily="34" charset="0"/>
                <a:ea typeface="Geneva" panose="020B0503030404040204" pitchFamily="34" charset="0"/>
                <a:cs typeface="Arial" panose="020B0604020202020204" pitchFamily="34" charset="0"/>
              </a:rPr>
              <a:t> the </a:t>
            </a:r>
            <a:r>
              <a:rPr lang="it-IT" b="1" dirty="0" err="1">
                <a:latin typeface="Geneva" panose="020B0503030404040204" pitchFamily="34" charset="0"/>
                <a:ea typeface="Geneva" panose="020B0503030404040204" pitchFamily="34" charset="0"/>
                <a:cs typeface="Arial" panose="020B0604020202020204" pitchFamily="34" charset="0"/>
              </a:rPr>
              <a:t>material</a:t>
            </a:r>
            <a:r>
              <a:rPr lang="it-IT" b="1" dirty="0">
                <a:latin typeface="Geneva" panose="020B0503030404040204" pitchFamily="34" charset="0"/>
                <a:ea typeface="Geneva" panose="020B0503030404040204" pitchFamily="34" charset="0"/>
                <a:cs typeface="Arial" panose="020B0604020202020204" pitchFamily="34" charset="0"/>
              </a:rPr>
              <a:t> budget for the vertex and the drift </a:t>
            </a:r>
            <a:r>
              <a:rPr lang="it-IT" b="1" dirty="0" err="1">
                <a:latin typeface="Geneva" panose="020B0503030404040204" pitchFamily="34" charset="0"/>
                <a:ea typeface="Geneva" panose="020B0503030404040204" pitchFamily="34" charset="0"/>
                <a:cs typeface="Arial" panose="020B0604020202020204" pitchFamily="34" charset="0"/>
              </a:rPr>
              <a:t>chamber</a:t>
            </a:r>
            <a:endParaRPr lang="it-IT" b="1" dirty="0">
              <a:latin typeface="Geneva" panose="020B0503030404040204" pitchFamily="34" charset="0"/>
              <a:ea typeface="Geneva" panose="020B0503030404040204" pitchFamily="34" charset="0"/>
              <a:cs typeface="Arial" panose="020B0604020202020204" pitchFamily="34" charset="0"/>
            </a:endParaRPr>
          </a:p>
          <a:p>
            <a:pPr marL="741600" lvl="3"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1600" lvl="3" indent="-285750">
              <a:buFont typeface="Arial" panose="020B0604020202020204" pitchFamily="34" charset="0"/>
              <a:buChar char="•"/>
            </a:pPr>
            <a:r>
              <a:rPr lang="it-IT" b="1" dirty="0">
                <a:latin typeface="Geneva" panose="020B0503030404040204" pitchFamily="34" charset="0"/>
                <a:ea typeface="Geneva" panose="020B0503030404040204" pitchFamily="34" charset="0"/>
                <a:cs typeface="Arial" panose="020B0604020202020204" pitchFamily="34" charset="0"/>
              </a:rPr>
              <a:t>Facilitate assembly, opening and </a:t>
            </a:r>
            <a:r>
              <a:rPr lang="it-IT" b="1" dirty="0" err="1">
                <a:latin typeface="Geneva" panose="020B0503030404040204" pitchFamily="34" charset="0"/>
                <a:ea typeface="Geneva" panose="020B0503030404040204" pitchFamily="34" charset="0"/>
                <a:cs typeface="Arial" panose="020B0604020202020204" pitchFamily="34" charset="0"/>
              </a:rPr>
              <a:t>maintenance</a:t>
            </a:r>
            <a:r>
              <a:rPr lang="it-IT" b="1" dirty="0">
                <a:latin typeface="Geneva" panose="020B0503030404040204" pitchFamily="34" charset="0"/>
                <a:ea typeface="Geneva" panose="020B0503030404040204" pitchFamily="34" charset="0"/>
                <a:cs typeface="Arial" panose="020B0604020202020204" pitchFamily="34" charset="0"/>
              </a:rPr>
              <a:t> </a:t>
            </a:r>
            <a:r>
              <a:rPr lang="it-IT" b="1" dirty="0" err="1">
                <a:latin typeface="Geneva" panose="020B0503030404040204" pitchFamily="34" charset="0"/>
                <a:ea typeface="Geneva" panose="020B0503030404040204" pitchFamily="34" charset="0"/>
                <a:cs typeface="Arial" panose="020B0604020202020204" pitchFamily="34" charset="0"/>
              </a:rPr>
              <a:t>operations</a:t>
            </a: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a:p>
            <a:pPr marL="742950" lvl="1" indent="-285750">
              <a:buFont typeface="Arial" panose="020B0604020202020204" pitchFamily="34" charset="0"/>
              <a:buChar char="•"/>
            </a:pPr>
            <a:endParaRPr lang="it-IT" b="1" dirty="0">
              <a:latin typeface="Geneva" panose="020B0503030404040204" pitchFamily="34" charset="0"/>
              <a:ea typeface="Geneva" panose="020B0503030404040204" pitchFamily="34" charset="0"/>
              <a:cs typeface="Arial" panose="020B0604020202020204" pitchFamily="34" charset="0"/>
            </a:endParaRPr>
          </a:p>
        </p:txBody>
      </p:sp>
      <p:sp>
        <p:nvSpPr>
          <p:cNvPr id="6" name="CasellaDiTesto 5">
            <a:extLst>
              <a:ext uri="{FF2B5EF4-FFF2-40B4-BE49-F238E27FC236}">
                <a16:creationId xmlns:a16="http://schemas.microsoft.com/office/drawing/2014/main" id="{599B2F2D-D0E1-F76C-B058-D75D25366A29}"/>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5" name="Segnaposto numero diapositiva 4">
            <a:extLst>
              <a:ext uri="{FF2B5EF4-FFF2-40B4-BE49-F238E27FC236}">
                <a16:creationId xmlns:a16="http://schemas.microsoft.com/office/drawing/2014/main" id="{3696F57E-C9CE-9223-A2FF-51EFEF0D6EA3}"/>
              </a:ext>
            </a:extLst>
          </p:cNvPr>
          <p:cNvSpPr>
            <a:spLocks noGrp="1"/>
          </p:cNvSpPr>
          <p:nvPr>
            <p:ph type="sldNum" sz="quarter" idx="12"/>
          </p:nvPr>
        </p:nvSpPr>
        <p:spPr/>
        <p:txBody>
          <a:bodyPr/>
          <a:lstStyle/>
          <a:p>
            <a:fld id="{C804D2AE-2E06-D54F-A59E-408327E0CF57}" type="slidenum">
              <a:rPr lang="en-US" smtClean="0">
                <a:latin typeface="Geneva" panose="020B0503030404040204"/>
              </a:rPr>
              <a:pPr/>
              <a:t>2</a:t>
            </a:fld>
            <a:endParaRPr lang="en-US" dirty="0">
              <a:latin typeface="Geneva" panose="020B0503030404040204"/>
            </a:endParaRPr>
          </a:p>
        </p:txBody>
      </p:sp>
    </p:spTree>
    <p:extLst>
      <p:ext uri="{BB962C8B-B14F-4D97-AF65-F5344CB8AC3E}">
        <p14:creationId xmlns:p14="http://schemas.microsoft.com/office/powerpoint/2010/main" val="1317521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D9F0C0-AB2B-F2A3-0904-BE7A8E84F2DC}"/>
              </a:ext>
            </a:extLst>
          </p:cNvPr>
          <p:cNvSpPr>
            <a:spLocks noGrp="1"/>
          </p:cNvSpPr>
          <p:nvPr>
            <p:ph type="ctrTitle"/>
          </p:nvPr>
        </p:nvSpPr>
        <p:spPr/>
        <p:txBody>
          <a:bodyPr/>
          <a:lstStyle/>
          <a:p>
            <a:r>
              <a:rPr lang="it-IT" dirty="0">
                <a:latin typeface="Geneva" panose="020B0503030404040204"/>
              </a:rPr>
              <a:t>Thank </a:t>
            </a:r>
            <a:r>
              <a:rPr lang="it-IT" dirty="0" err="1">
                <a:latin typeface="Geneva" panose="020B0503030404040204"/>
              </a:rPr>
              <a:t>you</a:t>
            </a:r>
            <a:r>
              <a:rPr lang="it-IT" dirty="0">
                <a:latin typeface="Geneva" panose="020B0503030404040204"/>
              </a:rPr>
              <a:t> for </a:t>
            </a:r>
            <a:r>
              <a:rPr lang="it-IT" dirty="0" err="1">
                <a:latin typeface="Geneva" panose="020B0503030404040204"/>
              </a:rPr>
              <a:t>your</a:t>
            </a:r>
            <a:r>
              <a:rPr lang="it-IT" dirty="0">
                <a:latin typeface="Geneva" panose="020B0503030404040204"/>
              </a:rPr>
              <a:t> </a:t>
            </a:r>
            <a:r>
              <a:rPr lang="it-IT" dirty="0" err="1">
                <a:latin typeface="Geneva" panose="020B0503030404040204"/>
              </a:rPr>
              <a:t>attention</a:t>
            </a:r>
            <a:r>
              <a:rPr lang="it-IT" dirty="0">
                <a:latin typeface="Geneva" panose="020B0503030404040204"/>
              </a:rPr>
              <a:t>!</a:t>
            </a:r>
          </a:p>
        </p:txBody>
      </p:sp>
      <p:sp>
        <p:nvSpPr>
          <p:cNvPr id="4" name="CasellaDiTesto 3">
            <a:extLst>
              <a:ext uri="{FF2B5EF4-FFF2-40B4-BE49-F238E27FC236}">
                <a16:creationId xmlns:a16="http://schemas.microsoft.com/office/drawing/2014/main" id="{9B9C26F9-3F6B-5E4D-8678-F936FB8E9328}"/>
              </a:ext>
            </a:extLst>
          </p:cNvPr>
          <p:cNvSpPr txBox="1"/>
          <p:nvPr/>
        </p:nvSpPr>
        <p:spPr>
          <a:xfrm>
            <a:off x="9182211" y="52470"/>
            <a:ext cx="2790522" cy="261610"/>
          </a:xfrm>
          <a:prstGeom prst="rect">
            <a:avLst/>
          </a:prstGeom>
          <a:noFill/>
        </p:spPr>
        <p:txBody>
          <a:bodyPr wrap="square" rtlCol="0">
            <a:spAutoFit/>
          </a:bodyPr>
          <a:lstStyle/>
          <a:p>
            <a:r>
              <a:rPr lang="it-IT" sz="1100" dirty="0">
                <a:solidFill>
                  <a:schemeClr val="bg1"/>
                </a:solidFill>
                <a:latin typeface="Geneva" panose="020B0503030404040204"/>
              </a:rPr>
              <a:t>FCC Week, Vienna 22/05/25</a:t>
            </a:r>
          </a:p>
        </p:txBody>
      </p:sp>
      <p:sp>
        <p:nvSpPr>
          <p:cNvPr id="5" name="Segnaposto numero diapositiva 4">
            <a:extLst>
              <a:ext uri="{FF2B5EF4-FFF2-40B4-BE49-F238E27FC236}">
                <a16:creationId xmlns:a16="http://schemas.microsoft.com/office/drawing/2014/main" id="{4C5F0CE3-402D-C2BE-AFAB-FAC45F2A8021}"/>
              </a:ext>
            </a:extLst>
          </p:cNvPr>
          <p:cNvSpPr>
            <a:spLocks noGrp="1"/>
          </p:cNvSpPr>
          <p:nvPr>
            <p:ph type="sldNum" sz="quarter" idx="12"/>
          </p:nvPr>
        </p:nvSpPr>
        <p:spPr/>
        <p:txBody>
          <a:bodyPr/>
          <a:lstStyle/>
          <a:p>
            <a:fld id="{88A1DFE4-5FC5-43BD-BB7E-75EAD82B965F}" type="slidenum">
              <a:rPr lang="en-US" noProof="0" smtClean="0">
                <a:latin typeface="Geneva" panose="020B0503030404040204"/>
              </a:rPr>
              <a:pPr/>
              <a:t>20</a:t>
            </a:fld>
            <a:endParaRPr lang="en-US" noProof="0" dirty="0">
              <a:latin typeface="Geneva" panose="020B0503030404040204"/>
            </a:endParaRPr>
          </a:p>
        </p:txBody>
      </p:sp>
    </p:spTree>
    <p:extLst>
      <p:ext uri="{BB962C8B-B14F-4D97-AF65-F5344CB8AC3E}">
        <p14:creationId xmlns:p14="http://schemas.microsoft.com/office/powerpoint/2010/main" val="3227711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7986A-C90B-EDF8-1873-D282B64FA07D}"/>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581068F0-3F2D-7D82-B71C-43BD5EED59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7" name="CasellaDiTesto 6">
            <a:extLst>
              <a:ext uri="{FF2B5EF4-FFF2-40B4-BE49-F238E27FC236}">
                <a16:creationId xmlns:a16="http://schemas.microsoft.com/office/drawing/2014/main" id="{E83201BB-D481-3990-A427-4480CBC293A5}"/>
              </a:ext>
            </a:extLst>
          </p:cNvPr>
          <p:cNvSpPr txBox="1"/>
          <p:nvPr/>
        </p:nvSpPr>
        <p:spPr>
          <a:xfrm>
            <a:off x="4719081" y="633987"/>
            <a:ext cx="2753838" cy="369332"/>
          </a:xfrm>
          <a:prstGeom prst="rect">
            <a:avLst/>
          </a:prstGeom>
          <a:noFill/>
        </p:spPr>
        <p:txBody>
          <a:bodyPr wrap="square" rtlCol="0">
            <a:spAutoFit/>
          </a:bodyPr>
          <a:lstStyle/>
          <a:p>
            <a:r>
              <a:rPr lang="it-IT" b="1" u="sng" dirty="0" err="1">
                <a:latin typeface="Geneva" panose="020B0503030404040204"/>
              </a:rPr>
              <a:t>Current</a:t>
            </a:r>
            <a:r>
              <a:rPr lang="it-IT" b="1" u="sng" dirty="0">
                <a:latin typeface="Geneva" panose="020B0503030404040204"/>
              </a:rPr>
              <a:t> vertex layout</a:t>
            </a:r>
            <a:endParaRPr lang="it-IT" dirty="0">
              <a:latin typeface="Geneva" panose="020B0503030404040204"/>
            </a:endParaRPr>
          </a:p>
        </p:txBody>
      </p:sp>
      <mc:AlternateContent xmlns:mc="http://schemas.openxmlformats.org/markup-compatibility/2006" xmlns:a14="http://schemas.microsoft.com/office/drawing/2010/main">
        <mc:Choice Requires="a14">
          <p:sp>
            <p:nvSpPr>
              <p:cNvPr id="6" name="TextBox 7">
                <a:extLst>
                  <a:ext uri="{FF2B5EF4-FFF2-40B4-BE49-F238E27FC236}">
                    <a16:creationId xmlns:a16="http://schemas.microsoft.com/office/drawing/2014/main" id="{36F29207-FEEB-A84D-985D-6E3C2A6A4020}"/>
                  </a:ext>
                </a:extLst>
              </p:cNvPr>
              <p:cNvSpPr txBox="1">
                <a:spLocks noChangeAspect="1"/>
              </p:cNvSpPr>
              <p:nvPr/>
            </p:nvSpPr>
            <p:spPr>
              <a:xfrm>
                <a:off x="388573" y="1232295"/>
                <a:ext cx="4445556" cy="2031325"/>
              </a:xfrm>
              <a:prstGeom prst="rect">
                <a:avLst/>
              </a:prstGeom>
              <a:solidFill>
                <a:srgbClr val="FFFD78"/>
              </a:solidFill>
              <a:ln>
                <a:solidFill>
                  <a:schemeClr val="tx1"/>
                </a:solidFill>
              </a:ln>
            </p:spPr>
            <p:style>
              <a:lnRef idx="1">
                <a:schemeClr val="accent4"/>
              </a:lnRef>
              <a:fillRef idx="2">
                <a:schemeClr val="accent4"/>
              </a:fillRef>
              <a:effectRef idx="1">
                <a:schemeClr val="accent4"/>
              </a:effectRef>
              <a:fontRef idx="minor">
                <a:schemeClr val="dk1"/>
              </a:fontRef>
            </p:style>
            <p:txBody>
              <a:bodyPr wrap="square">
                <a:spAutoFit/>
              </a:bodyPr>
              <a:lstStyle/>
              <a:p>
                <a:r>
                  <a:rPr lang="en-GB" b="1" dirty="0">
                    <a:solidFill>
                      <a:srgbClr val="002060"/>
                    </a:solidFill>
                    <a:latin typeface="Geneva" panose="020B0503030404040204"/>
                    <a:ea typeface="Geneva" panose="020B0503030404040204" pitchFamily="34" charset="0"/>
                  </a:rPr>
                  <a:t>Outer vertex tracker: </a:t>
                </a:r>
              </a:p>
              <a:p>
                <a:r>
                  <a:rPr lang="en-GB" dirty="0">
                    <a:solidFill>
                      <a:srgbClr val="002060"/>
                    </a:solidFill>
                    <a:latin typeface="Geneva" panose="020B0503030404040204"/>
                    <a:ea typeface="Geneva" panose="020B0503030404040204" pitchFamily="34" charset="0"/>
                  </a:rPr>
                  <a:t>ATLASPix3 based</a:t>
                </a:r>
              </a:p>
              <a:p>
                <a:endParaRPr lang="en-GB" b="1" dirty="0">
                  <a:solidFill>
                    <a:srgbClr val="002060"/>
                  </a:solidFill>
                  <a:latin typeface="Geneva" panose="020B0503030404040204"/>
                  <a:ea typeface="Geneva" panose="020B0503030404040204" pitchFamily="34" charset="0"/>
                </a:endParaRPr>
              </a:p>
              <a:p>
                <a:r>
                  <a:rPr lang="en-US" dirty="0">
                    <a:solidFill>
                      <a:srgbClr val="002060"/>
                    </a:solidFill>
                    <a:latin typeface="Geneva" panose="020B0503030404040204"/>
                    <a:ea typeface="Geneva" panose="020B0503030404040204" pitchFamily="34" charset="0"/>
                  </a:rPr>
                  <a:t>Modules of </a:t>
                </a:r>
                <a14:m>
                  <m:oMath xmlns:m="http://schemas.openxmlformats.org/officeDocument/2006/math">
                    <m:r>
                      <a:rPr lang="en-US" i="1">
                        <a:solidFill>
                          <a:srgbClr val="002060"/>
                        </a:solidFill>
                        <a:latin typeface="Cambria Math" panose="02040503050406030204" pitchFamily="18" charset="0"/>
                      </a:rPr>
                      <m:t>5</m:t>
                    </m:r>
                    <m:r>
                      <a:rPr lang="en-US" b="0" i="1" smtClean="0">
                        <a:solidFill>
                          <a:srgbClr val="002060"/>
                        </a:solidFill>
                        <a:latin typeface="Cambria Math" panose="02040503050406030204" pitchFamily="18" charset="0"/>
                      </a:rPr>
                      <m:t>0 ×150 </m:t>
                    </m:r>
                    <m:r>
                      <a:rPr lang="en-US" b="0" i="0" smtClean="0">
                        <a:solidFill>
                          <a:srgbClr val="002060"/>
                        </a:solidFill>
                        <a:latin typeface="Cambria Math" panose="02040503050406030204" pitchFamily="18" charset="0"/>
                      </a:rPr>
                      <m:t>µ</m:t>
                    </m:r>
                    <m:sSup>
                      <m:sSupPr>
                        <m:ctrlPr>
                          <a:rPr lang="en-US" b="0" i="1" smtClean="0">
                            <a:solidFill>
                              <a:srgbClr val="002060"/>
                            </a:solidFill>
                            <a:latin typeface="Cambria Math" panose="02040503050406030204" pitchFamily="18" charset="0"/>
                          </a:rPr>
                        </m:ctrlPr>
                      </m:sSupPr>
                      <m:e>
                        <m:r>
                          <m:rPr>
                            <m:sty m:val="p"/>
                          </m:rPr>
                          <a:rPr lang="en-US" b="0" i="0" smtClean="0">
                            <a:solidFill>
                              <a:srgbClr val="002060"/>
                            </a:solidFill>
                            <a:latin typeface="Cambria Math" panose="02040503050406030204" pitchFamily="18" charset="0"/>
                          </a:rPr>
                          <m:t>m</m:t>
                        </m:r>
                      </m:e>
                      <m:sup>
                        <m:r>
                          <a:rPr lang="en-US" b="0" i="0" smtClean="0">
                            <a:solidFill>
                              <a:srgbClr val="002060"/>
                            </a:solidFill>
                            <a:latin typeface="Cambria Math" panose="02040503050406030204" pitchFamily="18" charset="0"/>
                          </a:rPr>
                          <m:t>2</m:t>
                        </m:r>
                      </m:sup>
                    </m:sSup>
                  </m:oMath>
                </a14:m>
                <a:r>
                  <a:rPr lang="en-IT" dirty="0">
                    <a:solidFill>
                      <a:srgbClr val="002060"/>
                    </a:solidFill>
                    <a:latin typeface="Geneva" panose="020B0503030404040204"/>
                    <a:ea typeface="Geneva" panose="020B0503030404040204" pitchFamily="34" charset="0"/>
                  </a:rPr>
                  <a:t>pixel size</a:t>
                </a:r>
              </a:p>
              <a:p>
                <a:pPr marL="285750" indent="-285750">
                  <a:buFont typeface="Arial" panose="020B0604020202020204" pitchFamily="34" charset="0"/>
                  <a:buChar char="•"/>
                </a:pPr>
                <a:r>
                  <a:rPr lang="en-GB" dirty="0">
                    <a:solidFill>
                      <a:srgbClr val="002060"/>
                    </a:solidFill>
                    <a:latin typeface="Geneva" panose="020B0503030404040204"/>
                    <a:ea typeface="Geneva" panose="020B0503030404040204" pitchFamily="34" charset="0"/>
                  </a:rPr>
                  <a:t>Intermediate barrel at 13 cm radius </a:t>
                </a:r>
                <a:r>
                  <a:rPr lang="en-US" dirty="0">
                    <a:solidFill>
                      <a:srgbClr val="002060"/>
                    </a:solidFill>
                    <a:latin typeface="Geneva" panose="020B0503030404040204"/>
                    <a:ea typeface="Geneva" panose="020B0503030404040204" pitchFamily="34" charset="0"/>
                  </a:rPr>
                  <a:t> </a:t>
                </a:r>
                <a:endParaRPr lang="en-GB" dirty="0">
                  <a:solidFill>
                    <a:srgbClr val="002060"/>
                  </a:solidFill>
                  <a:latin typeface="Geneva" panose="020B0503030404040204"/>
                  <a:ea typeface="Geneva" panose="020B0503030404040204" pitchFamily="34" charset="0"/>
                </a:endParaRPr>
              </a:p>
              <a:p>
                <a:pPr marL="285750" indent="-285750">
                  <a:buFont typeface="Arial" panose="020B0604020202020204" pitchFamily="34" charset="0"/>
                  <a:buChar char="•"/>
                </a:pPr>
                <a:r>
                  <a:rPr lang="en-GB" dirty="0">
                    <a:solidFill>
                      <a:srgbClr val="002060"/>
                    </a:solidFill>
                    <a:latin typeface="Geneva" panose="020B0503030404040204"/>
                    <a:ea typeface="Geneva" panose="020B0503030404040204" pitchFamily="34" charset="0"/>
                  </a:rPr>
                  <a:t>Outer barrel at 31.5 cm radius</a:t>
                </a:r>
              </a:p>
              <a:p>
                <a:pPr marL="285750" indent="-285750">
                  <a:buFont typeface="Arial" panose="020B0604020202020204" pitchFamily="34" charset="0"/>
                  <a:buChar char="•"/>
                </a:pPr>
                <a:r>
                  <a:rPr lang="en-GB" dirty="0">
                    <a:solidFill>
                      <a:srgbClr val="002060"/>
                    </a:solidFill>
                    <a:latin typeface="Geneva" panose="020B0503030404040204"/>
                    <a:ea typeface="Geneva" panose="020B0503030404040204" pitchFamily="34" charset="0"/>
                  </a:rPr>
                  <a:t>3 discs per side </a:t>
                </a:r>
              </a:p>
            </p:txBody>
          </p:sp>
        </mc:Choice>
        <mc:Fallback xmlns="">
          <p:sp>
            <p:nvSpPr>
              <p:cNvPr id="6" name="TextBox 7">
                <a:extLst>
                  <a:ext uri="{FF2B5EF4-FFF2-40B4-BE49-F238E27FC236}">
                    <a16:creationId xmlns:a16="http://schemas.microsoft.com/office/drawing/2014/main" id="{36F29207-FEEB-A84D-985D-6E3C2A6A4020}"/>
                  </a:ext>
                </a:extLst>
              </p:cNvPr>
              <p:cNvSpPr txBox="1">
                <a:spLocks noRot="1" noChangeAspect="1" noMove="1" noResize="1" noEditPoints="1" noAdjustHandles="1" noChangeArrowheads="1" noChangeShapeType="1" noTextEdit="1"/>
              </p:cNvSpPr>
              <p:nvPr/>
            </p:nvSpPr>
            <p:spPr>
              <a:xfrm>
                <a:off x="388573" y="1232295"/>
                <a:ext cx="4445556" cy="2031325"/>
              </a:xfrm>
              <a:prstGeom prst="rect">
                <a:avLst/>
              </a:prstGeom>
              <a:blipFill>
                <a:blip r:embed="rId3"/>
                <a:stretch>
                  <a:fillRect l="-1094" t="-1194" b="-3582"/>
                </a:stretch>
              </a:blipFill>
              <a:ln>
                <a:solidFill>
                  <a:schemeClr val="tx1"/>
                </a:solidFill>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TextBox 6">
                <a:extLst>
                  <a:ext uri="{FF2B5EF4-FFF2-40B4-BE49-F238E27FC236}">
                    <a16:creationId xmlns:a16="http://schemas.microsoft.com/office/drawing/2014/main" id="{9B9E405C-841E-1698-03F7-32E36DB72EAA}"/>
                  </a:ext>
                </a:extLst>
              </p:cNvPr>
              <p:cNvSpPr txBox="1"/>
              <p:nvPr/>
            </p:nvSpPr>
            <p:spPr>
              <a:xfrm>
                <a:off x="388572" y="3884037"/>
                <a:ext cx="4445555" cy="2031325"/>
              </a:xfrm>
              <a:prstGeom prst="rect">
                <a:avLst/>
              </a:prstGeom>
              <a:solidFill>
                <a:srgbClr val="FF0000"/>
              </a:solidFill>
              <a:ln>
                <a:solidFill>
                  <a:srgbClr val="00FD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IT" b="1" dirty="0">
                    <a:solidFill>
                      <a:schemeClr val="bg1"/>
                    </a:solidFill>
                    <a:latin typeface="Geneva" panose="020B0503030404040204"/>
                    <a:ea typeface="Geneva" panose="020B0503030404040204" pitchFamily="34" charset="0"/>
                  </a:rPr>
                  <a:t>Inner Vertex detector:</a:t>
                </a:r>
              </a:p>
              <a:p>
                <a:r>
                  <a:rPr lang="en-GB" dirty="0">
                    <a:solidFill>
                      <a:schemeClr val="bg1"/>
                    </a:solidFill>
                    <a:latin typeface="Geneva" panose="020B0503030404040204"/>
                    <a:ea typeface="Geneva" panose="020B0503030404040204" pitchFamily="34" charset="0"/>
                  </a:rPr>
                  <a:t>ARCADIA based</a:t>
                </a:r>
              </a:p>
              <a:p>
                <a:endParaRPr lang="en-IT" b="1" dirty="0">
                  <a:solidFill>
                    <a:schemeClr val="bg1"/>
                  </a:solidFill>
                  <a:latin typeface="Geneva" panose="020B0503030404040204"/>
                  <a:ea typeface="Geneva" panose="020B0503030404040204" pitchFamily="34" charset="0"/>
                </a:endParaRPr>
              </a:p>
              <a:p>
                <a:r>
                  <a:rPr lang="en-US" b="0" dirty="0">
                    <a:solidFill>
                      <a:schemeClr val="bg1"/>
                    </a:solidFill>
                    <a:latin typeface="Geneva" panose="020B0503030404040204"/>
                    <a:ea typeface="Geneva" panose="020B0503030404040204" pitchFamily="34" charset="0"/>
                  </a:rPr>
                  <a:t>Modules of </a:t>
                </a:r>
                <a14:m>
                  <m:oMath xmlns:m="http://schemas.openxmlformats.org/officeDocument/2006/math">
                    <m:r>
                      <a:rPr lang="en-US" b="0" i="1" smtClean="0">
                        <a:solidFill>
                          <a:schemeClr val="bg1"/>
                        </a:solidFill>
                        <a:latin typeface="Cambria Math" panose="02040503050406030204" pitchFamily="18" charset="0"/>
                      </a:rPr>
                      <m:t>25 ×25 </m:t>
                    </m:r>
                    <m:r>
                      <a:rPr lang="en-US" b="0" i="0" smtClean="0">
                        <a:solidFill>
                          <a:schemeClr val="bg1"/>
                        </a:solidFill>
                        <a:latin typeface="Cambria Math" panose="02040503050406030204" pitchFamily="18" charset="0"/>
                      </a:rPr>
                      <m:t>µ</m:t>
                    </m:r>
                    <m:sSup>
                      <m:sSupPr>
                        <m:ctrlPr>
                          <a:rPr lang="en-US" b="0" i="1" smtClean="0">
                            <a:solidFill>
                              <a:schemeClr val="bg1"/>
                            </a:solidFill>
                            <a:latin typeface="Cambria Math" panose="02040503050406030204" pitchFamily="18" charset="0"/>
                          </a:rPr>
                        </m:ctrlPr>
                      </m:sSupPr>
                      <m:e>
                        <m:r>
                          <m:rPr>
                            <m:sty m:val="p"/>
                          </m:rPr>
                          <a:rPr lang="en-US" b="0" i="0" smtClean="0">
                            <a:solidFill>
                              <a:schemeClr val="bg1"/>
                            </a:solidFill>
                            <a:latin typeface="Cambria Math" panose="02040503050406030204" pitchFamily="18" charset="0"/>
                          </a:rPr>
                          <m:t>m</m:t>
                        </m:r>
                      </m:e>
                      <m:sup>
                        <m:r>
                          <a:rPr lang="en-US" b="0" i="0" smtClean="0">
                            <a:solidFill>
                              <a:schemeClr val="bg1"/>
                            </a:solidFill>
                            <a:latin typeface="Cambria Math" panose="02040503050406030204" pitchFamily="18" charset="0"/>
                          </a:rPr>
                          <m:t>2</m:t>
                        </m:r>
                      </m:sup>
                    </m:sSup>
                  </m:oMath>
                </a14:m>
                <a:r>
                  <a:rPr lang="en-IT" dirty="0">
                    <a:solidFill>
                      <a:schemeClr val="bg1"/>
                    </a:solidFill>
                    <a:latin typeface="Geneva" panose="020B0503030404040204"/>
                    <a:ea typeface="Geneva" panose="020B0503030404040204" pitchFamily="34" charset="0"/>
                  </a:rPr>
                  <a:t>pixel size </a:t>
                </a:r>
              </a:p>
              <a:p>
                <a:endParaRPr lang="en-IT" dirty="0">
                  <a:solidFill>
                    <a:schemeClr val="bg1"/>
                  </a:solidFill>
                  <a:latin typeface="Geneva" panose="020B0503030404040204"/>
                  <a:ea typeface="Geneva" panose="020B0503030404040204" pitchFamily="34" charset="0"/>
                </a:endParaRPr>
              </a:p>
              <a:p>
                <a:r>
                  <a:rPr lang="en-IT" dirty="0">
                    <a:solidFill>
                      <a:schemeClr val="bg1"/>
                    </a:solidFill>
                    <a:latin typeface="Geneva" panose="020B0503030404040204"/>
                    <a:ea typeface="Geneva" panose="020B0503030404040204" pitchFamily="34" charset="0"/>
                  </a:rPr>
                  <a:t>3 barrel layers at </a:t>
                </a:r>
              </a:p>
              <a:p>
                <a:pPr marL="285750" indent="-285750">
                  <a:buFontTx/>
                  <a:buChar char="-"/>
                </a:pPr>
                <a:r>
                  <a:rPr lang="en-IT" dirty="0">
                    <a:solidFill>
                      <a:schemeClr val="bg1"/>
                    </a:solidFill>
                    <a:latin typeface="Geneva" panose="020B0503030404040204"/>
                    <a:ea typeface="Geneva" panose="020B0503030404040204" pitchFamily="34" charset="0"/>
                  </a:rPr>
                  <a:t>13.7, 23.7 and 34/35.6 mm radius</a:t>
                </a:r>
              </a:p>
            </p:txBody>
          </p:sp>
        </mc:Choice>
        <mc:Fallback xmlns="">
          <p:sp>
            <p:nvSpPr>
              <p:cNvPr id="8" name="TextBox 6">
                <a:extLst>
                  <a:ext uri="{FF2B5EF4-FFF2-40B4-BE49-F238E27FC236}">
                    <a16:creationId xmlns:a16="http://schemas.microsoft.com/office/drawing/2014/main" id="{9B9E405C-841E-1698-03F7-32E36DB72EAA}"/>
                  </a:ext>
                </a:extLst>
              </p:cNvPr>
              <p:cNvSpPr txBox="1">
                <a:spLocks noRot="1" noChangeAspect="1" noMove="1" noResize="1" noEditPoints="1" noAdjustHandles="1" noChangeArrowheads="1" noChangeShapeType="1" noTextEdit="1"/>
              </p:cNvSpPr>
              <p:nvPr/>
            </p:nvSpPr>
            <p:spPr>
              <a:xfrm>
                <a:off x="388572" y="3884037"/>
                <a:ext cx="4445555" cy="2031325"/>
              </a:xfrm>
              <a:prstGeom prst="rect">
                <a:avLst/>
              </a:prstGeom>
              <a:blipFill>
                <a:blip r:embed="rId4"/>
                <a:stretch>
                  <a:fillRect l="-1093" t="-1190" b="-3274"/>
                </a:stretch>
              </a:blipFill>
              <a:ln>
                <a:solidFill>
                  <a:srgbClr val="00FDFF"/>
                </a:solidFill>
              </a:ln>
            </p:spPr>
            <p:txBody>
              <a:bodyPr/>
              <a:lstStyle/>
              <a:p>
                <a:r>
                  <a:rPr lang="it-IT">
                    <a:noFill/>
                  </a:rPr>
                  <a:t> </a:t>
                </a:r>
              </a:p>
            </p:txBody>
          </p:sp>
        </mc:Fallback>
      </mc:AlternateContent>
      <p:sp>
        <p:nvSpPr>
          <p:cNvPr id="5" name="Segnaposto numero diapositiva 4">
            <a:extLst>
              <a:ext uri="{FF2B5EF4-FFF2-40B4-BE49-F238E27FC236}">
                <a16:creationId xmlns:a16="http://schemas.microsoft.com/office/drawing/2014/main" id="{4DCEABF6-33EF-6495-D356-C98277E2CF80}"/>
              </a:ext>
            </a:extLst>
          </p:cNvPr>
          <p:cNvSpPr>
            <a:spLocks noGrp="1"/>
          </p:cNvSpPr>
          <p:nvPr>
            <p:ph type="sldNum" sz="quarter" idx="12"/>
          </p:nvPr>
        </p:nvSpPr>
        <p:spPr/>
        <p:txBody>
          <a:bodyPr/>
          <a:lstStyle/>
          <a:p>
            <a:fld id="{C804D2AE-2E06-D54F-A59E-408327E0CF57}" type="slidenum">
              <a:rPr lang="en-US" smtClean="0">
                <a:latin typeface="Geneva" panose="020B0503030404040204"/>
              </a:rPr>
              <a:pPr/>
              <a:t>3</a:t>
            </a:fld>
            <a:endParaRPr lang="en-US" dirty="0">
              <a:latin typeface="Geneva" panose="020B0503030404040204"/>
            </a:endParaRPr>
          </a:p>
        </p:txBody>
      </p:sp>
      <p:sp>
        <p:nvSpPr>
          <p:cNvPr id="9" name="CasellaDiTesto 8">
            <a:extLst>
              <a:ext uri="{FF2B5EF4-FFF2-40B4-BE49-F238E27FC236}">
                <a16:creationId xmlns:a16="http://schemas.microsoft.com/office/drawing/2014/main" id="{10E44BA9-1F68-9DBB-70AA-A0FEFD28D5B4}"/>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11" name="CasellaDiTesto 10">
            <a:extLst>
              <a:ext uri="{FF2B5EF4-FFF2-40B4-BE49-F238E27FC236}">
                <a16:creationId xmlns:a16="http://schemas.microsoft.com/office/drawing/2014/main" id="{C27023E8-4E97-FDD8-8F73-86207465BD86}"/>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pic>
        <p:nvPicPr>
          <p:cNvPr id="2" name="Immagine 4">
            <a:extLst>
              <a:ext uri="{FF2B5EF4-FFF2-40B4-BE49-F238E27FC236}">
                <a16:creationId xmlns:a16="http://schemas.microsoft.com/office/drawing/2014/main" id="{381D514F-941F-24E1-2558-C8442E274525}"/>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4834129" y="1107753"/>
            <a:ext cx="7096030" cy="4998823"/>
          </a:xfrm>
          <a:prstGeom prst="rect">
            <a:avLst/>
          </a:prstGeom>
        </p:spPr>
      </p:pic>
    </p:spTree>
    <p:extLst>
      <p:ext uri="{BB962C8B-B14F-4D97-AF65-F5344CB8AC3E}">
        <p14:creationId xmlns:p14="http://schemas.microsoft.com/office/powerpoint/2010/main" val="575414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5683E048-DAE9-F913-C827-123040F964BB}"/>
              </a:ext>
            </a:extLst>
          </p:cNvPr>
          <p:cNvSpPr txBox="1"/>
          <p:nvPr/>
        </p:nvSpPr>
        <p:spPr>
          <a:xfrm>
            <a:off x="634064" y="799531"/>
            <a:ext cx="3499651" cy="923330"/>
          </a:xfrm>
          <a:prstGeom prst="rect">
            <a:avLst/>
          </a:prstGeom>
          <a:noFill/>
        </p:spPr>
        <p:txBody>
          <a:bodyPr wrap="square" rtlCol="0">
            <a:spAutoFit/>
          </a:bodyPr>
          <a:lstStyle/>
          <a:p>
            <a:pPr algn="ctr"/>
            <a:r>
              <a:rPr lang="it-IT" b="1" dirty="0">
                <a:solidFill>
                  <a:srgbClr val="FF6600"/>
                </a:solidFill>
                <a:latin typeface="Geneva" panose="020B0503030404040204" pitchFamily="34" charset="0"/>
                <a:ea typeface="Geneva" panose="020B0503030404040204" pitchFamily="34" charset="0"/>
              </a:rPr>
              <a:t>Layer 1</a:t>
            </a:r>
            <a:r>
              <a:rPr lang="it-IT" dirty="0">
                <a:latin typeface="Geneva" panose="020B0503030404040204" pitchFamily="34" charset="0"/>
                <a:ea typeface="Geneva" panose="020B0503030404040204" pitchFamily="34" charset="0"/>
              </a:rPr>
              <a:t>:</a:t>
            </a:r>
          </a:p>
          <a:p>
            <a:pPr algn="ctr"/>
            <a:r>
              <a:rPr lang="it-IT" dirty="0">
                <a:latin typeface="Geneva" panose="020B0503030404040204" pitchFamily="34" charset="0"/>
                <a:ea typeface="Geneva" panose="020B0503030404040204" pitchFamily="34" charset="0"/>
              </a:rPr>
              <a:t>15 </a:t>
            </a:r>
            <a:r>
              <a:rPr lang="it-IT" dirty="0" err="1">
                <a:latin typeface="Geneva" panose="020B0503030404040204" pitchFamily="34" charset="0"/>
                <a:ea typeface="Geneva" panose="020B0503030404040204" pitchFamily="34" charset="0"/>
              </a:rPr>
              <a:t>staves</a:t>
            </a:r>
            <a:r>
              <a:rPr lang="it-IT" dirty="0">
                <a:latin typeface="Geneva" panose="020B0503030404040204" pitchFamily="34" charset="0"/>
                <a:ea typeface="Geneva" panose="020B0503030404040204" pitchFamily="34" charset="0"/>
              </a:rPr>
              <a:t> of 6 </a:t>
            </a:r>
            <a:r>
              <a:rPr lang="it-IT" dirty="0" err="1">
                <a:latin typeface="Geneva" panose="020B0503030404040204" pitchFamily="34" charset="0"/>
                <a:ea typeface="Geneva" panose="020B0503030404040204" pitchFamily="34" charset="0"/>
              </a:rPr>
              <a:t>modules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each</a:t>
            </a:r>
            <a:endParaRPr lang="it-IT" dirty="0">
              <a:latin typeface="Geneva" panose="020B0503030404040204" pitchFamily="34" charset="0"/>
              <a:ea typeface="Geneva" panose="020B0503030404040204" pitchFamily="34" charset="0"/>
            </a:endParaRPr>
          </a:p>
          <a:p>
            <a:pPr algn="ctr"/>
            <a:r>
              <a:rPr lang="it-IT" u="sng" dirty="0">
                <a:latin typeface="Geneva" panose="020B0503030404040204" pitchFamily="34" charset="0"/>
                <a:ea typeface="Geneva" panose="020B0503030404040204" pitchFamily="34" charset="0"/>
              </a:rPr>
              <a:t>Power budget ≈ 12 W</a:t>
            </a:r>
          </a:p>
        </p:txBody>
      </p:sp>
      <p:grpSp>
        <p:nvGrpSpPr>
          <p:cNvPr id="8" name="Gruppo 7">
            <a:extLst>
              <a:ext uri="{FF2B5EF4-FFF2-40B4-BE49-F238E27FC236}">
                <a16:creationId xmlns:a16="http://schemas.microsoft.com/office/drawing/2014/main" id="{7BB834FC-C69A-E3F4-9D20-6AA57149FC77}"/>
              </a:ext>
            </a:extLst>
          </p:cNvPr>
          <p:cNvGrpSpPr/>
          <p:nvPr/>
        </p:nvGrpSpPr>
        <p:grpSpPr>
          <a:xfrm>
            <a:off x="424675" y="1701899"/>
            <a:ext cx="3709040" cy="2141878"/>
            <a:chOff x="424675" y="1701899"/>
            <a:chExt cx="3709040" cy="2141878"/>
          </a:xfrm>
        </p:grpSpPr>
        <p:pic>
          <p:nvPicPr>
            <p:cNvPr id="11" name="Immagine 10">
              <a:extLst>
                <a:ext uri="{FF2B5EF4-FFF2-40B4-BE49-F238E27FC236}">
                  <a16:creationId xmlns:a16="http://schemas.microsoft.com/office/drawing/2014/main" id="{2A6DB4D7-7269-F4AE-9E29-C3E4CF539891}"/>
                </a:ext>
              </a:extLst>
            </p:cNvPr>
            <p:cNvPicPr>
              <a:picLocks noChangeAspect="1"/>
            </p:cNvPicPr>
            <p:nvPr/>
          </p:nvPicPr>
          <p:blipFill>
            <a:blip r:embed="rId2">
              <a:extLst>
                <a:ext uri="{28A0092B-C50C-407E-A947-70E740481C1C}">
                  <a14:useLocalDpi xmlns:a14="http://schemas.microsoft.com/office/drawing/2010/main" val="0"/>
                </a:ext>
              </a:extLst>
            </a:blip>
            <a:srcRect l="20146" t="32400" r="19189" b="36082"/>
            <a:stretch/>
          </p:blipFill>
          <p:spPr>
            <a:xfrm>
              <a:off x="424675" y="2576915"/>
              <a:ext cx="3709040" cy="1092339"/>
            </a:xfrm>
            <a:prstGeom prst="rect">
              <a:avLst/>
            </a:prstGeom>
          </p:spPr>
        </p:pic>
        <p:pic>
          <p:nvPicPr>
            <p:cNvPr id="13" name="Immagine 12">
              <a:extLst>
                <a:ext uri="{FF2B5EF4-FFF2-40B4-BE49-F238E27FC236}">
                  <a16:creationId xmlns:a16="http://schemas.microsoft.com/office/drawing/2014/main" id="{E6C1B956-EA5B-F8CB-E3A0-E8E335757E47}"/>
                </a:ext>
              </a:extLst>
            </p:cNvPr>
            <p:cNvPicPr>
              <a:picLocks noChangeAspect="1"/>
            </p:cNvPicPr>
            <p:nvPr/>
          </p:nvPicPr>
          <p:blipFill>
            <a:blip r:embed="rId3">
              <a:extLst>
                <a:ext uri="{28A0092B-C50C-407E-A947-70E740481C1C}">
                  <a14:useLocalDpi xmlns:a14="http://schemas.microsoft.com/office/drawing/2010/main" val="0"/>
                </a:ext>
              </a:extLst>
            </a:blip>
            <a:srcRect l="30076" t="34772" r="36186" b="43045"/>
            <a:stretch/>
          </p:blipFill>
          <p:spPr>
            <a:xfrm>
              <a:off x="863078" y="1701899"/>
              <a:ext cx="2966866" cy="1105816"/>
            </a:xfrm>
            <a:prstGeom prst="rect">
              <a:avLst/>
            </a:prstGeom>
          </p:spPr>
        </p:pic>
        <p:cxnSp>
          <p:nvCxnSpPr>
            <p:cNvPr id="18" name="Connettore 2 17">
              <a:extLst>
                <a:ext uri="{FF2B5EF4-FFF2-40B4-BE49-F238E27FC236}">
                  <a16:creationId xmlns:a16="http://schemas.microsoft.com/office/drawing/2014/main" id="{83BDA22A-A6B8-F807-F342-4415BA393BA3}"/>
                </a:ext>
              </a:extLst>
            </p:cNvPr>
            <p:cNvCxnSpPr>
              <a:cxnSpLocks/>
            </p:cNvCxnSpPr>
            <p:nvPr/>
          </p:nvCxnSpPr>
          <p:spPr>
            <a:xfrm>
              <a:off x="501949" y="3787529"/>
              <a:ext cx="3493792"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 name="CasellaDiTesto 19">
              <a:extLst>
                <a:ext uri="{FF2B5EF4-FFF2-40B4-BE49-F238E27FC236}">
                  <a16:creationId xmlns:a16="http://schemas.microsoft.com/office/drawing/2014/main" id="{358BF656-6410-A301-0AB0-21FDAD5F154D}"/>
                </a:ext>
              </a:extLst>
            </p:cNvPr>
            <p:cNvSpPr txBox="1"/>
            <p:nvPr/>
          </p:nvSpPr>
          <p:spPr>
            <a:xfrm>
              <a:off x="1719781" y="3474445"/>
              <a:ext cx="1328215" cy="369332"/>
            </a:xfrm>
            <a:prstGeom prst="rect">
              <a:avLst/>
            </a:prstGeom>
            <a:noFill/>
          </p:spPr>
          <p:txBody>
            <a:bodyPr wrap="square" rtlCol="0">
              <a:spAutoFit/>
            </a:bodyPr>
            <a:lstStyle/>
            <a:p>
              <a:r>
                <a:rPr lang="it-IT" dirty="0">
                  <a:latin typeface="Geneva" panose="020B0503030404040204"/>
                </a:rPr>
                <a:t>227.4 mm</a:t>
              </a:r>
            </a:p>
          </p:txBody>
        </p:sp>
      </p:grpSp>
      <p:pic>
        <p:nvPicPr>
          <p:cNvPr id="22" name="Immagine 21">
            <a:extLst>
              <a:ext uri="{FF2B5EF4-FFF2-40B4-BE49-F238E27FC236}">
                <a16:creationId xmlns:a16="http://schemas.microsoft.com/office/drawing/2014/main" id="{D4824908-AFA5-D7D5-C1F7-7543FB1973E1}"/>
              </a:ext>
            </a:extLst>
          </p:cNvPr>
          <p:cNvPicPr>
            <a:picLocks noChangeAspect="1"/>
          </p:cNvPicPr>
          <p:nvPr/>
        </p:nvPicPr>
        <p:blipFill>
          <a:blip r:embed="rId4">
            <a:extLst>
              <a:ext uri="{28A0092B-C50C-407E-A947-70E740481C1C}">
                <a14:useLocalDpi xmlns:a14="http://schemas.microsoft.com/office/drawing/2010/main" val="0"/>
              </a:ext>
            </a:extLst>
          </a:blip>
          <a:srcRect l="7346" t="34710" r="5305" b="17034"/>
          <a:stretch/>
        </p:blipFill>
        <p:spPr>
          <a:xfrm>
            <a:off x="9274039" y="5733404"/>
            <a:ext cx="2670313" cy="836247"/>
          </a:xfrm>
          <a:prstGeom prst="rect">
            <a:avLst/>
          </a:prstGeom>
        </p:spPr>
      </p:pic>
      <p:grpSp>
        <p:nvGrpSpPr>
          <p:cNvPr id="10" name="Gruppo 9">
            <a:extLst>
              <a:ext uri="{FF2B5EF4-FFF2-40B4-BE49-F238E27FC236}">
                <a16:creationId xmlns:a16="http://schemas.microsoft.com/office/drawing/2014/main" id="{9CF0CCD9-5F3F-6C65-CE57-CBE61A3A47DD}"/>
              </a:ext>
            </a:extLst>
          </p:cNvPr>
          <p:cNvGrpSpPr/>
          <p:nvPr/>
        </p:nvGrpSpPr>
        <p:grpSpPr>
          <a:xfrm>
            <a:off x="1670005" y="3939930"/>
            <a:ext cx="1384956" cy="1467680"/>
            <a:chOff x="1670005" y="3939930"/>
            <a:chExt cx="1384956" cy="1467680"/>
          </a:xfrm>
        </p:grpSpPr>
        <p:pic>
          <p:nvPicPr>
            <p:cNvPr id="24" name="Immagine 23">
              <a:extLst>
                <a:ext uri="{FF2B5EF4-FFF2-40B4-BE49-F238E27FC236}">
                  <a16:creationId xmlns:a16="http://schemas.microsoft.com/office/drawing/2014/main" id="{822A0866-05E0-D1E0-9F56-5EE8313B5FA9}"/>
                </a:ext>
              </a:extLst>
            </p:cNvPr>
            <p:cNvPicPr>
              <a:picLocks noChangeAspect="1"/>
            </p:cNvPicPr>
            <p:nvPr/>
          </p:nvPicPr>
          <p:blipFill>
            <a:blip r:embed="rId5">
              <a:extLst>
                <a:ext uri="{28A0092B-C50C-407E-A947-70E740481C1C}">
                  <a14:useLocalDpi xmlns:a14="http://schemas.microsoft.com/office/drawing/2010/main" val="0"/>
                </a:ext>
              </a:extLst>
            </a:blip>
            <a:srcRect l="30485" t="16302" r="33262" b="15923"/>
            <a:stretch/>
          </p:blipFill>
          <p:spPr>
            <a:xfrm>
              <a:off x="1670005" y="3939930"/>
              <a:ext cx="1384956" cy="1467680"/>
            </a:xfrm>
            <a:prstGeom prst="rect">
              <a:avLst/>
            </a:prstGeom>
          </p:spPr>
        </p:pic>
        <p:cxnSp>
          <p:nvCxnSpPr>
            <p:cNvPr id="26" name="Connettore 2 25">
              <a:extLst>
                <a:ext uri="{FF2B5EF4-FFF2-40B4-BE49-F238E27FC236}">
                  <a16:creationId xmlns:a16="http://schemas.microsoft.com/office/drawing/2014/main" id="{2A658AA1-DF71-D993-3264-1426122D1674}"/>
                </a:ext>
              </a:extLst>
            </p:cNvPr>
            <p:cNvCxnSpPr>
              <a:cxnSpLocks/>
            </p:cNvCxnSpPr>
            <p:nvPr/>
          </p:nvCxnSpPr>
          <p:spPr>
            <a:xfrm>
              <a:off x="2357677" y="4205574"/>
              <a:ext cx="0" cy="38950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7" name="CasellaDiTesto 26">
              <a:extLst>
                <a:ext uri="{FF2B5EF4-FFF2-40B4-BE49-F238E27FC236}">
                  <a16:creationId xmlns:a16="http://schemas.microsoft.com/office/drawing/2014/main" id="{C227B3D6-7E2D-3A28-3033-C975A18EE533}"/>
                </a:ext>
              </a:extLst>
            </p:cNvPr>
            <p:cNvSpPr txBox="1"/>
            <p:nvPr/>
          </p:nvSpPr>
          <p:spPr>
            <a:xfrm>
              <a:off x="2041671" y="4521593"/>
              <a:ext cx="636425" cy="338554"/>
            </a:xfrm>
            <a:prstGeom prst="rect">
              <a:avLst/>
            </a:prstGeom>
            <a:noFill/>
          </p:spPr>
          <p:txBody>
            <a:bodyPr wrap="square" rtlCol="0">
              <a:spAutoFit/>
            </a:bodyPr>
            <a:lstStyle/>
            <a:p>
              <a:r>
                <a:rPr lang="it-IT" sz="1600" dirty="0">
                  <a:latin typeface="Geneva" panose="020B0503030404040204"/>
                </a:rPr>
                <a:t>13.7</a:t>
              </a:r>
            </a:p>
          </p:txBody>
        </p:sp>
      </p:grpSp>
      <p:sp>
        <p:nvSpPr>
          <p:cNvPr id="30" name="CasellaDiTesto 29">
            <a:extLst>
              <a:ext uri="{FF2B5EF4-FFF2-40B4-BE49-F238E27FC236}">
                <a16:creationId xmlns:a16="http://schemas.microsoft.com/office/drawing/2014/main" id="{B5B4649B-7D8D-21D1-7082-D0E2E8C3C231}"/>
              </a:ext>
            </a:extLst>
          </p:cNvPr>
          <p:cNvSpPr txBox="1"/>
          <p:nvPr/>
        </p:nvSpPr>
        <p:spPr>
          <a:xfrm>
            <a:off x="2958265" y="5458304"/>
            <a:ext cx="6872232" cy="1200329"/>
          </a:xfrm>
          <a:prstGeom prst="rect">
            <a:avLst/>
          </a:prstGeom>
          <a:noFill/>
        </p:spPr>
        <p:txBody>
          <a:bodyPr wrap="square" rtlCol="0" anchor="ctr">
            <a:spAutoFit/>
          </a:bodyPr>
          <a:lstStyle/>
          <a:p>
            <a:pPr algn="ctr"/>
            <a:r>
              <a:rPr lang="it-IT" b="1" dirty="0" err="1">
                <a:latin typeface="Geneva" panose="020B0503030404040204"/>
                <a:ea typeface="Geneva" panose="020B0503030404040204" pitchFamily="34" charset="0"/>
              </a:rPr>
              <a:t>Reticular</a:t>
            </a:r>
            <a:r>
              <a:rPr lang="it-IT" b="1" dirty="0">
                <a:latin typeface="Geneva" panose="020B0503030404040204"/>
              </a:rPr>
              <a:t> </a:t>
            </a:r>
            <a:r>
              <a:rPr lang="it-IT" b="1" dirty="0" err="1">
                <a:latin typeface="Geneva" panose="020B0503030404040204"/>
              </a:rPr>
              <a:t>lightweight</a:t>
            </a:r>
            <a:r>
              <a:rPr lang="it-IT" b="1" dirty="0">
                <a:latin typeface="Geneva" panose="020B0503030404040204"/>
              </a:rPr>
              <a:t> support to </a:t>
            </a:r>
            <a:r>
              <a:rPr lang="it-IT" b="1" dirty="0" err="1">
                <a:latin typeface="Geneva" panose="020B0503030404040204"/>
              </a:rPr>
              <a:t>provide</a:t>
            </a:r>
            <a:r>
              <a:rPr lang="it-IT" b="1" dirty="0">
                <a:latin typeface="Geneva" panose="020B0503030404040204"/>
              </a:rPr>
              <a:t> </a:t>
            </a:r>
            <a:r>
              <a:rPr lang="it-IT" b="1" dirty="0" err="1">
                <a:latin typeface="Geneva" panose="020B0503030404040204"/>
              </a:rPr>
              <a:t>stiffness</a:t>
            </a:r>
            <a:r>
              <a:rPr lang="it-IT" b="1" dirty="0">
                <a:latin typeface="Geneva" panose="020B0503030404040204"/>
              </a:rPr>
              <a:t>:</a:t>
            </a:r>
          </a:p>
          <a:p>
            <a:pPr algn="ctr"/>
            <a:endParaRPr lang="it-IT" b="1" dirty="0">
              <a:latin typeface="Geneva" panose="020B0503030404040204"/>
            </a:endParaRPr>
          </a:p>
          <a:p>
            <a:pPr marL="171450" indent="-171450" algn="ctr">
              <a:buFont typeface="Arial" panose="020B0604020202020204" pitchFamily="34" charset="0"/>
              <a:buChar char="•"/>
            </a:pPr>
            <a:r>
              <a:rPr lang="it-IT" b="1" dirty="0" err="1">
                <a:latin typeface="Geneva" panose="020B0503030404040204"/>
              </a:rPr>
              <a:t>Thin</a:t>
            </a:r>
            <a:r>
              <a:rPr lang="it-IT" b="1" dirty="0">
                <a:latin typeface="Geneva" panose="020B0503030404040204"/>
              </a:rPr>
              <a:t> carbon </a:t>
            </a:r>
            <a:r>
              <a:rPr lang="it-IT" b="1" dirty="0" err="1">
                <a:latin typeface="Geneva" panose="020B0503030404040204"/>
              </a:rPr>
              <a:t>fiber</a:t>
            </a:r>
            <a:r>
              <a:rPr lang="it-IT" b="1" dirty="0">
                <a:latin typeface="Geneva" panose="020B0503030404040204"/>
              </a:rPr>
              <a:t> </a:t>
            </a:r>
            <a:r>
              <a:rPr lang="it-IT" b="1" dirty="0" err="1">
                <a:latin typeface="Geneva" panose="020B0503030404040204"/>
              </a:rPr>
              <a:t>walls</a:t>
            </a:r>
            <a:r>
              <a:rPr lang="it-IT" b="1" dirty="0">
                <a:latin typeface="Geneva" panose="020B0503030404040204"/>
              </a:rPr>
              <a:t> </a:t>
            </a:r>
            <a:r>
              <a:rPr lang="it-IT" b="1" dirty="0" err="1">
                <a:latin typeface="Geneva" panose="020B0503030404040204"/>
              </a:rPr>
              <a:t>interleaved</a:t>
            </a:r>
            <a:r>
              <a:rPr lang="it-IT" b="1" dirty="0">
                <a:latin typeface="Geneva" panose="020B0503030404040204"/>
              </a:rPr>
              <a:t> with </a:t>
            </a:r>
            <a:r>
              <a:rPr lang="it-IT" b="1" dirty="0" err="1">
                <a:latin typeface="Geneva" panose="020B0503030404040204"/>
              </a:rPr>
              <a:t>Rohacell</a:t>
            </a:r>
            <a:endParaRPr lang="it-IT" b="1" dirty="0">
              <a:latin typeface="Geneva" panose="020B0503030404040204"/>
            </a:endParaRPr>
          </a:p>
          <a:p>
            <a:pPr marL="171450" indent="-171450" algn="ctr">
              <a:buFont typeface="Arial" panose="020B0604020202020204" pitchFamily="34" charset="0"/>
              <a:buChar char="•"/>
            </a:pPr>
            <a:r>
              <a:rPr lang="it-IT" b="1" dirty="0">
                <a:latin typeface="Geneva" panose="020B0503030404040204"/>
              </a:rPr>
              <a:t>2 buses (data and power) 1.8 mm wide and 250 </a:t>
            </a:r>
            <a:r>
              <a:rPr lang="it-IT" b="1" dirty="0" err="1">
                <a:latin typeface="Geneva" panose="020B0503030404040204"/>
              </a:rPr>
              <a:t>μm</a:t>
            </a:r>
            <a:r>
              <a:rPr lang="it-IT" b="1" dirty="0">
                <a:latin typeface="Geneva" panose="020B0503030404040204"/>
              </a:rPr>
              <a:t> </a:t>
            </a:r>
            <a:r>
              <a:rPr lang="it-IT" b="1" dirty="0" err="1">
                <a:latin typeface="Geneva" panose="020B0503030404040204"/>
              </a:rPr>
              <a:t>thick</a:t>
            </a:r>
            <a:r>
              <a:rPr lang="it-IT" b="1" dirty="0">
                <a:latin typeface="Geneva" panose="020B0503030404040204"/>
              </a:rPr>
              <a:t> </a:t>
            </a:r>
          </a:p>
        </p:txBody>
      </p:sp>
      <p:sp>
        <p:nvSpPr>
          <p:cNvPr id="34" name="CasellaDiTesto 33">
            <a:extLst>
              <a:ext uri="{FF2B5EF4-FFF2-40B4-BE49-F238E27FC236}">
                <a16:creationId xmlns:a16="http://schemas.microsoft.com/office/drawing/2014/main" id="{AC4299C0-8652-C4D9-953C-A58CB4B4580B}"/>
              </a:ext>
            </a:extLst>
          </p:cNvPr>
          <p:cNvSpPr txBox="1"/>
          <p:nvPr/>
        </p:nvSpPr>
        <p:spPr>
          <a:xfrm>
            <a:off x="4386956" y="794509"/>
            <a:ext cx="3418081" cy="923330"/>
          </a:xfrm>
          <a:prstGeom prst="rect">
            <a:avLst/>
          </a:prstGeom>
          <a:noFill/>
        </p:spPr>
        <p:txBody>
          <a:bodyPr wrap="square" rtlCol="0">
            <a:spAutoFit/>
          </a:bodyPr>
          <a:lstStyle/>
          <a:p>
            <a:pPr algn="ctr"/>
            <a:r>
              <a:rPr lang="it-IT" b="1" dirty="0">
                <a:solidFill>
                  <a:schemeClr val="accent6">
                    <a:lumMod val="75000"/>
                  </a:schemeClr>
                </a:solidFill>
                <a:latin typeface="Geneva" panose="020B0503030404040204" pitchFamily="34" charset="0"/>
                <a:ea typeface="Geneva" panose="020B0503030404040204" pitchFamily="34" charset="0"/>
              </a:rPr>
              <a:t>Layer 2</a:t>
            </a:r>
            <a:r>
              <a:rPr lang="it-IT" dirty="0">
                <a:latin typeface="Geneva" panose="020B0503030404040204" pitchFamily="34" charset="0"/>
                <a:ea typeface="Geneva" panose="020B0503030404040204" pitchFamily="34" charset="0"/>
              </a:rPr>
              <a:t>:</a:t>
            </a:r>
          </a:p>
          <a:p>
            <a:pPr algn="ctr"/>
            <a:r>
              <a:rPr lang="it-IT" dirty="0">
                <a:latin typeface="Geneva" panose="020B0503030404040204" pitchFamily="34" charset="0"/>
                <a:ea typeface="Geneva" panose="020B0503030404040204" pitchFamily="34" charset="0"/>
              </a:rPr>
              <a:t>24 </a:t>
            </a:r>
            <a:r>
              <a:rPr lang="it-IT" dirty="0" err="1">
                <a:latin typeface="Geneva" panose="020B0503030404040204" pitchFamily="34" charset="0"/>
                <a:ea typeface="Geneva" panose="020B0503030404040204" pitchFamily="34" charset="0"/>
              </a:rPr>
              <a:t>staves</a:t>
            </a:r>
            <a:r>
              <a:rPr lang="it-IT" dirty="0">
                <a:latin typeface="Geneva" panose="020B0503030404040204" pitchFamily="34" charset="0"/>
                <a:ea typeface="Geneva" panose="020B0503030404040204" pitchFamily="34" charset="0"/>
              </a:rPr>
              <a:t> of 10 </a:t>
            </a:r>
            <a:r>
              <a:rPr lang="it-IT" dirty="0" err="1">
                <a:latin typeface="Geneva" panose="020B0503030404040204" pitchFamily="34" charset="0"/>
                <a:ea typeface="Geneva" panose="020B0503030404040204" pitchFamily="34" charset="0"/>
              </a:rPr>
              <a:t>modules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each</a:t>
            </a:r>
            <a:endParaRPr lang="it-IT" dirty="0">
              <a:latin typeface="Geneva" panose="020B0503030404040204" pitchFamily="34" charset="0"/>
              <a:ea typeface="Geneva" panose="020B0503030404040204" pitchFamily="34" charset="0"/>
            </a:endParaRPr>
          </a:p>
          <a:p>
            <a:pPr algn="ctr"/>
            <a:r>
              <a:rPr lang="it-IT" u="sng" dirty="0">
                <a:latin typeface="Geneva" panose="020B0503030404040204" pitchFamily="34" charset="0"/>
                <a:ea typeface="Geneva" panose="020B0503030404040204" pitchFamily="34" charset="0"/>
              </a:rPr>
              <a:t>Power budget ≈ 32 W</a:t>
            </a:r>
          </a:p>
        </p:txBody>
      </p:sp>
      <p:sp>
        <p:nvSpPr>
          <p:cNvPr id="39" name="CasellaDiTesto 38">
            <a:extLst>
              <a:ext uri="{FF2B5EF4-FFF2-40B4-BE49-F238E27FC236}">
                <a16:creationId xmlns:a16="http://schemas.microsoft.com/office/drawing/2014/main" id="{403803FC-C31B-C13C-6EFD-0D424809B1C8}"/>
              </a:ext>
            </a:extLst>
          </p:cNvPr>
          <p:cNvSpPr txBox="1"/>
          <p:nvPr/>
        </p:nvSpPr>
        <p:spPr>
          <a:xfrm>
            <a:off x="8338021" y="778569"/>
            <a:ext cx="3418081" cy="923330"/>
          </a:xfrm>
          <a:prstGeom prst="rect">
            <a:avLst/>
          </a:prstGeom>
          <a:noFill/>
        </p:spPr>
        <p:txBody>
          <a:bodyPr wrap="square" rtlCol="0">
            <a:spAutoFit/>
          </a:bodyPr>
          <a:lstStyle/>
          <a:p>
            <a:pPr algn="ctr"/>
            <a:r>
              <a:rPr lang="it-IT" b="1" dirty="0">
                <a:solidFill>
                  <a:srgbClr val="0070C0"/>
                </a:solidFill>
                <a:latin typeface="Geneva" panose="020B0503030404040204" pitchFamily="34" charset="0"/>
                <a:ea typeface="Geneva" panose="020B0503030404040204" pitchFamily="34" charset="0"/>
              </a:rPr>
              <a:t>Layer 3</a:t>
            </a:r>
            <a:r>
              <a:rPr lang="it-IT" dirty="0">
                <a:latin typeface="Geneva" panose="020B0503030404040204" pitchFamily="34" charset="0"/>
                <a:ea typeface="Geneva" panose="020B0503030404040204" pitchFamily="34" charset="0"/>
              </a:rPr>
              <a:t>:</a:t>
            </a:r>
          </a:p>
          <a:p>
            <a:pPr algn="ctr"/>
            <a:r>
              <a:rPr lang="it-IT" dirty="0">
                <a:latin typeface="Geneva" panose="020B0503030404040204" pitchFamily="34" charset="0"/>
                <a:ea typeface="Geneva" panose="020B0503030404040204" pitchFamily="34" charset="0"/>
              </a:rPr>
              <a:t>36 </a:t>
            </a:r>
            <a:r>
              <a:rPr lang="it-IT" dirty="0" err="1">
                <a:latin typeface="Geneva" panose="020B0503030404040204" pitchFamily="34" charset="0"/>
                <a:ea typeface="Geneva" panose="020B0503030404040204" pitchFamily="34" charset="0"/>
              </a:rPr>
              <a:t>staves</a:t>
            </a:r>
            <a:r>
              <a:rPr lang="it-IT" dirty="0">
                <a:latin typeface="Geneva" panose="020B0503030404040204" pitchFamily="34" charset="0"/>
                <a:ea typeface="Geneva" panose="020B0503030404040204" pitchFamily="34" charset="0"/>
              </a:rPr>
              <a:t> of 16 </a:t>
            </a:r>
            <a:r>
              <a:rPr lang="it-IT" dirty="0" err="1">
                <a:latin typeface="Geneva" panose="020B0503030404040204" pitchFamily="34" charset="0"/>
                <a:ea typeface="Geneva" panose="020B0503030404040204" pitchFamily="34" charset="0"/>
              </a:rPr>
              <a:t>modules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each</a:t>
            </a:r>
            <a:endParaRPr lang="it-IT" dirty="0">
              <a:latin typeface="Geneva" panose="020B0503030404040204" pitchFamily="34" charset="0"/>
              <a:ea typeface="Geneva" panose="020B0503030404040204" pitchFamily="34" charset="0"/>
            </a:endParaRPr>
          </a:p>
          <a:p>
            <a:pPr algn="ctr"/>
            <a:r>
              <a:rPr lang="it-IT" u="sng" dirty="0">
                <a:latin typeface="Geneva" panose="020B0503030404040204" pitchFamily="34" charset="0"/>
                <a:ea typeface="Geneva" panose="020B0503030404040204" pitchFamily="34" charset="0"/>
              </a:rPr>
              <a:t>Power budget ≈ 77 W</a:t>
            </a:r>
          </a:p>
        </p:txBody>
      </p:sp>
      <p:grpSp>
        <p:nvGrpSpPr>
          <p:cNvPr id="12" name="Gruppo 11">
            <a:extLst>
              <a:ext uri="{FF2B5EF4-FFF2-40B4-BE49-F238E27FC236}">
                <a16:creationId xmlns:a16="http://schemas.microsoft.com/office/drawing/2014/main" id="{BC7892AC-9D83-8B6C-A3D1-7D711D0C0E84}"/>
              </a:ext>
            </a:extLst>
          </p:cNvPr>
          <p:cNvGrpSpPr/>
          <p:nvPr/>
        </p:nvGrpSpPr>
        <p:grpSpPr>
          <a:xfrm>
            <a:off x="4272488" y="1703749"/>
            <a:ext cx="3795053" cy="2140028"/>
            <a:chOff x="4272488" y="1703749"/>
            <a:chExt cx="3795053" cy="2140028"/>
          </a:xfrm>
        </p:grpSpPr>
        <p:pic>
          <p:nvPicPr>
            <p:cNvPr id="36" name="Immagine 35">
              <a:extLst>
                <a:ext uri="{FF2B5EF4-FFF2-40B4-BE49-F238E27FC236}">
                  <a16:creationId xmlns:a16="http://schemas.microsoft.com/office/drawing/2014/main" id="{6BE83DB2-7C7D-12FF-2763-455BE2F114A2}"/>
                </a:ext>
              </a:extLst>
            </p:cNvPr>
            <p:cNvPicPr>
              <a:picLocks noChangeAspect="1"/>
            </p:cNvPicPr>
            <p:nvPr/>
          </p:nvPicPr>
          <p:blipFill>
            <a:blip r:embed="rId6">
              <a:extLst>
                <a:ext uri="{28A0092B-C50C-407E-A947-70E740481C1C}">
                  <a14:useLocalDpi xmlns:a14="http://schemas.microsoft.com/office/drawing/2010/main" val="0"/>
                </a:ext>
              </a:extLst>
            </a:blip>
            <a:srcRect l="20291" t="29907" r="25516" b="37367"/>
            <a:stretch/>
          </p:blipFill>
          <p:spPr>
            <a:xfrm>
              <a:off x="4541624" y="1703749"/>
              <a:ext cx="3108746" cy="1064201"/>
            </a:xfrm>
            <a:prstGeom prst="rect">
              <a:avLst/>
            </a:prstGeom>
          </p:spPr>
        </p:pic>
        <p:pic>
          <p:nvPicPr>
            <p:cNvPr id="41" name="Immagine 40">
              <a:extLst>
                <a:ext uri="{FF2B5EF4-FFF2-40B4-BE49-F238E27FC236}">
                  <a16:creationId xmlns:a16="http://schemas.microsoft.com/office/drawing/2014/main" id="{BC0EF751-0D82-8612-A711-62F07A8D48C3}"/>
                </a:ext>
              </a:extLst>
            </p:cNvPr>
            <p:cNvPicPr>
              <a:picLocks noChangeAspect="1"/>
            </p:cNvPicPr>
            <p:nvPr/>
          </p:nvPicPr>
          <p:blipFill>
            <a:blip r:embed="rId7">
              <a:extLst>
                <a:ext uri="{28A0092B-C50C-407E-A947-70E740481C1C}">
                  <a14:useLocalDpi xmlns:a14="http://schemas.microsoft.com/office/drawing/2010/main" val="0"/>
                </a:ext>
              </a:extLst>
            </a:blip>
            <a:srcRect l="4712" t="29678" r="3445" b="32228"/>
            <a:stretch/>
          </p:blipFill>
          <p:spPr>
            <a:xfrm>
              <a:off x="4272488" y="2732854"/>
              <a:ext cx="3795053" cy="892297"/>
            </a:xfrm>
            <a:prstGeom prst="rect">
              <a:avLst/>
            </a:prstGeom>
          </p:spPr>
        </p:pic>
        <p:cxnSp>
          <p:nvCxnSpPr>
            <p:cNvPr id="42" name="Connettore 2 41">
              <a:extLst>
                <a:ext uri="{FF2B5EF4-FFF2-40B4-BE49-F238E27FC236}">
                  <a16:creationId xmlns:a16="http://schemas.microsoft.com/office/drawing/2014/main" id="{C1B3B88A-7B9A-CCF7-6C67-5065A564F4BC}"/>
                </a:ext>
              </a:extLst>
            </p:cNvPr>
            <p:cNvCxnSpPr>
              <a:cxnSpLocks/>
            </p:cNvCxnSpPr>
            <p:nvPr/>
          </p:nvCxnSpPr>
          <p:spPr>
            <a:xfrm>
              <a:off x="4362457" y="3787528"/>
              <a:ext cx="355892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5" name="CasellaDiTesto 44">
              <a:extLst>
                <a:ext uri="{FF2B5EF4-FFF2-40B4-BE49-F238E27FC236}">
                  <a16:creationId xmlns:a16="http://schemas.microsoft.com/office/drawing/2014/main" id="{0AAA2B33-A122-D1C2-13F7-56D5F24C9510}"/>
                </a:ext>
              </a:extLst>
            </p:cNvPr>
            <p:cNvSpPr txBox="1"/>
            <p:nvPr/>
          </p:nvSpPr>
          <p:spPr>
            <a:xfrm>
              <a:off x="5709761" y="3474445"/>
              <a:ext cx="1248789" cy="369332"/>
            </a:xfrm>
            <a:prstGeom prst="rect">
              <a:avLst/>
            </a:prstGeom>
            <a:noFill/>
          </p:spPr>
          <p:txBody>
            <a:bodyPr wrap="square" rtlCol="0">
              <a:spAutoFit/>
            </a:bodyPr>
            <a:lstStyle/>
            <a:p>
              <a:r>
                <a:rPr lang="it-IT" dirty="0">
                  <a:latin typeface="Geneva" panose="020B0503030404040204"/>
                </a:rPr>
                <a:t>356.2 mm</a:t>
              </a:r>
            </a:p>
          </p:txBody>
        </p:sp>
      </p:grpSp>
      <p:grpSp>
        <p:nvGrpSpPr>
          <p:cNvPr id="14" name="Gruppo 13">
            <a:extLst>
              <a:ext uri="{FF2B5EF4-FFF2-40B4-BE49-F238E27FC236}">
                <a16:creationId xmlns:a16="http://schemas.microsoft.com/office/drawing/2014/main" id="{CAFCC74C-A875-8F2F-C91E-BA246FF2C9E3}"/>
              </a:ext>
            </a:extLst>
          </p:cNvPr>
          <p:cNvGrpSpPr/>
          <p:nvPr/>
        </p:nvGrpSpPr>
        <p:grpSpPr>
          <a:xfrm>
            <a:off x="5493067" y="3818156"/>
            <a:ext cx="1682179" cy="1607627"/>
            <a:chOff x="5493067" y="3818156"/>
            <a:chExt cx="1682179" cy="1607627"/>
          </a:xfrm>
        </p:grpSpPr>
        <p:pic>
          <p:nvPicPr>
            <p:cNvPr id="49" name="Immagine 48">
              <a:extLst>
                <a:ext uri="{FF2B5EF4-FFF2-40B4-BE49-F238E27FC236}">
                  <a16:creationId xmlns:a16="http://schemas.microsoft.com/office/drawing/2014/main" id="{1F09B635-5424-83B5-5736-2AD40FEA44DE}"/>
                </a:ext>
              </a:extLst>
            </p:cNvPr>
            <p:cNvPicPr>
              <a:picLocks noChangeAspect="1"/>
            </p:cNvPicPr>
            <p:nvPr/>
          </p:nvPicPr>
          <p:blipFill>
            <a:blip r:embed="rId8">
              <a:extLst>
                <a:ext uri="{28A0092B-C50C-407E-A947-70E740481C1C}">
                  <a14:useLocalDpi xmlns:a14="http://schemas.microsoft.com/office/drawing/2010/main" val="0"/>
                </a:ext>
              </a:extLst>
            </a:blip>
            <a:srcRect l="18904" r="21781"/>
            <a:stretch/>
          </p:blipFill>
          <p:spPr>
            <a:xfrm>
              <a:off x="5493067" y="3818156"/>
              <a:ext cx="1682179" cy="1607627"/>
            </a:xfrm>
            <a:prstGeom prst="rect">
              <a:avLst/>
            </a:prstGeom>
          </p:spPr>
        </p:pic>
        <p:cxnSp>
          <p:nvCxnSpPr>
            <p:cNvPr id="50" name="Connettore 2 49">
              <a:extLst>
                <a:ext uri="{FF2B5EF4-FFF2-40B4-BE49-F238E27FC236}">
                  <a16:creationId xmlns:a16="http://schemas.microsoft.com/office/drawing/2014/main" id="{079C2FFF-6AB5-3BA4-B303-607E4FBAE4D4}"/>
                </a:ext>
              </a:extLst>
            </p:cNvPr>
            <p:cNvCxnSpPr>
              <a:cxnSpLocks/>
            </p:cNvCxnSpPr>
            <p:nvPr/>
          </p:nvCxnSpPr>
          <p:spPr>
            <a:xfrm>
              <a:off x="6334157" y="4079078"/>
              <a:ext cx="0" cy="54289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2" name="CasellaDiTesto 51">
              <a:extLst>
                <a:ext uri="{FF2B5EF4-FFF2-40B4-BE49-F238E27FC236}">
                  <a16:creationId xmlns:a16="http://schemas.microsoft.com/office/drawing/2014/main" id="{65DAA000-734E-34EE-C0BC-8B8827166409}"/>
                </a:ext>
              </a:extLst>
            </p:cNvPr>
            <p:cNvSpPr txBox="1"/>
            <p:nvPr/>
          </p:nvSpPr>
          <p:spPr>
            <a:xfrm>
              <a:off x="6041596" y="4526339"/>
              <a:ext cx="761537" cy="338554"/>
            </a:xfrm>
            <a:prstGeom prst="rect">
              <a:avLst/>
            </a:prstGeom>
            <a:noFill/>
          </p:spPr>
          <p:txBody>
            <a:bodyPr wrap="square" rtlCol="0">
              <a:spAutoFit/>
            </a:bodyPr>
            <a:lstStyle/>
            <a:p>
              <a:r>
                <a:rPr lang="it-IT" sz="1600" dirty="0">
                  <a:latin typeface="Geneva" panose="020B0503030404040204"/>
                </a:rPr>
                <a:t>23.7</a:t>
              </a:r>
            </a:p>
          </p:txBody>
        </p:sp>
      </p:grpSp>
      <p:grpSp>
        <p:nvGrpSpPr>
          <p:cNvPr id="15" name="Gruppo 14">
            <a:extLst>
              <a:ext uri="{FF2B5EF4-FFF2-40B4-BE49-F238E27FC236}">
                <a16:creationId xmlns:a16="http://schemas.microsoft.com/office/drawing/2014/main" id="{A0B740BF-61AA-4EBD-A54B-FAF2A15EDCAD}"/>
              </a:ext>
            </a:extLst>
          </p:cNvPr>
          <p:cNvGrpSpPr/>
          <p:nvPr/>
        </p:nvGrpSpPr>
        <p:grpSpPr>
          <a:xfrm>
            <a:off x="8173183" y="1577300"/>
            <a:ext cx="3795053" cy="2263495"/>
            <a:chOff x="8173183" y="1577300"/>
            <a:chExt cx="3795053" cy="2263495"/>
          </a:xfrm>
        </p:grpSpPr>
        <p:pic>
          <p:nvPicPr>
            <p:cNvPr id="38" name="Immagine 37">
              <a:extLst>
                <a:ext uri="{FF2B5EF4-FFF2-40B4-BE49-F238E27FC236}">
                  <a16:creationId xmlns:a16="http://schemas.microsoft.com/office/drawing/2014/main" id="{8FAE8D61-8D3A-8EC2-C11E-B56C2FA4FE5C}"/>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4950" t="21308" r="11203" b="30211"/>
            <a:stretch/>
          </p:blipFill>
          <p:spPr>
            <a:xfrm>
              <a:off x="8190063" y="1577300"/>
              <a:ext cx="3577262" cy="1172503"/>
            </a:xfrm>
            <a:prstGeom prst="rect">
              <a:avLst/>
            </a:prstGeom>
          </p:spPr>
        </p:pic>
        <p:pic>
          <p:nvPicPr>
            <p:cNvPr id="54" name="Immagine 53">
              <a:extLst>
                <a:ext uri="{FF2B5EF4-FFF2-40B4-BE49-F238E27FC236}">
                  <a16:creationId xmlns:a16="http://schemas.microsoft.com/office/drawing/2014/main" id="{9CFBDBAD-1FD0-7237-C6DF-B3A9CEDC2CCA}"/>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11675" t="38402" r="6355" b="30650"/>
            <a:stretch/>
          </p:blipFill>
          <p:spPr>
            <a:xfrm>
              <a:off x="8173183" y="2760330"/>
              <a:ext cx="3795053" cy="812219"/>
            </a:xfrm>
            <a:prstGeom prst="rect">
              <a:avLst/>
            </a:prstGeom>
          </p:spPr>
        </p:pic>
        <p:cxnSp>
          <p:nvCxnSpPr>
            <p:cNvPr id="55" name="Connettore 2 54">
              <a:extLst>
                <a:ext uri="{FF2B5EF4-FFF2-40B4-BE49-F238E27FC236}">
                  <a16:creationId xmlns:a16="http://schemas.microsoft.com/office/drawing/2014/main" id="{39EA464C-259B-CF8B-55FD-C2760C203575}"/>
                </a:ext>
              </a:extLst>
            </p:cNvPr>
            <p:cNvCxnSpPr>
              <a:cxnSpLocks/>
            </p:cNvCxnSpPr>
            <p:nvPr/>
          </p:nvCxnSpPr>
          <p:spPr>
            <a:xfrm>
              <a:off x="8267600" y="3787528"/>
              <a:ext cx="355892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6" name="CasellaDiTesto 55">
              <a:extLst>
                <a:ext uri="{FF2B5EF4-FFF2-40B4-BE49-F238E27FC236}">
                  <a16:creationId xmlns:a16="http://schemas.microsoft.com/office/drawing/2014/main" id="{5DDEA705-55B0-8C7D-BE5C-D0C90239CA86}"/>
                </a:ext>
              </a:extLst>
            </p:cNvPr>
            <p:cNvSpPr txBox="1"/>
            <p:nvPr/>
          </p:nvSpPr>
          <p:spPr>
            <a:xfrm>
              <a:off x="9669650" y="3471463"/>
              <a:ext cx="1427677" cy="369332"/>
            </a:xfrm>
            <a:prstGeom prst="rect">
              <a:avLst/>
            </a:prstGeom>
            <a:noFill/>
          </p:spPr>
          <p:txBody>
            <a:bodyPr wrap="square" rtlCol="0">
              <a:spAutoFit/>
            </a:bodyPr>
            <a:lstStyle/>
            <a:p>
              <a:r>
                <a:rPr lang="it-IT" dirty="0">
                  <a:latin typeface="Geneva" panose="020B0503030404040204"/>
                </a:rPr>
                <a:t>549.4 mm</a:t>
              </a:r>
            </a:p>
          </p:txBody>
        </p:sp>
      </p:grpSp>
      <p:grpSp>
        <p:nvGrpSpPr>
          <p:cNvPr id="16" name="Gruppo 15">
            <a:extLst>
              <a:ext uri="{FF2B5EF4-FFF2-40B4-BE49-F238E27FC236}">
                <a16:creationId xmlns:a16="http://schemas.microsoft.com/office/drawing/2014/main" id="{70F3359D-C867-1CD0-CF03-F10CA28B074E}"/>
              </a:ext>
            </a:extLst>
          </p:cNvPr>
          <p:cNvGrpSpPr/>
          <p:nvPr/>
        </p:nvGrpSpPr>
        <p:grpSpPr>
          <a:xfrm>
            <a:off x="9385480" y="3849891"/>
            <a:ext cx="1700750" cy="1691451"/>
            <a:chOff x="9385480" y="3849891"/>
            <a:chExt cx="1700750" cy="1691451"/>
          </a:xfrm>
        </p:grpSpPr>
        <p:pic>
          <p:nvPicPr>
            <p:cNvPr id="58" name="Immagine 57">
              <a:extLst>
                <a:ext uri="{FF2B5EF4-FFF2-40B4-BE49-F238E27FC236}">
                  <a16:creationId xmlns:a16="http://schemas.microsoft.com/office/drawing/2014/main" id="{AF9F1630-50FE-C09F-B5D9-A2F6E170C378}"/>
                </a:ext>
              </a:extLst>
            </p:cNvPr>
            <p:cNvPicPr>
              <a:picLocks noChangeAspect="1"/>
            </p:cNvPicPr>
            <p:nvPr/>
          </p:nvPicPr>
          <p:blipFill>
            <a:blip r:embed="rId11">
              <a:extLst>
                <a:ext uri="{28A0092B-C50C-407E-A947-70E740481C1C}">
                  <a14:useLocalDpi xmlns:a14="http://schemas.microsoft.com/office/drawing/2010/main" val="0"/>
                </a:ext>
              </a:extLst>
            </a:blip>
            <a:srcRect l="26589" t="5327" r="23687" b="7435"/>
            <a:stretch/>
          </p:blipFill>
          <p:spPr>
            <a:xfrm>
              <a:off x="9385480" y="3849891"/>
              <a:ext cx="1700750" cy="1691451"/>
            </a:xfrm>
            <a:prstGeom prst="rect">
              <a:avLst/>
            </a:prstGeom>
          </p:spPr>
        </p:pic>
        <p:cxnSp>
          <p:nvCxnSpPr>
            <p:cNvPr id="59" name="Connettore 2 58">
              <a:extLst>
                <a:ext uri="{FF2B5EF4-FFF2-40B4-BE49-F238E27FC236}">
                  <a16:creationId xmlns:a16="http://schemas.microsoft.com/office/drawing/2014/main" id="{9573DC11-2124-545B-C158-ECF237A515A3}"/>
                </a:ext>
              </a:extLst>
            </p:cNvPr>
            <p:cNvCxnSpPr>
              <a:cxnSpLocks/>
            </p:cNvCxnSpPr>
            <p:nvPr/>
          </p:nvCxnSpPr>
          <p:spPr>
            <a:xfrm>
              <a:off x="10235855" y="4066886"/>
              <a:ext cx="0" cy="54289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0" name="CasellaDiTesto 59">
              <a:extLst>
                <a:ext uri="{FF2B5EF4-FFF2-40B4-BE49-F238E27FC236}">
                  <a16:creationId xmlns:a16="http://schemas.microsoft.com/office/drawing/2014/main" id="{9A4019FC-7808-D929-4EDD-317CC52B3D62}"/>
                </a:ext>
              </a:extLst>
            </p:cNvPr>
            <p:cNvSpPr txBox="1"/>
            <p:nvPr/>
          </p:nvSpPr>
          <p:spPr>
            <a:xfrm>
              <a:off x="9937522" y="4521593"/>
              <a:ext cx="737249" cy="338554"/>
            </a:xfrm>
            <a:prstGeom prst="rect">
              <a:avLst/>
            </a:prstGeom>
            <a:noFill/>
          </p:spPr>
          <p:txBody>
            <a:bodyPr wrap="square" rtlCol="0">
              <a:spAutoFit/>
            </a:bodyPr>
            <a:lstStyle/>
            <a:p>
              <a:r>
                <a:rPr lang="it-IT" sz="1600" dirty="0">
                  <a:latin typeface="Geneva" panose="020B0503030404040204"/>
                </a:rPr>
                <a:t>35.6</a:t>
              </a:r>
              <a:r>
                <a:rPr lang="it-IT" sz="900" dirty="0"/>
                <a:t> </a:t>
              </a:r>
            </a:p>
          </p:txBody>
        </p:sp>
      </p:grpSp>
      <p:pic>
        <p:nvPicPr>
          <p:cNvPr id="61" name="Immagine 60">
            <a:extLst>
              <a:ext uri="{FF2B5EF4-FFF2-40B4-BE49-F238E27FC236}">
                <a16:creationId xmlns:a16="http://schemas.microsoft.com/office/drawing/2014/main" id="{6537FBF3-CB22-5C94-AE05-EA9B3E4F2D0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A33EA4D6-48A1-F721-DB8C-F850988818FE}"/>
              </a:ext>
            </a:extLst>
          </p:cNvPr>
          <p:cNvSpPr txBox="1"/>
          <p:nvPr/>
        </p:nvSpPr>
        <p:spPr>
          <a:xfrm>
            <a:off x="5341956" y="503420"/>
            <a:ext cx="2104850" cy="369332"/>
          </a:xfrm>
          <a:prstGeom prst="rect">
            <a:avLst/>
          </a:prstGeom>
          <a:noFill/>
        </p:spPr>
        <p:txBody>
          <a:bodyPr wrap="square" rtlCol="0">
            <a:spAutoFit/>
          </a:bodyPr>
          <a:lstStyle/>
          <a:p>
            <a:r>
              <a:rPr lang="it-IT" b="1" u="sng" dirty="0">
                <a:latin typeface="Geneva" panose="020B0503030404040204"/>
              </a:rPr>
              <a:t>Inner vertex</a:t>
            </a:r>
            <a:endParaRPr lang="it-IT" dirty="0">
              <a:latin typeface="Geneva" panose="020B0503030404040204"/>
            </a:endParaRPr>
          </a:p>
        </p:txBody>
      </p:sp>
      <p:sp>
        <p:nvSpPr>
          <p:cNvPr id="5" name="Segnaposto numero diapositiva 4">
            <a:extLst>
              <a:ext uri="{FF2B5EF4-FFF2-40B4-BE49-F238E27FC236}">
                <a16:creationId xmlns:a16="http://schemas.microsoft.com/office/drawing/2014/main" id="{65CD0AA0-333F-E11E-CA5A-40221E9A00AD}"/>
              </a:ext>
            </a:extLst>
          </p:cNvPr>
          <p:cNvSpPr>
            <a:spLocks noGrp="1"/>
          </p:cNvSpPr>
          <p:nvPr>
            <p:ph type="sldNum" sz="quarter" idx="12"/>
          </p:nvPr>
        </p:nvSpPr>
        <p:spPr/>
        <p:txBody>
          <a:bodyPr/>
          <a:lstStyle/>
          <a:p>
            <a:fld id="{C804D2AE-2E06-D54F-A59E-408327E0CF57}" type="slidenum">
              <a:rPr lang="en-US" smtClean="0">
                <a:latin typeface="Geneva" panose="020B0503030404040204"/>
              </a:rPr>
              <a:pPr/>
              <a:t>4</a:t>
            </a:fld>
            <a:endParaRPr lang="en-US" dirty="0">
              <a:latin typeface="Geneva" panose="020B0503030404040204"/>
            </a:endParaRPr>
          </a:p>
        </p:txBody>
      </p:sp>
      <p:sp>
        <p:nvSpPr>
          <p:cNvPr id="6" name="CasellaDiTesto 5">
            <a:extLst>
              <a:ext uri="{FF2B5EF4-FFF2-40B4-BE49-F238E27FC236}">
                <a16:creationId xmlns:a16="http://schemas.microsoft.com/office/drawing/2014/main" id="{1B220B0B-1CE9-6A22-7936-A7F893C193A7}"/>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7" name="CasellaDiTesto 6">
            <a:extLst>
              <a:ext uri="{FF2B5EF4-FFF2-40B4-BE49-F238E27FC236}">
                <a16:creationId xmlns:a16="http://schemas.microsoft.com/office/drawing/2014/main" id="{3CBF0351-5C70-2565-6377-E4176A459874}"/>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3095430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3403B-6CC9-22C7-4897-6AA64D5A311E}"/>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AB6AC738-76FA-9517-B62D-2B0B64BECA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FCB87429-0086-7A30-595A-4BA311E5E05D}"/>
              </a:ext>
            </a:extLst>
          </p:cNvPr>
          <p:cNvSpPr txBox="1"/>
          <p:nvPr/>
        </p:nvSpPr>
        <p:spPr>
          <a:xfrm>
            <a:off x="4391620" y="504468"/>
            <a:ext cx="3408759" cy="1200329"/>
          </a:xfrm>
          <a:prstGeom prst="rect">
            <a:avLst/>
          </a:prstGeom>
          <a:noFill/>
        </p:spPr>
        <p:txBody>
          <a:bodyPr wrap="square" rtlCol="0">
            <a:spAutoFit/>
          </a:bodyPr>
          <a:lstStyle/>
          <a:p>
            <a:pPr algn="ctr"/>
            <a:r>
              <a:rPr lang="it-IT" b="1" dirty="0">
                <a:solidFill>
                  <a:srgbClr val="FF0000"/>
                </a:solidFill>
                <a:latin typeface="Geneva" panose="020B0503030404040204" pitchFamily="34" charset="0"/>
                <a:ea typeface="Geneva" panose="020B0503030404040204" pitchFamily="34" charset="0"/>
              </a:rPr>
              <a:t>Air </a:t>
            </a:r>
            <a:r>
              <a:rPr lang="it-IT" b="1" dirty="0" err="1">
                <a:solidFill>
                  <a:srgbClr val="FF0000"/>
                </a:solidFill>
                <a:latin typeface="Geneva" panose="020B0503030404040204" pitchFamily="34" charset="0"/>
                <a:ea typeface="Geneva" panose="020B0503030404040204" pitchFamily="34" charset="0"/>
              </a:rPr>
              <a:t>cooling</a:t>
            </a:r>
            <a:r>
              <a:rPr lang="it-IT" b="1" dirty="0">
                <a:solidFill>
                  <a:srgbClr val="FF0000"/>
                </a:solidFill>
                <a:latin typeface="Geneva" panose="020B0503030404040204" pitchFamily="34" charset="0"/>
                <a:ea typeface="Geneva" panose="020B0503030404040204" pitchFamily="34" charset="0"/>
              </a:rPr>
              <a:t> system </a:t>
            </a:r>
            <a:r>
              <a:rPr lang="it-IT" dirty="0">
                <a:latin typeface="Geneva" panose="020B0503030404040204" pitchFamily="34" charset="0"/>
                <a:ea typeface="Geneva" panose="020B0503030404040204" pitchFamily="34" charset="0"/>
              </a:rPr>
              <a:t>to</a:t>
            </a:r>
            <a:r>
              <a:rPr lang="it-IT" b="1" dirty="0">
                <a:solidFill>
                  <a:srgbClr val="FF0000"/>
                </a:solidFill>
                <a:latin typeface="Geneva" panose="020B0503030404040204" pitchFamily="34" charset="0"/>
                <a:ea typeface="Geneva" panose="020B0503030404040204" pitchFamily="34" charset="0"/>
              </a:rPr>
              <a:t> </a:t>
            </a:r>
            <a:r>
              <a:rPr lang="en-US" b="0" i="0" dirty="0">
                <a:solidFill>
                  <a:srgbClr val="111111"/>
                </a:solidFill>
                <a:effectLst/>
                <a:latin typeface="Geneva" panose="020B0503030404040204"/>
              </a:rPr>
              <a:t>keep at a stable and uniform manageable temperature the silicon detectors</a:t>
            </a:r>
            <a:endParaRPr lang="it-IT" u="sng" dirty="0">
              <a:latin typeface="Geneva" panose="020B0503030404040204"/>
              <a:ea typeface="Geneva" panose="020B0503030404040204" pitchFamily="34" charset="0"/>
            </a:endParaRPr>
          </a:p>
        </p:txBody>
      </p:sp>
      <p:cxnSp>
        <p:nvCxnSpPr>
          <p:cNvPr id="7" name="Connettore 2 6">
            <a:extLst>
              <a:ext uri="{FF2B5EF4-FFF2-40B4-BE49-F238E27FC236}">
                <a16:creationId xmlns:a16="http://schemas.microsoft.com/office/drawing/2014/main" id="{F90EB42D-1816-EBD1-B8C2-8CC89C573922}"/>
              </a:ext>
            </a:extLst>
          </p:cNvPr>
          <p:cNvCxnSpPr>
            <a:cxnSpLocks/>
          </p:cNvCxnSpPr>
          <p:nvPr/>
        </p:nvCxnSpPr>
        <p:spPr>
          <a:xfrm flipH="1">
            <a:off x="6096000" y="1696618"/>
            <a:ext cx="4594" cy="3147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8" name="CasellaDiTesto 7">
            <a:extLst>
              <a:ext uri="{FF2B5EF4-FFF2-40B4-BE49-F238E27FC236}">
                <a16:creationId xmlns:a16="http://schemas.microsoft.com/office/drawing/2014/main" id="{7B343B7B-5B20-982D-2FAE-65B113CAA0DD}"/>
              </a:ext>
            </a:extLst>
          </p:cNvPr>
          <p:cNvSpPr txBox="1"/>
          <p:nvPr/>
        </p:nvSpPr>
        <p:spPr>
          <a:xfrm>
            <a:off x="4648989" y="1897612"/>
            <a:ext cx="2966866" cy="923330"/>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3D printed support with </a:t>
            </a:r>
            <a:r>
              <a:rPr lang="it-IT" dirty="0" err="1">
                <a:latin typeface="Geneva" panose="020B0503030404040204" pitchFamily="34" charset="0"/>
                <a:ea typeface="Geneva" panose="020B0503030404040204" pitchFamily="34" charset="0"/>
              </a:rPr>
              <a:t>integrated</a:t>
            </a:r>
            <a:r>
              <a:rPr lang="it-IT" dirty="0">
                <a:latin typeface="Geneva" panose="020B0503030404040204" pitchFamily="34" charset="0"/>
                <a:ea typeface="Geneva" panose="020B0503030404040204" pitchFamily="34" charset="0"/>
              </a:rPr>
              <a:t> air </a:t>
            </a:r>
            <a:r>
              <a:rPr lang="it-IT" dirty="0" err="1">
                <a:latin typeface="Geneva" panose="020B0503030404040204" pitchFamily="34" charset="0"/>
                <a:ea typeface="Geneva" panose="020B0503030404040204" pitchFamily="34" charset="0"/>
              </a:rPr>
              <a:t>ducts</a:t>
            </a:r>
            <a:endParaRPr lang="it-IT" dirty="0">
              <a:latin typeface="Geneva" panose="020B0503030404040204" pitchFamily="34" charset="0"/>
              <a:ea typeface="Geneva" panose="020B0503030404040204" pitchFamily="34" charset="0"/>
            </a:endParaRPr>
          </a:p>
          <a:p>
            <a:pPr algn="ctr"/>
            <a:r>
              <a:rPr lang="it-IT" dirty="0">
                <a:latin typeface="Geneva" panose="020B0503030404040204" pitchFamily="34" charset="0"/>
                <a:ea typeface="Geneva" panose="020B0503030404040204" pitchFamily="34" charset="0"/>
              </a:rPr>
              <a:t>(High </a:t>
            </a:r>
            <a:r>
              <a:rPr lang="it-IT" dirty="0" err="1">
                <a:latin typeface="Geneva" panose="020B0503030404040204" pitchFamily="34" charset="0"/>
                <a:ea typeface="Geneva" panose="020B0503030404040204" pitchFamily="34" charset="0"/>
              </a:rPr>
              <a:t>Temp</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Resin</a:t>
            </a:r>
            <a:r>
              <a:rPr lang="it-IT" dirty="0">
                <a:latin typeface="Geneva" panose="020B0503030404040204" pitchFamily="34" charset="0"/>
                <a:ea typeface="Geneva" panose="020B0503030404040204" pitchFamily="34" charset="0"/>
              </a:rPr>
              <a:t>)</a:t>
            </a:r>
            <a:r>
              <a:rPr lang="it-IT" dirty="0">
                <a:solidFill>
                  <a:srgbClr val="FF0000"/>
                </a:solidFill>
                <a:latin typeface="Geneva" panose="020B0503030404040204" pitchFamily="34" charset="0"/>
                <a:ea typeface="Geneva" panose="020B0503030404040204" pitchFamily="34" charset="0"/>
              </a:rPr>
              <a:t> </a:t>
            </a:r>
            <a:endParaRPr lang="it-IT" u="sng" dirty="0">
              <a:latin typeface="Geneva" panose="020B0503030404040204" pitchFamily="34" charset="0"/>
              <a:ea typeface="Geneva" panose="020B0503030404040204" pitchFamily="34" charset="0"/>
            </a:endParaRPr>
          </a:p>
        </p:txBody>
      </p:sp>
      <p:pic>
        <p:nvPicPr>
          <p:cNvPr id="15" name="Immagine 14">
            <a:extLst>
              <a:ext uri="{FF2B5EF4-FFF2-40B4-BE49-F238E27FC236}">
                <a16:creationId xmlns:a16="http://schemas.microsoft.com/office/drawing/2014/main" id="{F6085746-0DE4-BEF6-26AA-AC9865115E5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476" t="4575" r="20707" b="11040"/>
          <a:stretch/>
        </p:blipFill>
        <p:spPr>
          <a:xfrm>
            <a:off x="984323" y="419458"/>
            <a:ext cx="4085340" cy="2721066"/>
          </a:xfrm>
          <a:prstGeom prst="rect">
            <a:avLst/>
          </a:prstGeom>
        </p:spPr>
      </p:pic>
      <p:grpSp>
        <p:nvGrpSpPr>
          <p:cNvPr id="4" name="Gruppo 3">
            <a:extLst>
              <a:ext uri="{FF2B5EF4-FFF2-40B4-BE49-F238E27FC236}">
                <a16:creationId xmlns:a16="http://schemas.microsoft.com/office/drawing/2014/main" id="{01EA5073-4388-E357-ABF2-90EC08E8B871}"/>
              </a:ext>
            </a:extLst>
          </p:cNvPr>
          <p:cNvGrpSpPr/>
          <p:nvPr/>
        </p:nvGrpSpPr>
        <p:grpSpPr>
          <a:xfrm>
            <a:off x="1049902" y="2818471"/>
            <a:ext cx="5123199" cy="2512242"/>
            <a:chOff x="1049902" y="2818471"/>
            <a:chExt cx="5123199" cy="2512242"/>
          </a:xfrm>
        </p:grpSpPr>
        <p:pic>
          <p:nvPicPr>
            <p:cNvPr id="17" name="Immagine 16">
              <a:extLst>
                <a:ext uri="{FF2B5EF4-FFF2-40B4-BE49-F238E27FC236}">
                  <a16:creationId xmlns:a16="http://schemas.microsoft.com/office/drawing/2014/main" id="{22CF5222-F618-69C9-EE87-45F2BDC70EC8}"/>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4748" t="17879" r="10839" b="12049"/>
            <a:stretch/>
          </p:blipFill>
          <p:spPr>
            <a:xfrm>
              <a:off x="1049902" y="2878837"/>
              <a:ext cx="4593309" cy="2451876"/>
            </a:xfrm>
            <a:prstGeom prst="rect">
              <a:avLst/>
            </a:prstGeom>
            <a:ln>
              <a:noFill/>
            </a:ln>
          </p:spPr>
        </p:pic>
        <p:cxnSp>
          <p:nvCxnSpPr>
            <p:cNvPr id="25" name="Connettore 2 24">
              <a:extLst>
                <a:ext uri="{FF2B5EF4-FFF2-40B4-BE49-F238E27FC236}">
                  <a16:creationId xmlns:a16="http://schemas.microsoft.com/office/drawing/2014/main" id="{5175B732-2C82-752D-5F7F-1654A6209DE2}"/>
                </a:ext>
              </a:extLst>
            </p:cNvPr>
            <p:cNvCxnSpPr>
              <a:cxnSpLocks/>
            </p:cNvCxnSpPr>
            <p:nvPr/>
          </p:nvCxnSpPr>
          <p:spPr>
            <a:xfrm flipV="1">
              <a:off x="1908063" y="3203594"/>
              <a:ext cx="670999" cy="5865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28" name="CasellaDiTesto 27">
              <a:extLst>
                <a:ext uri="{FF2B5EF4-FFF2-40B4-BE49-F238E27FC236}">
                  <a16:creationId xmlns:a16="http://schemas.microsoft.com/office/drawing/2014/main" id="{39AB6A35-186D-720E-F901-D0F19310CB73}"/>
                </a:ext>
              </a:extLst>
            </p:cNvPr>
            <p:cNvSpPr txBox="1"/>
            <p:nvPr/>
          </p:nvSpPr>
          <p:spPr>
            <a:xfrm>
              <a:off x="1821266" y="2818471"/>
              <a:ext cx="1030246" cy="369332"/>
            </a:xfrm>
            <a:prstGeom prst="rect">
              <a:avLst/>
            </a:prstGeom>
            <a:noFill/>
          </p:spPr>
          <p:txBody>
            <a:bodyPr wrap="square" rtlCol="0">
              <a:spAutoFit/>
            </a:bodyPr>
            <a:lstStyle/>
            <a:p>
              <a:r>
                <a:rPr lang="it-IT" b="1" dirty="0">
                  <a:solidFill>
                    <a:srgbClr val="0070C0"/>
                  </a:solidFill>
                  <a:latin typeface="Geneva" panose="020B0503030404040204"/>
                </a:rPr>
                <a:t>Layer 3</a:t>
              </a:r>
            </a:p>
          </p:txBody>
        </p:sp>
        <p:cxnSp>
          <p:nvCxnSpPr>
            <p:cNvPr id="33" name="Connettore 2 32">
              <a:extLst>
                <a:ext uri="{FF2B5EF4-FFF2-40B4-BE49-F238E27FC236}">
                  <a16:creationId xmlns:a16="http://schemas.microsoft.com/office/drawing/2014/main" id="{159109AD-A435-F3A9-4302-FF64A851EE41}"/>
                </a:ext>
              </a:extLst>
            </p:cNvPr>
            <p:cNvCxnSpPr>
              <a:cxnSpLocks/>
            </p:cNvCxnSpPr>
            <p:nvPr/>
          </p:nvCxnSpPr>
          <p:spPr>
            <a:xfrm flipV="1">
              <a:off x="3827749" y="3244319"/>
              <a:ext cx="670999" cy="58650"/>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5" name="CasellaDiTesto 34">
              <a:extLst>
                <a:ext uri="{FF2B5EF4-FFF2-40B4-BE49-F238E27FC236}">
                  <a16:creationId xmlns:a16="http://schemas.microsoft.com/office/drawing/2014/main" id="{0AA86E0F-EC71-88BA-64EA-216B40C6AE53}"/>
                </a:ext>
              </a:extLst>
            </p:cNvPr>
            <p:cNvSpPr txBox="1"/>
            <p:nvPr/>
          </p:nvSpPr>
          <p:spPr>
            <a:xfrm>
              <a:off x="3718900" y="2892912"/>
              <a:ext cx="1105466" cy="369332"/>
            </a:xfrm>
            <a:prstGeom prst="rect">
              <a:avLst/>
            </a:prstGeom>
            <a:noFill/>
          </p:spPr>
          <p:txBody>
            <a:bodyPr wrap="square" rtlCol="0">
              <a:spAutoFit/>
            </a:bodyPr>
            <a:lstStyle/>
            <a:p>
              <a:r>
                <a:rPr lang="it-IT" b="1" dirty="0">
                  <a:solidFill>
                    <a:schemeClr val="accent6">
                      <a:lumMod val="75000"/>
                    </a:schemeClr>
                  </a:solidFill>
                  <a:latin typeface="Geneva" panose="020B0503030404040204"/>
                </a:rPr>
                <a:t>Layer 2</a:t>
              </a:r>
            </a:p>
          </p:txBody>
        </p:sp>
        <p:cxnSp>
          <p:nvCxnSpPr>
            <p:cNvPr id="37" name="Connettore 2 36">
              <a:extLst>
                <a:ext uri="{FF2B5EF4-FFF2-40B4-BE49-F238E27FC236}">
                  <a16:creationId xmlns:a16="http://schemas.microsoft.com/office/drawing/2014/main" id="{77F075F7-235D-4418-6012-C13BF4F3346F}"/>
                </a:ext>
              </a:extLst>
            </p:cNvPr>
            <p:cNvCxnSpPr>
              <a:cxnSpLocks/>
            </p:cNvCxnSpPr>
            <p:nvPr/>
          </p:nvCxnSpPr>
          <p:spPr>
            <a:xfrm flipV="1">
              <a:off x="5174900" y="3302343"/>
              <a:ext cx="670999" cy="58650"/>
            </a:xfrm>
            <a:prstGeom prst="straightConnector1">
              <a:avLst/>
            </a:prstGeom>
            <a:ln>
              <a:solidFill>
                <a:srgbClr val="FF6600"/>
              </a:solidFill>
              <a:tailEnd type="triangle"/>
            </a:ln>
          </p:spPr>
          <p:style>
            <a:lnRef idx="2">
              <a:schemeClr val="accent1"/>
            </a:lnRef>
            <a:fillRef idx="0">
              <a:schemeClr val="accent1"/>
            </a:fillRef>
            <a:effectRef idx="1">
              <a:schemeClr val="accent1"/>
            </a:effectRef>
            <a:fontRef idx="minor">
              <a:schemeClr val="tx1"/>
            </a:fontRef>
          </p:style>
        </p:cxnSp>
        <p:sp>
          <p:nvSpPr>
            <p:cNvPr id="43" name="CasellaDiTesto 42">
              <a:extLst>
                <a:ext uri="{FF2B5EF4-FFF2-40B4-BE49-F238E27FC236}">
                  <a16:creationId xmlns:a16="http://schemas.microsoft.com/office/drawing/2014/main" id="{698AE178-3CD8-26AF-EACB-FE792F1C8C11}"/>
                </a:ext>
              </a:extLst>
            </p:cNvPr>
            <p:cNvSpPr txBox="1"/>
            <p:nvPr/>
          </p:nvSpPr>
          <p:spPr>
            <a:xfrm>
              <a:off x="5113321" y="2966043"/>
              <a:ext cx="1059780" cy="369332"/>
            </a:xfrm>
            <a:prstGeom prst="rect">
              <a:avLst/>
            </a:prstGeom>
            <a:noFill/>
          </p:spPr>
          <p:txBody>
            <a:bodyPr wrap="square" rtlCol="0">
              <a:spAutoFit/>
            </a:bodyPr>
            <a:lstStyle/>
            <a:p>
              <a:r>
                <a:rPr lang="it-IT" b="1" dirty="0">
                  <a:solidFill>
                    <a:srgbClr val="FF6600"/>
                  </a:solidFill>
                  <a:latin typeface="Geneva" panose="020B0503030404040204"/>
                </a:rPr>
                <a:t>Layer 1</a:t>
              </a:r>
            </a:p>
          </p:txBody>
        </p:sp>
        <p:cxnSp>
          <p:nvCxnSpPr>
            <p:cNvPr id="57" name="Connettore curvo 56">
              <a:extLst>
                <a:ext uri="{FF2B5EF4-FFF2-40B4-BE49-F238E27FC236}">
                  <a16:creationId xmlns:a16="http://schemas.microsoft.com/office/drawing/2014/main" id="{6F351DF7-6D9D-8F78-BB83-CAD6426F5E79}"/>
                </a:ext>
              </a:extLst>
            </p:cNvPr>
            <p:cNvCxnSpPr>
              <a:cxnSpLocks/>
            </p:cNvCxnSpPr>
            <p:nvPr/>
          </p:nvCxnSpPr>
          <p:spPr>
            <a:xfrm rot="10800000">
              <a:off x="1241014" y="3346250"/>
              <a:ext cx="355678" cy="67385"/>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2" name="Connettore curvo 61">
              <a:extLst>
                <a:ext uri="{FF2B5EF4-FFF2-40B4-BE49-F238E27FC236}">
                  <a16:creationId xmlns:a16="http://schemas.microsoft.com/office/drawing/2014/main" id="{3CD24960-56D8-4E05-3737-C6C0B77EC643}"/>
                </a:ext>
              </a:extLst>
            </p:cNvPr>
            <p:cNvCxnSpPr>
              <a:cxnSpLocks/>
            </p:cNvCxnSpPr>
            <p:nvPr/>
          </p:nvCxnSpPr>
          <p:spPr>
            <a:xfrm rot="10800000">
              <a:off x="1365245" y="3555322"/>
              <a:ext cx="328048" cy="62150"/>
            </a:xfrm>
            <a:prstGeom prst="curvedConnector3">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3" name="Connettore curvo 62">
              <a:extLst>
                <a:ext uri="{FF2B5EF4-FFF2-40B4-BE49-F238E27FC236}">
                  <a16:creationId xmlns:a16="http://schemas.microsoft.com/office/drawing/2014/main" id="{821766D5-BCC7-2FBD-1D44-0486E7F6A27D}"/>
                </a:ext>
              </a:extLst>
            </p:cNvPr>
            <p:cNvCxnSpPr>
              <a:cxnSpLocks/>
            </p:cNvCxnSpPr>
            <p:nvPr/>
          </p:nvCxnSpPr>
          <p:spPr>
            <a:xfrm rot="10800000">
              <a:off x="1418853" y="3752986"/>
              <a:ext cx="311843" cy="59080"/>
            </a:xfrm>
            <a:prstGeom prst="curvedConnector3">
              <a:avLst/>
            </a:prstGeom>
            <a:ln>
              <a:solidFill>
                <a:srgbClr val="FF6600"/>
              </a:solidFill>
              <a:tailEnd type="triangle"/>
            </a:ln>
          </p:spPr>
          <p:style>
            <a:lnRef idx="2">
              <a:schemeClr val="accent1"/>
            </a:lnRef>
            <a:fillRef idx="0">
              <a:schemeClr val="accent1"/>
            </a:fillRef>
            <a:effectRef idx="1">
              <a:schemeClr val="accent1"/>
            </a:effectRef>
            <a:fontRef idx="minor">
              <a:schemeClr val="tx1"/>
            </a:fontRef>
          </p:style>
        </p:cxnSp>
        <p:sp>
          <p:nvSpPr>
            <p:cNvPr id="68" name="CasellaDiTesto 67">
              <a:extLst>
                <a:ext uri="{FF2B5EF4-FFF2-40B4-BE49-F238E27FC236}">
                  <a16:creationId xmlns:a16="http://schemas.microsoft.com/office/drawing/2014/main" id="{973F48DB-BB81-C507-2DEE-939EEF412425}"/>
                </a:ext>
              </a:extLst>
            </p:cNvPr>
            <p:cNvSpPr txBox="1"/>
            <p:nvPr/>
          </p:nvSpPr>
          <p:spPr>
            <a:xfrm>
              <a:off x="1730696" y="3747639"/>
              <a:ext cx="670999" cy="338554"/>
            </a:xfrm>
            <a:prstGeom prst="rect">
              <a:avLst/>
            </a:prstGeom>
            <a:noFill/>
          </p:spPr>
          <p:txBody>
            <a:bodyPr wrap="square" rtlCol="0">
              <a:spAutoFit/>
            </a:bodyPr>
            <a:lstStyle/>
            <a:p>
              <a:r>
                <a:rPr lang="it-IT" sz="1600" dirty="0">
                  <a:latin typeface="Geneva" panose="020B0503030404040204"/>
                </a:rPr>
                <a:t>Bus</a:t>
              </a:r>
            </a:p>
          </p:txBody>
        </p:sp>
      </p:grpSp>
      <p:pic>
        <p:nvPicPr>
          <p:cNvPr id="73" name="Immagine 72">
            <a:extLst>
              <a:ext uri="{FF2B5EF4-FFF2-40B4-BE49-F238E27FC236}">
                <a16:creationId xmlns:a16="http://schemas.microsoft.com/office/drawing/2014/main" id="{3F216F66-CBF1-E8C5-3517-CB7256EA7519}"/>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7829" t="19017" r="25552" b="25849"/>
          <a:stretch/>
        </p:blipFill>
        <p:spPr>
          <a:xfrm>
            <a:off x="7246165" y="531763"/>
            <a:ext cx="3805601" cy="2551292"/>
          </a:xfrm>
          <a:prstGeom prst="rect">
            <a:avLst/>
          </a:prstGeom>
        </p:spPr>
      </p:pic>
      <p:sp>
        <p:nvSpPr>
          <p:cNvPr id="81" name="CasellaDiTesto 80">
            <a:extLst>
              <a:ext uri="{FF2B5EF4-FFF2-40B4-BE49-F238E27FC236}">
                <a16:creationId xmlns:a16="http://schemas.microsoft.com/office/drawing/2014/main" id="{0262BA3D-AA0A-37A3-47D7-F3C1369F2C3C}"/>
              </a:ext>
            </a:extLst>
          </p:cNvPr>
          <p:cNvSpPr txBox="1"/>
          <p:nvPr/>
        </p:nvSpPr>
        <p:spPr>
          <a:xfrm>
            <a:off x="682904" y="528672"/>
            <a:ext cx="318746" cy="4801314"/>
          </a:xfrm>
          <a:prstGeom prst="rect">
            <a:avLst/>
          </a:prstGeom>
          <a:noFill/>
          <a:ln>
            <a:solidFill>
              <a:schemeClr val="tx1"/>
            </a:solidFill>
          </a:ln>
        </p:spPr>
        <p:txBody>
          <a:bodyPr wrap="square" rtlCol="0">
            <a:spAutoFit/>
          </a:bodyPr>
          <a:lstStyle/>
          <a:p>
            <a:pPr algn="ctr"/>
            <a:r>
              <a:rPr lang="it-IT" b="1" dirty="0">
                <a:latin typeface="Geneva" panose="020B0503030404040204"/>
              </a:rPr>
              <a:t>AIR </a:t>
            </a:r>
          </a:p>
          <a:p>
            <a:pPr algn="ctr"/>
            <a:endParaRPr lang="it-IT" b="1" dirty="0">
              <a:latin typeface="Geneva" panose="020B0503030404040204"/>
            </a:endParaRPr>
          </a:p>
          <a:p>
            <a:pPr algn="ctr"/>
            <a:r>
              <a:rPr lang="it-IT" b="1" dirty="0">
                <a:latin typeface="Geneva" panose="020B0503030404040204"/>
              </a:rPr>
              <a:t>INLET</a:t>
            </a:r>
          </a:p>
          <a:p>
            <a:pPr algn="ctr"/>
            <a:endParaRPr lang="it-IT" b="1" dirty="0">
              <a:latin typeface="Geneva" panose="020B0503030404040204"/>
            </a:endParaRPr>
          </a:p>
          <a:p>
            <a:pPr algn="ctr"/>
            <a:r>
              <a:rPr lang="it-IT" b="1" dirty="0">
                <a:latin typeface="Geneva" panose="020B0503030404040204"/>
              </a:rPr>
              <a:t>SUPPORT</a:t>
            </a:r>
          </a:p>
        </p:txBody>
      </p:sp>
      <p:sp>
        <p:nvSpPr>
          <p:cNvPr id="82" name="CasellaDiTesto 81">
            <a:extLst>
              <a:ext uri="{FF2B5EF4-FFF2-40B4-BE49-F238E27FC236}">
                <a16:creationId xmlns:a16="http://schemas.microsoft.com/office/drawing/2014/main" id="{983AED06-A632-06AD-1F48-4CAE6EA53EB4}"/>
              </a:ext>
            </a:extLst>
          </p:cNvPr>
          <p:cNvSpPr txBox="1"/>
          <p:nvPr/>
        </p:nvSpPr>
        <p:spPr>
          <a:xfrm>
            <a:off x="11270471" y="528672"/>
            <a:ext cx="318746" cy="5078313"/>
          </a:xfrm>
          <a:prstGeom prst="rect">
            <a:avLst/>
          </a:prstGeom>
          <a:noFill/>
          <a:ln>
            <a:solidFill>
              <a:schemeClr val="tx1"/>
            </a:solidFill>
          </a:ln>
        </p:spPr>
        <p:txBody>
          <a:bodyPr wrap="square" rtlCol="0">
            <a:spAutoFit/>
          </a:bodyPr>
          <a:lstStyle/>
          <a:p>
            <a:pPr algn="ctr"/>
            <a:r>
              <a:rPr lang="it-IT" b="1" dirty="0">
                <a:latin typeface="Geneva" panose="020B0503030404040204"/>
              </a:rPr>
              <a:t>AIR </a:t>
            </a:r>
          </a:p>
          <a:p>
            <a:pPr algn="ctr"/>
            <a:endParaRPr lang="it-IT" b="1" dirty="0">
              <a:latin typeface="Geneva" panose="020B0503030404040204"/>
            </a:endParaRPr>
          </a:p>
          <a:p>
            <a:pPr algn="ctr"/>
            <a:r>
              <a:rPr lang="it-IT" b="1" dirty="0">
                <a:latin typeface="Geneva" panose="020B0503030404040204"/>
              </a:rPr>
              <a:t>OUTLET</a:t>
            </a:r>
          </a:p>
          <a:p>
            <a:pPr algn="ctr"/>
            <a:endParaRPr lang="it-IT" b="1" dirty="0">
              <a:latin typeface="Geneva" panose="020B0503030404040204"/>
            </a:endParaRPr>
          </a:p>
          <a:p>
            <a:pPr algn="ctr"/>
            <a:r>
              <a:rPr lang="it-IT" b="1" dirty="0">
                <a:latin typeface="Geneva" panose="020B0503030404040204"/>
              </a:rPr>
              <a:t>SUPPORT</a:t>
            </a:r>
          </a:p>
        </p:txBody>
      </p:sp>
      <p:pic>
        <p:nvPicPr>
          <p:cNvPr id="84" name="Immagine 83">
            <a:extLst>
              <a:ext uri="{FF2B5EF4-FFF2-40B4-BE49-F238E27FC236}">
                <a16:creationId xmlns:a16="http://schemas.microsoft.com/office/drawing/2014/main" id="{EA3F5BD5-F901-9D21-8A41-72E0437ACA2B}"/>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9665" t="13716" r="8057" b="23141"/>
          <a:stretch/>
        </p:blipFill>
        <p:spPr>
          <a:xfrm>
            <a:off x="4163248" y="4225891"/>
            <a:ext cx="5128054" cy="2230889"/>
          </a:xfrm>
          <a:prstGeom prst="rect">
            <a:avLst/>
          </a:prstGeom>
        </p:spPr>
      </p:pic>
      <p:grpSp>
        <p:nvGrpSpPr>
          <p:cNvPr id="9" name="Gruppo 8">
            <a:extLst>
              <a:ext uri="{FF2B5EF4-FFF2-40B4-BE49-F238E27FC236}">
                <a16:creationId xmlns:a16="http://schemas.microsoft.com/office/drawing/2014/main" id="{620C1AA1-EE58-A669-670E-0DD64BFF921D}"/>
              </a:ext>
            </a:extLst>
          </p:cNvPr>
          <p:cNvGrpSpPr/>
          <p:nvPr/>
        </p:nvGrpSpPr>
        <p:grpSpPr>
          <a:xfrm>
            <a:off x="6346103" y="2482483"/>
            <a:ext cx="5132902" cy="2682040"/>
            <a:chOff x="6426222" y="2491045"/>
            <a:chExt cx="5132902" cy="2682040"/>
          </a:xfrm>
        </p:grpSpPr>
        <p:pic>
          <p:nvPicPr>
            <p:cNvPr id="75" name="Immagine 74">
              <a:extLst>
                <a:ext uri="{FF2B5EF4-FFF2-40B4-BE49-F238E27FC236}">
                  <a16:creationId xmlns:a16="http://schemas.microsoft.com/office/drawing/2014/main" id="{D36EF509-6DCF-2EE0-897D-F72D30327C55}"/>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9582" t="13900" r="18301" b="26490"/>
            <a:stretch/>
          </p:blipFill>
          <p:spPr>
            <a:xfrm>
              <a:off x="6628910" y="2491045"/>
              <a:ext cx="4930214" cy="2682040"/>
            </a:xfrm>
            <a:prstGeom prst="rect">
              <a:avLst/>
            </a:prstGeom>
          </p:spPr>
        </p:pic>
        <p:cxnSp>
          <p:nvCxnSpPr>
            <p:cNvPr id="78" name="Connettore 2 77">
              <a:extLst>
                <a:ext uri="{FF2B5EF4-FFF2-40B4-BE49-F238E27FC236}">
                  <a16:creationId xmlns:a16="http://schemas.microsoft.com/office/drawing/2014/main" id="{C93012AD-6709-2EDD-E97E-9B2A399DB767}"/>
                </a:ext>
              </a:extLst>
            </p:cNvPr>
            <p:cNvCxnSpPr>
              <a:cxnSpLocks/>
            </p:cNvCxnSpPr>
            <p:nvPr/>
          </p:nvCxnSpPr>
          <p:spPr>
            <a:xfrm flipV="1">
              <a:off x="6426222" y="3819644"/>
              <a:ext cx="670999" cy="58650"/>
            </a:xfrm>
            <a:prstGeom prst="straightConnector1">
              <a:avLst/>
            </a:prstGeom>
            <a:ln>
              <a:solidFill>
                <a:srgbClr val="FF6600"/>
              </a:solidFill>
              <a:tailEnd type="triangle"/>
            </a:ln>
          </p:spPr>
          <p:style>
            <a:lnRef idx="2">
              <a:schemeClr val="accent1"/>
            </a:lnRef>
            <a:fillRef idx="0">
              <a:schemeClr val="accent1"/>
            </a:fillRef>
            <a:effectRef idx="1">
              <a:schemeClr val="accent1"/>
            </a:effectRef>
            <a:fontRef idx="minor">
              <a:schemeClr val="tx1"/>
            </a:fontRef>
          </p:style>
        </p:cxnSp>
        <p:cxnSp>
          <p:nvCxnSpPr>
            <p:cNvPr id="79" name="Connettore 2 78">
              <a:extLst>
                <a:ext uri="{FF2B5EF4-FFF2-40B4-BE49-F238E27FC236}">
                  <a16:creationId xmlns:a16="http://schemas.microsoft.com/office/drawing/2014/main" id="{50FDCDAA-4B4E-A8C1-7874-9A1E059D477A}"/>
                </a:ext>
              </a:extLst>
            </p:cNvPr>
            <p:cNvCxnSpPr>
              <a:cxnSpLocks/>
            </p:cNvCxnSpPr>
            <p:nvPr/>
          </p:nvCxnSpPr>
          <p:spPr>
            <a:xfrm flipV="1">
              <a:off x="7804972" y="3422024"/>
              <a:ext cx="670999" cy="58650"/>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80" name="Connettore 2 79">
              <a:extLst>
                <a:ext uri="{FF2B5EF4-FFF2-40B4-BE49-F238E27FC236}">
                  <a16:creationId xmlns:a16="http://schemas.microsoft.com/office/drawing/2014/main" id="{22ED2298-1808-BA1A-4A2E-2D422D28AACE}"/>
                </a:ext>
              </a:extLst>
            </p:cNvPr>
            <p:cNvCxnSpPr>
              <a:cxnSpLocks/>
            </p:cNvCxnSpPr>
            <p:nvPr/>
          </p:nvCxnSpPr>
          <p:spPr>
            <a:xfrm flipV="1">
              <a:off x="9922878" y="2814471"/>
              <a:ext cx="670999" cy="5865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90" name="Connettore curvo 89">
              <a:extLst>
                <a:ext uri="{FF2B5EF4-FFF2-40B4-BE49-F238E27FC236}">
                  <a16:creationId xmlns:a16="http://schemas.microsoft.com/office/drawing/2014/main" id="{D94D256D-7E29-C8F5-65EB-A0A79E6DA4A3}"/>
                </a:ext>
              </a:extLst>
            </p:cNvPr>
            <p:cNvCxnSpPr>
              <a:cxnSpLocks/>
            </p:cNvCxnSpPr>
            <p:nvPr/>
          </p:nvCxnSpPr>
          <p:spPr>
            <a:xfrm flipV="1">
              <a:off x="10995741" y="3083055"/>
              <a:ext cx="274293" cy="76735"/>
            </a:xfrm>
            <a:prstGeom prst="curvedConnector3">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93" name="Connettore curvo 92">
              <a:extLst>
                <a:ext uri="{FF2B5EF4-FFF2-40B4-BE49-F238E27FC236}">
                  <a16:creationId xmlns:a16="http://schemas.microsoft.com/office/drawing/2014/main" id="{E0390B3C-878B-7874-6FC4-09762EB63AAD}"/>
                </a:ext>
              </a:extLst>
            </p:cNvPr>
            <p:cNvCxnSpPr>
              <a:cxnSpLocks/>
            </p:cNvCxnSpPr>
            <p:nvPr/>
          </p:nvCxnSpPr>
          <p:spPr>
            <a:xfrm flipV="1">
              <a:off x="10941786" y="3388184"/>
              <a:ext cx="274293" cy="76735"/>
            </a:xfrm>
            <a:prstGeom prst="curvedConnector3">
              <a:avLst/>
            </a:prstGeom>
            <a:ln>
              <a:solidFill>
                <a:srgbClr val="FF6600"/>
              </a:solidFill>
              <a:tailEnd type="triangle"/>
            </a:ln>
          </p:spPr>
          <p:style>
            <a:lnRef idx="2">
              <a:schemeClr val="accent1"/>
            </a:lnRef>
            <a:fillRef idx="0">
              <a:schemeClr val="accent1"/>
            </a:fillRef>
            <a:effectRef idx="1">
              <a:schemeClr val="accent1"/>
            </a:effectRef>
            <a:fontRef idx="minor">
              <a:schemeClr val="tx1"/>
            </a:fontRef>
          </p:style>
        </p:cxnSp>
        <p:cxnSp>
          <p:nvCxnSpPr>
            <p:cNvPr id="94" name="Connettore curvo 93">
              <a:extLst>
                <a:ext uri="{FF2B5EF4-FFF2-40B4-BE49-F238E27FC236}">
                  <a16:creationId xmlns:a16="http://schemas.microsoft.com/office/drawing/2014/main" id="{84010345-6B3C-84CB-6A1D-C7E36CC0FF5B}"/>
                </a:ext>
              </a:extLst>
            </p:cNvPr>
            <p:cNvCxnSpPr>
              <a:cxnSpLocks/>
            </p:cNvCxnSpPr>
            <p:nvPr/>
          </p:nvCxnSpPr>
          <p:spPr>
            <a:xfrm flipV="1">
              <a:off x="11015908" y="2826648"/>
              <a:ext cx="274293" cy="76735"/>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95" name="CasellaDiTesto 94">
              <a:extLst>
                <a:ext uri="{FF2B5EF4-FFF2-40B4-BE49-F238E27FC236}">
                  <a16:creationId xmlns:a16="http://schemas.microsoft.com/office/drawing/2014/main" id="{B2B1B445-32CF-45F8-2CF6-F2B1AE01A645}"/>
                </a:ext>
              </a:extLst>
            </p:cNvPr>
            <p:cNvSpPr txBox="1"/>
            <p:nvPr/>
          </p:nvSpPr>
          <p:spPr>
            <a:xfrm>
              <a:off x="10452675" y="3334155"/>
              <a:ext cx="644732" cy="338554"/>
            </a:xfrm>
            <a:prstGeom prst="rect">
              <a:avLst/>
            </a:prstGeom>
            <a:noFill/>
          </p:spPr>
          <p:txBody>
            <a:bodyPr wrap="square" rtlCol="0">
              <a:spAutoFit/>
            </a:bodyPr>
            <a:lstStyle/>
            <a:p>
              <a:r>
                <a:rPr lang="it-IT" sz="1600" dirty="0">
                  <a:latin typeface="Geneva" panose="020B0503030404040204"/>
                </a:rPr>
                <a:t>Bus</a:t>
              </a:r>
            </a:p>
          </p:txBody>
        </p:sp>
      </p:grpSp>
      <p:grpSp>
        <p:nvGrpSpPr>
          <p:cNvPr id="12" name="Gruppo 11">
            <a:extLst>
              <a:ext uri="{FF2B5EF4-FFF2-40B4-BE49-F238E27FC236}">
                <a16:creationId xmlns:a16="http://schemas.microsoft.com/office/drawing/2014/main" id="{06D3AE01-DB83-B13B-74D7-8C9EFFD10B10}"/>
              </a:ext>
            </a:extLst>
          </p:cNvPr>
          <p:cNvGrpSpPr/>
          <p:nvPr/>
        </p:nvGrpSpPr>
        <p:grpSpPr>
          <a:xfrm>
            <a:off x="9208539" y="4750648"/>
            <a:ext cx="2794370" cy="1948022"/>
            <a:chOff x="8961161" y="4756892"/>
            <a:chExt cx="2794370" cy="1948022"/>
          </a:xfrm>
        </p:grpSpPr>
        <p:pic>
          <p:nvPicPr>
            <p:cNvPr id="21" name="Immagine 20">
              <a:extLst>
                <a:ext uri="{FF2B5EF4-FFF2-40B4-BE49-F238E27FC236}">
                  <a16:creationId xmlns:a16="http://schemas.microsoft.com/office/drawing/2014/main" id="{5C9CCF0F-4980-8617-3782-E8BF6C617CDF}"/>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26690" t="10230" r="30238" b="12438"/>
            <a:stretch/>
          </p:blipFill>
          <p:spPr>
            <a:xfrm>
              <a:off x="8961161" y="4756892"/>
              <a:ext cx="1914080" cy="1948022"/>
            </a:xfrm>
            <a:prstGeom prst="rect">
              <a:avLst/>
            </a:prstGeom>
          </p:spPr>
        </p:pic>
        <p:sp>
          <p:nvSpPr>
            <p:cNvPr id="44" name="Stella a 4 punte 43">
              <a:extLst>
                <a:ext uri="{FF2B5EF4-FFF2-40B4-BE49-F238E27FC236}">
                  <a16:creationId xmlns:a16="http://schemas.microsoft.com/office/drawing/2014/main" id="{26C3D29D-703B-092C-A649-085D6D50C7E4}"/>
                </a:ext>
              </a:extLst>
            </p:cNvPr>
            <p:cNvSpPr/>
            <p:nvPr/>
          </p:nvSpPr>
          <p:spPr>
            <a:xfrm>
              <a:off x="9913391" y="5692769"/>
              <a:ext cx="50373" cy="47444"/>
            </a:xfrm>
            <a:prstGeom prst="star4">
              <a:avLst/>
            </a:prstGeom>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CasellaDiTesto 45">
              <a:extLst>
                <a:ext uri="{FF2B5EF4-FFF2-40B4-BE49-F238E27FC236}">
                  <a16:creationId xmlns:a16="http://schemas.microsoft.com/office/drawing/2014/main" id="{05D30460-B822-B783-C08E-50D63BB21297}"/>
                </a:ext>
              </a:extLst>
            </p:cNvPr>
            <p:cNvSpPr txBox="1"/>
            <p:nvPr/>
          </p:nvSpPr>
          <p:spPr>
            <a:xfrm>
              <a:off x="9809152" y="5737927"/>
              <a:ext cx="354018" cy="223574"/>
            </a:xfrm>
            <a:prstGeom prst="rect">
              <a:avLst/>
            </a:prstGeom>
            <a:noFill/>
          </p:spPr>
          <p:txBody>
            <a:bodyPr wrap="square" rtlCol="0">
              <a:spAutoFit/>
            </a:bodyPr>
            <a:lstStyle/>
            <a:p>
              <a:r>
                <a:rPr lang="it-IT" sz="800" b="1" i="1" dirty="0">
                  <a:latin typeface="Geneva" panose="020B0503030404040204"/>
                </a:rPr>
                <a:t>IP</a:t>
              </a:r>
            </a:p>
          </p:txBody>
        </p:sp>
        <p:sp>
          <p:nvSpPr>
            <p:cNvPr id="6" name="CasellaDiTesto 5">
              <a:extLst>
                <a:ext uri="{FF2B5EF4-FFF2-40B4-BE49-F238E27FC236}">
                  <a16:creationId xmlns:a16="http://schemas.microsoft.com/office/drawing/2014/main" id="{4B271D70-DEA7-A0FC-734A-FC5929B39670}"/>
                </a:ext>
              </a:extLst>
            </p:cNvPr>
            <p:cNvSpPr txBox="1"/>
            <p:nvPr/>
          </p:nvSpPr>
          <p:spPr>
            <a:xfrm>
              <a:off x="10668244" y="6133416"/>
              <a:ext cx="1087287" cy="253916"/>
            </a:xfrm>
            <a:prstGeom prst="rect">
              <a:avLst/>
            </a:prstGeom>
            <a:noFill/>
          </p:spPr>
          <p:txBody>
            <a:bodyPr wrap="square" rtlCol="0">
              <a:spAutoFit/>
            </a:bodyPr>
            <a:lstStyle/>
            <a:p>
              <a:pPr algn="ctr"/>
              <a:r>
                <a:rPr lang="it-IT" sz="1050" dirty="0">
                  <a:latin typeface="Geneva" panose="020B0503030404040204"/>
                </a:rPr>
                <a:t>Front </a:t>
              </a:r>
              <a:r>
                <a:rPr lang="it-IT" sz="1050" dirty="0" err="1">
                  <a:latin typeface="Geneva" panose="020B0503030404040204"/>
                </a:rPr>
                <a:t>view</a:t>
              </a:r>
              <a:endParaRPr lang="it-IT" sz="1050" u="sng" dirty="0">
                <a:latin typeface="Geneva" panose="020B0503030404040204"/>
              </a:endParaRPr>
            </a:p>
          </p:txBody>
        </p:sp>
      </p:grpSp>
      <p:sp>
        <p:nvSpPr>
          <p:cNvPr id="5" name="Segnaposto numero diapositiva 4">
            <a:extLst>
              <a:ext uri="{FF2B5EF4-FFF2-40B4-BE49-F238E27FC236}">
                <a16:creationId xmlns:a16="http://schemas.microsoft.com/office/drawing/2014/main" id="{7077CBCB-CBC2-91FA-9A37-376E37B82541}"/>
              </a:ext>
            </a:extLst>
          </p:cNvPr>
          <p:cNvSpPr>
            <a:spLocks noGrp="1"/>
          </p:cNvSpPr>
          <p:nvPr>
            <p:ph type="sldNum" sz="quarter" idx="12"/>
          </p:nvPr>
        </p:nvSpPr>
        <p:spPr/>
        <p:txBody>
          <a:bodyPr/>
          <a:lstStyle/>
          <a:p>
            <a:fld id="{C804D2AE-2E06-D54F-A59E-408327E0CF57}" type="slidenum">
              <a:rPr lang="en-US" smtClean="0">
                <a:latin typeface="Geneva" panose="020B0503030404040204"/>
              </a:rPr>
              <a:pPr/>
              <a:t>5</a:t>
            </a:fld>
            <a:endParaRPr lang="en-US" dirty="0">
              <a:latin typeface="Geneva" panose="020B0503030404040204"/>
            </a:endParaRPr>
          </a:p>
        </p:txBody>
      </p:sp>
      <p:sp>
        <p:nvSpPr>
          <p:cNvPr id="10" name="CasellaDiTesto 9">
            <a:extLst>
              <a:ext uri="{FF2B5EF4-FFF2-40B4-BE49-F238E27FC236}">
                <a16:creationId xmlns:a16="http://schemas.microsoft.com/office/drawing/2014/main" id="{4A19C64C-2589-203E-690A-836DEE0D1086}"/>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11" name="CasellaDiTesto 10">
            <a:extLst>
              <a:ext uri="{FF2B5EF4-FFF2-40B4-BE49-F238E27FC236}">
                <a16:creationId xmlns:a16="http://schemas.microsoft.com/office/drawing/2014/main" id="{88DDE89D-AA2C-637C-689F-8DDF3C5B5C85}"/>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2" name="CasellaDiTesto 1">
            <a:extLst>
              <a:ext uri="{FF2B5EF4-FFF2-40B4-BE49-F238E27FC236}">
                <a16:creationId xmlns:a16="http://schemas.microsoft.com/office/drawing/2014/main" id="{2E44ED67-16DA-0F77-DBDF-2063023A5377}"/>
              </a:ext>
            </a:extLst>
          </p:cNvPr>
          <p:cNvSpPr txBox="1"/>
          <p:nvPr/>
        </p:nvSpPr>
        <p:spPr>
          <a:xfrm>
            <a:off x="64203" y="5266225"/>
            <a:ext cx="4460332" cy="1477328"/>
          </a:xfrm>
          <a:prstGeom prst="rect">
            <a:avLst/>
          </a:prstGeom>
          <a:noFill/>
        </p:spPr>
        <p:txBody>
          <a:bodyPr wrap="square" rtlCol="0">
            <a:spAutoFit/>
          </a:bodyPr>
          <a:lstStyle/>
          <a:p>
            <a:pPr marL="285750" indent="-285750">
              <a:buFont typeface="Arial" panose="020B0604020202020204" pitchFamily="34" charset="0"/>
              <a:buChar char="•"/>
            </a:pPr>
            <a:r>
              <a:rPr lang="it-IT" dirty="0">
                <a:latin typeface="Geneva" panose="020B0503030404040204" pitchFamily="34" charset="0"/>
                <a:ea typeface="Geneva" panose="020B0503030404040204" pitchFamily="34" charset="0"/>
              </a:rPr>
              <a:t>3 </a:t>
            </a:r>
            <a:r>
              <a:rPr lang="it-IT" dirty="0" err="1">
                <a:latin typeface="Geneva" panose="020B0503030404040204" pitchFamily="34" charset="0"/>
                <a:ea typeface="Geneva" panose="020B0503030404040204" pitchFamily="34" charset="0"/>
              </a:rPr>
              <a:t>separated</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one for </a:t>
            </a:r>
            <a:r>
              <a:rPr lang="it-IT" dirty="0" err="1">
                <a:latin typeface="Geneva" panose="020B0503030404040204" pitchFamily="34" charset="0"/>
                <a:ea typeface="Geneva" panose="020B0503030404040204" pitchFamily="34" charset="0"/>
              </a:rPr>
              <a:t>each</a:t>
            </a:r>
            <a:r>
              <a:rPr lang="it-IT" dirty="0">
                <a:latin typeface="Geneva" panose="020B0503030404040204" pitchFamily="34" charset="0"/>
                <a:ea typeface="Geneva" panose="020B0503030404040204" pitchFamily="34" charset="0"/>
              </a:rPr>
              <a:t> of the </a:t>
            </a:r>
            <a:r>
              <a:rPr lang="it-IT" dirty="0" err="1">
                <a:latin typeface="Geneva" panose="020B0503030404040204" pitchFamily="34" charset="0"/>
                <a:ea typeface="Geneva" panose="020B0503030404040204" pitchFamily="34" charset="0"/>
              </a:rPr>
              <a:t>layers</a:t>
            </a:r>
            <a:r>
              <a:rPr lang="it-IT" dirty="0">
                <a:latin typeface="Geneva" panose="020B0503030404040204" pitchFamily="34" charset="0"/>
                <a:ea typeface="Geneva" panose="020B0503030404040204" pitchFamily="34" charset="0"/>
              </a:rPr>
              <a:t> </a:t>
            </a:r>
          </a:p>
          <a:p>
            <a:pPr marL="285750" indent="-285750">
              <a:buFont typeface="Arial" panose="020B0604020202020204" pitchFamily="34" charset="0"/>
              <a:buChar char="•"/>
            </a:pPr>
            <a:r>
              <a:rPr lang="it-IT" dirty="0" err="1">
                <a:latin typeface="Geneva" panose="020B0503030404040204" pitchFamily="34" charset="0"/>
                <a:ea typeface="Geneva" panose="020B0503030404040204" pitchFamily="34" charset="0"/>
              </a:rPr>
              <a:t>Aerodynamic</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fairing</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at</a:t>
            </a:r>
            <a:r>
              <a:rPr lang="it-IT" dirty="0">
                <a:latin typeface="Geneva" panose="020B0503030404040204" pitchFamily="34" charset="0"/>
                <a:ea typeface="Geneva" panose="020B0503030404040204" pitchFamily="34" charset="0"/>
              </a:rPr>
              <a:t> the </a:t>
            </a:r>
            <a:r>
              <a:rPr lang="it-IT" dirty="0" err="1">
                <a:latin typeface="Geneva" panose="020B0503030404040204" pitchFamily="34" charset="0"/>
                <a:ea typeface="Geneva" panose="020B0503030404040204" pitchFamily="34" charset="0"/>
              </a:rPr>
              <a:t>stave</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mounting</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screw</a:t>
            </a:r>
            <a:r>
              <a:rPr lang="it-IT" dirty="0">
                <a:latin typeface="Geneva" panose="020B0503030404040204" pitchFamily="34" charset="0"/>
                <a:ea typeface="Geneva" panose="020B0503030404040204" pitchFamily="34" charset="0"/>
              </a:rPr>
              <a:t> locations</a:t>
            </a:r>
          </a:p>
          <a:p>
            <a:pPr marL="285750" indent="-285750">
              <a:buFont typeface="Arial" panose="020B0604020202020204" pitchFamily="34" charset="0"/>
              <a:buChar char="•"/>
            </a:pPr>
            <a:r>
              <a:rPr lang="it-IT" dirty="0">
                <a:latin typeface="Geneva" panose="020B0503030404040204" pitchFamily="34" charset="0"/>
                <a:ea typeface="Geneva" panose="020B0503030404040204" pitchFamily="34" charset="0"/>
              </a:rPr>
              <a:t>Split support for assembly</a:t>
            </a:r>
          </a:p>
        </p:txBody>
      </p:sp>
      <p:pic>
        <p:nvPicPr>
          <p:cNvPr id="14" name="Immagine 13" descr="Immagine che contiene schizzo, testo, linea, diagramma&#10;&#10;Il contenuto generato dall'IA potrebbe non essere corretto.">
            <a:extLst>
              <a:ext uri="{FF2B5EF4-FFF2-40B4-BE49-F238E27FC236}">
                <a16:creationId xmlns:a16="http://schemas.microsoft.com/office/drawing/2014/main" id="{1BCE0D4A-29F6-9C89-9609-F57BA6866955}"/>
              </a:ext>
            </a:extLst>
          </p:cNvPr>
          <p:cNvPicPr>
            <a:picLocks noChangeAspect="1"/>
          </p:cNvPicPr>
          <p:nvPr/>
        </p:nvPicPr>
        <p:blipFill>
          <a:blip r:embed="rId10">
            <a:extLst>
              <a:ext uri="{28A0092B-C50C-407E-A947-70E740481C1C}">
                <a14:useLocalDpi xmlns:a14="http://schemas.microsoft.com/office/drawing/2010/main" val="0"/>
              </a:ext>
            </a:extLst>
          </a:blip>
          <a:srcRect l="31318" t="35572" r="37648" b="30729"/>
          <a:stretch/>
        </p:blipFill>
        <p:spPr>
          <a:xfrm>
            <a:off x="4163248" y="5860263"/>
            <a:ext cx="1072862" cy="717462"/>
          </a:xfrm>
          <a:prstGeom prst="rect">
            <a:avLst/>
          </a:prstGeom>
        </p:spPr>
      </p:pic>
    </p:spTree>
    <p:extLst>
      <p:ext uri="{BB962C8B-B14F-4D97-AF65-F5344CB8AC3E}">
        <p14:creationId xmlns:p14="http://schemas.microsoft.com/office/powerpoint/2010/main" val="3430510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74D23-1F91-3ECE-931F-85FC20FF02E6}"/>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E85D6C0A-0945-CB5C-A120-1D7ACEAF1A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7" name="CasellaDiTesto 6">
            <a:extLst>
              <a:ext uri="{FF2B5EF4-FFF2-40B4-BE49-F238E27FC236}">
                <a16:creationId xmlns:a16="http://schemas.microsoft.com/office/drawing/2014/main" id="{EAB646F3-F328-CD3B-830E-9E701426988E}"/>
              </a:ext>
            </a:extLst>
          </p:cNvPr>
          <p:cNvSpPr txBox="1"/>
          <p:nvPr/>
        </p:nvSpPr>
        <p:spPr>
          <a:xfrm>
            <a:off x="3334638" y="652583"/>
            <a:ext cx="5565405" cy="646331"/>
          </a:xfrm>
          <a:prstGeom prst="rect">
            <a:avLst/>
          </a:prstGeom>
          <a:noFill/>
        </p:spPr>
        <p:txBody>
          <a:bodyPr wrap="square" rtlCol="0">
            <a:spAutoFit/>
          </a:bodyPr>
          <a:lstStyle/>
          <a:p>
            <a:pPr algn="ctr"/>
            <a:r>
              <a:rPr lang="it-IT" b="1" u="sng" dirty="0">
                <a:latin typeface="Geneva" panose="020B0503030404040204" pitchFamily="34" charset="0"/>
                <a:ea typeface="Geneva" panose="020B0503030404040204" pitchFamily="34" charset="0"/>
              </a:rPr>
              <a:t>Next step:</a:t>
            </a:r>
            <a:r>
              <a:rPr lang="it-IT" b="1"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how</a:t>
            </a:r>
            <a:r>
              <a:rPr lang="it-IT" dirty="0">
                <a:latin typeface="Geneva" panose="020B0503030404040204" pitchFamily="34" charset="0"/>
                <a:ea typeface="Geneva" panose="020B0503030404040204" pitchFamily="34" charset="0"/>
              </a:rPr>
              <a:t> to join supports with </a:t>
            </a:r>
            <a:r>
              <a:rPr lang="it-IT" dirty="0" err="1">
                <a:latin typeface="Geneva" panose="020B0503030404040204" pitchFamily="34" charset="0"/>
                <a:ea typeface="Geneva" panose="020B0503030404040204" pitchFamily="34" charset="0"/>
              </a:rPr>
              <a:t>integrated</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to the air supply and outlet</a:t>
            </a:r>
          </a:p>
        </p:txBody>
      </p:sp>
      <p:sp>
        <p:nvSpPr>
          <p:cNvPr id="18" name="CasellaDiTesto 17">
            <a:extLst>
              <a:ext uri="{FF2B5EF4-FFF2-40B4-BE49-F238E27FC236}">
                <a16:creationId xmlns:a16="http://schemas.microsoft.com/office/drawing/2014/main" id="{5568636A-7846-7BA0-6AEA-9F996653FA8E}"/>
              </a:ext>
            </a:extLst>
          </p:cNvPr>
          <p:cNvSpPr txBox="1"/>
          <p:nvPr/>
        </p:nvSpPr>
        <p:spPr>
          <a:xfrm>
            <a:off x="3313912" y="2682707"/>
            <a:ext cx="2622177" cy="646331"/>
          </a:xfrm>
          <a:prstGeom prst="rect">
            <a:avLst/>
          </a:prstGeom>
          <a:noFill/>
        </p:spPr>
        <p:txBody>
          <a:bodyPr wrap="square" rtlCol="0">
            <a:spAutoFit/>
          </a:bodyPr>
          <a:lstStyle/>
          <a:p>
            <a:pPr algn="ctr"/>
            <a:r>
              <a:rPr lang="it-IT" sz="1600" dirty="0">
                <a:latin typeface="Geneva" panose="020B0503030404040204" pitchFamily="34" charset="0"/>
                <a:ea typeface="Geneva" panose="020B0503030404040204" pitchFamily="34" charset="0"/>
              </a:rPr>
              <a:t>1. </a:t>
            </a:r>
            <a:r>
              <a:rPr lang="it-IT" b="1" dirty="0" err="1">
                <a:latin typeface="Geneva" panose="020B0503030404040204" pitchFamily="34" charset="0"/>
                <a:ea typeface="Geneva" panose="020B0503030404040204" pitchFamily="34" charset="0"/>
              </a:rPr>
              <a:t>Axial</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inlet</a:t>
            </a:r>
            <a:r>
              <a:rPr lang="it-IT" dirty="0">
                <a:latin typeface="Geneva" panose="020B0503030404040204" pitchFamily="34" charset="0"/>
                <a:ea typeface="Geneva" panose="020B0503030404040204" pitchFamily="34" charset="0"/>
              </a:rPr>
              <a:t>/outlet of air </a:t>
            </a:r>
            <a:r>
              <a:rPr lang="it-IT" dirty="0" err="1">
                <a:latin typeface="Geneva" panose="020B0503030404040204" pitchFamily="34" charset="0"/>
                <a:ea typeface="Geneva" panose="020B0503030404040204" pitchFamily="34" charset="0"/>
              </a:rPr>
              <a:t>ducts</a:t>
            </a:r>
            <a:endParaRPr lang="it-IT" sz="1600" dirty="0">
              <a:latin typeface="Geneva" panose="020B0503030404040204" pitchFamily="34" charset="0"/>
              <a:ea typeface="Geneva" panose="020B0503030404040204" pitchFamily="34" charset="0"/>
            </a:endParaRPr>
          </a:p>
        </p:txBody>
      </p:sp>
      <p:cxnSp>
        <p:nvCxnSpPr>
          <p:cNvPr id="19" name="Connettore 2 18">
            <a:extLst>
              <a:ext uri="{FF2B5EF4-FFF2-40B4-BE49-F238E27FC236}">
                <a16:creationId xmlns:a16="http://schemas.microsoft.com/office/drawing/2014/main" id="{31448DCE-9187-0A04-8F7E-D31B4AA1C393}"/>
              </a:ext>
            </a:extLst>
          </p:cNvPr>
          <p:cNvCxnSpPr/>
          <p:nvPr/>
        </p:nvCxnSpPr>
        <p:spPr>
          <a:xfrm>
            <a:off x="4791348" y="3343148"/>
            <a:ext cx="0" cy="3644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 name="CasellaDiTesto 19">
            <a:extLst>
              <a:ext uri="{FF2B5EF4-FFF2-40B4-BE49-F238E27FC236}">
                <a16:creationId xmlns:a16="http://schemas.microsoft.com/office/drawing/2014/main" id="{990E7AA9-26E9-2DC5-01DB-0AEC2519EEBF}"/>
              </a:ext>
            </a:extLst>
          </p:cNvPr>
          <p:cNvSpPr txBox="1"/>
          <p:nvPr/>
        </p:nvSpPr>
        <p:spPr>
          <a:xfrm>
            <a:off x="3520918" y="3683653"/>
            <a:ext cx="2479126" cy="1200329"/>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Conical</a:t>
            </a:r>
            <a:r>
              <a:rPr lang="it-IT" dirty="0">
                <a:latin typeface="Geneva" panose="020B0503030404040204" pitchFamily="34" charset="0"/>
                <a:ea typeface="Geneva" panose="020B0503030404040204" pitchFamily="34" charset="0"/>
              </a:rPr>
              <a:t> support </a:t>
            </a:r>
            <a:r>
              <a:rPr lang="it-IT" dirty="0" err="1">
                <a:latin typeface="Geneva" panose="020B0503030404040204" pitchFamily="34" charset="0"/>
                <a:ea typeface="Geneva" panose="020B0503030404040204" pitchFamily="34" charset="0"/>
              </a:rPr>
              <a:t>structure</a:t>
            </a:r>
            <a:r>
              <a:rPr lang="it-IT" dirty="0">
                <a:latin typeface="Geneva" panose="020B0503030404040204" pitchFamily="34" charset="0"/>
                <a:ea typeface="Geneva" panose="020B0503030404040204" pitchFamily="34" charset="0"/>
              </a:rPr>
              <a:t> to </a:t>
            </a:r>
            <a:r>
              <a:rPr lang="it-IT" dirty="0" err="1">
                <a:latin typeface="Geneva" panose="020B0503030404040204" pitchFamily="34" charset="0"/>
                <a:ea typeface="Geneva" panose="020B0503030404040204" pitchFamily="34" charset="0"/>
              </a:rPr>
              <a:t>allow</a:t>
            </a:r>
            <a:r>
              <a:rPr lang="it-IT" dirty="0">
                <a:latin typeface="Geneva" panose="020B0503030404040204" pitchFamily="34" charset="0"/>
                <a:ea typeface="Geneva" panose="020B0503030404040204" pitchFamily="34" charset="0"/>
              </a:rPr>
              <a:t> connection to the </a:t>
            </a:r>
            <a:r>
              <a:rPr lang="it-IT" dirty="0" err="1">
                <a:latin typeface="Geneva" panose="020B0503030404040204" pitchFamily="34" charset="0"/>
                <a:ea typeface="Geneva" panose="020B0503030404040204" pitchFamily="34" charset="0"/>
              </a:rPr>
              <a:t>inner</a:t>
            </a:r>
            <a:r>
              <a:rPr lang="it-IT" dirty="0">
                <a:latin typeface="Geneva" panose="020B0503030404040204" pitchFamily="34" charset="0"/>
                <a:ea typeface="Geneva" panose="020B0503030404040204" pitchFamily="34" charset="0"/>
              </a:rPr>
              <a:t> vertex</a:t>
            </a:r>
          </a:p>
        </p:txBody>
      </p:sp>
      <p:grpSp>
        <p:nvGrpSpPr>
          <p:cNvPr id="2" name="Gruppo 1">
            <a:extLst>
              <a:ext uri="{FF2B5EF4-FFF2-40B4-BE49-F238E27FC236}">
                <a16:creationId xmlns:a16="http://schemas.microsoft.com/office/drawing/2014/main" id="{ED8FE6D2-AC35-FE72-B154-103F36B1C098}"/>
              </a:ext>
            </a:extLst>
          </p:cNvPr>
          <p:cNvGrpSpPr/>
          <p:nvPr/>
        </p:nvGrpSpPr>
        <p:grpSpPr>
          <a:xfrm>
            <a:off x="4490868" y="1298914"/>
            <a:ext cx="3210264" cy="1272086"/>
            <a:chOff x="4490868" y="1298914"/>
            <a:chExt cx="3210264" cy="1272086"/>
          </a:xfrm>
        </p:grpSpPr>
        <p:cxnSp>
          <p:nvCxnSpPr>
            <p:cNvPr id="12" name="Connettore 2 11">
              <a:extLst>
                <a:ext uri="{FF2B5EF4-FFF2-40B4-BE49-F238E27FC236}">
                  <a16:creationId xmlns:a16="http://schemas.microsoft.com/office/drawing/2014/main" id="{9814F7A5-F3A7-E9F4-BC70-0990F71F8D83}"/>
                </a:ext>
              </a:extLst>
            </p:cNvPr>
            <p:cNvCxnSpPr/>
            <p:nvPr/>
          </p:nvCxnSpPr>
          <p:spPr>
            <a:xfrm>
              <a:off x="6117340" y="1298914"/>
              <a:ext cx="0" cy="3644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CasellaDiTesto 12">
              <a:extLst>
                <a:ext uri="{FF2B5EF4-FFF2-40B4-BE49-F238E27FC236}">
                  <a16:creationId xmlns:a16="http://schemas.microsoft.com/office/drawing/2014/main" id="{43067110-B215-0D85-337F-010CDA8C7ADB}"/>
                </a:ext>
              </a:extLst>
            </p:cNvPr>
            <p:cNvSpPr txBox="1"/>
            <p:nvPr/>
          </p:nvSpPr>
          <p:spPr>
            <a:xfrm>
              <a:off x="4490868" y="1692470"/>
              <a:ext cx="3210264" cy="369332"/>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Two </a:t>
              </a:r>
              <a:r>
                <a:rPr lang="it-IT" dirty="0" err="1">
                  <a:latin typeface="Geneva" panose="020B0503030404040204" pitchFamily="34" charset="0"/>
                  <a:ea typeface="Geneva" panose="020B0503030404040204" pitchFamily="34" charset="0"/>
                </a:rPr>
                <a:t>different</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solutions</a:t>
              </a:r>
              <a:endParaRPr lang="it-IT" dirty="0">
                <a:latin typeface="Geneva" panose="020B0503030404040204" pitchFamily="34" charset="0"/>
                <a:ea typeface="Geneva" panose="020B0503030404040204" pitchFamily="34" charset="0"/>
              </a:endParaRPr>
            </a:p>
          </p:txBody>
        </p:sp>
        <p:cxnSp>
          <p:nvCxnSpPr>
            <p:cNvPr id="17" name="Connettore 2 16">
              <a:extLst>
                <a:ext uri="{FF2B5EF4-FFF2-40B4-BE49-F238E27FC236}">
                  <a16:creationId xmlns:a16="http://schemas.microsoft.com/office/drawing/2014/main" id="{E451DA74-E8CF-177D-D719-D2871D7C36DE}"/>
                </a:ext>
              </a:extLst>
            </p:cNvPr>
            <p:cNvCxnSpPr/>
            <p:nvPr/>
          </p:nvCxnSpPr>
          <p:spPr>
            <a:xfrm flipH="1">
              <a:off x="5344063" y="2152947"/>
              <a:ext cx="655981" cy="4108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Connettore 2 23">
              <a:extLst>
                <a:ext uri="{FF2B5EF4-FFF2-40B4-BE49-F238E27FC236}">
                  <a16:creationId xmlns:a16="http://schemas.microsoft.com/office/drawing/2014/main" id="{2F3A2245-2F44-A80D-575A-E034240AE2EA}"/>
                </a:ext>
              </a:extLst>
            </p:cNvPr>
            <p:cNvCxnSpPr/>
            <p:nvPr/>
          </p:nvCxnSpPr>
          <p:spPr>
            <a:xfrm>
              <a:off x="6232962" y="2160183"/>
              <a:ext cx="781880" cy="4108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25" name="CasellaDiTesto 24">
            <a:extLst>
              <a:ext uri="{FF2B5EF4-FFF2-40B4-BE49-F238E27FC236}">
                <a16:creationId xmlns:a16="http://schemas.microsoft.com/office/drawing/2014/main" id="{BF76DE25-A96E-8202-D7C6-2B568DB11CD6}"/>
              </a:ext>
            </a:extLst>
          </p:cNvPr>
          <p:cNvSpPr txBox="1"/>
          <p:nvPr/>
        </p:nvSpPr>
        <p:spPr>
          <a:xfrm>
            <a:off x="5964093" y="2687071"/>
            <a:ext cx="3232193" cy="646331"/>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2. </a:t>
            </a:r>
            <a:r>
              <a:rPr lang="it-IT" b="1" dirty="0" err="1">
                <a:latin typeface="Geneva" panose="020B0503030404040204" pitchFamily="34" charset="0"/>
                <a:ea typeface="Geneva" panose="020B0503030404040204" pitchFamily="34" charset="0"/>
              </a:rPr>
              <a:t>Radial</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inlet</a:t>
            </a:r>
            <a:r>
              <a:rPr lang="it-IT" dirty="0">
                <a:latin typeface="Geneva" panose="020B0503030404040204" pitchFamily="34" charset="0"/>
                <a:ea typeface="Geneva" panose="020B0503030404040204" pitchFamily="34" charset="0"/>
              </a:rPr>
              <a:t>/outlet of air </a:t>
            </a:r>
            <a:r>
              <a:rPr lang="it-IT" dirty="0" err="1">
                <a:latin typeface="Geneva" panose="020B0503030404040204" pitchFamily="34" charset="0"/>
                <a:ea typeface="Geneva" panose="020B0503030404040204" pitchFamily="34" charset="0"/>
              </a:rPr>
              <a:t>ducts</a:t>
            </a:r>
            <a:endParaRPr lang="it-IT" dirty="0">
              <a:latin typeface="Geneva" panose="020B0503030404040204" pitchFamily="34" charset="0"/>
              <a:ea typeface="Geneva" panose="020B0503030404040204" pitchFamily="34" charset="0"/>
            </a:endParaRPr>
          </a:p>
        </p:txBody>
      </p:sp>
      <p:cxnSp>
        <p:nvCxnSpPr>
          <p:cNvPr id="26" name="Connettore 2 25">
            <a:extLst>
              <a:ext uri="{FF2B5EF4-FFF2-40B4-BE49-F238E27FC236}">
                <a16:creationId xmlns:a16="http://schemas.microsoft.com/office/drawing/2014/main" id="{FCDAD052-E683-8A0C-C65B-83D6E07EEAE2}"/>
              </a:ext>
            </a:extLst>
          </p:cNvPr>
          <p:cNvCxnSpPr/>
          <p:nvPr/>
        </p:nvCxnSpPr>
        <p:spPr>
          <a:xfrm>
            <a:off x="7448243" y="3331380"/>
            <a:ext cx="0" cy="3644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7" name="CasellaDiTesto 26">
            <a:extLst>
              <a:ext uri="{FF2B5EF4-FFF2-40B4-BE49-F238E27FC236}">
                <a16:creationId xmlns:a16="http://schemas.microsoft.com/office/drawing/2014/main" id="{371464C6-ECC4-9502-64BA-68AB804C7E4D}"/>
              </a:ext>
            </a:extLst>
          </p:cNvPr>
          <p:cNvSpPr txBox="1"/>
          <p:nvPr/>
        </p:nvSpPr>
        <p:spPr>
          <a:xfrm>
            <a:off x="6336107" y="3692528"/>
            <a:ext cx="2197286" cy="923330"/>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System of </a:t>
            </a:r>
            <a:r>
              <a:rPr lang="it-IT" dirty="0" err="1">
                <a:latin typeface="Geneva" panose="020B0503030404040204" pitchFamily="34" charset="0"/>
                <a:ea typeface="Geneva" panose="020B0503030404040204" pitchFamily="34" charset="0"/>
              </a:rPr>
              <a:t>pipes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attached</a:t>
            </a:r>
            <a:r>
              <a:rPr lang="it-IT" dirty="0">
                <a:latin typeface="Geneva" panose="020B0503030404040204" pitchFamily="34" charset="0"/>
                <a:ea typeface="Geneva" panose="020B0503030404040204" pitchFamily="34" charset="0"/>
              </a:rPr>
              <a:t> to the support tube</a:t>
            </a:r>
          </a:p>
        </p:txBody>
      </p:sp>
      <p:cxnSp>
        <p:nvCxnSpPr>
          <p:cNvPr id="29" name="Connettore diritto 28">
            <a:extLst>
              <a:ext uri="{FF2B5EF4-FFF2-40B4-BE49-F238E27FC236}">
                <a16:creationId xmlns:a16="http://schemas.microsoft.com/office/drawing/2014/main" id="{367C6913-459C-E116-2E61-AA94F6F64BE4}"/>
              </a:ext>
            </a:extLst>
          </p:cNvPr>
          <p:cNvCxnSpPr/>
          <p:nvPr/>
        </p:nvCxnSpPr>
        <p:spPr>
          <a:xfrm>
            <a:off x="5219840" y="4947399"/>
            <a:ext cx="0" cy="258417"/>
          </a:xfrm>
          <a:prstGeom prst="line">
            <a:avLst/>
          </a:prstGeom>
        </p:spPr>
        <p:style>
          <a:lnRef idx="2">
            <a:schemeClr val="dk1"/>
          </a:lnRef>
          <a:fillRef idx="0">
            <a:schemeClr val="dk1"/>
          </a:fillRef>
          <a:effectRef idx="1">
            <a:schemeClr val="dk1"/>
          </a:effectRef>
          <a:fontRef idx="minor">
            <a:schemeClr val="tx1"/>
          </a:fontRef>
        </p:style>
      </p:cxnSp>
      <p:cxnSp>
        <p:nvCxnSpPr>
          <p:cNvPr id="35" name="Connettore diritto 34">
            <a:extLst>
              <a:ext uri="{FF2B5EF4-FFF2-40B4-BE49-F238E27FC236}">
                <a16:creationId xmlns:a16="http://schemas.microsoft.com/office/drawing/2014/main" id="{6D5F3E33-87B4-128A-A9FF-9985DF3B4901}"/>
              </a:ext>
            </a:extLst>
          </p:cNvPr>
          <p:cNvCxnSpPr>
            <a:cxnSpLocks/>
          </p:cNvCxnSpPr>
          <p:nvPr/>
        </p:nvCxnSpPr>
        <p:spPr>
          <a:xfrm>
            <a:off x="7014842" y="4938889"/>
            <a:ext cx="0" cy="266927"/>
          </a:xfrm>
          <a:prstGeom prst="line">
            <a:avLst/>
          </a:prstGeom>
        </p:spPr>
        <p:style>
          <a:lnRef idx="2">
            <a:schemeClr val="dk1"/>
          </a:lnRef>
          <a:fillRef idx="0">
            <a:schemeClr val="dk1"/>
          </a:fillRef>
          <a:effectRef idx="1">
            <a:schemeClr val="dk1"/>
          </a:effectRef>
          <a:fontRef idx="minor">
            <a:schemeClr val="tx1"/>
          </a:fontRef>
        </p:style>
      </p:cxnSp>
      <p:cxnSp>
        <p:nvCxnSpPr>
          <p:cNvPr id="38" name="Connettore diritto 37">
            <a:extLst>
              <a:ext uri="{FF2B5EF4-FFF2-40B4-BE49-F238E27FC236}">
                <a16:creationId xmlns:a16="http://schemas.microsoft.com/office/drawing/2014/main" id="{E54C9B52-E20D-E846-3D01-88C03F8CF1E3}"/>
              </a:ext>
            </a:extLst>
          </p:cNvPr>
          <p:cNvCxnSpPr>
            <a:cxnSpLocks/>
          </p:cNvCxnSpPr>
          <p:nvPr/>
        </p:nvCxnSpPr>
        <p:spPr>
          <a:xfrm>
            <a:off x="5219840" y="5205816"/>
            <a:ext cx="1795002" cy="0"/>
          </a:xfrm>
          <a:prstGeom prst="line">
            <a:avLst/>
          </a:prstGeom>
        </p:spPr>
        <p:style>
          <a:lnRef idx="2">
            <a:schemeClr val="dk1"/>
          </a:lnRef>
          <a:fillRef idx="0">
            <a:schemeClr val="dk1"/>
          </a:fillRef>
          <a:effectRef idx="1">
            <a:schemeClr val="dk1"/>
          </a:effectRef>
          <a:fontRef idx="minor">
            <a:schemeClr val="tx1"/>
          </a:fontRef>
        </p:style>
      </p:cxnSp>
      <p:cxnSp>
        <p:nvCxnSpPr>
          <p:cNvPr id="51" name="Connettore 2 50">
            <a:extLst>
              <a:ext uri="{FF2B5EF4-FFF2-40B4-BE49-F238E27FC236}">
                <a16:creationId xmlns:a16="http://schemas.microsoft.com/office/drawing/2014/main" id="{81B12AA0-1CA1-4AF8-870E-1B72BAF2CE45}"/>
              </a:ext>
            </a:extLst>
          </p:cNvPr>
          <p:cNvCxnSpPr/>
          <p:nvPr/>
        </p:nvCxnSpPr>
        <p:spPr>
          <a:xfrm>
            <a:off x="6118668" y="5197306"/>
            <a:ext cx="0" cy="3644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2" name="CasellaDiTesto 51">
            <a:extLst>
              <a:ext uri="{FF2B5EF4-FFF2-40B4-BE49-F238E27FC236}">
                <a16:creationId xmlns:a16="http://schemas.microsoft.com/office/drawing/2014/main" id="{AEDFC79D-360C-D425-840A-6DE49413E0D3}"/>
              </a:ext>
            </a:extLst>
          </p:cNvPr>
          <p:cNvSpPr txBox="1"/>
          <p:nvPr/>
        </p:nvSpPr>
        <p:spPr>
          <a:xfrm>
            <a:off x="5090438" y="5527650"/>
            <a:ext cx="2053804" cy="1200329"/>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Choice </a:t>
            </a:r>
            <a:r>
              <a:rPr lang="it-IT" dirty="0" err="1">
                <a:latin typeface="Geneva" panose="020B0503030404040204" pitchFamily="34" charset="0"/>
                <a:ea typeface="Geneva" panose="020B0503030404040204" pitchFamily="34" charset="0"/>
              </a:rPr>
              <a:t>based</a:t>
            </a:r>
            <a:r>
              <a:rPr lang="it-IT" dirty="0">
                <a:latin typeface="Geneva" panose="020B0503030404040204" pitchFamily="34" charset="0"/>
                <a:ea typeface="Geneva" panose="020B0503030404040204" pitchFamily="34" charset="0"/>
              </a:rPr>
              <a:t> on </a:t>
            </a:r>
            <a:r>
              <a:rPr lang="it-IT" dirty="0" err="1">
                <a:latin typeface="Geneva" panose="020B0503030404040204" pitchFamily="34" charset="0"/>
                <a:ea typeface="Geneva" panose="020B0503030404040204" pitchFamily="34" charset="0"/>
              </a:rPr>
              <a:t>physical</a:t>
            </a:r>
            <a:r>
              <a:rPr lang="it-IT" dirty="0">
                <a:latin typeface="Geneva" panose="020B0503030404040204" pitchFamily="34" charset="0"/>
                <a:ea typeface="Geneva" panose="020B0503030404040204" pitchFamily="34" charset="0"/>
              </a:rPr>
              <a:t> and </a:t>
            </a:r>
            <a:r>
              <a:rPr lang="it-IT" dirty="0" err="1">
                <a:latin typeface="Geneva" panose="020B0503030404040204" pitchFamily="34" charset="0"/>
                <a:ea typeface="Geneva" panose="020B0503030404040204" pitchFamily="34" charset="0"/>
              </a:rPr>
              <a:t>mechanical</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constraints</a:t>
            </a:r>
            <a:endParaRPr lang="it-IT" dirty="0">
              <a:latin typeface="Geneva" panose="020B0503030404040204" pitchFamily="34" charset="0"/>
              <a:ea typeface="Geneva" panose="020B0503030404040204" pitchFamily="34" charset="0"/>
            </a:endParaRPr>
          </a:p>
        </p:txBody>
      </p:sp>
      <p:pic>
        <p:nvPicPr>
          <p:cNvPr id="9" name="Immagine 8" descr="Immagine che contiene strumento, arte, stoviglie, scopa&#10;&#10;Il contenuto generato dall'IA potrebbe non essere corretto.">
            <a:extLst>
              <a:ext uri="{FF2B5EF4-FFF2-40B4-BE49-F238E27FC236}">
                <a16:creationId xmlns:a16="http://schemas.microsoft.com/office/drawing/2014/main" id="{560BFA69-3562-018C-8F60-9C5E273C4C94}"/>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l="10521" t="23242" r="17229" b="23691"/>
          <a:stretch/>
        </p:blipFill>
        <p:spPr>
          <a:xfrm>
            <a:off x="24815" y="2826342"/>
            <a:ext cx="3289097" cy="1369409"/>
          </a:xfrm>
          <a:prstGeom prst="rect">
            <a:avLst/>
          </a:prstGeom>
        </p:spPr>
      </p:pic>
      <p:pic>
        <p:nvPicPr>
          <p:cNvPr id="21" name="Immagine 20" descr="Immagine che contiene Strumento musicale, spada, banjo, arte&#10;&#10;Il contenuto generato dall'IA potrebbe non essere corretto.">
            <a:extLst>
              <a:ext uri="{FF2B5EF4-FFF2-40B4-BE49-F238E27FC236}">
                <a16:creationId xmlns:a16="http://schemas.microsoft.com/office/drawing/2014/main" id="{2022A495-F256-30E7-E597-68EBA4CD3F0E}"/>
              </a:ext>
            </a:extLst>
          </p:cNvPr>
          <p:cNvPicPr>
            <a:picLocks noChangeAspect="1"/>
          </p:cNvPicPr>
          <p:nvPr/>
        </p:nvPicPr>
        <p:blipFill>
          <a:blip r:embed="rId4">
            <a:alphaModFix amt="70000"/>
            <a:extLst>
              <a:ext uri="{28A0092B-C50C-407E-A947-70E740481C1C}">
                <a14:useLocalDpi xmlns:a14="http://schemas.microsoft.com/office/drawing/2010/main" val="0"/>
              </a:ext>
            </a:extLst>
          </a:blip>
          <a:srcRect l="38948" t="14497" r="33866" b="9630"/>
          <a:stretch/>
        </p:blipFill>
        <p:spPr>
          <a:xfrm>
            <a:off x="9377538" y="1600582"/>
            <a:ext cx="2298950" cy="3636954"/>
          </a:xfrm>
          <a:prstGeom prst="rect">
            <a:avLst/>
          </a:prstGeom>
        </p:spPr>
      </p:pic>
      <p:sp>
        <p:nvSpPr>
          <p:cNvPr id="15" name="Segnaposto numero diapositiva 14">
            <a:extLst>
              <a:ext uri="{FF2B5EF4-FFF2-40B4-BE49-F238E27FC236}">
                <a16:creationId xmlns:a16="http://schemas.microsoft.com/office/drawing/2014/main" id="{90CADCD9-B92C-27DF-2DA8-76C61D54AC99}"/>
              </a:ext>
            </a:extLst>
          </p:cNvPr>
          <p:cNvSpPr>
            <a:spLocks noGrp="1"/>
          </p:cNvSpPr>
          <p:nvPr>
            <p:ph type="sldNum" sz="quarter" idx="12"/>
          </p:nvPr>
        </p:nvSpPr>
        <p:spPr/>
        <p:txBody>
          <a:bodyPr/>
          <a:lstStyle/>
          <a:p>
            <a:fld id="{C804D2AE-2E06-D54F-A59E-408327E0CF57}" type="slidenum">
              <a:rPr lang="en-US" smtClean="0">
                <a:latin typeface="Geneva" panose="020B0503030404040204"/>
              </a:rPr>
              <a:pPr/>
              <a:t>6</a:t>
            </a:fld>
            <a:endParaRPr lang="en-US" dirty="0">
              <a:latin typeface="Geneva" panose="020B0503030404040204"/>
            </a:endParaRPr>
          </a:p>
        </p:txBody>
      </p:sp>
      <p:sp>
        <p:nvSpPr>
          <p:cNvPr id="16" name="CasellaDiTesto 15">
            <a:extLst>
              <a:ext uri="{FF2B5EF4-FFF2-40B4-BE49-F238E27FC236}">
                <a16:creationId xmlns:a16="http://schemas.microsoft.com/office/drawing/2014/main" id="{6DE6B803-266E-40FF-2DC0-FAAC3B3A557F}"/>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22" name="CasellaDiTesto 21">
            <a:extLst>
              <a:ext uri="{FF2B5EF4-FFF2-40B4-BE49-F238E27FC236}">
                <a16:creationId xmlns:a16="http://schemas.microsoft.com/office/drawing/2014/main" id="{25DA33FB-02AA-919A-BB29-66E893C3E5F1}"/>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407427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D3E5B-1AA9-D41F-2965-611C342BA206}"/>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7FC2AA94-90EA-79F8-D10D-DC93A5C52A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CCB144EC-01BE-C26F-5DAE-8F7E7C63E7AD}"/>
              </a:ext>
            </a:extLst>
          </p:cNvPr>
          <p:cNvSpPr txBox="1"/>
          <p:nvPr/>
        </p:nvSpPr>
        <p:spPr>
          <a:xfrm>
            <a:off x="4758863" y="492337"/>
            <a:ext cx="2674269" cy="369332"/>
          </a:xfrm>
          <a:prstGeom prst="rect">
            <a:avLst/>
          </a:prstGeom>
          <a:noFill/>
        </p:spPr>
        <p:txBody>
          <a:bodyPr wrap="square" rtlCol="0">
            <a:spAutoFit/>
          </a:bodyPr>
          <a:lstStyle/>
          <a:p>
            <a:pPr algn="ctr"/>
            <a:r>
              <a:rPr lang="it-IT" b="1" u="sng" dirty="0">
                <a:latin typeface="Geneva" panose="020B0503030404040204"/>
              </a:rPr>
              <a:t>1. </a:t>
            </a:r>
            <a:r>
              <a:rPr lang="it-IT" b="1" u="sng" dirty="0" err="1">
                <a:latin typeface="Geneva" panose="020B0503030404040204"/>
              </a:rPr>
              <a:t>Axial</a:t>
            </a:r>
            <a:r>
              <a:rPr lang="it-IT" b="1" u="sng" dirty="0">
                <a:latin typeface="Geneva" panose="020B0503030404040204"/>
              </a:rPr>
              <a:t> </a:t>
            </a:r>
            <a:r>
              <a:rPr lang="it-IT" b="1" u="sng" dirty="0" err="1">
                <a:latin typeface="Geneva" panose="020B0503030404040204"/>
              </a:rPr>
              <a:t>inlet</a:t>
            </a:r>
            <a:r>
              <a:rPr lang="it-IT" b="1" u="sng" dirty="0">
                <a:latin typeface="Geneva" panose="020B0503030404040204"/>
              </a:rPr>
              <a:t>/outlet </a:t>
            </a:r>
            <a:endParaRPr lang="it-IT" dirty="0">
              <a:latin typeface="Geneva" panose="020B0503030404040204"/>
            </a:endParaRPr>
          </a:p>
        </p:txBody>
      </p:sp>
      <p:pic>
        <p:nvPicPr>
          <p:cNvPr id="22" name="Immagine 21" descr="Immagine che contiene manubrio, sport, Pesi&#10;&#10;Il contenuto generato dall'IA potrebbe non essere corretto.">
            <a:extLst>
              <a:ext uri="{FF2B5EF4-FFF2-40B4-BE49-F238E27FC236}">
                <a16:creationId xmlns:a16="http://schemas.microsoft.com/office/drawing/2014/main" id="{6DE44A24-9E6E-B10B-2CB5-159DCE78A61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1685" b="8949"/>
          <a:stretch/>
        </p:blipFill>
        <p:spPr>
          <a:xfrm>
            <a:off x="3191480" y="1936709"/>
            <a:ext cx="5809029" cy="2613467"/>
          </a:xfrm>
          <a:prstGeom prst="rect">
            <a:avLst/>
          </a:prstGeom>
        </p:spPr>
      </p:pic>
      <p:sp>
        <p:nvSpPr>
          <p:cNvPr id="8" name="CasellaDiTesto 7">
            <a:extLst>
              <a:ext uri="{FF2B5EF4-FFF2-40B4-BE49-F238E27FC236}">
                <a16:creationId xmlns:a16="http://schemas.microsoft.com/office/drawing/2014/main" id="{63CD6634-3623-78DF-1FFA-6F6AFB04BADD}"/>
              </a:ext>
            </a:extLst>
          </p:cNvPr>
          <p:cNvSpPr txBox="1"/>
          <p:nvPr/>
        </p:nvSpPr>
        <p:spPr>
          <a:xfrm>
            <a:off x="363720" y="743057"/>
            <a:ext cx="3593726" cy="1200329"/>
          </a:xfrm>
          <a:prstGeom prst="rect">
            <a:avLst/>
          </a:prstGeom>
          <a:noFill/>
        </p:spPr>
        <p:txBody>
          <a:bodyPr wrap="square" rtlCol="0">
            <a:spAutoFit/>
          </a:bodyPr>
          <a:lstStyle/>
          <a:p>
            <a:pPr algn="ctr"/>
            <a:r>
              <a:rPr lang="it-IT" dirty="0">
                <a:latin typeface="Geneva" panose="020B0503030404040204" pitchFamily="34" charset="0"/>
                <a:ea typeface="Geneva" panose="020B0503030404040204" pitchFamily="34" charset="0"/>
              </a:rPr>
              <a:t>The </a:t>
            </a:r>
            <a:r>
              <a:rPr lang="it-IT" dirty="0" err="1">
                <a:latin typeface="Geneva" panose="020B0503030404040204" pitchFamily="34" charset="0"/>
                <a:ea typeface="Geneva" panose="020B0503030404040204" pitchFamily="34" charset="0"/>
              </a:rPr>
              <a:t>conical</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structure</a:t>
            </a:r>
            <a:r>
              <a:rPr lang="it-IT" dirty="0">
                <a:latin typeface="Geneva" panose="020B0503030404040204" pitchFamily="34" charset="0"/>
                <a:ea typeface="Geneva" panose="020B0503030404040204" pitchFamily="34" charset="0"/>
              </a:rPr>
              <a:t>, with the air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for the </a:t>
            </a:r>
            <a:r>
              <a:rPr lang="it-IT" dirty="0" err="1">
                <a:latin typeface="Geneva" panose="020B0503030404040204" pitchFamily="34" charset="0"/>
                <a:ea typeface="Geneva" panose="020B0503030404040204" pitchFamily="34" charset="0"/>
              </a:rPr>
              <a:t>three</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layers</a:t>
            </a:r>
            <a:r>
              <a:rPr lang="it-IT" dirty="0">
                <a:latin typeface="Geneva" panose="020B0503030404040204" pitchFamily="34" charset="0"/>
                <a:ea typeface="Geneva" panose="020B0503030404040204" pitchFamily="34" charset="0"/>
              </a:rPr>
              <a:t> inside, </a:t>
            </a:r>
            <a:r>
              <a:rPr lang="it-IT" dirty="0" err="1">
                <a:latin typeface="Geneva" panose="020B0503030404040204" pitchFamily="34" charset="0"/>
                <a:ea typeface="Geneva" panose="020B0503030404040204" pitchFamily="34" charset="0"/>
              </a:rPr>
              <a:t>is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fixed</a:t>
            </a:r>
            <a:r>
              <a:rPr lang="it-IT" dirty="0">
                <a:latin typeface="Geneva" panose="020B0503030404040204" pitchFamily="34" charset="0"/>
                <a:ea typeface="Geneva" panose="020B0503030404040204" pitchFamily="34" charset="0"/>
              </a:rPr>
              <a:t> to the 3D printed support</a:t>
            </a:r>
          </a:p>
        </p:txBody>
      </p:sp>
      <p:grpSp>
        <p:nvGrpSpPr>
          <p:cNvPr id="2" name="Gruppo 1">
            <a:extLst>
              <a:ext uri="{FF2B5EF4-FFF2-40B4-BE49-F238E27FC236}">
                <a16:creationId xmlns:a16="http://schemas.microsoft.com/office/drawing/2014/main" id="{F9B7FBF1-1B5B-3DAD-AB4E-6975D8FB4DA0}"/>
              </a:ext>
            </a:extLst>
          </p:cNvPr>
          <p:cNvGrpSpPr/>
          <p:nvPr/>
        </p:nvGrpSpPr>
        <p:grpSpPr>
          <a:xfrm>
            <a:off x="4559808" y="797616"/>
            <a:ext cx="5254242" cy="1335984"/>
            <a:chOff x="4437768" y="797616"/>
            <a:chExt cx="5376282" cy="1365606"/>
          </a:xfrm>
        </p:grpSpPr>
        <p:pic>
          <p:nvPicPr>
            <p:cNvPr id="7" name="Immagine 6" descr="Immagine che contiene stoviglie, scopa&#10;&#10;Il contenuto generato dall'IA potrebbe non essere corretto.">
              <a:extLst>
                <a:ext uri="{FF2B5EF4-FFF2-40B4-BE49-F238E27FC236}">
                  <a16:creationId xmlns:a16="http://schemas.microsoft.com/office/drawing/2014/main" id="{920BC853-763A-F3A4-9278-0B01502E5E80}"/>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464" t="16568" r="35137" b="38832"/>
            <a:stretch/>
          </p:blipFill>
          <p:spPr>
            <a:xfrm>
              <a:off x="4437768" y="797616"/>
              <a:ext cx="3316460" cy="1365606"/>
            </a:xfrm>
            <a:prstGeom prst="rect">
              <a:avLst/>
            </a:prstGeom>
          </p:spPr>
        </p:pic>
        <p:cxnSp>
          <p:nvCxnSpPr>
            <p:cNvPr id="10" name="Connettore 2 9">
              <a:extLst>
                <a:ext uri="{FF2B5EF4-FFF2-40B4-BE49-F238E27FC236}">
                  <a16:creationId xmlns:a16="http://schemas.microsoft.com/office/drawing/2014/main" id="{16C0FA34-DFD1-6853-0ADC-F540AC0DD5A2}"/>
                </a:ext>
              </a:extLst>
            </p:cNvPr>
            <p:cNvCxnSpPr/>
            <p:nvPr/>
          </p:nvCxnSpPr>
          <p:spPr>
            <a:xfrm flipH="1">
              <a:off x="6381067" y="1106342"/>
              <a:ext cx="197353" cy="2368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1" name="CasellaDiTesto 10">
              <a:extLst>
                <a:ext uri="{FF2B5EF4-FFF2-40B4-BE49-F238E27FC236}">
                  <a16:creationId xmlns:a16="http://schemas.microsoft.com/office/drawing/2014/main" id="{E57BD51B-621B-A0C3-2782-3FBFD978A65E}"/>
                </a:ext>
              </a:extLst>
            </p:cNvPr>
            <p:cNvSpPr txBox="1"/>
            <p:nvPr/>
          </p:nvSpPr>
          <p:spPr>
            <a:xfrm>
              <a:off x="6264212" y="835150"/>
              <a:ext cx="2332110" cy="346061"/>
            </a:xfrm>
            <a:prstGeom prst="rect">
              <a:avLst/>
            </a:prstGeom>
            <a:noFill/>
          </p:spPr>
          <p:txBody>
            <a:bodyPr wrap="square" rtlCol="0">
              <a:spAutoFit/>
            </a:bodyPr>
            <a:lstStyle/>
            <a:p>
              <a:pPr algn="ctr"/>
              <a:r>
                <a:rPr lang="it-IT" sz="1600" dirty="0" err="1">
                  <a:latin typeface="Geneva" panose="020B0503030404040204"/>
                </a:rPr>
                <a:t>Conical</a:t>
              </a:r>
              <a:r>
                <a:rPr lang="it-IT" sz="1600" dirty="0">
                  <a:latin typeface="Geneva" panose="020B0503030404040204"/>
                </a:rPr>
                <a:t> </a:t>
              </a:r>
              <a:r>
                <a:rPr lang="it-IT" sz="1600" dirty="0" err="1">
                  <a:latin typeface="Geneva" panose="020B0503030404040204"/>
                </a:rPr>
                <a:t>structure</a:t>
              </a:r>
              <a:endParaRPr lang="it-IT" sz="1600" dirty="0">
                <a:latin typeface="Geneva" panose="020B0503030404040204"/>
              </a:endParaRPr>
            </a:p>
          </p:txBody>
        </p:sp>
        <p:cxnSp>
          <p:nvCxnSpPr>
            <p:cNvPr id="12" name="Connettore 2 11">
              <a:extLst>
                <a:ext uri="{FF2B5EF4-FFF2-40B4-BE49-F238E27FC236}">
                  <a16:creationId xmlns:a16="http://schemas.microsoft.com/office/drawing/2014/main" id="{C7A33D5E-B03D-58DC-0C35-A491BFB8C00C}"/>
                </a:ext>
              </a:extLst>
            </p:cNvPr>
            <p:cNvCxnSpPr>
              <a:cxnSpLocks/>
            </p:cNvCxnSpPr>
            <p:nvPr/>
          </p:nvCxnSpPr>
          <p:spPr>
            <a:xfrm flipH="1">
              <a:off x="7459182" y="1554454"/>
              <a:ext cx="181027" cy="1510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CasellaDiTesto 12">
              <a:extLst>
                <a:ext uri="{FF2B5EF4-FFF2-40B4-BE49-F238E27FC236}">
                  <a16:creationId xmlns:a16="http://schemas.microsoft.com/office/drawing/2014/main" id="{B134DEC1-59DF-BB4E-7482-5FEC6DE5BBA1}"/>
                </a:ext>
              </a:extLst>
            </p:cNvPr>
            <p:cNvSpPr txBox="1"/>
            <p:nvPr/>
          </p:nvSpPr>
          <p:spPr>
            <a:xfrm>
              <a:off x="7070850" y="1264689"/>
              <a:ext cx="2743200" cy="338554"/>
            </a:xfrm>
            <a:prstGeom prst="rect">
              <a:avLst/>
            </a:prstGeom>
            <a:noFill/>
          </p:spPr>
          <p:txBody>
            <a:bodyPr wrap="square" rtlCol="0">
              <a:spAutoFit/>
            </a:bodyPr>
            <a:lstStyle/>
            <a:p>
              <a:pPr algn="ctr"/>
              <a:r>
                <a:rPr lang="it-IT" sz="1600" dirty="0">
                  <a:latin typeface="Geneva" panose="020B0503030404040204"/>
                </a:rPr>
                <a:t>3D printed support</a:t>
              </a:r>
            </a:p>
          </p:txBody>
        </p:sp>
      </p:grpSp>
      <p:sp>
        <p:nvSpPr>
          <p:cNvPr id="17" name="CasellaDiTesto 16">
            <a:extLst>
              <a:ext uri="{FF2B5EF4-FFF2-40B4-BE49-F238E27FC236}">
                <a16:creationId xmlns:a16="http://schemas.microsoft.com/office/drawing/2014/main" id="{7938C1DB-785E-E45E-5F79-0798F0E87E0F}"/>
              </a:ext>
            </a:extLst>
          </p:cNvPr>
          <p:cNvSpPr txBox="1"/>
          <p:nvPr/>
        </p:nvSpPr>
        <p:spPr>
          <a:xfrm>
            <a:off x="3496626" y="4662066"/>
            <a:ext cx="4143583" cy="1969770"/>
          </a:xfrm>
          <a:prstGeom prst="rect">
            <a:avLst/>
          </a:prstGeom>
          <a:noFill/>
        </p:spPr>
        <p:txBody>
          <a:bodyPr wrap="square" rtlCol="0">
            <a:spAutoFit/>
          </a:bodyPr>
          <a:lstStyle/>
          <a:p>
            <a:pPr marL="228600" indent="-228600" algn="ctr">
              <a:buFont typeface="+mj-lt"/>
              <a:buAutoNum type="arabicPeriod"/>
            </a:pPr>
            <a:r>
              <a:rPr lang="it-IT" b="1" dirty="0" err="1">
                <a:latin typeface="Geneva" panose="020B0503030404040204" pitchFamily="34" charset="0"/>
                <a:ea typeface="Geneva" panose="020B0503030404040204" pitchFamily="34" charset="0"/>
              </a:rPr>
              <a:t>Physics</a:t>
            </a:r>
            <a:r>
              <a:rPr lang="it-IT" b="1" dirty="0">
                <a:latin typeface="Geneva" panose="020B0503030404040204" pitchFamily="34" charset="0"/>
                <a:ea typeface="Geneva" panose="020B0503030404040204" pitchFamily="34" charset="0"/>
              </a:rPr>
              <a:t>:</a:t>
            </a:r>
          </a:p>
          <a:p>
            <a:pPr marL="228600" indent="-228600" algn="ctr">
              <a:buFont typeface="+mj-lt"/>
              <a:buAutoNum type="arabicPeriod"/>
            </a:pPr>
            <a:endParaRPr lang="it-IT" sz="1400" b="1" dirty="0">
              <a:latin typeface="Geneva" panose="020B0503030404040204" pitchFamily="34" charset="0"/>
              <a:ea typeface="Geneva" panose="020B0503030404040204" pitchFamily="34" charset="0"/>
            </a:endParaRPr>
          </a:p>
          <a:p>
            <a:pPr marL="628650" lvl="1" indent="-171450">
              <a:buFont typeface="Arial" panose="020B0604020202020204" pitchFamily="34" charset="0"/>
              <a:buChar char="•"/>
            </a:pPr>
            <a:r>
              <a:rPr lang="it-IT" dirty="0" err="1">
                <a:latin typeface="Geneva" panose="020B0503030404040204" pitchFamily="34" charset="0"/>
                <a:ea typeface="Geneva" panose="020B0503030404040204" pitchFamily="34" charset="0"/>
              </a:rPr>
              <a:t>Projective</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geometry</a:t>
            </a:r>
            <a:endParaRPr lang="it-IT" dirty="0">
              <a:latin typeface="Geneva" panose="020B0503030404040204" pitchFamily="34" charset="0"/>
              <a:ea typeface="Geneva" panose="020B0503030404040204" pitchFamily="34" charset="0"/>
            </a:endParaRPr>
          </a:p>
          <a:p>
            <a:pPr marL="628650" lvl="1" indent="-171450">
              <a:buFont typeface="Arial" panose="020B0604020202020204" pitchFamily="34" charset="0"/>
              <a:buChar char="•"/>
            </a:pPr>
            <a:r>
              <a:rPr lang="it-IT" dirty="0" err="1">
                <a:latin typeface="Geneva" panose="020B0503030404040204" pitchFamily="34" charset="0"/>
                <a:ea typeface="Geneva" panose="020B0503030404040204" pitchFamily="34" charset="0"/>
              </a:rPr>
              <a:t>Particles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could</a:t>
            </a:r>
            <a:r>
              <a:rPr lang="it-IT" dirty="0">
                <a:latin typeface="Geneva" panose="020B0503030404040204" pitchFamily="34" charset="0"/>
                <a:ea typeface="Geneva" panose="020B0503030404040204" pitchFamily="34" charset="0"/>
              </a:rPr>
              <a:t> follow the </a:t>
            </a:r>
            <a:r>
              <a:rPr lang="it-IT" dirty="0" err="1">
                <a:latin typeface="Geneva" panose="020B0503030404040204" pitchFamily="34" charset="0"/>
                <a:ea typeface="Geneva" panose="020B0503030404040204" pitchFamily="34" charset="0"/>
              </a:rPr>
              <a:t>direction</a:t>
            </a:r>
            <a:r>
              <a:rPr lang="it-IT" dirty="0">
                <a:latin typeface="Geneva" panose="020B0503030404040204" pitchFamily="34" charset="0"/>
                <a:ea typeface="Geneva" panose="020B0503030404040204" pitchFamily="34" charset="0"/>
              </a:rPr>
              <a:t> of the </a:t>
            </a:r>
            <a:r>
              <a:rPr lang="it-IT" dirty="0" err="1">
                <a:latin typeface="Geneva" panose="020B0503030404040204" pitchFamily="34" charset="0"/>
                <a:ea typeface="Geneva" panose="020B0503030404040204" pitchFamily="34" charset="0"/>
              </a:rPr>
              <a:t>cones</a:t>
            </a:r>
            <a:endParaRPr lang="it-IT" dirty="0">
              <a:latin typeface="Geneva" panose="020B0503030404040204" pitchFamily="34" charset="0"/>
              <a:ea typeface="Geneva" panose="020B0503030404040204" pitchFamily="34" charset="0"/>
            </a:endParaRPr>
          </a:p>
          <a:p>
            <a:pPr marL="628650" lvl="1" indent="-171450">
              <a:buFont typeface="Arial" panose="020B0604020202020204" pitchFamily="34" charset="0"/>
              <a:buChar char="•"/>
            </a:pPr>
            <a:r>
              <a:rPr lang="it-IT" dirty="0">
                <a:latin typeface="Geneva" panose="020B0503030404040204" pitchFamily="34" charset="0"/>
                <a:ea typeface="Geneva" panose="020B0503030404040204" pitchFamily="34" charset="0"/>
              </a:rPr>
              <a:t>Passive </a:t>
            </a:r>
            <a:r>
              <a:rPr lang="it-IT" dirty="0" err="1">
                <a:latin typeface="Geneva" panose="020B0503030404040204" pitchFamily="34" charset="0"/>
                <a:ea typeface="Geneva" panose="020B0503030404040204" pitchFamily="34" charset="0"/>
              </a:rPr>
              <a:t>material</a:t>
            </a:r>
            <a:r>
              <a:rPr lang="it-IT" dirty="0">
                <a:latin typeface="Geneva" panose="020B0503030404040204" pitchFamily="34" charset="0"/>
                <a:ea typeface="Geneva" panose="020B0503030404040204" pitchFamily="34" charset="0"/>
              </a:rPr>
              <a:t> in front of the </a:t>
            </a:r>
            <a:r>
              <a:rPr lang="it-IT" dirty="0" err="1">
                <a:latin typeface="Geneva" panose="020B0503030404040204" pitchFamily="34" charset="0"/>
                <a:ea typeface="Geneva" panose="020B0503030404040204" pitchFamily="34" charset="0"/>
              </a:rPr>
              <a:t>LumiCal</a:t>
            </a:r>
            <a:r>
              <a:rPr lang="it-IT" dirty="0">
                <a:latin typeface="Geneva" panose="020B0503030404040204" pitchFamily="34" charset="0"/>
                <a:ea typeface="Geneva" panose="020B0503030404040204" pitchFamily="34" charset="0"/>
              </a:rPr>
              <a:t> and discs</a:t>
            </a:r>
          </a:p>
        </p:txBody>
      </p:sp>
      <p:sp>
        <p:nvSpPr>
          <p:cNvPr id="18" name="CasellaDiTesto 17">
            <a:extLst>
              <a:ext uri="{FF2B5EF4-FFF2-40B4-BE49-F238E27FC236}">
                <a16:creationId xmlns:a16="http://schemas.microsoft.com/office/drawing/2014/main" id="{F67ECC10-A083-79D0-3C2C-568F4E60AC60}"/>
              </a:ext>
            </a:extLst>
          </p:cNvPr>
          <p:cNvSpPr txBox="1"/>
          <p:nvPr/>
        </p:nvSpPr>
        <p:spPr>
          <a:xfrm>
            <a:off x="7115826" y="4671037"/>
            <a:ext cx="5012300" cy="1723549"/>
          </a:xfrm>
          <a:prstGeom prst="rect">
            <a:avLst/>
          </a:prstGeom>
          <a:noFill/>
        </p:spPr>
        <p:txBody>
          <a:bodyPr wrap="square" rtlCol="0">
            <a:spAutoFit/>
          </a:bodyPr>
          <a:lstStyle/>
          <a:p>
            <a:pPr marL="228600" indent="-228600" algn="ctr">
              <a:buFont typeface="+mj-lt"/>
              <a:buAutoNum type="arabicPeriod" startAt="2"/>
            </a:pPr>
            <a:r>
              <a:rPr lang="it-IT" b="1" dirty="0">
                <a:latin typeface="Geneva" panose="020B0503030404040204" pitchFamily="34" charset="0"/>
                <a:ea typeface="Geneva" panose="020B0503030404040204" pitchFamily="34" charset="0"/>
              </a:rPr>
              <a:t>Integration/</a:t>
            </a:r>
            <a:r>
              <a:rPr lang="it-IT" b="1" dirty="0" err="1">
                <a:latin typeface="Geneva" panose="020B0503030404040204" pitchFamily="34" charset="0"/>
                <a:ea typeface="Geneva" panose="020B0503030404040204" pitchFamily="34" charset="0"/>
              </a:rPr>
              <a:t>Maintenance</a:t>
            </a:r>
            <a:r>
              <a:rPr lang="it-IT" b="1" dirty="0">
                <a:latin typeface="Geneva" panose="020B0503030404040204" pitchFamily="34" charset="0"/>
                <a:ea typeface="Geneva" panose="020B0503030404040204" pitchFamily="34" charset="0"/>
              </a:rPr>
              <a:t>:</a:t>
            </a:r>
          </a:p>
          <a:p>
            <a:pPr marL="228600" indent="-228600" algn="ctr">
              <a:buFont typeface="+mj-lt"/>
              <a:buAutoNum type="arabicPeriod" startAt="2"/>
            </a:pPr>
            <a:endParaRPr lang="it-IT" sz="1600" b="1" dirty="0">
              <a:latin typeface="Geneva" panose="020B0503030404040204" pitchFamily="34" charset="0"/>
              <a:ea typeface="Geneva" panose="020B0503030404040204" pitchFamily="34" charset="0"/>
            </a:endParaRPr>
          </a:p>
          <a:p>
            <a:pPr marL="628650" lvl="1" indent="-171450">
              <a:buFont typeface="Arial" panose="020B0604020202020204" pitchFamily="34" charset="0"/>
              <a:buChar char="•"/>
            </a:pPr>
            <a:r>
              <a:rPr lang="it-IT" dirty="0" err="1">
                <a:latin typeface="Geneva" panose="020B0503030404040204" pitchFamily="34" charset="0"/>
                <a:ea typeface="Geneva" panose="020B0503030404040204" pitchFamily="34" charset="0"/>
              </a:rPr>
              <a:t>Need</a:t>
            </a:r>
            <a:r>
              <a:rPr lang="it-IT" dirty="0">
                <a:latin typeface="Geneva" panose="020B0503030404040204" pitchFamily="34" charset="0"/>
                <a:ea typeface="Geneva" panose="020B0503030404040204" pitchFamily="34" charset="0"/>
              </a:rPr>
              <a:t> to split the discs</a:t>
            </a:r>
          </a:p>
          <a:p>
            <a:pPr marL="628650" lvl="1" indent="-171450">
              <a:buFont typeface="Arial" panose="020B0604020202020204" pitchFamily="34" charset="0"/>
              <a:buChar char="•"/>
            </a:pPr>
            <a:r>
              <a:rPr lang="it-IT" dirty="0" err="1">
                <a:latin typeface="Geneva" panose="020B0503030404040204" pitchFamily="34" charset="0"/>
                <a:ea typeface="Geneva" panose="020B0503030404040204" pitchFamily="34" charset="0"/>
              </a:rPr>
              <a:t>Uneasy</a:t>
            </a:r>
            <a:r>
              <a:rPr lang="it-IT" dirty="0">
                <a:latin typeface="Geneva" panose="020B0503030404040204" pitchFamily="34" charset="0"/>
                <a:ea typeface="Geneva" panose="020B0503030404040204" pitchFamily="34" charset="0"/>
              </a:rPr>
              <a:t> in opening the detector</a:t>
            </a:r>
          </a:p>
          <a:p>
            <a:pPr marL="628650" lvl="1" indent="-171450">
              <a:buFont typeface="Arial" panose="020B0604020202020204" pitchFamily="34" charset="0"/>
              <a:buChar char="•"/>
            </a:pPr>
            <a:r>
              <a:rPr lang="it-IT" dirty="0">
                <a:latin typeface="Geneva" panose="020B0503030404040204" pitchFamily="34" charset="0"/>
                <a:ea typeface="Geneva" panose="020B0503030404040204" pitchFamily="34" charset="0"/>
              </a:rPr>
              <a:t>Connection of the </a:t>
            </a:r>
            <a:r>
              <a:rPr lang="it-IT" dirty="0" err="1">
                <a:latin typeface="Geneva" panose="020B0503030404040204" pitchFamily="34" charset="0"/>
                <a:ea typeface="Geneva" panose="020B0503030404040204" pitchFamily="34" charset="0"/>
              </a:rPr>
              <a:t>cones</a:t>
            </a:r>
            <a:r>
              <a:rPr lang="it-IT" dirty="0">
                <a:latin typeface="Geneva" panose="020B0503030404040204" pitchFamily="34" charset="0"/>
                <a:ea typeface="Geneva" panose="020B0503030404040204" pitchFamily="34" charset="0"/>
              </a:rPr>
              <a:t> to the </a:t>
            </a:r>
            <a:r>
              <a:rPr lang="it-IT" dirty="0" err="1">
                <a:latin typeface="Geneva" panose="020B0503030404040204" pitchFamily="34" charset="0"/>
                <a:ea typeface="Geneva" panose="020B0503030404040204" pitchFamily="34" charset="0"/>
              </a:rPr>
              <a:t>beam</a:t>
            </a:r>
            <a:r>
              <a:rPr lang="it-IT" dirty="0">
                <a:latin typeface="Geneva" panose="020B0503030404040204" pitchFamily="34" charset="0"/>
                <a:ea typeface="Geneva" panose="020B0503030404040204" pitchFamily="34" charset="0"/>
              </a:rPr>
              <a:t> pipe and to air </a:t>
            </a:r>
            <a:r>
              <a:rPr lang="it-IT" dirty="0" err="1">
                <a:latin typeface="Geneva" panose="020B0503030404040204" pitchFamily="34" charset="0"/>
                <a:ea typeface="Geneva" panose="020B0503030404040204" pitchFamily="34" charset="0"/>
              </a:rPr>
              <a:t>ducts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at</a:t>
            </a:r>
            <a:r>
              <a:rPr lang="it-IT" dirty="0">
                <a:latin typeface="Geneva" panose="020B0503030404040204" pitchFamily="34" charset="0"/>
                <a:ea typeface="Geneva" panose="020B0503030404040204" pitchFamily="34" charset="0"/>
              </a:rPr>
              <a:t> the end</a:t>
            </a:r>
          </a:p>
        </p:txBody>
      </p:sp>
      <p:sp>
        <p:nvSpPr>
          <p:cNvPr id="6" name="Parentesi graffa aperta 5">
            <a:extLst>
              <a:ext uri="{FF2B5EF4-FFF2-40B4-BE49-F238E27FC236}">
                <a16:creationId xmlns:a16="http://schemas.microsoft.com/office/drawing/2014/main" id="{04D43893-4B52-D5DF-950B-B82A1E2243A1}"/>
              </a:ext>
            </a:extLst>
          </p:cNvPr>
          <p:cNvSpPr/>
          <p:nvPr/>
        </p:nvSpPr>
        <p:spPr>
          <a:xfrm>
            <a:off x="3698849" y="5270249"/>
            <a:ext cx="230245" cy="108301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it-IT" dirty="0"/>
          </a:p>
        </p:txBody>
      </p:sp>
      <p:sp>
        <p:nvSpPr>
          <p:cNvPr id="9" name="CasellaDiTesto 8">
            <a:extLst>
              <a:ext uri="{FF2B5EF4-FFF2-40B4-BE49-F238E27FC236}">
                <a16:creationId xmlns:a16="http://schemas.microsoft.com/office/drawing/2014/main" id="{29D8F477-2B83-5DD4-829C-9C92074C8430}"/>
              </a:ext>
            </a:extLst>
          </p:cNvPr>
          <p:cNvSpPr txBox="1"/>
          <p:nvPr/>
        </p:nvSpPr>
        <p:spPr>
          <a:xfrm>
            <a:off x="63874" y="4932766"/>
            <a:ext cx="3593726" cy="646331"/>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Optimization</a:t>
            </a:r>
            <a:r>
              <a:rPr lang="it-IT" dirty="0">
                <a:latin typeface="Geneva" panose="020B0503030404040204" pitchFamily="34" charset="0"/>
                <a:ea typeface="Geneva" panose="020B0503030404040204" pitchFamily="34" charset="0"/>
              </a:rPr>
              <a:t> of the </a:t>
            </a:r>
            <a:r>
              <a:rPr lang="it-IT" dirty="0" err="1">
                <a:latin typeface="Geneva" panose="020B0503030404040204" pitchFamily="34" charset="0"/>
                <a:ea typeface="Geneva" panose="020B0503030404040204" pitchFamily="34" charset="0"/>
              </a:rPr>
              <a:t>shape</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still</a:t>
            </a:r>
            <a:r>
              <a:rPr lang="it-IT" dirty="0">
                <a:latin typeface="Geneva" panose="020B0503030404040204" pitchFamily="34" charset="0"/>
                <a:ea typeface="Geneva" panose="020B0503030404040204" pitchFamily="34" charset="0"/>
              </a:rPr>
              <a:t> under study</a:t>
            </a:r>
          </a:p>
        </p:txBody>
      </p:sp>
      <p:sp>
        <p:nvSpPr>
          <p:cNvPr id="19" name="CasellaDiTesto 18">
            <a:extLst>
              <a:ext uri="{FF2B5EF4-FFF2-40B4-BE49-F238E27FC236}">
                <a16:creationId xmlns:a16="http://schemas.microsoft.com/office/drawing/2014/main" id="{B480F85A-E024-1D4F-DB5F-488220B585B0}"/>
              </a:ext>
            </a:extLst>
          </p:cNvPr>
          <p:cNvSpPr txBox="1"/>
          <p:nvPr/>
        </p:nvSpPr>
        <p:spPr>
          <a:xfrm>
            <a:off x="328612" y="5760489"/>
            <a:ext cx="3126765" cy="646331"/>
          </a:xfrm>
          <a:prstGeom prst="rect">
            <a:avLst/>
          </a:prstGeom>
          <a:noFill/>
        </p:spPr>
        <p:txBody>
          <a:bodyPr wrap="square" rtlCol="0">
            <a:spAutoFit/>
          </a:bodyPr>
          <a:lstStyle/>
          <a:p>
            <a:pPr algn="ctr"/>
            <a:r>
              <a:rPr lang="it-IT" b="1" dirty="0" err="1">
                <a:latin typeface="Geneva" panose="020B0503030404040204" pitchFamily="34" charset="0"/>
                <a:ea typeface="Geneva" panose="020B0503030404040204" pitchFamily="34" charset="0"/>
              </a:rPr>
              <a:t>Hyperbolic</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structure</a:t>
            </a:r>
            <a:endParaRPr lang="it-IT" dirty="0">
              <a:latin typeface="Geneva" panose="020B0503030404040204" pitchFamily="34" charset="0"/>
              <a:ea typeface="Geneva" panose="020B0503030404040204" pitchFamily="34" charset="0"/>
            </a:endParaRPr>
          </a:p>
          <a:p>
            <a:pPr algn="ctr"/>
            <a:r>
              <a:rPr lang="it-IT" dirty="0">
                <a:latin typeface="Geneva" panose="020B0503030404040204" pitchFamily="34" charset="0"/>
                <a:ea typeface="Geneva" panose="020B0503030404040204" pitchFamily="34" charset="0"/>
              </a:rPr>
              <a:t>(impact discs </a:t>
            </a:r>
            <a:r>
              <a:rPr lang="it-IT" dirty="0" err="1">
                <a:latin typeface="Geneva" panose="020B0503030404040204" pitchFamily="34" charset="0"/>
                <a:ea typeface="Geneva" panose="020B0503030404040204" pitchFamily="34" charset="0"/>
              </a:rPr>
              <a:t>acceptance</a:t>
            </a:r>
            <a:r>
              <a:rPr lang="it-IT" dirty="0">
                <a:latin typeface="Geneva" panose="020B0503030404040204" pitchFamily="34" charset="0"/>
                <a:ea typeface="Geneva" panose="020B0503030404040204" pitchFamily="34" charset="0"/>
              </a:rPr>
              <a:t>)</a:t>
            </a:r>
          </a:p>
        </p:txBody>
      </p:sp>
      <p:cxnSp>
        <p:nvCxnSpPr>
          <p:cNvPr id="27" name="Connettore 2 26">
            <a:extLst>
              <a:ext uri="{FF2B5EF4-FFF2-40B4-BE49-F238E27FC236}">
                <a16:creationId xmlns:a16="http://schemas.microsoft.com/office/drawing/2014/main" id="{035E708C-CBEE-233D-AE36-DB57BC1FBBC7}"/>
              </a:ext>
            </a:extLst>
          </p:cNvPr>
          <p:cNvCxnSpPr>
            <a:cxnSpLocks/>
          </p:cNvCxnSpPr>
          <p:nvPr/>
        </p:nvCxnSpPr>
        <p:spPr>
          <a:xfrm>
            <a:off x="1860737" y="5646951"/>
            <a:ext cx="0" cy="1648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Segnaposto numero diapositiva 4">
            <a:extLst>
              <a:ext uri="{FF2B5EF4-FFF2-40B4-BE49-F238E27FC236}">
                <a16:creationId xmlns:a16="http://schemas.microsoft.com/office/drawing/2014/main" id="{1AD989DA-C50C-B0F8-A263-50B31AB95455}"/>
              </a:ext>
            </a:extLst>
          </p:cNvPr>
          <p:cNvSpPr>
            <a:spLocks noGrp="1"/>
          </p:cNvSpPr>
          <p:nvPr>
            <p:ph type="sldNum" sz="quarter" idx="12"/>
          </p:nvPr>
        </p:nvSpPr>
        <p:spPr/>
        <p:txBody>
          <a:bodyPr/>
          <a:lstStyle/>
          <a:p>
            <a:fld id="{C804D2AE-2E06-D54F-A59E-408327E0CF57}" type="slidenum">
              <a:rPr lang="en-US" smtClean="0">
                <a:latin typeface="Geneva" panose="020B0503030404040204"/>
              </a:rPr>
              <a:pPr/>
              <a:t>7</a:t>
            </a:fld>
            <a:endParaRPr lang="en-US" dirty="0">
              <a:latin typeface="Geneva" panose="020B0503030404040204"/>
            </a:endParaRPr>
          </a:p>
        </p:txBody>
      </p:sp>
      <p:sp>
        <p:nvSpPr>
          <p:cNvPr id="16" name="CasellaDiTesto 15">
            <a:extLst>
              <a:ext uri="{FF2B5EF4-FFF2-40B4-BE49-F238E27FC236}">
                <a16:creationId xmlns:a16="http://schemas.microsoft.com/office/drawing/2014/main" id="{3177750F-5DDD-9D26-576A-B0E5CA81FEDF}"/>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20" name="CasellaDiTesto 19">
            <a:extLst>
              <a:ext uri="{FF2B5EF4-FFF2-40B4-BE49-F238E27FC236}">
                <a16:creationId xmlns:a16="http://schemas.microsoft.com/office/drawing/2014/main" id="{47C21614-6DBD-B099-13A1-903D29FD4484}"/>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4" name="CasellaDiTesto 3">
            <a:extLst>
              <a:ext uri="{FF2B5EF4-FFF2-40B4-BE49-F238E27FC236}">
                <a16:creationId xmlns:a16="http://schemas.microsoft.com/office/drawing/2014/main" id="{BB65F33C-7A39-553A-E257-781E8AA2C277}"/>
              </a:ext>
            </a:extLst>
          </p:cNvPr>
          <p:cNvSpPr txBox="1"/>
          <p:nvPr/>
        </p:nvSpPr>
        <p:spPr>
          <a:xfrm>
            <a:off x="3415188" y="4376231"/>
            <a:ext cx="5809028" cy="369332"/>
          </a:xfrm>
          <a:prstGeom prst="rect">
            <a:avLst/>
          </a:prstGeom>
          <a:noFill/>
        </p:spPr>
        <p:txBody>
          <a:bodyPr wrap="square" rtlCol="0">
            <a:spAutoFit/>
          </a:bodyPr>
          <a:lstStyle/>
          <a:p>
            <a:r>
              <a:rPr lang="it-IT" b="1" dirty="0">
                <a:solidFill>
                  <a:srgbClr val="C00000"/>
                </a:solidFill>
                <a:latin typeface="Geneva" panose="020B0503030404040204"/>
              </a:rPr>
              <a:t>In the assembly, </a:t>
            </a:r>
            <a:r>
              <a:rPr lang="it-IT" b="1" dirty="0" err="1">
                <a:solidFill>
                  <a:srgbClr val="C00000"/>
                </a:solidFill>
                <a:latin typeface="Geneva" panose="020B0503030404040204"/>
              </a:rPr>
              <a:t>attention</a:t>
            </a:r>
            <a:r>
              <a:rPr lang="it-IT" b="1" dirty="0">
                <a:solidFill>
                  <a:srgbClr val="C00000"/>
                </a:solidFill>
                <a:latin typeface="Geneva" panose="020B0503030404040204"/>
              </a:rPr>
              <a:t> </a:t>
            </a:r>
            <a:r>
              <a:rPr lang="it-IT" b="1" dirty="0" err="1">
                <a:solidFill>
                  <a:srgbClr val="C00000"/>
                </a:solidFill>
                <a:latin typeface="Geneva" panose="020B0503030404040204"/>
              </a:rPr>
              <a:t>needs</a:t>
            </a:r>
            <a:r>
              <a:rPr lang="it-IT" b="1" dirty="0">
                <a:solidFill>
                  <a:srgbClr val="C00000"/>
                </a:solidFill>
                <a:latin typeface="Geneva" panose="020B0503030404040204"/>
              </a:rPr>
              <a:t> to be </a:t>
            </a:r>
            <a:r>
              <a:rPr lang="it-IT" b="1" dirty="0" err="1">
                <a:solidFill>
                  <a:srgbClr val="C00000"/>
                </a:solidFill>
                <a:latin typeface="Geneva" panose="020B0503030404040204"/>
              </a:rPr>
              <a:t>paid</a:t>
            </a:r>
            <a:r>
              <a:rPr lang="it-IT" b="1" dirty="0">
                <a:solidFill>
                  <a:srgbClr val="C00000"/>
                </a:solidFill>
                <a:latin typeface="Geneva" panose="020B0503030404040204"/>
              </a:rPr>
              <a:t> to</a:t>
            </a:r>
          </a:p>
        </p:txBody>
      </p:sp>
    </p:spTree>
    <p:extLst>
      <p:ext uri="{BB962C8B-B14F-4D97-AF65-F5344CB8AC3E}">
        <p14:creationId xmlns:p14="http://schemas.microsoft.com/office/powerpoint/2010/main" val="1474959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B884E-941A-A99D-B356-2E1D7D53A8C0}"/>
            </a:ext>
          </a:extLst>
        </p:cNvPr>
        <p:cNvGrpSpPr/>
        <p:nvPr/>
      </p:nvGrpSpPr>
      <p:grpSpPr>
        <a:xfrm>
          <a:off x="0" y="0"/>
          <a:ext cx="0" cy="0"/>
          <a:chOff x="0" y="0"/>
          <a:chExt cx="0" cy="0"/>
        </a:xfrm>
      </p:grpSpPr>
      <p:pic>
        <p:nvPicPr>
          <p:cNvPr id="61" name="Immagine 60">
            <a:extLst>
              <a:ext uri="{FF2B5EF4-FFF2-40B4-BE49-F238E27FC236}">
                <a16:creationId xmlns:a16="http://schemas.microsoft.com/office/drawing/2014/main" id="{775DC9E2-C5CD-E236-653B-FC3AE75696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3" name="CasellaDiTesto 2">
            <a:extLst>
              <a:ext uri="{FF2B5EF4-FFF2-40B4-BE49-F238E27FC236}">
                <a16:creationId xmlns:a16="http://schemas.microsoft.com/office/drawing/2014/main" id="{444DE274-8896-5980-DF6C-F8FFDADA8255}"/>
              </a:ext>
            </a:extLst>
          </p:cNvPr>
          <p:cNvSpPr txBox="1"/>
          <p:nvPr/>
        </p:nvSpPr>
        <p:spPr>
          <a:xfrm>
            <a:off x="4758865" y="558031"/>
            <a:ext cx="2674269" cy="369332"/>
          </a:xfrm>
          <a:prstGeom prst="rect">
            <a:avLst/>
          </a:prstGeom>
          <a:noFill/>
        </p:spPr>
        <p:txBody>
          <a:bodyPr wrap="square" rtlCol="0">
            <a:spAutoFit/>
          </a:bodyPr>
          <a:lstStyle/>
          <a:p>
            <a:pPr algn="ctr"/>
            <a:r>
              <a:rPr lang="it-IT" b="1" u="sng" dirty="0">
                <a:latin typeface="Geneva" panose="020B0503030404040204"/>
              </a:rPr>
              <a:t>2. </a:t>
            </a:r>
            <a:r>
              <a:rPr lang="it-IT" b="1" u="sng" dirty="0" err="1">
                <a:latin typeface="Geneva" panose="020B0503030404040204"/>
              </a:rPr>
              <a:t>Radial</a:t>
            </a:r>
            <a:r>
              <a:rPr lang="it-IT" b="1" u="sng" dirty="0">
                <a:latin typeface="Geneva" panose="020B0503030404040204"/>
              </a:rPr>
              <a:t> </a:t>
            </a:r>
            <a:r>
              <a:rPr lang="it-IT" b="1" u="sng" dirty="0" err="1">
                <a:latin typeface="Geneva" panose="020B0503030404040204"/>
              </a:rPr>
              <a:t>inlet</a:t>
            </a:r>
            <a:r>
              <a:rPr lang="it-IT" b="1" u="sng" dirty="0">
                <a:latin typeface="Geneva" panose="020B0503030404040204"/>
              </a:rPr>
              <a:t>/outlet </a:t>
            </a:r>
            <a:endParaRPr lang="it-IT" dirty="0">
              <a:latin typeface="Geneva" panose="020B0503030404040204"/>
            </a:endParaRPr>
          </a:p>
        </p:txBody>
      </p:sp>
      <p:grpSp>
        <p:nvGrpSpPr>
          <p:cNvPr id="6" name="Gruppo 5">
            <a:extLst>
              <a:ext uri="{FF2B5EF4-FFF2-40B4-BE49-F238E27FC236}">
                <a16:creationId xmlns:a16="http://schemas.microsoft.com/office/drawing/2014/main" id="{B6471BB6-9E7B-CC74-4CE0-C19AE0D93282}"/>
              </a:ext>
            </a:extLst>
          </p:cNvPr>
          <p:cNvGrpSpPr/>
          <p:nvPr/>
        </p:nvGrpSpPr>
        <p:grpSpPr>
          <a:xfrm>
            <a:off x="1129421" y="4327333"/>
            <a:ext cx="2585810" cy="923330"/>
            <a:chOff x="1129421" y="4327333"/>
            <a:chExt cx="2585810" cy="923330"/>
          </a:xfrm>
        </p:grpSpPr>
        <p:cxnSp>
          <p:nvCxnSpPr>
            <p:cNvPr id="23" name="Connettore diritto 22">
              <a:extLst>
                <a:ext uri="{FF2B5EF4-FFF2-40B4-BE49-F238E27FC236}">
                  <a16:creationId xmlns:a16="http://schemas.microsoft.com/office/drawing/2014/main" id="{C0191F37-666B-7E67-FF38-F403A43D7CB4}"/>
                </a:ext>
              </a:extLst>
            </p:cNvPr>
            <p:cNvCxnSpPr/>
            <p:nvPr/>
          </p:nvCxnSpPr>
          <p:spPr>
            <a:xfrm>
              <a:off x="1129421" y="4523031"/>
              <a:ext cx="17103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24" name="Connettore diritto 23">
              <a:extLst>
                <a:ext uri="{FF2B5EF4-FFF2-40B4-BE49-F238E27FC236}">
                  <a16:creationId xmlns:a16="http://schemas.microsoft.com/office/drawing/2014/main" id="{C6C85D32-1DBF-6420-9CA9-EEAB098A661D}"/>
                </a:ext>
              </a:extLst>
            </p:cNvPr>
            <p:cNvCxnSpPr/>
            <p:nvPr/>
          </p:nvCxnSpPr>
          <p:spPr>
            <a:xfrm>
              <a:off x="1129421" y="4775723"/>
              <a:ext cx="171039"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5" name="Connettore diritto 24">
              <a:extLst>
                <a:ext uri="{FF2B5EF4-FFF2-40B4-BE49-F238E27FC236}">
                  <a16:creationId xmlns:a16="http://schemas.microsoft.com/office/drawing/2014/main" id="{1ADE6396-B181-7D9B-BF18-6C671B086EED}"/>
                </a:ext>
              </a:extLst>
            </p:cNvPr>
            <p:cNvCxnSpPr/>
            <p:nvPr/>
          </p:nvCxnSpPr>
          <p:spPr>
            <a:xfrm>
              <a:off x="1129421" y="5052881"/>
              <a:ext cx="171039" cy="0"/>
            </a:xfrm>
            <a:prstGeom prst="line">
              <a:avLst/>
            </a:prstGeom>
          </p:spPr>
          <p:style>
            <a:lnRef idx="2">
              <a:schemeClr val="accent2"/>
            </a:lnRef>
            <a:fillRef idx="0">
              <a:schemeClr val="accent2"/>
            </a:fillRef>
            <a:effectRef idx="1">
              <a:schemeClr val="accent2"/>
            </a:effectRef>
            <a:fontRef idx="minor">
              <a:schemeClr val="tx1"/>
            </a:fontRef>
          </p:style>
        </p:cxnSp>
        <p:sp>
          <p:nvSpPr>
            <p:cNvPr id="26" name="CasellaDiTesto 25">
              <a:extLst>
                <a:ext uri="{FF2B5EF4-FFF2-40B4-BE49-F238E27FC236}">
                  <a16:creationId xmlns:a16="http://schemas.microsoft.com/office/drawing/2014/main" id="{656A6581-36FD-9490-6E19-CCB93D87C8AF}"/>
                </a:ext>
              </a:extLst>
            </p:cNvPr>
            <p:cNvSpPr txBox="1"/>
            <p:nvPr/>
          </p:nvSpPr>
          <p:spPr>
            <a:xfrm>
              <a:off x="1361112" y="4327333"/>
              <a:ext cx="2354119" cy="923330"/>
            </a:xfrm>
            <a:prstGeom prst="rect">
              <a:avLst/>
            </a:prstGeom>
            <a:noFill/>
          </p:spPr>
          <p:txBody>
            <a:bodyPr wrap="square" rtlCol="0">
              <a:spAutoFit/>
            </a:bodyPr>
            <a:lstStyle/>
            <a:p>
              <a:r>
                <a:rPr lang="it-IT" dirty="0">
                  <a:solidFill>
                    <a:schemeClr val="tx2">
                      <a:lumMod val="75000"/>
                      <a:lumOff val="25000"/>
                    </a:schemeClr>
                  </a:solidFill>
                  <a:latin typeface="Geneva" panose="020B0503030404040204"/>
                </a:rPr>
                <a:t>Layer 3 </a:t>
              </a:r>
              <a:r>
                <a:rPr lang="it-IT" dirty="0" err="1">
                  <a:solidFill>
                    <a:schemeClr val="tx2">
                      <a:lumMod val="75000"/>
                      <a:lumOff val="25000"/>
                    </a:schemeClr>
                  </a:solidFill>
                  <a:latin typeface="Geneva" panose="020B0503030404040204"/>
                </a:rPr>
                <a:t>ducts</a:t>
              </a:r>
              <a:endParaRPr lang="it-IT" dirty="0">
                <a:solidFill>
                  <a:schemeClr val="tx2">
                    <a:lumMod val="75000"/>
                    <a:lumOff val="25000"/>
                  </a:schemeClr>
                </a:solidFill>
                <a:latin typeface="Geneva" panose="020B0503030404040204"/>
              </a:endParaRPr>
            </a:p>
            <a:p>
              <a:r>
                <a:rPr lang="it-IT" dirty="0">
                  <a:solidFill>
                    <a:schemeClr val="accent6">
                      <a:lumMod val="75000"/>
                    </a:schemeClr>
                  </a:solidFill>
                  <a:latin typeface="Geneva" panose="020B0503030404040204"/>
                </a:rPr>
                <a:t>Layer 2 </a:t>
              </a:r>
              <a:r>
                <a:rPr lang="it-IT" dirty="0" err="1">
                  <a:solidFill>
                    <a:schemeClr val="accent6">
                      <a:lumMod val="75000"/>
                    </a:schemeClr>
                  </a:solidFill>
                  <a:latin typeface="Geneva" panose="020B0503030404040204"/>
                </a:rPr>
                <a:t>ducts</a:t>
              </a:r>
              <a:endParaRPr lang="it-IT" dirty="0">
                <a:solidFill>
                  <a:schemeClr val="accent6">
                    <a:lumMod val="75000"/>
                  </a:schemeClr>
                </a:solidFill>
                <a:latin typeface="Geneva" panose="020B0503030404040204"/>
              </a:endParaRPr>
            </a:p>
            <a:p>
              <a:r>
                <a:rPr lang="it-IT" dirty="0">
                  <a:solidFill>
                    <a:srgbClr val="FF6600"/>
                  </a:solidFill>
                  <a:latin typeface="Geneva" panose="020B0503030404040204"/>
                </a:rPr>
                <a:t>Layer 1 </a:t>
              </a:r>
              <a:r>
                <a:rPr lang="it-IT" dirty="0" err="1">
                  <a:solidFill>
                    <a:srgbClr val="FF6600"/>
                  </a:solidFill>
                  <a:latin typeface="Geneva" panose="020B0503030404040204"/>
                </a:rPr>
                <a:t>ducts</a:t>
              </a:r>
              <a:endParaRPr lang="it-IT" dirty="0">
                <a:solidFill>
                  <a:srgbClr val="FF6600"/>
                </a:solidFill>
                <a:latin typeface="Geneva" panose="020B0503030404040204"/>
              </a:endParaRPr>
            </a:p>
          </p:txBody>
        </p:sp>
      </p:grpSp>
      <p:sp>
        <p:nvSpPr>
          <p:cNvPr id="27" name="CasellaDiTesto 26">
            <a:extLst>
              <a:ext uri="{FF2B5EF4-FFF2-40B4-BE49-F238E27FC236}">
                <a16:creationId xmlns:a16="http://schemas.microsoft.com/office/drawing/2014/main" id="{83149301-EA2C-8A87-ABF0-330F1156E5F7}"/>
              </a:ext>
            </a:extLst>
          </p:cNvPr>
          <p:cNvSpPr txBox="1"/>
          <p:nvPr/>
        </p:nvSpPr>
        <p:spPr>
          <a:xfrm>
            <a:off x="318724" y="5607723"/>
            <a:ext cx="4613034" cy="646331"/>
          </a:xfrm>
          <a:prstGeom prst="rect">
            <a:avLst/>
          </a:prstGeom>
          <a:noFill/>
          <a:ln>
            <a:solidFill>
              <a:schemeClr val="tx1"/>
            </a:solidFill>
          </a:ln>
        </p:spPr>
        <p:txBody>
          <a:bodyPr wrap="square" rtlCol="0">
            <a:spAutoFit/>
          </a:bodyPr>
          <a:lstStyle/>
          <a:p>
            <a:pPr algn="ctr"/>
            <a:r>
              <a:rPr lang="it-IT" b="1" u="sng" dirty="0">
                <a:latin typeface="Geneva" panose="020B0503030404040204" pitchFamily="34" charset="0"/>
                <a:ea typeface="Geneva" panose="020B0503030404040204" pitchFamily="34" charset="0"/>
              </a:rPr>
              <a:t>6 </a:t>
            </a:r>
            <a:r>
              <a:rPr lang="it-IT" b="1" u="sng" dirty="0" err="1">
                <a:latin typeface="Geneva" panose="020B0503030404040204" pitchFamily="34" charset="0"/>
                <a:ea typeface="Geneva" panose="020B0503030404040204" pitchFamily="34" charset="0"/>
              </a:rPr>
              <a:t>sectors</a:t>
            </a:r>
            <a:r>
              <a:rPr lang="it-IT" b="1" u="sng" dirty="0">
                <a:latin typeface="Geneva" panose="020B0503030404040204" pitchFamily="34" charset="0"/>
                <a:ea typeface="Geneva" panose="020B0503030404040204" pitchFamily="34" charset="0"/>
              </a:rPr>
              <a:t> of 60° for </a:t>
            </a:r>
            <a:r>
              <a:rPr lang="it-IT" b="1" u="sng" dirty="0" err="1">
                <a:latin typeface="Geneva" panose="020B0503030404040204" pitchFamily="34" charset="0"/>
                <a:ea typeface="Geneva" panose="020B0503030404040204" pitchFamily="34" charset="0"/>
              </a:rPr>
              <a:t>each</a:t>
            </a:r>
            <a:r>
              <a:rPr lang="it-IT" b="1" u="sng" dirty="0">
                <a:latin typeface="Geneva" panose="020B0503030404040204" pitchFamily="34" charset="0"/>
                <a:ea typeface="Geneva" panose="020B0503030404040204" pitchFamily="34" charset="0"/>
              </a:rPr>
              <a:t> of the </a:t>
            </a:r>
            <a:r>
              <a:rPr lang="it-IT" b="1" u="sng" dirty="0" err="1">
                <a:latin typeface="Geneva" panose="020B0503030404040204" pitchFamily="34" charset="0"/>
                <a:ea typeface="Geneva" panose="020B0503030404040204" pitchFamily="34" charset="0"/>
              </a:rPr>
              <a:t>three</a:t>
            </a:r>
            <a:r>
              <a:rPr lang="it-IT" b="1" u="sng" dirty="0">
                <a:latin typeface="Geneva" panose="020B0503030404040204" pitchFamily="34" charset="0"/>
                <a:ea typeface="Geneva" panose="020B0503030404040204" pitchFamily="34" charset="0"/>
              </a:rPr>
              <a:t> </a:t>
            </a:r>
            <a:r>
              <a:rPr lang="it-IT" b="1" u="sng" dirty="0" err="1">
                <a:latin typeface="Geneva" panose="020B0503030404040204" pitchFamily="34" charset="0"/>
                <a:ea typeface="Geneva" panose="020B0503030404040204" pitchFamily="34" charset="0"/>
              </a:rPr>
              <a:t>indipendently</a:t>
            </a:r>
            <a:r>
              <a:rPr lang="it-IT" b="1" u="sng" dirty="0">
                <a:latin typeface="Geneva" panose="020B0503030404040204" pitchFamily="34" charset="0"/>
                <a:ea typeface="Geneva" panose="020B0503030404040204" pitchFamily="34" charset="0"/>
              </a:rPr>
              <a:t> </a:t>
            </a:r>
            <a:r>
              <a:rPr lang="it-IT" b="1" u="sng" dirty="0" err="1">
                <a:latin typeface="Geneva" panose="020B0503030404040204" pitchFamily="34" charset="0"/>
                <a:ea typeface="Geneva" panose="020B0503030404040204" pitchFamily="34" charset="0"/>
              </a:rPr>
              <a:t>powered</a:t>
            </a:r>
            <a:r>
              <a:rPr lang="it-IT" b="1" u="sng" dirty="0">
                <a:latin typeface="Geneva" panose="020B0503030404040204" pitchFamily="34" charset="0"/>
                <a:ea typeface="Geneva" panose="020B0503030404040204" pitchFamily="34" charset="0"/>
              </a:rPr>
              <a:t> </a:t>
            </a:r>
            <a:r>
              <a:rPr lang="it-IT" b="1" u="sng" dirty="0" err="1">
                <a:latin typeface="Geneva" panose="020B0503030404040204" pitchFamily="34" charset="0"/>
                <a:ea typeface="Geneva" panose="020B0503030404040204" pitchFamily="34" charset="0"/>
              </a:rPr>
              <a:t>layers</a:t>
            </a:r>
            <a:endParaRPr lang="it-IT" dirty="0">
              <a:latin typeface="Geneva" panose="020B0503030404040204" pitchFamily="34" charset="0"/>
              <a:ea typeface="Geneva" panose="020B0503030404040204" pitchFamily="34" charset="0"/>
            </a:endParaRPr>
          </a:p>
        </p:txBody>
      </p:sp>
      <p:sp>
        <p:nvSpPr>
          <p:cNvPr id="28" name="CasellaDiTesto 27">
            <a:extLst>
              <a:ext uri="{FF2B5EF4-FFF2-40B4-BE49-F238E27FC236}">
                <a16:creationId xmlns:a16="http://schemas.microsoft.com/office/drawing/2014/main" id="{32F21B1E-B7C4-BAB3-8197-781138842CB6}"/>
              </a:ext>
            </a:extLst>
          </p:cNvPr>
          <p:cNvSpPr txBox="1"/>
          <p:nvPr/>
        </p:nvSpPr>
        <p:spPr>
          <a:xfrm>
            <a:off x="8778897" y="4474282"/>
            <a:ext cx="1413615" cy="338554"/>
          </a:xfrm>
          <a:prstGeom prst="rect">
            <a:avLst/>
          </a:prstGeom>
          <a:noFill/>
        </p:spPr>
        <p:txBody>
          <a:bodyPr wrap="square" rtlCol="0">
            <a:spAutoFit/>
          </a:bodyPr>
          <a:lstStyle/>
          <a:p>
            <a:r>
              <a:rPr lang="it-IT" sz="1600" dirty="0" err="1">
                <a:latin typeface="Geneva" panose="020B0503030404040204"/>
              </a:rPr>
              <a:t>Rear</a:t>
            </a:r>
            <a:r>
              <a:rPr lang="it-IT" sz="1600" dirty="0">
                <a:latin typeface="Geneva" panose="020B0503030404040204"/>
              </a:rPr>
              <a:t> </a:t>
            </a:r>
            <a:r>
              <a:rPr lang="it-IT" sz="1600" dirty="0" err="1">
                <a:latin typeface="Geneva" panose="020B0503030404040204"/>
              </a:rPr>
              <a:t>view</a:t>
            </a:r>
            <a:endParaRPr lang="it-IT" sz="1600" dirty="0">
              <a:latin typeface="Geneva" panose="020B0503030404040204"/>
            </a:endParaRPr>
          </a:p>
        </p:txBody>
      </p:sp>
      <p:cxnSp>
        <p:nvCxnSpPr>
          <p:cNvPr id="30" name="Connettore 2 29">
            <a:extLst>
              <a:ext uri="{FF2B5EF4-FFF2-40B4-BE49-F238E27FC236}">
                <a16:creationId xmlns:a16="http://schemas.microsoft.com/office/drawing/2014/main" id="{6EB2D941-205A-42FF-D26F-8777C068A066}"/>
              </a:ext>
            </a:extLst>
          </p:cNvPr>
          <p:cNvCxnSpPr/>
          <p:nvPr/>
        </p:nvCxnSpPr>
        <p:spPr>
          <a:xfrm>
            <a:off x="5011653" y="5977055"/>
            <a:ext cx="32892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1" name="CasellaDiTesto 30">
            <a:extLst>
              <a:ext uri="{FF2B5EF4-FFF2-40B4-BE49-F238E27FC236}">
                <a16:creationId xmlns:a16="http://schemas.microsoft.com/office/drawing/2014/main" id="{55429258-1F00-15B1-3E0E-B0357BB1D9B1}"/>
              </a:ext>
            </a:extLst>
          </p:cNvPr>
          <p:cNvSpPr txBox="1"/>
          <p:nvPr/>
        </p:nvSpPr>
        <p:spPr>
          <a:xfrm>
            <a:off x="5340573" y="5577428"/>
            <a:ext cx="2594374" cy="923330"/>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Diffusers</a:t>
            </a:r>
            <a:r>
              <a:rPr lang="it-IT" dirty="0">
                <a:latin typeface="Geneva" panose="020B0503030404040204" pitchFamily="34" charset="0"/>
                <a:ea typeface="Geneva" panose="020B0503030404040204" pitchFamily="34" charset="0"/>
              </a:rPr>
              <a:t> </a:t>
            </a:r>
            <a:r>
              <a:rPr lang="it-IT" dirty="0" err="1">
                <a:latin typeface="Geneva" panose="020B0503030404040204" pitchFamily="34" charset="0"/>
                <a:ea typeface="Geneva" panose="020B0503030404040204" pitchFamily="34" charset="0"/>
              </a:rPr>
              <a:t>included</a:t>
            </a:r>
            <a:r>
              <a:rPr lang="it-IT" dirty="0">
                <a:latin typeface="Geneva" panose="020B0503030404040204" pitchFamily="34" charset="0"/>
                <a:ea typeface="Geneva" panose="020B0503030404040204" pitchFamily="34" charset="0"/>
              </a:rPr>
              <a:t> in the 3D printed support with </a:t>
            </a:r>
            <a:r>
              <a:rPr lang="it-IT" dirty="0" err="1">
                <a:latin typeface="Geneva" panose="020B0503030404040204" pitchFamily="34" charset="0"/>
                <a:ea typeface="Geneva" panose="020B0503030404040204" pitchFamily="34" charset="0"/>
              </a:rPr>
              <a:t>hose</a:t>
            </a:r>
            <a:r>
              <a:rPr lang="it-IT" dirty="0">
                <a:latin typeface="Geneva" panose="020B0503030404040204" pitchFamily="34" charset="0"/>
                <a:ea typeface="Geneva" panose="020B0503030404040204" pitchFamily="34" charset="0"/>
              </a:rPr>
              <a:t> connection</a:t>
            </a:r>
          </a:p>
        </p:txBody>
      </p:sp>
      <p:grpSp>
        <p:nvGrpSpPr>
          <p:cNvPr id="4" name="Gruppo 3">
            <a:extLst>
              <a:ext uri="{FF2B5EF4-FFF2-40B4-BE49-F238E27FC236}">
                <a16:creationId xmlns:a16="http://schemas.microsoft.com/office/drawing/2014/main" id="{7353BE9B-C1E4-AD23-5427-63E20043B8EE}"/>
              </a:ext>
            </a:extLst>
          </p:cNvPr>
          <p:cNvGrpSpPr/>
          <p:nvPr/>
        </p:nvGrpSpPr>
        <p:grpSpPr>
          <a:xfrm>
            <a:off x="6306471" y="1240514"/>
            <a:ext cx="5615095" cy="3207439"/>
            <a:chOff x="6306471" y="1240514"/>
            <a:chExt cx="5615095" cy="3207439"/>
          </a:xfrm>
        </p:grpSpPr>
        <p:pic>
          <p:nvPicPr>
            <p:cNvPr id="17" name="Immagine 16">
              <a:extLst>
                <a:ext uri="{FF2B5EF4-FFF2-40B4-BE49-F238E27FC236}">
                  <a16:creationId xmlns:a16="http://schemas.microsoft.com/office/drawing/2014/main" id="{670A1C4F-0635-23A5-4A04-B785885C324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06471" y="1264963"/>
              <a:ext cx="5615095" cy="3182990"/>
            </a:xfrm>
            <a:prstGeom prst="rect">
              <a:avLst/>
            </a:prstGeom>
          </p:spPr>
        </p:pic>
        <p:sp>
          <p:nvSpPr>
            <p:cNvPr id="18" name="Stella a 4 punte 17">
              <a:extLst>
                <a:ext uri="{FF2B5EF4-FFF2-40B4-BE49-F238E27FC236}">
                  <a16:creationId xmlns:a16="http://schemas.microsoft.com/office/drawing/2014/main" id="{DE757347-DB67-D3F3-3C21-83E45FD347A4}"/>
                </a:ext>
              </a:extLst>
            </p:cNvPr>
            <p:cNvSpPr/>
            <p:nvPr/>
          </p:nvSpPr>
          <p:spPr>
            <a:xfrm>
              <a:off x="9047794" y="2912165"/>
              <a:ext cx="45719" cy="45719"/>
            </a:xfrm>
            <a:prstGeom prst="star4">
              <a:avLst/>
            </a:prstGeom>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CasellaDiTesto 19">
              <a:extLst>
                <a:ext uri="{FF2B5EF4-FFF2-40B4-BE49-F238E27FC236}">
                  <a16:creationId xmlns:a16="http://schemas.microsoft.com/office/drawing/2014/main" id="{71A55A60-8509-69F2-2DD6-60FCAF6A20F6}"/>
                </a:ext>
              </a:extLst>
            </p:cNvPr>
            <p:cNvSpPr txBox="1"/>
            <p:nvPr/>
          </p:nvSpPr>
          <p:spPr>
            <a:xfrm>
              <a:off x="8910664" y="2926042"/>
              <a:ext cx="509126" cy="338161"/>
            </a:xfrm>
            <a:prstGeom prst="rect">
              <a:avLst/>
            </a:prstGeom>
            <a:noFill/>
          </p:spPr>
          <p:txBody>
            <a:bodyPr wrap="square" rtlCol="0">
              <a:spAutoFit/>
            </a:bodyPr>
            <a:lstStyle/>
            <a:p>
              <a:r>
                <a:rPr lang="it-IT" sz="1600" b="1" i="1" dirty="0">
                  <a:latin typeface="Geneva" panose="020B0503030404040204"/>
                </a:rPr>
                <a:t>IP</a:t>
              </a:r>
            </a:p>
          </p:txBody>
        </p:sp>
        <p:cxnSp>
          <p:nvCxnSpPr>
            <p:cNvPr id="33" name="Connettore 2 32">
              <a:extLst>
                <a:ext uri="{FF2B5EF4-FFF2-40B4-BE49-F238E27FC236}">
                  <a16:creationId xmlns:a16="http://schemas.microsoft.com/office/drawing/2014/main" id="{7891F2FB-CB27-3B66-A96F-AE44CFEFFF49}"/>
                </a:ext>
              </a:extLst>
            </p:cNvPr>
            <p:cNvCxnSpPr>
              <a:cxnSpLocks/>
            </p:cNvCxnSpPr>
            <p:nvPr/>
          </p:nvCxnSpPr>
          <p:spPr>
            <a:xfrm flipH="1">
              <a:off x="9491822" y="1582142"/>
              <a:ext cx="448450" cy="22942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4" name="Connettore 2 33">
              <a:extLst>
                <a:ext uri="{FF2B5EF4-FFF2-40B4-BE49-F238E27FC236}">
                  <a16:creationId xmlns:a16="http://schemas.microsoft.com/office/drawing/2014/main" id="{67DEBF3A-0FBE-2AF8-F840-4DEE16546C2B}"/>
                </a:ext>
              </a:extLst>
            </p:cNvPr>
            <p:cNvCxnSpPr>
              <a:cxnSpLocks/>
            </p:cNvCxnSpPr>
            <p:nvPr/>
          </p:nvCxnSpPr>
          <p:spPr>
            <a:xfrm flipH="1">
              <a:off x="9288726" y="1582142"/>
              <a:ext cx="651546" cy="6390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Connettore 2 36">
              <a:extLst>
                <a:ext uri="{FF2B5EF4-FFF2-40B4-BE49-F238E27FC236}">
                  <a16:creationId xmlns:a16="http://schemas.microsoft.com/office/drawing/2014/main" id="{89392E8D-8C13-B0D0-C13A-ECB621067E03}"/>
                </a:ext>
              </a:extLst>
            </p:cNvPr>
            <p:cNvCxnSpPr>
              <a:cxnSpLocks/>
            </p:cNvCxnSpPr>
            <p:nvPr/>
          </p:nvCxnSpPr>
          <p:spPr>
            <a:xfrm flipH="1">
              <a:off x="9216363" y="1582142"/>
              <a:ext cx="723909" cy="94449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1" name="CasellaDiTesto 40">
              <a:extLst>
                <a:ext uri="{FF2B5EF4-FFF2-40B4-BE49-F238E27FC236}">
                  <a16:creationId xmlns:a16="http://schemas.microsoft.com/office/drawing/2014/main" id="{1D30E666-D809-E0A7-12B7-3B42E7A11CDA}"/>
                </a:ext>
              </a:extLst>
            </p:cNvPr>
            <p:cNvSpPr txBox="1"/>
            <p:nvPr/>
          </p:nvSpPr>
          <p:spPr>
            <a:xfrm>
              <a:off x="9523137" y="1240514"/>
              <a:ext cx="1407782" cy="369332"/>
            </a:xfrm>
            <a:prstGeom prst="rect">
              <a:avLst/>
            </a:prstGeom>
            <a:noFill/>
          </p:spPr>
          <p:txBody>
            <a:bodyPr wrap="square" rtlCol="0">
              <a:spAutoFit/>
            </a:bodyPr>
            <a:lstStyle/>
            <a:p>
              <a:pPr algn="just"/>
              <a:r>
                <a:rPr lang="it-IT" b="1" dirty="0" err="1">
                  <a:latin typeface="Geneva" panose="020B0503030404040204"/>
                </a:rPr>
                <a:t>Diffusers</a:t>
              </a:r>
              <a:endParaRPr lang="it-IT" b="1" dirty="0">
                <a:latin typeface="Geneva" panose="020B0503030404040204"/>
              </a:endParaRPr>
            </a:p>
          </p:txBody>
        </p:sp>
      </p:grpSp>
      <p:cxnSp>
        <p:nvCxnSpPr>
          <p:cNvPr id="42" name="Connettore 2 41">
            <a:extLst>
              <a:ext uri="{FF2B5EF4-FFF2-40B4-BE49-F238E27FC236}">
                <a16:creationId xmlns:a16="http://schemas.microsoft.com/office/drawing/2014/main" id="{7E8AAEE6-C787-46BF-9742-FBD7991CBE88}"/>
              </a:ext>
            </a:extLst>
          </p:cNvPr>
          <p:cNvCxnSpPr/>
          <p:nvPr/>
        </p:nvCxnSpPr>
        <p:spPr>
          <a:xfrm>
            <a:off x="8014842" y="5946745"/>
            <a:ext cx="32892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3" name="CasellaDiTesto 42">
            <a:extLst>
              <a:ext uri="{FF2B5EF4-FFF2-40B4-BE49-F238E27FC236}">
                <a16:creationId xmlns:a16="http://schemas.microsoft.com/office/drawing/2014/main" id="{BBE38F8E-FBC9-4295-BC38-E86253F984CB}"/>
              </a:ext>
            </a:extLst>
          </p:cNvPr>
          <p:cNvSpPr txBox="1"/>
          <p:nvPr/>
        </p:nvSpPr>
        <p:spPr>
          <a:xfrm>
            <a:off x="8343762" y="5577428"/>
            <a:ext cx="3579938" cy="923330"/>
          </a:xfrm>
          <a:prstGeom prst="rect">
            <a:avLst/>
          </a:prstGeom>
          <a:noFill/>
        </p:spPr>
        <p:txBody>
          <a:bodyPr wrap="square" rtlCol="0">
            <a:spAutoFit/>
          </a:bodyPr>
          <a:lstStyle/>
          <a:p>
            <a:pPr algn="ctr"/>
            <a:r>
              <a:rPr lang="it-IT" dirty="0" err="1">
                <a:latin typeface="Geneva" panose="020B0503030404040204" pitchFamily="34" charset="0"/>
                <a:ea typeface="Geneva" panose="020B0503030404040204" pitchFamily="34" charset="0"/>
              </a:rPr>
              <a:t>Need</a:t>
            </a:r>
            <a:r>
              <a:rPr lang="it-IT" dirty="0">
                <a:latin typeface="Geneva" panose="020B0503030404040204" pitchFamily="34" charset="0"/>
                <a:ea typeface="Geneva" panose="020B0503030404040204" pitchFamily="34" charset="0"/>
              </a:rPr>
              <a:t> to be </a:t>
            </a:r>
            <a:r>
              <a:rPr lang="it-IT" dirty="0" err="1">
                <a:latin typeface="Geneva" panose="020B0503030404040204" pitchFamily="34" charset="0"/>
                <a:ea typeface="Geneva" panose="020B0503030404040204" pitchFamily="34" charset="0"/>
              </a:rPr>
              <a:t>optimized</a:t>
            </a:r>
            <a:r>
              <a:rPr lang="it-IT" dirty="0">
                <a:latin typeface="Geneva" panose="020B0503030404040204" pitchFamily="34" charset="0"/>
                <a:ea typeface="Geneva" panose="020B0503030404040204" pitchFamily="34" charset="0"/>
              </a:rPr>
              <a:t> in </a:t>
            </a:r>
            <a:r>
              <a:rPr lang="it-IT" dirty="0" err="1">
                <a:latin typeface="Geneva" panose="020B0503030404040204" pitchFamily="34" charset="0"/>
                <a:ea typeface="Geneva" panose="020B0503030404040204" pitchFamily="34" charset="0"/>
              </a:rPr>
              <a:t>terms</a:t>
            </a:r>
            <a:r>
              <a:rPr lang="it-IT" dirty="0">
                <a:latin typeface="Geneva" panose="020B0503030404040204" pitchFamily="34" charset="0"/>
                <a:ea typeface="Geneva" panose="020B0503030404040204" pitchFamily="34" charset="0"/>
              </a:rPr>
              <a:t> of </a:t>
            </a:r>
            <a:r>
              <a:rPr lang="it-IT" dirty="0" err="1">
                <a:latin typeface="Geneva" panose="020B0503030404040204" pitchFamily="34" charset="0"/>
                <a:ea typeface="Geneva" panose="020B0503030404040204" pitchFamily="34" charset="0"/>
              </a:rPr>
              <a:t>length</a:t>
            </a:r>
            <a:r>
              <a:rPr lang="it-IT" dirty="0">
                <a:latin typeface="Geneva" panose="020B0503030404040204" pitchFamily="34" charset="0"/>
                <a:ea typeface="Geneva" panose="020B0503030404040204" pitchFamily="34" charset="0"/>
              </a:rPr>
              <a:t> and pitch angle to </a:t>
            </a:r>
            <a:r>
              <a:rPr lang="it-IT" dirty="0" err="1">
                <a:latin typeface="Geneva" panose="020B0503030404040204" pitchFamily="34" charset="0"/>
                <a:ea typeface="Geneva" panose="020B0503030404040204" pitchFamily="34" charset="0"/>
              </a:rPr>
              <a:t>allow</a:t>
            </a:r>
            <a:r>
              <a:rPr lang="it-IT" dirty="0">
                <a:latin typeface="Geneva" panose="020B0503030404040204" pitchFamily="34" charset="0"/>
                <a:ea typeface="Geneva" panose="020B0503030404040204" pitchFamily="34" charset="0"/>
              </a:rPr>
              <a:t> for easy cables </a:t>
            </a:r>
            <a:r>
              <a:rPr lang="it-IT" dirty="0" err="1">
                <a:latin typeface="Geneva" panose="020B0503030404040204" pitchFamily="34" charset="0"/>
                <a:ea typeface="Geneva" panose="020B0503030404040204" pitchFamily="34" charset="0"/>
              </a:rPr>
              <a:t>routing</a:t>
            </a:r>
            <a:endParaRPr lang="it-IT" dirty="0">
              <a:latin typeface="Geneva" panose="020B0503030404040204" pitchFamily="34" charset="0"/>
              <a:ea typeface="Geneva" panose="020B0503030404040204" pitchFamily="34" charset="0"/>
            </a:endParaRPr>
          </a:p>
        </p:txBody>
      </p:sp>
      <p:grpSp>
        <p:nvGrpSpPr>
          <p:cNvPr id="2" name="Gruppo 1">
            <a:extLst>
              <a:ext uri="{FF2B5EF4-FFF2-40B4-BE49-F238E27FC236}">
                <a16:creationId xmlns:a16="http://schemas.microsoft.com/office/drawing/2014/main" id="{6AC4F811-C06F-1B7C-4B18-807C817A014F}"/>
              </a:ext>
            </a:extLst>
          </p:cNvPr>
          <p:cNvGrpSpPr>
            <a:grpSpLocks noChangeAspect="1"/>
          </p:cNvGrpSpPr>
          <p:nvPr/>
        </p:nvGrpSpPr>
        <p:grpSpPr>
          <a:xfrm>
            <a:off x="835152" y="1269902"/>
            <a:ext cx="5410444" cy="3066982"/>
            <a:chOff x="1102724" y="1269902"/>
            <a:chExt cx="5142872" cy="2915305"/>
          </a:xfrm>
        </p:grpSpPr>
        <p:pic>
          <p:nvPicPr>
            <p:cNvPr id="14" name="Immagine 13">
              <a:extLst>
                <a:ext uri="{FF2B5EF4-FFF2-40B4-BE49-F238E27FC236}">
                  <a16:creationId xmlns:a16="http://schemas.microsoft.com/office/drawing/2014/main" id="{E10EFAC0-48DD-E4AB-DAFA-17F67D44148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102724" y="1269902"/>
              <a:ext cx="5142872" cy="2915305"/>
            </a:xfrm>
            <a:prstGeom prst="rect">
              <a:avLst/>
            </a:prstGeom>
          </p:spPr>
        </p:pic>
        <p:cxnSp>
          <p:nvCxnSpPr>
            <p:cNvPr id="7" name="Connettore 2 6">
              <a:extLst>
                <a:ext uri="{FF2B5EF4-FFF2-40B4-BE49-F238E27FC236}">
                  <a16:creationId xmlns:a16="http://schemas.microsoft.com/office/drawing/2014/main" id="{6EEEFE32-AE71-74CA-6B02-86DFD930907F}"/>
                </a:ext>
              </a:extLst>
            </p:cNvPr>
            <p:cNvCxnSpPr>
              <a:cxnSpLocks/>
            </p:cNvCxnSpPr>
            <p:nvPr/>
          </p:nvCxnSpPr>
          <p:spPr>
            <a:xfrm flipH="1" flipV="1">
              <a:off x="3308944" y="3139259"/>
              <a:ext cx="445139" cy="24204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 name="CasellaDiTesto 8">
              <a:extLst>
                <a:ext uri="{FF2B5EF4-FFF2-40B4-BE49-F238E27FC236}">
                  <a16:creationId xmlns:a16="http://schemas.microsoft.com/office/drawing/2014/main" id="{E3DEB720-F0EA-7234-EB1C-D054CA37693B}"/>
                </a:ext>
              </a:extLst>
            </p:cNvPr>
            <p:cNvSpPr txBox="1"/>
            <p:nvPr/>
          </p:nvSpPr>
          <p:spPr>
            <a:xfrm>
              <a:off x="3681800" y="3212029"/>
              <a:ext cx="2206220" cy="369332"/>
            </a:xfrm>
            <a:prstGeom prst="rect">
              <a:avLst/>
            </a:prstGeom>
            <a:noFill/>
          </p:spPr>
          <p:txBody>
            <a:bodyPr wrap="square" rtlCol="0">
              <a:spAutoFit/>
            </a:bodyPr>
            <a:lstStyle/>
            <a:p>
              <a:r>
                <a:rPr lang="it-IT" b="1" dirty="0">
                  <a:latin typeface="Geneva" panose="020B0503030404040204"/>
                </a:rPr>
                <a:t>Cables </a:t>
              </a:r>
              <a:r>
                <a:rPr lang="it-IT" b="1" dirty="0" err="1">
                  <a:latin typeface="Geneva" panose="020B0503030404040204"/>
                </a:rPr>
                <a:t>inlet</a:t>
              </a:r>
              <a:r>
                <a:rPr lang="it-IT" b="1" dirty="0">
                  <a:latin typeface="Geneva" panose="020B0503030404040204"/>
                </a:rPr>
                <a:t>/outlet</a:t>
              </a:r>
            </a:p>
          </p:txBody>
        </p:sp>
        <p:cxnSp>
          <p:nvCxnSpPr>
            <p:cNvPr id="13" name="Connettore 2 12">
              <a:extLst>
                <a:ext uri="{FF2B5EF4-FFF2-40B4-BE49-F238E27FC236}">
                  <a16:creationId xmlns:a16="http://schemas.microsoft.com/office/drawing/2014/main" id="{763E28B5-FF02-A604-63AE-89EB8A25E0FE}"/>
                </a:ext>
              </a:extLst>
            </p:cNvPr>
            <p:cNvCxnSpPr>
              <a:cxnSpLocks/>
            </p:cNvCxnSpPr>
            <p:nvPr/>
          </p:nvCxnSpPr>
          <p:spPr>
            <a:xfrm flipH="1" flipV="1">
              <a:off x="3391331" y="2948501"/>
              <a:ext cx="362752" cy="4328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5" name="Segnaposto numero diapositiva 4">
            <a:extLst>
              <a:ext uri="{FF2B5EF4-FFF2-40B4-BE49-F238E27FC236}">
                <a16:creationId xmlns:a16="http://schemas.microsoft.com/office/drawing/2014/main" id="{FDDF1472-DE26-9997-17B8-F106A00EAC71}"/>
              </a:ext>
            </a:extLst>
          </p:cNvPr>
          <p:cNvSpPr>
            <a:spLocks noGrp="1"/>
          </p:cNvSpPr>
          <p:nvPr>
            <p:ph type="sldNum" sz="quarter" idx="12"/>
          </p:nvPr>
        </p:nvSpPr>
        <p:spPr/>
        <p:txBody>
          <a:bodyPr/>
          <a:lstStyle/>
          <a:p>
            <a:fld id="{C804D2AE-2E06-D54F-A59E-408327E0CF57}" type="slidenum">
              <a:rPr lang="en-US" smtClean="0">
                <a:latin typeface="Geneva" panose="020B0503030404040204"/>
              </a:rPr>
              <a:pPr/>
              <a:t>8</a:t>
            </a:fld>
            <a:endParaRPr lang="en-US" dirty="0">
              <a:latin typeface="Geneva" panose="020B0503030404040204"/>
            </a:endParaRPr>
          </a:p>
        </p:txBody>
      </p:sp>
      <p:sp>
        <p:nvSpPr>
          <p:cNvPr id="8" name="CasellaDiTesto 7">
            <a:extLst>
              <a:ext uri="{FF2B5EF4-FFF2-40B4-BE49-F238E27FC236}">
                <a16:creationId xmlns:a16="http://schemas.microsoft.com/office/drawing/2014/main" id="{B71AD3F7-66E8-C332-5CEA-F0F22D521180}"/>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10" name="CasellaDiTesto 9">
            <a:extLst>
              <a:ext uri="{FF2B5EF4-FFF2-40B4-BE49-F238E27FC236}">
                <a16:creationId xmlns:a16="http://schemas.microsoft.com/office/drawing/2014/main" id="{F4FC401E-D4F9-C3D7-3B5D-D01DE6ED89D5}"/>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Tree>
    <p:extLst>
      <p:ext uri="{BB962C8B-B14F-4D97-AF65-F5344CB8AC3E}">
        <p14:creationId xmlns:p14="http://schemas.microsoft.com/office/powerpoint/2010/main" val="598672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4CC70A2-0B3A-0F25-F55E-637F01B68570}"/>
              </a:ext>
            </a:extLst>
          </p:cNvPr>
          <p:cNvSpPr>
            <a:spLocks noGrp="1"/>
          </p:cNvSpPr>
          <p:nvPr>
            <p:ph type="sldNum" sz="quarter" idx="12"/>
          </p:nvPr>
        </p:nvSpPr>
        <p:spPr/>
        <p:txBody>
          <a:bodyPr/>
          <a:lstStyle/>
          <a:p>
            <a:fld id="{C804D2AE-2E06-D54F-A59E-408327E0CF57}" type="slidenum">
              <a:rPr lang="en-US" smtClean="0">
                <a:latin typeface="Geneva" panose="020B0503030404040204"/>
              </a:rPr>
              <a:pPr/>
              <a:t>9</a:t>
            </a:fld>
            <a:endParaRPr lang="en-US" dirty="0">
              <a:latin typeface="Geneva" panose="020B0503030404040204"/>
            </a:endParaRPr>
          </a:p>
        </p:txBody>
      </p:sp>
      <p:sp>
        <p:nvSpPr>
          <p:cNvPr id="11" name="CasellaDiTesto 10">
            <a:extLst>
              <a:ext uri="{FF2B5EF4-FFF2-40B4-BE49-F238E27FC236}">
                <a16:creationId xmlns:a16="http://schemas.microsoft.com/office/drawing/2014/main" id="{70BD22C4-CA63-13B9-CBAF-9CAD50475135}"/>
              </a:ext>
            </a:extLst>
          </p:cNvPr>
          <p:cNvSpPr txBox="1"/>
          <p:nvPr/>
        </p:nvSpPr>
        <p:spPr>
          <a:xfrm>
            <a:off x="4758865" y="558031"/>
            <a:ext cx="2674269" cy="369332"/>
          </a:xfrm>
          <a:prstGeom prst="rect">
            <a:avLst/>
          </a:prstGeom>
          <a:noFill/>
        </p:spPr>
        <p:txBody>
          <a:bodyPr wrap="square" rtlCol="0">
            <a:spAutoFit/>
          </a:bodyPr>
          <a:lstStyle/>
          <a:p>
            <a:pPr algn="ctr"/>
            <a:r>
              <a:rPr lang="it-IT" b="1" u="sng" dirty="0">
                <a:latin typeface="Geneva" panose="020B0503030404040204"/>
              </a:rPr>
              <a:t>2. </a:t>
            </a:r>
            <a:r>
              <a:rPr lang="it-IT" b="1" u="sng" dirty="0" err="1">
                <a:latin typeface="Geneva" panose="020B0503030404040204"/>
              </a:rPr>
              <a:t>Radial</a:t>
            </a:r>
            <a:r>
              <a:rPr lang="it-IT" b="1" u="sng" dirty="0">
                <a:latin typeface="Geneva" panose="020B0503030404040204"/>
              </a:rPr>
              <a:t> </a:t>
            </a:r>
            <a:r>
              <a:rPr lang="it-IT" b="1" u="sng" dirty="0" err="1">
                <a:latin typeface="Geneva" panose="020B0503030404040204"/>
              </a:rPr>
              <a:t>inlet</a:t>
            </a:r>
            <a:r>
              <a:rPr lang="it-IT" b="1" u="sng" dirty="0">
                <a:latin typeface="Geneva" panose="020B0503030404040204"/>
              </a:rPr>
              <a:t>/outlet </a:t>
            </a:r>
            <a:endParaRPr lang="it-IT" dirty="0">
              <a:latin typeface="Geneva" panose="020B0503030404040204"/>
            </a:endParaRPr>
          </a:p>
        </p:txBody>
      </p:sp>
      <p:grpSp>
        <p:nvGrpSpPr>
          <p:cNvPr id="3" name="Gruppo 2">
            <a:extLst>
              <a:ext uri="{FF2B5EF4-FFF2-40B4-BE49-F238E27FC236}">
                <a16:creationId xmlns:a16="http://schemas.microsoft.com/office/drawing/2014/main" id="{B6E304C1-1801-39F5-A7DF-EAC0ADA8DEF3}"/>
              </a:ext>
            </a:extLst>
          </p:cNvPr>
          <p:cNvGrpSpPr/>
          <p:nvPr/>
        </p:nvGrpSpPr>
        <p:grpSpPr>
          <a:xfrm>
            <a:off x="49356" y="905978"/>
            <a:ext cx="6158262" cy="3490893"/>
            <a:chOff x="0" y="980183"/>
            <a:chExt cx="6158262" cy="3490893"/>
          </a:xfrm>
        </p:grpSpPr>
        <p:pic>
          <p:nvPicPr>
            <p:cNvPr id="8" name="Immagine 7">
              <a:extLst>
                <a:ext uri="{FF2B5EF4-FFF2-40B4-BE49-F238E27FC236}">
                  <a16:creationId xmlns:a16="http://schemas.microsoft.com/office/drawing/2014/main" id="{1F67FEAC-03C1-5DBF-0391-9435256AF24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980183"/>
              <a:ext cx="6158262" cy="3490893"/>
            </a:xfrm>
            <a:prstGeom prst="rect">
              <a:avLst/>
            </a:prstGeom>
          </p:spPr>
        </p:pic>
        <p:cxnSp>
          <p:nvCxnSpPr>
            <p:cNvPr id="13" name="Connettore 2 12">
              <a:extLst>
                <a:ext uri="{FF2B5EF4-FFF2-40B4-BE49-F238E27FC236}">
                  <a16:creationId xmlns:a16="http://schemas.microsoft.com/office/drawing/2014/main" id="{59E61449-33A0-27A9-4217-0D7CF8DA4C16}"/>
                </a:ext>
              </a:extLst>
            </p:cNvPr>
            <p:cNvCxnSpPr>
              <a:cxnSpLocks/>
            </p:cNvCxnSpPr>
            <p:nvPr/>
          </p:nvCxnSpPr>
          <p:spPr>
            <a:xfrm flipV="1">
              <a:off x="3381307" y="3118170"/>
              <a:ext cx="151303" cy="2303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CasellaDiTesto 14">
              <a:extLst>
                <a:ext uri="{FF2B5EF4-FFF2-40B4-BE49-F238E27FC236}">
                  <a16:creationId xmlns:a16="http://schemas.microsoft.com/office/drawing/2014/main" id="{E5FBA2BD-65B3-C561-0031-237E2F1485EC}"/>
                </a:ext>
              </a:extLst>
            </p:cNvPr>
            <p:cNvSpPr txBox="1"/>
            <p:nvPr/>
          </p:nvSpPr>
          <p:spPr>
            <a:xfrm>
              <a:off x="2637946" y="3374921"/>
              <a:ext cx="1486722" cy="369332"/>
            </a:xfrm>
            <a:prstGeom prst="rect">
              <a:avLst/>
            </a:prstGeom>
            <a:noFill/>
          </p:spPr>
          <p:txBody>
            <a:bodyPr wrap="square" rtlCol="0">
              <a:spAutoFit/>
            </a:bodyPr>
            <a:lstStyle/>
            <a:p>
              <a:r>
                <a:rPr lang="it-IT" dirty="0">
                  <a:latin typeface="Geneva" panose="020B0503030404040204"/>
                </a:rPr>
                <a:t>Inner Vertex</a:t>
              </a:r>
            </a:p>
          </p:txBody>
        </p:sp>
      </p:grpSp>
      <p:grpSp>
        <p:nvGrpSpPr>
          <p:cNvPr id="4" name="Gruppo 3">
            <a:extLst>
              <a:ext uri="{FF2B5EF4-FFF2-40B4-BE49-F238E27FC236}">
                <a16:creationId xmlns:a16="http://schemas.microsoft.com/office/drawing/2014/main" id="{3B804F0A-6D12-99A3-C0BA-CBAB699B2A24}"/>
              </a:ext>
            </a:extLst>
          </p:cNvPr>
          <p:cNvGrpSpPr/>
          <p:nvPr/>
        </p:nvGrpSpPr>
        <p:grpSpPr>
          <a:xfrm>
            <a:off x="6095999" y="1171008"/>
            <a:ext cx="5925019" cy="3358676"/>
            <a:chOff x="6158262" y="1231006"/>
            <a:chExt cx="5925019" cy="3358676"/>
          </a:xfrm>
        </p:grpSpPr>
        <p:pic>
          <p:nvPicPr>
            <p:cNvPr id="10" name="Immagine 9" descr="Immagine che contiene tamburo&#10;&#10;Il contenuto generato dall'IA potrebbe non essere corretto.">
              <a:extLst>
                <a:ext uri="{FF2B5EF4-FFF2-40B4-BE49-F238E27FC236}">
                  <a16:creationId xmlns:a16="http://schemas.microsoft.com/office/drawing/2014/main" id="{23C8E33F-8DAB-918D-56C6-238937AB52D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58262" y="1231006"/>
              <a:ext cx="5925019" cy="3358676"/>
            </a:xfrm>
            <a:prstGeom prst="rect">
              <a:avLst/>
            </a:prstGeom>
          </p:spPr>
        </p:pic>
        <p:cxnSp>
          <p:nvCxnSpPr>
            <p:cNvPr id="14" name="Connettore 2 13">
              <a:extLst>
                <a:ext uri="{FF2B5EF4-FFF2-40B4-BE49-F238E27FC236}">
                  <a16:creationId xmlns:a16="http://schemas.microsoft.com/office/drawing/2014/main" id="{3B975F4A-4557-4250-438E-CD1BB695405C}"/>
                </a:ext>
              </a:extLst>
            </p:cNvPr>
            <p:cNvCxnSpPr>
              <a:cxnSpLocks/>
            </p:cNvCxnSpPr>
            <p:nvPr/>
          </p:nvCxnSpPr>
          <p:spPr>
            <a:xfrm flipV="1">
              <a:off x="9303171" y="3553442"/>
              <a:ext cx="184195" cy="2105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CasellaDiTesto 16">
              <a:extLst>
                <a:ext uri="{FF2B5EF4-FFF2-40B4-BE49-F238E27FC236}">
                  <a16:creationId xmlns:a16="http://schemas.microsoft.com/office/drawing/2014/main" id="{07A666D3-2C6F-425A-BD03-AB141B0BBE8A}"/>
                </a:ext>
              </a:extLst>
            </p:cNvPr>
            <p:cNvSpPr txBox="1"/>
            <p:nvPr/>
          </p:nvSpPr>
          <p:spPr>
            <a:xfrm>
              <a:off x="8303059" y="3830109"/>
              <a:ext cx="1769361" cy="369332"/>
            </a:xfrm>
            <a:prstGeom prst="rect">
              <a:avLst/>
            </a:prstGeom>
            <a:noFill/>
          </p:spPr>
          <p:txBody>
            <a:bodyPr wrap="square" rtlCol="0">
              <a:spAutoFit/>
            </a:bodyPr>
            <a:lstStyle/>
            <a:p>
              <a:r>
                <a:rPr lang="it-IT" dirty="0">
                  <a:latin typeface="Geneva" panose="020B0503030404040204"/>
                </a:rPr>
                <a:t>Medium vertex</a:t>
              </a:r>
            </a:p>
          </p:txBody>
        </p:sp>
      </p:grpSp>
      <p:pic>
        <p:nvPicPr>
          <p:cNvPr id="21" name="Immagine 20">
            <a:extLst>
              <a:ext uri="{FF2B5EF4-FFF2-40B4-BE49-F238E27FC236}">
                <a16:creationId xmlns:a16="http://schemas.microsoft.com/office/drawing/2014/main" id="{205FBF5B-01C5-D5DF-2D07-4130A504A2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2934" y="1"/>
            <a:ext cx="930050" cy="558030"/>
          </a:xfrm>
          <a:prstGeom prst="rect">
            <a:avLst/>
          </a:prstGeom>
        </p:spPr>
      </p:pic>
      <p:sp>
        <p:nvSpPr>
          <p:cNvPr id="22" name="CasellaDiTesto 21">
            <a:extLst>
              <a:ext uri="{FF2B5EF4-FFF2-40B4-BE49-F238E27FC236}">
                <a16:creationId xmlns:a16="http://schemas.microsoft.com/office/drawing/2014/main" id="{7D4E6CE8-727E-98D4-F029-17629AB5B602}"/>
              </a:ext>
            </a:extLst>
          </p:cNvPr>
          <p:cNvSpPr txBox="1"/>
          <p:nvPr/>
        </p:nvSpPr>
        <p:spPr>
          <a:xfrm>
            <a:off x="1035423" y="93012"/>
            <a:ext cx="2622177" cy="369332"/>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Vienna, 22/05/2025</a:t>
            </a:r>
          </a:p>
        </p:txBody>
      </p:sp>
      <p:sp>
        <p:nvSpPr>
          <p:cNvPr id="23" name="CasellaDiTesto 22">
            <a:extLst>
              <a:ext uri="{FF2B5EF4-FFF2-40B4-BE49-F238E27FC236}">
                <a16:creationId xmlns:a16="http://schemas.microsoft.com/office/drawing/2014/main" id="{6EC4CC4E-02FD-E3E8-A47F-D4E9DDB8DC2F}"/>
              </a:ext>
            </a:extLst>
          </p:cNvPr>
          <p:cNvSpPr txBox="1"/>
          <p:nvPr/>
        </p:nvSpPr>
        <p:spPr>
          <a:xfrm>
            <a:off x="4221254" y="77461"/>
            <a:ext cx="3749492" cy="369331"/>
          </a:xfrm>
          <a:prstGeom prst="rect">
            <a:avLst/>
          </a:prstGeom>
          <a:noFill/>
        </p:spPr>
        <p:txBody>
          <a:bodyPr wrap="square" rtlCol="0">
            <a:spAutoFit/>
          </a:bodyPr>
          <a:lstStyle/>
          <a:p>
            <a:r>
              <a:rPr lang="en-US" dirty="0">
                <a:solidFill>
                  <a:schemeClr val="bg1"/>
                </a:solidFill>
                <a:latin typeface="Geneva" panose="020B0503030404040204"/>
                <a:ea typeface="Helvetica Neue" panose="02000503000000020004" pitchFamily="2" charset="0"/>
                <a:cs typeface="Helvetica Neue" panose="02000503000000020004" pitchFamily="2" charset="0"/>
              </a:rPr>
              <a:t>Gherardo Ammirabile, INFN Pisa</a:t>
            </a:r>
          </a:p>
        </p:txBody>
      </p:sp>
      <p:sp>
        <p:nvSpPr>
          <p:cNvPr id="5" name="CasellaDiTesto 4">
            <a:extLst>
              <a:ext uri="{FF2B5EF4-FFF2-40B4-BE49-F238E27FC236}">
                <a16:creationId xmlns:a16="http://schemas.microsoft.com/office/drawing/2014/main" id="{B10E94DF-9B62-B050-1539-805EC6DD3CC4}"/>
              </a:ext>
            </a:extLst>
          </p:cNvPr>
          <p:cNvSpPr txBox="1"/>
          <p:nvPr/>
        </p:nvSpPr>
        <p:spPr>
          <a:xfrm>
            <a:off x="3645711" y="5009848"/>
            <a:ext cx="5595197" cy="92333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rgbClr val="111111"/>
                </a:solidFill>
                <a:latin typeface="Geneva" panose="020B0503030404040204"/>
              </a:rPr>
              <a:t>P</a:t>
            </a:r>
            <a:r>
              <a:rPr lang="en-US" b="0" i="0" dirty="0">
                <a:solidFill>
                  <a:srgbClr val="111111"/>
                </a:solidFill>
                <a:effectLst/>
                <a:latin typeface="Geneva" panose="020B0503030404040204"/>
              </a:rPr>
              <a:t>ipe system that wraps around the innermost disk:</a:t>
            </a:r>
            <a:endParaRPr lang="en-US" dirty="0">
              <a:solidFill>
                <a:srgbClr val="111111"/>
              </a:solidFill>
              <a:latin typeface="Geneva" panose="020B0503030404040204"/>
            </a:endParaRPr>
          </a:p>
          <a:p>
            <a:pPr marL="285750" indent="-285750">
              <a:buFont typeface="Arial" panose="020B0604020202020204" pitchFamily="34" charset="0"/>
              <a:buChar char="•"/>
            </a:pPr>
            <a:r>
              <a:rPr lang="en-US" b="0" i="0" dirty="0">
                <a:solidFill>
                  <a:srgbClr val="111111"/>
                </a:solidFill>
                <a:effectLst/>
                <a:latin typeface="Geneva" panose="020B0503030404040204"/>
              </a:rPr>
              <a:t>Minimize the effect on the others</a:t>
            </a:r>
            <a:endParaRPr lang="en-US" b="0" i="0" dirty="0">
              <a:solidFill>
                <a:srgbClr val="111111"/>
              </a:solidFill>
              <a:effectLst/>
              <a:latin typeface="Roboto" panose="02000000000000000000" pitchFamily="2" charset="0"/>
            </a:endParaRPr>
          </a:p>
          <a:p>
            <a:pPr marL="285750" indent="-285750">
              <a:buFont typeface="Arial" panose="020B0604020202020204" pitchFamily="34" charset="0"/>
              <a:buChar char="•"/>
            </a:pPr>
            <a:r>
              <a:rPr lang="en-US" dirty="0">
                <a:solidFill>
                  <a:srgbClr val="111111"/>
                </a:solidFill>
                <a:latin typeface="Geneva" panose="020B0503030404040204"/>
              </a:rPr>
              <a:t>Necessity of an adequate assembly procedure</a:t>
            </a:r>
            <a:endParaRPr lang="it-IT" dirty="0">
              <a:latin typeface="Geneva" panose="020B0503030404040204"/>
            </a:endParaRPr>
          </a:p>
        </p:txBody>
      </p:sp>
    </p:spTree>
    <p:extLst>
      <p:ext uri="{BB962C8B-B14F-4D97-AF65-F5344CB8AC3E}">
        <p14:creationId xmlns:p14="http://schemas.microsoft.com/office/powerpoint/2010/main" val="1210512268"/>
      </p:ext>
    </p:extLst>
  </p:cSld>
  <p:clrMapOvr>
    <a:masterClrMapping/>
  </p:clrMapOvr>
</p:sld>
</file>

<file path=ppt/theme/theme1.xml><?xml version="1.0" encoding="utf-8"?>
<a:theme xmlns:a="http://schemas.openxmlformats.org/drawingml/2006/main" name="Office Theme">
  <a:themeElements>
    <a:clrScheme name="Tema di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ema di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10628</TotalTime>
  <Words>1409</Words>
  <Application>Microsoft Office PowerPoint</Application>
  <PresentationFormat>Widescreen</PresentationFormat>
  <Paragraphs>325</Paragraphs>
  <Slides>20</Slides>
  <Notes>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20</vt:i4>
      </vt:variant>
    </vt:vector>
  </HeadingPairs>
  <TitlesOfParts>
    <vt:vector size="27" baseType="lpstr">
      <vt:lpstr>Aptos</vt:lpstr>
      <vt:lpstr>Aptos Display</vt:lpstr>
      <vt:lpstr>Arial</vt:lpstr>
      <vt:lpstr>Cambria Math</vt:lpstr>
      <vt:lpstr>Geneva</vt:lpstr>
      <vt:lpstr>Roboto</vt:lpstr>
      <vt:lpstr>Office Theme</vt:lpstr>
      <vt:lpstr>Integration of vertex detector services and cooling</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CONCLUSIONS:  The integration of the services of both the beam pipe and the detectors has posed challenges that are being resolved and that require some changes in the design.  The routing of the services seems to be feasible with the location of the large amount of cables and cooling ducts to the outside of the support cylinder.  The integrated cooling system of layer 1 allows for efficiency (fewer services needed) and brings it closer to the beam pipe.  The experimental tests will provide important indications on which solution is worth exploring further  </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Gherardo Ammirabile</dc:creator>
  <cp:lastModifiedBy>Gherardo Ammirabile</cp:lastModifiedBy>
  <cp:revision>335</cp:revision>
  <dcterms:created xsi:type="dcterms:W3CDTF">2024-11-11T13:46:11Z</dcterms:created>
  <dcterms:modified xsi:type="dcterms:W3CDTF">2025-06-14T17:54:29Z</dcterms:modified>
</cp:coreProperties>
</file>