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33"/>
  </p:notesMasterIdLst>
  <p:sldIdLst>
    <p:sldId id="256" r:id="rId4"/>
    <p:sldId id="473" r:id="rId5"/>
    <p:sldId id="762" r:id="rId6"/>
    <p:sldId id="785" r:id="rId7"/>
    <p:sldId id="784" r:id="rId8"/>
    <p:sldId id="787" r:id="rId9"/>
    <p:sldId id="789" r:id="rId10"/>
    <p:sldId id="788" r:id="rId11"/>
    <p:sldId id="790" r:id="rId12"/>
    <p:sldId id="750" r:id="rId13"/>
    <p:sldId id="759" r:id="rId14"/>
    <p:sldId id="791" r:id="rId15"/>
    <p:sldId id="558" r:id="rId16"/>
    <p:sldId id="794" r:id="rId17"/>
    <p:sldId id="793" r:id="rId18"/>
    <p:sldId id="543" r:id="rId19"/>
    <p:sldId id="544" r:id="rId20"/>
    <p:sldId id="545" r:id="rId21"/>
    <p:sldId id="797" r:id="rId22"/>
    <p:sldId id="798" r:id="rId23"/>
    <p:sldId id="802" r:id="rId24"/>
    <p:sldId id="804" r:id="rId25"/>
    <p:sldId id="786" r:id="rId26"/>
    <p:sldId id="388" r:id="rId27"/>
    <p:sldId id="783" r:id="rId28"/>
    <p:sldId id="321" r:id="rId29"/>
    <p:sldId id="775" r:id="rId30"/>
    <p:sldId id="387" r:id="rId31"/>
    <p:sldId id="527" r:id="rId32"/>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473"/>
            <p14:sldId id="762"/>
            <p14:sldId id="785"/>
            <p14:sldId id="784"/>
            <p14:sldId id="787"/>
            <p14:sldId id="789"/>
            <p14:sldId id="788"/>
            <p14:sldId id="790"/>
            <p14:sldId id="750"/>
            <p14:sldId id="759"/>
            <p14:sldId id="791"/>
            <p14:sldId id="558"/>
            <p14:sldId id="794"/>
            <p14:sldId id="793"/>
            <p14:sldId id="543"/>
            <p14:sldId id="544"/>
            <p14:sldId id="545"/>
            <p14:sldId id="797"/>
            <p14:sldId id="798"/>
            <p14:sldId id="802"/>
            <p14:sldId id="804"/>
            <p14:sldId id="786"/>
            <p14:sldId id="388"/>
            <p14:sldId id="783"/>
            <p14:sldId id="321"/>
            <p14:sldId id="775"/>
            <p14:sldId id="387"/>
            <p14:sldId id="52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A29"/>
    <a:srgbClr val="7F7F7F"/>
    <a:srgbClr val="0F124A"/>
    <a:srgbClr val="FFFFFF"/>
    <a:srgbClr val="000000"/>
    <a:srgbClr val="F5F5F5"/>
    <a:srgbClr val="BC341B"/>
    <a:srgbClr val="0000FF"/>
    <a:srgbClr val="0000BC"/>
    <a:srgbClr val="FF4D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9D763F-DF81-4620-AE10-4D4D4FFDE95D}" v="2" dt="2024-06-10T14:19:42.6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56" autoAdjust="0"/>
    <p:restoredTop sz="93920" autoAdjust="0"/>
  </p:normalViewPr>
  <p:slideViewPr>
    <p:cSldViewPr snapToGrid="0">
      <p:cViewPr varScale="1">
        <p:scale>
          <a:sx n="93" d="100"/>
          <a:sy n="93" d="100"/>
        </p:scale>
        <p:origin x="96" y="306"/>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microsoft.com/office/2015/10/relationships/revisionInfo" Target="revisionInfo.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ard Watrelot" clId="Web-{159D763F-DF81-4620-AE10-4D4D4FFDE95D}"/>
    <pc:docChg chg="modSld">
      <pc:chgData name="Leonard Watrelot" userId="" providerId="" clId="Web-{159D763F-DF81-4620-AE10-4D4D4FFDE95D}" dt="2024-06-10T14:19:42.629" v="1" actId="14100"/>
      <pc:docMkLst>
        <pc:docMk/>
      </pc:docMkLst>
      <pc:sldChg chg="modSp">
        <pc:chgData name="Leonard Watrelot" userId="" providerId="" clId="Web-{159D763F-DF81-4620-AE10-4D4D4FFDE95D}" dt="2024-06-10T14:19:42.629" v="1" actId="14100"/>
        <pc:sldMkLst>
          <pc:docMk/>
          <pc:sldMk cId="784822708" sldId="555"/>
        </pc:sldMkLst>
        <pc:cxnChg chg="mod">
          <ac:chgData name="Leonard Watrelot" userId="" providerId="" clId="Web-{159D763F-DF81-4620-AE10-4D4D4FFDE95D}" dt="2024-06-10T14:19:42.629" v="1" actId="14100"/>
          <ac:cxnSpMkLst>
            <pc:docMk/>
            <pc:sldMk cId="784822708" sldId="555"/>
            <ac:cxnSpMk id="43" creationId="{E08509EF-3C6F-FC2F-8051-F8FE551CC897}"/>
          </ac:cxnSpMkLst>
        </pc:cxnChg>
        <pc:cxnChg chg="mod">
          <ac:chgData name="Leonard Watrelot" userId="" providerId="" clId="Web-{159D763F-DF81-4620-AE10-4D4D4FFDE95D}" dt="2024-06-10T14:19:37.847" v="0" actId="14100"/>
          <ac:cxnSpMkLst>
            <pc:docMk/>
            <pc:sldMk cId="784822708" sldId="555"/>
            <ac:cxnSpMk id="45" creationId="{3528DA7E-B1F4-3B27-7FF5-7529A64521F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15.05.2025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2134325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CA736-2B98-0BFF-8FA0-23C2FC0970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050BD6-D85D-1414-0D95-F5BDCDC1B2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06A419-902A-FD4E-5B93-D64E628DD22A}"/>
              </a:ext>
            </a:extLst>
          </p:cNvPr>
          <p:cNvSpPr>
            <a:spLocks noGrp="1"/>
          </p:cNvSpPr>
          <p:nvPr>
            <p:ph type="body" idx="1"/>
          </p:nvPr>
        </p:nvSpPr>
        <p:spPr/>
        <p:txBody>
          <a:bodyPr/>
          <a:lstStyle/>
          <a:p>
            <a:r>
              <a:rPr lang="en-GB" dirty="0"/>
              <a:t>Difficult conditions</a:t>
            </a:r>
          </a:p>
          <a:p>
            <a:r>
              <a:rPr lang="en-GB" dirty="0"/>
              <a:t>Radiations, magnetic fields, cryogenic temperature … </a:t>
            </a:r>
          </a:p>
          <a:p>
            <a:r>
              <a:rPr lang="en-GB" dirty="0"/>
              <a:t>Need for an alignment system</a:t>
            </a:r>
          </a:p>
          <a:p>
            <a:r>
              <a:rPr lang="en-GB" dirty="0"/>
              <a:t>A robust and redundant one as conditions will be very </a:t>
            </a:r>
            <a:r>
              <a:rPr lang="en-GB" dirty="0" err="1"/>
              <a:t>difficults</a:t>
            </a:r>
            <a:r>
              <a:rPr lang="en-GB" dirty="0"/>
              <a:t> and the access impossible</a:t>
            </a:r>
          </a:p>
        </p:txBody>
      </p:sp>
      <p:sp>
        <p:nvSpPr>
          <p:cNvPr id="4" name="Slide Number Placeholder 3">
            <a:extLst>
              <a:ext uri="{FF2B5EF4-FFF2-40B4-BE49-F238E27FC236}">
                <a16:creationId xmlns:a16="http://schemas.microsoft.com/office/drawing/2014/main" id="{A611A7B8-F734-6835-090C-2E842B541FD4}"/>
              </a:ext>
            </a:extLst>
          </p:cNvPr>
          <p:cNvSpPr>
            <a:spLocks noGrp="1"/>
          </p:cNvSpPr>
          <p:nvPr>
            <p:ph type="sldNum" sz="quarter" idx="5"/>
          </p:nvPr>
        </p:nvSpPr>
        <p:spPr/>
        <p:txBody>
          <a:bodyPr/>
          <a:lstStyle/>
          <a:p>
            <a:fld id="{CD7EBA44-2749-4505-B776-1307762B45EE}" type="slidenum">
              <a:rPr lang="de-AT" smtClean="0"/>
              <a:t>10</a:t>
            </a:fld>
            <a:endParaRPr lang="de-AT"/>
          </a:p>
        </p:txBody>
      </p:sp>
    </p:spTree>
    <p:extLst>
      <p:ext uri="{BB962C8B-B14F-4D97-AF65-F5344CB8AC3E}">
        <p14:creationId xmlns:p14="http://schemas.microsoft.com/office/powerpoint/2010/main" val="835363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985C0-3C00-C4C0-2BA0-EA66029F27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BDEB25-E981-0143-98CD-35B141596E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AE7A5D-2EEB-D661-B726-533C4C05F37F}"/>
              </a:ext>
            </a:extLst>
          </p:cNvPr>
          <p:cNvSpPr>
            <a:spLocks noGrp="1"/>
          </p:cNvSpPr>
          <p:nvPr>
            <p:ph type="body" idx="1"/>
          </p:nvPr>
        </p:nvSpPr>
        <p:spPr/>
        <p:txBody>
          <a:bodyPr/>
          <a:lstStyle/>
          <a:p>
            <a:r>
              <a:rPr lang="en-GB" dirty="0"/>
              <a:t>Difficult conditions</a:t>
            </a:r>
          </a:p>
          <a:p>
            <a:r>
              <a:rPr lang="en-GB" dirty="0"/>
              <a:t>Radiations, magnetic fields, cryogenic temperature … </a:t>
            </a:r>
          </a:p>
          <a:p>
            <a:r>
              <a:rPr lang="en-GB" dirty="0"/>
              <a:t>Need for an alignment system</a:t>
            </a:r>
          </a:p>
          <a:p>
            <a:r>
              <a:rPr lang="en-GB" dirty="0"/>
              <a:t>A robust and redundant one as conditions will be very </a:t>
            </a:r>
            <a:r>
              <a:rPr lang="en-GB" dirty="0" err="1"/>
              <a:t>difficults</a:t>
            </a:r>
            <a:r>
              <a:rPr lang="en-GB" dirty="0"/>
              <a:t> and the access impossible</a:t>
            </a:r>
          </a:p>
        </p:txBody>
      </p:sp>
      <p:sp>
        <p:nvSpPr>
          <p:cNvPr id="4" name="Slide Number Placeholder 3">
            <a:extLst>
              <a:ext uri="{FF2B5EF4-FFF2-40B4-BE49-F238E27FC236}">
                <a16:creationId xmlns:a16="http://schemas.microsoft.com/office/drawing/2014/main" id="{3F331B3E-B044-EDB3-16F8-AAC3E77008BD}"/>
              </a:ext>
            </a:extLst>
          </p:cNvPr>
          <p:cNvSpPr>
            <a:spLocks noGrp="1"/>
          </p:cNvSpPr>
          <p:nvPr>
            <p:ph type="sldNum" sz="quarter" idx="5"/>
          </p:nvPr>
        </p:nvSpPr>
        <p:spPr/>
        <p:txBody>
          <a:bodyPr/>
          <a:lstStyle/>
          <a:p>
            <a:fld id="{CD7EBA44-2749-4505-B776-1307762B45EE}" type="slidenum">
              <a:rPr lang="de-AT" smtClean="0"/>
              <a:t>11</a:t>
            </a:fld>
            <a:endParaRPr lang="de-AT"/>
          </a:p>
        </p:txBody>
      </p:sp>
    </p:spTree>
    <p:extLst>
      <p:ext uri="{BB962C8B-B14F-4D97-AF65-F5344CB8AC3E}">
        <p14:creationId xmlns:p14="http://schemas.microsoft.com/office/powerpoint/2010/main" val="581826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D46068-6C04-18C9-9504-817D8DF93A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E51E0C-117A-953B-5F2D-682631BF02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6D495B-DD16-A5D3-F1F5-9F2483E3454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A18048B-8D9E-DFB2-0B59-4AC32EE017EA}"/>
              </a:ext>
            </a:extLst>
          </p:cNvPr>
          <p:cNvSpPr>
            <a:spLocks noGrp="1"/>
          </p:cNvSpPr>
          <p:nvPr>
            <p:ph type="sldNum" sz="quarter" idx="5"/>
          </p:nvPr>
        </p:nvSpPr>
        <p:spPr/>
        <p:txBody>
          <a:bodyPr/>
          <a:lstStyle/>
          <a:p>
            <a:fld id="{CD7EBA44-2749-4505-B776-1307762B45EE}" type="slidenum">
              <a:rPr lang="de-AT" smtClean="0"/>
              <a:t>12</a:t>
            </a:fld>
            <a:endParaRPr lang="de-AT"/>
          </a:p>
        </p:txBody>
      </p:sp>
    </p:spTree>
    <p:extLst>
      <p:ext uri="{BB962C8B-B14F-4D97-AF65-F5344CB8AC3E}">
        <p14:creationId xmlns:p14="http://schemas.microsoft.com/office/powerpoint/2010/main" val="4195958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13</a:t>
            </a:fld>
            <a:endParaRPr lang="de-AT"/>
          </a:p>
        </p:txBody>
      </p:sp>
    </p:spTree>
    <p:extLst>
      <p:ext uri="{BB962C8B-B14F-4D97-AF65-F5344CB8AC3E}">
        <p14:creationId xmlns:p14="http://schemas.microsoft.com/office/powerpoint/2010/main" val="2149162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1A077-EC72-4766-97F1-54AE1490E1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22625B-AA2C-4241-4490-55B9D1F4A9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76E51E-9D90-8517-6119-6FFA9C64360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ADF2D67-DB0F-3AEC-8F7A-364ED094ABCF}"/>
              </a:ext>
            </a:extLst>
          </p:cNvPr>
          <p:cNvSpPr>
            <a:spLocks noGrp="1"/>
          </p:cNvSpPr>
          <p:nvPr>
            <p:ph type="sldNum" sz="quarter" idx="5"/>
          </p:nvPr>
        </p:nvSpPr>
        <p:spPr/>
        <p:txBody>
          <a:bodyPr/>
          <a:lstStyle/>
          <a:p>
            <a:fld id="{CD7EBA44-2749-4505-B776-1307762B45EE}" type="slidenum">
              <a:rPr lang="de-AT" smtClean="0"/>
              <a:t>14</a:t>
            </a:fld>
            <a:endParaRPr lang="de-AT"/>
          </a:p>
        </p:txBody>
      </p:sp>
    </p:spTree>
    <p:extLst>
      <p:ext uri="{BB962C8B-B14F-4D97-AF65-F5344CB8AC3E}">
        <p14:creationId xmlns:p14="http://schemas.microsoft.com/office/powerpoint/2010/main" val="1455559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33BD0-AB26-E31E-D7CE-F86ECE5232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D66F16-BB82-7E4F-377E-B3A1EA99B3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356A45-7B4B-CAA2-36C6-B6D54649A3F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A1C1707-E5AC-9FEB-0A06-CDC329C7A00B}"/>
              </a:ext>
            </a:extLst>
          </p:cNvPr>
          <p:cNvSpPr>
            <a:spLocks noGrp="1"/>
          </p:cNvSpPr>
          <p:nvPr>
            <p:ph type="sldNum" sz="quarter" idx="5"/>
          </p:nvPr>
        </p:nvSpPr>
        <p:spPr/>
        <p:txBody>
          <a:bodyPr/>
          <a:lstStyle/>
          <a:p>
            <a:fld id="{CD7EBA44-2749-4505-B776-1307762B45EE}" type="slidenum">
              <a:rPr lang="de-AT" smtClean="0"/>
              <a:t>15</a:t>
            </a:fld>
            <a:endParaRPr lang="de-AT"/>
          </a:p>
        </p:txBody>
      </p:sp>
    </p:spTree>
    <p:extLst>
      <p:ext uri="{BB962C8B-B14F-4D97-AF65-F5344CB8AC3E}">
        <p14:creationId xmlns:p14="http://schemas.microsoft.com/office/powerpoint/2010/main" val="3158789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538853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17</a:t>
            </a:fld>
            <a:endParaRPr lang="de-AT"/>
          </a:p>
        </p:txBody>
      </p:sp>
    </p:spTree>
    <p:extLst>
      <p:ext uri="{BB962C8B-B14F-4D97-AF65-F5344CB8AC3E}">
        <p14:creationId xmlns:p14="http://schemas.microsoft.com/office/powerpoint/2010/main" val="4337610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1762612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C66D1-0E7E-B37D-860F-9304DE8B20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45C1E4-7CD4-34C0-EDEF-90144C775C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4447FF-D2FD-C144-3BF9-87CA671ECF7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79AFFE4-7FF1-E55E-7C74-21E0E1727C16}"/>
              </a:ext>
            </a:extLst>
          </p:cNvPr>
          <p:cNvSpPr>
            <a:spLocks noGrp="1"/>
          </p:cNvSpPr>
          <p:nvPr>
            <p:ph type="sldNum" sz="quarter" idx="5"/>
          </p:nvPr>
        </p:nvSpPr>
        <p:spPr/>
        <p:txBody>
          <a:bodyPr/>
          <a:lstStyle/>
          <a:p>
            <a:fld id="{CD7EBA44-2749-4505-B776-1307762B45EE}" type="slidenum">
              <a:rPr lang="de-AT" smtClean="0"/>
              <a:t>19</a:t>
            </a:fld>
            <a:endParaRPr lang="de-AT"/>
          </a:p>
        </p:txBody>
      </p:sp>
    </p:spTree>
    <p:extLst>
      <p:ext uri="{BB962C8B-B14F-4D97-AF65-F5344CB8AC3E}">
        <p14:creationId xmlns:p14="http://schemas.microsoft.com/office/powerpoint/2010/main" val="1620195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17618691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1CB33-1378-72A8-18AE-C9D52939EC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479A74-DF12-63D5-A3FD-614114CF97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FCCC3E-DEF8-40B7-5BF2-5E02529B083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992B04D-8809-67A1-7B86-7226BEF4AE88}"/>
              </a:ext>
            </a:extLst>
          </p:cNvPr>
          <p:cNvSpPr>
            <a:spLocks noGrp="1"/>
          </p:cNvSpPr>
          <p:nvPr>
            <p:ph type="sldNum" sz="quarter" idx="5"/>
          </p:nvPr>
        </p:nvSpPr>
        <p:spPr/>
        <p:txBody>
          <a:bodyPr/>
          <a:lstStyle/>
          <a:p>
            <a:fld id="{CD7EBA44-2749-4505-B776-1307762B45EE}" type="slidenum">
              <a:rPr lang="de-AT" smtClean="0"/>
              <a:t>20</a:t>
            </a:fld>
            <a:endParaRPr lang="de-AT"/>
          </a:p>
        </p:txBody>
      </p:sp>
    </p:spTree>
    <p:extLst>
      <p:ext uri="{BB962C8B-B14F-4D97-AF65-F5344CB8AC3E}">
        <p14:creationId xmlns:p14="http://schemas.microsoft.com/office/powerpoint/2010/main" val="238623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768C54-BA55-C030-D19B-C041B4F3E5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644669-0E8F-E377-AA3B-423AFD3B48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22447B-7392-23FE-5D9D-7AA1E1081DD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A3B0A26-B6CB-9EB2-A49F-BFA3DF7418E2}"/>
              </a:ext>
            </a:extLst>
          </p:cNvPr>
          <p:cNvSpPr>
            <a:spLocks noGrp="1"/>
          </p:cNvSpPr>
          <p:nvPr>
            <p:ph type="sldNum" sz="quarter" idx="5"/>
          </p:nvPr>
        </p:nvSpPr>
        <p:spPr/>
        <p:txBody>
          <a:bodyPr/>
          <a:lstStyle/>
          <a:p>
            <a:fld id="{CD7EBA44-2749-4505-B776-1307762B45EE}" type="slidenum">
              <a:rPr lang="de-AT" smtClean="0"/>
              <a:t>21</a:t>
            </a:fld>
            <a:endParaRPr lang="de-AT"/>
          </a:p>
        </p:txBody>
      </p:sp>
    </p:spTree>
    <p:extLst>
      <p:ext uri="{BB962C8B-B14F-4D97-AF65-F5344CB8AC3E}">
        <p14:creationId xmlns:p14="http://schemas.microsoft.com/office/powerpoint/2010/main" val="2864555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A89B8-CACD-AEE1-8EE4-B289011930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22BEF1-62E7-F720-F2FF-B2014C2174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52A06E-B639-D3A9-DB6F-A393D23B97E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9A45681-F086-0F42-EC3D-0B19FE3384AD}"/>
              </a:ext>
            </a:extLst>
          </p:cNvPr>
          <p:cNvSpPr>
            <a:spLocks noGrp="1"/>
          </p:cNvSpPr>
          <p:nvPr>
            <p:ph type="sldNum" sz="quarter" idx="5"/>
          </p:nvPr>
        </p:nvSpPr>
        <p:spPr/>
        <p:txBody>
          <a:bodyPr/>
          <a:lstStyle/>
          <a:p>
            <a:fld id="{CD7EBA44-2749-4505-B776-1307762B45EE}" type="slidenum">
              <a:rPr lang="de-AT" smtClean="0"/>
              <a:t>23</a:t>
            </a:fld>
            <a:endParaRPr lang="de-AT"/>
          </a:p>
        </p:txBody>
      </p:sp>
    </p:spTree>
    <p:extLst>
      <p:ext uri="{BB962C8B-B14F-4D97-AF65-F5344CB8AC3E}">
        <p14:creationId xmlns:p14="http://schemas.microsoft.com/office/powerpoint/2010/main" val="1608728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24</a:t>
            </a:fld>
            <a:endParaRPr lang="de-AT"/>
          </a:p>
        </p:txBody>
      </p:sp>
    </p:spTree>
    <p:extLst>
      <p:ext uri="{BB962C8B-B14F-4D97-AF65-F5344CB8AC3E}">
        <p14:creationId xmlns:p14="http://schemas.microsoft.com/office/powerpoint/2010/main" val="29198138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B152F-1445-33F6-74A7-EB97100F37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032783-4E39-50F6-0B14-A5A021B52C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AF3133-B7DB-9883-8AD9-B14B577AA8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2C8B81D-8430-6CC1-C8FA-BA4B9F88E2B1}"/>
              </a:ext>
            </a:extLst>
          </p:cNvPr>
          <p:cNvSpPr>
            <a:spLocks noGrp="1"/>
          </p:cNvSpPr>
          <p:nvPr>
            <p:ph type="sldNum" sz="quarter" idx="5"/>
          </p:nvPr>
        </p:nvSpPr>
        <p:spPr/>
        <p:txBody>
          <a:bodyPr/>
          <a:lstStyle/>
          <a:p>
            <a:fld id="{CD7EBA44-2749-4505-B776-1307762B45EE}" type="slidenum">
              <a:rPr lang="de-AT" smtClean="0"/>
              <a:t>25</a:t>
            </a:fld>
            <a:endParaRPr lang="de-AT"/>
          </a:p>
        </p:txBody>
      </p:sp>
    </p:spTree>
    <p:extLst>
      <p:ext uri="{BB962C8B-B14F-4D97-AF65-F5344CB8AC3E}">
        <p14:creationId xmlns:p14="http://schemas.microsoft.com/office/powerpoint/2010/main" val="4285857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dirty="0"/>
              <a:t>Sources :</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26</a:t>
            </a:fld>
            <a:endParaRPr lang="de-AT"/>
          </a:p>
        </p:txBody>
      </p:sp>
    </p:spTree>
    <p:extLst>
      <p:ext uri="{BB962C8B-B14F-4D97-AF65-F5344CB8AC3E}">
        <p14:creationId xmlns:p14="http://schemas.microsoft.com/office/powerpoint/2010/main" val="40894892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211EC5-5221-7C97-606F-F41EDD92E1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AA08FE-59E2-1CB9-99EA-127F4BA779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CF84BD-86EF-A7B4-F68D-8AA2BD5D343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951FBB6-7660-22E6-4A78-3AFCBE45A9B1}"/>
              </a:ext>
            </a:extLst>
          </p:cNvPr>
          <p:cNvSpPr>
            <a:spLocks noGrp="1"/>
          </p:cNvSpPr>
          <p:nvPr>
            <p:ph type="sldNum" sz="quarter" idx="5"/>
          </p:nvPr>
        </p:nvSpPr>
        <p:spPr/>
        <p:txBody>
          <a:bodyPr/>
          <a:lstStyle/>
          <a:p>
            <a:fld id="{CD7EBA44-2749-4505-B776-1307762B45EE}" type="slidenum">
              <a:rPr lang="de-AT" smtClean="0"/>
              <a:t>27</a:t>
            </a:fld>
            <a:endParaRPr lang="de-AT"/>
          </a:p>
        </p:txBody>
      </p:sp>
    </p:spTree>
    <p:extLst>
      <p:ext uri="{BB962C8B-B14F-4D97-AF65-F5344CB8AC3E}">
        <p14:creationId xmlns:p14="http://schemas.microsoft.com/office/powerpoint/2010/main" val="21293421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28</a:t>
            </a:fld>
            <a:endParaRPr lang="de-AT"/>
          </a:p>
        </p:txBody>
      </p:sp>
    </p:spTree>
    <p:extLst>
      <p:ext uri="{BB962C8B-B14F-4D97-AF65-F5344CB8AC3E}">
        <p14:creationId xmlns:p14="http://schemas.microsoft.com/office/powerpoint/2010/main" val="21080625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29</a:t>
            </a:fld>
            <a:endParaRPr lang="de-AT"/>
          </a:p>
        </p:txBody>
      </p:sp>
    </p:spTree>
    <p:extLst>
      <p:ext uri="{BB962C8B-B14F-4D97-AF65-F5344CB8AC3E}">
        <p14:creationId xmlns:p14="http://schemas.microsoft.com/office/powerpoint/2010/main" val="3860162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7014E-EA65-C4EE-228D-48560BD58C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950F1C-71A1-9642-85E5-46DA31749E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63CC09-ADBA-3243-EDE0-10913F21216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C2A6965-A133-CC53-4EEF-5B5342EAA01E}"/>
              </a:ext>
            </a:extLst>
          </p:cNvPr>
          <p:cNvSpPr>
            <a:spLocks noGrp="1"/>
          </p:cNvSpPr>
          <p:nvPr>
            <p:ph type="sldNum" sz="quarter" idx="5"/>
          </p:nvPr>
        </p:nvSpPr>
        <p:spPr/>
        <p:txBody>
          <a:bodyPr/>
          <a:lstStyle/>
          <a:p>
            <a:fld id="{CD7EBA44-2749-4505-B776-1307762B45EE}" type="slidenum">
              <a:rPr lang="de-AT" smtClean="0"/>
              <a:t>3</a:t>
            </a:fld>
            <a:endParaRPr lang="de-AT"/>
          </a:p>
        </p:txBody>
      </p:sp>
    </p:spTree>
    <p:extLst>
      <p:ext uri="{BB962C8B-B14F-4D97-AF65-F5344CB8AC3E}">
        <p14:creationId xmlns:p14="http://schemas.microsoft.com/office/powerpoint/2010/main" val="1425131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DEA82-D7D0-ED03-11E7-7A57B93367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8BC5F4-9334-3135-2E9E-EECE700B64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10096D-4144-9003-2455-32E7A751987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D01977A-5B48-6FC3-5723-B9CD97F93604}"/>
              </a:ext>
            </a:extLst>
          </p:cNvPr>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1933938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EF978-967B-CA33-F805-EABF18F27D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334545-00CB-5AB6-A328-DE7A3E5214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10F89B-6127-8677-30FA-8F9E6AB7838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0C47B3C-28C2-6FF1-6080-53336D48A85F}"/>
              </a:ext>
            </a:extLst>
          </p:cNvPr>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4145965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0533F-3C72-51CB-9279-9B520572CB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B46D02-A6A2-F708-CE59-244C3AF5C8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42807E-1E2A-4D04-CF66-3936D3A5095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9EF4FFA-3E66-913C-C546-DA78280F3728}"/>
              </a:ext>
            </a:extLst>
          </p:cNvPr>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4061340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3F0DCF-BAF1-A01F-E7B7-C68BA7C355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1F67AE-A169-AE18-0D00-2294400CCC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0B76EE-9C0B-013E-D542-153F056607D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AE0CAE1-23B8-95AB-A685-C2212AD78673}"/>
              </a:ext>
            </a:extLst>
          </p:cNvPr>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1547012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0DA3A-BA65-F305-46B3-CC4C425086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469FD8-60E3-6C20-DFFD-A56298FA1C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FC6891-BAD2-BEB8-9541-ADFC3D4633F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5BF1FB3-2000-FC7D-8F6D-857189A45D65}"/>
              </a:ext>
            </a:extLst>
          </p:cNvPr>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3144276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5B37C-C445-3DD7-99F1-D3A2E401AB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531FCB-EEC2-F29E-8D78-A1FD50419F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1B36FB-0606-4D35-44EF-FD2205D0D1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75ED43-4261-021B-957C-CDD9E573B099}"/>
              </a:ext>
            </a:extLst>
          </p:cNvPr>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4078778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3150473132"/>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5991" y="1194198"/>
            <a:ext cx="4212431" cy="3456384"/>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29150" y="1194199"/>
            <a:ext cx="4208860" cy="3456383"/>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5/15/2025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03915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100814"/>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187"/>
            <a:ext cx="324000"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74222"/>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2.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7423"/>
            <a:ext cx="324000"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 id="2147483670" r:id="rId13"/>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10" Type="http://schemas.openxmlformats.org/officeDocument/2006/relationships/hyperlink" Target="https://inspirehep.net/files/cb939b2a59622d639abe8ce41584e637" TargetMode="External"/><Relationship Id="rId4" Type="http://schemas.openxmlformats.org/officeDocument/2006/relationships/image" Target="../media/image15.jpeg"/><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hyperlink" Target="https://inspirehep.net/files/cb939b2a59622d639abe8ce41584e637" TargetMode="External"/><Relationship Id="rId5" Type="http://schemas.openxmlformats.org/officeDocument/2006/relationships/image" Target="../media/image23.sv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hyperlink" Target="https://inspirehep.net/files/cb939b2a59622d639abe8ce41584e637"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sv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hyperlink" Target="https://inspirehep.net/files/cb939b2a59622d639abe8ce41584e637"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sv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3.png"/><Relationship Id="rId11" Type="http://schemas.openxmlformats.org/officeDocument/2006/relationships/hyperlink" Target="https://iopscience.iop.org/article/10.1088/1361-6501/acc6e3" TargetMode="External"/><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17.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3" Type="http://schemas.openxmlformats.org/officeDocument/2006/relationships/image" Target="../media/image21.png"/><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notesSlide" Target="../notesSlides/notesSlide17.xml"/><Relationship Id="rId16" Type="http://schemas.openxmlformats.org/officeDocument/2006/relationships/image" Target="../media/image50.png"/><Relationship Id="rId1" Type="http://schemas.openxmlformats.org/officeDocument/2006/relationships/slideLayout" Target="../slideLayouts/slideLayout6.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49.png"/><Relationship Id="rId10" Type="http://schemas.openxmlformats.org/officeDocument/2006/relationships/image" Target="../media/image44.png"/><Relationship Id="rId4" Type="http://schemas.openxmlformats.org/officeDocument/2006/relationships/hyperlink" Target="https://iopscience.iop.org/article/10.1088/1361-6501/acc6e3" TargetMode="External"/><Relationship Id="rId9" Type="http://schemas.openxmlformats.org/officeDocument/2006/relationships/image" Target="../media/image43.png"/><Relationship Id="rId14"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hyperlink" Target="https://iopscience.iop.org/article/10.1088/1361-6501/acc6e3" TargetMode="External"/><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3" Type="http://schemas.openxmlformats.org/officeDocument/2006/relationships/slideLayout" Target="../slideLayouts/slideLayout6.xml"/><Relationship Id="rId7" Type="http://schemas.openxmlformats.org/officeDocument/2006/relationships/image" Target="../media/image54.png"/><Relationship Id="rId12" Type="http://schemas.openxmlformats.org/officeDocument/2006/relationships/image" Target="../media/image59.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3.png"/><Relationship Id="rId11" Type="http://schemas.openxmlformats.org/officeDocument/2006/relationships/image" Target="../media/image58.jpeg"/><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notesSlide" Target="../notesSlides/notesSlide19.xml"/><Relationship Id="rId9" Type="http://schemas.openxmlformats.org/officeDocument/2006/relationships/image" Target="../media/image5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hyperlink" Target="https://cds.cern.ch/record/2923141" TargetMode="External"/><Relationship Id="rId4" Type="http://schemas.openxmlformats.org/officeDocument/2006/relationships/image" Target="../media/image61.png"/></Relationships>
</file>

<file path=ppt/slides/_rels/slide21.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slideLayout" Target="../slideLayouts/slideLayout6.xml"/><Relationship Id="rId7" Type="http://schemas.openxmlformats.org/officeDocument/2006/relationships/image" Target="../media/image63.png"/><Relationship Id="rId2" Type="http://schemas.openxmlformats.org/officeDocument/2006/relationships/video" Target="../media/media2.MOV"/><Relationship Id="rId1" Type="http://schemas.microsoft.com/office/2007/relationships/media" Target="../media/media2.MOV"/><Relationship Id="rId6" Type="http://schemas.openxmlformats.org/officeDocument/2006/relationships/image" Target="../media/image62.jpeg"/><Relationship Id="rId5" Type="http://schemas.openxmlformats.org/officeDocument/2006/relationships/image" Target="../media/image21.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66.jpg"/><Relationship Id="rId7" Type="http://schemas.openxmlformats.org/officeDocument/2006/relationships/image" Target="../media/image70.jpeg"/><Relationship Id="rId2" Type="http://schemas.openxmlformats.org/officeDocument/2006/relationships/image" Target="../media/image65.jpg"/><Relationship Id="rId1" Type="http://schemas.openxmlformats.org/officeDocument/2006/relationships/slideLayout" Target="../slideLayouts/slideLayout18.xml"/><Relationship Id="rId6" Type="http://schemas.openxmlformats.org/officeDocument/2006/relationships/image" Target="../media/image69.jpeg"/><Relationship Id="rId5" Type="http://schemas.openxmlformats.org/officeDocument/2006/relationships/image" Target="../media/image68.jpg"/><Relationship Id="rId4" Type="http://schemas.openxmlformats.org/officeDocument/2006/relationships/image" Target="../media/image67.jp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1.png"/><Relationship Id="rId7" Type="http://schemas.openxmlformats.org/officeDocument/2006/relationships/image" Target="../media/image74.png"/><Relationship Id="rId12" Type="http://schemas.openxmlformats.org/officeDocument/2006/relationships/image" Target="../media/image78.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73.png"/><Relationship Id="rId11" Type="http://schemas.openxmlformats.org/officeDocument/2006/relationships/image" Target="../media/image77.png"/><Relationship Id="rId5" Type="http://schemas.openxmlformats.org/officeDocument/2006/relationships/hyperlink" Target="https://citeseerx.ist.psu.edu/document?repid=rep1&amp;type=pdf&amp;doi=beb125cf567dabead77c89db1c7be9b468013c87" TargetMode="External"/><Relationship Id="rId10" Type="http://schemas.openxmlformats.org/officeDocument/2006/relationships/image" Target="../media/image76.png"/><Relationship Id="rId4" Type="http://schemas.openxmlformats.org/officeDocument/2006/relationships/image" Target="../media/image72.png"/><Relationship Id="rId9" Type="http://schemas.openxmlformats.org/officeDocument/2006/relationships/hyperlink" Target="https://cds.cern.ch/record/1291618/files/ATL-INDET-SLIDE-2010-293.pdf"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81.jpeg"/><Relationship Id="rId3" Type="http://schemas.openxmlformats.org/officeDocument/2006/relationships/slideLayout" Target="../slideLayouts/slideLayout6.xml"/><Relationship Id="rId7" Type="http://schemas.openxmlformats.org/officeDocument/2006/relationships/image" Target="../media/image80.pn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79.png"/><Relationship Id="rId5" Type="http://schemas.openxmlformats.org/officeDocument/2006/relationships/image" Target="../media/image21.png"/><Relationship Id="rId4"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8" Type="http://schemas.openxmlformats.org/officeDocument/2006/relationships/hyperlink" Target="https://proceedings.ihep.ac.cn/ibic2024/pdf/TUP46.pdf" TargetMode="External"/><Relationship Id="rId3" Type="http://schemas.openxmlformats.org/officeDocument/2006/relationships/image" Target="../media/image71.png"/><Relationship Id="rId7" Type="http://schemas.openxmlformats.org/officeDocument/2006/relationships/hyperlink" Target="https://ieeexplore.ieee.org/stamp/stamp.jsp?tp=&amp;arnumber=7960884"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82.png"/><Relationship Id="rId5" Type="http://schemas.openxmlformats.org/officeDocument/2006/relationships/image" Target="../media/image23.svg"/><Relationship Id="rId10" Type="http://schemas.openxmlformats.org/officeDocument/2006/relationships/image" Target="../media/image84.jpeg"/><Relationship Id="rId4" Type="http://schemas.openxmlformats.org/officeDocument/2006/relationships/image" Target="../media/image22.png"/><Relationship Id="rId9" Type="http://schemas.openxmlformats.org/officeDocument/2006/relationships/image" Target="../media/image83.png"/></Relationships>
</file>

<file path=ppt/slides/_rels/slide28.xml.rels><?xml version="1.0" encoding="UTF-8" standalone="yes"?>
<Relationships xmlns="http://schemas.openxmlformats.org/package/2006/relationships"><Relationship Id="rId8" Type="http://schemas.openxmlformats.org/officeDocument/2006/relationships/image" Target="../media/image89.jpeg"/><Relationship Id="rId3" Type="http://schemas.openxmlformats.org/officeDocument/2006/relationships/image" Target="../media/image71.png"/><Relationship Id="rId7" Type="http://schemas.openxmlformats.org/officeDocument/2006/relationships/image" Target="../media/image88.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87.png"/><Relationship Id="rId5" Type="http://schemas.openxmlformats.org/officeDocument/2006/relationships/image" Target="../media/image86.png"/><Relationship Id="rId10" Type="http://schemas.openxmlformats.org/officeDocument/2006/relationships/hyperlink" Target="https://web.archive.org/web/20180728124058id_/http:/cds.cern.ch/record/1089861/files/muon-pub-2008-003.pdf" TargetMode="External"/><Relationship Id="rId4" Type="http://schemas.openxmlformats.org/officeDocument/2006/relationships/image" Target="../media/image85.png"/><Relationship Id="rId9" Type="http://schemas.openxmlformats.org/officeDocument/2006/relationships/hyperlink" Target="https://www.opensourceinstruments.com/BCAM/BCAM.php"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9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42800" y="987574"/>
            <a:ext cx="8263350" cy="1790700"/>
          </a:xfrm>
        </p:spPr>
        <p:txBody>
          <a:bodyPr/>
          <a:lstStyle/>
          <a:p>
            <a:pPr>
              <a:lnSpc>
                <a:spcPct val="100000"/>
              </a:lnSpc>
            </a:pPr>
            <a:r>
              <a:rPr lang="en-GB" dirty="0"/>
              <a:t>Status Report on the MDI Alignment Monitoring Study</a:t>
            </a:r>
            <a:endParaRPr lang="en-US" dirty="0"/>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323528" y="3206637"/>
            <a:ext cx="8382622" cy="1241822"/>
          </a:xfrm>
        </p:spPr>
        <p:txBody>
          <a:bodyPr/>
          <a:lstStyle/>
          <a:p>
            <a:pPr algn="l">
              <a:lnSpc>
                <a:spcPts val="1238"/>
              </a:lnSpc>
            </a:pPr>
            <a:r>
              <a:rPr lang="en-US" sz="1600" dirty="0">
                <a:solidFill>
                  <a:schemeClr val="bg1"/>
                </a:solidFill>
              </a:rPr>
              <a:t>Léonard WATRELOT</a:t>
            </a:r>
          </a:p>
          <a:p>
            <a:pPr algn="l">
              <a:lnSpc>
                <a:spcPts val="1238"/>
              </a:lnSpc>
            </a:pPr>
            <a:endParaRPr lang="en-US" sz="1600" dirty="0">
              <a:solidFill>
                <a:schemeClr val="bg1"/>
              </a:solidFill>
            </a:endParaRPr>
          </a:p>
          <a:p>
            <a:pPr algn="l">
              <a:lnSpc>
                <a:spcPts val="1238"/>
              </a:lnSpc>
            </a:pPr>
            <a:r>
              <a:rPr lang="en-US" sz="1200" dirty="0">
                <a:solidFill>
                  <a:schemeClr val="bg1"/>
                </a:solidFill>
              </a:rPr>
              <a:t>CERN BE-GM-FP</a:t>
            </a:r>
          </a:p>
          <a:p>
            <a:pPr algn="l">
              <a:lnSpc>
                <a:spcPts val="1238"/>
              </a:lnSpc>
            </a:pPr>
            <a:endParaRPr lang="en-US" dirty="0"/>
          </a:p>
          <a:p>
            <a:pPr algn="l">
              <a:lnSpc>
                <a:spcPts val="1238"/>
              </a:lnSpc>
            </a:pPr>
            <a:endParaRPr lang="en-US" dirty="0"/>
          </a:p>
          <a:p>
            <a:pPr algn="l">
              <a:lnSpc>
                <a:spcPts val="1238"/>
              </a:lnSpc>
            </a:pPr>
            <a:r>
              <a:rPr lang="en-US" dirty="0"/>
              <a:t>Many thanks to :</a:t>
            </a:r>
          </a:p>
          <a:p>
            <a:pPr algn="l">
              <a:lnSpc>
                <a:spcPts val="1238"/>
              </a:lnSpc>
            </a:pPr>
            <a:r>
              <a:rPr lang="en-US" dirty="0"/>
              <a:t>Manuela Boscolo, </a:t>
            </a:r>
            <a:r>
              <a:rPr lang="it-IT" dirty="0"/>
              <a:t>Francesco Fransesini, </a:t>
            </a:r>
            <a:r>
              <a:rPr lang="en-US" dirty="0"/>
              <a:t>Hélène Mainaud Durand, Mateusz Sosin, </a:t>
            </a:r>
            <a:r>
              <a:rPr lang="it-IT"/>
              <a:t>Michel Noir, Leo Sjoberg, </a:t>
            </a:r>
            <a:r>
              <a:rPr lang="it-IT" dirty="0"/>
              <a:t>Bartlomiej Pudlo</a:t>
            </a:r>
            <a:r>
              <a:rPr lang="it-IT"/>
              <a:t>, Jürgen </a:t>
            </a:r>
            <a:r>
              <a:rPr lang="it-IT" dirty="0"/>
              <a:t>Gutekunst, Okan Dag  </a:t>
            </a:r>
            <a:endParaRPr lang="en-US"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5" name="Foliennummernplatzhalter 4">
            <a:extLst>
              <a:ext uri="{FF2B5EF4-FFF2-40B4-BE49-F238E27FC236}">
                <a16:creationId xmlns:a16="http://schemas.microsoft.com/office/drawing/2014/main" id="{88878F15-BB00-7AC0-0806-4C18907F813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a:t>
            </a:fld>
            <a:endParaRPr lang="en-US" sz="800" b="0" dirty="0">
              <a:solidFill>
                <a:schemeClr val="bg1"/>
              </a:solidFill>
            </a:endParaRP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F962E-56C0-AA31-A7F5-1A697B1D5743}"/>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848F1FD3-251D-0E5D-44FD-877B2303CF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5" name="Rectangle 4">
            <a:extLst>
              <a:ext uri="{FF2B5EF4-FFF2-40B4-BE49-F238E27FC236}">
                <a16:creationId xmlns:a16="http://schemas.microsoft.com/office/drawing/2014/main" id="{20E44628-4843-C175-DE0B-4395C71E90D3}"/>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8B017304-86BA-FD6B-83F9-148CCDE191BE}"/>
              </a:ext>
            </a:extLst>
          </p:cNvPr>
          <p:cNvPicPr>
            <a:picLocks noChangeAspect="1"/>
          </p:cNvPicPr>
          <p:nvPr/>
        </p:nvPicPr>
        <p:blipFill>
          <a:blip r:embed="rId3"/>
          <a:srcRect r="8364"/>
          <a:stretch/>
        </p:blipFill>
        <p:spPr>
          <a:xfrm>
            <a:off x="49096" y="797220"/>
            <a:ext cx="3534862" cy="2469599"/>
          </a:xfrm>
          <a:prstGeom prst="rect">
            <a:avLst/>
          </a:prstGeom>
        </p:spPr>
      </p:pic>
      <p:pic>
        <p:nvPicPr>
          <p:cNvPr id="3" name="Picture 2">
            <a:extLst>
              <a:ext uri="{FF2B5EF4-FFF2-40B4-BE49-F238E27FC236}">
                <a16:creationId xmlns:a16="http://schemas.microsoft.com/office/drawing/2014/main" id="{D9CB9F98-C9DD-36C0-22F5-AD07ECC0DEED}"/>
              </a:ext>
            </a:extLst>
          </p:cNvPr>
          <p:cNvPicPr>
            <a:picLocks noChangeAspect="1"/>
          </p:cNvPicPr>
          <p:nvPr/>
        </p:nvPicPr>
        <p:blipFill>
          <a:blip r:embed="rId4">
            <a:clrChange>
              <a:clrFrom>
                <a:srgbClr val="FFFFFF"/>
              </a:clrFrom>
              <a:clrTo>
                <a:srgbClr val="FFFFFF">
                  <a:alpha val="0"/>
                </a:srgbClr>
              </a:clrTo>
            </a:clrChange>
          </a:blip>
          <a:srcRect r="3208"/>
          <a:stretch/>
        </p:blipFill>
        <p:spPr>
          <a:xfrm>
            <a:off x="3392074" y="443788"/>
            <a:ext cx="5801021" cy="4577244"/>
          </a:xfrm>
          <a:prstGeom prst="rect">
            <a:avLst/>
          </a:prstGeom>
        </p:spPr>
      </p:pic>
      <p:pic>
        <p:nvPicPr>
          <p:cNvPr id="4" name="Picture 3">
            <a:extLst>
              <a:ext uri="{FF2B5EF4-FFF2-40B4-BE49-F238E27FC236}">
                <a16:creationId xmlns:a16="http://schemas.microsoft.com/office/drawing/2014/main" id="{72CF63E4-929F-0880-6E85-91904E8957F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33349" y="3205410"/>
            <a:ext cx="3172783" cy="1938090"/>
          </a:xfrm>
          <a:prstGeom prst="rect">
            <a:avLst/>
          </a:prstGeom>
        </p:spPr>
      </p:pic>
      <p:sp>
        <p:nvSpPr>
          <p:cNvPr id="9" name="TextBox 8">
            <a:extLst>
              <a:ext uri="{FF2B5EF4-FFF2-40B4-BE49-F238E27FC236}">
                <a16:creationId xmlns:a16="http://schemas.microsoft.com/office/drawing/2014/main" id="{FC297E6D-1F1E-288D-4340-AEA6F79FEDE5}"/>
              </a:ext>
            </a:extLst>
          </p:cNvPr>
          <p:cNvSpPr txBox="1"/>
          <p:nvPr/>
        </p:nvSpPr>
        <p:spPr>
          <a:xfrm>
            <a:off x="7352533" y="4019723"/>
            <a:ext cx="1874018" cy="461665"/>
          </a:xfrm>
          <a:prstGeom prst="rect">
            <a:avLst/>
          </a:prstGeom>
          <a:noFill/>
        </p:spPr>
        <p:txBody>
          <a:bodyPr wrap="square" rtlCol="0">
            <a:spAutoFit/>
          </a:bodyPr>
          <a:lstStyle/>
          <a:p>
            <a:pPr algn="l"/>
            <a:r>
              <a:rPr lang="en-US" sz="1200" dirty="0"/>
              <a:t>Interferometric distance measurement network</a:t>
            </a:r>
          </a:p>
        </p:txBody>
      </p:sp>
      <p:cxnSp>
        <p:nvCxnSpPr>
          <p:cNvPr id="11" name="Straight Arrow Connector 10">
            <a:extLst>
              <a:ext uri="{FF2B5EF4-FFF2-40B4-BE49-F238E27FC236}">
                <a16:creationId xmlns:a16="http://schemas.microsoft.com/office/drawing/2014/main" id="{0CC8F39F-5D93-B4B2-4177-59B29A41007A}"/>
              </a:ext>
            </a:extLst>
          </p:cNvPr>
          <p:cNvCxnSpPr>
            <a:stCxn id="9" idx="0"/>
          </p:cNvCxnSpPr>
          <p:nvPr/>
        </p:nvCxnSpPr>
        <p:spPr>
          <a:xfrm flipH="1" flipV="1">
            <a:off x="7677150" y="3594100"/>
            <a:ext cx="612392" cy="4256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852C4032-382B-119F-91D2-4B368F3D1577}"/>
              </a:ext>
            </a:extLst>
          </p:cNvPr>
          <p:cNvSpPr txBox="1"/>
          <p:nvPr/>
        </p:nvSpPr>
        <p:spPr>
          <a:xfrm>
            <a:off x="0" y="383385"/>
            <a:ext cx="6695372" cy="307777"/>
          </a:xfrm>
          <a:prstGeom prst="rect">
            <a:avLst/>
          </a:prstGeom>
          <a:noFill/>
        </p:spPr>
        <p:txBody>
          <a:bodyPr wrap="square" rtlCol="0">
            <a:spAutoFit/>
          </a:bodyPr>
          <a:lstStyle/>
          <a:p>
            <a:pPr algn="l"/>
            <a:r>
              <a:rPr lang="en-US" sz="1400" dirty="0"/>
              <a:t>First: the external alignment system</a:t>
            </a:r>
          </a:p>
        </p:txBody>
      </p:sp>
      <p:sp>
        <p:nvSpPr>
          <p:cNvPr id="6" name="Textfeld 1">
            <a:extLst>
              <a:ext uri="{FF2B5EF4-FFF2-40B4-BE49-F238E27FC236}">
                <a16:creationId xmlns:a16="http://schemas.microsoft.com/office/drawing/2014/main" id="{3A662883-5F38-92F1-3D30-A038B61D1D8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3" name="Textfeld 2">
            <a:extLst>
              <a:ext uri="{FF2B5EF4-FFF2-40B4-BE49-F238E27FC236}">
                <a16:creationId xmlns:a16="http://schemas.microsoft.com/office/drawing/2014/main" id="{8A8A3317-969B-9DE5-09EE-3FDFF99C7532}"/>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77356309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0D07D-6491-EFBB-95F6-DE6FD75045E2}"/>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3269955C-2969-BE6D-BCF8-2DC822B5459A}"/>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11</a:t>
            </a:r>
          </a:p>
        </p:txBody>
      </p:sp>
      <p:pic>
        <p:nvPicPr>
          <p:cNvPr id="11" name="Picture 10" descr="A metal ruler and a piece of metal&#10;&#10;Description automatically generated with medium confidence">
            <a:extLst>
              <a:ext uri="{FF2B5EF4-FFF2-40B4-BE49-F238E27FC236}">
                <a16:creationId xmlns:a16="http://schemas.microsoft.com/office/drawing/2014/main" id="{924C6DC4-F555-A7C1-A8EB-9AD08F5B5AA0}"/>
              </a:ext>
            </a:extLst>
          </p:cNvPr>
          <p:cNvPicPr>
            <a:picLocks noChangeAspect="1"/>
          </p:cNvPicPr>
          <p:nvPr/>
        </p:nvPicPr>
        <p:blipFill>
          <a:blip r:embed="rId3">
            <a:extLst>
              <a:ext uri="{28A0092B-C50C-407E-A947-70E740481C1C}">
                <a14:useLocalDpi xmlns:a14="http://schemas.microsoft.com/office/drawing/2010/main" val="0"/>
              </a:ext>
            </a:extLst>
          </a:blip>
          <a:srcRect l="4809" t="10738" b="20060"/>
          <a:stretch/>
        </p:blipFill>
        <p:spPr>
          <a:xfrm>
            <a:off x="4754783" y="1426617"/>
            <a:ext cx="2522317" cy="1375270"/>
          </a:xfrm>
          <a:prstGeom prst="rect">
            <a:avLst/>
          </a:prstGeom>
        </p:spPr>
      </p:pic>
      <p:pic>
        <p:nvPicPr>
          <p:cNvPr id="13" name="Picture 12" descr="A ruler and a glass ball&#10;&#10;Description automatically generated">
            <a:extLst>
              <a:ext uri="{FF2B5EF4-FFF2-40B4-BE49-F238E27FC236}">
                <a16:creationId xmlns:a16="http://schemas.microsoft.com/office/drawing/2014/main" id="{00A27B9B-3595-23E7-BC09-BA490CE31050}"/>
              </a:ext>
            </a:extLst>
          </p:cNvPr>
          <p:cNvPicPr>
            <a:picLocks noChangeAspect="1"/>
          </p:cNvPicPr>
          <p:nvPr/>
        </p:nvPicPr>
        <p:blipFill>
          <a:blip r:embed="rId4">
            <a:extLst>
              <a:ext uri="{28A0092B-C50C-407E-A947-70E740481C1C}">
                <a14:useLocalDpi xmlns:a14="http://schemas.microsoft.com/office/drawing/2010/main" val="0"/>
              </a:ext>
            </a:extLst>
          </a:blip>
          <a:srcRect t="51066"/>
          <a:stretch/>
        </p:blipFill>
        <p:spPr>
          <a:xfrm>
            <a:off x="4806056" y="3492500"/>
            <a:ext cx="2462339" cy="1606550"/>
          </a:xfrm>
          <a:prstGeom prst="rect">
            <a:avLst/>
          </a:prstGeom>
        </p:spPr>
      </p:pic>
      <p:pic>
        <p:nvPicPr>
          <p:cNvPr id="9" name="Picture 8" descr="A metal ruler and a square object&#10;&#10;Description automatically generated">
            <a:extLst>
              <a:ext uri="{FF2B5EF4-FFF2-40B4-BE49-F238E27FC236}">
                <a16:creationId xmlns:a16="http://schemas.microsoft.com/office/drawing/2014/main" id="{8E79EB6B-6340-94F5-1A64-F5210531A391}"/>
              </a:ext>
            </a:extLst>
          </p:cNvPr>
          <p:cNvPicPr>
            <a:picLocks noChangeAspect="1"/>
          </p:cNvPicPr>
          <p:nvPr/>
        </p:nvPicPr>
        <p:blipFill>
          <a:blip r:embed="rId5">
            <a:extLst>
              <a:ext uri="{28A0092B-C50C-407E-A947-70E740481C1C}">
                <a14:useLocalDpi xmlns:a14="http://schemas.microsoft.com/office/drawing/2010/main" val="0"/>
              </a:ext>
            </a:extLst>
          </a:blip>
          <a:srcRect l="13570" t="18732" b="4191"/>
          <a:stretch/>
        </p:blipFill>
        <p:spPr>
          <a:xfrm>
            <a:off x="7315201" y="2977263"/>
            <a:ext cx="1784350" cy="2121659"/>
          </a:xfrm>
          <a:prstGeom prst="rect">
            <a:avLst/>
          </a:prstGeom>
        </p:spPr>
      </p:pic>
      <p:sp>
        <p:nvSpPr>
          <p:cNvPr id="10" name="TextBox 9">
            <a:extLst>
              <a:ext uri="{FF2B5EF4-FFF2-40B4-BE49-F238E27FC236}">
                <a16:creationId xmlns:a16="http://schemas.microsoft.com/office/drawing/2014/main" id="{8913BF76-C967-9963-C59F-53A84D8C28CE}"/>
              </a:ext>
            </a:extLst>
          </p:cNvPr>
          <p:cNvSpPr txBox="1"/>
          <p:nvPr/>
        </p:nvSpPr>
        <p:spPr>
          <a:xfrm>
            <a:off x="4745457" y="3268446"/>
            <a:ext cx="1072795" cy="246221"/>
          </a:xfrm>
          <a:prstGeom prst="rect">
            <a:avLst/>
          </a:prstGeom>
          <a:noFill/>
        </p:spPr>
        <p:txBody>
          <a:bodyPr wrap="square" rtlCol="0">
            <a:spAutoFit/>
          </a:bodyPr>
          <a:lstStyle/>
          <a:p>
            <a:pPr algn="l"/>
            <a:r>
              <a:rPr lang="en-US" sz="1000" dirty="0"/>
              <a:t>Glass beads</a:t>
            </a:r>
          </a:p>
        </p:txBody>
      </p:sp>
      <p:sp>
        <p:nvSpPr>
          <p:cNvPr id="12" name="TextBox 11">
            <a:extLst>
              <a:ext uri="{FF2B5EF4-FFF2-40B4-BE49-F238E27FC236}">
                <a16:creationId xmlns:a16="http://schemas.microsoft.com/office/drawing/2014/main" id="{51532466-82A0-B863-A414-56C41BA731B2}"/>
              </a:ext>
            </a:extLst>
          </p:cNvPr>
          <p:cNvSpPr txBox="1"/>
          <p:nvPr/>
        </p:nvSpPr>
        <p:spPr>
          <a:xfrm>
            <a:off x="7224821" y="2773593"/>
            <a:ext cx="1722329" cy="246221"/>
          </a:xfrm>
          <a:prstGeom prst="rect">
            <a:avLst/>
          </a:prstGeom>
          <a:noFill/>
        </p:spPr>
        <p:txBody>
          <a:bodyPr wrap="square" rtlCol="0">
            <a:spAutoFit/>
          </a:bodyPr>
          <a:lstStyle/>
          <a:p>
            <a:pPr algn="l"/>
            <a:r>
              <a:rPr lang="en-US" sz="1000" dirty="0"/>
              <a:t>Glass bead supports</a:t>
            </a:r>
          </a:p>
        </p:txBody>
      </p:sp>
      <p:sp>
        <p:nvSpPr>
          <p:cNvPr id="14" name="TextBox 13">
            <a:extLst>
              <a:ext uri="{FF2B5EF4-FFF2-40B4-BE49-F238E27FC236}">
                <a16:creationId xmlns:a16="http://schemas.microsoft.com/office/drawing/2014/main" id="{A2CA3827-6B5C-79A5-B4D2-F1B8A1B57D00}"/>
              </a:ext>
            </a:extLst>
          </p:cNvPr>
          <p:cNvSpPr txBox="1"/>
          <p:nvPr/>
        </p:nvSpPr>
        <p:spPr>
          <a:xfrm>
            <a:off x="4675689" y="1051525"/>
            <a:ext cx="2499812" cy="400110"/>
          </a:xfrm>
          <a:prstGeom prst="rect">
            <a:avLst/>
          </a:prstGeom>
          <a:noFill/>
        </p:spPr>
        <p:txBody>
          <a:bodyPr wrap="square" rtlCol="0">
            <a:spAutoFit/>
          </a:bodyPr>
          <a:lstStyle/>
          <a:p>
            <a:pPr algn="l"/>
            <a:r>
              <a:rPr lang="en-US" sz="1000" dirty="0"/>
              <a:t>Collimator and Corner Cube retroreflector</a:t>
            </a:r>
          </a:p>
        </p:txBody>
      </p:sp>
      <p:sp>
        <p:nvSpPr>
          <p:cNvPr id="15" name="TextBox 14">
            <a:extLst>
              <a:ext uri="{FF2B5EF4-FFF2-40B4-BE49-F238E27FC236}">
                <a16:creationId xmlns:a16="http://schemas.microsoft.com/office/drawing/2014/main" id="{7B9A9440-D5E4-8E96-DBC3-69851AC0135B}"/>
              </a:ext>
            </a:extLst>
          </p:cNvPr>
          <p:cNvSpPr txBox="1"/>
          <p:nvPr/>
        </p:nvSpPr>
        <p:spPr>
          <a:xfrm>
            <a:off x="0" y="389830"/>
            <a:ext cx="2284600" cy="307777"/>
          </a:xfrm>
          <a:prstGeom prst="rect">
            <a:avLst/>
          </a:prstGeom>
          <a:noFill/>
        </p:spPr>
        <p:txBody>
          <a:bodyPr wrap="none" rtlCol="0">
            <a:spAutoFit/>
          </a:bodyPr>
          <a:lstStyle/>
          <a:p>
            <a:pPr algn="l"/>
            <a:r>
              <a:rPr lang="en-US" sz="1400" dirty="0"/>
              <a:t>External alignment system</a:t>
            </a:r>
          </a:p>
        </p:txBody>
      </p:sp>
      <p:pic>
        <p:nvPicPr>
          <p:cNvPr id="2050" name="613840D6-B9AD-46F8-9D33-CDF058F39C4C" descr="IMG_8160.jpg">
            <a:extLst>
              <a:ext uri="{FF2B5EF4-FFF2-40B4-BE49-F238E27FC236}">
                <a16:creationId xmlns:a16="http://schemas.microsoft.com/office/drawing/2014/main" id="{A1E0DF7E-D5D5-0BEA-4504-5A3A164A7C6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20656"/>
          <a:stretch/>
        </p:blipFill>
        <p:spPr bwMode="auto">
          <a:xfrm>
            <a:off x="7321550" y="965201"/>
            <a:ext cx="1778000" cy="1837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AA3BFB33-BD2C-C698-F49B-D58181E1E7D7}"/>
              </a:ext>
            </a:extLst>
          </p:cNvPr>
          <p:cNvSpPr txBox="1"/>
          <p:nvPr/>
        </p:nvSpPr>
        <p:spPr>
          <a:xfrm>
            <a:off x="7248481" y="601893"/>
            <a:ext cx="1722329" cy="400110"/>
          </a:xfrm>
          <a:prstGeom prst="rect">
            <a:avLst/>
          </a:prstGeom>
          <a:noFill/>
        </p:spPr>
        <p:txBody>
          <a:bodyPr wrap="square" rtlCol="0">
            <a:spAutoFit/>
          </a:bodyPr>
          <a:lstStyle/>
          <a:p>
            <a:pPr algn="l"/>
            <a:r>
              <a:rPr lang="en-US" sz="1000" dirty="0"/>
              <a:t>FSI long range validation campaign</a:t>
            </a:r>
          </a:p>
        </p:txBody>
      </p:sp>
      <p:pic>
        <p:nvPicPr>
          <p:cNvPr id="19" name="Picture 18" descr="Chart, diagram&#10;&#10;Description automatically generated">
            <a:extLst>
              <a:ext uri="{FF2B5EF4-FFF2-40B4-BE49-F238E27FC236}">
                <a16:creationId xmlns:a16="http://schemas.microsoft.com/office/drawing/2014/main" id="{23BE439C-C406-BF67-8D09-C348349A68F0}"/>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6354" t="7677" b="6583"/>
          <a:stretch/>
        </p:blipFill>
        <p:spPr>
          <a:xfrm>
            <a:off x="107189" y="2036718"/>
            <a:ext cx="4556413" cy="2827382"/>
          </a:xfrm>
          <a:prstGeom prst="rect">
            <a:avLst/>
          </a:prstGeom>
        </p:spPr>
      </p:pic>
      <p:pic>
        <p:nvPicPr>
          <p:cNvPr id="20" name="Picture 2">
            <a:extLst>
              <a:ext uri="{FF2B5EF4-FFF2-40B4-BE49-F238E27FC236}">
                <a16:creationId xmlns:a16="http://schemas.microsoft.com/office/drawing/2014/main" id="{314639B9-4AB0-1F8C-A8F7-84095ABB24B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236" y="1106012"/>
            <a:ext cx="543264" cy="543264"/>
          </a:xfrm>
          <a:prstGeom prst="rect">
            <a:avLst/>
          </a:prstGeom>
          <a:noFill/>
          <a:extLst>
            <a:ext uri="{909E8E84-426E-40DD-AFC4-6F175D3DCCD1}">
              <a14:hiddenFill xmlns:a14="http://schemas.microsoft.com/office/drawing/2010/main">
                <a:solidFill>
                  <a:srgbClr val="FFFFFF"/>
                </a:solidFill>
              </a14:hiddenFill>
            </a:ext>
          </a:extLst>
        </p:spPr>
      </p:pic>
      <p:pic>
        <p:nvPicPr>
          <p:cNvPr id="21" name="Image 4">
            <a:extLst>
              <a:ext uri="{FF2B5EF4-FFF2-40B4-BE49-F238E27FC236}">
                <a16:creationId xmlns:a16="http://schemas.microsoft.com/office/drawing/2014/main" id="{4339985A-1CA6-FD8B-89EB-D65888B6093F}"/>
              </a:ext>
            </a:extLst>
          </p:cNvPr>
          <p:cNvPicPr>
            <a:picLocks noChangeAspect="1"/>
          </p:cNvPicPr>
          <p:nvPr/>
        </p:nvPicPr>
        <p:blipFill>
          <a:blip r:embed="rId9"/>
          <a:stretch>
            <a:fillRect/>
          </a:stretch>
        </p:blipFill>
        <p:spPr>
          <a:xfrm>
            <a:off x="155086" y="1095565"/>
            <a:ext cx="543264" cy="543264"/>
          </a:xfrm>
          <a:prstGeom prst="rect">
            <a:avLst/>
          </a:prstGeom>
        </p:spPr>
      </p:pic>
      <p:sp>
        <p:nvSpPr>
          <p:cNvPr id="22" name="TextBox 21">
            <a:extLst>
              <a:ext uri="{FF2B5EF4-FFF2-40B4-BE49-F238E27FC236}">
                <a16:creationId xmlns:a16="http://schemas.microsoft.com/office/drawing/2014/main" id="{BCDADF0E-A6AA-5B61-8CD2-7E768AB0E830}"/>
              </a:ext>
            </a:extLst>
          </p:cNvPr>
          <p:cNvSpPr txBox="1"/>
          <p:nvPr/>
        </p:nvSpPr>
        <p:spPr>
          <a:xfrm>
            <a:off x="4724400" y="408880"/>
            <a:ext cx="1215397" cy="276999"/>
          </a:xfrm>
          <a:prstGeom prst="rect">
            <a:avLst/>
          </a:prstGeom>
          <a:noFill/>
        </p:spPr>
        <p:txBody>
          <a:bodyPr wrap="none" rtlCol="0">
            <a:spAutoFit/>
          </a:bodyPr>
          <a:lstStyle/>
          <a:p>
            <a:pPr algn="l"/>
            <a:r>
              <a:rPr lang="en-US" sz="1200" dirty="0"/>
              <a:t>Hardware R&amp;D</a:t>
            </a:r>
          </a:p>
        </p:txBody>
      </p:sp>
      <p:sp>
        <p:nvSpPr>
          <p:cNvPr id="23" name="TextBox 22">
            <a:extLst>
              <a:ext uri="{FF2B5EF4-FFF2-40B4-BE49-F238E27FC236}">
                <a16:creationId xmlns:a16="http://schemas.microsoft.com/office/drawing/2014/main" id="{1589506B-C915-F1E3-E69D-62E59F6E0B76}"/>
              </a:ext>
            </a:extLst>
          </p:cNvPr>
          <p:cNvSpPr txBox="1"/>
          <p:nvPr/>
        </p:nvSpPr>
        <p:spPr>
          <a:xfrm>
            <a:off x="0" y="694630"/>
            <a:ext cx="976549" cy="276999"/>
          </a:xfrm>
          <a:prstGeom prst="rect">
            <a:avLst/>
          </a:prstGeom>
          <a:noFill/>
        </p:spPr>
        <p:txBody>
          <a:bodyPr wrap="none" rtlCol="0">
            <a:spAutoFit/>
          </a:bodyPr>
          <a:lstStyle/>
          <a:p>
            <a:pPr algn="l"/>
            <a:r>
              <a:rPr lang="en-US" sz="1200" dirty="0"/>
              <a:t>Simulations</a:t>
            </a:r>
          </a:p>
        </p:txBody>
      </p:sp>
      <p:sp>
        <p:nvSpPr>
          <p:cNvPr id="26" name="TextBox 25">
            <a:extLst>
              <a:ext uri="{FF2B5EF4-FFF2-40B4-BE49-F238E27FC236}">
                <a16:creationId xmlns:a16="http://schemas.microsoft.com/office/drawing/2014/main" id="{9697BC2B-26F6-EA73-E36A-5A7E8876164E}"/>
              </a:ext>
            </a:extLst>
          </p:cNvPr>
          <p:cNvSpPr txBox="1"/>
          <p:nvPr/>
        </p:nvSpPr>
        <p:spPr>
          <a:xfrm>
            <a:off x="1427163" y="1046718"/>
            <a:ext cx="2789237" cy="707886"/>
          </a:xfrm>
          <a:prstGeom prst="rect">
            <a:avLst/>
          </a:prstGeom>
          <a:noFill/>
        </p:spPr>
        <p:txBody>
          <a:bodyPr wrap="square">
            <a:spAutoFit/>
          </a:bodyPr>
          <a:lstStyle/>
          <a:p>
            <a:pPr algn="l"/>
            <a:r>
              <a:rPr lang="fr-FR" sz="1000" dirty="0"/>
              <a:t>Permanent network of </a:t>
            </a:r>
            <a:r>
              <a:rPr lang="fr-FR" sz="1000" dirty="0" err="1"/>
              <a:t>interferometric</a:t>
            </a:r>
            <a:r>
              <a:rPr lang="fr-FR" sz="1000" dirty="0"/>
              <a:t> distance </a:t>
            </a:r>
            <a:r>
              <a:rPr lang="fr-FR" sz="1000" dirty="0" err="1"/>
              <a:t>measurements</a:t>
            </a:r>
            <a:r>
              <a:rPr lang="fr-FR" sz="1000" dirty="0"/>
              <a:t> </a:t>
            </a:r>
            <a:r>
              <a:rPr lang="fr-FR" sz="1000" dirty="0" err="1"/>
              <a:t>based</a:t>
            </a:r>
            <a:r>
              <a:rPr lang="fr-FR" sz="1000" dirty="0"/>
              <a:t> on Frequency Scanning </a:t>
            </a:r>
            <a:r>
              <a:rPr lang="fr-FR" sz="1000" dirty="0" err="1"/>
              <a:t>Interferometry</a:t>
            </a:r>
            <a:r>
              <a:rPr lang="fr-FR" sz="1000" dirty="0"/>
              <a:t> (FSI).</a:t>
            </a:r>
          </a:p>
          <a:p>
            <a:pPr algn="l"/>
            <a:r>
              <a:rPr lang="fr-FR" sz="1000" dirty="0" err="1"/>
              <a:t>Multilateration</a:t>
            </a:r>
            <a:r>
              <a:rPr lang="fr-FR" sz="1000" dirty="0"/>
              <a:t> over the network.</a:t>
            </a:r>
          </a:p>
        </p:txBody>
      </p:sp>
      <p:sp>
        <p:nvSpPr>
          <p:cNvPr id="27" name="ZoneTexte 5">
            <a:extLst>
              <a:ext uri="{FF2B5EF4-FFF2-40B4-BE49-F238E27FC236}">
                <a16:creationId xmlns:a16="http://schemas.microsoft.com/office/drawing/2014/main" id="{DBCE7E7D-FCDB-E205-2541-515FCA0D5685}"/>
              </a:ext>
            </a:extLst>
          </p:cNvPr>
          <p:cNvSpPr txBox="1"/>
          <p:nvPr/>
        </p:nvSpPr>
        <p:spPr>
          <a:xfrm>
            <a:off x="48223" y="4804946"/>
            <a:ext cx="4187445" cy="338554"/>
          </a:xfrm>
          <a:prstGeom prst="rect">
            <a:avLst/>
          </a:prstGeom>
          <a:noFill/>
        </p:spPr>
        <p:txBody>
          <a:bodyPr wrap="square" rtlCol="0">
            <a:spAutoFit/>
          </a:bodyPr>
          <a:lstStyle/>
          <a:p>
            <a:r>
              <a:rPr lang="fr-FR" sz="800" dirty="0">
                <a:solidFill>
                  <a:schemeClr val="accent5"/>
                </a:solidFill>
              </a:rPr>
              <a:t>Optimal network : </a:t>
            </a:r>
            <a:r>
              <a:rPr lang="fr-FR" sz="800" dirty="0" err="1">
                <a:solidFill>
                  <a:schemeClr val="accent5"/>
                </a:solidFill>
              </a:rPr>
              <a:t>too</a:t>
            </a:r>
            <a:r>
              <a:rPr lang="fr-FR" sz="800" dirty="0">
                <a:solidFill>
                  <a:schemeClr val="accent5"/>
                </a:solidFill>
              </a:rPr>
              <a:t> </a:t>
            </a:r>
            <a:r>
              <a:rPr lang="fr-FR" sz="800" dirty="0" err="1">
                <a:solidFill>
                  <a:schemeClr val="accent5"/>
                </a:solidFill>
              </a:rPr>
              <a:t>much</a:t>
            </a:r>
            <a:r>
              <a:rPr lang="fr-FR" sz="800" dirty="0">
                <a:solidFill>
                  <a:schemeClr val="accent5"/>
                </a:solidFill>
              </a:rPr>
              <a:t> </a:t>
            </a:r>
            <a:r>
              <a:rPr lang="fr-FR" sz="800" dirty="0" err="1">
                <a:solidFill>
                  <a:schemeClr val="accent5"/>
                </a:solidFill>
              </a:rPr>
              <a:t>measurements</a:t>
            </a:r>
            <a:r>
              <a:rPr lang="fr-FR" sz="800" dirty="0">
                <a:solidFill>
                  <a:schemeClr val="accent5"/>
                </a:solidFill>
              </a:rPr>
              <a:t>, </a:t>
            </a:r>
            <a:r>
              <a:rPr lang="fr-FR" sz="800" dirty="0" err="1">
                <a:solidFill>
                  <a:schemeClr val="accent5"/>
                </a:solidFill>
              </a:rPr>
              <a:t>some</a:t>
            </a:r>
            <a:r>
              <a:rPr lang="fr-FR" sz="800" dirty="0">
                <a:solidFill>
                  <a:schemeClr val="accent5"/>
                </a:solidFill>
              </a:rPr>
              <a:t> (</a:t>
            </a:r>
            <a:r>
              <a:rPr lang="fr-FR" sz="800" dirty="0" err="1">
                <a:solidFill>
                  <a:schemeClr val="accent5"/>
                </a:solidFill>
              </a:rPr>
              <a:t>plenty</a:t>
            </a:r>
            <a:r>
              <a:rPr lang="fr-FR" sz="800" dirty="0">
                <a:solidFill>
                  <a:schemeClr val="accent5"/>
                </a:solidFill>
              </a:rPr>
              <a:t>) </a:t>
            </a:r>
            <a:r>
              <a:rPr lang="fr-FR" sz="800" dirty="0" err="1">
                <a:solidFill>
                  <a:schemeClr val="accent5"/>
                </a:solidFill>
              </a:rPr>
              <a:t>wont</a:t>
            </a:r>
            <a:r>
              <a:rPr lang="fr-FR" sz="800" dirty="0">
                <a:solidFill>
                  <a:schemeClr val="accent5"/>
                </a:solidFill>
              </a:rPr>
              <a:t> </a:t>
            </a:r>
            <a:r>
              <a:rPr lang="fr-FR" sz="800" dirty="0" err="1">
                <a:solidFill>
                  <a:schemeClr val="accent5"/>
                </a:solidFill>
              </a:rPr>
              <a:t>be</a:t>
            </a:r>
            <a:r>
              <a:rPr lang="fr-FR" sz="800" dirty="0">
                <a:solidFill>
                  <a:schemeClr val="accent5"/>
                </a:solidFill>
              </a:rPr>
              <a:t> possible.</a:t>
            </a:r>
          </a:p>
          <a:p>
            <a:r>
              <a:rPr lang="fr-FR" sz="800" dirty="0">
                <a:solidFill>
                  <a:schemeClr val="accent5"/>
                </a:solidFill>
              </a:rPr>
              <a:t>Updates on the design are </a:t>
            </a:r>
            <a:r>
              <a:rPr lang="fr-FR" sz="800" dirty="0" err="1">
                <a:solidFill>
                  <a:schemeClr val="accent5"/>
                </a:solidFill>
              </a:rPr>
              <a:t>followed</a:t>
            </a:r>
            <a:r>
              <a:rPr lang="fr-FR" sz="800" dirty="0">
                <a:solidFill>
                  <a:schemeClr val="accent5"/>
                </a:solidFill>
              </a:rPr>
              <a:t> </a:t>
            </a:r>
            <a:r>
              <a:rPr lang="fr-FR" sz="800" dirty="0" err="1">
                <a:solidFill>
                  <a:schemeClr val="accent5"/>
                </a:solidFill>
              </a:rPr>
              <a:t>carefully</a:t>
            </a:r>
            <a:r>
              <a:rPr lang="fr-FR" sz="800" dirty="0">
                <a:solidFill>
                  <a:schemeClr val="accent5"/>
                </a:solidFill>
              </a:rPr>
              <a:t>.</a:t>
            </a:r>
          </a:p>
        </p:txBody>
      </p:sp>
      <p:sp>
        <p:nvSpPr>
          <p:cNvPr id="28" name="TextBox 27">
            <a:extLst>
              <a:ext uri="{FF2B5EF4-FFF2-40B4-BE49-F238E27FC236}">
                <a16:creationId xmlns:a16="http://schemas.microsoft.com/office/drawing/2014/main" id="{40964FED-6BAD-8017-F875-823A7AC21529}"/>
              </a:ext>
            </a:extLst>
          </p:cNvPr>
          <p:cNvSpPr txBox="1"/>
          <p:nvPr/>
        </p:nvSpPr>
        <p:spPr>
          <a:xfrm>
            <a:off x="3859022" y="4928056"/>
            <a:ext cx="932688" cy="215444"/>
          </a:xfrm>
          <a:prstGeom prst="rect">
            <a:avLst/>
          </a:prstGeom>
          <a:noFill/>
        </p:spPr>
        <p:txBody>
          <a:bodyPr wrap="square">
            <a:spAutoFit/>
          </a:bodyPr>
          <a:lstStyle/>
          <a:p>
            <a:r>
              <a:rPr lang="en-US" sz="800" dirty="0">
                <a:hlinkClick r:id="rId10"/>
              </a:rPr>
              <a:t>Thesis link</a:t>
            </a:r>
            <a:endParaRPr lang="en-US" sz="800" dirty="0"/>
          </a:p>
        </p:txBody>
      </p:sp>
      <p:sp>
        <p:nvSpPr>
          <p:cNvPr id="29" name="Textfeld 1">
            <a:extLst>
              <a:ext uri="{FF2B5EF4-FFF2-40B4-BE49-F238E27FC236}">
                <a16:creationId xmlns:a16="http://schemas.microsoft.com/office/drawing/2014/main" id="{58BD42AF-C994-7D52-1F45-B2A7DCDF7B0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30" name="Textfeld 2">
            <a:extLst>
              <a:ext uri="{FF2B5EF4-FFF2-40B4-BE49-F238E27FC236}">
                <a16:creationId xmlns:a16="http://schemas.microsoft.com/office/drawing/2014/main" id="{2BCBB90D-7B8E-8416-28A0-34D37EB04EF9}"/>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94264630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C819B-214C-9479-0ABE-6217EC21CE60}"/>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A10A1573-595D-4F52-6E71-EAC1F1CB7F7E}"/>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12</a:t>
            </a:r>
          </a:p>
        </p:txBody>
      </p:sp>
      <p:sp>
        <p:nvSpPr>
          <p:cNvPr id="5" name="Rectangle 4">
            <a:extLst>
              <a:ext uri="{FF2B5EF4-FFF2-40B4-BE49-F238E27FC236}">
                <a16:creationId xmlns:a16="http://schemas.microsoft.com/office/drawing/2014/main" id="{28ED46D4-BB9C-D9B2-E318-F47F29D41B97}"/>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4661B89A-A330-8C0B-ADD8-45683EB7F22E}"/>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34" name="TextBox 33">
            <a:extLst>
              <a:ext uri="{FF2B5EF4-FFF2-40B4-BE49-F238E27FC236}">
                <a16:creationId xmlns:a16="http://schemas.microsoft.com/office/drawing/2014/main" id="{1A4D6C19-6BA5-7E8A-29B2-2C374A2F8706}"/>
              </a:ext>
            </a:extLst>
          </p:cNvPr>
          <p:cNvSpPr txBox="1"/>
          <p:nvPr/>
        </p:nvSpPr>
        <p:spPr>
          <a:xfrm>
            <a:off x="0" y="383385"/>
            <a:ext cx="6695372" cy="307777"/>
          </a:xfrm>
          <a:prstGeom prst="rect">
            <a:avLst/>
          </a:prstGeom>
          <a:noFill/>
        </p:spPr>
        <p:txBody>
          <a:bodyPr wrap="square" rtlCol="0">
            <a:spAutoFit/>
          </a:bodyPr>
          <a:lstStyle/>
          <a:p>
            <a:pPr algn="l"/>
            <a:r>
              <a:rPr lang="en-US" sz="1400" dirty="0"/>
              <a:t>Second: internal alignment system</a:t>
            </a:r>
          </a:p>
        </p:txBody>
      </p:sp>
      <p:sp>
        <p:nvSpPr>
          <p:cNvPr id="2" name="Freeform: Shape 1">
            <a:extLst>
              <a:ext uri="{FF2B5EF4-FFF2-40B4-BE49-F238E27FC236}">
                <a16:creationId xmlns:a16="http://schemas.microsoft.com/office/drawing/2014/main" id="{E6E1DBFD-6AB7-C15F-23A8-CB05EE13D42B}"/>
              </a:ext>
            </a:extLst>
          </p:cNvPr>
          <p:cNvSpPr/>
          <p:nvPr/>
        </p:nvSpPr>
        <p:spPr>
          <a:xfrm>
            <a:off x="1914144" y="1267968"/>
            <a:ext cx="1889760" cy="1280160"/>
          </a:xfrm>
          <a:custGeom>
            <a:avLst/>
            <a:gdLst>
              <a:gd name="connsiteX0" fmla="*/ 243840 w 1889760"/>
              <a:gd name="connsiteY0" fmla="*/ 0 h 1280160"/>
              <a:gd name="connsiteX1" fmla="*/ 1725168 w 1889760"/>
              <a:gd name="connsiteY1" fmla="*/ 1042416 h 1280160"/>
              <a:gd name="connsiteX2" fmla="*/ 1889760 w 1889760"/>
              <a:gd name="connsiteY2" fmla="*/ 1225296 h 1280160"/>
              <a:gd name="connsiteX3" fmla="*/ 1810512 w 1889760"/>
              <a:gd name="connsiteY3" fmla="*/ 1280160 h 1280160"/>
              <a:gd name="connsiteX4" fmla="*/ 1414272 w 1889760"/>
              <a:gd name="connsiteY4" fmla="*/ 1078992 h 1280160"/>
              <a:gd name="connsiteX5" fmla="*/ 0 w 1889760"/>
              <a:gd name="connsiteY5" fmla="*/ 79248 h 1280160"/>
              <a:gd name="connsiteX6" fmla="*/ 243840 w 1889760"/>
              <a:gd name="connsiteY6"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0" h="1280160">
                <a:moveTo>
                  <a:pt x="243840" y="0"/>
                </a:moveTo>
                <a:lnTo>
                  <a:pt x="1725168" y="1042416"/>
                </a:lnTo>
                <a:lnTo>
                  <a:pt x="1889760" y="1225296"/>
                </a:lnTo>
                <a:lnTo>
                  <a:pt x="1810512" y="1280160"/>
                </a:lnTo>
                <a:lnTo>
                  <a:pt x="1414272" y="1078992"/>
                </a:lnTo>
                <a:lnTo>
                  <a:pt x="0" y="79248"/>
                </a:lnTo>
                <a:lnTo>
                  <a:pt x="243840" y="0"/>
                </a:lnTo>
                <a:close/>
              </a:path>
            </a:pathLst>
          </a:custGeom>
          <a:noFill/>
          <a:ln w="19050">
            <a:solidFill>
              <a:schemeClr val="accent4"/>
            </a:solidFill>
          </a:ln>
          <a:effectLst>
            <a:glow rad="1397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C9E12A45-1384-334D-C25D-E7CFFCC19510}"/>
              </a:ext>
            </a:extLst>
          </p:cNvPr>
          <p:cNvSpPr/>
          <p:nvPr/>
        </p:nvSpPr>
        <p:spPr>
          <a:xfrm>
            <a:off x="4584192" y="3084576"/>
            <a:ext cx="2243328" cy="1524000"/>
          </a:xfrm>
          <a:custGeom>
            <a:avLst/>
            <a:gdLst>
              <a:gd name="connsiteX0" fmla="*/ 2243328 w 2243328"/>
              <a:gd name="connsiteY0" fmla="*/ 1402080 h 1524000"/>
              <a:gd name="connsiteX1" fmla="*/ 591312 w 2243328"/>
              <a:gd name="connsiteY1" fmla="*/ 256032 h 1524000"/>
              <a:gd name="connsiteX2" fmla="*/ 109728 w 2243328"/>
              <a:gd name="connsiteY2" fmla="*/ 0 h 1524000"/>
              <a:gd name="connsiteX3" fmla="*/ 0 w 2243328"/>
              <a:gd name="connsiteY3" fmla="*/ 42672 h 1524000"/>
              <a:gd name="connsiteX4" fmla="*/ 426720 w 2243328"/>
              <a:gd name="connsiteY4" fmla="*/ 384048 h 1524000"/>
              <a:gd name="connsiteX5" fmla="*/ 2042160 w 2243328"/>
              <a:gd name="connsiteY5" fmla="*/ 1524000 h 1524000"/>
              <a:gd name="connsiteX6" fmla="*/ 2243328 w 2243328"/>
              <a:gd name="connsiteY6" fmla="*/ 140208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328" h="1524000">
                <a:moveTo>
                  <a:pt x="2243328" y="1402080"/>
                </a:moveTo>
                <a:lnTo>
                  <a:pt x="591312" y="256032"/>
                </a:lnTo>
                <a:lnTo>
                  <a:pt x="109728" y="0"/>
                </a:lnTo>
                <a:lnTo>
                  <a:pt x="0" y="42672"/>
                </a:lnTo>
                <a:lnTo>
                  <a:pt x="426720" y="384048"/>
                </a:lnTo>
                <a:lnTo>
                  <a:pt x="2042160" y="1524000"/>
                </a:lnTo>
                <a:lnTo>
                  <a:pt x="2243328" y="1402080"/>
                </a:lnTo>
                <a:close/>
              </a:path>
            </a:pathLst>
          </a:custGeom>
          <a:noFill/>
          <a:ln w="19050">
            <a:solidFill>
              <a:schemeClr val="accent4"/>
            </a:solidFill>
          </a:ln>
          <a:effectLst>
            <a:glow rad="1397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feld 1">
            <a:extLst>
              <a:ext uri="{FF2B5EF4-FFF2-40B4-BE49-F238E27FC236}">
                <a16:creationId xmlns:a16="http://schemas.microsoft.com/office/drawing/2014/main" id="{007BB2BB-565A-1A31-524F-7EFD92445D17}"/>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9" name="Textfeld 2">
            <a:extLst>
              <a:ext uri="{FF2B5EF4-FFF2-40B4-BE49-F238E27FC236}">
                <a16:creationId xmlns:a16="http://schemas.microsoft.com/office/drawing/2014/main" id="{1C402756-41AD-C01B-9176-AC89A563C359}"/>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7687870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4">
            <a:extLst>
              <a:ext uri="{FF2B5EF4-FFF2-40B4-BE49-F238E27FC236}">
                <a16:creationId xmlns:a16="http://schemas.microsoft.com/office/drawing/2014/main" id="{7DF8E666-FB46-F1A4-6F00-13BC892E405E}"/>
              </a:ext>
            </a:extLst>
          </p:cNvPr>
          <p:cNvPicPr>
            <a:picLocks noGrp="1" noRot="1" noMove="1" noResize="1" noEditPoints="1" noAdjustHandles="1" noChangeArrowheads="1" noChangeShapeType="1" noCrop="1"/>
          </p:cNvPicPr>
          <p:nvPr/>
        </p:nvPicPr>
        <p:blipFill rotWithShape="1">
          <a:blip r:embed="rId3">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13</a:t>
            </a:r>
          </a:p>
        </p:txBody>
      </p:sp>
      <p:pic>
        <p:nvPicPr>
          <p:cNvPr id="12" name="Graphic 11">
            <a:extLst>
              <a:ext uri="{FF2B5EF4-FFF2-40B4-BE49-F238E27FC236}">
                <a16:creationId xmlns:a16="http://schemas.microsoft.com/office/drawing/2014/main" id="{72E298E5-3708-489D-8E0E-27CE79C9F3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004" y="2610312"/>
            <a:ext cx="9059992" cy="2501241"/>
          </a:xfrm>
          <a:prstGeom prst="rect">
            <a:avLst/>
          </a:prstGeom>
        </p:spPr>
      </p:pic>
      <p:sp>
        <p:nvSpPr>
          <p:cNvPr id="22" name="Rectangle 21">
            <a:extLst>
              <a:ext uri="{FF2B5EF4-FFF2-40B4-BE49-F238E27FC236}">
                <a16:creationId xmlns:a16="http://schemas.microsoft.com/office/drawing/2014/main" id="{E28AE6E8-F53A-4F7F-AA21-A9B09FE45278}"/>
              </a:ext>
            </a:extLst>
          </p:cNvPr>
          <p:cNvSpPr/>
          <p:nvPr/>
        </p:nvSpPr>
        <p:spPr>
          <a:xfrm>
            <a:off x="2051720" y="3723878"/>
            <a:ext cx="2448272" cy="216023"/>
          </a:xfrm>
          <a:prstGeom prst="rect">
            <a:avLst/>
          </a:prstGeom>
          <a:noFill/>
          <a:ln w="28575">
            <a:solidFill>
              <a:schemeClr val="accent5">
                <a:lumMod val="60000"/>
                <a:lumOff val="40000"/>
              </a:schemeClr>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3E348724-4D30-44D1-94D3-54382381C7FB}"/>
              </a:ext>
            </a:extLst>
          </p:cNvPr>
          <p:cNvSpPr/>
          <p:nvPr/>
        </p:nvSpPr>
        <p:spPr>
          <a:xfrm>
            <a:off x="4644008" y="3723878"/>
            <a:ext cx="2088232" cy="216010"/>
          </a:xfrm>
          <a:prstGeom prst="rect">
            <a:avLst/>
          </a:prstGeom>
          <a:noFill/>
          <a:ln w="28575">
            <a:solidFill>
              <a:schemeClr val="accent5">
                <a:lumMod val="75000"/>
              </a:schemeClr>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F17AEEC1-5FA9-4397-B2D8-16002D813A7A}"/>
              </a:ext>
            </a:extLst>
          </p:cNvPr>
          <p:cNvSpPr/>
          <p:nvPr/>
        </p:nvSpPr>
        <p:spPr>
          <a:xfrm>
            <a:off x="6804248" y="3723878"/>
            <a:ext cx="2088232" cy="216009"/>
          </a:xfrm>
          <a:prstGeom prst="rect">
            <a:avLst/>
          </a:prstGeom>
          <a:noFill/>
          <a:ln w="28575">
            <a:solidFill>
              <a:schemeClr val="accent5">
                <a:lumMod val="40000"/>
                <a:lumOff val="60000"/>
              </a:schemeClr>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ZoneTexte 17">
            <a:extLst>
              <a:ext uri="{FF2B5EF4-FFF2-40B4-BE49-F238E27FC236}">
                <a16:creationId xmlns:a16="http://schemas.microsoft.com/office/drawing/2014/main" id="{107F846B-B881-AE7A-7373-2C489C451181}"/>
              </a:ext>
            </a:extLst>
          </p:cNvPr>
          <p:cNvSpPr txBox="1"/>
          <p:nvPr/>
        </p:nvSpPr>
        <p:spPr>
          <a:xfrm>
            <a:off x="6881156" y="4238303"/>
            <a:ext cx="1692188" cy="230832"/>
          </a:xfrm>
          <a:prstGeom prst="rect">
            <a:avLst/>
          </a:prstGeom>
          <a:noFill/>
        </p:spPr>
        <p:txBody>
          <a:bodyPr wrap="square" rtlCol="0">
            <a:spAutoFit/>
          </a:bodyPr>
          <a:lstStyle/>
          <a:p>
            <a:r>
              <a:rPr lang="fr-FR" sz="900" dirty="0">
                <a:solidFill>
                  <a:schemeClr val="bg1"/>
                </a:solidFill>
              </a:rPr>
              <a:t>Design by M. Koratzinos</a:t>
            </a:r>
          </a:p>
        </p:txBody>
      </p:sp>
      <p:sp>
        <p:nvSpPr>
          <p:cNvPr id="40" name="Text Placeholder 2">
            <a:extLst>
              <a:ext uri="{FF2B5EF4-FFF2-40B4-BE49-F238E27FC236}">
                <a16:creationId xmlns:a16="http://schemas.microsoft.com/office/drawing/2014/main" id="{A35D9F35-4A08-449A-A14D-1383B204EC4B}"/>
              </a:ext>
            </a:extLst>
          </p:cNvPr>
          <p:cNvSpPr txBox="1">
            <a:spLocks/>
          </p:cNvSpPr>
          <p:nvPr/>
        </p:nvSpPr>
        <p:spPr>
          <a:xfrm>
            <a:off x="35496" y="988515"/>
            <a:ext cx="6134836" cy="159654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200" b="0" dirty="0"/>
              <a:t>Goal : monitor the deformation extremely precisely over the length of the assembly</a:t>
            </a:r>
          </a:p>
          <a:p>
            <a:pPr marL="285750" indent="-285750">
              <a:buFont typeface="Wingdings" panose="05000000000000000000" pitchFamily="2" charset="2"/>
              <a:buChar char="Ø"/>
            </a:pPr>
            <a:r>
              <a:rPr lang="en-GB" sz="1200" b="0" dirty="0"/>
              <a:t>Create a network of points accurate enough so another system can measure from it onto the inner components</a:t>
            </a:r>
          </a:p>
          <a:p>
            <a:pPr marL="758250" lvl="1" indent="-285750">
              <a:lnSpc>
                <a:spcPct val="100000"/>
              </a:lnSpc>
              <a:buFont typeface="Wingdings" panose="05000000000000000000" pitchFamily="2" charset="2"/>
              <a:buChar char="§"/>
            </a:pPr>
            <a:endParaRPr lang="en-GB" b="0" dirty="0"/>
          </a:p>
        </p:txBody>
      </p:sp>
      <p:sp>
        <p:nvSpPr>
          <p:cNvPr id="2" name="TextBox 1">
            <a:extLst>
              <a:ext uri="{FF2B5EF4-FFF2-40B4-BE49-F238E27FC236}">
                <a16:creationId xmlns:a16="http://schemas.microsoft.com/office/drawing/2014/main" id="{E829AD3D-C54E-03DE-FF9D-65A83B7917F1}"/>
              </a:ext>
            </a:extLst>
          </p:cNvPr>
          <p:cNvSpPr txBox="1"/>
          <p:nvPr/>
        </p:nvSpPr>
        <p:spPr>
          <a:xfrm>
            <a:off x="8284464" y="4881890"/>
            <a:ext cx="859536" cy="261610"/>
          </a:xfrm>
          <a:prstGeom prst="rect">
            <a:avLst/>
          </a:prstGeom>
          <a:noFill/>
        </p:spPr>
        <p:txBody>
          <a:bodyPr wrap="square">
            <a:spAutoFit/>
          </a:bodyPr>
          <a:lstStyle/>
          <a:p>
            <a:r>
              <a:rPr lang="en-US" sz="1100" dirty="0">
                <a:hlinkClick r:id="rId6"/>
              </a:rPr>
              <a:t>Thesis link</a:t>
            </a:r>
            <a:endParaRPr lang="en-US" sz="1100" dirty="0"/>
          </a:p>
        </p:txBody>
      </p:sp>
      <p:sp>
        <p:nvSpPr>
          <p:cNvPr id="13" name="Text Placeholder 2">
            <a:extLst>
              <a:ext uri="{FF2B5EF4-FFF2-40B4-BE49-F238E27FC236}">
                <a16:creationId xmlns:a16="http://schemas.microsoft.com/office/drawing/2014/main" id="{DAD68BE8-71FF-CF2B-1A8F-74719031EC6D}"/>
              </a:ext>
            </a:extLst>
          </p:cNvPr>
          <p:cNvSpPr txBox="1">
            <a:spLocks/>
          </p:cNvSpPr>
          <p:nvPr/>
        </p:nvSpPr>
        <p:spPr>
          <a:xfrm>
            <a:off x="5453507" y="4806185"/>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Final focusing quadrupoles to be monitored</a:t>
            </a:r>
          </a:p>
        </p:txBody>
      </p:sp>
      <p:cxnSp>
        <p:nvCxnSpPr>
          <p:cNvPr id="16" name="Straight Arrow Connector 15">
            <a:extLst>
              <a:ext uri="{FF2B5EF4-FFF2-40B4-BE49-F238E27FC236}">
                <a16:creationId xmlns:a16="http://schemas.microsoft.com/office/drawing/2014/main" id="{1F51C56F-4F7F-38EF-F9A5-DA2F178A46D3}"/>
              </a:ext>
            </a:extLst>
          </p:cNvPr>
          <p:cNvCxnSpPr>
            <a:cxnSpLocks/>
          </p:cNvCxnSpPr>
          <p:nvPr/>
        </p:nvCxnSpPr>
        <p:spPr>
          <a:xfrm flipH="1" flipV="1">
            <a:off x="3486150" y="3956050"/>
            <a:ext cx="3295650" cy="889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5E3BA62-2A41-871F-C061-46D92CB69FE9}"/>
              </a:ext>
            </a:extLst>
          </p:cNvPr>
          <p:cNvCxnSpPr>
            <a:cxnSpLocks/>
          </p:cNvCxnSpPr>
          <p:nvPr/>
        </p:nvCxnSpPr>
        <p:spPr>
          <a:xfrm flipH="1" flipV="1">
            <a:off x="5652452" y="3943846"/>
            <a:ext cx="1129348" cy="901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F24AFEF7-D592-15D9-5EF2-4BCDF96A06EC}"/>
              </a:ext>
            </a:extLst>
          </p:cNvPr>
          <p:cNvCxnSpPr>
            <a:cxnSpLocks/>
          </p:cNvCxnSpPr>
          <p:nvPr/>
        </p:nvCxnSpPr>
        <p:spPr>
          <a:xfrm flipV="1">
            <a:off x="6775450" y="3962896"/>
            <a:ext cx="134302" cy="88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9157B0A-0490-3B93-3880-14F2A2B7E752}"/>
              </a:ext>
            </a:extLst>
          </p:cNvPr>
          <p:cNvSpPr txBox="1"/>
          <p:nvPr/>
        </p:nvSpPr>
        <p:spPr>
          <a:xfrm>
            <a:off x="0" y="383385"/>
            <a:ext cx="6695372" cy="307777"/>
          </a:xfrm>
          <a:prstGeom prst="rect">
            <a:avLst/>
          </a:prstGeom>
          <a:noFill/>
        </p:spPr>
        <p:txBody>
          <a:bodyPr wrap="square" rtlCol="0">
            <a:spAutoFit/>
          </a:bodyPr>
          <a:lstStyle/>
          <a:p>
            <a:pPr algn="l"/>
            <a:r>
              <a:rPr lang="en-US" sz="1400" dirty="0"/>
              <a:t>Second: internal alignment system</a:t>
            </a:r>
          </a:p>
        </p:txBody>
      </p:sp>
      <p:sp>
        <p:nvSpPr>
          <p:cNvPr id="35" name="Textfeld 1">
            <a:extLst>
              <a:ext uri="{FF2B5EF4-FFF2-40B4-BE49-F238E27FC236}">
                <a16:creationId xmlns:a16="http://schemas.microsoft.com/office/drawing/2014/main" id="{A624C7C7-626A-DC55-1EE5-542CE3FCF38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37" name="Textfeld 2">
            <a:extLst>
              <a:ext uri="{FF2B5EF4-FFF2-40B4-BE49-F238E27FC236}">
                <a16:creationId xmlns:a16="http://schemas.microsoft.com/office/drawing/2014/main" id="{E2D05C60-AD42-7462-2BB0-C7424EB0624A}"/>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084900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D77A3-CD3F-2CC6-355F-C031E08D9ED1}"/>
            </a:ext>
          </a:extLst>
        </p:cNvPr>
        <p:cNvGrpSpPr/>
        <p:nvPr/>
      </p:nvGrpSpPr>
      <p:grpSpPr>
        <a:xfrm>
          <a:off x="0" y="0"/>
          <a:ext cx="0" cy="0"/>
          <a:chOff x="0" y="0"/>
          <a:chExt cx="0" cy="0"/>
        </a:xfrm>
      </p:grpSpPr>
      <p:pic>
        <p:nvPicPr>
          <p:cNvPr id="3" name="Image 4">
            <a:extLst>
              <a:ext uri="{FF2B5EF4-FFF2-40B4-BE49-F238E27FC236}">
                <a16:creationId xmlns:a16="http://schemas.microsoft.com/office/drawing/2014/main" id="{DB31E057-8299-3171-E496-0F550FB4314E}"/>
              </a:ext>
            </a:extLst>
          </p:cNvPr>
          <p:cNvPicPr>
            <a:picLocks noGrp="1" noRot="1" noMove="1" noResize="1" noEditPoints="1" noAdjustHandles="1" noChangeArrowheads="1" noChangeShapeType="1" noCrop="1"/>
          </p:cNvPicPr>
          <p:nvPr/>
        </p:nvPicPr>
        <p:blipFill rotWithShape="1">
          <a:blip r:embed="rId3">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0A12213B-A4B7-F3FA-FDB4-9F25B5582890}"/>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14</a:t>
            </a:r>
          </a:p>
        </p:txBody>
      </p:sp>
      <p:pic>
        <p:nvPicPr>
          <p:cNvPr id="12" name="Graphic 11">
            <a:extLst>
              <a:ext uri="{FF2B5EF4-FFF2-40B4-BE49-F238E27FC236}">
                <a16:creationId xmlns:a16="http://schemas.microsoft.com/office/drawing/2014/main" id="{39B323AF-B244-DBF6-25BA-E5E4D782BA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004" y="2610312"/>
            <a:ext cx="9059992" cy="2501241"/>
          </a:xfrm>
          <a:prstGeom prst="rect">
            <a:avLst/>
          </a:prstGeom>
        </p:spPr>
      </p:pic>
      <p:cxnSp>
        <p:nvCxnSpPr>
          <p:cNvPr id="14" name="Straight Connector 13">
            <a:extLst>
              <a:ext uri="{FF2B5EF4-FFF2-40B4-BE49-F238E27FC236}">
                <a16:creationId xmlns:a16="http://schemas.microsoft.com/office/drawing/2014/main" id="{2BF26CCF-8727-98B2-8F8C-B6685059AA6A}"/>
              </a:ext>
            </a:extLst>
          </p:cNvPr>
          <p:cNvCxnSpPr/>
          <p:nvPr/>
        </p:nvCxnSpPr>
        <p:spPr>
          <a:xfrm flipV="1">
            <a:off x="107504" y="3435846"/>
            <a:ext cx="1512168" cy="144016"/>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5929C46-6D1A-D606-7E57-BE268DF2C8B0}"/>
              </a:ext>
            </a:extLst>
          </p:cNvPr>
          <p:cNvCxnSpPr/>
          <p:nvPr/>
        </p:nvCxnSpPr>
        <p:spPr>
          <a:xfrm>
            <a:off x="1619672" y="3435846"/>
            <a:ext cx="7344816" cy="0"/>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24EC756-94E4-6CE0-4691-794322AEA25C}"/>
              </a:ext>
            </a:extLst>
          </p:cNvPr>
          <p:cNvCxnSpPr/>
          <p:nvPr/>
        </p:nvCxnSpPr>
        <p:spPr>
          <a:xfrm>
            <a:off x="107504" y="4083918"/>
            <a:ext cx="1512168" cy="144016"/>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D40F506-FE9C-BD8F-EF3D-0D84A2911CE6}"/>
              </a:ext>
            </a:extLst>
          </p:cNvPr>
          <p:cNvCxnSpPr/>
          <p:nvPr/>
        </p:nvCxnSpPr>
        <p:spPr>
          <a:xfrm>
            <a:off x="1691680" y="4227934"/>
            <a:ext cx="7272808" cy="0"/>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D7219F5E-548E-62EA-ABAA-DDFE77F82EFF}"/>
              </a:ext>
            </a:extLst>
          </p:cNvPr>
          <p:cNvSpPr/>
          <p:nvPr/>
        </p:nvSpPr>
        <p:spPr>
          <a:xfrm>
            <a:off x="2051720" y="3723878"/>
            <a:ext cx="2448272" cy="216023"/>
          </a:xfrm>
          <a:prstGeom prst="rect">
            <a:avLst/>
          </a:prstGeom>
          <a:noFill/>
          <a:ln w="28575">
            <a:solidFill>
              <a:schemeClr val="accent5">
                <a:lumMod val="60000"/>
                <a:lumOff val="40000"/>
              </a:schemeClr>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85D6F19-63A8-A86A-D0A7-4E9982793316}"/>
              </a:ext>
            </a:extLst>
          </p:cNvPr>
          <p:cNvSpPr/>
          <p:nvPr/>
        </p:nvSpPr>
        <p:spPr>
          <a:xfrm>
            <a:off x="4644008" y="3723878"/>
            <a:ext cx="2088232" cy="216010"/>
          </a:xfrm>
          <a:prstGeom prst="rect">
            <a:avLst/>
          </a:prstGeom>
          <a:noFill/>
          <a:ln w="28575">
            <a:solidFill>
              <a:schemeClr val="accent5">
                <a:lumMod val="75000"/>
              </a:schemeClr>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4BC4C5F-56AE-A0EB-4FE6-8ED69537613A}"/>
              </a:ext>
            </a:extLst>
          </p:cNvPr>
          <p:cNvSpPr/>
          <p:nvPr/>
        </p:nvSpPr>
        <p:spPr>
          <a:xfrm>
            <a:off x="6804248" y="3723878"/>
            <a:ext cx="2088232" cy="216009"/>
          </a:xfrm>
          <a:prstGeom prst="rect">
            <a:avLst/>
          </a:prstGeom>
          <a:noFill/>
          <a:ln w="28575">
            <a:solidFill>
              <a:schemeClr val="accent5">
                <a:lumMod val="40000"/>
                <a:lumOff val="60000"/>
              </a:schemeClr>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ZoneTexte 17">
            <a:extLst>
              <a:ext uri="{FF2B5EF4-FFF2-40B4-BE49-F238E27FC236}">
                <a16:creationId xmlns:a16="http://schemas.microsoft.com/office/drawing/2014/main" id="{F0BCB98B-D2AA-03DC-F91F-F1ED2859EA2C}"/>
              </a:ext>
            </a:extLst>
          </p:cNvPr>
          <p:cNvSpPr txBox="1"/>
          <p:nvPr/>
        </p:nvSpPr>
        <p:spPr>
          <a:xfrm>
            <a:off x="6881156" y="4238303"/>
            <a:ext cx="1692188" cy="230832"/>
          </a:xfrm>
          <a:prstGeom prst="rect">
            <a:avLst/>
          </a:prstGeom>
          <a:noFill/>
        </p:spPr>
        <p:txBody>
          <a:bodyPr wrap="square" rtlCol="0">
            <a:spAutoFit/>
          </a:bodyPr>
          <a:lstStyle/>
          <a:p>
            <a:r>
              <a:rPr lang="fr-FR" sz="900" dirty="0">
                <a:solidFill>
                  <a:schemeClr val="bg1"/>
                </a:solidFill>
              </a:rPr>
              <a:t>Design by M. Koratzinos</a:t>
            </a:r>
          </a:p>
        </p:txBody>
      </p:sp>
      <p:pic>
        <p:nvPicPr>
          <p:cNvPr id="6" name="Image 84">
            <a:extLst>
              <a:ext uri="{FF2B5EF4-FFF2-40B4-BE49-F238E27FC236}">
                <a16:creationId xmlns:a16="http://schemas.microsoft.com/office/drawing/2014/main" id="{3C72775E-98CA-8B5D-2E12-AA2DDC429502}"/>
              </a:ext>
            </a:extLst>
          </p:cNvPr>
          <p:cNvPicPr>
            <a:picLocks noChangeAspect="1"/>
          </p:cNvPicPr>
          <p:nvPr/>
        </p:nvPicPr>
        <p:blipFill rotWithShape="1">
          <a:blip r:embed="rId6">
            <a:extLst>
              <a:ext uri="{28A0092B-C50C-407E-A947-70E740481C1C}">
                <a14:useLocalDpi xmlns:a14="http://schemas.microsoft.com/office/drawing/2010/main" val="0"/>
              </a:ext>
            </a:extLst>
          </a:blip>
          <a:srcRect t="9824" b="62514"/>
          <a:stretch/>
        </p:blipFill>
        <p:spPr>
          <a:xfrm>
            <a:off x="7970423" y="689310"/>
            <a:ext cx="1149946" cy="882409"/>
          </a:xfrm>
          <a:prstGeom prst="rect">
            <a:avLst/>
          </a:prstGeom>
        </p:spPr>
      </p:pic>
      <p:pic>
        <p:nvPicPr>
          <p:cNvPr id="7" name="Image 96">
            <a:extLst>
              <a:ext uri="{FF2B5EF4-FFF2-40B4-BE49-F238E27FC236}">
                <a16:creationId xmlns:a16="http://schemas.microsoft.com/office/drawing/2014/main" id="{4C354480-D7AE-F462-B157-46E6B71840AF}"/>
              </a:ext>
            </a:extLst>
          </p:cNvPr>
          <p:cNvPicPr>
            <a:picLocks noChangeAspect="1"/>
          </p:cNvPicPr>
          <p:nvPr/>
        </p:nvPicPr>
        <p:blipFill rotWithShape="1">
          <a:blip r:embed="rId7">
            <a:extLst>
              <a:ext uri="{28A0092B-C50C-407E-A947-70E740481C1C}">
                <a14:useLocalDpi xmlns:a14="http://schemas.microsoft.com/office/drawing/2010/main" val="0"/>
              </a:ext>
            </a:extLst>
          </a:blip>
          <a:srcRect t="8437" b="61089"/>
          <a:stretch/>
        </p:blipFill>
        <p:spPr>
          <a:xfrm>
            <a:off x="5954283" y="1470281"/>
            <a:ext cx="1133240" cy="958001"/>
          </a:xfrm>
          <a:prstGeom prst="rect">
            <a:avLst/>
          </a:prstGeom>
        </p:spPr>
      </p:pic>
      <p:pic>
        <p:nvPicPr>
          <p:cNvPr id="8" name="Image 90">
            <a:extLst>
              <a:ext uri="{FF2B5EF4-FFF2-40B4-BE49-F238E27FC236}">
                <a16:creationId xmlns:a16="http://schemas.microsoft.com/office/drawing/2014/main" id="{A058BA44-A78C-C523-B980-3CD8095FC2F7}"/>
              </a:ext>
            </a:extLst>
          </p:cNvPr>
          <p:cNvPicPr>
            <a:picLocks noChangeAspect="1"/>
          </p:cNvPicPr>
          <p:nvPr/>
        </p:nvPicPr>
        <p:blipFill rotWithShape="1">
          <a:blip r:embed="rId8">
            <a:extLst>
              <a:ext uri="{28A0092B-C50C-407E-A947-70E740481C1C}">
                <a14:useLocalDpi xmlns:a14="http://schemas.microsoft.com/office/drawing/2010/main" val="0"/>
              </a:ext>
            </a:extLst>
          </a:blip>
          <a:srcRect t="8798" b="61088"/>
          <a:stretch/>
        </p:blipFill>
        <p:spPr>
          <a:xfrm>
            <a:off x="6999646" y="1491120"/>
            <a:ext cx="1126695" cy="941168"/>
          </a:xfrm>
          <a:prstGeom prst="rect">
            <a:avLst/>
          </a:prstGeom>
        </p:spPr>
      </p:pic>
      <p:pic>
        <p:nvPicPr>
          <p:cNvPr id="5" name="Image 80">
            <a:extLst>
              <a:ext uri="{FF2B5EF4-FFF2-40B4-BE49-F238E27FC236}">
                <a16:creationId xmlns:a16="http://schemas.microsoft.com/office/drawing/2014/main" id="{42B91E23-8CF7-BA4F-5E16-E931BF75846A}"/>
              </a:ext>
            </a:extLst>
          </p:cNvPr>
          <p:cNvPicPr>
            <a:picLocks noChangeAspect="1"/>
          </p:cNvPicPr>
          <p:nvPr/>
        </p:nvPicPr>
        <p:blipFill rotWithShape="1">
          <a:blip r:embed="rId9">
            <a:extLst>
              <a:ext uri="{28A0092B-C50C-407E-A947-70E740481C1C}">
                <a14:useLocalDpi xmlns:a14="http://schemas.microsoft.com/office/drawing/2010/main" val="0"/>
              </a:ext>
            </a:extLst>
          </a:blip>
          <a:srcRect t="10187" b="62151"/>
          <a:stretch/>
        </p:blipFill>
        <p:spPr>
          <a:xfrm>
            <a:off x="6957445" y="722927"/>
            <a:ext cx="1126695" cy="864568"/>
          </a:xfrm>
          <a:prstGeom prst="rect">
            <a:avLst/>
          </a:prstGeom>
        </p:spPr>
      </p:pic>
      <p:sp>
        <p:nvSpPr>
          <p:cNvPr id="10" name="Text Placeholder 2">
            <a:extLst>
              <a:ext uri="{FF2B5EF4-FFF2-40B4-BE49-F238E27FC236}">
                <a16:creationId xmlns:a16="http://schemas.microsoft.com/office/drawing/2014/main" id="{06B685BF-15D7-5128-ACD6-0E1B8BB8C475}"/>
              </a:ext>
            </a:extLst>
          </p:cNvPr>
          <p:cNvSpPr txBox="1">
            <a:spLocks/>
          </p:cNvSpPr>
          <p:nvPr/>
        </p:nvSpPr>
        <p:spPr>
          <a:xfrm>
            <a:off x="6446082" y="379844"/>
            <a:ext cx="2285079" cy="41131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GB" b="0" dirty="0"/>
              <a:t>Deformation models</a:t>
            </a:r>
          </a:p>
          <a:p>
            <a:pPr marL="758250" lvl="1" indent="-285750">
              <a:lnSpc>
                <a:spcPct val="100000"/>
              </a:lnSpc>
              <a:buFont typeface="Wingdings" panose="05000000000000000000" pitchFamily="2" charset="2"/>
              <a:buChar char="§"/>
            </a:pPr>
            <a:endParaRPr lang="en-GB" b="0" dirty="0"/>
          </a:p>
        </p:txBody>
      </p:sp>
      <p:pic>
        <p:nvPicPr>
          <p:cNvPr id="15" name="Image 74">
            <a:extLst>
              <a:ext uri="{FF2B5EF4-FFF2-40B4-BE49-F238E27FC236}">
                <a16:creationId xmlns:a16="http://schemas.microsoft.com/office/drawing/2014/main" id="{B14E5CBA-32D4-7446-FF66-53F9212C4E98}"/>
              </a:ext>
            </a:extLst>
          </p:cNvPr>
          <p:cNvPicPr>
            <a:picLocks noChangeAspect="1"/>
          </p:cNvPicPr>
          <p:nvPr/>
        </p:nvPicPr>
        <p:blipFill rotWithShape="1">
          <a:blip r:embed="rId10">
            <a:extLst>
              <a:ext uri="{28A0092B-C50C-407E-A947-70E740481C1C}">
                <a14:useLocalDpi xmlns:a14="http://schemas.microsoft.com/office/drawing/2010/main" val="0"/>
              </a:ext>
            </a:extLst>
          </a:blip>
          <a:srcRect t="9621" b="59696"/>
          <a:stretch/>
        </p:blipFill>
        <p:spPr>
          <a:xfrm>
            <a:off x="6084360" y="703330"/>
            <a:ext cx="1056749" cy="899418"/>
          </a:xfrm>
          <a:prstGeom prst="rect">
            <a:avLst/>
          </a:prstGeom>
        </p:spPr>
      </p:pic>
      <p:pic>
        <p:nvPicPr>
          <p:cNvPr id="38" name="Image 94">
            <a:extLst>
              <a:ext uri="{FF2B5EF4-FFF2-40B4-BE49-F238E27FC236}">
                <a16:creationId xmlns:a16="http://schemas.microsoft.com/office/drawing/2014/main" id="{8653D1CC-0252-032A-6C5B-9D7F46A5FEF3}"/>
              </a:ext>
            </a:extLst>
          </p:cNvPr>
          <p:cNvPicPr>
            <a:picLocks noChangeAspect="1"/>
          </p:cNvPicPr>
          <p:nvPr/>
        </p:nvPicPr>
        <p:blipFill rotWithShape="1">
          <a:blip r:embed="rId11">
            <a:extLst>
              <a:ext uri="{28A0092B-C50C-407E-A947-70E740481C1C}">
                <a14:useLocalDpi xmlns:a14="http://schemas.microsoft.com/office/drawing/2010/main" val="0"/>
              </a:ext>
            </a:extLst>
          </a:blip>
          <a:srcRect t="9823" b="61088"/>
          <a:stretch/>
        </p:blipFill>
        <p:spPr>
          <a:xfrm>
            <a:off x="8003618" y="1602812"/>
            <a:ext cx="1056749" cy="852690"/>
          </a:xfrm>
          <a:prstGeom prst="rect">
            <a:avLst/>
          </a:prstGeom>
        </p:spPr>
      </p:pic>
      <p:cxnSp>
        <p:nvCxnSpPr>
          <p:cNvPr id="44" name="Straight Arrow Connector 43">
            <a:extLst>
              <a:ext uri="{FF2B5EF4-FFF2-40B4-BE49-F238E27FC236}">
                <a16:creationId xmlns:a16="http://schemas.microsoft.com/office/drawing/2014/main" id="{76B46249-8902-8C33-80AD-F330448E5462}"/>
              </a:ext>
            </a:extLst>
          </p:cNvPr>
          <p:cNvCxnSpPr>
            <a:cxnSpLocks/>
          </p:cNvCxnSpPr>
          <p:nvPr/>
        </p:nvCxnSpPr>
        <p:spPr>
          <a:xfrm flipH="1">
            <a:off x="2274252" y="3075806"/>
            <a:ext cx="281524"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 Placeholder 2">
            <a:extLst>
              <a:ext uri="{FF2B5EF4-FFF2-40B4-BE49-F238E27FC236}">
                <a16:creationId xmlns:a16="http://schemas.microsoft.com/office/drawing/2014/main" id="{1FBCA35B-9B99-2608-0043-3B1460E24AB0}"/>
              </a:ext>
            </a:extLst>
          </p:cNvPr>
          <p:cNvSpPr txBox="1">
            <a:spLocks/>
          </p:cNvSpPr>
          <p:nvPr/>
        </p:nvSpPr>
        <p:spPr>
          <a:xfrm>
            <a:off x="1941957" y="2647185"/>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Cylinder of which the deformation is well known and from which we will measure the inner components</a:t>
            </a:r>
          </a:p>
        </p:txBody>
      </p:sp>
      <p:sp>
        <p:nvSpPr>
          <p:cNvPr id="40" name="Text Placeholder 2">
            <a:extLst>
              <a:ext uri="{FF2B5EF4-FFF2-40B4-BE49-F238E27FC236}">
                <a16:creationId xmlns:a16="http://schemas.microsoft.com/office/drawing/2014/main" id="{80E89803-6464-08F8-7975-C7B56110DCBC}"/>
              </a:ext>
            </a:extLst>
          </p:cNvPr>
          <p:cNvSpPr txBox="1">
            <a:spLocks/>
          </p:cNvSpPr>
          <p:nvPr/>
        </p:nvSpPr>
        <p:spPr>
          <a:xfrm>
            <a:off x="35496" y="988515"/>
            <a:ext cx="6134836" cy="159654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200" b="0" dirty="0"/>
              <a:t>Goal : monitor the deformation extremely precisely over the length of the assembly</a:t>
            </a:r>
          </a:p>
          <a:p>
            <a:pPr marL="285750" indent="-285750">
              <a:buFont typeface="Wingdings" panose="05000000000000000000" pitchFamily="2" charset="2"/>
              <a:buChar char="Ø"/>
            </a:pPr>
            <a:r>
              <a:rPr lang="en-GB" sz="1200" b="0" dirty="0"/>
              <a:t>Create a network of points accurate enough so another system can measure from it onto the inner components</a:t>
            </a:r>
          </a:p>
          <a:p>
            <a:pPr marL="285750" indent="-285750">
              <a:buFont typeface="Wingdings" panose="05000000000000000000" pitchFamily="2" charset="2"/>
              <a:buChar char="Ø"/>
            </a:pPr>
            <a:r>
              <a:rPr lang="en-GB" sz="1200" b="0" dirty="0"/>
              <a:t>Deformation monitoring system</a:t>
            </a:r>
            <a:endParaRPr lang="en-GB" b="0" dirty="0"/>
          </a:p>
        </p:txBody>
      </p:sp>
      <p:sp>
        <p:nvSpPr>
          <p:cNvPr id="2" name="TextBox 1">
            <a:extLst>
              <a:ext uri="{FF2B5EF4-FFF2-40B4-BE49-F238E27FC236}">
                <a16:creationId xmlns:a16="http://schemas.microsoft.com/office/drawing/2014/main" id="{B339F3B7-42E6-A599-8EB7-C96CE57AE912}"/>
              </a:ext>
            </a:extLst>
          </p:cNvPr>
          <p:cNvSpPr txBox="1"/>
          <p:nvPr/>
        </p:nvSpPr>
        <p:spPr>
          <a:xfrm>
            <a:off x="8284464" y="4881890"/>
            <a:ext cx="859536" cy="261610"/>
          </a:xfrm>
          <a:prstGeom prst="rect">
            <a:avLst/>
          </a:prstGeom>
          <a:noFill/>
        </p:spPr>
        <p:txBody>
          <a:bodyPr wrap="square">
            <a:spAutoFit/>
          </a:bodyPr>
          <a:lstStyle/>
          <a:p>
            <a:r>
              <a:rPr lang="en-US" sz="1100" dirty="0">
                <a:hlinkClick r:id="rId12"/>
              </a:rPr>
              <a:t>Thesis link</a:t>
            </a:r>
            <a:endParaRPr lang="en-US" sz="1100" dirty="0"/>
          </a:p>
        </p:txBody>
      </p:sp>
      <p:sp>
        <p:nvSpPr>
          <p:cNvPr id="18" name="Text Placeholder 2">
            <a:extLst>
              <a:ext uri="{FF2B5EF4-FFF2-40B4-BE49-F238E27FC236}">
                <a16:creationId xmlns:a16="http://schemas.microsoft.com/office/drawing/2014/main" id="{4468E1F9-C786-E2F8-153D-DA2A171CB6E3}"/>
              </a:ext>
            </a:extLst>
          </p:cNvPr>
          <p:cNvSpPr txBox="1">
            <a:spLocks/>
          </p:cNvSpPr>
          <p:nvPr/>
        </p:nvSpPr>
        <p:spPr>
          <a:xfrm>
            <a:off x="5453507" y="4806185"/>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Final focusing quadrupoles to be monitored</a:t>
            </a:r>
          </a:p>
        </p:txBody>
      </p:sp>
      <p:cxnSp>
        <p:nvCxnSpPr>
          <p:cNvPr id="26" name="Straight Arrow Connector 25">
            <a:extLst>
              <a:ext uri="{FF2B5EF4-FFF2-40B4-BE49-F238E27FC236}">
                <a16:creationId xmlns:a16="http://schemas.microsoft.com/office/drawing/2014/main" id="{32C8B69F-27F1-D65F-315D-3F71A9D2CC45}"/>
              </a:ext>
            </a:extLst>
          </p:cNvPr>
          <p:cNvCxnSpPr>
            <a:cxnSpLocks/>
          </p:cNvCxnSpPr>
          <p:nvPr/>
        </p:nvCxnSpPr>
        <p:spPr>
          <a:xfrm flipH="1" flipV="1">
            <a:off x="3423602" y="3943846"/>
            <a:ext cx="3358198" cy="901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F5BD1D9-B2FF-4D79-21BE-7D9DCE12F411}"/>
              </a:ext>
            </a:extLst>
          </p:cNvPr>
          <p:cNvCxnSpPr>
            <a:cxnSpLocks/>
          </p:cNvCxnSpPr>
          <p:nvPr/>
        </p:nvCxnSpPr>
        <p:spPr>
          <a:xfrm flipH="1" flipV="1">
            <a:off x="5652452" y="3943846"/>
            <a:ext cx="1129348" cy="901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763B9D9-1D65-27E6-7384-80DBBC439DE6}"/>
              </a:ext>
            </a:extLst>
          </p:cNvPr>
          <p:cNvCxnSpPr>
            <a:cxnSpLocks/>
          </p:cNvCxnSpPr>
          <p:nvPr/>
        </p:nvCxnSpPr>
        <p:spPr>
          <a:xfrm flipV="1">
            <a:off x="6775450" y="3962896"/>
            <a:ext cx="134302" cy="88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418A47CF-9235-703F-C492-59B397C24282}"/>
              </a:ext>
            </a:extLst>
          </p:cNvPr>
          <p:cNvSpPr txBox="1"/>
          <p:nvPr/>
        </p:nvSpPr>
        <p:spPr>
          <a:xfrm>
            <a:off x="0" y="383385"/>
            <a:ext cx="6695372" cy="307777"/>
          </a:xfrm>
          <a:prstGeom prst="rect">
            <a:avLst/>
          </a:prstGeom>
          <a:noFill/>
        </p:spPr>
        <p:txBody>
          <a:bodyPr wrap="square" rtlCol="0">
            <a:spAutoFit/>
          </a:bodyPr>
          <a:lstStyle/>
          <a:p>
            <a:pPr algn="l"/>
            <a:r>
              <a:rPr lang="en-US" sz="1400" dirty="0"/>
              <a:t>Second: internal alignment system</a:t>
            </a:r>
          </a:p>
        </p:txBody>
      </p:sp>
      <p:sp>
        <p:nvSpPr>
          <p:cNvPr id="31" name="Textfeld 1">
            <a:extLst>
              <a:ext uri="{FF2B5EF4-FFF2-40B4-BE49-F238E27FC236}">
                <a16:creationId xmlns:a16="http://schemas.microsoft.com/office/drawing/2014/main" id="{C2F4759E-4BBF-49AF-10CC-35958546922D}"/>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33" name="Textfeld 2">
            <a:extLst>
              <a:ext uri="{FF2B5EF4-FFF2-40B4-BE49-F238E27FC236}">
                <a16:creationId xmlns:a16="http://schemas.microsoft.com/office/drawing/2014/main" id="{8C7EAF1C-7BA1-6A96-8FAF-0BFE508D3DC6}"/>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3464662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3271F-2362-948D-EE47-81631752A0A8}"/>
            </a:ext>
          </a:extLst>
        </p:cNvPr>
        <p:cNvGrpSpPr/>
        <p:nvPr/>
      </p:nvGrpSpPr>
      <p:grpSpPr>
        <a:xfrm>
          <a:off x="0" y="0"/>
          <a:ext cx="0" cy="0"/>
          <a:chOff x="0" y="0"/>
          <a:chExt cx="0" cy="0"/>
        </a:xfrm>
      </p:grpSpPr>
      <p:pic>
        <p:nvPicPr>
          <p:cNvPr id="3" name="Image 4">
            <a:extLst>
              <a:ext uri="{FF2B5EF4-FFF2-40B4-BE49-F238E27FC236}">
                <a16:creationId xmlns:a16="http://schemas.microsoft.com/office/drawing/2014/main" id="{0C43A2EC-9875-DEA4-C4F7-1E3F7EC8521E}"/>
              </a:ext>
            </a:extLst>
          </p:cNvPr>
          <p:cNvPicPr>
            <a:picLocks noGrp="1" noRot="1" noMove="1" noResize="1" noEditPoints="1" noAdjustHandles="1" noChangeArrowheads="1" noChangeShapeType="1" noCrop="1"/>
          </p:cNvPicPr>
          <p:nvPr/>
        </p:nvPicPr>
        <p:blipFill rotWithShape="1">
          <a:blip r:embed="rId3">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9EAB247B-23BD-570B-EC48-14F21604BDAD}"/>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15</a:t>
            </a:r>
          </a:p>
        </p:txBody>
      </p:sp>
      <p:pic>
        <p:nvPicPr>
          <p:cNvPr id="12" name="Graphic 11">
            <a:extLst>
              <a:ext uri="{FF2B5EF4-FFF2-40B4-BE49-F238E27FC236}">
                <a16:creationId xmlns:a16="http://schemas.microsoft.com/office/drawing/2014/main" id="{075CA948-62B0-E314-2FAC-DD19A78B67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004" y="2610312"/>
            <a:ext cx="9059992" cy="2501241"/>
          </a:xfrm>
          <a:prstGeom prst="rect">
            <a:avLst/>
          </a:prstGeom>
        </p:spPr>
      </p:pic>
      <p:cxnSp>
        <p:nvCxnSpPr>
          <p:cNvPr id="14" name="Straight Connector 13">
            <a:extLst>
              <a:ext uri="{FF2B5EF4-FFF2-40B4-BE49-F238E27FC236}">
                <a16:creationId xmlns:a16="http://schemas.microsoft.com/office/drawing/2014/main" id="{B73EC646-3F17-3D63-F27B-E4E1E6D60D1D}"/>
              </a:ext>
            </a:extLst>
          </p:cNvPr>
          <p:cNvCxnSpPr/>
          <p:nvPr/>
        </p:nvCxnSpPr>
        <p:spPr>
          <a:xfrm flipV="1">
            <a:off x="107504" y="3435846"/>
            <a:ext cx="1512168" cy="144016"/>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3DAC8F6-5C46-E351-F15B-6AF5F06B3E0E}"/>
              </a:ext>
            </a:extLst>
          </p:cNvPr>
          <p:cNvCxnSpPr/>
          <p:nvPr/>
        </p:nvCxnSpPr>
        <p:spPr>
          <a:xfrm>
            <a:off x="1619672" y="3435846"/>
            <a:ext cx="7344816" cy="0"/>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F3E891A-0B51-BEFF-2B5D-1C1EBDEA3FE0}"/>
              </a:ext>
            </a:extLst>
          </p:cNvPr>
          <p:cNvCxnSpPr/>
          <p:nvPr/>
        </p:nvCxnSpPr>
        <p:spPr>
          <a:xfrm>
            <a:off x="107504" y="4083918"/>
            <a:ext cx="1512168" cy="144016"/>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B419E36-45BB-BDB1-AF7C-643D9546126B}"/>
              </a:ext>
            </a:extLst>
          </p:cNvPr>
          <p:cNvCxnSpPr/>
          <p:nvPr/>
        </p:nvCxnSpPr>
        <p:spPr>
          <a:xfrm>
            <a:off x="1691680" y="4227934"/>
            <a:ext cx="7272808" cy="0"/>
          </a:xfrm>
          <a:prstGeom prst="line">
            <a:avLst/>
          </a:prstGeom>
          <a:ln w="28575">
            <a:solidFill>
              <a:schemeClr val="accent4"/>
            </a:solidFill>
          </a:ln>
          <a:effectLst>
            <a:glow rad="635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C69D756D-A0C7-5649-564C-70D3E1C71823}"/>
              </a:ext>
            </a:extLst>
          </p:cNvPr>
          <p:cNvSpPr/>
          <p:nvPr/>
        </p:nvSpPr>
        <p:spPr>
          <a:xfrm>
            <a:off x="2051720" y="3723878"/>
            <a:ext cx="2448272" cy="216023"/>
          </a:xfrm>
          <a:prstGeom prst="rect">
            <a:avLst/>
          </a:prstGeom>
          <a:noFill/>
          <a:ln w="28575">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2CA0970-D1EA-BB4C-8E74-36505F939DC6}"/>
              </a:ext>
            </a:extLst>
          </p:cNvPr>
          <p:cNvSpPr/>
          <p:nvPr/>
        </p:nvSpPr>
        <p:spPr>
          <a:xfrm>
            <a:off x="4644008" y="3723878"/>
            <a:ext cx="2088232" cy="216010"/>
          </a:xfrm>
          <a:prstGeom prst="rect">
            <a:avLst/>
          </a:prstGeom>
          <a:noFill/>
          <a:ln w="28575">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4433EBC5-1593-DE4D-8F0D-C9DBEF5801BC}"/>
              </a:ext>
            </a:extLst>
          </p:cNvPr>
          <p:cNvSpPr/>
          <p:nvPr/>
        </p:nvSpPr>
        <p:spPr>
          <a:xfrm>
            <a:off x="6804248" y="3723878"/>
            <a:ext cx="2088232" cy="216009"/>
          </a:xfrm>
          <a:prstGeom prst="rect">
            <a:avLst/>
          </a:prstGeom>
          <a:noFill/>
          <a:ln w="28575">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ZoneTexte 17">
            <a:extLst>
              <a:ext uri="{FF2B5EF4-FFF2-40B4-BE49-F238E27FC236}">
                <a16:creationId xmlns:a16="http://schemas.microsoft.com/office/drawing/2014/main" id="{4816C6C8-4D6C-8132-7A03-0A99295161CC}"/>
              </a:ext>
            </a:extLst>
          </p:cNvPr>
          <p:cNvSpPr txBox="1"/>
          <p:nvPr/>
        </p:nvSpPr>
        <p:spPr>
          <a:xfrm>
            <a:off x="6881156" y="4238303"/>
            <a:ext cx="1692188" cy="230832"/>
          </a:xfrm>
          <a:prstGeom prst="rect">
            <a:avLst/>
          </a:prstGeom>
          <a:noFill/>
        </p:spPr>
        <p:txBody>
          <a:bodyPr wrap="square" rtlCol="0">
            <a:spAutoFit/>
          </a:bodyPr>
          <a:lstStyle/>
          <a:p>
            <a:r>
              <a:rPr lang="fr-FR" sz="900" dirty="0">
                <a:solidFill>
                  <a:schemeClr val="bg1"/>
                </a:solidFill>
              </a:rPr>
              <a:t>Design by M. Koratzinos</a:t>
            </a:r>
          </a:p>
        </p:txBody>
      </p:sp>
      <p:pic>
        <p:nvPicPr>
          <p:cNvPr id="6" name="Image 84">
            <a:extLst>
              <a:ext uri="{FF2B5EF4-FFF2-40B4-BE49-F238E27FC236}">
                <a16:creationId xmlns:a16="http://schemas.microsoft.com/office/drawing/2014/main" id="{DF953740-238A-65DD-23CB-FF83829D8E35}"/>
              </a:ext>
            </a:extLst>
          </p:cNvPr>
          <p:cNvPicPr>
            <a:picLocks noChangeAspect="1"/>
          </p:cNvPicPr>
          <p:nvPr/>
        </p:nvPicPr>
        <p:blipFill rotWithShape="1">
          <a:blip r:embed="rId6">
            <a:extLst>
              <a:ext uri="{28A0092B-C50C-407E-A947-70E740481C1C}">
                <a14:useLocalDpi xmlns:a14="http://schemas.microsoft.com/office/drawing/2010/main" val="0"/>
              </a:ext>
            </a:extLst>
          </a:blip>
          <a:srcRect t="9824" b="62514"/>
          <a:stretch/>
        </p:blipFill>
        <p:spPr>
          <a:xfrm>
            <a:off x="7970423" y="689310"/>
            <a:ext cx="1149946" cy="882409"/>
          </a:xfrm>
          <a:prstGeom prst="rect">
            <a:avLst/>
          </a:prstGeom>
        </p:spPr>
      </p:pic>
      <p:pic>
        <p:nvPicPr>
          <p:cNvPr id="7" name="Image 96">
            <a:extLst>
              <a:ext uri="{FF2B5EF4-FFF2-40B4-BE49-F238E27FC236}">
                <a16:creationId xmlns:a16="http://schemas.microsoft.com/office/drawing/2014/main" id="{CEC2DFEF-B118-C21E-BBD0-1F3123798F7A}"/>
              </a:ext>
            </a:extLst>
          </p:cNvPr>
          <p:cNvPicPr>
            <a:picLocks noChangeAspect="1"/>
          </p:cNvPicPr>
          <p:nvPr/>
        </p:nvPicPr>
        <p:blipFill rotWithShape="1">
          <a:blip r:embed="rId7">
            <a:extLst>
              <a:ext uri="{28A0092B-C50C-407E-A947-70E740481C1C}">
                <a14:useLocalDpi xmlns:a14="http://schemas.microsoft.com/office/drawing/2010/main" val="0"/>
              </a:ext>
            </a:extLst>
          </a:blip>
          <a:srcRect t="8437" b="61089"/>
          <a:stretch/>
        </p:blipFill>
        <p:spPr>
          <a:xfrm>
            <a:off x="5954283" y="1470281"/>
            <a:ext cx="1133240" cy="958001"/>
          </a:xfrm>
          <a:prstGeom prst="rect">
            <a:avLst/>
          </a:prstGeom>
        </p:spPr>
      </p:pic>
      <p:pic>
        <p:nvPicPr>
          <p:cNvPr id="8" name="Image 90">
            <a:extLst>
              <a:ext uri="{FF2B5EF4-FFF2-40B4-BE49-F238E27FC236}">
                <a16:creationId xmlns:a16="http://schemas.microsoft.com/office/drawing/2014/main" id="{D6351654-A7D1-191D-1E78-37B764BCE78D}"/>
              </a:ext>
            </a:extLst>
          </p:cNvPr>
          <p:cNvPicPr>
            <a:picLocks noChangeAspect="1"/>
          </p:cNvPicPr>
          <p:nvPr/>
        </p:nvPicPr>
        <p:blipFill rotWithShape="1">
          <a:blip r:embed="rId8">
            <a:extLst>
              <a:ext uri="{28A0092B-C50C-407E-A947-70E740481C1C}">
                <a14:useLocalDpi xmlns:a14="http://schemas.microsoft.com/office/drawing/2010/main" val="0"/>
              </a:ext>
            </a:extLst>
          </a:blip>
          <a:srcRect t="8798" b="61088"/>
          <a:stretch/>
        </p:blipFill>
        <p:spPr>
          <a:xfrm>
            <a:off x="6999646" y="1491120"/>
            <a:ext cx="1126695" cy="941168"/>
          </a:xfrm>
          <a:prstGeom prst="rect">
            <a:avLst/>
          </a:prstGeom>
        </p:spPr>
      </p:pic>
      <p:pic>
        <p:nvPicPr>
          <p:cNvPr id="5" name="Image 80">
            <a:extLst>
              <a:ext uri="{FF2B5EF4-FFF2-40B4-BE49-F238E27FC236}">
                <a16:creationId xmlns:a16="http://schemas.microsoft.com/office/drawing/2014/main" id="{5C50741A-B62B-F8B5-CDC2-9A2A1C5276A6}"/>
              </a:ext>
            </a:extLst>
          </p:cNvPr>
          <p:cNvPicPr>
            <a:picLocks noChangeAspect="1"/>
          </p:cNvPicPr>
          <p:nvPr/>
        </p:nvPicPr>
        <p:blipFill rotWithShape="1">
          <a:blip r:embed="rId9">
            <a:extLst>
              <a:ext uri="{28A0092B-C50C-407E-A947-70E740481C1C}">
                <a14:useLocalDpi xmlns:a14="http://schemas.microsoft.com/office/drawing/2010/main" val="0"/>
              </a:ext>
            </a:extLst>
          </a:blip>
          <a:srcRect t="10187" b="62151"/>
          <a:stretch/>
        </p:blipFill>
        <p:spPr>
          <a:xfrm>
            <a:off x="6957445" y="722927"/>
            <a:ext cx="1126695" cy="864568"/>
          </a:xfrm>
          <a:prstGeom prst="rect">
            <a:avLst/>
          </a:prstGeom>
        </p:spPr>
      </p:pic>
      <p:sp>
        <p:nvSpPr>
          <p:cNvPr id="10" name="Text Placeholder 2">
            <a:extLst>
              <a:ext uri="{FF2B5EF4-FFF2-40B4-BE49-F238E27FC236}">
                <a16:creationId xmlns:a16="http://schemas.microsoft.com/office/drawing/2014/main" id="{B7CBF75A-C2EC-FB5F-8C5B-05065433462F}"/>
              </a:ext>
            </a:extLst>
          </p:cNvPr>
          <p:cNvSpPr txBox="1">
            <a:spLocks/>
          </p:cNvSpPr>
          <p:nvPr/>
        </p:nvSpPr>
        <p:spPr>
          <a:xfrm>
            <a:off x="6446082" y="379844"/>
            <a:ext cx="2285079" cy="41131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GB" b="0" dirty="0"/>
              <a:t>Deformation models</a:t>
            </a:r>
          </a:p>
          <a:p>
            <a:pPr marL="758250" lvl="1" indent="-285750">
              <a:lnSpc>
                <a:spcPct val="100000"/>
              </a:lnSpc>
              <a:buFont typeface="Wingdings" panose="05000000000000000000" pitchFamily="2" charset="2"/>
              <a:buChar char="§"/>
            </a:pPr>
            <a:endParaRPr lang="en-GB" b="0" dirty="0"/>
          </a:p>
        </p:txBody>
      </p:sp>
      <p:pic>
        <p:nvPicPr>
          <p:cNvPr id="15" name="Image 74">
            <a:extLst>
              <a:ext uri="{FF2B5EF4-FFF2-40B4-BE49-F238E27FC236}">
                <a16:creationId xmlns:a16="http://schemas.microsoft.com/office/drawing/2014/main" id="{F670A17F-5852-DB37-E5D8-969048982264}"/>
              </a:ext>
            </a:extLst>
          </p:cNvPr>
          <p:cNvPicPr>
            <a:picLocks noChangeAspect="1"/>
          </p:cNvPicPr>
          <p:nvPr/>
        </p:nvPicPr>
        <p:blipFill rotWithShape="1">
          <a:blip r:embed="rId10">
            <a:extLst>
              <a:ext uri="{28A0092B-C50C-407E-A947-70E740481C1C}">
                <a14:useLocalDpi xmlns:a14="http://schemas.microsoft.com/office/drawing/2010/main" val="0"/>
              </a:ext>
            </a:extLst>
          </a:blip>
          <a:srcRect t="9621" b="59696"/>
          <a:stretch/>
        </p:blipFill>
        <p:spPr>
          <a:xfrm>
            <a:off x="6084360" y="703330"/>
            <a:ext cx="1056749" cy="899418"/>
          </a:xfrm>
          <a:prstGeom prst="rect">
            <a:avLst/>
          </a:prstGeom>
        </p:spPr>
      </p:pic>
      <p:pic>
        <p:nvPicPr>
          <p:cNvPr id="38" name="Image 94">
            <a:extLst>
              <a:ext uri="{FF2B5EF4-FFF2-40B4-BE49-F238E27FC236}">
                <a16:creationId xmlns:a16="http://schemas.microsoft.com/office/drawing/2014/main" id="{1773AED7-8088-D6DC-07A0-6733441690BF}"/>
              </a:ext>
            </a:extLst>
          </p:cNvPr>
          <p:cNvPicPr>
            <a:picLocks noChangeAspect="1"/>
          </p:cNvPicPr>
          <p:nvPr/>
        </p:nvPicPr>
        <p:blipFill rotWithShape="1">
          <a:blip r:embed="rId11">
            <a:extLst>
              <a:ext uri="{28A0092B-C50C-407E-A947-70E740481C1C}">
                <a14:useLocalDpi xmlns:a14="http://schemas.microsoft.com/office/drawing/2010/main" val="0"/>
              </a:ext>
            </a:extLst>
          </a:blip>
          <a:srcRect t="9823" b="61088"/>
          <a:stretch/>
        </p:blipFill>
        <p:spPr>
          <a:xfrm>
            <a:off x="8003618" y="1602812"/>
            <a:ext cx="1056749" cy="852690"/>
          </a:xfrm>
          <a:prstGeom prst="rect">
            <a:avLst/>
          </a:prstGeom>
        </p:spPr>
      </p:pic>
      <p:cxnSp>
        <p:nvCxnSpPr>
          <p:cNvPr id="44" name="Straight Arrow Connector 43">
            <a:extLst>
              <a:ext uri="{FF2B5EF4-FFF2-40B4-BE49-F238E27FC236}">
                <a16:creationId xmlns:a16="http://schemas.microsoft.com/office/drawing/2014/main" id="{A5C38217-C997-82DA-5D93-998133AC3CFC}"/>
              </a:ext>
            </a:extLst>
          </p:cNvPr>
          <p:cNvCxnSpPr>
            <a:cxnSpLocks/>
          </p:cNvCxnSpPr>
          <p:nvPr/>
        </p:nvCxnSpPr>
        <p:spPr>
          <a:xfrm flipH="1">
            <a:off x="2274252" y="3075806"/>
            <a:ext cx="281524"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 Placeholder 2">
            <a:extLst>
              <a:ext uri="{FF2B5EF4-FFF2-40B4-BE49-F238E27FC236}">
                <a16:creationId xmlns:a16="http://schemas.microsoft.com/office/drawing/2014/main" id="{41E30957-1402-B5D3-5310-102C2A3E5AE7}"/>
              </a:ext>
            </a:extLst>
          </p:cNvPr>
          <p:cNvSpPr txBox="1">
            <a:spLocks/>
          </p:cNvSpPr>
          <p:nvPr/>
        </p:nvSpPr>
        <p:spPr>
          <a:xfrm>
            <a:off x="1941957" y="2647185"/>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Cylinder of which the deformation is well known and from which we will measure the inner components</a:t>
            </a:r>
          </a:p>
        </p:txBody>
      </p:sp>
      <p:cxnSp>
        <p:nvCxnSpPr>
          <p:cNvPr id="48" name="Straight Connector 47">
            <a:extLst>
              <a:ext uri="{FF2B5EF4-FFF2-40B4-BE49-F238E27FC236}">
                <a16:creationId xmlns:a16="http://schemas.microsoft.com/office/drawing/2014/main" id="{7CC87250-C05F-ADCF-4C91-C4DD22BC4B2F}"/>
              </a:ext>
            </a:extLst>
          </p:cNvPr>
          <p:cNvCxnSpPr/>
          <p:nvPr/>
        </p:nvCxnSpPr>
        <p:spPr>
          <a:xfrm>
            <a:off x="1979712" y="350785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2" name="Straight Connector 51">
            <a:extLst>
              <a:ext uri="{FF2B5EF4-FFF2-40B4-BE49-F238E27FC236}">
                <a16:creationId xmlns:a16="http://schemas.microsoft.com/office/drawing/2014/main" id="{35FE41F5-77D5-F0BB-616B-18D7AE712C70}"/>
              </a:ext>
            </a:extLst>
          </p:cNvPr>
          <p:cNvCxnSpPr/>
          <p:nvPr/>
        </p:nvCxnSpPr>
        <p:spPr>
          <a:xfrm>
            <a:off x="2062986" y="397590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3" name="Straight Connector 52">
            <a:extLst>
              <a:ext uri="{FF2B5EF4-FFF2-40B4-BE49-F238E27FC236}">
                <a16:creationId xmlns:a16="http://schemas.microsoft.com/office/drawing/2014/main" id="{3BE40AB5-5018-E59A-A14A-D64CA6E1B7B2}"/>
              </a:ext>
            </a:extLst>
          </p:cNvPr>
          <p:cNvCxnSpPr>
            <a:cxnSpLocks/>
          </p:cNvCxnSpPr>
          <p:nvPr/>
        </p:nvCxnSpPr>
        <p:spPr>
          <a:xfrm flipH="1">
            <a:off x="1998325" y="3985953"/>
            <a:ext cx="59903" cy="169032"/>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5" name="Straight Connector 54">
            <a:extLst>
              <a:ext uri="{FF2B5EF4-FFF2-40B4-BE49-F238E27FC236}">
                <a16:creationId xmlns:a16="http://schemas.microsoft.com/office/drawing/2014/main" id="{41A559A7-A907-65B7-7AAA-13A5774C4D4F}"/>
              </a:ext>
            </a:extLst>
          </p:cNvPr>
          <p:cNvCxnSpPr/>
          <p:nvPr/>
        </p:nvCxnSpPr>
        <p:spPr>
          <a:xfrm>
            <a:off x="4499992" y="397260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6" name="Straight Connector 55">
            <a:extLst>
              <a:ext uri="{FF2B5EF4-FFF2-40B4-BE49-F238E27FC236}">
                <a16:creationId xmlns:a16="http://schemas.microsoft.com/office/drawing/2014/main" id="{29B546EB-4039-7659-AB38-F2BDE77E5290}"/>
              </a:ext>
            </a:extLst>
          </p:cNvPr>
          <p:cNvCxnSpPr/>
          <p:nvPr/>
        </p:nvCxnSpPr>
        <p:spPr>
          <a:xfrm>
            <a:off x="4427984" y="3478452"/>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7" name="Straight Connector 56">
            <a:extLst>
              <a:ext uri="{FF2B5EF4-FFF2-40B4-BE49-F238E27FC236}">
                <a16:creationId xmlns:a16="http://schemas.microsoft.com/office/drawing/2014/main" id="{AF74FBE9-D4B1-73E8-E8EE-AC41E0F6AAEC}"/>
              </a:ext>
            </a:extLst>
          </p:cNvPr>
          <p:cNvCxnSpPr/>
          <p:nvPr/>
        </p:nvCxnSpPr>
        <p:spPr>
          <a:xfrm>
            <a:off x="4548000" y="349797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8" name="Straight Connector 57">
            <a:extLst>
              <a:ext uri="{FF2B5EF4-FFF2-40B4-BE49-F238E27FC236}">
                <a16:creationId xmlns:a16="http://schemas.microsoft.com/office/drawing/2014/main" id="{FCFB9FB1-0587-C439-F0A1-63673D29D5B8}"/>
              </a:ext>
            </a:extLst>
          </p:cNvPr>
          <p:cNvCxnSpPr/>
          <p:nvPr/>
        </p:nvCxnSpPr>
        <p:spPr>
          <a:xfrm>
            <a:off x="4620008" y="3962457"/>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59" name="Straight Connector 58">
            <a:extLst>
              <a:ext uri="{FF2B5EF4-FFF2-40B4-BE49-F238E27FC236}">
                <a16:creationId xmlns:a16="http://schemas.microsoft.com/office/drawing/2014/main" id="{C771A5B1-1AC9-420E-28DD-F9203DDDDD04}"/>
              </a:ext>
            </a:extLst>
          </p:cNvPr>
          <p:cNvCxnSpPr/>
          <p:nvPr/>
        </p:nvCxnSpPr>
        <p:spPr>
          <a:xfrm>
            <a:off x="6660232" y="347289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0" name="Straight Connector 59">
            <a:extLst>
              <a:ext uri="{FF2B5EF4-FFF2-40B4-BE49-F238E27FC236}">
                <a16:creationId xmlns:a16="http://schemas.microsoft.com/office/drawing/2014/main" id="{1D71397C-0D16-C373-3638-3655BD2BAE78}"/>
              </a:ext>
            </a:extLst>
          </p:cNvPr>
          <p:cNvCxnSpPr/>
          <p:nvPr/>
        </p:nvCxnSpPr>
        <p:spPr>
          <a:xfrm>
            <a:off x="6728680" y="3942067"/>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1" name="Straight Connector 60">
            <a:extLst>
              <a:ext uri="{FF2B5EF4-FFF2-40B4-BE49-F238E27FC236}">
                <a16:creationId xmlns:a16="http://schemas.microsoft.com/office/drawing/2014/main" id="{EADD5B04-EB7B-874C-7B32-C349C2F09F59}"/>
              </a:ext>
            </a:extLst>
          </p:cNvPr>
          <p:cNvCxnSpPr/>
          <p:nvPr/>
        </p:nvCxnSpPr>
        <p:spPr>
          <a:xfrm>
            <a:off x="6739550" y="3491458"/>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2" name="Straight Connector 61">
            <a:extLst>
              <a:ext uri="{FF2B5EF4-FFF2-40B4-BE49-F238E27FC236}">
                <a16:creationId xmlns:a16="http://schemas.microsoft.com/office/drawing/2014/main" id="{5266F0E8-AA6F-EFBE-7824-12FC14DBD249}"/>
              </a:ext>
            </a:extLst>
          </p:cNvPr>
          <p:cNvCxnSpPr/>
          <p:nvPr/>
        </p:nvCxnSpPr>
        <p:spPr>
          <a:xfrm>
            <a:off x="6824998" y="395025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3" name="Straight Connector 62">
            <a:extLst>
              <a:ext uri="{FF2B5EF4-FFF2-40B4-BE49-F238E27FC236}">
                <a16:creationId xmlns:a16="http://schemas.microsoft.com/office/drawing/2014/main" id="{E26A3CF2-4ADF-B250-463E-1E8739C261CE}"/>
              </a:ext>
            </a:extLst>
          </p:cNvPr>
          <p:cNvCxnSpPr/>
          <p:nvPr/>
        </p:nvCxnSpPr>
        <p:spPr>
          <a:xfrm>
            <a:off x="8820472" y="3478452"/>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4" name="Straight Connector 63">
            <a:extLst>
              <a:ext uri="{FF2B5EF4-FFF2-40B4-BE49-F238E27FC236}">
                <a16:creationId xmlns:a16="http://schemas.microsoft.com/office/drawing/2014/main" id="{50A3CB23-07E0-E26C-A6E5-761144DE6095}"/>
              </a:ext>
            </a:extLst>
          </p:cNvPr>
          <p:cNvCxnSpPr/>
          <p:nvPr/>
        </p:nvCxnSpPr>
        <p:spPr>
          <a:xfrm>
            <a:off x="8892666" y="3948063"/>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5" name="Straight Connector 64">
            <a:extLst>
              <a:ext uri="{FF2B5EF4-FFF2-40B4-BE49-F238E27FC236}">
                <a16:creationId xmlns:a16="http://schemas.microsoft.com/office/drawing/2014/main" id="{8ECEC8B6-4396-06A6-2F3F-C856536012DA}"/>
              </a:ext>
            </a:extLst>
          </p:cNvPr>
          <p:cNvCxnSpPr>
            <a:cxnSpLocks/>
          </p:cNvCxnSpPr>
          <p:nvPr/>
        </p:nvCxnSpPr>
        <p:spPr>
          <a:xfrm flipH="1">
            <a:off x="4511996" y="3479548"/>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6" name="Straight Connector 65">
            <a:extLst>
              <a:ext uri="{FF2B5EF4-FFF2-40B4-BE49-F238E27FC236}">
                <a16:creationId xmlns:a16="http://schemas.microsoft.com/office/drawing/2014/main" id="{DA2D3381-B25A-0656-EB89-A9AB624580B8}"/>
              </a:ext>
            </a:extLst>
          </p:cNvPr>
          <p:cNvCxnSpPr>
            <a:cxnSpLocks/>
          </p:cNvCxnSpPr>
          <p:nvPr/>
        </p:nvCxnSpPr>
        <p:spPr>
          <a:xfrm flipH="1">
            <a:off x="4635505" y="3486372"/>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7" name="Straight Connector 66">
            <a:extLst>
              <a:ext uri="{FF2B5EF4-FFF2-40B4-BE49-F238E27FC236}">
                <a16:creationId xmlns:a16="http://schemas.microsoft.com/office/drawing/2014/main" id="{46056A81-95B6-ED63-9968-457524860D22}"/>
              </a:ext>
            </a:extLst>
          </p:cNvPr>
          <p:cNvCxnSpPr>
            <a:cxnSpLocks/>
          </p:cNvCxnSpPr>
          <p:nvPr/>
        </p:nvCxnSpPr>
        <p:spPr>
          <a:xfrm flipH="1">
            <a:off x="4424730" y="3962796"/>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8" name="Straight Connector 67">
            <a:extLst>
              <a:ext uri="{FF2B5EF4-FFF2-40B4-BE49-F238E27FC236}">
                <a16:creationId xmlns:a16="http://schemas.microsoft.com/office/drawing/2014/main" id="{FDE4C0FB-4193-E37D-D0D4-A52D20C3CEC6}"/>
              </a:ext>
            </a:extLst>
          </p:cNvPr>
          <p:cNvCxnSpPr>
            <a:cxnSpLocks/>
          </p:cNvCxnSpPr>
          <p:nvPr/>
        </p:nvCxnSpPr>
        <p:spPr>
          <a:xfrm flipH="1">
            <a:off x="4546132" y="3955633"/>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69" name="Straight Connector 68">
            <a:extLst>
              <a:ext uri="{FF2B5EF4-FFF2-40B4-BE49-F238E27FC236}">
                <a16:creationId xmlns:a16="http://schemas.microsoft.com/office/drawing/2014/main" id="{3DC46EED-4AE0-FF22-2C01-21FAD1AE257B}"/>
              </a:ext>
            </a:extLst>
          </p:cNvPr>
          <p:cNvCxnSpPr>
            <a:cxnSpLocks/>
          </p:cNvCxnSpPr>
          <p:nvPr/>
        </p:nvCxnSpPr>
        <p:spPr>
          <a:xfrm flipH="1">
            <a:off x="2041222" y="3517683"/>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0" name="Straight Connector 69">
            <a:extLst>
              <a:ext uri="{FF2B5EF4-FFF2-40B4-BE49-F238E27FC236}">
                <a16:creationId xmlns:a16="http://schemas.microsoft.com/office/drawing/2014/main" id="{572E26D8-80FD-C904-94BD-C248927922F7}"/>
              </a:ext>
            </a:extLst>
          </p:cNvPr>
          <p:cNvCxnSpPr>
            <a:cxnSpLocks/>
          </p:cNvCxnSpPr>
          <p:nvPr/>
        </p:nvCxnSpPr>
        <p:spPr>
          <a:xfrm flipH="1">
            <a:off x="6746058" y="348863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1" name="Straight Connector 70">
            <a:extLst>
              <a:ext uri="{FF2B5EF4-FFF2-40B4-BE49-F238E27FC236}">
                <a16:creationId xmlns:a16="http://schemas.microsoft.com/office/drawing/2014/main" id="{E20D0399-9255-1C88-7887-5A615DBC3F76}"/>
              </a:ext>
            </a:extLst>
          </p:cNvPr>
          <p:cNvCxnSpPr>
            <a:cxnSpLocks/>
          </p:cNvCxnSpPr>
          <p:nvPr/>
        </p:nvCxnSpPr>
        <p:spPr>
          <a:xfrm flipH="1">
            <a:off x="6818066" y="346405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2" name="Straight Connector 71">
            <a:extLst>
              <a:ext uri="{FF2B5EF4-FFF2-40B4-BE49-F238E27FC236}">
                <a16:creationId xmlns:a16="http://schemas.microsoft.com/office/drawing/2014/main" id="{1D01EA54-A3AE-3E1C-FCEC-B0732AB01024}"/>
              </a:ext>
            </a:extLst>
          </p:cNvPr>
          <p:cNvCxnSpPr>
            <a:cxnSpLocks/>
          </p:cNvCxnSpPr>
          <p:nvPr/>
        </p:nvCxnSpPr>
        <p:spPr>
          <a:xfrm flipH="1">
            <a:off x="6667542" y="395025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3" name="Straight Connector 72">
            <a:extLst>
              <a:ext uri="{FF2B5EF4-FFF2-40B4-BE49-F238E27FC236}">
                <a16:creationId xmlns:a16="http://schemas.microsoft.com/office/drawing/2014/main" id="{267BD9A0-944E-3998-42CC-953E3282CFB7}"/>
              </a:ext>
            </a:extLst>
          </p:cNvPr>
          <p:cNvCxnSpPr>
            <a:cxnSpLocks/>
          </p:cNvCxnSpPr>
          <p:nvPr/>
        </p:nvCxnSpPr>
        <p:spPr>
          <a:xfrm flipH="1">
            <a:off x="6745821" y="3950255"/>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4" name="Straight Connector 73">
            <a:extLst>
              <a:ext uri="{FF2B5EF4-FFF2-40B4-BE49-F238E27FC236}">
                <a16:creationId xmlns:a16="http://schemas.microsoft.com/office/drawing/2014/main" id="{9A95B70F-4A96-B69E-4354-1549BA38E7BB}"/>
              </a:ext>
            </a:extLst>
          </p:cNvPr>
          <p:cNvCxnSpPr>
            <a:cxnSpLocks/>
          </p:cNvCxnSpPr>
          <p:nvPr/>
        </p:nvCxnSpPr>
        <p:spPr>
          <a:xfrm flipH="1">
            <a:off x="8906636" y="3464054"/>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5" name="Straight Connector 74">
            <a:extLst>
              <a:ext uri="{FF2B5EF4-FFF2-40B4-BE49-F238E27FC236}">
                <a16:creationId xmlns:a16="http://schemas.microsoft.com/office/drawing/2014/main" id="{1F0C8101-E7F1-4AE2-16A5-1094510ECC89}"/>
              </a:ext>
            </a:extLst>
          </p:cNvPr>
          <p:cNvCxnSpPr>
            <a:cxnSpLocks/>
          </p:cNvCxnSpPr>
          <p:nvPr/>
        </p:nvCxnSpPr>
        <p:spPr>
          <a:xfrm flipH="1">
            <a:off x="8834628" y="3962457"/>
            <a:ext cx="72008" cy="216024"/>
          </a:xfrm>
          <a:prstGeom prst="line">
            <a:avLst/>
          </a:prstGeom>
          <a:ln w="19050">
            <a:solidFill>
              <a:srgbClr val="FF0000"/>
            </a:solidFill>
          </a:ln>
          <a:effectLst>
            <a:glow rad="63500">
              <a:schemeClr val="accent5">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76" name="Straight Arrow Connector 75">
            <a:extLst>
              <a:ext uri="{FF2B5EF4-FFF2-40B4-BE49-F238E27FC236}">
                <a16:creationId xmlns:a16="http://schemas.microsoft.com/office/drawing/2014/main" id="{B401690B-3262-C0BC-425A-30ABADE21B48}"/>
              </a:ext>
            </a:extLst>
          </p:cNvPr>
          <p:cNvCxnSpPr>
            <a:cxnSpLocks/>
          </p:cNvCxnSpPr>
          <p:nvPr/>
        </p:nvCxnSpPr>
        <p:spPr>
          <a:xfrm flipH="1" flipV="1">
            <a:off x="2098990" y="4121931"/>
            <a:ext cx="402552" cy="328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Text Placeholder 2">
            <a:extLst>
              <a:ext uri="{FF2B5EF4-FFF2-40B4-BE49-F238E27FC236}">
                <a16:creationId xmlns:a16="http://schemas.microsoft.com/office/drawing/2014/main" id="{2B5E8AFA-1C00-88AA-84EC-75473F1D86D9}"/>
              </a:ext>
            </a:extLst>
          </p:cNvPr>
          <p:cNvSpPr txBox="1">
            <a:spLocks/>
          </p:cNvSpPr>
          <p:nvPr/>
        </p:nvSpPr>
        <p:spPr>
          <a:xfrm>
            <a:off x="2430472" y="4370659"/>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Measurement on the inner components</a:t>
            </a:r>
          </a:p>
        </p:txBody>
      </p:sp>
      <p:sp>
        <p:nvSpPr>
          <p:cNvPr id="40" name="Text Placeholder 2">
            <a:extLst>
              <a:ext uri="{FF2B5EF4-FFF2-40B4-BE49-F238E27FC236}">
                <a16:creationId xmlns:a16="http://schemas.microsoft.com/office/drawing/2014/main" id="{41790D97-022C-3781-3409-78A86981EC47}"/>
              </a:ext>
            </a:extLst>
          </p:cNvPr>
          <p:cNvSpPr txBox="1">
            <a:spLocks/>
          </p:cNvSpPr>
          <p:nvPr/>
        </p:nvSpPr>
        <p:spPr>
          <a:xfrm>
            <a:off x="35496" y="988515"/>
            <a:ext cx="6134836" cy="159654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200" b="0" dirty="0"/>
              <a:t>Goal : monitor the deformation extremely precisely over the length of the assembly</a:t>
            </a:r>
          </a:p>
          <a:p>
            <a:pPr marL="285750" indent="-285750">
              <a:buFont typeface="Wingdings" panose="05000000000000000000" pitchFamily="2" charset="2"/>
              <a:buChar char="Ø"/>
            </a:pPr>
            <a:r>
              <a:rPr lang="en-GB" sz="1200" b="0" dirty="0"/>
              <a:t>Create a network of points accurate enough so another system can measure from it onto the inner components</a:t>
            </a:r>
          </a:p>
          <a:p>
            <a:pPr marL="285750" indent="-285750">
              <a:buFont typeface="Wingdings" panose="05000000000000000000" pitchFamily="2" charset="2"/>
              <a:buChar char="Ø"/>
            </a:pPr>
            <a:r>
              <a:rPr lang="en-GB" sz="1200" b="0" dirty="0"/>
              <a:t>Deformation monitoring system + distance measurement system</a:t>
            </a:r>
          </a:p>
          <a:p>
            <a:pPr marL="758250" lvl="1" indent="-285750">
              <a:lnSpc>
                <a:spcPct val="100000"/>
              </a:lnSpc>
              <a:buFont typeface="Wingdings" panose="05000000000000000000" pitchFamily="2" charset="2"/>
              <a:buChar char="§"/>
            </a:pPr>
            <a:endParaRPr lang="en-GB" b="0" dirty="0"/>
          </a:p>
        </p:txBody>
      </p:sp>
      <p:sp>
        <p:nvSpPr>
          <p:cNvPr id="2" name="TextBox 1">
            <a:extLst>
              <a:ext uri="{FF2B5EF4-FFF2-40B4-BE49-F238E27FC236}">
                <a16:creationId xmlns:a16="http://schemas.microsoft.com/office/drawing/2014/main" id="{F3705409-2BE3-7F53-95E5-E1CFDC474A41}"/>
              </a:ext>
            </a:extLst>
          </p:cNvPr>
          <p:cNvSpPr txBox="1"/>
          <p:nvPr/>
        </p:nvSpPr>
        <p:spPr>
          <a:xfrm>
            <a:off x="8284464" y="4881890"/>
            <a:ext cx="859536" cy="261610"/>
          </a:xfrm>
          <a:prstGeom prst="rect">
            <a:avLst/>
          </a:prstGeom>
          <a:noFill/>
        </p:spPr>
        <p:txBody>
          <a:bodyPr wrap="square">
            <a:spAutoFit/>
          </a:bodyPr>
          <a:lstStyle/>
          <a:p>
            <a:r>
              <a:rPr lang="en-US" sz="1100" dirty="0">
                <a:hlinkClick r:id="rId12"/>
              </a:rPr>
              <a:t>Thesis link</a:t>
            </a:r>
            <a:endParaRPr lang="en-US" sz="1100" dirty="0"/>
          </a:p>
        </p:txBody>
      </p:sp>
      <p:sp>
        <p:nvSpPr>
          <p:cNvPr id="13" name="Text Placeholder 2">
            <a:extLst>
              <a:ext uri="{FF2B5EF4-FFF2-40B4-BE49-F238E27FC236}">
                <a16:creationId xmlns:a16="http://schemas.microsoft.com/office/drawing/2014/main" id="{155E4CE1-ED92-2D3F-B5F2-C51907AE5392}"/>
              </a:ext>
            </a:extLst>
          </p:cNvPr>
          <p:cNvSpPr txBox="1">
            <a:spLocks/>
          </p:cNvSpPr>
          <p:nvPr/>
        </p:nvSpPr>
        <p:spPr>
          <a:xfrm>
            <a:off x="5453507" y="4806185"/>
            <a:ext cx="3587719" cy="51323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Final focusing quadrupoles to be monitored</a:t>
            </a:r>
          </a:p>
        </p:txBody>
      </p:sp>
      <p:cxnSp>
        <p:nvCxnSpPr>
          <p:cNvPr id="16" name="Straight Arrow Connector 15">
            <a:extLst>
              <a:ext uri="{FF2B5EF4-FFF2-40B4-BE49-F238E27FC236}">
                <a16:creationId xmlns:a16="http://schemas.microsoft.com/office/drawing/2014/main" id="{4A46DB2C-C2D4-44E2-4526-567F68DC5532}"/>
              </a:ext>
            </a:extLst>
          </p:cNvPr>
          <p:cNvCxnSpPr>
            <a:cxnSpLocks/>
          </p:cNvCxnSpPr>
          <p:nvPr/>
        </p:nvCxnSpPr>
        <p:spPr>
          <a:xfrm flipH="1" flipV="1">
            <a:off x="3423602" y="3943846"/>
            <a:ext cx="3358198" cy="901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D65F93D-0789-BE14-A3C7-46989EA6A950}"/>
              </a:ext>
            </a:extLst>
          </p:cNvPr>
          <p:cNvCxnSpPr>
            <a:cxnSpLocks/>
          </p:cNvCxnSpPr>
          <p:nvPr/>
        </p:nvCxnSpPr>
        <p:spPr>
          <a:xfrm flipH="1" flipV="1">
            <a:off x="5652452" y="3943846"/>
            <a:ext cx="1129348" cy="901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B6574B2-0D87-9C31-4BED-73492B9FC82F}"/>
              </a:ext>
            </a:extLst>
          </p:cNvPr>
          <p:cNvCxnSpPr>
            <a:cxnSpLocks/>
          </p:cNvCxnSpPr>
          <p:nvPr/>
        </p:nvCxnSpPr>
        <p:spPr>
          <a:xfrm flipV="1">
            <a:off x="6775450" y="3962896"/>
            <a:ext cx="134302" cy="88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8765F7F-DBE0-01ED-1132-9DE22B6768B4}"/>
              </a:ext>
            </a:extLst>
          </p:cNvPr>
          <p:cNvSpPr txBox="1"/>
          <p:nvPr/>
        </p:nvSpPr>
        <p:spPr>
          <a:xfrm>
            <a:off x="0" y="383385"/>
            <a:ext cx="6695372" cy="307777"/>
          </a:xfrm>
          <a:prstGeom prst="rect">
            <a:avLst/>
          </a:prstGeom>
          <a:noFill/>
        </p:spPr>
        <p:txBody>
          <a:bodyPr wrap="square" rtlCol="0">
            <a:spAutoFit/>
          </a:bodyPr>
          <a:lstStyle/>
          <a:p>
            <a:pPr algn="l"/>
            <a:r>
              <a:rPr lang="en-US" sz="1400" dirty="0"/>
              <a:t>Second: internal alignment system</a:t>
            </a:r>
          </a:p>
        </p:txBody>
      </p:sp>
      <p:sp>
        <p:nvSpPr>
          <p:cNvPr id="27" name="Textfeld 1">
            <a:extLst>
              <a:ext uri="{FF2B5EF4-FFF2-40B4-BE49-F238E27FC236}">
                <a16:creationId xmlns:a16="http://schemas.microsoft.com/office/drawing/2014/main" id="{570FF661-00CF-3C05-88EA-B66BA97ECE5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28" name="Textfeld 2">
            <a:extLst>
              <a:ext uri="{FF2B5EF4-FFF2-40B4-BE49-F238E27FC236}">
                <a16:creationId xmlns:a16="http://schemas.microsoft.com/office/drawing/2014/main" id="{9464C8E9-8F5E-F092-FE3A-207FE655D9A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588949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16</a:t>
            </a:r>
          </a:p>
        </p:txBody>
      </p:sp>
      <p:sp>
        <p:nvSpPr>
          <p:cNvPr id="2" name="TextBox 1">
            <a:extLst>
              <a:ext uri="{FF2B5EF4-FFF2-40B4-BE49-F238E27FC236}">
                <a16:creationId xmlns:a16="http://schemas.microsoft.com/office/drawing/2014/main" id="{880D3FC1-5050-79EE-B98C-D5169FF5C80F}"/>
              </a:ext>
            </a:extLst>
          </p:cNvPr>
          <p:cNvSpPr txBox="1"/>
          <p:nvPr/>
        </p:nvSpPr>
        <p:spPr>
          <a:xfrm>
            <a:off x="5594350" y="886758"/>
            <a:ext cx="3473450" cy="577081"/>
          </a:xfrm>
          <a:prstGeom prst="rect">
            <a:avLst/>
          </a:prstGeom>
          <a:noFill/>
        </p:spPr>
        <p:txBody>
          <a:bodyPr wrap="square" rtlCol="0">
            <a:spAutoFit/>
          </a:bodyPr>
          <a:lstStyle/>
          <a:p>
            <a:pPr algn="l"/>
            <a:r>
              <a:rPr lang="en-GB" sz="1050" dirty="0"/>
              <a:t>In-</a:t>
            </a:r>
            <a:r>
              <a:rPr lang="en-GB" sz="1050" dirty="0" err="1"/>
              <a:t>fiber</a:t>
            </a:r>
            <a:r>
              <a:rPr lang="en-GB" sz="1050" dirty="0"/>
              <a:t> measurements can be used to monitor deformations when placed in helix on the studied cylinder, portions measuring the local change of length.</a:t>
            </a:r>
          </a:p>
        </p:txBody>
      </p:sp>
      <p:pic>
        <p:nvPicPr>
          <p:cNvPr id="5" name="Picture 4" descr="Chart&#10;&#10;Description automatically generated">
            <a:extLst>
              <a:ext uri="{FF2B5EF4-FFF2-40B4-BE49-F238E27FC236}">
                <a16:creationId xmlns:a16="http://schemas.microsoft.com/office/drawing/2014/main" id="{2B307D4C-DF0A-B7A5-7537-8572F562D94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957" t="9952" r="4957" b="8631"/>
          <a:stretch/>
        </p:blipFill>
        <p:spPr>
          <a:xfrm>
            <a:off x="5526588" y="1974850"/>
            <a:ext cx="3439612" cy="2222574"/>
          </a:xfrm>
          <a:prstGeom prst="rect">
            <a:avLst/>
          </a:prstGeom>
        </p:spPr>
      </p:pic>
      <p:pic>
        <p:nvPicPr>
          <p:cNvPr id="10" name="Picture 9">
            <a:extLst>
              <a:ext uri="{FF2B5EF4-FFF2-40B4-BE49-F238E27FC236}">
                <a16:creationId xmlns:a16="http://schemas.microsoft.com/office/drawing/2014/main" id="{1E712A52-1551-3D9D-EA5B-28CAB12BFD99}"/>
              </a:ext>
            </a:extLst>
          </p:cNvPr>
          <p:cNvPicPr>
            <a:picLocks noChangeAspect="1"/>
          </p:cNvPicPr>
          <p:nvPr/>
        </p:nvPicPr>
        <p:blipFill>
          <a:blip r:embed="rId4"/>
          <a:stretch>
            <a:fillRect/>
          </a:stretch>
        </p:blipFill>
        <p:spPr>
          <a:xfrm>
            <a:off x="54537" y="1071578"/>
            <a:ext cx="2347095" cy="1176322"/>
          </a:xfrm>
          <a:prstGeom prst="rect">
            <a:avLst/>
          </a:prstGeom>
        </p:spPr>
      </p:pic>
      <p:pic>
        <p:nvPicPr>
          <p:cNvPr id="13" name="Picture 12">
            <a:extLst>
              <a:ext uri="{FF2B5EF4-FFF2-40B4-BE49-F238E27FC236}">
                <a16:creationId xmlns:a16="http://schemas.microsoft.com/office/drawing/2014/main" id="{6537C789-0B69-7055-F9CA-DE11E7F4CAF4}"/>
              </a:ext>
            </a:extLst>
          </p:cNvPr>
          <p:cNvPicPr>
            <a:picLocks noChangeAspect="1"/>
          </p:cNvPicPr>
          <p:nvPr/>
        </p:nvPicPr>
        <p:blipFill>
          <a:blip r:embed="rId5"/>
          <a:stretch>
            <a:fillRect/>
          </a:stretch>
        </p:blipFill>
        <p:spPr>
          <a:xfrm>
            <a:off x="57712" y="3190875"/>
            <a:ext cx="2335999" cy="1165225"/>
          </a:xfrm>
          <a:prstGeom prst="rect">
            <a:avLst/>
          </a:prstGeom>
        </p:spPr>
      </p:pic>
      <p:sp>
        <p:nvSpPr>
          <p:cNvPr id="14" name="Titel 1">
            <a:extLst>
              <a:ext uri="{FF2B5EF4-FFF2-40B4-BE49-F238E27FC236}">
                <a16:creationId xmlns:a16="http://schemas.microsoft.com/office/drawing/2014/main" id="{D4ADA39E-D013-E134-AD5B-BB92B60C6730}"/>
              </a:ext>
            </a:extLst>
          </p:cNvPr>
          <p:cNvSpPr txBox="1">
            <a:spLocks/>
          </p:cNvSpPr>
          <p:nvPr/>
        </p:nvSpPr>
        <p:spPr>
          <a:xfrm>
            <a:off x="19050" y="871178"/>
            <a:ext cx="2570725" cy="25400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000" dirty="0">
                <a:latin typeface="Arial" panose="020B0604020202020204" pitchFamily="34" charset="0"/>
                <a:cs typeface="Arial" panose="020B0604020202020204" pitchFamily="34" charset="0"/>
              </a:rPr>
              <a:t>Current use of the FSI</a:t>
            </a:r>
          </a:p>
        </p:txBody>
      </p:sp>
      <p:sp>
        <p:nvSpPr>
          <p:cNvPr id="15" name="Titel 1">
            <a:extLst>
              <a:ext uri="{FF2B5EF4-FFF2-40B4-BE49-F238E27FC236}">
                <a16:creationId xmlns:a16="http://schemas.microsoft.com/office/drawing/2014/main" id="{56B5219A-03B2-8D10-31C0-8FBE40C92F47}"/>
              </a:ext>
            </a:extLst>
          </p:cNvPr>
          <p:cNvSpPr txBox="1">
            <a:spLocks/>
          </p:cNvSpPr>
          <p:nvPr/>
        </p:nvSpPr>
        <p:spPr>
          <a:xfrm>
            <a:off x="0" y="2763478"/>
            <a:ext cx="2335775" cy="25400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000" dirty="0">
                <a:latin typeface="Arial" panose="020B0604020202020204" pitchFamily="34" charset="0"/>
                <a:cs typeface="Arial" panose="020B0604020202020204" pitchFamily="34" charset="0"/>
              </a:rPr>
              <a:t>Multiplexed measurements performed for the FCC</a:t>
            </a:r>
          </a:p>
        </p:txBody>
      </p:sp>
      <p:pic>
        <p:nvPicPr>
          <p:cNvPr id="25" name="Picture 24">
            <a:extLst>
              <a:ext uri="{FF2B5EF4-FFF2-40B4-BE49-F238E27FC236}">
                <a16:creationId xmlns:a16="http://schemas.microsoft.com/office/drawing/2014/main" id="{BEE5C790-23F1-AECB-0256-CCC925410E41}"/>
              </a:ext>
            </a:extLst>
          </p:cNvPr>
          <p:cNvPicPr>
            <a:picLocks noChangeAspect="1"/>
          </p:cNvPicPr>
          <p:nvPr/>
        </p:nvPicPr>
        <p:blipFill>
          <a:blip r:embed="rId6"/>
          <a:stretch>
            <a:fillRect/>
          </a:stretch>
        </p:blipFill>
        <p:spPr>
          <a:xfrm>
            <a:off x="2628901" y="1149292"/>
            <a:ext cx="2571750" cy="1198619"/>
          </a:xfrm>
          <a:prstGeom prst="rect">
            <a:avLst/>
          </a:prstGeom>
        </p:spPr>
      </p:pic>
      <p:sp>
        <p:nvSpPr>
          <p:cNvPr id="27" name="TextBox 26">
            <a:extLst>
              <a:ext uri="{FF2B5EF4-FFF2-40B4-BE49-F238E27FC236}">
                <a16:creationId xmlns:a16="http://schemas.microsoft.com/office/drawing/2014/main" id="{F55D4DF9-D5A3-4EB5-11A0-BB678FB02787}"/>
              </a:ext>
            </a:extLst>
          </p:cNvPr>
          <p:cNvSpPr txBox="1"/>
          <p:nvPr/>
        </p:nvSpPr>
        <p:spPr>
          <a:xfrm>
            <a:off x="2606675" y="2341860"/>
            <a:ext cx="2695575" cy="369332"/>
          </a:xfrm>
          <a:prstGeom prst="rect">
            <a:avLst/>
          </a:prstGeom>
          <a:noFill/>
        </p:spPr>
        <p:txBody>
          <a:bodyPr wrap="square">
            <a:spAutoFit/>
          </a:bodyPr>
          <a:lstStyle/>
          <a:p>
            <a:r>
              <a:rPr lang="en-US" sz="600" b="0" i="0" dirty="0">
                <a:solidFill>
                  <a:schemeClr val="bg1">
                    <a:lumMod val="75000"/>
                  </a:schemeClr>
                </a:solidFill>
                <a:effectLst/>
                <a:latin typeface="Arial" panose="020B0604020202020204" pitchFamily="34" charset="0"/>
              </a:rPr>
              <a:t>Sosin, M., et al. "Frequency sweeping interferometry for robust and reliable distance measurements in harsh accelerator environment." </a:t>
            </a:r>
            <a:r>
              <a:rPr lang="en-US" sz="600" b="0" i="1" dirty="0">
                <a:solidFill>
                  <a:schemeClr val="bg1">
                    <a:lumMod val="75000"/>
                  </a:schemeClr>
                </a:solidFill>
                <a:effectLst/>
                <a:latin typeface="Arial" panose="020B0604020202020204" pitchFamily="34" charset="0"/>
              </a:rPr>
              <a:t>Applied Optical Metrology III</a:t>
            </a:r>
            <a:r>
              <a:rPr lang="en-US" sz="600" b="0" i="0" dirty="0">
                <a:solidFill>
                  <a:schemeClr val="bg1">
                    <a:lumMod val="75000"/>
                  </a:schemeClr>
                </a:solidFill>
                <a:effectLst/>
                <a:latin typeface="Arial" panose="020B0604020202020204" pitchFamily="34" charset="0"/>
              </a:rPr>
              <a:t>. Vol. 11102. SPIE, 2019.</a:t>
            </a:r>
            <a:endParaRPr lang="en-US" sz="600" dirty="0">
              <a:solidFill>
                <a:schemeClr val="bg1">
                  <a:lumMod val="75000"/>
                </a:schemeClr>
              </a:solidFill>
            </a:endParaRPr>
          </a:p>
        </p:txBody>
      </p:sp>
      <p:sp>
        <p:nvSpPr>
          <p:cNvPr id="30" name="Titel 1">
            <a:extLst>
              <a:ext uri="{FF2B5EF4-FFF2-40B4-BE49-F238E27FC236}">
                <a16:creationId xmlns:a16="http://schemas.microsoft.com/office/drawing/2014/main" id="{C359D0C2-C0EA-60D7-315F-EAB2E6305726}"/>
              </a:ext>
            </a:extLst>
          </p:cNvPr>
          <p:cNvSpPr txBox="1">
            <a:spLocks/>
          </p:cNvSpPr>
          <p:nvPr/>
        </p:nvSpPr>
        <p:spPr>
          <a:xfrm>
            <a:off x="2628900" y="782278"/>
            <a:ext cx="2787650" cy="25400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000" dirty="0">
                <a:latin typeface="Arial" panose="020B0604020202020204" pitchFamily="34" charset="0"/>
                <a:cs typeface="Arial" panose="020B0604020202020204" pitchFamily="34" charset="0"/>
              </a:rPr>
              <a:t>Example of a FSI head prototype measuring on the cold mass from the cryostat</a:t>
            </a:r>
          </a:p>
        </p:txBody>
      </p:sp>
      <p:pic>
        <p:nvPicPr>
          <p:cNvPr id="43" name="Picture 42">
            <a:extLst>
              <a:ext uri="{FF2B5EF4-FFF2-40B4-BE49-F238E27FC236}">
                <a16:creationId xmlns:a16="http://schemas.microsoft.com/office/drawing/2014/main" id="{FA060B43-8A15-CD88-23E4-9799B46B68B4}"/>
              </a:ext>
            </a:extLst>
          </p:cNvPr>
          <p:cNvPicPr>
            <a:picLocks noChangeAspect="1"/>
          </p:cNvPicPr>
          <p:nvPr/>
        </p:nvPicPr>
        <p:blipFill>
          <a:blip r:embed="rId7"/>
          <a:stretch>
            <a:fillRect/>
          </a:stretch>
        </p:blipFill>
        <p:spPr>
          <a:xfrm>
            <a:off x="2711450" y="3080211"/>
            <a:ext cx="1501427" cy="2001904"/>
          </a:xfrm>
          <a:prstGeom prst="rect">
            <a:avLst/>
          </a:prstGeom>
        </p:spPr>
      </p:pic>
      <p:pic>
        <p:nvPicPr>
          <p:cNvPr id="45" name="Picture 44" descr="Diagram&#10;&#10;Description automatically generated">
            <a:extLst>
              <a:ext uri="{FF2B5EF4-FFF2-40B4-BE49-F238E27FC236}">
                <a16:creationId xmlns:a16="http://schemas.microsoft.com/office/drawing/2014/main" id="{039E0EF1-2519-4EF1-B267-E73865328DB0}"/>
              </a:ext>
            </a:extLst>
          </p:cNvPr>
          <p:cNvPicPr>
            <a:picLocks noChangeAspect="1"/>
          </p:cNvPicPr>
          <p:nvPr/>
        </p:nvPicPr>
        <p:blipFill rotWithShape="1">
          <a:blip r:embed="rId8">
            <a:extLst>
              <a:ext uri="{28A0092B-C50C-407E-A947-70E740481C1C}">
                <a14:useLocalDpi xmlns:a14="http://schemas.microsoft.com/office/drawing/2010/main" val="0"/>
              </a:ext>
            </a:extLst>
          </a:blip>
          <a:srcRect t="5003"/>
          <a:stretch/>
        </p:blipFill>
        <p:spPr>
          <a:xfrm>
            <a:off x="4257824" y="3741246"/>
            <a:ext cx="1104196" cy="638144"/>
          </a:xfrm>
          <a:prstGeom prst="rect">
            <a:avLst/>
          </a:prstGeom>
          <a:ln>
            <a:solidFill>
              <a:srgbClr val="6EFF47"/>
            </a:solidFill>
          </a:ln>
        </p:spPr>
      </p:pic>
      <p:pic>
        <p:nvPicPr>
          <p:cNvPr id="46" name="Picture 45" descr="Chart, histogram&#10;&#10;Description automatically generated">
            <a:extLst>
              <a:ext uri="{FF2B5EF4-FFF2-40B4-BE49-F238E27FC236}">
                <a16:creationId xmlns:a16="http://schemas.microsoft.com/office/drawing/2014/main" id="{F1689634-CF17-2F26-B266-178301B09CE3}"/>
              </a:ext>
            </a:extLst>
          </p:cNvPr>
          <p:cNvPicPr>
            <a:picLocks noChangeAspect="1"/>
          </p:cNvPicPr>
          <p:nvPr/>
        </p:nvPicPr>
        <p:blipFill rotWithShape="1">
          <a:blip r:embed="rId9">
            <a:extLst>
              <a:ext uri="{28A0092B-C50C-407E-A947-70E740481C1C}">
                <a14:useLocalDpi xmlns:a14="http://schemas.microsoft.com/office/drawing/2010/main" val="0"/>
              </a:ext>
            </a:extLst>
          </a:blip>
          <a:srcRect t="6433"/>
          <a:stretch/>
        </p:blipFill>
        <p:spPr>
          <a:xfrm>
            <a:off x="4257824" y="3092450"/>
            <a:ext cx="1104196" cy="617582"/>
          </a:xfrm>
          <a:prstGeom prst="rect">
            <a:avLst/>
          </a:prstGeom>
          <a:ln>
            <a:solidFill>
              <a:srgbClr val="0096FF"/>
            </a:solidFill>
          </a:ln>
        </p:spPr>
      </p:pic>
      <p:pic>
        <p:nvPicPr>
          <p:cNvPr id="47" name="Picture 46" descr="Chart&#10;&#10;Description automatically generated">
            <a:extLst>
              <a:ext uri="{FF2B5EF4-FFF2-40B4-BE49-F238E27FC236}">
                <a16:creationId xmlns:a16="http://schemas.microsoft.com/office/drawing/2014/main" id="{3CFF1BE9-BF16-C72A-00DE-7067F4ECD004}"/>
              </a:ext>
            </a:extLst>
          </p:cNvPr>
          <p:cNvPicPr>
            <a:picLocks noChangeAspect="1"/>
          </p:cNvPicPr>
          <p:nvPr/>
        </p:nvPicPr>
        <p:blipFill rotWithShape="1">
          <a:blip r:embed="rId10">
            <a:extLst>
              <a:ext uri="{28A0092B-C50C-407E-A947-70E740481C1C}">
                <a14:useLocalDpi xmlns:a14="http://schemas.microsoft.com/office/drawing/2010/main" val="0"/>
              </a:ext>
            </a:extLst>
          </a:blip>
          <a:srcRect t="5299"/>
          <a:stretch/>
        </p:blipFill>
        <p:spPr>
          <a:xfrm>
            <a:off x="4257825" y="4408148"/>
            <a:ext cx="1104196" cy="662177"/>
          </a:xfrm>
          <a:prstGeom prst="rect">
            <a:avLst/>
          </a:prstGeom>
          <a:ln>
            <a:solidFill>
              <a:srgbClr val="F27B08"/>
            </a:solidFill>
          </a:ln>
        </p:spPr>
      </p:pic>
      <p:sp>
        <p:nvSpPr>
          <p:cNvPr id="48" name="TextBox 47">
            <a:extLst>
              <a:ext uri="{FF2B5EF4-FFF2-40B4-BE49-F238E27FC236}">
                <a16:creationId xmlns:a16="http://schemas.microsoft.com/office/drawing/2014/main" id="{5443A4BC-FB79-D210-4BD7-32D34A5E3D65}"/>
              </a:ext>
            </a:extLst>
          </p:cNvPr>
          <p:cNvSpPr txBox="1"/>
          <p:nvPr/>
        </p:nvSpPr>
        <p:spPr>
          <a:xfrm>
            <a:off x="2699792" y="431319"/>
            <a:ext cx="5098616" cy="246221"/>
          </a:xfrm>
          <a:prstGeom prst="rect">
            <a:avLst/>
          </a:prstGeom>
          <a:noFill/>
        </p:spPr>
        <p:txBody>
          <a:bodyPr wrap="square">
            <a:spAutoFit/>
          </a:bodyPr>
          <a:lstStyle/>
          <a:p>
            <a:r>
              <a:rPr lang="en-GB" sz="1000" dirty="0">
                <a:hlinkClick r:id="rId11"/>
              </a:rPr>
              <a:t>https://iopscience.iop.org/article/10.1088/1361-6501/acc6e3</a:t>
            </a:r>
            <a:endParaRPr lang="en-GB" sz="1000" dirty="0"/>
          </a:p>
        </p:txBody>
      </p:sp>
      <p:sp>
        <p:nvSpPr>
          <p:cNvPr id="49" name="Titel 1">
            <a:extLst>
              <a:ext uri="{FF2B5EF4-FFF2-40B4-BE49-F238E27FC236}">
                <a16:creationId xmlns:a16="http://schemas.microsoft.com/office/drawing/2014/main" id="{13B38A83-97A8-E57A-BF88-331D798D121B}"/>
              </a:ext>
            </a:extLst>
          </p:cNvPr>
          <p:cNvSpPr txBox="1">
            <a:spLocks/>
          </p:cNvSpPr>
          <p:nvPr/>
        </p:nvSpPr>
        <p:spPr>
          <a:xfrm>
            <a:off x="2628900" y="2719028"/>
            <a:ext cx="2787650" cy="25400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000" dirty="0">
                <a:latin typeface="Arial" panose="020B0604020202020204" pitchFamily="34" charset="0"/>
                <a:cs typeface="Arial" panose="020B0604020202020204" pitchFamily="34" charset="0"/>
              </a:rPr>
              <a:t>First prototype for the In-lined Multiplexed and Distributed FSI (cf. article)</a:t>
            </a:r>
          </a:p>
        </p:txBody>
      </p:sp>
      <p:cxnSp>
        <p:nvCxnSpPr>
          <p:cNvPr id="51" name="Connector: Elbow 50">
            <a:extLst>
              <a:ext uri="{FF2B5EF4-FFF2-40B4-BE49-F238E27FC236}">
                <a16:creationId xmlns:a16="http://schemas.microsoft.com/office/drawing/2014/main" id="{F376C50F-3766-1986-9CE3-5E4FC4BF37B8}"/>
              </a:ext>
            </a:extLst>
          </p:cNvPr>
          <p:cNvCxnSpPr>
            <a:cxnSpLocks/>
          </p:cNvCxnSpPr>
          <p:nvPr/>
        </p:nvCxnSpPr>
        <p:spPr>
          <a:xfrm flipV="1">
            <a:off x="0" y="793750"/>
            <a:ext cx="9144000" cy="1917700"/>
          </a:xfrm>
          <a:prstGeom prst="bentConnector3">
            <a:avLst>
              <a:gd name="adj1" fmla="val 59792"/>
            </a:avLst>
          </a:prstGeom>
        </p:spPr>
        <p:style>
          <a:lnRef idx="1">
            <a:schemeClr val="accent1"/>
          </a:lnRef>
          <a:fillRef idx="0">
            <a:schemeClr val="accent1"/>
          </a:fillRef>
          <a:effectRef idx="0">
            <a:schemeClr val="accent1"/>
          </a:effectRef>
          <a:fontRef idx="minor">
            <a:schemeClr val="tx1"/>
          </a:fontRef>
        </p:style>
      </p:cxnSp>
      <p:pic>
        <p:nvPicPr>
          <p:cNvPr id="58" name="Picture 57" descr="Chart&#10;&#10;Description automatically generated">
            <a:extLst>
              <a:ext uri="{FF2B5EF4-FFF2-40B4-BE49-F238E27FC236}">
                <a16:creationId xmlns:a16="http://schemas.microsoft.com/office/drawing/2014/main" id="{A105338F-0E85-B725-A9E2-7271E2540CB1}"/>
              </a:ext>
            </a:extLst>
          </p:cNvPr>
          <p:cNvPicPr>
            <a:picLocks noChangeAspect="1"/>
          </p:cNvPicPr>
          <p:nvPr/>
        </p:nvPicPr>
        <p:blipFill rotWithShape="1">
          <a:blip r:embed="rId12">
            <a:extLst>
              <a:ext uri="{28A0092B-C50C-407E-A947-70E740481C1C}">
                <a14:useLocalDpi xmlns:a14="http://schemas.microsoft.com/office/drawing/2010/main" val="0"/>
              </a:ext>
            </a:extLst>
          </a:blip>
          <a:srcRect l="28149" t="39883" r="38243" b="41382"/>
          <a:stretch/>
        </p:blipFill>
        <p:spPr>
          <a:xfrm>
            <a:off x="6299200" y="4241588"/>
            <a:ext cx="2051050" cy="857462"/>
          </a:xfrm>
          <a:prstGeom prst="rect">
            <a:avLst/>
          </a:prstGeom>
        </p:spPr>
      </p:pic>
      <p:sp>
        <p:nvSpPr>
          <p:cNvPr id="59" name="TextBox 58">
            <a:extLst>
              <a:ext uri="{FF2B5EF4-FFF2-40B4-BE49-F238E27FC236}">
                <a16:creationId xmlns:a16="http://schemas.microsoft.com/office/drawing/2014/main" id="{A39875CB-9A2B-8216-2DC1-FFF7889D509D}"/>
              </a:ext>
            </a:extLst>
          </p:cNvPr>
          <p:cNvSpPr txBox="1"/>
          <p:nvPr/>
        </p:nvSpPr>
        <p:spPr>
          <a:xfrm>
            <a:off x="0" y="383385"/>
            <a:ext cx="6695372" cy="307777"/>
          </a:xfrm>
          <a:prstGeom prst="rect">
            <a:avLst/>
          </a:prstGeom>
          <a:noFill/>
        </p:spPr>
        <p:txBody>
          <a:bodyPr wrap="square" rtlCol="0">
            <a:spAutoFit/>
          </a:bodyPr>
          <a:lstStyle/>
          <a:p>
            <a:pPr algn="l"/>
            <a:r>
              <a:rPr lang="en-US" sz="1400" dirty="0"/>
              <a:t>Deformation monitoring</a:t>
            </a:r>
          </a:p>
        </p:txBody>
      </p:sp>
      <p:sp>
        <p:nvSpPr>
          <p:cNvPr id="60" name="Textfeld 1">
            <a:extLst>
              <a:ext uri="{FF2B5EF4-FFF2-40B4-BE49-F238E27FC236}">
                <a16:creationId xmlns:a16="http://schemas.microsoft.com/office/drawing/2014/main" id="{ECDAB61D-8CBE-31BB-B4FE-6375C502AFB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61" name="Textfeld 2">
            <a:extLst>
              <a:ext uri="{FF2B5EF4-FFF2-40B4-BE49-F238E27FC236}">
                <a16:creationId xmlns:a16="http://schemas.microsoft.com/office/drawing/2014/main" id="{2F6A2D7D-294C-13FD-FA64-7706C6F84661}"/>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55746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4">
            <a:extLst>
              <a:ext uri="{FF2B5EF4-FFF2-40B4-BE49-F238E27FC236}">
                <a16:creationId xmlns:a16="http://schemas.microsoft.com/office/drawing/2014/main" id="{97AE8E73-C0CB-8405-9051-4FDC0D903897}"/>
              </a:ext>
            </a:extLst>
          </p:cNvPr>
          <p:cNvPicPr>
            <a:picLocks noGrp="1" noRot="1" noMove="1" noResize="1" noEditPoints="1" noAdjustHandles="1" noChangeArrowheads="1" noChangeShapeType="1" noCrop="1"/>
          </p:cNvPicPr>
          <p:nvPr/>
        </p:nvPicPr>
        <p:blipFill rotWithShape="1">
          <a:blip r:embed="rId3">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17</a:t>
            </a:r>
          </a:p>
        </p:txBody>
      </p:sp>
      <p:sp>
        <p:nvSpPr>
          <p:cNvPr id="2" name="TextBox 1">
            <a:extLst>
              <a:ext uri="{FF2B5EF4-FFF2-40B4-BE49-F238E27FC236}">
                <a16:creationId xmlns:a16="http://schemas.microsoft.com/office/drawing/2014/main" id="{29C93A5D-8341-08AC-CA9A-7E0326249BBD}"/>
              </a:ext>
            </a:extLst>
          </p:cNvPr>
          <p:cNvSpPr txBox="1"/>
          <p:nvPr/>
        </p:nvSpPr>
        <p:spPr>
          <a:xfrm>
            <a:off x="2699792" y="431319"/>
            <a:ext cx="5098616" cy="246221"/>
          </a:xfrm>
          <a:prstGeom prst="rect">
            <a:avLst/>
          </a:prstGeom>
          <a:noFill/>
        </p:spPr>
        <p:txBody>
          <a:bodyPr wrap="square">
            <a:spAutoFit/>
          </a:bodyPr>
          <a:lstStyle/>
          <a:p>
            <a:r>
              <a:rPr lang="en-GB" sz="1000" dirty="0">
                <a:hlinkClick r:id="rId4"/>
              </a:rPr>
              <a:t>https://iopscience.iop.org/article/10.1088/1361-6501/acc6e3</a:t>
            </a:r>
            <a:endParaRPr lang="en-GB" sz="1000" dirty="0"/>
          </a:p>
        </p:txBody>
      </p:sp>
      <p:pic>
        <p:nvPicPr>
          <p:cNvPr id="4" name="Image 6">
            <a:extLst>
              <a:ext uri="{FF2B5EF4-FFF2-40B4-BE49-F238E27FC236}">
                <a16:creationId xmlns:a16="http://schemas.microsoft.com/office/drawing/2014/main" id="{C2CD9122-EF31-493A-FC50-E30C7DCD577D}"/>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6778" t="10857" r="21853" b="7344"/>
          <a:stretch/>
        </p:blipFill>
        <p:spPr>
          <a:xfrm>
            <a:off x="2936109" y="1567332"/>
            <a:ext cx="2006140" cy="2005479"/>
          </a:xfrm>
          <a:prstGeom prst="rect">
            <a:avLst/>
          </a:prstGeom>
        </p:spPr>
      </p:pic>
      <p:pic>
        <p:nvPicPr>
          <p:cNvPr id="6" name="Image 22">
            <a:extLst>
              <a:ext uri="{FF2B5EF4-FFF2-40B4-BE49-F238E27FC236}">
                <a16:creationId xmlns:a16="http://schemas.microsoft.com/office/drawing/2014/main" id="{F4207B9D-8035-A9A9-229E-1B89760F341C}"/>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6778" t="10857" r="21853" b="7344"/>
          <a:stretch/>
        </p:blipFill>
        <p:spPr>
          <a:xfrm>
            <a:off x="4390958" y="3137154"/>
            <a:ext cx="2006142" cy="2005480"/>
          </a:xfrm>
          <a:prstGeom prst="rect">
            <a:avLst/>
          </a:prstGeom>
        </p:spPr>
      </p:pic>
      <p:pic>
        <p:nvPicPr>
          <p:cNvPr id="8" name="Image 24">
            <a:extLst>
              <a:ext uri="{FF2B5EF4-FFF2-40B4-BE49-F238E27FC236}">
                <a16:creationId xmlns:a16="http://schemas.microsoft.com/office/drawing/2014/main" id="{AD59B3A3-F303-62C6-E1A8-EA82BB3014F6}"/>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16778" t="10857" r="21853" b="7344"/>
          <a:stretch/>
        </p:blipFill>
        <p:spPr>
          <a:xfrm>
            <a:off x="5792265" y="1402533"/>
            <a:ext cx="2006143" cy="2005479"/>
          </a:xfrm>
          <a:prstGeom prst="rect">
            <a:avLst/>
          </a:prstGeom>
        </p:spPr>
      </p:pic>
      <p:pic>
        <p:nvPicPr>
          <p:cNvPr id="9" name="Image 28">
            <a:extLst>
              <a:ext uri="{FF2B5EF4-FFF2-40B4-BE49-F238E27FC236}">
                <a16:creationId xmlns:a16="http://schemas.microsoft.com/office/drawing/2014/main" id="{AB1B124C-F60D-A350-B6DE-19F31FC45CA3}"/>
              </a:ext>
            </a:extLst>
          </p:cNvPr>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6778" t="10857" r="22591" b="7344"/>
          <a:stretch/>
        </p:blipFill>
        <p:spPr>
          <a:xfrm>
            <a:off x="7080849" y="3096882"/>
            <a:ext cx="1982012" cy="2005480"/>
          </a:xfrm>
          <a:prstGeom prst="rect">
            <a:avLst/>
          </a:prstGeom>
        </p:spPr>
      </p:pic>
      <p:pic>
        <p:nvPicPr>
          <p:cNvPr id="12" name="Image 32">
            <a:extLst>
              <a:ext uri="{FF2B5EF4-FFF2-40B4-BE49-F238E27FC236}">
                <a16:creationId xmlns:a16="http://schemas.microsoft.com/office/drawing/2014/main" id="{31BBB0EA-21E3-0598-6EFE-C8F6DAABBE31}"/>
              </a:ext>
            </a:extLst>
          </p:cNvPr>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18009" t="10857" r="22453" b="7344"/>
          <a:stretch/>
        </p:blipFill>
        <p:spPr>
          <a:xfrm>
            <a:off x="17876" y="1320062"/>
            <a:ext cx="2006140" cy="2067134"/>
          </a:xfrm>
          <a:prstGeom prst="rect">
            <a:avLst/>
          </a:prstGeom>
        </p:spPr>
      </p:pic>
      <p:pic>
        <p:nvPicPr>
          <p:cNvPr id="60" name="Image 2">
            <a:extLst>
              <a:ext uri="{FF2B5EF4-FFF2-40B4-BE49-F238E27FC236}">
                <a16:creationId xmlns:a16="http://schemas.microsoft.com/office/drawing/2014/main" id="{542C54FC-1FE2-D084-9F7B-C000AF3E7253}"/>
              </a:ext>
            </a:extLst>
          </p:cNvPr>
          <p:cNvPicPr>
            <a:picLocks noChangeAspect="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l="18496" t="12064" r="23073" b="6257"/>
          <a:stretch/>
        </p:blipFill>
        <p:spPr>
          <a:xfrm>
            <a:off x="1437743" y="3102818"/>
            <a:ext cx="1910121" cy="2002541"/>
          </a:xfrm>
          <a:prstGeom prst="rect">
            <a:avLst/>
          </a:prstGeom>
        </p:spPr>
      </p:pic>
      <p:pic>
        <p:nvPicPr>
          <p:cNvPr id="21" name="Picture 20">
            <a:extLst>
              <a:ext uri="{FF2B5EF4-FFF2-40B4-BE49-F238E27FC236}">
                <a16:creationId xmlns:a16="http://schemas.microsoft.com/office/drawing/2014/main" id="{E5D44A90-DD51-986B-0795-5D9D15A05B59}"/>
              </a:ext>
            </a:extLst>
          </p:cNvPr>
          <p:cNvPicPr>
            <a:picLocks noChangeAspect="1"/>
          </p:cNvPicPr>
          <p:nvPr/>
        </p:nvPicPr>
        <p:blipFill>
          <a:blip r:embed="rId11"/>
          <a:stretch>
            <a:fillRect/>
          </a:stretch>
        </p:blipFill>
        <p:spPr>
          <a:xfrm>
            <a:off x="1902376" y="809491"/>
            <a:ext cx="818314" cy="655932"/>
          </a:xfrm>
          <a:prstGeom prst="rect">
            <a:avLst/>
          </a:prstGeom>
        </p:spPr>
      </p:pic>
      <p:pic>
        <p:nvPicPr>
          <p:cNvPr id="61" name="Picture 60">
            <a:extLst>
              <a:ext uri="{FF2B5EF4-FFF2-40B4-BE49-F238E27FC236}">
                <a16:creationId xmlns:a16="http://schemas.microsoft.com/office/drawing/2014/main" id="{D4FD429E-B154-DDD8-76CD-107E8878FE63}"/>
              </a:ext>
            </a:extLst>
          </p:cNvPr>
          <p:cNvPicPr>
            <a:picLocks noChangeAspect="1"/>
          </p:cNvPicPr>
          <p:nvPr/>
        </p:nvPicPr>
        <p:blipFill>
          <a:blip r:embed="rId12"/>
          <a:stretch>
            <a:fillRect/>
          </a:stretch>
        </p:blipFill>
        <p:spPr>
          <a:xfrm>
            <a:off x="3317036" y="851023"/>
            <a:ext cx="1005249" cy="559660"/>
          </a:xfrm>
          <a:prstGeom prst="rect">
            <a:avLst/>
          </a:prstGeom>
        </p:spPr>
      </p:pic>
      <p:pic>
        <p:nvPicPr>
          <p:cNvPr id="62" name="Picture 61">
            <a:extLst>
              <a:ext uri="{FF2B5EF4-FFF2-40B4-BE49-F238E27FC236}">
                <a16:creationId xmlns:a16="http://schemas.microsoft.com/office/drawing/2014/main" id="{8AC79CCC-07F1-AAC8-A6B3-9A1A97C8BCA0}"/>
              </a:ext>
            </a:extLst>
          </p:cNvPr>
          <p:cNvPicPr>
            <a:picLocks noChangeAspect="1"/>
          </p:cNvPicPr>
          <p:nvPr/>
        </p:nvPicPr>
        <p:blipFill>
          <a:blip r:embed="rId13"/>
          <a:stretch>
            <a:fillRect/>
          </a:stretch>
        </p:blipFill>
        <p:spPr>
          <a:xfrm>
            <a:off x="4794975" y="802744"/>
            <a:ext cx="871975" cy="664839"/>
          </a:xfrm>
          <a:prstGeom prst="rect">
            <a:avLst/>
          </a:prstGeom>
        </p:spPr>
      </p:pic>
      <p:pic>
        <p:nvPicPr>
          <p:cNvPr id="63" name="Picture 62">
            <a:extLst>
              <a:ext uri="{FF2B5EF4-FFF2-40B4-BE49-F238E27FC236}">
                <a16:creationId xmlns:a16="http://schemas.microsoft.com/office/drawing/2014/main" id="{BA1AD22A-2984-E30A-1044-01BB3A79C8EA}"/>
              </a:ext>
            </a:extLst>
          </p:cNvPr>
          <p:cNvPicPr>
            <a:picLocks noChangeAspect="1"/>
          </p:cNvPicPr>
          <p:nvPr/>
        </p:nvPicPr>
        <p:blipFill>
          <a:blip r:embed="rId14">
            <a:clrChange>
              <a:clrFrom>
                <a:srgbClr val="FFFFFF"/>
              </a:clrFrom>
              <a:clrTo>
                <a:srgbClr val="FFFFFF">
                  <a:alpha val="0"/>
                </a:srgbClr>
              </a:clrTo>
            </a:clrChange>
          </a:blip>
          <a:stretch>
            <a:fillRect/>
          </a:stretch>
        </p:blipFill>
        <p:spPr>
          <a:xfrm>
            <a:off x="6219176" y="822190"/>
            <a:ext cx="986071" cy="569022"/>
          </a:xfrm>
          <a:prstGeom prst="rect">
            <a:avLst/>
          </a:prstGeom>
        </p:spPr>
      </p:pic>
      <p:pic>
        <p:nvPicPr>
          <p:cNvPr id="64" name="Picture 63">
            <a:extLst>
              <a:ext uri="{FF2B5EF4-FFF2-40B4-BE49-F238E27FC236}">
                <a16:creationId xmlns:a16="http://schemas.microsoft.com/office/drawing/2014/main" id="{180D9CA6-D7E0-EC22-188F-51683B9CCB5A}"/>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7870862" y="853393"/>
            <a:ext cx="726244" cy="579800"/>
          </a:xfrm>
          <a:prstGeom prst="rect">
            <a:avLst/>
          </a:prstGeom>
        </p:spPr>
      </p:pic>
      <p:pic>
        <p:nvPicPr>
          <p:cNvPr id="65" name="Picture 64">
            <a:extLst>
              <a:ext uri="{FF2B5EF4-FFF2-40B4-BE49-F238E27FC236}">
                <a16:creationId xmlns:a16="http://schemas.microsoft.com/office/drawing/2014/main" id="{BF42541B-DCC1-DF84-D313-DE7BEB3F3C9C}"/>
              </a:ext>
            </a:extLst>
          </p:cNvPr>
          <p:cNvPicPr>
            <a:picLocks noChangeAspect="1"/>
          </p:cNvPicPr>
          <p:nvPr/>
        </p:nvPicPr>
        <p:blipFill>
          <a:blip r:embed="rId16">
            <a:clrChange>
              <a:clrFrom>
                <a:srgbClr val="FFFFFF"/>
              </a:clrFrom>
              <a:clrTo>
                <a:srgbClr val="FFFFFF">
                  <a:alpha val="0"/>
                </a:srgbClr>
              </a:clrTo>
            </a:clrChange>
          </a:blip>
          <a:stretch>
            <a:fillRect/>
          </a:stretch>
        </p:blipFill>
        <p:spPr>
          <a:xfrm>
            <a:off x="417868" y="806630"/>
            <a:ext cx="931455" cy="598629"/>
          </a:xfrm>
          <a:prstGeom prst="rect">
            <a:avLst/>
          </a:prstGeom>
        </p:spPr>
      </p:pic>
      <p:sp>
        <p:nvSpPr>
          <p:cNvPr id="10" name="TextBox 9">
            <a:extLst>
              <a:ext uri="{FF2B5EF4-FFF2-40B4-BE49-F238E27FC236}">
                <a16:creationId xmlns:a16="http://schemas.microsoft.com/office/drawing/2014/main" id="{3C257795-A17F-31CA-88F4-D3F14AC83BEB}"/>
              </a:ext>
            </a:extLst>
          </p:cNvPr>
          <p:cNvSpPr txBox="1"/>
          <p:nvPr/>
        </p:nvSpPr>
        <p:spPr>
          <a:xfrm>
            <a:off x="0" y="383385"/>
            <a:ext cx="6695372" cy="307777"/>
          </a:xfrm>
          <a:prstGeom prst="rect">
            <a:avLst/>
          </a:prstGeom>
          <a:noFill/>
        </p:spPr>
        <p:txBody>
          <a:bodyPr wrap="square" rtlCol="0">
            <a:spAutoFit/>
          </a:bodyPr>
          <a:lstStyle/>
          <a:p>
            <a:pPr algn="l"/>
            <a:r>
              <a:rPr lang="en-US" sz="1400" dirty="0"/>
              <a:t>Deformation monitoring</a:t>
            </a:r>
          </a:p>
        </p:txBody>
      </p:sp>
      <p:sp>
        <p:nvSpPr>
          <p:cNvPr id="13" name="Textfeld 1">
            <a:extLst>
              <a:ext uri="{FF2B5EF4-FFF2-40B4-BE49-F238E27FC236}">
                <a16:creationId xmlns:a16="http://schemas.microsoft.com/office/drawing/2014/main" id="{CBA069D5-C279-2E01-08EF-9D46E17443DD}"/>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5" name="Textfeld 2">
            <a:extLst>
              <a:ext uri="{FF2B5EF4-FFF2-40B4-BE49-F238E27FC236}">
                <a16:creationId xmlns:a16="http://schemas.microsoft.com/office/drawing/2014/main" id="{7D45720A-81DE-8FE3-F332-EC65EC8E187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8124388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4">
            <a:extLst>
              <a:ext uri="{FF2B5EF4-FFF2-40B4-BE49-F238E27FC236}">
                <a16:creationId xmlns:a16="http://schemas.microsoft.com/office/drawing/2014/main" id="{86E9F73C-8ECE-EF55-1B7A-E157E6E5C667}"/>
              </a:ext>
            </a:extLst>
          </p:cNvPr>
          <p:cNvPicPr>
            <a:picLocks/>
          </p:cNvPicPr>
          <p:nvPr/>
        </p:nvPicPr>
        <p:blipFill rotWithShape="1">
          <a:blip r:embed="rId3">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18</a:t>
            </a:r>
          </a:p>
        </p:txBody>
      </p:sp>
      <p:pic>
        <p:nvPicPr>
          <p:cNvPr id="12" name="Image 25">
            <a:extLst>
              <a:ext uri="{FF2B5EF4-FFF2-40B4-BE49-F238E27FC236}">
                <a16:creationId xmlns:a16="http://schemas.microsoft.com/office/drawing/2014/main" id="{A39EA034-411F-911E-5EC1-19E103D0975C}"/>
              </a:ext>
            </a:extLst>
          </p:cNvPr>
          <p:cNvPicPr>
            <a:picLocks noGrp="1" noRot="1" noChangeAspect="1" noMove="1" noResize="1" noEditPoints="1" noAdjustHandles="1" noChangeArrowheads="1" noChangeShapeType="1" noCrop="1"/>
          </p:cNvPicPr>
          <p:nvPr/>
        </p:nvPicPr>
        <p:blipFill rotWithShape="1">
          <a:blip r:embed="rId4">
            <a:clrChange>
              <a:clrFrom>
                <a:srgbClr val="FFFFFF"/>
              </a:clrFrom>
              <a:clrTo>
                <a:srgbClr val="FFFFFF">
                  <a:alpha val="0"/>
                </a:srgbClr>
              </a:clrTo>
            </a:clrChange>
          </a:blip>
          <a:srcRect t="4322"/>
          <a:stretch/>
        </p:blipFill>
        <p:spPr>
          <a:xfrm>
            <a:off x="-5610" y="627534"/>
            <a:ext cx="8892470" cy="4447980"/>
          </a:xfrm>
          <a:prstGeom prst="rect">
            <a:avLst/>
          </a:prstGeom>
        </p:spPr>
      </p:pic>
      <p:sp>
        <p:nvSpPr>
          <p:cNvPr id="2" name="ZoneTexte 1">
            <a:extLst>
              <a:ext uri="{FF2B5EF4-FFF2-40B4-BE49-F238E27FC236}">
                <a16:creationId xmlns:a16="http://schemas.microsoft.com/office/drawing/2014/main" id="{5142053D-7D97-D24E-3505-8372B5DA8D5B}"/>
              </a:ext>
            </a:extLst>
          </p:cNvPr>
          <p:cNvSpPr txBox="1"/>
          <p:nvPr/>
        </p:nvSpPr>
        <p:spPr>
          <a:xfrm>
            <a:off x="151138" y="4191260"/>
            <a:ext cx="3675968" cy="400110"/>
          </a:xfrm>
          <a:prstGeom prst="rect">
            <a:avLst/>
          </a:prstGeom>
          <a:noFill/>
        </p:spPr>
        <p:txBody>
          <a:bodyPr wrap="square" rtlCol="0">
            <a:spAutoFit/>
          </a:bodyPr>
          <a:lstStyle/>
          <a:p>
            <a:pPr algn="l"/>
            <a:r>
              <a:rPr lang="fr-FR" sz="1000" dirty="0"/>
              <a:t>+ </a:t>
            </a:r>
            <a:r>
              <a:rPr lang="fr-FR" sz="1000" dirty="0" err="1"/>
              <a:t>equation</a:t>
            </a:r>
            <a:r>
              <a:rPr lang="fr-FR" sz="1000" dirty="0"/>
              <a:t> of portion </a:t>
            </a:r>
            <a:r>
              <a:rPr lang="fr-FR" sz="1000" dirty="0" err="1"/>
              <a:t>length</a:t>
            </a:r>
            <a:r>
              <a:rPr lang="fr-FR" sz="1000" dirty="0"/>
              <a:t> as </a:t>
            </a:r>
            <a:r>
              <a:rPr lang="fr-FR" sz="1000" dirty="0" err="1"/>
              <a:t>function</a:t>
            </a:r>
            <a:r>
              <a:rPr lang="fr-FR" sz="1000" dirty="0"/>
              <a:t> of the </a:t>
            </a:r>
            <a:r>
              <a:rPr lang="fr-FR" sz="1000" dirty="0" err="1"/>
              <a:t>deformation</a:t>
            </a:r>
            <a:r>
              <a:rPr lang="fr-FR" sz="1000" dirty="0"/>
              <a:t> </a:t>
            </a:r>
            <a:r>
              <a:rPr lang="fr-FR" sz="1000" dirty="0" err="1"/>
              <a:t>polynomials</a:t>
            </a:r>
            <a:endParaRPr lang="fr-FR" sz="1000" dirty="0"/>
          </a:p>
        </p:txBody>
      </p:sp>
      <p:sp>
        <p:nvSpPr>
          <p:cNvPr id="21" name="ZoneTexte 20">
            <a:extLst>
              <a:ext uri="{FF2B5EF4-FFF2-40B4-BE49-F238E27FC236}">
                <a16:creationId xmlns:a16="http://schemas.microsoft.com/office/drawing/2014/main" id="{DDF5F4A2-D477-F2C8-B3C0-64F2E7DA550B}"/>
              </a:ext>
            </a:extLst>
          </p:cNvPr>
          <p:cNvSpPr txBox="1"/>
          <p:nvPr/>
        </p:nvSpPr>
        <p:spPr>
          <a:xfrm>
            <a:off x="4499992" y="782583"/>
            <a:ext cx="936104" cy="646331"/>
          </a:xfrm>
          <a:prstGeom prst="rect">
            <a:avLst/>
          </a:prstGeom>
          <a:noFill/>
          <a:ln>
            <a:solidFill>
              <a:schemeClr val="accent5"/>
            </a:solidFill>
          </a:ln>
        </p:spPr>
        <p:txBody>
          <a:bodyPr wrap="square" rtlCol="0">
            <a:spAutoFit/>
          </a:bodyPr>
          <a:lstStyle/>
          <a:p>
            <a:pPr algn="ctr"/>
            <a:r>
              <a:rPr lang="fr-FR" sz="1200" dirty="0">
                <a:solidFill>
                  <a:schemeClr val="accent5"/>
                </a:solidFill>
              </a:rPr>
              <a:t>Least square </a:t>
            </a:r>
            <a:r>
              <a:rPr lang="fr-FR" sz="1200" dirty="0" err="1">
                <a:solidFill>
                  <a:schemeClr val="accent5"/>
                </a:solidFill>
              </a:rPr>
              <a:t>adjustment</a:t>
            </a:r>
            <a:endParaRPr lang="fr-FR" sz="1200" dirty="0">
              <a:solidFill>
                <a:schemeClr val="accent5"/>
              </a:solidFill>
            </a:endParaRPr>
          </a:p>
        </p:txBody>
      </p:sp>
      <p:sp>
        <p:nvSpPr>
          <p:cNvPr id="3" name="Rectangle 2">
            <a:extLst>
              <a:ext uri="{FF2B5EF4-FFF2-40B4-BE49-F238E27FC236}">
                <a16:creationId xmlns:a16="http://schemas.microsoft.com/office/drawing/2014/main" id="{35F6028B-8A07-BF0C-2E31-09D37226A32C}"/>
              </a:ext>
            </a:extLst>
          </p:cNvPr>
          <p:cNvSpPr/>
          <p:nvPr/>
        </p:nvSpPr>
        <p:spPr>
          <a:xfrm>
            <a:off x="1691680" y="782583"/>
            <a:ext cx="504056" cy="2769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6C6E0F8A-AE12-C882-0AFB-B795C42D24C1}"/>
              </a:ext>
            </a:extLst>
          </p:cNvPr>
          <p:cNvSpPr txBox="1"/>
          <p:nvPr/>
        </p:nvSpPr>
        <p:spPr>
          <a:xfrm>
            <a:off x="1049473" y="1012352"/>
            <a:ext cx="1656223" cy="400110"/>
          </a:xfrm>
          <a:prstGeom prst="rect">
            <a:avLst/>
          </a:prstGeom>
          <a:noFill/>
        </p:spPr>
        <p:txBody>
          <a:bodyPr wrap="none" rtlCol="0">
            <a:spAutoFit/>
          </a:bodyPr>
          <a:lstStyle/>
          <a:p>
            <a:pPr algn="ctr"/>
            <a:r>
              <a:rPr lang="fr-FR" sz="1000" dirty="0" err="1"/>
              <a:t>Helixes</a:t>
            </a:r>
            <a:r>
              <a:rPr lang="fr-FR" sz="1000" dirty="0"/>
              <a:t> observations </a:t>
            </a:r>
          </a:p>
          <a:p>
            <a:pPr algn="ctr"/>
            <a:r>
              <a:rPr lang="fr-FR" sz="1000" dirty="0"/>
              <a:t>(= 3D </a:t>
            </a:r>
            <a:r>
              <a:rPr lang="fr-FR" sz="1000" dirty="0" err="1"/>
              <a:t>lengths</a:t>
            </a:r>
            <a:r>
              <a:rPr lang="fr-FR" sz="1000" dirty="0"/>
              <a:t> of portions) </a:t>
            </a:r>
          </a:p>
        </p:txBody>
      </p:sp>
      <p:sp>
        <p:nvSpPr>
          <p:cNvPr id="23" name="ZoneTexte 22">
            <a:extLst>
              <a:ext uri="{FF2B5EF4-FFF2-40B4-BE49-F238E27FC236}">
                <a16:creationId xmlns:a16="http://schemas.microsoft.com/office/drawing/2014/main" id="{824FAC00-723A-2C33-D173-65FCF3E16D49}"/>
              </a:ext>
            </a:extLst>
          </p:cNvPr>
          <p:cNvSpPr txBox="1"/>
          <p:nvPr/>
        </p:nvSpPr>
        <p:spPr>
          <a:xfrm>
            <a:off x="6829985" y="427848"/>
            <a:ext cx="2111261" cy="276999"/>
          </a:xfrm>
          <a:prstGeom prst="rect">
            <a:avLst/>
          </a:prstGeom>
          <a:noFill/>
          <a:ln>
            <a:solidFill>
              <a:schemeClr val="accent4"/>
            </a:solidFill>
          </a:ln>
        </p:spPr>
        <p:txBody>
          <a:bodyPr wrap="square" rtlCol="0">
            <a:spAutoFit/>
          </a:bodyPr>
          <a:lstStyle/>
          <a:p>
            <a:pPr algn="ctr"/>
            <a:r>
              <a:rPr lang="fr-FR" sz="1200" dirty="0" err="1">
                <a:solidFill>
                  <a:schemeClr val="accent4"/>
                </a:solidFill>
              </a:rPr>
              <a:t>Cylinder</a:t>
            </a:r>
            <a:r>
              <a:rPr lang="fr-FR" sz="1200" dirty="0">
                <a:solidFill>
                  <a:schemeClr val="accent4"/>
                </a:solidFill>
              </a:rPr>
              <a:t> </a:t>
            </a:r>
            <a:r>
              <a:rPr lang="fr-FR" sz="1200" dirty="0" err="1">
                <a:solidFill>
                  <a:schemeClr val="accent4"/>
                </a:solidFill>
              </a:rPr>
              <a:t>deformations</a:t>
            </a:r>
            <a:endParaRPr lang="fr-FR" sz="1200" dirty="0">
              <a:solidFill>
                <a:schemeClr val="accent4"/>
              </a:solidFill>
            </a:endParaRPr>
          </a:p>
        </p:txBody>
      </p:sp>
      <p:sp>
        <p:nvSpPr>
          <p:cNvPr id="4" name="TextBox 3">
            <a:extLst>
              <a:ext uri="{FF2B5EF4-FFF2-40B4-BE49-F238E27FC236}">
                <a16:creationId xmlns:a16="http://schemas.microsoft.com/office/drawing/2014/main" id="{C91A2058-B7F5-5821-5363-619CCCB96F51}"/>
              </a:ext>
            </a:extLst>
          </p:cNvPr>
          <p:cNvSpPr txBox="1"/>
          <p:nvPr/>
        </p:nvSpPr>
        <p:spPr>
          <a:xfrm>
            <a:off x="2699792" y="431319"/>
            <a:ext cx="5098616" cy="246221"/>
          </a:xfrm>
          <a:prstGeom prst="rect">
            <a:avLst/>
          </a:prstGeom>
          <a:noFill/>
        </p:spPr>
        <p:txBody>
          <a:bodyPr wrap="square">
            <a:spAutoFit/>
          </a:bodyPr>
          <a:lstStyle/>
          <a:p>
            <a:r>
              <a:rPr lang="en-GB" sz="1000" dirty="0">
                <a:hlinkClick r:id="rId5"/>
              </a:rPr>
              <a:t>https://iopscience.iop.org/article/10.1088/1361-6501/acc6e3</a:t>
            </a:r>
            <a:endParaRPr lang="en-GB" sz="1000" dirty="0"/>
          </a:p>
        </p:txBody>
      </p:sp>
      <p:sp>
        <p:nvSpPr>
          <p:cNvPr id="6" name="ZoneTexte 20">
            <a:extLst>
              <a:ext uri="{FF2B5EF4-FFF2-40B4-BE49-F238E27FC236}">
                <a16:creationId xmlns:a16="http://schemas.microsoft.com/office/drawing/2014/main" id="{4347F5E9-754A-D0C2-E396-B6BE844FB286}"/>
              </a:ext>
            </a:extLst>
          </p:cNvPr>
          <p:cNvSpPr txBox="1"/>
          <p:nvPr/>
        </p:nvSpPr>
        <p:spPr>
          <a:xfrm>
            <a:off x="3920481" y="4634190"/>
            <a:ext cx="3225761" cy="400110"/>
          </a:xfrm>
          <a:prstGeom prst="rect">
            <a:avLst/>
          </a:prstGeom>
          <a:noFill/>
          <a:ln>
            <a:solidFill>
              <a:schemeClr val="accent5"/>
            </a:solidFill>
          </a:ln>
        </p:spPr>
        <p:txBody>
          <a:bodyPr wrap="square" rtlCol="0">
            <a:spAutoFit/>
          </a:bodyPr>
          <a:lstStyle/>
          <a:p>
            <a:pPr algn="ctr"/>
            <a:r>
              <a:rPr lang="fr-FR" sz="1000" dirty="0"/>
              <a:t>Simulations </a:t>
            </a:r>
            <a:r>
              <a:rPr lang="fr-FR" sz="1000" dirty="0" err="1"/>
              <a:t>shown</a:t>
            </a:r>
            <a:r>
              <a:rPr lang="fr-FR" sz="1000" dirty="0"/>
              <a:t> </a:t>
            </a:r>
            <a:r>
              <a:rPr lang="fr-FR" sz="1000" dirty="0" err="1"/>
              <a:t>micrometric</a:t>
            </a:r>
            <a:r>
              <a:rPr lang="fr-FR" sz="1000" dirty="0"/>
              <a:t> </a:t>
            </a:r>
            <a:r>
              <a:rPr lang="fr-FR" sz="1000" dirty="0" err="1"/>
              <a:t>accuracy</a:t>
            </a:r>
            <a:endParaRPr lang="fr-FR" sz="1000" dirty="0"/>
          </a:p>
          <a:p>
            <a:pPr algn="ctr"/>
            <a:r>
              <a:rPr lang="fr-FR" sz="1000" dirty="0"/>
              <a:t>To </a:t>
            </a:r>
            <a:r>
              <a:rPr lang="fr-FR" sz="1000" dirty="0" err="1"/>
              <a:t>be</a:t>
            </a:r>
            <a:r>
              <a:rPr lang="fr-FR" sz="1000" dirty="0"/>
              <a:t> </a:t>
            </a:r>
            <a:r>
              <a:rPr lang="fr-FR" sz="1000" dirty="0" err="1"/>
              <a:t>confirmed</a:t>
            </a:r>
            <a:r>
              <a:rPr lang="fr-FR" sz="1000" dirty="0"/>
              <a:t> by a prototype</a:t>
            </a:r>
          </a:p>
        </p:txBody>
      </p:sp>
      <p:sp>
        <p:nvSpPr>
          <p:cNvPr id="8" name="TextBox 7">
            <a:extLst>
              <a:ext uri="{FF2B5EF4-FFF2-40B4-BE49-F238E27FC236}">
                <a16:creationId xmlns:a16="http://schemas.microsoft.com/office/drawing/2014/main" id="{10133A95-70C0-01DF-6739-8C85FBDC1728}"/>
              </a:ext>
            </a:extLst>
          </p:cNvPr>
          <p:cNvSpPr txBox="1"/>
          <p:nvPr/>
        </p:nvSpPr>
        <p:spPr>
          <a:xfrm>
            <a:off x="0" y="4712613"/>
            <a:ext cx="3527814" cy="400110"/>
          </a:xfrm>
          <a:prstGeom prst="rect">
            <a:avLst/>
          </a:prstGeom>
          <a:noFill/>
        </p:spPr>
        <p:txBody>
          <a:bodyPr wrap="square">
            <a:spAutoFit/>
          </a:bodyPr>
          <a:lstStyle/>
          <a:p>
            <a:pPr>
              <a:lnSpc>
                <a:spcPct val="100000"/>
              </a:lnSpc>
              <a:spcBef>
                <a:spcPts val="300"/>
              </a:spcBef>
            </a:pPr>
            <a:r>
              <a:rPr lang="en-GB" sz="1000" b="0" dirty="0">
                <a:cs typeface="Arial" panose="020B0604020202020204" pitchFamily="34" charset="0"/>
              </a:rPr>
              <a:t>Total : 3600 measurements and ≈ 3 cm   space taken by the sensing system in the assemb</a:t>
            </a:r>
            <a:r>
              <a:rPr lang="en-GB" sz="1000" dirty="0">
                <a:cs typeface="Arial" panose="020B0604020202020204" pitchFamily="34" charset="0"/>
              </a:rPr>
              <a:t>ly.</a:t>
            </a:r>
            <a:endParaRPr lang="en-GB" sz="1000" b="0" dirty="0">
              <a:cs typeface="Arial" panose="020B0604020202020204" pitchFamily="34" charset="0"/>
            </a:endParaRPr>
          </a:p>
        </p:txBody>
      </p:sp>
      <p:sp>
        <p:nvSpPr>
          <p:cNvPr id="9" name="ZoneTexte 21">
            <a:extLst>
              <a:ext uri="{FF2B5EF4-FFF2-40B4-BE49-F238E27FC236}">
                <a16:creationId xmlns:a16="http://schemas.microsoft.com/office/drawing/2014/main" id="{74A04A4A-99FE-3FF0-AC31-EE8221ED34B0}"/>
              </a:ext>
            </a:extLst>
          </p:cNvPr>
          <p:cNvSpPr txBox="1"/>
          <p:nvPr/>
        </p:nvSpPr>
        <p:spPr>
          <a:xfrm>
            <a:off x="2195227" y="4682658"/>
            <a:ext cx="263203" cy="215444"/>
          </a:xfrm>
          <a:prstGeom prst="rect">
            <a:avLst/>
          </a:prstGeom>
          <a:noFill/>
        </p:spPr>
        <p:txBody>
          <a:bodyPr wrap="square" rtlCol="0">
            <a:spAutoFit/>
          </a:bodyPr>
          <a:lstStyle/>
          <a:p>
            <a:r>
              <a:rPr lang="fr-FR" sz="800" b="1" dirty="0"/>
              <a:t>3</a:t>
            </a:r>
            <a:endParaRPr lang="fr-FR" sz="1200" b="1" dirty="0"/>
          </a:p>
        </p:txBody>
      </p:sp>
      <p:sp>
        <p:nvSpPr>
          <p:cNvPr id="19" name="TextBox 18">
            <a:extLst>
              <a:ext uri="{FF2B5EF4-FFF2-40B4-BE49-F238E27FC236}">
                <a16:creationId xmlns:a16="http://schemas.microsoft.com/office/drawing/2014/main" id="{DB19CF30-866C-923F-6277-101CD64D96BE}"/>
              </a:ext>
            </a:extLst>
          </p:cNvPr>
          <p:cNvSpPr txBox="1"/>
          <p:nvPr/>
        </p:nvSpPr>
        <p:spPr>
          <a:xfrm>
            <a:off x="0" y="383385"/>
            <a:ext cx="6695372" cy="307777"/>
          </a:xfrm>
          <a:prstGeom prst="rect">
            <a:avLst/>
          </a:prstGeom>
          <a:noFill/>
        </p:spPr>
        <p:txBody>
          <a:bodyPr wrap="square" rtlCol="0">
            <a:spAutoFit/>
          </a:bodyPr>
          <a:lstStyle/>
          <a:p>
            <a:pPr algn="l"/>
            <a:r>
              <a:rPr lang="en-US" sz="1400" dirty="0"/>
              <a:t>Deformation monitoring</a:t>
            </a:r>
          </a:p>
        </p:txBody>
      </p:sp>
      <p:sp>
        <p:nvSpPr>
          <p:cNvPr id="20" name="Textfeld 1">
            <a:extLst>
              <a:ext uri="{FF2B5EF4-FFF2-40B4-BE49-F238E27FC236}">
                <a16:creationId xmlns:a16="http://schemas.microsoft.com/office/drawing/2014/main" id="{633B0E00-E2E9-B28F-2663-1A5624B45B1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25" name="Textfeld 2">
            <a:extLst>
              <a:ext uri="{FF2B5EF4-FFF2-40B4-BE49-F238E27FC236}">
                <a16:creationId xmlns:a16="http://schemas.microsoft.com/office/drawing/2014/main" id="{92D1C8C2-ABBD-DBC7-55FE-C62FD8B7604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3043164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77A640-9C26-1218-56FD-095870D0A9AD}"/>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304B3111-D72B-ABFD-C519-0359A3EC1E3D}"/>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19</a:t>
            </a:r>
          </a:p>
        </p:txBody>
      </p:sp>
      <p:pic>
        <p:nvPicPr>
          <p:cNvPr id="5" name="Picture 4" descr="A close-up of a transparent tube&#10;&#10;Description automatically generated">
            <a:extLst>
              <a:ext uri="{FF2B5EF4-FFF2-40B4-BE49-F238E27FC236}">
                <a16:creationId xmlns:a16="http://schemas.microsoft.com/office/drawing/2014/main" id="{AA0912FE-8F56-83F3-B106-F9A9CDD76E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7975" y="742949"/>
            <a:ext cx="3400625" cy="1898779"/>
          </a:xfrm>
          <a:prstGeom prst="rect">
            <a:avLst/>
          </a:prstGeom>
        </p:spPr>
      </p:pic>
      <p:pic>
        <p:nvPicPr>
          <p:cNvPr id="59" name="Picture 58">
            <a:extLst>
              <a:ext uri="{FF2B5EF4-FFF2-40B4-BE49-F238E27FC236}">
                <a16:creationId xmlns:a16="http://schemas.microsoft.com/office/drawing/2014/main" id="{CF8661A1-B84F-21D0-40C0-C034CF224BC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619550" y="2994025"/>
            <a:ext cx="3290013" cy="2149475"/>
          </a:xfrm>
          <a:prstGeom prst="rect">
            <a:avLst/>
          </a:prstGeom>
        </p:spPr>
      </p:pic>
      <p:pic>
        <p:nvPicPr>
          <p:cNvPr id="61" name="Picture 60">
            <a:extLst>
              <a:ext uri="{FF2B5EF4-FFF2-40B4-BE49-F238E27FC236}">
                <a16:creationId xmlns:a16="http://schemas.microsoft.com/office/drawing/2014/main" id="{39CED2F2-E5D0-A8F0-80F6-8227841C55E2}"/>
              </a:ext>
            </a:extLst>
          </p:cNvPr>
          <p:cNvPicPr>
            <a:picLocks noChangeAspect="1"/>
          </p:cNvPicPr>
          <p:nvPr/>
        </p:nvPicPr>
        <p:blipFill>
          <a:blip r:embed="rId7"/>
          <a:stretch>
            <a:fillRect/>
          </a:stretch>
        </p:blipFill>
        <p:spPr>
          <a:xfrm>
            <a:off x="3175000" y="641350"/>
            <a:ext cx="2459362" cy="768350"/>
          </a:xfrm>
          <a:prstGeom prst="rect">
            <a:avLst/>
          </a:prstGeom>
        </p:spPr>
      </p:pic>
      <p:pic>
        <p:nvPicPr>
          <p:cNvPr id="65" name="Picture 64">
            <a:extLst>
              <a:ext uri="{FF2B5EF4-FFF2-40B4-BE49-F238E27FC236}">
                <a16:creationId xmlns:a16="http://schemas.microsoft.com/office/drawing/2014/main" id="{4F897A61-2106-BBDA-F6B8-67C463900571}"/>
              </a:ext>
            </a:extLst>
          </p:cNvPr>
          <p:cNvPicPr>
            <a:picLocks noChangeAspect="1"/>
          </p:cNvPicPr>
          <p:nvPr/>
        </p:nvPicPr>
        <p:blipFill>
          <a:blip r:embed="rId8"/>
          <a:stretch>
            <a:fillRect/>
          </a:stretch>
        </p:blipFill>
        <p:spPr>
          <a:xfrm>
            <a:off x="3175000" y="3352800"/>
            <a:ext cx="2413248" cy="1790700"/>
          </a:xfrm>
          <a:prstGeom prst="rect">
            <a:avLst/>
          </a:prstGeom>
        </p:spPr>
      </p:pic>
      <p:sp>
        <p:nvSpPr>
          <p:cNvPr id="68" name="TextBox 67">
            <a:extLst>
              <a:ext uri="{FF2B5EF4-FFF2-40B4-BE49-F238E27FC236}">
                <a16:creationId xmlns:a16="http://schemas.microsoft.com/office/drawing/2014/main" id="{548B2C8A-4086-E7D2-89D1-6BE73654635B}"/>
              </a:ext>
            </a:extLst>
          </p:cNvPr>
          <p:cNvSpPr txBox="1"/>
          <p:nvPr/>
        </p:nvSpPr>
        <p:spPr>
          <a:xfrm>
            <a:off x="3130550" y="424854"/>
            <a:ext cx="1947532" cy="246221"/>
          </a:xfrm>
          <a:prstGeom prst="rect">
            <a:avLst/>
          </a:prstGeom>
          <a:noFill/>
        </p:spPr>
        <p:txBody>
          <a:bodyPr wrap="square" rtlCol="0">
            <a:spAutoFit/>
          </a:bodyPr>
          <a:lstStyle/>
          <a:p>
            <a:pPr algn="l"/>
            <a:r>
              <a:rPr lang="en-US" sz="1000" dirty="0"/>
              <a:t>First prototype with helix fibers</a:t>
            </a:r>
          </a:p>
        </p:txBody>
      </p:sp>
      <p:sp>
        <p:nvSpPr>
          <p:cNvPr id="70" name="TextBox 69">
            <a:extLst>
              <a:ext uri="{FF2B5EF4-FFF2-40B4-BE49-F238E27FC236}">
                <a16:creationId xmlns:a16="http://schemas.microsoft.com/office/drawing/2014/main" id="{2B6D1F84-68BC-48CD-5A9C-2BF5A6E3EAEC}"/>
              </a:ext>
            </a:extLst>
          </p:cNvPr>
          <p:cNvSpPr txBox="1"/>
          <p:nvPr/>
        </p:nvSpPr>
        <p:spPr>
          <a:xfrm>
            <a:off x="5679875" y="374054"/>
            <a:ext cx="3194050" cy="400110"/>
          </a:xfrm>
          <a:prstGeom prst="rect">
            <a:avLst/>
          </a:prstGeom>
          <a:noFill/>
        </p:spPr>
        <p:txBody>
          <a:bodyPr wrap="square" rtlCol="0">
            <a:spAutoFit/>
          </a:bodyPr>
          <a:lstStyle/>
          <a:p>
            <a:pPr algn="l"/>
            <a:r>
              <a:rPr lang="en-US" sz="1000" dirty="0"/>
              <a:t>Prototype implementing the fiber measurement and the FSI measurement on reflector</a:t>
            </a:r>
          </a:p>
        </p:txBody>
      </p:sp>
      <p:sp>
        <p:nvSpPr>
          <p:cNvPr id="73" name="TextBox 72">
            <a:extLst>
              <a:ext uri="{FF2B5EF4-FFF2-40B4-BE49-F238E27FC236}">
                <a16:creationId xmlns:a16="http://schemas.microsoft.com/office/drawing/2014/main" id="{94B6D666-80DA-00CF-105A-1764DF26CDF5}"/>
              </a:ext>
            </a:extLst>
          </p:cNvPr>
          <p:cNvSpPr txBox="1"/>
          <p:nvPr/>
        </p:nvSpPr>
        <p:spPr>
          <a:xfrm>
            <a:off x="5787825" y="2710854"/>
            <a:ext cx="3289300" cy="246221"/>
          </a:xfrm>
          <a:prstGeom prst="rect">
            <a:avLst/>
          </a:prstGeom>
          <a:noFill/>
        </p:spPr>
        <p:txBody>
          <a:bodyPr wrap="square" rtlCol="0">
            <a:spAutoFit/>
          </a:bodyPr>
          <a:lstStyle/>
          <a:p>
            <a:pPr algn="l"/>
            <a:r>
              <a:rPr lang="en-US" sz="1000" dirty="0"/>
              <a:t>Measurements performed by a single fiber fiber </a:t>
            </a:r>
          </a:p>
        </p:txBody>
      </p:sp>
      <p:pic>
        <p:nvPicPr>
          <p:cNvPr id="4" name="Stabilisation_propre">
            <a:hlinkClick r:id="" action="ppaction://media"/>
            <a:extLst>
              <a:ext uri="{FF2B5EF4-FFF2-40B4-BE49-F238E27FC236}">
                <a16:creationId xmlns:a16="http://schemas.microsoft.com/office/drawing/2014/main" id="{18CC3167-41A3-7167-60C2-54D2AA2B9B09}"/>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3194050" y="1587500"/>
            <a:ext cx="2374900" cy="1781175"/>
          </a:xfrm>
          <a:prstGeom prst="rect">
            <a:avLst/>
          </a:prstGeom>
        </p:spPr>
      </p:pic>
      <p:sp>
        <p:nvSpPr>
          <p:cNvPr id="2" name="TextBox 1">
            <a:extLst>
              <a:ext uri="{FF2B5EF4-FFF2-40B4-BE49-F238E27FC236}">
                <a16:creationId xmlns:a16="http://schemas.microsoft.com/office/drawing/2014/main" id="{0631B133-C8BF-0FC7-ABDB-8E360694D3DD}"/>
              </a:ext>
            </a:extLst>
          </p:cNvPr>
          <p:cNvSpPr txBox="1"/>
          <p:nvPr/>
        </p:nvSpPr>
        <p:spPr>
          <a:xfrm>
            <a:off x="3324800" y="1408891"/>
            <a:ext cx="1947532" cy="246221"/>
          </a:xfrm>
          <a:prstGeom prst="rect">
            <a:avLst/>
          </a:prstGeom>
          <a:noFill/>
        </p:spPr>
        <p:txBody>
          <a:bodyPr wrap="square" rtlCol="0">
            <a:spAutoFit/>
          </a:bodyPr>
          <a:lstStyle/>
          <a:p>
            <a:pPr algn="l"/>
            <a:r>
              <a:rPr lang="en-US" sz="1000" dirty="0"/>
              <a:t>Monitoring of the glue curing </a:t>
            </a:r>
          </a:p>
        </p:txBody>
      </p:sp>
      <p:pic>
        <p:nvPicPr>
          <p:cNvPr id="8" name="Picture 7" descr="A metal piece on a table&#10;&#10;Description automatically generated">
            <a:extLst>
              <a:ext uri="{FF2B5EF4-FFF2-40B4-BE49-F238E27FC236}">
                <a16:creationId xmlns:a16="http://schemas.microsoft.com/office/drawing/2014/main" id="{ED2D3A8B-BFDE-A28C-CFCF-92A54A61CEF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5831" y="930491"/>
            <a:ext cx="1326887" cy="1769182"/>
          </a:xfrm>
          <a:prstGeom prst="rect">
            <a:avLst/>
          </a:prstGeom>
        </p:spPr>
      </p:pic>
      <p:pic>
        <p:nvPicPr>
          <p:cNvPr id="9" name="Picture 8" descr="A metal piece of metal with yellow wires on a metal surface&#10;&#10;Description automatically generated">
            <a:extLst>
              <a:ext uri="{FF2B5EF4-FFF2-40B4-BE49-F238E27FC236}">
                <a16:creationId xmlns:a16="http://schemas.microsoft.com/office/drawing/2014/main" id="{BAB81833-8F88-B3C3-632E-47CFAECF2009}"/>
              </a:ext>
            </a:extLst>
          </p:cNvPr>
          <p:cNvPicPr>
            <a:picLocks noChangeAspect="1"/>
          </p:cNvPicPr>
          <p:nvPr/>
        </p:nvPicPr>
        <p:blipFill rotWithShape="1">
          <a:blip r:embed="rId11">
            <a:extLst>
              <a:ext uri="{28A0092B-C50C-407E-A947-70E740481C1C}">
                <a14:useLocalDpi xmlns:a14="http://schemas.microsoft.com/office/drawing/2010/main" val="0"/>
              </a:ext>
            </a:extLst>
          </a:blip>
          <a:srcRect l="34717" t="8537" r="9454" b="15205"/>
          <a:stretch/>
        </p:blipFill>
        <p:spPr>
          <a:xfrm>
            <a:off x="1511300" y="933449"/>
            <a:ext cx="969291" cy="1765301"/>
          </a:xfrm>
          <a:prstGeom prst="rect">
            <a:avLst/>
          </a:prstGeom>
        </p:spPr>
      </p:pic>
      <p:pic>
        <p:nvPicPr>
          <p:cNvPr id="10" name="Picture 9" descr="A large metal table with wires and wires&#10;&#10;Description automatically generated">
            <a:extLst>
              <a:ext uri="{FF2B5EF4-FFF2-40B4-BE49-F238E27FC236}">
                <a16:creationId xmlns:a16="http://schemas.microsoft.com/office/drawing/2014/main" id="{F2D4B807-A38D-E720-B1DC-32BE7E9B3155}"/>
              </a:ext>
            </a:extLst>
          </p:cNvPr>
          <p:cNvPicPr>
            <a:picLocks noChangeAspect="1"/>
          </p:cNvPicPr>
          <p:nvPr/>
        </p:nvPicPr>
        <p:blipFill rotWithShape="1">
          <a:blip r:embed="rId12">
            <a:extLst>
              <a:ext uri="{28A0092B-C50C-407E-A947-70E740481C1C}">
                <a14:useLocalDpi xmlns:a14="http://schemas.microsoft.com/office/drawing/2010/main" val="0"/>
              </a:ext>
            </a:extLst>
          </a:blip>
          <a:srcRect l="19433" t="28187" r="11794" b="57310"/>
          <a:stretch/>
        </p:blipFill>
        <p:spPr>
          <a:xfrm>
            <a:off x="133350" y="2737385"/>
            <a:ext cx="2851151" cy="801684"/>
          </a:xfrm>
          <a:prstGeom prst="rect">
            <a:avLst/>
          </a:prstGeom>
        </p:spPr>
      </p:pic>
      <p:pic>
        <p:nvPicPr>
          <p:cNvPr id="11" name="Picture 10" descr="A graph showing a line of different colors&#10;&#10;Description automatically generated with medium confidence">
            <a:extLst>
              <a:ext uri="{FF2B5EF4-FFF2-40B4-BE49-F238E27FC236}">
                <a16:creationId xmlns:a16="http://schemas.microsoft.com/office/drawing/2014/main" id="{C9E9B6F7-7DE0-767A-2450-44211F505B2E}"/>
              </a:ext>
            </a:extLst>
          </p:cNvPr>
          <p:cNvPicPr>
            <a:picLocks noChangeAspect="1"/>
          </p:cNvPicPr>
          <p:nvPr/>
        </p:nvPicPr>
        <p:blipFill rotWithShape="1">
          <a:blip r:embed="rId13">
            <a:extLst>
              <a:ext uri="{28A0092B-C50C-407E-A947-70E740481C1C}">
                <a14:useLocalDpi xmlns:a14="http://schemas.microsoft.com/office/drawing/2010/main" val="0"/>
              </a:ext>
            </a:extLst>
          </a:blip>
          <a:srcRect l="8909" t="10833" r="9308" b="14306"/>
          <a:stretch/>
        </p:blipFill>
        <p:spPr>
          <a:xfrm>
            <a:off x="0" y="3564072"/>
            <a:ext cx="3003550" cy="1579428"/>
          </a:xfrm>
          <a:prstGeom prst="rect">
            <a:avLst/>
          </a:prstGeom>
        </p:spPr>
      </p:pic>
      <p:sp>
        <p:nvSpPr>
          <p:cNvPr id="12" name="TextBox 11">
            <a:extLst>
              <a:ext uri="{FF2B5EF4-FFF2-40B4-BE49-F238E27FC236}">
                <a16:creationId xmlns:a16="http://schemas.microsoft.com/office/drawing/2014/main" id="{D7DC31D8-361E-76BF-25DB-E554D21C4A70}"/>
              </a:ext>
            </a:extLst>
          </p:cNvPr>
          <p:cNvSpPr txBox="1"/>
          <p:nvPr/>
        </p:nvSpPr>
        <p:spPr>
          <a:xfrm>
            <a:off x="441881" y="4181303"/>
            <a:ext cx="1218603" cy="246221"/>
          </a:xfrm>
          <a:prstGeom prst="rect">
            <a:avLst/>
          </a:prstGeom>
          <a:noFill/>
        </p:spPr>
        <p:txBody>
          <a:bodyPr wrap="none" rtlCol="0">
            <a:spAutoFit/>
          </a:bodyPr>
          <a:lstStyle/>
          <a:p>
            <a:r>
              <a:rPr lang="en-US" sz="1000" dirty="0"/>
              <a:t>Stabilization stage</a:t>
            </a:r>
          </a:p>
        </p:txBody>
      </p:sp>
      <p:sp>
        <p:nvSpPr>
          <p:cNvPr id="13" name="TextBox 12">
            <a:extLst>
              <a:ext uri="{FF2B5EF4-FFF2-40B4-BE49-F238E27FC236}">
                <a16:creationId xmlns:a16="http://schemas.microsoft.com/office/drawing/2014/main" id="{E4D6F7D5-2BEF-C443-9E5D-CBEB4CC4D701}"/>
              </a:ext>
            </a:extLst>
          </p:cNvPr>
          <p:cNvSpPr txBox="1"/>
          <p:nvPr/>
        </p:nvSpPr>
        <p:spPr>
          <a:xfrm>
            <a:off x="1782955" y="4840129"/>
            <a:ext cx="1290738" cy="246221"/>
          </a:xfrm>
          <a:prstGeom prst="rect">
            <a:avLst/>
          </a:prstGeom>
          <a:noFill/>
        </p:spPr>
        <p:txBody>
          <a:bodyPr wrap="none" rtlCol="0">
            <a:spAutoFit/>
          </a:bodyPr>
          <a:lstStyle/>
          <a:p>
            <a:r>
              <a:rPr lang="en-US" sz="1000" dirty="0"/>
              <a:t>Deformation testing</a:t>
            </a:r>
          </a:p>
        </p:txBody>
      </p:sp>
      <p:sp>
        <p:nvSpPr>
          <p:cNvPr id="14" name="TextBox 13">
            <a:extLst>
              <a:ext uri="{FF2B5EF4-FFF2-40B4-BE49-F238E27FC236}">
                <a16:creationId xmlns:a16="http://schemas.microsoft.com/office/drawing/2014/main" id="{7723B1DB-141F-F1E2-D740-87FEAED69AE8}"/>
              </a:ext>
            </a:extLst>
          </p:cNvPr>
          <p:cNvSpPr txBox="1"/>
          <p:nvPr/>
        </p:nvSpPr>
        <p:spPr>
          <a:xfrm>
            <a:off x="44450" y="685204"/>
            <a:ext cx="2597150" cy="246221"/>
          </a:xfrm>
          <a:prstGeom prst="rect">
            <a:avLst/>
          </a:prstGeom>
          <a:noFill/>
        </p:spPr>
        <p:txBody>
          <a:bodyPr wrap="square" rtlCol="0">
            <a:spAutoFit/>
          </a:bodyPr>
          <a:lstStyle/>
          <a:p>
            <a:pPr algn="l"/>
            <a:r>
              <a:rPr lang="en-US" sz="1000" dirty="0"/>
              <a:t>Sensor glued on an aluminum plate</a:t>
            </a:r>
          </a:p>
        </p:txBody>
      </p:sp>
      <p:sp>
        <p:nvSpPr>
          <p:cNvPr id="15" name="TextBox 14">
            <a:extLst>
              <a:ext uri="{FF2B5EF4-FFF2-40B4-BE49-F238E27FC236}">
                <a16:creationId xmlns:a16="http://schemas.microsoft.com/office/drawing/2014/main" id="{E3ADA3FE-9C6B-E719-111F-DEA9D6E6DD60}"/>
              </a:ext>
            </a:extLst>
          </p:cNvPr>
          <p:cNvSpPr txBox="1"/>
          <p:nvPr/>
        </p:nvSpPr>
        <p:spPr>
          <a:xfrm>
            <a:off x="0" y="383385"/>
            <a:ext cx="6695372" cy="307777"/>
          </a:xfrm>
          <a:prstGeom prst="rect">
            <a:avLst/>
          </a:prstGeom>
          <a:noFill/>
        </p:spPr>
        <p:txBody>
          <a:bodyPr wrap="square" rtlCol="0">
            <a:spAutoFit/>
          </a:bodyPr>
          <a:lstStyle/>
          <a:p>
            <a:pPr algn="l"/>
            <a:r>
              <a:rPr lang="en-US" sz="1400" dirty="0"/>
              <a:t>Latest and ongoing prototypes</a:t>
            </a:r>
          </a:p>
        </p:txBody>
      </p:sp>
      <p:sp>
        <p:nvSpPr>
          <p:cNvPr id="16" name="Textfeld 1">
            <a:extLst>
              <a:ext uri="{FF2B5EF4-FFF2-40B4-BE49-F238E27FC236}">
                <a16:creationId xmlns:a16="http://schemas.microsoft.com/office/drawing/2014/main" id="{8B58E9AB-DCC2-A741-B693-A4A3EB568B2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8" name="Textfeld 2">
            <a:extLst>
              <a:ext uri="{FF2B5EF4-FFF2-40B4-BE49-F238E27FC236}">
                <a16:creationId xmlns:a16="http://schemas.microsoft.com/office/drawing/2014/main" id="{B200880E-6879-CA8E-97CE-986F3AC73248}"/>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418131331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7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liennummernplatzhalter 4">
            <a:extLst>
              <a:ext uri="{FF2B5EF4-FFF2-40B4-BE49-F238E27FC236}">
                <a16:creationId xmlns:a16="http://schemas.microsoft.com/office/drawing/2014/main" id="{156E0CFA-A536-2C49-B072-12CC6978DEB5}"/>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2</a:t>
            </a:fld>
            <a:endParaRPr lang="en-US" sz="800" b="0" dirty="0">
              <a:solidFill>
                <a:schemeClr val="bg1"/>
              </a:solidFill>
            </a:endParaRPr>
          </a:p>
        </p:txBody>
      </p:sp>
      <p:sp>
        <p:nvSpPr>
          <p:cNvPr id="25" name="Textfeld 2">
            <a:extLst>
              <a:ext uri="{FF2B5EF4-FFF2-40B4-BE49-F238E27FC236}">
                <a16:creationId xmlns:a16="http://schemas.microsoft.com/office/drawing/2014/main" id="{76ABFA46-453C-495E-91AF-34AC96F8DA02}"/>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
        <p:nvSpPr>
          <p:cNvPr id="13" name="Text Placeholder 2">
            <a:extLst>
              <a:ext uri="{FF2B5EF4-FFF2-40B4-BE49-F238E27FC236}">
                <a16:creationId xmlns:a16="http://schemas.microsoft.com/office/drawing/2014/main" id="{11125E88-7379-CD31-DAD0-A33850B5A17C}"/>
              </a:ext>
            </a:extLst>
          </p:cNvPr>
          <p:cNvSpPr txBox="1">
            <a:spLocks/>
          </p:cNvSpPr>
          <p:nvPr/>
        </p:nvSpPr>
        <p:spPr>
          <a:xfrm>
            <a:off x="67246" y="1239975"/>
            <a:ext cx="5320093" cy="3088800"/>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buFont typeface="Wingdings" panose="05000000000000000000" pitchFamily="2" charset="2"/>
              <a:buChar char="Ø"/>
            </a:pPr>
            <a:r>
              <a:rPr lang="en-GB" sz="1400" dirty="0"/>
              <a:t>Quick reminder</a:t>
            </a:r>
          </a:p>
          <a:p>
            <a:endParaRPr lang="en-GB" sz="1400" dirty="0"/>
          </a:p>
          <a:p>
            <a:pPr marL="285750" indent="-285750">
              <a:buFont typeface="Wingdings" panose="05000000000000000000" pitchFamily="2" charset="2"/>
              <a:buChar char="Ø"/>
            </a:pPr>
            <a:r>
              <a:rPr lang="en-GB" sz="1400" dirty="0"/>
              <a:t>External monitoring system</a:t>
            </a:r>
          </a:p>
          <a:p>
            <a:endParaRPr lang="en-GB" sz="1400" dirty="0"/>
          </a:p>
          <a:p>
            <a:pPr marL="285750" indent="-285750">
              <a:buFont typeface="Wingdings" panose="05000000000000000000" pitchFamily="2" charset="2"/>
              <a:buChar char="Ø"/>
            </a:pPr>
            <a:r>
              <a:rPr lang="en-GB" sz="1400" dirty="0"/>
              <a:t>Deformation monitoring system</a:t>
            </a:r>
          </a:p>
          <a:p>
            <a:endParaRPr lang="en-GB" sz="1400" dirty="0"/>
          </a:p>
          <a:p>
            <a:pPr marL="285750" indent="-285750">
              <a:buFont typeface="Wingdings" panose="05000000000000000000" pitchFamily="2" charset="2"/>
              <a:buChar char="Ø"/>
            </a:pPr>
            <a:r>
              <a:rPr lang="en-GB" sz="1400" dirty="0"/>
              <a:t>MDI alignment Mock up</a:t>
            </a:r>
          </a:p>
          <a:p>
            <a:pPr marL="285750" indent="-285750">
              <a:buFont typeface="Wingdings" panose="05000000000000000000" pitchFamily="2" charset="2"/>
              <a:buChar char="Ø"/>
            </a:pPr>
            <a:endParaRPr lang="en-GB" sz="1400" dirty="0"/>
          </a:p>
          <a:p>
            <a:pPr marL="285750" indent="-285750">
              <a:buFont typeface="Wingdings" panose="05000000000000000000" pitchFamily="2" charset="2"/>
              <a:buChar char="Ø"/>
            </a:pPr>
            <a:r>
              <a:rPr lang="en-GB" sz="1400" dirty="0"/>
              <a:t>Detector geometry monitoring</a:t>
            </a:r>
          </a:p>
        </p:txBody>
      </p:sp>
      <p:sp>
        <p:nvSpPr>
          <p:cNvPr id="2" name="Textfeld 1">
            <a:extLst>
              <a:ext uri="{FF2B5EF4-FFF2-40B4-BE49-F238E27FC236}">
                <a16:creationId xmlns:a16="http://schemas.microsoft.com/office/drawing/2014/main" id="{75523452-8DE3-3BAF-DB7B-17375F0A2451}"/>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5" name="TextBox 4">
            <a:extLst>
              <a:ext uri="{FF2B5EF4-FFF2-40B4-BE49-F238E27FC236}">
                <a16:creationId xmlns:a16="http://schemas.microsoft.com/office/drawing/2014/main" id="{17BD54F2-3DB7-2B93-AFEE-75B35CCCC3D5}"/>
              </a:ext>
            </a:extLst>
          </p:cNvPr>
          <p:cNvSpPr txBox="1"/>
          <p:nvPr/>
        </p:nvSpPr>
        <p:spPr>
          <a:xfrm>
            <a:off x="0" y="383385"/>
            <a:ext cx="5418894" cy="307777"/>
          </a:xfrm>
          <a:prstGeom prst="rect">
            <a:avLst/>
          </a:prstGeom>
          <a:noFill/>
        </p:spPr>
        <p:txBody>
          <a:bodyPr wrap="square" rtlCol="0">
            <a:spAutoFit/>
          </a:bodyPr>
          <a:lstStyle/>
          <a:p>
            <a:pPr algn="l"/>
            <a:r>
              <a:rPr lang="en-US" sz="1400" dirty="0"/>
              <a:t>Overview</a:t>
            </a:r>
          </a:p>
        </p:txBody>
      </p:sp>
    </p:spTree>
    <p:extLst>
      <p:ext uri="{BB962C8B-B14F-4D97-AF65-F5344CB8AC3E}">
        <p14:creationId xmlns:p14="http://schemas.microsoft.com/office/powerpoint/2010/main" val="1196494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26DC8-CA90-D1E6-7661-E01A1B4BB036}"/>
            </a:ext>
          </a:extLst>
        </p:cNvPr>
        <p:cNvGrpSpPr/>
        <p:nvPr/>
      </p:nvGrpSpPr>
      <p:grpSpPr>
        <a:xfrm>
          <a:off x="0" y="0"/>
          <a:ext cx="0" cy="0"/>
          <a:chOff x="0" y="0"/>
          <a:chExt cx="0" cy="0"/>
        </a:xfrm>
      </p:grpSpPr>
      <p:pic>
        <p:nvPicPr>
          <p:cNvPr id="9" name="Image 4">
            <a:extLst>
              <a:ext uri="{FF2B5EF4-FFF2-40B4-BE49-F238E27FC236}">
                <a16:creationId xmlns:a16="http://schemas.microsoft.com/office/drawing/2014/main" id="{09E48677-C903-2307-CDA6-61E5C1F74450}"/>
              </a:ext>
            </a:extLst>
          </p:cNvPr>
          <p:cNvPicPr>
            <a:picLocks noGrp="1" noRot="1" noMove="1" noResize="1" noEditPoints="1" noAdjustHandles="1" noChangeArrowheads="1" noChangeShapeType="1" noCrop="1"/>
          </p:cNvPicPr>
          <p:nvPr/>
        </p:nvPicPr>
        <p:blipFill rotWithShape="1">
          <a:blip r:embed="rId3">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165E47C2-D31D-8C94-7F8E-699BDD8200A1}"/>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20</a:t>
            </a:r>
          </a:p>
        </p:txBody>
      </p:sp>
      <p:sp>
        <p:nvSpPr>
          <p:cNvPr id="3" name="Rectangle 2">
            <a:extLst>
              <a:ext uri="{FF2B5EF4-FFF2-40B4-BE49-F238E27FC236}">
                <a16:creationId xmlns:a16="http://schemas.microsoft.com/office/drawing/2014/main" id="{92BD7F50-3C5E-26FB-9C68-A0AA5D8485A0}"/>
              </a:ext>
            </a:extLst>
          </p:cNvPr>
          <p:cNvSpPr/>
          <p:nvPr/>
        </p:nvSpPr>
        <p:spPr>
          <a:xfrm>
            <a:off x="1691680" y="782583"/>
            <a:ext cx="504056" cy="2769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Picture 1" descr="A machine on a table&#10;&#10;Description automatically generated">
            <a:extLst>
              <a:ext uri="{FF2B5EF4-FFF2-40B4-BE49-F238E27FC236}">
                <a16:creationId xmlns:a16="http://schemas.microsoft.com/office/drawing/2014/main" id="{9F473EF4-67E5-87EF-0558-B03E2D0F6E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4706" y="850899"/>
            <a:ext cx="6316894" cy="4202365"/>
          </a:xfrm>
          <a:prstGeom prst="rect">
            <a:avLst/>
          </a:prstGeom>
        </p:spPr>
      </p:pic>
      <p:sp>
        <p:nvSpPr>
          <p:cNvPr id="10" name="Text Placeholder 2">
            <a:extLst>
              <a:ext uri="{FF2B5EF4-FFF2-40B4-BE49-F238E27FC236}">
                <a16:creationId xmlns:a16="http://schemas.microsoft.com/office/drawing/2014/main" id="{3995CFE7-A454-C107-8ABB-9D44BD453CE6}"/>
              </a:ext>
            </a:extLst>
          </p:cNvPr>
          <p:cNvSpPr txBox="1">
            <a:spLocks/>
          </p:cNvSpPr>
          <p:nvPr/>
        </p:nvSpPr>
        <p:spPr>
          <a:xfrm>
            <a:off x="-44450" y="862834"/>
            <a:ext cx="1479550" cy="59131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Stable support, simulating the support outside the detector</a:t>
            </a:r>
          </a:p>
        </p:txBody>
      </p:sp>
      <p:cxnSp>
        <p:nvCxnSpPr>
          <p:cNvPr id="12" name="Straight Arrow Connector 11">
            <a:extLst>
              <a:ext uri="{FF2B5EF4-FFF2-40B4-BE49-F238E27FC236}">
                <a16:creationId xmlns:a16="http://schemas.microsoft.com/office/drawing/2014/main" id="{ECE366D3-82F7-DB9E-39EA-05DCF0AD1B45}"/>
              </a:ext>
            </a:extLst>
          </p:cNvPr>
          <p:cNvCxnSpPr>
            <a:cxnSpLocks/>
          </p:cNvCxnSpPr>
          <p:nvPr/>
        </p:nvCxnSpPr>
        <p:spPr>
          <a:xfrm>
            <a:off x="1231900" y="1282700"/>
            <a:ext cx="997902" cy="210046"/>
          </a:xfrm>
          <a:prstGeom prst="straightConnector1">
            <a:avLst/>
          </a:prstGeom>
          <a:ln>
            <a:solidFill>
              <a:srgbClr val="FF4A29"/>
            </a:solidFill>
            <a:tailEnd type="triangle"/>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8B915FEE-7406-F00C-7296-A47D00A377F4}"/>
              </a:ext>
            </a:extLst>
          </p:cNvPr>
          <p:cNvSpPr txBox="1">
            <a:spLocks/>
          </p:cNvSpPr>
          <p:nvPr/>
        </p:nvSpPr>
        <p:spPr>
          <a:xfrm>
            <a:off x="-50800" y="2875784"/>
            <a:ext cx="1485900" cy="59131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2m long plastic tube, simulating the support of the screening solenoid on which the </a:t>
            </a:r>
            <a:r>
              <a:rPr lang="en-GB" sz="1000" b="0" dirty="0" err="1"/>
              <a:t>fibers</a:t>
            </a:r>
            <a:r>
              <a:rPr lang="en-GB" sz="1000" b="0" dirty="0"/>
              <a:t> will be installed</a:t>
            </a:r>
          </a:p>
        </p:txBody>
      </p:sp>
      <p:sp>
        <p:nvSpPr>
          <p:cNvPr id="18" name="Text Placeholder 2">
            <a:extLst>
              <a:ext uri="{FF2B5EF4-FFF2-40B4-BE49-F238E27FC236}">
                <a16:creationId xmlns:a16="http://schemas.microsoft.com/office/drawing/2014/main" id="{1BC1D8C2-4B21-E7BE-A58D-4A074E6C8FB2}"/>
              </a:ext>
            </a:extLst>
          </p:cNvPr>
          <p:cNvSpPr txBox="1">
            <a:spLocks/>
          </p:cNvSpPr>
          <p:nvPr/>
        </p:nvSpPr>
        <p:spPr>
          <a:xfrm>
            <a:off x="7708900" y="3815584"/>
            <a:ext cx="1479550" cy="59131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Very precise movable plate (</a:t>
            </a:r>
            <a:r>
              <a:rPr lang="en-GB" sz="1000" b="0" dirty="0">
                <a:hlinkClick r:id="rId5"/>
              </a:rPr>
              <a:t>Universal </a:t>
            </a:r>
            <a:r>
              <a:rPr lang="en-GB" sz="1000" b="0" dirty="0" err="1">
                <a:hlinkClick r:id="rId5"/>
              </a:rPr>
              <a:t>Adjustement</a:t>
            </a:r>
            <a:r>
              <a:rPr lang="en-GB" sz="1000" b="0" dirty="0">
                <a:hlinkClick r:id="rId5"/>
              </a:rPr>
              <a:t> Platform</a:t>
            </a:r>
            <a:r>
              <a:rPr lang="en-GB" sz="1000" b="0" dirty="0"/>
              <a:t>) to induce deformations</a:t>
            </a:r>
          </a:p>
        </p:txBody>
      </p:sp>
      <p:sp>
        <p:nvSpPr>
          <p:cNvPr id="19" name="Text Placeholder 2">
            <a:extLst>
              <a:ext uri="{FF2B5EF4-FFF2-40B4-BE49-F238E27FC236}">
                <a16:creationId xmlns:a16="http://schemas.microsoft.com/office/drawing/2014/main" id="{3F24098C-06DE-C4BC-6C09-464E3A10D6A4}"/>
              </a:ext>
            </a:extLst>
          </p:cNvPr>
          <p:cNvSpPr txBox="1">
            <a:spLocks/>
          </p:cNvSpPr>
          <p:nvPr/>
        </p:nvSpPr>
        <p:spPr>
          <a:xfrm>
            <a:off x="7664450" y="850134"/>
            <a:ext cx="1587500" cy="59131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6x Smaller plastic tubes simulating the final focusing quadrupoles</a:t>
            </a:r>
          </a:p>
        </p:txBody>
      </p:sp>
      <p:sp>
        <p:nvSpPr>
          <p:cNvPr id="20" name="Text Placeholder 2">
            <a:extLst>
              <a:ext uri="{FF2B5EF4-FFF2-40B4-BE49-F238E27FC236}">
                <a16:creationId xmlns:a16="http://schemas.microsoft.com/office/drawing/2014/main" id="{EEDFF86B-5842-2D5E-0EBD-DA5E34F02A6F}"/>
              </a:ext>
            </a:extLst>
          </p:cNvPr>
          <p:cNvSpPr txBox="1">
            <a:spLocks/>
          </p:cNvSpPr>
          <p:nvPr/>
        </p:nvSpPr>
        <p:spPr>
          <a:xfrm>
            <a:off x="7664450" y="1631184"/>
            <a:ext cx="1530350" cy="59131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000" b="0" dirty="0"/>
              <a:t>3D printed supports and motorised kinematic mounts for the simulated final focusing quadrupoles</a:t>
            </a:r>
          </a:p>
        </p:txBody>
      </p:sp>
      <p:cxnSp>
        <p:nvCxnSpPr>
          <p:cNvPr id="22" name="Straight Arrow Connector 21">
            <a:extLst>
              <a:ext uri="{FF2B5EF4-FFF2-40B4-BE49-F238E27FC236}">
                <a16:creationId xmlns:a16="http://schemas.microsoft.com/office/drawing/2014/main" id="{3BE51F33-17D9-6FF7-3E25-406BD8BE3991}"/>
              </a:ext>
            </a:extLst>
          </p:cNvPr>
          <p:cNvCxnSpPr>
            <a:cxnSpLocks/>
          </p:cNvCxnSpPr>
          <p:nvPr/>
        </p:nvCxnSpPr>
        <p:spPr>
          <a:xfrm flipV="1">
            <a:off x="1333500" y="2006600"/>
            <a:ext cx="2241550" cy="1352550"/>
          </a:xfrm>
          <a:prstGeom prst="straightConnector1">
            <a:avLst/>
          </a:prstGeom>
          <a:ln>
            <a:solidFill>
              <a:srgbClr val="FF4A2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AE883EC-C013-AF2B-A32C-8F1B3E83595A}"/>
              </a:ext>
            </a:extLst>
          </p:cNvPr>
          <p:cNvCxnSpPr>
            <a:cxnSpLocks/>
          </p:cNvCxnSpPr>
          <p:nvPr/>
        </p:nvCxnSpPr>
        <p:spPr>
          <a:xfrm flipH="1">
            <a:off x="3575050" y="1174750"/>
            <a:ext cx="4076700" cy="571500"/>
          </a:xfrm>
          <a:prstGeom prst="straightConnector1">
            <a:avLst/>
          </a:prstGeom>
          <a:ln>
            <a:solidFill>
              <a:srgbClr val="FF4A29"/>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68EDA24-4F3F-2027-A90F-F383628F4AE2}"/>
              </a:ext>
            </a:extLst>
          </p:cNvPr>
          <p:cNvCxnSpPr>
            <a:cxnSpLocks/>
          </p:cNvCxnSpPr>
          <p:nvPr/>
        </p:nvCxnSpPr>
        <p:spPr>
          <a:xfrm flipH="1">
            <a:off x="4787900" y="1174750"/>
            <a:ext cx="2857500" cy="920750"/>
          </a:xfrm>
          <a:prstGeom prst="straightConnector1">
            <a:avLst/>
          </a:prstGeom>
          <a:ln>
            <a:solidFill>
              <a:srgbClr val="FF4A29"/>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A1AC0D1-2515-2C54-02F4-C147B50FC234}"/>
              </a:ext>
            </a:extLst>
          </p:cNvPr>
          <p:cNvCxnSpPr>
            <a:cxnSpLocks/>
          </p:cNvCxnSpPr>
          <p:nvPr/>
        </p:nvCxnSpPr>
        <p:spPr>
          <a:xfrm flipH="1">
            <a:off x="5276850" y="1174750"/>
            <a:ext cx="2374900" cy="1047750"/>
          </a:xfrm>
          <a:prstGeom prst="straightConnector1">
            <a:avLst/>
          </a:prstGeom>
          <a:ln>
            <a:solidFill>
              <a:srgbClr val="FF4A29"/>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521A6A2B-4D5A-14D5-C354-C4D26FA543DF}"/>
              </a:ext>
            </a:extLst>
          </p:cNvPr>
          <p:cNvCxnSpPr>
            <a:cxnSpLocks/>
          </p:cNvCxnSpPr>
          <p:nvPr/>
        </p:nvCxnSpPr>
        <p:spPr>
          <a:xfrm flipH="1">
            <a:off x="5759450" y="2038350"/>
            <a:ext cx="1924050" cy="177800"/>
          </a:xfrm>
          <a:prstGeom prst="straightConnector1">
            <a:avLst/>
          </a:prstGeom>
          <a:ln>
            <a:solidFill>
              <a:srgbClr val="FF4A29"/>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C9DFEBC9-487B-A3D5-6995-6956C0F3DDFE}"/>
              </a:ext>
            </a:extLst>
          </p:cNvPr>
          <p:cNvCxnSpPr>
            <a:cxnSpLocks/>
          </p:cNvCxnSpPr>
          <p:nvPr/>
        </p:nvCxnSpPr>
        <p:spPr>
          <a:xfrm flipH="1" flipV="1">
            <a:off x="7092950" y="3276600"/>
            <a:ext cx="615950" cy="819150"/>
          </a:xfrm>
          <a:prstGeom prst="straightConnector1">
            <a:avLst/>
          </a:prstGeom>
          <a:ln>
            <a:solidFill>
              <a:srgbClr val="FF4A29"/>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B4397B78-E4B0-3F47-F308-5EC0E5C76DE6}"/>
              </a:ext>
            </a:extLst>
          </p:cNvPr>
          <p:cNvSpPr txBox="1"/>
          <p:nvPr/>
        </p:nvSpPr>
        <p:spPr>
          <a:xfrm>
            <a:off x="0" y="383385"/>
            <a:ext cx="6695372" cy="307777"/>
          </a:xfrm>
          <a:prstGeom prst="rect">
            <a:avLst/>
          </a:prstGeom>
          <a:noFill/>
        </p:spPr>
        <p:txBody>
          <a:bodyPr wrap="square" rtlCol="0">
            <a:spAutoFit/>
          </a:bodyPr>
          <a:lstStyle/>
          <a:p>
            <a:pPr>
              <a:lnSpc>
                <a:spcPct val="100000"/>
              </a:lnSpc>
              <a:spcBef>
                <a:spcPts val="300"/>
              </a:spcBef>
            </a:pPr>
            <a:r>
              <a:rPr lang="en-US" sz="1400" dirty="0">
                <a:latin typeface="Arial" panose="020B0604020202020204" pitchFamily="34" charset="0"/>
                <a:cs typeface="Arial" panose="020B0604020202020204" pitchFamily="34" charset="0"/>
              </a:rPr>
              <a:t>MDI alignment monitoring mock-up: design and goal</a:t>
            </a:r>
          </a:p>
        </p:txBody>
      </p:sp>
      <p:sp>
        <p:nvSpPr>
          <p:cNvPr id="55" name="Textfeld 1">
            <a:extLst>
              <a:ext uri="{FF2B5EF4-FFF2-40B4-BE49-F238E27FC236}">
                <a16:creationId xmlns:a16="http://schemas.microsoft.com/office/drawing/2014/main" id="{1BD2D1D6-FD34-CBD9-6151-1AF1F574E428}"/>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56" name="Textfeld 2">
            <a:extLst>
              <a:ext uri="{FF2B5EF4-FFF2-40B4-BE49-F238E27FC236}">
                <a16:creationId xmlns:a16="http://schemas.microsoft.com/office/drawing/2014/main" id="{B8926F1E-84BF-F77C-0EFF-0A863E49B675}"/>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216223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2561DC-52A5-7607-3B05-D401479B0505}"/>
            </a:ext>
          </a:extLst>
        </p:cNvPr>
        <p:cNvGrpSpPr/>
        <p:nvPr/>
      </p:nvGrpSpPr>
      <p:grpSpPr>
        <a:xfrm>
          <a:off x="0" y="0"/>
          <a:ext cx="0" cy="0"/>
          <a:chOff x="0" y="0"/>
          <a:chExt cx="0" cy="0"/>
        </a:xfrm>
      </p:grpSpPr>
      <p:pic>
        <p:nvPicPr>
          <p:cNvPr id="9" name="Image 4">
            <a:extLst>
              <a:ext uri="{FF2B5EF4-FFF2-40B4-BE49-F238E27FC236}">
                <a16:creationId xmlns:a16="http://schemas.microsoft.com/office/drawing/2014/main" id="{A3F8C89D-5C8A-2119-DF8D-C73ACE2900AD}"/>
              </a:ext>
            </a:extLst>
          </p:cNvPr>
          <p:cNvPicPr>
            <a:picLocks noGrp="1" noRot="1" noMove="1" noResize="1" noEditPoints="1" noAdjustHandles="1" noChangeArrowheads="1" noChangeShapeType="1" noCrop="1"/>
          </p:cNvPicPr>
          <p:nvPr/>
        </p:nvPicPr>
        <p:blipFill rotWithShape="1">
          <a:blip r:embed="rId5">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976B6539-A08F-FFD0-623F-84226DC242C0}"/>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21</a:t>
            </a:r>
          </a:p>
        </p:txBody>
      </p:sp>
      <p:pic>
        <p:nvPicPr>
          <p:cNvPr id="6" name="Picture 5" descr="A machine in a room&#10;&#10;AI-generated content may be incorrect.">
            <a:extLst>
              <a:ext uri="{FF2B5EF4-FFF2-40B4-BE49-F238E27FC236}">
                <a16:creationId xmlns:a16="http://schemas.microsoft.com/office/drawing/2014/main" id="{3739C1E7-C8D0-73DF-C6EA-D75D0466E0DD}"/>
              </a:ext>
            </a:extLst>
          </p:cNvPr>
          <p:cNvPicPr>
            <a:picLocks noChangeAspect="1"/>
          </p:cNvPicPr>
          <p:nvPr/>
        </p:nvPicPr>
        <p:blipFill>
          <a:blip r:embed="rId6">
            <a:extLst>
              <a:ext uri="{28A0092B-C50C-407E-A947-70E740481C1C}">
                <a14:useLocalDpi xmlns:a14="http://schemas.microsoft.com/office/drawing/2010/main" val="0"/>
              </a:ext>
            </a:extLst>
          </a:blip>
          <a:srcRect t="19682" b="9808"/>
          <a:stretch/>
        </p:blipFill>
        <p:spPr>
          <a:xfrm>
            <a:off x="57150" y="1757789"/>
            <a:ext cx="6318250" cy="3341261"/>
          </a:xfrm>
          <a:prstGeom prst="rect">
            <a:avLst/>
          </a:prstGeom>
        </p:spPr>
      </p:pic>
      <p:pic>
        <p:nvPicPr>
          <p:cNvPr id="8" name="UAP">
            <a:hlinkClick r:id="" action="ppaction://media"/>
            <a:extLst>
              <a:ext uri="{FF2B5EF4-FFF2-40B4-BE49-F238E27FC236}">
                <a16:creationId xmlns:a16="http://schemas.microsoft.com/office/drawing/2014/main" id="{24CCE09E-D208-D9CF-997E-A0B0FE5F9F3B}"/>
              </a:ext>
            </a:extLst>
          </p:cNvPr>
          <p:cNvPicPr>
            <a:picLocks noChangeAspect="1"/>
          </p:cNvPicPr>
          <p:nvPr>
            <a:videoFile r:link="rId2"/>
            <p:extLst>
              <p:ext uri="{DAA4B4D4-6D71-4841-9C94-3DE7FCFB9230}">
                <p14:media xmlns:p14="http://schemas.microsoft.com/office/powerpoint/2010/main" r:embed="rId1"/>
              </p:ext>
            </p:extLst>
          </p:nvPr>
        </p:nvPicPr>
        <p:blipFill>
          <a:blip r:embed="rId7"/>
          <a:srcRect t="1534" r="19833"/>
          <a:stretch/>
        </p:blipFill>
        <p:spPr>
          <a:xfrm>
            <a:off x="6435020" y="3257550"/>
            <a:ext cx="2656172" cy="1835150"/>
          </a:xfrm>
          <a:prstGeom prst="rect">
            <a:avLst/>
          </a:prstGeom>
        </p:spPr>
      </p:pic>
      <p:pic>
        <p:nvPicPr>
          <p:cNvPr id="18" name="Picture 17" descr="A close-up of a machine&#10;&#10;AI-generated content may be incorrect.">
            <a:extLst>
              <a:ext uri="{FF2B5EF4-FFF2-40B4-BE49-F238E27FC236}">
                <a16:creationId xmlns:a16="http://schemas.microsoft.com/office/drawing/2014/main" id="{A85AAC44-8208-C919-68C3-7AE3AE555AB5}"/>
              </a:ext>
            </a:extLst>
          </p:cNvPr>
          <p:cNvPicPr>
            <a:picLocks noChangeAspect="1"/>
          </p:cNvPicPr>
          <p:nvPr/>
        </p:nvPicPr>
        <p:blipFill>
          <a:blip r:embed="rId8">
            <a:extLst>
              <a:ext uri="{28A0092B-C50C-407E-A947-70E740481C1C}">
                <a14:useLocalDpi xmlns:a14="http://schemas.microsoft.com/office/drawing/2010/main" val="0"/>
              </a:ext>
            </a:extLst>
          </a:blip>
          <a:srcRect t="8236" b="31609"/>
          <a:stretch/>
        </p:blipFill>
        <p:spPr>
          <a:xfrm>
            <a:off x="6427788" y="838200"/>
            <a:ext cx="2660096" cy="2133600"/>
          </a:xfrm>
          <a:prstGeom prst="rect">
            <a:avLst/>
          </a:prstGeom>
        </p:spPr>
      </p:pic>
      <p:sp>
        <p:nvSpPr>
          <p:cNvPr id="21" name="TextBox 20">
            <a:extLst>
              <a:ext uri="{FF2B5EF4-FFF2-40B4-BE49-F238E27FC236}">
                <a16:creationId xmlns:a16="http://schemas.microsoft.com/office/drawing/2014/main" id="{B30DC5D5-229A-ED8D-AC2D-1C50C6C84DA6}"/>
              </a:ext>
            </a:extLst>
          </p:cNvPr>
          <p:cNvSpPr txBox="1"/>
          <p:nvPr/>
        </p:nvSpPr>
        <p:spPr>
          <a:xfrm>
            <a:off x="0" y="1117428"/>
            <a:ext cx="4314400" cy="707886"/>
          </a:xfrm>
          <a:prstGeom prst="rect">
            <a:avLst/>
          </a:prstGeom>
          <a:noFill/>
        </p:spPr>
        <p:txBody>
          <a:bodyPr wrap="square" rtlCol="0">
            <a:spAutoFit/>
          </a:bodyPr>
          <a:lstStyle/>
          <a:p>
            <a:r>
              <a:rPr lang="en-GB" sz="1000" dirty="0"/>
              <a:t>First assembly of the alignment monitoring mock-up.</a:t>
            </a:r>
          </a:p>
          <a:p>
            <a:r>
              <a:rPr lang="en-GB" sz="1000" dirty="0"/>
              <a:t>UAP is being updated.</a:t>
            </a:r>
          </a:p>
          <a:p>
            <a:r>
              <a:rPr lang="en-GB" sz="1000" dirty="0"/>
              <a:t>Initial deformation tests to be done using a dummy cylinder.</a:t>
            </a:r>
          </a:p>
          <a:p>
            <a:pPr algn="ctr"/>
            <a:endParaRPr lang="en-GB" sz="1000" dirty="0"/>
          </a:p>
        </p:txBody>
      </p:sp>
      <p:sp>
        <p:nvSpPr>
          <p:cNvPr id="22" name="TextBox 21">
            <a:extLst>
              <a:ext uri="{FF2B5EF4-FFF2-40B4-BE49-F238E27FC236}">
                <a16:creationId xmlns:a16="http://schemas.microsoft.com/office/drawing/2014/main" id="{1C332582-5509-CA1E-9042-164F1AB0AF40}"/>
              </a:ext>
            </a:extLst>
          </p:cNvPr>
          <p:cNvSpPr txBox="1"/>
          <p:nvPr/>
        </p:nvSpPr>
        <p:spPr>
          <a:xfrm>
            <a:off x="6356350" y="584200"/>
            <a:ext cx="2694974" cy="246221"/>
          </a:xfrm>
          <a:prstGeom prst="rect">
            <a:avLst/>
          </a:prstGeom>
          <a:noFill/>
        </p:spPr>
        <p:txBody>
          <a:bodyPr wrap="square" rtlCol="0">
            <a:spAutoFit/>
          </a:bodyPr>
          <a:lstStyle/>
          <a:p>
            <a:r>
              <a:rPr lang="en-GB" sz="1000" dirty="0"/>
              <a:t>3D printed supports for the smaller cylinders</a:t>
            </a:r>
          </a:p>
        </p:txBody>
      </p:sp>
      <p:sp>
        <p:nvSpPr>
          <p:cNvPr id="23" name="TextBox 22">
            <a:extLst>
              <a:ext uri="{FF2B5EF4-FFF2-40B4-BE49-F238E27FC236}">
                <a16:creationId xmlns:a16="http://schemas.microsoft.com/office/drawing/2014/main" id="{8704CF4B-C62C-5A00-1F48-1D3B46BA720A}"/>
              </a:ext>
            </a:extLst>
          </p:cNvPr>
          <p:cNvSpPr txBox="1"/>
          <p:nvPr/>
        </p:nvSpPr>
        <p:spPr>
          <a:xfrm>
            <a:off x="6356350" y="2971800"/>
            <a:ext cx="2311915" cy="246221"/>
          </a:xfrm>
          <a:prstGeom prst="rect">
            <a:avLst/>
          </a:prstGeom>
          <a:noFill/>
        </p:spPr>
        <p:txBody>
          <a:bodyPr wrap="square" rtlCol="0">
            <a:spAutoFit/>
          </a:bodyPr>
          <a:lstStyle/>
          <a:p>
            <a:r>
              <a:rPr lang="en-GB" sz="1000" dirty="0"/>
              <a:t>New controls and gears for the UAP</a:t>
            </a:r>
          </a:p>
        </p:txBody>
      </p:sp>
      <p:sp>
        <p:nvSpPr>
          <p:cNvPr id="24" name="TextBox 23">
            <a:extLst>
              <a:ext uri="{FF2B5EF4-FFF2-40B4-BE49-F238E27FC236}">
                <a16:creationId xmlns:a16="http://schemas.microsoft.com/office/drawing/2014/main" id="{D931413F-2E6F-9447-B9DB-8612718518E0}"/>
              </a:ext>
            </a:extLst>
          </p:cNvPr>
          <p:cNvSpPr txBox="1"/>
          <p:nvPr/>
        </p:nvSpPr>
        <p:spPr>
          <a:xfrm>
            <a:off x="0" y="383385"/>
            <a:ext cx="6695372" cy="307777"/>
          </a:xfrm>
          <a:prstGeom prst="rect">
            <a:avLst/>
          </a:prstGeom>
          <a:noFill/>
        </p:spPr>
        <p:txBody>
          <a:bodyPr wrap="square" rtlCol="0">
            <a:spAutoFit/>
          </a:bodyPr>
          <a:lstStyle/>
          <a:p>
            <a:pPr>
              <a:lnSpc>
                <a:spcPct val="100000"/>
              </a:lnSpc>
              <a:spcBef>
                <a:spcPts val="300"/>
              </a:spcBef>
            </a:pPr>
            <a:r>
              <a:rPr lang="en-US" sz="1400" dirty="0">
                <a:latin typeface="Arial" panose="020B0604020202020204" pitchFamily="34" charset="0"/>
                <a:cs typeface="Arial" panose="020B0604020202020204" pitchFamily="34" charset="0"/>
              </a:rPr>
              <a:t>MDI alignment monitoring mock-up: first assembly</a:t>
            </a:r>
          </a:p>
        </p:txBody>
      </p:sp>
      <p:sp>
        <p:nvSpPr>
          <p:cNvPr id="25" name="Textfeld 1">
            <a:extLst>
              <a:ext uri="{FF2B5EF4-FFF2-40B4-BE49-F238E27FC236}">
                <a16:creationId xmlns:a16="http://schemas.microsoft.com/office/drawing/2014/main" id="{0D6F3D65-31BA-80B7-438C-0634AF2212B8}"/>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26" name="Textfeld 2">
            <a:extLst>
              <a:ext uri="{FF2B5EF4-FFF2-40B4-BE49-F238E27FC236}">
                <a16:creationId xmlns:a16="http://schemas.microsoft.com/office/drawing/2014/main" id="{481BB020-80CE-9BFA-6D0D-751CE418A7B1}"/>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8358481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100000" mute="1">
                <p:cTn id="7" fill="hold" display="0">
                  <p:stCondLst>
                    <p:cond delay="indefinite"/>
                  </p:stCondLst>
                </p:cTn>
                <p:tgtEl>
                  <p:spTgt spid="8"/>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96B8C-26B1-F46C-D384-2ED3F7A89902}"/>
            </a:ext>
          </a:extLst>
        </p:cNvPr>
        <p:cNvGrpSpPr/>
        <p:nvPr/>
      </p:nvGrpSpPr>
      <p:grpSpPr>
        <a:xfrm>
          <a:off x="0" y="0"/>
          <a:ext cx="0" cy="0"/>
          <a:chOff x="0" y="0"/>
          <a:chExt cx="0" cy="0"/>
        </a:xfrm>
      </p:grpSpPr>
      <p:pic>
        <p:nvPicPr>
          <p:cNvPr id="13" name="Picture 12" descr="A group of white objects on a wooden surface&#10;&#10;AI-generated content may be incorrect.">
            <a:extLst>
              <a:ext uri="{FF2B5EF4-FFF2-40B4-BE49-F238E27FC236}">
                <a16:creationId xmlns:a16="http://schemas.microsoft.com/office/drawing/2014/main" id="{D2CD7441-9E88-3882-C58F-A432F8718BBA}"/>
              </a:ext>
            </a:extLst>
          </p:cNvPr>
          <p:cNvPicPr>
            <a:picLocks noChangeAspect="1"/>
          </p:cNvPicPr>
          <p:nvPr/>
        </p:nvPicPr>
        <p:blipFill>
          <a:blip r:embed="rId2"/>
          <a:stretch>
            <a:fillRect/>
          </a:stretch>
        </p:blipFill>
        <p:spPr>
          <a:xfrm>
            <a:off x="86135" y="3276929"/>
            <a:ext cx="2422185" cy="1816639"/>
          </a:xfrm>
          <a:prstGeom prst="rect">
            <a:avLst/>
          </a:prstGeom>
        </p:spPr>
      </p:pic>
      <p:pic>
        <p:nvPicPr>
          <p:cNvPr id="20" name="Picture 19" descr="A desk with a device and objects on it&#10;&#10;AI-generated content may be incorrect.">
            <a:extLst>
              <a:ext uri="{FF2B5EF4-FFF2-40B4-BE49-F238E27FC236}">
                <a16:creationId xmlns:a16="http://schemas.microsoft.com/office/drawing/2014/main" id="{C979ACEC-45E4-B1D0-4BC5-D78B37542285}"/>
              </a:ext>
            </a:extLst>
          </p:cNvPr>
          <p:cNvPicPr>
            <a:picLocks noChangeAspect="1"/>
          </p:cNvPicPr>
          <p:nvPr/>
        </p:nvPicPr>
        <p:blipFill>
          <a:blip r:embed="rId3"/>
          <a:srcRect t="18147" b="11408"/>
          <a:stretch/>
        </p:blipFill>
        <p:spPr>
          <a:xfrm>
            <a:off x="2599278" y="3275024"/>
            <a:ext cx="1934102" cy="1816639"/>
          </a:xfrm>
          <a:prstGeom prst="rect">
            <a:avLst/>
          </a:prstGeom>
        </p:spPr>
      </p:pic>
      <p:pic>
        <p:nvPicPr>
          <p:cNvPr id="22" name="Picture 21" descr="A table with wires on it&#10;&#10;AI-generated content may be incorrect.">
            <a:extLst>
              <a:ext uri="{FF2B5EF4-FFF2-40B4-BE49-F238E27FC236}">
                <a16:creationId xmlns:a16="http://schemas.microsoft.com/office/drawing/2014/main" id="{83F52395-7E66-0BD9-E436-2F7C545673C1}"/>
              </a:ext>
            </a:extLst>
          </p:cNvPr>
          <p:cNvPicPr>
            <a:picLocks noChangeAspect="1"/>
          </p:cNvPicPr>
          <p:nvPr/>
        </p:nvPicPr>
        <p:blipFill>
          <a:blip r:embed="rId4"/>
          <a:srcRect t="18686" b="18686"/>
          <a:stretch/>
        </p:blipFill>
        <p:spPr>
          <a:xfrm>
            <a:off x="4642626" y="3268541"/>
            <a:ext cx="2183284" cy="1823121"/>
          </a:xfrm>
          <a:prstGeom prst="rect">
            <a:avLst/>
          </a:prstGeom>
        </p:spPr>
      </p:pic>
      <p:pic>
        <p:nvPicPr>
          <p:cNvPr id="24" name="Picture 23" descr="A machine with metal parts&#10;&#10;AI-generated content may be incorrect.">
            <a:extLst>
              <a:ext uri="{FF2B5EF4-FFF2-40B4-BE49-F238E27FC236}">
                <a16:creationId xmlns:a16="http://schemas.microsoft.com/office/drawing/2014/main" id="{E841A12C-C0C7-9FE3-3DE1-F8D0407B2CD3}"/>
              </a:ext>
            </a:extLst>
          </p:cNvPr>
          <p:cNvPicPr>
            <a:picLocks noChangeAspect="1"/>
          </p:cNvPicPr>
          <p:nvPr/>
        </p:nvPicPr>
        <p:blipFill>
          <a:blip r:embed="rId5"/>
          <a:srcRect l="66378" t="30607" r="12926" b="36630"/>
          <a:stretch/>
        </p:blipFill>
        <p:spPr>
          <a:xfrm rot="5400000">
            <a:off x="7105281" y="3104898"/>
            <a:ext cx="1816639" cy="2156890"/>
          </a:xfrm>
          <a:prstGeom prst="rect">
            <a:avLst/>
          </a:prstGeom>
          <a:ln>
            <a:solidFill>
              <a:schemeClr val="accent5"/>
            </a:solidFill>
          </a:ln>
        </p:spPr>
      </p:pic>
      <p:pic>
        <p:nvPicPr>
          <p:cNvPr id="5" name="Picture 4" descr="A machine with metal parts&#10;&#10;AI-generated content may be incorrect.">
            <a:extLst>
              <a:ext uri="{FF2B5EF4-FFF2-40B4-BE49-F238E27FC236}">
                <a16:creationId xmlns:a16="http://schemas.microsoft.com/office/drawing/2014/main" id="{89A8EAD1-4E66-D28F-7F5A-E23F135AAB09}"/>
              </a:ext>
            </a:extLst>
          </p:cNvPr>
          <p:cNvPicPr>
            <a:picLocks noChangeAspect="1"/>
          </p:cNvPicPr>
          <p:nvPr/>
        </p:nvPicPr>
        <p:blipFill>
          <a:blip r:embed="rId5"/>
          <a:stretch>
            <a:fillRect/>
          </a:stretch>
        </p:blipFill>
        <p:spPr>
          <a:xfrm rot="5400000">
            <a:off x="6795187" y="1072992"/>
            <a:ext cx="2479588" cy="1859691"/>
          </a:xfrm>
          <a:prstGeom prst="rect">
            <a:avLst/>
          </a:prstGeom>
        </p:spPr>
      </p:pic>
      <p:sp>
        <p:nvSpPr>
          <p:cNvPr id="7" name="TextBox 6">
            <a:extLst>
              <a:ext uri="{FF2B5EF4-FFF2-40B4-BE49-F238E27FC236}">
                <a16:creationId xmlns:a16="http://schemas.microsoft.com/office/drawing/2014/main" id="{05D4733C-35AE-B9A0-2E6E-75804EA68440}"/>
              </a:ext>
            </a:extLst>
          </p:cNvPr>
          <p:cNvSpPr txBox="1"/>
          <p:nvPr/>
        </p:nvSpPr>
        <p:spPr>
          <a:xfrm>
            <a:off x="327621" y="3048000"/>
            <a:ext cx="1903516" cy="230832"/>
          </a:xfrm>
          <a:prstGeom prst="rect">
            <a:avLst/>
          </a:prstGeom>
          <a:noFill/>
        </p:spPr>
        <p:txBody>
          <a:bodyPr wrap="square" rtlCol="0">
            <a:spAutoFit/>
          </a:bodyPr>
          <a:lstStyle/>
          <a:p>
            <a:pPr algn="ctr"/>
            <a:r>
              <a:rPr lang="en-GB" sz="900" dirty="0"/>
              <a:t>Gluing of the magnets</a:t>
            </a:r>
          </a:p>
        </p:txBody>
      </p:sp>
      <p:sp>
        <p:nvSpPr>
          <p:cNvPr id="8" name="TextBox 7">
            <a:extLst>
              <a:ext uri="{FF2B5EF4-FFF2-40B4-BE49-F238E27FC236}">
                <a16:creationId xmlns:a16="http://schemas.microsoft.com/office/drawing/2014/main" id="{29101CA0-6A78-E444-ECC6-CD3360927B79}"/>
              </a:ext>
            </a:extLst>
          </p:cNvPr>
          <p:cNvSpPr txBox="1"/>
          <p:nvPr/>
        </p:nvSpPr>
        <p:spPr>
          <a:xfrm>
            <a:off x="2607525" y="2938272"/>
            <a:ext cx="1903516" cy="369332"/>
          </a:xfrm>
          <a:prstGeom prst="rect">
            <a:avLst/>
          </a:prstGeom>
          <a:noFill/>
        </p:spPr>
        <p:txBody>
          <a:bodyPr wrap="square" rtlCol="0">
            <a:spAutoFit/>
          </a:bodyPr>
          <a:lstStyle/>
          <a:p>
            <a:pPr algn="ctr"/>
            <a:r>
              <a:rPr lang="en-GB" sz="900" dirty="0"/>
              <a:t>Installation of the prisms and checking the measuring cone</a:t>
            </a:r>
          </a:p>
        </p:txBody>
      </p:sp>
      <p:sp>
        <p:nvSpPr>
          <p:cNvPr id="9" name="TextBox 8">
            <a:extLst>
              <a:ext uri="{FF2B5EF4-FFF2-40B4-BE49-F238E27FC236}">
                <a16:creationId xmlns:a16="http://schemas.microsoft.com/office/drawing/2014/main" id="{D9BB682B-632A-5C99-18CD-ADB0525CC80E}"/>
              </a:ext>
            </a:extLst>
          </p:cNvPr>
          <p:cNvSpPr txBox="1"/>
          <p:nvPr/>
        </p:nvSpPr>
        <p:spPr>
          <a:xfrm>
            <a:off x="4777124" y="2934235"/>
            <a:ext cx="1903516" cy="369332"/>
          </a:xfrm>
          <a:prstGeom prst="rect">
            <a:avLst/>
          </a:prstGeom>
          <a:noFill/>
        </p:spPr>
        <p:txBody>
          <a:bodyPr wrap="square" rtlCol="0">
            <a:spAutoFit/>
          </a:bodyPr>
          <a:lstStyle/>
          <a:p>
            <a:pPr algn="ctr"/>
            <a:r>
              <a:rPr lang="en-GB" sz="900" dirty="0"/>
              <a:t>Gluing of the prisms, ready for the calibration</a:t>
            </a:r>
          </a:p>
        </p:txBody>
      </p:sp>
      <p:sp>
        <p:nvSpPr>
          <p:cNvPr id="10" name="TextBox 9">
            <a:extLst>
              <a:ext uri="{FF2B5EF4-FFF2-40B4-BE49-F238E27FC236}">
                <a16:creationId xmlns:a16="http://schemas.microsoft.com/office/drawing/2014/main" id="{BA561B64-0E0F-8458-EC97-D3D55FC0AF99}"/>
              </a:ext>
            </a:extLst>
          </p:cNvPr>
          <p:cNvSpPr txBox="1"/>
          <p:nvPr/>
        </p:nvSpPr>
        <p:spPr>
          <a:xfrm>
            <a:off x="7039318" y="418565"/>
            <a:ext cx="1925510" cy="369332"/>
          </a:xfrm>
          <a:prstGeom prst="rect">
            <a:avLst/>
          </a:prstGeom>
          <a:noFill/>
        </p:spPr>
        <p:txBody>
          <a:bodyPr wrap="square" rtlCol="0">
            <a:spAutoFit/>
          </a:bodyPr>
          <a:lstStyle/>
          <a:p>
            <a:pPr algn="ctr"/>
            <a:r>
              <a:rPr lang="en-GB" sz="900" dirty="0"/>
              <a:t>Calibration of all measuring heads thanks to a calibration bench</a:t>
            </a:r>
          </a:p>
        </p:txBody>
      </p:sp>
      <p:sp>
        <p:nvSpPr>
          <p:cNvPr id="11" name="Rectangle 10">
            <a:extLst>
              <a:ext uri="{FF2B5EF4-FFF2-40B4-BE49-F238E27FC236}">
                <a16:creationId xmlns:a16="http://schemas.microsoft.com/office/drawing/2014/main" id="{076847C8-7D4A-1A49-F0B6-711E55643960}"/>
              </a:ext>
            </a:extLst>
          </p:cNvPr>
          <p:cNvSpPr/>
          <p:nvPr/>
        </p:nvSpPr>
        <p:spPr>
          <a:xfrm>
            <a:off x="7747686" y="2360141"/>
            <a:ext cx="667265" cy="506627"/>
          </a:xfrm>
          <a:prstGeom prst="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1DCF7D82-F6FB-DEE8-EB6E-150F7084C11A}"/>
              </a:ext>
            </a:extLst>
          </p:cNvPr>
          <p:cNvCxnSpPr/>
          <p:nvPr/>
        </p:nvCxnSpPr>
        <p:spPr>
          <a:xfrm flipH="1">
            <a:off x="6925962" y="2866768"/>
            <a:ext cx="809368" cy="40159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F5360F4-4736-55EA-B53A-C12B2216B418}"/>
              </a:ext>
            </a:extLst>
          </p:cNvPr>
          <p:cNvCxnSpPr/>
          <p:nvPr/>
        </p:nvCxnSpPr>
        <p:spPr>
          <a:xfrm>
            <a:off x="8408773" y="2860589"/>
            <a:ext cx="685800" cy="40777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8" name="Picture 17" descr="A machine with a plastic tube&#10;&#10;AI-generated content may be incorrect.">
            <a:extLst>
              <a:ext uri="{FF2B5EF4-FFF2-40B4-BE49-F238E27FC236}">
                <a16:creationId xmlns:a16="http://schemas.microsoft.com/office/drawing/2014/main" id="{CD586ADC-E2E4-77F8-AE0D-3A61E3912B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3905" y="1252493"/>
            <a:ext cx="1995616" cy="1496712"/>
          </a:xfrm>
          <a:prstGeom prst="rect">
            <a:avLst/>
          </a:prstGeom>
        </p:spPr>
      </p:pic>
      <p:pic>
        <p:nvPicPr>
          <p:cNvPr id="21" name="Picture 20" descr="A close-up of a machine&#10;&#10;AI-generated content may be incorrect.">
            <a:extLst>
              <a:ext uri="{FF2B5EF4-FFF2-40B4-BE49-F238E27FC236}">
                <a16:creationId xmlns:a16="http://schemas.microsoft.com/office/drawing/2014/main" id="{72F8550A-D9A2-266F-9564-388141CA70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91303" y="1249403"/>
            <a:ext cx="1995617" cy="1496713"/>
          </a:xfrm>
          <a:prstGeom prst="rect">
            <a:avLst/>
          </a:prstGeom>
          <a:ln>
            <a:solidFill>
              <a:schemeClr val="accent5"/>
            </a:solidFill>
          </a:ln>
        </p:spPr>
      </p:pic>
      <p:sp>
        <p:nvSpPr>
          <p:cNvPr id="29" name="Rectangle 28">
            <a:extLst>
              <a:ext uri="{FF2B5EF4-FFF2-40B4-BE49-F238E27FC236}">
                <a16:creationId xmlns:a16="http://schemas.microsoft.com/office/drawing/2014/main" id="{6D03E163-DAF8-AE2F-F0B7-F459D50BE570}"/>
              </a:ext>
            </a:extLst>
          </p:cNvPr>
          <p:cNvSpPr/>
          <p:nvPr/>
        </p:nvSpPr>
        <p:spPr>
          <a:xfrm>
            <a:off x="2085374" y="1763755"/>
            <a:ext cx="395417" cy="383060"/>
          </a:xfrm>
          <a:prstGeom prst="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B904F9D3-4635-C24D-1C0E-9E7417197071}"/>
              </a:ext>
            </a:extLst>
          </p:cNvPr>
          <p:cNvCxnSpPr/>
          <p:nvPr/>
        </p:nvCxnSpPr>
        <p:spPr>
          <a:xfrm flipV="1">
            <a:off x="2474612" y="1244772"/>
            <a:ext cx="710514" cy="51280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97A10BA-F42C-1AF6-9CB0-C55D2C59AF5B}"/>
              </a:ext>
            </a:extLst>
          </p:cNvPr>
          <p:cNvCxnSpPr/>
          <p:nvPr/>
        </p:nvCxnSpPr>
        <p:spPr>
          <a:xfrm>
            <a:off x="2474612" y="2146815"/>
            <a:ext cx="710514" cy="605481"/>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303CEC15-920D-B534-8B07-E01AEE4B26E0}"/>
              </a:ext>
            </a:extLst>
          </p:cNvPr>
          <p:cNvSpPr txBox="1"/>
          <p:nvPr/>
        </p:nvSpPr>
        <p:spPr>
          <a:xfrm>
            <a:off x="1043627" y="869778"/>
            <a:ext cx="4314400" cy="369332"/>
          </a:xfrm>
          <a:prstGeom prst="rect">
            <a:avLst/>
          </a:prstGeom>
          <a:noFill/>
        </p:spPr>
        <p:txBody>
          <a:bodyPr wrap="square" rtlCol="0">
            <a:spAutoFit/>
          </a:bodyPr>
          <a:lstStyle/>
          <a:p>
            <a:pPr algn="ctr"/>
            <a:r>
              <a:rPr lang="en-GB" sz="900" dirty="0"/>
              <a:t>Preparation of FSI heads that will perform the classic “in-air” measurement towards the final focusing quadrupoles.  </a:t>
            </a:r>
          </a:p>
        </p:txBody>
      </p:sp>
      <p:sp>
        <p:nvSpPr>
          <p:cNvPr id="2" name="TextBox 1">
            <a:extLst>
              <a:ext uri="{FF2B5EF4-FFF2-40B4-BE49-F238E27FC236}">
                <a16:creationId xmlns:a16="http://schemas.microsoft.com/office/drawing/2014/main" id="{BAB9DEE7-293E-7107-5C2B-DCBAAD5E8FC7}"/>
              </a:ext>
            </a:extLst>
          </p:cNvPr>
          <p:cNvSpPr txBox="1"/>
          <p:nvPr/>
        </p:nvSpPr>
        <p:spPr>
          <a:xfrm>
            <a:off x="0" y="383385"/>
            <a:ext cx="6695372" cy="307777"/>
          </a:xfrm>
          <a:prstGeom prst="rect">
            <a:avLst/>
          </a:prstGeom>
          <a:noFill/>
        </p:spPr>
        <p:txBody>
          <a:bodyPr wrap="square" rtlCol="0">
            <a:spAutoFit/>
          </a:bodyPr>
          <a:lstStyle/>
          <a:p>
            <a:pPr>
              <a:lnSpc>
                <a:spcPct val="100000"/>
              </a:lnSpc>
              <a:spcBef>
                <a:spcPts val="300"/>
              </a:spcBef>
            </a:pPr>
            <a:r>
              <a:rPr lang="en-US" sz="1400" dirty="0">
                <a:latin typeface="Arial" panose="020B0604020202020204" pitchFamily="34" charset="0"/>
                <a:cs typeface="Arial" panose="020B0604020202020204" pitchFamily="34" charset="0"/>
              </a:rPr>
              <a:t>MDI alignment monitoring mock-up: FSI heads preparation</a:t>
            </a:r>
          </a:p>
        </p:txBody>
      </p:sp>
      <p:sp>
        <p:nvSpPr>
          <p:cNvPr id="3" name="Textfeld 1">
            <a:extLst>
              <a:ext uri="{FF2B5EF4-FFF2-40B4-BE49-F238E27FC236}">
                <a16:creationId xmlns:a16="http://schemas.microsoft.com/office/drawing/2014/main" id="{A6C20AE8-BD8F-D3F4-16B9-291E9A1E9D5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4" name="Textfeld 2">
            <a:extLst>
              <a:ext uri="{FF2B5EF4-FFF2-40B4-BE49-F238E27FC236}">
                <a16:creationId xmlns:a16="http://schemas.microsoft.com/office/drawing/2014/main" id="{1B1C04A4-1526-6D92-DC26-4399950ADDA4}"/>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
        <p:nvSpPr>
          <p:cNvPr id="6" name="Foliennummernplatzhalter 4">
            <a:extLst>
              <a:ext uri="{FF2B5EF4-FFF2-40B4-BE49-F238E27FC236}">
                <a16:creationId xmlns:a16="http://schemas.microsoft.com/office/drawing/2014/main" id="{5623364D-C433-4184-8622-E03C0DD9397D}"/>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22</a:t>
            </a:r>
          </a:p>
        </p:txBody>
      </p:sp>
    </p:spTree>
    <p:extLst>
      <p:ext uri="{BB962C8B-B14F-4D97-AF65-F5344CB8AC3E}">
        <p14:creationId xmlns:p14="http://schemas.microsoft.com/office/powerpoint/2010/main" val="1256306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2F1E0-09BB-2FE9-350B-CA139C7E15BA}"/>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36E7E761-E44D-533A-0571-BCDC8DC72610}"/>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23</a:t>
            </a:r>
          </a:p>
        </p:txBody>
      </p:sp>
      <p:sp>
        <p:nvSpPr>
          <p:cNvPr id="5" name="Rectangle 4">
            <a:extLst>
              <a:ext uri="{FF2B5EF4-FFF2-40B4-BE49-F238E27FC236}">
                <a16:creationId xmlns:a16="http://schemas.microsoft.com/office/drawing/2014/main" id="{7DB28B79-2DB4-4F13-C9F1-9557D94F45D2}"/>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C7D5006B-96EC-5FC6-AFD3-819E4201C0FB}"/>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34" name="TextBox 33">
            <a:extLst>
              <a:ext uri="{FF2B5EF4-FFF2-40B4-BE49-F238E27FC236}">
                <a16:creationId xmlns:a16="http://schemas.microsoft.com/office/drawing/2014/main" id="{9EAD4A5C-A988-1D61-501F-5C0A31118AD0}"/>
              </a:ext>
            </a:extLst>
          </p:cNvPr>
          <p:cNvSpPr txBox="1"/>
          <p:nvPr/>
        </p:nvSpPr>
        <p:spPr>
          <a:xfrm>
            <a:off x="0" y="383385"/>
            <a:ext cx="6695372" cy="307777"/>
          </a:xfrm>
          <a:prstGeom prst="rect">
            <a:avLst/>
          </a:prstGeom>
          <a:noFill/>
        </p:spPr>
        <p:txBody>
          <a:bodyPr wrap="square" rtlCol="0">
            <a:spAutoFit/>
          </a:bodyPr>
          <a:lstStyle/>
          <a:p>
            <a:pPr algn="l"/>
            <a:r>
              <a:rPr lang="en-US" sz="1400" dirty="0"/>
              <a:t>Vertex detector geometry monitoring</a:t>
            </a:r>
          </a:p>
        </p:txBody>
      </p:sp>
      <p:sp>
        <p:nvSpPr>
          <p:cNvPr id="4" name="Freeform: Shape 3">
            <a:extLst>
              <a:ext uri="{FF2B5EF4-FFF2-40B4-BE49-F238E27FC236}">
                <a16:creationId xmlns:a16="http://schemas.microsoft.com/office/drawing/2014/main" id="{59D0668E-BDBD-3FF5-7807-1D0B4B03724A}"/>
              </a:ext>
            </a:extLst>
          </p:cNvPr>
          <p:cNvSpPr/>
          <p:nvPr/>
        </p:nvSpPr>
        <p:spPr>
          <a:xfrm>
            <a:off x="3486150" y="2352675"/>
            <a:ext cx="1463675" cy="930275"/>
          </a:xfrm>
          <a:custGeom>
            <a:avLst/>
            <a:gdLst>
              <a:gd name="connsiteX0" fmla="*/ 301625 w 1463675"/>
              <a:gd name="connsiteY0" fmla="*/ 0 h 930275"/>
              <a:gd name="connsiteX1" fmla="*/ 1463675 w 1463675"/>
              <a:gd name="connsiteY1" fmla="*/ 800100 h 930275"/>
              <a:gd name="connsiteX2" fmla="*/ 1171575 w 1463675"/>
              <a:gd name="connsiteY2" fmla="*/ 714375 h 930275"/>
              <a:gd name="connsiteX3" fmla="*/ 1082675 w 1463675"/>
              <a:gd name="connsiteY3" fmla="*/ 765175 h 930275"/>
              <a:gd name="connsiteX4" fmla="*/ 1162050 w 1463675"/>
              <a:gd name="connsiteY4" fmla="*/ 930275 h 930275"/>
              <a:gd name="connsiteX5" fmla="*/ 0 w 1463675"/>
              <a:gd name="connsiteY5" fmla="*/ 130175 h 930275"/>
              <a:gd name="connsiteX6" fmla="*/ 244475 w 1463675"/>
              <a:gd name="connsiteY6" fmla="*/ 184150 h 930275"/>
              <a:gd name="connsiteX7" fmla="*/ 342900 w 1463675"/>
              <a:gd name="connsiteY7" fmla="*/ 142875 h 930275"/>
              <a:gd name="connsiteX8" fmla="*/ 301625 w 1463675"/>
              <a:gd name="connsiteY8" fmla="*/ 0 h 93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3675" h="930275">
                <a:moveTo>
                  <a:pt x="301625" y="0"/>
                </a:moveTo>
                <a:lnTo>
                  <a:pt x="1463675" y="800100"/>
                </a:lnTo>
                <a:lnTo>
                  <a:pt x="1171575" y="714375"/>
                </a:lnTo>
                <a:lnTo>
                  <a:pt x="1082675" y="765175"/>
                </a:lnTo>
                <a:lnTo>
                  <a:pt x="1162050" y="930275"/>
                </a:lnTo>
                <a:lnTo>
                  <a:pt x="0" y="130175"/>
                </a:lnTo>
                <a:lnTo>
                  <a:pt x="244475" y="184150"/>
                </a:lnTo>
                <a:lnTo>
                  <a:pt x="342900" y="142875"/>
                </a:lnTo>
                <a:lnTo>
                  <a:pt x="301625" y="0"/>
                </a:lnTo>
                <a:close/>
              </a:path>
            </a:pathLst>
          </a:custGeom>
          <a:noFill/>
          <a:ln>
            <a:solidFill>
              <a:schemeClr val="accent2"/>
            </a:solidFill>
          </a:ln>
          <a:effectLst>
            <a:glow rad="2286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feld 1">
            <a:extLst>
              <a:ext uri="{FF2B5EF4-FFF2-40B4-BE49-F238E27FC236}">
                <a16:creationId xmlns:a16="http://schemas.microsoft.com/office/drawing/2014/main" id="{89A4B858-4CF2-F74E-B0F3-4AD04AAA889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0" name="Textfeld 2">
            <a:extLst>
              <a:ext uri="{FF2B5EF4-FFF2-40B4-BE49-F238E27FC236}">
                <a16:creationId xmlns:a16="http://schemas.microsoft.com/office/drawing/2014/main" id="{7676EC1E-640A-42BE-ADB2-1F09D235D392}"/>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345664179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9">
            <a:extLst>
              <a:ext uri="{FF2B5EF4-FFF2-40B4-BE49-F238E27FC236}">
                <a16:creationId xmlns:a16="http://schemas.microsoft.com/office/drawing/2014/main" id="{C476D3DC-74E4-4ABB-AB47-4E80D2624DAF}"/>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24</a:t>
            </a:r>
          </a:p>
        </p:txBody>
      </p:sp>
      <p:pic>
        <p:nvPicPr>
          <p:cNvPr id="4" name="Picture 3">
            <a:extLst>
              <a:ext uri="{FF2B5EF4-FFF2-40B4-BE49-F238E27FC236}">
                <a16:creationId xmlns:a16="http://schemas.microsoft.com/office/drawing/2014/main" id="{E068DB51-78DB-6264-B7DE-21817947D2DD}"/>
              </a:ext>
            </a:extLst>
          </p:cNvPr>
          <p:cNvPicPr>
            <a:picLocks noChangeAspect="1"/>
          </p:cNvPicPr>
          <p:nvPr/>
        </p:nvPicPr>
        <p:blipFill>
          <a:blip r:embed="rId4"/>
          <a:srcRect t="49891"/>
          <a:stretch/>
        </p:blipFill>
        <p:spPr>
          <a:xfrm>
            <a:off x="69404" y="2959100"/>
            <a:ext cx="3161476" cy="2184400"/>
          </a:xfrm>
          <a:prstGeom prst="rect">
            <a:avLst/>
          </a:prstGeom>
        </p:spPr>
      </p:pic>
      <p:sp>
        <p:nvSpPr>
          <p:cNvPr id="16" name="TextBox 15">
            <a:extLst>
              <a:ext uri="{FF2B5EF4-FFF2-40B4-BE49-F238E27FC236}">
                <a16:creationId xmlns:a16="http://schemas.microsoft.com/office/drawing/2014/main" id="{6FE9A6B9-7101-4001-B96C-902D7D3411A0}"/>
              </a:ext>
            </a:extLst>
          </p:cNvPr>
          <p:cNvSpPr txBox="1"/>
          <p:nvPr/>
        </p:nvSpPr>
        <p:spPr>
          <a:xfrm>
            <a:off x="3393192" y="4718278"/>
            <a:ext cx="5659368" cy="338554"/>
          </a:xfrm>
          <a:prstGeom prst="rect">
            <a:avLst/>
          </a:prstGeom>
          <a:noFill/>
        </p:spPr>
        <p:txBody>
          <a:bodyPr wrap="square">
            <a:spAutoFit/>
          </a:bodyPr>
          <a:lstStyle/>
          <a:p>
            <a:r>
              <a:rPr lang="en-GB" sz="800" b="0" i="0" dirty="0">
                <a:solidFill>
                  <a:srgbClr val="222222"/>
                </a:solidFill>
                <a:effectLst/>
                <a:latin typeface="Arial" panose="020B0604020202020204" pitchFamily="34" charset="0"/>
                <a:hlinkClick r:id="rId5"/>
              </a:rPr>
              <a:t>Gibson, S. M., et al. "Monitoring the heart of ATLAS using Frequency Scanning Interferometry." </a:t>
            </a:r>
            <a:r>
              <a:rPr lang="en-GB" sz="800" b="0" i="1" dirty="0">
                <a:solidFill>
                  <a:srgbClr val="222222"/>
                </a:solidFill>
                <a:effectLst/>
                <a:latin typeface="Arial" panose="020B0604020202020204" pitchFamily="34" charset="0"/>
                <a:hlinkClick r:id="rId5"/>
              </a:rPr>
              <a:t>Proceedings of the Eighth International Workshop on Accelerator Alignment, CERN, Geneva</a:t>
            </a:r>
            <a:r>
              <a:rPr lang="en-GB" sz="800" b="0" i="0" dirty="0">
                <a:solidFill>
                  <a:srgbClr val="222222"/>
                </a:solidFill>
                <a:effectLst/>
                <a:latin typeface="Arial" panose="020B0604020202020204" pitchFamily="34" charset="0"/>
                <a:hlinkClick r:id="rId5"/>
              </a:rPr>
              <a:t>. 2004.</a:t>
            </a:r>
            <a:endParaRPr lang="en-US" sz="800" dirty="0"/>
          </a:p>
        </p:txBody>
      </p:sp>
      <p:pic>
        <p:nvPicPr>
          <p:cNvPr id="2" name="Picture 1">
            <a:extLst>
              <a:ext uri="{FF2B5EF4-FFF2-40B4-BE49-F238E27FC236}">
                <a16:creationId xmlns:a16="http://schemas.microsoft.com/office/drawing/2014/main" id="{AC30985C-5385-94D9-7E22-72E56A50D2D6}"/>
              </a:ext>
            </a:extLst>
          </p:cNvPr>
          <p:cNvPicPr>
            <a:picLocks noChangeAspect="1"/>
          </p:cNvPicPr>
          <p:nvPr/>
        </p:nvPicPr>
        <p:blipFill>
          <a:blip r:embed="rId6"/>
          <a:srcRect l="6111" t="2771" r="7006" b="23429"/>
          <a:stretch/>
        </p:blipFill>
        <p:spPr>
          <a:xfrm>
            <a:off x="3344208" y="3236811"/>
            <a:ext cx="1889760" cy="1394461"/>
          </a:xfrm>
          <a:prstGeom prst="rect">
            <a:avLst/>
          </a:prstGeom>
        </p:spPr>
      </p:pic>
      <p:pic>
        <p:nvPicPr>
          <p:cNvPr id="3" name="Picture 2">
            <a:extLst>
              <a:ext uri="{FF2B5EF4-FFF2-40B4-BE49-F238E27FC236}">
                <a16:creationId xmlns:a16="http://schemas.microsoft.com/office/drawing/2014/main" id="{D93AE69F-4A30-BF2F-59EE-454AED6C55EA}"/>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5396558" y="2186276"/>
            <a:ext cx="3747442" cy="2416692"/>
          </a:xfrm>
          <a:prstGeom prst="rect">
            <a:avLst/>
          </a:prstGeom>
        </p:spPr>
      </p:pic>
      <p:sp>
        <p:nvSpPr>
          <p:cNvPr id="13" name="TextBox 12">
            <a:extLst>
              <a:ext uri="{FF2B5EF4-FFF2-40B4-BE49-F238E27FC236}">
                <a16:creationId xmlns:a16="http://schemas.microsoft.com/office/drawing/2014/main" id="{EDBC33C0-140F-DCAD-F676-8CEE454265A4}"/>
              </a:ext>
            </a:extLst>
          </p:cNvPr>
          <p:cNvSpPr txBox="1"/>
          <p:nvPr/>
        </p:nvSpPr>
        <p:spPr>
          <a:xfrm>
            <a:off x="0" y="383385"/>
            <a:ext cx="6695372" cy="307777"/>
          </a:xfrm>
          <a:prstGeom prst="rect">
            <a:avLst/>
          </a:prstGeom>
          <a:noFill/>
        </p:spPr>
        <p:txBody>
          <a:bodyPr wrap="square" rtlCol="0">
            <a:spAutoFit/>
          </a:bodyPr>
          <a:lstStyle/>
          <a:p>
            <a:pPr algn="l"/>
            <a:r>
              <a:rPr lang="en-US" sz="1400" dirty="0"/>
              <a:t>To put to perspective : subdetector monitoring systems installed inside ATLAS</a:t>
            </a:r>
          </a:p>
        </p:txBody>
      </p:sp>
      <p:pic>
        <p:nvPicPr>
          <p:cNvPr id="8" name="Picture 7">
            <a:extLst>
              <a:ext uri="{FF2B5EF4-FFF2-40B4-BE49-F238E27FC236}">
                <a16:creationId xmlns:a16="http://schemas.microsoft.com/office/drawing/2014/main" id="{DE4EB31E-FC49-EF7D-6944-FEE4A1B59FE9}"/>
              </a:ext>
            </a:extLst>
          </p:cNvPr>
          <p:cNvPicPr>
            <a:picLocks noChangeAspect="1"/>
          </p:cNvPicPr>
          <p:nvPr/>
        </p:nvPicPr>
        <p:blipFill>
          <a:blip r:embed="rId8"/>
          <a:srcRect l="9596" t="4910" r="3372"/>
          <a:stretch/>
        </p:blipFill>
        <p:spPr>
          <a:xfrm>
            <a:off x="5734050" y="699608"/>
            <a:ext cx="1366967" cy="1040292"/>
          </a:xfrm>
          <a:prstGeom prst="rect">
            <a:avLst/>
          </a:prstGeom>
        </p:spPr>
      </p:pic>
      <p:sp>
        <p:nvSpPr>
          <p:cNvPr id="9" name="TextBox 8">
            <a:extLst>
              <a:ext uri="{FF2B5EF4-FFF2-40B4-BE49-F238E27FC236}">
                <a16:creationId xmlns:a16="http://schemas.microsoft.com/office/drawing/2014/main" id="{855B271E-CA52-B85A-731D-8B68DB1BA1D8}"/>
              </a:ext>
            </a:extLst>
          </p:cNvPr>
          <p:cNvSpPr txBox="1"/>
          <p:nvPr/>
        </p:nvSpPr>
        <p:spPr>
          <a:xfrm>
            <a:off x="6513821" y="1735024"/>
            <a:ext cx="1322079" cy="261610"/>
          </a:xfrm>
          <a:prstGeom prst="rect">
            <a:avLst/>
          </a:prstGeom>
          <a:noFill/>
        </p:spPr>
        <p:txBody>
          <a:bodyPr wrap="square" rtlCol="0">
            <a:spAutoFit/>
          </a:bodyPr>
          <a:lstStyle/>
          <a:p>
            <a:pPr algn="l"/>
            <a:r>
              <a:rPr lang="en-US" sz="1050" dirty="0"/>
              <a:t>Cf. </a:t>
            </a:r>
            <a:r>
              <a:rPr lang="en-US" sz="1050" dirty="0">
                <a:hlinkClick r:id="rId9"/>
              </a:rPr>
              <a:t>presentation</a:t>
            </a:r>
            <a:endParaRPr lang="en-US" sz="1050" dirty="0"/>
          </a:p>
        </p:txBody>
      </p:sp>
      <p:pic>
        <p:nvPicPr>
          <p:cNvPr id="15" name="Picture 14">
            <a:extLst>
              <a:ext uri="{FF2B5EF4-FFF2-40B4-BE49-F238E27FC236}">
                <a16:creationId xmlns:a16="http://schemas.microsoft.com/office/drawing/2014/main" id="{7C4FC0AE-B6C9-7894-B2EC-15489698A4B1}"/>
              </a:ext>
            </a:extLst>
          </p:cNvPr>
          <p:cNvPicPr>
            <a:picLocks noChangeAspect="1"/>
          </p:cNvPicPr>
          <p:nvPr/>
        </p:nvPicPr>
        <p:blipFill>
          <a:blip r:embed="rId10"/>
          <a:stretch>
            <a:fillRect/>
          </a:stretch>
        </p:blipFill>
        <p:spPr>
          <a:xfrm>
            <a:off x="7305675" y="699608"/>
            <a:ext cx="1425510" cy="1027592"/>
          </a:xfrm>
          <a:prstGeom prst="rect">
            <a:avLst/>
          </a:prstGeom>
        </p:spPr>
      </p:pic>
      <p:pic>
        <p:nvPicPr>
          <p:cNvPr id="5" name="Picture 4">
            <a:extLst>
              <a:ext uri="{FF2B5EF4-FFF2-40B4-BE49-F238E27FC236}">
                <a16:creationId xmlns:a16="http://schemas.microsoft.com/office/drawing/2014/main" id="{BBCABC42-2A6E-EBC3-F930-F74AD86C321C}"/>
              </a:ext>
            </a:extLst>
          </p:cNvPr>
          <p:cNvPicPr>
            <a:picLocks noChangeAspect="1"/>
          </p:cNvPicPr>
          <p:nvPr/>
        </p:nvPicPr>
        <p:blipFill>
          <a:blip r:embed="rId11"/>
          <a:stretch>
            <a:fillRect/>
          </a:stretch>
        </p:blipFill>
        <p:spPr>
          <a:xfrm>
            <a:off x="196850" y="918874"/>
            <a:ext cx="2973356" cy="1875126"/>
          </a:xfrm>
          <a:prstGeom prst="rect">
            <a:avLst/>
          </a:prstGeom>
        </p:spPr>
      </p:pic>
      <p:pic>
        <p:nvPicPr>
          <p:cNvPr id="10" name="Picture 9">
            <a:extLst>
              <a:ext uri="{FF2B5EF4-FFF2-40B4-BE49-F238E27FC236}">
                <a16:creationId xmlns:a16="http://schemas.microsoft.com/office/drawing/2014/main" id="{3F50B491-0B0C-381A-629D-FFAD33183E60}"/>
              </a:ext>
            </a:extLst>
          </p:cNvPr>
          <p:cNvPicPr>
            <a:picLocks noChangeAspect="1"/>
          </p:cNvPicPr>
          <p:nvPr/>
        </p:nvPicPr>
        <p:blipFill>
          <a:blip r:embed="rId12">
            <a:clrChange>
              <a:clrFrom>
                <a:srgbClr val="FFFFFF"/>
              </a:clrFrom>
              <a:clrTo>
                <a:srgbClr val="FFFFFF">
                  <a:alpha val="0"/>
                </a:srgbClr>
              </a:clrTo>
            </a:clrChange>
          </a:blip>
          <a:srcRect b="23105"/>
          <a:stretch/>
        </p:blipFill>
        <p:spPr>
          <a:xfrm>
            <a:off x="2797986" y="590064"/>
            <a:ext cx="3187848" cy="2556960"/>
          </a:xfrm>
          <a:prstGeom prst="rect">
            <a:avLst/>
          </a:prstGeom>
        </p:spPr>
      </p:pic>
      <p:sp>
        <p:nvSpPr>
          <p:cNvPr id="6" name="Textfeld 1">
            <a:extLst>
              <a:ext uri="{FF2B5EF4-FFF2-40B4-BE49-F238E27FC236}">
                <a16:creationId xmlns:a16="http://schemas.microsoft.com/office/drawing/2014/main" id="{C8E921F9-6ABF-5F32-9E96-7ABFD2769DBB}"/>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8" name="Textfeld 2">
            <a:extLst>
              <a:ext uri="{FF2B5EF4-FFF2-40B4-BE49-F238E27FC236}">
                <a16:creationId xmlns:a16="http://schemas.microsoft.com/office/drawing/2014/main" id="{54CB4DF1-335C-CE62-FFA4-F2C522184CC5}"/>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5666917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F5E69-CB2A-B210-678C-9831DE46721B}"/>
            </a:ext>
          </a:extLst>
        </p:cNvPr>
        <p:cNvGrpSpPr/>
        <p:nvPr/>
      </p:nvGrpSpPr>
      <p:grpSpPr>
        <a:xfrm>
          <a:off x="0" y="0"/>
          <a:ext cx="0" cy="0"/>
          <a:chOff x="0" y="0"/>
          <a:chExt cx="0" cy="0"/>
        </a:xfrm>
      </p:grpSpPr>
      <p:pic>
        <p:nvPicPr>
          <p:cNvPr id="9" name="Image 4">
            <a:extLst>
              <a:ext uri="{FF2B5EF4-FFF2-40B4-BE49-F238E27FC236}">
                <a16:creationId xmlns:a16="http://schemas.microsoft.com/office/drawing/2014/main" id="{C8D79E8B-C08B-E7CD-D5A3-263445026C4E}"/>
              </a:ext>
            </a:extLst>
          </p:cNvPr>
          <p:cNvPicPr>
            <a:picLocks noGrp="1" noRot="1" noMove="1" noResize="1" noEditPoints="1" noAdjustHandles="1" noChangeArrowheads="1" noChangeShapeType="1" noCrop="1"/>
          </p:cNvPicPr>
          <p:nvPr/>
        </p:nvPicPr>
        <p:blipFill rotWithShape="1">
          <a:blip r:embed="rId5">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C76F3536-AEE4-EA2E-AA24-41D83E1E1DD7}"/>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25</a:t>
            </a:r>
          </a:p>
        </p:txBody>
      </p:sp>
      <p:pic>
        <p:nvPicPr>
          <p:cNvPr id="2" name="rotation">
            <a:hlinkClick r:id="" action="ppaction://media"/>
            <a:extLst>
              <a:ext uri="{FF2B5EF4-FFF2-40B4-BE49-F238E27FC236}">
                <a16:creationId xmlns:a16="http://schemas.microsoft.com/office/drawing/2014/main" id="{A4F8B98B-45B7-D6F8-A88B-ADC71431EF08}"/>
              </a:ext>
            </a:extLst>
          </p:cNvPr>
          <p:cNvPicPr>
            <a:picLocks noChangeAspect="1"/>
          </p:cNvPicPr>
          <p:nvPr>
            <a:videoFile r:link="rId2"/>
            <p:extLst>
              <p:ext uri="{DAA4B4D4-6D71-4841-9C94-3DE7FCFB9230}">
                <p14:media xmlns:p14="http://schemas.microsoft.com/office/powerpoint/2010/main" r:embed="rId1"/>
              </p:ext>
            </p:extLst>
          </p:nvPr>
        </p:nvPicPr>
        <p:blipFill>
          <a:blip r:embed="rId6"/>
          <a:srcRect l="16911" t="16603" r="12933" b="5272"/>
          <a:stretch/>
        </p:blipFill>
        <p:spPr>
          <a:xfrm>
            <a:off x="4483949" y="1406526"/>
            <a:ext cx="4276725" cy="3571874"/>
          </a:xfrm>
          <a:prstGeom prst="rect">
            <a:avLst/>
          </a:prstGeom>
        </p:spPr>
      </p:pic>
      <p:pic>
        <p:nvPicPr>
          <p:cNvPr id="7" name="Segnaposto contenuto 4">
            <a:extLst>
              <a:ext uri="{FF2B5EF4-FFF2-40B4-BE49-F238E27FC236}">
                <a16:creationId xmlns:a16="http://schemas.microsoft.com/office/drawing/2014/main" id="{5865457A-6C28-94CB-E67B-C52E88162D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67215" t="17410" r="867" b="16396"/>
          <a:stretch>
            <a:fillRect/>
          </a:stretch>
        </p:blipFill>
        <p:spPr>
          <a:xfrm>
            <a:off x="368338" y="836394"/>
            <a:ext cx="3206712" cy="1640519"/>
          </a:xfrm>
          <a:prstGeom prst="rect">
            <a:avLst/>
          </a:prstGeom>
        </p:spPr>
      </p:pic>
      <p:pic>
        <p:nvPicPr>
          <p:cNvPr id="1026" name="81A38C17-CFD2-48FB-80EE-ED6F07F6D399" descr="IMG_8165.jpg">
            <a:extLst>
              <a:ext uri="{FF2B5EF4-FFF2-40B4-BE49-F238E27FC236}">
                <a16:creationId xmlns:a16="http://schemas.microsoft.com/office/drawing/2014/main" id="{6A921DCF-6DF5-EF5E-A039-3410C2522116}"/>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33363"/>
          <a:stretch/>
        </p:blipFill>
        <p:spPr bwMode="auto">
          <a:xfrm>
            <a:off x="1061467" y="3014003"/>
            <a:ext cx="2363787" cy="205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id="{E2237132-8190-BA4F-C411-89ABA382ECCA}"/>
              </a:ext>
            </a:extLst>
          </p:cNvPr>
          <p:cNvCxnSpPr>
            <a:cxnSpLocks/>
          </p:cNvCxnSpPr>
          <p:nvPr/>
        </p:nvCxnSpPr>
        <p:spPr>
          <a:xfrm>
            <a:off x="1005904" y="3460750"/>
            <a:ext cx="762000" cy="46990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9E478BE-AFB5-B597-F9C0-104A95562DA9}"/>
              </a:ext>
            </a:extLst>
          </p:cNvPr>
          <p:cNvCxnSpPr>
            <a:cxnSpLocks/>
          </p:cNvCxnSpPr>
          <p:nvPr/>
        </p:nvCxnSpPr>
        <p:spPr>
          <a:xfrm flipH="1">
            <a:off x="2339404" y="2997200"/>
            <a:ext cx="76200" cy="18415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B7E552A-F863-3EA6-D158-7D20CA228A49}"/>
              </a:ext>
            </a:extLst>
          </p:cNvPr>
          <p:cNvCxnSpPr>
            <a:cxnSpLocks/>
          </p:cNvCxnSpPr>
          <p:nvPr/>
        </p:nvCxnSpPr>
        <p:spPr>
          <a:xfrm flipV="1">
            <a:off x="1024954" y="4133850"/>
            <a:ext cx="1079500" cy="45085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1E0C239-623C-9A99-1C96-B7B755B0FBC3}"/>
              </a:ext>
            </a:extLst>
          </p:cNvPr>
          <p:cNvCxnSpPr>
            <a:cxnSpLocks/>
          </p:cNvCxnSpPr>
          <p:nvPr/>
        </p:nvCxnSpPr>
        <p:spPr>
          <a:xfrm flipH="1">
            <a:off x="2606104" y="3187700"/>
            <a:ext cx="863600" cy="82550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7D26678-E53C-C62A-4FF6-BAAED65C7421}"/>
              </a:ext>
            </a:extLst>
          </p:cNvPr>
          <p:cNvCxnSpPr>
            <a:cxnSpLocks/>
          </p:cNvCxnSpPr>
          <p:nvPr/>
        </p:nvCxnSpPr>
        <p:spPr>
          <a:xfrm flipH="1" flipV="1">
            <a:off x="2949004" y="4089400"/>
            <a:ext cx="508000" cy="14605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60DAB88-9466-4CB8-DDAD-03FCBA4A8156}"/>
              </a:ext>
            </a:extLst>
          </p:cNvPr>
          <p:cNvSpPr txBox="1"/>
          <p:nvPr/>
        </p:nvSpPr>
        <p:spPr>
          <a:xfrm>
            <a:off x="345505" y="3155950"/>
            <a:ext cx="768350" cy="584775"/>
          </a:xfrm>
          <a:prstGeom prst="rect">
            <a:avLst/>
          </a:prstGeom>
          <a:noFill/>
        </p:spPr>
        <p:txBody>
          <a:bodyPr wrap="square" rtlCol="0">
            <a:spAutoFit/>
          </a:bodyPr>
          <a:lstStyle/>
          <a:p>
            <a:pPr algn="l"/>
            <a:r>
              <a:rPr lang="en-US" sz="800" dirty="0"/>
              <a:t>Prism for compact laser beam redirection</a:t>
            </a:r>
          </a:p>
        </p:txBody>
      </p:sp>
      <p:sp>
        <p:nvSpPr>
          <p:cNvPr id="25" name="TextBox 24">
            <a:extLst>
              <a:ext uri="{FF2B5EF4-FFF2-40B4-BE49-F238E27FC236}">
                <a16:creationId xmlns:a16="http://schemas.microsoft.com/office/drawing/2014/main" id="{5C69E371-6BDD-4747-C711-C66673BD480C}"/>
              </a:ext>
            </a:extLst>
          </p:cNvPr>
          <p:cNvSpPr txBox="1"/>
          <p:nvPr/>
        </p:nvSpPr>
        <p:spPr>
          <a:xfrm>
            <a:off x="256605" y="4343400"/>
            <a:ext cx="768350" cy="461665"/>
          </a:xfrm>
          <a:prstGeom prst="rect">
            <a:avLst/>
          </a:prstGeom>
          <a:noFill/>
        </p:spPr>
        <p:txBody>
          <a:bodyPr wrap="square" rtlCol="0">
            <a:spAutoFit/>
          </a:bodyPr>
          <a:lstStyle/>
          <a:p>
            <a:pPr algn="l"/>
            <a:r>
              <a:rPr lang="en-US" sz="800" dirty="0"/>
              <a:t>Glass bead retroreflector (4 mm)</a:t>
            </a:r>
          </a:p>
        </p:txBody>
      </p:sp>
      <p:sp>
        <p:nvSpPr>
          <p:cNvPr id="26" name="TextBox 25">
            <a:extLst>
              <a:ext uri="{FF2B5EF4-FFF2-40B4-BE49-F238E27FC236}">
                <a16:creationId xmlns:a16="http://schemas.microsoft.com/office/drawing/2014/main" id="{8EDFEBCD-CA6E-2CF7-0A7E-4E2A31849F17}"/>
              </a:ext>
            </a:extLst>
          </p:cNvPr>
          <p:cNvSpPr txBox="1"/>
          <p:nvPr/>
        </p:nvSpPr>
        <p:spPr>
          <a:xfrm>
            <a:off x="1659954" y="2787650"/>
            <a:ext cx="1885950" cy="215444"/>
          </a:xfrm>
          <a:prstGeom prst="rect">
            <a:avLst/>
          </a:prstGeom>
          <a:noFill/>
        </p:spPr>
        <p:txBody>
          <a:bodyPr wrap="square" rtlCol="0">
            <a:spAutoFit/>
          </a:bodyPr>
          <a:lstStyle/>
          <a:p>
            <a:pPr algn="l"/>
            <a:r>
              <a:rPr lang="en-US" sz="800" dirty="0"/>
              <a:t>Regular glass bead retroreflector</a:t>
            </a:r>
          </a:p>
        </p:txBody>
      </p:sp>
      <p:sp>
        <p:nvSpPr>
          <p:cNvPr id="27" name="TextBox 26">
            <a:extLst>
              <a:ext uri="{FF2B5EF4-FFF2-40B4-BE49-F238E27FC236}">
                <a16:creationId xmlns:a16="http://schemas.microsoft.com/office/drawing/2014/main" id="{C91CAD5E-06E3-89DC-B5BD-DDD083A21A29}"/>
              </a:ext>
            </a:extLst>
          </p:cNvPr>
          <p:cNvSpPr txBox="1"/>
          <p:nvPr/>
        </p:nvSpPr>
        <p:spPr>
          <a:xfrm>
            <a:off x="3412554" y="2965450"/>
            <a:ext cx="825500" cy="461665"/>
          </a:xfrm>
          <a:prstGeom prst="rect">
            <a:avLst/>
          </a:prstGeom>
          <a:noFill/>
        </p:spPr>
        <p:txBody>
          <a:bodyPr wrap="square" rtlCol="0">
            <a:spAutoFit/>
          </a:bodyPr>
          <a:lstStyle/>
          <a:p>
            <a:pPr algn="l"/>
            <a:r>
              <a:rPr lang="en-US" sz="800" dirty="0"/>
              <a:t>3D printed prism and fiber holder</a:t>
            </a:r>
          </a:p>
        </p:txBody>
      </p:sp>
      <p:sp>
        <p:nvSpPr>
          <p:cNvPr id="28" name="TextBox 27">
            <a:extLst>
              <a:ext uri="{FF2B5EF4-FFF2-40B4-BE49-F238E27FC236}">
                <a16:creationId xmlns:a16="http://schemas.microsoft.com/office/drawing/2014/main" id="{09DD44F7-FCFC-06A1-6804-C48BCF14B11B}"/>
              </a:ext>
            </a:extLst>
          </p:cNvPr>
          <p:cNvSpPr txBox="1"/>
          <p:nvPr/>
        </p:nvSpPr>
        <p:spPr>
          <a:xfrm>
            <a:off x="3437954" y="4083050"/>
            <a:ext cx="825500" cy="338554"/>
          </a:xfrm>
          <a:prstGeom prst="rect">
            <a:avLst/>
          </a:prstGeom>
          <a:noFill/>
        </p:spPr>
        <p:txBody>
          <a:bodyPr wrap="square" rtlCol="0">
            <a:spAutoFit/>
          </a:bodyPr>
          <a:lstStyle/>
          <a:p>
            <a:pPr algn="l"/>
            <a:r>
              <a:rPr lang="en-US" sz="800" dirty="0"/>
              <a:t>Optical fiber ferrule</a:t>
            </a:r>
          </a:p>
        </p:txBody>
      </p:sp>
      <p:sp>
        <p:nvSpPr>
          <p:cNvPr id="29" name="Titel 1">
            <a:extLst>
              <a:ext uri="{FF2B5EF4-FFF2-40B4-BE49-F238E27FC236}">
                <a16:creationId xmlns:a16="http://schemas.microsoft.com/office/drawing/2014/main" id="{7CD46442-D152-2092-CFE3-956762C2D9E8}"/>
              </a:ext>
            </a:extLst>
          </p:cNvPr>
          <p:cNvSpPr txBox="1">
            <a:spLocks/>
          </p:cNvSpPr>
          <p:nvPr/>
        </p:nvSpPr>
        <p:spPr>
          <a:xfrm>
            <a:off x="0" y="2571182"/>
            <a:ext cx="3012504"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200" dirty="0">
                <a:latin typeface="Arial" panose="020B0604020202020204" pitchFamily="34" charset="0"/>
                <a:cs typeface="Arial" panose="020B0604020202020204" pitchFamily="34" charset="0"/>
              </a:rPr>
              <a:t>Examples of optical systems available :</a:t>
            </a:r>
          </a:p>
        </p:txBody>
      </p:sp>
      <p:sp>
        <p:nvSpPr>
          <p:cNvPr id="30" name="Titel 1">
            <a:extLst>
              <a:ext uri="{FF2B5EF4-FFF2-40B4-BE49-F238E27FC236}">
                <a16:creationId xmlns:a16="http://schemas.microsoft.com/office/drawing/2014/main" id="{9A600867-1C84-1555-069A-57CA9528843A}"/>
              </a:ext>
            </a:extLst>
          </p:cNvPr>
          <p:cNvSpPr txBox="1">
            <a:spLocks/>
          </p:cNvSpPr>
          <p:nvPr/>
        </p:nvSpPr>
        <p:spPr>
          <a:xfrm>
            <a:off x="4419600" y="901132"/>
            <a:ext cx="4489450"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000" dirty="0">
                <a:latin typeface="Arial" panose="020B0604020202020204" pitchFamily="34" charset="0"/>
                <a:cs typeface="Arial" panose="020B0604020202020204" pitchFamily="34" charset="0"/>
              </a:rPr>
              <a:t>First simulations ongoing (here, the network of points and points visible from a measuring position):</a:t>
            </a:r>
          </a:p>
        </p:txBody>
      </p:sp>
      <p:sp>
        <p:nvSpPr>
          <p:cNvPr id="31" name="Titel 1">
            <a:extLst>
              <a:ext uri="{FF2B5EF4-FFF2-40B4-BE49-F238E27FC236}">
                <a16:creationId xmlns:a16="http://schemas.microsoft.com/office/drawing/2014/main" id="{D2D8DEFC-1CF7-F6A4-CF7A-880D027AEF06}"/>
              </a:ext>
            </a:extLst>
          </p:cNvPr>
          <p:cNvSpPr txBox="1">
            <a:spLocks/>
          </p:cNvSpPr>
          <p:nvPr/>
        </p:nvSpPr>
        <p:spPr>
          <a:xfrm>
            <a:off x="7581900" y="4927032"/>
            <a:ext cx="1485900" cy="21646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800" dirty="0">
                <a:solidFill>
                  <a:schemeClr val="bg1">
                    <a:lumMod val="50000"/>
                  </a:schemeClr>
                </a:solidFill>
                <a:latin typeface="Arial" panose="020B0604020202020204" pitchFamily="34" charset="0"/>
                <a:cs typeface="Arial" panose="020B0604020202020204" pitchFamily="34" charset="0"/>
              </a:rPr>
              <a:t>Inner tracker not studied yet</a:t>
            </a:r>
          </a:p>
        </p:txBody>
      </p:sp>
      <p:sp>
        <p:nvSpPr>
          <p:cNvPr id="32" name="TextBox 31">
            <a:extLst>
              <a:ext uri="{FF2B5EF4-FFF2-40B4-BE49-F238E27FC236}">
                <a16:creationId xmlns:a16="http://schemas.microsoft.com/office/drawing/2014/main" id="{CFC9BD22-BAAD-0615-4AAA-267321D1C153}"/>
              </a:ext>
            </a:extLst>
          </p:cNvPr>
          <p:cNvSpPr txBox="1"/>
          <p:nvPr/>
        </p:nvSpPr>
        <p:spPr>
          <a:xfrm>
            <a:off x="0" y="383385"/>
            <a:ext cx="6695372" cy="307777"/>
          </a:xfrm>
          <a:prstGeom prst="rect">
            <a:avLst/>
          </a:prstGeom>
          <a:noFill/>
        </p:spPr>
        <p:txBody>
          <a:bodyPr wrap="square" rtlCol="0">
            <a:spAutoFit/>
          </a:bodyPr>
          <a:lstStyle/>
          <a:p>
            <a:pPr>
              <a:lnSpc>
                <a:spcPct val="100000"/>
              </a:lnSpc>
              <a:spcBef>
                <a:spcPts val="300"/>
              </a:spcBef>
            </a:pPr>
            <a:r>
              <a:rPr lang="en-US" sz="1400" dirty="0">
                <a:latin typeface="Arial" panose="020B0604020202020204" pitchFamily="34" charset="0"/>
                <a:cs typeface="Arial" panose="020B0604020202020204" pitchFamily="34" charset="0"/>
              </a:rPr>
              <a:t>Deformation monitoring: simulations ongoing</a:t>
            </a:r>
          </a:p>
        </p:txBody>
      </p:sp>
      <p:sp>
        <p:nvSpPr>
          <p:cNvPr id="33" name="Textfeld 1">
            <a:extLst>
              <a:ext uri="{FF2B5EF4-FFF2-40B4-BE49-F238E27FC236}">
                <a16:creationId xmlns:a16="http://schemas.microsoft.com/office/drawing/2014/main" id="{90E7DE23-F208-26D5-4C4B-A5645BBBE1F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34" name="Textfeld 2">
            <a:extLst>
              <a:ext uri="{FF2B5EF4-FFF2-40B4-BE49-F238E27FC236}">
                <a16:creationId xmlns:a16="http://schemas.microsoft.com/office/drawing/2014/main" id="{931F2248-34B8-6A89-C135-255B6C2D902C}"/>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360994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repeatCount="indefinite" fill="hold" display="0">
                  <p:stCondLst>
                    <p:cond delay="indefinite"/>
                  </p:stCondLst>
                </p:cTn>
                <p:tgtEl>
                  <p:spTgt spid="2"/>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a:xfrm>
            <a:off x="429070" y="1734171"/>
            <a:ext cx="8280920" cy="1790700"/>
          </a:xfrm>
        </p:spPr>
        <p:txBody>
          <a:bodyPr/>
          <a:lstStyle/>
          <a:p>
            <a:r>
              <a:rPr lang="en-US" dirty="0"/>
              <a:t>Thank you for your attention</a:t>
            </a:r>
            <a:endParaRPr lang="de-AT" dirty="0"/>
          </a:p>
        </p:txBody>
      </p:sp>
      <p:sp>
        <p:nvSpPr>
          <p:cNvPr id="3" name="Foliennummernplatzhalter 4">
            <a:extLst>
              <a:ext uri="{FF2B5EF4-FFF2-40B4-BE49-F238E27FC236}">
                <a16:creationId xmlns:a16="http://schemas.microsoft.com/office/drawing/2014/main" id="{A19F68F5-1AC2-F82B-C5CC-872FC22C85DA}"/>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26</a:t>
            </a:r>
          </a:p>
        </p:txBody>
      </p:sp>
      <p:sp>
        <p:nvSpPr>
          <p:cNvPr id="4" name="Textfeld 1">
            <a:extLst>
              <a:ext uri="{FF2B5EF4-FFF2-40B4-BE49-F238E27FC236}">
                <a16:creationId xmlns:a16="http://schemas.microsoft.com/office/drawing/2014/main" id="{DAE08006-AB3A-7BE0-C2EA-8479135E266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5" name="Textfeld 2">
            <a:extLst>
              <a:ext uri="{FF2B5EF4-FFF2-40B4-BE49-F238E27FC236}">
                <a16:creationId xmlns:a16="http://schemas.microsoft.com/office/drawing/2014/main" id="{2080F821-1BDB-96CB-6C40-EFB1026BF441}"/>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3691795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1C56C-A817-7BCA-0BB5-7D29F06B84C0}"/>
            </a:ext>
          </a:extLst>
        </p:cNvPr>
        <p:cNvGrpSpPr/>
        <p:nvPr/>
      </p:nvGrpSpPr>
      <p:grpSpPr>
        <a:xfrm>
          <a:off x="0" y="0"/>
          <a:ext cx="0" cy="0"/>
          <a:chOff x="0" y="0"/>
          <a:chExt cx="0" cy="0"/>
        </a:xfrm>
      </p:grpSpPr>
      <p:pic>
        <p:nvPicPr>
          <p:cNvPr id="12" name="Picture 19">
            <a:extLst>
              <a:ext uri="{FF2B5EF4-FFF2-40B4-BE49-F238E27FC236}">
                <a16:creationId xmlns:a16="http://schemas.microsoft.com/office/drawing/2014/main" id="{2F375334-A220-61D3-FE2A-F22655CBAED7}"/>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33E6CCCF-B9A9-04F4-DA6C-F4C60AF25B4E}"/>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28</a:t>
            </a:r>
          </a:p>
        </p:txBody>
      </p:sp>
      <p:pic>
        <p:nvPicPr>
          <p:cNvPr id="2" name="Graphic 1">
            <a:extLst>
              <a:ext uri="{FF2B5EF4-FFF2-40B4-BE49-F238E27FC236}">
                <a16:creationId xmlns:a16="http://schemas.microsoft.com/office/drawing/2014/main" id="{8D3E4EB6-81FA-D11E-E36B-6B89DE77E6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8054" y="638173"/>
            <a:ext cx="5011084" cy="1383437"/>
          </a:xfrm>
          <a:prstGeom prst="rect">
            <a:avLst/>
          </a:prstGeom>
        </p:spPr>
      </p:pic>
      <p:cxnSp>
        <p:nvCxnSpPr>
          <p:cNvPr id="9" name="Straight Arrow Connector 8">
            <a:extLst>
              <a:ext uri="{FF2B5EF4-FFF2-40B4-BE49-F238E27FC236}">
                <a16:creationId xmlns:a16="http://schemas.microsoft.com/office/drawing/2014/main" id="{E4D88A60-5584-EC29-0468-3A940D8A4B5F}"/>
              </a:ext>
            </a:extLst>
          </p:cNvPr>
          <p:cNvCxnSpPr>
            <a:cxnSpLocks/>
          </p:cNvCxnSpPr>
          <p:nvPr/>
        </p:nvCxnSpPr>
        <p:spPr>
          <a:xfrm>
            <a:off x="1485892" y="1105004"/>
            <a:ext cx="4049603" cy="0"/>
          </a:xfrm>
          <a:prstGeom prst="straightConnector1">
            <a:avLst/>
          </a:prstGeom>
          <a:ln w="28575">
            <a:solidFill>
              <a:srgbClr val="FF0000"/>
            </a:solidFill>
            <a:headEnd type="none" w="med" len="med"/>
            <a:tailEnd type="arrow"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F2233A4-B9AD-B673-4E40-CB62B44F98A1}"/>
              </a:ext>
            </a:extLst>
          </p:cNvPr>
          <p:cNvCxnSpPr>
            <a:cxnSpLocks/>
          </p:cNvCxnSpPr>
          <p:nvPr/>
        </p:nvCxnSpPr>
        <p:spPr>
          <a:xfrm>
            <a:off x="1478732" y="1496744"/>
            <a:ext cx="4044489" cy="0"/>
          </a:xfrm>
          <a:prstGeom prst="straightConnector1">
            <a:avLst/>
          </a:prstGeom>
          <a:ln w="28575">
            <a:solidFill>
              <a:srgbClr val="FF0000"/>
            </a:solidFill>
            <a:headEnd type="none" w="med" len="med"/>
            <a:tailEnd type="arrow"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6678F389-74E8-183A-D32B-1484E09472AA}"/>
              </a:ext>
            </a:extLst>
          </p:cNvPr>
          <p:cNvSpPr/>
          <p:nvPr/>
        </p:nvSpPr>
        <p:spPr>
          <a:xfrm>
            <a:off x="5314566" y="871443"/>
            <a:ext cx="490953" cy="859168"/>
          </a:xfrm>
          <a:prstGeom prst="ellipse">
            <a:avLst/>
          </a:prstGeom>
          <a:noFill/>
          <a:ln w="38100">
            <a:solidFill>
              <a:srgbClr val="FF0000"/>
            </a:solid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690EEAE-6A08-516A-AAE4-0A1599C2AF04}"/>
              </a:ext>
            </a:extLst>
          </p:cNvPr>
          <p:cNvSpPr txBox="1"/>
          <p:nvPr/>
        </p:nvSpPr>
        <p:spPr>
          <a:xfrm>
            <a:off x="570732" y="2006773"/>
            <a:ext cx="5375935" cy="738664"/>
          </a:xfrm>
          <a:prstGeom prst="rect">
            <a:avLst/>
          </a:prstGeom>
          <a:noFill/>
        </p:spPr>
        <p:txBody>
          <a:bodyPr wrap="square" rtlCol="0">
            <a:spAutoFit/>
          </a:bodyPr>
          <a:lstStyle/>
          <a:p>
            <a:pPr algn="l"/>
            <a:r>
              <a:rPr lang="en-US" sz="1050" dirty="0"/>
              <a:t>All the information from the fibers will go through there.</a:t>
            </a:r>
          </a:p>
          <a:p>
            <a:pPr algn="l"/>
            <a:r>
              <a:rPr lang="en-US" sz="1050" dirty="0"/>
              <a:t>Challenges due to conditions (space, temperature gradient, radiations, vacuum …) -&gt; interface with fibers brazed or glued using epoxy.</a:t>
            </a:r>
          </a:p>
          <a:p>
            <a:pPr algn="l"/>
            <a:endParaRPr lang="en-US" sz="1050" dirty="0"/>
          </a:p>
        </p:txBody>
      </p:sp>
      <p:cxnSp>
        <p:nvCxnSpPr>
          <p:cNvPr id="25" name="Straight Arrow Connector 24">
            <a:extLst>
              <a:ext uri="{FF2B5EF4-FFF2-40B4-BE49-F238E27FC236}">
                <a16:creationId xmlns:a16="http://schemas.microsoft.com/office/drawing/2014/main" id="{229E862B-3FF2-4C58-F9A1-C77F3D858C9E}"/>
              </a:ext>
            </a:extLst>
          </p:cNvPr>
          <p:cNvCxnSpPr>
            <a:cxnSpLocks/>
            <a:endCxn id="21" idx="3"/>
          </p:cNvCxnSpPr>
          <p:nvPr/>
        </p:nvCxnSpPr>
        <p:spPr>
          <a:xfrm flipV="1">
            <a:off x="4406303" y="1604789"/>
            <a:ext cx="980161" cy="567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ZoneTexte 17">
            <a:extLst>
              <a:ext uri="{FF2B5EF4-FFF2-40B4-BE49-F238E27FC236}">
                <a16:creationId xmlns:a16="http://schemas.microsoft.com/office/drawing/2014/main" id="{A890335E-918F-9561-2694-F0D085E31101}"/>
              </a:ext>
            </a:extLst>
          </p:cNvPr>
          <p:cNvSpPr txBox="1"/>
          <p:nvPr/>
        </p:nvSpPr>
        <p:spPr>
          <a:xfrm>
            <a:off x="533911" y="611388"/>
            <a:ext cx="1692188" cy="230832"/>
          </a:xfrm>
          <a:prstGeom prst="rect">
            <a:avLst/>
          </a:prstGeom>
          <a:noFill/>
        </p:spPr>
        <p:txBody>
          <a:bodyPr wrap="square" rtlCol="0">
            <a:spAutoFit/>
          </a:bodyPr>
          <a:lstStyle/>
          <a:p>
            <a:r>
              <a:rPr lang="fr-FR" sz="900" dirty="0">
                <a:solidFill>
                  <a:schemeClr val="bg1"/>
                </a:solidFill>
              </a:rPr>
              <a:t>Design by M. Koratzinos</a:t>
            </a:r>
          </a:p>
        </p:txBody>
      </p:sp>
      <p:pic>
        <p:nvPicPr>
          <p:cNvPr id="38" name="Picture 37">
            <a:extLst>
              <a:ext uri="{FF2B5EF4-FFF2-40B4-BE49-F238E27FC236}">
                <a16:creationId xmlns:a16="http://schemas.microsoft.com/office/drawing/2014/main" id="{C0D9DB3E-4E5A-2E07-4C55-7B833AD24ED8}"/>
              </a:ext>
            </a:extLst>
          </p:cNvPr>
          <p:cNvPicPr>
            <a:picLocks noChangeAspect="1"/>
          </p:cNvPicPr>
          <p:nvPr/>
        </p:nvPicPr>
        <p:blipFill>
          <a:blip r:embed="rId6"/>
          <a:stretch>
            <a:fillRect/>
          </a:stretch>
        </p:blipFill>
        <p:spPr>
          <a:xfrm>
            <a:off x="120650" y="2806612"/>
            <a:ext cx="5358129" cy="1572347"/>
          </a:xfrm>
          <a:prstGeom prst="rect">
            <a:avLst/>
          </a:prstGeom>
        </p:spPr>
      </p:pic>
      <p:sp>
        <p:nvSpPr>
          <p:cNvPr id="39" name="TextBox 38">
            <a:extLst>
              <a:ext uri="{FF2B5EF4-FFF2-40B4-BE49-F238E27FC236}">
                <a16:creationId xmlns:a16="http://schemas.microsoft.com/office/drawing/2014/main" id="{664CA3C4-7FC8-3074-9105-A4396B24961F}"/>
              </a:ext>
            </a:extLst>
          </p:cNvPr>
          <p:cNvSpPr txBox="1"/>
          <p:nvPr/>
        </p:nvSpPr>
        <p:spPr>
          <a:xfrm>
            <a:off x="143740" y="4360610"/>
            <a:ext cx="4966739" cy="338554"/>
          </a:xfrm>
          <a:prstGeom prst="rect">
            <a:avLst/>
          </a:prstGeom>
          <a:noFill/>
        </p:spPr>
        <p:txBody>
          <a:bodyPr wrap="square">
            <a:spAutoFit/>
          </a:bodyPr>
          <a:lstStyle/>
          <a:p>
            <a:r>
              <a:rPr lang="en-US" sz="800" dirty="0">
                <a:hlinkClick r:id="rId7"/>
              </a:rPr>
              <a:t>Grandal, Tania, et al. "Laser brazing metallic embedding technique for fiber optic sensors." 2017 25th Optical Fiber Sensors Conference (OFS). IEEE, 2017.</a:t>
            </a:r>
            <a:endParaRPr lang="en-US" sz="800" dirty="0"/>
          </a:p>
        </p:txBody>
      </p:sp>
      <p:sp>
        <p:nvSpPr>
          <p:cNvPr id="40" name="TextBox 39">
            <a:extLst>
              <a:ext uri="{FF2B5EF4-FFF2-40B4-BE49-F238E27FC236}">
                <a16:creationId xmlns:a16="http://schemas.microsoft.com/office/drawing/2014/main" id="{EA9A00FE-43F4-F496-64C3-ED3D0EDEA4C7}"/>
              </a:ext>
            </a:extLst>
          </p:cNvPr>
          <p:cNvSpPr txBox="1"/>
          <p:nvPr/>
        </p:nvSpPr>
        <p:spPr>
          <a:xfrm>
            <a:off x="5919020" y="4855746"/>
            <a:ext cx="3180530" cy="307777"/>
          </a:xfrm>
          <a:prstGeom prst="rect">
            <a:avLst/>
          </a:prstGeom>
          <a:noFill/>
        </p:spPr>
        <p:txBody>
          <a:bodyPr wrap="square">
            <a:spAutoFit/>
          </a:bodyPr>
          <a:lstStyle/>
          <a:p>
            <a:r>
              <a:rPr lang="en-GB" sz="700" b="0" i="0" dirty="0">
                <a:solidFill>
                  <a:srgbClr val="222222"/>
                </a:solidFill>
                <a:effectLst/>
                <a:latin typeface="Arial" panose="020B0604020202020204" pitchFamily="34" charset="0"/>
                <a:hlinkClick r:id="rId8"/>
              </a:rPr>
              <a:t>Bosman, M. Z. C., et al. "DESIGN AND DEPLOYMENT OF AN IN-VACUUM ELECTRO-OPTIC BPM AT THE CERN SPS."</a:t>
            </a:r>
            <a:endParaRPr lang="en-US" sz="700" dirty="0"/>
          </a:p>
        </p:txBody>
      </p:sp>
      <p:pic>
        <p:nvPicPr>
          <p:cNvPr id="41" name="Picture 40">
            <a:extLst>
              <a:ext uri="{FF2B5EF4-FFF2-40B4-BE49-F238E27FC236}">
                <a16:creationId xmlns:a16="http://schemas.microsoft.com/office/drawing/2014/main" id="{C24F9146-B1F7-8845-0365-B0DD4194A653}"/>
              </a:ext>
            </a:extLst>
          </p:cNvPr>
          <p:cNvPicPr>
            <a:picLocks noChangeAspect="1"/>
          </p:cNvPicPr>
          <p:nvPr/>
        </p:nvPicPr>
        <p:blipFill>
          <a:blip r:embed="rId9">
            <a:clrChange>
              <a:clrFrom>
                <a:srgbClr val="FFFFFF"/>
              </a:clrFrom>
              <a:clrTo>
                <a:srgbClr val="FFFFFF">
                  <a:alpha val="0"/>
                </a:srgbClr>
              </a:clrTo>
            </a:clrChange>
          </a:blip>
          <a:srcRect t="30462" b="1"/>
          <a:stretch/>
        </p:blipFill>
        <p:spPr>
          <a:xfrm>
            <a:off x="6827520" y="1771649"/>
            <a:ext cx="2316480" cy="3125007"/>
          </a:xfrm>
          <a:prstGeom prst="rect">
            <a:avLst/>
          </a:prstGeom>
        </p:spPr>
      </p:pic>
      <p:sp>
        <p:nvSpPr>
          <p:cNvPr id="3" name="TextBox 2">
            <a:extLst>
              <a:ext uri="{FF2B5EF4-FFF2-40B4-BE49-F238E27FC236}">
                <a16:creationId xmlns:a16="http://schemas.microsoft.com/office/drawing/2014/main" id="{39CF8750-A8C9-10E0-E250-92F9B19646D9}"/>
              </a:ext>
            </a:extLst>
          </p:cNvPr>
          <p:cNvSpPr txBox="1"/>
          <p:nvPr/>
        </p:nvSpPr>
        <p:spPr>
          <a:xfrm>
            <a:off x="0" y="383385"/>
            <a:ext cx="5418894" cy="307777"/>
          </a:xfrm>
          <a:prstGeom prst="rect">
            <a:avLst/>
          </a:prstGeom>
          <a:noFill/>
        </p:spPr>
        <p:txBody>
          <a:bodyPr wrap="square" rtlCol="0">
            <a:spAutoFit/>
          </a:bodyPr>
          <a:lstStyle/>
          <a:p>
            <a:pPr algn="l"/>
            <a:r>
              <a:rPr lang="en-US" sz="1400" dirty="0"/>
              <a:t>Recovering the data from the fibers</a:t>
            </a:r>
          </a:p>
        </p:txBody>
      </p:sp>
      <p:pic>
        <p:nvPicPr>
          <p:cNvPr id="1026" name="0BC6255B-C17B-4E3C-986F-06EC390E0753" descr="IMG_7875.jpg">
            <a:extLst>
              <a:ext uri="{FF2B5EF4-FFF2-40B4-BE49-F238E27FC236}">
                <a16:creationId xmlns:a16="http://schemas.microsoft.com/office/drawing/2014/main" id="{C3A138ED-4236-B5CC-9B9B-4B55288841F6}"/>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3803" b="30691"/>
          <a:stretch/>
        </p:blipFill>
        <p:spPr bwMode="auto">
          <a:xfrm>
            <a:off x="6992713" y="650854"/>
            <a:ext cx="1681388" cy="102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468E731-A2E1-976E-0317-6326D6F3A5DA}"/>
              </a:ext>
            </a:extLst>
          </p:cNvPr>
          <p:cNvPicPr>
            <a:picLocks noChangeAspect="1"/>
          </p:cNvPicPr>
          <p:nvPr/>
        </p:nvPicPr>
        <p:blipFill>
          <a:blip r:embed="rId9">
            <a:clrChange>
              <a:clrFrom>
                <a:srgbClr val="FFFFFF"/>
              </a:clrFrom>
              <a:clrTo>
                <a:srgbClr val="FFFFFF">
                  <a:alpha val="0"/>
                </a:srgbClr>
              </a:clrTo>
            </a:clrChange>
          </a:blip>
          <a:srcRect l="274" t="-150" r="-274" b="69538"/>
          <a:stretch/>
        </p:blipFill>
        <p:spPr>
          <a:xfrm>
            <a:off x="5334000" y="2434305"/>
            <a:ext cx="2316480" cy="1375695"/>
          </a:xfrm>
          <a:prstGeom prst="rect">
            <a:avLst/>
          </a:prstGeom>
        </p:spPr>
      </p:pic>
      <p:sp>
        <p:nvSpPr>
          <p:cNvPr id="5" name="TextBox 4">
            <a:extLst>
              <a:ext uri="{FF2B5EF4-FFF2-40B4-BE49-F238E27FC236}">
                <a16:creationId xmlns:a16="http://schemas.microsoft.com/office/drawing/2014/main" id="{4B7461F3-4EF5-91DE-69E4-23CE938E7C73}"/>
              </a:ext>
            </a:extLst>
          </p:cNvPr>
          <p:cNvSpPr txBox="1"/>
          <p:nvPr/>
        </p:nvSpPr>
        <p:spPr>
          <a:xfrm>
            <a:off x="6654800" y="330373"/>
            <a:ext cx="2409717" cy="338554"/>
          </a:xfrm>
          <a:prstGeom prst="rect">
            <a:avLst/>
          </a:prstGeom>
          <a:noFill/>
        </p:spPr>
        <p:txBody>
          <a:bodyPr wrap="square" rtlCol="0">
            <a:spAutoFit/>
          </a:bodyPr>
          <a:lstStyle/>
          <a:p>
            <a:pPr algn="l"/>
            <a:r>
              <a:rPr lang="en-US" sz="800" dirty="0"/>
              <a:t>Epoxy glued optical fiber for installation on low-beta quadrupole cryostat for HL-LHC</a:t>
            </a:r>
          </a:p>
        </p:txBody>
      </p:sp>
      <p:sp>
        <p:nvSpPr>
          <p:cNvPr id="6" name="TextBox 5">
            <a:extLst>
              <a:ext uri="{FF2B5EF4-FFF2-40B4-BE49-F238E27FC236}">
                <a16:creationId xmlns:a16="http://schemas.microsoft.com/office/drawing/2014/main" id="{3672DCB1-06F3-CDD2-96E9-7C4A882389B7}"/>
              </a:ext>
            </a:extLst>
          </p:cNvPr>
          <p:cNvSpPr txBox="1"/>
          <p:nvPr/>
        </p:nvSpPr>
        <p:spPr>
          <a:xfrm>
            <a:off x="1923283" y="4826173"/>
            <a:ext cx="1067568" cy="253916"/>
          </a:xfrm>
          <a:prstGeom prst="rect">
            <a:avLst/>
          </a:prstGeom>
          <a:noFill/>
        </p:spPr>
        <p:txBody>
          <a:bodyPr wrap="square" rtlCol="0">
            <a:spAutoFit/>
          </a:bodyPr>
          <a:lstStyle/>
          <a:p>
            <a:pPr algn="l"/>
            <a:r>
              <a:rPr lang="en-US" sz="1050" dirty="0">
                <a:solidFill>
                  <a:srgbClr val="C00000"/>
                </a:solidFill>
              </a:rPr>
              <a:t>To be studied</a:t>
            </a:r>
          </a:p>
        </p:txBody>
      </p:sp>
      <p:sp>
        <p:nvSpPr>
          <p:cNvPr id="8" name="Textfeld 1">
            <a:extLst>
              <a:ext uri="{FF2B5EF4-FFF2-40B4-BE49-F238E27FC236}">
                <a16:creationId xmlns:a16="http://schemas.microsoft.com/office/drawing/2014/main" id="{57EB26D5-F45A-BCB4-A64F-3797D69C7DE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3" name="Textfeld 2">
            <a:extLst>
              <a:ext uri="{FF2B5EF4-FFF2-40B4-BE49-F238E27FC236}">
                <a16:creationId xmlns:a16="http://schemas.microsoft.com/office/drawing/2014/main" id="{2DA79E16-F28C-353E-E2FD-E164473E5AE5}"/>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7854754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9">
            <a:extLst>
              <a:ext uri="{FF2B5EF4-FFF2-40B4-BE49-F238E27FC236}">
                <a16:creationId xmlns:a16="http://schemas.microsoft.com/office/drawing/2014/main" id="{C476D3DC-74E4-4ABB-AB47-4E80D2624DAF}"/>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29</a:t>
            </a:r>
          </a:p>
        </p:txBody>
      </p:sp>
      <p:pic>
        <p:nvPicPr>
          <p:cNvPr id="16" name="Picture 15">
            <a:extLst>
              <a:ext uri="{FF2B5EF4-FFF2-40B4-BE49-F238E27FC236}">
                <a16:creationId xmlns:a16="http://schemas.microsoft.com/office/drawing/2014/main" id="{0AF80C18-59A8-84D5-8413-CBE0964B7849}"/>
              </a:ext>
            </a:extLst>
          </p:cNvPr>
          <p:cNvPicPr>
            <a:picLocks noChangeAspect="1"/>
          </p:cNvPicPr>
          <p:nvPr/>
        </p:nvPicPr>
        <p:blipFill>
          <a:blip r:embed="rId4"/>
          <a:srcRect b="30674"/>
          <a:stretch/>
        </p:blipFill>
        <p:spPr>
          <a:xfrm>
            <a:off x="4872709" y="771834"/>
            <a:ext cx="3528725" cy="1914672"/>
          </a:xfrm>
          <a:prstGeom prst="rect">
            <a:avLst/>
          </a:prstGeom>
        </p:spPr>
      </p:pic>
      <p:pic>
        <p:nvPicPr>
          <p:cNvPr id="19" name="Picture 18">
            <a:extLst>
              <a:ext uri="{FF2B5EF4-FFF2-40B4-BE49-F238E27FC236}">
                <a16:creationId xmlns:a16="http://schemas.microsoft.com/office/drawing/2014/main" id="{D729E3CD-1C92-8296-879A-45C7530D5B24}"/>
              </a:ext>
            </a:extLst>
          </p:cNvPr>
          <p:cNvPicPr>
            <a:picLocks noChangeAspect="1"/>
          </p:cNvPicPr>
          <p:nvPr/>
        </p:nvPicPr>
        <p:blipFill>
          <a:blip r:embed="rId5"/>
          <a:srcRect t="-1" b="30332"/>
          <a:stretch/>
        </p:blipFill>
        <p:spPr>
          <a:xfrm>
            <a:off x="5509260" y="2486533"/>
            <a:ext cx="3627120" cy="2649347"/>
          </a:xfrm>
          <a:prstGeom prst="rect">
            <a:avLst/>
          </a:prstGeom>
        </p:spPr>
      </p:pic>
      <p:pic>
        <p:nvPicPr>
          <p:cNvPr id="21" name="Picture 20">
            <a:extLst>
              <a:ext uri="{FF2B5EF4-FFF2-40B4-BE49-F238E27FC236}">
                <a16:creationId xmlns:a16="http://schemas.microsoft.com/office/drawing/2014/main" id="{512A9010-DCFF-A2B4-ECD0-E44C0A883D12}"/>
              </a:ext>
            </a:extLst>
          </p:cNvPr>
          <p:cNvPicPr>
            <a:picLocks noChangeAspect="1"/>
          </p:cNvPicPr>
          <p:nvPr/>
        </p:nvPicPr>
        <p:blipFill>
          <a:blip r:embed="rId6"/>
          <a:stretch>
            <a:fillRect/>
          </a:stretch>
        </p:blipFill>
        <p:spPr>
          <a:xfrm>
            <a:off x="853630" y="777957"/>
            <a:ext cx="2981822" cy="1690514"/>
          </a:xfrm>
          <a:prstGeom prst="rect">
            <a:avLst/>
          </a:prstGeom>
          <a:ln>
            <a:solidFill>
              <a:schemeClr val="tx1"/>
            </a:solidFill>
          </a:ln>
        </p:spPr>
      </p:pic>
      <p:pic>
        <p:nvPicPr>
          <p:cNvPr id="23" name="Picture 22">
            <a:extLst>
              <a:ext uri="{FF2B5EF4-FFF2-40B4-BE49-F238E27FC236}">
                <a16:creationId xmlns:a16="http://schemas.microsoft.com/office/drawing/2014/main" id="{AB904882-EEAC-2C6A-83F0-3E61D07FC011}"/>
              </a:ext>
            </a:extLst>
          </p:cNvPr>
          <p:cNvPicPr>
            <a:picLocks noChangeAspect="1"/>
          </p:cNvPicPr>
          <p:nvPr/>
        </p:nvPicPr>
        <p:blipFill>
          <a:blip r:embed="rId7"/>
          <a:srcRect l="13714" r="13684" b="16547"/>
          <a:stretch/>
        </p:blipFill>
        <p:spPr>
          <a:xfrm>
            <a:off x="60960" y="2548882"/>
            <a:ext cx="2529840" cy="2534535"/>
          </a:xfrm>
          <a:prstGeom prst="rect">
            <a:avLst/>
          </a:prstGeom>
        </p:spPr>
      </p:pic>
      <p:pic>
        <p:nvPicPr>
          <p:cNvPr id="1026" name="Picture 2">
            <a:extLst>
              <a:ext uri="{FF2B5EF4-FFF2-40B4-BE49-F238E27FC236}">
                <a16:creationId xmlns:a16="http://schemas.microsoft.com/office/drawing/2014/main" id="{CEBEB4F2-0C04-09E6-FE8B-4CB6DD56081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6724" y="2795298"/>
            <a:ext cx="1897696" cy="172663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4BF8E9B-B67A-865F-9688-FE776A624930}"/>
              </a:ext>
            </a:extLst>
          </p:cNvPr>
          <p:cNvSpPr txBox="1"/>
          <p:nvPr/>
        </p:nvSpPr>
        <p:spPr>
          <a:xfrm>
            <a:off x="4335780" y="2788920"/>
            <a:ext cx="571500" cy="246221"/>
          </a:xfrm>
          <a:prstGeom prst="rect">
            <a:avLst/>
          </a:prstGeom>
          <a:noFill/>
        </p:spPr>
        <p:txBody>
          <a:bodyPr wrap="square" rtlCol="0">
            <a:spAutoFit/>
          </a:bodyPr>
          <a:lstStyle/>
          <a:p>
            <a:pPr algn="l"/>
            <a:r>
              <a:rPr lang="en-US" sz="1000" dirty="0">
                <a:hlinkClick r:id="rId9"/>
              </a:rPr>
              <a:t>BCAM</a:t>
            </a:r>
            <a:endParaRPr lang="en-US" sz="1000" dirty="0"/>
          </a:p>
        </p:txBody>
      </p:sp>
      <p:sp>
        <p:nvSpPr>
          <p:cNvPr id="10" name="TextBox 9">
            <a:hlinkClick r:id="rId10"/>
            <a:extLst>
              <a:ext uri="{FF2B5EF4-FFF2-40B4-BE49-F238E27FC236}">
                <a16:creationId xmlns:a16="http://schemas.microsoft.com/office/drawing/2014/main" id="{47881EEF-834A-7AA1-D13D-4DA09FA3AD82}"/>
              </a:ext>
            </a:extLst>
          </p:cNvPr>
          <p:cNvSpPr txBox="1"/>
          <p:nvPr/>
        </p:nvSpPr>
        <p:spPr>
          <a:xfrm>
            <a:off x="1740456" y="4748778"/>
            <a:ext cx="4157424" cy="307777"/>
          </a:xfrm>
          <a:prstGeom prst="rect">
            <a:avLst/>
          </a:prstGeom>
          <a:noFill/>
        </p:spPr>
        <p:txBody>
          <a:bodyPr wrap="square">
            <a:spAutoFit/>
          </a:bodyPr>
          <a:lstStyle/>
          <a:p>
            <a:r>
              <a:rPr lang="en-GB" sz="700" b="0" i="0" dirty="0">
                <a:solidFill>
                  <a:srgbClr val="222222"/>
                </a:solidFill>
                <a:effectLst/>
                <a:latin typeface="Arial" panose="020B0604020202020204" pitchFamily="34" charset="0"/>
                <a:hlinkClick r:id="rId10"/>
              </a:rPr>
              <a:t>Amelung, Christoph, et al. "The Optical Alignment System of the ATLAS Muon Spectrometer Endcaps." </a:t>
            </a:r>
            <a:r>
              <a:rPr lang="en-GB" sz="700" b="0" i="1" dirty="0">
                <a:solidFill>
                  <a:srgbClr val="222222"/>
                </a:solidFill>
                <a:effectLst/>
                <a:latin typeface="Arial" panose="020B0604020202020204" pitchFamily="34" charset="0"/>
                <a:hlinkClick r:id="rId10"/>
              </a:rPr>
              <a:t>ATL-MUON-PUB-2008-003</a:t>
            </a:r>
            <a:r>
              <a:rPr lang="en-GB" sz="700" b="0" i="0" dirty="0">
                <a:solidFill>
                  <a:srgbClr val="222222"/>
                </a:solidFill>
                <a:effectLst/>
                <a:latin typeface="Arial" panose="020B0604020202020204" pitchFamily="34" charset="0"/>
                <a:hlinkClick r:id="rId10"/>
              </a:rPr>
              <a:t> (2008).</a:t>
            </a:r>
            <a:endParaRPr lang="en-US" sz="700" dirty="0"/>
          </a:p>
        </p:txBody>
      </p:sp>
      <p:sp>
        <p:nvSpPr>
          <p:cNvPr id="4" name="TextBox 3">
            <a:extLst>
              <a:ext uri="{FF2B5EF4-FFF2-40B4-BE49-F238E27FC236}">
                <a16:creationId xmlns:a16="http://schemas.microsoft.com/office/drawing/2014/main" id="{78F7507C-4E27-6717-89BE-8408F0EB3C16}"/>
              </a:ext>
            </a:extLst>
          </p:cNvPr>
          <p:cNvSpPr txBox="1"/>
          <p:nvPr/>
        </p:nvSpPr>
        <p:spPr>
          <a:xfrm>
            <a:off x="7857337" y="361931"/>
            <a:ext cx="1286663" cy="276999"/>
          </a:xfrm>
          <a:prstGeom prst="rect">
            <a:avLst/>
          </a:prstGeom>
          <a:noFill/>
        </p:spPr>
        <p:txBody>
          <a:bodyPr wrap="square" rtlCol="0">
            <a:spAutoFit/>
          </a:bodyPr>
          <a:lstStyle/>
          <a:p>
            <a:pPr algn="l"/>
            <a:r>
              <a:rPr lang="en-US" sz="1200" dirty="0"/>
              <a:t>Lines of sight</a:t>
            </a:r>
          </a:p>
        </p:txBody>
      </p:sp>
      <p:sp>
        <p:nvSpPr>
          <p:cNvPr id="5" name="TextBox 4">
            <a:extLst>
              <a:ext uri="{FF2B5EF4-FFF2-40B4-BE49-F238E27FC236}">
                <a16:creationId xmlns:a16="http://schemas.microsoft.com/office/drawing/2014/main" id="{A90D885E-3801-4E40-C7BF-4971DE9748DD}"/>
              </a:ext>
            </a:extLst>
          </p:cNvPr>
          <p:cNvSpPr txBox="1"/>
          <p:nvPr/>
        </p:nvSpPr>
        <p:spPr>
          <a:xfrm>
            <a:off x="-1" y="383385"/>
            <a:ext cx="6271925" cy="307777"/>
          </a:xfrm>
          <a:prstGeom prst="rect">
            <a:avLst/>
          </a:prstGeom>
          <a:noFill/>
        </p:spPr>
        <p:txBody>
          <a:bodyPr wrap="square" rtlCol="0">
            <a:spAutoFit/>
          </a:bodyPr>
          <a:lstStyle/>
          <a:p>
            <a:pPr algn="l"/>
            <a:r>
              <a:rPr lang="en-US" sz="1400" dirty="0"/>
              <a:t>To put to perspective : subdetector monitoring systems installed inside ATLAS</a:t>
            </a:r>
          </a:p>
        </p:txBody>
      </p:sp>
      <p:sp>
        <p:nvSpPr>
          <p:cNvPr id="6" name="Textfeld 1">
            <a:extLst>
              <a:ext uri="{FF2B5EF4-FFF2-40B4-BE49-F238E27FC236}">
                <a16:creationId xmlns:a16="http://schemas.microsoft.com/office/drawing/2014/main" id="{8C059EDF-37BF-B922-E3FA-E0822FEAE33D}"/>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8" name="Textfeld 2">
            <a:extLst>
              <a:ext uri="{FF2B5EF4-FFF2-40B4-BE49-F238E27FC236}">
                <a16:creationId xmlns:a16="http://schemas.microsoft.com/office/drawing/2014/main" id="{EC517BB2-E936-04C8-188E-7BDD202E9FB0}"/>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718769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30</a:t>
            </a:r>
          </a:p>
        </p:txBody>
      </p:sp>
      <p:sp>
        <p:nvSpPr>
          <p:cNvPr id="4" name="ZoneTexte 19">
            <a:extLst>
              <a:ext uri="{FF2B5EF4-FFF2-40B4-BE49-F238E27FC236}">
                <a16:creationId xmlns:a16="http://schemas.microsoft.com/office/drawing/2014/main" id="{A639FD3A-CE22-ECA4-8CD4-9910716DD8A0}"/>
              </a:ext>
            </a:extLst>
          </p:cNvPr>
          <p:cNvSpPr txBox="1"/>
          <p:nvPr/>
        </p:nvSpPr>
        <p:spPr>
          <a:xfrm>
            <a:off x="166764" y="969485"/>
            <a:ext cx="4032448" cy="2400657"/>
          </a:xfrm>
          <a:prstGeom prst="rect">
            <a:avLst/>
          </a:prstGeom>
          <a:noFill/>
        </p:spPr>
        <p:txBody>
          <a:bodyPr wrap="square">
            <a:spAutoFit/>
          </a:bodyPr>
          <a:lstStyle/>
          <a:p>
            <a:pPr marL="171450" indent="-171450">
              <a:buFont typeface="Wingdings" panose="05000000000000000000" pitchFamily="2" charset="2"/>
              <a:buChar char="Ø"/>
            </a:pPr>
            <a:r>
              <a:rPr lang="en-GB" sz="1000" dirty="0"/>
              <a:t>Interest of having a system able to move one or multiple element without requiring to disassemble the entire QC1 ?</a:t>
            </a:r>
          </a:p>
          <a:p>
            <a:endParaRPr lang="en-GB" sz="1000" dirty="0"/>
          </a:p>
          <a:p>
            <a:pPr marL="171450" indent="-171450">
              <a:buFont typeface="Wingdings" panose="05000000000000000000" pitchFamily="2" charset="2"/>
              <a:buChar char="Ø"/>
            </a:pPr>
            <a:r>
              <a:rPr lang="en-GB" sz="1000" dirty="0"/>
              <a:t>Not necessary to be accurate at 10 </a:t>
            </a:r>
            <a:r>
              <a:rPr lang="en-GB" sz="1000" dirty="0" err="1"/>
              <a:t>μm</a:t>
            </a:r>
            <a:r>
              <a:rPr lang="en-GB" sz="1000" dirty="0"/>
              <a:t>, a system able to correct major displacements ~0.2 mm to 1mm (due to transport, gravity deformation, movement during cool down, intense magnetic fields …) would be already extremely convenient.</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Not necessary to work at cryogenic temperatures                      only at room temperature would be already extremely convenient.</a:t>
            </a:r>
          </a:p>
          <a:p>
            <a:pPr marL="171450" indent="-171450">
              <a:buFont typeface="Wingdings" panose="05000000000000000000" pitchFamily="2" charset="2"/>
              <a:buChar char="Ø"/>
            </a:pPr>
            <a:endParaRPr lang="en-GB" sz="1000" dirty="0"/>
          </a:p>
          <a:p>
            <a:pPr marL="171450" indent="-171450">
              <a:buFont typeface="Wingdings" panose="05000000000000000000" pitchFamily="2" charset="2"/>
              <a:buChar char="Ø"/>
            </a:pPr>
            <a:r>
              <a:rPr lang="en-GB" sz="1000" dirty="0"/>
              <a:t>Not necessary to be able to work during the run of the machine, during shut downs would be already extremely convenient.</a:t>
            </a:r>
          </a:p>
          <a:p>
            <a:endParaRPr lang="en-GB" sz="1000" dirty="0"/>
          </a:p>
          <a:p>
            <a:endParaRPr lang="en-GB" sz="1000" dirty="0"/>
          </a:p>
        </p:txBody>
      </p:sp>
      <p:pic>
        <p:nvPicPr>
          <p:cNvPr id="9" name="Picture 8">
            <a:extLst>
              <a:ext uri="{FF2B5EF4-FFF2-40B4-BE49-F238E27FC236}">
                <a16:creationId xmlns:a16="http://schemas.microsoft.com/office/drawing/2014/main" id="{AD333225-ACE5-DFEF-1733-2D53B465EBC3}"/>
              </a:ext>
            </a:extLst>
          </p:cNvPr>
          <p:cNvPicPr>
            <a:picLocks noChangeAspect="1"/>
          </p:cNvPicPr>
          <p:nvPr/>
        </p:nvPicPr>
        <p:blipFill>
          <a:blip r:embed="rId3"/>
          <a:stretch>
            <a:fillRect/>
          </a:stretch>
        </p:blipFill>
        <p:spPr>
          <a:xfrm>
            <a:off x="6785037" y="3269034"/>
            <a:ext cx="2335365" cy="1856238"/>
          </a:xfrm>
          <a:prstGeom prst="rect">
            <a:avLst/>
          </a:prstGeom>
        </p:spPr>
      </p:pic>
      <p:sp>
        <p:nvSpPr>
          <p:cNvPr id="10" name="Textplatzhalter 5">
            <a:extLst>
              <a:ext uri="{FF2B5EF4-FFF2-40B4-BE49-F238E27FC236}">
                <a16:creationId xmlns:a16="http://schemas.microsoft.com/office/drawing/2014/main" id="{D85D4916-3320-179C-1256-C71FAE33B64B}"/>
              </a:ext>
            </a:extLst>
          </p:cNvPr>
          <p:cNvSpPr txBox="1">
            <a:spLocks/>
          </p:cNvSpPr>
          <p:nvPr/>
        </p:nvSpPr>
        <p:spPr>
          <a:xfrm>
            <a:off x="6749537" y="3300108"/>
            <a:ext cx="2319762" cy="34155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baseline="30000" dirty="0">
                <a:solidFill>
                  <a:schemeClr val="bg1"/>
                </a:solidFill>
              </a:rPr>
              <a:t>Universal Alignment Platform Tests, </a:t>
            </a:r>
            <a:r>
              <a:rPr lang="en-US" baseline="30000" dirty="0" err="1">
                <a:solidFill>
                  <a:schemeClr val="bg1"/>
                </a:solidFill>
              </a:rPr>
              <a:t>Kacper</a:t>
            </a:r>
            <a:r>
              <a:rPr lang="en-US" baseline="30000" dirty="0">
                <a:solidFill>
                  <a:schemeClr val="bg1"/>
                </a:solidFill>
              </a:rPr>
              <a:t> </a:t>
            </a:r>
            <a:r>
              <a:rPr lang="en-US" baseline="30000" dirty="0" err="1">
                <a:solidFill>
                  <a:schemeClr val="bg1"/>
                </a:solidFill>
              </a:rPr>
              <a:t>Widuch</a:t>
            </a:r>
            <a:r>
              <a:rPr lang="en-US" baseline="30000" dirty="0">
                <a:solidFill>
                  <a:schemeClr val="bg1"/>
                </a:solidFill>
              </a:rPr>
              <a:t>, Vivien Rude BE-GM-HPA 2021-03-11</a:t>
            </a:r>
          </a:p>
        </p:txBody>
      </p:sp>
      <p:sp>
        <p:nvSpPr>
          <p:cNvPr id="12" name="TextBox 11">
            <a:extLst>
              <a:ext uri="{FF2B5EF4-FFF2-40B4-BE49-F238E27FC236}">
                <a16:creationId xmlns:a16="http://schemas.microsoft.com/office/drawing/2014/main" id="{25D7E6BF-467C-0D3F-2589-E47FE3728B0C}"/>
              </a:ext>
            </a:extLst>
          </p:cNvPr>
          <p:cNvSpPr txBox="1"/>
          <p:nvPr/>
        </p:nvSpPr>
        <p:spPr>
          <a:xfrm>
            <a:off x="133519" y="3695049"/>
            <a:ext cx="6382698" cy="1323439"/>
          </a:xfrm>
          <a:prstGeom prst="rect">
            <a:avLst/>
          </a:prstGeom>
          <a:noFill/>
        </p:spPr>
        <p:txBody>
          <a:bodyPr wrap="square">
            <a:spAutoFit/>
          </a:bodyPr>
          <a:lstStyle/>
          <a:p>
            <a:endParaRPr lang="en-GB" sz="1000" dirty="0"/>
          </a:p>
          <a:p>
            <a:r>
              <a:rPr lang="en-GB" sz="1000" dirty="0"/>
              <a:t>A lot of possibilities are open, from the system working only at warm temperature allowing a re-adjustment to the 0,1mm level of major components at the end of shut downs, to the system able to realign in real time and during the run of the machine the cold components to the </a:t>
            </a:r>
            <a:r>
              <a:rPr lang="en-GB" sz="1000" dirty="0" err="1"/>
              <a:t>micrometer</a:t>
            </a:r>
            <a:r>
              <a:rPr lang="en-GB" sz="1000" dirty="0"/>
              <a:t> level.</a:t>
            </a:r>
          </a:p>
          <a:p>
            <a:endParaRPr lang="en-GB" sz="1000" dirty="0"/>
          </a:p>
          <a:p>
            <a:r>
              <a:rPr lang="en-GB" sz="1000" dirty="0"/>
              <a:t>Systems to work in these conditions exist, the difficulty is to </a:t>
            </a:r>
            <a:r>
              <a:rPr lang="en-GB" sz="1000" u="sng" dirty="0"/>
              <a:t>quantify their advantage compared to a loss of luminosity due to any </a:t>
            </a:r>
            <a:r>
              <a:rPr lang="en-GB" sz="1000" u="sng" dirty="0" err="1"/>
              <a:t>misquantified</a:t>
            </a:r>
            <a:r>
              <a:rPr lang="en-GB" sz="1000" u="sng" dirty="0"/>
              <a:t> misalignment value or to the need to dismount, disassemble, realign, reassemble and remount the assembly.</a:t>
            </a:r>
          </a:p>
        </p:txBody>
      </p:sp>
      <p:sp>
        <p:nvSpPr>
          <p:cNvPr id="15" name="TextBox 14">
            <a:extLst>
              <a:ext uri="{FF2B5EF4-FFF2-40B4-BE49-F238E27FC236}">
                <a16:creationId xmlns:a16="http://schemas.microsoft.com/office/drawing/2014/main" id="{991205B9-BA05-2289-0DAE-71DE62F276BD}"/>
              </a:ext>
            </a:extLst>
          </p:cNvPr>
          <p:cNvSpPr txBox="1"/>
          <p:nvPr/>
        </p:nvSpPr>
        <p:spPr>
          <a:xfrm>
            <a:off x="4674090" y="1867812"/>
            <a:ext cx="1086259" cy="1446550"/>
          </a:xfrm>
          <a:prstGeom prst="rect">
            <a:avLst/>
          </a:prstGeom>
          <a:noFill/>
        </p:spPr>
        <p:txBody>
          <a:bodyPr wrap="square">
            <a:spAutoFit/>
          </a:bodyPr>
          <a:lstStyle/>
          <a:p>
            <a:r>
              <a:rPr lang="en-GB" sz="800" b="0" i="0" dirty="0" err="1">
                <a:solidFill>
                  <a:schemeClr val="bg1">
                    <a:lumMod val="65000"/>
                  </a:schemeClr>
                </a:solidFill>
                <a:effectLst/>
                <a:latin typeface="Arial" panose="020B0604020202020204" pitchFamily="34" charset="0"/>
              </a:rPr>
              <a:t>Larchevêque</a:t>
            </a:r>
            <a:r>
              <a:rPr lang="en-GB" sz="800" b="0" i="0" dirty="0">
                <a:solidFill>
                  <a:schemeClr val="bg1">
                    <a:lumMod val="65000"/>
                  </a:schemeClr>
                </a:solidFill>
                <a:effectLst/>
                <a:latin typeface="Arial" panose="020B0604020202020204" pitchFamily="34" charset="0"/>
              </a:rPr>
              <a:t>, C., et al. "The Euclid VIS read-out shutter unit: a low disturbance mechanism at cryogenic temperature." </a:t>
            </a:r>
            <a:r>
              <a:rPr lang="en-GB" sz="800" b="0" i="1" dirty="0" err="1">
                <a:solidFill>
                  <a:schemeClr val="bg1">
                    <a:lumMod val="65000"/>
                  </a:schemeClr>
                </a:solidFill>
                <a:effectLst/>
                <a:latin typeface="Arial" panose="020B0604020202020204" pitchFamily="34" charset="0"/>
              </a:rPr>
              <a:t>arXiv</a:t>
            </a:r>
            <a:r>
              <a:rPr lang="en-GB" sz="800" b="0" i="1" dirty="0">
                <a:solidFill>
                  <a:schemeClr val="bg1">
                    <a:lumMod val="65000"/>
                  </a:schemeClr>
                </a:solidFill>
                <a:effectLst/>
                <a:latin typeface="Arial" panose="020B0604020202020204" pitchFamily="34" charset="0"/>
              </a:rPr>
              <a:t> preprint arXiv:1801.07496</a:t>
            </a:r>
            <a:r>
              <a:rPr lang="en-GB" sz="800" b="0" i="0" dirty="0">
                <a:solidFill>
                  <a:schemeClr val="bg1">
                    <a:lumMod val="65000"/>
                  </a:schemeClr>
                </a:solidFill>
                <a:effectLst/>
                <a:latin typeface="Arial" panose="020B0604020202020204" pitchFamily="34" charset="0"/>
              </a:rPr>
              <a:t> (2018).</a:t>
            </a:r>
            <a:endParaRPr lang="en-US" sz="800" dirty="0">
              <a:solidFill>
                <a:schemeClr val="bg1">
                  <a:lumMod val="65000"/>
                </a:schemeClr>
              </a:solidFill>
            </a:endParaRPr>
          </a:p>
        </p:txBody>
      </p:sp>
      <p:pic>
        <p:nvPicPr>
          <p:cNvPr id="20" name="Picture 19">
            <a:extLst>
              <a:ext uri="{FF2B5EF4-FFF2-40B4-BE49-F238E27FC236}">
                <a16:creationId xmlns:a16="http://schemas.microsoft.com/office/drawing/2014/main" id="{9CBE0E45-0F11-1B68-BB8E-7EE529941D66}"/>
              </a:ext>
            </a:extLst>
          </p:cNvPr>
          <p:cNvPicPr>
            <a:picLocks noChangeAspect="1"/>
          </p:cNvPicPr>
          <p:nvPr/>
        </p:nvPicPr>
        <p:blipFill>
          <a:blip r:embed="rId4"/>
          <a:stretch>
            <a:fillRect/>
          </a:stretch>
        </p:blipFill>
        <p:spPr>
          <a:xfrm>
            <a:off x="5778099" y="739875"/>
            <a:ext cx="3330405" cy="2513622"/>
          </a:xfrm>
          <a:prstGeom prst="rect">
            <a:avLst/>
          </a:prstGeom>
        </p:spPr>
      </p:pic>
      <p:sp>
        <p:nvSpPr>
          <p:cNvPr id="22" name="TextBox 21">
            <a:extLst>
              <a:ext uri="{FF2B5EF4-FFF2-40B4-BE49-F238E27FC236}">
                <a16:creationId xmlns:a16="http://schemas.microsoft.com/office/drawing/2014/main" id="{554886F1-D318-41BC-214C-B8C1D8E39D0B}"/>
              </a:ext>
            </a:extLst>
          </p:cNvPr>
          <p:cNvSpPr txBox="1"/>
          <p:nvPr/>
        </p:nvSpPr>
        <p:spPr>
          <a:xfrm>
            <a:off x="5144260" y="423714"/>
            <a:ext cx="4003963" cy="246221"/>
          </a:xfrm>
          <a:prstGeom prst="rect">
            <a:avLst/>
          </a:prstGeom>
          <a:noFill/>
        </p:spPr>
        <p:txBody>
          <a:bodyPr wrap="square">
            <a:spAutoFit/>
          </a:bodyPr>
          <a:lstStyle/>
          <a:p>
            <a:r>
              <a:rPr lang="en-GB" sz="1000" dirty="0"/>
              <a:t>The EUCLID VIS Read-out Shutter Unit, which will operate in space</a:t>
            </a:r>
            <a:endParaRPr lang="en-US" sz="1000" dirty="0"/>
          </a:p>
        </p:txBody>
      </p:sp>
      <p:sp>
        <p:nvSpPr>
          <p:cNvPr id="6" name="TextBox 5">
            <a:extLst>
              <a:ext uri="{FF2B5EF4-FFF2-40B4-BE49-F238E27FC236}">
                <a16:creationId xmlns:a16="http://schemas.microsoft.com/office/drawing/2014/main" id="{4B853995-47ED-2CE2-5FCE-0710268B6073}"/>
              </a:ext>
            </a:extLst>
          </p:cNvPr>
          <p:cNvSpPr txBox="1"/>
          <p:nvPr/>
        </p:nvSpPr>
        <p:spPr>
          <a:xfrm>
            <a:off x="0" y="383385"/>
            <a:ext cx="6695372" cy="307777"/>
          </a:xfrm>
          <a:prstGeom prst="rect">
            <a:avLst/>
          </a:prstGeom>
          <a:noFill/>
        </p:spPr>
        <p:txBody>
          <a:bodyPr wrap="square" rtlCol="0">
            <a:spAutoFit/>
          </a:bodyPr>
          <a:lstStyle/>
          <a:p>
            <a:pPr>
              <a:lnSpc>
                <a:spcPct val="100000"/>
              </a:lnSpc>
              <a:spcBef>
                <a:spcPts val="300"/>
              </a:spcBef>
            </a:pPr>
            <a:r>
              <a:rPr lang="en-US" sz="1400" dirty="0">
                <a:latin typeface="Arial" panose="020B0604020202020204" pitchFamily="34" charset="0"/>
                <a:cs typeface="Arial" panose="020B0604020202020204" pitchFamily="34" charset="0"/>
              </a:rPr>
              <a:t>Re-adjustment system</a:t>
            </a:r>
          </a:p>
        </p:txBody>
      </p:sp>
      <p:sp>
        <p:nvSpPr>
          <p:cNvPr id="7" name="Textfeld 1">
            <a:extLst>
              <a:ext uri="{FF2B5EF4-FFF2-40B4-BE49-F238E27FC236}">
                <a16:creationId xmlns:a16="http://schemas.microsoft.com/office/drawing/2014/main" id="{BB1FF3B5-5F7B-D44E-FAD6-4378B1316898}"/>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8" name="Textfeld 2">
            <a:extLst>
              <a:ext uri="{FF2B5EF4-FFF2-40B4-BE49-F238E27FC236}">
                <a16:creationId xmlns:a16="http://schemas.microsoft.com/office/drawing/2014/main" id="{8CE2D707-73DF-D5CE-C874-41F28B46B6E0}"/>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3645175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51B32-4758-F0FC-9F43-E775C7B27BCC}"/>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1EE75308-01FB-0FA6-5470-6D5306F6C782}"/>
              </a:ext>
            </a:extLst>
          </p:cNvPr>
          <p:cNvPicPr>
            <a:picLocks noGrp="1" noRot="1" noChangeAspect="1" noMove="1" noResize="1" noEditPoints="1" noAdjustHandles="1" noChangeArrowheads="1" noChangeShapeType="1" noCrop="1"/>
          </p:cNvPicPr>
          <p:nvPr/>
        </p:nvPicPr>
        <p:blipFill>
          <a:blip r:embed="rId3">
            <a:clrChange>
              <a:clrFrom>
                <a:srgbClr val="FFFFFF"/>
              </a:clrFrom>
              <a:clrTo>
                <a:srgbClr val="FFFFFF">
                  <a:alpha val="0"/>
                </a:srgbClr>
              </a:clrTo>
            </a:clrChange>
          </a:blip>
          <a:stretch>
            <a:fillRect/>
          </a:stretch>
        </p:blipFill>
        <p:spPr>
          <a:xfrm>
            <a:off x="3734540" y="457199"/>
            <a:ext cx="5409460" cy="4686301"/>
          </a:xfrm>
          <a:prstGeom prst="rect">
            <a:avLst/>
          </a:prstGeom>
        </p:spPr>
      </p:pic>
      <p:sp>
        <p:nvSpPr>
          <p:cNvPr id="17" name="Foliennummernplatzhalter 4">
            <a:extLst>
              <a:ext uri="{FF2B5EF4-FFF2-40B4-BE49-F238E27FC236}">
                <a16:creationId xmlns:a16="http://schemas.microsoft.com/office/drawing/2014/main" id="{32FE785D-341B-6062-E0B3-7772FE26CEBF}"/>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a:t>
            </a:r>
          </a:p>
        </p:txBody>
      </p:sp>
      <p:pic>
        <p:nvPicPr>
          <p:cNvPr id="10" name="Picture 9" descr="A diagram of a beam&#10;&#10;Description automatically generated">
            <a:extLst>
              <a:ext uri="{FF2B5EF4-FFF2-40B4-BE49-F238E27FC236}">
                <a16:creationId xmlns:a16="http://schemas.microsoft.com/office/drawing/2014/main" id="{2D14B8FE-EE4A-5440-5E4F-D9A1BA9442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76" y="2639307"/>
            <a:ext cx="3508851" cy="2480484"/>
          </a:xfrm>
          <a:prstGeom prst="rect">
            <a:avLst/>
          </a:prstGeom>
        </p:spPr>
      </p:pic>
      <p:sp>
        <p:nvSpPr>
          <p:cNvPr id="5" name="Rectangle 4">
            <a:extLst>
              <a:ext uri="{FF2B5EF4-FFF2-40B4-BE49-F238E27FC236}">
                <a16:creationId xmlns:a16="http://schemas.microsoft.com/office/drawing/2014/main" id="{95A2C99F-ED68-D6D7-5586-F96F8DC9C596}"/>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7667B926-64D8-2F73-468C-B08E2A06213D}"/>
              </a:ext>
            </a:extLst>
          </p:cNvPr>
          <p:cNvCxnSpPr>
            <a:cxnSpLocks/>
          </p:cNvCxnSpPr>
          <p:nvPr/>
        </p:nvCxnSpPr>
        <p:spPr>
          <a:xfrm flipV="1">
            <a:off x="2889738" y="1266825"/>
            <a:ext cx="2917337" cy="225596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68BB292-6938-2594-AC30-E31CD420BDF1}"/>
              </a:ext>
            </a:extLst>
          </p:cNvPr>
          <p:cNvCxnSpPr>
            <a:cxnSpLocks/>
          </p:cNvCxnSpPr>
          <p:nvPr/>
        </p:nvCxnSpPr>
        <p:spPr>
          <a:xfrm flipV="1">
            <a:off x="2895600" y="2241550"/>
            <a:ext cx="4327525" cy="1269512"/>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CF64027-00FB-C5A9-F7F1-AED7D00090FF}"/>
              </a:ext>
            </a:extLst>
          </p:cNvPr>
          <p:cNvCxnSpPr>
            <a:cxnSpLocks/>
          </p:cNvCxnSpPr>
          <p:nvPr/>
        </p:nvCxnSpPr>
        <p:spPr>
          <a:xfrm>
            <a:off x="6721407" y="492030"/>
            <a:ext cx="2369839" cy="1442278"/>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51A1516-E9B7-8D0A-B95C-A0BE5B472E66}"/>
              </a:ext>
            </a:extLst>
          </p:cNvPr>
          <p:cNvSpPr txBox="1"/>
          <p:nvPr/>
        </p:nvSpPr>
        <p:spPr>
          <a:xfrm rot="1904374">
            <a:off x="7680922" y="989858"/>
            <a:ext cx="536687" cy="246221"/>
          </a:xfrm>
          <a:prstGeom prst="rect">
            <a:avLst/>
          </a:prstGeom>
          <a:noFill/>
        </p:spPr>
        <p:txBody>
          <a:bodyPr wrap="square" rtlCol="0">
            <a:spAutoFit/>
          </a:bodyPr>
          <a:lstStyle/>
          <a:p>
            <a:pPr algn="l"/>
            <a:r>
              <a:rPr lang="en-GB" sz="1000" dirty="0"/>
              <a:t>10 m</a:t>
            </a:r>
          </a:p>
        </p:txBody>
      </p:sp>
      <p:sp>
        <p:nvSpPr>
          <p:cNvPr id="23" name="Freeform: Shape 22">
            <a:extLst>
              <a:ext uri="{FF2B5EF4-FFF2-40B4-BE49-F238E27FC236}">
                <a16:creationId xmlns:a16="http://schemas.microsoft.com/office/drawing/2014/main" id="{DA4A465E-5ED9-C3CF-39A5-9A8CF45D77B4}"/>
              </a:ext>
            </a:extLst>
          </p:cNvPr>
          <p:cNvSpPr/>
          <p:nvPr/>
        </p:nvSpPr>
        <p:spPr>
          <a:xfrm>
            <a:off x="5286375" y="857250"/>
            <a:ext cx="1038225" cy="690563"/>
          </a:xfrm>
          <a:custGeom>
            <a:avLst/>
            <a:gdLst>
              <a:gd name="connsiteX0" fmla="*/ 0 w 1038225"/>
              <a:gd name="connsiteY0" fmla="*/ 40481 h 690563"/>
              <a:gd name="connsiteX1" fmla="*/ 123825 w 1038225"/>
              <a:gd name="connsiteY1" fmla="*/ 0 h 690563"/>
              <a:gd name="connsiteX2" fmla="*/ 850106 w 1038225"/>
              <a:gd name="connsiteY2" fmla="*/ 497681 h 690563"/>
              <a:gd name="connsiteX3" fmla="*/ 1038225 w 1038225"/>
              <a:gd name="connsiteY3" fmla="*/ 661988 h 690563"/>
              <a:gd name="connsiteX4" fmla="*/ 973931 w 1038225"/>
              <a:gd name="connsiteY4" fmla="*/ 690563 h 690563"/>
              <a:gd name="connsiteX5" fmla="*/ 928688 w 1038225"/>
              <a:gd name="connsiteY5" fmla="*/ 659606 h 690563"/>
              <a:gd name="connsiteX6" fmla="*/ 731044 w 1038225"/>
              <a:gd name="connsiteY6" fmla="*/ 547688 h 690563"/>
              <a:gd name="connsiteX7" fmla="*/ 0 w 1038225"/>
              <a:gd name="connsiteY7" fmla="*/ 40481 h 69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8225" h="690563">
                <a:moveTo>
                  <a:pt x="0" y="40481"/>
                </a:moveTo>
                <a:lnTo>
                  <a:pt x="123825" y="0"/>
                </a:lnTo>
                <a:lnTo>
                  <a:pt x="850106" y="497681"/>
                </a:lnTo>
                <a:lnTo>
                  <a:pt x="1038225" y="661988"/>
                </a:lnTo>
                <a:lnTo>
                  <a:pt x="973931" y="690563"/>
                </a:lnTo>
                <a:lnTo>
                  <a:pt x="928688" y="659606"/>
                </a:lnTo>
                <a:lnTo>
                  <a:pt x="731044" y="547688"/>
                </a:lnTo>
                <a:lnTo>
                  <a:pt x="0" y="40481"/>
                </a:lnTo>
                <a:close/>
              </a:path>
            </a:pathLst>
          </a:custGeom>
          <a:solidFill>
            <a:srgbClr val="FAFFD5">
              <a:alpha val="25098"/>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F40C756D-41AE-B031-A7A2-E72605BD33DD}"/>
              </a:ext>
            </a:extLst>
          </p:cNvPr>
          <p:cNvSpPr/>
          <p:nvPr/>
        </p:nvSpPr>
        <p:spPr>
          <a:xfrm>
            <a:off x="6731794" y="1852613"/>
            <a:ext cx="1221581" cy="821531"/>
          </a:xfrm>
          <a:custGeom>
            <a:avLst/>
            <a:gdLst>
              <a:gd name="connsiteX0" fmla="*/ 1221581 w 1221581"/>
              <a:gd name="connsiteY0" fmla="*/ 764381 h 821531"/>
              <a:gd name="connsiteX1" fmla="*/ 316706 w 1221581"/>
              <a:gd name="connsiteY1" fmla="*/ 140493 h 821531"/>
              <a:gd name="connsiteX2" fmla="*/ 76200 w 1221581"/>
              <a:gd name="connsiteY2" fmla="*/ 0 h 821531"/>
              <a:gd name="connsiteX3" fmla="*/ 0 w 1221581"/>
              <a:gd name="connsiteY3" fmla="*/ 26193 h 821531"/>
              <a:gd name="connsiteX4" fmla="*/ 261937 w 1221581"/>
              <a:gd name="connsiteY4" fmla="*/ 223837 h 821531"/>
              <a:gd name="connsiteX5" fmla="*/ 1116806 w 1221581"/>
              <a:gd name="connsiteY5" fmla="*/ 821531 h 821531"/>
              <a:gd name="connsiteX6" fmla="*/ 1221581 w 1221581"/>
              <a:gd name="connsiteY6" fmla="*/ 764381 h 82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1581" h="821531">
                <a:moveTo>
                  <a:pt x="1221581" y="764381"/>
                </a:moveTo>
                <a:lnTo>
                  <a:pt x="316706" y="140493"/>
                </a:lnTo>
                <a:lnTo>
                  <a:pt x="76200" y="0"/>
                </a:lnTo>
                <a:lnTo>
                  <a:pt x="0" y="26193"/>
                </a:lnTo>
                <a:lnTo>
                  <a:pt x="261937" y="223837"/>
                </a:lnTo>
                <a:lnTo>
                  <a:pt x="1116806" y="821531"/>
                </a:lnTo>
                <a:lnTo>
                  <a:pt x="1221581" y="764381"/>
                </a:lnTo>
                <a:close/>
              </a:path>
            </a:pathLst>
          </a:custGeom>
          <a:solidFill>
            <a:srgbClr val="FAFFD5">
              <a:alpha val="25098"/>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D1DF26-8FD4-233C-CA99-4BFBE891D0A0}"/>
              </a:ext>
            </a:extLst>
          </p:cNvPr>
          <p:cNvPicPr>
            <a:picLocks noChangeAspect="1"/>
          </p:cNvPicPr>
          <p:nvPr/>
        </p:nvPicPr>
        <p:blipFill>
          <a:blip r:embed="rId5"/>
          <a:stretch>
            <a:fillRect/>
          </a:stretch>
        </p:blipFill>
        <p:spPr>
          <a:xfrm>
            <a:off x="569752" y="772769"/>
            <a:ext cx="2013888" cy="1830047"/>
          </a:xfrm>
          <a:prstGeom prst="rect">
            <a:avLst/>
          </a:prstGeom>
        </p:spPr>
      </p:pic>
      <p:sp>
        <p:nvSpPr>
          <p:cNvPr id="3" name="TextBox 2">
            <a:extLst>
              <a:ext uri="{FF2B5EF4-FFF2-40B4-BE49-F238E27FC236}">
                <a16:creationId xmlns:a16="http://schemas.microsoft.com/office/drawing/2014/main" id="{94149BF7-8D5A-F3A0-5EF2-5FD3F6D4929F}"/>
              </a:ext>
            </a:extLst>
          </p:cNvPr>
          <p:cNvSpPr txBox="1"/>
          <p:nvPr/>
        </p:nvSpPr>
        <p:spPr>
          <a:xfrm>
            <a:off x="0" y="383385"/>
            <a:ext cx="5418894" cy="307777"/>
          </a:xfrm>
          <a:prstGeom prst="rect">
            <a:avLst/>
          </a:prstGeom>
          <a:noFill/>
        </p:spPr>
        <p:txBody>
          <a:bodyPr wrap="square" rtlCol="0">
            <a:spAutoFit/>
          </a:bodyPr>
          <a:lstStyle/>
          <a:p>
            <a:pPr algn="l"/>
            <a:r>
              <a:rPr lang="en-US" sz="1400" dirty="0"/>
              <a:t>Reminder of the FCC-</a:t>
            </a:r>
            <a:r>
              <a:rPr lang="en-US" sz="1400" dirty="0" err="1"/>
              <a:t>ee</a:t>
            </a:r>
            <a:r>
              <a:rPr lang="en-US" sz="1400" dirty="0"/>
              <a:t> MDI region</a:t>
            </a:r>
          </a:p>
        </p:txBody>
      </p:sp>
      <p:sp>
        <p:nvSpPr>
          <p:cNvPr id="2" name="Textfeld 1">
            <a:extLst>
              <a:ext uri="{FF2B5EF4-FFF2-40B4-BE49-F238E27FC236}">
                <a16:creationId xmlns:a16="http://schemas.microsoft.com/office/drawing/2014/main" id="{AA6DC6F1-4F37-C758-5E34-A280ECC75FD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6" name="Textfeld 2">
            <a:extLst>
              <a:ext uri="{FF2B5EF4-FFF2-40B4-BE49-F238E27FC236}">
                <a16:creationId xmlns:a16="http://schemas.microsoft.com/office/drawing/2014/main" id="{040A95D8-ED08-FAB0-F75A-681D109E88E6}"/>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86609947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E892C2-9CC2-A4CB-E529-0569055BA83D}"/>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1DFFFEAD-01D5-CBFB-D54F-2E4F2D85AEF0}"/>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4</a:t>
            </a:r>
          </a:p>
        </p:txBody>
      </p:sp>
      <p:sp>
        <p:nvSpPr>
          <p:cNvPr id="5" name="Rectangle 4">
            <a:extLst>
              <a:ext uri="{FF2B5EF4-FFF2-40B4-BE49-F238E27FC236}">
                <a16:creationId xmlns:a16="http://schemas.microsoft.com/office/drawing/2014/main" id="{E2B9C12D-70ED-0E0D-80BF-7273A3ADCC76}"/>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3E8DDC81-F364-8C12-3682-D3E7D0944057}"/>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34" name="TextBox 33">
            <a:extLst>
              <a:ext uri="{FF2B5EF4-FFF2-40B4-BE49-F238E27FC236}">
                <a16:creationId xmlns:a16="http://schemas.microsoft.com/office/drawing/2014/main" id="{5BFAA0DB-BCD5-D684-D3FA-34E56E9AD7BE}"/>
              </a:ext>
            </a:extLst>
          </p:cNvPr>
          <p:cNvSpPr txBox="1"/>
          <p:nvPr/>
        </p:nvSpPr>
        <p:spPr>
          <a:xfrm>
            <a:off x="0" y="383385"/>
            <a:ext cx="9144000" cy="307777"/>
          </a:xfrm>
          <a:prstGeom prst="rect">
            <a:avLst/>
          </a:prstGeom>
          <a:noFill/>
        </p:spPr>
        <p:txBody>
          <a:bodyPr wrap="square" rtlCol="0">
            <a:spAutoFit/>
          </a:bodyPr>
          <a:lstStyle/>
          <a:p>
            <a:pPr algn="l"/>
            <a:r>
              <a:rPr lang="en-US" sz="1400" dirty="0"/>
              <a:t>Alignment goal in the FCC-ee MDI: monitor the alignment of final focusing quadrupoles across the MDI </a:t>
            </a:r>
          </a:p>
        </p:txBody>
      </p:sp>
      <p:sp>
        <p:nvSpPr>
          <p:cNvPr id="2" name="Textfeld 1">
            <a:extLst>
              <a:ext uri="{FF2B5EF4-FFF2-40B4-BE49-F238E27FC236}">
                <a16:creationId xmlns:a16="http://schemas.microsoft.com/office/drawing/2014/main" id="{C4EE81E9-8DEF-7F8D-44B7-2D901D333BD1}"/>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3" name="Textfeld 2">
            <a:extLst>
              <a:ext uri="{FF2B5EF4-FFF2-40B4-BE49-F238E27FC236}">
                <a16:creationId xmlns:a16="http://schemas.microsoft.com/office/drawing/2014/main" id="{05CFE74E-7CE5-AE1E-B9D2-5976C41BEA1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25538111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09109-D153-CCF4-214D-E0F0B696B53F}"/>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AA5AF9A6-2BF8-4383-89FA-2ADCE00EC3E1}"/>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5</a:t>
            </a:r>
          </a:p>
        </p:txBody>
      </p:sp>
      <p:sp>
        <p:nvSpPr>
          <p:cNvPr id="5" name="Rectangle 4">
            <a:extLst>
              <a:ext uri="{FF2B5EF4-FFF2-40B4-BE49-F238E27FC236}">
                <a16:creationId xmlns:a16="http://schemas.microsoft.com/office/drawing/2014/main" id="{49F115E1-20DD-40D2-5BD6-452EB40A6C10}"/>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7BAB9AE8-CC42-92DF-B417-3BF2385D9FFF}"/>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2" name="Freeform: Shape 1">
            <a:extLst>
              <a:ext uri="{FF2B5EF4-FFF2-40B4-BE49-F238E27FC236}">
                <a16:creationId xmlns:a16="http://schemas.microsoft.com/office/drawing/2014/main" id="{E266361C-0DA4-DDBF-719A-5426D7305252}"/>
              </a:ext>
            </a:extLst>
          </p:cNvPr>
          <p:cNvSpPr/>
          <p:nvPr/>
        </p:nvSpPr>
        <p:spPr>
          <a:xfrm>
            <a:off x="1914144" y="1267968"/>
            <a:ext cx="1889760" cy="1280160"/>
          </a:xfrm>
          <a:custGeom>
            <a:avLst/>
            <a:gdLst>
              <a:gd name="connsiteX0" fmla="*/ 243840 w 1889760"/>
              <a:gd name="connsiteY0" fmla="*/ 0 h 1280160"/>
              <a:gd name="connsiteX1" fmla="*/ 1725168 w 1889760"/>
              <a:gd name="connsiteY1" fmla="*/ 1042416 h 1280160"/>
              <a:gd name="connsiteX2" fmla="*/ 1889760 w 1889760"/>
              <a:gd name="connsiteY2" fmla="*/ 1225296 h 1280160"/>
              <a:gd name="connsiteX3" fmla="*/ 1810512 w 1889760"/>
              <a:gd name="connsiteY3" fmla="*/ 1280160 h 1280160"/>
              <a:gd name="connsiteX4" fmla="*/ 1414272 w 1889760"/>
              <a:gd name="connsiteY4" fmla="*/ 1078992 h 1280160"/>
              <a:gd name="connsiteX5" fmla="*/ 0 w 1889760"/>
              <a:gd name="connsiteY5" fmla="*/ 79248 h 1280160"/>
              <a:gd name="connsiteX6" fmla="*/ 243840 w 1889760"/>
              <a:gd name="connsiteY6"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0" h="1280160">
                <a:moveTo>
                  <a:pt x="243840" y="0"/>
                </a:moveTo>
                <a:lnTo>
                  <a:pt x="1725168" y="1042416"/>
                </a:lnTo>
                <a:lnTo>
                  <a:pt x="1889760" y="1225296"/>
                </a:lnTo>
                <a:lnTo>
                  <a:pt x="1810512" y="1280160"/>
                </a:lnTo>
                <a:lnTo>
                  <a:pt x="1414272" y="1078992"/>
                </a:lnTo>
                <a:lnTo>
                  <a:pt x="0" y="79248"/>
                </a:lnTo>
                <a:lnTo>
                  <a:pt x="243840" y="0"/>
                </a:lnTo>
                <a:close/>
              </a:path>
            </a:pathLst>
          </a:custGeom>
          <a:noFill/>
          <a:ln w="19050">
            <a:solidFill>
              <a:schemeClr val="accent2">
                <a:lumMod val="60000"/>
                <a:lumOff val="40000"/>
              </a:schemeClr>
            </a:solidFill>
          </a:ln>
          <a:effectLst>
            <a:glow rad="2286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4BB4CBB7-8BF7-5D1D-CB91-08C91042C9B6}"/>
              </a:ext>
            </a:extLst>
          </p:cNvPr>
          <p:cNvSpPr/>
          <p:nvPr/>
        </p:nvSpPr>
        <p:spPr>
          <a:xfrm>
            <a:off x="4584192" y="3084576"/>
            <a:ext cx="2243328" cy="1524000"/>
          </a:xfrm>
          <a:custGeom>
            <a:avLst/>
            <a:gdLst>
              <a:gd name="connsiteX0" fmla="*/ 2243328 w 2243328"/>
              <a:gd name="connsiteY0" fmla="*/ 1402080 h 1524000"/>
              <a:gd name="connsiteX1" fmla="*/ 591312 w 2243328"/>
              <a:gd name="connsiteY1" fmla="*/ 256032 h 1524000"/>
              <a:gd name="connsiteX2" fmla="*/ 109728 w 2243328"/>
              <a:gd name="connsiteY2" fmla="*/ 0 h 1524000"/>
              <a:gd name="connsiteX3" fmla="*/ 0 w 2243328"/>
              <a:gd name="connsiteY3" fmla="*/ 42672 h 1524000"/>
              <a:gd name="connsiteX4" fmla="*/ 426720 w 2243328"/>
              <a:gd name="connsiteY4" fmla="*/ 384048 h 1524000"/>
              <a:gd name="connsiteX5" fmla="*/ 2042160 w 2243328"/>
              <a:gd name="connsiteY5" fmla="*/ 1524000 h 1524000"/>
              <a:gd name="connsiteX6" fmla="*/ 2243328 w 2243328"/>
              <a:gd name="connsiteY6" fmla="*/ 140208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328" h="1524000">
                <a:moveTo>
                  <a:pt x="2243328" y="1402080"/>
                </a:moveTo>
                <a:lnTo>
                  <a:pt x="591312" y="256032"/>
                </a:lnTo>
                <a:lnTo>
                  <a:pt x="109728" y="0"/>
                </a:lnTo>
                <a:lnTo>
                  <a:pt x="0" y="42672"/>
                </a:lnTo>
                <a:lnTo>
                  <a:pt x="426720" y="384048"/>
                </a:lnTo>
                <a:lnTo>
                  <a:pt x="2042160" y="1524000"/>
                </a:lnTo>
                <a:lnTo>
                  <a:pt x="2243328" y="1402080"/>
                </a:lnTo>
                <a:close/>
              </a:path>
            </a:pathLst>
          </a:custGeom>
          <a:noFill/>
          <a:ln w="19050">
            <a:solidFill>
              <a:schemeClr val="accent3">
                <a:lumMod val="60000"/>
                <a:lumOff val="40000"/>
              </a:schemeClr>
            </a:solidFill>
          </a:ln>
          <a:effectLst>
            <a:glow rad="228600">
              <a:schemeClr val="accent3">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0EFF0F5-A836-6998-ABAD-4871EF70626B}"/>
              </a:ext>
            </a:extLst>
          </p:cNvPr>
          <p:cNvSpPr txBox="1"/>
          <p:nvPr/>
        </p:nvSpPr>
        <p:spPr>
          <a:xfrm>
            <a:off x="0" y="383385"/>
            <a:ext cx="9144000" cy="307777"/>
          </a:xfrm>
          <a:prstGeom prst="rect">
            <a:avLst/>
          </a:prstGeom>
          <a:noFill/>
        </p:spPr>
        <p:txBody>
          <a:bodyPr wrap="square" rtlCol="0">
            <a:spAutoFit/>
          </a:bodyPr>
          <a:lstStyle/>
          <a:p>
            <a:pPr algn="l"/>
            <a:r>
              <a:rPr lang="en-US" sz="1400" dirty="0"/>
              <a:t>Sub-goal: first monitor the alignment of each side independently</a:t>
            </a:r>
          </a:p>
        </p:txBody>
      </p:sp>
      <p:sp>
        <p:nvSpPr>
          <p:cNvPr id="14" name="Textfeld 1">
            <a:extLst>
              <a:ext uri="{FF2B5EF4-FFF2-40B4-BE49-F238E27FC236}">
                <a16:creationId xmlns:a16="http://schemas.microsoft.com/office/drawing/2014/main" id="{3C398F36-2D5A-5A57-DF9B-556CDE36DD74}"/>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6" name="Textfeld 2">
            <a:extLst>
              <a:ext uri="{FF2B5EF4-FFF2-40B4-BE49-F238E27FC236}">
                <a16:creationId xmlns:a16="http://schemas.microsoft.com/office/drawing/2014/main" id="{21CE996F-B985-FCBB-9FF4-77AB232DBFB2}"/>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6546859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02BAFE-BFEB-4FA8-FEA3-9C72C8F423FD}"/>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EE2B4401-F0BC-8DEA-2D01-1489C63CDBC4}"/>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6</a:t>
            </a:r>
          </a:p>
        </p:txBody>
      </p:sp>
      <p:sp>
        <p:nvSpPr>
          <p:cNvPr id="5" name="Rectangle 4">
            <a:extLst>
              <a:ext uri="{FF2B5EF4-FFF2-40B4-BE49-F238E27FC236}">
                <a16:creationId xmlns:a16="http://schemas.microsoft.com/office/drawing/2014/main" id="{84FE42E5-CC44-A500-0A33-EEDF8C239177}"/>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8C701315-2C4D-2F5E-7A1A-2D632D021906}"/>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2" name="Freeform: Shape 1">
            <a:extLst>
              <a:ext uri="{FF2B5EF4-FFF2-40B4-BE49-F238E27FC236}">
                <a16:creationId xmlns:a16="http://schemas.microsoft.com/office/drawing/2014/main" id="{7AD82510-D85E-0156-5410-D9B4718B2C9D}"/>
              </a:ext>
            </a:extLst>
          </p:cNvPr>
          <p:cNvSpPr/>
          <p:nvPr/>
        </p:nvSpPr>
        <p:spPr>
          <a:xfrm>
            <a:off x="1914144" y="1267968"/>
            <a:ext cx="1889760" cy="1280160"/>
          </a:xfrm>
          <a:custGeom>
            <a:avLst/>
            <a:gdLst>
              <a:gd name="connsiteX0" fmla="*/ 243840 w 1889760"/>
              <a:gd name="connsiteY0" fmla="*/ 0 h 1280160"/>
              <a:gd name="connsiteX1" fmla="*/ 1725168 w 1889760"/>
              <a:gd name="connsiteY1" fmla="*/ 1042416 h 1280160"/>
              <a:gd name="connsiteX2" fmla="*/ 1889760 w 1889760"/>
              <a:gd name="connsiteY2" fmla="*/ 1225296 h 1280160"/>
              <a:gd name="connsiteX3" fmla="*/ 1810512 w 1889760"/>
              <a:gd name="connsiteY3" fmla="*/ 1280160 h 1280160"/>
              <a:gd name="connsiteX4" fmla="*/ 1414272 w 1889760"/>
              <a:gd name="connsiteY4" fmla="*/ 1078992 h 1280160"/>
              <a:gd name="connsiteX5" fmla="*/ 0 w 1889760"/>
              <a:gd name="connsiteY5" fmla="*/ 79248 h 1280160"/>
              <a:gd name="connsiteX6" fmla="*/ 243840 w 1889760"/>
              <a:gd name="connsiteY6"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0" h="1280160">
                <a:moveTo>
                  <a:pt x="243840" y="0"/>
                </a:moveTo>
                <a:lnTo>
                  <a:pt x="1725168" y="1042416"/>
                </a:lnTo>
                <a:lnTo>
                  <a:pt x="1889760" y="1225296"/>
                </a:lnTo>
                <a:lnTo>
                  <a:pt x="1810512" y="1280160"/>
                </a:lnTo>
                <a:lnTo>
                  <a:pt x="1414272" y="1078992"/>
                </a:lnTo>
                <a:lnTo>
                  <a:pt x="0" y="79248"/>
                </a:lnTo>
                <a:lnTo>
                  <a:pt x="243840" y="0"/>
                </a:lnTo>
                <a:close/>
              </a:path>
            </a:pathLst>
          </a:custGeom>
          <a:noFill/>
          <a:ln w="19050">
            <a:solidFill>
              <a:schemeClr val="accent2">
                <a:lumMod val="60000"/>
                <a:lumOff val="40000"/>
              </a:schemeClr>
            </a:solidFill>
          </a:ln>
          <a:effectLst>
            <a:glow rad="2286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AAC369F1-5979-4695-B2D8-FC2A4143B8E8}"/>
              </a:ext>
            </a:extLst>
          </p:cNvPr>
          <p:cNvSpPr/>
          <p:nvPr/>
        </p:nvSpPr>
        <p:spPr>
          <a:xfrm>
            <a:off x="4584192" y="3084576"/>
            <a:ext cx="2243328" cy="1524000"/>
          </a:xfrm>
          <a:custGeom>
            <a:avLst/>
            <a:gdLst>
              <a:gd name="connsiteX0" fmla="*/ 2243328 w 2243328"/>
              <a:gd name="connsiteY0" fmla="*/ 1402080 h 1524000"/>
              <a:gd name="connsiteX1" fmla="*/ 591312 w 2243328"/>
              <a:gd name="connsiteY1" fmla="*/ 256032 h 1524000"/>
              <a:gd name="connsiteX2" fmla="*/ 109728 w 2243328"/>
              <a:gd name="connsiteY2" fmla="*/ 0 h 1524000"/>
              <a:gd name="connsiteX3" fmla="*/ 0 w 2243328"/>
              <a:gd name="connsiteY3" fmla="*/ 42672 h 1524000"/>
              <a:gd name="connsiteX4" fmla="*/ 426720 w 2243328"/>
              <a:gd name="connsiteY4" fmla="*/ 384048 h 1524000"/>
              <a:gd name="connsiteX5" fmla="*/ 2042160 w 2243328"/>
              <a:gd name="connsiteY5" fmla="*/ 1524000 h 1524000"/>
              <a:gd name="connsiteX6" fmla="*/ 2243328 w 2243328"/>
              <a:gd name="connsiteY6" fmla="*/ 140208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328" h="1524000">
                <a:moveTo>
                  <a:pt x="2243328" y="1402080"/>
                </a:moveTo>
                <a:lnTo>
                  <a:pt x="591312" y="256032"/>
                </a:lnTo>
                <a:lnTo>
                  <a:pt x="109728" y="0"/>
                </a:lnTo>
                <a:lnTo>
                  <a:pt x="0" y="42672"/>
                </a:lnTo>
                <a:lnTo>
                  <a:pt x="426720" y="384048"/>
                </a:lnTo>
                <a:lnTo>
                  <a:pt x="2042160" y="1524000"/>
                </a:lnTo>
                <a:lnTo>
                  <a:pt x="2243328" y="1402080"/>
                </a:lnTo>
                <a:close/>
              </a:path>
            </a:pathLst>
          </a:custGeom>
          <a:noFill/>
          <a:ln w="19050">
            <a:solidFill>
              <a:schemeClr val="accent3">
                <a:lumMod val="60000"/>
                <a:lumOff val="40000"/>
              </a:schemeClr>
            </a:solidFill>
          </a:ln>
          <a:effectLst>
            <a:glow rad="228600">
              <a:schemeClr val="accent3">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B3AB6604-F707-1E23-65BD-86890149973D}"/>
              </a:ext>
            </a:extLst>
          </p:cNvPr>
          <p:cNvSpPr/>
          <p:nvPr/>
        </p:nvSpPr>
        <p:spPr>
          <a:xfrm>
            <a:off x="6583680" y="4492752"/>
            <a:ext cx="268224" cy="225552"/>
          </a:xfrm>
          <a:custGeom>
            <a:avLst/>
            <a:gdLst>
              <a:gd name="connsiteX0" fmla="*/ 0 w 268224"/>
              <a:gd name="connsiteY0" fmla="*/ 115824 h 225552"/>
              <a:gd name="connsiteX1" fmla="*/ 18288 w 268224"/>
              <a:gd name="connsiteY1" fmla="*/ 213360 h 225552"/>
              <a:gd name="connsiteX2" fmla="*/ 109728 w 268224"/>
              <a:gd name="connsiteY2" fmla="*/ 225552 h 225552"/>
              <a:gd name="connsiteX3" fmla="*/ 225552 w 268224"/>
              <a:gd name="connsiteY3" fmla="*/ 158496 h 225552"/>
              <a:gd name="connsiteX4" fmla="*/ 268224 w 268224"/>
              <a:gd name="connsiteY4" fmla="*/ 67056 h 225552"/>
              <a:gd name="connsiteX5" fmla="*/ 268224 w 268224"/>
              <a:gd name="connsiteY5" fmla="*/ 0 h 225552"/>
              <a:gd name="connsiteX6" fmla="*/ 0 w 268224"/>
              <a:gd name="connsiteY6" fmla="*/ 115824 h 22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224" h="225552">
                <a:moveTo>
                  <a:pt x="0" y="115824"/>
                </a:moveTo>
                <a:lnTo>
                  <a:pt x="18288" y="213360"/>
                </a:lnTo>
                <a:lnTo>
                  <a:pt x="109728" y="225552"/>
                </a:lnTo>
                <a:lnTo>
                  <a:pt x="225552" y="158496"/>
                </a:lnTo>
                <a:lnTo>
                  <a:pt x="268224" y="67056"/>
                </a:lnTo>
                <a:lnTo>
                  <a:pt x="268224" y="0"/>
                </a:lnTo>
                <a:lnTo>
                  <a:pt x="0" y="115824"/>
                </a:lnTo>
                <a:close/>
              </a:path>
            </a:pathLst>
          </a:custGeom>
          <a:noFill/>
          <a:ln>
            <a:solidFill>
              <a:schemeClr val="accent5">
                <a:lumMod val="75000"/>
              </a:schemeClr>
            </a:solidFill>
          </a:ln>
          <a:effectLst>
            <a:glow rad="2286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0DA4CBF5-FCBB-86B6-F3E3-87A79067E200}"/>
              </a:ext>
            </a:extLst>
          </p:cNvPr>
          <p:cNvSpPr/>
          <p:nvPr/>
        </p:nvSpPr>
        <p:spPr>
          <a:xfrm>
            <a:off x="1901952" y="1274064"/>
            <a:ext cx="292608" cy="231648"/>
          </a:xfrm>
          <a:custGeom>
            <a:avLst/>
            <a:gdLst>
              <a:gd name="connsiteX0" fmla="*/ 0 w 292608"/>
              <a:gd name="connsiteY0" fmla="*/ 109728 h 231648"/>
              <a:gd name="connsiteX1" fmla="*/ 30480 w 292608"/>
              <a:gd name="connsiteY1" fmla="*/ 201168 h 231648"/>
              <a:gd name="connsiteX2" fmla="*/ 97536 w 292608"/>
              <a:gd name="connsiteY2" fmla="*/ 225552 h 231648"/>
              <a:gd name="connsiteX3" fmla="*/ 158496 w 292608"/>
              <a:gd name="connsiteY3" fmla="*/ 231648 h 231648"/>
              <a:gd name="connsiteX4" fmla="*/ 213360 w 292608"/>
              <a:gd name="connsiteY4" fmla="*/ 164592 h 231648"/>
              <a:gd name="connsiteX5" fmla="*/ 286512 w 292608"/>
              <a:gd name="connsiteY5" fmla="*/ 48768 h 231648"/>
              <a:gd name="connsiteX6" fmla="*/ 292608 w 292608"/>
              <a:gd name="connsiteY6" fmla="*/ 0 h 231648"/>
              <a:gd name="connsiteX7" fmla="*/ 0 w 292608"/>
              <a:gd name="connsiteY7" fmla="*/ 109728 h 23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608" h="231648">
                <a:moveTo>
                  <a:pt x="0" y="109728"/>
                </a:moveTo>
                <a:lnTo>
                  <a:pt x="30480" y="201168"/>
                </a:lnTo>
                <a:lnTo>
                  <a:pt x="97536" y="225552"/>
                </a:lnTo>
                <a:lnTo>
                  <a:pt x="158496" y="231648"/>
                </a:lnTo>
                <a:lnTo>
                  <a:pt x="213360" y="164592"/>
                </a:lnTo>
                <a:lnTo>
                  <a:pt x="286512" y="48768"/>
                </a:lnTo>
                <a:lnTo>
                  <a:pt x="292608" y="0"/>
                </a:lnTo>
                <a:lnTo>
                  <a:pt x="0" y="109728"/>
                </a:lnTo>
                <a:close/>
              </a:path>
            </a:pathLst>
          </a:custGeom>
          <a:noFill/>
          <a:ln>
            <a:solidFill>
              <a:schemeClr val="accent5">
                <a:lumMod val="75000"/>
              </a:schemeClr>
            </a:solidFill>
          </a:ln>
          <a:effectLst>
            <a:glow rad="2286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1E0D833-81FE-14A7-2C4D-08D40536093B}"/>
              </a:ext>
            </a:extLst>
          </p:cNvPr>
          <p:cNvSpPr txBox="1"/>
          <p:nvPr/>
        </p:nvSpPr>
        <p:spPr>
          <a:xfrm>
            <a:off x="0" y="383385"/>
            <a:ext cx="9144000" cy="307777"/>
          </a:xfrm>
          <a:prstGeom prst="rect">
            <a:avLst/>
          </a:prstGeom>
          <a:noFill/>
        </p:spPr>
        <p:txBody>
          <a:bodyPr wrap="square" rtlCol="0">
            <a:spAutoFit/>
          </a:bodyPr>
          <a:lstStyle/>
          <a:p>
            <a:pPr algn="l"/>
            <a:r>
              <a:rPr lang="en-US" sz="1400" dirty="0"/>
              <a:t>Sub-goal: recover the data out of the interface at the end of the assembly</a:t>
            </a:r>
          </a:p>
        </p:txBody>
      </p:sp>
      <p:sp>
        <p:nvSpPr>
          <p:cNvPr id="12" name="Textfeld 1">
            <a:extLst>
              <a:ext uri="{FF2B5EF4-FFF2-40B4-BE49-F238E27FC236}">
                <a16:creationId xmlns:a16="http://schemas.microsoft.com/office/drawing/2014/main" id="{F99A55F4-1918-A3D3-1910-395338E31A2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3" name="Textfeld 2">
            <a:extLst>
              <a:ext uri="{FF2B5EF4-FFF2-40B4-BE49-F238E27FC236}">
                <a16:creationId xmlns:a16="http://schemas.microsoft.com/office/drawing/2014/main" id="{B110DC4A-8E98-B3EE-80A1-928BDE13D889}"/>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68023427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6437D-C9E0-0122-0D01-CBB6EBF53A3B}"/>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005375A9-DFDD-7E91-8C15-D9639F4D5BF1}"/>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7</a:t>
            </a:r>
          </a:p>
        </p:txBody>
      </p:sp>
      <p:sp>
        <p:nvSpPr>
          <p:cNvPr id="5" name="Rectangle 4">
            <a:extLst>
              <a:ext uri="{FF2B5EF4-FFF2-40B4-BE49-F238E27FC236}">
                <a16:creationId xmlns:a16="http://schemas.microsoft.com/office/drawing/2014/main" id="{F2D798D6-4CF9-569B-205A-88F90F08A3A9}"/>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3F7A726E-6275-ACD5-5ACF-9EC5458863A6}"/>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2" name="Freeform: Shape 1">
            <a:extLst>
              <a:ext uri="{FF2B5EF4-FFF2-40B4-BE49-F238E27FC236}">
                <a16:creationId xmlns:a16="http://schemas.microsoft.com/office/drawing/2014/main" id="{2BD65FB2-FE42-3D2C-B70C-AF754C0B7786}"/>
              </a:ext>
            </a:extLst>
          </p:cNvPr>
          <p:cNvSpPr/>
          <p:nvPr/>
        </p:nvSpPr>
        <p:spPr>
          <a:xfrm>
            <a:off x="1914144" y="1267968"/>
            <a:ext cx="1889760" cy="1280160"/>
          </a:xfrm>
          <a:custGeom>
            <a:avLst/>
            <a:gdLst>
              <a:gd name="connsiteX0" fmla="*/ 243840 w 1889760"/>
              <a:gd name="connsiteY0" fmla="*/ 0 h 1280160"/>
              <a:gd name="connsiteX1" fmla="*/ 1725168 w 1889760"/>
              <a:gd name="connsiteY1" fmla="*/ 1042416 h 1280160"/>
              <a:gd name="connsiteX2" fmla="*/ 1889760 w 1889760"/>
              <a:gd name="connsiteY2" fmla="*/ 1225296 h 1280160"/>
              <a:gd name="connsiteX3" fmla="*/ 1810512 w 1889760"/>
              <a:gd name="connsiteY3" fmla="*/ 1280160 h 1280160"/>
              <a:gd name="connsiteX4" fmla="*/ 1414272 w 1889760"/>
              <a:gd name="connsiteY4" fmla="*/ 1078992 h 1280160"/>
              <a:gd name="connsiteX5" fmla="*/ 0 w 1889760"/>
              <a:gd name="connsiteY5" fmla="*/ 79248 h 1280160"/>
              <a:gd name="connsiteX6" fmla="*/ 243840 w 1889760"/>
              <a:gd name="connsiteY6"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0" h="1280160">
                <a:moveTo>
                  <a:pt x="243840" y="0"/>
                </a:moveTo>
                <a:lnTo>
                  <a:pt x="1725168" y="1042416"/>
                </a:lnTo>
                <a:lnTo>
                  <a:pt x="1889760" y="1225296"/>
                </a:lnTo>
                <a:lnTo>
                  <a:pt x="1810512" y="1280160"/>
                </a:lnTo>
                <a:lnTo>
                  <a:pt x="1414272" y="1078992"/>
                </a:lnTo>
                <a:lnTo>
                  <a:pt x="0" y="79248"/>
                </a:lnTo>
                <a:lnTo>
                  <a:pt x="243840" y="0"/>
                </a:lnTo>
                <a:close/>
              </a:path>
            </a:pathLst>
          </a:custGeom>
          <a:noFill/>
          <a:ln w="19050">
            <a:solidFill>
              <a:schemeClr val="accent2">
                <a:lumMod val="60000"/>
                <a:lumOff val="40000"/>
              </a:schemeClr>
            </a:solidFill>
          </a:ln>
          <a:effectLst>
            <a:glow rad="2286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A9DCCDF3-F8CF-91C9-0C65-6678DE895F1A}"/>
              </a:ext>
            </a:extLst>
          </p:cNvPr>
          <p:cNvSpPr/>
          <p:nvPr/>
        </p:nvSpPr>
        <p:spPr>
          <a:xfrm>
            <a:off x="4584192" y="3084576"/>
            <a:ext cx="2243328" cy="1524000"/>
          </a:xfrm>
          <a:custGeom>
            <a:avLst/>
            <a:gdLst>
              <a:gd name="connsiteX0" fmla="*/ 2243328 w 2243328"/>
              <a:gd name="connsiteY0" fmla="*/ 1402080 h 1524000"/>
              <a:gd name="connsiteX1" fmla="*/ 591312 w 2243328"/>
              <a:gd name="connsiteY1" fmla="*/ 256032 h 1524000"/>
              <a:gd name="connsiteX2" fmla="*/ 109728 w 2243328"/>
              <a:gd name="connsiteY2" fmla="*/ 0 h 1524000"/>
              <a:gd name="connsiteX3" fmla="*/ 0 w 2243328"/>
              <a:gd name="connsiteY3" fmla="*/ 42672 h 1524000"/>
              <a:gd name="connsiteX4" fmla="*/ 426720 w 2243328"/>
              <a:gd name="connsiteY4" fmla="*/ 384048 h 1524000"/>
              <a:gd name="connsiteX5" fmla="*/ 2042160 w 2243328"/>
              <a:gd name="connsiteY5" fmla="*/ 1524000 h 1524000"/>
              <a:gd name="connsiteX6" fmla="*/ 2243328 w 2243328"/>
              <a:gd name="connsiteY6" fmla="*/ 140208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328" h="1524000">
                <a:moveTo>
                  <a:pt x="2243328" y="1402080"/>
                </a:moveTo>
                <a:lnTo>
                  <a:pt x="591312" y="256032"/>
                </a:lnTo>
                <a:lnTo>
                  <a:pt x="109728" y="0"/>
                </a:lnTo>
                <a:lnTo>
                  <a:pt x="0" y="42672"/>
                </a:lnTo>
                <a:lnTo>
                  <a:pt x="426720" y="384048"/>
                </a:lnTo>
                <a:lnTo>
                  <a:pt x="2042160" y="1524000"/>
                </a:lnTo>
                <a:lnTo>
                  <a:pt x="2243328" y="1402080"/>
                </a:lnTo>
                <a:close/>
              </a:path>
            </a:pathLst>
          </a:custGeom>
          <a:noFill/>
          <a:ln w="19050">
            <a:solidFill>
              <a:schemeClr val="accent3">
                <a:lumMod val="60000"/>
                <a:lumOff val="40000"/>
              </a:schemeClr>
            </a:solidFill>
          </a:ln>
          <a:effectLst>
            <a:glow rad="228600">
              <a:schemeClr val="accent3">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ECFDA4BA-948E-FC8E-A2DA-6685E9944894}"/>
              </a:ext>
            </a:extLst>
          </p:cNvPr>
          <p:cNvSpPr/>
          <p:nvPr/>
        </p:nvSpPr>
        <p:spPr>
          <a:xfrm>
            <a:off x="6583680" y="4492752"/>
            <a:ext cx="268224" cy="225552"/>
          </a:xfrm>
          <a:custGeom>
            <a:avLst/>
            <a:gdLst>
              <a:gd name="connsiteX0" fmla="*/ 0 w 268224"/>
              <a:gd name="connsiteY0" fmla="*/ 115824 h 225552"/>
              <a:gd name="connsiteX1" fmla="*/ 18288 w 268224"/>
              <a:gd name="connsiteY1" fmla="*/ 213360 h 225552"/>
              <a:gd name="connsiteX2" fmla="*/ 109728 w 268224"/>
              <a:gd name="connsiteY2" fmla="*/ 225552 h 225552"/>
              <a:gd name="connsiteX3" fmla="*/ 225552 w 268224"/>
              <a:gd name="connsiteY3" fmla="*/ 158496 h 225552"/>
              <a:gd name="connsiteX4" fmla="*/ 268224 w 268224"/>
              <a:gd name="connsiteY4" fmla="*/ 67056 h 225552"/>
              <a:gd name="connsiteX5" fmla="*/ 268224 w 268224"/>
              <a:gd name="connsiteY5" fmla="*/ 0 h 225552"/>
              <a:gd name="connsiteX6" fmla="*/ 0 w 268224"/>
              <a:gd name="connsiteY6" fmla="*/ 115824 h 22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224" h="225552">
                <a:moveTo>
                  <a:pt x="0" y="115824"/>
                </a:moveTo>
                <a:lnTo>
                  <a:pt x="18288" y="213360"/>
                </a:lnTo>
                <a:lnTo>
                  <a:pt x="109728" y="225552"/>
                </a:lnTo>
                <a:lnTo>
                  <a:pt x="225552" y="158496"/>
                </a:lnTo>
                <a:lnTo>
                  <a:pt x="268224" y="67056"/>
                </a:lnTo>
                <a:lnTo>
                  <a:pt x="268224" y="0"/>
                </a:lnTo>
                <a:lnTo>
                  <a:pt x="0" y="115824"/>
                </a:lnTo>
                <a:close/>
              </a:path>
            </a:pathLst>
          </a:custGeom>
          <a:noFill/>
          <a:ln>
            <a:solidFill>
              <a:schemeClr val="accent5">
                <a:lumMod val="75000"/>
              </a:schemeClr>
            </a:solidFill>
          </a:ln>
          <a:effectLst>
            <a:glow rad="2286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6938397E-9284-D3BC-8C9B-715D5407401B}"/>
              </a:ext>
            </a:extLst>
          </p:cNvPr>
          <p:cNvSpPr/>
          <p:nvPr/>
        </p:nvSpPr>
        <p:spPr>
          <a:xfrm>
            <a:off x="1901952" y="1274064"/>
            <a:ext cx="292608" cy="231648"/>
          </a:xfrm>
          <a:custGeom>
            <a:avLst/>
            <a:gdLst>
              <a:gd name="connsiteX0" fmla="*/ 0 w 292608"/>
              <a:gd name="connsiteY0" fmla="*/ 109728 h 231648"/>
              <a:gd name="connsiteX1" fmla="*/ 30480 w 292608"/>
              <a:gd name="connsiteY1" fmla="*/ 201168 h 231648"/>
              <a:gd name="connsiteX2" fmla="*/ 97536 w 292608"/>
              <a:gd name="connsiteY2" fmla="*/ 225552 h 231648"/>
              <a:gd name="connsiteX3" fmla="*/ 158496 w 292608"/>
              <a:gd name="connsiteY3" fmla="*/ 231648 h 231648"/>
              <a:gd name="connsiteX4" fmla="*/ 213360 w 292608"/>
              <a:gd name="connsiteY4" fmla="*/ 164592 h 231648"/>
              <a:gd name="connsiteX5" fmla="*/ 286512 w 292608"/>
              <a:gd name="connsiteY5" fmla="*/ 48768 h 231648"/>
              <a:gd name="connsiteX6" fmla="*/ 292608 w 292608"/>
              <a:gd name="connsiteY6" fmla="*/ 0 h 231648"/>
              <a:gd name="connsiteX7" fmla="*/ 0 w 292608"/>
              <a:gd name="connsiteY7" fmla="*/ 109728 h 23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608" h="231648">
                <a:moveTo>
                  <a:pt x="0" y="109728"/>
                </a:moveTo>
                <a:lnTo>
                  <a:pt x="30480" y="201168"/>
                </a:lnTo>
                <a:lnTo>
                  <a:pt x="97536" y="225552"/>
                </a:lnTo>
                <a:lnTo>
                  <a:pt x="158496" y="231648"/>
                </a:lnTo>
                <a:lnTo>
                  <a:pt x="213360" y="164592"/>
                </a:lnTo>
                <a:lnTo>
                  <a:pt x="286512" y="48768"/>
                </a:lnTo>
                <a:lnTo>
                  <a:pt x="292608" y="0"/>
                </a:lnTo>
                <a:lnTo>
                  <a:pt x="0" y="109728"/>
                </a:lnTo>
                <a:close/>
              </a:path>
            </a:pathLst>
          </a:custGeom>
          <a:noFill/>
          <a:ln>
            <a:solidFill>
              <a:schemeClr val="accent5">
                <a:lumMod val="75000"/>
              </a:schemeClr>
            </a:solidFill>
          </a:ln>
          <a:effectLst>
            <a:glow rad="2286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694A72C-7F35-862D-EF01-FC4E5AEA2185}"/>
              </a:ext>
            </a:extLst>
          </p:cNvPr>
          <p:cNvSpPr/>
          <p:nvPr/>
        </p:nvSpPr>
        <p:spPr>
          <a:xfrm>
            <a:off x="1530096" y="1182624"/>
            <a:ext cx="5919216" cy="3602736"/>
          </a:xfrm>
          <a:custGeom>
            <a:avLst/>
            <a:gdLst>
              <a:gd name="connsiteX0" fmla="*/ 384048 w 5919216"/>
              <a:gd name="connsiteY0" fmla="*/ 304800 h 3602736"/>
              <a:gd name="connsiteX1" fmla="*/ 701040 w 5919216"/>
              <a:gd name="connsiteY1" fmla="*/ 499872 h 3602736"/>
              <a:gd name="connsiteX2" fmla="*/ 1316736 w 5919216"/>
              <a:gd name="connsiteY2" fmla="*/ 859536 h 3602736"/>
              <a:gd name="connsiteX3" fmla="*/ 1773936 w 5919216"/>
              <a:gd name="connsiteY3" fmla="*/ 1188720 h 3602736"/>
              <a:gd name="connsiteX4" fmla="*/ 2188464 w 5919216"/>
              <a:gd name="connsiteY4" fmla="*/ 1402080 h 3602736"/>
              <a:gd name="connsiteX5" fmla="*/ 2304288 w 5919216"/>
              <a:gd name="connsiteY5" fmla="*/ 1341120 h 3602736"/>
              <a:gd name="connsiteX6" fmla="*/ 2127504 w 5919216"/>
              <a:gd name="connsiteY6" fmla="*/ 1109472 h 3602736"/>
              <a:gd name="connsiteX7" fmla="*/ 1158240 w 5919216"/>
              <a:gd name="connsiteY7" fmla="*/ 341376 h 3602736"/>
              <a:gd name="connsiteX8" fmla="*/ 859536 w 5919216"/>
              <a:gd name="connsiteY8" fmla="*/ 158496 h 3602736"/>
              <a:gd name="connsiteX9" fmla="*/ 1298448 w 5919216"/>
              <a:gd name="connsiteY9" fmla="*/ 6096 h 3602736"/>
              <a:gd name="connsiteX10" fmla="*/ 3773424 w 5919216"/>
              <a:gd name="connsiteY10" fmla="*/ 0 h 3602736"/>
              <a:gd name="connsiteX11" fmla="*/ 5919216 w 5919216"/>
              <a:gd name="connsiteY11" fmla="*/ 1322832 h 3602736"/>
              <a:gd name="connsiteX12" fmla="*/ 5913120 w 5919216"/>
              <a:gd name="connsiteY12" fmla="*/ 2420112 h 3602736"/>
              <a:gd name="connsiteX13" fmla="*/ 4864608 w 5919216"/>
              <a:gd name="connsiteY13" fmla="*/ 2871216 h 3602736"/>
              <a:gd name="connsiteX14" fmla="*/ 3962400 w 5919216"/>
              <a:gd name="connsiteY14" fmla="*/ 2346960 h 3602736"/>
              <a:gd name="connsiteX15" fmla="*/ 3681984 w 5919216"/>
              <a:gd name="connsiteY15" fmla="*/ 2151888 h 3602736"/>
              <a:gd name="connsiteX16" fmla="*/ 3176016 w 5919216"/>
              <a:gd name="connsiteY16" fmla="*/ 1877568 h 3602736"/>
              <a:gd name="connsiteX17" fmla="*/ 3048000 w 5919216"/>
              <a:gd name="connsiteY17" fmla="*/ 1938528 h 3602736"/>
              <a:gd name="connsiteX18" fmla="*/ 3017520 w 5919216"/>
              <a:gd name="connsiteY18" fmla="*/ 1950720 h 3602736"/>
              <a:gd name="connsiteX19" fmla="*/ 3590544 w 5919216"/>
              <a:gd name="connsiteY19" fmla="*/ 2414016 h 3602736"/>
              <a:gd name="connsiteX20" fmla="*/ 4791456 w 5919216"/>
              <a:gd name="connsiteY20" fmla="*/ 3346704 h 3602736"/>
              <a:gd name="connsiteX21" fmla="*/ 4066032 w 5919216"/>
              <a:gd name="connsiteY21" fmla="*/ 3596640 h 3602736"/>
              <a:gd name="connsiteX22" fmla="*/ 1158240 w 5919216"/>
              <a:gd name="connsiteY22" fmla="*/ 3602736 h 3602736"/>
              <a:gd name="connsiteX23" fmla="*/ 201168 w 5919216"/>
              <a:gd name="connsiteY23" fmla="*/ 3590544 h 3602736"/>
              <a:gd name="connsiteX24" fmla="*/ 0 w 5919216"/>
              <a:gd name="connsiteY24" fmla="*/ 3419856 h 3602736"/>
              <a:gd name="connsiteX25" fmla="*/ 6096 w 5919216"/>
              <a:gd name="connsiteY25" fmla="*/ 420624 h 3602736"/>
              <a:gd name="connsiteX26" fmla="*/ 384048 w 5919216"/>
              <a:gd name="connsiteY26" fmla="*/ 304800 h 360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19216" h="3602736">
                <a:moveTo>
                  <a:pt x="384048" y="304800"/>
                </a:moveTo>
                <a:lnTo>
                  <a:pt x="701040" y="499872"/>
                </a:lnTo>
                <a:lnTo>
                  <a:pt x="1316736" y="859536"/>
                </a:lnTo>
                <a:lnTo>
                  <a:pt x="1773936" y="1188720"/>
                </a:lnTo>
                <a:lnTo>
                  <a:pt x="2188464" y="1402080"/>
                </a:lnTo>
                <a:lnTo>
                  <a:pt x="2304288" y="1341120"/>
                </a:lnTo>
                <a:lnTo>
                  <a:pt x="2127504" y="1109472"/>
                </a:lnTo>
                <a:lnTo>
                  <a:pt x="1158240" y="341376"/>
                </a:lnTo>
                <a:lnTo>
                  <a:pt x="859536" y="158496"/>
                </a:lnTo>
                <a:lnTo>
                  <a:pt x="1298448" y="6096"/>
                </a:lnTo>
                <a:lnTo>
                  <a:pt x="3773424" y="0"/>
                </a:lnTo>
                <a:lnTo>
                  <a:pt x="5919216" y="1322832"/>
                </a:lnTo>
                <a:lnTo>
                  <a:pt x="5913120" y="2420112"/>
                </a:lnTo>
                <a:lnTo>
                  <a:pt x="4864608" y="2871216"/>
                </a:lnTo>
                <a:lnTo>
                  <a:pt x="3962400" y="2346960"/>
                </a:lnTo>
                <a:lnTo>
                  <a:pt x="3681984" y="2151888"/>
                </a:lnTo>
                <a:lnTo>
                  <a:pt x="3176016" y="1877568"/>
                </a:lnTo>
                <a:lnTo>
                  <a:pt x="3048000" y="1938528"/>
                </a:lnTo>
                <a:lnTo>
                  <a:pt x="3017520" y="1950720"/>
                </a:lnTo>
                <a:lnTo>
                  <a:pt x="3590544" y="2414016"/>
                </a:lnTo>
                <a:lnTo>
                  <a:pt x="4791456" y="3346704"/>
                </a:lnTo>
                <a:lnTo>
                  <a:pt x="4066032" y="3596640"/>
                </a:lnTo>
                <a:lnTo>
                  <a:pt x="1158240" y="3602736"/>
                </a:lnTo>
                <a:lnTo>
                  <a:pt x="201168" y="3590544"/>
                </a:lnTo>
                <a:lnTo>
                  <a:pt x="0" y="3419856"/>
                </a:lnTo>
                <a:lnTo>
                  <a:pt x="6096" y="420624"/>
                </a:lnTo>
                <a:lnTo>
                  <a:pt x="384048" y="304800"/>
                </a:lnTo>
                <a:close/>
              </a:path>
            </a:pathLst>
          </a:custGeom>
          <a:noFill/>
          <a:ln w="19050">
            <a:solidFill>
              <a:srgbClr val="00B0F0"/>
            </a:solidFill>
          </a:ln>
          <a:effectLst>
            <a:glow rad="63500">
              <a:schemeClr val="accent1">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F3AFF11-D3A7-9CDB-9345-FFA1041B3881}"/>
              </a:ext>
            </a:extLst>
          </p:cNvPr>
          <p:cNvSpPr txBox="1"/>
          <p:nvPr/>
        </p:nvSpPr>
        <p:spPr>
          <a:xfrm>
            <a:off x="0" y="383385"/>
            <a:ext cx="9144000" cy="307777"/>
          </a:xfrm>
          <a:prstGeom prst="rect">
            <a:avLst/>
          </a:prstGeom>
          <a:noFill/>
        </p:spPr>
        <p:txBody>
          <a:bodyPr wrap="square" rtlCol="0">
            <a:spAutoFit/>
          </a:bodyPr>
          <a:lstStyle/>
          <a:p>
            <a:pPr algn="l"/>
            <a:r>
              <a:rPr lang="en-US" sz="1400" dirty="0"/>
              <a:t>Sub-goal: monitor the alignment between the assembly and the detector (especially the detector solenoid)</a:t>
            </a:r>
          </a:p>
        </p:txBody>
      </p:sp>
      <p:sp>
        <p:nvSpPr>
          <p:cNvPr id="13" name="Textfeld 1">
            <a:extLst>
              <a:ext uri="{FF2B5EF4-FFF2-40B4-BE49-F238E27FC236}">
                <a16:creationId xmlns:a16="http://schemas.microsoft.com/office/drawing/2014/main" id="{42157E2B-718C-BC24-1B4A-B6FD5E6EB394}"/>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4" name="Textfeld 2">
            <a:extLst>
              <a:ext uri="{FF2B5EF4-FFF2-40B4-BE49-F238E27FC236}">
                <a16:creationId xmlns:a16="http://schemas.microsoft.com/office/drawing/2014/main" id="{76A12DE1-5D9A-2C96-472B-187725CFAC95}"/>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53725055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90E83F-7B42-6254-D87B-F6E680A04588}"/>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FFD2494C-71EB-C2D7-B739-2E1E049FC4BF}"/>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8</a:t>
            </a:r>
          </a:p>
        </p:txBody>
      </p:sp>
      <p:sp>
        <p:nvSpPr>
          <p:cNvPr id="5" name="Rectangle 4">
            <a:extLst>
              <a:ext uri="{FF2B5EF4-FFF2-40B4-BE49-F238E27FC236}">
                <a16:creationId xmlns:a16="http://schemas.microsoft.com/office/drawing/2014/main" id="{2488D03B-E33C-D512-065F-2B346CD12A1C}"/>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0841314-4A2F-8C00-1AA9-E1ADBCE6D445}"/>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2" name="Freeform: Shape 1">
            <a:extLst>
              <a:ext uri="{FF2B5EF4-FFF2-40B4-BE49-F238E27FC236}">
                <a16:creationId xmlns:a16="http://schemas.microsoft.com/office/drawing/2014/main" id="{4044F7AC-ADB8-E987-DE4A-C6BA17AB2BE5}"/>
              </a:ext>
            </a:extLst>
          </p:cNvPr>
          <p:cNvSpPr/>
          <p:nvPr/>
        </p:nvSpPr>
        <p:spPr>
          <a:xfrm>
            <a:off x="1914144" y="1267968"/>
            <a:ext cx="1889760" cy="1280160"/>
          </a:xfrm>
          <a:custGeom>
            <a:avLst/>
            <a:gdLst>
              <a:gd name="connsiteX0" fmla="*/ 243840 w 1889760"/>
              <a:gd name="connsiteY0" fmla="*/ 0 h 1280160"/>
              <a:gd name="connsiteX1" fmla="*/ 1725168 w 1889760"/>
              <a:gd name="connsiteY1" fmla="*/ 1042416 h 1280160"/>
              <a:gd name="connsiteX2" fmla="*/ 1889760 w 1889760"/>
              <a:gd name="connsiteY2" fmla="*/ 1225296 h 1280160"/>
              <a:gd name="connsiteX3" fmla="*/ 1810512 w 1889760"/>
              <a:gd name="connsiteY3" fmla="*/ 1280160 h 1280160"/>
              <a:gd name="connsiteX4" fmla="*/ 1414272 w 1889760"/>
              <a:gd name="connsiteY4" fmla="*/ 1078992 h 1280160"/>
              <a:gd name="connsiteX5" fmla="*/ 0 w 1889760"/>
              <a:gd name="connsiteY5" fmla="*/ 79248 h 1280160"/>
              <a:gd name="connsiteX6" fmla="*/ 243840 w 1889760"/>
              <a:gd name="connsiteY6"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0" h="1280160">
                <a:moveTo>
                  <a:pt x="243840" y="0"/>
                </a:moveTo>
                <a:lnTo>
                  <a:pt x="1725168" y="1042416"/>
                </a:lnTo>
                <a:lnTo>
                  <a:pt x="1889760" y="1225296"/>
                </a:lnTo>
                <a:lnTo>
                  <a:pt x="1810512" y="1280160"/>
                </a:lnTo>
                <a:lnTo>
                  <a:pt x="1414272" y="1078992"/>
                </a:lnTo>
                <a:lnTo>
                  <a:pt x="0" y="79248"/>
                </a:lnTo>
                <a:lnTo>
                  <a:pt x="243840" y="0"/>
                </a:lnTo>
                <a:close/>
              </a:path>
            </a:pathLst>
          </a:custGeom>
          <a:noFill/>
          <a:ln w="19050">
            <a:solidFill>
              <a:schemeClr val="accent4"/>
            </a:solid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reeform: Shape 2">
            <a:extLst>
              <a:ext uri="{FF2B5EF4-FFF2-40B4-BE49-F238E27FC236}">
                <a16:creationId xmlns:a16="http://schemas.microsoft.com/office/drawing/2014/main" id="{0E5FEE0F-7F0A-4846-0BF0-69D4D366E6EF}"/>
              </a:ext>
            </a:extLst>
          </p:cNvPr>
          <p:cNvSpPr/>
          <p:nvPr/>
        </p:nvSpPr>
        <p:spPr>
          <a:xfrm>
            <a:off x="4584192" y="3084576"/>
            <a:ext cx="2243328" cy="1524000"/>
          </a:xfrm>
          <a:custGeom>
            <a:avLst/>
            <a:gdLst>
              <a:gd name="connsiteX0" fmla="*/ 2243328 w 2243328"/>
              <a:gd name="connsiteY0" fmla="*/ 1402080 h 1524000"/>
              <a:gd name="connsiteX1" fmla="*/ 591312 w 2243328"/>
              <a:gd name="connsiteY1" fmla="*/ 256032 h 1524000"/>
              <a:gd name="connsiteX2" fmla="*/ 109728 w 2243328"/>
              <a:gd name="connsiteY2" fmla="*/ 0 h 1524000"/>
              <a:gd name="connsiteX3" fmla="*/ 0 w 2243328"/>
              <a:gd name="connsiteY3" fmla="*/ 42672 h 1524000"/>
              <a:gd name="connsiteX4" fmla="*/ 426720 w 2243328"/>
              <a:gd name="connsiteY4" fmla="*/ 384048 h 1524000"/>
              <a:gd name="connsiteX5" fmla="*/ 2042160 w 2243328"/>
              <a:gd name="connsiteY5" fmla="*/ 1524000 h 1524000"/>
              <a:gd name="connsiteX6" fmla="*/ 2243328 w 2243328"/>
              <a:gd name="connsiteY6" fmla="*/ 140208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328" h="1524000">
                <a:moveTo>
                  <a:pt x="2243328" y="1402080"/>
                </a:moveTo>
                <a:lnTo>
                  <a:pt x="591312" y="256032"/>
                </a:lnTo>
                <a:lnTo>
                  <a:pt x="109728" y="0"/>
                </a:lnTo>
                <a:lnTo>
                  <a:pt x="0" y="42672"/>
                </a:lnTo>
                <a:lnTo>
                  <a:pt x="426720" y="384048"/>
                </a:lnTo>
                <a:lnTo>
                  <a:pt x="2042160" y="1524000"/>
                </a:lnTo>
                <a:lnTo>
                  <a:pt x="2243328" y="1402080"/>
                </a:lnTo>
                <a:close/>
              </a:path>
            </a:pathLst>
          </a:custGeom>
          <a:noFill/>
          <a:ln w="19050">
            <a:solidFill>
              <a:schemeClr val="accent4"/>
            </a:solid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BD7A6DC-9D15-1373-84EA-55B5819C546F}"/>
              </a:ext>
            </a:extLst>
          </p:cNvPr>
          <p:cNvSpPr/>
          <p:nvPr/>
        </p:nvSpPr>
        <p:spPr>
          <a:xfrm>
            <a:off x="6583680" y="4492752"/>
            <a:ext cx="268224" cy="225552"/>
          </a:xfrm>
          <a:custGeom>
            <a:avLst/>
            <a:gdLst>
              <a:gd name="connsiteX0" fmla="*/ 0 w 268224"/>
              <a:gd name="connsiteY0" fmla="*/ 115824 h 225552"/>
              <a:gd name="connsiteX1" fmla="*/ 18288 w 268224"/>
              <a:gd name="connsiteY1" fmla="*/ 213360 h 225552"/>
              <a:gd name="connsiteX2" fmla="*/ 109728 w 268224"/>
              <a:gd name="connsiteY2" fmla="*/ 225552 h 225552"/>
              <a:gd name="connsiteX3" fmla="*/ 225552 w 268224"/>
              <a:gd name="connsiteY3" fmla="*/ 158496 h 225552"/>
              <a:gd name="connsiteX4" fmla="*/ 268224 w 268224"/>
              <a:gd name="connsiteY4" fmla="*/ 67056 h 225552"/>
              <a:gd name="connsiteX5" fmla="*/ 268224 w 268224"/>
              <a:gd name="connsiteY5" fmla="*/ 0 h 225552"/>
              <a:gd name="connsiteX6" fmla="*/ 0 w 268224"/>
              <a:gd name="connsiteY6" fmla="*/ 115824 h 225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224" h="225552">
                <a:moveTo>
                  <a:pt x="0" y="115824"/>
                </a:moveTo>
                <a:lnTo>
                  <a:pt x="18288" y="213360"/>
                </a:lnTo>
                <a:lnTo>
                  <a:pt x="109728" y="225552"/>
                </a:lnTo>
                <a:lnTo>
                  <a:pt x="225552" y="158496"/>
                </a:lnTo>
                <a:lnTo>
                  <a:pt x="268224" y="67056"/>
                </a:lnTo>
                <a:lnTo>
                  <a:pt x="268224" y="0"/>
                </a:lnTo>
                <a:lnTo>
                  <a:pt x="0" y="115824"/>
                </a:lnTo>
                <a:close/>
              </a:path>
            </a:pathLst>
          </a:custGeom>
          <a:noFill/>
          <a:ln>
            <a:solidFill>
              <a:schemeClr val="accent4"/>
            </a:solid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50936FFE-ADDE-731C-C9E4-F476D0FA9A40}"/>
              </a:ext>
            </a:extLst>
          </p:cNvPr>
          <p:cNvSpPr/>
          <p:nvPr/>
        </p:nvSpPr>
        <p:spPr>
          <a:xfrm>
            <a:off x="1901952" y="1274064"/>
            <a:ext cx="292608" cy="231648"/>
          </a:xfrm>
          <a:custGeom>
            <a:avLst/>
            <a:gdLst>
              <a:gd name="connsiteX0" fmla="*/ 0 w 292608"/>
              <a:gd name="connsiteY0" fmla="*/ 109728 h 231648"/>
              <a:gd name="connsiteX1" fmla="*/ 30480 w 292608"/>
              <a:gd name="connsiteY1" fmla="*/ 201168 h 231648"/>
              <a:gd name="connsiteX2" fmla="*/ 97536 w 292608"/>
              <a:gd name="connsiteY2" fmla="*/ 225552 h 231648"/>
              <a:gd name="connsiteX3" fmla="*/ 158496 w 292608"/>
              <a:gd name="connsiteY3" fmla="*/ 231648 h 231648"/>
              <a:gd name="connsiteX4" fmla="*/ 213360 w 292608"/>
              <a:gd name="connsiteY4" fmla="*/ 164592 h 231648"/>
              <a:gd name="connsiteX5" fmla="*/ 286512 w 292608"/>
              <a:gd name="connsiteY5" fmla="*/ 48768 h 231648"/>
              <a:gd name="connsiteX6" fmla="*/ 292608 w 292608"/>
              <a:gd name="connsiteY6" fmla="*/ 0 h 231648"/>
              <a:gd name="connsiteX7" fmla="*/ 0 w 292608"/>
              <a:gd name="connsiteY7" fmla="*/ 109728 h 23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608" h="231648">
                <a:moveTo>
                  <a:pt x="0" y="109728"/>
                </a:moveTo>
                <a:lnTo>
                  <a:pt x="30480" y="201168"/>
                </a:lnTo>
                <a:lnTo>
                  <a:pt x="97536" y="225552"/>
                </a:lnTo>
                <a:lnTo>
                  <a:pt x="158496" y="231648"/>
                </a:lnTo>
                <a:lnTo>
                  <a:pt x="213360" y="164592"/>
                </a:lnTo>
                <a:lnTo>
                  <a:pt x="286512" y="48768"/>
                </a:lnTo>
                <a:lnTo>
                  <a:pt x="292608" y="0"/>
                </a:lnTo>
                <a:lnTo>
                  <a:pt x="0" y="109728"/>
                </a:lnTo>
                <a:close/>
              </a:path>
            </a:pathLst>
          </a:custGeom>
          <a:noFill/>
          <a:ln>
            <a:solidFill>
              <a:schemeClr val="accent4"/>
            </a:solid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48504254-5289-D055-F14F-FE65C2994CA8}"/>
              </a:ext>
            </a:extLst>
          </p:cNvPr>
          <p:cNvSpPr/>
          <p:nvPr/>
        </p:nvSpPr>
        <p:spPr>
          <a:xfrm>
            <a:off x="1530096" y="1182624"/>
            <a:ext cx="5919216" cy="3602736"/>
          </a:xfrm>
          <a:custGeom>
            <a:avLst/>
            <a:gdLst>
              <a:gd name="connsiteX0" fmla="*/ 384048 w 5919216"/>
              <a:gd name="connsiteY0" fmla="*/ 304800 h 3602736"/>
              <a:gd name="connsiteX1" fmla="*/ 701040 w 5919216"/>
              <a:gd name="connsiteY1" fmla="*/ 499872 h 3602736"/>
              <a:gd name="connsiteX2" fmla="*/ 1316736 w 5919216"/>
              <a:gd name="connsiteY2" fmla="*/ 859536 h 3602736"/>
              <a:gd name="connsiteX3" fmla="*/ 1773936 w 5919216"/>
              <a:gd name="connsiteY3" fmla="*/ 1188720 h 3602736"/>
              <a:gd name="connsiteX4" fmla="*/ 2188464 w 5919216"/>
              <a:gd name="connsiteY4" fmla="*/ 1402080 h 3602736"/>
              <a:gd name="connsiteX5" fmla="*/ 2304288 w 5919216"/>
              <a:gd name="connsiteY5" fmla="*/ 1341120 h 3602736"/>
              <a:gd name="connsiteX6" fmla="*/ 2127504 w 5919216"/>
              <a:gd name="connsiteY6" fmla="*/ 1109472 h 3602736"/>
              <a:gd name="connsiteX7" fmla="*/ 1158240 w 5919216"/>
              <a:gd name="connsiteY7" fmla="*/ 341376 h 3602736"/>
              <a:gd name="connsiteX8" fmla="*/ 859536 w 5919216"/>
              <a:gd name="connsiteY8" fmla="*/ 158496 h 3602736"/>
              <a:gd name="connsiteX9" fmla="*/ 1298448 w 5919216"/>
              <a:gd name="connsiteY9" fmla="*/ 6096 h 3602736"/>
              <a:gd name="connsiteX10" fmla="*/ 3773424 w 5919216"/>
              <a:gd name="connsiteY10" fmla="*/ 0 h 3602736"/>
              <a:gd name="connsiteX11" fmla="*/ 5919216 w 5919216"/>
              <a:gd name="connsiteY11" fmla="*/ 1322832 h 3602736"/>
              <a:gd name="connsiteX12" fmla="*/ 5913120 w 5919216"/>
              <a:gd name="connsiteY12" fmla="*/ 2420112 h 3602736"/>
              <a:gd name="connsiteX13" fmla="*/ 4864608 w 5919216"/>
              <a:gd name="connsiteY13" fmla="*/ 2871216 h 3602736"/>
              <a:gd name="connsiteX14" fmla="*/ 3962400 w 5919216"/>
              <a:gd name="connsiteY14" fmla="*/ 2346960 h 3602736"/>
              <a:gd name="connsiteX15" fmla="*/ 3681984 w 5919216"/>
              <a:gd name="connsiteY15" fmla="*/ 2151888 h 3602736"/>
              <a:gd name="connsiteX16" fmla="*/ 3176016 w 5919216"/>
              <a:gd name="connsiteY16" fmla="*/ 1877568 h 3602736"/>
              <a:gd name="connsiteX17" fmla="*/ 3048000 w 5919216"/>
              <a:gd name="connsiteY17" fmla="*/ 1938528 h 3602736"/>
              <a:gd name="connsiteX18" fmla="*/ 3017520 w 5919216"/>
              <a:gd name="connsiteY18" fmla="*/ 1950720 h 3602736"/>
              <a:gd name="connsiteX19" fmla="*/ 3590544 w 5919216"/>
              <a:gd name="connsiteY19" fmla="*/ 2414016 h 3602736"/>
              <a:gd name="connsiteX20" fmla="*/ 4791456 w 5919216"/>
              <a:gd name="connsiteY20" fmla="*/ 3346704 h 3602736"/>
              <a:gd name="connsiteX21" fmla="*/ 4066032 w 5919216"/>
              <a:gd name="connsiteY21" fmla="*/ 3596640 h 3602736"/>
              <a:gd name="connsiteX22" fmla="*/ 1158240 w 5919216"/>
              <a:gd name="connsiteY22" fmla="*/ 3602736 h 3602736"/>
              <a:gd name="connsiteX23" fmla="*/ 201168 w 5919216"/>
              <a:gd name="connsiteY23" fmla="*/ 3590544 h 3602736"/>
              <a:gd name="connsiteX24" fmla="*/ 0 w 5919216"/>
              <a:gd name="connsiteY24" fmla="*/ 3419856 h 3602736"/>
              <a:gd name="connsiteX25" fmla="*/ 6096 w 5919216"/>
              <a:gd name="connsiteY25" fmla="*/ 420624 h 3602736"/>
              <a:gd name="connsiteX26" fmla="*/ 384048 w 5919216"/>
              <a:gd name="connsiteY26" fmla="*/ 304800 h 360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19216" h="3602736">
                <a:moveTo>
                  <a:pt x="384048" y="304800"/>
                </a:moveTo>
                <a:lnTo>
                  <a:pt x="701040" y="499872"/>
                </a:lnTo>
                <a:lnTo>
                  <a:pt x="1316736" y="859536"/>
                </a:lnTo>
                <a:lnTo>
                  <a:pt x="1773936" y="1188720"/>
                </a:lnTo>
                <a:lnTo>
                  <a:pt x="2188464" y="1402080"/>
                </a:lnTo>
                <a:lnTo>
                  <a:pt x="2304288" y="1341120"/>
                </a:lnTo>
                <a:lnTo>
                  <a:pt x="2127504" y="1109472"/>
                </a:lnTo>
                <a:lnTo>
                  <a:pt x="1158240" y="341376"/>
                </a:lnTo>
                <a:lnTo>
                  <a:pt x="859536" y="158496"/>
                </a:lnTo>
                <a:lnTo>
                  <a:pt x="1298448" y="6096"/>
                </a:lnTo>
                <a:lnTo>
                  <a:pt x="3773424" y="0"/>
                </a:lnTo>
                <a:lnTo>
                  <a:pt x="5919216" y="1322832"/>
                </a:lnTo>
                <a:lnTo>
                  <a:pt x="5913120" y="2420112"/>
                </a:lnTo>
                <a:lnTo>
                  <a:pt x="4864608" y="2871216"/>
                </a:lnTo>
                <a:lnTo>
                  <a:pt x="3962400" y="2346960"/>
                </a:lnTo>
                <a:lnTo>
                  <a:pt x="3681984" y="2151888"/>
                </a:lnTo>
                <a:lnTo>
                  <a:pt x="3176016" y="1877568"/>
                </a:lnTo>
                <a:lnTo>
                  <a:pt x="3048000" y="1938528"/>
                </a:lnTo>
                <a:lnTo>
                  <a:pt x="3017520" y="1950720"/>
                </a:lnTo>
                <a:lnTo>
                  <a:pt x="3590544" y="2414016"/>
                </a:lnTo>
                <a:lnTo>
                  <a:pt x="4791456" y="3346704"/>
                </a:lnTo>
                <a:lnTo>
                  <a:pt x="4066032" y="3596640"/>
                </a:lnTo>
                <a:lnTo>
                  <a:pt x="1158240" y="3602736"/>
                </a:lnTo>
                <a:lnTo>
                  <a:pt x="201168" y="3590544"/>
                </a:lnTo>
                <a:lnTo>
                  <a:pt x="0" y="3419856"/>
                </a:lnTo>
                <a:lnTo>
                  <a:pt x="6096" y="420624"/>
                </a:lnTo>
                <a:lnTo>
                  <a:pt x="384048" y="304800"/>
                </a:lnTo>
                <a:close/>
              </a:path>
            </a:pathLst>
          </a:custGeom>
          <a:noFill/>
          <a:ln w="19050">
            <a:solidFill>
              <a:schemeClr val="accent4"/>
            </a:solid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C8BEC33-F428-F44A-1C4E-54BDACE0DD81}"/>
              </a:ext>
            </a:extLst>
          </p:cNvPr>
          <p:cNvSpPr txBox="1"/>
          <p:nvPr/>
        </p:nvSpPr>
        <p:spPr>
          <a:xfrm>
            <a:off x="0" y="383385"/>
            <a:ext cx="9144000" cy="307777"/>
          </a:xfrm>
          <a:prstGeom prst="rect">
            <a:avLst/>
          </a:prstGeom>
          <a:noFill/>
        </p:spPr>
        <p:txBody>
          <a:bodyPr wrap="square" rtlCol="0">
            <a:spAutoFit/>
          </a:bodyPr>
          <a:lstStyle/>
          <a:p>
            <a:pPr algn="l"/>
            <a:r>
              <a:rPr lang="en-US" sz="1400" dirty="0"/>
              <a:t>Sub-goal: link the alignment between the assemblies on both sides of the detector</a:t>
            </a:r>
          </a:p>
        </p:txBody>
      </p:sp>
      <p:sp>
        <p:nvSpPr>
          <p:cNvPr id="13" name="Textfeld 1">
            <a:extLst>
              <a:ext uri="{FF2B5EF4-FFF2-40B4-BE49-F238E27FC236}">
                <a16:creationId xmlns:a16="http://schemas.microsoft.com/office/drawing/2014/main" id="{1A796790-E237-1623-AB4C-81BCB418D5B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4" name="Textfeld 2">
            <a:extLst>
              <a:ext uri="{FF2B5EF4-FFF2-40B4-BE49-F238E27FC236}">
                <a16:creationId xmlns:a16="http://schemas.microsoft.com/office/drawing/2014/main" id="{0AB8AFB7-A7AE-9CFE-4685-7B143817B78E}"/>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131935577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69907-CA25-9AAB-D77B-E25F5FE4AC43}"/>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F739550F-FCD6-4A5C-2635-03D076B11FE6}"/>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9</a:t>
            </a:r>
          </a:p>
        </p:txBody>
      </p:sp>
      <p:sp>
        <p:nvSpPr>
          <p:cNvPr id="5" name="Rectangle 4">
            <a:extLst>
              <a:ext uri="{FF2B5EF4-FFF2-40B4-BE49-F238E27FC236}">
                <a16:creationId xmlns:a16="http://schemas.microsoft.com/office/drawing/2014/main" id="{71556EAD-9B78-AADD-CBE9-5C443D84780F}"/>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57A95AE9-AF6E-CFF7-E97E-8392890DAA66}"/>
              </a:ext>
            </a:extLst>
          </p:cNvPr>
          <p:cNvPicPr>
            <a:picLocks noChangeAspect="1"/>
          </p:cNvPicPr>
          <p:nvPr/>
        </p:nvPicPr>
        <p:blipFill>
          <a:blip r:embed="rId3"/>
          <a:stretch>
            <a:fillRect/>
          </a:stretch>
        </p:blipFill>
        <p:spPr>
          <a:xfrm>
            <a:off x="1536842" y="999989"/>
            <a:ext cx="5907233" cy="3781848"/>
          </a:xfrm>
          <a:prstGeom prst="rect">
            <a:avLst/>
          </a:prstGeom>
        </p:spPr>
      </p:pic>
      <p:sp>
        <p:nvSpPr>
          <p:cNvPr id="34" name="TextBox 33">
            <a:extLst>
              <a:ext uri="{FF2B5EF4-FFF2-40B4-BE49-F238E27FC236}">
                <a16:creationId xmlns:a16="http://schemas.microsoft.com/office/drawing/2014/main" id="{5CADC7E8-C325-7C63-A7F2-729AAF0901A4}"/>
              </a:ext>
            </a:extLst>
          </p:cNvPr>
          <p:cNvSpPr txBox="1"/>
          <p:nvPr/>
        </p:nvSpPr>
        <p:spPr>
          <a:xfrm>
            <a:off x="0" y="383385"/>
            <a:ext cx="6695372" cy="307777"/>
          </a:xfrm>
          <a:prstGeom prst="rect">
            <a:avLst/>
          </a:prstGeom>
          <a:noFill/>
        </p:spPr>
        <p:txBody>
          <a:bodyPr wrap="square" rtlCol="0">
            <a:spAutoFit/>
          </a:bodyPr>
          <a:lstStyle/>
          <a:p>
            <a:pPr algn="l"/>
            <a:r>
              <a:rPr lang="en-US" sz="1400" dirty="0"/>
              <a:t>First: the external alignment system</a:t>
            </a:r>
          </a:p>
        </p:txBody>
      </p:sp>
      <p:sp>
        <p:nvSpPr>
          <p:cNvPr id="10" name="Freeform: Shape 9">
            <a:extLst>
              <a:ext uri="{FF2B5EF4-FFF2-40B4-BE49-F238E27FC236}">
                <a16:creationId xmlns:a16="http://schemas.microsoft.com/office/drawing/2014/main" id="{AAAB7A00-7B9D-5B52-0657-48C300FC0FF2}"/>
              </a:ext>
            </a:extLst>
          </p:cNvPr>
          <p:cNvSpPr/>
          <p:nvPr/>
        </p:nvSpPr>
        <p:spPr>
          <a:xfrm>
            <a:off x="1530096" y="1182624"/>
            <a:ext cx="5919216" cy="3602736"/>
          </a:xfrm>
          <a:custGeom>
            <a:avLst/>
            <a:gdLst>
              <a:gd name="connsiteX0" fmla="*/ 384048 w 5919216"/>
              <a:gd name="connsiteY0" fmla="*/ 304800 h 3602736"/>
              <a:gd name="connsiteX1" fmla="*/ 701040 w 5919216"/>
              <a:gd name="connsiteY1" fmla="*/ 499872 h 3602736"/>
              <a:gd name="connsiteX2" fmla="*/ 1316736 w 5919216"/>
              <a:gd name="connsiteY2" fmla="*/ 859536 h 3602736"/>
              <a:gd name="connsiteX3" fmla="*/ 1773936 w 5919216"/>
              <a:gd name="connsiteY3" fmla="*/ 1188720 h 3602736"/>
              <a:gd name="connsiteX4" fmla="*/ 2188464 w 5919216"/>
              <a:gd name="connsiteY4" fmla="*/ 1402080 h 3602736"/>
              <a:gd name="connsiteX5" fmla="*/ 2304288 w 5919216"/>
              <a:gd name="connsiteY5" fmla="*/ 1341120 h 3602736"/>
              <a:gd name="connsiteX6" fmla="*/ 2127504 w 5919216"/>
              <a:gd name="connsiteY6" fmla="*/ 1109472 h 3602736"/>
              <a:gd name="connsiteX7" fmla="*/ 1158240 w 5919216"/>
              <a:gd name="connsiteY7" fmla="*/ 341376 h 3602736"/>
              <a:gd name="connsiteX8" fmla="*/ 859536 w 5919216"/>
              <a:gd name="connsiteY8" fmla="*/ 158496 h 3602736"/>
              <a:gd name="connsiteX9" fmla="*/ 1298448 w 5919216"/>
              <a:gd name="connsiteY9" fmla="*/ 6096 h 3602736"/>
              <a:gd name="connsiteX10" fmla="*/ 3773424 w 5919216"/>
              <a:gd name="connsiteY10" fmla="*/ 0 h 3602736"/>
              <a:gd name="connsiteX11" fmla="*/ 5919216 w 5919216"/>
              <a:gd name="connsiteY11" fmla="*/ 1322832 h 3602736"/>
              <a:gd name="connsiteX12" fmla="*/ 5913120 w 5919216"/>
              <a:gd name="connsiteY12" fmla="*/ 2420112 h 3602736"/>
              <a:gd name="connsiteX13" fmla="*/ 4864608 w 5919216"/>
              <a:gd name="connsiteY13" fmla="*/ 2871216 h 3602736"/>
              <a:gd name="connsiteX14" fmla="*/ 3962400 w 5919216"/>
              <a:gd name="connsiteY14" fmla="*/ 2346960 h 3602736"/>
              <a:gd name="connsiteX15" fmla="*/ 3681984 w 5919216"/>
              <a:gd name="connsiteY15" fmla="*/ 2151888 h 3602736"/>
              <a:gd name="connsiteX16" fmla="*/ 3176016 w 5919216"/>
              <a:gd name="connsiteY16" fmla="*/ 1877568 h 3602736"/>
              <a:gd name="connsiteX17" fmla="*/ 3048000 w 5919216"/>
              <a:gd name="connsiteY17" fmla="*/ 1938528 h 3602736"/>
              <a:gd name="connsiteX18" fmla="*/ 3017520 w 5919216"/>
              <a:gd name="connsiteY18" fmla="*/ 1950720 h 3602736"/>
              <a:gd name="connsiteX19" fmla="*/ 3590544 w 5919216"/>
              <a:gd name="connsiteY19" fmla="*/ 2414016 h 3602736"/>
              <a:gd name="connsiteX20" fmla="*/ 4791456 w 5919216"/>
              <a:gd name="connsiteY20" fmla="*/ 3346704 h 3602736"/>
              <a:gd name="connsiteX21" fmla="*/ 4066032 w 5919216"/>
              <a:gd name="connsiteY21" fmla="*/ 3596640 h 3602736"/>
              <a:gd name="connsiteX22" fmla="*/ 1158240 w 5919216"/>
              <a:gd name="connsiteY22" fmla="*/ 3602736 h 3602736"/>
              <a:gd name="connsiteX23" fmla="*/ 201168 w 5919216"/>
              <a:gd name="connsiteY23" fmla="*/ 3590544 h 3602736"/>
              <a:gd name="connsiteX24" fmla="*/ 0 w 5919216"/>
              <a:gd name="connsiteY24" fmla="*/ 3419856 h 3602736"/>
              <a:gd name="connsiteX25" fmla="*/ 6096 w 5919216"/>
              <a:gd name="connsiteY25" fmla="*/ 420624 h 3602736"/>
              <a:gd name="connsiteX26" fmla="*/ 384048 w 5919216"/>
              <a:gd name="connsiteY26" fmla="*/ 304800 h 360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19216" h="3602736">
                <a:moveTo>
                  <a:pt x="384048" y="304800"/>
                </a:moveTo>
                <a:lnTo>
                  <a:pt x="701040" y="499872"/>
                </a:lnTo>
                <a:lnTo>
                  <a:pt x="1316736" y="859536"/>
                </a:lnTo>
                <a:lnTo>
                  <a:pt x="1773936" y="1188720"/>
                </a:lnTo>
                <a:lnTo>
                  <a:pt x="2188464" y="1402080"/>
                </a:lnTo>
                <a:lnTo>
                  <a:pt x="2304288" y="1341120"/>
                </a:lnTo>
                <a:lnTo>
                  <a:pt x="2127504" y="1109472"/>
                </a:lnTo>
                <a:lnTo>
                  <a:pt x="1158240" y="341376"/>
                </a:lnTo>
                <a:lnTo>
                  <a:pt x="859536" y="158496"/>
                </a:lnTo>
                <a:lnTo>
                  <a:pt x="1298448" y="6096"/>
                </a:lnTo>
                <a:lnTo>
                  <a:pt x="3773424" y="0"/>
                </a:lnTo>
                <a:lnTo>
                  <a:pt x="5919216" y="1322832"/>
                </a:lnTo>
                <a:lnTo>
                  <a:pt x="5913120" y="2420112"/>
                </a:lnTo>
                <a:lnTo>
                  <a:pt x="4864608" y="2871216"/>
                </a:lnTo>
                <a:lnTo>
                  <a:pt x="3962400" y="2346960"/>
                </a:lnTo>
                <a:lnTo>
                  <a:pt x="3681984" y="2151888"/>
                </a:lnTo>
                <a:lnTo>
                  <a:pt x="3176016" y="1877568"/>
                </a:lnTo>
                <a:lnTo>
                  <a:pt x="3048000" y="1938528"/>
                </a:lnTo>
                <a:lnTo>
                  <a:pt x="3017520" y="1950720"/>
                </a:lnTo>
                <a:lnTo>
                  <a:pt x="3590544" y="2414016"/>
                </a:lnTo>
                <a:lnTo>
                  <a:pt x="4791456" y="3346704"/>
                </a:lnTo>
                <a:lnTo>
                  <a:pt x="4066032" y="3596640"/>
                </a:lnTo>
                <a:lnTo>
                  <a:pt x="1158240" y="3602736"/>
                </a:lnTo>
                <a:lnTo>
                  <a:pt x="201168" y="3590544"/>
                </a:lnTo>
                <a:lnTo>
                  <a:pt x="0" y="3419856"/>
                </a:lnTo>
                <a:lnTo>
                  <a:pt x="6096" y="420624"/>
                </a:lnTo>
                <a:lnTo>
                  <a:pt x="384048" y="304800"/>
                </a:lnTo>
                <a:close/>
              </a:path>
            </a:pathLst>
          </a:custGeom>
          <a:noFill/>
          <a:ln w="19050">
            <a:solidFill>
              <a:schemeClr val="accent4"/>
            </a:solid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
            <a:extLst>
              <a:ext uri="{FF2B5EF4-FFF2-40B4-BE49-F238E27FC236}">
                <a16:creationId xmlns:a16="http://schemas.microsoft.com/office/drawing/2014/main" id="{8FBB8289-A01A-5FC2-47AE-40794C372100}"/>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22/05/2025, FCC week 2025, Vienna</a:t>
            </a:r>
          </a:p>
        </p:txBody>
      </p:sp>
      <p:sp>
        <p:nvSpPr>
          <p:cNvPr id="12" name="Textfeld 2">
            <a:extLst>
              <a:ext uri="{FF2B5EF4-FFF2-40B4-BE49-F238E27FC236}">
                <a16:creationId xmlns:a16="http://schemas.microsoft.com/office/drawing/2014/main" id="{EC6A849A-BDF9-073B-01F8-D14268E990FE}"/>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BE-GM-FP </a:t>
            </a:r>
          </a:p>
        </p:txBody>
      </p:sp>
    </p:spTree>
    <p:extLst>
      <p:ext uri="{BB962C8B-B14F-4D97-AF65-F5344CB8AC3E}">
        <p14:creationId xmlns:p14="http://schemas.microsoft.com/office/powerpoint/2010/main" val="244923018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109D4E7A-DA04-DE48-80D5-2E69FC6F3B09}"/>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9B6E5C98-38C2-D745-8644-1D3E79AA2759}"/>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resentation23" id="{16786640-01C9-7446-865E-9EE0614A46C1}" vid="{BB862AC3-325C-E744-B66E-44AC975D600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FCC-2011110001-BLEED_FCC_PresentationTemplate_16x9_onscreen</Template>
  <TotalTime>15734</TotalTime>
  <Words>1812</Words>
  <Application>Microsoft Office PowerPoint</Application>
  <PresentationFormat>On-screen Show (16:9)</PresentationFormat>
  <Paragraphs>278</Paragraphs>
  <Slides>29</Slides>
  <Notes>28</Notes>
  <HiddenSlides>0</HiddenSlides>
  <MMClips>3</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29</vt:i4>
      </vt:variant>
    </vt:vector>
  </HeadingPairs>
  <TitlesOfParts>
    <vt:vector size="35" baseType="lpstr">
      <vt:lpstr>Arial</vt:lpstr>
      <vt:lpstr>Calibri</vt:lpstr>
      <vt:lpstr>Wingdings</vt:lpstr>
      <vt:lpstr>Introslides</vt:lpstr>
      <vt:lpstr>Titleslides, Conclusion</vt:lpstr>
      <vt:lpstr>Content Slides - Deep Blue</vt:lpstr>
      <vt:lpstr>Status Report on the MDI Alignment Monitoring Study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Leonard Watrelot</dc:creator>
  <cp:lastModifiedBy>Leonard Watrelot</cp:lastModifiedBy>
  <cp:revision>841</cp:revision>
  <dcterms:created xsi:type="dcterms:W3CDTF">2021-01-05T12:41:05Z</dcterms:created>
  <dcterms:modified xsi:type="dcterms:W3CDTF">2025-05-15T07:07:53Z</dcterms:modified>
</cp:coreProperties>
</file>