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3"/>
  </p:notesMasterIdLst>
  <p:sldIdLst>
    <p:sldId id="281" r:id="rId4"/>
    <p:sldId id="275" r:id="rId5"/>
    <p:sldId id="323" r:id="rId6"/>
    <p:sldId id="305" r:id="rId7"/>
    <p:sldId id="306" r:id="rId8"/>
    <p:sldId id="324" r:id="rId9"/>
    <p:sldId id="308" r:id="rId10"/>
    <p:sldId id="311" r:id="rId11"/>
    <p:sldId id="277" r:id="rId12"/>
    <p:sldId id="286" r:id="rId13"/>
    <p:sldId id="322" r:id="rId14"/>
    <p:sldId id="285" r:id="rId15"/>
    <p:sldId id="291" r:id="rId16"/>
    <p:sldId id="325" r:id="rId17"/>
    <p:sldId id="300" r:id="rId18"/>
    <p:sldId id="296" r:id="rId19"/>
    <p:sldId id="326" r:id="rId20"/>
    <p:sldId id="293" r:id="rId21"/>
    <p:sldId id="274" r:id="rId22"/>
    <p:sldId id="287" r:id="rId23"/>
    <p:sldId id="310" r:id="rId24"/>
    <p:sldId id="290" r:id="rId25"/>
    <p:sldId id="276" r:id="rId26"/>
    <p:sldId id="284" r:id="rId27"/>
    <p:sldId id="301" r:id="rId28"/>
    <p:sldId id="288" r:id="rId29"/>
    <p:sldId id="289" r:id="rId30"/>
    <p:sldId id="260" r:id="rId31"/>
    <p:sldId id="266" r:id="rId32"/>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81"/>
            <p14:sldId id="275"/>
            <p14:sldId id="323"/>
            <p14:sldId id="305"/>
            <p14:sldId id="306"/>
            <p14:sldId id="324"/>
            <p14:sldId id="308"/>
            <p14:sldId id="311"/>
            <p14:sldId id="277"/>
            <p14:sldId id="286"/>
            <p14:sldId id="322"/>
            <p14:sldId id="285"/>
            <p14:sldId id="291"/>
            <p14:sldId id="325"/>
            <p14:sldId id="300"/>
            <p14:sldId id="296"/>
            <p14:sldId id="326"/>
            <p14:sldId id="293"/>
            <p14:sldId id="274"/>
            <p14:sldId id="287"/>
            <p14:sldId id="310"/>
            <p14:sldId id="290"/>
            <p14:sldId id="276"/>
            <p14:sldId id="284"/>
            <p14:sldId id="301"/>
            <p14:sldId id="288"/>
            <p14:sldId id="289"/>
          </p14:sldIdLst>
        </p14:section>
        <p14:section name="Toolbox Slides" id="{878827CB-F001-431E-8642-0DF02B629B71}">
          <p14:sldIdLst>
            <p14:sldId id="260"/>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93584" autoAdjust="0"/>
  </p:normalViewPr>
  <p:slideViewPr>
    <p:cSldViewPr>
      <p:cViewPr varScale="1">
        <p:scale>
          <a:sx n="132" d="100"/>
          <a:sy n="132" d="100"/>
        </p:scale>
        <p:origin x="534" y="11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20.05.2025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2733574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The impacts on the tertiary collimators close to the Ips have been used in the FLUKA geometry of the Interaction region, developed by A. Frasca et al, to track electromagnetic shower that can produce background to the experiment.</a:t>
            </a:r>
          </a:p>
          <a:p>
            <a:endParaRPr lang="en-US" dirty="0"/>
          </a:p>
        </p:txBody>
      </p:sp>
      <p:sp>
        <p:nvSpPr>
          <p:cNvPr id="4" name="Slide Number Placeholder 3"/>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1434590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of simulated particles get to the detector for halo</a:t>
            </a:r>
          </a:p>
          <a:p>
            <a:r>
              <a:rPr lang="en-US" dirty="0"/>
              <a:t>0.6% of simulated particles get to the detector </a:t>
            </a:r>
            <a:r>
              <a:rPr lang="en-US"/>
              <a:t>for injected</a:t>
            </a:r>
            <a:endParaRPr lang="en-US" dirty="0"/>
          </a:p>
          <a:p>
            <a:endParaRPr lang="en-US"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245271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rPr>
              <a:t>In addition, even a perfect injection scheme causes losses from part of the halo bumped onto the septum at every injection</a:t>
            </a:r>
            <a:endParaRPr lang="en-US"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3914198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544389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05795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9" r:id="rId5"/>
    <p:sldLayoutId id="2147483671" r:id="rId6"/>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hyperlink" Target="https://indi.to/nxDgX" TargetMode="Externa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498712/contributions/6350577/attachments/3012886/5313221/Optics_Oide_250212.pdf" TargetMode="External"/><Relationship Id="rId2" Type="http://schemas.openxmlformats.org/officeDocument/2006/relationships/hyperlink" Target="https://indico.cern.ch/event/1527679/contributions/6430611/attachments/3039058/5367657/SimulationFramework_update.pdf" TargetMode="External"/><Relationship Id="rId1" Type="http://schemas.openxmlformats.org/officeDocument/2006/relationships/slideLayout" Target="../slideLayouts/slideLayout10.xml"/><Relationship Id="rId4" Type="http://schemas.openxmlformats.org/officeDocument/2006/relationships/image" Target="../media/image270.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8.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08515/contributions/6499550/" TargetMode="External"/><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indico.cern.ch/event/1408515/contributions/6515064/" TargetMode="Externa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hyperlink" Target="https://indi.to/Pw2pj"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indico.cern.ch/event/1498712/contributions/6350577/attachments/3012886/5313221/Optics_Oide_250212.pdf" TargetMode="External"/><Relationship Id="rId1" Type="http://schemas.openxmlformats.org/officeDocument/2006/relationships/slideLayout" Target="../slideLayouts/slideLayout10.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br>
              <a:rPr lang="en-US" dirty="0"/>
            </a:br>
            <a:r>
              <a:rPr lang="en-US" dirty="0"/>
              <a:t>First look at injection backgrounds</a:t>
            </a:r>
            <a:br>
              <a:rPr lang="en-US" dirty="0"/>
            </a:br>
            <a:endParaRPr lang="en-US" b="1"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442800" y="2930128"/>
            <a:ext cx="8263350" cy="1241822"/>
          </a:xfrm>
        </p:spPr>
        <p:txBody>
          <a:bodyPr/>
          <a:lstStyle/>
          <a:p>
            <a:pPr>
              <a:lnSpc>
                <a:spcPct val="100000"/>
              </a:lnSpc>
            </a:pPr>
            <a:r>
              <a:rPr lang="en-US" sz="1600" b="1" i="1" dirty="0"/>
              <a:t>G. Nigrelli</a:t>
            </a:r>
            <a:r>
              <a:rPr lang="en-US" sz="1600" b="1" i="1" baseline="30000" dirty="0"/>
              <a:t>1,2,3</a:t>
            </a:r>
            <a:r>
              <a:rPr lang="en-US" sz="1600" b="1" i="1" dirty="0"/>
              <a:t>, M. Boscolo</a:t>
            </a:r>
            <a:r>
              <a:rPr lang="en-US" sz="1600" b="1" i="1" baseline="30000" dirty="0"/>
              <a:t>2</a:t>
            </a:r>
            <a:r>
              <a:rPr lang="en-US" sz="1600" b="1" i="1" dirty="0"/>
              <a:t>, G. Broggi</a:t>
            </a:r>
            <a:r>
              <a:rPr lang="en-US" sz="1600" b="1" i="1" baseline="30000" dirty="0"/>
              <a:t>1,2,3</a:t>
            </a:r>
            <a:r>
              <a:rPr lang="en-US" sz="1600" b="1" i="1" dirty="0"/>
              <a:t>, R. Bruce</a:t>
            </a:r>
            <a:r>
              <a:rPr lang="en-US" sz="1600" b="1" i="1" baseline="30000" dirty="0"/>
              <a:t>1</a:t>
            </a:r>
            <a:r>
              <a:rPr lang="en-US" sz="1600" b="1" i="1" dirty="0"/>
              <a:t>, A. Frasca</a:t>
            </a:r>
            <a:r>
              <a:rPr lang="en-US" sz="1600" b="1" i="1" baseline="30000" dirty="0"/>
              <a:t>1,4</a:t>
            </a:r>
            <a:r>
              <a:rPr lang="en-US" sz="1600" b="1" i="1" dirty="0"/>
              <a:t>,</a:t>
            </a:r>
          </a:p>
          <a:p>
            <a:pPr>
              <a:lnSpc>
                <a:spcPct val="100000"/>
              </a:lnSpc>
            </a:pPr>
            <a:r>
              <a:rPr lang="en-US" sz="1600" b="1" i="1" dirty="0"/>
              <a:t>S. Redaelli</a:t>
            </a:r>
            <a:r>
              <a:rPr lang="en-US" sz="1600" b="1" i="1" baseline="30000" dirty="0"/>
              <a:t>1</a:t>
            </a:r>
            <a:r>
              <a:rPr lang="en-US" sz="1600" b="1" i="1" dirty="0"/>
              <a:t>, K. </a:t>
            </a:r>
            <a:r>
              <a:rPr lang="en-US" sz="1600" b="1" i="1" dirty="0">
                <a:effectLst/>
                <a:cs typeface="Segoe UI" panose="020B0502040204020203" pitchFamily="34" charset="0"/>
              </a:rPr>
              <a:t>Skoufaris</a:t>
            </a:r>
            <a:r>
              <a:rPr lang="en-US" sz="1600" b="1" i="1" baseline="30000" dirty="0"/>
              <a:t>1</a:t>
            </a:r>
          </a:p>
          <a:p>
            <a:endParaRPr lang="en-US" sz="1600" b="1" i="1" dirty="0"/>
          </a:p>
          <a:p>
            <a:pPr>
              <a:lnSpc>
                <a:spcPct val="100000"/>
              </a:lnSpc>
            </a:pPr>
            <a:r>
              <a:rPr lang="en-US" sz="1600" i="1" baseline="30000" dirty="0"/>
              <a:t>1 </a:t>
            </a:r>
            <a:r>
              <a:rPr lang="en-US" sz="1600" i="1" dirty="0"/>
              <a:t>CERN, Geneva, Switzerland,</a:t>
            </a:r>
          </a:p>
          <a:p>
            <a:pPr>
              <a:lnSpc>
                <a:spcPct val="100000"/>
              </a:lnSpc>
            </a:pPr>
            <a:r>
              <a:rPr lang="en-US" sz="1600" i="1" baseline="30000" dirty="0"/>
              <a:t>2  </a:t>
            </a:r>
            <a:r>
              <a:rPr lang="en-US" sz="1600" i="1" dirty="0"/>
              <a:t>INFN-LNF, Frascati, Italy, </a:t>
            </a:r>
            <a:endParaRPr lang="de-AT" sz="1600" i="1" dirty="0"/>
          </a:p>
          <a:p>
            <a:pPr>
              <a:lnSpc>
                <a:spcPct val="100000"/>
              </a:lnSpc>
            </a:pPr>
            <a:r>
              <a:rPr lang="en-US" sz="1600" i="1" baseline="30000" dirty="0"/>
              <a:t>3 </a:t>
            </a:r>
            <a:r>
              <a:rPr lang="en-US" sz="1600" i="1" dirty="0"/>
              <a:t>Sapienza Università di Roma, Roma, Italy</a:t>
            </a:r>
            <a:endParaRPr lang="de-AT" sz="1600" i="1" dirty="0"/>
          </a:p>
          <a:p>
            <a:pPr>
              <a:lnSpc>
                <a:spcPct val="100000"/>
              </a:lnSpc>
            </a:pPr>
            <a:r>
              <a:rPr lang="en-US" sz="1600" i="1" baseline="30000" dirty="0"/>
              <a:t>4 </a:t>
            </a:r>
            <a:r>
              <a:rPr lang="en-US" sz="1600" i="1" dirty="0"/>
              <a:t>University of Liverpool, Liverpool, UK</a:t>
            </a:r>
            <a:endParaRPr lang="de-AT" sz="1600" i="1" dirty="0"/>
          </a:p>
          <a:p>
            <a:endParaRPr lang="de-AT" sz="1600" dirty="0"/>
          </a:p>
          <a:p>
            <a:endParaRPr lang="de-AT" sz="1600"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299" y="61740"/>
            <a:ext cx="324000" cy="170071"/>
          </a:xfrm>
        </p:spPr>
        <p:txBody>
          <a:bodyPr/>
          <a:lstStyle/>
          <a:p>
            <a:fld id="{88A1DFE4-5FC5-43BD-BB7E-75EAD82B965F}" type="slidenum">
              <a:rPr lang="de-AT" smtClean="0"/>
              <a:pPr/>
              <a:t>1</a:t>
            </a:fld>
            <a:endParaRPr lang="de-AT"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3" name="Textfeld 2">
            <a:extLst>
              <a:ext uri="{FF2B5EF4-FFF2-40B4-BE49-F238E27FC236}">
                <a16:creationId xmlns:a16="http://schemas.microsoft.com/office/drawing/2014/main" id="{0C80D029-2104-4318-B440-2F5B3EC0DEE2}"/>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714466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4E665-4D26-D5CF-70F2-9125E55088A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1A727D-575F-7E96-4400-18CDD656002F}"/>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5" name="Title 4">
            <a:extLst>
              <a:ext uri="{FF2B5EF4-FFF2-40B4-BE49-F238E27FC236}">
                <a16:creationId xmlns:a16="http://schemas.microsoft.com/office/drawing/2014/main" id="{72883D44-A88C-D109-AC40-E6711FE1E7A3}"/>
              </a:ext>
            </a:extLst>
          </p:cNvPr>
          <p:cNvSpPr>
            <a:spLocks noGrp="1"/>
          </p:cNvSpPr>
          <p:nvPr>
            <p:ph type="title"/>
          </p:nvPr>
        </p:nvSpPr>
        <p:spPr>
          <a:xfrm>
            <a:off x="442800" y="514350"/>
            <a:ext cx="8263350" cy="804066"/>
          </a:xfrm>
        </p:spPr>
        <p:txBody>
          <a:bodyPr/>
          <a:lstStyle/>
          <a:p>
            <a:r>
              <a:rPr lang="en-US" dirty="0"/>
              <a:t>Injected beam - baseline</a:t>
            </a:r>
          </a:p>
        </p:txBody>
      </p:sp>
      <p:sp>
        <p:nvSpPr>
          <p:cNvPr id="4" name="TextBox 3">
            <a:extLst>
              <a:ext uri="{FF2B5EF4-FFF2-40B4-BE49-F238E27FC236}">
                <a16:creationId xmlns:a16="http://schemas.microsoft.com/office/drawing/2014/main" id="{1682A7C0-AEA3-DB69-3542-6C62BE014DFC}"/>
              </a:ext>
            </a:extLst>
          </p:cNvPr>
          <p:cNvSpPr txBox="1"/>
          <p:nvPr/>
        </p:nvSpPr>
        <p:spPr>
          <a:xfrm>
            <a:off x="226099" y="892225"/>
            <a:ext cx="8991599" cy="1223412"/>
          </a:xfrm>
          <a:prstGeom prst="rect">
            <a:avLst/>
          </a:prstGeom>
          <a:noFill/>
        </p:spPr>
        <p:txBody>
          <a:bodyPr wrap="square">
            <a:spAutoFit/>
          </a:bodyPr>
          <a:lstStyle/>
          <a:p>
            <a:pPr marL="280423" indent="-285750">
              <a:buFont typeface="Arial" panose="020B0604020202020204" pitchFamily="34" charset="0"/>
              <a:buChar char="•"/>
            </a:pPr>
            <a:r>
              <a:rPr lang="it-IT" sz="1500" dirty="0"/>
              <a:t>The </a:t>
            </a:r>
            <a:r>
              <a:rPr lang="it-IT" sz="1500" b="1" dirty="0"/>
              <a:t>12% of the injected beam is lost </a:t>
            </a:r>
            <a:r>
              <a:rPr lang="it-IT" sz="1500" dirty="0"/>
              <a:t>and distributed along the whole ring.</a:t>
            </a:r>
          </a:p>
          <a:p>
            <a:pPr marL="280423" indent="-285750">
              <a:buFont typeface="Arial" panose="020B0604020202020204" pitchFamily="34" charset="0"/>
              <a:buChar char="•"/>
            </a:pPr>
            <a:r>
              <a:rPr lang="it-IT" sz="1500" dirty="0"/>
              <a:t>The tertiary collimator close to the IPs get as much losses as the collimation insertion in PF.</a:t>
            </a:r>
          </a:p>
          <a:p>
            <a:pPr marL="280423" indent="-285750">
              <a:buFont typeface="Arial" panose="020B0604020202020204" pitchFamily="34" charset="0"/>
              <a:buChar char="•"/>
            </a:pPr>
            <a:r>
              <a:rPr lang="it-IT" sz="1500" dirty="0"/>
              <a:t>Note that this is a </a:t>
            </a:r>
            <a:r>
              <a:rPr lang="it-IT" sz="1500" b="1" dirty="0"/>
              <a:t>perfect injection</a:t>
            </a:r>
            <a:r>
              <a:rPr lang="it-IT" sz="1500" dirty="0"/>
              <a:t>! </a:t>
            </a:r>
            <a:r>
              <a:rPr lang="en-US" sz="1500" dirty="0"/>
              <a:t>As observed at </a:t>
            </a:r>
            <a:r>
              <a:rPr lang="en-US" sz="1500" b="1" dirty="0"/>
              <a:t>SuperKEKB</a:t>
            </a:r>
            <a:r>
              <a:rPr lang="en-US" sz="1500" dirty="0"/>
              <a:t>, the </a:t>
            </a:r>
            <a:r>
              <a:rPr lang="en-US" sz="1500" b="1" dirty="0"/>
              <a:t>losses coming from the injected beam could be dangerous</a:t>
            </a:r>
            <a:r>
              <a:rPr lang="en-US" sz="1500" dirty="0"/>
              <a:t>, collimation efficiency must be assessed.</a:t>
            </a:r>
          </a:p>
          <a:p>
            <a:pPr marL="280423" indent="-285750">
              <a:buFont typeface="Arial" panose="020B0604020202020204" pitchFamily="34" charset="0"/>
              <a:buChar char="•"/>
            </a:pPr>
            <a:endParaRPr lang="en-US" dirty="0"/>
          </a:p>
        </p:txBody>
      </p:sp>
      <p:grpSp>
        <p:nvGrpSpPr>
          <p:cNvPr id="12" name="Group 11">
            <a:extLst>
              <a:ext uri="{FF2B5EF4-FFF2-40B4-BE49-F238E27FC236}">
                <a16:creationId xmlns:a16="http://schemas.microsoft.com/office/drawing/2014/main" id="{B2FB8E95-DCB6-CAD7-26AC-FB51D4F55F41}"/>
              </a:ext>
            </a:extLst>
          </p:cNvPr>
          <p:cNvGrpSpPr/>
          <p:nvPr/>
        </p:nvGrpSpPr>
        <p:grpSpPr>
          <a:xfrm>
            <a:off x="327179" y="1689448"/>
            <a:ext cx="8580120" cy="3454052"/>
            <a:chOff x="304799" y="1501447"/>
            <a:chExt cx="8580120" cy="3454052"/>
          </a:xfrm>
        </p:grpSpPr>
        <p:pic>
          <p:nvPicPr>
            <p:cNvPr id="13" name="Picture 12">
              <a:extLst>
                <a:ext uri="{FF2B5EF4-FFF2-40B4-BE49-F238E27FC236}">
                  <a16:creationId xmlns:a16="http://schemas.microsoft.com/office/drawing/2014/main" id="{C9194551-D35D-7B6D-CB4C-81DB3FE15EB3}"/>
                </a:ext>
              </a:extLst>
            </p:cNvPr>
            <p:cNvPicPr>
              <a:picLocks noChangeAspect="1"/>
            </p:cNvPicPr>
            <p:nvPr/>
          </p:nvPicPr>
          <p:blipFill>
            <a:blip r:embed="rId2"/>
            <a:stretch>
              <a:fillRect/>
            </a:stretch>
          </p:blipFill>
          <p:spPr>
            <a:xfrm>
              <a:off x="304799" y="1940674"/>
              <a:ext cx="8382000" cy="3014825"/>
            </a:xfrm>
            <a:prstGeom prst="rect">
              <a:avLst/>
            </a:prstGeom>
          </p:spPr>
        </p:pic>
        <p:sp>
          <p:nvSpPr>
            <p:cNvPr id="14" name="TextBox 13">
              <a:extLst>
                <a:ext uri="{FF2B5EF4-FFF2-40B4-BE49-F238E27FC236}">
                  <a16:creationId xmlns:a16="http://schemas.microsoft.com/office/drawing/2014/main" id="{49BB361A-476C-056D-293C-08FD5FE832F9}"/>
                </a:ext>
              </a:extLst>
            </p:cNvPr>
            <p:cNvSpPr txBox="1"/>
            <p:nvPr/>
          </p:nvSpPr>
          <p:spPr>
            <a:xfrm>
              <a:off x="1529083" y="1501447"/>
              <a:ext cx="533400" cy="494879"/>
            </a:xfrm>
            <a:prstGeom prst="rect">
              <a:avLst/>
            </a:prstGeom>
            <a:noFill/>
          </p:spPr>
          <p:txBody>
            <a:bodyPr wrap="square" rtlCol="0">
              <a:spAutoFit/>
            </a:bodyPr>
            <a:lstStyle/>
            <a:p>
              <a:pPr algn="l">
                <a:lnSpc>
                  <a:spcPts val="3700"/>
                </a:lnSpc>
              </a:pPr>
              <a:r>
                <a:rPr lang="en-US" sz="1600" b="1" dirty="0"/>
                <a:t>INJ</a:t>
              </a:r>
              <a:endParaRPr lang="en-US" sz="3000" b="1" dirty="0"/>
            </a:p>
          </p:txBody>
        </p:sp>
        <p:sp>
          <p:nvSpPr>
            <p:cNvPr id="19" name="TextBox 18">
              <a:extLst>
                <a:ext uri="{FF2B5EF4-FFF2-40B4-BE49-F238E27FC236}">
                  <a16:creationId xmlns:a16="http://schemas.microsoft.com/office/drawing/2014/main" id="{A5897FBD-FACF-95BF-A821-EFC072389730}"/>
                </a:ext>
              </a:extLst>
            </p:cNvPr>
            <p:cNvSpPr txBox="1"/>
            <p:nvPr/>
          </p:nvSpPr>
          <p:spPr>
            <a:xfrm>
              <a:off x="6400800" y="1501447"/>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0" name="TextBox 19">
              <a:extLst>
                <a:ext uri="{FF2B5EF4-FFF2-40B4-BE49-F238E27FC236}">
                  <a16:creationId xmlns:a16="http://schemas.microsoft.com/office/drawing/2014/main" id="{314D1299-5CED-8EB4-8691-333356E23044}"/>
                </a:ext>
              </a:extLst>
            </p:cNvPr>
            <p:cNvSpPr txBox="1"/>
            <p:nvPr/>
          </p:nvSpPr>
          <p:spPr>
            <a:xfrm>
              <a:off x="4572000" y="1501449"/>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1" name="TextBox 20">
              <a:extLst>
                <a:ext uri="{FF2B5EF4-FFF2-40B4-BE49-F238E27FC236}">
                  <a16:creationId xmlns:a16="http://schemas.microsoft.com/office/drawing/2014/main" id="{12E8C95F-6609-67A7-513F-6AAAC9959837}"/>
                </a:ext>
              </a:extLst>
            </p:cNvPr>
            <p:cNvSpPr txBox="1"/>
            <p:nvPr/>
          </p:nvSpPr>
          <p:spPr>
            <a:xfrm>
              <a:off x="2621281" y="1501448"/>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2" name="TextBox 21">
              <a:extLst>
                <a:ext uri="{FF2B5EF4-FFF2-40B4-BE49-F238E27FC236}">
                  <a16:creationId xmlns:a16="http://schemas.microsoft.com/office/drawing/2014/main" id="{6053C1A7-0A8F-3F8F-E731-D036BC7328D7}"/>
                </a:ext>
              </a:extLst>
            </p:cNvPr>
            <p:cNvSpPr txBox="1"/>
            <p:nvPr/>
          </p:nvSpPr>
          <p:spPr>
            <a:xfrm>
              <a:off x="3409527" y="1501449"/>
              <a:ext cx="800099" cy="494879"/>
            </a:xfrm>
            <a:prstGeom prst="rect">
              <a:avLst/>
            </a:prstGeom>
            <a:noFill/>
          </p:spPr>
          <p:txBody>
            <a:bodyPr wrap="square" rtlCol="0">
              <a:spAutoFit/>
            </a:bodyPr>
            <a:lstStyle/>
            <a:p>
              <a:pPr algn="l">
                <a:lnSpc>
                  <a:spcPts val="3700"/>
                </a:lnSpc>
              </a:pPr>
              <a:r>
                <a:rPr lang="en-US" sz="1600" b="1" dirty="0"/>
                <a:t>COLL</a:t>
              </a:r>
              <a:endParaRPr lang="en-US" sz="3000" b="1" dirty="0"/>
            </a:p>
          </p:txBody>
        </p:sp>
        <p:sp>
          <p:nvSpPr>
            <p:cNvPr id="23" name="TextBox 22">
              <a:extLst>
                <a:ext uri="{FF2B5EF4-FFF2-40B4-BE49-F238E27FC236}">
                  <a16:creationId xmlns:a16="http://schemas.microsoft.com/office/drawing/2014/main" id="{006B2DC7-4422-CB2D-2C1B-8868714D795A}"/>
                </a:ext>
              </a:extLst>
            </p:cNvPr>
            <p:cNvSpPr txBox="1"/>
            <p:nvPr/>
          </p:nvSpPr>
          <p:spPr>
            <a:xfrm>
              <a:off x="8351519" y="1501447"/>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grpSp>
      <p:sp>
        <p:nvSpPr>
          <p:cNvPr id="6" name="Textfeld 1">
            <a:extLst>
              <a:ext uri="{FF2B5EF4-FFF2-40B4-BE49-F238E27FC236}">
                <a16:creationId xmlns:a16="http://schemas.microsoft.com/office/drawing/2014/main" id="{52DED79B-5FE6-3EBD-F878-C844C7DF5E93}"/>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7" name="Textfeld 2">
            <a:extLst>
              <a:ext uri="{FF2B5EF4-FFF2-40B4-BE49-F238E27FC236}">
                <a16:creationId xmlns:a16="http://schemas.microsoft.com/office/drawing/2014/main" id="{E759E4F6-A162-A2B5-3E49-EF24DBB431C0}"/>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1156884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D29494-1033-7CD0-51E8-3BEBB732B0B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6480C5-2824-35F6-6EAE-1CF9E7E09900}"/>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5" name="Title 4">
            <a:extLst>
              <a:ext uri="{FF2B5EF4-FFF2-40B4-BE49-F238E27FC236}">
                <a16:creationId xmlns:a16="http://schemas.microsoft.com/office/drawing/2014/main" id="{AB9982B3-CF6B-A02E-E465-2803AE5A9735}"/>
              </a:ext>
            </a:extLst>
          </p:cNvPr>
          <p:cNvSpPr>
            <a:spLocks noGrp="1"/>
          </p:cNvSpPr>
          <p:nvPr>
            <p:ph type="title"/>
          </p:nvPr>
        </p:nvSpPr>
        <p:spPr>
          <a:xfrm>
            <a:off x="442800" y="514350"/>
            <a:ext cx="8263350" cy="804066"/>
          </a:xfrm>
        </p:spPr>
        <p:txBody>
          <a:bodyPr/>
          <a:lstStyle/>
          <a:p>
            <a:r>
              <a:rPr lang="en-US" dirty="0"/>
              <a:t>Injected beam – hybrid mode</a:t>
            </a:r>
          </a:p>
        </p:txBody>
      </p:sp>
      <p:sp>
        <p:nvSpPr>
          <p:cNvPr id="4" name="TextBox 3">
            <a:extLst>
              <a:ext uri="{FF2B5EF4-FFF2-40B4-BE49-F238E27FC236}">
                <a16:creationId xmlns:a16="http://schemas.microsoft.com/office/drawing/2014/main" id="{52BDA160-2DAA-E319-17BF-B75B0B72EAF7}"/>
              </a:ext>
            </a:extLst>
          </p:cNvPr>
          <p:cNvSpPr txBox="1"/>
          <p:nvPr/>
        </p:nvSpPr>
        <p:spPr>
          <a:xfrm>
            <a:off x="168304" y="971379"/>
            <a:ext cx="8900995" cy="1223412"/>
          </a:xfrm>
          <a:prstGeom prst="rect">
            <a:avLst/>
          </a:prstGeom>
          <a:noFill/>
        </p:spPr>
        <p:txBody>
          <a:bodyPr wrap="square">
            <a:spAutoFit/>
          </a:bodyPr>
          <a:lstStyle/>
          <a:p>
            <a:pPr marL="280423" indent="-285750">
              <a:buFont typeface="Arial" panose="020B0604020202020204" pitchFamily="34" charset="0"/>
              <a:buChar char="•"/>
            </a:pPr>
            <a:r>
              <a:rPr lang="it-IT" sz="1500" dirty="0"/>
              <a:t>In hybrid mode the beam is generated with lower energy offset, compesated by an horizontal offset.</a:t>
            </a:r>
          </a:p>
          <a:p>
            <a:pPr marL="280423" indent="-285750">
              <a:buFont typeface="Arial" panose="020B0604020202020204" pitchFamily="34" charset="0"/>
              <a:buChar char="•"/>
            </a:pPr>
            <a:r>
              <a:rPr lang="it-IT" sz="1500" dirty="0"/>
              <a:t>Injection efficiency increase up to 98.5% hence only </a:t>
            </a:r>
            <a:r>
              <a:rPr lang="it-IT" sz="1500" b="1" dirty="0"/>
              <a:t>1.5% of the injected beam is lost </a:t>
            </a:r>
            <a:r>
              <a:rPr lang="it-IT" sz="1500" dirty="0"/>
              <a:t>and distributed along the whole ring. </a:t>
            </a:r>
            <a:r>
              <a:rPr lang="en-US" sz="1500" dirty="0"/>
              <a:t>With respect to the on-axis scheme, the hybrid mode presents better performances.</a:t>
            </a:r>
          </a:p>
          <a:p>
            <a:pPr marL="280423"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B0BEBE0D-F628-9D1A-4F76-529CA6A14C3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8437" y="2150037"/>
            <a:ext cx="8232162" cy="3014825"/>
          </a:xfrm>
          <a:prstGeom prst="rect">
            <a:avLst/>
          </a:prstGeom>
        </p:spPr>
      </p:pic>
      <p:sp>
        <p:nvSpPr>
          <p:cNvPr id="14" name="TextBox 13">
            <a:extLst>
              <a:ext uri="{FF2B5EF4-FFF2-40B4-BE49-F238E27FC236}">
                <a16:creationId xmlns:a16="http://schemas.microsoft.com/office/drawing/2014/main" id="{53BA9CA6-221F-28C8-A9B4-357C81542AD2}"/>
              </a:ext>
            </a:extLst>
          </p:cNvPr>
          <p:cNvSpPr txBox="1"/>
          <p:nvPr/>
        </p:nvSpPr>
        <p:spPr>
          <a:xfrm>
            <a:off x="1551463" y="1772069"/>
            <a:ext cx="533400" cy="494879"/>
          </a:xfrm>
          <a:prstGeom prst="rect">
            <a:avLst/>
          </a:prstGeom>
          <a:noFill/>
        </p:spPr>
        <p:txBody>
          <a:bodyPr wrap="square" rtlCol="0">
            <a:spAutoFit/>
          </a:bodyPr>
          <a:lstStyle/>
          <a:p>
            <a:pPr algn="l">
              <a:lnSpc>
                <a:spcPts val="3700"/>
              </a:lnSpc>
            </a:pPr>
            <a:r>
              <a:rPr lang="en-US" sz="1600" b="1" dirty="0"/>
              <a:t>INJ</a:t>
            </a:r>
            <a:endParaRPr lang="en-US" sz="3000" b="1" dirty="0"/>
          </a:p>
        </p:txBody>
      </p:sp>
      <p:sp>
        <p:nvSpPr>
          <p:cNvPr id="19" name="TextBox 18">
            <a:extLst>
              <a:ext uri="{FF2B5EF4-FFF2-40B4-BE49-F238E27FC236}">
                <a16:creationId xmlns:a16="http://schemas.microsoft.com/office/drawing/2014/main" id="{C55DD5B4-1C4D-0739-2697-47DA3D8FFB89}"/>
              </a:ext>
            </a:extLst>
          </p:cNvPr>
          <p:cNvSpPr txBox="1"/>
          <p:nvPr/>
        </p:nvSpPr>
        <p:spPr>
          <a:xfrm>
            <a:off x="6423180" y="1772069"/>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0" name="TextBox 19">
            <a:extLst>
              <a:ext uri="{FF2B5EF4-FFF2-40B4-BE49-F238E27FC236}">
                <a16:creationId xmlns:a16="http://schemas.microsoft.com/office/drawing/2014/main" id="{A7A704E8-2A8C-EA23-45EA-5721F3A50717}"/>
              </a:ext>
            </a:extLst>
          </p:cNvPr>
          <p:cNvSpPr txBox="1"/>
          <p:nvPr/>
        </p:nvSpPr>
        <p:spPr>
          <a:xfrm>
            <a:off x="4594380" y="1772071"/>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1" name="TextBox 20">
            <a:extLst>
              <a:ext uri="{FF2B5EF4-FFF2-40B4-BE49-F238E27FC236}">
                <a16:creationId xmlns:a16="http://schemas.microsoft.com/office/drawing/2014/main" id="{9A3F1773-1429-7477-C013-878423724E18}"/>
              </a:ext>
            </a:extLst>
          </p:cNvPr>
          <p:cNvSpPr txBox="1"/>
          <p:nvPr/>
        </p:nvSpPr>
        <p:spPr>
          <a:xfrm>
            <a:off x="2643661" y="1772070"/>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22" name="TextBox 21">
            <a:extLst>
              <a:ext uri="{FF2B5EF4-FFF2-40B4-BE49-F238E27FC236}">
                <a16:creationId xmlns:a16="http://schemas.microsoft.com/office/drawing/2014/main" id="{F6F5A9E2-0501-FB44-99C4-649EB434F9E8}"/>
              </a:ext>
            </a:extLst>
          </p:cNvPr>
          <p:cNvSpPr txBox="1"/>
          <p:nvPr/>
        </p:nvSpPr>
        <p:spPr>
          <a:xfrm>
            <a:off x="3431907" y="1772071"/>
            <a:ext cx="800099" cy="494879"/>
          </a:xfrm>
          <a:prstGeom prst="rect">
            <a:avLst/>
          </a:prstGeom>
          <a:noFill/>
        </p:spPr>
        <p:txBody>
          <a:bodyPr wrap="square" rtlCol="0">
            <a:spAutoFit/>
          </a:bodyPr>
          <a:lstStyle/>
          <a:p>
            <a:pPr algn="l">
              <a:lnSpc>
                <a:spcPts val="3700"/>
              </a:lnSpc>
            </a:pPr>
            <a:r>
              <a:rPr lang="en-US" sz="1600" b="1" dirty="0"/>
              <a:t>COLL</a:t>
            </a:r>
            <a:endParaRPr lang="en-US" sz="3000" b="1" dirty="0"/>
          </a:p>
        </p:txBody>
      </p:sp>
      <p:sp>
        <p:nvSpPr>
          <p:cNvPr id="23" name="TextBox 22">
            <a:extLst>
              <a:ext uri="{FF2B5EF4-FFF2-40B4-BE49-F238E27FC236}">
                <a16:creationId xmlns:a16="http://schemas.microsoft.com/office/drawing/2014/main" id="{3E01E8BE-D10F-05EA-1A32-C6B170D0F48D}"/>
              </a:ext>
            </a:extLst>
          </p:cNvPr>
          <p:cNvSpPr txBox="1"/>
          <p:nvPr/>
        </p:nvSpPr>
        <p:spPr>
          <a:xfrm>
            <a:off x="8373899" y="1772069"/>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6" name="Textfeld 1">
            <a:extLst>
              <a:ext uri="{FF2B5EF4-FFF2-40B4-BE49-F238E27FC236}">
                <a16:creationId xmlns:a16="http://schemas.microsoft.com/office/drawing/2014/main" id="{D4D3DAEF-251B-43FB-D2E9-CC15FE3A0AF2}"/>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7" name="Textfeld 2">
            <a:extLst>
              <a:ext uri="{FF2B5EF4-FFF2-40B4-BE49-F238E27FC236}">
                <a16:creationId xmlns:a16="http://schemas.microsoft.com/office/drawing/2014/main" id="{0BEEF472-F1C9-7997-B5A8-C3B1A4647116}"/>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732075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838B3-A69E-5E53-EA3C-E83DC6C3852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163BB-01C8-26D1-EB08-1670B0A8DCD8}"/>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69125CC1-D815-5D4F-1789-46717E11FA53}"/>
                  </a:ext>
                </a:extLst>
              </p:cNvPr>
              <p:cNvSpPr>
                <a:spLocks noGrp="1"/>
              </p:cNvSpPr>
              <p:nvPr>
                <p:ph type="body" sz="quarter" idx="12"/>
              </p:nvPr>
            </p:nvSpPr>
            <p:spPr>
              <a:xfrm>
                <a:off x="442800" y="1047750"/>
                <a:ext cx="8472600" cy="3445050"/>
              </a:xfrm>
            </p:spPr>
            <p:txBody>
              <a:bodyPr/>
              <a:lstStyle/>
              <a:p>
                <a:pPr marL="285750" indent="-285750">
                  <a:buFont typeface="Arial" panose="020B0604020202020204" pitchFamily="34" charset="0"/>
                  <a:buChar char="•"/>
                </a:pPr>
                <a:r>
                  <a:rPr lang="en-US" dirty="0"/>
                  <a:t>A collimator is introduced at the injection point, as a placeholder for the absorber (not yet being designed).</a:t>
                </a:r>
              </a:p>
              <a:p>
                <a:pPr marL="285750" indent="-285750">
                  <a:buFont typeface="Arial" panose="020B0604020202020204" pitchFamily="34" charset="0"/>
                  <a:buChar char="•"/>
                </a:pPr>
                <a:r>
                  <a:rPr lang="en-US" b="1" dirty="0"/>
                  <a:t>Core beam</a:t>
                </a:r>
                <a:r>
                  <a:rPr lang="en-US" dirty="0"/>
                  <a:t>:</a:t>
                </a:r>
              </a:p>
              <a:p>
                <a:pPr marL="625950" lvl="1" indent="-285750"/>
                <a:r>
                  <a:rPr lang="en-US" b="1" dirty="0"/>
                  <a:t>Losses</a:t>
                </a:r>
                <a:r>
                  <a:rPr lang="en-US" dirty="0"/>
                  <a:t> are expected to </a:t>
                </a:r>
                <a:r>
                  <a:rPr lang="en-US" b="1" dirty="0"/>
                  <a:t>be focused on the collimator before the septum</a:t>
                </a:r>
                <a:r>
                  <a:rPr lang="en-US" dirty="0"/>
                  <a:t>.</a:t>
                </a:r>
              </a:p>
              <a:p>
                <a:pPr marL="625950" lvl="1" indent="-285750"/>
                <a:r>
                  <a:rPr lang="en-US" dirty="0"/>
                  <a:t>Assumed storing </a:t>
                </a:r>
                <a:r>
                  <a:rPr lang="en-US" b="1" dirty="0"/>
                  <a:t>99% of the total beam energy</a:t>
                </a:r>
                <a:r>
                  <a:rPr lang="en-US" dirty="0"/>
                  <a:t>.</a:t>
                </a:r>
              </a:p>
              <a:p>
                <a:pPr marL="625950" lvl="1" indent="-285750"/>
                <a:r>
                  <a:rPr lang="en-US" dirty="0"/>
                  <a:t>The leakage to the experiment is expected to be small.</a:t>
                </a:r>
              </a:p>
              <a:p>
                <a:pPr marL="625950" lvl="1" indent="-285750"/>
                <a:endParaRPr lang="en-US" dirty="0"/>
              </a:p>
              <a:p>
                <a:pPr marL="285750" indent="-285750">
                  <a:buFont typeface="Arial" panose="020B0604020202020204" pitchFamily="34" charset="0"/>
                  <a:buChar char="•"/>
                </a:pPr>
                <a:r>
                  <a:rPr lang="en-US" b="1" dirty="0"/>
                  <a:t>Halo beam</a:t>
                </a:r>
                <a:r>
                  <a:rPr lang="en-US" dirty="0"/>
                  <a:t>:</a:t>
                </a:r>
              </a:p>
              <a:p>
                <a:pPr marL="966150" lvl="2" indent="-285750"/>
                <a:r>
                  <a:rPr lang="en-US" dirty="0"/>
                  <a:t>Circular sector between </a:t>
                </a:r>
                <a14:m>
                  <m:oMath xmlns:m="http://schemas.openxmlformats.org/officeDocument/2006/math">
                    <m:r>
                      <a:rPr lang="it-IT" b="0" i="1" smtClean="0">
                        <a:latin typeface="Cambria Math" panose="02040503050406030204" pitchFamily="18" charset="0"/>
                      </a:rPr>
                      <m:t>5 </m:t>
                    </m:r>
                    <m:r>
                      <a:rPr lang="it-IT" b="0" i="1" smtClean="0">
                        <a:latin typeface="Cambria Math" panose="02040503050406030204" pitchFamily="18" charset="0"/>
                      </a:rPr>
                      <m:t>𝜎</m:t>
                    </m:r>
                  </m:oMath>
                </a14:m>
                <a:r>
                  <a:rPr lang="en-US" dirty="0"/>
                  <a:t> and </a:t>
                </a:r>
                <a14:m>
                  <m:oMath xmlns:m="http://schemas.openxmlformats.org/officeDocument/2006/math">
                    <m:r>
                      <a:rPr lang="it-IT" i="1" dirty="0" smtClean="0">
                        <a:latin typeface="Cambria Math" panose="02040503050406030204" pitchFamily="18" charset="0"/>
                      </a:rPr>
                      <m:t>1</m:t>
                    </m:r>
                    <m:r>
                      <a:rPr lang="it-IT" b="0" i="1" dirty="0" smtClean="0">
                        <a:latin typeface="Cambria Math" panose="02040503050406030204" pitchFamily="18" charset="0"/>
                      </a:rPr>
                      <m:t>1</m:t>
                    </m:r>
                    <m:r>
                      <a:rPr lang="it-IT" i="1">
                        <a:latin typeface="Cambria Math" panose="02040503050406030204" pitchFamily="18" charset="0"/>
                      </a:rPr>
                      <m:t>𝜎</m:t>
                    </m:r>
                  </m:oMath>
                </a14:m>
                <a:r>
                  <a:rPr lang="en-US" dirty="0"/>
                  <a:t>.</a:t>
                </a:r>
              </a:p>
              <a:p>
                <a:pPr marL="966150" lvl="2" indent="-285750"/>
                <a:r>
                  <a:rPr lang="en-US" b="1" dirty="0"/>
                  <a:t>To be optimized with a more realistic description </a:t>
                </a:r>
                <a:r>
                  <a:rPr lang="en-US" dirty="0"/>
                  <a:t>of the halo (studies undergoing).</a:t>
                </a:r>
              </a:p>
              <a:p>
                <a:pPr marL="966150" lvl="2" indent="-285750"/>
                <a:r>
                  <a:rPr lang="en-US" dirty="0"/>
                  <a:t>Assumed storing </a:t>
                </a:r>
                <a:r>
                  <a:rPr lang="en-US" b="1" dirty="0"/>
                  <a:t>1% of the total beam energy</a:t>
                </a:r>
                <a:r>
                  <a:rPr lang="en-US" dirty="0"/>
                  <a:t>.</a:t>
                </a:r>
              </a:p>
              <a:p>
                <a:pPr marL="966150" lvl="2" indent="-285750"/>
                <a:r>
                  <a:rPr lang="en-US" dirty="0"/>
                  <a:t>Will be </a:t>
                </a:r>
                <a:r>
                  <a:rPr lang="en-US" b="1" dirty="0"/>
                  <a:t>mostly scraped at the septum </a:t>
                </a:r>
                <a:r>
                  <a:rPr lang="en-US" dirty="0"/>
                  <a:t>when bumped → primary source of losses at the injection point.</a:t>
                </a:r>
              </a:p>
              <a:p>
                <a:pPr marL="966150" lvl="2" indent="-285750"/>
                <a:endParaRPr lang="en-US" dirty="0"/>
              </a:p>
              <a:p>
                <a:pPr marL="285750" indent="-285750">
                  <a:buFont typeface="Arial" panose="020B0604020202020204" pitchFamily="34" charset="0"/>
                  <a:buChar char="•"/>
                </a:pPr>
                <a:endParaRPr lang="en-US" dirty="0"/>
              </a:p>
            </p:txBody>
          </p:sp>
        </mc:Choice>
        <mc:Fallback xmlns="">
          <p:sp>
            <p:nvSpPr>
              <p:cNvPr id="4" name="Text Placeholder 3">
                <a:extLst>
                  <a:ext uri="{FF2B5EF4-FFF2-40B4-BE49-F238E27FC236}">
                    <a16:creationId xmlns:a16="http://schemas.microsoft.com/office/drawing/2014/main" id="{69125CC1-D815-5D4F-1789-46717E11FA53}"/>
                  </a:ext>
                </a:extLst>
              </p:cNvPr>
              <p:cNvSpPr>
                <a:spLocks noGrp="1" noRot="1" noChangeAspect="1" noMove="1" noResize="1" noEditPoints="1" noAdjustHandles="1" noChangeArrowheads="1" noChangeShapeType="1" noTextEdit="1"/>
              </p:cNvSpPr>
              <p:nvPr>
                <p:ph type="body" sz="quarter" idx="12"/>
              </p:nvPr>
            </p:nvSpPr>
            <p:spPr>
              <a:xfrm>
                <a:off x="442800" y="1047750"/>
                <a:ext cx="8472600" cy="3445050"/>
              </a:xfrm>
              <a:blipFill>
                <a:blip r:embed="rId2"/>
                <a:stretch>
                  <a:fillRect l="-288" t="-708" r="-432" b="-7788"/>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170D1CED-FCFF-2125-AB64-F5B384CF8B19}"/>
              </a:ext>
            </a:extLst>
          </p:cNvPr>
          <p:cNvSpPr>
            <a:spLocks noGrp="1"/>
          </p:cNvSpPr>
          <p:nvPr>
            <p:ph type="title"/>
          </p:nvPr>
        </p:nvSpPr>
        <p:spPr/>
        <p:txBody>
          <a:bodyPr/>
          <a:lstStyle/>
          <a:p>
            <a:r>
              <a:rPr lang="en-US" dirty="0"/>
              <a:t>Circulating beam</a:t>
            </a:r>
          </a:p>
        </p:txBody>
      </p:sp>
      <p:sp>
        <p:nvSpPr>
          <p:cNvPr id="3" name="Textfeld 1">
            <a:extLst>
              <a:ext uri="{FF2B5EF4-FFF2-40B4-BE49-F238E27FC236}">
                <a16:creationId xmlns:a16="http://schemas.microsoft.com/office/drawing/2014/main" id="{711B320C-16C3-397C-A867-C857A7F8CBBA}"/>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8" name="Textfeld 2">
            <a:extLst>
              <a:ext uri="{FF2B5EF4-FFF2-40B4-BE49-F238E27FC236}">
                <a16:creationId xmlns:a16="http://schemas.microsoft.com/office/drawing/2014/main" id="{E6DE169A-25A5-66E5-704C-819764C76927}"/>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83435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EE6BB-D11B-A653-E63E-752E8E4AEB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D42D3E-1966-FD25-ABB9-1EA6D596CF54}"/>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4" name="Text Placeholder 3">
            <a:extLst>
              <a:ext uri="{FF2B5EF4-FFF2-40B4-BE49-F238E27FC236}">
                <a16:creationId xmlns:a16="http://schemas.microsoft.com/office/drawing/2014/main" id="{2E8374FC-CCB9-4F4D-9A09-4663FB37B300}"/>
              </a:ext>
            </a:extLst>
          </p:cNvPr>
          <p:cNvSpPr>
            <a:spLocks noGrp="1"/>
          </p:cNvSpPr>
          <p:nvPr>
            <p:ph type="body" sz="quarter" idx="12"/>
          </p:nvPr>
        </p:nvSpPr>
        <p:spPr>
          <a:xfrm>
            <a:off x="442800" y="1047750"/>
            <a:ext cx="8263350" cy="533400"/>
          </a:xfrm>
        </p:spPr>
        <p:txBody>
          <a:bodyPr/>
          <a:lstStyle/>
          <a:p>
            <a:pPr marL="285750" indent="-285750">
              <a:buFont typeface="Arial" panose="020B0604020202020204" pitchFamily="34" charset="0"/>
              <a:buChar char="•"/>
            </a:pPr>
            <a:r>
              <a:rPr lang="en-US" b="1" dirty="0"/>
              <a:t>Almost 50% of the halo is lost at the injection point </a:t>
            </a:r>
            <a:r>
              <a:rPr lang="en-US" dirty="0"/>
              <a:t>and the leakage to the experiment is significant and need further investigation. </a:t>
            </a:r>
          </a:p>
          <a:p>
            <a:pPr marL="285750" indent="-285750">
              <a:buFont typeface="Arial" panose="020B0604020202020204" pitchFamily="34" charset="0"/>
              <a:buChar char="•"/>
            </a:pPr>
            <a:r>
              <a:rPr lang="en-US" dirty="0"/>
              <a:t>No significant contribution from the core beam.</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51F0D183-2D0F-C224-17D2-675D4E14146A}"/>
              </a:ext>
            </a:extLst>
          </p:cNvPr>
          <p:cNvSpPr>
            <a:spLocks noGrp="1"/>
          </p:cNvSpPr>
          <p:nvPr>
            <p:ph type="title"/>
          </p:nvPr>
        </p:nvSpPr>
        <p:spPr/>
        <p:txBody>
          <a:bodyPr/>
          <a:lstStyle/>
          <a:p>
            <a:r>
              <a:rPr lang="en-US" dirty="0"/>
              <a:t>Circulating beam</a:t>
            </a:r>
          </a:p>
        </p:txBody>
      </p:sp>
      <p:sp>
        <p:nvSpPr>
          <p:cNvPr id="7" name="Textfeld 1">
            <a:extLst>
              <a:ext uri="{FF2B5EF4-FFF2-40B4-BE49-F238E27FC236}">
                <a16:creationId xmlns:a16="http://schemas.microsoft.com/office/drawing/2014/main" id="{6099B960-6093-5C5F-E415-390B0E909315}"/>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8" name="Textfeld 2">
            <a:extLst>
              <a:ext uri="{FF2B5EF4-FFF2-40B4-BE49-F238E27FC236}">
                <a16:creationId xmlns:a16="http://schemas.microsoft.com/office/drawing/2014/main" id="{647298DC-0F9F-ACB9-61C9-4FE9C0C8A12F}"/>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grpSp>
        <p:nvGrpSpPr>
          <p:cNvPr id="18" name="Group 17">
            <a:extLst>
              <a:ext uri="{FF2B5EF4-FFF2-40B4-BE49-F238E27FC236}">
                <a16:creationId xmlns:a16="http://schemas.microsoft.com/office/drawing/2014/main" id="{C74AC0C5-A6AE-C9CD-3F14-A35D275DA035}"/>
              </a:ext>
            </a:extLst>
          </p:cNvPr>
          <p:cNvGrpSpPr/>
          <p:nvPr/>
        </p:nvGrpSpPr>
        <p:grpSpPr>
          <a:xfrm>
            <a:off x="306974" y="1809207"/>
            <a:ext cx="8762325" cy="3276600"/>
            <a:chOff x="329365" y="1920240"/>
            <a:chExt cx="8530051" cy="3200731"/>
          </a:xfrm>
        </p:grpSpPr>
        <p:pic>
          <p:nvPicPr>
            <p:cNvPr id="3" name="Picture 2">
              <a:extLst>
                <a:ext uri="{FF2B5EF4-FFF2-40B4-BE49-F238E27FC236}">
                  <a16:creationId xmlns:a16="http://schemas.microsoft.com/office/drawing/2014/main" id="{D344C7AA-5B21-FDC7-E686-B978A345F73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29365" y="2287191"/>
              <a:ext cx="8263351" cy="1675566"/>
            </a:xfrm>
            <a:prstGeom prst="rect">
              <a:avLst/>
            </a:prstGeom>
          </p:spPr>
        </p:pic>
        <p:sp>
          <p:nvSpPr>
            <p:cNvPr id="10" name="TextBox 9">
              <a:extLst>
                <a:ext uri="{FF2B5EF4-FFF2-40B4-BE49-F238E27FC236}">
                  <a16:creationId xmlns:a16="http://schemas.microsoft.com/office/drawing/2014/main" id="{80A730C6-8E24-D2B3-F5F1-8E422C1170DA}"/>
                </a:ext>
              </a:extLst>
            </p:cNvPr>
            <p:cNvSpPr txBox="1"/>
            <p:nvPr/>
          </p:nvSpPr>
          <p:spPr>
            <a:xfrm>
              <a:off x="1676400" y="1920240"/>
              <a:ext cx="533400" cy="494879"/>
            </a:xfrm>
            <a:prstGeom prst="rect">
              <a:avLst/>
            </a:prstGeom>
            <a:noFill/>
          </p:spPr>
          <p:txBody>
            <a:bodyPr wrap="square" rtlCol="0">
              <a:spAutoFit/>
            </a:bodyPr>
            <a:lstStyle/>
            <a:p>
              <a:pPr algn="l">
                <a:lnSpc>
                  <a:spcPts val="3700"/>
                </a:lnSpc>
              </a:pPr>
              <a:r>
                <a:rPr lang="en-US" sz="1600" b="1" dirty="0"/>
                <a:t>INJ</a:t>
              </a:r>
              <a:endParaRPr lang="en-US" sz="3000" b="1" dirty="0"/>
            </a:p>
          </p:txBody>
        </p:sp>
        <p:sp>
          <p:nvSpPr>
            <p:cNvPr id="11" name="TextBox 10">
              <a:extLst>
                <a:ext uri="{FF2B5EF4-FFF2-40B4-BE49-F238E27FC236}">
                  <a16:creationId xmlns:a16="http://schemas.microsoft.com/office/drawing/2014/main" id="{E1774205-C7E7-DE53-BFBC-A95941894143}"/>
                </a:ext>
              </a:extLst>
            </p:cNvPr>
            <p:cNvSpPr txBox="1"/>
            <p:nvPr/>
          </p:nvSpPr>
          <p:spPr>
            <a:xfrm>
              <a:off x="6476839" y="1920240"/>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12" name="TextBox 11">
              <a:extLst>
                <a:ext uri="{FF2B5EF4-FFF2-40B4-BE49-F238E27FC236}">
                  <a16:creationId xmlns:a16="http://schemas.microsoft.com/office/drawing/2014/main" id="{0328E550-BE75-1933-4478-168B62B3E69F}"/>
                </a:ext>
              </a:extLst>
            </p:cNvPr>
            <p:cNvSpPr txBox="1"/>
            <p:nvPr/>
          </p:nvSpPr>
          <p:spPr>
            <a:xfrm>
              <a:off x="4627662" y="1920240"/>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13" name="TextBox 12">
              <a:extLst>
                <a:ext uri="{FF2B5EF4-FFF2-40B4-BE49-F238E27FC236}">
                  <a16:creationId xmlns:a16="http://schemas.microsoft.com/office/drawing/2014/main" id="{63E68043-C68D-4B00-24A5-BA429847A590}"/>
                </a:ext>
              </a:extLst>
            </p:cNvPr>
            <p:cNvSpPr txBox="1"/>
            <p:nvPr/>
          </p:nvSpPr>
          <p:spPr>
            <a:xfrm>
              <a:off x="2590800" y="1920240"/>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sp>
          <p:nvSpPr>
            <p:cNvPr id="14" name="TextBox 13">
              <a:extLst>
                <a:ext uri="{FF2B5EF4-FFF2-40B4-BE49-F238E27FC236}">
                  <a16:creationId xmlns:a16="http://schemas.microsoft.com/office/drawing/2014/main" id="{E928F680-27DF-53E2-C3AC-28F01FB4618F}"/>
                </a:ext>
              </a:extLst>
            </p:cNvPr>
            <p:cNvSpPr txBox="1"/>
            <p:nvPr/>
          </p:nvSpPr>
          <p:spPr>
            <a:xfrm>
              <a:off x="3409950" y="1920240"/>
              <a:ext cx="800099" cy="494879"/>
            </a:xfrm>
            <a:prstGeom prst="rect">
              <a:avLst/>
            </a:prstGeom>
            <a:noFill/>
          </p:spPr>
          <p:txBody>
            <a:bodyPr wrap="square" rtlCol="0">
              <a:spAutoFit/>
            </a:bodyPr>
            <a:lstStyle/>
            <a:p>
              <a:pPr algn="l">
                <a:lnSpc>
                  <a:spcPts val="3700"/>
                </a:lnSpc>
              </a:pPr>
              <a:r>
                <a:rPr lang="en-US" sz="1600" b="1" dirty="0"/>
                <a:t>COLL</a:t>
              </a:r>
              <a:endParaRPr lang="en-US" sz="3000" b="1" dirty="0"/>
            </a:p>
          </p:txBody>
        </p:sp>
        <p:sp>
          <p:nvSpPr>
            <p:cNvPr id="15" name="TextBox 14">
              <a:extLst>
                <a:ext uri="{FF2B5EF4-FFF2-40B4-BE49-F238E27FC236}">
                  <a16:creationId xmlns:a16="http://schemas.microsoft.com/office/drawing/2014/main" id="{89F19ED9-A6FC-31B5-2CE9-1453C236AE86}"/>
                </a:ext>
              </a:extLst>
            </p:cNvPr>
            <p:cNvSpPr txBox="1"/>
            <p:nvPr/>
          </p:nvSpPr>
          <p:spPr>
            <a:xfrm>
              <a:off x="8326016" y="1920240"/>
              <a:ext cx="533400" cy="494879"/>
            </a:xfrm>
            <a:prstGeom prst="rect">
              <a:avLst/>
            </a:prstGeom>
            <a:noFill/>
          </p:spPr>
          <p:txBody>
            <a:bodyPr wrap="square" rtlCol="0">
              <a:spAutoFit/>
            </a:bodyPr>
            <a:lstStyle/>
            <a:p>
              <a:pPr algn="l">
                <a:lnSpc>
                  <a:spcPts val="3700"/>
                </a:lnSpc>
              </a:pPr>
              <a:r>
                <a:rPr lang="en-US" sz="1600" b="1" dirty="0"/>
                <a:t>IP</a:t>
              </a:r>
              <a:endParaRPr lang="en-US" sz="3000" b="1" dirty="0"/>
            </a:p>
          </p:txBody>
        </p:sp>
        <p:pic>
          <p:nvPicPr>
            <p:cNvPr id="9" name="Picture 8">
              <a:extLst>
                <a:ext uri="{FF2B5EF4-FFF2-40B4-BE49-F238E27FC236}">
                  <a16:creationId xmlns:a16="http://schemas.microsoft.com/office/drawing/2014/main" id="{9799131C-727F-5478-A372-58F23D21E18F}"/>
                </a:ext>
              </a:extLst>
            </p:cNvPr>
            <p:cNvPicPr>
              <a:picLocks noChangeAspect="1"/>
            </p:cNvPicPr>
            <p:nvPr/>
          </p:nvPicPr>
          <p:blipFill>
            <a:blip r:embed="rId3">
              <a:extLst>
                <a:ext uri="{28A0092B-C50C-407E-A947-70E740481C1C}">
                  <a14:useLocalDpi xmlns:a14="http://schemas.microsoft.com/office/drawing/2010/main" val="0"/>
                </a:ext>
              </a:extLst>
            </a:blip>
            <a:srcRect t="1557" b="4405"/>
            <a:stretch/>
          </p:blipFill>
          <p:spPr>
            <a:xfrm>
              <a:off x="341286" y="3547581"/>
              <a:ext cx="8251430" cy="1573390"/>
            </a:xfrm>
            <a:prstGeom prst="rect">
              <a:avLst/>
            </a:prstGeom>
          </p:spPr>
        </p:pic>
      </p:grpSp>
      <p:sp>
        <p:nvSpPr>
          <p:cNvPr id="19" name="TextBox 18">
            <a:extLst>
              <a:ext uri="{FF2B5EF4-FFF2-40B4-BE49-F238E27FC236}">
                <a16:creationId xmlns:a16="http://schemas.microsoft.com/office/drawing/2014/main" id="{3EE0D543-EFCD-EBFA-28CC-B29A0486D434}"/>
              </a:ext>
            </a:extLst>
          </p:cNvPr>
          <p:cNvSpPr txBox="1"/>
          <p:nvPr/>
        </p:nvSpPr>
        <p:spPr>
          <a:xfrm>
            <a:off x="867729" y="3355693"/>
            <a:ext cx="838200" cy="500778"/>
          </a:xfrm>
          <a:prstGeom prst="rect">
            <a:avLst/>
          </a:prstGeom>
          <a:noFill/>
        </p:spPr>
        <p:txBody>
          <a:bodyPr wrap="square" rtlCol="0">
            <a:spAutoFit/>
          </a:bodyPr>
          <a:lstStyle/>
          <a:p>
            <a:pPr algn="l">
              <a:lnSpc>
                <a:spcPts val="3700"/>
              </a:lnSpc>
            </a:pPr>
            <a:r>
              <a:rPr lang="en-US" sz="1400" b="1" dirty="0"/>
              <a:t>HALO</a:t>
            </a:r>
            <a:endParaRPr lang="en-US" sz="2400" b="1" dirty="0"/>
          </a:p>
        </p:txBody>
      </p:sp>
      <p:sp>
        <p:nvSpPr>
          <p:cNvPr id="20" name="TextBox 19">
            <a:extLst>
              <a:ext uri="{FF2B5EF4-FFF2-40B4-BE49-F238E27FC236}">
                <a16:creationId xmlns:a16="http://schemas.microsoft.com/office/drawing/2014/main" id="{CD274B70-0B69-15FA-F433-C53F53A6E546}"/>
              </a:ext>
            </a:extLst>
          </p:cNvPr>
          <p:cNvSpPr txBox="1"/>
          <p:nvPr/>
        </p:nvSpPr>
        <p:spPr>
          <a:xfrm>
            <a:off x="852489" y="2070957"/>
            <a:ext cx="1121742" cy="489045"/>
          </a:xfrm>
          <a:prstGeom prst="rect">
            <a:avLst/>
          </a:prstGeom>
          <a:noFill/>
        </p:spPr>
        <p:txBody>
          <a:bodyPr wrap="square" rtlCol="0">
            <a:spAutoFit/>
          </a:bodyPr>
          <a:lstStyle/>
          <a:p>
            <a:pPr algn="l">
              <a:lnSpc>
                <a:spcPts val="3700"/>
              </a:lnSpc>
            </a:pPr>
            <a:r>
              <a:rPr lang="en-US" sz="1400" b="1" dirty="0"/>
              <a:t>CORE</a:t>
            </a:r>
            <a:endParaRPr lang="en-US" sz="2400" b="1" dirty="0"/>
          </a:p>
        </p:txBody>
      </p:sp>
    </p:spTree>
    <p:extLst>
      <p:ext uri="{BB962C8B-B14F-4D97-AF65-F5344CB8AC3E}">
        <p14:creationId xmlns:p14="http://schemas.microsoft.com/office/powerpoint/2010/main" val="696558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0ABBF-DA3A-59AD-A61B-20DE35407AC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321DF2-9913-EDA3-7F83-72E06F440465}"/>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5" name="Title 4">
            <a:extLst>
              <a:ext uri="{FF2B5EF4-FFF2-40B4-BE49-F238E27FC236}">
                <a16:creationId xmlns:a16="http://schemas.microsoft.com/office/drawing/2014/main" id="{08037794-C498-5A94-9D29-AA11D4498E06}"/>
              </a:ext>
            </a:extLst>
          </p:cNvPr>
          <p:cNvSpPr>
            <a:spLocks noGrp="1"/>
          </p:cNvSpPr>
          <p:nvPr>
            <p:ph type="title"/>
          </p:nvPr>
        </p:nvSpPr>
        <p:spPr/>
        <p:txBody>
          <a:bodyPr/>
          <a:lstStyle/>
          <a:p>
            <a:r>
              <a:rPr lang="en-US" dirty="0"/>
              <a:t>Outline</a:t>
            </a:r>
          </a:p>
        </p:txBody>
      </p:sp>
      <p:sp>
        <p:nvSpPr>
          <p:cNvPr id="11" name="Text Placeholder 3">
            <a:extLst>
              <a:ext uri="{FF2B5EF4-FFF2-40B4-BE49-F238E27FC236}">
                <a16:creationId xmlns:a16="http://schemas.microsoft.com/office/drawing/2014/main" id="{F7429675-EFDB-E5D2-E664-E7FEF56B5504}"/>
              </a:ext>
            </a:extLst>
          </p:cNvPr>
          <p:cNvSpPr txBox="1">
            <a:spLocks/>
          </p:cNvSpPr>
          <p:nvPr/>
        </p:nvSpPr>
        <p:spPr>
          <a:xfrm>
            <a:off x="402482" y="1123950"/>
            <a:ext cx="8262937" cy="27479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Introduction</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Beam loss scenarios</a:t>
            </a:r>
            <a:endParaRPr lang="en-US" altLang="en-US" sz="1700" b="1" dirty="0">
              <a:solidFill>
                <a:schemeClr val="tx1">
                  <a:lumMod val="25000"/>
                  <a:lumOff val="75000"/>
                </a:schemeClr>
              </a:solidFill>
              <a:latin typeface="Arial" panose="020B0604020202020204" pitchFamily="34" charset="0"/>
            </a:endParaRP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FCC-ee collimation overview</a:t>
            </a:r>
          </a:p>
          <a:p>
            <a:pPr marL="528750" lvl="1" indent="-285750" defTabSz="914400" eaLnBrk="0" fontAlgn="base" hangingPunct="0">
              <a:lnSpc>
                <a:spcPct val="100000"/>
              </a:lnSpc>
              <a:spcBef>
                <a:spcPct val="0"/>
              </a:spcBef>
              <a:spcAft>
                <a:spcPct val="0"/>
              </a:spcAft>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Top-up injection &amp; case studies</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Injected beam</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Circulating beam</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Background estimate</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Workflow overview</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Preliminary results</a:t>
            </a: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Conclusions &amp; future steps</a:t>
            </a:r>
          </a:p>
          <a:p>
            <a:endParaRPr lang="en-US" dirty="0"/>
          </a:p>
        </p:txBody>
      </p:sp>
      <p:sp>
        <p:nvSpPr>
          <p:cNvPr id="4" name="Textfeld 1">
            <a:extLst>
              <a:ext uri="{FF2B5EF4-FFF2-40B4-BE49-F238E27FC236}">
                <a16:creationId xmlns:a16="http://schemas.microsoft.com/office/drawing/2014/main" id="{503C9F77-4275-7415-4F7F-54245AF5FEF6}"/>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BC9EF27B-E9C7-33BC-A43D-4BDEC5D1DDF0}"/>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365959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78ED49-E39F-24C8-24AB-80AC2D465939}"/>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5" name="Title 4">
            <a:extLst>
              <a:ext uri="{FF2B5EF4-FFF2-40B4-BE49-F238E27FC236}">
                <a16:creationId xmlns:a16="http://schemas.microsoft.com/office/drawing/2014/main" id="{C40489FD-98F1-2D1C-FD64-F6554A6869C7}"/>
              </a:ext>
            </a:extLst>
          </p:cNvPr>
          <p:cNvSpPr>
            <a:spLocks noGrp="1"/>
          </p:cNvSpPr>
          <p:nvPr>
            <p:ph type="title"/>
          </p:nvPr>
        </p:nvSpPr>
        <p:spPr/>
        <p:txBody>
          <a:bodyPr/>
          <a:lstStyle/>
          <a:p>
            <a:r>
              <a:rPr lang="en-US" dirty="0"/>
              <a:t>Background simulation workflow</a:t>
            </a:r>
          </a:p>
        </p:txBody>
      </p:sp>
      <p:grpSp>
        <p:nvGrpSpPr>
          <p:cNvPr id="64" name="Group 63">
            <a:extLst>
              <a:ext uri="{FF2B5EF4-FFF2-40B4-BE49-F238E27FC236}">
                <a16:creationId xmlns:a16="http://schemas.microsoft.com/office/drawing/2014/main" id="{141F075E-28A5-3491-B700-7D21FBCF7BB2}"/>
              </a:ext>
            </a:extLst>
          </p:cNvPr>
          <p:cNvGrpSpPr/>
          <p:nvPr/>
        </p:nvGrpSpPr>
        <p:grpSpPr>
          <a:xfrm>
            <a:off x="152158" y="809652"/>
            <a:ext cx="2773702" cy="2371698"/>
            <a:chOff x="449034" y="654116"/>
            <a:chExt cx="3575999" cy="3026845"/>
          </a:xfrm>
        </p:grpSpPr>
        <p:sp>
          <p:nvSpPr>
            <p:cNvPr id="7" name="Rectangle: Rounded Corners 6">
              <a:extLst>
                <a:ext uri="{FF2B5EF4-FFF2-40B4-BE49-F238E27FC236}">
                  <a16:creationId xmlns:a16="http://schemas.microsoft.com/office/drawing/2014/main" id="{72139606-A854-B080-8E7D-EF9EA99CD729}"/>
                </a:ext>
              </a:extLst>
            </p:cNvPr>
            <p:cNvSpPr/>
            <p:nvPr/>
          </p:nvSpPr>
          <p:spPr>
            <a:xfrm>
              <a:off x="1573354" y="2111555"/>
              <a:ext cx="972710" cy="48327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100" b="1" dirty="0"/>
                <a:t>XSUITE</a:t>
              </a:r>
            </a:p>
          </p:txBody>
        </p:sp>
        <p:grpSp>
          <p:nvGrpSpPr>
            <p:cNvPr id="53" name="Group 52">
              <a:extLst>
                <a:ext uri="{FF2B5EF4-FFF2-40B4-BE49-F238E27FC236}">
                  <a16:creationId xmlns:a16="http://schemas.microsoft.com/office/drawing/2014/main" id="{A9D77B9B-1E04-F90A-78AE-8310F729694C}"/>
                </a:ext>
              </a:extLst>
            </p:cNvPr>
            <p:cNvGrpSpPr/>
            <p:nvPr/>
          </p:nvGrpSpPr>
          <p:grpSpPr>
            <a:xfrm>
              <a:off x="449034" y="654116"/>
              <a:ext cx="3575999" cy="3026845"/>
              <a:chOff x="5117716" y="836131"/>
              <a:chExt cx="3575999" cy="3026845"/>
            </a:xfrm>
          </p:grpSpPr>
          <p:sp>
            <p:nvSpPr>
              <p:cNvPr id="18" name="TextBox 17">
                <a:extLst>
                  <a:ext uri="{FF2B5EF4-FFF2-40B4-BE49-F238E27FC236}">
                    <a16:creationId xmlns:a16="http://schemas.microsoft.com/office/drawing/2014/main" id="{860ACFAF-E66E-1031-B0CF-57B6593BEB02}"/>
                  </a:ext>
                </a:extLst>
              </p:cNvPr>
              <p:cNvSpPr txBox="1"/>
              <p:nvPr/>
            </p:nvSpPr>
            <p:spPr>
              <a:xfrm>
                <a:off x="7859767" y="2121092"/>
                <a:ext cx="833948" cy="483273"/>
              </a:xfrm>
              <a:prstGeom prst="rect">
                <a:avLst/>
              </a:prstGeom>
              <a:noFill/>
            </p:spPr>
            <p:txBody>
              <a:bodyPr wrap="square" rtlCol="0">
                <a:spAutoFit/>
              </a:bodyPr>
              <a:lstStyle/>
              <a:p>
                <a:pPr algn="l">
                  <a:lnSpc>
                    <a:spcPts val="3700"/>
                  </a:lnSpc>
                </a:pPr>
                <a:r>
                  <a:rPr lang="en-US" sz="1200" b="1" dirty="0">
                    <a:solidFill>
                      <a:schemeClr val="accent5"/>
                    </a:solidFill>
                  </a:rPr>
                  <a:t>IP</a:t>
                </a:r>
              </a:p>
            </p:txBody>
          </p:sp>
          <p:grpSp>
            <p:nvGrpSpPr>
              <p:cNvPr id="52" name="Group 51">
                <a:extLst>
                  <a:ext uri="{FF2B5EF4-FFF2-40B4-BE49-F238E27FC236}">
                    <a16:creationId xmlns:a16="http://schemas.microsoft.com/office/drawing/2014/main" id="{2E2FA810-E401-D2AC-621E-D3D371F746FF}"/>
                  </a:ext>
                </a:extLst>
              </p:cNvPr>
              <p:cNvGrpSpPr/>
              <p:nvPr/>
            </p:nvGrpSpPr>
            <p:grpSpPr>
              <a:xfrm>
                <a:off x="5117716" y="836131"/>
                <a:ext cx="3183835" cy="3026845"/>
                <a:chOff x="5117716" y="836131"/>
                <a:chExt cx="3183835" cy="3026845"/>
              </a:xfrm>
            </p:grpSpPr>
            <p:sp>
              <p:nvSpPr>
                <p:cNvPr id="16" name="TextBox 15">
                  <a:extLst>
                    <a:ext uri="{FF2B5EF4-FFF2-40B4-BE49-F238E27FC236}">
                      <a16:creationId xmlns:a16="http://schemas.microsoft.com/office/drawing/2014/main" id="{0D2D7395-9EDD-1AC7-04C4-AC05D5401411}"/>
                    </a:ext>
                  </a:extLst>
                </p:cNvPr>
                <p:cNvSpPr txBox="1"/>
                <p:nvPr/>
              </p:nvSpPr>
              <p:spPr>
                <a:xfrm>
                  <a:off x="6530334" y="836131"/>
                  <a:ext cx="627699" cy="483273"/>
                </a:xfrm>
                <a:prstGeom prst="rect">
                  <a:avLst/>
                </a:prstGeom>
                <a:noFill/>
              </p:spPr>
              <p:txBody>
                <a:bodyPr wrap="square" rtlCol="0">
                  <a:spAutoFit/>
                </a:bodyPr>
                <a:lstStyle/>
                <a:p>
                  <a:pPr algn="l">
                    <a:lnSpc>
                      <a:spcPts val="3700"/>
                    </a:lnSpc>
                  </a:pPr>
                  <a:r>
                    <a:rPr lang="en-US" sz="1200" b="1" dirty="0">
                      <a:solidFill>
                        <a:schemeClr val="accent5"/>
                      </a:solidFill>
                    </a:rPr>
                    <a:t>IP</a:t>
                  </a:r>
                  <a:endParaRPr lang="en-US" sz="1800" b="1" dirty="0">
                    <a:solidFill>
                      <a:schemeClr val="accent5"/>
                    </a:solidFill>
                  </a:endParaRPr>
                </a:p>
              </p:txBody>
            </p:sp>
            <p:sp>
              <p:nvSpPr>
                <p:cNvPr id="20" name="TextBox 19">
                  <a:extLst>
                    <a:ext uri="{FF2B5EF4-FFF2-40B4-BE49-F238E27FC236}">
                      <a16:creationId xmlns:a16="http://schemas.microsoft.com/office/drawing/2014/main" id="{C47ABDBA-264F-34DA-384D-3A8BE80F673E}"/>
                    </a:ext>
                  </a:extLst>
                </p:cNvPr>
                <p:cNvSpPr txBox="1"/>
                <p:nvPr/>
              </p:nvSpPr>
              <p:spPr>
                <a:xfrm>
                  <a:off x="7467600" y="3029166"/>
                  <a:ext cx="833951" cy="629824"/>
                </a:xfrm>
                <a:prstGeom prst="rect">
                  <a:avLst/>
                </a:prstGeom>
                <a:noFill/>
              </p:spPr>
              <p:txBody>
                <a:bodyPr wrap="square" rtlCol="0">
                  <a:spAutoFit/>
                </a:bodyPr>
                <a:lstStyle/>
                <a:p>
                  <a:pPr algn="l">
                    <a:lnSpc>
                      <a:spcPts val="3700"/>
                    </a:lnSpc>
                  </a:pPr>
                  <a:r>
                    <a:rPr lang="en-US" sz="1200" b="1" dirty="0">
                      <a:solidFill>
                        <a:schemeClr val="tx2"/>
                      </a:solidFill>
                    </a:rPr>
                    <a:t>IPF</a:t>
                  </a:r>
                </a:p>
              </p:txBody>
            </p:sp>
            <p:sp>
              <p:nvSpPr>
                <p:cNvPr id="26" name="Flowchart: Connector 25">
                  <a:extLst>
                    <a:ext uri="{FF2B5EF4-FFF2-40B4-BE49-F238E27FC236}">
                      <a16:creationId xmlns:a16="http://schemas.microsoft.com/office/drawing/2014/main" id="{339DDB22-9F73-190A-D763-736CD7EA83C0}"/>
                    </a:ext>
                  </a:extLst>
                </p:cNvPr>
                <p:cNvSpPr/>
                <p:nvPr/>
              </p:nvSpPr>
              <p:spPr>
                <a:xfrm>
                  <a:off x="5552283" y="1434172"/>
                  <a:ext cx="2322567" cy="2216619"/>
                </a:xfrm>
                <a:prstGeom prst="flowChartConnector">
                  <a:avLst/>
                </a:prstGeom>
                <a:noFill/>
                <a:ln w="28575">
                  <a:solidFill>
                    <a:srgbClr val="00006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lowchart: Connector 35">
                  <a:extLst>
                    <a:ext uri="{FF2B5EF4-FFF2-40B4-BE49-F238E27FC236}">
                      <a16:creationId xmlns:a16="http://schemas.microsoft.com/office/drawing/2014/main" id="{62EA811B-E014-E4E4-7B96-CE0AD4D3D56B}"/>
                    </a:ext>
                  </a:extLst>
                </p:cNvPr>
                <p:cNvSpPr/>
                <p:nvPr/>
              </p:nvSpPr>
              <p:spPr>
                <a:xfrm>
                  <a:off x="6713700" y="3598920"/>
                  <a:ext cx="59553" cy="82390"/>
                </a:xfrm>
                <a:prstGeom prst="flowChartConnector">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7" name="Flowchart: Connector 36">
                  <a:extLst>
                    <a:ext uri="{FF2B5EF4-FFF2-40B4-BE49-F238E27FC236}">
                      <a16:creationId xmlns:a16="http://schemas.microsoft.com/office/drawing/2014/main" id="{A8FB18C9-8B4E-B129-F7A1-DC53199A1C7B}"/>
                    </a:ext>
                  </a:extLst>
                </p:cNvPr>
                <p:cNvSpPr/>
                <p:nvPr/>
              </p:nvSpPr>
              <p:spPr>
                <a:xfrm>
                  <a:off x="7489960" y="1705231"/>
                  <a:ext cx="59553" cy="82390"/>
                </a:xfrm>
                <a:prstGeom prst="flowChartConnector">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8" name="Flowchart: Connector 37">
                  <a:extLst>
                    <a:ext uri="{FF2B5EF4-FFF2-40B4-BE49-F238E27FC236}">
                      <a16:creationId xmlns:a16="http://schemas.microsoft.com/office/drawing/2014/main" id="{E470CE5E-51F3-DAC4-B912-9A3FB5246A81}"/>
                    </a:ext>
                  </a:extLst>
                </p:cNvPr>
                <p:cNvSpPr/>
                <p:nvPr/>
              </p:nvSpPr>
              <p:spPr>
                <a:xfrm>
                  <a:off x="7489960" y="3311346"/>
                  <a:ext cx="59553" cy="82390"/>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lowchart: Connector 38">
                  <a:extLst>
                    <a:ext uri="{FF2B5EF4-FFF2-40B4-BE49-F238E27FC236}">
                      <a16:creationId xmlns:a16="http://schemas.microsoft.com/office/drawing/2014/main" id="{28C464B0-DB7A-B3C3-9746-D813A796E87D}"/>
                    </a:ext>
                  </a:extLst>
                </p:cNvPr>
                <p:cNvSpPr/>
                <p:nvPr/>
              </p:nvSpPr>
              <p:spPr>
                <a:xfrm>
                  <a:off x="6698951" y="1386572"/>
                  <a:ext cx="59553" cy="82390"/>
                </a:xfrm>
                <a:prstGeom prst="flowChartConnector">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0" name="Flowchart: Connector 39">
                  <a:extLst>
                    <a:ext uri="{FF2B5EF4-FFF2-40B4-BE49-F238E27FC236}">
                      <a16:creationId xmlns:a16="http://schemas.microsoft.com/office/drawing/2014/main" id="{F496E9B1-C3D4-5354-BA4A-EC5C89E452D3}"/>
                    </a:ext>
                  </a:extLst>
                </p:cNvPr>
                <p:cNvSpPr/>
                <p:nvPr/>
              </p:nvSpPr>
              <p:spPr>
                <a:xfrm>
                  <a:off x="5522507" y="2507516"/>
                  <a:ext cx="59553" cy="82390"/>
                </a:xfrm>
                <a:prstGeom prst="flowChartConnector">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1" name="Flowchart: Connector 40">
                  <a:extLst>
                    <a:ext uri="{FF2B5EF4-FFF2-40B4-BE49-F238E27FC236}">
                      <a16:creationId xmlns:a16="http://schemas.microsoft.com/office/drawing/2014/main" id="{3315AD2A-6696-B88E-C892-285DAE6C8219}"/>
                    </a:ext>
                  </a:extLst>
                </p:cNvPr>
                <p:cNvSpPr/>
                <p:nvPr/>
              </p:nvSpPr>
              <p:spPr>
                <a:xfrm>
                  <a:off x="7845735" y="2501285"/>
                  <a:ext cx="59553" cy="82390"/>
                </a:xfrm>
                <a:prstGeom prst="flowChartConnector">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7D9451E4-4B74-FCB4-BC24-B6CD06FA0453}"/>
                    </a:ext>
                  </a:extLst>
                </p:cNvPr>
                <p:cNvSpPr txBox="1"/>
                <p:nvPr/>
              </p:nvSpPr>
              <p:spPr>
                <a:xfrm>
                  <a:off x="6555014" y="3379703"/>
                  <a:ext cx="530778" cy="483273"/>
                </a:xfrm>
                <a:prstGeom prst="rect">
                  <a:avLst/>
                </a:prstGeom>
                <a:noFill/>
              </p:spPr>
              <p:txBody>
                <a:bodyPr wrap="square" rtlCol="0">
                  <a:spAutoFit/>
                </a:bodyPr>
                <a:lstStyle/>
                <a:p>
                  <a:pPr algn="l">
                    <a:lnSpc>
                      <a:spcPts val="3700"/>
                    </a:lnSpc>
                  </a:pPr>
                  <a:r>
                    <a:rPr lang="en-US" sz="1200" b="1" dirty="0">
                      <a:solidFill>
                        <a:schemeClr val="accent5"/>
                      </a:solidFill>
                    </a:rPr>
                    <a:t>IP</a:t>
                  </a:r>
                </a:p>
              </p:txBody>
            </p:sp>
            <p:sp>
              <p:nvSpPr>
                <p:cNvPr id="43" name="TextBox 42">
                  <a:extLst>
                    <a:ext uri="{FF2B5EF4-FFF2-40B4-BE49-F238E27FC236}">
                      <a16:creationId xmlns:a16="http://schemas.microsoft.com/office/drawing/2014/main" id="{1680CE51-0926-3432-41FF-EAB381E53B12}"/>
                    </a:ext>
                  </a:extLst>
                </p:cNvPr>
                <p:cNvSpPr txBox="1"/>
                <p:nvPr/>
              </p:nvSpPr>
              <p:spPr>
                <a:xfrm>
                  <a:off x="5117716" y="2100402"/>
                  <a:ext cx="642188" cy="483273"/>
                </a:xfrm>
                <a:prstGeom prst="rect">
                  <a:avLst/>
                </a:prstGeom>
                <a:noFill/>
              </p:spPr>
              <p:txBody>
                <a:bodyPr wrap="square" rtlCol="0">
                  <a:spAutoFit/>
                </a:bodyPr>
                <a:lstStyle/>
                <a:p>
                  <a:pPr algn="l">
                    <a:lnSpc>
                      <a:spcPts val="3700"/>
                    </a:lnSpc>
                  </a:pPr>
                  <a:r>
                    <a:rPr lang="en-US" sz="1200" b="1" dirty="0">
                      <a:solidFill>
                        <a:schemeClr val="accent5"/>
                      </a:solidFill>
                    </a:rPr>
                    <a:t>IP</a:t>
                  </a:r>
                </a:p>
              </p:txBody>
            </p:sp>
            <p:sp>
              <p:nvSpPr>
                <p:cNvPr id="19" name="TextBox 18">
                  <a:extLst>
                    <a:ext uri="{FF2B5EF4-FFF2-40B4-BE49-F238E27FC236}">
                      <a16:creationId xmlns:a16="http://schemas.microsoft.com/office/drawing/2014/main" id="{46129B06-415C-6881-F890-2003D1CCFB4F}"/>
                    </a:ext>
                  </a:extLst>
                </p:cNvPr>
                <p:cNvSpPr txBox="1"/>
                <p:nvPr/>
              </p:nvSpPr>
              <p:spPr>
                <a:xfrm>
                  <a:off x="7442036" y="1176311"/>
                  <a:ext cx="721981" cy="629824"/>
                </a:xfrm>
                <a:prstGeom prst="rect">
                  <a:avLst/>
                </a:prstGeom>
                <a:noFill/>
              </p:spPr>
              <p:txBody>
                <a:bodyPr wrap="square" rtlCol="0">
                  <a:spAutoFit/>
                </a:bodyPr>
                <a:lstStyle/>
                <a:p>
                  <a:pPr algn="l">
                    <a:lnSpc>
                      <a:spcPts val="3700"/>
                    </a:lnSpc>
                  </a:pPr>
                  <a:r>
                    <a:rPr lang="en-US" sz="1200" b="1" dirty="0">
                      <a:solidFill>
                        <a:schemeClr val="accent3"/>
                      </a:solidFill>
                    </a:rPr>
                    <a:t>IPB</a:t>
                  </a:r>
                </a:p>
              </p:txBody>
            </p:sp>
            <p:sp>
              <p:nvSpPr>
                <p:cNvPr id="48" name="Arc 47">
                  <a:extLst>
                    <a:ext uri="{FF2B5EF4-FFF2-40B4-BE49-F238E27FC236}">
                      <a16:creationId xmlns:a16="http://schemas.microsoft.com/office/drawing/2014/main" id="{D327C4BC-CF70-E6C2-FD92-0D290CB7FF7B}"/>
                    </a:ext>
                  </a:extLst>
                </p:cNvPr>
                <p:cNvSpPr/>
                <p:nvPr/>
              </p:nvSpPr>
              <p:spPr>
                <a:xfrm rot="4682655">
                  <a:off x="5980507" y="1748451"/>
                  <a:ext cx="1529382" cy="1918760"/>
                </a:xfrm>
                <a:prstGeom prst="arc">
                  <a:avLst>
                    <a:gd name="adj1" fmla="val 17203874"/>
                    <a:gd name="adj2" fmla="val 20922080"/>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Arc 48">
                  <a:extLst>
                    <a:ext uri="{FF2B5EF4-FFF2-40B4-BE49-F238E27FC236}">
                      <a16:creationId xmlns:a16="http://schemas.microsoft.com/office/drawing/2014/main" id="{97253246-8E75-D524-731D-6C60D8ECF141}"/>
                    </a:ext>
                  </a:extLst>
                </p:cNvPr>
                <p:cNvSpPr/>
                <p:nvPr/>
              </p:nvSpPr>
              <p:spPr>
                <a:xfrm rot="10167923">
                  <a:off x="5704500" y="1557809"/>
                  <a:ext cx="1529382" cy="1918760"/>
                </a:xfrm>
                <a:prstGeom prst="arc">
                  <a:avLst>
                    <a:gd name="adj1" fmla="val 17203874"/>
                    <a:gd name="adj2" fmla="val 20922080"/>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Arc 49">
                  <a:extLst>
                    <a:ext uri="{FF2B5EF4-FFF2-40B4-BE49-F238E27FC236}">
                      <a16:creationId xmlns:a16="http://schemas.microsoft.com/office/drawing/2014/main" id="{99CBE7BF-8FE7-5351-F48D-3E9A4EFC85B1}"/>
                    </a:ext>
                  </a:extLst>
                </p:cNvPr>
                <p:cNvSpPr/>
                <p:nvPr/>
              </p:nvSpPr>
              <p:spPr>
                <a:xfrm rot="15468112">
                  <a:off x="5953265" y="1373952"/>
                  <a:ext cx="1529382" cy="1918760"/>
                </a:xfrm>
                <a:prstGeom prst="arc">
                  <a:avLst>
                    <a:gd name="adj1" fmla="val 17203874"/>
                    <a:gd name="adj2" fmla="val 20922080"/>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Arc 50">
                  <a:extLst>
                    <a:ext uri="{FF2B5EF4-FFF2-40B4-BE49-F238E27FC236}">
                      <a16:creationId xmlns:a16="http://schemas.microsoft.com/office/drawing/2014/main" id="{1AFED413-66DE-8512-CBD3-0098528B71D0}"/>
                    </a:ext>
                  </a:extLst>
                </p:cNvPr>
                <p:cNvSpPr/>
                <p:nvPr/>
              </p:nvSpPr>
              <p:spPr>
                <a:xfrm rot="20645033">
                  <a:off x="6221691" y="1644986"/>
                  <a:ext cx="1529382" cy="1918760"/>
                </a:xfrm>
                <a:prstGeom prst="arc">
                  <a:avLst>
                    <a:gd name="adj1" fmla="val 17203874"/>
                    <a:gd name="adj2" fmla="val 20922080"/>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grpSp>
      <p:pic>
        <p:nvPicPr>
          <p:cNvPr id="66" name="Picture 65">
            <a:extLst>
              <a:ext uri="{FF2B5EF4-FFF2-40B4-BE49-F238E27FC236}">
                <a16:creationId xmlns:a16="http://schemas.microsoft.com/office/drawing/2014/main" id="{9E59460B-EBD1-7F6A-F502-7E405F2971CE}"/>
              </a:ext>
            </a:extLst>
          </p:cNvPr>
          <p:cNvPicPr>
            <a:picLocks noChangeAspect="1"/>
          </p:cNvPicPr>
          <p:nvPr/>
        </p:nvPicPr>
        <p:blipFill>
          <a:blip r:embed="rId3"/>
          <a:srcRect l="2936" t="1847" r="4764" b="1111"/>
          <a:stretch/>
        </p:blipFill>
        <p:spPr>
          <a:xfrm>
            <a:off x="6595945" y="1183492"/>
            <a:ext cx="1947570" cy="1838937"/>
          </a:xfrm>
          <a:prstGeom prst="rect">
            <a:avLst/>
          </a:prstGeom>
        </p:spPr>
      </p:pic>
      <p:grpSp>
        <p:nvGrpSpPr>
          <p:cNvPr id="81" name="Group 80">
            <a:extLst>
              <a:ext uri="{FF2B5EF4-FFF2-40B4-BE49-F238E27FC236}">
                <a16:creationId xmlns:a16="http://schemas.microsoft.com/office/drawing/2014/main" id="{C005A867-0D08-D68A-AC8D-DF6DD43F8EB0}"/>
              </a:ext>
            </a:extLst>
          </p:cNvPr>
          <p:cNvGrpSpPr/>
          <p:nvPr/>
        </p:nvGrpSpPr>
        <p:grpSpPr>
          <a:xfrm>
            <a:off x="3627157" y="1371834"/>
            <a:ext cx="1735040" cy="1559434"/>
            <a:chOff x="3294162" y="1113204"/>
            <a:chExt cx="1735040" cy="1559434"/>
          </a:xfrm>
        </p:grpSpPr>
        <p:sp>
          <p:nvSpPr>
            <p:cNvPr id="57" name="Rectangle: Rounded Corners 56">
              <a:extLst>
                <a:ext uri="{FF2B5EF4-FFF2-40B4-BE49-F238E27FC236}">
                  <a16:creationId xmlns:a16="http://schemas.microsoft.com/office/drawing/2014/main" id="{E8EE4076-1065-FB09-3D22-24282D3534B5}"/>
                </a:ext>
              </a:extLst>
            </p:cNvPr>
            <p:cNvSpPr/>
            <p:nvPr/>
          </p:nvSpPr>
          <p:spPr>
            <a:xfrm>
              <a:off x="3294162" y="1113204"/>
              <a:ext cx="1735040" cy="1559434"/>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rgbClr val="0F124A"/>
                  </a:solidFill>
                </a:rPr>
                <a:t>BDSIM</a:t>
              </a:r>
            </a:p>
            <a:p>
              <a:pPr algn="ctr"/>
              <a:endParaRPr lang="en-US" dirty="0"/>
            </a:p>
            <a:p>
              <a:pPr algn="ctr"/>
              <a:endParaRPr lang="en-US" dirty="0"/>
            </a:p>
            <a:p>
              <a:pPr algn="ctr"/>
              <a:endParaRPr lang="en-US" dirty="0"/>
            </a:p>
            <a:p>
              <a:pPr algn="ctr"/>
              <a:endParaRPr lang="en-US" dirty="0"/>
            </a:p>
            <a:p>
              <a:pPr algn="ctr"/>
              <a:endParaRPr lang="en-US" dirty="0"/>
            </a:p>
          </p:txBody>
        </p:sp>
        <p:sp>
          <p:nvSpPr>
            <p:cNvPr id="54" name="Rectangle 53">
              <a:extLst>
                <a:ext uri="{FF2B5EF4-FFF2-40B4-BE49-F238E27FC236}">
                  <a16:creationId xmlns:a16="http://schemas.microsoft.com/office/drawing/2014/main" id="{33441E98-4009-44BC-7B2E-EDDEF3B7590A}"/>
                </a:ext>
              </a:extLst>
            </p:cNvPr>
            <p:cNvSpPr/>
            <p:nvPr/>
          </p:nvSpPr>
          <p:spPr>
            <a:xfrm>
              <a:off x="3661658" y="1529211"/>
              <a:ext cx="1047080" cy="32318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468DA41E-04FA-F2AC-0367-0B69D03EF240}"/>
                </a:ext>
              </a:extLst>
            </p:cNvPr>
            <p:cNvSpPr/>
            <p:nvPr/>
          </p:nvSpPr>
          <p:spPr>
            <a:xfrm>
              <a:off x="3661658" y="2093430"/>
              <a:ext cx="1047080" cy="32318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cxnSp>
          <p:nvCxnSpPr>
            <p:cNvPr id="59" name="Straight Arrow Connector 58">
              <a:extLst>
                <a:ext uri="{FF2B5EF4-FFF2-40B4-BE49-F238E27FC236}">
                  <a16:creationId xmlns:a16="http://schemas.microsoft.com/office/drawing/2014/main" id="{A28878EE-E17B-40C4-F2FE-F8AF6258645A}"/>
                </a:ext>
              </a:extLst>
            </p:cNvPr>
            <p:cNvCxnSpPr>
              <a:cxnSpLocks/>
              <a:endCxn id="54" idx="2"/>
            </p:cNvCxnSpPr>
            <p:nvPr/>
          </p:nvCxnSpPr>
          <p:spPr>
            <a:xfrm flipV="1">
              <a:off x="3388626" y="1852399"/>
              <a:ext cx="796572" cy="129882"/>
            </a:xfrm>
            <a:prstGeom prst="straightConnector1">
              <a:avLst/>
            </a:prstGeom>
            <a:ln>
              <a:headEnd type="none"/>
              <a:tailEnd type="stealth" w="sm" len="sm"/>
            </a:ln>
          </p:spPr>
          <p:style>
            <a:lnRef idx="3">
              <a:schemeClr val="accent5"/>
            </a:lnRef>
            <a:fillRef idx="0">
              <a:schemeClr val="accent5"/>
            </a:fillRef>
            <a:effectRef idx="2">
              <a:schemeClr val="accent5"/>
            </a:effectRef>
            <a:fontRef idx="minor">
              <a:schemeClr val="tx1"/>
            </a:fontRef>
          </p:style>
        </p:cxnSp>
        <p:cxnSp>
          <p:nvCxnSpPr>
            <p:cNvPr id="69" name="Straight Arrow Connector 68">
              <a:extLst>
                <a:ext uri="{FF2B5EF4-FFF2-40B4-BE49-F238E27FC236}">
                  <a16:creationId xmlns:a16="http://schemas.microsoft.com/office/drawing/2014/main" id="{650430CD-44C8-55D7-2379-AC7772B1592D}"/>
                </a:ext>
              </a:extLst>
            </p:cNvPr>
            <p:cNvCxnSpPr>
              <a:cxnSpLocks/>
            </p:cNvCxnSpPr>
            <p:nvPr/>
          </p:nvCxnSpPr>
          <p:spPr>
            <a:xfrm flipV="1">
              <a:off x="3381456" y="1822949"/>
              <a:ext cx="530335" cy="155111"/>
            </a:xfrm>
            <a:prstGeom prst="straightConnector1">
              <a:avLst/>
            </a:prstGeom>
            <a:ln>
              <a:headEnd type="none"/>
              <a:tailEnd type="stealth" w="sm" len="sm"/>
            </a:ln>
          </p:spPr>
          <p:style>
            <a:lnRef idx="3">
              <a:schemeClr val="accent5"/>
            </a:lnRef>
            <a:fillRef idx="0">
              <a:schemeClr val="accent5"/>
            </a:fillRef>
            <a:effectRef idx="2">
              <a:schemeClr val="accent5"/>
            </a:effectRef>
            <a:fontRef idx="minor">
              <a:schemeClr val="tx1"/>
            </a:fontRef>
          </p:style>
        </p:cxnSp>
        <p:cxnSp>
          <p:nvCxnSpPr>
            <p:cNvPr id="70" name="Straight Arrow Connector 69">
              <a:extLst>
                <a:ext uri="{FF2B5EF4-FFF2-40B4-BE49-F238E27FC236}">
                  <a16:creationId xmlns:a16="http://schemas.microsoft.com/office/drawing/2014/main" id="{7CFE2A22-2F14-93B5-97AA-FF3695421A66}"/>
                </a:ext>
              </a:extLst>
            </p:cNvPr>
            <p:cNvCxnSpPr>
              <a:cxnSpLocks/>
              <a:endCxn id="54" idx="1"/>
            </p:cNvCxnSpPr>
            <p:nvPr/>
          </p:nvCxnSpPr>
          <p:spPr>
            <a:xfrm flipV="1">
              <a:off x="3351410" y="1690805"/>
              <a:ext cx="310249" cy="305758"/>
            </a:xfrm>
            <a:prstGeom prst="straightConnector1">
              <a:avLst/>
            </a:prstGeom>
            <a:ln>
              <a:headEnd type="none"/>
              <a:tailEnd type="stealth" w="sm" len="sm"/>
            </a:ln>
          </p:spPr>
          <p:style>
            <a:lnRef idx="3">
              <a:schemeClr val="accent5"/>
            </a:lnRef>
            <a:fillRef idx="0">
              <a:schemeClr val="accent5"/>
            </a:fillRef>
            <a:effectRef idx="2">
              <a:schemeClr val="accent5"/>
            </a:effectRef>
            <a:fontRef idx="minor">
              <a:schemeClr val="tx1"/>
            </a:fontRef>
          </p:style>
        </p:cxnSp>
        <p:cxnSp>
          <p:nvCxnSpPr>
            <p:cNvPr id="71" name="Straight Arrow Connector 70">
              <a:extLst>
                <a:ext uri="{FF2B5EF4-FFF2-40B4-BE49-F238E27FC236}">
                  <a16:creationId xmlns:a16="http://schemas.microsoft.com/office/drawing/2014/main" id="{634E4F8D-6C23-59DA-6FF5-613962EF681C}"/>
                </a:ext>
              </a:extLst>
            </p:cNvPr>
            <p:cNvCxnSpPr>
              <a:cxnSpLocks/>
            </p:cNvCxnSpPr>
            <p:nvPr/>
          </p:nvCxnSpPr>
          <p:spPr>
            <a:xfrm>
              <a:off x="3362391" y="1993454"/>
              <a:ext cx="419265" cy="57994"/>
            </a:xfrm>
            <a:prstGeom prst="straightConnector1">
              <a:avLst/>
            </a:prstGeom>
            <a:ln>
              <a:headEnd type="none"/>
              <a:tailEnd type="stealth" w="sm" len="sm"/>
            </a:ln>
          </p:spPr>
          <p:style>
            <a:lnRef idx="3">
              <a:schemeClr val="accent5"/>
            </a:lnRef>
            <a:fillRef idx="0">
              <a:schemeClr val="accent5"/>
            </a:fillRef>
            <a:effectRef idx="2">
              <a:schemeClr val="accent5"/>
            </a:effectRef>
            <a:fontRef idx="minor">
              <a:schemeClr val="tx1"/>
            </a:fontRef>
          </p:style>
        </p:cxnSp>
        <p:cxnSp>
          <p:nvCxnSpPr>
            <p:cNvPr id="72" name="Straight Arrow Connector 71">
              <a:extLst>
                <a:ext uri="{FF2B5EF4-FFF2-40B4-BE49-F238E27FC236}">
                  <a16:creationId xmlns:a16="http://schemas.microsoft.com/office/drawing/2014/main" id="{7D9705E6-C0F2-BC3A-BB9F-C334C1D338DC}"/>
                </a:ext>
              </a:extLst>
            </p:cNvPr>
            <p:cNvCxnSpPr>
              <a:cxnSpLocks/>
            </p:cNvCxnSpPr>
            <p:nvPr/>
          </p:nvCxnSpPr>
          <p:spPr>
            <a:xfrm>
              <a:off x="3364196" y="1982280"/>
              <a:ext cx="543075" cy="252205"/>
            </a:xfrm>
            <a:prstGeom prst="straightConnector1">
              <a:avLst/>
            </a:prstGeom>
            <a:ln>
              <a:headEnd type="none"/>
              <a:tailEnd type="stealth" w="sm" len="sm"/>
            </a:ln>
          </p:spPr>
          <p:style>
            <a:lnRef idx="3">
              <a:schemeClr val="accent5"/>
            </a:lnRef>
            <a:fillRef idx="0">
              <a:schemeClr val="accent5"/>
            </a:fillRef>
            <a:effectRef idx="2">
              <a:schemeClr val="accent5"/>
            </a:effectRef>
            <a:fontRef idx="minor">
              <a:schemeClr val="tx1"/>
            </a:fontRef>
          </p:style>
        </p:cxnSp>
      </p:grpSp>
      <p:sp>
        <p:nvSpPr>
          <p:cNvPr id="79" name="Arrow: Right 78">
            <a:extLst>
              <a:ext uri="{FF2B5EF4-FFF2-40B4-BE49-F238E27FC236}">
                <a16:creationId xmlns:a16="http://schemas.microsoft.com/office/drawing/2014/main" id="{08EC6757-0CF1-EB36-AC99-66C63A599D0C}"/>
              </a:ext>
            </a:extLst>
          </p:cNvPr>
          <p:cNvSpPr/>
          <p:nvPr/>
        </p:nvSpPr>
        <p:spPr>
          <a:xfrm>
            <a:off x="2821282" y="2118567"/>
            <a:ext cx="422792" cy="926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rrow: Right 81">
            <a:extLst>
              <a:ext uri="{FF2B5EF4-FFF2-40B4-BE49-F238E27FC236}">
                <a16:creationId xmlns:a16="http://schemas.microsoft.com/office/drawing/2014/main" id="{403CE90A-5005-70FA-CE20-E936410BE488}"/>
              </a:ext>
            </a:extLst>
          </p:cNvPr>
          <p:cNvSpPr/>
          <p:nvPr/>
        </p:nvSpPr>
        <p:spPr>
          <a:xfrm>
            <a:off x="5765092" y="2105209"/>
            <a:ext cx="422792" cy="926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Rounded Corners 84">
            <a:extLst>
              <a:ext uri="{FF2B5EF4-FFF2-40B4-BE49-F238E27FC236}">
                <a16:creationId xmlns:a16="http://schemas.microsoft.com/office/drawing/2014/main" id="{48E13CE2-C916-B4AF-84E5-F8118115B21A}"/>
              </a:ext>
            </a:extLst>
          </p:cNvPr>
          <p:cNvSpPr/>
          <p:nvPr/>
        </p:nvSpPr>
        <p:spPr>
          <a:xfrm>
            <a:off x="7158518" y="760161"/>
            <a:ext cx="754477" cy="3786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100" b="1" dirty="0"/>
              <a:t>FLUKA</a:t>
            </a:r>
          </a:p>
        </p:txBody>
      </p:sp>
      <p:grpSp>
        <p:nvGrpSpPr>
          <p:cNvPr id="123" name="Group 122">
            <a:extLst>
              <a:ext uri="{FF2B5EF4-FFF2-40B4-BE49-F238E27FC236}">
                <a16:creationId xmlns:a16="http://schemas.microsoft.com/office/drawing/2014/main" id="{1C86A150-B715-4B25-7CB6-8F25AE503CAD}"/>
              </a:ext>
            </a:extLst>
          </p:cNvPr>
          <p:cNvGrpSpPr/>
          <p:nvPr/>
        </p:nvGrpSpPr>
        <p:grpSpPr>
          <a:xfrm>
            <a:off x="5913132" y="3242688"/>
            <a:ext cx="2490772" cy="1781505"/>
            <a:chOff x="5638800" y="3181350"/>
            <a:chExt cx="2490772" cy="1781505"/>
          </a:xfrm>
        </p:grpSpPr>
        <p:pic>
          <p:nvPicPr>
            <p:cNvPr id="110" name="Picture 109">
              <a:extLst>
                <a:ext uri="{FF2B5EF4-FFF2-40B4-BE49-F238E27FC236}">
                  <a16:creationId xmlns:a16="http://schemas.microsoft.com/office/drawing/2014/main" id="{AF4F77F7-F302-BE42-D1A6-3AA7D1D6E342}"/>
                </a:ext>
              </a:extLst>
            </p:cNvPr>
            <p:cNvPicPr>
              <a:picLocks noChangeAspect="1"/>
            </p:cNvPicPr>
            <p:nvPr/>
          </p:nvPicPr>
          <p:blipFill>
            <a:blip r:embed="rId3"/>
            <a:srcRect l="46758" t="32101" r="5863" b="30165"/>
            <a:stretch/>
          </p:blipFill>
          <p:spPr>
            <a:xfrm>
              <a:off x="5638800" y="3181350"/>
              <a:ext cx="2490772" cy="1781505"/>
            </a:xfrm>
            <a:prstGeom prst="rect">
              <a:avLst/>
            </a:prstGeom>
          </p:spPr>
        </p:pic>
        <p:cxnSp>
          <p:nvCxnSpPr>
            <p:cNvPr id="112" name="Straight Connector 111">
              <a:extLst>
                <a:ext uri="{FF2B5EF4-FFF2-40B4-BE49-F238E27FC236}">
                  <a16:creationId xmlns:a16="http://schemas.microsoft.com/office/drawing/2014/main" id="{CFCF3594-8CE5-361B-9980-3FF2662764A5}"/>
                </a:ext>
              </a:extLst>
            </p:cNvPr>
            <p:cNvCxnSpPr/>
            <p:nvPr/>
          </p:nvCxnSpPr>
          <p:spPr>
            <a:xfrm>
              <a:off x="6583680" y="3943350"/>
              <a:ext cx="1524000" cy="0"/>
            </a:xfrm>
            <a:prstGeom prst="line">
              <a:avLst/>
            </a:prstGeom>
            <a:ln w="38100"/>
          </p:spPr>
          <p:style>
            <a:lnRef idx="3">
              <a:schemeClr val="accent5"/>
            </a:lnRef>
            <a:fillRef idx="0">
              <a:schemeClr val="accent5"/>
            </a:fillRef>
            <a:effectRef idx="2">
              <a:schemeClr val="accent5"/>
            </a:effectRef>
            <a:fontRef idx="minor">
              <a:schemeClr val="tx1"/>
            </a:fontRef>
          </p:style>
        </p:cxnSp>
        <p:cxnSp>
          <p:nvCxnSpPr>
            <p:cNvPr id="113" name="Straight Connector 112">
              <a:extLst>
                <a:ext uri="{FF2B5EF4-FFF2-40B4-BE49-F238E27FC236}">
                  <a16:creationId xmlns:a16="http://schemas.microsoft.com/office/drawing/2014/main" id="{3EC61226-BF45-6C01-C9C8-7928241B0BDD}"/>
                </a:ext>
              </a:extLst>
            </p:cNvPr>
            <p:cNvCxnSpPr/>
            <p:nvPr/>
          </p:nvCxnSpPr>
          <p:spPr>
            <a:xfrm>
              <a:off x="6583680" y="4133088"/>
              <a:ext cx="1524000" cy="0"/>
            </a:xfrm>
            <a:prstGeom prst="line">
              <a:avLst/>
            </a:prstGeom>
            <a:ln w="38100"/>
          </p:spPr>
          <p:style>
            <a:lnRef idx="3">
              <a:schemeClr val="accent5"/>
            </a:lnRef>
            <a:fillRef idx="0">
              <a:schemeClr val="accent5"/>
            </a:fillRef>
            <a:effectRef idx="2">
              <a:schemeClr val="accent5"/>
            </a:effectRef>
            <a:fontRef idx="minor">
              <a:schemeClr val="tx1"/>
            </a:fontRef>
          </p:style>
        </p:cxnSp>
        <p:cxnSp>
          <p:nvCxnSpPr>
            <p:cNvPr id="114" name="Straight Connector 113">
              <a:extLst>
                <a:ext uri="{FF2B5EF4-FFF2-40B4-BE49-F238E27FC236}">
                  <a16:creationId xmlns:a16="http://schemas.microsoft.com/office/drawing/2014/main" id="{5B9F6096-FA03-E0C8-8A3C-C9372F7DBC4C}"/>
                </a:ext>
              </a:extLst>
            </p:cNvPr>
            <p:cNvCxnSpPr>
              <a:cxnSpLocks/>
            </p:cNvCxnSpPr>
            <p:nvPr/>
          </p:nvCxnSpPr>
          <p:spPr>
            <a:xfrm>
              <a:off x="5710089" y="4060278"/>
              <a:ext cx="873591" cy="72810"/>
            </a:xfrm>
            <a:prstGeom prst="line">
              <a:avLst/>
            </a:prstGeom>
            <a:ln w="38100"/>
          </p:spPr>
          <p:style>
            <a:lnRef idx="3">
              <a:schemeClr val="accent5"/>
            </a:lnRef>
            <a:fillRef idx="0">
              <a:schemeClr val="accent5"/>
            </a:fillRef>
            <a:effectRef idx="2">
              <a:schemeClr val="accent5"/>
            </a:effectRef>
            <a:fontRef idx="minor">
              <a:schemeClr val="tx1"/>
            </a:fontRef>
          </p:style>
        </p:cxnSp>
        <p:cxnSp>
          <p:nvCxnSpPr>
            <p:cNvPr id="116" name="Straight Connector 115">
              <a:extLst>
                <a:ext uri="{FF2B5EF4-FFF2-40B4-BE49-F238E27FC236}">
                  <a16:creationId xmlns:a16="http://schemas.microsoft.com/office/drawing/2014/main" id="{5C719ECD-86A3-A3D5-1F70-233991BC0D05}"/>
                </a:ext>
              </a:extLst>
            </p:cNvPr>
            <p:cNvCxnSpPr>
              <a:cxnSpLocks/>
            </p:cNvCxnSpPr>
            <p:nvPr/>
          </p:nvCxnSpPr>
          <p:spPr>
            <a:xfrm flipV="1">
              <a:off x="5710089" y="3943350"/>
              <a:ext cx="885856" cy="105104"/>
            </a:xfrm>
            <a:prstGeom prst="line">
              <a:avLst/>
            </a:prstGeom>
            <a:ln w="38100"/>
          </p:spPr>
          <p:style>
            <a:lnRef idx="3">
              <a:schemeClr val="accent5"/>
            </a:lnRef>
            <a:fillRef idx="0">
              <a:schemeClr val="accent5"/>
            </a:fillRef>
            <a:effectRef idx="2">
              <a:schemeClr val="accent5"/>
            </a:effectRef>
            <a:fontRef idx="minor">
              <a:schemeClr val="tx1"/>
            </a:fontRef>
          </p:style>
        </p:cxnSp>
        <p:cxnSp>
          <p:nvCxnSpPr>
            <p:cNvPr id="120" name="Straight Connector 119">
              <a:extLst>
                <a:ext uri="{FF2B5EF4-FFF2-40B4-BE49-F238E27FC236}">
                  <a16:creationId xmlns:a16="http://schemas.microsoft.com/office/drawing/2014/main" id="{3F6B86FE-A3C2-15DE-F6BB-D05A783C8E0B}"/>
                </a:ext>
              </a:extLst>
            </p:cNvPr>
            <p:cNvCxnSpPr>
              <a:cxnSpLocks/>
            </p:cNvCxnSpPr>
            <p:nvPr/>
          </p:nvCxnSpPr>
          <p:spPr>
            <a:xfrm>
              <a:off x="7955280" y="3187700"/>
              <a:ext cx="0" cy="1775155"/>
            </a:xfrm>
            <a:prstGeom prst="line">
              <a:avLst/>
            </a:prstGeom>
            <a:ln w="38100"/>
          </p:spPr>
          <p:style>
            <a:lnRef idx="3">
              <a:schemeClr val="accent5"/>
            </a:lnRef>
            <a:fillRef idx="0">
              <a:schemeClr val="accent5"/>
            </a:fillRef>
            <a:effectRef idx="2">
              <a:schemeClr val="accent5"/>
            </a:effectRef>
            <a:fontRef idx="minor">
              <a:schemeClr val="tx1"/>
            </a:fontRef>
          </p:style>
        </p:cxnSp>
      </p:grpSp>
      <p:pic>
        <p:nvPicPr>
          <p:cNvPr id="131" name="Picture 130">
            <a:extLst>
              <a:ext uri="{FF2B5EF4-FFF2-40B4-BE49-F238E27FC236}">
                <a16:creationId xmlns:a16="http://schemas.microsoft.com/office/drawing/2014/main" id="{D514A483-4ADD-C9F4-C12E-8FB5F0611173}"/>
              </a:ext>
            </a:extLst>
          </p:cNvPr>
          <p:cNvPicPr>
            <a:picLocks noChangeAspect="1"/>
          </p:cNvPicPr>
          <p:nvPr/>
        </p:nvPicPr>
        <p:blipFill>
          <a:blip r:embed="rId4"/>
          <a:stretch>
            <a:fillRect/>
          </a:stretch>
        </p:blipFill>
        <p:spPr>
          <a:xfrm>
            <a:off x="1722595" y="3422911"/>
            <a:ext cx="3230408" cy="1663439"/>
          </a:xfrm>
          <a:prstGeom prst="rect">
            <a:avLst/>
          </a:prstGeom>
        </p:spPr>
      </p:pic>
      <p:sp>
        <p:nvSpPr>
          <p:cNvPr id="132" name="Arrow: Right 131">
            <a:extLst>
              <a:ext uri="{FF2B5EF4-FFF2-40B4-BE49-F238E27FC236}">
                <a16:creationId xmlns:a16="http://schemas.microsoft.com/office/drawing/2014/main" id="{5D75310F-78F7-0B36-A31B-4F94ECB44692}"/>
              </a:ext>
            </a:extLst>
          </p:cNvPr>
          <p:cNvSpPr/>
          <p:nvPr/>
        </p:nvSpPr>
        <p:spPr>
          <a:xfrm rot="10800000">
            <a:off x="5200157" y="4054046"/>
            <a:ext cx="422792" cy="926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a:extLst>
              <a:ext uri="{FF2B5EF4-FFF2-40B4-BE49-F238E27FC236}">
                <a16:creationId xmlns:a16="http://schemas.microsoft.com/office/drawing/2014/main" id="{364B2019-C420-9829-DFF9-D9A6DD927399}"/>
              </a:ext>
            </a:extLst>
          </p:cNvPr>
          <p:cNvSpPr txBox="1"/>
          <p:nvPr/>
        </p:nvSpPr>
        <p:spPr>
          <a:xfrm>
            <a:off x="4571044" y="3519847"/>
            <a:ext cx="1724048" cy="461665"/>
          </a:xfrm>
          <a:prstGeom prst="rect">
            <a:avLst/>
          </a:prstGeom>
          <a:noFill/>
        </p:spPr>
        <p:txBody>
          <a:bodyPr wrap="square" rtlCol="0">
            <a:spAutoFit/>
          </a:bodyPr>
          <a:lstStyle/>
          <a:p>
            <a:pPr algn="ctr"/>
            <a:r>
              <a:rPr lang="en-US" sz="1200" b="1" dirty="0"/>
              <a:t>WE ARE </a:t>
            </a:r>
          </a:p>
          <a:p>
            <a:pPr algn="ctr"/>
            <a:r>
              <a:rPr lang="en-US" sz="1200" b="1" dirty="0"/>
              <a:t>HERE!</a:t>
            </a:r>
            <a:endParaRPr lang="en-US" sz="3000" b="1" dirty="0"/>
          </a:p>
        </p:txBody>
      </p:sp>
      <p:grpSp>
        <p:nvGrpSpPr>
          <p:cNvPr id="137" name="Group 136">
            <a:extLst>
              <a:ext uri="{FF2B5EF4-FFF2-40B4-BE49-F238E27FC236}">
                <a16:creationId xmlns:a16="http://schemas.microsoft.com/office/drawing/2014/main" id="{DB9D6A2D-ADA8-6DB5-0BD3-6BC2E59BA50A}"/>
              </a:ext>
            </a:extLst>
          </p:cNvPr>
          <p:cNvGrpSpPr/>
          <p:nvPr/>
        </p:nvGrpSpPr>
        <p:grpSpPr>
          <a:xfrm>
            <a:off x="8570576" y="2105209"/>
            <a:ext cx="398226" cy="1359499"/>
            <a:chOff x="8570576" y="2105209"/>
            <a:chExt cx="398226" cy="1359499"/>
          </a:xfrm>
        </p:grpSpPr>
        <p:grpSp>
          <p:nvGrpSpPr>
            <p:cNvPr id="129" name="Group 128">
              <a:extLst>
                <a:ext uri="{FF2B5EF4-FFF2-40B4-BE49-F238E27FC236}">
                  <a16:creationId xmlns:a16="http://schemas.microsoft.com/office/drawing/2014/main" id="{677C05DD-80D3-7819-37AC-FC84F0926C14}"/>
                </a:ext>
              </a:extLst>
            </p:cNvPr>
            <p:cNvGrpSpPr/>
            <p:nvPr/>
          </p:nvGrpSpPr>
          <p:grpSpPr>
            <a:xfrm>
              <a:off x="8570576" y="2105209"/>
              <a:ext cx="381000" cy="1359499"/>
              <a:chOff x="7239000" y="3500724"/>
              <a:chExt cx="381000" cy="609600"/>
            </a:xfrm>
          </p:grpSpPr>
          <p:cxnSp>
            <p:nvCxnSpPr>
              <p:cNvPr id="126" name="Straight Connector 125">
                <a:extLst>
                  <a:ext uri="{FF2B5EF4-FFF2-40B4-BE49-F238E27FC236}">
                    <a16:creationId xmlns:a16="http://schemas.microsoft.com/office/drawing/2014/main" id="{FFB078C4-526D-A3C0-C67D-ABDFFD1D524F}"/>
                  </a:ext>
                </a:extLst>
              </p:cNvPr>
              <p:cNvCxnSpPr/>
              <p:nvPr/>
            </p:nvCxnSpPr>
            <p:spPr>
              <a:xfrm>
                <a:off x="7620000" y="3500724"/>
                <a:ext cx="0" cy="609600"/>
              </a:xfrm>
              <a:prstGeom prst="line">
                <a:avLst/>
              </a:prstGeom>
              <a:ln w="38100"/>
            </p:spPr>
            <p:style>
              <a:lnRef idx="3">
                <a:schemeClr val="accent1"/>
              </a:lnRef>
              <a:fillRef idx="0">
                <a:schemeClr val="accent1"/>
              </a:fillRef>
              <a:effectRef idx="2">
                <a:schemeClr val="accent1"/>
              </a:effectRef>
              <a:fontRef idx="minor">
                <a:schemeClr val="tx1"/>
              </a:fontRef>
            </p:style>
          </p:cxnSp>
          <p:cxnSp>
            <p:nvCxnSpPr>
              <p:cNvPr id="127" name="Straight Connector 126">
                <a:extLst>
                  <a:ext uri="{FF2B5EF4-FFF2-40B4-BE49-F238E27FC236}">
                    <a16:creationId xmlns:a16="http://schemas.microsoft.com/office/drawing/2014/main" id="{F5DFF036-0393-CADA-8B4D-42962EDE9428}"/>
                  </a:ext>
                </a:extLst>
              </p:cNvPr>
              <p:cNvCxnSpPr>
                <a:cxnSpLocks/>
              </p:cNvCxnSpPr>
              <p:nvPr/>
            </p:nvCxnSpPr>
            <p:spPr>
              <a:xfrm flipH="1">
                <a:off x="7239000" y="4098500"/>
                <a:ext cx="381000" cy="0"/>
              </a:xfrm>
              <a:prstGeom prst="line">
                <a:avLst/>
              </a:prstGeom>
              <a:ln w="38100">
                <a:tailEnd type="triangle"/>
              </a:ln>
            </p:spPr>
            <p:style>
              <a:lnRef idx="3">
                <a:schemeClr val="accent1"/>
              </a:lnRef>
              <a:fillRef idx="0">
                <a:schemeClr val="accent1"/>
              </a:fillRef>
              <a:effectRef idx="2">
                <a:schemeClr val="accent1"/>
              </a:effectRef>
              <a:fontRef idx="minor">
                <a:schemeClr val="tx1"/>
              </a:fontRef>
            </p:style>
          </p:cxnSp>
        </p:grpSp>
        <p:cxnSp>
          <p:nvCxnSpPr>
            <p:cNvPr id="134" name="Straight Connector 133">
              <a:extLst>
                <a:ext uri="{FF2B5EF4-FFF2-40B4-BE49-F238E27FC236}">
                  <a16:creationId xmlns:a16="http://schemas.microsoft.com/office/drawing/2014/main" id="{482641EB-9DA3-6E00-7E51-B4331316E7FE}"/>
                </a:ext>
              </a:extLst>
            </p:cNvPr>
            <p:cNvCxnSpPr>
              <a:cxnSpLocks/>
            </p:cNvCxnSpPr>
            <p:nvPr/>
          </p:nvCxnSpPr>
          <p:spPr>
            <a:xfrm flipH="1">
              <a:off x="8723376" y="2118836"/>
              <a:ext cx="245426" cy="0"/>
            </a:xfrm>
            <a:prstGeom prst="line">
              <a:avLst/>
            </a:prstGeom>
            <a:ln w="38100">
              <a:tailEnd type="none"/>
            </a:ln>
          </p:spPr>
          <p:style>
            <a:lnRef idx="3">
              <a:schemeClr val="accent1"/>
            </a:lnRef>
            <a:fillRef idx="0">
              <a:schemeClr val="accent1"/>
            </a:fillRef>
            <a:effectRef idx="2">
              <a:schemeClr val="accent1"/>
            </a:effectRef>
            <a:fontRef idx="minor">
              <a:schemeClr val="tx1"/>
            </a:fontRef>
          </p:style>
        </p:cxnSp>
      </p:grpSp>
      <p:sp>
        <p:nvSpPr>
          <p:cNvPr id="138" name="TextBox 137">
            <a:extLst>
              <a:ext uri="{FF2B5EF4-FFF2-40B4-BE49-F238E27FC236}">
                <a16:creationId xmlns:a16="http://schemas.microsoft.com/office/drawing/2014/main" id="{9FA85195-9B5C-DE8B-CDCC-1186C4CD8D92}"/>
              </a:ext>
            </a:extLst>
          </p:cNvPr>
          <p:cNvSpPr txBox="1"/>
          <p:nvPr/>
        </p:nvSpPr>
        <p:spPr>
          <a:xfrm>
            <a:off x="10669" y="3553750"/>
            <a:ext cx="1724048" cy="1077218"/>
          </a:xfrm>
          <a:prstGeom prst="rect">
            <a:avLst/>
          </a:prstGeom>
          <a:noFill/>
        </p:spPr>
        <p:txBody>
          <a:bodyPr wrap="square" rtlCol="0">
            <a:spAutoFit/>
          </a:bodyPr>
          <a:lstStyle/>
          <a:p>
            <a:pPr algn="ctr"/>
            <a:r>
              <a:rPr lang="en-US" sz="1600" dirty="0"/>
              <a:t>Should be extended to other detector design.</a:t>
            </a:r>
            <a:endParaRPr lang="en-US" sz="3600" dirty="0"/>
          </a:p>
        </p:txBody>
      </p:sp>
      <p:sp>
        <p:nvSpPr>
          <p:cNvPr id="139" name="Rectangle: Rounded Corners 138">
            <a:extLst>
              <a:ext uri="{FF2B5EF4-FFF2-40B4-BE49-F238E27FC236}">
                <a16:creationId xmlns:a16="http://schemas.microsoft.com/office/drawing/2014/main" id="{AFC85F49-09E0-254A-13AF-6DB715F9F3E6}"/>
              </a:ext>
            </a:extLst>
          </p:cNvPr>
          <p:cNvSpPr/>
          <p:nvPr/>
        </p:nvSpPr>
        <p:spPr>
          <a:xfrm>
            <a:off x="2925785" y="3032877"/>
            <a:ext cx="754477" cy="3786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100" b="1" dirty="0"/>
              <a:t>IDEA</a:t>
            </a:r>
          </a:p>
        </p:txBody>
      </p:sp>
      <p:sp>
        <p:nvSpPr>
          <p:cNvPr id="140" name="Textfeld 1">
            <a:extLst>
              <a:ext uri="{FF2B5EF4-FFF2-40B4-BE49-F238E27FC236}">
                <a16:creationId xmlns:a16="http://schemas.microsoft.com/office/drawing/2014/main" id="{6C0C96BA-F9B6-0F63-246B-BD8EA0B189CF}"/>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141" name="Textfeld 2">
            <a:extLst>
              <a:ext uri="{FF2B5EF4-FFF2-40B4-BE49-F238E27FC236}">
                <a16:creationId xmlns:a16="http://schemas.microsoft.com/office/drawing/2014/main" id="{5F68E718-D673-39F9-2F89-F1EA5A4EBCFA}"/>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
        <p:nvSpPr>
          <p:cNvPr id="3" name="TextBox 2">
            <a:extLst>
              <a:ext uri="{FF2B5EF4-FFF2-40B4-BE49-F238E27FC236}">
                <a16:creationId xmlns:a16="http://schemas.microsoft.com/office/drawing/2014/main" id="{66AB5672-C374-6C95-E552-412D9EF7B349}"/>
              </a:ext>
            </a:extLst>
          </p:cNvPr>
          <p:cNvSpPr txBox="1"/>
          <p:nvPr/>
        </p:nvSpPr>
        <p:spPr>
          <a:xfrm>
            <a:off x="7896154" y="565531"/>
            <a:ext cx="1236763" cy="507831"/>
          </a:xfrm>
          <a:prstGeom prst="rect">
            <a:avLst/>
          </a:prstGeom>
          <a:noFill/>
        </p:spPr>
        <p:txBody>
          <a:bodyPr wrap="square" rtlCol="0">
            <a:spAutoFit/>
          </a:bodyPr>
          <a:lstStyle/>
          <a:p>
            <a:pPr algn="l"/>
            <a:r>
              <a:rPr lang="en-US" sz="900" dirty="0"/>
              <a:t>For more details on the geometry see </a:t>
            </a:r>
            <a:r>
              <a:rPr lang="en-US" sz="900" dirty="0">
                <a:solidFill>
                  <a:srgbClr val="0070C0"/>
                </a:solidFill>
                <a:hlinkClick r:id="rId5">
                  <a:extLst>
                    <a:ext uri="{A12FA001-AC4F-418D-AE19-62706E023703}">
                      <ahyp:hlinkClr xmlns:ahyp="http://schemas.microsoft.com/office/drawing/2018/hyperlinkcolor" val="tx"/>
                    </a:ext>
                  </a:extLst>
                </a:hlinkClick>
              </a:rPr>
              <a:t>Alessandro’s talk</a:t>
            </a:r>
            <a:r>
              <a:rPr lang="en-US" sz="900" dirty="0"/>
              <a:t>.</a:t>
            </a:r>
            <a:endParaRPr lang="en-US" sz="3000" dirty="0"/>
          </a:p>
        </p:txBody>
      </p:sp>
    </p:spTree>
    <p:extLst>
      <p:ext uri="{BB962C8B-B14F-4D97-AF65-F5344CB8AC3E}">
        <p14:creationId xmlns:p14="http://schemas.microsoft.com/office/powerpoint/2010/main" val="418208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47EB0-2E58-1279-43AF-3F2CF543D0D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4DCDF8-A340-C931-556B-7125C6E5CC0D}"/>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6F66061E-ED05-8569-5248-17CAE2C098F7}"/>
              </a:ext>
            </a:extLst>
          </p:cNvPr>
          <p:cNvSpPr>
            <a:spLocks noGrp="1"/>
          </p:cNvSpPr>
          <p:nvPr>
            <p:ph type="title"/>
          </p:nvPr>
        </p:nvSpPr>
        <p:spPr/>
        <p:txBody>
          <a:bodyPr/>
          <a:lstStyle/>
          <a:p>
            <a:r>
              <a:rPr lang="en-US" dirty="0"/>
              <a:t>Preliminary results on injection background</a:t>
            </a:r>
          </a:p>
        </p:txBody>
      </p:sp>
      <p:sp>
        <p:nvSpPr>
          <p:cNvPr id="3" name="Textfeld 1">
            <a:extLst>
              <a:ext uri="{FF2B5EF4-FFF2-40B4-BE49-F238E27FC236}">
                <a16:creationId xmlns:a16="http://schemas.microsoft.com/office/drawing/2014/main" id="{DFFC81B8-AFC5-F7F2-03CF-0CD2DC65AE72}"/>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45E096B3-3411-B40A-A0C9-4930733BBAEC}"/>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pic>
        <p:nvPicPr>
          <p:cNvPr id="8" name="Picture 7">
            <a:extLst>
              <a:ext uri="{FF2B5EF4-FFF2-40B4-BE49-F238E27FC236}">
                <a16:creationId xmlns:a16="http://schemas.microsoft.com/office/drawing/2014/main" id="{B76200CC-A8FD-5F9B-90C3-18BBEE950A6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486400" y="1128561"/>
            <a:ext cx="3505199" cy="3114857"/>
          </a:xfrm>
          <a:prstGeom prst="rect">
            <a:avLst/>
          </a:prstGeom>
        </p:spPr>
      </p:pic>
      <p:sp>
        <p:nvSpPr>
          <p:cNvPr id="12" name="TextBox 11">
            <a:extLst>
              <a:ext uri="{FF2B5EF4-FFF2-40B4-BE49-F238E27FC236}">
                <a16:creationId xmlns:a16="http://schemas.microsoft.com/office/drawing/2014/main" id="{9BF7CFB3-FDD2-8236-77FA-092943FECBC8}"/>
              </a:ext>
            </a:extLst>
          </p:cNvPr>
          <p:cNvSpPr txBox="1"/>
          <p:nvPr/>
        </p:nvSpPr>
        <p:spPr>
          <a:xfrm>
            <a:off x="223299" y="4501575"/>
            <a:ext cx="8927022" cy="584775"/>
          </a:xfrm>
          <a:prstGeom prst="rect">
            <a:avLst/>
          </a:prstGeom>
          <a:noFill/>
        </p:spPr>
        <p:txBody>
          <a:bodyPr wrap="square">
            <a:spAutoFit/>
          </a:bodyPr>
          <a:lstStyle/>
          <a:p>
            <a:pPr marL="285750" indent="-285750">
              <a:buFont typeface="Arial" panose="020B0604020202020204" pitchFamily="34" charset="0"/>
              <a:buChar char="•"/>
            </a:pPr>
            <a:r>
              <a:rPr lang="en-US" sz="1600" b="1" dirty="0"/>
              <a:t>Assessment with detector simulation tools are needed to obtain a final estimate of the injection background!</a:t>
            </a:r>
          </a:p>
        </p:txBody>
      </p:sp>
      <p:pic>
        <p:nvPicPr>
          <p:cNvPr id="10" name="Picture 9">
            <a:extLst>
              <a:ext uri="{FF2B5EF4-FFF2-40B4-BE49-F238E27FC236}">
                <a16:creationId xmlns:a16="http://schemas.microsoft.com/office/drawing/2014/main" id="{DA9BD76D-4278-480A-8B15-FD2B14B94338}"/>
              </a:ext>
            </a:extLst>
          </p:cNvPr>
          <p:cNvPicPr>
            <a:picLocks noChangeAspect="1"/>
          </p:cNvPicPr>
          <p:nvPr/>
        </p:nvPicPr>
        <p:blipFill>
          <a:blip r:embed="rId4">
            <a:extLst>
              <a:ext uri="{28A0092B-C50C-407E-A947-70E740481C1C}">
                <a14:useLocalDpi xmlns:a14="http://schemas.microsoft.com/office/drawing/2010/main" val="0"/>
              </a:ext>
            </a:extLst>
          </a:blip>
          <a:srcRect t="132" b="132"/>
          <a:stretch/>
        </p:blipFill>
        <p:spPr>
          <a:xfrm>
            <a:off x="2362200" y="1133293"/>
            <a:ext cx="3514508" cy="3114857"/>
          </a:xfrm>
          <a:prstGeom prst="rect">
            <a:avLst/>
          </a:prstGeom>
        </p:spPr>
      </p:pic>
      <p:sp>
        <p:nvSpPr>
          <p:cNvPr id="4" name="Text Placeholder 3">
            <a:extLst>
              <a:ext uri="{FF2B5EF4-FFF2-40B4-BE49-F238E27FC236}">
                <a16:creationId xmlns:a16="http://schemas.microsoft.com/office/drawing/2014/main" id="{CE9D9766-514F-73DC-37EF-494FA7045666}"/>
              </a:ext>
            </a:extLst>
          </p:cNvPr>
          <p:cNvSpPr>
            <a:spLocks noGrp="1"/>
          </p:cNvSpPr>
          <p:nvPr>
            <p:ph type="body" sz="quarter" idx="12"/>
          </p:nvPr>
        </p:nvSpPr>
        <p:spPr>
          <a:xfrm>
            <a:off x="223299" y="1094635"/>
            <a:ext cx="2286000" cy="2667000"/>
          </a:xfrm>
        </p:spPr>
        <p:txBody>
          <a:bodyPr/>
          <a:lstStyle/>
          <a:p>
            <a:pPr marL="285750" indent="-285750">
              <a:buFont typeface="Arial" panose="020B0604020202020204" pitchFamily="34" charset="0"/>
              <a:buChar char="•"/>
            </a:pPr>
            <a:r>
              <a:rPr lang="en-US" dirty="0"/>
              <a:t>Returning to the injection scenario, the </a:t>
            </a:r>
            <a:r>
              <a:rPr lang="en-US" b="1" dirty="0"/>
              <a:t>hits on the tertiary collimator were input into the FLUKA geometry </a:t>
            </a:r>
            <a:r>
              <a:rPr lang="en-US" dirty="0"/>
              <a:t>and propagated up to the interface.</a:t>
            </a:r>
          </a:p>
          <a:p>
            <a:pPr marL="285750" indent="-285750">
              <a:buFont typeface="Arial" panose="020B0604020202020204" pitchFamily="34" charset="0"/>
              <a:buChar char="•"/>
            </a:pPr>
            <a:r>
              <a:rPr lang="en-US" sz="1600" dirty="0"/>
              <a:t>Preliminary results shows that </a:t>
            </a:r>
            <a:r>
              <a:rPr lang="en-US" sz="1600" b="1" dirty="0"/>
              <a:t>a fraction of the </a:t>
            </a:r>
            <a:r>
              <a:rPr lang="en-US" b="1" dirty="0"/>
              <a:t>secondary</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16" name="TextBox 15">
            <a:extLst>
              <a:ext uri="{FF2B5EF4-FFF2-40B4-BE49-F238E27FC236}">
                <a16:creationId xmlns:a16="http://schemas.microsoft.com/office/drawing/2014/main" id="{75BFEC6F-9486-9180-F6D4-40397F0A573F}"/>
              </a:ext>
            </a:extLst>
          </p:cNvPr>
          <p:cNvSpPr txBox="1"/>
          <p:nvPr/>
        </p:nvSpPr>
        <p:spPr>
          <a:xfrm>
            <a:off x="442800" y="4189685"/>
            <a:ext cx="8073887" cy="338554"/>
          </a:xfrm>
          <a:prstGeom prst="rect">
            <a:avLst/>
          </a:prstGeom>
          <a:noFill/>
        </p:spPr>
        <p:txBody>
          <a:bodyPr wrap="square">
            <a:spAutoFit/>
          </a:bodyPr>
          <a:lstStyle/>
          <a:p>
            <a:r>
              <a:rPr lang="en-US" sz="1600" b="1" dirty="0"/>
              <a:t> particles reach the experiment</a:t>
            </a:r>
            <a:r>
              <a:rPr lang="en-US" sz="1600" dirty="0"/>
              <a:t>, but further investigation is needed. </a:t>
            </a:r>
          </a:p>
        </p:txBody>
      </p:sp>
      <p:sp>
        <p:nvSpPr>
          <p:cNvPr id="17" name="TextBox 16">
            <a:extLst>
              <a:ext uri="{FF2B5EF4-FFF2-40B4-BE49-F238E27FC236}">
                <a16:creationId xmlns:a16="http://schemas.microsoft.com/office/drawing/2014/main" id="{5370C3C5-DE86-A51B-5790-4D20C2A2085C}"/>
              </a:ext>
            </a:extLst>
          </p:cNvPr>
          <p:cNvSpPr txBox="1"/>
          <p:nvPr/>
        </p:nvSpPr>
        <p:spPr>
          <a:xfrm>
            <a:off x="5150704" y="801358"/>
            <a:ext cx="838200" cy="500778"/>
          </a:xfrm>
          <a:prstGeom prst="rect">
            <a:avLst/>
          </a:prstGeom>
          <a:noFill/>
        </p:spPr>
        <p:txBody>
          <a:bodyPr wrap="square" rtlCol="0">
            <a:spAutoFit/>
          </a:bodyPr>
          <a:lstStyle/>
          <a:p>
            <a:pPr algn="l">
              <a:lnSpc>
                <a:spcPts val="3700"/>
              </a:lnSpc>
            </a:pPr>
            <a:r>
              <a:rPr lang="en-US" sz="1400" b="1" dirty="0"/>
              <a:t>HALO</a:t>
            </a:r>
            <a:endParaRPr lang="en-US" sz="2400" b="1" dirty="0"/>
          </a:p>
        </p:txBody>
      </p:sp>
      <p:sp>
        <p:nvSpPr>
          <p:cNvPr id="18" name="TextBox 17">
            <a:extLst>
              <a:ext uri="{FF2B5EF4-FFF2-40B4-BE49-F238E27FC236}">
                <a16:creationId xmlns:a16="http://schemas.microsoft.com/office/drawing/2014/main" id="{4C9258B1-0843-7E68-E7D1-0AFCBEC94B76}"/>
              </a:ext>
            </a:extLst>
          </p:cNvPr>
          <p:cNvSpPr txBox="1"/>
          <p:nvPr/>
        </p:nvSpPr>
        <p:spPr>
          <a:xfrm>
            <a:off x="8122504" y="791894"/>
            <a:ext cx="1157392" cy="489045"/>
          </a:xfrm>
          <a:prstGeom prst="rect">
            <a:avLst/>
          </a:prstGeom>
          <a:noFill/>
        </p:spPr>
        <p:txBody>
          <a:bodyPr wrap="square" rtlCol="0">
            <a:spAutoFit/>
          </a:bodyPr>
          <a:lstStyle/>
          <a:p>
            <a:pPr algn="l">
              <a:lnSpc>
                <a:spcPts val="3700"/>
              </a:lnSpc>
            </a:pPr>
            <a:r>
              <a:rPr lang="en-US" sz="1400" b="1" dirty="0"/>
              <a:t>INJECTED</a:t>
            </a:r>
            <a:endParaRPr lang="en-US" sz="2400" b="1" dirty="0"/>
          </a:p>
        </p:txBody>
      </p:sp>
    </p:spTree>
    <p:extLst>
      <p:ext uri="{BB962C8B-B14F-4D97-AF65-F5344CB8AC3E}">
        <p14:creationId xmlns:p14="http://schemas.microsoft.com/office/powerpoint/2010/main" val="3038866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D8AC2-537D-96DA-3FBD-129D9355A34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E758CE-99AF-DA7B-B65B-A2F07B301E19}"/>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5" name="Title 4">
            <a:extLst>
              <a:ext uri="{FF2B5EF4-FFF2-40B4-BE49-F238E27FC236}">
                <a16:creationId xmlns:a16="http://schemas.microsoft.com/office/drawing/2014/main" id="{95ACDBFB-E0B3-7F68-6781-44FDB6221FD7}"/>
              </a:ext>
            </a:extLst>
          </p:cNvPr>
          <p:cNvSpPr>
            <a:spLocks noGrp="1"/>
          </p:cNvSpPr>
          <p:nvPr>
            <p:ph type="title"/>
          </p:nvPr>
        </p:nvSpPr>
        <p:spPr/>
        <p:txBody>
          <a:bodyPr/>
          <a:lstStyle/>
          <a:p>
            <a:r>
              <a:rPr lang="en-US" dirty="0"/>
              <a:t>Outline</a:t>
            </a:r>
          </a:p>
        </p:txBody>
      </p:sp>
      <p:sp>
        <p:nvSpPr>
          <p:cNvPr id="11" name="Text Placeholder 3">
            <a:extLst>
              <a:ext uri="{FF2B5EF4-FFF2-40B4-BE49-F238E27FC236}">
                <a16:creationId xmlns:a16="http://schemas.microsoft.com/office/drawing/2014/main" id="{A632933D-BCA2-7357-7A31-DA68814B60E2}"/>
              </a:ext>
            </a:extLst>
          </p:cNvPr>
          <p:cNvSpPr txBox="1">
            <a:spLocks/>
          </p:cNvSpPr>
          <p:nvPr/>
        </p:nvSpPr>
        <p:spPr>
          <a:xfrm>
            <a:off x="402482" y="1123950"/>
            <a:ext cx="8262937" cy="27479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Introduction</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Beam loss scenarios</a:t>
            </a:r>
            <a:endParaRPr lang="en-US" altLang="en-US" sz="1700" b="1" dirty="0">
              <a:solidFill>
                <a:schemeClr val="tx1">
                  <a:lumMod val="25000"/>
                  <a:lumOff val="75000"/>
                </a:schemeClr>
              </a:solidFill>
              <a:latin typeface="Arial" panose="020B0604020202020204" pitchFamily="34" charset="0"/>
            </a:endParaRP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FCC-ee collimation overview</a:t>
            </a:r>
          </a:p>
          <a:p>
            <a:pPr marL="528750" lvl="1" indent="-285750" defTabSz="914400" eaLnBrk="0" fontAlgn="base" hangingPunct="0">
              <a:lnSpc>
                <a:spcPct val="100000"/>
              </a:lnSpc>
              <a:spcBef>
                <a:spcPct val="0"/>
              </a:spcBef>
              <a:spcAft>
                <a:spcPct val="0"/>
              </a:spcAft>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Top-up injection &amp; case studies</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Injected beam</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Circulating beam</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Background estimate</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Workflow overview</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Preliminary results</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Conclusions &amp; future steps</a:t>
            </a:r>
          </a:p>
          <a:p>
            <a:endParaRPr lang="en-US" dirty="0"/>
          </a:p>
        </p:txBody>
      </p:sp>
      <p:sp>
        <p:nvSpPr>
          <p:cNvPr id="4" name="Textfeld 1">
            <a:extLst>
              <a:ext uri="{FF2B5EF4-FFF2-40B4-BE49-F238E27FC236}">
                <a16:creationId xmlns:a16="http://schemas.microsoft.com/office/drawing/2014/main" id="{CB019654-DEBC-2D72-71D3-3D0AA01D6085}"/>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C1EBD74D-8308-22F4-C7CB-068872AA490F}"/>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3850463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8FBAF-CA38-3AA0-973D-A4AA177FAE8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4983F0-8B01-6867-D2FE-BEE5DE65CD7E}"/>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067585AB-5DCE-2FD6-49E1-45C3805FAEE0}"/>
                  </a:ext>
                </a:extLst>
              </p:cNvPr>
              <p:cNvSpPr>
                <a:spLocks noGrp="1"/>
              </p:cNvSpPr>
              <p:nvPr>
                <p:ph type="body" sz="quarter" idx="12"/>
              </p:nvPr>
            </p:nvSpPr>
            <p:spPr>
              <a:xfrm>
                <a:off x="442800" y="1107900"/>
                <a:ext cx="8263350" cy="3902250"/>
              </a:xfrm>
            </p:spPr>
            <p:txBody>
              <a:bodyPr/>
              <a:lstStyle/>
              <a:p>
                <a:pPr marL="285750" indent="-285750">
                  <a:buFont typeface="Arial" panose="020B0604020202020204" pitchFamily="34" charset="0"/>
                  <a:buChar char="•"/>
                </a:pPr>
                <a:r>
                  <a:rPr lang="en-US" dirty="0"/>
                  <a:t>Simulations of several beam loss scenarios are ongoing to assess collimation efficiency and possible backgrounds at the experiments.</a:t>
                </a:r>
              </a:p>
              <a:p>
                <a:pPr marL="285750" indent="-285750">
                  <a:buFont typeface="Arial" panose="020B0604020202020204" pitchFamily="34" charset="0"/>
                  <a:buChar char="•"/>
                </a:pPr>
                <a:r>
                  <a:rPr lang="en-US" dirty="0"/>
                  <a:t>In particular, the </a:t>
                </a:r>
                <a:r>
                  <a:rPr lang="en-US" b="1" dirty="0"/>
                  <a:t>injection conditions have been reproduced and investigated</a:t>
                </a:r>
                <a:r>
                  <a:rPr lang="en-US" dirty="0"/>
                  <a:t>.</a:t>
                </a:r>
              </a:p>
              <a:p>
                <a:pPr marL="285750" indent="-285750">
                  <a:buFont typeface="Arial" panose="020B0604020202020204" pitchFamily="34" charset="0"/>
                  <a:buChar char="•"/>
                </a:pPr>
                <a:r>
                  <a:rPr lang="en-US" dirty="0"/>
                  <a:t>The </a:t>
                </a:r>
                <a:r>
                  <a:rPr lang="en-US" b="1" dirty="0"/>
                  <a:t>injection efficiency </a:t>
                </a:r>
                <a:r>
                  <a:rPr lang="en-US" dirty="0"/>
                  <a:t>has been assessed at </a:t>
                </a:r>
                <a14:m>
                  <m:oMath xmlns:m="http://schemas.openxmlformats.org/officeDocument/2006/math">
                    <m:r>
                      <a:rPr lang="it-IT" b="1" i="1" smtClean="0">
                        <a:latin typeface="Cambria Math" panose="02040503050406030204" pitchFamily="18" charset="0"/>
                      </a:rPr>
                      <m:t>∼</m:t>
                    </m:r>
                    <m:r>
                      <a:rPr lang="it-IT" b="1" i="1" smtClean="0">
                        <a:latin typeface="Cambria Math" panose="02040503050406030204" pitchFamily="18" charset="0"/>
                      </a:rPr>
                      <m:t>𝟖𝟖</m:t>
                    </m:r>
                    <m:r>
                      <a:rPr lang="it-IT" b="1" i="1" smtClean="0">
                        <a:latin typeface="Cambria Math" panose="02040503050406030204" pitchFamily="18" charset="0"/>
                      </a:rPr>
                      <m:t>%</m:t>
                    </m:r>
                  </m:oMath>
                </a14:m>
                <a:r>
                  <a:rPr lang="en-US" b="1" dirty="0"/>
                  <a:t> </a:t>
                </a:r>
                <a:r>
                  <a:rPr lang="en-US" dirty="0"/>
                  <a:t>for the lattice V25.1_GHC.</a:t>
                </a:r>
              </a:p>
              <a:p>
                <a:pPr marL="285750" indent="-285750">
                  <a:buFont typeface="Arial" panose="020B0604020202020204" pitchFamily="34" charset="0"/>
                  <a:buChar char="•"/>
                </a:pPr>
                <a:r>
                  <a:rPr lang="en-US" sz="1600" dirty="0">
                    <a:effectLst/>
                  </a:rPr>
                  <a:t>In addition, </a:t>
                </a:r>
                <a:r>
                  <a:rPr lang="en-US" sz="1600" b="1" dirty="0">
                    <a:effectLst/>
                  </a:rPr>
                  <a:t>even a perfect injection scheme causes losses </a:t>
                </a:r>
                <a:r>
                  <a:rPr lang="en-US" sz="1600" dirty="0">
                    <a:effectLst/>
                  </a:rPr>
                  <a:t>from part of the halo bumped onto the septum at every injection.</a:t>
                </a:r>
                <a:endParaRPr lang="en-US" dirty="0"/>
              </a:p>
              <a:p>
                <a:pPr marL="285750" indent="-285750">
                  <a:buFont typeface="Arial" panose="020B0604020202020204" pitchFamily="34" charset="0"/>
                  <a:buChar char="•"/>
                </a:pPr>
                <a:r>
                  <a:rPr lang="en-US" b="1" dirty="0"/>
                  <a:t>The workflow for the background estimate has been established and preliminary results for some scenario have been presented.</a:t>
                </a:r>
                <a:endParaRPr lang="en-US" dirty="0"/>
              </a:p>
              <a:p>
                <a:r>
                  <a:rPr lang="en-US" dirty="0"/>
                  <a:t>Next steps include:</a:t>
                </a:r>
              </a:p>
              <a:p>
                <a:pPr marL="285750" indent="-285750">
                  <a:buFont typeface="Arial" panose="020B0604020202020204" pitchFamily="34" charset="0"/>
                  <a:buChar char="•"/>
                </a:pPr>
                <a:r>
                  <a:rPr lang="en-US" dirty="0"/>
                  <a:t>Introducing more realistic distribution for the halo.</a:t>
                </a:r>
              </a:p>
              <a:p>
                <a:pPr marL="285750" indent="-285750">
                  <a:buFont typeface="Arial" panose="020B0604020202020204" pitchFamily="34" charset="0"/>
                  <a:buChar char="•"/>
                </a:pPr>
                <a:r>
                  <a:rPr lang="en-US" b="1" dirty="0"/>
                  <a:t>Study of injection failures</a:t>
                </a:r>
                <a:r>
                  <a:rPr lang="en-US" dirty="0"/>
                  <a:t>: only one of the kicker fires, the bump doesn’t close correctly, etc…</a:t>
                </a:r>
              </a:p>
              <a:p>
                <a:pPr marL="285750" indent="-285750">
                  <a:buFont typeface="Arial" panose="020B0604020202020204" pitchFamily="34" charset="0"/>
                  <a:buChar char="•"/>
                </a:pPr>
                <a:r>
                  <a:rPr lang="en-US" b="1" dirty="0"/>
                  <a:t>Mismatched</a:t>
                </a:r>
                <a:r>
                  <a:rPr lang="en-US" dirty="0"/>
                  <a:t> </a:t>
                </a:r>
                <a:r>
                  <a:rPr lang="en-US" b="1" dirty="0"/>
                  <a:t>injected beam </a:t>
                </a:r>
                <a:r>
                  <a:rPr lang="en-US" dirty="0"/>
                  <a:t>distribution.</a:t>
                </a:r>
              </a:p>
              <a:p>
                <a:pPr marL="285750" indent="-285750">
                  <a:buFont typeface="Arial" panose="020B0604020202020204" pitchFamily="34" charset="0"/>
                  <a:buChar char="•"/>
                </a:pPr>
                <a:r>
                  <a:rPr lang="en-US" b="1" dirty="0"/>
                  <a:t>Background estimate with detector simulation.</a:t>
                </a:r>
              </a:p>
              <a:p>
                <a:endParaRPr lang="en-US" dirty="0"/>
              </a:p>
              <a:p>
                <a:pPr marL="285750" indent="-285750">
                  <a:buFont typeface="Arial" panose="020B0604020202020204" pitchFamily="34" charset="0"/>
                  <a:buChar char="•"/>
                </a:pPr>
                <a:endParaRPr lang="en-US" dirty="0"/>
              </a:p>
            </p:txBody>
          </p:sp>
        </mc:Choice>
        <mc:Fallback xmlns="">
          <p:sp>
            <p:nvSpPr>
              <p:cNvPr id="4" name="Text Placeholder 3">
                <a:extLst>
                  <a:ext uri="{FF2B5EF4-FFF2-40B4-BE49-F238E27FC236}">
                    <a16:creationId xmlns:a16="http://schemas.microsoft.com/office/drawing/2014/main" id="{067585AB-5DCE-2FD6-49E1-45C3805FAEE0}"/>
                  </a:ext>
                </a:extLst>
              </p:cNvPr>
              <p:cNvSpPr>
                <a:spLocks noGrp="1" noRot="1" noChangeAspect="1" noMove="1" noResize="1" noEditPoints="1" noAdjustHandles="1" noChangeArrowheads="1" noChangeShapeType="1" noTextEdit="1"/>
              </p:cNvSpPr>
              <p:nvPr>
                <p:ph type="body" sz="quarter" idx="12"/>
              </p:nvPr>
            </p:nvSpPr>
            <p:spPr>
              <a:xfrm>
                <a:off x="442800" y="1107900"/>
                <a:ext cx="8263350" cy="3902250"/>
              </a:xfrm>
              <a:blipFill>
                <a:blip r:embed="rId3"/>
                <a:stretch>
                  <a:fillRect l="-443" t="-625" r="-886"/>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7A7D4D62-59B8-46AB-6395-56C1E91AB077}"/>
              </a:ext>
            </a:extLst>
          </p:cNvPr>
          <p:cNvSpPr>
            <a:spLocks noGrp="1"/>
          </p:cNvSpPr>
          <p:nvPr>
            <p:ph type="title"/>
          </p:nvPr>
        </p:nvSpPr>
        <p:spPr>
          <a:xfrm>
            <a:off x="442800" y="577800"/>
            <a:ext cx="8263350" cy="393750"/>
          </a:xfrm>
        </p:spPr>
        <p:txBody>
          <a:bodyPr/>
          <a:lstStyle/>
          <a:p>
            <a:r>
              <a:rPr kumimoji="0" lang="en-US" altLang="en-US" sz="3200" i="0" u="none" strike="noStrike" cap="none" normalizeH="0" baseline="0" dirty="0">
                <a:ln>
                  <a:noFill/>
                </a:ln>
                <a:solidFill>
                  <a:schemeClr val="tx1"/>
                </a:solidFill>
                <a:effectLst/>
                <a:latin typeface="Arial" panose="020B0604020202020204" pitchFamily="34" charset="0"/>
              </a:rPr>
              <a:t>Conclusion and Future Steps</a:t>
            </a:r>
            <a:br>
              <a:rPr lang="en-US" altLang="en-US" sz="3200" dirty="0">
                <a:latin typeface="Arial" panose="020B0604020202020204" pitchFamily="34" charset="0"/>
              </a:rPr>
            </a:br>
            <a:endParaRPr lang="en-US" dirty="0"/>
          </a:p>
        </p:txBody>
      </p:sp>
      <p:sp>
        <p:nvSpPr>
          <p:cNvPr id="6" name="Textfeld 1">
            <a:extLst>
              <a:ext uri="{FF2B5EF4-FFF2-40B4-BE49-F238E27FC236}">
                <a16:creationId xmlns:a16="http://schemas.microsoft.com/office/drawing/2014/main" id="{111AD335-76EC-2B91-51CC-23554A6E4715}"/>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7" name="Textfeld 2">
            <a:extLst>
              <a:ext uri="{FF2B5EF4-FFF2-40B4-BE49-F238E27FC236}">
                <a16:creationId xmlns:a16="http://schemas.microsoft.com/office/drawing/2014/main" id="{7CBDF18E-D8AF-29B3-9CB2-4C1F0B34D3CF}"/>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41608361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4">
            <a:extLst>
              <a:ext uri="{FF2B5EF4-FFF2-40B4-BE49-F238E27FC236}">
                <a16:creationId xmlns:a16="http://schemas.microsoft.com/office/drawing/2014/main" id="{8735D142-6BA2-C345-B6B9-41EE415B026D}"/>
              </a:ext>
            </a:extLst>
          </p:cNvPr>
          <p:cNvSpPr>
            <a:spLocks noGrp="1"/>
          </p:cNvSpPr>
          <p:nvPr>
            <p:ph type="sldNum" sz="quarter" idx="12"/>
          </p:nvPr>
        </p:nvSpPr>
        <p:spPr>
          <a:xfrm>
            <a:off x="8745299" y="61740"/>
            <a:ext cx="324000" cy="170071"/>
          </a:xfrm>
        </p:spPr>
        <p:txBody>
          <a:bodyPr lIns="90000"/>
          <a:lstStyle/>
          <a:p>
            <a:fld id="{88A1DFE4-5FC5-43BD-BB7E-75EAD82B965F}" type="slidenum">
              <a:rPr lang="en-US" noProof="0" smtClean="0"/>
              <a:pPr/>
              <a:t>19</a:t>
            </a:fld>
            <a:endParaRPr lang="en-US" noProof="0" dirty="0"/>
          </a:p>
        </p:txBody>
      </p:sp>
      <p:sp>
        <p:nvSpPr>
          <p:cNvPr id="4" name="Textfeld 1">
            <a:extLst>
              <a:ext uri="{FF2B5EF4-FFF2-40B4-BE49-F238E27FC236}">
                <a16:creationId xmlns:a16="http://schemas.microsoft.com/office/drawing/2014/main" id="{E378A7D9-D5B3-70F4-A097-4D384CCFF1CA}"/>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5" name="Textfeld 2">
            <a:extLst>
              <a:ext uri="{FF2B5EF4-FFF2-40B4-BE49-F238E27FC236}">
                <a16:creationId xmlns:a16="http://schemas.microsoft.com/office/drawing/2014/main" id="{F8C77947-B53A-082A-15D7-917808B7A1ED}"/>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E64B74-1632-D4F9-CB78-CCB870416D68}"/>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5" name="Title 4">
            <a:extLst>
              <a:ext uri="{FF2B5EF4-FFF2-40B4-BE49-F238E27FC236}">
                <a16:creationId xmlns:a16="http://schemas.microsoft.com/office/drawing/2014/main" id="{6FDBA227-1E4E-11F4-CE39-216DB4941A7C}"/>
              </a:ext>
            </a:extLst>
          </p:cNvPr>
          <p:cNvSpPr>
            <a:spLocks noGrp="1"/>
          </p:cNvSpPr>
          <p:nvPr>
            <p:ph type="title"/>
          </p:nvPr>
        </p:nvSpPr>
        <p:spPr/>
        <p:txBody>
          <a:bodyPr/>
          <a:lstStyle/>
          <a:p>
            <a:r>
              <a:rPr lang="en-US" dirty="0"/>
              <a:t>Outline</a:t>
            </a:r>
          </a:p>
        </p:txBody>
      </p:sp>
      <p:sp>
        <p:nvSpPr>
          <p:cNvPr id="11" name="Text Placeholder 3">
            <a:extLst>
              <a:ext uri="{FF2B5EF4-FFF2-40B4-BE49-F238E27FC236}">
                <a16:creationId xmlns:a16="http://schemas.microsoft.com/office/drawing/2014/main" id="{1B1779E6-B640-5E4A-F93E-675A9F605FA8}"/>
              </a:ext>
            </a:extLst>
          </p:cNvPr>
          <p:cNvSpPr txBox="1">
            <a:spLocks/>
          </p:cNvSpPr>
          <p:nvPr/>
        </p:nvSpPr>
        <p:spPr>
          <a:xfrm>
            <a:off x="402482" y="1123950"/>
            <a:ext cx="8262937" cy="27479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Introduction</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Beam loss scenarios</a:t>
            </a:r>
            <a:endParaRPr lang="en-US" altLang="en-US" sz="1700" b="1" dirty="0">
              <a:latin typeface="Arial" panose="020B0604020202020204" pitchFamily="34" charset="0"/>
            </a:endParaRP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FCC-ee collimation overview</a:t>
            </a:r>
          </a:p>
          <a:p>
            <a:pPr marL="528750" lvl="1" indent="-285750" defTabSz="914400" eaLnBrk="0" fontAlgn="base" hangingPunct="0">
              <a:lnSpc>
                <a:spcPct val="100000"/>
              </a:lnSpc>
              <a:spcBef>
                <a:spcPct val="0"/>
              </a:spcBef>
              <a:spcAft>
                <a:spcPct val="0"/>
              </a:spcAft>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Top-up injection &amp; case studies</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Injected beam</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Circulating beam</a:t>
            </a: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Background estimate</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Workflow overview</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Preliminary results</a:t>
            </a: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Conclusions &amp; future steps</a:t>
            </a:r>
          </a:p>
          <a:p>
            <a:endParaRPr lang="en-US" dirty="0"/>
          </a:p>
        </p:txBody>
      </p:sp>
      <p:sp>
        <p:nvSpPr>
          <p:cNvPr id="4" name="Textfeld 1">
            <a:extLst>
              <a:ext uri="{FF2B5EF4-FFF2-40B4-BE49-F238E27FC236}">
                <a16:creationId xmlns:a16="http://schemas.microsoft.com/office/drawing/2014/main" id="{9A437C84-28B0-27DC-BFB0-9D94CF6574A8}"/>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EB26A4E3-47E2-6F66-1399-EB678D9F9022}"/>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42081728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60690-F71F-D83B-B10D-E67C7D34D06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D76DA47-A4A9-442E-A5DD-C51FE3C525A0}"/>
              </a:ext>
            </a:extLst>
          </p:cNvPr>
          <p:cNvSpPr>
            <a:spLocks noGrp="1"/>
          </p:cNvSpPr>
          <p:nvPr>
            <p:ph type="ctrTitle"/>
          </p:nvPr>
        </p:nvSpPr>
        <p:spPr/>
        <p:txBody>
          <a:bodyPr/>
          <a:lstStyle/>
          <a:p>
            <a:r>
              <a:rPr lang="en-US" dirty="0"/>
              <a:t>Backup</a:t>
            </a:r>
            <a:endParaRPr lang="de-AT" dirty="0"/>
          </a:p>
        </p:txBody>
      </p:sp>
      <p:sp>
        <p:nvSpPr>
          <p:cNvPr id="8" name="Foliennummernplatzhalter 4">
            <a:extLst>
              <a:ext uri="{FF2B5EF4-FFF2-40B4-BE49-F238E27FC236}">
                <a16:creationId xmlns:a16="http://schemas.microsoft.com/office/drawing/2014/main" id="{9B42CCF6-DA73-AFE0-6F20-DEF015D299DE}"/>
              </a:ext>
            </a:extLst>
          </p:cNvPr>
          <p:cNvSpPr>
            <a:spLocks noGrp="1"/>
          </p:cNvSpPr>
          <p:nvPr>
            <p:ph type="sldNum" sz="quarter" idx="12"/>
          </p:nvPr>
        </p:nvSpPr>
        <p:spPr>
          <a:xfrm>
            <a:off x="8745299" y="61740"/>
            <a:ext cx="324000" cy="170071"/>
          </a:xfrm>
        </p:spPr>
        <p:txBody>
          <a:bodyPr lIns="90000"/>
          <a:lstStyle/>
          <a:p>
            <a:fld id="{88A1DFE4-5FC5-43BD-BB7E-75EAD82B965F}" type="slidenum">
              <a:rPr lang="en-US" noProof="0" smtClean="0"/>
              <a:pPr/>
              <a:t>20</a:t>
            </a:fld>
            <a:endParaRPr lang="en-US" noProof="0" dirty="0"/>
          </a:p>
        </p:txBody>
      </p:sp>
      <p:sp>
        <p:nvSpPr>
          <p:cNvPr id="4" name="Textfeld 1">
            <a:extLst>
              <a:ext uri="{FF2B5EF4-FFF2-40B4-BE49-F238E27FC236}">
                <a16:creationId xmlns:a16="http://schemas.microsoft.com/office/drawing/2014/main" id="{6051F2EE-74E6-D5A2-A933-866DB58C3BEF}"/>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5" name="Textfeld 2">
            <a:extLst>
              <a:ext uri="{FF2B5EF4-FFF2-40B4-BE49-F238E27FC236}">
                <a16:creationId xmlns:a16="http://schemas.microsoft.com/office/drawing/2014/main" id="{5854DD9D-8CE2-F708-D12F-81308B8FC0E0}"/>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1532157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83F721-F52C-F18C-0CC7-E10F37FE23D2}"/>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mc:AlternateContent xmlns:mc="http://schemas.openxmlformats.org/markup-compatibility/2006" xmlns:a14="http://schemas.microsoft.com/office/drawing/2010/main">
        <mc:Choice Requires="a14">
          <p:sp>
            <p:nvSpPr>
              <p:cNvPr id="13" name="Text Placeholder 3">
                <a:extLst>
                  <a:ext uri="{FF2B5EF4-FFF2-40B4-BE49-F238E27FC236}">
                    <a16:creationId xmlns:a16="http://schemas.microsoft.com/office/drawing/2014/main" id="{7C44BDF2-ABB7-110F-F89C-A613361DEDF1}"/>
                  </a:ext>
                </a:extLst>
              </p:cNvPr>
              <p:cNvSpPr txBox="1">
                <a:spLocks/>
              </p:cNvSpPr>
              <p:nvPr/>
            </p:nvSpPr>
            <p:spPr>
              <a:xfrm>
                <a:off x="440325" y="1047750"/>
                <a:ext cx="8263350" cy="388620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Beam extracted from the booster is transported to and then injected into the collider.</a:t>
                </a:r>
              </a:p>
              <a:p>
                <a:pPr marL="285750" indent="-285750">
                  <a:buFont typeface="Arial" panose="020B0604020202020204" pitchFamily="34" charset="0"/>
                  <a:buChar char="•"/>
                </a:pPr>
                <a:r>
                  <a:rPr lang="en-US" dirty="0"/>
                  <a:t>The injected beam has an </a:t>
                </a:r>
                <a:r>
                  <a:rPr lang="en-US" b="1" dirty="0"/>
                  <a:t>energy offset </a:t>
                </a:r>
                <a:r>
                  <a:rPr lang="en-US" dirty="0"/>
                  <a:t>of +</a:t>
                </a:r>
                <a:r>
                  <a:rPr lang="en-US" b="1" dirty="0"/>
                  <a:t>0.95% </a:t>
                </a:r>
                <a:r>
                  <a:rPr lang="en-US" dirty="0"/>
                  <a:t>and is placed into the chromatic orbit</a:t>
                </a:r>
                <a:r>
                  <a:rPr lang="en-US" b="1" dirty="0"/>
                  <a:t>.</a:t>
                </a:r>
              </a:p>
              <a:p>
                <a:pPr marL="285750" indent="-285750">
                  <a:buFont typeface="Arial" panose="020B0604020202020204" pitchFamily="34" charset="0"/>
                  <a:buChar char="•"/>
                </a:pPr>
                <a:r>
                  <a:rPr lang="en-US" dirty="0"/>
                  <a:t>Energy offset + dispersion at injection point → </a:t>
                </a:r>
                <a:r>
                  <a:rPr lang="en-US" b="1" dirty="0"/>
                  <a:t>horizontal separation between the injected and circulating beams</a:t>
                </a:r>
                <a:r>
                  <a:rPr lang="en-US" dirty="0"/>
                  <a:t>.</a:t>
                </a:r>
                <a:endParaRPr lang="en-US" b="1" dirty="0"/>
              </a:p>
              <a:p>
                <a:pPr marL="285750" indent="-285750">
                  <a:buFont typeface="Arial" panose="020B0604020202020204" pitchFamily="34" charset="0"/>
                  <a:buChar char="•"/>
                </a:pPr>
                <a:r>
                  <a:rPr lang="en-US" b="1" dirty="0"/>
                  <a:t>Injected beam undergoes rapid synchrotron oscillations </a:t>
                </a:r>
                <a:r>
                  <a:rPr lang="en-US" dirty="0"/>
                  <a:t>until it merges with the circulating one</a:t>
                </a:r>
                <a:r>
                  <a:rPr lang="en-US" b="1" dirty="0"/>
                  <a:t>. </a:t>
                </a:r>
                <a:r>
                  <a:rPr lang="en-US" dirty="0"/>
                  <a:t>At</a:t>
                </a:r>
                <a:r>
                  <a:rPr lang="en-US" b="1" dirty="0"/>
                  <a:t> IPs they overlaps </a:t>
                </a:r>
                <a:r>
                  <a:rPr lang="en-US" dirty="0"/>
                  <a:t>due to the zero dispersion → no increase in SR.</a:t>
                </a:r>
              </a:p>
              <a:p>
                <a:pPr marL="285750" indent="-285750">
                  <a:buFont typeface="Arial" panose="020B0604020202020204" pitchFamily="34" charset="0"/>
                  <a:buChar char="•"/>
                </a:pPr>
                <a:r>
                  <a:rPr lang="en-US" b="1" dirty="0"/>
                  <a:t>Circulating beam must be brought closer to the injected one</a:t>
                </a:r>
                <a:r>
                  <a:rPr lang="en-US" dirty="0"/>
                  <a:t>: a bump ( 2 kickers at </a:t>
                </a:r>
                <a14:m>
                  <m:oMath xmlns:m="http://schemas.openxmlformats.org/officeDocument/2006/math">
                    <m:r>
                      <a:rPr lang="it-IT" i="1" smtClean="0">
                        <a:latin typeface="Cambria Math" panose="02040503050406030204" pitchFamily="18" charset="0"/>
                      </a:rPr>
                      <m:t>𝜋</m:t>
                    </m:r>
                  </m:oMath>
                </a14:m>
                <a:r>
                  <a:rPr lang="en-US" dirty="0"/>
                  <a:t>-phase advance), bump height is </a:t>
                </a:r>
                <a14:m>
                  <m:oMath xmlns:m="http://schemas.openxmlformats.org/officeDocument/2006/math">
                    <m:r>
                      <a:rPr lang="it-IT" i="1" smtClean="0">
                        <a:latin typeface="Cambria Math" panose="02040503050406030204" pitchFamily="18" charset="0"/>
                      </a:rPr>
                      <m:t>10 </m:t>
                    </m:r>
                    <m:sSub>
                      <m:sSubPr>
                        <m:ctrlPr>
                          <a:rPr lang="it-IT" i="1" smtClean="0">
                            <a:latin typeface="Cambria Math" panose="02040503050406030204" pitchFamily="18" charset="0"/>
                          </a:rPr>
                        </m:ctrlPr>
                      </m:sSubPr>
                      <m:e>
                        <m:r>
                          <a:rPr lang="it-IT" i="1" smtClean="0">
                            <a:latin typeface="Cambria Math" panose="02040503050406030204" pitchFamily="18" charset="0"/>
                          </a:rPr>
                          <m:t>𝜎</m:t>
                        </m:r>
                      </m:e>
                      <m:sub>
                        <m:r>
                          <a:rPr lang="it-IT" i="1" smtClean="0">
                            <a:latin typeface="Cambria Math" panose="02040503050406030204" pitchFamily="18" charset="0"/>
                          </a:rPr>
                          <m:t>𝑖𝑛𝑗</m:t>
                        </m:r>
                      </m:sub>
                    </m:sSub>
                    <m:r>
                      <a:rPr lang="it-IT" i="1" smtClean="0">
                        <a:latin typeface="Cambria Math" panose="02040503050406030204" pitchFamily="18" charset="0"/>
                      </a:rPr>
                      <m:t>+</m:t>
                    </m:r>
                    <m:r>
                      <a:rPr lang="it-IT" i="1" smtClean="0">
                        <a:latin typeface="Cambria Math" panose="02040503050406030204" pitchFamily="18" charset="0"/>
                      </a:rPr>
                      <m:t>𝑠𝑒𝑝𝑡𝑢𝑚</m:t>
                    </m:r>
                    <m:r>
                      <a:rPr lang="it-IT" i="1" smtClean="0">
                        <a:latin typeface="Cambria Math" panose="02040503050406030204" pitchFamily="18" charset="0"/>
                      </a:rPr>
                      <m:t>_</m:t>
                    </m:r>
                    <m:r>
                      <a:rPr lang="it-IT" i="1" smtClean="0">
                        <a:latin typeface="Cambria Math" panose="02040503050406030204" pitchFamily="18" charset="0"/>
                      </a:rPr>
                      <m:t>𝑡h𝑖𝑐𝑘𝑛𝑒𝑠</m:t>
                    </m:r>
                  </m:oMath>
                </a14:m>
                <a:r>
                  <a:rPr lang="en-US" dirty="0"/>
                  <a:t> where the septum is 2.8 mm thick (so far). The beam is at </a:t>
                </a:r>
                <a14:m>
                  <m:oMath xmlns:m="http://schemas.openxmlformats.org/officeDocument/2006/math">
                    <m:r>
                      <a:rPr lang="it-IT" i="1" smtClean="0">
                        <a:latin typeface="Cambria Math" panose="02040503050406030204" pitchFamily="18" charset="0"/>
                      </a:rPr>
                      <m:t>5 </m:t>
                    </m:r>
                    <m:sSub>
                      <m:sSubPr>
                        <m:ctrlPr>
                          <a:rPr lang="it-IT" i="1" smtClean="0">
                            <a:latin typeface="Cambria Math" panose="02040503050406030204" pitchFamily="18" charset="0"/>
                          </a:rPr>
                        </m:ctrlPr>
                      </m:sSubPr>
                      <m:e>
                        <m:r>
                          <a:rPr lang="it-IT" i="1" smtClean="0">
                            <a:latin typeface="Cambria Math" panose="02040503050406030204" pitchFamily="18" charset="0"/>
                          </a:rPr>
                          <m:t>𝜎</m:t>
                        </m:r>
                      </m:e>
                      <m:sub>
                        <m:r>
                          <a:rPr lang="it-IT" i="1" smtClean="0">
                            <a:latin typeface="Cambria Math" panose="02040503050406030204" pitchFamily="18" charset="0"/>
                          </a:rPr>
                          <m:t>𝑐𝑖𝑟𝑐</m:t>
                        </m:r>
                      </m:sub>
                    </m:sSub>
                  </m:oMath>
                </a14:m>
                <a:r>
                  <a:rPr lang="en-US" dirty="0"/>
                  <a:t> from the septum → </a:t>
                </a:r>
                <a:r>
                  <a:rPr lang="en-US" b="1" dirty="0"/>
                  <a:t>septum at </a:t>
                </a:r>
                <a14:m>
                  <m:oMath xmlns:m="http://schemas.openxmlformats.org/officeDocument/2006/math">
                    <m:r>
                      <a:rPr lang="it-IT" b="1" i="1" smtClean="0">
                        <a:latin typeface="Cambria Math" panose="02040503050406030204" pitchFamily="18" charset="0"/>
                      </a:rPr>
                      <m:t>∼</m:t>
                    </m:r>
                    <m:r>
                      <a:rPr lang="it-IT" b="1" i="1" smtClean="0">
                        <a:latin typeface="Cambria Math" panose="02040503050406030204" pitchFamily="18" charset="0"/>
                      </a:rPr>
                      <m:t>𝟏𝟐</m:t>
                    </m:r>
                    <m:r>
                      <a:rPr lang="it-IT" b="1" i="1" smtClean="0">
                        <a:latin typeface="Cambria Math" panose="02040503050406030204" pitchFamily="18" charset="0"/>
                      </a:rPr>
                      <m:t>.</m:t>
                    </m:r>
                    <m:r>
                      <a:rPr lang="it-IT" b="1" i="1" smtClean="0">
                        <a:latin typeface="Cambria Math" panose="02040503050406030204" pitchFamily="18" charset="0"/>
                      </a:rPr>
                      <m:t>𝟒</m:t>
                    </m:r>
                    <m:r>
                      <a:rPr lang="it-IT" b="1" i="1" smtClean="0">
                        <a:latin typeface="Cambria Math" panose="02040503050406030204" pitchFamily="18" charset="0"/>
                      </a:rPr>
                      <m:t> </m:t>
                    </m:r>
                    <m:sSub>
                      <m:sSubPr>
                        <m:ctrlPr>
                          <a:rPr lang="it-IT" b="1" i="1" smtClean="0">
                            <a:latin typeface="Cambria Math" panose="02040503050406030204" pitchFamily="18" charset="0"/>
                          </a:rPr>
                        </m:ctrlPr>
                      </m:sSubPr>
                      <m:e>
                        <m:r>
                          <a:rPr lang="it-IT" b="1" i="1" smtClean="0">
                            <a:latin typeface="Cambria Math" panose="02040503050406030204" pitchFamily="18" charset="0"/>
                          </a:rPr>
                          <m:t>𝝈</m:t>
                        </m:r>
                      </m:e>
                      <m:sub>
                        <m:r>
                          <a:rPr lang="it-IT" b="1" i="1" smtClean="0">
                            <a:latin typeface="Cambria Math" panose="02040503050406030204" pitchFamily="18" charset="0"/>
                          </a:rPr>
                          <m:t>𝒄𝒊𝒓𝒄</m:t>
                        </m:r>
                      </m:sub>
                    </m:sSub>
                  </m:oMath>
                </a14:m>
                <a:r>
                  <a:rPr lang="en-US" dirty="0"/>
                  <a:t> ( note that the primary horizontal collimator is at 11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𝜎</m:t>
                        </m:r>
                      </m:e>
                      <m:sub>
                        <m:r>
                          <a:rPr lang="it-IT" i="1">
                            <a:latin typeface="Cambria Math" panose="02040503050406030204" pitchFamily="18" charset="0"/>
                          </a:rPr>
                          <m:t>𝑐𝑖𝑟𝑐</m:t>
                        </m:r>
                      </m:sub>
                    </m:sSub>
                  </m:oMath>
                </a14:m>
                <a:r>
                  <a:rPr lang="en-US" dirty="0"/>
                  <a:t>)</a:t>
                </a:r>
                <a:r>
                  <a:rPr lang="en-US" b="1" dirty="0"/>
                  <a:t>.</a:t>
                </a:r>
              </a:p>
              <a:p>
                <a:pPr marL="285750" indent="-285750">
                  <a:buFont typeface="Arial" panose="020B0604020202020204" pitchFamily="34" charset="0"/>
                  <a:buChar char="•"/>
                </a:pPr>
                <a:r>
                  <a:rPr lang="en-US" b="1" dirty="0"/>
                  <a:t>Bump on for only 1 turn</a:t>
                </a:r>
                <a:r>
                  <a:rPr lang="en-US" dirty="0"/>
                  <a:t>, during which the septum is the primary aperture.</a:t>
                </a:r>
              </a:p>
              <a:p>
                <a:pPr marL="285750" indent="-285750">
                  <a:buFont typeface="Arial" panose="020B0604020202020204" pitchFamily="34" charset="0"/>
                  <a:buChar char="•"/>
                </a:pPr>
                <a:r>
                  <a:rPr lang="en-US" b="1" dirty="0"/>
                  <a:t>Beam halo </a:t>
                </a:r>
                <a:r>
                  <a:rPr lang="en-US" dirty="0"/>
                  <a:t>will be </a:t>
                </a:r>
                <a:r>
                  <a:rPr lang="en-US" b="1" dirty="0"/>
                  <a:t>scraped at the septum </a:t>
                </a:r>
                <a:r>
                  <a:rPr lang="en-US" dirty="0"/>
                  <a:t>→ absorber before the septum is needed  and being developed among the FLUKA team.</a:t>
                </a:r>
              </a:p>
              <a:p>
                <a:pPr marL="285750" indent="-285750">
                  <a:buFont typeface="Arial" panose="020B0604020202020204" pitchFamily="34" charset="0"/>
                  <a:buChar char="•"/>
                </a:pPr>
                <a:r>
                  <a:rPr lang="en-US" b="1" dirty="0"/>
                  <a:t>Leakage could reach experiments </a:t>
                </a:r>
                <a:r>
                  <a:rPr lang="en-US" dirty="0"/>
                  <a:t>generating backgrounds → Estimate is required.</a:t>
                </a:r>
              </a:p>
              <a:p>
                <a:endParaRPr lang="en-US" dirty="0"/>
              </a:p>
            </p:txBody>
          </p:sp>
        </mc:Choice>
        <mc:Fallback xmlns="">
          <p:sp>
            <p:nvSpPr>
              <p:cNvPr id="13" name="Text Placeholder 3">
                <a:extLst>
                  <a:ext uri="{FF2B5EF4-FFF2-40B4-BE49-F238E27FC236}">
                    <a16:creationId xmlns:a16="http://schemas.microsoft.com/office/drawing/2014/main" id="{7C44BDF2-ABB7-110F-F89C-A613361DEDF1}"/>
                  </a:ext>
                </a:extLst>
              </p:cNvPr>
              <p:cNvSpPr txBox="1">
                <a:spLocks noRot="1" noChangeAspect="1" noMove="1" noResize="1" noEditPoints="1" noAdjustHandles="1" noChangeArrowheads="1" noChangeShapeType="1" noTextEdit="1"/>
              </p:cNvSpPr>
              <p:nvPr/>
            </p:nvSpPr>
            <p:spPr>
              <a:xfrm>
                <a:off x="440325" y="1047750"/>
                <a:ext cx="8263350" cy="3886200"/>
              </a:xfrm>
              <a:prstGeom prst="rect">
                <a:avLst/>
              </a:prstGeom>
              <a:blipFill>
                <a:blip r:embed="rId2"/>
                <a:stretch>
                  <a:fillRect l="-295" t="-628" b="-2198"/>
                </a:stretch>
              </a:blipFill>
            </p:spPr>
            <p:txBody>
              <a:bodyPr/>
              <a:lstStyle/>
              <a:p>
                <a:r>
                  <a:rPr lang="en-US">
                    <a:noFill/>
                  </a:rPr>
                  <a:t> </a:t>
                </a:r>
              </a:p>
            </p:txBody>
          </p:sp>
        </mc:Fallback>
      </mc:AlternateContent>
      <p:sp>
        <p:nvSpPr>
          <p:cNvPr id="14" name="Title 4">
            <a:extLst>
              <a:ext uri="{FF2B5EF4-FFF2-40B4-BE49-F238E27FC236}">
                <a16:creationId xmlns:a16="http://schemas.microsoft.com/office/drawing/2014/main" id="{811F669C-CDFF-46A8-83D0-F9891F2DB065}"/>
              </a:ext>
            </a:extLst>
          </p:cNvPr>
          <p:cNvSpPr>
            <a:spLocks noGrp="1"/>
          </p:cNvSpPr>
          <p:nvPr>
            <p:ph type="title"/>
          </p:nvPr>
        </p:nvSpPr>
        <p:spPr>
          <a:xfrm>
            <a:off x="442800" y="577800"/>
            <a:ext cx="8263350" cy="804066"/>
          </a:xfrm>
        </p:spPr>
        <p:txBody>
          <a:bodyPr/>
          <a:lstStyle/>
          <a:p>
            <a:r>
              <a:rPr lang="en-US" dirty="0"/>
              <a:t>On-axis &amp; Off-Energy injection scheme</a:t>
            </a:r>
          </a:p>
        </p:txBody>
      </p:sp>
      <p:sp>
        <p:nvSpPr>
          <p:cNvPr id="15" name="Textfeld 1">
            <a:extLst>
              <a:ext uri="{FF2B5EF4-FFF2-40B4-BE49-F238E27FC236}">
                <a16:creationId xmlns:a16="http://schemas.microsoft.com/office/drawing/2014/main" id="{8D30277D-96DE-3888-897B-AA54038B3CD0}"/>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16" name="Textfeld 2">
            <a:extLst>
              <a:ext uri="{FF2B5EF4-FFF2-40B4-BE49-F238E27FC236}">
                <a16:creationId xmlns:a16="http://schemas.microsoft.com/office/drawing/2014/main" id="{6EB8824E-4D3F-B88E-C958-00184840BE43}"/>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1207807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95D12-11A6-4ACF-1149-EA8DDE00947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2D4A277-3276-518F-29F0-243B7610F964}"/>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4" name="Text Placeholder 3">
            <a:extLst>
              <a:ext uri="{FF2B5EF4-FFF2-40B4-BE49-F238E27FC236}">
                <a16:creationId xmlns:a16="http://schemas.microsoft.com/office/drawing/2014/main" id="{87DC2EE0-BC1D-A3A3-52E2-47E2481F5A30}"/>
              </a:ext>
            </a:extLst>
          </p:cNvPr>
          <p:cNvSpPr>
            <a:spLocks noGrp="1"/>
          </p:cNvSpPr>
          <p:nvPr>
            <p:ph type="body" sz="quarter" idx="12"/>
          </p:nvPr>
        </p:nvSpPr>
        <p:spPr>
          <a:xfrm>
            <a:off x="442800" y="1047750"/>
            <a:ext cx="8258400" cy="533400"/>
          </a:xfrm>
        </p:spPr>
        <p:txBody>
          <a:bodyPr/>
          <a:lstStyle/>
          <a:p>
            <a:pPr marL="285750" indent="-285750">
              <a:buFont typeface="Arial" panose="020B0604020202020204" pitchFamily="34" charset="0"/>
              <a:buChar char="•"/>
            </a:pPr>
            <a:r>
              <a:rPr lang="en-US" dirty="0"/>
              <a:t>In both cases, the beam is bumped towards the injected one </a:t>
            </a:r>
            <a:r>
              <a:rPr lang="en-US" b="1" dirty="0"/>
              <a:t>only for 1 turn.</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F90934E2-96E2-BD99-A380-17A95D2C2B4C}"/>
              </a:ext>
            </a:extLst>
          </p:cNvPr>
          <p:cNvSpPr>
            <a:spLocks noGrp="1"/>
          </p:cNvSpPr>
          <p:nvPr>
            <p:ph type="title"/>
          </p:nvPr>
        </p:nvSpPr>
        <p:spPr/>
        <p:txBody>
          <a:bodyPr/>
          <a:lstStyle/>
          <a:p>
            <a:r>
              <a:rPr lang="en-US" dirty="0"/>
              <a:t>Circulating beam</a:t>
            </a:r>
          </a:p>
        </p:txBody>
      </p:sp>
      <p:pic>
        <p:nvPicPr>
          <p:cNvPr id="6" name="Picture 5">
            <a:extLst>
              <a:ext uri="{FF2B5EF4-FFF2-40B4-BE49-F238E27FC236}">
                <a16:creationId xmlns:a16="http://schemas.microsoft.com/office/drawing/2014/main" id="{F4829FF2-BF28-2D25-B2AB-23A2C3663F23}"/>
              </a:ext>
            </a:extLst>
          </p:cNvPr>
          <p:cNvPicPr>
            <a:picLocks noChangeAspect="1"/>
          </p:cNvPicPr>
          <p:nvPr/>
        </p:nvPicPr>
        <p:blipFill>
          <a:blip r:embed="rId2"/>
          <a:stretch>
            <a:fillRect/>
          </a:stretch>
        </p:blipFill>
        <p:spPr>
          <a:xfrm>
            <a:off x="4224456" y="1579033"/>
            <a:ext cx="4844843" cy="3297931"/>
          </a:xfrm>
          <a:prstGeom prst="rect">
            <a:avLst/>
          </a:prstGeom>
        </p:spPr>
      </p:pic>
      <p:sp>
        <p:nvSpPr>
          <p:cNvPr id="7" name="TextBox 6">
            <a:extLst>
              <a:ext uri="{FF2B5EF4-FFF2-40B4-BE49-F238E27FC236}">
                <a16:creationId xmlns:a16="http://schemas.microsoft.com/office/drawing/2014/main" id="{9AAA33BB-1C00-B23C-B8EF-2ACA287C789C}"/>
              </a:ext>
            </a:extLst>
          </p:cNvPr>
          <p:cNvSpPr txBox="1"/>
          <p:nvPr/>
        </p:nvSpPr>
        <p:spPr>
          <a:xfrm>
            <a:off x="437850" y="1579033"/>
            <a:ext cx="3676950" cy="3869970"/>
          </a:xfrm>
          <a:prstGeom prst="rect">
            <a:avLst/>
          </a:prstGeom>
          <a:noFill/>
        </p:spPr>
        <p:txBody>
          <a:bodyPr wrap="square" rtlCol="0">
            <a:spAutoFit/>
          </a:bodyPr>
          <a:lstStyle/>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Important to control the bump, </a:t>
            </a:r>
            <a:r>
              <a:rPr kumimoji="0" lang="en-US" sz="1600" i="0" u="none" strike="noStrike" kern="1200" cap="none" spc="0" normalizeH="0" baseline="0" noProof="0" dirty="0">
                <a:ln>
                  <a:noFill/>
                </a:ln>
                <a:solidFill>
                  <a:srgbClr val="0F124A"/>
                </a:solidFill>
                <a:effectLst/>
                <a:uLnTx/>
                <a:uFillTx/>
                <a:latin typeface="Arial"/>
                <a:ea typeface="+mn-ea"/>
                <a:cs typeface="+mn-cs"/>
              </a:rPr>
              <a:t>to ensure not only that the bump is closed but also that is on only for the necessary amount of time!</a:t>
            </a:r>
          </a:p>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endParaRPr lang="en-US" sz="1600" dirty="0">
              <a:solidFill>
                <a:srgbClr val="0F124A"/>
              </a:solidFill>
              <a:latin typeface="Arial"/>
            </a:endParaRPr>
          </a:p>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r>
              <a:rPr kumimoji="0" lang="en-US" sz="1600" i="0" u="none" strike="noStrike" kern="1200" cap="none" spc="0" normalizeH="0" baseline="0" noProof="0" dirty="0">
                <a:ln>
                  <a:noFill/>
                </a:ln>
                <a:solidFill>
                  <a:srgbClr val="0F124A"/>
                </a:solidFill>
                <a:effectLst/>
                <a:uLnTx/>
                <a:uFillTx/>
                <a:latin typeface="Arial"/>
                <a:ea typeface="+mn-ea"/>
                <a:cs typeface="+mn-cs"/>
              </a:rPr>
              <a:t>Any error on the bump set-up could cause beam losses/backgrounds.</a:t>
            </a:r>
          </a:p>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endParaRPr lang="en-US" sz="1600" dirty="0">
              <a:solidFill>
                <a:srgbClr val="0F124A"/>
              </a:solidFill>
              <a:latin typeface="Arial"/>
            </a:endParaRPr>
          </a:p>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r>
              <a:rPr lang="en-US" sz="1600" dirty="0">
                <a:solidFill>
                  <a:srgbClr val="0F124A"/>
                </a:solidFill>
                <a:latin typeface="Arial"/>
              </a:rPr>
              <a:t>Absence of failures cannot be guaranteed, scenarios in which the kickers partially fire or don’t do at all need to explored.</a:t>
            </a:r>
            <a:endParaRPr kumimoji="0" lang="en-US" sz="160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800" rtl="0" eaLnBrk="1" fontAlgn="auto" latinLnBrk="0" hangingPunct="1">
              <a:lnSpc>
                <a:spcPts val="195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F124A"/>
              </a:solidFill>
              <a:effectLst/>
              <a:uLnTx/>
              <a:uFillTx/>
              <a:latin typeface="Arial"/>
              <a:ea typeface="+mn-ea"/>
              <a:cs typeface="+mn-cs"/>
            </a:endParaRPr>
          </a:p>
          <a:p>
            <a:pPr algn="l">
              <a:lnSpc>
                <a:spcPts val="3700"/>
              </a:lnSpc>
            </a:pPr>
            <a:endParaRPr lang="en-US" sz="3000" dirty="0"/>
          </a:p>
        </p:txBody>
      </p:sp>
      <p:sp>
        <p:nvSpPr>
          <p:cNvPr id="9" name="Textfeld 1">
            <a:extLst>
              <a:ext uri="{FF2B5EF4-FFF2-40B4-BE49-F238E27FC236}">
                <a16:creationId xmlns:a16="http://schemas.microsoft.com/office/drawing/2014/main" id="{37CBFA56-B9A8-AB58-E203-9489DCCAC479}"/>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10" name="Textfeld 2">
            <a:extLst>
              <a:ext uri="{FF2B5EF4-FFF2-40B4-BE49-F238E27FC236}">
                <a16:creationId xmlns:a16="http://schemas.microsoft.com/office/drawing/2014/main" id="{68988C85-69A5-72B5-393E-DB0DC9B2D38A}"/>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066010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76277-B1CB-DC97-B5CB-D3498423A04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7FC4F3-DAD6-0527-53FC-5A508CD53465}"/>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8E5390FE-E11A-117D-3C80-AD0FACDAB41E}"/>
                  </a:ext>
                </a:extLst>
              </p:cNvPr>
              <p:cNvSpPr>
                <a:spLocks noGrp="1"/>
              </p:cNvSpPr>
              <p:nvPr>
                <p:ph type="body" sz="quarter" idx="12"/>
              </p:nvPr>
            </p:nvSpPr>
            <p:spPr>
              <a:xfrm>
                <a:off x="442800" y="1047750"/>
                <a:ext cx="8263350" cy="3445050"/>
              </a:xfrm>
            </p:spPr>
            <p:txBody>
              <a:bodyPr/>
              <a:lstStyle/>
              <a:p>
                <a:pPr marL="285750" indent="-285750">
                  <a:buFont typeface="Arial" panose="020B0604020202020204" pitchFamily="34" charset="0"/>
                  <a:buChar char="•"/>
                </a:pPr>
                <a:r>
                  <a:rPr lang="en-US" dirty="0"/>
                  <a:t>Tools for the simulations:</a:t>
                </a:r>
              </a:p>
              <a:p>
                <a:pPr marL="625950" lvl="1" indent="-285750"/>
                <a:r>
                  <a:rPr lang="en-US" dirty="0"/>
                  <a:t>Xsuite for multi-turn tracking,</a:t>
                </a:r>
              </a:p>
              <a:p>
                <a:pPr marL="625950" lvl="1" indent="-285750"/>
                <a:r>
                  <a:rPr lang="en-US" dirty="0"/>
                  <a:t>BDSIM interface for particle-matter interaction in the collimator.</a:t>
                </a:r>
              </a:p>
              <a:p>
                <a:pPr marL="285750" indent="-285750">
                  <a:buFont typeface="Arial" panose="020B0604020202020204" pitchFamily="34" charset="0"/>
                  <a:buChar char="•"/>
                </a:pPr>
                <a:r>
                  <a:rPr lang="en-US" dirty="0"/>
                  <a:t>Implemented in a </a:t>
                </a:r>
                <a:r>
                  <a:rPr lang="en-US" b="1" dirty="0">
                    <a:hlinkClick r:id="rId2">
                      <a:extLst>
                        <a:ext uri="{A12FA001-AC4F-418D-AE19-62706E023703}">
                          <ahyp:hlinkClr xmlns:ahyp="http://schemas.microsoft.com/office/drawing/2018/hyperlinkcolor" val="tx"/>
                        </a:ext>
                      </a:extLst>
                    </a:hlinkClick>
                  </a:rPr>
                  <a:t>new framework</a:t>
                </a:r>
                <a:r>
                  <a:rPr lang="en-US" dirty="0"/>
                  <a:t> under optimization, in collaboration with Kyriacos see his presentation on .., to make the simulation more accessible and universal. Specially for the implementation of the bump which is now ‘lattice independent’.</a:t>
                </a:r>
              </a:p>
              <a:p>
                <a:pPr marL="285750" indent="-285750">
                  <a:buFont typeface="Arial" panose="020B0604020202020204" pitchFamily="34" charset="0"/>
                  <a:buChar char="•"/>
                </a:pPr>
                <a:r>
                  <a:rPr lang="en-US" dirty="0"/>
                  <a:t>Building on the </a:t>
                </a:r>
                <a:r>
                  <a:rPr lang="en-US" b="1" dirty="0">
                    <a:hlinkClick r:id="rId3">
                      <a:extLst>
                        <a:ext uri="{A12FA001-AC4F-418D-AE19-62706E023703}">
                          <ahyp:hlinkClr xmlns:ahyp="http://schemas.microsoft.com/office/drawing/2018/hyperlinkcolor" val="tx"/>
                        </a:ext>
                      </a:extLst>
                    </a:hlinkClick>
                  </a:rPr>
                  <a:t>V25.1_GHC</a:t>
                </a:r>
                <a:r>
                  <a:rPr lang="en-US" b="1" dirty="0"/>
                  <a:t> </a:t>
                </a:r>
                <a:r>
                  <a:rPr lang="en-US" dirty="0"/>
                  <a:t>available.</a:t>
                </a:r>
              </a:p>
              <a:p>
                <a:pPr marL="285750" indent="-285750">
                  <a:buFont typeface="Arial" panose="020B0604020202020204" pitchFamily="34" charset="0"/>
                  <a:buChar char="•"/>
                </a:pPr>
                <a:r>
                  <a:rPr lang="en-US" dirty="0"/>
                  <a:t>Included in the simulation:</a:t>
                </a:r>
              </a:p>
              <a:p>
                <a:pPr marL="625950" lvl="1" indent="-285750"/>
                <a:r>
                  <a:rPr lang="en-US" dirty="0"/>
                  <a:t>Synchrotron Radiation (quantum model), </a:t>
                </a:r>
              </a:p>
              <a:p>
                <a:pPr marL="625950" lvl="1" indent="-285750"/>
                <a:r>
                  <a:rPr lang="en-US" dirty="0"/>
                  <a:t>RF cavities + magnet tapering,</a:t>
                </a:r>
              </a:p>
              <a:p>
                <a:pPr marL="625950" lvl="1" indent="-285750"/>
                <a:r>
                  <a:rPr lang="en-US" dirty="0"/>
                  <a:t>detailed aperture model, </a:t>
                </a:r>
              </a:p>
              <a:p>
                <a:pPr marL="625950" lvl="1" indent="-285750"/>
                <a:r>
                  <a:rPr lang="en-US" dirty="0"/>
                  <a:t>halo+momentum+tertiary collimators, see Giacomo’s talk</a:t>
                </a:r>
              </a:p>
              <a:p>
                <a:pPr marL="625950" lvl="1" indent="-285750"/>
                <a:r>
                  <a:rPr lang="en-US" dirty="0"/>
                  <a:t>SR collimator and mask, </a:t>
                </a:r>
              </a:p>
              <a:p>
                <a:pPr marL="625950" lvl="1" indent="-285750"/>
                <a:r>
                  <a:rPr lang="en-US" dirty="0"/>
                  <a:t>wiggler matched to target vertical emittance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𝜖</m:t>
                        </m:r>
                      </m:e>
                      <m:sub>
                        <m:r>
                          <a:rPr lang="it-IT" b="0" i="1" smtClean="0">
                            <a:latin typeface="Cambria Math" panose="02040503050406030204" pitchFamily="18" charset="0"/>
                          </a:rPr>
                          <m:t>𝑦</m:t>
                        </m:r>
                      </m:sub>
                    </m:sSub>
                    <m:r>
                      <a:rPr lang="it-IT" b="0" i="1" smtClean="0">
                        <a:latin typeface="Cambria Math" panose="02040503050406030204" pitchFamily="18" charset="0"/>
                      </a:rPr>
                      <m:t>=2.1 </m:t>
                    </m:r>
                    <m:r>
                      <a:rPr lang="it-IT" b="0" i="1" smtClean="0">
                        <a:latin typeface="Cambria Math" panose="02040503050406030204" pitchFamily="18" charset="0"/>
                      </a:rPr>
                      <m:t>𝑝𝑚</m:t>
                    </m:r>
                  </m:oMath>
                </a14:m>
                <a:r>
                  <a:rPr lang="en-US" dirty="0"/>
                  <a:t>),</a:t>
                </a:r>
              </a:p>
              <a:p>
                <a:pPr marL="625950" lvl="1" indent="-285750"/>
                <a:r>
                  <a:rPr lang="en-US" dirty="0"/>
                  <a:t>beam-beam effect: </a:t>
                </a:r>
                <a:r>
                  <a:rPr lang="it-IT" dirty="0"/>
                  <a:t>Beamsstrahlung and BhaBha.</a:t>
                </a:r>
              </a:p>
              <a:p>
                <a:pPr marL="285750" indent="-285750">
                  <a:buFont typeface="Arial" panose="020B0604020202020204" pitchFamily="34" charset="0"/>
                  <a:buChar char="•"/>
                </a:pPr>
                <a:endParaRPr lang="en-US" dirty="0"/>
              </a:p>
            </p:txBody>
          </p:sp>
        </mc:Choice>
        <mc:Fallback xmlns="">
          <p:sp>
            <p:nvSpPr>
              <p:cNvPr id="4" name="Text Placeholder 3">
                <a:extLst>
                  <a:ext uri="{FF2B5EF4-FFF2-40B4-BE49-F238E27FC236}">
                    <a16:creationId xmlns:a16="http://schemas.microsoft.com/office/drawing/2014/main" id="{8E5390FE-E11A-117D-3C80-AD0FACDAB41E}"/>
                  </a:ext>
                </a:extLst>
              </p:cNvPr>
              <p:cNvSpPr>
                <a:spLocks noGrp="1" noRot="1" noChangeAspect="1" noMove="1" noResize="1" noEditPoints="1" noAdjustHandles="1" noChangeArrowheads="1" noChangeShapeType="1" noTextEdit="1"/>
              </p:cNvSpPr>
              <p:nvPr>
                <p:ph type="body" sz="quarter" idx="12"/>
              </p:nvPr>
            </p:nvSpPr>
            <p:spPr>
              <a:xfrm>
                <a:off x="442800" y="1047750"/>
                <a:ext cx="8263350" cy="3445050"/>
              </a:xfrm>
              <a:blipFill>
                <a:blip r:embed="rId4"/>
                <a:stretch>
                  <a:fillRect l="-295" t="-708" b="-15221"/>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F878E6AA-A53F-D9D4-A99F-24F8193E8DAF}"/>
              </a:ext>
            </a:extLst>
          </p:cNvPr>
          <p:cNvSpPr>
            <a:spLocks noGrp="1"/>
          </p:cNvSpPr>
          <p:nvPr>
            <p:ph type="title"/>
          </p:nvPr>
        </p:nvSpPr>
        <p:spPr/>
        <p:txBody>
          <a:bodyPr/>
          <a:lstStyle/>
          <a:p>
            <a:r>
              <a:rPr lang="en-US" dirty="0"/>
              <a:t>Simulation framework</a:t>
            </a:r>
          </a:p>
        </p:txBody>
      </p:sp>
      <p:sp>
        <p:nvSpPr>
          <p:cNvPr id="3" name="Textfeld 1">
            <a:extLst>
              <a:ext uri="{FF2B5EF4-FFF2-40B4-BE49-F238E27FC236}">
                <a16:creationId xmlns:a16="http://schemas.microsoft.com/office/drawing/2014/main" id="{4E4E429E-9F36-CA14-9A4E-06D90D6BAC43}"/>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8" name="Textfeld 2">
            <a:extLst>
              <a:ext uri="{FF2B5EF4-FFF2-40B4-BE49-F238E27FC236}">
                <a16:creationId xmlns:a16="http://schemas.microsoft.com/office/drawing/2014/main" id="{07A3233D-6E96-264A-9824-053BC6752973}"/>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471907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45F10E-73B3-90E0-3F20-6FBE470042B9}"/>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pic>
        <p:nvPicPr>
          <p:cNvPr id="11" name="Picture Placeholder 10">
            <a:extLst>
              <a:ext uri="{FF2B5EF4-FFF2-40B4-BE49-F238E27FC236}">
                <a16:creationId xmlns:a16="http://schemas.microsoft.com/office/drawing/2014/main" id="{AF839EA7-5A4C-C616-1C9D-C2C0DEBD6217}"/>
              </a:ext>
            </a:extLst>
          </p:cNvPr>
          <p:cNvPicPr>
            <a:picLocks noGrp="1" noChangeAspect="1"/>
          </p:cNvPicPr>
          <p:nvPr>
            <p:ph type="pic" sz="quarter" idx="4294967295"/>
          </p:nvPr>
        </p:nvPicPr>
        <p:blipFill>
          <a:blip r:embed="rId2"/>
          <a:srcRect l="1152" r="-1076"/>
          <a:stretch/>
        </p:blipFill>
        <p:spPr>
          <a:xfrm>
            <a:off x="0" y="1306513"/>
            <a:ext cx="4649788" cy="3257550"/>
          </a:xfrm>
          <a:prstGeom prst="rect">
            <a:avLst/>
          </a:prstGeom>
        </p:spPr>
      </p:pic>
      <p:sp>
        <p:nvSpPr>
          <p:cNvPr id="7" name="Title 6">
            <a:extLst>
              <a:ext uri="{FF2B5EF4-FFF2-40B4-BE49-F238E27FC236}">
                <a16:creationId xmlns:a16="http://schemas.microsoft.com/office/drawing/2014/main" id="{A851FB11-D488-E778-F7B1-4829E39034FF}"/>
              </a:ext>
            </a:extLst>
          </p:cNvPr>
          <p:cNvSpPr>
            <a:spLocks noGrp="1"/>
          </p:cNvSpPr>
          <p:nvPr>
            <p:ph type="title" idx="4294967295"/>
          </p:nvPr>
        </p:nvSpPr>
        <p:spPr>
          <a:xfrm>
            <a:off x="881063" y="577850"/>
            <a:ext cx="8262937" cy="803275"/>
          </a:xfrm>
        </p:spPr>
        <p:txBody>
          <a:bodyPr/>
          <a:lstStyle/>
          <a:p>
            <a:r>
              <a:rPr lang="en-US" dirty="0"/>
              <a:t>On-axis &amp; Off-Energy injection scheme</a:t>
            </a:r>
          </a:p>
        </p:txBody>
      </p:sp>
      <p:pic>
        <p:nvPicPr>
          <p:cNvPr id="10" name="Picture Placeholder 9">
            <a:extLst>
              <a:ext uri="{FF2B5EF4-FFF2-40B4-BE49-F238E27FC236}">
                <a16:creationId xmlns:a16="http://schemas.microsoft.com/office/drawing/2014/main" id="{9BD17840-6298-9AF0-9A3C-90F43D15F7B7}"/>
              </a:ext>
            </a:extLst>
          </p:cNvPr>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551" t="6247" r="66944" b="2275"/>
          <a:stretch/>
        </p:blipFill>
        <p:spPr>
          <a:xfrm>
            <a:off x="4450334" y="1123950"/>
            <a:ext cx="2487612" cy="2333625"/>
          </a:xfrm>
          <a:prstGeom prst="rect">
            <a:avLst/>
          </a:prstGeom>
        </p:spPr>
      </p:pic>
      <p:pic>
        <p:nvPicPr>
          <p:cNvPr id="12" name="Picture Placeholder 9">
            <a:extLst>
              <a:ext uri="{FF2B5EF4-FFF2-40B4-BE49-F238E27FC236}">
                <a16:creationId xmlns:a16="http://schemas.microsoft.com/office/drawing/2014/main" id="{2FCB17BF-E223-E3C8-22E9-EBBB5422FB58}"/>
              </a:ext>
            </a:extLst>
          </p:cNvPr>
          <p:cNvPicPr>
            <a:picLocks noChangeAspect="1"/>
          </p:cNvPicPr>
          <p:nvPr/>
        </p:nvPicPr>
        <p:blipFill>
          <a:blip r:embed="rId3">
            <a:extLst>
              <a:ext uri="{28A0092B-C50C-407E-A947-70E740481C1C}">
                <a14:useLocalDpi xmlns:a14="http://schemas.microsoft.com/office/drawing/2010/main" val="0"/>
              </a:ext>
            </a:extLst>
          </a:blip>
          <a:srcRect l="67266" t="5381" r="229" b="3141"/>
          <a:stretch/>
        </p:blipFill>
        <p:spPr>
          <a:xfrm>
            <a:off x="6738491" y="2746505"/>
            <a:ext cx="2405509" cy="2256685"/>
          </a:xfrm>
          <a:prstGeom prst="rect">
            <a:avLst/>
          </a:prstGeom>
        </p:spPr>
      </p:pic>
      <p:sp>
        <p:nvSpPr>
          <p:cNvPr id="3" name="Textfeld 1">
            <a:extLst>
              <a:ext uri="{FF2B5EF4-FFF2-40B4-BE49-F238E27FC236}">
                <a16:creationId xmlns:a16="http://schemas.microsoft.com/office/drawing/2014/main" id="{69B161CD-C1DB-B721-D774-5328EE0C3E52}"/>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4" name="Textfeld 2">
            <a:extLst>
              <a:ext uri="{FF2B5EF4-FFF2-40B4-BE49-F238E27FC236}">
                <a16:creationId xmlns:a16="http://schemas.microsoft.com/office/drawing/2014/main" id="{7FE13AD4-0CA2-066E-A626-CA43EA2E0A4B}"/>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73256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5B2C5D-DF8E-E4E7-F005-C879719BB15B}"/>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4" name="Text Placeholder 3">
            <a:extLst>
              <a:ext uri="{FF2B5EF4-FFF2-40B4-BE49-F238E27FC236}">
                <a16:creationId xmlns:a16="http://schemas.microsoft.com/office/drawing/2014/main" id="{924C6CEF-0DFB-40C7-5002-C1C9C7CCD637}"/>
              </a:ext>
            </a:extLst>
          </p:cNvPr>
          <p:cNvSpPr>
            <a:spLocks noGrp="1"/>
          </p:cNvSpPr>
          <p:nvPr>
            <p:ph type="body" sz="quarter" idx="12"/>
          </p:nvPr>
        </p:nvSpPr>
        <p:spPr>
          <a:xfrm>
            <a:off x="442800" y="1123950"/>
            <a:ext cx="8263350" cy="3368850"/>
          </a:xfrm>
        </p:spPr>
        <p:txBody>
          <a:bodyPr/>
          <a:lstStyle/>
          <a:p>
            <a:r>
              <a:rPr lang="en-US" dirty="0"/>
              <a:t>Same workflow can be applied to other beam losses scenario. </a:t>
            </a:r>
          </a:p>
          <a:p>
            <a:r>
              <a:rPr lang="en-US" dirty="0"/>
              <a:t>For instance, the fast instability case, in which the beam oscillation amplitude grows exponentially in time, is under investigation. </a:t>
            </a:r>
          </a:p>
          <a:p>
            <a:r>
              <a:rPr lang="en-US" dirty="0"/>
              <a:t>Preliminary results show particles reaching the detectors.</a:t>
            </a:r>
          </a:p>
          <a:p>
            <a:endParaRPr lang="en-US" dirty="0"/>
          </a:p>
        </p:txBody>
      </p:sp>
      <p:sp>
        <p:nvSpPr>
          <p:cNvPr id="5" name="Title 4">
            <a:extLst>
              <a:ext uri="{FF2B5EF4-FFF2-40B4-BE49-F238E27FC236}">
                <a16:creationId xmlns:a16="http://schemas.microsoft.com/office/drawing/2014/main" id="{899A217B-272E-BC38-5C7C-FB60C3D99F8C}"/>
              </a:ext>
            </a:extLst>
          </p:cNvPr>
          <p:cNvSpPr>
            <a:spLocks noGrp="1"/>
          </p:cNvSpPr>
          <p:nvPr>
            <p:ph type="title"/>
          </p:nvPr>
        </p:nvSpPr>
        <p:spPr/>
        <p:txBody>
          <a:bodyPr/>
          <a:lstStyle/>
          <a:p>
            <a:r>
              <a:rPr lang="en-US" dirty="0"/>
              <a:t>Mention to Fast INSTABILITY</a:t>
            </a:r>
          </a:p>
        </p:txBody>
      </p:sp>
      <p:pic>
        <p:nvPicPr>
          <p:cNvPr id="8" name="Picture 7">
            <a:extLst>
              <a:ext uri="{FF2B5EF4-FFF2-40B4-BE49-F238E27FC236}">
                <a16:creationId xmlns:a16="http://schemas.microsoft.com/office/drawing/2014/main" id="{74152363-D04C-59A2-B035-407807DE678E}"/>
              </a:ext>
            </a:extLst>
          </p:cNvPr>
          <p:cNvPicPr>
            <a:picLocks noChangeAspect="1"/>
          </p:cNvPicPr>
          <p:nvPr/>
        </p:nvPicPr>
        <p:blipFill>
          <a:blip r:embed="rId2"/>
          <a:stretch>
            <a:fillRect/>
          </a:stretch>
        </p:blipFill>
        <p:spPr>
          <a:xfrm>
            <a:off x="5795591" y="2138213"/>
            <a:ext cx="3275033" cy="2910322"/>
          </a:xfrm>
          <a:prstGeom prst="rect">
            <a:avLst/>
          </a:prstGeom>
        </p:spPr>
      </p:pic>
      <p:pic>
        <p:nvPicPr>
          <p:cNvPr id="10" name="Picture 9">
            <a:extLst>
              <a:ext uri="{FF2B5EF4-FFF2-40B4-BE49-F238E27FC236}">
                <a16:creationId xmlns:a16="http://schemas.microsoft.com/office/drawing/2014/main" id="{9D9EA485-2F6B-8E96-BB5E-4D9F0DC4EDF8}"/>
              </a:ext>
            </a:extLst>
          </p:cNvPr>
          <p:cNvPicPr>
            <a:picLocks noChangeAspect="1"/>
          </p:cNvPicPr>
          <p:nvPr/>
        </p:nvPicPr>
        <p:blipFill>
          <a:blip r:embed="rId3"/>
          <a:stretch>
            <a:fillRect/>
          </a:stretch>
        </p:blipFill>
        <p:spPr>
          <a:xfrm>
            <a:off x="3058688" y="2224260"/>
            <a:ext cx="2738228" cy="2738228"/>
          </a:xfrm>
          <a:prstGeom prst="rect">
            <a:avLst/>
          </a:prstGeom>
        </p:spPr>
      </p:pic>
      <p:pic>
        <p:nvPicPr>
          <p:cNvPr id="12" name="Picture 11">
            <a:extLst>
              <a:ext uri="{FF2B5EF4-FFF2-40B4-BE49-F238E27FC236}">
                <a16:creationId xmlns:a16="http://schemas.microsoft.com/office/drawing/2014/main" id="{62946D8C-F20D-9FDB-B4DF-541A5173A21A}"/>
              </a:ext>
            </a:extLst>
          </p:cNvPr>
          <p:cNvPicPr>
            <a:picLocks noChangeAspect="1"/>
          </p:cNvPicPr>
          <p:nvPr/>
        </p:nvPicPr>
        <p:blipFill>
          <a:blip r:embed="rId4"/>
          <a:stretch>
            <a:fillRect/>
          </a:stretch>
        </p:blipFill>
        <p:spPr>
          <a:xfrm>
            <a:off x="0" y="2419350"/>
            <a:ext cx="3022411" cy="2146350"/>
          </a:xfrm>
          <a:prstGeom prst="rect">
            <a:avLst/>
          </a:prstGeom>
        </p:spPr>
      </p:pic>
      <p:sp>
        <p:nvSpPr>
          <p:cNvPr id="13" name="Textfeld 1">
            <a:extLst>
              <a:ext uri="{FF2B5EF4-FFF2-40B4-BE49-F238E27FC236}">
                <a16:creationId xmlns:a16="http://schemas.microsoft.com/office/drawing/2014/main" id="{654108E6-A210-EE8F-D079-C053BACBAACC}"/>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14" name="Textfeld 2">
            <a:extLst>
              <a:ext uri="{FF2B5EF4-FFF2-40B4-BE49-F238E27FC236}">
                <a16:creationId xmlns:a16="http://schemas.microsoft.com/office/drawing/2014/main" id="{F6BE6EFD-406D-9E2E-C97E-EF05DC4C2423}"/>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573158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2BC28-E801-6FDD-F8BC-5A3CA97D03A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0A15C4-BD21-73FB-AF80-7B1F7BC1879C}"/>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5" name="Title 4">
            <a:extLst>
              <a:ext uri="{FF2B5EF4-FFF2-40B4-BE49-F238E27FC236}">
                <a16:creationId xmlns:a16="http://schemas.microsoft.com/office/drawing/2014/main" id="{C715719F-2A2D-35AB-3903-47624314B6D5}"/>
              </a:ext>
            </a:extLst>
          </p:cNvPr>
          <p:cNvSpPr>
            <a:spLocks noGrp="1"/>
          </p:cNvSpPr>
          <p:nvPr>
            <p:ph type="title" idx="4294967295"/>
          </p:nvPr>
        </p:nvSpPr>
        <p:spPr>
          <a:xfrm>
            <a:off x="211932" y="382587"/>
            <a:ext cx="8262937" cy="803275"/>
          </a:xfrm>
        </p:spPr>
        <p:txBody>
          <a:bodyPr/>
          <a:lstStyle/>
          <a:p>
            <a:r>
              <a:rPr lang="en-US" dirty="0"/>
              <a:t>Emittance blow up</a:t>
            </a:r>
          </a:p>
        </p:txBody>
      </p:sp>
      <p:pic>
        <p:nvPicPr>
          <p:cNvPr id="12" name="Picture Placeholder 11">
            <a:extLst>
              <a:ext uri="{FF2B5EF4-FFF2-40B4-BE49-F238E27FC236}">
                <a16:creationId xmlns:a16="http://schemas.microsoft.com/office/drawing/2014/main" id="{65DFA465-EF07-C0A2-EBD7-0A6DAF95FD29}"/>
              </a:ext>
            </a:extLst>
          </p:cNvPr>
          <p:cNvPicPr>
            <a:picLocks noGrp="1" noChangeAspect="1"/>
          </p:cNvPicPr>
          <p:nvPr>
            <p:ph type="pic" sz="quarter" idx="4294967295"/>
          </p:nvPr>
        </p:nvPicPr>
        <p:blipFill>
          <a:blip r:embed="rId2"/>
          <a:srcRect l="1442" r="1442"/>
          <a:stretch>
            <a:fillRect/>
          </a:stretch>
        </p:blipFill>
        <p:spPr>
          <a:xfrm>
            <a:off x="69621" y="914400"/>
            <a:ext cx="4668838" cy="3846513"/>
          </a:xfrm>
          <a:prstGeom prst="rect">
            <a:avLst/>
          </a:prstGeom>
        </p:spPr>
      </p:pic>
      <p:pic>
        <p:nvPicPr>
          <p:cNvPr id="15" name="Picture 14">
            <a:extLst>
              <a:ext uri="{FF2B5EF4-FFF2-40B4-BE49-F238E27FC236}">
                <a16:creationId xmlns:a16="http://schemas.microsoft.com/office/drawing/2014/main" id="{01CC27EB-011E-0528-9A71-21EFEDD8375B}"/>
              </a:ext>
            </a:extLst>
          </p:cNvPr>
          <p:cNvPicPr>
            <a:picLocks noChangeAspect="1"/>
          </p:cNvPicPr>
          <p:nvPr/>
        </p:nvPicPr>
        <p:blipFill>
          <a:blip r:embed="rId3"/>
          <a:srcRect l="2878" t="5755" r="5754" b="2158"/>
          <a:stretch/>
        </p:blipFill>
        <p:spPr>
          <a:xfrm>
            <a:off x="6420651" y="2473997"/>
            <a:ext cx="2648648" cy="2669503"/>
          </a:xfrm>
          <a:prstGeom prst="rect">
            <a:avLst/>
          </a:prstGeom>
        </p:spPr>
      </p:pic>
      <p:pic>
        <p:nvPicPr>
          <p:cNvPr id="13" name="Picture 12">
            <a:extLst>
              <a:ext uri="{FF2B5EF4-FFF2-40B4-BE49-F238E27FC236}">
                <a16:creationId xmlns:a16="http://schemas.microsoft.com/office/drawing/2014/main" id="{ED2663BF-63C0-043B-4789-17A0D049D70E}"/>
              </a:ext>
            </a:extLst>
          </p:cNvPr>
          <p:cNvPicPr>
            <a:picLocks noChangeAspect="1"/>
          </p:cNvPicPr>
          <p:nvPr/>
        </p:nvPicPr>
        <p:blipFill>
          <a:blip r:embed="rId4"/>
          <a:srcRect l="1111" t="7037" r="7037" b="2593"/>
          <a:stretch/>
        </p:blipFill>
        <p:spPr>
          <a:xfrm>
            <a:off x="4800600" y="382587"/>
            <a:ext cx="2514600" cy="2474042"/>
          </a:xfrm>
          <a:prstGeom prst="rect">
            <a:avLst/>
          </a:prstGeom>
        </p:spPr>
      </p:pic>
      <p:sp>
        <p:nvSpPr>
          <p:cNvPr id="3" name="Textfeld 1">
            <a:extLst>
              <a:ext uri="{FF2B5EF4-FFF2-40B4-BE49-F238E27FC236}">
                <a16:creationId xmlns:a16="http://schemas.microsoft.com/office/drawing/2014/main" id="{44ECC937-D446-65C1-B871-C055E070CF3B}"/>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4" name="Textfeld 2">
            <a:extLst>
              <a:ext uri="{FF2B5EF4-FFF2-40B4-BE49-F238E27FC236}">
                <a16:creationId xmlns:a16="http://schemas.microsoft.com/office/drawing/2014/main" id="{71624802-A412-5218-3FB0-575C0EEF5D1C}"/>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471994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7AA09-F16F-9B18-3226-67106E0D059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523BB8-9370-3ADE-DD35-B58189112A9C}"/>
              </a:ext>
            </a:extLst>
          </p:cNvPr>
          <p:cNvSpPr>
            <a:spLocks noGrp="1"/>
          </p:cNvSpPr>
          <p:nvPr>
            <p:ph type="sldNum" sz="quarter" idx="10"/>
          </p:nvPr>
        </p:nvSpPr>
        <p:spPr>
          <a:xfrm>
            <a:off x="8745299" y="94965"/>
            <a:ext cx="324000" cy="170071"/>
          </a:xfrm>
        </p:spPr>
        <p:txBody>
          <a:bodyPr vert="horz" wrap="none" lIns="91440" tIns="45720" rIns="91440" bIns="45720" rtlCol="0" anchor="ctr">
            <a:normAutofit fontScale="25000" lnSpcReduction="20000"/>
          </a:bodyPr>
          <a:lstStyle/>
          <a:p>
            <a:pPr>
              <a:spcAft>
                <a:spcPts val="600"/>
              </a:spcAft>
            </a:pPr>
            <a:fld id="{88A1DFE4-5FC5-43BD-BB7E-75EAD82B965F}" type="slidenum">
              <a:rPr lang="en-US" sz="200" smtClean="0"/>
              <a:pPr>
                <a:spcAft>
                  <a:spcPts val="600"/>
                </a:spcAft>
              </a:pPr>
              <a:t>27</a:t>
            </a:fld>
            <a:endParaRPr lang="en-US" sz="200" dirty="0"/>
          </a:p>
        </p:txBody>
      </p:sp>
      <p:pic>
        <p:nvPicPr>
          <p:cNvPr id="12" name="Picture Placeholder 11" descr="A graph of loss of collimator type&#10;&#10;AI-generated content may be incorrect.">
            <a:extLst>
              <a:ext uri="{FF2B5EF4-FFF2-40B4-BE49-F238E27FC236}">
                <a16:creationId xmlns:a16="http://schemas.microsoft.com/office/drawing/2014/main" id="{F61AB7B2-9B52-BB8E-5B94-A354071567A1}"/>
              </a:ext>
            </a:extLst>
          </p:cNvPr>
          <p:cNvPicPr>
            <a:picLocks noGrp="1" noChangeAspect="1"/>
          </p:cNvPicPr>
          <p:nvPr>
            <p:ph type="pic" sz="quarter" idx="13"/>
          </p:nvPr>
        </p:nvPicPr>
        <p:blipFill>
          <a:blip r:embed="rId2"/>
          <a:srcRect r="-4" b="2342"/>
          <a:stretch/>
        </p:blipFill>
        <p:spPr>
          <a:xfrm>
            <a:off x="467100" y="1428299"/>
            <a:ext cx="3954150" cy="2896051"/>
          </a:xfrm>
          <a:prstGeom prst="rect">
            <a:avLst/>
          </a:prstGeom>
          <a:noFill/>
        </p:spPr>
      </p:pic>
      <p:sp>
        <p:nvSpPr>
          <p:cNvPr id="20" name="Text Placeholder 4">
            <a:extLst>
              <a:ext uri="{FF2B5EF4-FFF2-40B4-BE49-F238E27FC236}">
                <a16:creationId xmlns:a16="http://schemas.microsoft.com/office/drawing/2014/main" id="{7B9DFFDB-E2AF-8A1F-F7AE-5EDB185EED5E}"/>
              </a:ext>
            </a:extLst>
          </p:cNvPr>
          <p:cNvSpPr>
            <a:spLocks noGrp="1"/>
          </p:cNvSpPr>
          <p:nvPr>
            <p:ph type="body" sz="quarter" idx="12"/>
          </p:nvPr>
        </p:nvSpPr>
        <p:spPr>
          <a:xfrm>
            <a:off x="4687200" y="1745550"/>
            <a:ext cx="4023000" cy="2747250"/>
          </a:xfrm>
        </p:spPr>
        <p:txBody>
          <a:bodyPr/>
          <a:lstStyle/>
          <a:p>
            <a:r>
              <a:rPr lang="en-US" sz="1200" dirty="0"/>
              <a:t>NB:  Losses in the TCT should be divided by the number of tcts (4), same for TCR(6)</a:t>
            </a:r>
          </a:p>
          <a:p>
            <a:endParaRPr lang="en-US" dirty="0"/>
          </a:p>
        </p:txBody>
      </p:sp>
      <p:sp>
        <p:nvSpPr>
          <p:cNvPr id="5" name="Title 4">
            <a:extLst>
              <a:ext uri="{FF2B5EF4-FFF2-40B4-BE49-F238E27FC236}">
                <a16:creationId xmlns:a16="http://schemas.microsoft.com/office/drawing/2014/main" id="{DCD63968-19DA-23E8-4F2F-BB11441C8C96}"/>
              </a:ext>
            </a:extLst>
          </p:cNvPr>
          <p:cNvSpPr>
            <a:spLocks noGrp="1"/>
          </p:cNvSpPr>
          <p:nvPr>
            <p:ph type="title"/>
          </p:nvPr>
        </p:nvSpPr>
        <p:spPr>
          <a:xfrm>
            <a:off x="442800" y="577800"/>
            <a:ext cx="8263350" cy="804066"/>
          </a:xfrm>
        </p:spPr>
        <p:txBody>
          <a:bodyPr vert="horz" lIns="91440" tIns="45720" rIns="91440" bIns="45720" rtlCol="0" anchor="t" anchorCtr="0">
            <a:normAutofit/>
          </a:bodyPr>
          <a:lstStyle/>
          <a:p>
            <a:r>
              <a:rPr lang="en-US" dirty="0"/>
              <a:t>Case studies: Injected beam</a:t>
            </a:r>
          </a:p>
        </p:txBody>
      </p:sp>
      <p:sp>
        <p:nvSpPr>
          <p:cNvPr id="3" name="Textfeld 1">
            <a:extLst>
              <a:ext uri="{FF2B5EF4-FFF2-40B4-BE49-F238E27FC236}">
                <a16:creationId xmlns:a16="http://schemas.microsoft.com/office/drawing/2014/main" id="{CECCFCC6-BDFA-D7F0-4378-D2165A4BE7AD}"/>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4" name="Textfeld 2">
            <a:extLst>
              <a:ext uri="{FF2B5EF4-FFF2-40B4-BE49-F238E27FC236}">
                <a16:creationId xmlns:a16="http://schemas.microsoft.com/office/drawing/2014/main" id="{49DC6C3A-B651-2B31-25D5-5F24A2286BBF}"/>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320661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2537144-C76D-41C8-ACC5-BA411A9586DF}"/>
              </a:ext>
            </a:extLst>
          </p:cNvPr>
          <p:cNvSpPr>
            <a:spLocks noGrp="1"/>
          </p:cNvSpPr>
          <p:nvPr>
            <p:ph type="sldNum" sz="quarter" idx="10"/>
          </p:nvPr>
        </p:nvSpPr>
        <p:spPr/>
        <p:txBody>
          <a:bodyPr/>
          <a:lstStyle/>
          <a:p>
            <a:fld id="{88A1DFE4-5FC5-43BD-BB7E-75EAD82B965F}" type="slidenum">
              <a:rPr lang="de-AT" smtClean="0"/>
              <a:pPr/>
              <a:t>28</a:t>
            </a:fld>
            <a:endParaRPr lang="de-AT" dirty="0"/>
          </a:p>
        </p:txBody>
      </p:sp>
      <p:sp>
        <p:nvSpPr>
          <p:cNvPr id="15" name="Textfeld 14">
            <a:extLst>
              <a:ext uri="{FF2B5EF4-FFF2-40B4-BE49-F238E27FC236}">
                <a16:creationId xmlns:a16="http://schemas.microsoft.com/office/drawing/2014/main" id="{C6D5DA51-3330-4566-B80C-F288DCB86C18}"/>
              </a:ext>
            </a:extLst>
          </p:cNvPr>
          <p:cNvSpPr txBox="1"/>
          <p:nvPr/>
        </p:nvSpPr>
        <p:spPr>
          <a:xfrm>
            <a:off x="616061" y="1223226"/>
            <a:ext cx="793807" cy="259815"/>
          </a:xfrm>
          <a:prstGeom prst="rect">
            <a:avLst/>
          </a:prstGeom>
          <a:noFill/>
        </p:spPr>
        <p:txBody>
          <a:bodyPr wrap="none" rtlCol="0">
            <a:spAutoFit/>
          </a:bodyPr>
          <a:lstStyle/>
          <a:p>
            <a:pPr>
              <a:lnSpc>
                <a:spcPts val="1388"/>
              </a:lnSpc>
            </a:pPr>
            <a:r>
              <a:rPr lang="en-US" sz="1125" cap="all" dirty="0"/>
              <a:t>Colors</a:t>
            </a:r>
          </a:p>
        </p:txBody>
      </p:sp>
      <p:sp>
        <p:nvSpPr>
          <p:cNvPr id="19" name="Textfeld 18">
            <a:extLst>
              <a:ext uri="{FF2B5EF4-FFF2-40B4-BE49-F238E27FC236}">
                <a16:creationId xmlns:a16="http://schemas.microsoft.com/office/drawing/2014/main" id="{7F50DB79-DFD0-4C2D-BC16-796F596C5D45}"/>
              </a:ext>
            </a:extLst>
          </p:cNvPr>
          <p:cNvSpPr txBox="1"/>
          <p:nvPr/>
        </p:nvSpPr>
        <p:spPr>
          <a:xfrm>
            <a:off x="5584613" y="1223226"/>
            <a:ext cx="1314784" cy="259815"/>
          </a:xfrm>
          <a:prstGeom prst="rect">
            <a:avLst/>
          </a:prstGeom>
          <a:noFill/>
        </p:spPr>
        <p:txBody>
          <a:bodyPr wrap="none" rtlCol="0">
            <a:spAutoFit/>
          </a:bodyPr>
          <a:lstStyle/>
          <a:p>
            <a:pPr>
              <a:lnSpc>
                <a:spcPts val="1388"/>
              </a:lnSpc>
            </a:pPr>
            <a:r>
              <a:rPr lang="en-US" sz="1125" cap="all" dirty="0"/>
              <a:t>Backgrounds</a:t>
            </a:r>
          </a:p>
        </p:txBody>
      </p:sp>
      <p:sp>
        <p:nvSpPr>
          <p:cNvPr id="20" name="Ellipse 19">
            <a:extLst>
              <a:ext uri="{FF2B5EF4-FFF2-40B4-BE49-F238E27FC236}">
                <a16:creationId xmlns:a16="http://schemas.microsoft.com/office/drawing/2014/main" id="{F1CB30B2-1956-4E04-A9C9-3D842944693F}"/>
              </a:ext>
            </a:extLst>
          </p:cNvPr>
          <p:cNvSpPr/>
          <p:nvPr/>
        </p:nvSpPr>
        <p:spPr>
          <a:xfrm>
            <a:off x="625050" y="1880550"/>
            <a:ext cx="433350" cy="4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22" name="Ellipse 21">
            <a:extLst>
              <a:ext uri="{FF2B5EF4-FFF2-40B4-BE49-F238E27FC236}">
                <a16:creationId xmlns:a16="http://schemas.microsoft.com/office/drawing/2014/main" id="{5CDAE17F-2564-49A5-8D3F-B1CF9DB1E0A5}"/>
              </a:ext>
            </a:extLst>
          </p:cNvPr>
          <p:cNvSpPr/>
          <p:nvPr/>
        </p:nvSpPr>
        <p:spPr>
          <a:xfrm>
            <a:off x="1345950" y="1880550"/>
            <a:ext cx="433350" cy="4333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AT" sz="506" dirty="0"/>
          </a:p>
        </p:txBody>
      </p:sp>
      <p:sp>
        <p:nvSpPr>
          <p:cNvPr id="24" name="Ellipse 23">
            <a:extLst>
              <a:ext uri="{FF2B5EF4-FFF2-40B4-BE49-F238E27FC236}">
                <a16:creationId xmlns:a16="http://schemas.microsoft.com/office/drawing/2014/main" id="{3031C471-F307-4224-A1EE-D0BBCB0D3406}"/>
              </a:ext>
            </a:extLst>
          </p:cNvPr>
          <p:cNvSpPr/>
          <p:nvPr/>
        </p:nvSpPr>
        <p:spPr>
          <a:xfrm>
            <a:off x="2066850" y="1880550"/>
            <a:ext cx="433350" cy="43335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506"/>
          </a:p>
        </p:txBody>
      </p:sp>
      <p:sp>
        <p:nvSpPr>
          <p:cNvPr id="26" name="Ellipse 25">
            <a:extLst>
              <a:ext uri="{FF2B5EF4-FFF2-40B4-BE49-F238E27FC236}">
                <a16:creationId xmlns:a16="http://schemas.microsoft.com/office/drawing/2014/main" id="{1073872C-3B69-4EEC-BEA8-1FA590348838}"/>
              </a:ext>
            </a:extLst>
          </p:cNvPr>
          <p:cNvSpPr/>
          <p:nvPr/>
        </p:nvSpPr>
        <p:spPr>
          <a:xfrm>
            <a:off x="2787750" y="1880550"/>
            <a:ext cx="433350" cy="433350"/>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AT" sz="506" dirty="0"/>
          </a:p>
        </p:txBody>
      </p:sp>
      <p:sp>
        <p:nvSpPr>
          <p:cNvPr id="28" name="Ellipse 27">
            <a:extLst>
              <a:ext uri="{FF2B5EF4-FFF2-40B4-BE49-F238E27FC236}">
                <a16:creationId xmlns:a16="http://schemas.microsoft.com/office/drawing/2014/main" id="{CA9EFB5A-2738-4869-9E82-C1CC65620E70}"/>
              </a:ext>
            </a:extLst>
          </p:cNvPr>
          <p:cNvSpPr/>
          <p:nvPr/>
        </p:nvSpPr>
        <p:spPr>
          <a:xfrm>
            <a:off x="3510000" y="1880550"/>
            <a:ext cx="433350" cy="433350"/>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AT" sz="506"/>
          </a:p>
        </p:txBody>
      </p:sp>
      <p:sp>
        <p:nvSpPr>
          <p:cNvPr id="30" name="Ellipse 29">
            <a:extLst>
              <a:ext uri="{FF2B5EF4-FFF2-40B4-BE49-F238E27FC236}">
                <a16:creationId xmlns:a16="http://schemas.microsoft.com/office/drawing/2014/main" id="{232CC29E-8085-4203-A5D6-91A976A2086E}"/>
              </a:ext>
            </a:extLst>
          </p:cNvPr>
          <p:cNvSpPr/>
          <p:nvPr/>
        </p:nvSpPr>
        <p:spPr>
          <a:xfrm>
            <a:off x="4230900" y="1880550"/>
            <a:ext cx="433350" cy="43335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AT" sz="506"/>
          </a:p>
        </p:txBody>
      </p:sp>
      <p:sp>
        <p:nvSpPr>
          <p:cNvPr id="32" name="Ellipse 31">
            <a:extLst>
              <a:ext uri="{FF2B5EF4-FFF2-40B4-BE49-F238E27FC236}">
                <a16:creationId xmlns:a16="http://schemas.microsoft.com/office/drawing/2014/main" id="{B604B5B2-2159-4A22-9803-4EA9A2686865}"/>
              </a:ext>
            </a:extLst>
          </p:cNvPr>
          <p:cNvSpPr/>
          <p:nvPr/>
        </p:nvSpPr>
        <p:spPr>
          <a:xfrm>
            <a:off x="625050" y="2465100"/>
            <a:ext cx="433350" cy="433350"/>
          </a:xfrm>
          <a:prstGeom prst="ellipse">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6" name="Ellipse 35">
            <a:extLst>
              <a:ext uri="{FF2B5EF4-FFF2-40B4-BE49-F238E27FC236}">
                <a16:creationId xmlns:a16="http://schemas.microsoft.com/office/drawing/2014/main" id="{33B7F7C5-425C-443D-8EF5-0F75A0D7867A}"/>
              </a:ext>
            </a:extLst>
          </p:cNvPr>
          <p:cNvSpPr/>
          <p:nvPr/>
        </p:nvSpPr>
        <p:spPr>
          <a:xfrm>
            <a:off x="1345950" y="2465100"/>
            <a:ext cx="433350" cy="433350"/>
          </a:xfrm>
          <a:prstGeom prst="ellipse">
            <a:avLst/>
          </a:prstGeom>
          <a:solidFill>
            <a:srgbClr val="F2F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38" name="Ellipse 37">
            <a:extLst>
              <a:ext uri="{FF2B5EF4-FFF2-40B4-BE49-F238E27FC236}">
                <a16:creationId xmlns:a16="http://schemas.microsoft.com/office/drawing/2014/main" id="{B77E620B-934E-48D4-9826-D2D244F2F335}"/>
              </a:ext>
            </a:extLst>
          </p:cNvPr>
          <p:cNvSpPr/>
          <p:nvPr/>
        </p:nvSpPr>
        <p:spPr>
          <a:xfrm>
            <a:off x="2066850" y="2465100"/>
            <a:ext cx="433350" cy="433350"/>
          </a:xfrm>
          <a:prstGeom prst="ellipse">
            <a:avLst/>
          </a:prstGeom>
          <a:solidFill>
            <a:srgbClr val="BC8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0" name="Ellipse 39">
            <a:extLst>
              <a:ext uri="{FF2B5EF4-FFF2-40B4-BE49-F238E27FC236}">
                <a16:creationId xmlns:a16="http://schemas.microsoft.com/office/drawing/2014/main" id="{7A1E3F34-B0A2-4F28-9505-C3E3AB4FFD59}"/>
              </a:ext>
            </a:extLst>
          </p:cNvPr>
          <p:cNvSpPr/>
          <p:nvPr/>
        </p:nvSpPr>
        <p:spPr>
          <a:xfrm>
            <a:off x="2787750" y="2465100"/>
            <a:ext cx="433350" cy="433350"/>
          </a:xfrm>
          <a:prstGeom prst="ellipse">
            <a:avLst/>
          </a:prstGeom>
          <a:solidFill>
            <a:srgbClr val="8CD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2" name="Ellipse 41">
            <a:extLst>
              <a:ext uri="{FF2B5EF4-FFF2-40B4-BE49-F238E27FC236}">
                <a16:creationId xmlns:a16="http://schemas.microsoft.com/office/drawing/2014/main" id="{0BBD4064-2DDE-4C96-9AE6-D9DAF9DB8E52}"/>
              </a:ext>
            </a:extLst>
          </p:cNvPr>
          <p:cNvSpPr/>
          <p:nvPr/>
        </p:nvSpPr>
        <p:spPr>
          <a:xfrm>
            <a:off x="3510000" y="2465100"/>
            <a:ext cx="433350" cy="433350"/>
          </a:xfrm>
          <a:prstGeom prst="ellipse">
            <a:avLst/>
          </a:prstGeom>
          <a:solidFill>
            <a:srgbClr val="FF9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4" name="Ellipse 43">
            <a:extLst>
              <a:ext uri="{FF2B5EF4-FFF2-40B4-BE49-F238E27FC236}">
                <a16:creationId xmlns:a16="http://schemas.microsoft.com/office/drawing/2014/main" id="{A954EF93-4511-4C6D-A0D9-8A2D5549B79D}"/>
              </a:ext>
            </a:extLst>
          </p:cNvPr>
          <p:cNvSpPr/>
          <p:nvPr/>
        </p:nvSpPr>
        <p:spPr>
          <a:xfrm>
            <a:off x="4230900" y="2465100"/>
            <a:ext cx="433350" cy="433350"/>
          </a:xfrm>
          <a:prstGeom prst="ellipse">
            <a:avLst/>
          </a:prstGeom>
          <a:solidFill>
            <a:srgbClr val="6F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6" name="Ellipse 45">
            <a:extLst>
              <a:ext uri="{FF2B5EF4-FFF2-40B4-BE49-F238E27FC236}">
                <a16:creationId xmlns:a16="http://schemas.microsoft.com/office/drawing/2014/main" id="{B41BFE32-31AA-4EBF-A3B8-D7B23B53689B}"/>
              </a:ext>
            </a:extLst>
          </p:cNvPr>
          <p:cNvSpPr/>
          <p:nvPr/>
        </p:nvSpPr>
        <p:spPr>
          <a:xfrm>
            <a:off x="625050" y="3049650"/>
            <a:ext cx="433350" cy="433350"/>
          </a:xfrm>
          <a:prstGeom prst="ellipse">
            <a:avLst/>
          </a:prstGeom>
          <a:solidFill>
            <a:srgbClr val="D9D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48" name="Ellipse 47">
            <a:extLst>
              <a:ext uri="{FF2B5EF4-FFF2-40B4-BE49-F238E27FC236}">
                <a16:creationId xmlns:a16="http://schemas.microsoft.com/office/drawing/2014/main" id="{01666D38-4C6B-455A-93DE-D216B947C6E1}"/>
              </a:ext>
            </a:extLst>
          </p:cNvPr>
          <p:cNvSpPr/>
          <p:nvPr/>
        </p:nvSpPr>
        <p:spPr>
          <a:xfrm>
            <a:off x="1345950" y="3049650"/>
            <a:ext cx="433350" cy="433350"/>
          </a:xfrm>
          <a:prstGeom prst="ellipse">
            <a:avLst/>
          </a:prstGeom>
          <a:solidFill>
            <a:srgbClr val="F9F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0" name="Ellipse 49">
            <a:extLst>
              <a:ext uri="{FF2B5EF4-FFF2-40B4-BE49-F238E27FC236}">
                <a16:creationId xmlns:a16="http://schemas.microsoft.com/office/drawing/2014/main" id="{37A1D7C0-77C1-41B9-832C-032EB6CF56E0}"/>
              </a:ext>
            </a:extLst>
          </p:cNvPr>
          <p:cNvSpPr/>
          <p:nvPr/>
        </p:nvSpPr>
        <p:spPr>
          <a:xfrm>
            <a:off x="2066850" y="3049650"/>
            <a:ext cx="433350" cy="433350"/>
          </a:xfrm>
          <a:prstGeom prst="ellipse">
            <a:avLst/>
          </a:prstGeom>
          <a:solidFill>
            <a:srgbClr val="EE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2" name="Ellipse 51">
            <a:extLst>
              <a:ext uri="{FF2B5EF4-FFF2-40B4-BE49-F238E27FC236}">
                <a16:creationId xmlns:a16="http://schemas.microsoft.com/office/drawing/2014/main" id="{785BF160-493F-4394-8A1E-50869775F419}"/>
              </a:ext>
            </a:extLst>
          </p:cNvPr>
          <p:cNvSpPr/>
          <p:nvPr/>
        </p:nvSpPr>
        <p:spPr>
          <a:xfrm>
            <a:off x="2787750" y="3049650"/>
            <a:ext cx="433350" cy="433350"/>
          </a:xfrm>
          <a:prstGeom prst="ellipse">
            <a:avLst/>
          </a:prstGeom>
          <a:solidFill>
            <a:srgbClr val="DAE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4" name="Ellipse 53">
            <a:extLst>
              <a:ext uri="{FF2B5EF4-FFF2-40B4-BE49-F238E27FC236}">
                <a16:creationId xmlns:a16="http://schemas.microsoft.com/office/drawing/2014/main" id="{992DA950-A8C6-4869-AED4-4F2B903827F4}"/>
              </a:ext>
            </a:extLst>
          </p:cNvPr>
          <p:cNvSpPr/>
          <p:nvPr/>
        </p:nvSpPr>
        <p:spPr>
          <a:xfrm>
            <a:off x="3510000" y="3049650"/>
            <a:ext cx="433350" cy="433350"/>
          </a:xfrm>
          <a:prstGeom prst="ellipse">
            <a:avLst/>
          </a:prstGeom>
          <a:solidFill>
            <a:srgbClr val="FFE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6" name="Ellipse 55">
            <a:extLst>
              <a:ext uri="{FF2B5EF4-FFF2-40B4-BE49-F238E27FC236}">
                <a16:creationId xmlns:a16="http://schemas.microsoft.com/office/drawing/2014/main" id="{1D533092-F3C7-4E15-9CE8-1A075E524356}"/>
              </a:ext>
            </a:extLst>
          </p:cNvPr>
          <p:cNvSpPr/>
          <p:nvPr/>
        </p:nvSpPr>
        <p:spPr>
          <a:xfrm>
            <a:off x="4230900" y="3049650"/>
            <a:ext cx="433350" cy="433350"/>
          </a:xfrm>
          <a:prstGeom prst="ellipse">
            <a:avLst/>
          </a:prstGeom>
          <a:solidFill>
            <a:srgbClr val="DBD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58" name="Textfeld 57">
            <a:extLst>
              <a:ext uri="{FF2B5EF4-FFF2-40B4-BE49-F238E27FC236}">
                <a16:creationId xmlns:a16="http://schemas.microsoft.com/office/drawing/2014/main" id="{84389DBE-6F06-4309-A8E0-A1C043F2F5E6}"/>
              </a:ext>
            </a:extLst>
          </p:cNvPr>
          <p:cNvSpPr txBox="1"/>
          <p:nvPr/>
        </p:nvSpPr>
        <p:spPr>
          <a:xfrm>
            <a:off x="551240" y="3895768"/>
            <a:ext cx="580970" cy="381002"/>
          </a:xfrm>
          <a:prstGeom prst="rect">
            <a:avLst/>
          </a:prstGeom>
          <a:noFill/>
        </p:spPr>
        <p:txBody>
          <a:bodyPr wrap="square" rtlCol="0">
            <a:spAutoFit/>
          </a:bodyPr>
          <a:lstStyle/>
          <a:p>
            <a:pPr algn="ctr"/>
            <a:r>
              <a:rPr lang="en-US" sz="938" dirty="0"/>
              <a:t>Radiant Blue</a:t>
            </a:r>
          </a:p>
        </p:txBody>
      </p:sp>
      <p:sp>
        <p:nvSpPr>
          <p:cNvPr id="64" name="Textfeld 63">
            <a:extLst>
              <a:ext uri="{FF2B5EF4-FFF2-40B4-BE49-F238E27FC236}">
                <a16:creationId xmlns:a16="http://schemas.microsoft.com/office/drawing/2014/main" id="{1D4EE240-5F29-4E8E-984E-B58835093A6F}"/>
              </a:ext>
            </a:extLst>
          </p:cNvPr>
          <p:cNvSpPr txBox="1"/>
          <p:nvPr/>
        </p:nvSpPr>
        <p:spPr>
          <a:xfrm>
            <a:off x="1272140" y="3895768"/>
            <a:ext cx="580970" cy="236668"/>
          </a:xfrm>
          <a:prstGeom prst="rect">
            <a:avLst/>
          </a:prstGeom>
          <a:noFill/>
        </p:spPr>
        <p:txBody>
          <a:bodyPr wrap="square" rtlCol="0">
            <a:spAutoFit/>
          </a:bodyPr>
          <a:lstStyle/>
          <a:p>
            <a:pPr algn="ctr"/>
            <a:r>
              <a:rPr lang="en-US" sz="938" dirty="0"/>
              <a:t>Flash</a:t>
            </a:r>
          </a:p>
        </p:txBody>
      </p:sp>
      <p:sp>
        <p:nvSpPr>
          <p:cNvPr id="66" name="Textfeld 65">
            <a:extLst>
              <a:ext uri="{FF2B5EF4-FFF2-40B4-BE49-F238E27FC236}">
                <a16:creationId xmlns:a16="http://schemas.microsoft.com/office/drawing/2014/main" id="{E44E6D80-4FB6-46ED-804B-DB8C3F433B2F}"/>
              </a:ext>
            </a:extLst>
          </p:cNvPr>
          <p:cNvSpPr txBox="1"/>
          <p:nvPr/>
        </p:nvSpPr>
        <p:spPr>
          <a:xfrm>
            <a:off x="1993040" y="3895768"/>
            <a:ext cx="580970" cy="236668"/>
          </a:xfrm>
          <a:prstGeom prst="rect">
            <a:avLst/>
          </a:prstGeom>
          <a:noFill/>
        </p:spPr>
        <p:txBody>
          <a:bodyPr wrap="square" rtlCol="0">
            <a:spAutoFit/>
          </a:bodyPr>
          <a:lstStyle/>
          <a:p>
            <a:pPr algn="ctr"/>
            <a:r>
              <a:rPr lang="en-US" sz="938" dirty="0"/>
              <a:t>Energy</a:t>
            </a:r>
          </a:p>
        </p:txBody>
      </p:sp>
      <p:sp>
        <p:nvSpPr>
          <p:cNvPr id="68" name="Textfeld 67">
            <a:extLst>
              <a:ext uri="{FF2B5EF4-FFF2-40B4-BE49-F238E27FC236}">
                <a16:creationId xmlns:a16="http://schemas.microsoft.com/office/drawing/2014/main" id="{F375A5C9-D1A1-46BA-9E46-80EBB893A07F}"/>
              </a:ext>
            </a:extLst>
          </p:cNvPr>
          <p:cNvSpPr txBox="1"/>
          <p:nvPr/>
        </p:nvSpPr>
        <p:spPr>
          <a:xfrm>
            <a:off x="2713940" y="3895768"/>
            <a:ext cx="580970" cy="236668"/>
          </a:xfrm>
          <a:prstGeom prst="rect">
            <a:avLst/>
          </a:prstGeom>
          <a:noFill/>
        </p:spPr>
        <p:txBody>
          <a:bodyPr wrap="square" rtlCol="0">
            <a:spAutoFit/>
          </a:bodyPr>
          <a:lstStyle/>
          <a:p>
            <a:pPr algn="ctr"/>
            <a:r>
              <a:rPr lang="en-US" sz="938" dirty="0"/>
              <a:t>Green</a:t>
            </a:r>
          </a:p>
        </p:txBody>
      </p:sp>
      <p:sp>
        <p:nvSpPr>
          <p:cNvPr id="70" name="Textfeld 69">
            <a:extLst>
              <a:ext uri="{FF2B5EF4-FFF2-40B4-BE49-F238E27FC236}">
                <a16:creationId xmlns:a16="http://schemas.microsoft.com/office/drawing/2014/main" id="{533FE36A-B45F-44B8-BBCA-56A40DEC8D08}"/>
              </a:ext>
            </a:extLst>
          </p:cNvPr>
          <p:cNvSpPr txBox="1"/>
          <p:nvPr/>
        </p:nvSpPr>
        <p:spPr>
          <a:xfrm>
            <a:off x="3436190" y="3895768"/>
            <a:ext cx="580970" cy="236668"/>
          </a:xfrm>
          <a:prstGeom prst="rect">
            <a:avLst/>
          </a:prstGeom>
          <a:noFill/>
        </p:spPr>
        <p:txBody>
          <a:bodyPr wrap="square" rtlCol="0">
            <a:spAutoFit/>
          </a:bodyPr>
          <a:lstStyle/>
          <a:p>
            <a:pPr algn="ctr"/>
            <a:r>
              <a:rPr lang="en-US" sz="938" dirty="0"/>
              <a:t>Red</a:t>
            </a:r>
          </a:p>
        </p:txBody>
      </p:sp>
      <p:sp>
        <p:nvSpPr>
          <p:cNvPr id="72" name="Textfeld 71">
            <a:extLst>
              <a:ext uri="{FF2B5EF4-FFF2-40B4-BE49-F238E27FC236}">
                <a16:creationId xmlns:a16="http://schemas.microsoft.com/office/drawing/2014/main" id="{831DAFEC-B480-44C2-BDC8-AB17F4B41518}"/>
              </a:ext>
            </a:extLst>
          </p:cNvPr>
          <p:cNvSpPr txBox="1"/>
          <p:nvPr/>
        </p:nvSpPr>
        <p:spPr>
          <a:xfrm>
            <a:off x="4157090" y="3895768"/>
            <a:ext cx="580970" cy="381002"/>
          </a:xfrm>
          <a:prstGeom prst="rect">
            <a:avLst/>
          </a:prstGeom>
          <a:noFill/>
        </p:spPr>
        <p:txBody>
          <a:bodyPr wrap="square" rtlCol="0">
            <a:spAutoFit/>
          </a:bodyPr>
          <a:lstStyle/>
          <a:p>
            <a:pPr algn="ctr"/>
            <a:r>
              <a:rPr lang="en-US" sz="938" dirty="0"/>
              <a:t>Deep</a:t>
            </a:r>
            <a:br>
              <a:rPr lang="en-US" sz="938" dirty="0"/>
            </a:br>
            <a:r>
              <a:rPr lang="en-US" sz="938" dirty="0"/>
              <a:t>Blue</a:t>
            </a:r>
          </a:p>
        </p:txBody>
      </p:sp>
      <p:sp>
        <p:nvSpPr>
          <p:cNvPr id="74" name="Textfeld 73">
            <a:extLst>
              <a:ext uri="{FF2B5EF4-FFF2-40B4-BE49-F238E27FC236}">
                <a16:creationId xmlns:a16="http://schemas.microsoft.com/office/drawing/2014/main" id="{D67998D2-8B49-440A-B50A-A1A4B98E2F50}"/>
              </a:ext>
            </a:extLst>
          </p:cNvPr>
          <p:cNvSpPr txBox="1"/>
          <p:nvPr/>
        </p:nvSpPr>
        <p:spPr>
          <a:xfrm>
            <a:off x="5589240" y="3629930"/>
            <a:ext cx="1198766" cy="236668"/>
          </a:xfrm>
          <a:prstGeom prst="rect">
            <a:avLst/>
          </a:prstGeom>
          <a:noFill/>
        </p:spPr>
        <p:txBody>
          <a:bodyPr wrap="square" rtlCol="0">
            <a:spAutoFit/>
          </a:bodyPr>
          <a:lstStyle/>
          <a:p>
            <a:r>
              <a:rPr lang="en-US" sz="938" dirty="0"/>
              <a:t>Use for Layout</a:t>
            </a:r>
          </a:p>
        </p:txBody>
      </p:sp>
      <p:sp>
        <p:nvSpPr>
          <p:cNvPr id="75" name="Rechteck 74">
            <a:extLst>
              <a:ext uri="{FF2B5EF4-FFF2-40B4-BE49-F238E27FC236}">
                <a16:creationId xmlns:a16="http://schemas.microsoft.com/office/drawing/2014/main" id="{962AFC47-C193-4846-9CBB-CDFE98D370AE}"/>
              </a:ext>
            </a:extLst>
          </p:cNvPr>
          <p:cNvSpPr/>
          <p:nvPr/>
        </p:nvSpPr>
        <p:spPr>
          <a:xfrm>
            <a:off x="5602500" y="1880550"/>
            <a:ext cx="1409400" cy="799200"/>
          </a:xfrm>
          <a:prstGeom prst="rect">
            <a:avLst/>
          </a:prstGeom>
          <a:solidFill>
            <a:srgbClr val="B8B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dirty="0">
                <a:solidFill>
                  <a:schemeClr val="tx1"/>
                </a:solidFill>
              </a:rPr>
              <a:t>Background Blue</a:t>
            </a:r>
          </a:p>
        </p:txBody>
      </p:sp>
      <p:sp>
        <p:nvSpPr>
          <p:cNvPr id="77" name="Rechteck 76">
            <a:extLst>
              <a:ext uri="{FF2B5EF4-FFF2-40B4-BE49-F238E27FC236}">
                <a16:creationId xmlns:a16="http://schemas.microsoft.com/office/drawing/2014/main" id="{BF4F6612-8A4C-48C3-91AD-15D72BC70B28}"/>
              </a:ext>
            </a:extLst>
          </p:cNvPr>
          <p:cNvSpPr/>
          <p:nvPr/>
        </p:nvSpPr>
        <p:spPr>
          <a:xfrm>
            <a:off x="7044300" y="1880550"/>
            <a:ext cx="1409400" cy="799200"/>
          </a:xfrm>
          <a:prstGeom prst="rect">
            <a:avLst/>
          </a:prstGeom>
          <a:solidFill>
            <a:srgbClr val="D4B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dirty="0">
                <a:solidFill>
                  <a:schemeClr val="tx1"/>
                </a:solidFill>
              </a:rPr>
              <a:t>Background Purple</a:t>
            </a:r>
          </a:p>
        </p:txBody>
      </p:sp>
      <p:sp>
        <p:nvSpPr>
          <p:cNvPr id="79" name="Rechteck 78">
            <a:extLst>
              <a:ext uri="{FF2B5EF4-FFF2-40B4-BE49-F238E27FC236}">
                <a16:creationId xmlns:a16="http://schemas.microsoft.com/office/drawing/2014/main" id="{102D2A20-0442-4696-911A-7D77C23A3B34}"/>
              </a:ext>
            </a:extLst>
          </p:cNvPr>
          <p:cNvSpPr/>
          <p:nvPr/>
        </p:nvSpPr>
        <p:spPr>
          <a:xfrm>
            <a:off x="5604244" y="2704050"/>
            <a:ext cx="1409400" cy="799200"/>
          </a:xfrm>
          <a:prstGeom prst="rect">
            <a:avLst/>
          </a:prstGeom>
          <a:solidFill>
            <a:srgbClr val="F6F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dirty="0">
                <a:solidFill>
                  <a:schemeClr val="tx1"/>
                </a:solidFill>
              </a:rPr>
              <a:t>Background Yellow</a:t>
            </a:r>
          </a:p>
        </p:txBody>
      </p:sp>
      <p:sp>
        <p:nvSpPr>
          <p:cNvPr id="81" name="Rechteck 80">
            <a:extLst>
              <a:ext uri="{FF2B5EF4-FFF2-40B4-BE49-F238E27FC236}">
                <a16:creationId xmlns:a16="http://schemas.microsoft.com/office/drawing/2014/main" id="{2C10CD40-4FD5-42C1-9F2D-5FA356A4CA38}"/>
              </a:ext>
            </a:extLst>
          </p:cNvPr>
          <p:cNvSpPr/>
          <p:nvPr/>
        </p:nvSpPr>
        <p:spPr>
          <a:xfrm>
            <a:off x="7044300" y="2704050"/>
            <a:ext cx="1409400" cy="799200"/>
          </a:xfrm>
          <a:prstGeom prst="rect">
            <a:avLst/>
          </a:prstGeom>
          <a:solidFill>
            <a:srgbClr val="D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638" dirty="0">
                <a:solidFill>
                  <a:schemeClr val="tx1"/>
                </a:solidFill>
              </a:rPr>
              <a:t>Background Grey</a:t>
            </a:r>
          </a:p>
        </p:txBody>
      </p:sp>
    </p:spTree>
    <p:extLst>
      <p:ext uri="{BB962C8B-B14F-4D97-AF65-F5344CB8AC3E}">
        <p14:creationId xmlns:p14="http://schemas.microsoft.com/office/powerpoint/2010/main" val="35347960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9591405-AFEF-4DB2-B53C-B4F3BE0D2B71}"/>
              </a:ext>
            </a:extLst>
          </p:cNvPr>
          <p:cNvSpPr>
            <a:spLocks noGrp="1"/>
          </p:cNvSpPr>
          <p:nvPr>
            <p:ph type="sldNum" sz="quarter" idx="10"/>
          </p:nvPr>
        </p:nvSpPr>
        <p:spPr/>
        <p:txBody>
          <a:bodyPr/>
          <a:lstStyle/>
          <a:p>
            <a:fld id="{88A1DFE4-5FC5-43BD-BB7E-75EAD82B965F}" type="slidenum">
              <a:rPr lang="en-US" noProof="0" smtClean="0"/>
              <a:pPr/>
              <a:t>29</a:t>
            </a:fld>
            <a:endParaRPr lang="en-US" noProof="0" dirty="0"/>
          </a:p>
        </p:txBody>
      </p:sp>
      <p:sp>
        <p:nvSpPr>
          <p:cNvPr id="4" name="Textfeld 3">
            <a:extLst>
              <a:ext uri="{FF2B5EF4-FFF2-40B4-BE49-F238E27FC236}">
                <a16:creationId xmlns:a16="http://schemas.microsoft.com/office/drawing/2014/main" id="{61DC7241-6C7F-4396-BBE0-E713DD0D0EBD}"/>
              </a:ext>
            </a:extLst>
          </p:cNvPr>
          <p:cNvSpPr txBox="1"/>
          <p:nvPr/>
        </p:nvSpPr>
        <p:spPr>
          <a:xfrm>
            <a:off x="535052" y="845184"/>
            <a:ext cx="1835759" cy="259815"/>
          </a:xfrm>
          <a:prstGeom prst="rect">
            <a:avLst/>
          </a:prstGeom>
          <a:noFill/>
        </p:spPr>
        <p:txBody>
          <a:bodyPr wrap="none" rtlCol="0">
            <a:spAutoFit/>
          </a:bodyPr>
          <a:lstStyle/>
          <a:p>
            <a:pPr>
              <a:lnSpc>
                <a:spcPts val="1388"/>
              </a:lnSpc>
            </a:pPr>
            <a:r>
              <a:rPr lang="en-US" sz="1125" cap="all" dirty="0"/>
              <a:t>Graphical Elements</a:t>
            </a:r>
          </a:p>
        </p:txBody>
      </p:sp>
      <p:sp>
        <p:nvSpPr>
          <p:cNvPr id="6" name="Textfeld 5">
            <a:extLst>
              <a:ext uri="{FF2B5EF4-FFF2-40B4-BE49-F238E27FC236}">
                <a16:creationId xmlns:a16="http://schemas.microsoft.com/office/drawing/2014/main" id="{73B63A09-AFCE-4666-A5E2-D1B48108B62E}"/>
              </a:ext>
            </a:extLst>
          </p:cNvPr>
          <p:cNvSpPr txBox="1"/>
          <p:nvPr/>
        </p:nvSpPr>
        <p:spPr>
          <a:xfrm>
            <a:off x="6070667" y="845184"/>
            <a:ext cx="785793" cy="259815"/>
          </a:xfrm>
          <a:prstGeom prst="rect">
            <a:avLst/>
          </a:prstGeom>
          <a:noFill/>
        </p:spPr>
        <p:txBody>
          <a:bodyPr wrap="none" rtlCol="0">
            <a:spAutoFit/>
          </a:bodyPr>
          <a:lstStyle/>
          <a:p>
            <a:pPr>
              <a:lnSpc>
                <a:spcPts val="1388"/>
              </a:lnSpc>
            </a:pPr>
            <a:r>
              <a:rPr lang="en-US" sz="1125" cap="all" dirty="0"/>
              <a:t>Badges</a:t>
            </a:r>
          </a:p>
        </p:txBody>
      </p:sp>
      <p:sp>
        <p:nvSpPr>
          <p:cNvPr id="8" name="Textfeld 7">
            <a:extLst>
              <a:ext uri="{FF2B5EF4-FFF2-40B4-BE49-F238E27FC236}">
                <a16:creationId xmlns:a16="http://schemas.microsoft.com/office/drawing/2014/main" id="{98213BA7-6BBA-4808-B967-EA3E3560253E}"/>
              </a:ext>
            </a:extLst>
          </p:cNvPr>
          <p:cNvSpPr txBox="1"/>
          <p:nvPr/>
        </p:nvSpPr>
        <p:spPr>
          <a:xfrm>
            <a:off x="535052" y="2735394"/>
            <a:ext cx="1282723" cy="259815"/>
          </a:xfrm>
          <a:prstGeom prst="rect">
            <a:avLst/>
          </a:prstGeom>
          <a:noFill/>
        </p:spPr>
        <p:txBody>
          <a:bodyPr wrap="none" rtlCol="0">
            <a:spAutoFit/>
          </a:bodyPr>
          <a:lstStyle/>
          <a:p>
            <a:pPr>
              <a:lnSpc>
                <a:spcPts val="1388"/>
              </a:lnSpc>
            </a:pPr>
            <a:r>
              <a:rPr lang="en-US" sz="1125" cap="all" dirty="0"/>
              <a:t>Infographics</a:t>
            </a:r>
          </a:p>
        </p:txBody>
      </p:sp>
      <p:cxnSp>
        <p:nvCxnSpPr>
          <p:cNvPr id="10" name="Gerader Verbinder 9">
            <a:extLst>
              <a:ext uri="{FF2B5EF4-FFF2-40B4-BE49-F238E27FC236}">
                <a16:creationId xmlns:a16="http://schemas.microsoft.com/office/drawing/2014/main" id="{25B431EC-EB71-4137-AF73-FD6748E8E0B6}"/>
              </a:ext>
            </a:extLst>
          </p:cNvPr>
          <p:cNvCxnSpPr/>
          <p:nvPr/>
        </p:nvCxnSpPr>
        <p:spPr>
          <a:xfrm>
            <a:off x="572400" y="1520100"/>
            <a:ext cx="2705400" cy="0"/>
          </a:xfrm>
          <a:prstGeom prst="line">
            <a:avLst/>
          </a:prstGeom>
          <a:ln w="19050">
            <a:solidFill>
              <a:srgbClr val="0F124A"/>
            </a:solidFill>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636F0B9A-306C-4260-8B9A-2A44A3387FD2}"/>
              </a:ext>
            </a:extLst>
          </p:cNvPr>
          <p:cNvCxnSpPr/>
          <p:nvPr/>
        </p:nvCxnSpPr>
        <p:spPr>
          <a:xfrm>
            <a:off x="572400" y="1625400"/>
            <a:ext cx="27054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fik 12" descr="Ein Bild, das Gebäude, Fenster, Zeichnung enthält.&#10;&#10;Automatisch generierte Beschreibung">
            <a:extLst>
              <a:ext uri="{FF2B5EF4-FFF2-40B4-BE49-F238E27FC236}">
                <a16:creationId xmlns:a16="http://schemas.microsoft.com/office/drawing/2014/main" id="{6262F2A8-08D8-40E1-B2D0-6BA64D1B0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150" y="3273750"/>
            <a:ext cx="4206600" cy="1206544"/>
          </a:xfrm>
          <a:prstGeom prst="rect">
            <a:avLst/>
          </a:prstGeom>
        </p:spPr>
      </p:pic>
      <p:sp>
        <p:nvSpPr>
          <p:cNvPr id="17" name="Textfeld 16">
            <a:extLst>
              <a:ext uri="{FF2B5EF4-FFF2-40B4-BE49-F238E27FC236}">
                <a16:creationId xmlns:a16="http://schemas.microsoft.com/office/drawing/2014/main" id="{8A81B1E8-81E1-4DB3-8939-0AE9AB984F74}"/>
              </a:ext>
            </a:extLst>
          </p:cNvPr>
          <p:cNvSpPr txBox="1"/>
          <p:nvPr/>
        </p:nvSpPr>
        <p:spPr>
          <a:xfrm>
            <a:off x="535051" y="1785287"/>
            <a:ext cx="1326052" cy="381002"/>
          </a:xfrm>
          <a:prstGeom prst="rect">
            <a:avLst/>
          </a:prstGeom>
          <a:noFill/>
        </p:spPr>
        <p:txBody>
          <a:bodyPr wrap="square" rtlCol="0">
            <a:spAutoFit/>
          </a:bodyPr>
          <a:lstStyle/>
          <a:p>
            <a:r>
              <a:rPr lang="en-US" sz="938" dirty="0"/>
              <a:t>Separation lines 1.5 pt</a:t>
            </a:r>
          </a:p>
        </p:txBody>
      </p:sp>
      <p:sp>
        <p:nvSpPr>
          <p:cNvPr id="19" name="Textfeld 18">
            <a:extLst>
              <a:ext uri="{FF2B5EF4-FFF2-40B4-BE49-F238E27FC236}">
                <a16:creationId xmlns:a16="http://schemas.microsoft.com/office/drawing/2014/main" id="{34AE9B2C-233E-4886-AAC4-504E0D58E9DC}"/>
              </a:ext>
            </a:extLst>
          </p:cNvPr>
          <p:cNvSpPr txBox="1"/>
          <p:nvPr/>
        </p:nvSpPr>
        <p:spPr>
          <a:xfrm>
            <a:off x="3626895" y="1987810"/>
            <a:ext cx="1198766" cy="236668"/>
          </a:xfrm>
          <a:prstGeom prst="rect">
            <a:avLst/>
          </a:prstGeom>
          <a:noFill/>
        </p:spPr>
        <p:txBody>
          <a:bodyPr wrap="square" rtlCol="0">
            <a:spAutoFit/>
          </a:bodyPr>
          <a:lstStyle/>
          <a:p>
            <a:r>
              <a:rPr lang="en-US" sz="938" dirty="0"/>
              <a:t>Arrows</a:t>
            </a:r>
          </a:p>
        </p:txBody>
      </p:sp>
      <p:sp>
        <p:nvSpPr>
          <p:cNvPr id="21" name="Textfeld 20">
            <a:extLst>
              <a:ext uri="{FF2B5EF4-FFF2-40B4-BE49-F238E27FC236}">
                <a16:creationId xmlns:a16="http://schemas.microsoft.com/office/drawing/2014/main" id="{47B6243C-3307-4FD5-9EA7-D0761C420828}"/>
              </a:ext>
            </a:extLst>
          </p:cNvPr>
          <p:cNvSpPr txBox="1"/>
          <p:nvPr/>
        </p:nvSpPr>
        <p:spPr>
          <a:xfrm>
            <a:off x="5938519" y="4002909"/>
            <a:ext cx="1198766" cy="161583"/>
          </a:xfrm>
          <a:prstGeom prst="rect">
            <a:avLst/>
          </a:prstGeom>
          <a:noFill/>
        </p:spPr>
        <p:txBody>
          <a:bodyPr wrap="square" rtlCol="0">
            <a:spAutoFit/>
          </a:bodyPr>
          <a:lstStyle/>
          <a:p>
            <a:r>
              <a:rPr lang="en-US" sz="450" dirty="0"/>
              <a:t>Use light badges on dark backgrounds</a:t>
            </a:r>
          </a:p>
        </p:txBody>
      </p:sp>
      <p:sp>
        <p:nvSpPr>
          <p:cNvPr id="23" name="Textfeld 22">
            <a:extLst>
              <a:ext uri="{FF2B5EF4-FFF2-40B4-BE49-F238E27FC236}">
                <a16:creationId xmlns:a16="http://schemas.microsoft.com/office/drawing/2014/main" id="{1E0DF808-1074-406B-AE56-AF1E710042F5}"/>
              </a:ext>
            </a:extLst>
          </p:cNvPr>
          <p:cNvSpPr txBox="1"/>
          <p:nvPr/>
        </p:nvSpPr>
        <p:spPr>
          <a:xfrm>
            <a:off x="5938519" y="2571750"/>
            <a:ext cx="1198766" cy="161583"/>
          </a:xfrm>
          <a:prstGeom prst="rect">
            <a:avLst/>
          </a:prstGeom>
          <a:noFill/>
        </p:spPr>
        <p:txBody>
          <a:bodyPr wrap="square" rtlCol="0">
            <a:spAutoFit/>
          </a:bodyPr>
          <a:lstStyle/>
          <a:p>
            <a:r>
              <a:rPr lang="en-US" sz="450" dirty="0"/>
              <a:t>Use blue badges on light backgrounds</a:t>
            </a:r>
          </a:p>
        </p:txBody>
      </p:sp>
      <p:sp>
        <p:nvSpPr>
          <p:cNvPr id="25" name="Ellipse 24">
            <a:extLst>
              <a:ext uri="{FF2B5EF4-FFF2-40B4-BE49-F238E27FC236}">
                <a16:creationId xmlns:a16="http://schemas.microsoft.com/office/drawing/2014/main" id="{EB093AFF-5829-4E6A-AB6D-039E164C4D97}"/>
              </a:ext>
            </a:extLst>
          </p:cNvPr>
          <p:cNvSpPr/>
          <p:nvPr/>
        </p:nvSpPr>
        <p:spPr>
          <a:xfrm>
            <a:off x="6022350" y="1371600"/>
            <a:ext cx="1119150" cy="11191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7" name="Rechteck 26">
            <a:extLst>
              <a:ext uri="{FF2B5EF4-FFF2-40B4-BE49-F238E27FC236}">
                <a16:creationId xmlns:a16="http://schemas.microsoft.com/office/drawing/2014/main" id="{68B3CFDE-37A7-4FCF-9FCF-9B9E0F6A48E0}"/>
              </a:ext>
            </a:extLst>
          </p:cNvPr>
          <p:cNvSpPr/>
          <p:nvPr/>
        </p:nvSpPr>
        <p:spPr>
          <a:xfrm>
            <a:off x="7422300" y="1530900"/>
            <a:ext cx="1119150" cy="79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t>This information is a badge because it is important!</a:t>
            </a:r>
          </a:p>
        </p:txBody>
      </p:sp>
      <p:sp>
        <p:nvSpPr>
          <p:cNvPr id="29" name="Rechteck 28">
            <a:extLst>
              <a:ext uri="{FF2B5EF4-FFF2-40B4-BE49-F238E27FC236}">
                <a16:creationId xmlns:a16="http://schemas.microsoft.com/office/drawing/2014/main" id="{302B2413-6C41-4949-9AD9-AA125F9AD9F9}"/>
              </a:ext>
            </a:extLst>
          </p:cNvPr>
          <p:cNvSpPr/>
          <p:nvPr/>
        </p:nvSpPr>
        <p:spPr>
          <a:xfrm>
            <a:off x="6022350" y="2921400"/>
            <a:ext cx="1119150" cy="79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sp>
        <p:nvSpPr>
          <p:cNvPr id="31" name="Ellipse 30">
            <a:extLst>
              <a:ext uri="{FF2B5EF4-FFF2-40B4-BE49-F238E27FC236}">
                <a16:creationId xmlns:a16="http://schemas.microsoft.com/office/drawing/2014/main" id="{1B911DDA-BBDF-46D9-BEF0-D2E7AA764E87}"/>
              </a:ext>
            </a:extLst>
          </p:cNvPr>
          <p:cNvSpPr/>
          <p:nvPr/>
        </p:nvSpPr>
        <p:spPr>
          <a:xfrm>
            <a:off x="7422300" y="2762100"/>
            <a:ext cx="1119150" cy="11191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This information is a badge because it is important!</a:t>
            </a:r>
          </a:p>
        </p:txBody>
      </p:sp>
      <p:pic>
        <p:nvPicPr>
          <p:cNvPr id="33" name="Grafik 32">
            <a:extLst>
              <a:ext uri="{FF2B5EF4-FFF2-40B4-BE49-F238E27FC236}">
                <a16:creationId xmlns:a16="http://schemas.microsoft.com/office/drawing/2014/main" id="{EA274DA9-BF72-4E87-AAF1-348A0FD64D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7400" y="1475452"/>
            <a:ext cx="175022" cy="89297"/>
          </a:xfrm>
          <a:prstGeom prst="rect">
            <a:avLst/>
          </a:prstGeom>
        </p:spPr>
      </p:pic>
      <p:pic>
        <p:nvPicPr>
          <p:cNvPr id="35" name="Grafik 34">
            <a:extLst>
              <a:ext uri="{FF2B5EF4-FFF2-40B4-BE49-F238E27FC236}">
                <a16:creationId xmlns:a16="http://schemas.microsoft.com/office/drawing/2014/main" id="{A69AE9C4-7541-4473-A517-50D6B0C787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7400" y="1734657"/>
            <a:ext cx="175022" cy="89297"/>
          </a:xfrm>
          <a:prstGeom prst="rect">
            <a:avLst/>
          </a:prstGeom>
        </p:spPr>
      </p:pic>
      <p:pic>
        <p:nvPicPr>
          <p:cNvPr id="37" name="Grafik 36">
            <a:extLst>
              <a:ext uri="{FF2B5EF4-FFF2-40B4-BE49-F238E27FC236}">
                <a16:creationId xmlns:a16="http://schemas.microsoft.com/office/drawing/2014/main" id="{EAD51DBA-A8C5-4963-80E3-59B84FAB9D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5610" y="1475452"/>
            <a:ext cx="175022" cy="89297"/>
          </a:xfrm>
          <a:prstGeom prst="rect">
            <a:avLst/>
          </a:prstGeom>
        </p:spPr>
      </p:pic>
      <p:pic>
        <p:nvPicPr>
          <p:cNvPr id="39" name="Grafik 38">
            <a:extLst>
              <a:ext uri="{FF2B5EF4-FFF2-40B4-BE49-F238E27FC236}">
                <a16:creationId xmlns:a16="http://schemas.microsoft.com/office/drawing/2014/main" id="{27AD9C89-C4D2-4449-882E-8AF41EE050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5610" y="1734658"/>
            <a:ext cx="175022" cy="89297"/>
          </a:xfrm>
          <a:prstGeom prst="rect">
            <a:avLst/>
          </a:prstGeom>
        </p:spPr>
      </p:pic>
      <p:pic>
        <p:nvPicPr>
          <p:cNvPr id="41" name="Grafik 40">
            <a:extLst>
              <a:ext uri="{FF2B5EF4-FFF2-40B4-BE49-F238E27FC236}">
                <a16:creationId xmlns:a16="http://schemas.microsoft.com/office/drawing/2014/main" id="{1995F2DC-7DF1-421B-B385-005863FC2D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3821" y="1475452"/>
            <a:ext cx="317897" cy="89297"/>
          </a:xfrm>
          <a:prstGeom prst="rect">
            <a:avLst/>
          </a:prstGeom>
        </p:spPr>
      </p:pic>
      <p:pic>
        <p:nvPicPr>
          <p:cNvPr id="43" name="Grafik 42">
            <a:extLst>
              <a:ext uri="{FF2B5EF4-FFF2-40B4-BE49-F238E27FC236}">
                <a16:creationId xmlns:a16="http://schemas.microsoft.com/office/drawing/2014/main" id="{9078D2F1-A3A5-481F-BC8A-56A7B25A91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63821" y="1734658"/>
            <a:ext cx="317897" cy="89297"/>
          </a:xfrm>
          <a:prstGeom prst="rect">
            <a:avLst/>
          </a:prstGeom>
        </p:spPr>
      </p:pic>
    </p:spTree>
    <p:extLst>
      <p:ext uri="{BB962C8B-B14F-4D97-AF65-F5344CB8AC3E}">
        <p14:creationId xmlns:p14="http://schemas.microsoft.com/office/powerpoint/2010/main" val="627213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BDDA5-0937-36D6-E224-B79F7852090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FE8AF7-53C8-D327-061E-40E5E94711A5}"/>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5" name="Title 4">
            <a:extLst>
              <a:ext uri="{FF2B5EF4-FFF2-40B4-BE49-F238E27FC236}">
                <a16:creationId xmlns:a16="http://schemas.microsoft.com/office/drawing/2014/main" id="{00F10A3F-79A8-EAE5-13B9-B3558187E456}"/>
              </a:ext>
            </a:extLst>
          </p:cNvPr>
          <p:cNvSpPr>
            <a:spLocks noGrp="1"/>
          </p:cNvSpPr>
          <p:nvPr>
            <p:ph type="title"/>
          </p:nvPr>
        </p:nvSpPr>
        <p:spPr/>
        <p:txBody>
          <a:bodyPr/>
          <a:lstStyle/>
          <a:p>
            <a:r>
              <a:rPr lang="en-US" dirty="0"/>
              <a:t>Outline</a:t>
            </a:r>
          </a:p>
        </p:txBody>
      </p:sp>
      <p:sp>
        <p:nvSpPr>
          <p:cNvPr id="11" name="Text Placeholder 3">
            <a:extLst>
              <a:ext uri="{FF2B5EF4-FFF2-40B4-BE49-F238E27FC236}">
                <a16:creationId xmlns:a16="http://schemas.microsoft.com/office/drawing/2014/main" id="{3A86D80A-CB62-C2B4-B26D-6D1132947098}"/>
              </a:ext>
            </a:extLst>
          </p:cNvPr>
          <p:cNvSpPr txBox="1">
            <a:spLocks/>
          </p:cNvSpPr>
          <p:nvPr/>
        </p:nvSpPr>
        <p:spPr>
          <a:xfrm>
            <a:off x="402482" y="1123950"/>
            <a:ext cx="8262937" cy="27479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Introduction</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Beam loss scenarios</a:t>
            </a:r>
            <a:endParaRPr lang="en-US" altLang="en-US" sz="1700" b="1" dirty="0">
              <a:latin typeface="Arial" panose="020B0604020202020204" pitchFamily="34" charset="0"/>
            </a:endParaRP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FCC-ee collimation overview</a:t>
            </a:r>
          </a:p>
          <a:p>
            <a:pPr marL="528750" lvl="1" indent="-285750" defTabSz="914400" eaLnBrk="0" fontAlgn="base" hangingPunct="0">
              <a:lnSpc>
                <a:spcPct val="100000"/>
              </a:lnSpc>
              <a:spcBef>
                <a:spcPct val="0"/>
              </a:spcBef>
              <a:spcAft>
                <a:spcPct val="0"/>
              </a:spcAft>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Top-up injection &amp; case studies</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Injected beam</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Circulating beam</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Background estimate</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Workflow overview</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Preliminary results</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Conclusions &amp; future steps</a:t>
            </a:r>
          </a:p>
          <a:p>
            <a:endParaRPr lang="en-US" dirty="0"/>
          </a:p>
        </p:txBody>
      </p:sp>
      <p:sp>
        <p:nvSpPr>
          <p:cNvPr id="4" name="Textfeld 1">
            <a:extLst>
              <a:ext uri="{FF2B5EF4-FFF2-40B4-BE49-F238E27FC236}">
                <a16:creationId xmlns:a16="http://schemas.microsoft.com/office/drawing/2014/main" id="{465727EA-D710-965D-02E3-4375D85DF398}"/>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29A1213F-9A6F-80B1-E3A2-87B3C1D7308B}"/>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646451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0BD05D-E45C-0E9A-70EC-77040407D9B0}"/>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itle 4">
            <a:extLst>
              <a:ext uri="{FF2B5EF4-FFF2-40B4-BE49-F238E27FC236}">
                <a16:creationId xmlns:a16="http://schemas.microsoft.com/office/drawing/2014/main" id="{CB66E904-D082-F2E7-FC12-D52DAAAD5174}"/>
              </a:ext>
            </a:extLst>
          </p:cNvPr>
          <p:cNvSpPr>
            <a:spLocks noGrp="1"/>
          </p:cNvSpPr>
          <p:nvPr>
            <p:ph type="title"/>
          </p:nvPr>
        </p:nvSpPr>
        <p:spPr/>
        <p:txBody>
          <a:bodyPr/>
          <a:lstStyle/>
          <a:p>
            <a:r>
              <a:rPr lang="en-US" dirty="0"/>
              <a:t>FCC-ee beam loss scenarios</a:t>
            </a:r>
          </a:p>
        </p:txBody>
      </p:sp>
      <p:sp>
        <p:nvSpPr>
          <p:cNvPr id="7" name="Textplatzhalter 4">
            <a:extLst>
              <a:ext uri="{FF2B5EF4-FFF2-40B4-BE49-F238E27FC236}">
                <a16:creationId xmlns:a16="http://schemas.microsoft.com/office/drawing/2014/main" id="{318A3147-AF35-9975-9ADF-C25D256E346D}"/>
              </a:ext>
            </a:extLst>
          </p:cNvPr>
          <p:cNvSpPr txBox="1">
            <a:spLocks/>
          </p:cNvSpPr>
          <p:nvPr/>
        </p:nvSpPr>
        <p:spPr>
          <a:xfrm>
            <a:off x="417530" y="1047750"/>
            <a:ext cx="8574070" cy="409575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dirty="0"/>
              <a:t>Important to investigate different beam loss scenarios and identify the ones to protect against. Currently </a:t>
            </a:r>
            <a:r>
              <a:rPr lang="en-US" b="1" dirty="0"/>
              <a:t>the focus is on the Z mode</a:t>
            </a:r>
            <a:r>
              <a:rPr lang="en-US" dirty="0"/>
              <a:t>, and the status is:</a:t>
            </a:r>
          </a:p>
          <a:p>
            <a:pPr marL="285750" indent="-285750">
              <a:lnSpc>
                <a:spcPct val="100000"/>
              </a:lnSpc>
              <a:buFont typeface="Arial" panose="020B0604020202020204" pitchFamily="34" charset="0"/>
              <a:buChar char="•"/>
            </a:pPr>
            <a:endParaRPr lang="en-US" dirty="0"/>
          </a:p>
          <a:p>
            <a:pPr marL="528750" lvl="1" indent="-285750">
              <a:lnSpc>
                <a:spcPct val="100000"/>
              </a:lnSpc>
            </a:pPr>
            <a:r>
              <a:rPr lang="en-US" b="1" dirty="0"/>
              <a:t>Generic beam halo losses </a:t>
            </a:r>
          </a:p>
          <a:p>
            <a:pPr marL="528750" lvl="1" indent="-285750">
              <a:lnSpc>
                <a:spcPct val="100000"/>
              </a:lnSpc>
            </a:pPr>
            <a:r>
              <a:rPr lang="en-US" dirty="0"/>
              <a:t>Beam losses from </a:t>
            </a:r>
            <a:r>
              <a:rPr lang="en-US" b="1" dirty="0"/>
              <a:t>interactions with residual gas</a:t>
            </a:r>
          </a:p>
          <a:p>
            <a:pPr marL="528750" lvl="1" indent="-285750">
              <a:lnSpc>
                <a:spcPct val="100000"/>
              </a:lnSpc>
            </a:pPr>
            <a:r>
              <a:rPr lang="en-US" dirty="0"/>
              <a:t>Beam losses from </a:t>
            </a:r>
            <a:r>
              <a:rPr lang="en-US" b="1" dirty="0"/>
              <a:t>beam-beam interactions</a:t>
            </a:r>
          </a:p>
          <a:p>
            <a:pPr marL="528750" lvl="1" indent="-285750">
              <a:lnSpc>
                <a:spcPct val="100000"/>
              </a:lnSpc>
            </a:pPr>
            <a:r>
              <a:rPr lang="en-US" dirty="0"/>
              <a:t>Beam losses due to </a:t>
            </a:r>
            <a:r>
              <a:rPr lang="en-US" b="1" dirty="0"/>
              <a:t>fast instabilities </a:t>
            </a:r>
          </a:p>
          <a:p>
            <a:pPr marL="528750" lvl="1" indent="-285750">
              <a:lnSpc>
                <a:spcPct val="100000"/>
              </a:lnSpc>
            </a:pPr>
            <a:r>
              <a:rPr lang="en-US" dirty="0"/>
              <a:t>Beam losses from </a:t>
            </a:r>
            <a:r>
              <a:rPr lang="en-US" b="1" dirty="0"/>
              <a:t>top-up injection </a:t>
            </a:r>
            <a:r>
              <a:rPr lang="en-US" dirty="0"/>
              <a:t>(this talk)</a:t>
            </a:r>
          </a:p>
          <a:p>
            <a:pPr marL="528750" lvl="1" indent="-285750">
              <a:lnSpc>
                <a:spcPct val="100000"/>
              </a:lnSpc>
            </a:pPr>
            <a:endParaRPr lang="en-US" dirty="0"/>
          </a:p>
          <a:p>
            <a:pPr marL="528750" lvl="1" indent="-285750">
              <a:lnSpc>
                <a:spcPct val="100000"/>
              </a:lnSpc>
            </a:pPr>
            <a:r>
              <a:rPr lang="en-US" dirty="0"/>
              <a:t>Beam losses from </a:t>
            </a:r>
            <a:r>
              <a:rPr lang="en-US" b="1" dirty="0"/>
              <a:t>Touschek scattering</a:t>
            </a:r>
            <a:endParaRPr lang="en-US" dirty="0"/>
          </a:p>
          <a:p>
            <a:pPr marL="528750" lvl="1" indent="-285750">
              <a:lnSpc>
                <a:spcPct val="100000"/>
              </a:lnSpc>
            </a:pPr>
            <a:r>
              <a:rPr lang="en-US" dirty="0"/>
              <a:t>Injection failure</a:t>
            </a:r>
          </a:p>
          <a:p>
            <a:pPr marL="528750" lvl="1" indent="-285750">
              <a:lnSpc>
                <a:spcPct val="100000"/>
              </a:lnSpc>
            </a:pPr>
            <a:r>
              <a:rPr lang="en-US" dirty="0"/>
              <a:t>SuperKEKB-like sudden beam loss events</a:t>
            </a:r>
          </a:p>
          <a:p>
            <a:pPr marL="528750" lvl="1" indent="-285750">
              <a:lnSpc>
                <a:spcPct val="100000"/>
              </a:lnSpc>
            </a:pPr>
            <a:r>
              <a:rPr lang="en-US" dirty="0"/>
              <a:t>Beam losses from interactions with thermal photons</a:t>
            </a:r>
          </a:p>
          <a:p>
            <a:pPr marL="528750" lvl="1" indent="-285750">
              <a:lnSpc>
                <a:spcPct val="100000"/>
              </a:lnSpc>
            </a:pPr>
            <a:r>
              <a:rPr lang="en-US" dirty="0"/>
              <a:t>Extraction failure </a:t>
            </a:r>
          </a:p>
          <a:p>
            <a:pPr marL="528750" lvl="1" indent="-285750">
              <a:lnSpc>
                <a:spcPct val="100000"/>
              </a:lnSpc>
            </a:pPr>
            <a:r>
              <a:rPr lang="en-US" dirty="0"/>
              <a:t>Other failures: power supplies, RF, missing beam-beam, feedback ...</a:t>
            </a:r>
          </a:p>
        </p:txBody>
      </p:sp>
      <p:sp>
        <p:nvSpPr>
          <p:cNvPr id="9" name="Right Brace 8">
            <a:extLst>
              <a:ext uri="{FF2B5EF4-FFF2-40B4-BE49-F238E27FC236}">
                <a16:creationId xmlns:a16="http://schemas.microsoft.com/office/drawing/2014/main" id="{1555AC9D-BB8D-E805-FC04-6BD0444A44D5}"/>
              </a:ext>
            </a:extLst>
          </p:cNvPr>
          <p:cNvSpPr/>
          <p:nvPr/>
        </p:nvSpPr>
        <p:spPr>
          <a:xfrm>
            <a:off x="7092389" y="1820981"/>
            <a:ext cx="381000" cy="1295400"/>
          </a:xfrm>
          <a:prstGeom prst="rightBrace">
            <a:avLst>
              <a:gd name="adj1" fmla="val 63855"/>
              <a:gd name="adj2" fmla="val 50498"/>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7029E9A-1482-6C75-11AD-16C137CA02A7}"/>
                  </a:ext>
                </a:extLst>
              </p:cNvPr>
              <p:cNvSpPr txBox="1"/>
              <p:nvPr/>
            </p:nvSpPr>
            <p:spPr>
              <a:xfrm>
                <a:off x="7696200" y="2207071"/>
                <a:ext cx="1156791" cy="738664"/>
              </a:xfrm>
              <a:prstGeom prst="rect">
                <a:avLst/>
              </a:prstGeom>
              <a:noFill/>
            </p:spPr>
            <p:txBody>
              <a:bodyPr wrap="none" rtlCol="0">
                <a:spAutoFit/>
              </a:bodyPr>
              <a:lstStyle/>
              <a:p>
                <a:pPr algn="ctr"/>
                <a14:m>
                  <m:oMath xmlns:m="http://schemas.openxmlformats.org/officeDocument/2006/math">
                    <m:sSup>
                      <m:sSupPr>
                        <m:ctrlPr>
                          <a:rPr lang="it-IT" sz="1400" b="0" i="1" smtClean="0">
                            <a:solidFill>
                              <a:srgbClr val="00B050"/>
                            </a:solidFill>
                            <a:latin typeface="Cambria Math" panose="02040503050406030204" pitchFamily="18" charset="0"/>
                          </a:rPr>
                        </m:ctrlPr>
                      </m:sSupPr>
                      <m:e>
                        <m:r>
                          <a:rPr lang="it-IT" sz="1400" b="0" i="1" smtClean="0">
                            <a:solidFill>
                              <a:srgbClr val="00B050"/>
                            </a:solidFill>
                            <a:latin typeface="Cambria Math" panose="02040503050406030204" pitchFamily="18" charset="0"/>
                          </a:rPr>
                          <m:t>1</m:t>
                        </m:r>
                      </m:e>
                      <m:sup>
                        <m:r>
                          <a:rPr lang="it-IT" sz="1400" b="0" i="1" smtClean="0">
                            <a:solidFill>
                              <a:srgbClr val="00B050"/>
                            </a:solidFill>
                            <a:latin typeface="Cambria Math" panose="02040503050406030204" pitchFamily="18" charset="0"/>
                          </a:rPr>
                          <m:t>𝑠𝑡</m:t>
                        </m:r>
                      </m:sup>
                    </m:sSup>
                  </m:oMath>
                </a14:m>
                <a:r>
                  <a:rPr lang="en-US" sz="1400" dirty="0">
                    <a:solidFill>
                      <a:srgbClr val="00B050"/>
                    </a:solidFill>
                  </a:rPr>
                  <a:t> iteration </a:t>
                </a:r>
              </a:p>
              <a:p>
                <a:pPr algn="ctr"/>
                <a:r>
                  <a:rPr lang="en-US" sz="1400" dirty="0">
                    <a:solidFill>
                      <a:srgbClr val="00B050"/>
                    </a:solidFill>
                  </a:rPr>
                  <a:t>at tracking </a:t>
                </a:r>
              </a:p>
              <a:p>
                <a:pPr algn="ctr"/>
                <a:r>
                  <a:rPr lang="en-US" sz="1400" dirty="0">
                    <a:solidFill>
                      <a:srgbClr val="00B050"/>
                    </a:solidFill>
                  </a:rPr>
                  <a:t>level done</a:t>
                </a:r>
              </a:p>
            </p:txBody>
          </p:sp>
        </mc:Choice>
        <mc:Fallback xmlns="">
          <p:sp>
            <p:nvSpPr>
              <p:cNvPr id="10" name="TextBox 9">
                <a:extLst>
                  <a:ext uri="{FF2B5EF4-FFF2-40B4-BE49-F238E27FC236}">
                    <a16:creationId xmlns:a16="http://schemas.microsoft.com/office/drawing/2014/main" id="{07029E9A-1482-6C75-11AD-16C137CA02A7}"/>
                  </a:ext>
                </a:extLst>
              </p:cNvPr>
              <p:cNvSpPr txBox="1">
                <a:spLocks noRot="1" noChangeAspect="1" noMove="1" noResize="1" noEditPoints="1" noAdjustHandles="1" noChangeArrowheads="1" noChangeShapeType="1" noTextEdit="1"/>
              </p:cNvSpPr>
              <p:nvPr/>
            </p:nvSpPr>
            <p:spPr>
              <a:xfrm>
                <a:off x="7696200" y="2207071"/>
                <a:ext cx="1156791" cy="738664"/>
              </a:xfrm>
              <a:prstGeom prst="rect">
                <a:avLst/>
              </a:prstGeom>
              <a:blipFill>
                <a:blip r:embed="rId2"/>
                <a:stretch>
                  <a:fillRect t="-1653" r="-1587" b="-8264"/>
                </a:stretch>
              </a:blipFill>
            </p:spPr>
            <p:txBody>
              <a:bodyPr/>
              <a:lstStyle/>
              <a:p>
                <a:r>
                  <a:rPr lang="en-US">
                    <a:noFill/>
                  </a:rPr>
                  <a:t> </a:t>
                </a:r>
              </a:p>
            </p:txBody>
          </p:sp>
        </mc:Fallback>
      </mc:AlternateContent>
      <p:sp>
        <p:nvSpPr>
          <p:cNvPr id="11" name="Right Brace 10">
            <a:extLst>
              <a:ext uri="{FF2B5EF4-FFF2-40B4-BE49-F238E27FC236}">
                <a16:creationId xmlns:a16="http://schemas.microsoft.com/office/drawing/2014/main" id="{10AD3581-380B-2BCA-CD09-FD2D8AE0B91B}"/>
              </a:ext>
            </a:extLst>
          </p:cNvPr>
          <p:cNvSpPr/>
          <p:nvPr/>
        </p:nvSpPr>
        <p:spPr>
          <a:xfrm>
            <a:off x="6325737" y="3250696"/>
            <a:ext cx="171386" cy="609600"/>
          </a:xfrm>
          <a:prstGeom prst="rightBrace">
            <a:avLst>
              <a:gd name="adj1" fmla="val 82738"/>
              <a:gd name="adj2" fmla="val 49576"/>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solidFill>
                <a:srgbClr val="FF0000"/>
              </a:solidFill>
            </a:endParaRPr>
          </a:p>
        </p:txBody>
      </p:sp>
      <p:sp>
        <p:nvSpPr>
          <p:cNvPr id="12" name="TextBox 11">
            <a:extLst>
              <a:ext uri="{FF2B5EF4-FFF2-40B4-BE49-F238E27FC236}">
                <a16:creationId xmlns:a16="http://schemas.microsoft.com/office/drawing/2014/main" id="{85902848-4CB8-3D0E-D053-5B7CE1192129}"/>
              </a:ext>
            </a:extLst>
          </p:cNvPr>
          <p:cNvSpPr txBox="1"/>
          <p:nvPr/>
        </p:nvSpPr>
        <p:spPr>
          <a:xfrm>
            <a:off x="6522144" y="3377843"/>
            <a:ext cx="1732655" cy="338554"/>
          </a:xfrm>
          <a:prstGeom prst="rect">
            <a:avLst/>
          </a:prstGeom>
          <a:noFill/>
        </p:spPr>
        <p:txBody>
          <a:bodyPr wrap="none" rtlCol="0">
            <a:spAutoFit/>
          </a:bodyPr>
          <a:lstStyle/>
          <a:p>
            <a:pPr algn="ctr"/>
            <a:r>
              <a:rPr lang="en-US" sz="1600" dirty="0">
                <a:solidFill>
                  <a:srgbClr val="FFC000"/>
                </a:solidFill>
              </a:rPr>
              <a:t>Work in progress</a:t>
            </a:r>
            <a:endParaRPr lang="en-US" sz="2400" dirty="0">
              <a:solidFill>
                <a:srgbClr val="FFC000"/>
              </a:solidFill>
            </a:endParaRPr>
          </a:p>
        </p:txBody>
      </p:sp>
      <p:sp>
        <p:nvSpPr>
          <p:cNvPr id="13" name="Right Brace 12">
            <a:extLst>
              <a:ext uri="{FF2B5EF4-FFF2-40B4-BE49-F238E27FC236}">
                <a16:creationId xmlns:a16="http://schemas.microsoft.com/office/drawing/2014/main" id="{80CDA3D2-188D-AB30-113B-A9D0B051762F}"/>
              </a:ext>
            </a:extLst>
          </p:cNvPr>
          <p:cNvSpPr/>
          <p:nvPr/>
        </p:nvSpPr>
        <p:spPr>
          <a:xfrm>
            <a:off x="7340615" y="3943350"/>
            <a:ext cx="171386" cy="792737"/>
          </a:xfrm>
          <a:prstGeom prst="rightBrace">
            <a:avLst>
              <a:gd name="adj1" fmla="val 82738"/>
              <a:gd name="adj2" fmla="val 49576"/>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dirty="0">
              <a:solidFill>
                <a:srgbClr val="FF0000"/>
              </a:solidFill>
            </a:endParaRPr>
          </a:p>
        </p:txBody>
      </p:sp>
      <p:sp>
        <p:nvSpPr>
          <p:cNvPr id="14" name="TextBox 13">
            <a:extLst>
              <a:ext uri="{FF2B5EF4-FFF2-40B4-BE49-F238E27FC236}">
                <a16:creationId xmlns:a16="http://schemas.microsoft.com/office/drawing/2014/main" id="{5042F423-CDBC-13BD-717B-280F56F26EB4}"/>
              </a:ext>
            </a:extLst>
          </p:cNvPr>
          <p:cNvSpPr txBox="1"/>
          <p:nvPr/>
        </p:nvSpPr>
        <p:spPr>
          <a:xfrm>
            <a:off x="7761756" y="4110436"/>
            <a:ext cx="1189749" cy="338554"/>
          </a:xfrm>
          <a:prstGeom prst="rect">
            <a:avLst/>
          </a:prstGeom>
          <a:noFill/>
        </p:spPr>
        <p:txBody>
          <a:bodyPr wrap="none" rtlCol="0">
            <a:spAutoFit/>
          </a:bodyPr>
          <a:lstStyle/>
          <a:p>
            <a:pPr algn="ctr"/>
            <a:r>
              <a:rPr lang="en-US" sz="1600" dirty="0">
                <a:solidFill>
                  <a:srgbClr val="FF0000"/>
                </a:solidFill>
              </a:rPr>
              <a:t>Not started</a:t>
            </a:r>
            <a:endParaRPr lang="en-US" sz="2400" dirty="0">
              <a:solidFill>
                <a:srgbClr val="FF0000"/>
              </a:solidFill>
            </a:endParaRPr>
          </a:p>
        </p:txBody>
      </p:sp>
      <p:sp>
        <p:nvSpPr>
          <p:cNvPr id="15" name="Textfeld 1">
            <a:extLst>
              <a:ext uri="{FF2B5EF4-FFF2-40B4-BE49-F238E27FC236}">
                <a16:creationId xmlns:a16="http://schemas.microsoft.com/office/drawing/2014/main" id="{33B8F9C9-072B-3908-D4E3-19D2450653D1}"/>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16" name="Textfeld 2">
            <a:extLst>
              <a:ext uri="{FF2B5EF4-FFF2-40B4-BE49-F238E27FC236}">
                <a16:creationId xmlns:a16="http://schemas.microsoft.com/office/drawing/2014/main" id="{A5DD66AE-A3E0-3BBE-7351-F2D3C1D60C0E}"/>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cxnSp>
        <p:nvCxnSpPr>
          <p:cNvPr id="4" name="Straight Connector 3">
            <a:extLst>
              <a:ext uri="{FF2B5EF4-FFF2-40B4-BE49-F238E27FC236}">
                <a16:creationId xmlns:a16="http://schemas.microsoft.com/office/drawing/2014/main" id="{23F8FA3F-033C-4BBD-A18D-3B4EA12A4F59}"/>
              </a:ext>
            </a:extLst>
          </p:cNvPr>
          <p:cNvCxnSpPr>
            <a:cxnSpLocks/>
          </p:cNvCxnSpPr>
          <p:nvPr/>
        </p:nvCxnSpPr>
        <p:spPr>
          <a:xfrm>
            <a:off x="5715000" y="1885950"/>
            <a:ext cx="0" cy="914400"/>
          </a:xfrm>
          <a:prstGeom prst="line">
            <a:avLst/>
          </a:prstGeom>
          <a:ln w="19050" cap="flat" cmpd="sng" algn="ctr">
            <a:solidFill>
              <a:srgbClr val="0070C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03C4EE9B-8AB1-FC7D-D670-0F0C05894665}"/>
              </a:ext>
            </a:extLst>
          </p:cNvPr>
          <p:cNvSpPr txBox="1"/>
          <p:nvPr/>
        </p:nvSpPr>
        <p:spPr>
          <a:xfrm>
            <a:off x="5574178" y="2162392"/>
            <a:ext cx="1828798" cy="307777"/>
          </a:xfrm>
          <a:prstGeom prst="rect">
            <a:avLst/>
          </a:prstGeom>
          <a:noFill/>
        </p:spPr>
        <p:txBody>
          <a:bodyPr wrap="square">
            <a:spAutoFit/>
          </a:bodyPr>
          <a:lstStyle/>
          <a:p>
            <a:pPr algn="ctr"/>
            <a:r>
              <a:rPr lang="en-US" sz="1400" dirty="0"/>
              <a:t>(</a:t>
            </a:r>
            <a:r>
              <a:rPr lang="en-US" sz="1400" dirty="0">
                <a:solidFill>
                  <a:srgbClr val="0070C0"/>
                </a:solidFill>
                <a:hlinkClick r:id="rId3">
                  <a:extLst>
                    <a:ext uri="{A12FA001-AC4F-418D-AE19-62706E023703}">
                      <ahyp:hlinkClr xmlns:ahyp="http://schemas.microsoft.com/office/drawing/2018/hyperlinkcolor" val="tx"/>
                    </a:ext>
                  </a:extLst>
                </a:hlinkClick>
              </a:rPr>
              <a:t>Giacomo’s talk</a:t>
            </a:r>
            <a:r>
              <a:rPr lang="en-US" sz="1400" dirty="0"/>
              <a:t>)</a:t>
            </a:r>
            <a:endParaRPr lang="en-US" sz="2000" dirty="0">
              <a:solidFill>
                <a:srgbClr val="00B050"/>
              </a:solidFill>
            </a:endParaRPr>
          </a:p>
        </p:txBody>
      </p:sp>
    </p:spTree>
    <p:extLst>
      <p:ext uri="{BB962C8B-B14F-4D97-AF65-F5344CB8AC3E}">
        <p14:creationId xmlns:p14="http://schemas.microsoft.com/office/powerpoint/2010/main" val="857196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C235CE-0A3A-263C-FE4F-71C65F7A50AB}"/>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5" name="Title 4">
            <a:extLst>
              <a:ext uri="{FF2B5EF4-FFF2-40B4-BE49-F238E27FC236}">
                <a16:creationId xmlns:a16="http://schemas.microsoft.com/office/drawing/2014/main" id="{6029BD4B-E812-16E0-595A-6EF43A3B5A96}"/>
              </a:ext>
            </a:extLst>
          </p:cNvPr>
          <p:cNvSpPr>
            <a:spLocks noGrp="1"/>
          </p:cNvSpPr>
          <p:nvPr>
            <p:ph type="title"/>
          </p:nvPr>
        </p:nvSpPr>
        <p:spPr/>
        <p:txBody>
          <a:bodyPr/>
          <a:lstStyle/>
          <a:p>
            <a:r>
              <a:rPr lang="en-US" altLang="en-US" dirty="0">
                <a:latin typeface="Arial" panose="020B0604020202020204" pitchFamily="34" charset="0"/>
              </a:rPr>
              <a:t>FCC-ee collimation overview</a:t>
            </a:r>
            <a:endParaRPr lang="en-US" dirty="0"/>
          </a:p>
        </p:txBody>
      </p:sp>
      <p:sp>
        <p:nvSpPr>
          <p:cNvPr id="7" name="Text Placeholder 3">
            <a:extLst>
              <a:ext uri="{FF2B5EF4-FFF2-40B4-BE49-F238E27FC236}">
                <a16:creationId xmlns:a16="http://schemas.microsoft.com/office/drawing/2014/main" id="{9C5944BE-4369-AB6A-7D4B-651692DE57D4}"/>
              </a:ext>
            </a:extLst>
          </p:cNvPr>
          <p:cNvSpPr txBox="1">
            <a:spLocks/>
          </p:cNvSpPr>
          <p:nvPr/>
        </p:nvSpPr>
        <p:spPr>
          <a:xfrm>
            <a:off x="381000" y="1047750"/>
            <a:ext cx="8263350" cy="118364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FCC-ee presents unique challenges:</a:t>
            </a:r>
          </a:p>
          <a:p>
            <a:pPr marL="625950" lvl="1" indent="-285750"/>
            <a:r>
              <a:rPr lang="en-US" dirty="0"/>
              <a:t>At Z pole </a:t>
            </a:r>
            <a:r>
              <a:rPr lang="en-US" dirty="0">
                <a:solidFill>
                  <a:srgbClr val="FF0000"/>
                </a:solidFill>
              </a:rPr>
              <a:t>17.5 MJ </a:t>
            </a:r>
            <a:r>
              <a:rPr lang="en-US" dirty="0"/>
              <a:t>of stored beam energy (two orders of </a:t>
            </a:r>
          </a:p>
          <a:p>
            <a:pPr lvl="1" indent="0">
              <a:buFont typeface="Arial" panose="020B0604020202020204" pitchFamily="34" charset="0"/>
              <a:buNone/>
            </a:pPr>
            <a:r>
              <a:rPr lang="en-US" dirty="0"/>
              <a:t>magnitude bigger than any other lepton collider).</a:t>
            </a:r>
          </a:p>
          <a:p>
            <a:pPr marL="625950" lvl="1" indent="-285750"/>
            <a:r>
              <a:rPr lang="en-US" dirty="0"/>
              <a:t>Beams are highly destructive.</a:t>
            </a:r>
          </a:p>
          <a:p>
            <a:pPr marL="625950" lvl="1" indent="-285750"/>
            <a:endParaRPr lang="en-US" dirty="0"/>
          </a:p>
        </p:txBody>
      </p:sp>
      <p:sp>
        <p:nvSpPr>
          <p:cNvPr id="9" name="TextBox 8">
            <a:extLst>
              <a:ext uri="{FF2B5EF4-FFF2-40B4-BE49-F238E27FC236}">
                <a16:creationId xmlns:a16="http://schemas.microsoft.com/office/drawing/2014/main" id="{D2DD0C40-6C7E-AB67-FB62-F2D4CB28BE2C}"/>
              </a:ext>
            </a:extLst>
          </p:cNvPr>
          <p:cNvSpPr txBox="1"/>
          <p:nvPr/>
        </p:nvSpPr>
        <p:spPr>
          <a:xfrm>
            <a:off x="442800" y="3105150"/>
            <a:ext cx="6339000" cy="1815882"/>
          </a:xfrm>
          <a:prstGeom prst="rect">
            <a:avLst/>
          </a:prstGeom>
          <a:noFill/>
        </p:spPr>
        <p:txBody>
          <a:bodyPr wrap="square">
            <a:spAutoFit/>
          </a:bodyPr>
          <a:lstStyle/>
          <a:p>
            <a:r>
              <a:rPr lang="en-US" sz="1600" dirty="0"/>
              <a:t>Collimation setup (for details see </a:t>
            </a:r>
            <a:r>
              <a:rPr lang="en-US" sz="1600" dirty="0">
                <a:solidFill>
                  <a:srgbClr val="0070C0"/>
                </a:solidFill>
                <a:hlinkClick r:id="rId2">
                  <a:extLst>
                    <a:ext uri="{A12FA001-AC4F-418D-AE19-62706E023703}">
                      <ahyp:hlinkClr xmlns:ahyp="http://schemas.microsoft.com/office/drawing/2018/hyperlinkcolor" val="tx"/>
                    </a:ext>
                  </a:extLst>
                </a:hlinkClick>
              </a:rPr>
              <a:t>Giacomo’s talk on </a:t>
            </a:r>
          </a:p>
          <a:p>
            <a:r>
              <a:rPr lang="en-US" sz="1600" dirty="0">
                <a:solidFill>
                  <a:srgbClr val="0070C0"/>
                </a:solidFill>
                <a:hlinkClick r:id="rId2">
                  <a:extLst>
                    <a:ext uri="{A12FA001-AC4F-418D-AE19-62706E023703}">
                      <ahyp:hlinkClr xmlns:ahyp="http://schemas.microsoft.com/office/drawing/2018/hyperlinkcolor" val="tx"/>
                    </a:ext>
                  </a:extLst>
                </a:hlinkClick>
              </a:rPr>
              <a:t>Tuesday</a:t>
            </a:r>
            <a:r>
              <a:rPr lang="en-US" sz="1600" dirty="0"/>
              <a:t>):</a:t>
            </a:r>
          </a:p>
          <a:p>
            <a:pPr marL="528750" lvl="1" indent="-285750">
              <a:buFont typeface="Arial" panose="020B0604020202020204" pitchFamily="34" charset="0"/>
              <a:buChar char="•"/>
            </a:pPr>
            <a:r>
              <a:rPr lang="en-US" sz="1600" dirty="0"/>
              <a:t>Global system in PF: 2 stage betatron + momentum.</a:t>
            </a:r>
          </a:p>
          <a:p>
            <a:pPr marL="528750" lvl="1" indent="-285750">
              <a:buFont typeface="Arial" panose="020B0604020202020204" pitchFamily="34" charset="0"/>
              <a:buChar char="•"/>
            </a:pPr>
            <a:r>
              <a:rPr lang="en-US" sz="1600" dirty="0"/>
              <a:t>Experimental IRs: SR collimators and mask + </a:t>
            </a:r>
          </a:p>
          <a:p>
            <a:pPr marL="243000" lvl="1"/>
            <a:r>
              <a:rPr lang="en-US" sz="1600" dirty="0"/>
              <a:t>     robust tertiary collimator.</a:t>
            </a:r>
          </a:p>
          <a:p>
            <a:pPr marL="528750" lvl="1" indent="-285750">
              <a:buFont typeface="Arial" panose="020B0604020202020204" pitchFamily="34" charset="0"/>
              <a:buChar char="•"/>
            </a:pPr>
            <a:r>
              <a:rPr lang="en-US" sz="1600" dirty="0"/>
              <a:t>Local protection for injection, extraction, etc..</a:t>
            </a:r>
          </a:p>
          <a:p>
            <a:pPr marL="528750" lvl="1" indent="-285750">
              <a:buFont typeface="Arial" panose="020B0604020202020204" pitchFamily="34" charset="0"/>
              <a:buChar char="•"/>
            </a:pPr>
            <a:r>
              <a:rPr lang="en-US" sz="1600" dirty="0"/>
              <a:t>Secondary particle shower absorber.</a:t>
            </a:r>
          </a:p>
        </p:txBody>
      </p:sp>
      <p:pic>
        <p:nvPicPr>
          <p:cNvPr id="10" name="Picture 9">
            <a:extLst>
              <a:ext uri="{FF2B5EF4-FFF2-40B4-BE49-F238E27FC236}">
                <a16:creationId xmlns:a16="http://schemas.microsoft.com/office/drawing/2014/main" id="{0DE650C7-C596-D339-BA4D-CD738BEC56C4}"/>
              </a:ext>
            </a:extLst>
          </p:cNvPr>
          <p:cNvPicPr>
            <a:picLocks noChangeAspect="1"/>
          </p:cNvPicPr>
          <p:nvPr/>
        </p:nvPicPr>
        <p:blipFill>
          <a:blip r:embed="rId3"/>
          <a:srcRect l="2941" r="8824"/>
          <a:stretch/>
        </p:blipFill>
        <p:spPr>
          <a:xfrm>
            <a:off x="6477000" y="466757"/>
            <a:ext cx="2286000" cy="1577666"/>
          </a:xfrm>
          <a:prstGeom prst="rect">
            <a:avLst/>
          </a:prstGeom>
        </p:spPr>
      </p:pic>
      <p:cxnSp>
        <p:nvCxnSpPr>
          <p:cNvPr id="11" name="Straight Arrow Connector 10">
            <a:extLst>
              <a:ext uri="{FF2B5EF4-FFF2-40B4-BE49-F238E27FC236}">
                <a16:creationId xmlns:a16="http://schemas.microsoft.com/office/drawing/2014/main" id="{17141EF7-CEEB-5CE1-DAAD-E287061CBB67}"/>
              </a:ext>
            </a:extLst>
          </p:cNvPr>
          <p:cNvCxnSpPr>
            <a:cxnSpLocks/>
          </p:cNvCxnSpPr>
          <p:nvPr/>
        </p:nvCxnSpPr>
        <p:spPr>
          <a:xfrm flipV="1">
            <a:off x="5486400" y="666750"/>
            <a:ext cx="2286000" cy="58884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grpSp>
        <p:nvGrpSpPr>
          <p:cNvPr id="12" name="Group 11">
            <a:extLst>
              <a:ext uri="{FF2B5EF4-FFF2-40B4-BE49-F238E27FC236}">
                <a16:creationId xmlns:a16="http://schemas.microsoft.com/office/drawing/2014/main" id="{4647452F-6F6F-CBA4-03BA-68588636FEFF}"/>
              </a:ext>
            </a:extLst>
          </p:cNvPr>
          <p:cNvGrpSpPr/>
          <p:nvPr/>
        </p:nvGrpSpPr>
        <p:grpSpPr>
          <a:xfrm>
            <a:off x="5909588" y="2626958"/>
            <a:ext cx="3116099" cy="2437784"/>
            <a:chOff x="5914683" y="2419632"/>
            <a:chExt cx="3116099" cy="2437784"/>
          </a:xfrm>
        </p:grpSpPr>
        <p:pic>
          <p:nvPicPr>
            <p:cNvPr id="13" name="Picture 12">
              <a:extLst>
                <a:ext uri="{FF2B5EF4-FFF2-40B4-BE49-F238E27FC236}">
                  <a16:creationId xmlns:a16="http://schemas.microsoft.com/office/drawing/2014/main" id="{4995E3F2-86AF-B362-9B40-DD1F951B9F63}"/>
                </a:ext>
              </a:extLst>
            </p:cNvPr>
            <p:cNvPicPr>
              <a:picLocks noChangeAspect="1"/>
            </p:cNvPicPr>
            <p:nvPr/>
          </p:nvPicPr>
          <p:blipFill>
            <a:blip r:embed="rId4"/>
            <a:srcRect l="6866" t="4688" r="8970" b="2593"/>
            <a:stretch/>
          </p:blipFill>
          <p:spPr>
            <a:xfrm>
              <a:off x="5914683" y="2419632"/>
              <a:ext cx="3116099" cy="2437784"/>
            </a:xfrm>
            <a:prstGeom prst="rect">
              <a:avLst/>
            </a:prstGeom>
          </p:spPr>
        </p:pic>
        <p:sp>
          <p:nvSpPr>
            <p:cNvPr id="14" name="Oval 13">
              <a:extLst>
                <a:ext uri="{FF2B5EF4-FFF2-40B4-BE49-F238E27FC236}">
                  <a16:creationId xmlns:a16="http://schemas.microsoft.com/office/drawing/2014/main" id="{64CE33C2-E818-B122-B36F-6A12DBF2889D}"/>
                </a:ext>
              </a:extLst>
            </p:cNvPr>
            <p:cNvSpPr/>
            <p:nvPr/>
          </p:nvSpPr>
          <p:spPr>
            <a:xfrm>
              <a:off x="8019288" y="4261104"/>
              <a:ext cx="246797" cy="153822"/>
            </a:xfrm>
            <a:prstGeom prst="ellipse">
              <a:avLst/>
            </a:prstGeom>
            <a:noFill/>
            <a:ln w="1905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dirty="0"/>
            </a:p>
          </p:txBody>
        </p:sp>
        <p:sp>
          <p:nvSpPr>
            <p:cNvPr id="15" name="Oval 14">
              <a:extLst>
                <a:ext uri="{FF2B5EF4-FFF2-40B4-BE49-F238E27FC236}">
                  <a16:creationId xmlns:a16="http://schemas.microsoft.com/office/drawing/2014/main" id="{395D79A9-23CD-D2FC-FAED-60824DE42D9D}"/>
                </a:ext>
              </a:extLst>
            </p:cNvPr>
            <p:cNvSpPr/>
            <p:nvPr/>
          </p:nvSpPr>
          <p:spPr>
            <a:xfrm>
              <a:off x="7349333" y="4488789"/>
              <a:ext cx="246797" cy="153822"/>
            </a:xfrm>
            <a:prstGeom prst="ellipse">
              <a:avLst/>
            </a:prstGeom>
            <a:noFill/>
            <a:ln w="1905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dirty="0"/>
            </a:p>
          </p:txBody>
        </p:sp>
        <p:sp>
          <p:nvSpPr>
            <p:cNvPr id="16" name="Oval 15">
              <a:extLst>
                <a:ext uri="{FF2B5EF4-FFF2-40B4-BE49-F238E27FC236}">
                  <a16:creationId xmlns:a16="http://schemas.microsoft.com/office/drawing/2014/main" id="{717209DD-1014-B507-ACC9-9148D75DCA92}"/>
                </a:ext>
              </a:extLst>
            </p:cNvPr>
            <p:cNvSpPr/>
            <p:nvPr/>
          </p:nvSpPr>
          <p:spPr>
            <a:xfrm>
              <a:off x="7349332" y="2670303"/>
              <a:ext cx="246797" cy="153822"/>
            </a:xfrm>
            <a:prstGeom prst="ellipse">
              <a:avLst/>
            </a:prstGeom>
            <a:noFill/>
            <a:ln w="1905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dirty="0"/>
            </a:p>
          </p:txBody>
        </p:sp>
        <p:sp>
          <p:nvSpPr>
            <p:cNvPr id="17" name="Oval 16">
              <a:extLst>
                <a:ext uri="{FF2B5EF4-FFF2-40B4-BE49-F238E27FC236}">
                  <a16:creationId xmlns:a16="http://schemas.microsoft.com/office/drawing/2014/main" id="{006925F4-FAB0-D7F4-487B-2ECCFD161AE5}"/>
                </a:ext>
              </a:extLst>
            </p:cNvPr>
            <p:cNvSpPr/>
            <p:nvPr/>
          </p:nvSpPr>
          <p:spPr>
            <a:xfrm>
              <a:off x="8247888" y="3584448"/>
              <a:ext cx="246797" cy="153822"/>
            </a:xfrm>
            <a:prstGeom prst="ellipse">
              <a:avLst/>
            </a:prstGeom>
            <a:noFill/>
            <a:ln w="1905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dirty="0"/>
            </a:p>
          </p:txBody>
        </p:sp>
        <p:sp>
          <p:nvSpPr>
            <p:cNvPr id="18" name="Oval 17">
              <a:extLst>
                <a:ext uri="{FF2B5EF4-FFF2-40B4-BE49-F238E27FC236}">
                  <a16:creationId xmlns:a16="http://schemas.microsoft.com/office/drawing/2014/main" id="{BF18993E-9677-084C-9F27-BEABD521762A}"/>
                </a:ext>
              </a:extLst>
            </p:cNvPr>
            <p:cNvSpPr/>
            <p:nvPr/>
          </p:nvSpPr>
          <p:spPr>
            <a:xfrm>
              <a:off x="6446520" y="3593592"/>
              <a:ext cx="246797" cy="153822"/>
            </a:xfrm>
            <a:prstGeom prst="ellipse">
              <a:avLst/>
            </a:prstGeom>
            <a:noFill/>
            <a:ln w="1905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7CE1AB7E-2110-ABD5-017C-AEE5B2C7885D}"/>
              </a:ext>
            </a:extLst>
          </p:cNvPr>
          <p:cNvSpPr txBox="1"/>
          <p:nvPr/>
        </p:nvSpPr>
        <p:spPr>
          <a:xfrm>
            <a:off x="370778" y="2098263"/>
            <a:ext cx="7346530" cy="1077218"/>
          </a:xfrm>
          <a:prstGeom prst="rect">
            <a:avLst/>
          </a:prstGeom>
          <a:noFill/>
        </p:spPr>
        <p:txBody>
          <a:bodyPr wrap="square">
            <a:spAutoFit/>
          </a:bodyPr>
          <a:lstStyle/>
          <a:p>
            <a:r>
              <a:rPr lang="en-US" sz="1600" dirty="0"/>
              <a:t>Collimation system must:</a:t>
            </a:r>
          </a:p>
          <a:p>
            <a:pPr marL="625950" lvl="1" indent="-285750">
              <a:buClr>
                <a:schemeClr val="tx1"/>
              </a:buClr>
              <a:buFont typeface="Arial" panose="020B0604020202020204" pitchFamily="34" charset="0"/>
              <a:buChar char="•"/>
            </a:pPr>
            <a:r>
              <a:rPr lang="en-US" sz="1600" dirty="0">
                <a:solidFill>
                  <a:srgbClr val="FF0000"/>
                </a:solidFill>
              </a:rPr>
              <a:t>Protect the machine </a:t>
            </a:r>
            <a:r>
              <a:rPr lang="en-US" sz="1600" dirty="0"/>
              <a:t>and the detectors from unavoidable beam losses.</a:t>
            </a:r>
            <a:endParaRPr lang="en-US" sz="1600" dirty="0">
              <a:solidFill>
                <a:srgbClr val="FF0000"/>
              </a:solidFill>
            </a:endParaRPr>
          </a:p>
          <a:p>
            <a:pPr marL="625950" lvl="1" indent="-285750">
              <a:buClr>
                <a:schemeClr val="tx1"/>
              </a:buClr>
              <a:buFont typeface="Arial" panose="020B0604020202020204" pitchFamily="34" charset="0"/>
              <a:buChar char="•"/>
            </a:pPr>
            <a:r>
              <a:rPr lang="en-US" sz="1600" dirty="0">
                <a:solidFill>
                  <a:srgbClr val="FF0000"/>
                </a:solidFill>
              </a:rPr>
              <a:t>Minimize background </a:t>
            </a:r>
            <a:r>
              <a:rPr lang="en-US" sz="1600" dirty="0"/>
              <a:t>for the experiments.</a:t>
            </a:r>
          </a:p>
          <a:p>
            <a:endParaRPr lang="en-US" sz="1600" dirty="0"/>
          </a:p>
        </p:txBody>
      </p:sp>
      <p:sp>
        <p:nvSpPr>
          <p:cNvPr id="19" name="Textfeld 1">
            <a:extLst>
              <a:ext uri="{FF2B5EF4-FFF2-40B4-BE49-F238E27FC236}">
                <a16:creationId xmlns:a16="http://schemas.microsoft.com/office/drawing/2014/main" id="{42A0ECFE-2602-09E5-04D0-FA72FCB506CA}"/>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20" name="Textfeld 2">
            <a:extLst>
              <a:ext uri="{FF2B5EF4-FFF2-40B4-BE49-F238E27FC236}">
                <a16:creationId xmlns:a16="http://schemas.microsoft.com/office/drawing/2014/main" id="{5C7ADAF5-F006-1ADD-D40F-92C7A0F6EAF1}"/>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1507533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B3BBB6-52E4-8BD0-2A81-A0CAFCCDB36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18833-5F88-7AED-904F-D9A86631221F}"/>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5" name="Title 4">
            <a:extLst>
              <a:ext uri="{FF2B5EF4-FFF2-40B4-BE49-F238E27FC236}">
                <a16:creationId xmlns:a16="http://schemas.microsoft.com/office/drawing/2014/main" id="{4B7CA482-83E9-272B-9416-FADAA1C2EECE}"/>
              </a:ext>
            </a:extLst>
          </p:cNvPr>
          <p:cNvSpPr>
            <a:spLocks noGrp="1"/>
          </p:cNvSpPr>
          <p:nvPr>
            <p:ph type="title"/>
          </p:nvPr>
        </p:nvSpPr>
        <p:spPr/>
        <p:txBody>
          <a:bodyPr/>
          <a:lstStyle/>
          <a:p>
            <a:r>
              <a:rPr lang="en-US" dirty="0"/>
              <a:t>Outline</a:t>
            </a:r>
          </a:p>
        </p:txBody>
      </p:sp>
      <p:sp>
        <p:nvSpPr>
          <p:cNvPr id="11" name="Text Placeholder 3">
            <a:extLst>
              <a:ext uri="{FF2B5EF4-FFF2-40B4-BE49-F238E27FC236}">
                <a16:creationId xmlns:a16="http://schemas.microsoft.com/office/drawing/2014/main" id="{C862541F-584A-8883-02AE-093482271E24}"/>
              </a:ext>
            </a:extLst>
          </p:cNvPr>
          <p:cNvSpPr txBox="1">
            <a:spLocks/>
          </p:cNvSpPr>
          <p:nvPr/>
        </p:nvSpPr>
        <p:spPr>
          <a:xfrm>
            <a:off x="402482" y="1123950"/>
            <a:ext cx="8262937" cy="27479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Introduction</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Beam loss scenarios</a:t>
            </a:r>
            <a:endParaRPr lang="en-US" altLang="en-US" sz="1700" b="1" dirty="0">
              <a:solidFill>
                <a:schemeClr val="tx1">
                  <a:lumMod val="25000"/>
                  <a:lumOff val="75000"/>
                </a:schemeClr>
              </a:solidFill>
              <a:latin typeface="Arial" panose="020B0604020202020204" pitchFamily="34" charset="0"/>
            </a:endParaRP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FCC-ee collimation overview</a:t>
            </a:r>
          </a:p>
          <a:p>
            <a:pPr marL="528750" lvl="1" indent="-285750" defTabSz="914400" eaLnBrk="0" fontAlgn="base" hangingPunct="0">
              <a:lnSpc>
                <a:spcPct val="100000"/>
              </a:lnSpc>
              <a:spcBef>
                <a:spcPct val="0"/>
              </a:spcBef>
              <a:spcAft>
                <a:spcPct val="0"/>
              </a:spcAft>
            </a:pP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latin typeface="Arial" panose="020B0604020202020204" pitchFamily="34" charset="0"/>
              </a:rPr>
              <a:t>Top-up injection &amp; case studies</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Injected beam</a:t>
            </a:r>
          </a:p>
          <a:p>
            <a:pPr marL="528750" lvl="1" indent="-285750" defTabSz="914400" eaLnBrk="0" fontAlgn="base" hangingPunct="0">
              <a:lnSpc>
                <a:spcPct val="100000"/>
              </a:lnSpc>
              <a:spcBef>
                <a:spcPct val="0"/>
              </a:spcBef>
              <a:spcAft>
                <a:spcPct val="0"/>
              </a:spcAft>
            </a:pPr>
            <a:r>
              <a:rPr lang="en-US" altLang="en-US" sz="1700" dirty="0">
                <a:latin typeface="Arial" panose="020B0604020202020204" pitchFamily="34" charset="0"/>
              </a:rPr>
              <a:t>Circulating beam</a:t>
            </a:r>
            <a:endParaRPr lang="en-US" altLang="en-US" sz="1700" b="1" dirty="0">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Background estimate</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Workflow overview</a:t>
            </a:r>
          </a:p>
          <a:p>
            <a:pPr marL="528750" lvl="1" indent="-285750" defTabSz="914400" eaLnBrk="0" fontAlgn="base" hangingPunct="0">
              <a:lnSpc>
                <a:spcPct val="100000"/>
              </a:lnSpc>
              <a:spcBef>
                <a:spcPct val="0"/>
              </a:spcBef>
              <a:spcAft>
                <a:spcPct val="0"/>
              </a:spcAft>
            </a:pPr>
            <a:r>
              <a:rPr lang="en-US" altLang="en-US" sz="1700" dirty="0">
                <a:solidFill>
                  <a:schemeClr val="tx1">
                    <a:lumMod val="25000"/>
                    <a:lumOff val="75000"/>
                  </a:schemeClr>
                </a:solidFill>
                <a:latin typeface="Arial" panose="020B0604020202020204" pitchFamily="34" charset="0"/>
              </a:rPr>
              <a:t>Preliminary results</a:t>
            </a: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endParaRPr lang="en-US" altLang="en-US" sz="1700" b="1" dirty="0">
              <a:solidFill>
                <a:schemeClr val="tx1">
                  <a:lumMod val="25000"/>
                  <a:lumOff val="75000"/>
                </a:schemeClr>
              </a:solidFill>
              <a:latin typeface="Arial" panose="020B0604020202020204" pitchFamily="34" charset="0"/>
            </a:endParaRPr>
          </a:p>
          <a:p>
            <a:pPr marL="285750" indent="-285750" defTabSz="914400" eaLnBrk="0" fontAlgn="base" hangingPunct="0">
              <a:lnSpc>
                <a:spcPct val="100000"/>
              </a:lnSpc>
              <a:spcBef>
                <a:spcPct val="0"/>
              </a:spcBef>
              <a:spcAft>
                <a:spcPct val="0"/>
              </a:spcAft>
              <a:buFont typeface="Arial" panose="020B0604020202020204" pitchFamily="34" charset="0"/>
              <a:buChar char="•"/>
            </a:pPr>
            <a:r>
              <a:rPr lang="en-US" altLang="en-US" sz="1700" b="1" dirty="0">
                <a:solidFill>
                  <a:schemeClr val="tx1">
                    <a:lumMod val="25000"/>
                    <a:lumOff val="75000"/>
                  </a:schemeClr>
                </a:solidFill>
                <a:latin typeface="Arial" panose="020B0604020202020204" pitchFamily="34" charset="0"/>
              </a:rPr>
              <a:t>Conclusions &amp; future steps</a:t>
            </a:r>
          </a:p>
          <a:p>
            <a:endParaRPr lang="en-US" dirty="0"/>
          </a:p>
        </p:txBody>
      </p:sp>
      <p:sp>
        <p:nvSpPr>
          <p:cNvPr id="4" name="Textfeld 1">
            <a:extLst>
              <a:ext uri="{FF2B5EF4-FFF2-40B4-BE49-F238E27FC236}">
                <a16:creationId xmlns:a16="http://schemas.microsoft.com/office/drawing/2014/main" id="{12A971C2-BD20-FB32-5AD1-94C390C13986}"/>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6" name="Textfeld 2">
            <a:extLst>
              <a:ext uri="{FF2B5EF4-FFF2-40B4-BE49-F238E27FC236}">
                <a16:creationId xmlns:a16="http://schemas.microsoft.com/office/drawing/2014/main" id="{91F02846-3068-2CA4-0DCE-7139491D79BB}"/>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Tree>
    <p:extLst>
      <p:ext uri="{BB962C8B-B14F-4D97-AF65-F5344CB8AC3E}">
        <p14:creationId xmlns:p14="http://schemas.microsoft.com/office/powerpoint/2010/main" val="2029556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80B6A-1A5A-1571-A2CA-D1BABBB2261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DB68ED-7B83-62D9-2613-28DC4FA32141}"/>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4" name="Text Placeholder 3">
            <a:extLst>
              <a:ext uri="{FF2B5EF4-FFF2-40B4-BE49-F238E27FC236}">
                <a16:creationId xmlns:a16="http://schemas.microsoft.com/office/drawing/2014/main" id="{A834956F-5C87-EFAF-148A-7F6E8321F1AF}"/>
              </a:ext>
            </a:extLst>
          </p:cNvPr>
          <p:cNvSpPr>
            <a:spLocks noGrp="1"/>
          </p:cNvSpPr>
          <p:nvPr>
            <p:ph type="body" sz="quarter" idx="12"/>
          </p:nvPr>
        </p:nvSpPr>
        <p:spPr>
          <a:xfrm>
            <a:off x="440325" y="1047750"/>
            <a:ext cx="8263350" cy="2438400"/>
          </a:xfrm>
        </p:spPr>
        <p:txBody>
          <a:bodyPr/>
          <a:lstStyle/>
          <a:p>
            <a:pPr marL="285750" indent="-285750">
              <a:buFont typeface="Arial" panose="020B0604020202020204" pitchFamily="34" charset="0"/>
              <a:buChar char="•"/>
            </a:pPr>
            <a:r>
              <a:rPr lang="en-US" dirty="0"/>
              <a:t>Beam lifetime during collisions well below 1h → </a:t>
            </a:r>
            <a:r>
              <a:rPr lang="en-US" b="1" dirty="0"/>
              <a:t>top-up injection scheme required</a:t>
            </a:r>
            <a:r>
              <a:rPr lang="en-US" dirty="0"/>
              <a:t>.</a:t>
            </a:r>
          </a:p>
          <a:p>
            <a:pPr marL="285750" indent="-285750">
              <a:buFont typeface="Arial" panose="020B0604020202020204" pitchFamily="34" charset="0"/>
              <a:buChar char="•"/>
            </a:pPr>
            <a:r>
              <a:rPr lang="en-US" b="1" dirty="0"/>
              <a:t>Z-mode most critical for injection </a:t>
            </a:r>
            <a:r>
              <a:rPr lang="en-US" dirty="0"/>
              <a:t>→ up to </a:t>
            </a:r>
            <a:r>
              <a:rPr lang="en-US" b="1" dirty="0"/>
              <a:t>1 % of full beam intensity is injected </a:t>
            </a:r>
            <a:r>
              <a:rPr lang="en-US" dirty="0"/>
              <a:t>every 3 s.</a:t>
            </a:r>
          </a:p>
          <a:p>
            <a:pPr marL="285750" indent="-285750">
              <a:buFont typeface="Arial" panose="020B0604020202020204" pitchFamily="34" charset="0"/>
              <a:buChar char="•"/>
            </a:pPr>
            <a:r>
              <a:rPr lang="en-US" b="1" dirty="0"/>
              <a:t>On-axis &amp; Off-energy current baseline scheme</a:t>
            </a:r>
            <a:r>
              <a:rPr lang="en-US" dirty="0"/>
              <a:t>. Hybrid mode, i.e., Off-axis &amp; Off-energy, is considered as an option, and as baseline for W-mode.</a:t>
            </a:r>
          </a:p>
          <a:p>
            <a:pPr marL="285750" indent="-285750">
              <a:buFont typeface="Arial" panose="020B0604020202020204" pitchFamily="34" charset="0"/>
              <a:buChar char="•"/>
            </a:pPr>
            <a:r>
              <a:rPr lang="en-US" dirty="0"/>
              <a:t>Off-axis &amp; On-energy injection scheme not feasible for synchrotron radiation (SR) levels at the SR mask collimator.</a:t>
            </a:r>
            <a:endParaRPr lang="en-US" b="1" dirty="0"/>
          </a:p>
          <a:p>
            <a:endParaRPr lang="en-US" dirty="0"/>
          </a:p>
        </p:txBody>
      </p:sp>
      <p:sp>
        <p:nvSpPr>
          <p:cNvPr id="5" name="Title 4">
            <a:extLst>
              <a:ext uri="{FF2B5EF4-FFF2-40B4-BE49-F238E27FC236}">
                <a16:creationId xmlns:a16="http://schemas.microsoft.com/office/drawing/2014/main" id="{15C4AF77-D898-273F-0ABB-FA9121EF09A9}"/>
              </a:ext>
            </a:extLst>
          </p:cNvPr>
          <p:cNvSpPr>
            <a:spLocks noGrp="1"/>
          </p:cNvSpPr>
          <p:nvPr>
            <p:ph type="title"/>
          </p:nvPr>
        </p:nvSpPr>
        <p:spPr/>
        <p:txBody>
          <a:bodyPr/>
          <a:lstStyle/>
          <a:p>
            <a:r>
              <a:rPr lang="en-US" dirty="0"/>
              <a:t>Top-up Injection for FCC-ee</a:t>
            </a:r>
          </a:p>
        </p:txBody>
      </p:sp>
      <p:pic>
        <p:nvPicPr>
          <p:cNvPr id="112" name="Picture 111">
            <a:extLst>
              <a:ext uri="{FF2B5EF4-FFF2-40B4-BE49-F238E27FC236}">
                <a16:creationId xmlns:a16="http://schemas.microsoft.com/office/drawing/2014/main" id="{1A28D817-BD22-0013-A9A1-F30D44B3A986}"/>
              </a:ext>
            </a:extLst>
          </p:cNvPr>
          <p:cNvPicPr>
            <a:picLocks noChangeAspect="1"/>
          </p:cNvPicPr>
          <p:nvPr/>
        </p:nvPicPr>
        <p:blipFill>
          <a:blip r:embed="rId2"/>
          <a:stretch>
            <a:fillRect/>
          </a:stretch>
        </p:blipFill>
        <p:spPr>
          <a:xfrm>
            <a:off x="3921388" y="3438194"/>
            <a:ext cx="2047052" cy="1409202"/>
          </a:xfrm>
          <a:prstGeom prst="rect">
            <a:avLst/>
          </a:prstGeom>
        </p:spPr>
      </p:pic>
      <p:grpSp>
        <p:nvGrpSpPr>
          <p:cNvPr id="155" name="Group 154">
            <a:extLst>
              <a:ext uri="{FF2B5EF4-FFF2-40B4-BE49-F238E27FC236}">
                <a16:creationId xmlns:a16="http://schemas.microsoft.com/office/drawing/2014/main" id="{8A963BC6-AFCA-86E3-0ADF-EAF6CB843BD5}"/>
              </a:ext>
            </a:extLst>
          </p:cNvPr>
          <p:cNvGrpSpPr/>
          <p:nvPr/>
        </p:nvGrpSpPr>
        <p:grpSpPr>
          <a:xfrm>
            <a:off x="9753600" y="3532398"/>
            <a:ext cx="1156532" cy="761203"/>
            <a:chOff x="6266923" y="3944799"/>
            <a:chExt cx="1156532" cy="761203"/>
          </a:xfrm>
        </p:grpSpPr>
        <p:sp>
          <p:nvSpPr>
            <p:cNvPr id="26" name="Rectangle: Rounded Corners 25">
              <a:extLst>
                <a:ext uri="{FF2B5EF4-FFF2-40B4-BE49-F238E27FC236}">
                  <a16:creationId xmlns:a16="http://schemas.microsoft.com/office/drawing/2014/main" id="{6CEB63D2-4B9C-9696-2C0C-34332056F1F5}"/>
                </a:ext>
              </a:extLst>
            </p:cNvPr>
            <p:cNvSpPr/>
            <p:nvPr/>
          </p:nvSpPr>
          <p:spPr>
            <a:xfrm>
              <a:off x="6950328" y="3944799"/>
              <a:ext cx="105139" cy="469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36" name="Straight Connector 35">
              <a:extLst>
                <a:ext uri="{FF2B5EF4-FFF2-40B4-BE49-F238E27FC236}">
                  <a16:creationId xmlns:a16="http://schemas.microsoft.com/office/drawing/2014/main" id="{D22CAB2A-F448-7572-80EC-8DEA8A04FB39}"/>
                </a:ext>
              </a:extLst>
            </p:cNvPr>
            <p:cNvCxnSpPr>
              <a:cxnSpLocks/>
              <a:stCxn id="26" idx="1"/>
            </p:cNvCxnSpPr>
            <p:nvPr/>
          </p:nvCxnSpPr>
          <p:spPr>
            <a:xfrm flipH="1">
              <a:off x="6871474" y="4179339"/>
              <a:ext cx="78854" cy="247679"/>
            </a:xfrm>
            <a:prstGeom prst="line">
              <a:avLst/>
            </a:prstGeom>
          </p:spPr>
          <p:style>
            <a:lnRef idx="2">
              <a:schemeClr val="accent5"/>
            </a:lnRef>
            <a:fillRef idx="0">
              <a:schemeClr val="accent5"/>
            </a:fillRef>
            <a:effectRef idx="1">
              <a:schemeClr val="accent5"/>
            </a:effectRef>
            <a:fontRef idx="minor">
              <a:schemeClr val="tx1"/>
            </a:fontRef>
          </p:style>
        </p:cxnSp>
        <p:cxnSp>
          <p:nvCxnSpPr>
            <p:cNvPr id="59" name="Straight Connector 58">
              <a:extLst>
                <a:ext uri="{FF2B5EF4-FFF2-40B4-BE49-F238E27FC236}">
                  <a16:creationId xmlns:a16="http://schemas.microsoft.com/office/drawing/2014/main" id="{21F3845A-FEA4-6680-3F99-F7CF6857FAD9}"/>
                </a:ext>
              </a:extLst>
            </p:cNvPr>
            <p:cNvCxnSpPr>
              <a:cxnSpLocks/>
            </p:cNvCxnSpPr>
            <p:nvPr/>
          </p:nvCxnSpPr>
          <p:spPr>
            <a:xfrm flipV="1">
              <a:off x="6713765" y="4422217"/>
              <a:ext cx="157709" cy="2138"/>
            </a:xfrm>
            <a:prstGeom prst="line">
              <a:avLst/>
            </a:prstGeom>
          </p:spPr>
          <p:style>
            <a:lnRef idx="2">
              <a:schemeClr val="accent5"/>
            </a:lnRef>
            <a:fillRef idx="0">
              <a:schemeClr val="accent5"/>
            </a:fillRef>
            <a:effectRef idx="1">
              <a:schemeClr val="accent5"/>
            </a:effectRef>
            <a:fontRef idx="minor">
              <a:schemeClr val="tx1"/>
            </a:fontRef>
          </p:style>
        </p:cxnSp>
        <p:cxnSp>
          <p:nvCxnSpPr>
            <p:cNvPr id="63" name="Straight Arrow Connector 62">
              <a:extLst>
                <a:ext uri="{FF2B5EF4-FFF2-40B4-BE49-F238E27FC236}">
                  <a16:creationId xmlns:a16="http://schemas.microsoft.com/office/drawing/2014/main" id="{2A9DADE3-105B-4173-0494-40B383F7908D}"/>
                </a:ext>
              </a:extLst>
            </p:cNvPr>
            <p:cNvCxnSpPr>
              <a:cxnSpLocks/>
            </p:cNvCxnSpPr>
            <p:nvPr/>
          </p:nvCxnSpPr>
          <p:spPr>
            <a:xfrm>
              <a:off x="6950328" y="4179339"/>
              <a:ext cx="473127"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65" name="Straight Connector 64">
              <a:extLst>
                <a:ext uri="{FF2B5EF4-FFF2-40B4-BE49-F238E27FC236}">
                  <a16:creationId xmlns:a16="http://schemas.microsoft.com/office/drawing/2014/main" id="{DC78F061-40E5-FA70-F7FF-24E02F51F1B7}"/>
                </a:ext>
              </a:extLst>
            </p:cNvPr>
            <p:cNvCxnSpPr>
              <a:cxnSpLocks/>
            </p:cNvCxnSpPr>
            <p:nvPr/>
          </p:nvCxnSpPr>
          <p:spPr>
            <a:xfrm flipH="1">
              <a:off x="6910901" y="4265934"/>
              <a:ext cx="125516" cy="278244"/>
            </a:xfrm>
            <a:prstGeom prst="line">
              <a:avLst/>
            </a:prstGeom>
          </p:spPr>
          <p:style>
            <a:lnRef idx="2">
              <a:schemeClr val="accent4"/>
            </a:lnRef>
            <a:fillRef idx="0">
              <a:schemeClr val="accent4"/>
            </a:fillRef>
            <a:effectRef idx="1">
              <a:schemeClr val="accent4"/>
            </a:effectRef>
            <a:fontRef idx="minor">
              <a:schemeClr val="tx1"/>
            </a:fontRef>
          </p:style>
        </p:cxnSp>
        <p:cxnSp>
          <p:nvCxnSpPr>
            <p:cNvPr id="67" name="Straight Connector 66">
              <a:extLst>
                <a:ext uri="{FF2B5EF4-FFF2-40B4-BE49-F238E27FC236}">
                  <a16:creationId xmlns:a16="http://schemas.microsoft.com/office/drawing/2014/main" id="{8238A902-6636-4E9A-4C8B-9D8BF110F157}"/>
                </a:ext>
              </a:extLst>
            </p:cNvPr>
            <p:cNvCxnSpPr>
              <a:cxnSpLocks/>
            </p:cNvCxnSpPr>
            <p:nvPr/>
          </p:nvCxnSpPr>
          <p:spPr>
            <a:xfrm flipV="1">
              <a:off x="6661195" y="4544178"/>
              <a:ext cx="105139" cy="161824"/>
            </a:xfrm>
            <a:prstGeom prst="line">
              <a:avLst/>
            </a:prstGeom>
          </p:spPr>
          <p:style>
            <a:lnRef idx="2">
              <a:schemeClr val="accent4"/>
            </a:lnRef>
            <a:fillRef idx="0">
              <a:schemeClr val="accent4"/>
            </a:fillRef>
            <a:effectRef idx="1">
              <a:schemeClr val="accent4"/>
            </a:effectRef>
            <a:fontRef idx="minor">
              <a:schemeClr val="tx1"/>
            </a:fontRef>
          </p:style>
        </p:cxnSp>
        <p:cxnSp>
          <p:nvCxnSpPr>
            <p:cNvPr id="68" name="Straight Connector 67">
              <a:extLst>
                <a:ext uri="{FF2B5EF4-FFF2-40B4-BE49-F238E27FC236}">
                  <a16:creationId xmlns:a16="http://schemas.microsoft.com/office/drawing/2014/main" id="{77CA2A30-760A-D223-4238-9F30D6C0E1C2}"/>
                </a:ext>
              </a:extLst>
            </p:cNvPr>
            <p:cNvCxnSpPr>
              <a:cxnSpLocks/>
            </p:cNvCxnSpPr>
            <p:nvPr/>
          </p:nvCxnSpPr>
          <p:spPr>
            <a:xfrm>
              <a:off x="6766335" y="4544178"/>
              <a:ext cx="139638" cy="0"/>
            </a:xfrm>
            <a:prstGeom prst="line">
              <a:avLst/>
            </a:prstGeom>
          </p:spPr>
          <p:style>
            <a:lnRef idx="2">
              <a:schemeClr val="accent4"/>
            </a:lnRef>
            <a:fillRef idx="0">
              <a:schemeClr val="accent4"/>
            </a:fillRef>
            <a:effectRef idx="1">
              <a:schemeClr val="accent4"/>
            </a:effectRef>
            <a:fontRef idx="minor">
              <a:schemeClr val="tx1"/>
            </a:fontRef>
          </p:style>
        </p:cxnSp>
        <p:sp>
          <p:nvSpPr>
            <p:cNvPr id="72" name="Rectangle: Rounded Corners 71">
              <a:extLst>
                <a:ext uri="{FF2B5EF4-FFF2-40B4-BE49-F238E27FC236}">
                  <a16:creationId xmlns:a16="http://schemas.microsoft.com/office/drawing/2014/main" id="{E983E017-43F9-70E5-7024-F76065D1C9C5}"/>
                </a:ext>
              </a:extLst>
            </p:cNvPr>
            <p:cNvSpPr/>
            <p:nvPr/>
          </p:nvSpPr>
          <p:spPr>
            <a:xfrm>
              <a:off x="6721979" y="4489631"/>
              <a:ext cx="183994" cy="31271"/>
            </a:xfrm>
            <a:prstGeom prst="round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2" name="Rectangle: Rounded Corners 81">
              <a:extLst>
                <a:ext uri="{FF2B5EF4-FFF2-40B4-BE49-F238E27FC236}">
                  <a16:creationId xmlns:a16="http://schemas.microsoft.com/office/drawing/2014/main" id="{E11739F9-CA3B-9209-2E9F-4851B46193D0}"/>
                </a:ext>
              </a:extLst>
            </p:cNvPr>
            <p:cNvSpPr/>
            <p:nvPr/>
          </p:nvSpPr>
          <p:spPr>
            <a:xfrm>
              <a:off x="6529771" y="3944799"/>
              <a:ext cx="105139" cy="469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91" name="Straight Connector 90">
              <a:extLst>
                <a:ext uri="{FF2B5EF4-FFF2-40B4-BE49-F238E27FC236}">
                  <a16:creationId xmlns:a16="http://schemas.microsoft.com/office/drawing/2014/main" id="{1DFD5856-66A6-C8CC-7CF6-55A0150E5FE6}"/>
                </a:ext>
              </a:extLst>
            </p:cNvPr>
            <p:cNvCxnSpPr>
              <a:cxnSpLocks/>
              <a:stCxn id="82" idx="3"/>
            </p:cNvCxnSpPr>
            <p:nvPr/>
          </p:nvCxnSpPr>
          <p:spPr>
            <a:xfrm>
              <a:off x="6634910" y="4179339"/>
              <a:ext cx="78854" cy="245016"/>
            </a:xfrm>
            <a:prstGeom prst="line">
              <a:avLst/>
            </a:prstGeom>
          </p:spPr>
          <p:style>
            <a:lnRef idx="2">
              <a:schemeClr val="accent5"/>
            </a:lnRef>
            <a:fillRef idx="0">
              <a:schemeClr val="accent5"/>
            </a:fillRef>
            <a:effectRef idx="1">
              <a:schemeClr val="accent5"/>
            </a:effectRef>
            <a:fontRef idx="minor">
              <a:schemeClr val="tx1"/>
            </a:fontRef>
          </p:style>
        </p:cxnSp>
        <p:cxnSp>
          <p:nvCxnSpPr>
            <p:cNvPr id="93" name="Straight Connector 92">
              <a:extLst>
                <a:ext uri="{FF2B5EF4-FFF2-40B4-BE49-F238E27FC236}">
                  <a16:creationId xmlns:a16="http://schemas.microsoft.com/office/drawing/2014/main" id="{1CF1F4E9-04B5-804C-66B8-48F0AD5B8A1D}"/>
                </a:ext>
              </a:extLst>
            </p:cNvPr>
            <p:cNvCxnSpPr>
              <a:cxnSpLocks/>
              <a:endCxn id="82" idx="3"/>
            </p:cNvCxnSpPr>
            <p:nvPr/>
          </p:nvCxnSpPr>
          <p:spPr>
            <a:xfrm>
              <a:off x="6266923" y="4179339"/>
              <a:ext cx="367987" cy="0"/>
            </a:xfrm>
            <a:prstGeom prst="line">
              <a:avLst/>
            </a:prstGeom>
          </p:spPr>
          <p:style>
            <a:lnRef idx="2">
              <a:schemeClr val="accent5"/>
            </a:lnRef>
            <a:fillRef idx="0">
              <a:schemeClr val="accent5"/>
            </a:fillRef>
            <a:effectRef idx="1">
              <a:schemeClr val="accent5"/>
            </a:effectRef>
            <a:fontRef idx="minor">
              <a:schemeClr val="tx1"/>
            </a:fontRef>
          </p:style>
        </p:cxnSp>
        <p:sp>
          <p:nvSpPr>
            <p:cNvPr id="135" name="Freeform: Shape 134">
              <a:extLst>
                <a:ext uri="{FF2B5EF4-FFF2-40B4-BE49-F238E27FC236}">
                  <a16:creationId xmlns:a16="http://schemas.microsoft.com/office/drawing/2014/main" id="{575BB648-D771-B0FA-6ABF-85A6B9F89C5E}"/>
                </a:ext>
              </a:extLst>
            </p:cNvPr>
            <p:cNvSpPr/>
            <p:nvPr/>
          </p:nvSpPr>
          <p:spPr>
            <a:xfrm>
              <a:off x="7036417" y="4200833"/>
              <a:ext cx="286943" cy="121806"/>
            </a:xfrm>
            <a:custGeom>
              <a:avLst/>
              <a:gdLst>
                <a:gd name="connsiteX0" fmla="*/ 0 w 415925"/>
                <a:gd name="connsiteY0" fmla="*/ 95297 h 178082"/>
                <a:gd name="connsiteX1" fmla="*/ 19050 w 415925"/>
                <a:gd name="connsiteY1" fmla="*/ 38147 h 178082"/>
                <a:gd name="connsiteX2" fmla="*/ 60325 w 415925"/>
                <a:gd name="connsiteY2" fmla="*/ 158797 h 178082"/>
                <a:gd name="connsiteX3" fmla="*/ 114300 w 415925"/>
                <a:gd name="connsiteY3" fmla="*/ 47 h 178082"/>
                <a:gd name="connsiteX4" fmla="*/ 184150 w 415925"/>
                <a:gd name="connsiteY4" fmla="*/ 177847 h 178082"/>
                <a:gd name="connsiteX5" fmla="*/ 254000 w 415925"/>
                <a:gd name="connsiteY5" fmla="*/ 38147 h 178082"/>
                <a:gd name="connsiteX6" fmla="*/ 415925 w 415925"/>
                <a:gd name="connsiteY6" fmla="*/ 44497 h 178082"/>
                <a:gd name="connsiteX7" fmla="*/ 415925 w 415925"/>
                <a:gd name="connsiteY7" fmla="*/ 44497 h 178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925" h="178082">
                  <a:moveTo>
                    <a:pt x="0" y="95297"/>
                  </a:moveTo>
                  <a:cubicBezTo>
                    <a:pt x="4498" y="61430"/>
                    <a:pt x="8996" y="27564"/>
                    <a:pt x="19050" y="38147"/>
                  </a:cubicBezTo>
                  <a:cubicBezTo>
                    <a:pt x="29104" y="48730"/>
                    <a:pt x="44450" y="165147"/>
                    <a:pt x="60325" y="158797"/>
                  </a:cubicBezTo>
                  <a:cubicBezTo>
                    <a:pt x="76200" y="152447"/>
                    <a:pt x="93663" y="-3128"/>
                    <a:pt x="114300" y="47"/>
                  </a:cubicBezTo>
                  <a:cubicBezTo>
                    <a:pt x="134938" y="3222"/>
                    <a:pt x="160867" y="171497"/>
                    <a:pt x="184150" y="177847"/>
                  </a:cubicBezTo>
                  <a:cubicBezTo>
                    <a:pt x="207433" y="184197"/>
                    <a:pt x="215371" y="60372"/>
                    <a:pt x="254000" y="38147"/>
                  </a:cubicBezTo>
                  <a:cubicBezTo>
                    <a:pt x="292629" y="15922"/>
                    <a:pt x="415925" y="44497"/>
                    <a:pt x="415925" y="44497"/>
                  </a:cubicBezTo>
                  <a:lnTo>
                    <a:pt x="415925" y="44497"/>
                  </a:lnTo>
                </a:path>
              </a:pathLst>
            </a:custGeom>
            <a:ln>
              <a:tailEnd type="triangle"/>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dirty="0"/>
            </a:p>
          </p:txBody>
        </p:sp>
      </p:grpSp>
      <p:pic>
        <p:nvPicPr>
          <p:cNvPr id="137" name="Picture 136">
            <a:extLst>
              <a:ext uri="{FF2B5EF4-FFF2-40B4-BE49-F238E27FC236}">
                <a16:creationId xmlns:a16="http://schemas.microsoft.com/office/drawing/2014/main" id="{E811B71E-1635-9E57-1FB5-9E7CA4460DBD}"/>
              </a:ext>
            </a:extLst>
          </p:cNvPr>
          <p:cNvPicPr>
            <a:picLocks noChangeAspect="1"/>
          </p:cNvPicPr>
          <p:nvPr/>
        </p:nvPicPr>
        <p:blipFill>
          <a:blip r:embed="rId3"/>
          <a:stretch>
            <a:fillRect/>
          </a:stretch>
        </p:blipFill>
        <p:spPr>
          <a:xfrm>
            <a:off x="899415" y="3424695"/>
            <a:ext cx="2145224" cy="1422701"/>
          </a:xfrm>
          <a:prstGeom prst="rect">
            <a:avLst/>
          </a:prstGeom>
        </p:spPr>
      </p:pic>
      <p:sp>
        <p:nvSpPr>
          <p:cNvPr id="138" name="TextBox 137">
            <a:extLst>
              <a:ext uri="{FF2B5EF4-FFF2-40B4-BE49-F238E27FC236}">
                <a16:creationId xmlns:a16="http://schemas.microsoft.com/office/drawing/2014/main" id="{A3768205-EB1C-D3F8-356E-AFEE47EAFCB7}"/>
              </a:ext>
            </a:extLst>
          </p:cNvPr>
          <p:cNvSpPr txBox="1"/>
          <p:nvPr/>
        </p:nvSpPr>
        <p:spPr>
          <a:xfrm>
            <a:off x="3862442" y="2876550"/>
            <a:ext cx="2145224" cy="489045"/>
          </a:xfrm>
          <a:prstGeom prst="rect">
            <a:avLst/>
          </a:prstGeom>
          <a:noFill/>
        </p:spPr>
        <p:txBody>
          <a:bodyPr wrap="square" rtlCol="0">
            <a:spAutoFit/>
          </a:bodyPr>
          <a:lstStyle/>
          <a:p>
            <a:pPr algn="l">
              <a:lnSpc>
                <a:spcPts val="3700"/>
              </a:lnSpc>
            </a:pPr>
            <a:r>
              <a:rPr kumimoji="0" lang="en-US" sz="1400" b="1" i="0" u="none" strike="noStrike" kern="1200" cap="none" spc="0" normalizeH="0" baseline="0" noProof="0" dirty="0">
                <a:ln>
                  <a:noFill/>
                </a:ln>
                <a:solidFill>
                  <a:srgbClr val="0F124A"/>
                </a:solidFill>
                <a:effectLst/>
                <a:uLnTx/>
                <a:uFillTx/>
                <a:latin typeface="Arial"/>
                <a:ea typeface="+mn-ea"/>
                <a:cs typeface="+mn-cs"/>
              </a:rPr>
              <a:t>Off-axis &amp; On-energy</a:t>
            </a:r>
            <a:endParaRPr lang="en-US" sz="2800" b="1" dirty="0"/>
          </a:p>
        </p:txBody>
      </p:sp>
      <p:sp>
        <p:nvSpPr>
          <p:cNvPr id="139" name="TextBox 138">
            <a:extLst>
              <a:ext uri="{FF2B5EF4-FFF2-40B4-BE49-F238E27FC236}">
                <a16:creationId xmlns:a16="http://schemas.microsoft.com/office/drawing/2014/main" id="{7CFF91D5-215F-D47C-0271-236C84F57DB7}"/>
              </a:ext>
            </a:extLst>
          </p:cNvPr>
          <p:cNvSpPr txBox="1"/>
          <p:nvPr/>
        </p:nvSpPr>
        <p:spPr>
          <a:xfrm>
            <a:off x="899415" y="2876550"/>
            <a:ext cx="2145224" cy="489045"/>
          </a:xfrm>
          <a:prstGeom prst="rect">
            <a:avLst/>
          </a:prstGeom>
          <a:noFill/>
        </p:spPr>
        <p:txBody>
          <a:bodyPr wrap="square" rtlCol="0">
            <a:spAutoFit/>
          </a:bodyPr>
          <a:lstStyle/>
          <a:p>
            <a:pPr algn="l">
              <a:lnSpc>
                <a:spcPts val="3700"/>
              </a:lnSpc>
            </a:pPr>
            <a:r>
              <a:rPr kumimoji="0" lang="en-US" sz="1400" b="1" i="0" u="none" strike="noStrike" kern="1200" cap="none" spc="0" normalizeH="0" baseline="0" noProof="0" dirty="0">
                <a:ln>
                  <a:noFill/>
                </a:ln>
                <a:solidFill>
                  <a:srgbClr val="0F124A"/>
                </a:solidFill>
                <a:effectLst/>
                <a:uLnTx/>
                <a:uFillTx/>
                <a:latin typeface="Arial"/>
                <a:ea typeface="+mn-ea"/>
                <a:cs typeface="+mn-cs"/>
              </a:rPr>
              <a:t>On-axis &amp; Off-energy</a:t>
            </a:r>
            <a:endParaRPr lang="en-US" sz="2800" b="1" dirty="0"/>
          </a:p>
        </p:txBody>
      </p:sp>
      <p:sp>
        <p:nvSpPr>
          <p:cNvPr id="140" name="TextBox 139">
            <a:extLst>
              <a:ext uri="{FF2B5EF4-FFF2-40B4-BE49-F238E27FC236}">
                <a16:creationId xmlns:a16="http://schemas.microsoft.com/office/drawing/2014/main" id="{2F780111-9E52-7109-69EF-11232DAC7FCA}"/>
              </a:ext>
            </a:extLst>
          </p:cNvPr>
          <p:cNvSpPr txBox="1"/>
          <p:nvPr/>
        </p:nvSpPr>
        <p:spPr>
          <a:xfrm>
            <a:off x="235324" y="3535483"/>
            <a:ext cx="1032655" cy="461665"/>
          </a:xfrm>
          <a:prstGeom prst="rect">
            <a:avLst/>
          </a:prstGeom>
          <a:noFill/>
        </p:spPr>
        <p:txBody>
          <a:bodyPr wrap="none" rtlCol="0">
            <a:spAutoFit/>
          </a:bodyPr>
          <a:lstStyle/>
          <a:p>
            <a:pPr algn="l"/>
            <a:r>
              <a:rPr lang="en-US" sz="1200" b="1" dirty="0">
                <a:solidFill>
                  <a:srgbClr val="FF0000"/>
                </a:solidFill>
              </a:rPr>
              <a:t>Circulating </a:t>
            </a:r>
          </a:p>
          <a:p>
            <a:pPr algn="l"/>
            <a:r>
              <a:rPr lang="en-US" sz="1200" b="1" dirty="0">
                <a:solidFill>
                  <a:srgbClr val="FF0000"/>
                </a:solidFill>
              </a:rPr>
              <a:t>beam</a:t>
            </a:r>
            <a:endParaRPr lang="en-US" sz="3000" b="1" dirty="0">
              <a:solidFill>
                <a:srgbClr val="FF0000"/>
              </a:solidFill>
            </a:endParaRPr>
          </a:p>
        </p:txBody>
      </p:sp>
      <p:sp>
        <p:nvSpPr>
          <p:cNvPr id="141" name="TextBox 140">
            <a:extLst>
              <a:ext uri="{FF2B5EF4-FFF2-40B4-BE49-F238E27FC236}">
                <a16:creationId xmlns:a16="http://schemas.microsoft.com/office/drawing/2014/main" id="{EEA4C39C-9F2F-A928-06EB-A90CD809C8CE}"/>
              </a:ext>
            </a:extLst>
          </p:cNvPr>
          <p:cNvSpPr txBox="1"/>
          <p:nvPr/>
        </p:nvSpPr>
        <p:spPr>
          <a:xfrm>
            <a:off x="2022532" y="4452820"/>
            <a:ext cx="1210588" cy="276999"/>
          </a:xfrm>
          <a:prstGeom prst="rect">
            <a:avLst/>
          </a:prstGeom>
          <a:noFill/>
        </p:spPr>
        <p:txBody>
          <a:bodyPr wrap="none" rtlCol="0">
            <a:spAutoFit/>
          </a:bodyPr>
          <a:lstStyle/>
          <a:p>
            <a:pPr algn="l"/>
            <a:r>
              <a:rPr lang="en-US" sz="1200" b="1" dirty="0">
                <a:solidFill>
                  <a:schemeClr val="accent4"/>
                </a:solidFill>
              </a:rPr>
              <a:t>Injected beam</a:t>
            </a:r>
            <a:endParaRPr lang="en-US" sz="3000" b="1" dirty="0">
              <a:solidFill>
                <a:schemeClr val="accent4"/>
              </a:solidFill>
            </a:endParaRPr>
          </a:p>
        </p:txBody>
      </p:sp>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B8A452E5-7953-5A78-D555-FBEF6BDD1766}"/>
                  </a:ext>
                </a:extLst>
              </p:cNvPr>
              <p:cNvSpPr txBox="1"/>
              <p:nvPr/>
            </p:nvSpPr>
            <p:spPr>
              <a:xfrm>
                <a:off x="2317905" y="3394240"/>
                <a:ext cx="860044" cy="276999"/>
              </a:xfrm>
              <a:prstGeom prst="rect">
                <a:avLst/>
              </a:prstGeom>
              <a:noFill/>
            </p:spPr>
            <p:txBody>
              <a:bodyPr wrap="none" rtlCol="0">
                <a:spAutoFit/>
              </a:bodyPr>
              <a:lstStyle/>
              <a:p>
                <a:pPr algn="l"/>
                <a14:m>
                  <m:oMath xmlns:m="http://schemas.openxmlformats.org/officeDocument/2006/math">
                    <m:r>
                      <a:rPr lang="en-US" sz="1200" b="1" i="1" smtClean="0">
                        <a:solidFill>
                          <a:schemeClr val="tx2"/>
                        </a:solidFill>
                        <a:latin typeface="Cambria Math" panose="02040503050406030204" pitchFamily="18" charset="0"/>
                        <a:ea typeface="Cambria Math" panose="02040503050406030204" pitchFamily="18" charset="0"/>
                      </a:rPr>
                      <m:t>𝝅</m:t>
                    </m:r>
                    <m:r>
                      <a:rPr lang="it-IT" sz="1200" b="1" i="1" smtClean="0">
                        <a:solidFill>
                          <a:schemeClr val="tx2"/>
                        </a:solidFill>
                        <a:latin typeface="Cambria Math" panose="02040503050406030204" pitchFamily="18" charset="0"/>
                        <a:ea typeface="Cambria Math" panose="02040503050406030204" pitchFamily="18" charset="0"/>
                      </a:rPr>
                      <m:t>−</m:t>
                    </m:r>
                  </m:oMath>
                </a14:m>
                <a:r>
                  <a:rPr lang="en-US" sz="1200" b="1" dirty="0">
                    <a:solidFill>
                      <a:schemeClr val="tx2"/>
                    </a:solidFill>
                  </a:rPr>
                  <a:t>bump</a:t>
                </a:r>
                <a:endParaRPr lang="en-US" sz="3000" b="1" dirty="0">
                  <a:solidFill>
                    <a:srgbClr val="FF0000"/>
                  </a:solidFill>
                </a:endParaRPr>
              </a:p>
            </p:txBody>
          </p:sp>
        </mc:Choice>
        <mc:Fallback xmlns="">
          <p:sp>
            <p:nvSpPr>
              <p:cNvPr id="144" name="TextBox 143">
                <a:extLst>
                  <a:ext uri="{FF2B5EF4-FFF2-40B4-BE49-F238E27FC236}">
                    <a16:creationId xmlns:a16="http://schemas.microsoft.com/office/drawing/2014/main" id="{B8A452E5-7953-5A78-D555-FBEF6BDD1766}"/>
                  </a:ext>
                </a:extLst>
              </p:cNvPr>
              <p:cNvSpPr txBox="1">
                <a:spLocks noRot="1" noChangeAspect="1" noMove="1" noResize="1" noEditPoints="1" noAdjustHandles="1" noChangeArrowheads="1" noChangeShapeType="1" noTextEdit="1"/>
              </p:cNvSpPr>
              <p:nvPr/>
            </p:nvSpPr>
            <p:spPr>
              <a:xfrm>
                <a:off x="2317905" y="3394240"/>
                <a:ext cx="860044" cy="276999"/>
              </a:xfrm>
              <a:prstGeom prst="rect">
                <a:avLst/>
              </a:prstGeom>
              <a:blipFill>
                <a:blip r:embed="rId4"/>
                <a:stretch>
                  <a:fillRect t="-4444" b="-15556"/>
                </a:stretch>
              </a:blipFill>
            </p:spPr>
            <p:txBody>
              <a:bodyPr/>
              <a:lstStyle/>
              <a:p>
                <a:r>
                  <a:rPr lang="en-US">
                    <a:noFill/>
                  </a:rPr>
                  <a:t> </a:t>
                </a:r>
              </a:p>
            </p:txBody>
          </p:sp>
        </mc:Fallback>
      </mc:AlternateContent>
      <p:sp>
        <p:nvSpPr>
          <p:cNvPr id="145" name="TextBox 144">
            <a:extLst>
              <a:ext uri="{FF2B5EF4-FFF2-40B4-BE49-F238E27FC236}">
                <a16:creationId xmlns:a16="http://schemas.microsoft.com/office/drawing/2014/main" id="{6845CE8E-61FC-903B-0FE8-A3DD4519EA83}"/>
              </a:ext>
            </a:extLst>
          </p:cNvPr>
          <p:cNvSpPr txBox="1"/>
          <p:nvPr/>
        </p:nvSpPr>
        <p:spPr>
          <a:xfrm>
            <a:off x="374333" y="4380169"/>
            <a:ext cx="1664211" cy="276999"/>
          </a:xfrm>
          <a:prstGeom prst="rect">
            <a:avLst/>
          </a:prstGeom>
          <a:noFill/>
        </p:spPr>
        <p:txBody>
          <a:bodyPr wrap="square" rtlCol="0">
            <a:spAutoFit/>
          </a:bodyPr>
          <a:lstStyle/>
          <a:p>
            <a:pPr algn="l"/>
            <a:r>
              <a:rPr lang="en-US" sz="1200" b="1" dirty="0">
                <a:solidFill>
                  <a:schemeClr val="accent2">
                    <a:lumMod val="75000"/>
                  </a:schemeClr>
                </a:solidFill>
              </a:rPr>
              <a:t>Septum blade</a:t>
            </a:r>
          </a:p>
        </p:txBody>
      </p:sp>
      <p:pic>
        <p:nvPicPr>
          <p:cNvPr id="156" name="Picture 155">
            <a:extLst>
              <a:ext uri="{FF2B5EF4-FFF2-40B4-BE49-F238E27FC236}">
                <a16:creationId xmlns:a16="http://schemas.microsoft.com/office/drawing/2014/main" id="{AB50073C-060A-DE63-42F5-8F0D3EC1056E}"/>
              </a:ext>
            </a:extLst>
          </p:cNvPr>
          <p:cNvPicPr>
            <a:picLocks noChangeAspect="1"/>
          </p:cNvPicPr>
          <p:nvPr/>
        </p:nvPicPr>
        <p:blipFill>
          <a:blip r:embed="rId5"/>
          <a:stretch>
            <a:fillRect/>
          </a:stretch>
        </p:blipFill>
        <p:spPr>
          <a:xfrm>
            <a:off x="6572090" y="3422620"/>
            <a:ext cx="2174658" cy="1424776"/>
          </a:xfrm>
          <a:prstGeom prst="rect">
            <a:avLst/>
          </a:prstGeom>
        </p:spPr>
      </p:pic>
      <p:sp>
        <p:nvSpPr>
          <p:cNvPr id="6" name="TextBox 5">
            <a:extLst>
              <a:ext uri="{FF2B5EF4-FFF2-40B4-BE49-F238E27FC236}">
                <a16:creationId xmlns:a16="http://schemas.microsoft.com/office/drawing/2014/main" id="{58EC9B7C-0FE5-BA1D-CAFF-F23B33C3A9B0}"/>
              </a:ext>
            </a:extLst>
          </p:cNvPr>
          <p:cNvSpPr txBox="1"/>
          <p:nvPr/>
        </p:nvSpPr>
        <p:spPr>
          <a:xfrm>
            <a:off x="6553200" y="2876550"/>
            <a:ext cx="2145224" cy="489045"/>
          </a:xfrm>
          <a:prstGeom prst="rect">
            <a:avLst/>
          </a:prstGeom>
          <a:noFill/>
        </p:spPr>
        <p:txBody>
          <a:bodyPr wrap="square" rtlCol="0">
            <a:spAutoFit/>
          </a:bodyPr>
          <a:lstStyle/>
          <a:p>
            <a:pPr algn="l">
              <a:lnSpc>
                <a:spcPts val="3700"/>
              </a:lnSpc>
            </a:pPr>
            <a:r>
              <a:rPr lang="en-US" sz="1400" b="1" dirty="0">
                <a:solidFill>
                  <a:srgbClr val="0F124A"/>
                </a:solidFill>
                <a:latin typeface="Arial"/>
              </a:rPr>
              <a:t>Off-axis &amp; Off-energy</a:t>
            </a:r>
            <a:endParaRPr lang="en-US" sz="2800" b="1" dirty="0"/>
          </a:p>
        </p:txBody>
      </p:sp>
      <p:sp>
        <p:nvSpPr>
          <p:cNvPr id="7" name="Textfeld 1">
            <a:extLst>
              <a:ext uri="{FF2B5EF4-FFF2-40B4-BE49-F238E27FC236}">
                <a16:creationId xmlns:a16="http://schemas.microsoft.com/office/drawing/2014/main" id="{4E2C0EDA-A34F-5B8D-96FB-BF76BE87B996}"/>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9" name="Textfeld 2">
            <a:extLst>
              <a:ext uri="{FF2B5EF4-FFF2-40B4-BE49-F238E27FC236}">
                <a16:creationId xmlns:a16="http://schemas.microsoft.com/office/drawing/2014/main" id="{BD0CEBAC-B8F7-8675-DA4F-B67A40C66896}"/>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sp>
        <p:nvSpPr>
          <p:cNvPr id="3" name="TextBox 2">
            <a:extLst>
              <a:ext uri="{FF2B5EF4-FFF2-40B4-BE49-F238E27FC236}">
                <a16:creationId xmlns:a16="http://schemas.microsoft.com/office/drawing/2014/main" id="{F35013CC-D632-8AD9-9DEC-D5640D1D7783}"/>
              </a:ext>
            </a:extLst>
          </p:cNvPr>
          <p:cNvSpPr txBox="1"/>
          <p:nvPr/>
        </p:nvSpPr>
        <p:spPr>
          <a:xfrm>
            <a:off x="6773239" y="416112"/>
            <a:ext cx="2134060" cy="584775"/>
          </a:xfrm>
          <a:prstGeom prst="rect">
            <a:avLst/>
          </a:prstGeom>
          <a:noFill/>
        </p:spPr>
        <p:txBody>
          <a:bodyPr wrap="square" rtlCol="0">
            <a:spAutoFit/>
          </a:bodyPr>
          <a:lstStyle/>
          <a:p>
            <a:pPr algn="l"/>
            <a:r>
              <a:rPr lang="en-US" sz="1600" dirty="0"/>
              <a:t>For more information see </a:t>
            </a:r>
            <a:r>
              <a:rPr lang="en-US" sz="1600" dirty="0">
                <a:solidFill>
                  <a:srgbClr val="0070C0"/>
                </a:solidFill>
                <a:hlinkClick r:id="rId6">
                  <a:extLst>
                    <a:ext uri="{A12FA001-AC4F-418D-AE19-62706E023703}">
                      <ahyp:hlinkClr xmlns:ahyp="http://schemas.microsoft.com/office/drawing/2018/hyperlinkcolor" val="tx"/>
                    </a:ext>
                  </a:extLst>
                </a:hlinkClick>
              </a:rPr>
              <a:t>Yann’s talk</a:t>
            </a:r>
            <a:r>
              <a:rPr lang="en-US" sz="1600" dirty="0"/>
              <a:t>.</a:t>
            </a:r>
            <a:endParaRPr lang="en-US" sz="3000" dirty="0"/>
          </a:p>
        </p:txBody>
      </p:sp>
    </p:spTree>
    <p:extLst>
      <p:ext uri="{BB962C8B-B14F-4D97-AF65-F5344CB8AC3E}">
        <p14:creationId xmlns:p14="http://schemas.microsoft.com/office/powerpoint/2010/main" val="1609764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E8779-59CB-7DFA-2672-7F6635ECB5ED}"/>
              </a:ext>
            </a:extLst>
          </p:cNvPr>
          <p:cNvSpPr>
            <a:spLocks noGrp="1"/>
          </p:cNvSpPr>
          <p:nvPr>
            <p:ph type="sldNum" sz="quarter" idx="10"/>
          </p:nvPr>
        </p:nvSpPr>
        <p:spPr>
          <a:xfrm>
            <a:off x="8745299" y="94965"/>
            <a:ext cx="324000" cy="170071"/>
          </a:xfrm>
        </p:spPr>
        <p:txBody>
          <a:bodyPr wrap="none" anchor="ctr">
            <a:normAutofit fontScale="25000" lnSpcReduction="20000"/>
          </a:bodyPr>
          <a:lstStyle/>
          <a:p>
            <a:pPr>
              <a:spcAft>
                <a:spcPts val="600"/>
              </a:spcAft>
            </a:pPr>
            <a:fld id="{88A1DFE4-5FC5-43BD-BB7E-75EAD82B965F}" type="slidenum">
              <a:rPr lang="en-US" sz="200" noProof="0" smtClean="0"/>
              <a:pPr>
                <a:spcAft>
                  <a:spcPts val="600"/>
                </a:spcAft>
              </a:pPr>
              <a:t>8</a:t>
            </a:fld>
            <a:endParaRPr lang="en-US" sz="200" noProof="0" dirty="0"/>
          </a:p>
        </p:txBody>
      </p:sp>
      <p:sp>
        <p:nvSpPr>
          <p:cNvPr id="5" name="Title 4">
            <a:extLst>
              <a:ext uri="{FF2B5EF4-FFF2-40B4-BE49-F238E27FC236}">
                <a16:creationId xmlns:a16="http://schemas.microsoft.com/office/drawing/2014/main" id="{716C2D3A-6D3F-960A-8DE5-7DE21D22F01C}"/>
              </a:ext>
            </a:extLst>
          </p:cNvPr>
          <p:cNvSpPr>
            <a:spLocks noGrp="1"/>
          </p:cNvSpPr>
          <p:nvPr>
            <p:ph type="title"/>
          </p:nvPr>
        </p:nvSpPr>
        <p:spPr>
          <a:xfrm>
            <a:off x="442800" y="577800"/>
            <a:ext cx="8263350" cy="804066"/>
          </a:xfrm>
        </p:spPr>
        <p:txBody>
          <a:bodyPr anchor="t">
            <a:normAutofit/>
          </a:bodyPr>
          <a:lstStyle/>
          <a:p>
            <a:r>
              <a:rPr lang="en-US" dirty="0"/>
              <a:t>Top-up Injection for FCC-ee</a:t>
            </a:r>
          </a:p>
        </p:txBody>
      </p:sp>
      <p:sp>
        <p:nvSpPr>
          <p:cNvPr id="39" name="TextBox 38">
            <a:extLst>
              <a:ext uri="{FF2B5EF4-FFF2-40B4-BE49-F238E27FC236}">
                <a16:creationId xmlns:a16="http://schemas.microsoft.com/office/drawing/2014/main" id="{5FBD383B-FA44-4021-0348-5685BCA69C3F}"/>
              </a:ext>
            </a:extLst>
          </p:cNvPr>
          <p:cNvSpPr txBox="1"/>
          <p:nvPr/>
        </p:nvSpPr>
        <p:spPr>
          <a:xfrm>
            <a:off x="437849" y="1123950"/>
            <a:ext cx="8401351" cy="3339376"/>
          </a:xfrm>
          <a:prstGeom prst="rect">
            <a:avLst/>
          </a:prstGeom>
          <a:noFill/>
        </p:spPr>
        <p:txBody>
          <a:bodyPr wrap="square" rtlCol="0">
            <a:spAutoFit/>
          </a:bodyPr>
          <a:lstStyle/>
          <a:p>
            <a:pPr>
              <a:spcAft>
                <a:spcPts val="600"/>
              </a:spcAft>
            </a:pPr>
            <a:r>
              <a:rPr lang="en-US" sz="1600" dirty="0"/>
              <a:t>We focus on ring losses during the injection process. The cases of interest include:</a:t>
            </a:r>
          </a:p>
          <a:p>
            <a:pPr marL="285750" indent="-285750">
              <a:spcAft>
                <a:spcPts val="600"/>
              </a:spcAft>
              <a:buFont typeface="Arial" panose="020B0604020202020204" pitchFamily="34" charset="0"/>
              <a:buChar char="•"/>
            </a:pPr>
            <a:r>
              <a:rPr lang="en-US" sz="1600" dirty="0"/>
              <a:t>Perfect injection: </a:t>
            </a:r>
          </a:p>
          <a:p>
            <a:pPr marL="628613" lvl="1" indent="-285750">
              <a:spcAft>
                <a:spcPts val="600"/>
              </a:spcAft>
              <a:buFont typeface="Arial" panose="020B0604020202020204" pitchFamily="34" charset="0"/>
              <a:buChar char="•"/>
            </a:pPr>
            <a:r>
              <a:rPr lang="en-US" sz="1600" dirty="0">
                <a:solidFill>
                  <a:srgbClr val="00B050"/>
                </a:solidFill>
              </a:rPr>
              <a:t>Injected beam</a:t>
            </a:r>
            <a:r>
              <a:rPr lang="en-US" sz="1600" dirty="0"/>
              <a:t>, both baseline scheme and hybrid mode. </a:t>
            </a:r>
          </a:p>
          <a:p>
            <a:pPr marL="628613" lvl="1" indent="-285750">
              <a:spcAft>
                <a:spcPts val="600"/>
              </a:spcAft>
              <a:buFont typeface="Arial" panose="020B0604020202020204" pitchFamily="34" charset="0"/>
              <a:buChar char="•"/>
            </a:pPr>
            <a:r>
              <a:rPr lang="en-US" sz="1600" dirty="0">
                <a:solidFill>
                  <a:srgbClr val="FF0000"/>
                </a:solidFill>
              </a:rPr>
              <a:t>Losses due to the bump</a:t>
            </a:r>
            <a:r>
              <a:rPr lang="en-US" sz="1600" dirty="0"/>
              <a:t>: the beam circulating in the collider must be brought close to the injected one. In this procedure part of the beam is scraped at the septum/absorber placed at the injection point. Core beam and halo beam are treated separately.</a:t>
            </a:r>
          </a:p>
          <a:p>
            <a:pPr marL="285750" indent="-285750">
              <a:spcAft>
                <a:spcPts val="600"/>
              </a:spcAft>
              <a:buFont typeface="Arial" panose="020B0604020202020204" pitchFamily="34" charset="0"/>
              <a:buChar char="•"/>
            </a:pPr>
            <a:endParaRPr lang="en-US" sz="1600" dirty="0"/>
          </a:p>
          <a:p>
            <a:pPr marL="285750" indent="-285750">
              <a:spcAft>
                <a:spcPts val="600"/>
              </a:spcAft>
              <a:buFont typeface="Arial" panose="020B0604020202020204" pitchFamily="34" charset="0"/>
              <a:buChar char="•"/>
            </a:pPr>
            <a:endParaRPr lang="en-US" sz="1600" dirty="0"/>
          </a:p>
          <a:p>
            <a:pPr marL="285750" indent="-285750">
              <a:spcAft>
                <a:spcPts val="600"/>
              </a:spcAft>
              <a:buFont typeface="Arial" panose="020B0604020202020204" pitchFamily="34" charset="0"/>
              <a:buChar char="•"/>
            </a:pPr>
            <a:endParaRPr lang="en-US" sz="1600" dirty="0"/>
          </a:p>
          <a:p>
            <a:pPr marL="285750" indent="-285750">
              <a:spcAft>
                <a:spcPts val="600"/>
              </a:spcAft>
              <a:buFont typeface="Arial" panose="020B0604020202020204" pitchFamily="34" charset="0"/>
              <a:buChar char="•"/>
            </a:pPr>
            <a:endParaRPr lang="en-US" sz="1600" dirty="0"/>
          </a:p>
        </p:txBody>
      </p:sp>
      <p:sp>
        <p:nvSpPr>
          <p:cNvPr id="48" name="Textfeld 1">
            <a:extLst>
              <a:ext uri="{FF2B5EF4-FFF2-40B4-BE49-F238E27FC236}">
                <a16:creationId xmlns:a16="http://schemas.microsoft.com/office/drawing/2014/main" id="{FF820719-4D64-F15A-9949-8E0472807AFC}"/>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49" name="Textfeld 2">
            <a:extLst>
              <a:ext uri="{FF2B5EF4-FFF2-40B4-BE49-F238E27FC236}">
                <a16:creationId xmlns:a16="http://schemas.microsoft.com/office/drawing/2014/main" id="{E46280B6-BC7F-FF62-B75C-32CC6FB9624A}"/>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grpSp>
        <p:nvGrpSpPr>
          <p:cNvPr id="12" name="Group 11">
            <a:extLst>
              <a:ext uri="{FF2B5EF4-FFF2-40B4-BE49-F238E27FC236}">
                <a16:creationId xmlns:a16="http://schemas.microsoft.com/office/drawing/2014/main" id="{447792B8-87E8-3008-06C2-442D3542A1ED}"/>
              </a:ext>
            </a:extLst>
          </p:cNvPr>
          <p:cNvGrpSpPr/>
          <p:nvPr/>
        </p:nvGrpSpPr>
        <p:grpSpPr>
          <a:xfrm>
            <a:off x="5562600" y="3231433"/>
            <a:ext cx="3429000" cy="1892162"/>
            <a:chOff x="5257800" y="1810547"/>
            <a:chExt cx="3581400" cy="1981424"/>
          </a:xfrm>
        </p:grpSpPr>
        <p:sp>
          <p:nvSpPr>
            <p:cNvPr id="13" name="Rectangle: Rounded Corners 12">
              <a:extLst>
                <a:ext uri="{FF2B5EF4-FFF2-40B4-BE49-F238E27FC236}">
                  <a16:creationId xmlns:a16="http://schemas.microsoft.com/office/drawing/2014/main" id="{BF7A3114-5F92-B27A-04E1-26CE9637E556}"/>
                </a:ext>
              </a:extLst>
            </p:cNvPr>
            <p:cNvSpPr/>
            <p:nvPr/>
          </p:nvSpPr>
          <p:spPr>
            <a:xfrm>
              <a:off x="7374081" y="1810547"/>
              <a:ext cx="325581" cy="1455179"/>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91FD7508-7975-8552-9AFE-7576C6EB8091}"/>
                </a:ext>
              </a:extLst>
            </p:cNvPr>
            <p:cNvCxnSpPr>
              <a:cxnSpLocks/>
              <a:stCxn id="13" idx="1"/>
            </p:cNvCxnSpPr>
            <p:nvPr/>
          </p:nvCxnSpPr>
          <p:spPr>
            <a:xfrm flipH="1">
              <a:off x="7129896" y="2538137"/>
              <a:ext cx="244185" cy="768349"/>
            </a:xfrm>
            <a:prstGeom prst="line">
              <a:avLst/>
            </a:prstGeom>
          </p:spPr>
          <p:style>
            <a:lnRef idx="3">
              <a:schemeClr val="accent5"/>
            </a:lnRef>
            <a:fillRef idx="0">
              <a:schemeClr val="accent5"/>
            </a:fillRef>
            <a:effectRef idx="2">
              <a:schemeClr val="accent5"/>
            </a:effectRef>
            <a:fontRef idx="minor">
              <a:schemeClr val="tx1"/>
            </a:fontRef>
          </p:style>
        </p:cxnSp>
        <p:cxnSp>
          <p:nvCxnSpPr>
            <p:cNvPr id="15" name="Straight Connector 14">
              <a:extLst>
                <a:ext uri="{FF2B5EF4-FFF2-40B4-BE49-F238E27FC236}">
                  <a16:creationId xmlns:a16="http://schemas.microsoft.com/office/drawing/2014/main" id="{AC07524F-CFEF-A980-BA57-7C83A0473A1C}"/>
                </a:ext>
              </a:extLst>
            </p:cNvPr>
            <p:cNvCxnSpPr>
              <a:cxnSpLocks/>
            </p:cNvCxnSpPr>
            <p:nvPr/>
          </p:nvCxnSpPr>
          <p:spPr>
            <a:xfrm flipV="1">
              <a:off x="6641523" y="3291593"/>
              <a:ext cx="488373" cy="6633"/>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Straight Arrow Connector 15">
              <a:extLst>
                <a:ext uri="{FF2B5EF4-FFF2-40B4-BE49-F238E27FC236}">
                  <a16:creationId xmlns:a16="http://schemas.microsoft.com/office/drawing/2014/main" id="{224035F8-E406-140F-D4AC-E42AD494A568}"/>
                </a:ext>
              </a:extLst>
            </p:cNvPr>
            <p:cNvCxnSpPr>
              <a:cxnSpLocks/>
            </p:cNvCxnSpPr>
            <p:nvPr/>
          </p:nvCxnSpPr>
          <p:spPr>
            <a:xfrm>
              <a:off x="7374081" y="2538137"/>
              <a:ext cx="1465119"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7" name="Straight Connector 16">
              <a:extLst>
                <a:ext uri="{FF2B5EF4-FFF2-40B4-BE49-F238E27FC236}">
                  <a16:creationId xmlns:a16="http://schemas.microsoft.com/office/drawing/2014/main" id="{4CAF2286-73CC-FB54-A796-1AD08084FD6C}"/>
                </a:ext>
              </a:extLst>
            </p:cNvPr>
            <p:cNvCxnSpPr>
              <a:cxnSpLocks/>
              <a:stCxn id="13" idx="3"/>
            </p:cNvCxnSpPr>
            <p:nvPr/>
          </p:nvCxnSpPr>
          <p:spPr>
            <a:xfrm flipH="1">
              <a:off x="7251988" y="2538137"/>
              <a:ext cx="447674" cy="1131803"/>
            </a:xfrm>
            <a:prstGeom prst="line">
              <a:avLst/>
            </a:prstGeom>
          </p:spPr>
          <p:style>
            <a:lnRef idx="3">
              <a:schemeClr val="accent4"/>
            </a:lnRef>
            <a:fillRef idx="0">
              <a:schemeClr val="accent4"/>
            </a:fillRef>
            <a:effectRef idx="2">
              <a:schemeClr val="accent4"/>
            </a:effectRef>
            <a:fontRef idx="minor">
              <a:schemeClr val="tx1"/>
            </a:fontRef>
          </p:style>
        </p:cxnSp>
        <p:cxnSp>
          <p:nvCxnSpPr>
            <p:cNvPr id="18" name="Straight Connector 17">
              <a:extLst>
                <a:ext uri="{FF2B5EF4-FFF2-40B4-BE49-F238E27FC236}">
                  <a16:creationId xmlns:a16="http://schemas.microsoft.com/office/drawing/2014/main" id="{895544D3-9303-AD38-35E5-5F8EAA92A158}"/>
                </a:ext>
              </a:extLst>
            </p:cNvPr>
            <p:cNvCxnSpPr>
              <a:cxnSpLocks/>
            </p:cNvCxnSpPr>
            <p:nvPr/>
          </p:nvCxnSpPr>
          <p:spPr>
            <a:xfrm flipV="1">
              <a:off x="6633895" y="3669940"/>
              <a:ext cx="170416" cy="122031"/>
            </a:xfrm>
            <a:prstGeom prst="line">
              <a:avLst/>
            </a:prstGeom>
          </p:spPr>
          <p:style>
            <a:lnRef idx="3">
              <a:schemeClr val="accent4"/>
            </a:lnRef>
            <a:fillRef idx="0">
              <a:schemeClr val="accent4"/>
            </a:fillRef>
            <a:effectRef idx="2">
              <a:schemeClr val="accent4"/>
            </a:effectRef>
            <a:fontRef idx="minor">
              <a:schemeClr val="tx1"/>
            </a:fontRef>
          </p:style>
        </p:cxnSp>
        <p:cxnSp>
          <p:nvCxnSpPr>
            <p:cNvPr id="19" name="Straight Connector 18">
              <a:extLst>
                <a:ext uri="{FF2B5EF4-FFF2-40B4-BE49-F238E27FC236}">
                  <a16:creationId xmlns:a16="http://schemas.microsoft.com/office/drawing/2014/main" id="{C42411BE-2EC5-B6A2-5454-8C7085815465}"/>
                </a:ext>
              </a:extLst>
            </p:cNvPr>
            <p:cNvCxnSpPr>
              <a:cxnSpLocks/>
            </p:cNvCxnSpPr>
            <p:nvPr/>
          </p:nvCxnSpPr>
          <p:spPr>
            <a:xfrm>
              <a:off x="6804315" y="3669940"/>
              <a:ext cx="447673" cy="0"/>
            </a:xfrm>
            <a:prstGeom prst="line">
              <a:avLst/>
            </a:prstGeom>
          </p:spPr>
          <p:style>
            <a:lnRef idx="3">
              <a:schemeClr val="accent4"/>
            </a:lnRef>
            <a:fillRef idx="0">
              <a:schemeClr val="accent4"/>
            </a:fillRef>
            <a:effectRef idx="2">
              <a:schemeClr val="accent4"/>
            </a:effectRef>
            <a:fontRef idx="minor">
              <a:schemeClr val="tx1"/>
            </a:fontRef>
          </p:style>
        </p:cxnSp>
        <p:sp>
          <p:nvSpPr>
            <p:cNvPr id="20" name="Rectangle: Rounded Corners 19">
              <a:extLst>
                <a:ext uri="{FF2B5EF4-FFF2-40B4-BE49-F238E27FC236}">
                  <a16:creationId xmlns:a16="http://schemas.microsoft.com/office/drawing/2014/main" id="{840F19E3-9706-3F4A-C419-9C69BE6CB252}"/>
                </a:ext>
              </a:extLst>
            </p:cNvPr>
            <p:cNvSpPr/>
            <p:nvPr/>
          </p:nvSpPr>
          <p:spPr>
            <a:xfrm>
              <a:off x="6666959" y="3500724"/>
              <a:ext cx="569769" cy="97009"/>
            </a:xfrm>
            <a:prstGeom prst="round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491D199C-75BC-0BDF-F697-A2760AABA603}"/>
                </a:ext>
              </a:extLst>
            </p:cNvPr>
            <p:cNvSpPr/>
            <p:nvPr/>
          </p:nvSpPr>
          <p:spPr>
            <a:xfrm>
              <a:off x="6071754" y="1810547"/>
              <a:ext cx="325581" cy="1455179"/>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4A1B2DA6-81B4-CD2E-8C6F-7E4F601F435B}"/>
                </a:ext>
              </a:extLst>
            </p:cNvPr>
            <p:cNvCxnSpPr>
              <a:cxnSpLocks/>
              <a:stCxn id="21" idx="3"/>
            </p:cNvCxnSpPr>
            <p:nvPr/>
          </p:nvCxnSpPr>
          <p:spPr>
            <a:xfrm>
              <a:off x="6397335" y="2538137"/>
              <a:ext cx="244185" cy="760088"/>
            </a:xfrm>
            <a:prstGeom prst="line">
              <a:avLst/>
            </a:prstGeom>
          </p:spPr>
          <p:style>
            <a:lnRef idx="3">
              <a:schemeClr val="accent5"/>
            </a:lnRef>
            <a:fillRef idx="0">
              <a:schemeClr val="accent5"/>
            </a:fillRef>
            <a:effectRef idx="2">
              <a:schemeClr val="accent5"/>
            </a:effectRef>
            <a:fontRef idx="minor">
              <a:schemeClr val="tx1"/>
            </a:fontRef>
          </p:style>
        </p:cxnSp>
        <p:cxnSp>
          <p:nvCxnSpPr>
            <p:cNvPr id="27" name="Straight Connector 26">
              <a:extLst>
                <a:ext uri="{FF2B5EF4-FFF2-40B4-BE49-F238E27FC236}">
                  <a16:creationId xmlns:a16="http://schemas.microsoft.com/office/drawing/2014/main" id="{C3F2412F-4E00-A00E-5179-A44F642C2CBC}"/>
                </a:ext>
              </a:extLst>
            </p:cNvPr>
            <p:cNvCxnSpPr>
              <a:cxnSpLocks/>
              <a:endCxn id="21" idx="3"/>
            </p:cNvCxnSpPr>
            <p:nvPr/>
          </p:nvCxnSpPr>
          <p:spPr>
            <a:xfrm>
              <a:off x="5257800" y="2538137"/>
              <a:ext cx="1139535" cy="0"/>
            </a:xfrm>
            <a:prstGeom prst="line">
              <a:avLst/>
            </a:prstGeom>
          </p:spPr>
          <p:style>
            <a:lnRef idx="3">
              <a:schemeClr val="accent5"/>
            </a:lnRef>
            <a:fillRef idx="0">
              <a:schemeClr val="accent5"/>
            </a:fillRef>
            <a:effectRef idx="2">
              <a:schemeClr val="accent5"/>
            </a:effectRef>
            <a:fontRef idx="minor">
              <a:schemeClr val="tx1"/>
            </a:fontRef>
          </p:style>
        </p:cxnSp>
        <p:sp>
          <p:nvSpPr>
            <p:cNvPr id="29" name="Freeform: Shape 28">
              <a:extLst>
                <a:ext uri="{FF2B5EF4-FFF2-40B4-BE49-F238E27FC236}">
                  <a16:creationId xmlns:a16="http://schemas.microsoft.com/office/drawing/2014/main" id="{4A13674F-CEE0-9DEE-E8A9-056C92735D7D}"/>
                </a:ext>
              </a:extLst>
            </p:cNvPr>
            <p:cNvSpPr/>
            <p:nvPr/>
          </p:nvSpPr>
          <p:spPr>
            <a:xfrm>
              <a:off x="7703054" y="2344590"/>
              <a:ext cx="888568" cy="377866"/>
            </a:xfrm>
            <a:custGeom>
              <a:avLst/>
              <a:gdLst>
                <a:gd name="connsiteX0" fmla="*/ 0 w 415925"/>
                <a:gd name="connsiteY0" fmla="*/ 95297 h 178082"/>
                <a:gd name="connsiteX1" fmla="*/ 19050 w 415925"/>
                <a:gd name="connsiteY1" fmla="*/ 38147 h 178082"/>
                <a:gd name="connsiteX2" fmla="*/ 60325 w 415925"/>
                <a:gd name="connsiteY2" fmla="*/ 158797 h 178082"/>
                <a:gd name="connsiteX3" fmla="*/ 114300 w 415925"/>
                <a:gd name="connsiteY3" fmla="*/ 47 h 178082"/>
                <a:gd name="connsiteX4" fmla="*/ 184150 w 415925"/>
                <a:gd name="connsiteY4" fmla="*/ 177847 h 178082"/>
                <a:gd name="connsiteX5" fmla="*/ 254000 w 415925"/>
                <a:gd name="connsiteY5" fmla="*/ 38147 h 178082"/>
                <a:gd name="connsiteX6" fmla="*/ 415925 w 415925"/>
                <a:gd name="connsiteY6" fmla="*/ 44497 h 178082"/>
                <a:gd name="connsiteX7" fmla="*/ 415925 w 415925"/>
                <a:gd name="connsiteY7" fmla="*/ 44497 h 178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925" h="178082">
                  <a:moveTo>
                    <a:pt x="0" y="95297"/>
                  </a:moveTo>
                  <a:cubicBezTo>
                    <a:pt x="4498" y="61430"/>
                    <a:pt x="8996" y="27564"/>
                    <a:pt x="19050" y="38147"/>
                  </a:cubicBezTo>
                  <a:cubicBezTo>
                    <a:pt x="29104" y="48730"/>
                    <a:pt x="44450" y="165147"/>
                    <a:pt x="60325" y="158797"/>
                  </a:cubicBezTo>
                  <a:cubicBezTo>
                    <a:pt x="76200" y="152447"/>
                    <a:pt x="93663" y="-3128"/>
                    <a:pt x="114300" y="47"/>
                  </a:cubicBezTo>
                  <a:cubicBezTo>
                    <a:pt x="134938" y="3222"/>
                    <a:pt x="160867" y="171497"/>
                    <a:pt x="184150" y="177847"/>
                  </a:cubicBezTo>
                  <a:cubicBezTo>
                    <a:pt x="207433" y="184197"/>
                    <a:pt x="215371" y="60372"/>
                    <a:pt x="254000" y="38147"/>
                  </a:cubicBezTo>
                  <a:cubicBezTo>
                    <a:pt x="292629" y="15922"/>
                    <a:pt x="415925" y="44497"/>
                    <a:pt x="415925" y="44497"/>
                  </a:cubicBezTo>
                  <a:lnTo>
                    <a:pt x="415925" y="44497"/>
                  </a:lnTo>
                </a:path>
              </a:pathLst>
            </a:custGeom>
            <a:ln>
              <a:tailEnd type="triangle"/>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dirty="0"/>
            </a:p>
          </p:txBody>
        </p:sp>
        <p:sp>
          <p:nvSpPr>
            <p:cNvPr id="37" name="Oval 36">
              <a:extLst>
                <a:ext uri="{FF2B5EF4-FFF2-40B4-BE49-F238E27FC236}">
                  <a16:creationId xmlns:a16="http://schemas.microsoft.com/office/drawing/2014/main" id="{83B74A5D-DC56-5EAC-E6B3-1DF5B70FE86B}"/>
                </a:ext>
              </a:extLst>
            </p:cNvPr>
            <p:cNvSpPr/>
            <p:nvPr/>
          </p:nvSpPr>
          <p:spPr>
            <a:xfrm rot="5168390">
              <a:off x="7920988" y="2246655"/>
              <a:ext cx="45719" cy="195869"/>
            </a:xfrm>
            <a:prstGeom prst="ellipse">
              <a:avLst/>
            </a:prstGeom>
            <a:solidFill>
              <a:srgbClr val="92D050"/>
            </a:solidFill>
            <a:ln>
              <a:solidFill>
                <a:schemeClr val="accent4">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1932E4B5-1DAF-831E-8218-39E98D8CC0DB}"/>
                </a:ext>
              </a:extLst>
            </p:cNvPr>
            <p:cNvSpPr/>
            <p:nvPr/>
          </p:nvSpPr>
          <p:spPr>
            <a:xfrm rot="5400000">
              <a:off x="6699546" y="3161910"/>
              <a:ext cx="479164" cy="244185"/>
            </a:xfrm>
            <a:prstGeom prst="ellipse">
              <a:avLst/>
            </a:prstGeom>
            <a:solidFill>
              <a:srgbClr val="FF0000"/>
            </a:solidFill>
            <a:ln w="111125">
              <a:solidFill>
                <a:schemeClr val="accent5">
                  <a:lumMod val="50000"/>
                  <a:alpha val="82000"/>
                </a:schemeClr>
              </a:solidFill>
              <a:prstDash val="solid"/>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grpSp>
      <p:sp>
        <p:nvSpPr>
          <p:cNvPr id="41" name="TextBox 40">
            <a:extLst>
              <a:ext uri="{FF2B5EF4-FFF2-40B4-BE49-F238E27FC236}">
                <a16:creationId xmlns:a16="http://schemas.microsoft.com/office/drawing/2014/main" id="{BCDC5E38-5E80-4205-723E-88965F314EB5}"/>
              </a:ext>
            </a:extLst>
          </p:cNvPr>
          <p:cNvSpPr txBox="1"/>
          <p:nvPr/>
        </p:nvSpPr>
        <p:spPr>
          <a:xfrm>
            <a:off x="431946" y="3244605"/>
            <a:ext cx="5145468" cy="1231106"/>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1600" dirty="0"/>
              <a:t>Injection failures (work in progress):</a:t>
            </a:r>
          </a:p>
          <a:p>
            <a:pPr marL="628613" lvl="1" indent="-285750">
              <a:spcAft>
                <a:spcPts val="600"/>
              </a:spcAft>
              <a:buFont typeface="Arial" panose="020B0604020202020204" pitchFamily="34" charset="0"/>
              <a:buChar char="•"/>
            </a:pPr>
            <a:r>
              <a:rPr lang="en-US" sz="1600" dirty="0"/>
              <a:t>Issues with the bump, like partial closure.</a:t>
            </a:r>
          </a:p>
          <a:p>
            <a:pPr marL="628613" lvl="1" indent="-285750">
              <a:spcAft>
                <a:spcPts val="600"/>
              </a:spcAft>
              <a:buFont typeface="Arial" panose="020B0604020202020204" pitchFamily="34" charset="0"/>
              <a:buChar char="•"/>
            </a:pPr>
            <a:r>
              <a:rPr lang="en-US" sz="1600" dirty="0"/>
              <a:t>Mismatched injected beam, like higher energy offset or not perfectly on axis.</a:t>
            </a:r>
          </a:p>
        </p:txBody>
      </p:sp>
    </p:spTree>
    <p:extLst>
      <p:ext uri="{BB962C8B-B14F-4D97-AF65-F5344CB8AC3E}">
        <p14:creationId xmlns:p14="http://schemas.microsoft.com/office/powerpoint/2010/main" val="3417523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E7285-409A-D10A-B8ED-C7EC8DE8D61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A4D5C7-4757-861B-C5AC-32CFB6C7F552}"/>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 Placeholder 3">
            <a:extLst>
              <a:ext uri="{FF2B5EF4-FFF2-40B4-BE49-F238E27FC236}">
                <a16:creationId xmlns:a16="http://schemas.microsoft.com/office/drawing/2014/main" id="{95A772FB-3673-9B57-9A70-B96531289745}"/>
              </a:ext>
            </a:extLst>
          </p:cNvPr>
          <p:cNvSpPr>
            <a:spLocks noGrp="1"/>
          </p:cNvSpPr>
          <p:nvPr>
            <p:ph type="body" sz="quarter" idx="12"/>
          </p:nvPr>
        </p:nvSpPr>
        <p:spPr>
          <a:xfrm>
            <a:off x="442800" y="1047750"/>
            <a:ext cx="8263350" cy="3445050"/>
          </a:xfrm>
        </p:spPr>
        <p:txBody>
          <a:bodyPr/>
          <a:lstStyle/>
          <a:p>
            <a:pPr marL="285750" indent="-285750">
              <a:buFont typeface="Arial" panose="020B0604020202020204" pitchFamily="34" charset="0"/>
              <a:buChar char="•"/>
            </a:pPr>
            <a:r>
              <a:rPr lang="en-US" dirty="0"/>
              <a:t>Beam distribution is generated at the </a:t>
            </a:r>
            <a:r>
              <a:rPr lang="en-US" b="1" dirty="0"/>
              <a:t>injection point in the chromatic orbit</a:t>
            </a:r>
            <a:r>
              <a:rPr lang="en-US" dirty="0"/>
              <a:t> with designed injection parameters.</a:t>
            </a:r>
          </a:p>
          <a:p>
            <a:pPr marL="285750" indent="-285750">
              <a:buFont typeface="Arial" panose="020B0604020202020204" pitchFamily="34" charset="0"/>
              <a:buChar char="•"/>
            </a:pPr>
            <a:r>
              <a:rPr lang="en-US" b="1" dirty="0"/>
              <a:t>Injection efficiency is assed at 88% </a:t>
            </a:r>
            <a:r>
              <a:rPr lang="en-US" dirty="0"/>
              <a:t>for lattice </a:t>
            </a:r>
            <a:r>
              <a:rPr lang="en-US" dirty="0">
                <a:solidFill>
                  <a:srgbClr val="0070C0"/>
                </a:solidFill>
                <a:hlinkClick r:id="rId2">
                  <a:extLst>
                    <a:ext uri="{A12FA001-AC4F-418D-AE19-62706E023703}">
                      <ahyp:hlinkClr xmlns:ahyp="http://schemas.microsoft.com/office/drawing/2018/hyperlinkcolor" val="tx"/>
                    </a:ext>
                  </a:extLst>
                </a:hlinkClick>
              </a:rPr>
              <a:t>V25.1_GHC</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625950" lvl="1" indent="-285750"/>
            <a:endParaRPr lang="en-US" dirty="0"/>
          </a:p>
          <a:p>
            <a:endParaRPr lang="en-US" dirty="0"/>
          </a:p>
        </p:txBody>
      </p:sp>
      <p:sp>
        <p:nvSpPr>
          <p:cNvPr id="5" name="Title 4">
            <a:extLst>
              <a:ext uri="{FF2B5EF4-FFF2-40B4-BE49-F238E27FC236}">
                <a16:creationId xmlns:a16="http://schemas.microsoft.com/office/drawing/2014/main" id="{5717EFBE-6F8C-332D-65FB-AEC0C3EC2127}"/>
              </a:ext>
            </a:extLst>
          </p:cNvPr>
          <p:cNvSpPr>
            <a:spLocks noGrp="1"/>
          </p:cNvSpPr>
          <p:nvPr>
            <p:ph type="title"/>
          </p:nvPr>
        </p:nvSpPr>
        <p:spPr/>
        <p:txBody>
          <a:bodyPr/>
          <a:lstStyle/>
          <a:p>
            <a:r>
              <a:rPr lang="en-US" dirty="0"/>
              <a:t>Injected beam - baseline</a:t>
            </a:r>
          </a:p>
        </p:txBody>
      </p:sp>
      <p:sp>
        <p:nvSpPr>
          <p:cNvPr id="3" name="Textfeld 1">
            <a:extLst>
              <a:ext uri="{FF2B5EF4-FFF2-40B4-BE49-F238E27FC236}">
                <a16:creationId xmlns:a16="http://schemas.microsoft.com/office/drawing/2014/main" id="{C07847C2-FA6C-C7E9-3C62-EAE78E822757}"/>
              </a:ext>
            </a:extLst>
          </p:cNvPr>
          <p:cNvSpPr txBox="1"/>
          <p:nvPr/>
        </p:nvSpPr>
        <p:spPr>
          <a:xfrm>
            <a:off x="1007830" y="57150"/>
            <a:ext cx="5030870" cy="188715"/>
          </a:xfrm>
          <a:prstGeom prst="rect">
            <a:avLst/>
          </a:prstGeom>
          <a:noFill/>
        </p:spPr>
        <p:txBody>
          <a:bodyPr wrap="square" rtlCol="0">
            <a:noAutofit/>
          </a:bodyPr>
          <a:lstStyle/>
          <a:p>
            <a:pPr>
              <a:lnSpc>
                <a:spcPts val="1238"/>
              </a:lnSpc>
            </a:pPr>
            <a:r>
              <a:rPr lang="en-US" sz="900" dirty="0">
                <a:solidFill>
                  <a:schemeClr val="bg1"/>
                </a:solidFill>
              </a:rPr>
              <a:t>22/05/2025  	FCC Week 2025 - Joint effort PED &amp; accelerators: Machine Detector Interface (ii)</a:t>
            </a:r>
          </a:p>
        </p:txBody>
      </p:sp>
      <p:sp>
        <p:nvSpPr>
          <p:cNvPr id="8" name="Textfeld 2">
            <a:extLst>
              <a:ext uri="{FF2B5EF4-FFF2-40B4-BE49-F238E27FC236}">
                <a16:creationId xmlns:a16="http://schemas.microsoft.com/office/drawing/2014/main" id="{18061D27-ADD5-3B84-08B0-9C50DC689916}"/>
              </a:ext>
            </a:extLst>
          </p:cNvPr>
          <p:cNvSpPr txBox="1"/>
          <p:nvPr/>
        </p:nvSpPr>
        <p:spPr>
          <a:xfrm>
            <a:off x="6953100" y="52418"/>
            <a:ext cx="2038500" cy="188715"/>
          </a:xfrm>
          <a:prstGeom prst="rect">
            <a:avLst/>
          </a:prstGeom>
          <a:noFill/>
        </p:spPr>
        <p:txBody>
          <a:bodyPr wrap="square" rtlCol="0">
            <a:noAutofit/>
          </a:bodyPr>
          <a:lstStyle/>
          <a:p>
            <a:pPr>
              <a:lnSpc>
                <a:spcPts val="1238"/>
              </a:lnSpc>
            </a:pPr>
            <a:r>
              <a:rPr lang="en-US" sz="900" dirty="0">
                <a:solidFill>
                  <a:schemeClr val="bg1"/>
                </a:solidFill>
              </a:rPr>
              <a:t>Giulia Nigrelli </a:t>
            </a:r>
          </a:p>
        </p:txBody>
      </p:sp>
      <p:pic>
        <p:nvPicPr>
          <p:cNvPr id="6" name="Picture Placeholder 8">
            <a:extLst>
              <a:ext uri="{FF2B5EF4-FFF2-40B4-BE49-F238E27FC236}">
                <a16:creationId xmlns:a16="http://schemas.microsoft.com/office/drawing/2014/main" id="{3CD488E8-5321-4B4B-57CD-FE235AF02725}"/>
              </a:ext>
            </a:extLst>
          </p:cNvPr>
          <p:cNvPicPr>
            <a:picLocks noChangeAspect="1"/>
          </p:cNvPicPr>
          <p:nvPr/>
        </p:nvPicPr>
        <p:blipFill>
          <a:blip r:embed="rId3">
            <a:extLst>
              <a:ext uri="{28A0092B-C50C-407E-A947-70E740481C1C}">
                <a14:useLocalDpi xmlns:a14="http://schemas.microsoft.com/office/drawing/2010/main" val="0"/>
              </a:ext>
            </a:extLst>
          </a:blip>
          <a:srcRect t="503" b="503"/>
          <a:stretch/>
        </p:blipFill>
        <p:spPr>
          <a:xfrm>
            <a:off x="457200" y="1883805"/>
            <a:ext cx="4227387" cy="3237773"/>
          </a:xfrm>
          <a:prstGeom prst="rect">
            <a:avLst/>
          </a:prstGeom>
        </p:spPr>
      </p:pic>
      <p:pic>
        <p:nvPicPr>
          <p:cNvPr id="7" name="Picture Placeholder 6">
            <a:extLst>
              <a:ext uri="{FF2B5EF4-FFF2-40B4-BE49-F238E27FC236}">
                <a16:creationId xmlns:a16="http://schemas.microsoft.com/office/drawing/2014/main" id="{58A71712-AFD2-F118-27E5-5B4CF68A450B}"/>
              </a:ext>
            </a:extLst>
          </p:cNvPr>
          <p:cNvPicPr>
            <a:picLocks noChangeAspect="1"/>
          </p:cNvPicPr>
          <p:nvPr/>
        </p:nvPicPr>
        <p:blipFill>
          <a:blip r:embed="rId4">
            <a:extLst>
              <a:ext uri="{28A0092B-C50C-407E-A947-70E740481C1C}">
                <a14:useLocalDpi xmlns:a14="http://schemas.microsoft.com/office/drawing/2010/main" val="0"/>
              </a:ext>
            </a:extLst>
          </a:blip>
          <a:srcRect l="-227" t="5796" r="11121" b="2750"/>
          <a:stretch/>
        </p:blipFill>
        <p:spPr>
          <a:xfrm>
            <a:off x="4791146" y="1842071"/>
            <a:ext cx="3943360" cy="3237772"/>
          </a:xfrm>
          <a:prstGeom prst="rect">
            <a:avLst/>
          </a:prstGeom>
        </p:spPr>
      </p:pic>
    </p:spTree>
    <p:extLst>
      <p:ext uri="{BB962C8B-B14F-4D97-AF65-F5344CB8AC3E}">
        <p14:creationId xmlns:p14="http://schemas.microsoft.com/office/powerpoint/2010/main" val="34862449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1-BLEED_FCC_PresentationTemplate_16x9_onscreen" id="{793AB792-361D-0145-88B4-1694BCC907D6}" vid="{4B4FCAA3-11E4-AB45-B52B-DF74168EF75C}"/>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1-BLEED_FCC_PresentationTemplate_16x9_onscreen" id="{793AB792-361D-0145-88B4-1694BCC907D6}" vid="{72BB91BA-D48B-374C-B02D-B1939E89555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InjectionBkg_update</Template>
  <TotalTime>2024</TotalTime>
  <Words>2466</Words>
  <Application>Microsoft Office PowerPoint</Application>
  <PresentationFormat>On-screen Show (16:9)</PresentationFormat>
  <Paragraphs>379</Paragraphs>
  <Slides>29</Slides>
  <Notes>4</Notes>
  <HiddenSlides>2</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29</vt:i4>
      </vt:variant>
    </vt:vector>
  </HeadingPairs>
  <TitlesOfParts>
    <vt:vector size="36" baseType="lpstr">
      <vt:lpstr>Arial</vt:lpstr>
      <vt:lpstr>Calibri</vt:lpstr>
      <vt:lpstr>Cambria Math</vt:lpstr>
      <vt:lpstr>Segoe UI</vt:lpstr>
      <vt:lpstr>Introslides</vt:lpstr>
      <vt:lpstr>Titleslides, Conclusion</vt:lpstr>
      <vt:lpstr>Content Slides - Deep Blue</vt:lpstr>
      <vt:lpstr> First look at injection backgrounds </vt:lpstr>
      <vt:lpstr>Outline</vt:lpstr>
      <vt:lpstr>Outline</vt:lpstr>
      <vt:lpstr>FCC-ee beam loss scenarios</vt:lpstr>
      <vt:lpstr>FCC-ee collimation overview</vt:lpstr>
      <vt:lpstr>Outline</vt:lpstr>
      <vt:lpstr>Top-up Injection for FCC-ee</vt:lpstr>
      <vt:lpstr>Top-up Injection for FCC-ee</vt:lpstr>
      <vt:lpstr>Injected beam - baseline</vt:lpstr>
      <vt:lpstr>Injected beam - baseline</vt:lpstr>
      <vt:lpstr>Injected beam – hybrid mode</vt:lpstr>
      <vt:lpstr>Circulating beam</vt:lpstr>
      <vt:lpstr>Circulating beam</vt:lpstr>
      <vt:lpstr>Outline</vt:lpstr>
      <vt:lpstr>Background simulation workflow</vt:lpstr>
      <vt:lpstr>Preliminary results on injection background</vt:lpstr>
      <vt:lpstr>Outline</vt:lpstr>
      <vt:lpstr>Conclusion and Future Steps </vt:lpstr>
      <vt:lpstr>Thank you  for your attention!</vt:lpstr>
      <vt:lpstr>Backup</vt:lpstr>
      <vt:lpstr>On-axis &amp; Off-Energy injection scheme</vt:lpstr>
      <vt:lpstr>Circulating beam</vt:lpstr>
      <vt:lpstr>Simulation framework</vt:lpstr>
      <vt:lpstr>On-axis &amp; Off-Energy injection scheme</vt:lpstr>
      <vt:lpstr>Mention to Fast INSTABILITY</vt:lpstr>
      <vt:lpstr>Emittance blow up</vt:lpstr>
      <vt:lpstr>Case studies: Injected beam</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Giulia Nigrelli</dc:creator>
  <cp:lastModifiedBy>Giulia Nigrelli</cp:lastModifiedBy>
  <cp:revision>26</cp:revision>
  <dcterms:created xsi:type="dcterms:W3CDTF">2025-03-21T14:38:46Z</dcterms:created>
  <dcterms:modified xsi:type="dcterms:W3CDTF">2025-05-20T19:35:38Z</dcterms:modified>
</cp:coreProperties>
</file>