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8" r:id="rId3"/>
  </p:sldMasterIdLst>
  <p:notesMasterIdLst>
    <p:notesMasterId r:id="rId22"/>
  </p:notesMasterIdLst>
  <p:sldIdLst>
    <p:sldId id="257" r:id="rId4"/>
    <p:sldId id="258" r:id="rId5"/>
    <p:sldId id="259" r:id="rId6"/>
    <p:sldId id="261" r:id="rId7"/>
    <p:sldId id="260" r:id="rId8"/>
    <p:sldId id="266" r:id="rId9"/>
    <p:sldId id="267" r:id="rId10"/>
    <p:sldId id="262" r:id="rId11"/>
    <p:sldId id="268" r:id="rId12"/>
    <p:sldId id="263" r:id="rId13"/>
    <p:sldId id="336" r:id="rId14"/>
    <p:sldId id="338" r:id="rId15"/>
    <p:sldId id="339" r:id="rId16"/>
    <p:sldId id="326" r:id="rId17"/>
    <p:sldId id="333" r:id="rId18"/>
    <p:sldId id="265" r:id="rId19"/>
    <p:sldId id="340" r:id="rId20"/>
    <p:sldId id="334" r:id="rId21"/>
  </p:sldIdLst>
  <p:sldSz cx="12192000" cy="6858000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439E638-9357-EA02-7066-441EBB751832}" name="Charline Marcel" initials="CM" userId="S::charline.marcel@cern.ch::fbf30809-b897-44b7-a5b8-aea246a8154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2BB01-FDBC-4824-AC41-F98EAB9A1124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9155A-15C9-4154-8B1C-A9F461DAF80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1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9155A-15C9-4154-8B1C-A9F461DAF8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13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149340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93236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2676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3975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9899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6197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4100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3071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37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08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20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686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702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56502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368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5459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7074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98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FCC electrical grid and infrastructure update			Charline MARCEL (CERN-EN/EL) 			FCC Week – 20</a:t>
            </a:r>
            <a:r>
              <a:rPr lang="en-GB" sz="900" baseline="30000" dirty="0"/>
              <a:t>th</a:t>
            </a:r>
            <a:r>
              <a:rPr lang="en-GB" sz="900" dirty="0"/>
              <a:t> May 2025</a:t>
            </a:r>
            <a:endParaRPr lang="de-AT" sz="9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3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dms.cern.ch/document/3170168/1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553F615-F25D-BFE8-C4A5-CAC9C5370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400" y="1394775"/>
            <a:ext cx="11017800" cy="2832668"/>
          </a:xfrm>
        </p:spPr>
        <p:txBody>
          <a:bodyPr/>
          <a:lstStyle/>
          <a:p>
            <a:r>
              <a:rPr lang="en-GB" dirty="0"/>
              <a:t>FCC electrical grid and infrastructure update</a:t>
            </a:r>
            <a:endParaRPr lang="en-US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38E430BF-78E7-23BA-642F-4E32686C6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100" y="5817704"/>
            <a:ext cx="11017800" cy="593628"/>
          </a:xfrm>
        </p:spPr>
        <p:txBody>
          <a:bodyPr/>
          <a:lstStyle/>
          <a:p>
            <a:pPr algn="r"/>
            <a:r>
              <a:rPr lang="en-US" dirty="0"/>
              <a:t>FCC Week – 20</a:t>
            </a:r>
            <a:r>
              <a:rPr lang="en-US" baseline="30000" dirty="0"/>
              <a:t>th</a:t>
            </a:r>
            <a:r>
              <a:rPr lang="en-US" dirty="0"/>
              <a:t> May 2025</a:t>
            </a:r>
          </a:p>
          <a:p>
            <a:pPr algn="r"/>
            <a:r>
              <a:rPr lang="en-US" dirty="0"/>
              <a:t>Charline MARCEL (CERN-EN/EL)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144ED2-3219-7C1A-8115-00F0A9045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6820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DAF59D6-6372-EAE2-C4D4-74AAD59ECB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2F23D1-9B63-7919-2C9C-F643C61C77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0400" y="1543879"/>
            <a:ext cx="11017800" cy="384312"/>
          </a:xfrm>
        </p:spPr>
        <p:txBody>
          <a:bodyPr/>
          <a:lstStyle/>
          <a:p>
            <a:r>
              <a:rPr lang="en-US" dirty="0"/>
              <a:t>Estimation of the electrical equipment requirements across various underground facilities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3E619ADF-F24B-42CE-57D3-0D83C264C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598879"/>
          </a:xfrm>
        </p:spPr>
        <p:txBody>
          <a:bodyPr/>
          <a:lstStyle/>
          <a:p>
            <a:r>
              <a:rPr lang="en-US" dirty="0"/>
              <a:t>Electrical infrastructure layout</a:t>
            </a:r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8842635B-4637-7FCF-9AE5-2237A9C38F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102791"/>
            <a:ext cx="2664429" cy="513771"/>
          </a:xfrm>
        </p:spPr>
        <p:txBody>
          <a:bodyPr/>
          <a:lstStyle/>
          <a:p>
            <a:r>
              <a:rPr lang="en-US" dirty="0"/>
              <a:t>Example given: PH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D9559F1-3CFE-B9BA-5F37-7F1521FD6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237" y="1813047"/>
            <a:ext cx="7241525" cy="485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2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5F229-CC4B-E773-F42A-F7E1D254A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C8A5810-F0FA-ADEA-82FA-7DEE04052E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F34311-A986-2D55-C379-17194E5259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0400" y="1543879"/>
            <a:ext cx="11017800" cy="384312"/>
          </a:xfrm>
        </p:spPr>
        <p:txBody>
          <a:bodyPr/>
          <a:lstStyle/>
          <a:p>
            <a:r>
              <a:rPr lang="en-US" dirty="0"/>
              <a:t>Estimation of the electrical equipment requirements across various underground facilities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FDE66E8-8947-EC82-9A0F-E7CB34739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598879"/>
          </a:xfrm>
        </p:spPr>
        <p:txBody>
          <a:bodyPr/>
          <a:lstStyle/>
          <a:p>
            <a:r>
              <a:rPr lang="en-US" dirty="0"/>
              <a:t>Electrical infrastructure layout</a:t>
            </a:r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81621F67-E2EF-E644-003E-99D0370E57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102791"/>
            <a:ext cx="4210200" cy="513771"/>
          </a:xfrm>
        </p:spPr>
        <p:txBody>
          <a:bodyPr/>
          <a:lstStyle/>
          <a:p>
            <a:r>
              <a:rPr lang="en-US" dirty="0"/>
              <a:t>Example given: PH underground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24AC640-C39A-E866-B8AB-D6D5012C3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6562"/>
            <a:ext cx="12192000" cy="409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1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6D9E9-B473-5BD1-BDF0-3F4A3D994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8744357-1FBD-6485-093D-4CE56A335C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7E1877-8764-1A88-05D6-C7F30E1FE7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0400" y="1543879"/>
            <a:ext cx="11017800" cy="384312"/>
          </a:xfrm>
        </p:spPr>
        <p:txBody>
          <a:bodyPr/>
          <a:lstStyle/>
          <a:p>
            <a:r>
              <a:rPr lang="en-US" dirty="0"/>
              <a:t>Estimation of the electrical equipment requirements across various underground facilities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E402315B-F570-58BA-ADCF-E427F8347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598879"/>
          </a:xfrm>
        </p:spPr>
        <p:txBody>
          <a:bodyPr/>
          <a:lstStyle/>
          <a:p>
            <a:r>
              <a:rPr lang="en-US" dirty="0"/>
              <a:t>Electrical infrastructure layout</a:t>
            </a:r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762D3089-82B7-F16A-2104-83814A64B04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102791"/>
            <a:ext cx="4547657" cy="513771"/>
          </a:xfrm>
        </p:spPr>
        <p:txBody>
          <a:bodyPr/>
          <a:lstStyle/>
          <a:p>
            <a:r>
              <a:rPr lang="en-US" dirty="0"/>
              <a:t>Example given: PH klystron gallery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F2CE35E-1B06-1009-C74E-BE1AA38EDE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68"/>
          <a:stretch/>
        </p:blipFill>
        <p:spPr>
          <a:xfrm>
            <a:off x="1302128" y="2462184"/>
            <a:ext cx="9587744" cy="427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45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DFA82-6018-F07B-FC36-8CFA5B3D6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EB659B-DCC9-FA52-1E96-254589A169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90DC7E-4DBC-A6FE-4D07-EDA9411BC7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0400" y="1543879"/>
            <a:ext cx="11017800" cy="384312"/>
          </a:xfrm>
        </p:spPr>
        <p:txBody>
          <a:bodyPr/>
          <a:lstStyle/>
          <a:p>
            <a:r>
              <a:rPr lang="en-US" dirty="0"/>
              <a:t>Estimation of the electrical equipment requirements across various underground facilities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7D84F79-B653-F886-E67C-91DFD5688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598879"/>
          </a:xfrm>
        </p:spPr>
        <p:txBody>
          <a:bodyPr/>
          <a:lstStyle/>
          <a:p>
            <a:r>
              <a:rPr lang="en-US" dirty="0"/>
              <a:t>Electrical infrastructure layout</a:t>
            </a:r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C7A1427B-FF63-BB1E-B23F-20C4AC37B8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102791"/>
            <a:ext cx="4101343" cy="513771"/>
          </a:xfrm>
        </p:spPr>
        <p:txBody>
          <a:bodyPr/>
          <a:lstStyle/>
          <a:p>
            <a:r>
              <a:rPr lang="en-US" dirty="0"/>
              <a:t>Example given: PH underground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6B3D4C4-7C64-EDF3-6033-3055C718A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28" y="3121417"/>
            <a:ext cx="5506545" cy="2966183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9377A1B5-EE38-5C50-3AB9-7257D65BC955}"/>
              </a:ext>
            </a:extLst>
          </p:cNvPr>
          <p:cNvSpPr txBox="1">
            <a:spLocks/>
          </p:cNvSpPr>
          <p:nvPr/>
        </p:nvSpPr>
        <p:spPr>
          <a:xfrm>
            <a:off x="590399" y="2601179"/>
            <a:ext cx="5701543" cy="513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Electrical substation in the service cavern: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9041D08-EFF6-09CF-D83F-EB7E5F4CB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230" y="3095065"/>
            <a:ext cx="5174370" cy="2988260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9613E6BA-69B7-90C0-AB44-EA219AA0CF7A}"/>
              </a:ext>
            </a:extLst>
          </p:cNvPr>
          <p:cNvSpPr txBox="1">
            <a:spLocks/>
          </p:cNvSpPr>
          <p:nvPr/>
        </p:nvSpPr>
        <p:spPr>
          <a:xfrm>
            <a:off x="6427229" y="2601178"/>
            <a:ext cx="5701543" cy="513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 big alcoves: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CFD34A43-1DA8-470C-F4D9-C81FAC60D191}"/>
              </a:ext>
            </a:extLst>
          </p:cNvPr>
          <p:cNvSpPr txBox="1">
            <a:spLocks/>
          </p:cNvSpPr>
          <p:nvPr/>
        </p:nvSpPr>
        <p:spPr>
          <a:xfrm>
            <a:off x="3211929" y="6193464"/>
            <a:ext cx="5768143" cy="513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+ Cable tray needs in the different tunnels</a:t>
            </a:r>
          </a:p>
        </p:txBody>
      </p:sp>
    </p:spTree>
    <p:extLst>
      <p:ext uri="{BB962C8B-B14F-4D97-AF65-F5344CB8AC3E}">
        <p14:creationId xmlns:p14="http://schemas.microsoft.com/office/powerpoint/2010/main" val="315102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4B741A60-09BF-162D-BB6A-76D1AB931AF9}"/>
              </a:ext>
            </a:extLst>
          </p:cNvPr>
          <p:cNvGrpSpPr/>
          <p:nvPr/>
        </p:nvGrpSpPr>
        <p:grpSpPr>
          <a:xfrm>
            <a:off x="3771900" y="1591385"/>
            <a:ext cx="8420100" cy="5022287"/>
            <a:chOff x="7543800" y="3182770"/>
            <a:chExt cx="16840200" cy="100445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CB26EB0-DB48-9377-6C3A-7CB3A71F2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43800" y="3334848"/>
              <a:ext cx="16840200" cy="989249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E12653C-5332-A3E2-5A59-E32F5BC66CDF}"/>
                </a:ext>
              </a:extLst>
            </p:cNvPr>
            <p:cNvSpPr txBox="1"/>
            <p:nvPr/>
          </p:nvSpPr>
          <p:spPr>
            <a:xfrm>
              <a:off x="17784132" y="3182770"/>
              <a:ext cx="1689090" cy="6377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850"/>
                </a:lnSpc>
              </a:pPr>
              <a:endParaRPr lang="en-US" sz="1500" dirty="0"/>
            </a:p>
          </p:txBody>
        </p:sp>
      </p:grp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B77FEBF5-CA38-2641-BDA6-E0FA468CBA63}"/>
              </a:ext>
            </a:extLst>
          </p:cNvPr>
          <p:cNvSpPr txBox="1">
            <a:spLocks/>
          </p:cNvSpPr>
          <p:nvPr/>
        </p:nvSpPr>
        <p:spPr>
          <a:xfrm>
            <a:off x="11660399" y="82321"/>
            <a:ext cx="432000" cy="22676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1067" b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14</a:t>
            </a:fld>
            <a:endParaRPr lang="en-US" sz="1067" b="0" dirty="0">
              <a:solidFill>
                <a:schemeClr val="bg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457BC35-DC0B-F7D1-8466-3BB5700731D4}"/>
              </a:ext>
            </a:extLst>
          </p:cNvPr>
          <p:cNvGrpSpPr/>
          <p:nvPr/>
        </p:nvGrpSpPr>
        <p:grpSpPr>
          <a:xfrm>
            <a:off x="3810000" y="2253408"/>
            <a:ext cx="3048000" cy="2356692"/>
            <a:chOff x="7620000" y="4506816"/>
            <a:chExt cx="6096000" cy="471338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D89EBE1-DB89-41B6-E316-F90295CE0927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0" y="4506816"/>
              <a:ext cx="0" cy="827184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3BE7B52-D9A5-EF12-AADB-34074354A08A}"/>
                </a:ext>
              </a:extLst>
            </p:cNvPr>
            <p:cNvCxnSpPr>
              <a:cxnSpLocks/>
            </p:cNvCxnSpPr>
            <p:nvPr/>
          </p:nvCxnSpPr>
          <p:spPr>
            <a:xfrm>
              <a:off x="7911834" y="5334000"/>
              <a:ext cx="1460766" cy="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355807-A9CF-4D4C-FF05-06BB35D89C5C}"/>
                </a:ext>
              </a:extLst>
            </p:cNvPr>
            <p:cNvCxnSpPr>
              <a:cxnSpLocks/>
            </p:cNvCxnSpPr>
            <p:nvPr/>
          </p:nvCxnSpPr>
          <p:spPr>
            <a:xfrm>
              <a:off x="9372600" y="5246784"/>
              <a:ext cx="0" cy="2830416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314DEB3-A9F3-49D3-9B5A-EA986EBA037E}"/>
                </a:ext>
              </a:extLst>
            </p:cNvPr>
            <p:cNvCxnSpPr>
              <a:cxnSpLocks/>
            </p:cNvCxnSpPr>
            <p:nvPr/>
          </p:nvCxnSpPr>
          <p:spPr>
            <a:xfrm>
              <a:off x="8123549" y="8077200"/>
              <a:ext cx="2088835" cy="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E4E933D-3120-4264-21F2-E2D7B866BE78}"/>
                </a:ext>
              </a:extLst>
            </p:cNvPr>
            <p:cNvCxnSpPr>
              <a:cxnSpLocks/>
            </p:cNvCxnSpPr>
            <p:nvPr/>
          </p:nvCxnSpPr>
          <p:spPr>
            <a:xfrm>
              <a:off x="9982200" y="8077200"/>
              <a:ext cx="0" cy="114300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35378F6-720F-FB0C-D789-C549C158AF9E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0" y="8077200"/>
              <a:ext cx="0" cy="114300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D86360F-FEA7-DE3F-EF9F-15C42D8C727D}"/>
                </a:ext>
              </a:extLst>
            </p:cNvPr>
            <p:cNvCxnSpPr>
              <a:cxnSpLocks/>
            </p:cNvCxnSpPr>
            <p:nvPr/>
          </p:nvCxnSpPr>
          <p:spPr>
            <a:xfrm>
              <a:off x="9869656" y="9194536"/>
              <a:ext cx="3846344" cy="25664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23611EC-3A50-18FC-ACD9-7EF5842A52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9209184"/>
              <a:ext cx="721360" cy="11016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3D85CC-4C28-B2E7-E469-6D8695A8982E}"/>
                </a:ext>
              </a:extLst>
            </p:cNvPr>
            <p:cNvCxnSpPr>
              <a:cxnSpLocks/>
            </p:cNvCxnSpPr>
            <p:nvPr/>
          </p:nvCxnSpPr>
          <p:spPr>
            <a:xfrm>
              <a:off x="8013970" y="5257800"/>
              <a:ext cx="0" cy="144780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A940389-9E95-05B7-1196-58D854A06E35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6585792"/>
              <a:ext cx="1371600" cy="11016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FCD462-E96A-0CFF-D983-482948D1656F}"/>
              </a:ext>
            </a:extLst>
          </p:cNvPr>
          <p:cNvGrpSpPr/>
          <p:nvPr/>
        </p:nvGrpSpPr>
        <p:grpSpPr>
          <a:xfrm>
            <a:off x="8458200" y="2247900"/>
            <a:ext cx="3048000" cy="2743200"/>
            <a:chOff x="16916400" y="4495800"/>
            <a:chExt cx="6096000" cy="5486400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ED2F28A-6A4F-E61E-E24C-CFC387C19FE1}"/>
                </a:ext>
              </a:extLst>
            </p:cNvPr>
            <p:cNvCxnSpPr>
              <a:cxnSpLocks/>
            </p:cNvCxnSpPr>
            <p:nvPr/>
          </p:nvCxnSpPr>
          <p:spPr>
            <a:xfrm>
              <a:off x="17678400" y="4495800"/>
              <a:ext cx="0" cy="827184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2E36F5F-FDCB-9405-D756-5EFF65873290}"/>
                </a:ext>
              </a:extLst>
            </p:cNvPr>
            <p:cNvCxnSpPr>
              <a:cxnSpLocks/>
            </p:cNvCxnSpPr>
            <p:nvPr/>
          </p:nvCxnSpPr>
          <p:spPr>
            <a:xfrm>
              <a:off x="17194530" y="5322984"/>
              <a:ext cx="1474470" cy="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578FB95-B2F0-7F09-7697-83F92330BB4A}"/>
                </a:ext>
              </a:extLst>
            </p:cNvPr>
            <p:cNvCxnSpPr>
              <a:cxnSpLocks/>
            </p:cNvCxnSpPr>
            <p:nvPr/>
          </p:nvCxnSpPr>
          <p:spPr>
            <a:xfrm>
              <a:off x="18669000" y="5212080"/>
              <a:ext cx="0" cy="2854104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C36AF50-F785-898E-27DE-35AEF16FC87E}"/>
                </a:ext>
              </a:extLst>
            </p:cNvPr>
            <p:cNvCxnSpPr>
              <a:cxnSpLocks/>
            </p:cNvCxnSpPr>
            <p:nvPr/>
          </p:nvCxnSpPr>
          <p:spPr>
            <a:xfrm>
              <a:off x="17419949" y="8066184"/>
              <a:ext cx="2088835" cy="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99525D9-4D1F-A952-917A-CDF097617207}"/>
                </a:ext>
              </a:extLst>
            </p:cNvPr>
            <p:cNvCxnSpPr>
              <a:cxnSpLocks/>
            </p:cNvCxnSpPr>
            <p:nvPr/>
          </p:nvCxnSpPr>
          <p:spPr>
            <a:xfrm>
              <a:off x="19278600" y="8066184"/>
              <a:ext cx="0" cy="114300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7014C34-BC00-543C-A8B7-F2C237D382A0}"/>
                </a:ext>
              </a:extLst>
            </p:cNvPr>
            <p:cNvCxnSpPr>
              <a:cxnSpLocks/>
            </p:cNvCxnSpPr>
            <p:nvPr/>
          </p:nvCxnSpPr>
          <p:spPr>
            <a:xfrm>
              <a:off x="17632680" y="8066184"/>
              <a:ext cx="0" cy="1916016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A4E5300-60C5-4FB0-7A5F-5E0E0BAC818B}"/>
                </a:ext>
              </a:extLst>
            </p:cNvPr>
            <p:cNvCxnSpPr>
              <a:cxnSpLocks/>
            </p:cNvCxnSpPr>
            <p:nvPr/>
          </p:nvCxnSpPr>
          <p:spPr>
            <a:xfrm>
              <a:off x="19166840" y="9207368"/>
              <a:ext cx="3845560" cy="1816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EF22F3F-3001-75AF-4FAE-92EBCC49EBBE}"/>
                </a:ext>
              </a:extLst>
            </p:cNvPr>
            <p:cNvCxnSpPr>
              <a:cxnSpLocks/>
            </p:cNvCxnSpPr>
            <p:nvPr/>
          </p:nvCxnSpPr>
          <p:spPr>
            <a:xfrm>
              <a:off x="17310370" y="5246784"/>
              <a:ext cx="0" cy="1447800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1BE23E9-B6CB-C517-5FB6-53D419DA7C26}"/>
                </a:ext>
              </a:extLst>
            </p:cNvPr>
            <p:cNvCxnSpPr>
              <a:cxnSpLocks/>
            </p:cNvCxnSpPr>
            <p:nvPr/>
          </p:nvCxnSpPr>
          <p:spPr>
            <a:xfrm>
              <a:off x="16916400" y="6574776"/>
              <a:ext cx="1371600" cy="11016"/>
            </a:xfrm>
            <a:prstGeom prst="line">
              <a:avLst/>
            </a:prstGeom>
            <a:ln w="1143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6B339E3-7468-F4BF-B4AE-2605FE7A81B7}"/>
              </a:ext>
            </a:extLst>
          </p:cNvPr>
          <p:cNvGrpSpPr/>
          <p:nvPr/>
        </p:nvGrpSpPr>
        <p:grpSpPr>
          <a:xfrm>
            <a:off x="4952023" y="2241208"/>
            <a:ext cx="3024067" cy="4083392"/>
            <a:chOff x="9904045" y="4482416"/>
            <a:chExt cx="6048133" cy="8166784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C67DC34-67FA-C937-E984-2134D04829F1}"/>
                </a:ext>
              </a:extLst>
            </p:cNvPr>
            <p:cNvCxnSpPr>
              <a:cxnSpLocks/>
            </p:cNvCxnSpPr>
            <p:nvPr/>
          </p:nvCxnSpPr>
          <p:spPr>
            <a:xfrm>
              <a:off x="10731230" y="4482416"/>
              <a:ext cx="0" cy="851584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8A84FBE-D12C-ADE4-2A0A-8DB8BFEA86D9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45" y="5390573"/>
              <a:ext cx="4244326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62E31F8-7E97-B4E8-CF39-0D9B442334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39400" y="5334000"/>
              <a:ext cx="0" cy="1262808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2F14919-5F07-C225-F236-7C3FA38CB016}"/>
                </a:ext>
              </a:extLst>
            </p:cNvPr>
            <p:cNvCxnSpPr>
              <a:cxnSpLocks/>
            </p:cNvCxnSpPr>
            <p:nvPr/>
          </p:nvCxnSpPr>
          <p:spPr>
            <a:xfrm>
              <a:off x="9904045" y="6615281"/>
              <a:ext cx="1144955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0D9364A-BD51-1ABE-7FBC-3352A3F75DDB}"/>
                </a:ext>
              </a:extLst>
            </p:cNvPr>
            <p:cNvCxnSpPr>
              <a:cxnSpLocks/>
            </p:cNvCxnSpPr>
            <p:nvPr/>
          </p:nvCxnSpPr>
          <p:spPr>
            <a:xfrm>
              <a:off x="13258800" y="5334000"/>
              <a:ext cx="0" cy="281940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83FEC92-0D5C-57A7-8E88-9883EBDE36B9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8153400"/>
              <a:ext cx="0" cy="1893984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9153F16-7DEB-7569-2E6A-EE68E781333B}"/>
                </a:ext>
              </a:extLst>
            </p:cNvPr>
            <p:cNvCxnSpPr>
              <a:cxnSpLocks/>
            </p:cNvCxnSpPr>
            <p:nvPr/>
          </p:nvCxnSpPr>
          <p:spPr>
            <a:xfrm>
              <a:off x="10439400" y="8077200"/>
              <a:ext cx="4244326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1E4E846-A39C-A305-5363-C336583F9659}"/>
                </a:ext>
              </a:extLst>
            </p:cNvPr>
            <p:cNvCxnSpPr>
              <a:cxnSpLocks/>
            </p:cNvCxnSpPr>
            <p:nvPr/>
          </p:nvCxnSpPr>
          <p:spPr>
            <a:xfrm>
              <a:off x="12113845" y="10084066"/>
              <a:ext cx="1491664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38961EA-ACEA-FF7E-4944-0DBAC0AA683D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400" y="9982200"/>
              <a:ext cx="0" cy="64389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942F34C-2544-B2C7-DD3E-0932E70B0CFB}"/>
                </a:ext>
              </a:extLst>
            </p:cNvPr>
            <p:cNvCxnSpPr>
              <a:cxnSpLocks/>
            </p:cNvCxnSpPr>
            <p:nvPr/>
          </p:nvCxnSpPr>
          <p:spPr>
            <a:xfrm>
              <a:off x="13411200" y="10515600"/>
              <a:ext cx="1144955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4919010F-FE36-06F3-361E-908DC916F56E}"/>
                </a:ext>
              </a:extLst>
            </p:cNvPr>
            <p:cNvCxnSpPr>
              <a:cxnSpLocks/>
            </p:cNvCxnSpPr>
            <p:nvPr/>
          </p:nvCxnSpPr>
          <p:spPr>
            <a:xfrm>
              <a:off x="11836399" y="11201400"/>
              <a:ext cx="2719758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A5EEB41-5091-42AF-BEFF-34859A5FA0D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0" y="10401300"/>
              <a:ext cx="0" cy="91821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7FA52EC-1FFA-7B73-F5DA-232E1C6EB575}"/>
                </a:ext>
              </a:extLst>
            </p:cNvPr>
            <p:cNvCxnSpPr>
              <a:cxnSpLocks/>
            </p:cNvCxnSpPr>
            <p:nvPr/>
          </p:nvCxnSpPr>
          <p:spPr>
            <a:xfrm>
              <a:off x="11950700" y="11125200"/>
              <a:ext cx="0" cy="152400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1B29AE2-8DD8-25E6-992C-883F3D1F64AD}"/>
                </a:ext>
              </a:extLst>
            </p:cNvPr>
            <p:cNvCxnSpPr>
              <a:cxnSpLocks/>
            </p:cNvCxnSpPr>
            <p:nvPr/>
          </p:nvCxnSpPr>
          <p:spPr>
            <a:xfrm>
              <a:off x="11950700" y="12115800"/>
              <a:ext cx="4001478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DF37A6A-35A3-75EF-1DBC-BF0D5C6D719E}"/>
                </a:ext>
              </a:extLst>
            </p:cNvPr>
            <p:cNvCxnSpPr>
              <a:cxnSpLocks/>
            </p:cNvCxnSpPr>
            <p:nvPr/>
          </p:nvCxnSpPr>
          <p:spPr>
            <a:xfrm>
              <a:off x="12877800" y="12115800"/>
              <a:ext cx="0" cy="53340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319D5A01-7F98-4B96-EABA-8512CC9B6383}"/>
                </a:ext>
              </a:extLst>
            </p:cNvPr>
            <p:cNvCxnSpPr>
              <a:cxnSpLocks/>
            </p:cNvCxnSpPr>
            <p:nvPr/>
          </p:nvCxnSpPr>
          <p:spPr>
            <a:xfrm>
              <a:off x="13639800" y="12115800"/>
              <a:ext cx="0" cy="53340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15ADFD4D-BA93-083A-88E0-0FF0482EF2A5}"/>
                </a:ext>
              </a:extLst>
            </p:cNvPr>
            <p:cNvCxnSpPr>
              <a:cxnSpLocks/>
            </p:cNvCxnSpPr>
            <p:nvPr/>
          </p:nvCxnSpPr>
          <p:spPr>
            <a:xfrm>
              <a:off x="14859000" y="12115800"/>
              <a:ext cx="0" cy="53340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6F7019B-147A-75E3-2405-C290A64558D3}"/>
                </a:ext>
              </a:extLst>
            </p:cNvPr>
            <p:cNvCxnSpPr>
              <a:cxnSpLocks/>
            </p:cNvCxnSpPr>
            <p:nvPr/>
          </p:nvCxnSpPr>
          <p:spPr>
            <a:xfrm>
              <a:off x="15544800" y="12115800"/>
              <a:ext cx="0" cy="53340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D75AD8-D11A-B7C9-3A62-C5A13F06AB8C}"/>
              </a:ext>
            </a:extLst>
          </p:cNvPr>
          <p:cNvGrpSpPr/>
          <p:nvPr/>
        </p:nvGrpSpPr>
        <p:grpSpPr>
          <a:xfrm>
            <a:off x="8267700" y="2249805"/>
            <a:ext cx="3924301" cy="4100326"/>
            <a:chOff x="-158884" y="4448549"/>
            <a:chExt cx="7848602" cy="8200651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17DC396-6FB5-58FC-7D4E-BF0AD5F97187}"/>
                </a:ext>
              </a:extLst>
            </p:cNvPr>
            <p:cNvCxnSpPr>
              <a:cxnSpLocks/>
            </p:cNvCxnSpPr>
            <p:nvPr/>
          </p:nvCxnSpPr>
          <p:spPr>
            <a:xfrm>
              <a:off x="2667000" y="9477748"/>
              <a:ext cx="0" cy="569636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93F7AE6E-2A0D-268E-3AD8-4D965F25FFDD}"/>
                </a:ext>
              </a:extLst>
            </p:cNvPr>
            <p:cNvGrpSpPr/>
            <p:nvPr/>
          </p:nvGrpSpPr>
          <p:grpSpPr>
            <a:xfrm>
              <a:off x="-158884" y="4448549"/>
              <a:ext cx="7848602" cy="8200651"/>
              <a:chOff x="16535400" y="4482416"/>
              <a:chExt cx="7848602" cy="8200651"/>
            </a:xfrm>
          </p:grpSpPr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14FB2785-9BEC-E595-805B-94DB93FC7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35400" y="12149667"/>
                <a:ext cx="4038600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22410FE5-6A56-5FC9-BD72-BC8A38A887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62500" y="12149667"/>
                <a:ext cx="0" cy="53340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8AD8CA8D-C95B-6F02-2CE0-11DB641542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4239" y="12149667"/>
                <a:ext cx="0" cy="53340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F454C9AD-4D8A-75CA-0A4F-0F51E649C3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443700" y="12149667"/>
                <a:ext cx="0" cy="53340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5DABB42A-8F17-F790-0833-551A02CC63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536878" y="12115800"/>
                <a:ext cx="0" cy="53340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015DD49-6BBE-4398-03B3-6B6D354601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079750" y="4482416"/>
                <a:ext cx="0" cy="851584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AEABCD4F-0FD6-BF19-1F18-8CF8C8EABB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481165" y="5390573"/>
                <a:ext cx="4244326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B4613AC5-6FAE-D750-3A9D-D11DB5DBC1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87920" y="5334000"/>
                <a:ext cx="0" cy="1262808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8A2D77CD-742B-52B6-C714-B2E4DF2FB4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565" y="6615281"/>
                <a:ext cx="1144955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9BBF3A50-B167-A11C-D8DC-FC7AB32231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607320" y="5334000"/>
                <a:ext cx="0" cy="281940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B51BB9ED-BF7A-ADD3-4D7D-EF6C8AC82D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40520" y="8153400"/>
                <a:ext cx="0" cy="1893984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33E09BFA-81B5-EAEE-4B86-CD1056E7C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87920" y="8077200"/>
                <a:ext cx="4244326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B13CB6C5-3F17-FDE2-1A67-CD995546D9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31250" y="10058399"/>
                <a:ext cx="2952752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6872679-41D9-03EB-0400-FF33F48459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07400" y="8088216"/>
                <a:ext cx="0" cy="1545576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5D7C9422-CD04-6750-1B92-B06C2CA1C3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78600" y="9630549"/>
                <a:ext cx="1939022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63728027-ED45-BB2F-AC6C-937EBD5F2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11800" y="9982200"/>
                <a:ext cx="1144955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D0140456-4CCA-121C-0D6A-CFCA10E9F7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51557" y="9982200"/>
                <a:ext cx="0" cy="87630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FB7D5F9E-A75C-3DC0-CE70-50500CF77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39464" y="10781331"/>
                <a:ext cx="1120591" cy="0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164745B5-8439-DF39-DA89-B316C71CE5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269200" y="10666045"/>
                <a:ext cx="0" cy="1483622"/>
              </a:xfrm>
              <a:prstGeom prst="line">
                <a:avLst/>
              </a:prstGeom>
              <a:ln w="1143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57CB92B-4E4B-A244-5149-31C508690EA0}"/>
              </a:ext>
            </a:extLst>
          </p:cNvPr>
          <p:cNvCxnSpPr/>
          <p:nvPr/>
        </p:nvCxnSpPr>
        <p:spPr>
          <a:xfrm>
            <a:off x="3886200" y="3771900"/>
            <a:ext cx="7886700" cy="0"/>
          </a:xfrm>
          <a:prstGeom prst="line">
            <a:avLst/>
          </a:pr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CA9E9FE-93AA-3290-756E-2AEE798FDD24}"/>
              </a:ext>
            </a:extLst>
          </p:cNvPr>
          <p:cNvSpPr txBox="1"/>
          <p:nvPr/>
        </p:nvSpPr>
        <p:spPr>
          <a:xfrm rot="16200000">
            <a:off x="7244838" y="2706750"/>
            <a:ext cx="1441448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fr-CH" sz="1500" dirty="0"/>
              <a:t>SURFACE</a:t>
            </a:r>
            <a:endParaRPr lang="en-US" sz="15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5ED6A-E370-6898-9C1B-D4FA523EC286}"/>
              </a:ext>
            </a:extLst>
          </p:cNvPr>
          <p:cNvSpPr txBox="1"/>
          <p:nvPr/>
        </p:nvSpPr>
        <p:spPr>
          <a:xfrm rot="16200000">
            <a:off x="7103049" y="4532178"/>
            <a:ext cx="1741974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fr-CH" sz="1500" dirty="0"/>
              <a:t>UNDERGROUND</a:t>
            </a:r>
            <a:endParaRPr lang="en-US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D425F0-718E-0AE1-570F-0A318052842A}"/>
              </a:ext>
            </a:extLst>
          </p:cNvPr>
          <p:cNvSpPr txBox="1"/>
          <p:nvPr/>
        </p:nvSpPr>
        <p:spPr>
          <a:xfrm>
            <a:off x="7351756" y="6566765"/>
            <a:ext cx="2847005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fr-CH" sz="1500" dirty="0"/>
              <a:t>TUNNEL (ALCOVES)</a:t>
            </a:r>
            <a:endParaRPr lang="en-US" sz="15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53C806F-E3A0-DAC6-3E40-3075B365F8B2}"/>
              </a:ext>
            </a:extLst>
          </p:cNvPr>
          <p:cNvGrpSpPr/>
          <p:nvPr/>
        </p:nvGrpSpPr>
        <p:grpSpPr>
          <a:xfrm>
            <a:off x="4514850" y="2353998"/>
            <a:ext cx="2398395" cy="301985"/>
            <a:chOff x="9029700" y="4707996"/>
            <a:chExt cx="4796790" cy="60397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D62D392-4D1E-6720-76D4-48525222AB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04112" y="4707996"/>
              <a:ext cx="6808" cy="603970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172FF6F-C304-061E-A62A-19B06795FC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4000" y="4707996"/>
              <a:ext cx="0" cy="538788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332AAFF-BE4C-48A9-275D-3ADA8B76B10B}"/>
                </a:ext>
              </a:extLst>
            </p:cNvPr>
            <p:cNvCxnSpPr>
              <a:cxnSpLocks/>
            </p:cNvCxnSpPr>
            <p:nvPr/>
          </p:nvCxnSpPr>
          <p:spPr>
            <a:xfrm>
              <a:off x="9029700" y="4801106"/>
              <a:ext cx="4796790" cy="0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3A57D1E-68DE-6F2F-7416-280F6231AAAC}"/>
              </a:ext>
            </a:extLst>
          </p:cNvPr>
          <p:cNvGrpSpPr/>
          <p:nvPr/>
        </p:nvGrpSpPr>
        <p:grpSpPr>
          <a:xfrm>
            <a:off x="4893945" y="3848100"/>
            <a:ext cx="421005" cy="165827"/>
            <a:chOff x="9787889" y="7696200"/>
            <a:chExt cx="842009" cy="331654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000B555-B392-6317-F4DA-0750C4C84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03695" y="7696200"/>
              <a:ext cx="0" cy="331654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23D8B51D-3E10-8022-6471-60E387BB20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15600" y="7696200"/>
              <a:ext cx="0" cy="331654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602AB6A-01FC-EE48-8559-1F7AD8BC7123}"/>
                </a:ext>
              </a:extLst>
            </p:cNvPr>
            <p:cNvCxnSpPr>
              <a:cxnSpLocks/>
            </p:cNvCxnSpPr>
            <p:nvPr/>
          </p:nvCxnSpPr>
          <p:spPr>
            <a:xfrm>
              <a:off x="9787889" y="7772400"/>
              <a:ext cx="842009" cy="0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516A722-C3BB-E583-064D-415E204968EB}"/>
              </a:ext>
            </a:extLst>
          </p:cNvPr>
          <p:cNvGrpSpPr/>
          <p:nvPr/>
        </p:nvGrpSpPr>
        <p:grpSpPr>
          <a:xfrm>
            <a:off x="9555480" y="3867035"/>
            <a:ext cx="419100" cy="152699"/>
            <a:chOff x="9784707" y="7726680"/>
            <a:chExt cx="838199" cy="305398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261E81D-32D0-9B06-1BC6-4384AEB290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99885" y="7726680"/>
              <a:ext cx="0" cy="293784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F6736307-3779-0D68-6ED1-840B9092B0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07980" y="7738294"/>
              <a:ext cx="0" cy="293784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AA26194-D3E0-9564-689B-0D4824ED60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4707" y="7765010"/>
              <a:ext cx="838199" cy="0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1EEEC661-A634-2288-2DF0-698CFDFC9E45}"/>
              </a:ext>
            </a:extLst>
          </p:cNvPr>
          <p:cNvGrpSpPr/>
          <p:nvPr/>
        </p:nvGrpSpPr>
        <p:grpSpPr>
          <a:xfrm>
            <a:off x="9161780" y="2366541"/>
            <a:ext cx="2395220" cy="296478"/>
            <a:chOff x="9033966" y="4707996"/>
            <a:chExt cx="4790440" cy="592956"/>
          </a:xfrm>
        </p:grpSpPr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ECF4E5B0-8801-06AC-EED9-40BE8FC026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10920" y="4707996"/>
              <a:ext cx="0" cy="592956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57BAB719-CFC9-1E6C-0FC8-239E94FD36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4000" y="4707996"/>
              <a:ext cx="0" cy="538788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3BDE68BF-ACB1-7583-50E5-07E8F3F4F9E3}"/>
                </a:ext>
              </a:extLst>
            </p:cNvPr>
            <p:cNvCxnSpPr>
              <a:cxnSpLocks/>
            </p:cNvCxnSpPr>
            <p:nvPr/>
          </p:nvCxnSpPr>
          <p:spPr>
            <a:xfrm>
              <a:off x="9033966" y="4801106"/>
              <a:ext cx="4790440" cy="0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E18D5CB-72AC-E296-6FC0-2957F62A9206}"/>
              </a:ext>
            </a:extLst>
          </p:cNvPr>
          <p:cNvGrpSpPr/>
          <p:nvPr/>
        </p:nvGrpSpPr>
        <p:grpSpPr>
          <a:xfrm>
            <a:off x="7840104" y="5728137"/>
            <a:ext cx="572502" cy="329763"/>
            <a:chOff x="15680208" y="11456273"/>
            <a:chExt cx="1145003" cy="659525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01E34CB5-A1B2-69E1-CA85-6BBB1B9926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93720" y="11554373"/>
              <a:ext cx="0" cy="561425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BF2B874-DA60-2FCE-AE6E-357E423641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13451" y="11456273"/>
              <a:ext cx="0" cy="659525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6F17EA35-14DD-6CAC-B1B8-5BD59F8B4CBF}"/>
                </a:ext>
              </a:extLst>
            </p:cNvPr>
            <p:cNvCxnSpPr>
              <a:cxnSpLocks/>
            </p:cNvCxnSpPr>
            <p:nvPr/>
          </p:nvCxnSpPr>
          <p:spPr>
            <a:xfrm>
              <a:off x="15680208" y="11506200"/>
              <a:ext cx="1145003" cy="0"/>
            </a:xfrm>
            <a:prstGeom prst="line">
              <a:avLst/>
            </a:prstGeom>
            <a:ln w="1143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tre 4">
            <a:extLst>
              <a:ext uri="{FF2B5EF4-FFF2-40B4-BE49-F238E27FC236}">
                <a16:creationId xmlns:a16="http://schemas.microsoft.com/office/drawing/2014/main" id="{68538074-A9CF-EAA4-0EDC-3C04351B9FFB}"/>
              </a:ext>
            </a:extLst>
          </p:cNvPr>
          <p:cNvSpPr txBox="1">
            <a:spLocks/>
          </p:cNvSpPr>
          <p:nvPr/>
        </p:nvSpPr>
        <p:spPr>
          <a:xfrm>
            <a:off x="590400" y="770400"/>
            <a:ext cx="11017800" cy="55481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Secured network concept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B712E7CE-AD0C-ECF5-56C7-2543EBEF5B85}"/>
              </a:ext>
            </a:extLst>
          </p:cNvPr>
          <p:cNvSpPr txBox="1">
            <a:spLocks/>
          </p:cNvSpPr>
          <p:nvPr/>
        </p:nvSpPr>
        <p:spPr>
          <a:xfrm>
            <a:off x="590400" y="1476088"/>
            <a:ext cx="5364000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From distribution network concept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C036B826-0E67-EA7F-681B-5276AAFCB3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882313"/>
            <a:ext cx="2948802" cy="3969443"/>
          </a:xfrm>
        </p:spPr>
        <p:txBody>
          <a:bodyPr/>
          <a:lstStyle/>
          <a:p>
            <a:pPr lvl="1"/>
            <a:r>
              <a:rPr lang="en-US" dirty="0"/>
              <a:t>Nominal mode: two MV networks for each point </a:t>
            </a:r>
            <a:r>
              <a:rPr lang="en-US" b="1" dirty="0"/>
              <a:t>(machine and general services</a:t>
            </a:r>
            <a:r>
              <a:rPr lang="en-US" dirty="0"/>
              <a:t>). Each point supplies </a:t>
            </a:r>
            <a:r>
              <a:rPr lang="en-US" b="1" dirty="0"/>
              <a:t>half sector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For each point: Possible </a:t>
            </a:r>
            <a:r>
              <a:rPr lang="en-US" b="1" dirty="0"/>
              <a:t>mutual re-supply in surface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For each point: Possible </a:t>
            </a:r>
            <a:r>
              <a:rPr lang="en-US" b="1" dirty="0"/>
              <a:t>mutual re-supply in underground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Possible re-supply of the </a:t>
            </a:r>
            <a:r>
              <a:rPr lang="en-US" b="1" dirty="0"/>
              <a:t>full sector from one point</a:t>
            </a:r>
            <a:r>
              <a:rPr lang="en-US" dirty="0"/>
              <a:t>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44B457B-5935-9797-4DCF-FB8FF7693534}"/>
              </a:ext>
            </a:extLst>
          </p:cNvPr>
          <p:cNvSpPr txBox="1"/>
          <p:nvPr/>
        </p:nvSpPr>
        <p:spPr>
          <a:xfrm>
            <a:off x="1471307" y="5446514"/>
            <a:ext cx="3259720" cy="118046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914377">
              <a:lnSpc>
                <a:spcPts val="1851"/>
              </a:lnSpc>
              <a:buFont typeface="Arial" panose="020B0604020202020204" pitchFamily="34" charset="0"/>
            </a:pPr>
            <a:r>
              <a:rPr lang="en-US" sz="1600" b="1" dirty="0"/>
              <a:t>Per point:</a:t>
            </a:r>
          </a:p>
          <a:p>
            <a:pPr algn="ctr" defTabSz="914377">
              <a:lnSpc>
                <a:spcPts val="1851"/>
              </a:lnSpc>
              <a:buFont typeface="Arial" panose="020B0604020202020204" pitchFamily="34" charset="0"/>
            </a:pPr>
            <a:r>
              <a:rPr lang="en-US" sz="1600" dirty="0"/>
              <a:t>2x 40 MVA HV/MV transformers</a:t>
            </a:r>
          </a:p>
          <a:p>
            <a:pPr algn="ctr" defTabSz="914377">
              <a:lnSpc>
                <a:spcPts val="1851"/>
              </a:lnSpc>
              <a:buFont typeface="Arial" panose="020B0604020202020204" pitchFamily="34" charset="0"/>
            </a:pPr>
            <a:r>
              <a:rPr lang="en-US" sz="1600" dirty="0"/>
              <a:t>Main MV links rated 20 MVA</a:t>
            </a:r>
          </a:p>
          <a:p>
            <a:pPr algn="ctr" defTabSz="914377">
              <a:lnSpc>
                <a:spcPts val="1851"/>
              </a:lnSpc>
              <a:buFont typeface="Arial" panose="020B0604020202020204" pitchFamily="34" charset="0"/>
            </a:pPr>
            <a:r>
              <a:rPr lang="en-US" sz="1600" dirty="0"/>
              <a:t>Tunnel MV links rated 14 MVA</a:t>
            </a:r>
          </a:p>
        </p:txBody>
      </p:sp>
    </p:spTree>
    <p:extLst>
      <p:ext uri="{BB962C8B-B14F-4D97-AF65-F5344CB8AC3E}">
        <p14:creationId xmlns:p14="http://schemas.microsoft.com/office/powerpoint/2010/main" val="223567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uiExpand="1" build="allAtOnce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4B741A60-09BF-162D-BB6A-76D1AB931AF9}"/>
              </a:ext>
            </a:extLst>
          </p:cNvPr>
          <p:cNvGrpSpPr/>
          <p:nvPr/>
        </p:nvGrpSpPr>
        <p:grpSpPr>
          <a:xfrm>
            <a:off x="3771900" y="1591385"/>
            <a:ext cx="8420100" cy="5022287"/>
            <a:chOff x="7543800" y="3182770"/>
            <a:chExt cx="16840200" cy="100445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CB26EB0-DB48-9377-6C3A-7CB3A71F2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43800" y="3334848"/>
              <a:ext cx="16840200" cy="989249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E12653C-5332-A3E2-5A59-E32F5BC66CDF}"/>
                </a:ext>
              </a:extLst>
            </p:cNvPr>
            <p:cNvSpPr txBox="1"/>
            <p:nvPr/>
          </p:nvSpPr>
          <p:spPr>
            <a:xfrm>
              <a:off x="17784132" y="3182770"/>
              <a:ext cx="1689090" cy="6377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850"/>
                </a:lnSpc>
              </a:pPr>
              <a:endParaRPr lang="en-US" sz="1500" dirty="0"/>
            </a:p>
          </p:txBody>
        </p:sp>
      </p:grp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B77FEBF5-CA38-2641-BDA6-E0FA468CBA63}"/>
              </a:ext>
            </a:extLst>
          </p:cNvPr>
          <p:cNvSpPr txBox="1">
            <a:spLocks/>
          </p:cNvSpPr>
          <p:nvPr/>
        </p:nvSpPr>
        <p:spPr>
          <a:xfrm>
            <a:off x="11660399" y="82321"/>
            <a:ext cx="432000" cy="22676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1067" b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15</a:t>
            </a:fld>
            <a:endParaRPr lang="en-US" sz="1067" b="0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57CB92B-4E4B-A244-5149-31C508690EA0}"/>
              </a:ext>
            </a:extLst>
          </p:cNvPr>
          <p:cNvCxnSpPr/>
          <p:nvPr/>
        </p:nvCxnSpPr>
        <p:spPr>
          <a:xfrm>
            <a:off x="3888281" y="3776176"/>
            <a:ext cx="7886700" cy="0"/>
          </a:xfrm>
          <a:prstGeom prst="line">
            <a:avLst/>
          </a:prstGeom>
          <a:ln w="190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CA9E9FE-93AA-3290-756E-2AEE798FDD24}"/>
              </a:ext>
            </a:extLst>
          </p:cNvPr>
          <p:cNvSpPr txBox="1"/>
          <p:nvPr/>
        </p:nvSpPr>
        <p:spPr>
          <a:xfrm rot="16200000">
            <a:off x="7244838" y="2706750"/>
            <a:ext cx="1441448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fr-CH" sz="1500" dirty="0"/>
              <a:t>SURFACE</a:t>
            </a:r>
            <a:endParaRPr lang="en-US" sz="15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5ED6A-E370-6898-9C1B-D4FA523EC286}"/>
              </a:ext>
            </a:extLst>
          </p:cNvPr>
          <p:cNvSpPr txBox="1"/>
          <p:nvPr/>
        </p:nvSpPr>
        <p:spPr>
          <a:xfrm rot="16200000">
            <a:off x="7103049" y="4532178"/>
            <a:ext cx="1741974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fr-CH" sz="1500" dirty="0"/>
              <a:t>UNDERGROUND</a:t>
            </a:r>
            <a:endParaRPr lang="en-US" sz="1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D425F0-718E-0AE1-570F-0A318052842A}"/>
              </a:ext>
            </a:extLst>
          </p:cNvPr>
          <p:cNvSpPr txBox="1"/>
          <p:nvPr/>
        </p:nvSpPr>
        <p:spPr>
          <a:xfrm>
            <a:off x="7351756" y="6566765"/>
            <a:ext cx="2847005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fr-CH" sz="1500" dirty="0"/>
              <a:t>TUNNEL (ALCOVES)</a:t>
            </a:r>
            <a:endParaRPr lang="en-US" sz="1500" dirty="0"/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A14E63A-1B7E-5747-AA13-F00FABAE4CF8}"/>
              </a:ext>
            </a:extLst>
          </p:cNvPr>
          <p:cNvGrpSpPr/>
          <p:nvPr/>
        </p:nvGrpSpPr>
        <p:grpSpPr>
          <a:xfrm>
            <a:off x="8686800" y="2175987"/>
            <a:ext cx="3339810" cy="4218596"/>
            <a:chOff x="17373600" y="4351974"/>
            <a:chExt cx="6679619" cy="8437192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5C36DE6-B177-0ACC-09A6-02B72FE5053E}"/>
                </a:ext>
              </a:extLst>
            </p:cNvPr>
            <p:cNvCxnSpPr>
              <a:cxnSpLocks/>
            </p:cNvCxnSpPr>
            <p:nvPr/>
          </p:nvCxnSpPr>
          <p:spPr>
            <a:xfrm>
              <a:off x="17373600" y="12115800"/>
              <a:ext cx="1323988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538F0D6-2802-D2FC-0ADE-1361EF0181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02300" y="11734979"/>
              <a:ext cx="0" cy="380821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16F0C29-D34D-812B-0AD7-1B4E9A518C25}"/>
                </a:ext>
              </a:extLst>
            </p:cNvPr>
            <p:cNvCxnSpPr>
              <a:cxnSpLocks/>
            </p:cNvCxnSpPr>
            <p:nvPr/>
          </p:nvCxnSpPr>
          <p:spPr>
            <a:xfrm>
              <a:off x="18300700" y="11734979"/>
              <a:ext cx="1320800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4366120B-62BD-0DD0-CF60-A5C7365EA1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45300" y="11697146"/>
              <a:ext cx="0" cy="380821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E6A059F4-9592-80F8-F518-1DE0647598C3}"/>
                </a:ext>
              </a:extLst>
            </p:cNvPr>
            <p:cNvCxnSpPr>
              <a:cxnSpLocks/>
            </p:cNvCxnSpPr>
            <p:nvPr/>
          </p:nvCxnSpPr>
          <p:spPr>
            <a:xfrm>
              <a:off x="19392900" y="12121102"/>
              <a:ext cx="1323988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E114BC0-4954-3BA6-077D-2F89DE5AB0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55502" y="12115800"/>
              <a:ext cx="0" cy="673366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BB22465E-1F94-88FE-C26E-7307AA377B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535900" y="12115800"/>
              <a:ext cx="0" cy="673366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D6E8558-97F1-1EED-633F-9163F24B96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45400" y="10911037"/>
              <a:ext cx="0" cy="1104988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C4F5EC8-326E-F292-914F-C2357F29F4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278600" y="10898202"/>
              <a:ext cx="1143000" cy="12835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0845CB6-FC5A-55D5-1B9A-EEB9DC8BCB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354800" y="10047057"/>
              <a:ext cx="0" cy="925743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3F5094CF-EB2F-2A7B-D377-DF9A275EFD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207567" y="9985294"/>
              <a:ext cx="1265654" cy="12835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30C5A6BF-324D-0E3A-ACAF-70A25F349F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236267" y="9601200"/>
              <a:ext cx="0" cy="349292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A6BEE485-AB14-A4CB-2AC1-2E889485E6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55946" y="9688137"/>
              <a:ext cx="1951454" cy="6417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E305DED-073C-154B-F21D-F5134B15D0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107400" y="8128066"/>
              <a:ext cx="0" cy="164778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78277CF-78AC-32FC-8A34-03D28074A2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40888" y="4953000"/>
              <a:ext cx="0" cy="495388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D6FE9D3F-EDBF-A8F3-CFA0-51DF0B51A2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93400" y="4953000"/>
              <a:ext cx="0" cy="482067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AFFE9FBF-0A2D-FBE6-E8AE-6DC1629D7486}"/>
                </a:ext>
              </a:extLst>
            </p:cNvPr>
            <p:cNvCxnSpPr>
              <a:cxnSpLocks/>
            </p:cNvCxnSpPr>
            <p:nvPr/>
          </p:nvCxnSpPr>
          <p:spPr>
            <a:xfrm>
              <a:off x="21945600" y="5448388"/>
              <a:ext cx="1752600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0CB2A963-C90E-8975-F665-928A12D625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555200" y="5448388"/>
              <a:ext cx="0" cy="270499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D7496FF6-0BBD-6EFC-2414-239C654809E4}"/>
                </a:ext>
              </a:extLst>
            </p:cNvPr>
            <p:cNvCxnSpPr>
              <a:cxnSpLocks/>
            </p:cNvCxnSpPr>
            <p:nvPr/>
          </p:nvCxnSpPr>
          <p:spPr>
            <a:xfrm>
              <a:off x="20802600" y="8204266"/>
              <a:ext cx="2590800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3FF84BF4-7DC4-92F4-C568-52E100CC246A}"/>
                </a:ext>
              </a:extLst>
            </p:cNvPr>
            <p:cNvSpPr txBox="1"/>
            <p:nvPr/>
          </p:nvSpPr>
          <p:spPr>
            <a:xfrm>
              <a:off x="21538875" y="4351974"/>
              <a:ext cx="2514344" cy="637740"/>
            </a:xfrm>
            <a:prstGeom prst="rect">
              <a:avLst/>
            </a:prstGeom>
            <a:solidFill>
              <a:schemeClr val="bg1"/>
            </a:solidFill>
            <a:ln w="1143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50"/>
                </a:lnSpc>
              </a:pPr>
              <a:r>
                <a:rPr lang="fr-CH" sz="1500" b="1" dirty="0">
                  <a:solidFill>
                    <a:srgbClr val="00B050"/>
                  </a:solidFill>
                </a:rPr>
                <a:t>BACKUP</a:t>
              </a:r>
              <a:endParaRPr lang="en-US" sz="15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9F5EF42-B62E-3475-886F-9A3C29AD6FFA}"/>
              </a:ext>
            </a:extLst>
          </p:cNvPr>
          <p:cNvGrpSpPr/>
          <p:nvPr/>
        </p:nvGrpSpPr>
        <p:grpSpPr>
          <a:xfrm>
            <a:off x="5753100" y="2138822"/>
            <a:ext cx="2677390" cy="4293772"/>
            <a:chOff x="11506200" y="4277643"/>
            <a:chExt cx="5354780" cy="8587544"/>
          </a:xfrm>
        </p:grpSpPr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A841BB91-A4BD-52EB-6A4A-CEBC12643BE9}"/>
                </a:ext>
              </a:extLst>
            </p:cNvPr>
            <p:cNvGrpSpPr/>
            <p:nvPr/>
          </p:nvGrpSpPr>
          <p:grpSpPr>
            <a:xfrm>
              <a:off x="11506200" y="4277643"/>
              <a:ext cx="3457588" cy="8587544"/>
              <a:chOff x="11506200" y="4277643"/>
              <a:chExt cx="3457588" cy="8587544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908EAAA-BAFD-A015-B08A-38DFE660A2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4488" y="4876800"/>
                <a:ext cx="0" cy="495388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4E3F615-48C5-00F5-1E02-22B80708F7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97000" y="4876800"/>
                <a:ext cx="0" cy="482067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1F43466-90EF-75D9-3F13-708A006B4B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49200" y="5372188"/>
                <a:ext cx="1752600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DE13E78-CC10-8303-0F90-496E3BC163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58800" y="5372188"/>
                <a:ext cx="0" cy="270499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8A2B8B8-AE1F-7D62-5EF2-13923CAEF6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06200" y="8128066"/>
                <a:ext cx="2590800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79893B5-DAC9-9ABA-6ABF-2C6BE1DAF7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15800" y="8128066"/>
                <a:ext cx="0" cy="2082734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DE0BA804-F9FE-8D46-760E-47FAA79395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77700" y="10147366"/>
                <a:ext cx="1562100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48E0E06-B5F4-8AD1-9437-F2D9F9B64B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38200" y="10147366"/>
                <a:ext cx="0" cy="304467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E507CF0B-7AF3-32B3-0ACE-40F07407D0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030200" y="10451833"/>
                <a:ext cx="1752600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5A95A461-A8F4-E7CC-E4AA-9484580D87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401800" y="10451833"/>
                <a:ext cx="0" cy="673366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CF6B20ED-BB8E-3340-3605-36DE94B291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11125199"/>
                <a:ext cx="2590800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C52DF4A-0421-932C-8645-2098F2B34C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63400" y="11049000"/>
                <a:ext cx="0" cy="1104988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FC03D61-5920-7BA2-B965-72798B3D9E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20500" y="12191821"/>
                <a:ext cx="1323988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CED5B7EC-7D8F-1E44-CBBC-E5A9E98EB8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649200" y="11811000"/>
                <a:ext cx="0" cy="380821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A0A04EC7-9267-6EE6-F62F-7B80B0B2AD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47600" y="11811000"/>
                <a:ext cx="1320800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E042F278-1ECE-2B7A-FB5D-E2D847364B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92200" y="11773167"/>
                <a:ext cx="0" cy="380821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1B2D4B60-1413-20E1-5D68-067E7E0F0B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639800" y="12197123"/>
                <a:ext cx="1323988" cy="0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7F12113A-36FE-64C6-A357-ED56DCABF8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02402" y="12191821"/>
                <a:ext cx="0" cy="673366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A054E697-66D7-E6DE-EC7E-689FC45160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82800" y="12191821"/>
                <a:ext cx="0" cy="673366"/>
              </a:xfrm>
              <a:prstGeom prst="line">
                <a:avLst/>
              </a:prstGeom>
              <a:ln w="1143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097EAEB5-1613-65FF-EFCE-4338C73CA682}"/>
                  </a:ext>
                </a:extLst>
              </p:cNvPr>
              <p:cNvSpPr txBox="1"/>
              <p:nvPr/>
            </p:nvSpPr>
            <p:spPr>
              <a:xfrm>
                <a:off x="12257094" y="4277643"/>
                <a:ext cx="2514344" cy="637740"/>
              </a:xfrm>
              <a:prstGeom prst="rect">
                <a:avLst/>
              </a:prstGeom>
              <a:solidFill>
                <a:schemeClr val="bg1"/>
              </a:solidFill>
              <a:ln w="1143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50"/>
                  </a:lnSpc>
                </a:pPr>
                <a:r>
                  <a:rPr lang="fr-CH" sz="1500" b="1" dirty="0">
                    <a:solidFill>
                      <a:srgbClr val="00B050"/>
                    </a:solidFill>
                  </a:rPr>
                  <a:t>BACKUP</a:t>
                </a:r>
                <a:endParaRPr lang="en-US" sz="1500" b="1" dirty="0">
                  <a:solidFill>
                    <a:srgbClr val="00B050"/>
                  </a:solidFill>
                </a:endParaRPr>
              </a:p>
            </p:txBody>
          </p:sp>
        </p:grp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422A714-D42B-969A-3A49-500DCD1D8017}"/>
                </a:ext>
              </a:extLst>
            </p:cNvPr>
            <p:cNvCxnSpPr>
              <a:cxnSpLocks/>
            </p:cNvCxnSpPr>
            <p:nvPr/>
          </p:nvCxnSpPr>
          <p:spPr>
            <a:xfrm>
              <a:off x="15536992" y="12115800"/>
              <a:ext cx="1323988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1A55DC8-364D-18C6-DA74-1EA4A0FF1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4200" y="11773167"/>
              <a:ext cx="0" cy="418654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1B4F3B9D-95A1-A4FC-AE24-D057F645EC4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3380" y="11811000"/>
              <a:ext cx="1376220" cy="0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14B40747-B503-52BE-3861-47B279A669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97368" y="11773167"/>
              <a:ext cx="0" cy="342633"/>
            </a:xfrm>
            <a:prstGeom prst="line">
              <a:avLst/>
            </a:prstGeom>
            <a:ln w="1143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Multiplication Sign 175">
            <a:extLst>
              <a:ext uri="{FF2B5EF4-FFF2-40B4-BE49-F238E27FC236}">
                <a16:creationId xmlns:a16="http://schemas.microsoft.com/office/drawing/2014/main" id="{27CBE330-BB7D-E420-FF9A-5EA8C400E2EB}"/>
              </a:ext>
            </a:extLst>
          </p:cNvPr>
          <p:cNvSpPr/>
          <p:nvPr/>
        </p:nvSpPr>
        <p:spPr>
          <a:xfrm>
            <a:off x="4186642" y="1707558"/>
            <a:ext cx="1204045" cy="1299592"/>
          </a:xfrm>
          <a:prstGeom prst="mathMultiply">
            <a:avLst>
              <a:gd name="adj1" fmla="val 1160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/>
          </a:p>
        </p:txBody>
      </p:sp>
      <p:sp>
        <p:nvSpPr>
          <p:cNvPr id="177" name="Multiplication Sign 176">
            <a:extLst>
              <a:ext uri="{FF2B5EF4-FFF2-40B4-BE49-F238E27FC236}">
                <a16:creationId xmlns:a16="http://schemas.microsoft.com/office/drawing/2014/main" id="{B1300BB4-23A5-4C56-819D-2E3F91B5C1E5}"/>
              </a:ext>
            </a:extLst>
          </p:cNvPr>
          <p:cNvSpPr/>
          <p:nvPr/>
        </p:nvSpPr>
        <p:spPr>
          <a:xfrm>
            <a:off x="9158170" y="1712912"/>
            <a:ext cx="1204045" cy="1299592"/>
          </a:xfrm>
          <a:prstGeom prst="mathMultiply">
            <a:avLst>
              <a:gd name="adj1" fmla="val 1160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BAD2860-0B3F-DE7D-0486-1DCBCD835A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707559"/>
            <a:ext cx="3062844" cy="4015062"/>
          </a:xfrm>
        </p:spPr>
        <p:txBody>
          <a:bodyPr/>
          <a:lstStyle/>
          <a:p>
            <a:pPr lvl="1"/>
            <a:r>
              <a:rPr lang="en-GB" b="1" dirty="0"/>
              <a:t>Two backups </a:t>
            </a:r>
            <a:r>
              <a:rPr lang="en-GB" dirty="0"/>
              <a:t>per point for MV (20 kV) power supply: </a:t>
            </a:r>
          </a:p>
          <a:p>
            <a:pPr lvl="2"/>
            <a:r>
              <a:rPr lang="en-GB" dirty="0"/>
              <a:t>Gensets &amp; local public utility</a:t>
            </a:r>
          </a:p>
          <a:p>
            <a:pPr lvl="1"/>
            <a:r>
              <a:rPr lang="en-GB" b="1" dirty="0"/>
              <a:t>Same links for normal and secured networks</a:t>
            </a:r>
          </a:p>
          <a:p>
            <a:pPr lvl="2"/>
            <a:r>
              <a:rPr lang="en-GB" dirty="0"/>
              <a:t>Load-shedding</a:t>
            </a:r>
          </a:p>
          <a:p>
            <a:pPr lvl="2"/>
            <a:r>
              <a:rPr lang="en-GB" dirty="0"/>
              <a:t>High maintainability</a:t>
            </a:r>
          </a:p>
          <a:p>
            <a:pPr lvl="1"/>
            <a:r>
              <a:rPr lang="en-GB" b="1" dirty="0"/>
              <a:t>Two networks arriving in all the alcoves </a:t>
            </a:r>
            <a:r>
              <a:rPr lang="en-GB" dirty="0"/>
              <a:t>(from the two points)</a:t>
            </a:r>
          </a:p>
          <a:p>
            <a:pPr lvl="2"/>
            <a:r>
              <a:rPr lang="en-GB" dirty="0"/>
              <a:t>Possibility to </a:t>
            </a:r>
            <a:r>
              <a:rPr lang="en-GB" b="1" dirty="0"/>
              <a:t>re-supply from the adjacent point</a:t>
            </a:r>
            <a:r>
              <a:rPr lang="en-GB" dirty="0"/>
              <a:t> in case of maintenance or major fault on the sources</a:t>
            </a:r>
          </a:p>
        </p:txBody>
      </p:sp>
      <p:sp>
        <p:nvSpPr>
          <p:cNvPr id="21" name="Titre 4">
            <a:extLst>
              <a:ext uri="{FF2B5EF4-FFF2-40B4-BE49-F238E27FC236}">
                <a16:creationId xmlns:a16="http://schemas.microsoft.com/office/drawing/2014/main" id="{2964BD71-F0B5-57A6-A755-6E7DB640C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608820"/>
          </a:xfrm>
        </p:spPr>
        <p:txBody>
          <a:bodyPr/>
          <a:lstStyle/>
          <a:p>
            <a:r>
              <a:rPr lang="en-US" dirty="0"/>
              <a:t>Secured network concept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42AB6C4B-E7D4-28D7-4790-B32064226B7A}"/>
              </a:ext>
            </a:extLst>
          </p:cNvPr>
          <p:cNvSpPr txBox="1">
            <a:spLocks/>
          </p:cNvSpPr>
          <p:nvPr/>
        </p:nvSpPr>
        <p:spPr>
          <a:xfrm>
            <a:off x="590400" y="1403329"/>
            <a:ext cx="5364000" cy="283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an optimized secured network concept</a:t>
            </a:r>
          </a:p>
        </p:txBody>
      </p:sp>
      <p:sp>
        <p:nvSpPr>
          <p:cNvPr id="30" name="Espace réservé du texte 14">
            <a:extLst>
              <a:ext uri="{FF2B5EF4-FFF2-40B4-BE49-F238E27FC236}">
                <a16:creationId xmlns:a16="http://schemas.microsoft.com/office/drawing/2014/main" id="{B92FD71A-AFFF-59CE-29D8-DD150D51FD89}"/>
              </a:ext>
            </a:extLst>
          </p:cNvPr>
          <p:cNvSpPr txBox="1">
            <a:spLocks/>
          </p:cNvSpPr>
          <p:nvPr/>
        </p:nvSpPr>
        <p:spPr>
          <a:xfrm>
            <a:off x="590400" y="5671755"/>
            <a:ext cx="4946085" cy="10578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b="1" dirty="0"/>
              <a:t>Challenges:</a:t>
            </a:r>
          </a:p>
          <a:p>
            <a:pPr lvl="2"/>
            <a:r>
              <a:rPr lang="en-GB" dirty="0"/>
              <a:t>Fire-resistance of MV infrastructure</a:t>
            </a:r>
          </a:p>
          <a:p>
            <a:pPr lvl="2"/>
            <a:r>
              <a:rPr lang="en-GB" dirty="0"/>
              <a:t>Opportunity: protection through the civil works (ducts)</a:t>
            </a:r>
            <a:endParaRPr lang="en-US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C7F1CE8-FE65-1256-82A4-2E20C69E9387}"/>
              </a:ext>
            </a:extLst>
          </p:cNvPr>
          <p:cNvSpPr txBox="1"/>
          <p:nvPr/>
        </p:nvSpPr>
        <p:spPr>
          <a:xfrm>
            <a:off x="7020969" y="3142700"/>
            <a:ext cx="3623333" cy="16232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2400" dirty="0"/>
              <a:t>Proposal accepted by safety team under specific conditions</a:t>
            </a:r>
          </a:p>
        </p:txBody>
      </p:sp>
    </p:spTree>
    <p:extLst>
      <p:ext uri="{BB962C8B-B14F-4D97-AF65-F5344CB8AC3E}">
        <p14:creationId xmlns:p14="http://schemas.microsoft.com/office/powerpoint/2010/main" val="170301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 animBg="1"/>
      <p:bldP spid="177" grpId="0" animBg="1"/>
      <p:bldP spid="15" grpId="0" uiExpand="1" build="p"/>
      <p:bldP spid="30" grpId="0" uiExpand="1" build="p"/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0497907-5F75-6788-9649-6E48B58E4C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04EB51-C680-1D69-DB86-DC96D7C7EA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016713"/>
            <a:ext cx="11017800" cy="446359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Define the space reservations to prepare the civil engineering tender (special focus on underground areas):</a:t>
            </a:r>
          </a:p>
          <a:p>
            <a:pPr marL="739339" lvl="1" indent="-285750"/>
            <a:r>
              <a:rPr lang="en-US" sz="2000" dirty="0"/>
              <a:t>Reserve space for electrical equipment in the integration</a:t>
            </a:r>
          </a:p>
          <a:p>
            <a:pPr marL="739339" lvl="1" indent="-285750"/>
            <a:r>
              <a:rPr lang="en-US" sz="2000" dirty="0"/>
              <a:t>Reserve space for cable trays in the integration</a:t>
            </a:r>
          </a:p>
          <a:p>
            <a:pPr marL="796489" lvl="1" indent="-342900">
              <a:buFont typeface="Wingdings" panose="05000000000000000000" pitchFamily="2" charset="2"/>
              <a:buChar char="è"/>
            </a:pPr>
            <a:r>
              <a:rPr lang="en-US" sz="2000" dirty="0"/>
              <a:t>Detail the electrical grid </a:t>
            </a:r>
          </a:p>
          <a:p>
            <a:pPr marL="1250077" lvl="2" indent="-342900">
              <a:buFont typeface="Wingdings" panose="05000000000000000000" pitchFamily="2" charset="2"/>
              <a:buChar char="è"/>
            </a:pPr>
            <a:r>
              <a:rPr lang="en-US" sz="2000" b="1" dirty="0"/>
              <a:t>Update and increase the accuracy of the load requirements and cable needs estimates</a:t>
            </a:r>
          </a:p>
          <a:p>
            <a:pPr marL="1250077" lvl="2" indent="-342900">
              <a:buFont typeface="Wingdings" panose="05000000000000000000" pitchFamily="2" charset="2"/>
              <a:buChar char="è"/>
            </a:pPr>
            <a:r>
              <a:rPr lang="en-US" sz="2000" b="1" dirty="0"/>
              <a:t>Detail the transmission network and grid connections</a:t>
            </a:r>
          </a:p>
          <a:p>
            <a:pPr marL="1250077" lvl="2" indent="-342900">
              <a:buFont typeface="Wingdings" panose="05000000000000000000" pitchFamily="2" charset="2"/>
              <a:buChar char="è"/>
            </a:pPr>
            <a:r>
              <a:rPr lang="en-US" sz="2000" b="1" dirty="0"/>
              <a:t>Detail the distribution networks, including the secured network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Study systems and solutions to improve efficiency and sustainability of the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Study systems and solutions for the network and voltage stability and for power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Study systems and technologies to optimize installation and maintenance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 CAPEX/OPEX optimizations</a:t>
            </a:r>
          </a:p>
          <a:p>
            <a:endParaRPr lang="en-US" sz="2000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7278E32-2A9E-8825-696A-2F64CE0A1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614452"/>
          </a:xfrm>
        </p:spPr>
        <p:txBody>
          <a:bodyPr/>
          <a:lstStyle/>
          <a:p>
            <a:r>
              <a:rPr lang="en-US" dirty="0"/>
              <a:t>Next steps for the pre-TDR phase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23A5B2-404E-BDE8-97D4-9B4F6802B52C}"/>
              </a:ext>
            </a:extLst>
          </p:cNvPr>
          <p:cNvSpPr txBox="1"/>
          <p:nvPr/>
        </p:nvSpPr>
        <p:spPr>
          <a:xfrm>
            <a:off x="7535871" y="1563757"/>
            <a:ext cx="4317516" cy="16232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2400" dirty="0"/>
              <a:t>Looking for a reliable solution to collect, store and follow up users’ </a:t>
            </a:r>
            <a:r>
              <a:rPr lang="en-US" sz="2400" dirty="0" err="1"/>
              <a:t>rquirements</a:t>
            </a:r>
            <a:endParaRPr lang="en-US" sz="2400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FD6C3388-BAD5-F953-7BD3-0B5145C6B983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9525000" y="3187038"/>
            <a:ext cx="169629" cy="4839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2D505AAD-6C1B-D4A2-2D91-DF91C72125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3800" y="1559077"/>
            <a:ext cx="5364000" cy="283411"/>
          </a:xfrm>
        </p:spPr>
        <p:txBody>
          <a:bodyPr/>
          <a:lstStyle/>
          <a:p>
            <a:r>
              <a:rPr lang="en-US" dirty="0"/>
              <a:t>Main goals</a:t>
            </a:r>
          </a:p>
        </p:txBody>
      </p:sp>
    </p:spTree>
    <p:extLst>
      <p:ext uri="{BB962C8B-B14F-4D97-AF65-F5344CB8AC3E}">
        <p14:creationId xmlns:p14="http://schemas.microsoft.com/office/powerpoint/2010/main" val="211299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100C6DF-E365-5D47-5297-22ACBE6D99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EDF5C2-5CBA-A0B2-B765-F25616D9B7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3800" y="1559077"/>
            <a:ext cx="5364000" cy="283411"/>
          </a:xfrm>
        </p:spPr>
        <p:txBody>
          <a:bodyPr/>
          <a:lstStyle/>
          <a:p>
            <a:r>
              <a:rPr lang="en-US" dirty="0"/>
              <a:t>Planning overview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9ED1930-2289-428C-ABA2-E9654242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644743"/>
          </a:xfrm>
        </p:spPr>
        <p:txBody>
          <a:bodyPr/>
          <a:lstStyle/>
          <a:p>
            <a:r>
              <a:rPr lang="en-US" dirty="0"/>
              <a:t>Next steps for the pre-TDR phase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A6EB5E70-D8C4-B6F1-B5BC-DE2D7A1D4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661598"/>
              </p:ext>
            </p:extLst>
          </p:nvPr>
        </p:nvGraphicFramePr>
        <p:xfrm>
          <a:off x="590400" y="1910219"/>
          <a:ext cx="11069997" cy="4534120"/>
        </p:xfrm>
        <a:graphic>
          <a:graphicData uri="http://schemas.openxmlformats.org/drawingml/2006/table">
            <a:tbl>
              <a:tblPr/>
              <a:tblGrid>
                <a:gridCol w="1675809">
                  <a:extLst>
                    <a:ext uri="{9D8B030D-6E8A-4147-A177-3AD203B41FA5}">
                      <a16:colId xmlns:a16="http://schemas.microsoft.com/office/drawing/2014/main" val="2776486064"/>
                    </a:ext>
                  </a:extLst>
                </a:gridCol>
                <a:gridCol w="6203715">
                  <a:extLst>
                    <a:ext uri="{9D8B030D-6E8A-4147-A177-3AD203B41FA5}">
                      <a16:colId xmlns:a16="http://schemas.microsoft.com/office/drawing/2014/main" val="1943291451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866865431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442201205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688180954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3808348265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1367812167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1663722908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1859834096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3319788404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3469700518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3003275431"/>
                    </a:ext>
                  </a:extLst>
                </a:gridCol>
                <a:gridCol w="290043">
                  <a:extLst>
                    <a:ext uri="{9D8B030D-6E8A-4147-A177-3AD203B41FA5}">
                      <a16:colId xmlns:a16="http://schemas.microsoft.com/office/drawing/2014/main" val="1475085698"/>
                    </a:ext>
                  </a:extLst>
                </a:gridCol>
              </a:tblGrid>
              <a:tr h="226706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2025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2026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2027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741799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Category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Task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3F3F76"/>
                          </a:solidFill>
                          <a:effectLst/>
                          <a:latin typeface="Aptos Narrow" panose="020B0004020202020204" pitchFamily="34" charset="0"/>
                        </a:rPr>
                        <a:t>Q4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707880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Users' requirements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Update/collect of power demand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895488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B3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Update/collect of cable needs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785113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HV grid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Detail external grid connections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4350957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Detail HV substations requirements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1926998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Refine the optimisation study of the transmission network with operation modes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0097264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Distribution networks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Design surface and underground distribution for each point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912997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Secured network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Study load shedding technologies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104716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Design secured network distribution for each point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57053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Integration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Define requirements to integration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7976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General - EL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Study systems and solutions to improve efficiency and sustainability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1980880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Study systems and solutions for the network and voltage stability and for power quality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5451886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Study systems and technologies to optimize installation and maintenance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15772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Develop OPEX and CAPEX estimate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3349820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Study of FCC-ee staging and FCC-hh implementation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463333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Contribute to the comparison between AC and DC distribution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637505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General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Update requirements to other services (CV, transport, safety, etc.)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999995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Contribution to pre-TDR report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471992"/>
                  </a:ext>
                </a:extLst>
              </a:tr>
              <a:tr h="226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Injector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Define electrical infrastructure and HV connection strategy for the injector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474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361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29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FE887E0-9D00-C4D2-533C-5F97E26A3F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 for your attention.</a:t>
            </a: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EC7CB15-C093-BFA8-4F6F-B7D276027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8306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769CD1-897C-FDBA-907A-885841F56C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36FBE6-83BD-F942-49B5-E8995F3D50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399" y="1842488"/>
            <a:ext cx="11070001" cy="454742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Overall concept of the electrical grid defined for the Feasibility Study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Feasibility study of the HV lines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Electrical infrastructure layout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Secured network concept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Next steps for the pre-TDR phase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44F6753-CF7F-30BB-AE91-8544145D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69808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791C9DD-C974-D4DE-33FD-1AE584748E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BEF34CD-54CE-7A97-AC26-C40FFDD218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Energy consumption of the FCC-ee machine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AFD639E-4D27-1A3F-0C93-90C58BCBD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concept of the electrical grid defined for the Feasibility Study</a:t>
            </a:r>
            <a:endParaRPr lang="en-US" dirty="0"/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3F7841EC-BEF6-6815-FA6D-5770B761CD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00819" y="2402911"/>
            <a:ext cx="4396597" cy="415800"/>
          </a:xfrm>
        </p:spPr>
        <p:txBody>
          <a:bodyPr/>
          <a:lstStyle/>
          <a:p>
            <a:r>
              <a:rPr lang="en-US" dirty="0"/>
              <a:t>Power demand by systems in MW:</a:t>
            </a: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6724C5FD-F34C-118A-74BC-0ED736A7DBFC}"/>
              </a:ext>
            </a:extLst>
          </p:cNvPr>
          <p:cNvSpPr txBox="1">
            <a:spLocks/>
          </p:cNvSpPr>
          <p:nvPr/>
        </p:nvSpPr>
        <p:spPr>
          <a:xfrm>
            <a:off x="6802379" y="2402911"/>
            <a:ext cx="3829202" cy="41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Load mapping of the machine: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E598EC2-A60C-F98C-F4C7-8F6C2FF0E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563" y="2921837"/>
            <a:ext cx="4511107" cy="308184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327D3FC-230C-C538-B8A2-42BD2EDE5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184" y="2818711"/>
            <a:ext cx="4222120" cy="347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65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14C45-9C5F-D150-9912-E8DABE8CA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A51048D-B4D7-7BA3-BB64-AE2DFE95AB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EAF41BE-3A29-4542-6F1A-6CD0AC9ABF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Energy consumption of the FCC-ee machine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A9CE14E-E9FD-362D-0D0D-6E8445C84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concept of the electrical grid defined for the Feasibility Study</a:t>
            </a:r>
            <a:endParaRPr lang="en-US" dirty="0"/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A7734D0A-BE55-2D90-6D58-820F3538B8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36843" y="2436819"/>
            <a:ext cx="4396597" cy="741218"/>
          </a:xfrm>
        </p:spPr>
        <p:txBody>
          <a:bodyPr/>
          <a:lstStyle/>
          <a:p>
            <a:r>
              <a:rPr lang="en-US" dirty="0"/>
              <a:t>Power demand by operation modes in MW:</a:t>
            </a: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B5694627-D3C9-C6E3-DA3A-7567FC5B218A}"/>
              </a:ext>
            </a:extLst>
          </p:cNvPr>
          <p:cNvSpPr txBox="1">
            <a:spLocks/>
          </p:cNvSpPr>
          <p:nvPr/>
        </p:nvSpPr>
        <p:spPr>
          <a:xfrm>
            <a:off x="1438542" y="2441356"/>
            <a:ext cx="3829202" cy="41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Operation modes: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9D2A547-C90C-A8EB-E7B4-32300663E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542" y="2857156"/>
            <a:ext cx="3329731" cy="2444262"/>
          </a:xfrm>
          <a:prstGeom prst="rect">
            <a:avLst/>
          </a:prstGeom>
        </p:spPr>
      </p:pic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237D2448-1201-F9BA-BC33-8937AFFD05A8}"/>
              </a:ext>
            </a:extLst>
          </p:cNvPr>
          <p:cNvSpPr/>
          <p:nvPr/>
        </p:nvSpPr>
        <p:spPr>
          <a:xfrm>
            <a:off x="590400" y="5844209"/>
            <a:ext cx="1225826" cy="3692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texte 3">
                <a:extLst>
                  <a:ext uri="{FF2B5EF4-FFF2-40B4-BE49-F238E27FC236}">
                    <a16:creationId xmlns:a16="http://schemas.microsoft.com/office/drawing/2014/main" id="{A5CB1D40-27CA-99F2-AB30-4AA8F3E7C9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1759" y="5820952"/>
                <a:ext cx="9348728" cy="415800"/>
              </a:xfrm>
              <a:prstGeom prst="roundRect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Autofit/>
              </a:bodyPr>
              <a:lstStyle>
                <a:lvl1pPr marL="0" indent="0" algn="l" defTabSz="914377" rtl="0" eaLnBrk="1" latinLnBrk="0" hangingPunct="1">
                  <a:lnSpc>
                    <a:spcPts val="26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3589" indent="-453589" algn="l" defTabSz="914377" rtl="0" eaLnBrk="1" latinLnBrk="0" hangingPunct="1">
                  <a:lnSpc>
                    <a:spcPts val="26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07177" indent="-453589" algn="l" defTabSz="914377" rtl="0" eaLnBrk="1" latinLnBrk="0" hangingPunct="1">
                  <a:lnSpc>
                    <a:spcPts val="260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60766" indent="-453589" algn="l" defTabSz="914377" rtl="0" eaLnBrk="1" latinLnBrk="0" hangingPunct="1">
                  <a:lnSpc>
                    <a:spcPts val="260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14355" indent="-453589" algn="l" defTabSz="914377" rtl="0" eaLnBrk="1" latinLnBrk="0" hangingPunct="1">
                  <a:lnSpc>
                    <a:spcPts val="260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Energy consumption between </a:t>
                </a:r>
                <a:r>
                  <a:rPr lang="en-US" b="1" dirty="0"/>
                  <a:t>1,07 TWh (Z mode) </a:t>
                </a:r>
                <a:r>
                  <a:rPr lang="en-US" dirty="0"/>
                  <a:t>and </a:t>
                </a:r>
                <a:r>
                  <a:rPr lang="en-US" b="1" dirty="0"/>
                  <a:t>1,77 TWh (</a:t>
                </a:r>
                <a14:m>
                  <m:oMath xmlns:m="http://schemas.openxmlformats.org/officeDocument/2006/math">
                    <m:r>
                      <a:rPr lang="fr-CH" b="1" i="0" smtClean="0"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b="1" dirty="0"/>
                  <a:t> mode)</a:t>
                </a:r>
              </a:p>
            </p:txBody>
          </p:sp>
        </mc:Choice>
        <mc:Fallback xmlns="">
          <p:sp>
            <p:nvSpPr>
              <p:cNvPr id="10" name="Espace réservé du texte 3">
                <a:extLst>
                  <a:ext uri="{FF2B5EF4-FFF2-40B4-BE49-F238E27FC236}">
                    <a16:creationId xmlns:a16="http://schemas.microsoft.com/office/drawing/2014/main" id="{A5CB1D40-27CA-99F2-AB30-4AA8F3E7C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1759" y="5820952"/>
                <a:ext cx="9348728" cy="415800"/>
              </a:xfrm>
              <a:prstGeom prst="roundRect">
                <a:avLst/>
              </a:prstGeom>
              <a:blipFill>
                <a:blip r:embed="rId3"/>
                <a:stretch>
                  <a:fillRect l="-325" t="-2703" r="-195" b="-24324"/>
                </a:stretch>
              </a:blipFill>
              <a:ln w="3810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3EA95ED2-0E67-0E8B-D38D-39F5CF4CB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843" y="3178037"/>
            <a:ext cx="4218874" cy="205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4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F569F120-5187-B1B4-9ECD-5C5951D1D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971" y="1750761"/>
            <a:ext cx="6424417" cy="4757057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6759244-2096-8F33-6CD8-BB7530FDB0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A80E0E-4753-FF8F-C247-73650F0023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Grid connections and transmission network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B95498C4-E4CA-4651-EDCF-682B1DA14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concept of the electrical grid defined for the Feasibility Study</a:t>
            </a:r>
            <a:endParaRPr lang="en-US" dirty="0"/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2B3D127D-6DC6-6CAB-9FA8-EC2F1F61E3F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327400"/>
            <a:ext cx="4841571" cy="42366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 connections to RTE (French 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Electricity Transmission Network) at 400 or 225 kV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All points connected to local grid at 20 or 18 kV for, first works phase, then back-up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HV lines, passing through the tunnel, between all HV substations on surface, designed to allow reconfigurations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HV internal network at 63 kV </a:t>
            </a:r>
          </a:p>
        </p:txBody>
      </p:sp>
    </p:spTree>
    <p:extLst>
      <p:ext uri="{BB962C8B-B14F-4D97-AF65-F5344CB8AC3E}">
        <p14:creationId xmlns:p14="http://schemas.microsoft.com/office/powerpoint/2010/main" val="25319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84D16-1165-6745-9C61-B1E4D58AE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5E94552-A73C-2121-A4FB-5704F42970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C5187A-01CA-D8CA-AA59-488969BB02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Grid connections and transmission network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1F33987-1265-2CCF-F02E-FBA3ABF0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concept of the electrical grid defined for the Feasibility Study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6C27115-8869-7BC5-0676-A0412D3ED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28" y="2262716"/>
            <a:ext cx="5990682" cy="448440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F61AA7A-E9A1-CC90-5B43-E890D1382FBF}"/>
              </a:ext>
            </a:extLst>
          </p:cNvPr>
          <p:cNvSpPr txBox="1"/>
          <p:nvPr/>
        </p:nvSpPr>
        <p:spPr>
          <a:xfrm>
            <a:off x="6636173" y="1951365"/>
            <a:ext cx="4811486" cy="214824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>
                <a:solidFill>
                  <a:srgbClr val="FF0000"/>
                </a:solidFill>
              </a:rPr>
              <a:t>Loss of the line PA – PB:</a:t>
            </a:r>
          </a:p>
          <a:p>
            <a:pPr algn="ctr">
              <a:lnSpc>
                <a:spcPts val="3700"/>
              </a:lnSpc>
            </a:pPr>
            <a:r>
              <a:rPr lang="en-US" sz="2400" dirty="0"/>
              <a:t>Reconfiguration by activating the line PD – PB</a:t>
            </a:r>
          </a:p>
          <a:p>
            <a:pPr algn="ctr">
              <a:lnSpc>
                <a:spcPts val="3700"/>
              </a:lnSpc>
            </a:pPr>
            <a:r>
              <a:rPr lang="en-US" sz="2400" dirty="0"/>
              <a:t>The machine can normally work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13737B7C-7544-B6EC-2C9F-92F3C72C2BC2}"/>
              </a:ext>
            </a:extLst>
          </p:cNvPr>
          <p:cNvSpPr/>
          <p:nvPr/>
        </p:nvSpPr>
        <p:spPr>
          <a:xfrm>
            <a:off x="6718831" y="4567432"/>
            <a:ext cx="936171" cy="379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AD456C9-BA49-6690-C6EF-1A76DC215184}"/>
              </a:ext>
            </a:extLst>
          </p:cNvPr>
          <p:cNvSpPr txBox="1"/>
          <p:nvPr/>
        </p:nvSpPr>
        <p:spPr>
          <a:xfrm>
            <a:off x="7755442" y="4447688"/>
            <a:ext cx="4097945" cy="193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130" dirty="0"/>
              <a:t>The HV lines must be designed at 115 MVA to allow normal operation for the loss of any lines or source of PA &amp; PD</a:t>
            </a:r>
          </a:p>
        </p:txBody>
      </p:sp>
    </p:spTree>
    <p:extLst>
      <p:ext uri="{BB962C8B-B14F-4D97-AF65-F5344CB8AC3E}">
        <p14:creationId xmlns:p14="http://schemas.microsoft.com/office/powerpoint/2010/main" val="316181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A324D-7FEF-1F8B-2D9A-880EDB98F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19E8A65-A3B5-DEBD-CFBF-4805D07266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01F3DB-8D68-1CC5-4912-615CACC6D1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Grid connections and transmission network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F99F298-0C74-E998-1EA0-4F6FD916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concept of the electrical grid defined for the Feasibility Study</a:t>
            </a:r>
            <a:endParaRPr lang="en-US" dirty="0"/>
          </a:p>
        </p:txBody>
      </p:sp>
      <p:pic>
        <p:nvPicPr>
          <p:cNvPr id="6" name="Image 5" descr="Une image contenant texte, capture d’écran, ligne, Police&#10;&#10;Le contenu généré par l’IA peut être incorrect.">
            <a:extLst>
              <a:ext uri="{FF2B5EF4-FFF2-40B4-BE49-F238E27FC236}">
                <a16:creationId xmlns:a16="http://schemas.microsoft.com/office/drawing/2014/main" id="{A50F1C06-CF75-ED62-CC08-5035874AD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851" y="2383972"/>
            <a:ext cx="6222536" cy="4136216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797A7AA4-E9AA-4DAA-77D8-BF05EF2D86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327400"/>
            <a:ext cx="4841571" cy="4236686"/>
          </a:xfrm>
        </p:spPr>
        <p:txBody>
          <a:bodyPr/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Optimization study: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Based on CAPEX/OPEX over the total lifetime of FCC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Including HV lines and substations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For different scenarios:</a:t>
            </a:r>
          </a:p>
          <a:p>
            <a:pPr marL="796489" lvl="1" indent="-342900"/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High voltage level: 63, 90 &amp; 132 kV</a:t>
            </a:r>
          </a:p>
          <a:p>
            <a:pPr marL="796489" lvl="1" indent="-342900"/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Substations technology and location: AIS or GIS, on surface or underground</a:t>
            </a:r>
          </a:p>
          <a:p>
            <a:pPr marL="796489" lvl="1" indent="-342900"/>
            <a:endParaRPr lang="en-US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202122"/>
                </a:solidFill>
                <a:latin typeface="Arial" panose="020B0604020202020204" pitchFamily="34" charset="0"/>
              </a:rPr>
              <a:t>Baseline: 63 kV with GIS on surface</a:t>
            </a:r>
          </a:p>
        </p:txBody>
      </p:sp>
    </p:spTree>
    <p:extLst>
      <p:ext uri="{BB962C8B-B14F-4D97-AF65-F5344CB8AC3E}">
        <p14:creationId xmlns:p14="http://schemas.microsoft.com/office/powerpoint/2010/main" val="23985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5042CB2-64C6-7BE5-1DA1-8D9299E27B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68BE6A-9481-9D89-1236-FFBB43AD44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3800" y="1547877"/>
            <a:ext cx="11017799" cy="585481"/>
          </a:xfrm>
        </p:spPr>
        <p:txBody>
          <a:bodyPr/>
          <a:lstStyle/>
          <a:p>
            <a:r>
              <a:rPr lang="en-US" dirty="0"/>
              <a:t>Consulting study realized in 2024 to verify the feasibility of installing an HV line between surface substations of access points through the tunnel 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44D322D-0B08-C4ED-8578-5D3E57FC63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2334026"/>
            <a:ext cx="8089774" cy="3663000"/>
          </a:xfrm>
        </p:spPr>
        <p:txBody>
          <a:bodyPr/>
          <a:lstStyle/>
          <a:p>
            <a:r>
              <a:rPr lang="en-GB" dirty="0"/>
              <a:t>Definition of: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Requirements of the installation of an HV line in the tunnel, shafts, service caverns, surface galleries and zones in between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 of the HV line: HV cables with a power flow defined, accessories, earthing, impact on the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 of the junction chambers: needs, quantities and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Installation process and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Cost and timelines of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Maintenance and reparation requirements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62795FD4-5AAF-8C07-FCA8-A6E1FD13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609503"/>
          </a:xfrm>
        </p:spPr>
        <p:txBody>
          <a:bodyPr/>
          <a:lstStyle/>
          <a:p>
            <a:r>
              <a:rPr lang="en-US" dirty="0"/>
              <a:t>Feasibility study on the HV lines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D230C0-6ABD-0178-C676-A98C596431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0551" y="6165000"/>
            <a:ext cx="11069850" cy="455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Report </a:t>
            </a:r>
            <a:r>
              <a:rPr lang="en-US" dirty="0" err="1"/>
              <a:t>foundable</a:t>
            </a:r>
            <a:r>
              <a:rPr lang="en-US" dirty="0"/>
              <a:t> on EDMS: </a:t>
            </a:r>
            <a:r>
              <a:rPr lang="en-US" dirty="0">
                <a:hlinkClick r:id="rId2"/>
              </a:rPr>
              <a:t>https://edms.cern.ch/document/3170168/1</a:t>
            </a:r>
            <a:r>
              <a:rPr lang="en-US" dirty="0"/>
              <a:t>   </a:t>
            </a:r>
          </a:p>
          <a:p>
            <a:pPr>
              <a:lnSpc>
                <a:spcPct val="100000"/>
              </a:lnSpc>
            </a:pPr>
            <a:r>
              <a:rPr lang="en-US" dirty="0"/>
              <a:t>58 pages, in French</a:t>
            </a:r>
          </a:p>
          <a:p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1EB0C4-3249-8CA5-784A-7646D0CDA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92" y="2565384"/>
            <a:ext cx="2871495" cy="40550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C1FEE38-1289-6EBE-6845-F88F5BE6EF93}"/>
              </a:ext>
            </a:extLst>
          </p:cNvPr>
          <p:cNvSpPr txBox="1"/>
          <p:nvPr/>
        </p:nvSpPr>
        <p:spPr>
          <a:xfrm>
            <a:off x="6566452" y="5033826"/>
            <a:ext cx="2113722" cy="111768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3000" dirty="0"/>
              <a:t>Feasibility confirmed</a:t>
            </a:r>
          </a:p>
        </p:txBody>
      </p:sp>
    </p:spTree>
    <p:extLst>
      <p:ext uri="{BB962C8B-B14F-4D97-AF65-F5344CB8AC3E}">
        <p14:creationId xmlns:p14="http://schemas.microsoft.com/office/powerpoint/2010/main" val="91213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33DB8A96-28AC-DB8A-4265-88BBC7C2BC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5354" b="4491"/>
          <a:stretch/>
        </p:blipFill>
        <p:spPr>
          <a:xfrm rot="5400000">
            <a:off x="8344706" y="572567"/>
            <a:ext cx="1651667" cy="547018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0AC7A49-AC80-0A47-E0A5-CFBED60E90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2700" b="12928"/>
          <a:stretch/>
        </p:blipFill>
        <p:spPr>
          <a:xfrm rot="5400000">
            <a:off x="10274220" y="1024331"/>
            <a:ext cx="1310289" cy="234682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A1BFFCE-A472-D2FA-86B6-3A65D7B3C4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2119" y="4299140"/>
            <a:ext cx="2346822" cy="131028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AFE8118-D377-1AB7-A454-3ABDDE940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505" y="5241714"/>
            <a:ext cx="5217692" cy="1497371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08A6211-392F-3B65-2655-1EE331F2C2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8D164BD-0D40-2E73-837F-C823B1A5B8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879486"/>
            <a:ext cx="5647903" cy="4110914"/>
          </a:xfrm>
        </p:spPr>
        <p:txBody>
          <a:bodyPr/>
          <a:lstStyle/>
          <a:p>
            <a:r>
              <a:rPr lang="en-US" dirty="0"/>
              <a:t>Space requirements: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In the arc: HV cables in PEHD ducts buried in a 520 x 500 mm concrete block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In the alcove area: one 1,5 x 9,5 m junction chamber to be installed at each alcove</a:t>
            </a:r>
            <a:endParaRPr lang="en-US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D0F5F238-9EAD-07EB-EDDF-6723B920806B}"/>
              </a:ext>
            </a:extLst>
          </p:cNvPr>
          <p:cNvSpPr txBox="1">
            <a:spLocks/>
          </p:cNvSpPr>
          <p:nvPr/>
        </p:nvSpPr>
        <p:spPr>
          <a:xfrm>
            <a:off x="583800" y="1547877"/>
            <a:ext cx="11017799" cy="585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Main outcomes of the study</a:t>
            </a:r>
          </a:p>
        </p:txBody>
      </p:sp>
      <p:sp>
        <p:nvSpPr>
          <p:cNvPr id="12" name="Titre 4">
            <a:extLst>
              <a:ext uri="{FF2B5EF4-FFF2-40B4-BE49-F238E27FC236}">
                <a16:creationId xmlns:a16="http://schemas.microsoft.com/office/drawing/2014/main" id="{63298341-6B8F-8C02-EEF1-F32446A8B285}"/>
              </a:ext>
            </a:extLst>
          </p:cNvPr>
          <p:cNvSpPr txBox="1">
            <a:spLocks/>
          </p:cNvSpPr>
          <p:nvPr/>
        </p:nvSpPr>
        <p:spPr>
          <a:xfrm>
            <a:off x="590400" y="770400"/>
            <a:ext cx="11017800" cy="60950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Feasibility study on the HV lines</a:t>
            </a:r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F57E399-DB7C-96D7-9499-5427A2E1D1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0362" y="2892652"/>
            <a:ext cx="2733275" cy="16003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ADA695F6-B15B-EF99-98FF-00755E9B330B}"/>
              </a:ext>
            </a:extLst>
          </p:cNvPr>
          <p:cNvSpPr txBox="1">
            <a:spLocks/>
          </p:cNvSpPr>
          <p:nvPr/>
        </p:nvSpPr>
        <p:spPr>
          <a:xfrm>
            <a:off x="6092698" y="2226364"/>
            <a:ext cx="4548797" cy="3083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In the shaft: against the wall with clamps and applying a “snaking”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Areas in between for cable routing: 2,34 m bending radius while pulling, 1,56 m bending radius when installed</a:t>
            </a:r>
            <a:endParaRPr lang="en-US" dirty="0"/>
          </a:p>
        </p:txBody>
      </p: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E32A67EF-FE66-81D5-4364-924D5531E489}"/>
              </a:ext>
            </a:extLst>
          </p:cNvPr>
          <p:cNvSpPr txBox="1">
            <a:spLocks/>
          </p:cNvSpPr>
          <p:nvPr/>
        </p:nvSpPr>
        <p:spPr>
          <a:xfrm>
            <a:off x="6092698" y="5525279"/>
            <a:ext cx="2958538" cy="1116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Cost and timelines: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Total of 6,4 M€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160 days of installation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8794FEC5-D905-60C2-7981-AFF4DD2FE5F2}"/>
              </a:ext>
            </a:extLst>
          </p:cNvPr>
          <p:cNvSpPr txBox="1">
            <a:spLocks/>
          </p:cNvSpPr>
          <p:nvPr/>
        </p:nvSpPr>
        <p:spPr>
          <a:xfrm>
            <a:off x="8998226" y="6013618"/>
            <a:ext cx="1999267" cy="465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per 12 km section</a:t>
            </a:r>
            <a:endParaRPr lang="en-US" dirty="0"/>
          </a:p>
          <a:p>
            <a:endParaRPr lang="en-US" dirty="0"/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A55ED5DC-EA89-D649-F3E5-FE3E018B809F}"/>
              </a:ext>
            </a:extLst>
          </p:cNvPr>
          <p:cNvSpPr/>
          <p:nvPr/>
        </p:nvSpPr>
        <p:spPr>
          <a:xfrm>
            <a:off x="8878957" y="5929470"/>
            <a:ext cx="119269" cy="6369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1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5" grpId="0" uiExpand="1" build="p"/>
      <p:bldP spid="19" grpId="0" uiExpand="1" build="p"/>
      <p:bldP spid="20" grpId="0"/>
      <p:bldP spid="21" grpId="0" animBg="1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FCC_pptTemplate_2025</Template>
  <TotalTime>1792</TotalTime>
  <Words>1373</Words>
  <Application>Microsoft Office PowerPoint</Application>
  <PresentationFormat>Grand écran</PresentationFormat>
  <Paragraphs>405</Paragraphs>
  <Slides>18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Aptos</vt:lpstr>
      <vt:lpstr>Aptos Narrow</vt:lpstr>
      <vt:lpstr>Arial</vt:lpstr>
      <vt:lpstr>Cambria Math</vt:lpstr>
      <vt:lpstr>Wingdings</vt:lpstr>
      <vt:lpstr>Introslides</vt:lpstr>
      <vt:lpstr>Titleslides, Conclusion</vt:lpstr>
      <vt:lpstr>Content Slides - Deep Blue</vt:lpstr>
      <vt:lpstr>FCC electrical grid and infrastructure update</vt:lpstr>
      <vt:lpstr>Outline</vt:lpstr>
      <vt:lpstr>Overall concept of the electrical grid defined for the Feasibility Study</vt:lpstr>
      <vt:lpstr>Overall concept of the electrical grid defined for the Feasibility Study</vt:lpstr>
      <vt:lpstr>Overall concept of the electrical grid defined for the Feasibility Study</vt:lpstr>
      <vt:lpstr>Overall concept of the electrical grid defined for the Feasibility Study</vt:lpstr>
      <vt:lpstr>Overall concept of the electrical grid defined for the Feasibility Study</vt:lpstr>
      <vt:lpstr>Feasibility study on the HV lines</vt:lpstr>
      <vt:lpstr>Présentation PowerPoint</vt:lpstr>
      <vt:lpstr>Electrical infrastructure layout</vt:lpstr>
      <vt:lpstr>Electrical infrastructure layout</vt:lpstr>
      <vt:lpstr>Electrical infrastructure layout</vt:lpstr>
      <vt:lpstr>Electrical infrastructure layout</vt:lpstr>
      <vt:lpstr>Présentation PowerPoint</vt:lpstr>
      <vt:lpstr>Secured network concept</vt:lpstr>
      <vt:lpstr>Next steps for the pre-TDR phase</vt:lpstr>
      <vt:lpstr>Next steps for the pre-TDR phase</vt:lpstr>
      <vt:lpstr>Thanks for your attention.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Charline Marcel</dc:creator>
  <cp:lastModifiedBy>Charline Marcel</cp:lastModifiedBy>
  <cp:revision>34</cp:revision>
  <dcterms:created xsi:type="dcterms:W3CDTF">2025-05-12T08:00:55Z</dcterms:created>
  <dcterms:modified xsi:type="dcterms:W3CDTF">2025-05-20T05:23:02Z</dcterms:modified>
</cp:coreProperties>
</file>