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20"/>
  </p:notesMasterIdLst>
  <p:sldIdLst>
    <p:sldId id="578" r:id="rId4"/>
    <p:sldId id="639" r:id="rId5"/>
    <p:sldId id="610" r:id="rId6"/>
    <p:sldId id="626" r:id="rId7"/>
    <p:sldId id="600" r:id="rId8"/>
    <p:sldId id="638" r:id="rId9"/>
    <p:sldId id="636" r:id="rId10"/>
    <p:sldId id="634" r:id="rId11"/>
    <p:sldId id="635" r:id="rId12"/>
    <p:sldId id="602" r:id="rId13"/>
    <p:sldId id="637" r:id="rId14"/>
    <p:sldId id="605" r:id="rId15"/>
    <p:sldId id="621" r:id="rId16"/>
    <p:sldId id="632" r:id="rId17"/>
    <p:sldId id="631" r:id="rId18"/>
    <p:sldId id="420" r:id="rId19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592"/>
    <a:srgbClr val="0F124A"/>
    <a:srgbClr val="A6A6A6"/>
    <a:srgbClr val="ADDFD9"/>
    <a:srgbClr val="4A8DF0"/>
    <a:srgbClr val="91F8FB"/>
    <a:srgbClr val="00B050"/>
    <a:srgbClr val="DAE8FC"/>
    <a:srgbClr val="0000FF"/>
    <a:srgbClr val="FFE4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14" autoAdjust="0"/>
    <p:restoredTop sz="77758" autoAdjust="0"/>
  </p:normalViewPr>
  <p:slideViewPr>
    <p:cSldViewPr>
      <p:cViewPr varScale="1">
        <p:scale>
          <a:sx n="151" d="100"/>
          <a:sy n="151" d="100"/>
        </p:scale>
        <p:origin x="1952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3-04T08:54:34.732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1,'190'6,"-12"1,-20-8,106 2,-194 3,-66-4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3-04T08:54:37.494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13,'244'2,"252"-4,-287-9,-198 10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3-04T08:54:39.709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17,'118'-7,"-24"0,744 5,-573 19,38 0,-221-18,-75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3-04T08:54:44.450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0,'881'37,"-306"-23,-380-16,-151-3,-40 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3-04T08:54:52.690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30,'2401'-4,"-2143"4,-247-1,0 0,19-5,7-1,50-2,-77 8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3-04T08:54:56.223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43,'872'-9,"1134"5,-1388-9,-572 13,-12 1,-1-1,0-2,34-6,-39 2,-25 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3-04T08:54:57.497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18,'216'0,"673"-9,-723 1,-156 8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3-04T08:55:04.266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33,'136'-10,"-38"2,1056-7,-748 17,314-2,-716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04T08:55:11.687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 0,'2236'4'0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22.05.25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‹N°›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50674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3E4DC4-3C2D-F5B2-DBF7-4949DA2A88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226BD5B-D08B-9126-9E7F-349B47DB41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98204F4-7123-96D4-7261-BA0190D2D0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45AEE35-E082-AE6E-CEC4-23C13568B8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37138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4E458B-97F5-AF4E-CDD3-DCC5D38028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6AA2DD6-1260-650D-EFD2-E554100B1E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BCD9878-2299-4BE4-3D57-02AEB83928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8752A25-EADF-77AB-2F72-B9773BAF37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440004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DF0E3E-2720-A8C5-97CF-D506762BE4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0124927-DE03-90A7-0518-CFDC2FF801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DDAC1B3-B050-20C6-5562-7626CDBB13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85CDB09-E036-CF5D-2EB6-2FEC41014C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690001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AACE8A-178A-EEFC-B3AB-656F521792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E9BBA7E-E368-76C3-A1B8-469C101597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82F64A9-6EDC-4368-F610-53CD79A4BA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AA8D470-82F2-462D-9D80-6FF212CCD7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86573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178173-F6EF-9CF4-B015-EE04A21E36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6E784A7-1CEE-871D-523A-2836BA77DD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EEEF492-B86C-1568-DB95-E5DD15A121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sz="450" b="0" i="0" u="none" strike="noStrike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During the ramping-up we will have 1.4 (static + dynamic without ML)+3.1 (magnetization losses) = 4.5 W/m to extract at ~4 K but we will install "only" 2.8 W/m. And this will of course imply a recovery time afterwards to release this excess of energy accumulated somewhere... and somehow... this is the question !</a:t>
            </a:r>
            <a:endParaRPr lang="en-GB" noProof="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C2943E8-4960-1CBE-317B-CC3DFA8FE8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671124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sz="450" b="0" i="0" u="none" strike="noStrike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QRL will be smaller than the 1.9 K version, probably between 650 mm and 850 mm.</a:t>
            </a:r>
          </a:p>
          <a:p>
            <a:pPr marL="171450" indent="-171450">
              <a:buFontTx/>
              <a:buChar char="-"/>
            </a:pPr>
            <a:r>
              <a:rPr lang="en-GB" sz="450" b="0" i="0" u="none" strike="noStrike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850 mm already investigated were for the 10km sector version.</a:t>
            </a:r>
          </a:p>
          <a:p>
            <a:pPr marL="171450" indent="-171450">
              <a:buFontTx/>
              <a:buChar char="-"/>
            </a:pPr>
            <a:r>
              <a:rPr lang="en-GB" sz="450" b="0" i="0" u="none" strike="noStrike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5km version, with the 4.5 W/m peak, we obtain ~1.3 kg/s i.e. a line B of DN200 to have ΔP of 80mbar (or DN250 for 25mbar).</a:t>
            </a:r>
          </a:p>
          <a:p>
            <a:pPr marL="171450" indent="-171450">
              <a:buFontTx/>
              <a:buChar char="-"/>
            </a:pPr>
            <a:r>
              <a:rPr lang="en-GB" sz="450" b="0" i="0" u="none" strike="noStrike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So, this will be better assessed once we agree on what we do on the cooling scheme and the sector length.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65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fr-CH" sz="45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Mis </a:t>
            </a:r>
            <a:r>
              <a:rPr lang="fr-FR" sz="45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 perspective avec le LHC, voici les modes </a:t>
            </a:r>
            <a:r>
              <a:rPr lang="fr-FR" sz="45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cryo</a:t>
            </a:r>
            <a:r>
              <a:rPr lang="fr-FR" sz="45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qu’on peut imaginer pour le FCC-hh, quelle que soit sa température nominale:</a:t>
            </a:r>
          </a:p>
          <a:p>
            <a:r>
              <a:rPr lang="fr-FR" sz="45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 </a:t>
            </a:r>
            <a:r>
              <a:rPr lang="fr-FR" sz="45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Physics</a:t>
            </a:r>
            <a:r>
              <a:rPr lang="fr-FR" sz="45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» : on fait de la physique, et l électricité de la </a:t>
            </a:r>
            <a:r>
              <a:rPr lang="fr-FR" sz="45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cryo</a:t>
            </a:r>
            <a:r>
              <a:rPr lang="fr-FR" sz="45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dépend de l’énergie et de l intensité des faisceaux. Dans le LHC, ça représente entre 30 et 37 MW d électricité pour la </a:t>
            </a:r>
            <a:r>
              <a:rPr lang="fr-FR" sz="45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cryo</a:t>
            </a:r>
            <a:r>
              <a:rPr lang="fr-FR" sz="45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selon les faisceaux mais on peut imaginer un bcp plus grand intervalle avec le FCC-hh à cause des plus grandes charges dynamiques du faisceau proportionnellement aux charges statiques.</a:t>
            </a:r>
          </a:p>
          <a:p>
            <a:r>
              <a:rPr lang="fr-FR" sz="45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 </a:t>
            </a:r>
            <a:r>
              <a:rPr lang="fr-FR" sz="45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Eco</a:t>
            </a:r>
            <a:r>
              <a:rPr lang="fr-FR" sz="45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» : on fait du magnet </a:t>
            </a:r>
            <a:r>
              <a:rPr lang="fr-FR" sz="45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powering</a:t>
            </a:r>
            <a:r>
              <a:rPr lang="fr-FR" sz="45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du commissioning avec quelques </a:t>
            </a:r>
            <a:r>
              <a:rPr lang="fr-FR" sz="45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bunches</a:t>
            </a:r>
            <a:r>
              <a:rPr lang="fr-FR" sz="45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dans la machine ou alors avec des ions qui n'induisent quasi pas de charge thermique. Dans le LHC, c’est ~26 MW de conso </a:t>
            </a:r>
            <a:r>
              <a:rPr lang="fr-FR" sz="45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cryo</a:t>
            </a:r>
            <a:r>
              <a:rPr lang="fr-FR" sz="45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fr-FR" sz="45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 Cold standby »</a:t>
            </a:r>
            <a:r>
              <a:rPr lang="fr-FR" sz="45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: on ne peut pas mettre de puissance dans les aimants ni de faisceau, mais on garde la machine à température </a:t>
            </a:r>
            <a:r>
              <a:rPr lang="fr-FR" sz="45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cryo</a:t>
            </a:r>
            <a:r>
              <a:rPr lang="fr-FR" sz="45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~20 K. C est pour les </a:t>
            </a:r>
            <a:r>
              <a:rPr lang="fr-FR" sz="45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shutdowns</a:t>
            </a:r>
            <a:r>
              <a:rPr lang="fr-FR" sz="45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Dans le LHC, ca représente 15 MW pour la </a:t>
            </a:r>
            <a:r>
              <a:rPr lang="fr-FR" sz="45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cryo</a:t>
            </a:r>
            <a:r>
              <a:rPr lang="fr-FR" sz="45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fr-FR" sz="45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marL="171450" indent="-171450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11156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hyperlink" Target="https://indico.cern.ch/event/1408515/overview" TargetMode="External"/><Relationship Id="rId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08515/contributions/6513882/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hyperlink" Target="mailto:laurent.delprat@cern.ch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home.cern/science/accelerators/future-circular-collider" TargetMode="External"/><Relationship Id="rId3" Type="http://schemas.openxmlformats.org/officeDocument/2006/relationships/image" Target="../media/image13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3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5.png"/><Relationship Id="rId4" Type="http://schemas.openxmlformats.org/officeDocument/2006/relationships/image" Target="../media/image20.png"/><Relationship Id="rId9" Type="http://schemas.openxmlformats.org/officeDocument/2006/relationships/hyperlink" Target="https://edms.cern.ch/document/3254016/1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NULL"/><Relationship Id="rId18" Type="http://schemas.openxmlformats.org/officeDocument/2006/relationships/customXml" Target="../ink/ink8.xml"/><Relationship Id="rId3" Type="http://schemas.openxmlformats.org/officeDocument/2006/relationships/image" Target="../media/image27.png"/><Relationship Id="rId21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customXml" Target="../ink/ink5.xml"/><Relationship Id="rId17" Type="http://schemas.openxmlformats.org/officeDocument/2006/relationships/image" Target="NULL"/><Relationship Id="rId2" Type="http://schemas.openxmlformats.org/officeDocument/2006/relationships/image" Target="../media/image26.png"/><Relationship Id="rId16" Type="http://schemas.openxmlformats.org/officeDocument/2006/relationships/customXml" Target="../ink/ink7.xml"/><Relationship Id="rId20" Type="http://schemas.openxmlformats.org/officeDocument/2006/relationships/customXml" Target="../ink/ink9.xml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2.xml"/><Relationship Id="rId11" Type="http://schemas.openxmlformats.org/officeDocument/2006/relationships/image" Target="NULL"/><Relationship Id="rId24" Type="http://schemas.openxmlformats.org/officeDocument/2006/relationships/image" Target="../media/image28.png"/><Relationship Id="rId5" Type="http://schemas.openxmlformats.org/officeDocument/2006/relationships/image" Target="NULL"/><Relationship Id="rId15" Type="http://schemas.openxmlformats.org/officeDocument/2006/relationships/image" Target="NULL"/><Relationship Id="rId23" Type="http://schemas.openxmlformats.org/officeDocument/2006/relationships/hyperlink" Target="https://indico.cern.ch/event/1439072/contributions/6106995/attachments/2917946/5120981/FCC_hh_scenarios.pdf" TargetMode="External"/><Relationship Id="rId10" Type="http://schemas.openxmlformats.org/officeDocument/2006/relationships/customXml" Target="../ink/ink4.xml"/><Relationship Id="rId19" Type="http://schemas.openxmlformats.org/officeDocument/2006/relationships/image" Target="NULL"/><Relationship Id="rId4" Type="http://schemas.openxmlformats.org/officeDocument/2006/relationships/customXml" Target="../ink/ink1.xml"/><Relationship Id="rId9" Type="http://schemas.openxmlformats.org/officeDocument/2006/relationships/image" Target="NULL"/><Relationship Id="rId14" Type="http://schemas.openxmlformats.org/officeDocument/2006/relationships/customXml" Target="../ink/ink6.xml"/><Relationship Id="rId22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C1206C-A28B-AF84-4739-75F5BE3DAD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400" dirty="0"/>
              <a:t>FCC-hh cryogenics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BB54101-BFA0-BFB9-5312-9AF9E0F791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800" y="2895786"/>
            <a:ext cx="8263350" cy="490410"/>
          </a:xfrm>
        </p:spPr>
        <p:txBody>
          <a:bodyPr/>
          <a:lstStyle/>
          <a:p>
            <a:r>
              <a:rPr lang="en-GB" sz="2400" dirty="0"/>
              <a:t>Layout update for 1.9 K and 4.5 K options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2AF508A-6824-EBFD-CAA9-42D341503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5" name="Sous-titre 2">
            <a:extLst>
              <a:ext uri="{FF2B5EF4-FFF2-40B4-BE49-F238E27FC236}">
                <a16:creationId xmlns:a16="http://schemas.microsoft.com/office/drawing/2014/main" id="{6312F7D9-6D99-98EF-AB46-C694CA2EACBE}"/>
              </a:ext>
            </a:extLst>
          </p:cNvPr>
          <p:cNvSpPr txBox="1">
            <a:spLocks/>
          </p:cNvSpPr>
          <p:nvPr/>
        </p:nvSpPr>
        <p:spPr>
          <a:xfrm>
            <a:off x="440325" y="3795886"/>
            <a:ext cx="8263350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i="1" u="sng" dirty="0"/>
              <a:t>L. Delprat</a:t>
            </a:r>
            <a:r>
              <a:rPr lang="en-GB" sz="1400" i="1" dirty="0"/>
              <a:t>, A. Petrovic, B. Bradu, P. Borges de Sousa, X. Gallud</a:t>
            </a:r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On behalf of the CERN Cryogenics Group</a:t>
            </a:r>
          </a:p>
        </p:txBody>
      </p:sp>
      <p:sp>
        <p:nvSpPr>
          <p:cNvPr id="6" name="Sous-titre 2">
            <a:extLst>
              <a:ext uri="{FF2B5EF4-FFF2-40B4-BE49-F238E27FC236}">
                <a16:creationId xmlns:a16="http://schemas.microsoft.com/office/drawing/2014/main" id="{0C242FCB-702E-38A6-2DC5-B80F4A961ECC}"/>
              </a:ext>
            </a:extLst>
          </p:cNvPr>
          <p:cNvSpPr txBox="1">
            <a:spLocks/>
          </p:cNvSpPr>
          <p:nvPr/>
        </p:nvSpPr>
        <p:spPr>
          <a:xfrm>
            <a:off x="440325" y="4720688"/>
            <a:ext cx="8263350" cy="2993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FCC Week 2025 – Vienna – May 19</a:t>
            </a:r>
            <a:r>
              <a:rPr lang="en-GB" baseline="30000" dirty="0"/>
              <a:t>th</a:t>
            </a:r>
            <a:r>
              <a:rPr lang="en-GB" dirty="0"/>
              <a:t> to 23</a:t>
            </a:r>
            <a:r>
              <a:rPr lang="en-GB" baseline="30000" dirty="0"/>
              <a:t>rd</a:t>
            </a:r>
            <a:r>
              <a:rPr lang="en-GB" dirty="0"/>
              <a:t>, 2025</a:t>
            </a:r>
          </a:p>
        </p:txBody>
      </p:sp>
      <p:pic>
        <p:nvPicPr>
          <p:cNvPr id="7" name="Picture 6" descr="A logo with white lines&#10;&#10;Description automatically generated">
            <a:extLst>
              <a:ext uri="{FF2B5EF4-FFF2-40B4-BE49-F238E27FC236}">
                <a16:creationId xmlns:a16="http://schemas.microsoft.com/office/drawing/2014/main" id="{6A89810E-F70C-59C6-AB98-603EAEA01B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5537" y="108629"/>
            <a:ext cx="331200" cy="331200"/>
          </a:xfrm>
          <a:prstGeom prst="rect">
            <a:avLst/>
          </a:prstGeom>
        </p:spPr>
      </p:pic>
      <p:sp>
        <p:nvSpPr>
          <p:cNvPr id="8" name="Textfeld 5">
            <a:extLst>
              <a:ext uri="{FF2B5EF4-FFF2-40B4-BE49-F238E27FC236}">
                <a16:creationId xmlns:a16="http://schemas.microsoft.com/office/drawing/2014/main" id="{633A4F12-FA5B-C793-8EB0-2D46A7AA87F3}"/>
              </a:ext>
            </a:extLst>
          </p:cNvPr>
          <p:cNvSpPr txBox="1"/>
          <p:nvPr/>
        </p:nvSpPr>
        <p:spPr>
          <a:xfrm>
            <a:off x="827584" y="565455"/>
            <a:ext cx="7668625" cy="23995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i="1" dirty="0">
                <a:solidFill>
                  <a:schemeClr val="bg1"/>
                </a:solidFill>
              </a:rPr>
              <a:t>This project has received funding from the European Union's Horizon 2020 research and innovation programme under grant agreement No 951754.</a:t>
            </a:r>
            <a:endParaRPr lang="de-AT" sz="900" i="1" dirty="0">
              <a:solidFill>
                <a:schemeClr val="bg1"/>
              </a:solidFill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C2B1AF47-A3C4-D052-193C-907B1CB384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10856"/>
            <a:ext cx="504056" cy="338663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FCC Week 2025 Vienna">
            <a:hlinkClick r:id="rId5"/>
            <a:extLst>
              <a:ext uri="{FF2B5EF4-FFF2-40B4-BE49-F238E27FC236}">
                <a16:creationId xmlns:a16="http://schemas.microsoft.com/office/drawing/2014/main" id="{4440B4DC-2E39-5602-B307-6A9C9C7F6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7732" y="2874361"/>
            <a:ext cx="1477047" cy="2092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663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5F0A99-F6C7-5803-49AE-E1F78A1ABC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006E204-B696-C86F-CC28-A48B2B9E63F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cxnSp>
        <p:nvCxnSpPr>
          <p:cNvPr id="389" name="Straight Connector 388">
            <a:extLst>
              <a:ext uri="{FF2B5EF4-FFF2-40B4-BE49-F238E27FC236}">
                <a16:creationId xmlns:a16="http://schemas.microsoft.com/office/drawing/2014/main" id="{EDFE4A14-95C0-0267-5165-C1578A7DE609}"/>
              </a:ext>
            </a:extLst>
          </p:cNvPr>
          <p:cNvCxnSpPr>
            <a:cxnSpLocks/>
          </p:cNvCxnSpPr>
          <p:nvPr/>
        </p:nvCxnSpPr>
        <p:spPr>
          <a:xfrm>
            <a:off x="4012353" y="3153277"/>
            <a:ext cx="243347" cy="16975"/>
          </a:xfrm>
          <a:prstGeom prst="line">
            <a:avLst/>
          </a:prstGeom>
          <a:ln w="19050">
            <a:solidFill>
              <a:srgbClr val="80AF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0" name="Straight Connector 389">
            <a:extLst>
              <a:ext uri="{FF2B5EF4-FFF2-40B4-BE49-F238E27FC236}">
                <a16:creationId xmlns:a16="http://schemas.microsoft.com/office/drawing/2014/main" id="{025BBE50-69F8-7FA3-585D-92339ABCFF7B}"/>
              </a:ext>
            </a:extLst>
          </p:cNvPr>
          <p:cNvCxnSpPr>
            <a:cxnSpLocks/>
          </p:cNvCxnSpPr>
          <p:nvPr/>
        </p:nvCxnSpPr>
        <p:spPr>
          <a:xfrm flipH="1">
            <a:off x="3481136" y="1618324"/>
            <a:ext cx="60598" cy="70620"/>
          </a:xfrm>
          <a:prstGeom prst="line">
            <a:avLst/>
          </a:prstGeom>
          <a:ln w="28575">
            <a:solidFill>
              <a:srgbClr val="80AF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1" name="Straight Connector 390">
            <a:extLst>
              <a:ext uri="{FF2B5EF4-FFF2-40B4-BE49-F238E27FC236}">
                <a16:creationId xmlns:a16="http://schemas.microsoft.com/office/drawing/2014/main" id="{9D9098C3-2EA8-2A3F-63B5-D9BC99E91281}"/>
              </a:ext>
            </a:extLst>
          </p:cNvPr>
          <p:cNvCxnSpPr>
            <a:cxnSpLocks/>
          </p:cNvCxnSpPr>
          <p:nvPr/>
        </p:nvCxnSpPr>
        <p:spPr>
          <a:xfrm flipH="1">
            <a:off x="3667418" y="1768981"/>
            <a:ext cx="60598" cy="70620"/>
          </a:xfrm>
          <a:prstGeom prst="line">
            <a:avLst/>
          </a:prstGeom>
          <a:ln w="28575">
            <a:solidFill>
              <a:srgbClr val="80AF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2" name="Straight Connector 391">
            <a:extLst>
              <a:ext uri="{FF2B5EF4-FFF2-40B4-BE49-F238E27FC236}">
                <a16:creationId xmlns:a16="http://schemas.microsoft.com/office/drawing/2014/main" id="{8A6C109D-B505-7D1C-3796-49EB7245A1E5}"/>
              </a:ext>
            </a:extLst>
          </p:cNvPr>
          <p:cNvCxnSpPr>
            <a:cxnSpLocks/>
          </p:cNvCxnSpPr>
          <p:nvPr/>
        </p:nvCxnSpPr>
        <p:spPr>
          <a:xfrm>
            <a:off x="830736" y="1777843"/>
            <a:ext cx="60598" cy="70620"/>
          </a:xfrm>
          <a:prstGeom prst="line">
            <a:avLst/>
          </a:prstGeom>
          <a:ln w="28575">
            <a:solidFill>
              <a:srgbClr val="80AF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Straight Connector 392">
            <a:extLst>
              <a:ext uri="{FF2B5EF4-FFF2-40B4-BE49-F238E27FC236}">
                <a16:creationId xmlns:a16="http://schemas.microsoft.com/office/drawing/2014/main" id="{BE94ACE5-E5A3-0503-9C53-18A4BF4D98C2}"/>
              </a:ext>
            </a:extLst>
          </p:cNvPr>
          <p:cNvCxnSpPr>
            <a:cxnSpLocks/>
          </p:cNvCxnSpPr>
          <p:nvPr/>
        </p:nvCxnSpPr>
        <p:spPr>
          <a:xfrm rot="16200000">
            <a:off x="437978" y="2767477"/>
            <a:ext cx="1" cy="83905"/>
          </a:xfrm>
          <a:prstGeom prst="line">
            <a:avLst/>
          </a:prstGeom>
          <a:ln w="19050">
            <a:solidFill>
              <a:srgbClr val="80AF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Straight Connector 393">
            <a:extLst>
              <a:ext uri="{FF2B5EF4-FFF2-40B4-BE49-F238E27FC236}">
                <a16:creationId xmlns:a16="http://schemas.microsoft.com/office/drawing/2014/main" id="{E0BCEADA-E572-101E-42DF-19F9A1EF6792}"/>
              </a:ext>
            </a:extLst>
          </p:cNvPr>
          <p:cNvCxnSpPr>
            <a:cxnSpLocks/>
          </p:cNvCxnSpPr>
          <p:nvPr/>
        </p:nvCxnSpPr>
        <p:spPr>
          <a:xfrm flipV="1">
            <a:off x="2489090" y="4684448"/>
            <a:ext cx="1" cy="85912"/>
          </a:xfrm>
          <a:prstGeom prst="line">
            <a:avLst/>
          </a:prstGeom>
          <a:ln w="28575">
            <a:solidFill>
              <a:srgbClr val="80AF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5" name="Group 394">
            <a:extLst>
              <a:ext uri="{FF2B5EF4-FFF2-40B4-BE49-F238E27FC236}">
                <a16:creationId xmlns:a16="http://schemas.microsoft.com/office/drawing/2014/main" id="{D5986306-6F98-DEBF-A8AA-B0338DC9AD3E}"/>
              </a:ext>
            </a:extLst>
          </p:cNvPr>
          <p:cNvGrpSpPr/>
          <p:nvPr/>
        </p:nvGrpSpPr>
        <p:grpSpPr>
          <a:xfrm>
            <a:off x="107504" y="881785"/>
            <a:ext cx="4449785" cy="4138237"/>
            <a:chOff x="2382319" y="-11847"/>
            <a:chExt cx="6314869" cy="5735581"/>
          </a:xfrm>
        </p:grpSpPr>
        <p:grpSp>
          <p:nvGrpSpPr>
            <p:cNvPr id="399" name="Group 398">
              <a:extLst>
                <a:ext uri="{FF2B5EF4-FFF2-40B4-BE49-F238E27FC236}">
                  <a16:creationId xmlns:a16="http://schemas.microsoft.com/office/drawing/2014/main" id="{3CF99AEC-1D7B-EC55-681E-A7383E800B43}"/>
                </a:ext>
              </a:extLst>
            </p:cNvPr>
            <p:cNvGrpSpPr/>
            <p:nvPr/>
          </p:nvGrpSpPr>
          <p:grpSpPr>
            <a:xfrm>
              <a:off x="2382319" y="-11847"/>
              <a:ext cx="6314869" cy="5735581"/>
              <a:chOff x="3286887" y="882888"/>
              <a:chExt cx="6314869" cy="5735581"/>
            </a:xfrm>
          </p:grpSpPr>
          <p:sp>
            <p:nvSpPr>
              <p:cNvPr id="402" name="Freeform 12">
                <a:extLst>
                  <a:ext uri="{FF2B5EF4-FFF2-40B4-BE49-F238E27FC236}">
                    <a16:creationId xmlns:a16="http://schemas.microsoft.com/office/drawing/2014/main" id="{1457B58E-B92E-D42B-E740-755013DB8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3703" y="1656079"/>
                <a:ext cx="135467" cy="0"/>
              </a:xfrm>
              <a:custGeom>
                <a:avLst/>
                <a:gdLst>
                  <a:gd name="T0" fmla="*/ 171 w 171"/>
                  <a:gd name="T1" fmla="*/ 1 h 1"/>
                  <a:gd name="T2" fmla="*/ 171 w 171"/>
                  <a:gd name="T3" fmla="*/ 1 h 1"/>
                  <a:gd name="T4" fmla="*/ 0 w 17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1" h="1">
                    <a:moveTo>
                      <a:pt x="171" y="1"/>
                    </a:moveTo>
                    <a:lnTo>
                      <a:pt x="171" y="1"/>
                    </a:lnTo>
                    <a:lnTo>
                      <a:pt x="0" y="0"/>
                    </a:lnTo>
                  </a:path>
                </a:pathLst>
              </a:custGeom>
              <a:noFill/>
              <a:ln w="23813" cap="rnd">
                <a:solidFill>
                  <a:srgbClr val="24FF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03" name="Freeform 5">
                <a:extLst>
                  <a:ext uri="{FF2B5EF4-FFF2-40B4-BE49-F238E27FC236}">
                    <a16:creationId xmlns:a16="http://schemas.microsoft.com/office/drawing/2014/main" id="{9C915E8B-78AE-AA84-B5CE-490510E4CB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66925" y="1653751"/>
                <a:ext cx="0" cy="4265084"/>
              </a:xfrm>
              <a:custGeom>
                <a:avLst/>
                <a:gdLst>
                  <a:gd name="T0" fmla="*/ 0 h 5707"/>
                  <a:gd name="T1" fmla="*/ 267 h 5707"/>
                  <a:gd name="T2" fmla="*/ 280 h 5707"/>
                  <a:gd name="T3" fmla="*/ 293 h 5707"/>
                  <a:gd name="T4" fmla="*/ 560 h 5707"/>
                  <a:gd name="T5" fmla="*/ 573 h 5707"/>
                  <a:gd name="T6" fmla="*/ 587 h 5707"/>
                  <a:gd name="T7" fmla="*/ 853 h 5707"/>
                  <a:gd name="T8" fmla="*/ 867 h 5707"/>
                  <a:gd name="T9" fmla="*/ 880 h 5707"/>
                  <a:gd name="T10" fmla="*/ 1147 h 5707"/>
                  <a:gd name="T11" fmla="*/ 1160 h 5707"/>
                  <a:gd name="T12" fmla="*/ 1173 h 5707"/>
                  <a:gd name="T13" fmla="*/ 1440 h 5707"/>
                  <a:gd name="T14" fmla="*/ 1453 h 5707"/>
                  <a:gd name="T15" fmla="*/ 1467 h 5707"/>
                  <a:gd name="T16" fmla="*/ 1733 h 5707"/>
                  <a:gd name="T17" fmla="*/ 1747 h 5707"/>
                  <a:gd name="T18" fmla="*/ 1760 h 5707"/>
                  <a:gd name="T19" fmla="*/ 2027 h 5707"/>
                  <a:gd name="T20" fmla="*/ 2040 h 5707"/>
                  <a:gd name="T21" fmla="*/ 2053 h 5707"/>
                  <a:gd name="T22" fmla="*/ 2320 h 5707"/>
                  <a:gd name="T23" fmla="*/ 2333 h 5707"/>
                  <a:gd name="T24" fmla="*/ 2347 h 5707"/>
                  <a:gd name="T25" fmla="*/ 2613 h 5707"/>
                  <a:gd name="T26" fmla="*/ 2627 h 5707"/>
                  <a:gd name="T27" fmla="*/ 2640 h 5707"/>
                  <a:gd name="T28" fmla="*/ 2907 h 5707"/>
                  <a:gd name="T29" fmla="*/ 2920 h 5707"/>
                  <a:gd name="T30" fmla="*/ 2933 h 5707"/>
                  <a:gd name="T31" fmla="*/ 3200 h 5707"/>
                  <a:gd name="T32" fmla="*/ 3213 h 5707"/>
                  <a:gd name="T33" fmla="*/ 3227 h 5707"/>
                  <a:gd name="T34" fmla="*/ 3493 h 5707"/>
                  <a:gd name="T35" fmla="*/ 3507 h 5707"/>
                  <a:gd name="T36" fmla="*/ 3520 h 5707"/>
                  <a:gd name="T37" fmla="*/ 3787 h 5707"/>
                  <a:gd name="T38" fmla="*/ 3800 h 5707"/>
                  <a:gd name="T39" fmla="*/ 3813 h 5707"/>
                  <a:gd name="T40" fmla="*/ 4080 h 5707"/>
                  <a:gd name="T41" fmla="*/ 4093 h 5707"/>
                  <a:gd name="T42" fmla="*/ 4107 h 5707"/>
                  <a:gd name="T43" fmla="*/ 4373 h 5707"/>
                  <a:gd name="T44" fmla="*/ 4387 h 5707"/>
                  <a:gd name="T45" fmla="*/ 4400 h 5707"/>
                  <a:gd name="T46" fmla="*/ 4667 h 5707"/>
                  <a:gd name="T47" fmla="*/ 4680 h 5707"/>
                  <a:gd name="T48" fmla="*/ 4693 h 5707"/>
                  <a:gd name="T49" fmla="*/ 4960 h 5707"/>
                  <a:gd name="T50" fmla="*/ 4973 h 5707"/>
                  <a:gd name="T51" fmla="*/ 4987 h 5707"/>
                  <a:gd name="T52" fmla="*/ 5253 h 5707"/>
                  <a:gd name="T53" fmla="*/ 5267 h 5707"/>
                  <a:gd name="T54" fmla="*/ 5280 h 5707"/>
                  <a:gd name="T55" fmla="*/ 5547 h 5707"/>
                  <a:gd name="T56" fmla="*/ 5560 h 5707"/>
                  <a:gd name="T57" fmla="*/ 5573 h 570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  <a:cxn ang="0">
                    <a:pos x="0" y="T12"/>
                  </a:cxn>
                  <a:cxn ang="0">
                    <a:pos x="0" y="T13"/>
                  </a:cxn>
                  <a:cxn ang="0">
                    <a:pos x="0" y="T14"/>
                  </a:cxn>
                  <a:cxn ang="0">
                    <a:pos x="0" y="T15"/>
                  </a:cxn>
                  <a:cxn ang="0">
                    <a:pos x="0" y="T16"/>
                  </a:cxn>
                  <a:cxn ang="0">
                    <a:pos x="0" y="T17"/>
                  </a:cxn>
                  <a:cxn ang="0">
                    <a:pos x="0" y="T18"/>
                  </a:cxn>
                  <a:cxn ang="0">
                    <a:pos x="0" y="T19"/>
                  </a:cxn>
                  <a:cxn ang="0">
                    <a:pos x="0" y="T20"/>
                  </a:cxn>
                  <a:cxn ang="0">
                    <a:pos x="0" y="T21"/>
                  </a:cxn>
                  <a:cxn ang="0">
                    <a:pos x="0" y="T22"/>
                  </a:cxn>
                  <a:cxn ang="0">
                    <a:pos x="0" y="T23"/>
                  </a:cxn>
                  <a:cxn ang="0">
                    <a:pos x="0" y="T24"/>
                  </a:cxn>
                  <a:cxn ang="0">
                    <a:pos x="0" y="T25"/>
                  </a:cxn>
                  <a:cxn ang="0">
                    <a:pos x="0" y="T26"/>
                  </a:cxn>
                  <a:cxn ang="0">
                    <a:pos x="0" y="T27"/>
                  </a:cxn>
                  <a:cxn ang="0">
                    <a:pos x="0" y="T28"/>
                  </a:cxn>
                  <a:cxn ang="0">
                    <a:pos x="0" y="T29"/>
                  </a:cxn>
                  <a:cxn ang="0">
                    <a:pos x="0" y="T30"/>
                  </a:cxn>
                  <a:cxn ang="0">
                    <a:pos x="0" y="T31"/>
                  </a:cxn>
                  <a:cxn ang="0">
                    <a:pos x="0" y="T32"/>
                  </a:cxn>
                  <a:cxn ang="0">
                    <a:pos x="0" y="T33"/>
                  </a:cxn>
                  <a:cxn ang="0">
                    <a:pos x="0" y="T34"/>
                  </a:cxn>
                  <a:cxn ang="0">
                    <a:pos x="0" y="T35"/>
                  </a:cxn>
                  <a:cxn ang="0">
                    <a:pos x="0" y="T36"/>
                  </a:cxn>
                  <a:cxn ang="0">
                    <a:pos x="0" y="T37"/>
                  </a:cxn>
                  <a:cxn ang="0">
                    <a:pos x="0" y="T38"/>
                  </a:cxn>
                  <a:cxn ang="0">
                    <a:pos x="0" y="T39"/>
                  </a:cxn>
                  <a:cxn ang="0">
                    <a:pos x="0" y="T40"/>
                  </a:cxn>
                  <a:cxn ang="0">
                    <a:pos x="0" y="T41"/>
                  </a:cxn>
                  <a:cxn ang="0">
                    <a:pos x="0" y="T42"/>
                  </a:cxn>
                  <a:cxn ang="0">
                    <a:pos x="0" y="T43"/>
                  </a:cxn>
                  <a:cxn ang="0">
                    <a:pos x="0" y="T44"/>
                  </a:cxn>
                  <a:cxn ang="0">
                    <a:pos x="0" y="T45"/>
                  </a:cxn>
                  <a:cxn ang="0">
                    <a:pos x="0" y="T46"/>
                  </a:cxn>
                  <a:cxn ang="0">
                    <a:pos x="0" y="T47"/>
                  </a:cxn>
                  <a:cxn ang="0">
                    <a:pos x="0" y="T48"/>
                  </a:cxn>
                  <a:cxn ang="0">
                    <a:pos x="0" y="T49"/>
                  </a:cxn>
                  <a:cxn ang="0">
                    <a:pos x="0" y="T50"/>
                  </a:cxn>
                  <a:cxn ang="0">
                    <a:pos x="0" y="T51"/>
                  </a:cxn>
                  <a:cxn ang="0">
                    <a:pos x="0" y="T52"/>
                  </a:cxn>
                  <a:cxn ang="0">
                    <a:pos x="0" y="T53"/>
                  </a:cxn>
                  <a:cxn ang="0">
                    <a:pos x="0" y="T54"/>
                  </a:cxn>
                  <a:cxn ang="0">
                    <a:pos x="0" y="T55"/>
                  </a:cxn>
                  <a:cxn ang="0">
                    <a:pos x="0" y="T56"/>
                  </a:cxn>
                  <a:cxn ang="0">
                    <a:pos x="0" y="T57"/>
                  </a:cxn>
                </a:cxnLst>
                <a:rect l="0" t="0" r="r" b="b"/>
                <a:pathLst>
                  <a:path h="5707">
                    <a:moveTo>
                      <a:pt x="0" y="0"/>
                    </a:moveTo>
                    <a:lnTo>
                      <a:pt x="0" y="0"/>
                    </a:lnTo>
                    <a:lnTo>
                      <a:pt x="0" y="133"/>
                    </a:lnTo>
                    <a:moveTo>
                      <a:pt x="0" y="267"/>
                    </a:moveTo>
                    <a:lnTo>
                      <a:pt x="0" y="267"/>
                    </a:lnTo>
                    <a:lnTo>
                      <a:pt x="0" y="280"/>
                    </a:lnTo>
                    <a:moveTo>
                      <a:pt x="0" y="293"/>
                    </a:moveTo>
                    <a:lnTo>
                      <a:pt x="0" y="293"/>
                    </a:lnTo>
                    <a:lnTo>
                      <a:pt x="0" y="427"/>
                    </a:lnTo>
                    <a:moveTo>
                      <a:pt x="0" y="560"/>
                    </a:moveTo>
                    <a:lnTo>
                      <a:pt x="0" y="560"/>
                    </a:lnTo>
                    <a:lnTo>
                      <a:pt x="0" y="573"/>
                    </a:lnTo>
                    <a:moveTo>
                      <a:pt x="0" y="587"/>
                    </a:moveTo>
                    <a:lnTo>
                      <a:pt x="0" y="587"/>
                    </a:lnTo>
                    <a:lnTo>
                      <a:pt x="0" y="720"/>
                    </a:lnTo>
                    <a:moveTo>
                      <a:pt x="0" y="853"/>
                    </a:moveTo>
                    <a:lnTo>
                      <a:pt x="0" y="853"/>
                    </a:lnTo>
                    <a:lnTo>
                      <a:pt x="0" y="867"/>
                    </a:lnTo>
                    <a:moveTo>
                      <a:pt x="0" y="880"/>
                    </a:moveTo>
                    <a:lnTo>
                      <a:pt x="0" y="880"/>
                    </a:lnTo>
                    <a:lnTo>
                      <a:pt x="0" y="1013"/>
                    </a:lnTo>
                    <a:moveTo>
                      <a:pt x="0" y="1147"/>
                    </a:moveTo>
                    <a:lnTo>
                      <a:pt x="0" y="1147"/>
                    </a:lnTo>
                    <a:lnTo>
                      <a:pt x="0" y="1160"/>
                    </a:lnTo>
                    <a:moveTo>
                      <a:pt x="0" y="1173"/>
                    </a:moveTo>
                    <a:lnTo>
                      <a:pt x="0" y="1173"/>
                    </a:lnTo>
                    <a:lnTo>
                      <a:pt x="0" y="1307"/>
                    </a:lnTo>
                    <a:moveTo>
                      <a:pt x="0" y="1440"/>
                    </a:moveTo>
                    <a:lnTo>
                      <a:pt x="0" y="1440"/>
                    </a:lnTo>
                    <a:lnTo>
                      <a:pt x="0" y="1453"/>
                    </a:lnTo>
                    <a:moveTo>
                      <a:pt x="0" y="1467"/>
                    </a:moveTo>
                    <a:lnTo>
                      <a:pt x="0" y="1467"/>
                    </a:lnTo>
                    <a:lnTo>
                      <a:pt x="0" y="1600"/>
                    </a:lnTo>
                    <a:moveTo>
                      <a:pt x="0" y="1733"/>
                    </a:moveTo>
                    <a:lnTo>
                      <a:pt x="0" y="1733"/>
                    </a:lnTo>
                    <a:lnTo>
                      <a:pt x="0" y="1747"/>
                    </a:lnTo>
                    <a:moveTo>
                      <a:pt x="0" y="1760"/>
                    </a:moveTo>
                    <a:lnTo>
                      <a:pt x="0" y="1760"/>
                    </a:lnTo>
                    <a:lnTo>
                      <a:pt x="0" y="1893"/>
                    </a:lnTo>
                    <a:moveTo>
                      <a:pt x="0" y="2027"/>
                    </a:moveTo>
                    <a:lnTo>
                      <a:pt x="0" y="2027"/>
                    </a:lnTo>
                    <a:lnTo>
                      <a:pt x="0" y="2040"/>
                    </a:lnTo>
                    <a:moveTo>
                      <a:pt x="0" y="2053"/>
                    </a:moveTo>
                    <a:lnTo>
                      <a:pt x="0" y="2053"/>
                    </a:lnTo>
                    <a:lnTo>
                      <a:pt x="0" y="2187"/>
                    </a:lnTo>
                    <a:moveTo>
                      <a:pt x="0" y="2320"/>
                    </a:moveTo>
                    <a:lnTo>
                      <a:pt x="0" y="2320"/>
                    </a:lnTo>
                    <a:lnTo>
                      <a:pt x="0" y="2333"/>
                    </a:lnTo>
                    <a:moveTo>
                      <a:pt x="0" y="2347"/>
                    </a:moveTo>
                    <a:lnTo>
                      <a:pt x="0" y="2347"/>
                    </a:lnTo>
                    <a:lnTo>
                      <a:pt x="0" y="2480"/>
                    </a:lnTo>
                    <a:moveTo>
                      <a:pt x="0" y="2613"/>
                    </a:moveTo>
                    <a:lnTo>
                      <a:pt x="0" y="2613"/>
                    </a:lnTo>
                    <a:lnTo>
                      <a:pt x="0" y="2627"/>
                    </a:lnTo>
                    <a:moveTo>
                      <a:pt x="0" y="2640"/>
                    </a:moveTo>
                    <a:lnTo>
                      <a:pt x="0" y="2640"/>
                    </a:lnTo>
                    <a:lnTo>
                      <a:pt x="0" y="2773"/>
                    </a:lnTo>
                    <a:moveTo>
                      <a:pt x="0" y="2907"/>
                    </a:moveTo>
                    <a:lnTo>
                      <a:pt x="0" y="2907"/>
                    </a:lnTo>
                    <a:lnTo>
                      <a:pt x="0" y="2920"/>
                    </a:lnTo>
                    <a:moveTo>
                      <a:pt x="0" y="2933"/>
                    </a:moveTo>
                    <a:lnTo>
                      <a:pt x="0" y="2933"/>
                    </a:lnTo>
                    <a:lnTo>
                      <a:pt x="0" y="3067"/>
                    </a:lnTo>
                    <a:moveTo>
                      <a:pt x="0" y="3200"/>
                    </a:moveTo>
                    <a:lnTo>
                      <a:pt x="0" y="3200"/>
                    </a:lnTo>
                    <a:lnTo>
                      <a:pt x="0" y="3213"/>
                    </a:lnTo>
                    <a:moveTo>
                      <a:pt x="0" y="3227"/>
                    </a:moveTo>
                    <a:lnTo>
                      <a:pt x="0" y="3227"/>
                    </a:lnTo>
                    <a:lnTo>
                      <a:pt x="0" y="3360"/>
                    </a:lnTo>
                    <a:moveTo>
                      <a:pt x="0" y="3493"/>
                    </a:moveTo>
                    <a:lnTo>
                      <a:pt x="0" y="3493"/>
                    </a:lnTo>
                    <a:lnTo>
                      <a:pt x="0" y="3507"/>
                    </a:lnTo>
                    <a:moveTo>
                      <a:pt x="0" y="3520"/>
                    </a:moveTo>
                    <a:lnTo>
                      <a:pt x="0" y="3520"/>
                    </a:lnTo>
                    <a:lnTo>
                      <a:pt x="0" y="3653"/>
                    </a:lnTo>
                    <a:moveTo>
                      <a:pt x="0" y="3787"/>
                    </a:moveTo>
                    <a:lnTo>
                      <a:pt x="0" y="3787"/>
                    </a:lnTo>
                    <a:lnTo>
                      <a:pt x="0" y="3800"/>
                    </a:lnTo>
                    <a:moveTo>
                      <a:pt x="0" y="3813"/>
                    </a:moveTo>
                    <a:lnTo>
                      <a:pt x="0" y="3813"/>
                    </a:lnTo>
                    <a:lnTo>
                      <a:pt x="0" y="3947"/>
                    </a:lnTo>
                    <a:moveTo>
                      <a:pt x="0" y="4080"/>
                    </a:moveTo>
                    <a:lnTo>
                      <a:pt x="0" y="4080"/>
                    </a:lnTo>
                    <a:lnTo>
                      <a:pt x="0" y="4093"/>
                    </a:lnTo>
                    <a:moveTo>
                      <a:pt x="0" y="4107"/>
                    </a:moveTo>
                    <a:lnTo>
                      <a:pt x="0" y="4107"/>
                    </a:lnTo>
                    <a:lnTo>
                      <a:pt x="0" y="4240"/>
                    </a:lnTo>
                    <a:moveTo>
                      <a:pt x="0" y="4373"/>
                    </a:moveTo>
                    <a:lnTo>
                      <a:pt x="0" y="4373"/>
                    </a:lnTo>
                    <a:lnTo>
                      <a:pt x="0" y="4387"/>
                    </a:lnTo>
                    <a:moveTo>
                      <a:pt x="0" y="4400"/>
                    </a:moveTo>
                    <a:lnTo>
                      <a:pt x="0" y="4400"/>
                    </a:lnTo>
                    <a:lnTo>
                      <a:pt x="0" y="4533"/>
                    </a:lnTo>
                    <a:moveTo>
                      <a:pt x="0" y="4667"/>
                    </a:moveTo>
                    <a:lnTo>
                      <a:pt x="0" y="4667"/>
                    </a:lnTo>
                    <a:lnTo>
                      <a:pt x="0" y="4680"/>
                    </a:lnTo>
                    <a:moveTo>
                      <a:pt x="0" y="4693"/>
                    </a:moveTo>
                    <a:lnTo>
                      <a:pt x="0" y="4693"/>
                    </a:lnTo>
                    <a:lnTo>
                      <a:pt x="0" y="4827"/>
                    </a:lnTo>
                    <a:moveTo>
                      <a:pt x="0" y="4960"/>
                    </a:moveTo>
                    <a:lnTo>
                      <a:pt x="0" y="4960"/>
                    </a:lnTo>
                    <a:lnTo>
                      <a:pt x="0" y="4973"/>
                    </a:lnTo>
                    <a:moveTo>
                      <a:pt x="0" y="4987"/>
                    </a:moveTo>
                    <a:lnTo>
                      <a:pt x="0" y="4987"/>
                    </a:lnTo>
                    <a:lnTo>
                      <a:pt x="0" y="5120"/>
                    </a:lnTo>
                    <a:moveTo>
                      <a:pt x="0" y="5253"/>
                    </a:moveTo>
                    <a:lnTo>
                      <a:pt x="0" y="5253"/>
                    </a:lnTo>
                    <a:lnTo>
                      <a:pt x="0" y="5267"/>
                    </a:lnTo>
                    <a:moveTo>
                      <a:pt x="0" y="5280"/>
                    </a:moveTo>
                    <a:lnTo>
                      <a:pt x="0" y="5280"/>
                    </a:lnTo>
                    <a:lnTo>
                      <a:pt x="0" y="5413"/>
                    </a:lnTo>
                    <a:moveTo>
                      <a:pt x="0" y="5547"/>
                    </a:moveTo>
                    <a:lnTo>
                      <a:pt x="0" y="5547"/>
                    </a:lnTo>
                    <a:lnTo>
                      <a:pt x="0" y="5560"/>
                    </a:lnTo>
                    <a:moveTo>
                      <a:pt x="0" y="5573"/>
                    </a:moveTo>
                    <a:lnTo>
                      <a:pt x="0" y="5573"/>
                    </a:lnTo>
                    <a:lnTo>
                      <a:pt x="0" y="5707"/>
                    </a:lnTo>
                  </a:path>
                </a:pathLst>
              </a:custGeom>
              <a:noFill/>
              <a:ln w="7938" cap="flat">
                <a:solidFill>
                  <a:srgbClr val="44444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04" name="Freeform 6">
                <a:extLst>
                  <a:ext uri="{FF2B5EF4-FFF2-40B4-BE49-F238E27FC236}">
                    <a16:creationId xmlns:a16="http://schemas.microsoft.com/office/drawing/2014/main" id="{96D2E8E4-F94B-C596-E7B3-D23CD91505E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96942" y="2246417"/>
                <a:ext cx="3340100" cy="3168651"/>
              </a:xfrm>
              <a:custGeom>
                <a:avLst/>
                <a:gdLst>
                  <a:gd name="T0" fmla="*/ 0 w 4243"/>
                  <a:gd name="T1" fmla="*/ 0 h 4243"/>
                  <a:gd name="T2" fmla="*/ 189 w 4243"/>
                  <a:gd name="T3" fmla="*/ 189 h 4243"/>
                  <a:gd name="T4" fmla="*/ 198 w 4243"/>
                  <a:gd name="T5" fmla="*/ 198 h 4243"/>
                  <a:gd name="T6" fmla="*/ 207 w 4243"/>
                  <a:gd name="T7" fmla="*/ 208 h 4243"/>
                  <a:gd name="T8" fmla="*/ 396 w 4243"/>
                  <a:gd name="T9" fmla="*/ 396 h 4243"/>
                  <a:gd name="T10" fmla="*/ 405 w 4243"/>
                  <a:gd name="T11" fmla="*/ 406 h 4243"/>
                  <a:gd name="T12" fmla="*/ 415 w 4243"/>
                  <a:gd name="T13" fmla="*/ 415 h 4243"/>
                  <a:gd name="T14" fmla="*/ 603 w 4243"/>
                  <a:gd name="T15" fmla="*/ 604 h 4243"/>
                  <a:gd name="T16" fmla="*/ 613 w 4243"/>
                  <a:gd name="T17" fmla="*/ 613 h 4243"/>
                  <a:gd name="T18" fmla="*/ 622 w 4243"/>
                  <a:gd name="T19" fmla="*/ 623 h 4243"/>
                  <a:gd name="T20" fmla="*/ 811 w 4243"/>
                  <a:gd name="T21" fmla="*/ 811 h 4243"/>
                  <a:gd name="T22" fmla="*/ 820 w 4243"/>
                  <a:gd name="T23" fmla="*/ 821 h 4243"/>
                  <a:gd name="T24" fmla="*/ 830 w 4243"/>
                  <a:gd name="T25" fmla="*/ 830 h 4243"/>
                  <a:gd name="T26" fmla="*/ 1018 w 4243"/>
                  <a:gd name="T27" fmla="*/ 1019 h 4243"/>
                  <a:gd name="T28" fmla="*/ 1028 w 4243"/>
                  <a:gd name="T29" fmla="*/ 1028 h 4243"/>
                  <a:gd name="T30" fmla="*/ 1037 w 4243"/>
                  <a:gd name="T31" fmla="*/ 1038 h 4243"/>
                  <a:gd name="T32" fmla="*/ 1226 w 4243"/>
                  <a:gd name="T33" fmla="*/ 1226 h 4243"/>
                  <a:gd name="T34" fmla="*/ 1235 w 4243"/>
                  <a:gd name="T35" fmla="*/ 1236 h 4243"/>
                  <a:gd name="T36" fmla="*/ 1245 w 4243"/>
                  <a:gd name="T37" fmla="*/ 1245 h 4243"/>
                  <a:gd name="T38" fmla="*/ 1433 w 4243"/>
                  <a:gd name="T39" fmla="*/ 1434 h 4243"/>
                  <a:gd name="T40" fmla="*/ 1443 w 4243"/>
                  <a:gd name="T41" fmla="*/ 1443 h 4243"/>
                  <a:gd name="T42" fmla="*/ 1452 w 4243"/>
                  <a:gd name="T43" fmla="*/ 1452 h 4243"/>
                  <a:gd name="T44" fmla="*/ 1641 w 4243"/>
                  <a:gd name="T45" fmla="*/ 1641 h 4243"/>
                  <a:gd name="T46" fmla="*/ 1650 w 4243"/>
                  <a:gd name="T47" fmla="*/ 1650 h 4243"/>
                  <a:gd name="T48" fmla="*/ 1659 w 4243"/>
                  <a:gd name="T49" fmla="*/ 1660 h 4243"/>
                  <a:gd name="T50" fmla="*/ 1848 w 4243"/>
                  <a:gd name="T51" fmla="*/ 1848 h 4243"/>
                  <a:gd name="T52" fmla="*/ 1857 w 4243"/>
                  <a:gd name="T53" fmla="*/ 1858 h 4243"/>
                  <a:gd name="T54" fmla="*/ 1867 w 4243"/>
                  <a:gd name="T55" fmla="*/ 1867 h 4243"/>
                  <a:gd name="T56" fmla="*/ 2055 w 4243"/>
                  <a:gd name="T57" fmla="*/ 2056 h 4243"/>
                  <a:gd name="T58" fmla="*/ 2065 w 4243"/>
                  <a:gd name="T59" fmla="*/ 2065 h 4243"/>
                  <a:gd name="T60" fmla="*/ 2074 w 4243"/>
                  <a:gd name="T61" fmla="*/ 2075 h 4243"/>
                  <a:gd name="T62" fmla="*/ 2263 w 4243"/>
                  <a:gd name="T63" fmla="*/ 2263 h 4243"/>
                  <a:gd name="T64" fmla="*/ 2272 w 4243"/>
                  <a:gd name="T65" fmla="*/ 2273 h 4243"/>
                  <a:gd name="T66" fmla="*/ 2282 w 4243"/>
                  <a:gd name="T67" fmla="*/ 2282 h 4243"/>
                  <a:gd name="T68" fmla="*/ 2470 w 4243"/>
                  <a:gd name="T69" fmla="*/ 2471 h 4243"/>
                  <a:gd name="T70" fmla="*/ 2480 w 4243"/>
                  <a:gd name="T71" fmla="*/ 2480 h 4243"/>
                  <a:gd name="T72" fmla="*/ 2489 w 4243"/>
                  <a:gd name="T73" fmla="*/ 2490 h 4243"/>
                  <a:gd name="T74" fmla="*/ 2678 w 4243"/>
                  <a:gd name="T75" fmla="*/ 2678 h 4243"/>
                  <a:gd name="T76" fmla="*/ 2687 w 4243"/>
                  <a:gd name="T77" fmla="*/ 2687 h 4243"/>
                  <a:gd name="T78" fmla="*/ 2696 w 4243"/>
                  <a:gd name="T79" fmla="*/ 2697 h 4243"/>
                  <a:gd name="T80" fmla="*/ 2885 w 4243"/>
                  <a:gd name="T81" fmla="*/ 2885 h 4243"/>
                  <a:gd name="T82" fmla="*/ 2894 w 4243"/>
                  <a:gd name="T83" fmla="*/ 2895 h 4243"/>
                  <a:gd name="T84" fmla="*/ 2904 w 4243"/>
                  <a:gd name="T85" fmla="*/ 2904 h 4243"/>
                  <a:gd name="T86" fmla="*/ 3092 w 4243"/>
                  <a:gd name="T87" fmla="*/ 3093 h 4243"/>
                  <a:gd name="T88" fmla="*/ 3102 w 4243"/>
                  <a:gd name="T89" fmla="*/ 3102 h 4243"/>
                  <a:gd name="T90" fmla="*/ 3111 w 4243"/>
                  <a:gd name="T91" fmla="*/ 3112 h 4243"/>
                  <a:gd name="T92" fmla="*/ 3300 w 4243"/>
                  <a:gd name="T93" fmla="*/ 3300 h 4243"/>
                  <a:gd name="T94" fmla="*/ 3309 w 4243"/>
                  <a:gd name="T95" fmla="*/ 3310 h 4243"/>
                  <a:gd name="T96" fmla="*/ 3319 w 4243"/>
                  <a:gd name="T97" fmla="*/ 3319 h 4243"/>
                  <a:gd name="T98" fmla="*/ 3507 w 4243"/>
                  <a:gd name="T99" fmla="*/ 3508 h 4243"/>
                  <a:gd name="T100" fmla="*/ 3517 w 4243"/>
                  <a:gd name="T101" fmla="*/ 3517 h 4243"/>
                  <a:gd name="T102" fmla="*/ 3526 w 4243"/>
                  <a:gd name="T103" fmla="*/ 3527 h 4243"/>
                  <a:gd name="T104" fmla="*/ 3715 w 4243"/>
                  <a:gd name="T105" fmla="*/ 3715 h 4243"/>
                  <a:gd name="T106" fmla="*/ 3724 w 4243"/>
                  <a:gd name="T107" fmla="*/ 3725 h 4243"/>
                  <a:gd name="T108" fmla="*/ 3734 w 4243"/>
                  <a:gd name="T109" fmla="*/ 3734 h 4243"/>
                  <a:gd name="T110" fmla="*/ 3922 w 4243"/>
                  <a:gd name="T111" fmla="*/ 3923 h 4243"/>
                  <a:gd name="T112" fmla="*/ 3932 w 4243"/>
                  <a:gd name="T113" fmla="*/ 3932 h 4243"/>
                  <a:gd name="T114" fmla="*/ 3941 w 4243"/>
                  <a:gd name="T115" fmla="*/ 3941 h 4243"/>
                  <a:gd name="T116" fmla="*/ 4130 w 4243"/>
                  <a:gd name="T117" fmla="*/ 4130 h 4243"/>
                  <a:gd name="T118" fmla="*/ 4139 w 4243"/>
                  <a:gd name="T119" fmla="*/ 4139 h 4243"/>
                  <a:gd name="T120" fmla="*/ 4148 w 4243"/>
                  <a:gd name="T121" fmla="*/ 4149 h 4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243" h="4243">
                    <a:moveTo>
                      <a:pt x="0" y="0"/>
                    </a:moveTo>
                    <a:lnTo>
                      <a:pt x="0" y="0"/>
                    </a:lnTo>
                    <a:lnTo>
                      <a:pt x="94" y="95"/>
                    </a:lnTo>
                    <a:moveTo>
                      <a:pt x="189" y="189"/>
                    </a:moveTo>
                    <a:lnTo>
                      <a:pt x="189" y="189"/>
                    </a:lnTo>
                    <a:lnTo>
                      <a:pt x="198" y="198"/>
                    </a:lnTo>
                    <a:moveTo>
                      <a:pt x="207" y="208"/>
                    </a:moveTo>
                    <a:lnTo>
                      <a:pt x="207" y="208"/>
                    </a:lnTo>
                    <a:lnTo>
                      <a:pt x="302" y="302"/>
                    </a:lnTo>
                    <a:moveTo>
                      <a:pt x="396" y="396"/>
                    </a:moveTo>
                    <a:lnTo>
                      <a:pt x="396" y="396"/>
                    </a:lnTo>
                    <a:lnTo>
                      <a:pt x="405" y="406"/>
                    </a:lnTo>
                    <a:moveTo>
                      <a:pt x="415" y="415"/>
                    </a:moveTo>
                    <a:lnTo>
                      <a:pt x="415" y="415"/>
                    </a:lnTo>
                    <a:lnTo>
                      <a:pt x="509" y="510"/>
                    </a:lnTo>
                    <a:moveTo>
                      <a:pt x="603" y="604"/>
                    </a:moveTo>
                    <a:lnTo>
                      <a:pt x="603" y="604"/>
                    </a:lnTo>
                    <a:lnTo>
                      <a:pt x="613" y="613"/>
                    </a:lnTo>
                    <a:moveTo>
                      <a:pt x="622" y="623"/>
                    </a:moveTo>
                    <a:lnTo>
                      <a:pt x="622" y="623"/>
                    </a:lnTo>
                    <a:lnTo>
                      <a:pt x="717" y="717"/>
                    </a:lnTo>
                    <a:moveTo>
                      <a:pt x="811" y="811"/>
                    </a:moveTo>
                    <a:lnTo>
                      <a:pt x="811" y="811"/>
                    </a:lnTo>
                    <a:lnTo>
                      <a:pt x="820" y="821"/>
                    </a:lnTo>
                    <a:moveTo>
                      <a:pt x="830" y="830"/>
                    </a:moveTo>
                    <a:lnTo>
                      <a:pt x="830" y="830"/>
                    </a:lnTo>
                    <a:lnTo>
                      <a:pt x="924" y="924"/>
                    </a:lnTo>
                    <a:moveTo>
                      <a:pt x="1018" y="1019"/>
                    </a:moveTo>
                    <a:lnTo>
                      <a:pt x="1018" y="1019"/>
                    </a:lnTo>
                    <a:lnTo>
                      <a:pt x="1028" y="1028"/>
                    </a:lnTo>
                    <a:moveTo>
                      <a:pt x="1037" y="1038"/>
                    </a:moveTo>
                    <a:lnTo>
                      <a:pt x="1037" y="1038"/>
                    </a:lnTo>
                    <a:lnTo>
                      <a:pt x="1131" y="1132"/>
                    </a:lnTo>
                    <a:moveTo>
                      <a:pt x="1226" y="1226"/>
                    </a:moveTo>
                    <a:lnTo>
                      <a:pt x="1226" y="1226"/>
                    </a:lnTo>
                    <a:lnTo>
                      <a:pt x="1235" y="1236"/>
                    </a:lnTo>
                    <a:moveTo>
                      <a:pt x="1245" y="1245"/>
                    </a:moveTo>
                    <a:lnTo>
                      <a:pt x="1245" y="1245"/>
                    </a:lnTo>
                    <a:lnTo>
                      <a:pt x="1339" y="1339"/>
                    </a:lnTo>
                    <a:moveTo>
                      <a:pt x="1433" y="1434"/>
                    </a:moveTo>
                    <a:lnTo>
                      <a:pt x="1433" y="1434"/>
                    </a:lnTo>
                    <a:lnTo>
                      <a:pt x="1443" y="1443"/>
                    </a:lnTo>
                    <a:moveTo>
                      <a:pt x="1452" y="1452"/>
                    </a:moveTo>
                    <a:lnTo>
                      <a:pt x="1452" y="1452"/>
                    </a:lnTo>
                    <a:lnTo>
                      <a:pt x="1546" y="1547"/>
                    </a:lnTo>
                    <a:moveTo>
                      <a:pt x="1641" y="1641"/>
                    </a:moveTo>
                    <a:lnTo>
                      <a:pt x="1641" y="1641"/>
                    </a:lnTo>
                    <a:lnTo>
                      <a:pt x="1650" y="1650"/>
                    </a:lnTo>
                    <a:moveTo>
                      <a:pt x="1659" y="1660"/>
                    </a:moveTo>
                    <a:lnTo>
                      <a:pt x="1659" y="1660"/>
                    </a:lnTo>
                    <a:lnTo>
                      <a:pt x="1754" y="1754"/>
                    </a:lnTo>
                    <a:moveTo>
                      <a:pt x="1848" y="1848"/>
                    </a:moveTo>
                    <a:lnTo>
                      <a:pt x="1848" y="1848"/>
                    </a:lnTo>
                    <a:lnTo>
                      <a:pt x="1857" y="1858"/>
                    </a:lnTo>
                    <a:moveTo>
                      <a:pt x="1867" y="1867"/>
                    </a:moveTo>
                    <a:lnTo>
                      <a:pt x="1867" y="1867"/>
                    </a:lnTo>
                    <a:lnTo>
                      <a:pt x="1961" y="1962"/>
                    </a:lnTo>
                    <a:moveTo>
                      <a:pt x="2055" y="2056"/>
                    </a:moveTo>
                    <a:lnTo>
                      <a:pt x="2055" y="2056"/>
                    </a:lnTo>
                    <a:lnTo>
                      <a:pt x="2065" y="2065"/>
                    </a:lnTo>
                    <a:moveTo>
                      <a:pt x="2074" y="2075"/>
                    </a:moveTo>
                    <a:lnTo>
                      <a:pt x="2074" y="2075"/>
                    </a:lnTo>
                    <a:lnTo>
                      <a:pt x="2168" y="2169"/>
                    </a:lnTo>
                    <a:moveTo>
                      <a:pt x="2263" y="2263"/>
                    </a:moveTo>
                    <a:lnTo>
                      <a:pt x="2263" y="2263"/>
                    </a:lnTo>
                    <a:lnTo>
                      <a:pt x="2272" y="2273"/>
                    </a:lnTo>
                    <a:moveTo>
                      <a:pt x="2282" y="2282"/>
                    </a:moveTo>
                    <a:lnTo>
                      <a:pt x="2282" y="2282"/>
                    </a:lnTo>
                    <a:lnTo>
                      <a:pt x="2376" y="2376"/>
                    </a:lnTo>
                    <a:moveTo>
                      <a:pt x="2470" y="2471"/>
                    </a:moveTo>
                    <a:lnTo>
                      <a:pt x="2470" y="2471"/>
                    </a:lnTo>
                    <a:lnTo>
                      <a:pt x="2480" y="2480"/>
                    </a:lnTo>
                    <a:moveTo>
                      <a:pt x="2489" y="2490"/>
                    </a:moveTo>
                    <a:lnTo>
                      <a:pt x="2489" y="2490"/>
                    </a:lnTo>
                    <a:lnTo>
                      <a:pt x="2583" y="2584"/>
                    </a:lnTo>
                    <a:moveTo>
                      <a:pt x="2678" y="2678"/>
                    </a:moveTo>
                    <a:lnTo>
                      <a:pt x="2678" y="2678"/>
                    </a:lnTo>
                    <a:lnTo>
                      <a:pt x="2687" y="2687"/>
                    </a:lnTo>
                    <a:moveTo>
                      <a:pt x="2696" y="2697"/>
                    </a:moveTo>
                    <a:lnTo>
                      <a:pt x="2696" y="2697"/>
                    </a:lnTo>
                    <a:lnTo>
                      <a:pt x="2791" y="2791"/>
                    </a:lnTo>
                    <a:moveTo>
                      <a:pt x="2885" y="2885"/>
                    </a:moveTo>
                    <a:lnTo>
                      <a:pt x="2885" y="2885"/>
                    </a:lnTo>
                    <a:lnTo>
                      <a:pt x="2894" y="2895"/>
                    </a:lnTo>
                    <a:moveTo>
                      <a:pt x="2904" y="2904"/>
                    </a:moveTo>
                    <a:lnTo>
                      <a:pt x="2904" y="2904"/>
                    </a:lnTo>
                    <a:lnTo>
                      <a:pt x="2998" y="2999"/>
                    </a:lnTo>
                    <a:moveTo>
                      <a:pt x="3092" y="3093"/>
                    </a:moveTo>
                    <a:lnTo>
                      <a:pt x="3092" y="3093"/>
                    </a:lnTo>
                    <a:lnTo>
                      <a:pt x="3102" y="3102"/>
                    </a:lnTo>
                    <a:moveTo>
                      <a:pt x="3111" y="3112"/>
                    </a:moveTo>
                    <a:lnTo>
                      <a:pt x="3111" y="3112"/>
                    </a:lnTo>
                    <a:lnTo>
                      <a:pt x="3206" y="3206"/>
                    </a:lnTo>
                    <a:moveTo>
                      <a:pt x="3300" y="3300"/>
                    </a:moveTo>
                    <a:lnTo>
                      <a:pt x="3300" y="3300"/>
                    </a:lnTo>
                    <a:lnTo>
                      <a:pt x="3309" y="3310"/>
                    </a:lnTo>
                    <a:moveTo>
                      <a:pt x="3319" y="3319"/>
                    </a:moveTo>
                    <a:lnTo>
                      <a:pt x="3319" y="3319"/>
                    </a:lnTo>
                    <a:lnTo>
                      <a:pt x="3413" y="3413"/>
                    </a:lnTo>
                    <a:moveTo>
                      <a:pt x="3507" y="3508"/>
                    </a:moveTo>
                    <a:lnTo>
                      <a:pt x="3507" y="3508"/>
                    </a:lnTo>
                    <a:lnTo>
                      <a:pt x="3517" y="3517"/>
                    </a:lnTo>
                    <a:moveTo>
                      <a:pt x="3526" y="3527"/>
                    </a:moveTo>
                    <a:lnTo>
                      <a:pt x="3526" y="3527"/>
                    </a:lnTo>
                    <a:lnTo>
                      <a:pt x="3620" y="3621"/>
                    </a:lnTo>
                    <a:moveTo>
                      <a:pt x="3715" y="3715"/>
                    </a:moveTo>
                    <a:lnTo>
                      <a:pt x="3715" y="3715"/>
                    </a:lnTo>
                    <a:lnTo>
                      <a:pt x="3724" y="3725"/>
                    </a:lnTo>
                    <a:moveTo>
                      <a:pt x="3734" y="3734"/>
                    </a:moveTo>
                    <a:lnTo>
                      <a:pt x="3734" y="3734"/>
                    </a:lnTo>
                    <a:lnTo>
                      <a:pt x="3828" y="3828"/>
                    </a:lnTo>
                    <a:moveTo>
                      <a:pt x="3922" y="3923"/>
                    </a:moveTo>
                    <a:lnTo>
                      <a:pt x="3922" y="3923"/>
                    </a:lnTo>
                    <a:lnTo>
                      <a:pt x="3932" y="3932"/>
                    </a:lnTo>
                    <a:moveTo>
                      <a:pt x="3941" y="3941"/>
                    </a:moveTo>
                    <a:lnTo>
                      <a:pt x="3941" y="3941"/>
                    </a:lnTo>
                    <a:lnTo>
                      <a:pt x="4035" y="4036"/>
                    </a:lnTo>
                    <a:moveTo>
                      <a:pt x="4130" y="4130"/>
                    </a:moveTo>
                    <a:lnTo>
                      <a:pt x="4130" y="4130"/>
                    </a:lnTo>
                    <a:lnTo>
                      <a:pt x="4139" y="4139"/>
                    </a:lnTo>
                    <a:moveTo>
                      <a:pt x="4148" y="4149"/>
                    </a:moveTo>
                    <a:lnTo>
                      <a:pt x="4148" y="4149"/>
                    </a:lnTo>
                    <a:lnTo>
                      <a:pt x="4243" y="4243"/>
                    </a:lnTo>
                  </a:path>
                </a:pathLst>
              </a:custGeom>
              <a:noFill/>
              <a:ln w="7938" cap="flat">
                <a:solidFill>
                  <a:srgbClr val="44444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05" name="Freeform 7">
                <a:extLst>
                  <a:ext uri="{FF2B5EF4-FFF2-40B4-BE49-F238E27FC236}">
                    <a16:creationId xmlns:a16="http://schemas.microsoft.com/office/drawing/2014/main" id="{A636F6EC-6DDA-0112-7222-C68B911E7CA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13810" y="2229485"/>
                <a:ext cx="3340100" cy="3170767"/>
              </a:xfrm>
              <a:custGeom>
                <a:avLst/>
                <a:gdLst>
                  <a:gd name="T0" fmla="*/ 4242 w 4242"/>
                  <a:gd name="T1" fmla="*/ 0 h 4243"/>
                  <a:gd name="T2" fmla="*/ 4054 w 4242"/>
                  <a:gd name="T3" fmla="*/ 189 h 4243"/>
                  <a:gd name="T4" fmla="*/ 4044 w 4242"/>
                  <a:gd name="T5" fmla="*/ 198 h 4243"/>
                  <a:gd name="T6" fmla="*/ 4035 w 4242"/>
                  <a:gd name="T7" fmla="*/ 208 h 4243"/>
                  <a:gd name="T8" fmla="*/ 3846 w 4242"/>
                  <a:gd name="T9" fmla="*/ 396 h 4243"/>
                  <a:gd name="T10" fmla="*/ 3837 w 4242"/>
                  <a:gd name="T11" fmla="*/ 406 h 4243"/>
                  <a:gd name="T12" fmla="*/ 3827 w 4242"/>
                  <a:gd name="T13" fmla="*/ 415 h 4243"/>
                  <a:gd name="T14" fmla="*/ 3639 w 4242"/>
                  <a:gd name="T15" fmla="*/ 604 h 4243"/>
                  <a:gd name="T16" fmla="*/ 3629 w 4242"/>
                  <a:gd name="T17" fmla="*/ 613 h 4243"/>
                  <a:gd name="T18" fmla="*/ 3620 w 4242"/>
                  <a:gd name="T19" fmla="*/ 623 h 4243"/>
                  <a:gd name="T20" fmla="*/ 3431 w 4242"/>
                  <a:gd name="T21" fmla="*/ 811 h 4243"/>
                  <a:gd name="T22" fmla="*/ 3422 w 4242"/>
                  <a:gd name="T23" fmla="*/ 821 h 4243"/>
                  <a:gd name="T24" fmla="*/ 3413 w 4242"/>
                  <a:gd name="T25" fmla="*/ 830 h 4243"/>
                  <a:gd name="T26" fmla="*/ 3224 w 4242"/>
                  <a:gd name="T27" fmla="*/ 1018 h 4243"/>
                  <a:gd name="T28" fmla="*/ 3215 w 4242"/>
                  <a:gd name="T29" fmla="*/ 1028 h 4243"/>
                  <a:gd name="T30" fmla="*/ 3205 w 4242"/>
                  <a:gd name="T31" fmla="*/ 1037 h 4243"/>
                  <a:gd name="T32" fmla="*/ 3017 w 4242"/>
                  <a:gd name="T33" fmla="*/ 1226 h 4243"/>
                  <a:gd name="T34" fmla="*/ 3007 w 4242"/>
                  <a:gd name="T35" fmla="*/ 1235 h 4243"/>
                  <a:gd name="T36" fmla="*/ 2998 w 4242"/>
                  <a:gd name="T37" fmla="*/ 1245 h 4243"/>
                  <a:gd name="T38" fmla="*/ 2809 w 4242"/>
                  <a:gd name="T39" fmla="*/ 1433 h 4243"/>
                  <a:gd name="T40" fmla="*/ 2800 w 4242"/>
                  <a:gd name="T41" fmla="*/ 1443 h 4243"/>
                  <a:gd name="T42" fmla="*/ 2790 w 4242"/>
                  <a:gd name="T43" fmla="*/ 1452 h 4243"/>
                  <a:gd name="T44" fmla="*/ 2602 w 4242"/>
                  <a:gd name="T45" fmla="*/ 1641 h 4243"/>
                  <a:gd name="T46" fmla="*/ 2592 w 4242"/>
                  <a:gd name="T47" fmla="*/ 1650 h 4243"/>
                  <a:gd name="T48" fmla="*/ 2583 w 4242"/>
                  <a:gd name="T49" fmla="*/ 1660 h 4243"/>
                  <a:gd name="T50" fmla="*/ 2394 w 4242"/>
                  <a:gd name="T51" fmla="*/ 1848 h 4243"/>
                  <a:gd name="T52" fmla="*/ 2385 w 4242"/>
                  <a:gd name="T53" fmla="*/ 1858 h 4243"/>
                  <a:gd name="T54" fmla="*/ 2376 w 4242"/>
                  <a:gd name="T55" fmla="*/ 1867 h 4243"/>
                  <a:gd name="T56" fmla="*/ 2187 w 4242"/>
                  <a:gd name="T57" fmla="*/ 2056 h 4243"/>
                  <a:gd name="T58" fmla="*/ 2178 w 4242"/>
                  <a:gd name="T59" fmla="*/ 2065 h 4243"/>
                  <a:gd name="T60" fmla="*/ 2168 w 4242"/>
                  <a:gd name="T61" fmla="*/ 2074 h 4243"/>
                  <a:gd name="T62" fmla="*/ 1980 w 4242"/>
                  <a:gd name="T63" fmla="*/ 2263 h 4243"/>
                  <a:gd name="T64" fmla="*/ 1970 w 4242"/>
                  <a:gd name="T65" fmla="*/ 2272 h 4243"/>
                  <a:gd name="T66" fmla="*/ 1961 w 4242"/>
                  <a:gd name="T67" fmla="*/ 2282 h 4243"/>
                  <a:gd name="T68" fmla="*/ 1772 w 4242"/>
                  <a:gd name="T69" fmla="*/ 2470 h 4243"/>
                  <a:gd name="T70" fmla="*/ 1763 w 4242"/>
                  <a:gd name="T71" fmla="*/ 2480 h 4243"/>
                  <a:gd name="T72" fmla="*/ 1753 w 4242"/>
                  <a:gd name="T73" fmla="*/ 2489 h 4243"/>
                  <a:gd name="T74" fmla="*/ 1565 w 4242"/>
                  <a:gd name="T75" fmla="*/ 2678 h 4243"/>
                  <a:gd name="T76" fmla="*/ 1555 w 4242"/>
                  <a:gd name="T77" fmla="*/ 2687 h 4243"/>
                  <a:gd name="T78" fmla="*/ 1546 w 4242"/>
                  <a:gd name="T79" fmla="*/ 2697 h 4243"/>
                  <a:gd name="T80" fmla="*/ 1357 w 4242"/>
                  <a:gd name="T81" fmla="*/ 2885 h 4243"/>
                  <a:gd name="T82" fmla="*/ 1348 w 4242"/>
                  <a:gd name="T83" fmla="*/ 2895 h 4243"/>
                  <a:gd name="T84" fmla="*/ 1338 w 4242"/>
                  <a:gd name="T85" fmla="*/ 2904 h 4243"/>
                  <a:gd name="T86" fmla="*/ 1150 w 4242"/>
                  <a:gd name="T87" fmla="*/ 3093 h 4243"/>
                  <a:gd name="T88" fmla="*/ 1140 w 4242"/>
                  <a:gd name="T89" fmla="*/ 3102 h 4243"/>
                  <a:gd name="T90" fmla="*/ 1131 w 4242"/>
                  <a:gd name="T91" fmla="*/ 3112 h 4243"/>
                  <a:gd name="T92" fmla="*/ 942 w 4242"/>
                  <a:gd name="T93" fmla="*/ 3300 h 4243"/>
                  <a:gd name="T94" fmla="*/ 933 w 4242"/>
                  <a:gd name="T95" fmla="*/ 3310 h 4243"/>
                  <a:gd name="T96" fmla="*/ 924 w 4242"/>
                  <a:gd name="T97" fmla="*/ 3319 h 4243"/>
                  <a:gd name="T98" fmla="*/ 735 w 4242"/>
                  <a:gd name="T99" fmla="*/ 3508 h 4243"/>
                  <a:gd name="T100" fmla="*/ 726 w 4242"/>
                  <a:gd name="T101" fmla="*/ 3517 h 4243"/>
                  <a:gd name="T102" fmla="*/ 716 w 4242"/>
                  <a:gd name="T103" fmla="*/ 3526 h 4243"/>
                  <a:gd name="T104" fmla="*/ 528 w 4242"/>
                  <a:gd name="T105" fmla="*/ 3715 h 4243"/>
                  <a:gd name="T106" fmla="*/ 518 w 4242"/>
                  <a:gd name="T107" fmla="*/ 3724 h 4243"/>
                  <a:gd name="T108" fmla="*/ 509 w 4242"/>
                  <a:gd name="T109" fmla="*/ 3734 h 4243"/>
                  <a:gd name="T110" fmla="*/ 320 w 4242"/>
                  <a:gd name="T111" fmla="*/ 3922 h 4243"/>
                  <a:gd name="T112" fmla="*/ 311 w 4242"/>
                  <a:gd name="T113" fmla="*/ 3932 h 4243"/>
                  <a:gd name="T114" fmla="*/ 301 w 4242"/>
                  <a:gd name="T115" fmla="*/ 3941 h 4243"/>
                  <a:gd name="T116" fmla="*/ 113 w 4242"/>
                  <a:gd name="T117" fmla="*/ 4130 h 4243"/>
                  <a:gd name="T118" fmla="*/ 103 w 4242"/>
                  <a:gd name="T119" fmla="*/ 4139 h 4243"/>
                  <a:gd name="T120" fmla="*/ 94 w 4242"/>
                  <a:gd name="T121" fmla="*/ 4149 h 4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242" h="4243">
                    <a:moveTo>
                      <a:pt x="4242" y="0"/>
                    </a:moveTo>
                    <a:lnTo>
                      <a:pt x="4242" y="0"/>
                    </a:lnTo>
                    <a:lnTo>
                      <a:pt x="4148" y="95"/>
                    </a:lnTo>
                    <a:moveTo>
                      <a:pt x="4054" y="189"/>
                    </a:moveTo>
                    <a:lnTo>
                      <a:pt x="4054" y="189"/>
                    </a:lnTo>
                    <a:lnTo>
                      <a:pt x="4044" y="198"/>
                    </a:lnTo>
                    <a:moveTo>
                      <a:pt x="4035" y="208"/>
                    </a:moveTo>
                    <a:lnTo>
                      <a:pt x="4035" y="208"/>
                    </a:lnTo>
                    <a:lnTo>
                      <a:pt x="3941" y="302"/>
                    </a:lnTo>
                    <a:moveTo>
                      <a:pt x="3846" y="396"/>
                    </a:moveTo>
                    <a:lnTo>
                      <a:pt x="3846" y="396"/>
                    </a:lnTo>
                    <a:lnTo>
                      <a:pt x="3837" y="406"/>
                    </a:lnTo>
                    <a:moveTo>
                      <a:pt x="3827" y="415"/>
                    </a:moveTo>
                    <a:lnTo>
                      <a:pt x="3827" y="415"/>
                    </a:lnTo>
                    <a:lnTo>
                      <a:pt x="3733" y="509"/>
                    </a:lnTo>
                    <a:moveTo>
                      <a:pt x="3639" y="604"/>
                    </a:moveTo>
                    <a:lnTo>
                      <a:pt x="3639" y="604"/>
                    </a:lnTo>
                    <a:lnTo>
                      <a:pt x="3629" y="613"/>
                    </a:lnTo>
                    <a:moveTo>
                      <a:pt x="3620" y="623"/>
                    </a:moveTo>
                    <a:lnTo>
                      <a:pt x="3620" y="623"/>
                    </a:lnTo>
                    <a:lnTo>
                      <a:pt x="3526" y="717"/>
                    </a:lnTo>
                    <a:moveTo>
                      <a:pt x="3431" y="811"/>
                    </a:moveTo>
                    <a:lnTo>
                      <a:pt x="3431" y="811"/>
                    </a:lnTo>
                    <a:lnTo>
                      <a:pt x="3422" y="821"/>
                    </a:lnTo>
                    <a:moveTo>
                      <a:pt x="3413" y="830"/>
                    </a:moveTo>
                    <a:lnTo>
                      <a:pt x="3413" y="830"/>
                    </a:lnTo>
                    <a:lnTo>
                      <a:pt x="3318" y="924"/>
                    </a:lnTo>
                    <a:moveTo>
                      <a:pt x="3224" y="1018"/>
                    </a:moveTo>
                    <a:lnTo>
                      <a:pt x="3224" y="1018"/>
                    </a:lnTo>
                    <a:lnTo>
                      <a:pt x="3215" y="1028"/>
                    </a:lnTo>
                    <a:moveTo>
                      <a:pt x="3205" y="1037"/>
                    </a:moveTo>
                    <a:lnTo>
                      <a:pt x="3205" y="1037"/>
                    </a:lnTo>
                    <a:lnTo>
                      <a:pt x="3111" y="1132"/>
                    </a:lnTo>
                    <a:moveTo>
                      <a:pt x="3017" y="1226"/>
                    </a:moveTo>
                    <a:lnTo>
                      <a:pt x="3017" y="1226"/>
                    </a:lnTo>
                    <a:lnTo>
                      <a:pt x="3007" y="1235"/>
                    </a:lnTo>
                    <a:moveTo>
                      <a:pt x="2998" y="1245"/>
                    </a:moveTo>
                    <a:lnTo>
                      <a:pt x="2998" y="1245"/>
                    </a:lnTo>
                    <a:lnTo>
                      <a:pt x="2903" y="1339"/>
                    </a:lnTo>
                    <a:moveTo>
                      <a:pt x="2809" y="1433"/>
                    </a:moveTo>
                    <a:lnTo>
                      <a:pt x="2809" y="1433"/>
                    </a:lnTo>
                    <a:lnTo>
                      <a:pt x="2800" y="1443"/>
                    </a:lnTo>
                    <a:moveTo>
                      <a:pt x="2790" y="1452"/>
                    </a:moveTo>
                    <a:lnTo>
                      <a:pt x="2790" y="1452"/>
                    </a:lnTo>
                    <a:lnTo>
                      <a:pt x="2696" y="1546"/>
                    </a:lnTo>
                    <a:moveTo>
                      <a:pt x="2602" y="1641"/>
                    </a:moveTo>
                    <a:lnTo>
                      <a:pt x="2602" y="1641"/>
                    </a:lnTo>
                    <a:lnTo>
                      <a:pt x="2592" y="1650"/>
                    </a:lnTo>
                    <a:moveTo>
                      <a:pt x="2583" y="1660"/>
                    </a:moveTo>
                    <a:lnTo>
                      <a:pt x="2583" y="1660"/>
                    </a:lnTo>
                    <a:lnTo>
                      <a:pt x="2489" y="1754"/>
                    </a:lnTo>
                    <a:moveTo>
                      <a:pt x="2394" y="1848"/>
                    </a:moveTo>
                    <a:lnTo>
                      <a:pt x="2394" y="1848"/>
                    </a:lnTo>
                    <a:lnTo>
                      <a:pt x="2385" y="1858"/>
                    </a:lnTo>
                    <a:moveTo>
                      <a:pt x="2376" y="1867"/>
                    </a:moveTo>
                    <a:lnTo>
                      <a:pt x="2376" y="1867"/>
                    </a:lnTo>
                    <a:lnTo>
                      <a:pt x="2281" y="1961"/>
                    </a:lnTo>
                    <a:moveTo>
                      <a:pt x="2187" y="2056"/>
                    </a:moveTo>
                    <a:lnTo>
                      <a:pt x="2187" y="2056"/>
                    </a:lnTo>
                    <a:lnTo>
                      <a:pt x="2178" y="2065"/>
                    </a:lnTo>
                    <a:moveTo>
                      <a:pt x="2168" y="2074"/>
                    </a:moveTo>
                    <a:lnTo>
                      <a:pt x="2168" y="2074"/>
                    </a:lnTo>
                    <a:lnTo>
                      <a:pt x="2074" y="2169"/>
                    </a:lnTo>
                    <a:moveTo>
                      <a:pt x="1980" y="2263"/>
                    </a:moveTo>
                    <a:lnTo>
                      <a:pt x="1980" y="2263"/>
                    </a:lnTo>
                    <a:lnTo>
                      <a:pt x="1970" y="2272"/>
                    </a:lnTo>
                    <a:moveTo>
                      <a:pt x="1961" y="2282"/>
                    </a:moveTo>
                    <a:lnTo>
                      <a:pt x="1961" y="2282"/>
                    </a:lnTo>
                    <a:lnTo>
                      <a:pt x="1866" y="2376"/>
                    </a:lnTo>
                    <a:moveTo>
                      <a:pt x="1772" y="2470"/>
                    </a:moveTo>
                    <a:lnTo>
                      <a:pt x="1772" y="2470"/>
                    </a:lnTo>
                    <a:lnTo>
                      <a:pt x="1763" y="2480"/>
                    </a:lnTo>
                    <a:moveTo>
                      <a:pt x="1753" y="2489"/>
                    </a:moveTo>
                    <a:lnTo>
                      <a:pt x="1753" y="2489"/>
                    </a:lnTo>
                    <a:lnTo>
                      <a:pt x="1659" y="2584"/>
                    </a:lnTo>
                    <a:moveTo>
                      <a:pt x="1565" y="2678"/>
                    </a:moveTo>
                    <a:lnTo>
                      <a:pt x="1565" y="2678"/>
                    </a:lnTo>
                    <a:lnTo>
                      <a:pt x="1555" y="2687"/>
                    </a:lnTo>
                    <a:moveTo>
                      <a:pt x="1546" y="2697"/>
                    </a:moveTo>
                    <a:lnTo>
                      <a:pt x="1546" y="2697"/>
                    </a:lnTo>
                    <a:lnTo>
                      <a:pt x="1452" y="2791"/>
                    </a:lnTo>
                    <a:moveTo>
                      <a:pt x="1357" y="2885"/>
                    </a:moveTo>
                    <a:lnTo>
                      <a:pt x="1357" y="2885"/>
                    </a:lnTo>
                    <a:lnTo>
                      <a:pt x="1348" y="2895"/>
                    </a:lnTo>
                    <a:moveTo>
                      <a:pt x="1338" y="2904"/>
                    </a:moveTo>
                    <a:lnTo>
                      <a:pt x="1338" y="2904"/>
                    </a:lnTo>
                    <a:lnTo>
                      <a:pt x="1244" y="2998"/>
                    </a:lnTo>
                    <a:moveTo>
                      <a:pt x="1150" y="3093"/>
                    </a:moveTo>
                    <a:lnTo>
                      <a:pt x="1150" y="3093"/>
                    </a:lnTo>
                    <a:lnTo>
                      <a:pt x="1140" y="3102"/>
                    </a:lnTo>
                    <a:moveTo>
                      <a:pt x="1131" y="3112"/>
                    </a:moveTo>
                    <a:lnTo>
                      <a:pt x="1131" y="3112"/>
                    </a:lnTo>
                    <a:lnTo>
                      <a:pt x="1037" y="3206"/>
                    </a:lnTo>
                    <a:moveTo>
                      <a:pt x="942" y="3300"/>
                    </a:moveTo>
                    <a:lnTo>
                      <a:pt x="942" y="3300"/>
                    </a:lnTo>
                    <a:lnTo>
                      <a:pt x="933" y="3310"/>
                    </a:lnTo>
                    <a:moveTo>
                      <a:pt x="924" y="3319"/>
                    </a:moveTo>
                    <a:lnTo>
                      <a:pt x="924" y="3319"/>
                    </a:lnTo>
                    <a:lnTo>
                      <a:pt x="829" y="3413"/>
                    </a:lnTo>
                    <a:moveTo>
                      <a:pt x="735" y="3508"/>
                    </a:moveTo>
                    <a:lnTo>
                      <a:pt x="735" y="3508"/>
                    </a:lnTo>
                    <a:lnTo>
                      <a:pt x="726" y="3517"/>
                    </a:lnTo>
                    <a:moveTo>
                      <a:pt x="716" y="3526"/>
                    </a:moveTo>
                    <a:lnTo>
                      <a:pt x="716" y="3526"/>
                    </a:lnTo>
                    <a:lnTo>
                      <a:pt x="622" y="3621"/>
                    </a:lnTo>
                    <a:moveTo>
                      <a:pt x="528" y="3715"/>
                    </a:moveTo>
                    <a:lnTo>
                      <a:pt x="528" y="3715"/>
                    </a:lnTo>
                    <a:lnTo>
                      <a:pt x="518" y="3724"/>
                    </a:lnTo>
                    <a:moveTo>
                      <a:pt x="509" y="3734"/>
                    </a:moveTo>
                    <a:lnTo>
                      <a:pt x="509" y="3734"/>
                    </a:lnTo>
                    <a:lnTo>
                      <a:pt x="414" y="3828"/>
                    </a:lnTo>
                    <a:moveTo>
                      <a:pt x="320" y="3922"/>
                    </a:moveTo>
                    <a:lnTo>
                      <a:pt x="320" y="3922"/>
                    </a:lnTo>
                    <a:lnTo>
                      <a:pt x="311" y="3932"/>
                    </a:lnTo>
                    <a:moveTo>
                      <a:pt x="301" y="3941"/>
                    </a:moveTo>
                    <a:lnTo>
                      <a:pt x="301" y="3941"/>
                    </a:lnTo>
                    <a:lnTo>
                      <a:pt x="207" y="4035"/>
                    </a:lnTo>
                    <a:moveTo>
                      <a:pt x="113" y="4130"/>
                    </a:moveTo>
                    <a:lnTo>
                      <a:pt x="113" y="4130"/>
                    </a:lnTo>
                    <a:lnTo>
                      <a:pt x="103" y="4139"/>
                    </a:lnTo>
                    <a:moveTo>
                      <a:pt x="94" y="4149"/>
                    </a:moveTo>
                    <a:lnTo>
                      <a:pt x="94" y="4149"/>
                    </a:lnTo>
                    <a:lnTo>
                      <a:pt x="0" y="4243"/>
                    </a:lnTo>
                  </a:path>
                </a:pathLst>
              </a:custGeom>
              <a:noFill/>
              <a:ln w="7938" cap="flat">
                <a:solidFill>
                  <a:srgbClr val="44444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06" name="Freeform 8">
                <a:extLst>
                  <a:ext uri="{FF2B5EF4-FFF2-40B4-BE49-F238E27FC236}">
                    <a16:creationId xmlns:a16="http://schemas.microsoft.com/office/drawing/2014/main" id="{18B37BCB-A1E0-772A-84DD-E540B381523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97859" y="3814868"/>
                <a:ext cx="4493684" cy="0"/>
              </a:xfrm>
              <a:custGeom>
                <a:avLst/>
                <a:gdLst>
                  <a:gd name="T0" fmla="*/ 0 w 5707"/>
                  <a:gd name="T1" fmla="*/ 267 w 5707"/>
                  <a:gd name="T2" fmla="*/ 280 w 5707"/>
                  <a:gd name="T3" fmla="*/ 294 w 5707"/>
                  <a:gd name="T4" fmla="*/ 560 w 5707"/>
                  <a:gd name="T5" fmla="*/ 574 w 5707"/>
                  <a:gd name="T6" fmla="*/ 587 w 5707"/>
                  <a:gd name="T7" fmla="*/ 854 w 5707"/>
                  <a:gd name="T8" fmla="*/ 867 w 5707"/>
                  <a:gd name="T9" fmla="*/ 880 w 5707"/>
                  <a:gd name="T10" fmla="*/ 1147 w 5707"/>
                  <a:gd name="T11" fmla="*/ 1160 w 5707"/>
                  <a:gd name="T12" fmla="*/ 1174 w 5707"/>
                  <a:gd name="T13" fmla="*/ 1440 w 5707"/>
                  <a:gd name="T14" fmla="*/ 1454 w 5707"/>
                  <a:gd name="T15" fmla="*/ 1467 w 5707"/>
                  <a:gd name="T16" fmla="*/ 1734 w 5707"/>
                  <a:gd name="T17" fmla="*/ 1747 w 5707"/>
                  <a:gd name="T18" fmla="*/ 1760 w 5707"/>
                  <a:gd name="T19" fmla="*/ 2027 w 5707"/>
                  <a:gd name="T20" fmla="*/ 2040 w 5707"/>
                  <a:gd name="T21" fmla="*/ 2054 w 5707"/>
                  <a:gd name="T22" fmla="*/ 2320 w 5707"/>
                  <a:gd name="T23" fmla="*/ 2334 w 5707"/>
                  <a:gd name="T24" fmla="*/ 2347 w 5707"/>
                  <a:gd name="T25" fmla="*/ 2614 w 5707"/>
                  <a:gd name="T26" fmla="*/ 2627 w 5707"/>
                  <a:gd name="T27" fmla="*/ 2640 w 5707"/>
                  <a:gd name="T28" fmla="*/ 2907 w 5707"/>
                  <a:gd name="T29" fmla="*/ 2920 w 5707"/>
                  <a:gd name="T30" fmla="*/ 2934 w 5707"/>
                  <a:gd name="T31" fmla="*/ 3200 w 5707"/>
                  <a:gd name="T32" fmla="*/ 3214 w 5707"/>
                  <a:gd name="T33" fmla="*/ 3227 w 5707"/>
                  <a:gd name="T34" fmla="*/ 3494 w 5707"/>
                  <a:gd name="T35" fmla="*/ 3507 w 5707"/>
                  <a:gd name="T36" fmla="*/ 3520 w 5707"/>
                  <a:gd name="T37" fmla="*/ 3787 w 5707"/>
                  <a:gd name="T38" fmla="*/ 3800 w 5707"/>
                  <a:gd name="T39" fmla="*/ 3814 w 5707"/>
                  <a:gd name="T40" fmla="*/ 4080 w 5707"/>
                  <a:gd name="T41" fmla="*/ 4094 w 5707"/>
                  <a:gd name="T42" fmla="*/ 4107 w 5707"/>
                  <a:gd name="T43" fmla="*/ 4374 w 5707"/>
                  <a:gd name="T44" fmla="*/ 4387 w 5707"/>
                  <a:gd name="T45" fmla="*/ 4400 w 5707"/>
                  <a:gd name="T46" fmla="*/ 4667 w 5707"/>
                  <a:gd name="T47" fmla="*/ 4680 w 5707"/>
                  <a:gd name="T48" fmla="*/ 4694 w 5707"/>
                  <a:gd name="T49" fmla="*/ 4960 w 5707"/>
                  <a:gd name="T50" fmla="*/ 4974 w 5707"/>
                  <a:gd name="T51" fmla="*/ 4987 w 5707"/>
                  <a:gd name="T52" fmla="*/ 5254 w 5707"/>
                  <a:gd name="T53" fmla="*/ 5267 w 5707"/>
                  <a:gd name="T54" fmla="*/ 5280 w 5707"/>
                  <a:gd name="T55" fmla="*/ 5547 w 5707"/>
                  <a:gd name="T56" fmla="*/ 5560 w 5707"/>
                  <a:gd name="T57" fmla="*/ 5574 w 570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  <a:cxn ang="0">
                    <a:pos x="T11" y="0"/>
                  </a:cxn>
                  <a:cxn ang="0">
                    <a:pos x="T12" y="0"/>
                  </a:cxn>
                  <a:cxn ang="0">
                    <a:pos x="T13" y="0"/>
                  </a:cxn>
                  <a:cxn ang="0">
                    <a:pos x="T14" y="0"/>
                  </a:cxn>
                  <a:cxn ang="0">
                    <a:pos x="T15" y="0"/>
                  </a:cxn>
                  <a:cxn ang="0">
                    <a:pos x="T16" y="0"/>
                  </a:cxn>
                  <a:cxn ang="0">
                    <a:pos x="T17" y="0"/>
                  </a:cxn>
                  <a:cxn ang="0">
                    <a:pos x="T18" y="0"/>
                  </a:cxn>
                  <a:cxn ang="0">
                    <a:pos x="T19" y="0"/>
                  </a:cxn>
                  <a:cxn ang="0">
                    <a:pos x="T20" y="0"/>
                  </a:cxn>
                  <a:cxn ang="0">
                    <a:pos x="T21" y="0"/>
                  </a:cxn>
                  <a:cxn ang="0">
                    <a:pos x="T22" y="0"/>
                  </a:cxn>
                  <a:cxn ang="0">
                    <a:pos x="T23" y="0"/>
                  </a:cxn>
                  <a:cxn ang="0">
                    <a:pos x="T24" y="0"/>
                  </a:cxn>
                  <a:cxn ang="0">
                    <a:pos x="T25" y="0"/>
                  </a:cxn>
                  <a:cxn ang="0">
                    <a:pos x="T26" y="0"/>
                  </a:cxn>
                  <a:cxn ang="0">
                    <a:pos x="T27" y="0"/>
                  </a:cxn>
                  <a:cxn ang="0">
                    <a:pos x="T28" y="0"/>
                  </a:cxn>
                  <a:cxn ang="0">
                    <a:pos x="T29" y="0"/>
                  </a:cxn>
                  <a:cxn ang="0">
                    <a:pos x="T30" y="0"/>
                  </a:cxn>
                  <a:cxn ang="0">
                    <a:pos x="T31" y="0"/>
                  </a:cxn>
                  <a:cxn ang="0">
                    <a:pos x="T32" y="0"/>
                  </a:cxn>
                  <a:cxn ang="0">
                    <a:pos x="T33" y="0"/>
                  </a:cxn>
                  <a:cxn ang="0">
                    <a:pos x="T34" y="0"/>
                  </a:cxn>
                  <a:cxn ang="0">
                    <a:pos x="T35" y="0"/>
                  </a:cxn>
                  <a:cxn ang="0">
                    <a:pos x="T36" y="0"/>
                  </a:cxn>
                  <a:cxn ang="0">
                    <a:pos x="T37" y="0"/>
                  </a:cxn>
                  <a:cxn ang="0">
                    <a:pos x="T38" y="0"/>
                  </a:cxn>
                  <a:cxn ang="0">
                    <a:pos x="T39" y="0"/>
                  </a:cxn>
                  <a:cxn ang="0">
                    <a:pos x="T40" y="0"/>
                  </a:cxn>
                  <a:cxn ang="0">
                    <a:pos x="T41" y="0"/>
                  </a:cxn>
                  <a:cxn ang="0">
                    <a:pos x="T42" y="0"/>
                  </a:cxn>
                  <a:cxn ang="0">
                    <a:pos x="T43" y="0"/>
                  </a:cxn>
                  <a:cxn ang="0">
                    <a:pos x="T44" y="0"/>
                  </a:cxn>
                  <a:cxn ang="0">
                    <a:pos x="T45" y="0"/>
                  </a:cxn>
                  <a:cxn ang="0">
                    <a:pos x="T46" y="0"/>
                  </a:cxn>
                  <a:cxn ang="0">
                    <a:pos x="T47" y="0"/>
                  </a:cxn>
                  <a:cxn ang="0">
                    <a:pos x="T48" y="0"/>
                  </a:cxn>
                  <a:cxn ang="0">
                    <a:pos x="T49" y="0"/>
                  </a:cxn>
                  <a:cxn ang="0">
                    <a:pos x="T50" y="0"/>
                  </a:cxn>
                  <a:cxn ang="0">
                    <a:pos x="T51" y="0"/>
                  </a:cxn>
                  <a:cxn ang="0">
                    <a:pos x="T52" y="0"/>
                  </a:cxn>
                  <a:cxn ang="0">
                    <a:pos x="T53" y="0"/>
                  </a:cxn>
                  <a:cxn ang="0">
                    <a:pos x="T54" y="0"/>
                  </a:cxn>
                  <a:cxn ang="0">
                    <a:pos x="T55" y="0"/>
                  </a:cxn>
                  <a:cxn ang="0">
                    <a:pos x="T56" y="0"/>
                  </a:cxn>
                  <a:cxn ang="0">
                    <a:pos x="T57" y="0"/>
                  </a:cxn>
                </a:cxnLst>
                <a:rect l="0" t="0" r="r" b="b"/>
                <a:pathLst>
                  <a:path w="5707">
                    <a:moveTo>
                      <a:pt x="0" y="0"/>
                    </a:moveTo>
                    <a:lnTo>
                      <a:pt x="0" y="0"/>
                    </a:lnTo>
                    <a:lnTo>
                      <a:pt x="134" y="0"/>
                    </a:lnTo>
                    <a:moveTo>
                      <a:pt x="267" y="0"/>
                    </a:moveTo>
                    <a:lnTo>
                      <a:pt x="267" y="0"/>
                    </a:lnTo>
                    <a:lnTo>
                      <a:pt x="280" y="0"/>
                    </a:lnTo>
                    <a:moveTo>
                      <a:pt x="294" y="0"/>
                    </a:moveTo>
                    <a:lnTo>
                      <a:pt x="294" y="0"/>
                    </a:lnTo>
                    <a:lnTo>
                      <a:pt x="427" y="0"/>
                    </a:lnTo>
                    <a:moveTo>
                      <a:pt x="560" y="0"/>
                    </a:moveTo>
                    <a:lnTo>
                      <a:pt x="560" y="0"/>
                    </a:lnTo>
                    <a:lnTo>
                      <a:pt x="574" y="0"/>
                    </a:lnTo>
                    <a:moveTo>
                      <a:pt x="587" y="0"/>
                    </a:moveTo>
                    <a:lnTo>
                      <a:pt x="587" y="0"/>
                    </a:lnTo>
                    <a:lnTo>
                      <a:pt x="720" y="0"/>
                    </a:lnTo>
                    <a:moveTo>
                      <a:pt x="854" y="0"/>
                    </a:moveTo>
                    <a:lnTo>
                      <a:pt x="854" y="0"/>
                    </a:lnTo>
                    <a:lnTo>
                      <a:pt x="867" y="0"/>
                    </a:lnTo>
                    <a:moveTo>
                      <a:pt x="880" y="0"/>
                    </a:moveTo>
                    <a:lnTo>
                      <a:pt x="880" y="0"/>
                    </a:lnTo>
                    <a:lnTo>
                      <a:pt x="1014" y="0"/>
                    </a:lnTo>
                    <a:moveTo>
                      <a:pt x="1147" y="0"/>
                    </a:moveTo>
                    <a:lnTo>
                      <a:pt x="1147" y="0"/>
                    </a:lnTo>
                    <a:lnTo>
                      <a:pt x="1160" y="0"/>
                    </a:lnTo>
                    <a:moveTo>
                      <a:pt x="1174" y="0"/>
                    </a:moveTo>
                    <a:lnTo>
                      <a:pt x="1174" y="0"/>
                    </a:lnTo>
                    <a:lnTo>
                      <a:pt x="1307" y="0"/>
                    </a:lnTo>
                    <a:moveTo>
                      <a:pt x="1440" y="0"/>
                    </a:moveTo>
                    <a:lnTo>
                      <a:pt x="1440" y="0"/>
                    </a:lnTo>
                    <a:lnTo>
                      <a:pt x="1454" y="0"/>
                    </a:lnTo>
                    <a:moveTo>
                      <a:pt x="1467" y="0"/>
                    </a:moveTo>
                    <a:lnTo>
                      <a:pt x="1467" y="0"/>
                    </a:lnTo>
                    <a:lnTo>
                      <a:pt x="1600" y="0"/>
                    </a:lnTo>
                    <a:moveTo>
                      <a:pt x="1734" y="0"/>
                    </a:moveTo>
                    <a:lnTo>
                      <a:pt x="1734" y="0"/>
                    </a:lnTo>
                    <a:lnTo>
                      <a:pt x="1747" y="0"/>
                    </a:lnTo>
                    <a:moveTo>
                      <a:pt x="1760" y="0"/>
                    </a:moveTo>
                    <a:lnTo>
                      <a:pt x="1760" y="0"/>
                    </a:lnTo>
                    <a:lnTo>
                      <a:pt x="1894" y="0"/>
                    </a:lnTo>
                    <a:moveTo>
                      <a:pt x="2027" y="0"/>
                    </a:moveTo>
                    <a:lnTo>
                      <a:pt x="2027" y="0"/>
                    </a:lnTo>
                    <a:lnTo>
                      <a:pt x="2040" y="0"/>
                    </a:lnTo>
                    <a:moveTo>
                      <a:pt x="2054" y="0"/>
                    </a:moveTo>
                    <a:lnTo>
                      <a:pt x="2054" y="0"/>
                    </a:lnTo>
                    <a:lnTo>
                      <a:pt x="2187" y="0"/>
                    </a:lnTo>
                    <a:moveTo>
                      <a:pt x="2320" y="0"/>
                    </a:moveTo>
                    <a:lnTo>
                      <a:pt x="2320" y="0"/>
                    </a:lnTo>
                    <a:lnTo>
                      <a:pt x="2334" y="0"/>
                    </a:lnTo>
                    <a:moveTo>
                      <a:pt x="2347" y="0"/>
                    </a:moveTo>
                    <a:lnTo>
                      <a:pt x="2347" y="0"/>
                    </a:lnTo>
                    <a:lnTo>
                      <a:pt x="2480" y="0"/>
                    </a:lnTo>
                    <a:moveTo>
                      <a:pt x="2614" y="0"/>
                    </a:moveTo>
                    <a:lnTo>
                      <a:pt x="2614" y="0"/>
                    </a:lnTo>
                    <a:lnTo>
                      <a:pt x="2627" y="0"/>
                    </a:lnTo>
                    <a:moveTo>
                      <a:pt x="2640" y="0"/>
                    </a:moveTo>
                    <a:lnTo>
                      <a:pt x="2640" y="0"/>
                    </a:lnTo>
                    <a:lnTo>
                      <a:pt x="2774" y="0"/>
                    </a:lnTo>
                    <a:moveTo>
                      <a:pt x="2907" y="0"/>
                    </a:moveTo>
                    <a:lnTo>
                      <a:pt x="2907" y="0"/>
                    </a:lnTo>
                    <a:lnTo>
                      <a:pt x="2920" y="0"/>
                    </a:lnTo>
                    <a:moveTo>
                      <a:pt x="2934" y="0"/>
                    </a:moveTo>
                    <a:lnTo>
                      <a:pt x="2934" y="0"/>
                    </a:lnTo>
                    <a:lnTo>
                      <a:pt x="3067" y="0"/>
                    </a:lnTo>
                    <a:moveTo>
                      <a:pt x="3200" y="0"/>
                    </a:moveTo>
                    <a:lnTo>
                      <a:pt x="3200" y="0"/>
                    </a:lnTo>
                    <a:lnTo>
                      <a:pt x="3214" y="0"/>
                    </a:lnTo>
                    <a:moveTo>
                      <a:pt x="3227" y="0"/>
                    </a:moveTo>
                    <a:lnTo>
                      <a:pt x="3227" y="0"/>
                    </a:lnTo>
                    <a:lnTo>
                      <a:pt x="3360" y="0"/>
                    </a:lnTo>
                    <a:moveTo>
                      <a:pt x="3494" y="0"/>
                    </a:moveTo>
                    <a:lnTo>
                      <a:pt x="3494" y="0"/>
                    </a:lnTo>
                    <a:lnTo>
                      <a:pt x="3507" y="0"/>
                    </a:lnTo>
                    <a:moveTo>
                      <a:pt x="3520" y="0"/>
                    </a:moveTo>
                    <a:lnTo>
                      <a:pt x="3520" y="0"/>
                    </a:lnTo>
                    <a:lnTo>
                      <a:pt x="3654" y="0"/>
                    </a:lnTo>
                    <a:moveTo>
                      <a:pt x="3787" y="0"/>
                    </a:moveTo>
                    <a:lnTo>
                      <a:pt x="3787" y="0"/>
                    </a:lnTo>
                    <a:lnTo>
                      <a:pt x="3800" y="0"/>
                    </a:lnTo>
                    <a:moveTo>
                      <a:pt x="3814" y="0"/>
                    </a:moveTo>
                    <a:lnTo>
                      <a:pt x="3814" y="0"/>
                    </a:lnTo>
                    <a:lnTo>
                      <a:pt x="3947" y="0"/>
                    </a:lnTo>
                    <a:moveTo>
                      <a:pt x="4080" y="0"/>
                    </a:moveTo>
                    <a:lnTo>
                      <a:pt x="4080" y="0"/>
                    </a:lnTo>
                    <a:lnTo>
                      <a:pt x="4094" y="0"/>
                    </a:lnTo>
                    <a:moveTo>
                      <a:pt x="4107" y="0"/>
                    </a:moveTo>
                    <a:lnTo>
                      <a:pt x="4107" y="0"/>
                    </a:lnTo>
                    <a:lnTo>
                      <a:pt x="4240" y="0"/>
                    </a:lnTo>
                    <a:moveTo>
                      <a:pt x="4374" y="0"/>
                    </a:moveTo>
                    <a:lnTo>
                      <a:pt x="4374" y="0"/>
                    </a:lnTo>
                    <a:lnTo>
                      <a:pt x="4387" y="0"/>
                    </a:lnTo>
                    <a:moveTo>
                      <a:pt x="4400" y="0"/>
                    </a:moveTo>
                    <a:lnTo>
                      <a:pt x="4400" y="0"/>
                    </a:lnTo>
                    <a:lnTo>
                      <a:pt x="4534" y="0"/>
                    </a:lnTo>
                    <a:moveTo>
                      <a:pt x="4667" y="0"/>
                    </a:moveTo>
                    <a:lnTo>
                      <a:pt x="4667" y="0"/>
                    </a:lnTo>
                    <a:lnTo>
                      <a:pt x="4680" y="0"/>
                    </a:lnTo>
                    <a:moveTo>
                      <a:pt x="4694" y="0"/>
                    </a:moveTo>
                    <a:lnTo>
                      <a:pt x="4694" y="0"/>
                    </a:lnTo>
                    <a:lnTo>
                      <a:pt x="4827" y="0"/>
                    </a:lnTo>
                    <a:moveTo>
                      <a:pt x="4960" y="0"/>
                    </a:moveTo>
                    <a:lnTo>
                      <a:pt x="4960" y="0"/>
                    </a:lnTo>
                    <a:lnTo>
                      <a:pt x="4974" y="0"/>
                    </a:lnTo>
                    <a:moveTo>
                      <a:pt x="4987" y="0"/>
                    </a:moveTo>
                    <a:lnTo>
                      <a:pt x="4987" y="0"/>
                    </a:lnTo>
                    <a:lnTo>
                      <a:pt x="5120" y="0"/>
                    </a:lnTo>
                    <a:moveTo>
                      <a:pt x="5254" y="0"/>
                    </a:moveTo>
                    <a:lnTo>
                      <a:pt x="5254" y="0"/>
                    </a:lnTo>
                    <a:lnTo>
                      <a:pt x="5267" y="0"/>
                    </a:lnTo>
                    <a:moveTo>
                      <a:pt x="5280" y="0"/>
                    </a:moveTo>
                    <a:lnTo>
                      <a:pt x="5280" y="0"/>
                    </a:lnTo>
                    <a:lnTo>
                      <a:pt x="5414" y="0"/>
                    </a:lnTo>
                    <a:moveTo>
                      <a:pt x="5547" y="0"/>
                    </a:moveTo>
                    <a:lnTo>
                      <a:pt x="5547" y="0"/>
                    </a:lnTo>
                    <a:lnTo>
                      <a:pt x="5560" y="0"/>
                    </a:lnTo>
                    <a:moveTo>
                      <a:pt x="5574" y="0"/>
                    </a:moveTo>
                    <a:lnTo>
                      <a:pt x="5574" y="0"/>
                    </a:lnTo>
                    <a:lnTo>
                      <a:pt x="5707" y="0"/>
                    </a:lnTo>
                  </a:path>
                </a:pathLst>
              </a:custGeom>
              <a:noFill/>
              <a:ln w="7938" cap="flat">
                <a:solidFill>
                  <a:srgbClr val="44444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07" name="Freeform 9">
                <a:extLst>
                  <a:ext uri="{FF2B5EF4-FFF2-40B4-BE49-F238E27FC236}">
                    <a16:creationId xmlns:a16="http://schemas.microsoft.com/office/drawing/2014/main" id="{188D8810-6FFB-93D5-AC30-B05A682E0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16943" y="3535468"/>
                <a:ext cx="0" cy="127000"/>
              </a:xfrm>
              <a:custGeom>
                <a:avLst/>
                <a:gdLst>
                  <a:gd name="T0" fmla="*/ 0 w 1"/>
                  <a:gd name="T1" fmla="*/ 170 h 170"/>
                  <a:gd name="T2" fmla="*/ 0 w 1"/>
                  <a:gd name="T3" fmla="*/ 170 h 170"/>
                  <a:gd name="T4" fmla="*/ 1 w 1"/>
                  <a:gd name="T5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70">
                    <a:moveTo>
                      <a:pt x="0" y="170"/>
                    </a:moveTo>
                    <a:lnTo>
                      <a:pt x="0" y="170"/>
                    </a:lnTo>
                    <a:lnTo>
                      <a:pt x="1" y="0"/>
                    </a:lnTo>
                  </a:path>
                </a:pathLst>
              </a:custGeom>
              <a:noFill/>
              <a:ln w="23813" cap="rnd">
                <a:solidFill>
                  <a:srgbClr val="24FF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08" name="Freeform 11">
                <a:extLst>
                  <a:ext uri="{FF2B5EF4-FFF2-40B4-BE49-F238E27FC236}">
                    <a16:creationId xmlns:a16="http://schemas.microsoft.com/office/drawing/2014/main" id="{E67CE32F-E4B5-4DC9-47E9-5E69AFEC2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6926" y="1657984"/>
                <a:ext cx="156633" cy="0"/>
              </a:xfrm>
              <a:custGeom>
                <a:avLst/>
                <a:gdLst>
                  <a:gd name="T0" fmla="*/ 0 w 200"/>
                  <a:gd name="T1" fmla="*/ 0 w 200"/>
                  <a:gd name="T2" fmla="*/ 200 w 20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00">
                    <a:moveTo>
                      <a:pt x="0" y="0"/>
                    </a:moveTo>
                    <a:lnTo>
                      <a:pt x="0" y="0"/>
                    </a:lnTo>
                    <a:lnTo>
                      <a:pt x="200" y="0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09" name="Freeform 12">
                <a:extLst>
                  <a:ext uri="{FF2B5EF4-FFF2-40B4-BE49-F238E27FC236}">
                    <a16:creationId xmlns:a16="http://schemas.microsoft.com/office/drawing/2014/main" id="{0411E41E-234D-929E-7ED7-462137BF2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059" y="1657984"/>
                <a:ext cx="135467" cy="0"/>
              </a:xfrm>
              <a:custGeom>
                <a:avLst/>
                <a:gdLst>
                  <a:gd name="T0" fmla="*/ 171 w 171"/>
                  <a:gd name="T1" fmla="*/ 1 h 1"/>
                  <a:gd name="T2" fmla="*/ 171 w 171"/>
                  <a:gd name="T3" fmla="*/ 1 h 1"/>
                  <a:gd name="T4" fmla="*/ 0 w 17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1" h="1">
                    <a:moveTo>
                      <a:pt x="171" y="1"/>
                    </a:moveTo>
                    <a:lnTo>
                      <a:pt x="171" y="1"/>
                    </a:lnTo>
                    <a:lnTo>
                      <a:pt x="0" y="0"/>
                    </a:lnTo>
                  </a:path>
                </a:pathLst>
              </a:custGeom>
              <a:noFill/>
              <a:ln w="23813" cap="rnd">
                <a:solidFill>
                  <a:srgbClr val="24FF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10" name="Freeform 13">
                <a:extLst>
                  <a:ext uri="{FF2B5EF4-FFF2-40B4-BE49-F238E27FC236}">
                    <a16:creationId xmlns:a16="http://schemas.microsoft.com/office/drawing/2014/main" id="{678FE5B7-C5B8-F899-3968-0AA82E0BBE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8544" y="1657984"/>
                <a:ext cx="156633" cy="0"/>
              </a:xfrm>
              <a:custGeom>
                <a:avLst/>
                <a:gdLst>
                  <a:gd name="T0" fmla="*/ 200 w 200"/>
                  <a:gd name="T1" fmla="*/ 200 w 200"/>
                  <a:gd name="T2" fmla="*/ 0 w 20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00">
                    <a:moveTo>
                      <a:pt x="200" y="0"/>
                    </a:moveTo>
                    <a:lnTo>
                      <a:pt x="200" y="0"/>
                    </a:lnTo>
                    <a:lnTo>
                      <a:pt x="0" y="0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11" name="Freeform 16">
                <a:extLst>
                  <a:ext uri="{FF2B5EF4-FFF2-40B4-BE49-F238E27FC236}">
                    <a16:creationId xmlns:a16="http://schemas.microsoft.com/office/drawing/2014/main" id="{2C1A1244-4B0F-2FDF-75E1-BDD970F00F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0343" y="1657984"/>
                <a:ext cx="2006600" cy="1871133"/>
              </a:xfrm>
              <a:custGeom>
                <a:avLst/>
                <a:gdLst>
                  <a:gd name="T0" fmla="*/ 2548 w 2548"/>
                  <a:gd name="T1" fmla="*/ 2505 h 2505"/>
                  <a:gd name="T2" fmla="*/ 2548 w 2548"/>
                  <a:gd name="T3" fmla="*/ 2505 h 2505"/>
                  <a:gd name="T4" fmla="*/ 0 w 2548"/>
                  <a:gd name="T5" fmla="*/ 0 h 2505"/>
                  <a:gd name="T6" fmla="*/ 2548 w 2548"/>
                  <a:gd name="T7" fmla="*/ 2505 h 2505"/>
                  <a:gd name="T8" fmla="*/ 2548 w 2548"/>
                  <a:gd name="T9" fmla="*/ 2505 h 2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48" h="2505">
                    <a:moveTo>
                      <a:pt x="2548" y="2505"/>
                    </a:moveTo>
                    <a:lnTo>
                      <a:pt x="2548" y="2505"/>
                    </a:lnTo>
                    <a:cubicBezTo>
                      <a:pt x="2548" y="1121"/>
                      <a:pt x="1407" y="0"/>
                      <a:pt x="0" y="0"/>
                    </a:cubicBezTo>
                    <a:cubicBezTo>
                      <a:pt x="1407" y="0"/>
                      <a:pt x="2548" y="1121"/>
                      <a:pt x="2548" y="2505"/>
                    </a:cubicBezTo>
                    <a:lnTo>
                      <a:pt x="2548" y="2505"/>
                    </a:lnTo>
                    <a:close/>
                  </a:path>
                </a:pathLst>
              </a:custGeom>
              <a:noFill/>
              <a:ln w="23813" cap="rnd">
                <a:solidFill>
                  <a:srgbClr val="0008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12" name="Freeform 17">
                <a:extLst>
                  <a:ext uri="{FF2B5EF4-FFF2-40B4-BE49-F238E27FC236}">
                    <a16:creationId xmlns:a16="http://schemas.microsoft.com/office/drawing/2014/main" id="{3A17ED3E-A2C7-2C22-FB9E-3E6D98A8CE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43843" y="2132118"/>
                <a:ext cx="222251" cy="209551"/>
              </a:xfrm>
              <a:custGeom>
                <a:avLst/>
                <a:gdLst>
                  <a:gd name="T0" fmla="*/ 0 w 282"/>
                  <a:gd name="T1" fmla="*/ 0 h 283"/>
                  <a:gd name="T2" fmla="*/ 0 w 282"/>
                  <a:gd name="T3" fmla="*/ 0 h 283"/>
                  <a:gd name="T4" fmla="*/ 282 w 282"/>
                  <a:gd name="T5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2" h="283">
                    <a:moveTo>
                      <a:pt x="0" y="0"/>
                    </a:moveTo>
                    <a:lnTo>
                      <a:pt x="0" y="0"/>
                    </a:lnTo>
                    <a:lnTo>
                      <a:pt x="282" y="283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13" name="Freeform 18">
                <a:extLst>
                  <a:ext uri="{FF2B5EF4-FFF2-40B4-BE49-F238E27FC236}">
                    <a16:creationId xmlns:a16="http://schemas.microsoft.com/office/drawing/2014/main" id="{075EB19E-BD9B-C3A4-3875-681C4EB7D0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0993" y="2176568"/>
                <a:ext cx="116417" cy="112184"/>
              </a:xfrm>
              <a:custGeom>
                <a:avLst/>
                <a:gdLst>
                  <a:gd name="T0" fmla="*/ 75 w 150"/>
                  <a:gd name="T1" fmla="*/ 0 h 150"/>
                  <a:gd name="T2" fmla="*/ 75 w 150"/>
                  <a:gd name="T3" fmla="*/ 0 h 150"/>
                  <a:gd name="T4" fmla="*/ 150 w 150"/>
                  <a:gd name="T5" fmla="*/ 75 h 150"/>
                  <a:gd name="T6" fmla="*/ 75 w 150"/>
                  <a:gd name="T7" fmla="*/ 150 h 150"/>
                  <a:gd name="T8" fmla="*/ 0 w 150"/>
                  <a:gd name="T9" fmla="*/ 75 h 150"/>
                  <a:gd name="T10" fmla="*/ 75 w 150"/>
                  <a:gd name="T11" fmla="*/ 0 h 150"/>
                  <a:gd name="T12" fmla="*/ 75 w 150"/>
                  <a:gd name="T13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50">
                    <a:moveTo>
                      <a:pt x="75" y="0"/>
                    </a:moveTo>
                    <a:lnTo>
                      <a:pt x="75" y="0"/>
                    </a:lnTo>
                    <a:cubicBezTo>
                      <a:pt x="117" y="0"/>
                      <a:pt x="150" y="34"/>
                      <a:pt x="150" y="75"/>
                    </a:cubicBezTo>
                    <a:cubicBezTo>
                      <a:pt x="150" y="116"/>
                      <a:pt x="117" y="150"/>
                      <a:pt x="75" y="150"/>
                    </a:cubicBezTo>
                    <a:cubicBezTo>
                      <a:pt x="34" y="150"/>
                      <a:pt x="0" y="116"/>
                      <a:pt x="0" y="75"/>
                    </a:cubicBezTo>
                    <a:cubicBezTo>
                      <a:pt x="0" y="34"/>
                      <a:pt x="34" y="0"/>
                      <a:pt x="75" y="0"/>
                    </a:cubicBez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BABA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14" name="Freeform 19">
                <a:extLst>
                  <a:ext uri="{FF2B5EF4-FFF2-40B4-BE49-F238E27FC236}">
                    <a16:creationId xmlns:a16="http://schemas.microsoft.com/office/drawing/2014/main" id="{284C426F-280E-8262-8D0E-CC2EBB129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0993" y="2176568"/>
                <a:ext cx="116417" cy="112184"/>
              </a:xfrm>
              <a:custGeom>
                <a:avLst/>
                <a:gdLst>
                  <a:gd name="T0" fmla="*/ 75 w 150"/>
                  <a:gd name="T1" fmla="*/ 0 h 150"/>
                  <a:gd name="T2" fmla="*/ 75 w 150"/>
                  <a:gd name="T3" fmla="*/ 0 h 150"/>
                  <a:gd name="T4" fmla="*/ 150 w 150"/>
                  <a:gd name="T5" fmla="*/ 75 h 150"/>
                  <a:gd name="T6" fmla="*/ 75 w 150"/>
                  <a:gd name="T7" fmla="*/ 150 h 150"/>
                  <a:gd name="T8" fmla="*/ 0 w 150"/>
                  <a:gd name="T9" fmla="*/ 75 h 150"/>
                  <a:gd name="T10" fmla="*/ 75 w 150"/>
                  <a:gd name="T11" fmla="*/ 0 h 150"/>
                  <a:gd name="T12" fmla="*/ 75 w 150"/>
                  <a:gd name="T13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50">
                    <a:moveTo>
                      <a:pt x="75" y="0"/>
                    </a:moveTo>
                    <a:lnTo>
                      <a:pt x="75" y="0"/>
                    </a:lnTo>
                    <a:cubicBezTo>
                      <a:pt x="117" y="0"/>
                      <a:pt x="150" y="34"/>
                      <a:pt x="150" y="75"/>
                    </a:cubicBezTo>
                    <a:cubicBezTo>
                      <a:pt x="150" y="116"/>
                      <a:pt x="117" y="150"/>
                      <a:pt x="75" y="150"/>
                    </a:cubicBezTo>
                    <a:cubicBezTo>
                      <a:pt x="34" y="150"/>
                      <a:pt x="0" y="116"/>
                      <a:pt x="0" y="75"/>
                    </a:cubicBezTo>
                    <a:cubicBezTo>
                      <a:pt x="0" y="34"/>
                      <a:pt x="34" y="0"/>
                      <a:pt x="75" y="0"/>
                    </a:cubicBezTo>
                    <a:lnTo>
                      <a:pt x="75" y="0"/>
                    </a:lnTo>
                    <a:close/>
                  </a:path>
                </a:pathLst>
              </a:custGeom>
              <a:noFill/>
              <a:ln w="15875" cap="rnd">
                <a:solidFill>
                  <a:srgbClr val="44444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15" name="Freeform 20">
                <a:extLst>
                  <a:ext uri="{FF2B5EF4-FFF2-40B4-BE49-F238E27FC236}">
                    <a16:creationId xmlns:a16="http://schemas.microsoft.com/office/drawing/2014/main" id="{8D5EBBB8-57B1-AF2C-2738-BF2F4DF56D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4209" y="3565101"/>
                <a:ext cx="0" cy="127000"/>
              </a:xfrm>
              <a:custGeom>
                <a:avLst/>
                <a:gdLst>
                  <a:gd name="T0" fmla="*/ 170 h 170"/>
                  <a:gd name="T1" fmla="*/ 170 h 170"/>
                  <a:gd name="T2" fmla="*/ 0 h 17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70">
                    <a:moveTo>
                      <a:pt x="0" y="170"/>
                    </a:moveTo>
                    <a:lnTo>
                      <a:pt x="0" y="170"/>
                    </a:lnTo>
                    <a:lnTo>
                      <a:pt x="0" y="0"/>
                    </a:lnTo>
                  </a:path>
                </a:pathLst>
              </a:custGeom>
              <a:noFill/>
              <a:ln w="23813" cap="rnd">
                <a:solidFill>
                  <a:srgbClr val="24FF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16" name="Freeform 21">
                <a:extLst>
                  <a:ext uri="{FF2B5EF4-FFF2-40B4-BE49-F238E27FC236}">
                    <a16:creationId xmlns:a16="http://schemas.microsoft.com/office/drawing/2014/main" id="{A6CB81AA-25CE-EDA0-ACDB-632030EEF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4209" y="3660351"/>
                <a:ext cx="0" cy="148167"/>
              </a:xfrm>
              <a:custGeom>
                <a:avLst/>
                <a:gdLst>
                  <a:gd name="T0" fmla="*/ 1 w 1"/>
                  <a:gd name="T1" fmla="*/ 200 h 200"/>
                  <a:gd name="T2" fmla="*/ 1 w 1"/>
                  <a:gd name="T3" fmla="*/ 200 h 200"/>
                  <a:gd name="T4" fmla="*/ 0 w 1"/>
                  <a:gd name="T5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00">
                    <a:moveTo>
                      <a:pt x="1" y="200"/>
                    </a:moveTo>
                    <a:lnTo>
                      <a:pt x="1" y="200"/>
                    </a:lnTo>
                    <a:lnTo>
                      <a:pt x="0" y="0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17" name="Freeform 22">
                <a:extLst>
                  <a:ext uri="{FF2B5EF4-FFF2-40B4-BE49-F238E27FC236}">
                    <a16:creationId xmlns:a16="http://schemas.microsoft.com/office/drawing/2014/main" id="{B60171AB-164E-2F16-B682-1B9B94179E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4209" y="3937635"/>
                <a:ext cx="0" cy="127000"/>
              </a:xfrm>
              <a:custGeom>
                <a:avLst/>
                <a:gdLst>
                  <a:gd name="T0" fmla="*/ 0 h 170"/>
                  <a:gd name="T1" fmla="*/ 0 h 170"/>
                  <a:gd name="T2" fmla="*/ 170 h 17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70">
                    <a:moveTo>
                      <a:pt x="0" y="0"/>
                    </a:moveTo>
                    <a:lnTo>
                      <a:pt x="0" y="0"/>
                    </a:lnTo>
                    <a:lnTo>
                      <a:pt x="0" y="170"/>
                    </a:lnTo>
                  </a:path>
                </a:pathLst>
              </a:custGeom>
              <a:noFill/>
              <a:ln w="23813" cap="rnd">
                <a:solidFill>
                  <a:srgbClr val="24FF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18" name="Freeform 23">
                <a:extLst>
                  <a:ext uri="{FF2B5EF4-FFF2-40B4-BE49-F238E27FC236}">
                    <a16:creationId xmlns:a16="http://schemas.microsoft.com/office/drawing/2014/main" id="{CBB5BEE5-98BF-2791-621F-A6A58B4C7B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4209" y="3823335"/>
                <a:ext cx="0" cy="148167"/>
              </a:xfrm>
              <a:custGeom>
                <a:avLst/>
                <a:gdLst>
                  <a:gd name="T0" fmla="*/ 1 w 1"/>
                  <a:gd name="T1" fmla="*/ 0 h 200"/>
                  <a:gd name="T2" fmla="*/ 1 w 1"/>
                  <a:gd name="T3" fmla="*/ 0 h 200"/>
                  <a:gd name="T4" fmla="*/ 0 w 1"/>
                  <a:gd name="T5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00">
                    <a:moveTo>
                      <a:pt x="1" y="0"/>
                    </a:moveTo>
                    <a:lnTo>
                      <a:pt x="1" y="0"/>
                    </a:lnTo>
                    <a:lnTo>
                      <a:pt x="0" y="200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19" name="Freeform 26">
                <a:extLst>
                  <a:ext uri="{FF2B5EF4-FFF2-40B4-BE49-F238E27FC236}">
                    <a16:creationId xmlns:a16="http://schemas.microsoft.com/office/drawing/2014/main" id="{A7178FDC-23D5-FAFF-9B2A-504637656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4210" y="1657984"/>
                <a:ext cx="1970617" cy="1905000"/>
              </a:xfrm>
              <a:custGeom>
                <a:avLst/>
                <a:gdLst>
                  <a:gd name="T0" fmla="*/ 2504 w 2504"/>
                  <a:gd name="T1" fmla="*/ 0 h 2548"/>
                  <a:gd name="T2" fmla="*/ 2504 w 2504"/>
                  <a:gd name="T3" fmla="*/ 0 h 2548"/>
                  <a:gd name="T4" fmla="*/ 0 w 2504"/>
                  <a:gd name="T5" fmla="*/ 2548 h 2548"/>
                  <a:gd name="T6" fmla="*/ 2504 w 2504"/>
                  <a:gd name="T7" fmla="*/ 0 h 2548"/>
                  <a:gd name="T8" fmla="*/ 2504 w 2504"/>
                  <a:gd name="T9" fmla="*/ 0 h 2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04" h="2548">
                    <a:moveTo>
                      <a:pt x="2504" y="0"/>
                    </a:moveTo>
                    <a:lnTo>
                      <a:pt x="2504" y="0"/>
                    </a:lnTo>
                    <a:cubicBezTo>
                      <a:pt x="1121" y="0"/>
                      <a:pt x="0" y="1141"/>
                      <a:pt x="0" y="2548"/>
                    </a:cubicBezTo>
                    <a:cubicBezTo>
                      <a:pt x="0" y="1141"/>
                      <a:pt x="1121" y="0"/>
                      <a:pt x="2504" y="0"/>
                    </a:cubicBezTo>
                    <a:lnTo>
                      <a:pt x="2504" y="0"/>
                    </a:lnTo>
                    <a:close/>
                  </a:path>
                </a:pathLst>
              </a:custGeom>
              <a:noFill/>
              <a:ln w="23813" cap="rnd">
                <a:solidFill>
                  <a:srgbClr val="0008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20" name="Freeform 27">
                <a:extLst>
                  <a:ext uri="{FF2B5EF4-FFF2-40B4-BE49-F238E27FC236}">
                    <a16:creationId xmlns:a16="http://schemas.microsoft.com/office/drawing/2014/main" id="{0C3EEE3C-0F00-69E4-AD52-6883298CF7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1409" y="2130001"/>
                <a:ext cx="222251" cy="211667"/>
              </a:xfrm>
              <a:custGeom>
                <a:avLst/>
                <a:gdLst>
                  <a:gd name="T0" fmla="*/ 0 w 283"/>
                  <a:gd name="T1" fmla="*/ 283 h 283"/>
                  <a:gd name="T2" fmla="*/ 0 w 283"/>
                  <a:gd name="T3" fmla="*/ 283 h 283"/>
                  <a:gd name="T4" fmla="*/ 283 w 283"/>
                  <a:gd name="T5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3" h="283">
                    <a:moveTo>
                      <a:pt x="0" y="283"/>
                    </a:moveTo>
                    <a:lnTo>
                      <a:pt x="0" y="283"/>
                    </a:lnTo>
                    <a:lnTo>
                      <a:pt x="283" y="0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21" name="Freeform 28">
                <a:extLst>
                  <a:ext uri="{FF2B5EF4-FFF2-40B4-BE49-F238E27FC236}">
                    <a16:creationId xmlns:a16="http://schemas.microsoft.com/office/drawing/2014/main" id="{682A1083-7BA1-771A-AA20-4C9DF40B90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0092" y="2185035"/>
                <a:ext cx="118533" cy="112184"/>
              </a:xfrm>
              <a:custGeom>
                <a:avLst/>
                <a:gdLst>
                  <a:gd name="T0" fmla="*/ 0 w 150"/>
                  <a:gd name="T1" fmla="*/ 75 h 150"/>
                  <a:gd name="T2" fmla="*/ 0 w 150"/>
                  <a:gd name="T3" fmla="*/ 75 h 150"/>
                  <a:gd name="T4" fmla="*/ 75 w 150"/>
                  <a:gd name="T5" fmla="*/ 0 h 150"/>
                  <a:gd name="T6" fmla="*/ 150 w 150"/>
                  <a:gd name="T7" fmla="*/ 75 h 150"/>
                  <a:gd name="T8" fmla="*/ 75 w 150"/>
                  <a:gd name="T9" fmla="*/ 150 h 150"/>
                  <a:gd name="T10" fmla="*/ 0 w 150"/>
                  <a:gd name="T11" fmla="*/ 75 h 150"/>
                  <a:gd name="T12" fmla="*/ 0 w 150"/>
                  <a:gd name="T13" fmla="*/ 75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50">
                    <a:moveTo>
                      <a:pt x="0" y="75"/>
                    </a:moveTo>
                    <a:lnTo>
                      <a:pt x="0" y="75"/>
                    </a:lnTo>
                    <a:cubicBezTo>
                      <a:pt x="0" y="34"/>
                      <a:pt x="33" y="0"/>
                      <a:pt x="75" y="0"/>
                    </a:cubicBezTo>
                    <a:cubicBezTo>
                      <a:pt x="116" y="0"/>
                      <a:pt x="150" y="34"/>
                      <a:pt x="150" y="75"/>
                    </a:cubicBezTo>
                    <a:cubicBezTo>
                      <a:pt x="150" y="116"/>
                      <a:pt x="116" y="150"/>
                      <a:pt x="75" y="150"/>
                    </a:cubicBezTo>
                    <a:cubicBezTo>
                      <a:pt x="33" y="150"/>
                      <a:pt x="0" y="116"/>
                      <a:pt x="0" y="75"/>
                    </a:cubicBez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BABA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22" name="Freeform 29">
                <a:extLst>
                  <a:ext uri="{FF2B5EF4-FFF2-40B4-BE49-F238E27FC236}">
                    <a16:creationId xmlns:a16="http://schemas.microsoft.com/office/drawing/2014/main" id="{6002C5C2-A54A-9637-5636-A28431CEC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0092" y="2185035"/>
                <a:ext cx="118533" cy="112184"/>
              </a:xfrm>
              <a:custGeom>
                <a:avLst/>
                <a:gdLst>
                  <a:gd name="T0" fmla="*/ 0 w 150"/>
                  <a:gd name="T1" fmla="*/ 75 h 150"/>
                  <a:gd name="T2" fmla="*/ 0 w 150"/>
                  <a:gd name="T3" fmla="*/ 75 h 150"/>
                  <a:gd name="T4" fmla="*/ 75 w 150"/>
                  <a:gd name="T5" fmla="*/ 0 h 150"/>
                  <a:gd name="T6" fmla="*/ 150 w 150"/>
                  <a:gd name="T7" fmla="*/ 75 h 150"/>
                  <a:gd name="T8" fmla="*/ 75 w 150"/>
                  <a:gd name="T9" fmla="*/ 150 h 150"/>
                  <a:gd name="T10" fmla="*/ 0 w 150"/>
                  <a:gd name="T11" fmla="*/ 75 h 150"/>
                  <a:gd name="T12" fmla="*/ 0 w 150"/>
                  <a:gd name="T13" fmla="*/ 75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50">
                    <a:moveTo>
                      <a:pt x="0" y="75"/>
                    </a:moveTo>
                    <a:lnTo>
                      <a:pt x="0" y="75"/>
                    </a:lnTo>
                    <a:cubicBezTo>
                      <a:pt x="0" y="34"/>
                      <a:pt x="33" y="0"/>
                      <a:pt x="75" y="0"/>
                    </a:cubicBezTo>
                    <a:cubicBezTo>
                      <a:pt x="116" y="0"/>
                      <a:pt x="150" y="34"/>
                      <a:pt x="150" y="75"/>
                    </a:cubicBezTo>
                    <a:cubicBezTo>
                      <a:pt x="150" y="116"/>
                      <a:pt x="116" y="150"/>
                      <a:pt x="75" y="150"/>
                    </a:cubicBezTo>
                    <a:cubicBezTo>
                      <a:pt x="33" y="150"/>
                      <a:pt x="0" y="116"/>
                      <a:pt x="0" y="75"/>
                    </a:cubicBezTo>
                    <a:lnTo>
                      <a:pt x="0" y="75"/>
                    </a:lnTo>
                    <a:close/>
                  </a:path>
                </a:pathLst>
              </a:custGeom>
              <a:noFill/>
              <a:ln w="15875" cap="rnd">
                <a:solidFill>
                  <a:srgbClr val="44444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23" name="Freeform 30">
                <a:extLst>
                  <a:ext uri="{FF2B5EF4-FFF2-40B4-BE49-F238E27FC236}">
                    <a16:creationId xmlns:a16="http://schemas.microsoft.com/office/drawing/2014/main" id="{0E3A5D50-920F-1EBC-4BE0-D084F2769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2926" y="5942118"/>
                <a:ext cx="133351" cy="2117"/>
              </a:xfrm>
              <a:custGeom>
                <a:avLst/>
                <a:gdLst>
                  <a:gd name="T0" fmla="*/ 170 w 170"/>
                  <a:gd name="T1" fmla="*/ 0 h 1"/>
                  <a:gd name="T2" fmla="*/ 170 w 170"/>
                  <a:gd name="T3" fmla="*/ 0 h 1"/>
                  <a:gd name="T4" fmla="*/ 0 w 170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0" h="1">
                    <a:moveTo>
                      <a:pt x="170" y="0"/>
                    </a:moveTo>
                    <a:lnTo>
                      <a:pt x="170" y="0"/>
                    </a:lnTo>
                    <a:lnTo>
                      <a:pt x="0" y="1"/>
                    </a:lnTo>
                  </a:path>
                </a:pathLst>
              </a:custGeom>
              <a:noFill/>
              <a:ln w="23813" cap="rnd">
                <a:solidFill>
                  <a:srgbClr val="24FF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24" name="Freeform 31">
                <a:extLst>
                  <a:ext uri="{FF2B5EF4-FFF2-40B4-BE49-F238E27FC236}">
                    <a16:creationId xmlns:a16="http://schemas.microsoft.com/office/drawing/2014/main" id="{1C8483DF-8EBB-967C-00EB-D641D1C155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0293" y="5942117"/>
                <a:ext cx="158751" cy="0"/>
              </a:xfrm>
              <a:custGeom>
                <a:avLst/>
                <a:gdLst>
                  <a:gd name="T0" fmla="*/ 200 w 200"/>
                  <a:gd name="T1" fmla="*/ 200 w 200"/>
                  <a:gd name="T2" fmla="*/ 0 w 20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00">
                    <a:moveTo>
                      <a:pt x="200" y="0"/>
                    </a:moveTo>
                    <a:lnTo>
                      <a:pt x="200" y="0"/>
                    </a:lnTo>
                    <a:lnTo>
                      <a:pt x="0" y="0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25" name="Freeform 32">
                <a:extLst>
                  <a:ext uri="{FF2B5EF4-FFF2-40B4-BE49-F238E27FC236}">
                    <a16:creationId xmlns:a16="http://schemas.microsoft.com/office/drawing/2014/main" id="{837847DB-0543-EDE9-292C-86B599BCAB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043" y="5942118"/>
                <a:ext cx="135467" cy="2117"/>
              </a:xfrm>
              <a:custGeom>
                <a:avLst/>
                <a:gdLst>
                  <a:gd name="T0" fmla="*/ 0 w 170"/>
                  <a:gd name="T1" fmla="*/ 0 h 1"/>
                  <a:gd name="T2" fmla="*/ 0 w 170"/>
                  <a:gd name="T3" fmla="*/ 0 h 1"/>
                  <a:gd name="T4" fmla="*/ 170 w 170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0" h="1">
                    <a:moveTo>
                      <a:pt x="0" y="0"/>
                    </a:moveTo>
                    <a:lnTo>
                      <a:pt x="0" y="0"/>
                    </a:lnTo>
                    <a:lnTo>
                      <a:pt x="170" y="1"/>
                    </a:lnTo>
                  </a:path>
                </a:pathLst>
              </a:custGeom>
              <a:noFill/>
              <a:ln w="23813" cap="rnd">
                <a:solidFill>
                  <a:srgbClr val="24FF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26" name="Freeform 33">
                <a:extLst>
                  <a:ext uri="{FF2B5EF4-FFF2-40B4-BE49-F238E27FC236}">
                    <a16:creationId xmlns:a16="http://schemas.microsoft.com/office/drawing/2014/main" id="{EE1BCBF3-38EA-EFFA-F290-9910FBD76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5393" y="5942117"/>
                <a:ext cx="158751" cy="0"/>
              </a:xfrm>
              <a:custGeom>
                <a:avLst/>
                <a:gdLst>
                  <a:gd name="T0" fmla="*/ 0 w 200"/>
                  <a:gd name="T1" fmla="*/ 0 w 200"/>
                  <a:gd name="T2" fmla="*/ 200 w 20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00">
                    <a:moveTo>
                      <a:pt x="0" y="0"/>
                    </a:moveTo>
                    <a:lnTo>
                      <a:pt x="0" y="0"/>
                    </a:lnTo>
                    <a:lnTo>
                      <a:pt x="200" y="0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27" name="Freeform 36">
                <a:extLst>
                  <a:ext uri="{FF2B5EF4-FFF2-40B4-BE49-F238E27FC236}">
                    <a16:creationId xmlns:a16="http://schemas.microsoft.com/office/drawing/2014/main" id="{80D556D6-32CE-59CC-5D1D-CC998DE01E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2092" y="4070984"/>
                <a:ext cx="2006600" cy="1873251"/>
              </a:xfrm>
              <a:custGeom>
                <a:avLst/>
                <a:gdLst>
                  <a:gd name="T0" fmla="*/ 0 w 2548"/>
                  <a:gd name="T1" fmla="*/ 0 h 2505"/>
                  <a:gd name="T2" fmla="*/ 0 w 2548"/>
                  <a:gd name="T3" fmla="*/ 0 h 2505"/>
                  <a:gd name="T4" fmla="*/ 2548 w 2548"/>
                  <a:gd name="T5" fmla="*/ 2505 h 2505"/>
                  <a:gd name="T6" fmla="*/ 0 w 2548"/>
                  <a:gd name="T7" fmla="*/ 0 h 2505"/>
                  <a:gd name="T8" fmla="*/ 0 w 2548"/>
                  <a:gd name="T9" fmla="*/ 0 h 2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48" h="2505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1384"/>
                      <a:pt x="1141" y="2505"/>
                      <a:pt x="2548" y="2505"/>
                    </a:cubicBezTo>
                    <a:cubicBezTo>
                      <a:pt x="1141" y="2505"/>
                      <a:pt x="0" y="1384"/>
                      <a:pt x="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23813" cap="rnd">
                <a:solidFill>
                  <a:srgbClr val="0008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28" name="Freeform 37">
                <a:extLst>
                  <a:ext uri="{FF2B5EF4-FFF2-40B4-BE49-F238E27FC236}">
                    <a16:creationId xmlns:a16="http://schemas.microsoft.com/office/drawing/2014/main" id="{BA6833B3-E4A1-8EC7-1202-C3D19B25CB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8926" y="5296535"/>
                <a:ext cx="224367" cy="211667"/>
              </a:xfrm>
              <a:custGeom>
                <a:avLst/>
                <a:gdLst>
                  <a:gd name="T0" fmla="*/ 283 w 283"/>
                  <a:gd name="T1" fmla="*/ 282 h 282"/>
                  <a:gd name="T2" fmla="*/ 283 w 283"/>
                  <a:gd name="T3" fmla="*/ 282 h 282"/>
                  <a:gd name="T4" fmla="*/ 0 w 283"/>
                  <a:gd name="T5" fmla="*/ 0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3" h="282">
                    <a:moveTo>
                      <a:pt x="283" y="282"/>
                    </a:moveTo>
                    <a:lnTo>
                      <a:pt x="283" y="282"/>
                    </a:lnTo>
                    <a:lnTo>
                      <a:pt x="0" y="0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29" name="Freeform 38">
                <a:extLst>
                  <a:ext uri="{FF2B5EF4-FFF2-40B4-BE49-F238E27FC236}">
                    <a16:creationId xmlns:a16="http://schemas.microsoft.com/office/drawing/2014/main" id="{C5F96EDF-2D82-53D0-1B87-45428646FC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7610" y="5353684"/>
                <a:ext cx="116417" cy="112184"/>
              </a:xfrm>
              <a:custGeom>
                <a:avLst/>
                <a:gdLst>
                  <a:gd name="T0" fmla="*/ 75 w 150"/>
                  <a:gd name="T1" fmla="*/ 150 h 150"/>
                  <a:gd name="T2" fmla="*/ 75 w 150"/>
                  <a:gd name="T3" fmla="*/ 150 h 150"/>
                  <a:gd name="T4" fmla="*/ 0 w 150"/>
                  <a:gd name="T5" fmla="*/ 75 h 150"/>
                  <a:gd name="T6" fmla="*/ 75 w 150"/>
                  <a:gd name="T7" fmla="*/ 0 h 150"/>
                  <a:gd name="T8" fmla="*/ 150 w 150"/>
                  <a:gd name="T9" fmla="*/ 75 h 150"/>
                  <a:gd name="T10" fmla="*/ 75 w 150"/>
                  <a:gd name="T11" fmla="*/ 150 h 150"/>
                  <a:gd name="T12" fmla="*/ 75 w 150"/>
                  <a:gd name="T13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50">
                    <a:moveTo>
                      <a:pt x="75" y="150"/>
                    </a:moveTo>
                    <a:lnTo>
                      <a:pt x="75" y="150"/>
                    </a:lnTo>
                    <a:cubicBezTo>
                      <a:pt x="34" y="150"/>
                      <a:pt x="0" y="116"/>
                      <a:pt x="0" y="75"/>
                    </a:cubicBezTo>
                    <a:cubicBezTo>
                      <a:pt x="0" y="33"/>
                      <a:pt x="34" y="0"/>
                      <a:pt x="75" y="0"/>
                    </a:cubicBezTo>
                    <a:cubicBezTo>
                      <a:pt x="117" y="0"/>
                      <a:pt x="150" y="33"/>
                      <a:pt x="150" y="75"/>
                    </a:cubicBezTo>
                    <a:cubicBezTo>
                      <a:pt x="150" y="116"/>
                      <a:pt x="117" y="150"/>
                      <a:pt x="75" y="150"/>
                    </a:cubicBezTo>
                    <a:lnTo>
                      <a:pt x="75" y="150"/>
                    </a:lnTo>
                    <a:close/>
                  </a:path>
                </a:pathLst>
              </a:custGeom>
              <a:solidFill>
                <a:srgbClr val="BABA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30" name="Freeform 39">
                <a:extLst>
                  <a:ext uri="{FF2B5EF4-FFF2-40B4-BE49-F238E27FC236}">
                    <a16:creationId xmlns:a16="http://schemas.microsoft.com/office/drawing/2014/main" id="{EE000EA2-C8F4-2AE3-BC1A-BDEB21FC80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7610" y="5353684"/>
                <a:ext cx="116417" cy="112184"/>
              </a:xfrm>
              <a:custGeom>
                <a:avLst/>
                <a:gdLst>
                  <a:gd name="T0" fmla="*/ 75 w 150"/>
                  <a:gd name="T1" fmla="*/ 150 h 150"/>
                  <a:gd name="T2" fmla="*/ 75 w 150"/>
                  <a:gd name="T3" fmla="*/ 150 h 150"/>
                  <a:gd name="T4" fmla="*/ 0 w 150"/>
                  <a:gd name="T5" fmla="*/ 75 h 150"/>
                  <a:gd name="T6" fmla="*/ 75 w 150"/>
                  <a:gd name="T7" fmla="*/ 0 h 150"/>
                  <a:gd name="T8" fmla="*/ 150 w 150"/>
                  <a:gd name="T9" fmla="*/ 75 h 150"/>
                  <a:gd name="T10" fmla="*/ 75 w 150"/>
                  <a:gd name="T11" fmla="*/ 150 h 150"/>
                  <a:gd name="T12" fmla="*/ 75 w 150"/>
                  <a:gd name="T13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50">
                    <a:moveTo>
                      <a:pt x="75" y="150"/>
                    </a:moveTo>
                    <a:lnTo>
                      <a:pt x="75" y="150"/>
                    </a:lnTo>
                    <a:cubicBezTo>
                      <a:pt x="34" y="150"/>
                      <a:pt x="0" y="116"/>
                      <a:pt x="0" y="75"/>
                    </a:cubicBezTo>
                    <a:cubicBezTo>
                      <a:pt x="0" y="33"/>
                      <a:pt x="34" y="0"/>
                      <a:pt x="75" y="0"/>
                    </a:cubicBezTo>
                    <a:cubicBezTo>
                      <a:pt x="117" y="0"/>
                      <a:pt x="150" y="33"/>
                      <a:pt x="150" y="75"/>
                    </a:cubicBezTo>
                    <a:cubicBezTo>
                      <a:pt x="150" y="116"/>
                      <a:pt x="117" y="150"/>
                      <a:pt x="75" y="150"/>
                    </a:cubicBezTo>
                    <a:lnTo>
                      <a:pt x="75" y="150"/>
                    </a:lnTo>
                    <a:close/>
                  </a:path>
                </a:pathLst>
              </a:custGeom>
              <a:noFill/>
              <a:ln w="15875" cap="rnd">
                <a:solidFill>
                  <a:srgbClr val="44444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31" name="Freeform 40">
                <a:extLst>
                  <a:ext uri="{FF2B5EF4-FFF2-40B4-BE49-F238E27FC236}">
                    <a16:creationId xmlns:a16="http://schemas.microsoft.com/office/drawing/2014/main" id="{3247FC87-F1BB-6DBE-A724-695510C455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16943" y="3908001"/>
                <a:ext cx="0" cy="127000"/>
              </a:xfrm>
              <a:custGeom>
                <a:avLst/>
                <a:gdLst>
                  <a:gd name="T0" fmla="*/ 0 w 1"/>
                  <a:gd name="T1" fmla="*/ 0 h 170"/>
                  <a:gd name="T2" fmla="*/ 0 w 1"/>
                  <a:gd name="T3" fmla="*/ 0 h 170"/>
                  <a:gd name="T4" fmla="*/ 1 w 1"/>
                  <a:gd name="T5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70">
                    <a:moveTo>
                      <a:pt x="0" y="0"/>
                    </a:moveTo>
                    <a:lnTo>
                      <a:pt x="0" y="0"/>
                    </a:lnTo>
                    <a:lnTo>
                      <a:pt x="1" y="170"/>
                    </a:lnTo>
                  </a:path>
                </a:pathLst>
              </a:custGeom>
              <a:noFill/>
              <a:ln w="23813" cap="rnd">
                <a:solidFill>
                  <a:srgbClr val="24FF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32" name="Freeform 41">
                <a:extLst>
                  <a:ext uri="{FF2B5EF4-FFF2-40B4-BE49-F238E27FC236}">
                    <a16:creationId xmlns:a16="http://schemas.microsoft.com/office/drawing/2014/main" id="{7C898417-52E9-A70F-9DE2-4E727F1A69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16943" y="3829685"/>
                <a:ext cx="0" cy="150284"/>
              </a:xfrm>
              <a:custGeom>
                <a:avLst/>
                <a:gdLst>
                  <a:gd name="T0" fmla="*/ 0 h 200"/>
                  <a:gd name="T1" fmla="*/ 0 h 200"/>
                  <a:gd name="T2" fmla="*/ 200 h 20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00">
                    <a:moveTo>
                      <a:pt x="0" y="0"/>
                    </a:moveTo>
                    <a:lnTo>
                      <a:pt x="0" y="0"/>
                    </a:lnTo>
                    <a:lnTo>
                      <a:pt x="0" y="200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33" name="Freeform 42">
                <a:extLst>
                  <a:ext uri="{FF2B5EF4-FFF2-40B4-BE49-F238E27FC236}">
                    <a16:creationId xmlns:a16="http://schemas.microsoft.com/office/drawing/2014/main" id="{80813529-0DB3-E108-05FD-564220DE8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16943" y="3628602"/>
                <a:ext cx="0" cy="150284"/>
              </a:xfrm>
              <a:custGeom>
                <a:avLst/>
                <a:gdLst>
                  <a:gd name="T0" fmla="*/ 200 h 200"/>
                  <a:gd name="T1" fmla="*/ 200 h 200"/>
                  <a:gd name="T2" fmla="*/ 0 h 20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200"/>
                    </a:lnTo>
                    <a:lnTo>
                      <a:pt x="0" y="0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34" name="Freeform 45">
                <a:extLst>
                  <a:ext uri="{FF2B5EF4-FFF2-40B4-BE49-F238E27FC236}">
                    <a16:creationId xmlns:a16="http://schemas.microsoft.com/office/drawing/2014/main" id="{A801AD52-2E30-8C7A-DCC8-D709F61858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4210" y="4054051"/>
                <a:ext cx="1972733" cy="1888067"/>
              </a:xfrm>
              <a:custGeom>
                <a:avLst/>
                <a:gdLst>
                  <a:gd name="T0" fmla="*/ 0 w 2505"/>
                  <a:gd name="T1" fmla="*/ 2528 h 2528"/>
                  <a:gd name="T2" fmla="*/ 0 w 2505"/>
                  <a:gd name="T3" fmla="*/ 2528 h 2528"/>
                  <a:gd name="T4" fmla="*/ 2505 w 2505"/>
                  <a:gd name="T5" fmla="*/ 0 h 2528"/>
                  <a:gd name="T6" fmla="*/ 0 w 2505"/>
                  <a:gd name="T7" fmla="*/ 2528 h 2528"/>
                  <a:gd name="T8" fmla="*/ 0 w 2505"/>
                  <a:gd name="T9" fmla="*/ 2528 h 2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05" h="2528">
                    <a:moveTo>
                      <a:pt x="0" y="2528"/>
                    </a:moveTo>
                    <a:lnTo>
                      <a:pt x="0" y="2528"/>
                    </a:lnTo>
                    <a:cubicBezTo>
                      <a:pt x="1384" y="2528"/>
                      <a:pt x="2505" y="1396"/>
                      <a:pt x="2505" y="0"/>
                    </a:cubicBezTo>
                    <a:cubicBezTo>
                      <a:pt x="2505" y="1396"/>
                      <a:pt x="1384" y="2528"/>
                      <a:pt x="0" y="2528"/>
                    </a:cubicBezTo>
                    <a:lnTo>
                      <a:pt x="0" y="2528"/>
                    </a:lnTo>
                    <a:close/>
                  </a:path>
                </a:pathLst>
              </a:custGeom>
              <a:noFill/>
              <a:ln w="23813" cap="rnd">
                <a:solidFill>
                  <a:srgbClr val="0008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35" name="Freeform 46">
                <a:extLst>
                  <a:ext uri="{FF2B5EF4-FFF2-40B4-BE49-F238E27FC236}">
                    <a16:creationId xmlns:a16="http://schemas.microsoft.com/office/drawing/2014/main" id="{42E641CA-8F6B-B9DE-0130-79B89CEA18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95159" y="5305001"/>
                <a:ext cx="222251" cy="211667"/>
              </a:xfrm>
              <a:custGeom>
                <a:avLst/>
                <a:gdLst>
                  <a:gd name="T0" fmla="*/ 283 w 283"/>
                  <a:gd name="T1" fmla="*/ 0 h 283"/>
                  <a:gd name="T2" fmla="*/ 283 w 283"/>
                  <a:gd name="T3" fmla="*/ 0 h 283"/>
                  <a:gd name="T4" fmla="*/ 0 w 283"/>
                  <a:gd name="T5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3" h="283">
                    <a:moveTo>
                      <a:pt x="283" y="0"/>
                    </a:moveTo>
                    <a:lnTo>
                      <a:pt x="283" y="0"/>
                    </a:lnTo>
                    <a:lnTo>
                      <a:pt x="0" y="283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36" name="Freeform 47">
                <a:extLst>
                  <a:ext uri="{FF2B5EF4-FFF2-40B4-BE49-F238E27FC236}">
                    <a16:creationId xmlns:a16="http://schemas.microsoft.com/office/drawing/2014/main" id="{4F245C34-F839-7ECE-E6CB-37CECD4B6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52310" y="5357917"/>
                <a:ext cx="118533" cy="112184"/>
              </a:xfrm>
              <a:custGeom>
                <a:avLst/>
                <a:gdLst>
                  <a:gd name="T0" fmla="*/ 150 w 150"/>
                  <a:gd name="T1" fmla="*/ 75 h 150"/>
                  <a:gd name="T2" fmla="*/ 150 w 150"/>
                  <a:gd name="T3" fmla="*/ 75 h 150"/>
                  <a:gd name="T4" fmla="*/ 75 w 150"/>
                  <a:gd name="T5" fmla="*/ 150 h 150"/>
                  <a:gd name="T6" fmla="*/ 0 w 150"/>
                  <a:gd name="T7" fmla="*/ 75 h 150"/>
                  <a:gd name="T8" fmla="*/ 75 w 150"/>
                  <a:gd name="T9" fmla="*/ 0 h 150"/>
                  <a:gd name="T10" fmla="*/ 150 w 150"/>
                  <a:gd name="T11" fmla="*/ 75 h 150"/>
                  <a:gd name="T12" fmla="*/ 150 w 150"/>
                  <a:gd name="T13" fmla="*/ 75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50">
                    <a:moveTo>
                      <a:pt x="150" y="75"/>
                    </a:moveTo>
                    <a:lnTo>
                      <a:pt x="150" y="75"/>
                    </a:lnTo>
                    <a:cubicBezTo>
                      <a:pt x="150" y="117"/>
                      <a:pt x="116" y="150"/>
                      <a:pt x="75" y="150"/>
                    </a:cubicBezTo>
                    <a:cubicBezTo>
                      <a:pt x="34" y="150"/>
                      <a:pt x="0" y="117"/>
                      <a:pt x="0" y="75"/>
                    </a:cubicBezTo>
                    <a:cubicBezTo>
                      <a:pt x="0" y="34"/>
                      <a:pt x="34" y="0"/>
                      <a:pt x="75" y="0"/>
                    </a:cubicBezTo>
                    <a:cubicBezTo>
                      <a:pt x="116" y="0"/>
                      <a:pt x="150" y="34"/>
                      <a:pt x="150" y="75"/>
                    </a:cubicBezTo>
                    <a:lnTo>
                      <a:pt x="150" y="75"/>
                    </a:lnTo>
                    <a:close/>
                  </a:path>
                </a:pathLst>
              </a:custGeom>
              <a:solidFill>
                <a:srgbClr val="BABA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37" name="Freeform 48">
                <a:extLst>
                  <a:ext uri="{FF2B5EF4-FFF2-40B4-BE49-F238E27FC236}">
                    <a16:creationId xmlns:a16="http://schemas.microsoft.com/office/drawing/2014/main" id="{98F91287-D6FD-9B09-6306-2F7D3A182C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52310" y="5357917"/>
                <a:ext cx="118533" cy="112184"/>
              </a:xfrm>
              <a:custGeom>
                <a:avLst/>
                <a:gdLst>
                  <a:gd name="T0" fmla="*/ 150 w 150"/>
                  <a:gd name="T1" fmla="*/ 75 h 150"/>
                  <a:gd name="T2" fmla="*/ 150 w 150"/>
                  <a:gd name="T3" fmla="*/ 75 h 150"/>
                  <a:gd name="T4" fmla="*/ 75 w 150"/>
                  <a:gd name="T5" fmla="*/ 150 h 150"/>
                  <a:gd name="T6" fmla="*/ 0 w 150"/>
                  <a:gd name="T7" fmla="*/ 75 h 150"/>
                  <a:gd name="T8" fmla="*/ 75 w 150"/>
                  <a:gd name="T9" fmla="*/ 0 h 150"/>
                  <a:gd name="T10" fmla="*/ 150 w 150"/>
                  <a:gd name="T11" fmla="*/ 75 h 150"/>
                  <a:gd name="T12" fmla="*/ 150 w 150"/>
                  <a:gd name="T13" fmla="*/ 75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50">
                    <a:moveTo>
                      <a:pt x="150" y="75"/>
                    </a:moveTo>
                    <a:lnTo>
                      <a:pt x="150" y="75"/>
                    </a:lnTo>
                    <a:cubicBezTo>
                      <a:pt x="150" y="117"/>
                      <a:pt x="116" y="150"/>
                      <a:pt x="75" y="150"/>
                    </a:cubicBezTo>
                    <a:cubicBezTo>
                      <a:pt x="34" y="150"/>
                      <a:pt x="0" y="117"/>
                      <a:pt x="0" y="75"/>
                    </a:cubicBezTo>
                    <a:cubicBezTo>
                      <a:pt x="0" y="34"/>
                      <a:pt x="34" y="0"/>
                      <a:pt x="75" y="0"/>
                    </a:cubicBezTo>
                    <a:cubicBezTo>
                      <a:pt x="116" y="0"/>
                      <a:pt x="150" y="34"/>
                      <a:pt x="150" y="75"/>
                    </a:cubicBezTo>
                    <a:lnTo>
                      <a:pt x="150" y="75"/>
                    </a:lnTo>
                    <a:close/>
                  </a:path>
                </a:pathLst>
              </a:custGeom>
              <a:noFill/>
              <a:ln w="15875" cap="rnd">
                <a:solidFill>
                  <a:srgbClr val="44444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sp>
            <p:nvSpPr>
              <p:cNvPr id="438" name="Rectangle 68">
                <a:extLst>
                  <a:ext uri="{FF2B5EF4-FFF2-40B4-BE49-F238E27FC236}">
                    <a16:creationId xmlns:a16="http://schemas.microsoft.com/office/drawing/2014/main" id="{EA7AEFE8-1627-AF9B-ED52-CEE1F5BB22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01230" y="6469167"/>
                <a:ext cx="353062" cy="1493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r>
                  <a:rPr lang="en-US" altLang="en-US" sz="700" b="1" dirty="0">
                    <a:solidFill>
                      <a:srgbClr val="000000"/>
                    </a:solidFill>
                    <a:latin typeface="Arial Bold" panose="020B0704020202020204" pitchFamily="34" charset="0"/>
                  </a:rPr>
                  <a:t>PG</a:t>
                </a:r>
                <a:endParaRPr lang="en-US" altLang="en-US" sz="1800" dirty="0"/>
              </a:p>
            </p:txBody>
          </p:sp>
          <p:sp>
            <p:nvSpPr>
              <p:cNvPr id="439" name="Rectangle 169">
                <a:extLst>
                  <a:ext uri="{FF2B5EF4-FFF2-40B4-BE49-F238E27FC236}">
                    <a16:creationId xmlns:a16="http://schemas.microsoft.com/office/drawing/2014/main" id="{36E3BC52-FFCB-FFB1-D386-E7A1E14641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1393" y="2206201"/>
                <a:ext cx="92" cy="383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endParaRPr lang="en-US" altLang="en-US" sz="1800" dirty="0"/>
              </a:p>
            </p:txBody>
          </p:sp>
          <p:sp>
            <p:nvSpPr>
              <p:cNvPr id="440" name="Rectangle 170">
                <a:extLst>
                  <a:ext uri="{FF2B5EF4-FFF2-40B4-BE49-F238E27FC236}">
                    <a16:creationId xmlns:a16="http://schemas.microsoft.com/office/drawing/2014/main" id="{30429C9E-6E05-2C77-99EA-669DE20F39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9709" y="2206201"/>
                <a:ext cx="92" cy="383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endParaRPr lang="en-US" altLang="en-US" sz="1800" dirty="0"/>
              </a:p>
            </p:txBody>
          </p:sp>
          <p:sp>
            <p:nvSpPr>
              <p:cNvPr id="441" name="Rectangle 171">
                <a:extLst>
                  <a:ext uri="{FF2B5EF4-FFF2-40B4-BE49-F238E27FC236}">
                    <a16:creationId xmlns:a16="http://schemas.microsoft.com/office/drawing/2014/main" id="{B7B08EB5-2362-890C-780B-8E8C5907DB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9559" y="2206201"/>
                <a:ext cx="92" cy="383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endParaRPr lang="en-US" altLang="en-US" sz="1800" dirty="0"/>
              </a:p>
            </p:txBody>
          </p:sp>
          <p:sp>
            <p:nvSpPr>
              <p:cNvPr id="442" name="Rectangle 173">
                <a:extLst>
                  <a:ext uri="{FF2B5EF4-FFF2-40B4-BE49-F238E27FC236}">
                    <a16:creationId xmlns:a16="http://schemas.microsoft.com/office/drawing/2014/main" id="{4F264A55-C189-1A3A-2CD7-DD10F030E4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2759" y="2206201"/>
                <a:ext cx="92" cy="383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endParaRPr lang="en-US" altLang="en-US" sz="1800" dirty="0"/>
              </a:p>
            </p:txBody>
          </p:sp>
          <p:sp>
            <p:nvSpPr>
              <p:cNvPr id="443" name="Rectangle 174">
                <a:extLst>
                  <a:ext uri="{FF2B5EF4-FFF2-40B4-BE49-F238E27FC236}">
                    <a16:creationId xmlns:a16="http://schemas.microsoft.com/office/drawing/2014/main" id="{D05641A7-F5B7-9216-4285-A1E4E33ADE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10710" y="2206201"/>
                <a:ext cx="92" cy="383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endParaRPr lang="en-US" altLang="en-US" sz="1800" dirty="0"/>
              </a:p>
            </p:txBody>
          </p:sp>
          <p:sp>
            <p:nvSpPr>
              <p:cNvPr id="444" name="Rectangle 175">
                <a:extLst>
                  <a:ext uri="{FF2B5EF4-FFF2-40B4-BE49-F238E27FC236}">
                    <a16:creationId xmlns:a16="http://schemas.microsoft.com/office/drawing/2014/main" id="{CF70C8BA-AAFB-4AE3-9CF2-F800AD7898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0559" y="2206201"/>
                <a:ext cx="92" cy="383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endParaRPr lang="en-US" altLang="en-US" sz="1800" dirty="0"/>
              </a:p>
            </p:txBody>
          </p:sp>
          <p:sp>
            <p:nvSpPr>
              <p:cNvPr id="445" name="Rectangle 176">
                <a:extLst>
                  <a:ext uri="{FF2B5EF4-FFF2-40B4-BE49-F238E27FC236}">
                    <a16:creationId xmlns:a16="http://schemas.microsoft.com/office/drawing/2014/main" id="{088A3742-80BE-658D-DD06-59AE535AAD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0410" y="2206201"/>
                <a:ext cx="92" cy="383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endParaRPr lang="en-US" altLang="en-US" sz="1800" dirty="0"/>
              </a:p>
            </p:txBody>
          </p:sp>
          <p:sp>
            <p:nvSpPr>
              <p:cNvPr id="446" name="Rectangle 177">
                <a:extLst>
                  <a:ext uri="{FF2B5EF4-FFF2-40B4-BE49-F238E27FC236}">
                    <a16:creationId xmlns:a16="http://schemas.microsoft.com/office/drawing/2014/main" id="{87DE094A-B0C8-8A73-36B9-593041DF23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0259" y="2206201"/>
                <a:ext cx="92" cy="383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endParaRPr lang="en-US" altLang="en-US" sz="1800" dirty="0"/>
              </a:p>
            </p:txBody>
          </p:sp>
          <p:sp>
            <p:nvSpPr>
              <p:cNvPr id="447" name="Rectangle 178">
                <a:extLst>
                  <a:ext uri="{FF2B5EF4-FFF2-40B4-BE49-F238E27FC236}">
                    <a16:creationId xmlns:a16="http://schemas.microsoft.com/office/drawing/2014/main" id="{E450F79B-4E02-3FCC-0912-0FEC1C81CF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26093" y="2206201"/>
                <a:ext cx="92" cy="383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endParaRPr lang="en-US" altLang="en-US" sz="1800" dirty="0"/>
              </a:p>
            </p:txBody>
          </p:sp>
          <p:sp>
            <p:nvSpPr>
              <p:cNvPr id="448" name="Rectangle 179">
                <a:extLst>
                  <a:ext uri="{FF2B5EF4-FFF2-40B4-BE49-F238E27FC236}">
                    <a16:creationId xmlns:a16="http://schemas.microsoft.com/office/drawing/2014/main" id="{40EF4B11-331F-A2C6-AE11-40A532A25D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9277" y="5347334"/>
                <a:ext cx="92" cy="383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endParaRPr lang="en-US" altLang="en-US" sz="1800" dirty="0"/>
              </a:p>
            </p:txBody>
          </p:sp>
          <p:sp>
            <p:nvSpPr>
              <p:cNvPr id="449" name="Rectangle 181">
                <a:extLst>
                  <a:ext uri="{FF2B5EF4-FFF2-40B4-BE49-F238E27FC236}">
                    <a16:creationId xmlns:a16="http://schemas.microsoft.com/office/drawing/2014/main" id="{FE2B094B-18AB-052A-1C3A-7CCC7848C5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5326" y="5347334"/>
                <a:ext cx="92" cy="383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endParaRPr lang="en-US" altLang="en-US" sz="1800" dirty="0"/>
              </a:p>
            </p:txBody>
          </p:sp>
          <p:sp>
            <p:nvSpPr>
              <p:cNvPr id="450" name="Rectangle 184">
                <a:extLst>
                  <a:ext uri="{FF2B5EF4-FFF2-40B4-BE49-F238E27FC236}">
                    <a16:creationId xmlns:a16="http://schemas.microsoft.com/office/drawing/2014/main" id="{44145667-D1EF-3378-C962-343C0DAD3E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6477" y="5347334"/>
                <a:ext cx="92" cy="383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endParaRPr lang="en-US" altLang="en-US" sz="1800" dirty="0"/>
              </a:p>
            </p:txBody>
          </p:sp>
          <p:sp>
            <p:nvSpPr>
              <p:cNvPr id="451" name="Rectangle 185">
                <a:extLst>
                  <a:ext uri="{FF2B5EF4-FFF2-40B4-BE49-F238E27FC236}">
                    <a16:creationId xmlns:a16="http://schemas.microsoft.com/office/drawing/2014/main" id="{DA48D6EC-34C7-D3E2-7138-C331D6D956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6326" y="5347334"/>
                <a:ext cx="92" cy="383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endParaRPr lang="en-US" altLang="en-US" sz="1800" dirty="0"/>
              </a:p>
            </p:txBody>
          </p:sp>
          <p:sp>
            <p:nvSpPr>
              <p:cNvPr id="452" name="Rectangle 186">
                <a:extLst>
                  <a:ext uri="{FF2B5EF4-FFF2-40B4-BE49-F238E27FC236}">
                    <a16:creationId xmlns:a16="http://schemas.microsoft.com/office/drawing/2014/main" id="{0149CF4B-E6FD-C4B4-F487-C8095EBF83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6177" y="5347334"/>
                <a:ext cx="92" cy="383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endParaRPr lang="en-US" altLang="en-US" sz="1800" dirty="0"/>
              </a:p>
            </p:txBody>
          </p:sp>
          <p:sp>
            <p:nvSpPr>
              <p:cNvPr id="453" name="Rectangle 187">
                <a:extLst>
                  <a:ext uri="{FF2B5EF4-FFF2-40B4-BE49-F238E27FC236}">
                    <a16:creationId xmlns:a16="http://schemas.microsoft.com/office/drawing/2014/main" id="{F79C2128-D2CC-565E-AC80-7003F64681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8143" y="5347334"/>
                <a:ext cx="92" cy="383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endParaRPr lang="en-US" altLang="en-US" sz="1800" dirty="0"/>
              </a:p>
            </p:txBody>
          </p:sp>
          <p:sp>
            <p:nvSpPr>
              <p:cNvPr id="454" name="Rectangle 188">
                <a:extLst>
                  <a:ext uri="{FF2B5EF4-FFF2-40B4-BE49-F238E27FC236}">
                    <a16:creationId xmlns:a16="http://schemas.microsoft.com/office/drawing/2014/main" id="{AE149A2F-CB3F-E2E9-E3E8-41595F7B68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21859" y="5347334"/>
                <a:ext cx="92" cy="383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endParaRPr lang="en-US" altLang="en-US" sz="1800" dirty="0"/>
              </a:p>
            </p:txBody>
          </p:sp>
          <p:sp>
            <p:nvSpPr>
              <p:cNvPr id="455" name="Rectangle 189">
                <a:extLst>
                  <a:ext uri="{FF2B5EF4-FFF2-40B4-BE49-F238E27FC236}">
                    <a16:creationId xmlns:a16="http://schemas.microsoft.com/office/drawing/2014/main" id="{B421516E-466B-2B84-24E8-C21E566727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4409" y="5330402"/>
                <a:ext cx="92" cy="383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endParaRPr lang="en-US" altLang="en-US" sz="1800" dirty="0"/>
              </a:p>
            </p:txBody>
          </p:sp>
          <p:sp>
            <p:nvSpPr>
              <p:cNvPr id="456" name="Rectangle 190">
                <a:extLst>
                  <a:ext uri="{FF2B5EF4-FFF2-40B4-BE49-F238E27FC236}">
                    <a16:creationId xmlns:a16="http://schemas.microsoft.com/office/drawing/2014/main" id="{7CB3EA41-51B2-1640-116A-F7CA4AFC64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52726" y="5330402"/>
                <a:ext cx="92" cy="383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endParaRPr lang="en-US" altLang="en-US" sz="1800" dirty="0"/>
              </a:p>
            </p:txBody>
          </p:sp>
          <p:sp>
            <p:nvSpPr>
              <p:cNvPr id="457" name="Rectangle 191">
                <a:extLst>
                  <a:ext uri="{FF2B5EF4-FFF2-40B4-BE49-F238E27FC236}">
                    <a16:creationId xmlns:a16="http://schemas.microsoft.com/office/drawing/2014/main" id="{7E8FE0DB-B93A-3483-8563-4C77B97209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2578" y="5330402"/>
                <a:ext cx="92" cy="383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endParaRPr lang="en-US" altLang="en-US" sz="1800" dirty="0"/>
              </a:p>
            </p:txBody>
          </p:sp>
          <p:sp>
            <p:nvSpPr>
              <p:cNvPr id="458" name="Rectangle 192">
                <a:extLst>
                  <a:ext uri="{FF2B5EF4-FFF2-40B4-BE49-F238E27FC236}">
                    <a16:creationId xmlns:a16="http://schemas.microsoft.com/office/drawing/2014/main" id="{9C13B101-FD1B-92E6-D86A-2BF59C3BF9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05126" y="5330402"/>
                <a:ext cx="92" cy="383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endParaRPr lang="en-US" altLang="en-US" sz="1800" dirty="0"/>
              </a:p>
            </p:txBody>
          </p:sp>
          <p:sp>
            <p:nvSpPr>
              <p:cNvPr id="459" name="Rectangle 193">
                <a:extLst>
                  <a:ext uri="{FF2B5EF4-FFF2-40B4-BE49-F238E27FC236}">
                    <a16:creationId xmlns:a16="http://schemas.microsoft.com/office/drawing/2014/main" id="{8FACAFBA-F2AD-6810-3970-81FEBC8E20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25777" y="5330402"/>
                <a:ext cx="92" cy="383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endParaRPr lang="en-US" altLang="en-US" sz="1800" dirty="0"/>
              </a:p>
            </p:txBody>
          </p:sp>
          <p:sp>
            <p:nvSpPr>
              <p:cNvPr id="460" name="Rectangle 194">
                <a:extLst>
                  <a:ext uri="{FF2B5EF4-FFF2-40B4-BE49-F238E27FC236}">
                    <a16:creationId xmlns:a16="http://schemas.microsoft.com/office/drawing/2014/main" id="{B9926969-F779-E4DF-95A5-E70B7444D5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33726" y="5330402"/>
                <a:ext cx="92" cy="383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endParaRPr lang="en-US" altLang="en-US" sz="1800" dirty="0"/>
              </a:p>
            </p:txBody>
          </p:sp>
          <p:sp>
            <p:nvSpPr>
              <p:cNvPr id="461" name="Rectangle 195">
                <a:extLst>
                  <a:ext uri="{FF2B5EF4-FFF2-40B4-BE49-F238E27FC236}">
                    <a16:creationId xmlns:a16="http://schemas.microsoft.com/office/drawing/2014/main" id="{A9ADBB29-5F5A-0C76-82B7-8448C0E7CA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03577" y="5330402"/>
                <a:ext cx="92" cy="383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endParaRPr lang="en-US" altLang="en-US" sz="1800" dirty="0"/>
              </a:p>
            </p:txBody>
          </p:sp>
          <p:sp>
            <p:nvSpPr>
              <p:cNvPr id="462" name="Rectangle 196">
                <a:extLst>
                  <a:ext uri="{FF2B5EF4-FFF2-40B4-BE49-F238E27FC236}">
                    <a16:creationId xmlns:a16="http://schemas.microsoft.com/office/drawing/2014/main" id="{6B42E62A-36A0-D781-D1B5-9F576C5430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73426" y="5330402"/>
                <a:ext cx="92" cy="383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endParaRPr lang="en-US" altLang="en-US" sz="1800" dirty="0"/>
              </a:p>
            </p:txBody>
          </p:sp>
          <p:sp>
            <p:nvSpPr>
              <p:cNvPr id="463" name="Rectangle 197">
                <a:extLst>
                  <a:ext uri="{FF2B5EF4-FFF2-40B4-BE49-F238E27FC236}">
                    <a16:creationId xmlns:a16="http://schemas.microsoft.com/office/drawing/2014/main" id="{81BDCD26-B187-2E7A-2403-F55AD4901A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43277" y="5330402"/>
                <a:ext cx="92" cy="383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endParaRPr lang="en-US" altLang="en-US" sz="1800" dirty="0"/>
              </a:p>
            </p:txBody>
          </p:sp>
          <p:sp>
            <p:nvSpPr>
              <p:cNvPr id="464" name="Rectangle 198">
                <a:extLst>
                  <a:ext uri="{FF2B5EF4-FFF2-40B4-BE49-F238E27FC236}">
                    <a16:creationId xmlns:a16="http://schemas.microsoft.com/office/drawing/2014/main" id="{F078B569-1CD8-482D-CD6C-CACFEE1823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49110" y="5330402"/>
                <a:ext cx="92" cy="383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endParaRPr lang="en-US" altLang="en-US" sz="1800" dirty="0"/>
              </a:p>
            </p:txBody>
          </p:sp>
          <p:sp>
            <p:nvSpPr>
              <p:cNvPr id="465" name="Rectangle 199">
                <a:extLst>
                  <a:ext uri="{FF2B5EF4-FFF2-40B4-BE49-F238E27FC236}">
                    <a16:creationId xmlns:a16="http://schemas.microsoft.com/office/drawing/2014/main" id="{4D55FF21-421F-C542-B567-EB31FD7DC6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35793" y="2180801"/>
                <a:ext cx="92" cy="383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endParaRPr lang="en-US" altLang="en-US" sz="1800" dirty="0"/>
              </a:p>
            </p:txBody>
          </p:sp>
          <p:sp>
            <p:nvSpPr>
              <p:cNvPr id="466" name="Rectangle 200">
                <a:extLst>
                  <a:ext uri="{FF2B5EF4-FFF2-40B4-BE49-F238E27FC236}">
                    <a16:creationId xmlns:a16="http://schemas.microsoft.com/office/drawing/2014/main" id="{77C95E4B-E16B-72B9-95ED-932E2349FC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11994" y="2180801"/>
                <a:ext cx="92" cy="383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endParaRPr lang="en-US" altLang="en-US" sz="1800" dirty="0"/>
              </a:p>
            </p:txBody>
          </p:sp>
          <p:sp>
            <p:nvSpPr>
              <p:cNvPr id="467" name="Rectangle 202">
                <a:extLst>
                  <a:ext uri="{FF2B5EF4-FFF2-40B4-BE49-F238E27FC236}">
                    <a16:creationId xmlns:a16="http://schemas.microsoft.com/office/drawing/2014/main" id="{A9757EEB-0AE0-0135-72A8-5344E3AD30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66510" y="2180801"/>
                <a:ext cx="92" cy="383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endParaRPr lang="en-US" altLang="en-US" sz="1800" dirty="0"/>
              </a:p>
            </p:txBody>
          </p:sp>
          <p:sp>
            <p:nvSpPr>
              <p:cNvPr id="468" name="Rectangle 204">
                <a:extLst>
                  <a:ext uri="{FF2B5EF4-FFF2-40B4-BE49-F238E27FC236}">
                    <a16:creationId xmlns:a16="http://schemas.microsoft.com/office/drawing/2014/main" id="{8B7925F1-2BA6-3EC3-475E-2ECA179923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92993" y="2180801"/>
                <a:ext cx="92" cy="383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endParaRPr lang="en-US" altLang="en-US" sz="1800" dirty="0"/>
              </a:p>
            </p:txBody>
          </p:sp>
          <p:sp>
            <p:nvSpPr>
              <p:cNvPr id="469" name="Rectangle 68">
                <a:extLst>
                  <a:ext uri="{FF2B5EF4-FFF2-40B4-BE49-F238E27FC236}">
                    <a16:creationId xmlns:a16="http://schemas.microsoft.com/office/drawing/2014/main" id="{811D72A8-14C5-717A-E406-280D9535C3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6786" y="882888"/>
                <a:ext cx="323338" cy="1493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r>
                  <a:rPr lang="en-US" altLang="en-US" sz="700" b="1" dirty="0">
                    <a:solidFill>
                      <a:srgbClr val="000000"/>
                    </a:solidFill>
                    <a:latin typeface="Arial Bold" panose="020B0704020202020204" pitchFamily="34" charset="0"/>
                  </a:rPr>
                  <a:t>PA</a:t>
                </a:r>
                <a:endParaRPr lang="en-US" altLang="en-US" sz="1800" dirty="0"/>
              </a:p>
            </p:txBody>
          </p:sp>
          <p:sp>
            <p:nvSpPr>
              <p:cNvPr id="470" name="Rectangle 68">
                <a:extLst>
                  <a:ext uri="{FF2B5EF4-FFF2-40B4-BE49-F238E27FC236}">
                    <a16:creationId xmlns:a16="http://schemas.microsoft.com/office/drawing/2014/main" id="{1D6A9F3C-2BCD-D98E-FB77-348F11751D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23551" y="3711758"/>
                <a:ext cx="278205" cy="1493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r>
                  <a:rPr lang="en-US" altLang="en-US" sz="700" b="1" dirty="0">
                    <a:solidFill>
                      <a:srgbClr val="000000"/>
                    </a:solidFill>
                    <a:latin typeface="Arial Bold" panose="020B0704020202020204" pitchFamily="34" charset="0"/>
                  </a:rPr>
                  <a:t>PD</a:t>
                </a:r>
                <a:endParaRPr lang="en-US" altLang="en-US" sz="1800" dirty="0"/>
              </a:p>
            </p:txBody>
          </p:sp>
          <p:sp>
            <p:nvSpPr>
              <p:cNvPr id="471" name="Rectangle 68">
                <a:extLst>
                  <a:ext uri="{FF2B5EF4-FFF2-40B4-BE49-F238E27FC236}">
                    <a16:creationId xmlns:a16="http://schemas.microsoft.com/office/drawing/2014/main" id="{E2B23FF6-2F01-19B3-B6E8-52162BA9F8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6887" y="3735042"/>
                <a:ext cx="319332" cy="1493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8"/>
                <a:r>
                  <a:rPr lang="en-US" altLang="en-US" sz="700" b="1" dirty="0">
                    <a:solidFill>
                      <a:srgbClr val="000000"/>
                    </a:solidFill>
                    <a:latin typeface="Arial Bold" panose="020B0704020202020204" pitchFamily="34" charset="0"/>
                  </a:rPr>
                  <a:t>PJ</a:t>
                </a:r>
                <a:endParaRPr lang="en-US" altLang="en-US" sz="1800" dirty="0"/>
              </a:p>
            </p:txBody>
          </p:sp>
          <p:sp>
            <p:nvSpPr>
              <p:cNvPr id="472" name="TextBox 471">
                <a:extLst>
                  <a:ext uri="{FF2B5EF4-FFF2-40B4-BE49-F238E27FC236}">
                    <a16:creationId xmlns:a16="http://schemas.microsoft.com/office/drawing/2014/main" id="{483C5D63-C9B5-DA77-3F01-4451B343BE8D}"/>
                  </a:ext>
                </a:extLst>
              </p:cNvPr>
              <p:cNvSpPr txBox="1"/>
              <p:nvPr/>
            </p:nvSpPr>
            <p:spPr>
              <a:xfrm>
                <a:off x="3913487" y="1657209"/>
                <a:ext cx="562584" cy="2772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700" b="1" dirty="0">
                    <a:solidFill>
                      <a:srgbClr val="000000"/>
                    </a:solidFill>
                    <a:latin typeface="Arial Bold" panose="020B0704020202020204" pitchFamily="34" charset="0"/>
                  </a:rPr>
                  <a:t>PL</a:t>
                </a:r>
                <a:endParaRPr lang="en-GB" sz="700" b="1" dirty="0">
                  <a:solidFill>
                    <a:srgbClr val="000000"/>
                  </a:solidFill>
                  <a:latin typeface="Arial Bold" panose="020B0704020202020204" pitchFamily="34" charset="0"/>
                </a:endParaRPr>
              </a:p>
            </p:txBody>
          </p:sp>
          <p:sp>
            <p:nvSpPr>
              <p:cNvPr id="473" name="Rectangle 472">
                <a:extLst>
                  <a:ext uri="{FF2B5EF4-FFF2-40B4-BE49-F238E27FC236}">
                    <a16:creationId xmlns:a16="http://schemas.microsoft.com/office/drawing/2014/main" id="{D5392575-38F5-6D93-7ADB-78FB55A2A7E5}"/>
                  </a:ext>
                </a:extLst>
              </p:cNvPr>
              <p:cNvSpPr/>
              <p:nvPr/>
            </p:nvSpPr>
            <p:spPr>
              <a:xfrm rot="18754250">
                <a:off x="8027261" y="5512589"/>
                <a:ext cx="321977" cy="716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800"/>
              </a:p>
            </p:txBody>
          </p:sp>
          <p:sp>
            <p:nvSpPr>
              <p:cNvPr id="474" name="TextBox 473">
                <a:extLst>
                  <a:ext uri="{FF2B5EF4-FFF2-40B4-BE49-F238E27FC236}">
                    <a16:creationId xmlns:a16="http://schemas.microsoft.com/office/drawing/2014/main" id="{355E1F1A-3A11-4EB0-CAA5-473FBE7F0FD4}"/>
                  </a:ext>
                </a:extLst>
              </p:cNvPr>
              <p:cNvSpPr txBox="1"/>
              <p:nvPr/>
            </p:nvSpPr>
            <p:spPr>
              <a:xfrm>
                <a:off x="8375818" y="1610033"/>
                <a:ext cx="494305" cy="2879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750" b="1" dirty="0"/>
                  <a:t>PB</a:t>
                </a:r>
                <a:endParaRPr lang="en-GB" sz="700" b="1" dirty="0"/>
              </a:p>
            </p:txBody>
          </p:sp>
          <p:sp>
            <p:nvSpPr>
              <p:cNvPr id="475" name="TextBox 474">
                <a:extLst>
                  <a:ext uri="{FF2B5EF4-FFF2-40B4-BE49-F238E27FC236}">
                    <a16:creationId xmlns:a16="http://schemas.microsoft.com/office/drawing/2014/main" id="{488162C1-3DD0-81B1-D18F-78D88D954117}"/>
                  </a:ext>
                </a:extLst>
              </p:cNvPr>
              <p:cNvSpPr txBox="1"/>
              <p:nvPr/>
            </p:nvSpPr>
            <p:spPr>
              <a:xfrm>
                <a:off x="3913760" y="5746324"/>
                <a:ext cx="588273" cy="2772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700" b="1" dirty="0">
                    <a:solidFill>
                      <a:srgbClr val="000000"/>
                    </a:solidFill>
                    <a:latin typeface="Arial Bold" panose="020B0704020202020204" pitchFamily="34" charset="0"/>
                  </a:rPr>
                  <a:t>PH</a:t>
                </a:r>
                <a:endParaRPr lang="en-GB" sz="700" b="1" dirty="0">
                  <a:solidFill>
                    <a:srgbClr val="000000"/>
                  </a:solidFill>
                  <a:latin typeface="Arial Bold" panose="020B0704020202020204" pitchFamily="34" charset="0"/>
                </a:endParaRPr>
              </a:p>
            </p:txBody>
          </p:sp>
          <p:sp>
            <p:nvSpPr>
              <p:cNvPr id="476" name="Rectangle 475">
                <a:extLst>
                  <a:ext uri="{FF2B5EF4-FFF2-40B4-BE49-F238E27FC236}">
                    <a16:creationId xmlns:a16="http://schemas.microsoft.com/office/drawing/2014/main" id="{03224225-8C40-AF8B-DE0C-71320849F619}"/>
                  </a:ext>
                </a:extLst>
              </p:cNvPr>
              <p:cNvSpPr/>
              <p:nvPr/>
            </p:nvSpPr>
            <p:spPr>
              <a:xfrm>
                <a:off x="6321018" y="1615240"/>
                <a:ext cx="83743" cy="91003"/>
              </a:xfrm>
              <a:prstGeom prst="rect">
                <a:avLst/>
              </a:prstGeom>
              <a:solidFill>
                <a:srgbClr val="6B6B6B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800"/>
              </a:p>
            </p:txBody>
          </p:sp>
          <p:sp>
            <p:nvSpPr>
              <p:cNvPr id="477" name="Rectangle 476">
                <a:extLst>
                  <a:ext uri="{FF2B5EF4-FFF2-40B4-BE49-F238E27FC236}">
                    <a16:creationId xmlns:a16="http://schemas.microsoft.com/office/drawing/2014/main" id="{2C8F0415-1784-A67F-ABAF-CD35D73EE002}"/>
                  </a:ext>
                </a:extLst>
              </p:cNvPr>
              <p:cNvSpPr/>
              <p:nvPr/>
            </p:nvSpPr>
            <p:spPr>
              <a:xfrm>
                <a:off x="8575841" y="3767257"/>
                <a:ext cx="83743" cy="91003"/>
              </a:xfrm>
              <a:prstGeom prst="rect">
                <a:avLst/>
              </a:prstGeom>
              <a:solidFill>
                <a:srgbClr val="6B6B6B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800"/>
              </a:p>
            </p:txBody>
          </p:sp>
          <p:sp>
            <p:nvSpPr>
              <p:cNvPr id="478" name="Rectangle 477">
                <a:extLst>
                  <a:ext uri="{FF2B5EF4-FFF2-40B4-BE49-F238E27FC236}">
                    <a16:creationId xmlns:a16="http://schemas.microsoft.com/office/drawing/2014/main" id="{FB8929D9-541D-DCF9-6CF3-371FF05F39AE}"/>
                  </a:ext>
                </a:extLst>
              </p:cNvPr>
              <p:cNvSpPr/>
              <p:nvPr/>
            </p:nvSpPr>
            <p:spPr>
              <a:xfrm>
                <a:off x="4067034" y="3760900"/>
                <a:ext cx="83743" cy="91003"/>
              </a:xfrm>
              <a:prstGeom prst="rect">
                <a:avLst/>
              </a:prstGeom>
              <a:solidFill>
                <a:srgbClr val="6B6B6B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800"/>
              </a:p>
            </p:txBody>
          </p:sp>
          <p:sp>
            <p:nvSpPr>
              <p:cNvPr id="479" name="Rectangle 478">
                <a:extLst>
                  <a:ext uri="{FF2B5EF4-FFF2-40B4-BE49-F238E27FC236}">
                    <a16:creationId xmlns:a16="http://schemas.microsoft.com/office/drawing/2014/main" id="{2987DB19-93CF-24AD-4346-D92FAB890677}"/>
                  </a:ext>
                </a:extLst>
              </p:cNvPr>
              <p:cNvSpPr/>
              <p:nvPr/>
            </p:nvSpPr>
            <p:spPr>
              <a:xfrm>
                <a:off x="6330943" y="5910388"/>
                <a:ext cx="83743" cy="91003"/>
              </a:xfrm>
              <a:prstGeom prst="rect">
                <a:avLst/>
              </a:prstGeom>
              <a:solidFill>
                <a:srgbClr val="6B6B6B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800"/>
              </a:p>
            </p:txBody>
          </p:sp>
          <p:grpSp>
            <p:nvGrpSpPr>
              <p:cNvPr id="480" name="Group 479">
                <a:extLst>
                  <a:ext uri="{FF2B5EF4-FFF2-40B4-BE49-F238E27FC236}">
                    <a16:creationId xmlns:a16="http://schemas.microsoft.com/office/drawing/2014/main" id="{06A61733-DBCD-F8EF-114B-07AB19A0E473}"/>
                  </a:ext>
                </a:extLst>
              </p:cNvPr>
              <p:cNvGrpSpPr/>
              <p:nvPr/>
            </p:nvGrpSpPr>
            <p:grpSpPr>
              <a:xfrm rot="2504023">
                <a:off x="4252298" y="1677312"/>
                <a:ext cx="310032" cy="566569"/>
                <a:chOff x="2376039" y="2607026"/>
                <a:chExt cx="232524" cy="424927"/>
              </a:xfrm>
            </p:grpSpPr>
            <p:cxnSp>
              <p:nvCxnSpPr>
                <p:cNvPr id="502" name="Straight Connector 501">
                  <a:extLst>
                    <a:ext uri="{FF2B5EF4-FFF2-40B4-BE49-F238E27FC236}">
                      <a16:creationId xmlns:a16="http://schemas.microsoft.com/office/drawing/2014/main" id="{CE5971F1-4C8F-3A1B-54FD-6EF526B0380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116535">
                  <a:off x="2536104" y="2675872"/>
                  <a:ext cx="72459" cy="69028"/>
                </a:xfrm>
                <a:prstGeom prst="line">
                  <a:avLst/>
                </a:prstGeom>
                <a:ln w="28575">
                  <a:solidFill>
                    <a:srgbClr val="80AFE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3" name="Freeform 43">
                  <a:extLst>
                    <a:ext uri="{FF2B5EF4-FFF2-40B4-BE49-F238E27FC236}">
                      <a16:creationId xmlns:a16="http://schemas.microsoft.com/office/drawing/2014/main" id="{ECFDF3E1-5A4E-D7E9-BEFA-A6C27A233D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9116535" flipH="1">
                  <a:off x="2383956" y="2607026"/>
                  <a:ext cx="165099" cy="155242"/>
                </a:xfrm>
                <a:custGeom>
                  <a:avLst/>
                  <a:gdLst>
                    <a:gd name="T0" fmla="*/ 178 w 178"/>
                    <a:gd name="T1" fmla="*/ 89 h 178"/>
                    <a:gd name="T2" fmla="*/ 178 w 178"/>
                    <a:gd name="T3" fmla="*/ 89 h 178"/>
                    <a:gd name="T4" fmla="*/ 89 w 178"/>
                    <a:gd name="T5" fmla="*/ 178 h 178"/>
                    <a:gd name="T6" fmla="*/ 0 w 178"/>
                    <a:gd name="T7" fmla="*/ 89 h 178"/>
                    <a:gd name="T8" fmla="*/ 89 w 178"/>
                    <a:gd name="T9" fmla="*/ 0 h 178"/>
                    <a:gd name="T10" fmla="*/ 178 w 178"/>
                    <a:gd name="T11" fmla="*/ 89 h 178"/>
                    <a:gd name="T12" fmla="*/ 178 w 178"/>
                    <a:gd name="T13" fmla="*/ 89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8" h="178">
                      <a:moveTo>
                        <a:pt x="178" y="89"/>
                      </a:moveTo>
                      <a:lnTo>
                        <a:pt x="178" y="89"/>
                      </a:lnTo>
                      <a:cubicBezTo>
                        <a:pt x="178" y="138"/>
                        <a:pt x="138" y="178"/>
                        <a:pt x="89" y="178"/>
                      </a:cubicBezTo>
                      <a:cubicBezTo>
                        <a:pt x="40" y="178"/>
                        <a:pt x="0" y="138"/>
                        <a:pt x="0" y="89"/>
                      </a:cubicBezTo>
                      <a:cubicBezTo>
                        <a:pt x="0" y="40"/>
                        <a:pt x="40" y="0"/>
                        <a:pt x="89" y="0"/>
                      </a:cubicBezTo>
                      <a:cubicBezTo>
                        <a:pt x="138" y="0"/>
                        <a:pt x="178" y="40"/>
                        <a:pt x="178" y="89"/>
                      </a:cubicBezTo>
                      <a:lnTo>
                        <a:pt x="178" y="89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1800" dirty="0"/>
                </a:p>
              </p:txBody>
            </p:sp>
            <p:sp>
              <p:nvSpPr>
                <p:cNvPr id="504" name="Freeform 43">
                  <a:extLst>
                    <a:ext uri="{FF2B5EF4-FFF2-40B4-BE49-F238E27FC236}">
                      <a16:creationId xmlns:a16="http://schemas.microsoft.com/office/drawing/2014/main" id="{C5FFDB32-DB0A-D907-7CFC-750493B15A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9116535" flipH="1">
                  <a:off x="2376039" y="2876711"/>
                  <a:ext cx="165099" cy="155242"/>
                </a:xfrm>
                <a:custGeom>
                  <a:avLst/>
                  <a:gdLst>
                    <a:gd name="T0" fmla="*/ 178 w 178"/>
                    <a:gd name="T1" fmla="*/ 89 h 178"/>
                    <a:gd name="T2" fmla="*/ 178 w 178"/>
                    <a:gd name="T3" fmla="*/ 89 h 178"/>
                    <a:gd name="T4" fmla="*/ 89 w 178"/>
                    <a:gd name="T5" fmla="*/ 178 h 178"/>
                    <a:gd name="T6" fmla="*/ 0 w 178"/>
                    <a:gd name="T7" fmla="*/ 89 h 178"/>
                    <a:gd name="T8" fmla="*/ 89 w 178"/>
                    <a:gd name="T9" fmla="*/ 0 h 178"/>
                    <a:gd name="T10" fmla="*/ 178 w 178"/>
                    <a:gd name="T11" fmla="*/ 89 h 178"/>
                    <a:gd name="T12" fmla="*/ 178 w 178"/>
                    <a:gd name="T13" fmla="*/ 89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8" h="178">
                      <a:moveTo>
                        <a:pt x="178" y="89"/>
                      </a:moveTo>
                      <a:lnTo>
                        <a:pt x="178" y="89"/>
                      </a:lnTo>
                      <a:cubicBezTo>
                        <a:pt x="178" y="138"/>
                        <a:pt x="138" y="178"/>
                        <a:pt x="89" y="178"/>
                      </a:cubicBezTo>
                      <a:cubicBezTo>
                        <a:pt x="40" y="178"/>
                        <a:pt x="0" y="138"/>
                        <a:pt x="0" y="89"/>
                      </a:cubicBezTo>
                      <a:cubicBezTo>
                        <a:pt x="0" y="40"/>
                        <a:pt x="40" y="0"/>
                        <a:pt x="89" y="0"/>
                      </a:cubicBezTo>
                      <a:cubicBezTo>
                        <a:pt x="138" y="0"/>
                        <a:pt x="178" y="40"/>
                        <a:pt x="178" y="89"/>
                      </a:cubicBezTo>
                      <a:lnTo>
                        <a:pt x="178" y="89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1800"/>
                </a:p>
              </p:txBody>
            </p:sp>
          </p:grpSp>
          <p:grpSp>
            <p:nvGrpSpPr>
              <p:cNvPr id="481" name="Group 480">
                <a:extLst>
                  <a:ext uri="{FF2B5EF4-FFF2-40B4-BE49-F238E27FC236}">
                    <a16:creationId xmlns:a16="http://schemas.microsoft.com/office/drawing/2014/main" id="{C540B5B3-79FC-5B7B-06A2-FDAA2E2B47BE}"/>
                  </a:ext>
                </a:extLst>
              </p:cNvPr>
              <p:cNvGrpSpPr/>
              <p:nvPr/>
            </p:nvGrpSpPr>
            <p:grpSpPr>
              <a:xfrm rot="18653455">
                <a:off x="4395376" y="5675023"/>
                <a:ext cx="314654" cy="206989"/>
                <a:chOff x="2375001" y="2879213"/>
                <a:chExt cx="235991" cy="155242"/>
              </a:xfrm>
            </p:grpSpPr>
            <p:cxnSp>
              <p:nvCxnSpPr>
                <p:cNvPr id="500" name="Straight Connector 499">
                  <a:extLst>
                    <a:ext uri="{FF2B5EF4-FFF2-40B4-BE49-F238E27FC236}">
                      <a16:creationId xmlns:a16="http://schemas.microsoft.com/office/drawing/2014/main" id="{BBDB1845-9B42-FA6E-D41E-9071C809D1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116535">
                  <a:off x="2538533" y="2923369"/>
                  <a:ext cx="72459" cy="69028"/>
                </a:xfrm>
                <a:prstGeom prst="line">
                  <a:avLst/>
                </a:prstGeom>
                <a:ln w="28575">
                  <a:solidFill>
                    <a:srgbClr val="80AFE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1" name="Freeform 43">
                  <a:extLst>
                    <a:ext uri="{FF2B5EF4-FFF2-40B4-BE49-F238E27FC236}">
                      <a16:creationId xmlns:a16="http://schemas.microsoft.com/office/drawing/2014/main" id="{4C49F41E-53E4-9CBB-F6C1-F8C0D0D97F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9116535" flipH="1">
                  <a:off x="2375001" y="2879213"/>
                  <a:ext cx="165099" cy="155242"/>
                </a:xfrm>
                <a:custGeom>
                  <a:avLst/>
                  <a:gdLst>
                    <a:gd name="T0" fmla="*/ 178 w 178"/>
                    <a:gd name="T1" fmla="*/ 89 h 178"/>
                    <a:gd name="T2" fmla="*/ 178 w 178"/>
                    <a:gd name="T3" fmla="*/ 89 h 178"/>
                    <a:gd name="T4" fmla="*/ 89 w 178"/>
                    <a:gd name="T5" fmla="*/ 178 h 178"/>
                    <a:gd name="T6" fmla="*/ 0 w 178"/>
                    <a:gd name="T7" fmla="*/ 89 h 178"/>
                    <a:gd name="T8" fmla="*/ 89 w 178"/>
                    <a:gd name="T9" fmla="*/ 0 h 178"/>
                    <a:gd name="T10" fmla="*/ 178 w 178"/>
                    <a:gd name="T11" fmla="*/ 89 h 178"/>
                    <a:gd name="T12" fmla="*/ 178 w 178"/>
                    <a:gd name="T13" fmla="*/ 89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8" h="178">
                      <a:moveTo>
                        <a:pt x="178" y="89"/>
                      </a:moveTo>
                      <a:lnTo>
                        <a:pt x="178" y="89"/>
                      </a:lnTo>
                      <a:cubicBezTo>
                        <a:pt x="178" y="138"/>
                        <a:pt x="138" y="178"/>
                        <a:pt x="89" y="178"/>
                      </a:cubicBezTo>
                      <a:cubicBezTo>
                        <a:pt x="40" y="178"/>
                        <a:pt x="0" y="138"/>
                        <a:pt x="0" y="89"/>
                      </a:cubicBezTo>
                      <a:cubicBezTo>
                        <a:pt x="0" y="40"/>
                        <a:pt x="40" y="0"/>
                        <a:pt x="89" y="0"/>
                      </a:cubicBezTo>
                      <a:cubicBezTo>
                        <a:pt x="138" y="0"/>
                        <a:pt x="178" y="40"/>
                        <a:pt x="178" y="89"/>
                      </a:cubicBezTo>
                      <a:lnTo>
                        <a:pt x="178" y="89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1800"/>
                </a:p>
              </p:txBody>
            </p:sp>
          </p:grpSp>
          <p:grpSp>
            <p:nvGrpSpPr>
              <p:cNvPr id="482" name="Group 481">
                <a:extLst>
                  <a:ext uri="{FF2B5EF4-FFF2-40B4-BE49-F238E27FC236}">
                    <a16:creationId xmlns:a16="http://schemas.microsoft.com/office/drawing/2014/main" id="{5CC6CA10-B337-5663-E810-6F1A8C3313EE}"/>
                  </a:ext>
                </a:extLst>
              </p:cNvPr>
              <p:cNvGrpSpPr/>
              <p:nvPr/>
            </p:nvGrpSpPr>
            <p:grpSpPr>
              <a:xfrm rot="7946660">
                <a:off x="8245109" y="1648745"/>
                <a:ext cx="260838" cy="592803"/>
                <a:chOff x="2351265" y="2582489"/>
                <a:chExt cx="195629" cy="444602"/>
              </a:xfrm>
            </p:grpSpPr>
            <p:sp>
              <p:nvSpPr>
                <p:cNvPr id="498" name="Freeform 43">
                  <a:extLst>
                    <a:ext uri="{FF2B5EF4-FFF2-40B4-BE49-F238E27FC236}">
                      <a16:creationId xmlns:a16="http://schemas.microsoft.com/office/drawing/2014/main" id="{510ECD98-2D1A-6F2D-0C4B-49917ACFF4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9116535" flipH="1">
                  <a:off x="2351265" y="2582489"/>
                  <a:ext cx="165099" cy="155242"/>
                </a:xfrm>
                <a:custGeom>
                  <a:avLst/>
                  <a:gdLst>
                    <a:gd name="T0" fmla="*/ 178 w 178"/>
                    <a:gd name="T1" fmla="*/ 89 h 178"/>
                    <a:gd name="T2" fmla="*/ 178 w 178"/>
                    <a:gd name="T3" fmla="*/ 89 h 178"/>
                    <a:gd name="T4" fmla="*/ 89 w 178"/>
                    <a:gd name="T5" fmla="*/ 178 h 178"/>
                    <a:gd name="T6" fmla="*/ 0 w 178"/>
                    <a:gd name="T7" fmla="*/ 89 h 178"/>
                    <a:gd name="T8" fmla="*/ 89 w 178"/>
                    <a:gd name="T9" fmla="*/ 0 h 178"/>
                    <a:gd name="T10" fmla="*/ 178 w 178"/>
                    <a:gd name="T11" fmla="*/ 89 h 178"/>
                    <a:gd name="T12" fmla="*/ 178 w 178"/>
                    <a:gd name="T13" fmla="*/ 89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8" h="178">
                      <a:moveTo>
                        <a:pt x="178" y="89"/>
                      </a:moveTo>
                      <a:lnTo>
                        <a:pt x="178" y="89"/>
                      </a:lnTo>
                      <a:cubicBezTo>
                        <a:pt x="178" y="138"/>
                        <a:pt x="138" y="178"/>
                        <a:pt x="89" y="178"/>
                      </a:cubicBezTo>
                      <a:cubicBezTo>
                        <a:pt x="40" y="178"/>
                        <a:pt x="0" y="138"/>
                        <a:pt x="0" y="89"/>
                      </a:cubicBezTo>
                      <a:cubicBezTo>
                        <a:pt x="0" y="40"/>
                        <a:pt x="40" y="0"/>
                        <a:pt x="89" y="0"/>
                      </a:cubicBezTo>
                      <a:cubicBezTo>
                        <a:pt x="138" y="0"/>
                        <a:pt x="178" y="40"/>
                        <a:pt x="178" y="89"/>
                      </a:cubicBezTo>
                      <a:lnTo>
                        <a:pt x="178" y="89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1800"/>
                </a:p>
              </p:txBody>
            </p:sp>
            <p:sp>
              <p:nvSpPr>
                <p:cNvPr id="499" name="Freeform 43">
                  <a:extLst>
                    <a:ext uri="{FF2B5EF4-FFF2-40B4-BE49-F238E27FC236}">
                      <a16:creationId xmlns:a16="http://schemas.microsoft.com/office/drawing/2014/main" id="{2C67A6B2-065B-5272-B38E-5F8F50B258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9116535" flipH="1">
                  <a:off x="2381795" y="2871849"/>
                  <a:ext cx="165099" cy="155242"/>
                </a:xfrm>
                <a:custGeom>
                  <a:avLst/>
                  <a:gdLst>
                    <a:gd name="T0" fmla="*/ 178 w 178"/>
                    <a:gd name="T1" fmla="*/ 89 h 178"/>
                    <a:gd name="T2" fmla="*/ 178 w 178"/>
                    <a:gd name="T3" fmla="*/ 89 h 178"/>
                    <a:gd name="T4" fmla="*/ 89 w 178"/>
                    <a:gd name="T5" fmla="*/ 178 h 178"/>
                    <a:gd name="T6" fmla="*/ 0 w 178"/>
                    <a:gd name="T7" fmla="*/ 89 h 178"/>
                    <a:gd name="T8" fmla="*/ 89 w 178"/>
                    <a:gd name="T9" fmla="*/ 0 h 178"/>
                    <a:gd name="T10" fmla="*/ 178 w 178"/>
                    <a:gd name="T11" fmla="*/ 89 h 178"/>
                    <a:gd name="T12" fmla="*/ 178 w 178"/>
                    <a:gd name="T13" fmla="*/ 89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8" h="178">
                      <a:moveTo>
                        <a:pt x="178" y="89"/>
                      </a:moveTo>
                      <a:lnTo>
                        <a:pt x="178" y="89"/>
                      </a:lnTo>
                      <a:cubicBezTo>
                        <a:pt x="178" y="138"/>
                        <a:pt x="138" y="178"/>
                        <a:pt x="89" y="178"/>
                      </a:cubicBezTo>
                      <a:cubicBezTo>
                        <a:pt x="40" y="178"/>
                        <a:pt x="0" y="138"/>
                        <a:pt x="0" y="89"/>
                      </a:cubicBezTo>
                      <a:cubicBezTo>
                        <a:pt x="0" y="40"/>
                        <a:pt x="40" y="0"/>
                        <a:pt x="89" y="0"/>
                      </a:cubicBezTo>
                      <a:cubicBezTo>
                        <a:pt x="138" y="0"/>
                        <a:pt x="178" y="40"/>
                        <a:pt x="178" y="89"/>
                      </a:cubicBezTo>
                      <a:lnTo>
                        <a:pt x="178" y="89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1800" dirty="0"/>
                </a:p>
              </p:txBody>
            </p:sp>
          </p:grpSp>
          <p:sp>
            <p:nvSpPr>
              <p:cNvPr id="483" name="Freeform 43">
                <a:extLst>
                  <a:ext uri="{FF2B5EF4-FFF2-40B4-BE49-F238E27FC236}">
                    <a16:creationId xmlns:a16="http://schemas.microsoft.com/office/drawing/2014/main" id="{9857101F-F1D7-49BB-6BE4-939AB912B58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96330" flipH="1">
                <a:off x="8950485" y="3433558"/>
                <a:ext cx="220132" cy="206990"/>
              </a:xfrm>
              <a:custGeom>
                <a:avLst/>
                <a:gdLst>
                  <a:gd name="T0" fmla="*/ 178 w 178"/>
                  <a:gd name="T1" fmla="*/ 89 h 178"/>
                  <a:gd name="T2" fmla="*/ 178 w 178"/>
                  <a:gd name="T3" fmla="*/ 89 h 178"/>
                  <a:gd name="T4" fmla="*/ 89 w 178"/>
                  <a:gd name="T5" fmla="*/ 178 h 178"/>
                  <a:gd name="T6" fmla="*/ 0 w 178"/>
                  <a:gd name="T7" fmla="*/ 89 h 178"/>
                  <a:gd name="T8" fmla="*/ 89 w 178"/>
                  <a:gd name="T9" fmla="*/ 0 h 178"/>
                  <a:gd name="T10" fmla="*/ 178 w 178"/>
                  <a:gd name="T11" fmla="*/ 89 h 178"/>
                  <a:gd name="T12" fmla="*/ 178 w 178"/>
                  <a:gd name="T13" fmla="*/ 89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8" h="178">
                    <a:moveTo>
                      <a:pt x="178" y="89"/>
                    </a:moveTo>
                    <a:lnTo>
                      <a:pt x="178" y="89"/>
                    </a:lnTo>
                    <a:cubicBezTo>
                      <a:pt x="178" y="138"/>
                      <a:pt x="138" y="178"/>
                      <a:pt x="89" y="178"/>
                    </a:cubicBezTo>
                    <a:cubicBezTo>
                      <a:pt x="40" y="178"/>
                      <a:pt x="0" y="138"/>
                      <a:pt x="0" y="89"/>
                    </a:cubicBezTo>
                    <a:cubicBezTo>
                      <a:pt x="0" y="40"/>
                      <a:pt x="40" y="0"/>
                      <a:pt x="89" y="0"/>
                    </a:cubicBezTo>
                    <a:cubicBezTo>
                      <a:pt x="138" y="0"/>
                      <a:pt x="178" y="40"/>
                      <a:pt x="178" y="89"/>
                    </a:cubicBezTo>
                    <a:lnTo>
                      <a:pt x="178" y="89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/>
              </a:p>
            </p:txBody>
          </p:sp>
          <p:grpSp>
            <p:nvGrpSpPr>
              <p:cNvPr id="484" name="Group 483">
                <a:extLst>
                  <a:ext uri="{FF2B5EF4-FFF2-40B4-BE49-F238E27FC236}">
                    <a16:creationId xmlns:a16="http://schemas.microsoft.com/office/drawing/2014/main" id="{4D245762-724A-0068-8C9F-124B89BCFEF6}"/>
                  </a:ext>
                </a:extLst>
              </p:cNvPr>
              <p:cNvGrpSpPr/>
              <p:nvPr/>
            </p:nvGrpSpPr>
            <p:grpSpPr>
              <a:xfrm>
                <a:off x="3519744" y="3452721"/>
                <a:ext cx="409340" cy="1146677"/>
                <a:chOff x="2568612" y="2665832"/>
                <a:chExt cx="307005" cy="860008"/>
              </a:xfrm>
            </p:grpSpPr>
            <p:grpSp>
              <p:nvGrpSpPr>
                <p:cNvPr id="493" name="Group 492">
                  <a:extLst>
                    <a:ext uri="{FF2B5EF4-FFF2-40B4-BE49-F238E27FC236}">
                      <a16:creationId xmlns:a16="http://schemas.microsoft.com/office/drawing/2014/main" id="{8F292A32-3954-1306-C524-1BB1B57654A7}"/>
                    </a:ext>
                  </a:extLst>
                </p:cNvPr>
                <p:cNvGrpSpPr/>
                <p:nvPr/>
              </p:nvGrpSpPr>
              <p:grpSpPr>
                <a:xfrm rot="16200000">
                  <a:off x="2594609" y="3244833"/>
                  <a:ext cx="409011" cy="153004"/>
                  <a:chOff x="4168386" y="1006349"/>
                  <a:chExt cx="409011" cy="153004"/>
                </a:xfrm>
              </p:grpSpPr>
              <p:sp>
                <p:nvSpPr>
                  <p:cNvPr id="496" name="Freeform: Shape 495">
                    <a:extLst>
                      <a:ext uri="{FF2B5EF4-FFF2-40B4-BE49-F238E27FC236}">
                        <a16:creationId xmlns:a16="http://schemas.microsoft.com/office/drawing/2014/main" id="{7DE3A527-E97E-08A7-AA3C-9EE939FB7046}"/>
                      </a:ext>
                    </a:extLst>
                  </p:cNvPr>
                  <p:cNvSpPr/>
                  <p:nvPr/>
                </p:nvSpPr>
                <p:spPr>
                  <a:xfrm>
                    <a:off x="4168386" y="1089107"/>
                    <a:ext cx="409011" cy="70246"/>
                  </a:xfrm>
                  <a:custGeom>
                    <a:avLst/>
                    <a:gdLst>
                      <a:gd name="connsiteX0" fmla="*/ 0 w 1558290"/>
                      <a:gd name="connsiteY0" fmla="*/ 102449 h 125309"/>
                      <a:gd name="connsiteX1" fmla="*/ 97155 w 1558290"/>
                      <a:gd name="connsiteY1" fmla="*/ 66254 h 125309"/>
                      <a:gd name="connsiteX2" fmla="*/ 226695 w 1558290"/>
                      <a:gd name="connsiteY2" fmla="*/ 33869 h 125309"/>
                      <a:gd name="connsiteX3" fmla="*/ 340995 w 1558290"/>
                      <a:gd name="connsiteY3" fmla="*/ 18629 h 125309"/>
                      <a:gd name="connsiteX4" fmla="*/ 415290 w 1558290"/>
                      <a:gd name="connsiteY4" fmla="*/ 5294 h 125309"/>
                      <a:gd name="connsiteX5" fmla="*/ 556260 w 1558290"/>
                      <a:gd name="connsiteY5" fmla="*/ 3389 h 125309"/>
                      <a:gd name="connsiteX6" fmla="*/ 762000 w 1558290"/>
                      <a:gd name="connsiteY6" fmla="*/ 1484 h 125309"/>
                      <a:gd name="connsiteX7" fmla="*/ 1002030 w 1558290"/>
                      <a:gd name="connsiteY7" fmla="*/ 1484 h 125309"/>
                      <a:gd name="connsiteX8" fmla="*/ 1173480 w 1558290"/>
                      <a:gd name="connsiteY8" fmla="*/ 20534 h 125309"/>
                      <a:gd name="connsiteX9" fmla="*/ 1312545 w 1558290"/>
                      <a:gd name="connsiteY9" fmla="*/ 45299 h 125309"/>
                      <a:gd name="connsiteX10" fmla="*/ 1432560 w 1558290"/>
                      <a:gd name="connsiteY10" fmla="*/ 83399 h 125309"/>
                      <a:gd name="connsiteX11" fmla="*/ 1558290 w 1558290"/>
                      <a:gd name="connsiteY11" fmla="*/ 125309 h 125309"/>
                      <a:gd name="connsiteX0" fmla="*/ 0 w 1558290"/>
                      <a:gd name="connsiteY0" fmla="*/ 102449 h 125309"/>
                      <a:gd name="connsiteX1" fmla="*/ 97155 w 1558290"/>
                      <a:gd name="connsiteY1" fmla="*/ 66254 h 125309"/>
                      <a:gd name="connsiteX2" fmla="*/ 226695 w 1558290"/>
                      <a:gd name="connsiteY2" fmla="*/ 33869 h 125309"/>
                      <a:gd name="connsiteX3" fmla="*/ 335280 w 1558290"/>
                      <a:gd name="connsiteY3" fmla="*/ 11009 h 125309"/>
                      <a:gd name="connsiteX4" fmla="*/ 415290 w 1558290"/>
                      <a:gd name="connsiteY4" fmla="*/ 5294 h 125309"/>
                      <a:gd name="connsiteX5" fmla="*/ 556260 w 1558290"/>
                      <a:gd name="connsiteY5" fmla="*/ 3389 h 125309"/>
                      <a:gd name="connsiteX6" fmla="*/ 762000 w 1558290"/>
                      <a:gd name="connsiteY6" fmla="*/ 1484 h 125309"/>
                      <a:gd name="connsiteX7" fmla="*/ 1002030 w 1558290"/>
                      <a:gd name="connsiteY7" fmla="*/ 1484 h 125309"/>
                      <a:gd name="connsiteX8" fmla="*/ 1173480 w 1558290"/>
                      <a:gd name="connsiteY8" fmla="*/ 20534 h 125309"/>
                      <a:gd name="connsiteX9" fmla="*/ 1312545 w 1558290"/>
                      <a:gd name="connsiteY9" fmla="*/ 45299 h 125309"/>
                      <a:gd name="connsiteX10" fmla="*/ 1432560 w 1558290"/>
                      <a:gd name="connsiteY10" fmla="*/ 83399 h 125309"/>
                      <a:gd name="connsiteX11" fmla="*/ 1558290 w 1558290"/>
                      <a:gd name="connsiteY11" fmla="*/ 125309 h 125309"/>
                      <a:gd name="connsiteX0" fmla="*/ 0 w 1558290"/>
                      <a:gd name="connsiteY0" fmla="*/ 102449 h 125309"/>
                      <a:gd name="connsiteX1" fmla="*/ 97155 w 1558290"/>
                      <a:gd name="connsiteY1" fmla="*/ 66254 h 125309"/>
                      <a:gd name="connsiteX2" fmla="*/ 226695 w 1558290"/>
                      <a:gd name="connsiteY2" fmla="*/ 33869 h 125309"/>
                      <a:gd name="connsiteX3" fmla="*/ 335280 w 1558290"/>
                      <a:gd name="connsiteY3" fmla="*/ 16724 h 125309"/>
                      <a:gd name="connsiteX4" fmla="*/ 415290 w 1558290"/>
                      <a:gd name="connsiteY4" fmla="*/ 5294 h 125309"/>
                      <a:gd name="connsiteX5" fmla="*/ 556260 w 1558290"/>
                      <a:gd name="connsiteY5" fmla="*/ 3389 h 125309"/>
                      <a:gd name="connsiteX6" fmla="*/ 762000 w 1558290"/>
                      <a:gd name="connsiteY6" fmla="*/ 1484 h 125309"/>
                      <a:gd name="connsiteX7" fmla="*/ 1002030 w 1558290"/>
                      <a:gd name="connsiteY7" fmla="*/ 1484 h 125309"/>
                      <a:gd name="connsiteX8" fmla="*/ 1173480 w 1558290"/>
                      <a:gd name="connsiteY8" fmla="*/ 20534 h 125309"/>
                      <a:gd name="connsiteX9" fmla="*/ 1312545 w 1558290"/>
                      <a:gd name="connsiteY9" fmla="*/ 45299 h 125309"/>
                      <a:gd name="connsiteX10" fmla="*/ 1432560 w 1558290"/>
                      <a:gd name="connsiteY10" fmla="*/ 83399 h 125309"/>
                      <a:gd name="connsiteX11" fmla="*/ 1558290 w 1558290"/>
                      <a:gd name="connsiteY11" fmla="*/ 125309 h 125309"/>
                      <a:gd name="connsiteX0" fmla="*/ 0 w 1436370"/>
                      <a:gd name="connsiteY0" fmla="*/ 102449 h 102449"/>
                      <a:gd name="connsiteX1" fmla="*/ 97155 w 1436370"/>
                      <a:gd name="connsiteY1" fmla="*/ 66254 h 102449"/>
                      <a:gd name="connsiteX2" fmla="*/ 226695 w 1436370"/>
                      <a:gd name="connsiteY2" fmla="*/ 33869 h 102449"/>
                      <a:gd name="connsiteX3" fmla="*/ 335280 w 1436370"/>
                      <a:gd name="connsiteY3" fmla="*/ 16724 h 102449"/>
                      <a:gd name="connsiteX4" fmla="*/ 415290 w 1436370"/>
                      <a:gd name="connsiteY4" fmla="*/ 5294 h 102449"/>
                      <a:gd name="connsiteX5" fmla="*/ 556260 w 1436370"/>
                      <a:gd name="connsiteY5" fmla="*/ 3389 h 102449"/>
                      <a:gd name="connsiteX6" fmla="*/ 762000 w 1436370"/>
                      <a:gd name="connsiteY6" fmla="*/ 1484 h 102449"/>
                      <a:gd name="connsiteX7" fmla="*/ 1002030 w 1436370"/>
                      <a:gd name="connsiteY7" fmla="*/ 1484 h 102449"/>
                      <a:gd name="connsiteX8" fmla="*/ 1173480 w 1436370"/>
                      <a:gd name="connsiteY8" fmla="*/ 20534 h 102449"/>
                      <a:gd name="connsiteX9" fmla="*/ 1312545 w 1436370"/>
                      <a:gd name="connsiteY9" fmla="*/ 45299 h 102449"/>
                      <a:gd name="connsiteX10" fmla="*/ 1432560 w 1436370"/>
                      <a:gd name="connsiteY10" fmla="*/ 83399 h 102449"/>
                      <a:gd name="connsiteX11" fmla="*/ 1436370 w 1436370"/>
                      <a:gd name="connsiteY11" fmla="*/ 94829 h 102449"/>
                      <a:gd name="connsiteX0" fmla="*/ 0 w 1363980"/>
                      <a:gd name="connsiteY0" fmla="*/ 75782 h 94829"/>
                      <a:gd name="connsiteX1" fmla="*/ 24765 w 1363980"/>
                      <a:gd name="connsiteY1" fmla="*/ 66254 h 94829"/>
                      <a:gd name="connsiteX2" fmla="*/ 154305 w 1363980"/>
                      <a:gd name="connsiteY2" fmla="*/ 33869 h 94829"/>
                      <a:gd name="connsiteX3" fmla="*/ 262890 w 1363980"/>
                      <a:gd name="connsiteY3" fmla="*/ 16724 h 94829"/>
                      <a:gd name="connsiteX4" fmla="*/ 342900 w 1363980"/>
                      <a:gd name="connsiteY4" fmla="*/ 5294 h 94829"/>
                      <a:gd name="connsiteX5" fmla="*/ 483870 w 1363980"/>
                      <a:gd name="connsiteY5" fmla="*/ 3389 h 94829"/>
                      <a:gd name="connsiteX6" fmla="*/ 689610 w 1363980"/>
                      <a:gd name="connsiteY6" fmla="*/ 1484 h 94829"/>
                      <a:gd name="connsiteX7" fmla="*/ 929640 w 1363980"/>
                      <a:gd name="connsiteY7" fmla="*/ 1484 h 94829"/>
                      <a:gd name="connsiteX8" fmla="*/ 1101090 w 1363980"/>
                      <a:gd name="connsiteY8" fmla="*/ 20534 h 94829"/>
                      <a:gd name="connsiteX9" fmla="*/ 1240155 w 1363980"/>
                      <a:gd name="connsiteY9" fmla="*/ 45299 h 94829"/>
                      <a:gd name="connsiteX10" fmla="*/ 1360170 w 1363980"/>
                      <a:gd name="connsiteY10" fmla="*/ 83399 h 94829"/>
                      <a:gd name="connsiteX11" fmla="*/ 1363980 w 1363980"/>
                      <a:gd name="connsiteY11" fmla="*/ 94829 h 94829"/>
                      <a:gd name="connsiteX0" fmla="*/ 10399 w 1343899"/>
                      <a:gd name="connsiteY0" fmla="*/ 66260 h 94829"/>
                      <a:gd name="connsiteX1" fmla="*/ 4684 w 1343899"/>
                      <a:gd name="connsiteY1" fmla="*/ 66254 h 94829"/>
                      <a:gd name="connsiteX2" fmla="*/ 134224 w 1343899"/>
                      <a:gd name="connsiteY2" fmla="*/ 33869 h 94829"/>
                      <a:gd name="connsiteX3" fmla="*/ 242809 w 1343899"/>
                      <a:gd name="connsiteY3" fmla="*/ 16724 h 94829"/>
                      <a:gd name="connsiteX4" fmla="*/ 322819 w 1343899"/>
                      <a:gd name="connsiteY4" fmla="*/ 5294 h 94829"/>
                      <a:gd name="connsiteX5" fmla="*/ 463789 w 1343899"/>
                      <a:gd name="connsiteY5" fmla="*/ 3389 h 94829"/>
                      <a:gd name="connsiteX6" fmla="*/ 669529 w 1343899"/>
                      <a:gd name="connsiteY6" fmla="*/ 1484 h 94829"/>
                      <a:gd name="connsiteX7" fmla="*/ 909559 w 1343899"/>
                      <a:gd name="connsiteY7" fmla="*/ 1484 h 94829"/>
                      <a:gd name="connsiteX8" fmla="*/ 1081009 w 1343899"/>
                      <a:gd name="connsiteY8" fmla="*/ 20534 h 94829"/>
                      <a:gd name="connsiteX9" fmla="*/ 1220074 w 1343899"/>
                      <a:gd name="connsiteY9" fmla="*/ 45299 h 94829"/>
                      <a:gd name="connsiteX10" fmla="*/ 1340089 w 1343899"/>
                      <a:gd name="connsiteY10" fmla="*/ 83399 h 94829"/>
                      <a:gd name="connsiteX11" fmla="*/ 1343899 w 1343899"/>
                      <a:gd name="connsiteY11" fmla="*/ 94829 h 94829"/>
                      <a:gd name="connsiteX0" fmla="*/ 10399 w 1340089"/>
                      <a:gd name="connsiteY0" fmla="*/ 66260 h 83399"/>
                      <a:gd name="connsiteX1" fmla="*/ 4684 w 1340089"/>
                      <a:gd name="connsiteY1" fmla="*/ 66254 h 83399"/>
                      <a:gd name="connsiteX2" fmla="*/ 134224 w 1340089"/>
                      <a:gd name="connsiteY2" fmla="*/ 33869 h 83399"/>
                      <a:gd name="connsiteX3" fmla="*/ 242809 w 1340089"/>
                      <a:gd name="connsiteY3" fmla="*/ 16724 h 83399"/>
                      <a:gd name="connsiteX4" fmla="*/ 322819 w 1340089"/>
                      <a:gd name="connsiteY4" fmla="*/ 5294 h 83399"/>
                      <a:gd name="connsiteX5" fmla="*/ 463789 w 1340089"/>
                      <a:gd name="connsiteY5" fmla="*/ 3389 h 83399"/>
                      <a:gd name="connsiteX6" fmla="*/ 669529 w 1340089"/>
                      <a:gd name="connsiteY6" fmla="*/ 1484 h 83399"/>
                      <a:gd name="connsiteX7" fmla="*/ 909559 w 1340089"/>
                      <a:gd name="connsiteY7" fmla="*/ 1484 h 83399"/>
                      <a:gd name="connsiteX8" fmla="*/ 1081009 w 1340089"/>
                      <a:gd name="connsiteY8" fmla="*/ 20534 h 83399"/>
                      <a:gd name="connsiteX9" fmla="*/ 1220074 w 1340089"/>
                      <a:gd name="connsiteY9" fmla="*/ 45299 h 83399"/>
                      <a:gd name="connsiteX10" fmla="*/ 1340089 w 1340089"/>
                      <a:gd name="connsiteY10" fmla="*/ 83399 h 83399"/>
                      <a:gd name="connsiteX0" fmla="*/ 10399 w 1220074"/>
                      <a:gd name="connsiteY0" fmla="*/ 66260 h 67305"/>
                      <a:gd name="connsiteX1" fmla="*/ 4684 w 1220074"/>
                      <a:gd name="connsiteY1" fmla="*/ 66254 h 67305"/>
                      <a:gd name="connsiteX2" fmla="*/ 134224 w 1220074"/>
                      <a:gd name="connsiteY2" fmla="*/ 33869 h 67305"/>
                      <a:gd name="connsiteX3" fmla="*/ 242809 w 1220074"/>
                      <a:gd name="connsiteY3" fmla="*/ 16724 h 67305"/>
                      <a:gd name="connsiteX4" fmla="*/ 322819 w 1220074"/>
                      <a:gd name="connsiteY4" fmla="*/ 5294 h 67305"/>
                      <a:gd name="connsiteX5" fmla="*/ 463789 w 1220074"/>
                      <a:gd name="connsiteY5" fmla="*/ 3389 h 67305"/>
                      <a:gd name="connsiteX6" fmla="*/ 669529 w 1220074"/>
                      <a:gd name="connsiteY6" fmla="*/ 1484 h 67305"/>
                      <a:gd name="connsiteX7" fmla="*/ 909559 w 1220074"/>
                      <a:gd name="connsiteY7" fmla="*/ 1484 h 67305"/>
                      <a:gd name="connsiteX8" fmla="*/ 1081009 w 1220074"/>
                      <a:gd name="connsiteY8" fmla="*/ 20534 h 67305"/>
                      <a:gd name="connsiteX9" fmla="*/ 1220074 w 1220074"/>
                      <a:gd name="connsiteY9" fmla="*/ 45299 h 67305"/>
                      <a:gd name="connsiteX0" fmla="*/ 10399 w 1081009"/>
                      <a:gd name="connsiteY0" fmla="*/ 66260 h 67305"/>
                      <a:gd name="connsiteX1" fmla="*/ 4684 w 1081009"/>
                      <a:gd name="connsiteY1" fmla="*/ 66254 h 67305"/>
                      <a:gd name="connsiteX2" fmla="*/ 134224 w 1081009"/>
                      <a:gd name="connsiteY2" fmla="*/ 33869 h 67305"/>
                      <a:gd name="connsiteX3" fmla="*/ 242809 w 1081009"/>
                      <a:gd name="connsiteY3" fmla="*/ 16724 h 67305"/>
                      <a:gd name="connsiteX4" fmla="*/ 322819 w 1081009"/>
                      <a:gd name="connsiteY4" fmla="*/ 5294 h 67305"/>
                      <a:gd name="connsiteX5" fmla="*/ 463789 w 1081009"/>
                      <a:gd name="connsiteY5" fmla="*/ 3389 h 67305"/>
                      <a:gd name="connsiteX6" fmla="*/ 669529 w 1081009"/>
                      <a:gd name="connsiteY6" fmla="*/ 1484 h 67305"/>
                      <a:gd name="connsiteX7" fmla="*/ 909559 w 1081009"/>
                      <a:gd name="connsiteY7" fmla="*/ 1484 h 67305"/>
                      <a:gd name="connsiteX8" fmla="*/ 1081009 w 1081009"/>
                      <a:gd name="connsiteY8" fmla="*/ 20534 h 67305"/>
                      <a:gd name="connsiteX0" fmla="*/ 10399 w 909559"/>
                      <a:gd name="connsiteY0" fmla="*/ 66260 h 67305"/>
                      <a:gd name="connsiteX1" fmla="*/ 4684 w 909559"/>
                      <a:gd name="connsiteY1" fmla="*/ 66254 h 67305"/>
                      <a:gd name="connsiteX2" fmla="*/ 134224 w 909559"/>
                      <a:gd name="connsiteY2" fmla="*/ 33869 h 67305"/>
                      <a:gd name="connsiteX3" fmla="*/ 242809 w 909559"/>
                      <a:gd name="connsiteY3" fmla="*/ 16724 h 67305"/>
                      <a:gd name="connsiteX4" fmla="*/ 322819 w 909559"/>
                      <a:gd name="connsiteY4" fmla="*/ 5294 h 67305"/>
                      <a:gd name="connsiteX5" fmla="*/ 463789 w 909559"/>
                      <a:gd name="connsiteY5" fmla="*/ 3389 h 67305"/>
                      <a:gd name="connsiteX6" fmla="*/ 669529 w 909559"/>
                      <a:gd name="connsiteY6" fmla="*/ 1484 h 67305"/>
                      <a:gd name="connsiteX7" fmla="*/ 909559 w 909559"/>
                      <a:gd name="connsiteY7" fmla="*/ 1484 h 67305"/>
                      <a:gd name="connsiteX0" fmla="*/ 10399 w 669529"/>
                      <a:gd name="connsiteY0" fmla="*/ 64776 h 65821"/>
                      <a:gd name="connsiteX1" fmla="*/ 4684 w 669529"/>
                      <a:gd name="connsiteY1" fmla="*/ 64770 h 65821"/>
                      <a:gd name="connsiteX2" fmla="*/ 134224 w 669529"/>
                      <a:gd name="connsiteY2" fmla="*/ 32385 h 65821"/>
                      <a:gd name="connsiteX3" fmla="*/ 242809 w 669529"/>
                      <a:gd name="connsiteY3" fmla="*/ 15240 h 65821"/>
                      <a:gd name="connsiteX4" fmla="*/ 322819 w 669529"/>
                      <a:gd name="connsiteY4" fmla="*/ 3810 h 65821"/>
                      <a:gd name="connsiteX5" fmla="*/ 463789 w 669529"/>
                      <a:gd name="connsiteY5" fmla="*/ 1905 h 65821"/>
                      <a:gd name="connsiteX6" fmla="*/ 669529 w 669529"/>
                      <a:gd name="connsiteY6" fmla="*/ 0 h 65821"/>
                      <a:gd name="connsiteX0" fmla="*/ 10399 w 463789"/>
                      <a:gd name="connsiteY0" fmla="*/ 62887 h 63932"/>
                      <a:gd name="connsiteX1" fmla="*/ 4684 w 463789"/>
                      <a:gd name="connsiteY1" fmla="*/ 62881 h 63932"/>
                      <a:gd name="connsiteX2" fmla="*/ 134224 w 463789"/>
                      <a:gd name="connsiteY2" fmla="*/ 30496 h 63932"/>
                      <a:gd name="connsiteX3" fmla="*/ 242809 w 463789"/>
                      <a:gd name="connsiteY3" fmla="*/ 13351 h 63932"/>
                      <a:gd name="connsiteX4" fmla="*/ 322819 w 463789"/>
                      <a:gd name="connsiteY4" fmla="*/ 1921 h 63932"/>
                      <a:gd name="connsiteX5" fmla="*/ 463789 w 463789"/>
                      <a:gd name="connsiteY5" fmla="*/ 16 h 63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63789" h="63932">
                        <a:moveTo>
                          <a:pt x="10399" y="62887"/>
                        </a:moveTo>
                        <a:cubicBezTo>
                          <a:pt x="40085" y="50504"/>
                          <a:pt x="-15953" y="68280"/>
                          <a:pt x="4684" y="62881"/>
                        </a:cubicBezTo>
                        <a:cubicBezTo>
                          <a:pt x="25322" y="57483"/>
                          <a:pt x="94537" y="38751"/>
                          <a:pt x="134224" y="30496"/>
                        </a:cubicBezTo>
                        <a:cubicBezTo>
                          <a:pt x="173911" y="22241"/>
                          <a:pt x="211377" y="18113"/>
                          <a:pt x="242809" y="13351"/>
                        </a:cubicBezTo>
                        <a:cubicBezTo>
                          <a:pt x="274242" y="8588"/>
                          <a:pt x="285989" y="4143"/>
                          <a:pt x="322819" y="1921"/>
                        </a:cubicBezTo>
                        <a:cubicBezTo>
                          <a:pt x="359649" y="-301"/>
                          <a:pt x="463789" y="16"/>
                          <a:pt x="463789" y="16"/>
                        </a:cubicBezTo>
                      </a:path>
                    </a:pathLst>
                  </a:custGeom>
                  <a:noFill/>
                  <a:ln w="28575">
                    <a:solidFill>
                      <a:srgbClr val="80AFE8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800" dirty="0"/>
                  </a:p>
                </p:txBody>
              </p:sp>
              <p:cxnSp>
                <p:nvCxnSpPr>
                  <p:cNvPr id="497" name="Straight Connector 496">
                    <a:extLst>
                      <a:ext uri="{FF2B5EF4-FFF2-40B4-BE49-F238E27FC236}">
                        <a16:creationId xmlns:a16="http://schemas.microsoft.com/office/drawing/2014/main" id="{2DF20ED4-C21C-CF3E-E0CF-42F5D41A87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71243" y="1006349"/>
                    <a:ext cx="1" cy="89305"/>
                  </a:xfrm>
                  <a:prstGeom prst="line">
                    <a:avLst/>
                  </a:prstGeom>
                  <a:ln w="19050">
                    <a:solidFill>
                      <a:srgbClr val="80AFE8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94" name="Freeform 43">
                  <a:extLst>
                    <a:ext uri="{FF2B5EF4-FFF2-40B4-BE49-F238E27FC236}">
                      <a16:creationId xmlns:a16="http://schemas.microsoft.com/office/drawing/2014/main" id="{290F9B71-F6AA-78FB-E4BE-6C38B35594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20558" flipH="1">
                  <a:off x="2570486" y="3048151"/>
                  <a:ext cx="165099" cy="155242"/>
                </a:xfrm>
                <a:custGeom>
                  <a:avLst/>
                  <a:gdLst>
                    <a:gd name="T0" fmla="*/ 178 w 178"/>
                    <a:gd name="T1" fmla="*/ 89 h 178"/>
                    <a:gd name="T2" fmla="*/ 178 w 178"/>
                    <a:gd name="T3" fmla="*/ 89 h 178"/>
                    <a:gd name="T4" fmla="*/ 89 w 178"/>
                    <a:gd name="T5" fmla="*/ 178 h 178"/>
                    <a:gd name="T6" fmla="*/ 0 w 178"/>
                    <a:gd name="T7" fmla="*/ 89 h 178"/>
                    <a:gd name="T8" fmla="*/ 89 w 178"/>
                    <a:gd name="T9" fmla="*/ 0 h 178"/>
                    <a:gd name="T10" fmla="*/ 178 w 178"/>
                    <a:gd name="T11" fmla="*/ 89 h 178"/>
                    <a:gd name="T12" fmla="*/ 178 w 178"/>
                    <a:gd name="T13" fmla="*/ 89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8" h="178">
                      <a:moveTo>
                        <a:pt x="178" y="89"/>
                      </a:moveTo>
                      <a:lnTo>
                        <a:pt x="178" y="89"/>
                      </a:lnTo>
                      <a:cubicBezTo>
                        <a:pt x="178" y="138"/>
                        <a:pt x="138" y="178"/>
                        <a:pt x="89" y="178"/>
                      </a:cubicBezTo>
                      <a:cubicBezTo>
                        <a:pt x="40" y="178"/>
                        <a:pt x="0" y="138"/>
                        <a:pt x="0" y="89"/>
                      </a:cubicBezTo>
                      <a:cubicBezTo>
                        <a:pt x="0" y="40"/>
                        <a:pt x="40" y="0"/>
                        <a:pt x="89" y="0"/>
                      </a:cubicBezTo>
                      <a:cubicBezTo>
                        <a:pt x="138" y="0"/>
                        <a:pt x="178" y="40"/>
                        <a:pt x="178" y="89"/>
                      </a:cubicBezTo>
                      <a:lnTo>
                        <a:pt x="178" y="89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1800"/>
                </a:p>
              </p:txBody>
            </p:sp>
            <p:sp>
              <p:nvSpPr>
                <p:cNvPr id="495" name="Freeform 43">
                  <a:extLst>
                    <a:ext uri="{FF2B5EF4-FFF2-40B4-BE49-F238E27FC236}">
                      <a16:creationId xmlns:a16="http://schemas.microsoft.com/office/drawing/2014/main" id="{4CE562C8-AA7E-B68D-137E-72EB8CC273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20558" flipH="1">
                  <a:off x="2568612" y="2665832"/>
                  <a:ext cx="165099" cy="155242"/>
                </a:xfrm>
                <a:custGeom>
                  <a:avLst/>
                  <a:gdLst>
                    <a:gd name="T0" fmla="*/ 178 w 178"/>
                    <a:gd name="T1" fmla="*/ 89 h 178"/>
                    <a:gd name="T2" fmla="*/ 178 w 178"/>
                    <a:gd name="T3" fmla="*/ 89 h 178"/>
                    <a:gd name="T4" fmla="*/ 89 w 178"/>
                    <a:gd name="T5" fmla="*/ 178 h 178"/>
                    <a:gd name="T6" fmla="*/ 0 w 178"/>
                    <a:gd name="T7" fmla="*/ 89 h 178"/>
                    <a:gd name="T8" fmla="*/ 89 w 178"/>
                    <a:gd name="T9" fmla="*/ 0 h 178"/>
                    <a:gd name="T10" fmla="*/ 178 w 178"/>
                    <a:gd name="T11" fmla="*/ 89 h 178"/>
                    <a:gd name="T12" fmla="*/ 178 w 178"/>
                    <a:gd name="T13" fmla="*/ 89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8" h="178">
                      <a:moveTo>
                        <a:pt x="178" y="89"/>
                      </a:moveTo>
                      <a:lnTo>
                        <a:pt x="178" y="89"/>
                      </a:lnTo>
                      <a:cubicBezTo>
                        <a:pt x="178" y="138"/>
                        <a:pt x="138" y="178"/>
                        <a:pt x="89" y="178"/>
                      </a:cubicBezTo>
                      <a:cubicBezTo>
                        <a:pt x="40" y="178"/>
                        <a:pt x="0" y="138"/>
                        <a:pt x="0" y="89"/>
                      </a:cubicBezTo>
                      <a:cubicBezTo>
                        <a:pt x="0" y="40"/>
                        <a:pt x="40" y="0"/>
                        <a:pt x="89" y="0"/>
                      </a:cubicBezTo>
                      <a:cubicBezTo>
                        <a:pt x="138" y="0"/>
                        <a:pt x="178" y="40"/>
                        <a:pt x="178" y="89"/>
                      </a:cubicBezTo>
                      <a:lnTo>
                        <a:pt x="178" y="89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1800"/>
                </a:p>
              </p:txBody>
            </p:sp>
          </p:grpSp>
          <p:sp>
            <p:nvSpPr>
              <p:cNvPr id="485" name="Freeform 43">
                <a:extLst>
                  <a:ext uri="{FF2B5EF4-FFF2-40B4-BE49-F238E27FC236}">
                    <a16:creationId xmlns:a16="http://schemas.microsoft.com/office/drawing/2014/main" id="{15000C7A-D106-0137-2F39-96718D28E23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20558" flipH="1">
                <a:off x="8951850" y="3950557"/>
                <a:ext cx="220132" cy="206989"/>
              </a:xfrm>
              <a:custGeom>
                <a:avLst/>
                <a:gdLst>
                  <a:gd name="T0" fmla="*/ 178 w 178"/>
                  <a:gd name="T1" fmla="*/ 89 h 178"/>
                  <a:gd name="T2" fmla="*/ 178 w 178"/>
                  <a:gd name="T3" fmla="*/ 89 h 178"/>
                  <a:gd name="T4" fmla="*/ 89 w 178"/>
                  <a:gd name="T5" fmla="*/ 178 h 178"/>
                  <a:gd name="T6" fmla="*/ 0 w 178"/>
                  <a:gd name="T7" fmla="*/ 89 h 178"/>
                  <a:gd name="T8" fmla="*/ 89 w 178"/>
                  <a:gd name="T9" fmla="*/ 0 h 178"/>
                  <a:gd name="T10" fmla="*/ 178 w 178"/>
                  <a:gd name="T11" fmla="*/ 89 h 178"/>
                  <a:gd name="T12" fmla="*/ 178 w 178"/>
                  <a:gd name="T13" fmla="*/ 89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8" h="178">
                    <a:moveTo>
                      <a:pt x="178" y="89"/>
                    </a:moveTo>
                    <a:lnTo>
                      <a:pt x="178" y="89"/>
                    </a:lnTo>
                    <a:cubicBezTo>
                      <a:pt x="178" y="138"/>
                      <a:pt x="138" y="178"/>
                      <a:pt x="89" y="178"/>
                    </a:cubicBezTo>
                    <a:cubicBezTo>
                      <a:pt x="40" y="178"/>
                      <a:pt x="0" y="138"/>
                      <a:pt x="0" y="89"/>
                    </a:cubicBezTo>
                    <a:cubicBezTo>
                      <a:pt x="0" y="40"/>
                      <a:pt x="40" y="0"/>
                      <a:pt x="89" y="0"/>
                    </a:cubicBezTo>
                    <a:cubicBezTo>
                      <a:pt x="138" y="0"/>
                      <a:pt x="178" y="40"/>
                      <a:pt x="178" y="89"/>
                    </a:cubicBezTo>
                    <a:lnTo>
                      <a:pt x="178" y="89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dirty="0"/>
              </a:p>
            </p:txBody>
          </p:sp>
          <p:grpSp>
            <p:nvGrpSpPr>
              <p:cNvPr id="486" name="Group 485">
                <a:extLst>
                  <a:ext uri="{FF2B5EF4-FFF2-40B4-BE49-F238E27FC236}">
                    <a16:creationId xmlns:a16="http://schemas.microsoft.com/office/drawing/2014/main" id="{AEC51CFF-A2C5-8D7A-498F-711AC1BF6744}"/>
                  </a:ext>
                </a:extLst>
              </p:cNvPr>
              <p:cNvGrpSpPr/>
              <p:nvPr/>
            </p:nvGrpSpPr>
            <p:grpSpPr>
              <a:xfrm flipV="1">
                <a:off x="5295886" y="6010274"/>
                <a:ext cx="2143916" cy="242934"/>
                <a:chOff x="3980991" y="1047820"/>
                <a:chExt cx="1607937" cy="182200"/>
              </a:xfrm>
            </p:grpSpPr>
            <p:grpSp>
              <p:nvGrpSpPr>
                <p:cNvPr id="488" name="Group 487">
                  <a:extLst>
                    <a:ext uri="{FF2B5EF4-FFF2-40B4-BE49-F238E27FC236}">
                      <a16:creationId xmlns:a16="http://schemas.microsoft.com/office/drawing/2014/main" id="{805D4EDF-6256-33D0-4E3B-999B510E394B}"/>
                    </a:ext>
                  </a:extLst>
                </p:cNvPr>
                <p:cNvGrpSpPr/>
                <p:nvPr/>
              </p:nvGrpSpPr>
              <p:grpSpPr>
                <a:xfrm>
                  <a:off x="3980991" y="1047820"/>
                  <a:ext cx="630457" cy="180356"/>
                  <a:chOff x="3992756" y="1038572"/>
                  <a:chExt cx="630457" cy="180356"/>
                </a:xfrm>
              </p:grpSpPr>
              <p:cxnSp>
                <p:nvCxnSpPr>
                  <p:cNvPr id="491" name="Straight Connector 490">
                    <a:extLst>
                      <a:ext uri="{FF2B5EF4-FFF2-40B4-BE49-F238E27FC236}">
                        <a16:creationId xmlns:a16="http://schemas.microsoft.com/office/drawing/2014/main" id="{342BECAB-CA3C-EE64-2EED-A0C33CBBAE2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608554" y="1038572"/>
                    <a:ext cx="1" cy="89305"/>
                  </a:xfrm>
                  <a:prstGeom prst="line">
                    <a:avLst/>
                  </a:prstGeom>
                  <a:ln w="28575">
                    <a:solidFill>
                      <a:srgbClr val="80AFE8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92" name="Freeform: Shape 491">
                    <a:extLst>
                      <a:ext uri="{FF2B5EF4-FFF2-40B4-BE49-F238E27FC236}">
                        <a16:creationId xmlns:a16="http://schemas.microsoft.com/office/drawing/2014/main" id="{8CBBABCA-EAA9-4B58-5CE7-9713400C5465}"/>
                      </a:ext>
                    </a:extLst>
                  </p:cNvPr>
                  <p:cNvSpPr/>
                  <p:nvPr/>
                </p:nvSpPr>
                <p:spPr>
                  <a:xfrm>
                    <a:off x="3992756" y="1113854"/>
                    <a:ext cx="630457" cy="105074"/>
                  </a:xfrm>
                  <a:custGeom>
                    <a:avLst/>
                    <a:gdLst>
                      <a:gd name="connsiteX0" fmla="*/ 0 w 762000"/>
                      <a:gd name="connsiteY0" fmla="*/ 105074 h 105074"/>
                      <a:gd name="connsiteX1" fmla="*/ 66675 w 762000"/>
                      <a:gd name="connsiteY1" fmla="*/ 80309 h 105074"/>
                      <a:gd name="connsiteX2" fmla="*/ 167640 w 762000"/>
                      <a:gd name="connsiteY2" fmla="*/ 49829 h 105074"/>
                      <a:gd name="connsiteX3" fmla="*/ 270510 w 762000"/>
                      <a:gd name="connsiteY3" fmla="*/ 30779 h 105074"/>
                      <a:gd name="connsiteX4" fmla="*/ 400050 w 762000"/>
                      <a:gd name="connsiteY4" fmla="*/ 9824 h 105074"/>
                      <a:gd name="connsiteX5" fmla="*/ 497205 w 762000"/>
                      <a:gd name="connsiteY5" fmla="*/ 299 h 105074"/>
                      <a:gd name="connsiteX6" fmla="*/ 640080 w 762000"/>
                      <a:gd name="connsiteY6" fmla="*/ 2204 h 105074"/>
                      <a:gd name="connsiteX7" fmla="*/ 762000 w 762000"/>
                      <a:gd name="connsiteY7" fmla="*/ 2204 h 1050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62000" h="105074">
                        <a:moveTo>
                          <a:pt x="0" y="105074"/>
                        </a:moveTo>
                        <a:cubicBezTo>
                          <a:pt x="19367" y="97295"/>
                          <a:pt x="38735" y="89516"/>
                          <a:pt x="66675" y="80309"/>
                        </a:cubicBezTo>
                        <a:cubicBezTo>
                          <a:pt x="94615" y="71101"/>
                          <a:pt x="133668" y="58084"/>
                          <a:pt x="167640" y="49829"/>
                        </a:cubicBezTo>
                        <a:cubicBezTo>
                          <a:pt x="201612" y="41574"/>
                          <a:pt x="231775" y="37446"/>
                          <a:pt x="270510" y="30779"/>
                        </a:cubicBezTo>
                        <a:cubicBezTo>
                          <a:pt x="309245" y="24112"/>
                          <a:pt x="362268" y="14904"/>
                          <a:pt x="400050" y="9824"/>
                        </a:cubicBezTo>
                        <a:cubicBezTo>
                          <a:pt x="437832" y="4744"/>
                          <a:pt x="457200" y="1569"/>
                          <a:pt x="497205" y="299"/>
                        </a:cubicBezTo>
                        <a:cubicBezTo>
                          <a:pt x="537210" y="-971"/>
                          <a:pt x="640080" y="2204"/>
                          <a:pt x="640080" y="2204"/>
                        </a:cubicBezTo>
                        <a:lnTo>
                          <a:pt x="762000" y="2204"/>
                        </a:lnTo>
                      </a:path>
                    </a:pathLst>
                  </a:custGeom>
                  <a:noFill/>
                  <a:ln w="28575">
                    <a:solidFill>
                      <a:srgbClr val="80AFE8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800"/>
                  </a:p>
                </p:txBody>
              </p:sp>
            </p:grpSp>
            <p:sp>
              <p:nvSpPr>
                <p:cNvPr id="489" name="Freeform: Shape 488">
                  <a:extLst>
                    <a:ext uri="{FF2B5EF4-FFF2-40B4-BE49-F238E27FC236}">
                      <a16:creationId xmlns:a16="http://schemas.microsoft.com/office/drawing/2014/main" id="{A7617C29-44EF-0745-F086-5B504C5F82DD}"/>
                    </a:ext>
                  </a:extLst>
                </p:cNvPr>
                <p:cNvSpPr/>
                <p:nvPr/>
              </p:nvSpPr>
              <p:spPr>
                <a:xfrm flipH="1">
                  <a:off x="4992234" y="1124946"/>
                  <a:ext cx="596694" cy="105074"/>
                </a:xfrm>
                <a:custGeom>
                  <a:avLst/>
                  <a:gdLst>
                    <a:gd name="connsiteX0" fmla="*/ 0 w 762000"/>
                    <a:gd name="connsiteY0" fmla="*/ 105074 h 105074"/>
                    <a:gd name="connsiteX1" fmla="*/ 66675 w 762000"/>
                    <a:gd name="connsiteY1" fmla="*/ 80309 h 105074"/>
                    <a:gd name="connsiteX2" fmla="*/ 167640 w 762000"/>
                    <a:gd name="connsiteY2" fmla="*/ 49829 h 105074"/>
                    <a:gd name="connsiteX3" fmla="*/ 270510 w 762000"/>
                    <a:gd name="connsiteY3" fmla="*/ 30779 h 105074"/>
                    <a:gd name="connsiteX4" fmla="*/ 400050 w 762000"/>
                    <a:gd name="connsiteY4" fmla="*/ 9824 h 105074"/>
                    <a:gd name="connsiteX5" fmla="*/ 497205 w 762000"/>
                    <a:gd name="connsiteY5" fmla="*/ 299 h 105074"/>
                    <a:gd name="connsiteX6" fmla="*/ 640080 w 762000"/>
                    <a:gd name="connsiteY6" fmla="*/ 2204 h 105074"/>
                    <a:gd name="connsiteX7" fmla="*/ 762000 w 762000"/>
                    <a:gd name="connsiteY7" fmla="*/ 2204 h 10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62000" h="105074">
                      <a:moveTo>
                        <a:pt x="0" y="105074"/>
                      </a:moveTo>
                      <a:cubicBezTo>
                        <a:pt x="19367" y="97295"/>
                        <a:pt x="38735" y="89516"/>
                        <a:pt x="66675" y="80309"/>
                      </a:cubicBezTo>
                      <a:cubicBezTo>
                        <a:pt x="94615" y="71101"/>
                        <a:pt x="133668" y="58084"/>
                        <a:pt x="167640" y="49829"/>
                      </a:cubicBezTo>
                      <a:cubicBezTo>
                        <a:pt x="201612" y="41574"/>
                        <a:pt x="231775" y="37446"/>
                        <a:pt x="270510" y="30779"/>
                      </a:cubicBezTo>
                      <a:cubicBezTo>
                        <a:pt x="309245" y="24112"/>
                        <a:pt x="362268" y="14904"/>
                        <a:pt x="400050" y="9824"/>
                      </a:cubicBezTo>
                      <a:cubicBezTo>
                        <a:pt x="437832" y="4744"/>
                        <a:pt x="457200" y="1569"/>
                        <a:pt x="497205" y="299"/>
                      </a:cubicBezTo>
                      <a:cubicBezTo>
                        <a:pt x="537210" y="-971"/>
                        <a:pt x="640080" y="2204"/>
                        <a:pt x="640080" y="2204"/>
                      </a:cubicBezTo>
                      <a:lnTo>
                        <a:pt x="762000" y="2204"/>
                      </a:lnTo>
                    </a:path>
                  </a:pathLst>
                </a:custGeom>
                <a:noFill/>
                <a:ln w="28575">
                  <a:solidFill>
                    <a:srgbClr val="80AFE8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800"/>
                </a:p>
              </p:txBody>
            </p:sp>
            <p:cxnSp>
              <p:nvCxnSpPr>
                <p:cNvPr id="490" name="Straight Connector 489">
                  <a:extLst>
                    <a:ext uri="{FF2B5EF4-FFF2-40B4-BE49-F238E27FC236}">
                      <a16:creationId xmlns:a16="http://schemas.microsoft.com/office/drawing/2014/main" id="{3DEE16F7-EE4F-E567-D551-7F175BF0950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345716" y="1123102"/>
                  <a:ext cx="264795" cy="1905"/>
                </a:xfrm>
                <a:prstGeom prst="line">
                  <a:avLst/>
                </a:prstGeom>
                <a:ln w="57150">
                  <a:solidFill>
                    <a:srgbClr val="80AFE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87" name="TextBox 486">
                <a:extLst>
                  <a:ext uri="{FF2B5EF4-FFF2-40B4-BE49-F238E27FC236}">
                    <a16:creationId xmlns:a16="http://schemas.microsoft.com/office/drawing/2014/main" id="{0A3AED85-117F-C1C8-49EB-0F8D31AE1216}"/>
                  </a:ext>
                </a:extLst>
              </p:cNvPr>
              <p:cNvSpPr txBox="1"/>
              <p:nvPr/>
            </p:nvSpPr>
            <p:spPr>
              <a:xfrm>
                <a:off x="8490322" y="5610507"/>
                <a:ext cx="495342" cy="2772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700" b="1" dirty="0">
                    <a:solidFill>
                      <a:srgbClr val="000000"/>
                    </a:solidFill>
                    <a:latin typeface="Arial Bold" panose="020B0704020202020204" pitchFamily="34" charset="0"/>
                  </a:rPr>
                  <a:t>PF</a:t>
                </a:r>
                <a:endParaRPr lang="en-GB" sz="700" b="1" dirty="0">
                  <a:solidFill>
                    <a:srgbClr val="000000"/>
                  </a:solidFill>
                  <a:latin typeface="Arial Bold" panose="020B0704020202020204" pitchFamily="34" charset="0"/>
                </a:endParaRPr>
              </a:p>
            </p:txBody>
          </p:sp>
        </p:grpSp>
        <p:sp>
          <p:nvSpPr>
            <p:cNvPr id="397" name="Freeform 43">
              <a:extLst>
                <a:ext uri="{FF2B5EF4-FFF2-40B4-BE49-F238E27FC236}">
                  <a16:creationId xmlns:a16="http://schemas.microsoft.com/office/drawing/2014/main" id="{53748CCC-430A-FC54-38C0-AD14E423C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058" y="5342238"/>
              <a:ext cx="220132" cy="206989"/>
            </a:xfrm>
            <a:custGeom>
              <a:avLst/>
              <a:gdLst>
                <a:gd name="T0" fmla="*/ 178 w 178"/>
                <a:gd name="T1" fmla="*/ 89 h 178"/>
                <a:gd name="T2" fmla="*/ 178 w 178"/>
                <a:gd name="T3" fmla="*/ 89 h 178"/>
                <a:gd name="T4" fmla="*/ 89 w 178"/>
                <a:gd name="T5" fmla="*/ 178 h 178"/>
                <a:gd name="T6" fmla="*/ 0 w 178"/>
                <a:gd name="T7" fmla="*/ 89 h 178"/>
                <a:gd name="T8" fmla="*/ 89 w 178"/>
                <a:gd name="T9" fmla="*/ 0 h 178"/>
                <a:gd name="T10" fmla="*/ 178 w 178"/>
                <a:gd name="T11" fmla="*/ 89 h 178"/>
                <a:gd name="T12" fmla="*/ 178 w 178"/>
                <a:gd name="T13" fmla="*/ 89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8" h="178">
                  <a:moveTo>
                    <a:pt x="178" y="89"/>
                  </a:moveTo>
                  <a:lnTo>
                    <a:pt x="178" y="89"/>
                  </a:lnTo>
                  <a:cubicBezTo>
                    <a:pt x="178" y="138"/>
                    <a:pt x="138" y="178"/>
                    <a:pt x="89" y="178"/>
                  </a:cubicBezTo>
                  <a:cubicBezTo>
                    <a:pt x="40" y="178"/>
                    <a:pt x="0" y="138"/>
                    <a:pt x="0" y="89"/>
                  </a:cubicBezTo>
                  <a:cubicBezTo>
                    <a:pt x="0" y="40"/>
                    <a:pt x="40" y="0"/>
                    <a:pt x="89" y="0"/>
                  </a:cubicBezTo>
                  <a:cubicBezTo>
                    <a:pt x="138" y="0"/>
                    <a:pt x="178" y="40"/>
                    <a:pt x="178" y="89"/>
                  </a:cubicBezTo>
                  <a:lnTo>
                    <a:pt x="178" y="89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  <p:sp>
          <p:nvSpPr>
            <p:cNvPr id="398" name="Freeform 43">
              <a:extLst>
                <a:ext uri="{FF2B5EF4-FFF2-40B4-BE49-F238E27FC236}">
                  <a16:creationId xmlns:a16="http://schemas.microsoft.com/office/drawing/2014/main" id="{1AF107B8-E49C-FA0F-CDE8-6F62EF359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208" y="5350705"/>
              <a:ext cx="220132" cy="206989"/>
            </a:xfrm>
            <a:custGeom>
              <a:avLst/>
              <a:gdLst>
                <a:gd name="T0" fmla="*/ 178 w 178"/>
                <a:gd name="T1" fmla="*/ 89 h 178"/>
                <a:gd name="T2" fmla="*/ 178 w 178"/>
                <a:gd name="T3" fmla="*/ 89 h 178"/>
                <a:gd name="T4" fmla="*/ 89 w 178"/>
                <a:gd name="T5" fmla="*/ 178 h 178"/>
                <a:gd name="T6" fmla="*/ 0 w 178"/>
                <a:gd name="T7" fmla="*/ 89 h 178"/>
                <a:gd name="T8" fmla="*/ 89 w 178"/>
                <a:gd name="T9" fmla="*/ 0 h 178"/>
                <a:gd name="T10" fmla="*/ 178 w 178"/>
                <a:gd name="T11" fmla="*/ 89 h 178"/>
                <a:gd name="T12" fmla="*/ 178 w 178"/>
                <a:gd name="T13" fmla="*/ 89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8" h="178">
                  <a:moveTo>
                    <a:pt x="178" y="89"/>
                  </a:moveTo>
                  <a:lnTo>
                    <a:pt x="178" y="89"/>
                  </a:lnTo>
                  <a:cubicBezTo>
                    <a:pt x="178" y="138"/>
                    <a:pt x="138" y="178"/>
                    <a:pt x="89" y="178"/>
                  </a:cubicBezTo>
                  <a:cubicBezTo>
                    <a:pt x="40" y="178"/>
                    <a:pt x="0" y="138"/>
                    <a:pt x="0" y="89"/>
                  </a:cubicBezTo>
                  <a:cubicBezTo>
                    <a:pt x="0" y="40"/>
                    <a:pt x="40" y="0"/>
                    <a:pt x="89" y="0"/>
                  </a:cubicBezTo>
                  <a:cubicBezTo>
                    <a:pt x="138" y="0"/>
                    <a:pt x="178" y="40"/>
                    <a:pt x="178" y="89"/>
                  </a:cubicBezTo>
                  <a:lnTo>
                    <a:pt x="178" y="89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</p:grpSp>
      <p:sp>
        <p:nvSpPr>
          <p:cNvPr id="508" name="Freeform: Shape 507">
            <a:extLst>
              <a:ext uri="{FF2B5EF4-FFF2-40B4-BE49-F238E27FC236}">
                <a16:creationId xmlns:a16="http://schemas.microsoft.com/office/drawing/2014/main" id="{5FAAF7A3-13E7-F3FF-5179-AFE9CD2A10DA}"/>
              </a:ext>
            </a:extLst>
          </p:cNvPr>
          <p:cNvSpPr/>
          <p:nvPr/>
        </p:nvSpPr>
        <p:spPr>
          <a:xfrm rot="2366303" flipH="1" flipV="1">
            <a:off x="1033601" y="4409866"/>
            <a:ext cx="412987" cy="55930"/>
          </a:xfrm>
          <a:custGeom>
            <a:avLst/>
            <a:gdLst>
              <a:gd name="connsiteX0" fmla="*/ 0 w 762000"/>
              <a:gd name="connsiteY0" fmla="*/ 105074 h 105074"/>
              <a:gd name="connsiteX1" fmla="*/ 66675 w 762000"/>
              <a:gd name="connsiteY1" fmla="*/ 80309 h 105074"/>
              <a:gd name="connsiteX2" fmla="*/ 167640 w 762000"/>
              <a:gd name="connsiteY2" fmla="*/ 49829 h 105074"/>
              <a:gd name="connsiteX3" fmla="*/ 270510 w 762000"/>
              <a:gd name="connsiteY3" fmla="*/ 30779 h 105074"/>
              <a:gd name="connsiteX4" fmla="*/ 400050 w 762000"/>
              <a:gd name="connsiteY4" fmla="*/ 9824 h 105074"/>
              <a:gd name="connsiteX5" fmla="*/ 497205 w 762000"/>
              <a:gd name="connsiteY5" fmla="*/ 299 h 105074"/>
              <a:gd name="connsiteX6" fmla="*/ 640080 w 762000"/>
              <a:gd name="connsiteY6" fmla="*/ 2204 h 105074"/>
              <a:gd name="connsiteX7" fmla="*/ 762000 w 762000"/>
              <a:gd name="connsiteY7" fmla="*/ 2204 h 105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000" h="105074">
                <a:moveTo>
                  <a:pt x="0" y="105074"/>
                </a:moveTo>
                <a:cubicBezTo>
                  <a:pt x="19367" y="97295"/>
                  <a:pt x="38735" y="89516"/>
                  <a:pt x="66675" y="80309"/>
                </a:cubicBezTo>
                <a:cubicBezTo>
                  <a:pt x="94615" y="71101"/>
                  <a:pt x="133668" y="58084"/>
                  <a:pt x="167640" y="49829"/>
                </a:cubicBezTo>
                <a:cubicBezTo>
                  <a:pt x="201612" y="41574"/>
                  <a:pt x="231775" y="37446"/>
                  <a:pt x="270510" y="30779"/>
                </a:cubicBezTo>
                <a:cubicBezTo>
                  <a:pt x="309245" y="24112"/>
                  <a:pt x="362268" y="14904"/>
                  <a:pt x="400050" y="9824"/>
                </a:cubicBezTo>
                <a:cubicBezTo>
                  <a:pt x="437832" y="4744"/>
                  <a:pt x="457200" y="1569"/>
                  <a:pt x="497205" y="299"/>
                </a:cubicBezTo>
                <a:cubicBezTo>
                  <a:pt x="537210" y="-971"/>
                  <a:pt x="640080" y="2204"/>
                  <a:pt x="640080" y="2204"/>
                </a:cubicBezTo>
                <a:lnTo>
                  <a:pt x="762000" y="2204"/>
                </a:lnTo>
              </a:path>
            </a:pathLst>
          </a:custGeom>
          <a:noFill/>
          <a:ln w="28575">
            <a:solidFill>
              <a:srgbClr val="80AF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cxnSp>
        <p:nvCxnSpPr>
          <p:cNvPr id="509" name="Straight Connector 508">
            <a:extLst>
              <a:ext uri="{FF2B5EF4-FFF2-40B4-BE49-F238E27FC236}">
                <a16:creationId xmlns:a16="http://schemas.microsoft.com/office/drawing/2014/main" id="{D5B82BA0-09FD-59E7-F206-01281D3F54B5}"/>
              </a:ext>
            </a:extLst>
          </p:cNvPr>
          <p:cNvCxnSpPr>
            <a:cxnSpLocks/>
          </p:cNvCxnSpPr>
          <p:nvPr/>
        </p:nvCxnSpPr>
        <p:spPr>
          <a:xfrm flipV="1">
            <a:off x="860047" y="4173681"/>
            <a:ext cx="60598" cy="70620"/>
          </a:xfrm>
          <a:prstGeom prst="line">
            <a:avLst/>
          </a:prstGeom>
          <a:ln w="28575">
            <a:solidFill>
              <a:srgbClr val="80AF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0" name="Freeform 43">
            <a:extLst>
              <a:ext uri="{FF2B5EF4-FFF2-40B4-BE49-F238E27FC236}">
                <a16:creationId xmlns:a16="http://schemas.microsoft.com/office/drawing/2014/main" id="{05904946-15FE-46C5-823B-36881888CB71}"/>
              </a:ext>
            </a:extLst>
          </p:cNvPr>
          <p:cNvSpPr>
            <a:spLocks/>
          </p:cNvSpPr>
          <p:nvPr/>
        </p:nvSpPr>
        <p:spPr bwMode="auto">
          <a:xfrm rot="16169990" flipH="1">
            <a:off x="744785" y="4205495"/>
            <a:ext cx="158825" cy="145856"/>
          </a:xfrm>
          <a:custGeom>
            <a:avLst/>
            <a:gdLst>
              <a:gd name="T0" fmla="*/ 178 w 178"/>
              <a:gd name="T1" fmla="*/ 89 h 178"/>
              <a:gd name="T2" fmla="*/ 178 w 178"/>
              <a:gd name="T3" fmla="*/ 89 h 178"/>
              <a:gd name="T4" fmla="*/ 89 w 178"/>
              <a:gd name="T5" fmla="*/ 178 h 178"/>
              <a:gd name="T6" fmla="*/ 0 w 178"/>
              <a:gd name="T7" fmla="*/ 89 h 178"/>
              <a:gd name="T8" fmla="*/ 89 w 178"/>
              <a:gd name="T9" fmla="*/ 0 h 178"/>
              <a:gd name="T10" fmla="*/ 178 w 178"/>
              <a:gd name="T11" fmla="*/ 89 h 178"/>
              <a:gd name="T12" fmla="*/ 178 w 178"/>
              <a:gd name="T13" fmla="*/ 89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178">
                <a:moveTo>
                  <a:pt x="178" y="89"/>
                </a:moveTo>
                <a:lnTo>
                  <a:pt x="178" y="89"/>
                </a:lnTo>
                <a:cubicBezTo>
                  <a:pt x="178" y="138"/>
                  <a:pt x="138" y="178"/>
                  <a:pt x="89" y="178"/>
                </a:cubicBezTo>
                <a:cubicBezTo>
                  <a:pt x="40" y="178"/>
                  <a:pt x="0" y="138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lnTo>
                  <a:pt x="178" y="89"/>
                </a:lnTo>
                <a:close/>
              </a:path>
            </a:pathLst>
          </a:custGeom>
          <a:solidFill>
            <a:srgbClr val="00B0F0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/>
          </a:p>
        </p:txBody>
      </p:sp>
      <p:sp>
        <p:nvSpPr>
          <p:cNvPr id="511" name="Freeform: Shape 510">
            <a:extLst>
              <a:ext uri="{FF2B5EF4-FFF2-40B4-BE49-F238E27FC236}">
                <a16:creationId xmlns:a16="http://schemas.microsoft.com/office/drawing/2014/main" id="{81A993DF-CBC4-681E-4FEF-7E624CFFAF2F}"/>
              </a:ext>
            </a:extLst>
          </p:cNvPr>
          <p:cNvSpPr/>
          <p:nvPr/>
        </p:nvSpPr>
        <p:spPr>
          <a:xfrm rot="3789359" flipH="1" flipV="1">
            <a:off x="490926" y="3917639"/>
            <a:ext cx="543491" cy="59206"/>
          </a:xfrm>
          <a:custGeom>
            <a:avLst/>
            <a:gdLst>
              <a:gd name="connsiteX0" fmla="*/ 0 w 762000"/>
              <a:gd name="connsiteY0" fmla="*/ 105074 h 105074"/>
              <a:gd name="connsiteX1" fmla="*/ 66675 w 762000"/>
              <a:gd name="connsiteY1" fmla="*/ 80309 h 105074"/>
              <a:gd name="connsiteX2" fmla="*/ 167640 w 762000"/>
              <a:gd name="connsiteY2" fmla="*/ 49829 h 105074"/>
              <a:gd name="connsiteX3" fmla="*/ 270510 w 762000"/>
              <a:gd name="connsiteY3" fmla="*/ 30779 h 105074"/>
              <a:gd name="connsiteX4" fmla="*/ 400050 w 762000"/>
              <a:gd name="connsiteY4" fmla="*/ 9824 h 105074"/>
              <a:gd name="connsiteX5" fmla="*/ 497205 w 762000"/>
              <a:gd name="connsiteY5" fmla="*/ 299 h 105074"/>
              <a:gd name="connsiteX6" fmla="*/ 640080 w 762000"/>
              <a:gd name="connsiteY6" fmla="*/ 2204 h 105074"/>
              <a:gd name="connsiteX7" fmla="*/ 762000 w 762000"/>
              <a:gd name="connsiteY7" fmla="*/ 2204 h 105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000" h="105074">
                <a:moveTo>
                  <a:pt x="0" y="105074"/>
                </a:moveTo>
                <a:cubicBezTo>
                  <a:pt x="19367" y="97295"/>
                  <a:pt x="38735" y="89516"/>
                  <a:pt x="66675" y="80309"/>
                </a:cubicBezTo>
                <a:cubicBezTo>
                  <a:pt x="94615" y="71101"/>
                  <a:pt x="133668" y="58084"/>
                  <a:pt x="167640" y="49829"/>
                </a:cubicBezTo>
                <a:cubicBezTo>
                  <a:pt x="201612" y="41574"/>
                  <a:pt x="231775" y="37446"/>
                  <a:pt x="270510" y="30779"/>
                </a:cubicBezTo>
                <a:cubicBezTo>
                  <a:pt x="309245" y="24112"/>
                  <a:pt x="362268" y="14904"/>
                  <a:pt x="400050" y="9824"/>
                </a:cubicBezTo>
                <a:cubicBezTo>
                  <a:pt x="437832" y="4744"/>
                  <a:pt x="457200" y="1569"/>
                  <a:pt x="497205" y="299"/>
                </a:cubicBezTo>
                <a:cubicBezTo>
                  <a:pt x="537210" y="-971"/>
                  <a:pt x="640080" y="2204"/>
                  <a:pt x="640080" y="2204"/>
                </a:cubicBezTo>
                <a:lnTo>
                  <a:pt x="762000" y="2204"/>
                </a:lnTo>
              </a:path>
            </a:pathLst>
          </a:custGeom>
          <a:noFill/>
          <a:ln w="28575">
            <a:solidFill>
              <a:srgbClr val="80AF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grpSp>
        <p:nvGrpSpPr>
          <p:cNvPr id="512" name="Group 511">
            <a:extLst>
              <a:ext uri="{FF2B5EF4-FFF2-40B4-BE49-F238E27FC236}">
                <a16:creationId xmlns:a16="http://schemas.microsoft.com/office/drawing/2014/main" id="{11712AAC-6B2B-0F47-3503-28CA4A7EEB10}"/>
              </a:ext>
            </a:extLst>
          </p:cNvPr>
          <p:cNvGrpSpPr/>
          <p:nvPr/>
        </p:nvGrpSpPr>
        <p:grpSpPr>
          <a:xfrm rot="16032735">
            <a:off x="3107577" y="3647020"/>
            <a:ext cx="713519" cy="842432"/>
            <a:chOff x="7004047" y="3913483"/>
            <a:chExt cx="951358" cy="1123243"/>
          </a:xfrm>
        </p:grpSpPr>
        <p:cxnSp>
          <p:nvCxnSpPr>
            <p:cNvPr id="513" name="Straight Connector 512">
              <a:extLst>
                <a:ext uri="{FF2B5EF4-FFF2-40B4-BE49-F238E27FC236}">
                  <a16:creationId xmlns:a16="http://schemas.microsoft.com/office/drawing/2014/main" id="{A2BC0703-BE08-CAF0-529B-ABEC430E5A1B}"/>
                </a:ext>
              </a:extLst>
            </p:cNvPr>
            <p:cNvCxnSpPr>
              <a:cxnSpLocks/>
            </p:cNvCxnSpPr>
            <p:nvPr/>
          </p:nvCxnSpPr>
          <p:spPr>
            <a:xfrm rot="16169990">
              <a:off x="7359946" y="4791991"/>
              <a:ext cx="92941" cy="86472"/>
            </a:xfrm>
            <a:prstGeom prst="line">
              <a:avLst/>
            </a:prstGeom>
            <a:ln w="28575">
              <a:solidFill>
                <a:srgbClr val="80AF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4" name="Freeform: Shape 513">
              <a:extLst>
                <a:ext uri="{FF2B5EF4-FFF2-40B4-BE49-F238E27FC236}">
                  <a16:creationId xmlns:a16="http://schemas.microsoft.com/office/drawing/2014/main" id="{A2DDAFD4-05AD-FB17-A472-0D848C522CB6}"/>
                </a:ext>
              </a:extLst>
            </p:cNvPr>
            <p:cNvSpPr/>
            <p:nvPr/>
          </p:nvSpPr>
          <p:spPr>
            <a:xfrm rot="2366303" flipH="1" flipV="1">
              <a:off x="7404756" y="4892642"/>
              <a:ext cx="550649" cy="74573"/>
            </a:xfrm>
            <a:custGeom>
              <a:avLst/>
              <a:gdLst>
                <a:gd name="connsiteX0" fmla="*/ 0 w 762000"/>
                <a:gd name="connsiteY0" fmla="*/ 105074 h 105074"/>
                <a:gd name="connsiteX1" fmla="*/ 66675 w 762000"/>
                <a:gd name="connsiteY1" fmla="*/ 80309 h 105074"/>
                <a:gd name="connsiteX2" fmla="*/ 167640 w 762000"/>
                <a:gd name="connsiteY2" fmla="*/ 49829 h 105074"/>
                <a:gd name="connsiteX3" fmla="*/ 270510 w 762000"/>
                <a:gd name="connsiteY3" fmla="*/ 30779 h 105074"/>
                <a:gd name="connsiteX4" fmla="*/ 400050 w 762000"/>
                <a:gd name="connsiteY4" fmla="*/ 9824 h 105074"/>
                <a:gd name="connsiteX5" fmla="*/ 497205 w 762000"/>
                <a:gd name="connsiteY5" fmla="*/ 299 h 105074"/>
                <a:gd name="connsiteX6" fmla="*/ 640080 w 762000"/>
                <a:gd name="connsiteY6" fmla="*/ 2204 h 105074"/>
                <a:gd name="connsiteX7" fmla="*/ 762000 w 762000"/>
                <a:gd name="connsiteY7" fmla="*/ 2204 h 105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000" h="105074">
                  <a:moveTo>
                    <a:pt x="0" y="105074"/>
                  </a:moveTo>
                  <a:cubicBezTo>
                    <a:pt x="19367" y="97295"/>
                    <a:pt x="38735" y="89516"/>
                    <a:pt x="66675" y="80309"/>
                  </a:cubicBezTo>
                  <a:cubicBezTo>
                    <a:pt x="94615" y="71101"/>
                    <a:pt x="133668" y="58084"/>
                    <a:pt x="167640" y="49829"/>
                  </a:cubicBezTo>
                  <a:cubicBezTo>
                    <a:pt x="201612" y="41574"/>
                    <a:pt x="231775" y="37446"/>
                    <a:pt x="270510" y="30779"/>
                  </a:cubicBezTo>
                  <a:cubicBezTo>
                    <a:pt x="309245" y="24112"/>
                    <a:pt x="362268" y="14904"/>
                    <a:pt x="400050" y="9824"/>
                  </a:cubicBezTo>
                  <a:cubicBezTo>
                    <a:pt x="437832" y="4744"/>
                    <a:pt x="457200" y="1569"/>
                    <a:pt x="497205" y="299"/>
                  </a:cubicBezTo>
                  <a:cubicBezTo>
                    <a:pt x="537210" y="-971"/>
                    <a:pt x="640080" y="2204"/>
                    <a:pt x="640080" y="2204"/>
                  </a:cubicBezTo>
                  <a:lnTo>
                    <a:pt x="762000" y="2204"/>
                  </a:lnTo>
                </a:path>
              </a:pathLst>
            </a:custGeom>
            <a:noFill/>
            <a:ln w="28575">
              <a:solidFill>
                <a:srgbClr val="80AFE8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cxnSp>
          <p:nvCxnSpPr>
            <p:cNvPr id="515" name="Straight Connector 514">
              <a:extLst>
                <a:ext uri="{FF2B5EF4-FFF2-40B4-BE49-F238E27FC236}">
                  <a16:creationId xmlns:a16="http://schemas.microsoft.com/office/drawing/2014/main" id="{A9A14E14-27B3-9E01-00C7-A55C6E0E9C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73351" y="4577729"/>
              <a:ext cx="80797" cy="94160"/>
            </a:xfrm>
            <a:prstGeom prst="line">
              <a:avLst/>
            </a:prstGeom>
            <a:ln w="28575">
              <a:solidFill>
                <a:srgbClr val="80AF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6" name="Freeform 43">
              <a:extLst>
                <a:ext uri="{FF2B5EF4-FFF2-40B4-BE49-F238E27FC236}">
                  <a16:creationId xmlns:a16="http://schemas.microsoft.com/office/drawing/2014/main" id="{948D050A-1DBE-3062-30A3-B6949AAAF4F8}"/>
                </a:ext>
              </a:extLst>
            </p:cNvPr>
            <p:cNvSpPr>
              <a:spLocks/>
            </p:cNvSpPr>
            <p:nvPr/>
          </p:nvSpPr>
          <p:spPr bwMode="auto">
            <a:xfrm rot="16169990" flipH="1">
              <a:off x="7019668" y="4620148"/>
              <a:ext cx="211767" cy="194474"/>
            </a:xfrm>
            <a:custGeom>
              <a:avLst/>
              <a:gdLst>
                <a:gd name="T0" fmla="*/ 178 w 178"/>
                <a:gd name="T1" fmla="*/ 89 h 178"/>
                <a:gd name="T2" fmla="*/ 178 w 178"/>
                <a:gd name="T3" fmla="*/ 89 h 178"/>
                <a:gd name="T4" fmla="*/ 89 w 178"/>
                <a:gd name="T5" fmla="*/ 178 h 178"/>
                <a:gd name="T6" fmla="*/ 0 w 178"/>
                <a:gd name="T7" fmla="*/ 89 h 178"/>
                <a:gd name="T8" fmla="*/ 89 w 178"/>
                <a:gd name="T9" fmla="*/ 0 h 178"/>
                <a:gd name="T10" fmla="*/ 178 w 178"/>
                <a:gd name="T11" fmla="*/ 89 h 178"/>
                <a:gd name="T12" fmla="*/ 178 w 178"/>
                <a:gd name="T13" fmla="*/ 89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8" h="178">
                  <a:moveTo>
                    <a:pt x="178" y="89"/>
                  </a:moveTo>
                  <a:lnTo>
                    <a:pt x="178" y="89"/>
                  </a:lnTo>
                  <a:cubicBezTo>
                    <a:pt x="178" y="138"/>
                    <a:pt x="138" y="178"/>
                    <a:pt x="89" y="178"/>
                  </a:cubicBezTo>
                  <a:cubicBezTo>
                    <a:pt x="40" y="178"/>
                    <a:pt x="0" y="138"/>
                    <a:pt x="0" y="89"/>
                  </a:cubicBezTo>
                  <a:cubicBezTo>
                    <a:pt x="0" y="40"/>
                    <a:pt x="40" y="0"/>
                    <a:pt x="89" y="0"/>
                  </a:cubicBezTo>
                  <a:cubicBezTo>
                    <a:pt x="138" y="0"/>
                    <a:pt x="178" y="40"/>
                    <a:pt x="178" y="89"/>
                  </a:cubicBezTo>
                  <a:lnTo>
                    <a:pt x="178" y="89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17" name="Freeform: Shape 516">
              <a:extLst>
                <a:ext uri="{FF2B5EF4-FFF2-40B4-BE49-F238E27FC236}">
                  <a16:creationId xmlns:a16="http://schemas.microsoft.com/office/drawing/2014/main" id="{7FAC7594-D5F8-BF0A-0FAB-FF934679CAF7}"/>
                </a:ext>
              </a:extLst>
            </p:cNvPr>
            <p:cNvSpPr/>
            <p:nvPr/>
          </p:nvSpPr>
          <p:spPr>
            <a:xfrm rot="3789359" flipH="1" flipV="1">
              <a:off x="6681190" y="4236340"/>
              <a:ext cx="724655" cy="78941"/>
            </a:xfrm>
            <a:custGeom>
              <a:avLst/>
              <a:gdLst>
                <a:gd name="connsiteX0" fmla="*/ 0 w 762000"/>
                <a:gd name="connsiteY0" fmla="*/ 105074 h 105074"/>
                <a:gd name="connsiteX1" fmla="*/ 66675 w 762000"/>
                <a:gd name="connsiteY1" fmla="*/ 80309 h 105074"/>
                <a:gd name="connsiteX2" fmla="*/ 167640 w 762000"/>
                <a:gd name="connsiteY2" fmla="*/ 49829 h 105074"/>
                <a:gd name="connsiteX3" fmla="*/ 270510 w 762000"/>
                <a:gd name="connsiteY3" fmla="*/ 30779 h 105074"/>
                <a:gd name="connsiteX4" fmla="*/ 400050 w 762000"/>
                <a:gd name="connsiteY4" fmla="*/ 9824 h 105074"/>
                <a:gd name="connsiteX5" fmla="*/ 497205 w 762000"/>
                <a:gd name="connsiteY5" fmla="*/ 299 h 105074"/>
                <a:gd name="connsiteX6" fmla="*/ 640080 w 762000"/>
                <a:gd name="connsiteY6" fmla="*/ 2204 h 105074"/>
                <a:gd name="connsiteX7" fmla="*/ 762000 w 762000"/>
                <a:gd name="connsiteY7" fmla="*/ 2204 h 105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000" h="105074">
                  <a:moveTo>
                    <a:pt x="0" y="105074"/>
                  </a:moveTo>
                  <a:cubicBezTo>
                    <a:pt x="19367" y="97295"/>
                    <a:pt x="38735" y="89516"/>
                    <a:pt x="66675" y="80309"/>
                  </a:cubicBezTo>
                  <a:cubicBezTo>
                    <a:pt x="94615" y="71101"/>
                    <a:pt x="133668" y="58084"/>
                    <a:pt x="167640" y="49829"/>
                  </a:cubicBezTo>
                  <a:cubicBezTo>
                    <a:pt x="201612" y="41574"/>
                    <a:pt x="231775" y="37446"/>
                    <a:pt x="270510" y="30779"/>
                  </a:cubicBezTo>
                  <a:cubicBezTo>
                    <a:pt x="309245" y="24112"/>
                    <a:pt x="362268" y="14904"/>
                    <a:pt x="400050" y="9824"/>
                  </a:cubicBezTo>
                  <a:cubicBezTo>
                    <a:pt x="437832" y="4744"/>
                    <a:pt x="457200" y="1569"/>
                    <a:pt x="497205" y="299"/>
                  </a:cubicBezTo>
                  <a:cubicBezTo>
                    <a:pt x="537210" y="-971"/>
                    <a:pt x="640080" y="2204"/>
                    <a:pt x="640080" y="2204"/>
                  </a:cubicBezTo>
                  <a:lnTo>
                    <a:pt x="762000" y="2204"/>
                  </a:lnTo>
                </a:path>
              </a:pathLst>
            </a:custGeom>
            <a:noFill/>
            <a:ln w="28575">
              <a:solidFill>
                <a:srgbClr val="80AFE8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518" name="Freeform 43">
              <a:extLst>
                <a:ext uri="{FF2B5EF4-FFF2-40B4-BE49-F238E27FC236}">
                  <a16:creationId xmlns:a16="http://schemas.microsoft.com/office/drawing/2014/main" id="{F4D1CD62-CF3B-1AF0-CD29-5C8890BCA339}"/>
                </a:ext>
              </a:extLst>
            </p:cNvPr>
            <p:cNvSpPr>
              <a:spLocks/>
            </p:cNvSpPr>
            <p:nvPr/>
          </p:nvSpPr>
          <p:spPr bwMode="auto">
            <a:xfrm rot="16169990" flipH="1">
              <a:off x="7216352" y="4833606"/>
              <a:ext cx="211767" cy="194474"/>
            </a:xfrm>
            <a:custGeom>
              <a:avLst/>
              <a:gdLst>
                <a:gd name="T0" fmla="*/ 178 w 178"/>
                <a:gd name="T1" fmla="*/ 89 h 178"/>
                <a:gd name="T2" fmla="*/ 178 w 178"/>
                <a:gd name="T3" fmla="*/ 89 h 178"/>
                <a:gd name="T4" fmla="*/ 89 w 178"/>
                <a:gd name="T5" fmla="*/ 178 h 178"/>
                <a:gd name="T6" fmla="*/ 0 w 178"/>
                <a:gd name="T7" fmla="*/ 89 h 178"/>
                <a:gd name="T8" fmla="*/ 89 w 178"/>
                <a:gd name="T9" fmla="*/ 0 h 178"/>
                <a:gd name="T10" fmla="*/ 178 w 178"/>
                <a:gd name="T11" fmla="*/ 89 h 178"/>
                <a:gd name="T12" fmla="*/ 178 w 178"/>
                <a:gd name="T13" fmla="*/ 89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8" h="178">
                  <a:moveTo>
                    <a:pt x="178" y="89"/>
                  </a:moveTo>
                  <a:lnTo>
                    <a:pt x="178" y="89"/>
                  </a:lnTo>
                  <a:cubicBezTo>
                    <a:pt x="178" y="138"/>
                    <a:pt x="138" y="178"/>
                    <a:pt x="89" y="178"/>
                  </a:cubicBezTo>
                  <a:cubicBezTo>
                    <a:pt x="40" y="178"/>
                    <a:pt x="0" y="138"/>
                    <a:pt x="0" y="89"/>
                  </a:cubicBezTo>
                  <a:cubicBezTo>
                    <a:pt x="0" y="40"/>
                    <a:pt x="40" y="0"/>
                    <a:pt x="89" y="0"/>
                  </a:cubicBezTo>
                  <a:cubicBezTo>
                    <a:pt x="138" y="0"/>
                    <a:pt x="178" y="40"/>
                    <a:pt x="178" y="89"/>
                  </a:cubicBezTo>
                  <a:lnTo>
                    <a:pt x="178" y="89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</p:grpSp>
      <p:cxnSp>
        <p:nvCxnSpPr>
          <p:cNvPr id="519" name="Straight Connector 518">
            <a:extLst>
              <a:ext uri="{FF2B5EF4-FFF2-40B4-BE49-F238E27FC236}">
                <a16:creationId xmlns:a16="http://schemas.microsoft.com/office/drawing/2014/main" id="{EC1F331A-65AC-B2B0-8F82-5F2C1E627EB3}"/>
              </a:ext>
            </a:extLst>
          </p:cNvPr>
          <p:cNvCxnSpPr>
            <a:cxnSpLocks/>
          </p:cNvCxnSpPr>
          <p:nvPr/>
        </p:nvCxnSpPr>
        <p:spPr>
          <a:xfrm flipH="1">
            <a:off x="2477053" y="4678071"/>
            <a:ext cx="248784" cy="1832"/>
          </a:xfrm>
          <a:prstGeom prst="line">
            <a:avLst/>
          </a:prstGeom>
          <a:ln w="57150">
            <a:solidFill>
              <a:srgbClr val="80AF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0" name="Freeform: Shape 519">
            <a:extLst>
              <a:ext uri="{FF2B5EF4-FFF2-40B4-BE49-F238E27FC236}">
                <a16:creationId xmlns:a16="http://schemas.microsoft.com/office/drawing/2014/main" id="{5077EE8C-1B6F-8EEE-B771-B08B2299753F}"/>
              </a:ext>
            </a:extLst>
          </p:cNvPr>
          <p:cNvSpPr/>
          <p:nvPr/>
        </p:nvSpPr>
        <p:spPr>
          <a:xfrm rot="5400000" flipV="1">
            <a:off x="328617" y="2598129"/>
            <a:ext cx="373265" cy="61438"/>
          </a:xfrm>
          <a:custGeom>
            <a:avLst/>
            <a:gdLst>
              <a:gd name="connsiteX0" fmla="*/ 0 w 1558290"/>
              <a:gd name="connsiteY0" fmla="*/ 102449 h 125309"/>
              <a:gd name="connsiteX1" fmla="*/ 97155 w 1558290"/>
              <a:gd name="connsiteY1" fmla="*/ 66254 h 125309"/>
              <a:gd name="connsiteX2" fmla="*/ 226695 w 1558290"/>
              <a:gd name="connsiteY2" fmla="*/ 33869 h 125309"/>
              <a:gd name="connsiteX3" fmla="*/ 340995 w 1558290"/>
              <a:gd name="connsiteY3" fmla="*/ 18629 h 125309"/>
              <a:gd name="connsiteX4" fmla="*/ 415290 w 1558290"/>
              <a:gd name="connsiteY4" fmla="*/ 5294 h 125309"/>
              <a:gd name="connsiteX5" fmla="*/ 556260 w 1558290"/>
              <a:gd name="connsiteY5" fmla="*/ 3389 h 125309"/>
              <a:gd name="connsiteX6" fmla="*/ 762000 w 1558290"/>
              <a:gd name="connsiteY6" fmla="*/ 1484 h 125309"/>
              <a:gd name="connsiteX7" fmla="*/ 1002030 w 1558290"/>
              <a:gd name="connsiteY7" fmla="*/ 1484 h 125309"/>
              <a:gd name="connsiteX8" fmla="*/ 1173480 w 1558290"/>
              <a:gd name="connsiteY8" fmla="*/ 20534 h 125309"/>
              <a:gd name="connsiteX9" fmla="*/ 1312545 w 1558290"/>
              <a:gd name="connsiteY9" fmla="*/ 45299 h 125309"/>
              <a:gd name="connsiteX10" fmla="*/ 1432560 w 1558290"/>
              <a:gd name="connsiteY10" fmla="*/ 83399 h 125309"/>
              <a:gd name="connsiteX11" fmla="*/ 1558290 w 1558290"/>
              <a:gd name="connsiteY11" fmla="*/ 125309 h 125309"/>
              <a:gd name="connsiteX0" fmla="*/ 0 w 1558290"/>
              <a:gd name="connsiteY0" fmla="*/ 102449 h 125309"/>
              <a:gd name="connsiteX1" fmla="*/ 97155 w 1558290"/>
              <a:gd name="connsiteY1" fmla="*/ 66254 h 125309"/>
              <a:gd name="connsiteX2" fmla="*/ 226695 w 1558290"/>
              <a:gd name="connsiteY2" fmla="*/ 33869 h 125309"/>
              <a:gd name="connsiteX3" fmla="*/ 335280 w 1558290"/>
              <a:gd name="connsiteY3" fmla="*/ 11009 h 125309"/>
              <a:gd name="connsiteX4" fmla="*/ 415290 w 1558290"/>
              <a:gd name="connsiteY4" fmla="*/ 5294 h 125309"/>
              <a:gd name="connsiteX5" fmla="*/ 556260 w 1558290"/>
              <a:gd name="connsiteY5" fmla="*/ 3389 h 125309"/>
              <a:gd name="connsiteX6" fmla="*/ 762000 w 1558290"/>
              <a:gd name="connsiteY6" fmla="*/ 1484 h 125309"/>
              <a:gd name="connsiteX7" fmla="*/ 1002030 w 1558290"/>
              <a:gd name="connsiteY7" fmla="*/ 1484 h 125309"/>
              <a:gd name="connsiteX8" fmla="*/ 1173480 w 1558290"/>
              <a:gd name="connsiteY8" fmla="*/ 20534 h 125309"/>
              <a:gd name="connsiteX9" fmla="*/ 1312545 w 1558290"/>
              <a:gd name="connsiteY9" fmla="*/ 45299 h 125309"/>
              <a:gd name="connsiteX10" fmla="*/ 1432560 w 1558290"/>
              <a:gd name="connsiteY10" fmla="*/ 83399 h 125309"/>
              <a:gd name="connsiteX11" fmla="*/ 1558290 w 1558290"/>
              <a:gd name="connsiteY11" fmla="*/ 125309 h 125309"/>
              <a:gd name="connsiteX0" fmla="*/ 0 w 1558290"/>
              <a:gd name="connsiteY0" fmla="*/ 102449 h 125309"/>
              <a:gd name="connsiteX1" fmla="*/ 97155 w 1558290"/>
              <a:gd name="connsiteY1" fmla="*/ 66254 h 125309"/>
              <a:gd name="connsiteX2" fmla="*/ 226695 w 1558290"/>
              <a:gd name="connsiteY2" fmla="*/ 33869 h 125309"/>
              <a:gd name="connsiteX3" fmla="*/ 335280 w 1558290"/>
              <a:gd name="connsiteY3" fmla="*/ 16724 h 125309"/>
              <a:gd name="connsiteX4" fmla="*/ 415290 w 1558290"/>
              <a:gd name="connsiteY4" fmla="*/ 5294 h 125309"/>
              <a:gd name="connsiteX5" fmla="*/ 556260 w 1558290"/>
              <a:gd name="connsiteY5" fmla="*/ 3389 h 125309"/>
              <a:gd name="connsiteX6" fmla="*/ 762000 w 1558290"/>
              <a:gd name="connsiteY6" fmla="*/ 1484 h 125309"/>
              <a:gd name="connsiteX7" fmla="*/ 1002030 w 1558290"/>
              <a:gd name="connsiteY7" fmla="*/ 1484 h 125309"/>
              <a:gd name="connsiteX8" fmla="*/ 1173480 w 1558290"/>
              <a:gd name="connsiteY8" fmla="*/ 20534 h 125309"/>
              <a:gd name="connsiteX9" fmla="*/ 1312545 w 1558290"/>
              <a:gd name="connsiteY9" fmla="*/ 45299 h 125309"/>
              <a:gd name="connsiteX10" fmla="*/ 1432560 w 1558290"/>
              <a:gd name="connsiteY10" fmla="*/ 83399 h 125309"/>
              <a:gd name="connsiteX11" fmla="*/ 1558290 w 1558290"/>
              <a:gd name="connsiteY11" fmla="*/ 125309 h 125309"/>
              <a:gd name="connsiteX0" fmla="*/ 0 w 1436370"/>
              <a:gd name="connsiteY0" fmla="*/ 102449 h 102449"/>
              <a:gd name="connsiteX1" fmla="*/ 97155 w 1436370"/>
              <a:gd name="connsiteY1" fmla="*/ 66254 h 102449"/>
              <a:gd name="connsiteX2" fmla="*/ 226695 w 1436370"/>
              <a:gd name="connsiteY2" fmla="*/ 33869 h 102449"/>
              <a:gd name="connsiteX3" fmla="*/ 335280 w 1436370"/>
              <a:gd name="connsiteY3" fmla="*/ 16724 h 102449"/>
              <a:gd name="connsiteX4" fmla="*/ 415290 w 1436370"/>
              <a:gd name="connsiteY4" fmla="*/ 5294 h 102449"/>
              <a:gd name="connsiteX5" fmla="*/ 556260 w 1436370"/>
              <a:gd name="connsiteY5" fmla="*/ 3389 h 102449"/>
              <a:gd name="connsiteX6" fmla="*/ 762000 w 1436370"/>
              <a:gd name="connsiteY6" fmla="*/ 1484 h 102449"/>
              <a:gd name="connsiteX7" fmla="*/ 1002030 w 1436370"/>
              <a:gd name="connsiteY7" fmla="*/ 1484 h 102449"/>
              <a:gd name="connsiteX8" fmla="*/ 1173480 w 1436370"/>
              <a:gd name="connsiteY8" fmla="*/ 20534 h 102449"/>
              <a:gd name="connsiteX9" fmla="*/ 1312545 w 1436370"/>
              <a:gd name="connsiteY9" fmla="*/ 45299 h 102449"/>
              <a:gd name="connsiteX10" fmla="*/ 1432560 w 1436370"/>
              <a:gd name="connsiteY10" fmla="*/ 83399 h 102449"/>
              <a:gd name="connsiteX11" fmla="*/ 1436370 w 1436370"/>
              <a:gd name="connsiteY11" fmla="*/ 94829 h 102449"/>
              <a:gd name="connsiteX0" fmla="*/ 0 w 1363980"/>
              <a:gd name="connsiteY0" fmla="*/ 75782 h 94829"/>
              <a:gd name="connsiteX1" fmla="*/ 24765 w 1363980"/>
              <a:gd name="connsiteY1" fmla="*/ 66254 h 94829"/>
              <a:gd name="connsiteX2" fmla="*/ 154305 w 1363980"/>
              <a:gd name="connsiteY2" fmla="*/ 33869 h 94829"/>
              <a:gd name="connsiteX3" fmla="*/ 262890 w 1363980"/>
              <a:gd name="connsiteY3" fmla="*/ 16724 h 94829"/>
              <a:gd name="connsiteX4" fmla="*/ 342900 w 1363980"/>
              <a:gd name="connsiteY4" fmla="*/ 5294 h 94829"/>
              <a:gd name="connsiteX5" fmla="*/ 483870 w 1363980"/>
              <a:gd name="connsiteY5" fmla="*/ 3389 h 94829"/>
              <a:gd name="connsiteX6" fmla="*/ 689610 w 1363980"/>
              <a:gd name="connsiteY6" fmla="*/ 1484 h 94829"/>
              <a:gd name="connsiteX7" fmla="*/ 929640 w 1363980"/>
              <a:gd name="connsiteY7" fmla="*/ 1484 h 94829"/>
              <a:gd name="connsiteX8" fmla="*/ 1101090 w 1363980"/>
              <a:gd name="connsiteY8" fmla="*/ 20534 h 94829"/>
              <a:gd name="connsiteX9" fmla="*/ 1240155 w 1363980"/>
              <a:gd name="connsiteY9" fmla="*/ 45299 h 94829"/>
              <a:gd name="connsiteX10" fmla="*/ 1360170 w 1363980"/>
              <a:gd name="connsiteY10" fmla="*/ 83399 h 94829"/>
              <a:gd name="connsiteX11" fmla="*/ 1363980 w 1363980"/>
              <a:gd name="connsiteY11" fmla="*/ 94829 h 94829"/>
              <a:gd name="connsiteX0" fmla="*/ 10399 w 1343899"/>
              <a:gd name="connsiteY0" fmla="*/ 66260 h 94829"/>
              <a:gd name="connsiteX1" fmla="*/ 4684 w 1343899"/>
              <a:gd name="connsiteY1" fmla="*/ 66254 h 94829"/>
              <a:gd name="connsiteX2" fmla="*/ 134224 w 1343899"/>
              <a:gd name="connsiteY2" fmla="*/ 33869 h 94829"/>
              <a:gd name="connsiteX3" fmla="*/ 242809 w 1343899"/>
              <a:gd name="connsiteY3" fmla="*/ 16724 h 94829"/>
              <a:gd name="connsiteX4" fmla="*/ 322819 w 1343899"/>
              <a:gd name="connsiteY4" fmla="*/ 5294 h 94829"/>
              <a:gd name="connsiteX5" fmla="*/ 463789 w 1343899"/>
              <a:gd name="connsiteY5" fmla="*/ 3389 h 94829"/>
              <a:gd name="connsiteX6" fmla="*/ 669529 w 1343899"/>
              <a:gd name="connsiteY6" fmla="*/ 1484 h 94829"/>
              <a:gd name="connsiteX7" fmla="*/ 909559 w 1343899"/>
              <a:gd name="connsiteY7" fmla="*/ 1484 h 94829"/>
              <a:gd name="connsiteX8" fmla="*/ 1081009 w 1343899"/>
              <a:gd name="connsiteY8" fmla="*/ 20534 h 94829"/>
              <a:gd name="connsiteX9" fmla="*/ 1220074 w 1343899"/>
              <a:gd name="connsiteY9" fmla="*/ 45299 h 94829"/>
              <a:gd name="connsiteX10" fmla="*/ 1340089 w 1343899"/>
              <a:gd name="connsiteY10" fmla="*/ 83399 h 94829"/>
              <a:gd name="connsiteX11" fmla="*/ 1343899 w 1343899"/>
              <a:gd name="connsiteY11" fmla="*/ 94829 h 94829"/>
              <a:gd name="connsiteX0" fmla="*/ 10399 w 1340089"/>
              <a:gd name="connsiteY0" fmla="*/ 66260 h 83399"/>
              <a:gd name="connsiteX1" fmla="*/ 4684 w 1340089"/>
              <a:gd name="connsiteY1" fmla="*/ 66254 h 83399"/>
              <a:gd name="connsiteX2" fmla="*/ 134224 w 1340089"/>
              <a:gd name="connsiteY2" fmla="*/ 33869 h 83399"/>
              <a:gd name="connsiteX3" fmla="*/ 242809 w 1340089"/>
              <a:gd name="connsiteY3" fmla="*/ 16724 h 83399"/>
              <a:gd name="connsiteX4" fmla="*/ 322819 w 1340089"/>
              <a:gd name="connsiteY4" fmla="*/ 5294 h 83399"/>
              <a:gd name="connsiteX5" fmla="*/ 463789 w 1340089"/>
              <a:gd name="connsiteY5" fmla="*/ 3389 h 83399"/>
              <a:gd name="connsiteX6" fmla="*/ 669529 w 1340089"/>
              <a:gd name="connsiteY6" fmla="*/ 1484 h 83399"/>
              <a:gd name="connsiteX7" fmla="*/ 909559 w 1340089"/>
              <a:gd name="connsiteY7" fmla="*/ 1484 h 83399"/>
              <a:gd name="connsiteX8" fmla="*/ 1081009 w 1340089"/>
              <a:gd name="connsiteY8" fmla="*/ 20534 h 83399"/>
              <a:gd name="connsiteX9" fmla="*/ 1220074 w 1340089"/>
              <a:gd name="connsiteY9" fmla="*/ 45299 h 83399"/>
              <a:gd name="connsiteX10" fmla="*/ 1340089 w 1340089"/>
              <a:gd name="connsiteY10" fmla="*/ 83399 h 83399"/>
              <a:gd name="connsiteX0" fmla="*/ 10399 w 1220074"/>
              <a:gd name="connsiteY0" fmla="*/ 66260 h 67305"/>
              <a:gd name="connsiteX1" fmla="*/ 4684 w 1220074"/>
              <a:gd name="connsiteY1" fmla="*/ 66254 h 67305"/>
              <a:gd name="connsiteX2" fmla="*/ 134224 w 1220074"/>
              <a:gd name="connsiteY2" fmla="*/ 33869 h 67305"/>
              <a:gd name="connsiteX3" fmla="*/ 242809 w 1220074"/>
              <a:gd name="connsiteY3" fmla="*/ 16724 h 67305"/>
              <a:gd name="connsiteX4" fmla="*/ 322819 w 1220074"/>
              <a:gd name="connsiteY4" fmla="*/ 5294 h 67305"/>
              <a:gd name="connsiteX5" fmla="*/ 463789 w 1220074"/>
              <a:gd name="connsiteY5" fmla="*/ 3389 h 67305"/>
              <a:gd name="connsiteX6" fmla="*/ 669529 w 1220074"/>
              <a:gd name="connsiteY6" fmla="*/ 1484 h 67305"/>
              <a:gd name="connsiteX7" fmla="*/ 909559 w 1220074"/>
              <a:gd name="connsiteY7" fmla="*/ 1484 h 67305"/>
              <a:gd name="connsiteX8" fmla="*/ 1081009 w 1220074"/>
              <a:gd name="connsiteY8" fmla="*/ 20534 h 67305"/>
              <a:gd name="connsiteX9" fmla="*/ 1220074 w 1220074"/>
              <a:gd name="connsiteY9" fmla="*/ 45299 h 67305"/>
              <a:gd name="connsiteX0" fmla="*/ 10399 w 1081009"/>
              <a:gd name="connsiteY0" fmla="*/ 66260 h 67305"/>
              <a:gd name="connsiteX1" fmla="*/ 4684 w 1081009"/>
              <a:gd name="connsiteY1" fmla="*/ 66254 h 67305"/>
              <a:gd name="connsiteX2" fmla="*/ 134224 w 1081009"/>
              <a:gd name="connsiteY2" fmla="*/ 33869 h 67305"/>
              <a:gd name="connsiteX3" fmla="*/ 242809 w 1081009"/>
              <a:gd name="connsiteY3" fmla="*/ 16724 h 67305"/>
              <a:gd name="connsiteX4" fmla="*/ 322819 w 1081009"/>
              <a:gd name="connsiteY4" fmla="*/ 5294 h 67305"/>
              <a:gd name="connsiteX5" fmla="*/ 463789 w 1081009"/>
              <a:gd name="connsiteY5" fmla="*/ 3389 h 67305"/>
              <a:gd name="connsiteX6" fmla="*/ 669529 w 1081009"/>
              <a:gd name="connsiteY6" fmla="*/ 1484 h 67305"/>
              <a:gd name="connsiteX7" fmla="*/ 909559 w 1081009"/>
              <a:gd name="connsiteY7" fmla="*/ 1484 h 67305"/>
              <a:gd name="connsiteX8" fmla="*/ 1081009 w 1081009"/>
              <a:gd name="connsiteY8" fmla="*/ 20534 h 67305"/>
              <a:gd name="connsiteX0" fmla="*/ 10399 w 909559"/>
              <a:gd name="connsiteY0" fmla="*/ 66260 h 67305"/>
              <a:gd name="connsiteX1" fmla="*/ 4684 w 909559"/>
              <a:gd name="connsiteY1" fmla="*/ 66254 h 67305"/>
              <a:gd name="connsiteX2" fmla="*/ 134224 w 909559"/>
              <a:gd name="connsiteY2" fmla="*/ 33869 h 67305"/>
              <a:gd name="connsiteX3" fmla="*/ 242809 w 909559"/>
              <a:gd name="connsiteY3" fmla="*/ 16724 h 67305"/>
              <a:gd name="connsiteX4" fmla="*/ 322819 w 909559"/>
              <a:gd name="connsiteY4" fmla="*/ 5294 h 67305"/>
              <a:gd name="connsiteX5" fmla="*/ 463789 w 909559"/>
              <a:gd name="connsiteY5" fmla="*/ 3389 h 67305"/>
              <a:gd name="connsiteX6" fmla="*/ 669529 w 909559"/>
              <a:gd name="connsiteY6" fmla="*/ 1484 h 67305"/>
              <a:gd name="connsiteX7" fmla="*/ 909559 w 909559"/>
              <a:gd name="connsiteY7" fmla="*/ 1484 h 67305"/>
              <a:gd name="connsiteX0" fmla="*/ 10399 w 669529"/>
              <a:gd name="connsiteY0" fmla="*/ 64776 h 65821"/>
              <a:gd name="connsiteX1" fmla="*/ 4684 w 669529"/>
              <a:gd name="connsiteY1" fmla="*/ 64770 h 65821"/>
              <a:gd name="connsiteX2" fmla="*/ 134224 w 669529"/>
              <a:gd name="connsiteY2" fmla="*/ 32385 h 65821"/>
              <a:gd name="connsiteX3" fmla="*/ 242809 w 669529"/>
              <a:gd name="connsiteY3" fmla="*/ 15240 h 65821"/>
              <a:gd name="connsiteX4" fmla="*/ 322819 w 669529"/>
              <a:gd name="connsiteY4" fmla="*/ 3810 h 65821"/>
              <a:gd name="connsiteX5" fmla="*/ 463789 w 669529"/>
              <a:gd name="connsiteY5" fmla="*/ 1905 h 65821"/>
              <a:gd name="connsiteX6" fmla="*/ 669529 w 669529"/>
              <a:gd name="connsiteY6" fmla="*/ 0 h 65821"/>
              <a:gd name="connsiteX0" fmla="*/ 10399 w 463789"/>
              <a:gd name="connsiteY0" fmla="*/ 62887 h 63932"/>
              <a:gd name="connsiteX1" fmla="*/ 4684 w 463789"/>
              <a:gd name="connsiteY1" fmla="*/ 62881 h 63932"/>
              <a:gd name="connsiteX2" fmla="*/ 134224 w 463789"/>
              <a:gd name="connsiteY2" fmla="*/ 30496 h 63932"/>
              <a:gd name="connsiteX3" fmla="*/ 242809 w 463789"/>
              <a:gd name="connsiteY3" fmla="*/ 13351 h 63932"/>
              <a:gd name="connsiteX4" fmla="*/ 322819 w 463789"/>
              <a:gd name="connsiteY4" fmla="*/ 1921 h 63932"/>
              <a:gd name="connsiteX5" fmla="*/ 463789 w 463789"/>
              <a:gd name="connsiteY5" fmla="*/ 16 h 63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3789" h="63932">
                <a:moveTo>
                  <a:pt x="10399" y="62887"/>
                </a:moveTo>
                <a:cubicBezTo>
                  <a:pt x="40085" y="50504"/>
                  <a:pt x="-15953" y="68280"/>
                  <a:pt x="4684" y="62881"/>
                </a:cubicBezTo>
                <a:cubicBezTo>
                  <a:pt x="25322" y="57483"/>
                  <a:pt x="94537" y="38751"/>
                  <a:pt x="134224" y="30496"/>
                </a:cubicBezTo>
                <a:cubicBezTo>
                  <a:pt x="173911" y="22241"/>
                  <a:pt x="211377" y="18113"/>
                  <a:pt x="242809" y="13351"/>
                </a:cubicBezTo>
                <a:cubicBezTo>
                  <a:pt x="274242" y="8588"/>
                  <a:pt x="285989" y="4143"/>
                  <a:pt x="322819" y="1921"/>
                </a:cubicBezTo>
                <a:cubicBezTo>
                  <a:pt x="359649" y="-301"/>
                  <a:pt x="463789" y="16"/>
                  <a:pt x="463789" y="16"/>
                </a:cubicBezTo>
              </a:path>
            </a:pathLst>
          </a:custGeom>
          <a:noFill/>
          <a:ln w="28575">
            <a:solidFill>
              <a:srgbClr val="80AF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521" name="Freeform: Shape 520">
            <a:extLst>
              <a:ext uri="{FF2B5EF4-FFF2-40B4-BE49-F238E27FC236}">
                <a16:creationId xmlns:a16="http://schemas.microsoft.com/office/drawing/2014/main" id="{8C4346C4-E337-11C8-666A-DB194C99719D}"/>
              </a:ext>
            </a:extLst>
          </p:cNvPr>
          <p:cNvSpPr/>
          <p:nvPr/>
        </p:nvSpPr>
        <p:spPr>
          <a:xfrm rot="16200000" flipH="1" flipV="1">
            <a:off x="3814302" y="2577681"/>
            <a:ext cx="367250" cy="59486"/>
          </a:xfrm>
          <a:custGeom>
            <a:avLst/>
            <a:gdLst>
              <a:gd name="connsiteX0" fmla="*/ 0 w 1558290"/>
              <a:gd name="connsiteY0" fmla="*/ 102449 h 125309"/>
              <a:gd name="connsiteX1" fmla="*/ 97155 w 1558290"/>
              <a:gd name="connsiteY1" fmla="*/ 66254 h 125309"/>
              <a:gd name="connsiteX2" fmla="*/ 226695 w 1558290"/>
              <a:gd name="connsiteY2" fmla="*/ 33869 h 125309"/>
              <a:gd name="connsiteX3" fmla="*/ 340995 w 1558290"/>
              <a:gd name="connsiteY3" fmla="*/ 18629 h 125309"/>
              <a:gd name="connsiteX4" fmla="*/ 415290 w 1558290"/>
              <a:gd name="connsiteY4" fmla="*/ 5294 h 125309"/>
              <a:gd name="connsiteX5" fmla="*/ 556260 w 1558290"/>
              <a:gd name="connsiteY5" fmla="*/ 3389 h 125309"/>
              <a:gd name="connsiteX6" fmla="*/ 762000 w 1558290"/>
              <a:gd name="connsiteY6" fmla="*/ 1484 h 125309"/>
              <a:gd name="connsiteX7" fmla="*/ 1002030 w 1558290"/>
              <a:gd name="connsiteY7" fmla="*/ 1484 h 125309"/>
              <a:gd name="connsiteX8" fmla="*/ 1173480 w 1558290"/>
              <a:gd name="connsiteY8" fmla="*/ 20534 h 125309"/>
              <a:gd name="connsiteX9" fmla="*/ 1312545 w 1558290"/>
              <a:gd name="connsiteY9" fmla="*/ 45299 h 125309"/>
              <a:gd name="connsiteX10" fmla="*/ 1432560 w 1558290"/>
              <a:gd name="connsiteY10" fmla="*/ 83399 h 125309"/>
              <a:gd name="connsiteX11" fmla="*/ 1558290 w 1558290"/>
              <a:gd name="connsiteY11" fmla="*/ 125309 h 125309"/>
              <a:gd name="connsiteX0" fmla="*/ 0 w 1558290"/>
              <a:gd name="connsiteY0" fmla="*/ 102449 h 125309"/>
              <a:gd name="connsiteX1" fmla="*/ 97155 w 1558290"/>
              <a:gd name="connsiteY1" fmla="*/ 66254 h 125309"/>
              <a:gd name="connsiteX2" fmla="*/ 226695 w 1558290"/>
              <a:gd name="connsiteY2" fmla="*/ 33869 h 125309"/>
              <a:gd name="connsiteX3" fmla="*/ 335280 w 1558290"/>
              <a:gd name="connsiteY3" fmla="*/ 11009 h 125309"/>
              <a:gd name="connsiteX4" fmla="*/ 415290 w 1558290"/>
              <a:gd name="connsiteY4" fmla="*/ 5294 h 125309"/>
              <a:gd name="connsiteX5" fmla="*/ 556260 w 1558290"/>
              <a:gd name="connsiteY5" fmla="*/ 3389 h 125309"/>
              <a:gd name="connsiteX6" fmla="*/ 762000 w 1558290"/>
              <a:gd name="connsiteY6" fmla="*/ 1484 h 125309"/>
              <a:gd name="connsiteX7" fmla="*/ 1002030 w 1558290"/>
              <a:gd name="connsiteY7" fmla="*/ 1484 h 125309"/>
              <a:gd name="connsiteX8" fmla="*/ 1173480 w 1558290"/>
              <a:gd name="connsiteY8" fmla="*/ 20534 h 125309"/>
              <a:gd name="connsiteX9" fmla="*/ 1312545 w 1558290"/>
              <a:gd name="connsiteY9" fmla="*/ 45299 h 125309"/>
              <a:gd name="connsiteX10" fmla="*/ 1432560 w 1558290"/>
              <a:gd name="connsiteY10" fmla="*/ 83399 h 125309"/>
              <a:gd name="connsiteX11" fmla="*/ 1558290 w 1558290"/>
              <a:gd name="connsiteY11" fmla="*/ 125309 h 125309"/>
              <a:gd name="connsiteX0" fmla="*/ 0 w 1558290"/>
              <a:gd name="connsiteY0" fmla="*/ 102449 h 125309"/>
              <a:gd name="connsiteX1" fmla="*/ 97155 w 1558290"/>
              <a:gd name="connsiteY1" fmla="*/ 66254 h 125309"/>
              <a:gd name="connsiteX2" fmla="*/ 226695 w 1558290"/>
              <a:gd name="connsiteY2" fmla="*/ 33869 h 125309"/>
              <a:gd name="connsiteX3" fmla="*/ 335280 w 1558290"/>
              <a:gd name="connsiteY3" fmla="*/ 16724 h 125309"/>
              <a:gd name="connsiteX4" fmla="*/ 415290 w 1558290"/>
              <a:gd name="connsiteY4" fmla="*/ 5294 h 125309"/>
              <a:gd name="connsiteX5" fmla="*/ 556260 w 1558290"/>
              <a:gd name="connsiteY5" fmla="*/ 3389 h 125309"/>
              <a:gd name="connsiteX6" fmla="*/ 762000 w 1558290"/>
              <a:gd name="connsiteY6" fmla="*/ 1484 h 125309"/>
              <a:gd name="connsiteX7" fmla="*/ 1002030 w 1558290"/>
              <a:gd name="connsiteY7" fmla="*/ 1484 h 125309"/>
              <a:gd name="connsiteX8" fmla="*/ 1173480 w 1558290"/>
              <a:gd name="connsiteY8" fmla="*/ 20534 h 125309"/>
              <a:gd name="connsiteX9" fmla="*/ 1312545 w 1558290"/>
              <a:gd name="connsiteY9" fmla="*/ 45299 h 125309"/>
              <a:gd name="connsiteX10" fmla="*/ 1432560 w 1558290"/>
              <a:gd name="connsiteY10" fmla="*/ 83399 h 125309"/>
              <a:gd name="connsiteX11" fmla="*/ 1558290 w 1558290"/>
              <a:gd name="connsiteY11" fmla="*/ 125309 h 125309"/>
              <a:gd name="connsiteX0" fmla="*/ 0 w 1436370"/>
              <a:gd name="connsiteY0" fmla="*/ 102449 h 102449"/>
              <a:gd name="connsiteX1" fmla="*/ 97155 w 1436370"/>
              <a:gd name="connsiteY1" fmla="*/ 66254 h 102449"/>
              <a:gd name="connsiteX2" fmla="*/ 226695 w 1436370"/>
              <a:gd name="connsiteY2" fmla="*/ 33869 h 102449"/>
              <a:gd name="connsiteX3" fmla="*/ 335280 w 1436370"/>
              <a:gd name="connsiteY3" fmla="*/ 16724 h 102449"/>
              <a:gd name="connsiteX4" fmla="*/ 415290 w 1436370"/>
              <a:gd name="connsiteY4" fmla="*/ 5294 h 102449"/>
              <a:gd name="connsiteX5" fmla="*/ 556260 w 1436370"/>
              <a:gd name="connsiteY5" fmla="*/ 3389 h 102449"/>
              <a:gd name="connsiteX6" fmla="*/ 762000 w 1436370"/>
              <a:gd name="connsiteY6" fmla="*/ 1484 h 102449"/>
              <a:gd name="connsiteX7" fmla="*/ 1002030 w 1436370"/>
              <a:gd name="connsiteY7" fmla="*/ 1484 h 102449"/>
              <a:gd name="connsiteX8" fmla="*/ 1173480 w 1436370"/>
              <a:gd name="connsiteY8" fmla="*/ 20534 h 102449"/>
              <a:gd name="connsiteX9" fmla="*/ 1312545 w 1436370"/>
              <a:gd name="connsiteY9" fmla="*/ 45299 h 102449"/>
              <a:gd name="connsiteX10" fmla="*/ 1432560 w 1436370"/>
              <a:gd name="connsiteY10" fmla="*/ 83399 h 102449"/>
              <a:gd name="connsiteX11" fmla="*/ 1436370 w 1436370"/>
              <a:gd name="connsiteY11" fmla="*/ 94829 h 102449"/>
              <a:gd name="connsiteX0" fmla="*/ 0 w 1363980"/>
              <a:gd name="connsiteY0" fmla="*/ 75782 h 94829"/>
              <a:gd name="connsiteX1" fmla="*/ 24765 w 1363980"/>
              <a:gd name="connsiteY1" fmla="*/ 66254 h 94829"/>
              <a:gd name="connsiteX2" fmla="*/ 154305 w 1363980"/>
              <a:gd name="connsiteY2" fmla="*/ 33869 h 94829"/>
              <a:gd name="connsiteX3" fmla="*/ 262890 w 1363980"/>
              <a:gd name="connsiteY3" fmla="*/ 16724 h 94829"/>
              <a:gd name="connsiteX4" fmla="*/ 342900 w 1363980"/>
              <a:gd name="connsiteY4" fmla="*/ 5294 h 94829"/>
              <a:gd name="connsiteX5" fmla="*/ 483870 w 1363980"/>
              <a:gd name="connsiteY5" fmla="*/ 3389 h 94829"/>
              <a:gd name="connsiteX6" fmla="*/ 689610 w 1363980"/>
              <a:gd name="connsiteY6" fmla="*/ 1484 h 94829"/>
              <a:gd name="connsiteX7" fmla="*/ 929640 w 1363980"/>
              <a:gd name="connsiteY7" fmla="*/ 1484 h 94829"/>
              <a:gd name="connsiteX8" fmla="*/ 1101090 w 1363980"/>
              <a:gd name="connsiteY8" fmla="*/ 20534 h 94829"/>
              <a:gd name="connsiteX9" fmla="*/ 1240155 w 1363980"/>
              <a:gd name="connsiteY9" fmla="*/ 45299 h 94829"/>
              <a:gd name="connsiteX10" fmla="*/ 1360170 w 1363980"/>
              <a:gd name="connsiteY10" fmla="*/ 83399 h 94829"/>
              <a:gd name="connsiteX11" fmla="*/ 1363980 w 1363980"/>
              <a:gd name="connsiteY11" fmla="*/ 94829 h 94829"/>
              <a:gd name="connsiteX0" fmla="*/ 10399 w 1343899"/>
              <a:gd name="connsiteY0" fmla="*/ 66260 h 94829"/>
              <a:gd name="connsiteX1" fmla="*/ 4684 w 1343899"/>
              <a:gd name="connsiteY1" fmla="*/ 66254 h 94829"/>
              <a:gd name="connsiteX2" fmla="*/ 134224 w 1343899"/>
              <a:gd name="connsiteY2" fmla="*/ 33869 h 94829"/>
              <a:gd name="connsiteX3" fmla="*/ 242809 w 1343899"/>
              <a:gd name="connsiteY3" fmla="*/ 16724 h 94829"/>
              <a:gd name="connsiteX4" fmla="*/ 322819 w 1343899"/>
              <a:gd name="connsiteY4" fmla="*/ 5294 h 94829"/>
              <a:gd name="connsiteX5" fmla="*/ 463789 w 1343899"/>
              <a:gd name="connsiteY5" fmla="*/ 3389 h 94829"/>
              <a:gd name="connsiteX6" fmla="*/ 669529 w 1343899"/>
              <a:gd name="connsiteY6" fmla="*/ 1484 h 94829"/>
              <a:gd name="connsiteX7" fmla="*/ 909559 w 1343899"/>
              <a:gd name="connsiteY7" fmla="*/ 1484 h 94829"/>
              <a:gd name="connsiteX8" fmla="*/ 1081009 w 1343899"/>
              <a:gd name="connsiteY8" fmla="*/ 20534 h 94829"/>
              <a:gd name="connsiteX9" fmla="*/ 1220074 w 1343899"/>
              <a:gd name="connsiteY9" fmla="*/ 45299 h 94829"/>
              <a:gd name="connsiteX10" fmla="*/ 1340089 w 1343899"/>
              <a:gd name="connsiteY10" fmla="*/ 83399 h 94829"/>
              <a:gd name="connsiteX11" fmla="*/ 1343899 w 1343899"/>
              <a:gd name="connsiteY11" fmla="*/ 94829 h 94829"/>
              <a:gd name="connsiteX0" fmla="*/ 10399 w 1340089"/>
              <a:gd name="connsiteY0" fmla="*/ 66260 h 83399"/>
              <a:gd name="connsiteX1" fmla="*/ 4684 w 1340089"/>
              <a:gd name="connsiteY1" fmla="*/ 66254 h 83399"/>
              <a:gd name="connsiteX2" fmla="*/ 134224 w 1340089"/>
              <a:gd name="connsiteY2" fmla="*/ 33869 h 83399"/>
              <a:gd name="connsiteX3" fmla="*/ 242809 w 1340089"/>
              <a:gd name="connsiteY3" fmla="*/ 16724 h 83399"/>
              <a:gd name="connsiteX4" fmla="*/ 322819 w 1340089"/>
              <a:gd name="connsiteY4" fmla="*/ 5294 h 83399"/>
              <a:gd name="connsiteX5" fmla="*/ 463789 w 1340089"/>
              <a:gd name="connsiteY5" fmla="*/ 3389 h 83399"/>
              <a:gd name="connsiteX6" fmla="*/ 669529 w 1340089"/>
              <a:gd name="connsiteY6" fmla="*/ 1484 h 83399"/>
              <a:gd name="connsiteX7" fmla="*/ 909559 w 1340089"/>
              <a:gd name="connsiteY7" fmla="*/ 1484 h 83399"/>
              <a:gd name="connsiteX8" fmla="*/ 1081009 w 1340089"/>
              <a:gd name="connsiteY8" fmla="*/ 20534 h 83399"/>
              <a:gd name="connsiteX9" fmla="*/ 1220074 w 1340089"/>
              <a:gd name="connsiteY9" fmla="*/ 45299 h 83399"/>
              <a:gd name="connsiteX10" fmla="*/ 1340089 w 1340089"/>
              <a:gd name="connsiteY10" fmla="*/ 83399 h 83399"/>
              <a:gd name="connsiteX0" fmla="*/ 10399 w 1220074"/>
              <a:gd name="connsiteY0" fmla="*/ 66260 h 67305"/>
              <a:gd name="connsiteX1" fmla="*/ 4684 w 1220074"/>
              <a:gd name="connsiteY1" fmla="*/ 66254 h 67305"/>
              <a:gd name="connsiteX2" fmla="*/ 134224 w 1220074"/>
              <a:gd name="connsiteY2" fmla="*/ 33869 h 67305"/>
              <a:gd name="connsiteX3" fmla="*/ 242809 w 1220074"/>
              <a:gd name="connsiteY3" fmla="*/ 16724 h 67305"/>
              <a:gd name="connsiteX4" fmla="*/ 322819 w 1220074"/>
              <a:gd name="connsiteY4" fmla="*/ 5294 h 67305"/>
              <a:gd name="connsiteX5" fmla="*/ 463789 w 1220074"/>
              <a:gd name="connsiteY5" fmla="*/ 3389 h 67305"/>
              <a:gd name="connsiteX6" fmla="*/ 669529 w 1220074"/>
              <a:gd name="connsiteY6" fmla="*/ 1484 h 67305"/>
              <a:gd name="connsiteX7" fmla="*/ 909559 w 1220074"/>
              <a:gd name="connsiteY7" fmla="*/ 1484 h 67305"/>
              <a:gd name="connsiteX8" fmla="*/ 1081009 w 1220074"/>
              <a:gd name="connsiteY8" fmla="*/ 20534 h 67305"/>
              <a:gd name="connsiteX9" fmla="*/ 1220074 w 1220074"/>
              <a:gd name="connsiteY9" fmla="*/ 45299 h 67305"/>
              <a:gd name="connsiteX0" fmla="*/ 10399 w 1081009"/>
              <a:gd name="connsiteY0" fmla="*/ 66260 h 67305"/>
              <a:gd name="connsiteX1" fmla="*/ 4684 w 1081009"/>
              <a:gd name="connsiteY1" fmla="*/ 66254 h 67305"/>
              <a:gd name="connsiteX2" fmla="*/ 134224 w 1081009"/>
              <a:gd name="connsiteY2" fmla="*/ 33869 h 67305"/>
              <a:gd name="connsiteX3" fmla="*/ 242809 w 1081009"/>
              <a:gd name="connsiteY3" fmla="*/ 16724 h 67305"/>
              <a:gd name="connsiteX4" fmla="*/ 322819 w 1081009"/>
              <a:gd name="connsiteY4" fmla="*/ 5294 h 67305"/>
              <a:gd name="connsiteX5" fmla="*/ 463789 w 1081009"/>
              <a:gd name="connsiteY5" fmla="*/ 3389 h 67305"/>
              <a:gd name="connsiteX6" fmla="*/ 669529 w 1081009"/>
              <a:gd name="connsiteY6" fmla="*/ 1484 h 67305"/>
              <a:gd name="connsiteX7" fmla="*/ 909559 w 1081009"/>
              <a:gd name="connsiteY7" fmla="*/ 1484 h 67305"/>
              <a:gd name="connsiteX8" fmla="*/ 1081009 w 1081009"/>
              <a:gd name="connsiteY8" fmla="*/ 20534 h 67305"/>
              <a:gd name="connsiteX0" fmla="*/ 10399 w 909559"/>
              <a:gd name="connsiteY0" fmla="*/ 66260 h 67305"/>
              <a:gd name="connsiteX1" fmla="*/ 4684 w 909559"/>
              <a:gd name="connsiteY1" fmla="*/ 66254 h 67305"/>
              <a:gd name="connsiteX2" fmla="*/ 134224 w 909559"/>
              <a:gd name="connsiteY2" fmla="*/ 33869 h 67305"/>
              <a:gd name="connsiteX3" fmla="*/ 242809 w 909559"/>
              <a:gd name="connsiteY3" fmla="*/ 16724 h 67305"/>
              <a:gd name="connsiteX4" fmla="*/ 322819 w 909559"/>
              <a:gd name="connsiteY4" fmla="*/ 5294 h 67305"/>
              <a:gd name="connsiteX5" fmla="*/ 463789 w 909559"/>
              <a:gd name="connsiteY5" fmla="*/ 3389 h 67305"/>
              <a:gd name="connsiteX6" fmla="*/ 669529 w 909559"/>
              <a:gd name="connsiteY6" fmla="*/ 1484 h 67305"/>
              <a:gd name="connsiteX7" fmla="*/ 909559 w 909559"/>
              <a:gd name="connsiteY7" fmla="*/ 1484 h 67305"/>
              <a:gd name="connsiteX0" fmla="*/ 10399 w 669529"/>
              <a:gd name="connsiteY0" fmla="*/ 64776 h 65821"/>
              <a:gd name="connsiteX1" fmla="*/ 4684 w 669529"/>
              <a:gd name="connsiteY1" fmla="*/ 64770 h 65821"/>
              <a:gd name="connsiteX2" fmla="*/ 134224 w 669529"/>
              <a:gd name="connsiteY2" fmla="*/ 32385 h 65821"/>
              <a:gd name="connsiteX3" fmla="*/ 242809 w 669529"/>
              <a:gd name="connsiteY3" fmla="*/ 15240 h 65821"/>
              <a:gd name="connsiteX4" fmla="*/ 322819 w 669529"/>
              <a:gd name="connsiteY4" fmla="*/ 3810 h 65821"/>
              <a:gd name="connsiteX5" fmla="*/ 463789 w 669529"/>
              <a:gd name="connsiteY5" fmla="*/ 1905 h 65821"/>
              <a:gd name="connsiteX6" fmla="*/ 669529 w 669529"/>
              <a:gd name="connsiteY6" fmla="*/ 0 h 65821"/>
              <a:gd name="connsiteX0" fmla="*/ 10399 w 463789"/>
              <a:gd name="connsiteY0" fmla="*/ 62887 h 63932"/>
              <a:gd name="connsiteX1" fmla="*/ 4684 w 463789"/>
              <a:gd name="connsiteY1" fmla="*/ 62881 h 63932"/>
              <a:gd name="connsiteX2" fmla="*/ 134224 w 463789"/>
              <a:gd name="connsiteY2" fmla="*/ 30496 h 63932"/>
              <a:gd name="connsiteX3" fmla="*/ 242809 w 463789"/>
              <a:gd name="connsiteY3" fmla="*/ 13351 h 63932"/>
              <a:gd name="connsiteX4" fmla="*/ 322819 w 463789"/>
              <a:gd name="connsiteY4" fmla="*/ 1921 h 63932"/>
              <a:gd name="connsiteX5" fmla="*/ 463789 w 463789"/>
              <a:gd name="connsiteY5" fmla="*/ 16 h 63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3789" h="63932">
                <a:moveTo>
                  <a:pt x="10399" y="62887"/>
                </a:moveTo>
                <a:cubicBezTo>
                  <a:pt x="40085" y="50504"/>
                  <a:pt x="-15953" y="68280"/>
                  <a:pt x="4684" y="62881"/>
                </a:cubicBezTo>
                <a:cubicBezTo>
                  <a:pt x="25322" y="57483"/>
                  <a:pt x="94537" y="38751"/>
                  <a:pt x="134224" y="30496"/>
                </a:cubicBezTo>
                <a:cubicBezTo>
                  <a:pt x="173911" y="22241"/>
                  <a:pt x="211377" y="18113"/>
                  <a:pt x="242809" y="13351"/>
                </a:cubicBezTo>
                <a:cubicBezTo>
                  <a:pt x="274242" y="8588"/>
                  <a:pt x="285989" y="4143"/>
                  <a:pt x="322819" y="1921"/>
                </a:cubicBezTo>
                <a:cubicBezTo>
                  <a:pt x="359649" y="-301"/>
                  <a:pt x="463789" y="16"/>
                  <a:pt x="463789" y="16"/>
                </a:cubicBezTo>
              </a:path>
            </a:pathLst>
          </a:custGeom>
          <a:noFill/>
          <a:ln w="28575">
            <a:solidFill>
              <a:srgbClr val="80AF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522" name="Freeform: Shape 521">
            <a:extLst>
              <a:ext uri="{FF2B5EF4-FFF2-40B4-BE49-F238E27FC236}">
                <a16:creationId xmlns:a16="http://schemas.microsoft.com/office/drawing/2014/main" id="{D7AAAA3D-C160-E5FC-551E-816BF3CABEC5}"/>
              </a:ext>
            </a:extLst>
          </p:cNvPr>
          <p:cNvSpPr/>
          <p:nvPr/>
        </p:nvSpPr>
        <p:spPr>
          <a:xfrm rot="5400000" flipH="1">
            <a:off x="3790829" y="3323057"/>
            <a:ext cx="397736" cy="58175"/>
          </a:xfrm>
          <a:custGeom>
            <a:avLst/>
            <a:gdLst>
              <a:gd name="connsiteX0" fmla="*/ 0 w 1558290"/>
              <a:gd name="connsiteY0" fmla="*/ 102449 h 125309"/>
              <a:gd name="connsiteX1" fmla="*/ 97155 w 1558290"/>
              <a:gd name="connsiteY1" fmla="*/ 66254 h 125309"/>
              <a:gd name="connsiteX2" fmla="*/ 226695 w 1558290"/>
              <a:gd name="connsiteY2" fmla="*/ 33869 h 125309"/>
              <a:gd name="connsiteX3" fmla="*/ 340995 w 1558290"/>
              <a:gd name="connsiteY3" fmla="*/ 18629 h 125309"/>
              <a:gd name="connsiteX4" fmla="*/ 415290 w 1558290"/>
              <a:gd name="connsiteY4" fmla="*/ 5294 h 125309"/>
              <a:gd name="connsiteX5" fmla="*/ 556260 w 1558290"/>
              <a:gd name="connsiteY5" fmla="*/ 3389 h 125309"/>
              <a:gd name="connsiteX6" fmla="*/ 762000 w 1558290"/>
              <a:gd name="connsiteY6" fmla="*/ 1484 h 125309"/>
              <a:gd name="connsiteX7" fmla="*/ 1002030 w 1558290"/>
              <a:gd name="connsiteY7" fmla="*/ 1484 h 125309"/>
              <a:gd name="connsiteX8" fmla="*/ 1173480 w 1558290"/>
              <a:gd name="connsiteY8" fmla="*/ 20534 h 125309"/>
              <a:gd name="connsiteX9" fmla="*/ 1312545 w 1558290"/>
              <a:gd name="connsiteY9" fmla="*/ 45299 h 125309"/>
              <a:gd name="connsiteX10" fmla="*/ 1432560 w 1558290"/>
              <a:gd name="connsiteY10" fmla="*/ 83399 h 125309"/>
              <a:gd name="connsiteX11" fmla="*/ 1558290 w 1558290"/>
              <a:gd name="connsiteY11" fmla="*/ 125309 h 125309"/>
              <a:gd name="connsiteX0" fmla="*/ 0 w 1558290"/>
              <a:gd name="connsiteY0" fmla="*/ 102449 h 125309"/>
              <a:gd name="connsiteX1" fmla="*/ 97155 w 1558290"/>
              <a:gd name="connsiteY1" fmla="*/ 66254 h 125309"/>
              <a:gd name="connsiteX2" fmla="*/ 226695 w 1558290"/>
              <a:gd name="connsiteY2" fmla="*/ 33869 h 125309"/>
              <a:gd name="connsiteX3" fmla="*/ 335280 w 1558290"/>
              <a:gd name="connsiteY3" fmla="*/ 11009 h 125309"/>
              <a:gd name="connsiteX4" fmla="*/ 415290 w 1558290"/>
              <a:gd name="connsiteY4" fmla="*/ 5294 h 125309"/>
              <a:gd name="connsiteX5" fmla="*/ 556260 w 1558290"/>
              <a:gd name="connsiteY5" fmla="*/ 3389 h 125309"/>
              <a:gd name="connsiteX6" fmla="*/ 762000 w 1558290"/>
              <a:gd name="connsiteY6" fmla="*/ 1484 h 125309"/>
              <a:gd name="connsiteX7" fmla="*/ 1002030 w 1558290"/>
              <a:gd name="connsiteY7" fmla="*/ 1484 h 125309"/>
              <a:gd name="connsiteX8" fmla="*/ 1173480 w 1558290"/>
              <a:gd name="connsiteY8" fmla="*/ 20534 h 125309"/>
              <a:gd name="connsiteX9" fmla="*/ 1312545 w 1558290"/>
              <a:gd name="connsiteY9" fmla="*/ 45299 h 125309"/>
              <a:gd name="connsiteX10" fmla="*/ 1432560 w 1558290"/>
              <a:gd name="connsiteY10" fmla="*/ 83399 h 125309"/>
              <a:gd name="connsiteX11" fmla="*/ 1558290 w 1558290"/>
              <a:gd name="connsiteY11" fmla="*/ 125309 h 125309"/>
              <a:gd name="connsiteX0" fmla="*/ 0 w 1558290"/>
              <a:gd name="connsiteY0" fmla="*/ 102449 h 125309"/>
              <a:gd name="connsiteX1" fmla="*/ 97155 w 1558290"/>
              <a:gd name="connsiteY1" fmla="*/ 66254 h 125309"/>
              <a:gd name="connsiteX2" fmla="*/ 226695 w 1558290"/>
              <a:gd name="connsiteY2" fmla="*/ 33869 h 125309"/>
              <a:gd name="connsiteX3" fmla="*/ 335280 w 1558290"/>
              <a:gd name="connsiteY3" fmla="*/ 16724 h 125309"/>
              <a:gd name="connsiteX4" fmla="*/ 415290 w 1558290"/>
              <a:gd name="connsiteY4" fmla="*/ 5294 h 125309"/>
              <a:gd name="connsiteX5" fmla="*/ 556260 w 1558290"/>
              <a:gd name="connsiteY5" fmla="*/ 3389 h 125309"/>
              <a:gd name="connsiteX6" fmla="*/ 762000 w 1558290"/>
              <a:gd name="connsiteY6" fmla="*/ 1484 h 125309"/>
              <a:gd name="connsiteX7" fmla="*/ 1002030 w 1558290"/>
              <a:gd name="connsiteY7" fmla="*/ 1484 h 125309"/>
              <a:gd name="connsiteX8" fmla="*/ 1173480 w 1558290"/>
              <a:gd name="connsiteY8" fmla="*/ 20534 h 125309"/>
              <a:gd name="connsiteX9" fmla="*/ 1312545 w 1558290"/>
              <a:gd name="connsiteY9" fmla="*/ 45299 h 125309"/>
              <a:gd name="connsiteX10" fmla="*/ 1432560 w 1558290"/>
              <a:gd name="connsiteY10" fmla="*/ 83399 h 125309"/>
              <a:gd name="connsiteX11" fmla="*/ 1558290 w 1558290"/>
              <a:gd name="connsiteY11" fmla="*/ 125309 h 125309"/>
              <a:gd name="connsiteX0" fmla="*/ 0 w 1436370"/>
              <a:gd name="connsiteY0" fmla="*/ 102449 h 102449"/>
              <a:gd name="connsiteX1" fmla="*/ 97155 w 1436370"/>
              <a:gd name="connsiteY1" fmla="*/ 66254 h 102449"/>
              <a:gd name="connsiteX2" fmla="*/ 226695 w 1436370"/>
              <a:gd name="connsiteY2" fmla="*/ 33869 h 102449"/>
              <a:gd name="connsiteX3" fmla="*/ 335280 w 1436370"/>
              <a:gd name="connsiteY3" fmla="*/ 16724 h 102449"/>
              <a:gd name="connsiteX4" fmla="*/ 415290 w 1436370"/>
              <a:gd name="connsiteY4" fmla="*/ 5294 h 102449"/>
              <a:gd name="connsiteX5" fmla="*/ 556260 w 1436370"/>
              <a:gd name="connsiteY5" fmla="*/ 3389 h 102449"/>
              <a:gd name="connsiteX6" fmla="*/ 762000 w 1436370"/>
              <a:gd name="connsiteY6" fmla="*/ 1484 h 102449"/>
              <a:gd name="connsiteX7" fmla="*/ 1002030 w 1436370"/>
              <a:gd name="connsiteY7" fmla="*/ 1484 h 102449"/>
              <a:gd name="connsiteX8" fmla="*/ 1173480 w 1436370"/>
              <a:gd name="connsiteY8" fmla="*/ 20534 h 102449"/>
              <a:gd name="connsiteX9" fmla="*/ 1312545 w 1436370"/>
              <a:gd name="connsiteY9" fmla="*/ 45299 h 102449"/>
              <a:gd name="connsiteX10" fmla="*/ 1432560 w 1436370"/>
              <a:gd name="connsiteY10" fmla="*/ 83399 h 102449"/>
              <a:gd name="connsiteX11" fmla="*/ 1436370 w 1436370"/>
              <a:gd name="connsiteY11" fmla="*/ 94829 h 102449"/>
              <a:gd name="connsiteX0" fmla="*/ 0 w 1363980"/>
              <a:gd name="connsiteY0" fmla="*/ 75782 h 94829"/>
              <a:gd name="connsiteX1" fmla="*/ 24765 w 1363980"/>
              <a:gd name="connsiteY1" fmla="*/ 66254 h 94829"/>
              <a:gd name="connsiteX2" fmla="*/ 154305 w 1363980"/>
              <a:gd name="connsiteY2" fmla="*/ 33869 h 94829"/>
              <a:gd name="connsiteX3" fmla="*/ 262890 w 1363980"/>
              <a:gd name="connsiteY3" fmla="*/ 16724 h 94829"/>
              <a:gd name="connsiteX4" fmla="*/ 342900 w 1363980"/>
              <a:gd name="connsiteY4" fmla="*/ 5294 h 94829"/>
              <a:gd name="connsiteX5" fmla="*/ 483870 w 1363980"/>
              <a:gd name="connsiteY5" fmla="*/ 3389 h 94829"/>
              <a:gd name="connsiteX6" fmla="*/ 689610 w 1363980"/>
              <a:gd name="connsiteY6" fmla="*/ 1484 h 94829"/>
              <a:gd name="connsiteX7" fmla="*/ 929640 w 1363980"/>
              <a:gd name="connsiteY7" fmla="*/ 1484 h 94829"/>
              <a:gd name="connsiteX8" fmla="*/ 1101090 w 1363980"/>
              <a:gd name="connsiteY8" fmla="*/ 20534 h 94829"/>
              <a:gd name="connsiteX9" fmla="*/ 1240155 w 1363980"/>
              <a:gd name="connsiteY9" fmla="*/ 45299 h 94829"/>
              <a:gd name="connsiteX10" fmla="*/ 1360170 w 1363980"/>
              <a:gd name="connsiteY10" fmla="*/ 83399 h 94829"/>
              <a:gd name="connsiteX11" fmla="*/ 1363980 w 1363980"/>
              <a:gd name="connsiteY11" fmla="*/ 94829 h 94829"/>
              <a:gd name="connsiteX0" fmla="*/ 10399 w 1343899"/>
              <a:gd name="connsiteY0" fmla="*/ 66260 h 94829"/>
              <a:gd name="connsiteX1" fmla="*/ 4684 w 1343899"/>
              <a:gd name="connsiteY1" fmla="*/ 66254 h 94829"/>
              <a:gd name="connsiteX2" fmla="*/ 134224 w 1343899"/>
              <a:gd name="connsiteY2" fmla="*/ 33869 h 94829"/>
              <a:gd name="connsiteX3" fmla="*/ 242809 w 1343899"/>
              <a:gd name="connsiteY3" fmla="*/ 16724 h 94829"/>
              <a:gd name="connsiteX4" fmla="*/ 322819 w 1343899"/>
              <a:gd name="connsiteY4" fmla="*/ 5294 h 94829"/>
              <a:gd name="connsiteX5" fmla="*/ 463789 w 1343899"/>
              <a:gd name="connsiteY5" fmla="*/ 3389 h 94829"/>
              <a:gd name="connsiteX6" fmla="*/ 669529 w 1343899"/>
              <a:gd name="connsiteY6" fmla="*/ 1484 h 94829"/>
              <a:gd name="connsiteX7" fmla="*/ 909559 w 1343899"/>
              <a:gd name="connsiteY7" fmla="*/ 1484 h 94829"/>
              <a:gd name="connsiteX8" fmla="*/ 1081009 w 1343899"/>
              <a:gd name="connsiteY8" fmla="*/ 20534 h 94829"/>
              <a:gd name="connsiteX9" fmla="*/ 1220074 w 1343899"/>
              <a:gd name="connsiteY9" fmla="*/ 45299 h 94829"/>
              <a:gd name="connsiteX10" fmla="*/ 1340089 w 1343899"/>
              <a:gd name="connsiteY10" fmla="*/ 83399 h 94829"/>
              <a:gd name="connsiteX11" fmla="*/ 1343899 w 1343899"/>
              <a:gd name="connsiteY11" fmla="*/ 94829 h 94829"/>
              <a:gd name="connsiteX0" fmla="*/ 10399 w 1340089"/>
              <a:gd name="connsiteY0" fmla="*/ 66260 h 83399"/>
              <a:gd name="connsiteX1" fmla="*/ 4684 w 1340089"/>
              <a:gd name="connsiteY1" fmla="*/ 66254 h 83399"/>
              <a:gd name="connsiteX2" fmla="*/ 134224 w 1340089"/>
              <a:gd name="connsiteY2" fmla="*/ 33869 h 83399"/>
              <a:gd name="connsiteX3" fmla="*/ 242809 w 1340089"/>
              <a:gd name="connsiteY3" fmla="*/ 16724 h 83399"/>
              <a:gd name="connsiteX4" fmla="*/ 322819 w 1340089"/>
              <a:gd name="connsiteY4" fmla="*/ 5294 h 83399"/>
              <a:gd name="connsiteX5" fmla="*/ 463789 w 1340089"/>
              <a:gd name="connsiteY5" fmla="*/ 3389 h 83399"/>
              <a:gd name="connsiteX6" fmla="*/ 669529 w 1340089"/>
              <a:gd name="connsiteY6" fmla="*/ 1484 h 83399"/>
              <a:gd name="connsiteX7" fmla="*/ 909559 w 1340089"/>
              <a:gd name="connsiteY7" fmla="*/ 1484 h 83399"/>
              <a:gd name="connsiteX8" fmla="*/ 1081009 w 1340089"/>
              <a:gd name="connsiteY8" fmla="*/ 20534 h 83399"/>
              <a:gd name="connsiteX9" fmla="*/ 1220074 w 1340089"/>
              <a:gd name="connsiteY9" fmla="*/ 45299 h 83399"/>
              <a:gd name="connsiteX10" fmla="*/ 1340089 w 1340089"/>
              <a:gd name="connsiteY10" fmla="*/ 83399 h 83399"/>
              <a:gd name="connsiteX0" fmla="*/ 10399 w 1220074"/>
              <a:gd name="connsiteY0" fmla="*/ 66260 h 67305"/>
              <a:gd name="connsiteX1" fmla="*/ 4684 w 1220074"/>
              <a:gd name="connsiteY1" fmla="*/ 66254 h 67305"/>
              <a:gd name="connsiteX2" fmla="*/ 134224 w 1220074"/>
              <a:gd name="connsiteY2" fmla="*/ 33869 h 67305"/>
              <a:gd name="connsiteX3" fmla="*/ 242809 w 1220074"/>
              <a:gd name="connsiteY3" fmla="*/ 16724 h 67305"/>
              <a:gd name="connsiteX4" fmla="*/ 322819 w 1220074"/>
              <a:gd name="connsiteY4" fmla="*/ 5294 h 67305"/>
              <a:gd name="connsiteX5" fmla="*/ 463789 w 1220074"/>
              <a:gd name="connsiteY5" fmla="*/ 3389 h 67305"/>
              <a:gd name="connsiteX6" fmla="*/ 669529 w 1220074"/>
              <a:gd name="connsiteY6" fmla="*/ 1484 h 67305"/>
              <a:gd name="connsiteX7" fmla="*/ 909559 w 1220074"/>
              <a:gd name="connsiteY7" fmla="*/ 1484 h 67305"/>
              <a:gd name="connsiteX8" fmla="*/ 1081009 w 1220074"/>
              <a:gd name="connsiteY8" fmla="*/ 20534 h 67305"/>
              <a:gd name="connsiteX9" fmla="*/ 1220074 w 1220074"/>
              <a:gd name="connsiteY9" fmla="*/ 45299 h 67305"/>
              <a:gd name="connsiteX0" fmla="*/ 10399 w 1081009"/>
              <a:gd name="connsiteY0" fmla="*/ 66260 h 67305"/>
              <a:gd name="connsiteX1" fmla="*/ 4684 w 1081009"/>
              <a:gd name="connsiteY1" fmla="*/ 66254 h 67305"/>
              <a:gd name="connsiteX2" fmla="*/ 134224 w 1081009"/>
              <a:gd name="connsiteY2" fmla="*/ 33869 h 67305"/>
              <a:gd name="connsiteX3" fmla="*/ 242809 w 1081009"/>
              <a:gd name="connsiteY3" fmla="*/ 16724 h 67305"/>
              <a:gd name="connsiteX4" fmla="*/ 322819 w 1081009"/>
              <a:gd name="connsiteY4" fmla="*/ 5294 h 67305"/>
              <a:gd name="connsiteX5" fmla="*/ 463789 w 1081009"/>
              <a:gd name="connsiteY5" fmla="*/ 3389 h 67305"/>
              <a:gd name="connsiteX6" fmla="*/ 669529 w 1081009"/>
              <a:gd name="connsiteY6" fmla="*/ 1484 h 67305"/>
              <a:gd name="connsiteX7" fmla="*/ 909559 w 1081009"/>
              <a:gd name="connsiteY7" fmla="*/ 1484 h 67305"/>
              <a:gd name="connsiteX8" fmla="*/ 1081009 w 1081009"/>
              <a:gd name="connsiteY8" fmla="*/ 20534 h 67305"/>
              <a:gd name="connsiteX0" fmla="*/ 10399 w 909559"/>
              <a:gd name="connsiteY0" fmla="*/ 66260 h 67305"/>
              <a:gd name="connsiteX1" fmla="*/ 4684 w 909559"/>
              <a:gd name="connsiteY1" fmla="*/ 66254 h 67305"/>
              <a:gd name="connsiteX2" fmla="*/ 134224 w 909559"/>
              <a:gd name="connsiteY2" fmla="*/ 33869 h 67305"/>
              <a:gd name="connsiteX3" fmla="*/ 242809 w 909559"/>
              <a:gd name="connsiteY3" fmla="*/ 16724 h 67305"/>
              <a:gd name="connsiteX4" fmla="*/ 322819 w 909559"/>
              <a:gd name="connsiteY4" fmla="*/ 5294 h 67305"/>
              <a:gd name="connsiteX5" fmla="*/ 463789 w 909559"/>
              <a:gd name="connsiteY5" fmla="*/ 3389 h 67305"/>
              <a:gd name="connsiteX6" fmla="*/ 669529 w 909559"/>
              <a:gd name="connsiteY6" fmla="*/ 1484 h 67305"/>
              <a:gd name="connsiteX7" fmla="*/ 909559 w 909559"/>
              <a:gd name="connsiteY7" fmla="*/ 1484 h 67305"/>
              <a:gd name="connsiteX0" fmla="*/ 10399 w 669529"/>
              <a:gd name="connsiteY0" fmla="*/ 64776 h 65821"/>
              <a:gd name="connsiteX1" fmla="*/ 4684 w 669529"/>
              <a:gd name="connsiteY1" fmla="*/ 64770 h 65821"/>
              <a:gd name="connsiteX2" fmla="*/ 134224 w 669529"/>
              <a:gd name="connsiteY2" fmla="*/ 32385 h 65821"/>
              <a:gd name="connsiteX3" fmla="*/ 242809 w 669529"/>
              <a:gd name="connsiteY3" fmla="*/ 15240 h 65821"/>
              <a:gd name="connsiteX4" fmla="*/ 322819 w 669529"/>
              <a:gd name="connsiteY4" fmla="*/ 3810 h 65821"/>
              <a:gd name="connsiteX5" fmla="*/ 463789 w 669529"/>
              <a:gd name="connsiteY5" fmla="*/ 1905 h 65821"/>
              <a:gd name="connsiteX6" fmla="*/ 669529 w 669529"/>
              <a:gd name="connsiteY6" fmla="*/ 0 h 65821"/>
              <a:gd name="connsiteX0" fmla="*/ 10399 w 463789"/>
              <a:gd name="connsiteY0" fmla="*/ 62887 h 63932"/>
              <a:gd name="connsiteX1" fmla="*/ 4684 w 463789"/>
              <a:gd name="connsiteY1" fmla="*/ 62881 h 63932"/>
              <a:gd name="connsiteX2" fmla="*/ 134224 w 463789"/>
              <a:gd name="connsiteY2" fmla="*/ 30496 h 63932"/>
              <a:gd name="connsiteX3" fmla="*/ 242809 w 463789"/>
              <a:gd name="connsiteY3" fmla="*/ 13351 h 63932"/>
              <a:gd name="connsiteX4" fmla="*/ 322819 w 463789"/>
              <a:gd name="connsiteY4" fmla="*/ 1921 h 63932"/>
              <a:gd name="connsiteX5" fmla="*/ 463789 w 463789"/>
              <a:gd name="connsiteY5" fmla="*/ 16 h 63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3789" h="63932">
                <a:moveTo>
                  <a:pt x="10399" y="62887"/>
                </a:moveTo>
                <a:cubicBezTo>
                  <a:pt x="40085" y="50504"/>
                  <a:pt x="-15953" y="68280"/>
                  <a:pt x="4684" y="62881"/>
                </a:cubicBezTo>
                <a:cubicBezTo>
                  <a:pt x="25322" y="57483"/>
                  <a:pt x="94537" y="38751"/>
                  <a:pt x="134224" y="30496"/>
                </a:cubicBezTo>
                <a:cubicBezTo>
                  <a:pt x="173911" y="22241"/>
                  <a:pt x="211377" y="18113"/>
                  <a:pt x="242809" y="13351"/>
                </a:cubicBezTo>
                <a:cubicBezTo>
                  <a:pt x="274242" y="8588"/>
                  <a:pt x="285989" y="4143"/>
                  <a:pt x="322819" y="1921"/>
                </a:cubicBezTo>
                <a:cubicBezTo>
                  <a:pt x="359649" y="-301"/>
                  <a:pt x="463789" y="16"/>
                  <a:pt x="463789" y="16"/>
                </a:cubicBezTo>
              </a:path>
            </a:pathLst>
          </a:custGeom>
          <a:noFill/>
          <a:ln w="28575">
            <a:solidFill>
              <a:srgbClr val="80AF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cxnSp>
        <p:nvCxnSpPr>
          <p:cNvPr id="523" name="Straight Connector 522">
            <a:extLst>
              <a:ext uri="{FF2B5EF4-FFF2-40B4-BE49-F238E27FC236}">
                <a16:creationId xmlns:a16="http://schemas.microsoft.com/office/drawing/2014/main" id="{5244164E-A604-37ED-DFE8-F601D29D5B59}"/>
              </a:ext>
            </a:extLst>
          </p:cNvPr>
          <p:cNvCxnSpPr>
            <a:cxnSpLocks/>
          </p:cNvCxnSpPr>
          <p:nvPr/>
        </p:nvCxnSpPr>
        <p:spPr>
          <a:xfrm>
            <a:off x="4021765" y="2791048"/>
            <a:ext cx="77890" cy="3552"/>
          </a:xfrm>
          <a:prstGeom prst="line">
            <a:avLst/>
          </a:prstGeom>
          <a:ln w="19050">
            <a:solidFill>
              <a:srgbClr val="80AF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4" name="Freeform: Shape 523">
            <a:extLst>
              <a:ext uri="{FF2B5EF4-FFF2-40B4-BE49-F238E27FC236}">
                <a16:creationId xmlns:a16="http://schemas.microsoft.com/office/drawing/2014/main" id="{D229B302-2B95-499D-2F1F-92449A346B06}"/>
              </a:ext>
            </a:extLst>
          </p:cNvPr>
          <p:cNvSpPr/>
          <p:nvPr/>
        </p:nvSpPr>
        <p:spPr>
          <a:xfrm>
            <a:off x="1453122" y="1284886"/>
            <a:ext cx="636635" cy="109103"/>
          </a:xfrm>
          <a:custGeom>
            <a:avLst/>
            <a:gdLst>
              <a:gd name="connsiteX0" fmla="*/ 0 w 762000"/>
              <a:gd name="connsiteY0" fmla="*/ 105074 h 105074"/>
              <a:gd name="connsiteX1" fmla="*/ 66675 w 762000"/>
              <a:gd name="connsiteY1" fmla="*/ 80309 h 105074"/>
              <a:gd name="connsiteX2" fmla="*/ 167640 w 762000"/>
              <a:gd name="connsiteY2" fmla="*/ 49829 h 105074"/>
              <a:gd name="connsiteX3" fmla="*/ 270510 w 762000"/>
              <a:gd name="connsiteY3" fmla="*/ 30779 h 105074"/>
              <a:gd name="connsiteX4" fmla="*/ 400050 w 762000"/>
              <a:gd name="connsiteY4" fmla="*/ 9824 h 105074"/>
              <a:gd name="connsiteX5" fmla="*/ 497205 w 762000"/>
              <a:gd name="connsiteY5" fmla="*/ 299 h 105074"/>
              <a:gd name="connsiteX6" fmla="*/ 640080 w 762000"/>
              <a:gd name="connsiteY6" fmla="*/ 2204 h 105074"/>
              <a:gd name="connsiteX7" fmla="*/ 762000 w 762000"/>
              <a:gd name="connsiteY7" fmla="*/ 2204 h 105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000" h="105074">
                <a:moveTo>
                  <a:pt x="0" y="105074"/>
                </a:moveTo>
                <a:cubicBezTo>
                  <a:pt x="19367" y="97295"/>
                  <a:pt x="38735" y="89516"/>
                  <a:pt x="66675" y="80309"/>
                </a:cubicBezTo>
                <a:cubicBezTo>
                  <a:pt x="94615" y="71101"/>
                  <a:pt x="133668" y="58084"/>
                  <a:pt x="167640" y="49829"/>
                </a:cubicBezTo>
                <a:cubicBezTo>
                  <a:pt x="201612" y="41574"/>
                  <a:pt x="231775" y="37446"/>
                  <a:pt x="270510" y="30779"/>
                </a:cubicBezTo>
                <a:cubicBezTo>
                  <a:pt x="309245" y="24112"/>
                  <a:pt x="362268" y="14904"/>
                  <a:pt x="400050" y="9824"/>
                </a:cubicBezTo>
                <a:cubicBezTo>
                  <a:pt x="437832" y="4744"/>
                  <a:pt x="457200" y="1569"/>
                  <a:pt x="497205" y="299"/>
                </a:cubicBezTo>
                <a:cubicBezTo>
                  <a:pt x="537210" y="-971"/>
                  <a:pt x="640080" y="2204"/>
                  <a:pt x="640080" y="2204"/>
                </a:cubicBezTo>
                <a:lnTo>
                  <a:pt x="762000" y="2204"/>
                </a:lnTo>
              </a:path>
            </a:pathLst>
          </a:custGeom>
          <a:noFill/>
          <a:ln w="28575">
            <a:solidFill>
              <a:srgbClr val="80AF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cxnSp>
        <p:nvCxnSpPr>
          <p:cNvPr id="525" name="Straight Connector 524">
            <a:extLst>
              <a:ext uri="{FF2B5EF4-FFF2-40B4-BE49-F238E27FC236}">
                <a16:creationId xmlns:a16="http://schemas.microsoft.com/office/drawing/2014/main" id="{57F369FE-C6CB-E046-A18F-CFAC55AFC28C}"/>
              </a:ext>
            </a:extLst>
          </p:cNvPr>
          <p:cNvCxnSpPr>
            <a:cxnSpLocks/>
          </p:cNvCxnSpPr>
          <p:nvPr/>
        </p:nvCxnSpPr>
        <p:spPr>
          <a:xfrm flipH="1" flipV="1">
            <a:off x="1874472" y="1285498"/>
            <a:ext cx="192425" cy="1677"/>
          </a:xfrm>
          <a:prstGeom prst="line">
            <a:avLst/>
          </a:prstGeom>
          <a:ln w="57150">
            <a:solidFill>
              <a:srgbClr val="80AF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6" name="Freeform: Shape 525">
            <a:extLst>
              <a:ext uri="{FF2B5EF4-FFF2-40B4-BE49-F238E27FC236}">
                <a16:creationId xmlns:a16="http://schemas.microsoft.com/office/drawing/2014/main" id="{A2A785B8-3CCD-1DF8-AC39-6CE9C4EECA1D}"/>
              </a:ext>
            </a:extLst>
          </p:cNvPr>
          <p:cNvSpPr/>
          <p:nvPr/>
        </p:nvSpPr>
        <p:spPr>
          <a:xfrm flipH="1">
            <a:off x="2399460" y="1291742"/>
            <a:ext cx="636635" cy="109103"/>
          </a:xfrm>
          <a:custGeom>
            <a:avLst/>
            <a:gdLst>
              <a:gd name="connsiteX0" fmla="*/ 0 w 762000"/>
              <a:gd name="connsiteY0" fmla="*/ 105074 h 105074"/>
              <a:gd name="connsiteX1" fmla="*/ 66675 w 762000"/>
              <a:gd name="connsiteY1" fmla="*/ 80309 h 105074"/>
              <a:gd name="connsiteX2" fmla="*/ 167640 w 762000"/>
              <a:gd name="connsiteY2" fmla="*/ 49829 h 105074"/>
              <a:gd name="connsiteX3" fmla="*/ 270510 w 762000"/>
              <a:gd name="connsiteY3" fmla="*/ 30779 h 105074"/>
              <a:gd name="connsiteX4" fmla="*/ 400050 w 762000"/>
              <a:gd name="connsiteY4" fmla="*/ 9824 h 105074"/>
              <a:gd name="connsiteX5" fmla="*/ 497205 w 762000"/>
              <a:gd name="connsiteY5" fmla="*/ 299 h 105074"/>
              <a:gd name="connsiteX6" fmla="*/ 640080 w 762000"/>
              <a:gd name="connsiteY6" fmla="*/ 2204 h 105074"/>
              <a:gd name="connsiteX7" fmla="*/ 762000 w 762000"/>
              <a:gd name="connsiteY7" fmla="*/ 2204 h 105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000" h="105074">
                <a:moveTo>
                  <a:pt x="0" y="105074"/>
                </a:moveTo>
                <a:cubicBezTo>
                  <a:pt x="19367" y="97295"/>
                  <a:pt x="38735" y="89516"/>
                  <a:pt x="66675" y="80309"/>
                </a:cubicBezTo>
                <a:cubicBezTo>
                  <a:pt x="94615" y="71101"/>
                  <a:pt x="133668" y="58084"/>
                  <a:pt x="167640" y="49829"/>
                </a:cubicBezTo>
                <a:cubicBezTo>
                  <a:pt x="201612" y="41574"/>
                  <a:pt x="231775" y="37446"/>
                  <a:pt x="270510" y="30779"/>
                </a:cubicBezTo>
                <a:cubicBezTo>
                  <a:pt x="309245" y="24112"/>
                  <a:pt x="362268" y="14904"/>
                  <a:pt x="400050" y="9824"/>
                </a:cubicBezTo>
                <a:cubicBezTo>
                  <a:pt x="437832" y="4744"/>
                  <a:pt x="457200" y="1569"/>
                  <a:pt x="497205" y="299"/>
                </a:cubicBezTo>
                <a:cubicBezTo>
                  <a:pt x="537210" y="-971"/>
                  <a:pt x="640080" y="2204"/>
                  <a:pt x="640080" y="2204"/>
                </a:cubicBezTo>
                <a:lnTo>
                  <a:pt x="762000" y="2204"/>
                </a:lnTo>
              </a:path>
            </a:pathLst>
          </a:custGeom>
          <a:noFill/>
          <a:ln w="28575">
            <a:solidFill>
              <a:srgbClr val="80AF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cxnSp>
        <p:nvCxnSpPr>
          <p:cNvPr id="527" name="Straight Connector 526">
            <a:extLst>
              <a:ext uri="{FF2B5EF4-FFF2-40B4-BE49-F238E27FC236}">
                <a16:creationId xmlns:a16="http://schemas.microsoft.com/office/drawing/2014/main" id="{5327DE3B-3177-02A0-E379-0420662E5A67}"/>
              </a:ext>
            </a:extLst>
          </p:cNvPr>
          <p:cNvCxnSpPr>
            <a:cxnSpLocks/>
          </p:cNvCxnSpPr>
          <p:nvPr/>
        </p:nvCxnSpPr>
        <p:spPr>
          <a:xfrm flipH="1">
            <a:off x="2422319" y="1293211"/>
            <a:ext cx="211232" cy="819"/>
          </a:xfrm>
          <a:prstGeom prst="line">
            <a:avLst/>
          </a:prstGeom>
          <a:ln w="57150">
            <a:solidFill>
              <a:srgbClr val="80AF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8" name="Straight Connector 527">
            <a:extLst>
              <a:ext uri="{FF2B5EF4-FFF2-40B4-BE49-F238E27FC236}">
                <a16:creationId xmlns:a16="http://schemas.microsoft.com/office/drawing/2014/main" id="{507765A6-F51A-5E34-3B7C-54B0B2F71D0C}"/>
              </a:ext>
            </a:extLst>
          </p:cNvPr>
          <p:cNvCxnSpPr>
            <a:cxnSpLocks/>
          </p:cNvCxnSpPr>
          <p:nvPr/>
        </p:nvCxnSpPr>
        <p:spPr>
          <a:xfrm>
            <a:off x="2054276" y="1175904"/>
            <a:ext cx="0" cy="116111"/>
          </a:xfrm>
          <a:prstGeom prst="line">
            <a:avLst/>
          </a:prstGeom>
          <a:ln w="38100">
            <a:solidFill>
              <a:srgbClr val="80AF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9" name="Straight Connector 528">
            <a:extLst>
              <a:ext uri="{FF2B5EF4-FFF2-40B4-BE49-F238E27FC236}">
                <a16:creationId xmlns:a16="http://schemas.microsoft.com/office/drawing/2014/main" id="{21B486C6-73E2-8E1C-FEC8-CE256BB65AC7}"/>
              </a:ext>
            </a:extLst>
          </p:cNvPr>
          <p:cNvCxnSpPr>
            <a:cxnSpLocks/>
          </p:cNvCxnSpPr>
          <p:nvPr/>
        </p:nvCxnSpPr>
        <p:spPr>
          <a:xfrm>
            <a:off x="2451600" y="1183313"/>
            <a:ext cx="0" cy="116111"/>
          </a:xfrm>
          <a:prstGeom prst="line">
            <a:avLst/>
          </a:prstGeom>
          <a:ln w="38100">
            <a:solidFill>
              <a:srgbClr val="80AF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0" name="Freeform 43">
            <a:extLst>
              <a:ext uri="{FF2B5EF4-FFF2-40B4-BE49-F238E27FC236}">
                <a16:creationId xmlns:a16="http://schemas.microsoft.com/office/drawing/2014/main" id="{3F50C595-4934-BB83-4EFB-5B7251613DD4}"/>
              </a:ext>
            </a:extLst>
          </p:cNvPr>
          <p:cNvSpPr>
            <a:spLocks/>
          </p:cNvSpPr>
          <p:nvPr/>
        </p:nvSpPr>
        <p:spPr bwMode="auto">
          <a:xfrm>
            <a:off x="1972687" y="1047493"/>
            <a:ext cx="155117" cy="149343"/>
          </a:xfrm>
          <a:custGeom>
            <a:avLst/>
            <a:gdLst>
              <a:gd name="T0" fmla="*/ 178 w 178"/>
              <a:gd name="T1" fmla="*/ 89 h 178"/>
              <a:gd name="T2" fmla="*/ 178 w 178"/>
              <a:gd name="T3" fmla="*/ 89 h 178"/>
              <a:gd name="T4" fmla="*/ 89 w 178"/>
              <a:gd name="T5" fmla="*/ 178 h 178"/>
              <a:gd name="T6" fmla="*/ 0 w 178"/>
              <a:gd name="T7" fmla="*/ 89 h 178"/>
              <a:gd name="T8" fmla="*/ 89 w 178"/>
              <a:gd name="T9" fmla="*/ 0 h 178"/>
              <a:gd name="T10" fmla="*/ 178 w 178"/>
              <a:gd name="T11" fmla="*/ 89 h 178"/>
              <a:gd name="T12" fmla="*/ 178 w 178"/>
              <a:gd name="T13" fmla="*/ 89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178">
                <a:moveTo>
                  <a:pt x="178" y="89"/>
                </a:moveTo>
                <a:lnTo>
                  <a:pt x="178" y="89"/>
                </a:lnTo>
                <a:cubicBezTo>
                  <a:pt x="178" y="138"/>
                  <a:pt x="138" y="178"/>
                  <a:pt x="89" y="178"/>
                </a:cubicBezTo>
                <a:cubicBezTo>
                  <a:pt x="40" y="178"/>
                  <a:pt x="0" y="138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lnTo>
                  <a:pt x="178" y="89"/>
                </a:lnTo>
                <a:close/>
              </a:path>
            </a:pathLst>
          </a:custGeom>
          <a:solidFill>
            <a:srgbClr val="00B0F0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dirty="0"/>
          </a:p>
        </p:txBody>
      </p:sp>
      <p:sp>
        <p:nvSpPr>
          <p:cNvPr id="531" name="Freeform 43">
            <a:extLst>
              <a:ext uri="{FF2B5EF4-FFF2-40B4-BE49-F238E27FC236}">
                <a16:creationId xmlns:a16="http://schemas.microsoft.com/office/drawing/2014/main" id="{F1D232CB-42BE-4D8A-A80A-72671B2E901C}"/>
              </a:ext>
            </a:extLst>
          </p:cNvPr>
          <p:cNvSpPr>
            <a:spLocks/>
          </p:cNvSpPr>
          <p:nvPr/>
        </p:nvSpPr>
        <p:spPr bwMode="auto">
          <a:xfrm>
            <a:off x="2357214" y="1048141"/>
            <a:ext cx="155117" cy="149343"/>
          </a:xfrm>
          <a:custGeom>
            <a:avLst/>
            <a:gdLst>
              <a:gd name="T0" fmla="*/ 178 w 178"/>
              <a:gd name="T1" fmla="*/ 89 h 178"/>
              <a:gd name="T2" fmla="*/ 178 w 178"/>
              <a:gd name="T3" fmla="*/ 89 h 178"/>
              <a:gd name="T4" fmla="*/ 89 w 178"/>
              <a:gd name="T5" fmla="*/ 178 h 178"/>
              <a:gd name="T6" fmla="*/ 0 w 178"/>
              <a:gd name="T7" fmla="*/ 89 h 178"/>
              <a:gd name="T8" fmla="*/ 89 w 178"/>
              <a:gd name="T9" fmla="*/ 0 h 178"/>
              <a:gd name="T10" fmla="*/ 178 w 178"/>
              <a:gd name="T11" fmla="*/ 89 h 178"/>
              <a:gd name="T12" fmla="*/ 178 w 178"/>
              <a:gd name="T13" fmla="*/ 89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178">
                <a:moveTo>
                  <a:pt x="178" y="89"/>
                </a:moveTo>
                <a:lnTo>
                  <a:pt x="178" y="89"/>
                </a:lnTo>
                <a:cubicBezTo>
                  <a:pt x="178" y="138"/>
                  <a:pt x="138" y="178"/>
                  <a:pt x="89" y="178"/>
                </a:cubicBezTo>
                <a:cubicBezTo>
                  <a:pt x="40" y="178"/>
                  <a:pt x="0" y="138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lnTo>
                  <a:pt x="178" y="89"/>
                </a:lnTo>
                <a:close/>
              </a:path>
            </a:pathLst>
          </a:custGeom>
          <a:solidFill>
            <a:srgbClr val="00B0F0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dirty="0"/>
          </a:p>
        </p:txBody>
      </p:sp>
      <p:sp>
        <p:nvSpPr>
          <p:cNvPr id="532" name="Freeform: Shape 531">
            <a:extLst>
              <a:ext uri="{FF2B5EF4-FFF2-40B4-BE49-F238E27FC236}">
                <a16:creationId xmlns:a16="http://schemas.microsoft.com/office/drawing/2014/main" id="{2E8AB5C7-EFB4-04C8-D671-974570F6A032}"/>
              </a:ext>
            </a:extLst>
          </p:cNvPr>
          <p:cNvSpPr/>
          <p:nvPr/>
        </p:nvSpPr>
        <p:spPr>
          <a:xfrm rot="17810641" flipH="1">
            <a:off x="468644" y="2035376"/>
            <a:ext cx="543491" cy="59206"/>
          </a:xfrm>
          <a:custGeom>
            <a:avLst/>
            <a:gdLst>
              <a:gd name="connsiteX0" fmla="*/ 0 w 762000"/>
              <a:gd name="connsiteY0" fmla="*/ 105074 h 105074"/>
              <a:gd name="connsiteX1" fmla="*/ 66675 w 762000"/>
              <a:gd name="connsiteY1" fmla="*/ 80309 h 105074"/>
              <a:gd name="connsiteX2" fmla="*/ 167640 w 762000"/>
              <a:gd name="connsiteY2" fmla="*/ 49829 h 105074"/>
              <a:gd name="connsiteX3" fmla="*/ 270510 w 762000"/>
              <a:gd name="connsiteY3" fmla="*/ 30779 h 105074"/>
              <a:gd name="connsiteX4" fmla="*/ 400050 w 762000"/>
              <a:gd name="connsiteY4" fmla="*/ 9824 h 105074"/>
              <a:gd name="connsiteX5" fmla="*/ 497205 w 762000"/>
              <a:gd name="connsiteY5" fmla="*/ 299 h 105074"/>
              <a:gd name="connsiteX6" fmla="*/ 640080 w 762000"/>
              <a:gd name="connsiteY6" fmla="*/ 2204 h 105074"/>
              <a:gd name="connsiteX7" fmla="*/ 762000 w 762000"/>
              <a:gd name="connsiteY7" fmla="*/ 2204 h 105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000" h="105074">
                <a:moveTo>
                  <a:pt x="0" y="105074"/>
                </a:moveTo>
                <a:cubicBezTo>
                  <a:pt x="19367" y="97295"/>
                  <a:pt x="38735" y="89516"/>
                  <a:pt x="66675" y="80309"/>
                </a:cubicBezTo>
                <a:cubicBezTo>
                  <a:pt x="94615" y="71101"/>
                  <a:pt x="133668" y="58084"/>
                  <a:pt x="167640" y="49829"/>
                </a:cubicBezTo>
                <a:cubicBezTo>
                  <a:pt x="201612" y="41574"/>
                  <a:pt x="231775" y="37446"/>
                  <a:pt x="270510" y="30779"/>
                </a:cubicBezTo>
                <a:cubicBezTo>
                  <a:pt x="309245" y="24112"/>
                  <a:pt x="362268" y="14904"/>
                  <a:pt x="400050" y="9824"/>
                </a:cubicBezTo>
                <a:cubicBezTo>
                  <a:pt x="437832" y="4744"/>
                  <a:pt x="457200" y="1569"/>
                  <a:pt x="497205" y="299"/>
                </a:cubicBezTo>
                <a:cubicBezTo>
                  <a:pt x="537210" y="-971"/>
                  <a:pt x="640080" y="2204"/>
                  <a:pt x="640080" y="2204"/>
                </a:cubicBezTo>
                <a:lnTo>
                  <a:pt x="762000" y="2204"/>
                </a:lnTo>
              </a:path>
            </a:pathLst>
          </a:custGeom>
          <a:noFill/>
          <a:ln w="28575">
            <a:solidFill>
              <a:srgbClr val="80AF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33" name="Freeform: Shape 532">
            <a:extLst>
              <a:ext uri="{FF2B5EF4-FFF2-40B4-BE49-F238E27FC236}">
                <a16:creationId xmlns:a16="http://schemas.microsoft.com/office/drawing/2014/main" id="{34524374-1899-EB65-E7CF-8F7B67B65609}"/>
              </a:ext>
            </a:extLst>
          </p:cNvPr>
          <p:cNvSpPr/>
          <p:nvPr/>
        </p:nvSpPr>
        <p:spPr>
          <a:xfrm rot="19233697" flipH="1">
            <a:off x="1005902" y="1533360"/>
            <a:ext cx="424114" cy="34289"/>
          </a:xfrm>
          <a:custGeom>
            <a:avLst/>
            <a:gdLst>
              <a:gd name="connsiteX0" fmla="*/ 0 w 762000"/>
              <a:gd name="connsiteY0" fmla="*/ 105074 h 105074"/>
              <a:gd name="connsiteX1" fmla="*/ 66675 w 762000"/>
              <a:gd name="connsiteY1" fmla="*/ 80309 h 105074"/>
              <a:gd name="connsiteX2" fmla="*/ 167640 w 762000"/>
              <a:gd name="connsiteY2" fmla="*/ 49829 h 105074"/>
              <a:gd name="connsiteX3" fmla="*/ 270510 w 762000"/>
              <a:gd name="connsiteY3" fmla="*/ 30779 h 105074"/>
              <a:gd name="connsiteX4" fmla="*/ 400050 w 762000"/>
              <a:gd name="connsiteY4" fmla="*/ 9824 h 105074"/>
              <a:gd name="connsiteX5" fmla="*/ 497205 w 762000"/>
              <a:gd name="connsiteY5" fmla="*/ 299 h 105074"/>
              <a:gd name="connsiteX6" fmla="*/ 640080 w 762000"/>
              <a:gd name="connsiteY6" fmla="*/ 2204 h 105074"/>
              <a:gd name="connsiteX7" fmla="*/ 762000 w 762000"/>
              <a:gd name="connsiteY7" fmla="*/ 2204 h 105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000" h="105074">
                <a:moveTo>
                  <a:pt x="0" y="105074"/>
                </a:moveTo>
                <a:cubicBezTo>
                  <a:pt x="19367" y="97295"/>
                  <a:pt x="38735" y="89516"/>
                  <a:pt x="66675" y="80309"/>
                </a:cubicBezTo>
                <a:cubicBezTo>
                  <a:pt x="94615" y="71101"/>
                  <a:pt x="133668" y="58084"/>
                  <a:pt x="167640" y="49829"/>
                </a:cubicBezTo>
                <a:cubicBezTo>
                  <a:pt x="201612" y="41574"/>
                  <a:pt x="231775" y="37446"/>
                  <a:pt x="270510" y="30779"/>
                </a:cubicBezTo>
                <a:cubicBezTo>
                  <a:pt x="309245" y="24112"/>
                  <a:pt x="362268" y="14904"/>
                  <a:pt x="400050" y="9824"/>
                </a:cubicBezTo>
                <a:cubicBezTo>
                  <a:pt x="437832" y="4744"/>
                  <a:pt x="457200" y="1569"/>
                  <a:pt x="497205" y="299"/>
                </a:cubicBezTo>
                <a:cubicBezTo>
                  <a:pt x="537210" y="-971"/>
                  <a:pt x="640080" y="2204"/>
                  <a:pt x="640080" y="2204"/>
                </a:cubicBezTo>
                <a:lnTo>
                  <a:pt x="762000" y="2204"/>
                </a:lnTo>
              </a:path>
            </a:pathLst>
          </a:custGeom>
          <a:noFill/>
          <a:ln w="28575">
            <a:solidFill>
              <a:srgbClr val="80AF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34" name="Freeform: Shape 533">
            <a:extLst>
              <a:ext uri="{FF2B5EF4-FFF2-40B4-BE49-F238E27FC236}">
                <a16:creationId xmlns:a16="http://schemas.microsoft.com/office/drawing/2014/main" id="{78E58F04-E481-4227-A6CF-CCF46F812956}"/>
              </a:ext>
            </a:extLst>
          </p:cNvPr>
          <p:cNvSpPr/>
          <p:nvPr/>
        </p:nvSpPr>
        <p:spPr>
          <a:xfrm rot="3789359">
            <a:off x="3536128" y="2038826"/>
            <a:ext cx="543491" cy="59206"/>
          </a:xfrm>
          <a:custGeom>
            <a:avLst/>
            <a:gdLst>
              <a:gd name="connsiteX0" fmla="*/ 0 w 762000"/>
              <a:gd name="connsiteY0" fmla="*/ 105074 h 105074"/>
              <a:gd name="connsiteX1" fmla="*/ 66675 w 762000"/>
              <a:gd name="connsiteY1" fmla="*/ 80309 h 105074"/>
              <a:gd name="connsiteX2" fmla="*/ 167640 w 762000"/>
              <a:gd name="connsiteY2" fmla="*/ 49829 h 105074"/>
              <a:gd name="connsiteX3" fmla="*/ 270510 w 762000"/>
              <a:gd name="connsiteY3" fmla="*/ 30779 h 105074"/>
              <a:gd name="connsiteX4" fmla="*/ 400050 w 762000"/>
              <a:gd name="connsiteY4" fmla="*/ 9824 h 105074"/>
              <a:gd name="connsiteX5" fmla="*/ 497205 w 762000"/>
              <a:gd name="connsiteY5" fmla="*/ 299 h 105074"/>
              <a:gd name="connsiteX6" fmla="*/ 640080 w 762000"/>
              <a:gd name="connsiteY6" fmla="*/ 2204 h 105074"/>
              <a:gd name="connsiteX7" fmla="*/ 762000 w 762000"/>
              <a:gd name="connsiteY7" fmla="*/ 2204 h 105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000" h="105074">
                <a:moveTo>
                  <a:pt x="0" y="105074"/>
                </a:moveTo>
                <a:cubicBezTo>
                  <a:pt x="19367" y="97295"/>
                  <a:pt x="38735" y="89516"/>
                  <a:pt x="66675" y="80309"/>
                </a:cubicBezTo>
                <a:cubicBezTo>
                  <a:pt x="94615" y="71101"/>
                  <a:pt x="133668" y="58084"/>
                  <a:pt x="167640" y="49829"/>
                </a:cubicBezTo>
                <a:cubicBezTo>
                  <a:pt x="201612" y="41574"/>
                  <a:pt x="231775" y="37446"/>
                  <a:pt x="270510" y="30779"/>
                </a:cubicBezTo>
                <a:cubicBezTo>
                  <a:pt x="309245" y="24112"/>
                  <a:pt x="362268" y="14904"/>
                  <a:pt x="400050" y="9824"/>
                </a:cubicBezTo>
                <a:cubicBezTo>
                  <a:pt x="437832" y="4744"/>
                  <a:pt x="457200" y="1569"/>
                  <a:pt x="497205" y="299"/>
                </a:cubicBezTo>
                <a:cubicBezTo>
                  <a:pt x="537210" y="-971"/>
                  <a:pt x="640080" y="2204"/>
                  <a:pt x="640080" y="2204"/>
                </a:cubicBezTo>
                <a:lnTo>
                  <a:pt x="762000" y="2204"/>
                </a:lnTo>
              </a:path>
            </a:pathLst>
          </a:custGeom>
          <a:noFill/>
          <a:ln w="28575">
            <a:solidFill>
              <a:srgbClr val="80AF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35" name="Freeform: Shape 534">
            <a:extLst>
              <a:ext uri="{FF2B5EF4-FFF2-40B4-BE49-F238E27FC236}">
                <a16:creationId xmlns:a16="http://schemas.microsoft.com/office/drawing/2014/main" id="{09DEA236-A533-8326-8737-195A2D546D63}"/>
              </a:ext>
            </a:extLst>
          </p:cNvPr>
          <p:cNvSpPr/>
          <p:nvPr/>
        </p:nvSpPr>
        <p:spPr>
          <a:xfrm rot="2366303">
            <a:off x="3069679" y="1543485"/>
            <a:ext cx="457136" cy="34289"/>
          </a:xfrm>
          <a:custGeom>
            <a:avLst/>
            <a:gdLst>
              <a:gd name="connsiteX0" fmla="*/ 0 w 762000"/>
              <a:gd name="connsiteY0" fmla="*/ 105074 h 105074"/>
              <a:gd name="connsiteX1" fmla="*/ 66675 w 762000"/>
              <a:gd name="connsiteY1" fmla="*/ 80309 h 105074"/>
              <a:gd name="connsiteX2" fmla="*/ 167640 w 762000"/>
              <a:gd name="connsiteY2" fmla="*/ 49829 h 105074"/>
              <a:gd name="connsiteX3" fmla="*/ 270510 w 762000"/>
              <a:gd name="connsiteY3" fmla="*/ 30779 h 105074"/>
              <a:gd name="connsiteX4" fmla="*/ 400050 w 762000"/>
              <a:gd name="connsiteY4" fmla="*/ 9824 h 105074"/>
              <a:gd name="connsiteX5" fmla="*/ 497205 w 762000"/>
              <a:gd name="connsiteY5" fmla="*/ 299 h 105074"/>
              <a:gd name="connsiteX6" fmla="*/ 640080 w 762000"/>
              <a:gd name="connsiteY6" fmla="*/ 2204 h 105074"/>
              <a:gd name="connsiteX7" fmla="*/ 762000 w 762000"/>
              <a:gd name="connsiteY7" fmla="*/ 2204 h 105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000" h="105074">
                <a:moveTo>
                  <a:pt x="0" y="105074"/>
                </a:moveTo>
                <a:cubicBezTo>
                  <a:pt x="19367" y="97295"/>
                  <a:pt x="38735" y="89516"/>
                  <a:pt x="66675" y="80309"/>
                </a:cubicBezTo>
                <a:cubicBezTo>
                  <a:pt x="94615" y="71101"/>
                  <a:pt x="133668" y="58084"/>
                  <a:pt x="167640" y="49829"/>
                </a:cubicBezTo>
                <a:cubicBezTo>
                  <a:pt x="201612" y="41574"/>
                  <a:pt x="231775" y="37446"/>
                  <a:pt x="270510" y="30779"/>
                </a:cubicBezTo>
                <a:cubicBezTo>
                  <a:pt x="309245" y="24112"/>
                  <a:pt x="362268" y="14904"/>
                  <a:pt x="400050" y="9824"/>
                </a:cubicBezTo>
                <a:cubicBezTo>
                  <a:pt x="437832" y="4744"/>
                  <a:pt x="457200" y="1569"/>
                  <a:pt x="497205" y="299"/>
                </a:cubicBezTo>
                <a:cubicBezTo>
                  <a:pt x="537210" y="-971"/>
                  <a:pt x="640080" y="2204"/>
                  <a:pt x="640080" y="2204"/>
                </a:cubicBezTo>
                <a:lnTo>
                  <a:pt x="762000" y="2204"/>
                </a:lnTo>
              </a:path>
            </a:pathLst>
          </a:custGeom>
          <a:noFill/>
          <a:ln w="28575">
            <a:solidFill>
              <a:srgbClr val="80AF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37" name="Freeform 43">
            <a:extLst>
              <a:ext uri="{FF2B5EF4-FFF2-40B4-BE49-F238E27FC236}">
                <a16:creationId xmlns:a16="http://schemas.microsoft.com/office/drawing/2014/main" id="{415E15F6-2352-6003-DB60-53B3C2E31EF4}"/>
              </a:ext>
            </a:extLst>
          </p:cNvPr>
          <p:cNvSpPr>
            <a:spLocks/>
          </p:cNvSpPr>
          <p:nvPr/>
        </p:nvSpPr>
        <p:spPr bwMode="auto">
          <a:xfrm rot="5463195" flipH="1">
            <a:off x="3987839" y="1711661"/>
            <a:ext cx="81000" cy="81000"/>
          </a:xfrm>
          <a:custGeom>
            <a:avLst/>
            <a:gdLst>
              <a:gd name="T0" fmla="*/ 178 w 178"/>
              <a:gd name="T1" fmla="*/ 89 h 178"/>
              <a:gd name="T2" fmla="*/ 178 w 178"/>
              <a:gd name="T3" fmla="*/ 89 h 178"/>
              <a:gd name="T4" fmla="*/ 89 w 178"/>
              <a:gd name="T5" fmla="*/ 178 h 178"/>
              <a:gd name="T6" fmla="*/ 0 w 178"/>
              <a:gd name="T7" fmla="*/ 89 h 178"/>
              <a:gd name="T8" fmla="*/ 89 w 178"/>
              <a:gd name="T9" fmla="*/ 0 h 178"/>
              <a:gd name="T10" fmla="*/ 178 w 178"/>
              <a:gd name="T11" fmla="*/ 89 h 178"/>
              <a:gd name="T12" fmla="*/ 178 w 178"/>
              <a:gd name="T13" fmla="*/ 89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178">
                <a:moveTo>
                  <a:pt x="178" y="89"/>
                </a:moveTo>
                <a:lnTo>
                  <a:pt x="178" y="89"/>
                </a:lnTo>
                <a:cubicBezTo>
                  <a:pt x="178" y="138"/>
                  <a:pt x="138" y="178"/>
                  <a:pt x="89" y="178"/>
                </a:cubicBezTo>
                <a:cubicBezTo>
                  <a:pt x="40" y="178"/>
                  <a:pt x="0" y="138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lnTo>
                  <a:pt x="178" y="89"/>
                </a:lnTo>
                <a:close/>
              </a:path>
            </a:pathLst>
          </a:custGeom>
          <a:solidFill>
            <a:srgbClr val="24E051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/>
          </a:p>
        </p:txBody>
      </p:sp>
      <p:sp>
        <p:nvSpPr>
          <p:cNvPr id="538" name="Freeform 43">
            <a:extLst>
              <a:ext uri="{FF2B5EF4-FFF2-40B4-BE49-F238E27FC236}">
                <a16:creationId xmlns:a16="http://schemas.microsoft.com/office/drawing/2014/main" id="{D664A383-A47C-FB72-18A4-7AD3ABEABF57}"/>
              </a:ext>
            </a:extLst>
          </p:cNvPr>
          <p:cNvSpPr>
            <a:spLocks/>
          </p:cNvSpPr>
          <p:nvPr/>
        </p:nvSpPr>
        <p:spPr bwMode="auto">
          <a:xfrm rot="5463195" flipH="1">
            <a:off x="4324453" y="2629585"/>
            <a:ext cx="81000" cy="81000"/>
          </a:xfrm>
          <a:custGeom>
            <a:avLst/>
            <a:gdLst>
              <a:gd name="T0" fmla="*/ 178 w 178"/>
              <a:gd name="T1" fmla="*/ 89 h 178"/>
              <a:gd name="T2" fmla="*/ 178 w 178"/>
              <a:gd name="T3" fmla="*/ 89 h 178"/>
              <a:gd name="T4" fmla="*/ 89 w 178"/>
              <a:gd name="T5" fmla="*/ 178 h 178"/>
              <a:gd name="T6" fmla="*/ 0 w 178"/>
              <a:gd name="T7" fmla="*/ 89 h 178"/>
              <a:gd name="T8" fmla="*/ 89 w 178"/>
              <a:gd name="T9" fmla="*/ 0 h 178"/>
              <a:gd name="T10" fmla="*/ 178 w 178"/>
              <a:gd name="T11" fmla="*/ 89 h 178"/>
              <a:gd name="T12" fmla="*/ 178 w 178"/>
              <a:gd name="T13" fmla="*/ 89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178">
                <a:moveTo>
                  <a:pt x="178" y="89"/>
                </a:moveTo>
                <a:lnTo>
                  <a:pt x="178" y="89"/>
                </a:lnTo>
                <a:cubicBezTo>
                  <a:pt x="178" y="138"/>
                  <a:pt x="138" y="178"/>
                  <a:pt x="89" y="178"/>
                </a:cubicBezTo>
                <a:cubicBezTo>
                  <a:pt x="40" y="178"/>
                  <a:pt x="0" y="138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lnTo>
                  <a:pt x="178" y="89"/>
                </a:lnTo>
                <a:close/>
              </a:path>
            </a:pathLst>
          </a:custGeom>
          <a:solidFill>
            <a:srgbClr val="24E051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/>
          </a:p>
        </p:txBody>
      </p:sp>
      <p:sp>
        <p:nvSpPr>
          <p:cNvPr id="539" name="Freeform 43">
            <a:extLst>
              <a:ext uri="{FF2B5EF4-FFF2-40B4-BE49-F238E27FC236}">
                <a16:creationId xmlns:a16="http://schemas.microsoft.com/office/drawing/2014/main" id="{5D0CDDB4-15D5-BA3E-C1AA-A60C064254F8}"/>
              </a:ext>
            </a:extLst>
          </p:cNvPr>
          <p:cNvSpPr>
            <a:spLocks/>
          </p:cNvSpPr>
          <p:nvPr/>
        </p:nvSpPr>
        <p:spPr bwMode="auto">
          <a:xfrm rot="5463195" flipH="1">
            <a:off x="4324453" y="3268374"/>
            <a:ext cx="81000" cy="81000"/>
          </a:xfrm>
          <a:custGeom>
            <a:avLst/>
            <a:gdLst>
              <a:gd name="T0" fmla="*/ 178 w 178"/>
              <a:gd name="T1" fmla="*/ 89 h 178"/>
              <a:gd name="T2" fmla="*/ 178 w 178"/>
              <a:gd name="T3" fmla="*/ 89 h 178"/>
              <a:gd name="T4" fmla="*/ 89 w 178"/>
              <a:gd name="T5" fmla="*/ 178 h 178"/>
              <a:gd name="T6" fmla="*/ 0 w 178"/>
              <a:gd name="T7" fmla="*/ 89 h 178"/>
              <a:gd name="T8" fmla="*/ 89 w 178"/>
              <a:gd name="T9" fmla="*/ 0 h 178"/>
              <a:gd name="T10" fmla="*/ 178 w 178"/>
              <a:gd name="T11" fmla="*/ 89 h 178"/>
              <a:gd name="T12" fmla="*/ 178 w 178"/>
              <a:gd name="T13" fmla="*/ 89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178">
                <a:moveTo>
                  <a:pt x="178" y="89"/>
                </a:moveTo>
                <a:lnTo>
                  <a:pt x="178" y="89"/>
                </a:lnTo>
                <a:cubicBezTo>
                  <a:pt x="178" y="138"/>
                  <a:pt x="138" y="178"/>
                  <a:pt x="89" y="178"/>
                </a:cubicBezTo>
                <a:cubicBezTo>
                  <a:pt x="40" y="178"/>
                  <a:pt x="0" y="138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lnTo>
                  <a:pt x="178" y="89"/>
                </a:lnTo>
                <a:close/>
              </a:path>
            </a:pathLst>
          </a:custGeom>
          <a:solidFill>
            <a:srgbClr val="24E051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/>
          </a:p>
        </p:txBody>
      </p:sp>
      <p:sp>
        <p:nvSpPr>
          <p:cNvPr id="540" name="Freeform 43">
            <a:extLst>
              <a:ext uri="{FF2B5EF4-FFF2-40B4-BE49-F238E27FC236}">
                <a16:creationId xmlns:a16="http://schemas.microsoft.com/office/drawing/2014/main" id="{8F6108FF-810B-35CF-B9C5-1639BBA9899F}"/>
              </a:ext>
            </a:extLst>
          </p:cNvPr>
          <p:cNvSpPr>
            <a:spLocks/>
          </p:cNvSpPr>
          <p:nvPr/>
        </p:nvSpPr>
        <p:spPr bwMode="auto">
          <a:xfrm rot="5463195" flipH="1">
            <a:off x="3965405" y="4182149"/>
            <a:ext cx="81000" cy="81000"/>
          </a:xfrm>
          <a:custGeom>
            <a:avLst/>
            <a:gdLst>
              <a:gd name="T0" fmla="*/ 178 w 178"/>
              <a:gd name="T1" fmla="*/ 89 h 178"/>
              <a:gd name="T2" fmla="*/ 178 w 178"/>
              <a:gd name="T3" fmla="*/ 89 h 178"/>
              <a:gd name="T4" fmla="*/ 89 w 178"/>
              <a:gd name="T5" fmla="*/ 178 h 178"/>
              <a:gd name="T6" fmla="*/ 0 w 178"/>
              <a:gd name="T7" fmla="*/ 89 h 178"/>
              <a:gd name="T8" fmla="*/ 89 w 178"/>
              <a:gd name="T9" fmla="*/ 0 h 178"/>
              <a:gd name="T10" fmla="*/ 178 w 178"/>
              <a:gd name="T11" fmla="*/ 89 h 178"/>
              <a:gd name="T12" fmla="*/ 178 w 178"/>
              <a:gd name="T13" fmla="*/ 89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178">
                <a:moveTo>
                  <a:pt x="178" y="89"/>
                </a:moveTo>
                <a:lnTo>
                  <a:pt x="178" y="89"/>
                </a:lnTo>
                <a:cubicBezTo>
                  <a:pt x="178" y="138"/>
                  <a:pt x="138" y="178"/>
                  <a:pt x="89" y="178"/>
                </a:cubicBezTo>
                <a:cubicBezTo>
                  <a:pt x="40" y="178"/>
                  <a:pt x="0" y="138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lnTo>
                  <a:pt x="178" y="89"/>
                </a:lnTo>
                <a:close/>
              </a:path>
            </a:pathLst>
          </a:custGeom>
          <a:solidFill>
            <a:srgbClr val="24E051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/>
          </a:p>
        </p:txBody>
      </p:sp>
      <p:sp>
        <p:nvSpPr>
          <p:cNvPr id="541" name="Freeform 43">
            <a:extLst>
              <a:ext uri="{FF2B5EF4-FFF2-40B4-BE49-F238E27FC236}">
                <a16:creationId xmlns:a16="http://schemas.microsoft.com/office/drawing/2014/main" id="{D2CAF1B7-6BDB-A932-6435-A186F5B6B248}"/>
              </a:ext>
            </a:extLst>
          </p:cNvPr>
          <p:cNvSpPr>
            <a:spLocks/>
          </p:cNvSpPr>
          <p:nvPr/>
        </p:nvSpPr>
        <p:spPr bwMode="auto">
          <a:xfrm rot="5463195" flipH="1">
            <a:off x="3672986" y="4465354"/>
            <a:ext cx="81000" cy="81000"/>
          </a:xfrm>
          <a:custGeom>
            <a:avLst/>
            <a:gdLst>
              <a:gd name="T0" fmla="*/ 178 w 178"/>
              <a:gd name="T1" fmla="*/ 89 h 178"/>
              <a:gd name="T2" fmla="*/ 178 w 178"/>
              <a:gd name="T3" fmla="*/ 89 h 178"/>
              <a:gd name="T4" fmla="*/ 89 w 178"/>
              <a:gd name="T5" fmla="*/ 178 h 178"/>
              <a:gd name="T6" fmla="*/ 0 w 178"/>
              <a:gd name="T7" fmla="*/ 89 h 178"/>
              <a:gd name="T8" fmla="*/ 89 w 178"/>
              <a:gd name="T9" fmla="*/ 0 h 178"/>
              <a:gd name="T10" fmla="*/ 178 w 178"/>
              <a:gd name="T11" fmla="*/ 89 h 178"/>
              <a:gd name="T12" fmla="*/ 178 w 178"/>
              <a:gd name="T13" fmla="*/ 89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178">
                <a:moveTo>
                  <a:pt x="178" y="89"/>
                </a:moveTo>
                <a:lnTo>
                  <a:pt x="178" y="89"/>
                </a:lnTo>
                <a:cubicBezTo>
                  <a:pt x="178" y="138"/>
                  <a:pt x="138" y="178"/>
                  <a:pt x="89" y="178"/>
                </a:cubicBezTo>
                <a:cubicBezTo>
                  <a:pt x="40" y="178"/>
                  <a:pt x="0" y="138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lnTo>
                  <a:pt x="178" y="89"/>
                </a:lnTo>
                <a:close/>
              </a:path>
            </a:pathLst>
          </a:custGeom>
          <a:solidFill>
            <a:srgbClr val="24E051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/>
          </a:p>
        </p:txBody>
      </p:sp>
      <p:sp>
        <p:nvSpPr>
          <p:cNvPr id="542" name="Freeform 43">
            <a:extLst>
              <a:ext uri="{FF2B5EF4-FFF2-40B4-BE49-F238E27FC236}">
                <a16:creationId xmlns:a16="http://schemas.microsoft.com/office/drawing/2014/main" id="{1DF6FC52-C7C9-B08F-3977-AB54F3C75378}"/>
              </a:ext>
            </a:extLst>
          </p:cNvPr>
          <p:cNvSpPr>
            <a:spLocks/>
          </p:cNvSpPr>
          <p:nvPr/>
        </p:nvSpPr>
        <p:spPr bwMode="auto">
          <a:xfrm rot="5463195" flipH="1">
            <a:off x="895988" y="1342294"/>
            <a:ext cx="81000" cy="81000"/>
          </a:xfrm>
          <a:custGeom>
            <a:avLst/>
            <a:gdLst>
              <a:gd name="T0" fmla="*/ 178 w 178"/>
              <a:gd name="T1" fmla="*/ 89 h 178"/>
              <a:gd name="T2" fmla="*/ 178 w 178"/>
              <a:gd name="T3" fmla="*/ 89 h 178"/>
              <a:gd name="T4" fmla="*/ 89 w 178"/>
              <a:gd name="T5" fmla="*/ 178 h 178"/>
              <a:gd name="T6" fmla="*/ 0 w 178"/>
              <a:gd name="T7" fmla="*/ 89 h 178"/>
              <a:gd name="T8" fmla="*/ 89 w 178"/>
              <a:gd name="T9" fmla="*/ 0 h 178"/>
              <a:gd name="T10" fmla="*/ 178 w 178"/>
              <a:gd name="T11" fmla="*/ 89 h 178"/>
              <a:gd name="T12" fmla="*/ 178 w 178"/>
              <a:gd name="T13" fmla="*/ 89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178">
                <a:moveTo>
                  <a:pt x="178" y="89"/>
                </a:moveTo>
                <a:lnTo>
                  <a:pt x="178" y="89"/>
                </a:lnTo>
                <a:cubicBezTo>
                  <a:pt x="178" y="138"/>
                  <a:pt x="138" y="178"/>
                  <a:pt x="89" y="178"/>
                </a:cubicBezTo>
                <a:cubicBezTo>
                  <a:pt x="40" y="178"/>
                  <a:pt x="0" y="138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lnTo>
                  <a:pt x="178" y="89"/>
                </a:lnTo>
                <a:close/>
              </a:path>
            </a:pathLst>
          </a:custGeom>
          <a:solidFill>
            <a:srgbClr val="24E051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/>
          </a:p>
        </p:txBody>
      </p:sp>
      <p:sp>
        <p:nvSpPr>
          <p:cNvPr id="543" name="Freeform 43">
            <a:extLst>
              <a:ext uri="{FF2B5EF4-FFF2-40B4-BE49-F238E27FC236}">
                <a16:creationId xmlns:a16="http://schemas.microsoft.com/office/drawing/2014/main" id="{216C3110-1320-557F-5726-C574EDD45569}"/>
              </a:ext>
            </a:extLst>
          </p:cNvPr>
          <p:cNvSpPr>
            <a:spLocks/>
          </p:cNvSpPr>
          <p:nvPr/>
        </p:nvSpPr>
        <p:spPr bwMode="auto">
          <a:xfrm rot="5463195" flipH="1">
            <a:off x="540415" y="1696624"/>
            <a:ext cx="81000" cy="81000"/>
          </a:xfrm>
          <a:custGeom>
            <a:avLst/>
            <a:gdLst>
              <a:gd name="T0" fmla="*/ 178 w 178"/>
              <a:gd name="T1" fmla="*/ 89 h 178"/>
              <a:gd name="T2" fmla="*/ 178 w 178"/>
              <a:gd name="T3" fmla="*/ 89 h 178"/>
              <a:gd name="T4" fmla="*/ 89 w 178"/>
              <a:gd name="T5" fmla="*/ 178 h 178"/>
              <a:gd name="T6" fmla="*/ 0 w 178"/>
              <a:gd name="T7" fmla="*/ 89 h 178"/>
              <a:gd name="T8" fmla="*/ 89 w 178"/>
              <a:gd name="T9" fmla="*/ 0 h 178"/>
              <a:gd name="T10" fmla="*/ 178 w 178"/>
              <a:gd name="T11" fmla="*/ 89 h 178"/>
              <a:gd name="T12" fmla="*/ 178 w 178"/>
              <a:gd name="T13" fmla="*/ 89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178">
                <a:moveTo>
                  <a:pt x="178" y="89"/>
                </a:moveTo>
                <a:lnTo>
                  <a:pt x="178" y="89"/>
                </a:lnTo>
                <a:cubicBezTo>
                  <a:pt x="178" y="138"/>
                  <a:pt x="138" y="178"/>
                  <a:pt x="89" y="178"/>
                </a:cubicBezTo>
                <a:cubicBezTo>
                  <a:pt x="40" y="178"/>
                  <a:pt x="0" y="138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lnTo>
                  <a:pt x="178" y="89"/>
                </a:lnTo>
                <a:close/>
              </a:path>
            </a:pathLst>
          </a:custGeom>
          <a:solidFill>
            <a:srgbClr val="24E051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/>
          </a:p>
        </p:txBody>
      </p:sp>
      <p:sp>
        <p:nvSpPr>
          <p:cNvPr id="544" name="Freeform 43">
            <a:extLst>
              <a:ext uri="{FF2B5EF4-FFF2-40B4-BE49-F238E27FC236}">
                <a16:creationId xmlns:a16="http://schemas.microsoft.com/office/drawing/2014/main" id="{BBA77772-A0F2-2811-76FE-CDB6CEC4A78E}"/>
              </a:ext>
            </a:extLst>
          </p:cNvPr>
          <p:cNvSpPr>
            <a:spLocks/>
          </p:cNvSpPr>
          <p:nvPr/>
        </p:nvSpPr>
        <p:spPr bwMode="auto">
          <a:xfrm rot="5463195" flipH="1">
            <a:off x="131227" y="2631256"/>
            <a:ext cx="81000" cy="81000"/>
          </a:xfrm>
          <a:custGeom>
            <a:avLst/>
            <a:gdLst>
              <a:gd name="T0" fmla="*/ 178 w 178"/>
              <a:gd name="T1" fmla="*/ 89 h 178"/>
              <a:gd name="T2" fmla="*/ 178 w 178"/>
              <a:gd name="T3" fmla="*/ 89 h 178"/>
              <a:gd name="T4" fmla="*/ 89 w 178"/>
              <a:gd name="T5" fmla="*/ 178 h 178"/>
              <a:gd name="T6" fmla="*/ 0 w 178"/>
              <a:gd name="T7" fmla="*/ 89 h 178"/>
              <a:gd name="T8" fmla="*/ 89 w 178"/>
              <a:gd name="T9" fmla="*/ 0 h 178"/>
              <a:gd name="T10" fmla="*/ 178 w 178"/>
              <a:gd name="T11" fmla="*/ 89 h 178"/>
              <a:gd name="T12" fmla="*/ 178 w 178"/>
              <a:gd name="T13" fmla="*/ 89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178">
                <a:moveTo>
                  <a:pt x="178" y="89"/>
                </a:moveTo>
                <a:lnTo>
                  <a:pt x="178" y="89"/>
                </a:lnTo>
                <a:cubicBezTo>
                  <a:pt x="178" y="138"/>
                  <a:pt x="138" y="178"/>
                  <a:pt x="89" y="178"/>
                </a:cubicBezTo>
                <a:cubicBezTo>
                  <a:pt x="40" y="178"/>
                  <a:pt x="0" y="138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lnTo>
                  <a:pt x="178" y="89"/>
                </a:lnTo>
                <a:close/>
              </a:path>
            </a:pathLst>
          </a:custGeom>
          <a:solidFill>
            <a:srgbClr val="24E051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/>
          </a:p>
        </p:txBody>
      </p:sp>
      <p:sp>
        <p:nvSpPr>
          <p:cNvPr id="545" name="Freeform 43">
            <a:extLst>
              <a:ext uri="{FF2B5EF4-FFF2-40B4-BE49-F238E27FC236}">
                <a16:creationId xmlns:a16="http://schemas.microsoft.com/office/drawing/2014/main" id="{B800C388-4936-B72A-1617-008ADED5A13A}"/>
              </a:ext>
            </a:extLst>
          </p:cNvPr>
          <p:cNvSpPr>
            <a:spLocks/>
          </p:cNvSpPr>
          <p:nvPr/>
        </p:nvSpPr>
        <p:spPr bwMode="auto">
          <a:xfrm rot="5463195" flipH="1">
            <a:off x="130537" y="3268374"/>
            <a:ext cx="81000" cy="81000"/>
          </a:xfrm>
          <a:custGeom>
            <a:avLst/>
            <a:gdLst>
              <a:gd name="T0" fmla="*/ 178 w 178"/>
              <a:gd name="T1" fmla="*/ 89 h 178"/>
              <a:gd name="T2" fmla="*/ 178 w 178"/>
              <a:gd name="T3" fmla="*/ 89 h 178"/>
              <a:gd name="T4" fmla="*/ 89 w 178"/>
              <a:gd name="T5" fmla="*/ 178 h 178"/>
              <a:gd name="T6" fmla="*/ 0 w 178"/>
              <a:gd name="T7" fmla="*/ 89 h 178"/>
              <a:gd name="T8" fmla="*/ 89 w 178"/>
              <a:gd name="T9" fmla="*/ 0 h 178"/>
              <a:gd name="T10" fmla="*/ 178 w 178"/>
              <a:gd name="T11" fmla="*/ 89 h 178"/>
              <a:gd name="T12" fmla="*/ 178 w 178"/>
              <a:gd name="T13" fmla="*/ 89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178">
                <a:moveTo>
                  <a:pt x="178" y="89"/>
                </a:moveTo>
                <a:lnTo>
                  <a:pt x="178" y="89"/>
                </a:lnTo>
                <a:cubicBezTo>
                  <a:pt x="178" y="138"/>
                  <a:pt x="138" y="178"/>
                  <a:pt x="89" y="178"/>
                </a:cubicBezTo>
                <a:cubicBezTo>
                  <a:pt x="40" y="178"/>
                  <a:pt x="0" y="138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lnTo>
                  <a:pt x="178" y="89"/>
                </a:lnTo>
                <a:close/>
              </a:path>
            </a:pathLst>
          </a:custGeom>
          <a:solidFill>
            <a:srgbClr val="24E051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/>
          </a:p>
        </p:txBody>
      </p:sp>
      <p:sp>
        <p:nvSpPr>
          <p:cNvPr id="546" name="Freeform 43">
            <a:extLst>
              <a:ext uri="{FF2B5EF4-FFF2-40B4-BE49-F238E27FC236}">
                <a16:creationId xmlns:a16="http://schemas.microsoft.com/office/drawing/2014/main" id="{C40D61A5-8AE7-A3F2-3B82-AB8F1ED37FE6}"/>
              </a:ext>
            </a:extLst>
          </p:cNvPr>
          <p:cNvSpPr>
            <a:spLocks/>
          </p:cNvSpPr>
          <p:nvPr/>
        </p:nvSpPr>
        <p:spPr bwMode="auto">
          <a:xfrm rot="5463195" flipH="1">
            <a:off x="579452" y="4262759"/>
            <a:ext cx="81000" cy="81000"/>
          </a:xfrm>
          <a:custGeom>
            <a:avLst/>
            <a:gdLst>
              <a:gd name="T0" fmla="*/ 178 w 178"/>
              <a:gd name="T1" fmla="*/ 89 h 178"/>
              <a:gd name="T2" fmla="*/ 178 w 178"/>
              <a:gd name="T3" fmla="*/ 89 h 178"/>
              <a:gd name="T4" fmla="*/ 89 w 178"/>
              <a:gd name="T5" fmla="*/ 178 h 178"/>
              <a:gd name="T6" fmla="*/ 0 w 178"/>
              <a:gd name="T7" fmla="*/ 89 h 178"/>
              <a:gd name="T8" fmla="*/ 89 w 178"/>
              <a:gd name="T9" fmla="*/ 0 h 178"/>
              <a:gd name="T10" fmla="*/ 178 w 178"/>
              <a:gd name="T11" fmla="*/ 89 h 178"/>
              <a:gd name="T12" fmla="*/ 178 w 178"/>
              <a:gd name="T13" fmla="*/ 89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178">
                <a:moveTo>
                  <a:pt x="178" y="89"/>
                </a:moveTo>
                <a:lnTo>
                  <a:pt x="178" y="89"/>
                </a:lnTo>
                <a:cubicBezTo>
                  <a:pt x="178" y="138"/>
                  <a:pt x="138" y="178"/>
                  <a:pt x="89" y="178"/>
                </a:cubicBezTo>
                <a:cubicBezTo>
                  <a:pt x="40" y="178"/>
                  <a:pt x="0" y="138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lnTo>
                  <a:pt x="178" y="89"/>
                </a:lnTo>
                <a:close/>
              </a:path>
            </a:pathLst>
          </a:custGeom>
          <a:solidFill>
            <a:srgbClr val="24E051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/>
          </a:p>
        </p:txBody>
      </p:sp>
      <p:sp>
        <p:nvSpPr>
          <p:cNvPr id="547" name="Freeform 43">
            <a:extLst>
              <a:ext uri="{FF2B5EF4-FFF2-40B4-BE49-F238E27FC236}">
                <a16:creationId xmlns:a16="http://schemas.microsoft.com/office/drawing/2014/main" id="{3A12E553-6AC4-03F3-A461-2C8D2F95EFF3}"/>
              </a:ext>
            </a:extLst>
          </p:cNvPr>
          <p:cNvSpPr>
            <a:spLocks/>
          </p:cNvSpPr>
          <p:nvPr/>
        </p:nvSpPr>
        <p:spPr bwMode="auto">
          <a:xfrm rot="5463195" flipH="1">
            <a:off x="930837" y="4571394"/>
            <a:ext cx="81000" cy="81000"/>
          </a:xfrm>
          <a:custGeom>
            <a:avLst/>
            <a:gdLst>
              <a:gd name="T0" fmla="*/ 178 w 178"/>
              <a:gd name="T1" fmla="*/ 89 h 178"/>
              <a:gd name="T2" fmla="*/ 178 w 178"/>
              <a:gd name="T3" fmla="*/ 89 h 178"/>
              <a:gd name="T4" fmla="*/ 89 w 178"/>
              <a:gd name="T5" fmla="*/ 178 h 178"/>
              <a:gd name="T6" fmla="*/ 0 w 178"/>
              <a:gd name="T7" fmla="*/ 89 h 178"/>
              <a:gd name="T8" fmla="*/ 89 w 178"/>
              <a:gd name="T9" fmla="*/ 0 h 178"/>
              <a:gd name="T10" fmla="*/ 178 w 178"/>
              <a:gd name="T11" fmla="*/ 89 h 178"/>
              <a:gd name="T12" fmla="*/ 178 w 178"/>
              <a:gd name="T13" fmla="*/ 89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178">
                <a:moveTo>
                  <a:pt x="178" y="89"/>
                </a:moveTo>
                <a:lnTo>
                  <a:pt x="178" y="89"/>
                </a:lnTo>
                <a:cubicBezTo>
                  <a:pt x="178" y="138"/>
                  <a:pt x="138" y="178"/>
                  <a:pt x="89" y="178"/>
                </a:cubicBezTo>
                <a:cubicBezTo>
                  <a:pt x="40" y="178"/>
                  <a:pt x="0" y="138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lnTo>
                  <a:pt x="178" y="89"/>
                </a:lnTo>
                <a:close/>
              </a:path>
            </a:pathLst>
          </a:custGeom>
          <a:solidFill>
            <a:srgbClr val="24E051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/>
          </a:p>
        </p:txBody>
      </p:sp>
      <p:sp>
        <p:nvSpPr>
          <p:cNvPr id="550" name="Freeform 43">
            <a:extLst>
              <a:ext uri="{FF2B5EF4-FFF2-40B4-BE49-F238E27FC236}">
                <a16:creationId xmlns:a16="http://schemas.microsoft.com/office/drawing/2014/main" id="{77781401-307F-959F-3FCF-69D500F4D63A}"/>
              </a:ext>
            </a:extLst>
          </p:cNvPr>
          <p:cNvSpPr>
            <a:spLocks/>
          </p:cNvSpPr>
          <p:nvPr/>
        </p:nvSpPr>
        <p:spPr bwMode="auto">
          <a:xfrm>
            <a:off x="2165115" y="1041957"/>
            <a:ext cx="155117" cy="149344"/>
          </a:xfrm>
          <a:custGeom>
            <a:avLst/>
            <a:gdLst>
              <a:gd name="T0" fmla="*/ 178 w 178"/>
              <a:gd name="T1" fmla="*/ 89 h 178"/>
              <a:gd name="T2" fmla="*/ 178 w 178"/>
              <a:gd name="T3" fmla="*/ 89 h 178"/>
              <a:gd name="T4" fmla="*/ 89 w 178"/>
              <a:gd name="T5" fmla="*/ 178 h 178"/>
              <a:gd name="T6" fmla="*/ 0 w 178"/>
              <a:gd name="T7" fmla="*/ 89 h 178"/>
              <a:gd name="T8" fmla="*/ 89 w 178"/>
              <a:gd name="T9" fmla="*/ 0 h 178"/>
              <a:gd name="T10" fmla="*/ 178 w 178"/>
              <a:gd name="T11" fmla="*/ 89 h 178"/>
              <a:gd name="T12" fmla="*/ 178 w 178"/>
              <a:gd name="T13" fmla="*/ 89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178">
                <a:moveTo>
                  <a:pt x="178" y="89"/>
                </a:moveTo>
                <a:lnTo>
                  <a:pt x="178" y="89"/>
                </a:lnTo>
                <a:cubicBezTo>
                  <a:pt x="178" y="138"/>
                  <a:pt x="138" y="178"/>
                  <a:pt x="89" y="178"/>
                </a:cubicBezTo>
                <a:cubicBezTo>
                  <a:pt x="40" y="178"/>
                  <a:pt x="0" y="138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lnTo>
                  <a:pt x="178" y="89"/>
                </a:lnTo>
                <a:close/>
              </a:path>
            </a:pathLst>
          </a:custGeom>
          <a:solidFill>
            <a:srgbClr val="FFAF7B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dirty="0"/>
          </a:p>
        </p:txBody>
      </p:sp>
      <p:sp>
        <p:nvSpPr>
          <p:cNvPr id="551" name="Freeform 43">
            <a:extLst>
              <a:ext uri="{FF2B5EF4-FFF2-40B4-BE49-F238E27FC236}">
                <a16:creationId xmlns:a16="http://schemas.microsoft.com/office/drawing/2014/main" id="{0A91C789-6189-251C-EC0E-3C87E4230647}"/>
              </a:ext>
            </a:extLst>
          </p:cNvPr>
          <p:cNvSpPr>
            <a:spLocks/>
          </p:cNvSpPr>
          <p:nvPr/>
        </p:nvSpPr>
        <p:spPr bwMode="auto">
          <a:xfrm>
            <a:off x="2220377" y="4752310"/>
            <a:ext cx="155117" cy="149344"/>
          </a:xfrm>
          <a:custGeom>
            <a:avLst/>
            <a:gdLst>
              <a:gd name="T0" fmla="*/ 178 w 178"/>
              <a:gd name="T1" fmla="*/ 89 h 178"/>
              <a:gd name="T2" fmla="*/ 178 w 178"/>
              <a:gd name="T3" fmla="*/ 89 h 178"/>
              <a:gd name="T4" fmla="*/ 89 w 178"/>
              <a:gd name="T5" fmla="*/ 178 h 178"/>
              <a:gd name="T6" fmla="*/ 0 w 178"/>
              <a:gd name="T7" fmla="*/ 89 h 178"/>
              <a:gd name="T8" fmla="*/ 89 w 178"/>
              <a:gd name="T9" fmla="*/ 0 h 178"/>
              <a:gd name="T10" fmla="*/ 178 w 178"/>
              <a:gd name="T11" fmla="*/ 89 h 178"/>
              <a:gd name="T12" fmla="*/ 178 w 178"/>
              <a:gd name="T13" fmla="*/ 89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178">
                <a:moveTo>
                  <a:pt x="178" y="89"/>
                </a:moveTo>
                <a:lnTo>
                  <a:pt x="178" y="89"/>
                </a:lnTo>
                <a:cubicBezTo>
                  <a:pt x="178" y="138"/>
                  <a:pt x="138" y="178"/>
                  <a:pt x="89" y="178"/>
                </a:cubicBezTo>
                <a:cubicBezTo>
                  <a:pt x="40" y="178"/>
                  <a:pt x="0" y="138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lnTo>
                  <a:pt x="178" y="89"/>
                </a:lnTo>
                <a:close/>
              </a:path>
            </a:pathLst>
          </a:custGeom>
          <a:solidFill>
            <a:srgbClr val="FFAF7B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dirty="0"/>
          </a:p>
        </p:txBody>
      </p:sp>
      <p:sp>
        <p:nvSpPr>
          <p:cNvPr id="552" name="Freeform 43">
            <a:extLst>
              <a:ext uri="{FF2B5EF4-FFF2-40B4-BE49-F238E27FC236}">
                <a16:creationId xmlns:a16="http://schemas.microsoft.com/office/drawing/2014/main" id="{4562227D-68A9-BBDF-5115-718666F1F77C}"/>
              </a:ext>
            </a:extLst>
          </p:cNvPr>
          <p:cNvSpPr>
            <a:spLocks/>
          </p:cNvSpPr>
          <p:nvPr/>
        </p:nvSpPr>
        <p:spPr bwMode="auto">
          <a:xfrm>
            <a:off x="4105670" y="2912779"/>
            <a:ext cx="155117" cy="149344"/>
          </a:xfrm>
          <a:custGeom>
            <a:avLst/>
            <a:gdLst>
              <a:gd name="T0" fmla="*/ 178 w 178"/>
              <a:gd name="T1" fmla="*/ 89 h 178"/>
              <a:gd name="T2" fmla="*/ 178 w 178"/>
              <a:gd name="T3" fmla="*/ 89 h 178"/>
              <a:gd name="T4" fmla="*/ 89 w 178"/>
              <a:gd name="T5" fmla="*/ 178 h 178"/>
              <a:gd name="T6" fmla="*/ 0 w 178"/>
              <a:gd name="T7" fmla="*/ 89 h 178"/>
              <a:gd name="T8" fmla="*/ 89 w 178"/>
              <a:gd name="T9" fmla="*/ 0 h 178"/>
              <a:gd name="T10" fmla="*/ 178 w 178"/>
              <a:gd name="T11" fmla="*/ 89 h 178"/>
              <a:gd name="T12" fmla="*/ 178 w 178"/>
              <a:gd name="T13" fmla="*/ 89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178">
                <a:moveTo>
                  <a:pt x="178" y="89"/>
                </a:moveTo>
                <a:lnTo>
                  <a:pt x="178" y="89"/>
                </a:lnTo>
                <a:cubicBezTo>
                  <a:pt x="178" y="138"/>
                  <a:pt x="138" y="178"/>
                  <a:pt x="89" y="178"/>
                </a:cubicBezTo>
                <a:cubicBezTo>
                  <a:pt x="40" y="178"/>
                  <a:pt x="0" y="138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lnTo>
                  <a:pt x="178" y="89"/>
                </a:lnTo>
                <a:close/>
              </a:path>
            </a:pathLst>
          </a:custGeom>
          <a:solidFill>
            <a:srgbClr val="FFAF7B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dirty="0"/>
          </a:p>
        </p:txBody>
      </p:sp>
      <p:sp>
        <p:nvSpPr>
          <p:cNvPr id="553" name="Freeform 43">
            <a:extLst>
              <a:ext uri="{FF2B5EF4-FFF2-40B4-BE49-F238E27FC236}">
                <a16:creationId xmlns:a16="http://schemas.microsoft.com/office/drawing/2014/main" id="{C153F38A-8724-6615-0C9B-BE8279B90591}"/>
              </a:ext>
            </a:extLst>
          </p:cNvPr>
          <p:cNvSpPr>
            <a:spLocks/>
          </p:cNvSpPr>
          <p:nvPr/>
        </p:nvSpPr>
        <p:spPr bwMode="auto">
          <a:xfrm>
            <a:off x="271777" y="2917896"/>
            <a:ext cx="155117" cy="149344"/>
          </a:xfrm>
          <a:custGeom>
            <a:avLst/>
            <a:gdLst>
              <a:gd name="T0" fmla="*/ 178 w 178"/>
              <a:gd name="T1" fmla="*/ 89 h 178"/>
              <a:gd name="T2" fmla="*/ 178 w 178"/>
              <a:gd name="T3" fmla="*/ 89 h 178"/>
              <a:gd name="T4" fmla="*/ 89 w 178"/>
              <a:gd name="T5" fmla="*/ 178 h 178"/>
              <a:gd name="T6" fmla="*/ 0 w 178"/>
              <a:gd name="T7" fmla="*/ 89 h 178"/>
              <a:gd name="T8" fmla="*/ 89 w 178"/>
              <a:gd name="T9" fmla="*/ 0 h 178"/>
              <a:gd name="T10" fmla="*/ 178 w 178"/>
              <a:gd name="T11" fmla="*/ 89 h 178"/>
              <a:gd name="T12" fmla="*/ 178 w 178"/>
              <a:gd name="T13" fmla="*/ 89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178">
                <a:moveTo>
                  <a:pt x="178" y="89"/>
                </a:moveTo>
                <a:lnTo>
                  <a:pt x="178" y="89"/>
                </a:lnTo>
                <a:cubicBezTo>
                  <a:pt x="178" y="138"/>
                  <a:pt x="138" y="178"/>
                  <a:pt x="89" y="178"/>
                </a:cubicBezTo>
                <a:cubicBezTo>
                  <a:pt x="40" y="178"/>
                  <a:pt x="0" y="138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lnTo>
                  <a:pt x="178" y="89"/>
                </a:lnTo>
                <a:close/>
              </a:path>
            </a:pathLst>
          </a:custGeom>
          <a:solidFill>
            <a:srgbClr val="FFAF7B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dirty="0"/>
          </a:p>
        </p:txBody>
      </p:sp>
      <p:sp>
        <p:nvSpPr>
          <p:cNvPr id="556" name="Oval 555">
            <a:extLst>
              <a:ext uri="{FF2B5EF4-FFF2-40B4-BE49-F238E27FC236}">
                <a16:creationId xmlns:a16="http://schemas.microsoft.com/office/drawing/2014/main" id="{B5D0C2ED-4D9C-4D67-68EB-7FA92E2EBC7B}"/>
              </a:ext>
            </a:extLst>
          </p:cNvPr>
          <p:cNvSpPr/>
          <p:nvPr/>
        </p:nvSpPr>
        <p:spPr>
          <a:xfrm>
            <a:off x="1072310" y="1779026"/>
            <a:ext cx="2337545" cy="250727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2185AB3-FBF5-F72C-91F8-9343D6B15F3E}"/>
              </a:ext>
            </a:extLst>
          </p:cNvPr>
          <p:cNvSpPr txBox="1"/>
          <p:nvPr/>
        </p:nvSpPr>
        <p:spPr>
          <a:xfrm>
            <a:off x="3120702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L. Delprat | FCC-hh Cryogenics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CACE415-5946-8B7E-53D2-7D65D167929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9" name="Titel 4">
            <a:extLst>
              <a:ext uri="{FF2B5EF4-FFF2-40B4-BE49-F238E27FC236}">
                <a16:creationId xmlns:a16="http://schemas.microsoft.com/office/drawing/2014/main" id="{64575034-402D-F159-2E63-1C2A9126C591}"/>
              </a:ext>
            </a:extLst>
          </p:cNvPr>
          <p:cNvSpPr txBox="1">
            <a:spLocks/>
          </p:cNvSpPr>
          <p:nvPr/>
        </p:nvSpPr>
        <p:spPr>
          <a:xfrm>
            <a:off x="191774" y="364900"/>
            <a:ext cx="7272808" cy="55379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FCC-hh @ </a:t>
            </a:r>
            <a:r>
              <a:rPr lang="en-US" sz="2800" dirty="0">
                <a:highlight>
                  <a:srgbClr val="FFFF00"/>
                </a:highlight>
              </a:rPr>
              <a:t>4.5 K</a:t>
            </a:r>
            <a:r>
              <a:rPr lang="en-US" sz="2800" dirty="0"/>
              <a:t> – Nb</a:t>
            </a:r>
            <a:r>
              <a:rPr lang="en-US" sz="2800" baseline="-25000" dirty="0"/>
              <a:t>3</a:t>
            </a:r>
            <a:r>
              <a:rPr lang="en-US" sz="2800" dirty="0"/>
              <a:t>Sn @ 14T</a:t>
            </a:r>
            <a:r>
              <a:rPr lang="en-US" sz="1400" dirty="0"/>
              <a:t> (“F14 scenario”)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ED58998-E5D3-1980-F35A-2A8CD08C8BB9}"/>
              </a:ext>
            </a:extLst>
          </p:cNvPr>
          <p:cNvSpPr txBox="1"/>
          <p:nvPr/>
        </p:nvSpPr>
        <p:spPr>
          <a:xfrm>
            <a:off x="1344721" y="1980585"/>
            <a:ext cx="2213733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noProof="0" dirty="0"/>
              <a:t>Circumference</a:t>
            </a:r>
            <a:r>
              <a:rPr lang="en-GB" sz="700" noProof="0" dirty="0"/>
              <a:t>: 90.7 km</a:t>
            </a:r>
          </a:p>
          <a:p>
            <a:r>
              <a:rPr lang="en-GB" sz="700" b="1" dirty="0"/>
              <a:t>Sectors</a:t>
            </a:r>
            <a:r>
              <a:rPr lang="en-GB" sz="700" dirty="0"/>
              <a:t>: 8</a:t>
            </a:r>
          </a:p>
          <a:p>
            <a:r>
              <a:rPr lang="en-GB" sz="700" b="1" noProof="0" dirty="0"/>
              <a:t>Sector length</a:t>
            </a:r>
            <a:r>
              <a:rPr lang="en-GB" sz="700" noProof="0" dirty="0"/>
              <a:t>: 11.3 km</a:t>
            </a:r>
          </a:p>
          <a:p>
            <a:r>
              <a:rPr lang="en-GB" sz="700" b="1" dirty="0"/>
              <a:t>Cryo cooling length</a:t>
            </a:r>
            <a:r>
              <a:rPr lang="en-GB" sz="700" dirty="0"/>
              <a:t>: 4.9 km per side</a:t>
            </a:r>
          </a:p>
          <a:p>
            <a:r>
              <a:rPr lang="en-GB" sz="700" b="1" noProof="0" dirty="0"/>
              <a:t>Cryoplants</a:t>
            </a:r>
            <a:r>
              <a:rPr lang="en-GB" sz="700" noProof="0" dirty="0"/>
              <a:t>: 16 + 4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700" b="1" dirty="0"/>
              <a:t>12</a:t>
            </a:r>
            <a:r>
              <a:rPr lang="en-GB" sz="700" dirty="0"/>
              <a:t> accelerator cryoplants</a:t>
            </a:r>
          </a:p>
          <a:p>
            <a:r>
              <a:rPr lang="en-GB" sz="700" dirty="0"/>
              <a:t>         (PB, PD, PF, PH, PJ, PL))</a:t>
            </a:r>
          </a:p>
          <a:p>
            <a:endParaRPr lang="en-GB" sz="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700" b="1" noProof="0" dirty="0"/>
              <a:t>4</a:t>
            </a:r>
            <a:r>
              <a:rPr lang="en-GB" sz="700" noProof="0" dirty="0"/>
              <a:t> high-luminosity insertion region cryoplants (PA, PG) with inner-triplets</a:t>
            </a:r>
          </a:p>
          <a:p>
            <a:endParaRPr lang="en-GB" sz="700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700" b="1" dirty="0"/>
              <a:t>4</a:t>
            </a:r>
            <a:r>
              <a:rPr lang="en-GB" sz="700" dirty="0"/>
              <a:t> detector cryoplants (PA, PD, PG, PJ)</a:t>
            </a:r>
            <a:endParaRPr lang="en-GB" sz="700" noProof="0" dirty="0"/>
          </a:p>
          <a:p>
            <a:endParaRPr lang="en-GB" sz="700" b="1" noProof="0" dirty="0"/>
          </a:p>
          <a:p>
            <a:r>
              <a:rPr lang="en-GB" sz="700" b="1" noProof="0" dirty="0"/>
              <a:t>Heat loads</a:t>
            </a:r>
            <a:r>
              <a:rPr lang="en-GB" sz="700" b="1" dirty="0"/>
              <a:t> (F14 scenario)</a:t>
            </a:r>
            <a:r>
              <a:rPr lang="en-GB" sz="7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700" dirty="0"/>
              <a:t>1.4 W/m @ 1.9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700" noProof="0" dirty="0"/>
              <a:t>43.9 W/m @</a:t>
            </a:r>
            <a:r>
              <a:rPr lang="en-GB" sz="700" dirty="0"/>
              <a:t> 40-60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700" dirty="0"/>
              <a:t>7 W/m @ 4 K for transient AC losses</a:t>
            </a:r>
            <a:endParaRPr lang="en-GB" sz="700" noProof="0" dirty="0"/>
          </a:p>
          <a:p>
            <a:r>
              <a:rPr lang="en-GB" sz="700" b="1" noProof="0" dirty="0">
                <a:highlight>
                  <a:srgbClr val="FFFF00"/>
                </a:highlight>
              </a:rPr>
              <a:t>QRL diameter</a:t>
            </a:r>
            <a:r>
              <a:rPr lang="en-GB" sz="700" noProof="0" dirty="0">
                <a:highlight>
                  <a:srgbClr val="FFFF00"/>
                </a:highlight>
              </a:rPr>
              <a:t>: </a:t>
            </a:r>
            <a:r>
              <a:rPr lang="en-GB" sz="700" i="1" noProof="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highlight>
                  <a:srgbClr val="FFFF00"/>
                </a:highlight>
              </a:rPr>
              <a:t>&lt; 850 mm (preliminary)</a:t>
            </a:r>
          </a:p>
          <a:p>
            <a:r>
              <a:rPr lang="en-GB" sz="700" b="1" dirty="0"/>
              <a:t>He inventory</a:t>
            </a:r>
            <a:r>
              <a:rPr lang="en-GB" sz="700" dirty="0"/>
              <a:t>: ~390 ton</a:t>
            </a:r>
            <a:endParaRPr lang="en-GB" sz="700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CA35C72D-C873-F321-D442-5DB11FA142DA}"/>
              </a:ext>
            </a:extLst>
          </p:cNvPr>
          <p:cNvSpPr txBox="1">
            <a:spLocks/>
          </p:cNvSpPr>
          <p:nvPr/>
        </p:nvSpPr>
        <p:spPr>
          <a:xfrm>
            <a:off x="4640599" y="901702"/>
            <a:ext cx="4503400" cy="23901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highlight>
                  <a:srgbClr val="FFFF00"/>
                </a:highlight>
              </a:rPr>
              <a:t>DISCLAIMER</a:t>
            </a:r>
            <a:endParaRPr lang="en-GB" sz="1400" dirty="0">
              <a:highlight>
                <a:srgbClr val="FFFF00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!!! Preliminary conceptual design only !!!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Magnet transients’ management challenging: very large AC losses without large He II inventory available to buffer the energy as in the 1.9 K option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Need of work ahead to produce a technical feasibility report</a:t>
            </a:r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6B402B31-E17C-C456-2962-9EDCCB35F4E1}"/>
              </a:ext>
            </a:extLst>
          </p:cNvPr>
          <p:cNvSpPr txBox="1">
            <a:spLocks/>
          </p:cNvSpPr>
          <p:nvPr/>
        </p:nvSpPr>
        <p:spPr>
          <a:xfrm>
            <a:off x="5951568" y="3363838"/>
            <a:ext cx="3192432" cy="167857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highlight>
                  <a:srgbClr val="FFFF00"/>
                </a:highlight>
              </a:rPr>
              <a:t>QRL</a:t>
            </a:r>
            <a:endParaRPr lang="en-GB" sz="1400" dirty="0">
              <a:highlight>
                <a:srgbClr val="FFFF00"/>
              </a:highlight>
            </a:endParaRPr>
          </a:p>
          <a:p>
            <a:pPr algn="ctr"/>
            <a:r>
              <a:rPr lang="fr-CH" sz="2000" dirty="0"/>
              <a:t>⌀</a:t>
            </a:r>
            <a:r>
              <a:rPr lang="en-GB" sz="1400" baseline="-25000" dirty="0"/>
              <a:t>QRL 4.5 K</a:t>
            </a:r>
            <a:r>
              <a:rPr lang="en-GB" sz="1400" dirty="0"/>
              <a:t> &lt; 1.9 K option (1100mm)</a:t>
            </a:r>
          </a:p>
          <a:p>
            <a:pPr algn="ctr"/>
            <a:r>
              <a:rPr lang="en-GB" sz="2000" dirty="0"/>
              <a:t>⌀</a:t>
            </a:r>
            <a:r>
              <a:rPr lang="en-GB" sz="1400" baseline="-25000" dirty="0"/>
              <a:t>QRL 4.5 K expected</a:t>
            </a:r>
            <a:r>
              <a:rPr lang="en-GB" sz="1400" dirty="0"/>
              <a:t>  &lt; 850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Highly dependent on</a:t>
            </a:r>
          </a:p>
          <a:p>
            <a:pPr marL="625950" lvl="1" indent="-285750"/>
            <a:r>
              <a:rPr lang="en-GB" sz="1400" dirty="0"/>
              <a:t>Magnets cooling scheme</a:t>
            </a:r>
          </a:p>
          <a:p>
            <a:pPr marL="625950" lvl="1" indent="-285750"/>
            <a:r>
              <a:rPr lang="en-GB" sz="1400" dirty="0"/>
              <a:t>Sector length</a:t>
            </a:r>
          </a:p>
        </p:txBody>
      </p:sp>
      <p:sp>
        <p:nvSpPr>
          <p:cNvPr id="20" name="TextBox 142">
            <a:extLst>
              <a:ext uri="{FF2B5EF4-FFF2-40B4-BE49-F238E27FC236}">
                <a16:creationId xmlns:a16="http://schemas.microsoft.com/office/drawing/2014/main" id="{D5AEA53F-01BF-4D21-31A7-50F260E8FDC2}"/>
              </a:ext>
            </a:extLst>
          </p:cNvPr>
          <p:cNvSpPr txBox="1"/>
          <p:nvPr/>
        </p:nvSpPr>
        <p:spPr>
          <a:xfrm>
            <a:off x="4401512" y="3967612"/>
            <a:ext cx="1401857" cy="438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800" noProof="0" dirty="0"/>
              <a:t>→ Technical Point</a:t>
            </a:r>
          </a:p>
          <a:p>
            <a:pPr algn="l">
              <a:lnSpc>
                <a:spcPct val="150000"/>
              </a:lnSpc>
            </a:pPr>
            <a:r>
              <a:rPr lang="en-GB" sz="800" noProof="0" dirty="0"/>
              <a:t>→ Normal sector cryoplant</a:t>
            </a:r>
          </a:p>
        </p:txBody>
      </p:sp>
      <p:sp>
        <p:nvSpPr>
          <p:cNvPr id="21" name="Freeform 18">
            <a:extLst>
              <a:ext uri="{FF2B5EF4-FFF2-40B4-BE49-F238E27FC236}">
                <a16:creationId xmlns:a16="http://schemas.microsoft.com/office/drawing/2014/main" id="{E1F4C5AE-A4FA-5259-489F-05B992793148}"/>
              </a:ext>
            </a:extLst>
          </p:cNvPr>
          <p:cNvSpPr>
            <a:spLocks/>
          </p:cNvSpPr>
          <p:nvPr/>
        </p:nvSpPr>
        <p:spPr bwMode="auto">
          <a:xfrm>
            <a:off x="4271208" y="4052035"/>
            <a:ext cx="109378" cy="107922"/>
          </a:xfrm>
          <a:custGeom>
            <a:avLst/>
            <a:gdLst>
              <a:gd name="T0" fmla="*/ 75 w 150"/>
              <a:gd name="T1" fmla="*/ 0 h 150"/>
              <a:gd name="T2" fmla="*/ 75 w 150"/>
              <a:gd name="T3" fmla="*/ 0 h 150"/>
              <a:gd name="T4" fmla="*/ 150 w 150"/>
              <a:gd name="T5" fmla="*/ 75 h 150"/>
              <a:gd name="T6" fmla="*/ 75 w 150"/>
              <a:gd name="T7" fmla="*/ 150 h 150"/>
              <a:gd name="T8" fmla="*/ 0 w 150"/>
              <a:gd name="T9" fmla="*/ 75 h 150"/>
              <a:gd name="T10" fmla="*/ 75 w 150"/>
              <a:gd name="T11" fmla="*/ 0 h 150"/>
              <a:gd name="T12" fmla="*/ 75 w 150"/>
              <a:gd name="T13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" h="150">
                <a:moveTo>
                  <a:pt x="75" y="0"/>
                </a:moveTo>
                <a:lnTo>
                  <a:pt x="75" y="0"/>
                </a:lnTo>
                <a:cubicBezTo>
                  <a:pt x="117" y="0"/>
                  <a:pt x="150" y="34"/>
                  <a:pt x="150" y="75"/>
                </a:cubicBezTo>
                <a:cubicBezTo>
                  <a:pt x="150" y="116"/>
                  <a:pt x="117" y="150"/>
                  <a:pt x="75" y="150"/>
                </a:cubicBezTo>
                <a:cubicBezTo>
                  <a:pt x="34" y="150"/>
                  <a:pt x="0" y="116"/>
                  <a:pt x="0" y="75"/>
                </a:cubicBezTo>
                <a:cubicBezTo>
                  <a:pt x="0" y="34"/>
                  <a:pt x="34" y="0"/>
                  <a:pt x="75" y="0"/>
                </a:cubicBezTo>
                <a:lnTo>
                  <a:pt x="75" y="0"/>
                </a:lnTo>
                <a:close/>
              </a:path>
            </a:pathLst>
          </a:custGeom>
          <a:solidFill>
            <a:srgbClr val="BABABA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GB" sz="2400" noProof="0" dirty="0"/>
          </a:p>
        </p:txBody>
      </p:sp>
      <p:sp>
        <p:nvSpPr>
          <p:cNvPr id="22" name="Freeform 43">
            <a:extLst>
              <a:ext uri="{FF2B5EF4-FFF2-40B4-BE49-F238E27FC236}">
                <a16:creationId xmlns:a16="http://schemas.microsoft.com/office/drawing/2014/main" id="{86108439-A10E-A2DF-AE6A-558E8945970D}"/>
              </a:ext>
            </a:extLst>
          </p:cNvPr>
          <p:cNvSpPr>
            <a:spLocks noChangeAspect="1"/>
          </p:cNvSpPr>
          <p:nvPr/>
        </p:nvSpPr>
        <p:spPr bwMode="auto">
          <a:xfrm>
            <a:off x="4255551" y="4220021"/>
            <a:ext cx="144999" cy="139602"/>
          </a:xfrm>
          <a:custGeom>
            <a:avLst/>
            <a:gdLst>
              <a:gd name="T0" fmla="*/ 178 w 178"/>
              <a:gd name="T1" fmla="*/ 89 h 178"/>
              <a:gd name="T2" fmla="*/ 178 w 178"/>
              <a:gd name="T3" fmla="*/ 89 h 178"/>
              <a:gd name="T4" fmla="*/ 89 w 178"/>
              <a:gd name="T5" fmla="*/ 178 h 178"/>
              <a:gd name="T6" fmla="*/ 0 w 178"/>
              <a:gd name="T7" fmla="*/ 89 h 178"/>
              <a:gd name="T8" fmla="*/ 89 w 178"/>
              <a:gd name="T9" fmla="*/ 0 h 178"/>
              <a:gd name="T10" fmla="*/ 178 w 178"/>
              <a:gd name="T11" fmla="*/ 89 h 178"/>
              <a:gd name="T12" fmla="*/ 178 w 178"/>
              <a:gd name="T13" fmla="*/ 89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178">
                <a:moveTo>
                  <a:pt x="178" y="89"/>
                </a:moveTo>
                <a:lnTo>
                  <a:pt x="178" y="89"/>
                </a:lnTo>
                <a:cubicBezTo>
                  <a:pt x="178" y="138"/>
                  <a:pt x="138" y="178"/>
                  <a:pt x="89" y="178"/>
                </a:cubicBezTo>
                <a:cubicBezTo>
                  <a:pt x="40" y="178"/>
                  <a:pt x="0" y="138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lnTo>
                  <a:pt x="178" y="89"/>
                </a:lnTo>
                <a:close/>
              </a:path>
            </a:pathLst>
          </a:custGeom>
          <a:solidFill>
            <a:srgbClr val="00B0F0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GB" sz="2400" noProof="0" dirty="0"/>
          </a:p>
        </p:txBody>
      </p:sp>
      <p:sp>
        <p:nvSpPr>
          <p:cNvPr id="23" name="Freeform 43">
            <a:extLst>
              <a:ext uri="{FF2B5EF4-FFF2-40B4-BE49-F238E27FC236}">
                <a16:creationId xmlns:a16="http://schemas.microsoft.com/office/drawing/2014/main" id="{3CFD04A5-86B9-E4A2-7AA4-6CEDCD2536BD}"/>
              </a:ext>
            </a:extLst>
          </p:cNvPr>
          <p:cNvSpPr>
            <a:spLocks noChangeAspect="1"/>
          </p:cNvSpPr>
          <p:nvPr/>
        </p:nvSpPr>
        <p:spPr bwMode="auto">
          <a:xfrm>
            <a:off x="4253414" y="4582883"/>
            <a:ext cx="157825" cy="151951"/>
          </a:xfrm>
          <a:custGeom>
            <a:avLst/>
            <a:gdLst>
              <a:gd name="T0" fmla="*/ 178 w 178"/>
              <a:gd name="T1" fmla="*/ 89 h 178"/>
              <a:gd name="T2" fmla="*/ 178 w 178"/>
              <a:gd name="T3" fmla="*/ 89 h 178"/>
              <a:gd name="T4" fmla="*/ 89 w 178"/>
              <a:gd name="T5" fmla="*/ 178 h 178"/>
              <a:gd name="T6" fmla="*/ 0 w 178"/>
              <a:gd name="T7" fmla="*/ 89 h 178"/>
              <a:gd name="T8" fmla="*/ 89 w 178"/>
              <a:gd name="T9" fmla="*/ 0 h 178"/>
              <a:gd name="T10" fmla="*/ 178 w 178"/>
              <a:gd name="T11" fmla="*/ 89 h 178"/>
              <a:gd name="T12" fmla="*/ 178 w 178"/>
              <a:gd name="T13" fmla="*/ 89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178">
                <a:moveTo>
                  <a:pt x="178" y="89"/>
                </a:moveTo>
                <a:lnTo>
                  <a:pt x="178" y="89"/>
                </a:lnTo>
                <a:cubicBezTo>
                  <a:pt x="178" y="138"/>
                  <a:pt x="138" y="178"/>
                  <a:pt x="89" y="178"/>
                </a:cubicBezTo>
                <a:cubicBezTo>
                  <a:pt x="40" y="178"/>
                  <a:pt x="0" y="138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lnTo>
                  <a:pt x="178" y="89"/>
                </a:lnTo>
                <a:close/>
              </a:path>
            </a:pathLst>
          </a:custGeom>
          <a:solidFill>
            <a:srgbClr val="BC8BFF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GB" sz="2400" dirty="0"/>
          </a:p>
        </p:txBody>
      </p:sp>
      <p:sp>
        <p:nvSpPr>
          <p:cNvPr id="24" name="TextBox 15">
            <a:extLst>
              <a:ext uri="{FF2B5EF4-FFF2-40B4-BE49-F238E27FC236}">
                <a16:creationId xmlns:a16="http://schemas.microsoft.com/office/drawing/2014/main" id="{0F5D363D-F6DB-3EE9-D221-F4A6ACF42BD1}"/>
              </a:ext>
            </a:extLst>
          </p:cNvPr>
          <p:cNvSpPr txBox="1"/>
          <p:nvPr/>
        </p:nvSpPr>
        <p:spPr>
          <a:xfrm>
            <a:off x="4401512" y="4511921"/>
            <a:ext cx="1473865" cy="438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800" noProof="0" dirty="0"/>
              <a:t>→ Insertion sector cryoplant</a:t>
            </a:r>
          </a:p>
          <a:p>
            <a:pPr algn="l">
              <a:lnSpc>
                <a:spcPct val="150000"/>
              </a:lnSpc>
            </a:pPr>
            <a:r>
              <a:rPr lang="en-GB" sz="800" noProof="0" dirty="0"/>
              <a:t>→ Boil-off Reliquefier</a:t>
            </a:r>
          </a:p>
        </p:txBody>
      </p:sp>
      <p:sp>
        <p:nvSpPr>
          <p:cNvPr id="25" name="Freeform 43">
            <a:extLst>
              <a:ext uri="{FF2B5EF4-FFF2-40B4-BE49-F238E27FC236}">
                <a16:creationId xmlns:a16="http://schemas.microsoft.com/office/drawing/2014/main" id="{B22F062C-24AA-D8D5-653A-E2FAA075D28F}"/>
              </a:ext>
            </a:extLst>
          </p:cNvPr>
          <p:cNvSpPr>
            <a:spLocks/>
          </p:cNvSpPr>
          <p:nvPr/>
        </p:nvSpPr>
        <p:spPr bwMode="auto">
          <a:xfrm rot="5463195" flipH="1">
            <a:off x="4282818" y="4791365"/>
            <a:ext cx="108000" cy="108000"/>
          </a:xfrm>
          <a:custGeom>
            <a:avLst/>
            <a:gdLst>
              <a:gd name="T0" fmla="*/ 178 w 178"/>
              <a:gd name="T1" fmla="*/ 89 h 178"/>
              <a:gd name="T2" fmla="*/ 178 w 178"/>
              <a:gd name="T3" fmla="*/ 89 h 178"/>
              <a:gd name="T4" fmla="*/ 89 w 178"/>
              <a:gd name="T5" fmla="*/ 178 h 178"/>
              <a:gd name="T6" fmla="*/ 0 w 178"/>
              <a:gd name="T7" fmla="*/ 89 h 178"/>
              <a:gd name="T8" fmla="*/ 89 w 178"/>
              <a:gd name="T9" fmla="*/ 0 h 178"/>
              <a:gd name="T10" fmla="*/ 178 w 178"/>
              <a:gd name="T11" fmla="*/ 89 h 178"/>
              <a:gd name="T12" fmla="*/ 178 w 178"/>
              <a:gd name="T13" fmla="*/ 89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178">
                <a:moveTo>
                  <a:pt x="178" y="89"/>
                </a:moveTo>
                <a:lnTo>
                  <a:pt x="178" y="89"/>
                </a:lnTo>
                <a:cubicBezTo>
                  <a:pt x="178" y="138"/>
                  <a:pt x="138" y="178"/>
                  <a:pt x="89" y="178"/>
                </a:cubicBezTo>
                <a:cubicBezTo>
                  <a:pt x="40" y="178"/>
                  <a:pt x="0" y="138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lnTo>
                  <a:pt x="178" y="89"/>
                </a:lnTo>
                <a:close/>
              </a:path>
            </a:pathLst>
          </a:custGeom>
          <a:solidFill>
            <a:srgbClr val="24E051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GB" sz="2400" noProof="0" dirty="0"/>
          </a:p>
        </p:txBody>
      </p:sp>
      <p:sp>
        <p:nvSpPr>
          <p:cNvPr id="26" name="TextBox 468">
            <a:extLst>
              <a:ext uri="{FF2B5EF4-FFF2-40B4-BE49-F238E27FC236}">
                <a16:creationId xmlns:a16="http://schemas.microsoft.com/office/drawing/2014/main" id="{DE9C5631-5861-58A9-C1BC-B6D95208634C}"/>
              </a:ext>
            </a:extLst>
          </p:cNvPr>
          <p:cNvSpPr txBox="1"/>
          <p:nvPr/>
        </p:nvSpPr>
        <p:spPr>
          <a:xfrm>
            <a:off x="4401512" y="4336202"/>
            <a:ext cx="1329848" cy="254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800" noProof="0" dirty="0"/>
              <a:t>→ Detector Cryoplant</a:t>
            </a:r>
          </a:p>
        </p:txBody>
      </p:sp>
      <p:sp>
        <p:nvSpPr>
          <p:cNvPr id="27" name="Freeform 43">
            <a:extLst>
              <a:ext uri="{FF2B5EF4-FFF2-40B4-BE49-F238E27FC236}">
                <a16:creationId xmlns:a16="http://schemas.microsoft.com/office/drawing/2014/main" id="{0AEE3B3F-BCDD-483D-6932-A858FDAB7401}"/>
              </a:ext>
            </a:extLst>
          </p:cNvPr>
          <p:cNvSpPr>
            <a:spLocks noChangeAspect="1"/>
          </p:cNvSpPr>
          <p:nvPr/>
        </p:nvSpPr>
        <p:spPr bwMode="auto">
          <a:xfrm>
            <a:off x="4248216" y="4389178"/>
            <a:ext cx="163023" cy="156955"/>
          </a:xfrm>
          <a:custGeom>
            <a:avLst/>
            <a:gdLst>
              <a:gd name="T0" fmla="*/ 178 w 178"/>
              <a:gd name="T1" fmla="*/ 89 h 178"/>
              <a:gd name="T2" fmla="*/ 178 w 178"/>
              <a:gd name="T3" fmla="*/ 89 h 178"/>
              <a:gd name="T4" fmla="*/ 89 w 178"/>
              <a:gd name="T5" fmla="*/ 178 h 178"/>
              <a:gd name="T6" fmla="*/ 0 w 178"/>
              <a:gd name="T7" fmla="*/ 89 h 178"/>
              <a:gd name="T8" fmla="*/ 89 w 178"/>
              <a:gd name="T9" fmla="*/ 0 h 178"/>
              <a:gd name="T10" fmla="*/ 178 w 178"/>
              <a:gd name="T11" fmla="*/ 89 h 178"/>
              <a:gd name="T12" fmla="*/ 178 w 178"/>
              <a:gd name="T13" fmla="*/ 89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178">
                <a:moveTo>
                  <a:pt x="178" y="89"/>
                </a:moveTo>
                <a:lnTo>
                  <a:pt x="178" y="89"/>
                </a:lnTo>
                <a:cubicBezTo>
                  <a:pt x="178" y="138"/>
                  <a:pt x="138" y="178"/>
                  <a:pt x="89" y="178"/>
                </a:cubicBezTo>
                <a:cubicBezTo>
                  <a:pt x="40" y="178"/>
                  <a:pt x="0" y="138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lnTo>
                  <a:pt x="178" y="89"/>
                </a:lnTo>
                <a:close/>
              </a:path>
            </a:pathLst>
          </a:custGeom>
          <a:solidFill>
            <a:srgbClr val="FFA592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GB" sz="2400" noProof="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04A4296-FBE1-8EDE-B561-7B093901BA73}"/>
              </a:ext>
            </a:extLst>
          </p:cNvPr>
          <p:cNvSpPr/>
          <p:nvPr/>
        </p:nvSpPr>
        <p:spPr>
          <a:xfrm>
            <a:off x="4287677" y="3875082"/>
            <a:ext cx="78680" cy="87545"/>
          </a:xfrm>
          <a:prstGeom prst="rect">
            <a:avLst/>
          </a:prstGeom>
          <a:solidFill>
            <a:srgbClr val="6B6B6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noProof="0" dirty="0"/>
          </a:p>
        </p:txBody>
      </p:sp>
      <p:sp>
        <p:nvSpPr>
          <p:cNvPr id="29" name="TextBox 480">
            <a:extLst>
              <a:ext uri="{FF2B5EF4-FFF2-40B4-BE49-F238E27FC236}">
                <a16:creationId xmlns:a16="http://schemas.microsoft.com/office/drawing/2014/main" id="{6315CE8B-30E7-54D1-FDF6-926AB4D52FF5}"/>
              </a:ext>
            </a:extLst>
          </p:cNvPr>
          <p:cNvSpPr txBox="1"/>
          <p:nvPr/>
        </p:nvSpPr>
        <p:spPr>
          <a:xfrm>
            <a:off x="4401512" y="3779339"/>
            <a:ext cx="1422773" cy="254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800" noProof="0" dirty="0"/>
              <a:t>→ Experiment Cryoplant</a:t>
            </a:r>
          </a:p>
        </p:txBody>
      </p:sp>
    </p:spTree>
    <p:extLst>
      <p:ext uri="{BB962C8B-B14F-4D97-AF65-F5344CB8AC3E}">
        <p14:creationId xmlns:p14="http://schemas.microsoft.com/office/powerpoint/2010/main" val="1390026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4F1081-2CD2-42D7-DD6C-76A2EBFCE7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55562F1-41AA-9D6B-3287-DD150508A5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3" name="Textfeld 3">
            <a:extLst>
              <a:ext uri="{FF2B5EF4-FFF2-40B4-BE49-F238E27FC236}">
                <a16:creationId xmlns:a16="http://schemas.microsoft.com/office/drawing/2014/main" id="{3401060C-6678-9059-C035-50848D9586B7}"/>
              </a:ext>
            </a:extLst>
          </p:cNvPr>
          <p:cNvSpPr txBox="1"/>
          <p:nvPr/>
        </p:nvSpPr>
        <p:spPr>
          <a:xfrm>
            <a:off x="3120702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L. Delprat | FCC-hh Cryogenics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23F5455-75F3-4A18-1729-716D807997B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10" name="Titel 4">
            <a:extLst>
              <a:ext uri="{FF2B5EF4-FFF2-40B4-BE49-F238E27FC236}">
                <a16:creationId xmlns:a16="http://schemas.microsoft.com/office/drawing/2014/main" id="{DAA2D8C6-5432-C86C-560D-F80D60AC4DAF}"/>
              </a:ext>
            </a:extLst>
          </p:cNvPr>
          <p:cNvSpPr txBox="1">
            <a:spLocks/>
          </p:cNvSpPr>
          <p:nvPr/>
        </p:nvSpPr>
        <p:spPr>
          <a:xfrm>
            <a:off x="191774" y="364900"/>
            <a:ext cx="8952226" cy="55379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Summary of 4.5 K option – whole FCC</a:t>
            </a:r>
            <a:endParaRPr lang="en-US" sz="1400" dirty="0"/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D80383D3-33C0-9A35-C2C3-E7875B8B54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259028"/>
              </p:ext>
            </p:extLst>
          </p:nvPr>
        </p:nvGraphicFramePr>
        <p:xfrm>
          <a:off x="334088" y="843558"/>
          <a:ext cx="8486385" cy="42113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97277">
                  <a:extLst>
                    <a:ext uri="{9D8B030D-6E8A-4147-A177-3AD203B41FA5}">
                      <a16:colId xmlns:a16="http://schemas.microsoft.com/office/drawing/2014/main" val="3152365638"/>
                    </a:ext>
                  </a:extLst>
                </a:gridCol>
                <a:gridCol w="1697277">
                  <a:extLst>
                    <a:ext uri="{9D8B030D-6E8A-4147-A177-3AD203B41FA5}">
                      <a16:colId xmlns:a16="http://schemas.microsoft.com/office/drawing/2014/main" val="1848867775"/>
                    </a:ext>
                  </a:extLst>
                </a:gridCol>
                <a:gridCol w="1697277">
                  <a:extLst>
                    <a:ext uri="{9D8B030D-6E8A-4147-A177-3AD203B41FA5}">
                      <a16:colId xmlns:a16="http://schemas.microsoft.com/office/drawing/2014/main" val="3200148238"/>
                    </a:ext>
                  </a:extLst>
                </a:gridCol>
                <a:gridCol w="1697277">
                  <a:extLst>
                    <a:ext uri="{9D8B030D-6E8A-4147-A177-3AD203B41FA5}">
                      <a16:colId xmlns:a16="http://schemas.microsoft.com/office/drawing/2014/main" val="3866438874"/>
                    </a:ext>
                  </a:extLst>
                </a:gridCol>
                <a:gridCol w="1697277">
                  <a:extLst>
                    <a:ext uri="{9D8B030D-6E8A-4147-A177-3AD203B41FA5}">
                      <a16:colId xmlns:a16="http://schemas.microsoft.com/office/drawing/2014/main" val="27354756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Machine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High luminosity Insertions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12641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Turbo-brayton cooling capacity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3454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/>
                        <a:t>182.8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kW @ [40-60]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incl. current leads cooling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724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/>
                        <a:t>Turbo-brayton electrical power consumption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MW_elec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/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2593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Main helium refrigerator cooling capacity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299</a:t>
                      </a:r>
                    </a:p>
                    <a:p>
                      <a:pPr algn="ctr"/>
                      <a:endParaRPr lang="en-GB" sz="900" i="1" noProof="0" dirty="0"/>
                    </a:p>
                    <a:p>
                      <a:pPr algn="ctr"/>
                      <a:r>
                        <a:rPr lang="en-GB" sz="900" i="1" noProof="0" dirty="0"/>
                        <a:t>(</a:t>
                      </a:r>
                      <a:r>
                        <a:rPr lang="en-GB" sz="900" i="1" noProof="0" dirty="0">
                          <a:sym typeface="Wingdings" pitchFamily="2" charset="2"/>
                        </a:rPr>
                        <a:t> 16 * 18.7 kW @ 4.5 Keq)</a:t>
                      </a:r>
                      <a:endParaRPr lang="en-GB" sz="900" i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30.6</a:t>
                      </a:r>
                    </a:p>
                    <a:p>
                      <a:pPr algn="ctr"/>
                      <a:endParaRPr lang="en-GB" sz="900" i="1" noProof="0" dirty="0"/>
                    </a:p>
                    <a:p>
                      <a:pPr algn="ctr"/>
                      <a:r>
                        <a:rPr lang="en-GB" sz="900" i="1" noProof="0" dirty="0"/>
                        <a:t>(</a:t>
                      </a:r>
                      <a:r>
                        <a:rPr lang="en-GB" sz="900" i="1" noProof="0" dirty="0">
                          <a:sym typeface="Wingdings" pitchFamily="2" charset="2"/>
                        </a:rPr>
                        <a:t> 2 * 15.3 kW @ 4.5 Keq)</a:t>
                      </a:r>
                      <a:endParaRPr lang="en-GB" sz="900" i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kW @ 4.5 Keq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/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58275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/>
                        <a:t>Main helium refrigerator electrical power consumption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MW_elec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/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2968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/>
                        <a:t>Total electrical power consumption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/>
                        <a:t>MW_elec</a:t>
                      </a:r>
                    </a:p>
                    <a:p>
                      <a:pPr algn="ctr"/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/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3319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>
                          <a:highlight>
                            <a:srgbClr val="FFFF00"/>
                          </a:highlight>
                        </a:rPr>
                        <a:t>Grand total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highlight>
                            <a:srgbClr val="FFFF00"/>
                          </a:highlight>
                        </a:rPr>
                        <a:t>139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>
                          <a:highlight>
                            <a:srgbClr val="FFFF00"/>
                          </a:highlight>
                        </a:rPr>
                        <a:t>MW_elec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4906112"/>
                  </a:ext>
                </a:extLst>
              </a:tr>
            </a:tbl>
          </a:graphicData>
        </a:graphic>
      </p:graphicFrame>
      <p:sp>
        <p:nvSpPr>
          <p:cNvPr id="4" name="TextBox 2">
            <a:extLst>
              <a:ext uri="{FF2B5EF4-FFF2-40B4-BE49-F238E27FC236}">
                <a16:creationId xmlns:a16="http://schemas.microsoft.com/office/drawing/2014/main" id="{E31FFEEB-9E96-1D22-0CE1-C61ED9795E34}"/>
              </a:ext>
            </a:extLst>
          </p:cNvPr>
          <p:cNvSpPr txBox="1"/>
          <p:nvPr/>
        </p:nvSpPr>
        <p:spPr>
          <a:xfrm rot="16200000">
            <a:off x="6447364" y="2456757"/>
            <a:ext cx="506307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chemeClr val="bg2">
                    <a:lumMod val="50000"/>
                  </a:schemeClr>
                </a:solidFill>
              </a:rPr>
              <a:t>**without considering the detectors, generally representing approx. 10% of the accelerator figures</a:t>
            </a:r>
            <a:endParaRPr lang="en-GB" sz="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702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34DE2B-4D92-B009-0AD7-3B76D07007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102B2F-E409-E964-9489-9EDD4A1CC6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A5C6E67-DB77-BFAE-F7A6-D14F6AE36D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8687568"/>
              </p:ext>
            </p:extLst>
          </p:nvPr>
        </p:nvGraphicFramePr>
        <p:xfrm>
          <a:off x="1183169" y="993276"/>
          <a:ext cx="6777662" cy="3840480"/>
        </p:xfrm>
        <a:graphic>
          <a:graphicData uri="http://schemas.openxmlformats.org/drawingml/2006/table">
            <a:tbl>
              <a:tblPr firstRow="1" bandRow="1"/>
              <a:tblGrid>
                <a:gridCol w="2766371">
                  <a:extLst>
                    <a:ext uri="{9D8B030D-6E8A-4147-A177-3AD203B41FA5}">
                      <a16:colId xmlns:a16="http://schemas.microsoft.com/office/drawing/2014/main" val="202897844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494041588"/>
                    </a:ext>
                  </a:extLst>
                </a:gridCol>
                <a:gridCol w="2067075">
                  <a:extLst>
                    <a:ext uri="{9D8B030D-6E8A-4147-A177-3AD203B41FA5}">
                      <a16:colId xmlns:a16="http://schemas.microsoft.com/office/drawing/2014/main" val="3013822003"/>
                    </a:ext>
                  </a:extLst>
                </a:gridCol>
              </a:tblGrid>
              <a:tr h="25200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FCC-</a:t>
                      </a:r>
                      <a:r>
                        <a:rPr lang="en-US" sz="1200" dirty="0" err="1"/>
                        <a:t>hh</a:t>
                      </a:r>
                      <a:r>
                        <a:rPr lang="en-US" sz="1200" dirty="0"/>
                        <a:t> Parameters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F14 scenario at 1.9 K [2024]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</a:rPr>
                        <a:t>F14 scenario at 4.5 K [2024]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576156"/>
                  </a:ext>
                </a:extLst>
              </a:tr>
              <a:tr h="26848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Circumference [km]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90.7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90.7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5786193"/>
                  </a:ext>
                </a:extLst>
              </a:tr>
              <a:tr h="26848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Dipole field [T]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14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2130498"/>
                  </a:ext>
                </a:extLst>
              </a:tr>
              <a:tr h="26848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Centre of mass energy [TeV]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85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85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3828363"/>
                  </a:ext>
                </a:extLst>
              </a:tr>
              <a:tr h="26848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Sync. Rad. for 2 beams [MW]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2.4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2.4</a:t>
                      </a:r>
                      <a:endParaRPr lang="en-US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0914937"/>
                  </a:ext>
                </a:extLst>
              </a:tr>
              <a:tr h="454356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Magnet temperature [K]</a:t>
                      </a:r>
                    </a:p>
                    <a:p>
                      <a:pPr algn="ctr"/>
                      <a:r>
                        <a:rPr lang="en-US" sz="1200" dirty="0"/>
                        <a:t> Beam screen temperatures[K]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1.9</a:t>
                      </a:r>
                    </a:p>
                    <a:p>
                      <a:pPr algn="ctr"/>
                      <a:r>
                        <a:rPr lang="en-US" sz="1200" dirty="0"/>
                        <a:t>[40 – 60]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4.5</a:t>
                      </a:r>
                    </a:p>
                    <a:p>
                      <a:pPr algn="ctr"/>
                      <a:r>
                        <a:rPr lang="en-US" sz="1200" dirty="0"/>
                        <a:t>[40 – 60]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4020660"/>
                  </a:ext>
                </a:extLst>
              </a:tr>
              <a:tr h="454356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Helium Cryogenic Capacity</a:t>
                      </a:r>
                    </a:p>
                    <a:p>
                      <a:pPr algn="ctr"/>
                      <a:r>
                        <a:rPr lang="en-US" sz="1200" dirty="0"/>
                        <a:t>@ 4.5 K equivalent [kW]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ctr"/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1040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698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47255"/>
                  </a:ext>
                </a:extLst>
              </a:tr>
              <a:tr h="26848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Number of </a:t>
                      </a:r>
                      <a:r>
                        <a:rPr lang="en-US" sz="1200" dirty="0" err="1"/>
                        <a:t>cryo</a:t>
                      </a:r>
                      <a:r>
                        <a:rPr lang="en-US" sz="1200" dirty="0"/>
                        <a:t> islands [-]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8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295376"/>
                  </a:ext>
                </a:extLst>
              </a:tr>
              <a:tr h="26848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Number of </a:t>
                      </a:r>
                      <a:r>
                        <a:rPr lang="en-US" sz="1200" dirty="0" err="1"/>
                        <a:t>cryoplants</a:t>
                      </a:r>
                      <a:r>
                        <a:rPr lang="en-US" sz="1200" dirty="0"/>
                        <a:t> in total [-]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16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4819342"/>
                  </a:ext>
                </a:extLst>
              </a:tr>
              <a:tr h="26848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ARC cooling length [km]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16 x 4.9 = 78.4 km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16 x 4.9 = 78.4 km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8911157"/>
                  </a:ext>
                </a:extLst>
              </a:tr>
              <a:tr h="26848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Electrical consumption [MW]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ctr"/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206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139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8731245"/>
                  </a:ext>
                </a:extLst>
              </a:tr>
              <a:tr h="26848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Helium inventory [tons]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ctr"/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820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390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3721226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7C3626B4-99FF-098E-11A6-C6E9CB9E15A9}"/>
              </a:ext>
            </a:extLst>
          </p:cNvPr>
          <p:cNvSpPr txBox="1"/>
          <p:nvPr/>
        </p:nvSpPr>
        <p:spPr>
          <a:xfrm>
            <a:off x="2654011" y="4881863"/>
            <a:ext cx="612011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chemeClr val="bg2">
                    <a:lumMod val="50000"/>
                  </a:schemeClr>
                </a:solidFill>
              </a:rPr>
              <a:t>**without considering the detectors, generally representing approx. 10% of the accelerator figures</a:t>
            </a:r>
            <a:endParaRPr lang="en-GB" sz="105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D99989C-516C-04AE-B9D5-075A07B91171}"/>
              </a:ext>
            </a:extLst>
          </p:cNvPr>
          <p:cNvSpPr txBox="1"/>
          <p:nvPr/>
        </p:nvSpPr>
        <p:spPr>
          <a:xfrm>
            <a:off x="3120702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L. Delprat | FCC-hh Cryogenics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5EF3D59-E606-1578-D6EC-B3F4CD8D3A0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11" name="Titel 4">
            <a:extLst>
              <a:ext uri="{FF2B5EF4-FFF2-40B4-BE49-F238E27FC236}">
                <a16:creationId xmlns:a16="http://schemas.microsoft.com/office/drawing/2014/main" id="{9AF90549-FC37-4405-B3D5-8C48AEDD4EA3}"/>
              </a:ext>
            </a:extLst>
          </p:cNvPr>
          <p:cNvSpPr txBox="1">
            <a:spLocks/>
          </p:cNvSpPr>
          <p:nvPr/>
        </p:nvSpPr>
        <p:spPr>
          <a:xfrm>
            <a:off x="191774" y="364900"/>
            <a:ext cx="7272808" cy="55379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FCC-hh 1.9 K and 4.5 K comparison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886567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651DE02-D907-9551-EF2D-2221E9729F2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082FBD9-C302-3D9C-F8FE-C1233B470E1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0324" y="915566"/>
            <a:ext cx="8452155" cy="403244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FCC-hh at 1.9 K: 820 tonnes of helium</a:t>
            </a:r>
          </a:p>
          <a:p>
            <a:pPr marL="625950" lvl="1" indent="-285750"/>
            <a:r>
              <a:rPr lang="en-GB" dirty="0"/>
              <a:t>Scaled from the estimate of the Conceptual Design Report (CDR) published in 2019</a:t>
            </a:r>
          </a:p>
          <a:p>
            <a:pPr marL="625950" lvl="1" indent="-285750"/>
            <a:endParaRPr lang="en-GB" dirty="0"/>
          </a:p>
          <a:p>
            <a:pPr marL="625950" lvl="1" indent="-285750"/>
            <a:r>
              <a:rPr lang="en-GB" dirty="0"/>
              <a:t>Electrical power consumption in nominal: </a:t>
            </a:r>
            <a:r>
              <a:rPr lang="en-GB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206 MW_elec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FCC-hh at 4.5 K: 390 tonnes of helium</a:t>
            </a:r>
          </a:p>
          <a:p>
            <a:pPr marL="625950" lvl="1" indent="-285750"/>
            <a:r>
              <a:rPr lang="en-GB" dirty="0"/>
              <a:t>Distribution: 214 t</a:t>
            </a:r>
          </a:p>
          <a:p>
            <a:pPr marL="625950" lvl="1" indent="-285750"/>
            <a:r>
              <a:rPr lang="en-GB" dirty="0"/>
              <a:t>Magnets : 130 t</a:t>
            </a:r>
          </a:p>
          <a:p>
            <a:pPr marL="625950" lvl="1" indent="-285750"/>
            <a:r>
              <a:rPr lang="en-GB" dirty="0"/>
              <a:t>Cryoplants: 16 t</a:t>
            </a:r>
          </a:p>
          <a:p>
            <a:pPr marL="625950" lvl="1" indent="-285750"/>
            <a:r>
              <a:rPr lang="en-GB" dirty="0"/>
              <a:t>Gas storage: 30 t</a:t>
            </a:r>
          </a:p>
          <a:p>
            <a:pPr marL="625950" lvl="1" indent="-285750"/>
            <a:endParaRPr lang="en-GB" dirty="0"/>
          </a:p>
          <a:p>
            <a:pPr marL="625950" lvl="1" indent="-285750"/>
            <a:r>
              <a:rPr lang="en-GB" dirty="0"/>
              <a:t>Electrical power consumption in nominal: </a:t>
            </a:r>
            <a:r>
              <a:rPr lang="en-GB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139 MW_elec</a:t>
            </a:r>
          </a:p>
          <a:p>
            <a:pPr marL="625950" lvl="1" indent="-285750"/>
            <a:endParaRPr lang="en-GB" noProof="0" dirty="0"/>
          </a:p>
          <a:p>
            <a:pPr marL="625950" lvl="1" indent="-285750"/>
            <a:endParaRPr lang="en-GB" noProof="0" dirty="0"/>
          </a:p>
        </p:txBody>
      </p:sp>
      <p:sp>
        <p:nvSpPr>
          <p:cNvPr id="3" name="Textfeld 3">
            <a:extLst>
              <a:ext uri="{FF2B5EF4-FFF2-40B4-BE49-F238E27FC236}">
                <a16:creationId xmlns:a16="http://schemas.microsoft.com/office/drawing/2014/main" id="{F9F54372-FAEF-E3E6-2A0A-80644CC2D502}"/>
              </a:ext>
            </a:extLst>
          </p:cNvPr>
          <p:cNvSpPr txBox="1"/>
          <p:nvPr/>
        </p:nvSpPr>
        <p:spPr>
          <a:xfrm>
            <a:off x="3120702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L. Delprat | FCC-hh Cryogenics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A08937E-F723-D5B9-4234-44837000073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10" name="Titel 4">
            <a:extLst>
              <a:ext uri="{FF2B5EF4-FFF2-40B4-BE49-F238E27FC236}">
                <a16:creationId xmlns:a16="http://schemas.microsoft.com/office/drawing/2014/main" id="{1BAD10BA-BB98-EDD2-081D-65A30B7B46BD}"/>
              </a:ext>
            </a:extLst>
          </p:cNvPr>
          <p:cNvSpPr txBox="1">
            <a:spLocks/>
          </p:cNvSpPr>
          <p:nvPr/>
        </p:nvSpPr>
        <p:spPr>
          <a:xfrm>
            <a:off x="191774" y="364900"/>
            <a:ext cx="8952226" cy="55379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Helium inventory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611513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BA7CB6-C8BD-7FFA-6739-A6FB655718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BC1B4A47-E69D-D7C7-46BA-2CDB9C251E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5A960BA-E2D4-AD43-8E4A-86702F7581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0324" y="987574"/>
            <a:ext cx="8452155" cy="403244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provisional economic mode was studied (operation scenario not defined yet)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Assumptions</a:t>
            </a:r>
            <a:r>
              <a:rPr lang="en-GB" dirty="0"/>
              <a:t>:</a:t>
            </a:r>
          </a:p>
          <a:p>
            <a:pPr marL="625950" lvl="1" indent="-285750"/>
            <a:r>
              <a:rPr lang="en-GB" dirty="0"/>
              <a:t>No dynamic heat load (only static)</a:t>
            </a:r>
          </a:p>
          <a:p>
            <a:pPr marL="625950" lvl="1" indent="-285750"/>
            <a:r>
              <a:rPr lang="en-GB" dirty="0"/>
              <a:t>The ability to handle magnet transients</a:t>
            </a:r>
          </a:p>
          <a:p>
            <a:pPr lvl="1" indent="0">
              <a:buNone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Results</a:t>
            </a:r>
            <a:r>
              <a:rPr lang="en-GB" dirty="0"/>
              <a:t>:</a:t>
            </a:r>
          </a:p>
          <a:p>
            <a:pPr marL="625950" lvl="1" indent="-285750"/>
            <a:r>
              <a:rPr lang="en-GB" dirty="0"/>
              <a:t>FCC-hh at 1.9 K:</a:t>
            </a:r>
          </a:p>
          <a:p>
            <a:pPr marL="966150" lvl="2" indent="-285750"/>
            <a:r>
              <a:rPr lang="en-GB" dirty="0"/>
              <a:t>Nominal: </a:t>
            </a:r>
            <a:r>
              <a:rPr lang="en-GB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206 MW_elec</a:t>
            </a:r>
          </a:p>
          <a:p>
            <a:pPr marL="966150" lvl="2" indent="-285750"/>
            <a:r>
              <a:rPr lang="en-GB" dirty="0"/>
              <a:t>Eco mode: </a:t>
            </a:r>
            <a:r>
              <a:rPr lang="en-GB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103 MW_elec</a:t>
            </a:r>
          </a:p>
          <a:p>
            <a:pPr marL="966150" lvl="2" indent="-285750"/>
            <a:endParaRPr lang="en-GB" dirty="0"/>
          </a:p>
          <a:p>
            <a:pPr marL="625950" lvl="1" indent="-285750"/>
            <a:r>
              <a:rPr lang="en-GB" dirty="0"/>
              <a:t>FCC-hh at 4.5 K:</a:t>
            </a:r>
          </a:p>
          <a:p>
            <a:pPr marL="966150" lvl="2" indent="-285750"/>
            <a:r>
              <a:rPr lang="en-GB" dirty="0"/>
              <a:t>Nominal: </a:t>
            </a:r>
            <a:r>
              <a:rPr lang="en-GB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139 MW_elec</a:t>
            </a:r>
          </a:p>
          <a:p>
            <a:pPr marL="966150" lvl="2" indent="-285750"/>
            <a:r>
              <a:rPr lang="en-GB" dirty="0"/>
              <a:t>Eco mode: </a:t>
            </a:r>
            <a:r>
              <a:rPr lang="en-GB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66 MW_elec</a:t>
            </a:r>
            <a:endParaRPr lang="en-GB" dirty="0"/>
          </a:p>
        </p:txBody>
      </p:sp>
      <p:sp>
        <p:nvSpPr>
          <p:cNvPr id="3" name="Textfeld 3">
            <a:extLst>
              <a:ext uri="{FF2B5EF4-FFF2-40B4-BE49-F238E27FC236}">
                <a16:creationId xmlns:a16="http://schemas.microsoft.com/office/drawing/2014/main" id="{3F3ED394-1AAC-D47F-85C4-ED4D0D65325E}"/>
              </a:ext>
            </a:extLst>
          </p:cNvPr>
          <p:cNvSpPr txBox="1"/>
          <p:nvPr/>
        </p:nvSpPr>
        <p:spPr>
          <a:xfrm>
            <a:off x="3120702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L. Delprat | FCC-hh Cryogenics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A81C3A2-044D-9BBA-E209-54E6737AE60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10" name="Titel 4">
            <a:extLst>
              <a:ext uri="{FF2B5EF4-FFF2-40B4-BE49-F238E27FC236}">
                <a16:creationId xmlns:a16="http://schemas.microsoft.com/office/drawing/2014/main" id="{7964FAE0-9E44-05DC-E164-5222519118FF}"/>
              </a:ext>
            </a:extLst>
          </p:cNvPr>
          <p:cNvSpPr txBox="1">
            <a:spLocks/>
          </p:cNvSpPr>
          <p:nvPr/>
        </p:nvSpPr>
        <p:spPr>
          <a:xfrm>
            <a:off x="191774" y="364900"/>
            <a:ext cx="8952226" cy="55379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Electrical power consumption and economic mode </a:t>
            </a:r>
            <a:endParaRPr lang="en-US" sz="1400" dirty="0"/>
          </a:p>
        </p:txBody>
      </p:sp>
      <p:sp>
        <p:nvSpPr>
          <p:cNvPr id="5" name="Virage 4">
            <a:extLst>
              <a:ext uri="{FF2B5EF4-FFF2-40B4-BE49-F238E27FC236}">
                <a16:creationId xmlns:a16="http://schemas.microsoft.com/office/drawing/2014/main" id="{40297535-2CEF-D6E8-9582-241754225731}"/>
              </a:ext>
            </a:extLst>
          </p:cNvPr>
          <p:cNvSpPr/>
          <p:nvPr/>
        </p:nvSpPr>
        <p:spPr>
          <a:xfrm rot="8099881">
            <a:off x="3767558" y="3207468"/>
            <a:ext cx="288032" cy="288032"/>
          </a:xfrm>
          <a:prstGeom prst="bentArrow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CE7C0E91-F3B6-04C1-3C9A-B76259DDCBF3}"/>
              </a:ext>
            </a:extLst>
          </p:cNvPr>
          <p:cNvSpPr txBox="1">
            <a:spLocks/>
          </p:cNvSpPr>
          <p:nvPr/>
        </p:nvSpPr>
        <p:spPr>
          <a:xfrm>
            <a:off x="4115244" y="3137875"/>
            <a:ext cx="720080" cy="335332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-50%</a:t>
            </a:r>
            <a:endParaRPr lang="en-GB" dirty="0"/>
          </a:p>
        </p:txBody>
      </p:sp>
      <p:sp>
        <p:nvSpPr>
          <p:cNvPr id="8" name="Virage 7">
            <a:extLst>
              <a:ext uri="{FF2B5EF4-FFF2-40B4-BE49-F238E27FC236}">
                <a16:creationId xmlns:a16="http://schemas.microsoft.com/office/drawing/2014/main" id="{71ED2C59-B504-0C81-E050-0BD0316788B7}"/>
              </a:ext>
            </a:extLst>
          </p:cNvPr>
          <p:cNvSpPr/>
          <p:nvPr/>
        </p:nvSpPr>
        <p:spPr>
          <a:xfrm rot="8099881">
            <a:off x="3767558" y="4201869"/>
            <a:ext cx="288032" cy="288032"/>
          </a:xfrm>
          <a:prstGeom prst="bentArrow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5896CD63-2432-13A4-1861-4834AC956C44}"/>
              </a:ext>
            </a:extLst>
          </p:cNvPr>
          <p:cNvSpPr txBox="1">
            <a:spLocks/>
          </p:cNvSpPr>
          <p:nvPr/>
        </p:nvSpPr>
        <p:spPr>
          <a:xfrm>
            <a:off x="4115244" y="4132276"/>
            <a:ext cx="720080" cy="335332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-53%</a:t>
            </a:r>
            <a:endParaRPr lang="en-GB" dirty="0"/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E5CBFD46-E7E3-BED8-7776-31216BACD603}"/>
              </a:ext>
            </a:extLst>
          </p:cNvPr>
          <p:cNvSpPr txBox="1">
            <a:spLocks/>
          </p:cNvSpPr>
          <p:nvPr/>
        </p:nvSpPr>
        <p:spPr>
          <a:xfrm>
            <a:off x="4985569" y="1347614"/>
            <a:ext cx="3906910" cy="343098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highlight>
                  <a:srgbClr val="FFFF00"/>
                </a:highlight>
              </a:rPr>
              <a:t>DISCLAIMER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Like LHC, 3 modes could be considered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625950" lvl="1" indent="-285750"/>
            <a:r>
              <a:rPr lang="en-GB" sz="1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Physics</a:t>
            </a:r>
            <a:r>
              <a:rPr lang="en-GB" sz="1400" dirty="0"/>
              <a:t> (cryo consumption </a:t>
            </a:r>
            <a:r>
              <a:rPr lang="en-GB" sz="1400" dirty="0">
                <a:sym typeface="Wingdings" pitchFamily="2" charset="2"/>
              </a:rPr>
              <a:t> beam energy and intensity)</a:t>
            </a:r>
          </a:p>
          <a:p>
            <a:pPr marL="625950" lvl="1" indent="-285750"/>
            <a:endParaRPr lang="en-GB" sz="1400" dirty="0">
              <a:sym typeface="Wingdings" pitchFamily="2" charset="2"/>
            </a:endParaRPr>
          </a:p>
          <a:p>
            <a:pPr marL="625950" lvl="1" indent="-285750"/>
            <a:r>
              <a:rPr lang="en-GB" sz="1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sym typeface="Wingdings" pitchFamily="2" charset="2"/>
              </a:rPr>
              <a:t>Eco</a:t>
            </a:r>
            <a:r>
              <a:rPr lang="en-GB" sz="1400" dirty="0">
                <a:sym typeface="Wingdings" pitchFamily="2" charset="2"/>
              </a:rPr>
              <a:t>: see on the left</a:t>
            </a:r>
          </a:p>
          <a:p>
            <a:pPr marL="625950" lvl="1" indent="-285750"/>
            <a:endParaRPr lang="en-GB" sz="1400" dirty="0">
              <a:sym typeface="Wingdings" pitchFamily="2" charset="2"/>
            </a:endParaRPr>
          </a:p>
          <a:p>
            <a:pPr marL="625950" lvl="1" indent="-285750"/>
            <a:r>
              <a:rPr lang="en-GB" sz="1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sym typeface="Wingdings" pitchFamily="2" charset="2"/>
              </a:rPr>
              <a:t>Cold standby</a:t>
            </a:r>
            <a:r>
              <a:rPr lang="en-GB" sz="1400" dirty="0">
                <a:sym typeface="Wingdings" pitchFamily="2" charset="2"/>
              </a:rPr>
              <a:t>: neither beam nor magnets powering allowed, machine kept at 20 K in standby (shutdowns)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1426097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3052E0-7FB2-17E2-247C-73834E431C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2133884D-7A58-81BD-AC7F-58E7B85EDF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00051D0-6F71-F686-8AA2-5F58E0B19AE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0324" y="1203598"/>
            <a:ext cx="8452155" cy="36004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/>
              <a:t>All required documentation was delivered </a:t>
            </a:r>
            <a:r>
              <a:rPr lang="en-GB" noProof="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on time for the Feasibility Study</a:t>
            </a:r>
          </a:p>
          <a:p>
            <a:pPr marL="625950" lvl="1" indent="-285750"/>
            <a:r>
              <a:rPr lang="en-GB" noProof="0" dirty="0"/>
              <a:t>For -hh at 1.9 K and at 4.5 K configurations</a:t>
            </a:r>
          </a:p>
          <a:p>
            <a:pPr marL="625950" lvl="1" indent="-285750"/>
            <a:r>
              <a:rPr lang="en-GB" dirty="0"/>
              <a:t>With FCC-hh at 1.9 K still being the baseline</a:t>
            </a:r>
            <a:endParaRPr lang="en-GB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Pre-TDR</a:t>
            </a:r>
            <a:r>
              <a:rPr lang="en-GB" dirty="0"/>
              <a:t> study is </a:t>
            </a:r>
            <a:r>
              <a:rPr lang="en-GB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launched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Potential R&amp;D lines are identified </a:t>
            </a:r>
            <a:r>
              <a:rPr lang="en-GB" noProof="0" dirty="0"/>
              <a:t>that are of interest for the cryogenic design of FCC-hh</a:t>
            </a:r>
          </a:p>
          <a:p>
            <a:pPr marL="625950" lvl="1" indent="-285750"/>
            <a:r>
              <a:rPr lang="en-GB" dirty="0"/>
              <a:t>With the industry for centrifugal compression and turbo-brayton cycles towards energy savings up to 20%</a:t>
            </a:r>
          </a:p>
          <a:p>
            <a:pPr marL="625950" lvl="1" indent="-285750"/>
            <a:r>
              <a:rPr lang="en-GB" noProof="0" dirty="0"/>
              <a:t>With </a:t>
            </a:r>
            <a:r>
              <a:rPr lang="en-GB" dirty="0"/>
              <a:t>a </a:t>
            </a:r>
            <a:r>
              <a:rPr lang="en-GB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new cooling scheme</a:t>
            </a:r>
            <a:r>
              <a:rPr lang="en-GB" dirty="0"/>
              <a:t> adapted to the </a:t>
            </a:r>
            <a:r>
              <a:rPr lang="en-GB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FCC-hh at 4.5 K </a:t>
            </a:r>
            <a:r>
              <a:rPr lang="en-GB" dirty="0"/>
              <a:t>configuration (conduction cooled)</a:t>
            </a:r>
            <a:endParaRPr lang="en-GB" noProof="0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/>
              <a:t>Full steam ahead towards pre-TDR report completion in 2027!</a:t>
            </a:r>
          </a:p>
          <a:p>
            <a:pPr marL="625950" lvl="1" indent="-285750"/>
            <a:endParaRPr lang="en-GB" noProof="0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3CD05E85-06D6-5DA1-0FDC-814873B6B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</a:t>
            </a:r>
          </a:p>
        </p:txBody>
      </p:sp>
      <p:sp>
        <p:nvSpPr>
          <p:cNvPr id="3" name="Textfeld 3">
            <a:extLst>
              <a:ext uri="{FF2B5EF4-FFF2-40B4-BE49-F238E27FC236}">
                <a16:creationId xmlns:a16="http://schemas.microsoft.com/office/drawing/2014/main" id="{91924657-D528-ECA5-06C5-83FD2FF869AD}"/>
              </a:ext>
            </a:extLst>
          </p:cNvPr>
          <p:cNvSpPr txBox="1"/>
          <p:nvPr/>
        </p:nvSpPr>
        <p:spPr>
          <a:xfrm>
            <a:off x="3120702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L. Delprat | FCC-hh Cryogenics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8CC8598-E1C7-971E-4944-AE3955F12A5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C8B39D4F-294F-C890-8B0A-4D58DF526FE7}"/>
              </a:ext>
            </a:extLst>
          </p:cNvPr>
          <p:cNvCxnSpPr>
            <a:cxnSpLocks/>
          </p:cNvCxnSpPr>
          <p:nvPr/>
        </p:nvCxnSpPr>
        <p:spPr>
          <a:xfrm>
            <a:off x="6228184" y="3787934"/>
            <a:ext cx="1512168" cy="2239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2">
            <a:extLst>
              <a:ext uri="{FF2B5EF4-FFF2-40B4-BE49-F238E27FC236}">
                <a16:creationId xmlns:a16="http://schemas.microsoft.com/office/drawing/2014/main" id="{4636FC02-B693-721E-D7CC-29ABD4CCD18E}"/>
              </a:ext>
            </a:extLst>
          </p:cNvPr>
          <p:cNvSpPr txBox="1"/>
          <p:nvPr/>
        </p:nvSpPr>
        <p:spPr>
          <a:xfrm rot="20574460">
            <a:off x="7075468" y="4048385"/>
            <a:ext cx="1887929" cy="76944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hlinkClick r:id="rId3"/>
              </a:rPr>
              <a:t>See P. Borges de Sousa’s talk on Thursday 11h30 on FCC-hh accelerator: Optics baseline session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4974263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6726" y="1753144"/>
            <a:ext cx="8927274" cy="1142642"/>
          </a:xfrm>
        </p:spPr>
        <p:txBody>
          <a:bodyPr/>
          <a:lstStyle/>
          <a:p>
            <a:r>
              <a:rPr lang="en-US" dirty="0"/>
              <a:t>Thank you for your attention</a:t>
            </a: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0C44E76C-472D-4CD1-B3E8-9FBF11960D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9632" y="2895786"/>
            <a:ext cx="6552728" cy="1836204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5" name="Sous-titre 2">
            <a:extLst>
              <a:ext uri="{FF2B5EF4-FFF2-40B4-BE49-F238E27FC236}">
                <a16:creationId xmlns:a16="http://schemas.microsoft.com/office/drawing/2014/main" id="{9D3C483E-6E6A-25E7-A249-0D71ADD316AE}"/>
              </a:ext>
            </a:extLst>
          </p:cNvPr>
          <p:cNvSpPr txBox="1">
            <a:spLocks/>
          </p:cNvSpPr>
          <p:nvPr/>
        </p:nvSpPr>
        <p:spPr>
          <a:xfrm>
            <a:off x="440325" y="4720688"/>
            <a:ext cx="8263350" cy="2993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FCC Week 2025 – Vienna – May 19</a:t>
            </a:r>
            <a:r>
              <a:rPr lang="en-GB" baseline="30000" dirty="0"/>
              <a:t>th</a:t>
            </a:r>
            <a:r>
              <a:rPr lang="en-GB" dirty="0"/>
              <a:t> to 23</a:t>
            </a:r>
            <a:r>
              <a:rPr lang="en-GB" baseline="30000" dirty="0"/>
              <a:t>rd</a:t>
            </a:r>
            <a:r>
              <a:rPr lang="en-GB" dirty="0"/>
              <a:t>, 2025</a:t>
            </a:r>
          </a:p>
        </p:txBody>
      </p:sp>
      <p:pic>
        <p:nvPicPr>
          <p:cNvPr id="6" name="Picture 6" descr="A logo with white lines&#10;&#10;Description automatically generated">
            <a:extLst>
              <a:ext uri="{FF2B5EF4-FFF2-40B4-BE49-F238E27FC236}">
                <a16:creationId xmlns:a16="http://schemas.microsoft.com/office/drawing/2014/main" id="{2C4DE8E5-0DDD-36E3-735E-13F5A9449B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5537" y="108629"/>
            <a:ext cx="331200" cy="331200"/>
          </a:xfrm>
          <a:prstGeom prst="rect">
            <a:avLst/>
          </a:prstGeom>
        </p:spPr>
      </p:pic>
      <p:sp>
        <p:nvSpPr>
          <p:cNvPr id="7" name="Textfeld 5">
            <a:extLst>
              <a:ext uri="{FF2B5EF4-FFF2-40B4-BE49-F238E27FC236}">
                <a16:creationId xmlns:a16="http://schemas.microsoft.com/office/drawing/2014/main" id="{8845EE6D-EDDF-1C55-8ED2-011B7DE8B257}"/>
              </a:ext>
            </a:extLst>
          </p:cNvPr>
          <p:cNvSpPr txBox="1"/>
          <p:nvPr/>
        </p:nvSpPr>
        <p:spPr>
          <a:xfrm>
            <a:off x="827584" y="565455"/>
            <a:ext cx="7668625" cy="23995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i="1" dirty="0">
                <a:solidFill>
                  <a:schemeClr val="bg1"/>
                </a:solidFill>
              </a:rPr>
              <a:t>This project has received funding from the European Union's Horizon 2020 research and innovation programme under grant agreement No 951754.</a:t>
            </a:r>
            <a:endParaRPr lang="de-AT" sz="900" i="1" dirty="0">
              <a:solidFill>
                <a:schemeClr val="bg1"/>
              </a:solidFill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A0245ECB-5584-BE39-E09A-83C4DB0113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10856"/>
            <a:ext cx="504056" cy="338663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ous-titre 2">
            <a:extLst>
              <a:ext uri="{FF2B5EF4-FFF2-40B4-BE49-F238E27FC236}">
                <a16:creationId xmlns:a16="http://schemas.microsoft.com/office/drawing/2014/main" id="{72189972-FD6F-487E-2FE7-C0F418E14C45}"/>
              </a:ext>
            </a:extLst>
          </p:cNvPr>
          <p:cNvSpPr txBox="1">
            <a:spLocks/>
          </p:cNvSpPr>
          <p:nvPr/>
        </p:nvSpPr>
        <p:spPr>
          <a:xfrm>
            <a:off x="440325" y="3651870"/>
            <a:ext cx="8263350" cy="2993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i="1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laurent.delprat@cern.ch</a:t>
            </a:r>
            <a:endParaRPr lang="en-GB" sz="1600" i="1" dirty="0"/>
          </a:p>
        </p:txBody>
      </p:sp>
      <p:pic>
        <p:nvPicPr>
          <p:cNvPr id="11" name="Picture 2" descr="FCC Week 2025 Vienna">
            <a:extLst>
              <a:ext uri="{FF2B5EF4-FFF2-40B4-BE49-F238E27FC236}">
                <a16:creationId xmlns:a16="http://schemas.microsoft.com/office/drawing/2014/main" id="{452CE770-5BB3-8E6B-D688-1425F644E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7732" y="2874361"/>
            <a:ext cx="1477047" cy="2092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4934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F8350F-B142-2DF7-7854-B1C98E0E86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5803C2C2-C3E6-6139-19A0-D68CF38D44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663" y="453745"/>
            <a:ext cx="2219425" cy="1248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2A0166BB-0BC7-671C-4F8E-4FD97C28CD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28" y="438179"/>
            <a:ext cx="2603676" cy="146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BD77B779-6B23-99D9-E5B3-C3BC296A33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CF38EBDA-49E6-0051-E4C9-ECE77ED71E9A}"/>
              </a:ext>
            </a:extLst>
          </p:cNvPr>
          <p:cNvSpPr txBox="1"/>
          <p:nvPr/>
        </p:nvSpPr>
        <p:spPr>
          <a:xfrm>
            <a:off x="3120702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L. Delprat | FCC-hh Cryogenics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0295E31-A973-42AC-3E0D-4D4352B94BEF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pic>
        <p:nvPicPr>
          <p:cNvPr id="3074" name="Picture 2" descr="FCC ring">
            <a:extLst>
              <a:ext uri="{FF2B5EF4-FFF2-40B4-BE49-F238E27FC236}">
                <a16:creationId xmlns:a16="http://schemas.microsoft.com/office/drawing/2014/main" id="{FB5F00AB-8CAB-0D14-5FE2-B65275BD30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37" b="13830"/>
          <a:stretch/>
        </p:blipFill>
        <p:spPr bwMode="auto">
          <a:xfrm>
            <a:off x="2886380" y="1675306"/>
            <a:ext cx="3317433" cy="1964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3626A39C-18EC-F667-A553-89D5641B91BC}"/>
              </a:ext>
            </a:extLst>
          </p:cNvPr>
          <p:cNvSpPr txBox="1"/>
          <p:nvPr/>
        </p:nvSpPr>
        <p:spPr>
          <a:xfrm>
            <a:off x="1555592" y="1424284"/>
            <a:ext cx="2351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highlight>
                  <a:srgbClr val="0F124A"/>
                </a:highlight>
              </a:rPr>
              <a:t>1. Introduction &amp; status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5420DEC-26E9-6F4A-B5CF-3C71F493082D}"/>
              </a:ext>
            </a:extLst>
          </p:cNvPr>
          <p:cNvSpPr txBox="1"/>
          <p:nvPr/>
        </p:nvSpPr>
        <p:spPr>
          <a:xfrm>
            <a:off x="104352" y="2129450"/>
            <a:ext cx="235197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noProof="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highlight>
                  <a:srgbClr val="0F124A"/>
                </a:highlight>
              </a:rPr>
              <a:t>2. FCC-hh at 1.9 K</a:t>
            </a:r>
          </a:p>
          <a:p>
            <a:endParaRPr lang="en-GB" sz="1400" noProof="0" dirty="0"/>
          </a:p>
          <a:p>
            <a:r>
              <a:rPr lang="en-GB" sz="1400" dirty="0"/>
              <a:t>- </a:t>
            </a:r>
            <a:r>
              <a:rPr lang="en-GB" sz="1400" noProof="0" dirty="0"/>
              <a:t>Layout</a:t>
            </a:r>
          </a:p>
          <a:p>
            <a:r>
              <a:rPr lang="en-GB" sz="1400" noProof="0" dirty="0"/>
              <a:t>- Heat loads distribution</a:t>
            </a:r>
          </a:p>
          <a:p>
            <a:r>
              <a:rPr lang="en-GB" sz="1400" noProof="0" dirty="0"/>
              <a:t>- Summary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C8B0B2E-0163-A390-4842-DCC430F8C0FA}"/>
              </a:ext>
            </a:extLst>
          </p:cNvPr>
          <p:cNvSpPr txBox="1"/>
          <p:nvPr/>
        </p:nvSpPr>
        <p:spPr>
          <a:xfrm>
            <a:off x="643344" y="3638106"/>
            <a:ext cx="23519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highlight>
                  <a:srgbClr val="0F124A"/>
                </a:highlight>
              </a:rPr>
              <a:t>3. FCC-hh at 4.5 K</a:t>
            </a:r>
          </a:p>
          <a:p>
            <a:endParaRPr lang="en-GB" sz="1400" dirty="0"/>
          </a:p>
          <a:p>
            <a:r>
              <a:rPr lang="en-GB" sz="1400" dirty="0"/>
              <a:t>- Why?</a:t>
            </a:r>
            <a:endParaRPr lang="en-GB" sz="1400" noProof="0" dirty="0"/>
          </a:p>
          <a:p>
            <a:r>
              <a:rPr lang="en-GB" sz="1400" dirty="0"/>
              <a:t>- </a:t>
            </a:r>
            <a:r>
              <a:rPr lang="en-GB" sz="1400" noProof="0" dirty="0"/>
              <a:t>Layout</a:t>
            </a:r>
          </a:p>
          <a:p>
            <a:r>
              <a:rPr lang="en-GB" sz="1400" noProof="0" dirty="0"/>
              <a:t>- Heat loads distribution</a:t>
            </a:r>
          </a:p>
          <a:p>
            <a:r>
              <a:rPr lang="en-GB" sz="1400" noProof="0" dirty="0"/>
              <a:t>- Summary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4C99F7A-C329-45BD-74B9-0F0CC8B3D740}"/>
              </a:ext>
            </a:extLst>
          </p:cNvPr>
          <p:cNvSpPr txBox="1"/>
          <p:nvPr/>
        </p:nvSpPr>
        <p:spPr>
          <a:xfrm>
            <a:off x="3707904" y="4100058"/>
            <a:ext cx="25970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highlight>
                  <a:srgbClr val="0F124A"/>
                </a:highlight>
              </a:rPr>
              <a:t>4. Helium inventory and electrical power consumption</a:t>
            </a:r>
          </a:p>
          <a:p>
            <a:endParaRPr lang="en-GB" sz="1400" noProof="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GB" sz="1400" dirty="0"/>
              <a:t>- About an economic mode</a:t>
            </a:r>
            <a:endParaRPr lang="en-GB" sz="1400" noProof="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D216816-2930-8926-9EB9-D2EB5AA4A97A}"/>
              </a:ext>
            </a:extLst>
          </p:cNvPr>
          <p:cNvSpPr txBox="1"/>
          <p:nvPr/>
        </p:nvSpPr>
        <p:spPr>
          <a:xfrm>
            <a:off x="6564194" y="2859782"/>
            <a:ext cx="221942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highlight>
                  <a:srgbClr val="0F124A"/>
                </a:highlight>
              </a:rPr>
              <a:t>5. Conclusions</a:t>
            </a:r>
          </a:p>
          <a:p>
            <a:endParaRPr lang="en-GB" sz="1400" noProof="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GB" sz="1400" dirty="0"/>
              <a:t>- And perspectives for the pre-TDR phase</a:t>
            </a:r>
            <a:endParaRPr lang="en-GB" sz="1400" noProof="0" dirty="0"/>
          </a:p>
          <a:p>
            <a:endParaRPr lang="en-GB" sz="1400" noProof="0" dirty="0"/>
          </a:p>
        </p:txBody>
      </p:sp>
      <p:sp>
        <p:nvSpPr>
          <p:cNvPr id="9" name="Virage 8">
            <a:extLst>
              <a:ext uri="{FF2B5EF4-FFF2-40B4-BE49-F238E27FC236}">
                <a16:creationId xmlns:a16="http://schemas.microsoft.com/office/drawing/2014/main" id="{AD4425E0-82FB-6F89-DC85-B2F50730DB11}"/>
              </a:ext>
            </a:extLst>
          </p:cNvPr>
          <p:cNvSpPr/>
          <p:nvPr/>
        </p:nvSpPr>
        <p:spPr>
          <a:xfrm rot="10800000" flipH="1">
            <a:off x="2520403" y="1956376"/>
            <a:ext cx="2219424" cy="2016224"/>
          </a:xfrm>
          <a:prstGeom prst="bentArrow">
            <a:avLst>
              <a:gd name="adj1" fmla="val 3865"/>
              <a:gd name="adj2" fmla="val 2854"/>
              <a:gd name="adj3" fmla="val 19193"/>
              <a:gd name="adj4" fmla="val 4471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pic>
        <p:nvPicPr>
          <p:cNvPr id="26" name="Picture 20" descr="A diagram of a project&#10;&#10;AI-generated content may be incorrect.">
            <a:extLst>
              <a:ext uri="{FF2B5EF4-FFF2-40B4-BE49-F238E27FC236}">
                <a16:creationId xmlns:a16="http://schemas.microsoft.com/office/drawing/2014/main" id="{371DB7A7-975E-51E6-C9F9-85CB45BE828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3752" y="438180"/>
            <a:ext cx="3540248" cy="146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654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79B3BA-275C-811E-23F3-2D60BFD201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EF600A47-A445-E0C3-B039-1EE68C53505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B7E2F3E-E823-FA0D-7593-53D13FB273E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pic>
        <p:nvPicPr>
          <p:cNvPr id="20" name="Picture 2" descr="Graphic of FCC">
            <a:extLst>
              <a:ext uri="{FF2B5EF4-FFF2-40B4-BE49-F238E27FC236}">
                <a16:creationId xmlns:a16="http://schemas.microsoft.com/office/drawing/2014/main" id="{1EABB8A1-9AB2-0AC9-CD09-4B09D6C99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248" y="843558"/>
            <a:ext cx="4030217" cy="2820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831D4EA2-7ACB-9336-E0A6-0A029C42C3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7249" y="2792539"/>
            <a:ext cx="4030216" cy="2292660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7A488101-8D4D-A753-EB95-B5AA50B25B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9665" y="2792539"/>
            <a:ext cx="4102224" cy="2325884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A73CFD12-62C0-2654-74B7-9944EF226E3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28793"/>
          <a:stretch/>
        </p:blipFill>
        <p:spPr>
          <a:xfrm>
            <a:off x="4682139" y="843558"/>
            <a:ext cx="2304256" cy="1889773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E65EAFAB-7483-7E46-AB86-B932D63A207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71065"/>
          <a:stretch/>
        </p:blipFill>
        <p:spPr>
          <a:xfrm>
            <a:off x="7136716" y="915566"/>
            <a:ext cx="2019434" cy="672992"/>
          </a:xfrm>
          <a:prstGeom prst="rect">
            <a:avLst/>
          </a:prstGeom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88CE5FB0-1B8E-1D86-9F85-BC15F6F258B8}"/>
              </a:ext>
            </a:extLst>
          </p:cNvPr>
          <p:cNvSpPr txBox="1"/>
          <p:nvPr/>
        </p:nvSpPr>
        <p:spPr>
          <a:xfrm>
            <a:off x="7082455" y="1758815"/>
            <a:ext cx="201943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8"/>
              </a:rPr>
              <a:t>https://home.cern/science/accelerators/future-circular-collider</a:t>
            </a:r>
            <a:endParaRPr lang="en-GB" dirty="0"/>
          </a:p>
          <a:p>
            <a:endParaRPr lang="en-GB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D9DF80C7-6DEC-CA24-F85C-873333323E73}"/>
              </a:ext>
            </a:extLst>
          </p:cNvPr>
          <p:cNvSpPr txBox="1"/>
          <p:nvPr/>
        </p:nvSpPr>
        <p:spPr>
          <a:xfrm>
            <a:off x="3593369" y="4204882"/>
            <a:ext cx="1728192" cy="48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000" i="1" noProof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highlight>
                  <a:srgbClr val="FFFF00"/>
                </a:highlight>
              </a:rPr>
              <a:t>From FCC Week 2024</a:t>
            </a:r>
          </a:p>
        </p:txBody>
      </p:sp>
      <p:sp>
        <p:nvSpPr>
          <p:cNvPr id="2" name="Textfeld 3">
            <a:extLst>
              <a:ext uri="{FF2B5EF4-FFF2-40B4-BE49-F238E27FC236}">
                <a16:creationId xmlns:a16="http://schemas.microsoft.com/office/drawing/2014/main" id="{18439C3E-C338-53E0-BA98-598686EFDB1C}"/>
              </a:ext>
            </a:extLst>
          </p:cNvPr>
          <p:cNvSpPr txBox="1"/>
          <p:nvPr/>
        </p:nvSpPr>
        <p:spPr>
          <a:xfrm>
            <a:off x="3120702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L. Delprat | FCC-hh Cryogenics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722F375-8CC7-AEBC-0CC8-F34C95B9E3DA}"/>
              </a:ext>
            </a:extLst>
          </p:cNvPr>
          <p:cNvSpPr/>
          <p:nvPr/>
        </p:nvSpPr>
        <p:spPr>
          <a:xfrm>
            <a:off x="4644008" y="2254003"/>
            <a:ext cx="2376264" cy="479328"/>
          </a:xfrm>
          <a:prstGeom prst="rect">
            <a:avLst/>
          </a:prstGeom>
          <a:noFill/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5195F2D-58DC-C3D9-46B4-3BC11B5F3A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085" y="360104"/>
            <a:ext cx="8770141" cy="553790"/>
          </a:xfrm>
        </p:spPr>
        <p:txBody>
          <a:bodyPr/>
          <a:lstStyle/>
          <a:p>
            <a:r>
              <a:rPr lang="en-US" sz="2800" dirty="0"/>
              <a:t>The Future Circular Collider</a:t>
            </a:r>
          </a:p>
        </p:txBody>
      </p:sp>
    </p:spTree>
    <p:extLst>
      <p:ext uri="{BB962C8B-B14F-4D97-AF65-F5344CB8AC3E}">
        <p14:creationId xmlns:p14="http://schemas.microsoft.com/office/powerpoint/2010/main" val="2574375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1FB123-828B-D1C3-2FEA-ABA0EF5C05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480DCA30-9647-2C48-EFEA-284F43ED65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0C10648-A9C5-B086-655C-E192D8E7B42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961D1CAD-7A0F-1D6E-B993-0B702E5032F9}"/>
              </a:ext>
            </a:extLst>
          </p:cNvPr>
          <p:cNvGrpSpPr/>
          <p:nvPr/>
        </p:nvGrpSpPr>
        <p:grpSpPr>
          <a:xfrm>
            <a:off x="3347211" y="3739779"/>
            <a:ext cx="5683296" cy="1358417"/>
            <a:chOff x="558910" y="933073"/>
            <a:chExt cx="7884368" cy="1884517"/>
          </a:xfrm>
        </p:grpSpPr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FA6000D9-BF70-FF09-0A04-0E26E6E6EF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8910" y="933073"/>
              <a:ext cx="7884368" cy="1884517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D7EA0AB-E311-5D32-9353-A8CB24D23E9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48174" y="1472351"/>
              <a:ext cx="310309" cy="360039"/>
            </a:xfrm>
            <a:prstGeom prst="rect">
              <a:avLst/>
            </a:prstGeom>
          </p:spPr>
        </p:pic>
      </p:grp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8223870C-E3EC-DA87-CCA2-243411238B1D}"/>
              </a:ext>
            </a:extLst>
          </p:cNvPr>
          <p:cNvSpPr txBox="1">
            <a:spLocks/>
          </p:cNvSpPr>
          <p:nvPr/>
        </p:nvSpPr>
        <p:spPr>
          <a:xfrm>
            <a:off x="120370" y="2860379"/>
            <a:ext cx="3036079" cy="24827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b="1" u="sng" dirty="0"/>
              <a:t>Timeline</a:t>
            </a:r>
            <a:r>
              <a:rPr lang="en-GB" b="1" dirty="0"/>
              <a:t>:</a:t>
            </a:r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b="1" dirty="0"/>
              <a:t>2025: </a:t>
            </a:r>
            <a:r>
              <a:rPr lang="en-GB" dirty="0"/>
              <a:t>FCC Feasibility Study completion and beginning of Pre-TDR phase</a:t>
            </a:r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b="1" dirty="0"/>
              <a:t>2027: </a:t>
            </a:r>
            <a:r>
              <a:rPr lang="en-GB" dirty="0"/>
              <a:t>ESPP update</a:t>
            </a:r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b="1" dirty="0"/>
              <a:t>2028: </a:t>
            </a:r>
            <a:r>
              <a:rPr lang="en-GB" dirty="0"/>
              <a:t>approbation by the CERN council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D19AC6B-3343-33C7-E3CA-2EFD7AB8019D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6"/>
          <a:srcRect t="2785" b="7268"/>
          <a:stretch/>
        </p:blipFill>
        <p:spPr>
          <a:xfrm>
            <a:off x="4541600" y="2214534"/>
            <a:ext cx="4494896" cy="1491607"/>
          </a:xfrm>
          <a:prstGeom prst="rect">
            <a:avLst/>
          </a:prstGeom>
          <a:ln>
            <a:noFill/>
          </a:ln>
        </p:spPr>
      </p:pic>
      <p:sp>
        <p:nvSpPr>
          <p:cNvPr id="2" name="ZoneTexte 6">
            <a:extLst>
              <a:ext uri="{FF2B5EF4-FFF2-40B4-BE49-F238E27FC236}">
                <a16:creationId xmlns:a16="http://schemas.microsoft.com/office/drawing/2014/main" id="{C08D653E-BD6C-8BDA-06BA-AB84D466D3D3}"/>
              </a:ext>
            </a:extLst>
          </p:cNvPr>
          <p:cNvSpPr txBox="1"/>
          <p:nvPr/>
        </p:nvSpPr>
        <p:spPr>
          <a:xfrm>
            <a:off x="8198168" y="4772041"/>
            <a:ext cx="785816" cy="153888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238"/>
              </a:lnSpc>
            </a:pPr>
            <a:r>
              <a:rPr lang="en-US" sz="1100" dirty="0">
                <a:solidFill>
                  <a:schemeClr val="bg1"/>
                </a:solidFill>
              </a:rPr>
              <a:t>M. Benedikt</a:t>
            </a:r>
            <a:endParaRPr lang="de-AT" sz="1100" dirty="0">
              <a:solidFill>
                <a:schemeClr val="bg1"/>
              </a:solidFill>
            </a:endParaRPr>
          </a:p>
        </p:txBody>
      </p:sp>
      <p:sp>
        <p:nvSpPr>
          <p:cNvPr id="21" name="ZoneTexte 6">
            <a:extLst>
              <a:ext uri="{FF2B5EF4-FFF2-40B4-BE49-F238E27FC236}">
                <a16:creationId xmlns:a16="http://schemas.microsoft.com/office/drawing/2014/main" id="{C7EB2208-CF3F-4D93-1C61-7AEE42DEDF38}"/>
              </a:ext>
            </a:extLst>
          </p:cNvPr>
          <p:cNvSpPr txBox="1"/>
          <p:nvPr/>
        </p:nvSpPr>
        <p:spPr>
          <a:xfrm>
            <a:off x="8205004" y="3499932"/>
            <a:ext cx="785816" cy="153888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238"/>
              </a:lnSpc>
            </a:pPr>
            <a:r>
              <a:rPr lang="en-US" sz="1100" dirty="0">
                <a:solidFill>
                  <a:schemeClr val="bg1"/>
                </a:solidFill>
              </a:rPr>
              <a:t>F. Gianotti</a:t>
            </a:r>
            <a:endParaRPr lang="de-AT" sz="1100" dirty="0">
              <a:solidFill>
                <a:schemeClr val="bg1"/>
              </a:solidFill>
            </a:endParaRPr>
          </a:p>
        </p:txBody>
      </p:sp>
      <p:pic>
        <p:nvPicPr>
          <p:cNvPr id="7" name="Graphic 6" descr="Pin with solid fill">
            <a:extLst>
              <a:ext uri="{FF2B5EF4-FFF2-40B4-BE49-F238E27FC236}">
                <a16:creationId xmlns:a16="http://schemas.microsoft.com/office/drawing/2014/main" id="{0E6A5A49-2F24-A7CC-5A29-372C7642AA7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734363" y="3883795"/>
            <a:ext cx="469306" cy="469306"/>
          </a:xfrm>
          <a:prstGeom prst="rect">
            <a:avLst/>
          </a:prstGeom>
        </p:spPr>
      </p:pic>
      <p:sp>
        <p:nvSpPr>
          <p:cNvPr id="5" name="Textplatzhalter 3">
            <a:extLst>
              <a:ext uri="{FF2B5EF4-FFF2-40B4-BE49-F238E27FC236}">
                <a16:creationId xmlns:a16="http://schemas.microsoft.com/office/drawing/2014/main" id="{9CB8BED9-BDDE-8E9C-D0FC-720804D828D9}"/>
              </a:ext>
            </a:extLst>
          </p:cNvPr>
          <p:cNvSpPr txBox="1">
            <a:spLocks/>
          </p:cNvSpPr>
          <p:nvPr/>
        </p:nvSpPr>
        <p:spPr>
          <a:xfrm>
            <a:off x="-179512" y="987574"/>
            <a:ext cx="9144000" cy="14630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b="1" u="sng" dirty="0"/>
              <a:t>Main objectives</a:t>
            </a:r>
            <a:r>
              <a:rPr lang="en-US" b="1" dirty="0"/>
              <a:t>:</a:t>
            </a:r>
          </a:p>
          <a:p>
            <a:pPr marL="625950" lvl="1" indent="-285750">
              <a:lnSpc>
                <a:spcPct val="100000"/>
              </a:lnSpc>
            </a:pPr>
            <a:r>
              <a:rPr lang="en-US" dirty="0"/>
              <a:t>Launch the civil engineering procurement right after the approval in 2028</a:t>
            </a:r>
          </a:p>
          <a:p>
            <a:pPr marL="625950" lvl="1" indent="-285750">
              <a:lnSpc>
                <a:spcPct val="100000"/>
              </a:lnSpc>
            </a:pPr>
            <a:r>
              <a:rPr lang="en-US" dirty="0"/>
              <a:t>Complete all the studies deemed necessary to do so</a:t>
            </a:r>
          </a:p>
          <a:p>
            <a:pPr marL="625950" lvl="1" indent="-285750">
              <a:lnSpc>
                <a:spcPct val="100000"/>
              </a:lnSpc>
            </a:pPr>
            <a:r>
              <a:rPr lang="en-US" dirty="0">
                <a:solidFill>
                  <a:srgbClr val="92D050"/>
                </a:solidFill>
              </a:rPr>
              <a:t>For cryogenics: refine the design foreseen in the Feasibility Study with industrial partners (2</a:t>
            </a:r>
            <a:r>
              <a:rPr lang="en-US" baseline="30000" dirty="0">
                <a:solidFill>
                  <a:srgbClr val="92D050"/>
                </a:solidFill>
              </a:rPr>
              <a:t>nd</a:t>
            </a:r>
            <a:r>
              <a:rPr lang="en-US" dirty="0">
                <a:solidFill>
                  <a:srgbClr val="92D050"/>
                </a:solidFill>
              </a:rPr>
              <a:t> round)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68BF8770-1933-8BC3-6B84-229B7CE2F4A2}"/>
              </a:ext>
            </a:extLst>
          </p:cNvPr>
          <p:cNvSpPr txBox="1">
            <a:spLocks/>
          </p:cNvSpPr>
          <p:nvPr/>
        </p:nvSpPr>
        <p:spPr>
          <a:xfrm>
            <a:off x="119143" y="2443174"/>
            <a:ext cx="4422457" cy="560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b="1" u="sng" dirty="0"/>
              <a:t>Mandate</a:t>
            </a:r>
            <a:r>
              <a:rPr lang="en-GB" dirty="0"/>
              <a:t>: WP4.6 Cryo pre-TDR description, 					EDMS </a:t>
            </a:r>
            <a:r>
              <a:rPr lang="en-GB" dirty="0">
                <a:hlinkClick r:id="rId9"/>
              </a:rPr>
              <a:t>3254016</a:t>
            </a:r>
            <a:endParaRPr lang="en-GB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DAE823B1-9691-460D-305F-58932B178397}"/>
              </a:ext>
            </a:extLst>
          </p:cNvPr>
          <p:cNvSpPr txBox="1"/>
          <p:nvPr/>
        </p:nvSpPr>
        <p:spPr>
          <a:xfrm>
            <a:off x="3120702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L. Delprat | FCC-hh Cryogenics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itel 4">
            <a:extLst>
              <a:ext uri="{FF2B5EF4-FFF2-40B4-BE49-F238E27FC236}">
                <a16:creationId xmlns:a16="http://schemas.microsoft.com/office/drawing/2014/main" id="{A46C5474-A5F3-F378-0A03-C6F917E4A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085" y="360104"/>
            <a:ext cx="8770141" cy="553790"/>
          </a:xfrm>
        </p:spPr>
        <p:txBody>
          <a:bodyPr/>
          <a:lstStyle/>
          <a:p>
            <a:r>
              <a:rPr lang="en-US" sz="2800" dirty="0"/>
              <a:t>Where we are today</a:t>
            </a:r>
          </a:p>
        </p:txBody>
      </p:sp>
      <p:pic>
        <p:nvPicPr>
          <p:cNvPr id="5122" name="Picture 2" descr="Symbole De Coche, Icône De Case À Cocher Clip Art Libres De ...">
            <a:extLst>
              <a:ext uri="{FF2B5EF4-FFF2-40B4-BE49-F238E27FC236}">
                <a16:creationId xmlns:a16="http://schemas.microsoft.com/office/drawing/2014/main" id="{6E63BE7B-49A2-8DA9-CEDD-66D994E273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293780"/>
            <a:ext cx="300790" cy="28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3C41EC3-D1E1-8A82-47DE-E40B41CAB14B}"/>
              </a:ext>
            </a:extLst>
          </p:cNvPr>
          <p:cNvSpPr/>
          <p:nvPr/>
        </p:nvSpPr>
        <p:spPr>
          <a:xfrm>
            <a:off x="5220072" y="2214534"/>
            <a:ext cx="706679" cy="1525245"/>
          </a:xfrm>
          <a:prstGeom prst="rect">
            <a:avLst/>
          </a:prstGeom>
          <a:noFill/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1610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9A08E84-B6EB-A07B-42B6-0A962551FFC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B6EF2A-B67E-2F9A-7140-8E3CF2FAECE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CB4B12-F106-9336-F191-3F3D3AAE28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338A61D-DC63-0672-A00F-2ECF0E93FC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131590"/>
            <a:ext cx="5688632" cy="3829499"/>
          </a:xfrm>
          <a:prstGeom prst="rect">
            <a:avLst/>
          </a:prstGeom>
        </p:spPr>
      </p:pic>
      <p:pic>
        <p:nvPicPr>
          <p:cNvPr id="12" name="Picture 11" descr="A close-up of a circular object&#10;&#10;AI-generated content may be incorrect.">
            <a:extLst>
              <a:ext uri="{FF2B5EF4-FFF2-40B4-BE49-F238E27FC236}">
                <a16:creationId xmlns:a16="http://schemas.microsoft.com/office/drawing/2014/main" id="{C376632E-C370-4B34-538B-EB1611F4C8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61" r="-1506"/>
          <a:stretch/>
        </p:blipFill>
        <p:spPr>
          <a:xfrm>
            <a:off x="6674661" y="2694395"/>
            <a:ext cx="2216799" cy="233458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05E1F63-71B2-ABD4-DDBD-8865A56CA50B}"/>
              </a:ext>
            </a:extLst>
          </p:cNvPr>
          <p:cNvSpPr txBox="1"/>
          <p:nvPr/>
        </p:nvSpPr>
        <p:spPr>
          <a:xfrm>
            <a:off x="4572000" y="1202716"/>
            <a:ext cx="241818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200" b="1" dirty="0"/>
              <a:t>Cryogenic distribution line</a:t>
            </a:r>
            <a:endParaRPr lang="en-GB" sz="1200" dirty="0"/>
          </a:p>
        </p:txBody>
      </p:sp>
      <p:pic>
        <p:nvPicPr>
          <p:cNvPr id="11" name="Picture 10" descr="A close-up of a circular object&#10;&#10;AI-generated content may be incorrect.">
            <a:extLst>
              <a:ext uri="{FF2B5EF4-FFF2-40B4-BE49-F238E27FC236}">
                <a16:creationId xmlns:a16="http://schemas.microsoft.com/office/drawing/2014/main" id="{61752CE3-D907-7EEA-1FE9-C3BCA8688E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055"/>
          <a:stretch/>
        </p:blipFill>
        <p:spPr>
          <a:xfrm>
            <a:off x="4957118" y="1131590"/>
            <a:ext cx="2210751" cy="232821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3A48917E-AE15-BF03-CD59-50E56E112E9C}"/>
                  </a:ext>
                </a:extLst>
              </p14:cNvPr>
              <p14:cNvContentPartPr/>
              <p14:nvPr/>
            </p14:nvContentPartPr>
            <p14:xfrm>
              <a:off x="2409720" y="2007988"/>
              <a:ext cx="311400" cy="684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3A48917E-AE15-BF03-CD59-50E56E112E9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73720" y="1936348"/>
                <a:ext cx="383040" cy="15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3229A323-01FF-C8AE-3F31-48C766947F21}"/>
                  </a:ext>
                </a:extLst>
              </p14:cNvPr>
              <p14:cNvContentPartPr/>
              <p14:nvPr/>
            </p14:nvContentPartPr>
            <p14:xfrm>
              <a:off x="2346000" y="2227228"/>
              <a:ext cx="345960" cy="540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3229A323-01FF-C8AE-3F31-48C766947F2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310360" y="2155588"/>
                <a:ext cx="417600" cy="149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C94F3046-C534-0D6E-1FAE-FF204F4ADD60}"/>
                  </a:ext>
                </a:extLst>
              </p14:cNvPr>
              <p14:cNvContentPartPr/>
              <p14:nvPr/>
            </p14:nvContentPartPr>
            <p14:xfrm>
              <a:off x="2622480" y="2346388"/>
              <a:ext cx="614880" cy="129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C94F3046-C534-0D6E-1FAE-FF204F4ADD60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586480" y="2274748"/>
                <a:ext cx="686520" cy="156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5C35F79C-D872-8548-DE28-015F9AC7D950}"/>
                  </a:ext>
                </a:extLst>
              </p14:cNvPr>
              <p14:cNvContentPartPr/>
              <p14:nvPr/>
            </p14:nvContentPartPr>
            <p14:xfrm>
              <a:off x="1749120" y="2444608"/>
              <a:ext cx="612000" cy="1836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5C35F79C-D872-8548-DE28-015F9AC7D950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713480" y="2372608"/>
                <a:ext cx="683640" cy="16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6702E002-4830-CAF8-9310-B9176BB12AD6}"/>
                  </a:ext>
                </a:extLst>
              </p14:cNvPr>
              <p14:cNvContentPartPr/>
              <p14:nvPr/>
            </p14:nvContentPartPr>
            <p14:xfrm>
              <a:off x="1906440" y="2549848"/>
              <a:ext cx="1024920" cy="1080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6702E002-4830-CAF8-9310-B9176BB12AD6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870800" y="2478208"/>
                <a:ext cx="1096560" cy="154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62B8F04B-8A45-F736-DBFA-3555CD72317C}"/>
                  </a:ext>
                </a:extLst>
              </p14:cNvPr>
              <p14:cNvContentPartPr/>
              <p14:nvPr/>
            </p14:nvContentPartPr>
            <p14:xfrm>
              <a:off x="1887360" y="2967328"/>
              <a:ext cx="1346760" cy="1584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62B8F04B-8A45-F736-DBFA-3555CD72317C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851720" y="2895688"/>
                <a:ext cx="1418400" cy="15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C68E91F9-96CC-64D8-7822-D7C71894897A}"/>
                  </a:ext>
                </a:extLst>
              </p14:cNvPr>
              <p14:cNvContentPartPr/>
              <p14:nvPr/>
            </p14:nvContentPartPr>
            <p14:xfrm>
              <a:off x="1903200" y="3100168"/>
              <a:ext cx="461520" cy="684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C68E91F9-96CC-64D8-7822-D7C71894897A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867560" y="3028528"/>
                <a:ext cx="533160" cy="15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B8D6B1CF-CD14-A362-F201-78B6966FB5B3}"/>
                  </a:ext>
                </a:extLst>
              </p14:cNvPr>
              <p14:cNvContentPartPr/>
              <p14:nvPr/>
            </p14:nvContentPartPr>
            <p14:xfrm>
              <a:off x="1901760" y="3429748"/>
              <a:ext cx="906840" cy="1224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B8D6B1CF-CD14-A362-F201-78B6966FB5B3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865760" y="3357748"/>
                <a:ext cx="978480" cy="155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974CBA5F-10E8-BC04-06D0-3123BBAFB391}"/>
                  </a:ext>
                </a:extLst>
              </p14:cNvPr>
              <p14:cNvContentPartPr/>
              <p14:nvPr/>
            </p14:nvContentPartPr>
            <p14:xfrm>
              <a:off x="1920480" y="4000168"/>
              <a:ext cx="805320" cy="216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974CBA5F-10E8-BC04-06D0-3123BBAFB391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1884840" y="3928528"/>
                <a:ext cx="876960" cy="145800"/>
              </a:xfrm>
              <a:prstGeom prst="rect">
                <a:avLst/>
              </a:prstGeom>
            </p:spPr>
          </p:pic>
        </mc:Fallback>
      </mc:AlternateContent>
      <p:sp>
        <p:nvSpPr>
          <p:cNvPr id="6" name="Textfeld 3">
            <a:extLst>
              <a:ext uri="{FF2B5EF4-FFF2-40B4-BE49-F238E27FC236}">
                <a16:creationId xmlns:a16="http://schemas.microsoft.com/office/drawing/2014/main" id="{9A746B47-2539-5957-2A90-E05072F270CC}"/>
              </a:ext>
            </a:extLst>
          </p:cNvPr>
          <p:cNvSpPr txBox="1"/>
          <p:nvPr/>
        </p:nvSpPr>
        <p:spPr>
          <a:xfrm>
            <a:off x="3120702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L. Delprat | FCC-hh Cryogenics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8F9E2548-0C9D-3F7F-7F80-1E84EB202104}"/>
              </a:ext>
            </a:extLst>
          </p:cNvPr>
          <p:cNvPicPr>
            <a:picLocks noChangeAspect="1"/>
          </p:cNvPicPr>
          <p:nvPr/>
        </p:nvPicPr>
        <p:blipFill>
          <a:blip r:embed="rId2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28" name="Titel 4">
            <a:extLst>
              <a:ext uri="{FF2B5EF4-FFF2-40B4-BE49-F238E27FC236}">
                <a16:creationId xmlns:a16="http://schemas.microsoft.com/office/drawing/2014/main" id="{22045C28-4888-6F75-8194-6E6F403FFEA6}"/>
              </a:ext>
            </a:extLst>
          </p:cNvPr>
          <p:cNvSpPr txBox="1">
            <a:spLocks/>
          </p:cNvSpPr>
          <p:nvPr/>
        </p:nvSpPr>
        <p:spPr>
          <a:xfrm>
            <a:off x="191774" y="364900"/>
            <a:ext cx="7272808" cy="55379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FCC-hh @ </a:t>
            </a:r>
            <a:r>
              <a:rPr lang="en-US" sz="2800" dirty="0">
                <a:highlight>
                  <a:srgbClr val="FFFF00"/>
                </a:highlight>
              </a:rPr>
              <a:t>1.9 K</a:t>
            </a:r>
            <a:r>
              <a:rPr lang="en-US" sz="2800" dirty="0"/>
              <a:t> – Nb</a:t>
            </a:r>
            <a:r>
              <a:rPr lang="en-US" sz="2800" baseline="-25000" dirty="0"/>
              <a:t>3</a:t>
            </a:r>
            <a:r>
              <a:rPr lang="en-US" sz="2800" dirty="0"/>
              <a:t>Sn @ 14T</a:t>
            </a:r>
            <a:r>
              <a:rPr lang="en-US" sz="1400" dirty="0"/>
              <a:t> (“F14 scenario”) 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FE5A710C-7117-C485-2B7F-757EEB7FAA36}"/>
              </a:ext>
            </a:extLst>
          </p:cNvPr>
          <p:cNvSpPr txBox="1"/>
          <p:nvPr/>
        </p:nvSpPr>
        <p:spPr>
          <a:xfrm>
            <a:off x="7189841" y="720050"/>
            <a:ext cx="1870491" cy="500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i="1" dirty="0">
                <a:highlight>
                  <a:srgbClr val="FFFF00"/>
                </a:highlight>
              </a:rPr>
              <a:t>“</a:t>
            </a:r>
            <a:r>
              <a:rPr lang="en-GB" sz="1800" i="1" noProof="0" dirty="0">
                <a:highlight>
                  <a:srgbClr val="FFFF00"/>
                </a:highlight>
                <a:hlinkClick r:id="rId23"/>
              </a:rPr>
              <a:t>F14 scenario</a:t>
            </a:r>
            <a:r>
              <a:rPr lang="en-GB" sz="1800" i="1" noProof="0" dirty="0">
                <a:highlight>
                  <a:srgbClr val="FFFF00"/>
                </a:highlight>
              </a:rPr>
              <a:t>”</a:t>
            </a:r>
          </a:p>
        </p:txBody>
      </p:sp>
      <p:pic>
        <p:nvPicPr>
          <p:cNvPr id="33" name="Image 32">
            <a:extLst>
              <a:ext uri="{FF2B5EF4-FFF2-40B4-BE49-F238E27FC236}">
                <a16:creationId xmlns:a16="http://schemas.microsoft.com/office/drawing/2014/main" id="{4397DF74-86D9-194B-63C2-951E67C651A1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7145640" y="1220765"/>
            <a:ext cx="1651388" cy="154065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0F2EB20-583C-EE6E-B5C1-F32D081AA4CD}"/>
              </a:ext>
            </a:extLst>
          </p:cNvPr>
          <p:cNvSpPr/>
          <p:nvPr/>
        </p:nvSpPr>
        <p:spPr>
          <a:xfrm>
            <a:off x="1706099" y="1970348"/>
            <a:ext cx="1526423" cy="22979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580CE33-2467-1BE4-8616-AC1C0151701F}"/>
              </a:ext>
            </a:extLst>
          </p:cNvPr>
          <p:cNvSpPr/>
          <p:nvPr/>
        </p:nvSpPr>
        <p:spPr>
          <a:xfrm>
            <a:off x="3065225" y="2170638"/>
            <a:ext cx="488476" cy="1891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F14147-4118-578C-9FF3-59C4909FA018}"/>
              </a:ext>
            </a:extLst>
          </p:cNvPr>
          <p:cNvSpPr/>
          <p:nvPr/>
        </p:nvSpPr>
        <p:spPr>
          <a:xfrm>
            <a:off x="1976131" y="1785640"/>
            <a:ext cx="1081910" cy="3127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CA5D7DF-33AD-D0DE-B809-0C363EDA9C97}"/>
              </a:ext>
            </a:extLst>
          </p:cNvPr>
          <p:cNvSpPr/>
          <p:nvPr/>
        </p:nvSpPr>
        <p:spPr>
          <a:xfrm>
            <a:off x="1453898" y="2115693"/>
            <a:ext cx="488476" cy="5135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846B2EF-0C33-4D47-D4F8-BFF5DF81E53F}"/>
              </a:ext>
            </a:extLst>
          </p:cNvPr>
          <p:cNvSpPr/>
          <p:nvPr/>
        </p:nvSpPr>
        <p:spPr>
          <a:xfrm>
            <a:off x="1121107" y="2895405"/>
            <a:ext cx="488476" cy="5135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53C9BBC-88B5-8F01-427F-D21896071CA3}"/>
              </a:ext>
            </a:extLst>
          </p:cNvPr>
          <p:cNvSpPr/>
          <p:nvPr/>
        </p:nvSpPr>
        <p:spPr>
          <a:xfrm>
            <a:off x="1448031" y="3617654"/>
            <a:ext cx="488476" cy="5135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CBEB5BA-43D9-B657-13D6-13D0B9D2CE67}"/>
              </a:ext>
            </a:extLst>
          </p:cNvPr>
          <p:cNvSpPr/>
          <p:nvPr/>
        </p:nvSpPr>
        <p:spPr>
          <a:xfrm>
            <a:off x="2245259" y="3955083"/>
            <a:ext cx="488476" cy="5135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2365484-AE95-AAE1-21AE-01C5C6AF04E2}"/>
              </a:ext>
            </a:extLst>
          </p:cNvPr>
          <p:cNvSpPr/>
          <p:nvPr/>
        </p:nvSpPr>
        <p:spPr>
          <a:xfrm>
            <a:off x="3390165" y="2876404"/>
            <a:ext cx="488476" cy="5135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3781440-001F-2504-CF7B-D6FAF75E27D0}"/>
              </a:ext>
            </a:extLst>
          </p:cNvPr>
          <p:cNvSpPr txBox="1"/>
          <p:nvPr/>
        </p:nvSpPr>
        <p:spPr>
          <a:xfrm>
            <a:off x="1566179" y="2052593"/>
            <a:ext cx="2213733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noProof="0" dirty="0"/>
              <a:t>Circumference</a:t>
            </a:r>
            <a:r>
              <a:rPr lang="en-GB" sz="700" noProof="0" dirty="0"/>
              <a:t>: 90.7 km</a:t>
            </a:r>
          </a:p>
          <a:p>
            <a:r>
              <a:rPr lang="en-GB" sz="700" b="1" dirty="0"/>
              <a:t>Sectors</a:t>
            </a:r>
            <a:r>
              <a:rPr lang="en-GB" sz="700" dirty="0"/>
              <a:t>: 8</a:t>
            </a:r>
          </a:p>
          <a:p>
            <a:r>
              <a:rPr lang="en-GB" sz="700" b="1" noProof="0" dirty="0"/>
              <a:t>Sector length</a:t>
            </a:r>
            <a:r>
              <a:rPr lang="en-GB" sz="700" noProof="0" dirty="0"/>
              <a:t>: 11.3 km</a:t>
            </a:r>
          </a:p>
          <a:p>
            <a:r>
              <a:rPr lang="en-GB" sz="700" b="1" dirty="0"/>
              <a:t>Cryo cooling length</a:t>
            </a:r>
            <a:r>
              <a:rPr lang="en-GB" sz="700" dirty="0"/>
              <a:t>: 4.9 km per side</a:t>
            </a:r>
          </a:p>
          <a:p>
            <a:r>
              <a:rPr lang="en-GB" sz="700" b="1" noProof="0" dirty="0"/>
              <a:t>Cryoplants</a:t>
            </a:r>
            <a:r>
              <a:rPr lang="en-GB" sz="700" noProof="0" dirty="0"/>
              <a:t>: 16 + 4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700" b="1" dirty="0"/>
              <a:t>12</a:t>
            </a:r>
            <a:r>
              <a:rPr lang="en-GB" sz="700" dirty="0"/>
              <a:t> accelerator cryoplants</a:t>
            </a:r>
          </a:p>
          <a:p>
            <a:r>
              <a:rPr lang="en-GB" sz="700" dirty="0"/>
              <a:t>         (PB, PD, PF, PH, PJ, PL))</a:t>
            </a:r>
          </a:p>
          <a:p>
            <a:endParaRPr lang="en-GB" sz="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700" b="1" noProof="0" dirty="0"/>
              <a:t>4</a:t>
            </a:r>
            <a:r>
              <a:rPr lang="en-GB" sz="700" noProof="0" dirty="0"/>
              <a:t> high-luminosity insertion region cryoplants (PA, PG) with inner-triplets</a:t>
            </a:r>
          </a:p>
          <a:p>
            <a:endParaRPr lang="en-GB" sz="700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700" b="1" dirty="0"/>
              <a:t>4</a:t>
            </a:r>
            <a:r>
              <a:rPr lang="en-GB" sz="700" dirty="0"/>
              <a:t> detector cryoplants (PA, PD, PG, PJ)</a:t>
            </a:r>
            <a:endParaRPr lang="en-GB" sz="700" noProof="0" dirty="0"/>
          </a:p>
          <a:p>
            <a:endParaRPr lang="en-GB" sz="700" b="1" noProof="0" dirty="0"/>
          </a:p>
          <a:p>
            <a:r>
              <a:rPr lang="en-GB" sz="700" b="1" noProof="0" dirty="0"/>
              <a:t>Heat loads</a:t>
            </a:r>
            <a:r>
              <a:rPr lang="en-GB" sz="700" b="1" dirty="0"/>
              <a:t> (F14 scenario)</a:t>
            </a:r>
            <a:r>
              <a:rPr lang="en-GB" sz="7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700" dirty="0"/>
              <a:t>1.4 W/m @ 1.9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700" noProof="0" dirty="0"/>
              <a:t>43.9 W/m @</a:t>
            </a:r>
            <a:r>
              <a:rPr lang="en-GB" sz="700" dirty="0"/>
              <a:t> 40-60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700" noProof="0" dirty="0"/>
              <a:t>3.1 W/m @ 1.9 K for transient AC losses</a:t>
            </a:r>
          </a:p>
          <a:p>
            <a:r>
              <a:rPr lang="en-GB" sz="700" b="1" noProof="0" dirty="0"/>
              <a:t>QRL diameter</a:t>
            </a:r>
            <a:r>
              <a:rPr lang="en-GB" sz="700" noProof="0" dirty="0"/>
              <a:t>: 1100 mm</a:t>
            </a:r>
          </a:p>
          <a:p>
            <a:r>
              <a:rPr lang="en-GB" sz="700" b="1" dirty="0"/>
              <a:t>He inventory</a:t>
            </a:r>
            <a:r>
              <a:rPr lang="en-GB" sz="700" dirty="0"/>
              <a:t>: ~820 ton</a:t>
            </a:r>
            <a:endParaRPr lang="en-GB" sz="700" noProof="0" dirty="0"/>
          </a:p>
        </p:txBody>
      </p:sp>
    </p:spTree>
    <p:extLst>
      <p:ext uri="{BB962C8B-B14F-4D97-AF65-F5344CB8AC3E}">
        <p14:creationId xmlns:p14="http://schemas.microsoft.com/office/powerpoint/2010/main" val="3253670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A2B15E-6D16-971A-B57E-A7F7A2C46F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3F0CF8-F80D-96FE-8487-A2B26B19802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6" name="Textfeld 3">
            <a:extLst>
              <a:ext uri="{FF2B5EF4-FFF2-40B4-BE49-F238E27FC236}">
                <a16:creationId xmlns:a16="http://schemas.microsoft.com/office/drawing/2014/main" id="{B6C09C44-2A37-4D7E-7900-3E97C540A46C}"/>
              </a:ext>
            </a:extLst>
          </p:cNvPr>
          <p:cNvSpPr txBox="1"/>
          <p:nvPr/>
        </p:nvSpPr>
        <p:spPr>
          <a:xfrm>
            <a:off x="3120702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L. Delprat | FCC-hh Cryogenics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DAB262D-09C5-30EA-FE91-FA05E1EAE03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28" name="Titel 4">
            <a:extLst>
              <a:ext uri="{FF2B5EF4-FFF2-40B4-BE49-F238E27FC236}">
                <a16:creationId xmlns:a16="http://schemas.microsoft.com/office/drawing/2014/main" id="{67A6BD72-7B70-8EB2-C690-A1C94430A186}"/>
              </a:ext>
            </a:extLst>
          </p:cNvPr>
          <p:cNvSpPr txBox="1">
            <a:spLocks/>
          </p:cNvSpPr>
          <p:nvPr/>
        </p:nvSpPr>
        <p:spPr>
          <a:xfrm>
            <a:off x="191773" y="364900"/>
            <a:ext cx="8843005" cy="55379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Typical technical point cryoplants layout (preliminary)</a:t>
            </a:r>
            <a:endParaRPr lang="en-US" sz="1400" dirty="0"/>
          </a:p>
        </p:txBody>
      </p:sp>
      <p:pic>
        <p:nvPicPr>
          <p:cNvPr id="31" name="Picture 8">
            <a:extLst>
              <a:ext uri="{FF2B5EF4-FFF2-40B4-BE49-F238E27FC236}">
                <a16:creationId xmlns:a16="http://schemas.microsoft.com/office/drawing/2014/main" id="{610278A5-D061-C963-A604-4E8301B6C57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1947" t="11282" r="31598" b="62393"/>
          <a:stretch>
            <a:fillRect/>
          </a:stretch>
        </p:blipFill>
        <p:spPr>
          <a:xfrm>
            <a:off x="971600" y="1547938"/>
            <a:ext cx="2149102" cy="2314416"/>
          </a:xfrm>
          <a:prstGeom prst="rect">
            <a:avLst/>
          </a:prstGeom>
        </p:spPr>
      </p:pic>
      <p:sp>
        <p:nvSpPr>
          <p:cNvPr id="32" name="ZoneTexte 31">
            <a:extLst>
              <a:ext uri="{FF2B5EF4-FFF2-40B4-BE49-F238E27FC236}">
                <a16:creationId xmlns:a16="http://schemas.microsoft.com/office/drawing/2014/main" id="{33AE612F-3326-C077-6BB6-32F2B331788D}"/>
              </a:ext>
            </a:extLst>
          </p:cNvPr>
          <p:cNvSpPr txBox="1"/>
          <p:nvPr/>
        </p:nvSpPr>
        <p:spPr>
          <a:xfrm>
            <a:off x="2787883" y="943819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noProof="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LHe storage boil-off reliquefier</a:t>
            </a:r>
          </a:p>
        </p:txBody>
      </p: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1B16135A-379B-7DAD-B307-EFB9EE2022AC}"/>
              </a:ext>
            </a:extLst>
          </p:cNvPr>
          <p:cNvCxnSpPr/>
          <p:nvPr/>
        </p:nvCxnSpPr>
        <p:spPr>
          <a:xfrm flipH="1">
            <a:off x="2195736" y="1203598"/>
            <a:ext cx="648072" cy="50405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Accolade ouvrante 35">
            <a:extLst>
              <a:ext uri="{FF2B5EF4-FFF2-40B4-BE49-F238E27FC236}">
                <a16:creationId xmlns:a16="http://schemas.microsoft.com/office/drawing/2014/main" id="{60B31D36-02C2-1B61-86AF-C66C3D9D4A2F}"/>
              </a:ext>
            </a:extLst>
          </p:cNvPr>
          <p:cNvSpPr/>
          <p:nvPr/>
        </p:nvSpPr>
        <p:spPr>
          <a:xfrm rot="18553291">
            <a:off x="931482" y="2238102"/>
            <a:ext cx="216024" cy="928445"/>
          </a:xfrm>
          <a:prstGeom prst="leftBrace">
            <a:avLst/>
          </a:prstGeom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Accolade ouvrante 36">
            <a:extLst>
              <a:ext uri="{FF2B5EF4-FFF2-40B4-BE49-F238E27FC236}">
                <a16:creationId xmlns:a16="http://schemas.microsoft.com/office/drawing/2014/main" id="{373F1E5E-7CF8-CDB5-E893-CB399AE52C25}"/>
              </a:ext>
            </a:extLst>
          </p:cNvPr>
          <p:cNvSpPr/>
          <p:nvPr/>
        </p:nvSpPr>
        <p:spPr>
          <a:xfrm rot="19399710">
            <a:off x="1719458" y="3054824"/>
            <a:ext cx="216024" cy="928445"/>
          </a:xfrm>
          <a:prstGeom prst="leftBrace">
            <a:avLst/>
          </a:prstGeom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3BE80162-B771-18CB-B7E4-97133E193F80}"/>
              </a:ext>
            </a:extLst>
          </p:cNvPr>
          <p:cNvSpPr txBox="1"/>
          <p:nvPr/>
        </p:nvSpPr>
        <p:spPr>
          <a:xfrm>
            <a:off x="561433" y="3552485"/>
            <a:ext cx="14442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noProof="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1 half-sector</a:t>
            </a:r>
          </a:p>
          <a:p>
            <a:pPr algn="ctr"/>
            <a:r>
              <a:rPr lang="en-GB" sz="1400" i="1" noProof="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of 4917 m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6F3B1BFE-112C-CD32-4BBE-F9A1801897CB}"/>
              </a:ext>
            </a:extLst>
          </p:cNvPr>
          <p:cNvSpPr txBox="1"/>
          <p:nvPr/>
        </p:nvSpPr>
        <p:spPr>
          <a:xfrm>
            <a:off x="-136962" y="2792793"/>
            <a:ext cx="14442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noProof="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1 half-sector</a:t>
            </a:r>
          </a:p>
          <a:p>
            <a:pPr algn="ctr"/>
            <a:r>
              <a:rPr lang="en-GB" sz="1400" i="1" noProof="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of 4917 m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D44318A7-3EF7-3A82-7C31-3B476218C722}"/>
              </a:ext>
            </a:extLst>
          </p:cNvPr>
          <p:cNvSpPr txBox="1"/>
          <p:nvPr/>
        </p:nvSpPr>
        <p:spPr>
          <a:xfrm>
            <a:off x="4974938" y="1380892"/>
            <a:ext cx="3370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noProof="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Cryogenic plant for 1 half-sector</a:t>
            </a:r>
          </a:p>
        </p:txBody>
      </p: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FC76F588-1304-1FA4-DD65-9C340191A8D8}"/>
              </a:ext>
            </a:extLst>
          </p:cNvPr>
          <p:cNvCxnSpPr>
            <a:cxnSpLocks/>
          </p:cNvCxnSpPr>
          <p:nvPr/>
        </p:nvCxnSpPr>
        <p:spPr>
          <a:xfrm flipH="1">
            <a:off x="2627784" y="1547938"/>
            <a:ext cx="2592288" cy="80778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42A21A4F-EEE2-7E4B-C225-EEB7B12907B9}"/>
              </a:ext>
            </a:extLst>
          </p:cNvPr>
          <p:cNvCxnSpPr>
            <a:cxnSpLocks/>
          </p:cNvCxnSpPr>
          <p:nvPr/>
        </p:nvCxnSpPr>
        <p:spPr>
          <a:xfrm>
            <a:off x="6732240" y="1726483"/>
            <a:ext cx="0" cy="59862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 : coins arrondis 43">
            <a:extLst>
              <a:ext uri="{FF2B5EF4-FFF2-40B4-BE49-F238E27FC236}">
                <a16:creationId xmlns:a16="http://schemas.microsoft.com/office/drawing/2014/main" id="{1E0A53C5-FACA-17BF-4F84-5195156C7239}"/>
              </a:ext>
            </a:extLst>
          </p:cNvPr>
          <p:cNvSpPr/>
          <p:nvPr/>
        </p:nvSpPr>
        <p:spPr>
          <a:xfrm>
            <a:off x="4608003" y="2515619"/>
            <a:ext cx="2052227" cy="576064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Turbo-Brayton</a:t>
            </a:r>
          </a:p>
        </p:txBody>
      </p:sp>
      <p:sp>
        <p:nvSpPr>
          <p:cNvPr id="45" name="Rectangle : coins arrondis 44">
            <a:extLst>
              <a:ext uri="{FF2B5EF4-FFF2-40B4-BE49-F238E27FC236}">
                <a16:creationId xmlns:a16="http://schemas.microsoft.com/office/drawing/2014/main" id="{A03AD5DF-18C9-ADC1-9420-008B9EFF33F3}"/>
              </a:ext>
            </a:extLst>
          </p:cNvPr>
          <p:cNvSpPr/>
          <p:nvPr/>
        </p:nvSpPr>
        <p:spPr>
          <a:xfrm>
            <a:off x="4608004" y="3254814"/>
            <a:ext cx="2052226" cy="776095"/>
          </a:xfrm>
          <a:prstGeom prst="roundRect">
            <a:avLst/>
          </a:prstGeom>
          <a:solidFill>
            <a:srgbClr val="92D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noProof="0" dirty="0"/>
              <a:t>Thermal shields</a:t>
            </a:r>
          </a:p>
          <a:p>
            <a:pPr algn="ctr"/>
            <a:r>
              <a:rPr lang="en-GB" noProof="0" dirty="0"/>
              <a:t>Beam screens</a:t>
            </a:r>
          </a:p>
          <a:p>
            <a:pPr algn="ctr"/>
            <a:r>
              <a:rPr lang="en-GB" noProof="0" dirty="0"/>
              <a:t>Current leads cooling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9E858339-C4F5-CA11-EAA9-90847EB5E76F}"/>
              </a:ext>
            </a:extLst>
          </p:cNvPr>
          <p:cNvSpPr txBox="1"/>
          <p:nvPr/>
        </p:nvSpPr>
        <p:spPr>
          <a:xfrm>
            <a:off x="2987824" y="2670273"/>
            <a:ext cx="14442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noProof="0" dirty="0"/>
              <a:t>Technology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6184B6A3-AE76-EB00-DF74-0D17A8F113BA}"/>
              </a:ext>
            </a:extLst>
          </p:cNvPr>
          <p:cNvSpPr txBox="1"/>
          <p:nvPr/>
        </p:nvSpPr>
        <p:spPr>
          <a:xfrm>
            <a:off x="2993407" y="3507108"/>
            <a:ext cx="14442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noProof="0" dirty="0">
                <a:solidFill>
                  <a:srgbClr val="92D050"/>
                </a:solidFill>
              </a:rPr>
              <a:t>Heat loads</a:t>
            </a:r>
          </a:p>
        </p:txBody>
      </p:sp>
      <p:sp>
        <p:nvSpPr>
          <p:cNvPr id="48" name="Rectangle : coins arrondis 47">
            <a:extLst>
              <a:ext uri="{FF2B5EF4-FFF2-40B4-BE49-F238E27FC236}">
                <a16:creationId xmlns:a16="http://schemas.microsoft.com/office/drawing/2014/main" id="{8D9DC6F0-D7F7-8E31-1E49-B235FF074499}"/>
              </a:ext>
            </a:extLst>
          </p:cNvPr>
          <p:cNvSpPr/>
          <p:nvPr/>
        </p:nvSpPr>
        <p:spPr>
          <a:xfrm>
            <a:off x="6804248" y="2515619"/>
            <a:ext cx="2052227" cy="576064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noProof="0" dirty="0"/>
              <a:t>Helium refrigerator</a:t>
            </a:r>
          </a:p>
        </p:txBody>
      </p:sp>
      <p:sp>
        <p:nvSpPr>
          <p:cNvPr id="49" name="Rectangle : coins arrondis 48">
            <a:extLst>
              <a:ext uri="{FF2B5EF4-FFF2-40B4-BE49-F238E27FC236}">
                <a16:creationId xmlns:a16="http://schemas.microsoft.com/office/drawing/2014/main" id="{1581F2C6-3D51-07E2-A7E5-FB5BD39698D0}"/>
              </a:ext>
            </a:extLst>
          </p:cNvPr>
          <p:cNvSpPr/>
          <p:nvPr/>
        </p:nvSpPr>
        <p:spPr>
          <a:xfrm>
            <a:off x="6807115" y="3254814"/>
            <a:ext cx="2052226" cy="776095"/>
          </a:xfrm>
          <a:prstGeom prst="roundRect">
            <a:avLst/>
          </a:prstGeom>
          <a:solidFill>
            <a:srgbClr val="92D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noProof="0" dirty="0"/>
              <a:t>Magnets</a:t>
            </a:r>
          </a:p>
          <a:p>
            <a:pPr algn="ctr"/>
            <a:r>
              <a:rPr lang="en-GB" dirty="0"/>
              <a:t>RF cavities</a:t>
            </a:r>
            <a:endParaRPr lang="en-GB" noProof="0" dirty="0"/>
          </a:p>
        </p:txBody>
      </p:sp>
      <p:sp>
        <p:nvSpPr>
          <p:cNvPr id="50" name="Rectangle : coins arrondis 49">
            <a:extLst>
              <a:ext uri="{FF2B5EF4-FFF2-40B4-BE49-F238E27FC236}">
                <a16:creationId xmlns:a16="http://schemas.microsoft.com/office/drawing/2014/main" id="{D066727B-F63B-C30D-49F4-042531C97C3B}"/>
              </a:ext>
            </a:extLst>
          </p:cNvPr>
          <p:cNvSpPr/>
          <p:nvPr/>
        </p:nvSpPr>
        <p:spPr>
          <a:xfrm>
            <a:off x="4608004" y="4171919"/>
            <a:ext cx="2052226" cy="776095"/>
          </a:xfrm>
          <a:prstGeom prst="round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[40 – 60] K</a:t>
            </a:r>
          </a:p>
          <a:p>
            <a:pPr algn="ctr"/>
            <a:r>
              <a:rPr lang="en-GB" noProof="0" dirty="0"/>
              <a:t>g/s @ </a:t>
            </a:r>
            <a:r>
              <a:rPr lang="en-GB" dirty="0"/>
              <a:t>[40 – 290] K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36DAEF64-DA96-97E7-FA6C-A6523D1025CB}"/>
              </a:ext>
            </a:extLst>
          </p:cNvPr>
          <p:cNvSpPr txBox="1"/>
          <p:nvPr/>
        </p:nvSpPr>
        <p:spPr>
          <a:xfrm>
            <a:off x="2993407" y="4424213"/>
            <a:ext cx="14442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noProof="0" dirty="0">
                <a:solidFill>
                  <a:srgbClr val="FFC000"/>
                </a:solidFill>
              </a:rPr>
              <a:t>Temperatures</a:t>
            </a:r>
          </a:p>
        </p:txBody>
      </p:sp>
      <p:sp>
        <p:nvSpPr>
          <p:cNvPr id="52" name="Rectangle : coins arrondis 51">
            <a:extLst>
              <a:ext uri="{FF2B5EF4-FFF2-40B4-BE49-F238E27FC236}">
                <a16:creationId xmlns:a16="http://schemas.microsoft.com/office/drawing/2014/main" id="{22109DDC-C544-C0D5-3FE0-634DEA8E0EBC}"/>
              </a:ext>
            </a:extLst>
          </p:cNvPr>
          <p:cNvSpPr/>
          <p:nvPr/>
        </p:nvSpPr>
        <p:spPr>
          <a:xfrm>
            <a:off x="6807115" y="4171919"/>
            <a:ext cx="2052226" cy="776095"/>
          </a:xfrm>
          <a:prstGeom prst="round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noProof="0" dirty="0"/>
              <a:t>1.9 K</a:t>
            </a:r>
          </a:p>
          <a:p>
            <a:pPr algn="ctr"/>
            <a:r>
              <a:rPr lang="en-GB" dirty="0"/>
              <a:t>4 K VLP</a:t>
            </a:r>
          </a:p>
          <a:p>
            <a:pPr algn="ctr"/>
            <a:r>
              <a:rPr lang="en-GB" noProof="0" dirty="0"/>
              <a:t>4.5 K isothermal</a:t>
            </a:r>
          </a:p>
        </p:txBody>
      </p:sp>
    </p:spTree>
    <p:extLst>
      <p:ext uri="{BB962C8B-B14F-4D97-AF65-F5344CB8AC3E}">
        <p14:creationId xmlns:p14="http://schemas.microsoft.com/office/powerpoint/2010/main" val="2360239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40F0C2-5C19-0AB3-D787-213BAB9ADA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157C1FC6-2080-6289-E8C0-48394759D9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3" name="Textfeld 3">
            <a:extLst>
              <a:ext uri="{FF2B5EF4-FFF2-40B4-BE49-F238E27FC236}">
                <a16:creationId xmlns:a16="http://schemas.microsoft.com/office/drawing/2014/main" id="{B1E27228-9B4E-ADEC-16E5-41518800CB2B}"/>
              </a:ext>
            </a:extLst>
          </p:cNvPr>
          <p:cNvSpPr txBox="1"/>
          <p:nvPr/>
        </p:nvSpPr>
        <p:spPr>
          <a:xfrm>
            <a:off x="3120702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L. Delprat | FCC-hh Cryogenics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189F4CB-5EA3-61A5-0FD3-830B8CC293E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10" name="Titel 4">
            <a:extLst>
              <a:ext uri="{FF2B5EF4-FFF2-40B4-BE49-F238E27FC236}">
                <a16:creationId xmlns:a16="http://schemas.microsoft.com/office/drawing/2014/main" id="{A045EB32-55CB-C0D2-201A-B55C0A60106F}"/>
              </a:ext>
            </a:extLst>
          </p:cNvPr>
          <p:cNvSpPr txBox="1">
            <a:spLocks/>
          </p:cNvSpPr>
          <p:nvPr/>
        </p:nvSpPr>
        <p:spPr>
          <a:xfrm>
            <a:off x="191774" y="364900"/>
            <a:ext cx="8952226" cy="55379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Summary of 1.9 K option – whole FCC</a:t>
            </a:r>
            <a:endParaRPr lang="en-US" sz="1400" dirty="0"/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85F5D74E-2E4A-AE7D-BEC5-9A6FE772DC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5521191"/>
              </p:ext>
            </p:extLst>
          </p:nvPr>
        </p:nvGraphicFramePr>
        <p:xfrm>
          <a:off x="334088" y="843558"/>
          <a:ext cx="8485200" cy="420534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97040">
                  <a:extLst>
                    <a:ext uri="{9D8B030D-6E8A-4147-A177-3AD203B41FA5}">
                      <a16:colId xmlns:a16="http://schemas.microsoft.com/office/drawing/2014/main" val="3152365638"/>
                    </a:ext>
                  </a:extLst>
                </a:gridCol>
                <a:gridCol w="1697040">
                  <a:extLst>
                    <a:ext uri="{9D8B030D-6E8A-4147-A177-3AD203B41FA5}">
                      <a16:colId xmlns:a16="http://schemas.microsoft.com/office/drawing/2014/main" val="1848867775"/>
                    </a:ext>
                  </a:extLst>
                </a:gridCol>
                <a:gridCol w="1697040">
                  <a:extLst>
                    <a:ext uri="{9D8B030D-6E8A-4147-A177-3AD203B41FA5}">
                      <a16:colId xmlns:a16="http://schemas.microsoft.com/office/drawing/2014/main" val="3200148238"/>
                    </a:ext>
                  </a:extLst>
                </a:gridCol>
                <a:gridCol w="1697040">
                  <a:extLst>
                    <a:ext uri="{9D8B030D-6E8A-4147-A177-3AD203B41FA5}">
                      <a16:colId xmlns:a16="http://schemas.microsoft.com/office/drawing/2014/main" val="3866438874"/>
                    </a:ext>
                  </a:extLst>
                </a:gridCol>
                <a:gridCol w="1697040">
                  <a:extLst>
                    <a:ext uri="{9D8B030D-6E8A-4147-A177-3AD203B41FA5}">
                      <a16:colId xmlns:a16="http://schemas.microsoft.com/office/drawing/2014/main" val="2735475645"/>
                    </a:ext>
                  </a:extLst>
                </a:gridCol>
              </a:tblGrid>
              <a:tr h="502849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Machine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High luminosity Insertions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1264122"/>
                  </a:ext>
                </a:extLst>
              </a:tr>
              <a:tr h="502849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Turbo-brayton cooling capacity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3454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182.8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kW @ [40-60]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incl. current leads cooling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7248715"/>
                  </a:ext>
                </a:extLst>
              </a:tr>
              <a:tr h="70856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/>
                        <a:t>Turbo-brayton electrical power consumption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2.8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MW_elec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/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2593128"/>
                  </a:ext>
                </a:extLst>
              </a:tr>
              <a:tr h="70856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Main helium refrigerator cooling capacity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609</a:t>
                      </a:r>
                    </a:p>
                    <a:p>
                      <a:pPr algn="ctr"/>
                      <a:endParaRPr lang="en-GB" sz="900" i="1" noProof="0" dirty="0"/>
                    </a:p>
                    <a:p>
                      <a:pPr algn="ctr"/>
                      <a:r>
                        <a:rPr lang="en-GB" sz="900" i="1" noProof="0" dirty="0"/>
                        <a:t>(</a:t>
                      </a:r>
                      <a:r>
                        <a:rPr lang="en-GB" sz="900" i="1" noProof="0" dirty="0">
                          <a:sym typeface="Wingdings" pitchFamily="2" charset="2"/>
                        </a:rPr>
                        <a:t> 16 * 38.1 kW @ 4.5 Keq)</a:t>
                      </a:r>
                      <a:endParaRPr lang="en-GB" sz="900" i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95.8</a:t>
                      </a:r>
                    </a:p>
                    <a:p>
                      <a:pPr algn="ctr"/>
                      <a:endParaRPr lang="en-GB" sz="900" i="1" noProof="0" dirty="0"/>
                    </a:p>
                    <a:p>
                      <a:pPr algn="ctr"/>
                      <a:r>
                        <a:rPr lang="en-GB" sz="900" i="1" noProof="0" dirty="0"/>
                        <a:t>(</a:t>
                      </a:r>
                      <a:r>
                        <a:rPr lang="en-GB" sz="900" i="1" noProof="0" dirty="0">
                          <a:sym typeface="Wingdings" pitchFamily="2" charset="2"/>
                        </a:rPr>
                        <a:t> 4 * 24 kW @ 4.5 Keq)</a:t>
                      </a:r>
                      <a:endParaRPr lang="en-GB" sz="900" i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kW @ 4.5 Keq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/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5827580"/>
                  </a:ext>
                </a:extLst>
              </a:tr>
              <a:tr h="91427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/>
                        <a:t>Main helium refrigerator electrical power consumption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21.2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MW_elec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/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2968725"/>
                  </a:ext>
                </a:extLst>
              </a:tr>
              <a:tr h="50284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/>
                        <a:t>Total electrical power consumption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/>
                        <a:t>MW_elec</a:t>
                      </a:r>
                    </a:p>
                    <a:p>
                      <a:pPr algn="ctr"/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/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3319779"/>
                  </a:ext>
                </a:extLst>
              </a:tr>
              <a:tr h="36486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>
                          <a:highlight>
                            <a:srgbClr val="FFFF00"/>
                          </a:highlight>
                        </a:rPr>
                        <a:t>Grand total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highlight>
                            <a:srgbClr val="FFFF00"/>
                          </a:highlight>
                        </a:rPr>
                        <a:t>206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>
                          <a:highlight>
                            <a:srgbClr val="FFFF00"/>
                          </a:highlight>
                        </a:rPr>
                        <a:t>MW_elec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4906112"/>
                  </a:ext>
                </a:extLst>
              </a:tr>
            </a:tbl>
          </a:graphicData>
        </a:graphic>
      </p:graphicFrame>
      <p:sp>
        <p:nvSpPr>
          <p:cNvPr id="5" name="TextBox 2">
            <a:extLst>
              <a:ext uri="{FF2B5EF4-FFF2-40B4-BE49-F238E27FC236}">
                <a16:creationId xmlns:a16="http://schemas.microsoft.com/office/drawing/2014/main" id="{DD7291B0-97F5-4496-7E5C-201DA21464B4}"/>
              </a:ext>
            </a:extLst>
          </p:cNvPr>
          <p:cNvSpPr txBox="1"/>
          <p:nvPr/>
        </p:nvSpPr>
        <p:spPr>
          <a:xfrm rot="16200000">
            <a:off x="6447364" y="2456757"/>
            <a:ext cx="506307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chemeClr val="bg2">
                    <a:lumMod val="50000"/>
                  </a:schemeClr>
                </a:solidFill>
              </a:rPr>
              <a:t>**without considering the detectors, generally representing approx. 10% of the accelerator figures</a:t>
            </a:r>
            <a:endParaRPr lang="en-GB" sz="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8958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4FED30-E129-2841-6B14-75636A84D2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C87FC34E-2FEA-C24F-67CA-8E4F282A9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27534"/>
            <a:ext cx="9143999" cy="4229090"/>
          </a:xfrm>
        </p:spPr>
        <p:txBody>
          <a:bodyPr anchor="ctr"/>
          <a:lstStyle/>
          <a:p>
            <a:pPr algn="ctr"/>
            <a:r>
              <a:rPr lang="en-US" sz="4400" dirty="0"/>
              <a:t>Looking into a 4.5 K option </a:t>
            </a:r>
            <a:br>
              <a:rPr lang="en-US" sz="4400" dirty="0"/>
            </a:br>
            <a:br>
              <a:rPr lang="en-US" sz="4400" dirty="0"/>
            </a:br>
            <a:br>
              <a:rPr lang="en-US" sz="4400" dirty="0"/>
            </a:br>
            <a:r>
              <a:rPr lang="en-US" sz="4400" dirty="0"/>
              <a:t>for FCC-hh</a:t>
            </a: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4BC86BEB-DDF6-DB9F-09DC-092297977C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04207CA-8881-2BF1-5E65-3083FB82C5A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41F5EC5C-98A9-8276-4192-0F956CAAF604}"/>
              </a:ext>
            </a:extLst>
          </p:cNvPr>
          <p:cNvSpPr/>
          <p:nvPr/>
        </p:nvSpPr>
        <p:spPr>
          <a:xfrm>
            <a:off x="0" y="4922333"/>
            <a:ext cx="9144000" cy="221749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feld 3">
            <a:extLst>
              <a:ext uri="{FF2B5EF4-FFF2-40B4-BE49-F238E27FC236}">
                <a16:creationId xmlns:a16="http://schemas.microsoft.com/office/drawing/2014/main" id="{AD260888-F846-073B-2311-972A7DCF122C}"/>
              </a:ext>
            </a:extLst>
          </p:cNvPr>
          <p:cNvSpPr txBox="1"/>
          <p:nvPr/>
        </p:nvSpPr>
        <p:spPr>
          <a:xfrm>
            <a:off x="3120702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L. Delprat | FCC-hh Cryogenics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076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097373-C06F-A1EC-0579-44013B1B2C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8E42F7D4-F3C7-5D87-337E-6B0FBEC21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085" y="360104"/>
            <a:ext cx="8770141" cy="553790"/>
          </a:xfrm>
        </p:spPr>
        <p:txBody>
          <a:bodyPr/>
          <a:lstStyle/>
          <a:p>
            <a:r>
              <a:rPr lang="en-US" sz="2800" dirty="0"/>
              <a:t>Main drivers for studying the 4.5 K option</a:t>
            </a: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9AC02E2-D049-3636-1FB4-BF33198FDA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4CDAC00-D00B-8AD6-A183-856C84D76D4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C411164-3D73-6FD3-B805-E2DBEAA8465D}"/>
              </a:ext>
            </a:extLst>
          </p:cNvPr>
          <p:cNvSpPr/>
          <p:nvPr/>
        </p:nvSpPr>
        <p:spPr>
          <a:xfrm>
            <a:off x="0" y="4922333"/>
            <a:ext cx="9144000" cy="221749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6" name="Textplatzhalter 3">
            <a:extLst>
              <a:ext uri="{FF2B5EF4-FFF2-40B4-BE49-F238E27FC236}">
                <a16:creationId xmlns:a16="http://schemas.microsoft.com/office/drawing/2014/main" id="{864A667C-43BA-A228-8788-30A4A1F344AB}"/>
              </a:ext>
            </a:extLst>
          </p:cNvPr>
          <p:cNvSpPr txBox="1">
            <a:spLocks/>
          </p:cNvSpPr>
          <p:nvPr/>
        </p:nvSpPr>
        <p:spPr>
          <a:xfrm>
            <a:off x="146102" y="915566"/>
            <a:ext cx="8806124" cy="37238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800" dirty="0"/>
              <a:t>Reduce the </a:t>
            </a:r>
            <a:r>
              <a:rPr lang="en-GB" sz="18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capital cost</a:t>
            </a:r>
          </a:p>
          <a:p>
            <a:pPr marL="625950" lvl="1" indent="-285750" algn="just"/>
            <a:r>
              <a:rPr lang="en-GB" sz="1800" dirty="0"/>
              <a:t>With less cryogenic cooling power installed</a:t>
            </a:r>
          </a:p>
          <a:p>
            <a:pPr algn="just"/>
            <a:endParaRPr lang="en-GB" sz="18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800" dirty="0"/>
              <a:t>Reduce the </a:t>
            </a:r>
            <a:r>
              <a:rPr lang="en-GB" sz="18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operation cost</a:t>
            </a:r>
          </a:p>
          <a:p>
            <a:pPr marL="625950" lvl="1" indent="-285750" algn="just"/>
            <a:r>
              <a:rPr lang="en-GB" sz="1800" dirty="0"/>
              <a:t>With a reduced electrical power consumption</a:t>
            </a:r>
          </a:p>
          <a:p>
            <a:pPr algn="just"/>
            <a:endParaRPr lang="en-GB" sz="18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800" dirty="0"/>
              <a:t>Reduce the required </a:t>
            </a:r>
            <a:r>
              <a:rPr lang="en-GB" sz="18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cryogens inventory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800" dirty="0"/>
          </a:p>
          <a:p>
            <a:pPr algn="ctr"/>
            <a:r>
              <a:rPr lang="en-GB" sz="1800" dirty="0"/>
              <a:t>######</a:t>
            </a:r>
          </a:p>
          <a:p>
            <a:pPr algn="ctr"/>
            <a:endParaRPr lang="en-GB" sz="18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8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Challenging magnets loads transients’ management (AC losses)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625950" lvl="1" indent="-285750" algn="just"/>
            <a:r>
              <a:rPr lang="en-GB" sz="18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installed capacity of 2.8 W/m (</a:t>
            </a:r>
            <a:r>
              <a:rPr lang="en-GB" sz="18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sym typeface="Wingdings" pitchFamily="2" charset="2"/>
              </a:rPr>
              <a:t> extra 7 kW per half-sector)</a:t>
            </a:r>
          </a:p>
          <a:p>
            <a:pPr marL="625950" lvl="1" indent="-285750" algn="just"/>
            <a:r>
              <a:rPr lang="en-GB" sz="1800" dirty="0"/>
              <a:t>… was 2.0 W/m (</a:t>
            </a:r>
            <a:r>
              <a:rPr lang="en-GB" sz="1800" dirty="0">
                <a:sym typeface="Wingdings" pitchFamily="2" charset="2"/>
              </a:rPr>
              <a:t> extra 3 kW per half-sector) in the feasibility for 1.9 K option</a:t>
            </a:r>
            <a:endParaRPr lang="en-GB" sz="1800" dirty="0"/>
          </a:p>
          <a:p>
            <a:pPr marL="625950" lvl="1" indent="-285750" algn="just"/>
            <a:endParaRPr lang="en-GB" sz="1800" dirty="0"/>
          </a:p>
        </p:txBody>
      </p:sp>
      <p:sp>
        <p:nvSpPr>
          <p:cNvPr id="2" name="Textfeld 3">
            <a:extLst>
              <a:ext uri="{FF2B5EF4-FFF2-40B4-BE49-F238E27FC236}">
                <a16:creationId xmlns:a16="http://schemas.microsoft.com/office/drawing/2014/main" id="{48762907-0A44-23D3-BD2A-079E01AA3A4A}"/>
              </a:ext>
            </a:extLst>
          </p:cNvPr>
          <p:cNvSpPr txBox="1"/>
          <p:nvPr/>
        </p:nvSpPr>
        <p:spPr>
          <a:xfrm>
            <a:off x="3120702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L. Delprat | FCC-hh Cryogenics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940145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13837</TotalTime>
  <Words>1951</Words>
  <Application>Microsoft Macintosh PowerPoint</Application>
  <PresentationFormat>Affichage à l'écran (16:9)</PresentationFormat>
  <Paragraphs>368</Paragraphs>
  <Slides>16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16</vt:i4>
      </vt:variant>
    </vt:vector>
  </HeadingPairs>
  <TitlesOfParts>
    <vt:vector size="23" baseType="lpstr">
      <vt:lpstr>Arial</vt:lpstr>
      <vt:lpstr>Arial Bold</vt:lpstr>
      <vt:lpstr>Calibri</vt:lpstr>
      <vt:lpstr>Wingdings</vt:lpstr>
      <vt:lpstr>Introslides</vt:lpstr>
      <vt:lpstr>Titleslides, Conclusion</vt:lpstr>
      <vt:lpstr>Content Slides - Deep Blue</vt:lpstr>
      <vt:lpstr>FCC-hh cryogenics</vt:lpstr>
      <vt:lpstr>Présentation PowerPoint</vt:lpstr>
      <vt:lpstr>The Future Circular Collider</vt:lpstr>
      <vt:lpstr>Where we are today</vt:lpstr>
      <vt:lpstr>Présentation PowerPoint</vt:lpstr>
      <vt:lpstr>Présentation PowerPoint</vt:lpstr>
      <vt:lpstr>Présentation PowerPoint</vt:lpstr>
      <vt:lpstr>Looking into a 4.5 K option    for FCC-hh</vt:lpstr>
      <vt:lpstr>Main drivers for studying the 4.5 K option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Conclusion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Laurent Delprat</cp:lastModifiedBy>
  <cp:revision>1239</cp:revision>
  <dcterms:created xsi:type="dcterms:W3CDTF">2020-10-27T09:23:42Z</dcterms:created>
  <dcterms:modified xsi:type="dcterms:W3CDTF">2025-05-22T12:26:41Z</dcterms:modified>
</cp:coreProperties>
</file>