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ink/ink1.xml" ContentType="application/inkml+xml"/>
  <Override PartName="/ppt/ink/ink2.xml" ContentType="application/inkml+xml"/>
  <Override PartName="/ppt/notesSlides/notesSlide9.xml" ContentType="application/vnd.openxmlformats-officedocument.presentationml.notesSlide+xml"/>
  <Override PartName="/ppt/ink/ink3.xml" ContentType="application/inkml+xml"/>
  <Override PartName="/ppt/ink/ink4.xml" ContentType="application/inkml+xml"/>
  <Override PartName="/ppt/ink/ink5.xml" ContentType="application/inkml+xml"/>
  <Override PartName="/ppt/ink/ink6.xml" ContentType="application/inkml+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54"/>
  </p:notesMasterIdLst>
  <p:sldIdLst>
    <p:sldId id="263" r:id="rId4"/>
    <p:sldId id="258" r:id="rId5"/>
    <p:sldId id="275" r:id="rId6"/>
    <p:sldId id="298" r:id="rId7"/>
    <p:sldId id="276" r:id="rId8"/>
    <p:sldId id="319" r:id="rId9"/>
    <p:sldId id="360" r:id="rId10"/>
    <p:sldId id="302" r:id="rId11"/>
    <p:sldId id="335" r:id="rId12"/>
    <p:sldId id="336" r:id="rId13"/>
    <p:sldId id="342" r:id="rId14"/>
    <p:sldId id="338" r:id="rId15"/>
    <p:sldId id="339" r:id="rId16"/>
    <p:sldId id="309" r:id="rId17"/>
    <p:sldId id="289" r:id="rId18"/>
    <p:sldId id="343" r:id="rId19"/>
    <p:sldId id="304" r:id="rId20"/>
    <p:sldId id="344" r:id="rId21"/>
    <p:sldId id="345" r:id="rId22"/>
    <p:sldId id="346" r:id="rId23"/>
    <p:sldId id="347" r:id="rId24"/>
    <p:sldId id="348" r:id="rId25"/>
    <p:sldId id="349" r:id="rId26"/>
    <p:sldId id="350" r:id="rId27"/>
    <p:sldId id="351" r:id="rId28"/>
    <p:sldId id="352" r:id="rId29"/>
    <p:sldId id="355" r:id="rId30"/>
    <p:sldId id="318" r:id="rId31"/>
    <p:sldId id="356" r:id="rId32"/>
    <p:sldId id="340" r:id="rId33"/>
    <p:sldId id="358" r:id="rId34"/>
    <p:sldId id="359" r:id="rId35"/>
    <p:sldId id="357" r:id="rId36"/>
    <p:sldId id="282" r:id="rId37"/>
    <p:sldId id="341" r:id="rId38"/>
    <p:sldId id="314" r:id="rId39"/>
    <p:sldId id="310" r:id="rId40"/>
    <p:sldId id="331" r:id="rId41"/>
    <p:sldId id="323" r:id="rId42"/>
    <p:sldId id="324" r:id="rId43"/>
    <p:sldId id="325" r:id="rId44"/>
    <p:sldId id="326" r:id="rId45"/>
    <p:sldId id="327" r:id="rId46"/>
    <p:sldId id="328" r:id="rId47"/>
    <p:sldId id="329" r:id="rId48"/>
    <p:sldId id="321" r:id="rId49"/>
    <p:sldId id="322" r:id="rId50"/>
    <p:sldId id="292" r:id="rId51"/>
    <p:sldId id="274" r:id="rId52"/>
    <p:sldId id="334" r:id="rId53"/>
  </p:sldIdLst>
  <p:sldSz cx="9144000" cy="5143500" type="screen16x9"/>
  <p:notesSz cx="6797675" cy="9872663"/>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63"/>
            <p14:sldId id="258"/>
            <p14:sldId id="275"/>
            <p14:sldId id="298"/>
            <p14:sldId id="276"/>
            <p14:sldId id="319"/>
            <p14:sldId id="360"/>
            <p14:sldId id="302"/>
            <p14:sldId id="335"/>
            <p14:sldId id="336"/>
            <p14:sldId id="342"/>
            <p14:sldId id="338"/>
            <p14:sldId id="339"/>
            <p14:sldId id="309"/>
            <p14:sldId id="289"/>
            <p14:sldId id="343"/>
            <p14:sldId id="304"/>
            <p14:sldId id="344"/>
            <p14:sldId id="345"/>
            <p14:sldId id="346"/>
            <p14:sldId id="347"/>
            <p14:sldId id="348"/>
            <p14:sldId id="349"/>
            <p14:sldId id="350"/>
            <p14:sldId id="351"/>
            <p14:sldId id="352"/>
            <p14:sldId id="355"/>
            <p14:sldId id="318"/>
            <p14:sldId id="356"/>
            <p14:sldId id="340"/>
            <p14:sldId id="358"/>
            <p14:sldId id="359"/>
            <p14:sldId id="357"/>
            <p14:sldId id="282"/>
            <p14:sldId id="341"/>
            <p14:sldId id="314"/>
            <p14:sldId id="310"/>
            <p14:sldId id="331"/>
            <p14:sldId id="323"/>
            <p14:sldId id="324"/>
            <p14:sldId id="325"/>
            <p14:sldId id="326"/>
            <p14:sldId id="327"/>
            <p14:sldId id="328"/>
            <p14:sldId id="329"/>
            <p14:sldId id="321"/>
            <p14:sldId id="322"/>
            <p14:sldId id="292"/>
            <p14:sldId id="274"/>
            <p14:sldId id="334"/>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AB7CC"/>
    <a:srgbClr val="5E7A99"/>
    <a:srgbClr val="70AFDB"/>
    <a:srgbClr val="996633"/>
    <a:srgbClr val="03D8D8"/>
    <a:srgbClr val="00A3A3"/>
    <a:srgbClr val="78A49B"/>
    <a:srgbClr val="49625D"/>
    <a:srgbClr val="5D7F78"/>
    <a:srgbClr val="5D789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37" autoAdjust="0"/>
    <p:restoredTop sz="92581" autoAdjust="0"/>
  </p:normalViewPr>
  <p:slideViewPr>
    <p:cSldViewPr>
      <p:cViewPr>
        <p:scale>
          <a:sx n="80" d="100"/>
          <a:sy n="80" d="100"/>
        </p:scale>
        <p:origin x="1080" y="160"/>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tableStyles" Target="tableStyles.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heme" Target="theme/theme1.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5T13:31:14.666"/>
    </inkml:context>
    <inkml:brush xml:id="br0">
      <inkml:brushProperty name="width" value="0.05" units="cm"/>
      <inkml:brushProperty name="height" value="0.05" units="cm"/>
      <inkml:brushProperty name="color" value="#FFFFFF"/>
    </inkml:brush>
  </inkml:definitions>
  <inkml:trace contextRef="#ctx0" brushRef="#br0">162 387 24575,'57'7'0,"-46"-5"0,0 0 0,0-1 0,0 0 0,15-1 0,-26 1 0,0-1 0,0 0 0,1 0 0,-1 0 0,0 0 0,1 0 0,-1 0 0,0 0 0,0 0 0,1 0 0,-1 0 0,0 0 0,1 0 0,-1 0 0,0 0 0,0 0 0,1 0 0,-1 0 0,0 0 0,0 0 0,1-1 0,-1 1 0,0 0 0,0 0 0,1 0 0,-1 0 0,0 0 0,0-1 0,1 1 0,-1 0 0,0 0 0,0-1 0,0 1 0,0 0 0,1 0 0,-1-1 0,0 1 0,0 0 0,0 0 0,0-1 0,0 1 0,-12-8 0,-19-3 0,-40-1 0,66 12 0,-1-1 0,0 1 0,0 0 0,0 0 0,1 0 0,-1 1 0,0 0 0,0 0 0,1 1 0,-7 2 0,9-2 0,0 1 0,0 0 0,1 0 0,-1 0 0,1 0 0,-1 0 0,1 1 0,0-1 0,0 1 0,0-1 0,-2 8 0,-16 26 0,19-36 0,0 1 0,0-1 0,0 0 0,-1 0 0,1 0 0,0 0 0,0 0 0,-1 0 0,1 0 0,0-1 0,-1 1 0,1 0 0,-1-1 0,1 1 0,-1-1 0,1 0 0,-1 1 0,0-1 0,1 0 0,-1 0 0,-2 0 0,3-1 0,0 0 0,0 0 0,0 0 0,0 0 0,0 0 0,1 0 0,-1 0 0,0 0 0,1-1 0,-1 1 0,1 0 0,-1-1 0,1 1 0,0 0 0,-1 0 0,1-1 0,0 1 0,0-1 0,0 1 0,0 0 0,0-1 0,0 1 0,1-3 0,2-34 0,-3 36 0,0-1 0,0 1 0,1 0 0,-1 0 0,1-1 0,-1 1 0,1 0 0,0 0 0,-1 0 0,1 0 0,0-1 0,1 1 0,-1 1 0,0-1 0,0 0 0,1 0 0,-1 0 0,1 1 0,0-1 0,-1 1 0,1-1 0,0 1 0,0 0 0,0 0 0,0-1 0,0 1 0,0 1 0,0-1 0,1 0 0,-1 0 0,0 1 0,0 0 0,0-1 0,1 1 0,-1 0 0,0 0 0,1 0 0,-1 0 0,3 1 0,-6-1 0,0 0 0,1 0 0,-1 0 0,1 0 0,-1 0 0,1 0 0,-1 1 0,1-1 0,-1 0 0,1 0 0,-1 1 0,1-1 0,-1 0 0,1 1 0,-1-1 0,1 0 0,-1 1 0,1-1 0,0 1 0,-1-1 0,1 1 0,0-1 0,-1 1 0,1-1 0,0 1 0,0-1 0,0 1 0,-1-1 0,1 1 0,0-1 0,0 1 0,0-1 0,0 1 0,0 0 0,0-1 0,0 1 0,0-1 0,0 1 0,0-1 0,0 1 0,0-1 0,1 2 0,9 25 0,-5-43 0,5-11 0,-15 20 0,-13 9 0,-3 7 0,45-7 0,44-8 0,-54 2 0,1-1 0,-1 0 0,0-1 0,-1 0 0,14-9 0,-26 15 0,0 0 0,-1 0 0,1-1 0,-1 1 0,1 0 0,-1 0 0,0-1 0,1 1 0,-1 0 0,1-1 0,-1 1 0,1 0 0,-1-1 0,0 1 0,1-1 0,-1 1 0,0 0 0,1-1 0,-1 1 0,0-1 0,0 1 0,1-1 0,-1 1 0,0-1 0,0 1 0,0-1 0,0 1 0,0-1 0,0 0 0,0 1 0,0-1 0,0 1 0,0-1 0,0 1 0,0-1 0,0 1 0,0-1 0,0 1 0,-1-1 0,1 1 0,0-1 0,0 1 0,-1-1 0,1 1 0,0-1 0,0 1 0,-1-1 0,0 1 0,0-1 0,0 0 0,0 0 0,0 0 0,0 1 0,-1-1 0,1 1 0,0-1 0,0 1 0,-1-1 0,1 1 0,0 0 0,-1-1 0,1 1 0,0 0 0,-1 0 0,1 0 0,0 0 0,-1 0 0,0 1 0,-37 17 0,14-4 0,48-62 0,-12 22 0,6-11 0,-21 94 0,-3-141 0,4 62 0,2 18 0,0 1 0,1-1 0,-1 0 0,1 1 0,0-1 0,0 0 0,0 1 0,1-6 0,12 63 0,-8-10 0,-5-41 0,1-1 0,-1 1 0,1 0 0,-1 0 0,1-1 0,0 1 0,0 0 0,0-1 0,1 1 0,-1-1 0,0 0 0,1 1 0,2 1 0,4-44 0,-2-32 0,-6 55 0,-8 49 0,2-10 0,4-16 0,0-1 0,0 1 0,1 0 0,0-1 0,0 1 0,0 0 0,1 0 0,0 0 0,0 0 0,0 0 0,2 7 0,11-61 0,-10 28 0,-3 13 0,1 1 0,0 0 0,0 0 0,1 0 0,-1 0 0,5-8 0,-1 62 0,-8-10 0,2-30 0,0 0 0,0 0 0,1 0 0,0 0 0,2 13 0,-2-21 0,0 0 0,0 0 0,0 0 0,0 0 0,0 0 0,0 0 0,0 0 0,0 0 0,0 0 0,0 0 0,0-1 0,0 1 0,0 0 0,0 0 0,0 0 0,0 0 0,0 0 0,0 0 0,0 0 0,1 0 0,-1 0 0,0 0 0,0 0 0,0 0 0,0 0 0,0 0 0,0 0 0,0 0 0,0 0 0,0 0 0,0 0 0,0 0 0,1 0 0,-1 0 0,0 0 0,0 0 0,0 0 0,0 0 0,0 0 0,0 0 0,0 0 0,0 0 0,0 0 0,0 0 0,1 0 0,-1 0 0,0 0 0,0 0 0,0 0 0,0 0 0,0 0 0,0 0 0,0 0 0,0 0 0,0 0 0,0 0 0,0 0 0,5-14 0,2-20 0,-4 5 0,0 9 0,-2 0 0,-2-39 0,1 58 0,0 1 0,0 0 0,0-1 0,0 1 0,0 0 0,0 0 0,0-1 0,0 1 0,0 0 0,0 0 0,0-1 0,0 1 0,0 0 0,0-1 0,-1 1 0,1 0 0,0 0 0,0 0 0,0-1 0,-1 1 0,1 0 0,0 0 0,0 0 0,0-1 0,-1 1 0,1 0 0,0 0 0,0 0 0,-1 0 0,1 0 0,0 0 0,-1-1 0,1 1 0,0 0 0,0 0 0,-1 0 0,1 0 0,-13 7 0,-17 22 0,21-19 0,8-10 0,1 0 0,0 0 0,0 1 0,-1-1 0,1 0 0,0 0 0,-1 0 0,1 1 0,0-1 0,0 0 0,-1 0 0,1 0 0,0 0 0,-1 0 0,1 0 0,0 0 0,-1 0 0,1 1 0,0-1 0,-1 0 0,1 0 0,-1-1 0,1 1 0,0 0 0,-1 0 0,1 0 0,0 0 0,-1 0 0,1 0 0,0 0 0,0 0 0,-1-1 0,1 1 0,0 0 0,-1-1 0,-6-14 0,3-28 0,4 33 0,-1 1 0,1 1 0,-1 1 0,0-1 0,0 1 0,-1 0 0,0-1 0,-4-9 0,6 17 0,0 0 0,0-1 0,-1 1 0,1 0 0,0 0 0,0 0 0,0 0 0,0 0 0,0 0 0,-1 0 0,1 0 0,0 0 0,0 0 0,0-1 0,0 1 0,-1 0 0,1 0 0,0 0 0,0 0 0,0 0 0,0 0 0,-1 0 0,1 0 0,0 0 0,0 1 0,0-1 0,0 0 0,-1 0 0,1 0 0,0 0 0,0 0 0,0 0 0,0 0 0,0 0 0,-1 0 0,1 0 0,0 0 0,0 1 0,0-1 0,0 0 0,0 0 0,0 0 0,0 0 0,-1 0 0,1 1 0,0-1 0,0 0 0,0 0 0,0 0 0,0 1 0,-9 14 0,-4 16 0,1 4 0,3 1 0,-9 61 0,18-161 0,-1 53 0,0 0 0,1 0 0,0 0 0,0 0 0,1 0 0,1 0 0,0 0 0,1 0 0,0 1 0,7-18 0,-8 36 0,0-1 0,-1 0 0,0 1 0,0-1 0,0 12 0,-1 23 0,-1 0 0,-9 49 0,13-109 0,1-7 0,1 0 0,1 1 0,10-26 0,-33 144 0,3-20 0,9-42 0,-17 62 0,17-161 0,9 28 0,0 1 0,-6 33 0,-4 16 0,-1 5 0,0 1 0,-1-1 0,-1-1 0,0 1 0,-20 23 0,29-39-26,-1 1 0,1-1-1,-1 0 1,1 1 0,-1-1 0,1 1-1,-1-1 1,0 0 0,1 0 0,-1 1-1,0-1 1,1 0 0,-1 0 0,0 0-1,1 1 1,-1-1 0,0 0 0,1 0-1,-1 0 1,0 0 0,1 0 0,-1 0-1,0-1 1,1 1 0,-1 0 0,0 0-1,1 0 1,-1-1 0,1 1 0,-1 0-1,0-1 1,1 1 0,-1 0 0,1-1-1,-1 1 1,1-1 0,-1 1 0,1-1-1,-1 1 1,1-1 0,0 1 0,-1-1-1,1 0 1,0 1 0,-1-1 0,1 1-1,0-1 1,0 0 0,-1 1 0,1-1-1,0-1 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5T13:31:38.903"/>
    </inkml:context>
    <inkml:brush xml:id="br0">
      <inkml:brushProperty name="width" value="0.05" units="cm"/>
      <inkml:brushProperty name="height" value="0.05" units="cm"/>
      <inkml:brushProperty name="color" value="#FFFFFF"/>
    </inkml:brush>
  </inkml:definitions>
  <inkml:trace contextRef="#ctx0" brushRef="#br0">1 0 24575,'0'0'-8191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5T13:30:32.353"/>
    </inkml:context>
    <inkml:brush xml:id="br0">
      <inkml:brushProperty name="width" value="0.05" units="cm"/>
      <inkml:brushProperty name="height" value="0.05" units="cm"/>
      <inkml:brushProperty name="color" value="#FFFFFF"/>
    </inkml:brush>
  </inkml:definitions>
  <inkml:trace contextRef="#ctx0" brushRef="#br0">1 91 24575,'0'-3'0,"0"-4"0,0-4 0,0-6 0,3-3 0,4 2 0,0 4-8191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5T13:30:36.257"/>
    </inkml:context>
    <inkml:brush xml:id="br0">
      <inkml:brushProperty name="width" value="0.05" units="cm"/>
      <inkml:brushProperty name="height" value="0.05" units="cm"/>
      <inkml:brushProperty name="color" value="#FFFFFF"/>
    </inkml:brush>
  </inkml:definitions>
  <inkml:trace contextRef="#ctx0" brushRef="#br0">49 589 24575,'0'-35'0,"2"0"0,1 0 0,2 0 0,1 1 0,12-36 0,-19 77 0,1-1 0,-1 0 0,1 1 0,0-1 0,2 11 0,0 9 0,-2 13 0,1 11 0,-2 1 0,-3-1 0,-12 66 0,16-116 0,0 1 0,0 0 0,0-1 0,0 1 0,0 0 0,0-1 0,-1 1 0,1 0 0,0 0 0,0-1 0,-1 1 0,1-1 0,0 1 0,-1 0 0,1-1 0,0 1 0,-1-1 0,1 1 0,-1-1 0,1 1 0,-1-1 0,1 1 0,-1-1 0,0 1 0,0 0 0,-7-15 0,-1-33 0,-8-194 0,1-4 0,11 224 0,4 36 0,4 35 0,5 179 0,-5-58 0,2-148 0,-5-23 0,1 0 0,-1 0 0,0 0 0,0 0 0,1 0 0,-1 0 0,0 0 0,1 0 0,-1 0 0,0 0 0,0 0 0,1 0 0,-1 0 0,0 0 0,0 0 0,1 0 0,-1 0 0,0 0 0,0 0 0,1 0 0,-1 0 0,0-1 0,0 1 0,0 0 0,1 0 0,-1 0 0,0 0 0,0-1 0,0 1 0,0 0 0,1 0 0,-1-1 0,0 1 0,0 0 0,0 0 0,0 0 0,0-1 0,0 1 0,0 0 0,0-1 0,17-42 0,54-316 0,-56 262 0,-13 93 0,1 13 0,3 33 0,2 59 0,12 238 0,-20-298 0,-3-33 0,-4-28 0,-14-87 0,-11-217 0,12 82 0,18 469 0,2-97 0,-1-214 0,3-97 0,-2 180 0,-1 0 0,1 0 0,0 0 0,0-1 0,1 1 0,-1 0 0,0 0 0,0 0 0,1 0 0,-1-1 0,0 1 0,1 0 0,-1 0 0,1 0 0,-1 0 0,1 0 0,0 0 0,0 0 0,1-1 0,-2 2 0,1 0 0,0 0 0,-1 0 0,1 0 0,0 0 0,-1 0 0,1 0 0,0 0 0,-1 1 0,1-1 0,-1 0 0,1 0 0,0 1 0,-1-1 0,1 0 0,-1 1 0,1-1 0,-1 1 0,1-1 0,-1 1 0,0-1 0,1 1 0,-1-1 0,1 2 0,3 4 0,0 0 0,0 0 0,0 1 0,-1-1 0,3 10 0,16 70 0,16 136 0,-17-86 0,-18-114 0,4 27 0,-4-42 0,-2-26 0,0-98 0,-4-259 0,-2 338 0,1 31 0,0 25 0,-4 108 0,7-84 0,-2 0 0,-1-1 0,-18 74 0,18-99 0,2-10 0,1 0 0,-1 0 0,-1 0 0,1 0 0,-1 0 0,-4 7 0,6-11 0,-1-1 0,0 1 0,1 0 0,-1-1 0,0 1 0,0-1 0,0 0 0,0 0 0,0 0 0,0 0 0,0 0 0,-1 0 0,1 0 0,0-1 0,0 1 0,-1-1 0,1 1 0,0-1 0,-1 0 0,1 0 0,-3 0 0,-11-1-1365,1 0-5461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5T13:30:37.887"/>
    </inkml:context>
    <inkml:brush xml:id="br0">
      <inkml:brushProperty name="width" value="0.05" units="cm"/>
      <inkml:brushProperty name="height" value="0.05" units="cm"/>
      <inkml:brushProperty name="color" value="#FFFFFF"/>
    </inkml:brush>
  </inkml:definitions>
  <inkml:trace contextRef="#ctx0" brushRef="#br0">1 0 24575,'0'0'-8191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5T13:30:47.106"/>
    </inkml:context>
    <inkml:brush xml:id="br0">
      <inkml:brushProperty name="width" value="0.05" units="cm"/>
      <inkml:brushProperty name="height" value="0.05" units="cm"/>
      <inkml:brushProperty name="color" value="#FFFFFF"/>
    </inkml:brush>
  </inkml:definitions>
  <inkml:trace contextRef="#ctx0" brushRef="#br0">0 237 24575,'1'0'0,"0"0"0,0 0 0,0 0 0,0 0 0,0 0 0,0 0 0,0 0 0,0 0 0,0 0 0,-1-1 0,1 1 0,0 0 0,0-1 0,0 1 0,0-1 0,-1 1 0,1-1 0,0 1 0,0-1 0,-1 1 0,1-1 0,0 0 0,-1 1 0,1-1 0,-1 0 0,1 0 0,-1 1 0,1-1 0,-1 0 0,1 0 0,-1 0 0,1-1 0,-2-34 0,0 33 0,0 0 0,0 0 0,1 0 0,-1 0 0,1 0 0,0 1 0,0-1 0,0 0 0,0 0 0,1 0 0,-1 0 0,1 0 0,0 0 0,0 1 0,0-1 0,0 0 0,0 0 0,0 1 0,1-1 0,2-2 0,2 0-80,0 0 0,-1-1-1,1 1 1,-1-1 0,0 0-1,-1-1 1,1 1 0,-1-1-1,-1 1 1,1-1 0,-1-1 0,0 1-1,-1 0 1,0-1 0,0 1-1,2-13 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BF05DC35-68C2-4BDA-9BF4-910782E0ECF3}" type="datetimeFigureOut">
              <a:rPr lang="de-AT" smtClean="0"/>
              <a:t>21.05.2025</a:t>
            </a:fld>
            <a:endParaRPr lang="de-AT"/>
          </a:p>
        </p:txBody>
      </p:sp>
      <p:sp>
        <p:nvSpPr>
          <p:cNvPr id="4" name="Folienbildplatzhalt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6</a:t>
            </a:fld>
            <a:endParaRPr lang="de-AT"/>
          </a:p>
        </p:txBody>
      </p:sp>
    </p:spTree>
    <p:extLst>
      <p:ext uri="{BB962C8B-B14F-4D97-AF65-F5344CB8AC3E}">
        <p14:creationId xmlns:p14="http://schemas.microsoft.com/office/powerpoint/2010/main" val="24922442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29</a:t>
            </a:fld>
            <a:endParaRPr lang="de-AT"/>
          </a:p>
        </p:txBody>
      </p:sp>
    </p:spTree>
    <p:extLst>
      <p:ext uri="{BB962C8B-B14F-4D97-AF65-F5344CB8AC3E}">
        <p14:creationId xmlns:p14="http://schemas.microsoft.com/office/powerpoint/2010/main" val="37347940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31</a:t>
            </a:fld>
            <a:endParaRPr lang="de-AT"/>
          </a:p>
        </p:txBody>
      </p:sp>
    </p:spTree>
    <p:extLst>
      <p:ext uri="{BB962C8B-B14F-4D97-AF65-F5344CB8AC3E}">
        <p14:creationId xmlns:p14="http://schemas.microsoft.com/office/powerpoint/2010/main" val="8716709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32</a:t>
            </a:fld>
            <a:endParaRPr lang="de-AT"/>
          </a:p>
        </p:txBody>
      </p:sp>
    </p:spTree>
    <p:extLst>
      <p:ext uri="{BB962C8B-B14F-4D97-AF65-F5344CB8AC3E}">
        <p14:creationId xmlns:p14="http://schemas.microsoft.com/office/powerpoint/2010/main" val="26397232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39</a:t>
            </a:fld>
            <a:endParaRPr lang="de-AT"/>
          </a:p>
        </p:txBody>
      </p:sp>
    </p:spTree>
    <p:extLst>
      <p:ext uri="{BB962C8B-B14F-4D97-AF65-F5344CB8AC3E}">
        <p14:creationId xmlns:p14="http://schemas.microsoft.com/office/powerpoint/2010/main" val="24643895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40</a:t>
            </a:fld>
            <a:endParaRPr lang="de-AT"/>
          </a:p>
        </p:txBody>
      </p:sp>
    </p:spTree>
    <p:extLst>
      <p:ext uri="{BB962C8B-B14F-4D97-AF65-F5344CB8AC3E}">
        <p14:creationId xmlns:p14="http://schemas.microsoft.com/office/powerpoint/2010/main" val="18892659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41</a:t>
            </a:fld>
            <a:endParaRPr lang="de-AT"/>
          </a:p>
        </p:txBody>
      </p:sp>
    </p:spTree>
    <p:extLst>
      <p:ext uri="{BB962C8B-B14F-4D97-AF65-F5344CB8AC3E}">
        <p14:creationId xmlns:p14="http://schemas.microsoft.com/office/powerpoint/2010/main" val="420779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42</a:t>
            </a:fld>
            <a:endParaRPr lang="de-AT"/>
          </a:p>
        </p:txBody>
      </p:sp>
    </p:spTree>
    <p:extLst>
      <p:ext uri="{BB962C8B-B14F-4D97-AF65-F5344CB8AC3E}">
        <p14:creationId xmlns:p14="http://schemas.microsoft.com/office/powerpoint/2010/main" val="17957852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43</a:t>
            </a:fld>
            <a:endParaRPr lang="de-AT"/>
          </a:p>
        </p:txBody>
      </p:sp>
    </p:spTree>
    <p:extLst>
      <p:ext uri="{BB962C8B-B14F-4D97-AF65-F5344CB8AC3E}">
        <p14:creationId xmlns:p14="http://schemas.microsoft.com/office/powerpoint/2010/main" val="602337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44</a:t>
            </a:fld>
            <a:endParaRPr lang="de-AT"/>
          </a:p>
        </p:txBody>
      </p:sp>
    </p:spTree>
    <p:extLst>
      <p:ext uri="{BB962C8B-B14F-4D97-AF65-F5344CB8AC3E}">
        <p14:creationId xmlns:p14="http://schemas.microsoft.com/office/powerpoint/2010/main" val="8318881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45</a:t>
            </a:fld>
            <a:endParaRPr lang="de-AT"/>
          </a:p>
        </p:txBody>
      </p:sp>
    </p:spTree>
    <p:extLst>
      <p:ext uri="{BB962C8B-B14F-4D97-AF65-F5344CB8AC3E}">
        <p14:creationId xmlns:p14="http://schemas.microsoft.com/office/powerpoint/2010/main" val="33752031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7</a:t>
            </a:fld>
            <a:endParaRPr lang="de-AT"/>
          </a:p>
        </p:txBody>
      </p:sp>
    </p:spTree>
    <p:extLst>
      <p:ext uri="{BB962C8B-B14F-4D97-AF65-F5344CB8AC3E}">
        <p14:creationId xmlns:p14="http://schemas.microsoft.com/office/powerpoint/2010/main" val="3047841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46</a:t>
            </a:fld>
            <a:endParaRPr lang="de-AT"/>
          </a:p>
        </p:txBody>
      </p:sp>
    </p:spTree>
    <p:extLst>
      <p:ext uri="{BB962C8B-B14F-4D97-AF65-F5344CB8AC3E}">
        <p14:creationId xmlns:p14="http://schemas.microsoft.com/office/powerpoint/2010/main" val="21223690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47</a:t>
            </a:fld>
            <a:endParaRPr lang="de-AT"/>
          </a:p>
        </p:txBody>
      </p:sp>
    </p:spTree>
    <p:extLst>
      <p:ext uri="{BB962C8B-B14F-4D97-AF65-F5344CB8AC3E}">
        <p14:creationId xmlns:p14="http://schemas.microsoft.com/office/powerpoint/2010/main" val="4159956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D7EBA44-2749-4505-B776-1307762B45EE}" type="slidenum">
              <a:rPr lang="de-AT" smtClean="0"/>
              <a:t>49</a:t>
            </a:fld>
            <a:endParaRPr lang="de-AT"/>
          </a:p>
        </p:txBody>
      </p:sp>
    </p:spTree>
    <p:extLst>
      <p:ext uri="{BB962C8B-B14F-4D97-AF65-F5344CB8AC3E}">
        <p14:creationId xmlns:p14="http://schemas.microsoft.com/office/powerpoint/2010/main" val="7322631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9</a:t>
            </a:fld>
            <a:endParaRPr lang="de-AT"/>
          </a:p>
        </p:txBody>
      </p:sp>
    </p:spTree>
    <p:extLst>
      <p:ext uri="{BB962C8B-B14F-4D97-AF65-F5344CB8AC3E}">
        <p14:creationId xmlns:p14="http://schemas.microsoft.com/office/powerpoint/2010/main" val="23889792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21</a:t>
            </a:fld>
            <a:endParaRPr lang="de-AT"/>
          </a:p>
        </p:txBody>
      </p:sp>
    </p:spTree>
    <p:extLst>
      <p:ext uri="{BB962C8B-B14F-4D97-AF65-F5344CB8AC3E}">
        <p14:creationId xmlns:p14="http://schemas.microsoft.com/office/powerpoint/2010/main" val="54011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23</a:t>
            </a:fld>
            <a:endParaRPr lang="de-AT"/>
          </a:p>
        </p:txBody>
      </p:sp>
    </p:spTree>
    <p:extLst>
      <p:ext uri="{BB962C8B-B14F-4D97-AF65-F5344CB8AC3E}">
        <p14:creationId xmlns:p14="http://schemas.microsoft.com/office/powerpoint/2010/main" val="8716709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24</a:t>
            </a:fld>
            <a:endParaRPr lang="de-AT"/>
          </a:p>
        </p:txBody>
      </p:sp>
    </p:spTree>
    <p:extLst>
      <p:ext uri="{BB962C8B-B14F-4D97-AF65-F5344CB8AC3E}">
        <p14:creationId xmlns:p14="http://schemas.microsoft.com/office/powerpoint/2010/main" val="26397232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26</a:t>
            </a:fld>
            <a:endParaRPr lang="de-AT"/>
          </a:p>
        </p:txBody>
      </p:sp>
    </p:spTree>
    <p:extLst>
      <p:ext uri="{BB962C8B-B14F-4D97-AF65-F5344CB8AC3E}">
        <p14:creationId xmlns:p14="http://schemas.microsoft.com/office/powerpoint/2010/main" val="3312098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27</a:t>
            </a:fld>
            <a:endParaRPr lang="de-AT"/>
          </a:p>
        </p:txBody>
      </p:sp>
    </p:spTree>
    <p:extLst>
      <p:ext uri="{BB962C8B-B14F-4D97-AF65-F5344CB8AC3E}">
        <p14:creationId xmlns:p14="http://schemas.microsoft.com/office/powerpoint/2010/main" val="38992698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28</a:t>
            </a:fld>
            <a:endParaRPr lang="de-AT"/>
          </a:p>
        </p:txBody>
      </p:sp>
    </p:spTree>
    <p:extLst>
      <p:ext uri="{BB962C8B-B14F-4D97-AF65-F5344CB8AC3E}">
        <p14:creationId xmlns:p14="http://schemas.microsoft.com/office/powerpoint/2010/main" val="40733936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8.emf"/><Relationship Id="rId1" Type="http://schemas.openxmlformats.org/officeDocument/2006/relationships/slideLayout" Target="../slideLayouts/slideLayout16.xml"/><Relationship Id="rId6" Type="http://schemas.openxmlformats.org/officeDocument/2006/relationships/image" Target="../media/image31.png"/><Relationship Id="rId5" Type="http://schemas.openxmlformats.org/officeDocument/2006/relationships/image" Target="../media/image26.png"/><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12" Type="http://schemas.openxmlformats.org/officeDocument/2006/relationships/image" Target="../media/image26.png"/><Relationship Id="rId2" Type="http://schemas.openxmlformats.org/officeDocument/2006/relationships/image" Target="../media/image32.png"/><Relationship Id="rId1" Type="http://schemas.openxmlformats.org/officeDocument/2006/relationships/slideLayout" Target="../slideLayouts/slideLayout16.xml"/><Relationship Id="rId6" Type="http://schemas.openxmlformats.org/officeDocument/2006/relationships/image" Target="../media/image36.png"/><Relationship Id="rId11" Type="http://schemas.openxmlformats.org/officeDocument/2006/relationships/image" Target="../media/image40.png"/><Relationship Id="rId5" Type="http://schemas.openxmlformats.org/officeDocument/2006/relationships/image" Target="../media/image35.png"/><Relationship Id="rId10" Type="http://schemas.openxmlformats.org/officeDocument/2006/relationships/image" Target="../media/image8.emf"/><Relationship Id="rId4" Type="http://schemas.openxmlformats.org/officeDocument/2006/relationships/image" Target="../media/image34.png"/><Relationship Id="rId9" Type="http://schemas.openxmlformats.org/officeDocument/2006/relationships/image" Target="../media/image39.png"/></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41.png"/><Relationship Id="rId1" Type="http://schemas.openxmlformats.org/officeDocument/2006/relationships/slideLayout" Target="../slideLayouts/slideLayout16.xml"/><Relationship Id="rId5" Type="http://schemas.openxmlformats.org/officeDocument/2006/relationships/image" Target="../media/image42.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8.emf"/><Relationship Id="rId1" Type="http://schemas.openxmlformats.org/officeDocument/2006/relationships/slideLayout" Target="../slideLayouts/slideLayout16.xml"/><Relationship Id="rId5" Type="http://schemas.openxmlformats.org/officeDocument/2006/relationships/image" Target="../media/image26.png"/><Relationship Id="rId4" Type="http://schemas.openxmlformats.org/officeDocument/2006/relationships/image" Target="../media/image44.png"/></Relationships>
</file>

<file path=ppt/slides/_rels/slide1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8.emf"/><Relationship Id="rId1" Type="http://schemas.openxmlformats.org/officeDocument/2006/relationships/slideLayout" Target="../slideLayouts/slideLayout6.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jpeg"/></Relationships>
</file>

<file path=ppt/slides/_rels/slide1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40.png"/><Relationship Id="rId1" Type="http://schemas.openxmlformats.org/officeDocument/2006/relationships/slideLayout" Target="../slideLayouts/slideLayout16.xml"/><Relationship Id="rId5" Type="http://schemas.openxmlformats.org/officeDocument/2006/relationships/image" Target="../media/image26.png"/><Relationship Id="rId4" Type="http://schemas.openxmlformats.org/officeDocument/2006/relationships/image" Target="../media/image50.png"/></Relationships>
</file>

<file path=ppt/slides/_rels/slide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38.png"/><Relationship Id="rId1" Type="http://schemas.openxmlformats.org/officeDocument/2006/relationships/slideLayout" Target="../slideLayouts/slideLayout16.xml"/><Relationship Id="rId5" Type="http://schemas.openxmlformats.org/officeDocument/2006/relationships/image" Target="../media/image26.png"/><Relationship Id="rId4" Type="http://schemas.openxmlformats.org/officeDocument/2006/relationships/image" Target="../media/image50.png"/></Relationships>
</file>

<file path=ppt/slides/_rels/slide1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8.emf"/><Relationship Id="rId1" Type="http://schemas.openxmlformats.org/officeDocument/2006/relationships/slideLayout" Target="../slideLayouts/slideLayout16.xml"/><Relationship Id="rId5" Type="http://schemas.openxmlformats.org/officeDocument/2006/relationships/image" Target="../media/image26.png"/><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8.emf"/><Relationship Id="rId1" Type="http://schemas.openxmlformats.org/officeDocument/2006/relationships/slideLayout" Target="../slideLayouts/slideLayout16.xml"/><Relationship Id="rId6" Type="http://schemas.openxmlformats.org/officeDocument/2006/relationships/image" Target="../media/image51.png"/><Relationship Id="rId5" Type="http://schemas.openxmlformats.org/officeDocument/2006/relationships/image" Target="../media/image26.png"/><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16.xml"/><Relationship Id="rId6" Type="http://schemas.openxmlformats.org/officeDocument/2006/relationships/image" Target="../media/image53.png"/><Relationship Id="rId5" Type="http://schemas.openxmlformats.org/officeDocument/2006/relationships/image" Target="../media/image39.png"/><Relationship Id="rId4" Type="http://schemas.openxmlformats.org/officeDocument/2006/relationships/image" Target="../media/image8.emf"/></Relationships>
</file>

<file path=ppt/slides/_rels/slide22.xml.rels><?xml version="1.0" encoding="UTF-8" standalone="yes"?>
<Relationships xmlns="http://schemas.openxmlformats.org/package/2006/relationships"><Relationship Id="rId3" Type="http://schemas.openxmlformats.org/officeDocument/2006/relationships/hyperlink" Target="https://plm.cern.ch/p/CAD/number:ST1875595_01" TargetMode="External"/><Relationship Id="rId2" Type="http://schemas.openxmlformats.org/officeDocument/2006/relationships/image" Target="../media/image8.emf"/><Relationship Id="rId1" Type="http://schemas.openxmlformats.org/officeDocument/2006/relationships/slideLayout" Target="../slideLayouts/slideLayout6.xml"/><Relationship Id="rId4" Type="http://schemas.openxmlformats.org/officeDocument/2006/relationships/hyperlink" Target="https://edms.cern.ch/document/3126005/1.0"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8.emf"/><Relationship Id="rId7" Type="http://schemas.openxmlformats.org/officeDocument/2006/relationships/image" Target="../media/image57.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24.xml.rels><?xml version="1.0" encoding="UTF-8" standalone="yes"?>
<Relationships xmlns="http://schemas.openxmlformats.org/package/2006/relationships"><Relationship Id="rId8" Type="http://schemas.openxmlformats.org/officeDocument/2006/relationships/image" Target="../media/image62.png"/><Relationship Id="rId13" Type="http://schemas.openxmlformats.org/officeDocument/2006/relationships/image" Target="../media/image66.png"/><Relationship Id="rId3" Type="http://schemas.openxmlformats.org/officeDocument/2006/relationships/image" Target="../media/image58.png"/><Relationship Id="rId7" Type="http://schemas.openxmlformats.org/officeDocument/2006/relationships/image" Target="../media/image61.png"/><Relationship Id="rId12" Type="http://schemas.openxmlformats.org/officeDocument/2006/relationships/image" Target="../media/image65.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60.png"/><Relationship Id="rId11" Type="http://schemas.openxmlformats.org/officeDocument/2006/relationships/image" Target="../media/image54.png"/><Relationship Id="rId5" Type="http://schemas.openxmlformats.org/officeDocument/2006/relationships/image" Target="../media/image8.emf"/><Relationship Id="rId10" Type="http://schemas.openxmlformats.org/officeDocument/2006/relationships/image" Target="../media/image64.png"/><Relationship Id="rId4" Type="http://schemas.openxmlformats.org/officeDocument/2006/relationships/image" Target="../media/image59.png"/><Relationship Id="rId9" Type="http://schemas.openxmlformats.org/officeDocument/2006/relationships/image" Target="../media/image63.png"/></Relationships>
</file>

<file path=ppt/slides/_rels/slide25.xml.rels><?xml version="1.0" encoding="UTF-8" standalone="yes"?>
<Relationships xmlns="http://schemas.openxmlformats.org/package/2006/relationships"><Relationship Id="rId3" Type="http://schemas.openxmlformats.org/officeDocument/2006/relationships/hyperlink" Target="https://plm.cern.ch/p/CAD/number:ST1914309_01" TargetMode="External"/><Relationship Id="rId2" Type="http://schemas.openxmlformats.org/officeDocument/2006/relationships/image" Target="../media/image8.emf"/><Relationship Id="rId1" Type="http://schemas.openxmlformats.org/officeDocument/2006/relationships/slideLayout" Target="../slideLayouts/slideLayout6.xml"/><Relationship Id="rId4" Type="http://schemas.openxmlformats.org/officeDocument/2006/relationships/hyperlink" Target="https://edms.cern.ch/document/3126007/1.0" TargetMode="External"/></Relationships>
</file>

<file path=ppt/slides/_rels/slide26.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8.emf"/><Relationship Id="rId7"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68.png"/><Relationship Id="rId4" Type="http://schemas.openxmlformats.org/officeDocument/2006/relationships/image" Target="../media/image67.png"/><Relationship Id="rId9" Type="http://schemas.openxmlformats.org/officeDocument/2006/relationships/image" Target="../media/image70.png"/></Relationships>
</file>

<file path=ppt/slides/_rels/slide27.xml.rels><?xml version="1.0" encoding="UTF-8" standalone="yes"?>
<Relationships xmlns="http://schemas.openxmlformats.org/package/2006/relationships"><Relationship Id="rId8" Type="http://schemas.openxmlformats.org/officeDocument/2006/relationships/image" Target="../media/image210.png"/><Relationship Id="rId13" Type="http://schemas.openxmlformats.org/officeDocument/2006/relationships/image" Target="../media/image31.png"/><Relationship Id="rId3" Type="http://schemas.openxmlformats.org/officeDocument/2006/relationships/image" Target="../media/image8.emf"/><Relationship Id="rId12" Type="http://schemas.openxmlformats.org/officeDocument/2006/relationships/image" Target="../media/image68.png"/><Relationship Id="rId2" Type="http://schemas.openxmlformats.org/officeDocument/2006/relationships/notesSlide" Target="../notesSlides/notesSlide8.xml"/><Relationship Id="rId1" Type="http://schemas.openxmlformats.org/officeDocument/2006/relationships/slideLayout" Target="../slideLayouts/slideLayout6.xml"/><Relationship Id="rId11" Type="http://schemas.openxmlformats.org/officeDocument/2006/relationships/image" Target="../media/image72.png"/><Relationship Id="rId5" Type="http://schemas.openxmlformats.org/officeDocument/2006/relationships/customXml" Target="../ink/ink1.xml"/><Relationship Id="rId10" Type="http://schemas.openxmlformats.org/officeDocument/2006/relationships/image" Target="../media/image220.png"/><Relationship Id="rId4" Type="http://schemas.openxmlformats.org/officeDocument/2006/relationships/image" Target="../media/image71.png"/><Relationship Id="rId9" Type="http://schemas.openxmlformats.org/officeDocument/2006/relationships/customXml" Target="../ink/ink2.xml"/></Relationships>
</file>

<file path=ppt/slides/_rels/slide28.xml.rels><?xml version="1.0" encoding="UTF-8" standalone="yes"?>
<Relationships xmlns="http://schemas.openxmlformats.org/package/2006/relationships"><Relationship Id="rId8" Type="http://schemas.openxmlformats.org/officeDocument/2006/relationships/image" Target="../media/image270.png"/><Relationship Id="rId13" Type="http://schemas.openxmlformats.org/officeDocument/2006/relationships/customXml" Target="../ink/ink6.xml"/><Relationship Id="rId3" Type="http://schemas.openxmlformats.org/officeDocument/2006/relationships/image" Target="../media/image8.emf"/><Relationship Id="rId12" Type="http://schemas.openxmlformats.org/officeDocument/2006/relationships/image" Target="../media/image220.png"/><Relationship Id="rId2" Type="http://schemas.openxmlformats.org/officeDocument/2006/relationships/notesSlide" Target="../notesSlides/notesSlide9.xml"/><Relationship Id="rId16" Type="http://schemas.openxmlformats.org/officeDocument/2006/relationships/image" Target="../media/image74.png"/><Relationship Id="rId1" Type="http://schemas.openxmlformats.org/officeDocument/2006/relationships/slideLayout" Target="../slideLayouts/slideLayout6.xml"/><Relationship Id="rId11" Type="http://schemas.openxmlformats.org/officeDocument/2006/relationships/customXml" Target="../ink/ink5.xml"/><Relationship Id="rId5" Type="http://schemas.openxmlformats.org/officeDocument/2006/relationships/customXml" Target="../ink/ink3.xml"/><Relationship Id="rId15" Type="http://schemas.openxmlformats.org/officeDocument/2006/relationships/image" Target="../media/image68.png"/><Relationship Id="rId10" Type="http://schemas.openxmlformats.org/officeDocument/2006/relationships/image" Target="../media/image280.png"/><Relationship Id="rId4" Type="http://schemas.openxmlformats.org/officeDocument/2006/relationships/image" Target="../media/image73.png"/><Relationship Id="rId9" Type="http://schemas.openxmlformats.org/officeDocument/2006/relationships/customXml" Target="../ink/ink4.xml"/><Relationship Id="rId14" Type="http://schemas.openxmlformats.org/officeDocument/2006/relationships/image" Target="../media/image290.png"/></Relationships>
</file>

<file path=ppt/slides/_rels/slide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68.png"/><Relationship Id="rId5" Type="http://schemas.openxmlformats.org/officeDocument/2006/relationships/image" Target="../media/image76.png"/><Relationship Id="rId4" Type="http://schemas.openxmlformats.org/officeDocument/2006/relationships/image" Target="../media/image75.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hyperlink" Target="https://plm.cern.ch/p/CAD/number:ST1943583_01" TargetMode="External"/><Relationship Id="rId2" Type="http://schemas.openxmlformats.org/officeDocument/2006/relationships/image" Target="../media/image8.emf"/><Relationship Id="rId1" Type="http://schemas.openxmlformats.org/officeDocument/2006/relationships/slideLayout" Target="../slideLayouts/slideLayout6.xml"/><Relationship Id="rId4" Type="http://schemas.openxmlformats.org/officeDocument/2006/relationships/hyperlink" Target="https://edms.cern.ch/document/3126008/1.0"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78.png"/><Relationship Id="rId4" Type="http://schemas.openxmlformats.org/officeDocument/2006/relationships/image" Target="../media/image8.emf"/></Relationships>
</file>

<file path=ppt/slides/_rels/slide32.xml.rels><?xml version="1.0" encoding="UTF-8" standalone="yes"?>
<Relationships xmlns="http://schemas.openxmlformats.org/package/2006/relationships"><Relationship Id="rId3" Type="http://schemas.openxmlformats.org/officeDocument/2006/relationships/image" Target="../media/image79.png"/><Relationship Id="rId7" Type="http://schemas.openxmlformats.org/officeDocument/2006/relationships/image" Target="../media/image56.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80.png"/><Relationship Id="rId5" Type="http://schemas.openxmlformats.org/officeDocument/2006/relationships/image" Target="../media/image60.png"/><Relationship Id="rId4" Type="http://schemas.openxmlformats.org/officeDocument/2006/relationships/image" Target="../media/image8.emf"/></Relationships>
</file>

<file path=ppt/slides/_rels/slide33.xml.rels><?xml version="1.0" encoding="UTF-8" standalone="yes"?>
<Relationships xmlns="http://schemas.openxmlformats.org/package/2006/relationships"><Relationship Id="rId3" Type="http://schemas.openxmlformats.org/officeDocument/2006/relationships/hyperlink" Target="https://plm.cern.ch/p/CAD/number:ST1939652_01" TargetMode="External"/><Relationship Id="rId2" Type="http://schemas.openxmlformats.org/officeDocument/2006/relationships/image" Target="../media/image8.emf"/><Relationship Id="rId1" Type="http://schemas.openxmlformats.org/officeDocument/2006/relationships/slideLayout" Target="../slideLayouts/slideLayout6.xml"/><Relationship Id="rId4" Type="http://schemas.openxmlformats.org/officeDocument/2006/relationships/hyperlink" Target="https://edms.cern.ch/document/3136745/1.0" TargetMode="External"/></Relationships>
</file>

<file path=ppt/slides/_rels/slide34.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81.png"/><Relationship Id="rId7" Type="http://schemas.openxmlformats.org/officeDocument/2006/relationships/image" Target="../media/image83.png"/><Relationship Id="rId2" Type="http://schemas.openxmlformats.org/officeDocument/2006/relationships/image" Target="../media/image8.emf"/><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82.png"/></Relationships>
</file>

<file path=ppt/slides/_rels/slide35.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82.png"/><Relationship Id="rId7" Type="http://schemas.openxmlformats.org/officeDocument/2006/relationships/image" Target="../media/image74.png"/><Relationship Id="rId2" Type="http://schemas.openxmlformats.org/officeDocument/2006/relationships/image" Target="../media/image8.emf"/><Relationship Id="rId1" Type="http://schemas.openxmlformats.org/officeDocument/2006/relationships/slideLayout" Target="../slideLayouts/slideLayout6.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84.png"/></Relationships>
</file>

<file path=ppt/slides/_rels/slide36.xml.rels><?xml version="1.0" encoding="UTF-8" standalone="yes"?>
<Relationships xmlns="http://schemas.openxmlformats.org/package/2006/relationships"><Relationship Id="rId8" Type="http://schemas.openxmlformats.org/officeDocument/2006/relationships/hyperlink" Target="https://plm.cern.ch/p/CAD/number:ST1921600_01" TargetMode="External"/><Relationship Id="rId3" Type="http://schemas.openxmlformats.org/officeDocument/2006/relationships/hyperlink" Target="https://plm.cern.ch/p/CAD/number:ST1947597_01" TargetMode="External"/><Relationship Id="rId7" Type="http://schemas.openxmlformats.org/officeDocument/2006/relationships/hyperlink" Target="https://plm.cern.ch/p/CAD/number:ST1921399_01" TargetMode="External"/><Relationship Id="rId2" Type="http://schemas.openxmlformats.org/officeDocument/2006/relationships/image" Target="../media/image8.emf"/><Relationship Id="rId1" Type="http://schemas.openxmlformats.org/officeDocument/2006/relationships/slideLayout" Target="../slideLayouts/slideLayout6.xml"/><Relationship Id="rId6" Type="http://schemas.openxmlformats.org/officeDocument/2006/relationships/hyperlink" Target="https://plm.cern.ch/p/CAD/number:ST1950313_01" TargetMode="External"/><Relationship Id="rId5" Type="http://schemas.openxmlformats.org/officeDocument/2006/relationships/hyperlink" Target="https://plm.cern.ch/p/CAD/number:ST1948847_01" TargetMode="External"/><Relationship Id="rId4" Type="http://schemas.openxmlformats.org/officeDocument/2006/relationships/hyperlink" Target="https://plm.cern.ch/p/CAD/number:ST1828012_01"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emf"/><Relationship Id="rId1" Type="http://schemas.openxmlformats.org/officeDocument/2006/relationships/slideLayout" Target="../slideLayouts/slideLayout6.xml"/><Relationship Id="rId4" Type="http://schemas.openxmlformats.org/officeDocument/2006/relationships/image" Target="../media/image86.png"/></Relationships>
</file>

<file path=ppt/slides/_rels/slide3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emf"/><Relationship Id="rId1" Type="http://schemas.openxmlformats.org/officeDocument/2006/relationships/slideLayout" Target="../slideLayouts/slideLayout6.xml"/><Relationship Id="rId4" Type="http://schemas.openxmlformats.org/officeDocument/2006/relationships/image" Target="../media/image88.png"/></Relationships>
</file>

<file path=ppt/slides/_rels/slide39.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89.png"/><Relationship Id="rId7" Type="http://schemas.openxmlformats.org/officeDocument/2006/relationships/image" Target="../media/image92.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91.png"/><Relationship Id="rId5" Type="http://schemas.openxmlformats.org/officeDocument/2006/relationships/image" Target="../media/image8.emf"/><Relationship Id="rId4" Type="http://schemas.openxmlformats.org/officeDocument/2006/relationships/image" Target="../media/image90.png"/><Relationship Id="rId9" Type="http://schemas.openxmlformats.org/officeDocument/2006/relationships/image" Target="../media/image94.png"/></Relationships>
</file>

<file path=ppt/slides/_rels/slide4.xml.rels><?xml version="1.0" encoding="UTF-8" standalone="yes"?>
<Relationships xmlns="http://schemas.openxmlformats.org/package/2006/relationships"><Relationship Id="rId3" Type="http://schemas.openxmlformats.org/officeDocument/2006/relationships/hyperlink" Target="https://plm.cern.ch/p/CAD/number:ST1901108_01" TargetMode="External"/><Relationship Id="rId2" Type="http://schemas.openxmlformats.org/officeDocument/2006/relationships/image" Target="../media/image8.emf"/><Relationship Id="rId1" Type="http://schemas.openxmlformats.org/officeDocument/2006/relationships/slideLayout" Target="../slideLayouts/slideLayout6.xml"/><Relationship Id="rId5" Type="http://schemas.openxmlformats.org/officeDocument/2006/relationships/hyperlink" Target="https://edms.cern.ch/document/3136748/1.1" TargetMode="External"/><Relationship Id="rId4" Type="http://schemas.openxmlformats.org/officeDocument/2006/relationships/hyperlink" Target="https://plm.cern.ch/p/CAD/number:ST1883395_01" TargetMode="External"/></Relationships>
</file>

<file path=ppt/slides/_rels/slide40.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95.png"/><Relationship Id="rId7" Type="http://schemas.openxmlformats.org/officeDocument/2006/relationships/image" Target="../media/image98.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8.emf"/></Relationships>
</file>

<file path=ppt/slides/_rels/slide41.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image" Target="../media/image99.png"/><Relationship Id="rId7" Type="http://schemas.openxmlformats.org/officeDocument/2006/relationships/image" Target="../media/image102.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101.png"/><Relationship Id="rId5" Type="http://schemas.openxmlformats.org/officeDocument/2006/relationships/image" Target="../media/image8.emf"/><Relationship Id="rId4" Type="http://schemas.openxmlformats.org/officeDocument/2006/relationships/image" Target="../media/image100.png"/><Relationship Id="rId9" Type="http://schemas.openxmlformats.org/officeDocument/2006/relationships/image" Target="../media/image104.png"/></Relationships>
</file>

<file path=ppt/slides/_rels/slide42.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image" Target="../media/image105.png"/><Relationship Id="rId7" Type="http://schemas.openxmlformats.org/officeDocument/2006/relationships/image" Target="../media/image108.pn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107.png"/><Relationship Id="rId5" Type="http://schemas.openxmlformats.org/officeDocument/2006/relationships/image" Target="../media/image8.emf"/><Relationship Id="rId4" Type="http://schemas.openxmlformats.org/officeDocument/2006/relationships/image" Target="../media/image106.png"/></Relationships>
</file>

<file path=ppt/slides/_rels/slide43.xml.rels><?xml version="1.0" encoding="UTF-8" standalone="yes"?>
<Relationships xmlns="http://schemas.openxmlformats.org/package/2006/relationships"><Relationship Id="rId8" Type="http://schemas.openxmlformats.org/officeDocument/2006/relationships/image" Target="../media/image113.png"/><Relationship Id="rId3" Type="http://schemas.openxmlformats.org/officeDocument/2006/relationships/image" Target="../media/image109.png"/><Relationship Id="rId7" Type="http://schemas.openxmlformats.org/officeDocument/2006/relationships/image" Target="../media/image112.pn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111.png"/><Relationship Id="rId5" Type="http://schemas.openxmlformats.org/officeDocument/2006/relationships/image" Target="../media/image8.emf"/><Relationship Id="rId4" Type="http://schemas.openxmlformats.org/officeDocument/2006/relationships/image" Target="../media/image110.png"/><Relationship Id="rId9" Type="http://schemas.openxmlformats.org/officeDocument/2006/relationships/image" Target="../media/image94.png"/></Relationships>
</file>

<file path=ppt/slides/_rels/slide44.xml.rels><?xml version="1.0" encoding="UTF-8" standalone="yes"?>
<Relationships xmlns="http://schemas.openxmlformats.org/package/2006/relationships"><Relationship Id="rId8" Type="http://schemas.openxmlformats.org/officeDocument/2006/relationships/image" Target="../media/image113.png"/><Relationship Id="rId3" Type="http://schemas.openxmlformats.org/officeDocument/2006/relationships/image" Target="../media/image114.png"/><Relationship Id="rId7" Type="http://schemas.openxmlformats.org/officeDocument/2006/relationships/image" Target="../media/image117.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116.png"/><Relationship Id="rId5" Type="http://schemas.openxmlformats.org/officeDocument/2006/relationships/image" Target="../media/image115.png"/><Relationship Id="rId4" Type="http://schemas.openxmlformats.org/officeDocument/2006/relationships/image" Target="../media/image8.emf"/></Relationships>
</file>

<file path=ppt/slides/_rels/slide45.xml.rels><?xml version="1.0" encoding="UTF-8" standalone="yes"?>
<Relationships xmlns="http://schemas.openxmlformats.org/package/2006/relationships"><Relationship Id="rId8" Type="http://schemas.openxmlformats.org/officeDocument/2006/relationships/image" Target="../media/image120.png"/><Relationship Id="rId3" Type="http://schemas.openxmlformats.org/officeDocument/2006/relationships/image" Target="../media/image114.png"/><Relationship Id="rId7" Type="http://schemas.openxmlformats.org/officeDocument/2006/relationships/image" Target="../media/image119.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116.png"/><Relationship Id="rId5" Type="http://schemas.openxmlformats.org/officeDocument/2006/relationships/image" Target="../media/image8.emf"/><Relationship Id="rId4" Type="http://schemas.openxmlformats.org/officeDocument/2006/relationships/image" Target="../media/image118.png"/></Relationships>
</file>

<file path=ppt/slides/_rels/slide46.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8.emf"/><Relationship Id="rId7" Type="http://schemas.openxmlformats.org/officeDocument/2006/relationships/image" Target="../media/image124.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123.png"/><Relationship Id="rId5" Type="http://schemas.openxmlformats.org/officeDocument/2006/relationships/image" Target="../media/image122.png"/><Relationship Id="rId4" Type="http://schemas.openxmlformats.org/officeDocument/2006/relationships/image" Target="../media/image121.png"/></Relationships>
</file>

<file path=ppt/slides/_rels/slide47.xml.rels><?xml version="1.0" encoding="UTF-8" standalone="yes"?>
<Relationships xmlns="http://schemas.openxmlformats.org/package/2006/relationships"><Relationship Id="rId3" Type="http://schemas.openxmlformats.org/officeDocument/2006/relationships/image" Target="../media/image8.emf"/><Relationship Id="rId7" Type="http://schemas.openxmlformats.org/officeDocument/2006/relationships/image" Target="../media/image128.pn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127.png"/><Relationship Id="rId5" Type="http://schemas.openxmlformats.org/officeDocument/2006/relationships/image" Target="../media/image126.png"/><Relationship Id="rId4" Type="http://schemas.openxmlformats.org/officeDocument/2006/relationships/image" Target="../media/image125.png"/></Relationships>
</file>

<file path=ppt/slides/_rels/slide4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2.xml"/><Relationship Id="rId1" Type="http://schemas.openxmlformats.org/officeDocument/2006/relationships/slideLayout" Target="../slideLayouts/slideLayout5.xml"/><Relationship Id="rId5" Type="http://schemas.openxmlformats.org/officeDocument/2006/relationships/image" Target="../media/image129.png"/><Relationship Id="rId4" Type="http://schemas.openxmlformats.org/officeDocument/2006/relationships/hyperlink" Target="220525_%20FCC_ee%20Arc.mp4"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emf"/><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5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8.emf"/><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emf"/><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8.emf"/></Relationships>
</file>

<file path=ppt/slides/_rels/slide8.xml.rels><?xml version="1.0" encoding="UTF-8" standalone="yes"?>
<Relationships xmlns="http://schemas.openxmlformats.org/package/2006/relationships"><Relationship Id="rId3" Type="http://schemas.openxmlformats.org/officeDocument/2006/relationships/hyperlink" Target="https://plm.cern.ch/p/CAD/number:ST1874371_01" TargetMode="External"/><Relationship Id="rId2" Type="http://schemas.openxmlformats.org/officeDocument/2006/relationships/image" Target="../media/image8.emf"/><Relationship Id="rId1" Type="http://schemas.openxmlformats.org/officeDocument/2006/relationships/slideLayout" Target="../slideLayouts/slideLayout6.xml"/><Relationship Id="rId4" Type="http://schemas.openxmlformats.org/officeDocument/2006/relationships/hyperlink" Target="https://edms.cern.ch/document/3126003/1.0"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3.png"/><Relationship Id="rId7"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16.xml"/><Relationship Id="rId6" Type="http://schemas.openxmlformats.org/officeDocument/2006/relationships/image" Target="../media/image25.png"/><Relationship Id="rId5" Type="http://schemas.openxmlformats.org/officeDocument/2006/relationships/image" Target="../media/image8.emf"/><Relationship Id="rId4" Type="http://schemas.openxmlformats.org/officeDocument/2006/relationships/image" Target="../media/image24.png"/><Relationship Id="rId9"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3497BF1-535F-4C7D-B075-C8FADBCE785C}"/>
              </a:ext>
            </a:extLst>
          </p:cNvPr>
          <p:cNvSpPr>
            <a:spLocks noGrp="1"/>
          </p:cNvSpPr>
          <p:nvPr>
            <p:ph type="ctrTitle"/>
          </p:nvPr>
        </p:nvSpPr>
        <p:spPr>
          <a:xfrm>
            <a:off x="236673" y="1419622"/>
            <a:ext cx="8670654" cy="1790700"/>
          </a:xfrm>
        </p:spPr>
        <p:txBody>
          <a:bodyPr/>
          <a:lstStyle/>
          <a:p>
            <a:r>
              <a:rPr lang="en-GB" b="1" i="0" dirty="0">
                <a:effectLst/>
                <a:latin typeface="Roboto" panose="02000000000000000000" pitchFamily="2" charset="0"/>
              </a:rPr>
              <a:t>Integration update tunnel, arcs, Experiment caverns</a:t>
            </a:r>
            <a:r>
              <a:rPr lang="en-GB" b="1" dirty="0">
                <a:latin typeface="Roboto" panose="02000000000000000000" pitchFamily="2" charset="0"/>
              </a:rPr>
              <a:t>,</a:t>
            </a:r>
            <a:r>
              <a:rPr lang="en-GB" b="1" i="0" dirty="0">
                <a:effectLst/>
                <a:latin typeface="Roboto" panose="02000000000000000000" pitchFamily="2" charset="0"/>
              </a:rPr>
              <a:t> service caverns and Alcoves</a:t>
            </a:r>
            <a:endParaRPr lang="en-US" dirty="0"/>
          </a:p>
        </p:txBody>
      </p:sp>
      <p:sp>
        <p:nvSpPr>
          <p:cNvPr id="5" name="Foliennummernplatzhalter 4">
            <a:extLst>
              <a:ext uri="{FF2B5EF4-FFF2-40B4-BE49-F238E27FC236}">
                <a16:creationId xmlns:a16="http://schemas.microsoft.com/office/drawing/2014/main" id="{924569F9-1F0A-4F66-BD0C-24F0B7D23D09}"/>
              </a:ext>
            </a:extLst>
          </p:cNvPr>
          <p:cNvSpPr>
            <a:spLocks noGrp="1"/>
          </p:cNvSpPr>
          <p:nvPr>
            <p:ph type="sldNum" sz="quarter" idx="12"/>
          </p:nvPr>
        </p:nvSpPr>
        <p:spPr>
          <a:xfrm>
            <a:off x="8745300" y="97423"/>
            <a:ext cx="289479" cy="170071"/>
          </a:xfrm>
        </p:spPr>
        <p:txBody>
          <a:bodyPr/>
          <a:lstStyle/>
          <a:p>
            <a:fld id="{88A1DFE4-5FC5-43BD-BB7E-75EAD82B965F}" type="slidenum">
              <a:rPr lang="en-US" noProof="0" smtClean="0"/>
              <a:pPr/>
              <a:t>1</a:t>
            </a:fld>
            <a:endParaRPr lang="en-US" noProof="0" dirty="0"/>
          </a:p>
        </p:txBody>
      </p:sp>
      <p:sp>
        <p:nvSpPr>
          <p:cNvPr id="7" name="Textfeld 4">
            <a:extLst>
              <a:ext uri="{FF2B5EF4-FFF2-40B4-BE49-F238E27FC236}">
                <a16:creationId xmlns:a16="http://schemas.microsoft.com/office/drawing/2014/main" id="{4C2508E4-07A8-4609-843C-0043642C9280}"/>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pic>
        <p:nvPicPr>
          <p:cNvPr id="11" name="Picture 10">
            <a:extLst>
              <a:ext uri="{FF2B5EF4-FFF2-40B4-BE49-F238E27FC236}">
                <a16:creationId xmlns:a16="http://schemas.microsoft.com/office/drawing/2014/main" id="{786B242A-699B-4A36-9325-AA26F1FBCF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2" name="Textfeld 7">
            <a:extLst>
              <a:ext uri="{FF2B5EF4-FFF2-40B4-BE49-F238E27FC236}">
                <a16:creationId xmlns:a16="http://schemas.microsoft.com/office/drawing/2014/main" id="{4F45A68B-7489-9627-760B-B3CCB4780D27}"/>
              </a:ext>
            </a:extLst>
          </p:cNvPr>
          <p:cNvSpPr txBox="1"/>
          <p:nvPr/>
        </p:nvSpPr>
        <p:spPr>
          <a:xfrm>
            <a:off x="827584" y="3197678"/>
            <a:ext cx="7704856" cy="310176"/>
          </a:xfrm>
          <a:prstGeom prst="rect">
            <a:avLst/>
          </a:prstGeom>
          <a:noFill/>
        </p:spPr>
        <p:txBody>
          <a:bodyPr wrap="square" rtlCol="0">
            <a:noAutofit/>
          </a:bodyPr>
          <a:lstStyle/>
          <a:p>
            <a:pPr algn="ctr"/>
            <a:r>
              <a:rPr lang="en-US" sz="1400" dirty="0">
                <a:solidFill>
                  <a:schemeClr val="bg1"/>
                </a:solidFill>
              </a:rPr>
              <a:t>F. Valchkova-Georgieva</a:t>
            </a:r>
          </a:p>
          <a:p>
            <a:pPr algn="ctr"/>
            <a:r>
              <a:rPr lang="en-US" sz="1400" dirty="0">
                <a:solidFill>
                  <a:schemeClr val="bg1"/>
                </a:solidFill>
              </a:rPr>
              <a:t>EN-ACE-INT</a:t>
            </a:r>
            <a:endParaRPr lang="de-AT" sz="1400" dirty="0">
              <a:solidFill>
                <a:schemeClr val="bg1"/>
              </a:solidFill>
            </a:endParaRPr>
          </a:p>
        </p:txBody>
      </p:sp>
    </p:spTree>
    <p:extLst>
      <p:ext uri="{BB962C8B-B14F-4D97-AF65-F5344CB8AC3E}">
        <p14:creationId xmlns:p14="http://schemas.microsoft.com/office/powerpoint/2010/main" val="406115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6" name="Textplatzhalter 3">
            <a:extLst>
              <a:ext uri="{FF2B5EF4-FFF2-40B4-BE49-F238E27FC236}">
                <a16:creationId xmlns:a16="http://schemas.microsoft.com/office/drawing/2014/main" id="{C44B894D-2B27-718B-310D-09D8271D7178}"/>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ee</a:t>
            </a:r>
            <a:r>
              <a:rPr lang="en-US" sz="2000" u="sng" dirty="0"/>
              <a:t> </a:t>
            </a:r>
            <a:r>
              <a:rPr lang="en-GB" sz="2000" u="sng" dirty="0"/>
              <a:t>Underground Structure at point A</a:t>
            </a:r>
            <a:r>
              <a:rPr lang="en-US" sz="2000" u="sng" dirty="0"/>
              <a:t> </a:t>
            </a:r>
            <a:endParaRPr lang="en-US" u="sng" dirty="0"/>
          </a:p>
        </p:txBody>
      </p:sp>
      <p:sp>
        <p:nvSpPr>
          <p:cNvPr id="9" name="Slide Number Placeholder 8">
            <a:extLst>
              <a:ext uri="{FF2B5EF4-FFF2-40B4-BE49-F238E27FC236}">
                <a16:creationId xmlns:a16="http://schemas.microsoft.com/office/drawing/2014/main" id="{F99DA530-7941-8683-A71B-794B394C7B6C}"/>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10</a:t>
            </a:fld>
            <a:endParaRPr lang="en-US" dirty="0"/>
          </a:p>
        </p:txBody>
      </p:sp>
      <p:pic>
        <p:nvPicPr>
          <p:cNvPr id="5" name="Picture 4">
            <a:extLst>
              <a:ext uri="{FF2B5EF4-FFF2-40B4-BE49-F238E27FC236}">
                <a16:creationId xmlns:a16="http://schemas.microsoft.com/office/drawing/2014/main" id="{1FBB2B4C-0036-7ABA-2548-4A5D8A0F3749}"/>
              </a:ext>
            </a:extLst>
          </p:cNvPr>
          <p:cNvPicPr>
            <a:picLocks noChangeAspect="1"/>
          </p:cNvPicPr>
          <p:nvPr/>
        </p:nvPicPr>
        <p:blipFill>
          <a:blip r:embed="rId3"/>
          <a:stretch>
            <a:fillRect/>
          </a:stretch>
        </p:blipFill>
        <p:spPr>
          <a:xfrm>
            <a:off x="125143" y="1923678"/>
            <a:ext cx="4777855" cy="3029130"/>
          </a:xfrm>
          <a:prstGeom prst="rect">
            <a:avLst/>
          </a:prstGeom>
        </p:spPr>
      </p:pic>
      <p:pic>
        <p:nvPicPr>
          <p:cNvPr id="45" name="Picture 44">
            <a:extLst>
              <a:ext uri="{FF2B5EF4-FFF2-40B4-BE49-F238E27FC236}">
                <a16:creationId xmlns:a16="http://schemas.microsoft.com/office/drawing/2014/main" id="{BB5C5FA3-808E-9929-AEEC-5B7880FC19E2}"/>
              </a:ext>
            </a:extLst>
          </p:cNvPr>
          <p:cNvPicPr>
            <a:picLocks noChangeAspect="1"/>
          </p:cNvPicPr>
          <p:nvPr/>
        </p:nvPicPr>
        <p:blipFill>
          <a:blip r:embed="rId4"/>
          <a:stretch>
            <a:fillRect/>
          </a:stretch>
        </p:blipFill>
        <p:spPr>
          <a:xfrm>
            <a:off x="3793674" y="810131"/>
            <a:ext cx="4970850" cy="2387338"/>
          </a:xfrm>
          <a:prstGeom prst="rect">
            <a:avLst/>
          </a:prstGeom>
        </p:spPr>
      </p:pic>
      <p:pic>
        <p:nvPicPr>
          <p:cNvPr id="46" name="Picture 45">
            <a:extLst>
              <a:ext uri="{FF2B5EF4-FFF2-40B4-BE49-F238E27FC236}">
                <a16:creationId xmlns:a16="http://schemas.microsoft.com/office/drawing/2014/main" id="{F3471D8F-4F64-B55F-2858-C816E39C80C3}"/>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8019421" y="357723"/>
            <a:ext cx="1126827" cy="979736"/>
          </a:xfrm>
          <a:prstGeom prst="rect">
            <a:avLst/>
          </a:prstGeom>
        </p:spPr>
      </p:pic>
      <p:sp>
        <p:nvSpPr>
          <p:cNvPr id="48" name="Textfeld 4">
            <a:extLst>
              <a:ext uri="{FF2B5EF4-FFF2-40B4-BE49-F238E27FC236}">
                <a16:creationId xmlns:a16="http://schemas.microsoft.com/office/drawing/2014/main" id="{652464C1-B26C-C1A0-C098-720EACBFA3FA}"/>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2" name="Footer Placeholder 5">
            <a:extLst>
              <a:ext uri="{FF2B5EF4-FFF2-40B4-BE49-F238E27FC236}">
                <a16:creationId xmlns:a16="http://schemas.microsoft.com/office/drawing/2014/main" id="{5BE7AAEC-F967-8BC2-5B3F-4F44D5824348}"/>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pic>
        <p:nvPicPr>
          <p:cNvPr id="3" name="Picture 2">
            <a:extLst>
              <a:ext uri="{FF2B5EF4-FFF2-40B4-BE49-F238E27FC236}">
                <a16:creationId xmlns:a16="http://schemas.microsoft.com/office/drawing/2014/main" id="{3C5D99D3-5815-0345-7EDD-D4BC8BDE85DB}"/>
              </a:ext>
            </a:extLst>
          </p:cNvPr>
          <p:cNvPicPr>
            <a:picLocks noChangeAspect="1"/>
          </p:cNvPicPr>
          <p:nvPr/>
        </p:nvPicPr>
        <p:blipFill>
          <a:blip r:embed="rId6"/>
          <a:stretch>
            <a:fillRect/>
          </a:stretch>
        </p:blipFill>
        <p:spPr>
          <a:xfrm>
            <a:off x="5652120" y="3291830"/>
            <a:ext cx="3419872" cy="1847048"/>
          </a:xfrm>
          <a:prstGeom prst="rect">
            <a:avLst/>
          </a:prstGeom>
        </p:spPr>
      </p:pic>
    </p:spTree>
    <p:extLst>
      <p:ext uri="{BB962C8B-B14F-4D97-AF65-F5344CB8AC3E}">
        <p14:creationId xmlns:p14="http://schemas.microsoft.com/office/powerpoint/2010/main" val="10159990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 name="Picture 98">
            <a:extLst>
              <a:ext uri="{FF2B5EF4-FFF2-40B4-BE49-F238E27FC236}">
                <a16:creationId xmlns:a16="http://schemas.microsoft.com/office/drawing/2014/main" id="{E65DD178-D1A6-00DA-F958-433930505660}"/>
              </a:ext>
            </a:extLst>
          </p:cNvPr>
          <p:cNvPicPr>
            <a:picLocks noChangeAspect="1"/>
          </p:cNvPicPr>
          <p:nvPr/>
        </p:nvPicPr>
        <p:blipFill>
          <a:blip r:embed="rId2"/>
          <a:stretch>
            <a:fillRect/>
          </a:stretch>
        </p:blipFill>
        <p:spPr>
          <a:xfrm>
            <a:off x="7020272" y="2427195"/>
            <a:ext cx="1921860" cy="1017325"/>
          </a:xfrm>
          <a:prstGeom prst="rect">
            <a:avLst/>
          </a:prstGeom>
        </p:spPr>
      </p:pic>
      <p:pic>
        <p:nvPicPr>
          <p:cNvPr id="88" name="Picture 87">
            <a:extLst>
              <a:ext uri="{FF2B5EF4-FFF2-40B4-BE49-F238E27FC236}">
                <a16:creationId xmlns:a16="http://schemas.microsoft.com/office/drawing/2014/main" id="{34308C6E-05D4-960B-90A7-27C519604350}"/>
              </a:ext>
            </a:extLst>
          </p:cNvPr>
          <p:cNvPicPr>
            <a:picLocks noChangeAspect="1"/>
          </p:cNvPicPr>
          <p:nvPr/>
        </p:nvPicPr>
        <p:blipFill>
          <a:blip r:embed="rId3"/>
          <a:stretch>
            <a:fillRect/>
          </a:stretch>
        </p:blipFill>
        <p:spPr>
          <a:xfrm>
            <a:off x="4773083" y="2334341"/>
            <a:ext cx="2503867" cy="1149647"/>
          </a:xfrm>
          <a:prstGeom prst="rect">
            <a:avLst/>
          </a:prstGeom>
        </p:spPr>
      </p:pic>
      <p:pic>
        <p:nvPicPr>
          <p:cNvPr id="85" name="Picture 84">
            <a:extLst>
              <a:ext uri="{FF2B5EF4-FFF2-40B4-BE49-F238E27FC236}">
                <a16:creationId xmlns:a16="http://schemas.microsoft.com/office/drawing/2014/main" id="{98B0E4BF-7FD9-873C-ABCA-E9B72E3D6393}"/>
              </a:ext>
            </a:extLst>
          </p:cNvPr>
          <p:cNvPicPr>
            <a:picLocks noChangeAspect="1"/>
          </p:cNvPicPr>
          <p:nvPr/>
        </p:nvPicPr>
        <p:blipFill>
          <a:blip r:embed="rId4"/>
          <a:stretch>
            <a:fillRect/>
          </a:stretch>
        </p:blipFill>
        <p:spPr>
          <a:xfrm>
            <a:off x="2771343" y="2360109"/>
            <a:ext cx="1886366" cy="966424"/>
          </a:xfrm>
          <a:prstGeom prst="rect">
            <a:avLst/>
          </a:prstGeom>
        </p:spPr>
      </p:pic>
      <p:pic>
        <p:nvPicPr>
          <p:cNvPr id="58" name="Picture 57">
            <a:extLst>
              <a:ext uri="{FF2B5EF4-FFF2-40B4-BE49-F238E27FC236}">
                <a16:creationId xmlns:a16="http://schemas.microsoft.com/office/drawing/2014/main" id="{2861F216-B3A2-3CAC-6F05-0C196F65BA0A}"/>
              </a:ext>
            </a:extLst>
          </p:cNvPr>
          <p:cNvPicPr>
            <a:picLocks noChangeAspect="1"/>
          </p:cNvPicPr>
          <p:nvPr/>
        </p:nvPicPr>
        <p:blipFill>
          <a:blip r:embed="rId5"/>
          <a:stretch>
            <a:fillRect/>
          </a:stretch>
        </p:blipFill>
        <p:spPr>
          <a:xfrm>
            <a:off x="57572" y="2487822"/>
            <a:ext cx="2132817" cy="1087202"/>
          </a:xfrm>
          <a:prstGeom prst="rect">
            <a:avLst/>
          </a:prstGeom>
        </p:spPr>
      </p:pic>
      <p:pic>
        <p:nvPicPr>
          <p:cNvPr id="12" name="Picture 11">
            <a:extLst>
              <a:ext uri="{FF2B5EF4-FFF2-40B4-BE49-F238E27FC236}">
                <a16:creationId xmlns:a16="http://schemas.microsoft.com/office/drawing/2014/main" id="{E6CC726E-9337-FA0B-A9F5-3B2D2811D01E}"/>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6416347" y="963318"/>
            <a:ext cx="1729778" cy="972646"/>
          </a:xfrm>
          <a:prstGeom prst="rect">
            <a:avLst/>
          </a:prstGeom>
        </p:spPr>
      </p:pic>
      <p:pic>
        <p:nvPicPr>
          <p:cNvPr id="11" name="Picture 10">
            <a:extLst>
              <a:ext uri="{FF2B5EF4-FFF2-40B4-BE49-F238E27FC236}">
                <a16:creationId xmlns:a16="http://schemas.microsoft.com/office/drawing/2014/main" id="{E3250481-A661-57A6-7511-0AFE84F4D2E4}"/>
              </a:ext>
            </a:extLst>
          </p:cNvPr>
          <p:cNvPicPr>
            <a:picLocks noChangeAspect="1"/>
          </p:cNvPicPr>
          <p:nvPr/>
        </p:nvPicPr>
        <p:blipFill>
          <a:blip r:embed="rId7"/>
          <a:stretch>
            <a:fillRect/>
          </a:stretch>
        </p:blipFill>
        <p:spPr>
          <a:xfrm>
            <a:off x="4339956" y="997674"/>
            <a:ext cx="2102370" cy="889840"/>
          </a:xfrm>
          <a:prstGeom prst="rect">
            <a:avLst/>
          </a:prstGeom>
        </p:spPr>
      </p:pic>
      <p:pic>
        <p:nvPicPr>
          <p:cNvPr id="7" name="Picture 6">
            <a:extLst>
              <a:ext uri="{FF2B5EF4-FFF2-40B4-BE49-F238E27FC236}">
                <a16:creationId xmlns:a16="http://schemas.microsoft.com/office/drawing/2014/main" id="{6F2AC4FA-217F-5FBC-1169-99A9CCAC4942}"/>
              </a:ext>
            </a:extLst>
          </p:cNvPr>
          <p:cNvPicPr>
            <a:picLocks noChangeAspect="1"/>
          </p:cNvPicPr>
          <p:nvPr/>
        </p:nvPicPr>
        <p:blipFill>
          <a:blip r:embed="rId8"/>
          <a:stretch>
            <a:fillRect/>
          </a:stretch>
        </p:blipFill>
        <p:spPr>
          <a:xfrm>
            <a:off x="2236808" y="1051397"/>
            <a:ext cx="2103148" cy="882906"/>
          </a:xfrm>
          <a:prstGeom prst="rect">
            <a:avLst/>
          </a:prstGeom>
        </p:spPr>
      </p:pic>
      <p:pic>
        <p:nvPicPr>
          <p:cNvPr id="100" name="Picture 99" descr="A long blue and green object&#10;&#10;Description automatically generated with medium confidence">
            <a:extLst>
              <a:ext uri="{FF2B5EF4-FFF2-40B4-BE49-F238E27FC236}">
                <a16:creationId xmlns:a16="http://schemas.microsoft.com/office/drawing/2014/main" id="{9BDD8ABB-C7A5-E156-38FA-870F87D50BA5}"/>
              </a:ext>
            </a:extLst>
          </p:cNvPr>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l="13889" t="51531" r="1421" b="22458"/>
          <a:stretch/>
        </p:blipFill>
        <p:spPr>
          <a:xfrm>
            <a:off x="1057199" y="3615760"/>
            <a:ext cx="8086801" cy="1277432"/>
          </a:xfrm>
          <a:prstGeom prst="rect">
            <a:avLst/>
          </a:prstGeom>
        </p:spPr>
      </p:pic>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6" name="Textplatzhalter 3">
            <a:extLst>
              <a:ext uri="{FF2B5EF4-FFF2-40B4-BE49-F238E27FC236}">
                <a16:creationId xmlns:a16="http://schemas.microsoft.com/office/drawing/2014/main" id="{C44B894D-2B27-718B-310D-09D8271D7178}"/>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ee</a:t>
            </a:r>
            <a:r>
              <a:rPr lang="en-US" sz="2000" u="sng" dirty="0"/>
              <a:t> </a:t>
            </a:r>
            <a:r>
              <a:rPr lang="en-GB" sz="2000" u="sng" dirty="0"/>
              <a:t>Underground Structure at point A</a:t>
            </a:r>
            <a:r>
              <a:rPr lang="en-US" sz="2000" u="sng" dirty="0"/>
              <a:t> </a:t>
            </a:r>
            <a:endParaRPr lang="en-US" u="sng" dirty="0"/>
          </a:p>
        </p:txBody>
      </p:sp>
      <p:sp>
        <p:nvSpPr>
          <p:cNvPr id="9" name="Slide Number Placeholder 8">
            <a:extLst>
              <a:ext uri="{FF2B5EF4-FFF2-40B4-BE49-F238E27FC236}">
                <a16:creationId xmlns:a16="http://schemas.microsoft.com/office/drawing/2014/main" id="{F99DA530-7941-8683-A71B-794B394C7B6C}"/>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11</a:t>
            </a:fld>
            <a:endParaRPr lang="en-US" dirty="0"/>
          </a:p>
        </p:txBody>
      </p:sp>
      <p:cxnSp>
        <p:nvCxnSpPr>
          <p:cNvPr id="13" name="Straight Connector 12">
            <a:extLst>
              <a:ext uri="{FF2B5EF4-FFF2-40B4-BE49-F238E27FC236}">
                <a16:creationId xmlns:a16="http://schemas.microsoft.com/office/drawing/2014/main" id="{0F367C15-5CFD-A138-359D-B400DB82C135}"/>
              </a:ext>
            </a:extLst>
          </p:cNvPr>
          <p:cNvCxnSpPr>
            <a:cxnSpLocks/>
          </p:cNvCxnSpPr>
          <p:nvPr/>
        </p:nvCxnSpPr>
        <p:spPr>
          <a:xfrm>
            <a:off x="2267747" y="4412318"/>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2B5EFA5-49E9-6DF1-CB61-125527AF2B63}"/>
              </a:ext>
            </a:extLst>
          </p:cNvPr>
          <p:cNvCxnSpPr>
            <a:cxnSpLocks/>
          </p:cNvCxnSpPr>
          <p:nvPr/>
        </p:nvCxnSpPr>
        <p:spPr>
          <a:xfrm>
            <a:off x="3419875" y="4412318"/>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ABEAFE2F-D628-705A-A8F7-080348BD5882}"/>
              </a:ext>
            </a:extLst>
          </p:cNvPr>
          <p:cNvCxnSpPr/>
          <p:nvPr/>
        </p:nvCxnSpPr>
        <p:spPr>
          <a:xfrm>
            <a:off x="2267747" y="4772358"/>
            <a:ext cx="1152128"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DA82A3FB-23C3-C5E5-0A5E-CA63F75789CD}"/>
              </a:ext>
            </a:extLst>
          </p:cNvPr>
          <p:cNvSpPr txBox="1"/>
          <p:nvPr/>
        </p:nvSpPr>
        <p:spPr>
          <a:xfrm>
            <a:off x="2494997" y="4495069"/>
            <a:ext cx="697627" cy="338554"/>
          </a:xfrm>
          <a:prstGeom prst="rect">
            <a:avLst/>
          </a:prstGeom>
          <a:noFill/>
        </p:spPr>
        <p:txBody>
          <a:bodyPr wrap="none" rtlCol="0">
            <a:spAutoFit/>
          </a:bodyPr>
          <a:lstStyle/>
          <a:p>
            <a:pPr algn="l"/>
            <a:r>
              <a:rPr lang="en-GB" sz="1600" dirty="0"/>
              <a:t>150m</a:t>
            </a:r>
          </a:p>
        </p:txBody>
      </p:sp>
      <p:cxnSp>
        <p:nvCxnSpPr>
          <p:cNvPr id="17" name="Straight Connector 16">
            <a:extLst>
              <a:ext uri="{FF2B5EF4-FFF2-40B4-BE49-F238E27FC236}">
                <a16:creationId xmlns:a16="http://schemas.microsoft.com/office/drawing/2014/main" id="{0A280CCA-92CE-A3C6-47E9-6D6C786D5978}"/>
              </a:ext>
            </a:extLst>
          </p:cNvPr>
          <p:cNvCxnSpPr>
            <a:cxnSpLocks/>
          </p:cNvCxnSpPr>
          <p:nvPr/>
        </p:nvCxnSpPr>
        <p:spPr>
          <a:xfrm>
            <a:off x="2014378" y="4418803"/>
            <a:ext cx="0" cy="7246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2AC019D-0A11-2108-8950-F524D27AC9FF}"/>
              </a:ext>
            </a:extLst>
          </p:cNvPr>
          <p:cNvCxnSpPr>
            <a:cxnSpLocks/>
          </p:cNvCxnSpPr>
          <p:nvPr/>
        </p:nvCxnSpPr>
        <p:spPr>
          <a:xfrm>
            <a:off x="8986394" y="4227934"/>
            <a:ext cx="0" cy="87519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AA51E5BF-F004-1A7D-D078-D5B8B8562FF4}"/>
              </a:ext>
            </a:extLst>
          </p:cNvPr>
          <p:cNvCxnSpPr>
            <a:cxnSpLocks/>
          </p:cNvCxnSpPr>
          <p:nvPr/>
        </p:nvCxnSpPr>
        <p:spPr>
          <a:xfrm>
            <a:off x="2014378" y="5114756"/>
            <a:ext cx="697201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B39D733F-3D59-2A3B-B558-D7524FA9A84A}"/>
              </a:ext>
            </a:extLst>
          </p:cNvPr>
          <p:cNvSpPr txBox="1"/>
          <p:nvPr/>
        </p:nvSpPr>
        <p:spPr>
          <a:xfrm>
            <a:off x="5561737" y="4803998"/>
            <a:ext cx="697627" cy="338554"/>
          </a:xfrm>
          <a:prstGeom prst="rect">
            <a:avLst/>
          </a:prstGeom>
          <a:noFill/>
        </p:spPr>
        <p:txBody>
          <a:bodyPr wrap="none" rtlCol="0">
            <a:spAutoFit/>
          </a:bodyPr>
          <a:lstStyle/>
          <a:p>
            <a:pPr algn="l"/>
            <a:r>
              <a:rPr lang="en-GB" sz="1600" dirty="0"/>
              <a:t>948m</a:t>
            </a:r>
          </a:p>
        </p:txBody>
      </p:sp>
      <p:cxnSp>
        <p:nvCxnSpPr>
          <p:cNvPr id="21" name="Straight Arrow Connector 20">
            <a:extLst>
              <a:ext uri="{FF2B5EF4-FFF2-40B4-BE49-F238E27FC236}">
                <a16:creationId xmlns:a16="http://schemas.microsoft.com/office/drawing/2014/main" id="{6ABBE8EE-63A6-F069-69C7-CE707571EAE9}"/>
              </a:ext>
            </a:extLst>
          </p:cNvPr>
          <p:cNvCxnSpPr>
            <a:cxnSpLocks/>
          </p:cNvCxnSpPr>
          <p:nvPr/>
        </p:nvCxnSpPr>
        <p:spPr>
          <a:xfrm>
            <a:off x="3228369" y="3771692"/>
            <a:ext cx="144230" cy="551859"/>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cxnSp>
        <p:nvCxnSpPr>
          <p:cNvPr id="22" name="Straight Connector 21">
            <a:extLst>
              <a:ext uri="{FF2B5EF4-FFF2-40B4-BE49-F238E27FC236}">
                <a16:creationId xmlns:a16="http://schemas.microsoft.com/office/drawing/2014/main" id="{6E097DBB-9197-5FED-3415-24DB355ACD62}"/>
              </a:ext>
            </a:extLst>
          </p:cNvPr>
          <p:cNvCxnSpPr>
            <a:cxnSpLocks/>
          </p:cNvCxnSpPr>
          <p:nvPr/>
        </p:nvCxnSpPr>
        <p:spPr>
          <a:xfrm>
            <a:off x="4572000" y="4405121"/>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432F7A3-8BA5-922A-002C-04C0A04477B5}"/>
              </a:ext>
            </a:extLst>
          </p:cNvPr>
          <p:cNvCxnSpPr>
            <a:cxnSpLocks/>
          </p:cNvCxnSpPr>
          <p:nvPr/>
        </p:nvCxnSpPr>
        <p:spPr>
          <a:xfrm>
            <a:off x="3491880" y="4412318"/>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E9483D78-CA71-5AF8-AFBF-2B0BBE4D2D77}"/>
              </a:ext>
            </a:extLst>
          </p:cNvPr>
          <p:cNvCxnSpPr>
            <a:cxnSpLocks/>
          </p:cNvCxnSpPr>
          <p:nvPr/>
        </p:nvCxnSpPr>
        <p:spPr>
          <a:xfrm>
            <a:off x="3491880" y="4814741"/>
            <a:ext cx="108012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9118403B-14AD-EDEF-8E25-B16D60376627}"/>
              </a:ext>
            </a:extLst>
          </p:cNvPr>
          <p:cNvSpPr txBox="1"/>
          <p:nvPr/>
        </p:nvSpPr>
        <p:spPr>
          <a:xfrm>
            <a:off x="3654623" y="4537452"/>
            <a:ext cx="697627" cy="338554"/>
          </a:xfrm>
          <a:prstGeom prst="rect">
            <a:avLst/>
          </a:prstGeom>
          <a:noFill/>
        </p:spPr>
        <p:txBody>
          <a:bodyPr wrap="none" rtlCol="0">
            <a:spAutoFit/>
          </a:bodyPr>
          <a:lstStyle/>
          <a:p>
            <a:pPr algn="l"/>
            <a:r>
              <a:rPr lang="en-GB" sz="1600" dirty="0"/>
              <a:t>160m</a:t>
            </a:r>
          </a:p>
        </p:txBody>
      </p:sp>
      <p:cxnSp>
        <p:nvCxnSpPr>
          <p:cNvPr id="26" name="Straight Connector 25">
            <a:extLst>
              <a:ext uri="{FF2B5EF4-FFF2-40B4-BE49-F238E27FC236}">
                <a16:creationId xmlns:a16="http://schemas.microsoft.com/office/drawing/2014/main" id="{B19AFCFE-628E-41BD-71B6-6F17FDBB3D52}"/>
              </a:ext>
            </a:extLst>
          </p:cNvPr>
          <p:cNvCxnSpPr>
            <a:cxnSpLocks/>
          </p:cNvCxnSpPr>
          <p:nvPr/>
        </p:nvCxnSpPr>
        <p:spPr>
          <a:xfrm>
            <a:off x="3419872" y="3943668"/>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626B60B-31A9-8011-0C1F-5C0C3FCE4F72}"/>
              </a:ext>
            </a:extLst>
          </p:cNvPr>
          <p:cNvCxnSpPr>
            <a:cxnSpLocks/>
          </p:cNvCxnSpPr>
          <p:nvPr/>
        </p:nvCxnSpPr>
        <p:spPr>
          <a:xfrm>
            <a:off x="3491880" y="3943668"/>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E8B048F-12CC-CBD3-9F5F-0FCAED7D369A}"/>
              </a:ext>
            </a:extLst>
          </p:cNvPr>
          <p:cNvCxnSpPr>
            <a:cxnSpLocks/>
          </p:cNvCxnSpPr>
          <p:nvPr/>
        </p:nvCxnSpPr>
        <p:spPr>
          <a:xfrm flipH="1">
            <a:off x="2658407" y="4083918"/>
            <a:ext cx="927720" cy="0"/>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670D85D0-7A5E-ADB0-CB2E-8B2A0A0DA814}"/>
              </a:ext>
            </a:extLst>
          </p:cNvPr>
          <p:cNvSpPr txBox="1"/>
          <p:nvPr/>
        </p:nvSpPr>
        <p:spPr>
          <a:xfrm>
            <a:off x="2646619" y="3774391"/>
            <a:ext cx="583814" cy="338554"/>
          </a:xfrm>
          <a:prstGeom prst="rect">
            <a:avLst/>
          </a:prstGeom>
          <a:noFill/>
        </p:spPr>
        <p:txBody>
          <a:bodyPr wrap="none" rtlCol="0">
            <a:spAutoFit/>
          </a:bodyPr>
          <a:lstStyle/>
          <a:p>
            <a:pPr algn="l"/>
            <a:r>
              <a:rPr lang="en-GB" sz="1600" dirty="0"/>
              <a:t>10m</a:t>
            </a:r>
          </a:p>
        </p:txBody>
      </p:sp>
      <p:cxnSp>
        <p:nvCxnSpPr>
          <p:cNvPr id="30" name="Straight Arrow Connector 29">
            <a:extLst>
              <a:ext uri="{FF2B5EF4-FFF2-40B4-BE49-F238E27FC236}">
                <a16:creationId xmlns:a16="http://schemas.microsoft.com/office/drawing/2014/main" id="{4A3ADF26-A743-D867-FA7C-530579282209}"/>
              </a:ext>
            </a:extLst>
          </p:cNvPr>
          <p:cNvCxnSpPr>
            <a:cxnSpLocks/>
          </p:cNvCxnSpPr>
          <p:nvPr/>
        </p:nvCxnSpPr>
        <p:spPr>
          <a:xfrm>
            <a:off x="3813235" y="3724315"/>
            <a:ext cx="136704" cy="571828"/>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cxnSp>
        <p:nvCxnSpPr>
          <p:cNvPr id="31" name="Straight Connector 30">
            <a:extLst>
              <a:ext uri="{FF2B5EF4-FFF2-40B4-BE49-F238E27FC236}">
                <a16:creationId xmlns:a16="http://schemas.microsoft.com/office/drawing/2014/main" id="{91F9C628-2052-7A1A-17D1-B7A28E174731}"/>
              </a:ext>
            </a:extLst>
          </p:cNvPr>
          <p:cNvCxnSpPr>
            <a:cxnSpLocks/>
          </p:cNvCxnSpPr>
          <p:nvPr/>
        </p:nvCxnSpPr>
        <p:spPr>
          <a:xfrm>
            <a:off x="5582893" y="4370627"/>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2FB38A1D-BF2B-6BED-084A-D2FE10E221EC}"/>
              </a:ext>
            </a:extLst>
          </p:cNvPr>
          <p:cNvCxnSpPr>
            <a:cxnSpLocks/>
          </p:cNvCxnSpPr>
          <p:nvPr/>
        </p:nvCxnSpPr>
        <p:spPr>
          <a:xfrm>
            <a:off x="4644008" y="4387558"/>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DD974E48-1C08-F8C7-7EFE-53DB198CBD71}"/>
              </a:ext>
            </a:extLst>
          </p:cNvPr>
          <p:cNvCxnSpPr>
            <a:cxnSpLocks/>
          </p:cNvCxnSpPr>
          <p:nvPr/>
        </p:nvCxnSpPr>
        <p:spPr>
          <a:xfrm>
            <a:off x="4644008" y="4823269"/>
            <a:ext cx="950367"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273E285D-315E-ED85-8F38-F6757C4A3B98}"/>
              </a:ext>
            </a:extLst>
          </p:cNvPr>
          <p:cNvSpPr txBox="1"/>
          <p:nvPr/>
        </p:nvSpPr>
        <p:spPr>
          <a:xfrm>
            <a:off x="4711915" y="4569010"/>
            <a:ext cx="697627" cy="338554"/>
          </a:xfrm>
          <a:prstGeom prst="rect">
            <a:avLst/>
          </a:prstGeom>
          <a:noFill/>
        </p:spPr>
        <p:txBody>
          <a:bodyPr wrap="none" rtlCol="0">
            <a:spAutoFit/>
          </a:bodyPr>
          <a:lstStyle/>
          <a:p>
            <a:pPr algn="l"/>
            <a:r>
              <a:rPr lang="en-GB" sz="1600" dirty="0"/>
              <a:t>132m</a:t>
            </a:r>
          </a:p>
        </p:txBody>
      </p:sp>
      <p:cxnSp>
        <p:nvCxnSpPr>
          <p:cNvPr id="35" name="Straight Connector 34">
            <a:extLst>
              <a:ext uri="{FF2B5EF4-FFF2-40B4-BE49-F238E27FC236}">
                <a16:creationId xmlns:a16="http://schemas.microsoft.com/office/drawing/2014/main" id="{945F8749-D491-26F6-03B0-1A24677A3B36}"/>
              </a:ext>
            </a:extLst>
          </p:cNvPr>
          <p:cNvCxnSpPr>
            <a:cxnSpLocks/>
          </p:cNvCxnSpPr>
          <p:nvPr/>
        </p:nvCxnSpPr>
        <p:spPr>
          <a:xfrm>
            <a:off x="4578043" y="4079042"/>
            <a:ext cx="0" cy="33042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78E84A2F-1EE6-0328-3A8C-3F957F1FC258}"/>
              </a:ext>
            </a:extLst>
          </p:cNvPr>
          <p:cNvCxnSpPr>
            <a:cxnSpLocks/>
          </p:cNvCxnSpPr>
          <p:nvPr/>
        </p:nvCxnSpPr>
        <p:spPr>
          <a:xfrm>
            <a:off x="4644008" y="4082154"/>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3BEF91B1-8FF3-2AD9-5850-04D2A70A430E}"/>
              </a:ext>
            </a:extLst>
          </p:cNvPr>
          <p:cNvCxnSpPr>
            <a:cxnSpLocks/>
          </p:cNvCxnSpPr>
          <p:nvPr/>
        </p:nvCxnSpPr>
        <p:spPr>
          <a:xfrm flipH="1">
            <a:off x="4138038" y="4204755"/>
            <a:ext cx="568397" cy="0"/>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5CE415B6-E36E-F770-1BB0-FD66B53558A4}"/>
              </a:ext>
            </a:extLst>
          </p:cNvPr>
          <p:cNvSpPr txBox="1"/>
          <p:nvPr/>
        </p:nvSpPr>
        <p:spPr>
          <a:xfrm>
            <a:off x="4058597" y="3931835"/>
            <a:ext cx="470000" cy="338554"/>
          </a:xfrm>
          <a:prstGeom prst="rect">
            <a:avLst/>
          </a:prstGeom>
          <a:noFill/>
        </p:spPr>
        <p:txBody>
          <a:bodyPr wrap="none" rtlCol="0">
            <a:spAutoFit/>
          </a:bodyPr>
          <a:lstStyle/>
          <a:p>
            <a:pPr algn="l"/>
            <a:r>
              <a:rPr lang="en-GB" sz="1600" dirty="0"/>
              <a:t>5m</a:t>
            </a:r>
          </a:p>
        </p:txBody>
      </p:sp>
      <p:cxnSp>
        <p:nvCxnSpPr>
          <p:cNvPr id="39" name="Straight Connector 38">
            <a:extLst>
              <a:ext uri="{FF2B5EF4-FFF2-40B4-BE49-F238E27FC236}">
                <a16:creationId xmlns:a16="http://schemas.microsoft.com/office/drawing/2014/main" id="{50544205-637C-E9FF-D10E-D2850A1E5D65}"/>
              </a:ext>
            </a:extLst>
          </p:cNvPr>
          <p:cNvCxnSpPr>
            <a:cxnSpLocks/>
          </p:cNvCxnSpPr>
          <p:nvPr/>
        </p:nvCxnSpPr>
        <p:spPr>
          <a:xfrm>
            <a:off x="6086235" y="4368889"/>
            <a:ext cx="0" cy="554279"/>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401A9AA6-5CA6-B0EE-82C4-8AC7EE63D7E3}"/>
              </a:ext>
            </a:extLst>
          </p:cNvPr>
          <p:cNvCxnSpPr>
            <a:cxnSpLocks/>
          </p:cNvCxnSpPr>
          <p:nvPr/>
        </p:nvCxnSpPr>
        <p:spPr>
          <a:xfrm>
            <a:off x="5658296" y="4082154"/>
            <a:ext cx="0" cy="80946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7392809B-221A-DC93-18B5-B742ECDD20F6}"/>
              </a:ext>
            </a:extLst>
          </p:cNvPr>
          <p:cNvCxnSpPr>
            <a:cxnSpLocks/>
          </p:cNvCxnSpPr>
          <p:nvPr/>
        </p:nvCxnSpPr>
        <p:spPr>
          <a:xfrm>
            <a:off x="5652120" y="4731990"/>
            <a:ext cx="43411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BB245EC4-142F-02F7-D160-2B6AF0045997}"/>
              </a:ext>
            </a:extLst>
          </p:cNvPr>
          <p:cNvSpPr txBox="1"/>
          <p:nvPr/>
        </p:nvSpPr>
        <p:spPr>
          <a:xfrm>
            <a:off x="5582197" y="4445269"/>
            <a:ext cx="583814" cy="338554"/>
          </a:xfrm>
          <a:prstGeom prst="rect">
            <a:avLst/>
          </a:prstGeom>
          <a:noFill/>
        </p:spPr>
        <p:txBody>
          <a:bodyPr wrap="none" rtlCol="0">
            <a:spAutoFit/>
          </a:bodyPr>
          <a:lstStyle/>
          <a:p>
            <a:pPr algn="l"/>
            <a:r>
              <a:rPr lang="en-GB" sz="1600" dirty="0"/>
              <a:t>60m</a:t>
            </a:r>
          </a:p>
        </p:txBody>
      </p:sp>
      <p:cxnSp>
        <p:nvCxnSpPr>
          <p:cNvPr id="43" name="Straight Connector 42">
            <a:extLst>
              <a:ext uri="{FF2B5EF4-FFF2-40B4-BE49-F238E27FC236}">
                <a16:creationId xmlns:a16="http://schemas.microsoft.com/office/drawing/2014/main" id="{2E42C145-89E6-21F4-0C3D-126D2137D2C9}"/>
              </a:ext>
            </a:extLst>
          </p:cNvPr>
          <p:cNvCxnSpPr>
            <a:cxnSpLocks/>
          </p:cNvCxnSpPr>
          <p:nvPr/>
        </p:nvCxnSpPr>
        <p:spPr>
          <a:xfrm>
            <a:off x="5580112" y="4083918"/>
            <a:ext cx="0" cy="363343"/>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F3B51A0D-4381-12DC-EB6A-0CBCF8AF2DDC}"/>
              </a:ext>
            </a:extLst>
          </p:cNvPr>
          <p:cNvCxnSpPr>
            <a:cxnSpLocks/>
          </p:cNvCxnSpPr>
          <p:nvPr/>
        </p:nvCxnSpPr>
        <p:spPr>
          <a:xfrm flipH="1">
            <a:off x="5561737" y="4155926"/>
            <a:ext cx="450423" cy="0"/>
          </a:xfrm>
          <a:prstGeom prst="line">
            <a:avLst/>
          </a:prstGeom>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7790B4CC-B0C2-E431-CFEA-D7F633CA0EE8}"/>
              </a:ext>
            </a:extLst>
          </p:cNvPr>
          <p:cNvSpPr txBox="1"/>
          <p:nvPr/>
        </p:nvSpPr>
        <p:spPr>
          <a:xfrm>
            <a:off x="5611960" y="3854241"/>
            <a:ext cx="470000" cy="338554"/>
          </a:xfrm>
          <a:prstGeom prst="rect">
            <a:avLst/>
          </a:prstGeom>
          <a:noFill/>
        </p:spPr>
        <p:txBody>
          <a:bodyPr wrap="none" rtlCol="0">
            <a:spAutoFit/>
          </a:bodyPr>
          <a:lstStyle/>
          <a:p>
            <a:pPr algn="l"/>
            <a:r>
              <a:rPr lang="en-GB" sz="1600" dirty="0"/>
              <a:t>5m</a:t>
            </a:r>
          </a:p>
        </p:txBody>
      </p:sp>
      <p:cxnSp>
        <p:nvCxnSpPr>
          <p:cNvPr id="46" name="Straight Connector 45">
            <a:extLst>
              <a:ext uri="{FF2B5EF4-FFF2-40B4-BE49-F238E27FC236}">
                <a16:creationId xmlns:a16="http://schemas.microsoft.com/office/drawing/2014/main" id="{7D1B0199-B6F0-59C0-F4CB-CCF78849EC4F}"/>
              </a:ext>
            </a:extLst>
          </p:cNvPr>
          <p:cNvCxnSpPr>
            <a:cxnSpLocks/>
          </p:cNvCxnSpPr>
          <p:nvPr/>
        </p:nvCxnSpPr>
        <p:spPr>
          <a:xfrm>
            <a:off x="6783132" y="4092445"/>
            <a:ext cx="0" cy="866933"/>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8E659B47-868F-95BE-C18E-119DF580F074}"/>
              </a:ext>
            </a:extLst>
          </p:cNvPr>
          <p:cNvCxnSpPr>
            <a:cxnSpLocks/>
          </p:cNvCxnSpPr>
          <p:nvPr/>
        </p:nvCxnSpPr>
        <p:spPr>
          <a:xfrm>
            <a:off x="6137927" y="4364813"/>
            <a:ext cx="0" cy="55427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19ED9650-F2CA-5BDA-7C4F-546C3FDBDF40}"/>
              </a:ext>
            </a:extLst>
          </p:cNvPr>
          <p:cNvCxnSpPr>
            <a:cxnSpLocks/>
          </p:cNvCxnSpPr>
          <p:nvPr/>
        </p:nvCxnSpPr>
        <p:spPr>
          <a:xfrm>
            <a:off x="6153375" y="4776867"/>
            <a:ext cx="681844"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9D1E6E93-7BCD-602A-FB72-4168BC2A8758}"/>
              </a:ext>
            </a:extLst>
          </p:cNvPr>
          <p:cNvSpPr txBox="1"/>
          <p:nvPr/>
        </p:nvSpPr>
        <p:spPr>
          <a:xfrm>
            <a:off x="6218825" y="4480058"/>
            <a:ext cx="697627" cy="338554"/>
          </a:xfrm>
          <a:prstGeom prst="rect">
            <a:avLst/>
          </a:prstGeom>
          <a:noFill/>
        </p:spPr>
        <p:txBody>
          <a:bodyPr wrap="none" rtlCol="0">
            <a:spAutoFit/>
          </a:bodyPr>
          <a:lstStyle/>
          <a:p>
            <a:pPr algn="l"/>
            <a:r>
              <a:rPr lang="en-GB" sz="1600" dirty="0"/>
              <a:t>100m</a:t>
            </a:r>
          </a:p>
        </p:txBody>
      </p:sp>
      <p:cxnSp>
        <p:nvCxnSpPr>
          <p:cNvPr id="50" name="Straight Connector 49">
            <a:extLst>
              <a:ext uri="{FF2B5EF4-FFF2-40B4-BE49-F238E27FC236}">
                <a16:creationId xmlns:a16="http://schemas.microsoft.com/office/drawing/2014/main" id="{DF4C5D8E-DC70-A4A7-77E8-9DE49B2E2142}"/>
              </a:ext>
            </a:extLst>
          </p:cNvPr>
          <p:cNvCxnSpPr>
            <a:cxnSpLocks/>
          </p:cNvCxnSpPr>
          <p:nvPr/>
        </p:nvCxnSpPr>
        <p:spPr>
          <a:xfrm>
            <a:off x="6084168" y="3960993"/>
            <a:ext cx="0" cy="363343"/>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D77E1684-7B9F-A612-65DB-BD5B36F544EB}"/>
              </a:ext>
            </a:extLst>
          </p:cNvPr>
          <p:cNvCxnSpPr>
            <a:cxnSpLocks/>
          </p:cNvCxnSpPr>
          <p:nvPr/>
        </p:nvCxnSpPr>
        <p:spPr>
          <a:xfrm>
            <a:off x="6137927" y="3960993"/>
            <a:ext cx="0" cy="554279"/>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8E323F01-FD39-CE98-38F8-1BBC1C9BDC3F}"/>
              </a:ext>
            </a:extLst>
          </p:cNvPr>
          <p:cNvCxnSpPr>
            <a:cxnSpLocks/>
          </p:cNvCxnSpPr>
          <p:nvPr/>
        </p:nvCxnSpPr>
        <p:spPr>
          <a:xfrm flipH="1">
            <a:off x="6075229" y="4142571"/>
            <a:ext cx="568397" cy="0"/>
          </a:xfrm>
          <a:prstGeom prst="line">
            <a:avLst/>
          </a:prstGeom>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75E64E07-0D5F-6B3C-C01F-F6035E041336}"/>
              </a:ext>
            </a:extLst>
          </p:cNvPr>
          <p:cNvSpPr txBox="1"/>
          <p:nvPr/>
        </p:nvSpPr>
        <p:spPr>
          <a:xfrm>
            <a:off x="6113807" y="3854241"/>
            <a:ext cx="470000" cy="338554"/>
          </a:xfrm>
          <a:prstGeom prst="rect">
            <a:avLst/>
          </a:prstGeom>
          <a:noFill/>
        </p:spPr>
        <p:txBody>
          <a:bodyPr wrap="none" rtlCol="0">
            <a:spAutoFit/>
          </a:bodyPr>
          <a:lstStyle/>
          <a:p>
            <a:pPr algn="l"/>
            <a:r>
              <a:rPr lang="en-GB" sz="1600" dirty="0"/>
              <a:t>5m</a:t>
            </a:r>
          </a:p>
        </p:txBody>
      </p:sp>
      <p:cxnSp>
        <p:nvCxnSpPr>
          <p:cNvPr id="54" name="Straight Connector 53">
            <a:extLst>
              <a:ext uri="{FF2B5EF4-FFF2-40B4-BE49-F238E27FC236}">
                <a16:creationId xmlns:a16="http://schemas.microsoft.com/office/drawing/2014/main" id="{1547DACC-FD3A-CC78-A570-E6A160B3AB93}"/>
              </a:ext>
            </a:extLst>
          </p:cNvPr>
          <p:cNvCxnSpPr>
            <a:cxnSpLocks/>
          </p:cNvCxnSpPr>
          <p:nvPr/>
        </p:nvCxnSpPr>
        <p:spPr>
          <a:xfrm>
            <a:off x="6968264" y="4363283"/>
            <a:ext cx="0" cy="554279"/>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0F24967B-1017-06F7-FC6B-EC05FEE9DF5A}"/>
              </a:ext>
            </a:extLst>
          </p:cNvPr>
          <p:cNvCxnSpPr>
            <a:cxnSpLocks/>
          </p:cNvCxnSpPr>
          <p:nvPr/>
        </p:nvCxnSpPr>
        <p:spPr>
          <a:xfrm>
            <a:off x="8986394" y="4324336"/>
            <a:ext cx="0" cy="554279"/>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ADF64261-6AB3-B0F6-7932-A4EB586543B2}"/>
              </a:ext>
            </a:extLst>
          </p:cNvPr>
          <p:cNvCxnSpPr>
            <a:cxnSpLocks/>
          </p:cNvCxnSpPr>
          <p:nvPr/>
        </p:nvCxnSpPr>
        <p:spPr>
          <a:xfrm flipV="1">
            <a:off x="6948264" y="4743774"/>
            <a:ext cx="2038130" cy="4740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73182E66-10A2-3AE6-8D58-33DA56DD1000}"/>
              </a:ext>
            </a:extLst>
          </p:cNvPr>
          <p:cNvSpPr txBox="1"/>
          <p:nvPr/>
        </p:nvSpPr>
        <p:spPr>
          <a:xfrm>
            <a:off x="7532511" y="4452621"/>
            <a:ext cx="697627" cy="338554"/>
          </a:xfrm>
          <a:prstGeom prst="rect">
            <a:avLst/>
          </a:prstGeom>
          <a:noFill/>
        </p:spPr>
        <p:txBody>
          <a:bodyPr wrap="none" rtlCol="0">
            <a:spAutoFit/>
          </a:bodyPr>
          <a:lstStyle/>
          <a:p>
            <a:pPr algn="l"/>
            <a:r>
              <a:rPr lang="en-GB" sz="1600" dirty="0"/>
              <a:t>288m</a:t>
            </a:r>
          </a:p>
        </p:txBody>
      </p:sp>
      <p:cxnSp>
        <p:nvCxnSpPr>
          <p:cNvPr id="59" name="Straight Arrow Connector 58">
            <a:extLst>
              <a:ext uri="{FF2B5EF4-FFF2-40B4-BE49-F238E27FC236}">
                <a16:creationId xmlns:a16="http://schemas.microsoft.com/office/drawing/2014/main" id="{14B663BB-16B8-DD7A-1A5B-F464600EB599}"/>
              </a:ext>
            </a:extLst>
          </p:cNvPr>
          <p:cNvCxnSpPr>
            <a:cxnSpLocks/>
          </p:cNvCxnSpPr>
          <p:nvPr/>
        </p:nvCxnSpPr>
        <p:spPr>
          <a:xfrm>
            <a:off x="6828512" y="4573925"/>
            <a:ext cx="16366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E12C2A0F-32F6-5A09-A596-605B33DC1B05}"/>
              </a:ext>
            </a:extLst>
          </p:cNvPr>
          <p:cNvCxnSpPr>
            <a:cxnSpLocks/>
          </p:cNvCxnSpPr>
          <p:nvPr/>
        </p:nvCxnSpPr>
        <p:spPr>
          <a:xfrm flipH="1">
            <a:off x="6981240" y="4576176"/>
            <a:ext cx="504572" cy="0"/>
          </a:xfrm>
          <a:prstGeom prst="line">
            <a:avLst/>
          </a:prstGeom>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ABCB50DD-F9FD-0A74-3A33-ABBCFAF0BAB4}"/>
              </a:ext>
            </a:extLst>
          </p:cNvPr>
          <p:cNvSpPr txBox="1"/>
          <p:nvPr/>
        </p:nvSpPr>
        <p:spPr>
          <a:xfrm>
            <a:off x="6950678" y="4297671"/>
            <a:ext cx="583814" cy="338554"/>
          </a:xfrm>
          <a:prstGeom prst="rect">
            <a:avLst/>
          </a:prstGeom>
          <a:noFill/>
        </p:spPr>
        <p:txBody>
          <a:bodyPr wrap="none" rtlCol="0">
            <a:spAutoFit/>
          </a:bodyPr>
          <a:lstStyle/>
          <a:p>
            <a:pPr algn="l"/>
            <a:r>
              <a:rPr lang="en-GB" sz="1600" dirty="0"/>
              <a:t>20m</a:t>
            </a:r>
          </a:p>
        </p:txBody>
      </p:sp>
      <p:cxnSp>
        <p:nvCxnSpPr>
          <p:cNvPr id="62" name="Straight Connector 61">
            <a:extLst>
              <a:ext uri="{FF2B5EF4-FFF2-40B4-BE49-F238E27FC236}">
                <a16:creationId xmlns:a16="http://schemas.microsoft.com/office/drawing/2014/main" id="{F07B6AFB-C483-6C4C-06C0-0482DD298F61}"/>
              </a:ext>
            </a:extLst>
          </p:cNvPr>
          <p:cNvCxnSpPr>
            <a:cxnSpLocks/>
          </p:cNvCxnSpPr>
          <p:nvPr/>
        </p:nvCxnSpPr>
        <p:spPr>
          <a:xfrm>
            <a:off x="6824169" y="4092445"/>
            <a:ext cx="0" cy="548223"/>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BE3F2319-09A9-8751-2718-1DA256630EBC}"/>
              </a:ext>
            </a:extLst>
          </p:cNvPr>
          <p:cNvCxnSpPr>
            <a:cxnSpLocks/>
          </p:cNvCxnSpPr>
          <p:nvPr/>
        </p:nvCxnSpPr>
        <p:spPr>
          <a:xfrm flipH="1">
            <a:off x="6732240" y="4156224"/>
            <a:ext cx="568397" cy="0"/>
          </a:xfrm>
          <a:prstGeom prst="line">
            <a:avLst/>
          </a:prstGeom>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56A4AB34-455C-FED6-1B0C-73B095311CDD}"/>
              </a:ext>
            </a:extLst>
          </p:cNvPr>
          <p:cNvSpPr txBox="1"/>
          <p:nvPr/>
        </p:nvSpPr>
        <p:spPr>
          <a:xfrm>
            <a:off x="6798406" y="3859227"/>
            <a:ext cx="470000" cy="338554"/>
          </a:xfrm>
          <a:prstGeom prst="rect">
            <a:avLst/>
          </a:prstGeom>
          <a:noFill/>
        </p:spPr>
        <p:txBody>
          <a:bodyPr wrap="none" rtlCol="0">
            <a:spAutoFit/>
          </a:bodyPr>
          <a:lstStyle/>
          <a:p>
            <a:pPr algn="l"/>
            <a:r>
              <a:rPr lang="en-GB" sz="1600" dirty="0"/>
              <a:t>5m</a:t>
            </a:r>
          </a:p>
        </p:txBody>
      </p:sp>
      <p:sp>
        <p:nvSpPr>
          <p:cNvPr id="65" name="Textplatzhalter 3">
            <a:extLst>
              <a:ext uri="{FF2B5EF4-FFF2-40B4-BE49-F238E27FC236}">
                <a16:creationId xmlns:a16="http://schemas.microsoft.com/office/drawing/2014/main" id="{7CC1CCC2-CEFA-DED6-D15F-5E623D409BDC}"/>
              </a:ext>
            </a:extLst>
          </p:cNvPr>
          <p:cNvSpPr txBox="1">
            <a:spLocks/>
          </p:cNvSpPr>
          <p:nvPr/>
        </p:nvSpPr>
        <p:spPr>
          <a:xfrm>
            <a:off x="635849" y="673564"/>
            <a:ext cx="1008085"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GB" sz="1400" u="sng" dirty="0">
                <a:solidFill>
                  <a:srgbClr val="FF0000"/>
                </a:solidFill>
              </a:rPr>
              <a:t>Section 1</a:t>
            </a:r>
            <a:endParaRPr lang="en-US" sz="1400" u="sng" dirty="0">
              <a:solidFill>
                <a:srgbClr val="FF0000"/>
              </a:solidFill>
            </a:endParaRPr>
          </a:p>
        </p:txBody>
      </p:sp>
      <p:sp>
        <p:nvSpPr>
          <p:cNvPr id="66" name="Textplatzhalter 3">
            <a:extLst>
              <a:ext uri="{FF2B5EF4-FFF2-40B4-BE49-F238E27FC236}">
                <a16:creationId xmlns:a16="http://schemas.microsoft.com/office/drawing/2014/main" id="{BF89533A-F969-9F60-CE96-A065AF5C500C}"/>
              </a:ext>
            </a:extLst>
          </p:cNvPr>
          <p:cNvSpPr txBox="1">
            <a:spLocks/>
          </p:cNvSpPr>
          <p:nvPr/>
        </p:nvSpPr>
        <p:spPr>
          <a:xfrm>
            <a:off x="2899264" y="683171"/>
            <a:ext cx="1399156"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GB" sz="1400" u="sng" dirty="0">
                <a:solidFill>
                  <a:srgbClr val="FF0000"/>
                </a:solidFill>
              </a:rPr>
              <a:t>Section 2</a:t>
            </a:r>
            <a:endParaRPr lang="en-US" sz="1400" u="sng" dirty="0">
              <a:solidFill>
                <a:srgbClr val="FF0000"/>
              </a:solidFill>
            </a:endParaRPr>
          </a:p>
        </p:txBody>
      </p:sp>
      <p:sp>
        <p:nvSpPr>
          <p:cNvPr id="67" name="Textplatzhalter 3">
            <a:extLst>
              <a:ext uri="{FF2B5EF4-FFF2-40B4-BE49-F238E27FC236}">
                <a16:creationId xmlns:a16="http://schemas.microsoft.com/office/drawing/2014/main" id="{57A06F7C-0F9A-960C-178F-F3644671D4CF}"/>
              </a:ext>
            </a:extLst>
          </p:cNvPr>
          <p:cNvSpPr txBox="1">
            <a:spLocks/>
          </p:cNvSpPr>
          <p:nvPr/>
        </p:nvSpPr>
        <p:spPr>
          <a:xfrm>
            <a:off x="5007070" y="640864"/>
            <a:ext cx="1399156"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GB" sz="1400" u="sng" dirty="0">
                <a:solidFill>
                  <a:srgbClr val="FF0000"/>
                </a:solidFill>
              </a:rPr>
              <a:t>Section 3</a:t>
            </a:r>
            <a:endParaRPr lang="en-US" sz="1400" u="sng" dirty="0">
              <a:solidFill>
                <a:srgbClr val="FF0000"/>
              </a:solidFill>
            </a:endParaRPr>
          </a:p>
        </p:txBody>
      </p:sp>
      <p:sp>
        <p:nvSpPr>
          <p:cNvPr id="68" name="Textplatzhalter 3">
            <a:extLst>
              <a:ext uri="{FF2B5EF4-FFF2-40B4-BE49-F238E27FC236}">
                <a16:creationId xmlns:a16="http://schemas.microsoft.com/office/drawing/2014/main" id="{3D7EE19D-1C83-A70A-4068-4B158B9E650C}"/>
              </a:ext>
            </a:extLst>
          </p:cNvPr>
          <p:cNvSpPr txBox="1">
            <a:spLocks/>
          </p:cNvSpPr>
          <p:nvPr/>
        </p:nvSpPr>
        <p:spPr>
          <a:xfrm>
            <a:off x="6870430" y="729268"/>
            <a:ext cx="1399156"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GB" sz="1400" u="sng" dirty="0">
                <a:solidFill>
                  <a:srgbClr val="FF0000"/>
                </a:solidFill>
              </a:rPr>
              <a:t>Section 4</a:t>
            </a:r>
            <a:endParaRPr lang="en-US" sz="1400" u="sng" dirty="0">
              <a:solidFill>
                <a:srgbClr val="FF0000"/>
              </a:solidFill>
            </a:endParaRPr>
          </a:p>
        </p:txBody>
      </p:sp>
      <p:sp>
        <p:nvSpPr>
          <p:cNvPr id="69" name="Textplatzhalter 3">
            <a:extLst>
              <a:ext uri="{FF2B5EF4-FFF2-40B4-BE49-F238E27FC236}">
                <a16:creationId xmlns:a16="http://schemas.microsoft.com/office/drawing/2014/main" id="{46D9F17E-0793-D7BB-DC43-61F8CE4DC5B5}"/>
              </a:ext>
            </a:extLst>
          </p:cNvPr>
          <p:cNvSpPr txBox="1">
            <a:spLocks/>
          </p:cNvSpPr>
          <p:nvPr/>
        </p:nvSpPr>
        <p:spPr>
          <a:xfrm>
            <a:off x="3298979" y="2041443"/>
            <a:ext cx="1399156"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GB" sz="1400" u="sng" dirty="0">
                <a:solidFill>
                  <a:srgbClr val="FF0000"/>
                </a:solidFill>
              </a:rPr>
              <a:t>Section 5</a:t>
            </a:r>
            <a:endParaRPr lang="en-US" sz="1400" u="sng" dirty="0">
              <a:solidFill>
                <a:srgbClr val="FF0000"/>
              </a:solidFill>
            </a:endParaRPr>
          </a:p>
        </p:txBody>
      </p:sp>
      <p:sp>
        <p:nvSpPr>
          <p:cNvPr id="70" name="Textplatzhalter 3">
            <a:extLst>
              <a:ext uri="{FF2B5EF4-FFF2-40B4-BE49-F238E27FC236}">
                <a16:creationId xmlns:a16="http://schemas.microsoft.com/office/drawing/2014/main" id="{87E639B3-0E4B-9105-AC8A-D7A063FC0324}"/>
              </a:ext>
            </a:extLst>
          </p:cNvPr>
          <p:cNvSpPr txBox="1">
            <a:spLocks/>
          </p:cNvSpPr>
          <p:nvPr/>
        </p:nvSpPr>
        <p:spPr>
          <a:xfrm>
            <a:off x="5453797" y="2072775"/>
            <a:ext cx="1399156"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GB" sz="1400" u="sng" dirty="0">
                <a:solidFill>
                  <a:srgbClr val="FF0000"/>
                </a:solidFill>
              </a:rPr>
              <a:t>Section 6</a:t>
            </a:r>
            <a:endParaRPr lang="en-US" sz="1400" u="sng" dirty="0">
              <a:solidFill>
                <a:srgbClr val="FF0000"/>
              </a:solidFill>
            </a:endParaRPr>
          </a:p>
        </p:txBody>
      </p:sp>
      <p:sp>
        <p:nvSpPr>
          <p:cNvPr id="71" name="Textplatzhalter 3">
            <a:extLst>
              <a:ext uri="{FF2B5EF4-FFF2-40B4-BE49-F238E27FC236}">
                <a16:creationId xmlns:a16="http://schemas.microsoft.com/office/drawing/2014/main" id="{06A41AF5-490F-CCBF-9383-1B02898D0B01}"/>
              </a:ext>
            </a:extLst>
          </p:cNvPr>
          <p:cNvSpPr txBox="1">
            <a:spLocks/>
          </p:cNvSpPr>
          <p:nvPr/>
        </p:nvSpPr>
        <p:spPr>
          <a:xfrm>
            <a:off x="7532511" y="2069039"/>
            <a:ext cx="1399156"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GB" sz="1400" u="sng" dirty="0">
                <a:solidFill>
                  <a:srgbClr val="FF0000"/>
                </a:solidFill>
              </a:rPr>
              <a:t>Section 7</a:t>
            </a:r>
            <a:endParaRPr lang="en-US" sz="1400" u="sng" dirty="0">
              <a:solidFill>
                <a:srgbClr val="FF0000"/>
              </a:solidFill>
            </a:endParaRPr>
          </a:p>
        </p:txBody>
      </p:sp>
      <p:sp>
        <p:nvSpPr>
          <p:cNvPr id="72" name="Oval 71">
            <a:extLst>
              <a:ext uri="{FF2B5EF4-FFF2-40B4-BE49-F238E27FC236}">
                <a16:creationId xmlns:a16="http://schemas.microsoft.com/office/drawing/2014/main" id="{EAC4A84E-C47E-65B8-9884-E17A5233DC77}"/>
              </a:ext>
            </a:extLst>
          </p:cNvPr>
          <p:cNvSpPr/>
          <p:nvPr/>
        </p:nvSpPr>
        <p:spPr>
          <a:xfrm>
            <a:off x="3115104" y="3520079"/>
            <a:ext cx="249000" cy="239644"/>
          </a:xfrm>
          <a:prstGeom prst="ellips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dirty="0"/>
              <a:t>1</a:t>
            </a:r>
          </a:p>
        </p:txBody>
      </p:sp>
      <p:sp>
        <p:nvSpPr>
          <p:cNvPr id="73" name="Oval 72">
            <a:extLst>
              <a:ext uri="{FF2B5EF4-FFF2-40B4-BE49-F238E27FC236}">
                <a16:creationId xmlns:a16="http://schemas.microsoft.com/office/drawing/2014/main" id="{B40F5433-D988-AA3C-F741-427351D15027}"/>
              </a:ext>
            </a:extLst>
          </p:cNvPr>
          <p:cNvSpPr/>
          <p:nvPr/>
        </p:nvSpPr>
        <p:spPr>
          <a:xfrm>
            <a:off x="3658689" y="3473047"/>
            <a:ext cx="249000" cy="239644"/>
          </a:xfrm>
          <a:prstGeom prst="ellips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dirty="0"/>
              <a:t>2</a:t>
            </a:r>
          </a:p>
        </p:txBody>
      </p:sp>
      <p:cxnSp>
        <p:nvCxnSpPr>
          <p:cNvPr id="74" name="Straight Arrow Connector 73">
            <a:extLst>
              <a:ext uri="{FF2B5EF4-FFF2-40B4-BE49-F238E27FC236}">
                <a16:creationId xmlns:a16="http://schemas.microsoft.com/office/drawing/2014/main" id="{61B29BE0-84F9-73B9-352C-CAEBDE237E41}"/>
              </a:ext>
            </a:extLst>
          </p:cNvPr>
          <p:cNvCxnSpPr>
            <a:cxnSpLocks/>
          </p:cNvCxnSpPr>
          <p:nvPr/>
        </p:nvCxnSpPr>
        <p:spPr>
          <a:xfrm>
            <a:off x="4947021" y="3819588"/>
            <a:ext cx="117951" cy="471800"/>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75" name="Oval 74">
            <a:extLst>
              <a:ext uri="{FF2B5EF4-FFF2-40B4-BE49-F238E27FC236}">
                <a16:creationId xmlns:a16="http://schemas.microsoft.com/office/drawing/2014/main" id="{275F2DB2-423D-D1C2-7284-F0BDE1751A71}"/>
              </a:ext>
            </a:extLst>
          </p:cNvPr>
          <p:cNvSpPr/>
          <p:nvPr/>
        </p:nvSpPr>
        <p:spPr>
          <a:xfrm>
            <a:off x="4832048" y="3628119"/>
            <a:ext cx="249000" cy="239644"/>
          </a:xfrm>
          <a:prstGeom prst="ellips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dirty="0"/>
              <a:t>3</a:t>
            </a:r>
          </a:p>
        </p:txBody>
      </p:sp>
      <p:cxnSp>
        <p:nvCxnSpPr>
          <p:cNvPr id="76" name="Straight Arrow Connector 75">
            <a:extLst>
              <a:ext uri="{FF2B5EF4-FFF2-40B4-BE49-F238E27FC236}">
                <a16:creationId xmlns:a16="http://schemas.microsoft.com/office/drawing/2014/main" id="{B365D35C-3B8C-FAB7-708B-AB5A28EED43C}"/>
              </a:ext>
            </a:extLst>
          </p:cNvPr>
          <p:cNvCxnSpPr>
            <a:cxnSpLocks/>
          </p:cNvCxnSpPr>
          <p:nvPr/>
        </p:nvCxnSpPr>
        <p:spPr>
          <a:xfrm>
            <a:off x="5939395" y="3807822"/>
            <a:ext cx="108838" cy="481928"/>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77" name="Oval 76">
            <a:extLst>
              <a:ext uri="{FF2B5EF4-FFF2-40B4-BE49-F238E27FC236}">
                <a16:creationId xmlns:a16="http://schemas.microsoft.com/office/drawing/2014/main" id="{7F374ACE-F505-9624-25B3-5F17E72AF584}"/>
              </a:ext>
            </a:extLst>
          </p:cNvPr>
          <p:cNvSpPr/>
          <p:nvPr/>
        </p:nvSpPr>
        <p:spPr>
          <a:xfrm>
            <a:off x="5801997" y="3616871"/>
            <a:ext cx="249000" cy="239644"/>
          </a:xfrm>
          <a:prstGeom prst="ellips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dirty="0"/>
              <a:t>4</a:t>
            </a:r>
          </a:p>
        </p:txBody>
      </p:sp>
      <p:cxnSp>
        <p:nvCxnSpPr>
          <p:cNvPr id="78" name="Straight Arrow Connector 77">
            <a:extLst>
              <a:ext uri="{FF2B5EF4-FFF2-40B4-BE49-F238E27FC236}">
                <a16:creationId xmlns:a16="http://schemas.microsoft.com/office/drawing/2014/main" id="{0AA2F6B2-E439-71B6-FE52-E8A2F43CCAA5}"/>
              </a:ext>
            </a:extLst>
          </p:cNvPr>
          <p:cNvCxnSpPr>
            <a:cxnSpLocks/>
          </p:cNvCxnSpPr>
          <p:nvPr/>
        </p:nvCxnSpPr>
        <p:spPr>
          <a:xfrm>
            <a:off x="6452825" y="3810792"/>
            <a:ext cx="105737" cy="454140"/>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79" name="Oval 78">
            <a:extLst>
              <a:ext uri="{FF2B5EF4-FFF2-40B4-BE49-F238E27FC236}">
                <a16:creationId xmlns:a16="http://schemas.microsoft.com/office/drawing/2014/main" id="{72AA903A-648B-AC4D-AD84-83DC510C7323}"/>
              </a:ext>
            </a:extLst>
          </p:cNvPr>
          <p:cNvSpPr/>
          <p:nvPr/>
        </p:nvSpPr>
        <p:spPr>
          <a:xfrm>
            <a:off x="6339224" y="3635845"/>
            <a:ext cx="249000" cy="239644"/>
          </a:xfrm>
          <a:prstGeom prst="ellips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dirty="0"/>
              <a:t>5</a:t>
            </a:r>
          </a:p>
        </p:txBody>
      </p:sp>
      <p:cxnSp>
        <p:nvCxnSpPr>
          <p:cNvPr id="80" name="Straight Arrow Connector 79">
            <a:extLst>
              <a:ext uri="{FF2B5EF4-FFF2-40B4-BE49-F238E27FC236}">
                <a16:creationId xmlns:a16="http://schemas.microsoft.com/office/drawing/2014/main" id="{F24F1888-8DDD-C2C9-C411-B3B6D9832898}"/>
              </a:ext>
            </a:extLst>
          </p:cNvPr>
          <p:cNvCxnSpPr>
            <a:cxnSpLocks/>
          </p:cNvCxnSpPr>
          <p:nvPr/>
        </p:nvCxnSpPr>
        <p:spPr>
          <a:xfrm>
            <a:off x="6861852" y="3819588"/>
            <a:ext cx="68986" cy="472559"/>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81" name="Oval 80">
            <a:extLst>
              <a:ext uri="{FF2B5EF4-FFF2-40B4-BE49-F238E27FC236}">
                <a16:creationId xmlns:a16="http://schemas.microsoft.com/office/drawing/2014/main" id="{8EFE56A1-5130-50EA-1319-1A36B4D67DBD}"/>
              </a:ext>
            </a:extLst>
          </p:cNvPr>
          <p:cNvSpPr/>
          <p:nvPr/>
        </p:nvSpPr>
        <p:spPr>
          <a:xfrm>
            <a:off x="6732240" y="3613018"/>
            <a:ext cx="249000" cy="239644"/>
          </a:xfrm>
          <a:prstGeom prst="ellips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dirty="0"/>
              <a:t>6</a:t>
            </a:r>
          </a:p>
        </p:txBody>
      </p:sp>
      <p:cxnSp>
        <p:nvCxnSpPr>
          <p:cNvPr id="82" name="Straight Arrow Connector 81">
            <a:extLst>
              <a:ext uri="{FF2B5EF4-FFF2-40B4-BE49-F238E27FC236}">
                <a16:creationId xmlns:a16="http://schemas.microsoft.com/office/drawing/2014/main" id="{ABC0E35F-A1AE-5D35-E2E6-23387B74781F}"/>
              </a:ext>
            </a:extLst>
          </p:cNvPr>
          <p:cNvCxnSpPr>
            <a:cxnSpLocks/>
          </p:cNvCxnSpPr>
          <p:nvPr/>
        </p:nvCxnSpPr>
        <p:spPr>
          <a:xfrm>
            <a:off x="8103866" y="3886067"/>
            <a:ext cx="168443" cy="378700"/>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83" name="Oval 82">
            <a:extLst>
              <a:ext uri="{FF2B5EF4-FFF2-40B4-BE49-F238E27FC236}">
                <a16:creationId xmlns:a16="http://schemas.microsoft.com/office/drawing/2014/main" id="{D2DBD0E5-630C-AE6D-3AFB-E8788F4E7FD7}"/>
              </a:ext>
            </a:extLst>
          </p:cNvPr>
          <p:cNvSpPr/>
          <p:nvPr/>
        </p:nvSpPr>
        <p:spPr>
          <a:xfrm>
            <a:off x="7981138" y="3688000"/>
            <a:ext cx="249000" cy="239644"/>
          </a:xfrm>
          <a:prstGeom prst="ellips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dirty="0"/>
              <a:t>7</a:t>
            </a:r>
          </a:p>
        </p:txBody>
      </p:sp>
      <p:cxnSp>
        <p:nvCxnSpPr>
          <p:cNvPr id="84" name="Straight Connector 83">
            <a:extLst>
              <a:ext uri="{FF2B5EF4-FFF2-40B4-BE49-F238E27FC236}">
                <a16:creationId xmlns:a16="http://schemas.microsoft.com/office/drawing/2014/main" id="{133A5DBD-5EE0-2CEC-C957-D6315F5D2DB2}"/>
              </a:ext>
            </a:extLst>
          </p:cNvPr>
          <p:cNvCxnSpPr>
            <a:cxnSpLocks/>
          </p:cNvCxnSpPr>
          <p:nvPr/>
        </p:nvCxnSpPr>
        <p:spPr>
          <a:xfrm>
            <a:off x="1187624" y="4352715"/>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6FF44A56-9AC4-1801-2D53-C6549006138F}"/>
              </a:ext>
            </a:extLst>
          </p:cNvPr>
          <p:cNvCxnSpPr>
            <a:cxnSpLocks/>
          </p:cNvCxnSpPr>
          <p:nvPr/>
        </p:nvCxnSpPr>
        <p:spPr>
          <a:xfrm>
            <a:off x="1187624" y="4803223"/>
            <a:ext cx="825617"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87" name="TextBox 86">
            <a:extLst>
              <a:ext uri="{FF2B5EF4-FFF2-40B4-BE49-F238E27FC236}">
                <a16:creationId xmlns:a16="http://schemas.microsoft.com/office/drawing/2014/main" id="{0E10A07D-A1D5-5B9B-47E6-9E4C101CBB82}"/>
              </a:ext>
            </a:extLst>
          </p:cNvPr>
          <p:cNvSpPr txBox="1"/>
          <p:nvPr/>
        </p:nvSpPr>
        <p:spPr>
          <a:xfrm>
            <a:off x="1373174" y="4495446"/>
            <a:ext cx="532518" cy="307777"/>
          </a:xfrm>
          <a:prstGeom prst="rect">
            <a:avLst/>
          </a:prstGeom>
          <a:noFill/>
        </p:spPr>
        <p:txBody>
          <a:bodyPr wrap="none" rtlCol="0">
            <a:spAutoFit/>
          </a:bodyPr>
          <a:lstStyle/>
          <a:p>
            <a:pPr algn="l"/>
            <a:r>
              <a:rPr lang="en-GB" sz="1400" dirty="0"/>
              <a:t>97m</a:t>
            </a:r>
          </a:p>
        </p:txBody>
      </p:sp>
      <p:sp>
        <p:nvSpPr>
          <p:cNvPr id="93" name="Textplatzhalter 3">
            <a:extLst>
              <a:ext uri="{FF2B5EF4-FFF2-40B4-BE49-F238E27FC236}">
                <a16:creationId xmlns:a16="http://schemas.microsoft.com/office/drawing/2014/main" id="{CF70E31B-CE12-7E2F-53C4-6B0F93651D57}"/>
              </a:ext>
            </a:extLst>
          </p:cNvPr>
          <p:cNvSpPr txBox="1">
            <a:spLocks/>
          </p:cNvSpPr>
          <p:nvPr/>
        </p:nvSpPr>
        <p:spPr>
          <a:xfrm>
            <a:off x="539552" y="2139702"/>
            <a:ext cx="1399156"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GB" sz="1400" u="sng" dirty="0">
                <a:solidFill>
                  <a:srgbClr val="FF0000"/>
                </a:solidFill>
              </a:rPr>
              <a:t>Section Dump</a:t>
            </a:r>
            <a:endParaRPr lang="en-US" sz="1400" u="sng" dirty="0">
              <a:solidFill>
                <a:srgbClr val="FF0000"/>
              </a:solidFill>
            </a:endParaRPr>
          </a:p>
        </p:txBody>
      </p:sp>
      <p:cxnSp>
        <p:nvCxnSpPr>
          <p:cNvPr id="94" name="Straight Arrow Connector 93">
            <a:extLst>
              <a:ext uri="{FF2B5EF4-FFF2-40B4-BE49-F238E27FC236}">
                <a16:creationId xmlns:a16="http://schemas.microsoft.com/office/drawing/2014/main" id="{6D4F03A9-42DC-7025-A1FF-057DEAF1B016}"/>
              </a:ext>
            </a:extLst>
          </p:cNvPr>
          <p:cNvCxnSpPr>
            <a:cxnSpLocks/>
          </p:cNvCxnSpPr>
          <p:nvPr/>
        </p:nvCxnSpPr>
        <p:spPr>
          <a:xfrm>
            <a:off x="5407053" y="3843339"/>
            <a:ext cx="117951" cy="471800"/>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95" name="Oval 94">
            <a:extLst>
              <a:ext uri="{FF2B5EF4-FFF2-40B4-BE49-F238E27FC236}">
                <a16:creationId xmlns:a16="http://schemas.microsoft.com/office/drawing/2014/main" id="{123BA7A6-94FB-630A-5301-8961F14FACA5}"/>
              </a:ext>
            </a:extLst>
          </p:cNvPr>
          <p:cNvSpPr/>
          <p:nvPr/>
        </p:nvSpPr>
        <p:spPr>
          <a:xfrm>
            <a:off x="5292080" y="3651870"/>
            <a:ext cx="249000" cy="239644"/>
          </a:xfrm>
          <a:prstGeom prst="ellips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dirty="0"/>
              <a:t>D</a:t>
            </a:r>
          </a:p>
        </p:txBody>
      </p:sp>
      <p:pic>
        <p:nvPicPr>
          <p:cNvPr id="4" name="Picture 3">
            <a:extLst>
              <a:ext uri="{FF2B5EF4-FFF2-40B4-BE49-F238E27FC236}">
                <a16:creationId xmlns:a16="http://schemas.microsoft.com/office/drawing/2014/main" id="{3EE07B0B-AC73-D878-8021-0435990B151D}"/>
              </a:ext>
            </a:extLst>
          </p:cNvPr>
          <p:cNvPicPr>
            <a:picLocks noChangeAspect="1"/>
          </p:cNvPicPr>
          <p:nvPr/>
        </p:nvPicPr>
        <p:blipFill>
          <a:blip r:embed="rId11"/>
          <a:stretch>
            <a:fillRect/>
          </a:stretch>
        </p:blipFill>
        <p:spPr>
          <a:xfrm>
            <a:off x="94634" y="975975"/>
            <a:ext cx="2185980" cy="1065468"/>
          </a:xfrm>
          <a:prstGeom prst="rect">
            <a:avLst/>
          </a:prstGeom>
        </p:spPr>
      </p:pic>
      <p:pic>
        <p:nvPicPr>
          <p:cNvPr id="2" name="Picture 1">
            <a:extLst>
              <a:ext uri="{FF2B5EF4-FFF2-40B4-BE49-F238E27FC236}">
                <a16:creationId xmlns:a16="http://schemas.microsoft.com/office/drawing/2014/main" id="{FB0F52AF-4FBB-37A4-26FC-E3E99EB8816F}"/>
              </a:ext>
            </a:extLst>
          </p:cNvPr>
          <p:cNvPicPr>
            <a:picLocks noChangeAspect="1"/>
          </p:cNvPicPr>
          <p:nvPr/>
        </p:nvPicPr>
        <p:blipFill>
          <a:blip r:embed="rId12"/>
          <a:stretch>
            <a:fillRect/>
          </a:stretch>
        </p:blipFill>
        <p:spPr>
          <a:xfrm>
            <a:off x="8019421" y="357723"/>
            <a:ext cx="1126827" cy="979736"/>
          </a:xfrm>
          <a:prstGeom prst="rect">
            <a:avLst/>
          </a:prstGeom>
        </p:spPr>
      </p:pic>
      <p:sp>
        <p:nvSpPr>
          <p:cNvPr id="3" name="Textfeld 4">
            <a:extLst>
              <a:ext uri="{FF2B5EF4-FFF2-40B4-BE49-F238E27FC236}">
                <a16:creationId xmlns:a16="http://schemas.microsoft.com/office/drawing/2014/main" id="{099358AF-2D40-A7D5-243A-F70529A56600}"/>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5" name="Footer Placeholder 5">
            <a:extLst>
              <a:ext uri="{FF2B5EF4-FFF2-40B4-BE49-F238E27FC236}">
                <a16:creationId xmlns:a16="http://schemas.microsoft.com/office/drawing/2014/main" id="{7AE11990-6CF3-80F8-81E1-8FF69AE7E30D}"/>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2394291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12C2A92-06D4-7BE4-4E77-C1EF08DCF1F1}"/>
              </a:ext>
            </a:extLst>
          </p:cNvPr>
          <p:cNvPicPr>
            <a:picLocks noChangeAspect="1"/>
          </p:cNvPicPr>
          <p:nvPr/>
        </p:nvPicPr>
        <p:blipFill>
          <a:blip r:embed="rId2"/>
          <a:stretch>
            <a:fillRect/>
          </a:stretch>
        </p:blipFill>
        <p:spPr>
          <a:xfrm>
            <a:off x="35496" y="1220934"/>
            <a:ext cx="5757092" cy="3640778"/>
          </a:xfrm>
          <a:prstGeom prst="rect">
            <a:avLst/>
          </a:prstGeom>
        </p:spPr>
      </p:pic>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6" name="Textplatzhalter 3">
            <a:extLst>
              <a:ext uri="{FF2B5EF4-FFF2-40B4-BE49-F238E27FC236}">
                <a16:creationId xmlns:a16="http://schemas.microsoft.com/office/drawing/2014/main" id="{C44B894D-2B27-718B-310D-09D8271D7178}"/>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hh</a:t>
            </a:r>
            <a:r>
              <a:rPr lang="en-US" sz="2000" u="sng" dirty="0"/>
              <a:t> </a:t>
            </a:r>
            <a:r>
              <a:rPr lang="en-GB" sz="2000" u="sng" dirty="0"/>
              <a:t>Underground Structure at point A</a:t>
            </a:r>
            <a:r>
              <a:rPr lang="en-US" sz="2000" u="sng" dirty="0"/>
              <a:t> </a:t>
            </a:r>
            <a:endParaRPr lang="en-US" u="sng" dirty="0"/>
          </a:p>
        </p:txBody>
      </p:sp>
      <p:sp>
        <p:nvSpPr>
          <p:cNvPr id="9" name="Slide Number Placeholder 8">
            <a:extLst>
              <a:ext uri="{FF2B5EF4-FFF2-40B4-BE49-F238E27FC236}">
                <a16:creationId xmlns:a16="http://schemas.microsoft.com/office/drawing/2014/main" id="{F99DA530-7941-8683-A71B-794B394C7B6C}"/>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12</a:t>
            </a:fld>
            <a:endParaRPr lang="en-US" dirty="0"/>
          </a:p>
        </p:txBody>
      </p:sp>
      <p:pic>
        <p:nvPicPr>
          <p:cNvPr id="2" name="Picture 1">
            <a:extLst>
              <a:ext uri="{FF2B5EF4-FFF2-40B4-BE49-F238E27FC236}">
                <a16:creationId xmlns:a16="http://schemas.microsoft.com/office/drawing/2014/main" id="{027FAEF4-3E5F-0E5B-C2B9-8415B4C3CDA4}"/>
              </a:ext>
            </a:extLst>
          </p:cNvPr>
          <p:cNvPicPr>
            <a:picLocks noChangeAspect="1"/>
          </p:cNvPicPr>
          <p:nvPr/>
        </p:nvPicPr>
        <p:blipFill>
          <a:blip r:embed="rId4"/>
          <a:stretch>
            <a:fillRect/>
          </a:stretch>
        </p:blipFill>
        <p:spPr>
          <a:xfrm>
            <a:off x="8019421" y="357723"/>
            <a:ext cx="1126827" cy="979736"/>
          </a:xfrm>
          <a:prstGeom prst="rect">
            <a:avLst/>
          </a:prstGeom>
        </p:spPr>
      </p:pic>
      <p:pic>
        <p:nvPicPr>
          <p:cNvPr id="5" name="Picture 4">
            <a:extLst>
              <a:ext uri="{FF2B5EF4-FFF2-40B4-BE49-F238E27FC236}">
                <a16:creationId xmlns:a16="http://schemas.microsoft.com/office/drawing/2014/main" id="{CC10FC19-F1DB-7CCF-AAD3-86C28BE58BE6}"/>
              </a:ext>
            </a:extLst>
          </p:cNvPr>
          <p:cNvPicPr>
            <a:picLocks noChangeAspect="1"/>
          </p:cNvPicPr>
          <p:nvPr/>
        </p:nvPicPr>
        <p:blipFill>
          <a:blip r:embed="rId5"/>
          <a:stretch>
            <a:fillRect/>
          </a:stretch>
        </p:blipFill>
        <p:spPr>
          <a:xfrm>
            <a:off x="5580112" y="3216969"/>
            <a:ext cx="3497487" cy="1875061"/>
          </a:xfrm>
          <a:prstGeom prst="rect">
            <a:avLst/>
          </a:prstGeom>
        </p:spPr>
      </p:pic>
      <p:sp>
        <p:nvSpPr>
          <p:cNvPr id="34" name="Textfeld 4">
            <a:extLst>
              <a:ext uri="{FF2B5EF4-FFF2-40B4-BE49-F238E27FC236}">
                <a16:creationId xmlns:a16="http://schemas.microsoft.com/office/drawing/2014/main" id="{BA3F44E2-7BB8-9285-80B8-5751D1ACCFD2}"/>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3" name="Footer Placeholder 5">
            <a:extLst>
              <a:ext uri="{FF2B5EF4-FFF2-40B4-BE49-F238E27FC236}">
                <a16:creationId xmlns:a16="http://schemas.microsoft.com/office/drawing/2014/main" id="{0E6BC78D-CA72-1661-E4B7-BDA8FAA4FBD5}"/>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25848355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6" name="Textplatzhalter 3">
            <a:extLst>
              <a:ext uri="{FF2B5EF4-FFF2-40B4-BE49-F238E27FC236}">
                <a16:creationId xmlns:a16="http://schemas.microsoft.com/office/drawing/2014/main" id="{C44B894D-2B27-718B-310D-09D8271D7178}"/>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 </a:t>
            </a:r>
            <a:r>
              <a:rPr lang="en-GB" sz="2000" u="sng" dirty="0"/>
              <a:t>Underground Structure at point A</a:t>
            </a:r>
            <a:r>
              <a:rPr lang="en-US" sz="2000" u="sng" dirty="0"/>
              <a:t> </a:t>
            </a:r>
            <a:endParaRPr lang="en-US" u="sng" dirty="0"/>
          </a:p>
        </p:txBody>
      </p:sp>
      <p:sp>
        <p:nvSpPr>
          <p:cNvPr id="9" name="Slide Number Placeholder 8">
            <a:extLst>
              <a:ext uri="{FF2B5EF4-FFF2-40B4-BE49-F238E27FC236}">
                <a16:creationId xmlns:a16="http://schemas.microsoft.com/office/drawing/2014/main" id="{F99DA530-7941-8683-A71B-794B394C7B6C}"/>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13</a:t>
            </a:fld>
            <a:endParaRPr lang="en-US" dirty="0"/>
          </a:p>
        </p:txBody>
      </p:sp>
      <p:sp>
        <p:nvSpPr>
          <p:cNvPr id="4" name="Textplatzhalter 3">
            <a:extLst>
              <a:ext uri="{FF2B5EF4-FFF2-40B4-BE49-F238E27FC236}">
                <a16:creationId xmlns:a16="http://schemas.microsoft.com/office/drawing/2014/main" id="{536B0FB4-EDF0-FECE-D296-B704086F751C}"/>
              </a:ext>
            </a:extLst>
          </p:cNvPr>
          <p:cNvSpPr txBox="1">
            <a:spLocks/>
          </p:cNvSpPr>
          <p:nvPr/>
        </p:nvSpPr>
        <p:spPr>
          <a:xfrm>
            <a:off x="1799144" y="3147814"/>
            <a:ext cx="1009208"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GB" sz="1600" dirty="0"/>
              <a:t>FCC-</a:t>
            </a:r>
            <a:r>
              <a:rPr lang="en-GB" sz="1600" dirty="0" err="1"/>
              <a:t>hh</a:t>
            </a:r>
            <a:endParaRPr lang="en-US" sz="1600" dirty="0"/>
          </a:p>
        </p:txBody>
      </p:sp>
      <p:sp>
        <p:nvSpPr>
          <p:cNvPr id="5" name="Textplatzhalter 3">
            <a:extLst>
              <a:ext uri="{FF2B5EF4-FFF2-40B4-BE49-F238E27FC236}">
                <a16:creationId xmlns:a16="http://schemas.microsoft.com/office/drawing/2014/main" id="{FA3D37C0-EBAF-3DEE-6634-CB0D891D4804}"/>
              </a:ext>
            </a:extLst>
          </p:cNvPr>
          <p:cNvSpPr txBox="1">
            <a:spLocks/>
          </p:cNvSpPr>
          <p:nvPr/>
        </p:nvSpPr>
        <p:spPr>
          <a:xfrm>
            <a:off x="6012160" y="4746732"/>
            <a:ext cx="1009208"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GB" sz="1600" dirty="0"/>
              <a:t>FCC-</a:t>
            </a:r>
            <a:r>
              <a:rPr lang="en-GB" sz="1600" dirty="0" err="1"/>
              <a:t>ee</a:t>
            </a:r>
            <a:endParaRPr lang="en-US" sz="1600" dirty="0"/>
          </a:p>
        </p:txBody>
      </p:sp>
      <p:pic>
        <p:nvPicPr>
          <p:cNvPr id="7" name="Picture 6" descr="A blue and green machine&#10;&#10;Description automatically generated">
            <a:extLst>
              <a:ext uri="{FF2B5EF4-FFF2-40B4-BE49-F238E27FC236}">
                <a16:creationId xmlns:a16="http://schemas.microsoft.com/office/drawing/2014/main" id="{B5F0F148-0CE0-FCE5-48B5-F7E6F9DA7E2C}"/>
              </a:ext>
            </a:extLst>
          </p:cNvPr>
          <p:cNvPicPr>
            <a:picLocks noChangeAspect="1"/>
          </p:cNvPicPr>
          <p:nvPr/>
        </p:nvPicPr>
        <p:blipFill rotWithShape="1">
          <a:blip r:embed="rId3">
            <a:extLst>
              <a:ext uri="{28A0092B-C50C-407E-A947-70E740481C1C}">
                <a14:useLocalDpi xmlns:a14="http://schemas.microsoft.com/office/drawing/2010/main" val="0"/>
              </a:ext>
            </a:extLst>
          </a:blip>
          <a:srcRect l="13775" t="20909" r="27951" b="25502"/>
          <a:stretch/>
        </p:blipFill>
        <p:spPr>
          <a:xfrm>
            <a:off x="4355976" y="2657296"/>
            <a:ext cx="4032448" cy="1907239"/>
          </a:xfrm>
          <a:prstGeom prst="rect">
            <a:avLst/>
          </a:prstGeom>
        </p:spPr>
      </p:pic>
      <p:pic>
        <p:nvPicPr>
          <p:cNvPr id="11" name="Picture 10" descr="A blue and green machine&#10;&#10;Description automatically generated">
            <a:extLst>
              <a:ext uri="{FF2B5EF4-FFF2-40B4-BE49-F238E27FC236}">
                <a16:creationId xmlns:a16="http://schemas.microsoft.com/office/drawing/2014/main" id="{DFE75812-1889-C5A6-3439-CEF3E27E68DB}"/>
              </a:ext>
            </a:extLst>
          </p:cNvPr>
          <p:cNvPicPr>
            <a:picLocks noChangeAspect="1"/>
          </p:cNvPicPr>
          <p:nvPr/>
        </p:nvPicPr>
        <p:blipFill rotWithShape="1">
          <a:blip r:embed="rId4">
            <a:extLst>
              <a:ext uri="{28A0092B-C50C-407E-A947-70E740481C1C}">
                <a14:useLocalDpi xmlns:a14="http://schemas.microsoft.com/office/drawing/2010/main" val="0"/>
              </a:ext>
            </a:extLst>
          </a:blip>
          <a:srcRect l="13775" t="23827" r="27950" b="23826"/>
          <a:stretch/>
        </p:blipFill>
        <p:spPr>
          <a:xfrm>
            <a:off x="251520" y="874577"/>
            <a:ext cx="4681616" cy="2162954"/>
          </a:xfrm>
          <a:prstGeom prst="rect">
            <a:avLst/>
          </a:prstGeom>
        </p:spPr>
      </p:pic>
      <p:pic>
        <p:nvPicPr>
          <p:cNvPr id="2" name="Picture 1">
            <a:extLst>
              <a:ext uri="{FF2B5EF4-FFF2-40B4-BE49-F238E27FC236}">
                <a16:creationId xmlns:a16="http://schemas.microsoft.com/office/drawing/2014/main" id="{DF20C5CE-44B3-C6FC-A7B6-1762A957DDF8}"/>
              </a:ext>
            </a:extLst>
          </p:cNvPr>
          <p:cNvPicPr>
            <a:picLocks noChangeAspect="1"/>
          </p:cNvPicPr>
          <p:nvPr/>
        </p:nvPicPr>
        <p:blipFill>
          <a:blip r:embed="rId5"/>
          <a:stretch>
            <a:fillRect/>
          </a:stretch>
        </p:blipFill>
        <p:spPr>
          <a:xfrm>
            <a:off x="8019421" y="357723"/>
            <a:ext cx="1126827" cy="979736"/>
          </a:xfrm>
          <a:prstGeom prst="rect">
            <a:avLst/>
          </a:prstGeom>
        </p:spPr>
      </p:pic>
      <p:sp>
        <p:nvSpPr>
          <p:cNvPr id="3" name="Textfeld 4">
            <a:extLst>
              <a:ext uri="{FF2B5EF4-FFF2-40B4-BE49-F238E27FC236}">
                <a16:creationId xmlns:a16="http://schemas.microsoft.com/office/drawing/2014/main" id="{4575315A-BAC2-85B6-919E-4ACEF3ADA6E0}"/>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8" name="Footer Placeholder 5">
            <a:extLst>
              <a:ext uri="{FF2B5EF4-FFF2-40B4-BE49-F238E27FC236}">
                <a16:creationId xmlns:a16="http://schemas.microsoft.com/office/drawing/2014/main" id="{5B3195EE-0C6C-4A90-37BF-3A35A00125AC}"/>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3689416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14</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5" name="Textplatzhalter 3">
            <a:extLst>
              <a:ext uri="{FF2B5EF4-FFF2-40B4-BE49-F238E27FC236}">
                <a16:creationId xmlns:a16="http://schemas.microsoft.com/office/drawing/2014/main" id="{80BB49C6-E8DA-CCEC-6D53-2B495AE1DFFE}"/>
              </a:ext>
            </a:extLst>
          </p:cNvPr>
          <p:cNvSpPr txBox="1">
            <a:spLocks/>
          </p:cNvSpPr>
          <p:nvPr/>
        </p:nvSpPr>
        <p:spPr>
          <a:xfrm>
            <a:off x="611560" y="2223916"/>
            <a:ext cx="7942832" cy="347834"/>
          </a:xfrm>
          <a:prstGeom prst="rect">
            <a:avLst/>
          </a:prstGeom>
        </p:spPr>
        <p:txBody>
          <a:bodyPr vert="horz" lIns="91440" tIns="45720" rIns="91440" bIns="45720" rtlCol="0">
            <a:normAutofit fontScale="47500" lnSpcReduction="20000"/>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4600" u="sng" dirty="0"/>
              <a:t>Integration study of FCC-ee </a:t>
            </a:r>
            <a:r>
              <a:rPr lang="en-US" sz="4600" u="sng" dirty="0" err="1"/>
              <a:t>Beamstrahlung</a:t>
            </a:r>
            <a:r>
              <a:rPr lang="en-US" sz="4600" u="sng" dirty="0"/>
              <a:t> dump point A</a:t>
            </a:r>
            <a:endParaRPr lang="en-US" sz="4600" dirty="0"/>
          </a:p>
          <a:p>
            <a:pPr indent="354013">
              <a:lnSpc>
                <a:spcPct val="150000"/>
              </a:lnSpc>
              <a:defRPr/>
            </a:pPr>
            <a:endParaRPr lang="en-US" dirty="0"/>
          </a:p>
        </p:txBody>
      </p:sp>
      <p:sp>
        <p:nvSpPr>
          <p:cNvPr id="2" name="Textfeld 4">
            <a:extLst>
              <a:ext uri="{FF2B5EF4-FFF2-40B4-BE49-F238E27FC236}">
                <a16:creationId xmlns:a16="http://schemas.microsoft.com/office/drawing/2014/main" id="{88C2B473-048B-53F6-69CD-4166479EB544}"/>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4" name="Footer Placeholder 5">
            <a:extLst>
              <a:ext uri="{FF2B5EF4-FFF2-40B4-BE49-F238E27FC236}">
                <a16:creationId xmlns:a16="http://schemas.microsoft.com/office/drawing/2014/main" id="{28F5DA1C-E6C6-D99E-C444-78AE13549A2F}"/>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12756811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15</a:t>
            </a:fld>
            <a:endParaRPr lang="en-US" noProof="0"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11" name="Textplatzhalter 3">
            <a:extLst>
              <a:ext uri="{FF2B5EF4-FFF2-40B4-BE49-F238E27FC236}">
                <a16:creationId xmlns:a16="http://schemas.microsoft.com/office/drawing/2014/main" id="{72DB6D84-CFB7-610C-23A1-4637A2602A5C}"/>
              </a:ext>
            </a:extLst>
          </p:cNvPr>
          <p:cNvSpPr>
            <a:spLocks noGrp="1"/>
          </p:cNvSpPr>
          <p:nvPr>
            <p:ph type="body" sz="quarter" idx="12"/>
          </p:nvPr>
        </p:nvSpPr>
        <p:spPr>
          <a:xfrm>
            <a:off x="0" y="434876"/>
            <a:ext cx="8743172" cy="338554"/>
          </a:xfrm>
        </p:spPr>
        <p:txBody>
          <a:bodyPr rtlCol="0">
            <a:normAutofit/>
          </a:bodyPr>
          <a:lstStyle/>
          <a:p>
            <a:pPr marL="0" lvl="1">
              <a:spcBef>
                <a:spcPts val="500"/>
              </a:spcBef>
              <a:defRPr/>
            </a:pPr>
            <a:r>
              <a:rPr lang="en-US" sz="2000" u="sng" noProof="0" dirty="0"/>
              <a:t>FCC-ee main and booster rings Layout</a:t>
            </a:r>
            <a:endParaRPr lang="en-US" sz="2000" noProof="0" dirty="0"/>
          </a:p>
          <a:p>
            <a:pPr marL="0" indent="354013" fontAlgn="auto">
              <a:lnSpc>
                <a:spcPct val="150000"/>
              </a:lnSpc>
              <a:spcAft>
                <a:spcPts val="0"/>
              </a:spcAft>
              <a:buFont typeface="Arial" panose="020B0604020202020204" pitchFamily="34" charset="0"/>
              <a:buNone/>
              <a:defRPr/>
            </a:pPr>
            <a:endParaRPr lang="en-US" noProof="0" dirty="0"/>
          </a:p>
        </p:txBody>
      </p:sp>
      <p:sp>
        <p:nvSpPr>
          <p:cNvPr id="71" name="TextBox 70">
            <a:extLst>
              <a:ext uri="{FF2B5EF4-FFF2-40B4-BE49-F238E27FC236}">
                <a16:creationId xmlns:a16="http://schemas.microsoft.com/office/drawing/2014/main" id="{A340423C-6D9B-0689-E664-1B79A5A127C0}"/>
              </a:ext>
            </a:extLst>
          </p:cNvPr>
          <p:cNvSpPr txBox="1"/>
          <p:nvPr/>
        </p:nvSpPr>
        <p:spPr>
          <a:xfrm>
            <a:off x="566688" y="798041"/>
            <a:ext cx="3453943" cy="400110"/>
          </a:xfrm>
          <a:prstGeom prst="rect">
            <a:avLst/>
          </a:prstGeom>
          <a:solidFill>
            <a:srgbClr val="FFC000"/>
          </a:solidFill>
        </p:spPr>
        <p:txBody>
          <a:bodyPr wrap="square" rtlCol="0">
            <a:spAutoFit/>
          </a:bodyPr>
          <a:lstStyle/>
          <a:p>
            <a:pPr algn="ctr"/>
            <a:r>
              <a:rPr lang="en-US" sz="2000" noProof="0" dirty="0"/>
              <a:t>Courtesy K. Oide/ A. Chance</a:t>
            </a:r>
          </a:p>
        </p:txBody>
      </p:sp>
      <p:pic>
        <p:nvPicPr>
          <p:cNvPr id="80" name="Picture 79">
            <a:extLst>
              <a:ext uri="{FF2B5EF4-FFF2-40B4-BE49-F238E27FC236}">
                <a16:creationId xmlns:a16="http://schemas.microsoft.com/office/drawing/2014/main" id="{CD82110B-1467-D0DA-9311-6F39F38E5C84}"/>
              </a:ext>
            </a:extLst>
          </p:cNvPr>
          <p:cNvPicPr>
            <a:picLocks noChangeAspect="1"/>
          </p:cNvPicPr>
          <p:nvPr/>
        </p:nvPicPr>
        <p:blipFill>
          <a:blip r:embed="rId3"/>
          <a:stretch>
            <a:fillRect/>
          </a:stretch>
        </p:blipFill>
        <p:spPr>
          <a:xfrm>
            <a:off x="3627585" y="998971"/>
            <a:ext cx="4724327" cy="4243378"/>
          </a:xfrm>
          <a:prstGeom prst="rect">
            <a:avLst/>
          </a:prstGeom>
        </p:spPr>
      </p:pic>
      <p:pic>
        <p:nvPicPr>
          <p:cNvPr id="81" name="Image 4">
            <a:extLst>
              <a:ext uri="{FF2B5EF4-FFF2-40B4-BE49-F238E27FC236}">
                <a16:creationId xmlns:a16="http://schemas.microsoft.com/office/drawing/2014/main" id="{7E1F25CB-E899-3C41-A4ED-E8286E7E8272}"/>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9141" y="1995686"/>
            <a:ext cx="2832570" cy="1823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 name="TextBox 83">
            <a:extLst>
              <a:ext uri="{FF2B5EF4-FFF2-40B4-BE49-F238E27FC236}">
                <a16:creationId xmlns:a16="http://schemas.microsoft.com/office/drawing/2014/main" id="{DEAFF4FD-3B17-581F-3996-FD0E4705FC69}"/>
              </a:ext>
            </a:extLst>
          </p:cNvPr>
          <p:cNvSpPr txBox="1"/>
          <p:nvPr/>
        </p:nvSpPr>
        <p:spPr>
          <a:xfrm>
            <a:off x="4837422" y="3424518"/>
            <a:ext cx="2304651" cy="507831"/>
          </a:xfrm>
          <a:prstGeom prst="rect">
            <a:avLst/>
          </a:prstGeom>
          <a:solidFill>
            <a:srgbClr val="FFC000"/>
          </a:solidFill>
        </p:spPr>
        <p:txBody>
          <a:bodyPr wrap="square" rtlCol="0">
            <a:spAutoFit/>
          </a:bodyPr>
          <a:lstStyle/>
          <a:p>
            <a:pPr algn="ctr"/>
            <a:r>
              <a:rPr lang="en-US" sz="900" noProof="0" dirty="0"/>
              <a:t>The separation of 3 rings is about 12.7m</a:t>
            </a:r>
          </a:p>
          <a:p>
            <a:pPr algn="ctr"/>
            <a:r>
              <a:rPr lang="en-US" sz="900" noProof="0" dirty="0"/>
              <a:t>Wide tunnel in necessary around the IP for 0.8 km</a:t>
            </a:r>
          </a:p>
        </p:txBody>
      </p:sp>
      <p:cxnSp>
        <p:nvCxnSpPr>
          <p:cNvPr id="85" name="Straight Connector 84">
            <a:extLst>
              <a:ext uri="{FF2B5EF4-FFF2-40B4-BE49-F238E27FC236}">
                <a16:creationId xmlns:a16="http://schemas.microsoft.com/office/drawing/2014/main" id="{16CDD8BB-5024-3171-9822-225ED8B6605F}"/>
              </a:ext>
            </a:extLst>
          </p:cNvPr>
          <p:cNvCxnSpPr>
            <a:cxnSpLocks/>
          </p:cNvCxnSpPr>
          <p:nvPr/>
        </p:nvCxnSpPr>
        <p:spPr>
          <a:xfrm flipH="1">
            <a:off x="5652120" y="4570665"/>
            <a:ext cx="244128" cy="72239"/>
          </a:xfrm>
          <a:prstGeom prst="line">
            <a:avLst/>
          </a:prstGeom>
          <a:ln w="12700">
            <a:solidFill>
              <a:srgbClr val="002060"/>
            </a:solidFill>
            <a:prstDash val="sysDash"/>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C5EF457A-49E2-F8EA-E4B4-322F4F9EC0B2}"/>
              </a:ext>
            </a:extLst>
          </p:cNvPr>
          <p:cNvCxnSpPr>
            <a:cxnSpLocks/>
          </p:cNvCxnSpPr>
          <p:nvPr/>
        </p:nvCxnSpPr>
        <p:spPr>
          <a:xfrm>
            <a:off x="6143024" y="4575303"/>
            <a:ext cx="227955" cy="77126"/>
          </a:xfrm>
          <a:prstGeom prst="line">
            <a:avLst/>
          </a:prstGeom>
          <a:ln w="12700">
            <a:solidFill>
              <a:srgbClr val="002060"/>
            </a:solidFill>
            <a:prstDash val="sysDash"/>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84DF7C03-3C38-B66E-C9AA-EF5537E08DAA}"/>
              </a:ext>
            </a:extLst>
          </p:cNvPr>
          <p:cNvCxnSpPr>
            <a:cxnSpLocks/>
          </p:cNvCxnSpPr>
          <p:nvPr/>
        </p:nvCxnSpPr>
        <p:spPr>
          <a:xfrm>
            <a:off x="5676974" y="1471083"/>
            <a:ext cx="227955" cy="77126"/>
          </a:xfrm>
          <a:prstGeom prst="line">
            <a:avLst/>
          </a:prstGeom>
          <a:ln w="12700">
            <a:solidFill>
              <a:srgbClr val="002060"/>
            </a:solidFill>
            <a:prstDash val="sysDash"/>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B61775E2-7E12-0144-6D0D-DE74E5762669}"/>
              </a:ext>
            </a:extLst>
          </p:cNvPr>
          <p:cNvCxnSpPr>
            <a:cxnSpLocks/>
          </p:cNvCxnSpPr>
          <p:nvPr/>
        </p:nvCxnSpPr>
        <p:spPr>
          <a:xfrm flipH="1">
            <a:off x="6073978" y="1476253"/>
            <a:ext cx="244128" cy="72239"/>
          </a:xfrm>
          <a:prstGeom prst="line">
            <a:avLst/>
          </a:prstGeom>
          <a:ln w="12700">
            <a:solidFill>
              <a:srgbClr val="002060"/>
            </a:solidFill>
            <a:prstDash val="sysDash"/>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A5D27E3-25AE-D518-D3A3-BC6B77E2992B}"/>
              </a:ext>
            </a:extLst>
          </p:cNvPr>
          <p:cNvCxnSpPr>
            <a:cxnSpLocks/>
          </p:cNvCxnSpPr>
          <p:nvPr/>
        </p:nvCxnSpPr>
        <p:spPr>
          <a:xfrm flipH="1">
            <a:off x="4427984" y="3150716"/>
            <a:ext cx="99778" cy="273802"/>
          </a:xfrm>
          <a:prstGeom prst="line">
            <a:avLst/>
          </a:prstGeom>
          <a:ln w="12700">
            <a:solidFill>
              <a:srgbClr val="002060"/>
            </a:solidFill>
            <a:prstDash val="sysDash"/>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BC8800DC-4E0C-61FF-B48F-68826CBEF85F}"/>
              </a:ext>
            </a:extLst>
          </p:cNvPr>
          <p:cNvCxnSpPr>
            <a:cxnSpLocks/>
          </p:cNvCxnSpPr>
          <p:nvPr/>
        </p:nvCxnSpPr>
        <p:spPr>
          <a:xfrm flipH="1">
            <a:off x="7524328" y="2732027"/>
            <a:ext cx="72008" cy="279607"/>
          </a:xfrm>
          <a:prstGeom prst="line">
            <a:avLst/>
          </a:prstGeom>
          <a:ln w="12700">
            <a:solidFill>
              <a:srgbClr val="002060"/>
            </a:solidFill>
            <a:prstDash val="sysDash"/>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0B932F3C-F34C-6ACB-5E3C-E29D13694CAF}"/>
              </a:ext>
            </a:extLst>
          </p:cNvPr>
          <p:cNvCxnSpPr>
            <a:cxnSpLocks/>
          </p:cNvCxnSpPr>
          <p:nvPr/>
        </p:nvCxnSpPr>
        <p:spPr>
          <a:xfrm flipH="1" flipV="1">
            <a:off x="7509544" y="3100712"/>
            <a:ext cx="67816" cy="334814"/>
          </a:xfrm>
          <a:prstGeom prst="line">
            <a:avLst/>
          </a:prstGeom>
          <a:ln w="12700">
            <a:solidFill>
              <a:srgbClr val="002060"/>
            </a:solidFill>
            <a:prstDash val="sysDash"/>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A0C4B50A-CF85-7820-5EC9-FB6CC72AFD99}"/>
              </a:ext>
            </a:extLst>
          </p:cNvPr>
          <p:cNvCxnSpPr>
            <a:cxnSpLocks/>
          </p:cNvCxnSpPr>
          <p:nvPr/>
        </p:nvCxnSpPr>
        <p:spPr>
          <a:xfrm flipH="1" flipV="1">
            <a:off x="4443965" y="2685802"/>
            <a:ext cx="67816" cy="334814"/>
          </a:xfrm>
          <a:prstGeom prst="line">
            <a:avLst/>
          </a:prstGeom>
          <a:ln w="12700">
            <a:solidFill>
              <a:srgbClr val="002060"/>
            </a:solidFill>
            <a:prstDash val="sysDash"/>
          </a:ln>
        </p:spPr>
        <p:style>
          <a:lnRef idx="1">
            <a:schemeClr val="accent1"/>
          </a:lnRef>
          <a:fillRef idx="0">
            <a:schemeClr val="accent1"/>
          </a:fillRef>
          <a:effectRef idx="0">
            <a:schemeClr val="accent1"/>
          </a:effectRef>
          <a:fontRef idx="minor">
            <a:schemeClr val="tx1"/>
          </a:fontRef>
        </p:style>
      </p:cxnSp>
      <p:pic>
        <p:nvPicPr>
          <p:cNvPr id="107" name="Picture 106">
            <a:extLst>
              <a:ext uri="{FF2B5EF4-FFF2-40B4-BE49-F238E27FC236}">
                <a16:creationId xmlns:a16="http://schemas.microsoft.com/office/drawing/2014/main" id="{71D79285-4638-5C01-E1CD-8D33AA756164}"/>
              </a:ext>
            </a:extLst>
          </p:cNvPr>
          <p:cNvPicPr>
            <a:picLocks noChangeAspect="1"/>
          </p:cNvPicPr>
          <p:nvPr/>
        </p:nvPicPr>
        <p:blipFill>
          <a:blip r:embed="rId5"/>
          <a:stretch>
            <a:fillRect/>
          </a:stretch>
        </p:blipFill>
        <p:spPr>
          <a:xfrm>
            <a:off x="7070397" y="4236344"/>
            <a:ext cx="2055108" cy="944559"/>
          </a:xfrm>
          <a:prstGeom prst="rect">
            <a:avLst/>
          </a:prstGeom>
        </p:spPr>
      </p:pic>
      <p:pic>
        <p:nvPicPr>
          <p:cNvPr id="116" name="Picture 115">
            <a:extLst>
              <a:ext uri="{FF2B5EF4-FFF2-40B4-BE49-F238E27FC236}">
                <a16:creationId xmlns:a16="http://schemas.microsoft.com/office/drawing/2014/main" id="{DAF9D219-B706-CE22-A5B9-E3A3D420E958}"/>
              </a:ext>
            </a:extLst>
          </p:cNvPr>
          <p:cNvPicPr>
            <a:picLocks noChangeAspect="1"/>
          </p:cNvPicPr>
          <p:nvPr/>
        </p:nvPicPr>
        <p:blipFill>
          <a:blip r:embed="rId6"/>
          <a:stretch>
            <a:fillRect/>
          </a:stretch>
        </p:blipFill>
        <p:spPr>
          <a:xfrm>
            <a:off x="1007831" y="4043851"/>
            <a:ext cx="1285829" cy="727756"/>
          </a:xfrm>
          <a:prstGeom prst="rect">
            <a:avLst/>
          </a:prstGeom>
        </p:spPr>
      </p:pic>
      <p:pic>
        <p:nvPicPr>
          <p:cNvPr id="9" name="Picture 8">
            <a:extLst>
              <a:ext uri="{FF2B5EF4-FFF2-40B4-BE49-F238E27FC236}">
                <a16:creationId xmlns:a16="http://schemas.microsoft.com/office/drawing/2014/main" id="{E2BED21F-6CC4-DDF7-C7A8-13E59E56DEAE}"/>
              </a:ext>
            </a:extLst>
          </p:cNvPr>
          <p:cNvPicPr>
            <a:picLocks noChangeAspect="1"/>
          </p:cNvPicPr>
          <p:nvPr/>
        </p:nvPicPr>
        <p:blipFill>
          <a:blip r:embed="rId7"/>
          <a:stretch>
            <a:fillRect/>
          </a:stretch>
        </p:blipFill>
        <p:spPr>
          <a:xfrm>
            <a:off x="7236296" y="356572"/>
            <a:ext cx="1835696" cy="1367132"/>
          </a:xfrm>
          <a:prstGeom prst="rect">
            <a:avLst/>
          </a:prstGeom>
        </p:spPr>
      </p:pic>
      <p:sp>
        <p:nvSpPr>
          <p:cNvPr id="2" name="Textfeld 4">
            <a:extLst>
              <a:ext uri="{FF2B5EF4-FFF2-40B4-BE49-F238E27FC236}">
                <a16:creationId xmlns:a16="http://schemas.microsoft.com/office/drawing/2014/main" id="{81AABB89-5E6E-E21E-8E45-4E2AB91D7BEE}"/>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noProof="0" dirty="0">
                <a:solidFill>
                  <a:schemeClr val="bg1"/>
                </a:solidFill>
              </a:rPr>
              <a:t>22.05.2025 / FCC Week</a:t>
            </a:r>
          </a:p>
        </p:txBody>
      </p:sp>
      <p:sp>
        <p:nvSpPr>
          <p:cNvPr id="4" name="Footer Placeholder 5">
            <a:extLst>
              <a:ext uri="{FF2B5EF4-FFF2-40B4-BE49-F238E27FC236}">
                <a16:creationId xmlns:a16="http://schemas.microsoft.com/office/drawing/2014/main" id="{9C8C305B-2887-9EB6-D95A-1B0F5DA6CD0A}"/>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noProof="0" dirty="0">
                <a:solidFill>
                  <a:schemeClr val="bg1"/>
                </a:solidFill>
              </a:rPr>
              <a:t>F. Valchkova-Georgieva EN-ACE-INT</a:t>
            </a:r>
          </a:p>
        </p:txBody>
      </p:sp>
    </p:spTree>
    <p:extLst>
      <p:ext uri="{BB962C8B-B14F-4D97-AF65-F5344CB8AC3E}">
        <p14:creationId xmlns:p14="http://schemas.microsoft.com/office/powerpoint/2010/main" val="35629402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2B3FA39-252E-2430-9AEB-6D97C6294F1A}"/>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96452" y="668697"/>
            <a:ext cx="5858089" cy="2855290"/>
          </a:xfrm>
          <a:prstGeom prst="rect">
            <a:avLst/>
          </a:prstGeom>
        </p:spPr>
      </p:pic>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8" name="Textplatzhalter 3">
            <a:extLst>
              <a:ext uri="{FF2B5EF4-FFF2-40B4-BE49-F238E27FC236}">
                <a16:creationId xmlns:a16="http://schemas.microsoft.com/office/drawing/2014/main" id="{F479E2A7-A6FF-F997-8EB1-252B6C45CE03}"/>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ee</a:t>
            </a:r>
            <a:r>
              <a:rPr lang="en-US" sz="2000" u="sng" dirty="0"/>
              <a:t> </a:t>
            </a:r>
            <a:r>
              <a:rPr lang="en-GB" sz="2000" u="sng" dirty="0" err="1"/>
              <a:t>beamstrahlung</a:t>
            </a:r>
            <a:r>
              <a:rPr lang="en-GB" sz="2000" u="sng" dirty="0"/>
              <a:t> dump integration at point A</a:t>
            </a:r>
            <a:r>
              <a:rPr lang="en-US" sz="2000" u="sng" dirty="0"/>
              <a:t> </a:t>
            </a:r>
            <a:endParaRPr lang="en-US" u="sng" dirty="0"/>
          </a:p>
        </p:txBody>
      </p:sp>
      <p:sp>
        <p:nvSpPr>
          <p:cNvPr id="14" name="Slide Number Placeholder 13">
            <a:extLst>
              <a:ext uri="{FF2B5EF4-FFF2-40B4-BE49-F238E27FC236}">
                <a16:creationId xmlns:a16="http://schemas.microsoft.com/office/drawing/2014/main" id="{641A056A-C345-072E-B32C-A86CE54313AB}"/>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16</a:t>
            </a:fld>
            <a:endParaRPr lang="en-US" dirty="0"/>
          </a:p>
        </p:txBody>
      </p:sp>
      <p:pic>
        <p:nvPicPr>
          <p:cNvPr id="16" name="Picture 15" descr="A long grey object with colorful dots&#10;&#10;Description automatically generated with medium confidence">
            <a:extLst>
              <a:ext uri="{FF2B5EF4-FFF2-40B4-BE49-F238E27FC236}">
                <a16:creationId xmlns:a16="http://schemas.microsoft.com/office/drawing/2014/main" id="{B3DD055D-3F73-55C6-B8FC-FB0754850134}"/>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5840" t="53836" r="43369" b="25040"/>
          <a:stretch/>
        </p:blipFill>
        <p:spPr>
          <a:xfrm>
            <a:off x="106478" y="3363838"/>
            <a:ext cx="7079082" cy="1885582"/>
          </a:xfrm>
          <a:prstGeom prst="rect">
            <a:avLst/>
          </a:prstGeom>
        </p:spPr>
      </p:pic>
      <p:cxnSp>
        <p:nvCxnSpPr>
          <p:cNvPr id="17" name="Straight Connector 16">
            <a:extLst>
              <a:ext uri="{FF2B5EF4-FFF2-40B4-BE49-F238E27FC236}">
                <a16:creationId xmlns:a16="http://schemas.microsoft.com/office/drawing/2014/main" id="{01A14F67-53D1-A15D-86E3-325BD7F57679}"/>
              </a:ext>
            </a:extLst>
          </p:cNvPr>
          <p:cNvCxnSpPr>
            <a:cxnSpLocks/>
          </p:cNvCxnSpPr>
          <p:nvPr/>
        </p:nvCxnSpPr>
        <p:spPr>
          <a:xfrm>
            <a:off x="297537" y="3003798"/>
            <a:ext cx="0" cy="1929437"/>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3BB19CF6-BFF5-F84F-397F-D4755F9821C9}"/>
              </a:ext>
            </a:extLst>
          </p:cNvPr>
          <p:cNvSpPr txBox="1"/>
          <p:nvPr/>
        </p:nvSpPr>
        <p:spPr>
          <a:xfrm>
            <a:off x="106478" y="2571750"/>
            <a:ext cx="402674" cy="500778"/>
          </a:xfrm>
          <a:prstGeom prst="rect">
            <a:avLst/>
          </a:prstGeom>
          <a:noFill/>
        </p:spPr>
        <p:txBody>
          <a:bodyPr wrap="none" rtlCol="0">
            <a:spAutoFit/>
          </a:bodyPr>
          <a:lstStyle/>
          <a:p>
            <a:pPr algn="l">
              <a:lnSpc>
                <a:spcPts val="3700"/>
              </a:lnSpc>
            </a:pPr>
            <a:r>
              <a:rPr lang="en-GB" sz="1800" dirty="0"/>
              <a:t>IP</a:t>
            </a:r>
          </a:p>
        </p:txBody>
      </p:sp>
      <p:cxnSp>
        <p:nvCxnSpPr>
          <p:cNvPr id="20" name="Straight Connector 19">
            <a:extLst>
              <a:ext uri="{FF2B5EF4-FFF2-40B4-BE49-F238E27FC236}">
                <a16:creationId xmlns:a16="http://schemas.microsoft.com/office/drawing/2014/main" id="{F79B3A61-9B05-33A7-B170-6AFA7C605924}"/>
              </a:ext>
            </a:extLst>
          </p:cNvPr>
          <p:cNvCxnSpPr>
            <a:cxnSpLocks/>
          </p:cNvCxnSpPr>
          <p:nvPr/>
        </p:nvCxnSpPr>
        <p:spPr>
          <a:xfrm>
            <a:off x="2843808" y="4126524"/>
            <a:ext cx="0" cy="587241"/>
          </a:xfrm>
          <a:prstGeom prst="line">
            <a:avLst/>
          </a:prstGeom>
          <a:ln w="28575">
            <a:solidFill>
              <a:schemeClr val="accent3">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04DCFDAF-2F9B-2DFA-BA03-9833A5F222E2}"/>
              </a:ext>
            </a:extLst>
          </p:cNvPr>
          <p:cNvSpPr/>
          <p:nvPr/>
        </p:nvSpPr>
        <p:spPr>
          <a:xfrm>
            <a:off x="2771800" y="4824924"/>
            <a:ext cx="72008" cy="72008"/>
          </a:xfrm>
          <a:prstGeom prst="ellipse">
            <a:avLst/>
          </a:prstGeom>
          <a:solidFill>
            <a:schemeClr val="tx1"/>
          </a:solid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0C022924-3621-79DF-ACDE-9370499F58D8}"/>
              </a:ext>
            </a:extLst>
          </p:cNvPr>
          <p:cNvSpPr txBox="1"/>
          <p:nvPr/>
        </p:nvSpPr>
        <p:spPr>
          <a:xfrm>
            <a:off x="2462934" y="3590869"/>
            <a:ext cx="761747" cy="500778"/>
          </a:xfrm>
          <a:prstGeom prst="rect">
            <a:avLst/>
          </a:prstGeom>
          <a:noFill/>
          <a:ln>
            <a:solidFill>
              <a:schemeClr val="tx1"/>
            </a:solidFill>
          </a:ln>
        </p:spPr>
        <p:txBody>
          <a:bodyPr wrap="none" rtlCol="0">
            <a:spAutoFit/>
          </a:bodyPr>
          <a:lstStyle/>
          <a:p>
            <a:pPr algn="l">
              <a:lnSpc>
                <a:spcPts val="3700"/>
              </a:lnSpc>
            </a:pPr>
            <a:r>
              <a:rPr lang="en-GB" sz="1800" dirty="0"/>
              <a:t>194m</a:t>
            </a:r>
          </a:p>
        </p:txBody>
      </p:sp>
      <p:pic>
        <p:nvPicPr>
          <p:cNvPr id="2" name="Picture 1">
            <a:extLst>
              <a:ext uri="{FF2B5EF4-FFF2-40B4-BE49-F238E27FC236}">
                <a16:creationId xmlns:a16="http://schemas.microsoft.com/office/drawing/2014/main" id="{0C079335-FA09-D39A-01AC-236418EF673D}"/>
              </a:ext>
            </a:extLst>
          </p:cNvPr>
          <p:cNvPicPr>
            <a:picLocks noChangeAspect="1"/>
          </p:cNvPicPr>
          <p:nvPr/>
        </p:nvPicPr>
        <p:blipFill>
          <a:blip r:embed="rId5"/>
          <a:stretch>
            <a:fillRect/>
          </a:stretch>
        </p:blipFill>
        <p:spPr>
          <a:xfrm>
            <a:off x="8019421" y="357723"/>
            <a:ext cx="1126827" cy="979736"/>
          </a:xfrm>
          <a:prstGeom prst="rect">
            <a:avLst/>
          </a:prstGeom>
        </p:spPr>
      </p:pic>
      <p:sp>
        <p:nvSpPr>
          <p:cNvPr id="3" name="Textfeld 4">
            <a:extLst>
              <a:ext uri="{FF2B5EF4-FFF2-40B4-BE49-F238E27FC236}">
                <a16:creationId xmlns:a16="http://schemas.microsoft.com/office/drawing/2014/main" id="{C97EE815-C01F-3B83-540B-CB877347F4EE}"/>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5" name="Footer Placeholder 5">
            <a:extLst>
              <a:ext uri="{FF2B5EF4-FFF2-40B4-BE49-F238E27FC236}">
                <a16:creationId xmlns:a16="http://schemas.microsoft.com/office/drawing/2014/main" id="{CF12E4C8-A5AA-5D49-D527-822FDEB5311D}"/>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34787082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74842B6-F617-D191-5E87-A916BD628220}"/>
              </a:ext>
            </a:extLst>
          </p:cNvPr>
          <p:cNvPicPr>
            <a:picLocks noChangeAspect="1"/>
          </p:cNvPicPr>
          <p:nvPr/>
        </p:nvPicPr>
        <p:blipFill>
          <a:blip r:embed="rId2"/>
          <a:stretch>
            <a:fillRect/>
          </a:stretch>
        </p:blipFill>
        <p:spPr>
          <a:xfrm>
            <a:off x="700211" y="757110"/>
            <a:ext cx="6261319" cy="2628515"/>
          </a:xfrm>
          <a:prstGeom prst="rect">
            <a:avLst/>
          </a:prstGeom>
        </p:spPr>
      </p:pic>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8" name="Textplatzhalter 3">
            <a:extLst>
              <a:ext uri="{FF2B5EF4-FFF2-40B4-BE49-F238E27FC236}">
                <a16:creationId xmlns:a16="http://schemas.microsoft.com/office/drawing/2014/main" id="{F479E2A7-A6FF-F997-8EB1-252B6C45CE03}"/>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ee</a:t>
            </a:r>
            <a:r>
              <a:rPr lang="en-US" sz="2000" u="sng" dirty="0"/>
              <a:t> </a:t>
            </a:r>
            <a:r>
              <a:rPr lang="en-GB" sz="2000" u="sng" dirty="0" err="1"/>
              <a:t>beamstrahlung</a:t>
            </a:r>
            <a:r>
              <a:rPr lang="en-GB" sz="2000" u="sng" dirty="0"/>
              <a:t> dump integration at point A</a:t>
            </a:r>
            <a:r>
              <a:rPr lang="en-US" sz="2000" u="sng" dirty="0"/>
              <a:t> </a:t>
            </a:r>
            <a:endParaRPr lang="en-US" u="sng" dirty="0"/>
          </a:p>
        </p:txBody>
      </p:sp>
      <p:sp>
        <p:nvSpPr>
          <p:cNvPr id="14" name="Slide Number Placeholder 13">
            <a:extLst>
              <a:ext uri="{FF2B5EF4-FFF2-40B4-BE49-F238E27FC236}">
                <a16:creationId xmlns:a16="http://schemas.microsoft.com/office/drawing/2014/main" id="{94158247-7455-A9D0-47B0-7CEC7901FB7F}"/>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17</a:t>
            </a:fld>
            <a:endParaRPr lang="en-US" dirty="0"/>
          </a:p>
        </p:txBody>
      </p:sp>
      <p:pic>
        <p:nvPicPr>
          <p:cNvPr id="16" name="Picture 15" descr="A long grey object with colorful dots&#10;&#10;Description automatically generated with medium confidence">
            <a:extLst>
              <a:ext uri="{FF2B5EF4-FFF2-40B4-BE49-F238E27FC236}">
                <a16:creationId xmlns:a16="http://schemas.microsoft.com/office/drawing/2014/main" id="{84A276EC-EBE7-89BB-9033-835308AE6C61}"/>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5840" t="53836" r="43369" b="25040"/>
          <a:stretch/>
        </p:blipFill>
        <p:spPr>
          <a:xfrm>
            <a:off x="106478" y="3363838"/>
            <a:ext cx="7079082" cy="1885582"/>
          </a:xfrm>
          <a:prstGeom prst="rect">
            <a:avLst/>
          </a:prstGeom>
        </p:spPr>
      </p:pic>
      <p:cxnSp>
        <p:nvCxnSpPr>
          <p:cNvPr id="17" name="Straight Connector 16">
            <a:extLst>
              <a:ext uri="{FF2B5EF4-FFF2-40B4-BE49-F238E27FC236}">
                <a16:creationId xmlns:a16="http://schemas.microsoft.com/office/drawing/2014/main" id="{E2CE5169-AF9E-E6E6-9166-209D7DAE4173}"/>
              </a:ext>
            </a:extLst>
          </p:cNvPr>
          <p:cNvCxnSpPr>
            <a:cxnSpLocks/>
          </p:cNvCxnSpPr>
          <p:nvPr/>
        </p:nvCxnSpPr>
        <p:spPr>
          <a:xfrm>
            <a:off x="297537" y="3003798"/>
            <a:ext cx="0" cy="1929437"/>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195916E1-C477-3F34-87D5-772D8428924E}"/>
              </a:ext>
            </a:extLst>
          </p:cNvPr>
          <p:cNvSpPr txBox="1"/>
          <p:nvPr/>
        </p:nvSpPr>
        <p:spPr>
          <a:xfrm>
            <a:off x="106478" y="2571750"/>
            <a:ext cx="402674" cy="500778"/>
          </a:xfrm>
          <a:prstGeom prst="rect">
            <a:avLst/>
          </a:prstGeom>
          <a:noFill/>
        </p:spPr>
        <p:txBody>
          <a:bodyPr wrap="none" rtlCol="0">
            <a:spAutoFit/>
          </a:bodyPr>
          <a:lstStyle/>
          <a:p>
            <a:pPr algn="l">
              <a:lnSpc>
                <a:spcPts val="3700"/>
              </a:lnSpc>
            </a:pPr>
            <a:r>
              <a:rPr lang="en-GB" sz="1800" dirty="0"/>
              <a:t>IP</a:t>
            </a:r>
          </a:p>
        </p:txBody>
      </p:sp>
      <p:cxnSp>
        <p:nvCxnSpPr>
          <p:cNvPr id="20" name="Straight Connector 19">
            <a:extLst>
              <a:ext uri="{FF2B5EF4-FFF2-40B4-BE49-F238E27FC236}">
                <a16:creationId xmlns:a16="http://schemas.microsoft.com/office/drawing/2014/main" id="{757D855D-1AFB-1669-FAA2-3689A7666DA3}"/>
              </a:ext>
            </a:extLst>
          </p:cNvPr>
          <p:cNvCxnSpPr>
            <a:cxnSpLocks/>
          </p:cNvCxnSpPr>
          <p:nvPr/>
        </p:nvCxnSpPr>
        <p:spPr>
          <a:xfrm>
            <a:off x="5082647" y="4155926"/>
            <a:ext cx="0" cy="587241"/>
          </a:xfrm>
          <a:prstGeom prst="line">
            <a:avLst/>
          </a:prstGeom>
          <a:ln w="28575">
            <a:solidFill>
              <a:schemeClr val="accent3">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098C56D8-1F75-E4FB-4973-D179AE0E57C2}"/>
              </a:ext>
            </a:extLst>
          </p:cNvPr>
          <p:cNvSpPr/>
          <p:nvPr/>
        </p:nvSpPr>
        <p:spPr>
          <a:xfrm>
            <a:off x="5055223" y="4824924"/>
            <a:ext cx="72008" cy="72008"/>
          </a:xfrm>
          <a:prstGeom prst="ellipse">
            <a:avLst/>
          </a:prstGeom>
          <a:solidFill>
            <a:schemeClr val="tx1"/>
          </a:solid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1EE79747-811C-F9AA-4654-A000F99FD31C}"/>
              </a:ext>
            </a:extLst>
          </p:cNvPr>
          <p:cNvSpPr txBox="1"/>
          <p:nvPr/>
        </p:nvSpPr>
        <p:spPr>
          <a:xfrm>
            <a:off x="4701773" y="3573391"/>
            <a:ext cx="761747" cy="500778"/>
          </a:xfrm>
          <a:prstGeom prst="rect">
            <a:avLst/>
          </a:prstGeom>
          <a:noFill/>
          <a:ln>
            <a:solidFill>
              <a:schemeClr val="tx1"/>
            </a:solidFill>
          </a:ln>
        </p:spPr>
        <p:txBody>
          <a:bodyPr wrap="none" rtlCol="0">
            <a:spAutoFit/>
          </a:bodyPr>
          <a:lstStyle/>
          <a:p>
            <a:pPr algn="l">
              <a:lnSpc>
                <a:spcPts val="3700"/>
              </a:lnSpc>
            </a:pPr>
            <a:r>
              <a:rPr lang="en-GB" sz="1800" dirty="0"/>
              <a:t>364m</a:t>
            </a:r>
          </a:p>
        </p:txBody>
      </p:sp>
      <p:pic>
        <p:nvPicPr>
          <p:cNvPr id="2" name="Picture 1">
            <a:extLst>
              <a:ext uri="{FF2B5EF4-FFF2-40B4-BE49-F238E27FC236}">
                <a16:creationId xmlns:a16="http://schemas.microsoft.com/office/drawing/2014/main" id="{C8243EFC-C112-987C-F62C-7ACC1A46B092}"/>
              </a:ext>
            </a:extLst>
          </p:cNvPr>
          <p:cNvPicPr>
            <a:picLocks noChangeAspect="1"/>
          </p:cNvPicPr>
          <p:nvPr/>
        </p:nvPicPr>
        <p:blipFill>
          <a:blip r:embed="rId5"/>
          <a:stretch>
            <a:fillRect/>
          </a:stretch>
        </p:blipFill>
        <p:spPr>
          <a:xfrm>
            <a:off x="8019421" y="357723"/>
            <a:ext cx="1126827" cy="979736"/>
          </a:xfrm>
          <a:prstGeom prst="rect">
            <a:avLst/>
          </a:prstGeom>
        </p:spPr>
      </p:pic>
      <p:sp>
        <p:nvSpPr>
          <p:cNvPr id="3" name="Textfeld 4">
            <a:extLst>
              <a:ext uri="{FF2B5EF4-FFF2-40B4-BE49-F238E27FC236}">
                <a16:creationId xmlns:a16="http://schemas.microsoft.com/office/drawing/2014/main" id="{EDF549F1-636E-7A58-40B5-51B6E9FD7B9D}"/>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4" name="Footer Placeholder 5">
            <a:extLst>
              <a:ext uri="{FF2B5EF4-FFF2-40B4-BE49-F238E27FC236}">
                <a16:creationId xmlns:a16="http://schemas.microsoft.com/office/drawing/2014/main" id="{9763BCEF-9FB7-477A-F908-15DA99E38C52}"/>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22496963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8" name="Textplatzhalter 3">
            <a:extLst>
              <a:ext uri="{FF2B5EF4-FFF2-40B4-BE49-F238E27FC236}">
                <a16:creationId xmlns:a16="http://schemas.microsoft.com/office/drawing/2014/main" id="{F479E2A7-A6FF-F997-8EB1-252B6C45CE03}"/>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ee</a:t>
            </a:r>
            <a:r>
              <a:rPr lang="en-US" sz="2000" u="sng" dirty="0"/>
              <a:t> </a:t>
            </a:r>
            <a:r>
              <a:rPr lang="en-GB" sz="2000" u="sng" dirty="0" err="1"/>
              <a:t>beamstrahlung</a:t>
            </a:r>
            <a:r>
              <a:rPr lang="en-GB" sz="2000" u="sng" dirty="0"/>
              <a:t> dump integration at point A</a:t>
            </a:r>
            <a:r>
              <a:rPr lang="en-US" sz="2000" u="sng" dirty="0"/>
              <a:t> </a:t>
            </a:r>
            <a:endParaRPr lang="en-US" u="sng" dirty="0"/>
          </a:p>
        </p:txBody>
      </p:sp>
      <p:sp>
        <p:nvSpPr>
          <p:cNvPr id="13" name="Slide Number Placeholder 12">
            <a:extLst>
              <a:ext uri="{FF2B5EF4-FFF2-40B4-BE49-F238E27FC236}">
                <a16:creationId xmlns:a16="http://schemas.microsoft.com/office/drawing/2014/main" id="{26B05D0A-8231-D791-E87E-79B6A5991BBB}"/>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18</a:t>
            </a:fld>
            <a:endParaRPr lang="en-US" dirty="0"/>
          </a:p>
        </p:txBody>
      </p:sp>
      <p:pic>
        <p:nvPicPr>
          <p:cNvPr id="14" name="Picture 13" descr="A long grey object with colorful dots&#10;&#10;Description automatically generated with medium confidence">
            <a:extLst>
              <a:ext uri="{FF2B5EF4-FFF2-40B4-BE49-F238E27FC236}">
                <a16:creationId xmlns:a16="http://schemas.microsoft.com/office/drawing/2014/main" id="{452D7803-C453-5BF0-9B3E-A1F87018E08D}"/>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5840" t="53836" r="43369" b="25040"/>
          <a:stretch/>
        </p:blipFill>
        <p:spPr>
          <a:xfrm>
            <a:off x="106478" y="3363838"/>
            <a:ext cx="7079082" cy="1885582"/>
          </a:xfrm>
          <a:prstGeom prst="rect">
            <a:avLst/>
          </a:prstGeom>
        </p:spPr>
      </p:pic>
      <p:cxnSp>
        <p:nvCxnSpPr>
          <p:cNvPr id="16" name="Straight Connector 15">
            <a:extLst>
              <a:ext uri="{FF2B5EF4-FFF2-40B4-BE49-F238E27FC236}">
                <a16:creationId xmlns:a16="http://schemas.microsoft.com/office/drawing/2014/main" id="{C14809A9-0546-AE8D-599C-6F747D7730E2}"/>
              </a:ext>
            </a:extLst>
          </p:cNvPr>
          <p:cNvCxnSpPr>
            <a:cxnSpLocks/>
          </p:cNvCxnSpPr>
          <p:nvPr/>
        </p:nvCxnSpPr>
        <p:spPr>
          <a:xfrm>
            <a:off x="297537" y="3003798"/>
            <a:ext cx="0" cy="1929437"/>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F57C9AF0-62F8-6FBC-B683-4038C611025B}"/>
              </a:ext>
            </a:extLst>
          </p:cNvPr>
          <p:cNvSpPr txBox="1"/>
          <p:nvPr/>
        </p:nvSpPr>
        <p:spPr>
          <a:xfrm>
            <a:off x="106478" y="2571750"/>
            <a:ext cx="402674" cy="500778"/>
          </a:xfrm>
          <a:prstGeom prst="rect">
            <a:avLst/>
          </a:prstGeom>
          <a:noFill/>
        </p:spPr>
        <p:txBody>
          <a:bodyPr wrap="none" rtlCol="0">
            <a:spAutoFit/>
          </a:bodyPr>
          <a:lstStyle/>
          <a:p>
            <a:pPr algn="l">
              <a:lnSpc>
                <a:spcPts val="3700"/>
              </a:lnSpc>
            </a:pPr>
            <a:r>
              <a:rPr lang="en-GB" sz="1800" dirty="0"/>
              <a:t>IP</a:t>
            </a:r>
          </a:p>
        </p:txBody>
      </p:sp>
      <p:cxnSp>
        <p:nvCxnSpPr>
          <p:cNvPr id="18" name="Straight Connector 17">
            <a:extLst>
              <a:ext uri="{FF2B5EF4-FFF2-40B4-BE49-F238E27FC236}">
                <a16:creationId xmlns:a16="http://schemas.microsoft.com/office/drawing/2014/main" id="{AF1C3C72-1A8C-FF96-020E-C333911B491E}"/>
              </a:ext>
            </a:extLst>
          </p:cNvPr>
          <p:cNvCxnSpPr>
            <a:cxnSpLocks/>
          </p:cNvCxnSpPr>
          <p:nvPr/>
        </p:nvCxnSpPr>
        <p:spPr>
          <a:xfrm>
            <a:off x="6517544" y="4120137"/>
            <a:ext cx="0" cy="587241"/>
          </a:xfrm>
          <a:prstGeom prst="line">
            <a:avLst/>
          </a:prstGeom>
          <a:ln w="28575">
            <a:solidFill>
              <a:schemeClr val="accent3">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1F6C7AF5-BCA0-1BAA-CD2D-5402D98576B1}"/>
              </a:ext>
            </a:extLst>
          </p:cNvPr>
          <p:cNvSpPr/>
          <p:nvPr/>
        </p:nvSpPr>
        <p:spPr>
          <a:xfrm>
            <a:off x="6444208" y="4876006"/>
            <a:ext cx="72008" cy="72008"/>
          </a:xfrm>
          <a:prstGeom prst="ellipse">
            <a:avLst/>
          </a:prstGeom>
          <a:solidFill>
            <a:schemeClr val="tx1"/>
          </a:solid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B3598E12-DD10-FE9D-1087-D4E9086E41EC}"/>
              </a:ext>
            </a:extLst>
          </p:cNvPr>
          <p:cNvSpPr txBox="1"/>
          <p:nvPr/>
        </p:nvSpPr>
        <p:spPr>
          <a:xfrm>
            <a:off x="6136670" y="3537602"/>
            <a:ext cx="761747" cy="500778"/>
          </a:xfrm>
          <a:prstGeom prst="rect">
            <a:avLst/>
          </a:prstGeom>
          <a:noFill/>
          <a:ln>
            <a:solidFill>
              <a:schemeClr val="tx1"/>
            </a:solidFill>
          </a:ln>
        </p:spPr>
        <p:txBody>
          <a:bodyPr wrap="none" rtlCol="0">
            <a:spAutoFit/>
          </a:bodyPr>
          <a:lstStyle/>
          <a:p>
            <a:pPr algn="l">
              <a:lnSpc>
                <a:spcPts val="3700"/>
              </a:lnSpc>
            </a:pPr>
            <a:r>
              <a:rPr lang="en-GB" sz="1800" dirty="0"/>
              <a:t>476m</a:t>
            </a:r>
          </a:p>
        </p:txBody>
      </p:sp>
      <p:pic>
        <p:nvPicPr>
          <p:cNvPr id="5" name="Picture 4">
            <a:extLst>
              <a:ext uri="{FF2B5EF4-FFF2-40B4-BE49-F238E27FC236}">
                <a16:creationId xmlns:a16="http://schemas.microsoft.com/office/drawing/2014/main" id="{24201941-3119-C231-1AD3-7B412F07DC40}"/>
              </a:ext>
            </a:extLst>
          </p:cNvPr>
          <p:cNvPicPr>
            <a:picLocks noChangeAspect="1"/>
          </p:cNvPicPr>
          <p:nvPr/>
        </p:nvPicPr>
        <p:blipFill>
          <a:blip r:embed="rId4"/>
          <a:stretch>
            <a:fillRect/>
          </a:stretch>
        </p:blipFill>
        <p:spPr>
          <a:xfrm>
            <a:off x="827584" y="787934"/>
            <a:ext cx="6263860" cy="2651214"/>
          </a:xfrm>
          <a:prstGeom prst="rect">
            <a:avLst/>
          </a:prstGeom>
        </p:spPr>
      </p:pic>
      <p:pic>
        <p:nvPicPr>
          <p:cNvPr id="2" name="Picture 1">
            <a:extLst>
              <a:ext uri="{FF2B5EF4-FFF2-40B4-BE49-F238E27FC236}">
                <a16:creationId xmlns:a16="http://schemas.microsoft.com/office/drawing/2014/main" id="{3C37F5E1-E588-48F5-7D4B-70B09B1CAAEE}"/>
              </a:ext>
            </a:extLst>
          </p:cNvPr>
          <p:cNvPicPr>
            <a:picLocks noChangeAspect="1"/>
          </p:cNvPicPr>
          <p:nvPr/>
        </p:nvPicPr>
        <p:blipFill>
          <a:blip r:embed="rId5"/>
          <a:stretch>
            <a:fillRect/>
          </a:stretch>
        </p:blipFill>
        <p:spPr>
          <a:xfrm>
            <a:off x="8019421" y="357723"/>
            <a:ext cx="1126827" cy="979736"/>
          </a:xfrm>
          <a:prstGeom prst="rect">
            <a:avLst/>
          </a:prstGeom>
        </p:spPr>
      </p:pic>
      <p:sp>
        <p:nvSpPr>
          <p:cNvPr id="3" name="Textfeld 4">
            <a:extLst>
              <a:ext uri="{FF2B5EF4-FFF2-40B4-BE49-F238E27FC236}">
                <a16:creationId xmlns:a16="http://schemas.microsoft.com/office/drawing/2014/main" id="{395A4B84-3F38-CE6F-0663-A56B9822FCC6}"/>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4" name="Footer Placeholder 5">
            <a:extLst>
              <a:ext uri="{FF2B5EF4-FFF2-40B4-BE49-F238E27FC236}">
                <a16:creationId xmlns:a16="http://schemas.microsoft.com/office/drawing/2014/main" id="{B4C39E70-23C3-E5AE-8E54-78F23D103854}"/>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38202485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8" name="Textplatzhalter 3">
            <a:extLst>
              <a:ext uri="{FF2B5EF4-FFF2-40B4-BE49-F238E27FC236}">
                <a16:creationId xmlns:a16="http://schemas.microsoft.com/office/drawing/2014/main" id="{F479E2A7-A6FF-F997-8EB1-252B6C45CE03}"/>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ee</a:t>
            </a:r>
            <a:r>
              <a:rPr lang="en-US" sz="2000" u="sng" dirty="0"/>
              <a:t> </a:t>
            </a:r>
            <a:r>
              <a:rPr lang="en-GB" sz="2000" u="sng" dirty="0" err="1"/>
              <a:t>beamstrahlung</a:t>
            </a:r>
            <a:r>
              <a:rPr lang="en-GB" sz="2000" u="sng" dirty="0"/>
              <a:t> dump integration at point A</a:t>
            </a:r>
            <a:r>
              <a:rPr lang="en-US" sz="2000" u="sng" dirty="0"/>
              <a:t> </a:t>
            </a:r>
            <a:endParaRPr lang="en-US" u="sng" dirty="0"/>
          </a:p>
        </p:txBody>
      </p:sp>
      <p:sp>
        <p:nvSpPr>
          <p:cNvPr id="14" name="Slide Number Placeholder 13">
            <a:extLst>
              <a:ext uri="{FF2B5EF4-FFF2-40B4-BE49-F238E27FC236}">
                <a16:creationId xmlns:a16="http://schemas.microsoft.com/office/drawing/2014/main" id="{3492B257-FDE9-84FA-CA5B-B0158A682CA8}"/>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19</a:t>
            </a:fld>
            <a:endParaRPr lang="en-US" dirty="0"/>
          </a:p>
        </p:txBody>
      </p:sp>
      <p:pic>
        <p:nvPicPr>
          <p:cNvPr id="17" name="Picture 16" descr="A long grey object with colorful dots&#10;&#10;Description automatically generated with medium confidence">
            <a:extLst>
              <a:ext uri="{FF2B5EF4-FFF2-40B4-BE49-F238E27FC236}">
                <a16:creationId xmlns:a16="http://schemas.microsoft.com/office/drawing/2014/main" id="{39C21421-A2A4-AC24-A78A-61642EB3F993}"/>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5840" t="53836" r="43369" b="25040"/>
          <a:stretch/>
        </p:blipFill>
        <p:spPr>
          <a:xfrm>
            <a:off x="106478" y="3363838"/>
            <a:ext cx="7079082" cy="1885582"/>
          </a:xfrm>
          <a:prstGeom prst="rect">
            <a:avLst/>
          </a:prstGeom>
        </p:spPr>
      </p:pic>
      <p:cxnSp>
        <p:nvCxnSpPr>
          <p:cNvPr id="18" name="Straight Connector 17">
            <a:extLst>
              <a:ext uri="{FF2B5EF4-FFF2-40B4-BE49-F238E27FC236}">
                <a16:creationId xmlns:a16="http://schemas.microsoft.com/office/drawing/2014/main" id="{AF517EF4-E1F5-2A0C-1479-FDA5F16EF8B6}"/>
              </a:ext>
            </a:extLst>
          </p:cNvPr>
          <p:cNvCxnSpPr>
            <a:cxnSpLocks/>
          </p:cNvCxnSpPr>
          <p:nvPr/>
        </p:nvCxnSpPr>
        <p:spPr>
          <a:xfrm>
            <a:off x="297537" y="3003798"/>
            <a:ext cx="0" cy="1929437"/>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7A4B4F06-8700-A295-FBF6-71B00A15F023}"/>
              </a:ext>
            </a:extLst>
          </p:cNvPr>
          <p:cNvSpPr txBox="1"/>
          <p:nvPr/>
        </p:nvSpPr>
        <p:spPr>
          <a:xfrm>
            <a:off x="106478" y="2571750"/>
            <a:ext cx="402674" cy="500778"/>
          </a:xfrm>
          <a:prstGeom prst="rect">
            <a:avLst/>
          </a:prstGeom>
          <a:noFill/>
        </p:spPr>
        <p:txBody>
          <a:bodyPr wrap="none" rtlCol="0">
            <a:spAutoFit/>
          </a:bodyPr>
          <a:lstStyle/>
          <a:p>
            <a:pPr algn="l">
              <a:lnSpc>
                <a:spcPts val="3700"/>
              </a:lnSpc>
            </a:pPr>
            <a:r>
              <a:rPr lang="en-GB" sz="1800" dirty="0"/>
              <a:t>IP</a:t>
            </a:r>
          </a:p>
        </p:txBody>
      </p:sp>
      <p:cxnSp>
        <p:nvCxnSpPr>
          <p:cNvPr id="20" name="Straight Connector 19">
            <a:extLst>
              <a:ext uri="{FF2B5EF4-FFF2-40B4-BE49-F238E27FC236}">
                <a16:creationId xmlns:a16="http://schemas.microsoft.com/office/drawing/2014/main" id="{C9EB6024-B1C6-F588-5D16-10A702203258}"/>
              </a:ext>
            </a:extLst>
          </p:cNvPr>
          <p:cNvCxnSpPr>
            <a:cxnSpLocks/>
          </p:cNvCxnSpPr>
          <p:nvPr/>
        </p:nvCxnSpPr>
        <p:spPr>
          <a:xfrm>
            <a:off x="6828205" y="4114557"/>
            <a:ext cx="0" cy="587241"/>
          </a:xfrm>
          <a:prstGeom prst="line">
            <a:avLst/>
          </a:prstGeom>
          <a:ln w="28575">
            <a:solidFill>
              <a:schemeClr val="accent3">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1104F916-1E47-B7B4-729C-896D8DE3BC71}"/>
              </a:ext>
            </a:extLst>
          </p:cNvPr>
          <p:cNvSpPr/>
          <p:nvPr/>
        </p:nvSpPr>
        <p:spPr>
          <a:xfrm>
            <a:off x="6827717" y="4903601"/>
            <a:ext cx="72008" cy="72008"/>
          </a:xfrm>
          <a:prstGeom prst="ellipse">
            <a:avLst/>
          </a:prstGeom>
          <a:solidFill>
            <a:schemeClr val="tx1"/>
          </a:solid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03702108-4B36-4F8E-FD73-ABA16C456AA5}"/>
              </a:ext>
            </a:extLst>
          </p:cNvPr>
          <p:cNvSpPr txBox="1"/>
          <p:nvPr/>
        </p:nvSpPr>
        <p:spPr>
          <a:xfrm>
            <a:off x="6447331" y="3532022"/>
            <a:ext cx="761747" cy="500778"/>
          </a:xfrm>
          <a:prstGeom prst="rect">
            <a:avLst/>
          </a:prstGeom>
          <a:noFill/>
          <a:ln>
            <a:solidFill>
              <a:schemeClr val="tx1"/>
            </a:solidFill>
          </a:ln>
        </p:spPr>
        <p:txBody>
          <a:bodyPr wrap="none" rtlCol="0">
            <a:spAutoFit/>
          </a:bodyPr>
          <a:lstStyle/>
          <a:p>
            <a:pPr algn="l">
              <a:lnSpc>
                <a:spcPts val="3700"/>
              </a:lnSpc>
            </a:pPr>
            <a:r>
              <a:rPr lang="en-GB" sz="1800" dirty="0"/>
              <a:t>500m</a:t>
            </a:r>
          </a:p>
        </p:txBody>
      </p:sp>
      <p:pic>
        <p:nvPicPr>
          <p:cNvPr id="4" name="Picture 3">
            <a:extLst>
              <a:ext uri="{FF2B5EF4-FFF2-40B4-BE49-F238E27FC236}">
                <a16:creationId xmlns:a16="http://schemas.microsoft.com/office/drawing/2014/main" id="{E4EB71DC-4A6A-1F95-C26D-7665A2AFAAD8}"/>
              </a:ext>
            </a:extLst>
          </p:cNvPr>
          <p:cNvPicPr>
            <a:picLocks noChangeAspect="1"/>
          </p:cNvPicPr>
          <p:nvPr/>
        </p:nvPicPr>
        <p:blipFill>
          <a:blip r:embed="rId4"/>
          <a:stretch>
            <a:fillRect/>
          </a:stretch>
        </p:blipFill>
        <p:spPr>
          <a:xfrm>
            <a:off x="1403648" y="693670"/>
            <a:ext cx="5403166" cy="2754260"/>
          </a:xfrm>
          <a:prstGeom prst="rect">
            <a:avLst/>
          </a:prstGeom>
        </p:spPr>
      </p:pic>
      <p:pic>
        <p:nvPicPr>
          <p:cNvPr id="2" name="Picture 1">
            <a:extLst>
              <a:ext uri="{FF2B5EF4-FFF2-40B4-BE49-F238E27FC236}">
                <a16:creationId xmlns:a16="http://schemas.microsoft.com/office/drawing/2014/main" id="{708CC999-FC47-4DA2-3AEF-9880DFCC5582}"/>
              </a:ext>
            </a:extLst>
          </p:cNvPr>
          <p:cNvPicPr>
            <a:picLocks noChangeAspect="1"/>
          </p:cNvPicPr>
          <p:nvPr/>
        </p:nvPicPr>
        <p:blipFill>
          <a:blip r:embed="rId5"/>
          <a:stretch>
            <a:fillRect/>
          </a:stretch>
        </p:blipFill>
        <p:spPr>
          <a:xfrm>
            <a:off x="8019421" y="357723"/>
            <a:ext cx="1126827" cy="979736"/>
          </a:xfrm>
          <a:prstGeom prst="rect">
            <a:avLst/>
          </a:prstGeom>
        </p:spPr>
      </p:pic>
      <p:sp>
        <p:nvSpPr>
          <p:cNvPr id="3" name="Textfeld 4">
            <a:extLst>
              <a:ext uri="{FF2B5EF4-FFF2-40B4-BE49-F238E27FC236}">
                <a16:creationId xmlns:a16="http://schemas.microsoft.com/office/drawing/2014/main" id="{46A258B1-EB24-5B90-C10E-8685704B374A}"/>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pic>
        <p:nvPicPr>
          <p:cNvPr id="5" name="Picture 4">
            <a:extLst>
              <a:ext uri="{FF2B5EF4-FFF2-40B4-BE49-F238E27FC236}">
                <a16:creationId xmlns:a16="http://schemas.microsoft.com/office/drawing/2014/main" id="{D57A6FBA-3D9A-4D1F-8FBD-718C4208D255}"/>
              </a:ext>
            </a:extLst>
          </p:cNvPr>
          <p:cNvPicPr>
            <a:picLocks noChangeAspect="1"/>
          </p:cNvPicPr>
          <p:nvPr/>
        </p:nvPicPr>
        <p:blipFill>
          <a:blip r:embed="rId6"/>
          <a:stretch>
            <a:fillRect/>
          </a:stretch>
        </p:blipFill>
        <p:spPr>
          <a:xfrm>
            <a:off x="6870242" y="1945573"/>
            <a:ext cx="2019797" cy="1563267"/>
          </a:xfrm>
          <a:prstGeom prst="rect">
            <a:avLst/>
          </a:prstGeom>
        </p:spPr>
      </p:pic>
      <p:cxnSp>
        <p:nvCxnSpPr>
          <p:cNvPr id="89" name="Straight Arrow Connector 88">
            <a:extLst>
              <a:ext uri="{FF2B5EF4-FFF2-40B4-BE49-F238E27FC236}">
                <a16:creationId xmlns:a16="http://schemas.microsoft.com/office/drawing/2014/main" id="{13C4C309-4D55-2281-5670-DA2587F367D3}"/>
              </a:ext>
            </a:extLst>
          </p:cNvPr>
          <p:cNvCxnSpPr>
            <a:cxnSpLocks/>
          </p:cNvCxnSpPr>
          <p:nvPr/>
        </p:nvCxnSpPr>
        <p:spPr>
          <a:xfrm flipH="1" flipV="1">
            <a:off x="6462936" y="2300268"/>
            <a:ext cx="489589" cy="2320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Footer Placeholder 5">
            <a:extLst>
              <a:ext uri="{FF2B5EF4-FFF2-40B4-BE49-F238E27FC236}">
                <a16:creationId xmlns:a16="http://schemas.microsoft.com/office/drawing/2014/main" id="{D3069024-622E-B91F-B69C-1368AA73BE9F}"/>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20818161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2</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7" name="Textplatzhalter 3">
            <a:extLst>
              <a:ext uri="{FF2B5EF4-FFF2-40B4-BE49-F238E27FC236}">
                <a16:creationId xmlns:a16="http://schemas.microsoft.com/office/drawing/2014/main" id="{F4FDAD62-F996-8CFA-1946-A2E2FD2E0E9E}"/>
              </a:ext>
            </a:extLst>
          </p:cNvPr>
          <p:cNvSpPr>
            <a:spLocks noGrp="1"/>
          </p:cNvSpPr>
          <p:nvPr>
            <p:ph type="body" sz="quarter" idx="12"/>
          </p:nvPr>
        </p:nvSpPr>
        <p:spPr>
          <a:xfrm>
            <a:off x="395536" y="483519"/>
            <a:ext cx="5760640" cy="4562558"/>
          </a:xfrm>
        </p:spPr>
        <p:txBody>
          <a:bodyPr rtlCol="0">
            <a:normAutofit fontScale="85000" lnSpcReduction="20000"/>
          </a:bodyPr>
          <a:lstStyle/>
          <a:p>
            <a:pPr marL="285750" lvl="1" indent="-285750">
              <a:lnSpc>
                <a:spcPct val="200000"/>
              </a:lnSpc>
              <a:spcBef>
                <a:spcPts val="500"/>
              </a:spcBef>
              <a:buFont typeface="Wingdings" panose="05000000000000000000" pitchFamily="2" charset="2"/>
              <a:buChar char="q"/>
              <a:defRPr/>
            </a:pPr>
            <a:r>
              <a:rPr lang="en-US" sz="1600" u="sng" dirty="0"/>
              <a:t>FCC Underground Structure Overview</a:t>
            </a:r>
          </a:p>
          <a:p>
            <a:pPr marL="285750" lvl="1" indent="-285750">
              <a:lnSpc>
                <a:spcPct val="200000"/>
              </a:lnSpc>
              <a:spcBef>
                <a:spcPts val="500"/>
              </a:spcBef>
              <a:buFont typeface="Wingdings" panose="05000000000000000000" pitchFamily="2" charset="2"/>
              <a:buChar char="q"/>
              <a:defRPr/>
            </a:pPr>
            <a:r>
              <a:rPr lang="en-US" sz="1600" u="sng" dirty="0"/>
              <a:t>Integration of FCC-ee/</a:t>
            </a:r>
            <a:r>
              <a:rPr lang="en-US" sz="1600" u="sng" dirty="0" err="1"/>
              <a:t>hh</a:t>
            </a:r>
            <a:r>
              <a:rPr lang="en-US" sz="1600" u="sng" dirty="0"/>
              <a:t> Arc Cell</a:t>
            </a:r>
          </a:p>
          <a:p>
            <a:pPr marL="285750" lvl="1" indent="-285750">
              <a:lnSpc>
                <a:spcPct val="200000"/>
              </a:lnSpc>
              <a:spcBef>
                <a:spcPts val="500"/>
              </a:spcBef>
              <a:buFont typeface="Wingdings" panose="05000000000000000000" pitchFamily="2" charset="2"/>
              <a:buChar char="q"/>
              <a:defRPr/>
            </a:pPr>
            <a:r>
              <a:rPr lang="en-US" sz="1600" u="sng" dirty="0"/>
              <a:t>FCC-ee/</a:t>
            </a:r>
            <a:r>
              <a:rPr lang="en-US" sz="1600" u="sng" dirty="0" err="1"/>
              <a:t>hh</a:t>
            </a:r>
            <a:r>
              <a:rPr lang="en-US" sz="1600" u="sng" dirty="0"/>
              <a:t> Underground Structure point A</a:t>
            </a:r>
          </a:p>
          <a:p>
            <a:pPr marL="450850" lvl="1" indent="-184150">
              <a:lnSpc>
                <a:spcPct val="200000"/>
              </a:lnSpc>
              <a:spcBef>
                <a:spcPts val="500"/>
              </a:spcBef>
              <a:buFont typeface="Wingdings" panose="05000000000000000000" pitchFamily="2" charset="2"/>
              <a:buChar char="§"/>
              <a:defRPr/>
            </a:pPr>
            <a:r>
              <a:rPr lang="en-US" sz="1600" u="sng" dirty="0"/>
              <a:t>Integration of FCC-ee </a:t>
            </a:r>
            <a:r>
              <a:rPr lang="en-US" sz="1600" u="sng" dirty="0" err="1"/>
              <a:t>Beamstrahlung</a:t>
            </a:r>
            <a:r>
              <a:rPr lang="en-US" sz="1600" u="sng" dirty="0"/>
              <a:t> dump point A</a:t>
            </a:r>
          </a:p>
          <a:p>
            <a:pPr marL="450850" lvl="1" indent="-184150">
              <a:lnSpc>
                <a:spcPct val="200000"/>
              </a:lnSpc>
              <a:spcBef>
                <a:spcPts val="500"/>
              </a:spcBef>
              <a:buFont typeface="Wingdings" panose="05000000000000000000" pitchFamily="2" charset="2"/>
              <a:buChar char="§"/>
              <a:defRPr/>
            </a:pPr>
            <a:r>
              <a:rPr lang="en-GB" sz="1600" u="sng" dirty="0"/>
              <a:t>FCC-ee Booster Injection at point A</a:t>
            </a:r>
            <a:endParaRPr lang="en-US" sz="1600" u="sng" dirty="0"/>
          </a:p>
          <a:p>
            <a:pPr marL="285750" lvl="1" indent="-285750">
              <a:lnSpc>
                <a:spcPct val="200000"/>
              </a:lnSpc>
              <a:spcBef>
                <a:spcPts val="500"/>
              </a:spcBef>
              <a:buFont typeface="Wingdings" panose="05000000000000000000" pitchFamily="2" charset="2"/>
              <a:buChar char="q"/>
              <a:defRPr/>
            </a:pPr>
            <a:r>
              <a:rPr lang="en-US" sz="1600" u="sng" dirty="0"/>
              <a:t>FCC-ee Underground Structure point B</a:t>
            </a:r>
          </a:p>
          <a:p>
            <a:pPr marL="285750" lvl="1" indent="-285750">
              <a:lnSpc>
                <a:spcPct val="200000"/>
              </a:lnSpc>
              <a:spcBef>
                <a:spcPts val="500"/>
              </a:spcBef>
              <a:buFont typeface="Wingdings" panose="05000000000000000000" pitchFamily="2" charset="2"/>
              <a:buChar char="q"/>
              <a:defRPr/>
            </a:pPr>
            <a:r>
              <a:rPr lang="en-US" sz="1600" u="sng" dirty="0"/>
              <a:t>FCC-ee/</a:t>
            </a:r>
            <a:r>
              <a:rPr lang="en-US" sz="1600" u="sng" dirty="0" err="1"/>
              <a:t>hh</a:t>
            </a:r>
            <a:r>
              <a:rPr lang="en-US" sz="1600" u="sng" dirty="0"/>
              <a:t> Underground Structure point D and point J</a:t>
            </a:r>
          </a:p>
          <a:p>
            <a:pPr marL="285750" lvl="1" indent="-285750">
              <a:lnSpc>
                <a:spcPct val="200000"/>
              </a:lnSpc>
              <a:spcBef>
                <a:spcPts val="500"/>
              </a:spcBef>
              <a:buFont typeface="Wingdings" panose="05000000000000000000" pitchFamily="2" charset="2"/>
              <a:buChar char="q"/>
              <a:defRPr/>
            </a:pPr>
            <a:r>
              <a:rPr lang="en-US" sz="1600" u="sng" dirty="0"/>
              <a:t>FCC-ee Underground Structure point F</a:t>
            </a:r>
          </a:p>
          <a:p>
            <a:pPr marL="285750" lvl="1" indent="-285750">
              <a:lnSpc>
                <a:spcPct val="200000"/>
              </a:lnSpc>
              <a:spcBef>
                <a:spcPts val="500"/>
              </a:spcBef>
              <a:buFont typeface="Wingdings" panose="05000000000000000000" pitchFamily="2" charset="2"/>
              <a:buChar char="q"/>
              <a:defRPr/>
            </a:pPr>
            <a:r>
              <a:rPr lang="en-US" sz="1600" u="sng" dirty="0"/>
              <a:t>FCC-ee Underground Structure point G</a:t>
            </a:r>
          </a:p>
          <a:p>
            <a:pPr marL="285750" lvl="1" indent="-285750">
              <a:lnSpc>
                <a:spcPct val="200000"/>
              </a:lnSpc>
              <a:spcBef>
                <a:spcPts val="500"/>
              </a:spcBef>
              <a:buFont typeface="Wingdings" panose="05000000000000000000" pitchFamily="2" charset="2"/>
              <a:buChar char="q"/>
              <a:defRPr/>
            </a:pPr>
            <a:r>
              <a:rPr lang="en-US" sz="1600" u="sng" dirty="0"/>
              <a:t>Integration of FCC-ee Alcoves and transport areas</a:t>
            </a:r>
          </a:p>
        </p:txBody>
      </p:sp>
      <p:sp>
        <p:nvSpPr>
          <p:cNvPr id="2" name="Textfeld 4">
            <a:extLst>
              <a:ext uri="{FF2B5EF4-FFF2-40B4-BE49-F238E27FC236}">
                <a16:creationId xmlns:a16="http://schemas.microsoft.com/office/drawing/2014/main" id="{E485F97A-29D9-DE4B-C089-65CE20667E08}"/>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5" name="Footer Placeholder 5">
            <a:extLst>
              <a:ext uri="{FF2B5EF4-FFF2-40B4-BE49-F238E27FC236}">
                <a16:creationId xmlns:a16="http://schemas.microsoft.com/office/drawing/2014/main" id="{5E6C6A1D-CA0E-DEA8-1B8D-BDF7E1247033}"/>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15765991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5" name="Textplatzhalter 3">
            <a:extLst>
              <a:ext uri="{FF2B5EF4-FFF2-40B4-BE49-F238E27FC236}">
                <a16:creationId xmlns:a16="http://schemas.microsoft.com/office/drawing/2014/main" id="{80BB49C6-E8DA-CCEC-6D53-2B495AE1DFFE}"/>
              </a:ext>
            </a:extLst>
          </p:cNvPr>
          <p:cNvSpPr txBox="1">
            <a:spLocks/>
          </p:cNvSpPr>
          <p:nvPr/>
        </p:nvSpPr>
        <p:spPr>
          <a:xfrm>
            <a:off x="1231032" y="2233196"/>
            <a:ext cx="7344816" cy="338554"/>
          </a:xfrm>
          <a:prstGeom prst="rect">
            <a:avLst/>
          </a:prstGeom>
        </p:spPr>
        <p:txBody>
          <a:bodyPr vert="horz" lIns="91440" tIns="45720" rIns="91440" bIns="45720" rtlCol="0">
            <a:normAutofit fontScale="92500"/>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68287" lvl="1">
              <a:spcBef>
                <a:spcPts val="500"/>
              </a:spcBef>
              <a:defRPr/>
            </a:pPr>
            <a:r>
              <a:rPr lang="en-US" sz="3600" u="sng" dirty="0"/>
              <a:t>FCC-</a:t>
            </a:r>
            <a:r>
              <a:rPr lang="en-US" sz="3600" u="sng" dirty="0" err="1"/>
              <a:t>ee</a:t>
            </a:r>
            <a:r>
              <a:rPr lang="en-US" sz="3600" u="sng" dirty="0"/>
              <a:t> </a:t>
            </a:r>
            <a:r>
              <a:rPr lang="en-GB" sz="3600" u="sng" dirty="0"/>
              <a:t>Booster Injection at point A</a:t>
            </a:r>
          </a:p>
        </p:txBody>
      </p:sp>
      <p:sp>
        <p:nvSpPr>
          <p:cNvPr id="6" name="Slide Number Placeholder 5">
            <a:extLst>
              <a:ext uri="{FF2B5EF4-FFF2-40B4-BE49-F238E27FC236}">
                <a16:creationId xmlns:a16="http://schemas.microsoft.com/office/drawing/2014/main" id="{A9648C8D-AF8D-B614-6342-E27AFBE280B1}"/>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20</a:t>
            </a:fld>
            <a:endParaRPr lang="en-US" dirty="0"/>
          </a:p>
        </p:txBody>
      </p:sp>
      <p:sp>
        <p:nvSpPr>
          <p:cNvPr id="3" name="Textfeld 4">
            <a:extLst>
              <a:ext uri="{FF2B5EF4-FFF2-40B4-BE49-F238E27FC236}">
                <a16:creationId xmlns:a16="http://schemas.microsoft.com/office/drawing/2014/main" id="{60F0FAB6-CDD9-F7B7-664F-68C5AE26B7EC}"/>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2" name="Footer Placeholder 5">
            <a:extLst>
              <a:ext uri="{FF2B5EF4-FFF2-40B4-BE49-F238E27FC236}">
                <a16:creationId xmlns:a16="http://schemas.microsoft.com/office/drawing/2014/main" id="{02CF5166-1A94-A27E-775C-0467585E5ED2}"/>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1690324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68A6E62E-C3BF-7EE0-7182-A05ACB2ED4D9}"/>
              </a:ext>
            </a:extLst>
          </p:cNvPr>
          <p:cNvCxnSpPr>
            <a:cxnSpLocks/>
          </p:cNvCxnSpPr>
          <p:nvPr/>
        </p:nvCxnSpPr>
        <p:spPr>
          <a:xfrm flipH="1" flipV="1">
            <a:off x="5352488" y="4637252"/>
            <a:ext cx="11600" cy="81730"/>
          </a:xfrm>
          <a:prstGeom prst="line">
            <a:avLst/>
          </a:prstGeom>
          <a:ln w="28575">
            <a:solidFill>
              <a:srgbClr val="BAB7CC"/>
            </a:solidFill>
          </a:ln>
        </p:spPr>
        <p:style>
          <a:lnRef idx="1">
            <a:schemeClr val="accent1"/>
          </a:lnRef>
          <a:fillRef idx="0">
            <a:schemeClr val="accent1"/>
          </a:fillRef>
          <a:effectRef idx="0">
            <a:schemeClr val="accent1"/>
          </a:effectRef>
          <a:fontRef idx="minor">
            <a:schemeClr val="tx1"/>
          </a:fontRef>
        </p:style>
      </p:cxnSp>
      <p:pic>
        <p:nvPicPr>
          <p:cNvPr id="17" name="Picture 16" descr="A computer screen shot of a machine&#10;&#10;Description automatically generated">
            <a:extLst>
              <a:ext uri="{FF2B5EF4-FFF2-40B4-BE49-F238E27FC236}">
                <a16:creationId xmlns:a16="http://schemas.microsoft.com/office/drawing/2014/main" id="{D3FC3FE5-E1D6-C3B8-E0B2-CC1282CC6CCF}"/>
              </a:ext>
            </a:extLst>
          </p:cNvPr>
          <p:cNvPicPr>
            <a:picLocks noChangeAspect="1"/>
          </p:cNvPicPr>
          <p:nvPr/>
        </p:nvPicPr>
        <p:blipFill>
          <a:blip r:embed="rId3">
            <a:extLst>
              <a:ext uri="{28A0092B-C50C-407E-A947-70E740481C1C}">
                <a14:useLocalDpi xmlns:a14="http://schemas.microsoft.com/office/drawing/2010/main" val="0"/>
              </a:ext>
            </a:extLst>
          </a:blip>
          <a:srcRect l="25046" t="9956" r="27951" b="25954"/>
          <a:stretch/>
        </p:blipFill>
        <p:spPr>
          <a:xfrm>
            <a:off x="4794205" y="836432"/>
            <a:ext cx="3087887" cy="2127247"/>
          </a:xfrm>
          <a:prstGeom prst="rect">
            <a:avLst/>
          </a:prstGeom>
        </p:spPr>
      </p:pic>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8" name="Textplatzhalter 3">
            <a:extLst>
              <a:ext uri="{FF2B5EF4-FFF2-40B4-BE49-F238E27FC236}">
                <a16:creationId xmlns:a16="http://schemas.microsoft.com/office/drawing/2014/main" id="{F479E2A7-A6FF-F997-8EB1-252B6C45CE03}"/>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ee</a:t>
            </a:r>
            <a:r>
              <a:rPr lang="en-US" sz="2000" u="sng" dirty="0"/>
              <a:t> </a:t>
            </a:r>
            <a:r>
              <a:rPr lang="en-GB" sz="2000" u="sng" dirty="0"/>
              <a:t>Booster injection integration at point A</a:t>
            </a:r>
            <a:r>
              <a:rPr lang="en-US" sz="2000" u="sng" dirty="0"/>
              <a:t> </a:t>
            </a:r>
            <a:endParaRPr lang="en-US" u="sng" dirty="0"/>
          </a:p>
        </p:txBody>
      </p:sp>
      <p:sp>
        <p:nvSpPr>
          <p:cNvPr id="14" name="Slide Number Placeholder 13">
            <a:extLst>
              <a:ext uri="{FF2B5EF4-FFF2-40B4-BE49-F238E27FC236}">
                <a16:creationId xmlns:a16="http://schemas.microsoft.com/office/drawing/2014/main" id="{3492B257-FDE9-84FA-CA5B-B0158A682CA8}"/>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21</a:t>
            </a:fld>
            <a:endParaRPr lang="en-US" dirty="0"/>
          </a:p>
        </p:txBody>
      </p:sp>
      <p:pic>
        <p:nvPicPr>
          <p:cNvPr id="4" name="Picture 3" descr="A long blue and green object&#10;&#10;Description automatically generated with medium confidence">
            <a:extLst>
              <a:ext uri="{FF2B5EF4-FFF2-40B4-BE49-F238E27FC236}">
                <a16:creationId xmlns:a16="http://schemas.microsoft.com/office/drawing/2014/main" id="{E18DD776-968A-D512-A11C-B7721963BDF7}"/>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13889" t="51531" r="1421" b="22458"/>
          <a:stretch/>
        </p:blipFill>
        <p:spPr>
          <a:xfrm>
            <a:off x="655994" y="3866068"/>
            <a:ext cx="8086801" cy="1277432"/>
          </a:xfrm>
          <a:prstGeom prst="rect">
            <a:avLst/>
          </a:prstGeom>
        </p:spPr>
      </p:pic>
      <p:sp>
        <p:nvSpPr>
          <p:cNvPr id="5" name="Oval 4">
            <a:extLst>
              <a:ext uri="{FF2B5EF4-FFF2-40B4-BE49-F238E27FC236}">
                <a16:creationId xmlns:a16="http://schemas.microsoft.com/office/drawing/2014/main" id="{F97CCB37-13AA-308C-3916-2A30266E563E}"/>
              </a:ext>
            </a:extLst>
          </p:cNvPr>
          <p:cNvSpPr/>
          <p:nvPr/>
        </p:nvSpPr>
        <p:spPr>
          <a:xfrm>
            <a:off x="5940152" y="4587974"/>
            <a:ext cx="72008" cy="72008"/>
          </a:xfrm>
          <a:prstGeom prst="ellipse">
            <a:avLst/>
          </a:prstGeom>
          <a:solidFill>
            <a:schemeClr val="accent4"/>
          </a:solidFill>
          <a:ln>
            <a:solidFill>
              <a:schemeClr val="accent4">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dirty="0"/>
          </a:p>
        </p:txBody>
      </p:sp>
      <p:cxnSp>
        <p:nvCxnSpPr>
          <p:cNvPr id="6" name="Straight Connector 5">
            <a:extLst>
              <a:ext uri="{FF2B5EF4-FFF2-40B4-BE49-F238E27FC236}">
                <a16:creationId xmlns:a16="http://schemas.microsoft.com/office/drawing/2014/main" id="{24B20F65-ED5A-FFB2-B4E6-85CFC572188E}"/>
              </a:ext>
            </a:extLst>
          </p:cNvPr>
          <p:cNvCxnSpPr>
            <a:cxnSpLocks/>
          </p:cNvCxnSpPr>
          <p:nvPr/>
        </p:nvCxnSpPr>
        <p:spPr>
          <a:xfrm>
            <a:off x="5970612" y="4000733"/>
            <a:ext cx="0" cy="587241"/>
          </a:xfrm>
          <a:prstGeom prst="line">
            <a:avLst/>
          </a:prstGeom>
          <a:ln w="28575">
            <a:solidFill>
              <a:schemeClr val="accent3">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E5CFECD-65AB-DFAC-7AF5-E8DE1D0B5F8E}"/>
              </a:ext>
            </a:extLst>
          </p:cNvPr>
          <p:cNvSpPr txBox="1"/>
          <p:nvPr/>
        </p:nvSpPr>
        <p:spPr>
          <a:xfrm>
            <a:off x="5493558" y="3456724"/>
            <a:ext cx="954107" cy="500778"/>
          </a:xfrm>
          <a:prstGeom prst="rect">
            <a:avLst/>
          </a:prstGeom>
          <a:noFill/>
          <a:ln>
            <a:solidFill>
              <a:schemeClr val="tx1"/>
            </a:solidFill>
          </a:ln>
        </p:spPr>
        <p:txBody>
          <a:bodyPr wrap="none" rtlCol="0">
            <a:spAutoFit/>
          </a:bodyPr>
          <a:lstStyle/>
          <a:p>
            <a:pPr algn="l">
              <a:lnSpc>
                <a:spcPts val="3700"/>
              </a:lnSpc>
            </a:pPr>
            <a:r>
              <a:rPr lang="en-GB" sz="1800" dirty="0"/>
              <a:t>693.3m</a:t>
            </a:r>
          </a:p>
        </p:txBody>
      </p:sp>
      <p:pic>
        <p:nvPicPr>
          <p:cNvPr id="12" name="Picture 11" descr="A drawing of a circle with a number of lines&#10;&#10;Description automatically generated with medium confidence">
            <a:extLst>
              <a:ext uri="{FF2B5EF4-FFF2-40B4-BE49-F238E27FC236}">
                <a16:creationId xmlns:a16="http://schemas.microsoft.com/office/drawing/2014/main" id="{2E25133C-7B77-8BB5-AF73-02D6C3C2604A}"/>
              </a:ext>
            </a:extLst>
          </p:cNvPr>
          <p:cNvPicPr>
            <a:picLocks noChangeAspect="1"/>
          </p:cNvPicPr>
          <p:nvPr/>
        </p:nvPicPr>
        <p:blipFill>
          <a:blip r:embed="rId6">
            <a:extLst>
              <a:ext uri="{28A0092B-C50C-407E-A947-70E740481C1C}">
                <a14:useLocalDpi xmlns:a14="http://schemas.microsoft.com/office/drawing/2010/main" val="0"/>
              </a:ext>
            </a:extLst>
          </a:blip>
          <a:srcRect l="37008" t="21944" r="38954" b="28178"/>
          <a:stretch/>
        </p:blipFill>
        <p:spPr>
          <a:xfrm>
            <a:off x="1299962" y="870572"/>
            <a:ext cx="2198028" cy="2304257"/>
          </a:xfrm>
          <a:prstGeom prst="rect">
            <a:avLst/>
          </a:prstGeom>
        </p:spPr>
      </p:pic>
      <p:sp>
        <p:nvSpPr>
          <p:cNvPr id="13" name="TextBox 12">
            <a:extLst>
              <a:ext uri="{FF2B5EF4-FFF2-40B4-BE49-F238E27FC236}">
                <a16:creationId xmlns:a16="http://schemas.microsoft.com/office/drawing/2014/main" id="{294468BB-6F32-5A0D-7C7A-45BDA028C4BC}"/>
              </a:ext>
            </a:extLst>
          </p:cNvPr>
          <p:cNvSpPr txBox="1"/>
          <p:nvPr/>
        </p:nvSpPr>
        <p:spPr>
          <a:xfrm>
            <a:off x="65213" y="876979"/>
            <a:ext cx="2074607" cy="338554"/>
          </a:xfrm>
          <a:prstGeom prst="rect">
            <a:avLst/>
          </a:prstGeom>
          <a:noFill/>
        </p:spPr>
        <p:txBody>
          <a:bodyPr wrap="none" rtlCol="0">
            <a:spAutoFit/>
          </a:bodyPr>
          <a:lstStyle/>
          <a:p>
            <a:pPr algn="l"/>
            <a:r>
              <a:rPr lang="en-GB" sz="1600" dirty="0">
                <a:solidFill>
                  <a:schemeClr val="accent4">
                    <a:lumMod val="60000"/>
                    <a:lumOff val="40000"/>
                  </a:schemeClr>
                </a:solidFill>
              </a:rPr>
              <a:t>Booster injection line</a:t>
            </a:r>
          </a:p>
        </p:txBody>
      </p:sp>
      <p:cxnSp>
        <p:nvCxnSpPr>
          <p:cNvPr id="15" name="Straight Arrow Connector 14">
            <a:extLst>
              <a:ext uri="{FF2B5EF4-FFF2-40B4-BE49-F238E27FC236}">
                <a16:creationId xmlns:a16="http://schemas.microsoft.com/office/drawing/2014/main" id="{C7C877C9-CDA4-3E04-8AEC-E601CEF0D99D}"/>
              </a:ext>
            </a:extLst>
          </p:cNvPr>
          <p:cNvCxnSpPr>
            <a:cxnSpLocks/>
          </p:cNvCxnSpPr>
          <p:nvPr/>
        </p:nvCxnSpPr>
        <p:spPr>
          <a:xfrm>
            <a:off x="844330" y="1243531"/>
            <a:ext cx="1554646" cy="458210"/>
          </a:xfrm>
          <a:prstGeom prst="straightConnector1">
            <a:avLst/>
          </a:prstGeom>
          <a:ln>
            <a:solidFill>
              <a:srgbClr val="92D050"/>
            </a:solidFill>
            <a:tailEnd type="triangle"/>
          </a:ln>
        </p:spPr>
        <p:style>
          <a:lnRef idx="2">
            <a:schemeClr val="accent5"/>
          </a:lnRef>
          <a:fillRef idx="0">
            <a:schemeClr val="accent5"/>
          </a:fillRef>
          <a:effectRef idx="1">
            <a:schemeClr val="accent5"/>
          </a:effectRef>
          <a:fontRef idx="minor">
            <a:schemeClr val="tx1"/>
          </a:fontRef>
        </p:style>
      </p:cxnSp>
      <p:sp>
        <p:nvSpPr>
          <p:cNvPr id="18" name="Oval 17">
            <a:extLst>
              <a:ext uri="{FF2B5EF4-FFF2-40B4-BE49-F238E27FC236}">
                <a16:creationId xmlns:a16="http://schemas.microsoft.com/office/drawing/2014/main" id="{786D1B12-DA92-325D-2477-2C9D244C3E1E}"/>
              </a:ext>
            </a:extLst>
          </p:cNvPr>
          <p:cNvSpPr/>
          <p:nvPr/>
        </p:nvSpPr>
        <p:spPr>
          <a:xfrm>
            <a:off x="2430428" y="1743057"/>
            <a:ext cx="72008" cy="72008"/>
          </a:xfrm>
          <a:prstGeom prst="ellipse">
            <a:avLst/>
          </a:prstGeom>
          <a:solidFill>
            <a:schemeClr val="accent4"/>
          </a:solidFill>
          <a:ln>
            <a:solidFill>
              <a:schemeClr val="accent4">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EC031F4A-4001-DFDD-7383-57C2A2C33DF3}"/>
              </a:ext>
            </a:extLst>
          </p:cNvPr>
          <p:cNvSpPr txBox="1"/>
          <p:nvPr/>
        </p:nvSpPr>
        <p:spPr>
          <a:xfrm>
            <a:off x="945653" y="2905037"/>
            <a:ext cx="2827890" cy="494879"/>
          </a:xfrm>
          <a:prstGeom prst="rect">
            <a:avLst/>
          </a:prstGeom>
          <a:noFill/>
        </p:spPr>
        <p:txBody>
          <a:bodyPr wrap="none" rtlCol="0">
            <a:spAutoFit/>
          </a:bodyPr>
          <a:lstStyle/>
          <a:p>
            <a:pPr algn="l">
              <a:lnSpc>
                <a:spcPts val="3700"/>
              </a:lnSpc>
            </a:pPr>
            <a:r>
              <a:rPr lang="en-GB" sz="1600" dirty="0"/>
              <a:t>Booster Injection Line Tunnel</a:t>
            </a:r>
          </a:p>
        </p:txBody>
      </p:sp>
      <p:cxnSp>
        <p:nvCxnSpPr>
          <p:cNvPr id="20" name="Straight Connector 19">
            <a:extLst>
              <a:ext uri="{FF2B5EF4-FFF2-40B4-BE49-F238E27FC236}">
                <a16:creationId xmlns:a16="http://schemas.microsoft.com/office/drawing/2014/main" id="{EA4BE2F7-0851-3A31-CC65-CC741633E5C6}"/>
              </a:ext>
            </a:extLst>
          </p:cNvPr>
          <p:cNvCxnSpPr>
            <a:cxnSpLocks/>
          </p:cNvCxnSpPr>
          <p:nvPr/>
        </p:nvCxnSpPr>
        <p:spPr>
          <a:xfrm>
            <a:off x="3275856" y="3456724"/>
            <a:ext cx="1158719" cy="1368675"/>
          </a:xfrm>
          <a:prstGeom prst="line">
            <a:avLst/>
          </a:prstGeom>
          <a:ln w="28575">
            <a:solidFill>
              <a:schemeClr val="accent4">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Textplatzhalter 3">
            <a:extLst>
              <a:ext uri="{FF2B5EF4-FFF2-40B4-BE49-F238E27FC236}">
                <a16:creationId xmlns:a16="http://schemas.microsoft.com/office/drawing/2014/main" id="{F9798A5D-4B43-2E5C-ED1C-B5792C43FB02}"/>
              </a:ext>
            </a:extLst>
          </p:cNvPr>
          <p:cNvSpPr txBox="1">
            <a:spLocks/>
          </p:cNvSpPr>
          <p:nvPr/>
        </p:nvSpPr>
        <p:spPr>
          <a:xfrm>
            <a:off x="5200720" y="3035687"/>
            <a:ext cx="2493889" cy="436762"/>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GB" sz="1400" u="sng" dirty="0">
                <a:solidFill>
                  <a:srgbClr val="FF0000"/>
                </a:solidFill>
              </a:rPr>
              <a:t>Machine tunnel Section 5</a:t>
            </a:r>
            <a:endParaRPr lang="en-US" sz="1400" u="sng" dirty="0">
              <a:solidFill>
                <a:srgbClr val="FF0000"/>
              </a:solidFill>
            </a:endParaRPr>
          </a:p>
        </p:txBody>
      </p:sp>
      <p:cxnSp>
        <p:nvCxnSpPr>
          <p:cNvPr id="34" name="Straight Arrow Connector 33">
            <a:extLst>
              <a:ext uri="{FF2B5EF4-FFF2-40B4-BE49-F238E27FC236}">
                <a16:creationId xmlns:a16="http://schemas.microsoft.com/office/drawing/2014/main" id="{678F8A78-CA97-0B8D-CFC3-5A438841AC38}"/>
              </a:ext>
            </a:extLst>
          </p:cNvPr>
          <p:cNvCxnSpPr>
            <a:cxnSpLocks/>
          </p:cNvCxnSpPr>
          <p:nvPr/>
        </p:nvCxnSpPr>
        <p:spPr>
          <a:xfrm>
            <a:off x="5035717" y="1008102"/>
            <a:ext cx="374193" cy="693639"/>
          </a:xfrm>
          <a:prstGeom prst="straightConnector1">
            <a:avLst/>
          </a:prstGeom>
          <a:ln>
            <a:solidFill>
              <a:schemeClr val="accent4">
                <a:lumMod val="75000"/>
              </a:schemeClr>
            </a:solidFill>
            <a:tailEnd type="triangle"/>
          </a:ln>
        </p:spPr>
        <p:style>
          <a:lnRef idx="2">
            <a:schemeClr val="accent5"/>
          </a:lnRef>
          <a:fillRef idx="0">
            <a:schemeClr val="accent5"/>
          </a:fillRef>
          <a:effectRef idx="1">
            <a:schemeClr val="accent5"/>
          </a:effectRef>
          <a:fontRef idx="minor">
            <a:schemeClr val="tx1"/>
          </a:fontRef>
        </p:style>
      </p:cxnSp>
      <p:sp>
        <p:nvSpPr>
          <p:cNvPr id="36" name="TextBox 35">
            <a:extLst>
              <a:ext uri="{FF2B5EF4-FFF2-40B4-BE49-F238E27FC236}">
                <a16:creationId xmlns:a16="http://schemas.microsoft.com/office/drawing/2014/main" id="{E88C6686-0591-44A0-9077-8FAD5573DDBD}"/>
              </a:ext>
            </a:extLst>
          </p:cNvPr>
          <p:cNvSpPr txBox="1"/>
          <p:nvPr/>
        </p:nvSpPr>
        <p:spPr>
          <a:xfrm>
            <a:off x="4108243" y="659467"/>
            <a:ext cx="1290738" cy="338554"/>
          </a:xfrm>
          <a:prstGeom prst="rect">
            <a:avLst/>
          </a:prstGeom>
          <a:noFill/>
        </p:spPr>
        <p:txBody>
          <a:bodyPr wrap="none" rtlCol="0">
            <a:spAutoFit/>
          </a:bodyPr>
          <a:lstStyle/>
          <a:p>
            <a:pPr algn="l"/>
            <a:r>
              <a:rPr lang="en-GB" sz="1600" dirty="0">
                <a:solidFill>
                  <a:schemeClr val="accent4">
                    <a:lumMod val="75000"/>
                  </a:schemeClr>
                </a:solidFill>
              </a:rPr>
              <a:t>Booster ring</a:t>
            </a:r>
          </a:p>
        </p:txBody>
      </p:sp>
      <p:sp>
        <p:nvSpPr>
          <p:cNvPr id="39" name="TextBox 38">
            <a:extLst>
              <a:ext uri="{FF2B5EF4-FFF2-40B4-BE49-F238E27FC236}">
                <a16:creationId xmlns:a16="http://schemas.microsoft.com/office/drawing/2014/main" id="{37F20E48-6C40-B288-8A35-ABD51A75819F}"/>
              </a:ext>
            </a:extLst>
          </p:cNvPr>
          <p:cNvSpPr txBox="1"/>
          <p:nvPr/>
        </p:nvSpPr>
        <p:spPr>
          <a:xfrm>
            <a:off x="3126113" y="1055338"/>
            <a:ext cx="2074607" cy="338554"/>
          </a:xfrm>
          <a:prstGeom prst="rect">
            <a:avLst/>
          </a:prstGeom>
          <a:noFill/>
        </p:spPr>
        <p:txBody>
          <a:bodyPr wrap="none" rtlCol="0">
            <a:spAutoFit/>
          </a:bodyPr>
          <a:lstStyle/>
          <a:p>
            <a:pPr algn="l"/>
            <a:r>
              <a:rPr lang="en-GB" sz="1600" dirty="0">
                <a:solidFill>
                  <a:schemeClr val="accent4">
                    <a:lumMod val="60000"/>
                    <a:lumOff val="40000"/>
                  </a:schemeClr>
                </a:solidFill>
              </a:rPr>
              <a:t>Booster injection line</a:t>
            </a:r>
          </a:p>
        </p:txBody>
      </p:sp>
      <p:cxnSp>
        <p:nvCxnSpPr>
          <p:cNvPr id="40" name="Straight Arrow Connector 39">
            <a:extLst>
              <a:ext uri="{FF2B5EF4-FFF2-40B4-BE49-F238E27FC236}">
                <a16:creationId xmlns:a16="http://schemas.microsoft.com/office/drawing/2014/main" id="{17213FA5-16EF-B8DB-6F2C-0E3A660145F2}"/>
              </a:ext>
            </a:extLst>
          </p:cNvPr>
          <p:cNvCxnSpPr>
            <a:cxnSpLocks/>
          </p:cNvCxnSpPr>
          <p:nvPr/>
        </p:nvCxnSpPr>
        <p:spPr>
          <a:xfrm>
            <a:off x="4230549" y="1400374"/>
            <a:ext cx="615705" cy="382355"/>
          </a:xfrm>
          <a:prstGeom prst="straightConnector1">
            <a:avLst/>
          </a:prstGeom>
          <a:ln>
            <a:solidFill>
              <a:srgbClr val="92D050"/>
            </a:solidFill>
            <a:tailEnd type="triangle"/>
          </a:ln>
        </p:spPr>
        <p:style>
          <a:lnRef idx="2">
            <a:schemeClr val="accent5"/>
          </a:lnRef>
          <a:fillRef idx="0">
            <a:schemeClr val="accent5"/>
          </a:fillRef>
          <a:effectRef idx="1">
            <a:schemeClr val="accent5"/>
          </a:effectRef>
          <a:fontRef idx="minor">
            <a:schemeClr val="tx1"/>
          </a:fontRef>
        </p:style>
      </p:cxnSp>
      <p:cxnSp>
        <p:nvCxnSpPr>
          <p:cNvPr id="42" name="Straight Arrow Connector 41">
            <a:extLst>
              <a:ext uri="{FF2B5EF4-FFF2-40B4-BE49-F238E27FC236}">
                <a16:creationId xmlns:a16="http://schemas.microsoft.com/office/drawing/2014/main" id="{C2FB4290-FBB9-C588-4645-5BCBF1C84275}"/>
              </a:ext>
            </a:extLst>
          </p:cNvPr>
          <p:cNvCxnSpPr>
            <a:cxnSpLocks/>
          </p:cNvCxnSpPr>
          <p:nvPr/>
        </p:nvCxnSpPr>
        <p:spPr>
          <a:xfrm flipV="1">
            <a:off x="4506360" y="2017158"/>
            <a:ext cx="785720" cy="433100"/>
          </a:xfrm>
          <a:prstGeom prst="straightConnector1">
            <a:avLst/>
          </a:prstGeom>
          <a:ln>
            <a:solidFill>
              <a:schemeClr val="accent1">
                <a:lumMod val="75000"/>
              </a:schemeClr>
            </a:solidFill>
            <a:tailEnd type="triangle"/>
          </a:ln>
        </p:spPr>
        <p:style>
          <a:lnRef idx="2">
            <a:schemeClr val="accent5"/>
          </a:lnRef>
          <a:fillRef idx="0">
            <a:schemeClr val="accent5"/>
          </a:fillRef>
          <a:effectRef idx="1">
            <a:schemeClr val="accent5"/>
          </a:effectRef>
          <a:fontRef idx="minor">
            <a:schemeClr val="tx1"/>
          </a:fontRef>
        </p:style>
      </p:cxnSp>
      <p:sp>
        <p:nvSpPr>
          <p:cNvPr id="43" name="TextBox 42">
            <a:extLst>
              <a:ext uri="{FF2B5EF4-FFF2-40B4-BE49-F238E27FC236}">
                <a16:creationId xmlns:a16="http://schemas.microsoft.com/office/drawing/2014/main" id="{9A016DBD-6DD5-BD17-88CE-4FE7D9401B4D}"/>
              </a:ext>
            </a:extLst>
          </p:cNvPr>
          <p:cNvSpPr txBox="1"/>
          <p:nvPr/>
        </p:nvSpPr>
        <p:spPr>
          <a:xfrm>
            <a:off x="3792576" y="2280981"/>
            <a:ext cx="788999" cy="338554"/>
          </a:xfrm>
          <a:prstGeom prst="rect">
            <a:avLst/>
          </a:prstGeom>
          <a:noFill/>
        </p:spPr>
        <p:txBody>
          <a:bodyPr wrap="none" rtlCol="0">
            <a:spAutoFit/>
          </a:bodyPr>
          <a:lstStyle/>
          <a:p>
            <a:pPr algn="l"/>
            <a:r>
              <a:rPr lang="en-GB" sz="1600" dirty="0">
                <a:solidFill>
                  <a:schemeClr val="accent1">
                    <a:lumMod val="75000"/>
                  </a:schemeClr>
                </a:solidFill>
              </a:rPr>
              <a:t>E- ring</a:t>
            </a:r>
          </a:p>
        </p:txBody>
      </p:sp>
      <p:cxnSp>
        <p:nvCxnSpPr>
          <p:cNvPr id="45" name="Straight Arrow Connector 44">
            <a:extLst>
              <a:ext uri="{FF2B5EF4-FFF2-40B4-BE49-F238E27FC236}">
                <a16:creationId xmlns:a16="http://schemas.microsoft.com/office/drawing/2014/main" id="{68CDA480-7EB0-BC3F-01FB-03D6EE97090F}"/>
              </a:ext>
            </a:extLst>
          </p:cNvPr>
          <p:cNvCxnSpPr>
            <a:cxnSpLocks/>
          </p:cNvCxnSpPr>
          <p:nvPr/>
        </p:nvCxnSpPr>
        <p:spPr>
          <a:xfrm flipH="1" flipV="1">
            <a:off x="7084478" y="2022700"/>
            <a:ext cx="647157" cy="307093"/>
          </a:xfrm>
          <a:prstGeom prst="straightConnector1">
            <a:avLst/>
          </a:prstGeom>
          <a:ln>
            <a:solidFill>
              <a:srgbClr val="FF0000"/>
            </a:solidFill>
            <a:tailEnd type="triangle"/>
          </a:ln>
        </p:spPr>
        <p:style>
          <a:lnRef idx="2">
            <a:schemeClr val="accent5"/>
          </a:lnRef>
          <a:fillRef idx="0">
            <a:schemeClr val="accent5"/>
          </a:fillRef>
          <a:effectRef idx="1">
            <a:schemeClr val="accent5"/>
          </a:effectRef>
          <a:fontRef idx="minor">
            <a:schemeClr val="tx1"/>
          </a:fontRef>
        </p:style>
      </p:cxnSp>
      <p:sp>
        <p:nvSpPr>
          <p:cNvPr id="46" name="TextBox 45">
            <a:extLst>
              <a:ext uri="{FF2B5EF4-FFF2-40B4-BE49-F238E27FC236}">
                <a16:creationId xmlns:a16="http://schemas.microsoft.com/office/drawing/2014/main" id="{7921D6A9-9322-388E-B44B-D518D82EC5D6}"/>
              </a:ext>
            </a:extLst>
          </p:cNvPr>
          <p:cNvSpPr txBox="1"/>
          <p:nvPr/>
        </p:nvSpPr>
        <p:spPr>
          <a:xfrm>
            <a:off x="7731635" y="2250655"/>
            <a:ext cx="840295" cy="338554"/>
          </a:xfrm>
          <a:prstGeom prst="rect">
            <a:avLst/>
          </a:prstGeom>
          <a:noFill/>
        </p:spPr>
        <p:txBody>
          <a:bodyPr wrap="none" rtlCol="0">
            <a:spAutoFit/>
          </a:bodyPr>
          <a:lstStyle/>
          <a:p>
            <a:pPr algn="l"/>
            <a:r>
              <a:rPr lang="en-GB" sz="1600" dirty="0">
                <a:solidFill>
                  <a:schemeClr val="accent5">
                    <a:lumMod val="75000"/>
                  </a:schemeClr>
                </a:solidFill>
              </a:rPr>
              <a:t>E+ ring</a:t>
            </a:r>
          </a:p>
        </p:txBody>
      </p:sp>
      <p:pic>
        <p:nvPicPr>
          <p:cNvPr id="2" name="Picture 1">
            <a:extLst>
              <a:ext uri="{FF2B5EF4-FFF2-40B4-BE49-F238E27FC236}">
                <a16:creationId xmlns:a16="http://schemas.microsoft.com/office/drawing/2014/main" id="{D1601572-7FF8-DA20-7E95-CB83079A73EA}"/>
              </a:ext>
            </a:extLst>
          </p:cNvPr>
          <p:cNvPicPr>
            <a:picLocks noChangeAspect="1"/>
          </p:cNvPicPr>
          <p:nvPr/>
        </p:nvPicPr>
        <p:blipFill>
          <a:blip r:embed="rId7"/>
          <a:stretch>
            <a:fillRect/>
          </a:stretch>
        </p:blipFill>
        <p:spPr>
          <a:xfrm>
            <a:off x="8019421" y="357723"/>
            <a:ext cx="1126827" cy="979736"/>
          </a:xfrm>
          <a:prstGeom prst="rect">
            <a:avLst/>
          </a:prstGeom>
        </p:spPr>
      </p:pic>
      <p:sp>
        <p:nvSpPr>
          <p:cNvPr id="3" name="Textfeld 4">
            <a:extLst>
              <a:ext uri="{FF2B5EF4-FFF2-40B4-BE49-F238E27FC236}">
                <a16:creationId xmlns:a16="http://schemas.microsoft.com/office/drawing/2014/main" id="{BD29361E-BA52-758E-D84C-86F1FFDD6490}"/>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25" name="TextBox 24">
            <a:extLst>
              <a:ext uri="{FF2B5EF4-FFF2-40B4-BE49-F238E27FC236}">
                <a16:creationId xmlns:a16="http://schemas.microsoft.com/office/drawing/2014/main" id="{0E0669C8-8B75-E367-932A-C38517EDF7EC}"/>
              </a:ext>
            </a:extLst>
          </p:cNvPr>
          <p:cNvSpPr txBox="1"/>
          <p:nvPr/>
        </p:nvSpPr>
        <p:spPr>
          <a:xfrm>
            <a:off x="5493558" y="4681005"/>
            <a:ext cx="1869294" cy="494879"/>
          </a:xfrm>
          <a:prstGeom prst="rect">
            <a:avLst/>
          </a:prstGeom>
          <a:noFill/>
        </p:spPr>
        <p:txBody>
          <a:bodyPr wrap="none" rtlCol="0">
            <a:spAutoFit/>
          </a:bodyPr>
          <a:lstStyle/>
          <a:p>
            <a:pPr algn="l">
              <a:lnSpc>
                <a:spcPts val="3700"/>
              </a:lnSpc>
            </a:pPr>
            <a:r>
              <a:rPr lang="en-GB" sz="1600" dirty="0"/>
              <a:t>Evacuation Tunnel</a:t>
            </a:r>
          </a:p>
        </p:txBody>
      </p:sp>
      <p:cxnSp>
        <p:nvCxnSpPr>
          <p:cNvPr id="27" name="Straight Arrow Connector 26">
            <a:extLst>
              <a:ext uri="{FF2B5EF4-FFF2-40B4-BE49-F238E27FC236}">
                <a16:creationId xmlns:a16="http://schemas.microsoft.com/office/drawing/2014/main" id="{603C26E7-BC92-517C-77E4-AD12B43D497E}"/>
              </a:ext>
            </a:extLst>
          </p:cNvPr>
          <p:cNvCxnSpPr>
            <a:cxnSpLocks/>
          </p:cNvCxnSpPr>
          <p:nvPr/>
        </p:nvCxnSpPr>
        <p:spPr>
          <a:xfrm flipH="1" flipV="1">
            <a:off x="5398981" y="4678117"/>
            <a:ext cx="255057" cy="14728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 name="Footer Placeholder 5">
            <a:extLst>
              <a:ext uri="{FF2B5EF4-FFF2-40B4-BE49-F238E27FC236}">
                <a16:creationId xmlns:a16="http://schemas.microsoft.com/office/drawing/2014/main" id="{4DB144B1-E5C7-5744-1889-9904E121DAB7}"/>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9038979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51EE6C-0F19-A3DB-38E0-FDABE619D9FF}"/>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F432DD06-C1D9-F6C3-B21A-2FC7ABB1E8AA}"/>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22</a:t>
            </a:fld>
            <a:endParaRPr lang="de-AT" dirty="0"/>
          </a:p>
        </p:txBody>
      </p:sp>
      <p:pic>
        <p:nvPicPr>
          <p:cNvPr id="10" name="Picture 9">
            <a:extLst>
              <a:ext uri="{FF2B5EF4-FFF2-40B4-BE49-F238E27FC236}">
                <a16:creationId xmlns:a16="http://schemas.microsoft.com/office/drawing/2014/main" id="{33BEA73B-05D8-FDA6-3462-424B948E0D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5" name="Textplatzhalter 3">
            <a:extLst>
              <a:ext uri="{FF2B5EF4-FFF2-40B4-BE49-F238E27FC236}">
                <a16:creationId xmlns:a16="http://schemas.microsoft.com/office/drawing/2014/main" id="{B1310EF6-75CA-A190-08D0-5E981B893ED8}"/>
              </a:ext>
            </a:extLst>
          </p:cNvPr>
          <p:cNvSpPr txBox="1">
            <a:spLocks/>
          </p:cNvSpPr>
          <p:nvPr/>
        </p:nvSpPr>
        <p:spPr>
          <a:xfrm>
            <a:off x="323528" y="2067694"/>
            <a:ext cx="8421772" cy="504056"/>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lgn="ctr">
              <a:spcBef>
                <a:spcPts val="500"/>
              </a:spcBef>
              <a:defRPr/>
            </a:pPr>
            <a:r>
              <a:rPr lang="en-US" sz="3200" u="sng" dirty="0"/>
              <a:t>FCC-ee Underground Structure point B</a:t>
            </a:r>
            <a:endParaRPr lang="en-US" sz="3200" dirty="0"/>
          </a:p>
          <a:p>
            <a:pPr indent="354013" algn="ctr">
              <a:lnSpc>
                <a:spcPct val="150000"/>
              </a:lnSpc>
              <a:defRPr/>
            </a:pPr>
            <a:endParaRPr lang="en-US" dirty="0"/>
          </a:p>
        </p:txBody>
      </p:sp>
      <p:sp>
        <p:nvSpPr>
          <p:cNvPr id="2" name="Textfeld 4">
            <a:extLst>
              <a:ext uri="{FF2B5EF4-FFF2-40B4-BE49-F238E27FC236}">
                <a16:creationId xmlns:a16="http://schemas.microsoft.com/office/drawing/2014/main" id="{B5FD8F4F-3547-B1A6-EB93-1F3A0FFEF078}"/>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7" name="TextBox 6">
            <a:extLst>
              <a:ext uri="{FF2B5EF4-FFF2-40B4-BE49-F238E27FC236}">
                <a16:creationId xmlns:a16="http://schemas.microsoft.com/office/drawing/2014/main" id="{FC4CC1ED-258C-0838-6AB8-7654926B3020}"/>
              </a:ext>
            </a:extLst>
          </p:cNvPr>
          <p:cNvSpPr txBox="1"/>
          <p:nvPr/>
        </p:nvSpPr>
        <p:spPr>
          <a:xfrm>
            <a:off x="1017384" y="2571750"/>
            <a:ext cx="6768752" cy="507831"/>
          </a:xfrm>
          <a:prstGeom prst="rect">
            <a:avLst/>
          </a:prstGeom>
          <a:solidFill>
            <a:schemeClr val="accent2">
              <a:lumMod val="40000"/>
              <a:lumOff val="60000"/>
            </a:schemeClr>
          </a:solidFill>
        </p:spPr>
        <p:txBody>
          <a:bodyPr wrap="square">
            <a:spAutoFit/>
          </a:bodyPr>
          <a:lstStyle/>
          <a:p>
            <a:pPr algn="l">
              <a:tabLst>
                <a:tab pos="1254125" algn="l"/>
              </a:tabLst>
            </a:pPr>
            <a:r>
              <a:rPr lang="en-GB" dirty="0"/>
              <a:t>PLM References:	</a:t>
            </a:r>
            <a:r>
              <a:rPr lang="en-GB" dirty="0">
                <a:solidFill>
                  <a:srgbClr val="00B0F0"/>
                </a:solidFill>
                <a:hlinkClick r:id="rId3"/>
              </a:rPr>
              <a:t>https://plm.cern.ch/p/CAD/number:ST1875595_01</a:t>
            </a:r>
            <a:endParaRPr lang="en-GB" dirty="0">
              <a:solidFill>
                <a:srgbClr val="00B0F0"/>
              </a:solidFill>
            </a:endParaRPr>
          </a:p>
          <a:p>
            <a:pPr algn="l">
              <a:tabLst>
                <a:tab pos="1254125" algn="l"/>
              </a:tabLst>
            </a:pPr>
            <a:r>
              <a:rPr lang="en-GB" dirty="0"/>
              <a:t>EDMS References: </a:t>
            </a:r>
            <a:r>
              <a:rPr lang="en-GB" u="sng" dirty="0">
                <a:solidFill>
                  <a:srgbClr val="00B0F0"/>
                </a:solidFill>
                <a:hlinkClick r:id="rId4"/>
              </a:rPr>
              <a:t>https://edms.cern.ch/document/3126005/1.0</a:t>
            </a:r>
            <a:endParaRPr lang="en-GB" u="sng" dirty="0">
              <a:solidFill>
                <a:srgbClr val="00B0F0"/>
              </a:solidFill>
            </a:endParaRPr>
          </a:p>
        </p:txBody>
      </p:sp>
      <p:sp>
        <p:nvSpPr>
          <p:cNvPr id="4" name="Footer Placeholder 5">
            <a:extLst>
              <a:ext uri="{FF2B5EF4-FFF2-40B4-BE49-F238E27FC236}">
                <a16:creationId xmlns:a16="http://schemas.microsoft.com/office/drawing/2014/main" id="{82E5B25A-CE74-8B85-F3D2-CDF5EAAFB28E}"/>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38461396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23</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16" name="Textplatzhalter 3">
            <a:extLst>
              <a:ext uri="{FF2B5EF4-FFF2-40B4-BE49-F238E27FC236}">
                <a16:creationId xmlns:a16="http://schemas.microsoft.com/office/drawing/2014/main" id="{F144AAAE-2E9C-2CAD-BBE8-BC2DD9DADCD9}"/>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ee</a:t>
            </a:r>
            <a:r>
              <a:rPr lang="en-US" sz="2000" u="sng" dirty="0"/>
              <a:t> </a:t>
            </a:r>
            <a:r>
              <a:rPr lang="en-GB" sz="2000" u="sng" dirty="0"/>
              <a:t>Underground Structure at point B</a:t>
            </a:r>
            <a:endParaRPr lang="en-US" u="sng" dirty="0"/>
          </a:p>
        </p:txBody>
      </p:sp>
      <p:pic>
        <p:nvPicPr>
          <p:cNvPr id="2" name="Picture 1">
            <a:extLst>
              <a:ext uri="{FF2B5EF4-FFF2-40B4-BE49-F238E27FC236}">
                <a16:creationId xmlns:a16="http://schemas.microsoft.com/office/drawing/2014/main" id="{55E2FA71-C8E7-AB1B-7031-1207875FC5D2}"/>
              </a:ext>
            </a:extLst>
          </p:cNvPr>
          <p:cNvPicPr>
            <a:picLocks noChangeAspect="1"/>
          </p:cNvPicPr>
          <p:nvPr/>
        </p:nvPicPr>
        <p:blipFill>
          <a:blip r:embed="rId4"/>
          <a:srcRect t="4086" r="24370" b="4084"/>
          <a:stretch/>
        </p:blipFill>
        <p:spPr>
          <a:xfrm>
            <a:off x="7748739" y="360987"/>
            <a:ext cx="1346580" cy="1148641"/>
          </a:xfrm>
          <a:prstGeom prst="rect">
            <a:avLst/>
          </a:prstGeom>
        </p:spPr>
      </p:pic>
      <p:pic>
        <p:nvPicPr>
          <p:cNvPr id="4" name="Picture 3">
            <a:extLst>
              <a:ext uri="{FF2B5EF4-FFF2-40B4-BE49-F238E27FC236}">
                <a16:creationId xmlns:a16="http://schemas.microsoft.com/office/drawing/2014/main" id="{BEE04F1D-15CF-6454-A9E9-BE27E1A649C1}"/>
              </a:ext>
            </a:extLst>
          </p:cNvPr>
          <p:cNvPicPr>
            <a:picLocks noChangeAspect="1"/>
          </p:cNvPicPr>
          <p:nvPr/>
        </p:nvPicPr>
        <p:blipFill>
          <a:blip r:embed="rId5"/>
          <a:stretch>
            <a:fillRect/>
          </a:stretch>
        </p:blipFill>
        <p:spPr>
          <a:xfrm>
            <a:off x="3078411" y="782615"/>
            <a:ext cx="4366882" cy="3762314"/>
          </a:xfrm>
          <a:prstGeom prst="rect">
            <a:avLst/>
          </a:prstGeom>
        </p:spPr>
      </p:pic>
      <p:sp>
        <p:nvSpPr>
          <p:cNvPr id="6" name="Textplatzhalter 3">
            <a:extLst>
              <a:ext uri="{FF2B5EF4-FFF2-40B4-BE49-F238E27FC236}">
                <a16:creationId xmlns:a16="http://schemas.microsoft.com/office/drawing/2014/main" id="{F8FC5EFA-8D34-0B68-E165-1D22EFA37C9B}"/>
              </a:ext>
            </a:extLst>
          </p:cNvPr>
          <p:cNvSpPr txBox="1">
            <a:spLocks/>
          </p:cNvSpPr>
          <p:nvPr/>
        </p:nvSpPr>
        <p:spPr>
          <a:xfrm>
            <a:off x="7184763" y="1666627"/>
            <a:ext cx="1399156"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GB" sz="1400" u="sng" dirty="0">
                <a:solidFill>
                  <a:srgbClr val="FF0000"/>
                </a:solidFill>
              </a:rPr>
              <a:t>Service Shaft</a:t>
            </a:r>
            <a:endParaRPr lang="en-US" sz="1400" u="sng" dirty="0">
              <a:solidFill>
                <a:srgbClr val="FF0000"/>
              </a:solidFill>
            </a:endParaRPr>
          </a:p>
        </p:txBody>
      </p:sp>
      <p:pic>
        <p:nvPicPr>
          <p:cNvPr id="7" name="Picture 6" descr="A blue and green circular object with text&#10;&#10;Description automatically generated">
            <a:extLst>
              <a:ext uri="{FF2B5EF4-FFF2-40B4-BE49-F238E27FC236}">
                <a16:creationId xmlns:a16="http://schemas.microsoft.com/office/drawing/2014/main" id="{40CD6F53-7198-AC68-A913-CBA3ABD5420B}"/>
              </a:ext>
            </a:extLst>
          </p:cNvPr>
          <p:cNvPicPr>
            <a:picLocks noChangeAspect="1"/>
          </p:cNvPicPr>
          <p:nvPr/>
        </p:nvPicPr>
        <p:blipFill>
          <a:blip r:embed="rId6">
            <a:extLst>
              <a:ext uri="{28A0092B-C50C-407E-A947-70E740481C1C}">
                <a14:useLocalDpi xmlns:a14="http://schemas.microsoft.com/office/drawing/2010/main" val="0"/>
              </a:ext>
            </a:extLst>
          </a:blip>
          <a:srcRect l="8151" t="17039" b="21823"/>
          <a:stretch/>
        </p:blipFill>
        <p:spPr>
          <a:xfrm>
            <a:off x="6618636" y="1996069"/>
            <a:ext cx="2385910" cy="1538898"/>
          </a:xfrm>
          <a:prstGeom prst="rect">
            <a:avLst/>
          </a:prstGeom>
        </p:spPr>
      </p:pic>
      <p:sp>
        <p:nvSpPr>
          <p:cNvPr id="9" name="TextBox 8">
            <a:extLst>
              <a:ext uri="{FF2B5EF4-FFF2-40B4-BE49-F238E27FC236}">
                <a16:creationId xmlns:a16="http://schemas.microsoft.com/office/drawing/2014/main" id="{0F7DAB42-AD93-2568-22AE-8A8BD6A025B2}"/>
              </a:ext>
            </a:extLst>
          </p:cNvPr>
          <p:cNvSpPr txBox="1"/>
          <p:nvPr/>
        </p:nvSpPr>
        <p:spPr>
          <a:xfrm>
            <a:off x="91314" y="653236"/>
            <a:ext cx="2385910" cy="1061829"/>
          </a:xfrm>
          <a:prstGeom prst="rect">
            <a:avLst/>
          </a:prstGeom>
          <a:solidFill>
            <a:srgbClr val="F0F0F0"/>
          </a:solidFill>
        </p:spPr>
        <p:txBody>
          <a:bodyPr wrap="square">
            <a:spAutoFit/>
          </a:bodyPr>
          <a:lstStyle/>
          <a:p>
            <a:pPr marL="285750" indent="-285750">
              <a:buFontTx/>
              <a:buChar char="-"/>
            </a:pPr>
            <a:r>
              <a:rPr lang="en-GB" sz="900" dirty="0">
                <a:solidFill>
                  <a:srgbClr val="00B0F0"/>
                </a:solidFill>
              </a:rPr>
              <a:t>Collider dump electron</a:t>
            </a:r>
          </a:p>
          <a:p>
            <a:pPr marL="285750" indent="-285750">
              <a:buFontTx/>
              <a:buChar char="-"/>
            </a:pPr>
            <a:r>
              <a:rPr lang="en-GB" sz="900" dirty="0">
                <a:solidFill>
                  <a:schemeClr val="accent4">
                    <a:lumMod val="60000"/>
                    <a:lumOff val="40000"/>
                  </a:schemeClr>
                </a:solidFill>
              </a:rPr>
              <a:t>Booster dump electron</a:t>
            </a:r>
          </a:p>
          <a:p>
            <a:pPr marL="285750" indent="-285750">
              <a:buFontTx/>
              <a:buChar char="-"/>
            </a:pPr>
            <a:r>
              <a:rPr lang="en-GB" sz="900" dirty="0">
                <a:solidFill>
                  <a:schemeClr val="accent5">
                    <a:lumMod val="75000"/>
                  </a:schemeClr>
                </a:solidFill>
              </a:rPr>
              <a:t>Collider dump positron</a:t>
            </a:r>
          </a:p>
          <a:p>
            <a:pPr marL="285750" indent="-285750">
              <a:buFontTx/>
              <a:buChar char="-"/>
            </a:pPr>
            <a:r>
              <a:rPr lang="en-GB" sz="900" dirty="0">
                <a:solidFill>
                  <a:schemeClr val="accent5">
                    <a:lumMod val="50000"/>
                  </a:schemeClr>
                </a:solidFill>
              </a:rPr>
              <a:t>Booster dump positron</a:t>
            </a:r>
          </a:p>
          <a:p>
            <a:pPr marL="285750" indent="-285750">
              <a:buFontTx/>
              <a:buChar char="-"/>
            </a:pPr>
            <a:r>
              <a:rPr lang="en-GB" sz="900" dirty="0">
                <a:solidFill>
                  <a:srgbClr val="ECD756"/>
                </a:solidFill>
              </a:rPr>
              <a:t>Collider injection &amp; Dump positron</a:t>
            </a:r>
          </a:p>
          <a:p>
            <a:pPr marL="285750" indent="-285750">
              <a:buFontTx/>
              <a:buChar char="-"/>
            </a:pPr>
            <a:r>
              <a:rPr lang="en-GB" sz="900" dirty="0">
                <a:solidFill>
                  <a:schemeClr val="accent4">
                    <a:lumMod val="50000"/>
                  </a:schemeClr>
                </a:solidFill>
              </a:rPr>
              <a:t>Booster extraction &amp; Dump</a:t>
            </a:r>
          </a:p>
          <a:p>
            <a:pPr marL="285750" indent="-285750">
              <a:buFontTx/>
              <a:buChar char="-"/>
            </a:pPr>
            <a:r>
              <a:rPr lang="en-GB" sz="900" dirty="0">
                <a:solidFill>
                  <a:srgbClr val="D85622"/>
                </a:solidFill>
              </a:rPr>
              <a:t>Collider injection &amp; Dump electron</a:t>
            </a:r>
          </a:p>
        </p:txBody>
      </p:sp>
      <p:pic>
        <p:nvPicPr>
          <p:cNvPr id="11" name="Picture 10">
            <a:extLst>
              <a:ext uri="{FF2B5EF4-FFF2-40B4-BE49-F238E27FC236}">
                <a16:creationId xmlns:a16="http://schemas.microsoft.com/office/drawing/2014/main" id="{31DF7BD0-91CB-B350-3904-5DC84747E127}"/>
              </a:ext>
            </a:extLst>
          </p:cNvPr>
          <p:cNvPicPr>
            <a:picLocks noChangeAspect="1"/>
          </p:cNvPicPr>
          <p:nvPr/>
        </p:nvPicPr>
        <p:blipFill>
          <a:blip r:embed="rId7"/>
          <a:stretch>
            <a:fillRect/>
          </a:stretch>
        </p:blipFill>
        <p:spPr>
          <a:xfrm>
            <a:off x="89765" y="2806433"/>
            <a:ext cx="5508104" cy="2250662"/>
          </a:xfrm>
          <a:prstGeom prst="rect">
            <a:avLst/>
          </a:prstGeom>
        </p:spPr>
      </p:pic>
      <p:sp>
        <p:nvSpPr>
          <p:cNvPr id="13" name="Textfeld 4">
            <a:extLst>
              <a:ext uri="{FF2B5EF4-FFF2-40B4-BE49-F238E27FC236}">
                <a16:creationId xmlns:a16="http://schemas.microsoft.com/office/drawing/2014/main" id="{7A29590A-3312-E2F9-BAEF-B4082DC1A8FB}"/>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5" name="Footer Placeholder 5">
            <a:extLst>
              <a:ext uri="{FF2B5EF4-FFF2-40B4-BE49-F238E27FC236}">
                <a16:creationId xmlns:a16="http://schemas.microsoft.com/office/drawing/2014/main" id="{EB3C57B1-CA4A-3CDB-2AAA-AF1DA1F5ED8E}"/>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2412861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A circular object with a white background&#10;&#10;Description automatically generated with medium confidence">
            <a:extLst>
              <a:ext uri="{FF2B5EF4-FFF2-40B4-BE49-F238E27FC236}">
                <a16:creationId xmlns:a16="http://schemas.microsoft.com/office/drawing/2014/main" id="{BCCDDFE3-3E48-0DBC-EBFA-4E59B7C1130E}"/>
              </a:ext>
            </a:extLst>
          </p:cNvPr>
          <p:cNvPicPr>
            <a:picLocks noChangeAspect="1"/>
          </p:cNvPicPr>
          <p:nvPr/>
        </p:nvPicPr>
        <p:blipFill>
          <a:blip r:embed="rId3">
            <a:extLst>
              <a:ext uri="{28A0092B-C50C-407E-A947-70E740481C1C}">
                <a14:useLocalDpi xmlns:a14="http://schemas.microsoft.com/office/drawing/2010/main" val="0"/>
              </a:ext>
            </a:extLst>
          </a:blip>
          <a:srcRect l="33598" t="8577" r="23972" b="16524"/>
          <a:stretch/>
        </p:blipFill>
        <p:spPr>
          <a:xfrm>
            <a:off x="5306000" y="375896"/>
            <a:ext cx="2147001" cy="1949222"/>
          </a:xfrm>
          <a:prstGeom prst="rect">
            <a:avLst/>
          </a:prstGeom>
        </p:spPr>
      </p:pic>
      <p:pic>
        <p:nvPicPr>
          <p:cNvPr id="31" name="Picture 30" descr="A fishing rod with a camera&#10;&#10;Description automatically generated">
            <a:extLst>
              <a:ext uri="{FF2B5EF4-FFF2-40B4-BE49-F238E27FC236}">
                <a16:creationId xmlns:a16="http://schemas.microsoft.com/office/drawing/2014/main" id="{399BFD53-E2C6-46D1-F89F-A290BE66FDF9}"/>
              </a:ext>
            </a:extLst>
          </p:cNvPr>
          <p:cNvPicPr>
            <a:picLocks noChangeAspect="1"/>
          </p:cNvPicPr>
          <p:nvPr/>
        </p:nvPicPr>
        <p:blipFill>
          <a:blip r:embed="rId4">
            <a:extLst>
              <a:ext uri="{28A0092B-C50C-407E-A947-70E740481C1C}">
                <a14:useLocalDpi xmlns:a14="http://schemas.microsoft.com/office/drawing/2010/main" val="0"/>
              </a:ext>
            </a:extLst>
          </a:blip>
          <a:srcRect l="1176" t="29738" r="605" b="50000"/>
          <a:stretch/>
        </p:blipFill>
        <p:spPr>
          <a:xfrm>
            <a:off x="21352" y="4045876"/>
            <a:ext cx="9013423" cy="939460"/>
          </a:xfrm>
          <a:prstGeom prst="rect">
            <a:avLst/>
          </a:prstGeom>
        </p:spPr>
      </p:pic>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24</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16" name="Textplatzhalter 3">
            <a:extLst>
              <a:ext uri="{FF2B5EF4-FFF2-40B4-BE49-F238E27FC236}">
                <a16:creationId xmlns:a16="http://schemas.microsoft.com/office/drawing/2014/main" id="{F144AAAE-2E9C-2CAD-BBE8-BC2DD9DADCD9}"/>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ee</a:t>
            </a:r>
            <a:r>
              <a:rPr lang="en-US" sz="2000" u="sng" dirty="0"/>
              <a:t> </a:t>
            </a:r>
            <a:r>
              <a:rPr lang="en-GB" sz="2000" u="sng" dirty="0"/>
              <a:t>Underground Structure at point B</a:t>
            </a:r>
            <a:endParaRPr lang="en-US" u="sng" dirty="0"/>
          </a:p>
        </p:txBody>
      </p:sp>
      <p:sp>
        <p:nvSpPr>
          <p:cNvPr id="67" name="Textplatzhalter 3">
            <a:extLst>
              <a:ext uri="{FF2B5EF4-FFF2-40B4-BE49-F238E27FC236}">
                <a16:creationId xmlns:a16="http://schemas.microsoft.com/office/drawing/2014/main" id="{333E71CE-3034-3E91-924E-AFB95AE7F8D4}"/>
              </a:ext>
            </a:extLst>
          </p:cNvPr>
          <p:cNvSpPr txBox="1">
            <a:spLocks/>
          </p:cNvSpPr>
          <p:nvPr/>
        </p:nvSpPr>
        <p:spPr>
          <a:xfrm>
            <a:off x="5749285" y="2277146"/>
            <a:ext cx="1206797" cy="391097"/>
          </a:xfrm>
          <a:prstGeom prst="rect">
            <a:avLst/>
          </a:prstGeom>
        </p:spPr>
        <p:txBody>
          <a:bodyPr vert="horz" lIns="91440" tIns="45720" rIns="91440" bIns="45720" rtlCol="0">
            <a:normAutofit fontScale="85000" lnSpcReduction="10000"/>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GB" sz="1400" u="sng" dirty="0">
                <a:solidFill>
                  <a:srgbClr val="FF0000"/>
                </a:solidFill>
              </a:rPr>
              <a:t>Section Dump</a:t>
            </a:r>
            <a:endParaRPr lang="en-US" sz="1400" u="sng" dirty="0">
              <a:solidFill>
                <a:srgbClr val="FF0000"/>
              </a:solidFill>
            </a:endParaRPr>
          </a:p>
        </p:txBody>
      </p:sp>
      <p:sp>
        <p:nvSpPr>
          <p:cNvPr id="68" name="Textplatzhalter 3">
            <a:extLst>
              <a:ext uri="{FF2B5EF4-FFF2-40B4-BE49-F238E27FC236}">
                <a16:creationId xmlns:a16="http://schemas.microsoft.com/office/drawing/2014/main" id="{B6116841-7B15-62FA-F12E-D729EE1F196E}"/>
              </a:ext>
            </a:extLst>
          </p:cNvPr>
          <p:cNvSpPr txBox="1">
            <a:spLocks/>
          </p:cNvSpPr>
          <p:nvPr/>
        </p:nvSpPr>
        <p:spPr>
          <a:xfrm>
            <a:off x="1302240" y="3920513"/>
            <a:ext cx="1008085"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GB" sz="1400" u="sng" dirty="0">
                <a:solidFill>
                  <a:srgbClr val="FF0000"/>
                </a:solidFill>
              </a:rPr>
              <a:t>Section 4</a:t>
            </a:r>
            <a:endParaRPr lang="en-US" sz="1400" u="sng" dirty="0">
              <a:solidFill>
                <a:srgbClr val="FF0000"/>
              </a:solidFill>
            </a:endParaRPr>
          </a:p>
        </p:txBody>
      </p:sp>
      <p:cxnSp>
        <p:nvCxnSpPr>
          <p:cNvPr id="71" name="Straight Connector 70">
            <a:extLst>
              <a:ext uri="{FF2B5EF4-FFF2-40B4-BE49-F238E27FC236}">
                <a16:creationId xmlns:a16="http://schemas.microsoft.com/office/drawing/2014/main" id="{95438DF0-587F-C97F-2931-1D356E86D520}"/>
              </a:ext>
            </a:extLst>
          </p:cNvPr>
          <p:cNvCxnSpPr>
            <a:cxnSpLocks/>
          </p:cNvCxnSpPr>
          <p:nvPr/>
        </p:nvCxnSpPr>
        <p:spPr>
          <a:xfrm>
            <a:off x="8977639" y="4419305"/>
            <a:ext cx="1717" cy="306442"/>
          </a:xfrm>
          <a:prstGeom prst="line">
            <a:avLst/>
          </a:prstGeom>
          <a:ln w="12700"/>
        </p:spPr>
        <p:style>
          <a:lnRef idx="1">
            <a:schemeClr val="accent3"/>
          </a:lnRef>
          <a:fillRef idx="0">
            <a:schemeClr val="accent3"/>
          </a:fillRef>
          <a:effectRef idx="0">
            <a:schemeClr val="accent3"/>
          </a:effectRef>
          <a:fontRef idx="minor">
            <a:schemeClr val="tx1"/>
          </a:fontRef>
        </p:style>
      </p:cxnSp>
      <p:sp>
        <p:nvSpPr>
          <p:cNvPr id="73" name="Textplatzhalter 3">
            <a:extLst>
              <a:ext uri="{FF2B5EF4-FFF2-40B4-BE49-F238E27FC236}">
                <a16:creationId xmlns:a16="http://schemas.microsoft.com/office/drawing/2014/main" id="{6E182D40-04A5-BB23-A520-9B413B1E237B}"/>
              </a:ext>
            </a:extLst>
          </p:cNvPr>
          <p:cNvSpPr txBox="1">
            <a:spLocks/>
          </p:cNvSpPr>
          <p:nvPr/>
        </p:nvSpPr>
        <p:spPr>
          <a:xfrm>
            <a:off x="7831798" y="4205978"/>
            <a:ext cx="1399156"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lgn="ctr">
              <a:spcBef>
                <a:spcPts val="500"/>
              </a:spcBef>
              <a:defRPr/>
            </a:pPr>
            <a:r>
              <a:rPr lang="en-GB" sz="1400" u="sng" dirty="0">
                <a:solidFill>
                  <a:schemeClr val="accent3">
                    <a:lumMod val="75000"/>
                  </a:schemeClr>
                </a:solidFill>
              </a:rPr>
              <a:t>Middle LSS</a:t>
            </a:r>
            <a:endParaRPr lang="en-US" sz="1400" u="sng" dirty="0">
              <a:solidFill>
                <a:schemeClr val="accent3">
                  <a:lumMod val="75000"/>
                </a:schemeClr>
              </a:solidFill>
            </a:endParaRPr>
          </a:p>
        </p:txBody>
      </p:sp>
      <p:cxnSp>
        <p:nvCxnSpPr>
          <p:cNvPr id="7" name="Straight Connector 6">
            <a:extLst>
              <a:ext uri="{FF2B5EF4-FFF2-40B4-BE49-F238E27FC236}">
                <a16:creationId xmlns:a16="http://schemas.microsoft.com/office/drawing/2014/main" id="{6E21784B-95FC-DA7A-3EEA-0119B6027D70}"/>
              </a:ext>
            </a:extLst>
          </p:cNvPr>
          <p:cNvCxnSpPr>
            <a:cxnSpLocks/>
          </p:cNvCxnSpPr>
          <p:nvPr/>
        </p:nvCxnSpPr>
        <p:spPr>
          <a:xfrm>
            <a:off x="8977639" y="4725747"/>
            <a:ext cx="0" cy="294275"/>
          </a:xfrm>
          <a:prstGeom prst="line">
            <a:avLst/>
          </a:prstGeom>
        </p:spPr>
        <p:style>
          <a:lnRef idx="1">
            <a:schemeClr val="accent6"/>
          </a:lnRef>
          <a:fillRef idx="0">
            <a:schemeClr val="accent6"/>
          </a:fillRef>
          <a:effectRef idx="0">
            <a:schemeClr val="accent6"/>
          </a:effectRef>
          <a:fontRef idx="minor">
            <a:schemeClr val="tx1"/>
          </a:fontRef>
        </p:style>
      </p:cxnSp>
      <p:cxnSp>
        <p:nvCxnSpPr>
          <p:cNvPr id="9" name="Straight Connector 8">
            <a:extLst>
              <a:ext uri="{FF2B5EF4-FFF2-40B4-BE49-F238E27FC236}">
                <a16:creationId xmlns:a16="http://schemas.microsoft.com/office/drawing/2014/main" id="{77ACEECD-0D7A-14E0-C867-901C3C0647A5}"/>
              </a:ext>
            </a:extLst>
          </p:cNvPr>
          <p:cNvCxnSpPr>
            <a:cxnSpLocks/>
          </p:cNvCxnSpPr>
          <p:nvPr/>
        </p:nvCxnSpPr>
        <p:spPr>
          <a:xfrm>
            <a:off x="6228184" y="4725747"/>
            <a:ext cx="0" cy="294275"/>
          </a:xfrm>
          <a:prstGeom prst="line">
            <a:avLst/>
          </a:prstGeom>
        </p:spPr>
        <p:style>
          <a:lnRef idx="1">
            <a:schemeClr val="accent6"/>
          </a:lnRef>
          <a:fillRef idx="0">
            <a:schemeClr val="accent6"/>
          </a:fillRef>
          <a:effectRef idx="0">
            <a:schemeClr val="accent6"/>
          </a:effectRef>
          <a:fontRef idx="minor">
            <a:schemeClr val="tx1"/>
          </a:fontRef>
        </p:style>
      </p:cxnSp>
      <p:cxnSp>
        <p:nvCxnSpPr>
          <p:cNvPr id="12" name="Straight Arrow Connector 11">
            <a:extLst>
              <a:ext uri="{FF2B5EF4-FFF2-40B4-BE49-F238E27FC236}">
                <a16:creationId xmlns:a16="http://schemas.microsoft.com/office/drawing/2014/main" id="{123295FB-6D72-AB63-529F-D1B192049459}"/>
              </a:ext>
            </a:extLst>
          </p:cNvPr>
          <p:cNvCxnSpPr/>
          <p:nvPr/>
        </p:nvCxnSpPr>
        <p:spPr>
          <a:xfrm>
            <a:off x="6228184" y="4985336"/>
            <a:ext cx="2749455" cy="0"/>
          </a:xfrm>
          <a:prstGeom prst="straightConnector1">
            <a:avLst/>
          </a:prstGeom>
          <a:ln>
            <a:headEnd type="triangle"/>
            <a:tailEnd type="triangle"/>
          </a:ln>
        </p:spPr>
        <p:style>
          <a:lnRef idx="1">
            <a:schemeClr val="accent6"/>
          </a:lnRef>
          <a:fillRef idx="0">
            <a:schemeClr val="accent6"/>
          </a:fillRef>
          <a:effectRef idx="0">
            <a:schemeClr val="accent6"/>
          </a:effectRef>
          <a:fontRef idx="minor">
            <a:schemeClr val="tx1"/>
          </a:fontRef>
        </p:style>
      </p:cxnSp>
      <p:sp>
        <p:nvSpPr>
          <p:cNvPr id="13" name="TextBox 12">
            <a:extLst>
              <a:ext uri="{FF2B5EF4-FFF2-40B4-BE49-F238E27FC236}">
                <a16:creationId xmlns:a16="http://schemas.microsoft.com/office/drawing/2014/main" id="{ED4ED57F-B318-ABCB-52AD-D920B2F69CDD}"/>
              </a:ext>
            </a:extLst>
          </p:cNvPr>
          <p:cNvSpPr txBox="1"/>
          <p:nvPr/>
        </p:nvSpPr>
        <p:spPr>
          <a:xfrm>
            <a:off x="7416300" y="4781744"/>
            <a:ext cx="473206" cy="230832"/>
          </a:xfrm>
          <a:prstGeom prst="rect">
            <a:avLst/>
          </a:prstGeom>
          <a:noFill/>
        </p:spPr>
        <p:txBody>
          <a:bodyPr wrap="none" rtlCol="0">
            <a:spAutoFit/>
          </a:bodyPr>
          <a:lstStyle/>
          <a:p>
            <a:pPr algn="l"/>
            <a:r>
              <a:rPr lang="en-GB" sz="900" dirty="0"/>
              <a:t>327m</a:t>
            </a:r>
          </a:p>
        </p:txBody>
      </p:sp>
      <p:cxnSp>
        <p:nvCxnSpPr>
          <p:cNvPr id="14" name="Straight Connector 13">
            <a:extLst>
              <a:ext uri="{FF2B5EF4-FFF2-40B4-BE49-F238E27FC236}">
                <a16:creationId xmlns:a16="http://schemas.microsoft.com/office/drawing/2014/main" id="{FFADD531-5C47-0723-0DDD-2ED95575CD45}"/>
              </a:ext>
            </a:extLst>
          </p:cNvPr>
          <p:cNvCxnSpPr>
            <a:cxnSpLocks/>
          </p:cNvCxnSpPr>
          <p:nvPr/>
        </p:nvCxnSpPr>
        <p:spPr>
          <a:xfrm>
            <a:off x="6012160" y="4714766"/>
            <a:ext cx="0" cy="294275"/>
          </a:xfrm>
          <a:prstGeom prst="line">
            <a:avLst/>
          </a:prstGeom>
        </p:spPr>
        <p:style>
          <a:lnRef idx="1">
            <a:schemeClr val="accent6"/>
          </a:lnRef>
          <a:fillRef idx="0">
            <a:schemeClr val="accent6"/>
          </a:fillRef>
          <a:effectRef idx="0">
            <a:schemeClr val="accent6"/>
          </a:effectRef>
          <a:fontRef idx="minor">
            <a:schemeClr val="tx1"/>
          </a:fontRef>
        </p:style>
      </p:cxnSp>
      <p:cxnSp>
        <p:nvCxnSpPr>
          <p:cNvPr id="17" name="Straight Arrow Connector 16">
            <a:extLst>
              <a:ext uri="{FF2B5EF4-FFF2-40B4-BE49-F238E27FC236}">
                <a16:creationId xmlns:a16="http://schemas.microsoft.com/office/drawing/2014/main" id="{6B9EAB2F-6F19-030C-B870-CE93229C5F11}"/>
              </a:ext>
            </a:extLst>
          </p:cNvPr>
          <p:cNvCxnSpPr>
            <a:cxnSpLocks/>
          </p:cNvCxnSpPr>
          <p:nvPr/>
        </p:nvCxnSpPr>
        <p:spPr>
          <a:xfrm>
            <a:off x="6012160" y="4982747"/>
            <a:ext cx="216024" cy="0"/>
          </a:xfrm>
          <a:prstGeom prst="straightConnector1">
            <a:avLst/>
          </a:prstGeom>
          <a:ln>
            <a:headEnd type="triangle"/>
            <a:tailEnd type="triangle"/>
          </a:ln>
        </p:spPr>
        <p:style>
          <a:lnRef idx="1">
            <a:schemeClr val="accent6"/>
          </a:lnRef>
          <a:fillRef idx="0">
            <a:schemeClr val="accent6"/>
          </a:fillRef>
          <a:effectRef idx="0">
            <a:schemeClr val="accent6"/>
          </a:effectRef>
          <a:fontRef idx="minor">
            <a:schemeClr val="tx1"/>
          </a:fontRef>
        </p:style>
      </p:cxnSp>
      <p:sp>
        <p:nvSpPr>
          <p:cNvPr id="20" name="TextBox 19">
            <a:extLst>
              <a:ext uri="{FF2B5EF4-FFF2-40B4-BE49-F238E27FC236}">
                <a16:creationId xmlns:a16="http://schemas.microsoft.com/office/drawing/2014/main" id="{26FC2EED-5A72-5895-30E4-67391EDAA0C7}"/>
              </a:ext>
            </a:extLst>
          </p:cNvPr>
          <p:cNvSpPr txBox="1"/>
          <p:nvPr/>
        </p:nvSpPr>
        <p:spPr>
          <a:xfrm>
            <a:off x="5919081" y="4766357"/>
            <a:ext cx="409086" cy="230832"/>
          </a:xfrm>
          <a:prstGeom prst="rect">
            <a:avLst/>
          </a:prstGeom>
          <a:noFill/>
        </p:spPr>
        <p:txBody>
          <a:bodyPr wrap="none" rtlCol="0">
            <a:spAutoFit/>
          </a:bodyPr>
          <a:lstStyle/>
          <a:p>
            <a:pPr algn="l"/>
            <a:r>
              <a:rPr lang="en-GB" sz="900" dirty="0"/>
              <a:t>28m</a:t>
            </a:r>
          </a:p>
        </p:txBody>
      </p:sp>
      <p:cxnSp>
        <p:nvCxnSpPr>
          <p:cNvPr id="21" name="Straight Connector 20">
            <a:extLst>
              <a:ext uri="{FF2B5EF4-FFF2-40B4-BE49-F238E27FC236}">
                <a16:creationId xmlns:a16="http://schemas.microsoft.com/office/drawing/2014/main" id="{EB4DEF2D-A287-7CA3-A1BC-B432DA971E53}"/>
              </a:ext>
            </a:extLst>
          </p:cNvPr>
          <p:cNvCxnSpPr>
            <a:cxnSpLocks/>
          </p:cNvCxnSpPr>
          <p:nvPr/>
        </p:nvCxnSpPr>
        <p:spPr>
          <a:xfrm>
            <a:off x="5364088" y="4725747"/>
            <a:ext cx="0" cy="294275"/>
          </a:xfrm>
          <a:prstGeom prst="line">
            <a:avLst/>
          </a:prstGeom>
        </p:spPr>
        <p:style>
          <a:lnRef idx="1">
            <a:schemeClr val="accent6"/>
          </a:lnRef>
          <a:fillRef idx="0">
            <a:schemeClr val="accent6"/>
          </a:fillRef>
          <a:effectRef idx="0">
            <a:schemeClr val="accent6"/>
          </a:effectRef>
          <a:fontRef idx="minor">
            <a:schemeClr val="tx1"/>
          </a:fontRef>
        </p:style>
      </p:cxnSp>
      <p:cxnSp>
        <p:nvCxnSpPr>
          <p:cNvPr id="22" name="Straight Arrow Connector 21">
            <a:extLst>
              <a:ext uri="{FF2B5EF4-FFF2-40B4-BE49-F238E27FC236}">
                <a16:creationId xmlns:a16="http://schemas.microsoft.com/office/drawing/2014/main" id="{9364C19A-3589-99B7-A3AF-EE20FCBA0A3B}"/>
              </a:ext>
            </a:extLst>
          </p:cNvPr>
          <p:cNvCxnSpPr>
            <a:cxnSpLocks/>
          </p:cNvCxnSpPr>
          <p:nvPr/>
        </p:nvCxnSpPr>
        <p:spPr>
          <a:xfrm>
            <a:off x="5364088" y="4982747"/>
            <a:ext cx="648072" cy="0"/>
          </a:xfrm>
          <a:prstGeom prst="straightConnector1">
            <a:avLst/>
          </a:prstGeom>
          <a:ln>
            <a:headEnd type="triangle"/>
            <a:tailEnd type="triangle"/>
          </a:ln>
        </p:spPr>
        <p:style>
          <a:lnRef idx="1">
            <a:schemeClr val="accent6"/>
          </a:lnRef>
          <a:fillRef idx="0">
            <a:schemeClr val="accent6"/>
          </a:fillRef>
          <a:effectRef idx="0">
            <a:schemeClr val="accent6"/>
          </a:effectRef>
          <a:fontRef idx="minor">
            <a:schemeClr val="tx1"/>
          </a:fontRef>
        </p:style>
      </p:cxnSp>
      <p:sp>
        <p:nvSpPr>
          <p:cNvPr id="25" name="TextBox 24">
            <a:extLst>
              <a:ext uri="{FF2B5EF4-FFF2-40B4-BE49-F238E27FC236}">
                <a16:creationId xmlns:a16="http://schemas.microsoft.com/office/drawing/2014/main" id="{FEE01830-CBBB-4182-0191-3E7647D495D7}"/>
              </a:ext>
            </a:extLst>
          </p:cNvPr>
          <p:cNvSpPr txBox="1"/>
          <p:nvPr/>
        </p:nvSpPr>
        <p:spPr>
          <a:xfrm>
            <a:off x="5495063" y="4766357"/>
            <a:ext cx="409086" cy="230832"/>
          </a:xfrm>
          <a:prstGeom prst="rect">
            <a:avLst/>
          </a:prstGeom>
          <a:noFill/>
        </p:spPr>
        <p:txBody>
          <a:bodyPr wrap="none" rtlCol="0">
            <a:spAutoFit/>
          </a:bodyPr>
          <a:lstStyle/>
          <a:p>
            <a:pPr algn="l"/>
            <a:r>
              <a:rPr lang="en-GB" sz="900" dirty="0"/>
              <a:t>83m</a:t>
            </a:r>
          </a:p>
        </p:txBody>
      </p:sp>
      <p:cxnSp>
        <p:nvCxnSpPr>
          <p:cNvPr id="26" name="Straight Connector 25">
            <a:extLst>
              <a:ext uri="{FF2B5EF4-FFF2-40B4-BE49-F238E27FC236}">
                <a16:creationId xmlns:a16="http://schemas.microsoft.com/office/drawing/2014/main" id="{A2A96B04-4ECD-FDE3-71B5-16EE5293177C}"/>
              </a:ext>
            </a:extLst>
          </p:cNvPr>
          <p:cNvCxnSpPr>
            <a:cxnSpLocks/>
          </p:cNvCxnSpPr>
          <p:nvPr/>
        </p:nvCxnSpPr>
        <p:spPr>
          <a:xfrm>
            <a:off x="3995936" y="4714765"/>
            <a:ext cx="0" cy="294275"/>
          </a:xfrm>
          <a:prstGeom prst="line">
            <a:avLst/>
          </a:prstGeom>
        </p:spPr>
        <p:style>
          <a:lnRef idx="1">
            <a:schemeClr val="accent6"/>
          </a:lnRef>
          <a:fillRef idx="0">
            <a:schemeClr val="accent6"/>
          </a:fillRef>
          <a:effectRef idx="0">
            <a:schemeClr val="accent6"/>
          </a:effectRef>
          <a:fontRef idx="minor">
            <a:schemeClr val="tx1"/>
          </a:fontRef>
        </p:style>
      </p:cxnSp>
      <p:cxnSp>
        <p:nvCxnSpPr>
          <p:cNvPr id="28" name="Straight Connector 27">
            <a:extLst>
              <a:ext uri="{FF2B5EF4-FFF2-40B4-BE49-F238E27FC236}">
                <a16:creationId xmlns:a16="http://schemas.microsoft.com/office/drawing/2014/main" id="{D73A727C-CFB3-DD0A-6181-63970187C002}"/>
              </a:ext>
            </a:extLst>
          </p:cNvPr>
          <p:cNvCxnSpPr>
            <a:cxnSpLocks/>
          </p:cNvCxnSpPr>
          <p:nvPr/>
        </p:nvCxnSpPr>
        <p:spPr>
          <a:xfrm>
            <a:off x="5292080" y="4725746"/>
            <a:ext cx="0" cy="294275"/>
          </a:xfrm>
          <a:prstGeom prst="line">
            <a:avLst/>
          </a:prstGeom>
        </p:spPr>
        <p:style>
          <a:lnRef idx="1">
            <a:schemeClr val="accent6"/>
          </a:lnRef>
          <a:fillRef idx="0">
            <a:schemeClr val="accent6"/>
          </a:fillRef>
          <a:effectRef idx="0">
            <a:schemeClr val="accent6"/>
          </a:effectRef>
          <a:fontRef idx="minor">
            <a:schemeClr val="tx1"/>
          </a:fontRef>
        </p:style>
      </p:cxnSp>
      <p:cxnSp>
        <p:nvCxnSpPr>
          <p:cNvPr id="29" name="Straight Arrow Connector 28">
            <a:extLst>
              <a:ext uri="{FF2B5EF4-FFF2-40B4-BE49-F238E27FC236}">
                <a16:creationId xmlns:a16="http://schemas.microsoft.com/office/drawing/2014/main" id="{1AF93112-DE66-0D6B-4EAA-3874A616E5D3}"/>
              </a:ext>
            </a:extLst>
          </p:cNvPr>
          <p:cNvCxnSpPr>
            <a:cxnSpLocks/>
          </p:cNvCxnSpPr>
          <p:nvPr/>
        </p:nvCxnSpPr>
        <p:spPr>
          <a:xfrm>
            <a:off x="3995936" y="4982747"/>
            <a:ext cx="1296144" cy="1433"/>
          </a:xfrm>
          <a:prstGeom prst="straightConnector1">
            <a:avLst/>
          </a:prstGeom>
          <a:ln>
            <a:headEnd type="triangle"/>
            <a:tailEnd type="triangle"/>
          </a:ln>
        </p:spPr>
        <p:style>
          <a:lnRef idx="1">
            <a:schemeClr val="accent6"/>
          </a:lnRef>
          <a:fillRef idx="0">
            <a:schemeClr val="accent6"/>
          </a:fillRef>
          <a:effectRef idx="0">
            <a:schemeClr val="accent6"/>
          </a:effectRef>
          <a:fontRef idx="minor">
            <a:schemeClr val="tx1"/>
          </a:fontRef>
        </p:style>
      </p:cxnSp>
      <p:sp>
        <p:nvSpPr>
          <p:cNvPr id="30" name="TextBox 29">
            <a:extLst>
              <a:ext uri="{FF2B5EF4-FFF2-40B4-BE49-F238E27FC236}">
                <a16:creationId xmlns:a16="http://schemas.microsoft.com/office/drawing/2014/main" id="{7DE15A47-E7DB-DB7C-9BD2-6953D614E84D}"/>
              </a:ext>
            </a:extLst>
          </p:cNvPr>
          <p:cNvSpPr txBox="1"/>
          <p:nvPr/>
        </p:nvSpPr>
        <p:spPr>
          <a:xfrm>
            <a:off x="4443409" y="4778208"/>
            <a:ext cx="473206" cy="230832"/>
          </a:xfrm>
          <a:prstGeom prst="rect">
            <a:avLst/>
          </a:prstGeom>
          <a:noFill/>
        </p:spPr>
        <p:txBody>
          <a:bodyPr wrap="none" rtlCol="0">
            <a:spAutoFit/>
          </a:bodyPr>
          <a:lstStyle/>
          <a:p>
            <a:pPr algn="l"/>
            <a:r>
              <a:rPr lang="en-GB" sz="900" dirty="0"/>
              <a:t>155m</a:t>
            </a:r>
          </a:p>
        </p:txBody>
      </p:sp>
      <p:cxnSp>
        <p:nvCxnSpPr>
          <p:cNvPr id="34" name="Straight Connector 33">
            <a:extLst>
              <a:ext uri="{FF2B5EF4-FFF2-40B4-BE49-F238E27FC236}">
                <a16:creationId xmlns:a16="http://schemas.microsoft.com/office/drawing/2014/main" id="{1ED37339-3D95-D6E4-A99B-C0ED3C5C3544}"/>
              </a:ext>
            </a:extLst>
          </p:cNvPr>
          <p:cNvCxnSpPr>
            <a:cxnSpLocks/>
          </p:cNvCxnSpPr>
          <p:nvPr/>
        </p:nvCxnSpPr>
        <p:spPr>
          <a:xfrm>
            <a:off x="3923928" y="4725745"/>
            <a:ext cx="0" cy="294275"/>
          </a:xfrm>
          <a:prstGeom prst="line">
            <a:avLst/>
          </a:prstGeom>
        </p:spPr>
        <p:style>
          <a:lnRef idx="1">
            <a:schemeClr val="accent6"/>
          </a:lnRef>
          <a:fillRef idx="0">
            <a:schemeClr val="accent6"/>
          </a:fillRef>
          <a:effectRef idx="0">
            <a:schemeClr val="accent6"/>
          </a:effectRef>
          <a:fontRef idx="minor">
            <a:schemeClr val="tx1"/>
          </a:fontRef>
        </p:style>
      </p:cxnSp>
      <p:cxnSp>
        <p:nvCxnSpPr>
          <p:cNvPr id="37" name="Straight Arrow Connector 36">
            <a:extLst>
              <a:ext uri="{FF2B5EF4-FFF2-40B4-BE49-F238E27FC236}">
                <a16:creationId xmlns:a16="http://schemas.microsoft.com/office/drawing/2014/main" id="{FE46DDDD-9161-5EDC-1437-6395D7A62475}"/>
              </a:ext>
            </a:extLst>
          </p:cNvPr>
          <p:cNvCxnSpPr>
            <a:cxnSpLocks/>
          </p:cNvCxnSpPr>
          <p:nvPr/>
        </p:nvCxnSpPr>
        <p:spPr>
          <a:xfrm flipV="1">
            <a:off x="1261652" y="4982162"/>
            <a:ext cx="2615308" cy="585"/>
          </a:xfrm>
          <a:prstGeom prst="straightConnector1">
            <a:avLst/>
          </a:prstGeom>
          <a:ln>
            <a:headEnd type="triangle"/>
            <a:tailEnd type="triangle"/>
          </a:ln>
        </p:spPr>
        <p:style>
          <a:lnRef idx="1">
            <a:schemeClr val="accent6"/>
          </a:lnRef>
          <a:fillRef idx="0">
            <a:schemeClr val="accent6"/>
          </a:fillRef>
          <a:effectRef idx="0">
            <a:schemeClr val="accent6"/>
          </a:effectRef>
          <a:fontRef idx="minor">
            <a:schemeClr val="tx1"/>
          </a:fontRef>
        </p:style>
      </p:cxnSp>
      <p:cxnSp>
        <p:nvCxnSpPr>
          <p:cNvPr id="39" name="Straight Connector 38">
            <a:extLst>
              <a:ext uri="{FF2B5EF4-FFF2-40B4-BE49-F238E27FC236}">
                <a16:creationId xmlns:a16="http://schemas.microsoft.com/office/drawing/2014/main" id="{2D5C1C78-9535-7544-0867-FEF6D672BFFF}"/>
              </a:ext>
            </a:extLst>
          </p:cNvPr>
          <p:cNvCxnSpPr>
            <a:cxnSpLocks/>
          </p:cNvCxnSpPr>
          <p:nvPr/>
        </p:nvCxnSpPr>
        <p:spPr>
          <a:xfrm>
            <a:off x="1246719" y="4702914"/>
            <a:ext cx="0" cy="294275"/>
          </a:xfrm>
          <a:prstGeom prst="line">
            <a:avLst/>
          </a:prstGeom>
        </p:spPr>
        <p:style>
          <a:lnRef idx="1">
            <a:schemeClr val="accent6"/>
          </a:lnRef>
          <a:fillRef idx="0">
            <a:schemeClr val="accent6"/>
          </a:fillRef>
          <a:effectRef idx="0">
            <a:schemeClr val="accent6"/>
          </a:effectRef>
          <a:fontRef idx="minor">
            <a:schemeClr val="tx1"/>
          </a:fontRef>
        </p:style>
      </p:cxnSp>
      <p:sp>
        <p:nvSpPr>
          <p:cNvPr id="42" name="TextBox 41">
            <a:extLst>
              <a:ext uri="{FF2B5EF4-FFF2-40B4-BE49-F238E27FC236}">
                <a16:creationId xmlns:a16="http://schemas.microsoft.com/office/drawing/2014/main" id="{028C1CA5-2D2E-06D1-8144-B2A5F165EE52}"/>
              </a:ext>
            </a:extLst>
          </p:cNvPr>
          <p:cNvSpPr txBox="1"/>
          <p:nvPr/>
        </p:nvSpPr>
        <p:spPr>
          <a:xfrm>
            <a:off x="2256253" y="4789188"/>
            <a:ext cx="473206" cy="230832"/>
          </a:xfrm>
          <a:prstGeom prst="rect">
            <a:avLst/>
          </a:prstGeom>
          <a:noFill/>
        </p:spPr>
        <p:txBody>
          <a:bodyPr wrap="none" rtlCol="0">
            <a:spAutoFit/>
          </a:bodyPr>
          <a:lstStyle/>
          <a:p>
            <a:pPr algn="l"/>
            <a:r>
              <a:rPr lang="en-GB" sz="900" dirty="0"/>
              <a:t>330m</a:t>
            </a:r>
          </a:p>
        </p:txBody>
      </p:sp>
      <p:cxnSp>
        <p:nvCxnSpPr>
          <p:cNvPr id="48" name="Straight Connector 47">
            <a:extLst>
              <a:ext uri="{FF2B5EF4-FFF2-40B4-BE49-F238E27FC236}">
                <a16:creationId xmlns:a16="http://schemas.microsoft.com/office/drawing/2014/main" id="{25826E1A-C558-0CF2-DB7F-3D08AB7CACFF}"/>
              </a:ext>
            </a:extLst>
          </p:cNvPr>
          <p:cNvCxnSpPr>
            <a:cxnSpLocks/>
          </p:cNvCxnSpPr>
          <p:nvPr/>
        </p:nvCxnSpPr>
        <p:spPr>
          <a:xfrm>
            <a:off x="1187624" y="4687721"/>
            <a:ext cx="0" cy="294275"/>
          </a:xfrm>
          <a:prstGeom prst="line">
            <a:avLst/>
          </a:prstGeom>
        </p:spPr>
        <p:style>
          <a:lnRef idx="1">
            <a:schemeClr val="accent6"/>
          </a:lnRef>
          <a:fillRef idx="0">
            <a:schemeClr val="accent6"/>
          </a:fillRef>
          <a:effectRef idx="0">
            <a:schemeClr val="accent6"/>
          </a:effectRef>
          <a:fontRef idx="minor">
            <a:schemeClr val="tx1"/>
          </a:fontRef>
        </p:style>
      </p:cxnSp>
      <p:cxnSp>
        <p:nvCxnSpPr>
          <p:cNvPr id="52" name="Straight Connector 51">
            <a:extLst>
              <a:ext uri="{FF2B5EF4-FFF2-40B4-BE49-F238E27FC236}">
                <a16:creationId xmlns:a16="http://schemas.microsoft.com/office/drawing/2014/main" id="{421BBC9D-60B2-3D2F-EB5F-8E9CA58AFB66}"/>
              </a:ext>
            </a:extLst>
          </p:cNvPr>
          <p:cNvCxnSpPr>
            <a:cxnSpLocks/>
          </p:cNvCxnSpPr>
          <p:nvPr/>
        </p:nvCxnSpPr>
        <p:spPr>
          <a:xfrm>
            <a:off x="21352" y="4725747"/>
            <a:ext cx="0" cy="294275"/>
          </a:xfrm>
          <a:prstGeom prst="line">
            <a:avLst/>
          </a:prstGeom>
        </p:spPr>
        <p:style>
          <a:lnRef idx="1">
            <a:schemeClr val="accent6"/>
          </a:lnRef>
          <a:fillRef idx="0">
            <a:schemeClr val="accent6"/>
          </a:fillRef>
          <a:effectRef idx="0">
            <a:schemeClr val="accent6"/>
          </a:effectRef>
          <a:fontRef idx="minor">
            <a:schemeClr val="tx1"/>
          </a:fontRef>
        </p:style>
      </p:cxnSp>
      <p:cxnSp>
        <p:nvCxnSpPr>
          <p:cNvPr id="53" name="Straight Arrow Connector 52">
            <a:extLst>
              <a:ext uri="{FF2B5EF4-FFF2-40B4-BE49-F238E27FC236}">
                <a16:creationId xmlns:a16="http://schemas.microsoft.com/office/drawing/2014/main" id="{9F27D42B-81BC-49ED-D7B7-1475D566EF11}"/>
              </a:ext>
            </a:extLst>
          </p:cNvPr>
          <p:cNvCxnSpPr>
            <a:cxnSpLocks/>
          </p:cNvCxnSpPr>
          <p:nvPr/>
        </p:nvCxnSpPr>
        <p:spPr>
          <a:xfrm>
            <a:off x="0" y="4976494"/>
            <a:ext cx="1184925" cy="0"/>
          </a:xfrm>
          <a:prstGeom prst="straightConnector1">
            <a:avLst/>
          </a:prstGeom>
          <a:ln>
            <a:headEnd type="triangle"/>
            <a:tailEnd type="triangle"/>
          </a:ln>
        </p:spPr>
        <p:style>
          <a:lnRef idx="1">
            <a:schemeClr val="accent6"/>
          </a:lnRef>
          <a:fillRef idx="0">
            <a:schemeClr val="accent6"/>
          </a:fillRef>
          <a:effectRef idx="0">
            <a:schemeClr val="accent6"/>
          </a:effectRef>
          <a:fontRef idx="minor">
            <a:schemeClr val="tx1"/>
          </a:fontRef>
        </p:style>
      </p:cxnSp>
      <p:sp>
        <p:nvSpPr>
          <p:cNvPr id="55" name="TextBox 54">
            <a:extLst>
              <a:ext uri="{FF2B5EF4-FFF2-40B4-BE49-F238E27FC236}">
                <a16:creationId xmlns:a16="http://schemas.microsoft.com/office/drawing/2014/main" id="{45EBE1E4-75A1-E87B-E9B8-5C33AF434A19}"/>
              </a:ext>
            </a:extLst>
          </p:cNvPr>
          <p:cNvSpPr txBox="1"/>
          <p:nvPr/>
        </p:nvSpPr>
        <p:spPr>
          <a:xfrm>
            <a:off x="389063" y="4789188"/>
            <a:ext cx="569387" cy="230832"/>
          </a:xfrm>
          <a:prstGeom prst="rect">
            <a:avLst/>
          </a:prstGeom>
          <a:noFill/>
        </p:spPr>
        <p:txBody>
          <a:bodyPr wrap="none" rtlCol="0">
            <a:spAutoFit/>
          </a:bodyPr>
          <a:lstStyle/>
          <a:p>
            <a:pPr algn="l"/>
            <a:r>
              <a:rPr lang="en-GB" sz="900" dirty="0"/>
              <a:t>138.5m</a:t>
            </a:r>
          </a:p>
        </p:txBody>
      </p:sp>
      <p:sp>
        <p:nvSpPr>
          <p:cNvPr id="59" name="TextBox 58">
            <a:extLst>
              <a:ext uri="{FF2B5EF4-FFF2-40B4-BE49-F238E27FC236}">
                <a16:creationId xmlns:a16="http://schemas.microsoft.com/office/drawing/2014/main" id="{DE0C28B3-FA8E-DAEA-DE4D-2B199C6C5E8A}"/>
              </a:ext>
            </a:extLst>
          </p:cNvPr>
          <p:cNvSpPr txBox="1"/>
          <p:nvPr/>
        </p:nvSpPr>
        <p:spPr>
          <a:xfrm>
            <a:off x="1020013" y="4436416"/>
            <a:ext cx="344966" cy="230832"/>
          </a:xfrm>
          <a:prstGeom prst="rect">
            <a:avLst/>
          </a:prstGeom>
          <a:noFill/>
        </p:spPr>
        <p:txBody>
          <a:bodyPr wrap="none" rtlCol="0">
            <a:spAutoFit/>
          </a:bodyPr>
          <a:lstStyle/>
          <a:p>
            <a:pPr algn="l"/>
            <a:r>
              <a:rPr lang="en-GB" sz="900" dirty="0">
                <a:solidFill>
                  <a:schemeClr val="tx2">
                    <a:lumMod val="60000"/>
                    <a:lumOff val="40000"/>
                  </a:schemeClr>
                </a:solidFill>
              </a:rPr>
              <a:t>5m</a:t>
            </a:r>
          </a:p>
        </p:txBody>
      </p:sp>
      <p:sp>
        <p:nvSpPr>
          <p:cNvPr id="61" name="TextBox 60">
            <a:extLst>
              <a:ext uri="{FF2B5EF4-FFF2-40B4-BE49-F238E27FC236}">
                <a16:creationId xmlns:a16="http://schemas.microsoft.com/office/drawing/2014/main" id="{7AFF7FC3-3862-A9D1-504C-61221EB1F3A1}"/>
              </a:ext>
            </a:extLst>
          </p:cNvPr>
          <p:cNvSpPr txBox="1"/>
          <p:nvPr/>
        </p:nvSpPr>
        <p:spPr>
          <a:xfrm>
            <a:off x="3793856" y="4431883"/>
            <a:ext cx="344966" cy="230832"/>
          </a:xfrm>
          <a:prstGeom prst="rect">
            <a:avLst/>
          </a:prstGeom>
          <a:noFill/>
        </p:spPr>
        <p:txBody>
          <a:bodyPr wrap="none" rtlCol="0">
            <a:spAutoFit/>
          </a:bodyPr>
          <a:lstStyle/>
          <a:p>
            <a:pPr algn="l"/>
            <a:r>
              <a:rPr lang="en-GB" sz="900" dirty="0">
                <a:solidFill>
                  <a:schemeClr val="tx2">
                    <a:lumMod val="60000"/>
                    <a:lumOff val="40000"/>
                  </a:schemeClr>
                </a:solidFill>
              </a:rPr>
              <a:t>5m</a:t>
            </a:r>
          </a:p>
        </p:txBody>
      </p:sp>
      <p:sp>
        <p:nvSpPr>
          <p:cNvPr id="63" name="TextBox 62">
            <a:extLst>
              <a:ext uri="{FF2B5EF4-FFF2-40B4-BE49-F238E27FC236}">
                <a16:creationId xmlns:a16="http://schemas.microsoft.com/office/drawing/2014/main" id="{6AB2FFBC-CBDB-F993-FFC5-B24F8FB1FEE0}"/>
              </a:ext>
            </a:extLst>
          </p:cNvPr>
          <p:cNvSpPr txBox="1"/>
          <p:nvPr/>
        </p:nvSpPr>
        <p:spPr>
          <a:xfrm>
            <a:off x="5112180" y="4436416"/>
            <a:ext cx="344966" cy="230832"/>
          </a:xfrm>
          <a:prstGeom prst="rect">
            <a:avLst/>
          </a:prstGeom>
          <a:noFill/>
        </p:spPr>
        <p:txBody>
          <a:bodyPr wrap="none" rtlCol="0">
            <a:spAutoFit/>
          </a:bodyPr>
          <a:lstStyle/>
          <a:p>
            <a:pPr algn="l"/>
            <a:r>
              <a:rPr lang="en-GB" sz="900" dirty="0">
                <a:solidFill>
                  <a:schemeClr val="tx2">
                    <a:lumMod val="60000"/>
                    <a:lumOff val="40000"/>
                  </a:schemeClr>
                </a:solidFill>
              </a:rPr>
              <a:t>5m</a:t>
            </a:r>
          </a:p>
        </p:txBody>
      </p:sp>
      <p:cxnSp>
        <p:nvCxnSpPr>
          <p:cNvPr id="64" name="Straight Arrow Connector 63">
            <a:extLst>
              <a:ext uri="{FF2B5EF4-FFF2-40B4-BE49-F238E27FC236}">
                <a16:creationId xmlns:a16="http://schemas.microsoft.com/office/drawing/2014/main" id="{CF0107E1-E118-9A06-7210-7EA482E54C49}"/>
              </a:ext>
            </a:extLst>
          </p:cNvPr>
          <p:cNvCxnSpPr>
            <a:cxnSpLocks/>
          </p:cNvCxnSpPr>
          <p:nvPr/>
        </p:nvCxnSpPr>
        <p:spPr>
          <a:xfrm flipH="1">
            <a:off x="7092892" y="4382003"/>
            <a:ext cx="88190" cy="263108"/>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66" name="Oval 65">
            <a:extLst>
              <a:ext uri="{FF2B5EF4-FFF2-40B4-BE49-F238E27FC236}">
                <a16:creationId xmlns:a16="http://schemas.microsoft.com/office/drawing/2014/main" id="{545D9168-B949-6D42-5E49-D2004A700711}"/>
              </a:ext>
            </a:extLst>
          </p:cNvPr>
          <p:cNvSpPr/>
          <p:nvPr/>
        </p:nvSpPr>
        <p:spPr>
          <a:xfrm>
            <a:off x="7063583" y="4130506"/>
            <a:ext cx="249000" cy="239644"/>
          </a:xfrm>
          <a:prstGeom prst="ellips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dirty="0"/>
              <a:t>1</a:t>
            </a:r>
          </a:p>
        </p:txBody>
      </p:sp>
      <p:sp>
        <p:nvSpPr>
          <p:cNvPr id="74" name="Oval 73">
            <a:extLst>
              <a:ext uri="{FF2B5EF4-FFF2-40B4-BE49-F238E27FC236}">
                <a16:creationId xmlns:a16="http://schemas.microsoft.com/office/drawing/2014/main" id="{4CD3EDB0-0BD0-504C-0084-D8ED229D7060}"/>
              </a:ext>
            </a:extLst>
          </p:cNvPr>
          <p:cNvSpPr/>
          <p:nvPr/>
        </p:nvSpPr>
        <p:spPr>
          <a:xfrm>
            <a:off x="6103684" y="4118061"/>
            <a:ext cx="249000" cy="239644"/>
          </a:xfrm>
          <a:prstGeom prst="ellips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dirty="0"/>
              <a:t>D</a:t>
            </a:r>
          </a:p>
        </p:txBody>
      </p:sp>
      <p:sp>
        <p:nvSpPr>
          <p:cNvPr id="77" name="Oval 76">
            <a:extLst>
              <a:ext uri="{FF2B5EF4-FFF2-40B4-BE49-F238E27FC236}">
                <a16:creationId xmlns:a16="http://schemas.microsoft.com/office/drawing/2014/main" id="{BE84BCBD-7277-0BC1-1360-B7C4391EE2D3}"/>
              </a:ext>
            </a:extLst>
          </p:cNvPr>
          <p:cNvSpPr/>
          <p:nvPr/>
        </p:nvSpPr>
        <p:spPr>
          <a:xfrm>
            <a:off x="5788012" y="4122236"/>
            <a:ext cx="249000" cy="239644"/>
          </a:xfrm>
          <a:prstGeom prst="ellips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dirty="0"/>
              <a:t>2</a:t>
            </a:r>
          </a:p>
        </p:txBody>
      </p:sp>
      <p:cxnSp>
        <p:nvCxnSpPr>
          <p:cNvPr id="79" name="Straight Arrow Connector 78">
            <a:extLst>
              <a:ext uri="{FF2B5EF4-FFF2-40B4-BE49-F238E27FC236}">
                <a16:creationId xmlns:a16="http://schemas.microsoft.com/office/drawing/2014/main" id="{348B76BE-4946-1E86-9016-E654BC3C8E73}"/>
              </a:ext>
            </a:extLst>
          </p:cNvPr>
          <p:cNvCxnSpPr>
            <a:cxnSpLocks/>
          </p:cNvCxnSpPr>
          <p:nvPr/>
        </p:nvCxnSpPr>
        <p:spPr>
          <a:xfrm flipH="1">
            <a:off x="6132404" y="4353150"/>
            <a:ext cx="88190" cy="263108"/>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cxnSp>
        <p:nvCxnSpPr>
          <p:cNvPr id="80" name="Straight Arrow Connector 79">
            <a:extLst>
              <a:ext uri="{FF2B5EF4-FFF2-40B4-BE49-F238E27FC236}">
                <a16:creationId xmlns:a16="http://schemas.microsoft.com/office/drawing/2014/main" id="{A196FB8F-FEC8-F148-0C89-371868F6C1E0}"/>
              </a:ext>
            </a:extLst>
          </p:cNvPr>
          <p:cNvCxnSpPr>
            <a:cxnSpLocks/>
          </p:cNvCxnSpPr>
          <p:nvPr/>
        </p:nvCxnSpPr>
        <p:spPr>
          <a:xfrm flipH="1">
            <a:off x="5799261" y="4361517"/>
            <a:ext cx="88190" cy="263108"/>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cxnSp>
        <p:nvCxnSpPr>
          <p:cNvPr id="81" name="Straight Arrow Connector 80">
            <a:extLst>
              <a:ext uri="{FF2B5EF4-FFF2-40B4-BE49-F238E27FC236}">
                <a16:creationId xmlns:a16="http://schemas.microsoft.com/office/drawing/2014/main" id="{9ED11174-1B5B-809F-524C-2D8E081AEC23}"/>
              </a:ext>
            </a:extLst>
          </p:cNvPr>
          <p:cNvCxnSpPr>
            <a:cxnSpLocks/>
          </p:cNvCxnSpPr>
          <p:nvPr/>
        </p:nvCxnSpPr>
        <p:spPr>
          <a:xfrm flipH="1">
            <a:off x="4560640" y="4365003"/>
            <a:ext cx="88190" cy="263108"/>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82" name="Oval 81">
            <a:extLst>
              <a:ext uri="{FF2B5EF4-FFF2-40B4-BE49-F238E27FC236}">
                <a16:creationId xmlns:a16="http://schemas.microsoft.com/office/drawing/2014/main" id="{8664E625-FCFC-06B1-67A6-9641FD35CF14}"/>
              </a:ext>
            </a:extLst>
          </p:cNvPr>
          <p:cNvSpPr/>
          <p:nvPr/>
        </p:nvSpPr>
        <p:spPr>
          <a:xfrm>
            <a:off x="4519508" y="4130506"/>
            <a:ext cx="249000" cy="239644"/>
          </a:xfrm>
          <a:prstGeom prst="ellips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dirty="0"/>
              <a:t>3</a:t>
            </a:r>
          </a:p>
        </p:txBody>
      </p:sp>
      <p:cxnSp>
        <p:nvCxnSpPr>
          <p:cNvPr id="83" name="Straight Arrow Connector 82">
            <a:extLst>
              <a:ext uri="{FF2B5EF4-FFF2-40B4-BE49-F238E27FC236}">
                <a16:creationId xmlns:a16="http://schemas.microsoft.com/office/drawing/2014/main" id="{71C08F28-D419-5EA1-3174-CDE1D1A09B8F}"/>
              </a:ext>
            </a:extLst>
          </p:cNvPr>
          <p:cNvCxnSpPr>
            <a:cxnSpLocks/>
          </p:cNvCxnSpPr>
          <p:nvPr/>
        </p:nvCxnSpPr>
        <p:spPr>
          <a:xfrm flipH="1">
            <a:off x="2895585" y="4370644"/>
            <a:ext cx="88190" cy="263108"/>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84" name="Oval 83">
            <a:extLst>
              <a:ext uri="{FF2B5EF4-FFF2-40B4-BE49-F238E27FC236}">
                <a16:creationId xmlns:a16="http://schemas.microsoft.com/office/drawing/2014/main" id="{D02877DB-7907-F7B2-338A-60BA2E8CBD91}"/>
              </a:ext>
            </a:extLst>
          </p:cNvPr>
          <p:cNvSpPr/>
          <p:nvPr/>
        </p:nvSpPr>
        <p:spPr>
          <a:xfrm>
            <a:off x="2875419" y="4135611"/>
            <a:ext cx="249000" cy="239644"/>
          </a:xfrm>
          <a:prstGeom prst="ellips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dirty="0"/>
              <a:t>4</a:t>
            </a:r>
          </a:p>
        </p:txBody>
      </p:sp>
      <p:cxnSp>
        <p:nvCxnSpPr>
          <p:cNvPr id="85" name="Straight Arrow Connector 84">
            <a:extLst>
              <a:ext uri="{FF2B5EF4-FFF2-40B4-BE49-F238E27FC236}">
                <a16:creationId xmlns:a16="http://schemas.microsoft.com/office/drawing/2014/main" id="{350C0059-7E64-5D21-20FE-BDB4A8FA737E}"/>
              </a:ext>
            </a:extLst>
          </p:cNvPr>
          <p:cNvCxnSpPr>
            <a:cxnSpLocks/>
          </p:cNvCxnSpPr>
          <p:nvPr/>
        </p:nvCxnSpPr>
        <p:spPr>
          <a:xfrm flipH="1">
            <a:off x="715023" y="4387499"/>
            <a:ext cx="88190" cy="263108"/>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86" name="Oval 85">
            <a:extLst>
              <a:ext uri="{FF2B5EF4-FFF2-40B4-BE49-F238E27FC236}">
                <a16:creationId xmlns:a16="http://schemas.microsoft.com/office/drawing/2014/main" id="{8A71AFA6-2768-6834-1C4C-CF72E0ED1D2B}"/>
              </a:ext>
            </a:extLst>
          </p:cNvPr>
          <p:cNvSpPr/>
          <p:nvPr/>
        </p:nvSpPr>
        <p:spPr>
          <a:xfrm>
            <a:off x="697354" y="4147854"/>
            <a:ext cx="249000" cy="239644"/>
          </a:xfrm>
          <a:prstGeom prst="ellips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dirty="0"/>
              <a:t>5</a:t>
            </a:r>
          </a:p>
        </p:txBody>
      </p:sp>
      <p:sp>
        <p:nvSpPr>
          <p:cNvPr id="93" name="Textplatzhalter 3">
            <a:extLst>
              <a:ext uri="{FF2B5EF4-FFF2-40B4-BE49-F238E27FC236}">
                <a16:creationId xmlns:a16="http://schemas.microsoft.com/office/drawing/2014/main" id="{A0B990CB-8F17-4C00-1EA6-B841FB32F885}"/>
              </a:ext>
            </a:extLst>
          </p:cNvPr>
          <p:cNvSpPr txBox="1">
            <a:spLocks/>
          </p:cNvSpPr>
          <p:nvPr/>
        </p:nvSpPr>
        <p:spPr>
          <a:xfrm>
            <a:off x="7752075" y="3748818"/>
            <a:ext cx="1008085"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GB" sz="1400" u="sng" dirty="0">
                <a:solidFill>
                  <a:srgbClr val="FF0000"/>
                </a:solidFill>
              </a:rPr>
              <a:t>Section 1</a:t>
            </a:r>
            <a:endParaRPr lang="en-US" sz="1400" u="sng" dirty="0">
              <a:solidFill>
                <a:srgbClr val="FF0000"/>
              </a:solidFill>
            </a:endParaRPr>
          </a:p>
        </p:txBody>
      </p:sp>
      <p:pic>
        <p:nvPicPr>
          <p:cNvPr id="97" name="Picture 96" descr="A drawing of a circular object&#10;&#10;Description automatically generated">
            <a:extLst>
              <a:ext uri="{FF2B5EF4-FFF2-40B4-BE49-F238E27FC236}">
                <a16:creationId xmlns:a16="http://schemas.microsoft.com/office/drawing/2014/main" id="{F8CDA997-0921-9828-C33A-4A1D09D5105C}"/>
              </a:ext>
            </a:extLst>
          </p:cNvPr>
          <p:cNvPicPr>
            <a:picLocks noChangeAspect="1"/>
          </p:cNvPicPr>
          <p:nvPr/>
        </p:nvPicPr>
        <p:blipFill>
          <a:blip r:embed="rId6">
            <a:extLst>
              <a:ext uri="{28A0092B-C50C-407E-A947-70E740481C1C}">
                <a14:useLocalDpi xmlns:a14="http://schemas.microsoft.com/office/drawing/2010/main" val="0"/>
              </a:ext>
            </a:extLst>
          </a:blip>
          <a:srcRect l="37400" t="11936" r="26668" b="16139"/>
          <a:stretch/>
        </p:blipFill>
        <p:spPr>
          <a:xfrm>
            <a:off x="212439" y="755795"/>
            <a:ext cx="1396381" cy="1437600"/>
          </a:xfrm>
          <a:prstGeom prst="rect">
            <a:avLst/>
          </a:prstGeom>
        </p:spPr>
      </p:pic>
      <p:sp>
        <p:nvSpPr>
          <p:cNvPr id="98" name="Textplatzhalter 3">
            <a:extLst>
              <a:ext uri="{FF2B5EF4-FFF2-40B4-BE49-F238E27FC236}">
                <a16:creationId xmlns:a16="http://schemas.microsoft.com/office/drawing/2014/main" id="{50B1522C-D801-56A9-245B-C676AC34BEF8}"/>
              </a:ext>
            </a:extLst>
          </p:cNvPr>
          <p:cNvSpPr txBox="1">
            <a:spLocks/>
          </p:cNvSpPr>
          <p:nvPr/>
        </p:nvSpPr>
        <p:spPr>
          <a:xfrm>
            <a:off x="227566" y="2233196"/>
            <a:ext cx="1008085"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GB" sz="1400" u="sng" dirty="0">
                <a:solidFill>
                  <a:srgbClr val="FF0000"/>
                </a:solidFill>
              </a:rPr>
              <a:t>Section 5</a:t>
            </a:r>
            <a:endParaRPr lang="en-US" sz="1400" u="sng" dirty="0">
              <a:solidFill>
                <a:srgbClr val="FF0000"/>
              </a:solidFill>
            </a:endParaRPr>
          </a:p>
        </p:txBody>
      </p:sp>
      <p:pic>
        <p:nvPicPr>
          <p:cNvPr id="100" name="Picture 99" descr="A circular object with a graphic design&#10;&#10;Description automatically generated with medium confidence">
            <a:extLst>
              <a:ext uri="{FF2B5EF4-FFF2-40B4-BE49-F238E27FC236}">
                <a16:creationId xmlns:a16="http://schemas.microsoft.com/office/drawing/2014/main" id="{29B8D90C-3AC9-C002-0A31-653A2AEDB6E3}"/>
              </a:ext>
            </a:extLst>
          </p:cNvPr>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39389" t="13917" r="25919" b="27867"/>
          <a:stretch/>
        </p:blipFill>
        <p:spPr>
          <a:xfrm>
            <a:off x="2237863" y="672659"/>
            <a:ext cx="1938133" cy="1672762"/>
          </a:xfrm>
          <a:prstGeom prst="rect">
            <a:avLst/>
          </a:prstGeom>
        </p:spPr>
      </p:pic>
      <p:sp>
        <p:nvSpPr>
          <p:cNvPr id="101" name="Textplatzhalter 3">
            <a:extLst>
              <a:ext uri="{FF2B5EF4-FFF2-40B4-BE49-F238E27FC236}">
                <a16:creationId xmlns:a16="http://schemas.microsoft.com/office/drawing/2014/main" id="{B3EEE1AC-8477-9882-3C55-FF8A7112A84E}"/>
              </a:ext>
            </a:extLst>
          </p:cNvPr>
          <p:cNvSpPr txBox="1">
            <a:spLocks/>
          </p:cNvSpPr>
          <p:nvPr/>
        </p:nvSpPr>
        <p:spPr>
          <a:xfrm>
            <a:off x="2690801" y="2359212"/>
            <a:ext cx="1008085"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GB" sz="1400" u="sng" dirty="0">
                <a:solidFill>
                  <a:srgbClr val="FF0000"/>
                </a:solidFill>
              </a:rPr>
              <a:t>Section 3</a:t>
            </a:r>
            <a:endParaRPr lang="en-US" sz="1400" u="sng" dirty="0">
              <a:solidFill>
                <a:srgbClr val="FF0000"/>
              </a:solidFill>
            </a:endParaRPr>
          </a:p>
        </p:txBody>
      </p:sp>
      <p:pic>
        <p:nvPicPr>
          <p:cNvPr id="103" name="Picture 102" descr="A drawing of a dashboard&#10;&#10;Description automatically generated">
            <a:extLst>
              <a:ext uri="{FF2B5EF4-FFF2-40B4-BE49-F238E27FC236}">
                <a16:creationId xmlns:a16="http://schemas.microsoft.com/office/drawing/2014/main" id="{82791E65-CA48-A843-81D6-8DEB4E788605}"/>
              </a:ext>
            </a:extLst>
          </p:cNvPr>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36245" t="13657" r="23471" b="10351"/>
          <a:stretch/>
        </p:blipFill>
        <p:spPr>
          <a:xfrm>
            <a:off x="992189" y="2293146"/>
            <a:ext cx="1724089" cy="1672762"/>
          </a:xfrm>
          <a:prstGeom prst="rect">
            <a:avLst/>
          </a:prstGeom>
        </p:spPr>
      </p:pic>
      <p:sp>
        <p:nvSpPr>
          <p:cNvPr id="104" name="Textplatzhalter 3">
            <a:extLst>
              <a:ext uri="{FF2B5EF4-FFF2-40B4-BE49-F238E27FC236}">
                <a16:creationId xmlns:a16="http://schemas.microsoft.com/office/drawing/2014/main" id="{09526DD6-8B13-2AD6-313F-48D407B51BD7}"/>
              </a:ext>
            </a:extLst>
          </p:cNvPr>
          <p:cNvSpPr txBox="1">
            <a:spLocks/>
          </p:cNvSpPr>
          <p:nvPr/>
        </p:nvSpPr>
        <p:spPr>
          <a:xfrm>
            <a:off x="4156370" y="3713864"/>
            <a:ext cx="1008085"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GB" sz="1400" u="sng" dirty="0">
                <a:solidFill>
                  <a:srgbClr val="FF0000"/>
                </a:solidFill>
              </a:rPr>
              <a:t>Section 2</a:t>
            </a:r>
            <a:endParaRPr lang="en-US" sz="1400" u="sng" dirty="0">
              <a:solidFill>
                <a:srgbClr val="FF0000"/>
              </a:solidFill>
            </a:endParaRPr>
          </a:p>
        </p:txBody>
      </p:sp>
      <p:pic>
        <p:nvPicPr>
          <p:cNvPr id="19" name="Picture 18" descr="A drawing of a dashboard&#10;&#10;Description automatically generated">
            <a:extLst>
              <a:ext uri="{FF2B5EF4-FFF2-40B4-BE49-F238E27FC236}">
                <a16:creationId xmlns:a16="http://schemas.microsoft.com/office/drawing/2014/main" id="{7A25790D-C60B-9483-7991-59D6635679B1}"/>
              </a:ext>
            </a:extLst>
          </p:cNvPr>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l="36585" t="10631" r="29887" b="27415"/>
          <a:stretch/>
        </p:blipFill>
        <p:spPr>
          <a:xfrm>
            <a:off x="3793856" y="2030431"/>
            <a:ext cx="1807954" cy="1718204"/>
          </a:xfrm>
          <a:prstGeom prst="rect">
            <a:avLst/>
          </a:prstGeom>
        </p:spPr>
      </p:pic>
      <p:pic>
        <p:nvPicPr>
          <p:cNvPr id="24" name="Picture 23" descr="A circular object with a line drawing&#10;&#10;Description automatically generated with medium confidence">
            <a:extLst>
              <a:ext uri="{FF2B5EF4-FFF2-40B4-BE49-F238E27FC236}">
                <a16:creationId xmlns:a16="http://schemas.microsoft.com/office/drawing/2014/main" id="{2F332AB8-3279-2D73-B52F-CE5945DD1304}"/>
              </a:ext>
            </a:extLst>
          </p:cNvPr>
          <p:cNvPicPr>
            <a:picLocks noChangeAspect="1"/>
          </p:cNvPicPr>
          <p:nvPr/>
        </p:nvPicPr>
        <p:blipFill>
          <a:blip r:embed="rId10">
            <a:extLst>
              <a:ext uri="{28A0092B-C50C-407E-A947-70E740481C1C}">
                <a14:useLocalDpi xmlns:a14="http://schemas.microsoft.com/office/drawing/2010/main" val="0"/>
              </a:ext>
            </a:extLst>
          </a:blip>
          <a:srcRect l="39168" t="22224" r="28449" b="23468"/>
          <a:stretch/>
        </p:blipFill>
        <p:spPr>
          <a:xfrm>
            <a:off x="7092892" y="1960268"/>
            <a:ext cx="1999479" cy="1724620"/>
          </a:xfrm>
          <a:prstGeom prst="rect">
            <a:avLst/>
          </a:prstGeom>
        </p:spPr>
      </p:pic>
      <p:pic>
        <p:nvPicPr>
          <p:cNvPr id="2" name="Picture 1">
            <a:extLst>
              <a:ext uri="{FF2B5EF4-FFF2-40B4-BE49-F238E27FC236}">
                <a16:creationId xmlns:a16="http://schemas.microsoft.com/office/drawing/2014/main" id="{FA605656-9AAF-9402-0CB1-FE1CAD36B3B4}"/>
              </a:ext>
            </a:extLst>
          </p:cNvPr>
          <p:cNvPicPr>
            <a:picLocks noChangeAspect="1"/>
          </p:cNvPicPr>
          <p:nvPr/>
        </p:nvPicPr>
        <p:blipFill>
          <a:blip r:embed="rId11"/>
          <a:srcRect t="4086" r="24370" b="4084"/>
          <a:stretch/>
        </p:blipFill>
        <p:spPr>
          <a:xfrm>
            <a:off x="7748739" y="360987"/>
            <a:ext cx="1346580" cy="1148641"/>
          </a:xfrm>
          <a:prstGeom prst="rect">
            <a:avLst/>
          </a:prstGeom>
        </p:spPr>
      </p:pic>
      <p:sp>
        <p:nvSpPr>
          <p:cNvPr id="4" name="Textfeld 4">
            <a:extLst>
              <a:ext uri="{FF2B5EF4-FFF2-40B4-BE49-F238E27FC236}">
                <a16:creationId xmlns:a16="http://schemas.microsoft.com/office/drawing/2014/main" id="{DD0AFD2F-08FC-AB8C-50E5-B30D066E98F5}"/>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pic>
        <p:nvPicPr>
          <p:cNvPr id="5" name="Picture 4" descr="A blue and purple square with green squares in a circle&#10;&#10;Description automatically generated">
            <a:extLst>
              <a:ext uri="{FF2B5EF4-FFF2-40B4-BE49-F238E27FC236}">
                <a16:creationId xmlns:a16="http://schemas.microsoft.com/office/drawing/2014/main" id="{DC1E3C6B-75AC-A2BA-AD13-8745456FF251}"/>
              </a:ext>
            </a:extLst>
          </p:cNvPr>
          <p:cNvPicPr>
            <a:picLocks noChangeAspect="1"/>
          </p:cNvPicPr>
          <p:nvPr/>
        </p:nvPicPr>
        <p:blipFill rotWithShape="1">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l="30875" t="22537" r="30062" b="14152"/>
          <a:stretch/>
        </p:blipFill>
        <p:spPr>
          <a:xfrm>
            <a:off x="8403537" y="1581912"/>
            <a:ext cx="651853" cy="543385"/>
          </a:xfrm>
          <a:prstGeom prst="rect">
            <a:avLst/>
          </a:prstGeom>
        </p:spPr>
      </p:pic>
      <p:pic>
        <p:nvPicPr>
          <p:cNvPr id="6" name="Picture 5" descr="A blue and white circle with a square object in it&#10;&#10;Description automatically generated with medium confidence">
            <a:extLst>
              <a:ext uri="{FF2B5EF4-FFF2-40B4-BE49-F238E27FC236}">
                <a16:creationId xmlns:a16="http://schemas.microsoft.com/office/drawing/2014/main" id="{0531D4F7-22A4-5737-6CBE-2F30C19B412D}"/>
              </a:ext>
            </a:extLst>
          </p:cNvPr>
          <p:cNvPicPr>
            <a:picLocks noChangeAspect="1"/>
          </p:cNvPicPr>
          <p:nvPr/>
        </p:nvPicPr>
        <p:blipFill rotWithShape="1">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l="31830" t="18620" r="34375" b="21322"/>
          <a:stretch/>
        </p:blipFill>
        <p:spPr>
          <a:xfrm>
            <a:off x="7129054" y="375895"/>
            <a:ext cx="682537" cy="623854"/>
          </a:xfrm>
          <a:prstGeom prst="rect">
            <a:avLst/>
          </a:prstGeom>
        </p:spPr>
      </p:pic>
      <p:sp>
        <p:nvSpPr>
          <p:cNvPr id="8" name="Textplatzhalter 3">
            <a:extLst>
              <a:ext uri="{FF2B5EF4-FFF2-40B4-BE49-F238E27FC236}">
                <a16:creationId xmlns:a16="http://schemas.microsoft.com/office/drawing/2014/main" id="{ADC0044F-59C4-87BC-784F-CD57B6C5E438}"/>
              </a:ext>
            </a:extLst>
          </p:cNvPr>
          <p:cNvSpPr txBox="1">
            <a:spLocks/>
          </p:cNvSpPr>
          <p:nvPr/>
        </p:nvSpPr>
        <p:spPr>
          <a:xfrm>
            <a:off x="7290701" y="1478026"/>
            <a:ext cx="1132098" cy="338554"/>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lgn="ctr">
              <a:spcBef>
                <a:spcPts val="500"/>
              </a:spcBef>
              <a:defRPr/>
            </a:pPr>
            <a:r>
              <a:rPr lang="en-GB" sz="900" dirty="0">
                <a:solidFill>
                  <a:schemeClr val="accent6">
                    <a:lumMod val="50000"/>
                    <a:lumOff val="50000"/>
                  </a:schemeClr>
                </a:solidFill>
              </a:rPr>
              <a:t>Transport space occupation</a:t>
            </a:r>
            <a:endParaRPr lang="en-US" sz="900" dirty="0">
              <a:solidFill>
                <a:schemeClr val="accent6">
                  <a:lumMod val="50000"/>
                  <a:lumOff val="50000"/>
                </a:schemeClr>
              </a:solidFill>
            </a:endParaRPr>
          </a:p>
        </p:txBody>
      </p:sp>
      <p:cxnSp>
        <p:nvCxnSpPr>
          <p:cNvPr id="18" name="Straight Arrow Connector 17">
            <a:extLst>
              <a:ext uri="{FF2B5EF4-FFF2-40B4-BE49-F238E27FC236}">
                <a16:creationId xmlns:a16="http://schemas.microsoft.com/office/drawing/2014/main" id="{F8374650-C3B9-6C90-201D-9B0575CCF51A}"/>
              </a:ext>
            </a:extLst>
          </p:cNvPr>
          <p:cNvCxnSpPr>
            <a:cxnSpLocks/>
            <a:endCxn id="5" idx="1"/>
          </p:cNvCxnSpPr>
          <p:nvPr/>
        </p:nvCxnSpPr>
        <p:spPr>
          <a:xfrm>
            <a:off x="8256117" y="1723056"/>
            <a:ext cx="147420" cy="130549"/>
          </a:xfrm>
          <a:prstGeom prst="straightConnector1">
            <a:avLst/>
          </a:prstGeom>
          <a:ln w="3175">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87CC14B9-A972-29D3-2C31-1C005FD990C3}"/>
              </a:ext>
            </a:extLst>
          </p:cNvPr>
          <p:cNvCxnSpPr>
            <a:cxnSpLocks/>
          </p:cNvCxnSpPr>
          <p:nvPr/>
        </p:nvCxnSpPr>
        <p:spPr>
          <a:xfrm flipH="1" flipV="1">
            <a:off x="7579989" y="1064981"/>
            <a:ext cx="145828" cy="343960"/>
          </a:xfrm>
          <a:prstGeom prst="straightConnector1">
            <a:avLst/>
          </a:prstGeom>
          <a:ln w="3175">
            <a:tailEnd type="triangle"/>
          </a:ln>
        </p:spPr>
        <p:style>
          <a:lnRef idx="1">
            <a:schemeClr val="accent1"/>
          </a:lnRef>
          <a:fillRef idx="0">
            <a:schemeClr val="accent1"/>
          </a:fillRef>
          <a:effectRef idx="0">
            <a:schemeClr val="accent1"/>
          </a:effectRef>
          <a:fontRef idx="minor">
            <a:schemeClr val="tx1"/>
          </a:fontRef>
        </p:style>
      </p:cxnSp>
      <p:sp>
        <p:nvSpPr>
          <p:cNvPr id="11" name="Footer Placeholder 5">
            <a:extLst>
              <a:ext uri="{FF2B5EF4-FFF2-40B4-BE49-F238E27FC236}">
                <a16:creationId xmlns:a16="http://schemas.microsoft.com/office/drawing/2014/main" id="{70BF1FF8-8F01-8603-CE1E-3EE06BF6FD84}"/>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19902836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D3D715-2934-C13D-3EA4-63C041221532}"/>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9ED4A905-FB73-D969-B39C-A962996A24BD}"/>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25</a:t>
            </a:fld>
            <a:endParaRPr lang="de-AT" dirty="0"/>
          </a:p>
        </p:txBody>
      </p:sp>
      <p:pic>
        <p:nvPicPr>
          <p:cNvPr id="10" name="Picture 9">
            <a:extLst>
              <a:ext uri="{FF2B5EF4-FFF2-40B4-BE49-F238E27FC236}">
                <a16:creationId xmlns:a16="http://schemas.microsoft.com/office/drawing/2014/main" id="{EF5AA657-8634-49D1-5C85-4C05195CC1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5" name="Textplatzhalter 3">
            <a:extLst>
              <a:ext uri="{FF2B5EF4-FFF2-40B4-BE49-F238E27FC236}">
                <a16:creationId xmlns:a16="http://schemas.microsoft.com/office/drawing/2014/main" id="{B6787A3C-870C-CDFE-6ADA-2EFA2FD3293B}"/>
              </a:ext>
            </a:extLst>
          </p:cNvPr>
          <p:cNvSpPr txBox="1">
            <a:spLocks/>
          </p:cNvSpPr>
          <p:nvPr/>
        </p:nvSpPr>
        <p:spPr>
          <a:xfrm>
            <a:off x="323528" y="1491630"/>
            <a:ext cx="8421772" cy="1080120"/>
          </a:xfrm>
          <a:prstGeom prst="rect">
            <a:avLst/>
          </a:prstGeom>
        </p:spPr>
        <p:txBody>
          <a:bodyPr vert="horz" lIns="91440" tIns="45720" rIns="91440" bIns="45720" rtlCol="0">
            <a:normAutofit lnSpcReduction="10000"/>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lgn="ctr">
              <a:lnSpc>
                <a:spcPct val="100000"/>
              </a:lnSpc>
              <a:spcBef>
                <a:spcPts val="500"/>
              </a:spcBef>
              <a:defRPr/>
            </a:pPr>
            <a:r>
              <a:rPr lang="en-US" sz="3200" u="sng" dirty="0"/>
              <a:t>FCC-ee Underground Structure </a:t>
            </a:r>
          </a:p>
          <a:p>
            <a:pPr marL="0" lvl="1" algn="ctr">
              <a:lnSpc>
                <a:spcPct val="100000"/>
              </a:lnSpc>
              <a:spcBef>
                <a:spcPts val="500"/>
              </a:spcBef>
              <a:defRPr/>
            </a:pPr>
            <a:r>
              <a:rPr lang="en-US" sz="3200" u="sng" dirty="0"/>
              <a:t>point D and point J</a:t>
            </a:r>
            <a:endParaRPr lang="en-US" sz="3200" dirty="0"/>
          </a:p>
          <a:p>
            <a:pPr indent="354013" algn="ctr">
              <a:lnSpc>
                <a:spcPct val="150000"/>
              </a:lnSpc>
              <a:defRPr/>
            </a:pPr>
            <a:endParaRPr lang="en-US" dirty="0"/>
          </a:p>
        </p:txBody>
      </p:sp>
      <p:sp>
        <p:nvSpPr>
          <p:cNvPr id="2" name="Textfeld 4">
            <a:extLst>
              <a:ext uri="{FF2B5EF4-FFF2-40B4-BE49-F238E27FC236}">
                <a16:creationId xmlns:a16="http://schemas.microsoft.com/office/drawing/2014/main" id="{0814655D-1D9A-05F0-1F17-00C9A80518AB}"/>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7" name="TextBox 6">
            <a:extLst>
              <a:ext uri="{FF2B5EF4-FFF2-40B4-BE49-F238E27FC236}">
                <a16:creationId xmlns:a16="http://schemas.microsoft.com/office/drawing/2014/main" id="{5908A563-D9AF-1686-2776-9CF7BB950CE6}"/>
              </a:ext>
            </a:extLst>
          </p:cNvPr>
          <p:cNvSpPr txBox="1"/>
          <p:nvPr/>
        </p:nvSpPr>
        <p:spPr>
          <a:xfrm>
            <a:off x="1568974" y="2859782"/>
            <a:ext cx="5930880" cy="507831"/>
          </a:xfrm>
          <a:prstGeom prst="rect">
            <a:avLst/>
          </a:prstGeom>
          <a:solidFill>
            <a:schemeClr val="accent2">
              <a:lumMod val="40000"/>
              <a:lumOff val="60000"/>
            </a:schemeClr>
          </a:solidFill>
        </p:spPr>
        <p:txBody>
          <a:bodyPr wrap="square">
            <a:spAutoFit/>
          </a:bodyPr>
          <a:lstStyle/>
          <a:p>
            <a:pPr algn="l">
              <a:tabLst>
                <a:tab pos="1254125" algn="l"/>
              </a:tabLst>
            </a:pPr>
            <a:r>
              <a:rPr lang="en-GB" dirty="0"/>
              <a:t>PLM References:	</a:t>
            </a:r>
            <a:r>
              <a:rPr lang="en-GB" u="sng" dirty="0">
                <a:solidFill>
                  <a:srgbClr val="00B0F0"/>
                </a:solidFill>
                <a:hlinkClick r:id="rId3"/>
              </a:rPr>
              <a:t>https://plm.cern.ch/p/CAD/number:ST1914309_01</a:t>
            </a:r>
            <a:endParaRPr lang="en-GB" u="sng" dirty="0">
              <a:solidFill>
                <a:srgbClr val="00B0F0"/>
              </a:solidFill>
            </a:endParaRPr>
          </a:p>
          <a:p>
            <a:pPr algn="l">
              <a:tabLst>
                <a:tab pos="1254125" algn="l"/>
              </a:tabLst>
            </a:pPr>
            <a:r>
              <a:rPr lang="en-GB" dirty="0"/>
              <a:t>EDMS References: </a:t>
            </a:r>
            <a:r>
              <a:rPr lang="en-GB" u="sng" dirty="0">
                <a:solidFill>
                  <a:srgbClr val="00B0F0"/>
                </a:solidFill>
                <a:hlinkClick r:id="rId4"/>
              </a:rPr>
              <a:t>https://edms.cern.ch/document/3126007/1.0</a:t>
            </a:r>
            <a:endParaRPr lang="en-GB" u="sng" dirty="0">
              <a:solidFill>
                <a:srgbClr val="00B0F0"/>
              </a:solidFill>
            </a:endParaRPr>
          </a:p>
        </p:txBody>
      </p:sp>
      <p:sp>
        <p:nvSpPr>
          <p:cNvPr id="4" name="Footer Placeholder 5">
            <a:extLst>
              <a:ext uri="{FF2B5EF4-FFF2-40B4-BE49-F238E27FC236}">
                <a16:creationId xmlns:a16="http://schemas.microsoft.com/office/drawing/2014/main" id="{436C99FC-1BB3-C062-5C45-4712673D4816}"/>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41484339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26</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16" name="Textplatzhalter 3">
            <a:extLst>
              <a:ext uri="{FF2B5EF4-FFF2-40B4-BE49-F238E27FC236}">
                <a16:creationId xmlns:a16="http://schemas.microsoft.com/office/drawing/2014/main" id="{F144AAAE-2E9C-2CAD-BBE8-BC2DD9DADCD9}"/>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 </a:t>
            </a:r>
            <a:r>
              <a:rPr lang="en-GB" sz="2000" u="sng" dirty="0"/>
              <a:t>Underground Structure at point D and point J</a:t>
            </a:r>
            <a:r>
              <a:rPr lang="en-US" sz="2000" u="sng" dirty="0"/>
              <a:t> </a:t>
            </a:r>
            <a:endParaRPr lang="en-US" u="sng" dirty="0"/>
          </a:p>
        </p:txBody>
      </p:sp>
      <p:pic>
        <p:nvPicPr>
          <p:cNvPr id="5" name="Picture 4" descr="A long metal object with a blue and green object&#10;&#10;Description automatically generated with medium confidence">
            <a:extLst>
              <a:ext uri="{FF2B5EF4-FFF2-40B4-BE49-F238E27FC236}">
                <a16:creationId xmlns:a16="http://schemas.microsoft.com/office/drawing/2014/main" id="{8D4E9752-604D-0DAC-B151-FFD42A43673A}"/>
              </a:ext>
            </a:extLst>
          </p:cNvPr>
          <p:cNvPicPr>
            <a:picLocks noChangeAspect="1"/>
          </p:cNvPicPr>
          <p:nvPr/>
        </p:nvPicPr>
        <p:blipFill rotWithShape="1">
          <a:blip r:embed="rId4">
            <a:extLst>
              <a:ext uri="{28A0092B-C50C-407E-A947-70E740481C1C}">
                <a14:useLocalDpi xmlns:a14="http://schemas.microsoft.com/office/drawing/2010/main" val="0"/>
              </a:ext>
            </a:extLst>
          </a:blip>
          <a:srcRect l="25588" t="4571" r="12988" b="27034"/>
          <a:stretch/>
        </p:blipFill>
        <p:spPr>
          <a:xfrm>
            <a:off x="6099689" y="3464697"/>
            <a:ext cx="2903743" cy="1662960"/>
          </a:xfrm>
          <a:prstGeom prst="rect">
            <a:avLst/>
          </a:prstGeom>
        </p:spPr>
      </p:pic>
      <p:pic>
        <p:nvPicPr>
          <p:cNvPr id="2" name="Picture 1">
            <a:extLst>
              <a:ext uri="{FF2B5EF4-FFF2-40B4-BE49-F238E27FC236}">
                <a16:creationId xmlns:a16="http://schemas.microsoft.com/office/drawing/2014/main" id="{8198E159-F710-9CDB-A273-D4E317AC2DB2}"/>
              </a:ext>
            </a:extLst>
          </p:cNvPr>
          <p:cNvPicPr>
            <a:picLocks noChangeAspect="1"/>
          </p:cNvPicPr>
          <p:nvPr/>
        </p:nvPicPr>
        <p:blipFill>
          <a:blip r:embed="rId5"/>
          <a:srcRect l="-846" t="5108" r="15043" b="2011"/>
          <a:stretch/>
        </p:blipFill>
        <p:spPr>
          <a:xfrm>
            <a:off x="7959290" y="383873"/>
            <a:ext cx="1184710" cy="877563"/>
          </a:xfrm>
          <a:prstGeom prst="rect">
            <a:avLst/>
          </a:prstGeom>
        </p:spPr>
      </p:pic>
      <p:pic>
        <p:nvPicPr>
          <p:cNvPr id="33" name="Picture 32" descr="A computer screen shot of a computer screen&#10;&#10;Description automatically generated">
            <a:extLst>
              <a:ext uri="{FF2B5EF4-FFF2-40B4-BE49-F238E27FC236}">
                <a16:creationId xmlns:a16="http://schemas.microsoft.com/office/drawing/2014/main" id="{BCE81C02-5DB3-008E-FC4F-834B33373DC1}"/>
              </a:ext>
            </a:extLst>
          </p:cNvPr>
          <p:cNvPicPr>
            <a:picLocks noChangeAspect="1"/>
          </p:cNvPicPr>
          <p:nvPr/>
        </p:nvPicPr>
        <p:blipFill>
          <a:blip r:embed="rId6">
            <a:extLst>
              <a:ext uri="{28A0092B-C50C-407E-A947-70E740481C1C}">
                <a14:useLocalDpi xmlns:a14="http://schemas.microsoft.com/office/drawing/2010/main" val="0"/>
              </a:ext>
            </a:extLst>
          </a:blip>
          <a:srcRect l="16138" t="18339" r="27480" b="4793"/>
          <a:stretch/>
        </p:blipFill>
        <p:spPr>
          <a:xfrm>
            <a:off x="89638" y="1581138"/>
            <a:ext cx="2267841" cy="1561900"/>
          </a:xfrm>
          <a:prstGeom prst="rect">
            <a:avLst/>
          </a:prstGeom>
        </p:spPr>
      </p:pic>
      <p:pic>
        <p:nvPicPr>
          <p:cNvPr id="34" name="Picture 33" descr="A blue circle with green lines&#10;&#10;Description automatically generated">
            <a:extLst>
              <a:ext uri="{FF2B5EF4-FFF2-40B4-BE49-F238E27FC236}">
                <a16:creationId xmlns:a16="http://schemas.microsoft.com/office/drawing/2014/main" id="{B4795E04-AC87-47ED-0DD8-5FDD271AB263}"/>
              </a:ext>
            </a:extLst>
          </p:cNvPr>
          <p:cNvPicPr>
            <a:picLocks noChangeAspect="1"/>
          </p:cNvPicPr>
          <p:nvPr/>
        </p:nvPicPr>
        <p:blipFill>
          <a:blip r:embed="rId7">
            <a:extLst>
              <a:ext uri="{28A0092B-C50C-407E-A947-70E740481C1C}">
                <a14:useLocalDpi xmlns:a14="http://schemas.microsoft.com/office/drawing/2010/main" val="0"/>
              </a:ext>
            </a:extLst>
          </a:blip>
          <a:srcRect l="26430" t="9892" r="16112" b="18887"/>
          <a:stretch/>
        </p:blipFill>
        <p:spPr>
          <a:xfrm>
            <a:off x="6804057" y="2140496"/>
            <a:ext cx="2298686" cy="1439366"/>
          </a:xfrm>
          <a:prstGeom prst="rect">
            <a:avLst/>
          </a:prstGeom>
        </p:spPr>
      </p:pic>
      <p:pic>
        <p:nvPicPr>
          <p:cNvPr id="4" name="Picture 3">
            <a:extLst>
              <a:ext uri="{FF2B5EF4-FFF2-40B4-BE49-F238E27FC236}">
                <a16:creationId xmlns:a16="http://schemas.microsoft.com/office/drawing/2014/main" id="{69086479-125C-AF18-9E1C-6BC15D4D721C}"/>
              </a:ext>
            </a:extLst>
          </p:cNvPr>
          <p:cNvPicPr>
            <a:picLocks noChangeAspect="1"/>
          </p:cNvPicPr>
          <p:nvPr/>
        </p:nvPicPr>
        <p:blipFill>
          <a:blip r:embed="rId8">
            <a:clrChange>
              <a:clrFrom>
                <a:srgbClr val="000000">
                  <a:alpha val="0"/>
                </a:srgbClr>
              </a:clrFrom>
              <a:clrTo>
                <a:srgbClr val="000000">
                  <a:alpha val="0"/>
                </a:srgbClr>
              </a:clrTo>
            </a:clrChange>
          </a:blip>
          <a:stretch>
            <a:fillRect/>
          </a:stretch>
        </p:blipFill>
        <p:spPr>
          <a:xfrm>
            <a:off x="2009077" y="1059582"/>
            <a:ext cx="4848787" cy="2910867"/>
          </a:xfrm>
          <a:prstGeom prst="rect">
            <a:avLst/>
          </a:prstGeom>
        </p:spPr>
      </p:pic>
      <p:sp>
        <p:nvSpPr>
          <p:cNvPr id="35" name="TextBox 34">
            <a:extLst>
              <a:ext uri="{FF2B5EF4-FFF2-40B4-BE49-F238E27FC236}">
                <a16:creationId xmlns:a16="http://schemas.microsoft.com/office/drawing/2014/main" id="{E1D2CBB0-F7E8-B64D-E3B5-061FC0BD200D}"/>
              </a:ext>
            </a:extLst>
          </p:cNvPr>
          <p:cNvSpPr txBox="1"/>
          <p:nvPr/>
        </p:nvSpPr>
        <p:spPr>
          <a:xfrm>
            <a:off x="6958314" y="1751746"/>
            <a:ext cx="2064989" cy="307777"/>
          </a:xfrm>
          <a:prstGeom prst="rect">
            <a:avLst/>
          </a:prstGeom>
          <a:noFill/>
        </p:spPr>
        <p:txBody>
          <a:bodyPr wrap="none" rtlCol="0">
            <a:spAutoFit/>
          </a:bodyPr>
          <a:lstStyle/>
          <a:p>
            <a:pPr algn="l"/>
            <a:r>
              <a:rPr lang="en-GB" sz="1400" u="sng" dirty="0"/>
              <a:t>Experiment Shaft ø15m</a:t>
            </a:r>
          </a:p>
        </p:txBody>
      </p:sp>
      <p:sp>
        <p:nvSpPr>
          <p:cNvPr id="36" name="TextBox 35">
            <a:extLst>
              <a:ext uri="{FF2B5EF4-FFF2-40B4-BE49-F238E27FC236}">
                <a16:creationId xmlns:a16="http://schemas.microsoft.com/office/drawing/2014/main" id="{EA5385D9-2265-7E6F-14A2-443C2769D982}"/>
              </a:ext>
            </a:extLst>
          </p:cNvPr>
          <p:cNvSpPr txBox="1"/>
          <p:nvPr/>
        </p:nvSpPr>
        <p:spPr>
          <a:xfrm>
            <a:off x="79881" y="1059582"/>
            <a:ext cx="1890074" cy="494879"/>
          </a:xfrm>
          <a:prstGeom prst="rect">
            <a:avLst/>
          </a:prstGeom>
          <a:noFill/>
        </p:spPr>
        <p:txBody>
          <a:bodyPr wrap="square" rtlCol="0">
            <a:spAutoFit/>
          </a:bodyPr>
          <a:lstStyle/>
          <a:p>
            <a:pPr algn="l">
              <a:lnSpc>
                <a:spcPts val="3700"/>
              </a:lnSpc>
            </a:pPr>
            <a:r>
              <a:rPr lang="en-GB" sz="1400" u="sng" dirty="0"/>
              <a:t>Service Shaft ø18m</a:t>
            </a:r>
          </a:p>
        </p:txBody>
      </p:sp>
      <p:pic>
        <p:nvPicPr>
          <p:cNvPr id="37" name="Picture 36">
            <a:extLst>
              <a:ext uri="{FF2B5EF4-FFF2-40B4-BE49-F238E27FC236}">
                <a16:creationId xmlns:a16="http://schemas.microsoft.com/office/drawing/2014/main" id="{9706C933-7B61-2BDF-ED82-51A0D0B345DB}"/>
              </a:ext>
            </a:extLst>
          </p:cNvPr>
          <p:cNvPicPr>
            <a:picLocks noChangeAspect="1"/>
          </p:cNvPicPr>
          <p:nvPr/>
        </p:nvPicPr>
        <p:blipFill>
          <a:blip r:embed="rId9"/>
          <a:stretch>
            <a:fillRect/>
          </a:stretch>
        </p:blipFill>
        <p:spPr>
          <a:xfrm>
            <a:off x="151297" y="4180642"/>
            <a:ext cx="5987792" cy="736822"/>
          </a:xfrm>
          <a:prstGeom prst="rect">
            <a:avLst/>
          </a:prstGeom>
        </p:spPr>
      </p:pic>
      <p:sp>
        <p:nvSpPr>
          <p:cNvPr id="38" name="Textfeld 4">
            <a:extLst>
              <a:ext uri="{FF2B5EF4-FFF2-40B4-BE49-F238E27FC236}">
                <a16:creationId xmlns:a16="http://schemas.microsoft.com/office/drawing/2014/main" id="{097BADA9-D1C7-BD59-D87B-A2F44612B571}"/>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6" name="Footer Placeholder 5">
            <a:extLst>
              <a:ext uri="{FF2B5EF4-FFF2-40B4-BE49-F238E27FC236}">
                <a16:creationId xmlns:a16="http://schemas.microsoft.com/office/drawing/2014/main" id="{FDF2345F-E1F1-A7B9-F1A6-EEBFAE5BF924}"/>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16777387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27</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pic>
        <p:nvPicPr>
          <p:cNvPr id="5" name="Picture 4">
            <a:extLst>
              <a:ext uri="{FF2B5EF4-FFF2-40B4-BE49-F238E27FC236}">
                <a16:creationId xmlns:a16="http://schemas.microsoft.com/office/drawing/2014/main" id="{6E750DA8-06AE-EA67-C46D-CF844D75985A}"/>
              </a:ext>
            </a:extLst>
          </p:cNvPr>
          <p:cNvPicPr>
            <a:picLocks noChangeAspect="1"/>
          </p:cNvPicPr>
          <p:nvPr/>
        </p:nvPicPr>
        <p:blipFill rotWithShape="1">
          <a:blip r:embed="rId4"/>
          <a:srcRect l="5901" r="8013" b="1724"/>
          <a:stretch/>
        </p:blipFill>
        <p:spPr>
          <a:xfrm>
            <a:off x="58675" y="1923678"/>
            <a:ext cx="5177070" cy="3085064"/>
          </a:xfrm>
          <a:prstGeom prst="rect">
            <a:avLst/>
          </a:prstGeom>
        </p:spPr>
      </p:pic>
      <p:sp>
        <p:nvSpPr>
          <p:cNvPr id="6" name="Textplatzhalter 3">
            <a:extLst>
              <a:ext uri="{FF2B5EF4-FFF2-40B4-BE49-F238E27FC236}">
                <a16:creationId xmlns:a16="http://schemas.microsoft.com/office/drawing/2014/main" id="{00DB59AF-CCB2-5155-3542-9D1171B9CF13}"/>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ee</a:t>
            </a:r>
            <a:r>
              <a:rPr lang="en-US" sz="2000" u="sng" dirty="0"/>
              <a:t> </a:t>
            </a:r>
            <a:r>
              <a:rPr lang="en-GB" sz="2000" u="sng" dirty="0"/>
              <a:t>Underground Structure at point D and point J</a:t>
            </a:r>
            <a:r>
              <a:rPr lang="en-US" sz="2000" u="sng" dirty="0"/>
              <a:t> </a:t>
            </a:r>
            <a:endParaRPr lang="en-US" u="sng" dirty="0"/>
          </a:p>
        </p:txBody>
      </p:sp>
      <mc:AlternateContent xmlns:mc="http://schemas.openxmlformats.org/markup-compatibility/2006" xmlns:p14="http://schemas.microsoft.com/office/powerpoint/2010/main">
        <mc:Choice Requires="p14">
          <p:contentPart p14:bwMode="auto" r:id="rId5">
            <p14:nvContentPartPr>
              <p14:cNvPr id="2" name="Ink 1">
                <a:extLst>
                  <a:ext uri="{FF2B5EF4-FFF2-40B4-BE49-F238E27FC236}">
                    <a16:creationId xmlns:a16="http://schemas.microsoft.com/office/drawing/2014/main" id="{CFE90EE0-F3A9-A7AA-0960-748724418B0B}"/>
                  </a:ext>
                </a:extLst>
              </p14:cNvPr>
              <p14:cNvContentPartPr/>
              <p14:nvPr/>
            </p14:nvContentPartPr>
            <p14:xfrm>
              <a:off x="5447186" y="944081"/>
              <a:ext cx="107640" cy="169560"/>
            </p14:xfrm>
          </p:contentPart>
        </mc:Choice>
        <mc:Fallback xmlns="">
          <p:pic>
            <p:nvPicPr>
              <p:cNvPr id="2" name="Ink 1">
                <a:extLst>
                  <a:ext uri="{FF2B5EF4-FFF2-40B4-BE49-F238E27FC236}">
                    <a16:creationId xmlns:a16="http://schemas.microsoft.com/office/drawing/2014/main" id="{CFE90EE0-F3A9-A7AA-0960-748724418B0B}"/>
                  </a:ext>
                </a:extLst>
              </p:cNvPr>
              <p:cNvPicPr/>
              <p:nvPr/>
            </p:nvPicPr>
            <p:blipFill>
              <a:blip r:embed="rId8"/>
              <a:stretch>
                <a:fillRect/>
              </a:stretch>
            </p:blipFill>
            <p:spPr>
              <a:xfrm>
                <a:off x="5438186" y="935081"/>
                <a:ext cx="125280" cy="1872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4" name="Ink 3">
                <a:extLst>
                  <a:ext uri="{FF2B5EF4-FFF2-40B4-BE49-F238E27FC236}">
                    <a16:creationId xmlns:a16="http://schemas.microsoft.com/office/drawing/2014/main" id="{28BABF14-52D6-1D95-513B-3C9B9794AF67}"/>
                  </a:ext>
                </a:extLst>
              </p14:cNvPr>
              <p14:cNvContentPartPr/>
              <p14:nvPr/>
            </p14:nvContentPartPr>
            <p14:xfrm>
              <a:off x="-2502340" y="799940"/>
              <a:ext cx="360" cy="360"/>
            </p14:xfrm>
          </p:contentPart>
        </mc:Choice>
        <mc:Fallback xmlns="">
          <p:pic>
            <p:nvPicPr>
              <p:cNvPr id="4" name="Ink 3">
                <a:extLst>
                  <a:ext uri="{FF2B5EF4-FFF2-40B4-BE49-F238E27FC236}">
                    <a16:creationId xmlns:a16="http://schemas.microsoft.com/office/drawing/2014/main" id="{28BABF14-52D6-1D95-513B-3C9B9794AF67}"/>
                  </a:ext>
                </a:extLst>
              </p:cNvPr>
              <p:cNvPicPr/>
              <p:nvPr/>
            </p:nvPicPr>
            <p:blipFill>
              <a:blip r:embed="rId10"/>
              <a:stretch>
                <a:fillRect/>
              </a:stretch>
            </p:blipFill>
            <p:spPr>
              <a:xfrm>
                <a:off x="-2510980" y="790940"/>
                <a:ext cx="18000" cy="18000"/>
              </a:xfrm>
              <a:prstGeom prst="rect">
                <a:avLst/>
              </a:prstGeom>
            </p:spPr>
          </p:pic>
        </mc:Fallback>
      </mc:AlternateContent>
      <p:pic>
        <p:nvPicPr>
          <p:cNvPr id="9" name="Picture 8">
            <a:extLst>
              <a:ext uri="{FF2B5EF4-FFF2-40B4-BE49-F238E27FC236}">
                <a16:creationId xmlns:a16="http://schemas.microsoft.com/office/drawing/2014/main" id="{2EF74841-672F-23BC-A96E-B1463BF413C1}"/>
              </a:ext>
            </a:extLst>
          </p:cNvPr>
          <p:cNvPicPr>
            <a:picLocks noChangeAspect="1"/>
          </p:cNvPicPr>
          <p:nvPr/>
        </p:nvPicPr>
        <p:blipFill>
          <a:blip r:embed="rId11"/>
          <a:stretch>
            <a:fillRect/>
          </a:stretch>
        </p:blipFill>
        <p:spPr>
          <a:xfrm>
            <a:off x="4289226" y="799941"/>
            <a:ext cx="4419174" cy="2157926"/>
          </a:xfrm>
          <a:prstGeom prst="rect">
            <a:avLst/>
          </a:prstGeom>
        </p:spPr>
      </p:pic>
      <p:pic>
        <p:nvPicPr>
          <p:cNvPr id="11" name="Picture 10">
            <a:extLst>
              <a:ext uri="{FF2B5EF4-FFF2-40B4-BE49-F238E27FC236}">
                <a16:creationId xmlns:a16="http://schemas.microsoft.com/office/drawing/2014/main" id="{939F5191-B59B-7A1F-71A5-A75CABAA81C9}"/>
              </a:ext>
            </a:extLst>
          </p:cNvPr>
          <p:cNvPicPr>
            <a:picLocks noChangeAspect="1"/>
          </p:cNvPicPr>
          <p:nvPr/>
        </p:nvPicPr>
        <p:blipFill>
          <a:blip r:embed="rId12">
            <a:clrChange>
              <a:clrFrom>
                <a:srgbClr val="FFFFFF"/>
              </a:clrFrom>
              <a:clrTo>
                <a:srgbClr val="FFFFFF">
                  <a:alpha val="0"/>
                </a:srgbClr>
              </a:clrTo>
            </a:clrChange>
          </a:blip>
          <a:srcRect l="-846" t="5108" r="15043" b="2011"/>
          <a:stretch/>
        </p:blipFill>
        <p:spPr>
          <a:xfrm>
            <a:off x="7959290" y="383873"/>
            <a:ext cx="1184710" cy="877563"/>
          </a:xfrm>
          <a:prstGeom prst="rect">
            <a:avLst/>
          </a:prstGeom>
        </p:spPr>
      </p:pic>
      <p:sp>
        <p:nvSpPr>
          <p:cNvPr id="13" name="Textfeld 4">
            <a:extLst>
              <a:ext uri="{FF2B5EF4-FFF2-40B4-BE49-F238E27FC236}">
                <a16:creationId xmlns:a16="http://schemas.microsoft.com/office/drawing/2014/main" id="{4FF2F630-73E4-0DFE-1377-A1E6F02E84D4}"/>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8" name="Footer Placeholder 5">
            <a:extLst>
              <a:ext uri="{FF2B5EF4-FFF2-40B4-BE49-F238E27FC236}">
                <a16:creationId xmlns:a16="http://schemas.microsoft.com/office/drawing/2014/main" id="{C59EBCC8-7EEB-A912-5877-55A49D611BDE}"/>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pic>
        <p:nvPicPr>
          <p:cNvPr id="12" name="Picture 11">
            <a:extLst>
              <a:ext uri="{FF2B5EF4-FFF2-40B4-BE49-F238E27FC236}">
                <a16:creationId xmlns:a16="http://schemas.microsoft.com/office/drawing/2014/main" id="{F4DF66C0-C6B4-7381-3548-ECAD86864ECB}"/>
              </a:ext>
            </a:extLst>
          </p:cNvPr>
          <p:cNvPicPr>
            <a:picLocks noChangeAspect="1"/>
          </p:cNvPicPr>
          <p:nvPr/>
        </p:nvPicPr>
        <p:blipFill>
          <a:blip r:embed="rId13"/>
          <a:stretch>
            <a:fillRect/>
          </a:stretch>
        </p:blipFill>
        <p:spPr>
          <a:xfrm>
            <a:off x="5469781" y="3126782"/>
            <a:ext cx="3638723" cy="1965248"/>
          </a:xfrm>
          <a:prstGeom prst="rect">
            <a:avLst/>
          </a:prstGeom>
        </p:spPr>
      </p:pic>
    </p:spTree>
    <p:extLst>
      <p:ext uri="{BB962C8B-B14F-4D97-AF65-F5344CB8AC3E}">
        <p14:creationId xmlns:p14="http://schemas.microsoft.com/office/powerpoint/2010/main" val="9785767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28</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pic>
        <p:nvPicPr>
          <p:cNvPr id="5" name="Picture 4">
            <a:extLst>
              <a:ext uri="{FF2B5EF4-FFF2-40B4-BE49-F238E27FC236}">
                <a16:creationId xmlns:a16="http://schemas.microsoft.com/office/drawing/2014/main" id="{423D5CF2-8476-612B-521F-E2375E40270C}"/>
              </a:ext>
            </a:extLst>
          </p:cNvPr>
          <p:cNvPicPr>
            <a:picLocks noChangeAspect="1"/>
          </p:cNvPicPr>
          <p:nvPr/>
        </p:nvPicPr>
        <p:blipFill rotWithShape="1">
          <a:blip r:embed="rId4"/>
          <a:srcRect l="6688" r="9051" b="933"/>
          <a:stretch/>
        </p:blipFill>
        <p:spPr>
          <a:xfrm>
            <a:off x="49554" y="784256"/>
            <a:ext cx="6562401" cy="3962476"/>
          </a:xfrm>
          <a:prstGeom prst="rect">
            <a:avLst/>
          </a:prstGeom>
        </p:spPr>
      </p:pic>
      <p:sp>
        <p:nvSpPr>
          <p:cNvPr id="6" name="Textplatzhalter 3">
            <a:extLst>
              <a:ext uri="{FF2B5EF4-FFF2-40B4-BE49-F238E27FC236}">
                <a16:creationId xmlns:a16="http://schemas.microsoft.com/office/drawing/2014/main" id="{4EE123D3-2762-74FB-0088-273341C3828F}"/>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hh</a:t>
            </a:r>
            <a:r>
              <a:rPr lang="en-US" sz="2000" u="sng" dirty="0"/>
              <a:t> </a:t>
            </a:r>
            <a:r>
              <a:rPr lang="en-GB" sz="2000" u="sng" dirty="0"/>
              <a:t>Underground Structure at D and point J</a:t>
            </a:r>
            <a:r>
              <a:rPr lang="en-US" sz="2000" u="sng" dirty="0"/>
              <a:t> </a:t>
            </a:r>
            <a:endParaRPr lang="en-US" u="sng" dirty="0"/>
          </a:p>
        </p:txBody>
      </p:sp>
      <mc:AlternateContent xmlns:mc="http://schemas.openxmlformats.org/markup-compatibility/2006" xmlns:p14="http://schemas.microsoft.com/office/powerpoint/2010/main">
        <mc:Choice Requires="p14">
          <p:contentPart p14:bwMode="auto" r:id="rId5">
            <p14:nvContentPartPr>
              <p14:cNvPr id="2" name="Ink 1">
                <a:extLst>
                  <a:ext uri="{FF2B5EF4-FFF2-40B4-BE49-F238E27FC236}">
                    <a16:creationId xmlns:a16="http://schemas.microsoft.com/office/drawing/2014/main" id="{5E1D9310-2ACC-1185-7308-C4B9276A73ED}"/>
                  </a:ext>
                </a:extLst>
              </p14:cNvPr>
              <p14:cNvContentPartPr/>
              <p14:nvPr/>
            </p14:nvContentPartPr>
            <p14:xfrm>
              <a:off x="4901950" y="970500"/>
              <a:ext cx="6840" cy="32760"/>
            </p14:xfrm>
          </p:contentPart>
        </mc:Choice>
        <mc:Fallback xmlns="">
          <p:pic>
            <p:nvPicPr>
              <p:cNvPr id="2" name="Ink 1">
                <a:extLst>
                  <a:ext uri="{FF2B5EF4-FFF2-40B4-BE49-F238E27FC236}">
                    <a16:creationId xmlns:a16="http://schemas.microsoft.com/office/drawing/2014/main" id="{5E1D9310-2ACC-1185-7308-C4B9276A73ED}"/>
                  </a:ext>
                </a:extLst>
              </p:cNvPr>
              <p:cNvPicPr/>
              <p:nvPr/>
            </p:nvPicPr>
            <p:blipFill>
              <a:blip r:embed="rId8"/>
              <a:stretch>
                <a:fillRect/>
              </a:stretch>
            </p:blipFill>
            <p:spPr>
              <a:xfrm>
                <a:off x="4893310" y="961860"/>
                <a:ext cx="24480" cy="50400"/>
              </a:xfrm>
              <a:prstGeom prst="rect">
                <a:avLst/>
              </a:prstGeom>
            </p:spPr>
          </p:pic>
        </mc:Fallback>
      </mc:AlternateContent>
      <p:grpSp>
        <p:nvGrpSpPr>
          <p:cNvPr id="15" name="Group 14">
            <a:extLst>
              <a:ext uri="{FF2B5EF4-FFF2-40B4-BE49-F238E27FC236}">
                <a16:creationId xmlns:a16="http://schemas.microsoft.com/office/drawing/2014/main" id="{8F6785A6-9136-1C13-60CC-004311F5B0E6}"/>
              </a:ext>
            </a:extLst>
          </p:cNvPr>
          <p:cNvGrpSpPr/>
          <p:nvPr/>
        </p:nvGrpSpPr>
        <p:grpSpPr>
          <a:xfrm>
            <a:off x="4910066" y="797700"/>
            <a:ext cx="107804" cy="267120"/>
            <a:chOff x="4910066" y="797700"/>
            <a:chExt cx="107804" cy="267120"/>
          </a:xfrm>
        </p:grpSpPr>
        <mc:AlternateContent xmlns:mc="http://schemas.openxmlformats.org/markup-compatibility/2006" xmlns:p14="http://schemas.microsoft.com/office/powerpoint/2010/main">
          <mc:Choice Requires="p14">
            <p:contentPart p14:bwMode="auto" r:id="rId9">
              <p14:nvContentPartPr>
                <p14:cNvPr id="4" name="Ink 3">
                  <a:extLst>
                    <a:ext uri="{FF2B5EF4-FFF2-40B4-BE49-F238E27FC236}">
                      <a16:creationId xmlns:a16="http://schemas.microsoft.com/office/drawing/2014/main" id="{3B806B83-2204-D4F0-07A0-219FC58FEF7D}"/>
                    </a:ext>
                  </a:extLst>
                </p14:cNvPr>
                <p14:cNvContentPartPr/>
                <p14:nvPr/>
              </p14:nvContentPartPr>
              <p14:xfrm>
                <a:off x="4935430" y="797700"/>
                <a:ext cx="82440" cy="267120"/>
              </p14:xfrm>
            </p:contentPart>
          </mc:Choice>
          <mc:Fallback xmlns="">
            <p:pic>
              <p:nvPicPr>
                <p:cNvPr id="4" name="Ink 3">
                  <a:extLst>
                    <a:ext uri="{FF2B5EF4-FFF2-40B4-BE49-F238E27FC236}">
                      <a16:creationId xmlns:a16="http://schemas.microsoft.com/office/drawing/2014/main" id="{3B806B83-2204-D4F0-07A0-219FC58FEF7D}"/>
                    </a:ext>
                  </a:extLst>
                </p:cNvPr>
                <p:cNvPicPr/>
                <p:nvPr/>
              </p:nvPicPr>
              <p:blipFill>
                <a:blip r:embed="rId10"/>
                <a:stretch>
                  <a:fillRect/>
                </a:stretch>
              </p:blipFill>
              <p:spPr>
                <a:xfrm>
                  <a:off x="4926430" y="789060"/>
                  <a:ext cx="100080" cy="28476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2" name="Ink 11">
                  <a:extLst>
                    <a:ext uri="{FF2B5EF4-FFF2-40B4-BE49-F238E27FC236}">
                      <a16:creationId xmlns:a16="http://schemas.microsoft.com/office/drawing/2014/main" id="{C20647F8-0326-5D25-8E7E-BAC5C7A55A83}"/>
                    </a:ext>
                  </a:extLst>
                </p14:cNvPr>
                <p14:cNvContentPartPr/>
                <p14:nvPr/>
              </p14:nvContentPartPr>
              <p14:xfrm>
                <a:off x="4984390" y="952500"/>
                <a:ext cx="360" cy="360"/>
              </p14:xfrm>
            </p:contentPart>
          </mc:Choice>
          <mc:Fallback xmlns="">
            <p:pic>
              <p:nvPicPr>
                <p:cNvPr id="12" name="Ink 11">
                  <a:extLst>
                    <a:ext uri="{FF2B5EF4-FFF2-40B4-BE49-F238E27FC236}">
                      <a16:creationId xmlns:a16="http://schemas.microsoft.com/office/drawing/2014/main" id="{C20647F8-0326-5D25-8E7E-BAC5C7A55A83}"/>
                    </a:ext>
                  </a:extLst>
                </p:cNvPr>
                <p:cNvPicPr/>
                <p:nvPr/>
              </p:nvPicPr>
              <p:blipFill>
                <a:blip r:embed="rId12"/>
                <a:stretch>
                  <a:fillRect/>
                </a:stretch>
              </p:blipFill>
              <p:spPr>
                <a:xfrm>
                  <a:off x="4975750" y="94350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4" name="Ink 13">
                  <a:extLst>
                    <a:ext uri="{FF2B5EF4-FFF2-40B4-BE49-F238E27FC236}">
                      <a16:creationId xmlns:a16="http://schemas.microsoft.com/office/drawing/2014/main" id="{3290BE72-57C4-E046-3AE9-2E3868CC0EAD}"/>
                    </a:ext>
                  </a:extLst>
                </p14:cNvPr>
                <p14:cNvContentPartPr/>
                <p14:nvPr/>
              </p14:nvContentPartPr>
              <p14:xfrm>
                <a:off x="4910066" y="924274"/>
                <a:ext cx="37080" cy="85680"/>
              </p14:xfrm>
            </p:contentPart>
          </mc:Choice>
          <mc:Fallback xmlns="">
            <p:pic>
              <p:nvPicPr>
                <p:cNvPr id="14" name="Ink 13">
                  <a:extLst>
                    <a:ext uri="{FF2B5EF4-FFF2-40B4-BE49-F238E27FC236}">
                      <a16:creationId xmlns:a16="http://schemas.microsoft.com/office/drawing/2014/main" id="{3290BE72-57C4-E046-3AE9-2E3868CC0EAD}"/>
                    </a:ext>
                  </a:extLst>
                </p:cNvPr>
                <p:cNvPicPr/>
                <p:nvPr/>
              </p:nvPicPr>
              <p:blipFill>
                <a:blip r:embed="rId14"/>
                <a:stretch>
                  <a:fillRect/>
                </a:stretch>
              </p:blipFill>
              <p:spPr>
                <a:xfrm>
                  <a:off x="4901066" y="915274"/>
                  <a:ext cx="54720" cy="103320"/>
                </a:xfrm>
                <a:prstGeom prst="rect">
                  <a:avLst/>
                </a:prstGeom>
              </p:spPr>
            </p:pic>
          </mc:Fallback>
        </mc:AlternateContent>
      </p:grpSp>
      <p:pic>
        <p:nvPicPr>
          <p:cNvPr id="13" name="Picture 12">
            <a:extLst>
              <a:ext uri="{FF2B5EF4-FFF2-40B4-BE49-F238E27FC236}">
                <a16:creationId xmlns:a16="http://schemas.microsoft.com/office/drawing/2014/main" id="{B009DA3C-FE46-1AF0-8A3F-32DD4D3027B0}"/>
              </a:ext>
            </a:extLst>
          </p:cNvPr>
          <p:cNvPicPr>
            <a:picLocks noChangeAspect="1"/>
          </p:cNvPicPr>
          <p:nvPr/>
        </p:nvPicPr>
        <p:blipFill>
          <a:blip r:embed="rId15"/>
          <a:srcRect l="-846" t="5108" r="15043" b="2011"/>
          <a:stretch/>
        </p:blipFill>
        <p:spPr>
          <a:xfrm>
            <a:off x="7959290" y="383873"/>
            <a:ext cx="1184710" cy="877563"/>
          </a:xfrm>
          <a:prstGeom prst="rect">
            <a:avLst/>
          </a:prstGeom>
        </p:spPr>
      </p:pic>
      <p:pic>
        <p:nvPicPr>
          <p:cNvPr id="11" name="Picture 10">
            <a:extLst>
              <a:ext uri="{FF2B5EF4-FFF2-40B4-BE49-F238E27FC236}">
                <a16:creationId xmlns:a16="http://schemas.microsoft.com/office/drawing/2014/main" id="{9FE07B0C-300B-5DD6-655C-F4D8A17D7DCC}"/>
              </a:ext>
            </a:extLst>
          </p:cNvPr>
          <p:cNvPicPr>
            <a:picLocks noChangeAspect="1"/>
          </p:cNvPicPr>
          <p:nvPr/>
        </p:nvPicPr>
        <p:blipFill>
          <a:blip r:embed="rId16"/>
          <a:stretch>
            <a:fillRect/>
          </a:stretch>
        </p:blipFill>
        <p:spPr>
          <a:xfrm>
            <a:off x="6449171" y="3760606"/>
            <a:ext cx="2585608" cy="1382894"/>
          </a:xfrm>
          <a:prstGeom prst="rect">
            <a:avLst/>
          </a:prstGeom>
        </p:spPr>
      </p:pic>
      <p:sp>
        <p:nvSpPr>
          <p:cNvPr id="16" name="Textfeld 4">
            <a:extLst>
              <a:ext uri="{FF2B5EF4-FFF2-40B4-BE49-F238E27FC236}">
                <a16:creationId xmlns:a16="http://schemas.microsoft.com/office/drawing/2014/main" id="{6C7CD18F-CEC5-0AAB-9E09-F30E606130B3}"/>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7" name="Footer Placeholder 5">
            <a:extLst>
              <a:ext uri="{FF2B5EF4-FFF2-40B4-BE49-F238E27FC236}">
                <a16:creationId xmlns:a16="http://schemas.microsoft.com/office/drawing/2014/main" id="{6605A102-5BF9-D181-CAC7-35621AF642D0}"/>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29966164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29</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5" name="Textplatzhalter 3">
            <a:extLst>
              <a:ext uri="{FF2B5EF4-FFF2-40B4-BE49-F238E27FC236}">
                <a16:creationId xmlns:a16="http://schemas.microsoft.com/office/drawing/2014/main" id="{1714E9B4-BEC3-7A1A-9490-5C485AB4F595}"/>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 </a:t>
            </a:r>
            <a:r>
              <a:rPr lang="en-GB" sz="2000" u="sng" dirty="0"/>
              <a:t>Underground Structure at D and point J</a:t>
            </a:r>
            <a:r>
              <a:rPr lang="en-US" sz="2000" u="sng" dirty="0"/>
              <a:t> </a:t>
            </a:r>
            <a:endParaRPr lang="en-US" u="sng" dirty="0"/>
          </a:p>
        </p:txBody>
      </p:sp>
      <p:pic>
        <p:nvPicPr>
          <p:cNvPr id="6" name="Image 2" descr="Une image contenant cylindre&#10;&#10;Description générée automatiquement">
            <a:extLst>
              <a:ext uri="{FF2B5EF4-FFF2-40B4-BE49-F238E27FC236}">
                <a16:creationId xmlns:a16="http://schemas.microsoft.com/office/drawing/2014/main" id="{DD2BF316-864D-1963-E96C-880EE47E6DF3}"/>
              </a:ext>
            </a:extLst>
          </p:cNvPr>
          <p:cNvPicPr>
            <a:picLocks noChangeAspect="1"/>
          </p:cNvPicPr>
          <p:nvPr/>
        </p:nvPicPr>
        <p:blipFill rotWithShape="1">
          <a:blip r:embed="rId4">
            <a:extLst>
              <a:ext uri="{28A0092B-C50C-407E-A947-70E740481C1C}">
                <a14:useLocalDpi xmlns:a14="http://schemas.microsoft.com/office/drawing/2010/main" val="0"/>
              </a:ext>
            </a:extLst>
          </a:blip>
          <a:srcRect l="23298" t="22659" r="19151" b="25245"/>
          <a:stretch/>
        </p:blipFill>
        <p:spPr>
          <a:xfrm>
            <a:off x="611559" y="901049"/>
            <a:ext cx="4274079" cy="1940490"/>
          </a:xfrm>
          <a:prstGeom prst="rect">
            <a:avLst/>
          </a:prstGeom>
        </p:spPr>
      </p:pic>
      <p:pic>
        <p:nvPicPr>
          <p:cNvPr id="7" name="Image 4" descr="Une image contenant clé, outil&#10;&#10;Description générée automatiquement avec une confiance moyenne">
            <a:extLst>
              <a:ext uri="{FF2B5EF4-FFF2-40B4-BE49-F238E27FC236}">
                <a16:creationId xmlns:a16="http://schemas.microsoft.com/office/drawing/2014/main" id="{19C1876A-8148-3FC7-4A0C-560B38689B81}"/>
              </a:ext>
            </a:extLst>
          </p:cNvPr>
          <p:cNvPicPr>
            <a:picLocks noChangeAspect="1"/>
          </p:cNvPicPr>
          <p:nvPr/>
        </p:nvPicPr>
        <p:blipFill rotWithShape="1">
          <a:blip r:embed="rId5">
            <a:extLst>
              <a:ext uri="{28A0092B-C50C-407E-A947-70E740481C1C}">
                <a14:useLocalDpi xmlns:a14="http://schemas.microsoft.com/office/drawing/2010/main" val="0"/>
              </a:ext>
            </a:extLst>
          </a:blip>
          <a:srcRect l="29338" t="19883" r="21552" b="29000"/>
          <a:stretch/>
        </p:blipFill>
        <p:spPr>
          <a:xfrm>
            <a:off x="4545682" y="2449582"/>
            <a:ext cx="4130321" cy="2156281"/>
          </a:xfrm>
          <a:prstGeom prst="rect">
            <a:avLst/>
          </a:prstGeom>
        </p:spPr>
      </p:pic>
      <p:sp>
        <p:nvSpPr>
          <p:cNvPr id="8" name="Textplatzhalter 3">
            <a:extLst>
              <a:ext uri="{FF2B5EF4-FFF2-40B4-BE49-F238E27FC236}">
                <a16:creationId xmlns:a16="http://schemas.microsoft.com/office/drawing/2014/main" id="{4668DDB6-098D-80E6-818D-C83769BAD589}"/>
              </a:ext>
            </a:extLst>
          </p:cNvPr>
          <p:cNvSpPr txBox="1">
            <a:spLocks/>
          </p:cNvSpPr>
          <p:nvPr/>
        </p:nvSpPr>
        <p:spPr>
          <a:xfrm>
            <a:off x="2051720" y="3007266"/>
            <a:ext cx="1009208"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GB" sz="1600" dirty="0"/>
              <a:t>FCC-</a:t>
            </a:r>
            <a:r>
              <a:rPr lang="en-GB" sz="1600" dirty="0" err="1"/>
              <a:t>hh</a:t>
            </a:r>
            <a:endParaRPr lang="en-US" sz="1600" dirty="0"/>
          </a:p>
        </p:txBody>
      </p:sp>
      <p:sp>
        <p:nvSpPr>
          <p:cNvPr id="9" name="Textplatzhalter 3">
            <a:extLst>
              <a:ext uri="{FF2B5EF4-FFF2-40B4-BE49-F238E27FC236}">
                <a16:creationId xmlns:a16="http://schemas.microsoft.com/office/drawing/2014/main" id="{D00AB363-186C-480D-BD1B-4B8E08A23ACD}"/>
              </a:ext>
            </a:extLst>
          </p:cNvPr>
          <p:cNvSpPr txBox="1">
            <a:spLocks/>
          </p:cNvSpPr>
          <p:nvPr/>
        </p:nvSpPr>
        <p:spPr>
          <a:xfrm>
            <a:off x="6012160" y="4746732"/>
            <a:ext cx="1009208"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GB" sz="1600" dirty="0"/>
              <a:t>FCC-</a:t>
            </a:r>
            <a:r>
              <a:rPr lang="en-GB" sz="1600" dirty="0" err="1"/>
              <a:t>ee</a:t>
            </a:r>
            <a:endParaRPr lang="en-US" sz="1600" dirty="0"/>
          </a:p>
        </p:txBody>
      </p:sp>
      <p:pic>
        <p:nvPicPr>
          <p:cNvPr id="2" name="Picture 1">
            <a:extLst>
              <a:ext uri="{FF2B5EF4-FFF2-40B4-BE49-F238E27FC236}">
                <a16:creationId xmlns:a16="http://schemas.microsoft.com/office/drawing/2014/main" id="{C918C1A1-CD69-64D6-F125-34AD26661C52}"/>
              </a:ext>
            </a:extLst>
          </p:cNvPr>
          <p:cNvPicPr>
            <a:picLocks noChangeAspect="1"/>
          </p:cNvPicPr>
          <p:nvPr/>
        </p:nvPicPr>
        <p:blipFill>
          <a:blip r:embed="rId6"/>
          <a:srcRect l="-846" t="5108" r="15043" b="2011"/>
          <a:stretch/>
        </p:blipFill>
        <p:spPr>
          <a:xfrm>
            <a:off x="7959290" y="383873"/>
            <a:ext cx="1184710" cy="877563"/>
          </a:xfrm>
          <a:prstGeom prst="rect">
            <a:avLst/>
          </a:prstGeom>
        </p:spPr>
      </p:pic>
      <p:sp>
        <p:nvSpPr>
          <p:cNvPr id="4" name="Textfeld 4">
            <a:extLst>
              <a:ext uri="{FF2B5EF4-FFF2-40B4-BE49-F238E27FC236}">
                <a16:creationId xmlns:a16="http://schemas.microsoft.com/office/drawing/2014/main" id="{FE24C79E-E62B-3946-D622-FE20643CD70E}"/>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11" name="Footer Placeholder 5">
            <a:extLst>
              <a:ext uri="{FF2B5EF4-FFF2-40B4-BE49-F238E27FC236}">
                <a16:creationId xmlns:a16="http://schemas.microsoft.com/office/drawing/2014/main" id="{29972407-4136-E192-7DC0-58EEC627EFFA}"/>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37586133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3</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18" name="Textplatzhalter 3">
            <a:extLst>
              <a:ext uri="{FF2B5EF4-FFF2-40B4-BE49-F238E27FC236}">
                <a16:creationId xmlns:a16="http://schemas.microsoft.com/office/drawing/2014/main" id="{FCF82EB2-36E1-4557-867F-5951EA20CF73}"/>
              </a:ext>
            </a:extLst>
          </p:cNvPr>
          <p:cNvSpPr>
            <a:spLocks noGrp="1"/>
          </p:cNvSpPr>
          <p:nvPr>
            <p:ph type="body" sz="quarter" idx="12"/>
          </p:nvPr>
        </p:nvSpPr>
        <p:spPr>
          <a:xfrm>
            <a:off x="5292" y="432996"/>
            <a:ext cx="8743172" cy="338554"/>
          </a:xfrm>
        </p:spPr>
        <p:txBody>
          <a:bodyPr rtlCol="0">
            <a:normAutofit/>
          </a:bodyPr>
          <a:lstStyle/>
          <a:p>
            <a:pPr marL="0" lvl="1">
              <a:spcBef>
                <a:spcPts val="500"/>
              </a:spcBef>
              <a:defRPr/>
            </a:pPr>
            <a:r>
              <a:rPr lang="en-US" sz="2000" u="sng" dirty="0"/>
              <a:t>FCC-</a:t>
            </a:r>
            <a:r>
              <a:rPr lang="en-US" sz="2000" u="sng" dirty="0" err="1"/>
              <a:t>ee</a:t>
            </a:r>
            <a:r>
              <a:rPr lang="en-US" sz="2000" u="sng" dirty="0"/>
              <a:t> Underground Structure Overview</a:t>
            </a:r>
            <a:endParaRPr lang="en-US" sz="2000" dirty="0"/>
          </a:p>
          <a:p>
            <a:pPr marL="0" indent="354013" fontAlgn="auto">
              <a:lnSpc>
                <a:spcPct val="150000"/>
              </a:lnSpc>
              <a:spcAft>
                <a:spcPts val="0"/>
              </a:spcAft>
              <a:buFont typeface="Arial" panose="020B0604020202020204" pitchFamily="34" charset="0"/>
              <a:buNone/>
              <a:defRPr/>
            </a:pPr>
            <a:endParaRPr lang="en-US" dirty="0"/>
          </a:p>
        </p:txBody>
      </p:sp>
      <p:pic>
        <p:nvPicPr>
          <p:cNvPr id="2" name="Picture 1">
            <a:extLst>
              <a:ext uri="{FF2B5EF4-FFF2-40B4-BE49-F238E27FC236}">
                <a16:creationId xmlns:a16="http://schemas.microsoft.com/office/drawing/2014/main" id="{D03B6654-1E04-51F6-D3D6-43D5F2205053}"/>
              </a:ext>
            </a:extLst>
          </p:cNvPr>
          <p:cNvPicPr>
            <a:picLocks noChangeAspect="1"/>
          </p:cNvPicPr>
          <p:nvPr/>
        </p:nvPicPr>
        <p:blipFill>
          <a:blip r:embed="rId3"/>
          <a:stretch>
            <a:fillRect/>
          </a:stretch>
        </p:blipFill>
        <p:spPr>
          <a:xfrm>
            <a:off x="1897410" y="681671"/>
            <a:ext cx="6145301" cy="4450466"/>
          </a:xfrm>
          <a:prstGeom prst="rect">
            <a:avLst/>
          </a:prstGeom>
        </p:spPr>
      </p:pic>
      <p:sp>
        <p:nvSpPr>
          <p:cNvPr id="6" name="TextBox 60">
            <a:extLst>
              <a:ext uri="{FF2B5EF4-FFF2-40B4-BE49-F238E27FC236}">
                <a16:creationId xmlns:a16="http://schemas.microsoft.com/office/drawing/2014/main" id="{8F23F24D-DD65-4D7D-A06A-CFDF34F1BA0D}"/>
              </a:ext>
            </a:extLst>
          </p:cNvPr>
          <p:cNvSpPr txBox="1"/>
          <p:nvPr/>
        </p:nvSpPr>
        <p:spPr>
          <a:xfrm>
            <a:off x="25683" y="4768279"/>
            <a:ext cx="3020648" cy="307777"/>
          </a:xfrm>
          <a:prstGeom prst="rect">
            <a:avLst/>
          </a:prstGeom>
          <a:solidFill>
            <a:srgbClr val="FFC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400" dirty="0"/>
              <a:t>Courtesy </a:t>
            </a:r>
            <a:r>
              <a:rPr lang="en-GB" sz="1400" dirty="0"/>
              <a:t>A. </a:t>
            </a:r>
            <a:r>
              <a:rPr lang="en-GB" sz="1400" dirty="0" err="1"/>
              <a:t>Navascues</a:t>
            </a:r>
            <a:r>
              <a:rPr lang="en-GB" sz="1400" dirty="0"/>
              <a:t> </a:t>
            </a:r>
            <a:r>
              <a:rPr lang="en-GB" sz="1400" dirty="0" err="1"/>
              <a:t>Cornago</a:t>
            </a:r>
            <a:r>
              <a:rPr lang="en-GB" sz="1400" dirty="0"/>
              <a:t> </a:t>
            </a:r>
          </a:p>
        </p:txBody>
      </p:sp>
      <p:sp>
        <p:nvSpPr>
          <p:cNvPr id="8" name="TextBox 7">
            <a:extLst>
              <a:ext uri="{FF2B5EF4-FFF2-40B4-BE49-F238E27FC236}">
                <a16:creationId xmlns:a16="http://schemas.microsoft.com/office/drawing/2014/main" id="{6D03D6F2-0C73-4971-95E9-40B039DCA72D}"/>
              </a:ext>
            </a:extLst>
          </p:cNvPr>
          <p:cNvSpPr txBox="1"/>
          <p:nvPr/>
        </p:nvSpPr>
        <p:spPr>
          <a:xfrm>
            <a:off x="7017831" y="4515642"/>
            <a:ext cx="1872208" cy="584775"/>
          </a:xfrm>
          <a:prstGeom prst="rect">
            <a:avLst/>
          </a:prstGeom>
          <a:solidFill>
            <a:srgbClr val="FFFF00"/>
          </a:solidFill>
        </p:spPr>
        <p:txBody>
          <a:bodyPr wrap="square" rtlCol="0">
            <a:spAutoFit/>
          </a:bodyPr>
          <a:lstStyle/>
          <a:p>
            <a:pPr algn="ctr"/>
            <a:r>
              <a:rPr lang="en-US" sz="1600" dirty="0"/>
              <a:t>Only schematic, and not to scale.</a:t>
            </a:r>
            <a:endParaRPr lang="de-CH" sz="1600" dirty="0"/>
          </a:p>
        </p:txBody>
      </p:sp>
      <p:sp>
        <p:nvSpPr>
          <p:cNvPr id="12" name="Textfeld 4">
            <a:extLst>
              <a:ext uri="{FF2B5EF4-FFF2-40B4-BE49-F238E27FC236}">
                <a16:creationId xmlns:a16="http://schemas.microsoft.com/office/drawing/2014/main" id="{E75F8DB9-C076-FAA8-C500-288910FD9B29}"/>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4" name="Footer Placeholder 5">
            <a:extLst>
              <a:ext uri="{FF2B5EF4-FFF2-40B4-BE49-F238E27FC236}">
                <a16:creationId xmlns:a16="http://schemas.microsoft.com/office/drawing/2014/main" id="{B7D1AADA-A3A0-919C-E799-599B3651E326}"/>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17983971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797C75-64C1-3227-B94F-00237F0FC330}"/>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0920D7C8-C884-88A1-AD6A-285AB47AB80C}"/>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30</a:t>
            </a:fld>
            <a:endParaRPr lang="de-AT" dirty="0"/>
          </a:p>
        </p:txBody>
      </p:sp>
      <p:pic>
        <p:nvPicPr>
          <p:cNvPr id="10" name="Picture 9">
            <a:extLst>
              <a:ext uri="{FF2B5EF4-FFF2-40B4-BE49-F238E27FC236}">
                <a16:creationId xmlns:a16="http://schemas.microsoft.com/office/drawing/2014/main" id="{5C7AC192-71FA-B2AC-0D75-FD5DE70BF3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5" name="Textplatzhalter 3">
            <a:extLst>
              <a:ext uri="{FF2B5EF4-FFF2-40B4-BE49-F238E27FC236}">
                <a16:creationId xmlns:a16="http://schemas.microsoft.com/office/drawing/2014/main" id="{F29FEC0E-8831-798C-18D3-0FC09BD31F14}"/>
              </a:ext>
            </a:extLst>
          </p:cNvPr>
          <p:cNvSpPr txBox="1">
            <a:spLocks/>
          </p:cNvSpPr>
          <p:nvPr/>
        </p:nvSpPr>
        <p:spPr>
          <a:xfrm>
            <a:off x="323528" y="2067694"/>
            <a:ext cx="8421772" cy="504056"/>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lgn="ctr">
              <a:spcBef>
                <a:spcPts val="500"/>
              </a:spcBef>
              <a:defRPr/>
            </a:pPr>
            <a:r>
              <a:rPr lang="en-US" sz="3200" u="sng" dirty="0"/>
              <a:t>FCC-ee Underground Structure point F</a:t>
            </a:r>
            <a:endParaRPr lang="en-US" sz="3200" dirty="0"/>
          </a:p>
          <a:p>
            <a:pPr indent="354013" algn="ctr">
              <a:lnSpc>
                <a:spcPct val="150000"/>
              </a:lnSpc>
              <a:defRPr/>
            </a:pPr>
            <a:endParaRPr lang="en-US" dirty="0"/>
          </a:p>
        </p:txBody>
      </p:sp>
      <p:sp>
        <p:nvSpPr>
          <p:cNvPr id="2" name="Textfeld 4">
            <a:extLst>
              <a:ext uri="{FF2B5EF4-FFF2-40B4-BE49-F238E27FC236}">
                <a16:creationId xmlns:a16="http://schemas.microsoft.com/office/drawing/2014/main" id="{FF2DE0C6-8DC7-4758-4874-41D1872139E1}"/>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7" name="TextBox 6">
            <a:extLst>
              <a:ext uri="{FF2B5EF4-FFF2-40B4-BE49-F238E27FC236}">
                <a16:creationId xmlns:a16="http://schemas.microsoft.com/office/drawing/2014/main" id="{90014C19-AD38-5F6A-8BBE-79D160C6BFF6}"/>
              </a:ext>
            </a:extLst>
          </p:cNvPr>
          <p:cNvSpPr txBox="1"/>
          <p:nvPr/>
        </p:nvSpPr>
        <p:spPr>
          <a:xfrm>
            <a:off x="1017384" y="2571750"/>
            <a:ext cx="6768752" cy="507831"/>
          </a:xfrm>
          <a:prstGeom prst="rect">
            <a:avLst/>
          </a:prstGeom>
          <a:solidFill>
            <a:schemeClr val="accent2">
              <a:lumMod val="40000"/>
              <a:lumOff val="60000"/>
            </a:schemeClr>
          </a:solidFill>
        </p:spPr>
        <p:txBody>
          <a:bodyPr wrap="square">
            <a:spAutoFit/>
          </a:bodyPr>
          <a:lstStyle/>
          <a:p>
            <a:pPr algn="l">
              <a:tabLst>
                <a:tab pos="1254125" algn="l"/>
              </a:tabLst>
            </a:pPr>
            <a:r>
              <a:rPr lang="en-GB" dirty="0"/>
              <a:t>PLM References:	</a:t>
            </a:r>
            <a:r>
              <a:rPr lang="en-GB" dirty="0">
                <a:solidFill>
                  <a:srgbClr val="00B0F0"/>
                </a:solidFill>
                <a:hlinkClick r:id="rId3"/>
              </a:rPr>
              <a:t>https://plm.cern.ch/p/CAD/number:ST1943583_01</a:t>
            </a:r>
            <a:endParaRPr lang="en-GB" dirty="0">
              <a:solidFill>
                <a:srgbClr val="00B0F0"/>
              </a:solidFill>
            </a:endParaRPr>
          </a:p>
          <a:p>
            <a:pPr algn="l">
              <a:tabLst>
                <a:tab pos="1254125" algn="l"/>
              </a:tabLst>
            </a:pPr>
            <a:r>
              <a:rPr lang="en-GB" dirty="0"/>
              <a:t>EDMS References: </a:t>
            </a:r>
            <a:r>
              <a:rPr lang="en-GB" u="sng" dirty="0">
                <a:solidFill>
                  <a:srgbClr val="00B0F0"/>
                </a:solidFill>
                <a:hlinkClick r:id="rId4"/>
              </a:rPr>
              <a:t>https://edms.cern.ch/document/3126008/1.0</a:t>
            </a:r>
            <a:endParaRPr lang="en-GB" u="sng" dirty="0">
              <a:solidFill>
                <a:srgbClr val="00B0F0"/>
              </a:solidFill>
            </a:endParaRPr>
          </a:p>
        </p:txBody>
      </p:sp>
      <p:sp>
        <p:nvSpPr>
          <p:cNvPr id="4" name="Footer Placeholder 5">
            <a:extLst>
              <a:ext uri="{FF2B5EF4-FFF2-40B4-BE49-F238E27FC236}">
                <a16:creationId xmlns:a16="http://schemas.microsoft.com/office/drawing/2014/main" id="{06D7CCE9-D17C-8F30-5069-4FB67DAF0218}"/>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33707810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descr="Une image contenant ligne, diagramme&#10;&#10;Description générée automatiquement">
            <a:extLst>
              <a:ext uri="{FF2B5EF4-FFF2-40B4-BE49-F238E27FC236}">
                <a16:creationId xmlns:a16="http://schemas.microsoft.com/office/drawing/2014/main" id="{627B3785-C7B7-A434-0210-25CB97435575}"/>
              </a:ext>
            </a:extLst>
          </p:cNvPr>
          <p:cNvPicPr>
            <a:picLocks noChangeAspect="1"/>
          </p:cNvPicPr>
          <p:nvPr/>
        </p:nvPicPr>
        <p:blipFill>
          <a:blip r:embed="rId3">
            <a:extLst>
              <a:ext uri="{28A0092B-C50C-407E-A947-70E740481C1C}">
                <a14:useLocalDpi xmlns:a14="http://schemas.microsoft.com/office/drawing/2010/main" val="0"/>
              </a:ext>
            </a:extLst>
          </a:blip>
          <a:srcRect l="20075" t="9177" r="11413" b="5599"/>
          <a:stretch/>
        </p:blipFill>
        <p:spPr>
          <a:xfrm>
            <a:off x="1081109" y="740993"/>
            <a:ext cx="6264696" cy="3908519"/>
          </a:xfrm>
          <a:prstGeom prst="rect">
            <a:avLst/>
          </a:prstGeom>
        </p:spPr>
      </p:pic>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31</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16" name="Textplatzhalter 3">
            <a:extLst>
              <a:ext uri="{FF2B5EF4-FFF2-40B4-BE49-F238E27FC236}">
                <a16:creationId xmlns:a16="http://schemas.microsoft.com/office/drawing/2014/main" id="{F144AAAE-2E9C-2CAD-BBE8-BC2DD9DADCD9}"/>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ee</a:t>
            </a:r>
            <a:r>
              <a:rPr lang="en-US" sz="2000" u="sng" dirty="0"/>
              <a:t> </a:t>
            </a:r>
            <a:r>
              <a:rPr lang="en-GB" sz="2000" u="sng" dirty="0"/>
              <a:t>Underground Structure at point F</a:t>
            </a:r>
            <a:endParaRPr lang="en-US" u="sng" dirty="0"/>
          </a:p>
        </p:txBody>
      </p:sp>
      <p:cxnSp>
        <p:nvCxnSpPr>
          <p:cNvPr id="59" name="Straight Arrow Connector 58">
            <a:extLst>
              <a:ext uri="{FF2B5EF4-FFF2-40B4-BE49-F238E27FC236}">
                <a16:creationId xmlns:a16="http://schemas.microsoft.com/office/drawing/2014/main" id="{FC918A17-FCAF-24FF-5AB8-AAFE2837F078}"/>
              </a:ext>
            </a:extLst>
          </p:cNvPr>
          <p:cNvCxnSpPr>
            <a:cxnSpLocks/>
          </p:cNvCxnSpPr>
          <p:nvPr/>
        </p:nvCxnSpPr>
        <p:spPr>
          <a:xfrm flipH="1" flipV="1">
            <a:off x="5508104" y="3679154"/>
            <a:ext cx="504056" cy="5047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1BC49A5D-DEDC-3DDB-C17F-81F261ED83D9}"/>
              </a:ext>
            </a:extLst>
          </p:cNvPr>
          <p:cNvSpPr txBox="1"/>
          <p:nvPr/>
        </p:nvSpPr>
        <p:spPr>
          <a:xfrm>
            <a:off x="4805024" y="4105110"/>
            <a:ext cx="1585690" cy="338554"/>
          </a:xfrm>
          <a:prstGeom prst="rect">
            <a:avLst/>
          </a:prstGeom>
          <a:noFill/>
        </p:spPr>
        <p:txBody>
          <a:bodyPr wrap="none" rtlCol="0">
            <a:spAutoFit/>
          </a:bodyPr>
          <a:lstStyle/>
          <a:p>
            <a:pPr algn="l"/>
            <a:r>
              <a:rPr lang="en-GB" sz="1600" dirty="0"/>
              <a:t>Service Cavern</a:t>
            </a:r>
          </a:p>
        </p:txBody>
      </p:sp>
      <p:sp>
        <p:nvSpPr>
          <p:cNvPr id="63" name="TextBox 62">
            <a:extLst>
              <a:ext uri="{FF2B5EF4-FFF2-40B4-BE49-F238E27FC236}">
                <a16:creationId xmlns:a16="http://schemas.microsoft.com/office/drawing/2014/main" id="{9A07B8D5-5614-EBC8-DDCA-AFE5A8180210}"/>
              </a:ext>
            </a:extLst>
          </p:cNvPr>
          <p:cNvSpPr txBox="1"/>
          <p:nvPr/>
        </p:nvSpPr>
        <p:spPr>
          <a:xfrm>
            <a:off x="4610186" y="1607019"/>
            <a:ext cx="1837362" cy="494879"/>
          </a:xfrm>
          <a:prstGeom prst="rect">
            <a:avLst/>
          </a:prstGeom>
          <a:noFill/>
        </p:spPr>
        <p:txBody>
          <a:bodyPr wrap="none" rtlCol="0">
            <a:spAutoFit/>
          </a:bodyPr>
          <a:lstStyle/>
          <a:p>
            <a:pPr algn="l">
              <a:lnSpc>
                <a:spcPts val="3700"/>
              </a:lnSpc>
            </a:pPr>
            <a:r>
              <a:rPr lang="en-GB" sz="1600" dirty="0"/>
              <a:t>Accelerator tunnel</a:t>
            </a:r>
          </a:p>
        </p:txBody>
      </p:sp>
      <p:cxnSp>
        <p:nvCxnSpPr>
          <p:cNvPr id="64" name="Straight Arrow Connector 63">
            <a:extLst>
              <a:ext uri="{FF2B5EF4-FFF2-40B4-BE49-F238E27FC236}">
                <a16:creationId xmlns:a16="http://schemas.microsoft.com/office/drawing/2014/main" id="{F944C6AC-4ECB-7A8B-6FC2-C50534738949}"/>
              </a:ext>
            </a:extLst>
          </p:cNvPr>
          <p:cNvCxnSpPr>
            <a:cxnSpLocks/>
          </p:cNvCxnSpPr>
          <p:nvPr/>
        </p:nvCxnSpPr>
        <p:spPr>
          <a:xfrm flipH="1">
            <a:off x="4256112" y="1995686"/>
            <a:ext cx="387896" cy="2995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C3C2B349-EBDB-5C25-567E-E20DFB20CF90}"/>
              </a:ext>
            </a:extLst>
          </p:cNvPr>
          <p:cNvCxnSpPr>
            <a:cxnSpLocks/>
          </p:cNvCxnSpPr>
          <p:nvPr/>
        </p:nvCxnSpPr>
        <p:spPr>
          <a:xfrm flipH="1">
            <a:off x="1403648" y="2281459"/>
            <a:ext cx="436172" cy="3139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EA2F321E-470E-8F1A-3801-E4EEF4F2D3FA}"/>
              </a:ext>
            </a:extLst>
          </p:cNvPr>
          <p:cNvSpPr txBox="1"/>
          <p:nvPr/>
        </p:nvSpPr>
        <p:spPr>
          <a:xfrm>
            <a:off x="1800938" y="1883299"/>
            <a:ext cx="2177683" cy="494879"/>
          </a:xfrm>
          <a:prstGeom prst="rect">
            <a:avLst/>
          </a:prstGeom>
          <a:noFill/>
        </p:spPr>
        <p:txBody>
          <a:bodyPr wrap="square" rtlCol="0">
            <a:spAutoFit/>
          </a:bodyPr>
          <a:lstStyle/>
          <a:p>
            <a:pPr algn="l">
              <a:lnSpc>
                <a:spcPts val="3700"/>
              </a:lnSpc>
            </a:pPr>
            <a:r>
              <a:rPr lang="en-GB" sz="1600" dirty="0"/>
              <a:t>Service Shaft ø12m</a:t>
            </a:r>
          </a:p>
        </p:txBody>
      </p:sp>
      <p:sp>
        <p:nvSpPr>
          <p:cNvPr id="12" name="TextBox 11">
            <a:extLst>
              <a:ext uri="{FF2B5EF4-FFF2-40B4-BE49-F238E27FC236}">
                <a16:creationId xmlns:a16="http://schemas.microsoft.com/office/drawing/2014/main" id="{99E73D49-D261-630D-4A54-5789AC9B3404}"/>
              </a:ext>
            </a:extLst>
          </p:cNvPr>
          <p:cNvSpPr txBox="1"/>
          <p:nvPr/>
        </p:nvSpPr>
        <p:spPr>
          <a:xfrm>
            <a:off x="6081917" y="2854558"/>
            <a:ext cx="2419252" cy="494879"/>
          </a:xfrm>
          <a:prstGeom prst="rect">
            <a:avLst/>
          </a:prstGeom>
          <a:noFill/>
        </p:spPr>
        <p:txBody>
          <a:bodyPr wrap="none" rtlCol="0">
            <a:spAutoFit/>
          </a:bodyPr>
          <a:lstStyle/>
          <a:p>
            <a:pPr algn="l">
              <a:lnSpc>
                <a:spcPts val="3700"/>
              </a:lnSpc>
            </a:pPr>
            <a:r>
              <a:rPr lang="en-GB" sz="1600" dirty="0"/>
              <a:t>Connection tunnel ø 7m </a:t>
            </a:r>
          </a:p>
        </p:txBody>
      </p:sp>
      <p:cxnSp>
        <p:nvCxnSpPr>
          <p:cNvPr id="17" name="Straight Arrow Connector 16">
            <a:extLst>
              <a:ext uri="{FF2B5EF4-FFF2-40B4-BE49-F238E27FC236}">
                <a16:creationId xmlns:a16="http://schemas.microsoft.com/office/drawing/2014/main" id="{2F84B4E2-50AD-72F1-55C4-C1F86C7DE231}"/>
              </a:ext>
            </a:extLst>
          </p:cNvPr>
          <p:cNvCxnSpPr>
            <a:cxnSpLocks/>
          </p:cNvCxnSpPr>
          <p:nvPr/>
        </p:nvCxnSpPr>
        <p:spPr>
          <a:xfrm flipH="1">
            <a:off x="5508104" y="3219822"/>
            <a:ext cx="573813" cy="2364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83">
            <a:extLst>
              <a:ext uri="{FF2B5EF4-FFF2-40B4-BE49-F238E27FC236}">
                <a16:creationId xmlns:a16="http://schemas.microsoft.com/office/drawing/2014/main" id="{276C699E-02C5-F507-BB91-0BBF5AC12D3F}"/>
              </a:ext>
            </a:extLst>
          </p:cNvPr>
          <p:cNvCxnSpPr>
            <a:cxnSpLocks/>
          </p:cNvCxnSpPr>
          <p:nvPr/>
        </p:nvCxnSpPr>
        <p:spPr>
          <a:xfrm flipH="1">
            <a:off x="1547664" y="3042058"/>
            <a:ext cx="504056" cy="3880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83">
            <a:extLst>
              <a:ext uri="{FF2B5EF4-FFF2-40B4-BE49-F238E27FC236}">
                <a16:creationId xmlns:a16="http://schemas.microsoft.com/office/drawing/2014/main" id="{9B7AD9E3-5D92-9826-1C7F-012A57913110}"/>
              </a:ext>
            </a:extLst>
          </p:cNvPr>
          <p:cNvCxnSpPr>
            <a:cxnSpLocks/>
          </p:cNvCxnSpPr>
          <p:nvPr/>
        </p:nvCxnSpPr>
        <p:spPr>
          <a:xfrm flipH="1">
            <a:off x="5508104" y="2727994"/>
            <a:ext cx="360040" cy="5309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62">
            <a:extLst>
              <a:ext uri="{FF2B5EF4-FFF2-40B4-BE49-F238E27FC236}">
                <a16:creationId xmlns:a16="http://schemas.microsoft.com/office/drawing/2014/main" id="{64D86BDF-3B0C-7E63-CA4D-DDD289FBB065}"/>
              </a:ext>
            </a:extLst>
          </p:cNvPr>
          <p:cNvSpPr txBox="1"/>
          <p:nvPr/>
        </p:nvSpPr>
        <p:spPr>
          <a:xfrm>
            <a:off x="2010610" y="2649095"/>
            <a:ext cx="2202847" cy="494879"/>
          </a:xfrm>
          <a:prstGeom prst="rect">
            <a:avLst/>
          </a:prstGeom>
          <a:noFill/>
        </p:spPr>
        <p:txBody>
          <a:bodyPr wrap="none" rtlCol="0">
            <a:spAutoFit/>
          </a:bodyPr>
          <a:lstStyle/>
          <a:p>
            <a:pPr algn="l">
              <a:lnSpc>
                <a:spcPts val="3700"/>
              </a:lnSpc>
            </a:pPr>
            <a:r>
              <a:rPr lang="en-GB" sz="1600" dirty="0"/>
              <a:t>Junction Cavern/Shaft</a:t>
            </a:r>
          </a:p>
        </p:txBody>
      </p:sp>
      <p:sp>
        <p:nvSpPr>
          <p:cNvPr id="23" name="TextBox 62">
            <a:extLst>
              <a:ext uri="{FF2B5EF4-FFF2-40B4-BE49-F238E27FC236}">
                <a16:creationId xmlns:a16="http://schemas.microsoft.com/office/drawing/2014/main" id="{766EFB33-95D3-FB18-1316-AF2633AAD74A}"/>
              </a:ext>
            </a:extLst>
          </p:cNvPr>
          <p:cNvSpPr txBox="1"/>
          <p:nvPr/>
        </p:nvSpPr>
        <p:spPr>
          <a:xfrm>
            <a:off x="5813893" y="2294872"/>
            <a:ext cx="3257110" cy="969368"/>
          </a:xfrm>
          <a:prstGeom prst="rect">
            <a:avLst/>
          </a:prstGeom>
          <a:noFill/>
        </p:spPr>
        <p:txBody>
          <a:bodyPr wrap="square" rtlCol="0">
            <a:spAutoFit/>
          </a:bodyPr>
          <a:lstStyle/>
          <a:p>
            <a:pPr>
              <a:lnSpc>
                <a:spcPts val="3700"/>
              </a:lnSpc>
            </a:pPr>
            <a:r>
              <a:rPr lang="en-GB" sz="1600" dirty="0"/>
              <a:t>Junction Cavern/Machine tunnel</a:t>
            </a:r>
          </a:p>
          <a:p>
            <a:pPr algn="l">
              <a:lnSpc>
                <a:spcPts val="3700"/>
              </a:lnSpc>
            </a:pPr>
            <a:endParaRPr lang="en-GB" sz="1600" dirty="0"/>
          </a:p>
        </p:txBody>
      </p:sp>
      <p:cxnSp>
        <p:nvCxnSpPr>
          <p:cNvPr id="24" name="Straight Arrow Connector 58">
            <a:extLst>
              <a:ext uri="{FF2B5EF4-FFF2-40B4-BE49-F238E27FC236}">
                <a16:creationId xmlns:a16="http://schemas.microsoft.com/office/drawing/2014/main" id="{F80F6A53-9749-8030-27DB-88A512F48C1B}"/>
              </a:ext>
            </a:extLst>
          </p:cNvPr>
          <p:cNvCxnSpPr>
            <a:cxnSpLocks/>
          </p:cNvCxnSpPr>
          <p:nvPr/>
        </p:nvCxnSpPr>
        <p:spPr>
          <a:xfrm flipV="1">
            <a:off x="3935866" y="3590723"/>
            <a:ext cx="320246" cy="3042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60">
            <a:extLst>
              <a:ext uri="{FF2B5EF4-FFF2-40B4-BE49-F238E27FC236}">
                <a16:creationId xmlns:a16="http://schemas.microsoft.com/office/drawing/2014/main" id="{AE1C7EB5-534D-64F9-7C2D-8C07AE9D5C40}"/>
              </a:ext>
            </a:extLst>
          </p:cNvPr>
          <p:cNvSpPr txBox="1"/>
          <p:nvPr/>
        </p:nvSpPr>
        <p:spPr>
          <a:xfrm>
            <a:off x="1993911" y="3766556"/>
            <a:ext cx="1984710" cy="338554"/>
          </a:xfrm>
          <a:prstGeom prst="rect">
            <a:avLst/>
          </a:prstGeom>
          <a:noFill/>
        </p:spPr>
        <p:txBody>
          <a:bodyPr wrap="none" rtlCol="0">
            <a:spAutoFit/>
          </a:bodyPr>
          <a:lstStyle/>
          <a:p>
            <a:pPr algn="l"/>
            <a:r>
              <a:rPr lang="en-GB" sz="1600" dirty="0"/>
              <a:t>Access Tunnel ø9m</a:t>
            </a:r>
          </a:p>
        </p:txBody>
      </p:sp>
      <p:pic>
        <p:nvPicPr>
          <p:cNvPr id="13" name="Picture 12">
            <a:extLst>
              <a:ext uri="{FF2B5EF4-FFF2-40B4-BE49-F238E27FC236}">
                <a16:creationId xmlns:a16="http://schemas.microsoft.com/office/drawing/2014/main" id="{6A698C0E-8DE3-EA05-B0E1-A48331B4BB25}"/>
              </a:ext>
            </a:extLst>
          </p:cNvPr>
          <p:cNvPicPr>
            <a:picLocks noChangeAspect="1"/>
          </p:cNvPicPr>
          <p:nvPr/>
        </p:nvPicPr>
        <p:blipFill>
          <a:blip r:embed="rId5"/>
          <a:srcRect t="4979" r="18973"/>
          <a:stretch/>
        </p:blipFill>
        <p:spPr>
          <a:xfrm>
            <a:off x="7566282" y="360457"/>
            <a:ext cx="1577718" cy="1268679"/>
          </a:xfrm>
          <a:prstGeom prst="rect">
            <a:avLst/>
          </a:prstGeom>
        </p:spPr>
      </p:pic>
      <p:sp>
        <p:nvSpPr>
          <p:cNvPr id="2" name="Textfeld 4">
            <a:extLst>
              <a:ext uri="{FF2B5EF4-FFF2-40B4-BE49-F238E27FC236}">
                <a16:creationId xmlns:a16="http://schemas.microsoft.com/office/drawing/2014/main" id="{AFF38778-2377-6F81-A997-D5C9E5090D9B}"/>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4" name="Footer Placeholder 5">
            <a:extLst>
              <a:ext uri="{FF2B5EF4-FFF2-40B4-BE49-F238E27FC236}">
                <a16:creationId xmlns:a16="http://schemas.microsoft.com/office/drawing/2014/main" id="{4B1ED5DF-9EA8-1AA2-B416-7578468C88B9}"/>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26324162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Une image contenant ligne, capture d’écran&#10;&#10;Description générée automatiquement">
            <a:extLst>
              <a:ext uri="{FF2B5EF4-FFF2-40B4-BE49-F238E27FC236}">
                <a16:creationId xmlns:a16="http://schemas.microsoft.com/office/drawing/2014/main" id="{83155739-16C9-AD97-F7E5-49DCDD8B00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8301" y="870725"/>
            <a:ext cx="8530723" cy="4278608"/>
          </a:xfrm>
          <a:prstGeom prst="rect">
            <a:avLst/>
          </a:prstGeom>
        </p:spPr>
      </p:pic>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32</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16" name="Textplatzhalter 3">
            <a:extLst>
              <a:ext uri="{FF2B5EF4-FFF2-40B4-BE49-F238E27FC236}">
                <a16:creationId xmlns:a16="http://schemas.microsoft.com/office/drawing/2014/main" id="{F144AAAE-2E9C-2CAD-BBE8-BC2DD9DADCD9}"/>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ee</a:t>
            </a:r>
            <a:r>
              <a:rPr lang="en-US" sz="2000" u="sng" dirty="0"/>
              <a:t> </a:t>
            </a:r>
            <a:r>
              <a:rPr lang="en-GB" sz="2000" u="sng" dirty="0"/>
              <a:t>Underground Structure at point F</a:t>
            </a:r>
            <a:endParaRPr lang="en-US" u="sng" dirty="0"/>
          </a:p>
        </p:txBody>
      </p:sp>
      <p:cxnSp>
        <p:nvCxnSpPr>
          <p:cNvPr id="85" name="Straight Arrow Connector 84">
            <a:extLst>
              <a:ext uri="{FF2B5EF4-FFF2-40B4-BE49-F238E27FC236}">
                <a16:creationId xmlns:a16="http://schemas.microsoft.com/office/drawing/2014/main" id="{350C0059-7E64-5D21-20FE-BDB4A8FA737E}"/>
              </a:ext>
            </a:extLst>
          </p:cNvPr>
          <p:cNvCxnSpPr>
            <a:cxnSpLocks/>
          </p:cNvCxnSpPr>
          <p:nvPr/>
        </p:nvCxnSpPr>
        <p:spPr>
          <a:xfrm>
            <a:off x="1115616" y="4485438"/>
            <a:ext cx="0" cy="31157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97" name="Picture 96" descr="A drawing of a circular object&#10;&#10;Description automatically generated">
            <a:extLst>
              <a:ext uri="{FF2B5EF4-FFF2-40B4-BE49-F238E27FC236}">
                <a16:creationId xmlns:a16="http://schemas.microsoft.com/office/drawing/2014/main" id="{F8CDA997-0921-9828-C33A-4A1D09D5105C}"/>
              </a:ext>
            </a:extLst>
          </p:cNvPr>
          <p:cNvPicPr>
            <a:picLocks noChangeAspect="1"/>
          </p:cNvPicPr>
          <p:nvPr/>
        </p:nvPicPr>
        <p:blipFill>
          <a:blip r:embed="rId5">
            <a:extLst>
              <a:ext uri="{28A0092B-C50C-407E-A947-70E740481C1C}">
                <a14:useLocalDpi xmlns:a14="http://schemas.microsoft.com/office/drawing/2010/main" val="0"/>
              </a:ext>
            </a:extLst>
          </a:blip>
          <a:srcRect l="37400" t="11936" r="26668" b="16139"/>
          <a:stretch/>
        </p:blipFill>
        <p:spPr>
          <a:xfrm>
            <a:off x="156183" y="2260099"/>
            <a:ext cx="1955606" cy="2013332"/>
          </a:xfrm>
          <a:prstGeom prst="rect">
            <a:avLst/>
          </a:prstGeom>
        </p:spPr>
      </p:pic>
      <p:sp>
        <p:nvSpPr>
          <p:cNvPr id="98" name="Textplatzhalter 3">
            <a:extLst>
              <a:ext uri="{FF2B5EF4-FFF2-40B4-BE49-F238E27FC236}">
                <a16:creationId xmlns:a16="http://schemas.microsoft.com/office/drawing/2014/main" id="{50B1522C-D801-56A9-245B-C676AC34BEF8}"/>
              </a:ext>
            </a:extLst>
          </p:cNvPr>
          <p:cNvSpPr txBox="1">
            <a:spLocks/>
          </p:cNvSpPr>
          <p:nvPr/>
        </p:nvSpPr>
        <p:spPr>
          <a:xfrm>
            <a:off x="118391" y="4203551"/>
            <a:ext cx="2232248"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GB" sz="1400" u="sng" dirty="0">
                <a:solidFill>
                  <a:srgbClr val="FF0000"/>
                </a:solidFill>
              </a:rPr>
              <a:t>Section Machine Tunnel</a:t>
            </a:r>
            <a:endParaRPr lang="en-US" sz="1400" u="sng" dirty="0">
              <a:solidFill>
                <a:srgbClr val="FF0000"/>
              </a:solidFill>
            </a:endParaRPr>
          </a:p>
        </p:txBody>
      </p:sp>
      <p:sp>
        <p:nvSpPr>
          <p:cNvPr id="36" name="Textplatzhalter 3">
            <a:extLst>
              <a:ext uri="{FF2B5EF4-FFF2-40B4-BE49-F238E27FC236}">
                <a16:creationId xmlns:a16="http://schemas.microsoft.com/office/drawing/2014/main" id="{395D92E1-B69E-8D16-B299-7755FA731CB1}"/>
              </a:ext>
            </a:extLst>
          </p:cNvPr>
          <p:cNvSpPr txBox="1">
            <a:spLocks/>
          </p:cNvSpPr>
          <p:nvPr/>
        </p:nvSpPr>
        <p:spPr>
          <a:xfrm>
            <a:off x="2319017" y="2992469"/>
            <a:ext cx="2232248"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GB" sz="1400" u="sng" dirty="0">
                <a:solidFill>
                  <a:srgbClr val="FF0000"/>
                </a:solidFill>
              </a:rPr>
              <a:t>Transport Tunnel</a:t>
            </a:r>
            <a:endParaRPr lang="en-US" sz="1400" u="sng" dirty="0">
              <a:solidFill>
                <a:srgbClr val="FF0000"/>
              </a:solidFill>
            </a:endParaRPr>
          </a:p>
        </p:txBody>
      </p:sp>
      <p:cxnSp>
        <p:nvCxnSpPr>
          <p:cNvPr id="7" name="Connecteur droit 6">
            <a:extLst>
              <a:ext uri="{FF2B5EF4-FFF2-40B4-BE49-F238E27FC236}">
                <a16:creationId xmlns:a16="http://schemas.microsoft.com/office/drawing/2014/main" id="{32A00F06-DB5A-3F54-654E-2D55E59F397F}"/>
              </a:ext>
            </a:extLst>
          </p:cNvPr>
          <p:cNvCxnSpPr>
            <a:cxnSpLocks/>
          </p:cNvCxnSpPr>
          <p:nvPr/>
        </p:nvCxnSpPr>
        <p:spPr>
          <a:xfrm flipV="1">
            <a:off x="4326579" y="686712"/>
            <a:ext cx="0" cy="368025"/>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7" name="ZoneTexte 16">
            <a:extLst>
              <a:ext uri="{FF2B5EF4-FFF2-40B4-BE49-F238E27FC236}">
                <a16:creationId xmlns:a16="http://schemas.microsoft.com/office/drawing/2014/main" id="{63A87DBF-9EE6-2A7E-CC57-A40A5DCF58E9}"/>
              </a:ext>
            </a:extLst>
          </p:cNvPr>
          <p:cNvSpPr txBox="1"/>
          <p:nvPr/>
        </p:nvSpPr>
        <p:spPr>
          <a:xfrm>
            <a:off x="4764535" y="360323"/>
            <a:ext cx="595481" cy="480324"/>
          </a:xfrm>
          <a:prstGeom prst="rect">
            <a:avLst/>
          </a:prstGeom>
          <a:noFill/>
        </p:spPr>
        <p:txBody>
          <a:bodyPr wrap="square" rtlCol="0">
            <a:spAutoFit/>
          </a:bodyPr>
          <a:lstStyle/>
          <a:p>
            <a:pPr algn="l">
              <a:lnSpc>
                <a:spcPts val="3700"/>
              </a:lnSpc>
            </a:pPr>
            <a:r>
              <a:rPr lang="fr-FR" sz="1100" dirty="0">
                <a:solidFill>
                  <a:srgbClr val="FF0000"/>
                </a:solidFill>
              </a:rPr>
              <a:t>204m</a:t>
            </a:r>
            <a:endParaRPr lang="en-GB" sz="1100" dirty="0">
              <a:solidFill>
                <a:srgbClr val="FF0000"/>
              </a:solidFill>
            </a:endParaRPr>
          </a:p>
        </p:txBody>
      </p:sp>
      <p:cxnSp>
        <p:nvCxnSpPr>
          <p:cNvPr id="26" name="Connecteur droit avec flèche 25">
            <a:extLst>
              <a:ext uri="{FF2B5EF4-FFF2-40B4-BE49-F238E27FC236}">
                <a16:creationId xmlns:a16="http://schemas.microsoft.com/office/drawing/2014/main" id="{25A53FC4-4719-A3A1-11C6-667DA4D1C6EC}"/>
              </a:ext>
            </a:extLst>
          </p:cNvPr>
          <p:cNvCxnSpPr>
            <a:cxnSpLocks/>
          </p:cNvCxnSpPr>
          <p:nvPr/>
        </p:nvCxnSpPr>
        <p:spPr>
          <a:xfrm flipV="1">
            <a:off x="4302566" y="1204922"/>
            <a:ext cx="1493570" cy="3273971"/>
          </a:xfrm>
          <a:prstGeom prst="straightConnector1">
            <a:avLst/>
          </a:prstGeom>
          <a:ln>
            <a:solidFill>
              <a:schemeClr val="accent5"/>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ZoneTexte 29">
            <a:extLst>
              <a:ext uri="{FF2B5EF4-FFF2-40B4-BE49-F238E27FC236}">
                <a16:creationId xmlns:a16="http://schemas.microsoft.com/office/drawing/2014/main" id="{BE7031CF-C8F3-2F90-9054-8929B4AE37ED}"/>
              </a:ext>
            </a:extLst>
          </p:cNvPr>
          <p:cNvSpPr txBox="1"/>
          <p:nvPr/>
        </p:nvSpPr>
        <p:spPr>
          <a:xfrm rot="17649784">
            <a:off x="4749323" y="2639198"/>
            <a:ext cx="540071" cy="480324"/>
          </a:xfrm>
          <a:prstGeom prst="rect">
            <a:avLst/>
          </a:prstGeom>
          <a:noFill/>
        </p:spPr>
        <p:txBody>
          <a:bodyPr wrap="square" rtlCol="0">
            <a:spAutoFit/>
          </a:bodyPr>
          <a:lstStyle/>
          <a:p>
            <a:pPr algn="l">
              <a:lnSpc>
                <a:spcPts val="3700"/>
              </a:lnSpc>
            </a:pPr>
            <a:r>
              <a:rPr lang="fr-FR" sz="1100" dirty="0">
                <a:solidFill>
                  <a:srgbClr val="FF0000"/>
                </a:solidFill>
              </a:rPr>
              <a:t>540m</a:t>
            </a:r>
            <a:endParaRPr lang="en-GB" sz="1100" dirty="0">
              <a:solidFill>
                <a:srgbClr val="FF0000"/>
              </a:solidFill>
            </a:endParaRPr>
          </a:p>
        </p:txBody>
      </p:sp>
      <p:cxnSp>
        <p:nvCxnSpPr>
          <p:cNvPr id="35" name="Connecteur droit avec flèche 34">
            <a:extLst>
              <a:ext uri="{FF2B5EF4-FFF2-40B4-BE49-F238E27FC236}">
                <a16:creationId xmlns:a16="http://schemas.microsoft.com/office/drawing/2014/main" id="{46CDE261-97C8-C959-750A-C3DBE9151FB7}"/>
              </a:ext>
            </a:extLst>
          </p:cNvPr>
          <p:cNvCxnSpPr>
            <a:cxnSpLocks/>
          </p:cNvCxnSpPr>
          <p:nvPr/>
        </p:nvCxnSpPr>
        <p:spPr>
          <a:xfrm flipH="1">
            <a:off x="4326579" y="810567"/>
            <a:ext cx="1385558" cy="0"/>
          </a:xfrm>
          <a:prstGeom prst="straightConnector1">
            <a:avLst/>
          </a:prstGeom>
          <a:ln>
            <a:solidFill>
              <a:schemeClr val="accent5"/>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8" name="Image 7" descr="Une image contenant texte, diagramme, cercle, ligne&#10;&#10;Description générée automatiquement">
            <a:extLst>
              <a:ext uri="{FF2B5EF4-FFF2-40B4-BE49-F238E27FC236}">
                <a16:creationId xmlns:a16="http://schemas.microsoft.com/office/drawing/2014/main" id="{637DA25E-EB0F-6F16-123E-1C1A3072B316}"/>
              </a:ext>
            </a:extLst>
          </p:cNvPr>
          <p:cNvPicPr>
            <a:picLocks noChangeAspect="1"/>
          </p:cNvPicPr>
          <p:nvPr/>
        </p:nvPicPr>
        <p:blipFill>
          <a:blip r:embed="rId6">
            <a:extLst>
              <a:ext uri="{28A0092B-C50C-407E-A947-70E740481C1C}">
                <a14:useLocalDpi xmlns:a14="http://schemas.microsoft.com/office/drawing/2010/main" val="0"/>
              </a:ext>
            </a:extLst>
          </a:blip>
          <a:srcRect l="33463" r="15502"/>
          <a:stretch/>
        </p:blipFill>
        <p:spPr>
          <a:xfrm>
            <a:off x="2100993" y="1005981"/>
            <a:ext cx="1953170" cy="1919315"/>
          </a:xfrm>
          <a:prstGeom prst="rect">
            <a:avLst/>
          </a:prstGeom>
        </p:spPr>
      </p:pic>
      <p:sp>
        <p:nvSpPr>
          <p:cNvPr id="9" name="Textplatzhalter 3">
            <a:extLst>
              <a:ext uri="{FF2B5EF4-FFF2-40B4-BE49-F238E27FC236}">
                <a16:creationId xmlns:a16="http://schemas.microsoft.com/office/drawing/2014/main" id="{A1C3E045-782F-3D80-3D10-D1D0BAF9F182}"/>
              </a:ext>
            </a:extLst>
          </p:cNvPr>
          <p:cNvSpPr txBox="1">
            <a:spLocks/>
          </p:cNvSpPr>
          <p:nvPr/>
        </p:nvSpPr>
        <p:spPr>
          <a:xfrm>
            <a:off x="6779595" y="1749719"/>
            <a:ext cx="1399156"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GB" sz="1400" u="sng" dirty="0">
                <a:solidFill>
                  <a:srgbClr val="FF0000"/>
                </a:solidFill>
              </a:rPr>
              <a:t>Service Shaft</a:t>
            </a:r>
            <a:endParaRPr lang="en-US" sz="1400" u="sng" dirty="0">
              <a:solidFill>
                <a:srgbClr val="FF0000"/>
              </a:solidFill>
            </a:endParaRPr>
          </a:p>
        </p:txBody>
      </p:sp>
      <p:cxnSp>
        <p:nvCxnSpPr>
          <p:cNvPr id="81" name="Straight Arrow Connector 80">
            <a:extLst>
              <a:ext uri="{FF2B5EF4-FFF2-40B4-BE49-F238E27FC236}">
                <a16:creationId xmlns:a16="http://schemas.microsoft.com/office/drawing/2014/main" id="{9ED11174-1B5B-809F-524C-2D8E081AEC23}"/>
              </a:ext>
            </a:extLst>
          </p:cNvPr>
          <p:cNvCxnSpPr>
            <a:cxnSpLocks/>
          </p:cNvCxnSpPr>
          <p:nvPr/>
        </p:nvCxnSpPr>
        <p:spPr>
          <a:xfrm>
            <a:off x="3837850" y="2627332"/>
            <a:ext cx="734150" cy="4332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Connecteur droit 6">
            <a:extLst>
              <a:ext uri="{FF2B5EF4-FFF2-40B4-BE49-F238E27FC236}">
                <a16:creationId xmlns:a16="http://schemas.microsoft.com/office/drawing/2014/main" id="{791B8FF6-8465-0CEC-14E7-C28C3C2B1019}"/>
              </a:ext>
            </a:extLst>
          </p:cNvPr>
          <p:cNvCxnSpPr>
            <a:cxnSpLocks/>
          </p:cNvCxnSpPr>
          <p:nvPr/>
        </p:nvCxnSpPr>
        <p:spPr>
          <a:xfrm flipV="1">
            <a:off x="4297931" y="4661365"/>
            <a:ext cx="0" cy="482135"/>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2" name="Connecteur droit 6">
            <a:extLst>
              <a:ext uri="{FF2B5EF4-FFF2-40B4-BE49-F238E27FC236}">
                <a16:creationId xmlns:a16="http://schemas.microsoft.com/office/drawing/2014/main" id="{3B23C9F0-A4F5-7B87-E192-F2D323F4DB1B}"/>
              </a:ext>
            </a:extLst>
          </p:cNvPr>
          <p:cNvCxnSpPr>
            <a:cxnSpLocks/>
          </p:cNvCxnSpPr>
          <p:nvPr/>
        </p:nvCxnSpPr>
        <p:spPr>
          <a:xfrm flipV="1">
            <a:off x="5709274" y="619532"/>
            <a:ext cx="0" cy="368025"/>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pic>
        <p:nvPicPr>
          <p:cNvPr id="13" name="Picture 12" descr="A blue and green circular object with text&#10;&#10;Description automatically generated">
            <a:extLst>
              <a:ext uri="{FF2B5EF4-FFF2-40B4-BE49-F238E27FC236}">
                <a16:creationId xmlns:a16="http://schemas.microsoft.com/office/drawing/2014/main" id="{E50B4A5B-12AB-3C19-0C44-B206C6F00487}"/>
              </a:ext>
            </a:extLst>
          </p:cNvPr>
          <p:cNvPicPr>
            <a:picLocks noChangeAspect="1"/>
          </p:cNvPicPr>
          <p:nvPr/>
        </p:nvPicPr>
        <p:blipFill>
          <a:blip r:embed="rId7">
            <a:extLst>
              <a:ext uri="{28A0092B-C50C-407E-A947-70E740481C1C}">
                <a14:useLocalDpi xmlns:a14="http://schemas.microsoft.com/office/drawing/2010/main" val="0"/>
              </a:ext>
            </a:extLst>
          </a:blip>
          <a:srcRect l="8151" t="17039" b="21823"/>
          <a:stretch/>
        </p:blipFill>
        <p:spPr>
          <a:xfrm>
            <a:off x="5771258" y="2067694"/>
            <a:ext cx="3174917" cy="2047803"/>
          </a:xfrm>
          <a:prstGeom prst="rect">
            <a:avLst/>
          </a:prstGeom>
        </p:spPr>
      </p:pic>
      <p:sp>
        <p:nvSpPr>
          <p:cNvPr id="5" name="Textfeld 4">
            <a:extLst>
              <a:ext uri="{FF2B5EF4-FFF2-40B4-BE49-F238E27FC236}">
                <a16:creationId xmlns:a16="http://schemas.microsoft.com/office/drawing/2014/main" id="{7C24DDCB-37E3-09E6-5238-C36ED8D9691F}"/>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2" name="Footer Placeholder 5">
            <a:extLst>
              <a:ext uri="{FF2B5EF4-FFF2-40B4-BE49-F238E27FC236}">
                <a16:creationId xmlns:a16="http://schemas.microsoft.com/office/drawing/2014/main" id="{853A8803-E46A-E1D2-5201-0FCAF755C0D9}"/>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37866063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3BE760-3723-5274-6FB9-21E596411EAD}"/>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57CDF6D3-0FC9-6CE5-81CC-1AC1FBDD0AF2}"/>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33</a:t>
            </a:fld>
            <a:endParaRPr lang="de-AT" dirty="0"/>
          </a:p>
        </p:txBody>
      </p:sp>
      <p:pic>
        <p:nvPicPr>
          <p:cNvPr id="10" name="Picture 9">
            <a:extLst>
              <a:ext uri="{FF2B5EF4-FFF2-40B4-BE49-F238E27FC236}">
                <a16:creationId xmlns:a16="http://schemas.microsoft.com/office/drawing/2014/main" id="{8CABE6BE-F1F4-1C47-02F1-81979D0E0D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5" name="Textplatzhalter 3">
            <a:extLst>
              <a:ext uri="{FF2B5EF4-FFF2-40B4-BE49-F238E27FC236}">
                <a16:creationId xmlns:a16="http://schemas.microsoft.com/office/drawing/2014/main" id="{005BBC41-BD1C-9064-0C62-B98E882F65A2}"/>
              </a:ext>
            </a:extLst>
          </p:cNvPr>
          <p:cNvSpPr txBox="1">
            <a:spLocks/>
          </p:cNvSpPr>
          <p:nvPr/>
        </p:nvSpPr>
        <p:spPr>
          <a:xfrm>
            <a:off x="323528" y="2067694"/>
            <a:ext cx="8421772" cy="504056"/>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lgn="ctr">
              <a:spcBef>
                <a:spcPts val="500"/>
              </a:spcBef>
              <a:defRPr/>
            </a:pPr>
            <a:r>
              <a:rPr lang="en-US" sz="3200" u="sng" dirty="0"/>
              <a:t>FCC-ee Underground Structure point G</a:t>
            </a:r>
            <a:endParaRPr lang="en-US" sz="3200" dirty="0"/>
          </a:p>
          <a:p>
            <a:pPr indent="354013" algn="ctr">
              <a:lnSpc>
                <a:spcPct val="150000"/>
              </a:lnSpc>
              <a:defRPr/>
            </a:pPr>
            <a:endParaRPr lang="en-US" dirty="0"/>
          </a:p>
        </p:txBody>
      </p:sp>
      <p:sp>
        <p:nvSpPr>
          <p:cNvPr id="2" name="Textfeld 4">
            <a:extLst>
              <a:ext uri="{FF2B5EF4-FFF2-40B4-BE49-F238E27FC236}">
                <a16:creationId xmlns:a16="http://schemas.microsoft.com/office/drawing/2014/main" id="{17591D63-6FDA-2EB6-2147-79DDC4570920}"/>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7" name="TextBox 6">
            <a:extLst>
              <a:ext uri="{FF2B5EF4-FFF2-40B4-BE49-F238E27FC236}">
                <a16:creationId xmlns:a16="http://schemas.microsoft.com/office/drawing/2014/main" id="{37D9245C-D9E4-5008-98A0-2D37670DFE0A}"/>
              </a:ext>
            </a:extLst>
          </p:cNvPr>
          <p:cNvSpPr txBox="1"/>
          <p:nvPr/>
        </p:nvSpPr>
        <p:spPr>
          <a:xfrm>
            <a:off x="1017384" y="2571750"/>
            <a:ext cx="6768752" cy="507831"/>
          </a:xfrm>
          <a:prstGeom prst="rect">
            <a:avLst/>
          </a:prstGeom>
          <a:solidFill>
            <a:schemeClr val="accent2">
              <a:lumMod val="40000"/>
              <a:lumOff val="60000"/>
            </a:schemeClr>
          </a:solidFill>
        </p:spPr>
        <p:txBody>
          <a:bodyPr wrap="square">
            <a:spAutoFit/>
          </a:bodyPr>
          <a:lstStyle/>
          <a:p>
            <a:pPr algn="l">
              <a:tabLst>
                <a:tab pos="1254125" algn="l"/>
              </a:tabLst>
            </a:pPr>
            <a:r>
              <a:rPr lang="en-GB" dirty="0"/>
              <a:t>PLM References:	</a:t>
            </a:r>
            <a:r>
              <a:rPr lang="en-GB" dirty="0">
                <a:solidFill>
                  <a:srgbClr val="00B0F0"/>
                </a:solidFill>
                <a:hlinkClick r:id="rId3"/>
              </a:rPr>
              <a:t>https://plm.cern.ch/p/CAD/number:ST1939652_01</a:t>
            </a:r>
            <a:endParaRPr lang="en-GB" dirty="0">
              <a:solidFill>
                <a:srgbClr val="00B0F0"/>
              </a:solidFill>
            </a:endParaRPr>
          </a:p>
          <a:p>
            <a:pPr algn="l">
              <a:tabLst>
                <a:tab pos="1254125" algn="l"/>
              </a:tabLst>
            </a:pPr>
            <a:r>
              <a:rPr lang="en-GB" dirty="0"/>
              <a:t>EDMS References: </a:t>
            </a:r>
            <a:r>
              <a:rPr lang="en-GB" u="sng" dirty="0">
                <a:solidFill>
                  <a:srgbClr val="00B0F0"/>
                </a:solidFill>
                <a:hlinkClick r:id="rId4"/>
              </a:rPr>
              <a:t>https://edms.cern.ch/document/3136745/1.0</a:t>
            </a:r>
            <a:endParaRPr lang="en-GB" u="sng" dirty="0">
              <a:solidFill>
                <a:srgbClr val="00B0F0"/>
              </a:solidFill>
            </a:endParaRPr>
          </a:p>
        </p:txBody>
      </p:sp>
      <p:sp>
        <p:nvSpPr>
          <p:cNvPr id="4" name="Footer Placeholder 5">
            <a:extLst>
              <a:ext uri="{FF2B5EF4-FFF2-40B4-BE49-F238E27FC236}">
                <a16:creationId xmlns:a16="http://schemas.microsoft.com/office/drawing/2014/main" id="{BA34A160-FA64-D8BA-11DB-331B600C2510}"/>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27111253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34</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16" name="Textplatzhalter 3">
            <a:extLst>
              <a:ext uri="{FF2B5EF4-FFF2-40B4-BE49-F238E27FC236}">
                <a16:creationId xmlns:a16="http://schemas.microsoft.com/office/drawing/2014/main" id="{F144AAAE-2E9C-2CAD-BBE8-BC2DD9DADCD9}"/>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ee</a:t>
            </a:r>
            <a:r>
              <a:rPr lang="en-US" sz="2000" u="sng" dirty="0"/>
              <a:t> </a:t>
            </a:r>
            <a:r>
              <a:rPr lang="en-GB" sz="2000" u="sng" dirty="0"/>
              <a:t>Underground Structure at point G</a:t>
            </a:r>
            <a:r>
              <a:rPr lang="en-US" sz="2000" u="sng" dirty="0"/>
              <a:t> </a:t>
            </a:r>
            <a:endParaRPr lang="en-US" u="sng" dirty="0"/>
          </a:p>
        </p:txBody>
      </p:sp>
      <p:pic>
        <p:nvPicPr>
          <p:cNvPr id="14" name="Picture 13" descr="A long metal pole with a blue and white object&#10;&#10;Description automatically generated with medium confidence">
            <a:extLst>
              <a:ext uri="{FF2B5EF4-FFF2-40B4-BE49-F238E27FC236}">
                <a16:creationId xmlns:a16="http://schemas.microsoft.com/office/drawing/2014/main" id="{E9C440AD-947A-4917-7500-D0761EE04045}"/>
              </a:ext>
            </a:extLst>
          </p:cNvPr>
          <p:cNvPicPr>
            <a:picLocks noChangeAspect="1"/>
          </p:cNvPicPr>
          <p:nvPr/>
        </p:nvPicPr>
        <p:blipFill rotWithShape="1">
          <a:blip r:embed="rId3">
            <a:extLst>
              <a:ext uri="{28A0092B-C50C-407E-A947-70E740481C1C}">
                <a14:useLocalDpi xmlns:a14="http://schemas.microsoft.com/office/drawing/2010/main" val="0"/>
              </a:ext>
            </a:extLst>
          </a:blip>
          <a:srcRect l="21864" t="6080" r="19058" b="1009"/>
          <a:stretch/>
        </p:blipFill>
        <p:spPr>
          <a:xfrm>
            <a:off x="7213276" y="3589588"/>
            <a:ext cx="1899363" cy="1536312"/>
          </a:xfrm>
          <a:prstGeom prst="rect">
            <a:avLst/>
          </a:prstGeom>
        </p:spPr>
      </p:pic>
      <p:pic>
        <p:nvPicPr>
          <p:cNvPr id="5" name="Picture 4">
            <a:extLst>
              <a:ext uri="{FF2B5EF4-FFF2-40B4-BE49-F238E27FC236}">
                <a16:creationId xmlns:a16="http://schemas.microsoft.com/office/drawing/2014/main" id="{1F99A668-5B70-4778-BD06-D62953363C23}"/>
              </a:ext>
            </a:extLst>
          </p:cNvPr>
          <p:cNvPicPr>
            <a:picLocks noChangeAspect="1"/>
          </p:cNvPicPr>
          <p:nvPr/>
        </p:nvPicPr>
        <p:blipFill>
          <a:blip r:embed="rId4"/>
          <a:srcRect r="25562"/>
          <a:stretch/>
        </p:blipFill>
        <p:spPr>
          <a:xfrm>
            <a:off x="7858349" y="361174"/>
            <a:ext cx="1264299" cy="1145895"/>
          </a:xfrm>
          <a:prstGeom prst="rect">
            <a:avLst/>
          </a:prstGeom>
        </p:spPr>
      </p:pic>
      <p:pic>
        <p:nvPicPr>
          <p:cNvPr id="4" name="Picture 3" descr="A computer screen shot of a computer screen&#10;&#10;Description automatically generated">
            <a:extLst>
              <a:ext uri="{FF2B5EF4-FFF2-40B4-BE49-F238E27FC236}">
                <a16:creationId xmlns:a16="http://schemas.microsoft.com/office/drawing/2014/main" id="{B640F885-F764-D171-D9A8-3C2306F407E2}"/>
              </a:ext>
            </a:extLst>
          </p:cNvPr>
          <p:cNvPicPr>
            <a:picLocks noChangeAspect="1"/>
          </p:cNvPicPr>
          <p:nvPr/>
        </p:nvPicPr>
        <p:blipFill>
          <a:blip r:embed="rId5">
            <a:extLst>
              <a:ext uri="{28A0092B-C50C-407E-A947-70E740481C1C}">
                <a14:useLocalDpi xmlns:a14="http://schemas.microsoft.com/office/drawing/2010/main" val="0"/>
              </a:ext>
            </a:extLst>
          </a:blip>
          <a:srcRect l="16138" t="18339" r="27480" b="4793"/>
          <a:stretch/>
        </p:blipFill>
        <p:spPr>
          <a:xfrm>
            <a:off x="89638" y="1581138"/>
            <a:ext cx="2267841" cy="1561900"/>
          </a:xfrm>
          <a:prstGeom prst="rect">
            <a:avLst/>
          </a:prstGeom>
        </p:spPr>
      </p:pic>
      <p:pic>
        <p:nvPicPr>
          <p:cNvPr id="7" name="Picture 6" descr="A blue circle with green lines&#10;&#10;Description automatically generated">
            <a:extLst>
              <a:ext uri="{FF2B5EF4-FFF2-40B4-BE49-F238E27FC236}">
                <a16:creationId xmlns:a16="http://schemas.microsoft.com/office/drawing/2014/main" id="{F77A2CD7-E0A1-4F72-7B23-EC9141EDF012}"/>
              </a:ext>
            </a:extLst>
          </p:cNvPr>
          <p:cNvPicPr>
            <a:picLocks noChangeAspect="1"/>
          </p:cNvPicPr>
          <p:nvPr/>
        </p:nvPicPr>
        <p:blipFill>
          <a:blip r:embed="rId6">
            <a:extLst>
              <a:ext uri="{28A0092B-C50C-407E-A947-70E740481C1C}">
                <a14:useLocalDpi xmlns:a14="http://schemas.microsoft.com/office/drawing/2010/main" val="0"/>
              </a:ext>
            </a:extLst>
          </a:blip>
          <a:srcRect l="26430" t="9892" r="16112" b="18887"/>
          <a:stretch/>
        </p:blipFill>
        <p:spPr>
          <a:xfrm>
            <a:off x="6660232" y="2050437"/>
            <a:ext cx="2442511" cy="1529425"/>
          </a:xfrm>
          <a:prstGeom prst="rect">
            <a:avLst/>
          </a:prstGeom>
        </p:spPr>
      </p:pic>
      <p:sp>
        <p:nvSpPr>
          <p:cNvPr id="9" name="TextBox 8">
            <a:extLst>
              <a:ext uri="{FF2B5EF4-FFF2-40B4-BE49-F238E27FC236}">
                <a16:creationId xmlns:a16="http://schemas.microsoft.com/office/drawing/2014/main" id="{0053E4D4-1FB4-0DBB-F54D-DC65D697034F}"/>
              </a:ext>
            </a:extLst>
          </p:cNvPr>
          <p:cNvSpPr txBox="1"/>
          <p:nvPr/>
        </p:nvSpPr>
        <p:spPr>
          <a:xfrm>
            <a:off x="6958314" y="1751746"/>
            <a:ext cx="2064989" cy="307777"/>
          </a:xfrm>
          <a:prstGeom prst="rect">
            <a:avLst/>
          </a:prstGeom>
          <a:noFill/>
        </p:spPr>
        <p:txBody>
          <a:bodyPr wrap="none" rtlCol="0">
            <a:spAutoFit/>
          </a:bodyPr>
          <a:lstStyle/>
          <a:p>
            <a:pPr algn="l"/>
            <a:r>
              <a:rPr lang="en-GB" sz="1400" u="sng" dirty="0"/>
              <a:t>Experiment Shaft ø18m</a:t>
            </a:r>
          </a:p>
        </p:txBody>
      </p:sp>
      <p:sp>
        <p:nvSpPr>
          <p:cNvPr id="11" name="TextBox 10">
            <a:extLst>
              <a:ext uri="{FF2B5EF4-FFF2-40B4-BE49-F238E27FC236}">
                <a16:creationId xmlns:a16="http://schemas.microsoft.com/office/drawing/2014/main" id="{87DB023A-C0F8-B358-8D51-B561810F23D2}"/>
              </a:ext>
            </a:extLst>
          </p:cNvPr>
          <p:cNvSpPr txBox="1"/>
          <p:nvPr/>
        </p:nvSpPr>
        <p:spPr>
          <a:xfrm>
            <a:off x="79881" y="1059582"/>
            <a:ext cx="1890074" cy="494879"/>
          </a:xfrm>
          <a:prstGeom prst="rect">
            <a:avLst/>
          </a:prstGeom>
          <a:noFill/>
        </p:spPr>
        <p:txBody>
          <a:bodyPr wrap="square" rtlCol="0">
            <a:spAutoFit/>
          </a:bodyPr>
          <a:lstStyle/>
          <a:p>
            <a:pPr algn="l">
              <a:lnSpc>
                <a:spcPts val="3700"/>
              </a:lnSpc>
            </a:pPr>
            <a:r>
              <a:rPr lang="en-GB" sz="1400" u="sng" dirty="0"/>
              <a:t>Service Shaft ø18m</a:t>
            </a:r>
          </a:p>
        </p:txBody>
      </p:sp>
      <p:pic>
        <p:nvPicPr>
          <p:cNvPr id="2" name="Picture 1">
            <a:extLst>
              <a:ext uri="{FF2B5EF4-FFF2-40B4-BE49-F238E27FC236}">
                <a16:creationId xmlns:a16="http://schemas.microsoft.com/office/drawing/2014/main" id="{DDFD2E85-B817-387A-4043-012937AEA016}"/>
              </a:ext>
            </a:extLst>
          </p:cNvPr>
          <p:cNvPicPr>
            <a:picLocks noChangeAspect="1"/>
          </p:cNvPicPr>
          <p:nvPr/>
        </p:nvPicPr>
        <p:blipFill>
          <a:blip r:embed="rId7"/>
          <a:stretch>
            <a:fillRect/>
          </a:stretch>
        </p:blipFill>
        <p:spPr>
          <a:xfrm>
            <a:off x="1763688" y="917821"/>
            <a:ext cx="5533389" cy="3439923"/>
          </a:xfrm>
          <a:prstGeom prst="rect">
            <a:avLst/>
          </a:prstGeom>
        </p:spPr>
      </p:pic>
      <p:pic>
        <p:nvPicPr>
          <p:cNvPr id="12" name="Picture 11" descr="A long grey object with colorful dots&#10;&#10;Description automatically generated with medium confidence">
            <a:extLst>
              <a:ext uri="{FF2B5EF4-FFF2-40B4-BE49-F238E27FC236}">
                <a16:creationId xmlns:a16="http://schemas.microsoft.com/office/drawing/2014/main" id="{505205CD-5DCC-9FF4-4F71-4C2625834C75}"/>
              </a:ext>
            </a:extLst>
          </p:cNvPr>
          <p:cNvPicPr>
            <a:picLocks noChangeAspect="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5113" t="53836" r="6569" b="25040"/>
          <a:stretch/>
        </p:blipFill>
        <p:spPr>
          <a:xfrm>
            <a:off x="89638" y="4210791"/>
            <a:ext cx="7123638" cy="876345"/>
          </a:xfrm>
          <a:prstGeom prst="rect">
            <a:avLst/>
          </a:prstGeom>
        </p:spPr>
      </p:pic>
      <p:sp>
        <p:nvSpPr>
          <p:cNvPr id="19" name="Textfeld 4">
            <a:extLst>
              <a:ext uri="{FF2B5EF4-FFF2-40B4-BE49-F238E27FC236}">
                <a16:creationId xmlns:a16="http://schemas.microsoft.com/office/drawing/2014/main" id="{F191BCD8-4235-819C-A949-0B9833D29118}"/>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6" name="Footer Placeholder 5">
            <a:extLst>
              <a:ext uri="{FF2B5EF4-FFF2-40B4-BE49-F238E27FC236}">
                <a16:creationId xmlns:a16="http://schemas.microsoft.com/office/drawing/2014/main" id="{B84A8300-0F9D-7CF5-A890-92E88D6A142E}"/>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12246723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35</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16" name="Textplatzhalter 3">
            <a:extLst>
              <a:ext uri="{FF2B5EF4-FFF2-40B4-BE49-F238E27FC236}">
                <a16:creationId xmlns:a16="http://schemas.microsoft.com/office/drawing/2014/main" id="{F144AAAE-2E9C-2CAD-BBE8-BC2DD9DADCD9}"/>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 </a:t>
            </a:r>
            <a:r>
              <a:rPr lang="en-GB" sz="2000" u="sng" dirty="0"/>
              <a:t>Underground Structure at point G</a:t>
            </a:r>
            <a:r>
              <a:rPr lang="en-US" sz="2000" u="sng" dirty="0"/>
              <a:t> </a:t>
            </a:r>
            <a:endParaRPr lang="en-US" u="sng" dirty="0"/>
          </a:p>
        </p:txBody>
      </p:sp>
      <p:pic>
        <p:nvPicPr>
          <p:cNvPr id="5" name="Picture 4">
            <a:extLst>
              <a:ext uri="{FF2B5EF4-FFF2-40B4-BE49-F238E27FC236}">
                <a16:creationId xmlns:a16="http://schemas.microsoft.com/office/drawing/2014/main" id="{4F00E309-F80E-2D9B-DF3F-CA9413663CDC}"/>
              </a:ext>
            </a:extLst>
          </p:cNvPr>
          <p:cNvPicPr>
            <a:picLocks noChangeAspect="1"/>
          </p:cNvPicPr>
          <p:nvPr/>
        </p:nvPicPr>
        <p:blipFill>
          <a:blip r:embed="rId3"/>
          <a:srcRect r="25562"/>
          <a:stretch/>
        </p:blipFill>
        <p:spPr>
          <a:xfrm>
            <a:off x="7858349" y="361174"/>
            <a:ext cx="1264299" cy="1145895"/>
          </a:xfrm>
          <a:prstGeom prst="rect">
            <a:avLst/>
          </a:prstGeom>
        </p:spPr>
      </p:pic>
      <p:pic>
        <p:nvPicPr>
          <p:cNvPr id="2" name="Picture 1">
            <a:extLst>
              <a:ext uri="{FF2B5EF4-FFF2-40B4-BE49-F238E27FC236}">
                <a16:creationId xmlns:a16="http://schemas.microsoft.com/office/drawing/2014/main" id="{3BA18DC7-C23F-2979-1AA4-7C63F88BFCCA}"/>
              </a:ext>
            </a:extLst>
          </p:cNvPr>
          <p:cNvPicPr>
            <a:picLocks noChangeAspect="1"/>
          </p:cNvPicPr>
          <p:nvPr/>
        </p:nvPicPr>
        <p:blipFill>
          <a:blip r:embed="rId4"/>
          <a:stretch>
            <a:fillRect/>
          </a:stretch>
        </p:blipFill>
        <p:spPr>
          <a:xfrm>
            <a:off x="144419" y="3833273"/>
            <a:ext cx="2289989" cy="1218274"/>
          </a:xfrm>
          <a:prstGeom prst="rect">
            <a:avLst/>
          </a:prstGeom>
        </p:spPr>
      </p:pic>
      <p:pic>
        <p:nvPicPr>
          <p:cNvPr id="4" name="Picture 3">
            <a:extLst>
              <a:ext uri="{FF2B5EF4-FFF2-40B4-BE49-F238E27FC236}">
                <a16:creationId xmlns:a16="http://schemas.microsoft.com/office/drawing/2014/main" id="{74718E52-1418-C0FA-CA67-B17334624643}"/>
              </a:ext>
            </a:extLst>
          </p:cNvPr>
          <p:cNvPicPr>
            <a:picLocks noChangeAspect="1"/>
          </p:cNvPicPr>
          <p:nvPr/>
        </p:nvPicPr>
        <p:blipFill>
          <a:blip r:embed="rId5"/>
          <a:stretch>
            <a:fillRect/>
          </a:stretch>
        </p:blipFill>
        <p:spPr>
          <a:xfrm>
            <a:off x="17253" y="843558"/>
            <a:ext cx="3752459" cy="2379035"/>
          </a:xfrm>
          <a:prstGeom prst="rect">
            <a:avLst/>
          </a:prstGeom>
        </p:spPr>
      </p:pic>
      <p:pic>
        <p:nvPicPr>
          <p:cNvPr id="7" name="Picture 6">
            <a:extLst>
              <a:ext uri="{FF2B5EF4-FFF2-40B4-BE49-F238E27FC236}">
                <a16:creationId xmlns:a16="http://schemas.microsoft.com/office/drawing/2014/main" id="{DCB7ACF5-4CFB-4BFA-A7A5-C433B654137B}"/>
              </a:ext>
            </a:extLst>
          </p:cNvPr>
          <p:cNvPicPr>
            <a:picLocks noChangeAspect="1"/>
          </p:cNvPicPr>
          <p:nvPr/>
        </p:nvPicPr>
        <p:blipFill>
          <a:blip r:embed="rId6"/>
          <a:stretch>
            <a:fillRect/>
          </a:stretch>
        </p:blipFill>
        <p:spPr>
          <a:xfrm>
            <a:off x="1884176" y="3147040"/>
            <a:ext cx="3053382" cy="1466440"/>
          </a:xfrm>
          <a:prstGeom prst="rect">
            <a:avLst/>
          </a:prstGeom>
        </p:spPr>
      </p:pic>
      <p:pic>
        <p:nvPicPr>
          <p:cNvPr id="11" name="Picture 10">
            <a:extLst>
              <a:ext uri="{FF2B5EF4-FFF2-40B4-BE49-F238E27FC236}">
                <a16:creationId xmlns:a16="http://schemas.microsoft.com/office/drawing/2014/main" id="{B8766F32-8CAE-57EE-A747-51102266B7A0}"/>
              </a:ext>
            </a:extLst>
          </p:cNvPr>
          <p:cNvPicPr>
            <a:picLocks noChangeAspect="1"/>
          </p:cNvPicPr>
          <p:nvPr/>
        </p:nvPicPr>
        <p:blipFill>
          <a:blip r:embed="rId7"/>
          <a:stretch>
            <a:fillRect/>
          </a:stretch>
        </p:blipFill>
        <p:spPr>
          <a:xfrm>
            <a:off x="6167621" y="3265330"/>
            <a:ext cx="2585608" cy="1382894"/>
          </a:xfrm>
          <a:prstGeom prst="rect">
            <a:avLst/>
          </a:prstGeom>
        </p:spPr>
      </p:pic>
      <p:sp>
        <p:nvSpPr>
          <p:cNvPr id="12" name="Textfeld 4">
            <a:extLst>
              <a:ext uri="{FF2B5EF4-FFF2-40B4-BE49-F238E27FC236}">
                <a16:creationId xmlns:a16="http://schemas.microsoft.com/office/drawing/2014/main" id="{B500FDC8-87B9-08F4-FEDB-95E39407B5DE}"/>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pic>
        <p:nvPicPr>
          <p:cNvPr id="6" name="Picture 5">
            <a:extLst>
              <a:ext uri="{FF2B5EF4-FFF2-40B4-BE49-F238E27FC236}">
                <a16:creationId xmlns:a16="http://schemas.microsoft.com/office/drawing/2014/main" id="{FA544CC5-440D-783A-EABB-D6F32AA8DAAE}"/>
              </a:ext>
            </a:extLst>
          </p:cNvPr>
          <p:cNvPicPr>
            <a:picLocks noChangeAspect="1"/>
          </p:cNvPicPr>
          <p:nvPr/>
        </p:nvPicPr>
        <p:blipFill>
          <a:blip r:embed="rId8"/>
          <a:stretch>
            <a:fillRect/>
          </a:stretch>
        </p:blipFill>
        <p:spPr>
          <a:xfrm>
            <a:off x="4251787" y="837275"/>
            <a:ext cx="3606562" cy="2280786"/>
          </a:xfrm>
          <a:prstGeom prst="rect">
            <a:avLst/>
          </a:prstGeom>
        </p:spPr>
      </p:pic>
      <p:sp>
        <p:nvSpPr>
          <p:cNvPr id="8" name="Footer Placeholder 5">
            <a:extLst>
              <a:ext uri="{FF2B5EF4-FFF2-40B4-BE49-F238E27FC236}">
                <a16:creationId xmlns:a16="http://schemas.microsoft.com/office/drawing/2014/main" id="{30A845D4-B34A-AED2-9CAB-0A57A48AD94E}"/>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36951746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36</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5" name="Textplatzhalter 3">
            <a:extLst>
              <a:ext uri="{FF2B5EF4-FFF2-40B4-BE49-F238E27FC236}">
                <a16:creationId xmlns:a16="http://schemas.microsoft.com/office/drawing/2014/main" id="{80BB49C6-E8DA-CCEC-6D53-2B495AE1DFFE}"/>
              </a:ext>
            </a:extLst>
          </p:cNvPr>
          <p:cNvSpPr txBox="1">
            <a:spLocks/>
          </p:cNvSpPr>
          <p:nvPr/>
        </p:nvSpPr>
        <p:spPr>
          <a:xfrm>
            <a:off x="899592" y="2145804"/>
            <a:ext cx="7568017" cy="432048"/>
          </a:xfrm>
          <a:prstGeom prst="rect">
            <a:avLst/>
          </a:prstGeom>
        </p:spPr>
        <p:txBody>
          <a:bodyPr vert="horz" lIns="91440" tIns="45720" rIns="91440" bIns="45720" rtlCol="0">
            <a:normAutofit fontScale="70000" lnSpcReduction="20000"/>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3600" u="sng" dirty="0"/>
              <a:t>Integration study of FCC alcove and transport Layby</a:t>
            </a:r>
            <a:endParaRPr lang="en-US" dirty="0"/>
          </a:p>
        </p:txBody>
      </p:sp>
      <p:sp>
        <p:nvSpPr>
          <p:cNvPr id="2" name="TextBox 1">
            <a:extLst>
              <a:ext uri="{FF2B5EF4-FFF2-40B4-BE49-F238E27FC236}">
                <a16:creationId xmlns:a16="http://schemas.microsoft.com/office/drawing/2014/main" id="{D2D97004-6064-DBBC-55D3-9E284D075BFE}"/>
              </a:ext>
            </a:extLst>
          </p:cNvPr>
          <p:cNvSpPr txBox="1"/>
          <p:nvPr/>
        </p:nvSpPr>
        <p:spPr>
          <a:xfrm>
            <a:off x="71499" y="2643758"/>
            <a:ext cx="9001001" cy="1569660"/>
          </a:xfrm>
          <a:prstGeom prst="rect">
            <a:avLst/>
          </a:prstGeom>
          <a:solidFill>
            <a:schemeClr val="accent2">
              <a:lumMod val="40000"/>
              <a:lumOff val="60000"/>
            </a:schemeClr>
          </a:solidFill>
        </p:spPr>
        <p:txBody>
          <a:bodyPr wrap="square">
            <a:spAutoFit/>
          </a:bodyPr>
          <a:lstStyle/>
          <a:p>
            <a:pPr algn="l">
              <a:tabLst>
                <a:tab pos="1254125" algn="l"/>
              </a:tabLst>
            </a:pPr>
            <a:r>
              <a:rPr lang="en-GB" sz="1200" dirty="0"/>
              <a:t>PLM References:	</a:t>
            </a:r>
          </a:p>
          <a:p>
            <a:pPr algn="l">
              <a:tabLst>
                <a:tab pos="1254125" algn="l"/>
              </a:tabLst>
            </a:pPr>
            <a:r>
              <a:rPr lang="en-GB" sz="1200" dirty="0">
                <a:solidFill>
                  <a:srgbClr val="00B0F0"/>
                </a:solidFill>
              </a:rPr>
              <a:t>FCC-ee Standard Big Alcove: </a:t>
            </a:r>
            <a:r>
              <a:rPr lang="en-GB" sz="1200" dirty="0">
                <a:solidFill>
                  <a:srgbClr val="00B0F0"/>
                </a:solidFill>
                <a:hlinkClick r:id="rId3"/>
              </a:rPr>
              <a:t>https://plm.cern.ch/p/CAD/number:ST1947597_01</a:t>
            </a:r>
            <a:endParaRPr lang="en-GB" sz="1200" dirty="0">
              <a:solidFill>
                <a:srgbClr val="00B0F0"/>
              </a:solidFill>
            </a:endParaRPr>
          </a:p>
          <a:p>
            <a:pPr algn="l">
              <a:tabLst>
                <a:tab pos="1254125" algn="l"/>
              </a:tabLst>
            </a:pPr>
            <a:r>
              <a:rPr lang="en-GB" sz="1200" dirty="0">
                <a:solidFill>
                  <a:srgbClr val="00B0F0"/>
                </a:solidFill>
              </a:rPr>
              <a:t>FCC-ee Big Alcove point A/point G: </a:t>
            </a:r>
            <a:r>
              <a:rPr lang="en-GB" sz="1200" dirty="0">
                <a:solidFill>
                  <a:srgbClr val="00B0F0"/>
                </a:solidFill>
                <a:hlinkClick r:id="rId4"/>
              </a:rPr>
              <a:t>https://plm.cern.ch/p/CAD/number:ST1828012_01</a:t>
            </a:r>
            <a:endParaRPr lang="en-GB" sz="1200" dirty="0">
              <a:solidFill>
                <a:srgbClr val="00B0F0"/>
              </a:solidFill>
            </a:endParaRPr>
          </a:p>
          <a:p>
            <a:pPr algn="l"/>
            <a:r>
              <a:rPr lang="en-GB" sz="1200" dirty="0">
                <a:solidFill>
                  <a:srgbClr val="00B0F0"/>
                </a:solidFill>
              </a:rPr>
              <a:t>FCC-ee Big Alcove point B: </a:t>
            </a:r>
            <a:r>
              <a:rPr lang="en-GB" sz="1200" dirty="0">
                <a:solidFill>
                  <a:srgbClr val="00B0F0"/>
                </a:solidFill>
                <a:hlinkClick r:id="rId5"/>
              </a:rPr>
              <a:t>https://plm.cern.ch/p/CAD/number:ST1948847_01</a:t>
            </a:r>
            <a:endParaRPr lang="en-GB" sz="1200" dirty="0">
              <a:solidFill>
                <a:srgbClr val="00B0F0"/>
              </a:solidFill>
            </a:endParaRPr>
          </a:p>
          <a:p>
            <a:pPr algn="l"/>
            <a:r>
              <a:rPr lang="en-GB" sz="1200" dirty="0">
                <a:solidFill>
                  <a:srgbClr val="00B0F0"/>
                </a:solidFill>
              </a:rPr>
              <a:t>FCC-ee Alcove ARC: </a:t>
            </a:r>
            <a:r>
              <a:rPr lang="en-GB" sz="1200" dirty="0">
                <a:solidFill>
                  <a:srgbClr val="00B0F0"/>
                </a:solidFill>
                <a:hlinkClick r:id="rId6"/>
              </a:rPr>
              <a:t>https://plm.cern.ch/p/CAD/number:ST1950313_01</a:t>
            </a:r>
            <a:endParaRPr lang="en-GB" sz="1200" dirty="0">
              <a:solidFill>
                <a:srgbClr val="00B0F0"/>
              </a:solidFill>
            </a:endParaRPr>
          </a:p>
          <a:p>
            <a:pPr algn="l"/>
            <a:r>
              <a:rPr lang="en-GB" sz="1200" dirty="0">
                <a:solidFill>
                  <a:srgbClr val="00B0F0"/>
                </a:solidFill>
              </a:rPr>
              <a:t>FCC-ee Arc Junction Small Parking Area: </a:t>
            </a:r>
            <a:r>
              <a:rPr lang="en-GB" sz="1200" dirty="0">
                <a:solidFill>
                  <a:srgbClr val="00B0F0"/>
                </a:solidFill>
                <a:hlinkClick r:id="rId7"/>
              </a:rPr>
              <a:t>https://plm.cern.ch/p/CAD/number:ST1921399_01</a:t>
            </a:r>
            <a:endParaRPr lang="en-GB" sz="1200" dirty="0">
              <a:solidFill>
                <a:srgbClr val="00B0F0"/>
              </a:solidFill>
            </a:endParaRPr>
          </a:p>
          <a:p>
            <a:pPr algn="l">
              <a:tabLst>
                <a:tab pos="0" algn="l"/>
              </a:tabLst>
            </a:pPr>
            <a:r>
              <a:rPr lang="en-GB" sz="1200" dirty="0">
                <a:solidFill>
                  <a:srgbClr val="00B0F0"/>
                </a:solidFill>
              </a:rPr>
              <a:t>	FCC-ee Arc Junction Big Parking Area: </a:t>
            </a:r>
            <a:r>
              <a:rPr lang="en-GB" sz="1200" dirty="0">
                <a:solidFill>
                  <a:srgbClr val="00B0F0"/>
                </a:solidFill>
                <a:hlinkClick r:id="rId8"/>
              </a:rPr>
              <a:t>https://plm.cern.ch/p/CAD/number:ST1921600_01</a:t>
            </a:r>
            <a:endParaRPr lang="en-GB" sz="1200" dirty="0">
              <a:solidFill>
                <a:srgbClr val="00B0F0"/>
              </a:solidFill>
            </a:endParaRPr>
          </a:p>
          <a:p>
            <a:pPr algn="l">
              <a:tabLst>
                <a:tab pos="1254125" algn="l"/>
              </a:tabLst>
            </a:pPr>
            <a:r>
              <a:rPr lang="en-GB" sz="1200" dirty="0"/>
              <a:t>EDMS References: </a:t>
            </a:r>
            <a:r>
              <a:rPr lang="en-GB" sz="1200" u="sng" dirty="0">
                <a:solidFill>
                  <a:srgbClr val="00B0F0"/>
                </a:solidFill>
              </a:rPr>
              <a:t>https://edms.cern.ch/document/3136752/1.0</a:t>
            </a:r>
          </a:p>
        </p:txBody>
      </p:sp>
      <p:sp>
        <p:nvSpPr>
          <p:cNvPr id="7" name="Textfeld 4">
            <a:extLst>
              <a:ext uri="{FF2B5EF4-FFF2-40B4-BE49-F238E27FC236}">
                <a16:creationId xmlns:a16="http://schemas.microsoft.com/office/drawing/2014/main" id="{CEFCBBFB-B888-4584-5708-9B516F052BC6}"/>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4" name="Footer Placeholder 5">
            <a:extLst>
              <a:ext uri="{FF2B5EF4-FFF2-40B4-BE49-F238E27FC236}">
                <a16:creationId xmlns:a16="http://schemas.microsoft.com/office/drawing/2014/main" id="{D2E93E0A-7BEE-7A87-7222-D4895ABCF7DC}"/>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41540907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37</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5" name="Textplatzhalter 3">
            <a:extLst>
              <a:ext uri="{FF2B5EF4-FFF2-40B4-BE49-F238E27FC236}">
                <a16:creationId xmlns:a16="http://schemas.microsoft.com/office/drawing/2014/main" id="{80BB49C6-E8DA-CCEC-6D53-2B495AE1DFFE}"/>
              </a:ext>
            </a:extLst>
          </p:cNvPr>
          <p:cNvSpPr txBox="1">
            <a:spLocks/>
          </p:cNvSpPr>
          <p:nvPr/>
        </p:nvSpPr>
        <p:spPr>
          <a:xfrm>
            <a:off x="-29716" y="483518"/>
            <a:ext cx="7344816"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 Alcove and transport Layby integration</a:t>
            </a:r>
            <a:endParaRPr lang="en-US" sz="2000" dirty="0"/>
          </a:p>
        </p:txBody>
      </p:sp>
      <p:pic>
        <p:nvPicPr>
          <p:cNvPr id="9" name="Picture 8">
            <a:extLst>
              <a:ext uri="{FF2B5EF4-FFF2-40B4-BE49-F238E27FC236}">
                <a16:creationId xmlns:a16="http://schemas.microsoft.com/office/drawing/2014/main" id="{7134ABCC-C94A-02FC-1DE0-785D9D95FAEE}"/>
              </a:ext>
            </a:extLst>
          </p:cNvPr>
          <p:cNvPicPr>
            <a:picLocks noChangeAspect="1"/>
          </p:cNvPicPr>
          <p:nvPr/>
        </p:nvPicPr>
        <p:blipFill>
          <a:blip r:embed="rId3"/>
          <a:stretch>
            <a:fillRect/>
          </a:stretch>
        </p:blipFill>
        <p:spPr>
          <a:xfrm>
            <a:off x="2267743" y="1245801"/>
            <a:ext cx="4855985" cy="3445092"/>
          </a:xfrm>
          <a:prstGeom prst="rect">
            <a:avLst/>
          </a:prstGeom>
        </p:spPr>
      </p:pic>
      <p:sp>
        <p:nvSpPr>
          <p:cNvPr id="13" name="TextBox 12">
            <a:extLst>
              <a:ext uri="{FF2B5EF4-FFF2-40B4-BE49-F238E27FC236}">
                <a16:creationId xmlns:a16="http://schemas.microsoft.com/office/drawing/2014/main" id="{5F42AFEE-71B1-098F-7F3A-7E88F6FB28FB}"/>
              </a:ext>
            </a:extLst>
          </p:cNvPr>
          <p:cNvSpPr txBox="1"/>
          <p:nvPr/>
        </p:nvSpPr>
        <p:spPr>
          <a:xfrm>
            <a:off x="2483768" y="4800674"/>
            <a:ext cx="4619624" cy="307777"/>
          </a:xfrm>
          <a:prstGeom prst="rect">
            <a:avLst/>
          </a:prstGeom>
          <a:noFill/>
        </p:spPr>
        <p:txBody>
          <a:bodyPr wrap="square">
            <a:spAutoFit/>
          </a:bodyPr>
          <a:lstStyle/>
          <a:p>
            <a:r>
              <a:rPr lang="fr-CH" sz="1400" dirty="0" err="1">
                <a:effectLst/>
                <a:ea typeface="Times New Roman" panose="02020603050405020304" pitchFamily="18" charset="0"/>
              </a:rPr>
              <a:t>Schematic</a:t>
            </a:r>
            <a:r>
              <a:rPr lang="fr-CH" sz="1400" dirty="0">
                <a:effectLst/>
                <a:ea typeface="Times New Roman" panose="02020603050405020304" pitchFamily="18" charset="0"/>
              </a:rPr>
              <a:t> of the </a:t>
            </a:r>
            <a:r>
              <a:rPr lang="fr-CH" sz="1400" dirty="0" err="1">
                <a:effectLst/>
                <a:ea typeface="Times New Roman" panose="02020603050405020304" pitchFamily="18" charset="0"/>
              </a:rPr>
              <a:t>principle</a:t>
            </a:r>
            <a:r>
              <a:rPr lang="fr-CH" sz="1400" dirty="0">
                <a:effectLst/>
                <a:ea typeface="Times New Roman" panose="02020603050405020304" pitchFamily="18" charset="0"/>
              </a:rPr>
              <a:t> of </a:t>
            </a:r>
            <a:r>
              <a:rPr lang="fr-CH" sz="1400" dirty="0" err="1">
                <a:effectLst/>
                <a:ea typeface="Times New Roman" panose="02020603050405020304" pitchFamily="18" charset="0"/>
              </a:rPr>
              <a:t>cabling</a:t>
            </a:r>
            <a:r>
              <a:rPr lang="fr-CH" sz="1400" dirty="0">
                <a:effectLst/>
                <a:ea typeface="Times New Roman" panose="02020603050405020304" pitchFamily="18" charset="0"/>
              </a:rPr>
              <a:t> </a:t>
            </a:r>
            <a:r>
              <a:rPr lang="fr-CH" sz="1400" dirty="0" err="1">
                <a:effectLst/>
                <a:ea typeface="Times New Roman" panose="02020603050405020304" pitchFamily="18" charset="0"/>
              </a:rPr>
              <a:t>from</a:t>
            </a:r>
            <a:r>
              <a:rPr lang="fr-CH" sz="1400" dirty="0">
                <a:effectLst/>
                <a:ea typeface="Times New Roman" panose="02020603050405020304" pitchFamily="18" charset="0"/>
              </a:rPr>
              <a:t> the </a:t>
            </a:r>
            <a:r>
              <a:rPr lang="fr-CH" sz="1400" dirty="0" err="1">
                <a:effectLst/>
                <a:ea typeface="Times New Roman" panose="02020603050405020304" pitchFamily="18" charset="0"/>
              </a:rPr>
              <a:t>alcoves</a:t>
            </a:r>
            <a:endParaRPr lang="en-GB" dirty="0"/>
          </a:p>
        </p:txBody>
      </p:sp>
      <p:sp>
        <p:nvSpPr>
          <p:cNvPr id="14" name="TextBox 13">
            <a:extLst>
              <a:ext uri="{FF2B5EF4-FFF2-40B4-BE49-F238E27FC236}">
                <a16:creationId xmlns:a16="http://schemas.microsoft.com/office/drawing/2014/main" id="{2CFF8E48-63F7-5773-C2CA-1C6802B1EE49}"/>
              </a:ext>
            </a:extLst>
          </p:cNvPr>
          <p:cNvSpPr txBox="1"/>
          <p:nvPr/>
        </p:nvSpPr>
        <p:spPr>
          <a:xfrm>
            <a:off x="201438" y="774244"/>
            <a:ext cx="3453943" cy="400110"/>
          </a:xfrm>
          <a:prstGeom prst="rect">
            <a:avLst/>
          </a:prstGeom>
          <a:solidFill>
            <a:srgbClr val="FFC000"/>
          </a:solidFill>
        </p:spPr>
        <p:txBody>
          <a:bodyPr wrap="square" rtlCol="0">
            <a:spAutoFit/>
          </a:bodyPr>
          <a:lstStyle/>
          <a:p>
            <a:pPr algn="ctr"/>
            <a:r>
              <a:rPr lang="de-DE" sz="2000" dirty="0"/>
              <a:t>Courtesy </a:t>
            </a:r>
            <a:r>
              <a:rPr lang="en-GB" sz="2000" dirty="0"/>
              <a:t>Jean-Paul Burnet</a:t>
            </a:r>
          </a:p>
        </p:txBody>
      </p:sp>
      <p:pic>
        <p:nvPicPr>
          <p:cNvPr id="16" name="Picture 15" descr="A picture containing circle, design&#10;&#10;Description automatically generated">
            <a:extLst>
              <a:ext uri="{FF2B5EF4-FFF2-40B4-BE49-F238E27FC236}">
                <a16:creationId xmlns:a16="http://schemas.microsoft.com/office/drawing/2014/main" id="{1A90FECB-BBFD-24A1-A5E9-1CA2C87880B3}"/>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7252" t="1311" r="7016" b="5200"/>
          <a:stretch/>
        </p:blipFill>
        <p:spPr>
          <a:xfrm>
            <a:off x="7683133" y="347318"/>
            <a:ext cx="1460867" cy="1153533"/>
          </a:xfrm>
          <a:prstGeom prst="rect">
            <a:avLst/>
          </a:prstGeom>
        </p:spPr>
      </p:pic>
      <p:sp>
        <p:nvSpPr>
          <p:cNvPr id="2" name="Textfeld 4">
            <a:extLst>
              <a:ext uri="{FF2B5EF4-FFF2-40B4-BE49-F238E27FC236}">
                <a16:creationId xmlns:a16="http://schemas.microsoft.com/office/drawing/2014/main" id="{311EBBEC-B565-E943-F444-2C2A8A3B62DF}"/>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4" name="Footer Placeholder 5">
            <a:extLst>
              <a:ext uri="{FF2B5EF4-FFF2-40B4-BE49-F238E27FC236}">
                <a16:creationId xmlns:a16="http://schemas.microsoft.com/office/drawing/2014/main" id="{779A6917-8380-4822-6FE7-5AE7892A62CB}"/>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42134182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38</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6" name="Rectangle 5">
            <a:extLst>
              <a:ext uri="{FF2B5EF4-FFF2-40B4-BE49-F238E27FC236}">
                <a16:creationId xmlns:a16="http://schemas.microsoft.com/office/drawing/2014/main" id="{F0ABB1CD-7111-E687-289F-B87FF9F7986E}"/>
              </a:ext>
            </a:extLst>
          </p:cNvPr>
          <p:cNvSpPr/>
          <p:nvPr/>
        </p:nvSpPr>
        <p:spPr>
          <a:xfrm>
            <a:off x="5868144" y="794520"/>
            <a:ext cx="1943447" cy="141719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A426DC6B-9484-E53C-0F81-CF4E9CC0EEFF}"/>
              </a:ext>
            </a:extLst>
          </p:cNvPr>
          <p:cNvSpPr/>
          <p:nvPr/>
        </p:nvSpPr>
        <p:spPr>
          <a:xfrm>
            <a:off x="6300192" y="750064"/>
            <a:ext cx="1800200" cy="174967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1FF77750-2902-13D5-41A6-D77A0842149F}"/>
              </a:ext>
            </a:extLst>
          </p:cNvPr>
          <p:cNvSpPr/>
          <p:nvPr/>
        </p:nvSpPr>
        <p:spPr>
          <a:xfrm>
            <a:off x="5868144" y="794520"/>
            <a:ext cx="1943447" cy="141719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platzhalter 3">
            <a:extLst>
              <a:ext uri="{FF2B5EF4-FFF2-40B4-BE49-F238E27FC236}">
                <a16:creationId xmlns:a16="http://schemas.microsoft.com/office/drawing/2014/main" id="{B13E8634-3298-A09C-29BB-702B0BDC285E}"/>
              </a:ext>
            </a:extLst>
          </p:cNvPr>
          <p:cNvSpPr txBox="1">
            <a:spLocks/>
          </p:cNvSpPr>
          <p:nvPr/>
        </p:nvSpPr>
        <p:spPr>
          <a:xfrm>
            <a:off x="-29716" y="483518"/>
            <a:ext cx="7344816"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 Alcove and transport Layby integration</a:t>
            </a:r>
            <a:endParaRPr lang="en-US" sz="2000" dirty="0"/>
          </a:p>
        </p:txBody>
      </p:sp>
      <p:sp>
        <p:nvSpPr>
          <p:cNvPr id="14" name="Textplatzhalter 3">
            <a:extLst>
              <a:ext uri="{FF2B5EF4-FFF2-40B4-BE49-F238E27FC236}">
                <a16:creationId xmlns:a16="http://schemas.microsoft.com/office/drawing/2014/main" id="{2BDD1409-F508-99A0-6E57-08A43DA04FF3}"/>
              </a:ext>
            </a:extLst>
          </p:cNvPr>
          <p:cNvSpPr txBox="1">
            <a:spLocks/>
          </p:cNvSpPr>
          <p:nvPr/>
        </p:nvSpPr>
        <p:spPr>
          <a:xfrm>
            <a:off x="211273" y="822072"/>
            <a:ext cx="4576751" cy="338554"/>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1600" u="sng" dirty="0">
                <a:solidFill>
                  <a:srgbClr val="FF0000"/>
                </a:solidFill>
              </a:rPr>
              <a:t>Electrical requirements for Small Alcoves:</a:t>
            </a:r>
            <a:endParaRPr lang="en-US" sz="1600" dirty="0">
              <a:solidFill>
                <a:srgbClr val="FF0000"/>
              </a:solidFill>
            </a:endParaRPr>
          </a:p>
        </p:txBody>
      </p:sp>
      <p:sp>
        <p:nvSpPr>
          <p:cNvPr id="18" name="Textplatzhalter 3">
            <a:extLst>
              <a:ext uri="{FF2B5EF4-FFF2-40B4-BE49-F238E27FC236}">
                <a16:creationId xmlns:a16="http://schemas.microsoft.com/office/drawing/2014/main" id="{3D21DBC0-5A7D-B85A-5389-0BD85E05A4EA}"/>
              </a:ext>
            </a:extLst>
          </p:cNvPr>
          <p:cNvSpPr txBox="1">
            <a:spLocks/>
          </p:cNvSpPr>
          <p:nvPr/>
        </p:nvSpPr>
        <p:spPr>
          <a:xfrm>
            <a:off x="5267713" y="818994"/>
            <a:ext cx="4576751" cy="338554"/>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1600" u="sng" dirty="0">
                <a:solidFill>
                  <a:srgbClr val="FF0000"/>
                </a:solidFill>
              </a:rPr>
              <a:t>Electrical requirements for Big Alcoves:</a:t>
            </a:r>
            <a:endParaRPr lang="en-US" sz="1600" dirty="0">
              <a:solidFill>
                <a:srgbClr val="FF0000"/>
              </a:solidFill>
            </a:endParaRPr>
          </a:p>
        </p:txBody>
      </p:sp>
      <p:pic>
        <p:nvPicPr>
          <p:cNvPr id="22" name="Picture 21">
            <a:extLst>
              <a:ext uri="{FF2B5EF4-FFF2-40B4-BE49-F238E27FC236}">
                <a16:creationId xmlns:a16="http://schemas.microsoft.com/office/drawing/2014/main" id="{5F4BE9C8-FC28-C126-F832-6646E10263AC}"/>
              </a:ext>
            </a:extLst>
          </p:cNvPr>
          <p:cNvPicPr>
            <a:picLocks noChangeAspect="1"/>
          </p:cNvPicPr>
          <p:nvPr/>
        </p:nvPicPr>
        <p:blipFill>
          <a:blip r:embed="rId3"/>
          <a:stretch>
            <a:fillRect/>
          </a:stretch>
        </p:blipFill>
        <p:spPr>
          <a:xfrm>
            <a:off x="323528" y="1485736"/>
            <a:ext cx="4006051" cy="3037208"/>
          </a:xfrm>
          <a:prstGeom prst="rect">
            <a:avLst/>
          </a:prstGeom>
        </p:spPr>
      </p:pic>
      <p:pic>
        <p:nvPicPr>
          <p:cNvPr id="23" name="Picture 22">
            <a:extLst>
              <a:ext uri="{FF2B5EF4-FFF2-40B4-BE49-F238E27FC236}">
                <a16:creationId xmlns:a16="http://schemas.microsoft.com/office/drawing/2014/main" id="{7975E72C-3254-2547-BB30-41C385AF38C9}"/>
              </a:ext>
            </a:extLst>
          </p:cNvPr>
          <p:cNvPicPr>
            <a:picLocks noChangeAspect="1"/>
          </p:cNvPicPr>
          <p:nvPr/>
        </p:nvPicPr>
        <p:blipFill>
          <a:blip r:embed="rId4"/>
          <a:stretch>
            <a:fillRect/>
          </a:stretch>
        </p:blipFill>
        <p:spPr>
          <a:xfrm>
            <a:off x="5004048" y="1436735"/>
            <a:ext cx="3908099" cy="3252792"/>
          </a:xfrm>
          <a:prstGeom prst="rect">
            <a:avLst/>
          </a:prstGeom>
        </p:spPr>
      </p:pic>
      <p:sp>
        <p:nvSpPr>
          <p:cNvPr id="2" name="Textfeld 4">
            <a:extLst>
              <a:ext uri="{FF2B5EF4-FFF2-40B4-BE49-F238E27FC236}">
                <a16:creationId xmlns:a16="http://schemas.microsoft.com/office/drawing/2014/main" id="{871784B5-9623-0B48-9526-0CC000F92121}"/>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5" name="Footer Placeholder 5">
            <a:extLst>
              <a:ext uri="{FF2B5EF4-FFF2-40B4-BE49-F238E27FC236}">
                <a16:creationId xmlns:a16="http://schemas.microsoft.com/office/drawing/2014/main" id="{8FD8A27C-180E-19BF-09D5-14E651A2D072}"/>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41737437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A drawing of a rectangular object with a green and red object&#10;&#10;Description automatically generated with medium confidence">
            <a:extLst>
              <a:ext uri="{FF2B5EF4-FFF2-40B4-BE49-F238E27FC236}">
                <a16:creationId xmlns:a16="http://schemas.microsoft.com/office/drawing/2014/main" id="{0A9D778C-F48F-8FDF-B54D-43FE0E665F26}"/>
              </a:ext>
            </a:extLst>
          </p:cNvPr>
          <p:cNvPicPr>
            <a:picLocks noChangeAspect="1"/>
          </p:cNvPicPr>
          <p:nvPr/>
        </p:nvPicPr>
        <p:blipFill>
          <a:blip r:embed="rId3">
            <a:extLst>
              <a:ext uri="{28A0092B-C50C-407E-A947-70E740481C1C}">
                <a14:useLocalDpi xmlns:a14="http://schemas.microsoft.com/office/drawing/2010/main" val="0"/>
              </a:ext>
            </a:extLst>
          </a:blip>
          <a:srcRect l="34755" t="13116" r="14571" b="6911"/>
          <a:stretch/>
        </p:blipFill>
        <p:spPr>
          <a:xfrm rot="21186273">
            <a:off x="3305635" y="609902"/>
            <a:ext cx="1775023" cy="1484686"/>
          </a:xfrm>
          <a:prstGeom prst="rect">
            <a:avLst/>
          </a:prstGeom>
        </p:spPr>
      </p:pic>
      <p:pic>
        <p:nvPicPr>
          <p:cNvPr id="9" name="Picture 8" descr="A drawing of a rectangular object with a diagram&#10;&#10;Description automatically generated with medium confidence">
            <a:extLst>
              <a:ext uri="{FF2B5EF4-FFF2-40B4-BE49-F238E27FC236}">
                <a16:creationId xmlns:a16="http://schemas.microsoft.com/office/drawing/2014/main" id="{947F9EC8-8ED5-48F9-8F8E-7E6D97124C4D}"/>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44487" t="17312" r="31100" b="6911"/>
          <a:stretch/>
        </p:blipFill>
        <p:spPr>
          <a:xfrm rot="16200000">
            <a:off x="930778" y="460663"/>
            <a:ext cx="2651324" cy="4361855"/>
          </a:xfrm>
          <a:prstGeom prst="rect">
            <a:avLst/>
          </a:prstGeom>
        </p:spPr>
      </p:pic>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39</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20" name="ZoneTexte 5">
            <a:extLst>
              <a:ext uri="{FF2B5EF4-FFF2-40B4-BE49-F238E27FC236}">
                <a16:creationId xmlns:a16="http://schemas.microsoft.com/office/drawing/2014/main" id="{7895067B-5652-2DDF-743E-AEB2B3B3CAA9}"/>
              </a:ext>
            </a:extLst>
          </p:cNvPr>
          <p:cNvSpPr txBox="1"/>
          <p:nvPr/>
        </p:nvSpPr>
        <p:spPr>
          <a:xfrm>
            <a:off x="976302" y="735322"/>
            <a:ext cx="1976302" cy="489045"/>
          </a:xfrm>
          <a:prstGeom prst="rect">
            <a:avLst/>
          </a:prstGeom>
          <a:noFill/>
        </p:spPr>
        <p:txBody>
          <a:bodyPr wrap="square" rtlCol="0">
            <a:spAutoFit/>
          </a:bodyPr>
          <a:lstStyle/>
          <a:p>
            <a:pPr algn="l">
              <a:lnSpc>
                <a:spcPts val="3700"/>
              </a:lnSpc>
            </a:pPr>
            <a:r>
              <a:rPr lang="fr-FR" sz="1400" u="sng" dirty="0"/>
              <a:t>Big </a:t>
            </a:r>
            <a:r>
              <a:rPr lang="fr-FR" sz="1400" u="sng" dirty="0" err="1"/>
              <a:t>Alcove</a:t>
            </a:r>
            <a:r>
              <a:rPr lang="fr-FR" sz="1400" u="sng" dirty="0"/>
              <a:t> 1st </a:t>
            </a:r>
            <a:r>
              <a:rPr lang="fr-FR" sz="1400" u="sng" dirty="0" err="1"/>
              <a:t>Level</a:t>
            </a:r>
            <a:endParaRPr lang="en-GB" sz="1400" u="sng" dirty="0"/>
          </a:p>
        </p:txBody>
      </p:sp>
      <p:sp>
        <p:nvSpPr>
          <p:cNvPr id="21" name="ZoneTexte 5">
            <a:extLst>
              <a:ext uri="{FF2B5EF4-FFF2-40B4-BE49-F238E27FC236}">
                <a16:creationId xmlns:a16="http://schemas.microsoft.com/office/drawing/2014/main" id="{ADA8214E-01AA-56BF-6459-DDA44B2E01F0}"/>
              </a:ext>
            </a:extLst>
          </p:cNvPr>
          <p:cNvSpPr txBox="1"/>
          <p:nvPr/>
        </p:nvSpPr>
        <p:spPr>
          <a:xfrm>
            <a:off x="5461916" y="1756234"/>
            <a:ext cx="1976302" cy="489045"/>
          </a:xfrm>
          <a:prstGeom prst="rect">
            <a:avLst/>
          </a:prstGeom>
          <a:noFill/>
        </p:spPr>
        <p:txBody>
          <a:bodyPr wrap="square" rtlCol="0">
            <a:spAutoFit/>
          </a:bodyPr>
          <a:lstStyle/>
          <a:p>
            <a:pPr algn="l">
              <a:lnSpc>
                <a:spcPts val="3700"/>
              </a:lnSpc>
            </a:pPr>
            <a:r>
              <a:rPr lang="fr-FR" sz="1400" u="sng" dirty="0"/>
              <a:t>Big </a:t>
            </a:r>
            <a:r>
              <a:rPr lang="fr-FR" sz="1400" u="sng" dirty="0" err="1"/>
              <a:t>Alcove</a:t>
            </a:r>
            <a:r>
              <a:rPr lang="fr-FR" sz="1400" u="sng" dirty="0"/>
              <a:t> 2nd </a:t>
            </a:r>
            <a:r>
              <a:rPr lang="fr-FR" sz="1400" u="sng" dirty="0" err="1"/>
              <a:t>Level</a:t>
            </a:r>
            <a:endParaRPr lang="en-GB" sz="1400" u="sng" dirty="0"/>
          </a:p>
        </p:txBody>
      </p:sp>
      <p:sp>
        <p:nvSpPr>
          <p:cNvPr id="26" name="Textplatzhalter 3">
            <a:extLst>
              <a:ext uri="{FF2B5EF4-FFF2-40B4-BE49-F238E27FC236}">
                <a16:creationId xmlns:a16="http://schemas.microsoft.com/office/drawing/2014/main" id="{2B279421-5F9D-C864-9081-8DCB25DEDBE6}"/>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ee</a:t>
            </a:r>
            <a:r>
              <a:rPr lang="en-US" sz="2000" u="sng" dirty="0"/>
              <a:t> </a:t>
            </a:r>
            <a:r>
              <a:rPr lang="en-GB" sz="2000" u="sng" dirty="0"/>
              <a:t>Underground Structure Big Alcove point A and point G</a:t>
            </a:r>
            <a:endParaRPr lang="en-US" u="sng" dirty="0"/>
          </a:p>
        </p:txBody>
      </p:sp>
      <p:sp>
        <p:nvSpPr>
          <p:cNvPr id="27" name="ZoneTexte 26">
            <a:extLst>
              <a:ext uri="{FF2B5EF4-FFF2-40B4-BE49-F238E27FC236}">
                <a16:creationId xmlns:a16="http://schemas.microsoft.com/office/drawing/2014/main" id="{4106B116-39F3-0D66-F758-CC2E48C124E6}"/>
              </a:ext>
            </a:extLst>
          </p:cNvPr>
          <p:cNvSpPr txBox="1"/>
          <p:nvPr/>
        </p:nvSpPr>
        <p:spPr>
          <a:xfrm>
            <a:off x="2162435" y="2969038"/>
            <a:ext cx="936104" cy="153888"/>
          </a:xfrm>
          <a:prstGeom prst="rect">
            <a:avLst/>
          </a:prstGeom>
          <a:noFill/>
        </p:spPr>
        <p:txBody>
          <a:bodyPr wrap="square" rtlCol="0">
            <a:spAutoFit/>
          </a:bodyPr>
          <a:lstStyle/>
          <a:p>
            <a:pPr algn="l"/>
            <a:r>
              <a:rPr lang="en-GB" sz="400" dirty="0"/>
              <a:t>Collider Quad. Magnet Circuit</a:t>
            </a:r>
          </a:p>
        </p:txBody>
      </p:sp>
      <p:sp>
        <p:nvSpPr>
          <p:cNvPr id="29" name="ZoneTexte 28">
            <a:extLst>
              <a:ext uri="{FF2B5EF4-FFF2-40B4-BE49-F238E27FC236}">
                <a16:creationId xmlns:a16="http://schemas.microsoft.com/office/drawing/2014/main" id="{E43FC0DE-9859-64FD-6689-7A92471C5877}"/>
              </a:ext>
            </a:extLst>
          </p:cNvPr>
          <p:cNvSpPr txBox="1"/>
          <p:nvPr/>
        </p:nvSpPr>
        <p:spPr>
          <a:xfrm>
            <a:off x="1055630" y="2963665"/>
            <a:ext cx="936104" cy="153888"/>
          </a:xfrm>
          <a:prstGeom prst="rect">
            <a:avLst/>
          </a:prstGeom>
          <a:noFill/>
        </p:spPr>
        <p:txBody>
          <a:bodyPr wrap="square" rtlCol="0">
            <a:spAutoFit/>
          </a:bodyPr>
          <a:lstStyle/>
          <a:p>
            <a:pPr algn="l"/>
            <a:r>
              <a:rPr lang="en-GB" sz="400" dirty="0"/>
              <a:t>Collider Quad. Magnet Circuit</a:t>
            </a:r>
          </a:p>
        </p:txBody>
      </p:sp>
      <p:sp>
        <p:nvSpPr>
          <p:cNvPr id="30" name="ZoneTexte 29">
            <a:extLst>
              <a:ext uri="{FF2B5EF4-FFF2-40B4-BE49-F238E27FC236}">
                <a16:creationId xmlns:a16="http://schemas.microsoft.com/office/drawing/2014/main" id="{E7950EF1-78B6-0670-4118-8393DD39EF87}"/>
              </a:ext>
            </a:extLst>
          </p:cNvPr>
          <p:cNvSpPr txBox="1"/>
          <p:nvPr/>
        </p:nvSpPr>
        <p:spPr>
          <a:xfrm>
            <a:off x="517967" y="2580675"/>
            <a:ext cx="936104" cy="153888"/>
          </a:xfrm>
          <a:prstGeom prst="rect">
            <a:avLst/>
          </a:prstGeom>
          <a:noFill/>
        </p:spPr>
        <p:txBody>
          <a:bodyPr wrap="square" rtlCol="0">
            <a:spAutoFit/>
          </a:bodyPr>
          <a:lstStyle/>
          <a:p>
            <a:pPr algn="l"/>
            <a:r>
              <a:rPr lang="en-GB" sz="400" dirty="0"/>
              <a:t>Collider Dipole Magnet Circuit</a:t>
            </a:r>
          </a:p>
        </p:txBody>
      </p:sp>
      <p:sp>
        <p:nvSpPr>
          <p:cNvPr id="31" name="ZoneTexte 30">
            <a:extLst>
              <a:ext uri="{FF2B5EF4-FFF2-40B4-BE49-F238E27FC236}">
                <a16:creationId xmlns:a16="http://schemas.microsoft.com/office/drawing/2014/main" id="{E4FA3E27-A2C9-DB5E-B9D8-DCDCD7B729D5}"/>
              </a:ext>
            </a:extLst>
          </p:cNvPr>
          <p:cNvSpPr txBox="1"/>
          <p:nvPr/>
        </p:nvSpPr>
        <p:spPr>
          <a:xfrm>
            <a:off x="1857506" y="2595429"/>
            <a:ext cx="1241033" cy="153888"/>
          </a:xfrm>
          <a:prstGeom prst="rect">
            <a:avLst/>
          </a:prstGeom>
          <a:noFill/>
        </p:spPr>
        <p:txBody>
          <a:bodyPr wrap="square" rtlCol="0">
            <a:spAutoFit/>
          </a:bodyPr>
          <a:lstStyle/>
          <a:p>
            <a:pPr algn="l"/>
            <a:r>
              <a:rPr lang="en-GB" sz="400" dirty="0"/>
              <a:t>Booster Quadrupole Magnet Circuit</a:t>
            </a:r>
          </a:p>
        </p:txBody>
      </p:sp>
      <p:sp>
        <p:nvSpPr>
          <p:cNvPr id="32" name="ZoneTexte 31">
            <a:extLst>
              <a:ext uri="{FF2B5EF4-FFF2-40B4-BE49-F238E27FC236}">
                <a16:creationId xmlns:a16="http://schemas.microsoft.com/office/drawing/2014/main" id="{BC9990EB-2B08-7F54-6A7C-6ACEC9D0F266}"/>
              </a:ext>
            </a:extLst>
          </p:cNvPr>
          <p:cNvSpPr txBox="1"/>
          <p:nvPr/>
        </p:nvSpPr>
        <p:spPr>
          <a:xfrm>
            <a:off x="1771559" y="3081424"/>
            <a:ext cx="1241034" cy="459934"/>
          </a:xfrm>
          <a:prstGeom prst="rect">
            <a:avLst/>
          </a:prstGeom>
          <a:noFill/>
        </p:spPr>
        <p:txBody>
          <a:bodyPr wrap="square" rtlCol="0">
            <a:spAutoFit/>
          </a:bodyPr>
          <a:lstStyle/>
          <a:p>
            <a:pPr algn="l">
              <a:lnSpc>
                <a:spcPts val="3700"/>
              </a:lnSpc>
            </a:pPr>
            <a:r>
              <a:rPr lang="en-GB" sz="400" dirty="0"/>
              <a:t>Booster Quadrupole Magnet Circuit</a:t>
            </a:r>
          </a:p>
        </p:txBody>
      </p:sp>
      <p:sp>
        <p:nvSpPr>
          <p:cNvPr id="33" name="ZoneTexte 32">
            <a:extLst>
              <a:ext uri="{FF2B5EF4-FFF2-40B4-BE49-F238E27FC236}">
                <a16:creationId xmlns:a16="http://schemas.microsoft.com/office/drawing/2014/main" id="{A6ED2528-A774-2A5E-7267-1DA5618D4D14}"/>
              </a:ext>
            </a:extLst>
          </p:cNvPr>
          <p:cNvSpPr txBox="1"/>
          <p:nvPr/>
        </p:nvSpPr>
        <p:spPr>
          <a:xfrm>
            <a:off x="804469" y="2179835"/>
            <a:ext cx="936104" cy="153888"/>
          </a:xfrm>
          <a:prstGeom prst="rect">
            <a:avLst/>
          </a:prstGeom>
          <a:noFill/>
        </p:spPr>
        <p:txBody>
          <a:bodyPr wrap="square" rtlCol="0">
            <a:spAutoFit/>
          </a:bodyPr>
          <a:lstStyle/>
          <a:p>
            <a:pPr algn="l"/>
            <a:r>
              <a:rPr lang="en-GB" sz="400" dirty="0"/>
              <a:t>Booster Dipole. Magnet Circuit</a:t>
            </a:r>
          </a:p>
        </p:txBody>
      </p:sp>
      <p:sp>
        <p:nvSpPr>
          <p:cNvPr id="34" name="ZoneTexte 33">
            <a:extLst>
              <a:ext uri="{FF2B5EF4-FFF2-40B4-BE49-F238E27FC236}">
                <a16:creationId xmlns:a16="http://schemas.microsoft.com/office/drawing/2014/main" id="{17E5EA93-710A-F1FC-4458-162E7BA0709A}"/>
              </a:ext>
            </a:extLst>
          </p:cNvPr>
          <p:cNvSpPr txBox="1"/>
          <p:nvPr/>
        </p:nvSpPr>
        <p:spPr>
          <a:xfrm>
            <a:off x="945543" y="3521526"/>
            <a:ext cx="936104" cy="153888"/>
          </a:xfrm>
          <a:prstGeom prst="rect">
            <a:avLst/>
          </a:prstGeom>
          <a:noFill/>
        </p:spPr>
        <p:txBody>
          <a:bodyPr wrap="square" rtlCol="0">
            <a:spAutoFit/>
          </a:bodyPr>
          <a:lstStyle/>
          <a:p>
            <a:pPr algn="l"/>
            <a:r>
              <a:rPr lang="en-GB" sz="400" dirty="0"/>
              <a:t>HV Cubicles</a:t>
            </a:r>
          </a:p>
        </p:txBody>
      </p:sp>
      <p:sp>
        <p:nvSpPr>
          <p:cNvPr id="2" name="ZoneTexte 29">
            <a:extLst>
              <a:ext uri="{FF2B5EF4-FFF2-40B4-BE49-F238E27FC236}">
                <a16:creationId xmlns:a16="http://schemas.microsoft.com/office/drawing/2014/main" id="{7B6F8D76-606A-FB4D-B5D5-4BF342F50913}"/>
              </a:ext>
            </a:extLst>
          </p:cNvPr>
          <p:cNvSpPr txBox="1"/>
          <p:nvPr/>
        </p:nvSpPr>
        <p:spPr>
          <a:xfrm>
            <a:off x="2347127" y="2145095"/>
            <a:ext cx="576654" cy="153888"/>
          </a:xfrm>
          <a:prstGeom prst="rect">
            <a:avLst/>
          </a:prstGeom>
          <a:noFill/>
        </p:spPr>
        <p:txBody>
          <a:bodyPr wrap="square" rtlCol="0">
            <a:spAutoFit/>
          </a:bodyPr>
          <a:lstStyle/>
          <a:p>
            <a:pPr algn="l"/>
            <a:r>
              <a:rPr lang="en-GB" sz="400" dirty="0"/>
              <a:t>Laser Hutch</a:t>
            </a:r>
          </a:p>
        </p:txBody>
      </p:sp>
      <p:pic>
        <p:nvPicPr>
          <p:cNvPr id="4" name="Picture 3">
            <a:extLst>
              <a:ext uri="{FF2B5EF4-FFF2-40B4-BE49-F238E27FC236}">
                <a16:creationId xmlns:a16="http://schemas.microsoft.com/office/drawing/2014/main" id="{C7972B9D-8D13-AB4B-B958-39575D8094A7}"/>
              </a:ext>
            </a:extLst>
          </p:cNvPr>
          <p:cNvPicPr>
            <a:picLocks noChangeAspect="1"/>
          </p:cNvPicPr>
          <p:nvPr/>
        </p:nvPicPr>
        <p:blipFill>
          <a:blip r:embed="rId6"/>
          <a:srcRect t="5737" r="22664"/>
          <a:stretch/>
        </p:blipFill>
        <p:spPr>
          <a:xfrm>
            <a:off x="7860157" y="359078"/>
            <a:ext cx="1283843" cy="1132552"/>
          </a:xfrm>
          <a:prstGeom prst="rect">
            <a:avLst/>
          </a:prstGeom>
        </p:spPr>
      </p:pic>
      <p:pic>
        <p:nvPicPr>
          <p:cNvPr id="13" name="Picture 12" descr="A computer hardware with dimensions&#10;&#10;Description automatically generated with low confidence">
            <a:extLst>
              <a:ext uri="{FF2B5EF4-FFF2-40B4-BE49-F238E27FC236}">
                <a16:creationId xmlns:a16="http://schemas.microsoft.com/office/drawing/2014/main" id="{205E5705-F942-E602-247B-40A5F04F39CE}"/>
              </a:ext>
            </a:extLst>
          </p:cNvPr>
          <p:cNvPicPr>
            <a:picLocks noChangeAspect="1"/>
          </p:cNvPicPr>
          <p:nvPr/>
        </p:nvPicPr>
        <p:blipFill>
          <a:blip r:embed="rId7">
            <a:extLst>
              <a:ext uri="{28A0092B-C50C-407E-A947-70E740481C1C}">
                <a14:useLocalDpi xmlns:a14="http://schemas.microsoft.com/office/drawing/2010/main" val="0"/>
              </a:ext>
            </a:extLst>
          </a:blip>
          <a:srcRect l="45007" t="17312" r="31888" b="6911"/>
          <a:stretch/>
        </p:blipFill>
        <p:spPr>
          <a:xfrm rot="16200000">
            <a:off x="5697748" y="1765196"/>
            <a:ext cx="2434695" cy="4232124"/>
          </a:xfrm>
          <a:prstGeom prst="rect">
            <a:avLst/>
          </a:prstGeom>
        </p:spPr>
      </p:pic>
      <p:pic>
        <p:nvPicPr>
          <p:cNvPr id="19" name="Picture 18" descr="A drawing of a box with different colored tubes&#10;&#10;Description automatically generated">
            <a:extLst>
              <a:ext uri="{FF2B5EF4-FFF2-40B4-BE49-F238E27FC236}">
                <a16:creationId xmlns:a16="http://schemas.microsoft.com/office/drawing/2014/main" id="{AD414E0C-5ECD-3708-AD56-A8507CF26057}"/>
              </a:ext>
            </a:extLst>
          </p:cNvPr>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35390" t="15019" r="15234" b="8396"/>
          <a:stretch/>
        </p:blipFill>
        <p:spPr>
          <a:xfrm rot="21172747">
            <a:off x="7215094" y="1297405"/>
            <a:ext cx="1718465" cy="1412679"/>
          </a:xfrm>
          <a:prstGeom prst="rect">
            <a:avLst/>
          </a:prstGeom>
        </p:spPr>
      </p:pic>
      <p:pic>
        <p:nvPicPr>
          <p:cNvPr id="8" name="Picture 7">
            <a:extLst>
              <a:ext uri="{FF2B5EF4-FFF2-40B4-BE49-F238E27FC236}">
                <a16:creationId xmlns:a16="http://schemas.microsoft.com/office/drawing/2014/main" id="{C0932259-EEBF-6F33-21C6-86203C4288BC}"/>
              </a:ext>
            </a:extLst>
          </p:cNvPr>
          <p:cNvPicPr>
            <a:picLocks noChangeAspect="1"/>
          </p:cNvPicPr>
          <p:nvPr/>
        </p:nvPicPr>
        <p:blipFill>
          <a:blip r:embed="rId9"/>
          <a:stretch>
            <a:fillRect/>
          </a:stretch>
        </p:blipFill>
        <p:spPr>
          <a:xfrm>
            <a:off x="157272" y="3920816"/>
            <a:ext cx="4414728" cy="1233948"/>
          </a:xfrm>
          <a:prstGeom prst="rect">
            <a:avLst/>
          </a:prstGeom>
        </p:spPr>
      </p:pic>
      <p:sp>
        <p:nvSpPr>
          <p:cNvPr id="5" name="Textfeld 4">
            <a:extLst>
              <a:ext uri="{FF2B5EF4-FFF2-40B4-BE49-F238E27FC236}">
                <a16:creationId xmlns:a16="http://schemas.microsoft.com/office/drawing/2014/main" id="{1FDCD3E3-D5F0-F705-2D97-06515E20F396}"/>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6" name="Footer Placeholder 5">
            <a:extLst>
              <a:ext uri="{FF2B5EF4-FFF2-40B4-BE49-F238E27FC236}">
                <a16:creationId xmlns:a16="http://schemas.microsoft.com/office/drawing/2014/main" id="{178CA3A6-2991-D74E-2831-F16E13697FBA}"/>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20346463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4</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5" name="Textplatzhalter 3">
            <a:extLst>
              <a:ext uri="{FF2B5EF4-FFF2-40B4-BE49-F238E27FC236}">
                <a16:creationId xmlns:a16="http://schemas.microsoft.com/office/drawing/2014/main" id="{80BB49C6-E8DA-CCEC-6D53-2B495AE1DFFE}"/>
              </a:ext>
            </a:extLst>
          </p:cNvPr>
          <p:cNvSpPr txBox="1">
            <a:spLocks/>
          </p:cNvSpPr>
          <p:nvPr/>
        </p:nvSpPr>
        <p:spPr>
          <a:xfrm>
            <a:off x="1209576" y="2233196"/>
            <a:ext cx="7344816"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3600" u="sng" dirty="0"/>
              <a:t>Integration study of FCC Arc Cell </a:t>
            </a:r>
            <a:endParaRPr lang="en-US" sz="3600" dirty="0"/>
          </a:p>
          <a:p>
            <a:pPr indent="354013">
              <a:lnSpc>
                <a:spcPct val="150000"/>
              </a:lnSpc>
              <a:defRPr/>
            </a:pPr>
            <a:endParaRPr lang="en-US" dirty="0"/>
          </a:p>
        </p:txBody>
      </p:sp>
      <p:sp>
        <p:nvSpPr>
          <p:cNvPr id="2" name="Textfeld 4">
            <a:extLst>
              <a:ext uri="{FF2B5EF4-FFF2-40B4-BE49-F238E27FC236}">
                <a16:creationId xmlns:a16="http://schemas.microsoft.com/office/drawing/2014/main" id="{0AFFD1EB-7765-AF4C-4E9B-6EDBF88C9452}"/>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7" name="TextBox 6">
            <a:extLst>
              <a:ext uri="{FF2B5EF4-FFF2-40B4-BE49-F238E27FC236}">
                <a16:creationId xmlns:a16="http://schemas.microsoft.com/office/drawing/2014/main" id="{D3BC5E95-37F4-881E-FF7D-CEEC6D8DA552}"/>
              </a:ext>
            </a:extLst>
          </p:cNvPr>
          <p:cNvSpPr txBox="1"/>
          <p:nvPr/>
        </p:nvSpPr>
        <p:spPr>
          <a:xfrm>
            <a:off x="1475656" y="2643758"/>
            <a:ext cx="6241027" cy="923330"/>
          </a:xfrm>
          <a:prstGeom prst="rect">
            <a:avLst/>
          </a:prstGeom>
          <a:solidFill>
            <a:schemeClr val="accent2">
              <a:lumMod val="40000"/>
              <a:lumOff val="60000"/>
            </a:schemeClr>
          </a:solidFill>
        </p:spPr>
        <p:txBody>
          <a:bodyPr wrap="square">
            <a:spAutoFit/>
          </a:bodyPr>
          <a:lstStyle/>
          <a:p>
            <a:pPr algn="l">
              <a:tabLst>
                <a:tab pos="1254125" algn="l"/>
              </a:tabLst>
            </a:pPr>
            <a:r>
              <a:rPr lang="en-GB" dirty="0"/>
              <a:t>PLM References:	</a:t>
            </a:r>
          </a:p>
          <a:p>
            <a:pPr marL="266700" indent="-266700" algn="l">
              <a:tabLst>
                <a:tab pos="1254125" algn="l"/>
              </a:tabLst>
            </a:pPr>
            <a:r>
              <a:rPr lang="en-GB" dirty="0"/>
              <a:t>      </a:t>
            </a:r>
            <a:r>
              <a:rPr lang="en-GB" dirty="0">
                <a:solidFill>
                  <a:srgbClr val="00B0F0"/>
                </a:solidFill>
              </a:rPr>
              <a:t>FCC-ee Arc Cell: </a:t>
            </a:r>
            <a:r>
              <a:rPr lang="en-GB" dirty="0">
                <a:solidFill>
                  <a:srgbClr val="00B0F0"/>
                </a:solidFill>
                <a:hlinkClick r:id="rId3"/>
              </a:rPr>
              <a:t>https://plm.cern.ch/p/CAD/number:ST1901108_01</a:t>
            </a:r>
            <a:endParaRPr lang="en-GB" dirty="0">
              <a:solidFill>
                <a:srgbClr val="00B0F0"/>
              </a:solidFill>
            </a:endParaRPr>
          </a:p>
          <a:p>
            <a:pPr marL="266700" indent="-266700" algn="l">
              <a:tabLst>
                <a:tab pos="1254125" algn="l"/>
              </a:tabLst>
            </a:pPr>
            <a:r>
              <a:rPr lang="en-GB" dirty="0">
                <a:solidFill>
                  <a:srgbClr val="00B0F0"/>
                </a:solidFill>
              </a:rPr>
              <a:t>      FCC-</a:t>
            </a:r>
            <a:r>
              <a:rPr lang="en-GB" dirty="0" err="1">
                <a:solidFill>
                  <a:srgbClr val="00B0F0"/>
                </a:solidFill>
              </a:rPr>
              <a:t>hh</a:t>
            </a:r>
            <a:r>
              <a:rPr lang="en-GB" dirty="0">
                <a:solidFill>
                  <a:srgbClr val="00B0F0"/>
                </a:solidFill>
              </a:rPr>
              <a:t> Arc Cell: </a:t>
            </a:r>
            <a:r>
              <a:rPr lang="en-GB" u="sng" dirty="0">
                <a:solidFill>
                  <a:srgbClr val="00B0F0"/>
                </a:solidFill>
                <a:hlinkClick r:id="rId4"/>
              </a:rPr>
              <a:t>https://plm.cern.ch/p/CAD/number:ST1883395_01</a:t>
            </a:r>
            <a:endParaRPr lang="en-GB" u="sng" dirty="0">
              <a:solidFill>
                <a:srgbClr val="00B0F0"/>
              </a:solidFill>
            </a:endParaRPr>
          </a:p>
          <a:p>
            <a:pPr>
              <a:tabLst>
                <a:tab pos="1254125" algn="l"/>
              </a:tabLst>
            </a:pPr>
            <a:r>
              <a:rPr lang="en-GB" dirty="0"/>
              <a:t>EDMS References: </a:t>
            </a:r>
            <a:r>
              <a:rPr lang="en-GB" u="sng" dirty="0">
                <a:solidFill>
                  <a:srgbClr val="00B0F0"/>
                </a:solidFill>
                <a:hlinkClick r:id="rId5"/>
              </a:rPr>
              <a:t>https://edms.cern.ch/document/3136748/1.1</a:t>
            </a:r>
            <a:endParaRPr lang="en-GB" u="sng" dirty="0">
              <a:solidFill>
                <a:srgbClr val="00B0F0"/>
              </a:solidFill>
            </a:endParaRPr>
          </a:p>
        </p:txBody>
      </p:sp>
      <p:sp>
        <p:nvSpPr>
          <p:cNvPr id="4" name="Footer Placeholder 5">
            <a:extLst>
              <a:ext uri="{FF2B5EF4-FFF2-40B4-BE49-F238E27FC236}">
                <a16:creationId xmlns:a16="http://schemas.microsoft.com/office/drawing/2014/main" id="{E382C52D-215C-F5A3-3DD8-357F4EF530DC}"/>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27425401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Image 19" descr="Une image contenant plein air&#10;&#10;Description générée automatiquement">
            <a:extLst>
              <a:ext uri="{FF2B5EF4-FFF2-40B4-BE49-F238E27FC236}">
                <a16:creationId xmlns:a16="http://schemas.microsoft.com/office/drawing/2014/main" id="{69D18EDD-02A1-7B07-3378-0D861741D526}"/>
              </a:ext>
            </a:extLst>
          </p:cNvPr>
          <p:cNvPicPr>
            <a:picLocks noChangeAspect="1"/>
          </p:cNvPicPr>
          <p:nvPr/>
        </p:nvPicPr>
        <p:blipFill>
          <a:blip r:embed="rId3">
            <a:extLst>
              <a:ext uri="{28A0092B-C50C-407E-A947-70E740481C1C}">
                <a14:useLocalDpi xmlns:a14="http://schemas.microsoft.com/office/drawing/2010/main" val="0"/>
              </a:ext>
            </a:extLst>
          </a:blip>
          <a:srcRect l="28738" t="23107" r="16111" b="31160"/>
          <a:stretch/>
        </p:blipFill>
        <p:spPr>
          <a:xfrm>
            <a:off x="71275" y="1525411"/>
            <a:ext cx="8491355" cy="3531684"/>
          </a:xfrm>
          <a:prstGeom prst="rect">
            <a:avLst/>
          </a:prstGeom>
        </p:spPr>
      </p:pic>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40</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16" name="Textplatzhalter 3">
            <a:extLst>
              <a:ext uri="{FF2B5EF4-FFF2-40B4-BE49-F238E27FC236}">
                <a16:creationId xmlns:a16="http://schemas.microsoft.com/office/drawing/2014/main" id="{F144AAAE-2E9C-2CAD-BBE8-BC2DD9DADCD9}"/>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ee</a:t>
            </a:r>
            <a:r>
              <a:rPr lang="en-US" sz="2000" u="sng" dirty="0"/>
              <a:t> </a:t>
            </a:r>
            <a:r>
              <a:rPr lang="en-GB" sz="2000" u="sng" dirty="0"/>
              <a:t>Underground Structure Big Alcove point A</a:t>
            </a:r>
            <a:endParaRPr lang="en-US" u="sng" dirty="0"/>
          </a:p>
        </p:txBody>
      </p:sp>
      <p:sp>
        <p:nvSpPr>
          <p:cNvPr id="8" name="ZoneTexte 6">
            <a:extLst>
              <a:ext uri="{FF2B5EF4-FFF2-40B4-BE49-F238E27FC236}">
                <a16:creationId xmlns:a16="http://schemas.microsoft.com/office/drawing/2014/main" id="{551AB5EE-4134-6278-637A-4D039F9E9C85}"/>
              </a:ext>
            </a:extLst>
          </p:cNvPr>
          <p:cNvSpPr txBox="1"/>
          <p:nvPr/>
        </p:nvSpPr>
        <p:spPr>
          <a:xfrm>
            <a:off x="1187624" y="479886"/>
            <a:ext cx="1512168" cy="489045"/>
          </a:xfrm>
          <a:prstGeom prst="rect">
            <a:avLst/>
          </a:prstGeom>
          <a:noFill/>
        </p:spPr>
        <p:txBody>
          <a:bodyPr wrap="square" rtlCol="0">
            <a:spAutoFit/>
          </a:bodyPr>
          <a:lstStyle/>
          <a:p>
            <a:pPr algn="l">
              <a:lnSpc>
                <a:spcPts val="3700"/>
              </a:lnSpc>
            </a:pPr>
            <a:r>
              <a:rPr lang="fr-FR" sz="1400" u="sng" dirty="0"/>
              <a:t>Section </a:t>
            </a:r>
            <a:r>
              <a:rPr lang="fr-FR" sz="1400" u="sng" dirty="0" err="1"/>
              <a:t>View</a:t>
            </a:r>
            <a:endParaRPr lang="en-GB" sz="1400" u="sng" dirty="0"/>
          </a:p>
        </p:txBody>
      </p:sp>
      <p:pic>
        <p:nvPicPr>
          <p:cNvPr id="15" name="Image 14">
            <a:extLst>
              <a:ext uri="{FF2B5EF4-FFF2-40B4-BE49-F238E27FC236}">
                <a16:creationId xmlns:a16="http://schemas.microsoft.com/office/drawing/2014/main" id="{6A57B8F7-4B95-70BE-C157-1394371CBD2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2287" y="968931"/>
            <a:ext cx="3275856" cy="1642842"/>
          </a:xfrm>
          <a:prstGeom prst="rect">
            <a:avLst/>
          </a:prstGeom>
        </p:spPr>
      </p:pic>
      <p:pic>
        <p:nvPicPr>
          <p:cNvPr id="25" name="Image 24">
            <a:extLst>
              <a:ext uri="{FF2B5EF4-FFF2-40B4-BE49-F238E27FC236}">
                <a16:creationId xmlns:a16="http://schemas.microsoft.com/office/drawing/2014/main" id="{EE5C67F8-7541-A9B6-1740-720004113CCA}"/>
              </a:ext>
            </a:extLst>
          </p:cNvPr>
          <p:cNvPicPr>
            <a:picLocks noChangeAspect="1"/>
          </p:cNvPicPr>
          <p:nvPr/>
        </p:nvPicPr>
        <p:blipFill>
          <a:blip r:embed="rId6">
            <a:extLst>
              <a:ext uri="{28A0092B-C50C-407E-A947-70E740481C1C}">
                <a14:useLocalDpi xmlns:a14="http://schemas.microsoft.com/office/drawing/2010/main" val="0"/>
              </a:ext>
            </a:extLst>
          </a:blip>
          <a:srcRect l="21650" t="26449" r="27951" b="21738"/>
          <a:stretch/>
        </p:blipFill>
        <p:spPr>
          <a:xfrm>
            <a:off x="3911771" y="882956"/>
            <a:ext cx="2172397" cy="1120142"/>
          </a:xfrm>
          <a:prstGeom prst="rect">
            <a:avLst/>
          </a:prstGeom>
          <a:ln w="9525">
            <a:solidFill>
              <a:schemeClr val="tx1"/>
            </a:solidFill>
          </a:ln>
        </p:spPr>
      </p:pic>
      <p:sp>
        <p:nvSpPr>
          <p:cNvPr id="26" name="Ellipse 25">
            <a:extLst>
              <a:ext uri="{FF2B5EF4-FFF2-40B4-BE49-F238E27FC236}">
                <a16:creationId xmlns:a16="http://schemas.microsoft.com/office/drawing/2014/main" id="{840815E8-21E6-964A-B1B8-F0C7624A1F1A}"/>
              </a:ext>
            </a:extLst>
          </p:cNvPr>
          <p:cNvSpPr/>
          <p:nvPr/>
        </p:nvSpPr>
        <p:spPr>
          <a:xfrm>
            <a:off x="6274548" y="1880050"/>
            <a:ext cx="889739" cy="619691"/>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28" name="Connecteur droit avec flèche 27">
            <a:extLst>
              <a:ext uri="{FF2B5EF4-FFF2-40B4-BE49-F238E27FC236}">
                <a16:creationId xmlns:a16="http://schemas.microsoft.com/office/drawing/2014/main" id="{085EE9CD-D6E1-3DC0-9FC4-845EA2EE54EE}"/>
              </a:ext>
            </a:extLst>
          </p:cNvPr>
          <p:cNvCxnSpPr>
            <a:endCxn id="26" idx="1"/>
          </p:cNvCxnSpPr>
          <p:nvPr/>
        </p:nvCxnSpPr>
        <p:spPr>
          <a:xfrm>
            <a:off x="6084168" y="1707654"/>
            <a:ext cx="320679" cy="26314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1" name="Picture 10" descr="A computer mouse with many colored objects&#10;&#10;Description automatically generated">
            <a:extLst>
              <a:ext uri="{FF2B5EF4-FFF2-40B4-BE49-F238E27FC236}">
                <a16:creationId xmlns:a16="http://schemas.microsoft.com/office/drawing/2014/main" id="{47DC55B4-C262-2FC5-7141-61D41080EB3B}"/>
              </a:ext>
            </a:extLst>
          </p:cNvPr>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29704" t="18092" r="21300"/>
          <a:stretch/>
        </p:blipFill>
        <p:spPr>
          <a:xfrm>
            <a:off x="5660881" y="2325441"/>
            <a:ext cx="3229158" cy="2861439"/>
          </a:xfrm>
          <a:prstGeom prst="rect">
            <a:avLst/>
          </a:prstGeom>
        </p:spPr>
      </p:pic>
      <p:pic>
        <p:nvPicPr>
          <p:cNvPr id="2" name="Picture 1">
            <a:extLst>
              <a:ext uri="{FF2B5EF4-FFF2-40B4-BE49-F238E27FC236}">
                <a16:creationId xmlns:a16="http://schemas.microsoft.com/office/drawing/2014/main" id="{3BB82BCD-5CA8-2121-FCD0-43F27E99424C}"/>
              </a:ext>
            </a:extLst>
          </p:cNvPr>
          <p:cNvPicPr>
            <a:picLocks noChangeAspect="1"/>
          </p:cNvPicPr>
          <p:nvPr/>
        </p:nvPicPr>
        <p:blipFill>
          <a:blip r:embed="rId8"/>
          <a:srcRect t="5737" r="22664"/>
          <a:stretch/>
        </p:blipFill>
        <p:spPr>
          <a:xfrm>
            <a:off x="7860157" y="359078"/>
            <a:ext cx="1283843" cy="1132552"/>
          </a:xfrm>
          <a:prstGeom prst="rect">
            <a:avLst/>
          </a:prstGeom>
        </p:spPr>
      </p:pic>
      <p:sp>
        <p:nvSpPr>
          <p:cNvPr id="12" name="ZoneTexte 5">
            <a:extLst>
              <a:ext uri="{FF2B5EF4-FFF2-40B4-BE49-F238E27FC236}">
                <a16:creationId xmlns:a16="http://schemas.microsoft.com/office/drawing/2014/main" id="{99411726-02BB-920C-C534-0FCE0CA2B641}"/>
              </a:ext>
            </a:extLst>
          </p:cNvPr>
          <p:cNvSpPr txBox="1"/>
          <p:nvPr/>
        </p:nvSpPr>
        <p:spPr>
          <a:xfrm>
            <a:off x="7363937" y="4251366"/>
            <a:ext cx="1512168" cy="489045"/>
          </a:xfrm>
          <a:prstGeom prst="rect">
            <a:avLst/>
          </a:prstGeom>
          <a:noFill/>
        </p:spPr>
        <p:txBody>
          <a:bodyPr wrap="square" rtlCol="0">
            <a:spAutoFit/>
          </a:bodyPr>
          <a:lstStyle/>
          <a:p>
            <a:pPr algn="l">
              <a:lnSpc>
                <a:spcPts val="3700"/>
              </a:lnSpc>
            </a:pPr>
            <a:r>
              <a:rPr lang="fr-FR" sz="1400" u="sng" dirty="0" err="1"/>
              <a:t>Isometric</a:t>
            </a:r>
            <a:r>
              <a:rPr lang="fr-FR" sz="1400" u="sng" dirty="0"/>
              <a:t> </a:t>
            </a:r>
            <a:r>
              <a:rPr lang="fr-FR" sz="1400" u="sng" dirty="0" err="1"/>
              <a:t>View</a:t>
            </a:r>
            <a:endParaRPr lang="en-GB" sz="1400" u="sng" dirty="0"/>
          </a:p>
        </p:txBody>
      </p:sp>
      <p:cxnSp>
        <p:nvCxnSpPr>
          <p:cNvPr id="5" name="Straight Connector 4">
            <a:extLst>
              <a:ext uri="{FF2B5EF4-FFF2-40B4-BE49-F238E27FC236}">
                <a16:creationId xmlns:a16="http://schemas.microsoft.com/office/drawing/2014/main" id="{BDDE8204-7411-63B1-9BF3-B3D280B1B93B}"/>
              </a:ext>
            </a:extLst>
          </p:cNvPr>
          <p:cNvCxnSpPr/>
          <p:nvPr/>
        </p:nvCxnSpPr>
        <p:spPr>
          <a:xfrm>
            <a:off x="6804248" y="2325441"/>
            <a:ext cx="360039" cy="286332"/>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9CE4A02-04E4-3709-ADD7-B6DC84E4C9E9}"/>
              </a:ext>
            </a:extLst>
          </p:cNvPr>
          <p:cNvCxnSpPr>
            <a:cxnSpLocks/>
          </p:cNvCxnSpPr>
          <p:nvPr/>
        </p:nvCxnSpPr>
        <p:spPr>
          <a:xfrm>
            <a:off x="1730195" y="4352722"/>
            <a:ext cx="609557" cy="523284"/>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7A2AFEF8-3B88-7DDC-1BD2-EF45A9CDA0AA}"/>
              </a:ext>
            </a:extLst>
          </p:cNvPr>
          <p:cNvCxnSpPr/>
          <p:nvPr/>
        </p:nvCxnSpPr>
        <p:spPr>
          <a:xfrm flipV="1">
            <a:off x="2270254" y="2661644"/>
            <a:ext cx="4894033" cy="2139313"/>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CAFFAF95-ABE9-57FF-A3EA-4D866CF10CD1}"/>
              </a:ext>
            </a:extLst>
          </p:cNvPr>
          <p:cNvSpPr txBox="1"/>
          <p:nvPr/>
        </p:nvSpPr>
        <p:spPr>
          <a:xfrm rot="20175357">
            <a:off x="4352826" y="3304045"/>
            <a:ext cx="697627" cy="494879"/>
          </a:xfrm>
          <a:prstGeom prst="rect">
            <a:avLst/>
          </a:prstGeom>
          <a:noFill/>
        </p:spPr>
        <p:txBody>
          <a:bodyPr wrap="none" rtlCol="0">
            <a:spAutoFit/>
          </a:bodyPr>
          <a:lstStyle/>
          <a:p>
            <a:pPr algn="l">
              <a:lnSpc>
                <a:spcPts val="3700"/>
              </a:lnSpc>
            </a:pPr>
            <a:r>
              <a:rPr lang="en-GB" sz="1600" dirty="0">
                <a:solidFill>
                  <a:srgbClr val="FF0000"/>
                </a:solidFill>
              </a:rPr>
              <a:t>830m</a:t>
            </a:r>
          </a:p>
        </p:txBody>
      </p:sp>
      <p:sp>
        <p:nvSpPr>
          <p:cNvPr id="4" name="Textfeld 4">
            <a:extLst>
              <a:ext uri="{FF2B5EF4-FFF2-40B4-BE49-F238E27FC236}">
                <a16:creationId xmlns:a16="http://schemas.microsoft.com/office/drawing/2014/main" id="{168BAC7E-DC4D-E398-2775-EEE5722462F7}"/>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6" name="Footer Placeholder 5">
            <a:extLst>
              <a:ext uri="{FF2B5EF4-FFF2-40B4-BE49-F238E27FC236}">
                <a16:creationId xmlns:a16="http://schemas.microsoft.com/office/drawing/2014/main" id="{D2981286-28EF-D9E6-2801-330394F491EF}"/>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12213378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drawing of a machine&#10;&#10;Description automatically generated with medium confidence">
            <a:extLst>
              <a:ext uri="{FF2B5EF4-FFF2-40B4-BE49-F238E27FC236}">
                <a16:creationId xmlns:a16="http://schemas.microsoft.com/office/drawing/2014/main" id="{C6CAD57E-5058-BA81-DDCC-24936E5D0F96}"/>
              </a:ext>
            </a:extLst>
          </p:cNvPr>
          <p:cNvPicPr>
            <a:picLocks noChangeAspect="1"/>
          </p:cNvPicPr>
          <p:nvPr/>
        </p:nvPicPr>
        <p:blipFill>
          <a:blip r:embed="rId3">
            <a:extLst>
              <a:ext uri="{28A0092B-C50C-407E-A947-70E740481C1C}">
                <a14:useLocalDpi xmlns:a14="http://schemas.microsoft.com/office/drawing/2010/main" val="0"/>
              </a:ext>
            </a:extLst>
          </a:blip>
          <a:srcRect l="19903" t="8819" r="23286" b="11404"/>
          <a:stretch/>
        </p:blipFill>
        <p:spPr>
          <a:xfrm>
            <a:off x="6883735" y="1309413"/>
            <a:ext cx="1752345" cy="1300483"/>
          </a:xfrm>
          <a:prstGeom prst="rect">
            <a:avLst/>
          </a:prstGeom>
        </p:spPr>
      </p:pic>
      <p:pic>
        <p:nvPicPr>
          <p:cNvPr id="30" name="Picture 29" descr="A diagram of a rectangular object with different colored objects&#10;&#10;Description automatically generated">
            <a:extLst>
              <a:ext uri="{FF2B5EF4-FFF2-40B4-BE49-F238E27FC236}">
                <a16:creationId xmlns:a16="http://schemas.microsoft.com/office/drawing/2014/main" id="{6FD42D75-2532-9B0D-1AD2-82D42DD76393}"/>
              </a:ext>
            </a:extLst>
          </p:cNvPr>
          <p:cNvPicPr>
            <a:picLocks noChangeAspect="1"/>
          </p:cNvPicPr>
          <p:nvPr/>
        </p:nvPicPr>
        <p:blipFill>
          <a:blip r:embed="rId4">
            <a:extLst>
              <a:ext uri="{28A0092B-C50C-407E-A947-70E740481C1C}">
                <a14:useLocalDpi xmlns:a14="http://schemas.microsoft.com/office/drawing/2010/main" val="0"/>
              </a:ext>
            </a:extLst>
          </a:blip>
          <a:srcRect l="41342" t="8326" r="31100" b="3752"/>
          <a:stretch/>
        </p:blipFill>
        <p:spPr>
          <a:xfrm rot="16200000">
            <a:off x="881641" y="595483"/>
            <a:ext cx="2587317" cy="4245537"/>
          </a:xfrm>
          <a:prstGeom prst="rect">
            <a:avLst/>
          </a:prstGeom>
        </p:spPr>
      </p:pic>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41</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20" name="ZoneTexte 5">
            <a:extLst>
              <a:ext uri="{FF2B5EF4-FFF2-40B4-BE49-F238E27FC236}">
                <a16:creationId xmlns:a16="http://schemas.microsoft.com/office/drawing/2014/main" id="{7895067B-5652-2DDF-743E-AEB2B3B3CAA9}"/>
              </a:ext>
            </a:extLst>
          </p:cNvPr>
          <p:cNvSpPr txBox="1"/>
          <p:nvPr/>
        </p:nvSpPr>
        <p:spPr>
          <a:xfrm>
            <a:off x="752422" y="611826"/>
            <a:ext cx="1976302" cy="489045"/>
          </a:xfrm>
          <a:prstGeom prst="rect">
            <a:avLst/>
          </a:prstGeom>
          <a:noFill/>
        </p:spPr>
        <p:txBody>
          <a:bodyPr wrap="square" rtlCol="0">
            <a:spAutoFit/>
          </a:bodyPr>
          <a:lstStyle/>
          <a:p>
            <a:pPr algn="l">
              <a:lnSpc>
                <a:spcPts val="3700"/>
              </a:lnSpc>
            </a:pPr>
            <a:r>
              <a:rPr lang="fr-FR" sz="1400" u="sng" dirty="0"/>
              <a:t>Big </a:t>
            </a:r>
            <a:r>
              <a:rPr lang="fr-FR" sz="1400" u="sng" dirty="0" err="1"/>
              <a:t>Alcove</a:t>
            </a:r>
            <a:r>
              <a:rPr lang="fr-FR" sz="1400" u="sng" dirty="0"/>
              <a:t> 1st </a:t>
            </a:r>
            <a:r>
              <a:rPr lang="fr-FR" sz="1400" u="sng" dirty="0" err="1"/>
              <a:t>Level</a:t>
            </a:r>
            <a:endParaRPr lang="en-GB" sz="1400" u="sng" dirty="0"/>
          </a:p>
        </p:txBody>
      </p:sp>
      <p:sp>
        <p:nvSpPr>
          <p:cNvPr id="21" name="ZoneTexte 5">
            <a:extLst>
              <a:ext uri="{FF2B5EF4-FFF2-40B4-BE49-F238E27FC236}">
                <a16:creationId xmlns:a16="http://schemas.microsoft.com/office/drawing/2014/main" id="{ADA8214E-01AA-56BF-6459-DDA44B2E01F0}"/>
              </a:ext>
            </a:extLst>
          </p:cNvPr>
          <p:cNvSpPr txBox="1"/>
          <p:nvPr/>
        </p:nvSpPr>
        <p:spPr>
          <a:xfrm>
            <a:off x="4946556" y="1643855"/>
            <a:ext cx="1976302" cy="489045"/>
          </a:xfrm>
          <a:prstGeom prst="rect">
            <a:avLst/>
          </a:prstGeom>
          <a:noFill/>
        </p:spPr>
        <p:txBody>
          <a:bodyPr wrap="square" rtlCol="0">
            <a:spAutoFit/>
          </a:bodyPr>
          <a:lstStyle/>
          <a:p>
            <a:pPr algn="l">
              <a:lnSpc>
                <a:spcPts val="3700"/>
              </a:lnSpc>
            </a:pPr>
            <a:r>
              <a:rPr lang="fr-FR" sz="1400" u="sng" dirty="0"/>
              <a:t>Big </a:t>
            </a:r>
            <a:r>
              <a:rPr lang="fr-FR" sz="1400" u="sng" dirty="0" err="1"/>
              <a:t>Alcove</a:t>
            </a:r>
            <a:r>
              <a:rPr lang="fr-FR" sz="1400" u="sng" dirty="0"/>
              <a:t> 2nd </a:t>
            </a:r>
            <a:r>
              <a:rPr lang="fr-FR" sz="1400" u="sng" dirty="0" err="1"/>
              <a:t>Level</a:t>
            </a:r>
            <a:endParaRPr lang="en-GB" sz="1400" u="sng" dirty="0"/>
          </a:p>
        </p:txBody>
      </p:sp>
      <p:sp>
        <p:nvSpPr>
          <p:cNvPr id="26" name="Textplatzhalter 3">
            <a:extLst>
              <a:ext uri="{FF2B5EF4-FFF2-40B4-BE49-F238E27FC236}">
                <a16:creationId xmlns:a16="http://schemas.microsoft.com/office/drawing/2014/main" id="{2B279421-5F9D-C864-9081-8DCB25DEDBE6}"/>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ee</a:t>
            </a:r>
            <a:r>
              <a:rPr lang="en-US" sz="2000" u="sng" dirty="0"/>
              <a:t> </a:t>
            </a:r>
            <a:r>
              <a:rPr lang="en-GB" sz="2000" u="sng" dirty="0"/>
              <a:t>Underground Structure Big Alcove point B</a:t>
            </a:r>
            <a:endParaRPr lang="en-US" u="sng" dirty="0"/>
          </a:p>
        </p:txBody>
      </p:sp>
      <p:sp>
        <p:nvSpPr>
          <p:cNvPr id="13" name="ZoneTexte 26">
            <a:extLst>
              <a:ext uri="{FF2B5EF4-FFF2-40B4-BE49-F238E27FC236}">
                <a16:creationId xmlns:a16="http://schemas.microsoft.com/office/drawing/2014/main" id="{4E60E5BC-5C3E-B017-C572-6993A6163690}"/>
              </a:ext>
            </a:extLst>
          </p:cNvPr>
          <p:cNvSpPr txBox="1"/>
          <p:nvPr/>
        </p:nvSpPr>
        <p:spPr>
          <a:xfrm>
            <a:off x="2129203" y="3046545"/>
            <a:ext cx="936104" cy="153888"/>
          </a:xfrm>
          <a:prstGeom prst="rect">
            <a:avLst/>
          </a:prstGeom>
          <a:noFill/>
        </p:spPr>
        <p:txBody>
          <a:bodyPr wrap="square" rtlCol="0">
            <a:spAutoFit/>
          </a:bodyPr>
          <a:lstStyle/>
          <a:p>
            <a:pPr algn="l"/>
            <a:r>
              <a:rPr lang="en-GB" sz="400" dirty="0"/>
              <a:t>Collider Quad. Magnet Circuit</a:t>
            </a:r>
          </a:p>
        </p:txBody>
      </p:sp>
      <p:sp>
        <p:nvSpPr>
          <p:cNvPr id="15" name="ZoneTexte 28">
            <a:extLst>
              <a:ext uri="{FF2B5EF4-FFF2-40B4-BE49-F238E27FC236}">
                <a16:creationId xmlns:a16="http://schemas.microsoft.com/office/drawing/2014/main" id="{0ECC5AE1-51F5-84E1-85B0-5520DEC1DE8E}"/>
              </a:ext>
            </a:extLst>
          </p:cNvPr>
          <p:cNvSpPr txBox="1"/>
          <p:nvPr/>
        </p:nvSpPr>
        <p:spPr>
          <a:xfrm>
            <a:off x="1144288" y="3041433"/>
            <a:ext cx="936104" cy="153888"/>
          </a:xfrm>
          <a:prstGeom prst="rect">
            <a:avLst/>
          </a:prstGeom>
          <a:noFill/>
        </p:spPr>
        <p:txBody>
          <a:bodyPr wrap="square" rtlCol="0">
            <a:spAutoFit/>
          </a:bodyPr>
          <a:lstStyle/>
          <a:p>
            <a:pPr algn="l"/>
            <a:r>
              <a:rPr lang="en-GB" sz="400" dirty="0"/>
              <a:t>Collider Quad. Magnet Circuit</a:t>
            </a:r>
          </a:p>
        </p:txBody>
      </p:sp>
      <p:sp>
        <p:nvSpPr>
          <p:cNvPr id="17" name="ZoneTexte 29">
            <a:extLst>
              <a:ext uri="{FF2B5EF4-FFF2-40B4-BE49-F238E27FC236}">
                <a16:creationId xmlns:a16="http://schemas.microsoft.com/office/drawing/2014/main" id="{0F4FC39D-0D18-D674-CFA6-30DDDDD83B09}"/>
              </a:ext>
            </a:extLst>
          </p:cNvPr>
          <p:cNvSpPr txBox="1"/>
          <p:nvPr/>
        </p:nvSpPr>
        <p:spPr>
          <a:xfrm>
            <a:off x="604971" y="2680369"/>
            <a:ext cx="936104" cy="153888"/>
          </a:xfrm>
          <a:prstGeom prst="rect">
            <a:avLst/>
          </a:prstGeom>
          <a:noFill/>
        </p:spPr>
        <p:txBody>
          <a:bodyPr wrap="square" rtlCol="0">
            <a:spAutoFit/>
          </a:bodyPr>
          <a:lstStyle/>
          <a:p>
            <a:pPr algn="l"/>
            <a:r>
              <a:rPr lang="en-GB" sz="400" dirty="0"/>
              <a:t>Collider Dipole Magnet Circuit</a:t>
            </a:r>
          </a:p>
        </p:txBody>
      </p:sp>
      <p:sp>
        <p:nvSpPr>
          <p:cNvPr id="18" name="ZoneTexte 30">
            <a:extLst>
              <a:ext uri="{FF2B5EF4-FFF2-40B4-BE49-F238E27FC236}">
                <a16:creationId xmlns:a16="http://schemas.microsoft.com/office/drawing/2014/main" id="{BBF69CDE-700F-0EAF-9D81-402F5AEEB00A}"/>
              </a:ext>
            </a:extLst>
          </p:cNvPr>
          <p:cNvSpPr txBox="1"/>
          <p:nvPr/>
        </p:nvSpPr>
        <p:spPr>
          <a:xfrm>
            <a:off x="1831003" y="2694378"/>
            <a:ext cx="1241033" cy="153888"/>
          </a:xfrm>
          <a:prstGeom prst="rect">
            <a:avLst/>
          </a:prstGeom>
          <a:noFill/>
        </p:spPr>
        <p:txBody>
          <a:bodyPr wrap="square" rtlCol="0">
            <a:spAutoFit/>
          </a:bodyPr>
          <a:lstStyle/>
          <a:p>
            <a:pPr algn="l"/>
            <a:r>
              <a:rPr lang="en-GB" sz="400" dirty="0"/>
              <a:t>Booster Quadrupole Magnet Circuit</a:t>
            </a:r>
          </a:p>
        </p:txBody>
      </p:sp>
      <p:sp>
        <p:nvSpPr>
          <p:cNvPr id="22" name="ZoneTexte 31">
            <a:extLst>
              <a:ext uri="{FF2B5EF4-FFF2-40B4-BE49-F238E27FC236}">
                <a16:creationId xmlns:a16="http://schemas.microsoft.com/office/drawing/2014/main" id="{766776C2-5ED5-8752-41F7-D836292591B7}"/>
              </a:ext>
            </a:extLst>
          </p:cNvPr>
          <p:cNvSpPr txBox="1"/>
          <p:nvPr/>
        </p:nvSpPr>
        <p:spPr>
          <a:xfrm>
            <a:off x="1890806" y="3169191"/>
            <a:ext cx="1241034" cy="459934"/>
          </a:xfrm>
          <a:prstGeom prst="rect">
            <a:avLst/>
          </a:prstGeom>
          <a:noFill/>
        </p:spPr>
        <p:txBody>
          <a:bodyPr wrap="square" rtlCol="0">
            <a:spAutoFit/>
          </a:bodyPr>
          <a:lstStyle/>
          <a:p>
            <a:pPr algn="l">
              <a:lnSpc>
                <a:spcPts val="3700"/>
              </a:lnSpc>
            </a:pPr>
            <a:r>
              <a:rPr lang="en-GB" sz="400" dirty="0"/>
              <a:t>Booster Quadrupole Magnet Circuit</a:t>
            </a:r>
          </a:p>
        </p:txBody>
      </p:sp>
      <p:sp>
        <p:nvSpPr>
          <p:cNvPr id="23" name="ZoneTexte 32">
            <a:extLst>
              <a:ext uri="{FF2B5EF4-FFF2-40B4-BE49-F238E27FC236}">
                <a16:creationId xmlns:a16="http://schemas.microsoft.com/office/drawing/2014/main" id="{940FC5AB-F431-1736-EC02-87B56CF47474}"/>
              </a:ext>
            </a:extLst>
          </p:cNvPr>
          <p:cNvSpPr txBox="1"/>
          <p:nvPr/>
        </p:nvSpPr>
        <p:spPr>
          <a:xfrm>
            <a:off x="873619" y="2356106"/>
            <a:ext cx="936104" cy="153888"/>
          </a:xfrm>
          <a:prstGeom prst="rect">
            <a:avLst/>
          </a:prstGeom>
          <a:noFill/>
        </p:spPr>
        <p:txBody>
          <a:bodyPr wrap="square" rtlCol="0">
            <a:spAutoFit/>
          </a:bodyPr>
          <a:lstStyle/>
          <a:p>
            <a:pPr algn="l"/>
            <a:r>
              <a:rPr lang="en-GB" sz="400" dirty="0"/>
              <a:t>Booster Dipole. Magnet Circuit</a:t>
            </a:r>
          </a:p>
        </p:txBody>
      </p:sp>
      <p:sp>
        <p:nvSpPr>
          <p:cNvPr id="24" name="ZoneTexte 33">
            <a:extLst>
              <a:ext uri="{FF2B5EF4-FFF2-40B4-BE49-F238E27FC236}">
                <a16:creationId xmlns:a16="http://schemas.microsoft.com/office/drawing/2014/main" id="{78812785-96F9-56F7-6E68-FEDD172A38D5}"/>
              </a:ext>
            </a:extLst>
          </p:cNvPr>
          <p:cNvSpPr txBox="1"/>
          <p:nvPr/>
        </p:nvSpPr>
        <p:spPr>
          <a:xfrm>
            <a:off x="1254939" y="3342295"/>
            <a:ext cx="565028" cy="153888"/>
          </a:xfrm>
          <a:prstGeom prst="rect">
            <a:avLst/>
          </a:prstGeom>
          <a:noFill/>
        </p:spPr>
        <p:txBody>
          <a:bodyPr wrap="square" rtlCol="0">
            <a:spAutoFit/>
          </a:bodyPr>
          <a:lstStyle/>
          <a:p>
            <a:pPr algn="l"/>
            <a:r>
              <a:rPr lang="en-GB" sz="400" dirty="0"/>
              <a:t>HV Cubicles</a:t>
            </a:r>
          </a:p>
        </p:txBody>
      </p:sp>
      <p:pic>
        <p:nvPicPr>
          <p:cNvPr id="28" name="Picture 27">
            <a:extLst>
              <a:ext uri="{FF2B5EF4-FFF2-40B4-BE49-F238E27FC236}">
                <a16:creationId xmlns:a16="http://schemas.microsoft.com/office/drawing/2014/main" id="{3D319A21-1223-7288-E666-5F2D05675D76}"/>
              </a:ext>
            </a:extLst>
          </p:cNvPr>
          <p:cNvPicPr>
            <a:picLocks noChangeAspect="1"/>
          </p:cNvPicPr>
          <p:nvPr/>
        </p:nvPicPr>
        <p:blipFill>
          <a:blip r:embed="rId6">
            <a:clrChange>
              <a:clrFrom>
                <a:srgbClr val="FFFFFF"/>
              </a:clrFrom>
              <a:clrTo>
                <a:srgbClr val="FFFFFF">
                  <a:alpha val="0"/>
                </a:srgbClr>
              </a:clrTo>
            </a:clrChange>
          </a:blip>
          <a:srcRect t="5516" r="22160"/>
          <a:stretch/>
        </p:blipFill>
        <p:spPr>
          <a:xfrm>
            <a:off x="7718834" y="362441"/>
            <a:ext cx="1411230" cy="1214539"/>
          </a:xfrm>
          <a:prstGeom prst="rect">
            <a:avLst/>
          </a:prstGeom>
        </p:spPr>
      </p:pic>
      <p:pic>
        <p:nvPicPr>
          <p:cNvPr id="32" name="Picture 31" descr="A diagram of a computer component&#10;&#10;Description automatically generated">
            <a:extLst>
              <a:ext uri="{FF2B5EF4-FFF2-40B4-BE49-F238E27FC236}">
                <a16:creationId xmlns:a16="http://schemas.microsoft.com/office/drawing/2014/main" id="{A82A8443-B00C-7B9E-FA6F-05D595B96475}"/>
              </a:ext>
            </a:extLst>
          </p:cNvPr>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43700" t="2589" r="30313" b="11722"/>
          <a:stretch/>
        </p:blipFill>
        <p:spPr>
          <a:xfrm rot="16200000">
            <a:off x="5422661" y="1577506"/>
            <a:ext cx="2609536" cy="4425549"/>
          </a:xfrm>
          <a:prstGeom prst="rect">
            <a:avLst/>
          </a:prstGeom>
        </p:spPr>
      </p:pic>
      <p:pic>
        <p:nvPicPr>
          <p:cNvPr id="36" name="Picture 35" descr="A drawing of a container&#10;&#10;Description automatically generated">
            <a:extLst>
              <a:ext uri="{FF2B5EF4-FFF2-40B4-BE49-F238E27FC236}">
                <a16:creationId xmlns:a16="http://schemas.microsoft.com/office/drawing/2014/main" id="{453F00B6-561D-77D7-742F-63D76B280139}"/>
              </a:ext>
            </a:extLst>
          </p:cNvPr>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27163" t="17268" r="25636" b="25061"/>
          <a:stretch/>
        </p:blipFill>
        <p:spPr>
          <a:xfrm>
            <a:off x="2946891" y="706585"/>
            <a:ext cx="2041040" cy="1259929"/>
          </a:xfrm>
          <a:prstGeom prst="rect">
            <a:avLst/>
          </a:prstGeom>
        </p:spPr>
      </p:pic>
      <p:pic>
        <p:nvPicPr>
          <p:cNvPr id="5" name="Picture 4">
            <a:extLst>
              <a:ext uri="{FF2B5EF4-FFF2-40B4-BE49-F238E27FC236}">
                <a16:creationId xmlns:a16="http://schemas.microsoft.com/office/drawing/2014/main" id="{B193C3BB-288C-058D-7279-9E4F946E6E32}"/>
              </a:ext>
            </a:extLst>
          </p:cNvPr>
          <p:cNvPicPr>
            <a:picLocks noChangeAspect="1"/>
          </p:cNvPicPr>
          <p:nvPr/>
        </p:nvPicPr>
        <p:blipFill>
          <a:blip r:embed="rId9"/>
          <a:stretch>
            <a:fillRect/>
          </a:stretch>
        </p:blipFill>
        <p:spPr>
          <a:xfrm>
            <a:off x="146956" y="3925065"/>
            <a:ext cx="4340562" cy="1213218"/>
          </a:xfrm>
          <a:prstGeom prst="rect">
            <a:avLst/>
          </a:prstGeom>
        </p:spPr>
      </p:pic>
      <p:sp>
        <p:nvSpPr>
          <p:cNvPr id="2" name="Textfeld 4">
            <a:extLst>
              <a:ext uri="{FF2B5EF4-FFF2-40B4-BE49-F238E27FC236}">
                <a16:creationId xmlns:a16="http://schemas.microsoft.com/office/drawing/2014/main" id="{14ED222D-73F7-3103-0BCF-2D3813A845B3}"/>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6" name="Footer Placeholder 5">
            <a:extLst>
              <a:ext uri="{FF2B5EF4-FFF2-40B4-BE49-F238E27FC236}">
                <a16:creationId xmlns:a16="http://schemas.microsoft.com/office/drawing/2014/main" id="{E265C667-3A99-296C-3FC4-5B99CD02D28D}"/>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9550572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computer generated image of a computer&#10;&#10;Description automatically generated with medium confidence">
            <a:extLst>
              <a:ext uri="{FF2B5EF4-FFF2-40B4-BE49-F238E27FC236}">
                <a16:creationId xmlns:a16="http://schemas.microsoft.com/office/drawing/2014/main" id="{1B612C34-68B0-222E-0398-74F0786FC4E1}"/>
              </a:ext>
            </a:extLst>
          </p:cNvPr>
          <p:cNvPicPr>
            <a:picLocks noChangeAspect="1"/>
          </p:cNvPicPr>
          <p:nvPr/>
        </p:nvPicPr>
        <p:blipFill>
          <a:blip r:embed="rId3">
            <a:extLst>
              <a:ext uri="{28A0092B-C50C-407E-A947-70E740481C1C}">
                <a14:useLocalDpi xmlns:a14="http://schemas.microsoft.com/office/drawing/2010/main" val="0"/>
              </a:ext>
            </a:extLst>
          </a:blip>
          <a:srcRect l="31888" t="22880" r="18500" b="16362"/>
          <a:stretch/>
        </p:blipFill>
        <p:spPr>
          <a:xfrm>
            <a:off x="4926876" y="2571750"/>
            <a:ext cx="3949229" cy="2443536"/>
          </a:xfrm>
          <a:prstGeom prst="rect">
            <a:avLst/>
          </a:prstGeom>
        </p:spPr>
      </p:pic>
      <p:pic>
        <p:nvPicPr>
          <p:cNvPr id="17" name="Image 16" descr="Une image contenant pôle, antenne&#10;&#10;Description générée automatiquement">
            <a:extLst>
              <a:ext uri="{FF2B5EF4-FFF2-40B4-BE49-F238E27FC236}">
                <a16:creationId xmlns:a16="http://schemas.microsoft.com/office/drawing/2014/main" id="{3D7CB8BB-34C3-9946-86C8-F3DF25BB2F53}"/>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4409" t="7607" r="8263" b="6038"/>
          <a:stretch/>
        </p:blipFill>
        <p:spPr>
          <a:xfrm>
            <a:off x="0" y="1183060"/>
            <a:ext cx="7070928" cy="3960440"/>
          </a:xfrm>
          <a:prstGeom prst="rect">
            <a:avLst/>
          </a:prstGeom>
        </p:spPr>
      </p:pic>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42</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16" name="Textplatzhalter 3">
            <a:extLst>
              <a:ext uri="{FF2B5EF4-FFF2-40B4-BE49-F238E27FC236}">
                <a16:creationId xmlns:a16="http://schemas.microsoft.com/office/drawing/2014/main" id="{F144AAAE-2E9C-2CAD-BBE8-BC2DD9DADCD9}"/>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ee</a:t>
            </a:r>
            <a:r>
              <a:rPr lang="en-US" sz="2000" u="sng" dirty="0"/>
              <a:t> </a:t>
            </a:r>
            <a:r>
              <a:rPr lang="en-GB" sz="2000" u="sng" dirty="0"/>
              <a:t>Underground Structure Big Alcove point B</a:t>
            </a:r>
            <a:endParaRPr lang="en-US" u="sng" dirty="0"/>
          </a:p>
        </p:txBody>
      </p:sp>
      <p:sp>
        <p:nvSpPr>
          <p:cNvPr id="7" name="ZoneTexte 5">
            <a:extLst>
              <a:ext uri="{FF2B5EF4-FFF2-40B4-BE49-F238E27FC236}">
                <a16:creationId xmlns:a16="http://schemas.microsoft.com/office/drawing/2014/main" id="{99411726-02BB-920C-C534-0FCE0CA2B641}"/>
              </a:ext>
            </a:extLst>
          </p:cNvPr>
          <p:cNvSpPr txBox="1"/>
          <p:nvPr/>
        </p:nvSpPr>
        <p:spPr>
          <a:xfrm>
            <a:off x="7363937" y="4251366"/>
            <a:ext cx="1512168" cy="489045"/>
          </a:xfrm>
          <a:prstGeom prst="rect">
            <a:avLst/>
          </a:prstGeom>
          <a:noFill/>
        </p:spPr>
        <p:txBody>
          <a:bodyPr wrap="square" rtlCol="0">
            <a:spAutoFit/>
          </a:bodyPr>
          <a:lstStyle/>
          <a:p>
            <a:pPr algn="l">
              <a:lnSpc>
                <a:spcPts val="3700"/>
              </a:lnSpc>
            </a:pPr>
            <a:r>
              <a:rPr lang="fr-FR" sz="1400" u="sng" dirty="0" err="1"/>
              <a:t>Isometric</a:t>
            </a:r>
            <a:r>
              <a:rPr lang="fr-FR" sz="1400" u="sng" dirty="0"/>
              <a:t> </a:t>
            </a:r>
            <a:r>
              <a:rPr lang="fr-FR" sz="1400" u="sng" dirty="0" err="1"/>
              <a:t>View</a:t>
            </a:r>
            <a:endParaRPr lang="en-GB" sz="1400" u="sng" dirty="0"/>
          </a:p>
        </p:txBody>
      </p:sp>
      <p:sp>
        <p:nvSpPr>
          <p:cNvPr id="8" name="ZoneTexte 6">
            <a:extLst>
              <a:ext uri="{FF2B5EF4-FFF2-40B4-BE49-F238E27FC236}">
                <a16:creationId xmlns:a16="http://schemas.microsoft.com/office/drawing/2014/main" id="{551AB5EE-4134-6278-637A-4D039F9E9C85}"/>
              </a:ext>
            </a:extLst>
          </p:cNvPr>
          <p:cNvSpPr txBox="1"/>
          <p:nvPr/>
        </p:nvSpPr>
        <p:spPr>
          <a:xfrm>
            <a:off x="1910215" y="469342"/>
            <a:ext cx="1512168" cy="489045"/>
          </a:xfrm>
          <a:prstGeom prst="rect">
            <a:avLst/>
          </a:prstGeom>
          <a:noFill/>
        </p:spPr>
        <p:txBody>
          <a:bodyPr wrap="square" rtlCol="0">
            <a:spAutoFit/>
          </a:bodyPr>
          <a:lstStyle/>
          <a:p>
            <a:pPr algn="l">
              <a:lnSpc>
                <a:spcPts val="3700"/>
              </a:lnSpc>
            </a:pPr>
            <a:r>
              <a:rPr lang="fr-FR" sz="1400" u="sng" dirty="0"/>
              <a:t>Section </a:t>
            </a:r>
            <a:r>
              <a:rPr lang="fr-FR" sz="1400" u="sng" dirty="0" err="1"/>
              <a:t>View</a:t>
            </a:r>
            <a:endParaRPr lang="en-GB" sz="1400" u="sng" dirty="0"/>
          </a:p>
        </p:txBody>
      </p:sp>
      <p:pic>
        <p:nvPicPr>
          <p:cNvPr id="4" name="Image 3" descr="Une image contenant diagramme, cercle, conception&#10;&#10;Description générée automatiquement">
            <a:extLst>
              <a:ext uri="{FF2B5EF4-FFF2-40B4-BE49-F238E27FC236}">
                <a16:creationId xmlns:a16="http://schemas.microsoft.com/office/drawing/2014/main" id="{95A51185-0D4C-D4D5-FE3F-827C6A8070E3}"/>
              </a:ext>
            </a:extLst>
          </p:cNvPr>
          <p:cNvPicPr>
            <a:picLocks noChangeAspect="1"/>
          </p:cNvPicPr>
          <p:nvPr/>
        </p:nvPicPr>
        <p:blipFill>
          <a:blip r:embed="rId6">
            <a:extLst>
              <a:ext uri="{28A0092B-C50C-407E-A947-70E740481C1C}">
                <a14:useLocalDpi xmlns:a14="http://schemas.microsoft.com/office/drawing/2010/main" val="0"/>
              </a:ext>
            </a:extLst>
          </a:blip>
          <a:srcRect l="5900" t="3387" r="11413" b="2709"/>
          <a:stretch/>
        </p:blipFill>
        <p:spPr>
          <a:xfrm>
            <a:off x="999932" y="1017730"/>
            <a:ext cx="3185202" cy="1814088"/>
          </a:xfrm>
          <a:prstGeom prst="rect">
            <a:avLst/>
          </a:prstGeom>
        </p:spPr>
      </p:pic>
      <p:pic>
        <p:nvPicPr>
          <p:cNvPr id="13" name="Image 12">
            <a:extLst>
              <a:ext uri="{FF2B5EF4-FFF2-40B4-BE49-F238E27FC236}">
                <a16:creationId xmlns:a16="http://schemas.microsoft.com/office/drawing/2014/main" id="{CD498E58-C954-3771-BF35-E915F0DAEFEF}"/>
              </a:ext>
            </a:extLst>
          </p:cNvPr>
          <p:cNvPicPr>
            <a:picLocks noChangeAspect="1"/>
          </p:cNvPicPr>
          <p:nvPr/>
        </p:nvPicPr>
        <p:blipFill>
          <a:blip r:embed="rId7">
            <a:extLst>
              <a:ext uri="{28A0092B-C50C-407E-A947-70E740481C1C}">
                <a14:useLocalDpi xmlns:a14="http://schemas.microsoft.com/office/drawing/2010/main" val="0"/>
              </a:ext>
            </a:extLst>
          </a:blip>
          <a:srcRect l="7476" t="16725" r="21007" b="13887"/>
          <a:stretch/>
        </p:blipFill>
        <p:spPr>
          <a:xfrm>
            <a:off x="4216432" y="822582"/>
            <a:ext cx="2114780" cy="1029088"/>
          </a:xfrm>
          <a:prstGeom prst="rect">
            <a:avLst/>
          </a:prstGeom>
          <a:ln w="9525">
            <a:solidFill>
              <a:schemeClr val="tx1"/>
            </a:solidFill>
          </a:ln>
        </p:spPr>
      </p:pic>
      <p:sp>
        <p:nvSpPr>
          <p:cNvPr id="19" name="Ellipse 18">
            <a:extLst>
              <a:ext uri="{FF2B5EF4-FFF2-40B4-BE49-F238E27FC236}">
                <a16:creationId xmlns:a16="http://schemas.microsoft.com/office/drawing/2014/main" id="{E811079A-C1B6-BD6D-5701-2F7179DE10EC}"/>
              </a:ext>
            </a:extLst>
          </p:cNvPr>
          <p:cNvSpPr/>
          <p:nvPr/>
        </p:nvSpPr>
        <p:spPr>
          <a:xfrm>
            <a:off x="6545051" y="1683242"/>
            <a:ext cx="457692" cy="274895"/>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21" name="Connecteur droit avec flèche 20">
            <a:extLst>
              <a:ext uri="{FF2B5EF4-FFF2-40B4-BE49-F238E27FC236}">
                <a16:creationId xmlns:a16="http://schemas.microsoft.com/office/drawing/2014/main" id="{DDBA48AA-26F2-249D-8DD5-8ED469BD0190}"/>
              </a:ext>
            </a:extLst>
          </p:cNvPr>
          <p:cNvCxnSpPr>
            <a:cxnSpLocks/>
            <a:endCxn id="19" idx="1"/>
          </p:cNvCxnSpPr>
          <p:nvPr/>
        </p:nvCxnSpPr>
        <p:spPr>
          <a:xfrm>
            <a:off x="6331212" y="1486882"/>
            <a:ext cx="280866" cy="23661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E0605710-43FF-DC6E-A7B8-215B6BA09850}"/>
              </a:ext>
            </a:extLst>
          </p:cNvPr>
          <p:cNvPicPr>
            <a:picLocks noChangeAspect="1"/>
          </p:cNvPicPr>
          <p:nvPr/>
        </p:nvPicPr>
        <p:blipFill>
          <a:blip r:embed="rId8"/>
          <a:srcRect t="5516" r="22160"/>
          <a:stretch/>
        </p:blipFill>
        <p:spPr>
          <a:xfrm>
            <a:off x="7718834" y="362441"/>
            <a:ext cx="1411230" cy="1214539"/>
          </a:xfrm>
          <a:prstGeom prst="rect">
            <a:avLst/>
          </a:prstGeom>
        </p:spPr>
      </p:pic>
      <p:sp>
        <p:nvSpPr>
          <p:cNvPr id="2" name="Textfeld 4">
            <a:extLst>
              <a:ext uri="{FF2B5EF4-FFF2-40B4-BE49-F238E27FC236}">
                <a16:creationId xmlns:a16="http://schemas.microsoft.com/office/drawing/2014/main" id="{6ABB89D3-2DB1-BAAD-308C-224441A41BF1}"/>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6" name="Footer Placeholder 5">
            <a:extLst>
              <a:ext uri="{FF2B5EF4-FFF2-40B4-BE49-F238E27FC236}">
                <a16:creationId xmlns:a16="http://schemas.microsoft.com/office/drawing/2014/main" id="{662960C2-2D47-499A-7DEB-79E36B726338}"/>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39935349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close-up of a paint brush&#10;&#10;Description automatically generated">
            <a:extLst>
              <a:ext uri="{FF2B5EF4-FFF2-40B4-BE49-F238E27FC236}">
                <a16:creationId xmlns:a16="http://schemas.microsoft.com/office/drawing/2014/main" id="{77128CF2-07AC-B1B3-D93D-972CE0D04712}"/>
              </a:ext>
            </a:extLst>
          </p:cNvPr>
          <p:cNvPicPr>
            <a:picLocks noChangeAspect="1"/>
          </p:cNvPicPr>
          <p:nvPr/>
        </p:nvPicPr>
        <p:blipFill>
          <a:blip r:embed="rId3">
            <a:extLst>
              <a:ext uri="{28A0092B-C50C-407E-A947-70E740481C1C}">
                <a14:useLocalDpi xmlns:a14="http://schemas.microsoft.com/office/drawing/2010/main" val="0"/>
              </a:ext>
            </a:extLst>
          </a:blip>
          <a:srcRect l="32675" t="18162" r="32675" b="29042"/>
          <a:stretch/>
        </p:blipFill>
        <p:spPr>
          <a:xfrm>
            <a:off x="3121460" y="721076"/>
            <a:ext cx="2085148" cy="1605238"/>
          </a:xfrm>
          <a:prstGeom prst="rect">
            <a:avLst/>
          </a:prstGeom>
        </p:spPr>
      </p:pic>
      <p:pic>
        <p:nvPicPr>
          <p:cNvPr id="8" name="Picture 7" descr="A drawing of a rectangular object with different colored objects&#10;&#10;Description automatically generated">
            <a:extLst>
              <a:ext uri="{FF2B5EF4-FFF2-40B4-BE49-F238E27FC236}">
                <a16:creationId xmlns:a16="http://schemas.microsoft.com/office/drawing/2014/main" id="{C80077A9-D864-40DB-30A0-5BEECB3642E2}"/>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41269" t="21944" r="35825"/>
          <a:stretch/>
        </p:blipFill>
        <p:spPr>
          <a:xfrm rot="5400000">
            <a:off x="1023316" y="976595"/>
            <a:ext cx="2343176" cy="4034111"/>
          </a:xfrm>
          <a:prstGeom prst="rect">
            <a:avLst/>
          </a:prstGeom>
        </p:spPr>
      </p:pic>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43</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26" name="Textplatzhalter 3">
            <a:extLst>
              <a:ext uri="{FF2B5EF4-FFF2-40B4-BE49-F238E27FC236}">
                <a16:creationId xmlns:a16="http://schemas.microsoft.com/office/drawing/2014/main" id="{2B279421-5F9D-C864-9081-8DCB25DEDBE6}"/>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ee</a:t>
            </a:r>
            <a:r>
              <a:rPr lang="en-US" sz="2000" u="sng" dirty="0"/>
              <a:t> </a:t>
            </a:r>
            <a:r>
              <a:rPr lang="en-GB" sz="2000" u="sng" dirty="0"/>
              <a:t>Underground Structure Big Alcove at point F</a:t>
            </a:r>
            <a:endParaRPr lang="en-US" u="sng" dirty="0"/>
          </a:p>
        </p:txBody>
      </p:sp>
      <p:sp>
        <p:nvSpPr>
          <p:cNvPr id="17" name="ZoneTexte 5">
            <a:extLst>
              <a:ext uri="{FF2B5EF4-FFF2-40B4-BE49-F238E27FC236}">
                <a16:creationId xmlns:a16="http://schemas.microsoft.com/office/drawing/2014/main" id="{9AA22A83-E774-21DC-E789-32A88B06A06A}"/>
              </a:ext>
            </a:extLst>
          </p:cNvPr>
          <p:cNvSpPr txBox="1"/>
          <p:nvPr/>
        </p:nvSpPr>
        <p:spPr>
          <a:xfrm>
            <a:off x="752422" y="611826"/>
            <a:ext cx="1976302" cy="489045"/>
          </a:xfrm>
          <a:prstGeom prst="rect">
            <a:avLst/>
          </a:prstGeom>
          <a:noFill/>
        </p:spPr>
        <p:txBody>
          <a:bodyPr wrap="square" rtlCol="0">
            <a:spAutoFit/>
          </a:bodyPr>
          <a:lstStyle/>
          <a:p>
            <a:pPr algn="l">
              <a:lnSpc>
                <a:spcPts val="3700"/>
              </a:lnSpc>
            </a:pPr>
            <a:r>
              <a:rPr lang="fr-FR" sz="1400" u="sng" dirty="0"/>
              <a:t>Big </a:t>
            </a:r>
            <a:r>
              <a:rPr lang="fr-FR" sz="1400" u="sng" dirty="0" err="1"/>
              <a:t>Alcove</a:t>
            </a:r>
            <a:r>
              <a:rPr lang="fr-FR" sz="1400" u="sng" dirty="0"/>
              <a:t> 1st </a:t>
            </a:r>
            <a:r>
              <a:rPr lang="fr-FR" sz="1400" u="sng" dirty="0" err="1"/>
              <a:t>Level</a:t>
            </a:r>
            <a:endParaRPr lang="en-GB" sz="1400" u="sng" dirty="0"/>
          </a:p>
        </p:txBody>
      </p:sp>
      <p:sp>
        <p:nvSpPr>
          <p:cNvPr id="18" name="ZoneTexte 5">
            <a:extLst>
              <a:ext uri="{FF2B5EF4-FFF2-40B4-BE49-F238E27FC236}">
                <a16:creationId xmlns:a16="http://schemas.microsoft.com/office/drawing/2014/main" id="{D46BE65F-7969-E863-468E-96AE03C0AD17}"/>
              </a:ext>
            </a:extLst>
          </p:cNvPr>
          <p:cNvSpPr txBox="1"/>
          <p:nvPr/>
        </p:nvSpPr>
        <p:spPr>
          <a:xfrm>
            <a:off x="5340161" y="1757826"/>
            <a:ext cx="1976302" cy="489045"/>
          </a:xfrm>
          <a:prstGeom prst="rect">
            <a:avLst/>
          </a:prstGeom>
          <a:noFill/>
        </p:spPr>
        <p:txBody>
          <a:bodyPr wrap="square" rtlCol="0">
            <a:spAutoFit/>
          </a:bodyPr>
          <a:lstStyle/>
          <a:p>
            <a:pPr algn="l">
              <a:lnSpc>
                <a:spcPts val="3700"/>
              </a:lnSpc>
            </a:pPr>
            <a:r>
              <a:rPr lang="fr-FR" sz="1400" u="sng" dirty="0"/>
              <a:t>Big </a:t>
            </a:r>
            <a:r>
              <a:rPr lang="fr-FR" sz="1400" u="sng" dirty="0" err="1"/>
              <a:t>Alcove</a:t>
            </a:r>
            <a:r>
              <a:rPr lang="fr-FR" sz="1400" u="sng" dirty="0"/>
              <a:t> 2nd </a:t>
            </a:r>
            <a:r>
              <a:rPr lang="fr-FR" sz="1400" u="sng" dirty="0" err="1"/>
              <a:t>Level</a:t>
            </a:r>
            <a:endParaRPr lang="en-GB" sz="1400" u="sng" dirty="0"/>
          </a:p>
        </p:txBody>
      </p:sp>
      <p:sp>
        <p:nvSpPr>
          <p:cNvPr id="29" name="ZoneTexte 26">
            <a:extLst>
              <a:ext uri="{FF2B5EF4-FFF2-40B4-BE49-F238E27FC236}">
                <a16:creationId xmlns:a16="http://schemas.microsoft.com/office/drawing/2014/main" id="{4FD0E31A-460D-CF67-88B3-6627C58A09F1}"/>
              </a:ext>
            </a:extLst>
          </p:cNvPr>
          <p:cNvSpPr txBox="1"/>
          <p:nvPr/>
        </p:nvSpPr>
        <p:spPr>
          <a:xfrm>
            <a:off x="2870535" y="2931788"/>
            <a:ext cx="936104" cy="153888"/>
          </a:xfrm>
          <a:prstGeom prst="rect">
            <a:avLst/>
          </a:prstGeom>
          <a:noFill/>
        </p:spPr>
        <p:txBody>
          <a:bodyPr wrap="square" rtlCol="0">
            <a:spAutoFit/>
          </a:bodyPr>
          <a:lstStyle/>
          <a:p>
            <a:pPr algn="l"/>
            <a:r>
              <a:rPr lang="en-GB" sz="400" dirty="0"/>
              <a:t>Collider Quad. Magnet Circuit</a:t>
            </a:r>
          </a:p>
        </p:txBody>
      </p:sp>
      <p:sp>
        <p:nvSpPr>
          <p:cNvPr id="30" name="ZoneTexte 28">
            <a:extLst>
              <a:ext uri="{FF2B5EF4-FFF2-40B4-BE49-F238E27FC236}">
                <a16:creationId xmlns:a16="http://schemas.microsoft.com/office/drawing/2014/main" id="{43A2FE29-196B-560B-CD13-7683B1918011}"/>
              </a:ext>
            </a:extLst>
          </p:cNvPr>
          <p:cNvSpPr txBox="1"/>
          <p:nvPr/>
        </p:nvSpPr>
        <p:spPr>
          <a:xfrm>
            <a:off x="2427085" y="2582880"/>
            <a:ext cx="936104" cy="153888"/>
          </a:xfrm>
          <a:prstGeom prst="rect">
            <a:avLst/>
          </a:prstGeom>
          <a:noFill/>
        </p:spPr>
        <p:txBody>
          <a:bodyPr wrap="square" rtlCol="0">
            <a:spAutoFit/>
          </a:bodyPr>
          <a:lstStyle/>
          <a:p>
            <a:pPr algn="l"/>
            <a:r>
              <a:rPr lang="en-GB" sz="400" dirty="0"/>
              <a:t>Collider Quad. Magnet Circuit</a:t>
            </a:r>
          </a:p>
        </p:txBody>
      </p:sp>
      <p:sp>
        <p:nvSpPr>
          <p:cNvPr id="31" name="ZoneTexte 29">
            <a:extLst>
              <a:ext uri="{FF2B5EF4-FFF2-40B4-BE49-F238E27FC236}">
                <a16:creationId xmlns:a16="http://schemas.microsoft.com/office/drawing/2014/main" id="{A0B0B467-D689-A1B4-721A-F1B04AD5F924}"/>
              </a:ext>
            </a:extLst>
          </p:cNvPr>
          <p:cNvSpPr txBox="1"/>
          <p:nvPr/>
        </p:nvSpPr>
        <p:spPr>
          <a:xfrm>
            <a:off x="1418973" y="2580754"/>
            <a:ext cx="936104" cy="153888"/>
          </a:xfrm>
          <a:prstGeom prst="rect">
            <a:avLst/>
          </a:prstGeom>
          <a:noFill/>
        </p:spPr>
        <p:txBody>
          <a:bodyPr wrap="square" rtlCol="0">
            <a:spAutoFit/>
          </a:bodyPr>
          <a:lstStyle/>
          <a:p>
            <a:pPr algn="l"/>
            <a:r>
              <a:rPr lang="en-GB" sz="400" dirty="0"/>
              <a:t>Collider Dipole Magnet Circuit</a:t>
            </a:r>
          </a:p>
        </p:txBody>
      </p:sp>
      <p:sp>
        <p:nvSpPr>
          <p:cNvPr id="32" name="ZoneTexte 30">
            <a:extLst>
              <a:ext uri="{FF2B5EF4-FFF2-40B4-BE49-F238E27FC236}">
                <a16:creationId xmlns:a16="http://schemas.microsoft.com/office/drawing/2014/main" id="{3502D986-C403-6FF1-98D2-27956A6D108A}"/>
              </a:ext>
            </a:extLst>
          </p:cNvPr>
          <p:cNvSpPr txBox="1"/>
          <p:nvPr/>
        </p:nvSpPr>
        <p:spPr>
          <a:xfrm>
            <a:off x="1609863" y="2922838"/>
            <a:ext cx="1241033" cy="153888"/>
          </a:xfrm>
          <a:prstGeom prst="rect">
            <a:avLst/>
          </a:prstGeom>
          <a:noFill/>
        </p:spPr>
        <p:txBody>
          <a:bodyPr wrap="square" rtlCol="0">
            <a:spAutoFit/>
          </a:bodyPr>
          <a:lstStyle/>
          <a:p>
            <a:pPr algn="l"/>
            <a:r>
              <a:rPr lang="en-GB" sz="400" dirty="0"/>
              <a:t>Booster Quadrupole Magnet Circuit</a:t>
            </a:r>
          </a:p>
        </p:txBody>
      </p:sp>
      <p:sp>
        <p:nvSpPr>
          <p:cNvPr id="33" name="ZoneTexte 31">
            <a:extLst>
              <a:ext uri="{FF2B5EF4-FFF2-40B4-BE49-F238E27FC236}">
                <a16:creationId xmlns:a16="http://schemas.microsoft.com/office/drawing/2014/main" id="{F91C43F6-2E69-8F64-E350-780DA7685844}"/>
              </a:ext>
            </a:extLst>
          </p:cNvPr>
          <p:cNvSpPr txBox="1"/>
          <p:nvPr/>
        </p:nvSpPr>
        <p:spPr>
          <a:xfrm>
            <a:off x="1488852" y="3009691"/>
            <a:ext cx="1241034" cy="459934"/>
          </a:xfrm>
          <a:prstGeom prst="rect">
            <a:avLst/>
          </a:prstGeom>
          <a:noFill/>
        </p:spPr>
        <p:txBody>
          <a:bodyPr wrap="square" rtlCol="0">
            <a:spAutoFit/>
          </a:bodyPr>
          <a:lstStyle/>
          <a:p>
            <a:pPr algn="l">
              <a:lnSpc>
                <a:spcPts val="3700"/>
              </a:lnSpc>
            </a:pPr>
            <a:r>
              <a:rPr lang="en-GB" sz="400" dirty="0"/>
              <a:t>Booster Quadrupole Magnet Circuit</a:t>
            </a:r>
          </a:p>
        </p:txBody>
      </p:sp>
      <p:sp>
        <p:nvSpPr>
          <p:cNvPr id="34" name="ZoneTexte 32">
            <a:extLst>
              <a:ext uri="{FF2B5EF4-FFF2-40B4-BE49-F238E27FC236}">
                <a16:creationId xmlns:a16="http://schemas.microsoft.com/office/drawing/2014/main" id="{4593F079-6BA3-D5AF-20FD-4AD33A79E40E}"/>
              </a:ext>
            </a:extLst>
          </p:cNvPr>
          <p:cNvSpPr txBox="1"/>
          <p:nvPr/>
        </p:nvSpPr>
        <p:spPr>
          <a:xfrm>
            <a:off x="1665128" y="2169927"/>
            <a:ext cx="936104" cy="153888"/>
          </a:xfrm>
          <a:prstGeom prst="rect">
            <a:avLst/>
          </a:prstGeom>
          <a:noFill/>
        </p:spPr>
        <p:txBody>
          <a:bodyPr wrap="square" rtlCol="0">
            <a:spAutoFit/>
          </a:bodyPr>
          <a:lstStyle/>
          <a:p>
            <a:pPr algn="l"/>
            <a:r>
              <a:rPr lang="en-GB" sz="400" dirty="0"/>
              <a:t>Booster Dipole. Magnet Circuit</a:t>
            </a:r>
          </a:p>
        </p:txBody>
      </p:sp>
      <p:sp>
        <p:nvSpPr>
          <p:cNvPr id="35" name="ZoneTexte 33">
            <a:extLst>
              <a:ext uri="{FF2B5EF4-FFF2-40B4-BE49-F238E27FC236}">
                <a16:creationId xmlns:a16="http://schemas.microsoft.com/office/drawing/2014/main" id="{18EFAC53-DEF4-E630-5A8C-29A082ADC5FF}"/>
              </a:ext>
            </a:extLst>
          </p:cNvPr>
          <p:cNvSpPr txBox="1"/>
          <p:nvPr/>
        </p:nvSpPr>
        <p:spPr>
          <a:xfrm>
            <a:off x="2879812" y="2289090"/>
            <a:ext cx="936104" cy="153888"/>
          </a:xfrm>
          <a:prstGeom prst="rect">
            <a:avLst/>
          </a:prstGeom>
          <a:noFill/>
        </p:spPr>
        <p:txBody>
          <a:bodyPr wrap="square" rtlCol="0">
            <a:spAutoFit/>
          </a:bodyPr>
          <a:lstStyle/>
          <a:p>
            <a:pPr algn="l"/>
            <a:r>
              <a:rPr lang="en-GB" sz="400" dirty="0"/>
              <a:t>HV Cubicles</a:t>
            </a:r>
          </a:p>
        </p:txBody>
      </p:sp>
      <p:pic>
        <p:nvPicPr>
          <p:cNvPr id="11" name="Picture 10" descr="A drawing of a rectangular object with different colored lines&#10;&#10;Description automatically generated">
            <a:extLst>
              <a:ext uri="{FF2B5EF4-FFF2-40B4-BE49-F238E27FC236}">
                <a16:creationId xmlns:a16="http://schemas.microsoft.com/office/drawing/2014/main" id="{07599DEE-0E1E-B2A4-76E5-CE1476D7929B}"/>
              </a:ext>
            </a:extLst>
          </p:cNvPr>
          <p:cNvPicPr>
            <a:picLocks noChangeAspect="1"/>
          </p:cNvPicPr>
          <p:nvPr/>
        </p:nvPicPr>
        <p:blipFill>
          <a:blip r:embed="rId6">
            <a:extLst>
              <a:ext uri="{28A0092B-C50C-407E-A947-70E740481C1C}">
                <a14:useLocalDpi xmlns:a14="http://schemas.microsoft.com/office/drawing/2010/main" val="0"/>
              </a:ext>
            </a:extLst>
          </a:blip>
          <a:srcRect l="26799" t="6357" r="49212" b="9666"/>
          <a:stretch/>
        </p:blipFill>
        <p:spPr>
          <a:xfrm rot="5400000">
            <a:off x="5544531" y="1834119"/>
            <a:ext cx="2343177" cy="4144223"/>
          </a:xfrm>
          <a:prstGeom prst="rect">
            <a:avLst/>
          </a:prstGeom>
        </p:spPr>
      </p:pic>
      <p:pic>
        <p:nvPicPr>
          <p:cNvPr id="19" name="Picture 18" descr="A drawing of a machine&#10;&#10;Description automatically generated with medium confidence">
            <a:extLst>
              <a:ext uri="{FF2B5EF4-FFF2-40B4-BE49-F238E27FC236}">
                <a16:creationId xmlns:a16="http://schemas.microsoft.com/office/drawing/2014/main" id="{3C5E6D82-E05B-6655-37C3-30CD6C81674B}"/>
              </a:ext>
            </a:extLst>
          </p:cNvPr>
          <p:cNvPicPr>
            <a:picLocks noChangeAspect="1"/>
          </p:cNvPicPr>
          <p:nvPr/>
        </p:nvPicPr>
        <p:blipFill>
          <a:blip r:embed="rId7">
            <a:extLst>
              <a:ext uri="{28A0092B-C50C-407E-A947-70E740481C1C}">
                <a14:useLocalDpi xmlns:a14="http://schemas.microsoft.com/office/drawing/2010/main" val="0"/>
              </a:ext>
            </a:extLst>
          </a:blip>
          <a:srcRect l="24335" t="18162" r="35038" b="14151"/>
          <a:stretch/>
        </p:blipFill>
        <p:spPr>
          <a:xfrm>
            <a:off x="7156684" y="1340617"/>
            <a:ext cx="1774006" cy="1493292"/>
          </a:xfrm>
          <a:prstGeom prst="rect">
            <a:avLst/>
          </a:prstGeom>
        </p:spPr>
      </p:pic>
      <p:pic>
        <p:nvPicPr>
          <p:cNvPr id="20" name="Picture 19">
            <a:extLst>
              <a:ext uri="{FF2B5EF4-FFF2-40B4-BE49-F238E27FC236}">
                <a16:creationId xmlns:a16="http://schemas.microsoft.com/office/drawing/2014/main" id="{27F6ED36-94AA-6F1E-0794-13B56DB27881}"/>
              </a:ext>
            </a:extLst>
          </p:cNvPr>
          <p:cNvPicPr>
            <a:picLocks noChangeAspect="1"/>
          </p:cNvPicPr>
          <p:nvPr/>
        </p:nvPicPr>
        <p:blipFill>
          <a:blip r:embed="rId8"/>
          <a:srcRect t="7148" r="19547"/>
          <a:stretch/>
        </p:blipFill>
        <p:spPr>
          <a:xfrm>
            <a:off x="7898512" y="366918"/>
            <a:ext cx="1224136" cy="1001701"/>
          </a:xfrm>
          <a:prstGeom prst="rect">
            <a:avLst/>
          </a:prstGeom>
        </p:spPr>
      </p:pic>
      <p:pic>
        <p:nvPicPr>
          <p:cNvPr id="60" name="Picture 59">
            <a:extLst>
              <a:ext uri="{FF2B5EF4-FFF2-40B4-BE49-F238E27FC236}">
                <a16:creationId xmlns:a16="http://schemas.microsoft.com/office/drawing/2014/main" id="{DE8DA068-2D83-A3CF-E2F3-A21700FB0AEA}"/>
              </a:ext>
            </a:extLst>
          </p:cNvPr>
          <p:cNvPicPr>
            <a:picLocks noChangeAspect="1"/>
          </p:cNvPicPr>
          <p:nvPr/>
        </p:nvPicPr>
        <p:blipFill>
          <a:blip r:embed="rId9"/>
          <a:stretch>
            <a:fillRect/>
          </a:stretch>
        </p:blipFill>
        <p:spPr>
          <a:xfrm>
            <a:off x="157272" y="3920816"/>
            <a:ext cx="4414728" cy="1233948"/>
          </a:xfrm>
          <a:prstGeom prst="rect">
            <a:avLst/>
          </a:prstGeom>
        </p:spPr>
      </p:pic>
      <p:sp>
        <p:nvSpPr>
          <p:cNvPr id="2" name="Textfeld 4">
            <a:extLst>
              <a:ext uri="{FF2B5EF4-FFF2-40B4-BE49-F238E27FC236}">
                <a16:creationId xmlns:a16="http://schemas.microsoft.com/office/drawing/2014/main" id="{6E5A2BE7-39FD-599A-0914-2C4F129BFCA5}"/>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4" name="Footer Placeholder 5">
            <a:extLst>
              <a:ext uri="{FF2B5EF4-FFF2-40B4-BE49-F238E27FC236}">
                <a16:creationId xmlns:a16="http://schemas.microsoft.com/office/drawing/2014/main" id="{AF6A9A9D-D792-1A65-9C34-DDB235DC86EA}"/>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24777890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close-up of a computer&#10;&#10;Description automatically generated">
            <a:extLst>
              <a:ext uri="{FF2B5EF4-FFF2-40B4-BE49-F238E27FC236}">
                <a16:creationId xmlns:a16="http://schemas.microsoft.com/office/drawing/2014/main" id="{7BF761E6-0036-CC19-E37E-7AB346F8B766}"/>
              </a:ext>
            </a:extLst>
          </p:cNvPr>
          <p:cNvPicPr>
            <a:picLocks noChangeAspect="1"/>
          </p:cNvPicPr>
          <p:nvPr/>
        </p:nvPicPr>
        <p:blipFill>
          <a:blip r:embed="rId3">
            <a:extLst>
              <a:ext uri="{28A0092B-C50C-407E-A947-70E740481C1C}">
                <a14:useLocalDpi xmlns:a14="http://schemas.microsoft.com/office/drawing/2010/main" val="0"/>
              </a:ext>
            </a:extLst>
          </a:blip>
          <a:srcRect l="19288" t="16649" r="39772" b="35280"/>
          <a:stretch/>
        </p:blipFill>
        <p:spPr>
          <a:xfrm>
            <a:off x="4860032" y="2544912"/>
            <a:ext cx="4091427" cy="2427209"/>
          </a:xfrm>
          <a:prstGeom prst="rect">
            <a:avLst/>
          </a:prstGeom>
        </p:spPr>
      </p:pic>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44</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26" name="Textplatzhalter 3">
            <a:extLst>
              <a:ext uri="{FF2B5EF4-FFF2-40B4-BE49-F238E27FC236}">
                <a16:creationId xmlns:a16="http://schemas.microsoft.com/office/drawing/2014/main" id="{2B279421-5F9D-C864-9081-8DCB25DEDBE6}"/>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ee</a:t>
            </a:r>
            <a:r>
              <a:rPr lang="en-US" sz="2000" u="sng" dirty="0"/>
              <a:t> </a:t>
            </a:r>
            <a:r>
              <a:rPr lang="en-GB" sz="2000" u="sng" dirty="0"/>
              <a:t>Underground Structure Big Alcove at point F</a:t>
            </a:r>
            <a:endParaRPr lang="en-US" u="sng" dirty="0"/>
          </a:p>
        </p:txBody>
      </p:sp>
      <p:sp>
        <p:nvSpPr>
          <p:cNvPr id="12" name="ZoneTexte 5">
            <a:extLst>
              <a:ext uri="{FF2B5EF4-FFF2-40B4-BE49-F238E27FC236}">
                <a16:creationId xmlns:a16="http://schemas.microsoft.com/office/drawing/2014/main" id="{85F29BC3-578F-4C20-7BC8-118CB4B4E416}"/>
              </a:ext>
            </a:extLst>
          </p:cNvPr>
          <p:cNvSpPr txBox="1"/>
          <p:nvPr/>
        </p:nvSpPr>
        <p:spPr>
          <a:xfrm>
            <a:off x="7512922" y="4440197"/>
            <a:ext cx="1512168" cy="489045"/>
          </a:xfrm>
          <a:prstGeom prst="rect">
            <a:avLst/>
          </a:prstGeom>
          <a:noFill/>
        </p:spPr>
        <p:txBody>
          <a:bodyPr wrap="square" rtlCol="0">
            <a:spAutoFit/>
          </a:bodyPr>
          <a:lstStyle/>
          <a:p>
            <a:pPr algn="l">
              <a:lnSpc>
                <a:spcPts val="3700"/>
              </a:lnSpc>
            </a:pPr>
            <a:r>
              <a:rPr lang="fr-FR" sz="1400" u="sng" dirty="0" err="1"/>
              <a:t>Isometric</a:t>
            </a:r>
            <a:r>
              <a:rPr lang="fr-FR" sz="1400" u="sng" dirty="0"/>
              <a:t> </a:t>
            </a:r>
            <a:r>
              <a:rPr lang="fr-FR" sz="1400" u="sng" dirty="0" err="1"/>
              <a:t>View</a:t>
            </a:r>
            <a:endParaRPr lang="en-GB" sz="1400" u="sng" dirty="0"/>
          </a:p>
        </p:txBody>
      </p:sp>
      <p:sp>
        <p:nvSpPr>
          <p:cNvPr id="14" name="ZoneTexte 6">
            <a:extLst>
              <a:ext uri="{FF2B5EF4-FFF2-40B4-BE49-F238E27FC236}">
                <a16:creationId xmlns:a16="http://schemas.microsoft.com/office/drawing/2014/main" id="{4A1DE18E-2074-90A5-665A-99C2001A77E6}"/>
              </a:ext>
            </a:extLst>
          </p:cNvPr>
          <p:cNvSpPr txBox="1"/>
          <p:nvPr/>
        </p:nvSpPr>
        <p:spPr>
          <a:xfrm>
            <a:off x="1910215" y="469342"/>
            <a:ext cx="1512168" cy="489045"/>
          </a:xfrm>
          <a:prstGeom prst="rect">
            <a:avLst/>
          </a:prstGeom>
          <a:noFill/>
        </p:spPr>
        <p:txBody>
          <a:bodyPr wrap="square" rtlCol="0">
            <a:spAutoFit/>
          </a:bodyPr>
          <a:lstStyle/>
          <a:p>
            <a:pPr algn="l">
              <a:lnSpc>
                <a:spcPts val="3700"/>
              </a:lnSpc>
            </a:pPr>
            <a:r>
              <a:rPr lang="fr-FR" sz="1400" u="sng" dirty="0"/>
              <a:t>Section </a:t>
            </a:r>
            <a:r>
              <a:rPr lang="fr-FR" sz="1400" u="sng" dirty="0" err="1"/>
              <a:t>View</a:t>
            </a:r>
            <a:endParaRPr lang="en-GB" sz="1400" u="sng" dirty="0"/>
          </a:p>
        </p:txBody>
      </p:sp>
      <p:pic>
        <p:nvPicPr>
          <p:cNvPr id="19" name="Picture 18" descr="A long blue and grey pole&#10;&#10;Description automatically generated with medium confidence">
            <a:extLst>
              <a:ext uri="{FF2B5EF4-FFF2-40B4-BE49-F238E27FC236}">
                <a16:creationId xmlns:a16="http://schemas.microsoft.com/office/drawing/2014/main" id="{26CE88B9-52AF-513C-19FD-3A67E92F4707}"/>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r="14689"/>
          <a:stretch/>
        </p:blipFill>
        <p:spPr>
          <a:xfrm>
            <a:off x="118910" y="1527577"/>
            <a:ext cx="6108071" cy="3591012"/>
          </a:xfrm>
          <a:prstGeom prst="rect">
            <a:avLst/>
          </a:prstGeom>
        </p:spPr>
      </p:pic>
      <p:pic>
        <p:nvPicPr>
          <p:cNvPr id="20" name="Picture 19" descr="A drawing of a room with boxes and stairs&#10;&#10;Description automatically generated">
            <a:extLst>
              <a:ext uri="{FF2B5EF4-FFF2-40B4-BE49-F238E27FC236}">
                <a16:creationId xmlns:a16="http://schemas.microsoft.com/office/drawing/2014/main" id="{F74D80F7-B964-C9E3-D304-2347C61A6CC0}"/>
              </a:ext>
            </a:extLst>
          </p:cNvPr>
          <p:cNvPicPr>
            <a:picLocks noChangeAspect="1"/>
          </p:cNvPicPr>
          <p:nvPr/>
        </p:nvPicPr>
        <p:blipFill>
          <a:blip r:embed="rId6">
            <a:extLst>
              <a:ext uri="{28A0092B-C50C-407E-A947-70E740481C1C}">
                <a14:useLocalDpi xmlns:a14="http://schemas.microsoft.com/office/drawing/2010/main" val="0"/>
              </a:ext>
            </a:extLst>
          </a:blip>
          <a:srcRect l="12201" r="5900"/>
          <a:stretch/>
        </p:blipFill>
        <p:spPr>
          <a:xfrm>
            <a:off x="971600" y="958387"/>
            <a:ext cx="3626821" cy="2220850"/>
          </a:xfrm>
          <a:prstGeom prst="rect">
            <a:avLst/>
          </a:prstGeom>
        </p:spPr>
      </p:pic>
      <p:pic>
        <p:nvPicPr>
          <p:cNvPr id="22" name="Picture 21" descr="A wireframe of a cable&#10;&#10;Description automatically generated">
            <a:extLst>
              <a:ext uri="{FF2B5EF4-FFF2-40B4-BE49-F238E27FC236}">
                <a16:creationId xmlns:a16="http://schemas.microsoft.com/office/drawing/2014/main" id="{466FA693-182D-31C6-28E0-6C32CB3F8CAB}"/>
              </a:ext>
            </a:extLst>
          </p:cNvPr>
          <p:cNvPicPr>
            <a:picLocks noChangeAspect="1"/>
          </p:cNvPicPr>
          <p:nvPr/>
        </p:nvPicPr>
        <p:blipFill>
          <a:blip r:embed="rId7">
            <a:extLst>
              <a:ext uri="{28A0092B-C50C-407E-A947-70E740481C1C}">
                <a14:useLocalDpi xmlns:a14="http://schemas.microsoft.com/office/drawing/2010/main" val="0"/>
              </a:ext>
            </a:extLst>
          </a:blip>
          <a:srcRect l="5900" t="11540" b="6036"/>
          <a:stretch/>
        </p:blipFill>
        <p:spPr>
          <a:xfrm>
            <a:off x="5022703" y="1128068"/>
            <a:ext cx="2788888" cy="1225205"/>
          </a:xfrm>
          <a:prstGeom prst="rect">
            <a:avLst/>
          </a:prstGeom>
          <a:ln w="12700">
            <a:solidFill>
              <a:schemeClr val="tx1"/>
            </a:solidFill>
          </a:ln>
        </p:spPr>
      </p:pic>
      <p:sp>
        <p:nvSpPr>
          <p:cNvPr id="23" name="Ellipse 18">
            <a:extLst>
              <a:ext uri="{FF2B5EF4-FFF2-40B4-BE49-F238E27FC236}">
                <a16:creationId xmlns:a16="http://schemas.microsoft.com/office/drawing/2014/main" id="{F8D2CF6B-FFFC-4317-EFEE-5FCDD8135E22}"/>
              </a:ext>
            </a:extLst>
          </p:cNvPr>
          <p:cNvSpPr/>
          <p:nvPr/>
        </p:nvSpPr>
        <p:spPr>
          <a:xfrm>
            <a:off x="5507265" y="2608571"/>
            <a:ext cx="457692" cy="274895"/>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24" name="Connecteur droit avec flèche 20">
            <a:extLst>
              <a:ext uri="{FF2B5EF4-FFF2-40B4-BE49-F238E27FC236}">
                <a16:creationId xmlns:a16="http://schemas.microsoft.com/office/drawing/2014/main" id="{34CA0235-F322-660E-BB9F-4124DEB009A4}"/>
              </a:ext>
            </a:extLst>
          </p:cNvPr>
          <p:cNvCxnSpPr>
            <a:cxnSpLocks/>
          </p:cNvCxnSpPr>
          <p:nvPr/>
        </p:nvCxnSpPr>
        <p:spPr>
          <a:xfrm flipH="1">
            <a:off x="5857194" y="2378270"/>
            <a:ext cx="215526" cy="25456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7" name="Picture 6">
            <a:extLst>
              <a:ext uri="{FF2B5EF4-FFF2-40B4-BE49-F238E27FC236}">
                <a16:creationId xmlns:a16="http://schemas.microsoft.com/office/drawing/2014/main" id="{D3D1761C-C2A3-AC5D-6E7B-82E7ADE6A7F1}"/>
              </a:ext>
            </a:extLst>
          </p:cNvPr>
          <p:cNvPicPr>
            <a:picLocks noChangeAspect="1"/>
          </p:cNvPicPr>
          <p:nvPr/>
        </p:nvPicPr>
        <p:blipFill>
          <a:blip r:embed="rId8"/>
          <a:srcRect t="7148" r="19547"/>
          <a:stretch/>
        </p:blipFill>
        <p:spPr>
          <a:xfrm>
            <a:off x="7898512" y="366918"/>
            <a:ext cx="1224136" cy="1001701"/>
          </a:xfrm>
          <a:prstGeom prst="rect">
            <a:avLst/>
          </a:prstGeom>
        </p:spPr>
      </p:pic>
      <p:sp>
        <p:nvSpPr>
          <p:cNvPr id="2" name="Textfeld 4">
            <a:extLst>
              <a:ext uri="{FF2B5EF4-FFF2-40B4-BE49-F238E27FC236}">
                <a16:creationId xmlns:a16="http://schemas.microsoft.com/office/drawing/2014/main" id="{4D197A80-D16C-CC0C-992D-60D2A05E4197}"/>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4" name="Footer Placeholder 5">
            <a:extLst>
              <a:ext uri="{FF2B5EF4-FFF2-40B4-BE49-F238E27FC236}">
                <a16:creationId xmlns:a16="http://schemas.microsoft.com/office/drawing/2014/main" id="{6AE127EC-BA19-1CD4-4399-CB5179BA1997}"/>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25426999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computer&#10;&#10;Description automatically generated">
            <a:extLst>
              <a:ext uri="{FF2B5EF4-FFF2-40B4-BE49-F238E27FC236}">
                <a16:creationId xmlns:a16="http://schemas.microsoft.com/office/drawing/2014/main" id="{97B87398-06CE-14C5-A812-A68EFD6B1FC3}"/>
              </a:ext>
            </a:extLst>
          </p:cNvPr>
          <p:cNvPicPr>
            <a:picLocks noChangeAspect="1"/>
          </p:cNvPicPr>
          <p:nvPr/>
        </p:nvPicPr>
        <p:blipFill>
          <a:blip r:embed="rId3">
            <a:extLst>
              <a:ext uri="{28A0092B-C50C-407E-A947-70E740481C1C}">
                <a14:useLocalDpi xmlns:a14="http://schemas.microsoft.com/office/drawing/2010/main" val="0"/>
              </a:ext>
            </a:extLst>
          </a:blip>
          <a:srcRect l="19288" t="16649" r="39772" b="35280"/>
          <a:stretch/>
        </p:blipFill>
        <p:spPr>
          <a:xfrm>
            <a:off x="4860032" y="2544912"/>
            <a:ext cx="4091427" cy="2427209"/>
          </a:xfrm>
          <a:prstGeom prst="rect">
            <a:avLst/>
          </a:prstGeom>
        </p:spPr>
      </p:pic>
      <p:pic>
        <p:nvPicPr>
          <p:cNvPr id="4" name="Picture 3" descr="A long metal pole with a blue and purple object&#10;&#10;Description automatically generated with medium confidence">
            <a:extLst>
              <a:ext uri="{FF2B5EF4-FFF2-40B4-BE49-F238E27FC236}">
                <a16:creationId xmlns:a16="http://schemas.microsoft.com/office/drawing/2014/main" id="{C706F1AF-465F-0AD8-BD5A-9FF2ABDF1FE4}"/>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25587" r="7960"/>
          <a:stretch/>
        </p:blipFill>
        <p:spPr>
          <a:xfrm>
            <a:off x="1998001" y="768226"/>
            <a:ext cx="5616624" cy="4239165"/>
          </a:xfrm>
          <a:prstGeom prst="rect">
            <a:avLst/>
          </a:prstGeom>
        </p:spPr>
      </p:pic>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45</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26" name="Textplatzhalter 3">
            <a:extLst>
              <a:ext uri="{FF2B5EF4-FFF2-40B4-BE49-F238E27FC236}">
                <a16:creationId xmlns:a16="http://schemas.microsoft.com/office/drawing/2014/main" id="{2B279421-5F9D-C864-9081-8DCB25DEDBE6}"/>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ee</a:t>
            </a:r>
            <a:r>
              <a:rPr lang="en-US" sz="2000" u="sng" dirty="0"/>
              <a:t> </a:t>
            </a:r>
            <a:r>
              <a:rPr lang="en-GB" sz="2000" u="sng" dirty="0"/>
              <a:t>Underground Structure Big Alcove at point D and point J</a:t>
            </a:r>
            <a:endParaRPr lang="en-US" u="sng" dirty="0"/>
          </a:p>
        </p:txBody>
      </p:sp>
      <p:sp>
        <p:nvSpPr>
          <p:cNvPr id="12" name="ZoneTexte 5">
            <a:extLst>
              <a:ext uri="{FF2B5EF4-FFF2-40B4-BE49-F238E27FC236}">
                <a16:creationId xmlns:a16="http://schemas.microsoft.com/office/drawing/2014/main" id="{85F29BC3-578F-4C20-7BC8-118CB4B4E416}"/>
              </a:ext>
            </a:extLst>
          </p:cNvPr>
          <p:cNvSpPr txBox="1"/>
          <p:nvPr/>
        </p:nvSpPr>
        <p:spPr>
          <a:xfrm>
            <a:off x="7512922" y="4440197"/>
            <a:ext cx="1512168" cy="489045"/>
          </a:xfrm>
          <a:prstGeom prst="rect">
            <a:avLst/>
          </a:prstGeom>
          <a:noFill/>
        </p:spPr>
        <p:txBody>
          <a:bodyPr wrap="square" rtlCol="0">
            <a:spAutoFit/>
          </a:bodyPr>
          <a:lstStyle/>
          <a:p>
            <a:pPr algn="l">
              <a:lnSpc>
                <a:spcPts val="3700"/>
              </a:lnSpc>
            </a:pPr>
            <a:r>
              <a:rPr lang="fr-FR" sz="1400" u="sng" dirty="0" err="1"/>
              <a:t>Isometric</a:t>
            </a:r>
            <a:r>
              <a:rPr lang="fr-FR" sz="1400" u="sng" dirty="0"/>
              <a:t> </a:t>
            </a:r>
            <a:r>
              <a:rPr lang="fr-FR" sz="1400" u="sng" dirty="0" err="1"/>
              <a:t>View</a:t>
            </a:r>
            <a:endParaRPr lang="en-GB" sz="1400" u="sng" dirty="0"/>
          </a:p>
        </p:txBody>
      </p:sp>
      <p:sp>
        <p:nvSpPr>
          <p:cNvPr id="14" name="ZoneTexte 6">
            <a:extLst>
              <a:ext uri="{FF2B5EF4-FFF2-40B4-BE49-F238E27FC236}">
                <a16:creationId xmlns:a16="http://schemas.microsoft.com/office/drawing/2014/main" id="{4A1DE18E-2074-90A5-665A-99C2001A77E6}"/>
              </a:ext>
            </a:extLst>
          </p:cNvPr>
          <p:cNvSpPr txBox="1"/>
          <p:nvPr/>
        </p:nvSpPr>
        <p:spPr>
          <a:xfrm>
            <a:off x="1259632" y="553597"/>
            <a:ext cx="1512168" cy="489045"/>
          </a:xfrm>
          <a:prstGeom prst="rect">
            <a:avLst/>
          </a:prstGeom>
          <a:noFill/>
        </p:spPr>
        <p:txBody>
          <a:bodyPr wrap="square" rtlCol="0">
            <a:spAutoFit/>
          </a:bodyPr>
          <a:lstStyle/>
          <a:p>
            <a:pPr algn="l">
              <a:lnSpc>
                <a:spcPts val="3700"/>
              </a:lnSpc>
            </a:pPr>
            <a:r>
              <a:rPr lang="fr-FR" sz="1400" u="sng" dirty="0"/>
              <a:t>Section </a:t>
            </a:r>
            <a:r>
              <a:rPr lang="fr-FR" sz="1400" u="sng" dirty="0" err="1"/>
              <a:t>View</a:t>
            </a:r>
            <a:endParaRPr lang="en-GB" sz="1400" u="sng" dirty="0"/>
          </a:p>
        </p:txBody>
      </p:sp>
      <p:pic>
        <p:nvPicPr>
          <p:cNvPr id="20" name="Picture 19" descr="A drawing of a room with boxes and stairs&#10;&#10;Description automatically generated">
            <a:extLst>
              <a:ext uri="{FF2B5EF4-FFF2-40B4-BE49-F238E27FC236}">
                <a16:creationId xmlns:a16="http://schemas.microsoft.com/office/drawing/2014/main" id="{F74D80F7-B964-C9E3-D304-2347C61A6CC0}"/>
              </a:ext>
            </a:extLst>
          </p:cNvPr>
          <p:cNvPicPr>
            <a:picLocks noChangeAspect="1"/>
          </p:cNvPicPr>
          <p:nvPr/>
        </p:nvPicPr>
        <p:blipFill>
          <a:blip r:embed="rId6">
            <a:extLst>
              <a:ext uri="{28A0092B-C50C-407E-A947-70E740481C1C}">
                <a14:useLocalDpi xmlns:a14="http://schemas.microsoft.com/office/drawing/2010/main" val="0"/>
              </a:ext>
            </a:extLst>
          </a:blip>
          <a:srcRect l="12201" r="5900"/>
          <a:stretch/>
        </p:blipFill>
        <p:spPr>
          <a:xfrm>
            <a:off x="128611" y="1020861"/>
            <a:ext cx="3626821" cy="2220850"/>
          </a:xfrm>
          <a:prstGeom prst="rect">
            <a:avLst/>
          </a:prstGeom>
        </p:spPr>
      </p:pic>
      <p:pic>
        <p:nvPicPr>
          <p:cNvPr id="7" name="Picture 6" descr="A computer generated image of a cable&#10;&#10;Description automatically generated">
            <a:extLst>
              <a:ext uri="{FF2B5EF4-FFF2-40B4-BE49-F238E27FC236}">
                <a16:creationId xmlns:a16="http://schemas.microsoft.com/office/drawing/2014/main" id="{2273D2CC-A64C-1FE2-9333-02258A04473A}"/>
              </a:ext>
            </a:extLst>
          </p:cNvPr>
          <p:cNvPicPr>
            <a:picLocks noChangeAspect="1"/>
          </p:cNvPicPr>
          <p:nvPr/>
        </p:nvPicPr>
        <p:blipFill>
          <a:blip r:embed="rId7">
            <a:extLst>
              <a:ext uri="{28A0092B-C50C-407E-A947-70E740481C1C}">
                <a14:useLocalDpi xmlns:a14="http://schemas.microsoft.com/office/drawing/2010/main" val="0"/>
              </a:ext>
            </a:extLst>
          </a:blip>
          <a:srcRect l="24801" r="24013"/>
          <a:stretch/>
        </p:blipFill>
        <p:spPr>
          <a:xfrm>
            <a:off x="3948410" y="901365"/>
            <a:ext cx="1440160" cy="1411138"/>
          </a:xfrm>
          <a:prstGeom prst="rect">
            <a:avLst/>
          </a:prstGeom>
          <a:ln>
            <a:solidFill>
              <a:schemeClr val="tx1"/>
            </a:solidFill>
          </a:ln>
        </p:spPr>
      </p:pic>
      <p:sp>
        <p:nvSpPr>
          <p:cNvPr id="13" name="Ellipse 18">
            <a:extLst>
              <a:ext uri="{FF2B5EF4-FFF2-40B4-BE49-F238E27FC236}">
                <a16:creationId xmlns:a16="http://schemas.microsoft.com/office/drawing/2014/main" id="{A19B1353-2DA9-2F99-519D-8A75F7F8FD26}"/>
              </a:ext>
            </a:extLst>
          </p:cNvPr>
          <p:cNvSpPr/>
          <p:nvPr/>
        </p:nvSpPr>
        <p:spPr>
          <a:xfrm>
            <a:off x="5802972" y="1707654"/>
            <a:ext cx="548286" cy="36004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5" name="Connecteur droit avec flèche 20">
            <a:extLst>
              <a:ext uri="{FF2B5EF4-FFF2-40B4-BE49-F238E27FC236}">
                <a16:creationId xmlns:a16="http://schemas.microsoft.com/office/drawing/2014/main" id="{DEF90A2F-D8D8-940B-92F0-980EEC14264D}"/>
              </a:ext>
            </a:extLst>
          </p:cNvPr>
          <p:cNvCxnSpPr>
            <a:cxnSpLocks/>
            <a:stCxn id="7" idx="3"/>
            <a:endCxn id="13" idx="2"/>
          </p:cNvCxnSpPr>
          <p:nvPr/>
        </p:nvCxnSpPr>
        <p:spPr>
          <a:xfrm>
            <a:off x="5388570" y="1606934"/>
            <a:ext cx="414402" cy="2807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9" name="Picture 8">
            <a:extLst>
              <a:ext uri="{FF2B5EF4-FFF2-40B4-BE49-F238E27FC236}">
                <a16:creationId xmlns:a16="http://schemas.microsoft.com/office/drawing/2014/main" id="{041A0309-69BD-ADE9-E21D-876376D8A57E}"/>
              </a:ext>
            </a:extLst>
          </p:cNvPr>
          <p:cNvPicPr>
            <a:picLocks noChangeAspect="1"/>
          </p:cNvPicPr>
          <p:nvPr/>
        </p:nvPicPr>
        <p:blipFill>
          <a:blip r:embed="rId8"/>
          <a:srcRect t="5612" r="17963"/>
          <a:stretch/>
        </p:blipFill>
        <p:spPr>
          <a:xfrm>
            <a:off x="7884368" y="356212"/>
            <a:ext cx="1229880" cy="970240"/>
          </a:xfrm>
          <a:prstGeom prst="rect">
            <a:avLst/>
          </a:prstGeom>
        </p:spPr>
      </p:pic>
      <p:sp>
        <p:nvSpPr>
          <p:cNvPr id="8" name="Textfeld 4">
            <a:extLst>
              <a:ext uri="{FF2B5EF4-FFF2-40B4-BE49-F238E27FC236}">
                <a16:creationId xmlns:a16="http://schemas.microsoft.com/office/drawing/2014/main" id="{F475E03A-4317-4F44-19B1-9653CBE4AF33}"/>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5" name="Footer Placeholder 5">
            <a:extLst>
              <a:ext uri="{FF2B5EF4-FFF2-40B4-BE49-F238E27FC236}">
                <a16:creationId xmlns:a16="http://schemas.microsoft.com/office/drawing/2014/main" id="{37598A16-D8F4-5825-CC15-D2859E41D68C}"/>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361331359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46</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16" name="Textplatzhalter 3">
            <a:extLst>
              <a:ext uri="{FF2B5EF4-FFF2-40B4-BE49-F238E27FC236}">
                <a16:creationId xmlns:a16="http://schemas.microsoft.com/office/drawing/2014/main" id="{F144AAAE-2E9C-2CAD-BBE8-BC2DD9DADCD9}"/>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ee</a:t>
            </a:r>
            <a:r>
              <a:rPr lang="en-US" sz="2000" u="sng" dirty="0"/>
              <a:t> </a:t>
            </a:r>
            <a:r>
              <a:rPr lang="en-GB" sz="2000" u="sng" dirty="0"/>
              <a:t>Underground Structure Small Alcove in the Arc</a:t>
            </a:r>
            <a:endParaRPr lang="en-US" u="sng" dirty="0"/>
          </a:p>
        </p:txBody>
      </p:sp>
      <p:pic>
        <p:nvPicPr>
          <p:cNvPr id="4" name="Picture 3">
            <a:extLst>
              <a:ext uri="{FF2B5EF4-FFF2-40B4-BE49-F238E27FC236}">
                <a16:creationId xmlns:a16="http://schemas.microsoft.com/office/drawing/2014/main" id="{3FA6BD53-0F87-F2BC-DECF-42C036C7D36D}"/>
              </a:ext>
            </a:extLst>
          </p:cNvPr>
          <p:cNvPicPr>
            <a:picLocks noChangeAspect="1"/>
          </p:cNvPicPr>
          <p:nvPr/>
        </p:nvPicPr>
        <p:blipFill>
          <a:blip r:embed="rId4"/>
          <a:srcRect t="5516" r="21722"/>
          <a:stretch/>
        </p:blipFill>
        <p:spPr>
          <a:xfrm>
            <a:off x="8100392" y="357984"/>
            <a:ext cx="1008112" cy="862763"/>
          </a:xfrm>
          <a:prstGeom prst="rect">
            <a:avLst/>
          </a:prstGeom>
        </p:spPr>
      </p:pic>
      <p:pic>
        <p:nvPicPr>
          <p:cNvPr id="14" name="Picture 13" descr="A close-up of a computer cable&#10;&#10;Description automatically generated">
            <a:extLst>
              <a:ext uri="{FF2B5EF4-FFF2-40B4-BE49-F238E27FC236}">
                <a16:creationId xmlns:a16="http://schemas.microsoft.com/office/drawing/2014/main" id="{6D189F0F-AC9D-303D-409B-6555476D1BE5}"/>
              </a:ext>
            </a:extLst>
          </p:cNvPr>
          <p:cNvPicPr>
            <a:picLocks noChangeAspect="1"/>
          </p:cNvPicPr>
          <p:nvPr/>
        </p:nvPicPr>
        <p:blipFill>
          <a:blip r:embed="rId5">
            <a:extLst>
              <a:ext uri="{28A0092B-C50C-407E-A947-70E740481C1C}">
                <a14:useLocalDpi xmlns:a14="http://schemas.microsoft.com/office/drawing/2010/main" val="0"/>
              </a:ext>
            </a:extLst>
          </a:blip>
          <a:srcRect l="38725" t="18216" r="12790" b="26601"/>
          <a:stretch/>
        </p:blipFill>
        <p:spPr>
          <a:xfrm>
            <a:off x="5744209" y="3275512"/>
            <a:ext cx="3096345" cy="1867988"/>
          </a:xfrm>
          <a:prstGeom prst="rect">
            <a:avLst/>
          </a:prstGeom>
        </p:spPr>
      </p:pic>
      <p:pic>
        <p:nvPicPr>
          <p:cNvPr id="5" name="Picture 4" descr="A diagram of a graphing device&#10;&#10;Description automatically generated with medium confidence">
            <a:extLst>
              <a:ext uri="{FF2B5EF4-FFF2-40B4-BE49-F238E27FC236}">
                <a16:creationId xmlns:a16="http://schemas.microsoft.com/office/drawing/2014/main" id="{A698C768-A94A-B18A-4EB3-2DAA01787A29}"/>
              </a:ext>
            </a:extLst>
          </p:cNvPr>
          <p:cNvPicPr>
            <a:picLocks noChangeAspect="1"/>
          </p:cNvPicPr>
          <p:nvPr/>
        </p:nvPicPr>
        <p:blipFill>
          <a:blip r:embed="rId6">
            <a:extLst>
              <a:ext uri="{28A0092B-C50C-407E-A947-70E740481C1C}">
                <a14:useLocalDpi xmlns:a14="http://schemas.microsoft.com/office/drawing/2010/main" val="0"/>
              </a:ext>
            </a:extLst>
          </a:blip>
          <a:srcRect l="47637" t="8229" r="35038" b="5141"/>
          <a:stretch/>
        </p:blipFill>
        <p:spPr>
          <a:xfrm rot="5400000">
            <a:off x="1808984" y="-644467"/>
            <a:ext cx="2487353" cy="6105321"/>
          </a:xfrm>
          <a:prstGeom prst="rect">
            <a:avLst/>
          </a:prstGeom>
        </p:spPr>
      </p:pic>
      <p:pic>
        <p:nvPicPr>
          <p:cNvPr id="11" name="Picture 10" descr="A diagram of a rectangular object with different colored bars&#10;&#10;Description automatically generated with medium confidence">
            <a:extLst>
              <a:ext uri="{FF2B5EF4-FFF2-40B4-BE49-F238E27FC236}">
                <a16:creationId xmlns:a16="http://schemas.microsoft.com/office/drawing/2014/main" id="{B39531B9-8D8A-DB47-E183-D1DE0108F13D}"/>
              </a:ext>
            </a:extLst>
          </p:cNvPr>
          <p:cNvPicPr>
            <a:picLocks noChangeAspect="1"/>
          </p:cNvPicPr>
          <p:nvPr/>
        </p:nvPicPr>
        <p:blipFill>
          <a:blip r:embed="rId7">
            <a:extLst>
              <a:ext uri="{28A0092B-C50C-407E-A947-70E740481C1C}">
                <a14:useLocalDpi xmlns:a14="http://schemas.microsoft.com/office/drawing/2010/main" val="0"/>
              </a:ext>
            </a:extLst>
          </a:blip>
          <a:srcRect l="47638" r="32675" b="5133"/>
          <a:stretch/>
        </p:blipFill>
        <p:spPr>
          <a:xfrm rot="5400000">
            <a:off x="6959872" y="404980"/>
            <a:ext cx="1176488" cy="2885591"/>
          </a:xfrm>
          <a:prstGeom prst="rect">
            <a:avLst/>
          </a:prstGeom>
        </p:spPr>
      </p:pic>
      <p:pic>
        <p:nvPicPr>
          <p:cNvPr id="13" name="Picture 12">
            <a:extLst>
              <a:ext uri="{FF2B5EF4-FFF2-40B4-BE49-F238E27FC236}">
                <a16:creationId xmlns:a16="http://schemas.microsoft.com/office/drawing/2014/main" id="{5338DEAD-BE22-A9C2-7DE9-B4A254479EEB}"/>
              </a:ext>
            </a:extLst>
          </p:cNvPr>
          <p:cNvPicPr>
            <a:picLocks noChangeAspect="1"/>
          </p:cNvPicPr>
          <p:nvPr/>
        </p:nvPicPr>
        <p:blipFill>
          <a:blip r:embed="rId8"/>
          <a:stretch>
            <a:fillRect/>
          </a:stretch>
        </p:blipFill>
        <p:spPr>
          <a:xfrm>
            <a:off x="314881" y="3723366"/>
            <a:ext cx="4618061" cy="1290781"/>
          </a:xfrm>
          <a:prstGeom prst="rect">
            <a:avLst/>
          </a:prstGeom>
        </p:spPr>
      </p:pic>
      <p:sp>
        <p:nvSpPr>
          <p:cNvPr id="2" name="Textfeld 4">
            <a:extLst>
              <a:ext uri="{FF2B5EF4-FFF2-40B4-BE49-F238E27FC236}">
                <a16:creationId xmlns:a16="http://schemas.microsoft.com/office/drawing/2014/main" id="{92C7E7D4-C22E-715A-B25C-79A68850B32D}"/>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6" name="Footer Placeholder 5">
            <a:extLst>
              <a:ext uri="{FF2B5EF4-FFF2-40B4-BE49-F238E27FC236}">
                <a16:creationId xmlns:a16="http://schemas.microsoft.com/office/drawing/2014/main" id="{7FC653B4-C3D7-E122-096C-9B33C81C542A}"/>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35302622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47</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16" name="Textplatzhalter 3">
            <a:extLst>
              <a:ext uri="{FF2B5EF4-FFF2-40B4-BE49-F238E27FC236}">
                <a16:creationId xmlns:a16="http://schemas.microsoft.com/office/drawing/2014/main" id="{F144AAAE-2E9C-2CAD-BBE8-BC2DD9DADCD9}"/>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ee</a:t>
            </a:r>
            <a:r>
              <a:rPr lang="en-US" sz="2000" u="sng" dirty="0"/>
              <a:t> </a:t>
            </a:r>
            <a:r>
              <a:rPr lang="en-GB" sz="2000" u="sng" dirty="0"/>
              <a:t>Underground Structure Small Alcove in the Arc</a:t>
            </a:r>
            <a:endParaRPr lang="en-US" u="sng" dirty="0"/>
          </a:p>
        </p:txBody>
      </p:sp>
      <p:pic>
        <p:nvPicPr>
          <p:cNvPr id="4" name="Image 3" descr="Une image contenant outil&#10;&#10;Description générée automatiquement avec une confiance moyenne">
            <a:extLst>
              <a:ext uri="{FF2B5EF4-FFF2-40B4-BE49-F238E27FC236}">
                <a16:creationId xmlns:a16="http://schemas.microsoft.com/office/drawing/2014/main" id="{9811FCC6-7D69-6486-0342-F6CB7F8D57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9476" y="1182619"/>
            <a:ext cx="4139952" cy="2076405"/>
          </a:xfrm>
          <a:prstGeom prst="rect">
            <a:avLst/>
          </a:prstGeom>
        </p:spPr>
      </p:pic>
      <p:pic>
        <p:nvPicPr>
          <p:cNvPr id="8" name="Image 7" descr="Une image contenant texte&#10;&#10;Description générée automatiquement">
            <a:extLst>
              <a:ext uri="{FF2B5EF4-FFF2-40B4-BE49-F238E27FC236}">
                <a16:creationId xmlns:a16="http://schemas.microsoft.com/office/drawing/2014/main" id="{182E70BA-ACEB-060E-45C5-C461CA5437AB}"/>
              </a:ext>
            </a:extLst>
          </p:cNvPr>
          <p:cNvPicPr>
            <a:picLocks noChangeAspect="1"/>
          </p:cNvPicPr>
          <p:nvPr/>
        </p:nvPicPr>
        <p:blipFill>
          <a:blip r:embed="rId5">
            <a:extLst>
              <a:ext uri="{28A0092B-C50C-407E-A947-70E740481C1C}">
                <a14:useLocalDpi xmlns:a14="http://schemas.microsoft.com/office/drawing/2010/main" val="0"/>
              </a:ext>
            </a:extLst>
          </a:blip>
          <a:srcRect l="32675" r="16112"/>
          <a:stretch/>
        </p:blipFill>
        <p:spPr>
          <a:xfrm>
            <a:off x="634423" y="2771540"/>
            <a:ext cx="1815029" cy="1737893"/>
          </a:xfrm>
          <a:prstGeom prst="rect">
            <a:avLst/>
          </a:prstGeom>
        </p:spPr>
      </p:pic>
      <p:sp>
        <p:nvSpPr>
          <p:cNvPr id="12" name="ZoneTexte 5">
            <a:extLst>
              <a:ext uri="{FF2B5EF4-FFF2-40B4-BE49-F238E27FC236}">
                <a16:creationId xmlns:a16="http://schemas.microsoft.com/office/drawing/2014/main" id="{F397B432-C8FB-D854-4ED7-2529F9904CB1}"/>
              </a:ext>
            </a:extLst>
          </p:cNvPr>
          <p:cNvSpPr txBox="1"/>
          <p:nvPr/>
        </p:nvSpPr>
        <p:spPr>
          <a:xfrm>
            <a:off x="291442" y="639207"/>
            <a:ext cx="4250681" cy="489045"/>
          </a:xfrm>
          <a:prstGeom prst="rect">
            <a:avLst/>
          </a:prstGeom>
          <a:noFill/>
        </p:spPr>
        <p:txBody>
          <a:bodyPr wrap="square" rtlCol="0">
            <a:spAutoFit/>
          </a:bodyPr>
          <a:lstStyle/>
          <a:p>
            <a:pPr algn="l">
              <a:lnSpc>
                <a:spcPts val="3700"/>
              </a:lnSpc>
            </a:pPr>
            <a:r>
              <a:rPr lang="fr-FR" sz="1400" u="sng" dirty="0"/>
              <a:t>Small </a:t>
            </a:r>
            <a:r>
              <a:rPr lang="fr-FR" sz="1400" u="sng" dirty="0" err="1"/>
              <a:t>Alcove</a:t>
            </a:r>
            <a:r>
              <a:rPr lang="fr-FR" sz="1400" u="sng" dirty="0"/>
              <a:t> </a:t>
            </a:r>
            <a:r>
              <a:rPr lang="fr-FR" sz="1400" u="sng" dirty="0" err="1"/>
              <a:t>with</a:t>
            </a:r>
            <a:r>
              <a:rPr lang="fr-FR" sz="1400" u="sng" dirty="0"/>
              <a:t> Small Parking Area</a:t>
            </a:r>
            <a:endParaRPr lang="en-GB" sz="1400" u="sng" dirty="0"/>
          </a:p>
        </p:txBody>
      </p:sp>
      <p:sp>
        <p:nvSpPr>
          <p:cNvPr id="14" name="ZoneTexte 5">
            <a:extLst>
              <a:ext uri="{FF2B5EF4-FFF2-40B4-BE49-F238E27FC236}">
                <a16:creationId xmlns:a16="http://schemas.microsoft.com/office/drawing/2014/main" id="{89B7A5AB-48EC-45B4-D3D9-34971D202AA9}"/>
              </a:ext>
            </a:extLst>
          </p:cNvPr>
          <p:cNvSpPr txBox="1"/>
          <p:nvPr/>
        </p:nvSpPr>
        <p:spPr>
          <a:xfrm>
            <a:off x="5220072" y="636127"/>
            <a:ext cx="4250681" cy="489045"/>
          </a:xfrm>
          <a:prstGeom prst="rect">
            <a:avLst/>
          </a:prstGeom>
          <a:noFill/>
        </p:spPr>
        <p:txBody>
          <a:bodyPr wrap="square" rtlCol="0">
            <a:spAutoFit/>
          </a:bodyPr>
          <a:lstStyle/>
          <a:p>
            <a:pPr algn="l">
              <a:lnSpc>
                <a:spcPts val="3700"/>
              </a:lnSpc>
            </a:pPr>
            <a:r>
              <a:rPr lang="fr-FR" sz="1400" u="sng" dirty="0"/>
              <a:t>Small </a:t>
            </a:r>
            <a:r>
              <a:rPr lang="fr-FR" sz="1400" u="sng" dirty="0" err="1"/>
              <a:t>Alcove</a:t>
            </a:r>
            <a:r>
              <a:rPr lang="fr-FR" sz="1400" u="sng" dirty="0"/>
              <a:t> </a:t>
            </a:r>
            <a:r>
              <a:rPr lang="fr-FR" sz="1400" u="sng" dirty="0" err="1"/>
              <a:t>with</a:t>
            </a:r>
            <a:r>
              <a:rPr lang="fr-FR" sz="1400" u="sng" dirty="0"/>
              <a:t> Big Parking Area</a:t>
            </a:r>
            <a:endParaRPr lang="en-GB" sz="1400" u="sng" dirty="0"/>
          </a:p>
        </p:txBody>
      </p:sp>
      <p:pic>
        <p:nvPicPr>
          <p:cNvPr id="20" name="Image 19">
            <a:extLst>
              <a:ext uri="{FF2B5EF4-FFF2-40B4-BE49-F238E27FC236}">
                <a16:creationId xmlns:a16="http://schemas.microsoft.com/office/drawing/2014/main" id="{F7A7496B-720A-346B-9B08-B9F2ACF6D121}"/>
              </a:ext>
            </a:extLst>
          </p:cNvPr>
          <p:cNvPicPr>
            <a:picLocks noChangeAspect="1"/>
          </p:cNvPicPr>
          <p:nvPr/>
        </p:nvPicPr>
        <p:blipFill>
          <a:blip r:embed="rId6">
            <a:extLst>
              <a:ext uri="{28A0092B-C50C-407E-A947-70E740481C1C}">
                <a14:useLocalDpi xmlns:a14="http://schemas.microsoft.com/office/drawing/2010/main" val="0"/>
              </a:ext>
            </a:extLst>
          </a:blip>
          <a:srcRect l="13775" r="8263"/>
          <a:stretch/>
        </p:blipFill>
        <p:spPr>
          <a:xfrm>
            <a:off x="5291357" y="1109800"/>
            <a:ext cx="3453943" cy="2222041"/>
          </a:xfrm>
          <a:prstGeom prst="rect">
            <a:avLst/>
          </a:prstGeom>
        </p:spPr>
      </p:pic>
      <p:pic>
        <p:nvPicPr>
          <p:cNvPr id="18" name="Image 17">
            <a:extLst>
              <a:ext uri="{FF2B5EF4-FFF2-40B4-BE49-F238E27FC236}">
                <a16:creationId xmlns:a16="http://schemas.microsoft.com/office/drawing/2014/main" id="{F2F30F73-1D49-1C3D-813A-C9E2E73E449C}"/>
              </a:ext>
            </a:extLst>
          </p:cNvPr>
          <p:cNvPicPr>
            <a:picLocks noChangeAspect="1"/>
          </p:cNvPicPr>
          <p:nvPr/>
        </p:nvPicPr>
        <p:blipFill>
          <a:blip r:embed="rId7">
            <a:extLst>
              <a:ext uri="{28A0092B-C50C-407E-A947-70E740481C1C}">
                <a14:useLocalDpi xmlns:a14="http://schemas.microsoft.com/office/drawing/2010/main" val="0"/>
              </a:ext>
            </a:extLst>
          </a:blip>
          <a:srcRect l="29525" t="1229" r="15350" b="1493"/>
          <a:stretch/>
        </p:blipFill>
        <p:spPr>
          <a:xfrm>
            <a:off x="4860032" y="2741380"/>
            <a:ext cx="2008310" cy="1737893"/>
          </a:xfrm>
          <a:prstGeom prst="rect">
            <a:avLst/>
          </a:prstGeom>
        </p:spPr>
      </p:pic>
      <p:sp>
        <p:nvSpPr>
          <p:cNvPr id="2" name="ZoneTexte 5">
            <a:extLst>
              <a:ext uri="{FF2B5EF4-FFF2-40B4-BE49-F238E27FC236}">
                <a16:creationId xmlns:a16="http://schemas.microsoft.com/office/drawing/2014/main" id="{4DC0897B-41D4-41B5-194E-2B228B8C4E13}"/>
              </a:ext>
            </a:extLst>
          </p:cNvPr>
          <p:cNvSpPr txBox="1"/>
          <p:nvPr/>
        </p:nvSpPr>
        <p:spPr>
          <a:xfrm>
            <a:off x="634423" y="4479273"/>
            <a:ext cx="1872208" cy="489045"/>
          </a:xfrm>
          <a:prstGeom prst="rect">
            <a:avLst/>
          </a:prstGeom>
          <a:noFill/>
        </p:spPr>
        <p:txBody>
          <a:bodyPr wrap="square" rtlCol="0">
            <a:spAutoFit/>
          </a:bodyPr>
          <a:lstStyle/>
          <a:p>
            <a:pPr algn="l">
              <a:lnSpc>
                <a:spcPts val="3700"/>
              </a:lnSpc>
            </a:pPr>
            <a:r>
              <a:rPr lang="fr-FR" sz="1400" u="sng" dirty="0"/>
              <a:t>Small Parking Area</a:t>
            </a:r>
            <a:endParaRPr lang="en-GB" sz="1400" u="sng" dirty="0"/>
          </a:p>
        </p:txBody>
      </p:sp>
      <p:sp>
        <p:nvSpPr>
          <p:cNvPr id="5" name="ZoneTexte 5">
            <a:extLst>
              <a:ext uri="{FF2B5EF4-FFF2-40B4-BE49-F238E27FC236}">
                <a16:creationId xmlns:a16="http://schemas.microsoft.com/office/drawing/2014/main" id="{CFCCBF57-53CA-5588-9D2D-BA536751F105}"/>
              </a:ext>
            </a:extLst>
          </p:cNvPr>
          <p:cNvSpPr txBox="1"/>
          <p:nvPr/>
        </p:nvSpPr>
        <p:spPr>
          <a:xfrm>
            <a:off x="4765163" y="4479273"/>
            <a:ext cx="1872208" cy="489045"/>
          </a:xfrm>
          <a:prstGeom prst="rect">
            <a:avLst/>
          </a:prstGeom>
          <a:noFill/>
        </p:spPr>
        <p:txBody>
          <a:bodyPr wrap="square" rtlCol="0">
            <a:spAutoFit/>
          </a:bodyPr>
          <a:lstStyle/>
          <a:p>
            <a:pPr algn="l">
              <a:lnSpc>
                <a:spcPts val="3700"/>
              </a:lnSpc>
            </a:pPr>
            <a:r>
              <a:rPr lang="fr-FR" sz="1400" u="sng" dirty="0"/>
              <a:t>Big Parking Area</a:t>
            </a:r>
            <a:endParaRPr lang="en-GB" sz="1400" u="sng" dirty="0"/>
          </a:p>
        </p:txBody>
      </p:sp>
      <p:sp>
        <p:nvSpPr>
          <p:cNvPr id="6" name="Textfeld 4">
            <a:extLst>
              <a:ext uri="{FF2B5EF4-FFF2-40B4-BE49-F238E27FC236}">
                <a16:creationId xmlns:a16="http://schemas.microsoft.com/office/drawing/2014/main" id="{2A7A17FE-C970-E659-F0F3-E71DD40E75C5}"/>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7" name="Footer Placeholder 5">
            <a:extLst>
              <a:ext uri="{FF2B5EF4-FFF2-40B4-BE49-F238E27FC236}">
                <a16:creationId xmlns:a16="http://schemas.microsoft.com/office/drawing/2014/main" id="{33A563EE-CA44-722F-B728-98BC62C00683}"/>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227478044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48</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15" name="Textplatzhalter 3">
            <a:extLst>
              <a:ext uri="{FF2B5EF4-FFF2-40B4-BE49-F238E27FC236}">
                <a16:creationId xmlns:a16="http://schemas.microsoft.com/office/drawing/2014/main" id="{60511911-B2D6-47CE-BDF2-83D0DE22628E}"/>
              </a:ext>
            </a:extLst>
          </p:cNvPr>
          <p:cNvSpPr>
            <a:spLocks noGrp="1"/>
          </p:cNvSpPr>
          <p:nvPr>
            <p:ph type="body" sz="quarter" idx="12"/>
          </p:nvPr>
        </p:nvSpPr>
        <p:spPr>
          <a:xfrm>
            <a:off x="-15273" y="411510"/>
            <a:ext cx="8743172" cy="338554"/>
          </a:xfrm>
        </p:spPr>
        <p:txBody>
          <a:bodyPr rtlCol="0">
            <a:normAutofit/>
          </a:bodyPr>
          <a:lstStyle/>
          <a:p>
            <a:pPr marL="0" lvl="1">
              <a:spcBef>
                <a:spcPts val="500"/>
              </a:spcBef>
              <a:defRPr/>
            </a:pPr>
            <a:r>
              <a:rPr lang="en-US" sz="2000" u="sng" dirty="0"/>
              <a:t>Conclusion</a:t>
            </a:r>
            <a:endParaRPr lang="en-US" dirty="0"/>
          </a:p>
        </p:txBody>
      </p:sp>
      <p:sp>
        <p:nvSpPr>
          <p:cNvPr id="37" name="TextBox 36">
            <a:extLst>
              <a:ext uri="{FF2B5EF4-FFF2-40B4-BE49-F238E27FC236}">
                <a16:creationId xmlns:a16="http://schemas.microsoft.com/office/drawing/2014/main" id="{581BA83E-054A-44A2-9F1B-5BFDF9179B6E}"/>
              </a:ext>
            </a:extLst>
          </p:cNvPr>
          <p:cNvSpPr txBox="1"/>
          <p:nvPr/>
        </p:nvSpPr>
        <p:spPr>
          <a:xfrm>
            <a:off x="107505" y="673844"/>
            <a:ext cx="8927274" cy="2739211"/>
          </a:xfrm>
          <a:prstGeom prst="rect">
            <a:avLst/>
          </a:prstGeom>
          <a:noFill/>
        </p:spPr>
        <p:txBody>
          <a:bodyPr wrap="square">
            <a:spAutoFit/>
          </a:bodyPr>
          <a:lstStyle/>
          <a:p>
            <a:pPr marL="285750" indent="-285750" algn="just">
              <a:buFont typeface="Wingdings" panose="05000000000000000000" pitchFamily="2" charset="2"/>
              <a:buChar char="Ø"/>
            </a:pPr>
            <a:r>
              <a:rPr lang="en-GB" sz="1600" dirty="0">
                <a:latin typeface="+mj-lt"/>
                <a:ea typeface="Open Sans" panose="020B0606030504020204" pitchFamily="34" charset="0"/>
                <a:cs typeface="Open Sans" panose="020B0606030504020204" pitchFamily="34" charset="0"/>
              </a:rPr>
              <a:t>I</a:t>
            </a:r>
            <a:r>
              <a:rPr lang="en-GB" sz="1600" b="0" i="0" dirty="0">
                <a:effectLst/>
                <a:latin typeface="+mj-lt"/>
                <a:ea typeface="Open Sans" panose="020B0606030504020204" pitchFamily="34" charset="0"/>
                <a:cs typeface="Open Sans" panose="020B0606030504020204" pitchFamily="34" charset="0"/>
              </a:rPr>
              <a:t>ntegration of all underground infrastructures for FCC-ee and FCC-</a:t>
            </a:r>
            <a:r>
              <a:rPr lang="en-GB" sz="1600" b="0" i="0" dirty="0" err="1">
                <a:effectLst/>
                <a:latin typeface="+mj-lt"/>
                <a:ea typeface="Open Sans" panose="020B0606030504020204" pitchFamily="34" charset="0"/>
                <a:cs typeface="Open Sans" panose="020B0606030504020204" pitchFamily="34" charset="0"/>
              </a:rPr>
              <a:t>hh</a:t>
            </a:r>
            <a:r>
              <a:rPr lang="en-GB" sz="1600" b="0" i="0" dirty="0">
                <a:effectLst/>
                <a:latin typeface="+mj-lt"/>
                <a:ea typeface="Open Sans" panose="020B0606030504020204" pitchFamily="34" charset="0"/>
                <a:cs typeface="Open Sans" panose="020B0606030504020204" pitchFamily="34" charset="0"/>
              </a:rPr>
              <a:t> </a:t>
            </a:r>
            <a:r>
              <a:rPr lang="en-GB" sz="1600" dirty="0">
                <a:latin typeface="+mj-lt"/>
                <a:ea typeface="Open Sans" panose="020B0606030504020204" pitchFamily="34" charset="0"/>
                <a:cs typeface="Open Sans" panose="020B0606030504020204" pitchFamily="34" charset="0"/>
              </a:rPr>
              <a:t>are</a:t>
            </a:r>
            <a:r>
              <a:rPr lang="en-GB" sz="1600" b="0" i="0" dirty="0">
                <a:effectLst/>
                <a:latin typeface="+mj-lt"/>
                <a:ea typeface="Open Sans" panose="020B0606030504020204" pitchFamily="34" charset="0"/>
                <a:cs typeface="Open Sans" panose="020B0606030504020204" pitchFamily="34" charset="0"/>
              </a:rPr>
              <a:t> under study (pre-TDR phase)</a:t>
            </a:r>
          </a:p>
          <a:p>
            <a:pPr algn="just"/>
            <a:endParaRPr lang="en-GB" sz="1400" b="0" i="0" dirty="0">
              <a:effectLst/>
              <a:latin typeface="+mj-lt"/>
              <a:ea typeface="Open Sans" panose="020B0606030504020204" pitchFamily="34" charset="0"/>
              <a:cs typeface="Open Sans" panose="020B0606030504020204" pitchFamily="34" charset="0"/>
            </a:endParaRPr>
          </a:p>
          <a:p>
            <a:pPr marL="285750" indent="-285750" algn="just">
              <a:buFont typeface="Wingdings" panose="05000000000000000000" pitchFamily="2" charset="2"/>
              <a:buChar char="Ø"/>
            </a:pPr>
            <a:r>
              <a:rPr lang="en-CH" sz="1600" dirty="0">
                <a:latin typeface="+mj-lt"/>
              </a:rPr>
              <a:t>Two optics families </a:t>
            </a:r>
            <a:r>
              <a:rPr lang="en-GB" sz="1600" dirty="0">
                <a:latin typeface="+mj-lt"/>
              </a:rPr>
              <a:t>should</a:t>
            </a:r>
            <a:r>
              <a:rPr lang="en-CH" sz="1600" dirty="0">
                <a:latin typeface="+mj-lt"/>
              </a:rPr>
              <a:t> be compared: </a:t>
            </a:r>
            <a:r>
              <a:rPr lang="en-CH" sz="1600" b="1" dirty="0">
                <a:latin typeface="+mj-lt"/>
              </a:rPr>
              <a:t>GHC </a:t>
            </a:r>
            <a:r>
              <a:rPr lang="en-CH" sz="1600" dirty="0">
                <a:latin typeface="+mj-lt"/>
              </a:rPr>
              <a:t>(Oide-san),</a:t>
            </a:r>
            <a:r>
              <a:rPr lang="en-CH" sz="1600" b="1" dirty="0">
                <a:latin typeface="+mj-lt"/>
              </a:rPr>
              <a:t> LCC </a:t>
            </a:r>
            <a:r>
              <a:rPr lang="en-CH" sz="1600" dirty="0">
                <a:latin typeface="+mj-lt"/>
              </a:rPr>
              <a:t>(P. Raimondi)</a:t>
            </a:r>
            <a:r>
              <a:rPr lang="en-GB" sz="1600" dirty="0">
                <a:latin typeface="+mj-lt"/>
              </a:rPr>
              <a:t>. Today the integration study is based on GHC optic</a:t>
            </a:r>
          </a:p>
          <a:p>
            <a:pPr algn="just"/>
            <a:endParaRPr lang="en-GB" sz="1400" dirty="0">
              <a:latin typeface="+mj-lt"/>
              <a:ea typeface="Open Sans" panose="020B0606030504020204" pitchFamily="34" charset="0"/>
              <a:cs typeface="Open Sans" panose="020B0606030504020204" pitchFamily="34" charset="0"/>
            </a:endParaRPr>
          </a:p>
          <a:p>
            <a:pPr algn="just"/>
            <a:endParaRPr lang="en-GB" sz="1600" dirty="0">
              <a:solidFill>
                <a:srgbClr val="FF0000"/>
              </a:solidFill>
              <a:latin typeface="+mj-lt"/>
              <a:ea typeface="Open Sans" panose="020B0606030504020204" pitchFamily="34" charset="0"/>
              <a:cs typeface="Open Sans" panose="020B0606030504020204" pitchFamily="34" charset="0"/>
            </a:endParaRPr>
          </a:p>
          <a:p>
            <a:pPr algn="just"/>
            <a:r>
              <a:rPr lang="en-GB" sz="1600" b="0" i="0" dirty="0">
                <a:solidFill>
                  <a:srgbClr val="FF0000"/>
                </a:solidFill>
                <a:effectLst/>
                <a:latin typeface="+mj-lt"/>
                <a:ea typeface="Open Sans" panose="020B0606030504020204" pitchFamily="34" charset="0"/>
                <a:cs typeface="Open Sans" panose="020B0606030504020204" pitchFamily="34" charset="0"/>
              </a:rPr>
              <a:t>The integration studies will continue to evolve addressing the stakeholder requirements in order to provide preliminary 3D models to the civil engineering design office for the overall FCC underground areas, including detectors, accelerators, services, transfer lines, and access tunnels by December 2025.</a:t>
            </a:r>
            <a:endParaRPr lang="en-GB" sz="1400" dirty="0"/>
          </a:p>
        </p:txBody>
      </p:sp>
      <p:sp>
        <p:nvSpPr>
          <p:cNvPr id="2" name="Textfeld 4">
            <a:extLst>
              <a:ext uri="{FF2B5EF4-FFF2-40B4-BE49-F238E27FC236}">
                <a16:creationId xmlns:a16="http://schemas.microsoft.com/office/drawing/2014/main" id="{27D0A856-21A9-3BD7-CDB0-7976E51CA1F7}"/>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9" name="Footer Placeholder 5">
            <a:extLst>
              <a:ext uri="{FF2B5EF4-FFF2-40B4-BE49-F238E27FC236}">
                <a16:creationId xmlns:a16="http://schemas.microsoft.com/office/drawing/2014/main" id="{CDD625FF-11E0-B253-89DF-E636FCEF4A93}"/>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11640042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49</a:t>
            </a:fld>
            <a:endParaRPr lang="en-US" dirty="0"/>
          </a:p>
        </p:txBody>
      </p:sp>
      <p:pic>
        <p:nvPicPr>
          <p:cNvPr id="13" name="Picture 12">
            <a:extLst>
              <a:ext uri="{FF2B5EF4-FFF2-40B4-BE49-F238E27FC236}">
                <a16:creationId xmlns:a16="http://schemas.microsoft.com/office/drawing/2014/main" id="{D7DD8D87-63CF-4643-9F1F-0708EC00C8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6" name="Title 5">
            <a:extLst>
              <a:ext uri="{FF2B5EF4-FFF2-40B4-BE49-F238E27FC236}">
                <a16:creationId xmlns:a16="http://schemas.microsoft.com/office/drawing/2014/main" id="{D19AA5AB-5EA7-2C1E-5581-2BA53DCED18A}"/>
              </a:ext>
            </a:extLst>
          </p:cNvPr>
          <p:cNvSpPr>
            <a:spLocks noGrp="1"/>
          </p:cNvSpPr>
          <p:nvPr>
            <p:ph type="ctrTitle"/>
          </p:nvPr>
        </p:nvSpPr>
        <p:spPr/>
        <p:txBody>
          <a:bodyPr/>
          <a:lstStyle/>
          <a:p>
            <a:r>
              <a:rPr lang="en-GB" dirty="0"/>
              <a:t>I would like to acknowledge the FCC Technical Infrastructure Coordination team and the FCC Accelerator Technology team for their input and support in the integration studies.</a:t>
            </a:r>
            <a:br>
              <a:rPr lang="en-GB" dirty="0"/>
            </a:br>
            <a:endParaRPr lang="en-GB" dirty="0"/>
          </a:p>
        </p:txBody>
      </p:sp>
      <p:sp>
        <p:nvSpPr>
          <p:cNvPr id="2" name="Textfeld 4">
            <a:extLst>
              <a:ext uri="{FF2B5EF4-FFF2-40B4-BE49-F238E27FC236}">
                <a16:creationId xmlns:a16="http://schemas.microsoft.com/office/drawing/2014/main" id="{E5CD4DA4-1F2E-CDF0-29BF-CC308F68A76E}"/>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pic>
        <p:nvPicPr>
          <p:cNvPr id="3" name="Picture 2">
            <a:hlinkClick r:id="rId4" action="ppaction://hlinkfile"/>
            <a:extLst>
              <a:ext uri="{FF2B5EF4-FFF2-40B4-BE49-F238E27FC236}">
                <a16:creationId xmlns:a16="http://schemas.microsoft.com/office/drawing/2014/main" id="{A7EFA650-776A-30F6-ADDA-A994820000C8}"/>
              </a:ext>
            </a:extLst>
          </p:cNvPr>
          <p:cNvPicPr>
            <a:picLocks noChangeAspect="1"/>
          </p:cNvPicPr>
          <p:nvPr/>
        </p:nvPicPr>
        <p:blipFill>
          <a:blip r:embed="rId5"/>
          <a:stretch>
            <a:fillRect/>
          </a:stretch>
        </p:blipFill>
        <p:spPr>
          <a:xfrm>
            <a:off x="573638" y="3651870"/>
            <a:ext cx="434193" cy="541614"/>
          </a:xfrm>
          <a:prstGeom prst="rect">
            <a:avLst/>
          </a:prstGeom>
        </p:spPr>
      </p:pic>
      <p:sp>
        <p:nvSpPr>
          <p:cNvPr id="4" name="Footer Placeholder 5">
            <a:extLst>
              <a:ext uri="{FF2B5EF4-FFF2-40B4-BE49-F238E27FC236}">
                <a16:creationId xmlns:a16="http://schemas.microsoft.com/office/drawing/2014/main" id="{052FF1EF-5C61-0E1B-9765-D6AA09E64B72}"/>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1294950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5</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4" name="Textfeld 4">
            <a:extLst>
              <a:ext uri="{FF2B5EF4-FFF2-40B4-BE49-F238E27FC236}">
                <a16:creationId xmlns:a16="http://schemas.microsoft.com/office/drawing/2014/main" id="{9EADEC00-2E7B-C93A-909A-0A3899614763}"/>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pic>
        <p:nvPicPr>
          <p:cNvPr id="9" name="Picture 8" descr="A diagram of a machine&#10;&#10;AI-generated content may be incorrect.">
            <a:extLst>
              <a:ext uri="{FF2B5EF4-FFF2-40B4-BE49-F238E27FC236}">
                <a16:creationId xmlns:a16="http://schemas.microsoft.com/office/drawing/2014/main" id="{32B96295-D2F6-A0DB-4362-878E5A4DE3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8821" y="751606"/>
            <a:ext cx="3528027" cy="4391893"/>
          </a:xfrm>
          <a:prstGeom prst="rect">
            <a:avLst/>
          </a:prstGeom>
        </p:spPr>
      </p:pic>
      <p:sp>
        <p:nvSpPr>
          <p:cNvPr id="12" name="Textplatzhalter 3">
            <a:extLst>
              <a:ext uri="{FF2B5EF4-FFF2-40B4-BE49-F238E27FC236}">
                <a16:creationId xmlns:a16="http://schemas.microsoft.com/office/drawing/2014/main" id="{927A9BF9-5E3E-AD9A-11E0-88CD48C27B84}"/>
              </a:ext>
            </a:extLst>
          </p:cNvPr>
          <p:cNvSpPr txBox="1">
            <a:spLocks/>
          </p:cNvSpPr>
          <p:nvPr/>
        </p:nvSpPr>
        <p:spPr>
          <a:xfrm>
            <a:off x="0" y="411510"/>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Integration of FCC-</a:t>
            </a:r>
            <a:r>
              <a:rPr lang="en-US" sz="2000" u="sng" dirty="0" err="1"/>
              <a:t>ee</a:t>
            </a:r>
            <a:r>
              <a:rPr lang="en-US" sz="2000" u="sng" dirty="0"/>
              <a:t> machine elements (regular arc)</a:t>
            </a:r>
            <a:endParaRPr lang="en-US" sz="2000" dirty="0"/>
          </a:p>
          <a:p>
            <a:pPr indent="354013">
              <a:lnSpc>
                <a:spcPct val="150000"/>
              </a:lnSpc>
              <a:defRPr/>
            </a:pPr>
            <a:endParaRPr lang="en-US" dirty="0"/>
          </a:p>
        </p:txBody>
      </p:sp>
      <p:sp>
        <p:nvSpPr>
          <p:cNvPr id="13" name="TextBox 12">
            <a:extLst>
              <a:ext uri="{FF2B5EF4-FFF2-40B4-BE49-F238E27FC236}">
                <a16:creationId xmlns:a16="http://schemas.microsoft.com/office/drawing/2014/main" id="{14344757-8C85-E920-3EC5-CAFF3AD001C2}"/>
              </a:ext>
            </a:extLst>
          </p:cNvPr>
          <p:cNvSpPr txBox="1"/>
          <p:nvPr/>
        </p:nvSpPr>
        <p:spPr>
          <a:xfrm>
            <a:off x="7596336" y="4671015"/>
            <a:ext cx="1352100" cy="276999"/>
          </a:xfrm>
          <a:prstGeom prst="rect">
            <a:avLst/>
          </a:prstGeom>
          <a:solidFill>
            <a:srgbClr val="FFC000"/>
          </a:solidFill>
          <a:ln>
            <a:solidFill>
              <a:srgbClr val="FFC000"/>
            </a:solidFill>
          </a:ln>
        </p:spPr>
        <p:txBody>
          <a:bodyPr wrap="square" rtlCol="0">
            <a:spAutoFit/>
          </a:bodyPr>
          <a:lstStyle/>
          <a:p>
            <a:r>
              <a:rPr lang="en-US" sz="1200" dirty="0"/>
              <a:t>Collider Center</a:t>
            </a:r>
            <a:endParaRPr lang="en-GB" sz="1200" dirty="0"/>
          </a:p>
        </p:txBody>
      </p:sp>
      <p:cxnSp>
        <p:nvCxnSpPr>
          <p:cNvPr id="14" name="Straight Arrow Connector 13">
            <a:extLst>
              <a:ext uri="{FF2B5EF4-FFF2-40B4-BE49-F238E27FC236}">
                <a16:creationId xmlns:a16="http://schemas.microsoft.com/office/drawing/2014/main" id="{6A2B900D-3EFB-5D52-5E6C-FA3ED0FE6B2B}"/>
              </a:ext>
            </a:extLst>
          </p:cNvPr>
          <p:cNvCxnSpPr>
            <a:cxnSpLocks/>
          </p:cNvCxnSpPr>
          <p:nvPr/>
        </p:nvCxnSpPr>
        <p:spPr>
          <a:xfrm>
            <a:off x="7884368" y="5064347"/>
            <a:ext cx="792088"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4E7C87AE-0E34-D68E-7DB1-63EEA5D014EE}"/>
              </a:ext>
            </a:extLst>
          </p:cNvPr>
          <p:cNvSpPr txBox="1"/>
          <p:nvPr/>
        </p:nvSpPr>
        <p:spPr>
          <a:xfrm>
            <a:off x="6403053" y="487907"/>
            <a:ext cx="2689478" cy="300082"/>
          </a:xfrm>
          <a:prstGeom prst="rect">
            <a:avLst/>
          </a:prstGeom>
          <a:solidFill>
            <a:srgbClr val="FFC000"/>
          </a:solidFill>
        </p:spPr>
        <p:txBody>
          <a:bodyPr wrap="square">
            <a:spAutoFit/>
          </a:bodyPr>
          <a:lstStyle/>
          <a:p>
            <a:r>
              <a:rPr lang="en-GB" u="sng" dirty="0"/>
              <a:t>Machine tunnel 5.5m in diameter </a:t>
            </a:r>
          </a:p>
        </p:txBody>
      </p:sp>
      <p:sp>
        <p:nvSpPr>
          <p:cNvPr id="16" name="TextBox 15">
            <a:extLst>
              <a:ext uri="{FF2B5EF4-FFF2-40B4-BE49-F238E27FC236}">
                <a16:creationId xmlns:a16="http://schemas.microsoft.com/office/drawing/2014/main" id="{07B8C438-4E44-A4D7-B6A9-29169BF0CF83}"/>
              </a:ext>
            </a:extLst>
          </p:cNvPr>
          <p:cNvSpPr txBox="1"/>
          <p:nvPr/>
        </p:nvSpPr>
        <p:spPr>
          <a:xfrm>
            <a:off x="1984116" y="3768645"/>
            <a:ext cx="1015021" cy="261610"/>
          </a:xfrm>
          <a:prstGeom prst="rect">
            <a:avLst/>
          </a:prstGeom>
          <a:noFill/>
        </p:spPr>
        <p:txBody>
          <a:bodyPr wrap="none" rtlCol="0">
            <a:spAutoFit/>
          </a:bodyPr>
          <a:lstStyle/>
          <a:p>
            <a:pPr algn="l"/>
            <a:r>
              <a:rPr lang="en-GB" sz="1100" dirty="0"/>
              <a:t>3 Cable trays</a:t>
            </a:r>
          </a:p>
        </p:txBody>
      </p:sp>
      <p:sp>
        <p:nvSpPr>
          <p:cNvPr id="21" name="TextBox 20">
            <a:extLst>
              <a:ext uri="{FF2B5EF4-FFF2-40B4-BE49-F238E27FC236}">
                <a16:creationId xmlns:a16="http://schemas.microsoft.com/office/drawing/2014/main" id="{822B7890-0AA3-7EE1-A0E9-A0B3CC6E15E9}"/>
              </a:ext>
            </a:extLst>
          </p:cNvPr>
          <p:cNvSpPr txBox="1"/>
          <p:nvPr/>
        </p:nvSpPr>
        <p:spPr>
          <a:xfrm>
            <a:off x="2251980" y="1672303"/>
            <a:ext cx="1015021" cy="261610"/>
          </a:xfrm>
          <a:prstGeom prst="rect">
            <a:avLst/>
          </a:prstGeom>
          <a:noFill/>
        </p:spPr>
        <p:txBody>
          <a:bodyPr wrap="none" rtlCol="0">
            <a:spAutoFit/>
          </a:bodyPr>
          <a:lstStyle/>
          <a:p>
            <a:pPr algn="l"/>
            <a:r>
              <a:rPr lang="en-GB" sz="1100" dirty="0"/>
              <a:t>5 Cable trays</a:t>
            </a:r>
            <a:endParaRPr lang="en-GB" sz="1100" u="sng" dirty="0"/>
          </a:p>
        </p:txBody>
      </p:sp>
      <p:sp>
        <p:nvSpPr>
          <p:cNvPr id="22" name="TextBox 21">
            <a:extLst>
              <a:ext uri="{FF2B5EF4-FFF2-40B4-BE49-F238E27FC236}">
                <a16:creationId xmlns:a16="http://schemas.microsoft.com/office/drawing/2014/main" id="{0BD09BC0-C2F6-F7D2-A5CC-CC299864A758}"/>
              </a:ext>
            </a:extLst>
          </p:cNvPr>
          <p:cNvSpPr txBox="1"/>
          <p:nvPr/>
        </p:nvSpPr>
        <p:spPr>
          <a:xfrm>
            <a:off x="7059438" y="2088327"/>
            <a:ext cx="1002197" cy="430887"/>
          </a:xfrm>
          <a:prstGeom prst="rect">
            <a:avLst/>
          </a:prstGeom>
          <a:noFill/>
        </p:spPr>
        <p:txBody>
          <a:bodyPr wrap="square" rtlCol="0">
            <a:spAutoFit/>
          </a:bodyPr>
          <a:lstStyle/>
          <a:p>
            <a:pPr algn="l"/>
            <a:r>
              <a:rPr lang="en-GB" sz="1100" dirty="0"/>
              <a:t>Chilled water</a:t>
            </a:r>
          </a:p>
          <a:p>
            <a:pPr algn="l"/>
            <a:r>
              <a:rPr lang="en-GB" sz="1100" dirty="0"/>
              <a:t>DN300</a:t>
            </a:r>
          </a:p>
        </p:txBody>
      </p:sp>
      <p:sp>
        <p:nvSpPr>
          <p:cNvPr id="23" name="TextBox 22">
            <a:extLst>
              <a:ext uri="{FF2B5EF4-FFF2-40B4-BE49-F238E27FC236}">
                <a16:creationId xmlns:a16="http://schemas.microsoft.com/office/drawing/2014/main" id="{7C7B2DDF-6007-7996-E1AD-8774868BA3E8}"/>
              </a:ext>
            </a:extLst>
          </p:cNvPr>
          <p:cNvSpPr txBox="1"/>
          <p:nvPr/>
        </p:nvSpPr>
        <p:spPr>
          <a:xfrm>
            <a:off x="7092528" y="2493398"/>
            <a:ext cx="1784463" cy="600164"/>
          </a:xfrm>
          <a:prstGeom prst="rect">
            <a:avLst/>
          </a:prstGeom>
          <a:noFill/>
        </p:spPr>
        <p:txBody>
          <a:bodyPr wrap="none" rtlCol="0">
            <a:spAutoFit/>
          </a:bodyPr>
          <a:lstStyle/>
          <a:p>
            <a:pPr algn="ctr"/>
            <a:r>
              <a:rPr lang="en-GB" sz="1100" dirty="0">
                <a:latin typeface="Calibri" panose="020F0502020204030204" pitchFamily="34" charset="0"/>
                <a:cs typeface="Calibri" panose="020F0502020204030204" pitchFamily="34" charset="0"/>
              </a:rPr>
              <a:t>Magnet vehicle</a:t>
            </a:r>
          </a:p>
          <a:p>
            <a:pPr algn="ctr"/>
            <a:r>
              <a:rPr lang="en-GB" sz="1100" dirty="0">
                <a:latin typeface="Calibri" panose="020F0502020204030204" pitchFamily="34" charset="0"/>
                <a:cs typeface="Calibri" panose="020F0502020204030204" pitchFamily="34" charset="0"/>
              </a:rPr>
              <a:t>Transport space reservation</a:t>
            </a:r>
          </a:p>
          <a:p>
            <a:pPr algn="ctr"/>
            <a:r>
              <a:rPr lang="en-GB" sz="1100" dirty="0">
                <a:latin typeface="Calibri" panose="020F0502020204030204" pitchFamily="34" charset="0"/>
                <a:cs typeface="Calibri" panose="020F0502020204030204" pitchFamily="34" charset="0"/>
              </a:rPr>
              <a:t>2.2m x 2.25m (</a:t>
            </a:r>
            <a:r>
              <a:rPr lang="en-GB" sz="1100" dirty="0" err="1">
                <a:latin typeface="Calibri" panose="020F0502020204030204" pitchFamily="34" charset="0"/>
                <a:cs typeface="Calibri" panose="020F0502020204030204" pitchFamily="34" charset="0"/>
              </a:rPr>
              <a:t>LxH</a:t>
            </a:r>
            <a:r>
              <a:rPr lang="en-GB" sz="1100" dirty="0">
                <a:latin typeface="Calibri" panose="020F0502020204030204" pitchFamily="34" charset="0"/>
                <a:cs typeface="Calibri" panose="020F0502020204030204" pitchFamily="34" charset="0"/>
              </a:rPr>
              <a:t>)</a:t>
            </a:r>
          </a:p>
        </p:txBody>
      </p:sp>
      <p:sp>
        <p:nvSpPr>
          <p:cNvPr id="24" name="TextBox 23">
            <a:extLst>
              <a:ext uri="{FF2B5EF4-FFF2-40B4-BE49-F238E27FC236}">
                <a16:creationId xmlns:a16="http://schemas.microsoft.com/office/drawing/2014/main" id="{854C5C8F-FA14-3BB6-FE58-C7B2F29096E8}"/>
              </a:ext>
            </a:extLst>
          </p:cNvPr>
          <p:cNvSpPr txBox="1"/>
          <p:nvPr/>
        </p:nvSpPr>
        <p:spPr>
          <a:xfrm>
            <a:off x="2514648" y="4447230"/>
            <a:ext cx="790601" cy="261610"/>
          </a:xfrm>
          <a:prstGeom prst="rect">
            <a:avLst/>
          </a:prstGeom>
          <a:noFill/>
        </p:spPr>
        <p:txBody>
          <a:bodyPr wrap="none" rtlCol="0">
            <a:spAutoFit/>
          </a:bodyPr>
          <a:lstStyle/>
          <a:p>
            <a:pPr algn="l"/>
            <a:r>
              <a:rPr lang="en-GB" sz="1100" dirty="0"/>
              <a:t>HV Cable</a:t>
            </a:r>
          </a:p>
        </p:txBody>
      </p:sp>
      <p:sp>
        <p:nvSpPr>
          <p:cNvPr id="25" name="TextBox 24">
            <a:extLst>
              <a:ext uri="{FF2B5EF4-FFF2-40B4-BE49-F238E27FC236}">
                <a16:creationId xmlns:a16="http://schemas.microsoft.com/office/drawing/2014/main" id="{4A21F140-A920-7876-87B0-8088714C3EAA}"/>
              </a:ext>
            </a:extLst>
          </p:cNvPr>
          <p:cNvSpPr txBox="1"/>
          <p:nvPr/>
        </p:nvSpPr>
        <p:spPr>
          <a:xfrm>
            <a:off x="7354127" y="3779951"/>
            <a:ext cx="1015021" cy="261610"/>
          </a:xfrm>
          <a:prstGeom prst="rect">
            <a:avLst/>
          </a:prstGeom>
          <a:noFill/>
        </p:spPr>
        <p:txBody>
          <a:bodyPr wrap="none" rtlCol="0">
            <a:spAutoFit/>
          </a:bodyPr>
          <a:lstStyle/>
          <a:p>
            <a:pPr algn="l"/>
            <a:r>
              <a:rPr lang="en-GB" sz="1100" dirty="0"/>
              <a:t>2 Cable trays</a:t>
            </a:r>
          </a:p>
        </p:txBody>
      </p:sp>
      <p:cxnSp>
        <p:nvCxnSpPr>
          <p:cNvPr id="26" name="Straight Arrow Connector 25">
            <a:extLst>
              <a:ext uri="{FF2B5EF4-FFF2-40B4-BE49-F238E27FC236}">
                <a16:creationId xmlns:a16="http://schemas.microsoft.com/office/drawing/2014/main" id="{3D22CFB7-5847-3266-93FD-F1EDA4878F06}"/>
              </a:ext>
            </a:extLst>
          </p:cNvPr>
          <p:cNvCxnSpPr>
            <a:cxnSpLocks/>
          </p:cNvCxnSpPr>
          <p:nvPr/>
        </p:nvCxnSpPr>
        <p:spPr>
          <a:xfrm flipV="1">
            <a:off x="3319139" y="3899450"/>
            <a:ext cx="810216" cy="66176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7" name="Straight Arrow Connector 26">
            <a:extLst>
              <a:ext uri="{FF2B5EF4-FFF2-40B4-BE49-F238E27FC236}">
                <a16:creationId xmlns:a16="http://schemas.microsoft.com/office/drawing/2014/main" id="{B2301BE3-950C-A6D3-7ECE-A2BA0495379C}"/>
              </a:ext>
            </a:extLst>
          </p:cNvPr>
          <p:cNvCxnSpPr>
            <a:cxnSpLocks/>
          </p:cNvCxnSpPr>
          <p:nvPr/>
        </p:nvCxnSpPr>
        <p:spPr>
          <a:xfrm flipH="1" flipV="1">
            <a:off x="6169902" y="3240171"/>
            <a:ext cx="1101260" cy="72894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8" name="Straight Arrow Connector 27">
            <a:extLst>
              <a:ext uri="{FF2B5EF4-FFF2-40B4-BE49-F238E27FC236}">
                <a16:creationId xmlns:a16="http://schemas.microsoft.com/office/drawing/2014/main" id="{7935ABEF-D834-7DEC-FF7D-FAB89EE57100}"/>
              </a:ext>
            </a:extLst>
          </p:cNvPr>
          <p:cNvCxnSpPr>
            <a:cxnSpLocks/>
            <a:stCxn id="23" idx="1"/>
          </p:cNvCxnSpPr>
          <p:nvPr/>
        </p:nvCxnSpPr>
        <p:spPr>
          <a:xfrm flipH="1">
            <a:off x="5796136" y="2793480"/>
            <a:ext cx="1296392" cy="6163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583030CF-CCEA-4165-3DF5-C67BE4AD2553}"/>
              </a:ext>
            </a:extLst>
          </p:cNvPr>
          <p:cNvCxnSpPr>
            <a:cxnSpLocks/>
          </p:cNvCxnSpPr>
          <p:nvPr/>
        </p:nvCxnSpPr>
        <p:spPr>
          <a:xfrm>
            <a:off x="3220507" y="1926771"/>
            <a:ext cx="469115" cy="2901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a:extLst>
              <a:ext uri="{FF2B5EF4-FFF2-40B4-BE49-F238E27FC236}">
                <a16:creationId xmlns:a16="http://schemas.microsoft.com/office/drawing/2014/main" id="{5A20E268-448B-CF89-64EA-635AC27AAFD4}"/>
              </a:ext>
            </a:extLst>
          </p:cNvPr>
          <p:cNvCxnSpPr>
            <a:cxnSpLocks/>
            <a:stCxn id="16" idx="3"/>
          </p:cNvCxnSpPr>
          <p:nvPr/>
        </p:nvCxnSpPr>
        <p:spPr>
          <a:xfrm flipV="1">
            <a:off x="2999137" y="3604253"/>
            <a:ext cx="730759" cy="29519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0E32CE84-6F35-3EC2-D910-BB46EF61CCC0}"/>
              </a:ext>
            </a:extLst>
          </p:cNvPr>
          <p:cNvSpPr txBox="1"/>
          <p:nvPr/>
        </p:nvSpPr>
        <p:spPr>
          <a:xfrm>
            <a:off x="6169902" y="910360"/>
            <a:ext cx="2120472" cy="261610"/>
          </a:xfrm>
          <a:prstGeom prst="rect">
            <a:avLst/>
          </a:prstGeom>
          <a:noFill/>
        </p:spPr>
        <p:txBody>
          <a:bodyPr wrap="square" rtlCol="0">
            <a:spAutoFit/>
          </a:bodyPr>
          <a:lstStyle/>
          <a:p>
            <a:pPr algn="l"/>
            <a:r>
              <a:rPr lang="en-GB" sz="1100" dirty="0"/>
              <a:t>He/Smoke extraction</a:t>
            </a:r>
            <a:endParaRPr lang="en-GB" sz="1100" dirty="0">
              <a:solidFill>
                <a:srgbClr val="FF0000"/>
              </a:solidFill>
            </a:endParaRPr>
          </a:p>
        </p:txBody>
      </p:sp>
      <p:cxnSp>
        <p:nvCxnSpPr>
          <p:cNvPr id="32" name="Straight Arrow Connector 31">
            <a:extLst>
              <a:ext uri="{FF2B5EF4-FFF2-40B4-BE49-F238E27FC236}">
                <a16:creationId xmlns:a16="http://schemas.microsoft.com/office/drawing/2014/main" id="{5A3B5049-8196-0C36-9FA0-BF742FC66130}"/>
              </a:ext>
            </a:extLst>
          </p:cNvPr>
          <p:cNvCxnSpPr>
            <a:cxnSpLocks/>
            <a:stCxn id="31" idx="1"/>
          </p:cNvCxnSpPr>
          <p:nvPr/>
        </p:nvCxnSpPr>
        <p:spPr>
          <a:xfrm flipH="1">
            <a:off x="5455762" y="1041165"/>
            <a:ext cx="714140" cy="66648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C6F0CF30-5DEE-B4C0-8883-7AFA7080C5F7}"/>
              </a:ext>
            </a:extLst>
          </p:cNvPr>
          <p:cNvCxnSpPr>
            <a:cxnSpLocks/>
            <a:stCxn id="34" idx="3"/>
          </p:cNvCxnSpPr>
          <p:nvPr/>
        </p:nvCxnSpPr>
        <p:spPr>
          <a:xfrm flipV="1">
            <a:off x="3377315" y="3806267"/>
            <a:ext cx="597279" cy="39937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4" name="TextBox 33">
            <a:extLst>
              <a:ext uri="{FF2B5EF4-FFF2-40B4-BE49-F238E27FC236}">
                <a16:creationId xmlns:a16="http://schemas.microsoft.com/office/drawing/2014/main" id="{F17439FC-2B39-2C42-09E5-2A580E312558}"/>
              </a:ext>
            </a:extLst>
          </p:cNvPr>
          <p:cNvSpPr txBox="1"/>
          <p:nvPr/>
        </p:nvSpPr>
        <p:spPr>
          <a:xfrm>
            <a:off x="2412827" y="3990201"/>
            <a:ext cx="964488" cy="430887"/>
          </a:xfrm>
          <a:prstGeom prst="rect">
            <a:avLst/>
          </a:prstGeom>
          <a:noFill/>
        </p:spPr>
        <p:txBody>
          <a:bodyPr wrap="square" rtlCol="0">
            <a:spAutoFit/>
          </a:bodyPr>
          <a:lstStyle/>
          <a:p>
            <a:pPr algn="l"/>
            <a:r>
              <a:rPr lang="en-GB" sz="1100" dirty="0"/>
              <a:t>Raw water</a:t>
            </a:r>
          </a:p>
          <a:p>
            <a:pPr algn="l"/>
            <a:r>
              <a:rPr lang="en-GB" sz="1100" dirty="0"/>
              <a:t>DN250</a:t>
            </a:r>
          </a:p>
        </p:txBody>
      </p:sp>
      <p:sp>
        <p:nvSpPr>
          <p:cNvPr id="35" name="TextBox 34">
            <a:extLst>
              <a:ext uri="{FF2B5EF4-FFF2-40B4-BE49-F238E27FC236}">
                <a16:creationId xmlns:a16="http://schemas.microsoft.com/office/drawing/2014/main" id="{9CCAB3A6-FB66-B6D2-7EEA-CB10C0845510}"/>
              </a:ext>
            </a:extLst>
          </p:cNvPr>
          <p:cNvSpPr txBox="1"/>
          <p:nvPr/>
        </p:nvSpPr>
        <p:spPr>
          <a:xfrm>
            <a:off x="1356298" y="2916265"/>
            <a:ext cx="1471878" cy="430887"/>
          </a:xfrm>
          <a:prstGeom prst="rect">
            <a:avLst/>
          </a:prstGeom>
          <a:noFill/>
        </p:spPr>
        <p:txBody>
          <a:bodyPr wrap="none" rtlCol="0">
            <a:spAutoFit/>
          </a:bodyPr>
          <a:lstStyle/>
          <a:p>
            <a:pPr algn="l"/>
            <a:r>
              <a:rPr lang="en-GB" sz="1100" dirty="0"/>
              <a:t>Demineralized water</a:t>
            </a:r>
          </a:p>
          <a:p>
            <a:pPr algn="l"/>
            <a:r>
              <a:rPr lang="en-GB" sz="1100" dirty="0"/>
              <a:t>DN550</a:t>
            </a:r>
          </a:p>
        </p:txBody>
      </p:sp>
      <p:cxnSp>
        <p:nvCxnSpPr>
          <p:cNvPr id="36" name="Straight Arrow Connector 35">
            <a:extLst>
              <a:ext uri="{FF2B5EF4-FFF2-40B4-BE49-F238E27FC236}">
                <a16:creationId xmlns:a16="http://schemas.microsoft.com/office/drawing/2014/main" id="{21A32BB9-9257-4781-2623-350A750B4A11}"/>
              </a:ext>
            </a:extLst>
          </p:cNvPr>
          <p:cNvCxnSpPr>
            <a:cxnSpLocks/>
            <a:stCxn id="35" idx="3"/>
          </p:cNvCxnSpPr>
          <p:nvPr/>
        </p:nvCxnSpPr>
        <p:spPr>
          <a:xfrm flipV="1">
            <a:off x="2828176" y="2820629"/>
            <a:ext cx="763655" cy="31108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7" name="Straight Arrow Connector 36">
            <a:extLst>
              <a:ext uri="{FF2B5EF4-FFF2-40B4-BE49-F238E27FC236}">
                <a16:creationId xmlns:a16="http://schemas.microsoft.com/office/drawing/2014/main" id="{B55D6FF8-0D2C-ACEA-8AE1-AB4880A1B9B1}"/>
              </a:ext>
            </a:extLst>
          </p:cNvPr>
          <p:cNvCxnSpPr>
            <a:cxnSpLocks/>
          </p:cNvCxnSpPr>
          <p:nvPr/>
        </p:nvCxnSpPr>
        <p:spPr>
          <a:xfrm flipH="1" flipV="1">
            <a:off x="6148819" y="2988933"/>
            <a:ext cx="1296392" cy="34595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8" name="TextBox 37">
            <a:extLst>
              <a:ext uri="{FF2B5EF4-FFF2-40B4-BE49-F238E27FC236}">
                <a16:creationId xmlns:a16="http://schemas.microsoft.com/office/drawing/2014/main" id="{3AE2EBF0-4A0A-2605-629A-8EA4F6C41898}"/>
              </a:ext>
            </a:extLst>
          </p:cNvPr>
          <p:cNvSpPr txBox="1"/>
          <p:nvPr/>
        </p:nvSpPr>
        <p:spPr>
          <a:xfrm>
            <a:off x="7478607" y="3131709"/>
            <a:ext cx="1266693" cy="461665"/>
          </a:xfrm>
          <a:prstGeom prst="rect">
            <a:avLst/>
          </a:prstGeom>
          <a:noFill/>
        </p:spPr>
        <p:txBody>
          <a:bodyPr wrap="none" rtlCol="0">
            <a:spAutoFit/>
          </a:bodyPr>
          <a:lstStyle/>
          <a:p>
            <a:pPr algn="l"/>
            <a:r>
              <a:rPr lang="en-GB" sz="1200" dirty="0"/>
              <a:t>Compressed air</a:t>
            </a:r>
          </a:p>
          <a:p>
            <a:pPr algn="l"/>
            <a:r>
              <a:rPr lang="en-GB" sz="1200" dirty="0"/>
              <a:t> DN80</a:t>
            </a:r>
          </a:p>
        </p:txBody>
      </p:sp>
      <p:cxnSp>
        <p:nvCxnSpPr>
          <p:cNvPr id="39" name="Straight Arrow Connector 38">
            <a:extLst>
              <a:ext uri="{FF2B5EF4-FFF2-40B4-BE49-F238E27FC236}">
                <a16:creationId xmlns:a16="http://schemas.microsoft.com/office/drawing/2014/main" id="{2B39D61C-6225-45EE-62BA-A4E7FBD7F302}"/>
              </a:ext>
            </a:extLst>
          </p:cNvPr>
          <p:cNvCxnSpPr>
            <a:cxnSpLocks/>
            <a:stCxn id="22" idx="1"/>
          </p:cNvCxnSpPr>
          <p:nvPr/>
        </p:nvCxnSpPr>
        <p:spPr>
          <a:xfrm flipH="1">
            <a:off x="6169902" y="2303771"/>
            <a:ext cx="889536" cy="2479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0" name="TextBox 39">
            <a:extLst>
              <a:ext uri="{FF2B5EF4-FFF2-40B4-BE49-F238E27FC236}">
                <a16:creationId xmlns:a16="http://schemas.microsoft.com/office/drawing/2014/main" id="{57533C71-9309-7354-ADE4-111697EC436D}"/>
              </a:ext>
            </a:extLst>
          </p:cNvPr>
          <p:cNvSpPr txBox="1"/>
          <p:nvPr/>
        </p:nvSpPr>
        <p:spPr>
          <a:xfrm>
            <a:off x="6824232" y="1557059"/>
            <a:ext cx="1053494" cy="430887"/>
          </a:xfrm>
          <a:prstGeom prst="rect">
            <a:avLst/>
          </a:prstGeom>
          <a:noFill/>
        </p:spPr>
        <p:txBody>
          <a:bodyPr wrap="none" rtlCol="0">
            <a:spAutoFit/>
          </a:bodyPr>
          <a:lstStyle/>
          <a:p>
            <a:r>
              <a:rPr lang="en-GB" sz="1100" dirty="0"/>
              <a:t>4 Cable trays</a:t>
            </a:r>
          </a:p>
          <a:p>
            <a:pPr algn="l"/>
            <a:endParaRPr lang="en-GB" sz="1100" u="sng" dirty="0">
              <a:solidFill>
                <a:srgbClr val="FF0000"/>
              </a:solidFill>
            </a:endParaRPr>
          </a:p>
        </p:txBody>
      </p:sp>
      <p:cxnSp>
        <p:nvCxnSpPr>
          <p:cNvPr id="41" name="Straight Arrow Connector 40">
            <a:extLst>
              <a:ext uri="{FF2B5EF4-FFF2-40B4-BE49-F238E27FC236}">
                <a16:creationId xmlns:a16="http://schemas.microsoft.com/office/drawing/2014/main" id="{598DC087-C662-0084-1B7C-2736F30AC0CB}"/>
              </a:ext>
            </a:extLst>
          </p:cNvPr>
          <p:cNvCxnSpPr>
            <a:cxnSpLocks/>
          </p:cNvCxnSpPr>
          <p:nvPr/>
        </p:nvCxnSpPr>
        <p:spPr>
          <a:xfrm flipH="1">
            <a:off x="6084168" y="1794174"/>
            <a:ext cx="785451" cy="37832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2" name="TextBox 41">
            <a:extLst>
              <a:ext uri="{FF2B5EF4-FFF2-40B4-BE49-F238E27FC236}">
                <a16:creationId xmlns:a16="http://schemas.microsoft.com/office/drawing/2014/main" id="{9A26975B-0048-7E40-2921-AD69EC81592C}"/>
              </a:ext>
            </a:extLst>
          </p:cNvPr>
          <p:cNvSpPr txBox="1"/>
          <p:nvPr/>
        </p:nvSpPr>
        <p:spPr>
          <a:xfrm>
            <a:off x="6590022" y="1257763"/>
            <a:ext cx="1258678" cy="276999"/>
          </a:xfrm>
          <a:prstGeom prst="rect">
            <a:avLst/>
          </a:prstGeom>
          <a:noFill/>
        </p:spPr>
        <p:txBody>
          <a:bodyPr wrap="square" rtlCol="0">
            <a:spAutoFit/>
          </a:bodyPr>
          <a:lstStyle/>
          <a:p>
            <a:pPr algn="l"/>
            <a:r>
              <a:rPr lang="en-GB" sz="1200" dirty="0"/>
              <a:t>Leaky feed</a:t>
            </a:r>
          </a:p>
        </p:txBody>
      </p:sp>
      <p:cxnSp>
        <p:nvCxnSpPr>
          <p:cNvPr id="43" name="Straight Arrow Connector 42">
            <a:extLst>
              <a:ext uri="{FF2B5EF4-FFF2-40B4-BE49-F238E27FC236}">
                <a16:creationId xmlns:a16="http://schemas.microsoft.com/office/drawing/2014/main" id="{E8B2DFB7-031F-D73D-C397-64C10FE1C58B}"/>
              </a:ext>
            </a:extLst>
          </p:cNvPr>
          <p:cNvCxnSpPr>
            <a:cxnSpLocks/>
          </p:cNvCxnSpPr>
          <p:nvPr/>
        </p:nvCxnSpPr>
        <p:spPr>
          <a:xfrm flipH="1">
            <a:off x="5616609" y="1414943"/>
            <a:ext cx="919591" cy="57154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A4FF4B8D-F18D-915A-BA6C-78574C01BCF0}"/>
              </a:ext>
            </a:extLst>
          </p:cNvPr>
          <p:cNvCxnSpPr>
            <a:cxnSpLocks/>
            <a:stCxn id="45" idx="0"/>
          </p:cNvCxnSpPr>
          <p:nvPr/>
        </p:nvCxnSpPr>
        <p:spPr>
          <a:xfrm flipV="1">
            <a:off x="3588253" y="3990201"/>
            <a:ext cx="628550" cy="6998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5" name="TextBox 44">
            <a:extLst>
              <a:ext uri="{FF2B5EF4-FFF2-40B4-BE49-F238E27FC236}">
                <a16:creationId xmlns:a16="http://schemas.microsoft.com/office/drawing/2014/main" id="{C5836F55-3479-F799-9B6A-EF373E4B8A7B}"/>
              </a:ext>
            </a:extLst>
          </p:cNvPr>
          <p:cNvSpPr txBox="1"/>
          <p:nvPr/>
        </p:nvSpPr>
        <p:spPr>
          <a:xfrm>
            <a:off x="2793804" y="4690028"/>
            <a:ext cx="1588897" cy="430887"/>
          </a:xfrm>
          <a:prstGeom prst="rect">
            <a:avLst/>
          </a:prstGeom>
          <a:noFill/>
        </p:spPr>
        <p:txBody>
          <a:bodyPr wrap="square" rtlCol="0">
            <a:spAutoFit/>
          </a:bodyPr>
          <a:lstStyle/>
          <a:p>
            <a:pPr algn="l"/>
            <a:r>
              <a:rPr lang="en-GB" sz="1100" dirty="0"/>
              <a:t>Reject water</a:t>
            </a:r>
          </a:p>
          <a:p>
            <a:pPr algn="l"/>
            <a:r>
              <a:rPr lang="en-GB" sz="1100" dirty="0"/>
              <a:t>DN125</a:t>
            </a:r>
          </a:p>
        </p:txBody>
      </p:sp>
      <p:cxnSp>
        <p:nvCxnSpPr>
          <p:cNvPr id="46" name="Straight Arrow Connector 45">
            <a:extLst>
              <a:ext uri="{FF2B5EF4-FFF2-40B4-BE49-F238E27FC236}">
                <a16:creationId xmlns:a16="http://schemas.microsoft.com/office/drawing/2014/main" id="{E863F4F0-74D8-1342-7CEB-DEBAA478A0D9}"/>
              </a:ext>
            </a:extLst>
          </p:cNvPr>
          <p:cNvCxnSpPr>
            <a:cxnSpLocks/>
            <a:stCxn id="49" idx="1"/>
          </p:cNvCxnSpPr>
          <p:nvPr/>
        </p:nvCxnSpPr>
        <p:spPr>
          <a:xfrm flipH="1" flipV="1">
            <a:off x="5548477" y="3867154"/>
            <a:ext cx="1197844" cy="5864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7" name="Straight Arrow Connector 46">
            <a:extLst>
              <a:ext uri="{FF2B5EF4-FFF2-40B4-BE49-F238E27FC236}">
                <a16:creationId xmlns:a16="http://schemas.microsoft.com/office/drawing/2014/main" id="{15888F03-35F4-5607-044D-AC341C42C3D6}"/>
              </a:ext>
            </a:extLst>
          </p:cNvPr>
          <p:cNvCxnSpPr>
            <a:cxnSpLocks/>
            <a:stCxn id="48" idx="1"/>
          </p:cNvCxnSpPr>
          <p:nvPr/>
        </p:nvCxnSpPr>
        <p:spPr>
          <a:xfrm flipH="1" flipV="1">
            <a:off x="4817718" y="4145991"/>
            <a:ext cx="1538529" cy="81342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8" name="TextBox 47">
            <a:extLst>
              <a:ext uri="{FF2B5EF4-FFF2-40B4-BE49-F238E27FC236}">
                <a16:creationId xmlns:a16="http://schemas.microsoft.com/office/drawing/2014/main" id="{85171E1D-1573-EBB5-93AE-0FFC47EA5B6A}"/>
              </a:ext>
            </a:extLst>
          </p:cNvPr>
          <p:cNvSpPr txBox="1"/>
          <p:nvPr/>
        </p:nvSpPr>
        <p:spPr>
          <a:xfrm>
            <a:off x="6356247" y="4828607"/>
            <a:ext cx="522900" cy="261610"/>
          </a:xfrm>
          <a:prstGeom prst="rect">
            <a:avLst/>
          </a:prstGeom>
          <a:noFill/>
        </p:spPr>
        <p:txBody>
          <a:bodyPr wrap="none" rtlCol="0">
            <a:spAutoFit/>
          </a:bodyPr>
          <a:lstStyle/>
          <a:p>
            <a:pPr algn="l"/>
            <a:r>
              <a:rPr lang="en-GB" sz="1100" dirty="0"/>
              <a:t>Drain</a:t>
            </a:r>
          </a:p>
        </p:txBody>
      </p:sp>
      <p:sp>
        <p:nvSpPr>
          <p:cNvPr id="49" name="TextBox 48">
            <a:extLst>
              <a:ext uri="{FF2B5EF4-FFF2-40B4-BE49-F238E27FC236}">
                <a16:creationId xmlns:a16="http://schemas.microsoft.com/office/drawing/2014/main" id="{3EEABAF9-D55F-0614-2D84-E7DA496DEC3F}"/>
              </a:ext>
            </a:extLst>
          </p:cNvPr>
          <p:cNvSpPr txBox="1"/>
          <p:nvPr/>
        </p:nvSpPr>
        <p:spPr>
          <a:xfrm>
            <a:off x="6746321" y="4322823"/>
            <a:ext cx="1045479" cy="261610"/>
          </a:xfrm>
          <a:prstGeom prst="rect">
            <a:avLst/>
          </a:prstGeom>
          <a:noFill/>
        </p:spPr>
        <p:txBody>
          <a:bodyPr wrap="none" rtlCol="0">
            <a:spAutoFit/>
          </a:bodyPr>
          <a:lstStyle/>
          <a:p>
            <a:pPr algn="l"/>
            <a:r>
              <a:rPr lang="en-GB" sz="1100" dirty="0"/>
              <a:t>Fresh air duct</a:t>
            </a:r>
          </a:p>
        </p:txBody>
      </p:sp>
      <p:cxnSp>
        <p:nvCxnSpPr>
          <p:cNvPr id="50" name="Straight Arrow Connector 49">
            <a:extLst>
              <a:ext uri="{FF2B5EF4-FFF2-40B4-BE49-F238E27FC236}">
                <a16:creationId xmlns:a16="http://schemas.microsoft.com/office/drawing/2014/main" id="{916B0029-7557-901C-7719-98B0AED4AAAA}"/>
              </a:ext>
            </a:extLst>
          </p:cNvPr>
          <p:cNvCxnSpPr>
            <a:cxnSpLocks/>
          </p:cNvCxnSpPr>
          <p:nvPr/>
        </p:nvCxnSpPr>
        <p:spPr>
          <a:xfrm>
            <a:off x="2980529" y="2387097"/>
            <a:ext cx="1665334" cy="61971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1" name="TextBox 50">
            <a:extLst>
              <a:ext uri="{FF2B5EF4-FFF2-40B4-BE49-F238E27FC236}">
                <a16:creationId xmlns:a16="http://schemas.microsoft.com/office/drawing/2014/main" id="{E895D13B-7570-3C0C-959F-75799EC17B49}"/>
              </a:ext>
            </a:extLst>
          </p:cNvPr>
          <p:cNvSpPr txBox="1"/>
          <p:nvPr/>
        </p:nvSpPr>
        <p:spPr>
          <a:xfrm>
            <a:off x="2000231" y="2021132"/>
            <a:ext cx="1045479" cy="480324"/>
          </a:xfrm>
          <a:prstGeom prst="rect">
            <a:avLst/>
          </a:prstGeom>
          <a:noFill/>
        </p:spPr>
        <p:txBody>
          <a:bodyPr wrap="square" rtlCol="0">
            <a:spAutoFit/>
          </a:bodyPr>
          <a:lstStyle/>
          <a:p>
            <a:pPr algn="l">
              <a:lnSpc>
                <a:spcPts val="3700"/>
              </a:lnSpc>
            </a:pPr>
            <a:r>
              <a:rPr lang="en-GB" sz="1100" b="1" u="sng" dirty="0">
                <a:solidFill>
                  <a:schemeClr val="accent1">
                    <a:lumMod val="75000"/>
                  </a:schemeClr>
                </a:solidFill>
              </a:rPr>
              <a:t>Collider ring</a:t>
            </a:r>
          </a:p>
        </p:txBody>
      </p:sp>
      <p:cxnSp>
        <p:nvCxnSpPr>
          <p:cNvPr id="52" name="Straight Arrow Connector 51">
            <a:extLst>
              <a:ext uri="{FF2B5EF4-FFF2-40B4-BE49-F238E27FC236}">
                <a16:creationId xmlns:a16="http://schemas.microsoft.com/office/drawing/2014/main" id="{68834C35-E645-D671-87B4-0159D30E4EFC}"/>
              </a:ext>
            </a:extLst>
          </p:cNvPr>
          <p:cNvCxnSpPr>
            <a:cxnSpLocks/>
          </p:cNvCxnSpPr>
          <p:nvPr/>
        </p:nvCxnSpPr>
        <p:spPr>
          <a:xfrm>
            <a:off x="3491880" y="1672303"/>
            <a:ext cx="1111818" cy="7447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3" name="TextBox 52">
            <a:extLst>
              <a:ext uri="{FF2B5EF4-FFF2-40B4-BE49-F238E27FC236}">
                <a16:creationId xmlns:a16="http://schemas.microsoft.com/office/drawing/2014/main" id="{697CA40D-1D73-4F4F-EB32-6232939AB385}"/>
              </a:ext>
            </a:extLst>
          </p:cNvPr>
          <p:cNvSpPr txBox="1"/>
          <p:nvPr/>
        </p:nvSpPr>
        <p:spPr>
          <a:xfrm>
            <a:off x="2539799" y="1168532"/>
            <a:ext cx="1045479" cy="480324"/>
          </a:xfrm>
          <a:prstGeom prst="rect">
            <a:avLst/>
          </a:prstGeom>
          <a:noFill/>
        </p:spPr>
        <p:txBody>
          <a:bodyPr wrap="square" rtlCol="0">
            <a:spAutoFit/>
          </a:bodyPr>
          <a:lstStyle/>
          <a:p>
            <a:pPr algn="l">
              <a:lnSpc>
                <a:spcPts val="3700"/>
              </a:lnSpc>
            </a:pPr>
            <a:r>
              <a:rPr lang="en-GB" sz="1100" b="1" u="sng" dirty="0">
                <a:solidFill>
                  <a:srgbClr val="00B050"/>
                </a:solidFill>
              </a:rPr>
              <a:t>Booster ring</a:t>
            </a:r>
          </a:p>
        </p:txBody>
      </p:sp>
      <p:sp>
        <p:nvSpPr>
          <p:cNvPr id="54" name="TextBox 53">
            <a:extLst>
              <a:ext uri="{FF2B5EF4-FFF2-40B4-BE49-F238E27FC236}">
                <a16:creationId xmlns:a16="http://schemas.microsoft.com/office/drawing/2014/main" id="{5EC2C0FA-5F00-8FEE-1790-DF32D960EB9E}"/>
              </a:ext>
            </a:extLst>
          </p:cNvPr>
          <p:cNvSpPr txBox="1"/>
          <p:nvPr/>
        </p:nvSpPr>
        <p:spPr>
          <a:xfrm>
            <a:off x="23229" y="4551608"/>
            <a:ext cx="2553216" cy="553998"/>
          </a:xfrm>
          <a:prstGeom prst="rect">
            <a:avLst/>
          </a:prstGeom>
          <a:solidFill>
            <a:srgbClr val="FFC000"/>
          </a:solidFill>
        </p:spPr>
        <p:txBody>
          <a:bodyPr wrap="square" rtlCol="0">
            <a:spAutoFit/>
          </a:bodyPr>
          <a:lstStyle/>
          <a:p>
            <a:r>
              <a:rPr lang="de-DE" sz="1000" dirty="0"/>
              <a:t>Main cross section as for FCC-hh</a:t>
            </a:r>
          </a:p>
          <a:p>
            <a:r>
              <a:rPr lang="de-DE" sz="1000" dirty="0"/>
              <a:t>Main ring below of booster ring </a:t>
            </a:r>
          </a:p>
          <a:p>
            <a:r>
              <a:rPr lang="de-DE" sz="1000" dirty="0"/>
              <a:t>Main ring and booster ring 1.03 m distant </a:t>
            </a:r>
          </a:p>
        </p:txBody>
      </p:sp>
      <p:pic>
        <p:nvPicPr>
          <p:cNvPr id="55" name="Picture 54" descr="A circular object with a picture of a room&#10;&#10;Description automatically generated">
            <a:extLst>
              <a:ext uri="{FF2B5EF4-FFF2-40B4-BE49-F238E27FC236}">
                <a16:creationId xmlns:a16="http://schemas.microsoft.com/office/drawing/2014/main" id="{34ABBF38-2715-0AF6-E139-1A989BC2DF51}"/>
              </a:ext>
            </a:extLst>
          </p:cNvPr>
          <p:cNvPicPr>
            <a:picLocks noChangeAspect="1"/>
          </p:cNvPicPr>
          <p:nvPr/>
        </p:nvPicPr>
        <p:blipFill>
          <a:blip r:embed="rId4">
            <a:extLst>
              <a:ext uri="{28A0092B-C50C-407E-A947-70E740481C1C}">
                <a14:useLocalDpi xmlns:a14="http://schemas.microsoft.com/office/drawing/2010/main" val="0"/>
              </a:ext>
            </a:extLst>
          </a:blip>
          <a:srcRect l="36735" t="20469" r="31599" b="17180"/>
          <a:stretch/>
        </p:blipFill>
        <p:spPr>
          <a:xfrm>
            <a:off x="112707" y="1102040"/>
            <a:ext cx="1839166" cy="1829633"/>
          </a:xfrm>
          <a:prstGeom prst="rect">
            <a:avLst/>
          </a:prstGeom>
        </p:spPr>
      </p:pic>
      <p:cxnSp>
        <p:nvCxnSpPr>
          <p:cNvPr id="56" name="Straight Arrow Connector 55">
            <a:extLst>
              <a:ext uri="{FF2B5EF4-FFF2-40B4-BE49-F238E27FC236}">
                <a16:creationId xmlns:a16="http://schemas.microsoft.com/office/drawing/2014/main" id="{FDE07100-D3FB-A159-EDAF-FE09B0D5053B}"/>
              </a:ext>
            </a:extLst>
          </p:cNvPr>
          <p:cNvCxnSpPr>
            <a:cxnSpLocks/>
            <a:stCxn id="57" idx="3"/>
          </p:cNvCxnSpPr>
          <p:nvPr/>
        </p:nvCxnSpPr>
        <p:spPr>
          <a:xfrm flipV="1">
            <a:off x="2980529" y="3334890"/>
            <a:ext cx="785632" cy="20767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7" name="TextBox 56">
            <a:extLst>
              <a:ext uri="{FF2B5EF4-FFF2-40B4-BE49-F238E27FC236}">
                <a16:creationId xmlns:a16="http://schemas.microsoft.com/office/drawing/2014/main" id="{3B931D3B-72A5-D7D5-2BF0-8E204168ABB0}"/>
              </a:ext>
            </a:extLst>
          </p:cNvPr>
          <p:cNvSpPr txBox="1"/>
          <p:nvPr/>
        </p:nvSpPr>
        <p:spPr>
          <a:xfrm>
            <a:off x="1776353" y="3411763"/>
            <a:ext cx="1204176" cy="261610"/>
          </a:xfrm>
          <a:prstGeom prst="rect">
            <a:avLst/>
          </a:prstGeom>
          <a:noFill/>
        </p:spPr>
        <p:txBody>
          <a:bodyPr wrap="none" rtlCol="0">
            <a:spAutoFit/>
          </a:bodyPr>
          <a:lstStyle/>
          <a:p>
            <a:pPr algn="l"/>
            <a:r>
              <a:rPr lang="en-GB" sz="1100" dirty="0"/>
              <a:t>He recovery line</a:t>
            </a:r>
          </a:p>
        </p:txBody>
      </p:sp>
      <p:sp>
        <p:nvSpPr>
          <p:cNvPr id="58" name="TextBox 57">
            <a:extLst>
              <a:ext uri="{FF2B5EF4-FFF2-40B4-BE49-F238E27FC236}">
                <a16:creationId xmlns:a16="http://schemas.microsoft.com/office/drawing/2014/main" id="{5B919093-75E3-C760-7A96-11CD7832255B}"/>
              </a:ext>
            </a:extLst>
          </p:cNvPr>
          <p:cNvSpPr txBox="1"/>
          <p:nvPr/>
        </p:nvSpPr>
        <p:spPr>
          <a:xfrm>
            <a:off x="2194897" y="689207"/>
            <a:ext cx="1571264" cy="430887"/>
          </a:xfrm>
          <a:prstGeom prst="rect">
            <a:avLst/>
          </a:prstGeom>
          <a:noFill/>
        </p:spPr>
        <p:txBody>
          <a:bodyPr wrap="none" rtlCol="0">
            <a:spAutoFit/>
          </a:bodyPr>
          <a:lstStyle/>
          <a:p>
            <a:pPr algn="ctr"/>
            <a:r>
              <a:rPr lang="en-GB" sz="1100" dirty="0">
                <a:latin typeface="Calibri" panose="020F0502020204030204" pitchFamily="34" charset="0"/>
                <a:cs typeface="Calibri" panose="020F0502020204030204" pitchFamily="34" charset="0"/>
              </a:rPr>
              <a:t>Robot space reservation</a:t>
            </a:r>
          </a:p>
          <a:p>
            <a:pPr algn="ctr"/>
            <a:r>
              <a:rPr lang="en-GB" sz="1100" dirty="0">
                <a:latin typeface="Calibri" panose="020F0502020204030204" pitchFamily="34" charset="0"/>
                <a:cs typeface="Calibri" panose="020F0502020204030204" pitchFamily="34" charset="0"/>
              </a:rPr>
              <a:t>2.9m x 0.55m (</a:t>
            </a:r>
            <a:r>
              <a:rPr lang="en-GB" sz="1100" dirty="0" err="1">
                <a:latin typeface="Calibri" panose="020F0502020204030204" pitchFamily="34" charset="0"/>
                <a:cs typeface="Calibri" panose="020F0502020204030204" pitchFamily="34" charset="0"/>
              </a:rPr>
              <a:t>LxH</a:t>
            </a:r>
            <a:r>
              <a:rPr lang="en-GB" sz="1100" dirty="0">
                <a:latin typeface="Calibri" panose="020F0502020204030204" pitchFamily="34" charset="0"/>
                <a:cs typeface="Calibri" panose="020F0502020204030204" pitchFamily="34" charset="0"/>
              </a:rPr>
              <a:t>)</a:t>
            </a:r>
          </a:p>
        </p:txBody>
      </p:sp>
      <p:cxnSp>
        <p:nvCxnSpPr>
          <p:cNvPr id="59" name="Straight Arrow Connector 58">
            <a:extLst>
              <a:ext uri="{FF2B5EF4-FFF2-40B4-BE49-F238E27FC236}">
                <a16:creationId xmlns:a16="http://schemas.microsoft.com/office/drawing/2014/main" id="{580840EF-6EDA-CD39-1B0A-679EBEA9DDF6}"/>
              </a:ext>
            </a:extLst>
          </p:cNvPr>
          <p:cNvCxnSpPr>
            <a:cxnSpLocks/>
          </p:cNvCxnSpPr>
          <p:nvPr/>
        </p:nvCxnSpPr>
        <p:spPr>
          <a:xfrm>
            <a:off x="3641474" y="1013763"/>
            <a:ext cx="1095433" cy="104303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 name="Footer Placeholder 5">
            <a:extLst>
              <a:ext uri="{FF2B5EF4-FFF2-40B4-BE49-F238E27FC236}">
                <a16:creationId xmlns:a16="http://schemas.microsoft.com/office/drawing/2014/main" id="{66526628-B008-18C6-A413-FD1C915DD50F}"/>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296647496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50</a:t>
            </a:fld>
            <a:endParaRPr lang="en-US" dirty="0"/>
          </a:p>
        </p:txBody>
      </p:sp>
      <p:pic>
        <p:nvPicPr>
          <p:cNvPr id="13" name="Picture 12">
            <a:extLst>
              <a:ext uri="{FF2B5EF4-FFF2-40B4-BE49-F238E27FC236}">
                <a16:creationId xmlns:a16="http://schemas.microsoft.com/office/drawing/2014/main" id="{D7DD8D87-63CF-4643-9F1F-0708EC00C8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3" name="Textfeld 4">
            <a:extLst>
              <a:ext uri="{FF2B5EF4-FFF2-40B4-BE49-F238E27FC236}">
                <a16:creationId xmlns:a16="http://schemas.microsoft.com/office/drawing/2014/main" id="{D74AC622-C2BB-6DF6-9426-0FBAD4BD1D82}"/>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4" name="Footer Placeholder 5">
            <a:extLst>
              <a:ext uri="{FF2B5EF4-FFF2-40B4-BE49-F238E27FC236}">
                <a16:creationId xmlns:a16="http://schemas.microsoft.com/office/drawing/2014/main" id="{664D3FF6-6AB0-72F9-D3C4-A635370C5CFF}"/>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25987042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6</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95" name="Textplatzhalter 3">
            <a:extLst>
              <a:ext uri="{FF2B5EF4-FFF2-40B4-BE49-F238E27FC236}">
                <a16:creationId xmlns:a16="http://schemas.microsoft.com/office/drawing/2014/main" id="{1CA067C8-1CEF-6C12-9E8A-FE589891F76C}"/>
              </a:ext>
            </a:extLst>
          </p:cNvPr>
          <p:cNvSpPr txBox="1">
            <a:spLocks/>
          </p:cNvSpPr>
          <p:nvPr/>
        </p:nvSpPr>
        <p:spPr>
          <a:xfrm>
            <a:off x="0" y="448221"/>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Integration of FCC-</a:t>
            </a:r>
            <a:r>
              <a:rPr lang="en-US" sz="2000" u="sng" dirty="0" err="1"/>
              <a:t>ee</a:t>
            </a:r>
            <a:r>
              <a:rPr lang="en-US" sz="2000" u="sng" dirty="0"/>
              <a:t> machine elements (regular arc)</a:t>
            </a:r>
            <a:endParaRPr lang="en-US" sz="2000" dirty="0"/>
          </a:p>
          <a:p>
            <a:pPr indent="354013">
              <a:lnSpc>
                <a:spcPct val="150000"/>
              </a:lnSpc>
              <a:defRPr/>
            </a:pPr>
            <a:endParaRPr lang="en-US" dirty="0"/>
          </a:p>
        </p:txBody>
      </p:sp>
      <p:pic>
        <p:nvPicPr>
          <p:cNvPr id="41" name="Picture 40">
            <a:extLst>
              <a:ext uri="{FF2B5EF4-FFF2-40B4-BE49-F238E27FC236}">
                <a16:creationId xmlns:a16="http://schemas.microsoft.com/office/drawing/2014/main" id="{CF440CF5-78E4-0EB9-B95D-7B78E27FE274}"/>
              </a:ext>
            </a:extLst>
          </p:cNvPr>
          <p:cNvPicPr>
            <a:picLocks noChangeAspect="1"/>
          </p:cNvPicPr>
          <p:nvPr/>
        </p:nvPicPr>
        <p:blipFill>
          <a:blip r:embed="rId4"/>
          <a:stretch>
            <a:fillRect/>
          </a:stretch>
        </p:blipFill>
        <p:spPr>
          <a:xfrm>
            <a:off x="497239" y="1310947"/>
            <a:ext cx="8532232" cy="631371"/>
          </a:xfrm>
          <a:prstGeom prst="rect">
            <a:avLst/>
          </a:prstGeom>
        </p:spPr>
      </p:pic>
      <p:sp>
        <p:nvSpPr>
          <p:cNvPr id="42" name="TextBox 41">
            <a:extLst>
              <a:ext uri="{FF2B5EF4-FFF2-40B4-BE49-F238E27FC236}">
                <a16:creationId xmlns:a16="http://schemas.microsoft.com/office/drawing/2014/main" id="{E09FBFB2-723C-F785-5011-98FCA51318E2}"/>
              </a:ext>
            </a:extLst>
          </p:cNvPr>
          <p:cNvSpPr txBox="1"/>
          <p:nvPr/>
        </p:nvSpPr>
        <p:spPr>
          <a:xfrm>
            <a:off x="-57348" y="1590066"/>
            <a:ext cx="1045479" cy="480324"/>
          </a:xfrm>
          <a:prstGeom prst="rect">
            <a:avLst/>
          </a:prstGeom>
          <a:noFill/>
        </p:spPr>
        <p:txBody>
          <a:bodyPr wrap="square" rtlCol="0">
            <a:spAutoFit/>
          </a:bodyPr>
          <a:lstStyle/>
          <a:p>
            <a:pPr algn="l">
              <a:lnSpc>
                <a:spcPts val="3700"/>
              </a:lnSpc>
            </a:pPr>
            <a:r>
              <a:rPr lang="en-GB" sz="1100" b="1" u="sng" dirty="0">
                <a:solidFill>
                  <a:schemeClr val="accent1">
                    <a:lumMod val="75000"/>
                  </a:schemeClr>
                </a:solidFill>
              </a:rPr>
              <a:t>Collider ring</a:t>
            </a:r>
          </a:p>
        </p:txBody>
      </p:sp>
      <p:sp>
        <p:nvSpPr>
          <p:cNvPr id="43" name="TextBox 42">
            <a:extLst>
              <a:ext uri="{FF2B5EF4-FFF2-40B4-BE49-F238E27FC236}">
                <a16:creationId xmlns:a16="http://schemas.microsoft.com/office/drawing/2014/main" id="{FA7FDAE0-5AD8-26D7-E9B7-6750BA5B8F07}"/>
              </a:ext>
            </a:extLst>
          </p:cNvPr>
          <p:cNvSpPr txBox="1"/>
          <p:nvPr/>
        </p:nvSpPr>
        <p:spPr>
          <a:xfrm>
            <a:off x="-26392" y="893219"/>
            <a:ext cx="1045479" cy="480324"/>
          </a:xfrm>
          <a:prstGeom prst="rect">
            <a:avLst/>
          </a:prstGeom>
          <a:noFill/>
        </p:spPr>
        <p:txBody>
          <a:bodyPr wrap="square" rtlCol="0">
            <a:spAutoFit/>
          </a:bodyPr>
          <a:lstStyle/>
          <a:p>
            <a:pPr algn="l">
              <a:lnSpc>
                <a:spcPts val="3700"/>
              </a:lnSpc>
            </a:pPr>
            <a:r>
              <a:rPr lang="en-GB" sz="1100" b="1" u="sng" dirty="0">
                <a:solidFill>
                  <a:srgbClr val="00B050"/>
                </a:solidFill>
              </a:rPr>
              <a:t>Booster ring</a:t>
            </a:r>
          </a:p>
        </p:txBody>
      </p:sp>
      <p:sp>
        <p:nvSpPr>
          <p:cNvPr id="55" name="TextBox 54">
            <a:extLst>
              <a:ext uri="{FF2B5EF4-FFF2-40B4-BE49-F238E27FC236}">
                <a16:creationId xmlns:a16="http://schemas.microsoft.com/office/drawing/2014/main" id="{0FD5AC0F-E521-3E44-D57D-443176E5C721}"/>
              </a:ext>
            </a:extLst>
          </p:cNvPr>
          <p:cNvSpPr txBox="1"/>
          <p:nvPr/>
        </p:nvSpPr>
        <p:spPr>
          <a:xfrm>
            <a:off x="2416783" y="863633"/>
            <a:ext cx="1395109" cy="261610"/>
          </a:xfrm>
          <a:prstGeom prst="rect">
            <a:avLst/>
          </a:prstGeom>
          <a:noFill/>
        </p:spPr>
        <p:txBody>
          <a:bodyPr wrap="square" rtlCol="0">
            <a:spAutoFit/>
          </a:bodyPr>
          <a:lstStyle/>
          <a:p>
            <a:pPr algn="ctr"/>
            <a:r>
              <a:rPr lang="en-US" sz="1100" dirty="0" err="1"/>
              <a:t>Sextupole</a:t>
            </a:r>
            <a:endParaRPr lang="en-GB" sz="1100" dirty="0"/>
          </a:p>
        </p:txBody>
      </p:sp>
      <p:sp>
        <p:nvSpPr>
          <p:cNvPr id="56" name="TextBox 55">
            <a:extLst>
              <a:ext uri="{FF2B5EF4-FFF2-40B4-BE49-F238E27FC236}">
                <a16:creationId xmlns:a16="http://schemas.microsoft.com/office/drawing/2014/main" id="{DD4336A9-30F0-1CDF-27D7-6CE5B2E2DDA5}"/>
              </a:ext>
            </a:extLst>
          </p:cNvPr>
          <p:cNvSpPr txBox="1"/>
          <p:nvPr/>
        </p:nvSpPr>
        <p:spPr>
          <a:xfrm>
            <a:off x="1542282" y="843558"/>
            <a:ext cx="1045480" cy="261610"/>
          </a:xfrm>
          <a:prstGeom prst="rect">
            <a:avLst/>
          </a:prstGeom>
          <a:noFill/>
        </p:spPr>
        <p:txBody>
          <a:bodyPr wrap="square" rtlCol="0">
            <a:spAutoFit/>
          </a:bodyPr>
          <a:lstStyle/>
          <a:p>
            <a:pPr algn="ctr"/>
            <a:r>
              <a:rPr lang="en-US" sz="1100" dirty="0"/>
              <a:t>Quadrupole</a:t>
            </a:r>
            <a:endParaRPr lang="en-GB" sz="1100" dirty="0"/>
          </a:p>
        </p:txBody>
      </p:sp>
      <p:sp>
        <p:nvSpPr>
          <p:cNvPr id="57" name="TextBox 56">
            <a:extLst>
              <a:ext uri="{FF2B5EF4-FFF2-40B4-BE49-F238E27FC236}">
                <a16:creationId xmlns:a16="http://schemas.microsoft.com/office/drawing/2014/main" id="{A03E60ED-D6C9-7C5A-D5AB-D106D767153C}"/>
              </a:ext>
            </a:extLst>
          </p:cNvPr>
          <p:cNvSpPr txBox="1"/>
          <p:nvPr/>
        </p:nvSpPr>
        <p:spPr>
          <a:xfrm>
            <a:off x="4030189" y="863633"/>
            <a:ext cx="1083622" cy="261610"/>
          </a:xfrm>
          <a:prstGeom prst="rect">
            <a:avLst/>
          </a:prstGeom>
          <a:noFill/>
        </p:spPr>
        <p:txBody>
          <a:bodyPr wrap="square" rtlCol="0">
            <a:spAutoFit/>
          </a:bodyPr>
          <a:lstStyle/>
          <a:p>
            <a:pPr algn="ctr"/>
            <a:r>
              <a:rPr lang="en-US" sz="1100" dirty="0"/>
              <a:t>Dipole</a:t>
            </a:r>
            <a:endParaRPr lang="en-GB" sz="1100" dirty="0"/>
          </a:p>
        </p:txBody>
      </p:sp>
      <p:cxnSp>
        <p:nvCxnSpPr>
          <p:cNvPr id="63" name="Straight Arrow Connector 62">
            <a:extLst>
              <a:ext uri="{FF2B5EF4-FFF2-40B4-BE49-F238E27FC236}">
                <a16:creationId xmlns:a16="http://schemas.microsoft.com/office/drawing/2014/main" id="{B3E772B4-9949-83D8-BECF-CF4F400143C4}"/>
              </a:ext>
            </a:extLst>
          </p:cNvPr>
          <p:cNvCxnSpPr>
            <a:cxnSpLocks/>
          </p:cNvCxnSpPr>
          <p:nvPr/>
        </p:nvCxnSpPr>
        <p:spPr>
          <a:xfrm>
            <a:off x="2195736" y="1100590"/>
            <a:ext cx="328901" cy="250614"/>
          </a:xfrm>
          <a:prstGeom prst="straightConnector1">
            <a:avLst/>
          </a:prstGeom>
          <a:ln w="12700">
            <a:tailEnd type="triangle"/>
          </a:ln>
        </p:spPr>
        <p:style>
          <a:lnRef idx="1">
            <a:schemeClr val="accent4"/>
          </a:lnRef>
          <a:fillRef idx="0">
            <a:schemeClr val="accent4"/>
          </a:fillRef>
          <a:effectRef idx="0">
            <a:schemeClr val="accent4"/>
          </a:effectRef>
          <a:fontRef idx="minor">
            <a:schemeClr val="tx1"/>
          </a:fontRef>
        </p:style>
      </p:cxnSp>
      <p:cxnSp>
        <p:nvCxnSpPr>
          <p:cNvPr id="66" name="Straight Arrow Connector 65">
            <a:extLst>
              <a:ext uri="{FF2B5EF4-FFF2-40B4-BE49-F238E27FC236}">
                <a16:creationId xmlns:a16="http://schemas.microsoft.com/office/drawing/2014/main" id="{3ADCF54E-F424-9686-F193-21C98B92D3BD}"/>
              </a:ext>
            </a:extLst>
          </p:cNvPr>
          <p:cNvCxnSpPr>
            <a:cxnSpLocks/>
            <a:stCxn id="55" idx="2"/>
          </p:cNvCxnSpPr>
          <p:nvPr/>
        </p:nvCxnSpPr>
        <p:spPr>
          <a:xfrm flipH="1">
            <a:off x="2916663" y="1125243"/>
            <a:ext cx="197675" cy="299122"/>
          </a:xfrm>
          <a:prstGeom prst="straightConnector1">
            <a:avLst/>
          </a:prstGeom>
          <a:ln w="12700">
            <a:tailEnd type="triangle"/>
          </a:ln>
        </p:spPr>
        <p:style>
          <a:lnRef idx="1">
            <a:schemeClr val="accent4"/>
          </a:lnRef>
          <a:fillRef idx="0">
            <a:schemeClr val="accent4"/>
          </a:fillRef>
          <a:effectRef idx="0">
            <a:schemeClr val="accent4"/>
          </a:effectRef>
          <a:fontRef idx="minor">
            <a:schemeClr val="tx1"/>
          </a:fontRef>
        </p:style>
      </p:cxnSp>
      <p:cxnSp>
        <p:nvCxnSpPr>
          <p:cNvPr id="68" name="Straight Arrow Connector 67">
            <a:extLst>
              <a:ext uri="{FF2B5EF4-FFF2-40B4-BE49-F238E27FC236}">
                <a16:creationId xmlns:a16="http://schemas.microsoft.com/office/drawing/2014/main" id="{E8D3A97C-A324-2C4F-56B3-03002A647904}"/>
              </a:ext>
            </a:extLst>
          </p:cNvPr>
          <p:cNvCxnSpPr>
            <a:cxnSpLocks/>
          </p:cNvCxnSpPr>
          <p:nvPr/>
        </p:nvCxnSpPr>
        <p:spPr>
          <a:xfrm flipH="1">
            <a:off x="4292198" y="1134257"/>
            <a:ext cx="260030" cy="299122"/>
          </a:xfrm>
          <a:prstGeom prst="straightConnector1">
            <a:avLst/>
          </a:prstGeom>
          <a:ln w="12700">
            <a:tailEnd type="triangle"/>
          </a:ln>
        </p:spPr>
        <p:style>
          <a:lnRef idx="1">
            <a:schemeClr val="accent4"/>
          </a:lnRef>
          <a:fillRef idx="0">
            <a:schemeClr val="accent4"/>
          </a:fillRef>
          <a:effectRef idx="0">
            <a:schemeClr val="accent4"/>
          </a:effectRef>
          <a:fontRef idx="minor">
            <a:schemeClr val="tx1"/>
          </a:fontRef>
        </p:style>
      </p:cxnSp>
      <p:cxnSp>
        <p:nvCxnSpPr>
          <p:cNvPr id="70" name="Straight Arrow Connector 69">
            <a:extLst>
              <a:ext uri="{FF2B5EF4-FFF2-40B4-BE49-F238E27FC236}">
                <a16:creationId xmlns:a16="http://schemas.microsoft.com/office/drawing/2014/main" id="{C294742D-77B1-D571-C8B1-B8B75A651B49}"/>
              </a:ext>
            </a:extLst>
          </p:cNvPr>
          <p:cNvCxnSpPr>
            <a:cxnSpLocks/>
          </p:cNvCxnSpPr>
          <p:nvPr/>
        </p:nvCxnSpPr>
        <p:spPr>
          <a:xfrm>
            <a:off x="4657695" y="1138326"/>
            <a:ext cx="312701" cy="290984"/>
          </a:xfrm>
          <a:prstGeom prst="straightConnector1">
            <a:avLst/>
          </a:prstGeom>
          <a:ln w="12700">
            <a:tailEnd type="triangle"/>
          </a:ln>
        </p:spPr>
        <p:style>
          <a:lnRef idx="1">
            <a:schemeClr val="accent4"/>
          </a:lnRef>
          <a:fillRef idx="0">
            <a:schemeClr val="accent4"/>
          </a:fillRef>
          <a:effectRef idx="0">
            <a:schemeClr val="accent4"/>
          </a:effectRef>
          <a:fontRef idx="minor">
            <a:schemeClr val="tx1"/>
          </a:fontRef>
        </p:style>
      </p:cxnSp>
      <p:sp>
        <p:nvSpPr>
          <p:cNvPr id="76" name="TextBox 75">
            <a:extLst>
              <a:ext uri="{FF2B5EF4-FFF2-40B4-BE49-F238E27FC236}">
                <a16:creationId xmlns:a16="http://schemas.microsoft.com/office/drawing/2014/main" id="{F3A76D2E-D037-421B-4123-3E1877E67B1B}"/>
              </a:ext>
            </a:extLst>
          </p:cNvPr>
          <p:cNvSpPr txBox="1"/>
          <p:nvPr/>
        </p:nvSpPr>
        <p:spPr>
          <a:xfrm>
            <a:off x="1785628" y="2112627"/>
            <a:ext cx="1395109" cy="261610"/>
          </a:xfrm>
          <a:prstGeom prst="rect">
            <a:avLst/>
          </a:prstGeom>
          <a:noFill/>
        </p:spPr>
        <p:txBody>
          <a:bodyPr wrap="square" rtlCol="0">
            <a:spAutoFit/>
          </a:bodyPr>
          <a:lstStyle/>
          <a:p>
            <a:pPr algn="ctr"/>
            <a:r>
              <a:rPr lang="en-US" sz="1100" dirty="0" err="1"/>
              <a:t>Sextupole</a:t>
            </a:r>
            <a:endParaRPr lang="en-GB" sz="1100" dirty="0"/>
          </a:p>
        </p:txBody>
      </p:sp>
      <p:sp>
        <p:nvSpPr>
          <p:cNvPr id="77" name="TextBox 76">
            <a:extLst>
              <a:ext uri="{FF2B5EF4-FFF2-40B4-BE49-F238E27FC236}">
                <a16:creationId xmlns:a16="http://schemas.microsoft.com/office/drawing/2014/main" id="{A2C55E0C-05C6-720F-2C46-E719AA066A83}"/>
              </a:ext>
            </a:extLst>
          </p:cNvPr>
          <p:cNvSpPr txBox="1"/>
          <p:nvPr/>
        </p:nvSpPr>
        <p:spPr>
          <a:xfrm>
            <a:off x="989022" y="2114939"/>
            <a:ext cx="1045480" cy="261610"/>
          </a:xfrm>
          <a:prstGeom prst="rect">
            <a:avLst/>
          </a:prstGeom>
          <a:noFill/>
        </p:spPr>
        <p:txBody>
          <a:bodyPr wrap="square" rtlCol="0">
            <a:spAutoFit/>
          </a:bodyPr>
          <a:lstStyle/>
          <a:p>
            <a:pPr algn="ctr"/>
            <a:r>
              <a:rPr lang="en-US" sz="1100" dirty="0"/>
              <a:t>Quadrupole</a:t>
            </a:r>
            <a:endParaRPr lang="en-GB" sz="1100" dirty="0"/>
          </a:p>
        </p:txBody>
      </p:sp>
      <p:sp>
        <p:nvSpPr>
          <p:cNvPr id="78" name="TextBox 77">
            <a:extLst>
              <a:ext uri="{FF2B5EF4-FFF2-40B4-BE49-F238E27FC236}">
                <a16:creationId xmlns:a16="http://schemas.microsoft.com/office/drawing/2014/main" id="{F2B20D99-A97A-8287-51E5-C848D47087DC}"/>
              </a:ext>
            </a:extLst>
          </p:cNvPr>
          <p:cNvSpPr txBox="1"/>
          <p:nvPr/>
        </p:nvSpPr>
        <p:spPr>
          <a:xfrm>
            <a:off x="3435532" y="2103919"/>
            <a:ext cx="1083622" cy="261610"/>
          </a:xfrm>
          <a:prstGeom prst="rect">
            <a:avLst/>
          </a:prstGeom>
          <a:noFill/>
        </p:spPr>
        <p:txBody>
          <a:bodyPr wrap="square" rtlCol="0">
            <a:spAutoFit/>
          </a:bodyPr>
          <a:lstStyle/>
          <a:p>
            <a:pPr algn="ctr"/>
            <a:r>
              <a:rPr lang="en-US" sz="1100" dirty="0"/>
              <a:t>Dipole</a:t>
            </a:r>
            <a:endParaRPr lang="en-GB" sz="1100" dirty="0"/>
          </a:p>
        </p:txBody>
      </p:sp>
      <p:cxnSp>
        <p:nvCxnSpPr>
          <p:cNvPr id="79" name="Straight Arrow Connector 78">
            <a:extLst>
              <a:ext uri="{FF2B5EF4-FFF2-40B4-BE49-F238E27FC236}">
                <a16:creationId xmlns:a16="http://schemas.microsoft.com/office/drawing/2014/main" id="{6B96671C-D887-9220-27AE-8995949CE730}"/>
              </a:ext>
            </a:extLst>
          </p:cNvPr>
          <p:cNvCxnSpPr>
            <a:cxnSpLocks/>
            <a:stCxn id="77" idx="0"/>
          </p:cNvCxnSpPr>
          <p:nvPr/>
        </p:nvCxnSpPr>
        <p:spPr>
          <a:xfrm flipV="1">
            <a:off x="1511762" y="1670914"/>
            <a:ext cx="107910" cy="444025"/>
          </a:xfrm>
          <a:prstGeom prst="straightConnector1">
            <a:avLst/>
          </a:prstGeom>
          <a:ln w="12700">
            <a:solidFill>
              <a:schemeClr val="accent1">
                <a:lumMod val="75000"/>
              </a:schemeClr>
            </a:solidFill>
            <a:tailEnd type="triangle"/>
          </a:ln>
        </p:spPr>
        <p:style>
          <a:lnRef idx="1">
            <a:schemeClr val="accent4"/>
          </a:lnRef>
          <a:fillRef idx="0">
            <a:schemeClr val="accent4"/>
          </a:fillRef>
          <a:effectRef idx="0">
            <a:schemeClr val="accent4"/>
          </a:effectRef>
          <a:fontRef idx="minor">
            <a:schemeClr val="tx1"/>
          </a:fontRef>
        </p:style>
      </p:cxnSp>
      <p:cxnSp>
        <p:nvCxnSpPr>
          <p:cNvPr id="85" name="Straight Arrow Connector 84">
            <a:extLst>
              <a:ext uri="{FF2B5EF4-FFF2-40B4-BE49-F238E27FC236}">
                <a16:creationId xmlns:a16="http://schemas.microsoft.com/office/drawing/2014/main" id="{769C3C88-D5A5-A47D-5088-A265548E6352}"/>
              </a:ext>
            </a:extLst>
          </p:cNvPr>
          <p:cNvCxnSpPr>
            <a:cxnSpLocks/>
          </p:cNvCxnSpPr>
          <p:nvPr/>
        </p:nvCxnSpPr>
        <p:spPr>
          <a:xfrm flipH="1" flipV="1">
            <a:off x="2267744" y="1670914"/>
            <a:ext cx="161483" cy="494573"/>
          </a:xfrm>
          <a:prstGeom prst="straightConnector1">
            <a:avLst/>
          </a:prstGeom>
          <a:ln w="12700">
            <a:solidFill>
              <a:schemeClr val="accent1">
                <a:lumMod val="75000"/>
              </a:schemeClr>
            </a:solidFill>
            <a:tailEnd type="triangle"/>
          </a:ln>
        </p:spPr>
        <p:style>
          <a:lnRef idx="1">
            <a:schemeClr val="accent4"/>
          </a:lnRef>
          <a:fillRef idx="0">
            <a:schemeClr val="accent4"/>
          </a:fillRef>
          <a:effectRef idx="0">
            <a:schemeClr val="accent4"/>
          </a:effectRef>
          <a:fontRef idx="minor">
            <a:schemeClr val="tx1"/>
          </a:fontRef>
        </p:style>
      </p:cxnSp>
      <p:cxnSp>
        <p:nvCxnSpPr>
          <p:cNvPr id="87" name="Straight Arrow Connector 86">
            <a:extLst>
              <a:ext uri="{FF2B5EF4-FFF2-40B4-BE49-F238E27FC236}">
                <a16:creationId xmlns:a16="http://schemas.microsoft.com/office/drawing/2014/main" id="{E569CA89-7547-5F9B-4836-07A4186D3CAF}"/>
              </a:ext>
            </a:extLst>
          </p:cNvPr>
          <p:cNvCxnSpPr>
            <a:cxnSpLocks/>
          </p:cNvCxnSpPr>
          <p:nvPr/>
        </p:nvCxnSpPr>
        <p:spPr>
          <a:xfrm flipH="1" flipV="1">
            <a:off x="2065022" y="1668602"/>
            <a:ext cx="364205" cy="501579"/>
          </a:xfrm>
          <a:prstGeom prst="straightConnector1">
            <a:avLst/>
          </a:prstGeom>
          <a:ln w="12700">
            <a:solidFill>
              <a:schemeClr val="accent1">
                <a:lumMod val="75000"/>
              </a:schemeClr>
            </a:solidFill>
            <a:tailEnd type="triangle"/>
          </a:ln>
        </p:spPr>
        <p:style>
          <a:lnRef idx="1">
            <a:schemeClr val="accent4"/>
          </a:lnRef>
          <a:fillRef idx="0">
            <a:schemeClr val="accent4"/>
          </a:fillRef>
          <a:effectRef idx="0">
            <a:schemeClr val="accent4"/>
          </a:effectRef>
          <a:fontRef idx="minor">
            <a:schemeClr val="tx1"/>
          </a:fontRef>
        </p:style>
      </p:cxnSp>
      <p:cxnSp>
        <p:nvCxnSpPr>
          <p:cNvPr id="89" name="Straight Arrow Connector 88">
            <a:extLst>
              <a:ext uri="{FF2B5EF4-FFF2-40B4-BE49-F238E27FC236}">
                <a16:creationId xmlns:a16="http://schemas.microsoft.com/office/drawing/2014/main" id="{43ADAEE6-9603-EEC0-9B5C-F76938B3B886}"/>
              </a:ext>
            </a:extLst>
          </p:cNvPr>
          <p:cNvCxnSpPr>
            <a:cxnSpLocks/>
          </p:cNvCxnSpPr>
          <p:nvPr/>
        </p:nvCxnSpPr>
        <p:spPr>
          <a:xfrm flipH="1" flipV="1">
            <a:off x="3715624" y="1668602"/>
            <a:ext cx="161483" cy="494573"/>
          </a:xfrm>
          <a:prstGeom prst="straightConnector1">
            <a:avLst/>
          </a:prstGeom>
          <a:ln w="12700">
            <a:solidFill>
              <a:schemeClr val="accent1">
                <a:lumMod val="75000"/>
              </a:schemeClr>
            </a:solidFill>
            <a:tailEnd type="triangle"/>
          </a:ln>
        </p:spPr>
        <p:style>
          <a:lnRef idx="1">
            <a:schemeClr val="accent4"/>
          </a:lnRef>
          <a:fillRef idx="0">
            <a:schemeClr val="accent4"/>
          </a:fillRef>
          <a:effectRef idx="0">
            <a:schemeClr val="accent4"/>
          </a:effectRef>
          <a:fontRef idx="minor">
            <a:schemeClr val="tx1"/>
          </a:fontRef>
        </p:style>
      </p:cxnSp>
      <p:cxnSp>
        <p:nvCxnSpPr>
          <p:cNvPr id="90" name="Straight Arrow Connector 89">
            <a:extLst>
              <a:ext uri="{FF2B5EF4-FFF2-40B4-BE49-F238E27FC236}">
                <a16:creationId xmlns:a16="http://schemas.microsoft.com/office/drawing/2014/main" id="{E40A84F0-D21B-F9BB-9E18-546711DA6616}"/>
              </a:ext>
            </a:extLst>
          </p:cNvPr>
          <p:cNvCxnSpPr>
            <a:cxnSpLocks/>
          </p:cNvCxnSpPr>
          <p:nvPr/>
        </p:nvCxnSpPr>
        <p:spPr>
          <a:xfrm flipV="1">
            <a:off x="4045935" y="1668602"/>
            <a:ext cx="161576" cy="494573"/>
          </a:xfrm>
          <a:prstGeom prst="straightConnector1">
            <a:avLst/>
          </a:prstGeom>
          <a:ln w="12700">
            <a:solidFill>
              <a:schemeClr val="accent1">
                <a:lumMod val="75000"/>
              </a:schemeClr>
            </a:solidFill>
            <a:tailEnd type="triangle"/>
          </a:ln>
        </p:spPr>
        <p:style>
          <a:lnRef idx="1">
            <a:schemeClr val="accent4"/>
          </a:lnRef>
          <a:fillRef idx="0">
            <a:schemeClr val="accent4"/>
          </a:fillRef>
          <a:effectRef idx="0">
            <a:schemeClr val="accent4"/>
          </a:effectRef>
          <a:fontRef idx="minor">
            <a:schemeClr val="tx1"/>
          </a:fontRef>
        </p:style>
      </p:cxnSp>
      <p:pic>
        <p:nvPicPr>
          <p:cNvPr id="93" name="Picture 92">
            <a:extLst>
              <a:ext uri="{FF2B5EF4-FFF2-40B4-BE49-F238E27FC236}">
                <a16:creationId xmlns:a16="http://schemas.microsoft.com/office/drawing/2014/main" id="{74A7F4E0-34D4-6C05-8BBE-97695F051CD1}"/>
              </a:ext>
            </a:extLst>
          </p:cNvPr>
          <p:cNvPicPr>
            <a:picLocks noChangeAspect="1"/>
          </p:cNvPicPr>
          <p:nvPr/>
        </p:nvPicPr>
        <p:blipFill>
          <a:blip r:embed="rId5"/>
          <a:stretch>
            <a:fillRect/>
          </a:stretch>
        </p:blipFill>
        <p:spPr>
          <a:xfrm>
            <a:off x="280723" y="2358768"/>
            <a:ext cx="3729089" cy="1489108"/>
          </a:xfrm>
          <a:prstGeom prst="rect">
            <a:avLst/>
          </a:prstGeom>
        </p:spPr>
      </p:pic>
      <p:pic>
        <p:nvPicPr>
          <p:cNvPr id="96" name="Picture 95">
            <a:extLst>
              <a:ext uri="{FF2B5EF4-FFF2-40B4-BE49-F238E27FC236}">
                <a16:creationId xmlns:a16="http://schemas.microsoft.com/office/drawing/2014/main" id="{40DD21D1-3798-E58B-D717-66FE7FFCA4F5}"/>
              </a:ext>
            </a:extLst>
          </p:cNvPr>
          <p:cNvPicPr>
            <a:picLocks noChangeAspect="1"/>
          </p:cNvPicPr>
          <p:nvPr/>
        </p:nvPicPr>
        <p:blipFill>
          <a:blip r:embed="rId6"/>
          <a:stretch>
            <a:fillRect/>
          </a:stretch>
        </p:blipFill>
        <p:spPr>
          <a:xfrm>
            <a:off x="4489966" y="2580269"/>
            <a:ext cx="4411524" cy="772998"/>
          </a:xfrm>
          <a:prstGeom prst="rect">
            <a:avLst/>
          </a:prstGeom>
        </p:spPr>
      </p:pic>
      <p:pic>
        <p:nvPicPr>
          <p:cNvPr id="2" name="Picture 1">
            <a:extLst>
              <a:ext uri="{FF2B5EF4-FFF2-40B4-BE49-F238E27FC236}">
                <a16:creationId xmlns:a16="http://schemas.microsoft.com/office/drawing/2014/main" id="{EAB622BB-BB0C-28B2-E7F5-71742AEE96C0}"/>
              </a:ext>
            </a:extLst>
          </p:cNvPr>
          <p:cNvPicPr>
            <a:picLocks noChangeAspect="1"/>
          </p:cNvPicPr>
          <p:nvPr/>
        </p:nvPicPr>
        <p:blipFill>
          <a:blip r:embed="rId7"/>
          <a:stretch>
            <a:fillRect/>
          </a:stretch>
        </p:blipFill>
        <p:spPr>
          <a:xfrm>
            <a:off x="4988282" y="1848225"/>
            <a:ext cx="4041189" cy="772998"/>
          </a:xfrm>
          <a:prstGeom prst="rect">
            <a:avLst/>
          </a:prstGeom>
        </p:spPr>
      </p:pic>
      <p:pic>
        <p:nvPicPr>
          <p:cNvPr id="5" name="Picture 4">
            <a:extLst>
              <a:ext uri="{FF2B5EF4-FFF2-40B4-BE49-F238E27FC236}">
                <a16:creationId xmlns:a16="http://schemas.microsoft.com/office/drawing/2014/main" id="{2C03DB49-C4DA-6FF0-42EA-B75BEFF54F53}"/>
              </a:ext>
            </a:extLst>
          </p:cNvPr>
          <p:cNvPicPr>
            <a:picLocks noChangeAspect="1"/>
          </p:cNvPicPr>
          <p:nvPr/>
        </p:nvPicPr>
        <p:blipFill>
          <a:blip r:embed="rId8"/>
          <a:stretch>
            <a:fillRect/>
          </a:stretch>
        </p:blipFill>
        <p:spPr>
          <a:xfrm>
            <a:off x="4970396" y="733785"/>
            <a:ext cx="4173604" cy="674288"/>
          </a:xfrm>
          <a:prstGeom prst="rect">
            <a:avLst/>
          </a:prstGeom>
        </p:spPr>
      </p:pic>
      <p:sp>
        <p:nvSpPr>
          <p:cNvPr id="8" name="Textfeld 4">
            <a:extLst>
              <a:ext uri="{FF2B5EF4-FFF2-40B4-BE49-F238E27FC236}">
                <a16:creationId xmlns:a16="http://schemas.microsoft.com/office/drawing/2014/main" id="{9FF79F91-ED5E-8D26-BBEF-1179F1B443DC}"/>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4" name="Footer Placeholder 5">
            <a:extLst>
              <a:ext uri="{FF2B5EF4-FFF2-40B4-BE49-F238E27FC236}">
                <a16:creationId xmlns:a16="http://schemas.microsoft.com/office/drawing/2014/main" id="{A074C4FC-B4C3-2275-EB43-096C81667531}"/>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pic>
        <p:nvPicPr>
          <p:cNvPr id="7" name="Picture 6">
            <a:extLst>
              <a:ext uri="{FF2B5EF4-FFF2-40B4-BE49-F238E27FC236}">
                <a16:creationId xmlns:a16="http://schemas.microsoft.com/office/drawing/2014/main" id="{89DA0E3D-7343-6571-5AF2-94E58FFE4ADF}"/>
              </a:ext>
            </a:extLst>
          </p:cNvPr>
          <p:cNvPicPr>
            <a:picLocks noChangeAspect="1"/>
          </p:cNvPicPr>
          <p:nvPr/>
        </p:nvPicPr>
        <p:blipFill>
          <a:blip r:embed="rId9">
            <a:clrChange>
              <a:clrFrom>
                <a:srgbClr val="000000">
                  <a:alpha val="0"/>
                </a:srgbClr>
              </a:clrFrom>
              <a:clrTo>
                <a:srgbClr val="000000">
                  <a:alpha val="0"/>
                </a:srgbClr>
              </a:clrTo>
            </a:clrChange>
          </a:blip>
          <a:stretch>
            <a:fillRect/>
          </a:stretch>
        </p:blipFill>
        <p:spPr>
          <a:xfrm>
            <a:off x="4631798" y="3917615"/>
            <a:ext cx="2617310" cy="1215516"/>
          </a:xfrm>
          <a:prstGeom prst="rect">
            <a:avLst/>
          </a:prstGeom>
        </p:spPr>
      </p:pic>
      <p:pic>
        <p:nvPicPr>
          <p:cNvPr id="9" name="Picture 8">
            <a:extLst>
              <a:ext uri="{FF2B5EF4-FFF2-40B4-BE49-F238E27FC236}">
                <a16:creationId xmlns:a16="http://schemas.microsoft.com/office/drawing/2014/main" id="{15FE659F-CFE1-259E-F54E-ABA4CD81817C}"/>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255839" y="3787734"/>
            <a:ext cx="2500878" cy="1286145"/>
          </a:xfrm>
          <a:prstGeom prst="rect">
            <a:avLst/>
          </a:prstGeom>
        </p:spPr>
      </p:pic>
      <p:sp>
        <p:nvSpPr>
          <p:cNvPr id="11" name="TextBox 10">
            <a:extLst>
              <a:ext uri="{FF2B5EF4-FFF2-40B4-BE49-F238E27FC236}">
                <a16:creationId xmlns:a16="http://schemas.microsoft.com/office/drawing/2014/main" id="{C87AF466-41FE-4E6F-A1E7-C8FF3A978480}"/>
              </a:ext>
            </a:extLst>
          </p:cNvPr>
          <p:cNvSpPr txBox="1"/>
          <p:nvPr/>
        </p:nvSpPr>
        <p:spPr>
          <a:xfrm>
            <a:off x="7434940" y="4444357"/>
            <a:ext cx="1536988" cy="415498"/>
          </a:xfrm>
          <a:prstGeom prst="rect">
            <a:avLst/>
          </a:prstGeom>
          <a:solidFill>
            <a:srgbClr val="FFC000"/>
          </a:solidFill>
        </p:spPr>
        <p:txBody>
          <a:bodyPr wrap="square" rtlCol="0">
            <a:spAutoFit/>
          </a:bodyPr>
          <a:lstStyle/>
          <a:p>
            <a:r>
              <a:rPr lang="en-GB" sz="700" dirty="0"/>
              <a:t>Please follow Federico Carra’s &amp; Audrey Piccini’s presentation "Arc half-cell mock-up status"</a:t>
            </a:r>
          </a:p>
        </p:txBody>
      </p:sp>
      <p:sp>
        <p:nvSpPr>
          <p:cNvPr id="12" name="TextBox 11">
            <a:extLst>
              <a:ext uri="{FF2B5EF4-FFF2-40B4-BE49-F238E27FC236}">
                <a16:creationId xmlns:a16="http://schemas.microsoft.com/office/drawing/2014/main" id="{EF0AB36D-F33A-42DC-149B-A12988E0149D}"/>
              </a:ext>
            </a:extLst>
          </p:cNvPr>
          <p:cNvSpPr txBox="1"/>
          <p:nvPr/>
        </p:nvSpPr>
        <p:spPr>
          <a:xfrm>
            <a:off x="2829810" y="4131588"/>
            <a:ext cx="1616156" cy="415498"/>
          </a:xfrm>
          <a:prstGeom prst="rect">
            <a:avLst/>
          </a:prstGeom>
          <a:solidFill>
            <a:srgbClr val="FFC000"/>
          </a:solidFill>
        </p:spPr>
        <p:txBody>
          <a:bodyPr wrap="square" rtlCol="0">
            <a:spAutoFit/>
          </a:bodyPr>
          <a:lstStyle/>
          <a:p>
            <a:r>
              <a:rPr lang="en-GB" sz="700" dirty="0"/>
              <a:t>Please follow Anton Lechner’s presentation "Strategy for mitigating radiation to equipment in FCC-ee"</a:t>
            </a:r>
          </a:p>
        </p:txBody>
      </p:sp>
      <p:sp>
        <p:nvSpPr>
          <p:cNvPr id="13" name="TextBox 12">
            <a:extLst>
              <a:ext uri="{FF2B5EF4-FFF2-40B4-BE49-F238E27FC236}">
                <a16:creationId xmlns:a16="http://schemas.microsoft.com/office/drawing/2014/main" id="{E79A6386-C64A-17F4-EB02-CFCDDC295ECC}"/>
              </a:ext>
            </a:extLst>
          </p:cNvPr>
          <p:cNvSpPr txBox="1"/>
          <p:nvPr/>
        </p:nvSpPr>
        <p:spPr>
          <a:xfrm>
            <a:off x="2830833" y="4765725"/>
            <a:ext cx="1681371" cy="307777"/>
          </a:xfrm>
          <a:prstGeom prst="rect">
            <a:avLst/>
          </a:prstGeom>
          <a:solidFill>
            <a:srgbClr val="FFC000"/>
          </a:solidFill>
        </p:spPr>
        <p:txBody>
          <a:bodyPr wrap="square" rtlCol="0">
            <a:spAutoFit/>
          </a:bodyPr>
          <a:lstStyle/>
          <a:p>
            <a:r>
              <a:rPr lang="en-GB" sz="700" dirty="0"/>
              <a:t>Please follow Barbara Humann’s presentation "Radiation environment"</a:t>
            </a:r>
          </a:p>
        </p:txBody>
      </p:sp>
      <p:sp>
        <p:nvSpPr>
          <p:cNvPr id="15" name="TextBox 14">
            <a:extLst>
              <a:ext uri="{FF2B5EF4-FFF2-40B4-BE49-F238E27FC236}">
                <a16:creationId xmlns:a16="http://schemas.microsoft.com/office/drawing/2014/main" id="{CF992B59-78E1-B4A5-5993-B612E4F26335}"/>
              </a:ext>
            </a:extLst>
          </p:cNvPr>
          <p:cNvSpPr txBox="1"/>
          <p:nvPr/>
        </p:nvSpPr>
        <p:spPr>
          <a:xfrm>
            <a:off x="3498713" y="3617533"/>
            <a:ext cx="2837404" cy="300082"/>
          </a:xfrm>
          <a:prstGeom prst="rect">
            <a:avLst/>
          </a:prstGeom>
          <a:noFill/>
        </p:spPr>
        <p:txBody>
          <a:bodyPr wrap="square">
            <a:spAutoFit/>
          </a:bodyPr>
          <a:lstStyle/>
          <a:p>
            <a:r>
              <a:rPr lang="en-GB" u="sng" dirty="0"/>
              <a:t>Integration study pre-TDR phase</a:t>
            </a:r>
          </a:p>
        </p:txBody>
      </p:sp>
    </p:spTree>
    <p:extLst>
      <p:ext uri="{BB962C8B-B14F-4D97-AF65-F5344CB8AC3E}">
        <p14:creationId xmlns:p14="http://schemas.microsoft.com/office/powerpoint/2010/main" val="5560699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drawing of a circular object with a diagram&#10;&#10;AI-generated content may be incorrect.">
            <a:extLst>
              <a:ext uri="{FF2B5EF4-FFF2-40B4-BE49-F238E27FC236}">
                <a16:creationId xmlns:a16="http://schemas.microsoft.com/office/drawing/2014/main" id="{ED8CCA9E-8DE2-397A-6BE3-6F42E7A332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0407" y="633084"/>
            <a:ext cx="3790931" cy="4511545"/>
          </a:xfrm>
          <a:prstGeom prst="rect">
            <a:avLst/>
          </a:prstGeom>
        </p:spPr>
      </p:pic>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7</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7" name="Textplatzhalter 3">
            <a:extLst>
              <a:ext uri="{FF2B5EF4-FFF2-40B4-BE49-F238E27FC236}">
                <a16:creationId xmlns:a16="http://schemas.microsoft.com/office/drawing/2014/main" id="{B2D38353-6A2A-E7CB-AEC7-BF4BDB1F0B24}"/>
              </a:ext>
            </a:extLst>
          </p:cNvPr>
          <p:cNvSpPr txBox="1">
            <a:spLocks/>
          </p:cNvSpPr>
          <p:nvPr/>
        </p:nvSpPr>
        <p:spPr>
          <a:xfrm>
            <a:off x="0" y="448221"/>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Integration of FCC-</a:t>
            </a:r>
            <a:r>
              <a:rPr lang="en-US" sz="2000" u="sng" dirty="0" err="1"/>
              <a:t>hh</a:t>
            </a:r>
            <a:r>
              <a:rPr lang="en-US" sz="2000" u="sng" dirty="0"/>
              <a:t> machine elements (regular arc)</a:t>
            </a:r>
            <a:endParaRPr lang="en-US" sz="2000" dirty="0"/>
          </a:p>
          <a:p>
            <a:pPr indent="354013">
              <a:lnSpc>
                <a:spcPct val="150000"/>
              </a:lnSpc>
              <a:defRPr/>
            </a:pPr>
            <a:endParaRPr lang="en-US" dirty="0"/>
          </a:p>
        </p:txBody>
      </p:sp>
      <p:sp>
        <p:nvSpPr>
          <p:cNvPr id="8" name="TextBox 7">
            <a:extLst>
              <a:ext uri="{FF2B5EF4-FFF2-40B4-BE49-F238E27FC236}">
                <a16:creationId xmlns:a16="http://schemas.microsoft.com/office/drawing/2014/main" id="{BF918C5A-5E7A-6DF9-5FA8-E25B511628FD}"/>
              </a:ext>
            </a:extLst>
          </p:cNvPr>
          <p:cNvSpPr txBox="1"/>
          <p:nvPr/>
        </p:nvSpPr>
        <p:spPr>
          <a:xfrm>
            <a:off x="7596336" y="4671015"/>
            <a:ext cx="1352100" cy="276999"/>
          </a:xfrm>
          <a:prstGeom prst="rect">
            <a:avLst/>
          </a:prstGeom>
          <a:solidFill>
            <a:srgbClr val="FFC000"/>
          </a:solidFill>
          <a:ln>
            <a:solidFill>
              <a:srgbClr val="FFC000"/>
            </a:solidFill>
          </a:ln>
        </p:spPr>
        <p:txBody>
          <a:bodyPr wrap="square" rtlCol="0">
            <a:spAutoFit/>
          </a:bodyPr>
          <a:lstStyle/>
          <a:p>
            <a:r>
              <a:rPr lang="en-US" sz="1200" dirty="0"/>
              <a:t>Collider Center</a:t>
            </a:r>
            <a:endParaRPr lang="en-GB" sz="1200" dirty="0"/>
          </a:p>
        </p:txBody>
      </p:sp>
      <p:cxnSp>
        <p:nvCxnSpPr>
          <p:cNvPr id="12" name="Straight Arrow Connector 11">
            <a:extLst>
              <a:ext uri="{FF2B5EF4-FFF2-40B4-BE49-F238E27FC236}">
                <a16:creationId xmlns:a16="http://schemas.microsoft.com/office/drawing/2014/main" id="{CA67DDAE-28D3-7D7C-DFAA-ABA4EE27A364}"/>
              </a:ext>
            </a:extLst>
          </p:cNvPr>
          <p:cNvCxnSpPr>
            <a:cxnSpLocks/>
          </p:cNvCxnSpPr>
          <p:nvPr/>
        </p:nvCxnSpPr>
        <p:spPr>
          <a:xfrm>
            <a:off x="7884368" y="5064347"/>
            <a:ext cx="792088"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12CCBDA-44E8-D184-AEBA-FB9A94C3C6F5}"/>
              </a:ext>
            </a:extLst>
          </p:cNvPr>
          <p:cNvSpPr txBox="1"/>
          <p:nvPr/>
        </p:nvSpPr>
        <p:spPr>
          <a:xfrm>
            <a:off x="6403053" y="487907"/>
            <a:ext cx="2689478" cy="300082"/>
          </a:xfrm>
          <a:prstGeom prst="rect">
            <a:avLst/>
          </a:prstGeom>
          <a:solidFill>
            <a:srgbClr val="FFC000"/>
          </a:solidFill>
        </p:spPr>
        <p:txBody>
          <a:bodyPr wrap="square">
            <a:spAutoFit/>
          </a:bodyPr>
          <a:lstStyle/>
          <a:p>
            <a:r>
              <a:rPr lang="en-GB" u="sng" dirty="0"/>
              <a:t>Machine tunnel 5.5m in diameter </a:t>
            </a:r>
          </a:p>
        </p:txBody>
      </p:sp>
      <p:sp>
        <p:nvSpPr>
          <p:cNvPr id="15" name="TextBox 14">
            <a:extLst>
              <a:ext uri="{FF2B5EF4-FFF2-40B4-BE49-F238E27FC236}">
                <a16:creationId xmlns:a16="http://schemas.microsoft.com/office/drawing/2014/main" id="{DB77A170-D546-F5B2-DFE9-5F17D9888603}"/>
              </a:ext>
            </a:extLst>
          </p:cNvPr>
          <p:cNvSpPr txBox="1"/>
          <p:nvPr/>
        </p:nvSpPr>
        <p:spPr>
          <a:xfrm>
            <a:off x="2276007" y="1512626"/>
            <a:ext cx="1015021" cy="261610"/>
          </a:xfrm>
          <a:prstGeom prst="rect">
            <a:avLst/>
          </a:prstGeom>
          <a:noFill/>
        </p:spPr>
        <p:txBody>
          <a:bodyPr wrap="none" rtlCol="0">
            <a:spAutoFit/>
          </a:bodyPr>
          <a:lstStyle/>
          <a:p>
            <a:pPr algn="l"/>
            <a:r>
              <a:rPr lang="en-GB" sz="1100" dirty="0"/>
              <a:t>4 Cable trays</a:t>
            </a:r>
            <a:endParaRPr lang="en-GB" sz="1100" u="sng" dirty="0"/>
          </a:p>
        </p:txBody>
      </p:sp>
      <p:sp>
        <p:nvSpPr>
          <p:cNvPr id="17" name="TextBox 16">
            <a:extLst>
              <a:ext uri="{FF2B5EF4-FFF2-40B4-BE49-F238E27FC236}">
                <a16:creationId xmlns:a16="http://schemas.microsoft.com/office/drawing/2014/main" id="{88E2CC57-2527-3245-D70E-F8EF4CCE09E2}"/>
              </a:ext>
            </a:extLst>
          </p:cNvPr>
          <p:cNvSpPr txBox="1"/>
          <p:nvPr/>
        </p:nvSpPr>
        <p:spPr>
          <a:xfrm>
            <a:off x="7059438" y="2088327"/>
            <a:ext cx="1002197" cy="430887"/>
          </a:xfrm>
          <a:prstGeom prst="rect">
            <a:avLst/>
          </a:prstGeom>
          <a:noFill/>
        </p:spPr>
        <p:txBody>
          <a:bodyPr wrap="square" rtlCol="0">
            <a:spAutoFit/>
          </a:bodyPr>
          <a:lstStyle/>
          <a:p>
            <a:pPr algn="l"/>
            <a:r>
              <a:rPr lang="en-GB" sz="1100" dirty="0"/>
              <a:t>Chilled water</a:t>
            </a:r>
          </a:p>
          <a:p>
            <a:pPr algn="l"/>
            <a:r>
              <a:rPr lang="en-GB" sz="1100" dirty="0"/>
              <a:t>DN300</a:t>
            </a:r>
          </a:p>
        </p:txBody>
      </p:sp>
      <p:sp>
        <p:nvSpPr>
          <p:cNvPr id="18" name="TextBox 17">
            <a:extLst>
              <a:ext uri="{FF2B5EF4-FFF2-40B4-BE49-F238E27FC236}">
                <a16:creationId xmlns:a16="http://schemas.microsoft.com/office/drawing/2014/main" id="{C973C1B5-344A-5242-AE9B-20FE48F284B6}"/>
              </a:ext>
            </a:extLst>
          </p:cNvPr>
          <p:cNvSpPr txBox="1"/>
          <p:nvPr/>
        </p:nvSpPr>
        <p:spPr>
          <a:xfrm>
            <a:off x="7092528" y="2547650"/>
            <a:ext cx="1784463" cy="600164"/>
          </a:xfrm>
          <a:prstGeom prst="rect">
            <a:avLst/>
          </a:prstGeom>
          <a:noFill/>
        </p:spPr>
        <p:txBody>
          <a:bodyPr wrap="none" rtlCol="0">
            <a:spAutoFit/>
          </a:bodyPr>
          <a:lstStyle/>
          <a:p>
            <a:pPr algn="ctr"/>
            <a:r>
              <a:rPr lang="en-GB" sz="1100" dirty="0">
                <a:latin typeface="Calibri" panose="020F0502020204030204" pitchFamily="34" charset="0"/>
                <a:cs typeface="Calibri" panose="020F0502020204030204" pitchFamily="34" charset="0"/>
              </a:rPr>
              <a:t>Magnet vehicle</a:t>
            </a:r>
          </a:p>
          <a:p>
            <a:pPr algn="ctr"/>
            <a:r>
              <a:rPr lang="en-GB" sz="1100" dirty="0">
                <a:latin typeface="Calibri" panose="020F0502020204030204" pitchFamily="34" charset="0"/>
                <a:cs typeface="Calibri" panose="020F0502020204030204" pitchFamily="34" charset="0"/>
              </a:rPr>
              <a:t>Transport space reservation</a:t>
            </a:r>
          </a:p>
          <a:p>
            <a:pPr algn="ctr"/>
            <a:r>
              <a:rPr lang="en-GB" sz="1100">
                <a:latin typeface="Calibri" panose="020F0502020204030204" pitchFamily="34" charset="0"/>
                <a:cs typeface="Calibri" panose="020F0502020204030204" pitchFamily="34" charset="0"/>
              </a:rPr>
              <a:t>2m </a:t>
            </a:r>
            <a:r>
              <a:rPr lang="en-GB" sz="1100" dirty="0">
                <a:latin typeface="Calibri" panose="020F0502020204030204" pitchFamily="34" charset="0"/>
                <a:cs typeface="Calibri" panose="020F0502020204030204" pitchFamily="34" charset="0"/>
              </a:rPr>
              <a:t>x 2.25m (</a:t>
            </a:r>
            <a:r>
              <a:rPr lang="en-GB" sz="1100" dirty="0" err="1">
                <a:latin typeface="Calibri" panose="020F0502020204030204" pitchFamily="34" charset="0"/>
                <a:cs typeface="Calibri" panose="020F0502020204030204" pitchFamily="34" charset="0"/>
              </a:rPr>
              <a:t>LxH</a:t>
            </a:r>
            <a:r>
              <a:rPr lang="en-GB" sz="1100" dirty="0">
                <a:latin typeface="Calibri" panose="020F0502020204030204" pitchFamily="34" charset="0"/>
                <a:cs typeface="Calibri" panose="020F0502020204030204" pitchFamily="34" charset="0"/>
              </a:rPr>
              <a:t>)</a:t>
            </a:r>
          </a:p>
        </p:txBody>
      </p:sp>
      <p:sp>
        <p:nvSpPr>
          <p:cNvPr id="19" name="TextBox 18">
            <a:extLst>
              <a:ext uri="{FF2B5EF4-FFF2-40B4-BE49-F238E27FC236}">
                <a16:creationId xmlns:a16="http://schemas.microsoft.com/office/drawing/2014/main" id="{90FE8F05-2E12-2245-06E5-84D9E6FC8181}"/>
              </a:ext>
            </a:extLst>
          </p:cNvPr>
          <p:cNvSpPr txBox="1"/>
          <p:nvPr/>
        </p:nvSpPr>
        <p:spPr>
          <a:xfrm>
            <a:off x="2356519" y="4287026"/>
            <a:ext cx="790601" cy="261610"/>
          </a:xfrm>
          <a:prstGeom prst="rect">
            <a:avLst/>
          </a:prstGeom>
          <a:noFill/>
        </p:spPr>
        <p:txBody>
          <a:bodyPr wrap="none" rtlCol="0">
            <a:spAutoFit/>
          </a:bodyPr>
          <a:lstStyle/>
          <a:p>
            <a:pPr algn="l"/>
            <a:r>
              <a:rPr lang="en-GB" sz="1100" dirty="0"/>
              <a:t>HV Cable</a:t>
            </a:r>
          </a:p>
        </p:txBody>
      </p:sp>
      <p:sp>
        <p:nvSpPr>
          <p:cNvPr id="20" name="TextBox 19">
            <a:extLst>
              <a:ext uri="{FF2B5EF4-FFF2-40B4-BE49-F238E27FC236}">
                <a16:creationId xmlns:a16="http://schemas.microsoft.com/office/drawing/2014/main" id="{1A86AC42-248A-27B9-D969-8FB3304CC3A2}"/>
              </a:ext>
            </a:extLst>
          </p:cNvPr>
          <p:cNvSpPr txBox="1"/>
          <p:nvPr/>
        </p:nvSpPr>
        <p:spPr>
          <a:xfrm>
            <a:off x="7354127" y="3779951"/>
            <a:ext cx="1015021" cy="261610"/>
          </a:xfrm>
          <a:prstGeom prst="rect">
            <a:avLst/>
          </a:prstGeom>
          <a:noFill/>
        </p:spPr>
        <p:txBody>
          <a:bodyPr wrap="none" rtlCol="0">
            <a:spAutoFit/>
          </a:bodyPr>
          <a:lstStyle/>
          <a:p>
            <a:pPr algn="l"/>
            <a:r>
              <a:rPr lang="en-GB" sz="1100" dirty="0"/>
              <a:t>2 Cable trays</a:t>
            </a:r>
          </a:p>
        </p:txBody>
      </p:sp>
      <p:cxnSp>
        <p:nvCxnSpPr>
          <p:cNvPr id="21" name="Straight Arrow Connector 20">
            <a:extLst>
              <a:ext uri="{FF2B5EF4-FFF2-40B4-BE49-F238E27FC236}">
                <a16:creationId xmlns:a16="http://schemas.microsoft.com/office/drawing/2014/main" id="{3522C83E-D2AD-F209-C610-C9628BE108EB}"/>
              </a:ext>
            </a:extLst>
          </p:cNvPr>
          <p:cNvCxnSpPr>
            <a:cxnSpLocks/>
          </p:cNvCxnSpPr>
          <p:nvPr/>
        </p:nvCxnSpPr>
        <p:spPr>
          <a:xfrm flipV="1">
            <a:off x="3086041" y="4011325"/>
            <a:ext cx="830913" cy="39621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2BCEFE1D-45A7-784C-9F78-C4730F68F8F1}"/>
              </a:ext>
            </a:extLst>
          </p:cNvPr>
          <p:cNvCxnSpPr>
            <a:cxnSpLocks/>
          </p:cNvCxnSpPr>
          <p:nvPr/>
        </p:nvCxnSpPr>
        <p:spPr>
          <a:xfrm flipH="1" flipV="1">
            <a:off x="6136506" y="3330774"/>
            <a:ext cx="1181203" cy="57009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3CB49A77-B69A-99D6-98D9-FE065FDBDEF9}"/>
              </a:ext>
            </a:extLst>
          </p:cNvPr>
          <p:cNvCxnSpPr>
            <a:cxnSpLocks/>
            <a:stCxn id="18" idx="1"/>
          </p:cNvCxnSpPr>
          <p:nvPr/>
        </p:nvCxnSpPr>
        <p:spPr>
          <a:xfrm flipH="1">
            <a:off x="5699936" y="2847732"/>
            <a:ext cx="1392592" cy="28533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8D718157-2BB2-5235-8B75-232ECC26F249}"/>
              </a:ext>
            </a:extLst>
          </p:cNvPr>
          <p:cNvCxnSpPr>
            <a:cxnSpLocks/>
          </p:cNvCxnSpPr>
          <p:nvPr/>
        </p:nvCxnSpPr>
        <p:spPr>
          <a:xfrm>
            <a:off x="2980529" y="1799090"/>
            <a:ext cx="511351" cy="37075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384C7701-DA49-0A84-DBB3-E19C7516C2EF}"/>
              </a:ext>
            </a:extLst>
          </p:cNvPr>
          <p:cNvSpPr txBox="1"/>
          <p:nvPr/>
        </p:nvSpPr>
        <p:spPr>
          <a:xfrm>
            <a:off x="6248433" y="1063658"/>
            <a:ext cx="2120472" cy="261610"/>
          </a:xfrm>
          <a:prstGeom prst="rect">
            <a:avLst/>
          </a:prstGeom>
          <a:noFill/>
        </p:spPr>
        <p:txBody>
          <a:bodyPr wrap="square" rtlCol="0">
            <a:spAutoFit/>
          </a:bodyPr>
          <a:lstStyle/>
          <a:p>
            <a:pPr algn="l"/>
            <a:r>
              <a:rPr lang="en-GB" sz="1100" dirty="0"/>
              <a:t>He/Smoke extraction</a:t>
            </a:r>
            <a:endParaRPr lang="en-GB" sz="1100" dirty="0">
              <a:solidFill>
                <a:srgbClr val="FF0000"/>
              </a:solidFill>
            </a:endParaRPr>
          </a:p>
        </p:txBody>
      </p:sp>
      <p:cxnSp>
        <p:nvCxnSpPr>
          <p:cNvPr id="27" name="Straight Arrow Connector 26">
            <a:extLst>
              <a:ext uri="{FF2B5EF4-FFF2-40B4-BE49-F238E27FC236}">
                <a16:creationId xmlns:a16="http://schemas.microsoft.com/office/drawing/2014/main" id="{58467141-9F8A-0368-606D-8469EEEA4004}"/>
              </a:ext>
            </a:extLst>
          </p:cNvPr>
          <p:cNvCxnSpPr>
            <a:cxnSpLocks/>
            <a:stCxn id="26" idx="1"/>
          </p:cNvCxnSpPr>
          <p:nvPr/>
        </p:nvCxnSpPr>
        <p:spPr>
          <a:xfrm flipH="1">
            <a:off x="5384271" y="1194463"/>
            <a:ext cx="864162" cy="5594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8" name="Straight Arrow Connector 27">
            <a:extLst>
              <a:ext uri="{FF2B5EF4-FFF2-40B4-BE49-F238E27FC236}">
                <a16:creationId xmlns:a16="http://schemas.microsoft.com/office/drawing/2014/main" id="{587E7B4D-0B2D-A7EB-23F1-83EE2862673E}"/>
              </a:ext>
            </a:extLst>
          </p:cNvPr>
          <p:cNvCxnSpPr>
            <a:cxnSpLocks/>
            <a:stCxn id="29" idx="3"/>
          </p:cNvCxnSpPr>
          <p:nvPr/>
        </p:nvCxnSpPr>
        <p:spPr>
          <a:xfrm flipV="1">
            <a:off x="3090339" y="3951067"/>
            <a:ext cx="609119" cy="12051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9" name="TextBox 28">
            <a:extLst>
              <a:ext uri="{FF2B5EF4-FFF2-40B4-BE49-F238E27FC236}">
                <a16:creationId xmlns:a16="http://schemas.microsoft.com/office/drawing/2014/main" id="{21DF6138-3DCB-652E-66AC-B28EB0D61937}"/>
              </a:ext>
            </a:extLst>
          </p:cNvPr>
          <p:cNvSpPr txBox="1"/>
          <p:nvPr/>
        </p:nvSpPr>
        <p:spPr>
          <a:xfrm>
            <a:off x="2125851" y="3856139"/>
            <a:ext cx="964488" cy="430887"/>
          </a:xfrm>
          <a:prstGeom prst="rect">
            <a:avLst/>
          </a:prstGeom>
          <a:noFill/>
        </p:spPr>
        <p:txBody>
          <a:bodyPr wrap="square" rtlCol="0">
            <a:spAutoFit/>
          </a:bodyPr>
          <a:lstStyle/>
          <a:p>
            <a:pPr algn="l"/>
            <a:r>
              <a:rPr lang="en-GB" sz="1100" dirty="0"/>
              <a:t>Raw water</a:t>
            </a:r>
          </a:p>
          <a:p>
            <a:pPr algn="l"/>
            <a:r>
              <a:rPr lang="en-GB" sz="1100" dirty="0"/>
              <a:t>DN250</a:t>
            </a:r>
          </a:p>
        </p:txBody>
      </p:sp>
      <p:sp>
        <p:nvSpPr>
          <p:cNvPr id="31" name="TextBox 30">
            <a:extLst>
              <a:ext uri="{FF2B5EF4-FFF2-40B4-BE49-F238E27FC236}">
                <a16:creationId xmlns:a16="http://schemas.microsoft.com/office/drawing/2014/main" id="{B4A87C59-8AA4-9D79-A161-3618EEF410B8}"/>
              </a:ext>
            </a:extLst>
          </p:cNvPr>
          <p:cNvSpPr txBox="1"/>
          <p:nvPr/>
        </p:nvSpPr>
        <p:spPr>
          <a:xfrm>
            <a:off x="6911959" y="1599127"/>
            <a:ext cx="1471878" cy="430887"/>
          </a:xfrm>
          <a:prstGeom prst="rect">
            <a:avLst/>
          </a:prstGeom>
          <a:noFill/>
        </p:spPr>
        <p:txBody>
          <a:bodyPr wrap="none" rtlCol="0">
            <a:spAutoFit/>
          </a:bodyPr>
          <a:lstStyle/>
          <a:p>
            <a:pPr algn="l"/>
            <a:r>
              <a:rPr lang="en-GB" sz="1100" dirty="0"/>
              <a:t>Demineralized water</a:t>
            </a:r>
          </a:p>
          <a:p>
            <a:pPr algn="l"/>
            <a:r>
              <a:rPr lang="en-GB" sz="1100" dirty="0"/>
              <a:t>DN250</a:t>
            </a:r>
          </a:p>
        </p:txBody>
      </p:sp>
      <p:cxnSp>
        <p:nvCxnSpPr>
          <p:cNvPr id="33" name="Straight Arrow Connector 32">
            <a:extLst>
              <a:ext uri="{FF2B5EF4-FFF2-40B4-BE49-F238E27FC236}">
                <a16:creationId xmlns:a16="http://schemas.microsoft.com/office/drawing/2014/main" id="{A3C4748E-F083-AB9E-1135-0AF693B0E037}"/>
              </a:ext>
            </a:extLst>
          </p:cNvPr>
          <p:cNvCxnSpPr>
            <a:cxnSpLocks/>
          </p:cNvCxnSpPr>
          <p:nvPr/>
        </p:nvCxnSpPr>
        <p:spPr>
          <a:xfrm flipH="1" flipV="1">
            <a:off x="6169902" y="3107721"/>
            <a:ext cx="1275309" cy="22716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4" name="TextBox 33">
            <a:extLst>
              <a:ext uri="{FF2B5EF4-FFF2-40B4-BE49-F238E27FC236}">
                <a16:creationId xmlns:a16="http://schemas.microsoft.com/office/drawing/2014/main" id="{2109D9DA-16AE-8F33-14EB-719F452F8521}"/>
              </a:ext>
            </a:extLst>
          </p:cNvPr>
          <p:cNvSpPr txBox="1"/>
          <p:nvPr/>
        </p:nvSpPr>
        <p:spPr>
          <a:xfrm>
            <a:off x="7478607" y="3131709"/>
            <a:ext cx="1266693" cy="461665"/>
          </a:xfrm>
          <a:prstGeom prst="rect">
            <a:avLst/>
          </a:prstGeom>
          <a:noFill/>
        </p:spPr>
        <p:txBody>
          <a:bodyPr wrap="none" rtlCol="0">
            <a:spAutoFit/>
          </a:bodyPr>
          <a:lstStyle/>
          <a:p>
            <a:pPr algn="l"/>
            <a:r>
              <a:rPr lang="en-GB" sz="1200" dirty="0"/>
              <a:t>Compressed air</a:t>
            </a:r>
          </a:p>
          <a:p>
            <a:pPr algn="l"/>
            <a:r>
              <a:rPr lang="en-GB" sz="1200" dirty="0"/>
              <a:t> DN80</a:t>
            </a:r>
          </a:p>
        </p:txBody>
      </p:sp>
      <p:cxnSp>
        <p:nvCxnSpPr>
          <p:cNvPr id="35" name="Straight Arrow Connector 34">
            <a:extLst>
              <a:ext uri="{FF2B5EF4-FFF2-40B4-BE49-F238E27FC236}">
                <a16:creationId xmlns:a16="http://schemas.microsoft.com/office/drawing/2014/main" id="{027A4384-AE64-7761-BBCC-A8E1549F0228}"/>
              </a:ext>
            </a:extLst>
          </p:cNvPr>
          <p:cNvCxnSpPr>
            <a:cxnSpLocks/>
            <a:stCxn id="17" idx="1"/>
          </p:cNvCxnSpPr>
          <p:nvPr/>
        </p:nvCxnSpPr>
        <p:spPr>
          <a:xfrm flipH="1">
            <a:off x="6084168" y="2303771"/>
            <a:ext cx="975270" cy="25967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7" name="Straight Arrow Connector 36">
            <a:extLst>
              <a:ext uri="{FF2B5EF4-FFF2-40B4-BE49-F238E27FC236}">
                <a16:creationId xmlns:a16="http://schemas.microsoft.com/office/drawing/2014/main" id="{CE4F0040-E0EA-1542-BBCD-583BCA097D4C}"/>
              </a:ext>
            </a:extLst>
          </p:cNvPr>
          <p:cNvCxnSpPr>
            <a:cxnSpLocks/>
          </p:cNvCxnSpPr>
          <p:nvPr/>
        </p:nvCxnSpPr>
        <p:spPr>
          <a:xfrm flipH="1">
            <a:off x="6048621" y="1794174"/>
            <a:ext cx="820998" cy="49569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8" name="TextBox 37">
            <a:extLst>
              <a:ext uri="{FF2B5EF4-FFF2-40B4-BE49-F238E27FC236}">
                <a16:creationId xmlns:a16="http://schemas.microsoft.com/office/drawing/2014/main" id="{8E0B7662-EABC-AE58-3A6C-80FF5096218E}"/>
              </a:ext>
            </a:extLst>
          </p:cNvPr>
          <p:cNvSpPr txBox="1"/>
          <p:nvPr/>
        </p:nvSpPr>
        <p:spPr>
          <a:xfrm>
            <a:off x="6665887" y="1330919"/>
            <a:ext cx="1258678" cy="276999"/>
          </a:xfrm>
          <a:prstGeom prst="rect">
            <a:avLst/>
          </a:prstGeom>
          <a:noFill/>
        </p:spPr>
        <p:txBody>
          <a:bodyPr wrap="square" rtlCol="0">
            <a:spAutoFit/>
          </a:bodyPr>
          <a:lstStyle/>
          <a:p>
            <a:pPr algn="l"/>
            <a:r>
              <a:rPr lang="en-GB" sz="1200" dirty="0"/>
              <a:t>Leaky feed</a:t>
            </a:r>
          </a:p>
        </p:txBody>
      </p:sp>
      <p:cxnSp>
        <p:nvCxnSpPr>
          <p:cNvPr id="39" name="Straight Arrow Connector 38">
            <a:extLst>
              <a:ext uri="{FF2B5EF4-FFF2-40B4-BE49-F238E27FC236}">
                <a16:creationId xmlns:a16="http://schemas.microsoft.com/office/drawing/2014/main" id="{75C3AEF7-FB5D-6471-F0AD-2F9E8C58C6A8}"/>
              </a:ext>
            </a:extLst>
          </p:cNvPr>
          <p:cNvCxnSpPr>
            <a:cxnSpLocks/>
          </p:cNvCxnSpPr>
          <p:nvPr/>
        </p:nvCxnSpPr>
        <p:spPr>
          <a:xfrm flipH="1">
            <a:off x="5579584" y="1478909"/>
            <a:ext cx="1065971" cy="47467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0" name="Straight Arrow Connector 39">
            <a:extLst>
              <a:ext uri="{FF2B5EF4-FFF2-40B4-BE49-F238E27FC236}">
                <a16:creationId xmlns:a16="http://schemas.microsoft.com/office/drawing/2014/main" id="{3EA9B692-1856-58DB-BB57-531943D490AA}"/>
              </a:ext>
            </a:extLst>
          </p:cNvPr>
          <p:cNvCxnSpPr>
            <a:cxnSpLocks/>
          </p:cNvCxnSpPr>
          <p:nvPr/>
        </p:nvCxnSpPr>
        <p:spPr>
          <a:xfrm flipV="1">
            <a:off x="3337581" y="4131841"/>
            <a:ext cx="672240" cy="54624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1" name="TextBox 40">
            <a:extLst>
              <a:ext uri="{FF2B5EF4-FFF2-40B4-BE49-F238E27FC236}">
                <a16:creationId xmlns:a16="http://schemas.microsoft.com/office/drawing/2014/main" id="{C9FB5185-3273-FBE5-D951-3550D6235C05}"/>
              </a:ext>
            </a:extLst>
          </p:cNvPr>
          <p:cNvSpPr txBox="1"/>
          <p:nvPr/>
        </p:nvSpPr>
        <p:spPr>
          <a:xfrm>
            <a:off x="2402026" y="4628843"/>
            <a:ext cx="1588897" cy="430887"/>
          </a:xfrm>
          <a:prstGeom prst="rect">
            <a:avLst/>
          </a:prstGeom>
          <a:noFill/>
        </p:spPr>
        <p:txBody>
          <a:bodyPr wrap="square" rtlCol="0">
            <a:spAutoFit/>
          </a:bodyPr>
          <a:lstStyle/>
          <a:p>
            <a:pPr algn="l"/>
            <a:r>
              <a:rPr lang="en-GB" sz="1100" dirty="0"/>
              <a:t>Reject water</a:t>
            </a:r>
          </a:p>
          <a:p>
            <a:pPr algn="l"/>
            <a:r>
              <a:rPr lang="en-GB" sz="1100" dirty="0"/>
              <a:t>DN125</a:t>
            </a:r>
          </a:p>
        </p:txBody>
      </p:sp>
      <p:cxnSp>
        <p:nvCxnSpPr>
          <p:cNvPr id="49" name="Straight Arrow Connector 48">
            <a:extLst>
              <a:ext uri="{FF2B5EF4-FFF2-40B4-BE49-F238E27FC236}">
                <a16:creationId xmlns:a16="http://schemas.microsoft.com/office/drawing/2014/main" id="{8D6742BA-B03B-5718-35E2-E09100C47BAA}"/>
              </a:ext>
            </a:extLst>
          </p:cNvPr>
          <p:cNvCxnSpPr>
            <a:cxnSpLocks/>
          </p:cNvCxnSpPr>
          <p:nvPr/>
        </p:nvCxnSpPr>
        <p:spPr>
          <a:xfrm flipH="1" flipV="1">
            <a:off x="5608096" y="3957930"/>
            <a:ext cx="662153" cy="31681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0" name="Straight Arrow Connector 49">
            <a:extLst>
              <a:ext uri="{FF2B5EF4-FFF2-40B4-BE49-F238E27FC236}">
                <a16:creationId xmlns:a16="http://schemas.microsoft.com/office/drawing/2014/main" id="{99649C9F-370A-8C98-7F01-85DAC7910D6F}"/>
              </a:ext>
            </a:extLst>
          </p:cNvPr>
          <p:cNvCxnSpPr>
            <a:cxnSpLocks/>
          </p:cNvCxnSpPr>
          <p:nvPr/>
        </p:nvCxnSpPr>
        <p:spPr>
          <a:xfrm flipH="1" flipV="1">
            <a:off x="4725661" y="4331804"/>
            <a:ext cx="1444241" cy="6122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1" name="TextBox 50">
            <a:extLst>
              <a:ext uri="{FF2B5EF4-FFF2-40B4-BE49-F238E27FC236}">
                <a16:creationId xmlns:a16="http://schemas.microsoft.com/office/drawing/2014/main" id="{20A15B42-DA4B-A46A-7E79-29D0B2AE6851}"/>
              </a:ext>
            </a:extLst>
          </p:cNvPr>
          <p:cNvSpPr txBox="1"/>
          <p:nvPr/>
        </p:nvSpPr>
        <p:spPr>
          <a:xfrm>
            <a:off x="6218770" y="4794118"/>
            <a:ext cx="522900" cy="261610"/>
          </a:xfrm>
          <a:prstGeom prst="rect">
            <a:avLst/>
          </a:prstGeom>
          <a:noFill/>
        </p:spPr>
        <p:txBody>
          <a:bodyPr wrap="none" rtlCol="0">
            <a:spAutoFit/>
          </a:bodyPr>
          <a:lstStyle/>
          <a:p>
            <a:pPr algn="l"/>
            <a:r>
              <a:rPr lang="en-GB" sz="1100" dirty="0"/>
              <a:t>Drain</a:t>
            </a:r>
          </a:p>
        </p:txBody>
      </p:sp>
      <p:sp>
        <p:nvSpPr>
          <p:cNvPr id="52" name="TextBox 51">
            <a:extLst>
              <a:ext uri="{FF2B5EF4-FFF2-40B4-BE49-F238E27FC236}">
                <a16:creationId xmlns:a16="http://schemas.microsoft.com/office/drawing/2014/main" id="{DED0C739-E4EC-C377-5613-66C64CCFC80C}"/>
              </a:ext>
            </a:extLst>
          </p:cNvPr>
          <p:cNvSpPr txBox="1"/>
          <p:nvPr/>
        </p:nvSpPr>
        <p:spPr>
          <a:xfrm>
            <a:off x="6356407" y="4228138"/>
            <a:ext cx="1045479" cy="261610"/>
          </a:xfrm>
          <a:prstGeom prst="rect">
            <a:avLst/>
          </a:prstGeom>
          <a:noFill/>
        </p:spPr>
        <p:txBody>
          <a:bodyPr wrap="none" rtlCol="0">
            <a:spAutoFit/>
          </a:bodyPr>
          <a:lstStyle/>
          <a:p>
            <a:pPr algn="l"/>
            <a:r>
              <a:rPr lang="en-GB" sz="1100" dirty="0"/>
              <a:t>Fresh air duct</a:t>
            </a:r>
          </a:p>
        </p:txBody>
      </p:sp>
      <p:sp>
        <p:nvSpPr>
          <p:cNvPr id="57" name="TextBox 56">
            <a:extLst>
              <a:ext uri="{FF2B5EF4-FFF2-40B4-BE49-F238E27FC236}">
                <a16:creationId xmlns:a16="http://schemas.microsoft.com/office/drawing/2014/main" id="{565E4F7B-BF73-6AFB-56EF-C92D77B013A8}"/>
              </a:ext>
            </a:extLst>
          </p:cNvPr>
          <p:cNvSpPr txBox="1"/>
          <p:nvPr/>
        </p:nvSpPr>
        <p:spPr>
          <a:xfrm>
            <a:off x="6727304" y="820698"/>
            <a:ext cx="2159019" cy="246221"/>
          </a:xfrm>
          <a:prstGeom prst="rect">
            <a:avLst/>
          </a:prstGeom>
          <a:solidFill>
            <a:srgbClr val="FFC000"/>
          </a:solidFill>
        </p:spPr>
        <p:txBody>
          <a:bodyPr wrap="square" rtlCol="0">
            <a:spAutoFit/>
          </a:bodyPr>
          <a:lstStyle/>
          <a:p>
            <a:r>
              <a:rPr lang="de-DE" sz="1000" dirty="0"/>
              <a:t>Main cross section as for FCC-ee</a:t>
            </a:r>
          </a:p>
        </p:txBody>
      </p:sp>
      <p:cxnSp>
        <p:nvCxnSpPr>
          <p:cNvPr id="61" name="Straight Arrow Connector 60">
            <a:extLst>
              <a:ext uri="{FF2B5EF4-FFF2-40B4-BE49-F238E27FC236}">
                <a16:creationId xmlns:a16="http://schemas.microsoft.com/office/drawing/2014/main" id="{CD3F7A4B-B11E-F304-DBAB-EE71BCC1CD34}"/>
              </a:ext>
            </a:extLst>
          </p:cNvPr>
          <p:cNvCxnSpPr>
            <a:cxnSpLocks/>
            <a:stCxn id="70" idx="3"/>
          </p:cNvCxnSpPr>
          <p:nvPr/>
        </p:nvCxnSpPr>
        <p:spPr>
          <a:xfrm flipV="1">
            <a:off x="2460418" y="3182675"/>
            <a:ext cx="1088759" cy="16457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2" name="Straight Arrow Connector 61">
            <a:extLst>
              <a:ext uri="{FF2B5EF4-FFF2-40B4-BE49-F238E27FC236}">
                <a16:creationId xmlns:a16="http://schemas.microsoft.com/office/drawing/2014/main" id="{97A565D7-4848-0757-D933-6954A7190C00}"/>
              </a:ext>
            </a:extLst>
          </p:cNvPr>
          <p:cNvCxnSpPr>
            <a:cxnSpLocks/>
            <a:stCxn id="63" idx="3"/>
          </p:cNvCxnSpPr>
          <p:nvPr/>
        </p:nvCxnSpPr>
        <p:spPr>
          <a:xfrm>
            <a:off x="2576988" y="2277406"/>
            <a:ext cx="711544" cy="46431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3" name="TextBox 62">
            <a:extLst>
              <a:ext uri="{FF2B5EF4-FFF2-40B4-BE49-F238E27FC236}">
                <a16:creationId xmlns:a16="http://schemas.microsoft.com/office/drawing/2014/main" id="{B65FCB49-CEB8-E004-C7C3-1D179F400057}"/>
              </a:ext>
            </a:extLst>
          </p:cNvPr>
          <p:cNvSpPr txBox="1"/>
          <p:nvPr/>
        </p:nvSpPr>
        <p:spPr>
          <a:xfrm>
            <a:off x="625813" y="2146601"/>
            <a:ext cx="1951175" cy="261610"/>
          </a:xfrm>
          <a:prstGeom prst="rect">
            <a:avLst/>
          </a:prstGeom>
          <a:noFill/>
        </p:spPr>
        <p:txBody>
          <a:bodyPr wrap="square" rtlCol="0">
            <a:spAutoFit/>
          </a:bodyPr>
          <a:lstStyle/>
          <a:p>
            <a:pPr algn="l"/>
            <a:r>
              <a:rPr lang="en-GB" sz="1100" dirty="0"/>
              <a:t>Warm He recovery DN250</a:t>
            </a:r>
          </a:p>
        </p:txBody>
      </p:sp>
      <p:cxnSp>
        <p:nvCxnSpPr>
          <p:cNvPr id="64" name="Straight Arrow Connector 63">
            <a:extLst>
              <a:ext uri="{FF2B5EF4-FFF2-40B4-BE49-F238E27FC236}">
                <a16:creationId xmlns:a16="http://schemas.microsoft.com/office/drawing/2014/main" id="{A231046C-4927-310E-8A48-54D0615551EC}"/>
              </a:ext>
            </a:extLst>
          </p:cNvPr>
          <p:cNvCxnSpPr>
            <a:cxnSpLocks/>
          </p:cNvCxnSpPr>
          <p:nvPr/>
        </p:nvCxnSpPr>
        <p:spPr>
          <a:xfrm>
            <a:off x="2599023" y="2963024"/>
            <a:ext cx="698631" cy="1097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5" name="TextBox 64">
            <a:extLst>
              <a:ext uri="{FF2B5EF4-FFF2-40B4-BE49-F238E27FC236}">
                <a16:creationId xmlns:a16="http://schemas.microsoft.com/office/drawing/2014/main" id="{DFF9A351-1A19-113A-24EE-9339718809E8}"/>
              </a:ext>
            </a:extLst>
          </p:cNvPr>
          <p:cNvSpPr txBox="1"/>
          <p:nvPr/>
        </p:nvSpPr>
        <p:spPr>
          <a:xfrm>
            <a:off x="293215" y="2818915"/>
            <a:ext cx="2308869" cy="261610"/>
          </a:xfrm>
          <a:prstGeom prst="rect">
            <a:avLst/>
          </a:prstGeom>
          <a:noFill/>
        </p:spPr>
        <p:txBody>
          <a:bodyPr wrap="square" rtlCol="0">
            <a:spAutoFit/>
          </a:bodyPr>
          <a:lstStyle/>
          <a:p>
            <a:pPr algn="l"/>
            <a:r>
              <a:rPr lang="en-GB" sz="1100" dirty="0"/>
              <a:t>Demineralized water felling DN65</a:t>
            </a:r>
          </a:p>
        </p:txBody>
      </p:sp>
      <p:sp>
        <p:nvSpPr>
          <p:cNvPr id="66" name="TextBox 65">
            <a:extLst>
              <a:ext uri="{FF2B5EF4-FFF2-40B4-BE49-F238E27FC236}">
                <a16:creationId xmlns:a16="http://schemas.microsoft.com/office/drawing/2014/main" id="{C27CECF4-D44A-A7CE-024C-F761D3AE7694}"/>
              </a:ext>
            </a:extLst>
          </p:cNvPr>
          <p:cNvSpPr txBox="1"/>
          <p:nvPr/>
        </p:nvSpPr>
        <p:spPr>
          <a:xfrm>
            <a:off x="617951" y="2488040"/>
            <a:ext cx="2025940" cy="261610"/>
          </a:xfrm>
          <a:prstGeom prst="rect">
            <a:avLst/>
          </a:prstGeom>
          <a:noFill/>
        </p:spPr>
        <p:txBody>
          <a:bodyPr wrap="square" rtlCol="0">
            <a:spAutoFit/>
          </a:bodyPr>
          <a:lstStyle/>
          <a:p>
            <a:pPr algn="l"/>
            <a:r>
              <a:rPr lang="en-GB" sz="1100" dirty="0"/>
              <a:t>Helium Recovery line  DN100</a:t>
            </a:r>
          </a:p>
        </p:txBody>
      </p:sp>
      <p:cxnSp>
        <p:nvCxnSpPr>
          <p:cNvPr id="67" name="Straight Arrow Connector 66">
            <a:extLst>
              <a:ext uri="{FF2B5EF4-FFF2-40B4-BE49-F238E27FC236}">
                <a16:creationId xmlns:a16="http://schemas.microsoft.com/office/drawing/2014/main" id="{B49ADB49-54F5-D9CA-D698-B6ACAB6A3615}"/>
              </a:ext>
            </a:extLst>
          </p:cNvPr>
          <p:cNvCxnSpPr>
            <a:cxnSpLocks/>
            <a:stCxn id="71" idx="3"/>
          </p:cNvCxnSpPr>
          <p:nvPr/>
        </p:nvCxnSpPr>
        <p:spPr>
          <a:xfrm flipV="1">
            <a:off x="2648325" y="3158975"/>
            <a:ext cx="1542973" cy="51244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8" name="Straight Arrow Connector 67">
            <a:extLst>
              <a:ext uri="{FF2B5EF4-FFF2-40B4-BE49-F238E27FC236}">
                <a16:creationId xmlns:a16="http://schemas.microsoft.com/office/drawing/2014/main" id="{B88D2921-04DD-EF30-6D62-04BA6FE1D8FD}"/>
              </a:ext>
            </a:extLst>
          </p:cNvPr>
          <p:cNvCxnSpPr>
            <a:cxnSpLocks/>
          </p:cNvCxnSpPr>
          <p:nvPr/>
        </p:nvCxnSpPr>
        <p:spPr>
          <a:xfrm>
            <a:off x="2692167" y="1955145"/>
            <a:ext cx="638469" cy="5671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9" name="TextBox 68">
            <a:extLst>
              <a:ext uri="{FF2B5EF4-FFF2-40B4-BE49-F238E27FC236}">
                <a16:creationId xmlns:a16="http://schemas.microsoft.com/office/drawing/2014/main" id="{61721572-3995-2593-A5EB-BF952547665A}"/>
              </a:ext>
            </a:extLst>
          </p:cNvPr>
          <p:cNvSpPr txBox="1"/>
          <p:nvPr/>
        </p:nvSpPr>
        <p:spPr>
          <a:xfrm>
            <a:off x="770365" y="1825511"/>
            <a:ext cx="1978303" cy="261610"/>
          </a:xfrm>
          <a:prstGeom prst="rect">
            <a:avLst/>
          </a:prstGeom>
          <a:noFill/>
        </p:spPr>
        <p:txBody>
          <a:bodyPr wrap="square" rtlCol="0">
            <a:spAutoFit/>
          </a:bodyPr>
          <a:lstStyle/>
          <a:p>
            <a:pPr algn="l"/>
            <a:r>
              <a:rPr lang="en-GB" sz="1100" dirty="0"/>
              <a:t>Superconducting link DN250</a:t>
            </a:r>
          </a:p>
        </p:txBody>
      </p:sp>
      <p:sp>
        <p:nvSpPr>
          <p:cNvPr id="70" name="TextBox 69">
            <a:extLst>
              <a:ext uri="{FF2B5EF4-FFF2-40B4-BE49-F238E27FC236}">
                <a16:creationId xmlns:a16="http://schemas.microsoft.com/office/drawing/2014/main" id="{920081EB-24E6-FAC7-689E-5E720054B4E1}"/>
              </a:ext>
            </a:extLst>
          </p:cNvPr>
          <p:cNvSpPr txBox="1"/>
          <p:nvPr/>
        </p:nvSpPr>
        <p:spPr>
          <a:xfrm>
            <a:off x="1454384" y="3216446"/>
            <a:ext cx="1006034" cy="261610"/>
          </a:xfrm>
          <a:prstGeom prst="rect">
            <a:avLst/>
          </a:prstGeom>
          <a:noFill/>
        </p:spPr>
        <p:txBody>
          <a:bodyPr wrap="square" rtlCol="0">
            <a:spAutoFit/>
          </a:bodyPr>
          <a:lstStyle/>
          <a:p>
            <a:pPr algn="l"/>
            <a:r>
              <a:rPr lang="en-GB" sz="1100" dirty="0"/>
              <a:t>QRL ø 1100</a:t>
            </a:r>
          </a:p>
        </p:txBody>
      </p:sp>
      <p:sp>
        <p:nvSpPr>
          <p:cNvPr id="71" name="TextBox 70">
            <a:extLst>
              <a:ext uri="{FF2B5EF4-FFF2-40B4-BE49-F238E27FC236}">
                <a16:creationId xmlns:a16="http://schemas.microsoft.com/office/drawing/2014/main" id="{9BD56B79-B735-59AC-07F1-9FEF3A627BDB}"/>
              </a:ext>
            </a:extLst>
          </p:cNvPr>
          <p:cNvSpPr txBox="1"/>
          <p:nvPr/>
        </p:nvSpPr>
        <p:spPr>
          <a:xfrm>
            <a:off x="873842" y="3540615"/>
            <a:ext cx="1774483" cy="261610"/>
          </a:xfrm>
          <a:prstGeom prst="rect">
            <a:avLst/>
          </a:prstGeom>
          <a:noFill/>
        </p:spPr>
        <p:txBody>
          <a:bodyPr wrap="square" rtlCol="0">
            <a:spAutoFit/>
          </a:bodyPr>
          <a:lstStyle/>
          <a:p>
            <a:pPr algn="l"/>
            <a:r>
              <a:rPr lang="en-GB" sz="1100" dirty="0"/>
              <a:t>Machine cryostat ø 1200</a:t>
            </a:r>
          </a:p>
        </p:txBody>
      </p:sp>
      <p:cxnSp>
        <p:nvCxnSpPr>
          <p:cNvPr id="74" name="Straight Arrow Connector 73">
            <a:extLst>
              <a:ext uri="{FF2B5EF4-FFF2-40B4-BE49-F238E27FC236}">
                <a16:creationId xmlns:a16="http://schemas.microsoft.com/office/drawing/2014/main" id="{D6AA642B-B3CC-EE97-2659-CB3F33F3FA0D}"/>
              </a:ext>
            </a:extLst>
          </p:cNvPr>
          <p:cNvCxnSpPr>
            <a:cxnSpLocks/>
            <a:stCxn id="66" idx="3"/>
          </p:cNvCxnSpPr>
          <p:nvPr/>
        </p:nvCxnSpPr>
        <p:spPr>
          <a:xfrm>
            <a:off x="2643891" y="2618845"/>
            <a:ext cx="620673" cy="346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AFF7F19D-18C3-C969-06BB-57F9FDF540AD}"/>
              </a:ext>
            </a:extLst>
          </p:cNvPr>
          <p:cNvSpPr txBox="1"/>
          <p:nvPr/>
        </p:nvSpPr>
        <p:spPr>
          <a:xfrm>
            <a:off x="2188467" y="941915"/>
            <a:ext cx="1571264" cy="430887"/>
          </a:xfrm>
          <a:prstGeom prst="rect">
            <a:avLst/>
          </a:prstGeom>
          <a:noFill/>
        </p:spPr>
        <p:txBody>
          <a:bodyPr wrap="none" rtlCol="0">
            <a:spAutoFit/>
          </a:bodyPr>
          <a:lstStyle/>
          <a:p>
            <a:pPr algn="ctr"/>
            <a:r>
              <a:rPr lang="en-GB" sz="1100" dirty="0">
                <a:latin typeface="Calibri" panose="020F0502020204030204" pitchFamily="34" charset="0"/>
                <a:cs typeface="Calibri" panose="020F0502020204030204" pitchFamily="34" charset="0"/>
              </a:rPr>
              <a:t>Robot space reservation</a:t>
            </a:r>
          </a:p>
          <a:p>
            <a:pPr algn="ctr"/>
            <a:r>
              <a:rPr lang="en-GB" sz="1100" dirty="0">
                <a:latin typeface="Calibri" panose="020F0502020204030204" pitchFamily="34" charset="0"/>
                <a:cs typeface="Calibri" panose="020F0502020204030204" pitchFamily="34" charset="0"/>
              </a:rPr>
              <a:t>2.9m x 0.55m (</a:t>
            </a:r>
            <a:r>
              <a:rPr lang="en-GB" sz="1100" dirty="0" err="1">
                <a:latin typeface="Calibri" panose="020F0502020204030204" pitchFamily="34" charset="0"/>
                <a:cs typeface="Calibri" panose="020F0502020204030204" pitchFamily="34" charset="0"/>
              </a:rPr>
              <a:t>LxH</a:t>
            </a:r>
            <a:r>
              <a:rPr lang="en-GB" sz="1100" dirty="0">
                <a:latin typeface="Calibri" panose="020F0502020204030204" pitchFamily="34" charset="0"/>
                <a:cs typeface="Calibri" panose="020F0502020204030204" pitchFamily="34" charset="0"/>
              </a:rPr>
              <a:t>)</a:t>
            </a:r>
          </a:p>
        </p:txBody>
      </p:sp>
      <p:cxnSp>
        <p:nvCxnSpPr>
          <p:cNvPr id="11" name="Straight Arrow Connector 10">
            <a:extLst>
              <a:ext uri="{FF2B5EF4-FFF2-40B4-BE49-F238E27FC236}">
                <a16:creationId xmlns:a16="http://schemas.microsoft.com/office/drawing/2014/main" id="{1DBDE3B4-C1C7-6389-0B47-21D58553EF38}"/>
              </a:ext>
            </a:extLst>
          </p:cNvPr>
          <p:cNvCxnSpPr>
            <a:cxnSpLocks/>
          </p:cNvCxnSpPr>
          <p:nvPr/>
        </p:nvCxnSpPr>
        <p:spPr>
          <a:xfrm>
            <a:off x="3640642" y="1247196"/>
            <a:ext cx="999126" cy="73239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 name="Textfeld 4">
            <a:extLst>
              <a:ext uri="{FF2B5EF4-FFF2-40B4-BE49-F238E27FC236}">
                <a16:creationId xmlns:a16="http://schemas.microsoft.com/office/drawing/2014/main" id="{BDF31652-0102-42BD-343C-528ADDC69E96}"/>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pic>
        <p:nvPicPr>
          <p:cNvPr id="4" name="Picture 3">
            <a:extLst>
              <a:ext uri="{FF2B5EF4-FFF2-40B4-BE49-F238E27FC236}">
                <a16:creationId xmlns:a16="http://schemas.microsoft.com/office/drawing/2014/main" id="{81E4A862-9A40-C8FA-4E07-4EE942DEDDF9}"/>
              </a:ext>
            </a:extLst>
          </p:cNvPr>
          <p:cNvPicPr>
            <a:picLocks noChangeAspect="1"/>
          </p:cNvPicPr>
          <p:nvPr/>
        </p:nvPicPr>
        <p:blipFill>
          <a:blip r:embed="rId5"/>
          <a:stretch>
            <a:fillRect/>
          </a:stretch>
        </p:blipFill>
        <p:spPr>
          <a:xfrm>
            <a:off x="378949" y="917987"/>
            <a:ext cx="1832320" cy="776781"/>
          </a:xfrm>
          <a:prstGeom prst="rect">
            <a:avLst/>
          </a:prstGeom>
        </p:spPr>
      </p:pic>
      <p:pic>
        <p:nvPicPr>
          <p:cNvPr id="16" name="Picture 15">
            <a:extLst>
              <a:ext uri="{FF2B5EF4-FFF2-40B4-BE49-F238E27FC236}">
                <a16:creationId xmlns:a16="http://schemas.microsoft.com/office/drawing/2014/main" id="{B0BD34A7-3D8B-A402-807E-2D042F7376F1}"/>
              </a:ext>
            </a:extLst>
          </p:cNvPr>
          <p:cNvPicPr>
            <a:picLocks noChangeAspect="1"/>
          </p:cNvPicPr>
          <p:nvPr/>
        </p:nvPicPr>
        <p:blipFill>
          <a:blip r:embed="rId6"/>
          <a:stretch>
            <a:fillRect/>
          </a:stretch>
        </p:blipFill>
        <p:spPr>
          <a:xfrm>
            <a:off x="158509" y="4441070"/>
            <a:ext cx="1917232" cy="661445"/>
          </a:xfrm>
          <a:prstGeom prst="rect">
            <a:avLst/>
          </a:prstGeom>
        </p:spPr>
      </p:pic>
      <p:sp>
        <p:nvSpPr>
          <p:cNvPr id="30" name="TextBox 29">
            <a:extLst>
              <a:ext uri="{FF2B5EF4-FFF2-40B4-BE49-F238E27FC236}">
                <a16:creationId xmlns:a16="http://schemas.microsoft.com/office/drawing/2014/main" id="{25ABB075-6FF8-584C-7E1D-687FB3369F34}"/>
              </a:ext>
            </a:extLst>
          </p:cNvPr>
          <p:cNvSpPr txBox="1"/>
          <p:nvPr/>
        </p:nvSpPr>
        <p:spPr>
          <a:xfrm>
            <a:off x="86876" y="688549"/>
            <a:ext cx="2540576" cy="246221"/>
          </a:xfrm>
          <a:prstGeom prst="rect">
            <a:avLst/>
          </a:prstGeom>
          <a:solidFill>
            <a:srgbClr val="FFC000"/>
          </a:solidFill>
        </p:spPr>
        <p:txBody>
          <a:bodyPr wrap="square">
            <a:spAutoFit/>
          </a:bodyPr>
          <a:lstStyle/>
          <a:p>
            <a:r>
              <a:rPr lang="en-GB" sz="1000" u="sng" dirty="0"/>
              <a:t>FCC-</a:t>
            </a:r>
            <a:r>
              <a:rPr lang="en-GB" sz="1000" u="sng" dirty="0" err="1"/>
              <a:t>hh</a:t>
            </a:r>
            <a:r>
              <a:rPr lang="en-GB" sz="1000" u="sng" dirty="0"/>
              <a:t> cryogenic system updated layout</a:t>
            </a:r>
          </a:p>
        </p:txBody>
      </p:sp>
      <p:pic>
        <p:nvPicPr>
          <p:cNvPr id="43" name="Picture 42">
            <a:extLst>
              <a:ext uri="{FF2B5EF4-FFF2-40B4-BE49-F238E27FC236}">
                <a16:creationId xmlns:a16="http://schemas.microsoft.com/office/drawing/2014/main" id="{EB355F5C-EB55-0076-246F-44BE254163B5}"/>
              </a:ext>
            </a:extLst>
          </p:cNvPr>
          <p:cNvPicPr>
            <a:picLocks noChangeAspect="1"/>
          </p:cNvPicPr>
          <p:nvPr/>
        </p:nvPicPr>
        <p:blipFill>
          <a:blip r:embed="rId7"/>
          <a:stretch>
            <a:fillRect/>
          </a:stretch>
        </p:blipFill>
        <p:spPr>
          <a:xfrm>
            <a:off x="463238" y="4040989"/>
            <a:ext cx="1392592" cy="272892"/>
          </a:xfrm>
          <a:prstGeom prst="rect">
            <a:avLst/>
          </a:prstGeom>
        </p:spPr>
      </p:pic>
      <p:sp>
        <p:nvSpPr>
          <p:cNvPr id="6" name="Footer Placeholder 5">
            <a:extLst>
              <a:ext uri="{FF2B5EF4-FFF2-40B4-BE49-F238E27FC236}">
                <a16:creationId xmlns:a16="http://schemas.microsoft.com/office/drawing/2014/main" id="{60FA0A66-AE63-43C2-16B5-D22B5D51492B}"/>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4422817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8</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5" name="Textplatzhalter 3">
            <a:extLst>
              <a:ext uri="{FF2B5EF4-FFF2-40B4-BE49-F238E27FC236}">
                <a16:creationId xmlns:a16="http://schemas.microsoft.com/office/drawing/2014/main" id="{80BB49C6-E8DA-CCEC-6D53-2B495AE1DFFE}"/>
              </a:ext>
            </a:extLst>
          </p:cNvPr>
          <p:cNvSpPr txBox="1">
            <a:spLocks/>
          </p:cNvSpPr>
          <p:nvPr/>
        </p:nvSpPr>
        <p:spPr>
          <a:xfrm>
            <a:off x="323528" y="2067694"/>
            <a:ext cx="8421772" cy="504056"/>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lgn="ctr">
              <a:spcBef>
                <a:spcPts val="500"/>
              </a:spcBef>
              <a:defRPr/>
            </a:pPr>
            <a:r>
              <a:rPr lang="en-US" sz="3200" u="sng" dirty="0"/>
              <a:t>FCC-ee Underground Structure point A</a:t>
            </a:r>
            <a:endParaRPr lang="en-US" sz="3200" dirty="0"/>
          </a:p>
          <a:p>
            <a:pPr indent="354013" algn="ctr">
              <a:lnSpc>
                <a:spcPct val="150000"/>
              </a:lnSpc>
              <a:defRPr/>
            </a:pPr>
            <a:endParaRPr lang="en-US" dirty="0"/>
          </a:p>
        </p:txBody>
      </p:sp>
      <p:sp>
        <p:nvSpPr>
          <p:cNvPr id="2" name="Textfeld 4">
            <a:extLst>
              <a:ext uri="{FF2B5EF4-FFF2-40B4-BE49-F238E27FC236}">
                <a16:creationId xmlns:a16="http://schemas.microsoft.com/office/drawing/2014/main" id="{3D86491B-CCA1-8052-458C-C78F1580EEA7}"/>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7" name="TextBox 6">
            <a:extLst>
              <a:ext uri="{FF2B5EF4-FFF2-40B4-BE49-F238E27FC236}">
                <a16:creationId xmlns:a16="http://schemas.microsoft.com/office/drawing/2014/main" id="{358E2065-6EC8-31A2-5D41-863B85D1D4D7}"/>
              </a:ext>
            </a:extLst>
          </p:cNvPr>
          <p:cNvSpPr txBox="1"/>
          <p:nvPr/>
        </p:nvSpPr>
        <p:spPr>
          <a:xfrm>
            <a:off x="1017384" y="2571750"/>
            <a:ext cx="6768752" cy="507831"/>
          </a:xfrm>
          <a:prstGeom prst="rect">
            <a:avLst/>
          </a:prstGeom>
          <a:solidFill>
            <a:schemeClr val="accent2">
              <a:lumMod val="40000"/>
              <a:lumOff val="60000"/>
            </a:schemeClr>
          </a:solidFill>
        </p:spPr>
        <p:txBody>
          <a:bodyPr wrap="square">
            <a:spAutoFit/>
          </a:bodyPr>
          <a:lstStyle/>
          <a:p>
            <a:pPr algn="l">
              <a:tabLst>
                <a:tab pos="1254125" algn="l"/>
              </a:tabLst>
            </a:pPr>
            <a:r>
              <a:rPr lang="en-GB" dirty="0"/>
              <a:t>PLM References:	</a:t>
            </a:r>
            <a:r>
              <a:rPr lang="en-GB" dirty="0">
                <a:solidFill>
                  <a:srgbClr val="00B0F0"/>
                </a:solidFill>
                <a:hlinkClick r:id="rId3"/>
              </a:rPr>
              <a:t>https://plm.cern.ch/p/CAD/number:ST1874371_01</a:t>
            </a:r>
            <a:endParaRPr lang="en-GB" dirty="0">
              <a:solidFill>
                <a:srgbClr val="00B0F0"/>
              </a:solidFill>
            </a:endParaRPr>
          </a:p>
          <a:p>
            <a:pPr algn="l">
              <a:tabLst>
                <a:tab pos="1254125" algn="l"/>
              </a:tabLst>
            </a:pPr>
            <a:r>
              <a:rPr lang="en-GB" dirty="0"/>
              <a:t>EDMS References: </a:t>
            </a:r>
            <a:r>
              <a:rPr lang="en-GB" u="sng" dirty="0">
                <a:solidFill>
                  <a:srgbClr val="00B0F0"/>
                </a:solidFill>
                <a:hlinkClick r:id="rId4"/>
              </a:rPr>
              <a:t>https://edms.cern.ch/document/3126003/1.0</a:t>
            </a:r>
            <a:endParaRPr lang="en-GB" u="sng" dirty="0">
              <a:solidFill>
                <a:srgbClr val="00B0F0"/>
              </a:solidFill>
            </a:endParaRPr>
          </a:p>
        </p:txBody>
      </p:sp>
      <p:sp>
        <p:nvSpPr>
          <p:cNvPr id="4" name="Footer Placeholder 5">
            <a:extLst>
              <a:ext uri="{FF2B5EF4-FFF2-40B4-BE49-F238E27FC236}">
                <a16:creationId xmlns:a16="http://schemas.microsoft.com/office/drawing/2014/main" id="{82B4EF71-00C1-6C8A-F42F-711276CDA71E}"/>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1645590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computer screen shot of a computer screen&#10;&#10;Description automatically generated">
            <a:extLst>
              <a:ext uri="{FF2B5EF4-FFF2-40B4-BE49-F238E27FC236}">
                <a16:creationId xmlns:a16="http://schemas.microsoft.com/office/drawing/2014/main" id="{2EC1289C-4413-AD75-896A-53F032AF312B}"/>
              </a:ext>
            </a:extLst>
          </p:cNvPr>
          <p:cNvPicPr>
            <a:picLocks noChangeAspect="1"/>
          </p:cNvPicPr>
          <p:nvPr/>
        </p:nvPicPr>
        <p:blipFill>
          <a:blip r:embed="rId3">
            <a:extLst>
              <a:ext uri="{28A0092B-C50C-407E-A947-70E740481C1C}">
                <a14:useLocalDpi xmlns:a14="http://schemas.microsoft.com/office/drawing/2010/main" val="0"/>
              </a:ext>
            </a:extLst>
          </a:blip>
          <a:srcRect l="16138" t="18339" r="27480" b="4793"/>
          <a:stretch/>
        </p:blipFill>
        <p:spPr>
          <a:xfrm>
            <a:off x="89638" y="1821847"/>
            <a:ext cx="2267841" cy="1561900"/>
          </a:xfrm>
          <a:prstGeom prst="rect">
            <a:avLst/>
          </a:prstGeom>
        </p:spPr>
      </p:pic>
      <p:pic>
        <p:nvPicPr>
          <p:cNvPr id="5" name="Picture 4" descr="A blue circle with green lines&#10;&#10;Description automatically generated">
            <a:extLst>
              <a:ext uri="{FF2B5EF4-FFF2-40B4-BE49-F238E27FC236}">
                <a16:creationId xmlns:a16="http://schemas.microsoft.com/office/drawing/2014/main" id="{F7558FC5-ED6C-269E-91AA-152A663F324A}"/>
              </a:ext>
            </a:extLst>
          </p:cNvPr>
          <p:cNvPicPr>
            <a:picLocks noChangeAspect="1"/>
          </p:cNvPicPr>
          <p:nvPr/>
        </p:nvPicPr>
        <p:blipFill>
          <a:blip r:embed="rId4">
            <a:extLst>
              <a:ext uri="{28A0092B-C50C-407E-A947-70E740481C1C}">
                <a14:useLocalDpi xmlns:a14="http://schemas.microsoft.com/office/drawing/2010/main" val="0"/>
              </a:ext>
            </a:extLst>
          </a:blip>
          <a:srcRect l="26430" t="9892" r="16112" b="18887"/>
          <a:stretch/>
        </p:blipFill>
        <p:spPr>
          <a:xfrm>
            <a:off x="6592267" y="2050437"/>
            <a:ext cx="2442511" cy="1529425"/>
          </a:xfrm>
          <a:prstGeom prst="rect">
            <a:avLst/>
          </a:prstGeom>
        </p:spPr>
      </p:pic>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16" name="Textplatzhalter 3">
            <a:extLst>
              <a:ext uri="{FF2B5EF4-FFF2-40B4-BE49-F238E27FC236}">
                <a16:creationId xmlns:a16="http://schemas.microsoft.com/office/drawing/2014/main" id="{F144AAAE-2E9C-2CAD-BBE8-BC2DD9DADCD9}"/>
              </a:ext>
            </a:extLst>
          </p:cNvPr>
          <p:cNvSpPr txBox="1">
            <a:spLocks/>
          </p:cNvSpPr>
          <p:nvPr/>
        </p:nvSpPr>
        <p:spPr>
          <a:xfrm>
            <a:off x="21352" y="396768"/>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dirty="0"/>
              <a:t>FCC-</a:t>
            </a:r>
            <a:r>
              <a:rPr lang="en-US" sz="2000" u="sng" dirty="0" err="1"/>
              <a:t>ee</a:t>
            </a:r>
            <a:r>
              <a:rPr lang="en-US" sz="2000" u="sng" dirty="0"/>
              <a:t> </a:t>
            </a:r>
            <a:r>
              <a:rPr lang="en-GB" sz="2000" u="sng" dirty="0"/>
              <a:t>Underground Structure at point A</a:t>
            </a:r>
            <a:r>
              <a:rPr lang="en-US" sz="2000" u="sng" dirty="0"/>
              <a:t> </a:t>
            </a:r>
            <a:endParaRPr lang="en-US" u="sng" dirty="0"/>
          </a:p>
        </p:txBody>
      </p:sp>
      <p:sp>
        <p:nvSpPr>
          <p:cNvPr id="13" name="Slide Number Placeholder 12">
            <a:extLst>
              <a:ext uri="{FF2B5EF4-FFF2-40B4-BE49-F238E27FC236}">
                <a16:creationId xmlns:a16="http://schemas.microsoft.com/office/drawing/2014/main" id="{6FF5025C-0EF2-C643-E58F-286027B2DC5A}"/>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9</a:t>
            </a:fld>
            <a:endParaRPr lang="en-US" dirty="0"/>
          </a:p>
        </p:txBody>
      </p:sp>
      <p:pic>
        <p:nvPicPr>
          <p:cNvPr id="18" name="Picture 17" descr="A long metal rod with a blue object on it&#10;&#10;Description automatically generated with medium confidence">
            <a:extLst>
              <a:ext uri="{FF2B5EF4-FFF2-40B4-BE49-F238E27FC236}">
                <a16:creationId xmlns:a16="http://schemas.microsoft.com/office/drawing/2014/main" id="{7F06953B-B635-7C8D-8C14-331F28CA4BF5}"/>
              </a:ext>
            </a:extLst>
          </p:cNvPr>
          <p:cNvPicPr>
            <a:picLocks noChangeAspect="1"/>
          </p:cNvPicPr>
          <p:nvPr/>
        </p:nvPicPr>
        <p:blipFill>
          <a:blip r:embed="rId6">
            <a:extLst>
              <a:ext uri="{28A0092B-C50C-407E-A947-70E740481C1C}">
                <a14:useLocalDpi xmlns:a14="http://schemas.microsoft.com/office/drawing/2010/main" val="0"/>
              </a:ext>
            </a:extLst>
          </a:blip>
          <a:srcRect l="23225" t="27033" r="10625" b="5597"/>
          <a:stretch/>
        </p:blipFill>
        <p:spPr>
          <a:xfrm>
            <a:off x="6874539" y="4011946"/>
            <a:ext cx="2160240" cy="1131554"/>
          </a:xfrm>
          <a:prstGeom prst="rect">
            <a:avLst/>
          </a:prstGeom>
        </p:spPr>
      </p:pic>
      <p:pic>
        <p:nvPicPr>
          <p:cNvPr id="3" name="Picture 2">
            <a:extLst>
              <a:ext uri="{FF2B5EF4-FFF2-40B4-BE49-F238E27FC236}">
                <a16:creationId xmlns:a16="http://schemas.microsoft.com/office/drawing/2014/main" id="{36202225-009C-F045-ACFE-E05859BE30C5}"/>
              </a:ext>
            </a:extLst>
          </p:cNvPr>
          <p:cNvPicPr>
            <a:picLocks noChangeAspect="1"/>
          </p:cNvPicPr>
          <p:nvPr/>
        </p:nvPicPr>
        <p:blipFill>
          <a:blip r:embed="rId7"/>
          <a:stretch>
            <a:fillRect/>
          </a:stretch>
        </p:blipFill>
        <p:spPr>
          <a:xfrm>
            <a:off x="8019421" y="357723"/>
            <a:ext cx="1126827" cy="979736"/>
          </a:xfrm>
          <a:prstGeom prst="rect">
            <a:avLst/>
          </a:prstGeom>
        </p:spPr>
      </p:pic>
      <p:pic>
        <p:nvPicPr>
          <p:cNvPr id="4" name="Picture 3">
            <a:extLst>
              <a:ext uri="{FF2B5EF4-FFF2-40B4-BE49-F238E27FC236}">
                <a16:creationId xmlns:a16="http://schemas.microsoft.com/office/drawing/2014/main" id="{A3B8A0F4-A0AC-6DE9-6BDD-C60FCD2EA4A2}"/>
              </a:ext>
            </a:extLst>
          </p:cNvPr>
          <p:cNvPicPr>
            <a:picLocks noChangeAspect="1"/>
          </p:cNvPicPr>
          <p:nvPr/>
        </p:nvPicPr>
        <p:blipFill>
          <a:blip r:embed="rId8"/>
          <a:stretch>
            <a:fillRect/>
          </a:stretch>
        </p:blipFill>
        <p:spPr>
          <a:xfrm>
            <a:off x="1835696" y="735322"/>
            <a:ext cx="5054653" cy="3115602"/>
          </a:xfrm>
          <a:prstGeom prst="rect">
            <a:avLst/>
          </a:prstGeom>
        </p:spPr>
      </p:pic>
      <p:sp>
        <p:nvSpPr>
          <p:cNvPr id="8" name="TextBox 7">
            <a:extLst>
              <a:ext uri="{FF2B5EF4-FFF2-40B4-BE49-F238E27FC236}">
                <a16:creationId xmlns:a16="http://schemas.microsoft.com/office/drawing/2014/main" id="{CBBB7713-B0F2-BDAF-2105-9AF6C337D5B7}"/>
              </a:ext>
            </a:extLst>
          </p:cNvPr>
          <p:cNvSpPr txBox="1"/>
          <p:nvPr/>
        </p:nvSpPr>
        <p:spPr>
          <a:xfrm>
            <a:off x="6890349" y="1751746"/>
            <a:ext cx="2064989" cy="307777"/>
          </a:xfrm>
          <a:prstGeom prst="rect">
            <a:avLst/>
          </a:prstGeom>
          <a:noFill/>
        </p:spPr>
        <p:txBody>
          <a:bodyPr wrap="none" rtlCol="0">
            <a:spAutoFit/>
          </a:bodyPr>
          <a:lstStyle/>
          <a:p>
            <a:pPr algn="l"/>
            <a:r>
              <a:rPr lang="en-GB" sz="1400" u="sng" dirty="0"/>
              <a:t>Experiment Shaft ø18m</a:t>
            </a:r>
          </a:p>
        </p:txBody>
      </p:sp>
      <p:sp>
        <p:nvSpPr>
          <p:cNvPr id="9" name="TextBox 8">
            <a:extLst>
              <a:ext uri="{FF2B5EF4-FFF2-40B4-BE49-F238E27FC236}">
                <a16:creationId xmlns:a16="http://schemas.microsoft.com/office/drawing/2014/main" id="{AB884880-A40F-57DF-B384-048B7F49A9B3}"/>
              </a:ext>
            </a:extLst>
          </p:cNvPr>
          <p:cNvSpPr txBox="1"/>
          <p:nvPr/>
        </p:nvSpPr>
        <p:spPr>
          <a:xfrm>
            <a:off x="79881" y="1300291"/>
            <a:ext cx="1890074" cy="494879"/>
          </a:xfrm>
          <a:prstGeom prst="rect">
            <a:avLst/>
          </a:prstGeom>
          <a:noFill/>
        </p:spPr>
        <p:txBody>
          <a:bodyPr wrap="square" rtlCol="0">
            <a:spAutoFit/>
          </a:bodyPr>
          <a:lstStyle/>
          <a:p>
            <a:pPr algn="l">
              <a:lnSpc>
                <a:spcPts val="3700"/>
              </a:lnSpc>
            </a:pPr>
            <a:r>
              <a:rPr lang="en-GB" sz="1400" u="sng" dirty="0"/>
              <a:t>Service Shaft ø18m</a:t>
            </a:r>
          </a:p>
        </p:txBody>
      </p:sp>
      <p:pic>
        <p:nvPicPr>
          <p:cNvPr id="37" name="Picture 36">
            <a:extLst>
              <a:ext uri="{FF2B5EF4-FFF2-40B4-BE49-F238E27FC236}">
                <a16:creationId xmlns:a16="http://schemas.microsoft.com/office/drawing/2014/main" id="{58BFCB30-7D1A-52AB-E1B5-0E69A4D5CF99}"/>
              </a:ext>
            </a:extLst>
          </p:cNvPr>
          <p:cNvPicPr>
            <a:picLocks noChangeAspect="1"/>
          </p:cNvPicPr>
          <p:nvPr/>
        </p:nvPicPr>
        <p:blipFill>
          <a:blip r:embed="rId9"/>
          <a:stretch>
            <a:fillRect/>
          </a:stretch>
        </p:blipFill>
        <p:spPr>
          <a:xfrm>
            <a:off x="73943" y="4196156"/>
            <a:ext cx="7162353" cy="929008"/>
          </a:xfrm>
          <a:prstGeom prst="rect">
            <a:avLst/>
          </a:prstGeom>
        </p:spPr>
      </p:pic>
      <p:sp>
        <p:nvSpPr>
          <p:cNvPr id="38" name="Textfeld 4">
            <a:extLst>
              <a:ext uri="{FF2B5EF4-FFF2-40B4-BE49-F238E27FC236}">
                <a16:creationId xmlns:a16="http://schemas.microsoft.com/office/drawing/2014/main" id="{194B6824-150C-B65D-3563-D31ECBC2813A}"/>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2" name="Footer Placeholder 5">
            <a:extLst>
              <a:ext uri="{FF2B5EF4-FFF2-40B4-BE49-F238E27FC236}">
                <a16:creationId xmlns:a16="http://schemas.microsoft.com/office/drawing/2014/main" id="{9960B43D-6710-FD83-4B3E-EE00CBF1A103}"/>
              </a:ext>
            </a:extLst>
          </p:cNvPr>
          <p:cNvSpPr txBox="1">
            <a:spLocks/>
          </p:cNvSpPr>
          <p:nvPr/>
        </p:nvSpPr>
        <p:spPr>
          <a:xfrm>
            <a:off x="2411760" y="98294"/>
            <a:ext cx="5399831" cy="169200"/>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US" sz="900" dirty="0">
                <a:solidFill>
                  <a:schemeClr val="bg1"/>
                </a:solidFill>
              </a:rPr>
              <a:t>F. Valchkova-Georgieva EN-ACE-INT</a:t>
            </a:r>
          </a:p>
        </p:txBody>
      </p:sp>
    </p:spTree>
    <p:extLst>
      <p:ext uri="{BB962C8B-B14F-4D97-AF65-F5344CB8AC3E}">
        <p14:creationId xmlns:p14="http://schemas.microsoft.com/office/powerpoint/2010/main" val="1782427676"/>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63106</TotalTime>
  <Words>1994</Words>
  <Application>Microsoft Office PowerPoint</Application>
  <PresentationFormat>On-screen Show (16:9)</PresentationFormat>
  <Paragraphs>487</Paragraphs>
  <Slides>50</Slides>
  <Notes>22</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50</vt:i4>
      </vt:variant>
    </vt:vector>
  </HeadingPairs>
  <TitlesOfParts>
    <vt:vector size="58" baseType="lpstr">
      <vt:lpstr>Arial</vt:lpstr>
      <vt:lpstr>Calibri</vt:lpstr>
      <vt:lpstr>Roboto</vt:lpstr>
      <vt:lpstr>Times New Roman</vt:lpstr>
      <vt:lpstr>Wingdings</vt:lpstr>
      <vt:lpstr>Introslides</vt:lpstr>
      <vt:lpstr>Titleslides, Conclusion</vt:lpstr>
      <vt:lpstr>Content Slides - Deep Blue</vt:lpstr>
      <vt:lpstr>Integration update tunnel, arcs, Experiment caverns, service caverns and Alcoves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 would like to acknowledge the FCC Technical Infrastructure Coordination team and the FCC Accelerator Technology team for their input and support in the integration studies. </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Fani Valchkova-Georgieva</cp:lastModifiedBy>
  <cp:revision>413</cp:revision>
  <cp:lastPrinted>2022-05-20T06:54:27Z</cp:lastPrinted>
  <dcterms:created xsi:type="dcterms:W3CDTF">2020-10-27T09:23:42Z</dcterms:created>
  <dcterms:modified xsi:type="dcterms:W3CDTF">2025-05-21T11:33:11Z</dcterms:modified>
</cp:coreProperties>
</file>