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28"/>
  </p:notesMasterIdLst>
  <p:sldIdLst>
    <p:sldId id="305" r:id="rId4"/>
    <p:sldId id="280" r:id="rId5"/>
    <p:sldId id="278" r:id="rId6"/>
    <p:sldId id="279" r:id="rId7"/>
    <p:sldId id="281" r:id="rId8"/>
    <p:sldId id="282" r:id="rId9"/>
    <p:sldId id="285" r:id="rId10"/>
    <p:sldId id="292" r:id="rId11"/>
    <p:sldId id="293" r:id="rId12"/>
    <p:sldId id="286" r:id="rId13"/>
    <p:sldId id="296" r:id="rId14"/>
    <p:sldId id="294" r:id="rId15"/>
    <p:sldId id="287" r:id="rId16"/>
    <p:sldId id="288" r:id="rId17"/>
    <p:sldId id="297" r:id="rId18"/>
    <p:sldId id="299" r:id="rId19"/>
    <p:sldId id="298" r:id="rId20"/>
    <p:sldId id="300" r:id="rId21"/>
    <p:sldId id="307" r:id="rId22"/>
    <p:sldId id="308" r:id="rId23"/>
    <p:sldId id="302" r:id="rId24"/>
    <p:sldId id="290" r:id="rId25"/>
    <p:sldId id="291" r:id="rId26"/>
    <p:sldId id="303" r:id="rId27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A3383174-5D98-44EE-A13A-8F719BFD02EB}">
          <p14:sldIdLst>
            <p14:sldId id="305"/>
            <p14:sldId id="280"/>
            <p14:sldId id="278"/>
            <p14:sldId id="279"/>
            <p14:sldId id="281"/>
            <p14:sldId id="282"/>
            <p14:sldId id="285"/>
            <p14:sldId id="292"/>
            <p14:sldId id="293"/>
            <p14:sldId id="286"/>
            <p14:sldId id="296"/>
            <p14:sldId id="294"/>
            <p14:sldId id="287"/>
            <p14:sldId id="288"/>
            <p14:sldId id="297"/>
            <p14:sldId id="299"/>
            <p14:sldId id="298"/>
            <p14:sldId id="300"/>
            <p14:sldId id="307"/>
            <p14:sldId id="308"/>
            <p14:sldId id="302"/>
            <p14:sldId id="290"/>
            <p14:sldId id="291"/>
            <p14:sldId id="30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F124A"/>
    <a:srgbClr val="DFDFDF"/>
    <a:srgbClr val="F6FDA3"/>
    <a:srgbClr val="D4BEF7"/>
    <a:srgbClr val="B8BAFA"/>
    <a:srgbClr val="DBDBE4"/>
    <a:srgbClr val="FFE4DF"/>
    <a:srgbClr val="DAEEDB"/>
    <a:srgbClr val="EEE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37" autoAdjust="0"/>
    <p:restoredTop sz="94712" autoAdjust="0"/>
  </p:normalViewPr>
  <p:slideViewPr>
    <p:cSldViewPr>
      <p:cViewPr>
        <p:scale>
          <a:sx n="120" d="100"/>
          <a:sy n="120" d="100"/>
        </p:scale>
        <p:origin x="1038" y="417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19T09:15:36.948"/>
    </inkml:context>
    <inkml:brush xml:id="br0">
      <inkml:brushProperty name="width" value="0.05" units="cm"/>
      <inkml:brushProperty name="height" value="0.05" units="cm"/>
      <inkml:brushProperty name="color" value="#0000FF"/>
    </inkml:brush>
  </inkml:definitions>
  <inkml:trace contextRef="#ctx0" brushRef="#br0">0 109 24575,'128'2'0,"134"-4"0,-233-2 0,-1-2 0,38-11 0,-43 10 0,0 1 0,1 1 0,-1 1 0,35-1 0,121 3 0,194 6 0,-280 4 0,56 1 0,1613-9 0,-1504-18 0,-161 19 0,-32 1 0,0-2 0,1-3 0,108-20 0,-133 16 0,0 2 0,0 2 0,67 3 0,-57 1 0,87-10 0,-77 3 0,1 2 0,101 7 0,-135 1 0,50 11 0,-5 0 0,128 6 0,-80-5-1365,-107-16-5461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20.05.2025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hse.gov.uk/guidance/topics.htm" TargetMode="External"/><Relationship Id="rId4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edms.cern.ch/document/3296700/1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296700/1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9.png"/><Relationship Id="rId7" Type="http://schemas.openxmlformats.org/officeDocument/2006/relationships/image" Target="../media/image52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microsoft.com/office/2007/relationships/hdphoto" Target="../media/hdphoto3.wdp"/><Relationship Id="rId9" Type="http://schemas.openxmlformats.org/officeDocument/2006/relationships/image" Target="../media/image54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emf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73.svg"/><Relationship Id="rId7" Type="http://schemas.openxmlformats.org/officeDocument/2006/relationships/image" Target="../media/image76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5.png"/><Relationship Id="rId11" Type="http://schemas.openxmlformats.org/officeDocument/2006/relationships/image" Target="../media/image79.png"/><Relationship Id="rId5" Type="http://schemas.microsoft.com/office/2007/relationships/hdphoto" Target="../media/hdphoto4.wdp"/><Relationship Id="rId10" Type="http://schemas.openxmlformats.org/officeDocument/2006/relationships/image" Target="../media/image78.emf"/><Relationship Id="rId4" Type="http://schemas.openxmlformats.org/officeDocument/2006/relationships/image" Target="../media/image74.png"/><Relationship Id="rId9" Type="http://schemas.openxmlformats.org/officeDocument/2006/relationships/image" Target="../media/image7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2.png"/><Relationship Id="rId5" Type="http://schemas.openxmlformats.org/officeDocument/2006/relationships/image" Target="../media/image81.svg"/><Relationship Id="rId4" Type="http://schemas.openxmlformats.org/officeDocument/2006/relationships/image" Target="../media/image8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g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hyperlink" Target="https://indico.cern.ch/event/1369398/#8-communications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sv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27.emf"/><Relationship Id="rId9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3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emf"/><Relationship Id="rId11" Type="http://schemas.openxmlformats.org/officeDocument/2006/relationships/image" Target="../media/image34.png"/><Relationship Id="rId5" Type="http://schemas.openxmlformats.org/officeDocument/2006/relationships/image" Target="../media/image30.png"/><Relationship Id="rId10" Type="http://schemas.openxmlformats.org/officeDocument/2006/relationships/image" Target="../media/image39.png"/><Relationship Id="rId4" Type="http://schemas.openxmlformats.org/officeDocument/2006/relationships/image" Target="../media/image32.png"/><Relationship Id="rId9" Type="http://schemas.openxmlformats.org/officeDocument/2006/relationships/customXml" Target="../ink/ink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714ADF-FC60-D663-210C-1574A65C63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23474294-366F-C917-701E-8D19584EC6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Review of the safety concept: </a:t>
            </a:r>
            <a:br>
              <a:rPr lang="en-GB" dirty="0"/>
            </a:br>
            <a:r>
              <a:rPr lang="en-GB" dirty="0"/>
              <a:t>pre-TDR roadmap</a:t>
            </a:r>
            <a:endParaRPr lang="en-US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4ACE81AC-60DC-0195-1CED-F07891981E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A. Henriques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FCC Week 2025</a:t>
            </a:r>
          </a:p>
          <a:p>
            <a:r>
              <a:rPr lang="en-US" sz="1200" dirty="0">
                <a:solidFill>
                  <a:schemeClr val="bg1"/>
                </a:solidFill>
              </a:rPr>
              <a:t>22/05/2025</a:t>
            </a:r>
            <a:endParaRPr lang="en-US" dirty="0"/>
          </a:p>
          <a:p>
            <a:endParaRPr lang="en-US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93E2B2D-DE99-F032-3D36-4F60F741D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87494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6103E63-B4AA-90A7-1620-F7DF739C2DF4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22/05/2025 FCC Week</a:t>
            </a:r>
          </a:p>
        </p:txBody>
      </p:sp>
    </p:spTree>
    <p:extLst>
      <p:ext uri="{BB962C8B-B14F-4D97-AF65-F5344CB8AC3E}">
        <p14:creationId xmlns:p14="http://schemas.microsoft.com/office/powerpoint/2010/main" val="4088657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7F869F-A416-B230-51CF-6D0653B8B4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D66F64-6246-EF01-1E74-C35147EEE1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9D3EA0B-FBE9-905C-7A3D-828F5EAF8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the Safety Concept – External </a:t>
            </a:r>
            <a:endParaRPr lang="en-GB" dirty="0"/>
          </a:p>
        </p:txBody>
      </p:sp>
      <p:pic>
        <p:nvPicPr>
          <p:cNvPr id="16" name="Picture 15" descr="A person pointing at a clipboard with a pen&#10;&#10;AI-generated content may be incorrect.">
            <a:extLst>
              <a:ext uri="{FF2B5EF4-FFF2-40B4-BE49-F238E27FC236}">
                <a16:creationId xmlns:a16="http://schemas.microsoft.com/office/drawing/2014/main" id="{2191ED6B-1A18-5AB9-D1FE-C2560C84A7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2099" y="1381866"/>
            <a:ext cx="3387389" cy="3387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7E086CF-0468-05DD-2BEC-3637322D12D0}"/>
              </a:ext>
            </a:extLst>
          </p:cNvPr>
          <p:cNvSpPr txBox="1"/>
          <p:nvPr/>
        </p:nvSpPr>
        <p:spPr>
          <a:xfrm>
            <a:off x="755745" y="1347614"/>
            <a:ext cx="38904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dirty="0"/>
              <a:t>Notified body in the member states</a:t>
            </a:r>
          </a:p>
        </p:txBody>
      </p:sp>
      <p:sp>
        <p:nvSpPr>
          <p:cNvPr id="20" name="Arrow: Chevron 19">
            <a:extLst>
              <a:ext uri="{FF2B5EF4-FFF2-40B4-BE49-F238E27FC236}">
                <a16:creationId xmlns:a16="http://schemas.microsoft.com/office/drawing/2014/main" id="{33A54785-3ADA-4F05-1136-98617C26725F}"/>
              </a:ext>
            </a:extLst>
          </p:cNvPr>
          <p:cNvSpPr/>
          <p:nvPr/>
        </p:nvSpPr>
        <p:spPr>
          <a:xfrm>
            <a:off x="469663" y="1420817"/>
            <a:ext cx="246071" cy="222926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9F839E-4500-782F-2BAB-DDB79B2400D1}"/>
              </a:ext>
            </a:extLst>
          </p:cNvPr>
          <p:cNvSpPr txBox="1"/>
          <p:nvPr/>
        </p:nvSpPr>
        <p:spPr>
          <a:xfrm>
            <a:off x="756720" y="1919653"/>
            <a:ext cx="38904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dirty="0"/>
              <a:t>Multi-disciplinary team </a:t>
            </a:r>
          </a:p>
        </p:txBody>
      </p:sp>
      <p:sp>
        <p:nvSpPr>
          <p:cNvPr id="22" name="Arrow: Chevron 21">
            <a:extLst>
              <a:ext uri="{FF2B5EF4-FFF2-40B4-BE49-F238E27FC236}">
                <a16:creationId xmlns:a16="http://schemas.microsoft.com/office/drawing/2014/main" id="{6617316C-C1A1-5035-C5F3-837D8E14B846}"/>
              </a:ext>
            </a:extLst>
          </p:cNvPr>
          <p:cNvSpPr/>
          <p:nvPr/>
        </p:nvSpPr>
        <p:spPr>
          <a:xfrm>
            <a:off x="470638" y="1992856"/>
            <a:ext cx="246071" cy="222926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69BE3F-7022-3F3D-6618-CDF765A5CD45}"/>
              </a:ext>
            </a:extLst>
          </p:cNvPr>
          <p:cNvSpPr txBox="1"/>
          <p:nvPr/>
        </p:nvSpPr>
        <p:spPr>
          <a:xfrm>
            <a:off x="756720" y="2527004"/>
            <a:ext cx="36734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dirty="0"/>
              <a:t>Experience in large infrastructure projects</a:t>
            </a:r>
          </a:p>
        </p:txBody>
      </p:sp>
      <p:sp>
        <p:nvSpPr>
          <p:cNvPr id="24" name="Arrow: Chevron 23">
            <a:extLst>
              <a:ext uri="{FF2B5EF4-FFF2-40B4-BE49-F238E27FC236}">
                <a16:creationId xmlns:a16="http://schemas.microsoft.com/office/drawing/2014/main" id="{C1F9EFD3-753E-D41C-98DB-7DF29A2F31C4}"/>
              </a:ext>
            </a:extLst>
          </p:cNvPr>
          <p:cNvSpPr/>
          <p:nvPr/>
        </p:nvSpPr>
        <p:spPr>
          <a:xfrm>
            <a:off x="470638" y="2600207"/>
            <a:ext cx="246071" cy="222926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C53076A-B7F5-4CB4-CFBE-ACCDD4478174}"/>
              </a:ext>
            </a:extLst>
          </p:cNvPr>
          <p:cNvSpPr txBox="1"/>
          <p:nvPr/>
        </p:nvSpPr>
        <p:spPr>
          <a:xfrm>
            <a:off x="955557" y="3756099"/>
            <a:ext cx="399342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400" i="1" dirty="0"/>
              <a:t>SPC action: Carry out (…) a risk analysis by external consultant to </a:t>
            </a:r>
            <a:r>
              <a:rPr lang="en-CA" sz="1400" b="1" i="1" u="sng" dirty="0"/>
              <a:t>verify</a:t>
            </a:r>
            <a:r>
              <a:rPr lang="en-CA" sz="1400" i="1" dirty="0"/>
              <a:t> that no important changes (…) are required.  </a:t>
            </a:r>
          </a:p>
        </p:txBody>
      </p:sp>
      <p:sp>
        <p:nvSpPr>
          <p:cNvPr id="28" name="Arrow: Chevron 27">
            <a:extLst>
              <a:ext uri="{FF2B5EF4-FFF2-40B4-BE49-F238E27FC236}">
                <a16:creationId xmlns:a16="http://schemas.microsoft.com/office/drawing/2014/main" id="{F946CA25-F871-9201-7186-AA3FB0F97D06}"/>
              </a:ext>
            </a:extLst>
          </p:cNvPr>
          <p:cNvSpPr/>
          <p:nvPr/>
        </p:nvSpPr>
        <p:spPr>
          <a:xfrm>
            <a:off x="469663" y="3308061"/>
            <a:ext cx="246071" cy="222926"/>
          </a:xfrm>
          <a:prstGeom prst="chevron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3AC9A17-8085-440F-17B0-85E5EB312BE4}"/>
              </a:ext>
            </a:extLst>
          </p:cNvPr>
          <p:cNvSpPr txBox="1"/>
          <p:nvPr/>
        </p:nvSpPr>
        <p:spPr>
          <a:xfrm>
            <a:off x="756720" y="3241081"/>
            <a:ext cx="41753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dirty="0"/>
              <a:t>Obj #1: Identifying any </a:t>
            </a:r>
            <a:r>
              <a:rPr lang="en-CA" sz="1800" b="1" dirty="0"/>
              <a:t>showstoppers</a:t>
            </a:r>
          </a:p>
        </p:txBody>
      </p:sp>
      <p:pic>
        <p:nvPicPr>
          <p:cNvPr id="35" name="Picture 34" descr="A person pointing at a clipboard&#10;&#10;AI-generated content may be incorrect.">
            <a:extLst>
              <a:ext uri="{FF2B5EF4-FFF2-40B4-BE49-F238E27FC236}">
                <a16:creationId xmlns:a16="http://schemas.microsoft.com/office/drawing/2014/main" id="{F42D807B-53B0-1ADD-E8BF-839DE5ACEA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0801" b="79395" l="31771" r="59701">
                        <a14:foregroundMark x1="33724" y1="76074" x2="33659" y2="76758"/>
                        <a14:foregroundMark x1="34440" y1="75195" x2="36393" y2="74805"/>
                        <a14:foregroundMark x1="31771" y1="74316" x2="32227" y2="77148"/>
                        <a14:foregroundMark x1="38021" y1="74219" x2="38021" y2="74219"/>
                        <a14:foregroundMark x1="39258" y1="73145" x2="39258" y2="73145"/>
                        <a14:foregroundMark x1="43229" y1="74316" x2="43229" y2="74316"/>
                        <a14:foregroundMark x1="43750" y1="74121" x2="43750" y2="74121"/>
                        <a14:foregroundMark x1="46940" y1="72656" x2="46940" y2="72656"/>
                        <a14:foregroundMark x1="48438" y1="72656" x2="48438" y2="72656"/>
                        <a14:foregroundMark x1="49674" y1="72852" x2="49674" y2="72852"/>
                        <a14:foregroundMark x1="51888" y1="72754" x2="51888" y2="72754"/>
                        <a14:foregroundMark x1="54557" y1="72754" x2="54557" y2="72754"/>
                        <a14:foregroundMark x1="56120" y1="71777" x2="56120" y2="71777"/>
                        <a14:foregroundMark x1="57747" y1="71387" x2="57747" y2="71387"/>
                        <a14:foregroundMark x1="58854" y1="70996" x2="58854" y2="70996"/>
                        <a14:foregroundMark x1="59701" y1="72461" x2="59701" y2="72461"/>
                      </a14:backgroundRemoval>
                    </a14:imgEffect>
                  </a14:imgLayer>
                </a14:imgProps>
              </a:ext>
            </a:extLst>
          </a:blip>
          <a:srcRect l="30348" t="69814" r="38381" b="19361"/>
          <a:stretch/>
        </p:blipFill>
        <p:spPr>
          <a:xfrm rot="21418887">
            <a:off x="6226235" y="4083918"/>
            <a:ext cx="822537" cy="189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650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 animBg="1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6AE680-6528-DC96-1B6C-6F058DC6F5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rtoon of a person pointing at a clipboard with a pen and a notepad with text&#10;&#10;AI-generated content may be incorrect.">
            <a:extLst>
              <a:ext uri="{FF2B5EF4-FFF2-40B4-BE49-F238E27FC236}">
                <a16:creationId xmlns:a16="http://schemas.microsoft.com/office/drawing/2014/main" id="{7C47D4F4-8487-C771-3436-DDDCB07A80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brightnessContrast bright="15000" contrast="-2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45051" y="1420817"/>
            <a:ext cx="3387389" cy="3387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857427-ACC8-8FCD-F03C-E983758311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E6AD8A0-AE7F-CAEB-2609-6E9E969F1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the Safety Concept – External 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7D0E628-56EA-C52F-0328-30DA78AE8AD4}"/>
              </a:ext>
            </a:extLst>
          </p:cNvPr>
          <p:cNvSpPr txBox="1"/>
          <p:nvPr/>
        </p:nvSpPr>
        <p:spPr>
          <a:xfrm>
            <a:off x="755745" y="1347614"/>
            <a:ext cx="38904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dirty="0"/>
              <a:t>Notified body in the member states</a:t>
            </a:r>
          </a:p>
        </p:txBody>
      </p:sp>
      <p:sp>
        <p:nvSpPr>
          <p:cNvPr id="20" name="Arrow: Chevron 19">
            <a:extLst>
              <a:ext uri="{FF2B5EF4-FFF2-40B4-BE49-F238E27FC236}">
                <a16:creationId xmlns:a16="http://schemas.microsoft.com/office/drawing/2014/main" id="{09BD5D7A-04FD-7786-095C-2AB0137B140F}"/>
              </a:ext>
            </a:extLst>
          </p:cNvPr>
          <p:cNvSpPr/>
          <p:nvPr/>
        </p:nvSpPr>
        <p:spPr>
          <a:xfrm>
            <a:off x="469663" y="1420817"/>
            <a:ext cx="246071" cy="222926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B6E3B3-A579-AAE3-91BD-02027467839A}"/>
              </a:ext>
            </a:extLst>
          </p:cNvPr>
          <p:cNvSpPr txBox="1"/>
          <p:nvPr/>
        </p:nvSpPr>
        <p:spPr>
          <a:xfrm>
            <a:off x="756720" y="1919653"/>
            <a:ext cx="38904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dirty="0"/>
              <a:t>Multi-disciplinary team </a:t>
            </a:r>
          </a:p>
        </p:txBody>
      </p:sp>
      <p:sp>
        <p:nvSpPr>
          <p:cNvPr id="22" name="Arrow: Chevron 21">
            <a:extLst>
              <a:ext uri="{FF2B5EF4-FFF2-40B4-BE49-F238E27FC236}">
                <a16:creationId xmlns:a16="http://schemas.microsoft.com/office/drawing/2014/main" id="{625768EA-EB52-31F0-103B-39FED88CAD76}"/>
              </a:ext>
            </a:extLst>
          </p:cNvPr>
          <p:cNvSpPr/>
          <p:nvPr/>
        </p:nvSpPr>
        <p:spPr>
          <a:xfrm>
            <a:off x="470638" y="1992856"/>
            <a:ext cx="246071" cy="222926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6469E5-9B05-795E-21D2-3E09E3633811}"/>
              </a:ext>
            </a:extLst>
          </p:cNvPr>
          <p:cNvSpPr txBox="1"/>
          <p:nvPr/>
        </p:nvSpPr>
        <p:spPr>
          <a:xfrm>
            <a:off x="756720" y="2527004"/>
            <a:ext cx="36734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dirty="0"/>
              <a:t>Experience in large infrastructure projects</a:t>
            </a:r>
          </a:p>
        </p:txBody>
      </p:sp>
      <p:sp>
        <p:nvSpPr>
          <p:cNvPr id="24" name="Arrow: Chevron 23">
            <a:extLst>
              <a:ext uri="{FF2B5EF4-FFF2-40B4-BE49-F238E27FC236}">
                <a16:creationId xmlns:a16="http://schemas.microsoft.com/office/drawing/2014/main" id="{9643CB94-8916-3F68-F70A-0D020273940A}"/>
              </a:ext>
            </a:extLst>
          </p:cNvPr>
          <p:cNvSpPr/>
          <p:nvPr/>
        </p:nvSpPr>
        <p:spPr>
          <a:xfrm>
            <a:off x="470638" y="2600207"/>
            <a:ext cx="246071" cy="222926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C3AC494-A8BE-3ACE-E520-BA8BDE39E027}"/>
              </a:ext>
            </a:extLst>
          </p:cNvPr>
          <p:cNvSpPr txBox="1"/>
          <p:nvPr/>
        </p:nvSpPr>
        <p:spPr>
          <a:xfrm>
            <a:off x="866608" y="3610413"/>
            <a:ext cx="40654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600" i="1" dirty="0"/>
              <a:t>SPC: Carry out (…) a risk analysis by external consultant to </a:t>
            </a:r>
            <a:r>
              <a:rPr lang="en-CA" sz="1600" b="1" i="1" u="sng" dirty="0"/>
              <a:t>verify</a:t>
            </a:r>
            <a:r>
              <a:rPr lang="en-CA" sz="1600" i="1" dirty="0"/>
              <a:t> that no important changes (…) are required.  </a:t>
            </a:r>
          </a:p>
        </p:txBody>
      </p:sp>
      <p:sp>
        <p:nvSpPr>
          <p:cNvPr id="28" name="Arrow: Chevron 27">
            <a:extLst>
              <a:ext uri="{FF2B5EF4-FFF2-40B4-BE49-F238E27FC236}">
                <a16:creationId xmlns:a16="http://schemas.microsoft.com/office/drawing/2014/main" id="{D5C656C0-0DDB-A353-9B9C-BAF8C1914ADB}"/>
              </a:ext>
            </a:extLst>
          </p:cNvPr>
          <p:cNvSpPr/>
          <p:nvPr/>
        </p:nvSpPr>
        <p:spPr>
          <a:xfrm>
            <a:off x="469663" y="3308061"/>
            <a:ext cx="246071" cy="222926"/>
          </a:xfrm>
          <a:prstGeom prst="chevron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A112884-D250-C81F-6603-B6E51B339192}"/>
              </a:ext>
            </a:extLst>
          </p:cNvPr>
          <p:cNvSpPr txBox="1"/>
          <p:nvPr/>
        </p:nvSpPr>
        <p:spPr>
          <a:xfrm>
            <a:off x="756720" y="3241081"/>
            <a:ext cx="41753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dirty="0"/>
              <a:t>Obj #1: Identifying any </a:t>
            </a:r>
            <a:r>
              <a:rPr lang="en-CA" sz="1800" b="1" dirty="0"/>
              <a:t>showstoppers</a:t>
            </a:r>
          </a:p>
        </p:txBody>
      </p:sp>
      <p:sp>
        <p:nvSpPr>
          <p:cNvPr id="30" name="Arrow: Chevron 29">
            <a:extLst>
              <a:ext uri="{FF2B5EF4-FFF2-40B4-BE49-F238E27FC236}">
                <a16:creationId xmlns:a16="http://schemas.microsoft.com/office/drawing/2014/main" id="{C469CD54-4573-9E70-9F5C-B1C047A76AEE}"/>
              </a:ext>
            </a:extLst>
          </p:cNvPr>
          <p:cNvSpPr/>
          <p:nvPr/>
        </p:nvSpPr>
        <p:spPr>
          <a:xfrm>
            <a:off x="469663" y="4589925"/>
            <a:ext cx="246071" cy="222926"/>
          </a:xfrm>
          <a:prstGeom prst="chevron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72850A6-AD28-43BD-6441-96F5437312A9}"/>
              </a:ext>
            </a:extLst>
          </p:cNvPr>
          <p:cNvSpPr txBox="1"/>
          <p:nvPr/>
        </p:nvSpPr>
        <p:spPr>
          <a:xfrm>
            <a:off x="756720" y="4515966"/>
            <a:ext cx="36734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dirty="0"/>
              <a:t>Obj #2: </a:t>
            </a:r>
            <a:r>
              <a:rPr lang="en-CA" sz="1800" b="1" dirty="0"/>
              <a:t>Identify improvements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519142-FE41-7364-BCAB-BF4468D28F32}"/>
              </a:ext>
            </a:extLst>
          </p:cNvPr>
          <p:cNvSpPr txBox="1"/>
          <p:nvPr/>
        </p:nvSpPr>
        <p:spPr>
          <a:xfrm rot="21203258">
            <a:off x="6468238" y="3601207"/>
            <a:ext cx="937937" cy="389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800" b="1" dirty="0">
                <a:solidFill>
                  <a:srgbClr val="000000"/>
                </a:solidFill>
              </a:rPr>
              <a:t>Page 1 / 99</a:t>
            </a:r>
            <a:endParaRPr lang="en-GB" sz="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756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/>
      <p:bldP spid="30" grpId="0" animBg="1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C63DD-F64E-2D6F-95B3-2B759F8F3E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B4B423-2D0F-9559-8638-32900E9F4B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1CC5701-4AE4-F1CD-E642-B821C2D8B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the Safety Concept – HSE UK </a:t>
            </a:r>
            <a:endParaRPr lang="en-GB" dirty="0"/>
          </a:p>
        </p:txBody>
      </p:sp>
      <p:pic>
        <p:nvPicPr>
          <p:cNvPr id="2" name="Picture 2" descr="Health and Safety Executive - Wikipedia">
            <a:extLst>
              <a:ext uri="{FF2B5EF4-FFF2-40B4-BE49-F238E27FC236}">
                <a16:creationId xmlns:a16="http://schemas.microsoft.com/office/drawing/2014/main" id="{A7C66E02-2163-688D-FD1D-5B3D4AC1F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05" y="1374608"/>
            <a:ext cx="3116306" cy="2952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F4BF00-10CB-6130-A540-DAF51E4E9B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9913" y="1131590"/>
            <a:ext cx="3511111" cy="38164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2C217E9-39FE-6BD8-6DFB-0AB227D501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144" y="2859782"/>
            <a:ext cx="2062454" cy="221171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80306FD-B296-6D62-0DDC-9322DE53D99D}"/>
              </a:ext>
            </a:extLst>
          </p:cNvPr>
          <p:cNvSpPr txBox="1"/>
          <p:nvPr/>
        </p:nvSpPr>
        <p:spPr>
          <a:xfrm>
            <a:off x="652388" y="4828535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hlinkClick r:id="rId5"/>
              </a:rPr>
              <a:t>https://www.hse.gov.uk/guidance/topics.htm</a:t>
            </a:r>
            <a:r>
              <a:rPr lang="en-GB" sz="1050" dirty="0"/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E526F9-6741-0F1B-0401-85D69B7A6B75}"/>
              </a:ext>
            </a:extLst>
          </p:cNvPr>
          <p:cNvSpPr txBox="1"/>
          <p:nvPr/>
        </p:nvSpPr>
        <p:spPr>
          <a:xfrm>
            <a:off x="652388" y="4073391"/>
            <a:ext cx="2653409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Britain’s statutory regulator of occupational health and safety</a:t>
            </a:r>
          </a:p>
        </p:txBody>
      </p:sp>
    </p:spTree>
    <p:extLst>
      <p:ext uri="{BB962C8B-B14F-4D97-AF65-F5344CB8AC3E}">
        <p14:creationId xmlns:p14="http://schemas.microsoft.com/office/powerpoint/2010/main" val="2631964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51278E-5800-823B-4589-261ED51A74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57C600A-6EDD-9D37-3E2D-140F7F82EE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7226" y="1207835"/>
            <a:ext cx="4049066" cy="176594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39F6AD-E7E2-3B29-90C9-B120FF4133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1A7C977-FB61-41F1-3F39-F2F88170C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– UK HSE 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173375-F159-DBEA-A561-0A074FB578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118516"/>
            <a:ext cx="2304256" cy="3316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368612B-A613-3DCA-F7D3-1040F5C2FA3F}"/>
              </a:ext>
            </a:extLst>
          </p:cNvPr>
          <p:cNvSpPr txBox="1"/>
          <p:nvPr/>
        </p:nvSpPr>
        <p:spPr>
          <a:xfrm>
            <a:off x="683568" y="4565700"/>
            <a:ext cx="288032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 </a:t>
            </a:r>
            <a:r>
              <a:rPr lang="en-GB" sz="1100" dirty="0">
                <a:hlinkClick r:id="rId4"/>
              </a:rPr>
              <a:t>https://edms.cern.ch/document/3296700/1</a:t>
            </a:r>
            <a:r>
              <a:rPr lang="en-GB" sz="1100" dirty="0"/>
              <a:t> </a:t>
            </a:r>
          </a:p>
        </p:txBody>
      </p:sp>
      <p:sp>
        <p:nvSpPr>
          <p:cNvPr id="10" name="Arrow: Chevron 9">
            <a:extLst>
              <a:ext uri="{FF2B5EF4-FFF2-40B4-BE49-F238E27FC236}">
                <a16:creationId xmlns:a16="http://schemas.microsoft.com/office/drawing/2014/main" id="{B7EA187E-8279-6938-2968-69842B7D5B8C}"/>
              </a:ext>
            </a:extLst>
          </p:cNvPr>
          <p:cNvSpPr/>
          <p:nvPr/>
        </p:nvSpPr>
        <p:spPr>
          <a:xfrm>
            <a:off x="3557042" y="1223639"/>
            <a:ext cx="246071" cy="222926"/>
          </a:xfrm>
          <a:prstGeom prst="chevron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0AF05C-AA06-4A4B-1E59-4B0171588957}"/>
              </a:ext>
            </a:extLst>
          </p:cNvPr>
          <p:cNvSpPr txBox="1"/>
          <p:nvPr/>
        </p:nvSpPr>
        <p:spPr>
          <a:xfrm>
            <a:off x="3844099" y="1156659"/>
            <a:ext cx="41753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dirty="0"/>
              <a:t>Objective #1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84AD31-0006-C789-E0D3-9B6A8366F980}"/>
              </a:ext>
            </a:extLst>
          </p:cNvPr>
          <p:cNvSpPr txBox="1"/>
          <p:nvPr/>
        </p:nvSpPr>
        <p:spPr>
          <a:xfrm>
            <a:off x="3835704" y="3089279"/>
            <a:ext cx="4981334" cy="17389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Conclusions:</a:t>
            </a:r>
          </a:p>
          <a:p>
            <a:pPr algn="just">
              <a:spcBef>
                <a:spcPts val="600"/>
              </a:spcBef>
            </a:pPr>
            <a:r>
              <a:rPr lang="en-GB" sz="1100" dirty="0"/>
              <a:t>Following HSE’s (</a:t>
            </a:r>
            <a:r>
              <a:rPr lang="en-GB" sz="1100" i="1" dirty="0"/>
              <a:t>UK</a:t>
            </a:r>
            <a:r>
              <a:rPr lang="en-GB" sz="1100" dirty="0"/>
              <a:t>) assessment of the CERN Future Circular Collider (FCC) concept safety case, HSE (</a:t>
            </a:r>
            <a:r>
              <a:rPr lang="en-GB" sz="1100" i="1" dirty="0"/>
              <a:t>UK</a:t>
            </a:r>
            <a:r>
              <a:rPr lang="en-GB" sz="1100" dirty="0"/>
              <a:t>) have identified several areas that require further refinement to address potential concerns. CERN’s responses [2] reflect a commitment to resolving these issues. CERN have indicated that certain matters have been or will be addressed and as such HSE’s evaluation finds </a:t>
            </a:r>
            <a:r>
              <a:rPr lang="en-GB" sz="1100" b="1" u="sng" dirty="0"/>
              <a:t>no fundamental barriers in the concept safety report at this stage</a:t>
            </a:r>
            <a:r>
              <a:rPr lang="en-GB" sz="1100" dirty="0"/>
              <a:t>. However, this determination is subject to the consideration of HSE’s comments and recommendations.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0B04A4-AA82-C6A4-6ECF-F4E57D048661}"/>
              </a:ext>
            </a:extLst>
          </p:cNvPr>
          <p:cNvSpPr txBox="1"/>
          <p:nvPr/>
        </p:nvSpPr>
        <p:spPr>
          <a:xfrm>
            <a:off x="7785471" y="2632326"/>
            <a:ext cx="12226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200" i="1" dirty="0"/>
              <a:t>Objective #2</a:t>
            </a:r>
          </a:p>
        </p:txBody>
      </p:sp>
      <p:sp>
        <p:nvSpPr>
          <p:cNvPr id="18" name="Arrow: Chevron 17">
            <a:extLst>
              <a:ext uri="{FF2B5EF4-FFF2-40B4-BE49-F238E27FC236}">
                <a16:creationId xmlns:a16="http://schemas.microsoft.com/office/drawing/2014/main" id="{2AAB5B54-9292-C0D9-3870-EB6BA2EC0C0F}"/>
              </a:ext>
            </a:extLst>
          </p:cNvPr>
          <p:cNvSpPr/>
          <p:nvPr/>
        </p:nvSpPr>
        <p:spPr>
          <a:xfrm>
            <a:off x="7613077" y="2685454"/>
            <a:ext cx="172394" cy="174328"/>
          </a:xfrm>
          <a:prstGeom prst="chevron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7CAD88-62A6-244B-EE2C-89C24C610301}"/>
              </a:ext>
            </a:extLst>
          </p:cNvPr>
          <p:cNvSpPr txBox="1"/>
          <p:nvPr/>
        </p:nvSpPr>
        <p:spPr>
          <a:xfrm>
            <a:off x="6034463" y="520050"/>
            <a:ext cx="2855576" cy="507831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/>
              <a:t>Review of all safety domains, except Radiation Protection</a:t>
            </a:r>
          </a:p>
        </p:txBody>
      </p:sp>
    </p:spTree>
    <p:extLst>
      <p:ext uri="{BB962C8B-B14F-4D97-AF65-F5344CB8AC3E}">
        <p14:creationId xmlns:p14="http://schemas.microsoft.com/office/powerpoint/2010/main" val="160193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5" grpId="0"/>
      <p:bldP spid="17" grpId="0"/>
      <p:bldP spid="18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F969FD-F031-91AD-3A1F-C698DED65D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6C7CFA-707A-C1C4-BDF3-6ED042BF29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09E9377-457E-5632-B623-CF0A98A4B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– UK HSE 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E67FF5-715D-0A0B-128F-5B551B8EDD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118516"/>
            <a:ext cx="2304256" cy="3316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FE458DA-6F87-0240-FA0D-8AFD04FB9DE8}"/>
              </a:ext>
            </a:extLst>
          </p:cNvPr>
          <p:cNvSpPr txBox="1"/>
          <p:nvPr/>
        </p:nvSpPr>
        <p:spPr>
          <a:xfrm>
            <a:off x="683568" y="4565700"/>
            <a:ext cx="288032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 </a:t>
            </a:r>
            <a:r>
              <a:rPr lang="en-GB" sz="1100" dirty="0">
                <a:hlinkClick r:id="rId3"/>
              </a:rPr>
              <a:t>https://edms.cern.ch/document/3296700/1</a:t>
            </a:r>
            <a:r>
              <a:rPr lang="en-GB" sz="1100" dirty="0"/>
              <a:t> </a:t>
            </a:r>
          </a:p>
        </p:txBody>
      </p:sp>
      <p:sp>
        <p:nvSpPr>
          <p:cNvPr id="8" name="Arrow: Chevron 7">
            <a:extLst>
              <a:ext uri="{FF2B5EF4-FFF2-40B4-BE49-F238E27FC236}">
                <a16:creationId xmlns:a16="http://schemas.microsoft.com/office/drawing/2014/main" id="{4675F694-E343-23A2-01B9-3EC693AFC87B}"/>
              </a:ext>
            </a:extLst>
          </p:cNvPr>
          <p:cNvSpPr/>
          <p:nvPr/>
        </p:nvSpPr>
        <p:spPr>
          <a:xfrm>
            <a:off x="3557042" y="1223639"/>
            <a:ext cx="246071" cy="222926"/>
          </a:xfrm>
          <a:prstGeom prst="chevron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20D810-2A6B-5B92-5862-6D4427AE6BB3}"/>
              </a:ext>
            </a:extLst>
          </p:cNvPr>
          <p:cNvSpPr txBox="1"/>
          <p:nvPr/>
        </p:nvSpPr>
        <p:spPr>
          <a:xfrm>
            <a:off x="3844099" y="1156659"/>
            <a:ext cx="41753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dirty="0"/>
              <a:t>Objective #2 - TODOs</a:t>
            </a:r>
          </a:p>
        </p:txBody>
      </p:sp>
      <p:sp>
        <p:nvSpPr>
          <p:cNvPr id="10" name="Arrow: Chevron 9">
            <a:extLst>
              <a:ext uri="{FF2B5EF4-FFF2-40B4-BE49-F238E27FC236}">
                <a16:creationId xmlns:a16="http://schemas.microsoft.com/office/drawing/2014/main" id="{B9093EAF-9123-04F6-353B-35E760067EAA}"/>
              </a:ext>
            </a:extLst>
          </p:cNvPr>
          <p:cNvSpPr/>
          <p:nvPr/>
        </p:nvSpPr>
        <p:spPr>
          <a:xfrm>
            <a:off x="4037897" y="1872637"/>
            <a:ext cx="174063" cy="185770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66A943-F340-7C90-81CA-065F99E12A64}"/>
              </a:ext>
            </a:extLst>
          </p:cNvPr>
          <p:cNvSpPr txBox="1"/>
          <p:nvPr/>
        </p:nvSpPr>
        <p:spPr>
          <a:xfrm>
            <a:off x="4283968" y="1804768"/>
            <a:ext cx="4248472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Enhanced </a:t>
            </a:r>
            <a:r>
              <a:rPr lang="en-GB" dirty="0">
                <a:solidFill>
                  <a:schemeClr val="tx2"/>
                </a:solidFill>
              </a:rPr>
              <a:t>risk assessments</a:t>
            </a:r>
            <a:r>
              <a:rPr lang="en-GB" dirty="0"/>
              <a:t> and scenario modelling: </a:t>
            </a:r>
          </a:p>
          <a:p>
            <a:r>
              <a:rPr lang="en-GB" i="1" dirty="0"/>
              <a:t>- “What if” scenarios</a:t>
            </a:r>
          </a:p>
        </p:txBody>
      </p:sp>
      <p:sp>
        <p:nvSpPr>
          <p:cNvPr id="13" name="Arrow: Chevron 12">
            <a:extLst>
              <a:ext uri="{FF2B5EF4-FFF2-40B4-BE49-F238E27FC236}">
                <a16:creationId xmlns:a16="http://schemas.microsoft.com/office/drawing/2014/main" id="{D2EEF99E-DCBF-C149-F190-B8A7AD9D10BA}"/>
              </a:ext>
            </a:extLst>
          </p:cNvPr>
          <p:cNvSpPr/>
          <p:nvPr/>
        </p:nvSpPr>
        <p:spPr>
          <a:xfrm>
            <a:off x="4044371" y="2400832"/>
            <a:ext cx="174063" cy="185770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2969D3-FBB3-E08E-2473-0710DAF9C129}"/>
              </a:ext>
            </a:extLst>
          </p:cNvPr>
          <p:cNvSpPr txBox="1"/>
          <p:nvPr/>
        </p:nvSpPr>
        <p:spPr>
          <a:xfrm>
            <a:off x="4290442" y="2343676"/>
            <a:ext cx="4454858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Fire / ODH </a:t>
            </a:r>
            <a:r>
              <a:rPr lang="en-GB" dirty="0"/>
              <a:t>and </a:t>
            </a:r>
            <a:r>
              <a:rPr lang="en-GB" dirty="0">
                <a:solidFill>
                  <a:schemeClr val="tx2"/>
                </a:solidFill>
              </a:rPr>
              <a:t>ventilation</a:t>
            </a:r>
            <a:r>
              <a:rPr lang="en-GB" dirty="0"/>
              <a:t> interaction studies</a:t>
            </a:r>
          </a:p>
        </p:txBody>
      </p:sp>
      <p:sp>
        <p:nvSpPr>
          <p:cNvPr id="15" name="Arrow: Chevron 14">
            <a:extLst>
              <a:ext uri="{FF2B5EF4-FFF2-40B4-BE49-F238E27FC236}">
                <a16:creationId xmlns:a16="http://schemas.microsoft.com/office/drawing/2014/main" id="{661252CD-B945-E016-2F09-E69D43297BE3}"/>
              </a:ext>
            </a:extLst>
          </p:cNvPr>
          <p:cNvSpPr/>
          <p:nvPr/>
        </p:nvSpPr>
        <p:spPr>
          <a:xfrm>
            <a:off x="4037897" y="3147814"/>
            <a:ext cx="174063" cy="185770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9C2E6A-F310-4968-08B8-4BFC4507AD25}"/>
              </a:ext>
            </a:extLst>
          </p:cNvPr>
          <p:cNvSpPr txBox="1"/>
          <p:nvPr/>
        </p:nvSpPr>
        <p:spPr>
          <a:xfrm>
            <a:off x="4283968" y="3075806"/>
            <a:ext cx="4536504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Single point failure </a:t>
            </a:r>
            <a:r>
              <a:rPr lang="en-GB" dirty="0"/>
              <a:t>mitigation in electrical </a:t>
            </a:r>
            <a:r>
              <a:rPr lang="en-GB" dirty="0">
                <a:solidFill>
                  <a:schemeClr val="tx2"/>
                </a:solidFill>
              </a:rPr>
              <a:t>secure power network</a:t>
            </a:r>
          </a:p>
        </p:txBody>
      </p:sp>
      <p:sp>
        <p:nvSpPr>
          <p:cNvPr id="19" name="Arrow: Chevron 18">
            <a:extLst>
              <a:ext uri="{FF2B5EF4-FFF2-40B4-BE49-F238E27FC236}">
                <a16:creationId xmlns:a16="http://schemas.microsoft.com/office/drawing/2014/main" id="{436B1132-8D6C-D7AA-B9BC-7FBF3F8B279B}"/>
              </a:ext>
            </a:extLst>
          </p:cNvPr>
          <p:cNvSpPr/>
          <p:nvPr/>
        </p:nvSpPr>
        <p:spPr>
          <a:xfrm>
            <a:off x="4044371" y="3635249"/>
            <a:ext cx="174063" cy="185770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27DE7B6-CF74-D31E-8039-3B62A4D201A2}"/>
              </a:ext>
            </a:extLst>
          </p:cNvPr>
          <p:cNvSpPr txBox="1"/>
          <p:nvPr/>
        </p:nvSpPr>
        <p:spPr>
          <a:xfrm>
            <a:off x="4290443" y="3578093"/>
            <a:ext cx="4314006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Impact on </a:t>
            </a:r>
            <a:r>
              <a:rPr lang="en-GB" dirty="0">
                <a:solidFill>
                  <a:schemeClr val="tx2"/>
                </a:solidFill>
              </a:rPr>
              <a:t>design changes </a:t>
            </a:r>
            <a:r>
              <a:rPr lang="en-GB" dirty="0"/>
              <a:t>and technology updates</a:t>
            </a:r>
          </a:p>
        </p:txBody>
      </p:sp>
      <p:sp>
        <p:nvSpPr>
          <p:cNvPr id="21" name="Trapezoid 20">
            <a:extLst>
              <a:ext uri="{FF2B5EF4-FFF2-40B4-BE49-F238E27FC236}">
                <a16:creationId xmlns:a16="http://schemas.microsoft.com/office/drawing/2014/main" id="{9FC4F0BB-AFB1-B0A1-FA4C-BA1A25653676}"/>
              </a:ext>
            </a:extLst>
          </p:cNvPr>
          <p:cNvSpPr/>
          <p:nvPr/>
        </p:nvSpPr>
        <p:spPr>
          <a:xfrm rot="10800000">
            <a:off x="3923927" y="3867894"/>
            <a:ext cx="4752528" cy="720080"/>
          </a:xfrm>
          <a:prstGeom prst="trapezoid">
            <a:avLst>
              <a:gd name="adj" fmla="val 315000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7A393A-78D7-2241-96B8-244024E2C921}"/>
              </a:ext>
            </a:extLst>
          </p:cNvPr>
          <p:cNvSpPr txBox="1"/>
          <p:nvPr/>
        </p:nvSpPr>
        <p:spPr>
          <a:xfrm>
            <a:off x="5148064" y="4506674"/>
            <a:ext cx="2267679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CA" sz="1800" dirty="0"/>
              <a:t>pre-TDR tasks 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761283B-A010-C99B-B561-F61AF1B785AF}"/>
              </a:ext>
            </a:extLst>
          </p:cNvPr>
          <p:cNvSpPr/>
          <p:nvPr/>
        </p:nvSpPr>
        <p:spPr>
          <a:xfrm>
            <a:off x="3923926" y="1804768"/>
            <a:ext cx="4752529" cy="2063126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rrow: Chevron 5">
            <a:extLst>
              <a:ext uri="{FF2B5EF4-FFF2-40B4-BE49-F238E27FC236}">
                <a16:creationId xmlns:a16="http://schemas.microsoft.com/office/drawing/2014/main" id="{02210195-EF4F-D5C0-641E-082048D678A7}"/>
              </a:ext>
            </a:extLst>
          </p:cNvPr>
          <p:cNvSpPr/>
          <p:nvPr/>
        </p:nvSpPr>
        <p:spPr>
          <a:xfrm>
            <a:off x="4044371" y="2783911"/>
            <a:ext cx="174063" cy="185770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E5796B-E337-5D88-B610-029D0B1D7A7F}"/>
              </a:ext>
            </a:extLst>
          </p:cNvPr>
          <p:cNvSpPr txBox="1"/>
          <p:nvPr/>
        </p:nvSpPr>
        <p:spPr>
          <a:xfrm>
            <a:off x="4290441" y="2715766"/>
            <a:ext cx="4314007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Expand</a:t>
            </a:r>
            <a:r>
              <a:rPr lang="en-GB" dirty="0">
                <a:solidFill>
                  <a:schemeClr val="tx2"/>
                </a:solidFill>
              </a:rPr>
              <a:t> evacuation </a:t>
            </a:r>
            <a:r>
              <a:rPr lang="en-GB" dirty="0"/>
              <a:t>plan / studies  </a:t>
            </a:r>
          </a:p>
        </p:txBody>
      </p:sp>
    </p:spTree>
    <p:extLst>
      <p:ext uri="{BB962C8B-B14F-4D97-AF65-F5344CB8AC3E}">
        <p14:creationId xmlns:p14="http://schemas.microsoft.com/office/powerpoint/2010/main" val="203804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989F9D-EA9A-8844-3F2A-E31E2878C3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081B06A-A7D0-901B-7D59-E8D5E054A49E}"/>
              </a:ext>
            </a:extLst>
          </p:cNvPr>
          <p:cNvSpPr txBox="1"/>
          <p:nvPr/>
        </p:nvSpPr>
        <p:spPr>
          <a:xfrm>
            <a:off x="5220072" y="1856098"/>
            <a:ext cx="2830529" cy="30008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/>
              <a:t>Door closed during evacuation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882CB8-1B7A-979B-62DA-38E6FC8BF0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8FE7FE9-7351-450D-E035-9A5C57146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WP – pre-TDR </a:t>
            </a:r>
            <a:endParaRPr lang="en-GB" dirty="0"/>
          </a:p>
        </p:txBody>
      </p: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5D3AA194-DF3F-B4AC-DF3F-A67CED6E1A12}"/>
              </a:ext>
            </a:extLst>
          </p:cNvPr>
          <p:cNvSpPr/>
          <p:nvPr/>
        </p:nvSpPr>
        <p:spPr>
          <a:xfrm>
            <a:off x="581513" y="1271467"/>
            <a:ext cx="174063" cy="185770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439C5E-A540-437B-59CD-3E092EBC2A27}"/>
              </a:ext>
            </a:extLst>
          </p:cNvPr>
          <p:cNvSpPr txBox="1"/>
          <p:nvPr/>
        </p:nvSpPr>
        <p:spPr>
          <a:xfrm>
            <a:off x="827584" y="1203598"/>
            <a:ext cx="7873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/>
              <a:t>“What if” scenarios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35D425-C1C8-1686-86CF-7B6F15D56361}"/>
              </a:ext>
            </a:extLst>
          </p:cNvPr>
          <p:cNvSpPr txBox="1"/>
          <p:nvPr/>
        </p:nvSpPr>
        <p:spPr>
          <a:xfrm>
            <a:off x="1856676" y="1743564"/>
            <a:ext cx="2694343" cy="30008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/>
              <a:t>Failure of Compartment Doors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1AAFF31-9B25-C32F-468E-7C3A79D1A366}"/>
              </a:ext>
            </a:extLst>
          </p:cNvPr>
          <p:cNvSpPr txBox="1"/>
          <p:nvPr/>
        </p:nvSpPr>
        <p:spPr>
          <a:xfrm>
            <a:off x="251520" y="2398175"/>
            <a:ext cx="2159579" cy="300082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/>
              <a:t>Delayed Fire Detection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C91FE9-46E6-876C-E633-7AAA56EAB270}"/>
              </a:ext>
            </a:extLst>
          </p:cNvPr>
          <p:cNvSpPr txBox="1"/>
          <p:nvPr/>
        </p:nvSpPr>
        <p:spPr>
          <a:xfrm>
            <a:off x="860590" y="3040991"/>
            <a:ext cx="2478319" cy="30008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/>
              <a:t>Evacuation Alarm Failure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7E146E-8FE2-0E86-E427-B203D158E736}"/>
              </a:ext>
            </a:extLst>
          </p:cNvPr>
          <p:cNvSpPr txBox="1"/>
          <p:nvPr/>
        </p:nvSpPr>
        <p:spPr>
          <a:xfrm>
            <a:off x="581513" y="3571951"/>
            <a:ext cx="1182175" cy="300082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/>
              <a:t>Power Loss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A07551-D450-8CE2-D523-DFE03D26D643}"/>
              </a:ext>
            </a:extLst>
          </p:cNvPr>
          <p:cNvSpPr txBox="1"/>
          <p:nvPr/>
        </p:nvSpPr>
        <p:spPr>
          <a:xfrm>
            <a:off x="1757400" y="3966816"/>
            <a:ext cx="4037897" cy="300082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/>
              <a:t>Blocked Escape Routes During Installation phase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4F22788-7AEA-E20A-DE24-F0AB111516C5}"/>
              </a:ext>
            </a:extLst>
          </p:cNvPr>
          <p:cNvSpPr txBox="1"/>
          <p:nvPr/>
        </p:nvSpPr>
        <p:spPr>
          <a:xfrm>
            <a:off x="2509008" y="3481938"/>
            <a:ext cx="2830529" cy="30008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/>
              <a:t>Autonomous Vehicle Malfunction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DE5CC24-2816-2C05-3EC8-334F1FA24F4F}"/>
              </a:ext>
            </a:extLst>
          </p:cNvPr>
          <p:cNvSpPr txBox="1"/>
          <p:nvPr/>
        </p:nvSpPr>
        <p:spPr>
          <a:xfrm>
            <a:off x="5184068" y="2362203"/>
            <a:ext cx="2520280" cy="300082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/>
              <a:t>Smoke Extraction Failure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566B3F-33DC-0C4F-3D9F-E27EA6DFF90D}"/>
              </a:ext>
            </a:extLst>
          </p:cNvPr>
          <p:cNvSpPr txBox="1"/>
          <p:nvPr/>
        </p:nvSpPr>
        <p:spPr>
          <a:xfrm>
            <a:off x="5582769" y="3586584"/>
            <a:ext cx="1944216" cy="300082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/>
              <a:t>Vehicle Fire in Alcoves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EF82061-7891-9119-3C82-3BF27FA806E2}"/>
              </a:ext>
            </a:extLst>
          </p:cNvPr>
          <p:cNvSpPr txBox="1"/>
          <p:nvPr/>
        </p:nvSpPr>
        <p:spPr>
          <a:xfrm>
            <a:off x="6444208" y="2987320"/>
            <a:ext cx="2165554" cy="300082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Definition of MCI for SRF 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A673276-B01D-DF7A-735D-D4763C25EC0F}"/>
              </a:ext>
            </a:extLst>
          </p:cNvPr>
          <p:cNvSpPr txBox="1"/>
          <p:nvPr/>
        </p:nvSpPr>
        <p:spPr>
          <a:xfrm>
            <a:off x="3995936" y="2852378"/>
            <a:ext cx="2088232" cy="300082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de-DE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Failure in MV Network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1F6703F-A87B-3A0B-FF14-92454ABA9C51}"/>
              </a:ext>
            </a:extLst>
          </p:cNvPr>
          <p:cNvSpPr txBox="1"/>
          <p:nvPr/>
        </p:nvSpPr>
        <p:spPr>
          <a:xfrm>
            <a:off x="3357337" y="2294433"/>
            <a:ext cx="1133872" cy="30008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/>
              <a:t>Lift Failure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5FBBF1A-7668-7C79-5FBA-13B113F077B6}"/>
              </a:ext>
            </a:extLst>
          </p:cNvPr>
          <p:cNvSpPr txBox="1"/>
          <p:nvPr/>
        </p:nvSpPr>
        <p:spPr>
          <a:xfrm>
            <a:off x="6876256" y="4067340"/>
            <a:ext cx="1440160" cy="30008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/>
              <a:t>Panic / victims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D63F520-7935-5ED5-652A-66A015EC7CE6}"/>
              </a:ext>
            </a:extLst>
          </p:cNvPr>
          <p:cNvSpPr txBox="1"/>
          <p:nvPr/>
        </p:nvSpPr>
        <p:spPr>
          <a:xfrm>
            <a:off x="323528" y="4565700"/>
            <a:ext cx="8568952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2000" dirty="0"/>
              <a:t>First task: HAZOP / HAZIDs for all safety domain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477613-AE1F-0ACD-833C-5E1A8EBB13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362" y="400753"/>
            <a:ext cx="1419622" cy="141962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BB712DA-FD93-445D-D285-CDEE32261481}"/>
              </a:ext>
            </a:extLst>
          </p:cNvPr>
          <p:cNvSpPr/>
          <p:nvPr/>
        </p:nvSpPr>
        <p:spPr>
          <a:xfrm rot="20675554">
            <a:off x="86925" y="1103216"/>
            <a:ext cx="1234314" cy="242768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900" dirty="0"/>
              <a:t>See </a:t>
            </a:r>
            <a:r>
              <a:rPr lang="en-US" sz="900" dirty="0"/>
              <a:t>Safety talks </a:t>
            </a:r>
            <a:endParaRPr lang="en-GB" sz="9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FAA8B0-DA73-31FD-8E9C-87328DBCF6C1}"/>
              </a:ext>
            </a:extLst>
          </p:cNvPr>
          <p:cNvSpPr txBox="1"/>
          <p:nvPr/>
        </p:nvSpPr>
        <p:spPr>
          <a:xfrm>
            <a:off x="112076" y="4100873"/>
            <a:ext cx="1431016" cy="30008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/>
              <a:t>Seismic hazard</a:t>
            </a:r>
          </a:p>
        </p:txBody>
      </p:sp>
    </p:spTree>
    <p:extLst>
      <p:ext uri="{BB962C8B-B14F-4D97-AF65-F5344CB8AC3E}">
        <p14:creationId xmlns:p14="http://schemas.microsoft.com/office/powerpoint/2010/main" val="2989476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3" grpId="0" animBg="1"/>
      <p:bldP spid="15" grpId="0" animBg="1"/>
      <p:bldP spid="17" grpId="0" animBg="1"/>
      <p:bldP spid="19" grpId="0" animBg="1"/>
      <p:bldP spid="21" grpId="0" animBg="1"/>
      <p:bldP spid="22" grpId="0" animBg="1"/>
      <p:bldP spid="24" grpId="0" animBg="1"/>
      <p:bldP spid="25" grpId="0" animBg="1"/>
      <p:bldP spid="27" grpId="0" animBg="1"/>
      <p:bldP spid="29" grpId="0" animBg="1"/>
      <p:bldP spid="30" grpId="0" animBg="1"/>
      <p:bldP spid="32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C9E927-F2A0-F9AF-F805-B9786908BB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51933A-F12B-C4EF-55AF-1F69D6F785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3BD6C7-77FF-8A9E-9AB4-1211D6606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WP – pre-TDR </a:t>
            </a:r>
            <a:endParaRPr lang="en-GB" dirty="0"/>
          </a:p>
        </p:txBody>
      </p: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E56EEBA6-8F38-2325-56C5-3EC2C8ED2285}"/>
              </a:ext>
            </a:extLst>
          </p:cNvPr>
          <p:cNvSpPr/>
          <p:nvPr/>
        </p:nvSpPr>
        <p:spPr>
          <a:xfrm>
            <a:off x="581513" y="1271467"/>
            <a:ext cx="174063" cy="185770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F12BB1-3D1F-45B9-56B3-94F67162DE98}"/>
              </a:ext>
            </a:extLst>
          </p:cNvPr>
          <p:cNvSpPr txBox="1"/>
          <p:nvPr/>
        </p:nvSpPr>
        <p:spPr>
          <a:xfrm>
            <a:off x="827584" y="1203598"/>
            <a:ext cx="7873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/>
              <a:t>“What if” scenarios - examples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5874B5-67B7-E947-7A15-458AF7562CB6}"/>
              </a:ext>
            </a:extLst>
          </p:cNvPr>
          <p:cNvSpPr txBox="1"/>
          <p:nvPr/>
        </p:nvSpPr>
        <p:spPr>
          <a:xfrm>
            <a:off x="584396" y="1872133"/>
            <a:ext cx="2830529" cy="30008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/>
              <a:t>Door closed during evacuation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5240429-F36B-FC90-57BD-9CBDD858F0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219" y="2295239"/>
            <a:ext cx="341888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nhaltsplatzhalter 12" descr="Ein Bild, das Himmel, Fahrzeug, Design, draußen enthält.&#10;&#10;Automatisch generierte Beschreibung">
            <a:extLst>
              <a:ext uri="{FF2B5EF4-FFF2-40B4-BE49-F238E27FC236}">
                <a16:creationId xmlns:a16="http://schemas.microsoft.com/office/drawing/2014/main" id="{63C3FFCD-878D-85D0-DCAB-A9F9426813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768" b="89945" l="9988" r="89895">
                        <a14:foregroundMark x1="65970" y1="9319" x2="41696" y2="8768"/>
                        <a14:backgroundMark x1="72125" y1="84795" x2="72125" y2="86941"/>
                        <a14:backgroundMark x1="30778" y1="83752" x2="30894" y2="87676"/>
                        <a14:backgroundMark x1="25319" y1="84059" x2="25319" y2="90067"/>
                        <a14:backgroundMark x1="30894" y1="87615" x2="17654" y2="869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5696" y="3079867"/>
            <a:ext cx="951957" cy="180766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4443F12-75D0-9AFD-6F71-916DCD100441}"/>
              </a:ext>
            </a:extLst>
          </p:cNvPr>
          <p:cNvSpPr txBox="1"/>
          <p:nvPr/>
        </p:nvSpPr>
        <p:spPr>
          <a:xfrm>
            <a:off x="5220072" y="1873219"/>
            <a:ext cx="2520280" cy="300082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/>
              <a:t>Smoke Extraction Failure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22DB493-EEC4-BF58-CAD0-29F7BADFF9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4048" y="2295239"/>
            <a:ext cx="2973962" cy="2092947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BFE4899E-1CE5-251B-10E4-963DA336C050}"/>
              </a:ext>
            </a:extLst>
          </p:cNvPr>
          <p:cNvSpPr/>
          <p:nvPr/>
        </p:nvSpPr>
        <p:spPr>
          <a:xfrm>
            <a:off x="5004048" y="3804176"/>
            <a:ext cx="864096" cy="47417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8D7BED-312E-4C37-779D-BB2B78155088}"/>
              </a:ext>
            </a:extLst>
          </p:cNvPr>
          <p:cNvSpPr txBox="1"/>
          <p:nvPr/>
        </p:nvSpPr>
        <p:spPr>
          <a:xfrm>
            <a:off x="5580112" y="4298207"/>
            <a:ext cx="20882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O. Rios et al, FCC Week 2024 </a:t>
            </a:r>
            <a:endParaRPr lang="en-GB" sz="9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684321A-AA34-1CF8-0178-47787673425B}"/>
              </a:ext>
            </a:extLst>
          </p:cNvPr>
          <p:cNvSpPr/>
          <p:nvPr/>
        </p:nvSpPr>
        <p:spPr>
          <a:xfrm rot="20675554">
            <a:off x="7137822" y="4346899"/>
            <a:ext cx="1867318" cy="4618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900" dirty="0"/>
              <a:t>See “</a:t>
            </a:r>
            <a:r>
              <a:rPr lang="en-GB" sz="900" dirty="0"/>
              <a:t>Reviewed fire safety concept and future studies</a:t>
            </a:r>
            <a:r>
              <a:rPr lang="en-CA" sz="900" dirty="0"/>
              <a:t>”, </a:t>
            </a:r>
          </a:p>
          <a:p>
            <a:pPr algn="ctr"/>
            <a:r>
              <a:rPr lang="en-CA" sz="900" dirty="0"/>
              <a:t>O. Rios </a:t>
            </a:r>
            <a:endParaRPr lang="en-GB" sz="900" dirty="0"/>
          </a:p>
        </p:txBody>
      </p:sp>
      <p:pic>
        <p:nvPicPr>
          <p:cNvPr id="28" name="Graphic 27" descr="Warning with solid fill">
            <a:extLst>
              <a:ext uri="{FF2B5EF4-FFF2-40B4-BE49-F238E27FC236}">
                <a16:creationId xmlns:a16="http://schemas.microsoft.com/office/drawing/2014/main" id="{4D7766FF-8F80-5394-02CF-116472EA20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38917" y="2536578"/>
            <a:ext cx="314239" cy="314239"/>
          </a:xfrm>
          <a:prstGeom prst="rect">
            <a:avLst/>
          </a:prstGeom>
        </p:spPr>
      </p:pic>
      <p:pic>
        <p:nvPicPr>
          <p:cNvPr id="33" name="Graphic 32" descr="Thought bubble outline">
            <a:extLst>
              <a:ext uri="{FF2B5EF4-FFF2-40B4-BE49-F238E27FC236}">
                <a16:creationId xmlns:a16="http://schemas.microsoft.com/office/drawing/2014/main" id="{5D855C9B-7AA0-8550-8BC7-9D09F7BDB09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H="1">
            <a:off x="1480401" y="2410932"/>
            <a:ext cx="831273" cy="83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473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0" animBg="1"/>
      <p:bldP spid="20" grpId="0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43EE16-B249-1FF1-F569-480FB9F6AE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972673-E128-4201-3D6F-F37D471E8F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7D59127-7F54-A33A-3381-2FA86A69C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WP – pre-TDR </a:t>
            </a:r>
            <a:endParaRPr lang="en-GB" dirty="0"/>
          </a:p>
        </p:txBody>
      </p: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445AC7C5-A632-F06A-F719-2D12AB343DFE}"/>
              </a:ext>
            </a:extLst>
          </p:cNvPr>
          <p:cNvSpPr/>
          <p:nvPr/>
        </p:nvSpPr>
        <p:spPr>
          <a:xfrm>
            <a:off x="581513" y="1271467"/>
            <a:ext cx="174063" cy="185770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B3DCEB-D034-1836-6AC4-9BD42306AA84}"/>
              </a:ext>
            </a:extLst>
          </p:cNvPr>
          <p:cNvSpPr txBox="1"/>
          <p:nvPr/>
        </p:nvSpPr>
        <p:spPr>
          <a:xfrm>
            <a:off x="827584" y="1203598"/>
            <a:ext cx="7873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tx2"/>
                </a:solidFill>
              </a:rPr>
              <a:t>Fire / ODH </a:t>
            </a:r>
            <a:r>
              <a:rPr lang="en-GB" sz="1800" dirty="0"/>
              <a:t>and </a:t>
            </a:r>
            <a:r>
              <a:rPr lang="en-GB" sz="1800" dirty="0">
                <a:solidFill>
                  <a:schemeClr val="tx2"/>
                </a:solidFill>
              </a:rPr>
              <a:t>ventilation</a:t>
            </a:r>
            <a:r>
              <a:rPr lang="en-GB" sz="1800" dirty="0"/>
              <a:t> interaction studies</a:t>
            </a:r>
          </a:p>
        </p:txBody>
      </p:sp>
      <p:pic>
        <p:nvPicPr>
          <p:cNvPr id="7" name="Picture 6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CA491A6E-5743-07BF-411E-FEA70EC2B9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07654"/>
            <a:ext cx="3601725" cy="238758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43B8DB5-E2E6-FA7D-09AE-51646B38D089}"/>
              </a:ext>
            </a:extLst>
          </p:cNvPr>
          <p:cNvSpPr txBox="1"/>
          <p:nvPr/>
        </p:nvSpPr>
        <p:spPr>
          <a:xfrm>
            <a:off x="1115616" y="4100130"/>
            <a:ext cx="20882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O. Rios et al, FCC Week 2024 </a:t>
            </a:r>
            <a:endParaRPr lang="en-GB" sz="9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5E14FCB-1BEC-9672-1D39-9DE691CE25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2065" y="1707455"/>
            <a:ext cx="3815099" cy="192213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84D3210-F157-8BA3-39DF-080C47E8D4A5}"/>
              </a:ext>
            </a:extLst>
          </p:cNvPr>
          <p:cNvSpPr txBox="1"/>
          <p:nvPr/>
        </p:nvSpPr>
        <p:spPr>
          <a:xfrm>
            <a:off x="5798169" y="3579663"/>
            <a:ext cx="20882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FCC Feasibility Study report, Vol II</a:t>
            </a:r>
            <a:endParaRPr lang="en-GB" sz="9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5F95321-4B01-F6FA-5287-D5235633333C}"/>
              </a:ext>
            </a:extLst>
          </p:cNvPr>
          <p:cNvSpPr/>
          <p:nvPr/>
        </p:nvSpPr>
        <p:spPr>
          <a:xfrm>
            <a:off x="7524328" y="2864329"/>
            <a:ext cx="1080120" cy="648072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08A5C0C2-6117-AF1D-9750-03166162C9AC}"/>
              </a:ext>
            </a:extLst>
          </p:cNvPr>
          <p:cNvSpPr/>
          <p:nvPr/>
        </p:nvSpPr>
        <p:spPr>
          <a:xfrm>
            <a:off x="179512" y="1914182"/>
            <a:ext cx="288032" cy="144016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Image 7">
            <a:extLst>
              <a:ext uri="{FF2B5EF4-FFF2-40B4-BE49-F238E27FC236}">
                <a16:creationId xmlns:a16="http://schemas.microsoft.com/office/drawing/2014/main" id="{ECB34053-869B-D91A-F82C-383F67C75D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557973"/>
            <a:ext cx="2342724" cy="1315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58A57A0-738D-7493-93AF-C12F5434DD22}"/>
              </a:ext>
            </a:extLst>
          </p:cNvPr>
          <p:cNvSpPr txBox="1"/>
          <p:nvPr/>
        </p:nvSpPr>
        <p:spPr>
          <a:xfrm>
            <a:off x="3203848" y="4873118"/>
            <a:ext cx="20882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D. Lafarge et al. </a:t>
            </a:r>
            <a:endParaRPr lang="en-GB" sz="900" dirty="0"/>
          </a:p>
        </p:txBody>
      </p:sp>
      <p:pic>
        <p:nvPicPr>
          <p:cNvPr id="1026" name="Picture 2" descr="fire&quot; Icon - Download for free – Iconduck">
            <a:extLst>
              <a:ext uri="{FF2B5EF4-FFF2-40B4-BE49-F238E27FC236}">
                <a16:creationId xmlns:a16="http://schemas.microsoft.com/office/drawing/2014/main" id="{5F7CAF5E-F177-219A-D460-D9BD8CC59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049673"/>
            <a:ext cx="199782" cy="270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E71C9EF-D5EF-D155-D263-8417730F044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0000" t="6447" r="66" b="62670"/>
          <a:stretch/>
        </p:blipFill>
        <p:spPr>
          <a:xfrm>
            <a:off x="5838097" y="3902753"/>
            <a:ext cx="2190287" cy="1156797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6FE76438-CFA0-7131-206F-5F4130901EC4}"/>
              </a:ext>
            </a:extLst>
          </p:cNvPr>
          <p:cNvSpPr/>
          <p:nvPr/>
        </p:nvSpPr>
        <p:spPr>
          <a:xfrm rot="20675554">
            <a:off x="7252533" y="4585554"/>
            <a:ext cx="1867318" cy="275288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900" dirty="0"/>
              <a:t>See “</a:t>
            </a:r>
            <a:r>
              <a:rPr lang="en-GB" sz="900" dirty="0"/>
              <a:t>ODH simulations</a:t>
            </a:r>
            <a:r>
              <a:rPr lang="en-CA" sz="900" dirty="0"/>
              <a:t>”, </a:t>
            </a:r>
          </a:p>
          <a:p>
            <a:pPr algn="ctr"/>
            <a:r>
              <a:rPr lang="en-CA" sz="900" dirty="0"/>
              <a:t>G. Nergiz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43528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8" grpId="0"/>
      <p:bldP spid="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A72702-863B-2531-F40C-D7D92A71EA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D0B427-939C-B17D-DEEC-579CD09793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2AF5604-DFD9-2FFD-FC08-694C71107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WP – pre-TDR 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176E34-F6E9-71A7-7304-FD3A148AE03D}"/>
              </a:ext>
            </a:extLst>
          </p:cNvPr>
          <p:cNvSpPr txBox="1"/>
          <p:nvPr/>
        </p:nvSpPr>
        <p:spPr>
          <a:xfrm>
            <a:off x="827584" y="1203598"/>
            <a:ext cx="7873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Expand</a:t>
            </a:r>
            <a:r>
              <a:rPr lang="en-GB" sz="1800" dirty="0">
                <a:solidFill>
                  <a:schemeClr val="tx2"/>
                </a:solidFill>
              </a:rPr>
              <a:t> evacuation </a:t>
            </a:r>
            <a:r>
              <a:rPr lang="en-GB" sz="1800" dirty="0"/>
              <a:t>plan / studies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2A70FB-301D-985C-5523-46D423FB8E7F}"/>
              </a:ext>
            </a:extLst>
          </p:cNvPr>
          <p:cNvSpPr txBox="1"/>
          <p:nvPr/>
        </p:nvSpPr>
        <p:spPr>
          <a:xfrm>
            <a:off x="-108520" y="4792147"/>
            <a:ext cx="20882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F. Valchkova-Georgieva</a:t>
            </a:r>
            <a:endParaRPr lang="en-GB" sz="900" dirty="0"/>
          </a:p>
        </p:txBody>
      </p:sp>
      <p:pic>
        <p:nvPicPr>
          <p:cNvPr id="9" name="Picture 8" descr="A drawing of a machine&#10;&#10;Description automatically generated">
            <a:extLst>
              <a:ext uri="{FF2B5EF4-FFF2-40B4-BE49-F238E27FC236}">
                <a16:creationId xmlns:a16="http://schemas.microsoft.com/office/drawing/2014/main" id="{C35C66A8-BC02-B6E7-89C4-23D8A1EC72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053" y="2715766"/>
            <a:ext cx="1663339" cy="2383103"/>
          </a:xfrm>
          <a:prstGeom prst="rect">
            <a:avLst/>
          </a:prstGeom>
        </p:spPr>
      </p:pic>
      <p:pic>
        <p:nvPicPr>
          <p:cNvPr id="11" name="Picture 10" descr="A diagram of a factory&#10;&#10;Description automatically generated">
            <a:extLst>
              <a:ext uri="{FF2B5EF4-FFF2-40B4-BE49-F238E27FC236}">
                <a16:creationId xmlns:a16="http://schemas.microsoft.com/office/drawing/2014/main" id="{11D99D45-F2B3-0E0F-E41E-117468EBAC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3" t="10569" r="17750" b="7005"/>
          <a:stretch/>
        </p:blipFill>
        <p:spPr>
          <a:xfrm>
            <a:off x="809689" y="2860549"/>
            <a:ext cx="1732185" cy="129537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3F3A36C-1030-F80B-94C6-C11B2E141621}"/>
              </a:ext>
            </a:extLst>
          </p:cNvPr>
          <p:cNvSpPr txBox="1"/>
          <p:nvPr/>
        </p:nvSpPr>
        <p:spPr>
          <a:xfrm>
            <a:off x="3203848" y="1615974"/>
            <a:ext cx="2165554" cy="300082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RF sectors </a:t>
            </a:r>
            <a:endParaRPr lang="en-GB" dirty="0"/>
          </a:p>
        </p:txBody>
      </p:sp>
      <p:pic>
        <p:nvPicPr>
          <p:cNvPr id="2050" name="Picture 2" descr="13,400+ Evacuate Stock Illustrations, Royalty-Free Vector Graphics &amp; Clip  Art - iStock | Evacuation plan, Emergency, Fire evacuation">
            <a:extLst>
              <a:ext uri="{FF2B5EF4-FFF2-40B4-BE49-F238E27FC236}">
                <a16:creationId xmlns:a16="http://schemas.microsoft.com/office/drawing/2014/main" id="{FD8D5DBF-90DF-9F0A-1853-8562EA434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601" y="4661059"/>
            <a:ext cx="457278" cy="200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13,400+ Evacuate Stock Illustrations, Royalty-Free Vector Graphics &amp; Clip  Art - iStock | Evacuation plan, Emergency, Fire evacuation">
            <a:extLst>
              <a:ext uri="{FF2B5EF4-FFF2-40B4-BE49-F238E27FC236}">
                <a16:creationId xmlns:a16="http://schemas.microsoft.com/office/drawing/2014/main" id="{D09CB291-88B8-C565-59E3-50BDC00AC0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601" y="3169119"/>
            <a:ext cx="457278" cy="200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4218259-38F5-AB00-9E9B-7967CCC95D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5616" y="1945214"/>
            <a:ext cx="6243792" cy="716990"/>
          </a:xfrm>
          <a:prstGeom prst="rect">
            <a:avLst/>
          </a:prstGeom>
        </p:spPr>
      </p:pic>
      <p:pic>
        <p:nvPicPr>
          <p:cNvPr id="15" name="Picture 14" descr="A blueprint of a machine&#10;&#10;AI-generated content may be incorrect.">
            <a:extLst>
              <a:ext uri="{FF2B5EF4-FFF2-40B4-BE49-F238E27FC236}">
                <a16:creationId xmlns:a16="http://schemas.microsoft.com/office/drawing/2014/main" id="{3304453C-6792-EC37-B2C5-B43CDD23CF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715766"/>
            <a:ext cx="1969952" cy="2337480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DA63CA3-BF63-D2D9-7A24-1CC6B130BE95}"/>
              </a:ext>
            </a:extLst>
          </p:cNvPr>
          <p:cNvCxnSpPr>
            <a:endCxn id="11" idx="3"/>
          </p:cNvCxnSpPr>
          <p:nvPr/>
        </p:nvCxnSpPr>
        <p:spPr>
          <a:xfrm flipH="1">
            <a:off x="2541874" y="3229881"/>
            <a:ext cx="559179" cy="2783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C12DB89-81D4-F3A4-3AEF-7472D585D162}"/>
              </a:ext>
            </a:extLst>
          </p:cNvPr>
          <p:cNvCxnSpPr>
            <a:cxnSpLocks/>
            <a:endCxn id="15" idx="1"/>
          </p:cNvCxnSpPr>
          <p:nvPr/>
        </p:nvCxnSpPr>
        <p:spPr>
          <a:xfrm flipV="1">
            <a:off x="3707904" y="3884506"/>
            <a:ext cx="1872208" cy="5594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3EB7FF0-E5B6-14A9-BB6C-EA56D694C623}"/>
              </a:ext>
            </a:extLst>
          </p:cNvPr>
          <p:cNvCxnSpPr>
            <a:cxnSpLocks/>
          </p:cNvCxnSpPr>
          <p:nvPr/>
        </p:nvCxnSpPr>
        <p:spPr>
          <a:xfrm flipV="1">
            <a:off x="4607262" y="2481651"/>
            <a:ext cx="612810" cy="6949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B34E147F-B071-2F6F-44EC-2D0B3B698572}"/>
              </a:ext>
            </a:extLst>
          </p:cNvPr>
          <p:cNvSpPr/>
          <p:nvPr/>
        </p:nvSpPr>
        <p:spPr>
          <a:xfrm>
            <a:off x="6467840" y="3384765"/>
            <a:ext cx="696448" cy="84055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C80CA9E-95B4-B70D-D151-DBFF40EAE2A6}"/>
              </a:ext>
            </a:extLst>
          </p:cNvPr>
          <p:cNvCxnSpPr>
            <a:cxnSpLocks/>
          </p:cNvCxnSpPr>
          <p:nvPr/>
        </p:nvCxnSpPr>
        <p:spPr>
          <a:xfrm flipV="1">
            <a:off x="7164288" y="3054379"/>
            <a:ext cx="195120" cy="289575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arrow" w="med" len="med"/>
            <a:tailEnd type="none" w="med" len="med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FDDDE417-D40E-638F-16FA-D416E65A4B72}"/>
              </a:ext>
            </a:extLst>
          </p:cNvPr>
          <p:cNvSpPr txBox="1"/>
          <p:nvPr/>
        </p:nvSpPr>
        <p:spPr>
          <a:xfrm>
            <a:off x="7246395" y="2616427"/>
            <a:ext cx="1788384" cy="43795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>
            <a:defPPr>
              <a:defRPr lang="de-DE"/>
            </a:defPPr>
            <a:lvl1pPr algn="ctr"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  <a:lvl6pPr>
              <a:defRPr>
                <a:solidFill>
                  <a:schemeClr val="accent1"/>
                </a:solidFill>
              </a:defRPr>
            </a:lvl6pPr>
            <a:lvl7pPr>
              <a:defRPr>
                <a:solidFill>
                  <a:schemeClr val="accent1"/>
                </a:solidFill>
              </a:defRPr>
            </a:lvl7pPr>
            <a:lvl8pPr>
              <a:defRPr>
                <a:solidFill>
                  <a:schemeClr val="accent1"/>
                </a:solidFill>
              </a:defRPr>
            </a:lvl8pPr>
            <a:lvl9pPr>
              <a:defRPr>
                <a:solidFill>
                  <a:schemeClr val="accent1"/>
                </a:solidFill>
              </a:defRPr>
            </a:lvl9pPr>
          </a:lstStyle>
          <a:p>
            <a:r>
              <a:rPr lang="en-US" sz="1400" dirty="0">
                <a:solidFill>
                  <a:schemeClr val="tx1"/>
                </a:solidFill>
              </a:rPr>
              <a:t>W x H = </a:t>
            </a:r>
            <a:r>
              <a:rPr lang="en-US" sz="1400" b="1" dirty="0">
                <a:solidFill>
                  <a:schemeClr val="tx1"/>
                </a:solidFill>
              </a:rPr>
              <a:t>2.20</a:t>
            </a:r>
            <a:r>
              <a:rPr lang="en-US" sz="1400" dirty="0">
                <a:solidFill>
                  <a:schemeClr val="tx1"/>
                </a:solidFill>
              </a:rPr>
              <a:t> x 2 m</a:t>
            </a: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A415A04-AB91-29B6-FDD2-69194A5AA736}"/>
              </a:ext>
            </a:extLst>
          </p:cNvPr>
          <p:cNvCxnSpPr/>
          <p:nvPr/>
        </p:nvCxnSpPr>
        <p:spPr>
          <a:xfrm>
            <a:off x="8052199" y="2843780"/>
            <a:ext cx="36004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</p:cxnSp>
      <p:pic>
        <p:nvPicPr>
          <p:cNvPr id="42" name="Grafik 22">
            <a:extLst>
              <a:ext uri="{FF2B5EF4-FFF2-40B4-BE49-F238E27FC236}">
                <a16:creationId xmlns:a16="http://schemas.microsoft.com/office/drawing/2014/main" id="{5BF956ED-0813-F8A6-9E76-E3286E8632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85708" y="3318203"/>
            <a:ext cx="887152" cy="1471219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4D819464-2862-BC7A-73E1-25DE55E8B3A1}"/>
              </a:ext>
            </a:extLst>
          </p:cNvPr>
          <p:cNvSpPr txBox="1"/>
          <p:nvPr/>
        </p:nvSpPr>
        <p:spPr>
          <a:xfrm>
            <a:off x="7380312" y="4816459"/>
            <a:ext cx="17281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R. Rinaldesi, FCC Week 2024 </a:t>
            </a:r>
            <a:endParaRPr lang="en-GB" sz="900" dirty="0"/>
          </a:p>
        </p:txBody>
      </p:sp>
      <p:sp>
        <p:nvSpPr>
          <p:cNvPr id="44" name="Arrow: Chevron 43">
            <a:extLst>
              <a:ext uri="{FF2B5EF4-FFF2-40B4-BE49-F238E27FC236}">
                <a16:creationId xmlns:a16="http://schemas.microsoft.com/office/drawing/2014/main" id="{DF6F290A-CA35-43B2-506C-28D5F5925C09}"/>
              </a:ext>
            </a:extLst>
          </p:cNvPr>
          <p:cNvSpPr/>
          <p:nvPr/>
        </p:nvSpPr>
        <p:spPr>
          <a:xfrm>
            <a:off x="581513" y="1271467"/>
            <a:ext cx="174063" cy="185770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58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5" grpId="0" animBg="1"/>
      <p:bldP spid="37" grpId="0" animBg="1"/>
      <p:bldP spid="4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5C0479-A589-6620-F448-503A21C5E6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130">
            <a:extLst>
              <a:ext uri="{FF2B5EF4-FFF2-40B4-BE49-F238E27FC236}">
                <a16:creationId xmlns:a16="http://schemas.microsoft.com/office/drawing/2014/main" id="{BF2BBD72-1B62-6811-6C6E-D890F631C1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2130" y="1457565"/>
            <a:ext cx="4721793" cy="300881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5CB7C7-7F19-1A3A-32CC-409FB395E6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1E81AA4-C913-A5C7-9437-FA5D48FC0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WP – pre-TDR 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6DD385-3EF9-EB93-1AA5-E9321FF6A5EB}"/>
              </a:ext>
            </a:extLst>
          </p:cNvPr>
          <p:cNvSpPr txBox="1"/>
          <p:nvPr/>
        </p:nvSpPr>
        <p:spPr>
          <a:xfrm>
            <a:off x="539552" y="1203926"/>
            <a:ext cx="43204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tx2"/>
                </a:solidFill>
              </a:rPr>
              <a:t>Single point failure </a:t>
            </a:r>
            <a:r>
              <a:rPr lang="en-GB" sz="1800" dirty="0"/>
              <a:t>mitigation in electrical </a:t>
            </a:r>
            <a:r>
              <a:rPr lang="en-GB" sz="1800" dirty="0">
                <a:solidFill>
                  <a:schemeClr val="tx2"/>
                </a:solidFill>
              </a:rPr>
              <a:t>secure power network</a:t>
            </a:r>
          </a:p>
        </p:txBody>
      </p:sp>
      <p:sp>
        <p:nvSpPr>
          <p:cNvPr id="44" name="Arrow: Chevron 43">
            <a:extLst>
              <a:ext uri="{FF2B5EF4-FFF2-40B4-BE49-F238E27FC236}">
                <a16:creationId xmlns:a16="http://schemas.microsoft.com/office/drawing/2014/main" id="{C0AB36B1-CDD1-ACD8-B8A6-D49099F81B6B}"/>
              </a:ext>
            </a:extLst>
          </p:cNvPr>
          <p:cNvSpPr/>
          <p:nvPr/>
        </p:nvSpPr>
        <p:spPr>
          <a:xfrm>
            <a:off x="293481" y="1271795"/>
            <a:ext cx="174063" cy="185770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E57B27-AB66-81BF-127F-502E9F8D7D9A}"/>
              </a:ext>
            </a:extLst>
          </p:cNvPr>
          <p:cNvSpPr txBox="1"/>
          <p:nvPr/>
        </p:nvSpPr>
        <p:spPr>
          <a:xfrm>
            <a:off x="1184381" y="1890619"/>
            <a:ext cx="34198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Secured and uninterruptible network distribution in the tunnel in MV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6ABDA8-F2F7-31E5-6488-698F1FDCCAFE}"/>
              </a:ext>
            </a:extLst>
          </p:cNvPr>
          <p:cNvSpPr txBox="1"/>
          <p:nvPr/>
        </p:nvSpPr>
        <p:spPr>
          <a:xfrm>
            <a:off x="1184381" y="2610699"/>
            <a:ext cx="34198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Use the same link (20 kV) for general services AND safety systems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B64D9A3-870E-E56F-C1C5-A211754E3234}"/>
              </a:ext>
            </a:extLst>
          </p:cNvPr>
          <p:cNvSpPr txBox="1"/>
          <p:nvPr/>
        </p:nvSpPr>
        <p:spPr>
          <a:xfrm>
            <a:off x="1184381" y="3304858"/>
            <a:ext cx="34198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Load shedding logic in case of power outage - risk assessment required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300FAD-7193-6C9D-B495-484C078EBBBC}"/>
              </a:ext>
            </a:extLst>
          </p:cNvPr>
          <p:cNvSpPr txBox="1"/>
          <p:nvPr/>
        </p:nvSpPr>
        <p:spPr>
          <a:xfrm>
            <a:off x="2981557" y="4437204"/>
            <a:ext cx="3816424" cy="507831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/>
              <a:t>MV line, cables and equipment (switches, etc) in tunnel = </a:t>
            </a:r>
            <a:r>
              <a:rPr lang="en-GB" b="1" dirty="0"/>
              <a:t>safety</a:t>
            </a:r>
            <a:r>
              <a:rPr lang="en-GB" dirty="0"/>
              <a:t> </a:t>
            </a:r>
            <a:r>
              <a:rPr lang="en-GB" b="1" dirty="0"/>
              <a:t>standards </a:t>
            </a:r>
          </a:p>
        </p:txBody>
      </p:sp>
      <p:sp>
        <p:nvSpPr>
          <p:cNvPr id="20" name="Arrow: Chevron 19">
            <a:extLst>
              <a:ext uri="{FF2B5EF4-FFF2-40B4-BE49-F238E27FC236}">
                <a16:creationId xmlns:a16="http://schemas.microsoft.com/office/drawing/2014/main" id="{CF1D3D12-C0FF-DD44-75D1-1A9A11F8B2D3}"/>
              </a:ext>
            </a:extLst>
          </p:cNvPr>
          <p:cNvSpPr/>
          <p:nvPr/>
        </p:nvSpPr>
        <p:spPr>
          <a:xfrm>
            <a:off x="968357" y="1966459"/>
            <a:ext cx="174063" cy="185770"/>
          </a:xfrm>
          <a:prstGeom prst="chevron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21" name="Arrow: Chevron 20">
            <a:extLst>
              <a:ext uri="{FF2B5EF4-FFF2-40B4-BE49-F238E27FC236}">
                <a16:creationId xmlns:a16="http://schemas.microsoft.com/office/drawing/2014/main" id="{71C7AE93-9FF4-DAF3-6501-E7CF4B4501E0}"/>
              </a:ext>
            </a:extLst>
          </p:cNvPr>
          <p:cNvSpPr/>
          <p:nvPr/>
        </p:nvSpPr>
        <p:spPr>
          <a:xfrm>
            <a:off x="968357" y="2701571"/>
            <a:ext cx="174063" cy="185770"/>
          </a:xfrm>
          <a:prstGeom prst="chevron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23" name="Arrow: Chevron 22">
            <a:extLst>
              <a:ext uri="{FF2B5EF4-FFF2-40B4-BE49-F238E27FC236}">
                <a16:creationId xmlns:a16="http://schemas.microsoft.com/office/drawing/2014/main" id="{61608FC3-56BE-97E9-1147-8F6FFECDC269}"/>
              </a:ext>
            </a:extLst>
          </p:cNvPr>
          <p:cNvSpPr/>
          <p:nvPr/>
        </p:nvSpPr>
        <p:spPr>
          <a:xfrm>
            <a:off x="968357" y="3380698"/>
            <a:ext cx="174063" cy="185770"/>
          </a:xfrm>
          <a:prstGeom prst="chevron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9EC2FBE-C735-11A5-C1DF-92536225DCF1}"/>
              </a:ext>
            </a:extLst>
          </p:cNvPr>
          <p:cNvSpPr txBox="1"/>
          <p:nvPr/>
        </p:nvSpPr>
        <p:spPr>
          <a:xfrm>
            <a:off x="1181865" y="3874572"/>
            <a:ext cx="34198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Power unavailability: 10-30 s</a:t>
            </a:r>
          </a:p>
        </p:txBody>
      </p:sp>
      <p:sp>
        <p:nvSpPr>
          <p:cNvPr id="27" name="Arrow: Chevron 26">
            <a:extLst>
              <a:ext uri="{FF2B5EF4-FFF2-40B4-BE49-F238E27FC236}">
                <a16:creationId xmlns:a16="http://schemas.microsoft.com/office/drawing/2014/main" id="{3B28EAEA-17C3-C072-7B40-5C760599797A}"/>
              </a:ext>
            </a:extLst>
          </p:cNvPr>
          <p:cNvSpPr/>
          <p:nvPr/>
        </p:nvSpPr>
        <p:spPr>
          <a:xfrm>
            <a:off x="965841" y="3950412"/>
            <a:ext cx="174063" cy="185770"/>
          </a:xfrm>
          <a:prstGeom prst="chevron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55AFD71-90B2-5497-D63B-505C379E0960}"/>
              </a:ext>
            </a:extLst>
          </p:cNvPr>
          <p:cNvSpPr txBox="1"/>
          <p:nvPr/>
        </p:nvSpPr>
        <p:spPr>
          <a:xfrm>
            <a:off x="7596336" y="4516511"/>
            <a:ext cx="1362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C. Marcel, </a:t>
            </a:r>
          </a:p>
          <a:p>
            <a:pPr algn="ctr"/>
            <a:r>
              <a:rPr lang="en-US" sz="900" dirty="0"/>
              <a:t>FCC Week 2025</a:t>
            </a:r>
            <a:endParaRPr lang="en-GB" sz="900" dirty="0"/>
          </a:p>
        </p:txBody>
      </p:sp>
      <p:sp>
        <p:nvSpPr>
          <p:cNvPr id="128" name="Multiplication Sign 127">
            <a:extLst>
              <a:ext uri="{FF2B5EF4-FFF2-40B4-BE49-F238E27FC236}">
                <a16:creationId xmlns:a16="http://schemas.microsoft.com/office/drawing/2014/main" id="{4CFB98C8-66A3-E651-4062-0F1016B038F9}"/>
              </a:ext>
            </a:extLst>
          </p:cNvPr>
          <p:cNvSpPr/>
          <p:nvPr/>
        </p:nvSpPr>
        <p:spPr>
          <a:xfrm>
            <a:off x="4504408" y="1792388"/>
            <a:ext cx="753209" cy="732842"/>
          </a:xfrm>
          <a:prstGeom prst="mathMultiply">
            <a:avLst>
              <a:gd name="adj1" fmla="val 11605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/>
          </a:p>
        </p:txBody>
      </p:sp>
      <p:sp>
        <p:nvSpPr>
          <p:cNvPr id="132" name="Multiplication Sign 131">
            <a:extLst>
              <a:ext uri="{FF2B5EF4-FFF2-40B4-BE49-F238E27FC236}">
                <a16:creationId xmlns:a16="http://schemas.microsoft.com/office/drawing/2014/main" id="{C3FF0C40-DB10-48ED-57B2-1FAFC80C6CBF}"/>
              </a:ext>
            </a:extLst>
          </p:cNvPr>
          <p:cNvSpPr/>
          <p:nvPr/>
        </p:nvSpPr>
        <p:spPr>
          <a:xfrm>
            <a:off x="7206410" y="1785808"/>
            <a:ext cx="753209" cy="732842"/>
          </a:xfrm>
          <a:prstGeom prst="mathMultiply">
            <a:avLst>
              <a:gd name="adj1" fmla="val 11605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22F4BC13-EF06-F3E7-B4DD-2FA653E6CB26}"/>
              </a:ext>
            </a:extLst>
          </p:cNvPr>
          <p:cNvSpPr txBox="1"/>
          <p:nvPr/>
        </p:nvSpPr>
        <p:spPr>
          <a:xfrm>
            <a:off x="357973" y="4752259"/>
            <a:ext cx="20882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FCC Feasibility Study report, Vol II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80140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2F3BA8-B1F2-C64C-7F78-33BFDF7496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64DD325-252F-895A-7371-816D49F644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800" y="915567"/>
            <a:ext cx="8263350" cy="1368152"/>
          </a:xfrm>
        </p:spPr>
        <p:txBody>
          <a:bodyPr/>
          <a:lstStyle/>
          <a:p>
            <a:r>
              <a:rPr lang="en-GB" dirty="0"/>
              <a:t>Review of the safety concept: </a:t>
            </a:r>
            <a:br>
              <a:rPr lang="en-GB" dirty="0"/>
            </a:br>
            <a:r>
              <a:rPr lang="en-GB" dirty="0"/>
              <a:t>pre-TDR roadmap</a:t>
            </a:r>
            <a:endParaRPr lang="en-US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9BE92DA8-AB9C-DDE4-2E11-1E42B435AC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800" y="2571750"/>
            <a:ext cx="8263350" cy="1876709"/>
          </a:xfrm>
        </p:spPr>
        <p:txBody>
          <a:bodyPr/>
          <a:lstStyle/>
          <a:p>
            <a:r>
              <a:rPr lang="en-US" dirty="0"/>
              <a:t>gratefully acknowledging the contributions of the FCC Safety WP members: </a:t>
            </a:r>
          </a:p>
          <a:p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Ghislain Roy</a:t>
            </a:r>
          </a:p>
          <a:p>
            <a:pPr>
              <a:lnSpc>
                <a:spcPct val="100000"/>
              </a:lnSpc>
            </a:pPr>
            <a:r>
              <a:rPr lang="en-US" dirty="0"/>
              <a:t>Giacomo Lavezzari</a:t>
            </a:r>
          </a:p>
          <a:p>
            <a:pPr>
              <a:lnSpc>
                <a:spcPct val="100000"/>
              </a:lnSpc>
            </a:pPr>
            <a:r>
              <a:rPr lang="en-US" dirty="0"/>
              <a:t>Guven Nergiz</a:t>
            </a:r>
          </a:p>
          <a:p>
            <a:pPr>
              <a:lnSpc>
                <a:spcPct val="100000"/>
              </a:lnSpc>
            </a:pPr>
            <a:r>
              <a:rPr lang="en-US" dirty="0"/>
              <a:t>Markus Widorski</a:t>
            </a:r>
          </a:p>
          <a:p>
            <a:pPr>
              <a:lnSpc>
                <a:spcPct val="100000"/>
              </a:lnSpc>
            </a:pPr>
            <a:r>
              <a:rPr lang="en-US" dirty="0"/>
              <a:t>Oriol Rios</a:t>
            </a:r>
          </a:p>
          <a:p>
            <a:pPr>
              <a:lnSpc>
                <a:spcPct val="100000"/>
              </a:lnSpc>
            </a:pPr>
            <a:r>
              <a:rPr lang="en-US" dirty="0"/>
              <a:t>Pavol Vojtyla</a:t>
            </a:r>
          </a:p>
          <a:p>
            <a:pPr>
              <a:lnSpc>
                <a:spcPct val="100000"/>
              </a:lnSpc>
            </a:pPr>
            <a:r>
              <a:rPr lang="en-US" dirty="0"/>
              <a:t>Thomas Otto</a:t>
            </a:r>
          </a:p>
          <a:p>
            <a:pPr>
              <a:lnSpc>
                <a:spcPct val="100000"/>
              </a:lnSpc>
            </a:pPr>
            <a:r>
              <a:rPr lang="en-US" dirty="0"/>
              <a:t>Tomasz Ladzinski</a:t>
            </a:r>
          </a:p>
          <a:p>
            <a:endParaRPr lang="en-US" dirty="0"/>
          </a:p>
          <a:p>
            <a:r>
              <a:rPr lang="en-US" dirty="0"/>
              <a:t>… and the TIWG WG</a:t>
            </a:r>
            <a:endParaRPr lang="de-AT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F937CDA-A9E5-85D1-FD41-729165322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87494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BC97B74-5520-42C7-CADC-A338246B7A06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22/05/2025 FCC Week</a:t>
            </a:r>
          </a:p>
        </p:txBody>
      </p:sp>
    </p:spTree>
    <p:extLst>
      <p:ext uri="{BB962C8B-B14F-4D97-AF65-F5344CB8AC3E}">
        <p14:creationId xmlns:p14="http://schemas.microsoft.com/office/powerpoint/2010/main" val="18876361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30D9E2-C4CA-754C-87FE-E382881996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83F083-83DF-F510-E398-796E1C145F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F46AA1F-D8CD-ADA5-2436-FCF6991DE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WP – pre-TDR 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D2632D-503C-7F6D-8800-665DBADEF38E}"/>
              </a:ext>
            </a:extLst>
          </p:cNvPr>
          <p:cNvSpPr txBox="1"/>
          <p:nvPr/>
        </p:nvSpPr>
        <p:spPr>
          <a:xfrm>
            <a:off x="539552" y="1203926"/>
            <a:ext cx="4320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tx2"/>
                </a:solidFill>
              </a:rPr>
              <a:t>Seismic</a:t>
            </a:r>
            <a:r>
              <a:rPr lang="en-GB" sz="1800" dirty="0"/>
              <a:t> </a:t>
            </a:r>
            <a:r>
              <a:rPr lang="en-GB" sz="1800" dirty="0">
                <a:solidFill>
                  <a:schemeClr val="tx2"/>
                </a:solidFill>
              </a:rPr>
              <a:t>hazard</a:t>
            </a:r>
            <a:r>
              <a:rPr lang="en-GB" sz="1800" dirty="0"/>
              <a:t> assessment</a:t>
            </a:r>
            <a:endParaRPr lang="en-GB" sz="1800" dirty="0">
              <a:solidFill>
                <a:schemeClr val="tx2"/>
              </a:solidFill>
            </a:endParaRPr>
          </a:p>
        </p:txBody>
      </p:sp>
      <p:sp>
        <p:nvSpPr>
          <p:cNvPr id="44" name="Arrow: Chevron 43">
            <a:extLst>
              <a:ext uri="{FF2B5EF4-FFF2-40B4-BE49-F238E27FC236}">
                <a16:creationId xmlns:a16="http://schemas.microsoft.com/office/drawing/2014/main" id="{8AF58925-6C5D-DBD1-D3AE-ED96AE572AD0}"/>
              </a:ext>
            </a:extLst>
          </p:cNvPr>
          <p:cNvSpPr/>
          <p:nvPr/>
        </p:nvSpPr>
        <p:spPr>
          <a:xfrm>
            <a:off x="293481" y="1271795"/>
            <a:ext cx="174063" cy="185770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467730D-4F63-93BD-101C-180ECB220CA4}"/>
              </a:ext>
            </a:extLst>
          </p:cNvPr>
          <p:cNvSpPr txBox="1"/>
          <p:nvPr/>
        </p:nvSpPr>
        <p:spPr>
          <a:xfrm>
            <a:off x="1174274" y="4897050"/>
            <a:ext cx="13623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M. Andreini</a:t>
            </a:r>
            <a:endParaRPr lang="en-GB" sz="900" dirty="0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01C6BB13-EE7A-6D63-0D45-416A41C38B99}"/>
              </a:ext>
            </a:extLst>
          </p:cNvPr>
          <p:cNvSpPr txBox="1"/>
          <p:nvPr/>
        </p:nvSpPr>
        <p:spPr>
          <a:xfrm>
            <a:off x="3656139" y="4883612"/>
            <a:ext cx="20882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FCC Feasibility Study report, Vol II</a:t>
            </a:r>
            <a:endParaRPr lang="en-GB" sz="9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2B127E-D919-68C4-3E1D-3381DED6E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617947"/>
            <a:ext cx="3168352" cy="2874357"/>
          </a:xfrm>
          <a:prstGeom prst="rect">
            <a:avLst/>
          </a:prstGeom>
        </p:spPr>
      </p:pic>
      <p:pic>
        <p:nvPicPr>
          <p:cNvPr id="1026" name="Picture 2" descr="SED | Tasks &amp; organisation">
            <a:extLst>
              <a:ext uri="{FF2B5EF4-FFF2-40B4-BE49-F238E27FC236}">
                <a16:creationId xmlns:a16="http://schemas.microsoft.com/office/drawing/2014/main" id="{E124ABB5-1E6C-6EB1-0B80-06F94EA23D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44" y="4545462"/>
            <a:ext cx="1259632" cy="417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62158B7-6BF0-66A7-72CA-8096E774C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393" y="4666746"/>
            <a:ext cx="504056" cy="16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nige-logo - BiOf">
            <a:extLst>
              <a:ext uri="{FF2B5EF4-FFF2-40B4-BE49-F238E27FC236}">
                <a16:creationId xmlns:a16="http://schemas.microsoft.com/office/drawing/2014/main" id="{FA7C651E-8626-5B1D-BEEB-F1030BA657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667" y="4164619"/>
            <a:ext cx="1107423" cy="1107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4EACD79-E7FB-A0D3-78C2-4276C56198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1920" y="1522671"/>
            <a:ext cx="5216764" cy="299088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1F40FB9-72E5-2999-E261-9C10A45430F7}"/>
              </a:ext>
            </a:extLst>
          </p:cNvPr>
          <p:cNvSpPr/>
          <p:nvPr/>
        </p:nvSpPr>
        <p:spPr>
          <a:xfrm rot="20675554">
            <a:off x="7137822" y="4346899"/>
            <a:ext cx="1867318" cy="46188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900" dirty="0"/>
              <a:t>See “</a:t>
            </a:r>
            <a:r>
              <a:rPr lang="en-GB" sz="900" dirty="0"/>
              <a:t>Advances in Derisking the FCC Tunnel Design</a:t>
            </a:r>
            <a:r>
              <a:rPr lang="en-CA" sz="900" dirty="0"/>
              <a:t>”, </a:t>
            </a:r>
          </a:p>
          <a:p>
            <a:pPr algn="ctr"/>
            <a:r>
              <a:rPr lang="en-CA" sz="900" dirty="0"/>
              <a:t>A. Moscariello 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3229294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B02EC6-3E3C-0DCD-2F00-6653F69D64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E1B1DB-8188-4E86-C5EE-1352B94FE2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5DF0920-A5D9-7A19-9A92-69995E7FF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WP – pre-TDR 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800F78-21DF-7ECA-7801-D250F63EAF15}"/>
              </a:ext>
            </a:extLst>
          </p:cNvPr>
          <p:cNvSpPr txBox="1"/>
          <p:nvPr/>
        </p:nvSpPr>
        <p:spPr>
          <a:xfrm>
            <a:off x="827584" y="1347614"/>
            <a:ext cx="4320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CFD studies</a:t>
            </a:r>
          </a:p>
        </p:txBody>
      </p:sp>
      <p:sp>
        <p:nvSpPr>
          <p:cNvPr id="44" name="Arrow: Chevron 43">
            <a:extLst>
              <a:ext uri="{FF2B5EF4-FFF2-40B4-BE49-F238E27FC236}">
                <a16:creationId xmlns:a16="http://schemas.microsoft.com/office/drawing/2014/main" id="{B4F72395-5FBA-ACE6-84BA-B5E0A68CCF2A}"/>
              </a:ext>
            </a:extLst>
          </p:cNvPr>
          <p:cNvSpPr/>
          <p:nvPr/>
        </p:nvSpPr>
        <p:spPr>
          <a:xfrm>
            <a:off x="581513" y="1444923"/>
            <a:ext cx="174063" cy="185770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210158-BBBF-41BB-8BFF-3A4EA5B232F7}"/>
              </a:ext>
            </a:extLst>
          </p:cNvPr>
          <p:cNvSpPr txBox="1"/>
          <p:nvPr/>
        </p:nvSpPr>
        <p:spPr>
          <a:xfrm>
            <a:off x="1469897" y="1905127"/>
            <a:ext cx="34198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Mesh sensitivity analysis </a:t>
            </a:r>
          </a:p>
        </p:txBody>
      </p:sp>
      <p:sp>
        <p:nvSpPr>
          <p:cNvPr id="6" name="Arrow: Chevron 5">
            <a:extLst>
              <a:ext uri="{FF2B5EF4-FFF2-40B4-BE49-F238E27FC236}">
                <a16:creationId xmlns:a16="http://schemas.microsoft.com/office/drawing/2014/main" id="{959CF0A1-EEEF-010A-732C-637DBAAB3C70}"/>
              </a:ext>
            </a:extLst>
          </p:cNvPr>
          <p:cNvSpPr/>
          <p:nvPr/>
        </p:nvSpPr>
        <p:spPr>
          <a:xfrm>
            <a:off x="1256389" y="1966131"/>
            <a:ext cx="174063" cy="185770"/>
          </a:xfrm>
          <a:prstGeom prst="chevron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12B54B-ECD2-1833-CA2F-167306F6C155}"/>
              </a:ext>
            </a:extLst>
          </p:cNvPr>
          <p:cNvSpPr txBox="1"/>
          <p:nvPr/>
        </p:nvSpPr>
        <p:spPr>
          <a:xfrm>
            <a:off x="1469897" y="2271108"/>
            <a:ext cx="34198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Benchmarking </a:t>
            </a:r>
          </a:p>
        </p:txBody>
      </p:sp>
      <p:sp>
        <p:nvSpPr>
          <p:cNvPr id="9" name="Arrow: Chevron 8">
            <a:extLst>
              <a:ext uri="{FF2B5EF4-FFF2-40B4-BE49-F238E27FC236}">
                <a16:creationId xmlns:a16="http://schemas.microsoft.com/office/drawing/2014/main" id="{27A15C54-2B4C-BE44-6821-59B4A85F2F94}"/>
              </a:ext>
            </a:extLst>
          </p:cNvPr>
          <p:cNvSpPr/>
          <p:nvPr/>
        </p:nvSpPr>
        <p:spPr>
          <a:xfrm>
            <a:off x="1256389" y="2332112"/>
            <a:ext cx="174063" cy="185770"/>
          </a:xfrm>
          <a:prstGeom prst="chevron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65C514-4656-74FC-3575-33774A08AC79}"/>
              </a:ext>
            </a:extLst>
          </p:cNvPr>
          <p:cNvSpPr txBox="1"/>
          <p:nvPr/>
        </p:nvSpPr>
        <p:spPr>
          <a:xfrm>
            <a:off x="827584" y="2832172"/>
            <a:ext cx="4320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Cyber-physical security </a:t>
            </a:r>
          </a:p>
        </p:txBody>
      </p:sp>
      <p:sp>
        <p:nvSpPr>
          <p:cNvPr id="11" name="Arrow: Chevron 10">
            <a:extLst>
              <a:ext uri="{FF2B5EF4-FFF2-40B4-BE49-F238E27FC236}">
                <a16:creationId xmlns:a16="http://schemas.microsoft.com/office/drawing/2014/main" id="{E7586ABD-78F3-2FFF-2E49-BD4E44EAA482}"/>
              </a:ext>
            </a:extLst>
          </p:cNvPr>
          <p:cNvSpPr/>
          <p:nvPr/>
        </p:nvSpPr>
        <p:spPr>
          <a:xfrm>
            <a:off x="581513" y="2929481"/>
            <a:ext cx="174063" cy="185770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786D26-B7F5-31F3-FF11-1816C05CA874}"/>
              </a:ext>
            </a:extLst>
          </p:cNvPr>
          <p:cNvSpPr txBox="1"/>
          <p:nvPr/>
        </p:nvSpPr>
        <p:spPr>
          <a:xfrm>
            <a:off x="827584" y="3426555"/>
            <a:ext cx="4320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Ergonomics </a:t>
            </a:r>
          </a:p>
        </p:txBody>
      </p:sp>
      <p:sp>
        <p:nvSpPr>
          <p:cNvPr id="13" name="Arrow: Chevron 12">
            <a:extLst>
              <a:ext uri="{FF2B5EF4-FFF2-40B4-BE49-F238E27FC236}">
                <a16:creationId xmlns:a16="http://schemas.microsoft.com/office/drawing/2014/main" id="{A4FC66BF-1BF6-330C-55E3-1C75E6CF6814}"/>
              </a:ext>
            </a:extLst>
          </p:cNvPr>
          <p:cNvSpPr/>
          <p:nvPr/>
        </p:nvSpPr>
        <p:spPr>
          <a:xfrm>
            <a:off x="581513" y="3523864"/>
            <a:ext cx="174063" cy="185770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C51336-4767-0353-A30C-C86A7DFE2533}"/>
              </a:ext>
            </a:extLst>
          </p:cNvPr>
          <p:cNvSpPr txBox="1"/>
          <p:nvPr/>
        </p:nvSpPr>
        <p:spPr>
          <a:xfrm>
            <a:off x="827584" y="4009509"/>
            <a:ext cx="4320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Safety Documentation </a:t>
            </a:r>
          </a:p>
        </p:txBody>
      </p:sp>
      <p:sp>
        <p:nvSpPr>
          <p:cNvPr id="24" name="Arrow: Chevron 23">
            <a:extLst>
              <a:ext uri="{FF2B5EF4-FFF2-40B4-BE49-F238E27FC236}">
                <a16:creationId xmlns:a16="http://schemas.microsoft.com/office/drawing/2014/main" id="{2E219587-E35E-3C46-9B19-15EEA64E020D}"/>
              </a:ext>
            </a:extLst>
          </p:cNvPr>
          <p:cNvSpPr/>
          <p:nvPr/>
        </p:nvSpPr>
        <p:spPr>
          <a:xfrm>
            <a:off x="581513" y="4106818"/>
            <a:ext cx="174063" cy="185770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5611294-9F3A-3E9C-5638-0AEED07E823C}"/>
              </a:ext>
            </a:extLst>
          </p:cNvPr>
          <p:cNvSpPr txBox="1"/>
          <p:nvPr/>
        </p:nvSpPr>
        <p:spPr>
          <a:xfrm>
            <a:off x="5484755" y="2237789"/>
            <a:ext cx="31998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Smoke Extraction in Caverns</a:t>
            </a:r>
          </a:p>
        </p:txBody>
      </p:sp>
      <p:sp>
        <p:nvSpPr>
          <p:cNvPr id="31" name="Arrow: Chevron 30">
            <a:extLst>
              <a:ext uri="{FF2B5EF4-FFF2-40B4-BE49-F238E27FC236}">
                <a16:creationId xmlns:a16="http://schemas.microsoft.com/office/drawing/2014/main" id="{71AC583F-1165-7B78-326F-5B113214DD7C}"/>
              </a:ext>
            </a:extLst>
          </p:cNvPr>
          <p:cNvSpPr/>
          <p:nvPr/>
        </p:nvSpPr>
        <p:spPr>
          <a:xfrm>
            <a:off x="5199043" y="2329570"/>
            <a:ext cx="174063" cy="185770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3E109F7-4705-497F-A593-99BED91FBC16}"/>
              </a:ext>
            </a:extLst>
          </p:cNvPr>
          <p:cNvSpPr txBox="1"/>
          <p:nvPr/>
        </p:nvSpPr>
        <p:spPr>
          <a:xfrm>
            <a:off x="5496165" y="2832172"/>
            <a:ext cx="31310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PPE </a:t>
            </a:r>
          </a:p>
        </p:txBody>
      </p:sp>
      <p:sp>
        <p:nvSpPr>
          <p:cNvPr id="33" name="Arrow: Chevron 32">
            <a:extLst>
              <a:ext uri="{FF2B5EF4-FFF2-40B4-BE49-F238E27FC236}">
                <a16:creationId xmlns:a16="http://schemas.microsoft.com/office/drawing/2014/main" id="{ADD4D143-75A8-2268-AC55-D279A078AF5B}"/>
              </a:ext>
            </a:extLst>
          </p:cNvPr>
          <p:cNvSpPr/>
          <p:nvPr/>
        </p:nvSpPr>
        <p:spPr>
          <a:xfrm>
            <a:off x="5210453" y="2923953"/>
            <a:ext cx="174063" cy="185770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4949ED8-78CB-8B54-ED07-45B34E7C1E1B}"/>
              </a:ext>
            </a:extLst>
          </p:cNvPr>
          <p:cNvSpPr txBox="1"/>
          <p:nvPr/>
        </p:nvSpPr>
        <p:spPr>
          <a:xfrm>
            <a:off x="5484755" y="1444923"/>
            <a:ext cx="31998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Evacuation scenarios during construction / installation</a:t>
            </a:r>
          </a:p>
        </p:txBody>
      </p:sp>
      <p:sp>
        <p:nvSpPr>
          <p:cNvPr id="35" name="Arrow: Chevron 34">
            <a:extLst>
              <a:ext uri="{FF2B5EF4-FFF2-40B4-BE49-F238E27FC236}">
                <a16:creationId xmlns:a16="http://schemas.microsoft.com/office/drawing/2014/main" id="{10021A62-C5AF-2772-87DB-857AB03C8055}"/>
              </a:ext>
            </a:extLst>
          </p:cNvPr>
          <p:cNvSpPr/>
          <p:nvPr/>
        </p:nvSpPr>
        <p:spPr>
          <a:xfrm>
            <a:off x="5199043" y="1536704"/>
            <a:ext cx="174063" cy="185770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4197789-5086-0722-0437-8FF8C947A391}"/>
              </a:ext>
            </a:extLst>
          </p:cNvPr>
          <p:cNvSpPr txBox="1"/>
          <p:nvPr/>
        </p:nvSpPr>
        <p:spPr>
          <a:xfrm>
            <a:off x="5481183" y="3450306"/>
            <a:ext cx="31310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… </a:t>
            </a:r>
          </a:p>
        </p:txBody>
      </p:sp>
      <p:sp>
        <p:nvSpPr>
          <p:cNvPr id="37" name="Arrow: Chevron 36">
            <a:extLst>
              <a:ext uri="{FF2B5EF4-FFF2-40B4-BE49-F238E27FC236}">
                <a16:creationId xmlns:a16="http://schemas.microsoft.com/office/drawing/2014/main" id="{AB771F25-917F-FF54-60DE-6D1B5A96A2D3}"/>
              </a:ext>
            </a:extLst>
          </p:cNvPr>
          <p:cNvSpPr/>
          <p:nvPr/>
        </p:nvSpPr>
        <p:spPr>
          <a:xfrm>
            <a:off x="5195471" y="3542087"/>
            <a:ext cx="174063" cy="185770"/>
          </a:xfrm>
          <a:prstGeom prst="chevr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F3089702-F8E7-9C25-AA7B-1DDDECE13B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1324" y="2832172"/>
            <a:ext cx="1425092" cy="2051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41540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466350-D9B1-E25B-3C47-77260890F4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A964D9A-3BE1-CBEE-72AB-D0C7784B2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342013"/>
            <a:ext cx="8263350" cy="804066"/>
          </a:xfrm>
        </p:spPr>
        <p:txBody>
          <a:bodyPr/>
          <a:lstStyle/>
          <a:p>
            <a:r>
              <a:rPr lang="en-US" dirty="0"/>
              <a:t>pre-TDR Master Plan</a:t>
            </a:r>
            <a:endParaRPr lang="en-GB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9CDEAF5-89A8-007F-C237-A233C6AC1F9C}"/>
              </a:ext>
            </a:extLst>
          </p:cNvPr>
          <p:cNvSpPr txBox="1"/>
          <p:nvPr/>
        </p:nvSpPr>
        <p:spPr>
          <a:xfrm>
            <a:off x="7929468" y="4789190"/>
            <a:ext cx="13623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M. Benedikt</a:t>
            </a:r>
            <a:endParaRPr lang="en-GB" sz="900" dirty="0"/>
          </a:p>
        </p:txBody>
      </p:sp>
      <p:graphicFrame>
        <p:nvGraphicFramePr>
          <p:cNvPr id="55" name="Content Placeholder 5">
            <a:extLst>
              <a:ext uri="{FF2B5EF4-FFF2-40B4-BE49-F238E27FC236}">
                <a16:creationId xmlns:a16="http://schemas.microsoft.com/office/drawing/2014/main" id="{E81A2378-B4CB-3491-96AD-0F2C492E11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7987001"/>
              </p:ext>
            </p:extLst>
          </p:nvPr>
        </p:nvGraphicFramePr>
        <p:xfrm>
          <a:off x="10260632" y="-4341018"/>
          <a:ext cx="8856991" cy="5872071"/>
        </p:xfrm>
        <a:graphic>
          <a:graphicData uri="http://schemas.openxmlformats.org/drawingml/2006/table">
            <a:tbl>
              <a:tblPr firstRow="1" bandRow="1"/>
              <a:tblGrid>
                <a:gridCol w="553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3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35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35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35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35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35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356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35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5356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5356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0231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0480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5356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5356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53562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508463">
                <a:tc gridSpan="4">
                  <a:txBody>
                    <a:bodyPr/>
                    <a:lstStyle>
                      <a:lvl1pPr marL="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2024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2026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2027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104"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35504"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8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77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66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754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943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131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320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509" algn="l" defTabSz="914377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6" name="Rounded Rectangle 9">
            <a:extLst>
              <a:ext uri="{FF2B5EF4-FFF2-40B4-BE49-F238E27FC236}">
                <a16:creationId xmlns:a16="http://schemas.microsoft.com/office/drawing/2014/main" id="{EEEF3B5B-159E-DACB-7561-0936460FF814}"/>
              </a:ext>
            </a:extLst>
          </p:cNvPr>
          <p:cNvSpPr/>
          <p:nvPr/>
        </p:nvSpPr>
        <p:spPr>
          <a:xfrm>
            <a:off x="10482304" y="-2859280"/>
            <a:ext cx="1947246" cy="542222"/>
          </a:xfrm>
          <a:prstGeom prst="roundRect">
            <a:avLst/>
          </a:prstGeom>
          <a:solidFill>
            <a:srgbClr val="0C377B">
              <a:lumMod val="40000"/>
              <a:lumOff val="60000"/>
            </a:srgbClr>
          </a:solidFill>
          <a:ln w="9525" cap="flat" cmpd="sng" algn="ctr">
            <a:solidFill>
              <a:srgbClr val="CC0099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FS Report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kern="0" dirty="0">
                <a:solidFill>
                  <a:srgbClr val="0C377B"/>
                </a:solidFill>
                <a:latin typeface="Century Gothic" panose="020B0502020202020204" pitchFamily="34" charset="0"/>
              </a:rPr>
              <a:t>cost update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57" name="Rounded Rectangle 31">
            <a:extLst>
              <a:ext uri="{FF2B5EF4-FFF2-40B4-BE49-F238E27FC236}">
                <a16:creationId xmlns:a16="http://schemas.microsoft.com/office/drawing/2014/main" id="{9B9E7B00-BA78-8D32-A34A-C4C8BB9F4315}"/>
              </a:ext>
            </a:extLst>
          </p:cNvPr>
          <p:cNvSpPr/>
          <p:nvPr/>
        </p:nvSpPr>
        <p:spPr>
          <a:xfrm>
            <a:off x="12464769" y="-3839937"/>
            <a:ext cx="6652854" cy="542222"/>
          </a:xfrm>
          <a:prstGeom prst="roundRect">
            <a:avLst/>
          </a:prstGeom>
          <a:solidFill>
            <a:srgbClr val="99CCFF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Pre-TDR Phase</a:t>
            </a:r>
          </a:p>
        </p:txBody>
      </p:sp>
      <p:sp>
        <p:nvSpPr>
          <p:cNvPr id="59" name="Rounded Rectangle 6">
            <a:extLst>
              <a:ext uri="{FF2B5EF4-FFF2-40B4-BE49-F238E27FC236}">
                <a16:creationId xmlns:a16="http://schemas.microsoft.com/office/drawing/2014/main" id="{7EC2665F-7391-8EDE-E898-2BB67CF98A73}"/>
              </a:ext>
            </a:extLst>
          </p:cNvPr>
          <p:cNvSpPr/>
          <p:nvPr/>
        </p:nvSpPr>
        <p:spPr>
          <a:xfrm>
            <a:off x="10260633" y="-3864656"/>
            <a:ext cx="2204136" cy="566941"/>
          </a:xfrm>
          <a:prstGeom prst="roundRect">
            <a:avLst/>
          </a:prstGeom>
          <a:solidFill>
            <a:srgbClr val="0C377B">
              <a:lumMod val="20000"/>
              <a:lumOff val="80000"/>
            </a:srgbClr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Feasibility Study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pic>
        <p:nvPicPr>
          <p:cNvPr id="60" name="Graphic 59" descr="Pin">
            <a:extLst>
              <a:ext uri="{FF2B5EF4-FFF2-40B4-BE49-F238E27FC236}">
                <a16:creationId xmlns:a16="http://schemas.microsoft.com/office/drawing/2014/main" id="{2BE9419C-501B-CCB7-022C-63A43351C4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377369" y="-3923941"/>
            <a:ext cx="710229" cy="710229"/>
          </a:xfrm>
          <a:prstGeom prst="rect">
            <a:avLst/>
          </a:prstGeom>
        </p:spPr>
      </p:pic>
      <p:grpSp>
        <p:nvGrpSpPr>
          <p:cNvPr id="61" name="Group 60">
            <a:extLst>
              <a:ext uri="{FF2B5EF4-FFF2-40B4-BE49-F238E27FC236}">
                <a16:creationId xmlns:a16="http://schemas.microsoft.com/office/drawing/2014/main" id="{DAE34C1A-5B0B-D4C1-14C1-7363FE04725F}"/>
              </a:ext>
            </a:extLst>
          </p:cNvPr>
          <p:cNvGrpSpPr/>
          <p:nvPr/>
        </p:nvGrpSpPr>
        <p:grpSpPr>
          <a:xfrm>
            <a:off x="12101390" y="-3147651"/>
            <a:ext cx="615661" cy="576741"/>
            <a:chOff x="6234726" y="2760924"/>
            <a:chExt cx="540000" cy="540000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FF802C8E-1EE1-AE50-B5AE-0DFBC2413D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726" y="2760924"/>
              <a:ext cx="540000" cy="540000"/>
            </a:xfrm>
            <a:prstGeom prst="rect">
              <a:avLst/>
            </a:prstGeom>
          </p:spPr>
        </p:pic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B8F23B42-D9D8-D19A-F02F-94AABEB8F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0100" y="2877214"/>
              <a:ext cx="252000" cy="252000"/>
            </a:xfrm>
            <a:prstGeom prst="rect">
              <a:avLst/>
            </a:prstGeom>
          </p:spPr>
        </p:pic>
      </p:grpSp>
      <p:sp>
        <p:nvSpPr>
          <p:cNvPr id="64" name="Rounded Rectangle 13">
            <a:extLst>
              <a:ext uri="{FF2B5EF4-FFF2-40B4-BE49-F238E27FC236}">
                <a16:creationId xmlns:a16="http://schemas.microsoft.com/office/drawing/2014/main" id="{83EFB0D7-9437-4AA4-5AA1-4A5DCFEC7472}"/>
              </a:ext>
            </a:extLst>
          </p:cNvPr>
          <p:cNvSpPr/>
          <p:nvPr/>
        </p:nvSpPr>
        <p:spPr>
          <a:xfrm>
            <a:off x="18651402" y="-2206897"/>
            <a:ext cx="974738" cy="376404"/>
          </a:xfrm>
          <a:prstGeom prst="roundRect">
            <a:avLst/>
          </a:prstGeom>
          <a:solidFill>
            <a:srgbClr val="F9F9F9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Project Decision</a:t>
            </a:r>
          </a:p>
        </p:txBody>
      </p:sp>
      <p:sp>
        <p:nvSpPr>
          <p:cNvPr id="71" name="Rounded Rectangle 6">
            <a:extLst>
              <a:ext uri="{FF2B5EF4-FFF2-40B4-BE49-F238E27FC236}">
                <a16:creationId xmlns:a16="http://schemas.microsoft.com/office/drawing/2014/main" id="{F82143D9-02EA-AB7D-1472-16BCC9775BF1}"/>
              </a:ext>
            </a:extLst>
          </p:cNvPr>
          <p:cNvSpPr/>
          <p:nvPr/>
        </p:nvSpPr>
        <p:spPr>
          <a:xfrm>
            <a:off x="12464769" y="-2847610"/>
            <a:ext cx="3321942" cy="504605"/>
          </a:xfrm>
          <a:prstGeom prst="roundRect">
            <a:avLst/>
          </a:prstGeom>
          <a:solidFill>
            <a:srgbClr val="4D4D4D">
              <a:lumMod val="20000"/>
              <a:lumOff val="80000"/>
            </a:srgbClr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ESPPU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2025/26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63DF815-D2BA-3587-1AC6-AB781A4F67E5}"/>
              </a:ext>
            </a:extLst>
          </p:cNvPr>
          <p:cNvGrpSpPr>
            <a:grpSpLocks noChangeAspect="1"/>
          </p:cNvGrpSpPr>
          <p:nvPr/>
        </p:nvGrpSpPr>
        <p:grpSpPr>
          <a:xfrm>
            <a:off x="18832838" y="-2769715"/>
            <a:ext cx="615661" cy="581317"/>
            <a:chOff x="4333017" y="2114253"/>
            <a:chExt cx="1219048" cy="1219048"/>
          </a:xfrm>
        </p:grpSpPr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08DDC2A4-224D-DB86-F9E8-58CA91B8D47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3017" y="2114253"/>
              <a:ext cx="1219048" cy="1219048"/>
            </a:xfrm>
            <a:prstGeom prst="rect">
              <a:avLst/>
            </a:prstGeom>
          </p:spPr>
        </p:pic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A3024BB7-DCA5-B064-9F4A-C7AF4E2EEFD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1566" y="2421324"/>
              <a:ext cx="361950" cy="609600"/>
            </a:xfrm>
            <a:prstGeom prst="rect">
              <a:avLst/>
            </a:prstGeom>
          </p:spPr>
        </p:pic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91C722E5-E223-BEC3-ACF4-37B43D8A2231}"/>
              </a:ext>
            </a:extLst>
          </p:cNvPr>
          <p:cNvGrpSpPr/>
          <p:nvPr/>
        </p:nvGrpSpPr>
        <p:grpSpPr>
          <a:xfrm>
            <a:off x="15495562" y="-3121096"/>
            <a:ext cx="615661" cy="576741"/>
            <a:chOff x="-1219048" y="3333377"/>
            <a:chExt cx="540000" cy="540000"/>
          </a:xfrm>
        </p:grpSpPr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1668F67F-C85E-232E-2DE0-1DF0C82D79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A9640455-CA42-41A9-D2BE-DB91A620F3C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sp>
        <p:nvSpPr>
          <p:cNvPr id="95" name="Rounded Rectangle 9">
            <a:extLst>
              <a:ext uri="{FF2B5EF4-FFF2-40B4-BE49-F238E27FC236}">
                <a16:creationId xmlns:a16="http://schemas.microsoft.com/office/drawing/2014/main" id="{C2235662-DCEF-A867-361A-98479FE4E3AC}"/>
              </a:ext>
            </a:extLst>
          </p:cNvPr>
          <p:cNvSpPr/>
          <p:nvPr/>
        </p:nvSpPr>
        <p:spPr>
          <a:xfrm>
            <a:off x="15821930" y="-2879227"/>
            <a:ext cx="2880993" cy="533389"/>
          </a:xfrm>
          <a:prstGeom prst="roundRect">
            <a:avLst/>
          </a:prstGeom>
          <a:solidFill>
            <a:srgbClr val="0C377B">
              <a:lumMod val="40000"/>
              <a:lumOff val="60000"/>
            </a:srgbClr>
          </a:solidFill>
          <a:ln w="9525" cap="flat" cmpd="sng" algn="ctr">
            <a:solidFill>
              <a:srgbClr val="CC0099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pre TDR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kern="0" dirty="0">
                <a:solidFill>
                  <a:srgbClr val="0C377B"/>
                </a:solidFill>
                <a:latin typeface="Century Gothic" panose="020B0502020202020204" pitchFamily="34" charset="0"/>
              </a:rPr>
              <a:t>cost update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DF556052-D0A9-2B6A-7AFB-2313CA945C2D}"/>
              </a:ext>
            </a:extLst>
          </p:cNvPr>
          <p:cNvGrpSpPr/>
          <p:nvPr/>
        </p:nvGrpSpPr>
        <p:grpSpPr>
          <a:xfrm>
            <a:off x="18520499" y="-3106385"/>
            <a:ext cx="615661" cy="576741"/>
            <a:chOff x="6234726" y="2760924"/>
            <a:chExt cx="540000" cy="540000"/>
          </a:xfrm>
        </p:grpSpPr>
        <p:pic>
          <p:nvPicPr>
            <p:cNvPr id="97" name="Picture 96">
              <a:extLst>
                <a:ext uri="{FF2B5EF4-FFF2-40B4-BE49-F238E27FC236}">
                  <a16:creationId xmlns:a16="http://schemas.microsoft.com/office/drawing/2014/main" id="{778C991C-C7DA-AEEE-6407-CE7B29B493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726" y="2760924"/>
              <a:ext cx="540000" cy="540000"/>
            </a:xfrm>
            <a:prstGeom prst="rect">
              <a:avLst/>
            </a:prstGeom>
          </p:spPr>
        </p:pic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37CB4E06-BEB0-4D5D-D9DE-02E28EA5197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0100" y="2877214"/>
              <a:ext cx="252000" cy="252000"/>
            </a:xfrm>
            <a:prstGeom prst="rect">
              <a:avLst/>
            </a:prstGeom>
          </p:spPr>
        </p:pic>
      </p:grpSp>
      <p:pic>
        <p:nvPicPr>
          <p:cNvPr id="119" name="Picture 118">
            <a:extLst>
              <a:ext uri="{FF2B5EF4-FFF2-40B4-BE49-F238E27FC236}">
                <a16:creationId xmlns:a16="http://schemas.microsoft.com/office/drawing/2014/main" id="{7992E0A4-6976-625B-E5D8-7E7EF9B2358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15616" y="774928"/>
            <a:ext cx="6764264" cy="4368572"/>
          </a:xfrm>
          <a:prstGeom prst="rect">
            <a:avLst/>
          </a:prstGeom>
        </p:spPr>
      </p:pic>
      <p:sp>
        <p:nvSpPr>
          <p:cNvPr id="120" name="Rounded Rectangle 6">
            <a:extLst>
              <a:ext uri="{FF2B5EF4-FFF2-40B4-BE49-F238E27FC236}">
                <a16:creationId xmlns:a16="http://schemas.microsoft.com/office/drawing/2014/main" id="{0842F373-D494-106F-DE25-7615F69C72DF}"/>
              </a:ext>
            </a:extLst>
          </p:cNvPr>
          <p:cNvSpPr/>
          <p:nvPr/>
        </p:nvSpPr>
        <p:spPr>
          <a:xfrm>
            <a:off x="2320329" y="2397743"/>
            <a:ext cx="1222629" cy="566941"/>
          </a:xfrm>
          <a:prstGeom prst="roundRect">
            <a:avLst/>
          </a:prstGeom>
          <a:solidFill>
            <a:srgbClr val="FFCC00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algn="ctr" defTabSz="914400"/>
            <a:r>
              <a:rPr lang="en-US" sz="1400" kern="0">
                <a:solidFill>
                  <a:srgbClr val="0C377B"/>
                </a:solidFill>
                <a:latin typeface="Century Gothic" panose="020B0502020202020204" pitchFamily="34" charset="0"/>
              </a:rPr>
              <a:t>Review SC</a:t>
            </a:r>
            <a:endParaRPr lang="en-GB" sz="1400" kern="0" dirty="0">
              <a:solidFill>
                <a:srgbClr val="0C377B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08B21E35-D352-EF72-2074-4307A55214FA}"/>
              </a:ext>
            </a:extLst>
          </p:cNvPr>
          <p:cNvGrpSpPr/>
          <p:nvPr/>
        </p:nvGrpSpPr>
        <p:grpSpPr>
          <a:xfrm>
            <a:off x="3443969" y="2468608"/>
            <a:ext cx="504056" cy="425209"/>
            <a:chOff x="-1219048" y="3333377"/>
            <a:chExt cx="540000" cy="540000"/>
          </a:xfrm>
        </p:grpSpPr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EFCCDB7B-3608-6048-6813-6B633FA4CF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123" name="Picture 122">
              <a:extLst>
                <a:ext uri="{FF2B5EF4-FFF2-40B4-BE49-F238E27FC236}">
                  <a16:creationId xmlns:a16="http://schemas.microsoft.com/office/drawing/2014/main" id="{CDB7B101-8FCF-C401-752F-3888C8B3E1B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sp>
        <p:nvSpPr>
          <p:cNvPr id="125" name="Rounded Rectangle 13">
            <a:extLst>
              <a:ext uri="{FF2B5EF4-FFF2-40B4-BE49-F238E27FC236}">
                <a16:creationId xmlns:a16="http://schemas.microsoft.com/office/drawing/2014/main" id="{71119248-E146-02BD-933F-B8F7A3015E62}"/>
              </a:ext>
            </a:extLst>
          </p:cNvPr>
          <p:cNvSpPr/>
          <p:nvPr/>
        </p:nvSpPr>
        <p:spPr>
          <a:xfrm>
            <a:off x="2963427" y="2889976"/>
            <a:ext cx="1624082" cy="376404"/>
          </a:xfrm>
          <a:prstGeom prst="round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New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commers</a:t>
            </a:r>
          </a:p>
        </p:txBody>
      </p:sp>
      <p:sp>
        <p:nvSpPr>
          <p:cNvPr id="126" name="Rounded Rectangle 33">
            <a:extLst>
              <a:ext uri="{FF2B5EF4-FFF2-40B4-BE49-F238E27FC236}">
                <a16:creationId xmlns:a16="http://schemas.microsoft.com/office/drawing/2014/main" id="{4AE90D68-0CEA-52A1-4265-439A6DA6805A}"/>
              </a:ext>
            </a:extLst>
          </p:cNvPr>
          <p:cNvSpPr/>
          <p:nvPr/>
        </p:nvSpPr>
        <p:spPr>
          <a:xfrm>
            <a:off x="3828683" y="2511089"/>
            <a:ext cx="1222629" cy="404118"/>
          </a:xfrm>
          <a:prstGeom prst="roundRect">
            <a:avLst/>
          </a:prstGeom>
          <a:solidFill>
            <a:srgbClr val="FFCC00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algn="ctr" defTabSz="914400"/>
            <a:r>
              <a:rPr lang="en-GB" sz="1400" kern="0" dirty="0">
                <a:solidFill>
                  <a:srgbClr val="0C377B"/>
                </a:solidFill>
                <a:latin typeface="Century Gothic" panose="020B0502020202020204" pitchFamily="34" charset="0"/>
              </a:rPr>
              <a:t>What if scenarios</a:t>
            </a:r>
          </a:p>
        </p:txBody>
      </p:sp>
      <p:sp>
        <p:nvSpPr>
          <p:cNvPr id="127" name="Rounded Rectangle 33">
            <a:extLst>
              <a:ext uri="{FF2B5EF4-FFF2-40B4-BE49-F238E27FC236}">
                <a16:creationId xmlns:a16="http://schemas.microsoft.com/office/drawing/2014/main" id="{7C7254D4-8937-BC72-9BAE-D531C9FD6CE2}"/>
              </a:ext>
            </a:extLst>
          </p:cNvPr>
          <p:cNvSpPr/>
          <p:nvPr/>
        </p:nvSpPr>
        <p:spPr>
          <a:xfrm>
            <a:off x="3688482" y="3333639"/>
            <a:ext cx="3456384" cy="404118"/>
          </a:xfrm>
          <a:prstGeom prst="roundRect">
            <a:avLst/>
          </a:prstGeom>
          <a:solidFill>
            <a:srgbClr val="FF9900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>
                <a:solidFill>
                  <a:srgbClr val="0C377B"/>
                </a:solidFill>
                <a:latin typeface="Century Gothic" panose="020B0502020202020204" pitchFamily="34" charset="0"/>
              </a:rPr>
              <a:t>S</a:t>
            </a:r>
            <a:r>
              <a:rPr lang="en-GB" sz="1400" kern="0" dirty="0" err="1">
                <a:solidFill>
                  <a:srgbClr val="0C377B"/>
                </a:solidFill>
                <a:latin typeface="Century Gothic" panose="020B0502020202020204" pitchFamily="34" charset="0"/>
              </a:rPr>
              <a:t>afety</a:t>
            </a:r>
            <a:r>
              <a:rPr lang="en-GB" sz="1400" kern="0" dirty="0">
                <a:solidFill>
                  <a:srgbClr val="0C377B"/>
                </a:solidFill>
                <a:latin typeface="Century Gothic" panose="020B0502020202020204" pitchFamily="34" charset="0"/>
              </a:rPr>
              <a:t> studies 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28" name="Rounded Rectangle 6">
            <a:extLst>
              <a:ext uri="{FF2B5EF4-FFF2-40B4-BE49-F238E27FC236}">
                <a16:creationId xmlns:a16="http://schemas.microsoft.com/office/drawing/2014/main" id="{F978F887-0880-D0DD-3951-E8A3CB0BDA50}"/>
              </a:ext>
            </a:extLst>
          </p:cNvPr>
          <p:cNvSpPr/>
          <p:nvPr/>
        </p:nvSpPr>
        <p:spPr>
          <a:xfrm>
            <a:off x="3958654" y="3915131"/>
            <a:ext cx="1623548" cy="305821"/>
          </a:xfrm>
          <a:prstGeom prst="roundRect">
            <a:avLst/>
          </a:prstGeom>
          <a:solidFill>
            <a:srgbClr val="FF99CC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Evac modelling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29" name="Rounded Rectangle 6">
            <a:extLst>
              <a:ext uri="{FF2B5EF4-FFF2-40B4-BE49-F238E27FC236}">
                <a16:creationId xmlns:a16="http://schemas.microsoft.com/office/drawing/2014/main" id="{D13F04AE-0188-957D-8DC8-E2C6349233B3}"/>
              </a:ext>
            </a:extLst>
          </p:cNvPr>
          <p:cNvSpPr/>
          <p:nvPr/>
        </p:nvSpPr>
        <p:spPr>
          <a:xfrm>
            <a:off x="3948025" y="4308942"/>
            <a:ext cx="2764794" cy="305821"/>
          </a:xfrm>
          <a:prstGeom prst="roundRect">
            <a:avLst/>
          </a:prstGeom>
          <a:solidFill>
            <a:srgbClr val="FF99CC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CFD simulations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30" name="Rounded Rectangle 6">
            <a:extLst>
              <a:ext uri="{FF2B5EF4-FFF2-40B4-BE49-F238E27FC236}">
                <a16:creationId xmlns:a16="http://schemas.microsoft.com/office/drawing/2014/main" id="{8A87427D-1D0C-0879-EAC4-ACAB46ABB546}"/>
              </a:ext>
            </a:extLst>
          </p:cNvPr>
          <p:cNvSpPr/>
          <p:nvPr/>
        </p:nvSpPr>
        <p:spPr>
          <a:xfrm>
            <a:off x="5620161" y="3922113"/>
            <a:ext cx="1092658" cy="305821"/>
          </a:xfrm>
          <a:prstGeom prst="roundRect">
            <a:avLst/>
          </a:prstGeom>
          <a:solidFill>
            <a:srgbClr val="FF99CC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ASET / RSET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31" name="Rounded Rectangle 33">
            <a:extLst>
              <a:ext uri="{FF2B5EF4-FFF2-40B4-BE49-F238E27FC236}">
                <a16:creationId xmlns:a16="http://schemas.microsoft.com/office/drawing/2014/main" id="{1B15C6CC-21E4-8B1E-5070-91AAF57E5D12}"/>
              </a:ext>
            </a:extLst>
          </p:cNvPr>
          <p:cNvSpPr/>
          <p:nvPr/>
        </p:nvSpPr>
        <p:spPr>
          <a:xfrm>
            <a:off x="5076633" y="2511089"/>
            <a:ext cx="1222629" cy="404118"/>
          </a:xfrm>
          <a:prstGeom prst="roundRect">
            <a:avLst/>
          </a:prstGeom>
          <a:solidFill>
            <a:srgbClr val="FFCC00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algn="ctr" defTabSz="914400"/>
            <a:r>
              <a:rPr lang="en-GB" sz="1400" kern="0" dirty="0">
                <a:solidFill>
                  <a:srgbClr val="0C377B"/>
                </a:solidFill>
                <a:latin typeface="Century Gothic" panose="020B0502020202020204" pitchFamily="34" charset="0"/>
              </a:rPr>
              <a:t>Risk assessment</a:t>
            </a:r>
          </a:p>
        </p:txBody>
      </p:sp>
      <p:sp>
        <p:nvSpPr>
          <p:cNvPr id="132" name="Arrow: Bent 131">
            <a:extLst>
              <a:ext uri="{FF2B5EF4-FFF2-40B4-BE49-F238E27FC236}">
                <a16:creationId xmlns:a16="http://schemas.microsoft.com/office/drawing/2014/main" id="{FE8F2C74-50BE-B1EB-4130-AD58C655107B}"/>
              </a:ext>
            </a:extLst>
          </p:cNvPr>
          <p:cNvSpPr/>
          <p:nvPr/>
        </p:nvSpPr>
        <p:spPr>
          <a:xfrm rot="10800000" flipH="1">
            <a:off x="3669945" y="3677861"/>
            <a:ext cx="330301" cy="461929"/>
          </a:xfrm>
          <a:prstGeom prst="ben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3" name="Arrow: Bent 132">
            <a:extLst>
              <a:ext uri="{FF2B5EF4-FFF2-40B4-BE49-F238E27FC236}">
                <a16:creationId xmlns:a16="http://schemas.microsoft.com/office/drawing/2014/main" id="{BAEA76BB-A4E1-F29B-9DE4-CD8F2496DDFB}"/>
              </a:ext>
            </a:extLst>
          </p:cNvPr>
          <p:cNvSpPr/>
          <p:nvPr/>
        </p:nvSpPr>
        <p:spPr>
          <a:xfrm rot="10800000" flipH="1">
            <a:off x="3670457" y="3833220"/>
            <a:ext cx="341494" cy="728400"/>
          </a:xfrm>
          <a:prstGeom prst="bent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4" name="Rounded Rectangle 6">
            <a:extLst>
              <a:ext uri="{FF2B5EF4-FFF2-40B4-BE49-F238E27FC236}">
                <a16:creationId xmlns:a16="http://schemas.microsoft.com/office/drawing/2014/main" id="{C150EE9B-2E5B-D903-6C7B-B2E618B98D18}"/>
              </a:ext>
            </a:extLst>
          </p:cNvPr>
          <p:cNvSpPr/>
          <p:nvPr/>
        </p:nvSpPr>
        <p:spPr>
          <a:xfrm>
            <a:off x="3948025" y="4752115"/>
            <a:ext cx="2424175" cy="305821"/>
          </a:xfrm>
          <a:prstGeom prst="roundRect">
            <a:avLst/>
          </a:prstGeom>
          <a:solidFill>
            <a:srgbClr val="FF99CC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dashDot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Seismic hazard assessment 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35" name="Arrow: Bent 134">
            <a:extLst>
              <a:ext uri="{FF2B5EF4-FFF2-40B4-BE49-F238E27FC236}">
                <a16:creationId xmlns:a16="http://schemas.microsoft.com/office/drawing/2014/main" id="{370FCEB5-09E1-3B10-BEB1-06E25F9F4059}"/>
              </a:ext>
            </a:extLst>
          </p:cNvPr>
          <p:cNvSpPr/>
          <p:nvPr/>
        </p:nvSpPr>
        <p:spPr>
          <a:xfrm rot="10800000" flipH="1">
            <a:off x="3673647" y="4299942"/>
            <a:ext cx="274378" cy="728400"/>
          </a:xfrm>
          <a:prstGeom prst="bentArrow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6" name="Rounded Rectangle 33">
            <a:extLst>
              <a:ext uri="{FF2B5EF4-FFF2-40B4-BE49-F238E27FC236}">
                <a16:creationId xmlns:a16="http://schemas.microsoft.com/office/drawing/2014/main" id="{A16B136A-C133-7812-E163-C3BF5F826DDA}"/>
              </a:ext>
            </a:extLst>
          </p:cNvPr>
          <p:cNvSpPr/>
          <p:nvPr/>
        </p:nvSpPr>
        <p:spPr>
          <a:xfrm>
            <a:off x="6313538" y="2518246"/>
            <a:ext cx="933457" cy="404118"/>
          </a:xfrm>
          <a:prstGeom prst="roundRect">
            <a:avLst/>
          </a:prstGeom>
          <a:solidFill>
            <a:srgbClr val="FFCC00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algn="ctr" defTabSz="914400"/>
            <a:r>
              <a:rPr lang="en-GB" sz="1400" kern="0" dirty="0">
                <a:solidFill>
                  <a:srgbClr val="0C377B"/>
                </a:solidFill>
                <a:latin typeface="Century Gothic" panose="020B0502020202020204" pitchFamily="34" charset="0"/>
              </a:rPr>
              <a:t>Pre-TDR</a:t>
            </a:r>
          </a:p>
          <a:p>
            <a:pPr algn="ctr" defTabSz="914400"/>
            <a:r>
              <a:rPr lang="en-GB" sz="1400" kern="0" dirty="0">
                <a:solidFill>
                  <a:srgbClr val="0C377B"/>
                </a:solidFill>
                <a:latin typeface="Century Gothic" panose="020B0502020202020204" pitchFamily="34" charset="0"/>
              </a:rPr>
              <a:t>Report</a:t>
            </a:r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A7039A06-983C-1138-38D0-4E73C382F5EB}"/>
              </a:ext>
            </a:extLst>
          </p:cNvPr>
          <p:cNvGrpSpPr>
            <a:grpSpLocks noChangeAspect="1"/>
          </p:cNvGrpSpPr>
          <p:nvPr/>
        </p:nvGrpSpPr>
        <p:grpSpPr>
          <a:xfrm>
            <a:off x="7099251" y="2628902"/>
            <a:ext cx="615661" cy="581317"/>
            <a:chOff x="4333017" y="2114253"/>
            <a:chExt cx="1219048" cy="1219048"/>
          </a:xfrm>
        </p:grpSpPr>
        <p:pic>
          <p:nvPicPr>
            <p:cNvPr id="138" name="Picture 137">
              <a:extLst>
                <a:ext uri="{FF2B5EF4-FFF2-40B4-BE49-F238E27FC236}">
                  <a16:creationId xmlns:a16="http://schemas.microsoft.com/office/drawing/2014/main" id="{C21F4C4F-006B-F4B5-6093-2D82881F850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3017" y="2114253"/>
              <a:ext cx="1219048" cy="1219048"/>
            </a:xfrm>
            <a:prstGeom prst="rect">
              <a:avLst/>
            </a:prstGeom>
          </p:spPr>
        </p:pic>
        <p:pic>
          <p:nvPicPr>
            <p:cNvPr id="139" name="Picture 138">
              <a:extLst>
                <a:ext uri="{FF2B5EF4-FFF2-40B4-BE49-F238E27FC236}">
                  <a16:creationId xmlns:a16="http://schemas.microsoft.com/office/drawing/2014/main" id="{D9B53E73-C64C-E23A-28EB-63868858C7E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1566" y="2421324"/>
              <a:ext cx="361950" cy="609600"/>
            </a:xfrm>
            <a:prstGeom prst="rect">
              <a:avLst/>
            </a:prstGeom>
          </p:spPr>
        </p:pic>
      </p:grpSp>
      <p:sp>
        <p:nvSpPr>
          <p:cNvPr id="140" name="Rounded Rectangle 13">
            <a:extLst>
              <a:ext uri="{FF2B5EF4-FFF2-40B4-BE49-F238E27FC236}">
                <a16:creationId xmlns:a16="http://schemas.microsoft.com/office/drawing/2014/main" id="{871E8C2B-3FDE-87EB-1CD4-EA689A52DDD8}"/>
              </a:ext>
            </a:extLst>
          </p:cNvPr>
          <p:cNvSpPr/>
          <p:nvPr/>
        </p:nvSpPr>
        <p:spPr>
          <a:xfrm>
            <a:off x="140878" y="1863455"/>
            <a:ext cx="974738" cy="376404"/>
          </a:xfrm>
          <a:prstGeom prst="roundRect">
            <a:avLst/>
          </a:prstGeom>
          <a:solidFill>
            <a:srgbClr val="F9F9F9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FCC</a:t>
            </a:r>
          </a:p>
        </p:txBody>
      </p:sp>
      <p:sp>
        <p:nvSpPr>
          <p:cNvPr id="141" name="Rounded Rectangle 13">
            <a:extLst>
              <a:ext uri="{FF2B5EF4-FFF2-40B4-BE49-F238E27FC236}">
                <a16:creationId xmlns:a16="http://schemas.microsoft.com/office/drawing/2014/main" id="{951ADC8A-C4F0-1119-EB45-CE1FE508980D}"/>
              </a:ext>
            </a:extLst>
          </p:cNvPr>
          <p:cNvSpPr/>
          <p:nvPr/>
        </p:nvSpPr>
        <p:spPr>
          <a:xfrm rot="16200000">
            <a:off x="-607677" y="3560274"/>
            <a:ext cx="2559737" cy="376404"/>
          </a:xfrm>
          <a:prstGeom prst="roundRect">
            <a:avLst/>
          </a:prstGeom>
          <a:solidFill>
            <a:srgbClr val="F9F9F9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Safety WP</a:t>
            </a:r>
          </a:p>
        </p:txBody>
      </p:sp>
    </p:spTree>
    <p:extLst>
      <p:ext uri="{BB962C8B-B14F-4D97-AF65-F5344CB8AC3E}">
        <p14:creationId xmlns:p14="http://schemas.microsoft.com/office/powerpoint/2010/main" val="12799824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A01E7A-784E-D367-AF26-19782A9643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E12A7E-7E6B-C95F-738F-B774FD9F4C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23</a:t>
            </a:fld>
            <a:endParaRPr lang="en-US" noProof="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F753A97-772D-C2E5-6EEF-79C3FB1816E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A13263F-BEA4-2AA8-4662-8C0B8C075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  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35FFA54-9193-ED64-F8F9-AA6DEF2A84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992257"/>
            <a:ext cx="2597717" cy="3775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C1DF1D-D805-E0CD-AD02-35F503B493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0126" y="992257"/>
            <a:ext cx="2651285" cy="38158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Graphic 12" descr="Arrow: Rotate left with solid fill">
            <a:extLst>
              <a:ext uri="{FF2B5EF4-FFF2-40B4-BE49-F238E27FC236}">
                <a16:creationId xmlns:a16="http://schemas.microsoft.com/office/drawing/2014/main" id="{B2B563CF-8861-B3CB-B46D-877B582361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1820182">
            <a:off x="5337276" y="3570311"/>
            <a:ext cx="1429777" cy="1429777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585B2D97-6694-EB71-F728-BBF6971A48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947" y="1260011"/>
            <a:ext cx="3381530" cy="22543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F6FC58B-AD65-CCC9-1A9F-A40BC29925D3}"/>
              </a:ext>
            </a:extLst>
          </p:cNvPr>
          <p:cNvSpPr txBox="1"/>
          <p:nvPr/>
        </p:nvSpPr>
        <p:spPr>
          <a:xfrm rot="21203258">
            <a:off x="6945717" y="2648683"/>
            <a:ext cx="937937" cy="471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800" b="1" dirty="0">
                <a:solidFill>
                  <a:srgbClr val="000000"/>
                </a:solidFill>
              </a:rPr>
              <a:t>Page 99 / 99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764BA0-B294-5233-447F-BDDB7151DC54}"/>
              </a:ext>
            </a:extLst>
          </p:cNvPr>
          <p:cNvSpPr txBox="1"/>
          <p:nvPr/>
        </p:nvSpPr>
        <p:spPr>
          <a:xfrm rot="21203258">
            <a:off x="6563678" y="2074896"/>
            <a:ext cx="965747" cy="756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000" b="1" dirty="0">
                <a:solidFill>
                  <a:schemeClr val="tx2"/>
                </a:solidFill>
              </a:rPr>
              <a:t>Let's get to work, shall we !!</a:t>
            </a:r>
            <a:endParaRPr lang="en-GB" sz="1000" b="1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ACB8E96-0AC8-E308-B245-9CCCA6E1B1E9}"/>
              </a:ext>
            </a:extLst>
          </p:cNvPr>
          <p:cNvSpPr txBox="1"/>
          <p:nvPr/>
        </p:nvSpPr>
        <p:spPr>
          <a:xfrm>
            <a:off x="306128" y="3734097"/>
            <a:ext cx="2267679" cy="64633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CA" sz="1800" dirty="0"/>
              <a:t>Feasibility confirmed w.r.t Safety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FB18D0-A4A1-3085-9D7D-1E59632C8FA5}"/>
              </a:ext>
            </a:extLst>
          </p:cNvPr>
          <p:cNvSpPr txBox="1"/>
          <p:nvPr/>
        </p:nvSpPr>
        <p:spPr>
          <a:xfrm>
            <a:off x="3166716" y="3580204"/>
            <a:ext cx="1810162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CA" sz="1800" dirty="0"/>
              <a:t>Confirmation +</a:t>
            </a:r>
          </a:p>
          <a:p>
            <a:pPr algn="ctr"/>
            <a:r>
              <a:rPr lang="en-CA" sz="1800" dirty="0"/>
              <a:t>pre-TDR work plan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88E73F-D32C-93CF-9BA2-44110BB5E5FD}"/>
              </a:ext>
            </a:extLst>
          </p:cNvPr>
          <p:cNvSpPr txBox="1"/>
          <p:nvPr/>
        </p:nvSpPr>
        <p:spPr>
          <a:xfrm>
            <a:off x="5556370" y="3514157"/>
            <a:ext cx="338153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CA" sz="1800" dirty="0"/>
              <a:t>pre-TDR master plan </a:t>
            </a:r>
          </a:p>
        </p:txBody>
      </p:sp>
    </p:spTree>
    <p:extLst>
      <p:ext uri="{BB962C8B-B14F-4D97-AF65-F5344CB8AC3E}">
        <p14:creationId xmlns:p14="http://schemas.microsoft.com/office/powerpoint/2010/main" val="608193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FF44E89-C17B-200D-AB65-C6CBFC2BBB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GB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7040B58-79C0-D9C3-7398-9441359CAF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Gratefully acknowledging the contributions of the FCC Safety WP members and the TIWG WG</a:t>
            </a:r>
            <a:endParaRPr lang="de-AT" dirty="0"/>
          </a:p>
          <a:p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F17B39-153E-0ABB-C27E-C16ECB217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56886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BEAF8A-82D2-023A-63DE-D68EF61297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6E7A5FC-839C-5DFE-08AF-D8489E52F2C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27584" y="987574"/>
            <a:ext cx="4458248" cy="3888432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Safety concept – recap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Review of the Safety Concept</a:t>
            </a:r>
          </a:p>
          <a:p>
            <a:pPr marL="7582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Internal</a:t>
            </a:r>
          </a:p>
          <a:p>
            <a:pPr marL="7582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External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Review – UK Health &amp; Safety Executive 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Safety WP – pre-TDR </a:t>
            </a:r>
          </a:p>
          <a:p>
            <a:pPr marL="7582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Tasks</a:t>
            </a:r>
          </a:p>
          <a:p>
            <a:pPr marL="7582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Master plan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Conclusion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A597DEE-8E25-AABD-2A46-9E973B560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pic>
        <p:nvPicPr>
          <p:cNvPr id="7170" name="Picture 2" descr="FCC Week 2025 Vienna">
            <a:extLst>
              <a:ext uri="{FF2B5EF4-FFF2-40B4-BE49-F238E27FC236}">
                <a16:creationId xmlns:a16="http://schemas.microsoft.com/office/drawing/2014/main" id="{146ED36F-BB2B-7F8E-004B-774C793901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203598"/>
            <a:ext cx="2556664" cy="3615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115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CDF8F6-01E1-C988-0FCD-8E8695537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AD528B-9EBD-8D82-A2C7-20ED04EB1B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D2FBB1-88EA-CD26-8B45-362EA205F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 Feasibility Study – Safety concept 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9D4A814-2FF2-769B-ACDB-CDEE294143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6235A10-E13C-D67B-2025-6C8924D950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253" y="1150823"/>
            <a:ext cx="2597717" cy="3775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2047DE-712D-097F-8F68-78F34895C8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4566" y="1134253"/>
            <a:ext cx="2712973" cy="3791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D7AF961-7166-ED67-43B0-1443A6A5954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2781" b="24387"/>
          <a:stretch/>
        </p:blipFill>
        <p:spPr>
          <a:xfrm>
            <a:off x="5969540" y="1358141"/>
            <a:ext cx="1440160" cy="96078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7A5558A-6CC7-B92F-9D5D-EF0C6A5E5C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9447" y="2389841"/>
            <a:ext cx="1597841" cy="102389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2F5B1A-5173-2AF0-E93D-DA43AB1809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3135" y="3576070"/>
            <a:ext cx="1683118" cy="89807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433B1E2-46DB-762B-AAE8-BE34CB885D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74067" y="4386786"/>
            <a:ext cx="1537296" cy="57851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8D2AA98-34C2-E7F3-68DF-8CA122F395C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13094" y="937383"/>
            <a:ext cx="1656111" cy="118406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0CD4397-AEE0-0D0D-A459-AE3A541F927A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50965"/>
          <a:stretch/>
        </p:blipFill>
        <p:spPr>
          <a:xfrm>
            <a:off x="7842999" y="2929720"/>
            <a:ext cx="1294392" cy="102389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7D7EEB8-BFA2-8305-36D7-62C26783114B}"/>
              </a:ext>
            </a:extLst>
          </p:cNvPr>
          <p:cNvSpPr/>
          <p:nvPr/>
        </p:nvSpPr>
        <p:spPr>
          <a:xfrm rot="20675554">
            <a:off x="6212084" y="4673140"/>
            <a:ext cx="1234314" cy="242768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900" dirty="0"/>
              <a:t>See </a:t>
            </a:r>
            <a:r>
              <a:rPr lang="en-US" sz="900" dirty="0"/>
              <a:t>Safety talks </a:t>
            </a:r>
            <a:endParaRPr lang="en-GB" sz="9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D00826-7273-3663-0199-0E2534249EA0}"/>
              </a:ext>
            </a:extLst>
          </p:cNvPr>
          <p:cNvSpPr txBox="1"/>
          <p:nvPr/>
        </p:nvSpPr>
        <p:spPr>
          <a:xfrm>
            <a:off x="4216783" y="1120170"/>
            <a:ext cx="1656111" cy="738664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~40% of Technical Infrastructure sections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5414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951C44-4691-74AA-535B-DBB8C081FA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A32E8C-F138-8E66-DE86-9BD7E5B8A2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A446B1B-BE24-FFE0-6694-DE58C1525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Concept - recap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FD27E7-A7A6-6B38-A0E8-92CF5EAD4A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56" y="1131590"/>
            <a:ext cx="8964488" cy="35576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D30B553-08CA-8B41-D1A1-CFD90425C8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176" y="1143794"/>
            <a:ext cx="792088" cy="76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913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9AA9F5-7B00-D5E4-01D5-2E067109BE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4D0E35-A665-8A8C-6D72-50ACE42B43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C678688-C968-8E54-CF94-665977992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Concept - recap</a:t>
            </a:r>
            <a:endParaRPr lang="en-GB" dirty="0"/>
          </a:p>
        </p:txBody>
      </p:sp>
      <p:pic>
        <p:nvPicPr>
          <p:cNvPr id="9" name="Picture 8" descr="A large building with a statue in front of it with Hofburg in the background&#10;&#10;AI-generated content may be incorrect.">
            <a:extLst>
              <a:ext uri="{FF2B5EF4-FFF2-40B4-BE49-F238E27FC236}">
                <a16:creationId xmlns:a16="http://schemas.microsoft.com/office/drawing/2014/main" id="{52F43933-BAEB-5498-031E-B15F6139F3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59582"/>
            <a:ext cx="5945857" cy="3963905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F9C4E4C-F584-9DF5-FBE5-291084F26ADD}"/>
              </a:ext>
            </a:extLst>
          </p:cNvPr>
          <p:cNvSpPr/>
          <p:nvPr/>
        </p:nvSpPr>
        <p:spPr>
          <a:xfrm>
            <a:off x="251520" y="1679132"/>
            <a:ext cx="887134" cy="2620810"/>
          </a:xfrm>
          <a:custGeom>
            <a:avLst/>
            <a:gdLst>
              <a:gd name="connsiteX0" fmla="*/ 0 w 887134"/>
              <a:gd name="connsiteY0" fmla="*/ 147859 h 2620810"/>
              <a:gd name="connsiteX1" fmla="*/ 147859 w 887134"/>
              <a:gd name="connsiteY1" fmla="*/ 0 h 2620810"/>
              <a:gd name="connsiteX2" fmla="*/ 739275 w 887134"/>
              <a:gd name="connsiteY2" fmla="*/ 0 h 2620810"/>
              <a:gd name="connsiteX3" fmla="*/ 887134 w 887134"/>
              <a:gd name="connsiteY3" fmla="*/ 147859 h 2620810"/>
              <a:gd name="connsiteX4" fmla="*/ 887134 w 887134"/>
              <a:gd name="connsiteY4" fmla="*/ 775634 h 2620810"/>
              <a:gd name="connsiteX5" fmla="*/ 887134 w 887134"/>
              <a:gd name="connsiteY5" fmla="*/ 1380158 h 2620810"/>
              <a:gd name="connsiteX6" fmla="*/ 887134 w 887134"/>
              <a:gd name="connsiteY6" fmla="*/ 2472951 h 2620810"/>
              <a:gd name="connsiteX7" fmla="*/ 739275 w 887134"/>
              <a:gd name="connsiteY7" fmla="*/ 2620810 h 2620810"/>
              <a:gd name="connsiteX8" fmla="*/ 147859 w 887134"/>
              <a:gd name="connsiteY8" fmla="*/ 2620810 h 2620810"/>
              <a:gd name="connsiteX9" fmla="*/ 0 w 887134"/>
              <a:gd name="connsiteY9" fmla="*/ 2472951 h 2620810"/>
              <a:gd name="connsiteX10" fmla="*/ 0 w 887134"/>
              <a:gd name="connsiteY10" fmla="*/ 1891678 h 2620810"/>
              <a:gd name="connsiteX11" fmla="*/ 0 w 887134"/>
              <a:gd name="connsiteY11" fmla="*/ 1380158 h 2620810"/>
              <a:gd name="connsiteX12" fmla="*/ 0 w 887134"/>
              <a:gd name="connsiteY12" fmla="*/ 845387 h 2620810"/>
              <a:gd name="connsiteX13" fmla="*/ 0 w 887134"/>
              <a:gd name="connsiteY13" fmla="*/ 147859 h 2620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87134" h="2620810" extrusionOk="0">
                <a:moveTo>
                  <a:pt x="0" y="147859"/>
                </a:moveTo>
                <a:cubicBezTo>
                  <a:pt x="-1995" y="68902"/>
                  <a:pt x="68068" y="2022"/>
                  <a:pt x="147859" y="0"/>
                </a:cubicBezTo>
                <a:cubicBezTo>
                  <a:pt x="274157" y="11948"/>
                  <a:pt x="529951" y="13285"/>
                  <a:pt x="739275" y="0"/>
                </a:cubicBezTo>
                <a:cubicBezTo>
                  <a:pt x="822042" y="19218"/>
                  <a:pt x="886754" y="63750"/>
                  <a:pt x="887134" y="147859"/>
                </a:cubicBezTo>
                <a:cubicBezTo>
                  <a:pt x="905384" y="441702"/>
                  <a:pt x="867413" y="632321"/>
                  <a:pt x="887134" y="775634"/>
                </a:cubicBezTo>
                <a:cubicBezTo>
                  <a:pt x="906855" y="918948"/>
                  <a:pt x="876730" y="1185973"/>
                  <a:pt x="887134" y="1380158"/>
                </a:cubicBezTo>
                <a:cubicBezTo>
                  <a:pt x="897538" y="1574343"/>
                  <a:pt x="854448" y="2061728"/>
                  <a:pt x="887134" y="2472951"/>
                </a:cubicBezTo>
                <a:cubicBezTo>
                  <a:pt x="885205" y="2542233"/>
                  <a:pt x="839884" y="2614206"/>
                  <a:pt x="739275" y="2620810"/>
                </a:cubicBezTo>
                <a:cubicBezTo>
                  <a:pt x="498100" y="2604941"/>
                  <a:pt x="322456" y="2602536"/>
                  <a:pt x="147859" y="2620810"/>
                </a:cubicBezTo>
                <a:cubicBezTo>
                  <a:pt x="66263" y="2617308"/>
                  <a:pt x="-13552" y="2560551"/>
                  <a:pt x="0" y="2472951"/>
                </a:cubicBezTo>
                <a:cubicBezTo>
                  <a:pt x="-12378" y="2237335"/>
                  <a:pt x="-7272" y="2115397"/>
                  <a:pt x="0" y="1891678"/>
                </a:cubicBezTo>
                <a:cubicBezTo>
                  <a:pt x="7272" y="1667959"/>
                  <a:pt x="2546" y="1552423"/>
                  <a:pt x="0" y="1380158"/>
                </a:cubicBezTo>
                <a:cubicBezTo>
                  <a:pt x="-2546" y="1207893"/>
                  <a:pt x="25096" y="1026873"/>
                  <a:pt x="0" y="845387"/>
                </a:cubicBezTo>
                <a:cubicBezTo>
                  <a:pt x="-25096" y="663901"/>
                  <a:pt x="24156" y="383131"/>
                  <a:pt x="0" y="147859"/>
                </a:cubicBezTo>
                <a:close/>
              </a:path>
            </a:pathLst>
          </a:custGeom>
          <a:noFill/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3571113455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506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77A29D-1CD2-B25E-AF05-7BEB90787897}"/>
              </a:ext>
            </a:extLst>
          </p:cNvPr>
          <p:cNvSpPr txBox="1"/>
          <p:nvPr/>
        </p:nvSpPr>
        <p:spPr>
          <a:xfrm>
            <a:off x="115653" y="4311784"/>
            <a:ext cx="136000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000" b="1"/>
            </a:lvl1pPr>
          </a:lstStyle>
          <a:p>
            <a:pPr>
              <a:spcAft>
                <a:spcPts val="450"/>
              </a:spcAft>
            </a:pPr>
            <a:r>
              <a:rPr lang="en-US" sz="1050" dirty="0">
                <a:solidFill>
                  <a:schemeClr val="bg1"/>
                </a:solidFill>
                <a:effectLst>
                  <a:glow rad="850900">
                    <a:schemeClr val="bg1">
                      <a:lumMod val="50000"/>
                      <a:alpha val="67000"/>
                    </a:schemeClr>
                  </a:glow>
                </a:effectLst>
              </a:rPr>
              <a:t>Access control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3E29140-EF80-0636-1EE3-ACF096C23C11}"/>
              </a:ext>
            </a:extLst>
          </p:cNvPr>
          <p:cNvSpPr/>
          <p:nvPr/>
        </p:nvSpPr>
        <p:spPr>
          <a:xfrm>
            <a:off x="2289076" y="1212833"/>
            <a:ext cx="1778868" cy="3092278"/>
          </a:xfrm>
          <a:custGeom>
            <a:avLst/>
            <a:gdLst>
              <a:gd name="connsiteX0" fmla="*/ 0 w 1778868"/>
              <a:gd name="connsiteY0" fmla="*/ 296484 h 3092278"/>
              <a:gd name="connsiteX1" fmla="*/ 296484 w 1778868"/>
              <a:gd name="connsiteY1" fmla="*/ 0 h 3092278"/>
              <a:gd name="connsiteX2" fmla="*/ 889434 w 1778868"/>
              <a:gd name="connsiteY2" fmla="*/ 0 h 3092278"/>
              <a:gd name="connsiteX3" fmla="*/ 1482384 w 1778868"/>
              <a:gd name="connsiteY3" fmla="*/ 0 h 3092278"/>
              <a:gd name="connsiteX4" fmla="*/ 1778868 w 1778868"/>
              <a:gd name="connsiteY4" fmla="*/ 296484 h 3092278"/>
              <a:gd name="connsiteX5" fmla="*/ 1778868 w 1778868"/>
              <a:gd name="connsiteY5" fmla="*/ 846332 h 3092278"/>
              <a:gd name="connsiteX6" fmla="*/ 1778868 w 1778868"/>
              <a:gd name="connsiteY6" fmla="*/ 1521146 h 3092278"/>
              <a:gd name="connsiteX7" fmla="*/ 1778868 w 1778868"/>
              <a:gd name="connsiteY7" fmla="*/ 2170967 h 3092278"/>
              <a:gd name="connsiteX8" fmla="*/ 1778868 w 1778868"/>
              <a:gd name="connsiteY8" fmla="*/ 2795794 h 3092278"/>
              <a:gd name="connsiteX9" fmla="*/ 1482384 w 1778868"/>
              <a:gd name="connsiteY9" fmla="*/ 3092278 h 3092278"/>
              <a:gd name="connsiteX10" fmla="*/ 913152 w 1778868"/>
              <a:gd name="connsiteY10" fmla="*/ 3092278 h 3092278"/>
              <a:gd name="connsiteX11" fmla="*/ 296484 w 1778868"/>
              <a:gd name="connsiteY11" fmla="*/ 3092278 h 3092278"/>
              <a:gd name="connsiteX12" fmla="*/ 0 w 1778868"/>
              <a:gd name="connsiteY12" fmla="*/ 2795794 h 3092278"/>
              <a:gd name="connsiteX13" fmla="*/ 0 w 1778868"/>
              <a:gd name="connsiteY13" fmla="*/ 2120980 h 3092278"/>
              <a:gd name="connsiteX14" fmla="*/ 0 w 1778868"/>
              <a:gd name="connsiteY14" fmla="*/ 1571132 h 3092278"/>
              <a:gd name="connsiteX15" fmla="*/ 0 w 1778868"/>
              <a:gd name="connsiteY15" fmla="*/ 946305 h 3092278"/>
              <a:gd name="connsiteX16" fmla="*/ 0 w 1778868"/>
              <a:gd name="connsiteY16" fmla="*/ 296484 h 3092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78868" h="3092278" extrusionOk="0">
                <a:moveTo>
                  <a:pt x="0" y="296484"/>
                </a:moveTo>
                <a:cubicBezTo>
                  <a:pt x="-21171" y="161429"/>
                  <a:pt x="141864" y="9874"/>
                  <a:pt x="296484" y="0"/>
                </a:cubicBezTo>
                <a:cubicBezTo>
                  <a:pt x="553451" y="5122"/>
                  <a:pt x="668150" y="-3477"/>
                  <a:pt x="889434" y="0"/>
                </a:cubicBezTo>
                <a:cubicBezTo>
                  <a:pt x="1110718" y="3477"/>
                  <a:pt x="1361797" y="-11402"/>
                  <a:pt x="1482384" y="0"/>
                </a:cubicBezTo>
                <a:cubicBezTo>
                  <a:pt x="1633814" y="-28680"/>
                  <a:pt x="1809251" y="131358"/>
                  <a:pt x="1778868" y="296484"/>
                </a:cubicBezTo>
                <a:cubicBezTo>
                  <a:pt x="1765625" y="529453"/>
                  <a:pt x="1791157" y="608010"/>
                  <a:pt x="1778868" y="846332"/>
                </a:cubicBezTo>
                <a:cubicBezTo>
                  <a:pt x="1766579" y="1084654"/>
                  <a:pt x="1745365" y="1290210"/>
                  <a:pt x="1778868" y="1521146"/>
                </a:cubicBezTo>
                <a:cubicBezTo>
                  <a:pt x="1812371" y="1752082"/>
                  <a:pt x="1771309" y="1935173"/>
                  <a:pt x="1778868" y="2170967"/>
                </a:cubicBezTo>
                <a:cubicBezTo>
                  <a:pt x="1786427" y="2406761"/>
                  <a:pt x="1776725" y="2497110"/>
                  <a:pt x="1778868" y="2795794"/>
                </a:cubicBezTo>
                <a:cubicBezTo>
                  <a:pt x="1775532" y="2953312"/>
                  <a:pt x="1654296" y="3075396"/>
                  <a:pt x="1482384" y="3092278"/>
                </a:cubicBezTo>
                <a:cubicBezTo>
                  <a:pt x="1347411" y="3089012"/>
                  <a:pt x="1190151" y="3111211"/>
                  <a:pt x="913152" y="3092278"/>
                </a:cubicBezTo>
                <a:cubicBezTo>
                  <a:pt x="636153" y="3073345"/>
                  <a:pt x="459338" y="3063986"/>
                  <a:pt x="296484" y="3092278"/>
                </a:cubicBezTo>
                <a:cubicBezTo>
                  <a:pt x="135817" y="3060509"/>
                  <a:pt x="11439" y="2960478"/>
                  <a:pt x="0" y="2795794"/>
                </a:cubicBezTo>
                <a:cubicBezTo>
                  <a:pt x="33137" y="2488267"/>
                  <a:pt x="-29565" y="2289534"/>
                  <a:pt x="0" y="2120980"/>
                </a:cubicBezTo>
                <a:cubicBezTo>
                  <a:pt x="29565" y="1952426"/>
                  <a:pt x="27000" y="1697237"/>
                  <a:pt x="0" y="1571132"/>
                </a:cubicBezTo>
                <a:cubicBezTo>
                  <a:pt x="-27000" y="1445027"/>
                  <a:pt x="-55" y="1229220"/>
                  <a:pt x="0" y="946305"/>
                </a:cubicBezTo>
                <a:cubicBezTo>
                  <a:pt x="55" y="663390"/>
                  <a:pt x="-18697" y="477026"/>
                  <a:pt x="0" y="296484"/>
                </a:cubicBezTo>
                <a:close/>
              </a:path>
            </a:pathLst>
          </a:custGeom>
          <a:noFill/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3571113455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506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51E020D-59A1-85D2-97C2-78B689D439C6}"/>
              </a:ext>
            </a:extLst>
          </p:cNvPr>
          <p:cNvSpPr/>
          <p:nvPr/>
        </p:nvSpPr>
        <p:spPr>
          <a:xfrm>
            <a:off x="5210616" y="1484570"/>
            <a:ext cx="945559" cy="2743363"/>
          </a:xfrm>
          <a:custGeom>
            <a:avLst/>
            <a:gdLst>
              <a:gd name="connsiteX0" fmla="*/ 0 w 945559"/>
              <a:gd name="connsiteY0" fmla="*/ 157596 h 2743363"/>
              <a:gd name="connsiteX1" fmla="*/ 157596 w 945559"/>
              <a:gd name="connsiteY1" fmla="*/ 0 h 2743363"/>
              <a:gd name="connsiteX2" fmla="*/ 787963 w 945559"/>
              <a:gd name="connsiteY2" fmla="*/ 0 h 2743363"/>
              <a:gd name="connsiteX3" fmla="*/ 945559 w 945559"/>
              <a:gd name="connsiteY3" fmla="*/ 157596 h 2743363"/>
              <a:gd name="connsiteX4" fmla="*/ 945559 w 945559"/>
              <a:gd name="connsiteY4" fmla="*/ 813202 h 2743363"/>
              <a:gd name="connsiteX5" fmla="*/ 945559 w 945559"/>
              <a:gd name="connsiteY5" fmla="*/ 1444527 h 2743363"/>
              <a:gd name="connsiteX6" fmla="*/ 945559 w 945559"/>
              <a:gd name="connsiteY6" fmla="*/ 2585767 h 2743363"/>
              <a:gd name="connsiteX7" fmla="*/ 787963 w 945559"/>
              <a:gd name="connsiteY7" fmla="*/ 2743363 h 2743363"/>
              <a:gd name="connsiteX8" fmla="*/ 157596 w 945559"/>
              <a:gd name="connsiteY8" fmla="*/ 2743363 h 2743363"/>
              <a:gd name="connsiteX9" fmla="*/ 0 w 945559"/>
              <a:gd name="connsiteY9" fmla="*/ 2585767 h 2743363"/>
              <a:gd name="connsiteX10" fmla="*/ 0 w 945559"/>
              <a:gd name="connsiteY10" fmla="*/ 1978724 h 2743363"/>
              <a:gd name="connsiteX11" fmla="*/ 0 w 945559"/>
              <a:gd name="connsiteY11" fmla="*/ 1444527 h 2743363"/>
              <a:gd name="connsiteX12" fmla="*/ 0 w 945559"/>
              <a:gd name="connsiteY12" fmla="*/ 886047 h 2743363"/>
              <a:gd name="connsiteX13" fmla="*/ 0 w 945559"/>
              <a:gd name="connsiteY13" fmla="*/ 157596 h 2743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45559" h="2743363" extrusionOk="0">
                <a:moveTo>
                  <a:pt x="0" y="157596"/>
                </a:moveTo>
                <a:cubicBezTo>
                  <a:pt x="-3817" y="75731"/>
                  <a:pt x="79151" y="9299"/>
                  <a:pt x="157596" y="0"/>
                </a:cubicBezTo>
                <a:cubicBezTo>
                  <a:pt x="423332" y="-3632"/>
                  <a:pt x="529607" y="9540"/>
                  <a:pt x="787963" y="0"/>
                </a:cubicBezTo>
                <a:cubicBezTo>
                  <a:pt x="875203" y="3514"/>
                  <a:pt x="944932" y="66516"/>
                  <a:pt x="945559" y="157596"/>
                </a:cubicBezTo>
                <a:cubicBezTo>
                  <a:pt x="969415" y="312615"/>
                  <a:pt x="936398" y="497317"/>
                  <a:pt x="945559" y="813202"/>
                </a:cubicBezTo>
                <a:cubicBezTo>
                  <a:pt x="954720" y="1129087"/>
                  <a:pt x="964864" y="1259901"/>
                  <a:pt x="945559" y="1444527"/>
                </a:cubicBezTo>
                <a:cubicBezTo>
                  <a:pt x="926254" y="1629154"/>
                  <a:pt x="980889" y="2162389"/>
                  <a:pt x="945559" y="2585767"/>
                </a:cubicBezTo>
                <a:cubicBezTo>
                  <a:pt x="944088" y="2663366"/>
                  <a:pt x="878640" y="2742095"/>
                  <a:pt x="787963" y="2743363"/>
                </a:cubicBezTo>
                <a:cubicBezTo>
                  <a:pt x="593821" y="2755525"/>
                  <a:pt x="359047" y="2755818"/>
                  <a:pt x="157596" y="2743363"/>
                </a:cubicBezTo>
                <a:cubicBezTo>
                  <a:pt x="70815" y="2729268"/>
                  <a:pt x="-8341" y="2676461"/>
                  <a:pt x="0" y="2585767"/>
                </a:cubicBezTo>
                <a:cubicBezTo>
                  <a:pt x="-30329" y="2325913"/>
                  <a:pt x="-25034" y="2263668"/>
                  <a:pt x="0" y="1978724"/>
                </a:cubicBezTo>
                <a:cubicBezTo>
                  <a:pt x="25034" y="1693780"/>
                  <a:pt x="7375" y="1564600"/>
                  <a:pt x="0" y="1444527"/>
                </a:cubicBezTo>
                <a:cubicBezTo>
                  <a:pt x="-7375" y="1324454"/>
                  <a:pt x="-16275" y="1082384"/>
                  <a:pt x="0" y="886047"/>
                </a:cubicBezTo>
                <a:cubicBezTo>
                  <a:pt x="16275" y="689710"/>
                  <a:pt x="-34768" y="496209"/>
                  <a:pt x="0" y="157596"/>
                </a:cubicBezTo>
                <a:close/>
              </a:path>
            </a:pathLst>
          </a:custGeom>
          <a:noFill/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3571113455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506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31C9F1-D2E1-9443-536B-C0C697C88DBD}"/>
              </a:ext>
            </a:extLst>
          </p:cNvPr>
          <p:cNvSpPr txBox="1"/>
          <p:nvPr/>
        </p:nvSpPr>
        <p:spPr>
          <a:xfrm>
            <a:off x="2336473" y="4343698"/>
            <a:ext cx="17759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000" b="1"/>
            </a:lvl1pPr>
          </a:lstStyle>
          <a:p>
            <a:pPr>
              <a:spcAft>
                <a:spcPts val="450"/>
              </a:spcAft>
            </a:pPr>
            <a:r>
              <a:rPr lang="en-US" sz="1050" dirty="0">
                <a:solidFill>
                  <a:schemeClr val="bg1"/>
                </a:solidFill>
                <a:effectLst>
                  <a:glow rad="850900">
                    <a:schemeClr val="bg1">
                      <a:lumMod val="50000"/>
                      <a:alpha val="67000"/>
                    </a:schemeClr>
                  </a:glow>
                </a:effectLst>
              </a:rPr>
              <a:t>Air management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8F4550-A92A-9950-F907-979FE7659C7A}"/>
              </a:ext>
            </a:extLst>
          </p:cNvPr>
          <p:cNvSpPr txBox="1"/>
          <p:nvPr/>
        </p:nvSpPr>
        <p:spPr>
          <a:xfrm>
            <a:off x="4817033" y="4280493"/>
            <a:ext cx="138034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spcAft>
                <a:spcPts val="1200"/>
              </a:spcAft>
              <a:defRPr sz="2800" b="1">
                <a:solidFill>
                  <a:schemeClr val="bg1"/>
                </a:solidFill>
                <a:effectLst>
                  <a:glow rad="850900">
                    <a:schemeClr val="bg1">
                      <a:lumMod val="50000"/>
                      <a:alpha val="67000"/>
                    </a:schemeClr>
                  </a:glow>
                </a:effectLst>
              </a:defRPr>
            </a:lvl1pPr>
          </a:lstStyle>
          <a:p>
            <a:r>
              <a:rPr lang="en-US" sz="1050" dirty="0"/>
              <a:t>Egress / Personnel Transportation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916B1C-BB8A-D8D5-B2C9-CC60B8E7149E}"/>
              </a:ext>
            </a:extLst>
          </p:cNvPr>
          <p:cNvSpPr txBox="1"/>
          <p:nvPr/>
        </p:nvSpPr>
        <p:spPr>
          <a:xfrm>
            <a:off x="2195736" y="3574138"/>
            <a:ext cx="1152128" cy="415498"/>
          </a:xfrm>
          <a:prstGeom prst="rect">
            <a:avLst/>
          </a:prstGeom>
          <a:noFill/>
          <a:effectLst>
            <a:glow rad="101600">
              <a:schemeClr val="accent5">
                <a:alpha val="60000"/>
              </a:schemeClr>
            </a:glow>
          </a:effectLst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000" b="1"/>
            </a:lvl1pPr>
          </a:lstStyle>
          <a:p>
            <a:pPr>
              <a:spcAft>
                <a:spcPts val="450"/>
              </a:spcAft>
            </a:pPr>
            <a:r>
              <a:rPr lang="en-US" sz="1050" dirty="0"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Emergency Response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AC8CE8D-7A57-F691-125F-29C3271CA3E3}"/>
              </a:ext>
            </a:extLst>
          </p:cNvPr>
          <p:cNvCxnSpPr>
            <a:cxnSpLocks/>
          </p:cNvCxnSpPr>
          <p:nvPr/>
        </p:nvCxnSpPr>
        <p:spPr>
          <a:xfrm>
            <a:off x="2915816" y="2787774"/>
            <a:ext cx="0" cy="720080"/>
          </a:xfrm>
          <a:prstGeom prst="line">
            <a:avLst/>
          </a:prstGeom>
          <a:solidFill>
            <a:schemeClr val="bg1"/>
          </a:solidFill>
          <a:ln w="57150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91630"/>
                      <a:gd name="connsiteY0" fmla="*/ 0 h 186380"/>
                      <a:gd name="connsiteX1" fmla="*/ 274526 w 591630"/>
                      <a:gd name="connsiteY1" fmla="*/ 53952 h 186380"/>
                      <a:gd name="connsiteX2" fmla="*/ 591630 w 591630"/>
                      <a:gd name="connsiteY2" fmla="*/ 186380 h 186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91630" h="186380" fill="none" extrusionOk="0">
                        <a:moveTo>
                          <a:pt x="0" y="0"/>
                        </a:moveTo>
                        <a:cubicBezTo>
                          <a:pt x="69075" y="14168"/>
                          <a:pt x="141630" y="6305"/>
                          <a:pt x="274526" y="53952"/>
                        </a:cubicBezTo>
                        <a:cubicBezTo>
                          <a:pt x="364830" y="80473"/>
                          <a:pt x="547606" y="161177"/>
                          <a:pt x="591630" y="186380"/>
                        </a:cubicBezTo>
                      </a:path>
                      <a:path w="591630" h="186380" stroke="0" extrusionOk="0">
                        <a:moveTo>
                          <a:pt x="0" y="0"/>
                        </a:moveTo>
                        <a:cubicBezTo>
                          <a:pt x="96282" y="25233"/>
                          <a:pt x="200115" y="44363"/>
                          <a:pt x="274526" y="53952"/>
                        </a:cubicBezTo>
                        <a:cubicBezTo>
                          <a:pt x="379478" y="86351"/>
                          <a:pt x="530228" y="158095"/>
                          <a:pt x="591630" y="18638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A389E5D-BCC4-0D2F-5C41-03D3DFEEB609}"/>
              </a:ext>
            </a:extLst>
          </p:cNvPr>
          <p:cNvCxnSpPr>
            <a:cxnSpLocks/>
          </p:cNvCxnSpPr>
          <p:nvPr/>
        </p:nvCxnSpPr>
        <p:spPr>
          <a:xfrm>
            <a:off x="2771800" y="2787774"/>
            <a:ext cx="0" cy="720080"/>
          </a:xfrm>
          <a:prstGeom prst="line">
            <a:avLst/>
          </a:prstGeom>
          <a:solidFill>
            <a:schemeClr val="bg1"/>
          </a:solidFill>
          <a:ln w="57150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91630"/>
                      <a:gd name="connsiteY0" fmla="*/ 0 h 186380"/>
                      <a:gd name="connsiteX1" fmla="*/ 274526 w 591630"/>
                      <a:gd name="connsiteY1" fmla="*/ 53952 h 186380"/>
                      <a:gd name="connsiteX2" fmla="*/ 591630 w 591630"/>
                      <a:gd name="connsiteY2" fmla="*/ 186380 h 186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91630" h="186380" fill="none" extrusionOk="0">
                        <a:moveTo>
                          <a:pt x="0" y="0"/>
                        </a:moveTo>
                        <a:cubicBezTo>
                          <a:pt x="69075" y="14168"/>
                          <a:pt x="141630" y="6305"/>
                          <a:pt x="274526" y="53952"/>
                        </a:cubicBezTo>
                        <a:cubicBezTo>
                          <a:pt x="364830" y="80473"/>
                          <a:pt x="547606" y="161177"/>
                          <a:pt x="591630" y="186380"/>
                        </a:cubicBezTo>
                      </a:path>
                      <a:path w="591630" h="186380" stroke="0" extrusionOk="0">
                        <a:moveTo>
                          <a:pt x="0" y="0"/>
                        </a:moveTo>
                        <a:cubicBezTo>
                          <a:pt x="96282" y="25233"/>
                          <a:pt x="200115" y="44363"/>
                          <a:pt x="274526" y="53952"/>
                        </a:cubicBezTo>
                        <a:cubicBezTo>
                          <a:pt x="379478" y="86351"/>
                          <a:pt x="530228" y="158095"/>
                          <a:pt x="591630" y="18638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DA0189E-ED8D-75BF-5194-1FACA916F736}"/>
              </a:ext>
            </a:extLst>
          </p:cNvPr>
          <p:cNvSpPr txBox="1"/>
          <p:nvPr/>
        </p:nvSpPr>
        <p:spPr>
          <a:xfrm rot="21204040">
            <a:off x="4001424" y="2655033"/>
            <a:ext cx="13803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spcAft>
                <a:spcPts val="1200"/>
              </a:spcAft>
              <a:defRPr sz="2800" b="1">
                <a:solidFill>
                  <a:schemeClr val="bg1"/>
                </a:solidFill>
                <a:effectLst>
                  <a:glow rad="850900">
                    <a:schemeClr val="bg1">
                      <a:lumMod val="50000"/>
                      <a:alpha val="67000"/>
                    </a:schemeClr>
                  </a:glow>
                </a:effectLst>
              </a:defRPr>
            </a:lvl1pPr>
          </a:lstStyle>
          <a:p>
            <a:r>
              <a:rPr lang="en-US" sz="1050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Longitudinal compartments  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7A992E6-B2D9-12E9-A776-60DE621623AB}"/>
              </a:ext>
            </a:extLst>
          </p:cNvPr>
          <p:cNvCxnSpPr>
            <a:cxnSpLocks/>
          </p:cNvCxnSpPr>
          <p:nvPr/>
        </p:nvCxnSpPr>
        <p:spPr>
          <a:xfrm flipV="1">
            <a:off x="4161284" y="2499742"/>
            <a:ext cx="1008130" cy="144016"/>
          </a:xfrm>
          <a:prstGeom prst="line">
            <a:avLst/>
          </a:prstGeom>
          <a:solidFill>
            <a:schemeClr val="bg1"/>
          </a:solidFill>
          <a:ln w="57150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91630"/>
                      <a:gd name="connsiteY0" fmla="*/ 0 h 186380"/>
                      <a:gd name="connsiteX1" fmla="*/ 274526 w 591630"/>
                      <a:gd name="connsiteY1" fmla="*/ 53952 h 186380"/>
                      <a:gd name="connsiteX2" fmla="*/ 591630 w 591630"/>
                      <a:gd name="connsiteY2" fmla="*/ 186380 h 186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91630" h="186380" fill="none" extrusionOk="0">
                        <a:moveTo>
                          <a:pt x="0" y="0"/>
                        </a:moveTo>
                        <a:cubicBezTo>
                          <a:pt x="69075" y="14168"/>
                          <a:pt x="141630" y="6305"/>
                          <a:pt x="274526" y="53952"/>
                        </a:cubicBezTo>
                        <a:cubicBezTo>
                          <a:pt x="364830" y="80473"/>
                          <a:pt x="547606" y="161177"/>
                          <a:pt x="591630" y="186380"/>
                        </a:cubicBezTo>
                      </a:path>
                      <a:path w="591630" h="186380" stroke="0" extrusionOk="0">
                        <a:moveTo>
                          <a:pt x="0" y="0"/>
                        </a:moveTo>
                        <a:cubicBezTo>
                          <a:pt x="96282" y="25233"/>
                          <a:pt x="200115" y="44363"/>
                          <a:pt x="274526" y="53952"/>
                        </a:cubicBezTo>
                        <a:cubicBezTo>
                          <a:pt x="379478" y="86351"/>
                          <a:pt x="530228" y="158095"/>
                          <a:pt x="591630" y="18638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570732F-55A9-4C6F-2FC6-A490ACB7E677}"/>
              </a:ext>
            </a:extLst>
          </p:cNvPr>
          <p:cNvSpPr txBox="1"/>
          <p:nvPr/>
        </p:nvSpPr>
        <p:spPr>
          <a:xfrm rot="303581">
            <a:off x="1039997" y="2689871"/>
            <a:ext cx="13803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spcAft>
                <a:spcPts val="1200"/>
              </a:spcAft>
              <a:defRPr sz="2800" b="1">
                <a:solidFill>
                  <a:schemeClr val="bg1"/>
                </a:solidFill>
                <a:effectLst>
                  <a:glow rad="850900">
                    <a:schemeClr val="bg1">
                      <a:lumMod val="50000"/>
                      <a:alpha val="67000"/>
                    </a:schemeClr>
                  </a:glow>
                </a:effectLst>
              </a:defRPr>
            </a:lvl1pPr>
          </a:lstStyle>
          <a:p>
            <a:r>
              <a:rPr lang="en-US" sz="1050" dirty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Hazard detection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91AC834-A528-CF1F-4473-E42C94EC7242}"/>
              </a:ext>
            </a:extLst>
          </p:cNvPr>
          <p:cNvCxnSpPr>
            <a:cxnSpLocks/>
          </p:cNvCxnSpPr>
          <p:nvPr/>
        </p:nvCxnSpPr>
        <p:spPr>
          <a:xfrm>
            <a:off x="1191511" y="2603699"/>
            <a:ext cx="1000496" cy="80118"/>
          </a:xfrm>
          <a:prstGeom prst="line">
            <a:avLst/>
          </a:prstGeom>
          <a:solidFill>
            <a:schemeClr val="bg1"/>
          </a:solidFill>
          <a:ln w="57150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91630"/>
                      <a:gd name="connsiteY0" fmla="*/ 0 h 186380"/>
                      <a:gd name="connsiteX1" fmla="*/ 274526 w 591630"/>
                      <a:gd name="connsiteY1" fmla="*/ 53952 h 186380"/>
                      <a:gd name="connsiteX2" fmla="*/ 591630 w 591630"/>
                      <a:gd name="connsiteY2" fmla="*/ 186380 h 186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91630" h="186380" fill="none" extrusionOk="0">
                        <a:moveTo>
                          <a:pt x="0" y="0"/>
                        </a:moveTo>
                        <a:cubicBezTo>
                          <a:pt x="69075" y="14168"/>
                          <a:pt x="141630" y="6305"/>
                          <a:pt x="274526" y="53952"/>
                        </a:cubicBezTo>
                        <a:cubicBezTo>
                          <a:pt x="364830" y="80473"/>
                          <a:pt x="547606" y="161177"/>
                          <a:pt x="591630" y="186380"/>
                        </a:cubicBezTo>
                      </a:path>
                      <a:path w="591630" h="186380" stroke="0" extrusionOk="0">
                        <a:moveTo>
                          <a:pt x="0" y="0"/>
                        </a:moveTo>
                        <a:cubicBezTo>
                          <a:pt x="96282" y="25233"/>
                          <a:pt x="200115" y="44363"/>
                          <a:pt x="274526" y="53952"/>
                        </a:cubicBezTo>
                        <a:cubicBezTo>
                          <a:pt x="379478" y="86351"/>
                          <a:pt x="530228" y="158095"/>
                          <a:pt x="591630" y="18638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0619FF66-B7AD-6295-8A3B-635CC494E499}"/>
              </a:ext>
            </a:extLst>
          </p:cNvPr>
          <p:cNvSpPr txBox="1"/>
          <p:nvPr/>
        </p:nvSpPr>
        <p:spPr>
          <a:xfrm>
            <a:off x="4965092" y="3439887"/>
            <a:ext cx="1368152" cy="415498"/>
          </a:xfrm>
          <a:prstGeom prst="rect">
            <a:avLst/>
          </a:prstGeom>
          <a:noFill/>
          <a:effectLst>
            <a:glow rad="101600">
              <a:schemeClr val="accent5">
                <a:alpha val="60000"/>
              </a:schemeClr>
            </a:glow>
          </a:effectLst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000" b="1"/>
            </a:lvl1pPr>
          </a:lstStyle>
          <a:p>
            <a:pPr>
              <a:spcAft>
                <a:spcPts val="450"/>
              </a:spcAft>
            </a:pPr>
            <a:r>
              <a:rPr lang="en-US" sz="1050" dirty="0"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Evacuation guidance system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71FCF83-52BF-53A1-7F08-BC33F549BB6D}"/>
              </a:ext>
            </a:extLst>
          </p:cNvPr>
          <p:cNvCxnSpPr>
            <a:cxnSpLocks/>
          </p:cNvCxnSpPr>
          <p:nvPr/>
        </p:nvCxnSpPr>
        <p:spPr>
          <a:xfrm>
            <a:off x="5683395" y="2629497"/>
            <a:ext cx="0" cy="720080"/>
          </a:xfrm>
          <a:prstGeom prst="line">
            <a:avLst/>
          </a:prstGeom>
          <a:solidFill>
            <a:schemeClr val="bg1"/>
          </a:solidFill>
          <a:ln w="57150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91630"/>
                      <a:gd name="connsiteY0" fmla="*/ 0 h 186380"/>
                      <a:gd name="connsiteX1" fmla="*/ 274526 w 591630"/>
                      <a:gd name="connsiteY1" fmla="*/ 53952 h 186380"/>
                      <a:gd name="connsiteX2" fmla="*/ 591630 w 591630"/>
                      <a:gd name="connsiteY2" fmla="*/ 186380 h 186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91630" h="186380" fill="none" extrusionOk="0">
                        <a:moveTo>
                          <a:pt x="0" y="0"/>
                        </a:moveTo>
                        <a:cubicBezTo>
                          <a:pt x="69075" y="14168"/>
                          <a:pt x="141630" y="6305"/>
                          <a:pt x="274526" y="53952"/>
                        </a:cubicBezTo>
                        <a:cubicBezTo>
                          <a:pt x="364830" y="80473"/>
                          <a:pt x="547606" y="161177"/>
                          <a:pt x="591630" y="186380"/>
                        </a:cubicBezTo>
                      </a:path>
                      <a:path w="591630" h="186380" stroke="0" extrusionOk="0">
                        <a:moveTo>
                          <a:pt x="0" y="0"/>
                        </a:moveTo>
                        <a:cubicBezTo>
                          <a:pt x="96282" y="25233"/>
                          <a:pt x="200115" y="44363"/>
                          <a:pt x="274526" y="53952"/>
                        </a:cubicBezTo>
                        <a:cubicBezTo>
                          <a:pt x="379478" y="86351"/>
                          <a:pt x="530228" y="158095"/>
                          <a:pt x="591630" y="18638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E81CE9E-E952-7B82-A612-C66993607246}"/>
              </a:ext>
            </a:extLst>
          </p:cNvPr>
          <p:cNvCxnSpPr>
            <a:cxnSpLocks/>
          </p:cNvCxnSpPr>
          <p:nvPr/>
        </p:nvCxnSpPr>
        <p:spPr>
          <a:xfrm>
            <a:off x="5539379" y="2629497"/>
            <a:ext cx="0" cy="720080"/>
          </a:xfrm>
          <a:prstGeom prst="line">
            <a:avLst/>
          </a:prstGeom>
          <a:solidFill>
            <a:schemeClr val="bg1"/>
          </a:solidFill>
          <a:ln w="57150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91630"/>
                      <a:gd name="connsiteY0" fmla="*/ 0 h 186380"/>
                      <a:gd name="connsiteX1" fmla="*/ 274526 w 591630"/>
                      <a:gd name="connsiteY1" fmla="*/ 53952 h 186380"/>
                      <a:gd name="connsiteX2" fmla="*/ 591630 w 591630"/>
                      <a:gd name="connsiteY2" fmla="*/ 186380 h 186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91630" h="186380" fill="none" extrusionOk="0">
                        <a:moveTo>
                          <a:pt x="0" y="0"/>
                        </a:moveTo>
                        <a:cubicBezTo>
                          <a:pt x="69075" y="14168"/>
                          <a:pt x="141630" y="6305"/>
                          <a:pt x="274526" y="53952"/>
                        </a:cubicBezTo>
                        <a:cubicBezTo>
                          <a:pt x="364830" y="80473"/>
                          <a:pt x="547606" y="161177"/>
                          <a:pt x="591630" y="186380"/>
                        </a:cubicBezTo>
                      </a:path>
                      <a:path w="591630" h="186380" stroke="0" extrusionOk="0">
                        <a:moveTo>
                          <a:pt x="0" y="0"/>
                        </a:moveTo>
                        <a:cubicBezTo>
                          <a:pt x="96282" y="25233"/>
                          <a:pt x="200115" y="44363"/>
                          <a:pt x="274526" y="53952"/>
                        </a:cubicBezTo>
                        <a:cubicBezTo>
                          <a:pt x="379478" y="86351"/>
                          <a:pt x="530228" y="158095"/>
                          <a:pt x="591630" y="18638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1E87A634-CA0F-769F-F286-2A95F533D83A}"/>
              </a:ext>
            </a:extLst>
          </p:cNvPr>
          <p:cNvSpPr txBox="1"/>
          <p:nvPr/>
        </p:nvSpPr>
        <p:spPr>
          <a:xfrm>
            <a:off x="84598" y="3533396"/>
            <a:ext cx="1629267" cy="415498"/>
          </a:xfrm>
          <a:prstGeom prst="rect">
            <a:avLst/>
          </a:prstGeom>
          <a:noFill/>
          <a:effectLst>
            <a:glow rad="101600">
              <a:schemeClr val="accent5">
                <a:alpha val="60000"/>
              </a:schemeClr>
            </a:glow>
          </a:effectLst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2000" b="1"/>
            </a:lvl1pPr>
          </a:lstStyle>
          <a:p>
            <a:pPr>
              <a:spcAft>
                <a:spcPts val="450"/>
              </a:spcAft>
            </a:pPr>
            <a:r>
              <a:rPr lang="en-US" sz="1050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Horizonal &amp; Vertical egress redundancy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25A7AF2-1994-A9BF-FF08-636767A4A1C2}"/>
              </a:ext>
            </a:extLst>
          </p:cNvPr>
          <p:cNvCxnSpPr>
            <a:cxnSpLocks/>
          </p:cNvCxnSpPr>
          <p:nvPr/>
        </p:nvCxnSpPr>
        <p:spPr>
          <a:xfrm>
            <a:off x="611560" y="2683817"/>
            <a:ext cx="0" cy="752029"/>
          </a:xfrm>
          <a:prstGeom prst="line">
            <a:avLst/>
          </a:prstGeom>
          <a:solidFill>
            <a:schemeClr val="bg1"/>
          </a:solidFill>
          <a:ln w="57150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91630"/>
                      <a:gd name="connsiteY0" fmla="*/ 0 h 186380"/>
                      <a:gd name="connsiteX1" fmla="*/ 274526 w 591630"/>
                      <a:gd name="connsiteY1" fmla="*/ 53952 h 186380"/>
                      <a:gd name="connsiteX2" fmla="*/ 591630 w 591630"/>
                      <a:gd name="connsiteY2" fmla="*/ 186380 h 186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91630" h="186380" fill="none" extrusionOk="0">
                        <a:moveTo>
                          <a:pt x="0" y="0"/>
                        </a:moveTo>
                        <a:cubicBezTo>
                          <a:pt x="69075" y="14168"/>
                          <a:pt x="141630" y="6305"/>
                          <a:pt x="274526" y="53952"/>
                        </a:cubicBezTo>
                        <a:cubicBezTo>
                          <a:pt x="364830" y="80473"/>
                          <a:pt x="547606" y="161177"/>
                          <a:pt x="591630" y="186380"/>
                        </a:cubicBezTo>
                      </a:path>
                      <a:path w="591630" h="186380" stroke="0" extrusionOk="0">
                        <a:moveTo>
                          <a:pt x="0" y="0"/>
                        </a:moveTo>
                        <a:cubicBezTo>
                          <a:pt x="96282" y="25233"/>
                          <a:pt x="200115" y="44363"/>
                          <a:pt x="274526" y="53952"/>
                        </a:cubicBezTo>
                        <a:cubicBezTo>
                          <a:pt x="379478" y="86351"/>
                          <a:pt x="530228" y="158095"/>
                          <a:pt x="591630" y="18638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1B91010-58DE-1132-A71B-19E31CE66E8A}"/>
              </a:ext>
            </a:extLst>
          </p:cNvPr>
          <p:cNvCxnSpPr>
            <a:cxnSpLocks/>
          </p:cNvCxnSpPr>
          <p:nvPr/>
        </p:nvCxnSpPr>
        <p:spPr>
          <a:xfrm>
            <a:off x="755576" y="2683817"/>
            <a:ext cx="0" cy="752029"/>
          </a:xfrm>
          <a:prstGeom prst="line">
            <a:avLst/>
          </a:prstGeom>
          <a:solidFill>
            <a:schemeClr val="bg1"/>
          </a:solidFill>
          <a:ln w="57150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91630"/>
                      <a:gd name="connsiteY0" fmla="*/ 0 h 186380"/>
                      <a:gd name="connsiteX1" fmla="*/ 274526 w 591630"/>
                      <a:gd name="connsiteY1" fmla="*/ 53952 h 186380"/>
                      <a:gd name="connsiteX2" fmla="*/ 591630 w 591630"/>
                      <a:gd name="connsiteY2" fmla="*/ 186380 h 186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91630" h="186380" fill="none" extrusionOk="0">
                        <a:moveTo>
                          <a:pt x="0" y="0"/>
                        </a:moveTo>
                        <a:cubicBezTo>
                          <a:pt x="69075" y="14168"/>
                          <a:pt x="141630" y="6305"/>
                          <a:pt x="274526" y="53952"/>
                        </a:cubicBezTo>
                        <a:cubicBezTo>
                          <a:pt x="364830" y="80473"/>
                          <a:pt x="547606" y="161177"/>
                          <a:pt x="591630" y="186380"/>
                        </a:cubicBezTo>
                      </a:path>
                      <a:path w="591630" h="186380" stroke="0" extrusionOk="0">
                        <a:moveTo>
                          <a:pt x="0" y="0"/>
                        </a:moveTo>
                        <a:cubicBezTo>
                          <a:pt x="96282" y="25233"/>
                          <a:pt x="200115" y="44363"/>
                          <a:pt x="274526" y="53952"/>
                        </a:cubicBezTo>
                        <a:cubicBezTo>
                          <a:pt x="379478" y="86351"/>
                          <a:pt x="530228" y="158095"/>
                          <a:pt x="591630" y="18638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43" name="Picture 42">
            <a:extLst>
              <a:ext uri="{FF2B5EF4-FFF2-40B4-BE49-F238E27FC236}">
                <a16:creationId xmlns:a16="http://schemas.microsoft.com/office/drawing/2014/main" id="{C871C198-22B5-F47C-44CC-7B51426582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6323" y="3948894"/>
            <a:ext cx="1136351" cy="1048043"/>
          </a:xfrm>
          <a:prstGeom prst="rect">
            <a:avLst/>
          </a:pr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E57089B0-AA73-AE1D-C412-B356D4D33DC5}"/>
              </a:ext>
            </a:extLst>
          </p:cNvPr>
          <p:cNvGrpSpPr/>
          <p:nvPr/>
        </p:nvGrpSpPr>
        <p:grpSpPr>
          <a:xfrm>
            <a:off x="7189176" y="472219"/>
            <a:ext cx="1568774" cy="775100"/>
            <a:chOff x="11322588" y="5961118"/>
            <a:chExt cx="6621905" cy="3150964"/>
          </a:xfrm>
        </p:grpSpPr>
        <p:pic>
          <p:nvPicPr>
            <p:cNvPr id="45" name="Picture 44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37D747A8-339D-160D-2DA5-C7D9CFDD20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88771" y="5961118"/>
              <a:ext cx="4355722" cy="315096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16FA7B34-995D-D3FA-7844-B228898E2AD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322588" y="6211384"/>
              <a:ext cx="2266183" cy="290069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FE52C7E-41C1-EA9A-F637-E913944A7599}"/>
              </a:ext>
            </a:extLst>
          </p:cNvPr>
          <p:cNvGrpSpPr/>
          <p:nvPr/>
        </p:nvGrpSpPr>
        <p:grpSpPr>
          <a:xfrm>
            <a:off x="6514179" y="3948894"/>
            <a:ext cx="937584" cy="1153864"/>
            <a:chOff x="19071301" y="6937200"/>
            <a:chExt cx="4249499" cy="5927400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740F629E-48A9-8613-22E4-3A2A4FCD0B2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071301" y="11450284"/>
              <a:ext cx="4249499" cy="141431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9F355DDC-8B76-A812-7129-8A075B33B20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071301" y="6937200"/>
              <a:ext cx="4249499" cy="44979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50" name="Picture 49">
            <a:extLst>
              <a:ext uri="{FF2B5EF4-FFF2-40B4-BE49-F238E27FC236}">
                <a16:creationId xmlns:a16="http://schemas.microsoft.com/office/drawing/2014/main" id="{485ACF88-2138-B6B2-CD29-B355F1D4BF5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b="21153"/>
          <a:stretch/>
        </p:blipFill>
        <p:spPr>
          <a:xfrm>
            <a:off x="6290717" y="2716227"/>
            <a:ext cx="2803204" cy="989599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BBA76D01-392B-2A75-4293-3657D823EA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37053" y="1568183"/>
            <a:ext cx="1418540" cy="1075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45426188-2991-615A-0A95-AEAEF070122B}"/>
              </a:ext>
            </a:extLst>
          </p:cNvPr>
          <p:cNvSpPr txBox="1"/>
          <p:nvPr/>
        </p:nvSpPr>
        <p:spPr>
          <a:xfrm>
            <a:off x="1822282" y="4715024"/>
            <a:ext cx="2749227" cy="34624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CA" sz="1650" dirty="0"/>
              <a:t>Integrated approach</a:t>
            </a:r>
            <a:endParaRPr lang="en-GB" sz="1650" dirty="0"/>
          </a:p>
        </p:txBody>
      </p:sp>
    </p:spTree>
    <p:extLst>
      <p:ext uri="{BB962C8B-B14F-4D97-AF65-F5344CB8AC3E}">
        <p14:creationId xmlns:p14="http://schemas.microsoft.com/office/powerpoint/2010/main" val="943190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 animBg="1"/>
      <p:bldP spid="14" grpId="0"/>
      <p:bldP spid="15" grpId="0"/>
      <p:bldP spid="17" grpId="0"/>
      <p:bldP spid="22" grpId="0"/>
      <p:bldP spid="32" grpId="0"/>
      <p:bldP spid="36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915D4A-3434-2D9F-E73B-4953E4D9AD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A7DFD2-73AA-6FD1-1C5D-EE3D5AA2B1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9762B31-0AF1-3411-A4C9-C496F4DEA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the Safety Concept – Internal </a:t>
            </a:r>
            <a:endParaRPr lang="en-GB" dirty="0"/>
          </a:p>
        </p:txBody>
      </p:sp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52E319F9-A673-2312-E5BD-953591696263}"/>
              </a:ext>
            </a:extLst>
          </p:cNvPr>
          <p:cNvSpPr txBox="1">
            <a:spLocks/>
          </p:cNvSpPr>
          <p:nvPr/>
        </p:nvSpPr>
        <p:spPr>
          <a:xfrm>
            <a:off x="2736229" y="4774749"/>
            <a:ext cx="5436171" cy="283962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Source: </a:t>
            </a:r>
            <a:r>
              <a:rPr lang="en-US" dirty="0">
                <a:hlinkClick r:id="rId2"/>
              </a:rPr>
              <a:t>https://indico.cern.ch/event/1369398/#8-communications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F95B52-3B1D-20B5-F39D-2A2729754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1275606"/>
            <a:ext cx="6364052" cy="3362140"/>
          </a:xfrm>
          <a:prstGeom prst="rect">
            <a:avLst/>
          </a:prstGeom>
        </p:spPr>
      </p:pic>
      <p:pic>
        <p:nvPicPr>
          <p:cNvPr id="9" name="Graphic 8" descr="Paper with solid fill">
            <a:extLst>
              <a:ext uri="{FF2B5EF4-FFF2-40B4-BE49-F238E27FC236}">
                <a16:creationId xmlns:a16="http://schemas.microsoft.com/office/drawing/2014/main" id="{8EDBA2DE-4C05-76E8-8EA1-6726337D4F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1" y="1829268"/>
            <a:ext cx="1825352" cy="18253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094D37-65A3-494E-BC99-57A239A17977}"/>
              </a:ext>
            </a:extLst>
          </p:cNvPr>
          <p:cNvSpPr txBox="1"/>
          <p:nvPr/>
        </p:nvSpPr>
        <p:spPr>
          <a:xfrm>
            <a:off x="431634" y="2741944"/>
            <a:ext cx="153951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MTR</a:t>
            </a:r>
            <a:endParaRPr lang="en-GB" sz="3000" dirty="0"/>
          </a:p>
        </p:txBody>
      </p:sp>
      <p:sp>
        <p:nvSpPr>
          <p:cNvPr id="11" name="Trapezoid 10">
            <a:extLst>
              <a:ext uri="{FF2B5EF4-FFF2-40B4-BE49-F238E27FC236}">
                <a16:creationId xmlns:a16="http://schemas.microsoft.com/office/drawing/2014/main" id="{221E60CD-C723-F4F5-F5A1-3C6168BB930B}"/>
              </a:ext>
            </a:extLst>
          </p:cNvPr>
          <p:cNvSpPr/>
          <p:nvPr/>
        </p:nvSpPr>
        <p:spPr>
          <a:xfrm rot="16200000">
            <a:off x="182908" y="2552872"/>
            <a:ext cx="3305577" cy="720078"/>
          </a:xfrm>
          <a:prstGeom prst="trapezoid">
            <a:avLst>
              <a:gd name="adj" fmla="val 147364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99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0FA016-B047-FB2C-768C-C26E984565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CD3C3F-6C5C-AA37-852F-B06E4C57EB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8F519EA-9ECE-F741-B699-249B1CE24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the Safety Concept – Internal 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56FFFE-8A25-AAF7-0934-99EF200843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236" y="1203598"/>
            <a:ext cx="3995936" cy="793129"/>
          </a:xfrm>
          <a:prstGeom prst="rect">
            <a:avLst/>
          </a:prstGeom>
        </p:spPr>
      </p:pic>
      <p:pic>
        <p:nvPicPr>
          <p:cNvPr id="1026" name="Picture 2" descr="About the College | Peterhouse">
            <a:extLst>
              <a:ext uri="{FF2B5EF4-FFF2-40B4-BE49-F238E27FC236}">
                <a16:creationId xmlns:a16="http://schemas.microsoft.com/office/drawing/2014/main" id="{7B926E4B-0148-76C6-E1ED-20E79F5644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132" y="1168549"/>
            <a:ext cx="1296144" cy="52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8DA0C24-E462-F815-A280-C76A96BD2C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236" y="2066701"/>
            <a:ext cx="3995936" cy="211106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0FA8ECB-85EB-8233-2D38-9CC3C6F7BB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4313" y="1581463"/>
            <a:ext cx="2376633" cy="149434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7976CC1-3658-A418-8E20-1FB70AF7B3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7978" y="2573730"/>
            <a:ext cx="2031675" cy="115212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CF27BB4-B574-6CFF-125C-106A6E88EB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20957" y="3465571"/>
            <a:ext cx="1744420" cy="142437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1C7770F-092B-CEC0-DD3E-3CA2863227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8264" y="3836484"/>
            <a:ext cx="1241941" cy="120882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1622DA7-CBFE-7E7F-DFA9-68E9B1996881}"/>
              </a:ext>
            </a:extLst>
          </p:cNvPr>
          <p:cNvSpPr/>
          <p:nvPr/>
        </p:nvSpPr>
        <p:spPr>
          <a:xfrm>
            <a:off x="231236" y="2243338"/>
            <a:ext cx="3995936" cy="1514270"/>
          </a:xfrm>
          <a:prstGeom prst="rect">
            <a:avLst/>
          </a:prstGeom>
          <a:solidFill>
            <a:schemeClr val="accent4">
              <a:alpha val="29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37B0E2C-43A4-8EEA-5BB8-1063CBA03F2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55933" y="927890"/>
            <a:ext cx="2031675" cy="152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472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74838F-E3D7-9C37-AC4A-5063E39FAD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719A1B19-4046-CD04-C806-D4EFE447F9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5933" y="927890"/>
            <a:ext cx="2031675" cy="152281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F76D9AB-BD52-3F8E-21E5-5E62FB9A11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7978" y="2573730"/>
            <a:ext cx="2031675" cy="115212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06353B8-C451-0165-92CA-988B2661C4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4313" y="1581463"/>
            <a:ext cx="2376633" cy="149434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35E169-F7AD-E9C5-80F7-851A280A64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3CA7633-749F-75FC-B560-184E17C62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the Safety Concept – Internal 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9DE2D8-BB4A-1459-8FF0-1D3923D83C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236" y="1203598"/>
            <a:ext cx="3995936" cy="79312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97BC08E-7B00-6544-C6C7-A695AFC686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1236" y="2066701"/>
            <a:ext cx="3995936" cy="211106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C4049D0-B682-1C00-7AA4-C20D9ED9C62C}"/>
              </a:ext>
            </a:extLst>
          </p:cNvPr>
          <p:cNvSpPr/>
          <p:nvPr/>
        </p:nvSpPr>
        <p:spPr>
          <a:xfrm>
            <a:off x="231236" y="2243338"/>
            <a:ext cx="3995936" cy="1514270"/>
          </a:xfrm>
          <a:prstGeom prst="rect">
            <a:avLst/>
          </a:prstGeom>
          <a:solidFill>
            <a:schemeClr val="accent4">
              <a:alpha val="29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D39613-F55E-F2C0-42BA-45C8BEBFE5AC}"/>
              </a:ext>
            </a:extLst>
          </p:cNvPr>
          <p:cNvSpPr/>
          <p:nvPr/>
        </p:nvSpPr>
        <p:spPr>
          <a:xfrm>
            <a:off x="5655850" y="2414256"/>
            <a:ext cx="2228518" cy="804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ysClr val="windowText" lastClr="000000"/>
                </a:solidFill>
              </a:rPr>
              <a:t>     SAC</a:t>
            </a:r>
            <a:endParaRPr lang="en-GB" sz="3200" dirty="0">
              <a:solidFill>
                <a:sysClr val="windowText" lastClr="000000"/>
              </a:solidFill>
            </a:endParaRPr>
          </a:p>
        </p:txBody>
      </p:sp>
      <p:pic>
        <p:nvPicPr>
          <p:cNvPr id="6" name="Graphic 5" descr="Checkmark with solid fill">
            <a:extLst>
              <a:ext uri="{FF2B5EF4-FFF2-40B4-BE49-F238E27FC236}">
                <a16:creationId xmlns:a16="http://schemas.microsoft.com/office/drawing/2014/main" id="{68A2DDED-0467-BC3B-2CA2-49A3C06E08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768885" y="2571750"/>
            <a:ext cx="504056" cy="5040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1E6CEB2-36BD-37BF-6EFD-899BEDA879D5}"/>
              </a:ext>
            </a:extLst>
          </p:cNvPr>
          <p:cNvSpPr/>
          <p:nvPr/>
        </p:nvSpPr>
        <p:spPr>
          <a:xfrm>
            <a:off x="231236" y="3748799"/>
            <a:ext cx="3980724" cy="432048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85057C-A118-6AFC-CFA6-CF83DC17CE54}"/>
              </a:ext>
            </a:extLst>
          </p:cNvPr>
          <p:cNvSpPr txBox="1"/>
          <p:nvPr/>
        </p:nvSpPr>
        <p:spPr>
          <a:xfrm>
            <a:off x="1598257" y="4322770"/>
            <a:ext cx="2916947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dirty="0"/>
              <a:t>External review</a:t>
            </a:r>
            <a:endParaRPr lang="en-GB" sz="2000" dirty="0"/>
          </a:p>
        </p:txBody>
      </p:sp>
      <p:sp>
        <p:nvSpPr>
          <p:cNvPr id="10" name="Arrow: Bent 9">
            <a:extLst>
              <a:ext uri="{FF2B5EF4-FFF2-40B4-BE49-F238E27FC236}">
                <a16:creationId xmlns:a16="http://schemas.microsoft.com/office/drawing/2014/main" id="{F045A488-A9FB-4196-EB98-E47CCBDCBD76}"/>
              </a:ext>
            </a:extLst>
          </p:cNvPr>
          <p:cNvSpPr/>
          <p:nvPr/>
        </p:nvSpPr>
        <p:spPr>
          <a:xfrm rot="10800000" flipH="1">
            <a:off x="1259631" y="4177761"/>
            <a:ext cx="385493" cy="499070"/>
          </a:xfrm>
          <a:prstGeom prst="ben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32F269BB-6960-D6C8-3231-06BFE0B2CA95}"/>
                  </a:ext>
                </a:extLst>
              </p14:cNvPr>
              <p14:cNvContentPartPr/>
              <p14:nvPr/>
            </p14:nvContentPartPr>
            <p14:xfrm>
              <a:off x="1917620" y="3946252"/>
              <a:ext cx="1860120" cy="4032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32F269BB-6960-D6C8-3231-06BFE0B2CA95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908620" y="3937252"/>
                <a:ext cx="1877760" cy="57960"/>
              </a:xfrm>
              <a:prstGeom prst="rect">
                <a:avLst/>
              </a:prstGeom>
            </p:spPr>
          </p:pic>
        </mc:Fallback>
      </mc:AlternateContent>
      <p:pic>
        <p:nvPicPr>
          <p:cNvPr id="19" name="Picture 18">
            <a:extLst>
              <a:ext uri="{FF2B5EF4-FFF2-40B4-BE49-F238E27FC236}">
                <a16:creationId xmlns:a16="http://schemas.microsoft.com/office/drawing/2014/main" id="{FC4778E7-E285-F80E-F8C3-3352CBC347E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20957" y="3465571"/>
            <a:ext cx="1744420" cy="142437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862BE8B-45FA-153D-5A4E-5ED6969E585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48264" y="3836484"/>
            <a:ext cx="1241941" cy="1208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802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</p:bldLst>
  </p:timing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11411</TotalTime>
  <Words>967</Words>
  <Application>Microsoft Office PowerPoint</Application>
  <PresentationFormat>On-screen Show (16:9)</PresentationFormat>
  <Paragraphs>226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Century Gothic</vt:lpstr>
      <vt:lpstr>Introslides</vt:lpstr>
      <vt:lpstr>Titleslides, Conclusion</vt:lpstr>
      <vt:lpstr>Content Slides - Deep Blue</vt:lpstr>
      <vt:lpstr>Review of the safety concept:  pre-TDR roadmap</vt:lpstr>
      <vt:lpstr>Review of the safety concept:  pre-TDR roadmap</vt:lpstr>
      <vt:lpstr>Outline</vt:lpstr>
      <vt:lpstr>FCC Feasibility Study – Safety concept </vt:lpstr>
      <vt:lpstr>Safety Concept - recap</vt:lpstr>
      <vt:lpstr>Safety Concept - recap</vt:lpstr>
      <vt:lpstr>Review of the Safety Concept – Internal </vt:lpstr>
      <vt:lpstr>Review of the Safety Concept – Internal </vt:lpstr>
      <vt:lpstr>Review of the Safety Concept – Internal </vt:lpstr>
      <vt:lpstr>Review of the Safety Concept – External </vt:lpstr>
      <vt:lpstr>Review of the Safety Concept – External </vt:lpstr>
      <vt:lpstr>Review of the Safety Concept – HSE UK </vt:lpstr>
      <vt:lpstr>Review – UK HSE </vt:lpstr>
      <vt:lpstr>Review – UK HSE </vt:lpstr>
      <vt:lpstr>Safety WP – pre-TDR </vt:lpstr>
      <vt:lpstr>Safety WP – pre-TDR </vt:lpstr>
      <vt:lpstr>Safety WP – pre-TDR </vt:lpstr>
      <vt:lpstr>Safety WP – pre-TDR </vt:lpstr>
      <vt:lpstr>Safety WP – pre-TDR </vt:lpstr>
      <vt:lpstr>Safety WP – pre-TDR </vt:lpstr>
      <vt:lpstr>Safety WP – pre-TDR </vt:lpstr>
      <vt:lpstr>pre-TDR Master Plan</vt:lpstr>
      <vt:lpstr>Conclusion   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Andre Henriques</cp:lastModifiedBy>
  <cp:revision>38</cp:revision>
  <dcterms:created xsi:type="dcterms:W3CDTF">2020-10-27T09:23:42Z</dcterms:created>
  <dcterms:modified xsi:type="dcterms:W3CDTF">2025-05-22T06:37:51Z</dcterms:modified>
</cp:coreProperties>
</file>