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38"/>
  </p:notesMasterIdLst>
  <p:sldIdLst>
    <p:sldId id="261" r:id="rId4"/>
    <p:sldId id="263" r:id="rId5"/>
    <p:sldId id="258" r:id="rId6"/>
    <p:sldId id="296" r:id="rId7"/>
    <p:sldId id="276" r:id="rId8"/>
    <p:sldId id="309" r:id="rId9"/>
    <p:sldId id="310" r:id="rId10"/>
    <p:sldId id="278" r:id="rId11"/>
    <p:sldId id="298" r:id="rId12"/>
    <p:sldId id="299" r:id="rId13"/>
    <p:sldId id="280" r:id="rId14"/>
    <p:sldId id="315" r:id="rId15"/>
    <p:sldId id="312" r:id="rId16"/>
    <p:sldId id="289" r:id="rId17"/>
    <p:sldId id="313" r:id="rId18"/>
    <p:sldId id="285" r:id="rId19"/>
    <p:sldId id="290" r:id="rId20"/>
    <p:sldId id="316" r:id="rId21"/>
    <p:sldId id="300" r:id="rId22"/>
    <p:sldId id="301" r:id="rId23"/>
    <p:sldId id="306" r:id="rId24"/>
    <p:sldId id="303" r:id="rId25"/>
    <p:sldId id="304" r:id="rId26"/>
    <p:sldId id="307" r:id="rId27"/>
    <p:sldId id="284" r:id="rId28"/>
    <p:sldId id="286" r:id="rId29"/>
    <p:sldId id="317" r:id="rId30"/>
    <p:sldId id="291" r:id="rId31"/>
    <p:sldId id="292" r:id="rId32"/>
    <p:sldId id="314" r:id="rId33"/>
    <p:sldId id="294" r:id="rId34"/>
    <p:sldId id="308" r:id="rId35"/>
    <p:sldId id="295" r:id="rId36"/>
    <p:sldId id="274" r:id="rId37"/>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1"/>
            <p14:sldId id="263"/>
            <p14:sldId id="258"/>
            <p14:sldId id="296"/>
            <p14:sldId id="276"/>
            <p14:sldId id="309"/>
            <p14:sldId id="310"/>
            <p14:sldId id="278"/>
            <p14:sldId id="298"/>
            <p14:sldId id="299"/>
            <p14:sldId id="280"/>
            <p14:sldId id="315"/>
            <p14:sldId id="312"/>
            <p14:sldId id="289"/>
            <p14:sldId id="313"/>
            <p14:sldId id="285"/>
            <p14:sldId id="290"/>
            <p14:sldId id="316"/>
            <p14:sldId id="300"/>
            <p14:sldId id="301"/>
            <p14:sldId id="306"/>
            <p14:sldId id="303"/>
            <p14:sldId id="304"/>
            <p14:sldId id="307"/>
            <p14:sldId id="284"/>
            <p14:sldId id="286"/>
            <p14:sldId id="317"/>
            <p14:sldId id="291"/>
            <p14:sldId id="292"/>
            <p14:sldId id="314"/>
            <p14:sldId id="294"/>
            <p14:sldId id="308"/>
            <p14:sldId id="295"/>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3D00"/>
    <a:srgbClr val="FFFFFF"/>
    <a:srgbClr val="ED3D00"/>
    <a:srgbClr val="FFFB9A"/>
    <a:srgbClr val="85DA78"/>
    <a:srgbClr val="3366FF"/>
    <a:srgbClr val="0F124A"/>
    <a:srgbClr val="DFDFDF"/>
    <a:srgbClr val="F6FDA3"/>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B6722F-C2E2-44E8-B7CE-471544C510E4}" v="1" dt="2025-05-16T12:06:08.2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712" autoAdjust="0"/>
  </p:normalViewPr>
  <p:slideViewPr>
    <p:cSldViewPr>
      <p:cViewPr varScale="1">
        <p:scale>
          <a:sx n="78" d="100"/>
          <a:sy n="78" d="100"/>
        </p:scale>
        <p:origin x="964" y="52"/>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21.05.2025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4 out of 8 exp points </a:t>
            </a:r>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1406343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800" dirty="0">
                <a:effectLst/>
                <a:latin typeface="+mj-lt"/>
                <a:ea typeface="Calibri" panose="020F0502020204030204" pitchFamily="34" charset="0"/>
                <a:cs typeface="Aptos" panose="020B0004020202020204" pitchFamily="34" charset="0"/>
              </a:rPr>
              <a:t>The number of cable trays is comparable, although the HL-LHC uses smaller ducts. Smoke extraction and ventilation ducts are not integrated into the concrete structure, and no alcoves are provided along the tunnel.</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15</a:t>
            </a:fld>
            <a:endParaRPr lang="de-AT"/>
          </a:p>
        </p:txBody>
      </p:sp>
    </p:spTree>
    <p:extLst>
      <p:ext uri="{BB962C8B-B14F-4D97-AF65-F5344CB8AC3E}">
        <p14:creationId xmlns:p14="http://schemas.microsoft.com/office/powerpoint/2010/main" val="4022552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hyperlink" Target="https://edms.cern.ch/document/3267010/1" TargetMode="External"/><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5" Type="http://schemas.openxmlformats.org/officeDocument/2006/relationships/hyperlink" Target="https://edms.cern.ch/document/3267010/1" TargetMode="External"/><Relationship Id="rId4" Type="http://schemas.openxmlformats.org/officeDocument/2006/relationships/hyperlink" Target="https://edms.cern.ch/document/2933602/2"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hyperlink" Target="https://edms.cern.ch/document/3136752/1.0" TargetMode="External"/><Relationship Id="rId5" Type="http://schemas.openxmlformats.org/officeDocument/2006/relationships/image" Target="../media/image16.png"/><Relationship Id="rId4" Type="http://schemas.openxmlformats.org/officeDocument/2006/relationships/hyperlink" Target="https://edms.cern.ch/document/3170168/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edms.cern.ch/document/3136748/1.1" TargetMode="External"/><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hyperlink" Target="https://edms.cern.ch/document/3136752/1.0" TargetMode="External"/><Relationship Id="rId5" Type="http://schemas.openxmlformats.org/officeDocument/2006/relationships/image" Target="../media/image16.png"/><Relationship Id="rId4" Type="http://schemas.openxmlformats.org/officeDocument/2006/relationships/hyperlink" Target="https://edms.cern.ch/document/3170168/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edms.cern.ch/document/3136748/1.1"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9.jp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 Id="rId5" Type="http://schemas.openxmlformats.org/officeDocument/2006/relationships/hyperlink" Target="https://edms.cern.ch/document/3126003/1.0" TargetMode="Externa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hyperlink" Target="https://edms.cern.ch/document/3136748/1.1"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hyperlink" Target="https://edms.cern.ch/document/3136748/1.1"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hyperlink" Target="https://edms.cern.ch/document/3136748/1.1"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8.png"/><Relationship Id="rId1" Type="http://schemas.openxmlformats.org/officeDocument/2006/relationships/slideLayout" Target="../slideLayouts/slideLayout8.xml"/><Relationship Id="rId4" Type="http://schemas.openxmlformats.org/officeDocument/2006/relationships/hyperlink" Target="https://edms.cern.ch/document/3136748/1.1"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edms.cern.ch/document/3126003/1.0" TargetMode="External"/><Relationship Id="rId1" Type="http://schemas.openxmlformats.org/officeDocument/2006/relationships/slideLayout" Target="../slideLayouts/slideLayout8.xml"/><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hyperlink" Target="https://edms.cern.ch/document/3126010/1.0" TargetMode="External"/><Relationship Id="rId2" Type="http://schemas.openxmlformats.org/officeDocument/2006/relationships/hyperlink" Target="https://edms.cern.ch/document/3126009/1.0" TargetMode="External"/><Relationship Id="rId1" Type="http://schemas.openxmlformats.org/officeDocument/2006/relationships/slideLayout" Target="../slideLayouts/slideLayout8.xml"/><Relationship Id="rId5" Type="http://schemas.openxmlformats.org/officeDocument/2006/relationships/image" Target="../media/image3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s://zenodo.org/records/14098917" TargetMode="External"/><Relationship Id="rId2" Type="http://schemas.openxmlformats.org/officeDocument/2006/relationships/hyperlink" Target="https://cds.cern.ch/record/2928793/files/2505.00274.pdf" TargetMode="Externa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edms.cern.ch/document/2933602/2" TargetMode="Externa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edms.cern.ch/document/3267010/1" TargetMode="External"/><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edms.cern.ch/document/3267010/1" TargetMode="External"/><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CC_anim_logo_powerpoint">
            <a:hlinkClick r:id="" action="ppaction://media"/>
            <a:extLst>
              <a:ext uri="{FF2B5EF4-FFF2-40B4-BE49-F238E27FC236}">
                <a16:creationId xmlns:a16="http://schemas.microsoft.com/office/drawing/2014/main" id="{F27B576C-AA40-4536-882D-C4EC01A31DB2}"/>
              </a:ext>
            </a:extLst>
          </p:cNvPr>
          <p:cNvPicPr>
            <a:picLocks noGrp="1" noChangeAspect="1"/>
          </p:cNvPicPr>
          <p:nvPr>
            <p:ph type="media" sz="quarter" idx="10"/>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5143500"/>
          </a:xfrm>
        </p:spPr>
      </p:pic>
    </p:spTree>
    <p:extLst>
      <p:ext uri="{BB962C8B-B14F-4D97-AF65-F5344CB8AC3E}">
        <p14:creationId xmlns:p14="http://schemas.microsoft.com/office/powerpoint/2010/main" val="165079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A13BD-4C7F-978C-C69E-0511374E723B}"/>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F66070AC-CCB8-7246-CBC6-615671280F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3360" y="1653543"/>
            <a:ext cx="3353136" cy="2429809"/>
          </a:xfrm>
          <a:prstGeom prst="rect">
            <a:avLst/>
          </a:prstGeom>
          <a:ln w="12700">
            <a:solidFill>
              <a:schemeClr val="tx1"/>
            </a:solidFill>
          </a:ln>
        </p:spPr>
      </p:pic>
      <p:sp>
        <p:nvSpPr>
          <p:cNvPr id="7" name="TextBox 6">
            <a:extLst>
              <a:ext uri="{FF2B5EF4-FFF2-40B4-BE49-F238E27FC236}">
                <a16:creationId xmlns:a16="http://schemas.microsoft.com/office/drawing/2014/main" id="{D486B31A-C99A-934F-0F2B-BE88B507CFC6}"/>
              </a:ext>
            </a:extLst>
          </p:cNvPr>
          <p:cNvSpPr txBox="1"/>
          <p:nvPr/>
        </p:nvSpPr>
        <p:spPr>
          <a:xfrm>
            <a:off x="5965640" y="4145877"/>
            <a:ext cx="2582079" cy="220638"/>
          </a:xfrm>
          <a:prstGeom prst="rect">
            <a:avLst/>
          </a:prstGeom>
          <a:noFill/>
        </p:spPr>
        <p:txBody>
          <a:bodyPr wrap="square" rtlCol="0">
            <a:spAutoFit/>
          </a:bodyPr>
          <a:lstStyle/>
          <a:p>
            <a:pPr algn="ctr">
              <a:lnSpc>
                <a:spcPts val="1000"/>
              </a:lnSpc>
            </a:pPr>
            <a:r>
              <a:rPr lang="en-US" sz="1100" i="1" dirty="0"/>
              <a:t>FCC Machine layout</a:t>
            </a:r>
            <a:endParaRPr lang="en-GB" sz="1100" i="1" dirty="0"/>
          </a:p>
        </p:txBody>
      </p:sp>
      <p:sp>
        <p:nvSpPr>
          <p:cNvPr id="5" name="Titel 4">
            <a:extLst>
              <a:ext uri="{FF2B5EF4-FFF2-40B4-BE49-F238E27FC236}">
                <a16:creationId xmlns:a16="http://schemas.microsoft.com/office/drawing/2014/main" id="{459E396F-C0CF-9C83-F7A6-41ABCA159D90}"/>
              </a:ext>
            </a:extLst>
          </p:cNvPr>
          <p:cNvSpPr>
            <a:spLocks noGrp="1"/>
          </p:cNvSpPr>
          <p:nvPr>
            <p:ph type="title"/>
          </p:nvPr>
        </p:nvSpPr>
        <p:spPr/>
        <p:txBody>
          <a:bodyPr/>
          <a:lstStyle/>
          <a:p>
            <a:r>
              <a:rPr lang="en-US" dirty="0"/>
              <a:t>Post FCC Week 2024: optimization </a:t>
            </a:r>
          </a:p>
        </p:txBody>
      </p:sp>
      <p:sp>
        <p:nvSpPr>
          <p:cNvPr id="11" name="Foliennummernplatzhalter 1">
            <a:extLst>
              <a:ext uri="{FF2B5EF4-FFF2-40B4-BE49-F238E27FC236}">
                <a16:creationId xmlns:a16="http://schemas.microsoft.com/office/drawing/2014/main" id="{09CBE5EE-6463-E21C-3146-55ACA1DF89C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3" name="Textfeld 1">
            <a:extLst>
              <a:ext uri="{FF2B5EF4-FFF2-40B4-BE49-F238E27FC236}">
                <a16:creationId xmlns:a16="http://schemas.microsoft.com/office/drawing/2014/main" id="{77E5575F-5D60-1407-A37F-A6760FAB0DA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4" name="Textfeld 7">
            <a:extLst>
              <a:ext uri="{FF2B5EF4-FFF2-40B4-BE49-F238E27FC236}">
                <a16:creationId xmlns:a16="http://schemas.microsoft.com/office/drawing/2014/main" id="{A549125E-4104-2970-FACE-CE0F3F16C08C}"/>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13" name="TextBox 12">
            <a:extLst>
              <a:ext uri="{FF2B5EF4-FFF2-40B4-BE49-F238E27FC236}">
                <a16:creationId xmlns:a16="http://schemas.microsoft.com/office/drawing/2014/main" id="{DAC6F6D0-B6A9-7447-AD9F-7D5C5137C032}"/>
              </a:ext>
            </a:extLst>
          </p:cNvPr>
          <p:cNvSpPr txBox="1"/>
          <p:nvPr/>
        </p:nvSpPr>
        <p:spPr>
          <a:xfrm>
            <a:off x="6278296" y="1275609"/>
            <a:ext cx="2150031" cy="271677"/>
          </a:xfrm>
          <a:prstGeom prst="rect">
            <a:avLst/>
          </a:prstGeom>
          <a:noFill/>
        </p:spPr>
        <p:txBody>
          <a:bodyPr wrap="square" rtlCol="0">
            <a:spAutoFit/>
          </a:bodyPr>
          <a:lstStyle/>
          <a:p>
            <a:pPr algn="ctr">
              <a:lnSpc>
                <a:spcPts val="1500"/>
              </a:lnSpc>
            </a:pPr>
            <a:r>
              <a:rPr lang="en-US" sz="1200" dirty="0">
                <a:solidFill>
                  <a:schemeClr val="accent3"/>
                </a:solidFill>
              </a:rPr>
              <a:t>3. Experimental shaft</a:t>
            </a:r>
            <a:endParaRPr lang="en-GB" sz="1200" dirty="0">
              <a:solidFill>
                <a:schemeClr val="accent3"/>
              </a:solidFill>
            </a:endParaRPr>
          </a:p>
        </p:txBody>
      </p:sp>
      <p:cxnSp>
        <p:nvCxnSpPr>
          <p:cNvPr id="15" name="Straight Arrow Connector 14">
            <a:extLst>
              <a:ext uri="{FF2B5EF4-FFF2-40B4-BE49-F238E27FC236}">
                <a16:creationId xmlns:a16="http://schemas.microsoft.com/office/drawing/2014/main" id="{8C70A6DF-5112-ABA9-F523-B70D28509194}"/>
              </a:ext>
            </a:extLst>
          </p:cNvPr>
          <p:cNvCxnSpPr>
            <a:cxnSpLocks/>
          </p:cNvCxnSpPr>
          <p:nvPr/>
        </p:nvCxnSpPr>
        <p:spPr>
          <a:xfrm flipH="1">
            <a:off x="6993271" y="1547286"/>
            <a:ext cx="720080" cy="469804"/>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 name="Text Placeholder 6">
            <a:extLst>
              <a:ext uri="{FF2B5EF4-FFF2-40B4-BE49-F238E27FC236}">
                <a16:creationId xmlns:a16="http://schemas.microsoft.com/office/drawing/2014/main" id="{9C35F940-D71F-4FA0-1ED6-924CB836AD78}"/>
              </a:ext>
            </a:extLst>
          </p:cNvPr>
          <p:cNvSpPr txBox="1">
            <a:spLocks/>
          </p:cNvSpPr>
          <p:nvPr/>
        </p:nvSpPr>
        <p:spPr>
          <a:xfrm>
            <a:off x="150964" y="1357465"/>
            <a:ext cx="5501181" cy="367240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500" dirty="0">
                <a:latin typeface="+mj-lt"/>
                <a:ea typeface="Calibri" panose="020F0502020204030204" pitchFamily="34" charset="0"/>
                <a:cs typeface="Aptos" panose="020B0004020202020204" pitchFamily="34" charset="0"/>
              </a:rPr>
              <a:t>Until the end of the feasibility study, several iterations were conducted to define an </a:t>
            </a:r>
            <a:r>
              <a:rPr lang="en-GB" sz="1500" b="1" dirty="0">
                <a:latin typeface="+mj-lt"/>
                <a:ea typeface="Calibri" panose="020F0502020204030204" pitchFamily="34" charset="0"/>
                <a:cs typeface="Aptos" panose="020B0004020202020204" pitchFamily="34" charset="0"/>
                <a:hlinkClick r:id="rId3"/>
              </a:rPr>
              <a:t>optimal</a:t>
            </a:r>
            <a:r>
              <a:rPr lang="en-GB" sz="1500" dirty="0">
                <a:latin typeface="+mj-lt"/>
                <a:ea typeface="Calibri" panose="020F0502020204030204" pitchFamily="34" charset="0"/>
                <a:cs typeface="Aptos" panose="020B0004020202020204" pitchFamily="34" charset="0"/>
                <a:hlinkClick r:id="rId3"/>
              </a:rPr>
              <a:t> and </a:t>
            </a:r>
            <a:r>
              <a:rPr lang="en-GB" sz="1500" b="1" dirty="0">
                <a:latin typeface="+mj-lt"/>
                <a:ea typeface="Calibri" panose="020F0502020204030204" pitchFamily="34" charset="0"/>
                <a:cs typeface="Aptos" panose="020B0004020202020204" pitchFamily="34" charset="0"/>
                <a:hlinkClick r:id="rId3"/>
              </a:rPr>
              <a:t>feasible</a:t>
            </a:r>
            <a:r>
              <a:rPr lang="en-GB" sz="1500" dirty="0">
                <a:latin typeface="+mj-lt"/>
                <a:ea typeface="Calibri" panose="020F0502020204030204" pitchFamily="34" charset="0"/>
                <a:cs typeface="Aptos" panose="020B0004020202020204" pitchFamily="34" charset="0"/>
                <a:hlinkClick r:id="rId3"/>
              </a:rPr>
              <a:t> handover strategy</a:t>
            </a:r>
            <a:r>
              <a:rPr lang="en-GB" sz="1500" dirty="0">
                <a:latin typeface="+mj-lt"/>
                <a:ea typeface="Calibri" panose="020F0502020204030204" pitchFamily="34" charset="0"/>
                <a:cs typeface="Aptos" panose="020B0004020202020204" pitchFamily="34" charset="0"/>
              </a:rPr>
              <a:t>:</a:t>
            </a:r>
            <a:endParaRPr lang="en-US" sz="1500" dirty="0">
              <a:latin typeface="+mj-lt"/>
            </a:endParaRPr>
          </a:p>
          <a:p>
            <a:pPr marL="285750" indent="-285750">
              <a:buFont typeface="Arial" panose="020B0604020202020204" pitchFamily="34" charset="0"/>
              <a:buChar char="•"/>
            </a:pPr>
            <a:r>
              <a:rPr lang="en-US" sz="1500" dirty="0">
                <a:latin typeface="+mj-lt"/>
              </a:rPr>
              <a:t>The Tunnel Boring Machines (TBM) will be extracted from </a:t>
            </a:r>
            <a:br>
              <a:rPr lang="en-US" sz="1500" dirty="0">
                <a:latin typeface="+mj-lt"/>
              </a:rPr>
            </a:br>
            <a:r>
              <a:rPr lang="en-US" sz="1500" dirty="0">
                <a:latin typeface="+mj-lt"/>
              </a:rPr>
              <a:t>the experimental points.</a:t>
            </a:r>
          </a:p>
          <a:p>
            <a:pPr marL="625950" lvl="1" indent="-285750">
              <a:buFont typeface="Wingdings" panose="05000000000000000000" pitchFamily="2" charset="2"/>
              <a:buChar char="Ø"/>
            </a:pPr>
            <a:r>
              <a:rPr lang="en-US" sz="1300" dirty="0">
                <a:latin typeface="+mj-lt"/>
              </a:rPr>
              <a:t>This enables for an </a:t>
            </a:r>
            <a:r>
              <a:rPr lang="en-US" sz="1300" b="1" dirty="0">
                <a:solidFill>
                  <a:schemeClr val="accent2">
                    <a:lumMod val="50000"/>
                  </a:schemeClr>
                </a:solidFill>
                <a:latin typeface="+mj-lt"/>
              </a:rPr>
              <a:t>earlier release of technical shaft. </a:t>
            </a:r>
          </a:p>
          <a:p>
            <a:pPr marL="625950" lvl="1" indent="-285750">
              <a:buFont typeface="Wingdings" panose="05000000000000000000" pitchFamily="2" charset="2"/>
              <a:buChar char="Ø"/>
            </a:pPr>
            <a:r>
              <a:rPr lang="en-US" sz="1300" dirty="0">
                <a:latin typeface="+mj-lt"/>
              </a:rPr>
              <a:t>The installation in the arc can start only after the TBM drive.</a:t>
            </a:r>
          </a:p>
          <a:p>
            <a:pPr marL="285750" indent="-285750">
              <a:buFont typeface="Arial" panose="020B0604020202020204" pitchFamily="34" charset="0"/>
              <a:buChar char="•"/>
            </a:pPr>
            <a:r>
              <a:rPr lang="en-GB" sz="1500" dirty="0">
                <a:solidFill>
                  <a:schemeClr val="accent5">
                    <a:lumMod val="75000"/>
                  </a:schemeClr>
                </a:solidFill>
                <a:latin typeface="+mj-lt"/>
                <a:ea typeface="Times New Roman" panose="02020603050405020304" pitchFamily="18" charset="0"/>
                <a:cs typeface="Aptos" panose="020B0004020202020204" pitchFamily="34" charset="0"/>
              </a:rPr>
              <a:t>Multiple arc releases </a:t>
            </a:r>
            <a:r>
              <a:rPr lang="en-GB" sz="1500" dirty="0">
                <a:latin typeface="+mj-lt"/>
                <a:ea typeface="Times New Roman" panose="02020603050405020304" pitchFamily="18" charset="0"/>
                <a:cs typeface="Aptos" panose="020B0004020202020204" pitchFamily="34" charset="0"/>
              </a:rPr>
              <a:t>phases are foreseen, each covering at least one alcove and ~1600 metres of tunnel. </a:t>
            </a:r>
          </a:p>
          <a:p>
            <a:pPr marL="625950" lvl="1" indent="-285750">
              <a:buFont typeface="Wingdings" panose="05000000000000000000" pitchFamily="2" charset="2"/>
              <a:buChar char="Ø"/>
            </a:pPr>
            <a:r>
              <a:rPr lang="en-GB" sz="1300" dirty="0">
                <a:latin typeface="+mj-lt"/>
                <a:ea typeface="Times New Roman" panose="02020603050405020304" pitchFamily="18" charset="0"/>
                <a:cs typeface="Aptos" panose="020B0004020202020204" pitchFamily="34" charset="0"/>
              </a:rPr>
              <a:t>This strategy implies two independent worksites along the arc: final civil engineering works and installation activities. </a:t>
            </a:r>
          </a:p>
          <a:p>
            <a:pPr marL="625950" lvl="1" indent="-285750">
              <a:buFont typeface="Wingdings" panose="05000000000000000000" pitchFamily="2" charset="2"/>
              <a:buChar char="Ø"/>
            </a:pPr>
            <a:r>
              <a:rPr lang="en-GB" sz="1300" dirty="0">
                <a:latin typeface="+mj-lt"/>
                <a:ea typeface="Times New Roman" panose="02020603050405020304" pitchFamily="18" charset="0"/>
                <a:cs typeface="Aptos" panose="020B0004020202020204" pitchFamily="34" charset="0"/>
              </a:rPr>
              <a:t>This allows an </a:t>
            </a:r>
            <a:r>
              <a:rPr lang="en-GB" sz="1300" b="1" dirty="0">
                <a:latin typeface="+mj-lt"/>
                <a:ea typeface="Times New Roman" panose="02020603050405020304" pitchFamily="18" charset="0"/>
                <a:cs typeface="Aptos" panose="020B0004020202020204" pitchFamily="34" charset="0"/>
              </a:rPr>
              <a:t>anticipated start of installation across the arc</a:t>
            </a:r>
            <a:r>
              <a:rPr lang="en-GB" sz="1300" dirty="0">
                <a:latin typeface="+mj-lt"/>
                <a:ea typeface="Times New Roman" panose="02020603050405020304" pitchFamily="18" charset="0"/>
                <a:cs typeface="Aptos" panose="020B0004020202020204" pitchFamily="34" charset="0"/>
              </a:rPr>
              <a:t>.</a:t>
            </a:r>
            <a:endParaRPr lang="en-US" sz="1300" dirty="0">
              <a:latin typeface="+mj-lt"/>
            </a:endParaRPr>
          </a:p>
        </p:txBody>
      </p:sp>
    </p:spTree>
    <p:extLst>
      <p:ext uri="{BB962C8B-B14F-4D97-AF65-F5344CB8AC3E}">
        <p14:creationId xmlns:p14="http://schemas.microsoft.com/office/powerpoint/2010/main" val="1076805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E14B6-597D-ACD0-F5E4-F83CFF10214E}"/>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C46046D7-9118-F3E0-EE37-71E54C0A3221}"/>
              </a:ext>
            </a:extLst>
          </p:cNvPr>
          <p:cNvSpPr>
            <a:spLocks noGrp="1"/>
          </p:cNvSpPr>
          <p:nvPr>
            <p:ph type="title"/>
          </p:nvPr>
        </p:nvSpPr>
        <p:spPr/>
        <p:txBody>
          <a:bodyPr/>
          <a:lstStyle/>
          <a:p>
            <a:r>
              <a:rPr lang="en-US" dirty="0"/>
              <a:t>Impact on installation schedule </a:t>
            </a:r>
          </a:p>
        </p:txBody>
      </p:sp>
      <p:sp>
        <p:nvSpPr>
          <p:cNvPr id="11" name="Foliennummernplatzhalter 1">
            <a:extLst>
              <a:ext uri="{FF2B5EF4-FFF2-40B4-BE49-F238E27FC236}">
                <a16:creationId xmlns:a16="http://schemas.microsoft.com/office/drawing/2014/main" id="{E2208AD7-C93E-664B-3F0C-AE6A1A8E9D9E}"/>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pic>
        <p:nvPicPr>
          <p:cNvPr id="3" name="Picture 2">
            <a:extLst>
              <a:ext uri="{FF2B5EF4-FFF2-40B4-BE49-F238E27FC236}">
                <a16:creationId xmlns:a16="http://schemas.microsoft.com/office/drawing/2014/main" id="{AE7272DE-A6EC-76CD-5AD8-47D8D3A00F46}"/>
              </a:ext>
            </a:extLst>
          </p:cNvPr>
          <p:cNvPicPr>
            <a:picLocks noChangeAspect="1"/>
          </p:cNvPicPr>
          <p:nvPr/>
        </p:nvPicPr>
        <p:blipFill>
          <a:blip r:embed="rId2"/>
          <a:srcRect t="17645"/>
          <a:stretch/>
        </p:blipFill>
        <p:spPr>
          <a:xfrm>
            <a:off x="1284147" y="1128717"/>
            <a:ext cx="2178400" cy="2844488"/>
          </a:xfrm>
          <a:prstGeom prst="rect">
            <a:avLst/>
          </a:prstGeom>
        </p:spPr>
      </p:pic>
      <p:sp>
        <p:nvSpPr>
          <p:cNvPr id="4" name="TextBox 3">
            <a:extLst>
              <a:ext uri="{FF2B5EF4-FFF2-40B4-BE49-F238E27FC236}">
                <a16:creationId xmlns:a16="http://schemas.microsoft.com/office/drawing/2014/main" id="{CC7155BD-1211-36E8-5613-94CC7A6DC68E}"/>
              </a:ext>
            </a:extLst>
          </p:cNvPr>
          <p:cNvSpPr txBox="1"/>
          <p:nvPr/>
        </p:nvSpPr>
        <p:spPr>
          <a:xfrm>
            <a:off x="1285060" y="3985429"/>
            <a:ext cx="2088232" cy="169277"/>
          </a:xfrm>
          <a:prstGeom prst="rect">
            <a:avLst/>
          </a:prstGeom>
          <a:solidFill>
            <a:schemeClr val="bg1"/>
          </a:solidFill>
        </p:spPr>
        <p:txBody>
          <a:bodyPr wrap="square" lIns="0" tIns="0" rIns="0" bIns="0" rtlCol="0">
            <a:spAutoFit/>
          </a:bodyPr>
          <a:lstStyle/>
          <a:p>
            <a:pPr algn="ctr"/>
            <a:endParaRPr lang="en-GB" sz="1100" dirty="0"/>
          </a:p>
        </p:txBody>
      </p:sp>
      <p:sp>
        <p:nvSpPr>
          <p:cNvPr id="8" name="TextBox 7">
            <a:extLst>
              <a:ext uri="{FF2B5EF4-FFF2-40B4-BE49-F238E27FC236}">
                <a16:creationId xmlns:a16="http://schemas.microsoft.com/office/drawing/2014/main" id="{DB6BBEE5-FF7F-8883-CDF4-EDB913A06901}"/>
              </a:ext>
            </a:extLst>
          </p:cNvPr>
          <p:cNvSpPr txBox="1"/>
          <p:nvPr/>
        </p:nvSpPr>
        <p:spPr>
          <a:xfrm>
            <a:off x="6975974" y="6120986"/>
            <a:ext cx="2065199" cy="276999"/>
          </a:xfrm>
          <a:prstGeom prst="rect">
            <a:avLst/>
          </a:prstGeom>
          <a:solidFill>
            <a:schemeClr val="bg1"/>
          </a:solidFill>
        </p:spPr>
        <p:txBody>
          <a:bodyPr wrap="square" lIns="0" tIns="0" rIns="0" bIns="0" rtlCol="0">
            <a:spAutoFit/>
          </a:bodyPr>
          <a:lstStyle/>
          <a:p>
            <a:pPr algn="l"/>
            <a:r>
              <a:rPr lang="en-US" dirty="0"/>
              <a:t>Simulation planning</a:t>
            </a:r>
            <a:endParaRPr lang="en-GB" dirty="0"/>
          </a:p>
        </p:txBody>
      </p:sp>
      <p:cxnSp>
        <p:nvCxnSpPr>
          <p:cNvPr id="9" name="Straight Connector 8">
            <a:extLst>
              <a:ext uri="{FF2B5EF4-FFF2-40B4-BE49-F238E27FC236}">
                <a16:creationId xmlns:a16="http://schemas.microsoft.com/office/drawing/2014/main" id="{223CCD51-2704-57FE-4A97-6C5D0BB21FA8}"/>
              </a:ext>
            </a:extLst>
          </p:cNvPr>
          <p:cNvCxnSpPr>
            <a:cxnSpLocks/>
          </p:cNvCxnSpPr>
          <p:nvPr/>
        </p:nvCxnSpPr>
        <p:spPr>
          <a:xfrm>
            <a:off x="876676" y="2485252"/>
            <a:ext cx="1031028" cy="0"/>
          </a:xfrm>
          <a:prstGeom prst="line">
            <a:avLst/>
          </a:prstGeom>
          <a:ln w="38100">
            <a:solidFill>
              <a:srgbClr val="ED3D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32D6D55-F856-F3B9-5E6C-3B24820F10B4}"/>
              </a:ext>
            </a:extLst>
          </p:cNvPr>
          <p:cNvCxnSpPr>
            <a:cxnSpLocks/>
          </p:cNvCxnSpPr>
          <p:nvPr/>
        </p:nvCxnSpPr>
        <p:spPr>
          <a:xfrm>
            <a:off x="2843808" y="3566553"/>
            <a:ext cx="738537" cy="0"/>
          </a:xfrm>
          <a:prstGeom prst="line">
            <a:avLst/>
          </a:prstGeom>
          <a:ln w="38100">
            <a:solidFill>
              <a:srgbClr val="EB3D00"/>
            </a:solidFill>
          </a:ln>
        </p:spPr>
        <p:style>
          <a:lnRef idx="1">
            <a:schemeClr val="accent1"/>
          </a:lnRef>
          <a:fillRef idx="0">
            <a:schemeClr val="accent1"/>
          </a:fillRef>
          <a:effectRef idx="0">
            <a:schemeClr val="accent1"/>
          </a:effectRef>
          <a:fontRef idx="minor">
            <a:schemeClr val="tx1"/>
          </a:fontRef>
        </p:style>
      </p:cxnSp>
      <p:pic>
        <p:nvPicPr>
          <p:cNvPr id="35" name="Picture 34">
            <a:extLst>
              <a:ext uri="{FF2B5EF4-FFF2-40B4-BE49-F238E27FC236}">
                <a16:creationId xmlns:a16="http://schemas.microsoft.com/office/drawing/2014/main" id="{C749B0DE-580E-C12B-F6FB-4134FB6F421A}"/>
              </a:ext>
            </a:extLst>
          </p:cNvPr>
          <p:cNvPicPr>
            <a:picLocks noChangeAspect="1"/>
          </p:cNvPicPr>
          <p:nvPr/>
        </p:nvPicPr>
        <p:blipFill>
          <a:blip r:embed="rId3"/>
          <a:srcRect t="30861" r="43438"/>
          <a:stretch/>
        </p:blipFill>
        <p:spPr>
          <a:xfrm>
            <a:off x="5539703" y="1132120"/>
            <a:ext cx="2524729" cy="2806226"/>
          </a:xfrm>
          <a:prstGeom prst="rect">
            <a:avLst/>
          </a:prstGeom>
        </p:spPr>
      </p:pic>
      <p:sp>
        <p:nvSpPr>
          <p:cNvPr id="36" name="TextBox 35">
            <a:extLst>
              <a:ext uri="{FF2B5EF4-FFF2-40B4-BE49-F238E27FC236}">
                <a16:creationId xmlns:a16="http://schemas.microsoft.com/office/drawing/2014/main" id="{2E0C0EF9-32EB-97EB-8AF9-D2B4854F3BD3}"/>
              </a:ext>
            </a:extLst>
          </p:cNvPr>
          <p:cNvSpPr txBox="1"/>
          <p:nvPr/>
        </p:nvSpPr>
        <p:spPr>
          <a:xfrm>
            <a:off x="431567" y="2458878"/>
            <a:ext cx="948183" cy="169277"/>
          </a:xfrm>
          <a:prstGeom prst="rect">
            <a:avLst/>
          </a:prstGeom>
          <a:solidFill>
            <a:schemeClr val="accent1">
              <a:lumMod val="20000"/>
              <a:lumOff val="80000"/>
            </a:schemeClr>
          </a:solidFill>
          <a:ln>
            <a:solidFill>
              <a:schemeClr val="tx1"/>
            </a:solidFill>
          </a:ln>
        </p:spPr>
        <p:txBody>
          <a:bodyPr wrap="square" lIns="0" tIns="0" rIns="0" bIns="0" rtlCol="0">
            <a:spAutoFit/>
          </a:bodyPr>
          <a:lstStyle/>
          <a:p>
            <a:pPr algn="ctr"/>
            <a:r>
              <a:rPr lang="en-US" sz="1100" dirty="0"/>
              <a:t>Shaft works</a:t>
            </a:r>
          </a:p>
        </p:txBody>
      </p:sp>
      <p:sp>
        <p:nvSpPr>
          <p:cNvPr id="37" name="TextBox 36">
            <a:extLst>
              <a:ext uri="{FF2B5EF4-FFF2-40B4-BE49-F238E27FC236}">
                <a16:creationId xmlns:a16="http://schemas.microsoft.com/office/drawing/2014/main" id="{4923BD07-14AA-A85A-C7EE-53F9425B1921}"/>
              </a:ext>
            </a:extLst>
          </p:cNvPr>
          <p:cNvSpPr txBox="1"/>
          <p:nvPr/>
        </p:nvSpPr>
        <p:spPr>
          <a:xfrm>
            <a:off x="431567" y="2639711"/>
            <a:ext cx="948184" cy="507831"/>
          </a:xfrm>
          <a:prstGeom prst="rect">
            <a:avLst/>
          </a:prstGeom>
          <a:solidFill>
            <a:srgbClr val="92D050"/>
          </a:solidFill>
          <a:ln>
            <a:solidFill>
              <a:schemeClr val="tx1"/>
            </a:solidFill>
          </a:ln>
        </p:spPr>
        <p:txBody>
          <a:bodyPr wrap="square" lIns="0" tIns="0" rIns="0" bIns="0" rtlCol="0">
            <a:spAutoFit/>
          </a:bodyPr>
          <a:lstStyle/>
          <a:p>
            <a:pPr algn="ctr"/>
            <a:r>
              <a:rPr lang="en-US" sz="1100" dirty="0"/>
              <a:t>Underground technical infrastructure </a:t>
            </a:r>
            <a:endParaRPr lang="en-GB" sz="1100" dirty="0"/>
          </a:p>
        </p:txBody>
      </p:sp>
      <p:sp>
        <p:nvSpPr>
          <p:cNvPr id="38" name="TextBox 37">
            <a:extLst>
              <a:ext uri="{FF2B5EF4-FFF2-40B4-BE49-F238E27FC236}">
                <a16:creationId xmlns:a16="http://schemas.microsoft.com/office/drawing/2014/main" id="{160FA649-557E-DFA4-A7C4-C0D4C0064D09}"/>
              </a:ext>
            </a:extLst>
          </p:cNvPr>
          <p:cNvSpPr txBox="1"/>
          <p:nvPr/>
        </p:nvSpPr>
        <p:spPr>
          <a:xfrm>
            <a:off x="430341" y="3154422"/>
            <a:ext cx="948184" cy="338554"/>
          </a:xfrm>
          <a:prstGeom prst="rect">
            <a:avLst/>
          </a:prstGeom>
          <a:solidFill>
            <a:srgbClr val="FFFF00"/>
          </a:solidFill>
          <a:ln>
            <a:solidFill>
              <a:schemeClr val="tx1"/>
            </a:solidFill>
          </a:ln>
        </p:spPr>
        <p:txBody>
          <a:bodyPr wrap="square" lIns="0" tIns="0" rIns="0" bIns="0" rtlCol="0">
            <a:spAutoFit/>
          </a:bodyPr>
          <a:lstStyle/>
          <a:p>
            <a:pPr algn="ctr"/>
            <a:r>
              <a:rPr lang="en-US" sz="1100" dirty="0"/>
              <a:t>Machine installation</a:t>
            </a:r>
          </a:p>
        </p:txBody>
      </p:sp>
      <p:cxnSp>
        <p:nvCxnSpPr>
          <p:cNvPr id="19" name="Straight Connector 18">
            <a:extLst>
              <a:ext uri="{FF2B5EF4-FFF2-40B4-BE49-F238E27FC236}">
                <a16:creationId xmlns:a16="http://schemas.microsoft.com/office/drawing/2014/main" id="{129564EA-3183-676F-77FB-E9ADEC83D861}"/>
              </a:ext>
            </a:extLst>
          </p:cNvPr>
          <p:cNvCxnSpPr>
            <a:cxnSpLocks/>
          </p:cNvCxnSpPr>
          <p:nvPr/>
        </p:nvCxnSpPr>
        <p:spPr>
          <a:xfrm flipH="1">
            <a:off x="7801100" y="1427921"/>
            <a:ext cx="59803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91738F8-0279-58EB-D5C9-06D91478775F}"/>
              </a:ext>
            </a:extLst>
          </p:cNvPr>
          <p:cNvCxnSpPr>
            <a:cxnSpLocks/>
          </p:cNvCxnSpPr>
          <p:nvPr/>
        </p:nvCxnSpPr>
        <p:spPr>
          <a:xfrm>
            <a:off x="5424836" y="1643945"/>
            <a:ext cx="762939" cy="0"/>
          </a:xfrm>
          <a:prstGeom prst="line">
            <a:avLst/>
          </a:prstGeom>
          <a:ln w="38100">
            <a:solidFill>
              <a:srgbClr val="EB3D00"/>
            </a:solidFill>
          </a:ln>
        </p:spPr>
        <p:style>
          <a:lnRef idx="1">
            <a:schemeClr val="accent1"/>
          </a:lnRef>
          <a:fillRef idx="0">
            <a:schemeClr val="accent1"/>
          </a:fillRef>
          <a:effectRef idx="0">
            <a:schemeClr val="accent1"/>
          </a:effectRef>
          <a:fontRef idx="minor">
            <a:schemeClr val="tx1"/>
          </a:fontRef>
        </p:style>
      </p:cxnSp>
      <p:cxnSp>
        <p:nvCxnSpPr>
          <p:cNvPr id="53" name="Gerader Verbinder 9">
            <a:extLst>
              <a:ext uri="{FF2B5EF4-FFF2-40B4-BE49-F238E27FC236}">
                <a16:creationId xmlns:a16="http://schemas.microsoft.com/office/drawing/2014/main" id="{9CB3C94D-7850-D9E0-D819-CFD5EE045195}"/>
              </a:ext>
            </a:extLst>
          </p:cNvPr>
          <p:cNvCxnSpPr>
            <a:cxnSpLocks/>
          </p:cNvCxnSpPr>
          <p:nvPr/>
        </p:nvCxnSpPr>
        <p:spPr>
          <a:xfrm>
            <a:off x="4572000" y="1059582"/>
            <a:ext cx="0" cy="374441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84FDA1A-A3CF-99A0-3B89-D3BCC633E561}"/>
              </a:ext>
            </a:extLst>
          </p:cNvPr>
          <p:cNvSpPr txBox="1"/>
          <p:nvPr/>
        </p:nvSpPr>
        <p:spPr>
          <a:xfrm>
            <a:off x="1140436" y="3965536"/>
            <a:ext cx="2377480" cy="600164"/>
          </a:xfrm>
          <a:prstGeom prst="rect">
            <a:avLst/>
          </a:prstGeom>
          <a:noFill/>
        </p:spPr>
        <p:txBody>
          <a:bodyPr wrap="square" rtlCol="0">
            <a:spAutoFit/>
          </a:bodyPr>
          <a:lstStyle/>
          <a:p>
            <a:pPr algn="ctr"/>
            <a:r>
              <a:rPr lang="en-US" sz="1100" i="1" dirty="0">
                <a:hlinkClick r:id="rId4"/>
              </a:rPr>
              <a:t>May 2024 civil engineering schedule with main installation blocks</a:t>
            </a:r>
            <a:endParaRPr lang="en-GB" sz="1100" i="1" dirty="0"/>
          </a:p>
        </p:txBody>
      </p:sp>
      <p:sp>
        <p:nvSpPr>
          <p:cNvPr id="6" name="TextBox 5">
            <a:extLst>
              <a:ext uri="{FF2B5EF4-FFF2-40B4-BE49-F238E27FC236}">
                <a16:creationId xmlns:a16="http://schemas.microsoft.com/office/drawing/2014/main" id="{FD39BAF4-9E15-CBE0-E107-FEFE7084DBD5}"/>
              </a:ext>
            </a:extLst>
          </p:cNvPr>
          <p:cNvSpPr txBox="1"/>
          <p:nvPr/>
        </p:nvSpPr>
        <p:spPr>
          <a:xfrm>
            <a:off x="5712868" y="3948201"/>
            <a:ext cx="2178400" cy="430887"/>
          </a:xfrm>
          <a:prstGeom prst="rect">
            <a:avLst/>
          </a:prstGeom>
          <a:noFill/>
        </p:spPr>
        <p:txBody>
          <a:bodyPr wrap="square" rtlCol="0">
            <a:spAutoFit/>
          </a:bodyPr>
          <a:lstStyle/>
          <a:p>
            <a:pPr algn="ctr"/>
            <a:r>
              <a:rPr lang="en-US" sz="1100" i="1" dirty="0">
                <a:hlinkClick r:id="rId5"/>
              </a:rPr>
              <a:t>May 2025 civil schedule with main installation blocks</a:t>
            </a:r>
            <a:endParaRPr lang="en-GB" sz="1100" i="1" dirty="0"/>
          </a:p>
        </p:txBody>
      </p:sp>
      <p:sp>
        <p:nvSpPr>
          <p:cNvPr id="7" name="Textfeld 1">
            <a:extLst>
              <a:ext uri="{FF2B5EF4-FFF2-40B4-BE49-F238E27FC236}">
                <a16:creationId xmlns:a16="http://schemas.microsoft.com/office/drawing/2014/main" id="{30BA2A41-315A-4F3C-E420-43B6F1570CB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9F3C89DE-9E20-6E5E-68A4-FE23CC135745}"/>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15" name="TextBox 14">
            <a:extLst>
              <a:ext uri="{FF2B5EF4-FFF2-40B4-BE49-F238E27FC236}">
                <a16:creationId xmlns:a16="http://schemas.microsoft.com/office/drawing/2014/main" id="{5E81CB62-4954-3DF1-47A1-7AB8E32254F9}"/>
              </a:ext>
            </a:extLst>
          </p:cNvPr>
          <p:cNvSpPr txBox="1"/>
          <p:nvPr/>
        </p:nvSpPr>
        <p:spPr>
          <a:xfrm>
            <a:off x="3475137" y="3531602"/>
            <a:ext cx="948183" cy="169277"/>
          </a:xfrm>
          <a:prstGeom prst="rect">
            <a:avLst/>
          </a:prstGeom>
          <a:solidFill>
            <a:schemeClr val="accent1">
              <a:lumMod val="20000"/>
              <a:lumOff val="80000"/>
            </a:schemeClr>
          </a:solidFill>
          <a:ln>
            <a:solidFill>
              <a:schemeClr val="tx1"/>
            </a:solidFill>
          </a:ln>
        </p:spPr>
        <p:txBody>
          <a:bodyPr wrap="square" lIns="0" tIns="0" rIns="0" bIns="0" rtlCol="0">
            <a:spAutoFit/>
          </a:bodyPr>
          <a:lstStyle/>
          <a:p>
            <a:pPr algn="ctr"/>
            <a:r>
              <a:rPr lang="en-US" sz="1100" dirty="0"/>
              <a:t>Shaft works</a:t>
            </a:r>
          </a:p>
        </p:txBody>
      </p:sp>
      <p:sp>
        <p:nvSpPr>
          <p:cNvPr id="16" name="TextBox 15">
            <a:extLst>
              <a:ext uri="{FF2B5EF4-FFF2-40B4-BE49-F238E27FC236}">
                <a16:creationId xmlns:a16="http://schemas.microsoft.com/office/drawing/2014/main" id="{6B270A40-8865-933D-61DB-56613A363766}"/>
              </a:ext>
            </a:extLst>
          </p:cNvPr>
          <p:cNvSpPr txBox="1"/>
          <p:nvPr/>
        </p:nvSpPr>
        <p:spPr>
          <a:xfrm>
            <a:off x="3475137" y="3720103"/>
            <a:ext cx="948184" cy="507831"/>
          </a:xfrm>
          <a:prstGeom prst="rect">
            <a:avLst/>
          </a:prstGeom>
          <a:solidFill>
            <a:srgbClr val="92D050"/>
          </a:solidFill>
          <a:ln>
            <a:solidFill>
              <a:schemeClr val="tx1"/>
            </a:solidFill>
          </a:ln>
        </p:spPr>
        <p:txBody>
          <a:bodyPr wrap="square" lIns="0" tIns="0" rIns="0" bIns="0" rtlCol="0">
            <a:spAutoFit/>
          </a:bodyPr>
          <a:lstStyle/>
          <a:p>
            <a:pPr algn="ctr"/>
            <a:r>
              <a:rPr lang="en-US" sz="1100" dirty="0"/>
              <a:t>Underground technical infrastructure </a:t>
            </a:r>
            <a:endParaRPr lang="en-GB" sz="1100" dirty="0"/>
          </a:p>
        </p:txBody>
      </p:sp>
      <p:sp>
        <p:nvSpPr>
          <p:cNvPr id="17" name="TextBox 16">
            <a:extLst>
              <a:ext uri="{FF2B5EF4-FFF2-40B4-BE49-F238E27FC236}">
                <a16:creationId xmlns:a16="http://schemas.microsoft.com/office/drawing/2014/main" id="{CD8DEAE7-0DE9-8CB6-4A35-95A228ACC228}"/>
              </a:ext>
            </a:extLst>
          </p:cNvPr>
          <p:cNvSpPr txBox="1"/>
          <p:nvPr/>
        </p:nvSpPr>
        <p:spPr>
          <a:xfrm>
            <a:off x="3473911" y="4227146"/>
            <a:ext cx="948184" cy="338554"/>
          </a:xfrm>
          <a:prstGeom prst="rect">
            <a:avLst/>
          </a:prstGeom>
          <a:solidFill>
            <a:srgbClr val="FFFF00"/>
          </a:solidFill>
          <a:ln>
            <a:solidFill>
              <a:schemeClr val="tx1"/>
            </a:solidFill>
          </a:ln>
        </p:spPr>
        <p:txBody>
          <a:bodyPr wrap="square" lIns="0" tIns="0" rIns="0" bIns="0" rtlCol="0">
            <a:spAutoFit/>
          </a:bodyPr>
          <a:lstStyle/>
          <a:p>
            <a:pPr algn="ctr"/>
            <a:r>
              <a:rPr lang="en-US" sz="1100" dirty="0"/>
              <a:t>Machine installation</a:t>
            </a:r>
          </a:p>
        </p:txBody>
      </p:sp>
      <p:sp>
        <p:nvSpPr>
          <p:cNvPr id="21" name="TextBox 20">
            <a:extLst>
              <a:ext uri="{FF2B5EF4-FFF2-40B4-BE49-F238E27FC236}">
                <a16:creationId xmlns:a16="http://schemas.microsoft.com/office/drawing/2014/main" id="{9119FCE8-ABE5-CDD3-CC0E-6C57033ED302}"/>
              </a:ext>
            </a:extLst>
          </p:cNvPr>
          <p:cNvSpPr txBox="1"/>
          <p:nvPr/>
        </p:nvSpPr>
        <p:spPr>
          <a:xfrm>
            <a:off x="4701551" y="1618984"/>
            <a:ext cx="948183" cy="169277"/>
          </a:xfrm>
          <a:prstGeom prst="rect">
            <a:avLst/>
          </a:prstGeom>
          <a:solidFill>
            <a:schemeClr val="accent1">
              <a:lumMod val="20000"/>
              <a:lumOff val="80000"/>
            </a:schemeClr>
          </a:solidFill>
          <a:ln>
            <a:solidFill>
              <a:schemeClr val="tx1"/>
            </a:solidFill>
          </a:ln>
        </p:spPr>
        <p:txBody>
          <a:bodyPr wrap="square" lIns="0" tIns="0" rIns="0" bIns="0" rtlCol="0">
            <a:spAutoFit/>
          </a:bodyPr>
          <a:lstStyle/>
          <a:p>
            <a:pPr algn="ctr"/>
            <a:r>
              <a:rPr lang="en-US" sz="1100" dirty="0"/>
              <a:t>Shaft works</a:t>
            </a:r>
          </a:p>
        </p:txBody>
      </p:sp>
      <p:sp>
        <p:nvSpPr>
          <p:cNvPr id="26" name="TextBox 25">
            <a:extLst>
              <a:ext uri="{FF2B5EF4-FFF2-40B4-BE49-F238E27FC236}">
                <a16:creationId xmlns:a16="http://schemas.microsoft.com/office/drawing/2014/main" id="{514AAFC8-9218-14B5-86A3-E9D75F130A01}"/>
              </a:ext>
            </a:extLst>
          </p:cNvPr>
          <p:cNvSpPr txBox="1"/>
          <p:nvPr/>
        </p:nvSpPr>
        <p:spPr>
          <a:xfrm>
            <a:off x="8065658" y="1386138"/>
            <a:ext cx="948183" cy="169277"/>
          </a:xfrm>
          <a:prstGeom prst="rect">
            <a:avLst/>
          </a:prstGeom>
          <a:solidFill>
            <a:schemeClr val="accent1">
              <a:lumMod val="20000"/>
              <a:lumOff val="80000"/>
            </a:schemeClr>
          </a:solidFill>
          <a:ln>
            <a:solidFill>
              <a:schemeClr val="tx1"/>
            </a:solidFill>
          </a:ln>
        </p:spPr>
        <p:txBody>
          <a:bodyPr wrap="square" lIns="0" tIns="0" rIns="0" bIns="0" rtlCol="0">
            <a:spAutoFit/>
          </a:bodyPr>
          <a:lstStyle/>
          <a:p>
            <a:pPr algn="ctr"/>
            <a:r>
              <a:rPr lang="en-US" sz="1100" dirty="0"/>
              <a:t>Shaft works</a:t>
            </a:r>
          </a:p>
        </p:txBody>
      </p:sp>
      <p:sp>
        <p:nvSpPr>
          <p:cNvPr id="28" name="TextBox 27">
            <a:extLst>
              <a:ext uri="{FF2B5EF4-FFF2-40B4-BE49-F238E27FC236}">
                <a16:creationId xmlns:a16="http://schemas.microsoft.com/office/drawing/2014/main" id="{DE6A468F-B089-85F8-5E67-3E66EC236ECE}"/>
              </a:ext>
            </a:extLst>
          </p:cNvPr>
          <p:cNvSpPr txBox="1"/>
          <p:nvPr/>
        </p:nvSpPr>
        <p:spPr>
          <a:xfrm>
            <a:off x="8065658" y="1566971"/>
            <a:ext cx="948184" cy="1692771"/>
          </a:xfrm>
          <a:prstGeom prst="rect">
            <a:avLst/>
          </a:prstGeom>
          <a:solidFill>
            <a:srgbClr val="92D050"/>
          </a:solidFill>
          <a:ln>
            <a:solidFill>
              <a:schemeClr val="tx1"/>
            </a:solidFill>
          </a:ln>
        </p:spPr>
        <p:txBody>
          <a:bodyPr wrap="square" lIns="0" tIns="0" rIns="0" bIns="0" rtlCol="0">
            <a:spAutoFit/>
          </a:bodyPr>
          <a:lstStyle/>
          <a:p>
            <a:pPr algn="ctr"/>
            <a:endParaRPr lang="en-US" sz="1100" dirty="0"/>
          </a:p>
          <a:p>
            <a:pPr algn="ctr"/>
            <a:endParaRPr lang="en-US" sz="1100" dirty="0"/>
          </a:p>
          <a:p>
            <a:pPr algn="ctr"/>
            <a:endParaRPr lang="en-US" sz="1100" dirty="0"/>
          </a:p>
          <a:p>
            <a:pPr algn="ctr"/>
            <a:r>
              <a:rPr lang="en-US" sz="1100" dirty="0"/>
              <a:t>Underground technical infrastructure</a:t>
            </a:r>
          </a:p>
          <a:p>
            <a:pPr algn="ctr"/>
            <a:endParaRPr lang="en-US" sz="1100" dirty="0"/>
          </a:p>
          <a:p>
            <a:pPr algn="ctr"/>
            <a:endParaRPr lang="en-US" sz="1100" dirty="0"/>
          </a:p>
          <a:p>
            <a:pPr algn="ctr"/>
            <a:endParaRPr lang="en-US" sz="1100" dirty="0"/>
          </a:p>
          <a:p>
            <a:pPr algn="ctr"/>
            <a:r>
              <a:rPr lang="en-US" sz="1100" dirty="0"/>
              <a:t> </a:t>
            </a:r>
            <a:endParaRPr lang="en-GB" sz="1100" dirty="0"/>
          </a:p>
        </p:txBody>
      </p:sp>
      <p:sp>
        <p:nvSpPr>
          <p:cNvPr id="29" name="TextBox 28">
            <a:extLst>
              <a:ext uri="{FF2B5EF4-FFF2-40B4-BE49-F238E27FC236}">
                <a16:creationId xmlns:a16="http://schemas.microsoft.com/office/drawing/2014/main" id="{98C264CC-739F-8DB5-06D6-EC6A99C904FF}"/>
              </a:ext>
            </a:extLst>
          </p:cNvPr>
          <p:cNvSpPr txBox="1"/>
          <p:nvPr/>
        </p:nvSpPr>
        <p:spPr>
          <a:xfrm>
            <a:off x="8064432" y="3216373"/>
            <a:ext cx="948184" cy="338554"/>
          </a:xfrm>
          <a:prstGeom prst="rect">
            <a:avLst/>
          </a:prstGeom>
          <a:solidFill>
            <a:srgbClr val="FFFF00"/>
          </a:solidFill>
          <a:ln>
            <a:solidFill>
              <a:schemeClr val="tx1"/>
            </a:solidFill>
          </a:ln>
        </p:spPr>
        <p:txBody>
          <a:bodyPr wrap="square" lIns="0" tIns="0" rIns="0" bIns="0" rtlCol="0">
            <a:spAutoFit/>
          </a:bodyPr>
          <a:lstStyle/>
          <a:p>
            <a:pPr algn="ctr"/>
            <a:r>
              <a:rPr lang="en-US" sz="1100" dirty="0"/>
              <a:t>Machine installation</a:t>
            </a:r>
          </a:p>
        </p:txBody>
      </p:sp>
      <p:cxnSp>
        <p:nvCxnSpPr>
          <p:cNvPr id="22" name="Straight Arrow Connector 21">
            <a:extLst>
              <a:ext uri="{FF2B5EF4-FFF2-40B4-BE49-F238E27FC236}">
                <a16:creationId xmlns:a16="http://schemas.microsoft.com/office/drawing/2014/main" id="{E2459A99-2934-7CFC-5694-C2BE36FFB925}"/>
              </a:ext>
            </a:extLst>
          </p:cNvPr>
          <p:cNvCxnSpPr>
            <a:cxnSpLocks/>
          </p:cNvCxnSpPr>
          <p:nvPr/>
        </p:nvCxnSpPr>
        <p:spPr>
          <a:xfrm>
            <a:off x="8017711" y="1536365"/>
            <a:ext cx="0" cy="1357261"/>
          </a:xfrm>
          <a:prstGeom prst="straightConnector1">
            <a:avLst/>
          </a:prstGeom>
          <a:ln w="57150">
            <a:solidFill>
              <a:schemeClr val="accent4">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04186DF-2BE4-1442-D5F3-F1283F71C615}"/>
              </a:ext>
            </a:extLst>
          </p:cNvPr>
          <p:cNvSpPr txBox="1"/>
          <p:nvPr/>
        </p:nvSpPr>
        <p:spPr>
          <a:xfrm>
            <a:off x="1738199" y="757429"/>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Civil </a:t>
            </a:r>
            <a:r>
              <a:rPr lang="es-ES" sz="800" dirty="0" err="1">
                <a:solidFill>
                  <a:srgbClr val="260507"/>
                </a:solidFill>
                <a:highlight>
                  <a:srgbClr val="FFFF00"/>
                </a:highlight>
              </a:rPr>
              <a:t>engineering</a:t>
            </a:r>
            <a:r>
              <a:rPr lang="es-ES" sz="800" dirty="0">
                <a:solidFill>
                  <a:srgbClr val="260507"/>
                </a:solidFill>
                <a:highlight>
                  <a:srgbClr val="FFFF00"/>
                </a:highlight>
              </a:rPr>
              <a:t> </a:t>
            </a:r>
            <a:r>
              <a:rPr lang="es-ES" sz="800" dirty="0" err="1">
                <a:solidFill>
                  <a:srgbClr val="260507"/>
                </a:solidFill>
                <a:highlight>
                  <a:srgbClr val="FFFF00"/>
                </a:highlight>
              </a:rPr>
              <a:t>team</a:t>
            </a:r>
            <a:r>
              <a:rPr lang="es-ES" sz="800" dirty="0">
                <a:solidFill>
                  <a:srgbClr val="260507"/>
                </a:solidFill>
                <a:highlight>
                  <a:srgbClr val="FFFF00"/>
                </a:highlight>
              </a:rPr>
              <a:t> </a:t>
            </a:r>
            <a:endParaRPr lang="en-GB" sz="800" dirty="0">
              <a:solidFill>
                <a:srgbClr val="260507"/>
              </a:solidFill>
              <a:highlight>
                <a:srgbClr val="FFFF00"/>
              </a:highlight>
            </a:endParaRPr>
          </a:p>
        </p:txBody>
      </p:sp>
      <p:sp>
        <p:nvSpPr>
          <p:cNvPr id="40" name="TextBox 39">
            <a:extLst>
              <a:ext uri="{FF2B5EF4-FFF2-40B4-BE49-F238E27FC236}">
                <a16:creationId xmlns:a16="http://schemas.microsoft.com/office/drawing/2014/main" id="{190E2E25-404B-A0B0-ADFE-EE53AA68F695}"/>
              </a:ext>
            </a:extLst>
          </p:cNvPr>
          <p:cNvSpPr txBox="1"/>
          <p:nvPr/>
        </p:nvSpPr>
        <p:spPr>
          <a:xfrm>
            <a:off x="6288936" y="757429"/>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Civil </a:t>
            </a:r>
            <a:r>
              <a:rPr lang="es-ES" sz="800" dirty="0" err="1">
                <a:solidFill>
                  <a:srgbClr val="260507"/>
                </a:solidFill>
                <a:highlight>
                  <a:srgbClr val="FFFF00"/>
                </a:highlight>
              </a:rPr>
              <a:t>engineering</a:t>
            </a:r>
            <a:r>
              <a:rPr lang="es-ES" sz="800" dirty="0">
                <a:solidFill>
                  <a:srgbClr val="260507"/>
                </a:solidFill>
                <a:highlight>
                  <a:srgbClr val="FFFF00"/>
                </a:highlight>
              </a:rPr>
              <a:t> </a:t>
            </a:r>
            <a:r>
              <a:rPr lang="es-ES" sz="800" dirty="0" err="1">
                <a:solidFill>
                  <a:srgbClr val="260507"/>
                </a:solidFill>
                <a:highlight>
                  <a:srgbClr val="FFFF00"/>
                </a:highlight>
              </a:rPr>
              <a:t>team</a:t>
            </a:r>
            <a:r>
              <a:rPr lang="es-ES" sz="800" dirty="0">
                <a:solidFill>
                  <a:srgbClr val="260507"/>
                </a:solidFill>
                <a:highlight>
                  <a:srgbClr val="FFFF00"/>
                </a:highlight>
              </a:rPr>
              <a:t> </a:t>
            </a:r>
            <a:endParaRPr lang="en-GB" sz="800" dirty="0">
              <a:solidFill>
                <a:srgbClr val="260507"/>
              </a:solidFill>
              <a:highlight>
                <a:srgbClr val="FFFF00"/>
              </a:highlight>
            </a:endParaRPr>
          </a:p>
        </p:txBody>
      </p:sp>
      <p:sp>
        <p:nvSpPr>
          <p:cNvPr id="20" name="Text Placeholder 6">
            <a:extLst>
              <a:ext uri="{FF2B5EF4-FFF2-40B4-BE49-F238E27FC236}">
                <a16:creationId xmlns:a16="http://schemas.microsoft.com/office/drawing/2014/main" id="{36D339B7-A5FE-6E3C-4093-1005A2E6BACA}"/>
              </a:ext>
            </a:extLst>
          </p:cNvPr>
          <p:cNvSpPr txBox="1">
            <a:spLocks/>
          </p:cNvSpPr>
          <p:nvPr/>
        </p:nvSpPr>
        <p:spPr>
          <a:xfrm>
            <a:off x="4848894" y="4313037"/>
            <a:ext cx="4354534" cy="367240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500" dirty="0">
                <a:solidFill>
                  <a:schemeClr val="accent5">
                    <a:lumMod val="75000"/>
                  </a:schemeClr>
                </a:solidFill>
                <a:latin typeface="+mj-lt"/>
                <a:ea typeface="Calibri" panose="020F0502020204030204" pitchFamily="34" charset="0"/>
              </a:rPr>
              <a:t>A significant part of technical infrastructure work is in the shadow of civil engineering schedule </a:t>
            </a:r>
            <a:endParaRPr lang="en-US" sz="1300" dirty="0">
              <a:solidFill>
                <a:schemeClr val="accent5">
                  <a:lumMod val="75000"/>
                </a:schemeClr>
              </a:solidFill>
              <a:latin typeface="+mj-lt"/>
            </a:endParaRPr>
          </a:p>
        </p:txBody>
      </p:sp>
    </p:spTree>
    <p:extLst>
      <p:ext uri="{BB962C8B-B14F-4D97-AF65-F5344CB8AC3E}">
        <p14:creationId xmlns:p14="http://schemas.microsoft.com/office/powerpoint/2010/main" val="1267015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D4186-213E-1CBC-47F8-A7CAE39D9879}"/>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6BA31E9A-DDA9-C23D-B2F0-BF36049BBB0D}"/>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12</a:t>
            </a:fld>
            <a:endParaRPr lang="de-AT" dirty="0"/>
          </a:p>
        </p:txBody>
      </p:sp>
      <p:sp>
        <p:nvSpPr>
          <p:cNvPr id="2" name="Titel 1">
            <a:extLst>
              <a:ext uri="{FF2B5EF4-FFF2-40B4-BE49-F238E27FC236}">
                <a16:creationId xmlns:a16="http://schemas.microsoft.com/office/drawing/2014/main" id="{3E47CF5E-6A98-4B80-658F-905A6CD8541B}"/>
              </a:ext>
            </a:extLst>
          </p:cNvPr>
          <p:cNvSpPr>
            <a:spLocks noGrp="1"/>
          </p:cNvSpPr>
          <p:nvPr>
            <p:ph type="title"/>
          </p:nvPr>
        </p:nvSpPr>
        <p:spPr/>
        <p:txBody>
          <a:bodyPr/>
          <a:lstStyle/>
          <a:p>
            <a:r>
              <a:rPr lang="en-US" dirty="0"/>
              <a:t>Outline </a:t>
            </a:r>
          </a:p>
        </p:txBody>
      </p:sp>
      <p:sp>
        <p:nvSpPr>
          <p:cNvPr id="8" name="Textfeld 1">
            <a:extLst>
              <a:ext uri="{FF2B5EF4-FFF2-40B4-BE49-F238E27FC236}">
                <a16:creationId xmlns:a16="http://schemas.microsoft.com/office/drawing/2014/main" id="{7EE50D34-8273-56E9-8D0C-36FF29AF6483}"/>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4857CDF2-3B85-C439-8A60-6E32B381CD01}"/>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13" name="TextBox 12">
            <a:extLst>
              <a:ext uri="{FF2B5EF4-FFF2-40B4-BE49-F238E27FC236}">
                <a16:creationId xmlns:a16="http://schemas.microsoft.com/office/drawing/2014/main" id="{5C64F102-CBAD-6A4B-2C73-BA930F307F7D}"/>
              </a:ext>
            </a:extLst>
          </p:cNvPr>
          <p:cNvSpPr txBox="1"/>
          <p:nvPr/>
        </p:nvSpPr>
        <p:spPr>
          <a:xfrm>
            <a:off x="409050" y="1131590"/>
            <a:ext cx="8263350" cy="3939540"/>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2000" dirty="0">
                <a:solidFill>
                  <a:schemeClr val="bg2">
                    <a:lumMod val="85000"/>
                  </a:schemeClr>
                </a:solidFill>
              </a:rPr>
              <a:t>Civil engineering and installation schedules </a:t>
            </a:r>
            <a:r>
              <a:rPr lang="en-US" sz="2000" dirty="0" err="1">
                <a:solidFill>
                  <a:schemeClr val="bg2">
                    <a:lumMod val="85000"/>
                  </a:schemeClr>
                </a:solidFill>
              </a:rPr>
              <a:t>optimisation</a:t>
            </a:r>
            <a:endParaRPr lang="en-US" sz="2000" dirty="0">
              <a:solidFill>
                <a:schemeClr val="bg2">
                  <a:lumMod val="85000"/>
                </a:schemeClr>
              </a:solidFill>
            </a:endParaRPr>
          </a:p>
          <a:p>
            <a:pPr marL="342900" indent="-342900">
              <a:buFont typeface="Arial" panose="020B0604020202020204" pitchFamily="34" charset="0"/>
              <a:buChar char="•"/>
            </a:pPr>
            <a:r>
              <a:rPr lang="en-US" sz="2000" dirty="0"/>
              <a:t>Technical infrastructure sequence new inputs</a:t>
            </a:r>
          </a:p>
          <a:p>
            <a:pPr marL="342900" indent="-342900">
              <a:buFont typeface="Arial" panose="020B0604020202020204" pitchFamily="34" charset="0"/>
              <a:buChar char="•"/>
            </a:pPr>
            <a:r>
              <a:rPr lang="en-US" sz="2000" dirty="0">
                <a:solidFill>
                  <a:schemeClr val="bg2">
                    <a:lumMod val="85000"/>
                  </a:schemeClr>
                </a:solidFill>
              </a:rPr>
              <a:t>Installation sequence in shafts, arcs and radio frequency points</a:t>
            </a:r>
          </a:p>
          <a:p>
            <a:pPr marL="342900" indent="-342900">
              <a:buFont typeface="Arial" panose="020B0604020202020204" pitchFamily="34" charset="0"/>
              <a:buChar char="•"/>
            </a:pPr>
            <a:r>
              <a:rPr lang="en-US" sz="2000" dirty="0">
                <a:solidFill>
                  <a:schemeClr val="bg2">
                    <a:lumMod val="85000"/>
                  </a:schemeClr>
                </a:solidFill>
              </a:rPr>
              <a:t>Overall FCC-ee and FCC-</a:t>
            </a:r>
            <a:r>
              <a:rPr lang="en-US" sz="2000" dirty="0" err="1">
                <a:solidFill>
                  <a:schemeClr val="bg2">
                    <a:lumMod val="85000"/>
                  </a:schemeClr>
                </a:solidFill>
              </a:rPr>
              <a:t>hh</a:t>
            </a:r>
            <a:r>
              <a:rPr lang="en-US" sz="2000" dirty="0">
                <a:solidFill>
                  <a:schemeClr val="bg2">
                    <a:lumMod val="85000"/>
                  </a:schemeClr>
                </a:solidFill>
              </a:rPr>
              <a:t> installation schedule</a:t>
            </a:r>
          </a:p>
          <a:p>
            <a:pPr marL="342900" indent="-342900">
              <a:buFont typeface="Arial" panose="020B0604020202020204" pitchFamily="34" charset="0"/>
              <a:buChar char="•"/>
            </a:pPr>
            <a:r>
              <a:rPr lang="en-US" sz="2000" dirty="0">
                <a:solidFill>
                  <a:schemeClr val="bg2">
                    <a:lumMod val="85000"/>
                  </a:schemeClr>
                </a:solidFill>
              </a:rPr>
              <a:t>Next steps</a:t>
            </a:r>
          </a:p>
          <a:p>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37" indent="-342900">
              <a:buFont typeface="Arial" panose="020B0604020202020204" pitchFamily="34" charset="0"/>
              <a:buChar char="•"/>
            </a:pPr>
            <a:endParaRPr lang="en-US" sz="2000" dirty="0"/>
          </a:p>
          <a:p>
            <a:pPr marL="285750" indent="-285750" algn="l">
              <a:buFont typeface="Courier New" panose="02070309020205020404" pitchFamily="49" charset="0"/>
              <a:buChar char="o"/>
            </a:pPr>
            <a:endParaRPr lang="en-US" sz="1600" kern="100" dirty="0">
              <a:effectLst/>
              <a:latin typeface="+mj-l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52176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DEF35-4733-61AB-73FE-E87FEB5CF729}"/>
            </a:ext>
          </a:extLst>
        </p:cNvPr>
        <p:cNvGrpSpPr/>
        <p:nvPr/>
      </p:nvGrpSpPr>
      <p:grpSpPr>
        <a:xfrm>
          <a:off x="0" y="0"/>
          <a:ext cx="0" cy="0"/>
          <a:chOff x="0" y="0"/>
          <a:chExt cx="0" cy="0"/>
        </a:xfrm>
      </p:grpSpPr>
      <p:pic>
        <p:nvPicPr>
          <p:cNvPr id="7" name="Image 3" descr="Une image contenant outil&#10;&#10;Description générée automatiquement avec une confiance moyenne">
            <a:extLst>
              <a:ext uri="{FF2B5EF4-FFF2-40B4-BE49-F238E27FC236}">
                <a16:creationId xmlns:a16="http://schemas.microsoft.com/office/drawing/2014/main" id="{D0BC6246-1CF9-7E8E-F974-E2B3221EDD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6920" y="517820"/>
            <a:ext cx="1903951" cy="954932"/>
          </a:xfrm>
          <a:prstGeom prst="rect">
            <a:avLst/>
          </a:prstGeom>
        </p:spPr>
      </p:pic>
      <p:pic>
        <p:nvPicPr>
          <p:cNvPr id="6" name="Picture 5">
            <a:extLst>
              <a:ext uri="{FF2B5EF4-FFF2-40B4-BE49-F238E27FC236}">
                <a16:creationId xmlns:a16="http://schemas.microsoft.com/office/drawing/2014/main" id="{748B08F9-40D8-F63F-F55D-80E1B340E613}"/>
              </a:ext>
            </a:extLst>
          </p:cNvPr>
          <p:cNvPicPr>
            <a:picLocks noChangeAspect="1"/>
          </p:cNvPicPr>
          <p:nvPr/>
        </p:nvPicPr>
        <p:blipFill>
          <a:blip r:embed="rId3"/>
          <a:srcRect t="28924"/>
          <a:stretch/>
        </p:blipFill>
        <p:spPr>
          <a:xfrm>
            <a:off x="314801" y="3710586"/>
            <a:ext cx="5800997" cy="953800"/>
          </a:xfrm>
          <a:prstGeom prst="rect">
            <a:avLst/>
          </a:prstGeom>
        </p:spPr>
      </p:pic>
      <p:sp>
        <p:nvSpPr>
          <p:cNvPr id="5" name="Titel 4">
            <a:extLst>
              <a:ext uri="{FF2B5EF4-FFF2-40B4-BE49-F238E27FC236}">
                <a16:creationId xmlns:a16="http://schemas.microsoft.com/office/drawing/2014/main" id="{0E3EA7B4-779D-F77E-F7A3-837250E3A0E8}"/>
              </a:ext>
            </a:extLst>
          </p:cNvPr>
          <p:cNvSpPr>
            <a:spLocks noGrp="1"/>
          </p:cNvSpPr>
          <p:nvPr>
            <p:ph type="title"/>
          </p:nvPr>
        </p:nvSpPr>
        <p:spPr/>
        <p:txBody>
          <a:bodyPr/>
          <a:lstStyle/>
          <a:p>
            <a:r>
              <a:rPr lang="en-US" dirty="0"/>
              <a:t>EN-EL technical infrastructure </a:t>
            </a:r>
            <a:br>
              <a:rPr lang="en-US" dirty="0"/>
            </a:br>
            <a:r>
              <a:rPr lang="en-US" dirty="0"/>
              <a:t>installation</a:t>
            </a:r>
          </a:p>
        </p:txBody>
      </p:sp>
      <p:sp>
        <p:nvSpPr>
          <p:cNvPr id="11" name="Foliennummernplatzhalter 1">
            <a:extLst>
              <a:ext uri="{FF2B5EF4-FFF2-40B4-BE49-F238E27FC236}">
                <a16:creationId xmlns:a16="http://schemas.microsoft.com/office/drawing/2014/main" id="{E01EAE66-8915-E54E-46AC-B9A01541624F}"/>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3" name="TextBox 2">
            <a:extLst>
              <a:ext uri="{FF2B5EF4-FFF2-40B4-BE49-F238E27FC236}">
                <a16:creationId xmlns:a16="http://schemas.microsoft.com/office/drawing/2014/main" id="{A2B3602E-F852-00F7-3389-3B40E45D1E5F}"/>
              </a:ext>
            </a:extLst>
          </p:cNvPr>
          <p:cNvSpPr txBox="1"/>
          <p:nvPr/>
        </p:nvSpPr>
        <p:spPr>
          <a:xfrm>
            <a:off x="539552" y="1586865"/>
            <a:ext cx="7920880" cy="923330"/>
          </a:xfrm>
          <a:prstGeom prst="rect">
            <a:avLst/>
          </a:prstGeom>
          <a:noFill/>
        </p:spPr>
        <p:txBody>
          <a:bodyPr wrap="square" lIns="0" tIns="0" rIns="0" bIns="0" rtlCol="0">
            <a:spAutoFit/>
          </a:bodyPr>
          <a:lstStyle/>
          <a:p>
            <a:r>
              <a:rPr lang="en-GB" sz="1500" b="1" dirty="0">
                <a:effectLst/>
                <a:latin typeface="+mj-lt"/>
                <a:ea typeface="Calibri" panose="020F0502020204030204" pitchFamily="34" charset="0"/>
                <a:cs typeface="Aptos" panose="020B0004020202020204" pitchFamily="34" charset="0"/>
              </a:rPr>
              <a:t>Alcove installation duration</a:t>
            </a:r>
            <a:r>
              <a:rPr lang="en-GB" sz="1500" dirty="0">
                <a:effectLst/>
                <a:latin typeface="+mj-lt"/>
                <a:ea typeface="Calibri" panose="020F0502020204030204" pitchFamily="34" charset="0"/>
                <a:cs typeface="Aptos" panose="020B0004020202020204" pitchFamily="34" charset="0"/>
              </a:rPr>
              <a:t>: </a:t>
            </a:r>
          </a:p>
          <a:p>
            <a:r>
              <a:rPr lang="en-GB" sz="1500" dirty="0">
                <a:effectLst/>
                <a:latin typeface="+mj-lt"/>
                <a:ea typeface="Calibri" panose="020F0502020204030204" pitchFamily="34" charset="0"/>
                <a:cs typeface="Aptos" panose="020B0004020202020204" pitchFamily="34" charset="0"/>
              </a:rPr>
              <a:t>Installing a </a:t>
            </a:r>
            <a:r>
              <a:rPr lang="en-GB" sz="1500" b="1" dirty="0">
                <a:effectLst/>
                <a:latin typeface="+mj-lt"/>
                <a:ea typeface="Calibri" panose="020F0502020204030204" pitchFamily="34" charset="0"/>
                <a:cs typeface="Aptos" panose="020B0004020202020204" pitchFamily="34" charset="0"/>
              </a:rPr>
              <a:t>small alcove</a:t>
            </a:r>
            <a:r>
              <a:rPr lang="en-GB" sz="1500" dirty="0">
                <a:effectLst/>
                <a:latin typeface="+mj-lt"/>
                <a:ea typeface="Calibri" panose="020F0502020204030204" pitchFamily="34" charset="0"/>
                <a:cs typeface="Aptos" panose="020B0004020202020204" pitchFamily="34" charset="0"/>
              </a:rPr>
              <a:t>, including all required equipment up to commissioning, takes approximately </a:t>
            </a:r>
            <a:r>
              <a:rPr lang="en-GB" sz="1500" b="1" dirty="0">
                <a:effectLst/>
                <a:latin typeface="+mj-lt"/>
                <a:ea typeface="Calibri" panose="020F0502020204030204" pitchFamily="34" charset="0"/>
                <a:cs typeface="Aptos" panose="020B0004020202020204" pitchFamily="34" charset="0"/>
              </a:rPr>
              <a:t>18 weeks (based on 1 team working in 1 shift).</a:t>
            </a:r>
            <a:endParaRPr lang="en-GB" sz="1500" b="1" dirty="0">
              <a:latin typeface="+mj-lt"/>
              <a:ea typeface="Calibri" panose="020F0502020204030204" pitchFamily="34" charset="0"/>
              <a:cs typeface="Aptos" panose="020B0004020202020204" pitchFamily="34" charset="0"/>
            </a:endParaRPr>
          </a:p>
          <a:p>
            <a:pPr marL="285750" indent="-285750">
              <a:buFont typeface="Wingdings" panose="05000000000000000000" pitchFamily="2" charset="2"/>
              <a:buChar char="Ø"/>
            </a:pPr>
            <a:r>
              <a:rPr lang="en-GB" sz="1500" dirty="0">
                <a:effectLst/>
                <a:latin typeface="+mj-lt"/>
                <a:ea typeface="Calibri" panose="020F0502020204030204" pitchFamily="34" charset="0"/>
                <a:cs typeface="Aptos" panose="020B0004020202020204" pitchFamily="34" charset="0"/>
              </a:rPr>
              <a:t>This should be completed </a:t>
            </a:r>
            <a:r>
              <a:rPr lang="en-GB" sz="1500" b="1" dirty="0">
                <a:effectLst/>
                <a:latin typeface="+mj-lt"/>
                <a:ea typeface="Calibri" panose="020F0502020204030204" pitchFamily="34" charset="0"/>
                <a:cs typeface="Aptos" panose="020B0004020202020204" pitchFamily="34" charset="0"/>
              </a:rPr>
              <a:t>prior to the start of high-voltage cabling activities</a:t>
            </a:r>
            <a:r>
              <a:rPr lang="en-GB" sz="1500" dirty="0">
                <a:effectLst/>
                <a:latin typeface="+mj-lt"/>
                <a:ea typeface="Calibri" panose="020F0502020204030204" pitchFamily="34" charset="0"/>
                <a:cs typeface="Aptos" panose="020B0004020202020204" pitchFamily="34" charset="0"/>
              </a:rPr>
              <a:t>.</a:t>
            </a:r>
          </a:p>
        </p:txBody>
      </p:sp>
      <p:sp>
        <p:nvSpPr>
          <p:cNvPr id="2" name="TextBox 1">
            <a:extLst>
              <a:ext uri="{FF2B5EF4-FFF2-40B4-BE49-F238E27FC236}">
                <a16:creationId xmlns:a16="http://schemas.microsoft.com/office/drawing/2014/main" id="{EBB688F9-1AF6-0E76-F9B1-16D29DB3823E}"/>
              </a:ext>
            </a:extLst>
          </p:cNvPr>
          <p:cNvSpPr txBox="1"/>
          <p:nvPr/>
        </p:nvSpPr>
        <p:spPr>
          <a:xfrm>
            <a:off x="1475656" y="4740422"/>
            <a:ext cx="3641182" cy="261610"/>
          </a:xfrm>
          <a:prstGeom prst="rect">
            <a:avLst/>
          </a:prstGeom>
          <a:noFill/>
        </p:spPr>
        <p:txBody>
          <a:bodyPr wrap="square" rtlCol="0">
            <a:spAutoFit/>
          </a:bodyPr>
          <a:lstStyle/>
          <a:p>
            <a:pPr algn="ctr"/>
            <a:r>
              <a:rPr lang="en-US" sz="1100" i="1" dirty="0">
                <a:hlinkClick r:id="rId4"/>
              </a:rPr>
              <a:t>Installation methodology of High Voltage cable needs</a:t>
            </a:r>
            <a:endParaRPr lang="en-GB" sz="1100" i="1" dirty="0"/>
          </a:p>
        </p:txBody>
      </p:sp>
      <p:sp>
        <p:nvSpPr>
          <p:cNvPr id="4" name="Textfeld 1">
            <a:extLst>
              <a:ext uri="{FF2B5EF4-FFF2-40B4-BE49-F238E27FC236}">
                <a16:creationId xmlns:a16="http://schemas.microsoft.com/office/drawing/2014/main" id="{3CEBED34-4A9A-844C-EBF3-D0FC584DA5F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8" name="Textfeld 7">
            <a:extLst>
              <a:ext uri="{FF2B5EF4-FFF2-40B4-BE49-F238E27FC236}">
                <a16:creationId xmlns:a16="http://schemas.microsoft.com/office/drawing/2014/main" id="{20EA3E4A-3CFB-00E0-77D9-D0E3BE6E3AA0}"/>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9" name="Picture 8">
            <a:extLst>
              <a:ext uri="{FF2B5EF4-FFF2-40B4-BE49-F238E27FC236}">
                <a16:creationId xmlns:a16="http://schemas.microsoft.com/office/drawing/2014/main" id="{19C83E07-EFBC-22EA-BB39-13B0D0AA126E}"/>
              </a:ext>
            </a:extLst>
          </p:cNvPr>
          <p:cNvPicPr>
            <a:picLocks noChangeAspect="1"/>
          </p:cNvPicPr>
          <p:nvPr/>
        </p:nvPicPr>
        <p:blipFill>
          <a:blip r:embed="rId5"/>
          <a:srcRect t="1" b="3143"/>
          <a:stretch/>
        </p:blipFill>
        <p:spPr>
          <a:xfrm>
            <a:off x="6187806" y="3292216"/>
            <a:ext cx="2200618" cy="1512168"/>
          </a:xfrm>
          <a:prstGeom prst="rect">
            <a:avLst/>
          </a:prstGeom>
        </p:spPr>
      </p:pic>
      <p:sp>
        <p:nvSpPr>
          <p:cNvPr id="10" name="TextBox 9">
            <a:extLst>
              <a:ext uri="{FF2B5EF4-FFF2-40B4-BE49-F238E27FC236}">
                <a16:creationId xmlns:a16="http://schemas.microsoft.com/office/drawing/2014/main" id="{C3EB43F9-6480-8236-2016-25D31F85BF43}"/>
              </a:ext>
            </a:extLst>
          </p:cNvPr>
          <p:cNvSpPr txBox="1"/>
          <p:nvPr/>
        </p:nvSpPr>
        <p:spPr>
          <a:xfrm>
            <a:off x="5525266" y="4740422"/>
            <a:ext cx="3641182" cy="261610"/>
          </a:xfrm>
          <a:prstGeom prst="rect">
            <a:avLst/>
          </a:prstGeom>
          <a:noFill/>
        </p:spPr>
        <p:txBody>
          <a:bodyPr wrap="square" rtlCol="0">
            <a:spAutoFit/>
          </a:bodyPr>
          <a:lstStyle/>
          <a:p>
            <a:pPr algn="ctr"/>
            <a:r>
              <a:rPr lang="en-US" sz="1100" i="1" dirty="0">
                <a:hlinkClick r:id="rId6"/>
              </a:rPr>
              <a:t>Alcoves layout along the arc</a:t>
            </a:r>
            <a:endParaRPr lang="en-GB" sz="1100" i="1" dirty="0"/>
          </a:p>
        </p:txBody>
      </p:sp>
      <p:sp>
        <p:nvSpPr>
          <p:cNvPr id="12" name="TextBox 11">
            <a:extLst>
              <a:ext uri="{FF2B5EF4-FFF2-40B4-BE49-F238E27FC236}">
                <a16:creationId xmlns:a16="http://schemas.microsoft.com/office/drawing/2014/main" id="{9D19710D-9076-DD70-E7A7-0D7025D698CA}"/>
              </a:ext>
            </a:extLst>
          </p:cNvPr>
          <p:cNvSpPr txBox="1"/>
          <p:nvPr/>
        </p:nvSpPr>
        <p:spPr>
          <a:xfrm>
            <a:off x="6753535" y="3054163"/>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Jean-Paul Burnet</a:t>
            </a:r>
            <a:endParaRPr lang="en-GB" sz="800" dirty="0">
              <a:solidFill>
                <a:srgbClr val="260507"/>
              </a:solidFill>
              <a:highlight>
                <a:srgbClr val="FFFF00"/>
              </a:highlight>
            </a:endParaRPr>
          </a:p>
        </p:txBody>
      </p:sp>
      <p:sp>
        <p:nvSpPr>
          <p:cNvPr id="13" name="TextBox 12">
            <a:extLst>
              <a:ext uri="{FF2B5EF4-FFF2-40B4-BE49-F238E27FC236}">
                <a16:creationId xmlns:a16="http://schemas.microsoft.com/office/drawing/2014/main" id="{B41435F2-77CC-A418-94D5-513E6E4EF1A0}"/>
              </a:ext>
            </a:extLst>
          </p:cNvPr>
          <p:cNvSpPr txBox="1"/>
          <p:nvPr/>
        </p:nvSpPr>
        <p:spPr>
          <a:xfrm>
            <a:off x="4490536" y="4416683"/>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EN-EL </a:t>
            </a:r>
            <a:r>
              <a:rPr lang="es-ES" sz="800" dirty="0" err="1">
                <a:solidFill>
                  <a:srgbClr val="260507"/>
                </a:solidFill>
                <a:highlight>
                  <a:srgbClr val="FFFF00"/>
                </a:highlight>
              </a:rPr>
              <a:t>team</a:t>
            </a:r>
            <a:endParaRPr lang="en-GB" sz="800" dirty="0">
              <a:solidFill>
                <a:srgbClr val="260507"/>
              </a:solidFill>
              <a:highlight>
                <a:srgbClr val="FFFF00"/>
              </a:highlight>
            </a:endParaRPr>
          </a:p>
        </p:txBody>
      </p:sp>
      <p:sp>
        <p:nvSpPr>
          <p:cNvPr id="14" name="TextBox 13">
            <a:extLst>
              <a:ext uri="{FF2B5EF4-FFF2-40B4-BE49-F238E27FC236}">
                <a16:creationId xmlns:a16="http://schemas.microsoft.com/office/drawing/2014/main" id="{C74A2CEF-F978-5F0E-397C-FC8A90C9A8E2}"/>
              </a:ext>
            </a:extLst>
          </p:cNvPr>
          <p:cNvSpPr txBox="1"/>
          <p:nvPr/>
        </p:nvSpPr>
        <p:spPr>
          <a:xfrm>
            <a:off x="7043014" y="139550"/>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sp>
        <p:nvSpPr>
          <p:cNvPr id="15" name="TextBox 14">
            <a:extLst>
              <a:ext uri="{FF2B5EF4-FFF2-40B4-BE49-F238E27FC236}">
                <a16:creationId xmlns:a16="http://schemas.microsoft.com/office/drawing/2014/main" id="{AC4AAE19-1111-943C-785E-61BFD543FBE3}"/>
              </a:ext>
            </a:extLst>
          </p:cNvPr>
          <p:cNvSpPr txBox="1"/>
          <p:nvPr/>
        </p:nvSpPr>
        <p:spPr>
          <a:xfrm>
            <a:off x="5490550" y="1137798"/>
            <a:ext cx="3641182" cy="261610"/>
          </a:xfrm>
          <a:prstGeom prst="rect">
            <a:avLst/>
          </a:prstGeom>
          <a:noFill/>
        </p:spPr>
        <p:txBody>
          <a:bodyPr wrap="square" rtlCol="0">
            <a:spAutoFit/>
          </a:bodyPr>
          <a:lstStyle/>
          <a:p>
            <a:pPr algn="ctr"/>
            <a:r>
              <a:rPr lang="en-US" sz="1100" i="1" dirty="0">
                <a:hlinkClick r:id="rId6"/>
              </a:rPr>
              <a:t>Small alcoves integration</a:t>
            </a:r>
            <a:endParaRPr lang="en-GB" sz="1100" i="1" dirty="0"/>
          </a:p>
        </p:txBody>
      </p:sp>
    </p:spTree>
    <p:extLst>
      <p:ext uri="{BB962C8B-B14F-4D97-AF65-F5344CB8AC3E}">
        <p14:creationId xmlns:p14="http://schemas.microsoft.com/office/powerpoint/2010/main" val="2147111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AD135-A00C-4078-B4B6-92EB256E3999}"/>
            </a:ext>
          </a:extLst>
        </p:cNvPr>
        <p:cNvGrpSpPr/>
        <p:nvPr/>
      </p:nvGrpSpPr>
      <p:grpSpPr>
        <a:xfrm>
          <a:off x="0" y="0"/>
          <a:ext cx="0" cy="0"/>
          <a:chOff x="0" y="0"/>
          <a:chExt cx="0" cy="0"/>
        </a:xfrm>
      </p:grpSpPr>
      <p:pic>
        <p:nvPicPr>
          <p:cNvPr id="17" name="Picture 16" descr="A diagram of a machine&#10;&#10;AI-generated content may be incorrect.">
            <a:extLst>
              <a:ext uri="{FF2B5EF4-FFF2-40B4-BE49-F238E27FC236}">
                <a16:creationId xmlns:a16="http://schemas.microsoft.com/office/drawing/2014/main" id="{0A88D43B-735B-2C89-6605-E15F4B4679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344" y="483518"/>
            <a:ext cx="1356121" cy="1688179"/>
          </a:xfrm>
          <a:prstGeom prst="rect">
            <a:avLst/>
          </a:prstGeom>
        </p:spPr>
      </p:pic>
      <p:pic>
        <p:nvPicPr>
          <p:cNvPr id="6" name="Picture 5">
            <a:extLst>
              <a:ext uri="{FF2B5EF4-FFF2-40B4-BE49-F238E27FC236}">
                <a16:creationId xmlns:a16="http://schemas.microsoft.com/office/drawing/2014/main" id="{94C5200D-5EA2-53C5-6FAF-DD3A85FF0EDA}"/>
              </a:ext>
            </a:extLst>
          </p:cNvPr>
          <p:cNvPicPr>
            <a:picLocks noChangeAspect="1"/>
          </p:cNvPicPr>
          <p:nvPr/>
        </p:nvPicPr>
        <p:blipFill>
          <a:blip r:embed="rId3"/>
          <a:srcRect t="28924"/>
          <a:stretch/>
        </p:blipFill>
        <p:spPr>
          <a:xfrm>
            <a:off x="314801" y="3710586"/>
            <a:ext cx="5800997" cy="953800"/>
          </a:xfrm>
          <a:prstGeom prst="rect">
            <a:avLst/>
          </a:prstGeom>
        </p:spPr>
      </p:pic>
      <p:sp>
        <p:nvSpPr>
          <p:cNvPr id="5" name="Titel 4">
            <a:extLst>
              <a:ext uri="{FF2B5EF4-FFF2-40B4-BE49-F238E27FC236}">
                <a16:creationId xmlns:a16="http://schemas.microsoft.com/office/drawing/2014/main" id="{6EC7AA9A-BD3C-E4BC-8B82-5F8F5365AED6}"/>
              </a:ext>
            </a:extLst>
          </p:cNvPr>
          <p:cNvSpPr>
            <a:spLocks noGrp="1"/>
          </p:cNvSpPr>
          <p:nvPr>
            <p:ph type="title"/>
          </p:nvPr>
        </p:nvSpPr>
        <p:spPr/>
        <p:txBody>
          <a:bodyPr/>
          <a:lstStyle/>
          <a:p>
            <a:r>
              <a:rPr lang="en-US" dirty="0"/>
              <a:t>EN-EL input for technical infrastructure installation</a:t>
            </a:r>
          </a:p>
        </p:txBody>
      </p:sp>
      <p:sp>
        <p:nvSpPr>
          <p:cNvPr id="11" name="Foliennummernplatzhalter 1">
            <a:extLst>
              <a:ext uri="{FF2B5EF4-FFF2-40B4-BE49-F238E27FC236}">
                <a16:creationId xmlns:a16="http://schemas.microsoft.com/office/drawing/2014/main" id="{026951DC-1B35-5EAC-2003-C4E1033D018C}"/>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3" name="TextBox 2">
            <a:extLst>
              <a:ext uri="{FF2B5EF4-FFF2-40B4-BE49-F238E27FC236}">
                <a16:creationId xmlns:a16="http://schemas.microsoft.com/office/drawing/2014/main" id="{E3299F13-6379-507A-AA64-1879D67F3ABF}"/>
              </a:ext>
            </a:extLst>
          </p:cNvPr>
          <p:cNvSpPr txBox="1"/>
          <p:nvPr/>
        </p:nvSpPr>
        <p:spPr>
          <a:xfrm>
            <a:off x="539552" y="1563638"/>
            <a:ext cx="7200800" cy="2077492"/>
          </a:xfrm>
          <a:prstGeom prst="rect">
            <a:avLst/>
          </a:prstGeom>
          <a:noFill/>
        </p:spPr>
        <p:txBody>
          <a:bodyPr wrap="square" lIns="0" tIns="0" rIns="0" bIns="0" rtlCol="0">
            <a:spAutoFit/>
          </a:bodyPr>
          <a:lstStyle/>
          <a:p>
            <a:pPr>
              <a:buNone/>
            </a:pPr>
            <a:r>
              <a:rPr lang="en-GB" sz="1500" b="1" dirty="0">
                <a:effectLst/>
                <a:latin typeface="+mj-lt"/>
                <a:ea typeface="Calibri" panose="020F0502020204030204" pitchFamily="34" charset="0"/>
                <a:cs typeface="Aptos" panose="020B0004020202020204" pitchFamily="34" charset="0"/>
                <a:hlinkClick r:id="rId4"/>
              </a:rPr>
              <a:t>High-voltage cable installation considerations</a:t>
            </a:r>
            <a:r>
              <a:rPr lang="en-GB" sz="1500" dirty="0">
                <a:effectLst/>
                <a:latin typeface="+mj-lt"/>
                <a:ea typeface="Calibri" panose="020F0502020204030204" pitchFamily="34" charset="0"/>
                <a:cs typeface="Aptos" panose="020B0004020202020204" pitchFamily="34" charset="0"/>
              </a:rPr>
              <a:t>:</a:t>
            </a:r>
          </a:p>
          <a:p>
            <a:pPr marL="285750" indent="-285750">
              <a:buFont typeface="Arial" panose="020B0604020202020204" pitchFamily="34" charset="0"/>
              <a:buChar char="•"/>
            </a:pPr>
            <a:r>
              <a:rPr lang="en-GB" sz="1500" dirty="0">
                <a:effectLst/>
                <a:latin typeface="+mj-lt"/>
                <a:ea typeface="Times New Roman" panose="02020603050405020304" pitchFamily="18" charset="0"/>
                <a:cs typeface="Aptos" panose="020B0004020202020204" pitchFamily="34" charset="0"/>
              </a:rPr>
              <a:t>The currently planned cable drum (which covers</a:t>
            </a:r>
            <a:r>
              <a:rPr lang="en-GB" sz="1500" b="1" dirty="0">
                <a:effectLst/>
                <a:latin typeface="+mj-lt"/>
                <a:ea typeface="Times New Roman" panose="02020603050405020304" pitchFamily="18" charset="0"/>
                <a:cs typeface="Aptos" panose="020B0004020202020204" pitchFamily="34" charset="0"/>
              </a:rPr>
              <a:t> one alcove distance of cable</a:t>
            </a:r>
            <a:r>
              <a:rPr lang="en-GB" sz="1500" dirty="0">
                <a:effectLst/>
                <a:latin typeface="+mj-lt"/>
                <a:ea typeface="Times New Roman" panose="02020603050405020304" pitchFamily="18" charset="0"/>
                <a:cs typeface="Aptos" panose="020B0004020202020204" pitchFamily="34" charset="0"/>
              </a:rPr>
              <a:t>) is too </a:t>
            </a:r>
            <a:r>
              <a:rPr lang="en-GB" sz="1500" b="1" dirty="0">
                <a:effectLst/>
                <a:latin typeface="+mj-lt"/>
                <a:ea typeface="Times New Roman" panose="02020603050405020304" pitchFamily="18" charset="0"/>
                <a:cs typeface="Aptos" panose="020B0004020202020204" pitchFamily="34" charset="0"/>
              </a:rPr>
              <a:t>large to fit in the tunnel</a:t>
            </a:r>
            <a:r>
              <a:rPr lang="en-GB" sz="1500" dirty="0">
                <a:effectLst/>
                <a:latin typeface="+mj-lt"/>
                <a:ea typeface="Times New Roman" panose="02020603050405020304" pitchFamily="18" charset="0"/>
                <a:cs typeface="Aptos" panose="020B0004020202020204" pitchFamily="34" charset="0"/>
              </a:rPr>
              <a:t>.</a:t>
            </a:r>
            <a:endParaRPr lang="en-GB" sz="1500" dirty="0">
              <a:latin typeface="+mj-lt"/>
              <a:ea typeface="Calibri" panose="020F0502020204030204" pitchFamily="34" charset="0"/>
              <a:cs typeface="Aptos" panose="020B0004020202020204" pitchFamily="34" charset="0"/>
            </a:endParaRPr>
          </a:p>
          <a:p>
            <a:pPr marL="285750" indent="-285750">
              <a:buFont typeface="Arial" panose="020B0604020202020204" pitchFamily="34" charset="0"/>
              <a:buChar char="•"/>
            </a:pPr>
            <a:r>
              <a:rPr lang="en-GB" sz="1500" dirty="0">
                <a:effectLst/>
                <a:latin typeface="+mj-lt"/>
                <a:ea typeface="Times New Roman" panose="02020603050405020304" pitchFamily="18" charset="0"/>
                <a:cs typeface="Aptos" panose="020B0004020202020204" pitchFamily="34" charset="0"/>
              </a:rPr>
              <a:t>Only one cable tube is available to transport the cable along the arc.</a:t>
            </a:r>
            <a:endParaRPr lang="en-GB" sz="1500" dirty="0">
              <a:latin typeface="+mj-lt"/>
              <a:ea typeface="Times New Roman" panose="02020603050405020304" pitchFamily="18" charset="0"/>
              <a:cs typeface="Aptos" panose="020B0004020202020204" pitchFamily="34" charset="0"/>
            </a:endParaRPr>
          </a:p>
          <a:p>
            <a:pPr marL="628613" lvl="1" indent="-285750">
              <a:buFont typeface="Wingdings" panose="05000000000000000000" pitchFamily="2" charset="2"/>
              <a:buChar char="Ø"/>
            </a:pPr>
            <a:r>
              <a:rPr lang="en-GB" sz="1500" dirty="0">
                <a:effectLst/>
                <a:latin typeface="+mj-lt"/>
                <a:ea typeface="Times New Roman" panose="02020603050405020304" pitchFamily="18" charset="0"/>
                <a:cs typeface="Aptos" panose="020B0004020202020204" pitchFamily="34" charset="0"/>
              </a:rPr>
              <a:t>The closest accessible cable tube must be used to install cables in the furthest sections. The i</a:t>
            </a:r>
            <a:r>
              <a:rPr lang="en-GB" sz="1500" dirty="0">
                <a:latin typeface="+mj-lt"/>
                <a:ea typeface="Times New Roman" panose="02020603050405020304" pitchFamily="18" charset="0"/>
                <a:cs typeface="Aptos" panose="020B0004020202020204" pitchFamily="34" charset="0"/>
              </a:rPr>
              <a:t>nstallation </a:t>
            </a:r>
            <a:r>
              <a:rPr lang="en-GB" sz="1500" b="1" dirty="0">
                <a:latin typeface="+mj-lt"/>
                <a:ea typeface="Times New Roman" panose="02020603050405020304" pitchFamily="18" charset="0"/>
                <a:cs typeface="Aptos" panose="020B0004020202020204" pitchFamily="34" charset="0"/>
              </a:rPr>
              <a:t>requires </a:t>
            </a:r>
            <a:r>
              <a:rPr lang="en-GB" sz="1500" b="1" dirty="0">
                <a:effectLst/>
                <a:latin typeface="+mj-lt"/>
                <a:ea typeface="Times New Roman" panose="02020603050405020304" pitchFamily="18" charset="0"/>
                <a:cs typeface="Aptos" panose="020B0004020202020204" pitchFamily="34" charset="0"/>
              </a:rPr>
              <a:t>the overall arc released by civil engineering</a:t>
            </a:r>
            <a:r>
              <a:rPr lang="en-GB" sz="1500" dirty="0">
                <a:effectLst/>
                <a:latin typeface="+mj-lt"/>
                <a:ea typeface="Times New Roman" panose="02020603050405020304" pitchFamily="18" charset="0"/>
                <a:cs typeface="Aptos" panose="020B0004020202020204" pitchFamily="34" charset="0"/>
              </a:rPr>
              <a:t>. </a:t>
            </a:r>
            <a:endParaRPr lang="en-GB" sz="15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500" b="1" dirty="0">
                <a:effectLst/>
                <a:latin typeface="+mj-lt"/>
                <a:ea typeface="Times New Roman" panose="02020603050405020304" pitchFamily="18" charset="0"/>
                <a:cs typeface="Aptos" panose="020B0004020202020204" pitchFamily="34" charset="0"/>
              </a:rPr>
              <a:t>Work</a:t>
            </a:r>
            <a:r>
              <a:rPr lang="en-GB" sz="1500" dirty="0">
                <a:effectLst/>
                <a:latin typeface="+mj-lt"/>
                <a:ea typeface="Times New Roman" panose="02020603050405020304" pitchFamily="18" charset="0"/>
                <a:cs typeface="Aptos" panose="020B0004020202020204" pitchFamily="34" charset="0"/>
              </a:rPr>
              <a:t> is carried out in front of the </a:t>
            </a:r>
            <a:r>
              <a:rPr lang="en-GB" sz="1500" b="1" dirty="0">
                <a:effectLst/>
                <a:latin typeface="+mj-lt"/>
                <a:ea typeface="Times New Roman" panose="02020603050405020304" pitchFamily="18" charset="0"/>
                <a:cs typeface="Aptos" panose="020B0004020202020204" pitchFamily="34" charset="0"/>
              </a:rPr>
              <a:t>alcoves</a:t>
            </a:r>
            <a:r>
              <a:rPr lang="en-GB" sz="1500" dirty="0">
                <a:effectLst/>
                <a:latin typeface="+mj-lt"/>
                <a:ea typeface="Times New Roman" panose="02020603050405020304" pitchFamily="18" charset="0"/>
                <a:cs typeface="Aptos" panose="020B0004020202020204" pitchFamily="34" charset="0"/>
              </a:rPr>
              <a:t>. Installation in the arc is possible only if the winch can be positioned within the transport corridor.</a:t>
            </a:r>
            <a:endParaRPr lang="en-GB" sz="1500" dirty="0">
              <a:effectLst/>
              <a:latin typeface="+mj-lt"/>
              <a:ea typeface="Calibri" panose="020F0502020204030204" pitchFamily="34" charset="0"/>
              <a:cs typeface="Aptos" panose="020B0004020202020204" pitchFamily="34" charset="0"/>
            </a:endParaRPr>
          </a:p>
        </p:txBody>
      </p:sp>
      <p:sp>
        <p:nvSpPr>
          <p:cNvPr id="2" name="TextBox 1">
            <a:extLst>
              <a:ext uri="{FF2B5EF4-FFF2-40B4-BE49-F238E27FC236}">
                <a16:creationId xmlns:a16="http://schemas.microsoft.com/office/drawing/2014/main" id="{A9BBEB95-0773-6DF9-B280-0EC1D94C2915}"/>
              </a:ext>
            </a:extLst>
          </p:cNvPr>
          <p:cNvSpPr txBox="1"/>
          <p:nvPr/>
        </p:nvSpPr>
        <p:spPr>
          <a:xfrm>
            <a:off x="1475656" y="4740422"/>
            <a:ext cx="3641182" cy="261610"/>
          </a:xfrm>
          <a:prstGeom prst="rect">
            <a:avLst/>
          </a:prstGeom>
          <a:noFill/>
        </p:spPr>
        <p:txBody>
          <a:bodyPr wrap="square" rtlCol="0">
            <a:spAutoFit/>
          </a:bodyPr>
          <a:lstStyle/>
          <a:p>
            <a:pPr algn="ctr"/>
            <a:r>
              <a:rPr lang="en-US" sz="1100" i="1" dirty="0">
                <a:hlinkClick r:id="rId4"/>
              </a:rPr>
              <a:t>Installation methodology of High Voltage cable needs</a:t>
            </a:r>
            <a:endParaRPr lang="en-GB" sz="1100" i="1" dirty="0"/>
          </a:p>
        </p:txBody>
      </p:sp>
      <p:sp>
        <p:nvSpPr>
          <p:cNvPr id="4" name="Textfeld 1">
            <a:extLst>
              <a:ext uri="{FF2B5EF4-FFF2-40B4-BE49-F238E27FC236}">
                <a16:creationId xmlns:a16="http://schemas.microsoft.com/office/drawing/2014/main" id="{41C606FA-91C8-31D7-F197-3A2929F83C86}"/>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8" name="Textfeld 7">
            <a:extLst>
              <a:ext uri="{FF2B5EF4-FFF2-40B4-BE49-F238E27FC236}">
                <a16:creationId xmlns:a16="http://schemas.microsoft.com/office/drawing/2014/main" id="{D418226A-37FD-8625-4F6C-3FC6DACE30C6}"/>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9" name="Picture 8">
            <a:extLst>
              <a:ext uri="{FF2B5EF4-FFF2-40B4-BE49-F238E27FC236}">
                <a16:creationId xmlns:a16="http://schemas.microsoft.com/office/drawing/2014/main" id="{5355D810-7F33-A526-FC4A-053BE44E850B}"/>
              </a:ext>
            </a:extLst>
          </p:cNvPr>
          <p:cNvPicPr>
            <a:picLocks noChangeAspect="1"/>
          </p:cNvPicPr>
          <p:nvPr/>
        </p:nvPicPr>
        <p:blipFill>
          <a:blip r:embed="rId5"/>
          <a:srcRect b="8062"/>
          <a:stretch/>
        </p:blipFill>
        <p:spPr>
          <a:xfrm>
            <a:off x="6524226" y="3435846"/>
            <a:ext cx="2200618" cy="1435381"/>
          </a:xfrm>
          <a:prstGeom prst="rect">
            <a:avLst/>
          </a:prstGeom>
        </p:spPr>
      </p:pic>
      <p:sp>
        <p:nvSpPr>
          <p:cNvPr id="10" name="TextBox 9">
            <a:extLst>
              <a:ext uri="{FF2B5EF4-FFF2-40B4-BE49-F238E27FC236}">
                <a16:creationId xmlns:a16="http://schemas.microsoft.com/office/drawing/2014/main" id="{29DE408A-9E58-C40A-FA2C-A2F02BF0C697}"/>
              </a:ext>
            </a:extLst>
          </p:cNvPr>
          <p:cNvSpPr txBox="1"/>
          <p:nvPr/>
        </p:nvSpPr>
        <p:spPr>
          <a:xfrm>
            <a:off x="5803944" y="4740422"/>
            <a:ext cx="3641182" cy="261610"/>
          </a:xfrm>
          <a:prstGeom prst="rect">
            <a:avLst/>
          </a:prstGeom>
          <a:noFill/>
        </p:spPr>
        <p:txBody>
          <a:bodyPr wrap="square" rtlCol="0">
            <a:spAutoFit/>
          </a:bodyPr>
          <a:lstStyle/>
          <a:p>
            <a:pPr algn="ctr"/>
            <a:r>
              <a:rPr lang="en-US" sz="1100" i="1" dirty="0">
                <a:hlinkClick r:id="rId6"/>
              </a:rPr>
              <a:t>Alcoves layout along the arc</a:t>
            </a:r>
            <a:endParaRPr lang="en-GB" sz="1100" i="1" dirty="0"/>
          </a:p>
        </p:txBody>
      </p:sp>
      <p:sp>
        <p:nvSpPr>
          <p:cNvPr id="12" name="TextBox 11">
            <a:extLst>
              <a:ext uri="{FF2B5EF4-FFF2-40B4-BE49-F238E27FC236}">
                <a16:creationId xmlns:a16="http://schemas.microsoft.com/office/drawing/2014/main" id="{A46CF86E-52DD-EF0E-6C2F-C1A46B51D946}"/>
              </a:ext>
            </a:extLst>
          </p:cNvPr>
          <p:cNvSpPr txBox="1"/>
          <p:nvPr/>
        </p:nvSpPr>
        <p:spPr>
          <a:xfrm>
            <a:off x="7107988" y="3172521"/>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Jean-Paul Burnet</a:t>
            </a:r>
            <a:endParaRPr lang="en-GB" sz="800" dirty="0">
              <a:solidFill>
                <a:srgbClr val="260507"/>
              </a:solidFill>
              <a:highlight>
                <a:srgbClr val="FFFF00"/>
              </a:highlight>
            </a:endParaRPr>
          </a:p>
        </p:txBody>
      </p:sp>
      <p:sp>
        <p:nvSpPr>
          <p:cNvPr id="13" name="TextBox 12">
            <a:extLst>
              <a:ext uri="{FF2B5EF4-FFF2-40B4-BE49-F238E27FC236}">
                <a16:creationId xmlns:a16="http://schemas.microsoft.com/office/drawing/2014/main" id="{49D9DEE6-5388-274D-5930-E7CCB0EF76C8}"/>
              </a:ext>
            </a:extLst>
          </p:cNvPr>
          <p:cNvSpPr txBox="1"/>
          <p:nvPr/>
        </p:nvSpPr>
        <p:spPr>
          <a:xfrm>
            <a:off x="4490536" y="4416683"/>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EN-EL </a:t>
            </a:r>
            <a:r>
              <a:rPr lang="es-ES" sz="800" dirty="0" err="1">
                <a:solidFill>
                  <a:srgbClr val="260507"/>
                </a:solidFill>
                <a:highlight>
                  <a:srgbClr val="FFFF00"/>
                </a:highlight>
              </a:rPr>
              <a:t>team</a:t>
            </a:r>
            <a:endParaRPr lang="en-GB" sz="800" dirty="0">
              <a:solidFill>
                <a:srgbClr val="260507"/>
              </a:solidFill>
              <a:highlight>
                <a:srgbClr val="FFFF00"/>
              </a:highlight>
            </a:endParaRPr>
          </a:p>
        </p:txBody>
      </p:sp>
      <p:sp>
        <p:nvSpPr>
          <p:cNvPr id="16" name="TextBox 15">
            <a:extLst>
              <a:ext uri="{FF2B5EF4-FFF2-40B4-BE49-F238E27FC236}">
                <a16:creationId xmlns:a16="http://schemas.microsoft.com/office/drawing/2014/main" id="{96542194-A7C4-F433-FC96-3B8601FC072B}"/>
              </a:ext>
            </a:extLst>
          </p:cNvPr>
          <p:cNvSpPr txBox="1"/>
          <p:nvPr/>
        </p:nvSpPr>
        <p:spPr>
          <a:xfrm>
            <a:off x="6843834" y="2152636"/>
            <a:ext cx="2921102" cy="430887"/>
          </a:xfrm>
          <a:prstGeom prst="rect">
            <a:avLst/>
          </a:prstGeom>
          <a:noFill/>
        </p:spPr>
        <p:txBody>
          <a:bodyPr wrap="square" rtlCol="0">
            <a:spAutoFit/>
          </a:bodyPr>
          <a:lstStyle/>
          <a:p>
            <a:pPr algn="ctr"/>
            <a:r>
              <a:rPr lang="en-US" sz="1100" i="1" dirty="0">
                <a:hlinkClick r:id="rId7"/>
              </a:rPr>
              <a:t>FCC cross section</a:t>
            </a:r>
          </a:p>
          <a:p>
            <a:pPr algn="ctr"/>
            <a:r>
              <a:rPr lang="en-US" sz="1100" i="1" dirty="0">
                <a:hlinkClick r:id="rId7"/>
              </a:rPr>
              <a:t> in the arcs</a:t>
            </a:r>
            <a:endParaRPr lang="en-GB" sz="1100" i="1" dirty="0"/>
          </a:p>
        </p:txBody>
      </p:sp>
      <p:sp>
        <p:nvSpPr>
          <p:cNvPr id="18" name="TextBox 17">
            <a:extLst>
              <a:ext uri="{FF2B5EF4-FFF2-40B4-BE49-F238E27FC236}">
                <a16:creationId xmlns:a16="http://schemas.microsoft.com/office/drawing/2014/main" id="{31B4C8C7-2B3C-61A4-B50F-E082C967F6CC}"/>
              </a:ext>
            </a:extLst>
          </p:cNvPr>
          <p:cNvSpPr txBox="1"/>
          <p:nvPr/>
        </p:nvSpPr>
        <p:spPr>
          <a:xfrm>
            <a:off x="7211837" y="131892"/>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spTree>
    <p:extLst>
      <p:ext uri="{BB962C8B-B14F-4D97-AF65-F5344CB8AC3E}">
        <p14:creationId xmlns:p14="http://schemas.microsoft.com/office/powerpoint/2010/main" val="1694578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0E50F4-B7D6-5A1D-4089-DC1059D3185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E2B2617A-FE2E-6FE1-9391-248A30825F1E}"/>
              </a:ext>
            </a:extLst>
          </p:cNvPr>
          <p:cNvSpPr>
            <a:spLocks noGrp="1"/>
          </p:cNvSpPr>
          <p:nvPr>
            <p:ph type="title"/>
          </p:nvPr>
        </p:nvSpPr>
        <p:spPr/>
        <p:txBody>
          <a:bodyPr/>
          <a:lstStyle/>
          <a:p>
            <a:r>
              <a:rPr lang="en-US" dirty="0"/>
              <a:t>HL-LHC feedback &amp; sequence</a:t>
            </a:r>
          </a:p>
        </p:txBody>
      </p:sp>
      <p:sp>
        <p:nvSpPr>
          <p:cNvPr id="11" name="Foliennummernplatzhalter 1">
            <a:extLst>
              <a:ext uri="{FF2B5EF4-FFF2-40B4-BE49-F238E27FC236}">
                <a16:creationId xmlns:a16="http://schemas.microsoft.com/office/drawing/2014/main" id="{A58B021F-74A8-0411-6385-D32C5785DB40}"/>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sp>
        <p:nvSpPr>
          <p:cNvPr id="3" name="TextBox 2">
            <a:extLst>
              <a:ext uri="{FF2B5EF4-FFF2-40B4-BE49-F238E27FC236}">
                <a16:creationId xmlns:a16="http://schemas.microsoft.com/office/drawing/2014/main" id="{6B570DC1-1611-0048-0599-34E369DF59F6}"/>
              </a:ext>
            </a:extLst>
          </p:cNvPr>
          <p:cNvSpPr txBox="1"/>
          <p:nvPr/>
        </p:nvSpPr>
        <p:spPr>
          <a:xfrm>
            <a:off x="606865" y="3579736"/>
            <a:ext cx="8263350" cy="923330"/>
          </a:xfrm>
          <a:prstGeom prst="rect">
            <a:avLst/>
          </a:prstGeom>
          <a:noFill/>
        </p:spPr>
        <p:txBody>
          <a:bodyPr wrap="square" lIns="0" tIns="0" rIns="0" bIns="0" rtlCol="0">
            <a:spAutoFit/>
          </a:bodyPr>
          <a:lstStyle/>
          <a:p>
            <a:pPr>
              <a:buNone/>
            </a:pPr>
            <a:r>
              <a:rPr lang="en-GB" sz="1500" dirty="0">
                <a:effectLst/>
                <a:latin typeface="+mj-lt"/>
                <a:ea typeface="Calibri" panose="020F0502020204030204" pitchFamily="34" charset="0"/>
                <a:cs typeface="Aptos" panose="020B0004020202020204" pitchFamily="34" charset="0"/>
              </a:rPr>
              <a:t>The most recent tunnel construction and underground installation of service galleries (80 m deep and 300 m long) was carried out at Points 1 and 5 of the LHC.</a:t>
            </a:r>
          </a:p>
          <a:p>
            <a:r>
              <a:rPr lang="en-GB" sz="1500" b="1" dirty="0">
                <a:effectLst/>
                <a:latin typeface="+mj-lt"/>
                <a:ea typeface="Calibri" panose="020F0502020204030204" pitchFamily="34" charset="0"/>
                <a:cs typeface="Aptos" panose="020B0004020202020204" pitchFamily="34" charset="0"/>
              </a:rPr>
              <a:t>The FCC technical infrastructure design draws on the experience gained from the HL-LHC project.</a:t>
            </a:r>
          </a:p>
        </p:txBody>
      </p:sp>
      <p:sp>
        <p:nvSpPr>
          <p:cNvPr id="8" name="TextBox 7">
            <a:extLst>
              <a:ext uri="{FF2B5EF4-FFF2-40B4-BE49-F238E27FC236}">
                <a16:creationId xmlns:a16="http://schemas.microsoft.com/office/drawing/2014/main" id="{9A078171-AE18-9037-C7BF-F6C4A61D8CAD}"/>
              </a:ext>
            </a:extLst>
          </p:cNvPr>
          <p:cNvSpPr txBox="1"/>
          <p:nvPr/>
        </p:nvSpPr>
        <p:spPr>
          <a:xfrm>
            <a:off x="1007830" y="3033173"/>
            <a:ext cx="2985407" cy="769441"/>
          </a:xfrm>
          <a:prstGeom prst="rect">
            <a:avLst/>
          </a:prstGeom>
          <a:noFill/>
        </p:spPr>
        <p:txBody>
          <a:bodyPr wrap="square" rtlCol="0">
            <a:spAutoFit/>
          </a:bodyPr>
          <a:lstStyle/>
          <a:p>
            <a:pPr algn="ctr">
              <a:buNone/>
            </a:pPr>
            <a:r>
              <a:rPr lang="en-US" sz="1100" i="1" dirty="0">
                <a:latin typeface="+mj-lt"/>
              </a:rPr>
              <a:t>HL-LHC cross-section of underground galleries in point 1 and point 5 </a:t>
            </a:r>
            <a:r>
              <a:rPr lang="en-US" sz="1100" i="1" dirty="0">
                <a:effectLst/>
                <a:latin typeface="+mj-lt"/>
                <a:ea typeface="Calibri" panose="020F0502020204030204" pitchFamily="34" charset="0"/>
              </a:rPr>
              <a:t>extracted from 3D reference ST1120748_01</a:t>
            </a:r>
            <a:r>
              <a:rPr lang="en-GB" sz="1100" i="1" dirty="0">
                <a:latin typeface="+mj-lt"/>
                <a:ea typeface="Calibri" panose="020F0502020204030204" pitchFamily="34" charset="0"/>
              </a:rPr>
              <a:t> </a:t>
            </a:r>
            <a:r>
              <a:rPr lang="en-US" sz="1100" i="1" dirty="0">
                <a:effectLst/>
                <a:latin typeface="+mj-lt"/>
                <a:ea typeface="Calibri" panose="020F0502020204030204" pitchFamily="34" charset="0"/>
              </a:rPr>
              <a:t>12/05/2025</a:t>
            </a:r>
            <a:endParaRPr lang="en-GB" sz="1100" i="1" dirty="0">
              <a:effectLst/>
              <a:latin typeface="+mj-lt"/>
              <a:ea typeface="Calibri" panose="020F0502020204030204" pitchFamily="34" charset="0"/>
            </a:endParaRPr>
          </a:p>
          <a:p>
            <a:pPr algn="ctr"/>
            <a:endParaRPr lang="en-GB" sz="1100" i="1" dirty="0">
              <a:latin typeface="+mj-lt"/>
            </a:endParaRPr>
          </a:p>
        </p:txBody>
      </p:sp>
      <p:sp>
        <p:nvSpPr>
          <p:cNvPr id="9" name="TextBox 8">
            <a:extLst>
              <a:ext uri="{FF2B5EF4-FFF2-40B4-BE49-F238E27FC236}">
                <a16:creationId xmlns:a16="http://schemas.microsoft.com/office/drawing/2014/main" id="{6112D0ED-EA3F-C89F-A000-C2A8A94E64EC}"/>
              </a:ext>
            </a:extLst>
          </p:cNvPr>
          <p:cNvSpPr txBox="1"/>
          <p:nvPr/>
        </p:nvSpPr>
        <p:spPr>
          <a:xfrm>
            <a:off x="6843834" y="2152636"/>
            <a:ext cx="2921102" cy="430887"/>
          </a:xfrm>
          <a:prstGeom prst="rect">
            <a:avLst/>
          </a:prstGeom>
          <a:noFill/>
        </p:spPr>
        <p:txBody>
          <a:bodyPr wrap="square" rtlCol="0">
            <a:spAutoFit/>
          </a:bodyPr>
          <a:lstStyle/>
          <a:p>
            <a:pPr algn="ctr"/>
            <a:r>
              <a:rPr lang="en-US" sz="1100" i="1" dirty="0">
                <a:hlinkClick r:id="rId3"/>
              </a:rPr>
              <a:t>FCC cross section</a:t>
            </a:r>
          </a:p>
          <a:p>
            <a:pPr algn="ctr"/>
            <a:r>
              <a:rPr lang="en-US" sz="1100" i="1" dirty="0">
                <a:hlinkClick r:id="rId3"/>
              </a:rPr>
              <a:t> in the arcs</a:t>
            </a:r>
            <a:endParaRPr lang="en-GB" sz="1100" i="1" dirty="0"/>
          </a:p>
        </p:txBody>
      </p:sp>
      <p:sp>
        <p:nvSpPr>
          <p:cNvPr id="10" name="Textfeld 1">
            <a:extLst>
              <a:ext uri="{FF2B5EF4-FFF2-40B4-BE49-F238E27FC236}">
                <a16:creationId xmlns:a16="http://schemas.microsoft.com/office/drawing/2014/main" id="{219A71FB-B616-186E-F43D-5BD73BD42387}"/>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2" name="Textfeld 7">
            <a:extLst>
              <a:ext uri="{FF2B5EF4-FFF2-40B4-BE49-F238E27FC236}">
                <a16:creationId xmlns:a16="http://schemas.microsoft.com/office/drawing/2014/main" id="{FA9B4C99-DD5C-F2ED-4FB3-ABEABDA557CE}"/>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7" name="Picture 6" descr="A diagram of a machine&#10;&#10;AI-generated content may be incorrect.">
            <a:extLst>
              <a:ext uri="{FF2B5EF4-FFF2-40B4-BE49-F238E27FC236}">
                <a16:creationId xmlns:a16="http://schemas.microsoft.com/office/drawing/2014/main" id="{879E3669-9CE2-3B2F-7C98-B9E4B3B423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8344" y="483518"/>
            <a:ext cx="1356121" cy="1688179"/>
          </a:xfrm>
          <a:prstGeom prst="rect">
            <a:avLst/>
          </a:prstGeom>
        </p:spPr>
      </p:pic>
      <p:pic>
        <p:nvPicPr>
          <p:cNvPr id="14" name="Picture 13" descr="A circular object with different colored objects&#10;&#10;AI-generated content may be incorrect.">
            <a:extLst>
              <a:ext uri="{FF2B5EF4-FFF2-40B4-BE49-F238E27FC236}">
                <a16:creationId xmlns:a16="http://schemas.microsoft.com/office/drawing/2014/main" id="{2878C4E7-2446-A601-20B5-E55C4A9487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5254" y="1032054"/>
            <a:ext cx="2253005" cy="2043752"/>
          </a:xfrm>
          <a:prstGeom prst="rect">
            <a:avLst/>
          </a:prstGeom>
        </p:spPr>
      </p:pic>
      <p:pic>
        <p:nvPicPr>
          <p:cNvPr id="18" name="Picture 17" descr="A long white tunnel with metal racks&#10;&#10;AI-generated content may be incorrect.">
            <a:extLst>
              <a:ext uri="{FF2B5EF4-FFF2-40B4-BE49-F238E27FC236}">
                <a16:creationId xmlns:a16="http://schemas.microsoft.com/office/drawing/2014/main" id="{4C5914E6-FE24-B1CD-B394-71F2C1B291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21308" y="1032054"/>
            <a:ext cx="2725003" cy="2043752"/>
          </a:xfrm>
          <a:prstGeom prst="rect">
            <a:avLst/>
          </a:prstGeom>
        </p:spPr>
      </p:pic>
      <p:sp>
        <p:nvSpPr>
          <p:cNvPr id="19" name="TextBox 18">
            <a:extLst>
              <a:ext uri="{FF2B5EF4-FFF2-40B4-BE49-F238E27FC236}">
                <a16:creationId xmlns:a16="http://schemas.microsoft.com/office/drawing/2014/main" id="{DF653C8B-F606-F436-D462-8C9B8541546E}"/>
              </a:ext>
            </a:extLst>
          </p:cNvPr>
          <p:cNvSpPr txBox="1"/>
          <p:nvPr/>
        </p:nvSpPr>
        <p:spPr>
          <a:xfrm>
            <a:off x="4159732" y="3147814"/>
            <a:ext cx="2788532" cy="261610"/>
          </a:xfrm>
          <a:prstGeom prst="rect">
            <a:avLst/>
          </a:prstGeom>
          <a:noFill/>
        </p:spPr>
        <p:txBody>
          <a:bodyPr wrap="square" rtlCol="0">
            <a:spAutoFit/>
          </a:bodyPr>
          <a:lstStyle/>
          <a:p>
            <a:pPr algn="ctr"/>
            <a:r>
              <a:rPr lang="en-US" sz="1100" i="1" dirty="0"/>
              <a:t>Picture of Point 5 underground gallery</a:t>
            </a:r>
            <a:endParaRPr lang="en-GB" sz="1100" i="1" dirty="0"/>
          </a:p>
        </p:txBody>
      </p:sp>
      <p:sp>
        <p:nvSpPr>
          <p:cNvPr id="21" name="TextBox 20">
            <a:extLst>
              <a:ext uri="{FF2B5EF4-FFF2-40B4-BE49-F238E27FC236}">
                <a16:creationId xmlns:a16="http://schemas.microsoft.com/office/drawing/2014/main" id="{2589DC59-C4CF-FE30-F947-589BE9E934BF}"/>
              </a:ext>
            </a:extLst>
          </p:cNvPr>
          <p:cNvSpPr txBox="1"/>
          <p:nvPr/>
        </p:nvSpPr>
        <p:spPr>
          <a:xfrm>
            <a:off x="1989916" y="2714747"/>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latin typeface="+mj-lt"/>
              </a:rPr>
              <a:t>Courtesy: </a:t>
            </a:r>
            <a:r>
              <a:rPr lang="en-GB" sz="800" dirty="0">
                <a:effectLst/>
                <a:highlight>
                  <a:srgbClr val="FFFF00"/>
                </a:highlight>
                <a:latin typeface="+mj-lt"/>
                <a:ea typeface="Times New Roman" panose="02020603050405020304" pitchFamily="18" charset="0"/>
                <a:cs typeface="Aptos" panose="020B0004020202020204" pitchFamily="34" charset="0"/>
              </a:rPr>
              <a:t>Stéphane Maridor</a:t>
            </a:r>
            <a:endParaRPr lang="en-GB" sz="800" dirty="0">
              <a:solidFill>
                <a:srgbClr val="260507"/>
              </a:solidFill>
              <a:highlight>
                <a:srgbClr val="FFFF00"/>
              </a:highlight>
              <a:latin typeface="+mj-lt"/>
            </a:endParaRPr>
          </a:p>
        </p:txBody>
      </p:sp>
      <p:sp>
        <p:nvSpPr>
          <p:cNvPr id="22" name="TextBox 21">
            <a:extLst>
              <a:ext uri="{FF2B5EF4-FFF2-40B4-BE49-F238E27FC236}">
                <a16:creationId xmlns:a16="http://schemas.microsoft.com/office/drawing/2014/main" id="{1C18BA38-4836-CCC3-1414-FFFC4292F25F}"/>
              </a:ext>
            </a:extLst>
          </p:cNvPr>
          <p:cNvSpPr txBox="1"/>
          <p:nvPr/>
        </p:nvSpPr>
        <p:spPr>
          <a:xfrm>
            <a:off x="5220072" y="2715766"/>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Henry de Maynard</a:t>
            </a:r>
            <a:endParaRPr lang="en-GB" sz="800" dirty="0">
              <a:solidFill>
                <a:srgbClr val="260507"/>
              </a:solidFill>
              <a:highlight>
                <a:srgbClr val="FFFF00"/>
              </a:highlight>
            </a:endParaRPr>
          </a:p>
        </p:txBody>
      </p:sp>
      <p:sp>
        <p:nvSpPr>
          <p:cNvPr id="23" name="TextBox 22">
            <a:extLst>
              <a:ext uri="{FF2B5EF4-FFF2-40B4-BE49-F238E27FC236}">
                <a16:creationId xmlns:a16="http://schemas.microsoft.com/office/drawing/2014/main" id="{FEFE91CD-2212-352A-018D-6D5CA1437E46}"/>
              </a:ext>
            </a:extLst>
          </p:cNvPr>
          <p:cNvSpPr txBox="1"/>
          <p:nvPr/>
        </p:nvSpPr>
        <p:spPr>
          <a:xfrm>
            <a:off x="7281253" y="2609205"/>
            <a:ext cx="1508117" cy="669414"/>
          </a:xfrm>
          <a:prstGeom prst="rect">
            <a:avLst/>
          </a:prstGeom>
          <a:noFill/>
        </p:spPr>
        <p:txBody>
          <a:bodyPr wrap="square">
            <a:spAutoFit/>
          </a:bodyPr>
          <a:lstStyle/>
          <a:p>
            <a:pPr algn="ctr">
              <a:lnSpc>
                <a:spcPts val="900"/>
              </a:lnSpc>
            </a:pPr>
            <a:r>
              <a:rPr lang="en-GB" sz="800" dirty="0">
                <a:solidFill>
                  <a:schemeClr val="accent5"/>
                </a:solidFill>
              </a:rPr>
              <a:t>Many thanks to </a:t>
            </a:r>
            <a:r>
              <a:rPr lang="es-ES" sz="800" dirty="0">
                <a:solidFill>
                  <a:schemeClr val="accent5"/>
                </a:solidFill>
              </a:rPr>
              <a:t>Henry de Maynard and Thomas Bauler </a:t>
            </a:r>
            <a:r>
              <a:rPr lang="es-ES" sz="800" dirty="0" err="1">
                <a:solidFill>
                  <a:schemeClr val="accent5"/>
                </a:solidFill>
              </a:rPr>
              <a:t>managing</a:t>
            </a:r>
            <a:r>
              <a:rPr lang="es-ES" sz="800" dirty="0">
                <a:solidFill>
                  <a:schemeClr val="accent5"/>
                </a:solidFill>
              </a:rPr>
              <a:t> </a:t>
            </a:r>
            <a:r>
              <a:rPr lang="es-ES" sz="800" dirty="0" err="1">
                <a:solidFill>
                  <a:schemeClr val="accent5"/>
                </a:solidFill>
              </a:rPr>
              <a:t>installation</a:t>
            </a:r>
            <a:r>
              <a:rPr lang="es-ES" sz="800" dirty="0">
                <a:solidFill>
                  <a:schemeClr val="accent5"/>
                </a:solidFill>
              </a:rPr>
              <a:t> </a:t>
            </a:r>
            <a:r>
              <a:rPr lang="es-ES" sz="800" dirty="0" err="1">
                <a:solidFill>
                  <a:schemeClr val="accent5"/>
                </a:solidFill>
              </a:rPr>
              <a:t>of</a:t>
            </a:r>
            <a:r>
              <a:rPr lang="es-ES" sz="800" dirty="0">
                <a:solidFill>
                  <a:schemeClr val="accent5"/>
                </a:solidFill>
              </a:rPr>
              <a:t> HL-LHC </a:t>
            </a:r>
            <a:r>
              <a:rPr lang="es-ES" sz="800" dirty="0" err="1">
                <a:solidFill>
                  <a:schemeClr val="accent5"/>
                </a:solidFill>
              </a:rPr>
              <a:t>galleries</a:t>
            </a:r>
            <a:r>
              <a:rPr lang="es-ES" sz="800" dirty="0">
                <a:solidFill>
                  <a:schemeClr val="accent5"/>
                </a:solidFill>
              </a:rPr>
              <a:t> </a:t>
            </a:r>
            <a:r>
              <a:rPr lang="es-ES" sz="800" dirty="0" err="1">
                <a:solidFill>
                  <a:schemeClr val="accent5"/>
                </a:solidFill>
              </a:rPr>
              <a:t>for</a:t>
            </a:r>
            <a:r>
              <a:rPr lang="es-ES" sz="800" dirty="0">
                <a:solidFill>
                  <a:schemeClr val="accent5"/>
                </a:solidFill>
              </a:rPr>
              <a:t> </a:t>
            </a:r>
            <a:r>
              <a:rPr lang="es-ES" sz="800" dirty="0" err="1">
                <a:solidFill>
                  <a:schemeClr val="accent5"/>
                </a:solidFill>
              </a:rPr>
              <a:t>their</a:t>
            </a:r>
            <a:r>
              <a:rPr lang="es-ES" sz="800" dirty="0">
                <a:solidFill>
                  <a:schemeClr val="accent5"/>
                </a:solidFill>
              </a:rPr>
              <a:t> </a:t>
            </a:r>
            <a:r>
              <a:rPr lang="es-ES" sz="800" dirty="0" err="1">
                <a:solidFill>
                  <a:schemeClr val="accent5"/>
                </a:solidFill>
              </a:rPr>
              <a:t>valuable</a:t>
            </a:r>
            <a:r>
              <a:rPr lang="es-ES" sz="800" dirty="0">
                <a:solidFill>
                  <a:schemeClr val="accent5"/>
                </a:solidFill>
              </a:rPr>
              <a:t> input ! </a:t>
            </a:r>
            <a:endParaRPr lang="en-GB" sz="800" dirty="0">
              <a:solidFill>
                <a:schemeClr val="accent5"/>
              </a:solidFill>
            </a:endParaRPr>
          </a:p>
        </p:txBody>
      </p:sp>
      <p:sp>
        <p:nvSpPr>
          <p:cNvPr id="24" name="TextBox 23">
            <a:extLst>
              <a:ext uri="{FF2B5EF4-FFF2-40B4-BE49-F238E27FC236}">
                <a16:creationId xmlns:a16="http://schemas.microsoft.com/office/drawing/2014/main" id="{79BD9CD7-14C1-7F8D-1C50-AE5D43AE62B2}"/>
              </a:ext>
            </a:extLst>
          </p:cNvPr>
          <p:cNvSpPr txBox="1"/>
          <p:nvPr/>
        </p:nvSpPr>
        <p:spPr>
          <a:xfrm>
            <a:off x="7211837" y="131892"/>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spTree>
    <p:extLst>
      <p:ext uri="{BB962C8B-B14F-4D97-AF65-F5344CB8AC3E}">
        <p14:creationId xmlns:p14="http://schemas.microsoft.com/office/powerpoint/2010/main" val="2423023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D4D2E-E112-34C3-1940-D1D8C9928BA6}"/>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5DD7BDB6-8235-DFDF-73E8-CC61C510A738}"/>
              </a:ext>
            </a:extLst>
          </p:cNvPr>
          <p:cNvSpPr>
            <a:spLocks noGrp="1"/>
          </p:cNvSpPr>
          <p:nvPr>
            <p:ph type="title"/>
          </p:nvPr>
        </p:nvSpPr>
        <p:spPr/>
        <p:txBody>
          <a:bodyPr/>
          <a:lstStyle/>
          <a:p>
            <a:r>
              <a:rPr lang="en-US" dirty="0"/>
              <a:t>Technical infrastructure sequence in arcs </a:t>
            </a:r>
          </a:p>
        </p:txBody>
      </p:sp>
      <p:sp>
        <p:nvSpPr>
          <p:cNvPr id="11" name="Foliennummernplatzhalter 1">
            <a:extLst>
              <a:ext uri="{FF2B5EF4-FFF2-40B4-BE49-F238E27FC236}">
                <a16:creationId xmlns:a16="http://schemas.microsoft.com/office/drawing/2014/main" id="{EB322A7A-7B62-5EBA-8787-1EAC1060A8B6}"/>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sp>
        <p:nvSpPr>
          <p:cNvPr id="2" name="TextBox 1">
            <a:extLst>
              <a:ext uri="{FF2B5EF4-FFF2-40B4-BE49-F238E27FC236}">
                <a16:creationId xmlns:a16="http://schemas.microsoft.com/office/drawing/2014/main" id="{B8A52ED5-103C-B3C4-BE30-D103F6635332}"/>
              </a:ext>
            </a:extLst>
          </p:cNvPr>
          <p:cNvSpPr txBox="1"/>
          <p:nvPr/>
        </p:nvSpPr>
        <p:spPr>
          <a:xfrm>
            <a:off x="998235" y="4518493"/>
            <a:ext cx="6563072" cy="261610"/>
          </a:xfrm>
          <a:prstGeom prst="rect">
            <a:avLst/>
          </a:prstGeom>
          <a:noFill/>
        </p:spPr>
        <p:txBody>
          <a:bodyPr wrap="square" rtlCol="0">
            <a:spAutoFit/>
          </a:bodyPr>
          <a:lstStyle/>
          <a:p>
            <a:pPr algn="ctr"/>
            <a:r>
              <a:rPr lang="en-US" sz="1100" i="1" dirty="0"/>
              <a:t>Detailed sequence for technical infrastructure installation and related duration for the entire arc   </a:t>
            </a:r>
            <a:endParaRPr lang="en-GB" sz="1100" i="1" dirty="0"/>
          </a:p>
        </p:txBody>
      </p:sp>
      <p:sp>
        <p:nvSpPr>
          <p:cNvPr id="3" name="Right Brace 2">
            <a:extLst>
              <a:ext uri="{FF2B5EF4-FFF2-40B4-BE49-F238E27FC236}">
                <a16:creationId xmlns:a16="http://schemas.microsoft.com/office/drawing/2014/main" id="{3EA85DB0-F4DB-77F2-4BCB-1E501FE3B373}"/>
              </a:ext>
            </a:extLst>
          </p:cNvPr>
          <p:cNvSpPr/>
          <p:nvPr/>
        </p:nvSpPr>
        <p:spPr>
          <a:xfrm>
            <a:off x="7336380" y="1174961"/>
            <a:ext cx="224927" cy="3404564"/>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4" name="TextBox 3">
            <a:extLst>
              <a:ext uri="{FF2B5EF4-FFF2-40B4-BE49-F238E27FC236}">
                <a16:creationId xmlns:a16="http://schemas.microsoft.com/office/drawing/2014/main" id="{D8A98CFA-20ED-F05F-4DCA-57BD2FD2C78D}"/>
              </a:ext>
            </a:extLst>
          </p:cNvPr>
          <p:cNvSpPr txBox="1"/>
          <p:nvPr/>
        </p:nvSpPr>
        <p:spPr>
          <a:xfrm rot="16200000">
            <a:off x="6406530" y="2744560"/>
            <a:ext cx="3024337" cy="338554"/>
          </a:xfrm>
          <a:prstGeom prst="rect">
            <a:avLst/>
          </a:prstGeom>
          <a:noFill/>
        </p:spPr>
        <p:txBody>
          <a:bodyPr wrap="square" rtlCol="0">
            <a:spAutoFit/>
          </a:bodyPr>
          <a:lstStyle/>
          <a:p>
            <a:pPr algn="ctr"/>
            <a:r>
              <a:rPr lang="en-US" sz="1600" dirty="0"/>
              <a:t>Fits within  the 2-year slot </a:t>
            </a:r>
            <a:endParaRPr lang="en-GB" sz="1600" dirty="0"/>
          </a:p>
        </p:txBody>
      </p:sp>
      <p:sp>
        <p:nvSpPr>
          <p:cNvPr id="6" name="Textfeld 1">
            <a:extLst>
              <a:ext uri="{FF2B5EF4-FFF2-40B4-BE49-F238E27FC236}">
                <a16:creationId xmlns:a16="http://schemas.microsoft.com/office/drawing/2014/main" id="{62F18EB1-A827-387F-50CC-89CA9248B986}"/>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63856DE8-C12C-A5DE-B6B5-018865FF94F4}"/>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8194" name="Picture 2">
            <a:extLst>
              <a:ext uri="{FF2B5EF4-FFF2-40B4-BE49-F238E27FC236}">
                <a16:creationId xmlns:a16="http://schemas.microsoft.com/office/drawing/2014/main" id="{AB227CC9-D032-776B-208D-6BFB1D1F01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128374"/>
            <a:ext cx="6148756" cy="3437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135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7B03E-4B08-BAB3-76D2-4211AEB87763}"/>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117349D3-7455-0433-1322-F4C1414B14A3}"/>
              </a:ext>
            </a:extLst>
          </p:cNvPr>
          <p:cNvSpPr>
            <a:spLocks noGrp="1"/>
          </p:cNvSpPr>
          <p:nvPr>
            <p:ph type="title"/>
          </p:nvPr>
        </p:nvSpPr>
        <p:spPr/>
        <p:txBody>
          <a:bodyPr/>
          <a:lstStyle/>
          <a:p>
            <a:r>
              <a:rPr lang="en-US" dirty="0"/>
              <a:t>Hypothesis and parameters for technical infrastructure installation </a:t>
            </a:r>
          </a:p>
        </p:txBody>
      </p:sp>
      <p:sp>
        <p:nvSpPr>
          <p:cNvPr id="11" name="Foliennummernplatzhalter 1">
            <a:extLst>
              <a:ext uri="{FF2B5EF4-FFF2-40B4-BE49-F238E27FC236}">
                <a16:creationId xmlns:a16="http://schemas.microsoft.com/office/drawing/2014/main" id="{A6A6AE57-94C7-E7FF-77D8-DA21B545782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dirty="0"/>
          </a:p>
        </p:txBody>
      </p:sp>
      <p:sp>
        <p:nvSpPr>
          <p:cNvPr id="3" name="TextBox 2">
            <a:extLst>
              <a:ext uri="{FF2B5EF4-FFF2-40B4-BE49-F238E27FC236}">
                <a16:creationId xmlns:a16="http://schemas.microsoft.com/office/drawing/2014/main" id="{81995CDC-210F-35A1-0643-B921536B61F5}"/>
              </a:ext>
            </a:extLst>
          </p:cNvPr>
          <p:cNvSpPr txBox="1"/>
          <p:nvPr/>
        </p:nvSpPr>
        <p:spPr>
          <a:xfrm>
            <a:off x="442800" y="1851670"/>
            <a:ext cx="8263350" cy="2539157"/>
          </a:xfrm>
          <a:prstGeom prst="rect">
            <a:avLst/>
          </a:prstGeom>
          <a:noFill/>
        </p:spPr>
        <p:txBody>
          <a:bodyPr wrap="square" lIns="0" tIns="0" rIns="0" bIns="0" rtlCol="0">
            <a:spAutoFit/>
          </a:bodyPr>
          <a:lstStyle/>
          <a:p>
            <a:pPr>
              <a:buNone/>
            </a:pPr>
            <a:r>
              <a:rPr lang="en-GB" sz="1500" dirty="0">
                <a:effectLst/>
                <a:latin typeface="+mj-lt"/>
                <a:ea typeface="Calibri" panose="020F0502020204030204" pitchFamily="34" charset="0"/>
                <a:cs typeface="Aptos" panose="020B0004020202020204" pitchFamily="34" charset="0"/>
              </a:rPr>
              <a:t>Technical infrastructure installation in the arc is foreseen as follows:</a:t>
            </a:r>
          </a:p>
          <a:p>
            <a:pPr>
              <a:buNone/>
            </a:pPr>
            <a:endParaRPr lang="en-GB" sz="15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500" dirty="0">
                <a:effectLst/>
                <a:latin typeface="+mj-lt"/>
                <a:ea typeface="Times New Roman" panose="02020603050405020304" pitchFamily="18" charset="0"/>
                <a:cs typeface="Aptos" panose="020B0004020202020204" pitchFamily="34" charset="0"/>
              </a:rPr>
              <a:t>The durations are expressed in calendar days.</a:t>
            </a:r>
          </a:p>
          <a:p>
            <a:pPr marL="342900" lvl="0" indent="-342900">
              <a:buSzPts val="1000"/>
              <a:buFont typeface="Symbol" panose="05050102010706020507" pitchFamily="18" charset="2"/>
              <a:buChar char=""/>
              <a:tabLst>
                <a:tab pos="457200" algn="l"/>
              </a:tabLst>
            </a:pPr>
            <a:endParaRPr lang="en-GB" sz="15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500" dirty="0">
                <a:effectLst/>
                <a:latin typeface="+mj-lt"/>
                <a:ea typeface="Times New Roman" panose="02020603050405020304" pitchFamily="18" charset="0"/>
                <a:cs typeface="Aptos" panose="020B0004020202020204" pitchFamily="34" charset="0"/>
              </a:rPr>
              <a:t>Installation activities are planned in two shifts dedicated to installation and one shift for transport.</a:t>
            </a:r>
          </a:p>
          <a:p>
            <a:pPr marL="342900" lvl="0" indent="-342900">
              <a:buSzPts val="1000"/>
              <a:buFont typeface="Symbol" panose="05050102010706020507" pitchFamily="18" charset="2"/>
              <a:buChar char=""/>
              <a:tabLst>
                <a:tab pos="457200" algn="l"/>
              </a:tabLst>
            </a:pPr>
            <a:endParaRPr lang="en-GB" sz="15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500" dirty="0">
                <a:effectLst/>
                <a:latin typeface="+mj-lt"/>
                <a:ea typeface="Times New Roman" panose="02020603050405020304" pitchFamily="18" charset="0"/>
                <a:cs typeface="Aptos" panose="020B0004020202020204" pitchFamily="34" charset="0"/>
              </a:rPr>
              <a:t>Disclaimer: For reference, this corresponds to a pace approximately four times faster than HL-LHC installation rates. However, due to the larger scale of the FCC project and the associated need for automation, the effort required for technical infrastructure installation differs significantly from that of HL-LHC.</a:t>
            </a:r>
            <a:endParaRPr lang="en-GB" sz="1500" dirty="0">
              <a:effectLst/>
              <a:latin typeface="+mj-lt"/>
              <a:ea typeface="Calibri" panose="020F0502020204030204" pitchFamily="34" charset="0"/>
              <a:cs typeface="Aptos" panose="020B0004020202020204" pitchFamily="34" charset="0"/>
            </a:endParaRPr>
          </a:p>
        </p:txBody>
      </p:sp>
      <p:sp>
        <p:nvSpPr>
          <p:cNvPr id="2" name="Textfeld 1">
            <a:extLst>
              <a:ext uri="{FF2B5EF4-FFF2-40B4-BE49-F238E27FC236}">
                <a16:creationId xmlns:a16="http://schemas.microsoft.com/office/drawing/2014/main" id="{021A13A8-864E-03B8-8FCB-A2A88C50E9AD}"/>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4" name="Textfeld 7">
            <a:extLst>
              <a:ext uri="{FF2B5EF4-FFF2-40B4-BE49-F238E27FC236}">
                <a16:creationId xmlns:a16="http://schemas.microsoft.com/office/drawing/2014/main" id="{09C77FE3-406D-BD6D-980F-7C480063C726}"/>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Tree>
    <p:extLst>
      <p:ext uri="{BB962C8B-B14F-4D97-AF65-F5344CB8AC3E}">
        <p14:creationId xmlns:p14="http://schemas.microsoft.com/office/powerpoint/2010/main" val="2312892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1830FB-2B04-5619-E472-708598F0A478}"/>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D96B878C-AA28-1F37-E8C5-94E016E790D4}"/>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18</a:t>
            </a:fld>
            <a:endParaRPr lang="de-AT" dirty="0"/>
          </a:p>
        </p:txBody>
      </p:sp>
      <p:sp>
        <p:nvSpPr>
          <p:cNvPr id="2" name="Titel 1">
            <a:extLst>
              <a:ext uri="{FF2B5EF4-FFF2-40B4-BE49-F238E27FC236}">
                <a16:creationId xmlns:a16="http://schemas.microsoft.com/office/drawing/2014/main" id="{489E3D8A-D8C8-576A-41E7-C161F6C1A476}"/>
              </a:ext>
            </a:extLst>
          </p:cNvPr>
          <p:cNvSpPr>
            <a:spLocks noGrp="1"/>
          </p:cNvSpPr>
          <p:nvPr>
            <p:ph type="title"/>
          </p:nvPr>
        </p:nvSpPr>
        <p:spPr/>
        <p:txBody>
          <a:bodyPr/>
          <a:lstStyle/>
          <a:p>
            <a:r>
              <a:rPr lang="en-US" dirty="0"/>
              <a:t>Outline </a:t>
            </a:r>
          </a:p>
        </p:txBody>
      </p:sp>
      <p:sp>
        <p:nvSpPr>
          <p:cNvPr id="8" name="Textfeld 1">
            <a:extLst>
              <a:ext uri="{FF2B5EF4-FFF2-40B4-BE49-F238E27FC236}">
                <a16:creationId xmlns:a16="http://schemas.microsoft.com/office/drawing/2014/main" id="{1C6A96FD-9275-468E-5035-03E772DF818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207C5FB7-244B-542C-6132-A8C2F2B5D430}"/>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13" name="TextBox 12">
            <a:extLst>
              <a:ext uri="{FF2B5EF4-FFF2-40B4-BE49-F238E27FC236}">
                <a16:creationId xmlns:a16="http://schemas.microsoft.com/office/drawing/2014/main" id="{CBC4FE79-2AC1-8F15-1345-FD6277EE3BA4}"/>
              </a:ext>
            </a:extLst>
          </p:cNvPr>
          <p:cNvSpPr txBox="1"/>
          <p:nvPr/>
        </p:nvSpPr>
        <p:spPr>
          <a:xfrm>
            <a:off x="409050" y="1131590"/>
            <a:ext cx="8263350" cy="3939540"/>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2000" dirty="0">
                <a:solidFill>
                  <a:schemeClr val="bg2">
                    <a:lumMod val="85000"/>
                  </a:schemeClr>
                </a:solidFill>
              </a:rPr>
              <a:t>Civil engineering and installation schedules </a:t>
            </a:r>
            <a:r>
              <a:rPr lang="en-US" sz="2000" dirty="0" err="1">
                <a:solidFill>
                  <a:schemeClr val="bg2">
                    <a:lumMod val="85000"/>
                  </a:schemeClr>
                </a:solidFill>
              </a:rPr>
              <a:t>optimisation</a:t>
            </a:r>
            <a:endParaRPr lang="en-US" sz="2000" dirty="0">
              <a:solidFill>
                <a:schemeClr val="bg2">
                  <a:lumMod val="85000"/>
                </a:schemeClr>
              </a:solidFill>
            </a:endParaRPr>
          </a:p>
          <a:p>
            <a:pPr marL="342900" indent="-342900">
              <a:buFont typeface="Arial" panose="020B0604020202020204" pitchFamily="34" charset="0"/>
              <a:buChar char="•"/>
            </a:pPr>
            <a:r>
              <a:rPr lang="en-US" sz="2000" dirty="0">
                <a:solidFill>
                  <a:schemeClr val="bg2">
                    <a:lumMod val="85000"/>
                  </a:schemeClr>
                </a:solidFill>
              </a:rPr>
              <a:t>Technical infrastructure sequence new inputs</a:t>
            </a:r>
          </a:p>
          <a:p>
            <a:pPr marL="342900" indent="-342900">
              <a:buFont typeface="Arial" panose="020B0604020202020204" pitchFamily="34" charset="0"/>
              <a:buChar char="•"/>
            </a:pPr>
            <a:r>
              <a:rPr lang="en-US" sz="2000" dirty="0"/>
              <a:t>Installation sequence in shafts, arcs and radio frequency points</a:t>
            </a:r>
          </a:p>
          <a:p>
            <a:pPr marL="342900" indent="-342900">
              <a:buFont typeface="Arial" panose="020B0604020202020204" pitchFamily="34" charset="0"/>
              <a:buChar char="•"/>
            </a:pPr>
            <a:r>
              <a:rPr lang="en-US" sz="2000" dirty="0">
                <a:solidFill>
                  <a:schemeClr val="bg2">
                    <a:lumMod val="85000"/>
                  </a:schemeClr>
                </a:solidFill>
              </a:rPr>
              <a:t>Overall FCC-ee and FCC-</a:t>
            </a:r>
            <a:r>
              <a:rPr lang="en-US" sz="2000" dirty="0" err="1">
                <a:solidFill>
                  <a:schemeClr val="bg2">
                    <a:lumMod val="85000"/>
                  </a:schemeClr>
                </a:solidFill>
              </a:rPr>
              <a:t>hh</a:t>
            </a:r>
            <a:r>
              <a:rPr lang="en-US" sz="2000" dirty="0">
                <a:solidFill>
                  <a:schemeClr val="bg2">
                    <a:lumMod val="85000"/>
                  </a:schemeClr>
                </a:solidFill>
              </a:rPr>
              <a:t> installation schedule</a:t>
            </a:r>
          </a:p>
          <a:p>
            <a:pPr marL="342900" indent="-342900">
              <a:buFont typeface="Arial" panose="020B0604020202020204" pitchFamily="34" charset="0"/>
              <a:buChar char="•"/>
            </a:pPr>
            <a:r>
              <a:rPr lang="en-US" sz="2000" dirty="0">
                <a:solidFill>
                  <a:schemeClr val="bg2">
                    <a:lumMod val="85000"/>
                  </a:schemeClr>
                </a:solidFill>
              </a:rPr>
              <a:t>Next steps</a:t>
            </a:r>
          </a:p>
          <a:p>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37" indent="-342900">
              <a:buFont typeface="Arial" panose="020B0604020202020204" pitchFamily="34" charset="0"/>
              <a:buChar char="•"/>
            </a:pPr>
            <a:endParaRPr lang="en-US" sz="2000" dirty="0"/>
          </a:p>
          <a:p>
            <a:pPr marL="285750" indent="-285750" algn="l">
              <a:buFont typeface="Courier New" panose="02070309020205020404" pitchFamily="49" charset="0"/>
              <a:buChar char="o"/>
            </a:pPr>
            <a:endParaRPr lang="en-US" sz="1600" kern="100" dirty="0">
              <a:effectLst/>
              <a:latin typeface="+mj-l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138317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1ADEE-82F4-D0F6-CB5C-AE57474F5A91}"/>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2AF33E0A-E620-8BC1-8E87-986D3900ABDD}"/>
              </a:ext>
            </a:extLst>
          </p:cNvPr>
          <p:cNvSpPr>
            <a:spLocks noGrp="1"/>
          </p:cNvSpPr>
          <p:nvPr>
            <p:ph type="title"/>
          </p:nvPr>
        </p:nvSpPr>
        <p:spPr/>
        <p:txBody>
          <a:bodyPr/>
          <a:lstStyle/>
          <a:p>
            <a:r>
              <a:rPr lang="en-US" dirty="0"/>
              <a:t>General arc sequence</a:t>
            </a:r>
          </a:p>
        </p:txBody>
      </p:sp>
      <p:sp>
        <p:nvSpPr>
          <p:cNvPr id="11" name="Foliennummernplatzhalter 1">
            <a:extLst>
              <a:ext uri="{FF2B5EF4-FFF2-40B4-BE49-F238E27FC236}">
                <a16:creationId xmlns:a16="http://schemas.microsoft.com/office/drawing/2014/main" id="{BF50A92C-F8B3-CB56-1A20-D738F59C6D54}"/>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19</a:t>
            </a:fld>
            <a:endParaRPr lang="en-US" noProof="0" dirty="0"/>
          </a:p>
        </p:txBody>
      </p:sp>
      <p:sp>
        <p:nvSpPr>
          <p:cNvPr id="3" name="TextBox 2">
            <a:extLst>
              <a:ext uri="{FF2B5EF4-FFF2-40B4-BE49-F238E27FC236}">
                <a16:creationId xmlns:a16="http://schemas.microsoft.com/office/drawing/2014/main" id="{70089740-F1BC-D53D-F0C2-60FB400ED472}"/>
              </a:ext>
            </a:extLst>
          </p:cNvPr>
          <p:cNvSpPr txBox="1"/>
          <p:nvPr/>
        </p:nvSpPr>
        <p:spPr>
          <a:xfrm>
            <a:off x="509610" y="3265408"/>
            <a:ext cx="8263350" cy="1154162"/>
          </a:xfrm>
          <a:prstGeom prst="rect">
            <a:avLst/>
          </a:prstGeom>
          <a:noFill/>
        </p:spPr>
        <p:txBody>
          <a:bodyPr wrap="square" lIns="0" tIns="0" rIns="0" bIns="0" rtlCol="0">
            <a:spAutoFit/>
          </a:bodyPr>
          <a:lstStyle/>
          <a:p>
            <a:pPr algn="l"/>
            <a:endParaRPr lang="en-US" sz="1500" dirty="0">
              <a:latin typeface="+mj-lt"/>
            </a:endParaRPr>
          </a:p>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The installation sequence follows the same block structure as presented last year. The sequence for the technical infrastructure has since been refined into a train-like progression.</a:t>
            </a:r>
          </a:p>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According to the resource-loaded schedule, a maximum of four arcs can be in the same installation phase simultaneously (i.e., within the same main block).</a:t>
            </a:r>
          </a:p>
        </p:txBody>
      </p:sp>
      <p:sp>
        <p:nvSpPr>
          <p:cNvPr id="4" name="TextBox 3">
            <a:extLst>
              <a:ext uri="{FF2B5EF4-FFF2-40B4-BE49-F238E27FC236}">
                <a16:creationId xmlns:a16="http://schemas.microsoft.com/office/drawing/2014/main" id="{4C4EDFCF-BFB3-E989-3572-57722E036EEB}"/>
              </a:ext>
            </a:extLst>
          </p:cNvPr>
          <p:cNvSpPr txBox="1"/>
          <p:nvPr/>
        </p:nvSpPr>
        <p:spPr>
          <a:xfrm>
            <a:off x="3896709" y="2961414"/>
            <a:ext cx="3384376" cy="261610"/>
          </a:xfrm>
          <a:prstGeom prst="rect">
            <a:avLst/>
          </a:prstGeom>
          <a:noFill/>
        </p:spPr>
        <p:txBody>
          <a:bodyPr wrap="square" rtlCol="0">
            <a:spAutoFit/>
          </a:bodyPr>
          <a:lstStyle/>
          <a:p>
            <a:pPr algn="ctr"/>
            <a:r>
              <a:rPr lang="en-US" sz="1100" i="1" dirty="0"/>
              <a:t>Sequence for technical shaft and arc installation </a:t>
            </a:r>
            <a:endParaRPr lang="en-GB" sz="1100" i="1" dirty="0"/>
          </a:p>
        </p:txBody>
      </p:sp>
      <p:sp>
        <p:nvSpPr>
          <p:cNvPr id="6" name="Textfeld 1">
            <a:extLst>
              <a:ext uri="{FF2B5EF4-FFF2-40B4-BE49-F238E27FC236}">
                <a16:creationId xmlns:a16="http://schemas.microsoft.com/office/drawing/2014/main" id="{D42A661D-19C8-BD72-0A31-525830CFB10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E9D022FF-BAC0-04BF-A26F-6CF9DD164076}"/>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1032" name="Picture 8">
            <a:extLst>
              <a:ext uri="{FF2B5EF4-FFF2-40B4-BE49-F238E27FC236}">
                <a16:creationId xmlns:a16="http://schemas.microsoft.com/office/drawing/2014/main" id="{F494A81E-E4E3-45BD-9188-584595E776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1622" y="976384"/>
            <a:ext cx="6912768" cy="211583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0AE77E92-87D2-BAD2-5C6A-D799211FA606}"/>
              </a:ext>
            </a:extLst>
          </p:cNvPr>
          <p:cNvPicPr>
            <a:picLocks noChangeAspect="1"/>
          </p:cNvPicPr>
          <p:nvPr/>
        </p:nvPicPr>
        <p:blipFill>
          <a:blip r:embed="rId3"/>
          <a:stretch>
            <a:fillRect/>
          </a:stretch>
        </p:blipFill>
        <p:spPr>
          <a:xfrm>
            <a:off x="734966" y="2331256"/>
            <a:ext cx="1995253" cy="760963"/>
          </a:xfrm>
          <a:prstGeom prst="rect">
            <a:avLst/>
          </a:prstGeom>
        </p:spPr>
      </p:pic>
      <p:sp>
        <p:nvSpPr>
          <p:cNvPr id="9" name="TextBox 8">
            <a:extLst>
              <a:ext uri="{FF2B5EF4-FFF2-40B4-BE49-F238E27FC236}">
                <a16:creationId xmlns:a16="http://schemas.microsoft.com/office/drawing/2014/main" id="{6E98FA9D-98E3-8E04-0116-564A4CF4DC8E}"/>
              </a:ext>
            </a:extLst>
          </p:cNvPr>
          <p:cNvSpPr txBox="1"/>
          <p:nvPr/>
        </p:nvSpPr>
        <p:spPr>
          <a:xfrm>
            <a:off x="660201" y="3076967"/>
            <a:ext cx="2213549" cy="430887"/>
          </a:xfrm>
          <a:prstGeom prst="rect">
            <a:avLst/>
          </a:prstGeom>
          <a:noFill/>
        </p:spPr>
        <p:txBody>
          <a:bodyPr wrap="square" rtlCol="0">
            <a:spAutoFit/>
          </a:bodyPr>
          <a:lstStyle/>
          <a:p>
            <a:pPr algn="ctr"/>
            <a:r>
              <a:rPr lang="en-US" sz="1100" i="1" dirty="0"/>
              <a:t>May 2024 sequence of technical infrastructure installation  </a:t>
            </a:r>
            <a:endParaRPr lang="en-GB" sz="1100" i="1" dirty="0"/>
          </a:p>
        </p:txBody>
      </p:sp>
      <p:sp>
        <p:nvSpPr>
          <p:cNvPr id="10" name="Rectangle 9">
            <a:extLst>
              <a:ext uri="{FF2B5EF4-FFF2-40B4-BE49-F238E27FC236}">
                <a16:creationId xmlns:a16="http://schemas.microsoft.com/office/drawing/2014/main" id="{12C3ECB1-8015-981A-1B4B-5DF563D19035}"/>
              </a:ext>
            </a:extLst>
          </p:cNvPr>
          <p:cNvSpPr/>
          <p:nvPr/>
        </p:nvSpPr>
        <p:spPr>
          <a:xfrm>
            <a:off x="734966" y="2380679"/>
            <a:ext cx="1995253" cy="711540"/>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5B17331F-C70D-76BF-6192-E4CED6F37EA7}"/>
              </a:ext>
            </a:extLst>
          </p:cNvPr>
          <p:cNvCxnSpPr>
            <a:cxnSpLocks/>
          </p:cNvCxnSpPr>
          <p:nvPr/>
        </p:nvCxnSpPr>
        <p:spPr>
          <a:xfrm flipV="1">
            <a:off x="2730219" y="2184287"/>
            <a:ext cx="287547" cy="196392"/>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4441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p:txBody>
          <a:bodyPr/>
          <a:lstStyle/>
          <a:p>
            <a:r>
              <a:rPr lang="en-US" dirty="0"/>
              <a:t>Installation schedule</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p:txBody>
          <a:bodyPr/>
          <a:lstStyle/>
          <a:p>
            <a:r>
              <a:rPr lang="en-US" dirty="0"/>
              <a:t>S. Fleury | J.P Burnet | M. Bernardini</a:t>
            </a:r>
          </a:p>
          <a:p>
            <a:endParaRPr lang="en-US" dirty="0"/>
          </a:p>
          <a:p>
            <a:r>
              <a:rPr lang="en-US" dirty="0"/>
              <a:t>Together with valuable contributions of FCC teams</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8" name="Textfeld 7">
            <a:extLst>
              <a:ext uri="{FF2B5EF4-FFF2-40B4-BE49-F238E27FC236}">
                <a16:creationId xmlns:a16="http://schemas.microsoft.com/office/drawing/2014/main" id="{E9335305-5BED-4A23-8A5C-34ED427E5A35}"/>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Tree>
    <p:extLst>
      <p:ext uri="{BB962C8B-B14F-4D97-AF65-F5344CB8AC3E}">
        <p14:creationId xmlns:p14="http://schemas.microsoft.com/office/powerpoint/2010/main" val="406115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187535-C41C-8114-5D10-C3EBFF48F14E}"/>
            </a:ext>
          </a:extLst>
        </p:cNvPr>
        <p:cNvGrpSpPr/>
        <p:nvPr/>
      </p:nvGrpSpPr>
      <p:grpSpPr>
        <a:xfrm>
          <a:off x="0" y="0"/>
          <a:ext cx="0" cy="0"/>
          <a:chOff x="0" y="0"/>
          <a:chExt cx="0" cy="0"/>
        </a:xfrm>
      </p:grpSpPr>
      <p:pic>
        <p:nvPicPr>
          <p:cNvPr id="3078" name="Picture 6">
            <a:extLst>
              <a:ext uri="{FF2B5EF4-FFF2-40B4-BE49-F238E27FC236}">
                <a16:creationId xmlns:a16="http://schemas.microsoft.com/office/drawing/2014/main" id="{19B82066-6C22-66E0-A2DC-F05858936F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3326" y="3363838"/>
            <a:ext cx="1185437" cy="580551"/>
          </a:xfrm>
          <a:prstGeom prst="rect">
            <a:avLst/>
          </a:prstGeom>
          <a:noFill/>
          <a:extLst>
            <a:ext uri="{909E8E84-426E-40DD-AFC4-6F175D3DCCD1}">
              <a14:hiddenFill xmlns:a14="http://schemas.microsoft.com/office/drawing/2010/main">
                <a:solidFill>
                  <a:srgbClr val="FFFFFF"/>
                </a:solidFill>
              </a14:hiddenFill>
            </a:ext>
          </a:extLst>
        </p:spPr>
      </p:pic>
      <p:sp>
        <p:nvSpPr>
          <p:cNvPr id="5" name="Titel 4">
            <a:extLst>
              <a:ext uri="{FF2B5EF4-FFF2-40B4-BE49-F238E27FC236}">
                <a16:creationId xmlns:a16="http://schemas.microsoft.com/office/drawing/2014/main" id="{204273EF-CF3C-7363-AB4B-77E16F7FC3DB}"/>
              </a:ext>
            </a:extLst>
          </p:cNvPr>
          <p:cNvSpPr>
            <a:spLocks noGrp="1"/>
          </p:cNvSpPr>
          <p:nvPr>
            <p:ph type="title"/>
          </p:nvPr>
        </p:nvSpPr>
        <p:spPr/>
        <p:txBody>
          <a:bodyPr/>
          <a:lstStyle/>
          <a:p>
            <a:r>
              <a:rPr lang="en-US" dirty="0"/>
              <a:t>Technical shaft installation </a:t>
            </a:r>
          </a:p>
        </p:txBody>
      </p:sp>
      <p:sp>
        <p:nvSpPr>
          <p:cNvPr id="11" name="Foliennummernplatzhalter 1">
            <a:extLst>
              <a:ext uri="{FF2B5EF4-FFF2-40B4-BE49-F238E27FC236}">
                <a16:creationId xmlns:a16="http://schemas.microsoft.com/office/drawing/2014/main" id="{9F39D668-0D4C-BE85-657A-240F5A78AB78}"/>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20</a:t>
            </a:fld>
            <a:endParaRPr lang="en-US" noProof="0" dirty="0"/>
          </a:p>
        </p:txBody>
      </p:sp>
      <p:sp>
        <p:nvSpPr>
          <p:cNvPr id="6" name="Textfeld 1">
            <a:extLst>
              <a:ext uri="{FF2B5EF4-FFF2-40B4-BE49-F238E27FC236}">
                <a16:creationId xmlns:a16="http://schemas.microsoft.com/office/drawing/2014/main" id="{90EF7359-454D-F0C6-200A-96DF132E78B5}"/>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A4D45109-112F-557F-2BC1-0A3B9C150534}"/>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14" name="Picture 13" descr="A long metal pole with wires&#10;&#10;Description automatically generated with medium confidence">
            <a:extLst>
              <a:ext uri="{FF2B5EF4-FFF2-40B4-BE49-F238E27FC236}">
                <a16:creationId xmlns:a16="http://schemas.microsoft.com/office/drawing/2014/main" id="{2B21B8BD-8FB6-D02D-2ED5-35CA6B43D3E9}"/>
              </a:ext>
            </a:extLst>
          </p:cNvPr>
          <p:cNvPicPr>
            <a:picLocks noChangeAspect="1"/>
          </p:cNvPicPr>
          <p:nvPr/>
        </p:nvPicPr>
        <p:blipFill>
          <a:blip r:embed="rId3">
            <a:extLst>
              <a:ext uri="{28A0092B-C50C-407E-A947-70E740481C1C}">
                <a14:useLocalDpi xmlns:a14="http://schemas.microsoft.com/office/drawing/2010/main" val="0"/>
              </a:ext>
            </a:extLst>
          </a:blip>
          <a:srcRect l="35825" t="751" r="22438"/>
          <a:stretch/>
        </p:blipFill>
        <p:spPr>
          <a:xfrm>
            <a:off x="2044206" y="1104503"/>
            <a:ext cx="1397923" cy="1709708"/>
          </a:xfrm>
          <a:prstGeom prst="rect">
            <a:avLst/>
          </a:prstGeom>
        </p:spPr>
      </p:pic>
      <p:sp>
        <p:nvSpPr>
          <p:cNvPr id="16" name="TextBox 15">
            <a:extLst>
              <a:ext uri="{FF2B5EF4-FFF2-40B4-BE49-F238E27FC236}">
                <a16:creationId xmlns:a16="http://schemas.microsoft.com/office/drawing/2014/main" id="{55CEC7D3-0DCD-85B2-967A-97D84AFE504A}"/>
              </a:ext>
            </a:extLst>
          </p:cNvPr>
          <p:cNvSpPr txBox="1"/>
          <p:nvPr/>
        </p:nvSpPr>
        <p:spPr>
          <a:xfrm>
            <a:off x="1115616" y="1352830"/>
            <a:ext cx="1420582" cy="483274"/>
          </a:xfrm>
          <a:prstGeom prst="rect">
            <a:avLst/>
          </a:prstGeom>
          <a:noFill/>
        </p:spPr>
        <p:txBody>
          <a:bodyPr wrap="none" rtlCol="0">
            <a:spAutoFit/>
          </a:bodyPr>
          <a:lstStyle/>
          <a:p>
            <a:pPr algn="l">
              <a:lnSpc>
                <a:spcPts val="3700"/>
              </a:lnSpc>
            </a:pPr>
            <a:r>
              <a:rPr lang="en-GB" sz="1200" dirty="0"/>
              <a:t>Accelerator tunnel</a:t>
            </a:r>
          </a:p>
        </p:txBody>
      </p:sp>
      <p:cxnSp>
        <p:nvCxnSpPr>
          <p:cNvPr id="17" name="Straight Arrow Connector 16">
            <a:extLst>
              <a:ext uri="{FF2B5EF4-FFF2-40B4-BE49-F238E27FC236}">
                <a16:creationId xmlns:a16="http://schemas.microsoft.com/office/drawing/2014/main" id="{16F12D42-44F5-FDE0-D369-2260515878FB}"/>
              </a:ext>
            </a:extLst>
          </p:cNvPr>
          <p:cNvCxnSpPr>
            <a:cxnSpLocks/>
          </p:cNvCxnSpPr>
          <p:nvPr/>
        </p:nvCxnSpPr>
        <p:spPr>
          <a:xfrm flipV="1">
            <a:off x="1966963" y="1415816"/>
            <a:ext cx="386325" cy="20785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724781BE-E105-05EF-A322-02C9ECE8AA5A}"/>
              </a:ext>
            </a:extLst>
          </p:cNvPr>
          <p:cNvCxnSpPr>
            <a:cxnSpLocks/>
          </p:cNvCxnSpPr>
          <p:nvPr/>
        </p:nvCxnSpPr>
        <p:spPr>
          <a:xfrm flipV="1">
            <a:off x="2215583" y="2382925"/>
            <a:ext cx="514652" cy="2035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618CDD1F-920B-DE1A-2D9F-D89E93DD629D}"/>
              </a:ext>
            </a:extLst>
          </p:cNvPr>
          <p:cNvSpPr txBox="1"/>
          <p:nvPr/>
        </p:nvSpPr>
        <p:spPr>
          <a:xfrm>
            <a:off x="1071283" y="2365428"/>
            <a:ext cx="2177683" cy="494879"/>
          </a:xfrm>
          <a:prstGeom prst="rect">
            <a:avLst/>
          </a:prstGeom>
          <a:noFill/>
        </p:spPr>
        <p:txBody>
          <a:bodyPr wrap="square" rtlCol="0">
            <a:spAutoFit/>
          </a:bodyPr>
          <a:lstStyle/>
          <a:p>
            <a:pPr algn="l">
              <a:lnSpc>
                <a:spcPts val="3700"/>
              </a:lnSpc>
            </a:pPr>
            <a:r>
              <a:rPr lang="en-GB" sz="1200" dirty="0"/>
              <a:t>Service Shaft ø18.2m</a:t>
            </a:r>
          </a:p>
        </p:txBody>
      </p:sp>
      <p:pic>
        <p:nvPicPr>
          <p:cNvPr id="22" name="Picture 21" descr="A computer screen shot of a computer screen&#10;&#10;Description automatically generated">
            <a:extLst>
              <a:ext uri="{FF2B5EF4-FFF2-40B4-BE49-F238E27FC236}">
                <a16:creationId xmlns:a16="http://schemas.microsoft.com/office/drawing/2014/main" id="{0730B64C-801B-B334-B162-CB0BE21BD66F}"/>
              </a:ext>
            </a:extLst>
          </p:cNvPr>
          <p:cNvPicPr>
            <a:picLocks noChangeAspect="1"/>
          </p:cNvPicPr>
          <p:nvPr/>
        </p:nvPicPr>
        <p:blipFill>
          <a:blip r:embed="rId4">
            <a:extLst>
              <a:ext uri="{28A0092B-C50C-407E-A947-70E740481C1C}">
                <a14:useLocalDpi xmlns:a14="http://schemas.microsoft.com/office/drawing/2010/main" val="0"/>
              </a:ext>
            </a:extLst>
          </a:blip>
          <a:srcRect l="28446" t="24587" r="40503" b="13874"/>
          <a:stretch/>
        </p:blipFill>
        <p:spPr>
          <a:xfrm rot="10800000">
            <a:off x="5329913" y="1221888"/>
            <a:ext cx="1800201" cy="1802314"/>
          </a:xfrm>
          <a:prstGeom prst="rect">
            <a:avLst/>
          </a:prstGeom>
        </p:spPr>
      </p:pic>
      <p:sp>
        <p:nvSpPr>
          <p:cNvPr id="23" name="TextBox 22">
            <a:extLst>
              <a:ext uri="{FF2B5EF4-FFF2-40B4-BE49-F238E27FC236}">
                <a16:creationId xmlns:a16="http://schemas.microsoft.com/office/drawing/2014/main" id="{272C0C57-FA9E-4336-0C1F-2AF41B965D47}"/>
              </a:ext>
            </a:extLst>
          </p:cNvPr>
          <p:cNvSpPr txBox="1"/>
          <p:nvPr/>
        </p:nvSpPr>
        <p:spPr>
          <a:xfrm>
            <a:off x="3678851" y="1078416"/>
            <a:ext cx="1884056" cy="464038"/>
          </a:xfrm>
          <a:prstGeom prst="rect">
            <a:avLst/>
          </a:prstGeom>
          <a:noFill/>
        </p:spPr>
        <p:txBody>
          <a:bodyPr wrap="square" rtlCol="0">
            <a:spAutoFit/>
          </a:bodyPr>
          <a:lstStyle/>
          <a:p>
            <a:pPr marL="228600" indent="-36000" algn="l">
              <a:lnSpc>
                <a:spcPts val="1500"/>
              </a:lnSpc>
              <a:buAutoNum type="arabicPeriod"/>
            </a:pPr>
            <a:r>
              <a:rPr lang="en-US" sz="1200" dirty="0"/>
              <a:t>Crane </a:t>
            </a:r>
          </a:p>
          <a:p>
            <a:pPr marL="228600" indent="-36000" algn="l">
              <a:lnSpc>
                <a:spcPts val="1500"/>
              </a:lnSpc>
              <a:buAutoNum type="arabicPeriod"/>
            </a:pPr>
            <a:r>
              <a:rPr lang="en-US" sz="1200" dirty="0"/>
              <a:t>Temporary services </a:t>
            </a:r>
            <a:endParaRPr lang="en-GB" sz="1200" dirty="0"/>
          </a:p>
        </p:txBody>
      </p:sp>
      <p:cxnSp>
        <p:nvCxnSpPr>
          <p:cNvPr id="24" name="Straight Arrow Connector 23">
            <a:extLst>
              <a:ext uri="{FF2B5EF4-FFF2-40B4-BE49-F238E27FC236}">
                <a16:creationId xmlns:a16="http://schemas.microsoft.com/office/drawing/2014/main" id="{8567542F-F1FE-CC38-3052-4012DC946DDF}"/>
              </a:ext>
            </a:extLst>
          </p:cNvPr>
          <p:cNvCxnSpPr>
            <a:cxnSpLocks/>
          </p:cNvCxnSpPr>
          <p:nvPr/>
        </p:nvCxnSpPr>
        <p:spPr>
          <a:xfrm flipH="1" flipV="1">
            <a:off x="6450521" y="1611742"/>
            <a:ext cx="757055" cy="36917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6" name="Straight Arrow Connector 25">
            <a:extLst>
              <a:ext uri="{FF2B5EF4-FFF2-40B4-BE49-F238E27FC236}">
                <a16:creationId xmlns:a16="http://schemas.microsoft.com/office/drawing/2014/main" id="{49453137-0DFE-301F-5E2B-E5B810CAC9F9}"/>
              </a:ext>
            </a:extLst>
          </p:cNvPr>
          <p:cNvCxnSpPr>
            <a:cxnSpLocks/>
          </p:cNvCxnSpPr>
          <p:nvPr/>
        </p:nvCxnSpPr>
        <p:spPr>
          <a:xfrm flipH="1">
            <a:off x="6450521" y="1980920"/>
            <a:ext cx="757055" cy="5583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0" name="TextBox 29">
            <a:extLst>
              <a:ext uri="{FF2B5EF4-FFF2-40B4-BE49-F238E27FC236}">
                <a16:creationId xmlns:a16="http://schemas.microsoft.com/office/drawing/2014/main" id="{23F2E054-9D1D-194C-FBCE-A66F65DB7ABC}"/>
              </a:ext>
            </a:extLst>
          </p:cNvPr>
          <p:cNvSpPr txBox="1"/>
          <p:nvPr/>
        </p:nvSpPr>
        <p:spPr>
          <a:xfrm>
            <a:off x="7166004" y="1593369"/>
            <a:ext cx="638316" cy="483274"/>
          </a:xfrm>
          <a:prstGeom prst="rect">
            <a:avLst/>
          </a:prstGeom>
          <a:noFill/>
        </p:spPr>
        <p:txBody>
          <a:bodyPr wrap="square" rtlCol="0">
            <a:spAutoFit/>
          </a:bodyPr>
          <a:lstStyle/>
          <a:p>
            <a:pPr algn="l">
              <a:lnSpc>
                <a:spcPts val="3700"/>
              </a:lnSpc>
            </a:pPr>
            <a:r>
              <a:rPr lang="en-US" sz="1200" dirty="0"/>
              <a:t>3. Lifts</a:t>
            </a:r>
            <a:endParaRPr lang="en-GB" sz="1200" dirty="0"/>
          </a:p>
        </p:txBody>
      </p:sp>
      <p:cxnSp>
        <p:nvCxnSpPr>
          <p:cNvPr id="31" name="Straight Arrow Connector 30">
            <a:extLst>
              <a:ext uri="{FF2B5EF4-FFF2-40B4-BE49-F238E27FC236}">
                <a16:creationId xmlns:a16="http://schemas.microsoft.com/office/drawing/2014/main" id="{AFA6CAB6-553D-510D-CBBF-86098CBB9C90}"/>
              </a:ext>
            </a:extLst>
          </p:cNvPr>
          <p:cNvCxnSpPr>
            <a:cxnSpLocks/>
          </p:cNvCxnSpPr>
          <p:nvPr/>
        </p:nvCxnSpPr>
        <p:spPr>
          <a:xfrm flipV="1">
            <a:off x="5329913" y="1661760"/>
            <a:ext cx="292084" cy="60887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5" name="Straight Arrow Connector 34">
            <a:extLst>
              <a:ext uri="{FF2B5EF4-FFF2-40B4-BE49-F238E27FC236}">
                <a16:creationId xmlns:a16="http://schemas.microsoft.com/office/drawing/2014/main" id="{46519DA3-B21A-6704-7930-3DA4051B28F7}"/>
              </a:ext>
            </a:extLst>
          </p:cNvPr>
          <p:cNvCxnSpPr>
            <a:cxnSpLocks/>
          </p:cNvCxnSpPr>
          <p:nvPr/>
        </p:nvCxnSpPr>
        <p:spPr>
          <a:xfrm flipV="1">
            <a:off x="5329913" y="1840910"/>
            <a:ext cx="591314" cy="4531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918DA9C0-49A0-5C2C-F795-9E737E0B4BCB}"/>
              </a:ext>
            </a:extLst>
          </p:cNvPr>
          <p:cNvCxnSpPr>
            <a:cxnSpLocks/>
          </p:cNvCxnSpPr>
          <p:nvPr/>
        </p:nvCxnSpPr>
        <p:spPr>
          <a:xfrm>
            <a:off x="5329913" y="2294050"/>
            <a:ext cx="544544" cy="11930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1" name="TextBox 40">
            <a:extLst>
              <a:ext uri="{FF2B5EF4-FFF2-40B4-BE49-F238E27FC236}">
                <a16:creationId xmlns:a16="http://schemas.microsoft.com/office/drawing/2014/main" id="{B63D8FEE-86AE-EDD3-C530-5BC3C3594BCD}"/>
              </a:ext>
            </a:extLst>
          </p:cNvPr>
          <p:cNvSpPr txBox="1"/>
          <p:nvPr/>
        </p:nvSpPr>
        <p:spPr>
          <a:xfrm>
            <a:off x="4128271" y="2024112"/>
            <a:ext cx="1537483" cy="848758"/>
          </a:xfrm>
          <a:prstGeom prst="rect">
            <a:avLst/>
          </a:prstGeom>
          <a:noFill/>
        </p:spPr>
        <p:txBody>
          <a:bodyPr wrap="square" rtlCol="0">
            <a:spAutoFit/>
          </a:bodyPr>
          <a:lstStyle/>
          <a:p>
            <a:pPr algn="l">
              <a:lnSpc>
                <a:spcPts val="1500"/>
              </a:lnSpc>
            </a:pPr>
            <a:r>
              <a:rPr lang="en-US" sz="1200" dirty="0"/>
              <a:t>4. Final general services (duct, pipes, cable tray and cable) </a:t>
            </a:r>
            <a:endParaRPr lang="en-GB" sz="1200" dirty="0"/>
          </a:p>
        </p:txBody>
      </p:sp>
      <p:sp>
        <p:nvSpPr>
          <p:cNvPr id="59" name="TextBox 58">
            <a:extLst>
              <a:ext uri="{FF2B5EF4-FFF2-40B4-BE49-F238E27FC236}">
                <a16:creationId xmlns:a16="http://schemas.microsoft.com/office/drawing/2014/main" id="{582080B6-08D4-CCDC-4434-C5EEA59AAE2F}"/>
              </a:ext>
            </a:extLst>
          </p:cNvPr>
          <p:cNvSpPr txBox="1"/>
          <p:nvPr/>
        </p:nvSpPr>
        <p:spPr>
          <a:xfrm>
            <a:off x="3390139" y="2548953"/>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sp>
        <p:nvSpPr>
          <p:cNvPr id="2" name="TextBox 1">
            <a:extLst>
              <a:ext uri="{FF2B5EF4-FFF2-40B4-BE49-F238E27FC236}">
                <a16:creationId xmlns:a16="http://schemas.microsoft.com/office/drawing/2014/main" id="{F18960C8-6541-8DB7-14F3-24B2240393E6}"/>
              </a:ext>
            </a:extLst>
          </p:cNvPr>
          <p:cNvSpPr txBox="1"/>
          <p:nvPr/>
        </p:nvSpPr>
        <p:spPr>
          <a:xfrm>
            <a:off x="1699979" y="2886528"/>
            <a:ext cx="2563538" cy="600164"/>
          </a:xfrm>
          <a:prstGeom prst="rect">
            <a:avLst/>
          </a:prstGeom>
          <a:noFill/>
        </p:spPr>
        <p:txBody>
          <a:bodyPr wrap="square" rtlCol="0">
            <a:spAutoFit/>
          </a:bodyPr>
          <a:lstStyle/>
          <a:p>
            <a:pPr algn="ctr"/>
            <a:r>
              <a:rPr lang="en-US" sz="1100" i="1" dirty="0">
                <a:hlinkClick r:id="rId5"/>
              </a:rPr>
              <a:t>Service shaft at Point A with respect to the tunnel and the experiment cavern</a:t>
            </a:r>
            <a:endParaRPr lang="en-GB" sz="1100" i="1" dirty="0"/>
          </a:p>
        </p:txBody>
      </p:sp>
      <p:sp>
        <p:nvSpPr>
          <p:cNvPr id="3" name="TextBox 2">
            <a:extLst>
              <a:ext uri="{FF2B5EF4-FFF2-40B4-BE49-F238E27FC236}">
                <a16:creationId xmlns:a16="http://schemas.microsoft.com/office/drawing/2014/main" id="{4A4370EB-FB47-E0BB-5780-2B8907EEC347}"/>
              </a:ext>
            </a:extLst>
          </p:cNvPr>
          <p:cNvSpPr txBox="1"/>
          <p:nvPr/>
        </p:nvSpPr>
        <p:spPr>
          <a:xfrm>
            <a:off x="5181139" y="2960313"/>
            <a:ext cx="2304023" cy="261610"/>
          </a:xfrm>
          <a:prstGeom prst="rect">
            <a:avLst/>
          </a:prstGeom>
          <a:noFill/>
        </p:spPr>
        <p:txBody>
          <a:bodyPr wrap="square" rtlCol="0">
            <a:spAutoFit/>
          </a:bodyPr>
          <a:lstStyle/>
          <a:p>
            <a:pPr algn="ctr"/>
            <a:r>
              <a:rPr lang="en-US" sz="1100" i="1" dirty="0">
                <a:hlinkClick r:id="rId5"/>
              </a:rPr>
              <a:t>Point A service shaft integration</a:t>
            </a:r>
            <a:endParaRPr lang="en-GB" sz="1100" i="1" dirty="0"/>
          </a:p>
        </p:txBody>
      </p:sp>
    </p:spTree>
    <p:extLst>
      <p:ext uri="{BB962C8B-B14F-4D97-AF65-F5344CB8AC3E}">
        <p14:creationId xmlns:p14="http://schemas.microsoft.com/office/powerpoint/2010/main" val="854725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41A958-A72D-F24C-079B-37048BA09F94}"/>
            </a:ext>
          </a:extLst>
        </p:cNvPr>
        <p:cNvGrpSpPr/>
        <p:nvPr/>
      </p:nvGrpSpPr>
      <p:grpSpPr>
        <a:xfrm>
          <a:off x="0" y="0"/>
          <a:ext cx="0" cy="0"/>
          <a:chOff x="0" y="0"/>
          <a:chExt cx="0" cy="0"/>
        </a:xfrm>
      </p:grpSpPr>
      <p:pic>
        <p:nvPicPr>
          <p:cNvPr id="9" name="Picture 8" descr="A diagram of a machine&#10;&#10;AI-generated content may be incorrect.">
            <a:extLst>
              <a:ext uri="{FF2B5EF4-FFF2-40B4-BE49-F238E27FC236}">
                <a16:creationId xmlns:a16="http://schemas.microsoft.com/office/drawing/2014/main" id="{32DB6842-063A-727F-B7DD-C370068DCF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5961" y="987574"/>
            <a:ext cx="1792267" cy="2231119"/>
          </a:xfrm>
          <a:prstGeom prst="rect">
            <a:avLst/>
          </a:prstGeom>
        </p:spPr>
      </p:pic>
      <p:sp>
        <p:nvSpPr>
          <p:cNvPr id="5155" name="Freeform: Shape 5154">
            <a:extLst>
              <a:ext uri="{FF2B5EF4-FFF2-40B4-BE49-F238E27FC236}">
                <a16:creationId xmlns:a16="http://schemas.microsoft.com/office/drawing/2014/main" id="{0A3BE297-4DF1-2FC7-4AC4-24BC9F4A63B2}"/>
              </a:ext>
            </a:extLst>
          </p:cNvPr>
          <p:cNvSpPr/>
          <p:nvPr/>
        </p:nvSpPr>
        <p:spPr>
          <a:xfrm>
            <a:off x="3739317" y="1572827"/>
            <a:ext cx="1392096" cy="793011"/>
          </a:xfrm>
          <a:custGeom>
            <a:avLst/>
            <a:gdLst>
              <a:gd name="connsiteX0" fmla="*/ 266700 w 1214438"/>
              <a:gd name="connsiteY0" fmla="*/ 233363 h 769144"/>
              <a:gd name="connsiteX1" fmla="*/ 230982 w 1214438"/>
              <a:gd name="connsiteY1" fmla="*/ 276225 h 769144"/>
              <a:gd name="connsiteX2" fmla="*/ 14288 w 1214438"/>
              <a:gd name="connsiteY2" fmla="*/ 271463 h 769144"/>
              <a:gd name="connsiteX3" fmla="*/ 0 w 1214438"/>
              <a:gd name="connsiteY3" fmla="*/ 333375 h 769144"/>
              <a:gd name="connsiteX4" fmla="*/ 54769 w 1214438"/>
              <a:gd name="connsiteY4" fmla="*/ 323850 h 769144"/>
              <a:gd name="connsiteX5" fmla="*/ 85725 w 1214438"/>
              <a:gd name="connsiteY5" fmla="*/ 321469 h 769144"/>
              <a:gd name="connsiteX6" fmla="*/ 400050 w 1214438"/>
              <a:gd name="connsiteY6" fmla="*/ 328613 h 769144"/>
              <a:gd name="connsiteX7" fmla="*/ 402432 w 1214438"/>
              <a:gd name="connsiteY7" fmla="*/ 769144 h 769144"/>
              <a:gd name="connsiteX8" fmla="*/ 1214438 w 1214438"/>
              <a:gd name="connsiteY8" fmla="*/ 762000 h 769144"/>
              <a:gd name="connsiteX9" fmla="*/ 1062038 w 1214438"/>
              <a:gd name="connsiteY9" fmla="*/ 0 h 769144"/>
              <a:gd name="connsiteX10" fmla="*/ 335757 w 1214438"/>
              <a:gd name="connsiteY10" fmla="*/ 2382 h 769144"/>
              <a:gd name="connsiteX11" fmla="*/ 266700 w 1214438"/>
              <a:gd name="connsiteY11" fmla="*/ 233363 h 769144"/>
              <a:gd name="connsiteX0" fmla="*/ 266700 w 1214438"/>
              <a:gd name="connsiteY0" fmla="*/ 230981 h 766762"/>
              <a:gd name="connsiteX1" fmla="*/ 230982 w 1214438"/>
              <a:gd name="connsiteY1" fmla="*/ 273843 h 766762"/>
              <a:gd name="connsiteX2" fmla="*/ 14288 w 1214438"/>
              <a:gd name="connsiteY2" fmla="*/ 269081 h 766762"/>
              <a:gd name="connsiteX3" fmla="*/ 0 w 1214438"/>
              <a:gd name="connsiteY3" fmla="*/ 330993 h 766762"/>
              <a:gd name="connsiteX4" fmla="*/ 54769 w 1214438"/>
              <a:gd name="connsiteY4" fmla="*/ 321468 h 766762"/>
              <a:gd name="connsiteX5" fmla="*/ 85725 w 1214438"/>
              <a:gd name="connsiteY5" fmla="*/ 319087 h 766762"/>
              <a:gd name="connsiteX6" fmla="*/ 400050 w 1214438"/>
              <a:gd name="connsiteY6" fmla="*/ 326231 h 766762"/>
              <a:gd name="connsiteX7" fmla="*/ 402432 w 1214438"/>
              <a:gd name="connsiteY7" fmla="*/ 766762 h 766762"/>
              <a:gd name="connsiteX8" fmla="*/ 1214438 w 1214438"/>
              <a:gd name="connsiteY8" fmla="*/ 759618 h 766762"/>
              <a:gd name="connsiteX9" fmla="*/ 1010713 w 1214438"/>
              <a:gd name="connsiteY9" fmla="*/ 100488 h 766762"/>
              <a:gd name="connsiteX10" fmla="*/ 335757 w 1214438"/>
              <a:gd name="connsiteY10" fmla="*/ 0 h 766762"/>
              <a:gd name="connsiteX11" fmla="*/ 266700 w 1214438"/>
              <a:gd name="connsiteY11" fmla="*/ 230981 h 766762"/>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171667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103234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171667 w 1592394"/>
              <a:gd name="connsiteY8" fmla="*/ 756285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57885 w 1592394"/>
              <a:gd name="connsiteY6" fmla="*/ 488633 h 769144"/>
              <a:gd name="connsiteX7" fmla="*/ 402432 w 1592394"/>
              <a:gd name="connsiteY7" fmla="*/ 769144 h 769144"/>
              <a:gd name="connsiteX8" fmla="*/ 1171667 w 1592394"/>
              <a:gd name="connsiteY8" fmla="*/ 756285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57885 w 1592394"/>
              <a:gd name="connsiteY6" fmla="*/ 488633 h 769144"/>
              <a:gd name="connsiteX7" fmla="*/ 402432 w 1592394"/>
              <a:gd name="connsiteY7" fmla="*/ 769144 h 769144"/>
              <a:gd name="connsiteX8" fmla="*/ 1171667 w 1592394"/>
              <a:gd name="connsiteY8" fmla="*/ 756285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57714"/>
              <a:gd name="connsiteX1" fmla="*/ 230982 w 1592394"/>
              <a:gd name="connsiteY1" fmla="*/ 276225 h 757714"/>
              <a:gd name="connsiteX2" fmla="*/ 14288 w 1592394"/>
              <a:gd name="connsiteY2" fmla="*/ 271463 h 757714"/>
              <a:gd name="connsiteX3" fmla="*/ 0 w 1592394"/>
              <a:gd name="connsiteY3" fmla="*/ 333375 h 757714"/>
              <a:gd name="connsiteX4" fmla="*/ 54769 w 1592394"/>
              <a:gd name="connsiteY4" fmla="*/ 323850 h 757714"/>
              <a:gd name="connsiteX5" fmla="*/ 85725 w 1592394"/>
              <a:gd name="connsiteY5" fmla="*/ 321469 h 757714"/>
              <a:gd name="connsiteX6" fmla="*/ 57885 w 1592394"/>
              <a:gd name="connsiteY6" fmla="*/ 488633 h 757714"/>
              <a:gd name="connsiteX7" fmla="*/ 231349 w 1592394"/>
              <a:gd name="connsiteY7" fmla="*/ 757714 h 757714"/>
              <a:gd name="connsiteX8" fmla="*/ 1171667 w 1592394"/>
              <a:gd name="connsiteY8" fmla="*/ 756285 h 757714"/>
              <a:gd name="connsiteX9" fmla="*/ 1592394 w 1592394"/>
              <a:gd name="connsiteY9" fmla="*/ 0 h 757714"/>
              <a:gd name="connsiteX10" fmla="*/ 335757 w 1592394"/>
              <a:gd name="connsiteY10" fmla="*/ 2382 h 757714"/>
              <a:gd name="connsiteX11" fmla="*/ 266700 w 1592394"/>
              <a:gd name="connsiteY11" fmla="*/ 233363 h 757714"/>
              <a:gd name="connsiteX0" fmla="*/ 95618 w 1592394"/>
              <a:gd name="connsiteY0" fmla="*/ 130493 h 757714"/>
              <a:gd name="connsiteX1" fmla="*/ 230982 w 1592394"/>
              <a:gd name="connsiteY1" fmla="*/ 276225 h 757714"/>
              <a:gd name="connsiteX2" fmla="*/ 14288 w 1592394"/>
              <a:gd name="connsiteY2" fmla="*/ 271463 h 757714"/>
              <a:gd name="connsiteX3" fmla="*/ 0 w 1592394"/>
              <a:gd name="connsiteY3" fmla="*/ 333375 h 757714"/>
              <a:gd name="connsiteX4" fmla="*/ 54769 w 1592394"/>
              <a:gd name="connsiteY4" fmla="*/ 323850 h 757714"/>
              <a:gd name="connsiteX5" fmla="*/ 85725 w 1592394"/>
              <a:gd name="connsiteY5" fmla="*/ 321469 h 757714"/>
              <a:gd name="connsiteX6" fmla="*/ 57885 w 1592394"/>
              <a:gd name="connsiteY6" fmla="*/ 488633 h 757714"/>
              <a:gd name="connsiteX7" fmla="*/ 231349 w 1592394"/>
              <a:gd name="connsiteY7" fmla="*/ 757714 h 757714"/>
              <a:gd name="connsiteX8" fmla="*/ 1171667 w 1592394"/>
              <a:gd name="connsiteY8" fmla="*/ 756285 h 757714"/>
              <a:gd name="connsiteX9" fmla="*/ 1592394 w 1592394"/>
              <a:gd name="connsiteY9" fmla="*/ 0 h 757714"/>
              <a:gd name="connsiteX10" fmla="*/ 335757 w 1592394"/>
              <a:gd name="connsiteY10" fmla="*/ 2382 h 757714"/>
              <a:gd name="connsiteX11" fmla="*/ 95618 w 1592394"/>
              <a:gd name="connsiteY11" fmla="*/ 130493 h 757714"/>
              <a:gd name="connsiteX0" fmla="*/ 95618 w 1592394"/>
              <a:gd name="connsiteY0" fmla="*/ 130493 h 757714"/>
              <a:gd name="connsiteX1" fmla="*/ 17129 w 1592394"/>
              <a:gd name="connsiteY1" fmla="*/ 230505 h 757714"/>
              <a:gd name="connsiteX2" fmla="*/ 14288 w 1592394"/>
              <a:gd name="connsiteY2" fmla="*/ 271463 h 757714"/>
              <a:gd name="connsiteX3" fmla="*/ 0 w 1592394"/>
              <a:gd name="connsiteY3" fmla="*/ 333375 h 757714"/>
              <a:gd name="connsiteX4" fmla="*/ 54769 w 1592394"/>
              <a:gd name="connsiteY4" fmla="*/ 323850 h 757714"/>
              <a:gd name="connsiteX5" fmla="*/ 85725 w 1592394"/>
              <a:gd name="connsiteY5" fmla="*/ 321469 h 757714"/>
              <a:gd name="connsiteX6" fmla="*/ 57885 w 1592394"/>
              <a:gd name="connsiteY6" fmla="*/ 488633 h 757714"/>
              <a:gd name="connsiteX7" fmla="*/ 231349 w 1592394"/>
              <a:gd name="connsiteY7" fmla="*/ 757714 h 757714"/>
              <a:gd name="connsiteX8" fmla="*/ 1171667 w 1592394"/>
              <a:gd name="connsiteY8" fmla="*/ 756285 h 757714"/>
              <a:gd name="connsiteX9" fmla="*/ 1592394 w 1592394"/>
              <a:gd name="connsiteY9" fmla="*/ 0 h 757714"/>
              <a:gd name="connsiteX10" fmla="*/ 335757 w 1592394"/>
              <a:gd name="connsiteY10" fmla="*/ 2382 h 757714"/>
              <a:gd name="connsiteX11" fmla="*/ 95618 w 1592394"/>
              <a:gd name="connsiteY11" fmla="*/ 130493 h 757714"/>
              <a:gd name="connsiteX0" fmla="*/ 95618 w 1592394"/>
              <a:gd name="connsiteY0" fmla="*/ 130493 h 757714"/>
              <a:gd name="connsiteX1" fmla="*/ 14288 w 1592394"/>
              <a:gd name="connsiteY1" fmla="*/ 271463 h 757714"/>
              <a:gd name="connsiteX2" fmla="*/ 0 w 1592394"/>
              <a:gd name="connsiteY2" fmla="*/ 333375 h 757714"/>
              <a:gd name="connsiteX3" fmla="*/ 54769 w 1592394"/>
              <a:gd name="connsiteY3" fmla="*/ 323850 h 757714"/>
              <a:gd name="connsiteX4" fmla="*/ 85725 w 1592394"/>
              <a:gd name="connsiteY4" fmla="*/ 321469 h 757714"/>
              <a:gd name="connsiteX5" fmla="*/ 57885 w 1592394"/>
              <a:gd name="connsiteY5" fmla="*/ 488633 h 757714"/>
              <a:gd name="connsiteX6" fmla="*/ 231349 w 1592394"/>
              <a:gd name="connsiteY6" fmla="*/ 757714 h 757714"/>
              <a:gd name="connsiteX7" fmla="*/ 1171667 w 1592394"/>
              <a:gd name="connsiteY7" fmla="*/ 756285 h 757714"/>
              <a:gd name="connsiteX8" fmla="*/ 1592394 w 1592394"/>
              <a:gd name="connsiteY8" fmla="*/ 0 h 757714"/>
              <a:gd name="connsiteX9" fmla="*/ 335757 w 1592394"/>
              <a:gd name="connsiteY9" fmla="*/ 2382 h 757714"/>
              <a:gd name="connsiteX10" fmla="*/ 95618 w 1592394"/>
              <a:gd name="connsiteY10" fmla="*/ 130493 h 757714"/>
              <a:gd name="connsiteX0" fmla="*/ 81330 w 1578106"/>
              <a:gd name="connsiteY0" fmla="*/ 130493 h 757714"/>
              <a:gd name="connsiteX1" fmla="*/ 0 w 1578106"/>
              <a:gd name="connsiteY1" fmla="*/ 271463 h 757714"/>
              <a:gd name="connsiteX2" fmla="*/ 40481 w 1578106"/>
              <a:gd name="connsiteY2" fmla="*/ 323850 h 757714"/>
              <a:gd name="connsiteX3" fmla="*/ 71437 w 1578106"/>
              <a:gd name="connsiteY3" fmla="*/ 321469 h 757714"/>
              <a:gd name="connsiteX4" fmla="*/ 43597 w 1578106"/>
              <a:gd name="connsiteY4" fmla="*/ 488633 h 757714"/>
              <a:gd name="connsiteX5" fmla="*/ 217061 w 1578106"/>
              <a:gd name="connsiteY5" fmla="*/ 757714 h 757714"/>
              <a:gd name="connsiteX6" fmla="*/ 1157379 w 1578106"/>
              <a:gd name="connsiteY6" fmla="*/ 756285 h 757714"/>
              <a:gd name="connsiteX7" fmla="*/ 1578106 w 1578106"/>
              <a:gd name="connsiteY7" fmla="*/ 0 h 757714"/>
              <a:gd name="connsiteX8" fmla="*/ 321469 w 1578106"/>
              <a:gd name="connsiteY8" fmla="*/ 2382 h 757714"/>
              <a:gd name="connsiteX9" fmla="*/ 81330 w 1578106"/>
              <a:gd name="connsiteY9" fmla="*/ 130493 h 757714"/>
              <a:gd name="connsiteX0" fmla="*/ 81330 w 1578106"/>
              <a:gd name="connsiteY0" fmla="*/ 130493 h 757714"/>
              <a:gd name="connsiteX1" fmla="*/ 0 w 1578106"/>
              <a:gd name="connsiteY1" fmla="*/ 271463 h 757714"/>
              <a:gd name="connsiteX2" fmla="*/ 71437 w 1578106"/>
              <a:gd name="connsiteY2" fmla="*/ 321469 h 757714"/>
              <a:gd name="connsiteX3" fmla="*/ 43597 w 1578106"/>
              <a:gd name="connsiteY3" fmla="*/ 488633 h 757714"/>
              <a:gd name="connsiteX4" fmla="*/ 217061 w 1578106"/>
              <a:gd name="connsiteY4" fmla="*/ 757714 h 757714"/>
              <a:gd name="connsiteX5" fmla="*/ 1157379 w 1578106"/>
              <a:gd name="connsiteY5" fmla="*/ 756285 h 757714"/>
              <a:gd name="connsiteX6" fmla="*/ 1578106 w 1578106"/>
              <a:gd name="connsiteY6" fmla="*/ 0 h 757714"/>
              <a:gd name="connsiteX7" fmla="*/ 321469 w 1578106"/>
              <a:gd name="connsiteY7" fmla="*/ 2382 h 757714"/>
              <a:gd name="connsiteX8" fmla="*/ 81330 w 1578106"/>
              <a:gd name="connsiteY8" fmla="*/ 130493 h 757714"/>
              <a:gd name="connsiteX0" fmla="*/ 37733 w 1534509"/>
              <a:gd name="connsiteY0" fmla="*/ 130493 h 757714"/>
              <a:gd name="connsiteX1" fmla="*/ 27840 w 1534509"/>
              <a:gd name="connsiteY1" fmla="*/ 321469 h 757714"/>
              <a:gd name="connsiteX2" fmla="*/ 0 w 1534509"/>
              <a:gd name="connsiteY2" fmla="*/ 488633 h 757714"/>
              <a:gd name="connsiteX3" fmla="*/ 173464 w 1534509"/>
              <a:gd name="connsiteY3" fmla="*/ 757714 h 757714"/>
              <a:gd name="connsiteX4" fmla="*/ 1113782 w 1534509"/>
              <a:gd name="connsiteY4" fmla="*/ 756285 h 757714"/>
              <a:gd name="connsiteX5" fmla="*/ 1534509 w 1534509"/>
              <a:gd name="connsiteY5" fmla="*/ 0 h 757714"/>
              <a:gd name="connsiteX6" fmla="*/ 277872 w 1534509"/>
              <a:gd name="connsiteY6" fmla="*/ 2382 h 757714"/>
              <a:gd name="connsiteX7" fmla="*/ 37733 w 1534509"/>
              <a:gd name="connsiteY7" fmla="*/ 130493 h 757714"/>
              <a:gd name="connsiteX0" fmla="*/ 104421 w 1601197"/>
              <a:gd name="connsiteY0" fmla="*/ 130493 h 757714"/>
              <a:gd name="connsiteX1" fmla="*/ 94528 w 1601197"/>
              <a:gd name="connsiteY1" fmla="*/ 321469 h 757714"/>
              <a:gd name="connsiteX2" fmla="*/ 0 w 1601197"/>
              <a:gd name="connsiteY2" fmla="*/ 375396 h 757714"/>
              <a:gd name="connsiteX3" fmla="*/ 66688 w 1601197"/>
              <a:gd name="connsiteY3" fmla="*/ 488633 h 757714"/>
              <a:gd name="connsiteX4" fmla="*/ 240152 w 1601197"/>
              <a:gd name="connsiteY4" fmla="*/ 757714 h 757714"/>
              <a:gd name="connsiteX5" fmla="*/ 1180470 w 1601197"/>
              <a:gd name="connsiteY5" fmla="*/ 756285 h 757714"/>
              <a:gd name="connsiteX6" fmla="*/ 1601197 w 1601197"/>
              <a:gd name="connsiteY6" fmla="*/ 0 h 757714"/>
              <a:gd name="connsiteX7" fmla="*/ 344560 w 1601197"/>
              <a:gd name="connsiteY7" fmla="*/ 2382 h 757714"/>
              <a:gd name="connsiteX8" fmla="*/ 104421 w 1601197"/>
              <a:gd name="connsiteY8" fmla="*/ 130493 h 757714"/>
              <a:gd name="connsiteX0" fmla="*/ 104421 w 1601197"/>
              <a:gd name="connsiteY0" fmla="*/ 130493 h 757714"/>
              <a:gd name="connsiteX1" fmla="*/ 34649 w 1601197"/>
              <a:gd name="connsiteY1" fmla="*/ 321469 h 757714"/>
              <a:gd name="connsiteX2" fmla="*/ 0 w 1601197"/>
              <a:gd name="connsiteY2" fmla="*/ 375396 h 757714"/>
              <a:gd name="connsiteX3" fmla="*/ 66688 w 1601197"/>
              <a:gd name="connsiteY3" fmla="*/ 488633 h 757714"/>
              <a:gd name="connsiteX4" fmla="*/ 240152 w 1601197"/>
              <a:gd name="connsiteY4" fmla="*/ 757714 h 757714"/>
              <a:gd name="connsiteX5" fmla="*/ 1180470 w 1601197"/>
              <a:gd name="connsiteY5" fmla="*/ 756285 h 757714"/>
              <a:gd name="connsiteX6" fmla="*/ 1601197 w 1601197"/>
              <a:gd name="connsiteY6" fmla="*/ 0 h 757714"/>
              <a:gd name="connsiteX7" fmla="*/ 344560 w 1601197"/>
              <a:gd name="connsiteY7" fmla="*/ 2382 h 757714"/>
              <a:gd name="connsiteX8" fmla="*/ 104421 w 1601197"/>
              <a:gd name="connsiteY8" fmla="*/ 130493 h 757714"/>
              <a:gd name="connsiteX0" fmla="*/ 104421 w 1601197"/>
              <a:gd name="connsiteY0" fmla="*/ 130493 h 757714"/>
              <a:gd name="connsiteX1" fmla="*/ 34649 w 1601197"/>
              <a:gd name="connsiteY1" fmla="*/ 321469 h 757714"/>
              <a:gd name="connsiteX2" fmla="*/ 0 w 1601197"/>
              <a:gd name="connsiteY2" fmla="*/ 375396 h 757714"/>
              <a:gd name="connsiteX3" fmla="*/ 66688 w 1601197"/>
              <a:gd name="connsiteY3" fmla="*/ 488633 h 757714"/>
              <a:gd name="connsiteX4" fmla="*/ 240152 w 1601197"/>
              <a:gd name="connsiteY4" fmla="*/ 757714 h 757714"/>
              <a:gd name="connsiteX5" fmla="*/ 1180470 w 1601197"/>
              <a:gd name="connsiteY5" fmla="*/ 756285 h 757714"/>
              <a:gd name="connsiteX6" fmla="*/ 1601197 w 1601197"/>
              <a:gd name="connsiteY6" fmla="*/ 0 h 757714"/>
              <a:gd name="connsiteX7" fmla="*/ 276127 w 1601197"/>
              <a:gd name="connsiteY7" fmla="*/ 13812 h 757714"/>
              <a:gd name="connsiteX8" fmla="*/ 104421 w 1601197"/>
              <a:gd name="connsiteY8" fmla="*/ 130493 h 757714"/>
              <a:gd name="connsiteX0" fmla="*/ 104421 w 1678184"/>
              <a:gd name="connsiteY0" fmla="*/ 136208 h 763429"/>
              <a:gd name="connsiteX1" fmla="*/ 34649 w 1678184"/>
              <a:gd name="connsiteY1" fmla="*/ 327184 h 763429"/>
              <a:gd name="connsiteX2" fmla="*/ 0 w 1678184"/>
              <a:gd name="connsiteY2" fmla="*/ 381111 h 763429"/>
              <a:gd name="connsiteX3" fmla="*/ 66688 w 1678184"/>
              <a:gd name="connsiteY3" fmla="*/ 494348 h 763429"/>
              <a:gd name="connsiteX4" fmla="*/ 240152 w 1678184"/>
              <a:gd name="connsiteY4" fmla="*/ 763429 h 763429"/>
              <a:gd name="connsiteX5" fmla="*/ 1180470 w 1678184"/>
              <a:gd name="connsiteY5" fmla="*/ 762000 h 763429"/>
              <a:gd name="connsiteX6" fmla="*/ 1678184 w 1678184"/>
              <a:gd name="connsiteY6" fmla="*/ 0 h 763429"/>
              <a:gd name="connsiteX7" fmla="*/ 276127 w 1678184"/>
              <a:gd name="connsiteY7" fmla="*/ 19527 h 763429"/>
              <a:gd name="connsiteX8" fmla="*/ 104421 w 1678184"/>
              <a:gd name="connsiteY8" fmla="*/ 136208 h 763429"/>
              <a:gd name="connsiteX0" fmla="*/ 104421 w 1934947"/>
              <a:gd name="connsiteY0" fmla="*/ 136208 h 767715"/>
              <a:gd name="connsiteX1" fmla="*/ 34649 w 1934947"/>
              <a:gd name="connsiteY1" fmla="*/ 327184 h 767715"/>
              <a:gd name="connsiteX2" fmla="*/ 0 w 1934947"/>
              <a:gd name="connsiteY2" fmla="*/ 381111 h 767715"/>
              <a:gd name="connsiteX3" fmla="*/ 66688 w 1934947"/>
              <a:gd name="connsiteY3" fmla="*/ 494348 h 767715"/>
              <a:gd name="connsiteX4" fmla="*/ 240152 w 1934947"/>
              <a:gd name="connsiteY4" fmla="*/ 763429 h 767715"/>
              <a:gd name="connsiteX5" fmla="*/ 1924679 w 1934947"/>
              <a:gd name="connsiteY5" fmla="*/ 767715 h 767715"/>
              <a:gd name="connsiteX6" fmla="*/ 1678184 w 1934947"/>
              <a:gd name="connsiteY6" fmla="*/ 0 h 767715"/>
              <a:gd name="connsiteX7" fmla="*/ 276127 w 1934947"/>
              <a:gd name="connsiteY7" fmla="*/ 19527 h 767715"/>
              <a:gd name="connsiteX8" fmla="*/ 104421 w 1934947"/>
              <a:gd name="connsiteY8" fmla="*/ 136208 h 767715"/>
              <a:gd name="connsiteX0" fmla="*/ 104421 w 1976483"/>
              <a:gd name="connsiteY0" fmla="*/ 136208 h 767715"/>
              <a:gd name="connsiteX1" fmla="*/ 34649 w 1976483"/>
              <a:gd name="connsiteY1" fmla="*/ 327184 h 767715"/>
              <a:gd name="connsiteX2" fmla="*/ 0 w 1976483"/>
              <a:gd name="connsiteY2" fmla="*/ 381111 h 767715"/>
              <a:gd name="connsiteX3" fmla="*/ 66688 w 1976483"/>
              <a:gd name="connsiteY3" fmla="*/ 494348 h 767715"/>
              <a:gd name="connsiteX4" fmla="*/ 240152 w 1976483"/>
              <a:gd name="connsiteY4" fmla="*/ 763429 h 767715"/>
              <a:gd name="connsiteX5" fmla="*/ 1924679 w 1976483"/>
              <a:gd name="connsiteY5" fmla="*/ 767715 h 767715"/>
              <a:gd name="connsiteX6" fmla="*/ 1556850 w 1976483"/>
              <a:gd name="connsiteY6" fmla="*/ 363967 h 767715"/>
              <a:gd name="connsiteX7" fmla="*/ 1678184 w 1976483"/>
              <a:gd name="connsiteY7" fmla="*/ 0 h 767715"/>
              <a:gd name="connsiteX8" fmla="*/ 276127 w 1976483"/>
              <a:gd name="connsiteY8" fmla="*/ 19527 h 767715"/>
              <a:gd name="connsiteX9" fmla="*/ 104421 w 1976483"/>
              <a:gd name="connsiteY9" fmla="*/ 136208 h 767715"/>
              <a:gd name="connsiteX0" fmla="*/ 104421 w 2083669"/>
              <a:gd name="connsiteY0" fmla="*/ 136208 h 767715"/>
              <a:gd name="connsiteX1" fmla="*/ 34649 w 2083669"/>
              <a:gd name="connsiteY1" fmla="*/ 327184 h 767715"/>
              <a:gd name="connsiteX2" fmla="*/ 0 w 2083669"/>
              <a:gd name="connsiteY2" fmla="*/ 381111 h 767715"/>
              <a:gd name="connsiteX3" fmla="*/ 66688 w 2083669"/>
              <a:gd name="connsiteY3" fmla="*/ 494348 h 767715"/>
              <a:gd name="connsiteX4" fmla="*/ 240152 w 2083669"/>
              <a:gd name="connsiteY4" fmla="*/ 763429 h 767715"/>
              <a:gd name="connsiteX5" fmla="*/ 1924679 w 2083669"/>
              <a:gd name="connsiteY5" fmla="*/ 767715 h 767715"/>
              <a:gd name="connsiteX6" fmla="*/ 2044436 w 2083669"/>
              <a:gd name="connsiteY6" fmla="*/ 318247 h 767715"/>
              <a:gd name="connsiteX7" fmla="*/ 1678184 w 2083669"/>
              <a:gd name="connsiteY7" fmla="*/ 0 h 767715"/>
              <a:gd name="connsiteX8" fmla="*/ 276127 w 2083669"/>
              <a:gd name="connsiteY8" fmla="*/ 19527 h 767715"/>
              <a:gd name="connsiteX9" fmla="*/ 104421 w 2083669"/>
              <a:gd name="connsiteY9" fmla="*/ 136208 h 767715"/>
              <a:gd name="connsiteX0" fmla="*/ 104421 w 2083669"/>
              <a:gd name="connsiteY0" fmla="*/ 153353 h 784860"/>
              <a:gd name="connsiteX1" fmla="*/ 34649 w 2083669"/>
              <a:gd name="connsiteY1" fmla="*/ 344329 h 784860"/>
              <a:gd name="connsiteX2" fmla="*/ 0 w 2083669"/>
              <a:gd name="connsiteY2" fmla="*/ 398256 h 784860"/>
              <a:gd name="connsiteX3" fmla="*/ 66688 w 2083669"/>
              <a:gd name="connsiteY3" fmla="*/ 511493 h 784860"/>
              <a:gd name="connsiteX4" fmla="*/ 240152 w 2083669"/>
              <a:gd name="connsiteY4" fmla="*/ 780574 h 784860"/>
              <a:gd name="connsiteX5" fmla="*/ 1924679 w 2083669"/>
              <a:gd name="connsiteY5" fmla="*/ 784860 h 784860"/>
              <a:gd name="connsiteX6" fmla="*/ 2044436 w 2083669"/>
              <a:gd name="connsiteY6" fmla="*/ 335392 h 784860"/>
              <a:gd name="connsiteX7" fmla="*/ 1755171 w 2083669"/>
              <a:gd name="connsiteY7" fmla="*/ 0 h 784860"/>
              <a:gd name="connsiteX8" fmla="*/ 276127 w 2083669"/>
              <a:gd name="connsiteY8" fmla="*/ 36672 h 784860"/>
              <a:gd name="connsiteX9" fmla="*/ 104421 w 2083669"/>
              <a:gd name="connsiteY9" fmla="*/ 153353 h 78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83669" h="784860">
                <a:moveTo>
                  <a:pt x="104421" y="153353"/>
                </a:moveTo>
                <a:lnTo>
                  <a:pt x="34649" y="344329"/>
                </a:lnTo>
                <a:cubicBezTo>
                  <a:pt x="34505" y="356590"/>
                  <a:pt x="144" y="385995"/>
                  <a:pt x="0" y="398256"/>
                </a:cubicBezTo>
                <a:lnTo>
                  <a:pt x="66688" y="511493"/>
                </a:lnTo>
                <a:cubicBezTo>
                  <a:pt x="147320" y="770732"/>
                  <a:pt x="125303" y="687070"/>
                  <a:pt x="240152" y="780574"/>
                </a:cubicBezTo>
                <a:lnTo>
                  <a:pt x="1924679" y="784860"/>
                </a:lnTo>
                <a:cubicBezTo>
                  <a:pt x="2144129" y="718283"/>
                  <a:pt x="2085519" y="463345"/>
                  <a:pt x="2044436" y="335392"/>
                </a:cubicBezTo>
                <a:cubicBezTo>
                  <a:pt x="2003353" y="207439"/>
                  <a:pt x="1968625" y="57407"/>
                  <a:pt x="1755171" y="0"/>
                </a:cubicBezTo>
                <a:lnTo>
                  <a:pt x="276127" y="36672"/>
                </a:lnTo>
                <a:lnTo>
                  <a:pt x="104421" y="153353"/>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el 4">
            <a:extLst>
              <a:ext uri="{FF2B5EF4-FFF2-40B4-BE49-F238E27FC236}">
                <a16:creationId xmlns:a16="http://schemas.microsoft.com/office/drawing/2014/main" id="{9EA8CED8-F71F-EB22-E331-9169772BE417}"/>
              </a:ext>
            </a:extLst>
          </p:cNvPr>
          <p:cNvSpPr>
            <a:spLocks noGrp="1"/>
          </p:cNvSpPr>
          <p:nvPr>
            <p:ph type="title"/>
          </p:nvPr>
        </p:nvSpPr>
        <p:spPr/>
        <p:txBody>
          <a:bodyPr/>
          <a:lstStyle/>
          <a:p>
            <a:r>
              <a:rPr lang="en-US" dirty="0"/>
              <a:t>Arc layout after the handover from civil engineering</a:t>
            </a:r>
          </a:p>
        </p:txBody>
      </p:sp>
      <p:sp>
        <p:nvSpPr>
          <p:cNvPr id="11" name="Foliennummernplatzhalter 1">
            <a:extLst>
              <a:ext uri="{FF2B5EF4-FFF2-40B4-BE49-F238E27FC236}">
                <a16:creationId xmlns:a16="http://schemas.microsoft.com/office/drawing/2014/main" id="{D13A4E7B-2174-3CC8-B162-A85CBC2A6EA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21</a:t>
            </a:fld>
            <a:endParaRPr lang="en-US" noProof="0" dirty="0"/>
          </a:p>
        </p:txBody>
      </p:sp>
      <p:sp>
        <p:nvSpPr>
          <p:cNvPr id="6" name="Textfeld 1">
            <a:extLst>
              <a:ext uri="{FF2B5EF4-FFF2-40B4-BE49-F238E27FC236}">
                <a16:creationId xmlns:a16="http://schemas.microsoft.com/office/drawing/2014/main" id="{A88E5906-ADBF-8275-0CB9-FC19E40850D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ADC723C2-B060-F5DD-BFCD-892E7226ED88}"/>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3" name="Freeform: Shape 2">
            <a:extLst>
              <a:ext uri="{FF2B5EF4-FFF2-40B4-BE49-F238E27FC236}">
                <a16:creationId xmlns:a16="http://schemas.microsoft.com/office/drawing/2014/main" id="{75795BB8-B19B-151E-D70C-17DA1DFAE4E0}"/>
              </a:ext>
            </a:extLst>
          </p:cNvPr>
          <p:cNvSpPr/>
          <p:nvPr/>
        </p:nvSpPr>
        <p:spPr>
          <a:xfrm>
            <a:off x="3830279" y="2385899"/>
            <a:ext cx="316706" cy="80962"/>
          </a:xfrm>
          <a:custGeom>
            <a:avLst/>
            <a:gdLst>
              <a:gd name="connsiteX0" fmla="*/ 0 w 316706"/>
              <a:gd name="connsiteY0" fmla="*/ 2381 h 80962"/>
              <a:gd name="connsiteX1" fmla="*/ 316706 w 316706"/>
              <a:gd name="connsiteY1" fmla="*/ 0 h 80962"/>
              <a:gd name="connsiteX2" fmla="*/ 316706 w 316706"/>
              <a:gd name="connsiteY2" fmla="*/ 80962 h 80962"/>
              <a:gd name="connsiteX3" fmla="*/ 52387 w 316706"/>
              <a:gd name="connsiteY3" fmla="*/ 73819 h 80962"/>
              <a:gd name="connsiteX4" fmla="*/ 0 w 316706"/>
              <a:gd name="connsiteY4" fmla="*/ 2381 h 80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706" h="80962">
                <a:moveTo>
                  <a:pt x="0" y="2381"/>
                </a:moveTo>
                <a:lnTo>
                  <a:pt x="316706" y="0"/>
                </a:lnTo>
                <a:lnTo>
                  <a:pt x="316706" y="80962"/>
                </a:lnTo>
                <a:lnTo>
                  <a:pt x="52387" y="73819"/>
                </a:lnTo>
                <a:lnTo>
                  <a:pt x="0" y="2381"/>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92FC654-FBED-C4BB-5F69-D1CB2E858604}"/>
              </a:ext>
            </a:extLst>
          </p:cNvPr>
          <p:cNvSpPr/>
          <p:nvPr/>
        </p:nvSpPr>
        <p:spPr>
          <a:xfrm>
            <a:off x="4052503" y="2486921"/>
            <a:ext cx="94481" cy="809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C36FC4DC-D958-9260-7B2D-9FE0B102928D}"/>
              </a:ext>
            </a:extLst>
          </p:cNvPr>
          <p:cNvCxnSpPr>
            <a:cxnSpLocks/>
          </p:cNvCxnSpPr>
          <p:nvPr/>
        </p:nvCxnSpPr>
        <p:spPr>
          <a:xfrm flipH="1" flipV="1">
            <a:off x="4762734" y="2552603"/>
            <a:ext cx="770878" cy="348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05AA2F76-BD26-FD6B-1833-98D32FFAC5AB}"/>
              </a:ext>
            </a:extLst>
          </p:cNvPr>
          <p:cNvCxnSpPr>
            <a:cxnSpLocks/>
          </p:cNvCxnSpPr>
          <p:nvPr/>
        </p:nvCxnSpPr>
        <p:spPr>
          <a:xfrm flipH="1" flipV="1">
            <a:off x="4382625" y="2749077"/>
            <a:ext cx="595936" cy="3034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10A29E84-7786-FEF2-6923-7C94180B6D07}"/>
              </a:ext>
            </a:extLst>
          </p:cNvPr>
          <p:cNvSpPr txBox="1"/>
          <p:nvPr/>
        </p:nvSpPr>
        <p:spPr>
          <a:xfrm>
            <a:off x="4875829" y="2982190"/>
            <a:ext cx="522900" cy="261610"/>
          </a:xfrm>
          <a:prstGeom prst="rect">
            <a:avLst/>
          </a:prstGeom>
          <a:noFill/>
        </p:spPr>
        <p:txBody>
          <a:bodyPr wrap="square" rtlCol="0">
            <a:spAutoFit/>
          </a:bodyPr>
          <a:lstStyle/>
          <a:p>
            <a:pPr algn="l"/>
            <a:r>
              <a:rPr lang="en-GB" sz="1100" dirty="0"/>
              <a:t>Drain</a:t>
            </a:r>
          </a:p>
        </p:txBody>
      </p:sp>
      <p:sp>
        <p:nvSpPr>
          <p:cNvPr id="51" name="TextBox 50">
            <a:extLst>
              <a:ext uri="{FF2B5EF4-FFF2-40B4-BE49-F238E27FC236}">
                <a16:creationId xmlns:a16="http://schemas.microsoft.com/office/drawing/2014/main" id="{781FFCF5-42BB-0EB0-653B-592343359D1D}"/>
              </a:ext>
            </a:extLst>
          </p:cNvPr>
          <p:cNvSpPr txBox="1"/>
          <p:nvPr/>
        </p:nvSpPr>
        <p:spPr>
          <a:xfrm>
            <a:off x="5398729" y="2937589"/>
            <a:ext cx="1045479" cy="261610"/>
          </a:xfrm>
          <a:prstGeom prst="rect">
            <a:avLst/>
          </a:prstGeom>
          <a:noFill/>
        </p:spPr>
        <p:txBody>
          <a:bodyPr wrap="square" rtlCol="0">
            <a:spAutoFit/>
          </a:bodyPr>
          <a:lstStyle/>
          <a:p>
            <a:pPr algn="l"/>
            <a:r>
              <a:rPr lang="en-GB" sz="1100" dirty="0"/>
              <a:t>Fresh air duct</a:t>
            </a:r>
          </a:p>
        </p:txBody>
      </p:sp>
      <p:pic>
        <p:nvPicPr>
          <p:cNvPr id="53" name="Picture 6">
            <a:extLst>
              <a:ext uri="{FF2B5EF4-FFF2-40B4-BE49-F238E27FC236}">
                <a16:creationId xmlns:a16="http://schemas.microsoft.com/office/drawing/2014/main" id="{C23217B1-32FE-B106-CFA3-855F9CDB3B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3326" y="3363838"/>
            <a:ext cx="1185437" cy="580551"/>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a:extLst>
              <a:ext uri="{FF2B5EF4-FFF2-40B4-BE49-F238E27FC236}">
                <a16:creationId xmlns:a16="http://schemas.microsoft.com/office/drawing/2014/main" id="{C99F5F19-079D-8200-F264-D5530B27D002}"/>
              </a:ext>
            </a:extLst>
          </p:cNvPr>
          <p:cNvSpPr txBox="1"/>
          <p:nvPr/>
        </p:nvSpPr>
        <p:spPr>
          <a:xfrm>
            <a:off x="6898274" y="2779832"/>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sp>
        <p:nvSpPr>
          <p:cNvPr id="2" name="TextBox 1">
            <a:extLst>
              <a:ext uri="{FF2B5EF4-FFF2-40B4-BE49-F238E27FC236}">
                <a16:creationId xmlns:a16="http://schemas.microsoft.com/office/drawing/2014/main" id="{C890640B-2B46-01C5-F262-4FFC0BE42659}"/>
              </a:ext>
            </a:extLst>
          </p:cNvPr>
          <p:cNvSpPr txBox="1"/>
          <p:nvPr/>
        </p:nvSpPr>
        <p:spPr>
          <a:xfrm>
            <a:off x="6749092" y="2816496"/>
            <a:ext cx="2304023" cy="261610"/>
          </a:xfrm>
          <a:prstGeom prst="rect">
            <a:avLst/>
          </a:prstGeom>
          <a:noFill/>
        </p:spPr>
        <p:txBody>
          <a:bodyPr wrap="square" rtlCol="0">
            <a:spAutoFit/>
          </a:bodyPr>
          <a:lstStyle/>
          <a:p>
            <a:pPr algn="ctr"/>
            <a:r>
              <a:rPr lang="en-US" sz="1100" i="1" dirty="0">
                <a:hlinkClick r:id="rId4"/>
              </a:rPr>
              <a:t>Cross-section of the arcs</a:t>
            </a:r>
            <a:endParaRPr lang="en-GB" sz="1100" i="1" dirty="0"/>
          </a:p>
        </p:txBody>
      </p:sp>
      <p:sp>
        <p:nvSpPr>
          <p:cNvPr id="10" name="TextBox 9">
            <a:extLst>
              <a:ext uri="{FF2B5EF4-FFF2-40B4-BE49-F238E27FC236}">
                <a16:creationId xmlns:a16="http://schemas.microsoft.com/office/drawing/2014/main" id="{2FEA0890-3E76-FB99-9A79-FB023E855AC9}"/>
              </a:ext>
            </a:extLst>
          </p:cNvPr>
          <p:cNvSpPr txBox="1"/>
          <p:nvPr/>
        </p:nvSpPr>
        <p:spPr>
          <a:xfrm>
            <a:off x="4930558" y="999594"/>
            <a:ext cx="2120472" cy="261610"/>
          </a:xfrm>
          <a:prstGeom prst="rect">
            <a:avLst/>
          </a:prstGeom>
          <a:noFill/>
        </p:spPr>
        <p:txBody>
          <a:bodyPr wrap="square" rtlCol="0">
            <a:spAutoFit/>
          </a:bodyPr>
          <a:lstStyle/>
          <a:p>
            <a:pPr algn="l"/>
            <a:r>
              <a:rPr lang="en-GB" sz="1100" dirty="0"/>
              <a:t>He/Smoke extraction</a:t>
            </a:r>
            <a:endParaRPr lang="en-GB" sz="1100" dirty="0">
              <a:solidFill>
                <a:srgbClr val="FF0000"/>
              </a:solidFill>
            </a:endParaRPr>
          </a:p>
        </p:txBody>
      </p:sp>
      <p:cxnSp>
        <p:nvCxnSpPr>
          <p:cNvPr id="12" name="Straight Arrow Connector 11">
            <a:extLst>
              <a:ext uri="{FF2B5EF4-FFF2-40B4-BE49-F238E27FC236}">
                <a16:creationId xmlns:a16="http://schemas.microsoft.com/office/drawing/2014/main" id="{D83A20D1-2D1D-C3B9-53F5-29D6CE9E0296}"/>
              </a:ext>
            </a:extLst>
          </p:cNvPr>
          <p:cNvCxnSpPr>
            <a:cxnSpLocks/>
          </p:cNvCxnSpPr>
          <p:nvPr/>
        </p:nvCxnSpPr>
        <p:spPr>
          <a:xfrm flipH="1">
            <a:off x="4687492" y="1203890"/>
            <a:ext cx="411311" cy="2741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62517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6BF55-8709-766B-E53C-73DA83B62242}"/>
            </a:ext>
          </a:extLst>
        </p:cNvPr>
        <p:cNvGrpSpPr/>
        <p:nvPr/>
      </p:nvGrpSpPr>
      <p:grpSpPr>
        <a:xfrm>
          <a:off x="0" y="0"/>
          <a:ext cx="0" cy="0"/>
          <a:chOff x="0" y="0"/>
          <a:chExt cx="0" cy="0"/>
        </a:xfrm>
      </p:grpSpPr>
      <p:pic>
        <p:nvPicPr>
          <p:cNvPr id="9" name="Picture 8" descr="A diagram of a machine&#10;&#10;AI-generated content may be incorrect.">
            <a:extLst>
              <a:ext uri="{FF2B5EF4-FFF2-40B4-BE49-F238E27FC236}">
                <a16:creationId xmlns:a16="http://schemas.microsoft.com/office/drawing/2014/main" id="{B55168FC-AED8-1FA8-3F55-3CB6492E62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1439" y="999594"/>
            <a:ext cx="1792267" cy="2231119"/>
          </a:xfrm>
          <a:prstGeom prst="rect">
            <a:avLst/>
          </a:prstGeom>
        </p:spPr>
      </p:pic>
      <p:sp>
        <p:nvSpPr>
          <p:cNvPr id="5155" name="Freeform: Shape 5154">
            <a:extLst>
              <a:ext uri="{FF2B5EF4-FFF2-40B4-BE49-F238E27FC236}">
                <a16:creationId xmlns:a16="http://schemas.microsoft.com/office/drawing/2014/main" id="{C3AB576A-06E3-3555-776C-A398CE373654}"/>
              </a:ext>
            </a:extLst>
          </p:cNvPr>
          <p:cNvSpPr/>
          <p:nvPr/>
        </p:nvSpPr>
        <p:spPr>
          <a:xfrm>
            <a:off x="3770674" y="1607709"/>
            <a:ext cx="1113670" cy="769144"/>
          </a:xfrm>
          <a:custGeom>
            <a:avLst/>
            <a:gdLst>
              <a:gd name="connsiteX0" fmla="*/ 266700 w 1214438"/>
              <a:gd name="connsiteY0" fmla="*/ 233363 h 769144"/>
              <a:gd name="connsiteX1" fmla="*/ 230982 w 1214438"/>
              <a:gd name="connsiteY1" fmla="*/ 276225 h 769144"/>
              <a:gd name="connsiteX2" fmla="*/ 14288 w 1214438"/>
              <a:gd name="connsiteY2" fmla="*/ 271463 h 769144"/>
              <a:gd name="connsiteX3" fmla="*/ 0 w 1214438"/>
              <a:gd name="connsiteY3" fmla="*/ 333375 h 769144"/>
              <a:gd name="connsiteX4" fmla="*/ 54769 w 1214438"/>
              <a:gd name="connsiteY4" fmla="*/ 323850 h 769144"/>
              <a:gd name="connsiteX5" fmla="*/ 85725 w 1214438"/>
              <a:gd name="connsiteY5" fmla="*/ 321469 h 769144"/>
              <a:gd name="connsiteX6" fmla="*/ 400050 w 1214438"/>
              <a:gd name="connsiteY6" fmla="*/ 328613 h 769144"/>
              <a:gd name="connsiteX7" fmla="*/ 402432 w 1214438"/>
              <a:gd name="connsiteY7" fmla="*/ 769144 h 769144"/>
              <a:gd name="connsiteX8" fmla="*/ 1214438 w 1214438"/>
              <a:gd name="connsiteY8" fmla="*/ 762000 h 769144"/>
              <a:gd name="connsiteX9" fmla="*/ 1062038 w 1214438"/>
              <a:gd name="connsiteY9" fmla="*/ 0 h 769144"/>
              <a:gd name="connsiteX10" fmla="*/ 335757 w 1214438"/>
              <a:gd name="connsiteY10" fmla="*/ 2382 h 769144"/>
              <a:gd name="connsiteX11" fmla="*/ 266700 w 1214438"/>
              <a:gd name="connsiteY11" fmla="*/ 233363 h 769144"/>
              <a:gd name="connsiteX0" fmla="*/ 266700 w 1214438"/>
              <a:gd name="connsiteY0" fmla="*/ 230981 h 766762"/>
              <a:gd name="connsiteX1" fmla="*/ 230982 w 1214438"/>
              <a:gd name="connsiteY1" fmla="*/ 273843 h 766762"/>
              <a:gd name="connsiteX2" fmla="*/ 14288 w 1214438"/>
              <a:gd name="connsiteY2" fmla="*/ 269081 h 766762"/>
              <a:gd name="connsiteX3" fmla="*/ 0 w 1214438"/>
              <a:gd name="connsiteY3" fmla="*/ 330993 h 766762"/>
              <a:gd name="connsiteX4" fmla="*/ 54769 w 1214438"/>
              <a:gd name="connsiteY4" fmla="*/ 321468 h 766762"/>
              <a:gd name="connsiteX5" fmla="*/ 85725 w 1214438"/>
              <a:gd name="connsiteY5" fmla="*/ 319087 h 766762"/>
              <a:gd name="connsiteX6" fmla="*/ 400050 w 1214438"/>
              <a:gd name="connsiteY6" fmla="*/ 326231 h 766762"/>
              <a:gd name="connsiteX7" fmla="*/ 402432 w 1214438"/>
              <a:gd name="connsiteY7" fmla="*/ 766762 h 766762"/>
              <a:gd name="connsiteX8" fmla="*/ 1214438 w 1214438"/>
              <a:gd name="connsiteY8" fmla="*/ 759618 h 766762"/>
              <a:gd name="connsiteX9" fmla="*/ 1010713 w 1214438"/>
              <a:gd name="connsiteY9" fmla="*/ 100488 h 766762"/>
              <a:gd name="connsiteX10" fmla="*/ 335757 w 1214438"/>
              <a:gd name="connsiteY10" fmla="*/ 0 h 766762"/>
              <a:gd name="connsiteX11" fmla="*/ 266700 w 1214438"/>
              <a:gd name="connsiteY11" fmla="*/ 230981 h 766762"/>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214438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171667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103234 w 1592394"/>
              <a:gd name="connsiteY8" fmla="*/ 762000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592394"/>
              <a:gd name="connsiteY0" fmla="*/ 233363 h 769144"/>
              <a:gd name="connsiteX1" fmla="*/ 230982 w 1592394"/>
              <a:gd name="connsiteY1" fmla="*/ 276225 h 769144"/>
              <a:gd name="connsiteX2" fmla="*/ 14288 w 1592394"/>
              <a:gd name="connsiteY2" fmla="*/ 271463 h 769144"/>
              <a:gd name="connsiteX3" fmla="*/ 0 w 1592394"/>
              <a:gd name="connsiteY3" fmla="*/ 333375 h 769144"/>
              <a:gd name="connsiteX4" fmla="*/ 54769 w 1592394"/>
              <a:gd name="connsiteY4" fmla="*/ 323850 h 769144"/>
              <a:gd name="connsiteX5" fmla="*/ 85725 w 1592394"/>
              <a:gd name="connsiteY5" fmla="*/ 321469 h 769144"/>
              <a:gd name="connsiteX6" fmla="*/ 400050 w 1592394"/>
              <a:gd name="connsiteY6" fmla="*/ 328613 h 769144"/>
              <a:gd name="connsiteX7" fmla="*/ 402432 w 1592394"/>
              <a:gd name="connsiteY7" fmla="*/ 769144 h 769144"/>
              <a:gd name="connsiteX8" fmla="*/ 1171667 w 1592394"/>
              <a:gd name="connsiteY8" fmla="*/ 756285 h 769144"/>
              <a:gd name="connsiteX9" fmla="*/ 1592394 w 1592394"/>
              <a:gd name="connsiteY9" fmla="*/ 0 h 769144"/>
              <a:gd name="connsiteX10" fmla="*/ 335757 w 1592394"/>
              <a:gd name="connsiteY10" fmla="*/ 2382 h 769144"/>
              <a:gd name="connsiteX11" fmla="*/ 266700 w 1592394"/>
              <a:gd name="connsiteY11" fmla="*/ 233363 h 769144"/>
              <a:gd name="connsiteX0" fmla="*/ 266700 w 1646590"/>
              <a:gd name="connsiteY0" fmla="*/ 237061 h 772842"/>
              <a:gd name="connsiteX1" fmla="*/ 230982 w 1646590"/>
              <a:gd name="connsiteY1" fmla="*/ 279923 h 772842"/>
              <a:gd name="connsiteX2" fmla="*/ 14288 w 1646590"/>
              <a:gd name="connsiteY2" fmla="*/ 275161 h 772842"/>
              <a:gd name="connsiteX3" fmla="*/ 0 w 1646590"/>
              <a:gd name="connsiteY3" fmla="*/ 337073 h 772842"/>
              <a:gd name="connsiteX4" fmla="*/ 54769 w 1646590"/>
              <a:gd name="connsiteY4" fmla="*/ 327548 h 772842"/>
              <a:gd name="connsiteX5" fmla="*/ 85725 w 1646590"/>
              <a:gd name="connsiteY5" fmla="*/ 325167 h 772842"/>
              <a:gd name="connsiteX6" fmla="*/ 400050 w 1646590"/>
              <a:gd name="connsiteY6" fmla="*/ 332311 h 772842"/>
              <a:gd name="connsiteX7" fmla="*/ 402432 w 1646590"/>
              <a:gd name="connsiteY7" fmla="*/ 772842 h 772842"/>
              <a:gd name="connsiteX8" fmla="*/ 1171667 w 1646590"/>
              <a:gd name="connsiteY8" fmla="*/ 759983 h 772842"/>
              <a:gd name="connsiteX9" fmla="*/ 1394074 w 1646590"/>
              <a:gd name="connsiteY9" fmla="*/ 81914 h 772842"/>
              <a:gd name="connsiteX10" fmla="*/ 1592394 w 1646590"/>
              <a:gd name="connsiteY10" fmla="*/ 3698 h 772842"/>
              <a:gd name="connsiteX11" fmla="*/ 335757 w 1646590"/>
              <a:gd name="connsiteY11" fmla="*/ 6080 h 772842"/>
              <a:gd name="connsiteX12" fmla="*/ 266700 w 1646590"/>
              <a:gd name="connsiteY12" fmla="*/ 237061 h 772842"/>
              <a:gd name="connsiteX0" fmla="*/ 266700 w 1657969"/>
              <a:gd name="connsiteY0" fmla="*/ 233363 h 769144"/>
              <a:gd name="connsiteX1" fmla="*/ 230982 w 1657969"/>
              <a:gd name="connsiteY1" fmla="*/ 276225 h 769144"/>
              <a:gd name="connsiteX2" fmla="*/ 14288 w 1657969"/>
              <a:gd name="connsiteY2" fmla="*/ 271463 h 769144"/>
              <a:gd name="connsiteX3" fmla="*/ 0 w 1657969"/>
              <a:gd name="connsiteY3" fmla="*/ 333375 h 769144"/>
              <a:gd name="connsiteX4" fmla="*/ 54769 w 1657969"/>
              <a:gd name="connsiteY4" fmla="*/ 323850 h 769144"/>
              <a:gd name="connsiteX5" fmla="*/ 85725 w 1657969"/>
              <a:gd name="connsiteY5" fmla="*/ 321469 h 769144"/>
              <a:gd name="connsiteX6" fmla="*/ 400050 w 1657969"/>
              <a:gd name="connsiteY6" fmla="*/ 328613 h 769144"/>
              <a:gd name="connsiteX7" fmla="*/ 402432 w 1657969"/>
              <a:gd name="connsiteY7" fmla="*/ 769144 h 769144"/>
              <a:gd name="connsiteX8" fmla="*/ 1171667 w 1657969"/>
              <a:gd name="connsiteY8" fmla="*/ 756285 h 769144"/>
              <a:gd name="connsiteX9" fmla="*/ 1471062 w 1657969"/>
              <a:gd name="connsiteY9" fmla="*/ 135366 h 769144"/>
              <a:gd name="connsiteX10" fmla="*/ 1592394 w 1657969"/>
              <a:gd name="connsiteY10" fmla="*/ 0 h 769144"/>
              <a:gd name="connsiteX11" fmla="*/ 335757 w 1657969"/>
              <a:gd name="connsiteY11" fmla="*/ 2382 h 769144"/>
              <a:gd name="connsiteX12" fmla="*/ 266700 w 1657969"/>
              <a:gd name="connsiteY12" fmla="*/ 233363 h 769144"/>
              <a:gd name="connsiteX0" fmla="*/ 266700 w 1674926"/>
              <a:gd name="connsiteY0" fmla="*/ 233363 h 769144"/>
              <a:gd name="connsiteX1" fmla="*/ 230982 w 1674926"/>
              <a:gd name="connsiteY1" fmla="*/ 276225 h 769144"/>
              <a:gd name="connsiteX2" fmla="*/ 14288 w 1674926"/>
              <a:gd name="connsiteY2" fmla="*/ 271463 h 769144"/>
              <a:gd name="connsiteX3" fmla="*/ 0 w 1674926"/>
              <a:gd name="connsiteY3" fmla="*/ 333375 h 769144"/>
              <a:gd name="connsiteX4" fmla="*/ 54769 w 1674926"/>
              <a:gd name="connsiteY4" fmla="*/ 323850 h 769144"/>
              <a:gd name="connsiteX5" fmla="*/ 85725 w 1674926"/>
              <a:gd name="connsiteY5" fmla="*/ 321469 h 769144"/>
              <a:gd name="connsiteX6" fmla="*/ 400050 w 1674926"/>
              <a:gd name="connsiteY6" fmla="*/ 328613 h 769144"/>
              <a:gd name="connsiteX7" fmla="*/ 402432 w 1674926"/>
              <a:gd name="connsiteY7" fmla="*/ 769144 h 769144"/>
              <a:gd name="connsiteX8" fmla="*/ 1171667 w 1674926"/>
              <a:gd name="connsiteY8" fmla="*/ 756285 h 769144"/>
              <a:gd name="connsiteX9" fmla="*/ 1548050 w 1674926"/>
              <a:gd name="connsiteY9" fmla="*/ 186801 h 769144"/>
              <a:gd name="connsiteX10" fmla="*/ 1592394 w 1674926"/>
              <a:gd name="connsiteY10" fmla="*/ 0 h 769144"/>
              <a:gd name="connsiteX11" fmla="*/ 335757 w 1674926"/>
              <a:gd name="connsiteY11" fmla="*/ 2382 h 769144"/>
              <a:gd name="connsiteX12" fmla="*/ 266700 w 1674926"/>
              <a:gd name="connsiteY12"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394075 w 1666926"/>
              <a:gd name="connsiteY9" fmla="*/ 50112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 name="connsiteX0" fmla="*/ 266700 w 1666926"/>
              <a:gd name="connsiteY0" fmla="*/ 233363 h 769144"/>
              <a:gd name="connsiteX1" fmla="*/ 230982 w 1666926"/>
              <a:gd name="connsiteY1" fmla="*/ 276225 h 769144"/>
              <a:gd name="connsiteX2" fmla="*/ 14288 w 1666926"/>
              <a:gd name="connsiteY2" fmla="*/ 271463 h 769144"/>
              <a:gd name="connsiteX3" fmla="*/ 0 w 1666926"/>
              <a:gd name="connsiteY3" fmla="*/ 333375 h 769144"/>
              <a:gd name="connsiteX4" fmla="*/ 54769 w 1666926"/>
              <a:gd name="connsiteY4" fmla="*/ 323850 h 769144"/>
              <a:gd name="connsiteX5" fmla="*/ 85725 w 1666926"/>
              <a:gd name="connsiteY5" fmla="*/ 321469 h 769144"/>
              <a:gd name="connsiteX6" fmla="*/ 400050 w 1666926"/>
              <a:gd name="connsiteY6" fmla="*/ 328613 h 769144"/>
              <a:gd name="connsiteX7" fmla="*/ 402432 w 1666926"/>
              <a:gd name="connsiteY7" fmla="*/ 769144 h 769144"/>
              <a:gd name="connsiteX8" fmla="*/ 1171667 w 1666926"/>
              <a:gd name="connsiteY8" fmla="*/ 756285 h 769144"/>
              <a:gd name="connsiteX9" fmla="*/ 1188776 w 1666926"/>
              <a:gd name="connsiteY9" fmla="*/ 249666 h 769144"/>
              <a:gd name="connsiteX10" fmla="*/ 1548050 w 1666926"/>
              <a:gd name="connsiteY10" fmla="*/ 186801 h 769144"/>
              <a:gd name="connsiteX11" fmla="*/ 1592394 w 1666926"/>
              <a:gd name="connsiteY11" fmla="*/ 0 h 769144"/>
              <a:gd name="connsiteX12" fmla="*/ 335757 w 1666926"/>
              <a:gd name="connsiteY12" fmla="*/ 2382 h 769144"/>
              <a:gd name="connsiteX13" fmla="*/ 266700 w 1666926"/>
              <a:gd name="connsiteY13" fmla="*/ 233363 h 76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66926" h="769144">
                <a:moveTo>
                  <a:pt x="266700" y="233363"/>
                </a:moveTo>
                <a:lnTo>
                  <a:pt x="230982" y="276225"/>
                </a:lnTo>
                <a:lnTo>
                  <a:pt x="14288" y="271463"/>
                </a:lnTo>
                <a:lnTo>
                  <a:pt x="0" y="333375"/>
                </a:lnTo>
                <a:lnTo>
                  <a:pt x="54769" y="323850"/>
                </a:lnTo>
                <a:lnTo>
                  <a:pt x="85725" y="321469"/>
                </a:lnTo>
                <a:lnTo>
                  <a:pt x="400050" y="328613"/>
                </a:lnTo>
                <a:lnTo>
                  <a:pt x="402432" y="769144"/>
                </a:lnTo>
                <a:lnTo>
                  <a:pt x="1171667" y="756285"/>
                </a:lnTo>
                <a:cubicBezTo>
                  <a:pt x="1180221" y="502975"/>
                  <a:pt x="1163112" y="622990"/>
                  <a:pt x="1188776" y="249666"/>
                </a:cubicBezTo>
                <a:cubicBezTo>
                  <a:pt x="1568412" y="185899"/>
                  <a:pt x="1514997" y="270322"/>
                  <a:pt x="1548050" y="186801"/>
                </a:cubicBezTo>
                <a:cubicBezTo>
                  <a:pt x="1581103" y="103280"/>
                  <a:pt x="1768780" y="12639"/>
                  <a:pt x="1592394" y="0"/>
                </a:cubicBezTo>
                <a:lnTo>
                  <a:pt x="335757" y="2382"/>
                </a:lnTo>
                <a:lnTo>
                  <a:pt x="266700" y="233363"/>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el 4">
            <a:extLst>
              <a:ext uri="{FF2B5EF4-FFF2-40B4-BE49-F238E27FC236}">
                <a16:creationId xmlns:a16="http://schemas.microsoft.com/office/drawing/2014/main" id="{C7A852BA-7AD9-BC7F-CDFD-770B256437FF}"/>
              </a:ext>
            </a:extLst>
          </p:cNvPr>
          <p:cNvSpPr>
            <a:spLocks noGrp="1"/>
          </p:cNvSpPr>
          <p:nvPr>
            <p:ph type="title"/>
          </p:nvPr>
        </p:nvSpPr>
        <p:spPr/>
        <p:txBody>
          <a:bodyPr/>
          <a:lstStyle/>
          <a:p>
            <a:r>
              <a:rPr lang="en-US" dirty="0"/>
              <a:t>Technical infrastructure installation in arcs</a:t>
            </a:r>
          </a:p>
        </p:txBody>
      </p:sp>
      <p:sp>
        <p:nvSpPr>
          <p:cNvPr id="11" name="Foliennummernplatzhalter 1">
            <a:extLst>
              <a:ext uri="{FF2B5EF4-FFF2-40B4-BE49-F238E27FC236}">
                <a16:creationId xmlns:a16="http://schemas.microsoft.com/office/drawing/2014/main" id="{21242C0D-E01B-1421-B5B9-48B63B88E935}"/>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22</a:t>
            </a:fld>
            <a:endParaRPr lang="en-US" noProof="0" dirty="0"/>
          </a:p>
        </p:txBody>
      </p:sp>
      <p:sp>
        <p:nvSpPr>
          <p:cNvPr id="6" name="Textfeld 1">
            <a:extLst>
              <a:ext uri="{FF2B5EF4-FFF2-40B4-BE49-F238E27FC236}">
                <a16:creationId xmlns:a16="http://schemas.microsoft.com/office/drawing/2014/main" id="{17E868B7-DD24-36F7-3546-5756F8942F9D}"/>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841EB570-7FCE-C7E1-7B67-26443A45B46E}"/>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5124" name="Picture 4">
            <a:extLst>
              <a:ext uri="{FF2B5EF4-FFF2-40B4-BE49-F238E27FC236}">
                <a16:creationId xmlns:a16="http://schemas.microsoft.com/office/drawing/2014/main" id="{A97EEBC2-74E8-C2AA-1179-400372262E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3326" y="3363838"/>
            <a:ext cx="2714698" cy="153752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FF24D0A-79DD-821B-CA9F-B723D5DFC310}"/>
              </a:ext>
            </a:extLst>
          </p:cNvPr>
          <p:cNvSpPr txBox="1"/>
          <p:nvPr/>
        </p:nvSpPr>
        <p:spPr>
          <a:xfrm>
            <a:off x="2278686" y="2553369"/>
            <a:ext cx="1015021" cy="261610"/>
          </a:xfrm>
          <a:prstGeom prst="rect">
            <a:avLst/>
          </a:prstGeom>
          <a:noFill/>
        </p:spPr>
        <p:txBody>
          <a:bodyPr wrap="square" rtlCol="0">
            <a:spAutoFit/>
          </a:bodyPr>
          <a:lstStyle/>
          <a:p>
            <a:pPr algn="l"/>
            <a:r>
              <a:rPr lang="en-GB" sz="1100" dirty="0"/>
              <a:t>3 Cable trays</a:t>
            </a:r>
          </a:p>
        </p:txBody>
      </p:sp>
      <p:sp>
        <p:nvSpPr>
          <p:cNvPr id="14" name="TextBox 13">
            <a:extLst>
              <a:ext uri="{FF2B5EF4-FFF2-40B4-BE49-F238E27FC236}">
                <a16:creationId xmlns:a16="http://schemas.microsoft.com/office/drawing/2014/main" id="{EA7592DD-5A4E-DB6F-787A-CB06C8439593}"/>
              </a:ext>
            </a:extLst>
          </p:cNvPr>
          <p:cNvSpPr txBox="1"/>
          <p:nvPr/>
        </p:nvSpPr>
        <p:spPr>
          <a:xfrm>
            <a:off x="2488563" y="1315874"/>
            <a:ext cx="1015021" cy="261610"/>
          </a:xfrm>
          <a:prstGeom prst="rect">
            <a:avLst/>
          </a:prstGeom>
          <a:noFill/>
        </p:spPr>
        <p:txBody>
          <a:bodyPr wrap="square" rtlCol="0">
            <a:spAutoFit/>
          </a:bodyPr>
          <a:lstStyle/>
          <a:p>
            <a:pPr algn="l"/>
            <a:r>
              <a:rPr lang="en-GB" sz="1100" dirty="0"/>
              <a:t>5 Cable trays</a:t>
            </a:r>
            <a:endParaRPr lang="en-GB" sz="1100" u="sng" dirty="0"/>
          </a:p>
        </p:txBody>
      </p:sp>
      <p:sp>
        <p:nvSpPr>
          <p:cNvPr id="15" name="TextBox 14">
            <a:extLst>
              <a:ext uri="{FF2B5EF4-FFF2-40B4-BE49-F238E27FC236}">
                <a16:creationId xmlns:a16="http://schemas.microsoft.com/office/drawing/2014/main" id="{D5EAAE5E-98D1-1E02-DFC6-B0ED85CAF3B9}"/>
              </a:ext>
            </a:extLst>
          </p:cNvPr>
          <p:cNvSpPr txBox="1"/>
          <p:nvPr/>
        </p:nvSpPr>
        <p:spPr>
          <a:xfrm>
            <a:off x="5667609" y="1525582"/>
            <a:ext cx="1002197" cy="430887"/>
          </a:xfrm>
          <a:prstGeom prst="rect">
            <a:avLst/>
          </a:prstGeom>
          <a:noFill/>
        </p:spPr>
        <p:txBody>
          <a:bodyPr wrap="square" rtlCol="0">
            <a:spAutoFit/>
          </a:bodyPr>
          <a:lstStyle/>
          <a:p>
            <a:pPr algn="l"/>
            <a:r>
              <a:rPr lang="en-GB" sz="1100" dirty="0"/>
              <a:t>Chilled water</a:t>
            </a:r>
          </a:p>
          <a:p>
            <a:pPr algn="l"/>
            <a:r>
              <a:rPr lang="en-GB" sz="1100" dirty="0"/>
              <a:t>DN300</a:t>
            </a:r>
          </a:p>
        </p:txBody>
      </p:sp>
      <p:sp>
        <p:nvSpPr>
          <p:cNvPr id="16" name="TextBox 15">
            <a:extLst>
              <a:ext uri="{FF2B5EF4-FFF2-40B4-BE49-F238E27FC236}">
                <a16:creationId xmlns:a16="http://schemas.microsoft.com/office/drawing/2014/main" id="{539DED0A-7295-BDFD-A20C-132E53DBD604}"/>
              </a:ext>
            </a:extLst>
          </p:cNvPr>
          <p:cNvSpPr txBox="1"/>
          <p:nvPr/>
        </p:nvSpPr>
        <p:spPr>
          <a:xfrm>
            <a:off x="6286374" y="1852831"/>
            <a:ext cx="2057794" cy="430887"/>
          </a:xfrm>
          <a:prstGeom prst="rect">
            <a:avLst/>
          </a:prstGeom>
          <a:noFill/>
        </p:spPr>
        <p:txBody>
          <a:bodyPr wrap="square" rtlCol="0">
            <a:spAutoFit/>
          </a:bodyPr>
          <a:lstStyle/>
          <a:p>
            <a:pPr algn="ctr"/>
            <a:r>
              <a:rPr lang="en-GB" sz="1100" dirty="0">
                <a:latin typeface="+mj-lt"/>
                <a:cs typeface="Calibri" panose="020F0502020204030204" pitchFamily="34" charset="0"/>
              </a:rPr>
              <a:t>Transport space reservation</a:t>
            </a:r>
          </a:p>
          <a:p>
            <a:pPr algn="ctr"/>
            <a:r>
              <a:rPr lang="en-GB" sz="1100" dirty="0">
                <a:latin typeface="+mj-lt"/>
                <a:cs typeface="Calibri" panose="020F0502020204030204" pitchFamily="34" charset="0"/>
              </a:rPr>
              <a:t>2.2m x 2.25m (</a:t>
            </a:r>
            <a:r>
              <a:rPr lang="en-GB" sz="1100" dirty="0" err="1">
                <a:latin typeface="+mj-lt"/>
                <a:cs typeface="Calibri" panose="020F0502020204030204" pitchFamily="34" charset="0"/>
              </a:rPr>
              <a:t>LxH</a:t>
            </a:r>
            <a:r>
              <a:rPr lang="en-GB" sz="1100" dirty="0">
                <a:latin typeface="+mj-lt"/>
                <a:cs typeface="Calibri" panose="020F0502020204030204" pitchFamily="34" charset="0"/>
              </a:rPr>
              <a:t>)</a:t>
            </a:r>
          </a:p>
        </p:txBody>
      </p:sp>
      <p:sp>
        <p:nvSpPr>
          <p:cNvPr id="18" name="TextBox 17">
            <a:extLst>
              <a:ext uri="{FF2B5EF4-FFF2-40B4-BE49-F238E27FC236}">
                <a16:creationId xmlns:a16="http://schemas.microsoft.com/office/drawing/2014/main" id="{4A6FA109-D981-106E-6B9A-DD6548A3E178}"/>
              </a:ext>
            </a:extLst>
          </p:cNvPr>
          <p:cNvSpPr txBox="1"/>
          <p:nvPr/>
        </p:nvSpPr>
        <p:spPr>
          <a:xfrm>
            <a:off x="6051835" y="2674630"/>
            <a:ext cx="1015021" cy="261610"/>
          </a:xfrm>
          <a:prstGeom prst="rect">
            <a:avLst/>
          </a:prstGeom>
          <a:noFill/>
        </p:spPr>
        <p:txBody>
          <a:bodyPr wrap="square" rtlCol="0">
            <a:spAutoFit/>
          </a:bodyPr>
          <a:lstStyle/>
          <a:p>
            <a:pPr algn="l"/>
            <a:r>
              <a:rPr lang="en-GB" sz="1100" dirty="0"/>
              <a:t>2 Cable trays</a:t>
            </a:r>
          </a:p>
        </p:txBody>
      </p:sp>
      <p:cxnSp>
        <p:nvCxnSpPr>
          <p:cNvPr id="20" name="Straight Arrow Connector 19">
            <a:extLst>
              <a:ext uri="{FF2B5EF4-FFF2-40B4-BE49-F238E27FC236}">
                <a16:creationId xmlns:a16="http://schemas.microsoft.com/office/drawing/2014/main" id="{A28B6C06-8913-51CB-131B-6D7FEE142272}"/>
              </a:ext>
            </a:extLst>
          </p:cNvPr>
          <p:cNvCxnSpPr>
            <a:cxnSpLocks/>
          </p:cNvCxnSpPr>
          <p:nvPr/>
        </p:nvCxnSpPr>
        <p:spPr>
          <a:xfrm flipH="1" flipV="1">
            <a:off x="4776657" y="2531284"/>
            <a:ext cx="770878" cy="348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67B9BCF8-9DEF-D987-4F99-85CE15198431}"/>
              </a:ext>
            </a:extLst>
          </p:cNvPr>
          <p:cNvCxnSpPr>
            <a:cxnSpLocks/>
          </p:cNvCxnSpPr>
          <p:nvPr/>
        </p:nvCxnSpPr>
        <p:spPr>
          <a:xfrm flipH="1" flipV="1">
            <a:off x="5071112" y="2092620"/>
            <a:ext cx="1158896" cy="3583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6B0928A2-84FE-A2E9-B4D1-E8C6E0375CDA}"/>
              </a:ext>
            </a:extLst>
          </p:cNvPr>
          <p:cNvCxnSpPr>
            <a:cxnSpLocks/>
          </p:cNvCxnSpPr>
          <p:nvPr/>
        </p:nvCxnSpPr>
        <p:spPr>
          <a:xfrm>
            <a:off x="3414825" y="1451005"/>
            <a:ext cx="428669" cy="3508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D3BFC63C-008C-A745-49C0-7C381536F633}"/>
              </a:ext>
            </a:extLst>
          </p:cNvPr>
          <p:cNvCxnSpPr>
            <a:cxnSpLocks/>
            <a:stCxn id="13" idx="3"/>
          </p:cNvCxnSpPr>
          <p:nvPr/>
        </p:nvCxnSpPr>
        <p:spPr>
          <a:xfrm flipV="1">
            <a:off x="3293707" y="2442140"/>
            <a:ext cx="598644" cy="2420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85F98975-DCF3-5524-C046-CE4F7F16326A}"/>
              </a:ext>
            </a:extLst>
          </p:cNvPr>
          <p:cNvSpPr txBox="1"/>
          <p:nvPr/>
        </p:nvSpPr>
        <p:spPr>
          <a:xfrm>
            <a:off x="4930558" y="999594"/>
            <a:ext cx="2120472" cy="261610"/>
          </a:xfrm>
          <a:prstGeom prst="rect">
            <a:avLst/>
          </a:prstGeom>
          <a:noFill/>
        </p:spPr>
        <p:txBody>
          <a:bodyPr wrap="square" rtlCol="0">
            <a:spAutoFit/>
          </a:bodyPr>
          <a:lstStyle/>
          <a:p>
            <a:pPr algn="l"/>
            <a:r>
              <a:rPr lang="en-GB" sz="1100" dirty="0"/>
              <a:t>He/Smoke extraction</a:t>
            </a:r>
            <a:endParaRPr lang="en-GB" sz="1100" dirty="0">
              <a:solidFill>
                <a:srgbClr val="FF0000"/>
              </a:solidFill>
            </a:endParaRPr>
          </a:p>
        </p:txBody>
      </p:sp>
      <p:cxnSp>
        <p:nvCxnSpPr>
          <p:cNvPr id="25" name="Straight Arrow Connector 24">
            <a:extLst>
              <a:ext uri="{FF2B5EF4-FFF2-40B4-BE49-F238E27FC236}">
                <a16:creationId xmlns:a16="http://schemas.microsoft.com/office/drawing/2014/main" id="{DA58FABD-2AB8-3549-F57D-68CE2911D193}"/>
              </a:ext>
            </a:extLst>
          </p:cNvPr>
          <p:cNvCxnSpPr>
            <a:cxnSpLocks/>
          </p:cNvCxnSpPr>
          <p:nvPr/>
        </p:nvCxnSpPr>
        <p:spPr>
          <a:xfrm flipH="1">
            <a:off x="4687492" y="1203890"/>
            <a:ext cx="411311" cy="2741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DAA224C1-7A54-E880-95E2-8A36E2FCCCFB}"/>
              </a:ext>
            </a:extLst>
          </p:cNvPr>
          <p:cNvCxnSpPr>
            <a:cxnSpLocks/>
          </p:cNvCxnSpPr>
          <p:nvPr/>
        </p:nvCxnSpPr>
        <p:spPr>
          <a:xfrm flipV="1">
            <a:off x="3268601" y="2501118"/>
            <a:ext cx="753911" cy="4145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6C64D7D8-A490-D0D6-EB2D-97A95B722B0B}"/>
              </a:ext>
            </a:extLst>
          </p:cNvPr>
          <p:cNvSpPr txBox="1"/>
          <p:nvPr/>
        </p:nvSpPr>
        <p:spPr>
          <a:xfrm>
            <a:off x="2022451" y="2768718"/>
            <a:ext cx="1320127" cy="261610"/>
          </a:xfrm>
          <a:prstGeom prst="rect">
            <a:avLst/>
          </a:prstGeom>
          <a:noFill/>
        </p:spPr>
        <p:txBody>
          <a:bodyPr wrap="square" rtlCol="0">
            <a:spAutoFit/>
          </a:bodyPr>
          <a:lstStyle/>
          <a:p>
            <a:pPr algn="l"/>
            <a:r>
              <a:rPr lang="en-GB" sz="1100" dirty="0"/>
              <a:t>Raw water DN250</a:t>
            </a:r>
          </a:p>
        </p:txBody>
      </p:sp>
      <p:sp>
        <p:nvSpPr>
          <p:cNvPr id="28" name="TextBox 27">
            <a:extLst>
              <a:ext uri="{FF2B5EF4-FFF2-40B4-BE49-F238E27FC236}">
                <a16:creationId xmlns:a16="http://schemas.microsoft.com/office/drawing/2014/main" id="{D80F5F46-29E3-63A8-EDAA-0D081BB450EB}"/>
              </a:ext>
            </a:extLst>
          </p:cNvPr>
          <p:cNvSpPr txBox="1"/>
          <p:nvPr/>
        </p:nvSpPr>
        <p:spPr>
          <a:xfrm>
            <a:off x="1763688" y="1947617"/>
            <a:ext cx="1471878" cy="430887"/>
          </a:xfrm>
          <a:prstGeom prst="rect">
            <a:avLst/>
          </a:prstGeom>
          <a:noFill/>
        </p:spPr>
        <p:txBody>
          <a:bodyPr wrap="square" rtlCol="0">
            <a:spAutoFit/>
          </a:bodyPr>
          <a:lstStyle/>
          <a:p>
            <a:pPr algn="l"/>
            <a:r>
              <a:rPr lang="en-GB" sz="1100" dirty="0"/>
              <a:t>Demineralized water</a:t>
            </a:r>
          </a:p>
          <a:p>
            <a:pPr algn="l"/>
            <a:r>
              <a:rPr lang="en-GB" sz="1100" dirty="0"/>
              <a:t>DN550</a:t>
            </a:r>
          </a:p>
        </p:txBody>
      </p:sp>
      <p:cxnSp>
        <p:nvCxnSpPr>
          <p:cNvPr id="29" name="Straight Arrow Connector 28">
            <a:extLst>
              <a:ext uri="{FF2B5EF4-FFF2-40B4-BE49-F238E27FC236}">
                <a16:creationId xmlns:a16="http://schemas.microsoft.com/office/drawing/2014/main" id="{771C14CE-C965-8981-C5AB-7CE4CC54EA6B}"/>
              </a:ext>
            </a:extLst>
          </p:cNvPr>
          <p:cNvCxnSpPr>
            <a:cxnSpLocks/>
          </p:cNvCxnSpPr>
          <p:nvPr/>
        </p:nvCxnSpPr>
        <p:spPr>
          <a:xfrm>
            <a:off x="3164335" y="2128761"/>
            <a:ext cx="708826" cy="225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6A850BD0-7C76-940E-6E35-1BB508D5524B}"/>
              </a:ext>
            </a:extLst>
          </p:cNvPr>
          <p:cNvCxnSpPr>
            <a:cxnSpLocks/>
          </p:cNvCxnSpPr>
          <p:nvPr/>
        </p:nvCxnSpPr>
        <p:spPr>
          <a:xfrm flipH="1" flipV="1">
            <a:off x="5107732" y="2227230"/>
            <a:ext cx="978816" cy="5104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669F6FEA-2C50-A3B6-5E1D-4B8B9960F602}"/>
              </a:ext>
            </a:extLst>
          </p:cNvPr>
          <p:cNvSpPr txBox="1"/>
          <p:nvPr/>
        </p:nvSpPr>
        <p:spPr>
          <a:xfrm>
            <a:off x="6230008" y="2353383"/>
            <a:ext cx="1609860" cy="261610"/>
          </a:xfrm>
          <a:prstGeom prst="rect">
            <a:avLst/>
          </a:prstGeom>
          <a:noFill/>
        </p:spPr>
        <p:txBody>
          <a:bodyPr wrap="square" rtlCol="0">
            <a:spAutoFit/>
          </a:bodyPr>
          <a:lstStyle/>
          <a:p>
            <a:pPr algn="l"/>
            <a:r>
              <a:rPr lang="en-GB" sz="1100" dirty="0"/>
              <a:t>Compressed air DN80</a:t>
            </a:r>
          </a:p>
        </p:txBody>
      </p:sp>
      <p:cxnSp>
        <p:nvCxnSpPr>
          <p:cNvPr id="32" name="Straight Arrow Connector 31">
            <a:extLst>
              <a:ext uri="{FF2B5EF4-FFF2-40B4-BE49-F238E27FC236}">
                <a16:creationId xmlns:a16="http://schemas.microsoft.com/office/drawing/2014/main" id="{8A78BD22-DB6A-A772-6144-0BACE1E80937}"/>
              </a:ext>
            </a:extLst>
          </p:cNvPr>
          <p:cNvCxnSpPr>
            <a:cxnSpLocks/>
          </p:cNvCxnSpPr>
          <p:nvPr/>
        </p:nvCxnSpPr>
        <p:spPr>
          <a:xfrm flipH="1" flipV="1">
            <a:off x="4836067" y="2033647"/>
            <a:ext cx="1551305" cy="283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13CB14F3-77B4-091F-53B4-97121EB1FF2D}"/>
              </a:ext>
            </a:extLst>
          </p:cNvPr>
          <p:cNvSpPr txBox="1"/>
          <p:nvPr/>
        </p:nvSpPr>
        <p:spPr>
          <a:xfrm>
            <a:off x="5117358" y="1258435"/>
            <a:ext cx="1053494" cy="430887"/>
          </a:xfrm>
          <a:prstGeom prst="rect">
            <a:avLst/>
          </a:prstGeom>
          <a:noFill/>
        </p:spPr>
        <p:txBody>
          <a:bodyPr wrap="square" rtlCol="0">
            <a:spAutoFit/>
          </a:bodyPr>
          <a:lstStyle/>
          <a:p>
            <a:r>
              <a:rPr lang="en-GB" sz="1100" dirty="0"/>
              <a:t>4 Cable trays</a:t>
            </a:r>
          </a:p>
          <a:p>
            <a:pPr algn="l"/>
            <a:endParaRPr lang="en-GB" sz="1100" u="sng" dirty="0">
              <a:solidFill>
                <a:srgbClr val="FF0000"/>
              </a:solidFill>
            </a:endParaRPr>
          </a:p>
        </p:txBody>
      </p:sp>
      <p:cxnSp>
        <p:nvCxnSpPr>
          <p:cNvPr id="34" name="Straight Arrow Connector 33">
            <a:extLst>
              <a:ext uri="{FF2B5EF4-FFF2-40B4-BE49-F238E27FC236}">
                <a16:creationId xmlns:a16="http://schemas.microsoft.com/office/drawing/2014/main" id="{1F11DF91-2E30-51BF-F555-67693435D25D}"/>
              </a:ext>
            </a:extLst>
          </p:cNvPr>
          <p:cNvCxnSpPr>
            <a:cxnSpLocks/>
          </p:cNvCxnSpPr>
          <p:nvPr/>
        </p:nvCxnSpPr>
        <p:spPr>
          <a:xfrm flipH="1">
            <a:off x="5072217" y="1748924"/>
            <a:ext cx="571888" cy="1530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CE875DFE-AD8B-AD58-9313-5B636423E58E}"/>
              </a:ext>
            </a:extLst>
          </p:cNvPr>
          <p:cNvCxnSpPr>
            <a:cxnSpLocks/>
          </p:cNvCxnSpPr>
          <p:nvPr/>
        </p:nvCxnSpPr>
        <p:spPr>
          <a:xfrm flipH="1">
            <a:off x="4902761" y="1451005"/>
            <a:ext cx="305843" cy="2299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82B66FEE-1272-459C-9618-85BF9F3F36F8}"/>
              </a:ext>
            </a:extLst>
          </p:cNvPr>
          <p:cNvCxnSpPr>
            <a:cxnSpLocks/>
          </p:cNvCxnSpPr>
          <p:nvPr/>
        </p:nvCxnSpPr>
        <p:spPr>
          <a:xfrm flipV="1">
            <a:off x="4082170" y="2607246"/>
            <a:ext cx="41196" cy="3451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3132367B-9D5E-036E-8113-DDD7553F9DB6}"/>
              </a:ext>
            </a:extLst>
          </p:cNvPr>
          <p:cNvSpPr txBox="1"/>
          <p:nvPr/>
        </p:nvSpPr>
        <p:spPr>
          <a:xfrm>
            <a:off x="3595739" y="2841698"/>
            <a:ext cx="1588897" cy="430887"/>
          </a:xfrm>
          <a:prstGeom prst="rect">
            <a:avLst/>
          </a:prstGeom>
          <a:noFill/>
        </p:spPr>
        <p:txBody>
          <a:bodyPr wrap="square" rtlCol="0">
            <a:spAutoFit/>
          </a:bodyPr>
          <a:lstStyle/>
          <a:p>
            <a:pPr algn="l"/>
            <a:r>
              <a:rPr lang="en-GB" sz="1100" dirty="0"/>
              <a:t>Reject water</a:t>
            </a:r>
          </a:p>
          <a:p>
            <a:pPr algn="l"/>
            <a:r>
              <a:rPr lang="en-GB" sz="1100" dirty="0"/>
              <a:t>DN125</a:t>
            </a:r>
          </a:p>
        </p:txBody>
      </p:sp>
      <p:cxnSp>
        <p:nvCxnSpPr>
          <p:cNvPr id="39" name="Straight Arrow Connector 38">
            <a:extLst>
              <a:ext uri="{FF2B5EF4-FFF2-40B4-BE49-F238E27FC236}">
                <a16:creationId xmlns:a16="http://schemas.microsoft.com/office/drawing/2014/main" id="{71C4DFCB-6900-DA6D-2279-E3F02018D981}"/>
              </a:ext>
            </a:extLst>
          </p:cNvPr>
          <p:cNvCxnSpPr>
            <a:cxnSpLocks/>
          </p:cNvCxnSpPr>
          <p:nvPr/>
        </p:nvCxnSpPr>
        <p:spPr>
          <a:xfrm flipH="1" flipV="1">
            <a:off x="4396548" y="2727758"/>
            <a:ext cx="595936" cy="3034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1B100981-7939-1B99-2823-7524C27700E7}"/>
              </a:ext>
            </a:extLst>
          </p:cNvPr>
          <p:cNvSpPr txBox="1"/>
          <p:nvPr/>
        </p:nvSpPr>
        <p:spPr>
          <a:xfrm>
            <a:off x="4889752" y="2960871"/>
            <a:ext cx="522900" cy="261610"/>
          </a:xfrm>
          <a:prstGeom prst="rect">
            <a:avLst/>
          </a:prstGeom>
          <a:noFill/>
        </p:spPr>
        <p:txBody>
          <a:bodyPr wrap="square" rtlCol="0">
            <a:spAutoFit/>
          </a:bodyPr>
          <a:lstStyle/>
          <a:p>
            <a:pPr algn="l"/>
            <a:r>
              <a:rPr lang="en-GB" sz="1100" dirty="0"/>
              <a:t>Drain</a:t>
            </a:r>
          </a:p>
        </p:txBody>
      </p:sp>
      <p:sp>
        <p:nvSpPr>
          <p:cNvPr id="42" name="TextBox 41">
            <a:extLst>
              <a:ext uri="{FF2B5EF4-FFF2-40B4-BE49-F238E27FC236}">
                <a16:creationId xmlns:a16="http://schemas.microsoft.com/office/drawing/2014/main" id="{4EF8C716-D081-DB9B-8A6F-35FDDA40841C}"/>
              </a:ext>
            </a:extLst>
          </p:cNvPr>
          <p:cNvSpPr txBox="1"/>
          <p:nvPr/>
        </p:nvSpPr>
        <p:spPr>
          <a:xfrm>
            <a:off x="5412652" y="2916270"/>
            <a:ext cx="1045479" cy="261610"/>
          </a:xfrm>
          <a:prstGeom prst="rect">
            <a:avLst/>
          </a:prstGeom>
          <a:noFill/>
        </p:spPr>
        <p:txBody>
          <a:bodyPr wrap="square" rtlCol="0">
            <a:spAutoFit/>
          </a:bodyPr>
          <a:lstStyle/>
          <a:p>
            <a:pPr algn="l"/>
            <a:r>
              <a:rPr lang="en-GB" sz="1100" dirty="0"/>
              <a:t>Fresh air duct</a:t>
            </a:r>
          </a:p>
        </p:txBody>
      </p:sp>
      <p:cxnSp>
        <p:nvCxnSpPr>
          <p:cNvPr id="47" name="Straight Arrow Connector 46">
            <a:extLst>
              <a:ext uri="{FF2B5EF4-FFF2-40B4-BE49-F238E27FC236}">
                <a16:creationId xmlns:a16="http://schemas.microsoft.com/office/drawing/2014/main" id="{B3554111-79E2-5C98-0516-FE18943600B2}"/>
              </a:ext>
            </a:extLst>
          </p:cNvPr>
          <p:cNvCxnSpPr>
            <a:cxnSpLocks/>
            <a:stCxn id="48" idx="3"/>
          </p:cNvCxnSpPr>
          <p:nvPr/>
        </p:nvCxnSpPr>
        <p:spPr>
          <a:xfrm flipV="1">
            <a:off x="3213902" y="2292547"/>
            <a:ext cx="686224" cy="1688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TextBox 47">
            <a:extLst>
              <a:ext uri="{FF2B5EF4-FFF2-40B4-BE49-F238E27FC236}">
                <a16:creationId xmlns:a16="http://schemas.microsoft.com/office/drawing/2014/main" id="{1CB84D48-4D3E-4C73-AFDF-F25FBAF203D3}"/>
              </a:ext>
            </a:extLst>
          </p:cNvPr>
          <p:cNvSpPr txBox="1"/>
          <p:nvPr/>
        </p:nvSpPr>
        <p:spPr>
          <a:xfrm>
            <a:off x="2009726" y="2330562"/>
            <a:ext cx="1204176" cy="261610"/>
          </a:xfrm>
          <a:prstGeom prst="rect">
            <a:avLst/>
          </a:prstGeom>
          <a:noFill/>
        </p:spPr>
        <p:txBody>
          <a:bodyPr wrap="square" rtlCol="0">
            <a:spAutoFit/>
          </a:bodyPr>
          <a:lstStyle/>
          <a:p>
            <a:pPr algn="l"/>
            <a:r>
              <a:rPr lang="en-GB" sz="1100" dirty="0"/>
              <a:t>He recovery line</a:t>
            </a:r>
          </a:p>
        </p:txBody>
      </p:sp>
      <p:sp>
        <p:nvSpPr>
          <p:cNvPr id="5159" name="TextBox 5158">
            <a:extLst>
              <a:ext uri="{FF2B5EF4-FFF2-40B4-BE49-F238E27FC236}">
                <a16:creationId xmlns:a16="http://schemas.microsoft.com/office/drawing/2014/main" id="{FA8F6A6F-B3D8-91C4-BD33-24DCCB6324F8}"/>
              </a:ext>
            </a:extLst>
          </p:cNvPr>
          <p:cNvSpPr txBox="1"/>
          <p:nvPr/>
        </p:nvSpPr>
        <p:spPr>
          <a:xfrm>
            <a:off x="6898274" y="2779832"/>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sp>
        <p:nvSpPr>
          <p:cNvPr id="5161" name="TextBox 5160">
            <a:extLst>
              <a:ext uri="{FF2B5EF4-FFF2-40B4-BE49-F238E27FC236}">
                <a16:creationId xmlns:a16="http://schemas.microsoft.com/office/drawing/2014/main" id="{316BD5BA-0777-E560-5D7B-217480DC2764}"/>
              </a:ext>
            </a:extLst>
          </p:cNvPr>
          <p:cNvSpPr txBox="1"/>
          <p:nvPr/>
        </p:nvSpPr>
        <p:spPr>
          <a:xfrm>
            <a:off x="2627784" y="3034188"/>
            <a:ext cx="790601" cy="261610"/>
          </a:xfrm>
          <a:prstGeom prst="rect">
            <a:avLst/>
          </a:prstGeom>
          <a:noFill/>
        </p:spPr>
        <p:txBody>
          <a:bodyPr wrap="square" rtlCol="0">
            <a:spAutoFit/>
          </a:bodyPr>
          <a:lstStyle/>
          <a:p>
            <a:pPr algn="l"/>
            <a:r>
              <a:rPr lang="en-GB" sz="1100" dirty="0"/>
              <a:t>HV Cable</a:t>
            </a:r>
          </a:p>
        </p:txBody>
      </p:sp>
      <p:cxnSp>
        <p:nvCxnSpPr>
          <p:cNvPr id="5162" name="Straight Arrow Connector 5161">
            <a:extLst>
              <a:ext uri="{FF2B5EF4-FFF2-40B4-BE49-F238E27FC236}">
                <a16:creationId xmlns:a16="http://schemas.microsoft.com/office/drawing/2014/main" id="{28AA6BE4-D326-8B04-D445-972B2444DF66}"/>
              </a:ext>
            </a:extLst>
          </p:cNvPr>
          <p:cNvCxnSpPr>
            <a:cxnSpLocks/>
          </p:cNvCxnSpPr>
          <p:nvPr/>
        </p:nvCxnSpPr>
        <p:spPr>
          <a:xfrm flipV="1">
            <a:off x="3313787" y="2562267"/>
            <a:ext cx="780867" cy="5210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F4E85667-A3CA-5AE7-92B2-BE5209135DC0}"/>
              </a:ext>
            </a:extLst>
          </p:cNvPr>
          <p:cNvSpPr txBox="1"/>
          <p:nvPr/>
        </p:nvSpPr>
        <p:spPr>
          <a:xfrm>
            <a:off x="6749092" y="2816496"/>
            <a:ext cx="2304023" cy="261610"/>
          </a:xfrm>
          <a:prstGeom prst="rect">
            <a:avLst/>
          </a:prstGeom>
          <a:noFill/>
        </p:spPr>
        <p:txBody>
          <a:bodyPr wrap="square" rtlCol="0">
            <a:spAutoFit/>
          </a:bodyPr>
          <a:lstStyle/>
          <a:p>
            <a:pPr algn="ctr"/>
            <a:r>
              <a:rPr lang="en-US" sz="1100" i="1" dirty="0">
                <a:hlinkClick r:id="rId4"/>
              </a:rPr>
              <a:t>Cross-section of the arcs</a:t>
            </a:r>
            <a:endParaRPr lang="en-GB" sz="1100" i="1" dirty="0"/>
          </a:p>
        </p:txBody>
      </p:sp>
    </p:spTree>
    <p:extLst>
      <p:ext uri="{BB962C8B-B14F-4D97-AF65-F5344CB8AC3E}">
        <p14:creationId xmlns:p14="http://schemas.microsoft.com/office/powerpoint/2010/main" val="2871082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778CC-62FB-B422-E9CB-EAAE540B597B}"/>
            </a:ext>
          </a:extLst>
        </p:cNvPr>
        <p:cNvGrpSpPr/>
        <p:nvPr/>
      </p:nvGrpSpPr>
      <p:grpSpPr>
        <a:xfrm>
          <a:off x="0" y="0"/>
          <a:ext cx="0" cy="0"/>
          <a:chOff x="0" y="0"/>
          <a:chExt cx="0" cy="0"/>
        </a:xfrm>
      </p:grpSpPr>
      <p:pic>
        <p:nvPicPr>
          <p:cNvPr id="47" name="Picture 46" descr="A diagram of a machine&#10;&#10;AI-generated content may be incorrect.">
            <a:extLst>
              <a:ext uri="{FF2B5EF4-FFF2-40B4-BE49-F238E27FC236}">
                <a16:creationId xmlns:a16="http://schemas.microsoft.com/office/drawing/2014/main" id="{DF8ADAF2-9F5B-AD68-625C-202DB0622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3447" y="999594"/>
            <a:ext cx="1792267" cy="2231119"/>
          </a:xfrm>
          <a:prstGeom prst="rect">
            <a:avLst/>
          </a:prstGeom>
        </p:spPr>
      </p:pic>
      <p:pic>
        <p:nvPicPr>
          <p:cNvPr id="6152" name="Picture 8">
            <a:extLst>
              <a:ext uri="{FF2B5EF4-FFF2-40B4-BE49-F238E27FC236}">
                <a16:creationId xmlns:a16="http://schemas.microsoft.com/office/drawing/2014/main" id="{054EB81D-6922-EF85-95D4-21F48363E9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0840" y="3384908"/>
            <a:ext cx="4157782" cy="1550507"/>
          </a:xfrm>
          <a:prstGeom prst="rect">
            <a:avLst/>
          </a:prstGeom>
          <a:noFill/>
          <a:extLst>
            <a:ext uri="{909E8E84-426E-40DD-AFC4-6F175D3DCCD1}">
              <a14:hiddenFill xmlns:a14="http://schemas.microsoft.com/office/drawing/2010/main">
                <a:solidFill>
                  <a:srgbClr val="FFFFFF"/>
                </a:solidFill>
              </a14:hiddenFill>
            </a:ext>
          </a:extLst>
        </p:spPr>
      </p:pic>
      <p:sp>
        <p:nvSpPr>
          <p:cNvPr id="5" name="Titel 4">
            <a:extLst>
              <a:ext uri="{FF2B5EF4-FFF2-40B4-BE49-F238E27FC236}">
                <a16:creationId xmlns:a16="http://schemas.microsoft.com/office/drawing/2014/main" id="{60A10B4D-550D-6257-DCC2-9515550ECAB2}"/>
              </a:ext>
            </a:extLst>
          </p:cNvPr>
          <p:cNvSpPr>
            <a:spLocks noGrp="1"/>
          </p:cNvSpPr>
          <p:nvPr>
            <p:ph type="title"/>
          </p:nvPr>
        </p:nvSpPr>
        <p:spPr/>
        <p:txBody>
          <a:bodyPr/>
          <a:lstStyle/>
          <a:p>
            <a:r>
              <a:rPr lang="en-US" dirty="0"/>
              <a:t>Machine installation in arcs</a:t>
            </a:r>
          </a:p>
        </p:txBody>
      </p:sp>
      <p:sp>
        <p:nvSpPr>
          <p:cNvPr id="11" name="Foliennummernplatzhalter 1">
            <a:extLst>
              <a:ext uri="{FF2B5EF4-FFF2-40B4-BE49-F238E27FC236}">
                <a16:creationId xmlns:a16="http://schemas.microsoft.com/office/drawing/2014/main" id="{8106281A-7FA1-8923-8EDF-5C1D84FEC250}"/>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23</a:t>
            </a:fld>
            <a:endParaRPr lang="en-US" noProof="0" dirty="0"/>
          </a:p>
        </p:txBody>
      </p:sp>
      <p:sp>
        <p:nvSpPr>
          <p:cNvPr id="6" name="Textfeld 1">
            <a:extLst>
              <a:ext uri="{FF2B5EF4-FFF2-40B4-BE49-F238E27FC236}">
                <a16:creationId xmlns:a16="http://schemas.microsoft.com/office/drawing/2014/main" id="{6BD28725-388A-BC59-E3C4-B00197107A6A}"/>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8B746BDF-7A3A-5352-3C3D-C2A52BCCB48B}"/>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3" name="Picture 2" descr="A diagram of a machine&#10;&#10;AI-generated content may be incorrect.">
            <a:extLst>
              <a:ext uri="{FF2B5EF4-FFF2-40B4-BE49-F238E27FC236}">
                <a16:creationId xmlns:a16="http://schemas.microsoft.com/office/drawing/2014/main" id="{1B275BD6-FF17-E951-57E4-CF09A19461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8900" y="1010175"/>
            <a:ext cx="1792267" cy="2231119"/>
          </a:xfrm>
          <a:prstGeom prst="rect">
            <a:avLst/>
          </a:prstGeom>
        </p:spPr>
      </p:pic>
      <p:sp>
        <p:nvSpPr>
          <p:cNvPr id="8" name="TextBox 7">
            <a:extLst>
              <a:ext uri="{FF2B5EF4-FFF2-40B4-BE49-F238E27FC236}">
                <a16:creationId xmlns:a16="http://schemas.microsoft.com/office/drawing/2014/main" id="{A301EEF9-F497-7540-81FA-EF2E171D8522}"/>
              </a:ext>
            </a:extLst>
          </p:cNvPr>
          <p:cNvSpPr txBox="1"/>
          <p:nvPr/>
        </p:nvSpPr>
        <p:spPr>
          <a:xfrm>
            <a:off x="2322942" y="2588587"/>
            <a:ext cx="1015021" cy="261610"/>
          </a:xfrm>
          <a:prstGeom prst="rect">
            <a:avLst/>
          </a:prstGeom>
          <a:noFill/>
        </p:spPr>
        <p:txBody>
          <a:bodyPr wrap="square" rtlCol="0">
            <a:spAutoFit/>
          </a:bodyPr>
          <a:lstStyle/>
          <a:p>
            <a:pPr algn="l"/>
            <a:r>
              <a:rPr lang="en-GB" sz="1100" dirty="0"/>
              <a:t>3 Cable trays</a:t>
            </a:r>
          </a:p>
        </p:txBody>
      </p:sp>
      <p:sp>
        <p:nvSpPr>
          <p:cNvPr id="9" name="TextBox 8">
            <a:extLst>
              <a:ext uri="{FF2B5EF4-FFF2-40B4-BE49-F238E27FC236}">
                <a16:creationId xmlns:a16="http://schemas.microsoft.com/office/drawing/2014/main" id="{43AEF1FD-B670-AF9D-D5D5-F53A0CFD604C}"/>
              </a:ext>
            </a:extLst>
          </p:cNvPr>
          <p:cNvSpPr txBox="1"/>
          <p:nvPr/>
        </p:nvSpPr>
        <p:spPr>
          <a:xfrm>
            <a:off x="2532819" y="1351092"/>
            <a:ext cx="1015021" cy="261610"/>
          </a:xfrm>
          <a:prstGeom prst="rect">
            <a:avLst/>
          </a:prstGeom>
          <a:noFill/>
        </p:spPr>
        <p:txBody>
          <a:bodyPr wrap="square" rtlCol="0">
            <a:spAutoFit/>
          </a:bodyPr>
          <a:lstStyle/>
          <a:p>
            <a:pPr algn="l"/>
            <a:r>
              <a:rPr lang="en-GB" sz="1100" dirty="0"/>
              <a:t>5 Cable trays</a:t>
            </a:r>
            <a:endParaRPr lang="en-GB" sz="1100" u="sng" dirty="0"/>
          </a:p>
        </p:txBody>
      </p:sp>
      <p:sp>
        <p:nvSpPr>
          <p:cNvPr id="10" name="TextBox 9">
            <a:extLst>
              <a:ext uri="{FF2B5EF4-FFF2-40B4-BE49-F238E27FC236}">
                <a16:creationId xmlns:a16="http://schemas.microsoft.com/office/drawing/2014/main" id="{AA657740-BC8B-4556-0BA5-9DC624E03429}"/>
              </a:ext>
            </a:extLst>
          </p:cNvPr>
          <p:cNvSpPr txBox="1"/>
          <p:nvPr/>
        </p:nvSpPr>
        <p:spPr>
          <a:xfrm>
            <a:off x="5711865" y="1560800"/>
            <a:ext cx="1002197" cy="430887"/>
          </a:xfrm>
          <a:prstGeom prst="rect">
            <a:avLst/>
          </a:prstGeom>
          <a:noFill/>
        </p:spPr>
        <p:txBody>
          <a:bodyPr wrap="square" rtlCol="0">
            <a:spAutoFit/>
          </a:bodyPr>
          <a:lstStyle/>
          <a:p>
            <a:pPr algn="l"/>
            <a:r>
              <a:rPr lang="en-GB" sz="1100" dirty="0"/>
              <a:t>Chilled water</a:t>
            </a:r>
          </a:p>
          <a:p>
            <a:pPr algn="l"/>
            <a:r>
              <a:rPr lang="en-GB" sz="1100" dirty="0"/>
              <a:t>DN300</a:t>
            </a:r>
          </a:p>
        </p:txBody>
      </p:sp>
      <p:sp>
        <p:nvSpPr>
          <p:cNvPr id="12" name="TextBox 11">
            <a:extLst>
              <a:ext uri="{FF2B5EF4-FFF2-40B4-BE49-F238E27FC236}">
                <a16:creationId xmlns:a16="http://schemas.microsoft.com/office/drawing/2014/main" id="{85BD2CC7-3DD1-62B8-65F9-288B1F0A49B0}"/>
              </a:ext>
            </a:extLst>
          </p:cNvPr>
          <p:cNvSpPr txBox="1"/>
          <p:nvPr/>
        </p:nvSpPr>
        <p:spPr>
          <a:xfrm>
            <a:off x="6330630" y="1782939"/>
            <a:ext cx="2057794" cy="600164"/>
          </a:xfrm>
          <a:prstGeom prst="rect">
            <a:avLst/>
          </a:prstGeom>
          <a:noFill/>
        </p:spPr>
        <p:txBody>
          <a:bodyPr wrap="square" rtlCol="0">
            <a:spAutoFit/>
          </a:bodyPr>
          <a:lstStyle/>
          <a:p>
            <a:pPr algn="ctr"/>
            <a:r>
              <a:rPr lang="en-GB" sz="1100" dirty="0">
                <a:latin typeface="+mj-lt"/>
                <a:cs typeface="Calibri" panose="020F0502020204030204" pitchFamily="34" charset="0"/>
              </a:rPr>
              <a:t>Magnet vehicle</a:t>
            </a:r>
          </a:p>
          <a:p>
            <a:pPr algn="ctr"/>
            <a:r>
              <a:rPr lang="en-GB" sz="1100" dirty="0">
                <a:latin typeface="+mj-lt"/>
                <a:cs typeface="Calibri" panose="020F0502020204030204" pitchFamily="34" charset="0"/>
              </a:rPr>
              <a:t>Transport space reservation</a:t>
            </a:r>
          </a:p>
          <a:p>
            <a:pPr algn="ctr"/>
            <a:r>
              <a:rPr lang="en-GB" sz="1100" dirty="0">
                <a:latin typeface="+mj-lt"/>
                <a:cs typeface="Calibri" panose="020F0502020204030204" pitchFamily="34" charset="0"/>
              </a:rPr>
              <a:t>2.2m x 2.25m (</a:t>
            </a:r>
            <a:r>
              <a:rPr lang="en-GB" sz="1100" dirty="0" err="1">
                <a:latin typeface="+mj-lt"/>
                <a:cs typeface="Calibri" panose="020F0502020204030204" pitchFamily="34" charset="0"/>
              </a:rPr>
              <a:t>LxH</a:t>
            </a:r>
            <a:r>
              <a:rPr lang="en-GB" sz="1100" dirty="0">
                <a:latin typeface="+mj-lt"/>
                <a:cs typeface="Calibri" panose="020F0502020204030204" pitchFamily="34" charset="0"/>
              </a:rPr>
              <a:t>)</a:t>
            </a:r>
          </a:p>
        </p:txBody>
      </p:sp>
      <p:sp>
        <p:nvSpPr>
          <p:cNvPr id="13" name="TextBox 12">
            <a:extLst>
              <a:ext uri="{FF2B5EF4-FFF2-40B4-BE49-F238E27FC236}">
                <a16:creationId xmlns:a16="http://schemas.microsoft.com/office/drawing/2014/main" id="{E11E6599-F7E2-AB50-3B6F-0619F39D1723}"/>
              </a:ext>
            </a:extLst>
          </p:cNvPr>
          <p:cNvSpPr txBox="1"/>
          <p:nvPr/>
        </p:nvSpPr>
        <p:spPr>
          <a:xfrm>
            <a:off x="2690971" y="3042884"/>
            <a:ext cx="790601" cy="261610"/>
          </a:xfrm>
          <a:prstGeom prst="rect">
            <a:avLst/>
          </a:prstGeom>
          <a:noFill/>
        </p:spPr>
        <p:txBody>
          <a:bodyPr wrap="square" rtlCol="0">
            <a:spAutoFit/>
          </a:bodyPr>
          <a:lstStyle/>
          <a:p>
            <a:pPr algn="l"/>
            <a:r>
              <a:rPr lang="en-GB" sz="1100" dirty="0"/>
              <a:t>HV Cable</a:t>
            </a:r>
          </a:p>
        </p:txBody>
      </p:sp>
      <p:sp>
        <p:nvSpPr>
          <p:cNvPr id="14" name="TextBox 13">
            <a:extLst>
              <a:ext uri="{FF2B5EF4-FFF2-40B4-BE49-F238E27FC236}">
                <a16:creationId xmlns:a16="http://schemas.microsoft.com/office/drawing/2014/main" id="{D61989A9-8567-C994-DE60-63EFDA558F31}"/>
              </a:ext>
            </a:extLst>
          </p:cNvPr>
          <p:cNvSpPr txBox="1"/>
          <p:nvPr/>
        </p:nvSpPr>
        <p:spPr>
          <a:xfrm>
            <a:off x="6096091" y="2709848"/>
            <a:ext cx="1015021" cy="261610"/>
          </a:xfrm>
          <a:prstGeom prst="rect">
            <a:avLst/>
          </a:prstGeom>
          <a:noFill/>
        </p:spPr>
        <p:txBody>
          <a:bodyPr wrap="square" rtlCol="0">
            <a:spAutoFit/>
          </a:bodyPr>
          <a:lstStyle/>
          <a:p>
            <a:pPr algn="l"/>
            <a:r>
              <a:rPr lang="en-GB" sz="1100" dirty="0"/>
              <a:t>2 Cable trays</a:t>
            </a:r>
          </a:p>
        </p:txBody>
      </p:sp>
      <p:cxnSp>
        <p:nvCxnSpPr>
          <p:cNvPr id="15" name="Straight Arrow Connector 14">
            <a:extLst>
              <a:ext uri="{FF2B5EF4-FFF2-40B4-BE49-F238E27FC236}">
                <a16:creationId xmlns:a16="http://schemas.microsoft.com/office/drawing/2014/main" id="{41695AD4-CF66-5707-C824-A70D1A56A257}"/>
              </a:ext>
            </a:extLst>
          </p:cNvPr>
          <p:cNvCxnSpPr>
            <a:cxnSpLocks/>
          </p:cNvCxnSpPr>
          <p:nvPr/>
        </p:nvCxnSpPr>
        <p:spPr>
          <a:xfrm flipV="1">
            <a:off x="3376974" y="2570963"/>
            <a:ext cx="780867" cy="5210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B0D87221-4C80-8A25-5D69-AD400C85DFDE}"/>
              </a:ext>
            </a:extLst>
          </p:cNvPr>
          <p:cNvCxnSpPr>
            <a:cxnSpLocks/>
          </p:cNvCxnSpPr>
          <p:nvPr/>
        </p:nvCxnSpPr>
        <p:spPr>
          <a:xfrm flipH="1" flipV="1">
            <a:off x="4820913" y="2566502"/>
            <a:ext cx="770878" cy="348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80174E92-7155-A95C-E5C0-0578BE5E3B71}"/>
              </a:ext>
            </a:extLst>
          </p:cNvPr>
          <p:cNvCxnSpPr>
            <a:cxnSpLocks/>
          </p:cNvCxnSpPr>
          <p:nvPr/>
        </p:nvCxnSpPr>
        <p:spPr>
          <a:xfrm flipH="1" flipV="1">
            <a:off x="5115368" y="2127838"/>
            <a:ext cx="1158896" cy="3583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C0A43670-DE73-05C1-E350-39E8F536A87F}"/>
              </a:ext>
            </a:extLst>
          </p:cNvPr>
          <p:cNvCxnSpPr>
            <a:cxnSpLocks/>
          </p:cNvCxnSpPr>
          <p:nvPr/>
        </p:nvCxnSpPr>
        <p:spPr>
          <a:xfrm>
            <a:off x="3459081" y="1486223"/>
            <a:ext cx="428669" cy="3508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2EC3E50E-0AD0-9D16-F219-EB2B837D0814}"/>
              </a:ext>
            </a:extLst>
          </p:cNvPr>
          <p:cNvCxnSpPr>
            <a:cxnSpLocks/>
            <a:stCxn id="8" idx="3"/>
          </p:cNvCxnSpPr>
          <p:nvPr/>
        </p:nvCxnSpPr>
        <p:spPr>
          <a:xfrm flipV="1">
            <a:off x="3337963" y="2477358"/>
            <a:ext cx="598644" cy="2420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6B330C22-B35A-FDD4-D75B-1DAF789F0A3E}"/>
              </a:ext>
            </a:extLst>
          </p:cNvPr>
          <p:cNvSpPr txBox="1"/>
          <p:nvPr/>
        </p:nvSpPr>
        <p:spPr>
          <a:xfrm>
            <a:off x="4974814" y="1034812"/>
            <a:ext cx="2120472" cy="261610"/>
          </a:xfrm>
          <a:prstGeom prst="rect">
            <a:avLst/>
          </a:prstGeom>
          <a:noFill/>
        </p:spPr>
        <p:txBody>
          <a:bodyPr wrap="square" rtlCol="0">
            <a:spAutoFit/>
          </a:bodyPr>
          <a:lstStyle/>
          <a:p>
            <a:pPr algn="l"/>
            <a:r>
              <a:rPr lang="en-GB" sz="1100" dirty="0"/>
              <a:t>He/Smoke extraction</a:t>
            </a:r>
            <a:endParaRPr lang="en-GB" sz="1100" dirty="0">
              <a:solidFill>
                <a:srgbClr val="FF0000"/>
              </a:solidFill>
            </a:endParaRPr>
          </a:p>
        </p:txBody>
      </p:sp>
      <p:cxnSp>
        <p:nvCxnSpPr>
          <p:cNvPr id="21" name="Straight Arrow Connector 20">
            <a:extLst>
              <a:ext uri="{FF2B5EF4-FFF2-40B4-BE49-F238E27FC236}">
                <a16:creationId xmlns:a16="http://schemas.microsoft.com/office/drawing/2014/main" id="{D48A19FC-4CD5-A0CC-8987-8E5E950CEE04}"/>
              </a:ext>
            </a:extLst>
          </p:cNvPr>
          <p:cNvCxnSpPr>
            <a:cxnSpLocks/>
          </p:cNvCxnSpPr>
          <p:nvPr/>
        </p:nvCxnSpPr>
        <p:spPr>
          <a:xfrm flipH="1">
            <a:off x="4731748" y="1239108"/>
            <a:ext cx="411311" cy="2741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8BF1EAEA-249A-AB0A-5FA1-87943E0EFEDF}"/>
              </a:ext>
            </a:extLst>
          </p:cNvPr>
          <p:cNvCxnSpPr>
            <a:cxnSpLocks/>
          </p:cNvCxnSpPr>
          <p:nvPr/>
        </p:nvCxnSpPr>
        <p:spPr>
          <a:xfrm flipV="1">
            <a:off x="3312857" y="2536336"/>
            <a:ext cx="753911" cy="4145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874E3E91-211D-75DF-F9C9-3FD1D05838FF}"/>
              </a:ext>
            </a:extLst>
          </p:cNvPr>
          <p:cNvSpPr txBox="1"/>
          <p:nvPr/>
        </p:nvSpPr>
        <p:spPr>
          <a:xfrm>
            <a:off x="2066707" y="2803936"/>
            <a:ext cx="1320127" cy="261610"/>
          </a:xfrm>
          <a:prstGeom prst="rect">
            <a:avLst/>
          </a:prstGeom>
          <a:noFill/>
        </p:spPr>
        <p:txBody>
          <a:bodyPr wrap="square" rtlCol="0">
            <a:spAutoFit/>
          </a:bodyPr>
          <a:lstStyle/>
          <a:p>
            <a:pPr algn="l"/>
            <a:r>
              <a:rPr lang="en-GB" sz="1100" dirty="0"/>
              <a:t>Raw water DN250</a:t>
            </a:r>
          </a:p>
        </p:txBody>
      </p:sp>
      <p:sp>
        <p:nvSpPr>
          <p:cNvPr id="24" name="TextBox 23">
            <a:extLst>
              <a:ext uri="{FF2B5EF4-FFF2-40B4-BE49-F238E27FC236}">
                <a16:creationId xmlns:a16="http://schemas.microsoft.com/office/drawing/2014/main" id="{04BA594C-0EDE-FB39-1815-0957C872E7B3}"/>
              </a:ext>
            </a:extLst>
          </p:cNvPr>
          <p:cNvSpPr txBox="1"/>
          <p:nvPr/>
        </p:nvSpPr>
        <p:spPr>
          <a:xfrm>
            <a:off x="1807944" y="1982835"/>
            <a:ext cx="1471878" cy="430887"/>
          </a:xfrm>
          <a:prstGeom prst="rect">
            <a:avLst/>
          </a:prstGeom>
          <a:noFill/>
        </p:spPr>
        <p:txBody>
          <a:bodyPr wrap="square" rtlCol="0">
            <a:spAutoFit/>
          </a:bodyPr>
          <a:lstStyle/>
          <a:p>
            <a:pPr algn="l"/>
            <a:r>
              <a:rPr lang="en-GB" sz="1100" dirty="0"/>
              <a:t>Demineralized water</a:t>
            </a:r>
          </a:p>
          <a:p>
            <a:pPr algn="l"/>
            <a:r>
              <a:rPr lang="en-GB" sz="1100" dirty="0"/>
              <a:t>DN550</a:t>
            </a:r>
          </a:p>
        </p:txBody>
      </p:sp>
      <p:cxnSp>
        <p:nvCxnSpPr>
          <p:cNvPr id="25" name="Straight Arrow Connector 24">
            <a:extLst>
              <a:ext uri="{FF2B5EF4-FFF2-40B4-BE49-F238E27FC236}">
                <a16:creationId xmlns:a16="http://schemas.microsoft.com/office/drawing/2014/main" id="{F1F67B39-950B-1FF1-C8DF-D45F9C263A16}"/>
              </a:ext>
            </a:extLst>
          </p:cNvPr>
          <p:cNvCxnSpPr>
            <a:cxnSpLocks/>
          </p:cNvCxnSpPr>
          <p:nvPr/>
        </p:nvCxnSpPr>
        <p:spPr>
          <a:xfrm>
            <a:off x="3208591" y="2163979"/>
            <a:ext cx="708826" cy="225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6E95444F-0E03-E089-3EF9-BCA544A1B902}"/>
              </a:ext>
            </a:extLst>
          </p:cNvPr>
          <p:cNvCxnSpPr>
            <a:cxnSpLocks/>
          </p:cNvCxnSpPr>
          <p:nvPr/>
        </p:nvCxnSpPr>
        <p:spPr>
          <a:xfrm flipH="1" flipV="1">
            <a:off x="5090734" y="2272949"/>
            <a:ext cx="1040070" cy="4999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3E84EEA1-EAD6-EB68-50A7-F5558B4FC176}"/>
              </a:ext>
            </a:extLst>
          </p:cNvPr>
          <p:cNvSpPr txBox="1"/>
          <p:nvPr/>
        </p:nvSpPr>
        <p:spPr>
          <a:xfrm>
            <a:off x="6274264" y="2388601"/>
            <a:ext cx="1609860" cy="261610"/>
          </a:xfrm>
          <a:prstGeom prst="rect">
            <a:avLst/>
          </a:prstGeom>
          <a:noFill/>
        </p:spPr>
        <p:txBody>
          <a:bodyPr wrap="square" rtlCol="0">
            <a:spAutoFit/>
          </a:bodyPr>
          <a:lstStyle/>
          <a:p>
            <a:pPr algn="l"/>
            <a:r>
              <a:rPr lang="en-GB" sz="1100" dirty="0"/>
              <a:t>Compressed air DN80</a:t>
            </a:r>
          </a:p>
        </p:txBody>
      </p:sp>
      <p:cxnSp>
        <p:nvCxnSpPr>
          <p:cNvPr id="28" name="Straight Arrow Connector 27">
            <a:extLst>
              <a:ext uri="{FF2B5EF4-FFF2-40B4-BE49-F238E27FC236}">
                <a16:creationId xmlns:a16="http://schemas.microsoft.com/office/drawing/2014/main" id="{358989ED-710D-29F7-46AD-7BFEEDEB0409}"/>
              </a:ext>
            </a:extLst>
          </p:cNvPr>
          <p:cNvCxnSpPr>
            <a:cxnSpLocks/>
          </p:cNvCxnSpPr>
          <p:nvPr/>
        </p:nvCxnSpPr>
        <p:spPr>
          <a:xfrm flipH="1" flipV="1">
            <a:off x="4880323" y="2068865"/>
            <a:ext cx="1551305" cy="283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AEB10FC1-136F-1008-28F0-946FDD1D90FC}"/>
              </a:ext>
            </a:extLst>
          </p:cNvPr>
          <p:cNvSpPr txBox="1"/>
          <p:nvPr/>
        </p:nvSpPr>
        <p:spPr>
          <a:xfrm>
            <a:off x="5161614" y="1293653"/>
            <a:ext cx="1053494" cy="430887"/>
          </a:xfrm>
          <a:prstGeom prst="rect">
            <a:avLst/>
          </a:prstGeom>
          <a:noFill/>
        </p:spPr>
        <p:txBody>
          <a:bodyPr wrap="square" rtlCol="0">
            <a:spAutoFit/>
          </a:bodyPr>
          <a:lstStyle/>
          <a:p>
            <a:r>
              <a:rPr lang="en-GB" sz="1100" dirty="0"/>
              <a:t>4 Cable trays</a:t>
            </a:r>
          </a:p>
          <a:p>
            <a:pPr algn="l"/>
            <a:endParaRPr lang="en-GB" sz="1100" u="sng" dirty="0">
              <a:solidFill>
                <a:srgbClr val="FF0000"/>
              </a:solidFill>
            </a:endParaRPr>
          </a:p>
        </p:txBody>
      </p:sp>
      <p:cxnSp>
        <p:nvCxnSpPr>
          <p:cNvPr id="30" name="Straight Arrow Connector 29">
            <a:extLst>
              <a:ext uri="{FF2B5EF4-FFF2-40B4-BE49-F238E27FC236}">
                <a16:creationId xmlns:a16="http://schemas.microsoft.com/office/drawing/2014/main" id="{626AB25B-B6DB-3844-294D-E5A78151C364}"/>
              </a:ext>
            </a:extLst>
          </p:cNvPr>
          <p:cNvCxnSpPr>
            <a:cxnSpLocks/>
          </p:cNvCxnSpPr>
          <p:nvPr/>
        </p:nvCxnSpPr>
        <p:spPr>
          <a:xfrm flipH="1">
            <a:off x="5116473" y="1784142"/>
            <a:ext cx="571888" cy="1530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9128380C-E238-986C-D0AA-634DD0B4C79B}"/>
              </a:ext>
            </a:extLst>
          </p:cNvPr>
          <p:cNvCxnSpPr>
            <a:cxnSpLocks/>
          </p:cNvCxnSpPr>
          <p:nvPr/>
        </p:nvCxnSpPr>
        <p:spPr>
          <a:xfrm flipH="1">
            <a:off x="4947017" y="1486223"/>
            <a:ext cx="305843" cy="2299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44EC71B3-ABF1-778D-C7FE-EAEFCC523AD5}"/>
              </a:ext>
            </a:extLst>
          </p:cNvPr>
          <p:cNvCxnSpPr>
            <a:cxnSpLocks/>
          </p:cNvCxnSpPr>
          <p:nvPr/>
        </p:nvCxnSpPr>
        <p:spPr>
          <a:xfrm flipH="1" flipV="1">
            <a:off x="4440804" y="2762976"/>
            <a:ext cx="595936" cy="3034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F78D66B9-41D5-A425-CF97-8F2677164BD8}"/>
              </a:ext>
            </a:extLst>
          </p:cNvPr>
          <p:cNvSpPr txBox="1"/>
          <p:nvPr/>
        </p:nvSpPr>
        <p:spPr>
          <a:xfrm>
            <a:off x="4934008" y="2996089"/>
            <a:ext cx="522900" cy="261610"/>
          </a:xfrm>
          <a:prstGeom prst="rect">
            <a:avLst/>
          </a:prstGeom>
          <a:noFill/>
        </p:spPr>
        <p:txBody>
          <a:bodyPr wrap="square" rtlCol="0">
            <a:spAutoFit/>
          </a:bodyPr>
          <a:lstStyle/>
          <a:p>
            <a:pPr algn="l"/>
            <a:r>
              <a:rPr lang="en-GB" sz="1100" dirty="0"/>
              <a:t>Drain</a:t>
            </a:r>
          </a:p>
        </p:txBody>
      </p:sp>
      <p:sp>
        <p:nvSpPr>
          <p:cNvPr id="36" name="TextBox 35">
            <a:extLst>
              <a:ext uri="{FF2B5EF4-FFF2-40B4-BE49-F238E27FC236}">
                <a16:creationId xmlns:a16="http://schemas.microsoft.com/office/drawing/2014/main" id="{DD9E441F-66CA-97E9-87EE-A6D42F37BD82}"/>
              </a:ext>
            </a:extLst>
          </p:cNvPr>
          <p:cNvSpPr txBox="1"/>
          <p:nvPr/>
        </p:nvSpPr>
        <p:spPr>
          <a:xfrm>
            <a:off x="5456908" y="2951488"/>
            <a:ext cx="1045479" cy="261610"/>
          </a:xfrm>
          <a:prstGeom prst="rect">
            <a:avLst/>
          </a:prstGeom>
          <a:noFill/>
        </p:spPr>
        <p:txBody>
          <a:bodyPr wrap="square" rtlCol="0">
            <a:spAutoFit/>
          </a:bodyPr>
          <a:lstStyle/>
          <a:p>
            <a:pPr algn="l"/>
            <a:r>
              <a:rPr lang="en-GB" sz="1100" dirty="0"/>
              <a:t>Fresh air duct</a:t>
            </a:r>
          </a:p>
        </p:txBody>
      </p:sp>
      <p:cxnSp>
        <p:nvCxnSpPr>
          <p:cNvPr id="37" name="Straight Arrow Connector 36">
            <a:extLst>
              <a:ext uri="{FF2B5EF4-FFF2-40B4-BE49-F238E27FC236}">
                <a16:creationId xmlns:a16="http://schemas.microsoft.com/office/drawing/2014/main" id="{00EC1B9D-43D7-CF0A-38D2-086251CEDFB4}"/>
              </a:ext>
            </a:extLst>
          </p:cNvPr>
          <p:cNvCxnSpPr>
            <a:cxnSpLocks/>
          </p:cNvCxnSpPr>
          <p:nvPr/>
        </p:nvCxnSpPr>
        <p:spPr>
          <a:xfrm>
            <a:off x="3208591" y="1872643"/>
            <a:ext cx="1148548" cy="2872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C3CEFC6C-E33E-7E46-38A3-D661F0AF9DAC}"/>
              </a:ext>
            </a:extLst>
          </p:cNvPr>
          <p:cNvSpPr txBox="1"/>
          <p:nvPr/>
        </p:nvSpPr>
        <p:spPr>
          <a:xfrm>
            <a:off x="2260116" y="1469941"/>
            <a:ext cx="1045479" cy="480324"/>
          </a:xfrm>
          <a:prstGeom prst="rect">
            <a:avLst/>
          </a:prstGeom>
          <a:noFill/>
        </p:spPr>
        <p:txBody>
          <a:bodyPr wrap="square" rtlCol="0">
            <a:spAutoFit/>
          </a:bodyPr>
          <a:lstStyle/>
          <a:p>
            <a:pPr algn="l">
              <a:lnSpc>
                <a:spcPts val="3700"/>
              </a:lnSpc>
            </a:pPr>
            <a:r>
              <a:rPr lang="en-GB" sz="1100" b="1" u="sng" dirty="0">
                <a:solidFill>
                  <a:schemeClr val="accent1">
                    <a:lumMod val="75000"/>
                  </a:schemeClr>
                </a:solidFill>
              </a:rPr>
              <a:t>Collider ring</a:t>
            </a:r>
          </a:p>
        </p:txBody>
      </p:sp>
      <p:cxnSp>
        <p:nvCxnSpPr>
          <p:cNvPr id="39" name="Straight Arrow Connector 38">
            <a:extLst>
              <a:ext uri="{FF2B5EF4-FFF2-40B4-BE49-F238E27FC236}">
                <a16:creationId xmlns:a16="http://schemas.microsoft.com/office/drawing/2014/main" id="{410F54E0-40DA-4A1E-7BDB-A0465A8B4993}"/>
              </a:ext>
            </a:extLst>
          </p:cNvPr>
          <p:cNvCxnSpPr>
            <a:cxnSpLocks/>
            <a:stCxn id="40" idx="3"/>
          </p:cNvCxnSpPr>
          <p:nvPr/>
        </p:nvCxnSpPr>
        <p:spPr>
          <a:xfrm flipV="1">
            <a:off x="3258158" y="2327765"/>
            <a:ext cx="686224" cy="1688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939230E2-3870-98BD-949F-3AD3A42860A3}"/>
              </a:ext>
            </a:extLst>
          </p:cNvPr>
          <p:cNvSpPr txBox="1"/>
          <p:nvPr/>
        </p:nvSpPr>
        <p:spPr>
          <a:xfrm>
            <a:off x="2053982" y="2365780"/>
            <a:ext cx="1204176" cy="261610"/>
          </a:xfrm>
          <a:prstGeom prst="rect">
            <a:avLst/>
          </a:prstGeom>
          <a:noFill/>
        </p:spPr>
        <p:txBody>
          <a:bodyPr wrap="square" rtlCol="0">
            <a:spAutoFit/>
          </a:bodyPr>
          <a:lstStyle/>
          <a:p>
            <a:pPr algn="l"/>
            <a:r>
              <a:rPr lang="en-GB" sz="1100" dirty="0"/>
              <a:t>He recovery line</a:t>
            </a:r>
          </a:p>
        </p:txBody>
      </p:sp>
      <p:sp>
        <p:nvSpPr>
          <p:cNvPr id="41" name="TextBox 40">
            <a:extLst>
              <a:ext uri="{FF2B5EF4-FFF2-40B4-BE49-F238E27FC236}">
                <a16:creationId xmlns:a16="http://schemas.microsoft.com/office/drawing/2014/main" id="{71C58BF8-FA94-F5BB-0732-E7FC08439383}"/>
              </a:ext>
            </a:extLst>
          </p:cNvPr>
          <p:cNvSpPr txBox="1"/>
          <p:nvPr/>
        </p:nvSpPr>
        <p:spPr>
          <a:xfrm>
            <a:off x="3533351" y="915566"/>
            <a:ext cx="1571264" cy="261610"/>
          </a:xfrm>
          <a:prstGeom prst="rect">
            <a:avLst/>
          </a:prstGeom>
          <a:noFill/>
        </p:spPr>
        <p:txBody>
          <a:bodyPr wrap="square" rtlCol="0">
            <a:spAutoFit/>
          </a:bodyPr>
          <a:lstStyle/>
          <a:p>
            <a:pPr algn="ctr"/>
            <a:r>
              <a:rPr lang="en-GB" sz="1100" dirty="0">
                <a:latin typeface="Calibri" panose="020F0502020204030204" pitchFamily="34" charset="0"/>
                <a:cs typeface="Calibri" panose="020F0502020204030204" pitchFamily="34" charset="0"/>
              </a:rPr>
              <a:t>Robot space reservation</a:t>
            </a:r>
          </a:p>
        </p:txBody>
      </p:sp>
      <p:cxnSp>
        <p:nvCxnSpPr>
          <p:cNvPr id="42" name="Straight Arrow Connector 41">
            <a:extLst>
              <a:ext uri="{FF2B5EF4-FFF2-40B4-BE49-F238E27FC236}">
                <a16:creationId xmlns:a16="http://schemas.microsoft.com/office/drawing/2014/main" id="{64CFF0F1-DEDA-9A4E-4058-27455940998D}"/>
              </a:ext>
            </a:extLst>
          </p:cNvPr>
          <p:cNvCxnSpPr>
            <a:cxnSpLocks/>
            <a:stCxn id="41" idx="2"/>
          </p:cNvCxnSpPr>
          <p:nvPr/>
        </p:nvCxnSpPr>
        <p:spPr>
          <a:xfrm>
            <a:off x="4318983" y="1177176"/>
            <a:ext cx="128686" cy="4903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939A85AC-AF73-F2CE-6004-487007B5A6A9}"/>
              </a:ext>
            </a:extLst>
          </p:cNvPr>
          <p:cNvCxnSpPr>
            <a:cxnSpLocks/>
          </p:cNvCxnSpPr>
          <p:nvPr/>
        </p:nvCxnSpPr>
        <p:spPr>
          <a:xfrm>
            <a:off x="3622716" y="1261553"/>
            <a:ext cx="787063" cy="6278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18E34ADD-0AB1-2E3F-4D71-6816085F8D63}"/>
              </a:ext>
            </a:extLst>
          </p:cNvPr>
          <p:cNvSpPr txBox="1"/>
          <p:nvPr/>
        </p:nvSpPr>
        <p:spPr>
          <a:xfrm>
            <a:off x="6898274" y="2779832"/>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cxnSp>
        <p:nvCxnSpPr>
          <p:cNvPr id="50" name="Straight Arrow Connector 49">
            <a:extLst>
              <a:ext uri="{FF2B5EF4-FFF2-40B4-BE49-F238E27FC236}">
                <a16:creationId xmlns:a16="http://schemas.microsoft.com/office/drawing/2014/main" id="{05E5E0D7-72C5-AE4B-F8F5-4F985A80C779}"/>
              </a:ext>
            </a:extLst>
          </p:cNvPr>
          <p:cNvCxnSpPr>
            <a:cxnSpLocks/>
          </p:cNvCxnSpPr>
          <p:nvPr/>
        </p:nvCxnSpPr>
        <p:spPr>
          <a:xfrm flipV="1">
            <a:off x="4119644" y="2643758"/>
            <a:ext cx="41196" cy="3451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CFA23DAA-992B-80F8-E0B1-C7CADD0200D0}"/>
              </a:ext>
            </a:extLst>
          </p:cNvPr>
          <p:cNvSpPr txBox="1"/>
          <p:nvPr/>
        </p:nvSpPr>
        <p:spPr>
          <a:xfrm>
            <a:off x="3633213" y="2878210"/>
            <a:ext cx="1588897" cy="430887"/>
          </a:xfrm>
          <a:prstGeom prst="rect">
            <a:avLst/>
          </a:prstGeom>
          <a:noFill/>
        </p:spPr>
        <p:txBody>
          <a:bodyPr wrap="square" rtlCol="0">
            <a:spAutoFit/>
          </a:bodyPr>
          <a:lstStyle/>
          <a:p>
            <a:pPr algn="l"/>
            <a:r>
              <a:rPr lang="en-GB" sz="1100" dirty="0"/>
              <a:t>Reject water</a:t>
            </a:r>
          </a:p>
          <a:p>
            <a:pPr algn="l"/>
            <a:r>
              <a:rPr lang="en-GB" sz="1100" dirty="0"/>
              <a:t>DN125</a:t>
            </a:r>
          </a:p>
        </p:txBody>
      </p:sp>
      <p:sp>
        <p:nvSpPr>
          <p:cNvPr id="2" name="TextBox 1">
            <a:extLst>
              <a:ext uri="{FF2B5EF4-FFF2-40B4-BE49-F238E27FC236}">
                <a16:creationId xmlns:a16="http://schemas.microsoft.com/office/drawing/2014/main" id="{FEAFE0AE-CE8D-7CD6-6713-DDE5DECFB613}"/>
              </a:ext>
            </a:extLst>
          </p:cNvPr>
          <p:cNvSpPr txBox="1"/>
          <p:nvPr/>
        </p:nvSpPr>
        <p:spPr>
          <a:xfrm>
            <a:off x="6749092" y="2816496"/>
            <a:ext cx="2304023" cy="261610"/>
          </a:xfrm>
          <a:prstGeom prst="rect">
            <a:avLst/>
          </a:prstGeom>
          <a:noFill/>
        </p:spPr>
        <p:txBody>
          <a:bodyPr wrap="square" rtlCol="0">
            <a:spAutoFit/>
          </a:bodyPr>
          <a:lstStyle/>
          <a:p>
            <a:pPr algn="ctr"/>
            <a:r>
              <a:rPr lang="en-US" sz="1100" i="1" dirty="0">
                <a:hlinkClick r:id="rId4"/>
              </a:rPr>
              <a:t>Cross-section of the arcs</a:t>
            </a:r>
            <a:endParaRPr lang="en-GB" sz="1100" i="1" dirty="0"/>
          </a:p>
        </p:txBody>
      </p:sp>
    </p:spTree>
    <p:extLst>
      <p:ext uri="{BB962C8B-B14F-4D97-AF65-F5344CB8AC3E}">
        <p14:creationId xmlns:p14="http://schemas.microsoft.com/office/powerpoint/2010/main" val="37017308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2DC11-F9F8-E140-534E-55E29A56EF07}"/>
            </a:ext>
          </a:extLst>
        </p:cNvPr>
        <p:cNvGrpSpPr/>
        <p:nvPr/>
      </p:nvGrpSpPr>
      <p:grpSpPr>
        <a:xfrm>
          <a:off x="0" y="0"/>
          <a:ext cx="0" cy="0"/>
          <a:chOff x="0" y="0"/>
          <a:chExt cx="0" cy="0"/>
        </a:xfrm>
      </p:grpSpPr>
      <p:pic>
        <p:nvPicPr>
          <p:cNvPr id="9218" name="Picture 2">
            <a:extLst>
              <a:ext uri="{FF2B5EF4-FFF2-40B4-BE49-F238E27FC236}">
                <a16:creationId xmlns:a16="http://schemas.microsoft.com/office/drawing/2014/main" id="{681D6DC6-1040-F175-A809-3F067A7EF3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976" y="3401670"/>
            <a:ext cx="5052149" cy="1546344"/>
          </a:xfrm>
          <a:prstGeom prst="rect">
            <a:avLst/>
          </a:prstGeom>
          <a:noFill/>
          <a:extLst>
            <a:ext uri="{909E8E84-426E-40DD-AFC4-6F175D3DCCD1}">
              <a14:hiddenFill xmlns:a14="http://schemas.microsoft.com/office/drawing/2010/main">
                <a:solidFill>
                  <a:srgbClr val="FFFFFF"/>
                </a:solidFill>
              </a14:hiddenFill>
            </a:ext>
          </a:extLst>
        </p:spPr>
      </p:pic>
      <p:sp>
        <p:nvSpPr>
          <p:cNvPr id="5" name="Titel 4">
            <a:extLst>
              <a:ext uri="{FF2B5EF4-FFF2-40B4-BE49-F238E27FC236}">
                <a16:creationId xmlns:a16="http://schemas.microsoft.com/office/drawing/2014/main" id="{36DB4D9F-593D-2207-9984-5FE0ADDFC1C8}"/>
              </a:ext>
            </a:extLst>
          </p:cNvPr>
          <p:cNvSpPr>
            <a:spLocks noGrp="1"/>
          </p:cNvSpPr>
          <p:nvPr>
            <p:ph type="title"/>
          </p:nvPr>
        </p:nvSpPr>
        <p:spPr/>
        <p:txBody>
          <a:bodyPr/>
          <a:lstStyle/>
          <a:p>
            <a:r>
              <a:rPr lang="en-US" dirty="0"/>
              <a:t>Hardware commissioning </a:t>
            </a:r>
          </a:p>
        </p:txBody>
      </p:sp>
      <p:sp>
        <p:nvSpPr>
          <p:cNvPr id="11" name="Foliennummernplatzhalter 1">
            <a:extLst>
              <a:ext uri="{FF2B5EF4-FFF2-40B4-BE49-F238E27FC236}">
                <a16:creationId xmlns:a16="http://schemas.microsoft.com/office/drawing/2014/main" id="{5DDEDA46-E7A2-0171-355A-8004D4766284}"/>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24</a:t>
            </a:fld>
            <a:endParaRPr lang="en-US" noProof="0" dirty="0"/>
          </a:p>
        </p:txBody>
      </p:sp>
      <p:sp>
        <p:nvSpPr>
          <p:cNvPr id="6" name="Textfeld 1">
            <a:extLst>
              <a:ext uri="{FF2B5EF4-FFF2-40B4-BE49-F238E27FC236}">
                <a16:creationId xmlns:a16="http://schemas.microsoft.com/office/drawing/2014/main" id="{5D31B6B3-BC4D-BFB5-2CB8-938F91D2A46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CACE3745-D3D6-BE8C-D39B-97A921B6E9F8}"/>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3" name="Picture 2" descr="A diagram of a machine&#10;&#10;AI-generated content may be incorrect.">
            <a:extLst>
              <a:ext uri="{FF2B5EF4-FFF2-40B4-BE49-F238E27FC236}">
                <a16:creationId xmlns:a16="http://schemas.microsoft.com/office/drawing/2014/main" id="{6DDE6CCA-8FFD-03FE-46E1-8F4C1F9F4D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8900" y="1010175"/>
            <a:ext cx="1792267" cy="2231119"/>
          </a:xfrm>
          <a:prstGeom prst="rect">
            <a:avLst/>
          </a:prstGeom>
        </p:spPr>
      </p:pic>
      <p:sp>
        <p:nvSpPr>
          <p:cNvPr id="8" name="TextBox 7">
            <a:extLst>
              <a:ext uri="{FF2B5EF4-FFF2-40B4-BE49-F238E27FC236}">
                <a16:creationId xmlns:a16="http://schemas.microsoft.com/office/drawing/2014/main" id="{3C3B62D9-7CE3-F3A7-7154-7F3EDF660E18}"/>
              </a:ext>
            </a:extLst>
          </p:cNvPr>
          <p:cNvSpPr txBox="1"/>
          <p:nvPr/>
        </p:nvSpPr>
        <p:spPr>
          <a:xfrm>
            <a:off x="2322942" y="2588587"/>
            <a:ext cx="1015021" cy="261610"/>
          </a:xfrm>
          <a:prstGeom prst="rect">
            <a:avLst/>
          </a:prstGeom>
          <a:noFill/>
        </p:spPr>
        <p:txBody>
          <a:bodyPr wrap="square" rtlCol="0">
            <a:spAutoFit/>
          </a:bodyPr>
          <a:lstStyle/>
          <a:p>
            <a:pPr algn="l"/>
            <a:r>
              <a:rPr lang="en-GB" sz="1100" dirty="0"/>
              <a:t>3 Cable trays</a:t>
            </a:r>
          </a:p>
        </p:txBody>
      </p:sp>
      <p:sp>
        <p:nvSpPr>
          <p:cNvPr id="9" name="TextBox 8">
            <a:extLst>
              <a:ext uri="{FF2B5EF4-FFF2-40B4-BE49-F238E27FC236}">
                <a16:creationId xmlns:a16="http://schemas.microsoft.com/office/drawing/2014/main" id="{FDA7B93B-B3E9-C355-8C89-997FD736554A}"/>
              </a:ext>
            </a:extLst>
          </p:cNvPr>
          <p:cNvSpPr txBox="1"/>
          <p:nvPr/>
        </p:nvSpPr>
        <p:spPr>
          <a:xfrm>
            <a:off x="2532819" y="1351092"/>
            <a:ext cx="1015021" cy="261610"/>
          </a:xfrm>
          <a:prstGeom prst="rect">
            <a:avLst/>
          </a:prstGeom>
          <a:noFill/>
        </p:spPr>
        <p:txBody>
          <a:bodyPr wrap="square" rtlCol="0">
            <a:spAutoFit/>
          </a:bodyPr>
          <a:lstStyle/>
          <a:p>
            <a:pPr algn="l"/>
            <a:r>
              <a:rPr lang="en-GB" sz="1100" dirty="0"/>
              <a:t>5 Cable trays</a:t>
            </a:r>
            <a:endParaRPr lang="en-GB" sz="1100" u="sng" dirty="0"/>
          </a:p>
        </p:txBody>
      </p:sp>
      <p:sp>
        <p:nvSpPr>
          <p:cNvPr id="10" name="TextBox 9">
            <a:extLst>
              <a:ext uri="{FF2B5EF4-FFF2-40B4-BE49-F238E27FC236}">
                <a16:creationId xmlns:a16="http://schemas.microsoft.com/office/drawing/2014/main" id="{9C1DE124-B881-757C-1C36-18B26CB733BA}"/>
              </a:ext>
            </a:extLst>
          </p:cNvPr>
          <p:cNvSpPr txBox="1"/>
          <p:nvPr/>
        </p:nvSpPr>
        <p:spPr>
          <a:xfrm>
            <a:off x="5711865" y="1560800"/>
            <a:ext cx="1002197" cy="430887"/>
          </a:xfrm>
          <a:prstGeom prst="rect">
            <a:avLst/>
          </a:prstGeom>
          <a:noFill/>
        </p:spPr>
        <p:txBody>
          <a:bodyPr wrap="square" rtlCol="0">
            <a:spAutoFit/>
          </a:bodyPr>
          <a:lstStyle/>
          <a:p>
            <a:pPr algn="l"/>
            <a:r>
              <a:rPr lang="en-GB" sz="1100" dirty="0"/>
              <a:t>Chilled water</a:t>
            </a:r>
          </a:p>
          <a:p>
            <a:pPr algn="l"/>
            <a:r>
              <a:rPr lang="en-GB" sz="1100" dirty="0"/>
              <a:t>DN300</a:t>
            </a:r>
          </a:p>
        </p:txBody>
      </p:sp>
      <p:sp>
        <p:nvSpPr>
          <p:cNvPr id="12" name="TextBox 11">
            <a:extLst>
              <a:ext uri="{FF2B5EF4-FFF2-40B4-BE49-F238E27FC236}">
                <a16:creationId xmlns:a16="http://schemas.microsoft.com/office/drawing/2014/main" id="{A18266D6-DFDD-83D8-A363-467A6C23092C}"/>
              </a:ext>
            </a:extLst>
          </p:cNvPr>
          <p:cNvSpPr txBox="1"/>
          <p:nvPr/>
        </p:nvSpPr>
        <p:spPr>
          <a:xfrm>
            <a:off x="6330630" y="1782939"/>
            <a:ext cx="2057794" cy="600164"/>
          </a:xfrm>
          <a:prstGeom prst="rect">
            <a:avLst/>
          </a:prstGeom>
          <a:noFill/>
        </p:spPr>
        <p:txBody>
          <a:bodyPr wrap="square" rtlCol="0">
            <a:spAutoFit/>
          </a:bodyPr>
          <a:lstStyle/>
          <a:p>
            <a:pPr algn="ctr"/>
            <a:r>
              <a:rPr lang="en-GB" sz="1100" dirty="0">
                <a:latin typeface="+mj-lt"/>
                <a:cs typeface="Calibri" panose="020F0502020204030204" pitchFamily="34" charset="0"/>
              </a:rPr>
              <a:t>Magnet vehicle</a:t>
            </a:r>
          </a:p>
          <a:p>
            <a:pPr algn="ctr"/>
            <a:r>
              <a:rPr lang="en-GB" sz="1100" dirty="0">
                <a:latin typeface="+mj-lt"/>
                <a:cs typeface="Calibri" panose="020F0502020204030204" pitchFamily="34" charset="0"/>
              </a:rPr>
              <a:t>Transport space reservation</a:t>
            </a:r>
          </a:p>
          <a:p>
            <a:pPr algn="ctr"/>
            <a:r>
              <a:rPr lang="en-GB" sz="1100" dirty="0">
                <a:latin typeface="+mj-lt"/>
                <a:cs typeface="Calibri" panose="020F0502020204030204" pitchFamily="34" charset="0"/>
              </a:rPr>
              <a:t>2.2m x 2.25m (</a:t>
            </a:r>
            <a:r>
              <a:rPr lang="en-GB" sz="1100" dirty="0" err="1">
                <a:latin typeface="+mj-lt"/>
                <a:cs typeface="Calibri" panose="020F0502020204030204" pitchFamily="34" charset="0"/>
              </a:rPr>
              <a:t>LxH</a:t>
            </a:r>
            <a:r>
              <a:rPr lang="en-GB" sz="1100" dirty="0">
                <a:latin typeface="+mj-lt"/>
                <a:cs typeface="Calibri" panose="020F0502020204030204" pitchFamily="34" charset="0"/>
              </a:rPr>
              <a:t>)</a:t>
            </a:r>
          </a:p>
        </p:txBody>
      </p:sp>
      <p:sp>
        <p:nvSpPr>
          <p:cNvPr id="14" name="TextBox 13">
            <a:extLst>
              <a:ext uri="{FF2B5EF4-FFF2-40B4-BE49-F238E27FC236}">
                <a16:creationId xmlns:a16="http://schemas.microsoft.com/office/drawing/2014/main" id="{B18985C8-B7D1-F557-DBB4-A1AFD6596794}"/>
              </a:ext>
            </a:extLst>
          </p:cNvPr>
          <p:cNvSpPr txBox="1"/>
          <p:nvPr/>
        </p:nvSpPr>
        <p:spPr>
          <a:xfrm>
            <a:off x="6096091" y="2709848"/>
            <a:ext cx="1015021" cy="261610"/>
          </a:xfrm>
          <a:prstGeom prst="rect">
            <a:avLst/>
          </a:prstGeom>
          <a:noFill/>
        </p:spPr>
        <p:txBody>
          <a:bodyPr wrap="square" rtlCol="0">
            <a:spAutoFit/>
          </a:bodyPr>
          <a:lstStyle/>
          <a:p>
            <a:pPr algn="l"/>
            <a:r>
              <a:rPr lang="en-GB" sz="1100" dirty="0"/>
              <a:t>2 Cable trays</a:t>
            </a:r>
          </a:p>
        </p:txBody>
      </p:sp>
      <p:cxnSp>
        <p:nvCxnSpPr>
          <p:cNvPr id="16" name="Straight Arrow Connector 15">
            <a:extLst>
              <a:ext uri="{FF2B5EF4-FFF2-40B4-BE49-F238E27FC236}">
                <a16:creationId xmlns:a16="http://schemas.microsoft.com/office/drawing/2014/main" id="{B0FCB38F-2297-0727-472B-65FE2977B42A}"/>
              </a:ext>
            </a:extLst>
          </p:cNvPr>
          <p:cNvCxnSpPr>
            <a:cxnSpLocks/>
          </p:cNvCxnSpPr>
          <p:nvPr/>
        </p:nvCxnSpPr>
        <p:spPr>
          <a:xfrm flipH="1" flipV="1">
            <a:off x="4820913" y="2566502"/>
            <a:ext cx="770878" cy="348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C7DBCC8F-326D-1EFB-B728-B94257FFA6A3}"/>
              </a:ext>
            </a:extLst>
          </p:cNvPr>
          <p:cNvCxnSpPr>
            <a:cxnSpLocks/>
          </p:cNvCxnSpPr>
          <p:nvPr/>
        </p:nvCxnSpPr>
        <p:spPr>
          <a:xfrm flipH="1" flipV="1">
            <a:off x="5115368" y="2127838"/>
            <a:ext cx="1158896" cy="3583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939299BF-A828-DEAD-DE89-B1CE2960A412}"/>
              </a:ext>
            </a:extLst>
          </p:cNvPr>
          <p:cNvCxnSpPr>
            <a:cxnSpLocks/>
          </p:cNvCxnSpPr>
          <p:nvPr/>
        </p:nvCxnSpPr>
        <p:spPr>
          <a:xfrm>
            <a:off x="3459081" y="1486223"/>
            <a:ext cx="428669" cy="3508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08B7FFED-DDB0-BE7D-9D22-46379623B8B5}"/>
              </a:ext>
            </a:extLst>
          </p:cNvPr>
          <p:cNvCxnSpPr>
            <a:cxnSpLocks/>
            <a:stCxn id="8" idx="3"/>
          </p:cNvCxnSpPr>
          <p:nvPr/>
        </p:nvCxnSpPr>
        <p:spPr>
          <a:xfrm flipV="1">
            <a:off x="3337963" y="2477358"/>
            <a:ext cx="598644" cy="2420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5B2A1374-FF65-55EA-EBD2-059CDCFC23E5}"/>
              </a:ext>
            </a:extLst>
          </p:cNvPr>
          <p:cNvSpPr txBox="1"/>
          <p:nvPr/>
        </p:nvSpPr>
        <p:spPr>
          <a:xfrm>
            <a:off x="4974814" y="1034812"/>
            <a:ext cx="2120472" cy="261610"/>
          </a:xfrm>
          <a:prstGeom prst="rect">
            <a:avLst/>
          </a:prstGeom>
          <a:noFill/>
        </p:spPr>
        <p:txBody>
          <a:bodyPr wrap="square" rtlCol="0">
            <a:spAutoFit/>
          </a:bodyPr>
          <a:lstStyle/>
          <a:p>
            <a:pPr algn="l"/>
            <a:r>
              <a:rPr lang="en-GB" sz="1100" dirty="0"/>
              <a:t>He/Smoke extraction</a:t>
            </a:r>
            <a:endParaRPr lang="en-GB" sz="1100" dirty="0">
              <a:solidFill>
                <a:srgbClr val="FF0000"/>
              </a:solidFill>
            </a:endParaRPr>
          </a:p>
        </p:txBody>
      </p:sp>
      <p:cxnSp>
        <p:nvCxnSpPr>
          <p:cNvPr id="21" name="Straight Arrow Connector 20">
            <a:extLst>
              <a:ext uri="{FF2B5EF4-FFF2-40B4-BE49-F238E27FC236}">
                <a16:creationId xmlns:a16="http://schemas.microsoft.com/office/drawing/2014/main" id="{F473AA74-BFAC-118A-F90C-0B0FAFD1C5B7}"/>
              </a:ext>
            </a:extLst>
          </p:cNvPr>
          <p:cNvCxnSpPr>
            <a:cxnSpLocks/>
          </p:cNvCxnSpPr>
          <p:nvPr/>
        </p:nvCxnSpPr>
        <p:spPr>
          <a:xfrm flipH="1">
            <a:off x="4731748" y="1239108"/>
            <a:ext cx="411311" cy="2741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BBAC253E-9A81-F7D2-FEF0-86A7C222E270}"/>
              </a:ext>
            </a:extLst>
          </p:cNvPr>
          <p:cNvCxnSpPr>
            <a:cxnSpLocks/>
          </p:cNvCxnSpPr>
          <p:nvPr/>
        </p:nvCxnSpPr>
        <p:spPr>
          <a:xfrm flipV="1">
            <a:off x="3312857" y="2536336"/>
            <a:ext cx="753911" cy="4145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A2300195-5D40-9977-7A76-880CA4A5E0C9}"/>
              </a:ext>
            </a:extLst>
          </p:cNvPr>
          <p:cNvSpPr txBox="1"/>
          <p:nvPr/>
        </p:nvSpPr>
        <p:spPr>
          <a:xfrm>
            <a:off x="2066707" y="2803936"/>
            <a:ext cx="1320127" cy="261610"/>
          </a:xfrm>
          <a:prstGeom prst="rect">
            <a:avLst/>
          </a:prstGeom>
          <a:noFill/>
        </p:spPr>
        <p:txBody>
          <a:bodyPr wrap="square" rtlCol="0">
            <a:spAutoFit/>
          </a:bodyPr>
          <a:lstStyle/>
          <a:p>
            <a:pPr algn="l"/>
            <a:r>
              <a:rPr lang="en-GB" sz="1100" dirty="0"/>
              <a:t>Raw water DN250</a:t>
            </a:r>
          </a:p>
        </p:txBody>
      </p:sp>
      <p:sp>
        <p:nvSpPr>
          <p:cNvPr id="24" name="TextBox 23">
            <a:extLst>
              <a:ext uri="{FF2B5EF4-FFF2-40B4-BE49-F238E27FC236}">
                <a16:creationId xmlns:a16="http://schemas.microsoft.com/office/drawing/2014/main" id="{497F089C-76D4-EC54-CC8E-3AF2E0DA57F5}"/>
              </a:ext>
            </a:extLst>
          </p:cNvPr>
          <p:cNvSpPr txBox="1"/>
          <p:nvPr/>
        </p:nvSpPr>
        <p:spPr>
          <a:xfrm>
            <a:off x="1803978" y="1982835"/>
            <a:ext cx="1471878" cy="430887"/>
          </a:xfrm>
          <a:prstGeom prst="rect">
            <a:avLst/>
          </a:prstGeom>
          <a:noFill/>
        </p:spPr>
        <p:txBody>
          <a:bodyPr wrap="square" rtlCol="0">
            <a:spAutoFit/>
          </a:bodyPr>
          <a:lstStyle/>
          <a:p>
            <a:pPr algn="l"/>
            <a:r>
              <a:rPr lang="en-GB" sz="1100" dirty="0"/>
              <a:t>Demineralized water</a:t>
            </a:r>
          </a:p>
          <a:p>
            <a:pPr algn="l"/>
            <a:r>
              <a:rPr lang="en-GB" sz="1100" dirty="0"/>
              <a:t>DN550</a:t>
            </a:r>
          </a:p>
        </p:txBody>
      </p:sp>
      <p:cxnSp>
        <p:nvCxnSpPr>
          <p:cNvPr id="25" name="Straight Arrow Connector 24">
            <a:extLst>
              <a:ext uri="{FF2B5EF4-FFF2-40B4-BE49-F238E27FC236}">
                <a16:creationId xmlns:a16="http://schemas.microsoft.com/office/drawing/2014/main" id="{222EBFD8-4112-4755-F9DC-4324F3484401}"/>
              </a:ext>
            </a:extLst>
          </p:cNvPr>
          <p:cNvCxnSpPr>
            <a:cxnSpLocks/>
          </p:cNvCxnSpPr>
          <p:nvPr/>
        </p:nvCxnSpPr>
        <p:spPr>
          <a:xfrm>
            <a:off x="3208591" y="2163979"/>
            <a:ext cx="708826" cy="225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0C094BE4-DE28-325C-57E4-2FBE8BD6E5D3}"/>
              </a:ext>
            </a:extLst>
          </p:cNvPr>
          <p:cNvCxnSpPr>
            <a:cxnSpLocks/>
          </p:cNvCxnSpPr>
          <p:nvPr/>
        </p:nvCxnSpPr>
        <p:spPr>
          <a:xfrm flipH="1" flipV="1">
            <a:off x="5090734" y="2272949"/>
            <a:ext cx="1040070" cy="4999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3B191701-B8C8-7792-E065-433DCB92C702}"/>
              </a:ext>
            </a:extLst>
          </p:cNvPr>
          <p:cNvSpPr txBox="1"/>
          <p:nvPr/>
        </p:nvSpPr>
        <p:spPr>
          <a:xfrm>
            <a:off x="6274264" y="2388601"/>
            <a:ext cx="1609860" cy="261610"/>
          </a:xfrm>
          <a:prstGeom prst="rect">
            <a:avLst/>
          </a:prstGeom>
          <a:noFill/>
        </p:spPr>
        <p:txBody>
          <a:bodyPr wrap="square" rtlCol="0">
            <a:spAutoFit/>
          </a:bodyPr>
          <a:lstStyle/>
          <a:p>
            <a:pPr algn="l"/>
            <a:r>
              <a:rPr lang="en-GB" sz="1100" dirty="0"/>
              <a:t>Compressed air DN80</a:t>
            </a:r>
          </a:p>
        </p:txBody>
      </p:sp>
      <p:cxnSp>
        <p:nvCxnSpPr>
          <p:cNvPr id="28" name="Straight Arrow Connector 27">
            <a:extLst>
              <a:ext uri="{FF2B5EF4-FFF2-40B4-BE49-F238E27FC236}">
                <a16:creationId xmlns:a16="http://schemas.microsoft.com/office/drawing/2014/main" id="{EC2DC113-33ED-5A23-F5F8-D1542C7DA44C}"/>
              </a:ext>
            </a:extLst>
          </p:cNvPr>
          <p:cNvCxnSpPr>
            <a:cxnSpLocks/>
          </p:cNvCxnSpPr>
          <p:nvPr/>
        </p:nvCxnSpPr>
        <p:spPr>
          <a:xfrm flipH="1" flipV="1">
            <a:off x="4880323" y="2068865"/>
            <a:ext cx="1551305" cy="283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59EA8643-E34F-0406-B6B3-EC8942434120}"/>
              </a:ext>
            </a:extLst>
          </p:cNvPr>
          <p:cNvSpPr txBox="1"/>
          <p:nvPr/>
        </p:nvSpPr>
        <p:spPr>
          <a:xfrm>
            <a:off x="5161614" y="1293653"/>
            <a:ext cx="1053494" cy="430887"/>
          </a:xfrm>
          <a:prstGeom prst="rect">
            <a:avLst/>
          </a:prstGeom>
          <a:noFill/>
        </p:spPr>
        <p:txBody>
          <a:bodyPr wrap="square" rtlCol="0">
            <a:spAutoFit/>
          </a:bodyPr>
          <a:lstStyle/>
          <a:p>
            <a:r>
              <a:rPr lang="en-GB" sz="1100" dirty="0"/>
              <a:t>4 Cable trays</a:t>
            </a:r>
          </a:p>
          <a:p>
            <a:pPr algn="l"/>
            <a:endParaRPr lang="en-GB" sz="1100" u="sng" dirty="0">
              <a:solidFill>
                <a:srgbClr val="FF0000"/>
              </a:solidFill>
            </a:endParaRPr>
          </a:p>
        </p:txBody>
      </p:sp>
      <p:cxnSp>
        <p:nvCxnSpPr>
          <p:cNvPr id="30" name="Straight Arrow Connector 29">
            <a:extLst>
              <a:ext uri="{FF2B5EF4-FFF2-40B4-BE49-F238E27FC236}">
                <a16:creationId xmlns:a16="http://schemas.microsoft.com/office/drawing/2014/main" id="{E27FD1EF-A0D1-E0DA-B0B4-4B65E77CEA42}"/>
              </a:ext>
            </a:extLst>
          </p:cNvPr>
          <p:cNvCxnSpPr>
            <a:cxnSpLocks/>
          </p:cNvCxnSpPr>
          <p:nvPr/>
        </p:nvCxnSpPr>
        <p:spPr>
          <a:xfrm flipH="1">
            <a:off x="5116473" y="1784142"/>
            <a:ext cx="571888" cy="1530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7F7E464B-08E2-1992-E179-7B5BBBBBA256}"/>
              </a:ext>
            </a:extLst>
          </p:cNvPr>
          <p:cNvCxnSpPr>
            <a:cxnSpLocks/>
          </p:cNvCxnSpPr>
          <p:nvPr/>
        </p:nvCxnSpPr>
        <p:spPr>
          <a:xfrm flipH="1">
            <a:off x="4947017" y="1486223"/>
            <a:ext cx="305843" cy="2299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6C17B840-978D-0E99-8BA2-B20AE7AC4D97}"/>
              </a:ext>
            </a:extLst>
          </p:cNvPr>
          <p:cNvCxnSpPr>
            <a:cxnSpLocks/>
          </p:cNvCxnSpPr>
          <p:nvPr/>
        </p:nvCxnSpPr>
        <p:spPr>
          <a:xfrm flipV="1">
            <a:off x="4126426" y="2642464"/>
            <a:ext cx="41196" cy="3451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A55E11EC-C9F4-E8FE-BC21-2A661AA8DAB3}"/>
              </a:ext>
            </a:extLst>
          </p:cNvPr>
          <p:cNvSpPr txBox="1"/>
          <p:nvPr/>
        </p:nvSpPr>
        <p:spPr>
          <a:xfrm>
            <a:off x="3639995" y="2876916"/>
            <a:ext cx="1588897" cy="430887"/>
          </a:xfrm>
          <a:prstGeom prst="rect">
            <a:avLst/>
          </a:prstGeom>
          <a:noFill/>
        </p:spPr>
        <p:txBody>
          <a:bodyPr wrap="square" rtlCol="0">
            <a:spAutoFit/>
          </a:bodyPr>
          <a:lstStyle/>
          <a:p>
            <a:pPr algn="l"/>
            <a:r>
              <a:rPr lang="en-GB" sz="1100" dirty="0"/>
              <a:t>Reject water</a:t>
            </a:r>
          </a:p>
          <a:p>
            <a:pPr algn="l"/>
            <a:r>
              <a:rPr lang="en-GB" sz="1100" dirty="0"/>
              <a:t>DN125</a:t>
            </a:r>
          </a:p>
        </p:txBody>
      </p:sp>
      <p:cxnSp>
        <p:nvCxnSpPr>
          <p:cNvPr id="34" name="Straight Arrow Connector 33">
            <a:extLst>
              <a:ext uri="{FF2B5EF4-FFF2-40B4-BE49-F238E27FC236}">
                <a16:creationId xmlns:a16="http://schemas.microsoft.com/office/drawing/2014/main" id="{0B81E83F-D81F-8F45-8DA3-6C68ADF53999}"/>
              </a:ext>
            </a:extLst>
          </p:cNvPr>
          <p:cNvCxnSpPr>
            <a:cxnSpLocks/>
          </p:cNvCxnSpPr>
          <p:nvPr/>
        </p:nvCxnSpPr>
        <p:spPr>
          <a:xfrm flipH="1" flipV="1">
            <a:off x="4440804" y="2762976"/>
            <a:ext cx="595936" cy="3034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FFAF652A-045F-B204-17F9-CABC933A4850}"/>
              </a:ext>
            </a:extLst>
          </p:cNvPr>
          <p:cNvSpPr txBox="1"/>
          <p:nvPr/>
        </p:nvSpPr>
        <p:spPr>
          <a:xfrm>
            <a:off x="4934008" y="2996089"/>
            <a:ext cx="522900" cy="261610"/>
          </a:xfrm>
          <a:prstGeom prst="rect">
            <a:avLst/>
          </a:prstGeom>
          <a:noFill/>
        </p:spPr>
        <p:txBody>
          <a:bodyPr wrap="square" rtlCol="0">
            <a:spAutoFit/>
          </a:bodyPr>
          <a:lstStyle/>
          <a:p>
            <a:pPr algn="l"/>
            <a:r>
              <a:rPr lang="en-GB" sz="1100" dirty="0"/>
              <a:t>Drain</a:t>
            </a:r>
          </a:p>
        </p:txBody>
      </p:sp>
      <p:sp>
        <p:nvSpPr>
          <p:cNvPr id="36" name="TextBox 35">
            <a:extLst>
              <a:ext uri="{FF2B5EF4-FFF2-40B4-BE49-F238E27FC236}">
                <a16:creationId xmlns:a16="http://schemas.microsoft.com/office/drawing/2014/main" id="{C7FF2CDC-067C-24A8-041F-0C858E627DD8}"/>
              </a:ext>
            </a:extLst>
          </p:cNvPr>
          <p:cNvSpPr txBox="1"/>
          <p:nvPr/>
        </p:nvSpPr>
        <p:spPr>
          <a:xfrm>
            <a:off x="5456908" y="2951488"/>
            <a:ext cx="1045479" cy="261610"/>
          </a:xfrm>
          <a:prstGeom prst="rect">
            <a:avLst/>
          </a:prstGeom>
          <a:noFill/>
        </p:spPr>
        <p:txBody>
          <a:bodyPr wrap="square" rtlCol="0">
            <a:spAutoFit/>
          </a:bodyPr>
          <a:lstStyle/>
          <a:p>
            <a:pPr algn="l"/>
            <a:r>
              <a:rPr lang="en-GB" sz="1100" dirty="0"/>
              <a:t>Fresh air duct</a:t>
            </a:r>
          </a:p>
        </p:txBody>
      </p:sp>
      <p:cxnSp>
        <p:nvCxnSpPr>
          <p:cNvPr id="37" name="Straight Arrow Connector 36">
            <a:extLst>
              <a:ext uri="{FF2B5EF4-FFF2-40B4-BE49-F238E27FC236}">
                <a16:creationId xmlns:a16="http://schemas.microsoft.com/office/drawing/2014/main" id="{13DF2453-C281-B96F-90C5-E5459AE2B1D2}"/>
              </a:ext>
            </a:extLst>
          </p:cNvPr>
          <p:cNvCxnSpPr>
            <a:cxnSpLocks/>
          </p:cNvCxnSpPr>
          <p:nvPr/>
        </p:nvCxnSpPr>
        <p:spPr>
          <a:xfrm>
            <a:off x="3208591" y="1872643"/>
            <a:ext cx="1148548" cy="2872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0D7D7DFD-24E9-698B-3C00-33E4A4ADB30C}"/>
              </a:ext>
            </a:extLst>
          </p:cNvPr>
          <p:cNvSpPr txBox="1"/>
          <p:nvPr/>
        </p:nvSpPr>
        <p:spPr>
          <a:xfrm>
            <a:off x="2260116" y="1469941"/>
            <a:ext cx="1045479" cy="480324"/>
          </a:xfrm>
          <a:prstGeom prst="rect">
            <a:avLst/>
          </a:prstGeom>
          <a:noFill/>
        </p:spPr>
        <p:txBody>
          <a:bodyPr wrap="square" rtlCol="0">
            <a:spAutoFit/>
          </a:bodyPr>
          <a:lstStyle/>
          <a:p>
            <a:pPr algn="l">
              <a:lnSpc>
                <a:spcPts val="3700"/>
              </a:lnSpc>
            </a:pPr>
            <a:r>
              <a:rPr lang="en-GB" sz="1100" b="1" u="sng" dirty="0">
                <a:solidFill>
                  <a:schemeClr val="accent1">
                    <a:lumMod val="75000"/>
                  </a:schemeClr>
                </a:solidFill>
              </a:rPr>
              <a:t>Collider ring</a:t>
            </a:r>
          </a:p>
        </p:txBody>
      </p:sp>
      <p:cxnSp>
        <p:nvCxnSpPr>
          <p:cNvPr id="39" name="Straight Arrow Connector 38">
            <a:extLst>
              <a:ext uri="{FF2B5EF4-FFF2-40B4-BE49-F238E27FC236}">
                <a16:creationId xmlns:a16="http://schemas.microsoft.com/office/drawing/2014/main" id="{2ED3502A-64FB-9D4E-CAA4-58FC0434FE15}"/>
              </a:ext>
            </a:extLst>
          </p:cNvPr>
          <p:cNvCxnSpPr>
            <a:cxnSpLocks/>
            <a:stCxn id="40" idx="3"/>
          </p:cNvCxnSpPr>
          <p:nvPr/>
        </p:nvCxnSpPr>
        <p:spPr>
          <a:xfrm flipV="1">
            <a:off x="3258158" y="2327765"/>
            <a:ext cx="686224" cy="1688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90BE72FA-6067-62B2-4B54-62030A4BBA39}"/>
              </a:ext>
            </a:extLst>
          </p:cNvPr>
          <p:cNvSpPr txBox="1"/>
          <p:nvPr/>
        </p:nvSpPr>
        <p:spPr>
          <a:xfrm>
            <a:off x="2053982" y="2365780"/>
            <a:ext cx="1204176" cy="261610"/>
          </a:xfrm>
          <a:prstGeom prst="rect">
            <a:avLst/>
          </a:prstGeom>
          <a:noFill/>
        </p:spPr>
        <p:txBody>
          <a:bodyPr wrap="square" rtlCol="0">
            <a:spAutoFit/>
          </a:bodyPr>
          <a:lstStyle/>
          <a:p>
            <a:pPr algn="l"/>
            <a:r>
              <a:rPr lang="en-GB" sz="1100" dirty="0"/>
              <a:t>He recovery line</a:t>
            </a:r>
          </a:p>
        </p:txBody>
      </p:sp>
      <p:sp>
        <p:nvSpPr>
          <p:cNvPr id="41" name="TextBox 40">
            <a:extLst>
              <a:ext uri="{FF2B5EF4-FFF2-40B4-BE49-F238E27FC236}">
                <a16:creationId xmlns:a16="http://schemas.microsoft.com/office/drawing/2014/main" id="{271DFBF4-33E4-39A3-44D3-01FEC10A4062}"/>
              </a:ext>
            </a:extLst>
          </p:cNvPr>
          <p:cNvSpPr txBox="1"/>
          <p:nvPr/>
        </p:nvSpPr>
        <p:spPr>
          <a:xfrm>
            <a:off x="3533351" y="915566"/>
            <a:ext cx="1571264" cy="261610"/>
          </a:xfrm>
          <a:prstGeom prst="rect">
            <a:avLst/>
          </a:prstGeom>
          <a:noFill/>
        </p:spPr>
        <p:txBody>
          <a:bodyPr wrap="square" rtlCol="0">
            <a:spAutoFit/>
          </a:bodyPr>
          <a:lstStyle/>
          <a:p>
            <a:pPr algn="ctr"/>
            <a:r>
              <a:rPr lang="en-GB" sz="1100" dirty="0">
                <a:latin typeface="Calibri" panose="020F0502020204030204" pitchFamily="34" charset="0"/>
                <a:cs typeface="Calibri" panose="020F0502020204030204" pitchFamily="34" charset="0"/>
              </a:rPr>
              <a:t>Robot space reservation</a:t>
            </a:r>
          </a:p>
        </p:txBody>
      </p:sp>
      <p:cxnSp>
        <p:nvCxnSpPr>
          <p:cNvPr id="42" name="Straight Arrow Connector 41">
            <a:extLst>
              <a:ext uri="{FF2B5EF4-FFF2-40B4-BE49-F238E27FC236}">
                <a16:creationId xmlns:a16="http://schemas.microsoft.com/office/drawing/2014/main" id="{39740EA6-CF8F-078C-B936-3252A9D77B4A}"/>
              </a:ext>
            </a:extLst>
          </p:cNvPr>
          <p:cNvCxnSpPr>
            <a:cxnSpLocks/>
            <a:stCxn id="41" idx="2"/>
          </p:cNvCxnSpPr>
          <p:nvPr/>
        </p:nvCxnSpPr>
        <p:spPr>
          <a:xfrm>
            <a:off x="4318983" y="1177176"/>
            <a:ext cx="128686" cy="4903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8DED88EA-C44E-924F-193F-B123ADABF85A}"/>
              </a:ext>
            </a:extLst>
          </p:cNvPr>
          <p:cNvCxnSpPr>
            <a:cxnSpLocks/>
          </p:cNvCxnSpPr>
          <p:nvPr/>
        </p:nvCxnSpPr>
        <p:spPr>
          <a:xfrm>
            <a:off x="3622716" y="1261553"/>
            <a:ext cx="787063" cy="6278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44F43714-15C8-5BF9-BB1D-B12DAC26DC27}"/>
              </a:ext>
            </a:extLst>
          </p:cNvPr>
          <p:cNvSpPr txBox="1"/>
          <p:nvPr/>
        </p:nvSpPr>
        <p:spPr>
          <a:xfrm>
            <a:off x="6898274" y="2779832"/>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sp>
        <p:nvSpPr>
          <p:cNvPr id="45" name="TextBox 44">
            <a:extLst>
              <a:ext uri="{FF2B5EF4-FFF2-40B4-BE49-F238E27FC236}">
                <a16:creationId xmlns:a16="http://schemas.microsoft.com/office/drawing/2014/main" id="{DB0518E0-4B4B-DF31-89B3-2385B355DD32}"/>
              </a:ext>
            </a:extLst>
          </p:cNvPr>
          <p:cNvSpPr txBox="1"/>
          <p:nvPr/>
        </p:nvSpPr>
        <p:spPr>
          <a:xfrm>
            <a:off x="2690971" y="3042884"/>
            <a:ext cx="790601" cy="261610"/>
          </a:xfrm>
          <a:prstGeom prst="rect">
            <a:avLst/>
          </a:prstGeom>
          <a:noFill/>
        </p:spPr>
        <p:txBody>
          <a:bodyPr wrap="square" rtlCol="0">
            <a:spAutoFit/>
          </a:bodyPr>
          <a:lstStyle/>
          <a:p>
            <a:pPr algn="l"/>
            <a:r>
              <a:rPr lang="en-GB" sz="1100" dirty="0"/>
              <a:t>HV Cable</a:t>
            </a:r>
          </a:p>
        </p:txBody>
      </p:sp>
      <p:cxnSp>
        <p:nvCxnSpPr>
          <p:cNvPr id="46" name="Straight Arrow Connector 45">
            <a:extLst>
              <a:ext uri="{FF2B5EF4-FFF2-40B4-BE49-F238E27FC236}">
                <a16:creationId xmlns:a16="http://schemas.microsoft.com/office/drawing/2014/main" id="{2EE1AC75-C6F7-7345-4687-1E85965F82DC}"/>
              </a:ext>
            </a:extLst>
          </p:cNvPr>
          <p:cNvCxnSpPr>
            <a:cxnSpLocks/>
          </p:cNvCxnSpPr>
          <p:nvPr/>
        </p:nvCxnSpPr>
        <p:spPr>
          <a:xfrm flipV="1">
            <a:off x="3376974" y="2570963"/>
            <a:ext cx="780867" cy="5210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8CE00D12-F089-BBB0-4FE4-346339CE10AC}"/>
              </a:ext>
            </a:extLst>
          </p:cNvPr>
          <p:cNvSpPr txBox="1"/>
          <p:nvPr/>
        </p:nvSpPr>
        <p:spPr>
          <a:xfrm>
            <a:off x="6749092" y="2816496"/>
            <a:ext cx="2304023" cy="261610"/>
          </a:xfrm>
          <a:prstGeom prst="rect">
            <a:avLst/>
          </a:prstGeom>
          <a:noFill/>
        </p:spPr>
        <p:txBody>
          <a:bodyPr wrap="square" rtlCol="0">
            <a:spAutoFit/>
          </a:bodyPr>
          <a:lstStyle/>
          <a:p>
            <a:pPr algn="ctr"/>
            <a:r>
              <a:rPr lang="en-US" sz="1100" i="1" dirty="0">
                <a:hlinkClick r:id="rId4"/>
              </a:rPr>
              <a:t>Cross-section of the arcs</a:t>
            </a:r>
            <a:endParaRPr lang="en-GB" sz="1100" i="1" dirty="0"/>
          </a:p>
        </p:txBody>
      </p:sp>
    </p:spTree>
    <p:extLst>
      <p:ext uri="{BB962C8B-B14F-4D97-AF65-F5344CB8AC3E}">
        <p14:creationId xmlns:p14="http://schemas.microsoft.com/office/powerpoint/2010/main" val="1796771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64D9A-68F4-5600-F83E-1F253EFBAD08}"/>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80D2E701-B685-68F1-F1CC-5A9CC589AB58}"/>
              </a:ext>
            </a:extLst>
          </p:cNvPr>
          <p:cNvSpPr>
            <a:spLocks noGrp="1"/>
          </p:cNvSpPr>
          <p:nvPr>
            <p:ph type="title"/>
          </p:nvPr>
        </p:nvSpPr>
        <p:spPr/>
        <p:txBody>
          <a:bodyPr/>
          <a:lstStyle/>
          <a:p>
            <a:r>
              <a:rPr lang="en-US" dirty="0"/>
              <a:t>Experimental shaft and cavern installation</a:t>
            </a:r>
          </a:p>
        </p:txBody>
      </p:sp>
      <p:sp>
        <p:nvSpPr>
          <p:cNvPr id="11" name="Foliennummernplatzhalter 1">
            <a:extLst>
              <a:ext uri="{FF2B5EF4-FFF2-40B4-BE49-F238E27FC236}">
                <a16:creationId xmlns:a16="http://schemas.microsoft.com/office/drawing/2014/main" id="{4A704F6A-6C87-E170-F8F8-0E7D090E363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25</a:t>
            </a:fld>
            <a:endParaRPr lang="en-US" noProof="0" dirty="0"/>
          </a:p>
        </p:txBody>
      </p:sp>
      <p:sp>
        <p:nvSpPr>
          <p:cNvPr id="3" name="TextBox 2">
            <a:extLst>
              <a:ext uri="{FF2B5EF4-FFF2-40B4-BE49-F238E27FC236}">
                <a16:creationId xmlns:a16="http://schemas.microsoft.com/office/drawing/2014/main" id="{B6F9EDA5-EAB4-86C5-60CA-63E39E85588A}"/>
              </a:ext>
            </a:extLst>
          </p:cNvPr>
          <p:cNvSpPr txBox="1"/>
          <p:nvPr/>
        </p:nvSpPr>
        <p:spPr>
          <a:xfrm>
            <a:off x="626689" y="3698380"/>
            <a:ext cx="8263350" cy="1384995"/>
          </a:xfrm>
          <a:prstGeom prst="rect">
            <a:avLst/>
          </a:prstGeom>
          <a:noFill/>
        </p:spPr>
        <p:txBody>
          <a:bodyPr wrap="square" lIns="0" tIns="0" rIns="0" bIns="0" rtlCol="0">
            <a:spAutoFit/>
          </a:bodyPr>
          <a:lstStyle/>
          <a:p>
            <a:pPr>
              <a:buNone/>
            </a:pPr>
            <a:r>
              <a:rPr lang="en-GB" sz="1500" dirty="0">
                <a:effectLst/>
                <a:latin typeface="+mj-lt"/>
                <a:ea typeface="Calibri" panose="020F0502020204030204" pitchFamily="34" charset="0"/>
                <a:cs typeface="Aptos" panose="020B0004020202020204" pitchFamily="34" charset="0"/>
              </a:rPr>
              <a:t>The shaft works on the experimental shaft are expected to take approximately 6 months to complete.</a:t>
            </a:r>
          </a:p>
          <a:p>
            <a:r>
              <a:rPr lang="en-GB" sz="1500" dirty="0">
                <a:effectLst/>
                <a:latin typeface="+mj-lt"/>
                <a:ea typeface="Calibri" panose="020F0502020204030204" pitchFamily="34" charset="0"/>
                <a:cs typeface="Aptos" panose="020B0004020202020204" pitchFamily="34" charset="0"/>
              </a:rPr>
              <a:t>For each of the four experimental points, the installation of the experiment in the cavern is planned to last 2 years, followed by 6 months of synchronized hardware commissioning in coordination with the machine.</a:t>
            </a:r>
            <a:endParaRPr lang="en-GB" sz="1500" kern="100" dirty="0">
              <a:latin typeface="+mj-lt"/>
              <a:ea typeface="Aptos" panose="020B0004020202020204" pitchFamily="34" charset="0"/>
              <a:cs typeface="Times New Roman" panose="02020603050405020304" pitchFamily="18" charset="0"/>
            </a:endParaRPr>
          </a:p>
          <a:p>
            <a:pPr marL="285750" indent="-285750" algn="l">
              <a:buFont typeface="Courier New" panose="02070309020205020404" pitchFamily="49" charset="0"/>
              <a:buChar char="o"/>
            </a:pPr>
            <a:endParaRPr lang="en-US" sz="1500" kern="100" dirty="0">
              <a:effectLst/>
              <a:latin typeface="+mj-lt"/>
              <a:ea typeface="Aptos" panose="020B000402020202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6423E0A1-9561-BF0B-99FB-5DAB90AC3B50}"/>
              </a:ext>
            </a:extLst>
          </p:cNvPr>
          <p:cNvSpPr txBox="1"/>
          <p:nvPr/>
        </p:nvSpPr>
        <p:spPr>
          <a:xfrm>
            <a:off x="3153074" y="3462156"/>
            <a:ext cx="2921102" cy="261610"/>
          </a:xfrm>
          <a:prstGeom prst="rect">
            <a:avLst/>
          </a:prstGeom>
          <a:noFill/>
        </p:spPr>
        <p:txBody>
          <a:bodyPr wrap="square" rtlCol="0">
            <a:spAutoFit/>
          </a:bodyPr>
          <a:lstStyle/>
          <a:p>
            <a:pPr algn="ctr"/>
            <a:r>
              <a:rPr lang="en-US" sz="1100" i="1" dirty="0"/>
              <a:t>Sequence for experiment shaft and cavern</a:t>
            </a:r>
            <a:endParaRPr lang="en-GB" sz="1100" i="1" dirty="0"/>
          </a:p>
        </p:txBody>
      </p:sp>
      <p:sp>
        <p:nvSpPr>
          <p:cNvPr id="8" name="Textfeld 1">
            <a:extLst>
              <a:ext uri="{FF2B5EF4-FFF2-40B4-BE49-F238E27FC236}">
                <a16:creationId xmlns:a16="http://schemas.microsoft.com/office/drawing/2014/main" id="{9DAFA4C5-2DD9-B1C0-D9E9-273D2747A02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9" name="Textfeld 7">
            <a:extLst>
              <a:ext uri="{FF2B5EF4-FFF2-40B4-BE49-F238E27FC236}">
                <a16:creationId xmlns:a16="http://schemas.microsoft.com/office/drawing/2014/main" id="{2B2D2461-ABE7-79EB-5BC8-9F82319E1B9F}"/>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4" name="TextBox 3">
            <a:extLst>
              <a:ext uri="{FF2B5EF4-FFF2-40B4-BE49-F238E27FC236}">
                <a16:creationId xmlns:a16="http://schemas.microsoft.com/office/drawing/2014/main" id="{01154054-DE85-77E2-C5F8-BD09A82CD538}"/>
              </a:ext>
            </a:extLst>
          </p:cNvPr>
          <p:cNvSpPr txBox="1"/>
          <p:nvPr/>
        </p:nvSpPr>
        <p:spPr>
          <a:xfrm>
            <a:off x="1041080" y="2719847"/>
            <a:ext cx="2921102" cy="261610"/>
          </a:xfrm>
          <a:prstGeom prst="rect">
            <a:avLst/>
          </a:prstGeom>
          <a:noFill/>
        </p:spPr>
        <p:txBody>
          <a:bodyPr wrap="square" rtlCol="0">
            <a:spAutoFit/>
          </a:bodyPr>
          <a:lstStyle/>
          <a:p>
            <a:pPr algn="ctr"/>
            <a:r>
              <a:rPr lang="en-US" sz="1100" i="1" dirty="0">
                <a:hlinkClick r:id="rId2"/>
              </a:rPr>
              <a:t>Experimental shaft </a:t>
            </a:r>
            <a:r>
              <a:rPr lang="en-GB" sz="1100" dirty="0">
                <a:hlinkClick r:id="rId2"/>
              </a:rPr>
              <a:t>ø18m at Point A</a:t>
            </a:r>
            <a:endParaRPr lang="en-GB" sz="1100" i="1" dirty="0"/>
          </a:p>
        </p:txBody>
      </p:sp>
      <p:pic>
        <p:nvPicPr>
          <p:cNvPr id="6" name="Picture 5" descr="A blue circle with green lines&#10;&#10;Description automatically generated">
            <a:extLst>
              <a:ext uri="{FF2B5EF4-FFF2-40B4-BE49-F238E27FC236}">
                <a16:creationId xmlns:a16="http://schemas.microsoft.com/office/drawing/2014/main" id="{93BB64BA-362D-F988-4B2B-CF2A78AAA5C6}"/>
              </a:ext>
            </a:extLst>
          </p:cNvPr>
          <p:cNvPicPr>
            <a:picLocks noChangeAspect="1"/>
          </p:cNvPicPr>
          <p:nvPr/>
        </p:nvPicPr>
        <p:blipFill>
          <a:blip r:embed="rId3">
            <a:extLst>
              <a:ext uri="{28A0092B-C50C-407E-A947-70E740481C1C}">
                <a14:useLocalDpi xmlns:a14="http://schemas.microsoft.com/office/drawing/2010/main" val="0"/>
              </a:ext>
            </a:extLst>
          </a:blip>
          <a:srcRect l="26430" t="9892" r="16112" b="18887"/>
          <a:stretch/>
        </p:blipFill>
        <p:spPr>
          <a:xfrm>
            <a:off x="1418054" y="1402461"/>
            <a:ext cx="2103882" cy="1317386"/>
          </a:xfrm>
          <a:prstGeom prst="rect">
            <a:avLst/>
          </a:prstGeom>
        </p:spPr>
      </p:pic>
      <p:pic>
        <p:nvPicPr>
          <p:cNvPr id="13" name="Picture 12" descr="A blue pipe with a green and blue circle&#10;&#10;Description automatically generated with medium confidence">
            <a:extLst>
              <a:ext uri="{FF2B5EF4-FFF2-40B4-BE49-F238E27FC236}">
                <a16:creationId xmlns:a16="http://schemas.microsoft.com/office/drawing/2014/main" id="{DF1403F5-7D10-64F5-5DE2-19FF44102716}"/>
              </a:ext>
            </a:extLst>
          </p:cNvPr>
          <p:cNvPicPr>
            <a:picLocks noChangeAspect="1"/>
          </p:cNvPicPr>
          <p:nvPr/>
        </p:nvPicPr>
        <p:blipFill rotWithShape="1">
          <a:blip r:embed="rId4">
            <a:extLst>
              <a:ext uri="{28A0092B-C50C-407E-A947-70E740481C1C}">
                <a14:useLocalDpi xmlns:a14="http://schemas.microsoft.com/office/drawing/2010/main" val="0"/>
              </a:ext>
            </a:extLst>
          </a:blip>
          <a:srcRect l="33223" r="9147" b="30095"/>
          <a:stretch/>
        </p:blipFill>
        <p:spPr>
          <a:xfrm>
            <a:off x="5077130" y="1159983"/>
            <a:ext cx="2470818" cy="1541459"/>
          </a:xfrm>
          <a:prstGeom prst="rect">
            <a:avLst/>
          </a:prstGeom>
        </p:spPr>
      </p:pic>
      <p:sp>
        <p:nvSpPr>
          <p:cNvPr id="14" name="TextBox 13">
            <a:extLst>
              <a:ext uri="{FF2B5EF4-FFF2-40B4-BE49-F238E27FC236}">
                <a16:creationId xmlns:a16="http://schemas.microsoft.com/office/drawing/2014/main" id="{E79A218E-02D5-4BFA-E1D5-55E36175FBDE}"/>
              </a:ext>
            </a:extLst>
          </p:cNvPr>
          <p:cNvSpPr txBox="1"/>
          <p:nvPr/>
        </p:nvSpPr>
        <p:spPr>
          <a:xfrm>
            <a:off x="5837990" y="1584644"/>
            <a:ext cx="879947" cy="430887"/>
          </a:xfrm>
          <a:prstGeom prst="rect">
            <a:avLst/>
          </a:prstGeom>
          <a:noFill/>
        </p:spPr>
        <p:txBody>
          <a:bodyPr wrap="square" rtlCol="0">
            <a:spAutoFit/>
          </a:bodyPr>
          <a:lstStyle/>
          <a:p>
            <a:pPr algn="l"/>
            <a:r>
              <a:rPr lang="en-GB" sz="1100" dirty="0"/>
              <a:t>FCC-ee</a:t>
            </a:r>
          </a:p>
          <a:p>
            <a:pPr algn="l"/>
            <a:r>
              <a:rPr lang="en-GB" sz="1100" dirty="0"/>
              <a:t>Detector</a:t>
            </a:r>
          </a:p>
        </p:txBody>
      </p:sp>
      <p:cxnSp>
        <p:nvCxnSpPr>
          <p:cNvPr id="15" name="Straight Arrow Connector 14">
            <a:extLst>
              <a:ext uri="{FF2B5EF4-FFF2-40B4-BE49-F238E27FC236}">
                <a16:creationId xmlns:a16="http://schemas.microsoft.com/office/drawing/2014/main" id="{CD121F21-4FF9-723A-73FE-FF4D9C9F12A7}"/>
              </a:ext>
            </a:extLst>
          </p:cNvPr>
          <p:cNvCxnSpPr>
            <a:cxnSpLocks/>
          </p:cNvCxnSpPr>
          <p:nvPr/>
        </p:nvCxnSpPr>
        <p:spPr>
          <a:xfrm flipH="1">
            <a:off x="5513046" y="1906001"/>
            <a:ext cx="339787" cy="392972"/>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9" name="TextBox 18">
            <a:extLst>
              <a:ext uri="{FF2B5EF4-FFF2-40B4-BE49-F238E27FC236}">
                <a16:creationId xmlns:a16="http://schemas.microsoft.com/office/drawing/2014/main" id="{E8FF81E6-587E-3A80-1C9B-016AD72212EA}"/>
              </a:ext>
            </a:extLst>
          </p:cNvPr>
          <p:cNvSpPr txBox="1"/>
          <p:nvPr/>
        </p:nvSpPr>
        <p:spPr>
          <a:xfrm>
            <a:off x="4710611" y="2695750"/>
            <a:ext cx="2921102" cy="261610"/>
          </a:xfrm>
          <a:prstGeom prst="rect">
            <a:avLst/>
          </a:prstGeom>
          <a:noFill/>
        </p:spPr>
        <p:txBody>
          <a:bodyPr wrap="square" rtlCol="0">
            <a:spAutoFit/>
          </a:bodyPr>
          <a:lstStyle/>
          <a:p>
            <a:pPr algn="ctr"/>
            <a:r>
              <a:rPr lang="en-US" sz="1100" i="1" dirty="0">
                <a:hlinkClick r:id="rId2"/>
              </a:rPr>
              <a:t>Cavern layout in point A</a:t>
            </a:r>
            <a:endParaRPr lang="en-GB" sz="1100" i="1" dirty="0"/>
          </a:p>
        </p:txBody>
      </p:sp>
      <p:sp>
        <p:nvSpPr>
          <p:cNvPr id="20" name="Freeform: Shape 19">
            <a:extLst>
              <a:ext uri="{FF2B5EF4-FFF2-40B4-BE49-F238E27FC236}">
                <a16:creationId xmlns:a16="http://schemas.microsoft.com/office/drawing/2014/main" id="{05938690-7054-FD99-D84C-861B284A5B7F}"/>
              </a:ext>
            </a:extLst>
          </p:cNvPr>
          <p:cNvSpPr/>
          <p:nvPr/>
        </p:nvSpPr>
        <p:spPr>
          <a:xfrm>
            <a:off x="1359718" y="2234817"/>
            <a:ext cx="754380" cy="434340"/>
          </a:xfrm>
          <a:custGeom>
            <a:avLst/>
            <a:gdLst>
              <a:gd name="connsiteX0" fmla="*/ 377190 w 754380"/>
              <a:gd name="connsiteY0" fmla="*/ 0 h 434340"/>
              <a:gd name="connsiteX1" fmla="*/ 560070 w 754380"/>
              <a:gd name="connsiteY1" fmla="*/ 217170 h 434340"/>
              <a:gd name="connsiteX2" fmla="*/ 754380 w 754380"/>
              <a:gd name="connsiteY2" fmla="*/ 405765 h 434340"/>
              <a:gd name="connsiteX3" fmla="*/ 285750 w 754380"/>
              <a:gd name="connsiteY3" fmla="*/ 434340 h 434340"/>
              <a:gd name="connsiteX4" fmla="*/ 0 w 754380"/>
              <a:gd name="connsiteY4" fmla="*/ 354330 h 434340"/>
              <a:gd name="connsiteX5" fmla="*/ 51435 w 754380"/>
              <a:gd name="connsiteY5" fmla="*/ 22860 h 434340"/>
              <a:gd name="connsiteX6" fmla="*/ 377190 w 754380"/>
              <a:gd name="connsiteY6" fmla="*/ 0 h 43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380" h="434340">
                <a:moveTo>
                  <a:pt x="377190" y="0"/>
                </a:moveTo>
                <a:lnTo>
                  <a:pt x="560070" y="217170"/>
                </a:lnTo>
                <a:lnTo>
                  <a:pt x="754380" y="405765"/>
                </a:lnTo>
                <a:lnTo>
                  <a:pt x="285750" y="434340"/>
                </a:lnTo>
                <a:lnTo>
                  <a:pt x="0" y="354330"/>
                </a:lnTo>
                <a:lnTo>
                  <a:pt x="51435" y="22860"/>
                </a:lnTo>
                <a:lnTo>
                  <a:pt x="377190"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Shape 20">
            <a:extLst>
              <a:ext uri="{FF2B5EF4-FFF2-40B4-BE49-F238E27FC236}">
                <a16:creationId xmlns:a16="http://schemas.microsoft.com/office/drawing/2014/main" id="{39F360D4-5439-F136-FE2C-9A50C4F8A564}"/>
              </a:ext>
            </a:extLst>
          </p:cNvPr>
          <p:cNvSpPr/>
          <p:nvPr/>
        </p:nvSpPr>
        <p:spPr>
          <a:xfrm flipH="1">
            <a:off x="2669776" y="2266985"/>
            <a:ext cx="910496" cy="434340"/>
          </a:xfrm>
          <a:custGeom>
            <a:avLst/>
            <a:gdLst>
              <a:gd name="connsiteX0" fmla="*/ 377190 w 754380"/>
              <a:gd name="connsiteY0" fmla="*/ 0 h 434340"/>
              <a:gd name="connsiteX1" fmla="*/ 560070 w 754380"/>
              <a:gd name="connsiteY1" fmla="*/ 217170 h 434340"/>
              <a:gd name="connsiteX2" fmla="*/ 754380 w 754380"/>
              <a:gd name="connsiteY2" fmla="*/ 405765 h 434340"/>
              <a:gd name="connsiteX3" fmla="*/ 285750 w 754380"/>
              <a:gd name="connsiteY3" fmla="*/ 434340 h 434340"/>
              <a:gd name="connsiteX4" fmla="*/ 0 w 754380"/>
              <a:gd name="connsiteY4" fmla="*/ 354330 h 434340"/>
              <a:gd name="connsiteX5" fmla="*/ 51435 w 754380"/>
              <a:gd name="connsiteY5" fmla="*/ 22860 h 434340"/>
              <a:gd name="connsiteX6" fmla="*/ 377190 w 754380"/>
              <a:gd name="connsiteY6" fmla="*/ 0 h 43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380" h="434340">
                <a:moveTo>
                  <a:pt x="377190" y="0"/>
                </a:moveTo>
                <a:lnTo>
                  <a:pt x="560070" y="217170"/>
                </a:lnTo>
                <a:lnTo>
                  <a:pt x="754380" y="405765"/>
                </a:lnTo>
                <a:lnTo>
                  <a:pt x="285750" y="434340"/>
                </a:lnTo>
                <a:lnTo>
                  <a:pt x="0" y="354330"/>
                </a:lnTo>
                <a:lnTo>
                  <a:pt x="51435" y="22860"/>
                </a:lnTo>
                <a:lnTo>
                  <a:pt x="377190"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Arrow Connector 23">
            <a:extLst>
              <a:ext uri="{FF2B5EF4-FFF2-40B4-BE49-F238E27FC236}">
                <a16:creationId xmlns:a16="http://schemas.microsoft.com/office/drawing/2014/main" id="{7A40BF87-30B1-A2C5-3767-6158534929A4}"/>
              </a:ext>
            </a:extLst>
          </p:cNvPr>
          <p:cNvCxnSpPr>
            <a:cxnSpLocks/>
          </p:cNvCxnSpPr>
          <p:nvPr/>
        </p:nvCxnSpPr>
        <p:spPr>
          <a:xfrm>
            <a:off x="4970074" y="1652163"/>
            <a:ext cx="210607" cy="25383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27" name="TextBox 26">
            <a:extLst>
              <a:ext uri="{FF2B5EF4-FFF2-40B4-BE49-F238E27FC236}">
                <a16:creationId xmlns:a16="http://schemas.microsoft.com/office/drawing/2014/main" id="{0FA0266D-BCED-E021-0069-2B280B35745E}"/>
              </a:ext>
            </a:extLst>
          </p:cNvPr>
          <p:cNvSpPr txBox="1"/>
          <p:nvPr/>
        </p:nvSpPr>
        <p:spPr>
          <a:xfrm>
            <a:off x="4173928" y="1357730"/>
            <a:ext cx="1069830" cy="430887"/>
          </a:xfrm>
          <a:prstGeom prst="rect">
            <a:avLst/>
          </a:prstGeom>
          <a:noFill/>
        </p:spPr>
        <p:txBody>
          <a:bodyPr wrap="square" rtlCol="0">
            <a:spAutoFit/>
          </a:bodyPr>
          <a:lstStyle/>
          <a:p>
            <a:pPr algn="l"/>
            <a:r>
              <a:rPr lang="en-US" sz="1100" dirty="0"/>
              <a:t>E</a:t>
            </a:r>
            <a:r>
              <a:rPr lang="en-GB" sz="1100" dirty="0" err="1"/>
              <a:t>xperimental</a:t>
            </a:r>
            <a:r>
              <a:rPr lang="en-GB" sz="1100" dirty="0"/>
              <a:t> cavern</a:t>
            </a:r>
          </a:p>
        </p:txBody>
      </p:sp>
      <p:sp>
        <p:nvSpPr>
          <p:cNvPr id="28" name="TextBox 27">
            <a:extLst>
              <a:ext uri="{FF2B5EF4-FFF2-40B4-BE49-F238E27FC236}">
                <a16:creationId xmlns:a16="http://schemas.microsoft.com/office/drawing/2014/main" id="{3A1E9BA9-706E-ACD3-FE6B-A75F989C220E}"/>
              </a:ext>
            </a:extLst>
          </p:cNvPr>
          <p:cNvSpPr txBox="1"/>
          <p:nvPr/>
        </p:nvSpPr>
        <p:spPr>
          <a:xfrm>
            <a:off x="7660981" y="1444192"/>
            <a:ext cx="912973" cy="430887"/>
          </a:xfrm>
          <a:prstGeom prst="rect">
            <a:avLst/>
          </a:prstGeom>
          <a:noFill/>
        </p:spPr>
        <p:txBody>
          <a:bodyPr wrap="square" rtlCol="0">
            <a:spAutoFit/>
          </a:bodyPr>
          <a:lstStyle/>
          <a:p>
            <a:pPr algn="l"/>
            <a:r>
              <a:rPr lang="en-US" sz="1100" dirty="0"/>
              <a:t>Service cavern </a:t>
            </a:r>
            <a:endParaRPr lang="en-GB" sz="1100" dirty="0"/>
          </a:p>
        </p:txBody>
      </p:sp>
      <p:cxnSp>
        <p:nvCxnSpPr>
          <p:cNvPr id="29" name="Straight Arrow Connector 28">
            <a:extLst>
              <a:ext uri="{FF2B5EF4-FFF2-40B4-BE49-F238E27FC236}">
                <a16:creationId xmlns:a16="http://schemas.microsoft.com/office/drawing/2014/main" id="{50FFF751-7A47-D838-F514-1A705390CB6C}"/>
              </a:ext>
            </a:extLst>
          </p:cNvPr>
          <p:cNvCxnSpPr>
            <a:cxnSpLocks/>
          </p:cNvCxnSpPr>
          <p:nvPr/>
        </p:nvCxnSpPr>
        <p:spPr>
          <a:xfrm flipH="1">
            <a:off x="7375246" y="1783606"/>
            <a:ext cx="339787" cy="392972"/>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0" name="Straight Arrow Connector 29">
            <a:extLst>
              <a:ext uri="{FF2B5EF4-FFF2-40B4-BE49-F238E27FC236}">
                <a16:creationId xmlns:a16="http://schemas.microsoft.com/office/drawing/2014/main" id="{BD2381DD-9008-536D-892A-F4F2F628F665}"/>
              </a:ext>
            </a:extLst>
          </p:cNvPr>
          <p:cNvCxnSpPr>
            <a:cxnSpLocks/>
          </p:cNvCxnSpPr>
          <p:nvPr/>
        </p:nvCxnSpPr>
        <p:spPr>
          <a:xfrm flipH="1">
            <a:off x="2108524" y="1354037"/>
            <a:ext cx="248438" cy="978435"/>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4" name="Straight Arrow Connector 33">
            <a:extLst>
              <a:ext uri="{FF2B5EF4-FFF2-40B4-BE49-F238E27FC236}">
                <a16:creationId xmlns:a16="http://schemas.microsoft.com/office/drawing/2014/main" id="{E214D649-9FFF-D871-E6AB-5745D8B67F2C}"/>
              </a:ext>
            </a:extLst>
          </p:cNvPr>
          <p:cNvCxnSpPr>
            <a:cxnSpLocks/>
          </p:cNvCxnSpPr>
          <p:nvPr/>
        </p:nvCxnSpPr>
        <p:spPr>
          <a:xfrm>
            <a:off x="2514599" y="1362732"/>
            <a:ext cx="254994" cy="97724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37" name="TextBox 36">
            <a:extLst>
              <a:ext uri="{FF2B5EF4-FFF2-40B4-BE49-F238E27FC236}">
                <a16:creationId xmlns:a16="http://schemas.microsoft.com/office/drawing/2014/main" id="{F22EFBCA-5BEC-12F8-B84D-5D3B93AC5212}"/>
              </a:ext>
            </a:extLst>
          </p:cNvPr>
          <p:cNvSpPr txBox="1"/>
          <p:nvPr/>
        </p:nvSpPr>
        <p:spPr>
          <a:xfrm>
            <a:off x="1796368" y="1131590"/>
            <a:ext cx="1278815" cy="261610"/>
          </a:xfrm>
          <a:prstGeom prst="rect">
            <a:avLst/>
          </a:prstGeom>
          <a:noFill/>
        </p:spPr>
        <p:txBody>
          <a:bodyPr wrap="square" rtlCol="0">
            <a:spAutoFit/>
          </a:bodyPr>
          <a:lstStyle/>
          <a:p>
            <a:pPr algn="l"/>
            <a:r>
              <a:rPr lang="en-GB" sz="1100" dirty="0"/>
              <a:t>Ventilation ducts </a:t>
            </a:r>
          </a:p>
        </p:txBody>
      </p:sp>
      <p:sp>
        <p:nvSpPr>
          <p:cNvPr id="42" name="TextBox 41">
            <a:extLst>
              <a:ext uri="{FF2B5EF4-FFF2-40B4-BE49-F238E27FC236}">
                <a16:creationId xmlns:a16="http://schemas.microsoft.com/office/drawing/2014/main" id="{7AC2FF21-C873-4D14-D9F2-D5C99DE9548E}"/>
              </a:ext>
            </a:extLst>
          </p:cNvPr>
          <p:cNvSpPr txBox="1"/>
          <p:nvPr/>
        </p:nvSpPr>
        <p:spPr>
          <a:xfrm>
            <a:off x="6918584" y="2527960"/>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pic>
        <p:nvPicPr>
          <p:cNvPr id="14338" name="Picture 2">
            <a:extLst>
              <a:ext uri="{FF2B5EF4-FFF2-40B4-BE49-F238E27FC236}">
                <a16:creationId xmlns:a16="http://schemas.microsoft.com/office/drawing/2014/main" id="{27DE5900-8BED-2655-986E-3A24C13992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5625" y="3006104"/>
            <a:ext cx="6386537" cy="487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7541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482BF-4E4A-2120-3387-19C80A5ADC54}"/>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56A9B2D5-25D5-E280-7DD7-5381BEE79E7C}"/>
              </a:ext>
            </a:extLst>
          </p:cNvPr>
          <p:cNvSpPr>
            <a:spLocks noGrp="1"/>
          </p:cNvSpPr>
          <p:nvPr>
            <p:ph type="title"/>
          </p:nvPr>
        </p:nvSpPr>
        <p:spPr/>
        <p:txBody>
          <a:bodyPr/>
          <a:lstStyle/>
          <a:p>
            <a:r>
              <a:rPr lang="en-US" dirty="0"/>
              <a:t>Radio Frequency systems installation </a:t>
            </a:r>
          </a:p>
        </p:txBody>
      </p:sp>
      <p:sp>
        <p:nvSpPr>
          <p:cNvPr id="11" name="Foliennummernplatzhalter 1">
            <a:extLst>
              <a:ext uri="{FF2B5EF4-FFF2-40B4-BE49-F238E27FC236}">
                <a16:creationId xmlns:a16="http://schemas.microsoft.com/office/drawing/2014/main" id="{23C23858-C4BA-9FD7-324F-1A98B05439EC}"/>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26</a:t>
            </a:fld>
            <a:endParaRPr lang="en-US" noProof="0" dirty="0"/>
          </a:p>
        </p:txBody>
      </p:sp>
      <p:sp>
        <p:nvSpPr>
          <p:cNvPr id="3" name="TextBox 2">
            <a:extLst>
              <a:ext uri="{FF2B5EF4-FFF2-40B4-BE49-F238E27FC236}">
                <a16:creationId xmlns:a16="http://schemas.microsoft.com/office/drawing/2014/main" id="{E69157EC-EF81-8A76-6E42-617680EE32C4}"/>
              </a:ext>
            </a:extLst>
          </p:cNvPr>
          <p:cNvSpPr txBox="1"/>
          <p:nvPr/>
        </p:nvSpPr>
        <p:spPr>
          <a:xfrm>
            <a:off x="409049" y="1131590"/>
            <a:ext cx="7982105" cy="923330"/>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1500" kern="100" dirty="0">
                <a:effectLst/>
                <a:latin typeface="+mj-lt"/>
                <a:ea typeface="Aptos" panose="020B0004020202020204" pitchFamily="34" charset="0"/>
                <a:cs typeface="Times New Roman" panose="02020603050405020304" pitchFamily="18" charset="0"/>
              </a:rPr>
              <a:t>Radiofrequency systems will be installed in </a:t>
            </a:r>
            <a:r>
              <a:rPr lang="en-US" sz="1500" kern="100" dirty="0">
                <a:effectLst/>
                <a:latin typeface="+mj-lt"/>
                <a:ea typeface="Aptos" panose="020B0004020202020204" pitchFamily="34" charset="0"/>
                <a:cs typeface="Times New Roman" panose="02020603050405020304" pitchFamily="18" charset="0"/>
                <a:hlinkClick r:id="rId2"/>
              </a:rPr>
              <a:t>Point H </a:t>
            </a:r>
            <a:r>
              <a:rPr lang="en-US" sz="1500" kern="100" dirty="0">
                <a:effectLst/>
                <a:latin typeface="+mj-lt"/>
                <a:ea typeface="Aptos" panose="020B0004020202020204" pitchFamily="34" charset="0"/>
                <a:cs typeface="Times New Roman" panose="02020603050405020304" pitchFamily="18" charset="0"/>
              </a:rPr>
              <a:t>and </a:t>
            </a:r>
            <a:r>
              <a:rPr lang="en-US" sz="1500" kern="100" dirty="0">
                <a:effectLst/>
                <a:latin typeface="+mj-lt"/>
                <a:ea typeface="Aptos" panose="020B0004020202020204" pitchFamily="34" charset="0"/>
                <a:cs typeface="Times New Roman" panose="02020603050405020304" pitchFamily="18" charset="0"/>
                <a:hlinkClick r:id="rId3"/>
              </a:rPr>
              <a:t>Point L </a:t>
            </a:r>
            <a:r>
              <a:rPr lang="en-US" sz="1500" kern="100" dirty="0">
                <a:effectLst/>
                <a:latin typeface="+mj-lt"/>
                <a:ea typeface="Aptos" panose="020B0004020202020204" pitchFamily="34" charset="0"/>
                <a:cs typeface="Times New Roman" panose="02020603050405020304" pitchFamily="18" charset="0"/>
              </a:rPr>
              <a:t>Long Straight Section and klystron galleries. The installation of the QRL </a:t>
            </a:r>
            <a:r>
              <a:rPr lang="en-US" sz="1500" kern="100" dirty="0">
                <a:latin typeface="+mj-lt"/>
                <a:ea typeface="Aptos" panose="020B0004020202020204" pitchFamily="34" charset="0"/>
                <a:cs typeface="Times New Roman" panose="02020603050405020304" pitchFamily="18" charset="0"/>
              </a:rPr>
              <a:t>was also studied and placed in the sequence. </a:t>
            </a:r>
            <a:endParaRPr lang="en-US" sz="1500" kern="100" dirty="0">
              <a:effectLst/>
              <a:latin typeface="+mj-lt"/>
              <a:ea typeface="Aptos" panose="020B0004020202020204" pitchFamily="34" charset="0"/>
              <a:cs typeface="Times New Roman" panose="02020603050405020304" pitchFamily="18" charset="0"/>
            </a:endParaRPr>
          </a:p>
          <a:p>
            <a:pPr marL="285750" indent="-285750" algn="l">
              <a:buFont typeface="Arial" panose="020B0604020202020204" pitchFamily="34" charset="0"/>
              <a:buChar char="•"/>
            </a:pPr>
            <a:r>
              <a:rPr lang="en-US" sz="1500" kern="100" dirty="0">
                <a:latin typeface="+mj-lt"/>
                <a:ea typeface="Aptos" panose="020B0004020202020204" pitchFamily="34" charset="0"/>
                <a:cs typeface="Times New Roman" panose="02020603050405020304" pitchFamily="18" charset="0"/>
              </a:rPr>
              <a:t>Two stages of installation are foreseen for c</a:t>
            </a:r>
            <a:r>
              <a:rPr lang="en-US" sz="1500" kern="100" dirty="0">
                <a:effectLst/>
                <a:latin typeface="+mj-lt"/>
                <a:ea typeface="Aptos" panose="020B0004020202020204" pitchFamily="34" charset="0"/>
                <a:cs typeface="Times New Roman" panose="02020603050405020304" pitchFamily="18" charset="0"/>
              </a:rPr>
              <a:t>ryomodules and RF power stations to first </a:t>
            </a:r>
            <a:r>
              <a:rPr lang="en-US" sz="1500" kern="100" dirty="0">
                <a:latin typeface="+mj-lt"/>
                <a:ea typeface="Aptos" panose="020B0004020202020204" pitchFamily="34" charset="0"/>
                <a:cs typeface="Times New Roman" panose="02020603050405020304" pitchFamily="18" charset="0"/>
              </a:rPr>
              <a:t>operate for Z, W, ZH FCC-ee modes and then </a:t>
            </a:r>
            <a:r>
              <a:rPr lang="en-US" sz="1500" kern="100" dirty="0" err="1">
                <a:latin typeface="+mj-lt"/>
                <a:ea typeface="Aptos" panose="020B0004020202020204" pitchFamily="34" charset="0"/>
                <a:cs typeface="Times New Roman" panose="02020603050405020304" pitchFamily="18" charset="0"/>
              </a:rPr>
              <a:t>tt</a:t>
            </a:r>
            <a:r>
              <a:rPr lang="en-US" sz="1500" kern="100" dirty="0">
                <a:latin typeface="+mj-lt"/>
                <a:ea typeface="Aptos" panose="020B0004020202020204" pitchFamily="34" charset="0"/>
                <a:cs typeface="Times New Roman" panose="02020603050405020304" pitchFamily="18" charset="0"/>
              </a:rPr>
              <a:t>-bar. </a:t>
            </a:r>
            <a:endParaRPr lang="en-US" sz="1500" kern="100" dirty="0">
              <a:effectLst/>
              <a:latin typeface="+mj-lt"/>
              <a:ea typeface="Aptos" panose="020B000402020202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49B92EDD-3E9E-B187-34BA-E08CFC6DA981}"/>
              </a:ext>
            </a:extLst>
          </p:cNvPr>
          <p:cNvSpPr txBox="1"/>
          <p:nvPr/>
        </p:nvSpPr>
        <p:spPr>
          <a:xfrm>
            <a:off x="3433490" y="4565700"/>
            <a:ext cx="4957665" cy="261610"/>
          </a:xfrm>
          <a:prstGeom prst="rect">
            <a:avLst/>
          </a:prstGeom>
          <a:noFill/>
        </p:spPr>
        <p:txBody>
          <a:bodyPr wrap="square" rtlCol="0">
            <a:spAutoFit/>
          </a:bodyPr>
          <a:lstStyle/>
          <a:p>
            <a:pPr algn="ctr"/>
            <a:r>
              <a:rPr lang="en-US" sz="1100" i="1" dirty="0"/>
              <a:t>Sequence of installation for Radiofrequency systems at point H and point L</a:t>
            </a:r>
            <a:endParaRPr lang="en-GB" sz="1100" i="1" dirty="0"/>
          </a:p>
        </p:txBody>
      </p:sp>
      <p:sp>
        <p:nvSpPr>
          <p:cNvPr id="6" name="Textfeld 1">
            <a:extLst>
              <a:ext uri="{FF2B5EF4-FFF2-40B4-BE49-F238E27FC236}">
                <a16:creationId xmlns:a16="http://schemas.microsoft.com/office/drawing/2014/main" id="{F9203041-6F60-E646-F0EA-51039643A1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75AD8FD7-FE55-5150-862C-9484A02FA027}"/>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8" name="Picture 7" descr="A drawing of a machine&#10;&#10;Description automatically generated">
            <a:extLst>
              <a:ext uri="{FF2B5EF4-FFF2-40B4-BE49-F238E27FC236}">
                <a16:creationId xmlns:a16="http://schemas.microsoft.com/office/drawing/2014/main" id="{077B10A9-AD7D-6AA6-DD2F-6F4931E328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770" y="2362696"/>
            <a:ext cx="1549568" cy="2220100"/>
          </a:xfrm>
          <a:prstGeom prst="rect">
            <a:avLst/>
          </a:prstGeom>
        </p:spPr>
      </p:pic>
      <p:cxnSp>
        <p:nvCxnSpPr>
          <p:cNvPr id="9" name="Straight Arrow Connector 8">
            <a:extLst>
              <a:ext uri="{FF2B5EF4-FFF2-40B4-BE49-F238E27FC236}">
                <a16:creationId xmlns:a16="http://schemas.microsoft.com/office/drawing/2014/main" id="{C1B3DB06-20DF-CEF6-E543-AE248513435B}"/>
              </a:ext>
            </a:extLst>
          </p:cNvPr>
          <p:cNvCxnSpPr>
            <a:cxnSpLocks/>
          </p:cNvCxnSpPr>
          <p:nvPr/>
        </p:nvCxnSpPr>
        <p:spPr>
          <a:xfrm>
            <a:off x="1200097" y="2709301"/>
            <a:ext cx="406569" cy="8649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B37F630-19DD-01D5-3551-708A1DFB6A48}"/>
              </a:ext>
            </a:extLst>
          </p:cNvPr>
          <p:cNvSpPr txBox="1"/>
          <p:nvPr/>
        </p:nvSpPr>
        <p:spPr>
          <a:xfrm>
            <a:off x="514379" y="2427031"/>
            <a:ext cx="961643" cy="461665"/>
          </a:xfrm>
          <a:prstGeom prst="rect">
            <a:avLst/>
          </a:prstGeom>
          <a:noFill/>
          <a:ln>
            <a:noFill/>
          </a:ln>
        </p:spPr>
        <p:txBody>
          <a:bodyPr wrap="square" rtlCol="0">
            <a:spAutoFit/>
          </a:bodyPr>
          <a:lstStyle/>
          <a:p>
            <a:r>
              <a:rPr lang="en-GB" sz="1200" dirty="0"/>
              <a:t>Klystron Gallery</a:t>
            </a:r>
          </a:p>
        </p:txBody>
      </p:sp>
      <p:cxnSp>
        <p:nvCxnSpPr>
          <p:cNvPr id="12" name="Straight Arrow Connector 11">
            <a:extLst>
              <a:ext uri="{FF2B5EF4-FFF2-40B4-BE49-F238E27FC236}">
                <a16:creationId xmlns:a16="http://schemas.microsoft.com/office/drawing/2014/main" id="{8C788E19-DEBE-7247-E930-1A67FB169D03}"/>
              </a:ext>
            </a:extLst>
          </p:cNvPr>
          <p:cNvCxnSpPr>
            <a:cxnSpLocks/>
          </p:cNvCxnSpPr>
          <p:nvPr/>
        </p:nvCxnSpPr>
        <p:spPr>
          <a:xfrm>
            <a:off x="1264770" y="4216629"/>
            <a:ext cx="301518" cy="43002"/>
          </a:xfrm>
          <a:prstGeom prst="straightConnector1">
            <a:avLst/>
          </a:prstGeom>
          <a:ln w="190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DCD9CFD-5E13-2D84-1368-DC459450DCD6}"/>
              </a:ext>
            </a:extLst>
          </p:cNvPr>
          <p:cNvSpPr txBox="1"/>
          <p:nvPr/>
        </p:nvSpPr>
        <p:spPr>
          <a:xfrm>
            <a:off x="448205" y="3751785"/>
            <a:ext cx="816565" cy="830997"/>
          </a:xfrm>
          <a:prstGeom prst="rect">
            <a:avLst/>
          </a:prstGeom>
          <a:noFill/>
        </p:spPr>
        <p:txBody>
          <a:bodyPr wrap="square" rtlCol="0">
            <a:spAutoFit/>
          </a:bodyPr>
          <a:lstStyle/>
          <a:p>
            <a:r>
              <a:rPr lang="en-GB" sz="1200" dirty="0"/>
              <a:t>Machine tunnel</a:t>
            </a:r>
          </a:p>
          <a:p>
            <a:r>
              <a:rPr lang="en-GB" sz="1200" dirty="0"/>
              <a:t>With RF cavities </a:t>
            </a:r>
          </a:p>
        </p:txBody>
      </p:sp>
      <p:cxnSp>
        <p:nvCxnSpPr>
          <p:cNvPr id="14" name="Straight Arrow Connector 13">
            <a:extLst>
              <a:ext uri="{FF2B5EF4-FFF2-40B4-BE49-F238E27FC236}">
                <a16:creationId xmlns:a16="http://schemas.microsoft.com/office/drawing/2014/main" id="{8AE2CE89-F03A-21F1-49C6-DF64B6D8AC1F}"/>
              </a:ext>
            </a:extLst>
          </p:cNvPr>
          <p:cNvCxnSpPr>
            <a:cxnSpLocks/>
          </p:cNvCxnSpPr>
          <p:nvPr/>
        </p:nvCxnSpPr>
        <p:spPr>
          <a:xfrm>
            <a:off x="1150819" y="3472746"/>
            <a:ext cx="415469" cy="5087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944403-9337-D869-3F05-4686B102FE47}"/>
              </a:ext>
            </a:extLst>
          </p:cNvPr>
          <p:cNvSpPr txBox="1"/>
          <p:nvPr/>
        </p:nvSpPr>
        <p:spPr>
          <a:xfrm>
            <a:off x="455273" y="3205991"/>
            <a:ext cx="1025669" cy="461665"/>
          </a:xfrm>
          <a:prstGeom prst="rect">
            <a:avLst/>
          </a:prstGeom>
          <a:noFill/>
          <a:ln>
            <a:noFill/>
          </a:ln>
        </p:spPr>
        <p:txBody>
          <a:bodyPr wrap="square" rtlCol="0">
            <a:spAutoFit/>
          </a:bodyPr>
          <a:lstStyle/>
          <a:p>
            <a:r>
              <a:rPr lang="en-GB" sz="1200" dirty="0"/>
              <a:t>Waveguide duct</a:t>
            </a:r>
          </a:p>
        </p:txBody>
      </p:sp>
      <p:sp>
        <p:nvSpPr>
          <p:cNvPr id="29" name="TextBox 28">
            <a:extLst>
              <a:ext uri="{FF2B5EF4-FFF2-40B4-BE49-F238E27FC236}">
                <a16:creationId xmlns:a16="http://schemas.microsoft.com/office/drawing/2014/main" id="{A1B3D1E2-BFBF-13B1-8592-8712C4143D5A}"/>
              </a:ext>
            </a:extLst>
          </p:cNvPr>
          <p:cNvSpPr txBox="1"/>
          <p:nvPr/>
        </p:nvSpPr>
        <p:spPr>
          <a:xfrm>
            <a:off x="323528" y="4530899"/>
            <a:ext cx="2767406" cy="430887"/>
          </a:xfrm>
          <a:prstGeom prst="rect">
            <a:avLst/>
          </a:prstGeom>
          <a:noFill/>
        </p:spPr>
        <p:txBody>
          <a:bodyPr wrap="square" rtlCol="0">
            <a:spAutoFit/>
          </a:bodyPr>
          <a:lstStyle/>
          <a:p>
            <a:pPr algn="ctr"/>
            <a:r>
              <a:rPr lang="en-US" sz="1100" i="1" dirty="0">
                <a:hlinkClick r:id="rId2"/>
              </a:rPr>
              <a:t>Klystron gallery and machine tunnel (LSS) at point H</a:t>
            </a:r>
            <a:endParaRPr lang="en-GB" sz="1100" i="1" dirty="0"/>
          </a:p>
        </p:txBody>
      </p:sp>
      <p:sp>
        <p:nvSpPr>
          <p:cNvPr id="30" name="TextBox 29">
            <a:extLst>
              <a:ext uri="{FF2B5EF4-FFF2-40B4-BE49-F238E27FC236}">
                <a16:creationId xmlns:a16="http://schemas.microsoft.com/office/drawing/2014/main" id="{C51EAF15-6DE7-9207-2EBD-E97F0CF02A6C}"/>
              </a:ext>
            </a:extLst>
          </p:cNvPr>
          <p:cNvSpPr txBox="1"/>
          <p:nvPr/>
        </p:nvSpPr>
        <p:spPr>
          <a:xfrm>
            <a:off x="1763815" y="4157601"/>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a:solidFill>
                  <a:srgbClr val="260507"/>
                </a:solidFill>
                <a:highlight>
                  <a:srgbClr val="FFFF00"/>
                </a:highlight>
              </a:rPr>
              <a:t>Fani </a:t>
            </a:r>
            <a:r>
              <a:rPr lang="en-US" sz="800" dirty="0">
                <a:highlight>
                  <a:srgbClr val="FFFF00"/>
                </a:highlight>
              </a:rPr>
              <a:t>Valchkova-Georgieva </a:t>
            </a:r>
            <a:endParaRPr lang="en-GB" sz="800" dirty="0">
              <a:solidFill>
                <a:srgbClr val="260507"/>
              </a:solidFill>
              <a:highlight>
                <a:srgbClr val="FFFF00"/>
              </a:highlight>
            </a:endParaRPr>
          </a:p>
        </p:txBody>
      </p:sp>
      <p:pic>
        <p:nvPicPr>
          <p:cNvPr id="1026" name="Picture 2">
            <a:extLst>
              <a:ext uri="{FF2B5EF4-FFF2-40B4-BE49-F238E27FC236}">
                <a16:creationId xmlns:a16="http://schemas.microsoft.com/office/drawing/2014/main" id="{7AA191C5-315D-08CA-4CFF-0D52A31782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3818" y="2503727"/>
            <a:ext cx="5830617" cy="2061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213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99CE0-CA08-2454-375A-EF57A2585809}"/>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24986ED-A27D-0292-B218-73E0BF5E8006}"/>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27</a:t>
            </a:fld>
            <a:endParaRPr lang="de-AT" dirty="0"/>
          </a:p>
        </p:txBody>
      </p:sp>
      <p:sp>
        <p:nvSpPr>
          <p:cNvPr id="2" name="Titel 1">
            <a:extLst>
              <a:ext uri="{FF2B5EF4-FFF2-40B4-BE49-F238E27FC236}">
                <a16:creationId xmlns:a16="http://schemas.microsoft.com/office/drawing/2014/main" id="{B311201E-64AA-236D-39B0-6A58DDF899C8}"/>
              </a:ext>
            </a:extLst>
          </p:cNvPr>
          <p:cNvSpPr>
            <a:spLocks noGrp="1"/>
          </p:cNvSpPr>
          <p:nvPr>
            <p:ph type="title"/>
          </p:nvPr>
        </p:nvSpPr>
        <p:spPr/>
        <p:txBody>
          <a:bodyPr/>
          <a:lstStyle/>
          <a:p>
            <a:r>
              <a:rPr lang="en-US" dirty="0"/>
              <a:t>Outline </a:t>
            </a:r>
          </a:p>
        </p:txBody>
      </p:sp>
      <p:sp>
        <p:nvSpPr>
          <p:cNvPr id="8" name="Textfeld 1">
            <a:extLst>
              <a:ext uri="{FF2B5EF4-FFF2-40B4-BE49-F238E27FC236}">
                <a16:creationId xmlns:a16="http://schemas.microsoft.com/office/drawing/2014/main" id="{9CED5947-2603-5D8D-23B1-C3ECD1A4904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B34B79DA-B044-A86C-119C-0A81FF480F94}"/>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13" name="TextBox 12">
            <a:extLst>
              <a:ext uri="{FF2B5EF4-FFF2-40B4-BE49-F238E27FC236}">
                <a16:creationId xmlns:a16="http://schemas.microsoft.com/office/drawing/2014/main" id="{0D1FE8ED-9DEE-B775-0AD3-D9B5C5E76C30}"/>
              </a:ext>
            </a:extLst>
          </p:cNvPr>
          <p:cNvSpPr txBox="1"/>
          <p:nvPr/>
        </p:nvSpPr>
        <p:spPr>
          <a:xfrm>
            <a:off x="409050" y="1131590"/>
            <a:ext cx="8263350" cy="3939540"/>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2000" dirty="0">
                <a:solidFill>
                  <a:schemeClr val="bg2">
                    <a:lumMod val="85000"/>
                  </a:schemeClr>
                </a:solidFill>
              </a:rPr>
              <a:t>Civil engineering and installation schedules </a:t>
            </a:r>
            <a:r>
              <a:rPr lang="en-US" sz="2000" dirty="0" err="1">
                <a:solidFill>
                  <a:schemeClr val="bg2">
                    <a:lumMod val="85000"/>
                  </a:schemeClr>
                </a:solidFill>
              </a:rPr>
              <a:t>optimisation</a:t>
            </a:r>
            <a:endParaRPr lang="en-US" sz="2000" dirty="0">
              <a:solidFill>
                <a:schemeClr val="bg2">
                  <a:lumMod val="85000"/>
                </a:schemeClr>
              </a:solidFill>
            </a:endParaRPr>
          </a:p>
          <a:p>
            <a:pPr marL="342900" indent="-342900">
              <a:buFont typeface="Arial" panose="020B0604020202020204" pitchFamily="34" charset="0"/>
              <a:buChar char="•"/>
            </a:pPr>
            <a:r>
              <a:rPr lang="en-US" sz="2000" dirty="0">
                <a:solidFill>
                  <a:schemeClr val="bg2">
                    <a:lumMod val="85000"/>
                  </a:schemeClr>
                </a:solidFill>
              </a:rPr>
              <a:t>Technical infrastructure sequence new inputs</a:t>
            </a:r>
          </a:p>
          <a:p>
            <a:pPr marL="342900" indent="-342900">
              <a:buFont typeface="Arial" panose="020B0604020202020204" pitchFamily="34" charset="0"/>
              <a:buChar char="•"/>
            </a:pPr>
            <a:r>
              <a:rPr lang="en-US" sz="2000" dirty="0">
                <a:solidFill>
                  <a:schemeClr val="bg2">
                    <a:lumMod val="85000"/>
                  </a:schemeClr>
                </a:solidFill>
              </a:rPr>
              <a:t>Installation sequence in shafts, arcs and radio frequency points</a:t>
            </a:r>
          </a:p>
          <a:p>
            <a:pPr marL="342900" indent="-342900">
              <a:buFont typeface="Arial" panose="020B0604020202020204" pitchFamily="34" charset="0"/>
              <a:buChar char="•"/>
            </a:pPr>
            <a:r>
              <a:rPr lang="en-US" sz="2000" dirty="0"/>
              <a:t>Overall FCC-ee and FCC-</a:t>
            </a:r>
            <a:r>
              <a:rPr lang="en-US" sz="2000" dirty="0" err="1"/>
              <a:t>hh</a:t>
            </a:r>
            <a:r>
              <a:rPr lang="en-US" sz="2000" dirty="0"/>
              <a:t> installation schedule</a:t>
            </a:r>
          </a:p>
          <a:p>
            <a:pPr marL="342900" indent="-342900">
              <a:buFont typeface="Arial" panose="020B0604020202020204" pitchFamily="34" charset="0"/>
              <a:buChar char="•"/>
            </a:pPr>
            <a:r>
              <a:rPr lang="en-US" sz="2000" dirty="0">
                <a:solidFill>
                  <a:schemeClr val="bg2">
                    <a:lumMod val="85000"/>
                  </a:schemeClr>
                </a:solidFill>
              </a:rPr>
              <a:t>Next steps</a:t>
            </a:r>
          </a:p>
          <a:p>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37" indent="-342900">
              <a:buFont typeface="Arial" panose="020B0604020202020204" pitchFamily="34" charset="0"/>
              <a:buChar char="•"/>
            </a:pPr>
            <a:endParaRPr lang="en-US" sz="2000" dirty="0"/>
          </a:p>
          <a:p>
            <a:pPr marL="285750" indent="-285750" algn="l">
              <a:buFont typeface="Courier New" panose="02070309020205020404" pitchFamily="49" charset="0"/>
              <a:buChar char="o"/>
            </a:pPr>
            <a:endParaRPr lang="en-US" sz="1600" kern="100" dirty="0">
              <a:effectLst/>
              <a:latin typeface="+mj-l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4572597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1DA23-B664-5191-F0D9-115B78090E8E}"/>
            </a:ext>
          </a:extLst>
        </p:cNvPr>
        <p:cNvGrpSpPr/>
        <p:nvPr/>
      </p:nvGrpSpPr>
      <p:grpSpPr>
        <a:xfrm>
          <a:off x="0" y="0"/>
          <a:ext cx="0" cy="0"/>
          <a:chOff x="0" y="0"/>
          <a:chExt cx="0" cy="0"/>
        </a:xfrm>
      </p:grpSpPr>
      <p:pic>
        <p:nvPicPr>
          <p:cNvPr id="6" name="Picture 5" descr="A graph with different colored squares&#10;&#10;AI-generated content may be incorrect.">
            <a:extLst>
              <a:ext uri="{FF2B5EF4-FFF2-40B4-BE49-F238E27FC236}">
                <a16:creationId xmlns:a16="http://schemas.microsoft.com/office/drawing/2014/main" id="{42EB863C-6080-5033-40D7-56BB1A22FA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088276"/>
            <a:ext cx="2926105" cy="3919364"/>
          </a:xfrm>
          <a:prstGeom prst="rect">
            <a:avLst/>
          </a:prstGeom>
        </p:spPr>
      </p:pic>
      <p:sp>
        <p:nvSpPr>
          <p:cNvPr id="5" name="Titel 4">
            <a:extLst>
              <a:ext uri="{FF2B5EF4-FFF2-40B4-BE49-F238E27FC236}">
                <a16:creationId xmlns:a16="http://schemas.microsoft.com/office/drawing/2014/main" id="{1A948534-E69E-FAB9-3BC9-AC377A615ECF}"/>
              </a:ext>
            </a:extLst>
          </p:cNvPr>
          <p:cNvSpPr>
            <a:spLocks noGrp="1"/>
          </p:cNvSpPr>
          <p:nvPr>
            <p:ph type="title"/>
          </p:nvPr>
        </p:nvSpPr>
        <p:spPr/>
        <p:txBody>
          <a:bodyPr/>
          <a:lstStyle/>
          <a:p>
            <a:r>
              <a:rPr lang="en-US" dirty="0"/>
              <a:t>Overall installation schedule FCC-ee</a:t>
            </a:r>
          </a:p>
        </p:txBody>
      </p:sp>
      <p:sp>
        <p:nvSpPr>
          <p:cNvPr id="11" name="Foliennummernplatzhalter 1">
            <a:extLst>
              <a:ext uri="{FF2B5EF4-FFF2-40B4-BE49-F238E27FC236}">
                <a16:creationId xmlns:a16="http://schemas.microsoft.com/office/drawing/2014/main" id="{82703618-479F-D34F-8577-601178E8B2A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28</a:t>
            </a:fld>
            <a:endParaRPr lang="en-US" noProof="0" dirty="0"/>
          </a:p>
        </p:txBody>
      </p:sp>
      <p:sp>
        <p:nvSpPr>
          <p:cNvPr id="3" name="TextBox 2">
            <a:extLst>
              <a:ext uri="{FF2B5EF4-FFF2-40B4-BE49-F238E27FC236}">
                <a16:creationId xmlns:a16="http://schemas.microsoft.com/office/drawing/2014/main" id="{6D3E5755-51D4-08C4-8CCB-75EC12827C0C}"/>
              </a:ext>
            </a:extLst>
          </p:cNvPr>
          <p:cNvSpPr txBox="1"/>
          <p:nvPr/>
        </p:nvSpPr>
        <p:spPr>
          <a:xfrm>
            <a:off x="3890178" y="1131590"/>
            <a:ext cx="4811022" cy="3462486"/>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Civil engineering excavation is scheduled to begin in January 2033. The first technical shaft will be released in 2038, with the last area expected in 2041.</a:t>
            </a:r>
          </a:p>
          <a:p>
            <a:pPr marL="285750" indent="-285750">
              <a:buFont typeface="Arial" panose="020B0604020202020204" pitchFamily="34" charset="0"/>
              <a:buChar char="•"/>
            </a:pPr>
            <a:endParaRPr lang="en-GB" sz="1500" dirty="0">
              <a:effectLst/>
              <a:latin typeface="+mj-lt"/>
              <a:ea typeface="Calibri" panose="020F0502020204030204" pitchFamily="34" charset="0"/>
              <a:cs typeface="Aptos" panose="020B0004020202020204" pitchFamily="34" charset="0"/>
            </a:endParaRPr>
          </a:p>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These initial technical shaft releases will be the starting point for technical infrastructure installation.</a:t>
            </a:r>
          </a:p>
          <a:p>
            <a:pPr marL="285750" indent="-285750">
              <a:buFont typeface="Arial" panose="020B0604020202020204" pitchFamily="34" charset="0"/>
              <a:buChar char="•"/>
            </a:pPr>
            <a:endParaRPr lang="en-GB" sz="1500" dirty="0">
              <a:effectLst/>
              <a:latin typeface="+mj-lt"/>
              <a:ea typeface="Calibri" panose="020F0502020204030204" pitchFamily="34" charset="0"/>
              <a:cs typeface="Aptos" panose="020B0004020202020204" pitchFamily="34" charset="0"/>
            </a:endParaRPr>
          </a:p>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The installation of radio frequency systems at Point H and Point L is not on the project’s critical path and will therefore not impact the overall schedule.</a:t>
            </a:r>
            <a:endParaRPr lang="en-US" sz="1500" kern="100" dirty="0">
              <a:latin typeface="+mj-lt"/>
              <a:ea typeface="Aptos" panose="020B0004020202020204" pitchFamily="34" charset="0"/>
              <a:cs typeface="Times New Roman" panose="02020603050405020304" pitchFamily="18" charset="0"/>
            </a:endParaRPr>
          </a:p>
          <a:p>
            <a:pPr marL="285750" indent="-285750" algn="l">
              <a:buFont typeface="Arial" panose="020B0604020202020204" pitchFamily="34" charset="0"/>
              <a:buChar char="•"/>
            </a:pPr>
            <a:endParaRPr lang="en-US" sz="1500" kern="100" dirty="0">
              <a:latin typeface="+mj-lt"/>
              <a:ea typeface="Aptos" panose="020B0004020202020204" pitchFamily="34" charset="0"/>
              <a:cs typeface="Times New Roman" panose="02020603050405020304" pitchFamily="18" charset="0"/>
            </a:endParaRPr>
          </a:p>
          <a:p>
            <a:pPr marL="285750" indent="-285750" algn="l">
              <a:buFont typeface="Arial" panose="020B0604020202020204" pitchFamily="34" charset="0"/>
              <a:buChar char="•"/>
            </a:pPr>
            <a:r>
              <a:rPr lang="en-US" sz="1500" kern="100" dirty="0">
                <a:latin typeface="+mj-lt"/>
                <a:ea typeface="Aptos" panose="020B0004020202020204" pitchFamily="34" charset="0"/>
                <a:cs typeface="Times New Roman" panose="02020603050405020304" pitchFamily="18" charset="0"/>
              </a:rPr>
              <a:t>Total duration for installation including hardware commissioning: </a:t>
            </a:r>
            <a:r>
              <a:rPr lang="en-US" sz="1500" b="1" kern="100" dirty="0">
                <a:latin typeface="+mj-lt"/>
                <a:ea typeface="Aptos" panose="020B0004020202020204" pitchFamily="34" charset="0"/>
                <a:cs typeface="Times New Roman" panose="02020603050405020304" pitchFamily="18" charset="0"/>
              </a:rPr>
              <a:t>2038-2046</a:t>
            </a:r>
            <a:r>
              <a:rPr lang="en-US" sz="1500" kern="100" dirty="0">
                <a:latin typeface="+mj-lt"/>
                <a:ea typeface="Aptos" panose="020B0004020202020204" pitchFamily="34" charset="0"/>
                <a:cs typeface="Times New Roman" panose="02020603050405020304" pitchFamily="18" charset="0"/>
              </a:rPr>
              <a:t>, </a:t>
            </a:r>
            <a:r>
              <a:rPr lang="en-US" sz="1500" b="1" kern="100" dirty="0">
                <a:latin typeface="+mj-lt"/>
                <a:ea typeface="Aptos" panose="020B0004020202020204" pitchFamily="34" charset="0"/>
                <a:cs typeface="Times New Roman" panose="02020603050405020304" pitchFamily="18" charset="0"/>
              </a:rPr>
              <a:t>8 years. </a:t>
            </a:r>
          </a:p>
          <a:p>
            <a:pPr marL="285750" indent="-285750" algn="l">
              <a:buFont typeface="Arial" panose="020B0604020202020204" pitchFamily="34" charset="0"/>
              <a:buChar char="•"/>
            </a:pPr>
            <a:r>
              <a:rPr lang="en-US" sz="1500" kern="100" dirty="0">
                <a:effectLst/>
                <a:latin typeface="+mj-lt"/>
                <a:ea typeface="Aptos" panose="020B0004020202020204" pitchFamily="34" charset="0"/>
                <a:cs typeface="Times New Roman" panose="02020603050405020304" pitchFamily="18" charset="0"/>
              </a:rPr>
              <a:t>Readiness for operation in </a:t>
            </a:r>
            <a:r>
              <a:rPr lang="en-US" sz="1500" b="1" kern="100" dirty="0">
                <a:effectLst/>
                <a:latin typeface="+mj-lt"/>
                <a:ea typeface="Aptos" panose="020B0004020202020204" pitchFamily="34" charset="0"/>
                <a:cs typeface="Times New Roman" panose="02020603050405020304" pitchFamily="18" charset="0"/>
              </a:rPr>
              <a:t>April 2046. </a:t>
            </a:r>
          </a:p>
          <a:p>
            <a:pPr marL="285750" indent="-285750" algn="l">
              <a:buFont typeface="Courier New" panose="02070309020205020404" pitchFamily="49" charset="0"/>
              <a:buChar char="o"/>
            </a:pPr>
            <a:endParaRPr lang="en-US" sz="1500" kern="100" dirty="0">
              <a:effectLst/>
              <a:latin typeface="+mj-lt"/>
              <a:ea typeface="Aptos" panose="020B000402020202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8F6D07F0-DED0-7646-9884-FC52A2ACC7D1}"/>
              </a:ext>
            </a:extLst>
          </p:cNvPr>
          <p:cNvSpPr txBox="1"/>
          <p:nvPr/>
        </p:nvSpPr>
        <p:spPr>
          <a:xfrm>
            <a:off x="382424" y="4784467"/>
            <a:ext cx="3528392" cy="261610"/>
          </a:xfrm>
          <a:prstGeom prst="rect">
            <a:avLst/>
          </a:prstGeom>
          <a:noFill/>
        </p:spPr>
        <p:txBody>
          <a:bodyPr wrap="square" rtlCol="0">
            <a:spAutoFit/>
          </a:bodyPr>
          <a:lstStyle/>
          <a:p>
            <a:pPr algn="ctr"/>
            <a:r>
              <a:rPr lang="en-US" sz="1100" i="1" dirty="0"/>
              <a:t>FCC-ee overall installation schedule </a:t>
            </a:r>
            <a:endParaRPr lang="en-GB" sz="1100" i="1" dirty="0"/>
          </a:p>
        </p:txBody>
      </p:sp>
      <p:sp>
        <p:nvSpPr>
          <p:cNvPr id="9" name="Textfeld 1">
            <a:extLst>
              <a:ext uri="{FF2B5EF4-FFF2-40B4-BE49-F238E27FC236}">
                <a16:creationId xmlns:a16="http://schemas.microsoft.com/office/drawing/2014/main" id="{5EA9082C-A331-BF00-B4D5-DBB665E4AA2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0FA09D2A-6BA3-1955-7B65-5B210801A471}"/>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4" name="Picture 3" descr="A screenshot of a computer&#10;&#10;AI-generated content may be incorrect.">
            <a:extLst>
              <a:ext uri="{FF2B5EF4-FFF2-40B4-BE49-F238E27FC236}">
                <a16:creationId xmlns:a16="http://schemas.microsoft.com/office/drawing/2014/main" id="{4F93D8A6-0E13-CD1A-0B45-18A41B31A9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9752" y="4501294"/>
            <a:ext cx="2198284" cy="506346"/>
          </a:xfrm>
          <a:prstGeom prst="rect">
            <a:avLst/>
          </a:prstGeom>
        </p:spPr>
      </p:pic>
      <p:pic>
        <p:nvPicPr>
          <p:cNvPr id="12" name="Picture 11">
            <a:extLst>
              <a:ext uri="{FF2B5EF4-FFF2-40B4-BE49-F238E27FC236}">
                <a16:creationId xmlns:a16="http://schemas.microsoft.com/office/drawing/2014/main" id="{C4524260-9E94-77E0-6239-03BF1CD4B01D}"/>
              </a:ext>
            </a:extLst>
          </p:cNvPr>
          <p:cNvPicPr>
            <a:picLocks noChangeAspect="1"/>
          </p:cNvPicPr>
          <p:nvPr/>
        </p:nvPicPr>
        <p:blipFill>
          <a:blip r:embed="rId4"/>
          <a:stretch>
            <a:fillRect/>
          </a:stretch>
        </p:blipFill>
        <p:spPr>
          <a:xfrm>
            <a:off x="799200" y="1923678"/>
            <a:ext cx="76778" cy="492078"/>
          </a:xfrm>
          <a:prstGeom prst="rect">
            <a:avLst/>
          </a:prstGeom>
        </p:spPr>
      </p:pic>
      <p:sp>
        <p:nvSpPr>
          <p:cNvPr id="13" name="TextBox 12">
            <a:extLst>
              <a:ext uri="{FF2B5EF4-FFF2-40B4-BE49-F238E27FC236}">
                <a16:creationId xmlns:a16="http://schemas.microsoft.com/office/drawing/2014/main" id="{3620F5E1-7D74-D8AA-AD62-7ED5E31F5904}"/>
              </a:ext>
            </a:extLst>
          </p:cNvPr>
          <p:cNvSpPr txBox="1"/>
          <p:nvPr/>
        </p:nvSpPr>
        <p:spPr>
          <a:xfrm>
            <a:off x="1326273" y="1682041"/>
            <a:ext cx="1872208" cy="483274"/>
          </a:xfrm>
          <a:prstGeom prst="rect">
            <a:avLst/>
          </a:prstGeom>
          <a:noFill/>
        </p:spPr>
        <p:txBody>
          <a:bodyPr wrap="square" rtlCol="0">
            <a:spAutoFit/>
          </a:bodyPr>
          <a:lstStyle/>
          <a:p>
            <a:pPr algn="l">
              <a:lnSpc>
                <a:spcPts val="3700"/>
              </a:lnSpc>
            </a:pPr>
            <a:r>
              <a:rPr lang="en-US" sz="1200" dirty="0"/>
              <a:t>Civil engineering works </a:t>
            </a:r>
            <a:endParaRPr lang="en-GB" sz="1200" dirty="0"/>
          </a:p>
        </p:txBody>
      </p:sp>
    </p:spTree>
    <p:extLst>
      <p:ext uri="{BB962C8B-B14F-4D97-AF65-F5344CB8AC3E}">
        <p14:creationId xmlns:p14="http://schemas.microsoft.com/office/powerpoint/2010/main" val="3235310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B39C9-7487-7DB9-DA9E-77A28DBBFF82}"/>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A101A003-27A6-E9C5-47FB-FFBF71EF966D}"/>
              </a:ext>
            </a:extLst>
          </p:cNvPr>
          <p:cNvSpPr>
            <a:spLocks noGrp="1"/>
          </p:cNvSpPr>
          <p:nvPr>
            <p:ph type="title"/>
          </p:nvPr>
        </p:nvSpPr>
        <p:spPr/>
        <p:txBody>
          <a:bodyPr/>
          <a:lstStyle/>
          <a:p>
            <a:r>
              <a:rPr lang="en-US" dirty="0"/>
              <a:t>Resource installation schedule FCC-ee</a:t>
            </a:r>
          </a:p>
        </p:txBody>
      </p:sp>
      <p:sp>
        <p:nvSpPr>
          <p:cNvPr id="11" name="Foliennummernplatzhalter 1">
            <a:extLst>
              <a:ext uri="{FF2B5EF4-FFF2-40B4-BE49-F238E27FC236}">
                <a16:creationId xmlns:a16="http://schemas.microsoft.com/office/drawing/2014/main" id="{2C92999D-6E4A-3A43-DBEF-F0E485F70A3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29</a:t>
            </a:fld>
            <a:endParaRPr lang="en-US" noProof="0" dirty="0"/>
          </a:p>
        </p:txBody>
      </p:sp>
      <p:sp>
        <p:nvSpPr>
          <p:cNvPr id="3" name="TextBox 2">
            <a:extLst>
              <a:ext uri="{FF2B5EF4-FFF2-40B4-BE49-F238E27FC236}">
                <a16:creationId xmlns:a16="http://schemas.microsoft.com/office/drawing/2014/main" id="{412703CA-4974-09CA-5977-D898BC63BF2D}"/>
              </a:ext>
            </a:extLst>
          </p:cNvPr>
          <p:cNvSpPr txBox="1"/>
          <p:nvPr/>
        </p:nvSpPr>
        <p:spPr>
          <a:xfrm>
            <a:off x="609131" y="3867894"/>
            <a:ext cx="8211341" cy="923330"/>
          </a:xfrm>
          <a:prstGeom prst="rect">
            <a:avLst/>
          </a:prstGeom>
          <a:noFill/>
        </p:spPr>
        <p:txBody>
          <a:bodyPr wrap="square" lIns="0" tIns="0" rIns="0" bIns="0" rtlCol="0">
            <a:spAutoFit/>
          </a:bodyPr>
          <a:lstStyle/>
          <a:p>
            <a:pPr>
              <a:buNone/>
            </a:pPr>
            <a:r>
              <a:rPr lang="en-GB" sz="1500" dirty="0">
                <a:effectLst/>
                <a:latin typeface="+mj-lt"/>
                <a:ea typeface="Calibri" panose="020F0502020204030204" pitchFamily="34" charset="0"/>
                <a:cs typeface="Aptos" panose="020B0004020202020204" pitchFamily="34" charset="0"/>
              </a:rPr>
              <a:t>The resource limitation introduced to </a:t>
            </a:r>
            <a:r>
              <a:rPr lang="en-GB" sz="1500" b="1" dirty="0">
                <a:effectLst/>
                <a:latin typeface="+mj-lt"/>
                <a:ea typeface="Calibri" panose="020F0502020204030204" pitchFamily="34" charset="0"/>
                <a:cs typeface="Aptos" panose="020B0004020202020204" pitchFamily="34" charset="0"/>
              </a:rPr>
              <a:t>balance the workload</a:t>
            </a:r>
            <a:r>
              <a:rPr lang="en-GB" sz="1500" dirty="0">
                <a:effectLst/>
                <a:latin typeface="+mj-lt"/>
                <a:ea typeface="Calibri" panose="020F0502020204030204" pitchFamily="34" charset="0"/>
                <a:cs typeface="Aptos" panose="020B0004020202020204" pitchFamily="34" charset="0"/>
              </a:rPr>
              <a:t> indicates that a </a:t>
            </a:r>
            <a:r>
              <a:rPr lang="en-GB" sz="1500" b="1" dirty="0">
                <a:effectLst/>
                <a:latin typeface="+mj-lt"/>
                <a:ea typeface="Calibri" panose="020F0502020204030204" pitchFamily="34" charset="0"/>
                <a:cs typeface="Aptos" panose="020B0004020202020204" pitchFamily="34" charset="0"/>
              </a:rPr>
              <a:t>maximum of four arcs can be engaged simultaneously in the same type of installation activities </a:t>
            </a:r>
            <a:r>
              <a:rPr lang="en-GB" sz="1500" i="1" dirty="0">
                <a:effectLst/>
                <a:latin typeface="+mj-lt"/>
                <a:ea typeface="Calibri" panose="020F0502020204030204" pitchFamily="34" charset="0"/>
                <a:cs typeface="Aptos" panose="020B0004020202020204" pitchFamily="34" charset="0"/>
              </a:rPr>
              <a:t>(technical shaft installation, technical infrastructure installation, or machine component installation)</a:t>
            </a:r>
            <a:r>
              <a:rPr lang="en-GB" sz="1500" dirty="0">
                <a:effectLst/>
                <a:latin typeface="+mj-lt"/>
                <a:ea typeface="Calibri" panose="020F0502020204030204" pitchFamily="34" charset="0"/>
                <a:cs typeface="Aptos" panose="020B0004020202020204" pitchFamily="34" charset="0"/>
              </a:rPr>
              <a:t>.</a:t>
            </a:r>
          </a:p>
          <a:p>
            <a:pPr>
              <a:buNone/>
            </a:pPr>
            <a:r>
              <a:rPr lang="en-GB" sz="1500" dirty="0">
                <a:effectLst/>
                <a:latin typeface="+mj-lt"/>
                <a:ea typeface="Calibri" panose="020F0502020204030204" pitchFamily="34" charset="0"/>
                <a:cs typeface="Aptos" panose="020B0004020202020204" pitchFamily="34" charset="0"/>
              </a:rPr>
              <a:t>The resource view enables verification that this constraint is respected.</a:t>
            </a:r>
            <a:endParaRPr lang="en-US" sz="1500" kern="100" dirty="0">
              <a:effectLst/>
              <a:latin typeface="+mj-lt"/>
              <a:ea typeface="Aptos" panose="020B0004020202020204" pitchFamily="34" charset="0"/>
              <a:cs typeface="Times New Roman" panose="02020603050405020304" pitchFamily="18" charset="0"/>
            </a:endParaRPr>
          </a:p>
        </p:txBody>
      </p:sp>
      <p:pic>
        <p:nvPicPr>
          <p:cNvPr id="7" name="Picture 6" descr="A screenshot of a computer&#10;&#10;AI-generated content may be incorrect.">
            <a:extLst>
              <a:ext uri="{FF2B5EF4-FFF2-40B4-BE49-F238E27FC236}">
                <a16:creationId xmlns:a16="http://schemas.microsoft.com/office/drawing/2014/main" id="{18449A68-F91E-5F93-94D0-59563CBA3490}"/>
              </a:ext>
            </a:extLst>
          </p:cNvPr>
          <p:cNvPicPr>
            <a:picLocks noChangeAspect="1"/>
          </p:cNvPicPr>
          <p:nvPr/>
        </p:nvPicPr>
        <p:blipFill>
          <a:blip r:embed="rId2">
            <a:extLst>
              <a:ext uri="{28A0092B-C50C-407E-A947-70E740481C1C}">
                <a14:useLocalDpi xmlns:a14="http://schemas.microsoft.com/office/drawing/2010/main" val="0"/>
              </a:ext>
            </a:extLst>
          </a:blip>
          <a:srcRect b="12828"/>
          <a:stretch/>
        </p:blipFill>
        <p:spPr>
          <a:xfrm>
            <a:off x="609131" y="1302028"/>
            <a:ext cx="8136169" cy="2364140"/>
          </a:xfrm>
          <a:prstGeom prst="rect">
            <a:avLst/>
          </a:prstGeom>
        </p:spPr>
      </p:pic>
      <p:sp>
        <p:nvSpPr>
          <p:cNvPr id="8" name="TextBox 7">
            <a:extLst>
              <a:ext uri="{FF2B5EF4-FFF2-40B4-BE49-F238E27FC236}">
                <a16:creationId xmlns:a16="http://schemas.microsoft.com/office/drawing/2014/main" id="{3C7F5048-967C-08DC-C950-523BC1260BC2}"/>
              </a:ext>
            </a:extLst>
          </p:cNvPr>
          <p:cNvSpPr txBox="1"/>
          <p:nvPr/>
        </p:nvSpPr>
        <p:spPr>
          <a:xfrm>
            <a:off x="2913019" y="3420962"/>
            <a:ext cx="3528392" cy="261610"/>
          </a:xfrm>
          <a:prstGeom prst="rect">
            <a:avLst/>
          </a:prstGeom>
          <a:noFill/>
        </p:spPr>
        <p:txBody>
          <a:bodyPr wrap="square" rtlCol="0">
            <a:spAutoFit/>
          </a:bodyPr>
          <a:lstStyle/>
          <a:p>
            <a:pPr algn="ctr"/>
            <a:r>
              <a:rPr lang="en-US" sz="1100" i="1" dirty="0"/>
              <a:t>FCC-ee overall installation schedule – resource view</a:t>
            </a:r>
            <a:endParaRPr lang="en-GB" sz="1100" i="1" dirty="0"/>
          </a:p>
        </p:txBody>
      </p:sp>
      <p:sp>
        <p:nvSpPr>
          <p:cNvPr id="9" name="Textfeld 1">
            <a:extLst>
              <a:ext uri="{FF2B5EF4-FFF2-40B4-BE49-F238E27FC236}">
                <a16:creationId xmlns:a16="http://schemas.microsoft.com/office/drawing/2014/main" id="{A8EA1140-0FA2-7FFF-3B14-E129443DF783}"/>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1F4F6AF5-F79E-FCD4-8C73-9C0B5BB54783}"/>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Tree>
    <p:extLst>
      <p:ext uri="{BB962C8B-B14F-4D97-AF65-F5344CB8AC3E}">
        <p14:creationId xmlns:p14="http://schemas.microsoft.com/office/powerpoint/2010/main" val="4165604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p:txBody>
          <a:bodyPr/>
          <a:lstStyle/>
          <a:p>
            <a:r>
              <a:rPr lang="en-US" dirty="0"/>
              <a:t>Outline </a:t>
            </a:r>
          </a:p>
        </p:txBody>
      </p:sp>
      <p:sp>
        <p:nvSpPr>
          <p:cNvPr id="8" name="Textfeld 1">
            <a:extLst>
              <a:ext uri="{FF2B5EF4-FFF2-40B4-BE49-F238E27FC236}">
                <a16:creationId xmlns:a16="http://schemas.microsoft.com/office/drawing/2014/main" id="{DE81C339-A1BE-0CED-7E77-CC1EF5DED3D1}"/>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E48F36ED-661C-F800-AA4D-4D2F9AD4F1E0}"/>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13" name="TextBox 12">
            <a:extLst>
              <a:ext uri="{FF2B5EF4-FFF2-40B4-BE49-F238E27FC236}">
                <a16:creationId xmlns:a16="http://schemas.microsoft.com/office/drawing/2014/main" id="{54C255F9-6F2C-5C45-B4B9-2E00B2ED5C7B}"/>
              </a:ext>
            </a:extLst>
          </p:cNvPr>
          <p:cNvSpPr txBox="1"/>
          <p:nvPr/>
        </p:nvSpPr>
        <p:spPr>
          <a:xfrm>
            <a:off x="409050" y="1131590"/>
            <a:ext cx="8263350" cy="3939540"/>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2000" dirty="0"/>
              <a:t>Civil engineering and installation schedules </a:t>
            </a:r>
            <a:r>
              <a:rPr lang="en-US" sz="2000" dirty="0" err="1"/>
              <a:t>optimisation</a:t>
            </a:r>
            <a:endParaRPr lang="en-US" sz="2000" dirty="0"/>
          </a:p>
          <a:p>
            <a:pPr marL="342900" indent="-342900">
              <a:buFont typeface="Arial" panose="020B0604020202020204" pitchFamily="34" charset="0"/>
              <a:buChar char="•"/>
            </a:pPr>
            <a:r>
              <a:rPr lang="en-US" sz="2000" dirty="0"/>
              <a:t>Technical infrastructure sequence new inputs</a:t>
            </a:r>
          </a:p>
          <a:p>
            <a:pPr marL="342900" indent="-342900">
              <a:buFont typeface="Arial" panose="020B0604020202020204" pitchFamily="34" charset="0"/>
              <a:buChar char="•"/>
            </a:pPr>
            <a:r>
              <a:rPr lang="en-US" sz="2000" dirty="0"/>
              <a:t>Installation sequence in shafts, arcs and radio frequency points</a:t>
            </a:r>
          </a:p>
          <a:p>
            <a:pPr marL="342900" indent="-342900">
              <a:buFont typeface="Arial" panose="020B0604020202020204" pitchFamily="34" charset="0"/>
              <a:buChar char="•"/>
            </a:pPr>
            <a:r>
              <a:rPr lang="en-US" sz="2000" dirty="0"/>
              <a:t>Overall FCC-ee and FCC-</a:t>
            </a:r>
            <a:r>
              <a:rPr lang="en-US" sz="2000" dirty="0" err="1"/>
              <a:t>hh</a:t>
            </a:r>
            <a:r>
              <a:rPr lang="en-US" sz="2000" dirty="0"/>
              <a:t> installation schedule</a:t>
            </a:r>
          </a:p>
          <a:p>
            <a:pPr marL="342900" indent="-342900">
              <a:buFont typeface="Arial" panose="020B0604020202020204" pitchFamily="34" charset="0"/>
              <a:buChar char="•"/>
            </a:pPr>
            <a:r>
              <a:rPr lang="en-US" sz="2000" dirty="0"/>
              <a:t>Next steps</a:t>
            </a:r>
          </a:p>
          <a:p>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00" indent="-457200">
              <a:buAutoNum type="arabicPeriod"/>
            </a:pPr>
            <a:endParaRPr lang="en-US" sz="2000" dirty="0"/>
          </a:p>
          <a:p>
            <a:pPr marL="457237" indent="-342900">
              <a:buFont typeface="Arial" panose="020B0604020202020204" pitchFamily="34" charset="0"/>
              <a:buChar char="•"/>
            </a:pPr>
            <a:endParaRPr lang="en-US" sz="2000" dirty="0"/>
          </a:p>
          <a:p>
            <a:pPr marL="285750" indent="-285750" algn="l">
              <a:buFont typeface="Courier New" panose="02070309020205020404" pitchFamily="49" charset="0"/>
              <a:buChar char="o"/>
            </a:pPr>
            <a:endParaRPr lang="en-US" sz="1600" kern="100" dirty="0">
              <a:effectLst/>
              <a:latin typeface="+mj-l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5765991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0A90A7-C508-3635-1B4D-12AB792C8347}"/>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3245F7FA-A178-BD4B-15C5-A12EA3085DC8}"/>
              </a:ext>
            </a:extLst>
          </p:cNvPr>
          <p:cNvSpPr>
            <a:spLocks noGrp="1"/>
          </p:cNvSpPr>
          <p:nvPr>
            <p:ph type="title"/>
          </p:nvPr>
        </p:nvSpPr>
        <p:spPr/>
        <p:txBody>
          <a:bodyPr/>
          <a:lstStyle/>
          <a:p>
            <a:r>
              <a:rPr lang="en-US" dirty="0"/>
              <a:t>FCC-</a:t>
            </a:r>
            <a:r>
              <a:rPr lang="en-US" dirty="0" err="1"/>
              <a:t>hh</a:t>
            </a:r>
            <a:r>
              <a:rPr lang="en-US" dirty="0"/>
              <a:t> installation schedule </a:t>
            </a:r>
          </a:p>
        </p:txBody>
      </p:sp>
      <p:sp>
        <p:nvSpPr>
          <p:cNvPr id="11" name="Foliennummernplatzhalter 1">
            <a:extLst>
              <a:ext uri="{FF2B5EF4-FFF2-40B4-BE49-F238E27FC236}">
                <a16:creationId xmlns:a16="http://schemas.microsoft.com/office/drawing/2014/main" id="{9999F245-5B8F-B7B9-ACDD-06A14980E458}"/>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30</a:t>
            </a:fld>
            <a:endParaRPr lang="en-US" noProof="0" dirty="0"/>
          </a:p>
        </p:txBody>
      </p:sp>
      <p:sp>
        <p:nvSpPr>
          <p:cNvPr id="3" name="TextBox 2">
            <a:extLst>
              <a:ext uri="{FF2B5EF4-FFF2-40B4-BE49-F238E27FC236}">
                <a16:creationId xmlns:a16="http://schemas.microsoft.com/office/drawing/2014/main" id="{7C619BBC-7955-F1AB-4343-E609710DE731}"/>
              </a:ext>
            </a:extLst>
          </p:cNvPr>
          <p:cNvSpPr txBox="1"/>
          <p:nvPr/>
        </p:nvSpPr>
        <p:spPr>
          <a:xfrm>
            <a:off x="409050" y="1131590"/>
            <a:ext cx="8336250" cy="1615827"/>
          </a:xfrm>
          <a:prstGeom prst="rect">
            <a:avLst/>
          </a:prstGeom>
          <a:noFill/>
        </p:spPr>
        <p:txBody>
          <a:bodyPr wrap="square" lIns="0" tIns="0" rIns="0" bIns="0" rtlCol="0">
            <a:spAutoFit/>
          </a:bodyPr>
          <a:lstStyle/>
          <a:p>
            <a:pPr>
              <a:buNone/>
            </a:pPr>
            <a:r>
              <a:rPr lang="en-GB" sz="1500" dirty="0">
                <a:effectLst/>
                <a:latin typeface="+mj-lt"/>
                <a:ea typeface="Calibri" panose="020F0502020204030204" pitchFamily="34" charset="0"/>
                <a:cs typeface="Aptos" panose="020B0004020202020204" pitchFamily="34" charset="0"/>
              </a:rPr>
              <a:t>After </a:t>
            </a:r>
            <a:r>
              <a:rPr lang="en-GB" sz="1500" dirty="0">
                <a:effectLst/>
                <a:latin typeface="+mj-lt"/>
                <a:ea typeface="Calibri" panose="020F0502020204030204" pitchFamily="34" charset="0"/>
                <a:cs typeface="Aptos" panose="020B0004020202020204" pitchFamily="34" charset="0"/>
                <a:hlinkClick r:id="rId2"/>
              </a:rPr>
              <a:t>15 years of operation</a:t>
            </a:r>
            <a:r>
              <a:rPr lang="en-GB" sz="1500" dirty="0">
                <a:effectLst/>
                <a:latin typeface="+mj-lt"/>
                <a:ea typeface="Calibri" panose="020F0502020204030204" pitchFamily="34" charset="0"/>
                <a:cs typeface="Aptos" panose="020B0004020202020204" pitchFamily="34" charset="0"/>
              </a:rPr>
              <a:t>, FCC-ee is planned to stop at the </a:t>
            </a:r>
            <a:r>
              <a:rPr lang="en-GB" sz="1500" b="1" dirty="0">
                <a:effectLst/>
                <a:latin typeface="+mj-lt"/>
                <a:ea typeface="Calibri" panose="020F0502020204030204" pitchFamily="34" charset="0"/>
                <a:cs typeface="Aptos" panose="020B0004020202020204" pitchFamily="34" charset="0"/>
              </a:rPr>
              <a:t>end of 2061 </a:t>
            </a:r>
            <a:r>
              <a:rPr lang="en-GB" sz="1500" dirty="0">
                <a:effectLst/>
                <a:latin typeface="+mj-lt"/>
                <a:ea typeface="Calibri" panose="020F0502020204030204" pitchFamily="34" charset="0"/>
                <a:cs typeface="Aptos" panose="020B0004020202020204" pitchFamily="34" charset="0"/>
              </a:rPr>
              <a:t>(December 2061), with </a:t>
            </a:r>
            <a:r>
              <a:rPr lang="en-GB" sz="1500" b="1" dirty="0">
                <a:effectLst/>
                <a:latin typeface="+mj-lt"/>
                <a:ea typeface="Calibri" panose="020F0502020204030204" pitchFamily="34" charset="0"/>
                <a:cs typeface="Aptos" panose="020B0004020202020204" pitchFamily="34" charset="0"/>
              </a:rPr>
              <a:t>dismantling activities </a:t>
            </a:r>
            <a:r>
              <a:rPr lang="en-GB" sz="1500" dirty="0">
                <a:effectLst/>
                <a:latin typeface="+mj-lt"/>
                <a:ea typeface="Calibri" panose="020F0502020204030204" pitchFamily="34" charset="0"/>
                <a:cs typeface="Aptos" panose="020B0004020202020204" pitchFamily="34" charset="0"/>
              </a:rPr>
              <a:t>scheduled to begin by the </a:t>
            </a:r>
            <a:r>
              <a:rPr lang="en-GB" sz="1500" b="1" dirty="0">
                <a:effectLst/>
                <a:latin typeface="+mj-lt"/>
                <a:ea typeface="Calibri" panose="020F0502020204030204" pitchFamily="34" charset="0"/>
                <a:cs typeface="Aptos" panose="020B0004020202020204" pitchFamily="34" charset="0"/>
              </a:rPr>
              <a:t>end of 2062</a:t>
            </a:r>
            <a:r>
              <a:rPr lang="en-GB" sz="1500" dirty="0">
                <a:effectLst/>
                <a:latin typeface="+mj-lt"/>
                <a:ea typeface="Calibri" panose="020F0502020204030204" pitchFamily="34" charset="0"/>
                <a:cs typeface="Aptos" panose="020B0004020202020204" pitchFamily="34" charset="0"/>
              </a:rPr>
              <a:t>, i.e. 12 months after shutdown.</a:t>
            </a:r>
          </a:p>
          <a:p>
            <a:pPr>
              <a:buNone/>
            </a:pPr>
            <a:r>
              <a:rPr lang="en-GB" sz="1500" dirty="0">
                <a:effectLst/>
                <a:latin typeface="+mj-lt"/>
                <a:ea typeface="Calibri" panose="020F0502020204030204" pitchFamily="34" charset="0"/>
                <a:cs typeface="Aptos" panose="020B0004020202020204" pitchFamily="34" charset="0"/>
              </a:rPr>
              <a:t>The target timeline for the transition to FCC-</a:t>
            </a:r>
            <a:r>
              <a:rPr lang="en-GB" sz="1500" dirty="0" err="1">
                <a:effectLst/>
                <a:latin typeface="+mj-lt"/>
                <a:ea typeface="Calibri" panose="020F0502020204030204" pitchFamily="34" charset="0"/>
                <a:cs typeface="Aptos" panose="020B0004020202020204" pitchFamily="34" charset="0"/>
              </a:rPr>
              <a:t>hh</a:t>
            </a:r>
            <a:r>
              <a:rPr lang="en-GB" sz="1500" dirty="0">
                <a:effectLst/>
                <a:latin typeface="+mj-lt"/>
                <a:ea typeface="Calibri" panose="020F0502020204030204" pitchFamily="34" charset="0"/>
                <a:cs typeface="Aptos" panose="020B0004020202020204" pitchFamily="34" charset="0"/>
              </a:rPr>
              <a:t> includes a total of 10 years:</a:t>
            </a:r>
          </a:p>
          <a:p>
            <a:pPr marL="342900" lvl="0" indent="-342900">
              <a:buSzPts val="1000"/>
              <a:buFont typeface="Symbol" panose="05050102010706020507" pitchFamily="18" charset="2"/>
              <a:buChar char=""/>
              <a:tabLst>
                <a:tab pos="457200" algn="l"/>
              </a:tabLst>
            </a:pPr>
            <a:r>
              <a:rPr lang="en-GB" sz="1500" dirty="0">
                <a:effectLst/>
                <a:latin typeface="+mj-lt"/>
                <a:ea typeface="Times New Roman" panose="02020603050405020304" pitchFamily="18" charset="0"/>
                <a:cs typeface="Aptos" panose="020B0004020202020204" pitchFamily="34" charset="0"/>
              </a:rPr>
              <a:t>2 years for dismantling,</a:t>
            </a:r>
            <a:endParaRPr lang="en-GB" sz="15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500" dirty="0">
                <a:effectLst/>
                <a:latin typeface="+mj-lt"/>
                <a:ea typeface="Times New Roman" panose="02020603050405020304" pitchFamily="18" charset="0"/>
                <a:cs typeface="Aptos" panose="020B0004020202020204" pitchFamily="34" charset="0"/>
              </a:rPr>
              <a:t>8 years for installation activities.</a:t>
            </a:r>
            <a:endParaRPr lang="en-GB" sz="1500" dirty="0">
              <a:effectLst/>
              <a:latin typeface="+mj-lt"/>
              <a:ea typeface="Calibri" panose="020F0502020204030204" pitchFamily="34" charset="0"/>
              <a:cs typeface="Aptos" panose="020B0004020202020204" pitchFamily="34" charset="0"/>
            </a:endParaRPr>
          </a:p>
          <a:p>
            <a:r>
              <a:rPr lang="en-GB" sz="1500" dirty="0">
                <a:effectLst/>
                <a:latin typeface="+mj-lt"/>
                <a:ea typeface="Calibri" panose="020F0502020204030204" pitchFamily="34" charset="0"/>
                <a:cs typeface="Aptos" panose="020B0004020202020204" pitchFamily="34" charset="0"/>
              </a:rPr>
              <a:t>The dismantling strategy has been analysed and documented in a dedicated </a:t>
            </a:r>
            <a:r>
              <a:rPr lang="en-GB" sz="1500" dirty="0">
                <a:effectLst/>
                <a:latin typeface="+mj-lt"/>
                <a:ea typeface="Calibri" panose="020F0502020204030204" pitchFamily="34" charset="0"/>
                <a:cs typeface="Aptos" panose="020B0004020202020204" pitchFamily="34" charset="0"/>
                <a:hlinkClick r:id="rId3"/>
              </a:rPr>
              <a:t>report by M. Benedikt, P. Collier, and J. Poole.</a:t>
            </a:r>
            <a:endParaRPr lang="en-GB" sz="1500" dirty="0">
              <a:effectLst/>
              <a:latin typeface="+mj-lt"/>
              <a:ea typeface="Calibri" panose="020F0502020204030204" pitchFamily="34" charset="0"/>
              <a:cs typeface="Aptos" panose="020B0004020202020204" pitchFamily="34" charset="0"/>
            </a:endParaRPr>
          </a:p>
        </p:txBody>
      </p:sp>
      <p:pic>
        <p:nvPicPr>
          <p:cNvPr id="6" name="Picture 5">
            <a:extLst>
              <a:ext uri="{FF2B5EF4-FFF2-40B4-BE49-F238E27FC236}">
                <a16:creationId xmlns:a16="http://schemas.microsoft.com/office/drawing/2014/main" id="{5C1F39AD-53AB-AAD9-707F-13318284EE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1760" y="3101360"/>
            <a:ext cx="4100414" cy="1750988"/>
          </a:xfrm>
          <a:prstGeom prst="rect">
            <a:avLst/>
          </a:prstGeom>
        </p:spPr>
      </p:pic>
      <p:sp>
        <p:nvSpPr>
          <p:cNvPr id="4" name="Textfeld 1">
            <a:extLst>
              <a:ext uri="{FF2B5EF4-FFF2-40B4-BE49-F238E27FC236}">
                <a16:creationId xmlns:a16="http://schemas.microsoft.com/office/drawing/2014/main" id="{883F76BD-2240-51A4-09E0-6BE7B508282C}"/>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7" name="Textfeld 7">
            <a:extLst>
              <a:ext uri="{FF2B5EF4-FFF2-40B4-BE49-F238E27FC236}">
                <a16:creationId xmlns:a16="http://schemas.microsoft.com/office/drawing/2014/main" id="{2AFC0D0E-52AC-46F9-AAFB-5172B5438E07}"/>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2" name="TextBox 1">
            <a:extLst>
              <a:ext uri="{FF2B5EF4-FFF2-40B4-BE49-F238E27FC236}">
                <a16:creationId xmlns:a16="http://schemas.microsoft.com/office/drawing/2014/main" id="{AFC72CAF-F182-EC94-F69D-75E0CAF7408D}"/>
              </a:ext>
            </a:extLst>
          </p:cNvPr>
          <p:cNvSpPr txBox="1"/>
          <p:nvPr/>
        </p:nvSpPr>
        <p:spPr>
          <a:xfrm>
            <a:off x="4427984" y="4586955"/>
            <a:ext cx="2232248"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n-US" sz="800" dirty="0" err="1">
                <a:solidFill>
                  <a:srgbClr val="260507"/>
                </a:solidFill>
                <a:highlight>
                  <a:srgbClr val="FFFF00"/>
                </a:highlight>
              </a:rPr>
              <a:t>M.Benedikt</a:t>
            </a:r>
            <a:r>
              <a:rPr lang="en-US" sz="800" dirty="0">
                <a:solidFill>
                  <a:srgbClr val="260507"/>
                </a:solidFill>
                <a:highlight>
                  <a:srgbClr val="FFFF00"/>
                </a:highlight>
              </a:rPr>
              <a:t>, P. Collier,  J. Poole</a:t>
            </a:r>
            <a:endParaRPr lang="en-GB" sz="800" dirty="0">
              <a:solidFill>
                <a:srgbClr val="260507"/>
              </a:solidFill>
              <a:highlight>
                <a:srgbClr val="FFFF00"/>
              </a:highlight>
            </a:endParaRPr>
          </a:p>
        </p:txBody>
      </p:sp>
    </p:spTree>
    <p:extLst>
      <p:ext uri="{BB962C8B-B14F-4D97-AF65-F5344CB8AC3E}">
        <p14:creationId xmlns:p14="http://schemas.microsoft.com/office/powerpoint/2010/main" val="2802127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B909E-18AD-0D13-A9DE-697D30F5BBF7}"/>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1ECD4950-EAAD-0D07-00C0-A5A6E5106934}"/>
              </a:ext>
            </a:extLst>
          </p:cNvPr>
          <p:cNvSpPr>
            <a:spLocks noGrp="1"/>
          </p:cNvSpPr>
          <p:nvPr>
            <p:ph type="title"/>
          </p:nvPr>
        </p:nvSpPr>
        <p:spPr/>
        <p:txBody>
          <a:bodyPr/>
          <a:lstStyle/>
          <a:p>
            <a:r>
              <a:rPr lang="en-US" dirty="0"/>
              <a:t>FCC-</a:t>
            </a:r>
            <a:r>
              <a:rPr lang="en-US" dirty="0" err="1"/>
              <a:t>hh</a:t>
            </a:r>
            <a:r>
              <a:rPr lang="en-US" dirty="0"/>
              <a:t> installation schedule </a:t>
            </a:r>
          </a:p>
        </p:txBody>
      </p:sp>
      <p:sp>
        <p:nvSpPr>
          <p:cNvPr id="11" name="Foliennummernplatzhalter 1">
            <a:extLst>
              <a:ext uri="{FF2B5EF4-FFF2-40B4-BE49-F238E27FC236}">
                <a16:creationId xmlns:a16="http://schemas.microsoft.com/office/drawing/2014/main" id="{F1443BB5-8DE1-575B-50B9-5A3530B63F4B}"/>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31</a:t>
            </a:fld>
            <a:endParaRPr lang="en-US" noProof="0" dirty="0"/>
          </a:p>
        </p:txBody>
      </p:sp>
      <p:sp>
        <p:nvSpPr>
          <p:cNvPr id="3" name="TextBox 2">
            <a:extLst>
              <a:ext uri="{FF2B5EF4-FFF2-40B4-BE49-F238E27FC236}">
                <a16:creationId xmlns:a16="http://schemas.microsoft.com/office/drawing/2014/main" id="{A89EF1CB-6FE8-A668-1A61-64050F3B30A6}"/>
              </a:ext>
            </a:extLst>
          </p:cNvPr>
          <p:cNvSpPr txBox="1"/>
          <p:nvPr/>
        </p:nvSpPr>
        <p:spPr>
          <a:xfrm>
            <a:off x="5368144" y="1275606"/>
            <a:ext cx="3524336" cy="2077492"/>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sz="1500" dirty="0"/>
              <a:t>4 arcs maximum for one type of activities</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dirty="0"/>
              <a:t>Dismantling + machine installation + HWC: </a:t>
            </a:r>
            <a:r>
              <a:rPr lang="en-US" sz="1500" b="1" dirty="0"/>
              <a:t>9.5 years  </a:t>
            </a:r>
          </a:p>
          <a:p>
            <a:pPr marL="285750" indent="-285750" algn="l">
              <a:buFont typeface="Arial" panose="020B0604020202020204" pitchFamily="34" charset="0"/>
              <a:buChar char="•"/>
            </a:pPr>
            <a:endParaRPr lang="en-US" sz="1500" dirty="0"/>
          </a:p>
          <a:p>
            <a:pPr marL="285750" indent="-285750" algn="l">
              <a:buFont typeface="Arial" panose="020B0604020202020204" pitchFamily="34" charset="0"/>
              <a:buChar char="•"/>
            </a:pPr>
            <a:r>
              <a:rPr lang="en-US" sz="1500" dirty="0"/>
              <a:t>Machine ready for beam on </a:t>
            </a:r>
            <a:r>
              <a:rPr lang="en-US" sz="1500" b="1" dirty="0"/>
              <a:t>04/2072</a:t>
            </a:r>
          </a:p>
          <a:p>
            <a:pPr marL="457237" indent="-342900">
              <a:buFont typeface="Arial" panose="020B0604020202020204" pitchFamily="34" charset="0"/>
              <a:buChar char="•"/>
            </a:pPr>
            <a:endParaRPr lang="en-US" sz="1500" dirty="0"/>
          </a:p>
          <a:p>
            <a:pPr marL="285750" indent="-285750" algn="l">
              <a:buFont typeface="Courier New" panose="02070309020205020404" pitchFamily="49" charset="0"/>
              <a:buChar char="o"/>
            </a:pPr>
            <a:endParaRPr lang="en-US" sz="1500" kern="100" dirty="0">
              <a:effectLst/>
              <a:latin typeface="+mj-lt"/>
              <a:ea typeface="Aptos" panose="020B0004020202020204" pitchFamily="34" charset="0"/>
              <a:cs typeface="Times New Roman" panose="02020603050405020304" pitchFamily="18" charset="0"/>
            </a:endParaRPr>
          </a:p>
        </p:txBody>
      </p:sp>
      <p:pic>
        <p:nvPicPr>
          <p:cNvPr id="8" name="Picture 7" descr="A screenshot of a computer screen&#10;&#10;AI-generated content may be incorrect.">
            <a:extLst>
              <a:ext uri="{FF2B5EF4-FFF2-40B4-BE49-F238E27FC236}">
                <a16:creationId xmlns:a16="http://schemas.microsoft.com/office/drawing/2014/main" id="{F9E58C53-4400-DF12-ADCD-18FEE38FA742}"/>
              </a:ext>
            </a:extLst>
          </p:cNvPr>
          <p:cNvPicPr>
            <a:picLocks noChangeAspect="1"/>
          </p:cNvPicPr>
          <p:nvPr/>
        </p:nvPicPr>
        <p:blipFill>
          <a:blip r:embed="rId2">
            <a:extLst>
              <a:ext uri="{28A0092B-C50C-407E-A947-70E740481C1C}">
                <a14:useLocalDpi xmlns:a14="http://schemas.microsoft.com/office/drawing/2010/main" val="0"/>
              </a:ext>
            </a:extLst>
          </a:blip>
          <a:srcRect r="-251" b="11097"/>
          <a:stretch/>
        </p:blipFill>
        <p:spPr>
          <a:xfrm>
            <a:off x="471138" y="1131590"/>
            <a:ext cx="4854230" cy="3506118"/>
          </a:xfrm>
          <a:prstGeom prst="rect">
            <a:avLst/>
          </a:prstGeom>
        </p:spPr>
      </p:pic>
      <p:sp>
        <p:nvSpPr>
          <p:cNvPr id="9" name="Textfeld 1">
            <a:extLst>
              <a:ext uri="{FF2B5EF4-FFF2-40B4-BE49-F238E27FC236}">
                <a16:creationId xmlns:a16="http://schemas.microsoft.com/office/drawing/2014/main" id="{1A535686-76E1-D286-597E-5BF7B4B68CAB}"/>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10" name="Textfeld 7">
            <a:extLst>
              <a:ext uri="{FF2B5EF4-FFF2-40B4-BE49-F238E27FC236}">
                <a16:creationId xmlns:a16="http://schemas.microsoft.com/office/drawing/2014/main" id="{D16CB18E-07D3-0379-1996-1D703956F707}"/>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4" name="Picture 3" descr="A screen shot of a computer&#10;&#10;AI-generated content may be incorrect.">
            <a:extLst>
              <a:ext uri="{FF2B5EF4-FFF2-40B4-BE49-F238E27FC236}">
                <a16:creationId xmlns:a16="http://schemas.microsoft.com/office/drawing/2014/main" id="{6B45560F-15E8-DFC3-D2BF-985FA33EB1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3851742"/>
            <a:ext cx="3043453" cy="645438"/>
          </a:xfrm>
          <a:prstGeom prst="rect">
            <a:avLst/>
          </a:prstGeom>
        </p:spPr>
      </p:pic>
    </p:spTree>
    <p:extLst>
      <p:ext uri="{BB962C8B-B14F-4D97-AF65-F5344CB8AC3E}">
        <p14:creationId xmlns:p14="http://schemas.microsoft.com/office/powerpoint/2010/main" val="9355544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A23ED1-5672-770E-8F4E-F2F044DC6372}"/>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E45EE168-6E3E-2CF6-6930-165DAD4CF8EE}"/>
              </a:ext>
            </a:extLst>
          </p:cNvPr>
          <p:cNvSpPr>
            <a:spLocks noGrp="1"/>
          </p:cNvSpPr>
          <p:nvPr>
            <p:ph type="title"/>
          </p:nvPr>
        </p:nvSpPr>
        <p:spPr/>
        <p:txBody>
          <a:bodyPr/>
          <a:lstStyle/>
          <a:p>
            <a:r>
              <a:rPr lang="en-US" dirty="0"/>
              <a:t>Summary </a:t>
            </a:r>
          </a:p>
        </p:txBody>
      </p:sp>
      <p:sp>
        <p:nvSpPr>
          <p:cNvPr id="11" name="Foliennummernplatzhalter 1">
            <a:extLst>
              <a:ext uri="{FF2B5EF4-FFF2-40B4-BE49-F238E27FC236}">
                <a16:creationId xmlns:a16="http://schemas.microsoft.com/office/drawing/2014/main" id="{ED6BCFC7-9170-431E-D4AC-7D43AD176E0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32</a:t>
            </a:fld>
            <a:endParaRPr lang="en-US" noProof="0" dirty="0"/>
          </a:p>
        </p:txBody>
      </p:sp>
      <p:sp>
        <p:nvSpPr>
          <p:cNvPr id="3" name="TextBox 2">
            <a:extLst>
              <a:ext uri="{FF2B5EF4-FFF2-40B4-BE49-F238E27FC236}">
                <a16:creationId xmlns:a16="http://schemas.microsoft.com/office/drawing/2014/main" id="{7E03ADC2-EC3D-CA62-0BE3-E3EB81D09ED2}"/>
              </a:ext>
            </a:extLst>
          </p:cNvPr>
          <p:cNvSpPr txBox="1"/>
          <p:nvPr/>
        </p:nvSpPr>
        <p:spPr>
          <a:xfrm>
            <a:off x="409050" y="1059582"/>
            <a:ext cx="8263350" cy="3000821"/>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The FCC-ee installation schedule has been </a:t>
            </a:r>
            <a:r>
              <a:rPr lang="en-GB" sz="1500" b="1" dirty="0">
                <a:effectLst/>
                <a:latin typeface="+mj-lt"/>
                <a:ea typeface="Calibri" panose="020F0502020204030204" pitchFamily="34" charset="0"/>
                <a:cs typeface="Aptos" panose="020B0004020202020204" pitchFamily="34" charset="0"/>
              </a:rPr>
              <a:t>refined in coordination with the civil engineering timeline, to optimise the handover strategy </a:t>
            </a:r>
            <a:r>
              <a:rPr lang="en-GB" sz="1500" dirty="0">
                <a:effectLst/>
                <a:latin typeface="+mj-lt"/>
                <a:ea typeface="Calibri" panose="020F0502020204030204" pitchFamily="34" charset="0"/>
                <a:cs typeface="Aptos" panose="020B0004020202020204" pitchFamily="34" charset="0"/>
              </a:rPr>
              <a:t>and </a:t>
            </a:r>
            <a:r>
              <a:rPr lang="en-GB" sz="1500" b="1" dirty="0">
                <a:effectLst/>
                <a:latin typeface="+mj-lt"/>
                <a:ea typeface="Calibri" panose="020F0502020204030204" pitchFamily="34" charset="0"/>
                <a:cs typeface="Aptos" panose="020B0004020202020204" pitchFamily="34" charset="0"/>
              </a:rPr>
              <a:t>allow installation work to begin </a:t>
            </a:r>
            <a:r>
              <a:rPr lang="en-GB" sz="1500" dirty="0">
                <a:effectLst/>
                <a:latin typeface="+mj-lt"/>
                <a:ea typeface="Calibri" panose="020F0502020204030204" pitchFamily="34" charset="0"/>
                <a:cs typeface="Aptos" panose="020B0004020202020204" pitchFamily="34" charset="0"/>
              </a:rPr>
              <a:t>while civil works are still ongoing in the arc.</a:t>
            </a:r>
          </a:p>
          <a:p>
            <a:endParaRPr lang="en-GB" sz="1500" dirty="0">
              <a:effectLst/>
              <a:latin typeface="+mj-lt"/>
              <a:ea typeface="Calibri" panose="020F0502020204030204" pitchFamily="34" charset="0"/>
              <a:cs typeface="Aptos" panose="020B0004020202020204" pitchFamily="34" charset="0"/>
            </a:endParaRPr>
          </a:p>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Drawing on experience from the HL-LHC underground gallery installations, a </a:t>
            </a:r>
            <a:r>
              <a:rPr lang="en-GB" sz="1500" b="1" dirty="0">
                <a:effectLst/>
                <a:latin typeface="+mj-lt"/>
                <a:ea typeface="Calibri" panose="020F0502020204030204" pitchFamily="34" charset="0"/>
                <a:cs typeface="Aptos" panose="020B0004020202020204" pitchFamily="34" charset="0"/>
              </a:rPr>
              <a:t>refined sequence for technical infrastructure installation </a:t>
            </a:r>
            <a:r>
              <a:rPr lang="en-GB" sz="1500" dirty="0">
                <a:effectLst/>
                <a:latin typeface="+mj-lt"/>
                <a:ea typeface="Calibri" panose="020F0502020204030204" pitchFamily="34" charset="0"/>
                <a:cs typeface="Aptos" panose="020B0004020202020204" pitchFamily="34" charset="0"/>
              </a:rPr>
              <a:t>was developed, including the integration of high-voltage cable installation.</a:t>
            </a:r>
          </a:p>
          <a:p>
            <a:endParaRPr lang="en-GB" sz="1500" dirty="0">
              <a:effectLst/>
              <a:latin typeface="+mj-lt"/>
              <a:ea typeface="Calibri" panose="020F0502020204030204" pitchFamily="34" charset="0"/>
              <a:cs typeface="Aptos" panose="020B0004020202020204" pitchFamily="34" charset="0"/>
            </a:endParaRPr>
          </a:p>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The </a:t>
            </a:r>
            <a:r>
              <a:rPr lang="en-GB" sz="1500" b="1" dirty="0">
                <a:effectLst/>
                <a:latin typeface="+mj-lt"/>
                <a:ea typeface="Calibri" panose="020F0502020204030204" pitchFamily="34" charset="0"/>
                <a:cs typeface="Aptos" panose="020B0004020202020204" pitchFamily="34" charset="0"/>
              </a:rPr>
              <a:t>radiofrequency equipment installation sequence </a:t>
            </a:r>
            <a:r>
              <a:rPr lang="en-GB" sz="1500" dirty="0">
                <a:effectLst/>
                <a:latin typeface="+mj-lt"/>
                <a:ea typeface="Calibri" panose="020F0502020204030204" pitchFamily="34" charset="0"/>
                <a:cs typeface="Aptos" panose="020B0004020202020204" pitchFamily="34" charset="0"/>
              </a:rPr>
              <a:t>has been incorporated into the overall schedule and does not impact the critical installation path.</a:t>
            </a:r>
          </a:p>
          <a:p>
            <a:endParaRPr lang="en-GB" sz="1500" dirty="0">
              <a:effectLst/>
              <a:latin typeface="+mj-lt"/>
              <a:ea typeface="Calibri" panose="020F0502020204030204" pitchFamily="34" charset="0"/>
              <a:cs typeface="Aptos" panose="020B0004020202020204" pitchFamily="34" charset="0"/>
            </a:endParaRPr>
          </a:p>
          <a:p>
            <a:pPr marL="285750" indent="-285750">
              <a:buFont typeface="Arial" panose="020B0604020202020204" pitchFamily="34" charset="0"/>
              <a:buChar char="•"/>
            </a:pPr>
            <a:r>
              <a:rPr lang="en-GB" sz="1500" dirty="0">
                <a:effectLst/>
                <a:latin typeface="+mj-lt"/>
                <a:ea typeface="Calibri" panose="020F0502020204030204" pitchFamily="34" charset="0"/>
                <a:cs typeface="Aptos" panose="020B0004020202020204" pitchFamily="34" charset="0"/>
              </a:rPr>
              <a:t>The transition from FCC-ee to FCC-</a:t>
            </a:r>
            <a:r>
              <a:rPr lang="en-GB" sz="1500" dirty="0" err="1">
                <a:effectLst/>
                <a:latin typeface="+mj-lt"/>
                <a:ea typeface="Calibri" panose="020F0502020204030204" pitchFamily="34" charset="0"/>
                <a:cs typeface="Aptos" panose="020B0004020202020204" pitchFamily="34" charset="0"/>
              </a:rPr>
              <a:t>hh</a:t>
            </a:r>
            <a:r>
              <a:rPr lang="en-GB" sz="1500" dirty="0">
                <a:effectLst/>
                <a:latin typeface="+mj-lt"/>
                <a:ea typeface="Calibri" panose="020F0502020204030204" pitchFamily="34" charset="0"/>
                <a:cs typeface="Aptos" panose="020B0004020202020204" pitchFamily="34" charset="0"/>
              </a:rPr>
              <a:t> is designed to </a:t>
            </a:r>
            <a:r>
              <a:rPr lang="en-GB" sz="1500" b="1" dirty="0">
                <a:effectLst/>
                <a:latin typeface="+mj-lt"/>
                <a:ea typeface="Calibri" panose="020F0502020204030204" pitchFamily="34" charset="0"/>
                <a:cs typeface="Aptos" panose="020B0004020202020204" pitchFamily="34" charset="0"/>
              </a:rPr>
              <a:t>fit within a 10-year window</a:t>
            </a:r>
            <a:r>
              <a:rPr lang="en-GB" sz="1500" dirty="0">
                <a:effectLst/>
                <a:latin typeface="+mj-lt"/>
                <a:ea typeface="Calibri" panose="020F0502020204030204" pitchFamily="34" charset="0"/>
                <a:cs typeface="Aptos" panose="020B0004020202020204" pitchFamily="34" charset="0"/>
              </a:rPr>
              <a:t>, including 2 years of dismantling and 8 years of FCC-</a:t>
            </a:r>
            <a:r>
              <a:rPr lang="en-GB" sz="1500" dirty="0" err="1">
                <a:effectLst/>
                <a:latin typeface="+mj-lt"/>
                <a:ea typeface="Calibri" panose="020F0502020204030204" pitchFamily="34" charset="0"/>
                <a:cs typeface="Aptos" panose="020B0004020202020204" pitchFamily="34" charset="0"/>
              </a:rPr>
              <a:t>hh</a:t>
            </a:r>
            <a:r>
              <a:rPr lang="en-GB" sz="1500" dirty="0">
                <a:effectLst/>
                <a:latin typeface="+mj-lt"/>
                <a:ea typeface="Calibri" panose="020F0502020204030204" pitchFamily="34" charset="0"/>
                <a:cs typeface="Aptos" panose="020B0004020202020204" pitchFamily="34" charset="0"/>
              </a:rPr>
              <a:t> infrastructure and machine installation.</a:t>
            </a:r>
            <a:endParaRPr lang="en-US" sz="1500" dirty="0">
              <a:latin typeface="+mj-lt"/>
            </a:endParaRPr>
          </a:p>
        </p:txBody>
      </p:sp>
      <p:sp>
        <p:nvSpPr>
          <p:cNvPr id="2" name="Textfeld 1">
            <a:extLst>
              <a:ext uri="{FF2B5EF4-FFF2-40B4-BE49-F238E27FC236}">
                <a16:creationId xmlns:a16="http://schemas.microsoft.com/office/drawing/2014/main" id="{715D423C-9391-9968-1EB5-29474EEEEB7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4" name="Textfeld 7">
            <a:extLst>
              <a:ext uri="{FF2B5EF4-FFF2-40B4-BE49-F238E27FC236}">
                <a16:creationId xmlns:a16="http://schemas.microsoft.com/office/drawing/2014/main" id="{F1689D1F-A6E1-94A9-0F73-EA251E662A32}"/>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Tree>
    <p:extLst>
      <p:ext uri="{BB962C8B-B14F-4D97-AF65-F5344CB8AC3E}">
        <p14:creationId xmlns:p14="http://schemas.microsoft.com/office/powerpoint/2010/main" val="3256615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7A9B7-A549-1D81-65D3-78FF067D95F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51D0BF1E-42C1-FD3B-B3DE-F1A648BBE3D0}"/>
              </a:ext>
            </a:extLst>
          </p:cNvPr>
          <p:cNvSpPr>
            <a:spLocks noGrp="1"/>
          </p:cNvSpPr>
          <p:nvPr>
            <p:ph type="title"/>
          </p:nvPr>
        </p:nvSpPr>
        <p:spPr/>
        <p:txBody>
          <a:bodyPr/>
          <a:lstStyle/>
          <a:p>
            <a:r>
              <a:rPr lang="en-US" dirty="0"/>
              <a:t>Next steps</a:t>
            </a:r>
          </a:p>
        </p:txBody>
      </p:sp>
      <p:sp>
        <p:nvSpPr>
          <p:cNvPr id="11" name="Foliennummernplatzhalter 1">
            <a:extLst>
              <a:ext uri="{FF2B5EF4-FFF2-40B4-BE49-F238E27FC236}">
                <a16:creationId xmlns:a16="http://schemas.microsoft.com/office/drawing/2014/main" id="{CA706EDF-8F60-3CB9-130A-5E25BEB94B2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33</a:t>
            </a:fld>
            <a:endParaRPr lang="en-US" noProof="0" dirty="0"/>
          </a:p>
        </p:txBody>
      </p:sp>
      <p:sp>
        <p:nvSpPr>
          <p:cNvPr id="3" name="TextBox 2">
            <a:extLst>
              <a:ext uri="{FF2B5EF4-FFF2-40B4-BE49-F238E27FC236}">
                <a16:creationId xmlns:a16="http://schemas.microsoft.com/office/drawing/2014/main" id="{6BA44658-CF83-A829-3897-78C5F1B4F56C}"/>
              </a:ext>
            </a:extLst>
          </p:cNvPr>
          <p:cNvSpPr txBox="1"/>
          <p:nvPr/>
        </p:nvSpPr>
        <p:spPr>
          <a:xfrm>
            <a:off x="409050" y="1131590"/>
            <a:ext cx="8263350" cy="3447098"/>
          </a:xfrm>
          <a:prstGeom prst="rect">
            <a:avLst/>
          </a:prstGeom>
          <a:noFill/>
        </p:spPr>
        <p:txBody>
          <a:bodyPr wrap="square" lIns="0" tIns="0" rIns="0" bIns="0" rtlCol="0">
            <a:spAutoFit/>
          </a:bodyPr>
          <a:lstStyle/>
          <a:p>
            <a:pPr>
              <a:buNone/>
            </a:pPr>
            <a:endParaRPr lang="en-GB" sz="16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600" dirty="0">
                <a:effectLst/>
                <a:latin typeface="+mj-lt"/>
                <a:ea typeface="Times New Roman" panose="02020603050405020304" pitchFamily="18" charset="0"/>
                <a:cs typeface="Aptos" panose="020B0004020202020204" pitchFamily="34" charset="0"/>
              </a:rPr>
              <a:t>Define the ventilation strategy during installation, in collaboration with EN-CV.</a:t>
            </a:r>
          </a:p>
          <a:p>
            <a:pPr lvl="0">
              <a:buSzPts val="1000"/>
              <a:tabLst>
                <a:tab pos="457200" algn="l"/>
              </a:tabLst>
            </a:pPr>
            <a:endParaRPr lang="en-GB" sz="16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600" dirty="0">
                <a:effectLst/>
                <a:latin typeface="+mj-lt"/>
                <a:ea typeface="Times New Roman" panose="02020603050405020304" pitchFamily="18" charset="0"/>
                <a:cs typeface="Aptos" panose="020B0004020202020204" pitchFamily="34" charset="0"/>
              </a:rPr>
              <a:t>Discuss the installation of safety systems and the management of degraded operational modes during installation, together with the Safety Team.</a:t>
            </a:r>
          </a:p>
          <a:p>
            <a:pPr lvl="0">
              <a:buSzPts val="1000"/>
              <a:tabLst>
                <a:tab pos="457200" algn="l"/>
              </a:tabLst>
            </a:pPr>
            <a:endParaRPr lang="en-GB" sz="16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600" dirty="0">
                <a:effectLst/>
                <a:latin typeface="+mj-lt"/>
                <a:ea typeface="Times New Roman" panose="02020603050405020304" pitchFamily="18" charset="0"/>
                <a:cs typeface="Aptos" panose="020B0004020202020204" pitchFamily="34" charset="0"/>
              </a:rPr>
              <a:t>Integrate the cryogenic systems into the installation sequence within the shaft and caverns, in coordination with the Cryogenics Team.</a:t>
            </a:r>
          </a:p>
          <a:p>
            <a:pPr lvl="0">
              <a:buSzPts val="1000"/>
              <a:tabLst>
                <a:tab pos="457200" algn="l"/>
              </a:tabLst>
            </a:pPr>
            <a:endParaRPr lang="en-GB" sz="16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600" dirty="0">
                <a:effectLst/>
                <a:latin typeface="+mj-lt"/>
                <a:ea typeface="Times New Roman" panose="02020603050405020304" pitchFamily="18" charset="0"/>
                <a:cs typeface="Aptos" panose="020B0004020202020204" pitchFamily="34" charset="0"/>
              </a:rPr>
              <a:t>Plan the installation of all remaining tunnels and underground caverns, in collaboration with the relevant groups.</a:t>
            </a:r>
          </a:p>
          <a:p>
            <a:pPr lvl="0">
              <a:buSzPts val="1000"/>
              <a:tabLst>
                <a:tab pos="457200" algn="l"/>
              </a:tabLst>
            </a:pPr>
            <a:endParaRPr lang="en-GB" sz="1600" dirty="0">
              <a:effectLst/>
              <a:latin typeface="+mj-lt"/>
              <a:ea typeface="Calibri" panose="020F050202020403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1600" dirty="0">
                <a:effectLst/>
                <a:latin typeface="+mj-lt"/>
                <a:ea typeface="Times New Roman" panose="02020603050405020304" pitchFamily="18" charset="0"/>
                <a:cs typeface="Aptos" panose="020B0004020202020204" pitchFamily="34" charset="0"/>
              </a:rPr>
              <a:t>Continue to closely monitor the civil engineering schedule.</a:t>
            </a:r>
            <a:endParaRPr lang="en-GB" sz="1600" dirty="0">
              <a:effectLst/>
              <a:latin typeface="+mj-lt"/>
              <a:ea typeface="Calibri" panose="020F0502020204030204" pitchFamily="34" charset="0"/>
              <a:cs typeface="Aptos" panose="020B0004020202020204" pitchFamily="34" charset="0"/>
            </a:endParaRPr>
          </a:p>
          <a:p>
            <a:pPr marL="457237" indent="-342900">
              <a:buFont typeface="Arial" panose="020B0604020202020204" pitchFamily="34" charset="0"/>
              <a:buChar char="•"/>
            </a:pPr>
            <a:endParaRPr lang="en-US" sz="1600" dirty="0"/>
          </a:p>
        </p:txBody>
      </p:sp>
      <p:sp>
        <p:nvSpPr>
          <p:cNvPr id="2" name="Textfeld 1">
            <a:extLst>
              <a:ext uri="{FF2B5EF4-FFF2-40B4-BE49-F238E27FC236}">
                <a16:creationId xmlns:a16="http://schemas.microsoft.com/office/drawing/2014/main" id="{C1CEA01F-52C3-807D-4A6C-92E3F5129B1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4" name="Textfeld 7">
            <a:extLst>
              <a:ext uri="{FF2B5EF4-FFF2-40B4-BE49-F238E27FC236}">
                <a16:creationId xmlns:a16="http://schemas.microsoft.com/office/drawing/2014/main" id="{DC3BE35D-6AC6-BE8A-F882-3B1320F47AB6}"/>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Tree>
    <p:extLst>
      <p:ext uri="{BB962C8B-B14F-4D97-AF65-F5344CB8AC3E}">
        <p14:creationId xmlns:p14="http://schemas.microsoft.com/office/powerpoint/2010/main" val="2793617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34</a:t>
            </a:fld>
            <a:endParaRPr lang="en-US" dirty="0"/>
          </a:p>
        </p:txBody>
      </p:sp>
      <p:sp>
        <p:nvSpPr>
          <p:cNvPr id="3" name="Textfeld 1">
            <a:extLst>
              <a:ext uri="{FF2B5EF4-FFF2-40B4-BE49-F238E27FC236}">
                <a16:creationId xmlns:a16="http://schemas.microsoft.com/office/drawing/2014/main" id="{CB8C7FB7-54D0-3CF0-637C-63136A88811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4" name="Textfeld 7">
            <a:extLst>
              <a:ext uri="{FF2B5EF4-FFF2-40B4-BE49-F238E27FC236}">
                <a16:creationId xmlns:a16="http://schemas.microsoft.com/office/drawing/2014/main" id="{8824E87A-EADA-8719-7B85-CE79E2D4708B}"/>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Tree>
    <p:extLst>
      <p:ext uri="{BB962C8B-B14F-4D97-AF65-F5344CB8AC3E}">
        <p14:creationId xmlns:p14="http://schemas.microsoft.com/office/powerpoint/2010/main" val="129495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3E773-68FE-60EF-3134-0C70629FEA48}"/>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3C802E23-6E3A-E298-94BE-85E510651AF2}"/>
              </a:ext>
            </a:extLst>
          </p:cNvPr>
          <p:cNvSpPr>
            <a:spLocks noGrp="1"/>
          </p:cNvSpPr>
          <p:nvPr>
            <p:ph type="title"/>
          </p:nvPr>
        </p:nvSpPr>
        <p:spPr>
          <a:xfrm>
            <a:off x="442800" y="577800"/>
            <a:ext cx="8377672" cy="804066"/>
          </a:xfrm>
        </p:spPr>
        <p:txBody>
          <a:bodyPr/>
          <a:lstStyle/>
          <a:p>
            <a:r>
              <a:rPr lang="en-US" dirty="0"/>
              <a:t>May 2024: Civil engineering strategy</a:t>
            </a:r>
          </a:p>
        </p:txBody>
      </p:sp>
      <p:sp>
        <p:nvSpPr>
          <p:cNvPr id="11" name="Foliennummernplatzhalter 1">
            <a:extLst>
              <a:ext uri="{FF2B5EF4-FFF2-40B4-BE49-F238E27FC236}">
                <a16:creationId xmlns:a16="http://schemas.microsoft.com/office/drawing/2014/main" id="{B40A2EA7-C333-1A08-7622-D9D23926C1C1}"/>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7" name="Text Placeholder 6">
            <a:extLst>
              <a:ext uri="{FF2B5EF4-FFF2-40B4-BE49-F238E27FC236}">
                <a16:creationId xmlns:a16="http://schemas.microsoft.com/office/drawing/2014/main" id="{9B03208B-131A-6621-9D6C-6FB62B6659E0}"/>
              </a:ext>
            </a:extLst>
          </p:cNvPr>
          <p:cNvSpPr>
            <a:spLocks noGrp="1"/>
          </p:cNvSpPr>
          <p:nvPr>
            <p:ph type="body" sz="quarter" idx="12"/>
          </p:nvPr>
        </p:nvSpPr>
        <p:spPr>
          <a:xfrm>
            <a:off x="429960" y="1592341"/>
            <a:ext cx="3464822" cy="3348144"/>
          </a:xfrm>
        </p:spPr>
        <p:txBody>
          <a:bodyPr/>
          <a:lstStyle/>
          <a:p>
            <a:pPr marL="285750" indent="-285750">
              <a:buFont typeface="Arial" panose="020B0604020202020204" pitchFamily="34" charset="0"/>
              <a:buChar char="•"/>
            </a:pPr>
            <a:r>
              <a:rPr lang="en-US" sz="1500" dirty="0">
                <a:latin typeface="+mj-lt"/>
              </a:rPr>
              <a:t>During the FCC week 2024, </a:t>
            </a:r>
            <a:r>
              <a:rPr lang="en-US" sz="1500" dirty="0">
                <a:latin typeface="+mj-lt"/>
                <a:hlinkClick r:id="rId2"/>
              </a:rPr>
              <a:t>civil engineering schedule</a:t>
            </a:r>
            <a:r>
              <a:rPr lang="en-US" sz="1500" dirty="0">
                <a:latin typeface="+mj-lt"/>
              </a:rPr>
              <a:t> included a </a:t>
            </a:r>
            <a:r>
              <a:rPr lang="en-US" sz="1500" b="1" dirty="0">
                <a:latin typeface="+mj-lt"/>
              </a:rPr>
              <a:t>single handover (shafts and one adjacent sector simultaneously)</a:t>
            </a:r>
            <a:r>
              <a:rPr lang="en-US" sz="1500" dirty="0">
                <a:latin typeface="+mj-lt"/>
              </a:rPr>
              <a:t>.</a:t>
            </a:r>
            <a:endParaRPr lang="en-US" sz="1500" b="1" dirty="0">
              <a:latin typeface="+mj-lt"/>
            </a:endParaRPr>
          </a:p>
          <a:p>
            <a:r>
              <a:rPr lang="en-US" sz="1500" b="1" dirty="0">
                <a:latin typeface="+mj-lt"/>
              </a:rPr>
              <a:t> </a:t>
            </a:r>
          </a:p>
          <a:p>
            <a:pPr marL="285750" indent="-285750">
              <a:buFont typeface="Arial" panose="020B0604020202020204" pitchFamily="34" charset="0"/>
              <a:buChar char="•"/>
            </a:pPr>
            <a:r>
              <a:rPr lang="en-US" sz="1500" dirty="0">
                <a:latin typeface="+mj-lt"/>
              </a:rPr>
              <a:t>In total, </a:t>
            </a:r>
            <a:r>
              <a:rPr lang="en-US" sz="1500" b="1" dirty="0">
                <a:latin typeface="+mj-lt"/>
              </a:rPr>
              <a:t>8 such handovers </a:t>
            </a:r>
            <a:r>
              <a:rPr lang="en-US" sz="1500" dirty="0">
                <a:latin typeface="+mj-lt"/>
              </a:rPr>
              <a:t>are planned to initiate the installation sequence. </a:t>
            </a:r>
          </a:p>
          <a:p>
            <a:endParaRPr lang="en-US" sz="1500" b="1" dirty="0">
              <a:latin typeface="+mj-lt"/>
            </a:endParaRPr>
          </a:p>
          <a:p>
            <a:pPr marL="285750" indent="-285750">
              <a:buFont typeface="Arial" panose="020B0604020202020204" pitchFamily="34" charset="0"/>
              <a:buChar char="•"/>
            </a:pPr>
            <a:endParaRPr lang="en-US" sz="1500" dirty="0">
              <a:solidFill>
                <a:schemeClr val="accent3"/>
              </a:solidFill>
              <a:latin typeface="+mj-lt"/>
            </a:endParaRPr>
          </a:p>
        </p:txBody>
      </p:sp>
      <p:sp>
        <p:nvSpPr>
          <p:cNvPr id="4" name="Textfeld 1">
            <a:extLst>
              <a:ext uri="{FF2B5EF4-FFF2-40B4-BE49-F238E27FC236}">
                <a16:creationId xmlns:a16="http://schemas.microsoft.com/office/drawing/2014/main" id="{F45D47BE-07BF-2821-1D30-7ACCA71481C1}"/>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8" name="Textfeld 7">
            <a:extLst>
              <a:ext uri="{FF2B5EF4-FFF2-40B4-BE49-F238E27FC236}">
                <a16:creationId xmlns:a16="http://schemas.microsoft.com/office/drawing/2014/main" id="{A952D493-F2AC-B364-293D-082886BC9C04}"/>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6" name="Picture 5" descr="Diagram&#10;&#10;Description automatically generated">
            <a:extLst>
              <a:ext uri="{FF2B5EF4-FFF2-40B4-BE49-F238E27FC236}">
                <a16:creationId xmlns:a16="http://schemas.microsoft.com/office/drawing/2014/main" id="{E759CD7D-207C-F5E5-A39A-39DF51D8CC5D}"/>
              </a:ext>
            </a:extLst>
          </p:cNvPr>
          <p:cNvPicPr>
            <a:picLocks noChangeAspect="1"/>
          </p:cNvPicPr>
          <p:nvPr/>
        </p:nvPicPr>
        <p:blipFill>
          <a:blip r:embed="rId3">
            <a:clrChange>
              <a:clrFrom>
                <a:srgbClr val="6745CB"/>
              </a:clrFrom>
              <a:clrTo>
                <a:srgbClr val="6745CB">
                  <a:alpha val="0"/>
                </a:srgbClr>
              </a:clrTo>
            </a:clrChange>
            <a:extLst>
              <a:ext uri="{28A0092B-C50C-407E-A947-70E740481C1C}">
                <a14:useLocalDpi xmlns:a14="http://schemas.microsoft.com/office/drawing/2010/main" val="0"/>
              </a:ext>
            </a:extLst>
          </a:blip>
          <a:stretch>
            <a:fillRect/>
          </a:stretch>
        </p:blipFill>
        <p:spPr>
          <a:xfrm>
            <a:off x="3907622" y="1592341"/>
            <a:ext cx="3051159" cy="2219147"/>
          </a:xfrm>
          <a:prstGeom prst="rect">
            <a:avLst/>
          </a:prstGeom>
          <a:ln w="19050">
            <a:solidFill>
              <a:srgbClr val="0F124A"/>
            </a:solidFill>
          </a:ln>
        </p:spPr>
      </p:pic>
      <p:pic>
        <p:nvPicPr>
          <p:cNvPr id="52" name="Picture 51" descr="A graph with different colored squares&#10;&#10;Description automatically generated">
            <a:extLst>
              <a:ext uri="{FF2B5EF4-FFF2-40B4-BE49-F238E27FC236}">
                <a16:creationId xmlns:a16="http://schemas.microsoft.com/office/drawing/2014/main" id="{65EA97F8-E5DF-A8F0-16F6-FBA8FF87EA8F}"/>
              </a:ext>
            </a:extLst>
          </p:cNvPr>
          <p:cNvPicPr>
            <a:picLocks noChangeAspect="1"/>
          </p:cNvPicPr>
          <p:nvPr/>
        </p:nvPicPr>
        <p:blipFill rotWithShape="1">
          <a:blip r:embed="rId4"/>
          <a:srcRect r="82283" b="29863"/>
          <a:stretch/>
        </p:blipFill>
        <p:spPr>
          <a:xfrm>
            <a:off x="7092280" y="989224"/>
            <a:ext cx="664686" cy="3279174"/>
          </a:xfrm>
          <a:prstGeom prst="rect">
            <a:avLst/>
          </a:prstGeom>
        </p:spPr>
      </p:pic>
      <p:sp>
        <p:nvSpPr>
          <p:cNvPr id="53" name="Isosceles Triangle 52">
            <a:extLst>
              <a:ext uri="{FF2B5EF4-FFF2-40B4-BE49-F238E27FC236}">
                <a16:creationId xmlns:a16="http://schemas.microsoft.com/office/drawing/2014/main" id="{1204E09B-BF61-F72D-4543-61E9618EAC85}"/>
              </a:ext>
            </a:extLst>
          </p:cNvPr>
          <p:cNvSpPr/>
          <p:nvPr/>
        </p:nvSpPr>
        <p:spPr>
          <a:xfrm>
            <a:off x="7444936" y="2540205"/>
            <a:ext cx="125653" cy="144016"/>
          </a:xfrm>
          <a:prstGeom prst="triangl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a:extLst>
              <a:ext uri="{FF2B5EF4-FFF2-40B4-BE49-F238E27FC236}">
                <a16:creationId xmlns:a16="http://schemas.microsoft.com/office/drawing/2014/main" id="{D11A8A42-A410-D20F-ED59-51D6D77463A9}"/>
              </a:ext>
            </a:extLst>
          </p:cNvPr>
          <p:cNvCxnSpPr>
            <a:cxnSpLocks/>
          </p:cNvCxnSpPr>
          <p:nvPr/>
        </p:nvCxnSpPr>
        <p:spPr>
          <a:xfrm>
            <a:off x="7381793" y="2715766"/>
            <a:ext cx="52626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B4F56FEB-BFE8-378A-DF45-85FB2629C6CC}"/>
              </a:ext>
            </a:extLst>
          </p:cNvPr>
          <p:cNvSpPr txBox="1"/>
          <p:nvPr/>
        </p:nvSpPr>
        <p:spPr>
          <a:xfrm>
            <a:off x="7860749" y="2354528"/>
            <a:ext cx="1076354" cy="483274"/>
          </a:xfrm>
          <a:prstGeom prst="rect">
            <a:avLst/>
          </a:prstGeom>
          <a:noFill/>
        </p:spPr>
        <p:txBody>
          <a:bodyPr wrap="square" rtlCol="0">
            <a:spAutoFit/>
          </a:bodyPr>
          <a:lstStyle/>
          <a:p>
            <a:pPr algn="l">
              <a:lnSpc>
                <a:spcPts val="3700"/>
              </a:lnSpc>
            </a:pPr>
            <a:r>
              <a:rPr lang="en-US" sz="1200" dirty="0">
                <a:solidFill>
                  <a:srgbClr val="3366FF"/>
                </a:solidFill>
              </a:rPr>
              <a:t>Shaft works </a:t>
            </a:r>
            <a:endParaRPr lang="en-GB" sz="1200" dirty="0">
              <a:solidFill>
                <a:srgbClr val="3366FF"/>
              </a:solidFill>
            </a:endParaRPr>
          </a:p>
        </p:txBody>
      </p:sp>
      <p:cxnSp>
        <p:nvCxnSpPr>
          <p:cNvPr id="58" name="Straight Connector 57">
            <a:extLst>
              <a:ext uri="{FF2B5EF4-FFF2-40B4-BE49-F238E27FC236}">
                <a16:creationId xmlns:a16="http://schemas.microsoft.com/office/drawing/2014/main" id="{74AF29A6-8509-6753-C730-C319A039AE94}"/>
              </a:ext>
            </a:extLst>
          </p:cNvPr>
          <p:cNvCxnSpPr>
            <a:cxnSpLocks/>
          </p:cNvCxnSpPr>
          <p:nvPr/>
        </p:nvCxnSpPr>
        <p:spPr>
          <a:xfrm flipH="1">
            <a:off x="7608179" y="3155644"/>
            <a:ext cx="299874"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BE39A92E-7095-9F87-EE77-C5E7C10B7DFD}"/>
              </a:ext>
            </a:extLst>
          </p:cNvPr>
          <p:cNvSpPr txBox="1"/>
          <p:nvPr/>
        </p:nvSpPr>
        <p:spPr>
          <a:xfrm>
            <a:off x="7860749" y="2754651"/>
            <a:ext cx="1076354" cy="646331"/>
          </a:xfrm>
          <a:prstGeom prst="rect">
            <a:avLst/>
          </a:prstGeom>
          <a:noFill/>
        </p:spPr>
        <p:txBody>
          <a:bodyPr wrap="square" rtlCol="0">
            <a:spAutoFit/>
          </a:bodyPr>
          <a:lstStyle/>
          <a:p>
            <a:pPr algn="l"/>
            <a:r>
              <a:rPr lang="en-US" sz="1200" dirty="0">
                <a:solidFill>
                  <a:srgbClr val="85DA78"/>
                </a:solidFill>
              </a:rPr>
              <a:t>Technical infrastructure  installation  </a:t>
            </a:r>
            <a:endParaRPr lang="en-GB" sz="1200" dirty="0">
              <a:solidFill>
                <a:srgbClr val="85DA78"/>
              </a:solidFill>
            </a:endParaRPr>
          </a:p>
        </p:txBody>
      </p:sp>
      <p:cxnSp>
        <p:nvCxnSpPr>
          <p:cNvPr id="63" name="Straight Connector 62">
            <a:extLst>
              <a:ext uri="{FF2B5EF4-FFF2-40B4-BE49-F238E27FC236}">
                <a16:creationId xmlns:a16="http://schemas.microsoft.com/office/drawing/2014/main" id="{CBC20D07-8C72-5CA3-0348-C4070FECADD3}"/>
              </a:ext>
            </a:extLst>
          </p:cNvPr>
          <p:cNvCxnSpPr>
            <a:cxnSpLocks/>
          </p:cNvCxnSpPr>
          <p:nvPr/>
        </p:nvCxnSpPr>
        <p:spPr>
          <a:xfrm>
            <a:off x="7659625" y="3604357"/>
            <a:ext cx="248428"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74A2F553-4ED5-6F4E-AD27-67A2229606D1}"/>
              </a:ext>
            </a:extLst>
          </p:cNvPr>
          <p:cNvSpPr txBox="1"/>
          <p:nvPr/>
        </p:nvSpPr>
        <p:spPr>
          <a:xfrm>
            <a:off x="7860749" y="3362619"/>
            <a:ext cx="1076354" cy="646331"/>
          </a:xfrm>
          <a:prstGeom prst="rect">
            <a:avLst/>
          </a:prstGeom>
          <a:noFill/>
        </p:spPr>
        <p:txBody>
          <a:bodyPr wrap="square" rtlCol="0">
            <a:spAutoFit/>
          </a:bodyPr>
          <a:lstStyle/>
          <a:p>
            <a:pPr algn="l"/>
            <a:r>
              <a:rPr lang="en-US" sz="1200" dirty="0">
                <a:solidFill>
                  <a:srgbClr val="FFC000"/>
                </a:solidFill>
              </a:rPr>
              <a:t>Machine installation planning</a:t>
            </a:r>
            <a:endParaRPr lang="en-GB" sz="1200" dirty="0">
              <a:solidFill>
                <a:srgbClr val="FFC000"/>
              </a:solidFill>
            </a:endParaRPr>
          </a:p>
        </p:txBody>
      </p:sp>
      <p:sp>
        <p:nvSpPr>
          <p:cNvPr id="65" name="TextBox 64">
            <a:extLst>
              <a:ext uri="{FF2B5EF4-FFF2-40B4-BE49-F238E27FC236}">
                <a16:creationId xmlns:a16="http://schemas.microsoft.com/office/drawing/2014/main" id="{02E79F49-4BF3-B9AE-046E-2DC5EE70B560}"/>
              </a:ext>
            </a:extLst>
          </p:cNvPr>
          <p:cNvSpPr txBox="1"/>
          <p:nvPr/>
        </p:nvSpPr>
        <p:spPr>
          <a:xfrm>
            <a:off x="6469954" y="4268398"/>
            <a:ext cx="2352668" cy="477118"/>
          </a:xfrm>
          <a:prstGeom prst="rect">
            <a:avLst/>
          </a:prstGeom>
          <a:noFill/>
        </p:spPr>
        <p:txBody>
          <a:bodyPr wrap="square" rtlCol="0">
            <a:spAutoFit/>
          </a:bodyPr>
          <a:lstStyle/>
          <a:p>
            <a:pPr algn="ctr">
              <a:lnSpc>
                <a:spcPts val="1000"/>
              </a:lnSpc>
            </a:pPr>
            <a:r>
              <a:rPr lang="en-US" sz="1100" i="1" dirty="0"/>
              <a:t>Example of installation schedule from point A to point B with the single handover strategy</a:t>
            </a:r>
            <a:endParaRPr lang="en-GB" sz="1100" i="1" dirty="0"/>
          </a:p>
        </p:txBody>
      </p:sp>
      <p:cxnSp>
        <p:nvCxnSpPr>
          <p:cNvPr id="70" name="Straight Connector 69">
            <a:extLst>
              <a:ext uri="{FF2B5EF4-FFF2-40B4-BE49-F238E27FC236}">
                <a16:creationId xmlns:a16="http://schemas.microsoft.com/office/drawing/2014/main" id="{EFC85051-8A84-F315-99EB-B6345BE07646}"/>
              </a:ext>
            </a:extLst>
          </p:cNvPr>
          <p:cNvCxnSpPr>
            <a:cxnSpLocks/>
          </p:cNvCxnSpPr>
          <p:nvPr/>
        </p:nvCxnSpPr>
        <p:spPr>
          <a:xfrm>
            <a:off x="7507763" y="2571750"/>
            <a:ext cx="40029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BE477477-49F8-E4ED-7C3D-580AF3114EED}"/>
              </a:ext>
            </a:extLst>
          </p:cNvPr>
          <p:cNvSpPr txBox="1"/>
          <p:nvPr/>
        </p:nvSpPr>
        <p:spPr>
          <a:xfrm>
            <a:off x="7860749" y="2201839"/>
            <a:ext cx="1076354" cy="483274"/>
          </a:xfrm>
          <a:prstGeom prst="rect">
            <a:avLst/>
          </a:prstGeom>
          <a:noFill/>
        </p:spPr>
        <p:txBody>
          <a:bodyPr wrap="square" rtlCol="0">
            <a:spAutoFit/>
          </a:bodyPr>
          <a:lstStyle/>
          <a:p>
            <a:pPr algn="l">
              <a:lnSpc>
                <a:spcPts val="3700"/>
              </a:lnSpc>
            </a:pPr>
            <a:r>
              <a:rPr lang="en-US" sz="1200" dirty="0">
                <a:solidFill>
                  <a:srgbClr val="FF0000"/>
                </a:solidFill>
              </a:rPr>
              <a:t>Handover</a:t>
            </a:r>
            <a:endParaRPr lang="en-GB" sz="1200" dirty="0">
              <a:solidFill>
                <a:srgbClr val="FF0000"/>
              </a:solidFill>
            </a:endParaRPr>
          </a:p>
        </p:txBody>
      </p:sp>
      <p:sp>
        <p:nvSpPr>
          <p:cNvPr id="84" name="TextBox 83">
            <a:extLst>
              <a:ext uri="{FF2B5EF4-FFF2-40B4-BE49-F238E27FC236}">
                <a16:creationId xmlns:a16="http://schemas.microsoft.com/office/drawing/2014/main" id="{6078DDC1-2790-D89D-261D-2EFC18EF8452}"/>
              </a:ext>
            </a:extLst>
          </p:cNvPr>
          <p:cNvSpPr txBox="1"/>
          <p:nvPr/>
        </p:nvSpPr>
        <p:spPr>
          <a:xfrm>
            <a:off x="4142161" y="3844544"/>
            <a:ext cx="2582079" cy="348878"/>
          </a:xfrm>
          <a:prstGeom prst="rect">
            <a:avLst/>
          </a:prstGeom>
          <a:noFill/>
        </p:spPr>
        <p:txBody>
          <a:bodyPr wrap="square" rtlCol="0">
            <a:spAutoFit/>
          </a:bodyPr>
          <a:lstStyle/>
          <a:p>
            <a:pPr algn="ctr">
              <a:lnSpc>
                <a:spcPts val="1000"/>
              </a:lnSpc>
            </a:pPr>
            <a:r>
              <a:rPr lang="en-US" sz="1100" i="1" dirty="0"/>
              <a:t>Civil engineering release strategy explained with overall machine layout </a:t>
            </a:r>
            <a:endParaRPr lang="en-GB" sz="1100" i="1" dirty="0"/>
          </a:p>
        </p:txBody>
      </p:sp>
      <p:sp>
        <p:nvSpPr>
          <p:cNvPr id="85" name="Rectangle 84">
            <a:extLst>
              <a:ext uri="{FF2B5EF4-FFF2-40B4-BE49-F238E27FC236}">
                <a16:creationId xmlns:a16="http://schemas.microsoft.com/office/drawing/2014/main" id="{395123C0-BE8B-9F17-7DE7-97BC6B335095}"/>
              </a:ext>
            </a:extLst>
          </p:cNvPr>
          <p:cNvSpPr/>
          <p:nvPr/>
        </p:nvSpPr>
        <p:spPr>
          <a:xfrm>
            <a:off x="5099525" y="1751965"/>
            <a:ext cx="864096" cy="504056"/>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Rectangle 85">
            <a:extLst>
              <a:ext uri="{FF2B5EF4-FFF2-40B4-BE49-F238E27FC236}">
                <a16:creationId xmlns:a16="http://schemas.microsoft.com/office/drawing/2014/main" id="{91E19929-FDBE-BC68-F294-0D5C775874DC}"/>
              </a:ext>
            </a:extLst>
          </p:cNvPr>
          <p:cNvSpPr/>
          <p:nvPr/>
        </p:nvSpPr>
        <p:spPr>
          <a:xfrm>
            <a:off x="4531128" y="3041483"/>
            <a:ext cx="1334120" cy="704242"/>
          </a:xfrm>
          <a:prstGeom prst="rect">
            <a:avLst/>
          </a:prstGeom>
          <a:no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TextBox 90">
            <a:extLst>
              <a:ext uri="{FF2B5EF4-FFF2-40B4-BE49-F238E27FC236}">
                <a16:creationId xmlns:a16="http://schemas.microsoft.com/office/drawing/2014/main" id="{F0E9F9B5-D6E6-1E8D-8C13-B864AEC66930}"/>
              </a:ext>
            </a:extLst>
          </p:cNvPr>
          <p:cNvSpPr txBox="1"/>
          <p:nvPr/>
        </p:nvSpPr>
        <p:spPr>
          <a:xfrm>
            <a:off x="4946189" y="1198214"/>
            <a:ext cx="1991765" cy="433067"/>
          </a:xfrm>
          <a:prstGeom prst="rect">
            <a:avLst/>
          </a:prstGeom>
          <a:noFill/>
        </p:spPr>
        <p:txBody>
          <a:bodyPr wrap="square">
            <a:spAutoFit/>
          </a:bodyPr>
          <a:lstStyle/>
          <a:p>
            <a:pPr algn="ctr">
              <a:lnSpc>
                <a:spcPts val="3301"/>
              </a:lnSpc>
            </a:pPr>
            <a:r>
              <a:rPr lang="en-GB" sz="800" dirty="0">
                <a:solidFill>
                  <a:srgbClr val="260507"/>
                </a:solidFill>
                <a:highlight>
                  <a:srgbClr val="FFFF00"/>
                </a:highlight>
              </a:rPr>
              <a:t>Courtesy: </a:t>
            </a:r>
            <a:r>
              <a:rPr lang="es-ES" sz="800" dirty="0" err="1">
                <a:solidFill>
                  <a:srgbClr val="260507"/>
                </a:solidFill>
                <a:highlight>
                  <a:srgbClr val="FFFF00"/>
                </a:highlight>
              </a:rPr>
              <a:t>Angel</a:t>
            </a:r>
            <a:r>
              <a:rPr lang="es-ES" sz="800" dirty="0">
                <a:solidFill>
                  <a:srgbClr val="260507"/>
                </a:solidFill>
                <a:highlight>
                  <a:srgbClr val="FFFF00"/>
                </a:highlight>
              </a:rPr>
              <a:t> </a:t>
            </a:r>
            <a:r>
              <a:rPr lang="es-ES" sz="800" dirty="0" err="1">
                <a:solidFill>
                  <a:srgbClr val="260507"/>
                </a:solidFill>
                <a:highlight>
                  <a:srgbClr val="FFFF00"/>
                </a:highlight>
              </a:rPr>
              <a:t>Navascues</a:t>
            </a:r>
            <a:r>
              <a:rPr lang="es-ES" sz="800" dirty="0">
                <a:solidFill>
                  <a:srgbClr val="260507"/>
                </a:solidFill>
                <a:highlight>
                  <a:srgbClr val="FFFF00"/>
                </a:highlight>
              </a:rPr>
              <a:t> Cornago </a:t>
            </a:r>
            <a:endParaRPr lang="en-GB" sz="800" dirty="0">
              <a:solidFill>
                <a:srgbClr val="260507"/>
              </a:solidFill>
              <a:highlight>
                <a:srgbClr val="FFFF00"/>
              </a:highlight>
            </a:endParaRPr>
          </a:p>
        </p:txBody>
      </p:sp>
    </p:spTree>
    <p:extLst>
      <p:ext uri="{BB962C8B-B14F-4D97-AF65-F5344CB8AC3E}">
        <p14:creationId xmlns:p14="http://schemas.microsoft.com/office/powerpoint/2010/main" val="162812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May 2024: Two schedules to be aligned </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4" name="Textfeld 1">
            <a:extLst>
              <a:ext uri="{FF2B5EF4-FFF2-40B4-BE49-F238E27FC236}">
                <a16:creationId xmlns:a16="http://schemas.microsoft.com/office/drawing/2014/main" id="{D10678E3-BCC2-67D2-EE0A-65E80E34E61B}"/>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8" name="Textfeld 7">
            <a:extLst>
              <a:ext uri="{FF2B5EF4-FFF2-40B4-BE49-F238E27FC236}">
                <a16:creationId xmlns:a16="http://schemas.microsoft.com/office/drawing/2014/main" id="{3FF514DB-B430-3A65-72A7-542A841831F7}"/>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6" name="Picture 5" descr="Diagram&#10;&#10;Description automatically generated">
            <a:extLst>
              <a:ext uri="{FF2B5EF4-FFF2-40B4-BE49-F238E27FC236}">
                <a16:creationId xmlns:a16="http://schemas.microsoft.com/office/drawing/2014/main" id="{D54252B4-A99B-A75A-26B3-E8A4575B3BA2}"/>
              </a:ext>
            </a:extLst>
          </p:cNvPr>
          <p:cNvPicPr>
            <a:picLocks noChangeAspect="1"/>
          </p:cNvPicPr>
          <p:nvPr/>
        </p:nvPicPr>
        <p:blipFill>
          <a:blip r:embed="rId2">
            <a:clrChange>
              <a:clrFrom>
                <a:srgbClr val="6745CB"/>
              </a:clrFrom>
              <a:clrTo>
                <a:srgbClr val="6745CB">
                  <a:alpha val="0"/>
                </a:srgbClr>
              </a:clrTo>
            </a:clrChange>
            <a:extLst>
              <a:ext uri="{28A0092B-C50C-407E-A947-70E740481C1C}">
                <a14:useLocalDpi xmlns:a14="http://schemas.microsoft.com/office/drawing/2010/main" val="0"/>
              </a:ext>
            </a:extLst>
          </a:blip>
          <a:stretch>
            <a:fillRect/>
          </a:stretch>
        </p:blipFill>
        <p:spPr>
          <a:xfrm>
            <a:off x="5530056" y="1663207"/>
            <a:ext cx="3253522" cy="2366328"/>
          </a:xfrm>
          <a:prstGeom prst="rect">
            <a:avLst/>
          </a:prstGeom>
          <a:ln w="19050">
            <a:solidFill>
              <a:srgbClr val="0F124A"/>
            </a:solidFill>
          </a:ln>
        </p:spPr>
      </p:pic>
      <p:cxnSp>
        <p:nvCxnSpPr>
          <p:cNvPr id="20" name="Straight Arrow Connector 19">
            <a:extLst>
              <a:ext uri="{FF2B5EF4-FFF2-40B4-BE49-F238E27FC236}">
                <a16:creationId xmlns:a16="http://schemas.microsoft.com/office/drawing/2014/main" id="{3CBFF038-87C3-2C22-806A-3D2B470CA946}"/>
              </a:ext>
            </a:extLst>
          </p:cNvPr>
          <p:cNvCxnSpPr/>
          <p:nvPr/>
        </p:nvCxnSpPr>
        <p:spPr>
          <a:xfrm>
            <a:off x="5722709" y="2168600"/>
            <a:ext cx="0" cy="40315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39C3170-49BB-3DFC-9D46-945DBFB80A30}"/>
              </a:ext>
            </a:extLst>
          </p:cNvPr>
          <p:cNvCxnSpPr/>
          <p:nvPr/>
        </p:nvCxnSpPr>
        <p:spPr>
          <a:xfrm>
            <a:off x="5868144" y="2168600"/>
            <a:ext cx="0" cy="40315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D9729A1-35B7-3E62-9901-2C6052A01C9D}"/>
              </a:ext>
            </a:extLst>
          </p:cNvPr>
          <p:cNvSpPr txBox="1"/>
          <p:nvPr/>
        </p:nvSpPr>
        <p:spPr>
          <a:xfrm>
            <a:off x="5940152" y="4029535"/>
            <a:ext cx="2582079" cy="220638"/>
          </a:xfrm>
          <a:prstGeom prst="rect">
            <a:avLst/>
          </a:prstGeom>
          <a:noFill/>
        </p:spPr>
        <p:txBody>
          <a:bodyPr wrap="square" rtlCol="0">
            <a:spAutoFit/>
          </a:bodyPr>
          <a:lstStyle/>
          <a:p>
            <a:pPr algn="ctr">
              <a:lnSpc>
                <a:spcPts val="1000"/>
              </a:lnSpc>
            </a:pPr>
            <a:r>
              <a:rPr lang="en-US" sz="1100" i="1" dirty="0"/>
              <a:t>FCC Machine layout</a:t>
            </a:r>
            <a:endParaRPr lang="en-GB" sz="1100" i="1" dirty="0"/>
          </a:p>
        </p:txBody>
      </p:sp>
      <p:sp>
        <p:nvSpPr>
          <p:cNvPr id="9" name="Text Placeholder 6">
            <a:extLst>
              <a:ext uri="{FF2B5EF4-FFF2-40B4-BE49-F238E27FC236}">
                <a16:creationId xmlns:a16="http://schemas.microsoft.com/office/drawing/2014/main" id="{720FFE04-04D0-3112-959E-1F4C9F18A949}"/>
              </a:ext>
            </a:extLst>
          </p:cNvPr>
          <p:cNvSpPr txBox="1">
            <a:spLocks/>
          </p:cNvSpPr>
          <p:nvPr/>
        </p:nvSpPr>
        <p:spPr>
          <a:xfrm>
            <a:off x="503138" y="1663207"/>
            <a:ext cx="4993297" cy="1101565"/>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500" dirty="0">
                <a:latin typeface="+mj-lt"/>
              </a:rPr>
              <a:t>The single handover would imply: </a:t>
            </a:r>
          </a:p>
          <a:p>
            <a:pPr marL="625950" lvl="1" indent="-285750"/>
            <a:r>
              <a:rPr lang="en-US" sz="1500" dirty="0">
                <a:latin typeface="+mj-lt"/>
              </a:rPr>
              <a:t>Shafts (for experimental points - 2 shafts): no possibility </a:t>
            </a:r>
            <a:r>
              <a:rPr lang="en-US" sz="1500" dirty="0">
                <a:solidFill>
                  <a:schemeClr val="accent4"/>
                </a:solidFill>
                <a:latin typeface="+mj-lt"/>
              </a:rPr>
              <a:t>to start the installation in one shaft</a:t>
            </a:r>
            <a:r>
              <a:rPr lang="en-US" sz="1500" dirty="0">
                <a:latin typeface="+mj-lt"/>
              </a:rPr>
              <a:t> while civil engineering is still ongoing in the other. </a:t>
            </a:r>
          </a:p>
          <a:p>
            <a:pPr lvl="1" indent="0">
              <a:buNone/>
            </a:pPr>
            <a:endParaRPr lang="en-US" sz="1500" dirty="0">
              <a:latin typeface="+mj-lt"/>
            </a:endParaRPr>
          </a:p>
          <a:p>
            <a:pPr lvl="1" indent="0">
              <a:buFont typeface="Arial" panose="020B0604020202020204" pitchFamily="34" charset="0"/>
              <a:buNone/>
            </a:pPr>
            <a:endParaRPr lang="en-US" sz="1500" dirty="0">
              <a:latin typeface="+mj-lt"/>
            </a:endParaRPr>
          </a:p>
        </p:txBody>
      </p:sp>
    </p:spTree>
    <p:extLst>
      <p:ext uri="{BB962C8B-B14F-4D97-AF65-F5344CB8AC3E}">
        <p14:creationId xmlns:p14="http://schemas.microsoft.com/office/powerpoint/2010/main" val="3822131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481430-70C6-59D9-A743-0A73D1B81A04}"/>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55FBAACD-30E4-5274-EFCE-E9A887D833D5}"/>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4" name="Textfeld 1">
            <a:extLst>
              <a:ext uri="{FF2B5EF4-FFF2-40B4-BE49-F238E27FC236}">
                <a16:creationId xmlns:a16="http://schemas.microsoft.com/office/drawing/2014/main" id="{A1A8C803-9A77-846D-DA65-A1AEE1B443DA}"/>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8" name="Textfeld 7">
            <a:extLst>
              <a:ext uri="{FF2B5EF4-FFF2-40B4-BE49-F238E27FC236}">
                <a16:creationId xmlns:a16="http://schemas.microsoft.com/office/drawing/2014/main" id="{A141CB2F-DD3A-BCC7-A579-8126F9F1E676}"/>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6" name="Picture 5" descr="Diagram&#10;&#10;Description automatically generated">
            <a:extLst>
              <a:ext uri="{FF2B5EF4-FFF2-40B4-BE49-F238E27FC236}">
                <a16:creationId xmlns:a16="http://schemas.microsoft.com/office/drawing/2014/main" id="{40615589-71F8-DAFD-1CED-8782AB239A1A}"/>
              </a:ext>
            </a:extLst>
          </p:cNvPr>
          <p:cNvPicPr>
            <a:picLocks noChangeAspect="1"/>
          </p:cNvPicPr>
          <p:nvPr/>
        </p:nvPicPr>
        <p:blipFill>
          <a:blip r:embed="rId2">
            <a:clrChange>
              <a:clrFrom>
                <a:srgbClr val="6745CB"/>
              </a:clrFrom>
              <a:clrTo>
                <a:srgbClr val="6745CB">
                  <a:alpha val="0"/>
                </a:srgbClr>
              </a:clrTo>
            </a:clrChange>
            <a:extLst>
              <a:ext uri="{28A0092B-C50C-407E-A947-70E740481C1C}">
                <a14:useLocalDpi xmlns:a14="http://schemas.microsoft.com/office/drawing/2010/main" val="0"/>
              </a:ext>
            </a:extLst>
          </a:blip>
          <a:stretch>
            <a:fillRect/>
          </a:stretch>
        </p:blipFill>
        <p:spPr>
          <a:xfrm>
            <a:off x="5530056" y="1663207"/>
            <a:ext cx="3253522" cy="2366328"/>
          </a:xfrm>
          <a:prstGeom prst="rect">
            <a:avLst/>
          </a:prstGeom>
          <a:ln w="19050">
            <a:solidFill>
              <a:srgbClr val="0F124A"/>
            </a:solidFill>
          </a:ln>
        </p:spPr>
      </p:pic>
      <p:sp>
        <p:nvSpPr>
          <p:cNvPr id="14" name="Rectangle 13">
            <a:extLst>
              <a:ext uri="{FF2B5EF4-FFF2-40B4-BE49-F238E27FC236}">
                <a16:creationId xmlns:a16="http://schemas.microsoft.com/office/drawing/2014/main" id="{BE651444-D00B-DB27-6BA4-FFA51E4F3BA6}"/>
              </a:ext>
            </a:extLst>
          </p:cNvPr>
          <p:cNvSpPr/>
          <p:nvPr/>
        </p:nvSpPr>
        <p:spPr>
          <a:xfrm>
            <a:off x="7058350" y="2088149"/>
            <a:ext cx="731692" cy="28902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1FE14982-E2D4-25C8-F10F-11EF9B7FD047}"/>
              </a:ext>
            </a:extLst>
          </p:cNvPr>
          <p:cNvCxnSpPr/>
          <p:nvPr/>
        </p:nvCxnSpPr>
        <p:spPr>
          <a:xfrm>
            <a:off x="5722709" y="2168600"/>
            <a:ext cx="0" cy="40315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176993B-2333-14C8-4ABE-A7677271A2A2}"/>
              </a:ext>
            </a:extLst>
          </p:cNvPr>
          <p:cNvCxnSpPr/>
          <p:nvPr/>
        </p:nvCxnSpPr>
        <p:spPr>
          <a:xfrm>
            <a:off x="5868144" y="2168600"/>
            <a:ext cx="0" cy="40315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C4D1BDE4-2DD7-1771-22C3-AABD1968CDF1}"/>
              </a:ext>
            </a:extLst>
          </p:cNvPr>
          <p:cNvSpPr txBox="1"/>
          <p:nvPr/>
        </p:nvSpPr>
        <p:spPr>
          <a:xfrm>
            <a:off x="5940152" y="4029535"/>
            <a:ext cx="2582079" cy="220638"/>
          </a:xfrm>
          <a:prstGeom prst="rect">
            <a:avLst/>
          </a:prstGeom>
          <a:noFill/>
        </p:spPr>
        <p:txBody>
          <a:bodyPr wrap="square" rtlCol="0">
            <a:spAutoFit/>
          </a:bodyPr>
          <a:lstStyle/>
          <a:p>
            <a:pPr algn="ctr">
              <a:lnSpc>
                <a:spcPts val="1000"/>
              </a:lnSpc>
            </a:pPr>
            <a:r>
              <a:rPr lang="en-US" sz="1100" i="1" dirty="0"/>
              <a:t>FCC Machine layout</a:t>
            </a:r>
            <a:endParaRPr lang="en-GB" sz="1100" i="1" dirty="0"/>
          </a:p>
        </p:txBody>
      </p:sp>
      <p:sp>
        <p:nvSpPr>
          <p:cNvPr id="15" name="Text Placeholder 6">
            <a:extLst>
              <a:ext uri="{FF2B5EF4-FFF2-40B4-BE49-F238E27FC236}">
                <a16:creationId xmlns:a16="http://schemas.microsoft.com/office/drawing/2014/main" id="{B26A770E-AAE5-4C5D-72D5-E6DD66C43A65}"/>
              </a:ext>
            </a:extLst>
          </p:cNvPr>
          <p:cNvSpPr txBox="1">
            <a:spLocks/>
          </p:cNvSpPr>
          <p:nvPr/>
        </p:nvSpPr>
        <p:spPr>
          <a:xfrm>
            <a:off x="503138" y="1663207"/>
            <a:ext cx="4993297" cy="1101565"/>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500" dirty="0">
                <a:latin typeface="+mj-lt"/>
              </a:rPr>
              <a:t>The single handover would imply: </a:t>
            </a:r>
          </a:p>
          <a:p>
            <a:pPr marL="625950" lvl="1" indent="-285750"/>
            <a:r>
              <a:rPr lang="en-US" sz="1500" dirty="0">
                <a:latin typeface="+mj-lt"/>
              </a:rPr>
              <a:t>Shafts (for experimental points - 2 shafts): no possibility </a:t>
            </a:r>
            <a:r>
              <a:rPr lang="en-US" sz="1500" dirty="0">
                <a:solidFill>
                  <a:schemeClr val="accent4"/>
                </a:solidFill>
                <a:latin typeface="+mj-lt"/>
              </a:rPr>
              <a:t>to start the installation in one shaft</a:t>
            </a:r>
            <a:r>
              <a:rPr lang="en-US" sz="1500" dirty="0">
                <a:latin typeface="+mj-lt"/>
              </a:rPr>
              <a:t> while civil engineering is still ongoing in the other. </a:t>
            </a:r>
          </a:p>
          <a:p>
            <a:pPr marL="625950" lvl="1" indent="-285750"/>
            <a:r>
              <a:rPr lang="en-GB" sz="1500" dirty="0">
                <a:latin typeface="+mj-lt"/>
                <a:ea typeface="Times New Roman" panose="02020603050405020304" pitchFamily="18" charset="0"/>
                <a:cs typeface="Aptos" panose="020B0004020202020204" pitchFamily="34" charset="0"/>
              </a:rPr>
              <a:t>Arcs: </a:t>
            </a:r>
            <a:r>
              <a:rPr lang="en-GB" sz="1500" dirty="0">
                <a:solidFill>
                  <a:schemeClr val="accent3"/>
                </a:solidFill>
                <a:latin typeface="+mj-lt"/>
                <a:ea typeface="Times New Roman" panose="02020603050405020304" pitchFamily="18" charset="0"/>
                <a:cs typeface="Aptos" panose="020B0004020202020204" pitchFamily="34" charset="0"/>
              </a:rPr>
              <a:t>no activity could take place there, before the completion of necessary shaft works (delay of several months).</a:t>
            </a:r>
            <a:endParaRPr lang="en-GB" sz="1500" dirty="0">
              <a:latin typeface="+mj-lt"/>
              <a:ea typeface="Times New Roman" panose="02020603050405020304" pitchFamily="18" charset="0"/>
              <a:cs typeface="Aptos" panose="020B0004020202020204" pitchFamily="34" charset="0"/>
            </a:endParaRPr>
          </a:p>
          <a:p>
            <a:pPr lvl="1" indent="0">
              <a:buFont typeface="Arial" panose="020B0604020202020204" pitchFamily="34" charset="0"/>
              <a:buNone/>
            </a:pPr>
            <a:endParaRPr lang="en-US" sz="1500" dirty="0">
              <a:solidFill>
                <a:schemeClr val="accent3"/>
              </a:solidFill>
              <a:latin typeface="+mj-lt"/>
              <a:sym typeface="Wingdings" panose="05000000000000000000" pitchFamily="2" charset="2"/>
            </a:endParaRPr>
          </a:p>
          <a:p>
            <a:pPr lvl="1" indent="0">
              <a:buFont typeface="Arial" panose="020B0604020202020204" pitchFamily="34" charset="0"/>
              <a:buNone/>
            </a:pPr>
            <a:endParaRPr lang="en-US" sz="1500" dirty="0">
              <a:latin typeface="+mj-lt"/>
            </a:endParaRPr>
          </a:p>
        </p:txBody>
      </p:sp>
      <p:sp>
        <p:nvSpPr>
          <p:cNvPr id="23" name="Oval 22">
            <a:extLst>
              <a:ext uri="{FF2B5EF4-FFF2-40B4-BE49-F238E27FC236}">
                <a16:creationId xmlns:a16="http://schemas.microsoft.com/office/drawing/2014/main" id="{FDC9CD17-7862-8235-53F5-1C7C1E2B5A06}"/>
              </a:ext>
            </a:extLst>
          </p:cNvPr>
          <p:cNvSpPr/>
          <p:nvPr/>
        </p:nvSpPr>
        <p:spPr>
          <a:xfrm>
            <a:off x="7660384" y="1785567"/>
            <a:ext cx="259316" cy="892994"/>
          </a:xfrm>
          <a:prstGeom prst="ellipse">
            <a:avLst/>
          </a:prstGeom>
          <a:no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itel 4">
            <a:extLst>
              <a:ext uri="{FF2B5EF4-FFF2-40B4-BE49-F238E27FC236}">
                <a16:creationId xmlns:a16="http://schemas.microsoft.com/office/drawing/2014/main" id="{C8841C86-AB56-7364-58AB-79F6CA438EFE}"/>
              </a:ext>
            </a:extLst>
          </p:cNvPr>
          <p:cNvSpPr>
            <a:spLocks noGrp="1"/>
          </p:cNvSpPr>
          <p:nvPr>
            <p:ph type="title"/>
          </p:nvPr>
        </p:nvSpPr>
        <p:spPr>
          <a:xfrm>
            <a:off x="442800" y="577800"/>
            <a:ext cx="8263350" cy="804066"/>
          </a:xfrm>
        </p:spPr>
        <p:txBody>
          <a:bodyPr/>
          <a:lstStyle/>
          <a:p>
            <a:r>
              <a:rPr lang="en-US" dirty="0"/>
              <a:t>May 2024: Two schedules to be aligned </a:t>
            </a:r>
          </a:p>
        </p:txBody>
      </p:sp>
    </p:spTree>
    <p:extLst>
      <p:ext uri="{BB962C8B-B14F-4D97-AF65-F5344CB8AC3E}">
        <p14:creationId xmlns:p14="http://schemas.microsoft.com/office/powerpoint/2010/main" val="278280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71964-B597-49BB-E180-3E5B2E3EECA1}"/>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9828EC97-1CBB-D359-7238-85400B3CF348}"/>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7" name="Text Placeholder 6">
            <a:extLst>
              <a:ext uri="{FF2B5EF4-FFF2-40B4-BE49-F238E27FC236}">
                <a16:creationId xmlns:a16="http://schemas.microsoft.com/office/drawing/2014/main" id="{C96E0DFC-3229-3804-D376-7308DBEC22FE}"/>
              </a:ext>
            </a:extLst>
          </p:cNvPr>
          <p:cNvSpPr>
            <a:spLocks noGrp="1"/>
          </p:cNvSpPr>
          <p:nvPr>
            <p:ph type="body" sz="quarter" idx="12"/>
          </p:nvPr>
        </p:nvSpPr>
        <p:spPr>
          <a:xfrm>
            <a:off x="503138" y="1663207"/>
            <a:ext cx="4993297" cy="1101565"/>
          </a:xfrm>
        </p:spPr>
        <p:txBody>
          <a:bodyPr/>
          <a:lstStyle/>
          <a:p>
            <a:r>
              <a:rPr lang="en-US" sz="1500" dirty="0">
                <a:latin typeface="+mj-lt"/>
              </a:rPr>
              <a:t>The single handover would imply: </a:t>
            </a:r>
          </a:p>
          <a:p>
            <a:pPr marL="625950" lvl="1" indent="-285750"/>
            <a:r>
              <a:rPr lang="en-US" sz="1500" dirty="0">
                <a:latin typeface="+mj-lt"/>
              </a:rPr>
              <a:t>Shafts (for experimental points - 2 shafts): no possibility </a:t>
            </a:r>
            <a:r>
              <a:rPr lang="en-US" sz="1500" dirty="0">
                <a:solidFill>
                  <a:schemeClr val="accent4"/>
                </a:solidFill>
                <a:latin typeface="+mj-lt"/>
              </a:rPr>
              <a:t>to start the installation in one shaft</a:t>
            </a:r>
            <a:r>
              <a:rPr lang="en-US" sz="1500" dirty="0">
                <a:latin typeface="+mj-lt"/>
              </a:rPr>
              <a:t> while civil engineering is still ongoing in the other. </a:t>
            </a:r>
          </a:p>
          <a:p>
            <a:pPr marL="625950" lvl="1" indent="-285750"/>
            <a:r>
              <a:rPr lang="en-GB" sz="1500" dirty="0">
                <a:effectLst/>
                <a:latin typeface="+mj-lt"/>
                <a:ea typeface="Times New Roman" panose="02020603050405020304" pitchFamily="18" charset="0"/>
                <a:cs typeface="Aptos" panose="020B0004020202020204" pitchFamily="34" charset="0"/>
              </a:rPr>
              <a:t>Arcs: </a:t>
            </a:r>
            <a:r>
              <a:rPr lang="en-GB" sz="1500" dirty="0">
                <a:solidFill>
                  <a:schemeClr val="accent3"/>
                </a:solidFill>
                <a:effectLst/>
                <a:latin typeface="+mj-lt"/>
                <a:ea typeface="Times New Roman" panose="02020603050405020304" pitchFamily="18" charset="0"/>
                <a:cs typeface="Aptos" panose="020B0004020202020204" pitchFamily="34" charset="0"/>
              </a:rPr>
              <a:t>no activity could take place there, before the completion of necessary shaft works (delay of several months</a:t>
            </a:r>
            <a:r>
              <a:rPr lang="en-GB" sz="1500" dirty="0">
                <a:solidFill>
                  <a:schemeClr val="accent3"/>
                </a:solidFill>
                <a:latin typeface="+mj-lt"/>
                <a:ea typeface="Times New Roman" panose="02020603050405020304" pitchFamily="18" charset="0"/>
                <a:cs typeface="Aptos" panose="020B0004020202020204" pitchFamily="34" charset="0"/>
              </a:rPr>
              <a:t>).</a:t>
            </a:r>
            <a:endParaRPr lang="en-GB" sz="1500" dirty="0">
              <a:effectLst/>
              <a:latin typeface="+mj-lt"/>
              <a:ea typeface="Times New Roman" panose="02020603050405020304" pitchFamily="18" charset="0"/>
              <a:cs typeface="Aptos" panose="020B0004020202020204" pitchFamily="34" charset="0"/>
            </a:endParaRPr>
          </a:p>
          <a:p>
            <a:pPr lvl="1" indent="0">
              <a:buNone/>
            </a:pPr>
            <a:endParaRPr lang="en-US" sz="1500" dirty="0">
              <a:solidFill>
                <a:schemeClr val="accent3"/>
              </a:solidFill>
              <a:latin typeface="+mj-lt"/>
              <a:sym typeface="Wingdings" panose="05000000000000000000" pitchFamily="2" charset="2"/>
            </a:endParaRPr>
          </a:p>
          <a:p>
            <a:pPr marL="285750" indent="-285750">
              <a:buFont typeface="Wingdings" panose="05000000000000000000" pitchFamily="2" charset="2"/>
              <a:buChar char="Ø"/>
            </a:pPr>
            <a:r>
              <a:rPr lang="en-US" sz="1500" dirty="0">
                <a:solidFill>
                  <a:schemeClr val="accent5"/>
                </a:solidFill>
                <a:latin typeface="+mj-lt"/>
              </a:rPr>
              <a:t>Opportunity for schedule </a:t>
            </a:r>
            <a:r>
              <a:rPr lang="en-US" sz="1500" dirty="0" err="1">
                <a:solidFill>
                  <a:schemeClr val="accent5"/>
                </a:solidFill>
                <a:latin typeface="+mj-lt"/>
              </a:rPr>
              <a:t>optimisation</a:t>
            </a:r>
            <a:r>
              <a:rPr lang="en-US" sz="1500" dirty="0">
                <a:latin typeface="+mj-lt"/>
              </a:rPr>
              <a:t>	</a:t>
            </a:r>
          </a:p>
          <a:p>
            <a:pPr lvl="1" indent="0">
              <a:buNone/>
            </a:pPr>
            <a:endParaRPr lang="en-US" sz="1500" dirty="0">
              <a:latin typeface="+mj-lt"/>
            </a:endParaRPr>
          </a:p>
        </p:txBody>
      </p:sp>
      <p:sp>
        <p:nvSpPr>
          <p:cNvPr id="4" name="Textfeld 1">
            <a:extLst>
              <a:ext uri="{FF2B5EF4-FFF2-40B4-BE49-F238E27FC236}">
                <a16:creationId xmlns:a16="http://schemas.microsoft.com/office/drawing/2014/main" id="{16677635-F9DF-3964-429B-91D71D8CD55E}"/>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8" name="Textfeld 7">
            <a:extLst>
              <a:ext uri="{FF2B5EF4-FFF2-40B4-BE49-F238E27FC236}">
                <a16:creationId xmlns:a16="http://schemas.microsoft.com/office/drawing/2014/main" id="{083AAA02-3773-9381-DCFC-0B136D3CB8E2}"/>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pic>
        <p:nvPicPr>
          <p:cNvPr id="6" name="Picture 5" descr="Diagram&#10;&#10;Description automatically generated">
            <a:extLst>
              <a:ext uri="{FF2B5EF4-FFF2-40B4-BE49-F238E27FC236}">
                <a16:creationId xmlns:a16="http://schemas.microsoft.com/office/drawing/2014/main" id="{9FE9744F-E634-6815-01F6-F0A3173A6024}"/>
              </a:ext>
            </a:extLst>
          </p:cNvPr>
          <p:cNvPicPr>
            <a:picLocks noChangeAspect="1"/>
          </p:cNvPicPr>
          <p:nvPr/>
        </p:nvPicPr>
        <p:blipFill>
          <a:blip r:embed="rId3">
            <a:clrChange>
              <a:clrFrom>
                <a:srgbClr val="6745CB"/>
              </a:clrFrom>
              <a:clrTo>
                <a:srgbClr val="6745CB">
                  <a:alpha val="0"/>
                </a:srgbClr>
              </a:clrTo>
            </a:clrChange>
            <a:extLst>
              <a:ext uri="{28A0092B-C50C-407E-A947-70E740481C1C}">
                <a14:useLocalDpi xmlns:a14="http://schemas.microsoft.com/office/drawing/2010/main" val="0"/>
              </a:ext>
            </a:extLst>
          </a:blip>
          <a:stretch>
            <a:fillRect/>
          </a:stretch>
        </p:blipFill>
        <p:spPr>
          <a:xfrm>
            <a:off x="5530056" y="1663207"/>
            <a:ext cx="3253522" cy="2366328"/>
          </a:xfrm>
          <a:prstGeom prst="rect">
            <a:avLst/>
          </a:prstGeom>
          <a:ln w="19050">
            <a:solidFill>
              <a:srgbClr val="0F124A"/>
            </a:solidFill>
          </a:ln>
        </p:spPr>
      </p:pic>
      <p:sp>
        <p:nvSpPr>
          <p:cNvPr id="13" name="Oval 12">
            <a:extLst>
              <a:ext uri="{FF2B5EF4-FFF2-40B4-BE49-F238E27FC236}">
                <a16:creationId xmlns:a16="http://schemas.microsoft.com/office/drawing/2014/main" id="{5FE9A111-AB2B-BF4D-15BA-9CDE32E941AE}"/>
              </a:ext>
            </a:extLst>
          </p:cNvPr>
          <p:cNvSpPr/>
          <p:nvPr/>
        </p:nvSpPr>
        <p:spPr>
          <a:xfrm>
            <a:off x="7660384" y="1785567"/>
            <a:ext cx="259316" cy="892994"/>
          </a:xfrm>
          <a:prstGeom prst="ellipse">
            <a:avLst/>
          </a:prstGeom>
          <a:no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0FC06E3-02EB-424F-27AF-125E9E52CFAA}"/>
              </a:ext>
            </a:extLst>
          </p:cNvPr>
          <p:cNvSpPr/>
          <p:nvPr/>
        </p:nvSpPr>
        <p:spPr>
          <a:xfrm>
            <a:off x="7058350" y="2088149"/>
            <a:ext cx="731692" cy="28902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6913E8FE-AD90-F054-F08E-B278CB0EC2C9}"/>
              </a:ext>
            </a:extLst>
          </p:cNvPr>
          <p:cNvCxnSpPr/>
          <p:nvPr/>
        </p:nvCxnSpPr>
        <p:spPr>
          <a:xfrm>
            <a:off x="5722709" y="2168600"/>
            <a:ext cx="0" cy="40315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2CD33FD-1A25-CDAC-3F2A-35F88484C883}"/>
              </a:ext>
            </a:extLst>
          </p:cNvPr>
          <p:cNvCxnSpPr/>
          <p:nvPr/>
        </p:nvCxnSpPr>
        <p:spPr>
          <a:xfrm>
            <a:off x="5868144" y="2168600"/>
            <a:ext cx="0" cy="40315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F4988E8-248E-BA40-F655-4B4D4C89D750}"/>
              </a:ext>
            </a:extLst>
          </p:cNvPr>
          <p:cNvSpPr txBox="1"/>
          <p:nvPr/>
        </p:nvSpPr>
        <p:spPr>
          <a:xfrm>
            <a:off x="5940152" y="4029535"/>
            <a:ext cx="2582079" cy="220638"/>
          </a:xfrm>
          <a:prstGeom prst="rect">
            <a:avLst/>
          </a:prstGeom>
          <a:noFill/>
        </p:spPr>
        <p:txBody>
          <a:bodyPr wrap="square" rtlCol="0">
            <a:spAutoFit/>
          </a:bodyPr>
          <a:lstStyle/>
          <a:p>
            <a:pPr algn="ctr">
              <a:lnSpc>
                <a:spcPts val="1000"/>
              </a:lnSpc>
            </a:pPr>
            <a:r>
              <a:rPr lang="en-US" sz="1100" i="1" dirty="0"/>
              <a:t>FCC Machine layout</a:t>
            </a:r>
            <a:endParaRPr lang="en-GB" sz="1100" i="1" dirty="0"/>
          </a:p>
        </p:txBody>
      </p:sp>
      <p:sp>
        <p:nvSpPr>
          <p:cNvPr id="10" name="Titel 4">
            <a:extLst>
              <a:ext uri="{FF2B5EF4-FFF2-40B4-BE49-F238E27FC236}">
                <a16:creationId xmlns:a16="http://schemas.microsoft.com/office/drawing/2014/main" id="{3F2F2AAC-3A11-4AFB-7183-A0749A94F942}"/>
              </a:ext>
            </a:extLst>
          </p:cNvPr>
          <p:cNvSpPr>
            <a:spLocks noGrp="1"/>
          </p:cNvSpPr>
          <p:nvPr>
            <p:ph type="title"/>
          </p:nvPr>
        </p:nvSpPr>
        <p:spPr>
          <a:xfrm>
            <a:off x="442800" y="577800"/>
            <a:ext cx="8263350" cy="804066"/>
          </a:xfrm>
        </p:spPr>
        <p:txBody>
          <a:bodyPr/>
          <a:lstStyle/>
          <a:p>
            <a:r>
              <a:rPr lang="en-US" dirty="0"/>
              <a:t>May 2024: Two schedules to be aligned </a:t>
            </a:r>
          </a:p>
        </p:txBody>
      </p:sp>
    </p:spTree>
    <p:extLst>
      <p:ext uri="{BB962C8B-B14F-4D97-AF65-F5344CB8AC3E}">
        <p14:creationId xmlns:p14="http://schemas.microsoft.com/office/powerpoint/2010/main" val="1220472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574F-911D-CA08-3593-9582314F0DD5}"/>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C2DE102B-0CF0-C0ED-0A3B-AA52FAB74658}"/>
              </a:ext>
            </a:extLst>
          </p:cNvPr>
          <p:cNvSpPr>
            <a:spLocks noGrp="1"/>
          </p:cNvSpPr>
          <p:nvPr>
            <p:ph type="title"/>
          </p:nvPr>
        </p:nvSpPr>
        <p:spPr/>
        <p:txBody>
          <a:bodyPr/>
          <a:lstStyle/>
          <a:p>
            <a:r>
              <a:rPr lang="en-US" dirty="0"/>
              <a:t>Post FCC Week 2024: optimization </a:t>
            </a:r>
          </a:p>
        </p:txBody>
      </p:sp>
      <p:sp>
        <p:nvSpPr>
          <p:cNvPr id="11" name="Foliennummernplatzhalter 1">
            <a:extLst>
              <a:ext uri="{FF2B5EF4-FFF2-40B4-BE49-F238E27FC236}">
                <a16:creationId xmlns:a16="http://schemas.microsoft.com/office/drawing/2014/main" id="{1660FC8D-5BF9-927E-B09E-84ABB59A688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3" name="Textfeld 1">
            <a:extLst>
              <a:ext uri="{FF2B5EF4-FFF2-40B4-BE49-F238E27FC236}">
                <a16:creationId xmlns:a16="http://schemas.microsoft.com/office/drawing/2014/main" id="{E7ABAEF3-52E8-AFD0-0359-88D6EB0230B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4" name="Textfeld 7">
            <a:extLst>
              <a:ext uri="{FF2B5EF4-FFF2-40B4-BE49-F238E27FC236}">
                <a16:creationId xmlns:a16="http://schemas.microsoft.com/office/drawing/2014/main" id="{594BB23E-0B8E-229E-8DB3-89B2E5650355}"/>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20" name="TextBox 19">
            <a:extLst>
              <a:ext uri="{FF2B5EF4-FFF2-40B4-BE49-F238E27FC236}">
                <a16:creationId xmlns:a16="http://schemas.microsoft.com/office/drawing/2014/main" id="{ACDAFDD9-985B-08B7-7633-E9B26400894D}"/>
              </a:ext>
            </a:extLst>
          </p:cNvPr>
          <p:cNvSpPr txBox="1"/>
          <p:nvPr/>
        </p:nvSpPr>
        <p:spPr>
          <a:xfrm>
            <a:off x="5965640" y="4145877"/>
            <a:ext cx="2582079" cy="220638"/>
          </a:xfrm>
          <a:prstGeom prst="rect">
            <a:avLst/>
          </a:prstGeom>
          <a:noFill/>
        </p:spPr>
        <p:txBody>
          <a:bodyPr wrap="square" rtlCol="0">
            <a:spAutoFit/>
          </a:bodyPr>
          <a:lstStyle/>
          <a:p>
            <a:pPr algn="ctr">
              <a:lnSpc>
                <a:spcPts val="1000"/>
              </a:lnSpc>
            </a:pPr>
            <a:r>
              <a:rPr lang="en-US" sz="1100" i="1" dirty="0"/>
              <a:t>FCC Machine layout</a:t>
            </a:r>
            <a:endParaRPr lang="en-GB" sz="1100" i="1" dirty="0"/>
          </a:p>
        </p:txBody>
      </p:sp>
      <p:pic>
        <p:nvPicPr>
          <p:cNvPr id="6" name="Picture 5">
            <a:extLst>
              <a:ext uri="{FF2B5EF4-FFF2-40B4-BE49-F238E27FC236}">
                <a16:creationId xmlns:a16="http://schemas.microsoft.com/office/drawing/2014/main" id="{F62044F3-9757-6211-3EBA-A02CA80D40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3360" y="1653543"/>
            <a:ext cx="3353136" cy="2429809"/>
          </a:xfrm>
          <a:prstGeom prst="rect">
            <a:avLst/>
          </a:prstGeom>
          <a:ln w="12700">
            <a:solidFill>
              <a:schemeClr val="tx1"/>
            </a:solidFill>
          </a:ln>
        </p:spPr>
      </p:pic>
      <p:cxnSp>
        <p:nvCxnSpPr>
          <p:cNvPr id="10" name="Straight Arrow Connector 9">
            <a:extLst>
              <a:ext uri="{FF2B5EF4-FFF2-40B4-BE49-F238E27FC236}">
                <a16:creationId xmlns:a16="http://schemas.microsoft.com/office/drawing/2014/main" id="{A544F0F0-8FA7-16CC-9450-C1FC3D2689BE}"/>
              </a:ext>
            </a:extLst>
          </p:cNvPr>
          <p:cNvCxnSpPr>
            <a:cxnSpLocks/>
          </p:cNvCxnSpPr>
          <p:nvPr/>
        </p:nvCxnSpPr>
        <p:spPr>
          <a:xfrm flipH="1">
            <a:off x="7040286" y="1584172"/>
            <a:ext cx="347920" cy="460731"/>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D3B21D2-16BB-8BF2-CB36-AAAC3D743F79}"/>
              </a:ext>
            </a:extLst>
          </p:cNvPr>
          <p:cNvSpPr txBox="1"/>
          <p:nvPr/>
        </p:nvSpPr>
        <p:spPr>
          <a:xfrm>
            <a:off x="6760148" y="1319341"/>
            <a:ext cx="1941052" cy="271677"/>
          </a:xfrm>
          <a:prstGeom prst="rect">
            <a:avLst/>
          </a:prstGeom>
          <a:noFill/>
        </p:spPr>
        <p:txBody>
          <a:bodyPr wrap="square" rtlCol="0">
            <a:spAutoFit/>
          </a:bodyPr>
          <a:lstStyle/>
          <a:p>
            <a:pPr algn="l">
              <a:lnSpc>
                <a:spcPts val="1500"/>
              </a:lnSpc>
            </a:pPr>
            <a:r>
              <a:rPr lang="en-US" sz="1200" dirty="0">
                <a:solidFill>
                  <a:schemeClr val="accent2">
                    <a:lumMod val="50000"/>
                  </a:schemeClr>
                </a:solidFill>
              </a:rPr>
              <a:t>1. Technical shaft release </a:t>
            </a:r>
            <a:endParaRPr lang="en-GB" sz="1200" dirty="0">
              <a:solidFill>
                <a:schemeClr val="accent2">
                  <a:lumMod val="50000"/>
                </a:schemeClr>
              </a:solidFill>
            </a:endParaRPr>
          </a:p>
        </p:txBody>
      </p:sp>
      <p:cxnSp>
        <p:nvCxnSpPr>
          <p:cNvPr id="15" name="Straight Arrow Connector 14">
            <a:extLst>
              <a:ext uri="{FF2B5EF4-FFF2-40B4-BE49-F238E27FC236}">
                <a16:creationId xmlns:a16="http://schemas.microsoft.com/office/drawing/2014/main" id="{6B679AA7-BB32-6366-7948-78F136E295D5}"/>
              </a:ext>
            </a:extLst>
          </p:cNvPr>
          <p:cNvCxnSpPr>
            <a:cxnSpLocks/>
          </p:cNvCxnSpPr>
          <p:nvPr/>
        </p:nvCxnSpPr>
        <p:spPr>
          <a:xfrm flipH="1">
            <a:off x="7812360" y="1584172"/>
            <a:ext cx="62330" cy="620692"/>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6218D8E0-920A-1328-898A-A7A2635DB628}"/>
              </a:ext>
            </a:extLst>
          </p:cNvPr>
          <p:cNvSpPr txBox="1">
            <a:spLocks/>
          </p:cNvSpPr>
          <p:nvPr/>
        </p:nvSpPr>
        <p:spPr>
          <a:xfrm>
            <a:off x="150964" y="1357465"/>
            <a:ext cx="5501181" cy="3672408"/>
          </a:xfrm>
          <a:prstGeom prst="rect">
            <a:avLst/>
          </a:prstGeom>
          <a:ln>
            <a:noFill/>
          </a:ln>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500" dirty="0">
                <a:latin typeface="+mj-lt"/>
                <a:ea typeface="Calibri" panose="020F0502020204030204" pitchFamily="34" charset="0"/>
                <a:cs typeface="Aptos" panose="020B0004020202020204" pitchFamily="34" charset="0"/>
              </a:rPr>
              <a:t>Until the end of the feasibility study, several iterations with civil engineering were conducted to define an </a:t>
            </a:r>
            <a:r>
              <a:rPr lang="en-GB" sz="1500" b="1" dirty="0">
                <a:latin typeface="+mj-lt"/>
                <a:ea typeface="Calibri" panose="020F0502020204030204" pitchFamily="34" charset="0"/>
                <a:cs typeface="Aptos" panose="020B0004020202020204" pitchFamily="34" charset="0"/>
                <a:hlinkClick r:id="rId3"/>
              </a:rPr>
              <a:t>optimal</a:t>
            </a:r>
            <a:r>
              <a:rPr lang="en-GB" sz="1500" dirty="0">
                <a:latin typeface="+mj-lt"/>
                <a:ea typeface="Calibri" panose="020F0502020204030204" pitchFamily="34" charset="0"/>
                <a:cs typeface="Aptos" panose="020B0004020202020204" pitchFamily="34" charset="0"/>
                <a:hlinkClick r:id="rId3"/>
              </a:rPr>
              <a:t> and </a:t>
            </a:r>
            <a:r>
              <a:rPr lang="en-GB" sz="1500" b="1" dirty="0">
                <a:latin typeface="+mj-lt"/>
                <a:ea typeface="Calibri" panose="020F0502020204030204" pitchFamily="34" charset="0"/>
                <a:cs typeface="Aptos" panose="020B0004020202020204" pitchFamily="34" charset="0"/>
                <a:hlinkClick r:id="rId3"/>
              </a:rPr>
              <a:t>feasible</a:t>
            </a:r>
            <a:r>
              <a:rPr lang="en-GB" sz="1500" dirty="0">
                <a:latin typeface="+mj-lt"/>
                <a:ea typeface="Calibri" panose="020F0502020204030204" pitchFamily="34" charset="0"/>
                <a:cs typeface="Aptos" panose="020B0004020202020204" pitchFamily="34" charset="0"/>
                <a:hlinkClick r:id="rId3"/>
              </a:rPr>
              <a:t> handover strategy</a:t>
            </a:r>
            <a:r>
              <a:rPr lang="en-GB" sz="1500" dirty="0">
                <a:latin typeface="+mj-lt"/>
                <a:ea typeface="Calibri" panose="020F0502020204030204" pitchFamily="34" charset="0"/>
                <a:cs typeface="Aptos" panose="020B0004020202020204" pitchFamily="34" charset="0"/>
              </a:rPr>
              <a:t>:</a:t>
            </a:r>
            <a:endParaRPr lang="en-US" sz="1500" dirty="0">
              <a:latin typeface="+mj-lt"/>
            </a:endParaRPr>
          </a:p>
          <a:p>
            <a:pPr marL="285750" indent="-285750">
              <a:buFont typeface="Arial" panose="020B0604020202020204" pitchFamily="34" charset="0"/>
              <a:buChar char="•"/>
            </a:pPr>
            <a:r>
              <a:rPr lang="en-US" sz="1500" dirty="0">
                <a:latin typeface="+mj-lt"/>
              </a:rPr>
              <a:t>The Tunnel Boring Machines (TBM) will be extracted from </a:t>
            </a:r>
            <a:br>
              <a:rPr lang="en-US" sz="1500" dirty="0">
                <a:latin typeface="+mj-lt"/>
              </a:rPr>
            </a:br>
            <a:r>
              <a:rPr lang="en-US" sz="1500" dirty="0">
                <a:latin typeface="+mj-lt"/>
              </a:rPr>
              <a:t>the experimental points.</a:t>
            </a:r>
          </a:p>
          <a:p>
            <a:pPr marL="625950" lvl="1" indent="-285750">
              <a:buFont typeface="Wingdings" panose="05000000000000000000" pitchFamily="2" charset="2"/>
              <a:buChar char="Ø"/>
            </a:pPr>
            <a:r>
              <a:rPr lang="en-US" sz="1300" dirty="0">
                <a:latin typeface="+mj-lt"/>
              </a:rPr>
              <a:t>This enables for an </a:t>
            </a:r>
            <a:r>
              <a:rPr lang="en-US" sz="1300" b="1" dirty="0">
                <a:solidFill>
                  <a:schemeClr val="accent2">
                    <a:lumMod val="50000"/>
                  </a:schemeClr>
                </a:solidFill>
                <a:latin typeface="+mj-lt"/>
              </a:rPr>
              <a:t>earlier release of technical shaft. </a:t>
            </a:r>
          </a:p>
          <a:p>
            <a:pPr marL="625950" lvl="1" indent="-285750">
              <a:buFont typeface="Wingdings" panose="05000000000000000000" pitchFamily="2" charset="2"/>
              <a:buChar char="Ø"/>
            </a:pPr>
            <a:r>
              <a:rPr lang="en-US" sz="1300" dirty="0">
                <a:latin typeface="+mj-lt"/>
              </a:rPr>
              <a:t>The installation in the arc can start only after the TBM drive. </a:t>
            </a:r>
          </a:p>
        </p:txBody>
      </p:sp>
    </p:spTree>
    <p:extLst>
      <p:ext uri="{BB962C8B-B14F-4D97-AF65-F5344CB8AC3E}">
        <p14:creationId xmlns:p14="http://schemas.microsoft.com/office/powerpoint/2010/main" val="120469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4C193-A4C4-96D3-1820-4F8F37D44B56}"/>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C25D3F65-FD64-1945-9EFD-C93037CB09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3360" y="1653543"/>
            <a:ext cx="3353136" cy="2429809"/>
          </a:xfrm>
          <a:prstGeom prst="rect">
            <a:avLst/>
          </a:prstGeom>
          <a:ln w="12700">
            <a:solidFill>
              <a:schemeClr val="tx1"/>
            </a:solidFill>
          </a:ln>
        </p:spPr>
      </p:pic>
      <p:sp>
        <p:nvSpPr>
          <p:cNvPr id="5" name="Titel 4">
            <a:extLst>
              <a:ext uri="{FF2B5EF4-FFF2-40B4-BE49-F238E27FC236}">
                <a16:creationId xmlns:a16="http://schemas.microsoft.com/office/drawing/2014/main" id="{7D8E2D72-D762-4B31-39F2-7A8D095F54D7}"/>
              </a:ext>
            </a:extLst>
          </p:cNvPr>
          <p:cNvSpPr>
            <a:spLocks noGrp="1"/>
          </p:cNvSpPr>
          <p:nvPr>
            <p:ph type="title"/>
          </p:nvPr>
        </p:nvSpPr>
        <p:spPr/>
        <p:txBody>
          <a:bodyPr/>
          <a:lstStyle/>
          <a:p>
            <a:r>
              <a:rPr lang="en-US" dirty="0"/>
              <a:t>Post FCC Week 2024: optimization </a:t>
            </a:r>
          </a:p>
        </p:txBody>
      </p:sp>
      <p:sp>
        <p:nvSpPr>
          <p:cNvPr id="11" name="Foliennummernplatzhalter 1">
            <a:extLst>
              <a:ext uri="{FF2B5EF4-FFF2-40B4-BE49-F238E27FC236}">
                <a16:creationId xmlns:a16="http://schemas.microsoft.com/office/drawing/2014/main" id="{991C4DDD-D49F-0D80-2DFD-E5A5EFFCD03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7" name="Text Placeholder 6">
            <a:extLst>
              <a:ext uri="{FF2B5EF4-FFF2-40B4-BE49-F238E27FC236}">
                <a16:creationId xmlns:a16="http://schemas.microsoft.com/office/drawing/2014/main" id="{A7899A8F-01F9-B0CA-C07E-815DA0E4DDC4}"/>
              </a:ext>
            </a:extLst>
          </p:cNvPr>
          <p:cNvSpPr>
            <a:spLocks noGrp="1"/>
          </p:cNvSpPr>
          <p:nvPr>
            <p:ph type="body" sz="quarter" idx="12"/>
          </p:nvPr>
        </p:nvSpPr>
        <p:spPr>
          <a:xfrm>
            <a:off x="150964" y="1357465"/>
            <a:ext cx="5501181" cy="3672408"/>
          </a:xfrm>
          <a:ln>
            <a:noFill/>
          </a:ln>
        </p:spPr>
        <p:txBody>
          <a:bodyPr/>
          <a:lstStyle/>
          <a:p>
            <a:r>
              <a:rPr lang="en-GB" sz="1500" dirty="0">
                <a:effectLst/>
                <a:latin typeface="+mj-lt"/>
                <a:ea typeface="Calibri" panose="020F0502020204030204" pitchFamily="34" charset="0"/>
                <a:cs typeface="Aptos" panose="020B0004020202020204" pitchFamily="34" charset="0"/>
              </a:rPr>
              <a:t>Until the end of the feasibility study, several iterations were conducted to define an </a:t>
            </a:r>
            <a:r>
              <a:rPr lang="en-GB" sz="1500" b="1" dirty="0">
                <a:effectLst/>
                <a:latin typeface="+mj-lt"/>
                <a:ea typeface="Calibri" panose="020F0502020204030204" pitchFamily="34" charset="0"/>
                <a:cs typeface="Aptos" panose="020B0004020202020204" pitchFamily="34" charset="0"/>
                <a:hlinkClick r:id="rId3"/>
              </a:rPr>
              <a:t>optimal</a:t>
            </a:r>
            <a:r>
              <a:rPr lang="en-GB" sz="1500" dirty="0">
                <a:effectLst/>
                <a:latin typeface="+mj-lt"/>
                <a:ea typeface="Calibri" panose="020F0502020204030204" pitchFamily="34" charset="0"/>
                <a:cs typeface="Aptos" panose="020B0004020202020204" pitchFamily="34" charset="0"/>
                <a:hlinkClick r:id="rId3"/>
              </a:rPr>
              <a:t> and </a:t>
            </a:r>
            <a:r>
              <a:rPr lang="en-GB" sz="1500" b="1" dirty="0">
                <a:effectLst/>
                <a:latin typeface="+mj-lt"/>
                <a:ea typeface="Calibri" panose="020F0502020204030204" pitchFamily="34" charset="0"/>
                <a:cs typeface="Aptos" panose="020B0004020202020204" pitchFamily="34" charset="0"/>
                <a:hlinkClick r:id="rId3"/>
              </a:rPr>
              <a:t>feasible</a:t>
            </a:r>
            <a:r>
              <a:rPr lang="en-GB" sz="1500" dirty="0">
                <a:effectLst/>
                <a:latin typeface="+mj-lt"/>
                <a:ea typeface="Calibri" panose="020F0502020204030204" pitchFamily="34" charset="0"/>
                <a:cs typeface="Aptos" panose="020B0004020202020204" pitchFamily="34" charset="0"/>
                <a:hlinkClick r:id="rId3"/>
              </a:rPr>
              <a:t> handover strategy</a:t>
            </a:r>
            <a:r>
              <a:rPr lang="en-GB" sz="1500" dirty="0">
                <a:effectLst/>
                <a:latin typeface="+mj-lt"/>
                <a:ea typeface="Calibri" panose="020F0502020204030204" pitchFamily="34" charset="0"/>
                <a:cs typeface="Aptos" panose="020B0004020202020204" pitchFamily="34" charset="0"/>
              </a:rPr>
              <a:t>:</a:t>
            </a:r>
            <a:endParaRPr lang="en-US" sz="1500" dirty="0">
              <a:latin typeface="+mj-lt"/>
            </a:endParaRPr>
          </a:p>
          <a:p>
            <a:pPr marL="285750" indent="-285750">
              <a:buFont typeface="Arial" panose="020B0604020202020204" pitchFamily="34" charset="0"/>
              <a:buChar char="•"/>
            </a:pPr>
            <a:r>
              <a:rPr lang="en-US" sz="1500" dirty="0">
                <a:latin typeface="+mj-lt"/>
              </a:rPr>
              <a:t>The Tunnel Boring Machines (TBM) will be extracted from </a:t>
            </a:r>
            <a:br>
              <a:rPr lang="en-US" sz="1500" dirty="0">
                <a:latin typeface="+mj-lt"/>
              </a:rPr>
            </a:br>
            <a:r>
              <a:rPr lang="en-US" sz="1500" dirty="0">
                <a:latin typeface="+mj-lt"/>
              </a:rPr>
              <a:t>the experimental points.</a:t>
            </a:r>
          </a:p>
          <a:p>
            <a:pPr marL="625950" lvl="1" indent="-285750">
              <a:buFont typeface="Wingdings" panose="05000000000000000000" pitchFamily="2" charset="2"/>
              <a:buChar char="Ø"/>
            </a:pPr>
            <a:r>
              <a:rPr lang="en-US" sz="1300" dirty="0">
                <a:latin typeface="+mj-lt"/>
              </a:rPr>
              <a:t>This enables for an </a:t>
            </a:r>
            <a:r>
              <a:rPr lang="en-US" sz="1300" b="1" dirty="0">
                <a:solidFill>
                  <a:schemeClr val="accent2">
                    <a:lumMod val="50000"/>
                  </a:schemeClr>
                </a:solidFill>
                <a:latin typeface="+mj-lt"/>
              </a:rPr>
              <a:t>earlier release of technical shaft. </a:t>
            </a:r>
          </a:p>
          <a:p>
            <a:pPr marL="625950" lvl="1" indent="-285750">
              <a:buFont typeface="Wingdings" panose="05000000000000000000" pitchFamily="2" charset="2"/>
              <a:buChar char="Ø"/>
            </a:pPr>
            <a:r>
              <a:rPr lang="en-US" sz="1300" dirty="0">
                <a:latin typeface="+mj-lt"/>
              </a:rPr>
              <a:t>The installation in the arc can start only after the TBM drive.</a:t>
            </a:r>
          </a:p>
          <a:p>
            <a:pPr marL="285750" indent="-285750">
              <a:buFont typeface="Arial" panose="020B0604020202020204" pitchFamily="34" charset="0"/>
              <a:buChar char="•"/>
            </a:pPr>
            <a:r>
              <a:rPr lang="en-GB" sz="1500" dirty="0">
                <a:solidFill>
                  <a:schemeClr val="accent5">
                    <a:lumMod val="75000"/>
                  </a:schemeClr>
                </a:solidFill>
                <a:effectLst/>
                <a:latin typeface="+mj-lt"/>
                <a:ea typeface="Times New Roman" panose="02020603050405020304" pitchFamily="18" charset="0"/>
                <a:cs typeface="Aptos" panose="020B0004020202020204" pitchFamily="34" charset="0"/>
              </a:rPr>
              <a:t>Multiple arc releases </a:t>
            </a:r>
            <a:r>
              <a:rPr lang="en-GB" sz="1500" dirty="0">
                <a:effectLst/>
                <a:latin typeface="+mj-lt"/>
                <a:ea typeface="Times New Roman" panose="02020603050405020304" pitchFamily="18" charset="0"/>
                <a:cs typeface="Aptos" panose="020B0004020202020204" pitchFamily="34" charset="0"/>
              </a:rPr>
              <a:t>phases are foreseen, each covering at least one alcove </a:t>
            </a:r>
            <a:r>
              <a:rPr lang="en-GB" sz="1500" dirty="0">
                <a:latin typeface="+mj-lt"/>
                <a:ea typeface="Times New Roman" panose="02020603050405020304" pitchFamily="18" charset="0"/>
                <a:cs typeface="Aptos" panose="020B0004020202020204" pitchFamily="34" charset="0"/>
              </a:rPr>
              <a:t>and ~</a:t>
            </a:r>
            <a:r>
              <a:rPr lang="en-GB" sz="1500" dirty="0">
                <a:effectLst/>
                <a:latin typeface="+mj-lt"/>
                <a:ea typeface="Times New Roman" panose="02020603050405020304" pitchFamily="18" charset="0"/>
                <a:cs typeface="Aptos" panose="020B0004020202020204" pitchFamily="34" charset="0"/>
              </a:rPr>
              <a:t>1600 metres of tunnel. </a:t>
            </a:r>
          </a:p>
          <a:p>
            <a:pPr marL="625950" lvl="1" indent="-285750">
              <a:buFont typeface="Wingdings" panose="05000000000000000000" pitchFamily="2" charset="2"/>
              <a:buChar char="Ø"/>
            </a:pPr>
            <a:r>
              <a:rPr lang="en-GB" sz="1300" dirty="0">
                <a:effectLst/>
                <a:latin typeface="+mj-lt"/>
                <a:ea typeface="Times New Roman" panose="02020603050405020304" pitchFamily="18" charset="0"/>
                <a:cs typeface="Aptos" panose="020B0004020202020204" pitchFamily="34" charset="0"/>
              </a:rPr>
              <a:t>This strategy implies two independent worksites along the arc: final civil engineering works and installation activities. </a:t>
            </a:r>
          </a:p>
          <a:p>
            <a:pPr marL="625950" lvl="1" indent="-285750">
              <a:buFont typeface="Wingdings" panose="05000000000000000000" pitchFamily="2" charset="2"/>
              <a:buChar char="Ø"/>
            </a:pPr>
            <a:r>
              <a:rPr lang="en-GB" sz="1300" dirty="0">
                <a:effectLst/>
                <a:latin typeface="+mj-lt"/>
                <a:ea typeface="Times New Roman" panose="02020603050405020304" pitchFamily="18" charset="0"/>
                <a:cs typeface="Aptos" panose="020B0004020202020204" pitchFamily="34" charset="0"/>
              </a:rPr>
              <a:t>This allows an </a:t>
            </a:r>
            <a:r>
              <a:rPr lang="en-GB" sz="1300" b="1" dirty="0">
                <a:effectLst/>
                <a:latin typeface="+mj-lt"/>
                <a:ea typeface="Times New Roman" panose="02020603050405020304" pitchFamily="18" charset="0"/>
                <a:cs typeface="Aptos" panose="020B0004020202020204" pitchFamily="34" charset="0"/>
              </a:rPr>
              <a:t>anticipated start of installation across the arc</a:t>
            </a:r>
            <a:r>
              <a:rPr lang="en-GB" sz="1300" dirty="0">
                <a:effectLst/>
                <a:latin typeface="+mj-lt"/>
                <a:ea typeface="Times New Roman" panose="02020603050405020304" pitchFamily="18" charset="0"/>
                <a:cs typeface="Aptos" panose="020B0004020202020204" pitchFamily="34" charset="0"/>
              </a:rPr>
              <a:t>.</a:t>
            </a:r>
            <a:endParaRPr lang="en-US" sz="1300" dirty="0">
              <a:latin typeface="+mj-lt"/>
            </a:endParaRPr>
          </a:p>
        </p:txBody>
      </p:sp>
      <p:sp>
        <p:nvSpPr>
          <p:cNvPr id="3" name="Textfeld 1">
            <a:extLst>
              <a:ext uri="{FF2B5EF4-FFF2-40B4-BE49-F238E27FC236}">
                <a16:creationId xmlns:a16="http://schemas.microsoft.com/office/drawing/2014/main" id="{CC923F79-47C7-5BC9-BB6B-27BA9DF976FC}"/>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22.05.2025 / FCC Week 2025</a:t>
            </a:r>
            <a:endParaRPr lang="de-AT" sz="900" dirty="0">
              <a:solidFill>
                <a:schemeClr val="bg1"/>
              </a:solidFill>
            </a:endParaRPr>
          </a:p>
        </p:txBody>
      </p:sp>
      <p:sp>
        <p:nvSpPr>
          <p:cNvPr id="4" name="Textfeld 7">
            <a:extLst>
              <a:ext uri="{FF2B5EF4-FFF2-40B4-BE49-F238E27FC236}">
                <a16:creationId xmlns:a16="http://schemas.microsoft.com/office/drawing/2014/main" id="{C27A797D-E7EC-2893-F794-40CD1EAF2404}"/>
              </a:ext>
            </a:extLst>
          </p:cNvPr>
          <p:cNvSpPr txBox="1"/>
          <p:nvPr/>
        </p:nvSpPr>
        <p:spPr>
          <a:xfrm>
            <a:off x="3829644" y="97423"/>
            <a:ext cx="2038500" cy="170071"/>
          </a:xfrm>
          <a:prstGeom prst="rect">
            <a:avLst/>
          </a:prstGeom>
          <a:noFill/>
        </p:spPr>
        <p:txBody>
          <a:bodyPr wrap="square" rtlCol="0">
            <a:noAutofit/>
          </a:bodyPr>
          <a:lstStyle/>
          <a:p>
            <a:pPr algn="ctr">
              <a:lnSpc>
                <a:spcPts val="1238"/>
              </a:lnSpc>
            </a:pPr>
            <a:r>
              <a:rPr lang="en-US" sz="900" dirty="0">
                <a:solidFill>
                  <a:schemeClr val="bg1"/>
                </a:solidFill>
              </a:rPr>
              <a:t>Sarah Fleury </a:t>
            </a:r>
            <a:endParaRPr lang="de-AT" sz="900" dirty="0">
              <a:solidFill>
                <a:schemeClr val="bg1"/>
              </a:solidFill>
            </a:endParaRPr>
          </a:p>
        </p:txBody>
      </p:sp>
      <p:sp>
        <p:nvSpPr>
          <p:cNvPr id="13" name="TextBox 12">
            <a:extLst>
              <a:ext uri="{FF2B5EF4-FFF2-40B4-BE49-F238E27FC236}">
                <a16:creationId xmlns:a16="http://schemas.microsoft.com/office/drawing/2014/main" id="{D0BFEBF4-D029-A08C-2D39-121C03A907DF}"/>
              </a:ext>
            </a:extLst>
          </p:cNvPr>
          <p:cNvSpPr txBox="1"/>
          <p:nvPr/>
        </p:nvSpPr>
        <p:spPr>
          <a:xfrm>
            <a:off x="6301676" y="1022758"/>
            <a:ext cx="2150031" cy="669414"/>
          </a:xfrm>
          <a:prstGeom prst="rect">
            <a:avLst/>
          </a:prstGeom>
          <a:noFill/>
        </p:spPr>
        <p:txBody>
          <a:bodyPr wrap="square" rtlCol="0">
            <a:spAutoFit/>
          </a:bodyPr>
          <a:lstStyle/>
          <a:p>
            <a:pPr algn="ctr">
              <a:lnSpc>
                <a:spcPts val="1500"/>
              </a:lnSpc>
            </a:pPr>
            <a:r>
              <a:rPr lang="en-US" sz="1200" dirty="0">
                <a:solidFill>
                  <a:schemeClr val="accent5">
                    <a:lumMod val="75000"/>
                  </a:schemeClr>
                </a:solidFill>
              </a:rPr>
              <a:t>2. Arc gradual release corresponding distance between two alcoves </a:t>
            </a:r>
            <a:endParaRPr lang="en-GB" sz="1200" dirty="0">
              <a:solidFill>
                <a:schemeClr val="accent5">
                  <a:lumMod val="75000"/>
                </a:schemeClr>
              </a:solidFill>
            </a:endParaRPr>
          </a:p>
        </p:txBody>
      </p:sp>
      <p:cxnSp>
        <p:nvCxnSpPr>
          <p:cNvPr id="15" name="Straight Arrow Connector 14">
            <a:extLst>
              <a:ext uri="{FF2B5EF4-FFF2-40B4-BE49-F238E27FC236}">
                <a16:creationId xmlns:a16="http://schemas.microsoft.com/office/drawing/2014/main" id="{EE0F87E6-D026-447E-3299-254C55A857B2}"/>
              </a:ext>
            </a:extLst>
          </p:cNvPr>
          <p:cNvCxnSpPr>
            <a:cxnSpLocks/>
          </p:cNvCxnSpPr>
          <p:nvPr/>
        </p:nvCxnSpPr>
        <p:spPr>
          <a:xfrm>
            <a:off x="7416328" y="1640768"/>
            <a:ext cx="0" cy="469804"/>
          </a:xfrm>
          <a:prstGeom prst="straightConnector1">
            <a:avLst/>
          </a:prstGeom>
          <a:ln w="381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7D7D001F-507E-2B6F-4F44-5A9631E222D1}"/>
              </a:ext>
            </a:extLst>
          </p:cNvPr>
          <p:cNvSpPr/>
          <p:nvPr/>
        </p:nvSpPr>
        <p:spPr>
          <a:xfrm>
            <a:off x="7704360" y="2326596"/>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25A8C14-6870-DA6F-910F-A6C7DB0F1FB0}"/>
              </a:ext>
            </a:extLst>
          </p:cNvPr>
          <p:cNvSpPr/>
          <p:nvPr/>
        </p:nvSpPr>
        <p:spPr>
          <a:xfrm>
            <a:off x="7596360" y="2290604"/>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B1382F78-77A3-EDB9-CF5D-863F3F411311}"/>
              </a:ext>
            </a:extLst>
          </p:cNvPr>
          <p:cNvSpPr/>
          <p:nvPr/>
        </p:nvSpPr>
        <p:spPr>
          <a:xfrm>
            <a:off x="7488336" y="2266284"/>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10949C1-A2DE-AFA9-62F4-B172F1B1105A}"/>
              </a:ext>
            </a:extLst>
          </p:cNvPr>
          <p:cNvSpPr/>
          <p:nvPr/>
        </p:nvSpPr>
        <p:spPr>
          <a:xfrm>
            <a:off x="7380336" y="2253284"/>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43D08A2-A606-59F5-FA91-CFBB9E04AA21}"/>
              </a:ext>
            </a:extLst>
          </p:cNvPr>
          <p:cNvSpPr/>
          <p:nvPr/>
        </p:nvSpPr>
        <p:spPr>
          <a:xfrm>
            <a:off x="7272312" y="2254588"/>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1A2A280-C01C-4AF4-2A35-5225C2BB7A82}"/>
              </a:ext>
            </a:extLst>
          </p:cNvPr>
          <p:cNvSpPr/>
          <p:nvPr/>
        </p:nvSpPr>
        <p:spPr>
          <a:xfrm>
            <a:off x="7164312" y="2254588"/>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89171AA-A466-E38C-C356-CE653BACAD9A}"/>
              </a:ext>
            </a:extLst>
          </p:cNvPr>
          <p:cNvSpPr/>
          <p:nvPr/>
        </p:nvSpPr>
        <p:spPr>
          <a:xfrm>
            <a:off x="7056288" y="2254588"/>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0F680E5-3DE4-290D-2329-1A1F40251F1A}"/>
              </a:ext>
            </a:extLst>
          </p:cNvPr>
          <p:cNvSpPr/>
          <p:nvPr/>
        </p:nvSpPr>
        <p:spPr>
          <a:xfrm>
            <a:off x="6948264" y="2220378"/>
            <a:ext cx="108000" cy="108000"/>
          </a:xfrm>
          <a:prstGeom prst="rect">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99FE654D-DA2D-794F-3A05-32D5CEE18E30}"/>
              </a:ext>
            </a:extLst>
          </p:cNvPr>
          <p:cNvCxnSpPr>
            <a:cxnSpLocks/>
          </p:cNvCxnSpPr>
          <p:nvPr/>
        </p:nvCxnSpPr>
        <p:spPr>
          <a:xfrm flipH="1" flipV="1">
            <a:off x="6948264" y="2398604"/>
            <a:ext cx="756096" cy="72008"/>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8609B65-3DAD-30D0-23A9-EC0C8A34A455}"/>
              </a:ext>
            </a:extLst>
          </p:cNvPr>
          <p:cNvSpPr txBox="1"/>
          <p:nvPr/>
        </p:nvSpPr>
        <p:spPr>
          <a:xfrm>
            <a:off x="5965640" y="4145877"/>
            <a:ext cx="2582079" cy="220638"/>
          </a:xfrm>
          <a:prstGeom prst="rect">
            <a:avLst/>
          </a:prstGeom>
          <a:noFill/>
        </p:spPr>
        <p:txBody>
          <a:bodyPr wrap="square" rtlCol="0">
            <a:spAutoFit/>
          </a:bodyPr>
          <a:lstStyle/>
          <a:p>
            <a:pPr algn="ctr">
              <a:lnSpc>
                <a:spcPts val="1000"/>
              </a:lnSpc>
            </a:pPr>
            <a:r>
              <a:rPr lang="en-US" sz="1100" i="1" dirty="0"/>
              <a:t>FCC Machine layout</a:t>
            </a:r>
            <a:endParaRPr lang="en-GB" sz="1100" i="1" dirty="0"/>
          </a:p>
        </p:txBody>
      </p:sp>
    </p:spTree>
    <p:extLst>
      <p:ext uri="{BB962C8B-B14F-4D97-AF65-F5344CB8AC3E}">
        <p14:creationId xmlns:p14="http://schemas.microsoft.com/office/powerpoint/2010/main" val="3271035159"/>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19588</TotalTime>
  <Words>2593</Words>
  <Application>Microsoft Office PowerPoint</Application>
  <PresentationFormat>On-screen Show (16:9)</PresentationFormat>
  <Paragraphs>442</Paragraphs>
  <Slides>34</Slides>
  <Notes>2</Notes>
  <HiddenSlides>0</HiddenSlides>
  <MMClips>1</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34</vt:i4>
      </vt:variant>
    </vt:vector>
  </HeadingPairs>
  <TitlesOfParts>
    <vt:vector size="42" baseType="lpstr">
      <vt:lpstr>Arial</vt:lpstr>
      <vt:lpstr>Calibri</vt:lpstr>
      <vt:lpstr>Courier New</vt:lpstr>
      <vt:lpstr>Symbol</vt:lpstr>
      <vt:lpstr>Wingdings</vt:lpstr>
      <vt:lpstr>Introslides</vt:lpstr>
      <vt:lpstr>Titleslides, Conclusion</vt:lpstr>
      <vt:lpstr>Content Slides - Deep Blue</vt:lpstr>
      <vt:lpstr>PowerPoint Presentation</vt:lpstr>
      <vt:lpstr>Installation schedule</vt:lpstr>
      <vt:lpstr>Outline </vt:lpstr>
      <vt:lpstr>May 2024: Civil engineering strategy</vt:lpstr>
      <vt:lpstr>May 2024: Two schedules to be aligned </vt:lpstr>
      <vt:lpstr>May 2024: Two schedules to be aligned </vt:lpstr>
      <vt:lpstr>May 2024: Two schedules to be aligned </vt:lpstr>
      <vt:lpstr>Post FCC Week 2024: optimization </vt:lpstr>
      <vt:lpstr>Post FCC Week 2024: optimization </vt:lpstr>
      <vt:lpstr>Post FCC Week 2024: optimization </vt:lpstr>
      <vt:lpstr>Impact on installation schedule </vt:lpstr>
      <vt:lpstr>Outline </vt:lpstr>
      <vt:lpstr>EN-EL technical infrastructure  installation</vt:lpstr>
      <vt:lpstr>EN-EL input for technical infrastructure installation</vt:lpstr>
      <vt:lpstr>HL-LHC feedback &amp; sequence</vt:lpstr>
      <vt:lpstr>Technical infrastructure sequence in arcs </vt:lpstr>
      <vt:lpstr>Hypothesis and parameters for technical infrastructure installation </vt:lpstr>
      <vt:lpstr>Outline </vt:lpstr>
      <vt:lpstr>General arc sequence</vt:lpstr>
      <vt:lpstr>Technical shaft installation </vt:lpstr>
      <vt:lpstr>Arc layout after the handover from civil engineering</vt:lpstr>
      <vt:lpstr>Technical infrastructure installation in arcs</vt:lpstr>
      <vt:lpstr>Machine installation in arcs</vt:lpstr>
      <vt:lpstr>Hardware commissioning </vt:lpstr>
      <vt:lpstr>Experimental shaft and cavern installation</vt:lpstr>
      <vt:lpstr>Radio Frequency systems installation </vt:lpstr>
      <vt:lpstr>Outline </vt:lpstr>
      <vt:lpstr>Overall installation schedule FCC-ee</vt:lpstr>
      <vt:lpstr>Resource installation schedule FCC-ee</vt:lpstr>
      <vt:lpstr>FCC-hh installation schedule </vt:lpstr>
      <vt:lpstr>FCC-hh installation schedule </vt:lpstr>
      <vt:lpstr>Summary </vt:lpstr>
      <vt:lpstr>Next steps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Sarah Agathe Fleury</cp:lastModifiedBy>
  <cp:revision>129</cp:revision>
  <dcterms:created xsi:type="dcterms:W3CDTF">2020-10-27T09:23:42Z</dcterms:created>
  <dcterms:modified xsi:type="dcterms:W3CDTF">2025-05-22T13:04:20Z</dcterms:modified>
</cp:coreProperties>
</file>