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97" r:id="rId2"/>
    <p:sldMasterId id="2147483865" r:id="rId3"/>
    <p:sldMasterId id="2147483900" r:id="rId4"/>
    <p:sldMasterId id="2147483936" r:id="rId5"/>
    <p:sldMasterId id="2147483966" r:id="rId6"/>
    <p:sldMasterId id="2147483978" r:id="rId7"/>
    <p:sldMasterId id="2147484010" r:id="rId8"/>
  </p:sldMasterIdLst>
  <p:notesMasterIdLst>
    <p:notesMasterId r:id="rId27"/>
  </p:notesMasterIdLst>
  <p:sldIdLst>
    <p:sldId id="2919" r:id="rId9"/>
    <p:sldId id="3297" r:id="rId10"/>
    <p:sldId id="3298" r:id="rId11"/>
    <p:sldId id="5352" r:id="rId12"/>
    <p:sldId id="5349" r:id="rId13"/>
    <p:sldId id="5350" r:id="rId14"/>
    <p:sldId id="5351" r:id="rId15"/>
    <p:sldId id="5337" r:id="rId16"/>
    <p:sldId id="5344" r:id="rId17"/>
    <p:sldId id="5340" r:id="rId18"/>
    <p:sldId id="5332" r:id="rId19"/>
    <p:sldId id="5346" r:id="rId20"/>
    <p:sldId id="5347" r:id="rId21"/>
    <p:sldId id="5353" r:id="rId22"/>
    <p:sldId id="5354" r:id="rId23"/>
    <p:sldId id="5355" r:id="rId24"/>
    <p:sldId id="5341" r:id="rId25"/>
    <p:sldId id="274" r:id="rId26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0F377B"/>
    <a:srgbClr val="0C377B"/>
    <a:srgbClr val="FF0000"/>
    <a:srgbClr val="0000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8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640" y="20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5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374726B-3D21-49D0-9176-2C240B866C98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C5D6558-31F6-4E13-8AD0-A2680585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56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83306">
              <a:defRPr/>
            </a:pPr>
            <a:fld id="{8B957210-7F66-4993-86DA-C4808AC66EF9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483306">
                <a:defRPr/>
              </a:pPr>
              <a:t>1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36334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speaker can highlight CERN’s second mission as stated when it was established: to foster peaceful collaborations between nations that had recently been at war.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information (OPTIONAL)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40% of CERN’s budget is returned to industry through materials, utilities and services </a:t>
            </a:r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6262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SLIDE WILL INCLUDE THE NUMBER OF MEMBERS OF PERSONNEL OF THE VISITORS’ COUNTRY OF ORIGIN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1029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5589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06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15220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323799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149CEB51-C2D6-B944-BC8F-62A0599D0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DEF84-BEB1-8444-9C5B-D229704ACB56}" type="datetime1">
              <a:rPr lang="de-CH" smtClean="0"/>
              <a:t>19.05.25</a:t>
            </a:fld>
            <a:endParaRPr lang="fr-FR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BDF63AE6-5228-2E48-9C1B-1A626AAA0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AC6DDE07-8A05-EC40-B7D3-0664B4579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1A4C3-DABF-2D40-B34F-10D02BA8765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357662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0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F911D07C-5460-4638-872E-E3ABFE1303D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5044"/>
            <a:ext cx="745421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289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581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207427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441719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36774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1331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510913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81672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24523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81568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5963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799820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045492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24913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9736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8942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2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2E28-4944-4174-8658-B31C7AE7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0097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BAE3-E7A4-40F8-A96A-61A1EF93C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11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4"/>
          </a:xfrm>
        </p:spPr>
        <p:txBody>
          <a:bodyPr anchor="t"/>
          <a:lstStyle>
            <a:lvl1pPr algn="l">
              <a:defRPr sz="535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622">
                <a:solidFill>
                  <a:schemeClr val="tx1">
                    <a:tint val="75000"/>
                  </a:schemeClr>
                </a:solidFill>
              </a:defRPr>
            </a:lvl1pPr>
            <a:lvl2pPr marL="609228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2pPr>
            <a:lvl3pPr marL="1218456" indent="0">
              <a:buNone/>
              <a:defRPr sz="2166">
                <a:solidFill>
                  <a:schemeClr val="tx1">
                    <a:tint val="75000"/>
                  </a:schemeClr>
                </a:solidFill>
              </a:defRPr>
            </a:lvl3pPr>
            <a:lvl4pPr marL="1827686" indent="0">
              <a:buNone/>
              <a:defRPr sz="1824">
                <a:solidFill>
                  <a:schemeClr val="tx1">
                    <a:tint val="75000"/>
                  </a:schemeClr>
                </a:solidFill>
              </a:defRPr>
            </a:lvl4pPr>
            <a:lvl5pPr marL="2436914" indent="0">
              <a:buNone/>
              <a:defRPr sz="1824">
                <a:solidFill>
                  <a:schemeClr val="tx1">
                    <a:tint val="75000"/>
                  </a:schemeClr>
                </a:solidFill>
              </a:defRPr>
            </a:lvl5pPr>
            <a:lvl6pPr marL="3046142" indent="0">
              <a:buNone/>
              <a:defRPr sz="1824">
                <a:solidFill>
                  <a:schemeClr val="tx1">
                    <a:tint val="75000"/>
                  </a:schemeClr>
                </a:solidFill>
              </a:defRPr>
            </a:lvl6pPr>
            <a:lvl7pPr marL="3655371" indent="0">
              <a:buNone/>
              <a:defRPr sz="1824">
                <a:solidFill>
                  <a:schemeClr val="tx1">
                    <a:tint val="75000"/>
                  </a:schemeClr>
                </a:solidFill>
              </a:defRPr>
            </a:lvl7pPr>
            <a:lvl8pPr marL="4264600" indent="0">
              <a:buNone/>
              <a:defRPr sz="1824">
                <a:solidFill>
                  <a:schemeClr val="tx1">
                    <a:tint val="75000"/>
                  </a:schemeClr>
                </a:solidFill>
              </a:defRPr>
            </a:lvl8pPr>
            <a:lvl9pPr marL="4873828" indent="0">
              <a:buNone/>
              <a:defRPr sz="18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30E46-5F80-43ED-933E-4B0D73B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781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600201"/>
            <a:ext cx="5384800" cy="4525963"/>
          </a:xfrm>
        </p:spPr>
        <p:txBody>
          <a:bodyPr/>
          <a:lstStyle>
            <a:lvl1pPr>
              <a:defRPr sz="3761"/>
            </a:lvl1pPr>
            <a:lvl2pPr>
              <a:defRPr sz="3191"/>
            </a:lvl2pPr>
            <a:lvl3pPr>
              <a:defRPr sz="2622"/>
            </a:lvl3pPr>
            <a:lvl4pPr>
              <a:defRPr sz="2394"/>
            </a:lvl4pPr>
            <a:lvl5pPr>
              <a:defRPr sz="2394"/>
            </a:lvl5pPr>
            <a:lvl6pPr>
              <a:defRPr sz="2394"/>
            </a:lvl6pPr>
            <a:lvl7pPr>
              <a:defRPr sz="2394"/>
            </a:lvl7pPr>
            <a:lvl8pPr>
              <a:defRPr sz="2394"/>
            </a:lvl8pPr>
            <a:lvl9pPr>
              <a:defRPr sz="23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1"/>
            <a:ext cx="5384800" cy="4525963"/>
          </a:xfrm>
        </p:spPr>
        <p:txBody>
          <a:bodyPr/>
          <a:lstStyle>
            <a:lvl1pPr>
              <a:defRPr sz="3761"/>
            </a:lvl1pPr>
            <a:lvl2pPr>
              <a:defRPr sz="3191"/>
            </a:lvl2pPr>
            <a:lvl3pPr>
              <a:defRPr sz="2622"/>
            </a:lvl3pPr>
            <a:lvl4pPr>
              <a:defRPr sz="2394"/>
            </a:lvl4pPr>
            <a:lvl5pPr>
              <a:defRPr sz="2394"/>
            </a:lvl5pPr>
            <a:lvl6pPr>
              <a:defRPr sz="2394"/>
            </a:lvl6pPr>
            <a:lvl7pPr>
              <a:defRPr sz="2394"/>
            </a:lvl7pPr>
            <a:lvl8pPr>
              <a:defRPr sz="2394"/>
            </a:lvl8pPr>
            <a:lvl9pPr>
              <a:defRPr sz="23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C0D5-32D3-4FDC-A467-C048AEDA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046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6"/>
            <a:ext cx="5386917" cy="639762"/>
          </a:xfrm>
        </p:spPr>
        <p:txBody>
          <a:bodyPr anchor="b"/>
          <a:lstStyle>
            <a:lvl1pPr marL="0" indent="0">
              <a:buNone/>
              <a:defRPr sz="3191" b="1"/>
            </a:lvl1pPr>
            <a:lvl2pPr marL="609228" indent="0">
              <a:buNone/>
              <a:defRPr sz="2622" b="1"/>
            </a:lvl2pPr>
            <a:lvl3pPr marL="1218456" indent="0">
              <a:buNone/>
              <a:defRPr sz="2394" b="1"/>
            </a:lvl3pPr>
            <a:lvl4pPr marL="1827686" indent="0">
              <a:buNone/>
              <a:defRPr sz="2166" b="1"/>
            </a:lvl4pPr>
            <a:lvl5pPr marL="2436914" indent="0">
              <a:buNone/>
              <a:defRPr sz="2166" b="1"/>
            </a:lvl5pPr>
            <a:lvl6pPr marL="3046142" indent="0">
              <a:buNone/>
              <a:defRPr sz="2166" b="1"/>
            </a:lvl6pPr>
            <a:lvl7pPr marL="3655371" indent="0">
              <a:buNone/>
              <a:defRPr sz="2166" b="1"/>
            </a:lvl7pPr>
            <a:lvl8pPr marL="4264600" indent="0">
              <a:buNone/>
              <a:defRPr sz="2166" b="1"/>
            </a:lvl8pPr>
            <a:lvl9pPr marL="4873828" indent="0">
              <a:buNone/>
              <a:defRPr sz="21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9"/>
          </a:xfrm>
        </p:spPr>
        <p:txBody>
          <a:bodyPr/>
          <a:lstStyle>
            <a:lvl1pPr>
              <a:defRPr sz="3191"/>
            </a:lvl1pPr>
            <a:lvl2pPr>
              <a:defRPr sz="2622"/>
            </a:lvl2pPr>
            <a:lvl3pPr>
              <a:defRPr sz="2394"/>
            </a:lvl3pPr>
            <a:lvl4pPr>
              <a:defRPr sz="2166"/>
            </a:lvl4pPr>
            <a:lvl5pPr>
              <a:defRPr sz="2166"/>
            </a:lvl5pPr>
            <a:lvl6pPr>
              <a:defRPr sz="2166"/>
            </a:lvl6pPr>
            <a:lvl7pPr>
              <a:defRPr sz="2166"/>
            </a:lvl7pPr>
            <a:lvl8pPr>
              <a:defRPr sz="2166"/>
            </a:lvl8pPr>
            <a:lvl9pPr>
              <a:defRPr sz="21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6"/>
            <a:ext cx="5389033" cy="639762"/>
          </a:xfrm>
        </p:spPr>
        <p:txBody>
          <a:bodyPr anchor="b"/>
          <a:lstStyle>
            <a:lvl1pPr marL="0" indent="0">
              <a:buNone/>
              <a:defRPr sz="3191" b="1"/>
            </a:lvl1pPr>
            <a:lvl2pPr marL="609228" indent="0">
              <a:buNone/>
              <a:defRPr sz="2622" b="1"/>
            </a:lvl2pPr>
            <a:lvl3pPr marL="1218456" indent="0">
              <a:buNone/>
              <a:defRPr sz="2394" b="1"/>
            </a:lvl3pPr>
            <a:lvl4pPr marL="1827686" indent="0">
              <a:buNone/>
              <a:defRPr sz="2166" b="1"/>
            </a:lvl4pPr>
            <a:lvl5pPr marL="2436914" indent="0">
              <a:buNone/>
              <a:defRPr sz="2166" b="1"/>
            </a:lvl5pPr>
            <a:lvl6pPr marL="3046142" indent="0">
              <a:buNone/>
              <a:defRPr sz="2166" b="1"/>
            </a:lvl6pPr>
            <a:lvl7pPr marL="3655371" indent="0">
              <a:buNone/>
              <a:defRPr sz="2166" b="1"/>
            </a:lvl7pPr>
            <a:lvl8pPr marL="4264600" indent="0">
              <a:buNone/>
              <a:defRPr sz="2166" b="1"/>
            </a:lvl8pPr>
            <a:lvl9pPr marL="4873828" indent="0">
              <a:buNone/>
              <a:defRPr sz="21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9"/>
          </a:xfrm>
        </p:spPr>
        <p:txBody>
          <a:bodyPr/>
          <a:lstStyle>
            <a:lvl1pPr>
              <a:defRPr sz="3191"/>
            </a:lvl1pPr>
            <a:lvl2pPr>
              <a:defRPr sz="2622"/>
            </a:lvl2pPr>
            <a:lvl3pPr>
              <a:defRPr sz="2394"/>
            </a:lvl3pPr>
            <a:lvl4pPr>
              <a:defRPr sz="2166"/>
            </a:lvl4pPr>
            <a:lvl5pPr>
              <a:defRPr sz="2166"/>
            </a:lvl5pPr>
            <a:lvl6pPr>
              <a:defRPr sz="2166"/>
            </a:lvl6pPr>
            <a:lvl7pPr>
              <a:defRPr sz="2166"/>
            </a:lvl7pPr>
            <a:lvl8pPr>
              <a:defRPr sz="2166"/>
            </a:lvl8pPr>
            <a:lvl9pPr>
              <a:defRPr sz="21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194B-0B1E-4425-BD4E-B47A6E31B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1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0521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99217-547C-48C4-BBA2-0AD26965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284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9282-61B7-4575-B1E9-BE84A6791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152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0"/>
          </a:xfrm>
        </p:spPr>
        <p:txBody>
          <a:bodyPr anchor="b"/>
          <a:lstStyle>
            <a:lvl1pPr algn="l">
              <a:defRPr sz="262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217"/>
            </a:lvl1pPr>
            <a:lvl2pPr>
              <a:defRPr sz="3761"/>
            </a:lvl2pPr>
            <a:lvl3pPr>
              <a:defRPr sz="3191"/>
            </a:lvl3pPr>
            <a:lvl4pPr>
              <a:defRPr sz="2622"/>
            </a:lvl4pPr>
            <a:lvl5pPr>
              <a:defRPr sz="2622"/>
            </a:lvl5pPr>
            <a:lvl6pPr>
              <a:defRPr sz="2622"/>
            </a:lvl6pPr>
            <a:lvl7pPr>
              <a:defRPr sz="2622"/>
            </a:lvl7pPr>
            <a:lvl8pPr>
              <a:defRPr sz="2622"/>
            </a:lvl8pPr>
            <a:lvl9pPr>
              <a:defRPr sz="26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824"/>
            </a:lvl1pPr>
            <a:lvl2pPr marL="609228" indent="0">
              <a:buNone/>
              <a:defRPr sz="1596"/>
            </a:lvl2pPr>
            <a:lvl3pPr marL="1218456" indent="0">
              <a:buNone/>
              <a:defRPr sz="1368"/>
            </a:lvl3pPr>
            <a:lvl4pPr marL="1827686" indent="0">
              <a:buNone/>
              <a:defRPr sz="1254"/>
            </a:lvl4pPr>
            <a:lvl5pPr marL="2436914" indent="0">
              <a:buNone/>
              <a:defRPr sz="1254"/>
            </a:lvl5pPr>
            <a:lvl6pPr marL="3046142" indent="0">
              <a:buNone/>
              <a:defRPr sz="1254"/>
            </a:lvl6pPr>
            <a:lvl7pPr marL="3655371" indent="0">
              <a:buNone/>
              <a:defRPr sz="1254"/>
            </a:lvl7pPr>
            <a:lvl8pPr marL="4264600" indent="0">
              <a:buNone/>
              <a:defRPr sz="1254"/>
            </a:lvl8pPr>
            <a:lvl9pPr marL="4873828" indent="0">
              <a:buNone/>
              <a:defRPr sz="125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46DA-D9A6-41B9-910D-8E4398FA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4454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9" y="4800601"/>
            <a:ext cx="7315200" cy="566738"/>
          </a:xfrm>
        </p:spPr>
        <p:txBody>
          <a:bodyPr anchor="b"/>
          <a:lstStyle>
            <a:lvl1pPr algn="l">
              <a:defRPr sz="262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9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17"/>
            </a:lvl1pPr>
            <a:lvl2pPr marL="609228" indent="0">
              <a:buNone/>
              <a:defRPr sz="3761"/>
            </a:lvl2pPr>
            <a:lvl3pPr marL="1218456" indent="0">
              <a:buNone/>
              <a:defRPr sz="3191"/>
            </a:lvl3pPr>
            <a:lvl4pPr marL="1827686" indent="0">
              <a:buNone/>
              <a:defRPr sz="2622"/>
            </a:lvl4pPr>
            <a:lvl5pPr marL="2436914" indent="0">
              <a:buNone/>
              <a:defRPr sz="2622"/>
            </a:lvl5pPr>
            <a:lvl6pPr marL="3046142" indent="0">
              <a:buNone/>
              <a:defRPr sz="2622"/>
            </a:lvl6pPr>
            <a:lvl7pPr marL="3655371" indent="0">
              <a:buNone/>
              <a:defRPr sz="2622"/>
            </a:lvl7pPr>
            <a:lvl8pPr marL="4264600" indent="0">
              <a:buNone/>
              <a:defRPr sz="2622"/>
            </a:lvl8pPr>
            <a:lvl9pPr marL="4873828" indent="0">
              <a:buNone/>
              <a:defRPr sz="2622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9" y="5367338"/>
            <a:ext cx="7315200" cy="804863"/>
          </a:xfrm>
        </p:spPr>
        <p:txBody>
          <a:bodyPr/>
          <a:lstStyle>
            <a:lvl1pPr marL="0" indent="0">
              <a:buNone/>
              <a:defRPr sz="1824"/>
            </a:lvl1pPr>
            <a:lvl2pPr marL="609228" indent="0">
              <a:buNone/>
              <a:defRPr sz="1596"/>
            </a:lvl2pPr>
            <a:lvl3pPr marL="1218456" indent="0">
              <a:buNone/>
              <a:defRPr sz="1368"/>
            </a:lvl3pPr>
            <a:lvl4pPr marL="1827686" indent="0">
              <a:buNone/>
              <a:defRPr sz="1254"/>
            </a:lvl4pPr>
            <a:lvl5pPr marL="2436914" indent="0">
              <a:buNone/>
              <a:defRPr sz="1254"/>
            </a:lvl5pPr>
            <a:lvl6pPr marL="3046142" indent="0">
              <a:buNone/>
              <a:defRPr sz="1254"/>
            </a:lvl6pPr>
            <a:lvl7pPr marL="3655371" indent="0">
              <a:buNone/>
              <a:defRPr sz="1254"/>
            </a:lvl7pPr>
            <a:lvl8pPr marL="4264600" indent="0">
              <a:buNone/>
              <a:defRPr sz="1254"/>
            </a:lvl8pPr>
            <a:lvl9pPr marL="4873828" indent="0">
              <a:buNone/>
              <a:defRPr sz="125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F01-185D-4CC0-813D-17E8E4274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0563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96EE-E859-4D61-BFD7-B9A60B62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915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199" y="274639"/>
            <a:ext cx="2743201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2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0F92-7421-4D98-B9DC-6F6B9626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470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1953385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7751178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338910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7692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3303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0878623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238707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290033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853813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090411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5139356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065730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939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8199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673092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0477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785536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996601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9819697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434830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73330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815515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623910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95172885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624611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672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9437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D04B-1D88-478D-A8FB-6FFD72984813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BF8C-532C-411B-885C-938D5AF78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33848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0"/>
              </a:spcBef>
              <a:defRPr sz="1800" b="1"/>
            </a:lvl1pPr>
            <a:lvl2pPr marL="630000" indent="0">
              <a:buNone/>
              <a:tabLst>
                <a:tab pos="5274000" algn="r"/>
              </a:tabLst>
              <a:defRPr/>
            </a:lvl2pPr>
            <a:lvl3pPr marL="1494000" indent="0">
              <a:buFont typeface="Arial" panose="020B0604020202020204" pitchFamily="34" charset="0"/>
              <a:buNone/>
              <a:tabLst>
                <a:tab pos="5274000" algn="r"/>
              </a:tabLst>
              <a:defRPr/>
            </a:lvl3pPr>
            <a:lvl4pPr marL="1494000" indent="0">
              <a:buFont typeface="Arial" panose="020B0604020202020204" pitchFamily="34" charset="0"/>
              <a:buNone/>
              <a:tabLst>
                <a:tab pos="5274000" algn="r"/>
              </a:tabLst>
              <a:defRPr/>
            </a:lvl4pPr>
            <a:lvl5pPr marL="1494000" indent="0">
              <a:buFont typeface="Arial" panose="020B0604020202020204" pitchFamily="34" charset="0"/>
              <a:buNone/>
              <a:tabLst>
                <a:tab pos="52740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0"/>
              </a:spcBef>
              <a:defRPr sz="1800" b="1"/>
            </a:lvl1pPr>
            <a:lvl2pPr marL="630000" indent="0">
              <a:buNone/>
              <a:tabLst>
                <a:tab pos="5274000" algn="r"/>
              </a:tabLst>
              <a:defRPr/>
            </a:lvl2pPr>
            <a:lvl3pPr marL="1494000" indent="0">
              <a:buFont typeface="Arial" panose="020B0604020202020204" pitchFamily="34" charset="0"/>
              <a:buNone/>
              <a:tabLst>
                <a:tab pos="5274000" algn="r"/>
              </a:tabLst>
              <a:defRPr/>
            </a:lvl3pPr>
            <a:lvl4pPr marL="1494000" indent="0">
              <a:buFont typeface="Arial" panose="020B0604020202020204" pitchFamily="34" charset="0"/>
              <a:buNone/>
              <a:tabLst>
                <a:tab pos="5274000" algn="r"/>
              </a:tabLst>
              <a:defRPr/>
            </a:lvl4pPr>
            <a:lvl5pPr marL="1494000" indent="0">
              <a:buFont typeface="Arial" panose="020B0604020202020204" pitchFamily="34" charset="0"/>
              <a:buNone/>
              <a:tabLst>
                <a:tab pos="52740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12388008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4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0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6"/>
            <a:ext cx="11017800" cy="1655762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31999"/>
            <a:ext cx="12192000" cy="6426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</p:spTree>
    <p:extLst>
      <p:ext uri="{BB962C8B-B14F-4D97-AF65-F5344CB8AC3E}">
        <p14:creationId xmlns:p14="http://schemas.microsoft.com/office/powerpoint/2010/main" val="90184586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ts val="18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135287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2"/>
            <a:ext cx="347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0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5" y="1110600"/>
            <a:ext cx="3384550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0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0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5" y="3861000"/>
            <a:ext cx="3384550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0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2"/>
            <a:ext cx="347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2"/>
            <a:ext cx="347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1578546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425348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947374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920677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0" y="1904400"/>
            <a:ext cx="3384550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0" y="4165200"/>
            <a:ext cx="3384550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3473850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8839475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31999"/>
            <a:ext cx="12192000" cy="6426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350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350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0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0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053271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418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408456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Canada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95191539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31779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 May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 - Argentine Republic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7500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25410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 May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/>
          <a:lstStyle/>
          <a:p>
            <a:r>
              <a:rPr lang="fr-FR"/>
              <a:t>Presentation - Argentine Republic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1187598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55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76836849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4667741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6434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99915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296800" y="6440400"/>
            <a:ext cx="155940" cy="23286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87770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3875210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4594780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 May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99030805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42961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07496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71125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A2FACE27-0AD0-8C42-A014-4ECAC15F6CC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98BF3-DCB6-5043-BFBB-19AE44B38875}" type="datetime1">
              <a:rPr lang="de-CH" smtClean="0"/>
              <a:t>19.05.25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C1CFED0-2CD7-A74A-92E5-0DF24E6C11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29F8651B-DE00-684C-BC19-8B3CB4FCD5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FA2D9-1890-8B47-82BA-906A3627570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86502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AF829C-118E-6B40-A8E6-879D3D3B3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DC9ED-809D-0B41-8BD9-3238E48C5D35}" type="datetime1">
              <a:rPr lang="de-CH" smtClean="0"/>
              <a:t>19.05.25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B7A1FA-7DC9-854E-9066-24A9D1401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00" y="6316664"/>
            <a:ext cx="360891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63C6CA-C6C7-6847-8D28-FCB2D73D7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0300" y="6316664"/>
            <a:ext cx="20531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2EBAB-B07B-5443-9647-323AB7F9F0D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30551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2"/>
            <a:ext cx="3413760" cy="1116849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412480" y="1752451"/>
            <a:ext cx="3413760" cy="4409398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64A48B17-A1EA-3D49-8829-FB3EFC1B20B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D0211-D26D-0140-ABEF-2CC8B57A07DB}" type="datetime1">
              <a:rPr lang="de-CH" smtClean="0"/>
              <a:t>19.05.25</a:t>
            </a:fld>
            <a:endParaRPr lang="fr-FR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EBF43798-D0F1-7840-8728-38B59F94E64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B3266DCC-1E16-BC44-BF6C-138430F705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EFAC8-FE49-3F44-A413-8E0D220C979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1370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50724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0FA5C33-0829-754F-B9D6-E352AAE694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96384" y="2082800"/>
            <a:ext cx="4705349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CH" sz="1800">
              <a:cs typeface="Arial" panose="020B0604020202020204" pitchFamily="34" charset="0"/>
            </a:endParaRPr>
          </a:p>
        </p:txBody>
      </p:sp>
      <p:sp>
        <p:nvSpPr>
          <p:cNvPr id="5" name="ZoneTexte 2">
            <a:extLst>
              <a:ext uri="{FF2B5EF4-FFF2-40B4-BE49-F238E27FC236}">
                <a16:creationId xmlns:a16="http://schemas.microsoft.com/office/drawing/2014/main" id="{77069668-55A6-864C-B874-FA4FDCFB6B0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4267" y="1658939"/>
            <a:ext cx="5092700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/>
          <a:p>
            <a:r>
              <a:rPr lang="fr-FR" altLang="en-CH" sz="21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altLang="en-CH" sz="21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altLang="en-CH" sz="2100">
                <a:solidFill>
                  <a:schemeClr val="tx2"/>
                </a:solidFill>
              </a:rPr>
              <a:t>Troisième niveau</a:t>
            </a:r>
          </a:p>
          <a:p>
            <a:endParaRPr lang="fr-FR" altLang="en-CH" sz="180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1" y="465592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B4D6131D-9966-F44F-81AF-E67C35ED531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50C9D-7DE8-0347-8133-4FF9129164A4}" type="datetime1">
              <a:rPr lang="de-CH" smtClean="0"/>
              <a:t>19.05.25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8FFBDCE7-4E7F-704E-AAB5-4EA0A6D1C8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65EF570F-4997-F146-92B2-AA45FFBF19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02256-0E1B-6F4C-9C8A-77A42DF7AB2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5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2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21CA23-76F6-AF4A-9872-364D6BAEE47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83BA1-D724-D946-AF2B-FFE3C9FF42BF}" type="datetime1">
              <a:rPr lang="de-CH" smtClean="0"/>
              <a:t>19.05.25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143C0-2764-3A47-B28A-705447FB317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581440-2AAC-2146-93A3-2AE35CCBAB9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31DDA-A54C-4749-9E91-AB66529021C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977375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6" y="478540"/>
            <a:ext cx="10801351" cy="10842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7" y="1601378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/>
          </p:nvPr>
        </p:nvSpPr>
        <p:spPr bwMode="auto">
          <a:xfrm>
            <a:off x="4116388" y="2732444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 bwMode="auto">
          <a:xfrm>
            <a:off x="4052" y="1601378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/>
          </p:nvPr>
        </p:nvSpPr>
        <p:spPr bwMode="auto">
          <a:xfrm>
            <a:off x="8232389" y="1601378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154C35A-5B7C-F244-80AE-7267D3443727}"/>
              </a:ext>
            </a:extLst>
          </p:cNvPr>
          <p:cNvSpPr>
            <a:spLocks noGrp="1"/>
          </p:cNvSpPr>
          <p:nvPr>
            <p:ph type="dt" sz="half" idx="24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2BD067B-375E-BE4D-BDA0-BBA27803228A}" type="datetime1">
              <a:rPr lang="de-CH" smtClean="0"/>
              <a:t>19.05.25</a:t>
            </a:fld>
            <a:endParaRPr lang="en-US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45AD8259-1E85-1348-B37E-93EC25A78229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A2A02AD2-30C3-CA43-B97D-143EED8CA2BD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843A5D4-743A-D148-B90B-A1D396A89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53671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3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 dirty="0"/>
              <a:t>Faire glisser l'image vers l'espace réservé ou cliquer sur l'icône pour l'ajouter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6000" y="4600353"/>
            <a:ext cx="3416525" cy="1560510"/>
          </a:xfrm>
          <a:solidFill>
            <a:schemeClr val="tx1"/>
          </a:solidFill>
        </p:spPr>
        <p:txBody>
          <a:bodyPr lIns="72000" anchor="ctr"/>
          <a:lstStyle>
            <a:lvl1pPr algn="ctr">
              <a:buFontTx/>
              <a:buNone/>
              <a:defRPr sz="1575">
                <a:solidFill>
                  <a:schemeClr val="bg1"/>
                </a:solidFill>
              </a:defRPr>
            </a:lvl1pPr>
            <a:lvl2pPr marL="342900" indent="0" algn="ctr">
              <a:buFontTx/>
              <a:buNone/>
              <a:defRPr sz="1350">
                <a:solidFill>
                  <a:schemeClr val="bg1"/>
                </a:solidFill>
              </a:defRPr>
            </a:lvl2pPr>
            <a:lvl3pPr marL="685800" indent="0" algn="ctr">
              <a:buFontTx/>
              <a:buNone/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4"/>
            <a:ext cx="3377036" cy="1560511"/>
          </a:xfrm>
          <a:solidFill>
            <a:schemeClr val="tx1"/>
          </a:solidFill>
        </p:spPr>
        <p:txBody>
          <a:bodyPr lIns="72000" anchor="ctr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4327" y="4600353"/>
            <a:ext cx="3411672" cy="1560510"/>
          </a:xfrm>
          <a:solidFill>
            <a:schemeClr val="tx1"/>
          </a:solidFill>
        </p:spPr>
        <p:txBody>
          <a:bodyPr lIns="72000" anchor="ctr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D13C4DC0-4A07-BA44-8FB9-778D7EA800B7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53EEE-0EC6-6547-AFA9-FC9EF1B02371}" type="datetime1">
              <a:rPr lang="de-CH" smtClean="0"/>
              <a:t>19.05.25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E98240A6-8A23-384D-94A3-9F38CAC41D35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382F2E5-A27B-CD4A-B0A4-4D501F60341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BC0C8-A904-A84F-9D0B-C2171D0A127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778482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6" y="476250"/>
            <a:ext cx="10801351" cy="9731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/>
          </p:nvPr>
        </p:nvSpPr>
        <p:spPr bwMode="auto">
          <a:xfrm>
            <a:off x="694650" y="1684948"/>
            <a:ext cx="10801351" cy="2563906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5" y="4391027"/>
            <a:ext cx="3415859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9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393425"/>
            <a:ext cx="3411007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3B6E174-779E-2549-B3CB-7789DAD394F2}"/>
              </a:ext>
            </a:extLst>
          </p:cNvPr>
          <p:cNvSpPr>
            <a:spLocks noGrp="1"/>
          </p:cNvSpPr>
          <p:nvPr>
            <p:ph type="dt" sz="half" idx="2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5C83E6EB-1A90-9840-8B40-BA4BF553E6D1}" type="datetime1">
              <a:rPr lang="de-CH" smtClean="0"/>
              <a:t>19.05.25</a:t>
            </a:fld>
            <a:endParaRPr lang="en-US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B853A0F6-3FA9-7D42-8E59-9F5E054C673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366165D1-FF93-5545-9128-887E6F77068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434DE53-75DD-F045-A9D6-4A20EFE2B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938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98940E45-C9D9-B641-BB28-BF9D8D66AAC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00A17-03AA-A84F-9CEF-7BECEDFEF5E3}" type="datetime1">
              <a:rPr lang="de-CH" smtClean="0"/>
              <a:t>19.05.25</a:t>
            </a:fld>
            <a:endParaRPr lang="fr-FR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1D6BEF59-B387-1844-94B9-D9324F82CC4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206B27B7-BA3E-7840-ADDD-1C96BF61D22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84F97-0DE0-7949-80BD-14E41F57335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35465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7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C8C1BA2-A8B4-9848-B26C-B07E832E8E1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50FA6-62A1-5A48-AA0C-A0D7A697A29A}" type="datetime1">
              <a:rPr lang="de-CH" smtClean="0"/>
              <a:t>19.05.25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063837EC-5F8F-3B4C-A11E-E1428424BA1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F7010AF7-1268-D64F-84DE-2026111AC5A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61154-C047-A144-B014-5CDE2A7D9FB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113652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5819A35C-0EFD-2349-BA02-21DFCD8D747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40FE0-A260-8944-9E1C-9BDA5D54C839}" type="datetime1">
              <a:rPr lang="de-CH" smtClean="0"/>
              <a:t>19.05.25</a:t>
            </a:fld>
            <a:endParaRPr lang="fr-FR" dirty="0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F45F3289-F89E-E24F-A396-F0A61EE789F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Espace réservé du numéro de diapositive 5">
            <a:extLst>
              <a:ext uri="{FF2B5EF4-FFF2-40B4-BE49-F238E27FC236}">
                <a16:creationId xmlns:a16="http://schemas.microsoft.com/office/drawing/2014/main" id="{2F292C72-0714-4C4C-8A40-ACA98D68D40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FCE1B-1A68-9B4F-8D9A-4AD68235A48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140276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6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264FD7DA-0E0B-8A42-AB74-36CF10F578E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64FE5-EE93-C148-8302-81AC2E864B97}" type="datetime1">
              <a:rPr lang="de-CH" smtClean="0"/>
              <a:t>19.05.25</a:t>
            </a:fld>
            <a:endParaRPr lang="fr-FR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BA235879-3A5A-7C4C-B11C-EAA0A74A252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653D693-FE74-D34E-B242-D358574B111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EB901-C623-B142-BA22-9B70560BF77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633496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E5E989-CF64-2B4B-9CC1-87C400EA8A5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F2F0A-39EE-4044-91A2-9C77F9F07EC9}" type="datetime1">
              <a:rPr lang="de-CH" smtClean="0"/>
              <a:t>19.05.25</a:t>
            </a:fld>
            <a:endParaRPr lang="fr-FR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D0B272F8-3B8C-7D4F-AD36-020B92759F4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44CDFE89-FBCC-EE4C-8EA8-7137C2DC4C7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27F6D-0854-E24F-A730-A206242B2CA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867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2" Type="http://schemas.openxmlformats.org/officeDocument/2006/relationships/slideLayout" Target="../slideLayouts/slideLayout88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24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70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879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2" y="6356351"/>
            <a:ext cx="3860800" cy="365125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ctr">
              <a:defRPr sz="15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FCC Physics and Experiments General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599" y="6356351"/>
            <a:ext cx="2844801" cy="365125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r">
              <a:defRPr sz="15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859654-63A5-4139-9191-C0AD9E6D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1" cy="365125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l">
              <a:defRPr sz="15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28 Sep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02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13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13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13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13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13">
          <a:solidFill>
            <a:schemeClr val="tx1"/>
          </a:solidFill>
          <a:latin typeface="Calibri" pitchFamily="34" charset="0"/>
        </a:defRPr>
      </a:lvl5pPr>
      <a:lvl6pPr marL="609228" algn="ctr" rtl="0" fontAlgn="base">
        <a:spcBef>
          <a:spcPct val="0"/>
        </a:spcBef>
        <a:spcAft>
          <a:spcPct val="0"/>
        </a:spcAft>
        <a:defRPr sz="5813">
          <a:solidFill>
            <a:schemeClr val="tx1"/>
          </a:solidFill>
          <a:latin typeface="Calibri" pitchFamily="34" charset="0"/>
        </a:defRPr>
      </a:lvl6pPr>
      <a:lvl7pPr marL="1218456" algn="ctr" rtl="0" fontAlgn="base">
        <a:spcBef>
          <a:spcPct val="0"/>
        </a:spcBef>
        <a:spcAft>
          <a:spcPct val="0"/>
        </a:spcAft>
        <a:defRPr sz="5813">
          <a:solidFill>
            <a:schemeClr val="tx1"/>
          </a:solidFill>
          <a:latin typeface="Calibri" pitchFamily="34" charset="0"/>
        </a:defRPr>
      </a:lvl7pPr>
      <a:lvl8pPr marL="1827686" algn="ctr" rtl="0" fontAlgn="base">
        <a:spcBef>
          <a:spcPct val="0"/>
        </a:spcBef>
        <a:spcAft>
          <a:spcPct val="0"/>
        </a:spcAft>
        <a:defRPr sz="5813">
          <a:solidFill>
            <a:schemeClr val="tx1"/>
          </a:solidFill>
          <a:latin typeface="Calibri" pitchFamily="34" charset="0"/>
        </a:defRPr>
      </a:lvl8pPr>
      <a:lvl9pPr marL="2436914" algn="ctr" rtl="0" fontAlgn="base">
        <a:spcBef>
          <a:spcPct val="0"/>
        </a:spcBef>
        <a:spcAft>
          <a:spcPct val="0"/>
        </a:spcAft>
        <a:defRPr sz="5813">
          <a:solidFill>
            <a:schemeClr val="tx1"/>
          </a:solidFill>
          <a:latin typeface="Calibri" pitchFamily="34" charset="0"/>
        </a:defRPr>
      </a:lvl9pPr>
    </p:titleStyle>
    <p:bodyStyle>
      <a:lvl1pPr marL="456922" indent="-45692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217" kern="1200">
          <a:solidFill>
            <a:schemeClr val="tx1"/>
          </a:solidFill>
          <a:latin typeface="+mn-lt"/>
          <a:ea typeface="+mn-ea"/>
          <a:cs typeface="+mn-cs"/>
        </a:defRPr>
      </a:lvl1pPr>
      <a:lvl2pPr marL="989995" indent="-38076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761" kern="1200">
          <a:solidFill>
            <a:schemeClr val="tx1"/>
          </a:solidFill>
          <a:latin typeface="+mn-lt"/>
          <a:ea typeface="+mn-ea"/>
          <a:cs typeface="+mn-cs"/>
        </a:defRPr>
      </a:lvl2pPr>
      <a:lvl3pPr marL="1523071" indent="-30461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191" kern="1200">
          <a:solidFill>
            <a:schemeClr val="tx1"/>
          </a:solidFill>
          <a:latin typeface="+mn-lt"/>
          <a:ea typeface="+mn-ea"/>
          <a:cs typeface="+mn-cs"/>
        </a:defRPr>
      </a:lvl3pPr>
      <a:lvl4pPr marL="2132300" indent="-30461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22" kern="1200">
          <a:solidFill>
            <a:schemeClr val="tx1"/>
          </a:solidFill>
          <a:latin typeface="+mn-lt"/>
          <a:ea typeface="+mn-ea"/>
          <a:cs typeface="+mn-cs"/>
        </a:defRPr>
      </a:lvl4pPr>
      <a:lvl5pPr marL="2741528" indent="-30461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622" kern="1200">
          <a:solidFill>
            <a:schemeClr val="tx1"/>
          </a:solidFill>
          <a:latin typeface="+mn-lt"/>
          <a:ea typeface="+mn-ea"/>
          <a:cs typeface="+mn-cs"/>
        </a:defRPr>
      </a:lvl5pPr>
      <a:lvl6pPr marL="3350757" indent="-304614" algn="l" defTabSz="1218456" rtl="0" eaLnBrk="1" latinLnBrk="0" hangingPunct="1">
        <a:spcBef>
          <a:spcPct val="20000"/>
        </a:spcBef>
        <a:buFont typeface="Arial" pitchFamily="34" charset="0"/>
        <a:buChar char="•"/>
        <a:defRPr sz="2622" kern="1200">
          <a:solidFill>
            <a:schemeClr val="tx1"/>
          </a:solidFill>
          <a:latin typeface="+mn-lt"/>
          <a:ea typeface="+mn-ea"/>
          <a:cs typeface="+mn-cs"/>
        </a:defRPr>
      </a:lvl6pPr>
      <a:lvl7pPr marL="3959985" indent="-304614" algn="l" defTabSz="1218456" rtl="0" eaLnBrk="1" latinLnBrk="0" hangingPunct="1">
        <a:spcBef>
          <a:spcPct val="20000"/>
        </a:spcBef>
        <a:buFont typeface="Arial" pitchFamily="34" charset="0"/>
        <a:buChar char="•"/>
        <a:defRPr sz="2622" kern="1200">
          <a:solidFill>
            <a:schemeClr val="tx1"/>
          </a:solidFill>
          <a:latin typeface="+mn-lt"/>
          <a:ea typeface="+mn-ea"/>
          <a:cs typeface="+mn-cs"/>
        </a:defRPr>
      </a:lvl7pPr>
      <a:lvl8pPr marL="4569214" indent="-304614" algn="l" defTabSz="1218456" rtl="0" eaLnBrk="1" latinLnBrk="0" hangingPunct="1">
        <a:spcBef>
          <a:spcPct val="20000"/>
        </a:spcBef>
        <a:buFont typeface="Arial" pitchFamily="34" charset="0"/>
        <a:buChar char="•"/>
        <a:defRPr sz="2622" kern="1200">
          <a:solidFill>
            <a:schemeClr val="tx1"/>
          </a:solidFill>
          <a:latin typeface="+mn-lt"/>
          <a:ea typeface="+mn-ea"/>
          <a:cs typeface="+mn-cs"/>
        </a:defRPr>
      </a:lvl8pPr>
      <a:lvl9pPr marL="5178442" indent="-304614" algn="l" defTabSz="1218456" rtl="0" eaLnBrk="1" latinLnBrk="0" hangingPunct="1">
        <a:spcBef>
          <a:spcPct val="20000"/>
        </a:spcBef>
        <a:buFont typeface="Arial" pitchFamily="34" charset="0"/>
        <a:buChar char="•"/>
        <a:defRPr sz="26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1pPr>
      <a:lvl2pPr marL="609228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218456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3pPr>
      <a:lvl4pPr marL="1827686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4pPr>
      <a:lvl5pPr marL="2436914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5pPr>
      <a:lvl6pPr marL="3046142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655371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264600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4873828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2023-04-24</a:t>
            </a:r>
          </a:p>
        </p:txBody>
      </p:sp>
    </p:spTree>
    <p:extLst>
      <p:ext uri="{BB962C8B-B14F-4D97-AF65-F5344CB8AC3E}">
        <p14:creationId xmlns:p14="http://schemas.microsoft.com/office/powerpoint/2010/main" val="488012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  <p:sldLayoutId id="2147483949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1400" cy="432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9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0"/>
              </a:lnSpc>
              <a:defRPr sz="75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4B373741-07FC-4471-877C-C8CBE6CCEBA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88" y="90900"/>
            <a:ext cx="745421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4063" r:id="rId11"/>
    <p:sldLayoutId id="2147484064" r:id="rId12"/>
  </p:sldLayoutIdLst>
  <p:hf hdr="0" ftr="0" dt="0"/>
  <p:txStyles>
    <p:titleStyle>
      <a:lvl1pPr algn="l" defTabSz="914400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850"/>
        </a:lnSpc>
        <a:spcBef>
          <a:spcPts val="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324000" algn="l" defTabSz="914400" rtl="0" eaLnBrk="1" latinLnBrk="0" hangingPunct="1">
        <a:lnSpc>
          <a:spcPts val="1850"/>
        </a:lnSpc>
        <a:spcBef>
          <a:spcPts val="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324000" indent="-324000" algn="l" defTabSz="914400" rtl="0" eaLnBrk="1" latinLnBrk="0" hangingPunct="1">
        <a:lnSpc>
          <a:spcPts val="1850"/>
        </a:lnSpc>
        <a:spcBef>
          <a:spcPts val="0"/>
        </a:spcBef>
        <a:buSzPct val="120000"/>
        <a:buFontTx/>
        <a:buBlip>
          <a:blip r:embed="rId15"/>
        </a:buBlip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24000" indent="-324000" algn="l" defTabSz="914400" rtl="0" eaLnBrk="1" latinLnBrk="0" hangingPunct="1">
        <a:lnSpc>
          <a:spcPts val="1850"/>
        </a:lnSpc>
        <a:spcBef>
          <a:spcPts val="0"/>
        </a:spcBef>
        <a:buSzPct val="120000"/>
        <a:buFontTx/>
        <a:buBlip>
          <a:blip r:embed="rId15"/>
        </a:buBlip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24000" indent="-324000" algn="l" defTabSz="914400" rtl="0" eaLnBrk="1" latinLnBrk="0" hangingPunct="1">
        <a:lnSpc>
          <a:spcPts val="1850"/>
        </a:lnSpc>
        <a:spcBef>
          <a:spcPts val="0"/>
        </a:spcBef>
        <a:buSzPct val="120000"/>
        <a:buFontTx/>
        <a:buBlip>
          <a:blip r:embed="rId15"/>
        </a:buBlip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>
          <p15:clr>
            <a:srgbClr val="F26B43"/>
          </p15:clr>
        </p15:guide>
        <p15:guide id="3" pos="241">
          <p15:clr>
            <a:srgbClr val="F26B43"/>
          </p15:clr>
        </p15:guide>
        <p15:guide id="4" pos="785">
          <p15:clr>
            <a:srgbClr val="F26B43"/>
          </p15:clr>
        </p15:guide>
        <p15:guide id="5" pos="2690">
          <p15:clr>
            <a:srgbClr val="F26B43"/>
          </p15:clr>
        </p15:guide>
        <p15:guide id="6" pos="3189">
          <p15:clr>
            <a:srgbClr val="F26B43"/>
          </p15:clr>
        </p15:guide>
        <p15:guide id="7" pos="15119">
          <p15:clr>
            <a:srgbClr val="F26B43"/>
          </p15:clr>
        </p15:guide>
        <p15:guide id="8" pos="14575">
          <p15:clr>
            <a:srgbClr val="F26B43"/>
          </p15:clr>
        </p15:guide>
        <p15:guide id="9" pos="5548">
          <p15:clr>
            <a:srgbClr val="F26B43"/>
          </p15:clr>
        </p15:guide>
        <p15:guide id="10" pos="5049">
          <p15:clr>
            <a:srgbClr val="F26B43"/>
          </p15:clr>
        </p15:guide>
        <p15:guide id="12" pos="7929">
          <p15:clr>
            <a:srgbClr val="F26B43"/>
          </p15:clr>
        </p15:guide>
        <p15:guide id="13" pos="7431">
          <p15:clr>
            <a:srgbClr val="F26B43"/>
          </p15:clr>
        </p15:guide>
        <p15:guide id="14" pos="12670">
          <p15:clr>
            <a:srgbClr val="F26B43"/>
          </p15:clr>
        </p15:guide>
        <p15:guide id="15" pos="12171">
          <p15:clr>
            <a:srgbClr val="F26B43"/>
          </p15:clr>
        </p15:guide>
        <p15:guide id="16" pos="10311">
          <p15:clr>
            <a:srgbClr val="F26B43"/>
          </p15:clr>
        </p15:guide>
        <p15:guide id="17" pos="9812">
          <p15:clr>
            <a:srgbClr val="F26B43"/>
          </p15:clr>
        </p15:guide>
        <p15:guide id="19" orient="horz" pos="328">
          <p15:clr>
            <a:srgbClr val="F26B43"/>
          </p15:clr>
        </p15:guide>
        <p15:guide id="21" orient="horz" pos="532">
          <p15:clr>
            <a:srgbClr val="F26B43"/>
          </p15:clr>
        </p15:guide>
        <p15:guide id="23" orient="horz" pos="1031">
          <p15:clr>
            <a:srgbClr val="F26B43"/>
          </p15:clr>
        </p15:guide>
        <p15:guide id="24" orient="horz" pos="7518">
          <p15:clr>
            <a:srgbClr val="F26B43"/>
          </p15:clr>
        </p15:guide>
        <p15:guide id="25" orient="horz" pos="7835">
          <p15:clr>
            <a:srgbClr val="F26B43"/>
          </p15:clr>
        </p15:guide>
        <p15:guide id="26" pos="768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225841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  <p:sldLayoutId id="2147483990" r:id="rId12"/>
    <p:sldLayoutId id="2147483991" r:id="rId13"/>
    <p:sldLayoutId id="2147483992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Espace réservé du titre 1">
            <a:extLst>
              <a:ext uri="{FF2B5EF4-FFF2-40B4-BE49-F238E27FC236}">
                <a16:creationId xmlns:a16="http://schemas.microsoft.com/office/drawing/2014/main" id="{88304440-5991-FB4D-9F55-4FBF75EB51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96385" y="465138"/>
            <a:ext cx="10799233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CH"/>
              <a:t>Cliquez et modifiez le titre</a:t>
            </a:r>
          </a:p>
        </p:txBody>
      </p:sp>
      <p:sp>
        <p:nvSpPr>
          <p:cNvPr id="88067" name="Espace réservé du texte 2">
            <a:extLst>
              <a:ext uri="{FF2B5EF4-FFF2-40B4-BE49-F238E27FC236}">
                <a16:creationId xmlns:a16="http://schemas.microsoft.com/office/drawing/2014/main" id="{84C93D13-2801-7C45-8813-0FA7A94AA8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96385" y="1752600"/>
            <a:ext cx="10799233" cy="440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CH"/>
              <a:t>Cliquez pour modifier les styles du texte du masque</a:t>
            </a:r>
          </a:p>
          <a:p>
            <a:pPr lvl="1"/>
            <a:r>
              <a:rPr lang="fr-FR" altLang="en-CH"/>
              <a:t>Deuxième niveau</a:t>
            </a:r>
          </a:p>
          <a:p>
            <a:pPr lvl="2"/>
            <a:r>
              <a:rPr lang="fr-FR" altLang="en-CH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B35C6B-EB6E-A44F-9393-5904DD6328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818" y="6442076"/>
            <a:ext cx="1517649" cy="239713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F70EBFF-9AA9-B946-84CA-B28ECE9EB4B8}" type="datetime1">
              <a:rPr lang="de-CH" smtClean="0"/>
              <a:t>19.05.25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D9231E-3E9F-024C-8D56-541462401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0367" y="6442076"/>
            <a:ext cx="4119033" cy="23971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1CBF1C-3BBD-2A4A-BC17-CED25B10A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4534" y="6442076"/>
            <a:ext cx="201084" cy="23971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85C39AE-0D11-974E-ACB1-5BA5B0B65E8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88075" name="ZoneTexte 15">
            <a:extLst>
              <a:ext uri="{FF2B5EF4-FFF2-40B4-BE49-F238E27FC236}">
                <a16:creationId xmlns:a16="http://schemas.microsoft.com/office/drawing/2014/main" id="{02EC54C8-82CB-F54D-B6B3-784C507C648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6384" y="6589714"/>
            <a:ext cx="474133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/>
          <a:p>
            <a:r>
              <a:rPr lang="fr-FR" altLang="en-CH" sz="60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BA64B949-6C60-074F-9ECD-A16B1B8DC1ED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317" y="6557964"/>
            <a:ext cx="0" cy="1238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276124D-ED9E-B847-8EA0-83D42C6F67C3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51" y="6557964"/>
            <a:ext cx="0" cy="1238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43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  <p:sldLayoutId id="2147484024" r:id="rId14"/>
    <p:sldLayoutId id="2147484038" r:id="rId15"/>
  </p:sldLayoutIdLst>
  <p:hf hdr="0" ftr="0" dt="0"/>
  <p:txStyles>
    <p:titleStyle>
      <a:lvl1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2pPr>
      <a:lvl3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3pPr>
      <a:lvl4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4pPr>
      <a:lvl5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5pPr>
      <a:lvl6pPr marL="4572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6pPr>
      <a:lvl7pPr marL="9144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7pPr>
      <a:lvl8pPr marL="13716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8pPr>
      <a:lvl9pPr marL="18288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rgbClr val="0033A0"/>
          </a:solidFill>
          <a:latin typeface="+mn-lt"/>
          <a:ea typeface="+mn-ea"/>
          <a:cs typeface="+mn-cs"/>
        </a:defRPr>
      </a:lvl1pPr>
      <a:lvl2pPr marL="600075" indent="-257175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rgbClr val="0033A0"/>
          </a:solidFill>
          <a:latin typeface="+mn-lt"/>
          <a:ea typeface="+mn-ea"/>
          <a:cs typeface="+mn-cs"/>
        </a:defRPr>
      </a:lvl2pPr>
      <a:lvl3pPr marL="942975" indent="-257175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rgbClr val="0033A0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7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hyperlink" Target="http://cern.ch/fcc" TargetMode="External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fccis.web.cern.ch/join-now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fnal.gov/event/67484/" TargetMode="External"/><Relationship Id="rId2" Type="http://schemas.openxmlformats.org/officeDocument/2006/relationships/hyperlink" Target="https://agenda.infn.it/event/37960/" TargetMode="External"/><Relationship Id="rId1" Type="http://schemas.openxmlformats.org/officeDocument/2006/relationships/slideLayout" Target="../slideLayouts/slideLayout63.xml"/><Relationship Id="rId4" Type="http://schemas.openxmlformats.org/officeDocument/2006/relationships/hyperlink" Target="https://indico.desy.de/event/44074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zenodo.org/records/10567956" TargetMode="External"/><Relationship Id="rId1" Type="http://schemas.openxmlformats.org/officeDocument/2006/relationships/slideLayout" Target="../slideLayouts/slideLayout7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91ADA034-38F8-0D1C-4B4B-816A0E7204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48"/>
          <a:stretch/>
        </p:blipFill>
        <p:spPr>
          <a:xfrm>
            <a:off x="0" y="0"/>
            <a:ext cx="12192000" cy="714375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20581" y="614872"/>
            <a:ext cx="11925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5400" b="1" dirty="0">
                <a:solidFill>
                  <a:srgbClr val="FFFF00"/>
                </a:solidFill>
              </a:rPr>
              <a:t>FCC Collaboration Status </a:t>
            </a: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22438" y="3888918"/>
            <a:ext cx="102619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G. </a:t>
            </a:r>
            <a:r>
              <a:rPr lang="en-GB" sz="2400" b="1" dirty="0" err="1">
                <a:solidFill>
                  <a:schemeClr val="bg1"/>
                </a:solidFill>
              </a:rPr>
              <a:t>Bernardi</a:t>
            </a:r>
            <a:r>
              <a:rPr lang="en-GB" sz="2400" b="1" dirty="0">
                <a:solidFill>
                  <a:schemeClr val="bg1"/>
                </a:solidFill>
              </a:rPr>
              <a:t> (CNRS/IN2P3), P. </a:t>
            </a:r>
            <a:r>
              <a:rPr lang="en-GB" sz="2400" b="1" dirty="0" err="1">
                <a:solidFill>
                  <a:schemeClr val="bg1"/>
                </a:solidFill>
              </a:rPr>
              <a:t>Chomaz</a:t>
            </a:r>
            <a:r>
              <a:rPr lang="en-GB" sz="2400" b="1" dirty="0">
                <a:solidFill>
                  <a:schemeClr val="bg1"/>
                </a:solidFill>
              </a:rPr>
              <a:t> (CEA) &amp; E. Tsesmelis (CERN)</a:t>
            </a:r>
          </a:p>
          <a:p>
            <a:pPr lvl="0" algn="ctr">
              <a:defRPr/>
            </a:pPr>
            <a:endParaRPr lang="en-GB" sz="24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0" algn="ctr">
              <a:defRPr/>
            </a:pPr>
            <a:r>
              <a:rPr lang="en-GB" sz="2400" b="1" dirty="0">
                <a:solidFill>
                  <a:prstClr val="white"/>
                </a:solidFill>
              </a:rPr>
              <a:t>FCC Week 2025 Vienna </a:t>
            </a:r>
          </a:p>
          <a:p>
            <a:pPr lvl="0" algn="ctr">
              <a:defRPr/>
            </a:pPr>
            <a:r>
              <a:rPr lang="en-GB" sz="2400" b="1" dirty="0">
                <a:solidFill>
                  <a:prstClr val="white"/>
                </a:solidFill>
              </a:rPr>
              <a:t>19 May 2025</a:t>
            </a:r>
          </a:p>
          <a:p>
            <a:pPr lvl="0" algn="ctr">
              <a:defRPr/>
            </a:pPr>
            <a:endParaRPr lang="en-GB" sz="2400" dirty="0">
              <a:solidFill>
                <a:srgbClr val="FFFF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885E0B1D-EE02-4D08-B4B7-6B086A825C46}"/>
              </a:ext>
            </a:extLst>
          </p:cNvPr>
          <p:cNvSpPr txBox="1"/>
          <p:nvPr/>
        </p:nvSpPr>
        <p:spPr>
          <a:xfrm>
            <a:off x="8904312" y="6597352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54A8740-16D4-4760-ABC1-0CB85366A0F7}"/>
              </a:ext>
            </a:extLst>
          </p:cNvPr>
          <p:cNvSpPr/>
          <p:nvPr/>
        </p:nvSpPr>
        <p:spPr>
          <a:xfrm>
            <a:off x="336376" y="6259620"/>
            <a:ext cx="880762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supported by the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European Commission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HORIZON 2020 projects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EuroCirCol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654305;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EASITrain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grant agreement no. 764879;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iFAST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101004730,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FCCIS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951754</a:t>
            </a:r>
            <a:r>
              <a:rPr lang="en-GB" sz="1200" i="1" kern="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 panose="020F0502020204030204"/>
              </a:rPr>
              <a:t>;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E-JADE,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contract no. 645479;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EAJADE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 contract number 101086276; and by the Swiss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CHART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D1F60EA-2701-4D84-AA78-272DEA2FD0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7968" y="6312008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11">
            <a:extLst>
              <a:ext uri="{FF2B5EF4-FFF2-40B4-BE49-F238E27FC236}">
                <a16:creationId xmlns:a16="http://schemas.microsoft.com/office/drawing/2014/main" id="{35D5C610-92BF-4ACA-BD6F-9E763AC912C3}"/>
              </a:ext>
            </a:extLst>
          </p:cNvPr>
          <p:cNvSpPr txBox="1"/>
          <p:nvPr/>
        </p:nvSpPr>
        <p:spPr>
          <a:xfrm>
            <a:off x="174531" y="5516664"/>
            <a:ext cx="12017469" cy="726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6F9B256-6972-4B30-AD3F-FDD6C64A23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64" y="5626473"/>
            <a:ext cx="1175441" cy="49158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5B25BE4-E4C9-446B-843A-99590BFBDA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133" y="5558774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A162FAA-1BA1-4CAD-90C8-EA624DFEF9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606" y="5559732"/>
            <a:ext cx="983594" cy="6400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245894D-936D-47D6-A2B6-50F540F9724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6834634" y="5527326"/>
            <a:ext cx="424542" cy="6400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86B6B1-4A82-437B-8B0F-4445B9D4CDE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469" y="5576810"/>
            <a:ext cx="1619272" cy="57329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81B5742-71F9-4313-A343-B42421E146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71695" y="5603048"/>
            <a:ext cx="601024" cy="64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233FF6E1-7024-4633-94D1-8097A4DFBEE6}"/>
              </a:ext>
            </a:extLst>
          </p:cNvPr>
          <p:cNvSpPr/>
          <p:nvPr/>
        </p:nvSpPr>
        <p:spPr>
          <a:xfrm>
            <a:off x="9501784" y="5755599"/>
            <a:ext cx="185800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11"/>
              </a:rPr>
              <a:t>http://cern.ch/fcc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81B4A5-E51C-77AE-7753-FD65C0B1042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201" y="5516648"/>
            <a:ext cx="1086268" cy="66910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28DC0F1-84C9-8FCC-31F3-E39949EFE3B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37481" y="5559096"/>
            <a:ext cx="1745939" cy="60060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B61DB9A-2F37-39C0-7A2A-DA68E24E8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340" y="5589462"/>
            <a:ext cx="453717" cy="58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51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A77016-5DE6-9076-070E-981242AFB9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3" rtl="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03" rtl="0" eaLnBrk="1" fontAlgn="auto" latinLnBrk="0" hangingPunct="1">
                <a:lnSpc>
                  <a:spcPts val="16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D9F657-EE2B-09D3-9C0C-25893326A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1871999"/>
            <a:ext cx="5364000" cy="4718372"/>
          </a:xfrm>
        </p:spPr>
        <p:txBody>
          <a:bodyPr/>
          <a:lstStyle/>
          <a:p>
            <a:r>
              <a:rPr lang="en-GB" sz="1800" dirty="0"/>
              <a:t>CERN and the US government </a:t>
            </a:r>
            <a:r>
              <a:rPr lang="en-GB" sz="1800" b="0" dirty="0"/>
              <a:t>have released a </a:t>
            </a:r>
            <a:r>
              <a:rPr lang="en-GB" sz="1800" dirty="0"/>
              <a:t>joint statement </a:t>
            </a:r>
            <a:r>
              <a:rPr lang="en-GB" sz="1800" b="0" dirty="0"/>
              <a:t>concerning future planning for large research infrastructures, advanced scientific computing and open science. </a:t>
            </a:r>
          </a:p>
          <a:p>
            <a:r>
              <a:rPr lang="en-GB" sz="1800" b="0" dirty="0"/>
              <a:t>CERN and the US intend to </a:t>
            </a:r>
            <a:r>
              <a:rPr lang="en-GB" sz="1800" dirty="0"/>
              <a:t>enhance collaboration </a:t>
            </a:r>
            <a:r>
              <a:rPr lang="en-GB" sz="1800" b="0" dirty="0"/>
              <a:t>in planning activities for </a:t>
            </a:r>
            <a:r>
              <a:rPr lang="en-GB" sz="1800" dirty="0"/>
              <a:t>large-scale, resource-intensive facilities</a:t>
            </a:r>
            <a:r>
              <a:rPr lang="en-GB" sz="1800" b="0" dirty="0"/>
              <a:t> with the goal of providing a sustainable and responsible pathway for the peaceful use of future accelerator technologies.</a:t>
            </a:r>
          </a:p>
          <a:p>
            <a:r>
              <a:rPr lang="en-GB" sz="1800" b="0" dirty="0"/>
              <a:t>“Should the CERN Member States determine the FCC-</a:t>
            </a:r>
            <a:r>
              <a:rPr lang="en-GB" sz="1800" b="0" dirty="0" err="1"/>
              <a:t>ee</a:t>
            </a:r>
            <a:r>
              <a:rPr lang="en-GB" sz="1800" b="0" dirty="0"/>
              <a:t> is likely to be CERN’s next world-leading research facility following the high-luminosity Large Hadron Collider, </a:t>
            </a:r>
            <a:r>
              <a:rPr lang="en-GB" sz="1800" dirty="0"/>
              <a:t>the United States intends to collaborate on its construction and physics exploitation</a:t>
            </a:r>
            <a:r>
              <a:rPr lang="en-GB" sz="1800" b="0" dirty="0"/>
              <a:t>, subject to appropriate domestic approvals.” </a:t>
            </a:r>
            <a:endParaRPr lang="en-CH" sz="1800" b="0" dirty="0"/>
          </a:p>
          <a:p>
            <a:endParaRPr lang="en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7637EA2-5066-15D3-3928-5B291250A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Statement of Intent – CERN &amp; USA</a:t>
            </a:r>
            <a:endParaRPr lang="en-GB" dirty="0"/>
          </a:p>
        </p:txBody>
      </p:sp>
      <p:pic>
        <p:nvPicPr>
          <p:cNvPr id="21" name="Content Placeholder 6">
            <a:extLst>
              <a:ext uri="{FF2B5EF4-FFF2-40B4-BE49-F238E27FC236}">
                <a16:creationId xmlns:a16="http://schemas.microsoft.com/office/drawing/2014/main" id="{171F1C80-B966-28EE-9138-FB66B3C692D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6478800" y="1871999"/>
            <a:ext cx="5181600" cy="327025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CAF4C4E-DBF4-D127-F51B-DF29188696F4}"/>
              </a:ext>
            </a:extLst>
          </p:cNvPr>
          <p:cNvSpPr txBox="1"/>
          <p:nvPr/>
        </p:nvSpPr>
        <p:spPr>
          <a:xfrm>
            <a:off x="6378439" y="5171759"/>
            <a:ext cx="61702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 Director-General, Fabiola 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Gianotti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(right), and Principal Deputy US Chief Technology Officer,</a:t>
            </a:r>
            <a:b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Deirdre Mulligan, of the White House Office of Science and Technology (left) at the signing ceremony.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Image:US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Department of State, Bureau of Oceans &amp; International Environmental &amp; Scientific Affairs)</a:t>
            </a:r>
            <a:endParaRPr kumimoji="0" lang="en-CH" sz="1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F5980D-C0CA-F062-3BBF-249C962A0D28}"/>
              </a:ext>
            </a:extLst>
          </p:cNvPr>
          <p:cNvSpPr txBox="1"/>
          <p:nvPr/>
        </p:nvSpPr>
        <p:spPr>
          <a:xfrm>
            <a:off x="7497374" y="5902934"/>
            <a:ext cx="3144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Washington, D.C., 26 April 2024</a:t>
            </a:r>
          </a:p>
        </p:txBody>
      </p:sp>
    </p:spTree>
    <p:extLst>
      <p:ext uri="{BB962C8B-B14F-4D97-AF65-F5344CB8AC3E}">
        <p14:creationId xmlns:p14="http://schemas.microsoft.com/office/powerpoint/2010/main" val="1563534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C89DE-AB3C-3228-B64F-942EBF279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572" y="701489"/>
            <a:ext cx="11017800" cy="1072089"/>
          </a:xfrm>
        </p:spPr>
        <p:txBody>
          <a:bodyPr/>
          <a:lstStyle/>
          <a:p>
            <a:r>
              <a:rPr lang="en-CH" dirty="0">
                <a:solidFill>
                  <a:srgbClr val="0F124A"/>
                </a:solidFill>
              </a:rPr>
              <a:t>Statem</a:t>
            </a:r>
            <a:r>
              <a:rPr lang="en-CH" dirty="0"/>
              <a:t>ent of Intent – CERN &amp; Canada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42A22-DB2C-7216-231E-148657205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9238" y="2098271"/>
            <a:ext cx="5269658" cy="458835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40000"/>
              </a:lnSpc>
            </a:pPr>
            <a:r>
              <a:rPr lang="en-GB" sz="3500" dirty="0"/>
              <a:t>CERN and the Canadian government </a:t>
            </a:r>
            <a:r>
              <a:rPr lang="en-GB" sz="3500" b="0" dirty="0"/>
              <a:t>have released a </a:t>
            </a:r>
            <a:r>
              <a:rPr lang="en-GB" sz="3500" dirty="0"/>
              <a:t>joint </a:t>
            </a:r>
            <a:br>
              <a:rPr lang="en-GB" sz="3500" dirty="0"/>
            </a:br>
            <a:r>
              <a:rPr lang="en-GB" sz="3500" dirty="0"/>
              <a:t>statement</a:t>
            </a:r>
            <a:r>
              <a:rPr lang="en-GB" sz="3500" b="0" dirty="0"/>
              <a:t> concerning </a:t>
            </a:r>
            <a:r>
              <a:rPr lang="en-GB" sz="3500" dirty="0"/>
              <a:t>collaboration </a:t>
            </a:r>
            <a:r>
              <a:rPr lang="en-GB" sz="3500" b="0" dirty="0"/>
              <a:t>on </a:t>
            </a:r>
            <a:r>
              <a:rPr lang="en-GB" sz="3500" dirty="0"/>
              <a:t>future planning for large research infrastructure facilities</a:t>
            </a:r>
            <a:r>
              <a:rPr lang="en-GB" sz="3500" b="0" dirty="0"/>
              <a:t>, and on </a:t>
            </a:r>
            <a:r>
              <a:rPr lang="en-GB" sz="3500" dirty="0"/>
              <a:t>novel and advanced techniques and tools</a:t>
            </a:r>
            <a:r>
              <a:rPr lang="en-GB" sz="3500" b="0" dirty="0"/>
              <a:t>.</a:t>
            </a:r>
          </a:p>
          <a:p>
            <a:pPr>
              <a:lnSpc>
                <a:spcPct val="140000"/>
              </a:lnSpc>
            </a:pPr>
            <a:r>
              <a:rPr lang="en-GB" sz="3500" b="0" dirty="0"/>
              <a:t> </a:t>
            </a:r>
          </a:p>
          <a:p>
            <a:pPr>
              <a:lnSpc>
                <a:spcPct val="140000"/>
              </a:lnSpc>
            </a:pPr>
            <a:r>
              <a:rPr lang="en-GB" sz="3500" b="0" dirty="0"/>
              <a:t>CERN and Canada intend to </a:t>
            </a:r>
            <a:r>
              <a:rPr lang="en-GB" sz="3500" dirty="0"/>
              <a:t>enhance collaboration </a:t>
            </a:r>
            <a:r>
              <a:rPr lang="en-GB" sz="3500" b="0" dirty="0"/>
              <a:t>in planning of future projects, continue &amp; expand cooperation on innovative detector, accelerator and computing technologies, </a:t>
            </a:r>
            <a:r>
              <a:rPr lang="en-GB" sz="3500" dirty="0"/>
              <a:t>strengthen collaboration on FCC studies</a:t>
            </a:r>
            <a:r>
              <a:rPr lang="en-GB" sz="3500" b="0" dirty="0"/>
              <a:t>, and promote joint efforts in developing advanced techniques and tools, such as artificial intelligence and quantum technologies.</a:t>
            </a:r>
          </a:p>
          <a:p>
            <a:pPr>
              <a:lnSpc>
                <a:spcPct val="140000"/>
              </a:lnSpc>
            </a:pPr>
            <a:r>
              <a:rPr lang="en-GB" sz="3500" b="0" dirty="0"/>
              <a:t> </a:t>
            </a:r>
          </a:p>
          <a:p>
            <a:pPr>
              <a:lnSpc>
                <a:spcPct val="140000"/>
              </a:lnSpc>
            </a:pPr>
            <a:r>
              <a:rPr lang="en-GB" sz="3500" b="0" i="1" dirty="0"/>
              <a:t>“Should the CERN Member States determine that the </a:t>
            </a:r>
            <a:r>
              <a:rPr lang="en-GB" sz="3500" i="1" dirty="0"/>
              <a:t>FCC</a:t>
            </a:r>
            <a:r>
              <a:rPr lang="en-GB" sz="3500" b="0" i="1" dirty="0"/>
              <a:t> is</a:t>
            </a:r>
            <a:br>
              <a:rPr lang="en-GB" sz="3500" b="0" i="1" dirty="0"/>
            </a:br>
            <a:r>
              <a:rPr lang="en-GB" sz="3500" b="0" i="1" dirty="0"/>
              <a:t>likely to be CERN’s next world-leading research facility following the High-Luminosity Large Hadron Collider, </a:t>
            </a:r>
            <a:r>
              <a:rPr lang="en-GB" sz="3500" i="1" dirty="0"/>
              <a:t>Canada intends to collaborate on its construction and physics exploitation</a:t>
            </a:r>
            <a:r>
              <a:rPr lang="en-GB" sz="3500" b="0" i="1" dirty="0"/>
              <a:t>, subject to appropriate domestic approvals.” </a:t>
            </a:r>
            <a:endParaRPr lang="en-CH" sz="3500" b="0" i="1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FD9AC-5B86-DB6D-A609-B09160DCC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11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D047B0-D833-FD6F-E121-10DA65AA5CDD}"/>
              </a:ext>
            </a:extLst>
          </p:cNvPr>
          <p:cNvSpPr txBox="1"/>
          <p:nvPr/>
        </p:nvSpPr>
        <p:spPr>
          <a:xfrm>
            <a:off x="558780" y="5517070"/>
            <a:ext cx="54548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33A0"/>
                </a:solidFill>
              </a:rPr>
              <a:t>Signature of the Statement of Intent. CERN Director-General, Fabiola </a:t>
            </a:r>
            <a:r>
              <a:rPr lang="en-GB" sz="1400" dirty="0" err="1">
                <a:solidFill>
                  <a:srgbClr val="0033A0"/>
                </a:solidFill>
              </a:rPr>
              <a:t>Gianotti</a:t>
            </a:r>
            <a:r>
              <a:rPr lang="en-GB" sz="1400" dirty="0">
                <a:solidFill>
                  <a:srgbClr val="0033A0"/>
                </a:solidFill>
              </a:rPr>
              <a:t>, and </a:t>
            </a:r>
            <a:r>
              <a:rPr lang="en-GB" sz="1400" i="0" dirty="0">
                <a:solidFill>
                  <a:srgbClr val="0033A0"/>
                </a:solidFill>
                <a:effectLst/>
              </a:rPr>
              <a:t>His Excellency Mr Patrick Wittmann, Ambassador of Canada to Switzerland and Liechtenstein</a:t>
            </a:r>
          </a:p>
          <a:p>
            <a:endParaRPr lang="en-GB" sz="1400" i="0" dirty="0">
              <a:solidFill>
                <a:srgbClr val="0033A0"/>
              </a:solidFill>
              <a:effectLst/>
            </a:endParaRPr>
          </a:p>
          <a:p>
            <a:r>
              <a:rPr lang="en-GB" sz="1400" b="1" i="0" dirty="0">
                <a:solidFill>
                  <a:srgbClr val="FF0000"/>
                </a:solidFill>
                <a:effectLst/>
              </a:rPr>
              <a:t>March 2025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ED246BF-C560-EF1C-18B2-63AC006AD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46" y="2098272"/>
            <a:ext cx="5063067" cy="337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010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25BD81C-6CA0-B205-56CE-74ACB02E6A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39539" y="1217599"/>
            <a:ext cx="3355751" cy="435133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D62C1-CF95-95F5-CF4A-B67E882B0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12</a:t>
            </a:fld>
            <a:endParaRPr lang="en-GB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B9DE73AA-376D-DBFE-B61D-93B89C9C1F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54914" y="1217599"/>
            <a:ext cx="5181600" cy="18797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5DE681-2908-45FE-40E1-278777302EEB}"/>
              </a:ext>
            </a:extLst>
          </p:cNvPr>
          <p:cNvSpPr txBox="1"/>
          <p:nvPr/>
        </p:nvSpPr>
        <p:spPr>
          <a:xfrm>
            <a:off x="1707500" y="475112"/>
            <a:ext cx="2511841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de-CH" sz="3000" dirty="0" err="1">
                <a:solidFill>
                  <a:srgbClr val="0F124A"/>
                </a:solidFill>
              </a:rPr>
              <a:t>Latin</a:t>
            </a:r>
            <a:r>
              <a:rPr lang="de-CH" sz="3000" dirty="0">
                <a:solidFill>
                  <a:srgbClr val="0F124A"/>
                </a:solidFill>
              </a:rPr>
              <a:t> </a:t>
            </a:r>
            <a:r>
              <a:rPr lang="de-CH" sz="3000" dirty="0" err="1">
                <a:solidFill>
                  <a:srgbClr val="0F124A"/>
                </a:solidFill>
              </a:rPr>
              <a:t>America</a:t>
            </a:r>
            <a:endParaRPr sz="3000" dirty="0">
              <a:solidFill>
                <a:srgbClr val="0F124A"/>
              </a:solidFill>
            </a:endParaRPr>
          </a:p>
        </p:txBody>
      </p:sp>
      <p:graphicFrame>
        <p:nvGraphicFramePr>
          <p:cNvPr id="9" name="Content Placeholder 12">
            <a:extLst>
              <a:ext uri="{FF2B5EF4-FFF2-40B4-BE49-F238E27FC236}">
                <a16:creationId xmlns:a16="http://schemas.microsoft.com/office/drawing/2014/main" id="{25F55520-31EA-124D-D8AA-8A1A5981F9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3253163"/>
              </p:ext>
            </p:extLst>
          </p:nvPr>
        </p:nvGraphicFramePr>
        <p:xfrm>
          <a:off x="654915" y="3203745"/>
          <a:ext cx="5181600" cy="3496184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3903206">
                  <a:extLst>
                    <a:ext uri="{9D8B030D-6E8A-4147-A177-3AD203B41FA5}">
                      <a16:colId xmlns:a16="http://schemas.microsoft.com/office/drawing/2014/main" val="1784709364"/>
                    </a:ext>
                  </a:extLst>
                </a:gridCol>
                <a:gridCol w="1278394">
                  <a:extLst>
                    <a:ext uri="{9D8B030D-6E8A-4147-A177-3AD203B41FA5}">
                      <a16:colId xmlns:a16="http://schemas.microsoft.com/office/drawing/2014/main" val="1951019962"/>
                    </a:ext>
                  </a:extLst>
                </a:gridCol>
              </a:tblGrid>
              <a:tr h="291494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Institute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Country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2560595913"/>
                  </a:ext>
                </a:extLst>
              </a:tr>
              <a:tr h="23061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CBPF, Brazilian Center for Physics Research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Brazil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2979965612"/>
                  </a:ext>
                </a:extLst>
              </a:tr>
              <a:tr h="2306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UFRN, Federal University of Rio Grande do Norte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Brazil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2804085765"/>
                  </a:ext>
                </a:extLst>
              </a:tr>
              <a:tr h="23061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PUC, Pontificia Universidad Católica de Chile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Chile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1969136092"/>
                  </a:ext>
                </a:extLst>
              </a:tr>
              <a:tr h="23061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Millenium Institute SAPHIR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Chile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2990331861"/>
                  </a:ext>
                </a:extLst>
              </a:tr>
              <a:tr h="23061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UNAL - Universidad Nacional de Colombia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Colombia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4001170426"/>
                  </a:ext>
                </a:extLst>
              </a:tr>
              <a:tr h="403383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CINVESTAV, Centro de </a:t>
                      </a:r>
                      <a:r>
                        <a:rPr lang="en-US" sz="1200" dirty="0" err="1"/>
                        <a:t>Investigación</a:t>
                      </a:r>
                      <a:r>
                        <a:rPr lang="en-US" sz="1200" dirty="0"/>
                        <a:t> y de </a:t>
                      </a:r>
                      <a:r>
                        <a:rPr lang="en-US" sz="1200" dirty="0" err="1"/>
                        <a:t>Estudios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Avanzados</a:t>
                      </a:r>
                      <a:r>
                        <a:rPr lang="en-US" sz="1200" dirty="0"/>
                        <a:t> del IPN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Mexico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182485704"/>
                  </a:ext>
                </a:extLst>
              </a:tr>
              <a:tr h="23061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UADY, Autonomous University of Yucatan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Mexico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195080289"/>
                  </a:ext>
                </a:extLst>
              </a:tr>
              <a:tr h="23061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UGTO, Universidad de Guanajuato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Mexico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332483875"/>
                  </a:ext>
                </a:extLst>
              </a:tr>
              <a:tr h="23061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BUAP, </a:t>
                      </a:r>
                      <a:r>
                        <a:rPr lang="en-US" sz="1200" dirty="0" err="1"/>
                        <a:t>Benemérita</a:t>
                      </a:r>
                      <a:r>
                        <a:rPr lang="en-US" sz="1200" dirty="0"/>
                        <a:t> Universidad </a:t>
                      </a:r>
                      <a:r>
                        <a:rPr lang="en-US" sz="1200" dirty="0" err="1"/>
                        <a:t>Autónoma</a:t>
                      </a:r>
                      <a:r>
                        <a:rPr lang="en-US" sz="1200" dirty="0"/>
                        <a:t> de Puebla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Mexico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4030215814"/>
                  </a:ext>
                </a:extLst>
              </a:tr>
              <a:tr h="23061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UCOL, University of Colima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Mexico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129449324"/>
                  </a:ext>
                </a:extLst>
              </a:tr>
              <a:tr h="230610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UAS, Universidad </a:t>
                      </a:r>
                      <a:r>
                        <a:rPr lang="en-US" sz="1200" dirty="0" err="1"/>
                        <a:t>Autonoma</a:t>
                      </a:r>
                      <a:r>
                        <a:rPr lang="en-US" sz="1200" dirty="0"/>
                        <a:t> de Sinaloa</a:t>
                      </a:r>
                    </a:p>
                  </a:txBody>
                  <a:tcPr marL="91832" marR="91832" marT="45915" marB="459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Mexico</a:t>
                      </a:r>
                    </a:p>
                  </a:txBody>
                  <a:tcPr marL="91832" marR="91832" marT="45915" marB="45915" anchor="ctr"/>
                </a:tc>
                <a:extLst>
                  <a:ext uri="{0D108BD9-81ED-4DB2-BD59-A6C34878D82A}">
                    <a16:rowId xmlns:a16="http://schemas.microsoft.com/office/drawing/2014/main" val="278848360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81F428A-E4B2-CE4E-73C5-C6BA9F35A54E}"/>
              </a:ext>
            </a:extLst>
          </p:cNvPr>
          <p:cNvSpPr txBox="1"/>
          <p:nvPr/>
        </p:nvSpPr>
        <p:spPr>
          <a:xfrm>
            <a:off x="7848651" y="475112"/>
            <a:ext cx="150714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de-CH" sz="3000" dirty="0">
                <a:solidFill>
                  <a:srgbClr val="0F124A"/>
                </a:solidFill>
              </a:rPr>
              <a:t>Ukraine</a:t>
            </a:r>
            <a:endParaRPr sz="3000" dirty="0">
              <a:solidFill>
                <a:srgbClr val="0F124A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F3002F-C06C-06A0-CBC1-5FA55647A239}"/>
              </a:ext>
            </a:extLst>
          </p:cNvPr>
          <p:cNvSpPr txBox="1"/>
          <p:nvPr/>
        </p:nvSpPr>
        <p:spPr>
          <a:xfrm>
            <a:off x="3780263" y="1912948"/>
            <a:ext cx="196560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de-CH" sz="1400" b="1" dirty="0">
                <a:solidFill>
                  <a:srgbClr val="C00000"/>
                </a:solidFill>
              </a:rPr>
              <a:t>Special FCC Session</a:t>
            </a:r>
            <a:endParaRPr sz="1400" b="1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DA2FF3-4AD3-8FD0-40E9-148E5C9A7CE5}"/>
              </a:ext>
            </a:extLst>
          </p:cNvPr>
          <p:cNvSpPr txBox="1"/>
          <p:nvPr/>
        </p:nvSpPr>
        <p:spPr>
          <a:xfrm>
            <a:off x="6497443" y="5574641"/>
            <a:ext cx="5441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CH" sz="2000" dirty="0"/>
              <a:t>Online </a:t>
            </a:r>
            <a:r>
              <a:rPr lang="de-CH" sz="2000" dirty="0" err="1"/>
              <a:t>Signing</a:t>
            </a:r>
            <a:r>
              <a:rPr lang="de-CH" sz="2000" dirty="0"/>
              <a:t> </a:t>
            </a:r>
            <a:r>
              <a:rPr lang="de-CH" sz="2000" dirty="0" err="1"/>
              <a:t>Ceremony</a:t>
            </a:r>
            <a:r>
              <a:rPr lang="de-CH" sz="2000" dirty="0"/>
              <a:t> </a:t>
            </a:r>
            <a:r>
              <a:rPr lang="de-CH" sz="2000" dirty="0" err="1"/>
              <a:t>with</a:t>
            </a:r>
            <a:r>
              <a:rPr lang="de-CH" sz="2000" dirty="0"/>
              <a:t> 5 Institutes </a:t>
            </a:r>
            <a:r>
              <a:rPr lang="de-CH" sz="2000" dirty="0" err="1"/>
              <a:t>from</a:t>
            </a:r>
            <a:r>
              <a:rPr lang="de-CH" sz="2000" dirty="0"/>
              <a:t> Ukraine (10 </a:t>
            </a:r>
            <a:r>
              <a:rPr lang="de-CH" sz="2000" dirty="0" err="1"/>
              <a:t>January</a:t>
            </a:r>
            <a:r>
              <a:rPr lang="de-CH" sz="2000" dirty="0"/>
              <a:t> 2025)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2523240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47A5C-0055-5F9A-52BF-5B6F47D78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FBB6CF-01C9-76A2-687D-2DC12EEC48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 wrap="none" anchor="ctr">
            <a:normAutofit fontScale="25000" lnSpcReduction="20000"/>
          </a:bodyPr>
          <a:lstStyle/>
          <a:p>
            <a:pPr marL="0" marR="0" lvl="0" indent="0" defTabSz="914303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</a:rPr>
              <a:pPr marL="0" marR="0" lvl="0" indent="0" defTabSz="914303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D639C27C-71CC-07FA-B622-7C0E553C8E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400" y="1394774"/>
            <a:ext cx="11017800" cy="23876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ubtitle 3">
            <a:extLst>
              <a:ext uri="{FF2B5EF4-FFF2-40B4-BE49-F238E27FC236}">
                <a16:creationId xmlns:a16="http://schemas.microsoft.com/office/drawing/2014/main" id="{6753CB6F-C1E0-B2F0-AC69-F74BE98A85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400" y="3843046"/>
            <a:ext cx="11017800" cy="1655762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DCFDF3-D00B-FF42-8964-3B070D375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0399"/>
            <a:ext cx="12192000" cy="5029199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C195B0-E55D-2B85-AFCC-9D55B30D4E52}"/>
              </a:ext>
            </a:extLst>
          </p:cNvPr>
          <p:cNvSpPr txBox="1"/>
          <p:nvPr/>
        </p:nvSpPr>
        <p:spPr>
          <a:xfrm>
            <a:off x="4335870" y="2021323"/>
            <a:ext cx="35202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fccis.web.cern.ch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/join-now</a:t>
            </a:r>
            <a:endParaRPr kumimoji="0" lang="en-CH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326579-4097-E4FD-165A-BC2A700015B5}"/>
              </a:ext>
            </a:extLst>
          </p:cNvPr>
          <p:cNvSpPr txBox="1"/>
          <p:nvPr/>
        </p:nvSpPr>
        <p:spPr>
          <a:xfrm>
            <a:off x="1817648" y="463817"/>
            <a:ext cx="9139810" cy="1028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3200" dirty="0"/>
              <a:t>Participation in FCC through </a:t>
            </a:r>
            <a:r>
              <a:rPr lang="en-US" sz="3200" b="1" dirty="0"/>
              <a:t>MoU and Addenda</a:t>
            </a:r>
            <a:endParaRPr lang="en-US" sz="3200" dirty="0"/>
          </a:p>
          <a:p>
            <a:pPr algn="l">
              <a:lnSpc>
                <a:spcPts val="3700"/>
              </a:lnSpc>
            </a:pPr>
            <a:endParaRPr sz="3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948B5D-06FD-0B12-B945-191CD909E59C}"/>
              </a:ext>
            </a:extLst>
          </p:cNvPr>
          <p:cNvSpPr txBox="1"/>
          <p:nvPr/>
        </p:nvSpPr>
        <p:spPr>
          <a:xfrm>
            <a:off x="66906" y="6220270"/>
            <a:ext cx="12058185" cy="506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de-CH" sz="2000" b="1" dirty="0" err="1"/>
              <a:t>Current</a:t>
            </a:r>
            <a:r>
              <a:rPr lang="de-CH" sz="2000" b="1" dirty="0"/>
              <a:t> </a:t>
            </a:r>
            <a:r>
              <a:rPr lang="de-CH" sz="2000" b="1" dirty="0" err="1"/>
              <a:t>procedure</a:t>
            </a:r>
            <a:r>
              <a:rPr lang="de-CH" sz="2000" b="1" dirty="0"/>
              <a:t> at least </a:t>
            </a:r>
            <a:r>
              <a:rPr lang="de-CH" sz="2000" b="1" dirty="0" err="1"/>
              <a:t>until</a:t>
            </a:r>
            <a:r>
              <a:rPr lang="de-CH" sz="2000" b="1" dirty="0"/>
              <a:t> </a:t>
            </a:r>
            <a:r>
              <a:rPr lang="de-CH" sz="2000" b="1" dirty="0" err="1"/>
              <a:t>post</a:t>
            </a:r>
            <a:r>
              <a:rPr lang="de-CH" sz="2000" b="1" dirty="0"/>
              <a:t> FCC </a:t>
            </a:r>
            <a:r>
              <a:rPr lang="de-CH" sz="2000" b="1" dirty="0" err="1"/>
              <a:t>Feasibility</a:t>
            </a:r>
            <a:r>
              <a:rPr lang="de-CH" sz="2000" b="1" dirty="0"/>
              <a:t> Study </a:t>
            </a:r>
            <a:r>
              <a:rPr lang="de-CH" sz="2000" b="1" dirty="0" err="1"/>
              <a:t>structures</a:t>
            </a:r>
            <a:r>
              <a:rPr lang="de-CH" sz="2000" b="1" dirty="0"/>
              <a:t> </a:t>
            </a:r>
            <a:r>
              <a:rPr lang="de-CH" sz="2000" b="1" dirty="0" err="1"/>
              <a:t>are</a:t>
            </a:r>
            <a:r>
              <a:rPr lang="de-CH" sz="2000" b="1" dirty="0"/>
              <a:t> </a:t>
            </a:r>
            <a:r>
              <a:rPr lang="de-CH" sz="2000" b="1" dirty="0" err="1"/>
              <a:t>put</a:t>
            </a:r>
            <a:r>
              <a:rPr lang="de-CH" sz="2000" b="1" dirty="0"/>
              <a:t> in </a:t>
            </a:r>
            <a:r>
              <a:rPr lang="de-CH" sz="2000" b="1" dirty="0" err="1"/>
              <a:t>place</a:t>
            </a:r>
            <a:r>
              <a:rPr lang="de-CH" sz="2000" b="1" dirty="0"/>
              <a:t>.</a:t>
            </a:r>
            <a:endParaRPr sz="2000" b="1" dirty="0"/>
          </a:p>
        </p:txBody>
      </p:sp>
    </p:spTree>
    <p:extLst>
      <p:ext uri="{BB962C8B-B14F-4D97-AF65-F5344CB8AC3E}">
        <p14:creationId xmlns:p14="http://schemas.microsoft.com/office/powerpoint/2010/main" val="2423629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8F29B5-6E3C-68AD-28EF-953358C2E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DD6682-1EA2-1D1C-A067-739B3E6C92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3" rtl="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03" rtl="0" eaLnBrk="1" fontAlgn="auto" latinLnBrk="0" hangingPunct="1">
                <a:lnSpc>
                  <a:spcPts val="16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BB24FAC-1A05-FEBC-F157-B5B9A932C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166" y="64948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</a:rPr>
              <a:t>International Forum of National Contacts (IFNC)</a:t>
            </a:r>
            <a:endParaRPr lang="en-CH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1FA15C-877B-DAAE-5882-B640023C522A}"/>
              </a:ext>
            </a:extLst>
          </p:cNvPr>
          <p:cNvSpPr txBox="1">
            <a:spLocks/>
          </p:cNvSpPr>
          <p:nvPr/>
        </p:nvSpPr>
        <p:spPr>
          <a:xfrm>
            <a:off x="170213" y="1312262"/>
            <a:ext cx="11851574" cy="50463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9728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With an emphasis on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Physics, Experiments and Detectors (PED),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the IFNC engages with countries with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mature communities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a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long-standing participation </a:t>
            </a:r>
            <a:r>
              <a:rPr kumimoji="0" lang="en-GB" sz="220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in CERN’s programmes and the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potential to contribute substantially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to the Organization’s long-term scientific objectives </a:t>
            </a:r>
            <a:r>
              <a:rPr lang="en-GB" sz="2200" dirty="0">
                <a:solidFill>
                  <a:srgbClr val="0C377B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to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facilitate opportunities for national participation in the Feasibility Study and enlarge the HEP community of FCC.</a:t>
            </a:r>
            <a:endParaRPr kumimoji="0" lang="en-CH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10972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Contact physics groups in a country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typically from LHC or Future Colliders groups, requesting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to join as new institution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.</a:t>
            </a:r>
          </a:p>
          <a:p>
            <a:pPr marL="891540" marR="0" lvl="1" indent="-342900" algn="l" defTabSz="10972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Discuss the physics case</a:t>
            </a: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 and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 the opportunities:</a:t>
            </a:r>
          </a:p>
          <a:p>
            <a:pPr marL="1348740" lvl="2" indent="-342900" defTabSz="1097280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To study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R&amp;D / Detector concepts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for FCC.</a:t>
            </a:r>
          </a:p>
          <a:p>
            <a:pPr marL="1348740" lvl="2" indent="-342900" defTabSz="1097280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To expand the FCC Physics scope via the study of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physics case studies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.    </a:t>
            </a:r>
          </a:p>
          <a:p>
            <a:pPr marL="1348740" lvl="2" indent="-342900" defTabSz="1097280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To improve the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theoretical calculations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to exploit the FCC physics potential. </a:t>
            </a:r>
            <a:endParaRPr kumimoji="0" lang="en-CH" sz="17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ea typeface="+mn-ea"/>
              <a:cs typeface="Arial" panose="020B0604020202020204" pitchFamily="34" charset="0"/>
            </a:endParaRPr>
          </a:p>
          <a:p>
            <a:pPr marL="891540" marR="0" lvl="1" indent="-342900" algn="l" defTabSz="10972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Help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form a national FCC group in each country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, with strong PED component, which can hold its national FCC meetings, including with the accelerator community (when possible).</a:t>
            </a:r>
          </a:p>
          <a:p>
            <a:pPr marL="891540" marR="0" lvl="1" indent="-342900" algn="l" defTabSz="10972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Identify one or two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National Contacts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to exchange information between country and the FCC Management, across countries via IFNC meetings, and to strengthen/structure the national community.</a:t>
            </a:r>
          </a:p>
          <a:p>
            <a:pPr marL="891540" marR="0" lvl="1" indent="-342900" algn="l" defTabSz="10972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Orient the new efforts towards the different FCC working groups. </a:t>
            </a:r>
          </a:p>
          <a:p>
            <a:pPr marL="891540" lvl="1" indent="-342900" defTabSz="109728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Enlarge the list of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participating </a:t>
            </a:r>
            <a:r>
              <a:rPr lang="en-US" sz="1700" b="1" dirty="0">
                <a:solidFill>
                  <a:srgbClr val="C00000"/>
                </a:solidFill>
              </a:rPr>
              <a:t>institutes and institute contacts (IFIC) </a:t>
            </a:r>
            <a:r>
              <a:rPr lang="en-US" sz="1700" dirty="0">
                <a:solidFill>
                  <a:srgbClr val="0C377B"/>
                </a:solidFill>
              </a:rPr>
              <a:t>inside each country to create a sufficiently large community to ensure support and resources </a:t>
            </a:r>
            <a:r>
              <a:rPr lang="en-US" sz="1700" b="1" dirty="0">
                <a:solidFill>
                  <a:srgbClr val="C00000"/>
                </a:solidFill>
              </a:rPr>
              <a:t>for four experiments</a:t>
            </a:r>
            <a:r>
              <a:rPr lang="en-US" sz="1700" b="1" dirty="0">
                <a:solidFill>
                  <a:srgbClr val="0C377B"/>
                </a:solidFill>
              </a:rPr>
              <a:t>.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ea typeface="+mn-ea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C2A6B645-2698-9BB6-7C20-E308B3B6088A}"/>
              </a:ext>
            </a:extLst>
          </p:cNvPr>
          <p:cNvSpPr txBox="1"/>
          <p:nvPr/>
        </p:nvSpPr>
        <p:spPr>
          <a:xfrm>
            <a:off x="2336302" y="6358643"/>
            <a:ext cx="8787141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97280"/>
            <a:r>
              <a:rPr lang="fr-FR" sz="1620" dirty="0">
                <a:solidFill>
                  <a:srgbClr val="7030A0"/>
                </a:solidFill>
                <a:latin typeface="Calibri"/>
              </a:rPr>
              <a:t>         </a:t>
            </a:r>
            <a:r>
              <a:rPr lang="en-CH" sz="1620" dirty="0">
                <a:solidFill>
                  <a:srgbClr val="7030A0"/>
                </a:solidFill>
                <a:latin typeface="Calibri"/>
              </a:rPr>
              <a:t>Convened by </a:t>
            </a:r>
            <a:r>
              <a:rPr lang="fr-FR" sz="1620" dirty="0">
                <a:solidFill>
                  <a:srgbClr val="7030A0"/>
                </a:solidFill>
                <a:latin typeface="Calibri"/>
              </a:rPr>
              <a:t>Gregorio Bernardi and Tadeusz </a:t>
            </a:r>
            <a:r>
              <a:rPr lang="fr-FR" sz="1620" dirty="0" err="1">
                <a:solidFill>
                  <a:srgbClr val="7030A0"/>
                </a:solidFill>
                <a:latin typeface="Calibri"/>
              </a:rPr>
              <a:t>Lesziak</a:t>
            </a:r>
            <a:r>
              <a:rPr lang="fr-FR" sz="1620" dirty="0">
                <a:solidFill>
                  <a:srgbClr val="7030A0"/>
                </a:solidFill>
                <a:latin typeface="Calibri"/>
              </a:rPr>
              <a:t> (</a:t>
            </a:r>
            <a:r>
              <a:rPr lang="fr-FR" sz="1620" dirty="0" err="1">
                <a:solidFill>
                  <a:srgbClr val="7030A0"/>
                </a:solidFill>
                <a:latin typeface="Calibri"/>
              </a:rPr>
              <a:t>also</a:t>
            </a:r>
            <a:r>
              <a:rPr lang="fr-FR" sz="1620" dirty="0">
                <a:solidFill>
                  <a:srgbClr val="7030A0"/>
                </a:solidFill>
                <a:latin typeface="Calibri"/>
              </a:rPr>
              <a:t> National Contacts of France and </a:t>
            </a:r>
            <a:r>
              <a:rPr lang="fr-FR" sz="1620" dirty="0" err="1">
                <a:solidFill>
                  <a:srgbClr val="7030A0"/>
                </a:solidFill>
                <a:latin typeface="Calibri"/>
              </a:rPr>
              <a:t>Poland</a:t>
            </a:r>
            <a:r>
              <a:rPr lang="fr-FR" sz="1620" dirty="0">
                <a:solidFill>
                  <a:srgbClr val="7030A0"/>
                </a:solidFill>
                <a:latin typeface="Calibri"/>
              </a:rPr>
              <a:t>)</a:t>
            </a:r>
            <a:endParaRPr lang="en-CH" sz="1620" dirty="0">
              <a:solidFill>
                <a:srgbClr val="7030A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6822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BFC85D-3EA1-678E-AB2A-A69C9F0A5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10FF44-ACD7-2BA4-CF42-7DA4F96CC3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3" rtl="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03" rtl="0" eaLnBrk="1" fontAlgn="auto" latinLnBrk="0" hangingPunct="1">
                <a:lnSpc>
                  <a:spcPts val="16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CC533D4-C9A5-6CCE-F681-72571FF7EDB1}"/>
              </a:ext>
            </a:extLst>
          </p:cNvPr>
          <p:cNvSpPr txBox="1">
            <a:spLocks/>
          </p:cNvSpPr>
          <p:nvPr/>
        </p:nvSpPr>
        <p:spPr>
          <a:xfrm>
            <a:off x="1745534" y="542193"/>
            <a:ext cx="8385863" cy="1143000"/>
          </a:xfrm>
          <a:prstGeom prst="rect">
            <a:avLst/>
          </a:prstGeom>
          <a:noFill/>
        </p:spPr>
        <p:txBody>
          <a:bodyPr vert="horz" lIns="109728" tIns="54864" rIns="109728" bIns="54864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1097280"/>
            <a:r>
              <a:rPr lang="en-US" sz="3200" dirty="0">
                <a:solidFill>
                  <a:srgbClr val="0C377B"/>
                </a:solidFill>
                <a:latin typeface="Calibri"/>
              </a:rPr>
              <a:t>IFNC FCC PED Kick-off Meetings </a:t>
            </a:r>
            <a:br>
              <a:rPr lang="en-US" sz="3200" dirty="0">
                <a:solidFill>
                  <a:srgbClr val="0C377B"/>
                </a:solidFill>
                <a:latin typeface="Calibri"/>
              </a:rPr>
            </a:br>
            <a:r>
              <a:rPr lang="en-US" sz="3200" dirty="0">
                <a:solidFill>
                  <a:srgbClr val="0C377B"/>
                </a:solidFill>
                <a:latin typeface="Calibri"/>
              </a:rPr>
              <a:t>(</a:t>
            </a:r>
            <a:r>
              <a:rPr lang="en-US" sz="3200" i="1" dirty="0">
                <a:solidFill>
                  <a:srgbClr val="0C377B"/>
                </a:solidFill>
                <a:latin typeface="Calibri"/>
              </a:rPr>
              <a:t>c.f.</a:t>
            </a:r>
            <a:r>
              <a:rPr lang="en-US" sz="3200" dirty="0">
                <a:solidFill>
                  <a:srgbClr val="0C377B"/>
                </a:solidFill>
                <a:latin typeface="Calibri"/>
              </a:rPr>
              <a:t> </a:t>
            </a:r>
            <a:r>
              <a:rPr lang="de-AT" sz="3200" dirty="0">
                <a:solidFill>
                  <a:srgbClr val="0C377B"/>
                </a:solidFill>
                <a:latin typeface="Calibri"/>
              </a:rPr>
              <a:t>FGC FCC Engagement Meetings) </a:t>
            </a:r>
            <a:endParaRPr lang="en-CH" sz="3200" dirty="0">
              <a:solidFill>
                <a:srgbClr val="0C377B"/>
              </a:solidFill>
              <a:latin typeface="Calibri"/>
            </a:endParaRPr>
          </a:p>
          <a:p>
            <a:pPr defTabSz="1097280"/>
            <a:endParaRPr lang="en-US" sz="2400" dirty="0">
              <a:solidFill>
                <a:srgbClr val="0C377B"/>
              </a:solidFill>
              <a:latin typeface="Calibri"/>
            </a:endParaRP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3BFBFE6C-0716-6349-7519-D578A3427375}"/>
              </a:ext>
            </a:extLst>
          </p:cNvPr>
          <p:cNvSpPr txBox="1">
            <a:spLocks/>
          </p:cNvSpPr>
          <p:nvPr/>
        </p:nvSpPr>
        <p:spPr>
          <a:xfrm>
            <a:off x="909634" y="1553567"/>
            <a:ext cx="11379010" cy="5208613"/>
          </a:xfrm>
          <a:prstGeom prst="rect">
            <a:avLst/>
          </a:prstGeom>
        </p:spPr>
        <p:txBody>
          <a:bodyPr vert="horz" lIns="109728" tIns="54864" rIns="109728" bIns="54864" rtlCol="0">
            <a:noAutofit/>
          </a:bodyPr>
          <a:lstStyle>
            <a:defPPr>
              <a:defRPr lang="en-US"/>
            </a:defPPr>
            <a:lvl1pPr marL="411480" marR="0" lvl="0" indent="-411480" defTabSz="109728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1600" b="1" i="0" u="none" strike="noStrike" cap="none" spc="0" normalizeH="0" baseline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91540" marR="0" lvl="1" indent="-342900" defTabSz="109728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3518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518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518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marL="0" indent="0">
              <a:buNone/>
            </a:pPr>
            <a:r>
              <a:rPr lang="en-CH" sz="1400" dirty="0"/>
              <a:t>Overview</a:t>
            </a:r>
          </a:p>
          <a:p>
            <a:pPr lvl="1"/>
            <a:r>
              <a:rPr lang="fr-FR" b="1" dirty="0">
                <a:solidFill>
                  <a:srgbClr val="C00000"/>
                </a:solidFill>
              </a:rPr>
              <a:t>F</a:t>
            </a:r>
            <a:r>
              <a:rPr lang="en-CH" b="1" dirty="0">
                <a:solidFill>
                  <a:srgbClr val="C00000"/>
                </a:solidFill>
              </a:rPr>
              <a:t>orums with interested countries </a:t>
            </a:r>
            <a:r>
              <a:rPr lang="en-CH" dirty="0"/>
              <a:t>to discuss collaboration with FCC</a:t>
            </a:r>
            <a:r>
              <a:rPr lang="fr-FR" dirty="0"/>
              <a:t> on PED topics:</a:t>
            </a:r>
            <a:endParaRPr lang="en-CH" dirty="0"/>
          </a:p>
          <a:p>
            <a:pPr lvl="2"/>
            <a:r>
              <a:rPr lang="en-US" sz="1400" dirty="0">
                <a:solidFill>
                  <a:srgbClr val="0C377B"/>
                </a:solidFill>
              </a:rPr>
              <a:t>Introduction to FCC Feasibility Study.</a:t>
            </a:r>
          </a:p>
          <a:p>
            <a:pPr lvl="2"/>
            <a:r>
              <a:rPr lang="en-US" sz="1400" dirty="0">
                <a:solidFill>
                  <a:srgbClr val="0C377B"/>
                </a:solidFill>
              </a:rPr>
              <a:t>Detailed presentations of FCC physics, experiments &amp; detectors. </a:t>
            </a:r>
          </a:p>
          <a:p>
            <a:pPr lvl="2"/>
            <a:r>
              <a:rPr lang="en-US" sz="1400" dirty="0">
                <a:solidFill>
                  <a:srgbClr val="0C377B"/>
                </a:solidFill>
              </a:rPr>
              <a:t>General information on accelerator and global collaboration.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C00000"/>
                </a:solidFill>
              </a:rPr>
              <a:t>Recent Kick-off Meetings</a:t>
            </a:r>
          </a:p>
          <a:p>
            <a:pPr lvl="1"/>
            <a:r>
              <a:rPr lang="en-US" dirty="0"/>
              <a:t>Nordic Countries (DK, NO, SE, FI)	March 2021           </a:t>
            </a:r>
          </a:p>
          <a:p>
            <a:pPr lvl="1"/>
            <a:r>
              <a:rPr lang="en-US" dirty="0"/>
              <a:t>India (Bangalore)        		November 2022</a:t>
            </a:r>
          </a:p>
          <a:p>
            <a:pPr lvl="1"/>
            <a:r>
              <a:rPr lang="en-US" dirty="0"/>
              <a:t>Brazil (Rio de Janeiro) 		March  2023</a:t>
            </a:r>
          </a:p>
          <a:p>
            <a:pPr lvl="1"/>
            <a:r>
              <a:rPr lang="en-US" dirty="0"/>
              <a:t>Mexico (Mexico City)	   	November 2024</a:t>
            </a:r>
          </a:p>
          <a:p>
            <a:pPr lvl="1"/>
            <a:r>
              <a:rPr lang="en-US" dirty="0"/>
              <a:t>Chile (Santiago)         		January 2025</a:t>
            </a:r>
          </a:p>
          <a:p>
            <a:pPr lvl="1"/>
            <a:r>
              <a:rPr lang="en-US" dirty="0"/>
              <a:t>Taiwan (Taipei)            		May 2025  </a:t>
            </a:r>
          </a:p>
          <a:p>
            <a:pPr lvl="1"/>
            <a:r>
              <a:rPr lang="en-US" dirty="0"/>
              <a:t>+ informal meetings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C00000"/>
                </a:solidFill>
              </a:rPr>
              <a:t>On-going discussions</a:t>
            </a:r>
          </a:p>
          <a:p>
            <a:pPr lvl="1"/>
            <a:r>
              <a:rPr lang="en-US" dirty="0"/>
              <a:t>With not yet deeply involved European countries.</a:t>
            </a:r>
          </a:p>
          <a:p>
            <a:pPr lvl="1"/>
            <a:r>
              <a:rPr lang="en-US" dirty="0"/>
              <a:t>Argentina and Canada (Japan and China have a special status).</a:t>
            </a:r>
            <a:endParaRPr lang="en-US" b="1" kern="0" dirty="0"/>
          </a:p>
          <a:p>
            <a:pPr marL="0" indent="0">
              <a:buNone/>
            </a:pPr>
            <a:r>
              <a:rPr lang="en-US" sz="1400" b="1" kern="0" dirty="0"/>
              <a:t>Several other initiatives. Examples:</a:t>
            </a:r>
            <a:endParaRPr lang="en-US" sz="1400" kern="0" dirty="0"/>
          </a:p>
          <a:p>
            <a:pPr lvl="1"/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en-US" b="0" i="0" u="none" strike="noStrike" kern="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Joint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FCC France-Italy Workshop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 Venice in November 2024 </a:t>
            </a:r>
            <a:r>
              <a:rPr lang="en-US" b="1" dirty="0">
                <a:hlinkClick r:id="rId2"/>
              </a:rPr>
              <a:t>Joint FCC-France &amp; Italy Workshop in Venice</a:t>
            </a:r>
            <a:r>
              <a:rPr lang="en-US" b="1" dirty="0"/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</a:p>
          <a:p>
            <a:pPr lvl="1"/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kumimoji="0" lang="en-US" b="0" i="0" u="none" strike="noStrike" kern="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annual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US-FCC Workshop at FNAL/Argonne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April 2025 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link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(48 institutes participated)</a:t>
            </a:r>
          </a:p>
          <a:p>
            <a:pPr lvl="1"/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German meeting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on Future Colliders@CERN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In May 2024 (150 participants, &gt;10 institutes participating in FCC) 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77C2FBF-AD74-ED02-0D0B-5ABE0457B61E}"/>
              </a:ext>
            </a:extLst>
          </p:cNvPr>
          <p:cNvSpPr txBox="1">
            <a:spLocks/>
          </p:cNvSpPr>
          <p:nvPr/>
        </p:nvSpPr>
        <p:spPr>
          <a:xfrm>
            <a:off x="170818" y="631024"/>
            <a:ext cx="11535294" cy="1287097"/>
          </a:xfrm>
          <a:prstGeom prst="rect">
            <a:avLst/>
          </a:prstGeom>
        </p:spPr>
        <p:txBody>
          <a:bodyPr vert="horz" lIns="109728" tIns="54864" rIns="109728" bIns="54864" rtlCol="0">
            <a:noAutofit/>
          </a:bodyPr>
          <a:lstStyle>
            <a:defPPr>
              <a:defRPr lang="en-US"/>
            </a:defPPr>
            <a:lvl1pPr marL="411480" marR="0" lvl="0" indent="-411480" defTabSz="109728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1600" b="1" i="0" u="none" strike="noStrike" cap="none" spc="0" normalizeH="0" baseline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91540" marR="0" lvl="1" indent="-342900" defTabSz="109728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lvl="2" indent="-228600">
              <a:spcBef>
                <a:spcPct val="20000"/>
              </a:spcBef>
              <a:buFont typeface="Arial" panose="020B0604020202020204" pitchFamily="34" charset="0"/>
              <a:buChar char="•"/>
              <a:defRPr sz="1400">
                <a:solidFill>
                  <a:srgbClr val="3518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rgbClr val="3518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3518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marL="1188720" lvl="3" indent="0">
              <a:buNone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63893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54E0BD-65C5-E0B8-16D1-F518F747C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22B7DA-E79F-0288-C070-29CC1691AD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3" rtl="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03" rtl="0" eaLnBrk="1" fontAlgn="auto" latinLnBrk="0" hangingPunct="1">
                <a:lnSpc>
                  <a:spcPts val="16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ZoneTexte 2">
            <a:extLst>
              <a:ext uri="{FF2B5EF4-FFF2-40B4-BE49-F238E27FC236}">
                <a16:creationId xmlns:a16="http://schemas.microsoft.com/office/drawing/2014/main" id="{4DFE2A3E-F25D-243B-550F-CCCCA0181059}"/>
              </a:ext>
            </a:extLst>
          </p:cNvPr>
          <p:cNvSpPr txBox="1"/>
          <p:nvPr/>
        </p:nvSpPr>
        <p:spPr>
          <a:xfrm>
            <a:off x="404446" y="996530"/>
            <a:ext cx="11383105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F377B"/>
                </a:solidFill>
                <a:latin typeface="Calibri" panose="020F0502020204030204"/>
              </a:rPr>
              <a:t>Expressions of Interest (EoIs) for subdetectors and detector concepts submitted to ESPPU (March 2025)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F377B"/>
                </a:solidFill>
                <a:latin typeface="Calibri" panose="020F0502020204030204"/>
              </a:rPr>
              <a:t>Set up process after ESPPU in 2028-2029 for proto-collaboration formation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F3A40E-79A1-BB3F-440B-EE938498D4F6}"/>
              </a:ext>
            </a:extLst>
          </p:cNvPr>
          <p:cNvSpPr/>
          <p:nvPr/>
        </p:nvSpPr>
        <p:spPr>
          <a:xfrm>
            <a:off x="798022" y="1834813"/>
            <a:ext cx="10665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The FCC Feasibility Study review committee recommends to work with the scientific community, institutes, laboratories and funding agencies to ensure support and resources for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four experiments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, facilitating the exploitation of the full scientific potential offered by the large investment in the FCC-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ee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 facility: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F377B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EB24A-C898-EE9E-1504-8C667C6FEBAB}"/>
              </a:ext>
            </a:extLst>
          </p:cNvPr>
          <p:cNvSpPr/>
          <p:nvPr/>
        </p:nvSpPr>
        <p:spPr>
          <a:xfrm>
            <a:off x="1140073" y="2738546"/>
            <a:ext cx="109062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Complete list of tasks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of the institutes in the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IFNC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Iterate with National Contacts to gather latest information of possible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funding of the HEP teams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Explore how the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countries/institutes position themselves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on the current and future potential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detector concepts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.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F377B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1C7ABF-E294-2CE4-5223-9C58F98B11EC}"/>
              </a:ext>
            </a:extLst>
          </p:cNvPr>
          <p:cNvSpPr/>
          <p:nvPr/>
        </p:nvSpPr>
        <p:spPr>
          <a:xfrm>
            <a:off x="798021" y="3703955"/>
            <a:ext cx="98625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A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possible strategy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for building FCC experiment collaborations for the next five years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(for discussion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):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F377B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855C061-16A8-8892-F430-2F8BE6973EAC}"/>
              </a:ext>
            </a:extLst>
          </p:cNvPr>
          <p:cNvSpPr/>
          <p:nvPr/>
        </p:nvSpPr>
        <p:spPr>
          <a:xfrm>
            <a:off x="1140074" y="4191881"/>
            <a:ext cx="1090629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Start from EoI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for sub-detector and detector concepts in 2025.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F377B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Assuming positive recommendation to push forward by around 2028 by the CERN Council: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Start setting up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FCC Committee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(FCCC) and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proto-collaborations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, probably around proposed proto-detector concepts following call for Conceptual Design Reports (CDRs).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F377B"/>
                </a:solidFill>
              </a:rPr>
              <a:t>B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enefit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 from the formation of the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Detector R&amp;D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(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DRD) collaborations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Find a scheme to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reduce the number of proto-collaborations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(e.g. merging) if more than 4 proposals.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Process could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converge by 2030-2031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377B"/>
                </a:solidFill>
                <a:effectLst/>
                <a:uLnTx/>
                <a:uFillTx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EB5D74-53A5-FAE7-C661-932EAC4D3C28}"/>
              </a:ext>
            </a:extLst>
          </p:cNvPr>
          <p:cNvSpPr txBox="1"/>
          <p:nvPr/>
        </p:nvSpPr>
        <p:spPr>
          <a:xfrm>
            <a:off x="3303408" y="388070"/>
            <a:ext cx="558518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de-CH" sz="3000" dirty="0"/>
              <a:t>FCC Experiment </a:t>
            </a:r>
            <a:r>
              <a:rPr lang="de-CH" sz="3000" dirty="0" err="1"/>
              <a:t>Collaborations</a:t>
            </a:r>
            <a:endParaRPr sz="3000" dirty="0"/>
          </a:p>
        </p:txBody>
      </p:sp>
    </p:spTree>
    <p:extLst>
      <p:ext uri="{BB962C8B-B14F-4D97-AF65-F5344CB8AC3E}">
        <p14:creationId xmlns:p14="http://schemas.microsoft.com/office/powerpoint/2010/main" val="449126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CF468DB6-2286-F3B3-4AD7-63F0ECB1FA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3" rtl="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03" rtl="0" eaLnBrk="1" fontAlgn="auto" latinLnBrk="0" hangingPunct="1">
                <a:lnSpc>
                  <a:spcPts val="165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7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itle 5">
            <a:extLst>
              <a:ext uri="{FF2B5EF4-FFF2-40B4-BE49-F238E27FC236}">
                <a16:creationId xmlns:a16="http://schemas.microsoft.com/office/drawing/2014/main" id="{001D1CA8-D884-F9EA-B0B2-26137240F341}"/>
              </a:ext>
            </a:extLst>
          </p:cNvPr>
          <p:cNvSpPr txBox="1">
            <a:spLocks/>
          </p:cNvSpPr>
          <p:nvPr/>
        </p:nvSpPr>
        <p:spPr>
          <a:xfrm>
            <a:off x="553588" y="848564"/>
            <a:ext cx="11017800" cy="753600"/>
          </a:xfrm>
          <a:prstGeom prst="rect">
            <a:avLst/>
          </a:prstGeom>
        </p:spPr>
        <p:txBody>
          <a:bodyPr vert="horz" lIns="45720" tIns="22860" rIns="45720" bIns="22860" rtlCol="0" anchor="b" anchorCtr="0">
            <a:noAutofit/>
          </a:bodyPr>
          <a:lstStyle>
            <a:lvl1pPr algn="ctr" defTabSz="1828800" rtl="0" eaLnBrk="1" latinLnBrk="0" hangingPunct="1">
              <a:lnSpc>
                <a:spcPts val="9500"/>
              </a:lnSpc>
              <a:spcBef>
                <a:spcPct val="0"/>
              </a:spcBef>
              <a:buNone/>
              <a:defRPr sz="90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7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Concluding</a:t>
            </a:r>
            <a:r>
              <a:rPr kumimoji="0" lang="fr-CH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Remarks</a:t>
            </a:r>
            <a:br>
              <a:rPr lang="fr-CH" sz="4000" cap="none" dirty="0">
                <a:solidFill>
                  <a:srgbClr val="0F124A"/>
                </a:solidFill>
                <a:latin typeface="Arial"/>
              </a:rPr>
            </a:br>
            <a:r>
              <a:rPr kumimoji="0" lang="fr-CH" sz="4000" b="0" i="1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Strengthening</a:t>
            </a:r>
            <a:r>
              <a:rPr kumimoji="0" lang="fr-CH" sz="40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the FCC Collaboration</a:t>
            </a:r>
            <a:endParaRPr kumimoji="0" lang="en-GB" sz="48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BC20574-03E6-0BB8-BD83-9D3A0B326F68}"/>
              </a:ext>
            </a:extLst>
          </p:cNvPr>
          <p:cNvSpPr/>
          <p:nvPr/>
        </p:nvSpPr>
        <p:spPr>
          <a:xfrm>
            <a:off x="194210" y="1904234"/>
            <a:ext cx="1173655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SzPts val="1100"/>
            </a:pPr>
            <a:r>
              <a:rPr lang="en-GB" sz="1600" dirty="0">
                <a:solidFill>
                  <a:srgbClr val="0F377B"/>
                </a:solidFill>
              </a:rPr>
              <a:t>Starting from </a:t>
            </a:r>
            <a:r>
              <a:rPr lang="en-GB" sz="1600">
                <a:solidFill>
                  <a:srgbClr val="0F377B"/>
                </a:solidFill>
              </a:rPr>
              <a:t>the support </a:t>
            </a:r>
            <a:r>
              <a:rPr lang="en-GB" sz="1600" dirty="0">
                <a:solidFill>
                  <a:srgbClr val="0F377B"/>
                </a:solidFill>
              </a:rPr>
              <a:t>of the </a:t>
            </a:r>
            <a:r>
              <a:rPr lang="en-GB" sz="1600" b="1" dirty="0">
                <a:solidFill>
                  <a:srgbClr val="0F377B"/>
                </a:solidFill>
              </a:rPr>
              <a:t>CERN Host States</a:t>
            </a:r>
            <a:r>
              <a:rPr lang="en-GB" sz="1600" dirty="0">
                <a:solidFill>
                  <a:srgbClr val="0F377B"/>
                </a:solidFill>
              </a:rPr>
              <a:t>, build the support of the </a:t>
            </a:r>
            <a:r>
              <a:rPr lang="en-GB" sz="1600" b="1" dirty="0">
                <a:solidFill>
                  <a:srgbClr val="0F377B"/>
                </a:solidFill>
              </a:rPr>
              <a:t>Member States, Associate Member States and non-Member States (including the Observer States)</a:t>
            </a:r>
            <a:r>
              <a:rPr lang="en-GB" sz="1600" dirty="0">
                <a:solidFill>
                  <a:srgbClr val="0F377B"/>
                </a:solidFill>
              </a:rPr>
              <a:t>. </a:t>
            </a:r>
          </a:p>
          <a:p>
            <a:pPr marL="742950" lvl="1" indent="-285750">
              <a:spcBef>
                <a:spcPts val="1200"/>
              </a:spcBef>
              <a:buSzPts val="11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F377B"/>
                </a:solidFill>
              </a:rPr>
              <a:t>The successful realisation of the </a:t>
            </a:r>
            <a:r>
              <a:rPr lang="en-GB" sz="1600" b="1" dirty="0">
                <a:solidFill>
                  <a:srgbClr val="0F377B"/>
                </a:solidFill>
              </a:rPr>
              <a:t>LHC (and HL-LHC) </a:t>
            </a:r>
            <a:r>
              <a:rPr lang="en-GB" sz="1600" dirty="0">
                <a:solidFill>
                  <a:srgbClr val="0F377B"/>
                </a:solidFill>
              </a:rPr>
              <a:t>is testament to the </a:t>
            </a:r>
            <a:r>
              <a:rPr lang="en-GB" sz="1600" b="1" dirty="0">
                <a:solidFill>
                  <a:srgbClr val="0F377B"/>
                </a:solidFill>
              </a:rPr>
              <a:t>strong and consistent support </a:t>
            </a:r>
            <a:r>
              <a:rPr lang="en-GB" sz="1600" dirty="0">
                <a:solidFill>
                  <a:srgbClr val="0F377B"/>
                </a:solidFill>
              </a:rPr>
              <a:t>CERN received from its </a:t>
            </a:r>
            <a:r>
              <a:rPr lang="en-GB" sz="1600" b="1" dirty="0">
                <a:solidFill>
                  <a:srgbClr val="0F377B"/>
                </a:solidFill>
              </a:rPr>
              <a:t>Member States and Associate Member States</a:t>
            </a:r>
            <a:r>
              <a:rPr lang="en-GB" sz="1600" dirty="0">
                <a:solidFill>
                  <a:srgbClr val="0F377B"/>
                </a:solidFill>
              </a:rPr>
              <a:t>. </a:t>
            </a:r>
          </a:p>
          <a:p>
            <a:pPr marL="742950" lvl="1" indent="-285750">
              <a:spcBef>
                <a:spcPts val="1200"/>
              </a:spcBef>
              <a:buSzPts val="11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F377B"/>
                </a:solidFill>
              </a:rPr>
              <a:t>CERN Council required significant support from </a:t>
            </a:r>
            <a:r>
              <a:rPr lang="en-GB" sz="1600" b="1" dirty="0">
                <a:solidFill>
                  <a:srgbClr val="0F377B"/>
                </a:solidFill>
              </a:rPr>
              <a:t>Non-Member States, including the Observer States</a:t>
            </a:r>
            <a:r>
              <a:rPr lang="en-GB" sz="1600" dirty="0">
                <a:solidFill>
                  <a:srgbClr val="0F377B"/>
                </a:solidFill>
              </a:rPr>
              <a:t>, before giving final approval to the LHC. </a:t>
            </a:r>
          </a:p>
          <a:p>
            <a:pPr marL="742950" lvl="1" indent="-285750">
              <a:spcBef>
                <a:spcPts val="1200"/>
              </a:spcBef>
              <a:buSzPts val="11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F377B"/>
                </a:solidFill>
              </a:rPr>
              <a:t>High-level events </a:t>
            </a:r>
            <a:r>
              <a:rPr lang="en-GB" sz="1600" dirty="0">
                <a:solidFill>
                  <a:srgbClr val="0F377B"/>
                </a:solidFill>
              </a:rPr>
              <a:t>similar to that with the US and Canada should be organized with strong statements of intent.</a:t>
            </a:r>
          </a:p>
          <a:p>
            <a:pPr>
              <a:spcBef>
                <a:spcPts val="1200"/>
              </a:spcBef>
              <a:buSzPts val="1100"/>
            </a:pPr>
            <a:r>
              <a:rPr lang="en-GB" sz="1600" dirty="0">
                <a:solidFill>
                  <a:srgbClr val="0F377B"/>
                </a:solidFill>
              </a:rPr>
              <a:t>Set up </a:t>
            </a:r>
            <a:r>
              <a:rPr lang="en-GB" sz="1600" b="1" dirty="0">
                <a:solidFill>
                  <a:srgbClr val="0F377B"/>
                </a:solidFill>
              </a:rPr>
              <a:t>governance structure </a:t>
            </a:r>
            <a:r>
              <a:rPr lang="en-GB" sz="1600" dirty="0">
                <a:solidFill>
                  <a:srgbClr val="0F377B"/>
                </a:solidFill>
              </a:rPr>
              <a:t>that will encourage participation / contribution / commitment to the FCC. </a:t>
            </a:r>
          </a:p>
          <a:p>
            <a:pPr marL="742950" lvl="1" indent="-285750">
              <a:spcBef>
                <a:spcPts val="1200"/>
              </a:spcBef>
              <a:buSzPts val="11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F377B"/>
                </a:solidFill>
              </a:rPr>
              <a:t>FCC requires </a:t>
            </a:r>
            <a:r>
              <a:rPr lang="en-GB" sz="1600" b="1" dirty="0">
                <a:solidFill>
                  <a:srgbClr val="0F377B"/>
                </a:solidFill>
              </a:rPr>
              <a:t>long-term engagement and support of participants </a:t>
            </a:r>
            <a:r>
              <a:rPr lang="en-GB" sz="1600" dirty="0">
                <a:solidFill>
                  <a:srgbClr val="0F377B"/>
                </a:solidFill>
              </a:rPr>
              <a:t>from CERN’s Member, Associate Member &amp; Non-Member States. As the project evolves further, it is crucial to refine and adapt the collaboration model to ensure the efficient allocation of resources and sustained momentum. </a:t>
            </a:r>
          </a:p>
          <a:p>
            <a:pPr>
              <a:spcBef>
                <a:spcPts val="1200"/>
              </a:spcBef>
              <a:buSzPts val="1100"/>
            </a:pPr>
            <a:r>
              <a:rPr lang="en-GB" sz="1600" dirty="0">
                <a:solidFill>
                  <a:srgbClr val="0F377B"/>
                </a:solidFill>
              </a:rPr>
              <a:t>Continue building interest in the FCC by engaging with communities world-wide through the </a:t>
            </a:r>
            <a:r>
              <a:rPr lang="en-GB" sz="1600" b="1" dirty="0">
                <a:solidFill>
                  <a:srgbClr val="0F377B"/>
                </a:solidFill>
              </a:rPr>
              <a:t>FCC Global Collaboration (FGC) Working Group</a:t>
            </a:r>
            <a:r>
              <a:rPr lang="en-GB" sz="1600" dirty="0">
                <a:solidFill>
                  <a:srgbClr val="0F377B"/>
                </a:solidFill>
              </a:rPr>
              <a:t> and the </a:t>
            </a:r>
            <a:r>
              <a:rPr lang="en-GB" sz="1600" b="1" dirty="0">
                <a:solidFill>
                  <a:srgbClr val="0F377B"/>
                </a:solidFill>
              </a:rPr>
              <a:t>International Forum of National Contacts </a:t>
            </a:r>
            <a:r>
              <a:rPr lang="en-GB" sz="1600" dirty="0">
                <a:solidFill>
                  <a:srgbClr val="0F377B"/>
                </a:solidFill>
              </a:rPr>
              <a:t>(IFNC).</a:t>
            </a:r>
          </a:p>
          <a:p>
            <a:pPr lvl="0">
              <a:spcBef>
                <a:spcPts val="1200"/>
              </a:spcBef>
              <a:buSzPts val="1100"/>
            </a:pPr>
            <a:r>
              <a:rPr lang="en-US" sz="1600" dirty="0">
                <a:solidFill>
                  <a:srgbClr val="0F377B"/>
                </a:solidFill>
              </a:rPr>
              <a:t>Implement measures as proposed in the </a:t>
            </a:r>
            <a:r>
              <a:rPr lang="en-US" sz="1600" dirty="0">
                <a:solidFill>
                  <a:srgbClr val="0F377B"/>
                </a:solidFill>
                <a:ea typeface="Arial"/>
                <a:cs typeface="Arial"/>
                <a:sym typeface="Arial"/>
              </a:rPr>
              <a:t>FCC-IS deliverable “</a:t>
            </a:r>
            <a:r>
              <a:rPr lang="en-US" sz="1600" b="1" dirty="0">
                <a:solidFill>
                  <a:srgbClr val="0F377B"/>
                </a:solidFill>
                <a:ea typeface="Arial"/>
                <a:cs typeface="Arial"/>
                <a:sym typeface="Arial"/>
              </a:rPr>
              <a:t>FCC Communication Plan</a:t>
            </a:r>
            <a:r>
              <a:rPr lang="en-US" sz="1600" dirty="0">
                <a:solidFill>
                  <a:srgbClr val="0F377B"/>
                </a:solidFill>
                <a:ea typeface="Arial"/>
                <a:cs typeface="Arial"/>
                <a:sym typeface="Arial"/>
              </a:rPr>
              <a:t>”. </a:t>
            </a:r>
            <a:r>
              <a:rPr lang="en-US" sz="1600" u="sng" dirty="0">
                <a:solidFill>
                  <a:srgbClr val="0F377B"/>
                </a:solidFill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https://zenodo.org/records/10567956</a:t>
            </a:r>
            <a:endParaRPr lang="en-US" sz="1600" dirty="0">
              <a:solidFill>
                <a:srgbClr val="0F377B"/>
              </a:solidFill>
            </a:endParaRPr>
          </a:p>
          <a:p>
            <a:pPr>
              <a:spcBef>
                <a:spcPts val="1200"/>
              </a:spcBef>
              <a:buSzPts val="1100"/>
            </a:pPr>
            <a:endParaRPr lang="en-GB" dirty="0">
              <a:solidFill>
                <a:srgbClr val="0000CC"/>
              </a:solidFill>
            </a:endParaRPr>
          </a:p>
          <a:p>
            <a:pPr>
              <a:spcBef>
                <a:spcPts val="1200"/>
              </a:spcBef>
              <a:buSzPts val="1100"/>
            </a:pPr>
            <a:endParaRPr lang="en-GB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22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9A1A9B-7D04-4FF6-9DD7-9441F083A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6" y="465592"/>
            <a:ext cx="11324967" cy="916982"/>
          </a:xfrm>
        </p:spPr>
        <p:txBody>
          <a:bodyPr>
            <a:noAutofit/>
          </a:bodyPr>
          <a:lstStyle/>
          <a:p>
            <a:r>
              <a:rPr lang="en-US" sz="4000" dirty="0"/>
              <a:t>Science for Peace</a:t>
            </a:r>
            <a:br>
              <a:rPr lang="en-US" sz="3800" dirty="0"/>
            </a:br>
            <a:r>
              <a:rPr lang="en-US" sz="2600" dirty="0"/>
              <a:t>CERN was founded in 1954 with 12 European Member States</a:t>
            </a:r>
          </a:p>
        </p:txBody>
      </p:sp>
      <p:pic>
        <p:nvPicPr>
          <p:cNvPr id="11" name="Picture 10" descr="A map of the world&#10;&#10;Description automatically generated">
            <a:extLst>
              <a:ext uri="{FF2B5EF4-FFF2-40B4-BE49-F238E27FC236}">
                <a16:creationId xmlns:a16="http://schemas.microsoft.com/office/drawing/2014/main" id="{2DB7BB42-2445-FD40-0D9B-D5FF02FA2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2823" y="1150704"/>
            <a:ext cx="7772400" cy="4432060"/>
          </a:xfrm>
          <a:prstGeom prst="rect">
            <a:avLst/>
          </a:prstGeom>
        </p:spPr>
      </p:pic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ED63E074-9F71-3744-8F38-9F06BA8B3D9D}"/>
              </a:ext>
            </a:extLst>
          </p:cNvPr>
          <p:cNvSpPr txBox="1"/>
          <p:nvPr/>
        </p:nvSpPr>
        <p:spPr>
          <a:xfrm>
            <a:off x="695317" y="3211105"/>
            <a:ext cx="3452611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600" b="1" dirty="0">
                <a:solidFill>
                  <a:srgbClr val="1733D8"/>
                </a:solidFill>
              </a:rPr>
              <a:t>24 </a:t>
            </a:r>
            <a:r>
              <a:rPr lang="en-US" sz="1600" b="1" dirty="0">
                <a:solidFill>
                  <a:srgbClr val="1733D8"/>
                </a:solidFill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r>
              <a:rPr lang="en-US" sz="1000" dirty="0">
                <a:solidFill>
                  <a:srgbClr val="1733D8"/>
                </a:solidFill>
              </a:rPr>
              <a:t>Austria – Belgium – Bulgaria – Czech Republic </a:t>
            </a:r>
            <a:br>
              <a:rPr lang="en-US" sz="1000" dirty="0">
                <a:solidFill>
                  <a:srgbClr val="1733D8"/>
                </a:solidFill>
              </a:rPr>
            </a:br>
            <a:r>
              <a:rPr lang="en-US" sz="1000" dirty="0">
                <a:solidFill>
                  <a:srgbClr val="1733D8"/>
                </a:solidFill>
              </a:rPr>
              <a:t>Denmark – Estonia – Finland – France – Germany </a:t>
            </a:r>
          </a:p>
          <a:p>
            <a:r>
              <a:rPr lang="en-US" sz="1000" dirty="0">
                <a:solidFill>
                  <a:srgbClr val="1733D8"/>
                </a:solidFill>
              </a:rPr>
              <a:t>Greece – Hungary – Israel – Italy – Netherlands </a:t>
            </a:r>
          </a:p>
          <a:p>
            <a:r>
              <a:rPr lang="en-US" sz="1000" dirty="0">
                <a:solidFill>
                  <a:srgbClr val="1733D8"/>
                </a:solidFill>
              </a:rPr>
              <a:t>Norway – Poland – Portugal – Romania – Serbia </a:t>
            </a:r>
          </a:p>
          <a:p>
            <a:r>
              <a:rPr lang="en-US" sz="1000" dirty="0">
                <a:solidFill>
                  <a:srgbClr val="1733D8"/>
                </a:solidFill>
              </a:rPr>
              <a:t>Slovakia – Spain – Sweden – Switzerland – United Kingdom</a:t>
            </a:r>
            <a:endParaRPr lang="en-US" sz="1600" dirty="0">
              <a:solidFill>
                <a:srgbClr val="1733D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AE67E09A-DB82-F742-9DF1-BA3E62EBE9C1}"/>
              </a:ext>
            </a:extLst>
          </p:cNvPr>
          <p:cNvSpPr txBox="1"/>
          <p:nvPr/>
        </p:nvSpPr>
        <p:spPr>
          <a:xfrm>
            <a:off x="377023" y="4388055"/>
            <a:ext cx="3710481" cy="1706160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r>
              <a:rPr lang="fr-FR" sz="1600" b="1" dirty="0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10 Associate </a:t>
            </a:r>
            <a:r>
              <a:rPr lang="fr-FR" sz="1600" b="1" dirty="0" err="1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b="1" dirty="0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en-US" sz="1000" dirty="0">
                <a:solidFill>
                  <a:srgbClr val="FF5301"/>
                </a:solidFill>
              </a:rPr>
              <a:t>Brazil – Croatia </a:t>
            </a:r>
            <a:r>
              <a:rPr lang="en-US" sz="1000">
                <a:solidFill>
                  <a:srgbClr val="FF5301"/>
                </a:solidFill>
              </a:rPr>
              <a:t>– Cyprus* – </a:t>
            </a:r>
            <a:r>
              <a:rPr lang="en-US" sz="1000" dirty="0">
                <a:solidFill>
                  <a:srgbClr val="FF5301"/>
                </a:solidFill>
              </a:rPr>
              <a:t>India – Latvia – Lithuania – Pakistan – </a:t>
            </a:r>
            <a:r>
              <a:rPr lang="en-US" sz="1000" b="1" u="sng" dirty="0">
                <a:solidFill>
                  <a:srgbClr val="C00000"/>
                </a:solidFill>
              </a:rPr>
              <a:t>Slovenia*</a:t>
            </a:r>
            <a:r>
              <a:rPr lang="en-US" sz="1000" dirty="0">
                <a:solidFill>
                  <a:srgbClr val="FF5301"/>
                </a:solidFill>
              </a:rPr>
              <a:t> – Türkiye – Ukraine</a:t>
            </a:r>
          </a:p>
          <a:p>
            <a:endParaRPr lang="en-US" sz="1000" b="1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rgbClr val="23C2F1"/>
                </a:solidFill>
                <a:latin typeface="Arial" charset="0"/>
                <a:ea typeface="Arial" charset="0"/>
                <a:cs typeface="Arial" charset="0"/>
              </a:rPr>
              <a:t>4 </a:t>
            </a:r>
            <a:r>
              <a:rPr lang="fr-FR" sz="1600" b="1" dirty="0" err="1">
                <a:solidFill>
                  <a:srgbClr val="23C2F1"/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sz="1600" b="1" dirty="0">
              <a:solidFill>
                <a:srgbClr val="23C2F1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000" b="1" u="sng" dirty="0">
                <a:solidFill>
                  <a:srgbClr val="C00000"/>
                </a:solidFill>
              </a:rPr>
              <a:t>Japan</a:t>
            </a:r>
            <a:r>
              <a:rPr lang="en-US" sz="1000" dirty="0">
                <a:solidFill>
                  <a:srgbClr val="23C2F1"/>
                </a:solidFill>
              </a:rPr>
              <a:t> – USA – European Union – UNESCO</a:t>
            </a:r>
          </a:p>
          <a:p>
            <a:endParaRPr lang="en-US" sz="1000" dirty="0"/>
          </a:p>
          <a:p>
            <a:r>
              <a:rPr lang="en-US" sz="1000" dirty="0"/>
              <a:t>*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Associate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State in the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Membership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1000" dirty="0"/>
          </a:p>
          <a:p>
            <a:endParaRPr lang="en-US" sz="1000" dirty="0">
              <a:solidFill>
                <a:srgbClr val="23C2F1"/>
              </a:solidFill>
            </a:endParaRPr>
          </a:p>
          <a:p>
            <a:r>
              <a:rPr lang="en-US" sz="1000" dirty="0">
                <a:solidFill>
                  <a:srgbClr val="A8CEE3"/>
                </a:solidFill>
              </a:rPr>
              <a:t> </a:t>
            </a:r>
          </a:p>
        </p:txBody>
      </p:sp>
      <p:sp>
        <p:nvSpPr>
          <p:cNvPr id="392" name="Rectangle 391">
            <a:extLst>
              <a:ext uri="{FF2B5EF4-FFF2-40B4-BE49-F238E27FC236}">
                <a16:creationId xmlns:a16="http://schemas.microsoft.com/office/drawing/2014/main" id="{B1CFD215-7D6F-B748-9D72-E6BE6E6B67D3}"/>
              </a:ext>
            </a:extLst>
          </p:cNvPr>
          <p:cNvSpPr/>
          <p:nvPr/>
        </p:nvSpPr>
        <p:spPr>
          <a:xfrm>
            <a:off x="9093212" y="2509914"/>
            <a:ext cx="3105342" cy="104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550A0A85-68F3-AD4E-BC01-61C37573C952}"/>
              </a:ext>
            </a:extLst>
          </p:cNvPr>
          <p:cNvSpPr txBox="1"/>
          <p:nvPr/>
        </p:nvSpPr>
        <p:spPr>
          <a:xfrm>
            <a:off x="9109466" y="2509982"/>
            <a:ext cx="274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1200 MCHF (equivalent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a medium-sized European university)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7E8936-EC78-E142-B8DB-84FC50F36B5B}"/>
              </a:ext>
            </a:extLst>
          </p:cNvPr>
          <p:cNvSpPr txBox="1"/>
          <p:nvPr/>
        </p:nvSpPr>
        <p:spPr>
          <a:xfrm>
            <a:off x="4641349" y="5138446"/>
            <a:ext cx="6811391" cy="1641892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~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 50 Cooperation Agreements </a:t>
            </a:r>
          </a:p>
          <a:p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Albania – Algeria – Argentina – Armenia – Australia – Azerbaijan – </a:t>
            </a:r>
            <a:r>
              <a:rPr lang="en-US" sz="1000" i="0" u="none" strike="noStrike" dirty="0">
                <a:solidFill>
                  <a:schemeClr val="accent5">
                    <a:lumMod val="75000"/>
                  </a:schemeClr>
                </a:solidFill>
                <a:effectLst/>
              </a:rPr>
              <a:t>Bahrain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– Bangladesh – Bolivia – Bosnia and Herzegovina </a:t>
            </a:r>
          </a:p>
          <a:p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Canada – Chile – Colombia – Costa Rica – Ecuador – Egypt – Georgia – Honduras – Iceland – Iran – JINR – Jordan </a:t>
            </a:r>
          </a:p>
          <a:p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Kazakhstan – Lebanon – Malta – Mexico – Mongolia – Montenegro – Morocco – Nepal – New Zealand </a:t>
            </a:r>
          </a:p>
          <a:p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North Macedonia – Palestine – Paraguay – People's Republic of China – Peru – Philippines – Qatar – Republic of Korea </a:t>
            </a:r>
          </a:p>
          <a:p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Saudi Arabia – South Africa – Sri Lanka – Thailand – Tunisia – United Arab Emirates – </a:t>
            </a:r>
            <a:r>
              <a:rPr lang="en-US" sz="1000" b="1" u="sng" dirty="0">
                <a:solidFill>
                  <a:srgbClr val="C00000"/>
                </a:solidFill>
              </a:rPr>
              <a:t>Uruguay</a:t>
            </a:r>
            <a:r>
              <a:rPr lang="en-US" sz="1000" dirty="0">
                <a:solidFill>
                  <a:srgbClr val="C00000"/>
                </a:solidFill>
              </a:rPr>
              <a:t>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– Vietnam</a:t>
            </a:r>
            <a:endParaRPr lang="fr-FR" dirty="0">
              <a:solidFill>
                <a:schemeClr val="accent5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0C06552-31A6-1D48-90FC-1FB1782C8938}"/>
              </a:ext>
            </a:extLst>
          </p:cNvPr>
          <p:cNvGrpSpPr/>
          <p:nvPr/>
        </p:nvGrpSpPr>
        <p:grpSpPr>
          <a:xfrm>
            <a:off x="9109465" y="3645906"/>
            <a:ext cx="3321496" cy="1269848"/>
            <a:chOff x="9915059" y="2650254"/>
            <a:chExt cx="3178132" cy="133731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DBB4649-FC5A-7FF4-139B-E8B969B35F52}"/>
                </a:ext>
              </a:extLst>
            </p:cNvPr>
            <p:cNvSpPr/>
            <p:nvPr/>
          </p:nvSpPr>
          <p:spPr>
            <a:xfrm>
              <a:off x="9915059" y="2650254"/>
              <a:ext cx="2956161" cy="13373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ZoneTexte 2">
              <a:extLst>
                <a:ext uri="{FF2B5EF4-FFF2-40B4-BE49-F238E27FC236}">
                  <a16:creationId xmlns:a16="http://schemas.microsoft.com/office/drawing/2014/main" id="{672D1F6B-34A3-65DA-25B7-5CE42F52FF2E}"/>
                </a:ext>
              </a:extLst>
            </p:cNvPr>
            <p:cNvSpPr txBox="1"/>
            <p:nvPr/>
          </p:nvSpPr>
          <p:spPr>
            <a:xfrm>
              <a:off x="9954637" y="2723467"/>
              <a:ext cx="3138554" cy="1264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Employees: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2704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staff,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1181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  <a:r>
                <a:rPr lang="en-US" sz="1500" dirty="0">
                  <a:solidFill>
                    <a:schemeClr val="bg1"/>
                  </a:solidFill>
                </a:rPr>
                <a:t>graduates and fellows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2"/>
                  </a:solidFill>
                </a:rPr>
                <a:t>Associates:</a:t>
              </a:r>
              <a:r>
                <a:rPr lang="en-US" sz="1500" b="1" dirty="0">
                  <a:solidFill>
                    <a:schemeClr val="bg2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12 406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users,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1401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others</a:t>
              </a:r>
            </a:p>
          </p:txBody>
        </p:sp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5A6EE7-D25E-D453-BB83-DFDF3FDE5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0AA3F6-1618-3548-975A-DD1A2939A246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3ED8F5-F43C-6A5B-1463-66F7E183B470}"/>
              </a:ext>
            </a:extLst>
          </p:cNvPr>
          <p:cNvSpPr txBox="1"/>
          <p:nvPr/>
        </p:nvSpPr>
        <p:spPr>
          <a:xfrm>
            <a:off x="602500" y="6054866"/>
            <a:ext cx="41075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Data as of 31 December 2024</a:t>
            </a:r>
            <a:endParaRPr lang="en-US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22A42D-8725-73C4-A4B5-FB461143B4F6}"/>
              </a:ext>
            </a:extLst>
          </p:cNvPr>
          <p:cNvSpPr txBox="1"/>
          <p:nvPr/>
        </p:nvSpPr>
        <p:spPr>
          <a:xfrm>
            <a:off x="607064" y="6399943"/>
            <a:ext cx="5666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u="sng" dirty="0">
                <a:solidFill>
                  <a:srgbClr val="C00000"/>
                </a:solidFill>
                <a:latin typeface="+mj-lt"/>
              </a:rPr>
              <a:t>Chile</a:t>
            </a:r>
            <a:r>
              <a:rPr lang="de-CH" sz="1400" b="1" dirty="0">
                <a:solidFill>
                  <a:srgbClr val="0C377B"/>
                </a:solidFill>
                <a:latin typeface="+mj-lt"/>
              </a:rPr>
              <a:t> and </a:t>
            </a:r>
            <a:r>
              <a:rPr lang="de-CH" sz="1400" b="1" u="sng" dirty="0" err="1">
                <a:solidFill>
                  <a:srgbClr val="C00000"/>
                </a:solidFill>
                <a:latin typeface="+mj-lt"/>
              </a:rPr>
              <a:t>Ireland</a:t>
            </a:r>
            <a:r>
              <a:rPr lang="de-CH" sz="1400" b="1" dirty="0">
                <a:solidFill>
                  <a:srgbClr val="0C377B"/>
                </a:solidFill>
                <a:latin typeface="+mj-lt"/>
              </a:rPr>
              <a:t> </a:t>
            </a:r>
            <a:r>
              <a:rPr lang="de-CH" sz="1400" b="1" dirty="0" err="1">
                <a:solidFill>
                  <a:srgbClr val="0C377B"/>
                </a:solidFill>
                <a:latin typeface="+mj-lt"/>
              </a:rPr>
              <a:t>are</a:t>
            </a:r>
            <a:r>
              <a:rPr lang="de-CH" sz="1400" b="1" dirty="0">
                <a:solidFill>
                  <a:srgbClr val="0C377B"/>
                </a:solidFill>
                <a:latin typeface="+mj-lt"/>
              </a:rPr>
              <a:t> </a:t>
            </a:r>
            <a:r>
              <a:rPr lang="de-CH" sz="1400" b="1" dirty="0" err="1">
                <a:solidFill>
                  <a:srgbClr val="0C377B"/>
                </a:solidFill>
                <a:latin typeface="+mj-lt"/>
              </a:rPr>
              <a:t>to</a:t>
            </a:r>
            <a:r>
              <a:rPr lang="de-CH" sz="1400" b="1" dirty="0">
                <a:solidFill>
                  <a:srgbClr val="0C377B"/>
                </a:solidFill>
                <a:latin typeface="+mj-lt"/>
              </a:rPr>
              <a:t> </a:t>
            </a:r>
            <a:r>
              <a:rPr lang="de-CH" sz="1400" b="1" dirty="0" err="1">
                <a:solidFill>
                  <a:srgbClr val="0C377B"/>
                </a:solidFill>
                <a:latin typeface="+mj-lt"/>
              </a:rPr>
              <a:t>become</a:t>
            </a:r>
            <a:r>
              <a:rPr lang="de-CH" sz="1400" b="1" dirty="0">
                <a:solidFill>
                  <a:srgbClr val="0C377B"/>
                </a:solidFill>
                <a:latin typeface="+mj-lt"/>
              </a:rPr>
              <a:t> </a:t>
            </a:r>
            <a:r>
              <a:rPr lang="en-GB" sz="1400" b="1" dirty="0">
                <a:solidFill>
                  <a:srgbClr val="0C377B"/>
                </a:solidFill>
                <a:latin typeface="+mj-lt"/>
              </a:rPr>
              <a:t>CERN </a:t>
            </a:r>
            <a:r>
              <a:rPr lang="en-GB" sz="1400" b="1" i="0" u="none" strike="noStrike" dirty="0">
                <a:solidFill>
                  <a:srgbClr val="0C377B"/>
                </a:solidFill>
                <a:effectLst/>
                <a:latin typeface="+mj-lt"/>
              </a:rPr>
              <a:t>Associate Member States.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1A4F4D6-AA17-5F38-0973-A4C9D326B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211" y="-27137"/>
            <a:ext cx="12192000" cy="45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756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p of the world&#10;&#10;Description automatically generated">
            <a:extLst>
              <a:ext uri="{FF2B5EF4-FFF2-40B4-BE49-F238E27FC236}">
                <a16:creationId xmlns:a16="http://schemas.microsoft.com/office/drawing/2014/main" id="{6757DB0A-E00E-ACF4-620A-7CBCDB4B5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6966" y="1123011"/>
            <a:ext cx="7772400" cy="44320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5592"/>
            <a:ext cx="12192000" cy="682894"/>
          </a:xfrm>
        </p:spPr>
        <p:txBody>
          <a:bodyPr>
            <a:normAutofit/>
          </a:bodyPr>
          <a:lstStyle/>
          <a:p>
            <a:r>
              <a:rPr lang="en-US" sz="4000" dirty="0"/>
              <a:t>A laboratory for people around the world</a:t>
            </a:r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743231" y="1651064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6" name="ZoneTexte 15">
            <a:extLst>
              <a:ext uri="{FF2B5EF4-FFF2-40B4-BE49-F238E27FC236}">
                <a16:creationId xmlns:a16="http://schemas.microsoft.com/office/drawing/2014/main" id="{9FCF8CFA-D161-954A-B280-A5DD293A3A7A}"/>
              </a:ext>
            </a:extLst>
          </p:cNvPr>
          <p:cNvSpPr txBox="1"/>
          <p:nvPr/>
        </p:nvSpPr>
        <p:spPr>
          <a:xfrm>
            <a:off x="706082" y="3436798"/>
            <a:ext cx="3726069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>
                <a:solidFill>
                  <a:srgbClr val="1733D8"/>
                </a:solidFill>
              </a:rPr>
              <a:t>Member States (</a:t>
            </a:r>
            <a:r>
              <a:rPr lang="en-US" sz="1400" b="1" kern="0" dirty="0">
                <a:solidFill>
                  <a:srgbClr val="1733D8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7675</a:t>
            </a:r>
            <a:r>
              <a:rPr lang="en-US" sz="1400" b="1" dirty="0">
                <a:solidFill>
                  <a:srgbClr val="1733D8"/>
                </a:solidFill>
              </a:rPr>
              <a:t>) </a:t>
            </a:r>
          </a:p>
          <a:p>
            <a:pPr>
              <a:lnSpc>
                <a:spcPts val="1100"/>
              </a:lnSpc>
            </a:pP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Austria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 88 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Belgium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142 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Bulgaria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49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Czech Republic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250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Denmark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 50 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Estonia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 27 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Finland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88 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France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856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Germany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1260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</a:t>
            </a:r>
            <a:br>
              <a:rPr lang="en-US" sz="900" b="1" dirty="0">
                <a:solidFill>
                  <a:srgbClr val="1733D8"/>
                </a:solidFill>
                <a:effectLst/>
                <a:latin typeface="+mj-lt"/>
              </a:rPr>
            </a:b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Greece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101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Hungary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 84 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Israel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75 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Italy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1657 – 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Netherlands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174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Norway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88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– 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Poland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363 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Portugal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110 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Romania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110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– 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Serbia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42</a:t>
            </a:r>
            <a:br>
              <a:rPr lang="en-US" sz="900" b="1" dirty="0">
                <a:solidFill>
                  <a:srgbClr val="1733D8"/>
                </a:solidFill>
                <a:latin typeface="+mj-lt"/>
              </a:rPr>
            </a:b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Slovakia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72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Spain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448 –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Sweden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 103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– </a:t>
            </a: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Switzerland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409 </a:t>
            </a:r>
          </a:p>
          <a:p>
            <a:pPr>
              <a:lnSpc>
                <a:spcPts val="1100"/>
              </a:lnSpc>
            </a:pPr>
            <a:r>
              <a:rPr lang="en-US" sz="900" b="1" dirty="0">
                <a:solidFill>
                  <a:srgbClr val="1733D8"/>
                </a:solidFill>
                <a:effectLst/>
                <a:latin typeface="+mj-lt"/>
              </a:rPr>
              <a:t>United Kingdom </a:t>
            </a:r>
            <a:r>
              <a:rPr lang="en-US" sz="900" dirty="0">
                <a:solidFill>
                  <a:srgbClr val="1733D8"/>
                </a:solidFill>
                <a:effectLst/>
                <a:latin typeface="+mj-lt"/>
              </a:rPr>
              <a:t>1029</a:t>
            </a:r>
          </a:p>
        </p:txBody>
      </p:sp>
      <p:sp>
        <p:nvSpPr>
          <p:cNvPr id="897" name="ZoneTexte 15">
            <a:extLst>
              <a:ext uri="{FF2B5EF4-FFF2-40B4-BE49-F238E27FC236}">
                <a16:creationId xmlns:a16="http://schemas.microsoft.com/office/drawing/2014/main" id="{DE09DFFE-3CD1-614D-A05A-7F9E823B5F03}"/>
              </a:ext>
            </a:extLst>
          </p:cNvPr>
          <p:cNvSpPr txBox="1"/>
          <p:nvPr/>
        </p:nvSpPr>
        <p:spPr>
          <a:xfrm>
            <a:off x="368049" y="4586993"/>
            <a:ext cx="4490390" cy="1828713"/>
          </a:xfrm>
          <a:prstGeom prst="rect">
            <a:avLst/>
          </a:prstGeom>
          <a:noFill/>
          <a:ln>
            <a:noFill/>
          </a:ln>
        </p:spPr>
        <p:txBody>
          <a:bodyPr wrap="square" lIns="324000" rIns="72000" rtlCol="0">
            <a:noAutofit/>
          </a:bodyPr>
          <a:lstStyle/>
          <a:p>
            <a:r>
              <a:rPr lang="fr-FR" sz="1400" b="1" dirty="0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Associate </a:t>
            </a:r>
            <a:r>
              <a:rPr lang="fr-FR" sz="1400" b="1" dirty="0" err="1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b="1" dirty="0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 States (631)</a:t>
            </a:r>
          </a:p>
          <a:p>
            <a:pPr>
              <a:lnSpc>
                <a:spcPts val="1100"/>
              </a:lnSpc>
            </a:pPr>
            <a:r>
              <a:rPr lang="en-US" sz="900" b="1" dirty="0">
                <a:solidFill>
                  <a:srgbClr val="FF5301"/>
                </a:solidFill>
                <a:effectLst/>
              </a:rPr>
              <a:t>Brazil </a:t>
            </a:r>
            <a:r>
              <a:rPr lang="en-US" sz="900" dirty="0">
                <a:solidFill>
                  <a:srgbClr val="FF5301"/>
                </a:solidFill>
                <a:effectLst/>
              </a:rPr>
              <a:t>141</a:t>
            </a:r>
            <a:r>
              <a:rPr lang="en-US" sz="900" b="1" dirty="0">
                <a:solidFill>
                  <a:srgbClr val="FF5301"/>
                </a:solidFill>
                <a:effectLst/>
              </a:rPr>
              <a:t> </a:t>
            </a:r>
            <a:r>
              <a:rPr lang="en-US" sz="900" dirty="0">
                <a:solidFill>
                  <a:srgbClr val="FF5301"/>
                </a:solidFill>
                <a:effectLst/>
              </a:rPr>
              <a:t>–</a:t>
            </a:r>
            <a:r>
              <a:rPr lang="en-US" sz="900" b="1" dirty="0">
                <a:solidFill>
                  <a:srgbClr val="FF5301"/>
                </a:solidFill>
                <a:effectLst/>
              </a:rPr>
              <a:t> Croatia </a:t>
            </a:r>
            <a:r>
              <a:rPr lang="en-US" sz="900" dirty="0">
                <a:solidFill>
                  <a:srgbClr val="FF5301"/>
                </a:solidFill>
                <a:effectLst/>
              </a:rPr>
              <a:t>35 </a:t>
            </a:r>
            <a:r>
              <a:rPr lang="en-US" sz="900">
                <a:solidFill>
                  <a:srgbClr val="FF5301"/>
                </a:solidFill>
                <a:effectLst/>
              </a:rPr>
              <a:t>–</a:t>
            </a:r>
            <a:r>
              <a:rPr lang="en-US" sz="900" b="1">
                <a:solidFill>
                  <a:srgbClr val="FF5301"/>
                </a:solidFill>
                <a:effectLst/>
              </a:rPr>
              <a:t> Cyprus* </a:t>
            </a:r>
            <a:r>
              <a:rPr lang="en-US" sz="900">
                <a:solidFill>
                  <a:srgbClr val="FF5301"/>
                </a:solidFill>
                <a:effectLst/>
              </a:rPr>
              <a:t>12 </a:t>
            </a:r>
            <a:r>
              <a:rPr lang="en-US" sz="900" dirty="0">
                <a:solidFill>
                  <a:srgbClr val="FF5301"/>
                </a:solidFill>
                <a:effectLst/>
              </a:rPr>
              <a:t>–</a:t>
            </a:r>
            <a:r>
              <a:rPr lang="en-US" sz="900" b="1" dirty="0">
                <a:solidFill>
                  <a:srgbClr val="FF5301"/>
                </a:solidFill>
                <a:effectLst/>
              </a:rPr>
              <a:t> India </a:t>
            </a:r>
            <a:r>
              <a:rPr lang="en-US" sz="900" dirty="0">
                <a:solidFill>
                  <a:srgbClr val="FF5301"/>
                </a:solidFill>
                <a:effectLst/>
              </a:rPr>
              <a:t>158 –</a:t>
            </a:r>
            <a:r>
              <a:rPr lang="en-US" sz="900" b="1" dirty="0">
                <a:solidFill>
                  <a:srgbClr val="FF5301"/>
                </a:solidFill>
                <a:effectLst/>
              </a:rPr>
              <a:t> Latvia </a:t>
            </a:r>
            <a:r>
              <a:rPr lang="en-US" sz="900" dirty="0">
                <a:solidFill>
                  <a:srgbClr val="FF5301"/>
                </a:solidFill>
                <a:effectLst/>
              </a:rPr>
              <a:t>22 </a:t>
            </a:r>
          </a:p>
          <a:p>
            <a:pPr>
              <a:lnSpc>
                <a:spcPts val="1100"/>
              </a:lnSpc>
            </a:pPr>
            <a:r>
              <a:rPr lang="en-US" sz="900" b="1" dirty="0">
                <a:solidFill>
                  <a:srgbClr val="FF5301"/>
                </a:solidFill>
                <a:effectLst/>
              </a:rPr>
              <a:t>Lithuania </a:t>
            </a:r>
            <a:r>
              <a:rPr lang="en-US" sz="900" dirty="0">
                <a:solidFill>
                  <a:srgbClr val="FF5301"/>
                </a:solidFill>
                <a:effectLst/>
              </a:rPr>
              <a:t>21 – </a:t>
            </a:r>
            <a:r>
              <a:rPr lang="en-US" sz="900" b="1" dirty="0">
                <a:solidFill>
                  <a:srgbClr val="FF5301"/>
                </a:solidFill>
                <a:effectLst/>
              </a:rPr>
              <a:t>Pakistan </a:t>
            </a:r>
            <a:r>
              <a:rPr lang="en-US" sz="900" dirty="0">
                <a:solidFill>
                  <a:srgbClr val="FF5301"/>
                </a:solidFill>
                <a:effectLst/>
              </a:rPr>
              <a:t>35</a:t>
            </a:r>
            <a:r>
              <a:rPr lang="en-US" sz="900" b="1" dirty="0">
                <a:solidFill>
                  <a:srgbClr val="FF5301"/>
                </a:solidFill>
                <a:effectLst/>
              </a:rPr>
              <a:t> </a:t>
            </a:r>
            <a:r>
              <a:rPr lang="en-US" sz="900" dirty="0">
                <a:solidFill>
                  <a:srgbClr val="FF5301"/>
                </a:solidFill>
                <a:effectLst/>
              </a:rPr>
              <a:t>–</a:t>
            </a:r>
            <a:r>
              <a:rPr lang="en-US" sz="900" b="1" dirty="0">
                <a:solidFill>
                  <a:srgbClr val="FF5301"/>
                </a:solidFill>
                <a:effectLst/>
              </a:rPr>
              <a:t> Slovenia* </a:t>
            </a:r>
            <a:r>
              <a:rPr lang="en-US" sz="900" dirty="0">
                <a:solidFill>
                  <a:srgbClr val="FF5301"/>
                </a:solidFill>
                <a:effectLst/>
              </a:rPr>
              <a:t>29 – </a:t>
            </a:r>
            <a:r>
              <a:rPr lang="en-US" sz="900" b="1" dirty="0">
                <a:solidFill>
                  <a:srgbClr val="FF5301"/>
                </a:solidFill>
                <a:effectLst/>
              </a:rPr>
              <a:t>Türkiye </a:t>
            </a:r>
            <a:r>
              <a:rPr lang="en-US" sz="900" dirty="0">
                <a:solidFill>
                  <a:srgbClr val="FF5301"/>
                </a:solidFill>
                <a:effectLst/>
              </a:rPr>
              <a:t>151 – </a:t>
            </a:r>
            <a:r>
              <a:rPr lang="en-US" sz="900" b="1" dirty="0">
                <a:solidFill>
                  <a:srgbClr val="FF5301"/>
                </a:solidFill>
                <a:effectLst/>
              </a:rPr>
              <a:t>Ukraine </a:t>
            </a:r>
            <a:r>
              <a:rPr lang="en-US" sz="900" dirty="0">
                <a:solidFill>
                  <a:srgbClr val="FF5301"/>
                </a:solidFill>
                <a:effectLst/>
              </a:rPr>
              <a:t>27</a:t>
            </a:r>
          </a:p>
          <a:p>
            <a:r>
              <a:rPr lang="en-GB" sz="900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 </a:t>
            </a:r>
            <a:endParaRPr lang="fr-FR" sz="14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b="1" dirty="0" err="1">
                <a:solidFill>
                  <a:srgbClr val="23C2F1"/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r>
              <a:rPr lang="fr-FR" sz="1400" b="1" dirty="0">
                <a:solidFill>
                  <a:srgbClr val="23C2F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b="1" dirty="0">
                <a:solidFill>
                  <a:srgbClr val="23C2F1"/>
                </a:solidFill>
                <a:latin typeface="Arial" charset="0"/>
                <a:ea typeface="Arial" charset="0"/>
                <a:cs typeface="Arial" charset="0"/>
              </a:rPr>
              <a:t>(2330)</a:t>
            </a:r>
            <a:endParaRPr lang="en-US" sz="1400" b="1" dirty="0">
              <a:solidFill>
                <a:srgbClr val="23C2F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b="1" dirty="0">
                <a:solidFill>
                  <a:srgbClr val="23C2F1"/>
                </a:solidFill>
              </a:rPr>
              <a:t>Japan </a:t>
            </a:r>
            <a:r>
              <a:rPr lang="en-US" sz="900" dirty="0">
                <a:solidFill>
                  <a:srgbClr val="23C2F1"/>
                </a:solidFill>
              </a:rPr>
              <a:t>229 – </a:t>
            </a:r>
            <a:r>
              <a:rPr lang="en-US" sz="900" b="1" dirty="0">
                <a:solidFill>
                  <a:srgbClr val="23C2F1"/>
                </a:solidFill>
              </a:rPr>
              <a:t>United States of America</a:t>
            </a:r>
            <a:r>
              <a:rPr lang="en-US" sz="900" dirty="0">
                <a:solidFill>
                  <a:srgbClr val="23C2F1"/>
                </a:solidFill>
              </a:rPr>
              <a:t> 2101</a:t>
            </a:r>
          </a:p>
          <a:p>
            <a:endParaRPr lang="en-US" sz="900" dirty="0">
              <a:solidFill>
                <a:srgbClr val="23C2F1"/>
              </a:solidFill>
            </a:endParaRPr>
          </a:p>
          <a:p>
            <a:r>
              <a:rPr lang="en-US" sz="900" dirty="0"/>
              <a:t>*</a:t>
            </a:r>
            <a:r>
              <a:rPr lang="fr-FR" sz="900" dirty="0">
                <a:latin typeface="Arial" charset="0"/>
                <a:ea typeface="Arial" charset="0"/>
                <a:cs typeface="Arial" charset="0"/>
              </a:rPr>
              <a:t> Associate </a:t>
            </a:r>
            <a:r>
              <a:rPr lang="fr-FR" sz="900" dirty="0" err="1"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900" dirty="0">
                <a:latin typeface="Arial" charset="0"/>
                <a:ea typeface="Arial" charset="0"/>
                <a:cs typeface="Arial" charset="0"/>
              </a:rPr>
              <a:t> State in the </a:t>
            </a:r>
            <a:r>
              <a:rPr lang="fr-FR" sz="900" dirty="0" err="1"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900" dirty="0"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900" dirty="0" err="1">
                <a:latin typeface="Arial" charset="0"/>
                <a:ea typeface="Arial" charset="0"/>
                <a:cs typeface="Arial" charset="0"/>
              </a:rPr>
              <a:t>Membership</a:t>
            </a:r>
            <a:r>
              <a:rPr lang="fr-FR" sz="900" dirty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900" dirty="0"/>
          </a:p>
          <a:p>
            <a:endParaRPr lang="en-US" sz="900" dirty="0">
              <a:solidFill>
                <a:srgbClr val="23C2F1"/>
              </a:solidFill>
            </a:endParaRPr>
          </a:p>
        </p:txBody>
      </p:sp>
      <p:sp>
        <p:nvSpPr>
          <p:cNvPr id="898" name="TextBox 897">
            <a:extLst>
              <a:ext uri="{FF2B5EF4-FFF2-40B4-BE49-F238E27FC236}">
                <a16:creationId xmlns:a16="http://schemas.microsoft.com/office/drawing/2014/main" id="{2808FD21-D4AB-F549-9A57-AA123844C767}"/>
              </a:ext>
            </a:extLst>
          </p:cNvPr>
          <p:cNvSpPr txBox="1"/>
          <p:nvPr/>
        </p:nvSpPr>
        <p:spPr>
          <a:xfrm>
            <a:off x="0" y="1177032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Distribution of all CERN Users by the </a:t>
            </a:r>
            <a:r>
              <a:rPr lang="en-US" b="1" i="0" u="none" strike="noStrike" dirty="0">
                <a:effectLst/>
              </a:rPr>
              <a:t>location of their home institute</a:t>
            </a:r>
            <a:endParaRPr lang="en-US" b="1" dirty="0"/>
          </a:p>
        </p:txBody>
      </p:sp>
      <p:sp>
        <p:nvSpPr>
          <p:cNvPr id="400" name="ZoneTexte 9">
            <a:extLst>
              <a:ext uri="{FF2B5EF4-FFF2-40B4-BE49-F238E27FC236}">
                <a16:creationId xmlns:a16="http://schemas.microsoft.com/office/drawing/2014/main" id="{0597B97A-0B05-5A47-9570-9CB78847FC96}"/>
              </a:ext>
            </a:extLst>
          </p:cNvPr>
          <p:cNvSpPr txBox="1"/>
          <p:nvPr/>
        </p:nvSpPr>
        <p:spPr bwMode="auto">
          <a:xfrm>
            <a:off x="695325" y="2177383"/>
            <a:ext cx="2716090" cy="1035903"/>
          </a:xfrm>
          <a:prstGeom prst="rect">
            <a:avLst/>
          </a:prstGeom>
          <a:solidFill>
            <a:schemeClr val="accent2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CH" sz="1400" dirty="0" err="1">
                <a:solidFill>
                  <a:schemeClr val="bg1"/>
                </a:solidFill>
              </a:rPr>
              <a:t>Geographical</a:t>
            </a:r>
            <a:r>
              <a:rPr lang="fr-CH" sz="1400" dirty="0">
                <a:solidFill>
                  <a:schemeClr val="bg1"/>
                </a:solidFill>
              </a:rPr>
              <a:t> &amp; cultural </a:t>
            </a:r>
            <a:r>
              <a:rPr lang="fr-CH" sz="1400" dirty="0" err="1">
                <a:solidFill>
                  <a:schemeClr val="bg1"/>
                </a:solidFill>
              </a:rPr>
              <a:t>diversity</a:t>
            </a:r>
            <a:endParaRPr lang="fr-CH" sz="1400" dirty="0">
              <a:solidFill>
                <a:schemeClr val="bg1"/>
              </a:solidFill>
            </a:endParaRPr>
          </a:p>
          <a:p>
            <a:pPr algn="ctr"/>
            <a:r>
              <a:rPr lang="fr-CH" sz="1400" dirty="0" err="1">
                <a:solidFill>
                  <a:schemeClr val="bg1"/>
                </a:solidFill>
              </a:rPr>
              <a:t>Users</a:t>
            </a:r>
            <a:r>
              <a:rPr lang="fr-CH" sz="1400" b="1" dirty="0">
                <a:solidFill>
                  <a:schemeClr val="bg1"/>
                </a:solidFill>
              </a:rPr>
              <a:t> </a:t>
            </a:r>
            <a:r>
              <a:rPr lang="fr-CH" sz="1400" dirty="0">
                <a:solidFill>
                  <a:schemeClr val="bg1"/>
                </a:solidFill>
              </a:rPr>
              <a:t>of </a:t>
            </a:r>
            <a:r>
              <a:rPr lang="fr-CH" sz="1400" b="1" dirty="0">
                <a:solidFill>
                  <a:schemeClr val="bg1"/>
                </a:solidFill>
              </a:rPr>
              <a:t>110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b="1" dirty="0" err="1">
                <a:solidFill>
                  <a:schemeClr val="bg1"/>
                </a:solidFill>
              </a:rPr>
              <a:t>nationalities</a:t>
            </a:r>
            <a:endParaRPr lang="fr-CH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23.7 </a:t>
            </a:r>
            <a:r>
              <a:rPr lang="fr-CH" sz="1400" b="1" dirty="0">
                <a:solidFill>
                  <a:schemeClr val="bg1"/>
                </a:solidFill>
              </a:rPr>
              <a:t>% </a:t>
            </a:r>
            <a:r>
              <a:rPr lang="fr-CH" sz="1400" b="1" dirty="0" err="1">
                <a:solidFill>
                  <a:schemeClr val="bg1"/>
                </a:solidFill>
              </a:rPr>
              <a:t>women</a:t>
            </a:r>
            <a:endParaRPr lang="fr-CH" sz="14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2E08AD-3D32-6042-831C-F1E8530A84F5}"/>
              </a:ext>
            </a:extLst>
          </p:cNvPr>
          <p:cNvSpPr txBox="1"/>
          <p:nvPr/>
        </p:nvSpPr>
        <p:spPr>
          <a:xfrm>
            <a:off x="4858438" y="5194962"/>
            <a:ext cx="6707775" cy="1663038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Cooperation Agreements (1770)</a:t>
            </a:r>
            <a:endParaRPr lang="en-CH" sz="1400" dirty="0">
              <a:solidFill>
                <a:schemeClr val="accent5">
                  <a:lumMod val="75000"/>
                </a:schemeClr>
              </a:solidFill>
              <a:effectLst/>
            </a:endParaRPr>
          </a:p>
          <a:p>
            <a:pPr algn="just">
              <a:lnSpc>
                <a:spcPts val="1100"/>
              </a:lnSpc>
              <a:buNone/>
            </a:pP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Albania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7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Algeria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Argentina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17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Armenia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28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Australia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31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Azerbaijan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2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Bahrain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10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Canada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203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Chile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58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Colombia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25 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Costa Rica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8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Cuba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3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Ecuador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4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Egypt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22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Georgia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36 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Hong Kong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17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Iceland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3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Indonesia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8 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Iran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18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Ireland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11 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JINR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</a:rPr>
              <a:t>305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Jordan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2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Kazakhstan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8 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Kuwait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2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Lebanon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12 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Madagascar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Malaysia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Malta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3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Mexico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66 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Montenegro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4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Morocco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22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New Zealand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1 –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Nigeria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Oman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1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Palestine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 </a:t>
            </a:r>
            <a:b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People’s Republic of China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472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Peru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3 -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Philippines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1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Republic of Korea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184 -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Saudi Arabia 4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South Africa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73</a:t>
            </a:r>
          </a:p>
          <a:p>
            <a:pPr algn="just">
              <a:lnSpc>
                <a:spcPts val="1100"/>
              </a:lnSpc>
              <a:buNone/>
            </a:pP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Sri Lanka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7 -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Taiwan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49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Thailand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17 - 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Tunisia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3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United Arab Emirates 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14 –</a:t>
            </a:r>
            <a:r>
              <a:rPr lang="en-US" sz="900" b="1" dirty="0">
                <a:solidFill>
                  <a:schemeClr val="accent5">
                    <a:lumMod val="75000"/>
                  </a:schemeClr>
                </a:solidFill>
                <a:effectLst/>
              </a:rPr>
              <a:t> Vietnam</a:t>
            </a:r>
            <a:r>
              <a:rPr lang="en-US" sz="900" dirty="0">
                <a:solidFill>
                  <a:schemeClr val="accent5">
                    <a:lumMod val="75000"/>
                  </a:schemeClr>
                </a:solidFill>
                <a:effectLst/>
              </a:rPr>
              <a:t> 1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C74F7EA-4863-F9AB-5095-5C7774DF2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0AA3F6-1618-3548-975A-DD1A2939A246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3E4C1F-679E-F664-362C-C973FE23C4BB}"/>
              </a:ext>
            </a:extLst>
          </p:cNvPr>
          <p:cNvSpPr txBox="1"/>
          <p:nvPr/>
        </p:nvSpPr>
        <p:spPr>
          <a:xfrm>
            <a:off x="602500" y="6054866"/>
            <a:ext cx="41075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Data as of 31 December 2024</a:t>
            </a:r>
            <a:endParaRPr lang="en-US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759CBF-F7D7-9541-3DD0-AEF691D7E7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-27686"/>
            <a:ext cx="12277491" cy="45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11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EC233-679A-757E-EDDE-7B7DB8596A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4AB05F-1A72-3289-48A7-B37C8B979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089" y="500063"/>
            <a:ext cx="10751585" cy="6289675"/>
          </a:xfrm>
          <a:prstGeom prst="rect">
            <a:avLst/>
          </a:prstGeo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B364A969-0B56-E239-C827-B19FA1E48A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3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03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FA8224-5931-1FC0-2012-24722BD3F56A}"/>
              </a:ext>
            </a:extLst>
          </p:cNvPr>
          <p:cNvSpPr txBox="1"/>
          <p:nvPr/>
        </p:nvSpPr>
        <p:spPr>
          <a:xfrm>
            <a:off x="1081668" y="1070517"/>
            <a:ext cx="16113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CH" sz="1100" b="1" dirty="0" err="1">
                <a:solidFill>
                  <a:srgbClr val="C00000"/>
                </a:solidFill>
              </a:rPr>
              <a:t>Bottom-up</a:t>
            </a:r>
            <a:r>
              <a:rPr lang="de-CH" sz="1100" b="1" dirty="0">
                <a:solidFill>
                  <a:srgbClr val="C00000"/>
                </a:solidFill>
              </a:rPr>
              <a:t> </a:t>
            </a:r>
            <a:r>
              <a:rPr lang="de-CH" sz="1100" b="1" dirty="0" err="1">
                <a:solidFill>
                  <a:srgbClr val="C00000"/>
                </a:solidFill>
              </a:rPr>
              <a:t>approach</a:t>
            </a:r>
            <a:r>
              <a:rPr lang="de-CH" sz="1100" b="1" dirty="0">
                <a:solidFill>
                  <a:srgbClr val="C00000"/>
                </a:solidFill>
              </a:rPr>
              <a:t> </a:t>
            </a:r>
            <a:br>
              <a:rPr lang="de-CH" sz="1100" b="1" dirty="0">
                <a:solidFill>
                  <a:srgbClr val="C00000"/>
                </a:solidFill>
              </a:rPr>
            </a:br>
            <a:r>
              <a:rPr lang="de-CH" sz="1100" b="1" dirty="0">
                <a:solidFill>
                  <a:srgbClr val="C00000"/>
                </a:solidFill>
              </a:rPr>
              <a:t>in </a:t>
            </a:r>
            <a:r>
              <a:rPr lang="de-CH" sz="1100" b="1" dirty="0" err="1">
                <a:solidFill>
                  <a:srgbClr val="C00000"/>
                </a:solidFill>
              </a:rPr>
              <a:t>the</a:t>
            </a:r>
            <a:r>
              <a:rPr lang="de-CH" sz="1100" b="1" dirty="0">
                <a:solidFill>
                  <a:srgbClr val="C00000"/>
                </a:solidFill>
              </a:rPr>
              <a:t> </a:t>
            </a:r>
            <a:r>
              <a:rPr lang="de-CH" sz="1100" b="1" dirty="0" err="1">
                <a:solidFill>
                  <a:srgbClr val="C00000"/>
                </a:solidFill>
              </a:rPr>
              <a:t>community</a:t>
            </a:r>
            <a:endParaRPr sz="11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000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C5B10-9B09-B3A5-7D5F-1E233A5136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5EDD84-7370-B01B-EC60-C103C7D720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3" rtl="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03" rtl="0" eaLnBrk="1" fontAlgn="auto" latinLnBrk="0" hangingPunct="1">
                <a:lnSpc>
                  <a:spcPts val="16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D805A5B-A699-90FA-1643-59B2DD194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70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CH" sz="3600" b="1" dirty="0">
                <a:solidFill>
                  <a:schemeClr val="accent6">
                    <a:lumMod val="50000"/>
                  </a:schemeClr>
                </a:solidFill>
              </a:rPr>
              <a:t>The FCC Approach to Global Collaboration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4B9A6E2-92FA-86CE-2288-653BC9E43290}"/>
              </a:ext>
            </a:extLst>
          </p:cNvPr>
          <p:cNvSpPr txBox="1">
            <a:spLocks/>
          </p:cNvSpPr>
          <p:nvPr/>
        </p:nvSpPr>
        <p:spPr>
          <a:xfrm>
            <a:off x="838200" y="1380532"/>
            <a:ext cx="11173691" cy="5919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Collaboration being formed through a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global, two-way and integrative process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while being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geographically balanced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topically complementary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Open to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beyond conventional accelerator R&amp;D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2400" b="0" i="0" u="sng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environment &amp; sustainability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 </a:t>
            </a:r>
            <a:r>
              <a:rPr kumimoji="0" lang="en-US" sz="2400" b="0" i="0" u="sng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education &amp; training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 </a:t>
            </a:r>
            <a:r>
              <a:rPr kumimoji="0" lang="en-US" sz="2400" b="0" i="0" u="sng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knowledge transfer to society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 &amp; </a:t>
            </a:r>
            <a:r>
              <a:rPr kumimoji="0" lang="en-US" sz="2400" b="0" i="0" u="sng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 engagement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and in areas that are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non-core activities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CERN (e.g. </a:t>
            </a:r>
            <a:r>
              <a:rPr kumimoji="0" lang="en-US" sz="2400" b="0" i="0" u="sng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geology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400" b="0" i="0" u="sng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geodesy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400" b="0" i="0" u="sng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logistics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&amp; </a:t>
            </a:r>
            <a:r>
              <a:rPr kumimoji="0" lang="en-US" sz="2400" b="0" i="0" u="sng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materials science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Prepare foundations for contributions via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laboratories, institutes and universities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for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industrial R&amp;D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 engaged in </a:t>
            </a:r>
            <a:r>
              <a:rPr kumimoji="0" lang="en-CH" sz="2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discussions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</a:t>
            </a:r>
            <a:r>
              <a:rPr kumimoji="0" lang="en-CH" sz="2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potential major partners </a:t>
            </a:r>
            <a:r>
              <a:rPr kumimoji="0" lang="en-CH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part of the FCC Feasibility Study for such a global project being hosted at CERN.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739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58CB2C-F034-4D63-CAF4-5E724ED8F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37EA19-7EAB-AF53-43CD-B2109136F7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3" rtl="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03" rtl="0" eaLnBrk="1" fontAlgn="auto" latinLnBrk="0" hangingPunct="1">
                <a:lnSpc>
                  <a:spcPts val="16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CE6697-9272-5355-0329-0FBC6EF53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166" y="64948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</a:rPr>
              <a:t>FCC Global Collaboration Working Group (FGC)</a:t>
            </a:r>
            <a:endParaRPr lang="en-CH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E6EC44A-500F-C2FF-1FCE-6D425C84DA1D}"/>
              </a:ext>
            </a:extLst>
          </p:cNvPr>
          <p:cNvSpPr txBox="1">
            <a:spLocks/>
          </p:cNvSpPr>
          <p:nvPr/>
        </p:nvSpPr>
        <p:spPr>
          <a:xfrm>
            <a:off x="170213" y="1569293"/>
            <a:ext cx="11851574" cy="504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CH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ngage with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participants - </a:t>
            </a:r>
            <a:r>
              <a:rPr kumimoji="0" lang="en-CH" sz="2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laboratories, institutes and universities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well as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industry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CH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the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MS, </a:t>
            </a:r>
            <a:r>
              <a:rPr kumimoji="0" lang="en-CH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AMS and NMS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to carry out the following mandate: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CH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ncourage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 </a:t>
            </a:r>
            <a:r>
              <a:rPr kumimoji="0" lang="en-CH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expanded membership</a:t>
            </a:r>
            <a:r>
              <a:rPr kumimoji="0" lang="en-CH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CH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xplore </a:t>
            </a:r>
            <a:r>
              <a:rPr kumimoji="0" lang="en-CH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opportunities </a:t>
            </a:r>
            <a:r>
              <a:rPr kumimoji="0" lang="en-CH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prospective participants.</a:t>
            </a:r>
            <a:endParaRPr kumimoji="0" lang="en-CH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 new participants </a:t>
            </a:r>
            <a:r>
              <a:rPr kumimoji="0" lang="fr-CH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application process</a:t>
            </a:r>
            <a:r>
              <a:rPr kumimoji="0" lang="fr-CH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n-CH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Assist the new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participants</a:t>
            </a:r>
            <a:r>
              <a:rPr kumimoji="0" lang="en-CH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defining </a:t>
            </a:r>
            <a:r>
              <a:rPr kumimoji="0" lang="en-CH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of collaboration</a:t>
            </a:r>
            <a:r>
              <a:rPr kumimoji="0" lang="en-CH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Conclude relevant </a:t>
            </a:r>
            <a:r>
              <a:rPr kumimoji="0" lang="en-CH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agreements</a:t>
            </a:r>
            <a:r>
              <a:rPr kumimoji="0" lang="en-CH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Facilitate the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integration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process.</a:t>
            </a:r>
            <a:endParaRPr kumimoji="0" lang="en-CH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Facilitate interest in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 non-core areas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geology, geodesy, logistics, materials science.</a:t>
            </a:r>
            <a:endParaRPr kumimoji="0" lang="en-CH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Prepare the foundations for R&amp;D and contributions by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industry.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Liaise with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contact persons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forums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n-CH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1D33CE80-A8A6-62A9-15AC-40C0F12342E7}"/>
              </a:ext>
            </a:extLst>
          </p:cNvPr>
          <p:cNvSpPr txBox="1"/>
          <p:nvPr/>
        </p:nvSpPr>
        <p:spPr>
          <a:xfrm>
            <a:off x="2482769" y="6432247"/>
            <a:ext cx="7470443" cy="400110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1097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2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</a:rPr>
              <a:t>           </a:t>
            </a:r>
            <a:r>
              <a:rPr kumimoji="0" lang="en-CH" sz="20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</a:rPr>
              <a:t>Convened by E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</a:rPr>
              <a:t>mmanuel</a:t>
            </a:r>
            <a:r>
              <a:rPr kumimoji="0" lang="en-CH" sz="20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</a:rPr>
              <a:t> Tsesmelis (CERN </a:t>
            </a:r>
            <a:r>
              <a:rPr kumimoji="0" lang="fr-FR" sz="20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</a:rPr>
              <a:t>International Relations</a:t>
            </a:r>
            <a:r>
              <a:rPr kumimoji="0" lang="en-CH" sz="20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62733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3E8F7-CA5E-8370-6600-6ECED83C4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370F6CA-B99E-E08C-26E7-C8756F7EA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601" y="126621"/>
            <a:ext cx="11017800" cy="1072088"/>
          </a:xfrm>
        </p:spPr>
        <p:txBody>
          <a:bodyPr anchor="b">
            <a:normAutofit/>
          </a:bodyPr>
          <a:lstStyle/>
          <a:p>
            <a:pPr algn="ctr"/>
            <a:r>
              <a:rPr lang="en-CH" sz="4000" dirty="0">
                <a:solidFill>
                  <a:schemeClr val="accent6">
                    <a:lumMod val="50000"/>
                  </a:schemeClr>
                </a:solidFill>
              </a:rPr>
              <a:t>FCC Engagement Meetings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153C56-AC4E-CC74-492E-4D0AF51E9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3" rtl="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03" rtl="0" eaLnBrk="1" fontAlgn="auto" latinLnBrk="0" hangingPunct="1">
                <a:lnSpc>
                  <a:spcPts val="16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5371F3D4-FA57-A737-38A0-537584CA667D}"/>
              </a:ext>
            </a:extLst>
          </p:cNvPr>
          <p:cNvSpPr txBox="1">
            <a:spLocks/>
          </p:cNvSpPr>
          <p:nvPr/>
        </p:nvSpPr>
        <p:spPr>
          <a:xfrm>
            <a:off x="492512" y="1479938"/>
            <a:ext cx="5181600" cy="3036306"/>
          </a:xfrm>
          <a:prstGeom prst="rect">
            <a:avLst/>
          </a:prstGeom>
        </p:spPr>
        <p:txBody>
          <a:bodyPr vert="horz" lIns="0" tIns="0" rIns="0" bIns="0" rtlCol="0" anchor="t">
            <a:normAutofit fontScale="4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CH" sz="5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Overview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CH" sz="5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CH" sz="4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Extended forums with interested countries to discuss collaboration with FCC.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CH" sz="40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Topics: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Introduction to FCC.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Presentation of FCC physics, experiment, detector, accelerator and global collaboration.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Presentations from the country scientific community.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106E507-59CF-8A8E-E870-A16BE3EEA21D}"/>
              </a:ext>
            </a:extLst>
          </p:cNvPr>
          <p:cNvSpPr txBox="1">
            <a:spLocks/>
          </p:cNvSpPr>
          <p:nvPr/>
        </p:nvSpPr>
        <p:spPr>
          <a:xfrm>
            <a:off x="6478801" y="1479938"/>
            <a:ext cx="5181600" cy="4351338"/>
          </a:xfrm>
          <a:prstGeom prst="rect">
            <a:avLst/>
          </a:prstGeom>
        </p:spPr>
        <p:txBody>
          <a:bodyPr vert="horz" lIns="0" tIns="0" rIns="0" bIns="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Meetings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6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Mexico (mini meeting on accelerator)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June 2021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Republic of Korea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September 2021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Pakistan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September 2021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Portugal 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November 2021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Estonia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March 2022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Greece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January 2023, June 2023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India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September 2024</a:t>
            </a:r>
          </a:p>
          <a:p>
            <a:pPr marL="800100" marR="0" lvl="1" indent="-3429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Engagement Meetings with </a:t>
            </a:r>
            <a:r>
              <a:rPr kumimoji="0" lang="en-US" sz="6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Canada, Lithuania and Thailand</a:t>
            </a: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to take place</a:t>
            </a:r>
          </a:p>
          <a:p>
            <a:pPr marL="1257300" marR="0" lvl="2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37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Picture 4" descr="Challenges in Achieving Scientific Collaborations">
            <a:extLst>
              <a:ext uri="{FF2B5EF4-FFF2-40B4-BE49-F238E27FC236}">
                <a16:creationId xmlns:a16="http://schemas.microsoft.com/office/drawing/2014/main" id="{0DD8CB10-5585-8745-3814-21278A95A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505" y="4193067"/>
            <a:ext cx="2881614" cy="211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499D28-03C9-F5C7-B3D8-F0A459D68F6E}"/>
              </a:ext>
            </a:extLst>
          </p:cNvPr>
          <p:cNvSpPr txBox="1"/>
          <p:nvPr/>
        </p:nvSpPr>
        <p:spPr>
          <a:xfrm>
            <a:off x="1428491" y="6230725"/>
            <a:ext cx="86613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i="1" dirty="0">
                <a:solidFill>
                  <a:srgbClr val="C00000"/>
                </a:solidFill>
              </a:rPr>
              <a:t>Much interest continues to be expressed by participating countries</a:t>
            </a:r>
          </a:p>
          <a:p>
            <a:r>
              <a:rPr lang="en-GB" sz="1800" b="1" i="1" dirty="0">
                <a:solidFill>
                  <a:srgbClr val="C00000"/>
                </a:solidFill>
              </a:rPr>
              <a:t>and the FCC looks forward to stronger / deeper involvement in the follow-up.</a:t>
            </a:r>
            <a:endParaRPr lang="en-US" sz="1800" b="1" i="1" dirty="0">
              <a:solidFill>
                <a:srgbClr val="C00000"/>
              </a:solidFill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1647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83E73-A7C4-090C-608F-3B191623F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C4455B0-A0E4-7652-099F-BA2F3782E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7250"/>
            <a:ext cx="12192000" cy="6430749"/>
          </a:xfrm>
          <a:prstGeom prst="rect">
            <a:avLst/>
          </a:prstGeom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92C5B868-5968-D6C2-A3DC-49297311C3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3" rtl="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03" rtl="0" eaLnBrk="1" fontAlgn="auto" latinLnBrk="0" hangingPunct="1">
                <a:lnSpc>
                  <a:spcPts val="165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7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itle 5">
            <a:extLst>
              <a:ext uri="{FF2B5EF4-FFF2-40B4-BE49-F238E27FC236}">
                <a16:creationId xmlns:a16="http://schemas.microsoft.com/office/drawing/2014/main" id="{C7DA528C-C835-B436-87CD-D48E276BAB1C}"/>
              </a:ext>
            </a:extLst>
          </p:cNvPr>
          <p:cNvSpPr txBox="1">
            <a:spLocks/>
          </p:cNvSpPr>
          <p:nvPr/>
        </p:nvSpPr>
        <p:spPr>
          <a:xfrm>
            <a:off x="1579500" y="236882"/>
            <a:ext cx="11017800" cy="753600"/>
          </a:xfrm>
          <a:prstGeom prst="rect">
            <a:avLst/>
          </a:prstGeom>
        </p:spPr>
        <p:txBody>
          <a:bodyPr vert="horz" lIns="45720" tIns="22860" rIns="45720" bIns="22860" rtlCol="0" anchor="b" anchorCtr="0">
            <a:noAutofit/>
          </a:bodyPr>
          <a:lstStyle>
            <a:lvl1pPr algn="ctr" defTabSz="1828800" rtl="0" eaLnBrk="1" latinLnBrk="0" hangingPunct="1">
              <a:lnSpc>
                <a:spcPts val="9500"/>
              </a:lnSpc>
              <a:spcBef>
                <a:spcPct val="0"/>
              </a:spcBef>
              <a:buNone/>
              <a:defRPr sz="90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7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Status</a:t>
            </a:r>
            <a:r>
              <a:rPr kumimoji="0" lang="fr-CH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of the FCC Global Collaboration</a:t>
            </a:r>
            <a:endParaRPr kumimoji="0" lang="en-GB" sz="4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835FA65-0338-9B4F-FEFE-F3AA0AA8E085}"/>
              </a:ext>
            </a:extLst>
          </p:cNvPr>
          <p:cNvSpPr/>
          <p:nvPr/>
        </p:nvSpPr>
        <p:spPr>
          <a:xfrm>
            <a:off x="5469727" y="5516100"/>
            <a:ext cx="1143000" cy="1143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162 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920B50D-7574-16E5-E13D-6911CA066726}"/>
              </a:ext>
            </a:extLst>
          </p:cNvPr>
          <p:cNvSpPr/>
          <p:nvPr/>
        </p:nvSpPr>
        <p:spPr>
          <a:xfrm>
            <a:off x="6648226" y="5516100"/>
            <a:ext cx="1219200" cy="1143000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38 Countries</a:t>
            </a:r>
          </a:p>
          <a:p>
            <a:pPr marL="0" marR="0" lvl="0" indent="0" algn="ctr" defTabSz="9143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+ </a:t>
            </a:r>
          </a:p>
          <a:p>
            <a:pPr marL="0" marR="0" lvl="0" indent="0" algn="ctr" defTabSz="9143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 descr="A blue flag with yellow stars&#10;&#10;Description automatically generated">
            <a:extLst>
              <a:ext uri="{FF2B5EF4-FFF2-40B4-BE49-F238E27FC236}">
                <a16:creationId xmlns:a16="http://schemas.microsoft.com/office/drawing/2014/main" id="{C2A4B5E8-7972-2F68-B69F-A3C011254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925" y="5549400"/>
            <a:ext cx="1622742" cy="1080000"/>
          </a:xfrm>
          <a:prstGeom prst="rect">
            <a:avLst/>
          </a:prstGeom>
        </p:spPr>
      </p:pic>
      <p:pic>
        <p:nvPicPr>
          <p:cNvPr id="19" name="Picture 18" descr="A logo with text and a circle&#10;&#10;Description automatically generated">
            <a:extLst>
              <a:ext uri="{FF2B5EF4-FFF2-40B4-BE49-F238E27FC236}">
                <a16:creationId xmlns:a16="http://schemas.microsoft.com/office/drawing/2014/main" id="{A24E837C-5F1C-8156-C902-774D0738370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7" r="10025"/>
          <a:stretch/>
        </p:blipFill>
        <p:spPr>
          <a:xfrm>
            <a:off x="9577128" y="5541118"/>
            <a:ext cx="1803001" cy="1080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576E221-5891-4017-205A-0A5D01D039D2}"/>
              </a:ext>
            </a:extLst>
          </p:cNvPr>
          <p:cNvSpPr/>
          <p:nvPr/>
        </p:nvSpPr>
        <p:spPr>
          <a:xfrm>
            <a:off x="0" y="953056"/>
            <a:ext cx="109809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22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is a prerequisite for success:</a:t>
            </a:r>
            <a:b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the FCC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ZoneTexte 15">
            <a:extLst>
              <a:ext uri="{FF2B5EF4-FFF2-40B4-BE49-F238E27FC236}">
                <a16:creationId xmlns:a16="http://schemas.microsoft.com/office/drawing/2014/main" id="{56E42B34-B3F1-594B-2913-F7314807D929}"/>
              </a:ext>
            </a:extLst>
          </p:cNvPr>
          <p:cNvSpPr txBox="1"/>
          <p:nvPr/>
        </p:nvSpPr>
        <p:spPr>
          <a:xfrm>
            <a:off x="125509" y="5084502"/>
            <a:ext cx="3464088" cy="16285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38 Participating Countries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Austria – Belgium – Brazil –  Canada – Chile – Colombia – Czech Republic – Denmark – Estonia – Finland – France – Georgia – Germany – Greece – Hungary – India – Iran – Italy – Japan – Latvia – Malta – Mexico – Netherlands –  Norway – Pakistan – Poland – Portugal – Republic of Korea – Romania – Serbia – Spain – Sweden – Switzerland – Thailand – Türkiye – Ukraine – United Kingdom – United States of America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417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A77016-5DE6-9076-070E-981242AFB9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3" rtl="0" eaLnBrk="1" fontAlgn="auto" latinLnBrk="0" hangingPunct="1">
              <a:lnSpc>
                <a:spcPts val="16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7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03" rtl="0" eaLnBrk="1" fontAlgn="auto" latinLnBrk="0" hangingPunct="1">
                <a:lnSpc>
                  <a:spcPts val="16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1874979-3984-A5E7-BC94-867C620640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938371"/>
              </p:ext>
            </p:extLst>
          </p:nvPr>
        </p:nvGraphicFramePr>
        <p:xfrm>
          <a:off x="310586" y="501805"/>
          <a:ext cx="9145648" cy="6233520"/>
        </p:xfrm>
        <a:graphic>
          <a:graphicData uri="http://schemas.openxmlformats.org/drawingml/2006/table">
            <a:tbl>
              <a:tblPr>
                <a:tableStyleId>{AF606853-7671-496A-8E4F-DF71F8EC918B}</a:tableStyleId>
              </a:tblPr>
              <a:tblGrid>
                <a:gridCol w="6269827">
                  <a:extLst>
                    <a:ext uri="{9D8B030D-6E8A-4147-A177-3AD203B41FA5}">
                      <a16:colId xmlns:a16="http://schemas.microsoft.com/office/drawing/2014/main" val="4138407918"/>
                    </a:ext>
                  </a:extLst>
                </a:gridCol>
                <a:gridCol w="2875821">
                  <a:extLst>
                    <a:ext uri="{9D8B030D-6E8A-4147-A177-3AD203B41FA5}">
                      <a16:colId xmlns:a16="http://schemas.microsoft.com/office/drawing/2014/main" val="3071448812"/>
                    </a:ext>
                  </a:extLst>
                </a:gridCol>
              </a:tblGrid>
              <a:tr h="36855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INSTITUTION</a:t>
                      </a:r>
                      <a:endParaRPr lang="en-GB" sz="1400" b="1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75" marR="3175" marT="317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COUNTRY</a:t>
                      </a:r>
                      <a:endParaRPr lang="en-GB" sz="1400" b="1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75" marR="3175" marT="3175" marB="0" anchor="ctr"/>
                </a:tc>
                <a:extLst>
                  <a:ext uri="{0D108BD9-81ED-4DB2-BD59-A6C34878D82A}">
                    <a16:rowId xmlns:a16="http://schemas.microsoft.com/office/drawing/2014/main" val="1137839348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University of Liège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Belgium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91321364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PUC - Pontificia Universidad Católica de Chile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Chile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6112557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SAPHIR Millenium Institute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Chile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2458315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Universidad Nacional de Colombia (UNAL)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Colombia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9961122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Université Gustave Eiffel (Eiffel)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76451348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BRGM - Bureau de </a:t>
                      </a:r>
                      <a:r>
                        <a:rPr lang="en-GB" sz="11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recherches</a:t>
                      </a:r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géologiques</a:t>
                      </a:r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et </a:t>
                      </a:r>
                      <a:r>
                        <a:rPr lang="en-GB" sz="11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minières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7526101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Georgian Technical University (GTU)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Georgia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43595992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University of Miskolc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7320217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UPES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6793418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INFN Sezione di Roma Tre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5063280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University of Malta (UM)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Malta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5511709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UAS, Universidad Autonoma de Sinaloa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Mexico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059550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CINVESTAV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Mexico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6539563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Cracow University of Technology (PK)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570400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Horia Hulubei National Institute for R&amp;D in Physics and Nuclear Engineering (IFIN-HH)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Romania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5046383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INCDTIM - National Institute for Research and Development of Isotopic and Molecular Technologies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Romania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4867082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Thailand Center of Excellence in Physics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Thailand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9003038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Topkapı</a:t>
                      </a:r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Üniversitesi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Türkiye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2977183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Yozgat Bozok University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Türkiye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2417892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Akdeniz University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Türkiye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4109732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Institute for Scintillating Materials (ISMA)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921110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Bogolyubov</a:t>
                      </a:r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 Institute for Theoretical Physics (BITP)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295194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Kharkiv Institute of Physics and Technology  (NSC KIPT)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617420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V. N. Karazin Kharkiv National University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9928373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Taras Shevchenko National University of Kyiv (TSNUK)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7694913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Imperial College London (ICL)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7201838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UoM, The University of Manchester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2680941"/>
                  </a:ext>
                </a:extLst>
              </a:tr>
              <a:tr h="20946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Stony Brook University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United States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8495111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E23D9D3-E20B-2EF6-3330-FA0087B4CAD5}"/>
              </a:ext>
            </a:extLst>
          </p:cNvPr>
          <p:cNvSpPr txBox="1"/>
          <p:nvPr/>
        </p:nvSpPr>
        <p:spPr>
          <a:xfrm>
            <a:off x="9456234" y="1274975"/>
            <a:ext cx="2763898" cy="234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CH" sz="2000" dirty="0">
                <a:solidFill>
                  <a:srgbClr val="C00000"/>
                </a:solidFill>
              </a:rPr>
              <a:t>28 Memoranda </a:t>
            </a:r>
            <a:r>
              <a:rPr lang="de-CH" sz="2000" dirty="0" err="1">
                <a:solidFill>
                  <a:srgbClr val="C00000"/>
                </a:solidFill>
              </a:rPr>
              <a:t>of</a:t>
            </a:r>
            <a:r>
              <a:rPr lang="de-CH" sz="2000" dirty="0">
                <a:solidFill>
                  <a:srgbClr val="C00000"/>
                </a:solidFill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de-CH" sz="2000" dirty="0">
                <a:solidFill>
                  <a:srgbClr val="C00000"/>
                </a:solidFill>
              </a:rPr>
              <a:t>Understanding (</a:t>
            </a:r>
            <a:r>
              <a:rPr lang="de-CH" sz="2000" dirty="0" err="1">
                <a:solidFill>
                  <a:srgbClr val="C00000"/>
                </a:solidFill>
              </a:rPr>
              <a:t>MoUs</a:t>
            </a:r>
            <a:r>
              <a:rPr lang="de-CH" sz="2000" dirty="0">
                <a:solidFill>
                  <a:srgbClr val="C00000"/>
                </a:solidFill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de-CH" sz="2000" dirty="0" err="1">
                <a:solidFill>
                  <a:srgbClr val="C00000"/>
                </a:solidFill>
              </a:rPr>
              <a:t>signed</a:t>
            </a:r>
            <a:r>
              <a:rPr lang="de-CH" sz="2000" dirty="0">
                <a:solidFill>
                  <a:srgbClr val="C00000"/>
                </a:solidFill>
              </a:rPr>
              <a:t> </a:t>
            </a:r>
            <a:r>
              <a:rPr lang="de-CH" sz="2000" dirty="0" err="1">
                <a:solidFill>
                  <a:srgbClr val="C00000"/>
                </a:solidFill>
              </a:rPr>
              <a:t>since</a:t>
            </a:r>
            <a:r>
              <a:rPr lang="de-CH" sz="2000" dirty="0">
                <a:solidFill>
                  <a:srgbClr val="C00000"/>
                </a:solidFill>
              </a:rPr>
              <a:t> </a:t>
            </a:r>
            <a:r>
              <a:rPr lang="de-CH" sz="2000" dirty="0" err="1">
                <a:solidFill>
                  <a:srgbClr val="C00000"/>
                </a:solidFill>
              </a:rPr>
              <a:t>previous</a:t>
            </a:r>
            <a:r>
              <a:rPr lang="de-CH" sz="2000" dirty="0">
                <a:solidFill>
                  <a:srgbClr val="C00000"/>
                </a:solidFill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de-CH" sz="2000" dirty="0" err="1">
                <a:solidFill>
                  <a:srgbClr val="C00000"/>
                </a:solidFill>
              </a:rPr>
              <a:t>Collaboration</a:t>
            </a:r>
            <a:r>
              <a:rPr lang="de-CH" sz="2000" dirty="0">
                <a:solidFill>
                  <a:srgbClr val="C00000"/>
                </a:solidFill>
              </a:rPr>
              <a:t> Board</a:t>
            </a:r>
          </a:p>
          <a:p>
            <a:pPr algn="l">
              <a:lnSpc>
                <a:spcPct val="150000"/>
              </a:lnSpc>
            </a:pPr>
            <a:r>
              <a:rPr lang="de-CH" sz="2000" dirty="0">
                <a:solidFill>
                  <a:srgbClr val="C00000"/>
                </a:solidFill>
              </a:rPr>
              <a:t>(June 2024) </a:t>
            </a:r>
            <a:endParaRPr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511194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5.xml><?xml version="1.0" encoding="utf-8"?>
<a:theme xmlns:a="http://schemas.openxmlformats.org/drawingml/2006/main" name="2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chemeClr val="accent5">
              <a:lumMod val="75000"/>
            </a:schemeClr>
          </a:solidFill>
          <a:prstDash val="soli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flat" cmpd="sng" algn="ctr">
          <a:solidFill>
            <a:schemeClr val="dk1"/>
          </a:solidFill>
          <a:prstDash val="dash"/>
          <a:round/>
          <a:headEnd type="none" w="med" len="med"/>
          <a:tailEnd type="none" w="med" len="med"/>
        </a:ln>
      </a:spPr>
      <a:bodyPr/>
      <a:lstStyle/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6.xml><?xml version="1.0" encoding="utf-8"?>
<a:theme xmlns:a="http://schemas.openxmlformats.org/drawingml/2006/main" name="3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Exempel.potx" id="{5A6DE731-F62F-4393-846B-6DB5958E2F3F}" vid="{6C6AD931-A751-4127-A0E9-78885972E943}"/>
    </a:ext>
  </a:extLst>
</a:theme>
</file>

<file path=ppt/theme/theme7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8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26623</TotalTime>
  <Words>2871</Words>
  <Application>Microsoft Macintosh PowerPoint</Application>
  <PresentationFormat>Widescreen</PresentationFormat>
  <Paragraphs>314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Aptos</vt:lpstr>
      <vt:lpstr>Arial</vt:lpstr>
      <vt:lpstr>Calibri</vt:lpstr>
      <vt:lpstr>Calibri Light</vt:lpstr>
      <vt:lpstr>Wingdings</vt:lpstr>
      <vt:lpstr>3_Office Theme</vt:lpstr>
      <vt:lpstr>Content Slides - Deep Blue</vt:lpstr>
      <vt:lpstr>Custom Design</vt:lpstr>
      <vt:lpstr>1_Content Slides - Deep Blue</vt:lpstr>
      <vt:lpstr>2_Content Slides - Deep Blue</vt:lpstr>
      <vt:lpstr>3_Content Slides - Deep Blue</vt:lpstr>
      <vt:lpstr>2_Collaboration</vt:lpstr>
      <vt:lpstr>CERN_Corporate</vt:lpstr>
      <vt:lpstr>PowerPoint Presentation</vt:lpstr>
      <vt:lpstr>Science for Peace CERN was founded in 1954 with 12 European Member States</vt:lpstr>
      <vt:lpstr>A laboratory for people around the world</vt:lpstr>
      <vt:lpstr>PowerPoint Presentation</vt:lpstr>
      <vt:lpstr>The FCC Approach to Global Collaboration</vt:lpstr>
      <vt:lpstr>FCC Global Collaboration Working Group (FGC)</vt:lpstr>
      <vt:lpstr>FCC Engagement Meetings</vt:lpstr>
      <vt:lpstr>PowerPoint Presentation</vt:lpstr>
      <vt:lpstr>PowerPoint Presentation</vt:lpstr>
      <vt:lpstr>Statement of Intent – CERN &amp; USA</vt:lpstr>
      <vt:lpstr>Statement of Intent – CERN &amp; Canada</vt:lpstr>
      <vt:lpstr>PowerPoint Presentation</vt:lpstr>
      <vt:lpstr>PowerPoint Presentation</vt:lpstr>
      <vt:lpstr>International Forum of National Contacts (IFNC)</vt:lpstr>
      <vt:lpstr>PowerPoint Presentation</vt:lpstr>
      <vt:lpstr>PowerPoint Presentation</vt:lpstr>
      <vt:lpstr>PowerPoint Presentation</vt:lpstr>
      <vt:lpstr>Thank you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Emmanuel Tsesmelis</cp:lastModifiedBy>
  <cp:revision>228</cp:revision>
  <cp:lastPrinted>2025-05-15T09:10:13Z</cp:lastPrinted>
  <dcterms:created xsi:type="dcterms:W3CDTF">2022-11-04T23:51:03Z</dcterms:created>
  <dcterms:modified xsi:type="dcterms:W3CDTF">2025-05-19T13:15:17Z</dcterms:modified>
</cp:coreProperties>
</file>