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76" r:id="rId3"/>
    <p:sldId id="1322" r:id="rId4"/>
    <p:sldId id="278" r:id="rId5"/>
    <p:sldId id="299" r:id="rId6"/>
    <p:sldId id="1319" r:id="rId7"/>
    <p:sldId id="1323" r:id="rId8"/>
    <p:sldId id="1317" r:id="rId9"/>
    <p:sldId id="1328" r:id="rId10"/>
    <p:sldId id="1324" r:id="rId11"/>
    <p:sldId id="1325" r:id="rId12"/>
    <p:sldId id="1326" r:id="rId13"/>
    <p:sldId id="1327" r:id="rId14"/>
    <p:sldId id="1318" r:id="rId15"/>
    <p:sldId id="1321" r:id="rId16"/>
    <p:sldId id="1329" r:id="rId17"/>
    <p:sldId id="1330" r:id="rId18"/>
    <p:sldId id="1333" r:id="rId19"/>
    <p:sldId id="1334" r:id="rId20"/>
    <p:sldId id="1332" r:id="rId21"/>
    <p:sldId id="1335" r:id="rId22"/>
    <p:sldId id="1337" r:id="rId23"/>
    <p:sldId id="1336" r:id="rId24"/>
    <p:sldId id="1338" r:id="rId25"/>
    <p:sldId id="274" r:id="rId26"/>
  </p:sldIdLst>
  <p:sldSz cx="9144000" cy="5143500" type="screen16x9"/>
  <p:notesSz cx="6797675" cy="9872663"/>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56"/>
            <p14:sldId id="276"/>
            <p14:sldId id="1322"/>
            <p14:sldId id="278"/>
            <p14:sldId id="299"/>
            <p14:sldId id="1319"/>
            <p14:sldId id="1323"/>
            <p14:sldId id="1317"/>
            <p14:sldId id="1328"/>
            <p14:sldId id="1324"/>
            <p14:sldId id="1325"/>
            <p14:sldId id="1326"/>
            <p14:sldId id="1327"/>
            <p14:sldId id="1318"/>
            <p14:sldId id="1321"/>
            <p14:sldId id="1329"/>
            <p14:sldId id="1330"/>
            <p14:sldId id="1333"/>
            <p14:sldId id="1334"/>
            <p14:sldId id="1332"/>
            <p14:sldId id="1335"/>
            <p14:sldId id="1337"/>
            <p14:sldId id="1336"/>
            <p14:sldId id="1338"/>
            <p14:sldId id="274"/>
          </p14:sldIdLst>
        </p14:section>
        <p14:section name="Toolbox Slides" id="{878827CB-F001-431E-8642-0DF02B629B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124A"/>
    <a:srgbClr val="DFDFDF"/>
    <a:srgbClr val="F6FDA3"/>
    <a:srgbClr val="D4BEF7"/>
    <a:srgbClr val="B8BAFA"/>
    <a:srgbClr val="DBDBE4"/>
    <a:srgbClr val="FFE4DF"/>
    <a:srgbClr val="DAEEDB"/>
    <a:srgbClr val="EEE2FF"/>
    <a:srgbClr val="F9FDD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6A1858D-FBE7-437F-88F5-C49FBFF95325}" v="88" dt="2025-05-08T07:34:05.68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56" autoAdjust="0"/>
    <p:restoredTop sz="94040" autoAdjust="0"/>
  </p:normalViewPr>
  <p:slideViewPr>
    <p:cSldViewPr>
      <p:cViewPr>
        <p:scale>
          <a:sx n="142" d="100"/>
          <a:sy n="142" d="100"/>
        </p:scale>
        <p:origin x="744" y="120"/>
      </p:cViewPr>
      <p:guideLst/>
    </p:cSldViewPr>
  </p:slideViewPr>
  <p:outlineViewPr>
    <p:cViewPr>
      <p:scale>
        <a:sx n="33" d="100"/>
        <a:sy n="33" d="100"/>
      </p:scale>
      <p:origin x="0" y="-941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imothy Paul Watson" userId="b96d2eaa-992c-468e-8549-7806c07b2251" providerId="ADAL" clId="{E6A1858D-FBE7-437F-88F5-C49FBFF95325}"/>
    <pc:docChg chg="undo custSel addSld delSld modSld sldOrd modMainMaster modSection modNotesMaster">
      <pc:chgData name="Timothy Paul Watson" userId="b96d2eaa-992c-468e-8549-7806c07b2251" providerId="ADAL" clId="{E6A1858D-FBE7-437F-88F5-C49FBFF95325}" dt="2025-05-16T13:35:22.089" v="21158" actId="47"/>
      <pc:docMkLst>
        <pc:docMk/>
      </pc:docMkLst>
      <pc:sldChg chg="addSp delSp modSp mod chgLayout">
        <pc:chgData name="Timothy Paul Watson" userId="b96d2eaa-992c-468e-8549-7806c07b2251" providerId="ADAL" clId="{E6A1858D-FBE7-437F-88F5-C49FBFF95325}" dt="2025-05-05T12:52:08.464" v="15036" actId="1076"/>
        <pc:sldMkLst>
          <pc:docMk/>
          <pc:sldMk cId="3660757301" sldId="256"/>
        </pc:sldMkLst>
        <pc:spChg chg="mod">
          <ac:chgData name="Timothy Paul Watson" userId="b96d2eaa-992c-468e-8549-7806c07b2251" providerId="ADAL" clId="{E6A1858D-FBE7-437F-88F5-C49FBFF95325}" dt="2025-04-30T09:27:30.066" v="3855" actId="1076"/>
          <ac:spMkLst>
            <pc:docMk/>
            <pc:sldMk cId="3660757301" sldId="256"/>
            <ac:spMk id="3" creationId="{0C80D029-2104-4318-B440-2F5B3EC0DEE2}"/>
          </ac:spMkLst>
        </pc:spChg>
        <pc:spChg chg="mod ord">
          <ac:chgData name="Timothy Paul Watson" userId="b96d2eaa-992c-468e-8549-7806c07b2251" providerId="ADAL" clId="{E6A1858D-FBE7-437F-88F5-C49FBFF95325}" dt="2025-05-05T12:52:08.464" v="15036" actId="1076"/>
          <ac:spMkLst>
            <pc:docMk/>
            <pc:sldMk cId="3660757301" sldId="256"/>
            <ac:spMk id="6" creationId="{674071BD-B290-42F5-9B7A-FB812D611CC0}"/>
          </ac:spMkLst>
        </pc:spChg>
        <pc:spChg chg="mod ord">
          <ac:chgData name="Timothy Paul Watson" userId="b96d2eaa-992c-468e-8549-7806c07b2251" providerId="ADAL" clId="{E6A1858D-FBE7-437F-88F5-C49FBFF95325}" dt="2025-04-30T09:27:59.031" v="3857" actId="700"/>
          <ac:spMkLst>
            <pc:docMk/>
            <pc:sldMk cId="3660757301" sldId="256"/>
            <ac:spMk id="8" creationId="{EA65A794-1675-4AFB-B2F6-BBBC54F8E4C9}"/>
          </ac:spMkLst>
        </pc:spChg>
      </pc:sldChg>
      <pc:sldChg chg="add del ord">
        <pc:chgData name="Timothy Paul Watson" userId="b96d2eaa-992c-468e-8549-7806c07b2251" providerId="ADAL" clId="{E6A1858D-FBE7-437F-88F5-C49FBFF95325}" dt="2025-04-30T09:31:49.028" v="3983"/>
        <pc:sldMkLst>
          <pc:docMk/>
          <pc:sldMk cId="171487615" sldId="257"/>
        </pc:sldMkLst>
      </pc:sldChg>
      <pc:sldChg chg="addSp modSp del mod chgLayout">
        <pc:chgData name="Timothy Paul Watson" userId="b96d2eaa-992c-468e-8549-7806c07b2251" providerId="ADAL" clId="{E6A1858D-FBE7-437F-88F5-C49FBFF95325}" dt="2025-04-30T09:28:19.843" v="3859" actId="47"/>
        <pc:sldMkLst>
          <pc:docMk/>
          <pc:sldMk cId="1650799752" sldId="261"/>
        </pc:sldMkLst>
      </pc:sldChg>
      <pc:sldChg chg="modSp mod">
        <pc:chgData name="Timothy Paul Watson" userId="b96d2eaa-992c-468e-8549-7806c07b2251" providerId="ADAL" clId="{E6A1858D-FBE7-437F-88F5-C49FBFF95325}" dt="2025-04-30T09:28:28.300" v="3860" actId="33524"/>
        <pc:sldMkLst>
          <pc:docMk/>
          <pc:sldMk cId="3822131925" sldId="276"/>
        </pc:sldMkLst>
        <pc:spChg chg="mod">
          <ac:chgData name="Timothy Paul Watson" userId="b96d2eaa-992c-468e-8549-7806c07b2251" providerId="ADAL" clId="{E6A1858D-FBE7-437F-88F5-C49FBFF95325}" dt="2025-04-29T14:20:26.792" v="464" actId="1076"/>
          <ac:spMkLst>
            <pc:docMk/>
            <pc:sldMk cId="3822131925" sldId="276"/>
            <ac:spMk id="5" creationId="{15FB8A36-ED1F-460B-94CD-D3A5978400E4}"/>
          </ac:spMkLst>
        </pc:spChg>
        <pc:spChg chg="mod">
          <ac:chgData name="Timothy Paul Watson" userId="b96d2eaa-992c-468e-8549-7806c07b2251" providerId="ADAL" clId="{E6A1858D-FBE7-437F-88F5-C49FBFF95325}" dt="2025-04-30T09:28:28.300" v="3860" actId="33524"/>
          <ac:spMkLst>
            <pc:docMk/>
            <pc:sldMk cId="3822131925" sldId="276"/>
            <ac:spMk id="18" creationId="{E8CE50B6-1769-4B10-B944-BE371723071E}"/>
          </ac:spMkLst>
        </pc:spChg>
      </pc:sldChg>
      <pc:sldChg chg="delSp modSp mod">
        <pc:chgData name="Timothy Paul Watson" userId="b96d2eaa-992c-468e-8549-7806c07b2251" providerId="ADAL" clId="{E6A1858D-FBE7-437F-88F5-C49FBFF95325}" dt="2025-04-30T07:42:03.289" v="1609" actId="20577"/>
        <pc:sldMkLst>
          <pc:docMk/>
          <pc:sldMk cId="3160559557" sldId="278"/>
        </pc:sldMkLst>
        <pc:spChg chg="mod">
          <ac:chgData name="Timothy Paul Watson" userId="b96d2eaa-992c-468e-8549-7806c07b2251" providerId="ADAL" clId="{E6A1858D-FBE7-437F-88F5-C49FBFF95325}" dt="2025-04-30T07:42:03.289" v="1609" actId="20577"/>
          <ac:spMkLst>
            <pc:docMk/>
            <pc:sldMk cId="3160559557" sldId="278"/>
            <ac:spMk id="2" creationId="{A306A4CB-866F-A690-5A5E-3439BEEEA7D0}"/>
          </ac:spMkLst>
        </pc:spChg>
        <pc:spChg chg="mod">
          <ac:chgData name="Timothy Paul Watson" userId="b96d2eaa-992c-468e-8549-7806c07b2251" providerId="ADAL" clId="{E6A1858D-FBE7-437F-88F5-C49FBFF95325}" dt="2025-04-30T07:41:19.417" v="1598" actId="1076"/>
          <ac:spMkLst>
            <pc:docMk/>
            <pc:sldMk cId="3160559557" sldId="278"/>
            <ac:spMk id="3" creationId="{ADF1B4BA-C63F-0A5F-F230-2EB729CA724C}"/>
          </ac:spMkLst>
        </pc:spChg>
        <pc:picChg chg="mod">
          <ac:chgData name="Timothy Paul Watson" userId="b96d2eaa-992c-468e-8549-7806c07b2251" providerId="ADAL" clId="{E6A1858D-FBE7-437F-88F5-C49FBFF95325}" dt="2025-04-30T07:41:32.530" v="1600" actId="1076"/>
          <ac:picMkLst>
            <pc:docMk/>
            <pc:sldMk cId="3160559557" sldId="278"/>
            <ac:picMk id="6" creationId="{AA8DE832-E7C4-9FAE-84DA-1C96C5BF2BB7}"/>
          </ac:picMkLst>
        </pc:picChg>
      </pc:sldChg>
      <pc:sldChg chg="addSp modSp mod">
        <pc:chgData name="Timothy Paul Watson" userId="b96d2eaa-992c-468e-8549-7806c07b2251" providerId="ADAL" clId="{E6A1858D-FBE7-437F-88F5-C49FBFF95325}" dt="2025-05-08T07:43:19.449" v="20789" actId="6549"/>
        <pc:sldMkLst>
          <pc:docMk/>
          <pc:sldMk cId="2434349407" sldId="299"/>
        </pc:sldMkLst>
        <pc:spChg chg="add mod">
          <ac:chgData name="Timothy Paul Watson" userId="b96d2eaa-992c-468e-8549-7806c07b2251" providerId="ADAL" clId="{E6A1858D-FBE7-437F-88F5-C49FBFF95325}" dt="2025-05-08T07:43:19.449" v="20789" actId="6549"/>
          <ac:spMkLst>
            <pc:docMk/>
            <pc:sldMk cId="2434349407" sldId="299"/>
            <ac:spMk id="2" creationId="{4B3E61D2-F27A-1FDF-14E2-D8227BF95767}"/>
          </ac:spMkLst>
        </pc:spChg>
        <pc:spChg chg="mod">
          <ac:chgData name="Timothy Paul Watson" userId="b96d2eaa-992c-468e-8549-7806c07b2251" providerId="ADAL" clId="{E6A1858D-FBE7-437F-88F5-C49FBFF95325}" dt="2025-05-08T07:39:22.917" v="20754" actId="1076"/>
          <ac:spMkLst>
            <pc:docMk/>
            <pc:sldMk cId="2434349407" sldId="299"/>
            <ac:spMk id="10" creationId="{41D38D0F-FE41-4E75-8D5A-ECCB1F8F9B02}"/>
          </ac:spMkLst>
        </pc:spChg>
        <pc:spChg chg="mod">
          <ac:chgData name="Timothy Paul Watson" userId="b96d2eaa-992c-468e-8549-7806c07b2251" providerId="ADAL" clId="{E6A1858D-FBE7-437F-88F5-C49FBFF95325}" dt="2025-05-08T07:39:22.917" v="20754" actId="1076"/>
          <ac:spMkLst>
            <pc:docMk/>
            <pc:sldMk cId="2434349407" sldId="299"/>
            <ac:spMk id="12" creationId="{87C3F164-9575-72AC-7348-070C894E49B1}"/>
          </ac:spMkLst>
        </pc:spChg>
        <pc:spChg chg="mod">
          <ac:chgData name="Timothy Paul Watson" userId="b96d2eaa-992c-468e-8549-7806c07b2251" providerId="ADAL" clId="{E6A1858D-FBE7-437F-88F5-C49FBFF95325}" dt="2025-05-08T07:39:22.917" v="20754" actId="1076"/>
          <ac:spMkLst>
            <pc:docMk/>
            <pc:sldMk cId="2434349407" sldId="299"/>
            <ac:spMk id="13" creationId="{3577FE77-2B30-23D2-1D95-7F520666883F}"/>
          </ac:spMkLst>
        </pc:spChg>
        <pc:picChg chg="mod">
          <ac:chgData name="Timothy Paul Watson" userId="b96d2eaa-992c-468e-8549-7806c07b2251" providerId="ADAL" clId="{E6A1858D-FBE7-437F-88F5-C49FBFF95325}" dt="2025-05-08T07:39:14.523" v="20753" actId="1076"/>
          <ac:picMkLst>
            <pc:docMk/>
            <pc:sldMk cId="2434349407" sldId="299"/>
            <ac:picMk id="3" creationId="{33698E40-1AAA-F499-95FD-02E64AC9C726}"/>
          </ac:picMkLst>
        </pc:picChg>
        <pc:picChg chg="mod">
          <ac:chgData name="Timothy Paul Watson" userId="b96d2eaa-992c-468e-8549-7806c07b2251" providerId="ADAL" clId="{E6A1858D-FBE7-437F-88F5-C49FBFF95325}" dt="2025-05-08T07:39:14.523" v="20753" actId="1076"/>
          <ac:picMkLst>
            <pc:docMk/>
            <pc:sldMk cId="2434349407" sldId="299"/>
            <ac:picMk id="15" creationId="{B9238E0F-2D9B-70DD-8912-1D1EE0F68400}"/>
          </ac:picMkLst>
        </pc:picChg>
        <pc:picChg chg="mod">
          <ac:chgData name="Timothy Paul Watson" userId="b96d2eaa-992c-468e-8549-7806c07b2251" providerId="ADAL" clId="{E6A1858D-FBE7-437F-88F5-C49FBFF95325}" dt="2025-05-08T07:39:14.523" v="20753" actId="1076"/>
          <ac:picMkLst>
            <pc:docMk/>
            <pc:sldMk cId="2434349407" sldId="299"/>
            <ac:picMk id="17" creationId="{D5DE03D8-7155-9B53-B14E-F62C88BAD37F}"/>
          </ac:picMkLst>
        </pc:picChg>
      </pc:sldChg>
      <pc:sldChg chg="del">
        <pc:chgData name="Timothy Paul Watson" userId="b96d2eaa-992c-468e-8549-7806c07b2251" providerId="ADAL" clId="{E6A1858D-FBE7-437F-88F5-C49FBFF95325}" dt="2025-04-29T14:16:37.410" v="60" actId="47"/>
        <pc:sldMkLst>
          <pc:docMk/>
          <pc:sldMk cId="1163540034" sldId="1304"/>
        </pc:sldMkLst>
      </pc:sldChg>
      <pc:sldChg chg="addSp modSp del mod ord">
        <pc:chgData name="Timothy Paul Watson" userId="b96d2eaa-992c-468e-8549-7806c07b2251" providerId="ADAL" clId="{E6A1858D-FBE7-437F-88F5-C49FBFF95325}" dt="2025-05-16T13:35:22.089" v="21158" actId="47"/>
        <pc:sldMkLst>
          <pc:docMk/>
          <pc:sldMk cId="2376439677" sldId="1314"/>
        </pc:sldMkLst>
        <pc:spChg chg="mod">
          <ac:chgData name="Timothy Paul Watson" userId="b96d2eaa-992c-468e-8549-7806c07b2251" providerId="ADAL" clId="{E6A1858D-FBE7-437F-88F5-C49FBFF95325}" dt="2025-05-05T09:17:48.975" v="13789" actId="20577"/>
          <ac:spMkLst>
            <pc:docMk/>
            <pc:sldMk cId="2376439677" sldId="1314"/>
            <ac:spMk id="2" creationId="{3BFA3332-4154-0CF1-0442-49EFC5F1946A}"/>
          </ac:spMkLst>
        </pc:spChg>
        <pc:spChg chg="mod">
          <ac:chgData name="Timothy Paul Watson" userId="b96d2eaa-992c-468e-8549-7806c07b2251" providerId="ADAL" clId="{E6A1858D-FBE7-437F-88F5-C49FBFF95325}" dt="2025-05-05T09:15:47.463" v="13786" actId="20577"/>
          <ac:spMkLst>
            <pc:docMk/>
            <pc:sldMk cId="2376439677" sldId="1314"/>
            <ac:spMk id="3" creationId="{ADF1B4BA-C63F-0A5F-F230-2EB729CA724C}"/>
          </ac:spMkLst>
        </pc:spChg>
        <pc:spChg chg="add mod">
          <ac:chgData name="Timothy Paul Watson" userId="b96d2eaa-992c-468e-8549-7806c07b2251" providerId="ADAL" clId="{E6A1858D-FBE7-437F-88F5-C49FBFF95325}" dt="2025-05-05T09:15:24.239" v="13757" actId="11"/>
          <ac:spMkLst>
            <pc:docMk/>
            <pc:sldMk cId="2376439677" sldId="1314"/>
            <ac:spMk id="10" creationId="{92474379-8A25-8A15-61CC-47436D9FE22F}"/>
          </ac:spMkLst>
        </pc:spChg>
        <pc:picChg chg="add mod">
          <ac:chgData name="Timothy Paul Watson" userId="b96d2eaa-992c-468e-8549-7806c07b2251" providerId="ADAL" clId="{E6A1858D-FBE7-437F-88F5-C49FBFF95325}" dt="2025-05-05T09:09:38.135" v="12891" actId="1076"/>
          <ac:picMkLst>
            <pc:docMk/>
            <pc:sldMk cId="2376439677" sldId="1314"/>
            <ac:picMk id="6" creationId="{03632E99-1B50-8DD5-91ED-F8796535FD79}"/>
          </ac:picMkLst>
        </pc:picChg>
      </pc:sldChg>
      <pc:sldChg chg="addSp delSp modSp mod">
        <pc:chgData name="Timothy Paul Watson" userId="b96d2eaa-992c-468e-8549-7806c07b2251" providerId="ADAL" clId="{E6A1858D-FBE7-437F-88F5-C49FBFF95325}" dt="2025-05-08T07:55:25.732" v="20794" actId="1076"/>
        <pc:sldMkLst>
          <pc:docMk/>
          <pc:sldMk cId="344758433" sldId="1317"/>
        </pc:sldMkLst>
        <pc:spChg chg="add mod">
          <ac:chgData name="Timothy Paul Watson" userId="b96d2eaa-992c-468e-8549-7806c07b2251" providerId="ADAL" clId="{E6A1858D-FBE7-437F-88F5-C49FBFF95325}" dt="2025-05-08T07:55:25.732" v="20794" actId="1076"/>
          <ac:spMkLst>
            <pc:docMk/>
            <pc:sldMk cId="344758433" sldId="1317"/>
            <ac:spMk id="3" creationId="{D64F8172-DEAD-BAF6-0E3C-F6DC1D974A26}"/>
          </ac:spMkLst>
        </pc:spChg>
        <pc:spChg chg="add mod">
          <ac:chgData name="Timothy Paul Watson" userId="b96d2eaa-992c-468e-8549-7806c07b2251" providerId="ADAL" clId="{E6A1858D-FBE7-437F-88F5-C49FBFF95325}" dt="2025-04-30T13:23:06.711" v="7048" actId="1076"/>
          <ac:spMkLst>
            <pc:docMk/>
            <pc:sldMk cId="344758433" sldId="1317"/>
            <ac:spMk id="4" creationId="{5E759F5D-8041-A0D5-C113-4D302B8A6C18}"/>
          </ac:spMkLst>
        </pc:spChg>
        <pc:spChg chg="mod">
          <ac:chgData name="Timothy Paul Watson" userId="b96d2eaa-992c-468e-8549-7806c07b2251" providerId="ADAL" clId="{E6A1858D-FBE7-437F-88F5-C49FBFF95325}" dt="2025-05-02T12:00:56.027" v="7556" actId="255"/>
          <ac:spMkLst>
            <pc:docMk/>
            <pc:sldMk cId="344758433" sldId="1317"/>
            <ac:spMk id="9" creationId="{6835B3D7-44CD-C209-9F6A-E6B1FCD1AFA4}"/>
          </ac:spMkLst>
        </pc:spChg>
        <pc:spChg chg="mod">
          <ac:chgData name="Timothy Paul Watson" userId="b96d2eaa-992c-468e-8549-7806c07b2251" providerId="ADAL" clId="{E6A1858D-FBE7-437F-88F5-C49FBFF95325}" dt="2025-04-30T12:09:47.014" v="4061" actId="14100"/>
          <ac:spMkLst>
            <pc:docMk/>
            <pc:sldMk cId="344758433" sldId="1317"/>
            <ac:spMk id="10" creationId="{44C4D8A7-1D7D-C83B-0B11-6939A911703A}"/>
          </ac:spMkLst>
        </pc:spChg>
        <pc:picChg chg="mod">
          <ac:chgData name="Timothy Paul Watson" userId="b96d2eaa-992c-468e-8549-7806c07b2251" providerId="ADAL" clId="{E6A1858D-FBE7-437F-88F5-C49FBFF95325}" dt="2025-04-30T08:14:46.692" v="3138" actId="14100"/>
          <ac:picMkLst>
            <pc:docMk/>
            <pc:sldMk cId="344758433" sldId="1317"/>
            <ac:picMk id="8" creationId="{2DA27163-D657-8431-86E9-51287001F48C}"/>
          </ac:picMkLst>
        </pc:picChg>
      </pc:sldChg>
      <pc:sldChg chg="modSp mod">
        <pc:chgData name="Timothy Paul Watson" userId="b96d2eaa-992c-468e-8549-7806c07b2251" providerId="ADAL" clId="{E6A1858D-FBE7-437F-88F5-C49FBFF95325}" dt="2025-05-08T10:37:41.418" v="21130" actId="14100"/>
        <pc:sldMkLst>
          <pc:docMk/>
          <pc:sldMk cId="3318933193" sldId="1318"/>
        </pc:sldMkLst>
        <pc:spChg chg="mod">
          <ac:chgData name="Timothy Paul Watson" userId="b96d2eaa-992c-468e-8549-7806c07b2251" providerId="ADAL" clId="{E6A1858D-FBE7-437F-88F5-C49FBFF95325}" dt="2025-05-08T07:59:42.527" v="21124" actId="20577"/>
          <ac:spMkLst>
            <pc:docMk/>
            <pc:sldMk cId="3318933193" sldId="1318"/>
            <ac:spMk id="10" creationId="{919BE0D9-7CEF-ABB2-2CEB-4633676D63D4}"/>
          </ac:spMkLst>
        </pc:spChg>
        <pc:picChg chg="mod">
          <ac:chgData name="Timothy Paul Watson" userId="b96d2eaa-992c-468e-8549-7806c07b2251" providerId="ADAL" clId="{E6A1858D-FBE7-437F-88F5-C49FBFF95325}" dt="2025-05-08T10:37:41.418" v="21130" actId="14100"/>
          <ac:picMkLst>
            <pc:docMk/>
            <pc:sldMk cId="3318933193" sldId="1318"/>
            <ac:picMk id="8" creationId="{6EA77912-B4B8-BFE7-7F3D-B90E112F9B18}"/>
          </ac:picMkLst>
        </pc:picChg>
      </pc:sldChg>
      <pc:sldChg chg="modSp mod">
        <pc:chgData name="Timothy Paul Watson" userId="b96d2eaa-992c-468e-8549-7806c07b2251" providerId="ADAL" clId="{E6A1858D-FBE7-437F-88F5-C49FBFF95325}" dt="2025-04-30T07:51:20.391" v="2982" actId="14100"/>
        <pc:sldMkLst>
          <pc:docMk/>
          <pc:sldMk cId="2276826695" sldId="1319"/>
        </pc:sldMkLst>
        <pc:spChg chg="mod">
          <ac:chgData name="Timothy Paul Watson" userId="b96d2eaa-992c-468e-8549-7806c07b2251" providerId="ADAL" clId="{E6A1858D-FBE7-437F-88F5-C49FBFF95325}" dt="2025-04-30T07:47:26.077" v="2399" actId="1076"/>
          <ac:spMkLst>
            <pc:docMk/>
            <pc:sldMk cId="2276826695" sldId="1319"/>
            <ac:spMk id="5" creationId="{3B501EB2-74D8-03D3-33A3-B9EF1279FF20}"/>
          </ac:spMkLst>
        </pc:spChg>
        <pc:spChg chg="mod">
          <ac:chgData name="Timothy Paul Watson" userId="b96d2eaa-992c-468e-8549-7806c07b2251" providerId="ADAL" clId="{E6A1858D-FBE7-437F-88F5-C49FBFF95325}" dt="2025-04-30T07:51:20.391" v="2982" actId="14100"/>
          <ac:spMkLst>
            <pc:docMk/>
            <pc:sldMk cId="2276826695" sldId="1319"/>
            <ac:spMk id="18" creationId="{059022C0-26BE-E010-4F23-C803510DE349}"/>
          </ac:spMkLst>
        </pc:spChg>
      </pc:sldChg>
      <pc:sldChg chg="delSp modSp del mod">
        <pc:chgData name="Timothy Paul Watson" userId="b96d2eaa-992c-468e-8549-7806c07b2251" providerId="ADAL" clId="{E6A1858D-FBE7-437F-88F5-C49FBFF95325}" dt="2025-04-30T12:08:22.530" v="3991" actId="2696"/>
        <pc:sldMkLst>
          <pc:docMk/>
          <pc:sldMk cId="1512988349" sldId="1320"/>
        </pc:sldMkLst>
      </pc:sldChg>
      <pc:sldChg chg="add del">
        <pc:chgData name="Timothy Paul Watson" userId="b96d2eaa-992c-468e-8549-7806c07b2251" providerId="ADAL" clId="{E6A1858D-FBE7-437F-88F5-C49FBFF95325}" dt="2025-05-08T10:37:14.988" v="21129" actId="47"/>
        <pc:sldMkLst>
          <pc:docMk/>
          <pc:sldMk cId="516410346" sldId="1321"/>
        </pc:sldMkLst>
      </pc:sldChg>
      <pc:sldChg chg="addSp modSp add mod">
        <pc:chgData name="Timothy Paul Watson" userId="b96d2eaa-992c-468e-8549-7806c07b2251" providerId="ADAL" clId="{E6A1858D-FBE7-437F-88F5-C49FBFF95325}" dt="2025-05-08T07:33:31.154" v="20551" actId="20577"/>
        <pc:sldMkLst>
          <pc:docMk/>
          <pc:sldMk cId="343741172" sldId="1322"/>
        </pc:sldMkLst>
        <pc:spChg chg="add mod">
          <ac:chgData name="Timothy Paul Watson" userId="b96d2eaa-992c-468e-8549-7806c07b2251" providerId="ADAL" clId="{E6A1858D-FBE7-437F-88F5-C49FBFF95325}" dt="2025-05-08T07:33:31.154" v="20551" actId="20577"/>
          <ac:spMkLst>
            <pc:docMk/>
            <pc:sldMk cId="343741172" sldId="1322"/>
            <ac:spMk id="2" creationId="{20E3B664-9A55-E5CC-CF9D-3ACE5FC6E89B}"/>
          </ac:spMkLst>
        </pc:spChg>
        <pc:spChg chg="mod">
          <ac:chgData name="Timothy Paul Watson" userId="b96d2eaa-992c-468e-8549-7806c07b2251" providerId="ADAL" clId="{E6A1858D-FBE7-437F-88F5-C49FBFF95325}" dt="2025-04-29T14:36:08.102" v="492" actId="1076"/>
          <ac:spMkLst>
            <pc:docMk/>
            <pc:sldMk cId="343741172" sldId="1322"/>
            <ac:spMk id="5" creationId="{DF9A2A26-7005-0A4D-307B-DCA5E7B3D6CF}"/>
          </ac:spMkLst>
        </pc:spChg>
        <pc:spChg chg="mod">
          <ac:chgData name="Timothy Paul Watson" userId="b96d2eaa-992c-468e-8549-7806c07b2251" providerId="ADAL" clId="{E6A1858D-FBE7-437F-88F5-C49FBFF95325}" dt="2025-04-30T07:40:45.848" v="1595" actId="20577"/>
          <ac:spMkLst>
            <pc:docMk/>
            <pc:sldMk cId="343741172" sldId="1322"/>
            <ac:spMk id="18" creationId="{C0A499CC-8A3F-FADC-75E5-6DD2CA9C7729}"/>
          </ac:spMkLst>
        </pc:spChg>
      </pc:sldChg>
      <pc:sldChg chg="addSp delSp modSp add del mod chgLayout">
        <pc:chgData name="Timothy Paul Watson" userId="b96d2eaa-992c-468e-8549-7806c07b2251" providerId="ADAL" clId="{E6A1858D-FBE7-437F-88F5-C49FBFF95325}" dt="2025-05-08T08:10:33.607" v="21128" actId="47"/>
        <pc:sldMkLst>
          <pc:docMk/>
          <pc:sldMk cId="983786813" sldId="1323"/>
        </pc:sldMkLst>
        <pc:spChg chg="mod">
          <ac:chgData name="Timothy Paul Watson" userId="b96d2eaa-992c-468e-8549-7806c07b2251" providerId="ADAL" clId="{E6A1858D-FBE7-437F-88F5-C49FBFF95325}" dt="2025-04-30T09:31:09.914" v="3977" actId="164"/>
          <ac:spMkLst>
            <pc:docMk/>
            <pc:sldMk cId="983786813" sldId="1323"/>
            <ac:spMk id="2" creationId="{66B33C13-634E-8333-9F02-AE83D7978EE8}"/>
          </ac:spMkLst>
        </pc:spChg>
        <pc:spChg chg="mod">
          <ac:chgData name="Timothy Paul Watson" userId="b96d2eaa-992c-468e-8549-7806c07b2251" providerId="ADAL" clId="{E6A1858D-FBE7-437F-88F5-C49FBFF95325}" dt="2025-04-30T09:31:15.164" v="3978" actId="2085"/>
          <ac:spMkLst>
            <pc:docMk/>
            <pc:sldMk cId="983786813" sldId="1323"/>
            <ac:spMk id="3" creationId="{9CE19421-A1CF-D317-270F-AE9275971C97}"/>
          </ac:spMkLst>
        </pc:spChg>
        <pc:spChg chg="mod">
          <ac:chgData name="Timothy Paul Watson" userId="b96d2eaa-992c-468e-8549-7806c07b2251" providerId="ADAL" clId="{E6A1858D-FBE7-437F-88F5-C49FBFF95325}" dt="2025-04-30T09:29:11.576" v="3864" actId="2085"/>
          <ac:spMkLst>
            <pc:docMk/>
            <pc:sldMk cId="983786813" sldId="1323"/>
            <ac:spMk id="10" creationId="{0799828C-3300-CA68-51B3-D011C07F8104}"/>
          </ac:spMkLst>
        </pc:spChg>
        <pc:spChg chg="mod">
          <ac:chgData name="Timothy Paul Watson" userId="b96d2eaa-992c-468e-8549-7806c07b2251" providerId="ADAL" clId="{E6A1858D-FBE7-437F-88F5-C49FBFF95325}" dt="2025-04-30T09:29:39.775" v="3868" actId="2085"/>
          <ac:spMkLst>
            <pc:docMk/>
            <pc:sldMk cId="983786813" sldId="1323"/>
            <ac:spMk id="12" creationId="{D4DA7397-5642-0C09-33E6-A7499EFC2F84}"/>
          </ac:spMkLst>
        </pc:spChg>
        <pc:spChg chg="mod">
          <ac:chgData name="Timothy Paul Watson" userId="b96d2eaa-992c-468e-8549-7806c07b2251" providerId="ADAL" clId="{E6A1858D-FBE7-437F-88F5-C49FBFF95325}" dt="2025-04-30T09:29:57.525" v="3870" actId="2085"/>
          <ac:spMkLst>
            <pc:docMk/>
            <pc:sldMk cId="983786813" sldId="1323"/>
            <ac:spMk id="13" creationId="{6DF3E40F-271A-7758-A0C7-788ADF5A07E9}"/>
          </ac:spMkLst>
        </pc:spChg>
        <pc:spChg chg="add mod">
          <ac:chgData name="Timothy Paul Watson" userId="b96d2eaa-992c-468e-8549-7806c07b2251" providerId="ADAL" clId="{E6A1858D-FBE7-437F-88F5-C49FBFF95325}" dt="2025-04-30T12:07:50.141" v="3990" actId="20577"/>
          <ac:spMkLst>
            <pc:docMk/>
            <pc:sldMk cId="983786813" sldId="1323"/>
            <ac:spMk id="17" creationId="{9D374BCC-3AD6-C90C-C820-7B39C2D61B37}"/>
          </ac:spMkLst>
        </pc:spChg>
        <pc:grpChg chg="add mod">
          <ac:chgData name="Timothy Paul Watson" userId="b96d2eaa-992c-468e-8549-7806c07b2251" providerId="ADAL" clId="{E6A1858D-FBE7-437F-88F5-C49FBFF95325}" dt="2025-04-30T09:24:17.701" v="3840" actId="1076"/>
          <ac:grpSpMkLst>
            <pc:docMk/>
            <pc:sldMk cId="983786813" sldId="1323"/>
            <ac:grpSpMk id="6" creationId="{71637678-99D7-3A75-3C6A-54DA569B0715}"/>
          </ac:grpSpMkLst>
        </pc:grpChg>
        <pc:grpChg chg="add mod">
          <ac:chgData name="Timothy Paul Watson" userId="b96d2eaa-992c-468e-8549-7806c07b2251" providerId="ADAL" clId="{E6A1858D-FBE7-437F-88F5-C49FBFF95325}" dt="2025-04-30T09:23:44.743" v="3832" actId="164"/>
          <ac:grpSpMkLst>
            <pc:docMk/>
            <pc:sldMk cId="983786813" sldId="1323"/>
            <ac:grpSpMk id="14" creationId="{FB551F9D-624B-A5F0-2A9F-53442750A168}"/>
          </ac:grpSpMkLst>
        </pc:grpChg>
        <pc:grpChg chg="add mod">
          <ac:chgData name="Timothy Paul Watson" userId="b96d2eaa-992c-468e-8549-7806c07b2251" providerId="ADAL" clId="{E6A1858D-FBE7-437F-88F5-C49FBFF95325}" dt="2025-04-30T09:23:55.623" v="3834" actId="1076"/>
          <ac:grpSpMkLst>
            <pc:docMk/>
            <pc:sldMk cId="983786813" sldId="1323"/>
            <ac:grpSpMk id="15" creationId="{4672434A-2477-E6AB-0960-60D9D650CBB3}"/>
          </ac:grpSpMkLst>
        </pc:grpChg>
        <pc:grpChg chg="add mod">
          <ac:chgData name="Timothy Paul Watson" userId="b96d2eaa-992c-468e-8549-7806c07b2251" providerId="ADAL" clId="{E6A1858D-FBE7-437F-88F5-C49FBFF95325}" dt="2025-04-30T09:24:14.566" v="3839" actId="164"/>
          <ac:grpSpMkLst>
            <pc:docMk/>
            <pc:sldMk cId="983786813" sldId="1323"/>
            <ac:grpSpMk id="16" creationId="{9B42CCA6-E2B9-00E9-91D7-8484A97EC813}"/>
          </ac:grpSpMkLst>
        </pc:grpChg>
        <pc:grpChg chg="add mod">
          <ac:chgData name="Timothy Paul Watson" userId="b96d2eaa-992c-468e-8549-7806c07b2251" providerId="ADAL" clId="{E6A1858D-FBE7-437F-88F5-C49FBFF95325}" dt="2025-04-30T09:31:09.914" v="3977" actId="164"/>
          <ac:grpSpMkLst>
            <pc:docMk/>
            <pc:sldMk cId="983786813" sldId="1323"/>
            <ac:grpSpMk id="22" creationId="{FDC6AB7C-9088-5914-120E-2E1D0D0AE260}"/>
          </ac:grpSpMkLst>
        </pc:grpChg>
        <pc:picChg chg="add del mod">
          <ac:chgData name="Timothy Paul Watson" userId="b96d2eaa-992c-468e-8549-7806c07b2251" providerId="ADAL" clId="{E6A1858D-FBE7-437F-88F5-C49FBFF95325}" dt="2025-04-30T09:31:09.914" v="3977" actId="164"/>
          <ac:picMkLst>
            <pc:docMk/>
            <pc:sldMk cId="983786813" sldId="1323"/>
            <ac:picMk id="5" creationId="{06695893-F6B0-4C31-4F55-D376BF896BCC}"/>
          </ac:picMkLst>
        </pc:picChg>
        <pc:picChg chg="mod">
          <ac:chgData name="Timothy Paul Watson" userId="b96d2eaa-992c-468e-8549-7806c07b2251" providerId="ADAL" clId="{E6A1858D-FBE7-437F-88F5-C49FBFF95325}" dt="2025-04-30T09:28:50.513" v="3863" actId="692"/>
          <ac:picMkLst>
            <pc:docMk/>
            <pc:sldMk cId="983786813" sldId="1323"/>
            <ac:picMk id="7" creationId="{11A55630-93F2-069B-74C1-94B2F4CA29BD}"/>
          </ac:picMkLst>
        </pc:picChg>
        <pc:picChg chg="mod">
          <ac:chgData name="Timothy Paul Watson" userId="b96d2eaa-992c-468e-8549-7806c07b2251" providerId="ADAL" clId="{E6A1858D-FBE7-437F-88F5-C49FBFF95325}" dt="2025-04-30T09:29:28.356" v="3867" actId="692"/>
          <ac:picMkLst>
            <pc:docMk/>
            <pc:sldMk cId="983786813" sldId="1323"/>
            <ac:picMk id="8" creationId="{8E7D1111-2A9A-327F-F243-B8D95F92FB09}"/>
          </ac:picMkLst>
        </pc:picChg>
        <pc:picChg chg="mod">
          <ac:chgData name="Timothy Paul Watson" userId="b96d2eaa-992c-468e-8549-7806c07b2251" providerId="ADAL" clId="{E6A1858D-FBE7-437F-88F5-C49FBFF95325}" dt="2025-04-30T09:28:50.513" v="3863" actId="692"/>
          <ac:picMkLst>
            <pc:docMk/>
            <pc:sldMk cId="983786813" sldId="1323"/>
            <ac:picMk id="9" creationId="{6D12624E-E898-DFB7-B7DA-D01AE94568E6}"/>
          </ac:picMkLst>
        </pc:picChg>
        <pc:picChg chg="mod">
          <ac:chgData name="Timothy Paul Watson" userId="b96d2eaa-992c-468e-8549-7806c07b2251" providerId="ADAL" clId="{E6A1858D-FBE7-437F-88F5-C49FBFF95325}" dt="2025-04-30T09:28:50.513" v="3863" actId="692"/>
          <ac:picMkLst>
            <pc:docMk/>
            <pc:sldMk cId="983786813" sldId="1323"/>
            <ac:picMk id="11" creationId="{26B43871-8413-6E5F-1A9C-40F719438C6E}"/>
          </ac:picMkLst>
        </pc:picChg>
      </pc:sldChg>
      <pc:sldChg chg="new del">
        <pc:chgData name="Timothy Paul Watson" userId="b96d2eaa-992c-468e-8549-7806c07b2251" providerId="ADAL" clId="{E6A1858D-FBE7-437F-88F5-C49FBFF95325}" dt="2025-04-30T07:36:46.201" v="1387" actId="680"/>
        <pc:sldMkLst>
          <pc:docMk/>
          <pc:sldMk cId="1492024926" sldId="1323"/>
        </pc:sldMkLst>
      </pc:sldChg>
      <pc:sldChg chg="addSp delSp modSp add mod">
        <pc:chgData name="Timothy Paul Watson" userId="b96d2eaa-992c-468e-8549-7806c07b2251" providerId="ADAL" clId="{E6A1858D-FBE7-437F-88F5-C49FBFF95325}" dt="2025-05-08T07:58:53.170" v="21121" actId="20577"/>
        <pc:sldMkLst>
          <pc:docMk/>
          <pc:sldMk cId="3043519298" sldId="1324"/>
        </pc:sldMkLst>
        <pc:spChg chg="add mod">
          <ac:chgData name="Timothy Paul Watson" userId="b96d2eaa-992c-468e-8549-7806c07b2251" providerId="ADAL" clId="{E6A1858D-FBE7-437F-88F5-C49FBFF95325}" dt="2025-04-30T13:05:30.177" v="6783" actId="20577"/>
          <ac:spMkLst>
            <pc:docMk/>
            <pc:sldMk cId="3043519298" sldId="1324"/>
            <ac:spMk id="4" creationId="{16F08BC7-02F0-7661-F015-3391CB6CC87E}"/>
          </ac:spMkLst>
        </pc:spChg>
        <pc:spChg chg="mod">
          <ac:chgData name="Timothy Paul Watson" userId="b96d2eaa-992c-468e-8549-7806c07b2251" providerId="ADAL" clId="{E6A1858D-FBE7-437F-88F5-C49FBFF95325}" dt="2025-05-08T07:58:53.170" v="21121" actId="20577"/>
          <ac:spMkLst>
            <pc:docMk/>
            <pc:sldMk cId="3043519298" sldId="1324"/>
            <ac:spMk id="10" creationId="{4D2F9981-7EE9-38A0-4AE1-5F73CD6CE032}"/>
          </ac:spMkLst>
        </pc:spChg>
        <pc:picChg chg="mod">
          <ac:chgData name="Timothy Paul Watson" userId="b96d2eaa-992c-468e-8549-7806c07b2251" providerId="ADAL" clId="{E6A1858D-FBE7-437F-88F5-C49FBFF95325}" dt="2025-05-08T07:58:25.028" v="21086" actId="14100"/>
          <ac:picMkLst>
            <pc:docMk/>
            <pc:sldMk cId="3043519298" sldId="1324"/>
            <ac:picMk id="8" creationId="{DCD6D08C-584F-3239-2B53-3211387ADF1C}"/>
          </ac:picMkLst>
        </pc:picChg>
      </pc:sldChg>
      <pc:sldChg chg="addSp delSp modSp add mod">
        <pc:chgData name="Timothy Paul Watson" userId="b96d2eaa-992c-468e-8549-7806c07b2251" providerId="ADAL" clId="{E6A1858D-FBE7-437F-88F5-C49FBFF95325}" dt="2025-04-30T13:02:27.939" v="6781" actId="1076"/>
        <pc:sldMkLst>
          <pc:docMk/>
          <pc:sldMk cId="2988504645" sldId="1325"/>
        </pc:sldMkLst>
        <pc:spChg chg="add mod">
          <ac:chgData name="Timothy Paul Watson" userId="b96d2eaa-992c-468e-8549-7806c07b2251" providerId="ADAL" clId="{E6A1858D-FBE7-437F-88F5-C49FBFF95325}" dt="2025-04-30T13:02:27.939" v="6781" actId="1076"/>
          <ac:spMkLst>
            <pc:docMk/>
            <pc:sldMk cId="2988504645" sldId="1325"/>
            <ac:spMk id="3" creationId="{9E0C8D94-E5CF-CC56-CA68-13804A67CCFC}"/>
          </ac:spMkLst>
        </pc:spChg>
        <pc:spChg chg="mod">
          <ac:chgData name="Timothy Paul Watson" userId="b96d2eaa-992c-468e-8549-7806c07b2251" providerId="ADAL" clId="{E6A1858D-FBE7-437F-88F5-C49FBFF95325}" dt="2025-04-30T12:59:24.884" v="6273" actId="6549"/>
          <ac:spMkLst>
            <pc:docMk/>
            <pc:sldMk cId="2988504645" sldId="1325"/>
            <ac:spMk id="10" creationId="{D10A56A0-B243-988C-8FD0-46A07EEE828F}"/>
          </ac:spMkLst>
        </pc:spChg>
      </pc:sldChg>
      <pc:sldChg chg="addSp delSp modSp add mod">
        <pc:chgData name="Timothy Paul Watson" userId="b96d2eaa-992c-468e-8549-7806c07b2251" providerId="ADAL" clId="{E6A1858D-FBE7-437F-88F5-C49FBFF95325}" dt="2025-04-30T13:29:03.282" v="7114" actId="1076"/>
        <pc:sldMkLst>
          <pc:docMk/>
          <pc:sldMk cId="1098269595" sldId="1326"/>
        </pc:sldMkLst>
        <pc:spChg chg="add mod">
          <ac:chgData name="Timothy Paul Watson" userId="b96d2eaa-992c-468e-8549-7806c07b2251" providerId="ADAL" clId="{E6A1858D-FBE7-437F-88F5-C49FBFF95325}" dt="2025-04-30T13:08:43.666" v="6867" actId="692"/>
          <ac:spMkLst>
            <pc:docMk/>
            <pc:sldMk cId="1098269595" sldId="1326"/>
            <ac:spMk id="6" creationId="{5051B851-A1F1-028E-5B82-98A32324377F}"/>
          </ac:spMkLst>
        </pc:spChg>
        <pc:spChg chg="add mod">
          <ac:chgData name="Timothy Paul Watson" userId="b96d2eaa-992c-468e-8549-7806c07b2251" providerId="ADAL" clId="{E6A1858D-FBE7-437F-88F5-C49FBFF95325}" dt="2025-04-30T13:23:56.390" v="7049" actId="14100"/>
          <ac:spMkLst>
            <pc:docMk/>
            <pc:sldMk cId="1098269595" sldId="1326"/>
            <ac:spMk id="11" creationId="{955977A7-7C02-8383-071A-66D8D6594BF8}"/>
          </ac:spMkLst>
        </pc:spChg>
        <pc:grpChg chg="add mod">
          <ac:chgData name="Timothy Paul Watson" userId="b96d2eaa-992c-468e-8549-7806c07b2251" providerId="ADAL" clId="{E6A1858D-FBE7-437F-88F5-C49FBFF95325}" dt="2025-04-30T13:29:03.282" v="7114" actId="1076"/>
          <ac:grpSpMkLst>
            <pc:docMk/>
            <pc:sldMk cId="1098269595" sldId="1326"/>
            <ac:grpSpMk id="7" creationId="{0B442CB7-03BD-AD93-24CC-2D7A024EDA3E}"/>
          </ac:grpSpMkLst>
        </pc:grpChg>
        <pc:picChg chg="add mod">
          <ac:chgData name="Timothy Paul Watson" userId="b96d2eaa-992c-468e-8549-7806c07b2251" providerId="ADAL" clId="{E6A1858D-FBE7-437F-88F5-C49FBFF95325}" dt="2025-04-30T13:08:43.666" v="6867" actId="692"/>
          <ac:picMkLst>
            <pc:docMk/>
            <pc:sldMk cId="1098269595" sldId="1326"/>
            <ac:picMk id="5" creationId="{AE38FB14-A2C8-4D6B-BA88-07993AAE2ACC}"/>
          </ac:picMkLst>
        </pc:picChg>
        <pc:picChg chg="add mod">
          <ac:chgData name="Timothy Paul Watson" userId="b96d2eaa-992c-468e-8549-7806c07b2251" providerId="ADAL" clId="{E6A1858D-FBE7-437F-88F5-C49FBFF95325}" dt="2025-04-30T13:28:54.536" v="7113" actId="692"/>
          <ac:picMkLst>
            <pc:docMk/>
            <pc:sldMk cId="1098269595" sldId="1326"/>
            <ac:picMk id="14" creationId="{6A86145F-F1ED-E1F3-ADD4-49DC61D8710E}"/>
          </ac:picMkLst>
        </pc:picChg>
      </pc:sldChg>
      <pc:sldChg chg="addSp delSp modSp new mod modNotesTx">
        <pc:chgData name="Timothy Paul Watson" userId="b96d2eaa-992c-468e-8549-7806c07b2251" providerId="ADAL" clId="{E6A1858D-FBE7-437F-88F5-C49FBFF95325}" dt="2025-04-30T13:37:17.145" v="7544" actId="1076"/>
        <pc:sldMkLst>
          <pc:docMk/>
          <pc:sldMk cId="1325838364" sldId="1327"/>
        </pc:sldMkLst>
        <pc:spChg chg="add mod">
          <ac:chgData name="Timothy Paul Watson" userId="b96d2eaa-992c-468e-8549-7806c07b2251" providerId="ADAL" clId="{E6A1858D-FBE7-437F-88F5-C49FBFF95325}" dt="2025-04-30T13:33:39.863" v="7202" actId="164"/>
          <ac:spMkLst>
            <pc:docMk/>
            <pc:sldMk cId="1325838364" sldId="1327"/>
            <ac:spMk id="14" creationId="{087DB212-75F1-AE47-846A-BC503E02DC08}"/>
          </ac:spMkLst>
        </pc:spChg>
        <pc:spChg chg="add mod">
          <ac:chgData name="Timothy Paul Watson" userId="b96d2eaa-992c-468e-8549-7806c07b2251" providerId="ADAL" clId="{E6A1858D-FBE7-437F-88F5-C49FBFF95325}" dt="2025-04-30T13:33:39.863" v="7202" actId="164"/>
          <ac:spMkLst>
            <pc:docMk/>
            <pc:sldMk cId="1325838364" sldId="1327"/>
            <ac:spMk id="17" creationId="{E7D19DBF-9CA8-08C7-49E7-C96B949C09D3}"/>
          </ac:spMkLst>
        </pc:spChg>
        <pc:spChg chg="add mod">
          <ac:chgData name="Timothy Paul Watson" userId="b96d2eaa-992c-468e-8549-7806c07b2251" providerId="ADAL" clId="{E6A1858D-FBE7-437F-88F5-C49FBFF95325}" dt="2025-04-30T13:30:20.502" v="7164" actId="1076"/>
          <ac:spMkLst>
            <pc:docMk/>
            <pc:sldMk cId="1325838364" sldId="1327"/>
            <ac:spMk id="18" creationId="{721BD0FF-9914-98CF-6DC5-5B7265C93A25}"/>
          </ac:spMkLst>
        </pc:spChg>
        <pc:spChg chg="add mod">
          <ac:chgData name="Timothy Paul Watson" userId="b96d2eaa-992c-468e-8549-7806c07b2251" providerId="ADAL" clId="{E6A1858D-FBE7-437F-88F5-C49FBFF95325}" dt="2025-04-30T13:37:17.145" v="7544" actId="1076"/>
          <ac:spMkLst>
            <pc:docMk/>
            <pc:sldMk cId="1325838364" sldId="1327"/>
            <ac:spMk id="21" creationId="{9CF8C8C8-99F6-98E7-9228-8FDA43B11240}"/>
          </ac:spMkLst>
        </pc:spChg>
        <pc:grpChg chg="add mod">
          <ac:chgData name="Timothy Paul Watson" userId="b96d2eaa-992c-468e-8549-7806c07b2251" providerId="ADAL" clId="{E6A1858D-FBE7-437F-88F5-C49FBFF95325}" dt="2025-04-30T13:33:45.038" v="7203" actId="1076"/>
          <ac:grpSpMkLst>
            <pc:docMk/>
            <pc:sldMk cId="1325838364" sldId="1327"/>
            <ac:grpSpMk id="20" creationId="{B10F313D-2E50-C4DE-72D7-1B9B0FCE923A}"/>
          </ac:grpSpMkLst>
        </pc:grpChg>
        <pc:picChg chg="add mod">
          <ac:chgData name="Timothy Paul Watson" userId="b96d2eaa-992c-468e-8549-7806c07b2251" providerId="ADAL" clId="{E6A1858D-FBE7-437F-88F5-C49FBFF95325}" dt="2025-04-30T13:33:39.863" v="7202" actId="164"/>
          <ac:picMkLst>
            <pc:docMk/>
            <pc:sldMk cId="1325838364" sldId="1327"/>
            <ac:picMk id="8" creationId="{2F73ACDE-FCCC-4B2C-62D8-0B13A5764DC8}"/>
          </ac:picMkLst>
        </pc:picChg>
        <pc:cxnChg chg="add mod">
          <ac:chgData name="Timothy Paul Watson" userId="b96d2eaa-992c-468e-8549-7806c07b2251" providerId="ADAL" clId="{E6A1858D-FBE7-437F-88F5-C49FBFF95325}" dt="2025-04-30T13:33:39.863" v="7202" actId="164"/>
          <ac:cxnSpMkLst>
            <pc:docMk/>
            <pc:sldMk cId="1325838364" sldId="1327"/>
            <ac:cxnSpMk id="10" creationId="{1AA45808-6192-C9AA-CA65-BBBF4CDB20F0}"/>
          </ac:cxnSpMkLst>
        </pc:cxnChg>
        <pc:cxnChg chg="add mod">
          <ac:chgData name="Timothy Paul Watson" userId="b96d2eaa-992c-468e-8549-7806c07b2251" providerId="ADAL" clId="{E6A1858D-FBE7-437F-88F5-C49FBFF95325}" dt="2025-04-30T13:33:39.863" v="7202" actId="164"/>
          <ac:cxnSpMkLst>
            <pc:docMk/>
            <pc:sldMk cId="1325838364" sldId="1327"/>
            <ac:cxnSpMk id="11" creationId="{59412864-1DCF-A8E9-2ED6-BE776ABB6B27}"/>
          </ac:cxnSpMkLst>
        </pc:cxnChg>
      </pc:sldChg>
      <pc:sldChg chg="addSp delSp modSp add mod">
        <pc:chgData name="Timothy Paul Watson" userId="b96d2eaa-992c-468e-8549-7806c07b2251" providerId="ADAL" clId="{E6A1858D-FBE7-437F-88F5-C49FBFF95325}" dt="2025-05-08T07:58:08.887" v="21085" actId="20577"/>
        <pc:sldMkLst>
          <pc:docMk/>
          <pc:sldMk cId="2019666077" sldId="1328"/>
        </pc:sldMkLst>
        <pc:spChg chg="add del mod">
          <ac:chgData name="Timothy Paul Watson" userId="b96d2eaa-992c-468e-8549-7806c07b2251" providerId="ADAL" clId="{E6A1858D-FBE7-437F-88F5-C49FBFF95325}" dt="2025-05-02T12:00:49.883" v="7555" actId="1076"/>
          <ac:spMkLst>
            <pc:docMk/>
            <pc:sldMk cId="2019666077" sldId="1328"/>
            <ac:spMk id="9" creationId="{4EA3D9FF-0762-4998-3009-228DC66C1D07}"/>
          </ac:spMkLst>
        </pc:spChg>
        <pc:spChg chg="mod">
          <ac:chgData name="Timothy Paul Watson" userId="b96d2eaa-992c-468e-8549-7806c07b2251" providerId="ADAL" clId="{E6A1858D-FBE7-437F-88F5-C49FBFF95325}" dt="2025-05-08T07:58:08.887" v="21085" actId="20577"/>
          <ac:spMkLst>
            <pc:docMk/>
            <pc:sldMk cId="2019666077" sldId="1328"/>
            <ac:spMk id="10" creationId="{4AAACD55-ED22-F495-EDE4-DAD14CC539DD}"/>
          </ac:spMkLst>
        </pc:spChg>
        <pc:picChg chg="add mod">
          <ac:chgData name="Timothy Paul Watson" userId="b96d2eaa-992c-468e-8549-7806c07b2251" providerId="ADAL" clId="{E6A1858D-FBE7-437F-88F5-C49FBFF95325}" dt="2025-05-02T13:30:05.761" v="11925" actId="692"/>
          <ac:picMkLst>
            <pc:docMk/>
            <pc:sldMk cId="2019666077" sldId="1328"/>
            <ac:picMk id="14" creationId="{6E5124D7-4EA1-EB1D-F3D8-DF6177F769B3}"/>
          </ac:picMkLst>
        </pc:picChg>
      </pc:sldChg>
      <pc:sldChg chg="modSp add mod">
        <pc:chgData name="Timothy Paul Watson" userId="b96d2eaa-992c-468e-8549-7806c07b2251" providerId="ADAL" clId="{E6A1858D-FBE7-437F-88F5-C49FBFF95325}" dt="2025-05-02T13:12:17.799" v="9483" actId="1076"/>
        <pc:sldMkLst>
          <pc:docMk/>
          <pc:sldMk cId="2773624507" sldId="1329"/>
        </pc:sldMkLst>
        <pc:spChg chg="mod">
          <ac:chgData name="Timothy Paul Watson" userId="b96d2eaa-992c-468e-8549-7806c07b2251" providerId="ADAL" clId="{E6A1858D-FBE7-437F-88F5-C49FBFF95325}" dt="2025-05-02T13:12:17.799" v="9483" actId="1076"/>
          <ac:spMkLst>
            <pc:docMk/>
            <pc:sldMk cId="2773624507" sldId="1329"/>
            <ac:spMk id="2" creationId="{234D6BF4-B0AE-B96D-C652-371DC826FE7E}"/>
          </ac:spMkLst>
        </pc:spChg>
        <pc:spChg chg="mod">
          <ac:chgData name="Timothy Paul Watson" userId="b96d2eaa-992c-468e-8549-7806c07b2251" providerId="ADAL" clId="{E6A1858D-FBE7-437F-88F5-C49FBFF95325}" dt="2025-05-02T13:04:41.379" v="7974" actId="1076"/>
          <ac:spMkLst>
            <pc:docMk/>
            <pc:sldMk cId="2773624507" sldId="1329"/>
            <ac:spMk id="3" creationId="{C5021F97-3D5F-874F-79C3-75F7BAB640D4}"/>
          </ac:spMkLst>
        </pc:spChg>
      </pc:sldChg>
      <pc:sldChg chg="addSp delSp modSp add del mod">
        <pc:chgData name="Timothy Paul Watson" userId="b96d2eaa-992c-468e-8549-7806c07b2251" providerId="ADAL" clId="{E6A1858D-FBE7-437F-88F5-C49FBFF95325}" dt="2025-05-02T13:38:15.592" v="12495" actId="2696"/>
        <pc:sldMkLst>
          <pc:docMk/>
          <pc:sldMk cId="2966997575" sldId="1330"/>
        </pc:sldMkLst>
        <pc:spChg chg="mod">
          <ac:chgData name="Timothy Paul Watson" userId="b96d2eaa-992c-468e-8549-7806c07b2251" providerId="ADAL" clId="{E6A1858D-FBE7-437F-88F5-C49FBFF95325}" dt="2025-05-02T13:23:08.554" v="11183" actId="20577"/>
          <ac:spMkLst>
            <pc:docMk/>
            <pc:sldMk cId="2966997575" sldId="1330"/>
            <ac:spMk id="2" creationId="{4580CDDA-FC17-354A-E67B-BDED2365F7D1}"/>
          </ac:spMkLst>
        </pc:spChg>
        <pc:spChg chg="add mod">
          <ac:chgData name="Timothy Paul Watson" userId="b96d2eaa-992c-468e-8549-7806c07b2251" providerId="ADAL" clId="{E6A1858D-FBE7-437F-88F5-C49FBFF95325}" dt="2025-05-02T13:13:52.335" v="9534" actId="1076"/>
          <ac:spMkLst>
            <pc:docMk/>
            <pc:sldMk cId="2966997575" sldId="1330"/>
            <ac:spMk id="4" creationId="{B4E586F0-2F05-AF52-33B2-EFD4DB484219}"/>
          </ac:spMkLst>
        </pc:spChg>
      </pc:sldChg>
      <pc:sldChg chg="addSp modSp add del mod">
        <pc:chgData name="Timothy Paul Watson" userId="b96d2eaa-992c-468e-8549-7806c07b2251" providerId="ADAL" clId="{E6A1858D-FBE7-437F-88F5-C49FBFF95325}" dt="2025-05-05T13:13:50.037" v="16450" actId="108"/>
        <pc:sldMkLst>
          <pc:docMk/>
          <pc:sldMk cId="3937580586" sldId="1331"/>
        </pc:sldMkLst>
        <pc:spChg chg="mod">
          <ac:chgData name="Timothy Paul Watson" userId="b96d2eaa-992c-468e-8549-7806c07b2251" providerId="ADAL" clId="{E6A1858D-FBE7-437F-88F5-C49FBFF95325}" dt="2025-05-05T13:13:40.070" v="16448" actId="1076"/>
          <ac:spMkLst>
            <pc:docMk/>
            <pc:sldMk cId="3937580586" sldId="1331"/>
            <ac:spMk id="2" creationId="{64BB6E87-3F4B-1483-2CF6-62CB388C9108}"/>
          </ac:spMkLst>
        </pc:spChg>
        <pc:picChg chg="add mod">
          <ac:chgData name="Timothy Paul Watson" userId="b96d2eaa-992c-468e-8549-7806c07b2251" providerId="ADAL" clId="{E6A1858D-FBE7-437F-88F5-C49FBFF95325}" dt="2025-05-05T13:13:50.037" v="16450" actId="108"/>
          <ac:picMkLst>
            <pc:docMk/>
            <pc:sldMk cId="3937580586" sldId="1331"/>
            <ac:picMk id="5" creationId="{74B98DC1-EEB5-6C06-241F-4D6CC62AF9E2}"/>
          </ac:picMkLst>
        </pc:picChg>
      </pc:sldChg>
      <pc:sldChg chg="addSp modSp add del mod">
        <pc:chgData name="Timothy Paul Watson" userId="b96d2eaa-992c-468e-8549-7806c07b2251" providerId="ADAL" clId="{E6A1858D-FBE7-437F-88F5-C49FBFF95325}" dt="2025-05-05T13:24:29.870" v="16482" actId="1076"/>
        <pc:sldMkLst>
          <pc:docMk/>
          <pc:sldMk cId="1574896746" sldId="1332"/>
        </pc:sldMkLst>
        <pc:spChg chg="mod">
          <ac:chgData name="Timothy Paul Watson" userId="b96d2eaa-992c-468e-8549-7806c07b2251" providerId="ADAL" clId="{E6A1858D-FBE7-437F-88F5-C49FBFF95325}" dt="2025-05-05T13:19:42.109" v="16480" actId="1076"/>
          <ac:spMkLst>
            <pc:docMk/>
            <pc:sldMk cId="1574896746" sldId="1332"/>
            <ac:spMk id="2" creationId="{5ACDC9EF-33EA-BE58-D08F-8969F95B92C2}"/>
          </ac:spMkLst>
        </pc:spChg>
        <pc:spChg chg="add mod">
          <ac:chgData name="Timothy Paul Watson" userId="b96d2eaa-992c-468e-8549-7806c07b2251" providerId="ADAL" clId="{E6A1858D-FBE7-437F-88F5-C49FBFF95325}" dt="2025-05-05T13:19:37.574" v="16479" actId="1076"/>
          <ac:spMkLst>
            <pc:docMk/>
            <pc:sldMk cId="1574896746" sldId="1332"/>
            <ac:spMk id="5" creationId="{965347D8-20AC-7D59-F093-7E51635C3962}"/>
          </ac:spMkLst>
        </pc:spChg>
        <pc:picChg chg="add mod">
          <ac:chgData name="Timothy Paul Watson" userId="b96d2eaa-992c-468e-8549-7806c07b2251" providerId="ADAL" clId="{E6A1858D-FBE7-437F-88F5-C49FBFF95325}" dt="2025-05-05T13:24:29.870" v="16482" actId="1076"/>
          <ac:picMkLst>
            <pc:docMk/>
            <pc:sldMk cId="1574896746" sldId="1332"/>
            <ac:picMk id="3" creationId="{DA97463D-793B-7F7D-F321-A82E55E870BD}"/>
          </ac:picMkLst>
        </pc:picChg>
      </pc:sldChg>
      <pc:sldChg chg="addSp delSp modSp add mod ord">
        <pc:chgData name="Timothy Paul Watson" userId="b96d2eaa-992c-468e-8549-7806c07b2251" providerId="ADAL" clId="{E6A1858D-FBE7-437F-88F5-C49FBFF95325}" dt="2025-05-06T07:23:35.179" v="16492" actId="478"/>
        <pc:sldMkLst>
          <pc:docMk/>
          <pc:sldMk cId="1289551826" sldId="1333"/>
        </pc:sldMkLst>
        <pc:spChg chg="mod">
          <ac:chgData name="Timothy Paul Watson" userId="b96d2eaa-992c-468e-8549-7806c07b2251" providerId="ADAL" clId="{E6A1858D-FBE7-437F-88F5-C49FBFF95325}" dt="2025-05-05T12:53:09.409" v="15202" actId="20577"/>
          <ac:spMkLst>
            <pc:docMk/>
            <pc:sldMk cId="1289551826" sldId="1333"/>
            <ac:spMk id="2" creationId="{20322BB7-E75C-026F-60AE-E22888D61453}"/>
          </ac:spMkLst>
        </pc:spChg>
        <pc:spChg chg="mod">
          <ac:chgData name="Timothy Paul Watson" userId="b96d2eaa-992c-468e-8549-7806c07b2251" providerId="ADAL" clId="{E6A1858D-FBE7-437F-88F5-C49FBFF95325}" dt="2025-05-05T09:18:25.286" v="13796" actId="20577"/>
          <ac:spMkLst>
            <pc:docMk/>
            <pc:sldMk cId="1289551826" sldId="1333"/>
            <ac:spMk id="3" creationId="{F96F88F4-7C63-9360-3FC1-3C51E4B0A406}"/>
          </ac:spMkLst>
        </pc:spChg>
        <pc:spChg chg="add mod">
          <ac:chgData name="Timothy Paul Watson" userId="b96d2eaa-992c-468e-8549-7806c07b2251" providerId="ADAL" clId="{E6A1858D-FBE7-437F-88F5-C49FBFF95325}" dt="2025-05-05T09:25:53.270" v="15033" actId="1076"/>
          <ac:spMkLst>
            <pc:docMk/>
            <pc:sldMk cId="1289551826" sldId="1333"/>
            <ac:spMk id="5" creationId="{EFAF2E73-EDAC-DE48-3154-DDA6B435457F}"/>
          </ac:spMkLst>
        </pc:spChg>
        <pc:picChg chg="add mod">
          <ac:chgData name="Timothy Paul Watson" userId="b96d2eaa-992c-468e-8549-7806c07b2251" providerId="ADAL" clId="{E6A1858D-FBE7-437F-88F5-C49FBFF95325}" dt="2025-05-05T09:23:26.326" v="14672" actId="1076"/>
          <ac:picMkLst>
            <pc:docMk/>
            <pc:sldMk cId="1289551826" sldId="1333"/>
            <ac:picMk id="4" creationId="{73918A9A-6372-C10B-307B-B909A797A101}"/>
          </ac:picMkLst>
        </pc:picChg>
      </pc:sldChg>
      <pc:sldChg chg="addSp delSp modSp new mod">
        <pc:chgData name="Timothy Paul Watson" userId="b96d2eaa-992c-468e-8549-7806c07b2251" providerId="ADAL" clId="{E6A1858D-FBE7-437F-88F5-C49FBFF95325}" dt="2025-05-05T13:07:34.710" v="16149"/>
        <pc:sldMkLst>
          <pc:docMk/>
          <pc:sldMk cId="1535272736" sldId="1334"/>
        </pc:sldMkLst>
        <pc:spChg chg="add mod">
          <ac:chgData name="Timothy Paul Watson" userId="b96d2eaa-992c-468e-8549-7806c07b2251" providerId="ADAL" clId="{E6A1858D-FBE7-437F-88F5-C49FBFF95325}" dt="2025-05-05T13:06:32.161" v="16137" actId="1076"/>
          <ac:spMkLst>
            <pc:docMk/>
            <pc:sldMk cId="1535272736" sldId="1334"/>
            <ac:spMk id="9" creationId="{D4AF7766-1D02-9E67-324B-0F874F417D47}"/>
          </ac:spMkLst>
        </pc:spChg>
        <pc:spChg chg="add mod">
          <ac:chgData name="Timothy Paul Watson" userId="b96d2eaa-992c-468e-8549-7806c07b2251" providerId="ADAL" clId="{E6A1858D-FBE7-437F-88F5-C49FBFF95325}" dt="2025-05-05T13:07:09.831" v="16146" actId="1076"/>
          <ac:spMkLst>
            <pc:docMk/>
            <pc:sldMk cId="1535272736" sldId="1334"/>
            <ac:spMk id="10" creationId="{ECE91418-D01B-324A-6A65-0FC643F19975}"/>
          </ac:spMkLst>
        </pc:spChg>
        <pc:spChg chg="add mod">
          <ac:chgData name="Timothy Paul Watson" userId="b96d2eaa-992c-468e-8549-7806c07b2251" providerId="ADAL" clId="{E6A1858D-FBE7-437F-88F5-C49FBFF95325}" dt="2025-05-05T13:05:44.569" v="16096" actId="1076"/>
          <ac:spMkLst>
            <pc:docMk/>
            <pc:sldMk cId="1535272736" sldId="1334"/>
            <ac:spMk id="11" creationId="{148D1872-AD91-6976-C5E7-9923E3A24F7C}"/>
          </ac:spMkLst>
        </pc:spChg>
        <pc:picChg chg="add mod">
          <ac:chgData name="Timothy Paul Watson" userId="b96d2eaa-992c-468e-8549-7806c07b2251" providerId="ADAL" clId="{E6A1858D-FBE7-437F-88F5-C49FBFF95325}" dt="2025-05-05T13:06:01.643" v="16099" actId="692"/>
          <ac:picMkLst>
            <pc:docMk/>
            <pc:sldMk cId="1535272736" sldId="1334"/>
            <ac:picMk id="8" creationId="{828FF0F9-75BC-0BA8-DCC0-5E9175DACE9A}"/>
          </ac:picMkLst>
        </pc:picChg>
      </pc:sldChg>
      <pc:sldChg chg="addSp delSp modSp new mod">
        <pc:chgData name="Timothy Paul Watson" userId="b96d2eaa-992c-468e-8549-7806c07b2251" providerId="ADAL" clId="{E6A1858D-FBE7-437F-88F5-C49FBFF95325}" dt="2025-05-06T07:38:33.335" v="16579" actId="1076"/>
        <pc:sldMkLst>
          <pc:docMk/>
          <pc:sldMk cId="2638064601" sldId="1335"/>
        </pc:sldMkLst>
        <pc:spChg chg="add mod">
          <ac:chgData name="Timothy Paul Watson" userId="b96d2eaa-992c-468e-8549-7806c07b2251" providerId="ADAL" clId="{E6A1858D-FBE7-437F-88F5-C49FBFF95325}" dt="2025-05-06T07:28:22.820" v="16578" actId="14100"/>
          <ac:spMkLst>
            <pc:docMk/>
            <pc:sldMk cId="2638064601" sldId="1335"/>
            <ac:spMk id="5" creationId="{3EAFF968-C0D3-C2D6-9889-8C0F58ADD620}"/>
          </ac:spMkLst>
        </pc:spChg>
        <pc:picChg chg="add mod">
          <ac:chgData name="Timothy Paul Watson" userId="b96d2eaa-992c-468e-8549-7806c07b2251" providerId="ADAL" clId="{E6A1858D-FBE7-437F-88F5-C49FBFF95325}" dt="2025-05-06T07:38:33.335" v="16579" actId="1076"/>
          <ac:picMkLst>
            <pc:docMk/>
            <pc:sldMk cId="2638064601" sldId="1335"/>
            <ac:picMk id="4" creationId="{C235987C-1704-657B-B1E0-6ADAA10C86F7}"/>
          </ac:picMkLst>
        </pc:picChg>
      </pc:sldChg>
      <pc:sldChg chg="addSp delSp modSp new mod">
        <pc:chgData name="Timothy Paul Watson" userId="b96d2eaa-992c-468e-8549-7806c07b2251" providerId="ADAL" clId="{E6A1858D-FBE7-437F-88F5-C49FBFF95325}" dt="2025-05-16T13:35:10.762" v="21157" actId="14100"/>
        <pc:sldMkLst>
          <pc:docMk/>
          <pc:sldMk cId="3902498525" sldId="1336"/>
        </pc:sldMkLst>
        <pc:spChg chg="mod">
          <ac:chgData name="Timothy Paul Watson" userId="b96d2eaa-992c-468e-8549-7806c07b2251" providerId="ADAL" clId="{E6A1858D-FBE7-437F-88F5-C49FBFF95325}" dt="2025-05-06T12:05:47.290" v="18087" actId="20577"/>
          <ac:spMkLst>
            <pc:docMk/>
            <pc:sldMk cId="3902498525" sldId="1336"/>
            <ac:spMk id="4" creationId="{71D31E8F-E38D-471B-7ED8-5E37FE62D6C3}"/>
          </ac:spMkLst>
        </pc:spChg>
        <pc:spChg chg="mod">
          <ac:chgData name="Timothy Paul Watson" userId="b96d2eaa-992c-468e-8549-7806c07b2251" providerId="ADAL" clId="{E6A1858D-FBE7-437F-88F5-C49FBFF95325}" dt="2025-05-16T13:35:10.762" v="21157" actId="14100"/>
          <ac:spMkLst>
            <pc:docMk/>
            <pc:sldMk cId="3902498525" sldId="1336"/>
            <ac:spMk id="5" creationId="{426DB351-7149-8383-41D7-35CE2B41518F}"/>
          </ac:spMkLst>
        </pc:spChg>
        <pc:spChg chg="add mod">
          <ac:chgData name="Timothy Paul Watson" userId="b96d2eaa-992c-468e-8549-7806c07b2251" providerId="ADAL" clId="{E6A1858D-FBE7-437F-88F5-C49FBFF95325}" dt="2025-05-07T06:42:00.950" v="20324" actId="1076"/>
          <ac:spMkLst>
            <pc:docMk/>
            <pc:sldMk cId="3902498525" sldId="1336"/>
            <ac:spMk id="15" creationId="{D910A709-A08A-5562-D08F-933CE9A83A8C}"/>
          </ac:spMkLst>
        </pc:spChg>
        <pc:spChg chg="add mod">
          <ac:chgData name="Timothy Paul Watson" userId="b96d2eaa-992c-468e-8549-7806c07b2251" providerId="ADAL" clId="{E6A1858D-FBE7-437F-88F5-C49FBFF95325}" dt="2025-05-07T06:36:16.177" v="20192" actId="164"/>
          <ac:spMkLst>
            <pc:docMk/>
            <pc:sldMk cId="3902498525" sldId="1336"/>
            <ac:spMk id="17" creationId="{79BF6262-D3A5-BBA8-8551-EA10C310A02C}"/>
          </ac:spMkLst>
        </pc:spChg>
        <pc:spChg chg="add mod">
          <ac:chgData name="Timothy Paul Watson" userId="b96d2eaa-992c-468e-8549-7806c07b2251" providerId="ADAL" clId="{E6A1858D-FBE7-437F-88F5-C49FBFF95325}" dt="2025-05-07T06:43:38.515" v="20344" actId="20577"/>
          <ac:spMkLst>
            <pc:docMk/>
            <pc:sldMk cId="3902498525" sldId="1336"/>
            <ac:spMk id="22" creationId="{140202C3-9493-BC76-6AA8-65ECB9345577}"/>
          </ac:spMkLst>
        </pc:spChg>
        <pc:spChg chg="add mod">
          <ac:chgData name="Timothy Paul Watson" userId="b96d2eaa-992c-468e-8549-7806c07b2251" providerId="ADAL" clId="{E6A1858D-FBE7-437F-88F5-C49FBFF95325}" dt="2025-05-07T06:36:16.177" v="20192" actId="164"/>
          <ac:spMkLst>
            <pc:docMk/>
            <pc:sldMk cId="3902498525" sldId="1336"/>
            <ac:spMk id="23" creationId="{B55B0ED1-03B4-7A87-9A2A-6132E575806F}"/>
          </ac:spMkLst>
        </pc:spChg>
        <pc:spChg chg="add mod">
          <ac:chgData name="Timothy Paul Watson" userId="b96d2eaa-992c-468e-8549-7806c07b2251" providerId="ADAL" clId="{E6A1858D-FBE7-437F-88F5-C49FBFF95325}" dt="2025-05-07T06:36:16.177" v="20192" actId="164"/>
          <ac:spMkLst>
            <pc:docMk/>
            <pc:sldMk cId="3902498525" sldId="1336"/>
            <ac:spMk id="24" creationId="{0C7DA8B9-28F5-43D3-FA5D-5F839F64F94F}"/>
          </ac:spMkLst>
        </pc:spChg>
        <pc:spChg chg="add mod">
          <ac:chgData name="Timothy Paul Watson" userId="b96d2eaa-992c-468e-8549-7806c07b2251" providerId="ADAL" clId="{E6A1858D-FBE7-437F-88F5-C49FBFF95325}" dt="2025-05-07T06:36:16.177" v="20192" actId="164"/>
          <ac:spMkLst>
            <pc:docMk/>
            <pc:sldMk cId="3902498525" sldId="1336"/>
            <ac:spMk id="25" creationId="{A25300EA-97A4-F591-92D4-FFEB6A81F68D}"/>
          </ac:spMkLst>
        </pc:spChg>
        <pc:spChg chg="add mod">
          <ac:chgData name="Timothy Paul Watson" userId="b96d2eaa-992c-468e-8549-7806c07b2251" providerId="ADAL" clId="{E6A1858D-FBE7-437F-88F5-C49FBFF95325}" dt="2025-05-07T06:36:16.177" v="20192" actId="164"/>
          <ac:spMkLst>
            <pc:docMk/>
            <pc:sldMk cId="3902498525" sldId="1336"/>
            <ac:spMk id="26" creationId="{2484F396-379A-9305-ADE8-B6C9F7208BFE}"/>
          </ac:spMkLst>
        </pc:spChg>
        <pc:spChg chg="add mod">
          <ac:chgData name="Timothy Paul Watson" userId="b96d2eaa-992c-468e-8549-7806c07b2251" providerId="ADAL" clId="{E6A1858D-FBE7-437F-88F5-C49FBFF95325}" dt="2025-05-06T11:51:12.596" v="17919" actId="14100"/>
          <ac:spMkLst>
            <pc:docMk/>
            <pc:sldMk cId="3902498525" sldId="1336"/>
            <ac:spMk id="27" creationId="{5C21B8C2-6EB3-C2FB-5F38-517B5097C789}"/>
          </ac:spMkLst>
        </pc:spChg>
        <pc:spChg chg="add mod">
          <ac:chgData name="Timothy Paul Watson" userId="b96d2eaa-992c-468e-8549-7806c07b2251" providerId="ADAL" clId="{E6A1858D-FBE7-437F-88F5-C49FBFF95325}" dt="2025-05-06T11:50:41.010" v="17884" actId="1076"/>
          <ac:spMkLst>
            <pc:docMk/>
            <pc:sldMk cId="3902498525" sldId="1336"/>
            <ac:spMk id="28" creationId="{83809B62-6893-4D93-6B35-2C90F83FCED6}"/>
          </ac:spMkLst>
        </pc:spChg>
        <pc:spChg chg="add mod">
          <ac:chgData name="Timothy Paul Watson" userId="b96d2eaa-992c-468e-8549-7806c07b2251" providerId="ADAL" clId="{E6A1858D-FBE7-437F-88F5-C49FBFF95325}" dt="2025-05-06T11:52:29.580" v="17935" actId="692"/>
          <ac:spMkLst>
            <pc:docMk/>
            <pc:sldMk cId="3902498525" sldId="1336"/>
            <ac:spMk id="29" creationId="{42615322-E592-2ADA-5D79-C19B6FE1280C}"/>
          </ac:spMkLst>
        </pc:spChg>
        <pc:spChg chg="add mod">
          <ac:chgData name="Timothy Paul Watson" userId="b96d2eaa-992c-468e-8549-7806c07b2251" providerId="ADAL" clId="{E6A1858D-FBE7-437F-88F5-C49FBFF95325}" dt="2025-05-07T06:41:12.209" v="20321" actId="1076"/>
          <ac:spMkLst>
            <pc:docMk/>
            <pc:sldMk cId="3902498525" sldId="1336"/>
            <ac:spMk id="30" creationId="{FAFC5661-8765-CA44-714B-48BD6C4BB9AB}"/>
          </ac:spMkLst>
        </pc:spChg>
        <pc:spChg chg="add mod">
          <ac:chgData name="Timothy Paul Watson" userId="b96d2eaa-992c-468e-8549-7806c07b2251" providerId="ADAL" clId="{E6A1858D-FBE7-437F-88F5-C49FBFF95325}" dt="2025-05-07T06:40:43.842" v="20317" actId="1076"/>
          <ac:spMkLst>
            <pc:docMk/>
            <pc:sldMk cId="3902498525" sldId="1336"/>
            <ac:spMk id="31" creationId="{C7F96409-AB80-FB33-4413-6EA043AAE82C}"/>
          </ac:spMkLst>
        </pc:spChg>
        <pc:spChg chg="add mod ord">
          <ac:chgData name="Timothy Paul Watson" userId="b96d2eaa-992c-468e-8549-7806c07b2251" providerId="ADAL" clId="{E6A1858D-FBE7-437F-88F5-C49FBFF95325}" dt="2025-05-06T12:04:50.094" v="18086" actId="167"/>
          <ac:spMkLst>
            <pc:docMk/>
            <pc:sldMk cId="3902498525" sldId="1336"/>
            <ac:spMk id="33" creationId="{E14A949A-9183-C362-9969-589ED6416B03}"/>
          </ac:spMkLst>
        </pc:spChg>
        <pc:spChg chg="add mod ord">
          <ac:chgData name="Timothy Paul Watson" userId="b96d2eaa-992c-468e-8549-7806c07b2251" providerId="ADAL" clId="{E6A1858D-FBE7-437F-88F5-C49FBFF95325}" dt="2025-05-07T09:28:31.809" v="20460" actId="20577"/>
          <ac:spMkLst>
            <pc:docMk/>
            <pc:sldMk cId="3902498525" sldId="1336"/>
            <ac:spMk id="34" creationId="{60A2DAD4-0AF4-F172-CD4B-6755831D5160}"/>
          </ac:spMkLst>
        </pc:spChg>
        <pc:grpChg chg="add mod">
          <ac:chgData name="Timothy Paul Watson" userId="b96d2eaa-992c-468e-8549-7806c07b2251" providerId="ADAL" clId="{E6A1858D-FBE7-437F-88F5-C49FBFF95325}" dt="2025-05-07T09:24:08.593" v="20459" actId="14100"/>
          <ac:grpSpMkLst>
            <pc:docMk/>
            <pc:sldMk cId="3902498525" sldId="1336"/>
            <ac:grpSpMk id="3" creationId="{A49AE37E-A82F-5126-F68D-61DAA7C434FD}"/>
          </ac:grpSpMkLst>
        </pc:grpChg>
      </pc:sldChg>
      <pc:sldChg chg="delSp modSp add mod">
        <pc:chgData name="Timothy Paul Watson" userId="b96d2eaa-992c-468e-8549-7806c07b2251" providerId="ADAL" clId="{E6A1858D-FBE7-437F-88F5-C49FBFF95325}" dt="2025-05-07T13:59:32.503" v="20549" actId="20577"/>
        <pc:sldMkLst>
          <pc:docMk/>
          <pc:sldMk cId="4277113155" sldId="1337"/>
        </pc:sldMkLst>
        <pc:spChg chg="mod">
          <ac:chgData name="Timothy Paul Watson" userId="b96d2eaa-992c-468e-8549-7806c07b2251" providerId="ADAL" clId="{E6A1858D-FBE7-437F-88F5-C49FBFF95325}" dt="2025-05-06T12:07:05.822" v="18126" actId="6549"/>
          <ac:spMkLst>
            <pc:docMk/>
            <pc:sldMk cId="4277113155" sldId="1337"/>
            <ac:spMk id="2" creationId="{73A606B9-F114-3388-ACCC-0E2F8ECD7083}"/>
          </ac:spMkLst>
        </pc:spChg>
        <pc:spChg chg="mod">
          <ac:chgData name="Timothy Paul Watson" userId="b96d2eaa-992c-468e-8549-7806c07b2251" providerId="ADAL" clId="{E6A1858D-FBE7-437F-88F5-C49FBFF95325}" dt="2025-05-07T13:59:32.503" v="20549" actId="20577"/>
          <ac:spMkLst>
            <pc:docMk/>
            <pc:sldMk cId="4277113155" sldId="1337"/>
            <ac:spMk id="5" creationId="{3AE07CB2-24FF-C895-B2A2-D66C57E8653A}"/>
          </ac:spMkLst>
        </pc:spChg>
      </pc:sldChg>
      <pc:sldChg chg="modSp add mod ord">
        <pc:chgData name="Timothy Paul Watson" userId="b96d2eaa-992c-468e-8549-7806c07b2251" providerId="ADAL" clId="{E6A1858D-FBE7-437F-88F5-C49FBFF95325}" dt="2025-05-08T07:55:08.749" v="20793"/>
        <pc:sldMkLst>
          <pc:docMk/>
          <pc:sldMk cId="1391247358" sldId="1338"/>
        </pc:sldMkLst>
        <pc:spChg chg="mod">
          <ac:chgData name="Timothy Paul Watson" userId="b96d2eaa-992c-468e-8549-7806c07b2251" providerId="ADAL" clId="{E6A1858D-FBE7-437F-88F5-C49FBFF95325}" dt="2025-05-06T12:23:15.518" v="19172" actId="20577"/>
          <ac:spMkLst>
            <pc:docMk/>
            <pc:sldMk cId="1391247358" sldId="1338"/>
            <ac:spMk id="5" creationId="{F5CC9A0C-7E36-C438-1C83-1B54FE9DE766}"/>
          </ac:spMkLst>
        </pc:spChg>
        <pc:spChg chg="mod">
          <ac:chgData name="Timothy Paul Watson" userId="b96d2eaa-992c-468e-8549-7806c07b2251" providerId="ADAL" clId="{E6A1858D-FBE7-437F-88F5-C49FBFF95325}" dt="2025-05-06T12:28:24.177" v="20052" actId="14100"/>
          <ac:spMkLst>
            <pc:docMk/>
            <pc:sldMk cId="1391247358" sldId="1338"/>
            <ac:spMk id="18" creationId="{452DEF05-1810-0C39-28B8-412AD7E76202}"/>
          </ac:spMkLst>
        </pc:spChg>
      </pc:sldChg>
      <pc:sldMasterChg chg="modSldLayout">
        <pc:chgData name="Timothy Paul Watson" userId="b96d2eaa-992c-468e-8549-7806c07b2251" providerId="ADAL" clId="{E6A1858D-FBE7-437F-88F5-C49FBFF95325}" dt="2025-05-07T06:55:11.446" v="20457" actId="207"/>
        <pc:sldMasterMkLst>
          <pc:docMk/>
          <pc:sldMasterMk cId="2319903011" sldId="2147483648"/>
        </pc:sldMasterMkLst>
        <pc:sldLayoutChg chg="modSp mod">
          <pc:chgData name="Timothy Paul Watson" userId="b96d2eaa-992c-468e-8549-7806c07b2251" providerId="ADAL" clId="{E6A1858D-FBE7-437F-88F5-C49FBFF95325}" dt="2025-05-07T06:53:26.725" v="20454" actId="20577"/>
          <pc:sldLayoutMkLst>
            <pc:docMk/>
            <pc:sldMasterMk cId="2319903011" sldId="2147483648"/>
            <pc:sldLayoutMk cId="1647798049" sldId="2147483651"/>
          </pc:sldLayoutMkLst>
          <pc:spChg chg="mod">
            <ac:chgData name="Timothy Paul Watson" userId="b96d2eaa-992c-468e-8549-7806c07b2251" providerId="ADAL" clId="{E6A1858D-FBE7-437F-88F5-C49FBFF95325}" dt="2025-05-07T06:53:26.725" v="20454" actId="20577"/>
            <ac:spMkLst>
              <pc:docMk/>
              <pc:sldMasterMk cId="2319903011" sldId="2147483648"/>
              <pc:sldLayoutMk cId="1647798049" sldId="2147483651"/>
              <ac:spMk id="4" creationId="{55176839-2985-DF98-94E9-83EA4E6967E9}"/>
            </ac:spMkLst>
          </pc:spChg>
        </pc:sldLayoutChg>
        <pc:sldLayoutChg chg="addSp modSp mod">
          <pc:chgData name="Timothy Paul Watson" userId="b96d2eaa-992c-468e-8549-7806c07b2251" providerId="ADAL" clId="{E6A1858D-FBE7-437F-88F5-C49FBFF95325}" dt="2025-05-07T06:55:11.446" v="20457" actId="207"/>
          <pc:sldLayoutMkLst>
            <pc:docMk/>
            <pc:sldMasterMk cId="2319903011" sldId="2147483648"/>
            <pc:sldLayoutMk cId="3011949795" sldId="2147483670"/>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BF05DC35-68C2-4BDA-9BF4-910782E0ECF3}" type="datetimeFigureOut">
              <a:rPr lang="de-AT" smtClean="0"/>
              <a:t>20.05.2025</a:t>
            </a:fld>
            <a:endParaRPr lang="de-AT"/>
          </a:p>
        </p:txBody>
      </p:sp>
      <p:sp>
        <p:nvSpPr>
          <p:cNvPr id="4" name="Folienbildplatzhalter 3"/>
          <p:cNvSpPr>
            <a:spLocks noGrp="1" noRot="1" noChangeAspect="1"/>
          </p:cNvSpPr>
          <p:nvPr>
            <p:ph type="sldImg" idx="2"/>
          </p:nvPr>
        </p:nvSpPr>
        <p:spPr>
          <a:xfrm>
            <a:off x="436563" y="1233488"/>
            <a:ext cx="5924550" cy="3332162"/>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79768" y="4751220"/>
            <a:ext cx="5438140" cy="3887361"/>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9377318"/>
            <a:ext cx="2945659" cy="49534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50443" y="9377318"/>
            <a:ext cx="2945659" cy="49534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13</a:t>
            </a:fld>
            <a:endParaRPr lang="de-AT"/>
          </a:p>
        </p:txBody>
      </p:sp>
    </p:spTree>
    <p:extLst>
      <p:ext uri="{BB962C8B-B14F-4D97-AF65-F5344CB8AC3E}">
        <p14:creationId xmlns:p14="http://schemas.microsoft.com/office/powerpoint/2010/main" val="21280743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18</a:t>
            </a:fld>
            <a:endParaRPr lang="de-AT"/>
          </a:p>
        </p:txBody>
      </p:sp>
    </p:spTree>
    <p:extLst>
      <p:ext uri="{BB962C8B-B14F-4D97-AF65-F5344CB8AC3E}">
        <p14:creationId xmlns:p14="http://schemas.microsoft.com/office/powerpoint/2010/main" val="39146984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23</a:t>
            </a:fld>
            <a:endParaRPr lang="de-AT"/>
          </a:p>
        </p:txBody>
      </p:sp>
    </p:spTree>
    <p:extLst>
      <p:ext uri="{BB962C8B-B14F-4D97-AF65-F5344CB8AC3E}">
        <p14:creationId xmlns:p14="http://schemas.microsoft.com/office/powerpoint/2010/main" val="29486413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
        <p:nvSpPr>
          <p:cNvPr id="4" name="Textfeld 1">
            <a:extLst>
              <a:ext uri="{FF2B5EF4-FFF2-40B4-BE49-F238E27FC236}">
                <a16:creationId xmlns:a16="http://schemas.microsoft.com/office/drawing/2014/main" id="{55176839-2985-DF98-94E9-83EA4E6967E9}"/>
              </a:ext>
            </a:extLst>
          </p:cNvPr>
          <p:cNvSpPr txBox="1"/>
          <p:nvPr userDrawn="1"/>
        </p:nvSpPr>
        <p:spPr>
          <a:xfrm>
            <a:off x="1007830" y="87494"/>
            <a:ext cx="4212242" cy="170071"/>
          </a:xfrm>
          <a:prstGeom prst="rect">
            <a:avLst/>
          </a:prstGeom>
          <a:noFill/>
        </p:spPr>
        <p:txBody>
          <a:bodyPr wrap="square" rtlCol="0">
            <a:noAutofit/>
          </a:bodyPr>
          <a:lstStyle/>
          <a:p>
            <a:pPr>
              <a:lnSpc>
                <a:spcPts val="1238"/>
              </a:lnSpc>
            </a:pPr>
            <a:r>
              <a:rPr lang="en-US" sz="900" dirty="0">
                <a:solidFill>
                  <a:schemeClr val="bg1"/>
                </a:solidFill>
              </a:rPr>
              <a:t>20 May 2025 / FCC Week – Update on civil engineering strategy and schedule</a:t>
            </a:r>
          </a:p>
        </p:txBody>
      </p:sp>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9144000" cy="5143500"/>
          </a:xfrm>
        </p:spPr>
        <p:txBody>
          <a:bodyPr/>
          <a:lstStyle>
            <a:lvl1pPr algn="ctr">
              <a:lnSpc>
                <a:spcPct val="200000"/>
              </a:lnSpc>
              <a:defRPr sz="3000">
                <a:solidFill>
                  <a:schemeClr val="bg1"/>
                </a:solidFill>
              </a:defRPr>
            </a:lvl1pPr>
          </a:lstStyle>
          <a:p>
            <a:r>
              <a:rPr lang="en-US" noProof="0" dirty="0"/>
              <a:t>Add Movie</a:t>
            </a:r>
          </a:p>
        </p:txBody>
      </p:sp>
    </p:spTree>
    <p:extLst>
      <p:ext uri="{BB962C8B-B14F-4D97-AF65-F5344CB8AC3E}">
        <p14:creationId xmlns:p14="http://schemas.microsoft.com/office/powerpoint/2010/main" val="38216174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01194979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552"/>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63" r:id="rId2"/>
    <p:sldLayoutId id="2147483669" r:id="rId3"/>
    <p:sldLayoutId id="2147483670" r:id="rId4"/>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674071BD-B290-42F5-9B7A-FB812D611CC0}"/>
              </a:ext>
            </a:extLst>
          </p:cNvPr>
          <p:cNvSpPr>
            <a:spLocks noGrp="1"/>
          </p:cNvSpPr>
          <p:nvPr>
            <p:ph type="ctrTitle"/>
          </p:nvPr>
        </p:nvSpPr>
        <p:spPr>
          <a:xfrm>
            <a:off x="539552" y="1283628"/>
            <a:ext cx="8263350" cy="989611"/>
          </a:xfrm>
        </p:spPr>
        <p:txBody>
          <a:bodyPr/>
          <a:lstStyle/>
          <a:p>
            <a:r>
              <a:rPr lang="en-US" sz="2800" dirty="0">
                <a:effectLst/>
                <a:latin typeface="Calibri" panose="020F0502020204030204" pitchFamily="34" charset="0"/>
                <a:ea typeface="Calibri" panose="020F0502020204030204" pitchFamily="34" charset="0"/>
              </a:rPr>
              <a:t>Update on civil engineering </a:t>
            </a:r>
            <a:br>
              <a:rPr lang="en-US" sz="2800" dirty="0">
                <a:effectLst/>
                <a:latin typeface="Calibri" panose="020F0502020204030204" pitchFamily="34" charset="0"/>
                <a:ea typeface="Calibri" panose="020F0502020204030204" pitchFamily="34" charset="0"/>
              </a:rPr>
            </a:br>
            <a:r>
              <a:rPr lang="en-US" sz="2800" dirty="0">
                <a:effectLst/>
                <a:latin typeface="Calibri" panose="020F0502020204030204" pitchFamily="34" charset="0"/>
                <a:ea typeface="Calibri" panose="020F0502020204030204" pitchFamily="34" charset="0"/>
              </a:rPr>
              <a:t>strategy and schedule</a:t>
            </a:r>
            <a:endParaRPr lang="en-US" sz="2800" dirty="0"/>
          </a:p>
        </p:txBody>
      </p:sp>
      <p:sp>
        <p:nvSpPr>
          <p:cNvPr id="8" name="Foliennummernplatzhalter 7">
            <a:extLst>
              <a:ext uri="{FF2B5EF4-FFF2-40B4-BE49-F238E27FC236}">
                <a16:creationId xmlns:a16="http://schemas.microsoft.com/office/drawing/2014/main" id="{EA65A794-1675-4AFB-B2F6-BBBC54F8E4C9}"/>
              </a:ext>
            </a:extLst>
          </p:cNvPr>
          <p:cNvSpPr>
            <a:spLocks noGrp="1"/>
          </p:cNvSpPr>
          <p:nvPr>
            <p:ph type="sldNum" sz="quarter" idx="12"/>
          </p:nvPr>
        </p:nvSpPr>
        <p:spPr/>
        <p:txBody>
          <a:bodyPr/>
          <a:lstStyle/>
          <a:p>
            <a:fld id="{88A1DFE4-5FC5-43BD-BB7E-75EAD82B965F}" type="slidenum">
              <a:rPr lang="de-AT" smtClean="0"/>
              <a:pPr/>
              <a:t>1</a:t>
            </a:fld>
            <a:endParaRPr lang="de-AT" dirty="0"/>
          </a:p>
        </p:txBody>
      </p:sp>
      <p:sp>
        <p:nvSpPr>
          <p:cNvPr id="3" name="Textfeld 2">
            <a:extLst>
              <a:ext uri="{FF2B5EF4-FFF2-40B4-BE49-F238E27FC236}">
                <a16:creationId xmlns:a16="http://schemas.microsoft.com/office/drawing/2014/main" id="{0C80D029-2104-4318-B440-2F5B3EC0DEE2}"/>
              </a:ext>
            </a:extLst>
          </p:cNvPr>
          <p:cNvSpPr txBox="1"/>
          <p:nvPr/>
        </p:nvSpPr>
        <p:spPr>
          <a:xfrm>
            <a:off x="2123728" y="2882601"/>
            <a:ext cx="4968552" cy="648072"/>
          </a:xfrm>
          <a:prstGeom prst="rect">
            <a:avLst/>
          </a:prstGeom>
          <a:noFill/>
        </p:spPr>
        <p:txBody>
          <a:bodyPr wrap="square" rtlCol="0">
            <a:noAutofit/>
          </a:bodyPr>
          <a:lstStyle/>
          <a:p>
            <a:pPr algn="ctr">
              <a:lnSpc>
                <a:spcPct val="150000"/>
              </a:lnSpc>
            </a:pPr>
            <a:r>
              <a:rPr lang="en-US" sz="1600" dirty="0">
                <a:solidFill>
                  <a:schemeClr val="bg1"/>
                </a:solidFill>
              </a:rPr>
              <a:t>Timothy WATSON </a:t>
            </a:r>
          </a:p>
          <a:p>
            <a:pPr algn="ctr">
              <a:lnSpc>
                <a:spcPct val="150000"/>
              </a:lnSpc>
            </a:pPr>
            <a:r>
              <a:rPr lang="en-US" sz="1400" dirty="0">
                <a:solidFill>
                  <a:schemeClr val="bg1"/>
                </a:solidFill>
              </a:rPr>
              <a:t>Civil Engineering Coordinator</a:t>
            </a:r>
          </a:p>
        </p:txBody>
      </p:sp>
    </p:spTree>
    <p:extLst>
      <p:ext uri="{BB962C8B-B14F-4D97-AF65-F5344CB8AC3E}">
        <p14:creationId xmlns:p14="http://schemas.microsoft.com/office/powerpoint/2010/main" val="36607573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0C0A0E-047C-43CB-1E56-D68F96E939BE}"/>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FE6EDB9-35A4-B10E-79A5-4DF61459E1D4}"/>
              </a:ext>
            </a:extLst>
          </p:cNvPr>
          <p:cNvSpPr>
            <a:spLocks noGrp="1"/>
          </p:cNvSpPr>
          <p:nvPr>
            <p:ph type="sldNum" sz="quarter" idx="10"/>
          </p:nvPr>
        </p:nvSpPr>
        <p:spPr/>
        <p:txBody>
          <a:bodyPr/>
          <a:lstStyle/>
          <a:p>
            <a:fld id="{88A1DFE4-5FC5-43BD-BB7E-75EAD82B965F}" type="slidenum">
              <a:rPr lang="en-US" noProof="0" smtClean="0"/>
              <a:pPr/>
              <a:t>10</a:t>
            </a:fld>
            <a:endParaRPr lang="en-US" noProof="0" dirty="0"/>
          </a:p>
        </p:txBody>
      </p:sp>
      <p:pic>
        <p:nvPicPr>
          <p:cNvPr id="8" name="Picture 7" descr="A diagram of a circular object with arrows">
            <a:extLst>
              <a:ext uri="{FF2B5EF4-FFF2-40B4-BE49-F238E27FC236}">
                <a16:creationId xmlns:a16="http://schemas.microsoft.com/office/drawing/2014/main" id="{DCD6D08C-584F-3239-2B53-3211387ADF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34430" y="915566"/>
            <a:ext cx="2255290" cy="1944216"/>
          </a:xfrm>
          <a:prstGeom prst="rect">
            <a:avLst/>
          </a:prstGeom>
        </p:spPr>
      </p:pic>
      <p:sp>
        <p:nvSpPr>
          <p:cNvPr id="9" name="Titel 4">
            <a:extLst>
              <a:ext uri="{FF2B5EF4-FFF2-40B4-BE49-F238E27FC236}">
                <a16:creationId xmlns:a16="http://schemas.microsoft.com/office/drawing/2014/main" id="{7692A55A-7320-E024-CB8D-C184FD6E1114}"/>
              </a:ext>
            </a:extLst>
          </p:cNvPr>
          <p:cNvSpPr>
            <a:spLocks noGrp="1"/>
          </p:cNvSpPr>
          <p:nvPr>
            <p:ph type="title"/>
          </p:nvPr>
        </p:nvSpPr>
        <p:spPr>
          <a:xfrm>
            <a:off x="1488107" y="332559"/>
            <a:ext cx="6120680" cy="374382"/>
          </a:xfrm>
        </p:spPr>
        <p:txBody>
          <a:bodyPr/>
          <a:lstStyle/>
          <a:p>
            <a:r>
              <a:rPr lang="en-US" dirty="0"/>
              <a:t>Contract Strategy for Construction</a:t>
            </a:r>
          </a:p>
        </p:txBody>
      </p:sp>
      <p:sp>
        <p:nvSpPr>
          <p:cNvPr id="10" name="TextBox 9">
            <a:extLst>
              <a:ext uri="{FF2B5EF4-FFF2-40B4-BE49-F238E27FC236}">
                <a16:creationId xmlns:a16="http://schemas.microsoft.com/office/drawing/2014/main" id="{4D2F9981-7EE9-38A0-4AE1-5F73CD6CE032}"/>
              </a:ext>
            </a:extLst>
          </p:cNvPr>
          <p:cNvSpPr txBox="1"/>
          <p:nvPr/>
        </p:nvSpPr>
        <p:spPr>
          <a:xfrm>
            <a:off x="254280" y="1151715"/>
            <a:ext cx="6549967" cy="2916183"/>
          </a:xfrm>
          <a:prstGeom prst="rect">
            <a:avLst/>
          </a:prstGeom>
          <a:noFill/>
        </p:spPr>
        <p:txBody>
          <a:bodyPr wrap="square" rtlCol="0">
            <a:spAutoFit/>
          </a:bodyPr>
          <a:lstStyle/>
          <a:p>
            <a:pPr>
              <a:spcBef>
                <a:spcPts val="600"/>
              </a:spcBef>
            </a:pPr>
            <a:r>
              <a:rPr lang="en-GB" dirty="0"/>
              <a:t>The strategy for division of the work scope is based on the following factors:</a:t>
            </a:r>
          </a:p>
          <a:p>
            <a:pPr>
              <a:spcBef>
                <a:spcPts val="600"/>
              </a:spcBef>
            </a:pPr>
            <a:endParaRPr lang="en-GB" dirty="0"/>
          </a:p>
          <a:p>
            <a:pPr marL="538163" indent="-182563">
              <a:spcBef>
                <a:spcPts val="600"/>
              </a:spcBef>
              <a:buFont typeface="Arial" panose="020B0604020202020204" pitchFamily="34" charset="0"/>
              <a:buChar char="•"/>
            </a:pPr>
            <a:r>
              <a:rPr lang="en-GB" dirty="0"/>
              <a:t>The total quantity of work is several billion CHF</a:t>
            </a:r>
          </a:p>
          <a:p>
            <a:pPr marL="538163" indent="-182563">
              <a:spcBef>
                <a:spcPts val="600"/>
              </a:spcBef>
              <a:buFont typeface="Arial" panose="020B0604020202020204" pitchFamily="34" charset="0"/>
              <a:buChar char="•"/>
            </a:pPr>
            <a:r>
              <a:rPr lang="en-GB" dirty="0"/>
              <a:t>The need to maintain as far as possible a fair return to member states</a:t>
            </a:r>
          </a:p>
          <a:p>
            <a:pPr marL="538163" indent="-182563">
              <a:spcBef>
                <a:spcPts val="600"/>
              </a:spcBef>
              <a:buFont typeface="Arial" panose="020B0604020202020204" pitchFamily="34" charset="0"/>
              <a:buChar char="•"/>
            </a:pPr>
            <a:r>
              <a:rPr lang="en-GB" dirty="0"/>
              <a:t>The need to minimise and simplify the interfaces between contractors</a:t>
            </a:r>
          </a:p>
          <a:p>
            <a:pPr marL="538163" indent="-182563">
              <a:spcBef>
                <a:spcPts val="600"/>
              </a:spcBef>
              <a:buFont typeface="Arial" panose="020B0604020202020204" pitchFamily="34" charset="0"/>
              <a:buChar char="•"/>
            </a:pPr>
            <a:r>
              <a:rPr lang="en-GB" dirty="0"/>
              <a:t>The need to make the value of work packages large enough to attract major industry players</a:t>
            </a:r>
          </a:p>
          <a:p>
            <a:pPr marL="538163" indent="-182563">
              <a:spcBef>
                <a:spcPts val="600"/>
              </a:spcBef>
              <a:buFont typeface="Arial" panose="020B0604020202020204" pitchFamily="34" charset="0"/>
              <a:buChar char="•"/>
            </a:pPr>
            <a:r>
              <a:rPr lang="en-GB" dirty="0"/>
              <a:t>The need to make the work packages of a size (value) that will attract not only the very largest of contractors from member states</a:t>
            </a:r>
          </a:p>
          <a:p>
            <a:pPr marL="538163" indent="-182563">
              <a:spcBef>
                <a:spcPts val="600"/>
              </a:spcBef>
              <a:buFont typeface="Arial" panose="020B0604020202020204" pitchFamily="34" charset="0"/>
              <a:buChar char="•"/>
            </a:pPr>
            <a:r>
              <a:rPr lang="en-GB" dirty="0"/>
              <a:t>The need to maintain an option to start the construction of the Injector complex earlier than the rest of the civil works.</a:t>
            </a:r>
          </a:p>
        </p:txBody>
      </p:sp>
      <p:sp>
        <p:nvSpPr>
          <p:cNvPr id="4" name="TextBox 3">
            <a:extLst>
              <a:ext uri="{FF2B5EF4-FFF2-40B4-BE49-F238E27FC236}">
                <a16:creationId xmlns:a16="http://schemas.microsoft.com/office/drawing/2014/main" id="{16F08BC7-02F0-7661-F015-3391CB6CC87E}"/>
              </a:ext>
            </a:extLst>
          </p:cNvPr>
          <p:cNvSpPr txBox="1"/>
          <p:nvPr/>
        </p:nvSpPr>
        <p:spPr>
          <a:xfrm>
            <a:off x="323528" y="4203867"/>
            <a:ext cx="8064896" cy="300082"/>
          </a:xfrm>
          <a:prstGeom prst="rect">
            <a:avLst/>
          </a:prstGeom>
          <a:noFill/>
        </p:spPr>
        <p:txBody>
          <a:bodyPr wrap="square" rtlCol="0">
            <a:spAutoFit/>
          </a:bodyPr>
          <a:lstStyle/>
          <a:p>
            <a:r>
              <a:rPr lang="en-GB" dirty="0"/>
              <a:t>On this basis, the current strategy is to have five construction contracts as follows:</a:t>
            </a:r>
          </a:p>
        </p:txBody>
      </p:sp>
    </p:spTree>
    <p:extLst>
      <p:ext uri="{BB962C8B-B14F-4D97-AF65-F5344CB8AC3E}">
        <p14:creationId xmlns:p14="http://schemas.microsoft.com/office/powerpoint/2010/main" val="30435192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F58EE6-CD8B-FC2B-EB29-BCD5610B8E2A}"/>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1F70416-31EE-0EB8-7F8A-E5C0CF638499}"/>
              </a:ext>
            </a:extLst>
          </p:cNvPr>
          <p:cNvSpPr>
            <a:spLocks noGrp="1"/>
          </p:cNvSpPr>
          <p:nvPr>
            <p:ph type="sldNum" sz="quarter" idx="10"/>
          </p:nvPr>
        </p:nvSpPr>
        <p:spPr/>
        <p:txBody>
          <a:bodyPr/>
          <a:lstStyle/>
          <a:p>
            <a:fld id="{88A1DFE4-5FC5-43BD-BB7E-75EAD82B965F}" type="slidenum">
              <a:rPr lang="en-US" noProof="0" smtClean="0"/>
              <a:pPr/>
              <a:t>11</a:t>
            </a:fld>
            <a:endParaRPr lang="en-US" noProof="0" dirty="0"/>
          </a:p>
        </p:txBody>
      </p:sp>
      <p:sp>
        <p:nvSpPr>
          <p:cNvPr id="9" name="Titel 4">
            <a:extLst>
              <a:ext uri="{FF2B5EF4-FFF2-40B4-BE49-F238E27FC236}">
                <a16:creationId xmlns:a16="http://schemas.microsoft.com/office/drawing/2014/main" id="{7AB80AA3-FB0F-5366-A23B-EC6E44498BA7}"/>
              </a:ext>
            </a:extLst>
          </p:cNvPr>
          <p:cNvSpPr>
            <a:spLocks noGrp="1"/>
          </p:cNvSpPr>
          <p:nvPr>
            <p:ph type="title"/>
          </p:nvPr>
        </p:nvSpPr>
        <p:spPr>
          <a:xfrm>
            <a:off x="1488107" y="332559"/>
            <a:ext cx="6120680" cy="374382"/>
          </a:xfrm>
        </p:spPr>
        <p:txBody>
          <a:bodyPr/>
          <a:lstStyle/>
          <a:p>
            <a:r>
              <a:rPr lang="en-US" dirty="0"/>
              <a:t>Contract Strategy for Construction</a:t>
            </a:r>
          </a:p>
        </p:txBody>
      </p:sp>
      <p:sp>
        <p:nvSpPr>
          <p:cNvPr id="10" name="TextBox 9">
            <a:extLst>
              <a:ext uri="{FF2B5EF4-FFF2-40B4-BE49-F238E27FC236}">
                <a16:creationId xmlns:a16="http://schemas.microsoft.com/office/drawing/2014/main" id="{D10A56A0-B243-988C-8FD0-46A07EEE828F}"/>
              </a:ext>
            </a:extLst>
          </p:cNvPr>
          <p:cNvSpPr txBox="1"/>
          <p:nvPr/>
        </p:nvSpPr>
        <p:spPr>
          <a:xfrm>
            <a:off x="323528" y="915566"/>
            <a:ext cx="6549967" cy="1323439"/>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GB" sz="1600" dirty="0"/>
              <a:t>One stand-alone contract for the construction of the Injection complex on the Prevessin site and the transfer tunnels down to the FCC</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Four similar contracts that would each contain:</a:t>
            </a:r>
            <a:endParaRPr lang="en-GB" dirty="0"/>
          </a:p>
        </p:txBody>
      </p:sp>
      <p:sp>
        <p:nvSpPr>
          <p:cNvPr id="3" name="TextBox 2">
            <a:extLst>
              <a:ext uri="{FF2B5EF4-FFF2-40B4-BE49-F238E27FC236}">
                <a16:creationId xmlns:a16="http://schemas.microsoft.com/office/drawing/2014/main" id="{9E0C8D94-E5CF-CC56-CA68-13804A67CCFC}"/>
              </a:ext>
            </a:extLst>
          </p:cNvPr>
          <p:cNvSpPr txBox="1"/>
          <p:nvPr/>
        </p:nvSpPr>
        <p:spPr>
          <a:xfrm>
            <a:off x="1403648" y="2413216"/>
            <a:ext cx="5904656" cy="2277547"/>
          </a:xfrm>
          <a:prstGeom prst="rect">
            <a:avLst/>
          </a:prstGeom>
          <a:noFill/>
        </p:spPr>
        <p:txBody>
          <a:bodyPr wrap="square" rtlCol="0">
            <a:spAutoFit/>
          </a:bodyPr>
          <a:lstStyle/>
          <a:p>
            <a:pPr marL="342900" indent="-342900">
              <a:spcBef>
                <a:spcPts val="600"/>
              </a:spcBef>
              <a:spcAft>
                <a:spcPts val="600"/>
              </a:spcAft>
              <a:buFont typeface="+mj-lt"/>
              <a:buAutoNum type="arabicPeriod"/>
            </a:pPr>
            <a:r>
              <a:rPr lang="en-GB" sz="1400" dirty="0">
                <a:solidFill>
                  <a:schemeClr val="accent1">
                    <a:lumMod val="75000"/>
                  </a:schemeClr>
                </a:solidFill>
              </a:rPr>
              <a:t>A complete experiment site including all surface civil engineering</a:t>
            </a:r>
          </a:p>
          <a:p>
            <a:pPr marL="342900" indent="-342900">
              <a:spcBef>
                <a:spcPts val="600"/>
              </a:spcBef>
              <a:spcAft>
                <a:spcPts val="600"/>
              </a:spcAft>
              <a:buFont typeface="+mj-lt"/>
              <a:buAutoNum type="arabicPeriod"/>
            </a:pPr>
            <a:r>
              <a:rPr lang="en-GB" sz="1400" dirty="0">
                <a:solidFill>
                  <a:schemeClr val="accent1">
                    <a:lumMod val="75000"/>
                  </a:schemeClr>
                </a:solidFill>
              </a:rPr>
              <a:t>The TBM drive up in a clockwise direction up to the adjacent technical site</a:t>
            </a:r>
          </a:p>
          <a:p>
            <a:pPr marL="342900" indent="-342900">
              <a:spcBef>
                <a:spcPts val="600"/>
              </a:spcBef>
              <a:spcAft>
                <a:spcPts val="600"/>
              </a:spcAft>
              <a:buFont typeface="+mj-lt"/>
              <a:buAutoNum type="arabicPeriod"/>
            </a:pPr>
            <a:r>
              <a:rPr lang="en-GB" sz="1400" dirty="0">
                <a:solidFill>
                  <a:schemeClr val="accent1">
                    <a:lumMod val="75000"/>
                  </a:schemeClr>
                </a:solidFill>
              </a:rPr>
              <a:t>The construction of the adjacent technical site on the clockwise side including all surface civil engineering</a:t>
            </a:r>
          </a:p>
          <a:p>
            <a:pPr marL="342900" indent="-342900">
              <a:spcBef>
                <a:spcPts val="600"/>
              </a:spcBef>
              <a:spcAft>
                <a:spcPts val="600"/>
              </a:spcAft>
              <a:buFont typeface="+mj-lt"/>
              <a:buAutoNum type="arabicPeriod"/>
            </a:pPr>
            <a:r>
              <a:rPr lang="en-GB" sz="1400" dirty="0">
                <a:solidFill>
                  <a:schemeClr val="accent1">
                    <a:lumMod val="75000"/>
                  </a:schemeClr>
                </a:solidFill>
              </a:rPr>
              <a:t>The construction of the main tunnel sector in an anti-clockwise direction up to a point close to the adjacent technical site on the anticlockwise side</a:t>
            </a:r>
          </a:p>
        </p:txBody>
      </p:sp>
    </p:spTree>
    <p:extLst>
      <p:ext uri="{BB962C8B-B14F-4D97-AF65-F5344CB8AC3E}">
        <p14:creationId xmlns:p14="http://schemas.microsoft.com/office/powerpoint/2010/main" val="29885046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563A26-5824-9FA4-FBBE-80E5863BF68E}"/>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B659618-13DF-720A-2407-394B5D596A09}"/>
              </a:ext>
            </a:extLst>
          </p:cNvPr>
          <p:cNvSpPr>
            <a:spLocks noGrp="1"/>
          </p:cNvSpPr>
          <p:nvPr>
            <p:ph type="sldNum" sz="quarter" idx="10"/>
          </p:nvPr>
        </p:nvSpPr>
        <p:spPr/>
        <p:txBody>
          <a:bodyPr/>
          <a:lstStyle/>
          <a:p>
            <a:fld id="{88A1DFE4-5FC5-43BD-BB7E-75EAD82B965F}" type="slidenum">
              <a:rPr lang="en-US" noProof="0" smtClean="0"/>
              <a:pPr/>
              <a:t>12</a:t>
            </a:fld>
            <a:endParaRPr lang="en-US" noProof="0" dirty="0"/>
          </a:p>
        </p:txBody>
      </p:sp>
      <p:sp>
        <p:nvSpPr>
          <p:cNvPr id="9" name="Titel 4">
            <a:extLst>
              <a:ext uri="{FF2B5EF4-FFF2-40B4-BE49-F238E27FC236}">
                <a16:creationId xmlns:a16="http://schemas.microsoft.com/office/drawing/2014/main" id="{CE2A536F-B3F8-0877-47C6-D3956212E1EC}"/>
              </a:ext>
            </a:extLst>
          </p:cNvPr>
          <p:cNvSpPr>
            <a:spLocks noGrp="1"/>
          </p:cNvSpPr>
          <p:nvPr>
            <p:ph type="title"/>
          </p:nvPr>
        </p:nvSpPr>
        <p:spPr>
          <a:xfrm>
            <a:off x="683568" y="339502"/>
            <a:ext cx="7920880" cy="374382"/>
          </a:xfrm>
        </p:spPr>
        <p:txBody>
          <a:bodyPr/>
          <a:lstStyle/>
          <a:p>
            <a:r>
              <a:rPr lang="en-US" sz="2400" dirty="0"/>
              <a:t>Contract Strategy for Design and Construction Oversight</a:t>
            </a:r>
          </a:p>
        </p:txBody>
      </p:sp>
      <p:grpSp>
        <p:nvGrpSpPr>
          <p:cNvPr id="7" name="Group 6">
            <a:extLst>
              <a:ext uri="{FF2B5EF4-FFF2-40B4-BE49-F238E27FC236}">
                <a16:creationId xmlns:a16="http://schemas.microsoft.com/office/drawing/2014/main" id="{0B442CB7-03BD-AD93-24CC-2D7A024EDA3E}"/>
              </a:ext>
            </a:extLst>
          </p:cNvPr>
          <p:cNvGrpSpPr/>
          <p:nvPr/>
        </p:nvGrpSpPr>
        <p:grpSpPr>
          <a:xfrm>
            <a:off x="4268456" y="1118435"/>
            <a:ext cx="4476761" cy="3883538"/>
            <a:chOff x="2333619" y="987574"/>
            <a:chExt cx="4476761" cy="3883538"/>
          </a:xfrm>
        </p:grpSpPr>
        <p:pic>
          <p:nvPicPr>
            <p:cNvPr id="5" name="Picture 4">
              <a:extLst>
                <a:ext uri="{FF2B5EF4-FFF2-40B4-BE49-F238E27FC236}">
                  <a16:creationId xmlns:a16="http://schemas.microsoft.com/office/drawing/2014/main" id="{AE38FB14-A2C8-4D6B-BA88-07993AAE2ACC}"/>
                </a:ext>
              </a:extLst>
            </p:cNvPr>
            <p:cNvPicPr>
              <a:picLocks noChangeAspect="1"/>
            </p:cNvPicPr>
            <p:nvPr/>
          </p:nvPicPr>
          <p:blipFill>
            <a:blip r:embed="rId2"/>
            <a:stretch>
              <a:fillRect/>
            </a:stretch>
          </p:blipFill>
          <p:spPr>
            <a:xfrm>
              <a:off x="2333619" y="987574"/>
              <a:ext cx="4476761" cy="3883538"/>
            </a:xfrm>
            <a:prstGeom prst="rect">
              <a:avLst/>
            </a:prstGeom>
            <a:ln w="12700">
              <a:solidFill>
                <a:schemeClr val="tx1"/>
              </a:solidFill>
            </a:ln>
          </p:spPr>
        </p:pic>
        <p:sp>
          <p:nvSpPr>
            <p:cNvPr id="6" name="TextBox 5">
              <a:extLst>
                <a:ext uri="{FF2B5EF4-FFF2-40B4-BE49-F238E27FC236}">
                  <a16:creationId xmlns:a16="http://schemas.microsoft.com/office/drawing/2014/main" id="{5051B851-A1F1-028E-5B82-98A32324377F}"/>
                </a:ext>
              </a:extLst>
            </p:cNvPr>
            <p:cNvSpPr txBox="1"/>
            <p:nvPr/>
          </p:nvSpPr>
          <p:spPr>
            <a:xfrm>
              <a:off x="4860032" y="4434666"/>
              <a:ext cx="720080" cy="369332"/>
            </a:xfrm>
            <a:prstGeom prst="rect">
              <a:avLst/>
            </a:prstGeom>
            <a:solidFill>
              <a:schemeClr val="bg1"/>
            </a:solidFill>
            <a:ln w="12700">
              <a:solidFill>
                <a:schemeClr val="tx1"/>
              </a:solidFill>
            </a:ln>
          </p:spPr>
          <p:txBody>
            <a:bodyPr wrap="square" rtlCol="0">
              <a:spAutoFit/>
            </a:bodyPr>
            <a:lstStyle/>
            <a:p>
              <a:r>
                <a:rPr lang="en-GB" sz="1800" dirty="0"/>
                <a:t>PA</a:t>
              </a:r>
            </a:p>
          </p:txBody>
        </p:sp>
      </p:grpSp>
      <p:sp>
        <p:nvSpPr>
          <p:cNvPr id="11" name="TextBox 10">
            <a:extLst>
              <a:ext uri="{FF2B5EF4-FFF2-40B4-BE49-F238E27FC236}">
                <a16:creationId xmlns:a16="http://schemas.microsoft.com/office/drawing/2014/main" id="{955977A7-7C02-8383-071A-66D8D6594BF8}"/>
              </a:ext>
            </a:extLst>
          </p:cNvPr>
          <p:cNvSpPr txBox="1"/>
          <p:nvPr/>
        </p:nvSpPr>
        <p:spPr>
          <a:xfrm>
            <a:off x="395536" y="1131590"/>
            <a:ext cx="3096344" cy="584775"/>
          </a:xfrm>
          <a:prstGeom prst="rect">
            <a:avLst/>
          </a:prstGeom>
          <a:noFill/>
        </p:spPr>
        <p:txBody>
          <a:bodyPr wrap="square" rtlCol="0">
            <a:spAutoFit/>
          </a:bodyPr>
          <a:lstStyle/>
          <a:p>
            <a:r>
              <a:rPr lang="en-GB" sz="1600" dirty="0"/>
              <a:t>Contract 1 – Injection complex and transfer tunnels</a:t>
            </a:r>
          </a:p>
        </p:txBody>
      </p:sp>
      <p:pic>
        <p:nvPicPr>
          <p:cNvPr id="14" name="Picture 13">
            <a:extLst>
              <a:ext uri="{FF2B5EF4-FFF2-40B4-BE49-F238E27FC236}">
                <a16:creationId xmlns:a16="http://schemas.microsoft.com/office/drawing/2014/main" id="{6A86145F-F1ED-E1F3-ADD4-49DC61D8710E}"/>
              </a:ext>
            </a:extLst>
          </p:cNvPr>
          <p:cNvPicPr>
            <a:picLocks noChangeAspect="1"/>
          </p:cNvPicPr>
          <p:nvPr/>
        </p:nvPicPr>
        <p:blipFill>
          <a:blip r:embed="rId3"/>
          <a:stretch>
            <a:fillRect/>
          </a:stretch>
        </p:blipFill>
        <p:spPr>
          <a:xfrm>
            <a:off x="398783" y="2859782"/>
            <a:ext cx="3347041" cy="2154810"/>
          </a:xfrm>
          <a:prstGeom prst="rect">
            <a:avLst/>
          </a:prstGeom>
          <a:ln w="12700">
            <a:solidFill>
              <a:schemeClr val="tx1"/>
            </a:solidFill>
          </a:ln>
        </p:spPr>
      </p:pic>
    </p:spTree>
    <p:extLst>
      <p:ext uri="{BB962C8B-B14F-4D97-AF65-F5344CB8AC3E}">
        <p14:creationId xmlns:p14="http://schemas.microsoft.com/office/powerpoint/2010/main" val="10982695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DF5F763-EFB3-71D5-A641-7EBF31776B44}"/>
              </a:ext>
            </a:extLst>
          </p:cNvPr>
          <p:cNvSpPr>
            <a:spLocks noGrp="1"/>
          </p:cNvSpPr>
          <p:nvPr>
            <p:ph type="sldNum" sz="quarter" idx="10"/>
          </p:nvPr>
        </p:nvSpPr>
        <p:spPr/>
        <p:txBody>
          <a:bodyPr/>
          <a:lstStyle/>
          <a:p>
            <a:fld id="{88A1DFE4-5FC5-43BD-BB7E-75EAD82B965F}" type="slidenum">
              <a:rPr lang="en-US" noProof="0" smtClean="0"/>
              <a:pPr/>
              <a:t>13</a:t>
            </a:fld>
            <a:endParaRPr lang="en-US" noProof="0" dirty="0"/>
          </a:p>
        </p:txBody>
      </p:sp>
      <p:grpSp>
        <p:nvGrpSpPr>
          <p:cNvPr id="20" name="Group 19">
            <a:extLst>
              <a:ext uri="{FF2B5EF4-FFF2-40B4-BE49-F238E27FC236}">
                <a16:creationId xmlns:a16="http://schemas.microsoft.com/office/drawing/2014/main" id="{B10F313D-2E50-C4DE-72D7-1B9B0FCE923A}"/>
              </a:ext>
            </a:extLst>
          </p:cNvPr>
          <p:cNvGrpSpPr/>
          <p:nvPr/>
        </p:nvGrpSpPr>
        <p:grpSpPr>
          <a:xfrm>
            <a:off x="899592" y="1890138"/>
            <a:ext cx="7754154" cy="3221112"/>
            <a:chOff x="381734" y="1491630"/>
            <a:chExt cx="7754154" cy="3221112"/>
          </a:xfrm>
        </p:grpSpPr>
        <p:pic>
          <p:nvPicPr>
            <p:cNvPr id="8" name="Picture 7">
              <a:extLst>
                <a:ext uri="{FF2B5EF4-FFF2-40B4-BE49-F238E27FC236}">
                  <a16:creationId xmlns:a16="http://schemas.microsoft.com/office/drawing/2014/main" id="{2F73ACDE-FCCC-4B2C-62D8-0B13A5764DC8}"/>
                </a:ext>
              </a:extLst>
            </p:cNvPr>
            <p:cNvPicPr>
              <a:picLocks noChangeAspect="1"/>
            </p:cNvPicPr>
            <p:nvPr/>
          </p:nvPicPr>
          <p:blipFill>
            <a:blip r:embed="rId3"/>
            <a:stretch>
              <a:fillRect/>
            </a:stretch>
          </p:blipFill>
          <p:spPr>
            <a:xfrm>
              <a:off x="827584" y="1491630"/>
              <a:ext cx="7308304" cy="2712968"/>
            </a:xfrm>
            <a:prstGeom prst="rect">
              <a:avLst/>
            </a:prstGeom>
          </p:spPr>
        </p:pic>
        <p:cxnSp>
          <p:nvCxnSpPr>
            <p:cNvPr id="10" name="Straight Connector 9">
              <a:extLst>
                <a:ext uri="{FF2B5EF4-FFF2-40B4-BE49-F238E27FC236}">
                  <a16:creationId xmlns:a16="http://schemas.microsoft.com/office/drawing/2014/main" id="{1AA45808-6192-C9AA-CA65-BBBF4CDB20F0}"/>
                </a:ext>
              </a:extLst>
            </p:cNvPr>
            <p:cNvCxnSpPr>
              <a:cxnSpLocks/>
            </p:cNvCxnSpPr>
            <p:nvPr/>
          </p:nvCxnSpPr>
          <p:spPr>
            <a:xfrm flipH="1">
              <a:off x="381734" y="2391730"/>
              <a:ext cx="589866" cy="612067"/>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9412864-1DCF-A8E9-2ED6-BE776ABB6B27}"/>
                </a:ext>
              </a:extLst>
            </p:cNvPr>
            <p:cNvCxnSpPr>
              <a:cxnSpLocks/>
            </p:cNvCxnSpPr>
            <p:nvPr/>
          </p:nvCxnSpPr>
          <p:spPr>
            <a:xfrm flipH="1" flipV="1">
              <a:off x="7236296" y="2931790"/>
              <a:ext cx="576064" cy="504056"/>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sp>
          <p:nvSpPr>
            <p:cNvPr id="14" name="Freeform: Shape 13">
              <a:extLst>
                <a:ext uri="{FF2B5EF4-FFF2-40B4-BE49-F238E27FC236}">
                  <a16:creationId xmlns:a16="http://schemas.microsoft.com/office/drawing/2014/main" id="{087DB212-75F1-AE47-846A-BC503E02DC08}"/>
                </a:ext>
              </a:extLst>
            </p:cNvPr>
            <p:cNvSpPr/>
            <p:nvPr/>
          </p:nvSpPr>
          <p:spPr>
            <a:xfrm>
              <a:off x="503548" y="3003797"/>
              <a:ext cx="7200800" cy="1368153"/>
            </a:xfrm>
            <a:custGeom>
              <a:avLst/>
              <a:gdLst>
                <a:gd name="connsiteX0" fmla="*/ 0 w 7050280"/>
                <a:gd name="connsiteY0" fmla="*/ 0 h 1169555"/>
                <a:gd name="connsiteX1" fmla="*/ 888763 w 7050280"/>
                <a:gd name="connsiteY1" fmla="*/ 598205 h 1169555"/>
                <a:gd name="connsiteX2" fmla="*/ 2273181 w 7050280"/>
                <a:gd name="connsiteY2" fmla="*/ 1051132 h 1169555"/>
                <a:gd name="connsiteX3" fmla="*/ 4050707 w 7050280"/>
                <a:gd name="connsiteY3" fmla="*/ 1162228 h 1169555"/>
                <a:gd name="connsiteX4" fmla="*/ 5768411 w 7050280"/>
                <a:gd name="connsiteY4" fmla="*/ 897308 h 1169555"/>
                <a:gd name="connsiteX5" fmla="*/ 6648628 w 7050280"/>
                <a:gd name="connsiteY5" fmla="*/ 555476 h 1169555"/>
                <a:gd name="connsiteX6" fmla="*/ 7050280 w 7050280"/>
                <a:gd name="connsiteY6" fmla="*/ 290557 h 1169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50280" h="1169555">
                  <a:moveTo>
                    <a:pt x="0" y="0"/>
                  </a:moveTo>
                  <a:cubicBezTo>
                    <a:pt x="254950" y="211508"/>
                    <a:pt x="509900" y="423016"/>
                    <a:pt x="888763" y="598205"/>
                  </a:cubicBezTo>
                  <a:cubicBezTo>
                    <a:pt x="1267627" y="773394"/>
                    <a:pt x="1746190" y="957128"/>
                    <a:pt x="2273181" y="1051132"/>
                  </a:cubicBezTo>
                  <a:cubicBezTo>
                    <a:pt x="2800172" y="1145136"/>
                    <a:pt x="3468169" y="1187865"/>
                    <a:pt x="4050707" y="1162228"/>
                  </a:cubicBezTo>
                  <a:cubicBezTo>
                    <a:pt x="4633245" y="1136591"/>
                    <a:pt x="5335424" y="998433"/>
                    <a:pt x="5768411" y="897308"/>
                  </a:cubicBezTo>
                  <a:cubicBezTo>
                    <a:pt x="6201398" y="796183"/>
                    <a:pt x="6434983" y="656601"/>
                    <a:pt x="6648628" y="555476"/>
                  </a:cubicBezTo>
                  <a:cubicBezTo>
                    <a:pt x="6862273" y="454351"/>
                    <a:pt x="6956276" y="372454"/>
                    <a:pt x="7050280" y="290557"/>
                  </a:cubicBezTo>
                </a:path>
              </a:pathLst>
            </a:custGeom>
            <a:noFill/>
            <a:ln w="31750">
              <a:solidFill>
                <a:srgbClr val="FF0000"/>
              </a:solidFill>
              <a:headEnd type="stealth" w="lg" len="lg"/>
              <a:tailEnd type="stealth" w="lg" len="lg"/>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TextBox 16">
              <a:extLst>
                <a:ext uri="{FF2B5EF4-FFF2-40B4-BE49-F238E27FC236}">
                  <a16:creationId xmlns:a16="http://schemas.microsoft.com/office/drawing/2014/main" id="{E7D19DBF-9CA8-08C7-49E7-C96B949C09D3}"/>
                </a:ext>
              </a:extLst>
            </p:cNvPr>
            <p:cNvSpPr txBox="1"/>
            <p:nvPr/>
          </p:nvSpPr>
          <p:spPr>
            <a:xfrm>
              <a:off x="4587100" y="4412043"/>
              <a:ext cx="2448272" cy="300699"/>
            </a:xfrm>
            <a:prstGeom prst="rect">
              <a:avLst/>
            </a:prstGeom>
            <a:noFill/>
          </p:spPr>
          <p:txBody>
            <a:bodyPr wrap="square" rtlCol="0">
              <a:spAutoFit/>
            </a:bodyPr>
            <a:lstStyle/>
            <a:p>
              <a:r>
                <a:rPr lang="en-GB" dirty="0">
                  <a:solidFill>
                    <a:srgbClr val="FF0000"/>
                  </a:solidFill>
                </a:rPr>
                <a:t>Physical Limit of contract</a:t>
              </a:r>
            </a:p>
          </p:txBody>
        </p:sp>
      </p:grpSp>
      <p:sp>
        <p:nvSpPr>
          <p:cNvPr id="18" name="Titel 4">
            <a:extLst>
              <a:ext uri="{FF2B5EF4-FFF2-40B4-BE49-F238E27FC236}">
                <a16:creationId xmlns:a16="http://schemas.microsoft.com/office/drawing/2014/main" id="{721BD0FF-9914-98CF-6DC5-5B7265C93A25}"/>
              </a:ext>
            </a:extLst>
          </p:cNvPr>
          <p:cNvSpPr>
            <a:spLocks noGrp="1"/>
          </p:cNvSpPr>
          <p:nvPr>
            <p:ph type="title"/>
          </p:nvPr>
        </p:nvSpPr>
        <p:spPr>
          <a:xfrm>
            <a:off x="1310736" y="348496"/>
            <a:ext cx="6552728" cy="374382"/>
          </a:xfrm>
        </p:spPr>
        <p:txBody>
          <a:bodyPr/>
          <a:lstStyle/>
          <a:p>
            <a:r>
              <a:rPr lang="en-US" sz="2400" dirty="0"/>
              <a:t>Example of Construction Contracts 2, 3, 4,5</a:t>
            </a:r>
          </a:p>
        </p:txBody>
      </p:sp>
      <p:sp>
        <p:nvSpPr>
          <p:cNvPr id="21" name="TextBox 20">
            <a:extLst>
              <a:ext uri="{FF2B5EF4-FFF2-40B4-BE49-F238E27FC236}">
                <a16:creationId xmlns:a16="http://schemas.microsoft.com/office/drawing/2014/main" id="{9CF8C8C8-99F6-98E7-9228-8FDA43B11240}"/>
              </a:ext>
            </a:extLst>
          </p:cNvPr>
          <p:cNvSpPr txBox="1"/>
          <p:nvPr/>
        </p:nvSpPr>
        <p:spPr>
          <a:xfrm>
            <a:off x="395536" y="1010692"/>
            <a:ext cx="5688632" cy="792525"/>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GB" dirty="0"/>
              <a:t>Only five interfaces between the contractors</a:t>
            </a:r>
          </a:p>
          <a:p>
            <a:pPr marL="285750" indent="-285750">
              <a:spcBef>
                <a:spcPts val="600"/>
              </a:spcBef>
              <a:buFont typeface="Arial" panose="020B0604020202020204" pitchFamily="34" charset="0"/>
              <a:buChar char="•"/>
            </a:pPr>
            <a:r>
              <a:rPr lang="en-GB" dirty="0"/>
              <a:t>Assuming 2,3 or 4 entities in each consortia then potentially 10 to 20 separate companies could participate</a:t>
            </a:r>
          </a:p>
        </p:txBody>
      </p:sp>
    </p:spTree>
    <p:extLst>
      <p:ext uri="{BB962C8B-B14F-4D97-AF65-F5344CB8AC3E}">
        <p14:creationId xmlns:p14="http://schemas.microsoft.com/office/powerpoint/2010/main" val="13258383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EEBC67-B695-3528-D687-3CE281C5663F}"/>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49AD4C7-1C7B-28FA-6275-CE58E7E47FC8}"/>
              </a:ext>
            </a:extLst>
          </p:cNvPr>
          <p:cNvSpPr>
            <a:spLocks noGrp="1"/>
          </p:cNvSpPr>
          <p:nvPr>
            <p:ph type="sldNum" sz="quarter" idx="10"/>
          </p:nvPr>
        </p:nvSpPr>
        <p:spPr/>
        <p:txBody>
          <a:bodyPr/>
          <a:lstStyle/>
          <a:p>
            <a:fld id="{88A1DFE4-5FC5-43BD-BB7E-75EAD82B965F}" type="slidenum">
              <a:rPr lang="en-US" noProof="0" smtClean="0"/>
              <a:pPr/>
              <a:t>14</a:t>
            </a:fld>
            <a:endParaRPr lang="en-US" noProof="0" dirty="0"/>
          </a:p>
        </p:txBody>
      </p:sp>
      <p:pic>
        <p:nvPicPr>
          <p:cNvPr id="8" name="Picture 7" descr="A diagram of a circular object with arrows">
            <a:extLst>
              <a:ext uri="{FF2B5EF4-FFF2-40B4-BE49-F238E27FC236}">
                <a16:creationId xmlns:a16="http://schemas.microsoft.com/office/drawing/2014/main" id="{6EA77912-B4B8-BFE7-7F3D-B90E112F9B1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76256" y="904021"/>
            <a:ext cx="2013783" cy="1736020"/>
          </a:xfrm>
          <a:prstGeom prst="rect">
            <a:avLst/>
          </a:prstGeom>
        </p:spPr>
      </p:pic>
      <p:sp>
        <p:nvSpPr>
          <p:cNvPr id="9" name="Titel 4">
            <a:extLst>
              <a:ext uri="{FF2B5EF4-FFF2-40B4-BE49-F238E27FC236}">
                <a16:creationId xmlns:a16="http://schemas.microsoft.com/office/drawing/2014/main" id="{9E3EB8F1-A518-A4DF-C8FC-95721A5060F3}"/>
              </a:ext>
            </a:extLst>
          </p:cNvPr>
          <p:cNvSpPr>
            <a:spLocks noGrp="1"/>
          </p:cNvSpPr>
          <p:nvPr>
            <p:ph type="title"/>
          </p:nvPr>
        </p:nvSpPr>
        <p:spPr>
          <a:xfrm>
            <a:off x="683568" y="339502"/>
            <a:ext cx="7920880" cy="374382"/>
          </a:xfrm>
        </p:spPr>
        <p:txBody>
          <a:bodyPr/>
          <a:lstStyle/>
          <a:p>
            <a:r>
              <a:rPr lang="en-US" sz="2400" dirty="0"/>
              <a:t>Contract Strategy for Design and Construction Oversight</a:t>
            </a:r>
          </a:p>
        </p:txBody>
      </p:sp>
      <p:sp>
        <p:nvSpPr>
          <p:cNvPr id="10" name="TextBox 9">
            <a:extLst>
              <a:ext uri="{FF2B5EF4-FFF2-40B4-BE49-F238E27FC236}">
                <a16:creationId xmlns:a16="http://schemas.microsoft.com/office/drawing/2014/main" id="{919BE0D9-7CEF-ABB2-2CEB-4633676D63D4}"/>
              </a:ext>
            </a:extLst>
          </p:cNvPr>
          <p:cNvSpPr txBox="1"/>
          <p:nvPr/>
        </p:nvSpPr>
        <p:spPr>
          <a:xfrm>
            <a:off x="253960" y="1080890"/>
            <a:ext cx="5398159" cy="3100849"/>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GB" dirty="0"/>
              <a:t>No decision made on the number of contracts for design and oversight.</a:t>
            </a:r>
          </a:p>
          <a:p>
            <a:pPr marL="285750" indent="-285750">
              <a:spcBef>
                <a:spcPts val="600"/>
              </a:spcBef>
              <a:buFont typeface="Arial" panose="020B0604020202020204" pitchFamily="34" charset="0"/>
              <a:buChar char="•"/>
            </a:pPr>
            <a:r>
              <a:rPr lang="en-GB" dirty="0"/>
              <a:t>The options are 1, 2,3,4 or 5 contracts. Probably 3 or 5 will be the selected option.</a:t>
            </a:r>
          </a:p>
          <a:p>
            <a:pPr marL="285750" indent="-285750">
              <a:spcBef>
                <a:spcPts val="600"/>
              </a:spcBef>
              <a:buFont typeface="Arial" panose="020B0604020202020204" pitchFamily="34" charset="0"/>
              <a:buChar char="•"/>
            </a:pPr>
            <a:r>
              <a:rPr lang="en-GB" dirty="0"/>
              <a:t>All consultancy contracts need to be signed in early 2028 if we are to have any chance to meet the start of underground construction in 2033.</a:t>
            </a:r>
          </a:p>
          <a:p>
            <a:pPr marL="285750" indent="-285750">
              <a:spcBef>
                <a:spcPts val="600"/>
              </a:spcBef>
              <a:buFont typeface="Arial" panose="020B0604020202020204" pitchFamily="34" charset="0"/>
              <a:buChar char="•"/>
            </a:pPr>
            <a:r>
              <a:rPr lang="en-GB" dirty="0"/>
              <a:t>The market survey would need to be issued in 2026 noting that the estimate total value of all the design/supervision contracts is estimated at around CHF 600 M.</a:t>
            </a:r>
          </a:p>
          <a:p>
            <a:pPr marL="285750" indent="-285750">
              <a:spcBef>
                <a:spcPts val="600"/>
              </a:spcBef>
              <a:buFont typeface="Arial" panose="020B0604020202020204" pitchFamily="34" charset="0"/>
              <a:buChar char="•"/>
            </a:pPr>
            <a:r>
              <a:rPr lang="en-GB" dirty="0"/>
              <a:t>Other contracts that would need to be put in place for CE works include Architects, landscaping, safety oversight, legal support, Adjudicator services and other specialist services. </a:t>
            </a:r>
          </a:p>
        </p:txBody>
      </p:sp>
    </p:spTree>
    <p:extLst>
      <p:ext uri="{BB962C8B-B14F-4D97-AF65-F5344CB8AC3E}">
        <p14:creationId xmlns:p14="http://schemas.microsoft.com/office/powerpoint/2010/main" val="33189331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EC5735-16BE-9E72-7BF2-92FBD4E3485C}"/>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677AE6F-5032-7A91-2079-46F45E765523}"/>
              </a:ext>
            </a:extLst>
          </p:cNvPr>
          <p:cNvSpPr>
            <a:spLocks noGrp="1"/>
          </p:cNvSpPr>
          <p:nvPr>
            <p:ph type="sldNum" sz="quarter" idx="10"/>
          </p:nvPr>
        </p:nvSpPr>
        <p:spPr/>
        <p:txBody>
          <a:bodyPr/>
          <a:lstStyle/>
          <a:p>
            <a:fld id="{88A1DFE4-5FC5-43BD-BB7E-75EAD82B965F}" type="slidenum">
              <a:rPr lang="en-US" noProof="0" smtClean="0"/>
              <a:pPr/>
              <a:t>15</a:t>
            </a:fld>
            <a:endParaRPr lang="en-US" noProof="0" dirty="0"/>
          </a:p>
        </p:txBody>
      </p:sp>
      <p:sp>
        <p:nvSpPr>
          <p:cNvPr id="9" name="Titel 4">
            <a:extLst>
              <a:ext uri="{FF2B5EF4-FFF2-40B4-BE49-F238E27FC236}">
                <a16:creationId xmlns:a16="http://schemas.microsoft.com/office/drawing/2014/main" id="{CBA4F16B-D9C2-E0AA-04A7-43FB1101AE01}"/>
              </a:ext>
            </a:extLst>
          </p:cNvPr>
          <p:cNvSpPr>
            <a:spLocks noGrp="1"/>
          </p:cNvSpPr>
          <p:nvPr>
            <p:ph type="title"/>
          </p:nvPr>
        </p:nvSpPr>
        <p:spPr>
          <a:xfrm>
            <a:off x="2411760" y="249092"/>
            <a:ext cx="4464496" cy="374382"/>
          </a:xfrm>
        </p:spPr>
        <p:txBody>
          <a:bodyPr/>
          <a:lstStyle/>
          <a:p>
            <a:r>
              <a:rPr lang="en-US" sz="2400" dirty="0"/>
              <a:t>Engagement with Industry</a:t>
            </a:r>
          </a:p>
        </p:txBody>
      </p:sp>
      <p:sp>
        <p:nvSpPr>
          <p:cNvPr id="10" name="TextBox 9">
            <a:extLst>
              <a:ext uri="{FF2B5EF4-FFF2-40B4-BE49-F238E27FC236}">
                <a16:creationId xmlns:a16="http://schemas.microsoft.com/office/drawing/2014/main" id="{6BC26489-A577-A20A-2C39-FF6521EB3CE5}"/>
              </a:ext>
            </a:extLst>
          </p:cNvPr>
          <p:cNvSpPr txBox="1"/>
          <p:nvPr/>
        </p:nvSpPr>
        <p:spPr>
          <a:xfrm>
            <a:off x="323528" y="919124"/>
            <a:ext cx="7560840" cy="1284967"/>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GB" dirty="0"/>
              <a:t>CERN has met informally with a number of major civil engineering contractors from several member states.</a:t>
            </a:r>
          </a:p>
          <a:p>
            <a:pPr marL="285750" indent="-285750">
              <a:spcBef>
                <a:spcPts val="600"/>
              </a:spcBef>
              <a:buFont typeface="Arial" panose="020B0604020202020204" pitchFamily="34" charset="0"/>
              <a:buChar char="•"/>
            </a:pPr>
            <a:r>
              <a:rPr lang="en-GB" dirty="0"/>
              <a:t>Topics covered included technical aspects of the underground works as well as contractual aspects.</a:t>
            </a:r>
          </a:p>
          <a:p>
            <a:pPr marL="285750" indent="-285750">
              <a:spcBef>
                <a:spcPts val="600"/>
              </a:spcBef>
              <a:buFont typeface="Arial" panose="020B0604020202020204" pitchFamily="34" charset="0"/>
              <a:buChar char="•"/>
            </a:pPr>
            <a:r>
              <a:rPr lang="en-GB" dirty="0"/>
              <a:t>This engagement will continue through the next phase of the project</a:t>
            </a:r>
          </a:p>
        </p:txBody>
      </p:sp>
      <p:pic>
        <p:nvPicPr>
          <p:cNvPr id="4" name="Picture 3" descr="A group of people in orange uniforms walking through a tunnel">
            <a:extLst>
              <a:ext uri="{FF2B5EF4-FFF2-40B4-BE49-F238E27FC236}">
                <a16:creationId xmlns:a16="http://schemas.microsoft.com/office/drawing/2014/main" id="{E7BE9BE0-5A6E-9E02-A239-90227775E7E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76622" y="1851671"/>
            <a:ext cx="2363334" cy="3147482"/>
          </a:xfrm>
          <a:prstGeom prst="rect">
            <a:avLst/>
          </a:prstGeom>
          <a:ln w="15875">
            <a:solidFill>
              <a:schemeClr val="tx1"/>
            </a:solidFill>
          </a:ln>
        </p:spPr>
      </p:pic>
      <p:sp>
        <p:nvSpPr>
          <p:cNvPr id="5" name="TextBox 4">
            <a:extLst>
              <a:ext uri="{FF2B5EF4-FFF2-40B4-BE49-F238E27FC236}">
                <a16:creationId xmlns:a16="http://schemas.microsoft.com/office/drawing/2014/main" id="{40FEF25E-2B2E-F325-9D4E-71C33C246310}"/>
              </a:ext>
            </a:extLst>
          </p:cNvPr>
          <p:cNvSpPr txBox="1"/>
          <p:nvPr/>
        </p:nvSpPr>
        <p:spPr>
          <a:xfrm>
            <a:off x="323528" y="2355726"/>
            <a:ext cx="5869609" cy="2423740"/>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GB" dirty="0"/>
              <a:t>One project in particular was brought to CERNs attention and staff from SCE Department visited in January 2025. The Woodsmith mine project.</a:t>
            </a:r>
          </a:p>
          <a:p>
            <a:pPr>
              <a:spcBef>
                <a:spcPts val="600"/>
              </a:spcBef>
            </a:pPr>
            <a:endParaRPr lang="en-GB" dirty="0"/>
          </a:p>
          <a:p>
            <a:pPr marL="625475" indent="-285750">
              <a:spcBef>
                <a:spcPts val="600"/>
              </a:spcBef>
              <a:buFont typeface="Wingdings" panose="05000000000000000000" pitchFamily="2" charset="2"/>
              <a:buChar char="ü"/>
            </a:pPr>
            <a:r>
              <a:rPr lang="en-GB" dirty="0"/>
              <a:t>Similar depth range to FCC (up to 500m)</a:t>
            </a:r>
          </a:p>
          <a:p>
            <a:pPr marL="625475" indent="-285750">
              <a:spcBef>
                <a:spcPts val="600"/>
              </a:spcBef>
              <a:buFont typeface="Wingdings" panose="05000000000000000000" pitchFamily="2" charset="2"/>
              <a:buChar char="ü"/>
            </a:pPr>
            <a:r>
              <a:rPr lang="en-GB" dirty="0"/>
              <a:t>Sedimentary medium strength rock (similar to most of FCC)</a:t>
            </a:r>
          </a:p>
          <a:p>
            <a:pPr marL="625475" indent="-285750">
              <a:spcBef>
                <a:spcPts val="600"/>
              </a:spcBef>
              <a:buFont typeface="Wingdings" panose="05000000000000000000" pitchFamily="2" charset="2"/>
              <a:buChar char="ü"/>
            </a:pPr>
            <a:r>
              <a:rPr lang="en-GB" dirty="0"/>
              <a:t>Crosses fault zones</a:t>
            </a:r>
          </a:p>
          <a:p>
            <a:pPr marL="625475" indent="-285750">
              <a:spcBef>
                <a:spcPts val="600"/>
              </a:spcBef>
              <a:buFont typeface="Wingdings" panose="05000000000000000000" pitchFamily="2" charset="2"/>
              <a:buChar char="ü"/>
            </a:pPr>
            <a:r>
              <a:rPr lang="en-GB" dirty="0"/>
              <a:t>4.9m internal diameter</a:t>
            </a:r>
          </a:p>
          <a:p>
            <a:pPr marL="625475" indent="-285750">
              <a:spcBef>
                <a:spcPts val="600"/>
              </a:spcBef>
              <a:buFont typeface="Wingdings" panose="05000000000000000000" pitchFamily="2" charset="2"/>
              <a:buChar char="ü"/>
            </a:pPr>
            <a:r>
              <a:rPr lang="en-GB" dirty="0"/>
              <a:t>Single TBM used for the full 36 km length of the tunnel</a:t>
            </a:r>
          </a:p>
        </p:txBody>
      </p:sp>
    </p:spTree>
    <p:extLst>
      <p:ext uri="{BB962C8B-B14F-4D97-AF65-F5344CB8AC3E}">
        <p14:creationId xmlns:p14="http://schemas.microsoft.com/office/powerpoint/2010/main" val="5164103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CB9F6A-CE08-586B-AD75-89A028E1220A}"/>
            </a:ext>
          </a:extLst>
        </p:cNvPr>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D995AD18-02D2-F2F3-F701-6706B8BF882D}"/>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16</a:t>
            </a:fld>
            <a:endParaRPr lang="en-US" noProof="0" dirty="0"/>
          </a:p>
        </p:txBody>
      </p:sp>
      <p:sp>
        <p:nvSpPr>
          <p:cNvPr id="3" name="Title 2">
            <a:extLst>
              <a:ext uri="{FF2B5EF4-FFF2-40B4-BE49-F238E27FC236}">
                <a16:creationId xmlns:a16="http://schemas.microsoft.com/office/drawing/2014/main" id="{C5021F97-3D5F-874F-79C3-75F7BAB640D4}"/>
              </a:ext>
            </a:extLst>
          </p:cNvPr>
          <p:cNvSpPr>
            <a:spLocks noGrp="1"/>
          </p:cNvSpPr>
          <p:nvPr>
            <p:ph type="title"/>
          </p:nvPr>
        </p:nvSpPr>
        <p:spPr>
          <a:xfrm>
            <a:off x="3158843" y="216488"/>
            <a:ext cx="2826314" cy="409774"/>
          </a:xfrm>
        </p:spPr>
        <p:txBody>
          <a:bodyPr/>
          <a:lstStyle/>
          <a:p>
            <a:r>
              <a:rPr lang="en-US" sz="2000" b="1" dirty="0"/>
              <a:t>CE Tasks for Pre-TDR</a:t>
            </a:r>
            <a:endParaRPr lang="en-GB" sz="2000" b="1" dirty="0"/>
          </a:p>
        </p:txBody>
      </p:sp>
      <p:grpSp>
        <p:nvGrpSpPr>
          <p:cNvPr id="7" name="Group 6">
            <a:extLst>
              <a:ext uri="{FF2B5EF4-FFF2-40B4-BE49-F238E27FC236}">
                <a16:creationId xmlns:a16="http://schemas.microsoft.com/office/drawing/2014/main" id="{6D2EF24F-7BB8-59A4-9C20-FC757ACDAC51}"/>
              </a:ext>
            </a:extLst>
          </p:cNvPr>
          <p:cNvGrpSpPr/>
          <p:nvPr/>
        </p:nvGrpSpPr>
        <p:grpSpPr>
          <a:xfrm>
            <a:off x="827038" y="36488"/>
            <a:ext cx="4032994" cy="180000"/>
            <a:chOff x="1007830" y="87494"/>
            <a:chExt cx="4032994" cy="180000"/>
          </a:xfrm>
        </p:grpSpPr>
        <p:sp>
          <p:nvSpPr>
            <p:cNvPr id="8" name="Textfeld 1">
              <a:extLst>
                <a:ext uri="{FF2B5EF4-FFF2-40B4-BE49-F238E27FC236}">
                  <a16:creationId xmlns:a16="http://schemas.microsoft.com/office/drawing/2014/main" id="{69F2DFAC-B45A-86DB-7DA2-DE167DE7C4A6}"/>
                </a:ext>
              </a:extLst>
            </p:cNvPr>
            <p:cNvSpPr txBox="1"/>
            <p:nvPr/>
          </p:nvSpPr>
          <p:spPr>
            <a:xfrm>
              <a:off x="1007830" y="87494"/>
              <a:ext cx="2268026" cy="170071"/>
            </a:xfrm>
            <a:prstGeom prst="rect">
              <a:avLst/>
            </a:prstGeom>
            <a:noFill/>
          </p:spPr>
          <p:txBody>
            <a:bodyPr wrap="square" rtlCol="0">
              <a:noAutofit/>
            </a:bodyPr>
            <a:lstStyle/>
            <a:p>
              <a:pPr>
                <a:lnSpc>
                  <a:spcPts val="1238"/>
                </a:lnSpc>
              </a:pPr>
              <a:r>
                <a:rPr lang="en-US" sz="900" dirty="0">
                  <a:solidFill>
                    <a:schemeClr val="bg1"/>
                  </a:solidFill>
                </a:rPr>
                <a:t>5 June 2023 / FCC Week</a:t>
              </a:r>
            </a:p>
          </p:txBody>
        </p:sp>
        <p:sp>
          <p:nvSpPr>
            <p:cNvPr id="9" name="Textfeld 2">
              <a:extLst>
                <a:ext uri="{FF2B5EF4-FFF2-40B4-BE49-F238E27FC236}">
                  <a16:creationId xmlns:a16="http://schemas.microsoft.com/office/drawing/2014/main" id="{77637BB7-2E74-2608-2D0D-0F91E010BEE9}"/>
                </a:ext>
              </a:extLst>
            </p:cNvPr>
            <p:cNvSpPr txBox="1"/>
            <p:nvPr/>
          </p:nvSpPr>
          <p:spPr>
            <a:xfrm>
              <a:off x="3829644" y="97423"/>
              <a:ext cx="1211180" cy="170071"/>
            </a:xfrm>
            <a:prstGeom prst="rect">
              <a:avLst/>
            </a:prstGeom>
            <a:noFill/>
          </p:spPr>
          <p:txBody>
            <a:bodyPr wrap="square" rtlCol="0">
              <a:noAutofit/>
            </a:bodyPr>
            <a:lstStyle/>
            <a:p>
              <a:pPr>
                <a:lnSpc>
                  <a:spcPts val="1238"/>
                </a:lnSpc>
              </a:pPr>
              <a:r>
                <a:rPr lang="en-US" sz="900" dirty="0">
                  <a:solidFill>
                    <a:schemeClr val="bg1"/>
                  </a:solidFill>
                </a:rPr>
                <a:t>Timothy WATSON</a:t>
              </a:r>
            </a:p>
          </p:txBody>
        </p:sp>
      </p:grpSp>
      <p:sp>
        <p:nvSpPr>
          <p:cNvPr id="2" name="Text Placeholder 17">
            <a:extLst>
              <a:ext uri="{FF2B5EF4-FFF2-40B4-BE49-F238E27FC236}">
                <a16:creationId xmlns:a16="http://schemas.microsoft.com/office/drawing/2014/main" id="{234D6BF4-B0AE-B96D-C652-371DC826FE7E}"/>
              </a:ext>
            </a:extLst>
          </p:cNvPr>
          <p:cNvSpPr txBox="1">
            <a:spLocks/>
          </p:cNvSpPr>
          <p:nvPr/>
        </p:nvSpPr>
        <p:spPr>
          <a:xfrm>
            <a:off x="611560" y="905645"/>
            <a:ext cx="8064896" cy="4201367"/>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400" b="1" kern="1200">
                <a:solidFill>
                  <a:schemeClr val="tx1"/>
                </a:solidFill>
                <a:latin typeface="+mn-lt"/>
                <a:ea typeface="+mn-ea"/>
                <a:cs typeface="+mn-cs"/>
              </a:defRPr>
            </a:lvl1pPr>
            <a:lvl2pPr marL="0" indent="0" algn="l" defTabSz="685800" rtl="0" eaLnBrk="1" latinLnBrk="0" hangingPunct="1">
              <a:lnSpc>
                <a:spcPts val="1388"/>
              </a:lnSpc>
              <a:spcBef>
                <a:spcPts val="0"/>
              </a:spcBef>
              <a:buFontTx/>
              <a:buNone/>
              <a:defRPr sz="1350" b="1" kern="1200">
                <a:solidFill>
                  <a:schemeClr val="tx1"/>
                </a:solidFill>
                <a:latin typeface="+mn-lt"/>
                <a:ea typeface="+mn-ea"/>
                <a:cs typeface="+mn-cs"/>
              </a:defRPr>
            </a:lvl2pPr>
            <a:lvl3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3pPr>
            <a:lvl4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4pPr>
            <a:lvl5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600"/>
              </a:spcBef>
              <a:spcAft>
                <a:spcPts val="600"/>
              </a:spcAft>
            </a:pPr>
            <a:r>
              <a:rPr lang="en-US" sz="1600" b="0" dirty="0"/>
              <a:t>For underground civil engineering works to start in early 2033 there are a number of critical tasks that CERN must complete during the Pre-TDR phase </a:t>
            </a:r>
            <a:r>
              <a:rPr lang="en-US" sz="1600" b="0" dirty="0" err="1"/>
              <a:t>ie</a:t>
            </a:r>
            <a:r>
              <a:rPr lang="en-US" sz="1600" b="0" dirty="0"/>
              <a:t> between now and the formal approval of the FCC  Project (currently assumed to be by end 2027).</a:t>
            </a:r>
          </a:p>
          <a:p>
            <a:pPr>
              <a:lnSpc>
                <a:spcPct val="100000"/>
              </a:lnSpc>
              <a:spcBef>
                <a:spcPts val="600"/>
              </a:spcBef>
              <a:spcAft>
                <a:spcPts val="600"/>
              </a:spcAft>
            </a:pPr>
            <a:r>
              <a:rPr lang="en-US" sz="1600" b="0" dirty="0"/>
              <a:t>These tasks cover three main areas:</a:t>
            </a:r>
          </a:p>
          <a:p>
            <a:pPr marL="342900" indent="-342900">
              <a:lnSpc>
                <a:spcPct val="100000"/>
              </a:lnSpc>
              <a:spcBef>
                <a:spcPts val="600"/>
              </a:spcBef>
              <a:spcAft>
                <a:spcPts val="600"/>
              </a:spcAft>
              <a:buFont typeface="+mj-lt"/>
              <a:buAutoNum type="arabicPeriod"/>
            </a:pPr>
            <a:r>
              <a:rPr lang="en-US" sz="1600" b="0" dirty="0"/>
              <a:t>Complete the current site investigation campaign</a:t>
            </a:r>
          </a:p>
          <a:p>
            <a:pPr marL="342900" indent="-342900">
              <a:lnSpc>
                <a:spcPct val="100000"/>
              </a:lnSpc>
              <a:spcBef>
                <a:spcPts val="600"/>
              </a:spcBef>
              <a:spcAft>
                <a:spcPts val="600"/>
              </a:spcAft>
              <a:buFont typeface="+mj-lt"/>
              <a:buAutoNum type="arabicPeriod"/>
            </a:pPr>
            <a:r>
              <a:rPr lang="en-US" sz="1600" b="0" dirty="0"/>
              <a:t>Prepare for the second site investigation campaign</a:t>
            </a:r>
          </a:p>
          <a:p>
            <a:pPr marL="342900" indent="-342900">
              <a:lnSpc>
                <a:spcPct val="100000"/>
              </a:lnSpc>
              <a:spcBef>
                <a:spcPts val="600"/>
              </a:spcBef>
              <a:spcAft>
                <a:spcPts val="600"/>
              </a:spcAft>
              <a:buFont typeface="+mj-lt"/>
              <a:buAutoNum type="arabicPeriod"/>
            </a:pPr>
            <a:r>
              <a:rPr lang="en-US" sz="1600" b="0" dirty="0"/>
              <a:t>Develop the surface sites in conjunction with professional architects and engage with stakeholders to develop acceptable solutions</a:t>
            </a:r>
          </a:p>
          <a:p>
            <a:pPr marL="342900" indent="-342900">
              <a:lnSpc>
                <a:spcPct val="100000"/>
              </a:lnSpc>
              <a:spcBef>
                <a:spcPts val="600"/>
              </a:spcBef>
              <a:spcAft>
                <a:spcPts val="600"/>
              </a:spcAft>
              <a:buFont typeface="+mj-lt"/>
              <a:buAutoNum type="arabicPeriod"/>
            </a:pPr>
            <a:r>
              <a:rPr lang="en-US" sz="1600" b="0" dirty="0"/>
              <a:t>Undertake additional technical studies for the underground civil engineering</a:t>
            </a:r>
          </a:p>
          <a:p>
            <a:pPr>
              <a:lnSpc>
                <a:spcPct val="100000"/>
              </a:lnSpc>
              <a:spcBef>
                <a:spcPts val="600"/>
              </a:spcBef>
              <a:spcAft>
                <a:spcPts val="600"/>
              </a:spcAft>
            </a:pPr>
            <a:endParaRPr lang="en-US" sz="1600" b="0" dirty="0"/>
          </a:p>
          <a:p>
            <a:pPr>
              <a:spcBef>
                <a:spcPts val="600"/>
              </a:spcBef>
              <a:spcAft>
                <a:spcPts val="600"/>
              </a:spcAft>
            </a:pPr>
            <a:endParaRPr lang="en-US" sz="1600" b="0" dirty="0"/>
          </a:p>
          <a:p>
            <a:pPr marL="342900" indent="-342900">
              <a:spcBef>
                <a:spcPts val="600"/>
              </a:spcBef>
              <a:spcAft>
                <a:spcPts val="600"/>
              </a:spcAft>
              <a:buFont typeface="+mj-lt"/>
              <a:buAutoNum type="arabicPeriod"/>
            </a:pPr>
            <a:endParaRPr lang="en-US" sz="1600" b="0" dirty="0"/>
          </a:p>
          <a:p>
            <a:pPr>
              <a:spcBef>
                <a:spcPts val="600"/>
              </a:spcBef>
              <a:spcAft>
                <a:spcPts val="600"/>
              </a:spcAft>
            </a:pPr>
            <a:endParaRPr lang="en-US" dirty="0"/>
          </a:p>
        </p:txBody>
      </p:sp>
    </p:spTree>
    <p:extLst>
      <p:ext uri="{BB962C8B-B14F-4D97-AF65-F5344CB8AC3E}">
        <p14:creationId xmlns:p14="http://schemas.microsoft.com/office/powerpoint/2010/main" val="27736245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2C754F-52A1-D7DB-8E54-8097DA279F05}"/>
            </a:ext>
          </a:extLst>
        </p:cNvPr>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D10462FC-F5C8-80E9-CAEF-B77D9343D521}"/>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17</a:t>
            </a:fld>
            <a:endParaRPr lang="en-US" noProof="0" dirty="0"/>
          </a:p>
        </p:txBody>
      </p:sp>
      <p:grpSp>
        <p:nvGrpSpPr>
          <p:cNvPr id="7" name="Group 6">
            <a:extLst>
              <a:ext uri="{FF2B5EF4-FFF2-40B4-BE49-F238E27FC236}">
                <a16:creationId xmlns:a16="http://schemas.microsoft.com/office/drawing/2014/main" id="{D57EB014-8DAE-83DA-C9F8-AEB70351B34B}"/>
              </a:ext>
            </a:extLst>
          </p:cNvPr>
          <p:cNvGrpSpPr/>
          <p:nvPr/>
        </p:nvGrpSpPr>
        <p:grpSpPr>
          <a:xfrm>
            <a:off x="827038" y="36488"/>
            <a:ext cx="4032994" cy="180000"/>
            <a:chOff x="1007830" y="87494"/>
            <a:chExt cx="4032994" cy="180000"/>
          </a:xfrm>
        </p:grpSpPr>
        <p:sp>
          <p:nvSpPr>
            <p:cNvPr id="8" name="Textfeld 1">
              <a:extLst>
                <a:ext uri="{FF2B5EF4-FFF2-40B4-BE49-F238E27FC236}">
                  <a16:creationId xmlns:a16="http://schemas.microsoft.com/office/drawing/2014/main" id="{FFED3B8C-EBD6-52EC-CF95-D044462EB0DA}"/>
                </a:ext>
              </a:extLst>
            </p:cNvPr>
            <p:cNvSpPr txBox="1"/>
            <p:nvPr/>
          </p:nvSpPr>
          <p:spPr>
            <a:xfrm>
              <a:off x="1007830" y="87494"/>
              <a:ext cx="2268026" cy="170071"/>
            </a:xfrm>
            <a:prstGeom prst="rect">
              <a:avLst/>
            </a:prstGeom>
            <a:noFill/>
          </p:spPr>
          <p:txBody>
            <a:bodyPr wrap="square" rtlCol="0">
              <a:noAutofit/>
            </a:bodyPr>
            <a:lstStyle/>
            <a:p>
              <a:pPr>
                <a:lnSpc>
                  <a:spcPts val="1238"/>
                </a:lnSpc>
              </a:pPr>
              <a:r>
                <a:rPr lang="en-US" sz="900" dirty="0">
                  <a:solidFill>
                    <a:schemeClr val="bg1"/>
                  </a:solidFill>
                </a:rPr>
                <a:t>5 June 2023 / FCC Week</a:t>
              </a:r>
            </a:p>
          </p:txBody>
        </p:sp>
        <p:sp>
          <p:nvSpPr>
            <p:cNvPr id="9" name="Textfeld 2">
              <a:extLst>
                <a:ext uri="{FF2B5EF4-FFF2-40B4-BE49-F238E27FC236}">
                  <a16:creationId xmlns:a16="http://schemas.microsoft.com/office/drawing/2014/main" id="{F88BE897-F074-C5F6-1BA3-ECD8DE379956}"/>
                </a:ext>
              </a:extLst>
            </p:cNvPr>
            <p:cNvSpPr txBox="1"/>
            <p:nvPr/>
          </p:nvSpPr>
          <p:spPr>
            <a:xfrm>
              <a:off x="3829644" y="97423"/>
              <a:ext cx="1211180" cy="170071"/>
            </a:xfrm>
            <a:prstGeom prst="rect">
              <a:avLst/>
            </a:prstGeom>
            <a:noFill/>
          </p:spPr>
          <p:txBody>
            <a:bodyPr wrap="square" rtlCol="0">
              <a:noAutofit/>
            </a:bodyPr>
            <a:lstStyle/>
            <a:p>
              <a:pPr>
                <a:lnSpc>
                  <a:spcPts val="1238"/>
                </a:lnSpc>
              </a:pPr>
              <a:r>
                <a:rPr lang="en-US" sz="900" dirty="0">
                  <a:solidFill>
                    <a:schemeClr val="bg1"/>
                  </a:solidFill>
                </a:rPr>
                <a:t>Timothy WATSON</a:t>
              </a:r>
            </a:p>
          </p:txBody>
        </p:sp>
      </p:grpSp>
      <p:sp>
        <p:nvSpPr>
          <p:cNvPr id="2" name="Text Placeholder 17">
            <a:extLst>
              <a:ext uri="{FF2B5EF4-FFF2-40B4-BE49-F238E27FC236}">
                <a16:creationId xmlns:a16="http://schemas.microsoft.com/office/drawing/2014/main" id="{4580CDDA-FC17-354A-E67B-BDED2365F7D1}"/>
              </a:ext>
            </a:extLst>
          </p:cNvPr>
          <p:cNvSpPr txBox="1">
            <a:spLocks/>
          </p:cNvSpPr>
          <p:nvPr/>
        </p:nvSpPr>
        <p:spPr>
          <a:xfrm>
            <a:off x="611560" y="731332"/>
            <a:ext cx="8064896" cy="4201367"/>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400" b="1" kern="1200">
                <a:solidFill>
                  <a:schemeClr val="tx1"/>
                </a:solidFill>
                <a:latin typeface="+mn-lt"/>
                <a:ea typeface="+mn-ea"/>
                <a:cs typeface="+mn-cs"/>
              </a:defRPr>
            </a:lvl1pPr>
            <a:lvl2pPr marL="0" indent="0" algn="l" defTabSz="685800" rtl="0" eaLnBrk="1" latinLnBrk="0" hangingPunct="1">
              <a:lnSpc>
                <a:spcPts val="1388"/>
              </a:lnSpc>
              <a:spcBef>
                <a:spcPts val="0"/>
              </a:spcBef>
              <a:buFontTx/>
              <a:buNone/>
              <a:defRPr sz="1350" b="1" kern="1200">
                <a:solidFill>
                  <a:schemeClr val="tx1"/>
                </a:solidFill>
                <a:latin typeface="+mn-lt"/>
                <a:ea typeface="+mn-ea"/>
                <a:cs typeface="+mn-cs"/>
              </a:defRPr>
            </a:lvl2pPr>
            <a:lvl3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3pPr>
            <a:lvl4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4pPr>
            <a:lvl5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600"/>
              </a:spcBef>
              <a:spcAft>
                <a:spcPts val="600"/>
              </a:spcAft>
            </a:pPr>
            <a:r>
              <a:rPr lang="en-US" sz="1600" dirty="0"/>
              <a:t>Site Investigations:</a:t>
            </a:r>
          </a:p>
          <a:p>
            <a:pPr marL="285750" indent="-285750">
              <a:lnSpc>
                <a:spcPct val="100000"/>
              </a:lnSpc>
              <a:spcBef>
                <a:spcPts val="600"/>
              </a:spcBef>
              <a:spcAft>
                <a:spcPts val="600"/>
              </a:spcAft>
              <a:buFont typeface="Arial" panose="020B0604020202020204" pitchFamily="34" charset="0"/>
              <a:buChar char="•"/>
            </a:pPr>
            <a:r>
              <a:rPr lang="en-US" sz="1600" b="0" dirty="0"/>
              <a:t>Complete the remaining drilling works in France</a:t>
            </a:r>
          </a:p>
          <a:p>
            <a:pPr marL="285750" indent="-285750">
              <a:lnSpc>
                <a:spcPct val="100000"/>
              </a:lnSpc>
              <a:spcBef>
                <a:spcPts val="600"/>
              </a:spcBef>
              <a:spcAft>
                <a:spcPts val="600"/>
              </a:spcAft>
              <a:buFont typeface="Arial" panose="020B0604020202020204" pitchFamily="34" charset="0"/>
              <a:buChar char="•"/>
            </a:pPr>
            <a:r>
              <a:rPr lang="en-US" sz="1600" b="0" dirty="0"/>
              <a:t>Start and complete the drilling and seismic works in Switzerland</a:t>
            </a:r>
          </a:p>
          <a:p>
            <a:pPr marL="285750" indent="-285750">
              <a:lnSpc>
                <a:spcPct val="100000"/>
              </a:lnSpc>
              <a:spcBef>
                <a:spcPts val="600"/>
              </a:spcBef>
              <a:spcAft>
                <a:spcPts val="600"/>
              </a:spcAft>
              <a:buFont typeface="Arial" panose="020B0604020202020204" pitchFamily="34" charset="0"/>
              <a:buChar char="•"/>
            </a:pPr>
            <a:r>
              <a:rPr lang="en-US" sz="1600" b="0" dirty="0"/>
              <a:t>Procure consultants for the next phase of site investigation (at least 80 new drillings expected)</a:t>
            </a:r>
          </a:p>
          <a:p>
            <a:pPr marL="285750" indent="-285750">
              <a:lnSpc>
                <a:spcPct val="100000"/>
              </a:lnSpc>
              <a:spcBef>
                <a:spcPts val="600"/>
              </a:spcBef>
              <a:spcAft>
                <a:spcPts val="600"/>
              </a:spcAft>
              <a:buFont typeface="Arial" panose="020B0604020202020204" pitchFamily="34" charset="0"/>
              <a:buChar char="•"/>
            </a:pPr>
            <a:r>
              <a:rPr lang="en-US" sz="1600" b="0" dirty="0"/>
              <a:t>Assess the results from the current site investigation and prepare the specifications for the next site investigation campaign. Specific focus to be given to the identification of sub-surface water sources and fault </a:t>
            </a:r>
            <a:r>
              <a:rPr lang="en-US" sz="1600" b="0" dirty="0" err="1"/>
              <a:t>characterisation</a:t>
            </a:r>
            <a:r>
              <a:rPr lang="en-US" sz="1600" b="0" dirty="0"/>
              <a:t>.</a:t>
            </a:r>
          </a:p>
          <a:p>
            <a:pPr marL="285750" indent="-285750">
              <a:lnSpc>
                <a:spcPct val="100000"/>
              </a:lnSpc>
              <a:spcBef>
                <a:spcPts val="600"/>
              </a:spcBef>
              <a:spcAft>
                <a:spcPts val="600"/>
              </a:spcAft>
              <a:buFont typeface="Arial" panose="020B0604020202020204" pitchFamily="34" charset="0"/>
              <a:buChar char="•"/>
            </a:pPr>
            <a:r>
              <a:rPr lang="en-US" sz="1600" b="0" dirty="0"/>
              <a:t>Undertake the procurement of drilling contractors for the next campaign (noting no financial commitment can be made until after approval of the FCC as a project).</a:t>
            </a:r>
          </a:p>
          <a:p>
            <a:pPr>
              <a:lnSpc>
                <a:spcPct val="100000"/>
              </a:lnSpc>
              <a:spcBef>
                <a:spcPts val="600"/>
              </a:spcBef>
              <a:spcAft>
                <a:spcPts val="600"/>
              </a:spcAft>
            </a:pPr>
            <a:endParaRPr lang="en-US" sz="1600" b="0" dirty="0"/>
          </a:p>
          <a:p>
            <a:pPr>
              <a:spcBef>
                <a:spcPts val="600"/>
              </a:spcBef>
              <a:spcAft>
                <a:spcPts val="600"/>
              </a:spcAft>
            </a:pPr>
            <a:endParaRPr lang="en-US" sz="1600" b="0" dirty="0"/>
          </a:p>
          <a:p>
            <a:pPr marL="342900" indent="-342900">
              <a:spcBef>
                <a:spcPts val="600"/>
              </a:spcBef>
              <a:spcAft>
                <a:spcPts val="600"/>
              </a:spcAft>
              <a:buFont typeface="+mj-lt"/>
              <a:buAutoNum type="arabicPeriod"/>
            </a:pPr>
            <a:endParaRPr lang="en-US" sz="1600" b="0" dirty="0"/>
          </a:p>
          <a:p>
            <a:pPr>
              <a:spcBef>
                <a:spcPts val="600"/>
              </a:spcBef>
              <a:spcAft>
                <a:spcPts val="600"/>
              </a:spcAft>
            </a:pPr>
            <a:endParaRPr lang="en-US" dirty="0"/>
          </a:p>
        </p:txBody>
      </p:sp>
      <p:sp>
        <p:nvSpPr>
          <p:cNvPr id="4" name="Title 2">
            <a:extLst>
              <a:ext uri="{FF2B5EF4-FFF2-40B4-BE49-F238E27FC236}">
                <a16:creationId xmlns:a16="http://schemas.microsoft.com/office/drawing/2014/main" id="{B4E586F0-2F05-AF52-33B2-EFD4DB484219}"/>
              </a:ext>
            </a:extLst>
          </p:cNvPr>
          <p:cNvSpPr txBox="1">
            <a:spLocks/>
          </p:cNvSpPr>
          <p:nvPr/>
        </p:nvSpPr>
        <p:spPr>
          <a:xfrm>
            <a:off x="3123075" y="191055"/>
            <a:ext cx="2826314"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r>
              <a:rPr lang="en-US" sz="2000" b="1" dirty="0"/>
              <a:t>CE Tasks for Pre-TDR</a:t>
            </a:r>
            <a:endParaRPr lang="en-GB" sz="2000" b="1" dirty="0"/>
          </a:p>
        </p:txBody>
      </p:sp>
    </p:spTree>
    <p:extLst>
      <p:ext uri="{BB962C8B-B14F-4D97-AF65-F5344CB8AC3E}">
        <p14:creationId xmlns:p14="http://schemas.microsoft.com/office/powerpoint/2010/main" val="29669975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42247E-19CE-8AD2-2F56-2F77DA52C727}"/>
            </a:ext>
          </a:extLst>
        </p:cNvPr>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0BCB5C75-8A3C-0AEE-84BA-07D5B4DE0ADE}"/>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18</a:t>
            </a:fld>
            <a:endParaRPr lang="en-US" noProof="0" dirty="0"/>
          </a:p>
        </p:txBody>
      </p:sp>
      <p:sp>
        <p:nvSpPr>
          <p:cNvPr id="3" name="Title 2">
            <a:extLst>
              <a:ext uri="{FF2B5EF4-FFF2-40B4-BE49-F238E27FC236}">
                <a16:creationId xmlns:a16="http://schemas.microsoft.com/office/drawing/2014/main" id="{F96F88F4-7C63-9360-3FC1-3C51E4B0A406}"/>
              </a:ext>
            </a:extLst>
          </p:cNvPr>
          <p:cNvSpPr>
            <a:spLocks noGrp="1"/>
          </p:cNvSpPr>
          <p:nvPr>
            <p:ph type="title"/>
          </p:nvPr>
        </p:nvSpPr>
        <p:spPr>
          <a:xfrm>
            <a:off x="2483768" y="147820"/>
            <a:ext cx="4496564" cy="409774"/>
          </a:xfrm>
        </p:spPr>
        <p:txBody>
          <a:bodyPr/>
          <a:lstStyle/>
          <a:p>
            <a:r>
              <a:rPr lang="en-US" sz="2000" b="1" dirty="0"/>
              <a:t>Phase 2 Site Investigation</a:t>
            </a:r>
            <a:endParaRPr lang="en-GB" sz="2000" b="1" dirty="0"/>
          </a:p>
        </p:txBody>
      </p:sp>
      <p:grpSp>
        <p:nvGrpSpPr>
          <p:cNvPr id="7" name="Group 6">
            <a:extLst>
              <a:ext uri="{FF2B5EF4-FFF2-40B4-BE49-F238E27FC236}">
                <a16:creationId xmlns:a16="http://schemas.microsoft.com/office/drawing/2014/main" id="{C6174B8F-347D-EB08-DF32-8F76F271014F}"/>
              </a:ext>
            </a:extLst>
          </p:cNvPr>
          <p:cNvGrpSpPr/>
          <p:nvPr/>
        </p:nvGrpSpPr>
        <p:grpSpPr>
          <a:xfrm>
            <a:off x="827038" y="36488"/>
            <a:ext cx="4032994" cy="180000"/>
            <a:chOff x="1007830" y="87494"/>
            <a:chExt cx="4032994" cy="180000"/>
          </a:xfrm>
        </p:grpSpPr>
        <p:sp>
          <p:nvSpPr>
            <p:cNvPr id="8" name="Textfeld 1">
              <a:extLst>
                <a:ext uri="{FF2B5EF4-FFF2-40B4-BE49-F238E27FC236}">
                  <a16:creationId xmlns:a16="http://schemas.microsoft.com/office/drawing/2014/main" id="{1E569956-EBE6-7230-0093-CBD3DFB1387D}"/>
                </a:ext>
              </a:extLst>
            </p:cNvPr>
            <p:cNvSpPr txBox="1"/>
            <p:nvPr/>
          </p:nvSpPr>
          <p:spPr>
            <a:xfrm>
              <a:off x="1007830" y="87494"/>
              <a:ext cx="2268026" cy="170071"/>
            </a:xfrm>
            <a:prstGeom prst="rect">
              <a:avLst/>
            </a:prstGeom>
            <a:noFill/>
          </p:spPr>
          <p:txBody>
            <a:bodyPr wrap="square" rtlCol="0">
              <a:noAutofit/>
            </a:bodyPr>
            <a:lstStyle/>
            <a:p>
              <a:pPr>
                <a:lnSpc>
                  <a:spcPts val="1238"/>
                </a:lnSpc>
              </a:pPr>
              <a:r>
                <a:rPr lang="en-US" sz="900" dirty="0">
                  <a:solidFill>
                    <a:schemeClr val="bg1"/>
                  </a:solidFill>
                </a:rPr>
                <a:t>5 June 2023 / FCC Week</a:t>
              </a:r>
            </a:p>
          </p:txBody>
        </p:sp>
        <p:sp>
          <p:nvSpPr>
            <p:cNvPr id="9" name="Textfeld 2">
              <a:extLst>
                <a:ext uri="{FF2B5EF4-FFF2-40B4-BE49-F238E27FC236}">
                  <a16:creationId xmlns:a16="http://schemas.microsoft.com/office/drawing/2014/main" id="{52C2F632-46A9-86E3-8642-ACC6B334CC00}"/>
                </a:ext>
              </a:extLst>
            </p:cNvPr>
            <p:cNvSpPr txBox="1"/>
            <p:nvPr/>
          </p:nvSpPr>
          <p:spPr>
            <a:xfrm>
              <a:off x="3829644" y="97423"/>
              <a:ext cx="1211180" cy="170071"/>
            </a:xfrm>
            <a:prstGeom prst="rect">
              <a:avLst/>
            </a:prstGeom>
            <a:noFill/>
          </p:spPr>
          <p:txBody>
            <a:bodyPr wrap="square" rtlCol="0">
              <a:noAutofit/>
            </a:bodyPr>
            <a:lstStyle/>
            <a:p>
              <a:pPr>
                <a:lnSpc>
                  <a:spcPts val="1238"/>
                </a:lnSpc>
              </a:pPr>
              <a:r>
                <a:rPr lang="en-US" sz="900" dirty="0">
                  <a:solidFill>
                    <a:schemeClr val="bg1"/>
                  </a:solidFill>
                </a:rPr>
                <a:t>Timothy WATSON</a:t>
              </a:r>
            </a:p>
          </p:txBody>
        </p:sp>
      </p:grpSp>
      <p:sp>
        <p:nvSpPr>
          <p:cNvPr id="2" name="Text Placeholder 17">
            <a:extLst>
              <a:ext uri="{FF2B5EF4-FFF2-40B4-BE49-F238E27FC236}">
                <a16:creationId xmlns:a16="http://schemas.microsoft.com/office/drawing/2014/main" id="{20322BB7-E75C-026F-60AE-E22888D61453}"/>
              </a:ext>
            </a:extLst>
          </p:cNvPr>
          <p:cNvSpPr txBox="1">
            <a:spLocks/>
          </p:cNvSpPr>
          <p:nvPr/>
        </p:nvSpPr>
        <p:spPr>
          <a:xfrm>
            <a:off x="392940" y="917700"/>
            <a:ext cx="8205748" cy="208467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400" b="1" kern="1200">
                <a:solidFill>
                  <a:schemeClr val="tx1"/>
                </a:solidFill>
                <a:latin typeface="+mn-lt"/>
                <a:ea typeface="+mn-ea"/>
                <a:cs typeface="+mn-cs"/>
              </a:defRPr>
            </a:lvl1pPr>
            <a:lvl2pPr marL="0" indent="0" algn="l" defTabSz="685800" rtl="0" eaLnBrk="1" latinLnBrk="0" hangingPunct="1">
              <a:lnSpc>
                <a:spcPts val="1388"/>
              </a:lnSpc>
              <a:spcBef>
                <a:spcPts val="0"/>
              </a:spcBef>
              <a:buFontTx/>
              <a:buNone/>
              <a:defRPr sz="1350" b="1" kern="1200">
                <a:solidFill>
                  <a:schemeClr val="tx1"/>
                </a:solidFill>
                <a:latin typeface="+mn-lt"/>
                <a:ea typeface="+mn-ea"/>
                <a:cs typeface="+mn-cs"/>
              </a:defRPr>
            </a:lvl2pPr>
            <a:lvl3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3pPr>
            <a:lvl4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4pPr>
            <a:lvl5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indent="-342900">
              <a:lnSpc>
                <a:spcPct val="100000"/>
              </a:lnSpc>
              <a:spcBef>
                <a:spcPts val="600"/>
              </a:spcBef>
              <a:spcAft>
                <a:spcPts val="600"/>
              </a:spcAft>
              <a:buFont typeface="+mj-lt"/>
              <a:buAutoNum type="arabicPeriod"/>
            </a:pPr>
            <a:r>
              <a:rPr lang="en-US" b="0" dirty="0"/>
              <a:t>The Phase 1 investigations was only intended to cover the areas where no accurate information of the location of the molasse was available. This was/is important as the basis of the cost and schedule is that the tunnel remains largely within this rock type.</a:t>
            </a:r>
          </a:p>
          <a:p>
            <a:pPr marL="342900" indent="-342900">
              <a:lnSpc>
                <a:spcPct val="100000"/>
              </a:lnSpc>
              <a:spcBef>
                <a:spcPts val="600"/>
              </a:spcBef>
              <a:spcAft>
                <a:spcPts val="600"/>
              </a:spcAft>
              <a:buFont typeface="+mj-lt"/>
              <a:buAutoNum type="arabicPeriod"/>
            </a:pPr>
            <a:r>
              <a:rPr lang="en-US" b="0" dirty="0"/>
              <a:t>A larger campaign is needed to obtain the detailed information necessary to start detailed design of the underground structures. The market survey for services to define this next campaign has been launched and the procurement for the actual campaign itself will be carried out in 2027.</a:t>
            </a:r>
          </a:p>
          <a:p>
            <a:pPr marL="342900" indent="-342900">
              <a:lnSpc>
                <a:spcPct val="100000"/>
              </a:lnSpc>
              <a:spcBef>
                <a:spcPts val="600"/>
              </a:spcBef>
              <a:spcAft>
                <a:spcPts val="600"/>
              </a:spcAft>
              <a:buFont typeface="+mj-lt"/>
              <a:buAutoNum type="arabicPeriod"/>
            </a:pPr>
            <a:r>
              <a:rPr lang="en-US" b="0" dirty="0"/>
              <a:t>The main focus will be on the eight sites where large caverns will be built as in these areas, detailed 3-dimensional models will be necessary along with full geotechnical and hydrological data.</a:t>
            </a:r>
          </a:p>
          <a:p>
            <a:pPr>
              <a:spcBef>
                <a:spcPts val="600"/>
              </a:spcBef>
              <a:spcAft>
                <a:spcPts val="600"/>
              </a:spcAft>
            </a:pPr>
            <a:endParaRPr lang="en-US" sz="1600" b="0" dirty="0"/>
          </a:p>
          <a:p>
            <a:pPr marL="342900" indent="-342900">
              <a:spcBef>
                <a:spcPts val="600"/>
              </a:spcBef>
              <a:spcAft>
                <a:spcPts val="600"/>
              </a:spcAft>
              <a:buFont typeface="+mj-lt"/>
              <a:buAutoNum type="arabicPeriod"/>
            </a:pPr>
            <a:endParaRPr lang="en-US" sz="1600" b="0" dirty="0"/>
          </a:p>
          <a:p>
            <a:pPr>
              <a:spcBef>
                <a:spcPts val="600"/>
              </a:spcBef>
              <a:spcAft>
                <a:spcPts val="600"/>
              </a:spcAft>
            </a:pPr>
            <a:endParaRPr lang="en-US" dirty="0"/>
          </a:p>
        </p:txBody>
      </p:sp>
      <p:pic>
        <p:nvPicPr>
          <p:cNvPr id="4" name="Picture 3">
            <a:extLst>
              <a:ext uri="{FF2B5EF4-FFF2-40B4-BE49-F238E27FC236}">
                <a16:creationId xmlns:a16="http://schemas.microsoft.com/office/drawing/2014/main" id="{73918A9A-6372-C10B-307B-B909A797A101}"/>
              </a:ext>
            </a:extLst>
          </p:cNvPr>
          <p:cNvPicPr>
            <a:picLocks noChangeAspect="1"/>
          </p:cNvPicPr>
          <p:nvPr/>
        </p:nvPicPr>
        <p:blipFill>
          <a:blip r:embed="rId3"/>
          <a:stretch>
            <a:fillRect/>
          </a:stretch>
        </p:blipFill>
        <p:spPr>
          <a:xfrm>
            <a:off x="5942749" y="2783970"/>
            <a:ext cx="2947290" cy="2211710"/>
          </a:xfrm>
          <a:prstGeom prst="rect">
            <a:avLst/>
          </a:prstGeom>
        </p:spPr>
      </p:pic>
      <p:sp>
        <p:nvSpPr>
          <p:cNvPr id="5" name="Text Placeholder 17">
            <a:extLst>
              <a:ext uri="{FF2B5EF4-FFF2-40B4-BE49-F238E27FC236}">
                <a16:creationId xmlns:a16="http://schemas.microsoft.com/office/drawing/2014/main" id="{EFAF2E73-EDAC-DE48-3154-DDA6B435457F}"/>
              </a:ext>
            </a:extLst>
          </p:cNvPr>
          <p:cNvSpPr txBox="1">
            <a:spLocks/>
          </p:cNvSpPr>
          <p:nvPr/>
        </p:nvSpPr>
        <p:spPr>
          <a:xfrm>
            <a:off x="392940" y="3074070"/>
            <a:ext cx="5616624" cy="1921610"/>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400" b="1" kern="1200">
                <a:solidFill>
                  <a:schemeClr val="tx1"/>
                </a:solidFill>
                <a:latin typeface="+mn-lt"/>
                <a:ea typeface="+mn-ea"/>
                <a:cs typeface="+mn-cs"/>
              </a:defRPr>
            </a:lvl1pPr>
            <a:lvl2pPr marL="0" indent="0" algn="l" defTabSz="685800" rtl="0" eaLnBrk="1" latinLnBrk="0" hangingPunct="1">
              <a:lnSpc>
                <a:spcPts val="1388"/>
              </a:lnSpc>
              <a:spcBef>
                <a:spcPts val="0"/>
              </a:spcBef>
              <a:buFontTx/>
              <a:buNone/>
              <a:defRPr sz="1350" b="1" kern="1200">
                <a:solidFill>
                  <a:schemeClr val="tx1"/>
                </a:solidFill>
                <a:latin typeface="+mn-lt"/>
                <a:ea typeface="+mn-ea"/>
                <a:cs typeface="+mn-cs"/>
              </a:defRPr>
            </a:lvl2pPr>
            <a:lvl3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3pPr>
            <a:lvl4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4pPr>
            <a:lvl5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indent="-342900">
              <a:lnSpc>
                <a:spcPct val="100000"/>
              </a:lnSpc>
              <a:spcBef>
                <a:spcPts val="600"/>
              </a:spcBef>
              <a:spcAft>
                <a:spcPts val="600"/>
              </a:spcAft>
              <a:buFont typeface="+mj-lt"/>
              <a:buAutoNum type="arabicPeriod" startAt="4"/>
            </a:pPr>
            <a:r>
              <a:rPr lang="en-US" b="0" dirty="0"/>
              <a:t>It is estimated that between 80 and 100 new boreholes could be required.</a:t>
            </a:r>
          </a:p>
          <a:p>
            <a:pPr marL="342900" indent="-342900">
              <a:lnSpc>
                <a:spcPct val="100000"/>
              </a:lnSpc>
              <a:spcBef>
                <a:spcPts val="600"/>
              </a:spcBef>
              <a:spcAft>
                <a:spcPts val="600"/>
              </a:spcAft>
              <a:buFont typeface="+mj-lt"/>
              <a:buAutoNum type="arabicPeriod" startAt="4"/>
            </a:pPr>
            <a:r>
              <a:rPr lang="en-US" b="0" dirty="0"/>
              <a:t>The detailed needs will be developed once all the results from the current Phase 1 campaign have been assessed.</a:t>
            </a:r>
          </a:p>
          <a:p>
            <a:pPr marL="342900" indent="-342900">
              <a:spcBef>
                <a:spcPts val="600"/>
              </a:spcBef>
              <a:spcAft>
                <a:spcPts val="600"/>
              </a:spcAft>
              <a:buFont typeface="+mj-lt"/>
              <a:buAutoNum type="arabicPeriod" startAt="4"/>
            </a:pPr>
            <a:endParaRPr lang="en-US" sz="1600" b="0" dirty="0"/>
          </a:p>
          <a:p>
            <a:pPr>
              <a:spcBef>
                <a:spcPts val="600"/>
              </a:spcBef>
              <a:spcAft>
                <a:spcPts val="600"/>
              </a:spcAft>
            </a:pPr>
            <a:endParaRPr lang="en-US" dirty="0"/>
          </a:p>
        </p:txBody>
      </p:sp>
    </p:spTree>
    <p:extLst>
      <p:ext uri="{BB962C8B-B14F-4D97-AF65-F5344CB8AC3E}">
        <p14:creationId xmlns:p14="http://schemas.microsoft.com/office/powerpoint/2010/main" val="12895518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7E05E2B-69C4-D6E8-ABA7-19BD6CAD4985}"/>
              </a:ext>
            </a:extLst>
          </p:cNvPr>
          <p:cNvSpPr>
            <a:spLocks noGrp="1"/>
          </p:cNvSpPr>
          <p:nvPr>
            <p:ph type="sldNum" sz="quarter" idx="10"/>
          </p:nvPr>
        </p:nvSpPr>
        <p:spPr/>
        <p:txBody>
          <a:bodyPr/>
          <a:lstStyle/>
          <a:p>
            <a:fld id="{88A1DFE4-5FC5-43BD-BB7E-75EAD82B965F}" type="slidenum">
              <a:rPr lang="en-US" noProof="0" smtClean="0"/>
              <a:pPr/>
              <a:t>19</a:t>
            </a:fld>
            <a:endParaRPr lang="en-US" noProof="0" dirty="0"/>
          </a:p>
        </p:txBody>
      </p:sp>
      <p:pic>
        <p:nvPicPr>
          <p:cNvPr id="8" name="Picture 7">
            <a:extLst>
              <a:ext uri="{FF2B5EF4-FFF2-40B4-BE49-F238E27FC236}">
                <a16:creationId xmlns:a16="http://schemas.microsoft.com/office/drawing/2014/main" id="{828FF0F9-75BC-0BA8-DCC0-5E9175DACE9A}"/>
              </a:ext>
            </a:extLst>
          </p:cNvPr>
          <p:cNvPicPr>
            <a:picLocks noChangeAspect="1"/>
          </p:cNvPicPr>
          <p:nvPr/>
        </p:nvPicPr>
        <p:blipFill>
          <a:blip r:embed="rId2"/>
          <a:stretch>
            <a:fillRect/>
          </a:stretch>
        </p:blipFill>
        <p:spPr>
          <a:xfrm>
            <a:off x="2982713" y="843558"/>
            <a:ext cx="5982418" cy="3374107"/>
          </a:xfrm>
          <a:prstGeom prst="rect">
            <a:avLst/>
          </a:prstGeom>
          <a:ln w="12700">
            <a:solidFill>
              <a:schemeClr val="tx1"/>
            </a:solidFill>
          </a:ln>
        </p:spPr>
      </p:pic>
      <p:sp>
        <p:nvSpPr>
          <p:cNvPr id="9" name="TextBox 8">
            <a:extLst>
              <a:ext uri="{FF2B5EF4-FFF2-40B4-BE49-F238E27FC236}">
                <a16:creationId xmlns:a16="http://schemas.microsoft.com/office/drawing/2014/main" id="{D4AF7766-1D02-9E67-324B-0F874F417D47}"/>
              </a:ext>
            </a:extLst>
          </p:cNvPr>
          <p:cNvSpPr txBox="1"/>
          <p:nvPr/>
        </p:nvSpPr>
        <p:spPr>
          <a:xfrm>
            <a:off x="107504" y="471122"/>
            <a:ext cx="2875209" cy="1692771"/>
          </a:xfrm>
          <a:prstGeom prst="rect">
            <a:avLst/>
          </a:prstGeom>
          <a:noFill/>
        </p:spPr>
        <p:txBody>
          <a:bodyPr wrap="square" rtlCol="0">
            <a:spAutoFit/>
          </a:bodyPr>
          <a:lstStyle/>
          <a:p>
            <a:pPr marL="171450" indent="-171450">
              <a:spcBef>
                <a:spcPts val="600"/>
              </a:spcBef>
              <a:spcAft>
                <a:spcPts val="600"/>
              </a:spcAft>
              <a:buFont typeface="Arial" panose="020B0604020202020204" pitchFamily="34" charset="0"/>
              <a:buChar char="•"/>
            </a:pPr>
            <a:r>
              <a:rPr lang="en-GB" sz="1200" dirty="0"/>
              <a:t>Market Survey has been issued for the consultancy services</a:t>
            </a:r>
          </a:p>
          <a:p>
            <a:pPr marL="171450" indent="-171450">
              <a:spcBef>
                <a:spcPts val="600"/>
              </a:spcBef>
              <a:spcAft>
                <a:spcPts val="600"/>
              </a:spcAft>
              <a:buFont typeface="Arial" panose="020B0604020202020204" pitchFamily="34" charset="0"/>
              <a:buChar char="•"/>
            </a:pPr>
            <a:r>
              <a:rPr lang="en-GB" sz="1200" dirty="0" err="1"/>
              <a:t>CfT</a:t>
            </a:r>
            <a:r>
              <a:rPr lang="en-GB" sz="1200" dirty="0"/>
              <a:t> will be issued in Q3 2025 with the aim of adjudication at the first FC of 2026</a:t>
            </a:r>
          </a:p>
          <a:p>
            <a:pPr marL="171450" indent="-171450">
              <a:spcBef>
                <a:spcPts val="600"/>
              </a:spcBef>
              <a:spcAft>
                <a:spcPts val="600"/>
              </a:spcAft>
              <a:buFont typeface="Arial" panose="020B0604020202020204" pitchFamily="34" charset="0"/>
              <a:buChar char="•"/>
            </a:pPr>
            <a:r>
              <a:rPr lang="en-GB" sz="1200" dirty="0"/>
              <a:t>A single contract will be awarded with scope covering:</a:t>
            </a:r>
          </a:p>
        </p:txBody>
      </p:sp>
      <p:sp>
        <p:nvSpPr>
          <p:cNvPr id="10" name="TextBox 9">
            <a:extLst>
              <a:ext uri="{FF2B5EF4-FFF2-40B4-BE49-F238E27FC236}">
                <a16:creationId xmlns:a16="http://schemas.microsoft.com/office/drawing/2014/main" id="{ECE91418-D01B-324A-6A65-0FC643F19975}"/>
              </a:ext>
            </a:extLst>
          </p:cNvPr>
          <p:cNvSpPr txBox="1"/>
          <p:nvPr/>
        </p:nvSpPr>
        <p:spPr>
          <a:xfrm>
            <a:off x="257288" y="2162563"/>
            <a:ext cx="2659185" cy="3108543"/>
          </a:xfrm>
          <a:prstGeom prst="rect">
            <a:avLst/>
          </a:prstGeom>
          <a:noFill/>
        </p:spPr>
        <p:txBody>
          <a:bodyPr wrap="square" rtlCol="0">
            <a:spAutoFit/>
          </a:bodyPr>
          <a:lstStyle/>
          <a:p>
            <a:pPr marL="171450" indent="-171450">
              <a:spcBef>
                <a:spcPts val="600"/>
              </a:spcBef>
              <a:spcAft>
                <a:spcPts val="600"/>
              </a:spcAft>
              <a:buFont typeface="Arial" panose="020B0604020202020204" pitchFamily="34" charset="0"/>
              <a:buChar char="•"/>
            </a:pPr>
            <a:r>
              <a:rPr lang="en-GB" sz="1200" i="1" dirty="0">
                <a:solidFill>
                  <a:schemeClr val="accent3">
                    <a:lumMod val="75000"/>
                  </a:schemeClr>
                </a:solidFill>
              </a:rPr>
              <a:t>Assessment of data from previous investigations</a:t>
            </a:r>
          </a:p>
          <a:p>
            <a:pPr marL="171450" indent="-171450">
              <a:spcBef>
                <a:spcPts val="600"/>
              </a:spcBef>
              <a:spcAft>
                <a:spcPts val="600"/>
              </a:spcAft>
              <a:buFont typeface="Arial" panose="020B0604020202020204" pitchFamily="34" charset="0"/>
              <a:buChar char="•"/>
            </a:pPr>
            <a:r>
              <a:rPr lang="en-GB" sz="1200" i="1" dirty="0">
                <a:solidFill>
                  <a:schemeClr val="accent3">
                    <a:lumMod val="75000"/>
                  </a:schemeClr>
                </a:solidFill>
              </a:rPr>
              <a:t>Assessment of data needs and corresponding gap analysis including for </a:t>
            </a:r>
            <a:r>
              <a:rPr lang="en-GB" sz="1200" i="1" dirty="0" err="1">
                <a:solidFill>
                  <a:schemeClr val="accent3">
                    <a:lumMod val="75000"/>
                  </a:schemeClr>
                </a:solidFill>
              </a:rPr>
              <a:t>Matex</a:t>
            </a:r>
            <a:r>
              <a:rPr lang="en-GB" sz="1200" i="1" dirty="0">
                <a:solidFill>
                  <a:schemeClr val="accent3">
                    <a:lumMod val="75000"/>
                  </a:schemeClr>
                </a:solidFill>
              </a:rPr>
              <a:t> and seismic studies</a:t>
            </a:r>
          </a:p>
          <a:p>
            <a:pPr marL="171450" indent="-171450">
              <a:spcBef>
                <a:spcPts val="600"/>
              </a:spcBef>
              <a:spcAft>
                <a:spcPts val="600"/>
              </a:spcAft>
              <a:buFont typeface="Arial" panose="020B0604020202020204" pitchFamily="34" charset="0"/>
              <a:buChar char="•"/>
            </a:pPr>
            <a:r>
              <a:rPr lang="en-GB" sz="1200" i="1" dirty="0">
                <a:solidFill>
                  <a:schemeClr val="accent3">
                    <a:lumMod val="75000"/>
                  </a:schemeClr>
                </a:solidFill>
              </a:rPr>
              <a:t>Preparation of tech. specification for Phase 2 Site Investigation campaign</a:t>
            </a:r>
          </a:p>
          <a:p>
            <a:pPr marL="171450" indent="-171450">
              <a:spcBef>
                <a:spcPts val="600"/>
              </a:spcBef>
              <a:spcAft>
                <a:spcPts val="600"/>
              </a:spcAft>
              <a:buFont typeface="Arial" panose="020B0604020202020204" pitchFamily="34" charset="0"/>
              <a:buChar char="•"/>
            </a:pPr>
            <a:r>
              <a:rPr lang="en-GB" sz="1200" i="1" dirty="0">
                <a:solidFill>
                  <a:schemeClr val="accent3">
                    <a:lumMod val="75000"/>
                  </a:schemeClr>
                </a:solidFill>
              </a:rPr>
              <a:t>Undertake all works necessary to obtain permits including additional environmental assessments </a:t>
            </a:r>
          </a:p>
          <a:p>
            <a:pPr marL="171450" indent="-171450">
              <a:spcBef>
                <a:spcPts val="600"/>
              </a:spcBef>
              <a:spcAft>
                <a:spcPts val="600"/>
              </a:spcAft>
              <a:buFont typeface="Arial" panose="020B0604020202020204" pitchFamily="34" charset="0"/>
              <a:buChar char="•"/>
            </a:pPr>
            <a:r>
              <a:rPr lang="en-GB" sz="1200" i="1" dirty="0">
                <a:solidFill>
                  <a:schemeClr val="accent3">
                    <a:lumMod val="75000"/>
                  </a:schemeClr>
                </a:solidFill>
              </a:rPr>
              <a:t>Assist CERN in obtaining permits.</a:t>
            </a:r>
          </a:p>
        </p:txBody>
      </p:sp>
      <p:sp>
        <p:nvSpPr>
          <p:cNvPr id="11" name="Title 2">
            <a:extLst>
              <a:ext uri="{FF2B5EF4-FFF2-40B4-BE49-F238E27FC236}">
                <a16:creationId xmlns:a16="http://schemas.microsoft.com/office/drawing/2014/main" id="{148D1872-AD91-6976-C5E7-9923E3A24F7C}"/>
              </a:ext>
            </a:extLst>
          </p:cNvPr>
          <p:cNvSpPr>
            <a:spLocks noGrp="1"/>
          </p:cNvSpPr>
          <p:nvPr>
            <p:ph type="title"/>
          </p:nvPr>
        </p:nvSpPr>
        <p:spPr>
          <a:xfrm>
            <a:off x="2843808" y="166759"/>
            <a:ext cx="3677521" cy="409774"/>
          </a:xfrm>
        </p:spPr>
        <p:txBody>
          <a:bodyPr/>
          <a:lstStyle/>
          <a:p>
            <a:r>
              <a:rPr lang="en-US" sz="2000" b="1" dirty="0"/>
              <a:t>Phase 2 Site Investigation</a:t>
            </a:r>
            <a:endParaRPr lang="en-GB" sz="2000" b="1" dirty="0"/>
          </a:p>
        </p:txBody>
      </p:sp>
    </p:spTree>
    <p:extLst>
      <p:ext uri="{BB962C8B-B14F-4D97-AF65-F5344CB8AC3E}">
        <p14:creationId xmlns:p14="http://schemas.microsoft.com/office/powerpoint/2010/main" val="15352727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a:t>
            </a:fld>
            <a:endParaRPr lang="en-US" noProof="0" dirty="0"/>
          </a:p>
        </p:txBody>
      </p:sp>
      <p:sp>
        <p:nvSpPr>
          <p:cNvPr id="18" name="Text Placeholder 17">
            <a:extLst>
              <a:ext uri="{FF2B5EF4-FFF2-40B4-BE49-F238E27FC236}">
                <a16:creationId xmlns:a16="http://schemas.microsoft.com/office/drawing/2014/main" id="{E8CE50B6-1769-4B10-B944-BE371723071E}"/>
              </a:ext>
            </a:extLst>
          </p:cNvPr>
          <p:cNvSpPr>
            <a:spLocks noGrp="1"/>
          </p:cNvSpPr>
          <p:nvPr>
            <p:ph type="body" sz="quarter" idx="11"/>
          </p:nvPr>
        </p:nvSpPr>
        <p:spPr>
          <a:xfrm>
            <a:off x="1475656" y="1563638"/>
            <a:ext cx="6768752" cy="3096344"/>
          </a:xfrm>
        </p:spPr>
        <p:txBody>
          <a:bodyPr/>
          <a:lstStyle/>
          <a:p>
            <a:pPr marL="342900" indent="-342900">
              <a:lnSpc>
                <a:spcPct val="100000"/>
              </a:lnSpc>
              <a:spcBef>
                <a:spcPts val="600"/>
              </a:spcBef>
              <a:spcAft>
                <a:spcPts val="600"/>
              </a:spcAft>
              <a:buFont typeface="+mj-lt"/>
              <a:buAutoNum type="arabicPeriod"/>
            </a:pPr>
            <a:r>
              <a:rPr lang="en-US" sz="1800" b="0" dirty="0"/>
              <a:t>Summary of overall work scope</a:t>
            </a:r>
          </a:p>
          <a:p>
            <a:pPr marL="342900" indent="-342900">
              <a:lnSpc>
                <a:spcPct val="100000"/>
              </a:lnSpc>
              <a:spcBef>
                <a:spcPts val="600"/>
              </a:spcBef>
              <a:spcAft>
                <a:spcPts val="600"/>
              </a:spcAft>
              <a:buFont typeface="+mj-lt"/>
              <a:buAutoNum type="arabicPeriod"/>
            </a:pPr>
            <a:r>
              <a:rPr lang="en-US" sz="1800" b="0" dirty="0"/>
              <a:t>Current strategy for the main construction contracts</a:t>
            </a:r>
          </a:p>
          <a:p>
            <a:pPr marL="342900" indent="-342900">
              <a:lnSpc>
                <a:spcPct val="100000"/>
              </a:lnSpc>
              <a:spcBef>
                <a:spcPts val="600"/>
              </a:spcBef>
              <a:spcAft>
                <a:spcPts val="600"/>
              </a:spcAft>
              <a:buFont typeface="+mj-lt"/>
              <a:buAutoNum type="arabicPeriod" startAt="2"/>
            </a:pPr>
            <a:r>
              <a:rPr lang="en-US" sz="1800" b="0" dirty="0"/>
              <a:t>Possible strategy scenarios for main consultancy contracts</a:t>
            </a:r>
          </a:p>
          <a:p>
            <a:pPr marL="342900" indent="-342900">
              <a:lnSpc>
                <a:spcPct val="100000"/>
              </a:lnSpc>
              <a:spcBef>
                <a:spcPts val="600"/>
              </a:spcBef>
              <a:spcAft>
                <a:spcPts val="600"/>
              </a:spcAft>
              <a:buFont typeface="+mj-lt"/>
              <a:buAutoNum type="arabicPeriod" startAt="2"/>
            </a:pPr>
            <a:r>
              <a:rPr lang="en-US" sz="1800" b="0" dirty="0"/>
              <a:t>Civil engineering scope during the next phase of FCC</a:t>
            </a:r>
          </a:p>
          <a:p>
            <a:pPr marL="342900" indent="-342900">
              <a:lnSpc>
                <a:spcPct val="100000"/>
              </a:lnSpc>
              <a:spcBef>
                <a:spcPts val="600"/>
              </a:spcBef>
              <a:spcAft>
                <a:spcPts val="600"/>
              </a:spcAft>
              <a:buFont typeface="+mj-lt"/>
              <a:buAutoNum type="arabicPeriod" startAt="2"/>
            </a:pPr>
            <a:r>
              <a:rPr lang="en-US" sz="1800" b="0" dirty="0"/>
              <a:t>Schedule of work leading to shaft construction in 2033</a:t>
            </a:r>
          </a:p>
          <a:p>
            <a:pPr marL="342900" indent="-342900">
              <a:lnSpc>
                <a:spcPct val="100000"/>
              </a:lnSpc>
              <a:spcBef>
                <a:spcPts val="600"/>
              </a:spcBef>
              <a:spcAft>
                <a:spcPts val="600"/>
              </a:spcAft>
              <a:buFont typeface="+mj-lt"/>
              <a:buAutoNum type="arabicPeriod" startAt="2"/>
            </a:pPr>
            <a:r>
              <a:rPr lang="en-US" sz="1800" b="0" dirty="0"/>
              <a:t>CE resources and organization</a:t>
            </a:r>
          </a:p>
          <a:p>
            <a:pPr marL="342900" indent="-342900">
              <a:lnSpc>
                <a:spcPct val="100000"/>
              </a:lnSpc>
              <a:spcBef>
                <a:spcPts val="600"/>
              </a:spcBef>
              <a:spcAft>
                <a:spcPts val="600"/>
              </a:spcAft>
              <a:buFont typeface="+mj-lt"/>
              <a:buAutoNum type="arabicPeriod" startAt="2"/>
            </a:pPr>
            <a:r>
              <a:rPr lang="en-US" sz="1800" b="0" dirty="0"/>
              <a:t>Key elements for success</a:t>
            </a:r>
          </a:p>
        </p:txBody>
      </p:sp>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3647273" y="843558"/>
            <a:ext cx="1849454" cy="402033"/>
          </a:xfrm>
        </p:spPr>
        <p:txBody>
          <a:bodyPr/>
          <a:lstStyle/>
          <a:p>
            <a:r>
              <a:rPr lang="en-US" dirty="0"/>
              <a:t>Contents</a:t>
            </a:r>
          </a:p>
        </p:txBody>
      </p:sp>
      <p:grpSp>
        <p:nvGrpSpPr>
          <p:cNvPr id="7" name="Group 6">
            <a:extLst>
              <a:ext uri="{FF2B5EF4-FFF2-40B4-BE49-F238E27FC236}">
                <a16:creationId xmlns:a16="http://schemas.microsoft.com/office/drawing/2014/main" id="{F0FFB021-DFC8-419C-B74C-FEA3B6DFB98C}"/>
              </a:ext>
            </a:extLst>
          </p:cNvPr>
          <p:cNvGrpSpPr/>
          <p:nvPr/>
        </p:nvGrpSpPr>
        <p:grpSpPr>
          <a:xfrm>
            <a:off x="827038" y="36488"/>
            <a:ext cx="4032994" cy="180000"/>
            <a:chOff x="1007830" y="87494"/>
            <a:chExt cx="4032994" cy="180000"/>
          </a:xfrm>
        </p:grpSpPr>
        <p:sp>
          <p:nvSpPr>
            <p:cNvPr id="8" name="Textfeld 1">
              <a:extLst>
                <a:ext uri="{FF2B5EF4-FFF2-40B4-BE49-F238E27FC236}">
                  <a16:creationId xmlns:a16="http://schemas.microsoft.com/office/drawing/2014/main" id="{5F49D43B-2B72-48A3-AED8-BE20E4CEA9F0}"/>
                </a:ext>
              </a:extLst>
            </p:cNvPr>
            <p:cNvSpPr txBox="1"/>
            <p:nvPr/>
          </p:nvSpPr>
          <p:spPr>
            <a:xfrm>
              <a:off x="1007830" y="87494"/>
              <a:ext cx="2268026" cy="170071"/>
            </a:xfrm>
            <a:prstGeom prst="rect">
              <a:avLst/>
            </a:prstGeom>
            <a:noFill/>
          </p:spPr>
          <p:txBody>
            <a:bodyPr wrap="square" rtlCol="0">
              <a:noAutofit/>
            </a:bodyPr>
            <a:lstStyle/>
            <a:p>
              <a:pPr>
                <a:lnSpc>
                  <a:spcPts val="1238"/>
                </a:lnSpc>
              </a:pPr>
              <a:r>
                <a:rPr lang="en-US" sz="900" dirty="0">
                  <a:solidFill>
                    <a:schemeClr val="bg1"/>
                  </a:solidFill>
                </a:rPr>
                <a:t>5 June 2023 / FCC Week</a:t>
              </a:r>
            </a:p>
          </p:txBody>
        </p:sp>
        <p:sp>
          <p:nvSpPr>
            <p:cNvPr id="9" name="Textfeld 2">
              <a:extLst>
                <a:ext uri="{FF2B5EF4-FFF2-40B4-BE49-F238E27FC236}">
                  <a16:creationId xmlns:a16="http://schemas.microsoft.com/office/drawing/2014/main" id="{9BF3791F-B0A7-4DBF-A8D4-875D02921D26}"/>
                </a:ext>
              </a:extLst>
            </p:cNvPr>
            <p:cNvSpPr txBox="1"/>
            <p:nvPr/>
          </p:nvSpPr>
          <p:spPr>
            <a:xfrm>
              <a:off x="3829644" y="97423"/>
              <a:ext cx="1211180" cy="170071"/>
            </a:xfrm>
            <a:prstGeom prst="rect">
              <a:avLst/>
            </a:prstGeom>
            <a:noFill/>
          </p:spPr>
          <p:txBody>
            <a:bodyPr wrap="square" rtlCol="0">
              <a:noAutofit/>
            </a:bodyPr>
            <a:lstStyle/>
            <a:p>
              <a:pPr>
                <a:lnSpc>
                  <a:spcPts val="1238"/>
                </a:lnSpc>
              </a:pPr>
              <a:r>
                <a:rPr lang="en-US" sz="900" dirty="0">
                  <a:solidFill>
                    <a:schemeClr val="bg1"/>
                  </a:solidFill>
                </a:rPr>
                <a:t>Timothy WATSON</a:t>
              </a:r>
            </a:p>
          </p:txBody>
        </p:sp>
      </p:grpSp>
    </p:spTree>
    <p:extLst>
      <p:ext uri="{BB962C8B-B14F-4D97-AF65-F5344CB8AC3E}">
        <p14:creationId xmlns:p14="http://schemas.microsoft.com/office/powerpoint/2010/main" val="38221319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537B17-C232-2535-2D52-7EA6818B0D38}"/>
            </a:ext>
          </a:extLst>
        </p:cNvPr>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5ECA62BB-258B-5640-5F57-D66EE31B5545}"/>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20</a:t>
            </a:fld>
            <a:endParaRPr lang="en-US" noProof="0" dirty="0"/>
          </a:p>
        </p:txBody>
      </p:sp>
      <p:grpSp>
        <p:nvGrpSpPr>
          <p:cNvPr id="7" name="Group 6">
            <a:extLst>
              <a:ext uri="{FF2B5EF4-FFF2-40B4-BE49-F238E27FC236}">
                <a16:creationId xmlns:a16="http://schemas.microsoft.com/office/drawing/2014/main" id="{5E2964BD-45D1-FCA0-3377-244323EB0547}"/>
              </a:ext>
            </a:extLst>
          </p:cNvPr>
          <p:cNvGrpSpPr/>
          <p:nvPr/>
        </p:nvGrpSpPr>
        <p:grpSpPr>
          <a:xfrm>
            <a:off x="827038" y="36488"/>
            <a:ext cx="4032994" cy="180000"/>
            <a:chOff x="1007830" y="87494"/>
            <a:chExt cx="4032994" cy="180000"/>
          </a:xfrm>
        </p:grpSpPr>
        <p:sp>
          <p:nvSpPr>
            <p:cNvPr id="8" name="Textfeld 1">
              <a:extLst>
                <a:ext uri="{FF2B5EF4-FFF2-40B4-BE49-F238E27FC236}">
                  <a16:creationId xmlns:a16="http://schemas.microsoft.com/office/drawing/2014/main" id="{9895B192-CC34-3474-651D-6DC50823A918}"/>
                </a:ext>
              </a:extLst>
            </p:cNvPr>
            <p:cNvSpPr txBox="1"/>
            <p:nvPr/>
          </p:nvSpPr>
          <p:spPr>
            <a:xfrm>
              <a:off x="1007830" y="87494"/>
              <a:ext cx="2268026" cy="170071"/>
            </a:xfrm>
            <a:prstGeom prst="rect">
              <a:avLst/>
            </a:prstGeom>
            <a:noFill/>
          </p:spPr>
          <p:txBody>
            <a:bodyPr wrap="square" rtlCol="0">
              <a:noAutofit/>
            </a:bodyPr>
            <a:lstStyle/>
            <a:p>
              <a:pPr>
                <a:lnSpc>
                  <a:spcPts val="1238"/>
                </a:lnSpc>
              </a:pPr>
              <a:r>
                <a:rPr lang="en-US" sz="900" dirty="0">
                  <a:solidFill>
                    <a:schemeClr val="bg1"/>
                  </a:solidFill>
                </a:rPr>
                <a:t>5 June 2023 / FCC Week</a:t>
              </a:r>
            </a:p>
          </p:txBody>
        </p:sp>
        <p:sp>
          <p:nvSpPr>
            <p:cNvPr id="9" name="Textfeld 2">
              <a:extLst>
                <a:ext uri="{FF2B5EF4-FFF2-40B4-BE49-F238E27FC236}">
                  <a16:creationId xmlns:a16="http://schemas.microsoft.com/office/drawing/2014/main" id="{8D73FD08-020D-9416-B95B-DC5F28C1C545}"/>
                </a:ext>
              </a:extLst>
            </p:cNvPr>
            <p:cNvSpPr txBox="1"/>
            <p:nvPr/>
          </p:nvSpPr>
          <p:spPr>
            <a:xfrm>
              <a:off x="3829644" y="97423"/>
              <a:ext cx="1211180" cy="170071"/>
            </a:xfrm>
            <a:prstGeom prst="rect">
              <a:avLst/>
            </a:prstGeom>
            <a:noFill/>
          </p:spPr>
          <p:txBody>
            <a:bodyPr wrap="square" rtlCol="0">
              <a:noAutofit/>
            </a:bodyPr>
            <a:lstStyle/>
            <a:p>
              <a:pPr>
                <a:lnSpc>
                  <a:spcPts val="1238"/>
                </a:lnSpc>
              </a:pPr>
              <a:r>
                <a:rPr lang="en-US" sz="900" dirty="0">
                  <a:solidFill>
                    <a:schemeClr val="bg1"/>
                  </a:solidFill>
                </a:rPr>
                <a:t>Timothy WATSON</a:t>
              </a:r>
            </a:p>
          </p:txBody>
        </p:sp>
      </p:grpSp>
      <p:sp>
        <p:nvSpPr>
          <p:cNvPr id="2" name="Text Placeholder 17">
            <a:extLst>
              <a:ext uri="{FF2B5EF4-FFF2-40B4-BE49-F238E27FC236}">
                <a16:creationId xmlns:a16="http://schemas.microsoft.com/office/drawing/2014/main" id="{5ACDC9EF-33EA-BE58-D08F-8969F95B92C2}"/>
              </a:ext>
            </a:extLst>
          </p:cNvPr>
          <p:cNvSpPr txBox="1">
            <a:spLocks/>
          </p:cNvSpPr>
          <p:nvPr/>
        </p:nvSpPr>
        <p:spPr>
          <a:xfrm>
            <a:off x="168106" y="611999"/>
            <a:ext cx="8172672" cy="2114937"/>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400" b="1" kern="1200">
                <a:solidFill>
                  <a:schemeClr val="tx1"/>
                </a:solidFill>
                <a:latin typeface="+mn-lt"/>
                <a:ea typeface="+mn-ea"/>
                <a:cs typeface="+mn-cs"/>
              </a:defRPr>
            </a:lvl1pPr>
            <a:lvl2pPr marL="0" indent="0" algn="l" defTabSz="685800" rtl="0" eaLnBrk="1" latinLnBrk="0" hangingPunct="1">
              <a:lnSpc>
                <a:spcPts val="1388"/>
              </a:lnSpc>
              <a:spcBef>
                <a:spcPts val="0"/>
              </a:spcBef>
              <a:buFontTx/>
              <a:buNone/>
              <a:defRPr sz="1350" b="1" kern="1200">
                <a:solidFill>
                  <a:schemeClr val="tx1"/>
                </a:solidFill>
                <a:latin typeface="+mn-lt"/>
                <a:ea typeface="+mn-ea"/>
                <a:cs typeface="+mn-cs"/>
              </a:defRPr>
            </a:lvl2pPr>
            <a:lvl3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3pPr>
            <a:lvl4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4pPr>
            <a:lvl5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600"/>
              </a:spcBef>
              <a:spcAft>
                <a:spcPts val="600"/>
              </a:spcAft>
            </a:pPr>
            <a:r>
              <a:rPr lang="en-US" sz="1600" dirty="0"/>
              <a:t>Underground works:</a:t>
            </a:r>
          </a:p>
          <a:p>
            <a:pPr marL="285750" indent="-285750">
              <a:lnSpc>
                <a:spcPct val="100000"/>
              </a:lnSpc>
              <a:spcBef>
                <a:spcPts val="600"/>
              </a:spcBef>
              <a:spcAft>
                <a:spcPts val="600"/>
              </a:spcAft>
              <a:buFont typeface="Arial" panose="020B0604020202020204" pitchFamily="34" charset="0"/>
              <a:buChar char="•"/>
            </a:pPr>
            <a:r>
              <a:rPr lang="en-US" b="0" dirty="0"/>
              <a:t>Procure the services of a consultancy firm specialized in underground civil engineering. </a:t>
            </a:r>
          </a:p>
          <a:p>
            <a:pPr marL="285750" indent="-285750">
              <a:lnSpc>
                <a:spcPct val="100000"/>
              </a:lnSpc>
              <a:spcBef>
                <a:spcPts val="600"/>
              </a:spcBef>
              <a:spcAft>
                <a:spcPts val="600"/>
              </a:spcAft>
              <a:buFont typeface="Arial" panose="020B0604020202020204" pitchFamily="34" charset="0"/>
              <a:buChar char="•"/>
            </a:pPr>
            <a:r>
              <a:rPr lang="en-US" b="0" dirty="0"/>
              <a:t>Undertake numerical analysis of some key underground structures using the geotechnical data obtained from the current site investigation.</a:t>
            </a:r>
          </a:p>
          <a:p>
            <a:pPr marL="285750" indent="-285750">
              <a:lnSpc>
                <a:spcPct val="100000"/>
              </a:lnSpc>
              <a:spcBef>
                <a:spcPts val="600"/>
              </a:spcBef>
              <a:spcAft>
                <a:spcPts val="600"/>
              </a:spcAft>
              <a:buFont typeface="Arial" panose="020B0604020202020204" pitchFamily="34" charset="0"/>
              <a:buChar char="•"/>
            </a:pPr>
            <a:r>
              <a:rPr lang="en-US" b="0" dirty="0"/>
              <a:t>Study the possibility of TBM entrapment in potentially water bearing molasse as could be encountered in faulted areas</a:t>
            </a:r>
          </a:p>
          <a:p>
            <a:pPr marL="285750" indent="-285750">
              <a:lnSpc>
                <a:spcPct val="100000"/>
              </a:lnSpc>
              <a:spcBef>
                <a:spcPts val="600"/>
              </a:spcBef>
              <a:spcAft>
                <a:spcPts val="600"/>
              </a:spcAft>
              <a:buFont typeface="Arial" panose="020B0604020202020204" pitchFamily="34" charset="0"/>
              <a:buChar char="•"/>
            </a:pPr>
            <a:r>
              <a:rPr lang="en-US" b="0" dirty="0"/>
              <a:t>Study the impact of the results from the current site investigation on the tunnel alignment and tilt. Some re-adjustment of the tunnel depth may be required.</a:t>
            </a:r>
          </a:p>
          <a:p>
            <a:pPr marL="285750" indent="-285750">
              <a:lnSpc>
                <a:spcPct val="100000"/>
              </a:lnSpc>
              <a:spcBef>
                <a:spcPts val="600"/>
              </a:spcBef>
              <a:spcAft>
                <a:spcPts val="600"/>
              </a:spcAft>
              <a:buFont typeface="Arial" panose="020B0604020202020204" pitchFamily="34" charset="0"/>
              <a:buChar char="•"/>
            </a:pPr>
            <a:endParaRPr lang="en-US" b="0" dirty="0"/>
          </a:p>
          <a:p>
            <a:pPr>
              <a:spcBef>
                <a:spcPts val="600"/>
              </a:spcBef>
              <a:spcAft>
                <a:spcPts val="600"/>
              </a:spcAft>
            </a:pPr>
            <a:endParaRPr lang="en-US" dirty="0"/>
          </a:p>
        </p:txBody>
      </p:sp>
      <p:sp>
        <p:nvSpPr>
          <p:cNvPr id="4" name="Title 2">
            <a:extLst>
              <a:ext uri="{FF2B5EF4-FFF2-40B4-BE49-F238E27FC236}">
                <a16:creationId xmlns:a16="http://schemas.microsoft.com/office/drawing/2014/main" id="{1F2245D8-B1E6-B7E1-2E15-ADDA4B4CECF9}"/>
              </a:ext>
            </a:extLst>
          </p:cNvPr>
          <p:cNvSpPr txBox="1">
            <a:spLocks/>
          </p:cNvSpPr>
          <p:nvPr/>
        </p:nvSpPr>
        <p:spPr>
          <a:xfrm>
            <a:off x="3123075" y="191055"/>
            <a:ext cx="2826314"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r>
              <a:rPr lang="en-US" sz="2000" b="1" dirty="0"/>
              <a:t>CE Tasks for Pre-TDR</a:t>
            </a:r>
            <a:endParaRPr lang="en-GB" sz="2000" b="1" dirty="0"/>
          </a:p>
        </p:txBody>
      </p:sp>
      <p:pic>
        <p:nvPicPr>
          <p:cNvPr id="3" name="Picture 2">
            <a:extLst>
              <a:ext uri="{FF2B5EF4-FFF2-40B4-BE49-F238E27FC236}">
                <a16:creationId xmlns:a16="http://schemas.microsoft.com/office/drawing/2014/main" id="{DA97463D-793B-7F7D-F321-A82E55E870BD}"/>
              </a:ext>
            </a:extLst>
          </p:cNvPr>
          <p:cNvPicPr>
            <a:picLocks noChangeAspect="1"/>
          </p:cNvPicPr>
          <p:nvPr/>
        </p:nvPicPr>
        <p:blipFill>
          <a:blip r:embed="rId2"/>
          <a:stretch>
            <a:fillRect/>
          </a:stretch>
        </p:blipFill>
        <p:spPr>
          <a:xfrm>
            <a:off x="5229496" y="3435846"/>
            <a:ext cx="3805283" cy="1366350"/>
          </a:xfrm>
          <a:prstGeom prst="rect">
            <a:avLst/>
          </a:prstGeom>
        </p:spPr>
      </p:pic>
      <p:sp>
        <p:nvSpPr>
          <p:cNvPr id="5" name="TextBox 4">
            <a:extLst>
              <a:ext uri="{FF2B5EF4-FFF2-40B4-BE49-F238E27FC236}">
                <a16:creationId xmlns:a16="http://schemas.microsoft.com/office/drawing/2014/main" id="{965347D8-20AC-7D59-F093-7E51635C3962}"/>
              </a:ext>
            </a:extLst>
          </p:cNvPr>
          <p:cNvSpPr txBox="1"/>
          <p:nvPr/>
        </p:nvSpPr>
        <p:spPr>
          <a:xfrm>
            <a:off x="179512" y="3125540"/>
            <a:ext cx="5048170" cy="1854354"/>
          </a:xfrm>
          <a:prstGeom prst="rect">
            <a:avLst/>
          </a:prstGeom>
          <a:noFill/>
        </p:spPr>
        <p:txBody>
          <a:bodyPr wrap="square" rtlCol="0">
            <a:spAutoFit/>
          </a:bodyPr>
          <a:lstStyle/>
          <a:p>
            <a:pPr marL="285750" indent="-285750">
              <a:lnSpc>
                <a:spcPct val="100000"/>
              </a:lnSpc>
              <a:spcBef>
                <a:spcPts val="600"/>
              </a:spcBef>
              <a:spcAft>
                <a:spcPts val="600"/>
              </a:spcAft>
              <a:buFont typeface="Arial" panose="020B0604020202020204" pitchFamily="34" charset="0"/>
              <a:buChar char="•"/>
            </a:pPr>
            <a:r>
              <a:rPr lang="en-US" b="0" dirty="0"/>
              <a:t>Study the possibility to use shotcrete as a permanent lining </a:t>
            </a:r>
          </a:p>
          <a:p>
            <a:pPr marL="285750" indent="-285750">
              <a:lnSpc>
                <a:spcPct val="100000"/>
              </a:lnSpc>
              <a:spcBef>
                <a:spcPts val="600"/>
              </a:spcBef>
              <a:spcAft>
                <a:spcPts val="600"/>
              </a:spcAft>
              <a:buFont typeface="Arial" panose="020B0604020202020204" pitchFamily="34" charset="0"/>
              <a:buChar char="•"/>
            </a:pPr>
            <a:r>
              <a:rPr lang="en-US" b="0" dirty="0"/>
              <a:t>Study the technical issues of tunnelling through the limestone using a single-pass TBM (i.e. segmental lining for permanent support)</a:t>
            </a:r>
          </a:p>
          <a:p>
            <a:pPr marL="285750" indent="-285750">
              <a:lnSpc>
                <a:spcPct val="100000"/>
              </a:lnSpc>
              <a:spcBef>
                <a:spcPts val="600"/>
              </a:spcBef>
              <a:spcAft>
                <a:spcPts val="600"/>
              </a:spcAft>
              <a:buFont typeface="Arial" panose="020B0604020202020204" pitchFamily="34" charset="0"/>
              <a:buChar char="•"/>
            </a:pPr>
            <a:r>
              <a:rPr lang="en-US" b="0" dirty="0"/>
              <a:t>Update cost and schedule baseline at least once to reflect any changes to requirements and outcomes from the site investigations</a:t>
            </a:r>
          </a:p>
        </p:txBody>
      </p:sp>
    </p:spTree>
    <p:extLst>
      <p:ext uri="{BB962C8B-B14F-4D97-AF65-F5344CB8AC3E}">
        <p14:creationId xmlns:p14="http://schemas.microsoft.com/office/powerpoint/2010/main" val="15748967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84FFE56-186D-11A0-47B7-768D8989F497}"/>
              </a:ext>
            </a:extLst>
          </p:cNvPr>
          <p:cNvSpPr>
            <a:spLocks noGrp="1"/>
          </p:cNvSpPr>
          <p:nvPr>
            <p:ph type="sldNum" sz="quarter" idx="10"/>
          </p:nvPr>
        </p:nvSpPr>
        <p:spPr/>
        <p:txBody>
          <a:bodyPr/>
          <a:lstStyle/>
          <a:p>
            <a:fld id="{88A1DFE4-5FC5-43BD-BB7E-75EAD82B965F}" type="slidenum">
              <a:rPr lang="en-US" noProof="0" smtClean="0"/>
              <a:pPr/>
              <a:t>21</a:t>
            </a:fld>
            <a:endParaRPr lang="en-US" noProof="0" dirty="0"/>
          </a:p>
        </p:txBody>
      </p:sp>
      <p:pic>
        <p:nvPicPr>
          <p:cNvPr id="4" name="Picture 3">
            <a:extLst>
              <a:ext uri="{FF2B5EF4-FFF2-40B4-BE49-F238E27FC236}">
                <a16:creationId xmlns:a16="http://schemas.microsoft.com/office/drawing/2014/main" id="{C235987C-1704-657B-B1E0-6ADAA10C86F7}"/>
              </a:ext>
            </a:extLst>
          </p:cNvPr>
          <p:cNvPicPr>
            <a:picLocks noChangeAspect="1"/>
          </p:cNvPicPr>
          <p:nvPr/>
        </p:nvPicPr>
        <p:blipFill>
          <a:blip r:embed="rId2"/>
          <a:stretch>
            <a:fillRect/>
          </a:stretch>
        </p:blipFill>
        <p:spPr>
          <a:xfrm>
            <a:off x="494586" y="574687"/>
            <a:ext cx="8250714" cy="4446378"/>
          </a:xfrm>
          <a:prstGeom prst="rect">
            <a:avLst/>
          </a:prstGeom>
          <a:ln w="12700">
            <a:solidFill>
              <a:schemeClr val="tx1"/>
            </a:solidFill>
          </a:ln>
        </p:spPr>
      </p:pic>
      <p:sp>
        <p:nvSpPr>
          <p:cNvPr id="5" name="TextBox 4">
            <a:extLst>
              <a:ext uri="{FF2B5EF4-FFF2-40B4-BE49-F238E27FC236}">
                <a16:creationId xmlns:a16="http://schemas.microsoft.com/office/drawing/2014/main" id="{3EAFF968-C0D3-C2D6-9889-8C0F58ADD620}"/>
              </a:ext>
            </a:extLst>
          </p:cNvPr>
          <p:cNvSpPr txBox="1"/>
          <p:nvPr/>
        </p:nvSpPr>
        <p:spPr>
          <a:xfrm>
            <a:off x="2411760" y="122435"/>
            <a:ext cx="4608512" cy="338554"/>
          </a:xfrm>
          <a:prstGeom prst="rect">
            <a:avLst/>
          </a:prstGeom>
          <a:noFill/>
        </p:spPr>
        <p:txBody>
          <a:bodyPr wrap="square" rtlCol="0">
            <a:spAutoFit/>
          </a:bodyPr>
          <a:lstStyle/>
          <a:p>
            <a:r>
              <a:rPr lang="en-GB" sz="1600" dirty="0"/>
              <a:t>Critical Civil Engineering Tasks to Construction</a:t>
            </a:r>
          </a:p>
        </p:txBody>
      </p:sp>
    </p:spTree>
    <p:extLst>
      <p:ext uri="{BB962C8B-B14F-4D97-AF65-F5344CB8AC3E}">
        <p14:creationId xmlns:p14="http://schemas.microsoft.com/office/powerpoint/2010/main" val="26380646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C54180-CBAA-1985-F3CE-C028D4D769F6}"/>
            </a:ext>
          </a:extLst>
        </p:cNvPr>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2A969C66-250C-72A2-77D1-CBB644149483}"/>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22</a:t>
            </a:fld>
            <a:endParaRPr lang="en-US" noProof="0" dirty="0"/>
          </a:p>
        </p:txBody>
      </p:sp>
      <p:grpSp>
        <p:nvGrpSpPr>
          <p:cNvPr id="7" name="Group 6">
            <a:extLst>
              <a:ext uri="{FF2B5EF4-FFF2-40B4-BE49-F238E27FC236}">
                <a16:creationId xmlns:a16="http://schemas.microsoft.com/office/drawing/2014/main" id="{F7D92F79-528D-4547-3F6A-BD2833B45517}"/>
              </a:ext>
            </a:extLst>
          </p:cNvPr>
          <p:cNvGrpSpPr/>
          <p:nvPr/>
        </p:nvGrpSpPr>
        <p:grpSpPr>
          <a:xfrm>
            <a:off x="827038" y="36488"/>
            <a:ext cx="4032994" cy="180000"/>
            <a:chOff x="1007830" y="87494"/>
            <a:chExt cx="4032994" cy="180000"/>
          </a:xfrm>
        </p:grpSpPr>
        <p:sp>
          <p:nvSpPr>
            <p:cNvPr id="8" name="Textfeld 1">
              <a:extLst>
                <a:ext uri="{FF2B5EF4-FFF2-40B4-BE49-F238E27FC236}">
                  <a16:creationId xmlns:a16="http://schemas.microsoft.com/office/drawing/2014/main" id="{D3BE950E-54BE-CAE9-B3D3-9FB3499B6AAD}"/>
                </a:ext>
              </a:extLst>
            </p:cNvPr>
            <p:cNvSpPr txBox="1"/>
            <p:nvPr/>
          </p:nvSpPr>
          <p:spPr>
            <a:xfrm>
              <a:off x="1007830" y="87494"/>
              <a:ext cx="2268026" cy="170071"/>
            </a:xfrm>
            <a:prstGeom prst="rect">
              <a:avLst/>
            </a:prstGeom>
            <a:noFill/>
          </p:spPr>
          <p:txBody>
            <a:bodyPr wrap="square" rtlCol="0">
              <a:noAutofit/>
            </a:bodyPr>
            <a:lstStyle/>
            <a:p>
              <a:pPr>
                <a:lnSpc>
                  <a:spcPts val="1238"/>
                </a:lnSpc>
              </a:pPr>
              <a:r>
                <a:rPr lang="en-US" sz="900" dirty="0">
                  <a:solidFill>
                    <a:schemeClr val="bg1"/>
                  </a:solidFill>
                </a:rPr>
                <a:t>5 June 2023 / FCC Week</a:t>
              </a:r>
            </a:p>
          </p:txBody>
        </p:sp>
        <p:sp>
          <p:nvSpPr>
            <p:cNvPr id="9" name="Textfeld 2">
              <a:extLst>
                <a:ext uri="{FF2B5EF4-FFF2-40B4-BE49-F238E27FC236}">
                  <a16:creationId xmlns:a16="http://schemas.microsoft.com/office/drawing/2014/main" id="{97FD5005-74FD-7EFB-5CC3-A0D317877C34}"/>
                </a:ext>
              </a:extLst>
            </p:cNvPr>
            <p:cNvSpPr txBox="1"/>
            <p:nvPr/>
          </p:nvSpPr>
          <p:spPr>
            <a:xfrm>
              <a:off x="3829644" y="97423"/>
              <a:ext cx="1211180" cy="170071"/>
            </a:xfrm>
            <a:prstGeom prst="rect">
              <a:avLst/>
            </a:prstGeom>
            <a:noFill/>
          </p:spPr>
          <p:txBody>
            <a:bodyPr wrap="square" rtlCol="0">
              <a:noAutofit/>
            </a:bodyPr>
            <a:lstStyle/>
            <a:p>
              <a:pPr>
                <a:lnSpc>
                  <a:spcPts val="1238"/>
                </a:lnSpc>
              </a:pPr>
              <a:r>
                <a:rPr lang="en-US" sz="900" dirty="0">
                  <a:solidFill>
                    <a:schemeClr val="bg1"/>
                  </a:solidFill>
                </a:rPr>
                <a:t>Timothy WATSON</a:t>
              </a:r>
            </a:p>
          </p:txBody>
        </p:sp>
      </p:grpSp>
      <p:sp>
        <p:nvSpPr>
          <p:cNvPr id="2" name="Text Placeholder 17">
            <a:extLst>
              <a:ext uri="{FF2B5EF4-FFF2-40B4-BE49-F238E27FC236}">
                <a16:creationId xmlns:a16="http://schemas.microsoft.com/office/drawing/2014/main" id="{73A606B9-F114-3388-ACCC-0E2F8ECD7083}"/>
              </a:ext>
            </a:extLst>
          </p:cNvPr>
          <p:cNvSpPr txBox="1">
            <a:spLocks/>
          </p:cNvSpPr>
          <p:nvPr/>
        </p:nvSpPr>
        <p:spPr>
          <a:xfrm>
            <a:off x="168106" y="611999"/>
            <a:ext cx="8172672" cy="2114937"/>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400" b="1" kern="1200">
                <a:solidFill>
                  <a:schemeClr val="tx1"/>
                </a:solidFill>
                <a:latin typeface="+mn-lt"/>
                <a:ea typeface="+mn-ea"/>
                <a:cs typeface="+mn-cs"/>
              </a:defRPr>
            </a:lvl1pPr>
            <a:lvl2pPr marL="0" indent="0" algn="l" defTabSz="685800" rtl="0" eaLnBrk="1" latinLnBrk="0" hangingPunct="1">
              <a:lnSpc>
                <a:spcPts val="1388"/>
              </a:lnSpc>
              <a:spcBef>
                <a:spcPts val="0"/>
              </a:spcBef>
              <a:buFontTx/>
              <a:buNone/>
              <a:defRPr sz="1350" b="1" kern="1200">
                <a:solidFill>
                  <a:schemeClr val="tx1"/>
                </a:solidFill>
                <a:latin typeface="+mn-lt"/>
                <a:ea typeface="+mn-ea"/>
                <a:cs typeface="+mn-cs"/>
              </a:defRPr>
            </a:lvl2pPr>
            <a:lvl3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3pPr>
            <a:lvl4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4pPr>
            <a:lvl5pPr marL="0" indent="0" algn="l" defTabSz="685800" rtl="0" eaLnBrk="1" latinLnBrk="0" hangingPunct="1">
              <a:lnSpc>
                <a:spcPts val="1388"/>
              </a:lnSpc>
              <a:spcBef>
                <a:spcPts val="0"/>
              </a:spcBef>
              <a:buSzPct val="100000"/>
              <a:buFontTx/>
              <a:buNone/>
              <a:defRPr sz="1350" b="1"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600"/>
              </a:spcBef>
              <a:spcAft>
                <a:spcPts val="600"/>
              </a:spcAft>
            </a:pPr>
            <a:r>
              <a:rPr lang="en-US" sz="1600" dirty="0"/>
              <a:t>Key Contracts</a:t>
            </a:r>
          </a:p>
          <a:p>
            <a:pPr>
              <a:spcBef>
                <a:spcPts val="600"/>
              </a:spcBef>
              <a:spcAft>
                <a:spcPts val="600"/>
              </a:spcAft>
            </a:pPr>
            <a:endParaRPr lang="en-US" dirty="0"/>
          </a:p>
        </p:txBody>
      </p:sp>
      <p:sp>
        <p:nvSpPr>
          <p:cNvPr id="4" name="Title 2">
            <a:extLst>
              <a:ext uri="{FF2B5EF4-FFF2-40B4-BE49-F238E27FC236}">
                <a16:creationId xmlns:a16="http://schemas.microsoft.com/office/drawing/2014/main" id="{B4CEA339-0066-6BDB-4EA8-24EC3A327920}"/>
              </a:ext>
            </a:extLst>
          </p:cNvPr>
          <p:cNvSpPr txBox="1">
            <a:spLocks/>
          </p:cNvSpPr>
          <p:nvPr/>
        </p:nvSpPr>
        <p:spPr>
          <a:xfrm>
            <a:off x="3123075" y="191055"/>
            <a:ext cx="2826314"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r>
              <a:rPr lang="en-US" sz="2000" b="1" dirty="0"/>
              <a:t>CE Tasks for Pre-TDR</a:t>
            </a:r>
            <a:endParaRPr lang="en-GB" sz="2000" b="1" dirty="0"/>
          </a:p>
        </p:txBody>
      </p:sp>
      <p:sp>
        <p:nvSpPr>
          <p:cNvPr id="5" name="TextBox 4">
            <a:extLst>
              <a:ext uri="{FF2B5EF4-FFF2-40B4-BE49-F238E27FC236}">
                <a16:creationId xmlns:a16="http://schemas.microsoft.com/office/drawing/2014/main" id="{3AE07CB2-24FF-C895-B2A2-D66C57E8653A}"/>
              </a:ext>
            </a:extLst>
          </p:cNvPr>
          <p:cNvSpPr txBox="1"/>
          <p:nvPr/>
        </p:nvSpPr>
        <p:spPr>
          <a:xfrm>
            <a:off x="1009341" y="1419622"/>
            <a:ext cx="7125317" cy="2900794"/>
          </a:xfrm>
          <a:prstGeom prst="rect">
            <a:avLst/>
          </a:prstGeom>
          <a:noFill/>
        </p:spPr>
        <p:txBody>
          <a:bodyPr wrap="square" rtlCol="0">
            <a:spAutoFit/>
          </a:bodyPr>
          <a:lstStyle/>
          <a:p>
            <a:pPr marL="285750" indent="-285750">
              <a:lnSpc>
                <a:spcPct val="100000"/>
              </a:lnSpc>
              <a:spcBef>
                <a:spcPts val="600"/>
              </a:spcBef>
              <a:spcAft>
                <a:spcPts val="600"/>
              </a:spcAft>
              <a:buFont typeface="Arial" panose="020B0604020202020204" pitchFamily="34" charset="0"/>
              <a:buChar char="•"/>
            </a:pPr>
            <a:r>
              <a:rPr lang="en-US" b="0" dirty="0"/>
              <a:t>Several major contracts need to be put in place in 2026, 2027 and 2028</a:t>
            </a:r>
          </a:p>
          <a:p>
            <a:pPr marL="627063" indent="-285750">
              <a:lnSpc>
                <a:spcPct val="100000"/>
              </a:lnSpc>
              <a:spcBef>
                <a:spcPts val="600"/>
              </a:spcBef>
              <a:spcAft>
                <a:spcPts val="600"/>
              </a:spcAft>
              <a:buFont typeface="Arial" panose="020B0604020202020204" pitchFamily="34" charset="0"/>
              <a:buChar char="•"/>
            </a:pPr>
            <a:r>
              <a:rPr lang="en-US" sz="1200" i="1" dirty="0"/>
              <a:t>Phase 2 SSI consultants</a:t>
            </a:r>
          </a:p>
          <a:p>
            <a:pPr marL="627063" indent="-285750">
              <a:lnSpc>
                <a:spcPct val="100000"/>
              </a:lnSpc>
              <a:spcBef>
                <a:spcPts val="600"/>
              </a:spcBef>
              <a:spcAft>
                <a:spcPts val="600"/>
              </a:spcAft>
              <a:buFont typeface="Arial" panose="020B0604020202020204" pitchFamily="34" charset="0"/>
              <a:buChar char="•"/>
            </a:pPr>
            <a:r>
              <a:rPr lang="en-US" sz="1200" b="0" i="1" dirty="0"/>
              <a:t>Pre-</a:t>
            </a:r>
            <a:r>
              <a:rPr lang="en-US" sz="1200" i="1" dirty="0"/>
              <a:t>TDR architects</a:t>
            </a:r>
          </a:p>
          <a:p>
            <a:pPr marL="627063" indent="-285750">
              <a:lnSpc>
                <a:spcPct val="100000"/>
              </a:lnSpc>
              <a:spcBef>
                <a:spcPts val="600"/>
              </a:spcBef>
              <a:spcAft>
                <a:spcPts val="600"/>
              </a:spcAft>
              <a:buFont typeface="Arial" panose="020B0604020202020204" pitchFamily="34" charset="0"/>
              <a:buChar char="•"/>
            </a:pPr>
            <a:r>
              <a:rPr lang="en-US" sz="1200" i="1" dirty="0"/>
              <a:t>Pre-TDR civil engineering consultants</a:t>
            </a:r>
          </a:p>
          <a:p>
            <a:pPr marL="627063" indent="-285750">
              <a:spcBef>
                <a:spcPts val="600"/>
              </a:spcBef>
              <a:spcAft>
                <a:spcPts val="600"/>
              </a:spcAft>
              <a:buFont typeface="Arial" panose="020B0604020202020204" pitchFamily="34" charset="0"/>
              <a:buChar char="•"/>
            </a:pPr>
            <a:r>
              <a:rPr lang="en-US" sz="1200" b="0" i="1" dirty="0"/>
              <a:t>Phase 2 SSI contractors (probably at least three contracts)</a:t>
            </a:r>
          </a:p>
          <a:p>
            <a:pPr marL="627063" indent="-285750">
              <a:spcBef>
                <a:spcPts val="600"/>
              </a:spcBef>
              <a:spcAft>
                <a:spcPts val="600"/>
              </a:spcAft>
              <a:buFont typeface="Arial" panose="020B0604020202020204" pitchFamily="34" charset="0"/>
              <a:buChar char="•"/>
            </a:pPr>
            <a:r>
              <a:rPr lang="en-US" sz="1200" i="1" dirty="0"/>
              <a:t>Design and supervision consultants (3 or 5 large contracts)</a:t>
            </a:r>
          </a:p>
          <a:p>
            <a:pPr marL="627063" indent="-285750">
              <a:spcBef>
                <a:spcPts val="600"/>
              </a:spcBef>
              <a:spcAft>
                <a:spcPts val="600"/>
              </a:spcAft>
              <a:buFont typeface="Arial" panose="020B0604020202020204" pitchFamily="34" charset="0"/>
              <a:buChar char="•"/>
            </a:pPr>
            <a:r>
              <a:rPr lang="en-US" sz="1200" b="0" i="1" dirty="0"/>
              <a:t>Main </a:t>
            </a:r>
            <a:r>
              <a:rPr lang="en-US" sz="1200" i="1" dirty="0"/>
              <a:t>works contracts (possibly 5 very large contracts)</a:t>
            </a:r>
            <a:endParaRPr lang="en-US" sz="1200" b="0" i="1" dirty="0"/>
          </a:p>
          <a:p>
            <a:pPr marL="285750" indent="-285750">
              <a:lnSpc>
                <a:spcPct val="100000"/>
              </a:lnSpc>
              <a:spcBef>
                <a:spcPts val="600"/>
              </a:spcBef>
              <a:spcAft>
                <a:spcPts val="600"/>
              </a:spcAft>
              <a:buFont typeface="Arial" panose="020B0604020202020204" pitchFamily="34" charset="0"/>
              <a:buChar char="•"/>
            </a:pPr>
            <a:r>
              <a:rPr lang="en-US" b="0" dirty="0"/>
              <a:t>During pre-TDR phas</a:t>
            </a:r>
            <a:r>
              <a:rPr lang="en-US" dirty="0"/>
              <a:t>e the team will need to be reinforced with at least two or three senior staff (2 contract managers and 1 Senior structural/architectural engineer)</a:t>
            </a:r>
          </a:p>
        </p:txBody>
      </p:sp>
    </p:spTree>
    <p:extLst>
      <p:ext uri="{BB962C8B-B14F-4D97-AF65-F5344CB8AC3E}">
        <p14:creationId xmlns:p14="http://schemas.microsoft.com/office/powerpoint/2010/main" val="42771131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E14A949A-9183-C362-9969-589ED6416B03}"/>
              </a:ext>
            </a:extLst>
          </p:cNvPr>
          <p:cNvSpPr/>
          <p:nvPr/>
        </p:nvSpPr>
        <p:spPr>
          <a:xfrm>
            <a:off x="107504" y="555526"/>
            <a:ext cx="8850195" cy="1584176"/>
          </a:xfrm>
          <a:prstGeom prst="rect">
            <a:avLst/>
          </a:prstGeom>
          <a:solidFill>
            <a:schemeClr val="tx1">
              <a:lumMod val="10000"/>
              <a:lumOff val="90000"/>
              <a:alpha val="43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60A2DAD4-0AF4-F172-CD4B-6755831D5160}"/>
              </a:ext>
            </a:extLst>
          </p:cNvPr>
          <p:cNvSpPr/>
          <p:nvPr/>
        </p:nvSpPr>
        <p:spPr>
          <a:xfrm>
            <a:off x="77852" y="2396122"/>
            <a:ext cx="8879847" cy="2549081"/>
          </a:xfrm>
          <a:prstGeom prst="rect">
            <a:avLst/>
          </a:prstGeom>
          <a:solidFill>
            <a:schemeClr val="accent4">
              <a:lumMod val="20000"/>
              <a:lumOff val="80000"/>
              <a:alpha val="43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 </a:t>
            </a:r>
          </a:p>
        </p:txBody>
      </p:sp>
      <p:sp>
        <p:nvSpPr>
          <p:cNvPr id="2" name="Slide Number Placeholder 1">
            <a:extLst>
              <a:ext uri="{FF2B5EF4-FFF2-40B4-BE49-F238E27FC236}">
                <a16:creationId xmlns:a16="http://schemas.microsoft.com/office/drawing/2014/main" id="{F15631AC-9FCB-4A88-AF02-5DA9EC47C517}"/>
              </a:ext>
            </a:extLst>
          </p:cNvPr>
          <p:cNvSpPr>
            <a:spLocks noGrp="1"/>
          </p:cNvSpPr>
          <p:nvPr>
            <p:ph type="sldNum" sz="quarter" idx="10"/>
          </p:nvPr>
        </p:nvSpPr>
        <p:spPr/>
        <p:txBody>
          <a:bodyPr/>
          <a:lstStyle/>
          <a:p>
            <a:fld id="{88A1DFE4-5FC5-43BD-BB7E-75EAD82B965F}" type="slidenum">
              <a:rPr lang="en-US" noProof="0" smtClean="0"/>
              <a:pPr/>
              <a:t>23</a:t>
            </a:fld>
            <a:endParaRPr lang="en-US" noProof="0" dirty="0"/>
          </a:p>
        </p:txBody>
      </p:sp>
      <p:sp>
        <p:nvSpPr>
          <p:cNvPr id="4" name="Text Placeholder 3">
            <a:extLst>
              <a:ext uri="{FF2B5EF4-FFF2-40B4-BE49-F238E27FC236}">
                <a16:creationId xmlns:a16="http://schemas.microsoft.com/office/drawing/2014/main" id="{71D31E8F-E38D-471B-7ED8-5E37FE62D6C3}"/>
              </a:ext>
            </a:extLst>
          </p:cNvPr>
          <p:cNvSpPr>
            <a:spLocks noGrp="1"/>
          </p:cNvSpPr>
          <p:nvPr>
            <p:ph type="body" sz="quarter" idx="12"/>
          </p:nvPr>
        </p:nvSpPr>
        <p:spPr>
          <a:xfrm>
            <a:off x="186301" y="645204"/>
            <a:ext cx="3305580" cy="1170887"/>
          </a:xfrm>
        </p:spPr>
        <p:txBody>
          <a:bodyPr/>
          <a:lstStyle/>
          <a:p>
            <a:r>
              <a:rPr lang="en-GB" sz="1400" u="sng" dirty="0">
                <a:solidFill>
                  <a:srgbClr val="FF0000"/>
                </a:solidFill>
              </a:rPr>
              <a:t>Current staff</a:t>
            </a:r>
          </a:p>
          <a:p>
            <a:r>
              <a:rPr lang="en-GB" sz="1200" dirty="0"/>
              <a:t>T. Watson – CE team leader</a:t>
            </a:r>
          </a:p>
          <a:p>
            <a:r>
              <a:rPr lang="en-GB" sz="1200" dirty="0"/>
              <a:t>R. Cunningham – Geotech contract manager</a:t>
            </a:r>
          </a:p>
          <a:p>
            <a:r>
              <a:rPr lang="en-GB" sz="1200" dirty="0"/>
              <a:t>P. Magnano – civil engineer injection complex</a:t>
            </a:r>
          </a:p>
          <a:p>
            <a:endParaRPr lang="en-GB" dirty="0"/>
          </a:p>
        </p:txBody>
      </p:sp>
      <p:sp>
        <p:nvSpPr>
          <p:cNvPr id="5" name="Title 4">
            <a:extLst>
              <a:ext uri="{FF2B5EF4-FFF2-40B4-BE49-F238E27FC236}">
                <a16:creationId xmlns:a16="http://schemas.microsoft.com/office/drawing/2014/main" id="{426DB351-7149-8383-41D7-35CE2B41518F}"/>
              </a:ext>
            </a:extLst>
          </p:cNvPr>
          <p:cNvSpPr>
            <a:spLocks noGrp="1"/>
          </p:cNvSpPr>
          <p:nvPr>
            <p:ph type="title"/>
          </p:nvPr>
        </p:nvSpPr>
        <p:spPr>
          <a:xfrm>
            <a:off x="2915816" y="78350"/>
            <a:ext cx="3816424" cy="481782"/>
          </a:xfrm>
        </p:spPr>
        <p:txBody>
          <a:bodyPr/>
          <a:lstStyle/>
          <a:p>
            <a:r>
              <a:rPr lang="en-GB" sz="2000" dirty="0"/>
              <a:t>First Estimate of CE Resources</a:t>
            </a:r>
          </a:p>
        </p:txBody>
      </p:sp>
      <p:sp>
        <p:nvSpPr>
          <p:cNvPr id="22" name="TextBox 21">
            <a:extLst>
              <a:ext uri="{FF2B5EF4-FFF2-40B4-BE49-F238E27FC236}">
                <a16:creationId xmlns:a16="http://schemas.microsoft.com/office/drawing/2014/main" id="{140202C3-9493-BC76-6AA8-65ECB9345577}"/>
              </a:ext>
            </a:extLst>
          </p:cNvPr>
          <p:cNvSpPr txBox="1"/>
          <p:nvPr/>
        </p:nvSpPr>
        <p:spPr>
          <a:xfrm>
            <a:off x="7185497" y="2520785"/>
            <a:ext cx="1703426" cy="2354491"/>
          </a:xfrm>
          <a:prstGeom prst="rect">
            <a:avLst/>
          </a:prstGeom>
          <a:solidFill>
            <a:schemeClr val="accent4">
              <a:lumMod val="75000"/>
              <a:alpha val="34000"/>
            </a:schemeClr>
          </a:solidFill>
          <a:ln>
            <a:solidFill>
              <a:schemeClr val="tx1"/>
            </a:solidFill>
          </a:ln>
        </p:spPr>
        <p:txBody>
          <a:bodyPr wrap="square" rtlCol="0">
            <a:spAutoFit/>
          </a:bodyPr>
          <a:lstStyle/>
          <a:p>
            <a:pPr algn="ctr"/>
            <a:r>
              <a:rPr lang="en-GB" dirty="0"/>
              <a:t>Support Team</a:t>
            </a:r>
          </a:p>
          <a:p>
            <a:pPr algn="ctr"/>
            <a:endParaRPr lang="en-GB" dirty="0"/>
          </a:p>
          <a:p>
            <a:pPr algn="ctr"/>
            <a:r>
              <a:rPr lang="en-GB" sz="1200" dirty="0"/>
              <a:t>2 Designers</a:t>
            </a:r>
          </a:p>
          <a:p>
            <a:pPr algn="ctr"/>
            <a:r>
              <a:rPr lang="en-GB" sz="1200" dirty="0"/>
              <a:t>Scheduler</a:t>
            </a:r>
          </a:p>
          <a:p>
            <a:pPr algn="ctr"/>
            <a:r>
              <a:rPr lang="en-GB" sz="1200" dirty="0"/>
              <a:t>Admin/doc control</a:t>
            </a:r>
          </a:p>
          <a:p>
            <a:pPr algn="ctr"/>
            <a:r>
              <a:rPr lang="en-GB" sz="1200" dirty="0"/>
              <a:t>Snr Geotech Engineer</a:t>
            </a:r>
          </a:p>
          <a:p>
            <a:pPr algn="ctr"/>
            <a:r>
              <a:rPr lang="en-GB" sz="1200" dirty="0"/>
              <a:t>Snr Underground Engineer</a:t>
            </a:r>
          </a:p>
          <a:p>
            <a:pPr algn="ctr"/>
            <a:r>
              <a:rPr lang="en-GB" sz="1200" dirty="0"/>
              <a:t>Snr structural engineer/architect</a:t>
            </a:r>
          </a:p>
          <a:p>
            <a:pPr algn="ctr"/>
            <a:r>
              <a:rPr lang="en-GB" sz="1200" dirty="0"/>
              <a:t>Claims/Disputes manager</a:t>
            </a:r>
          </a:p>
        </p:txBody>
      </p:sp>
      <p:grpSp>
        <p:nvGrpSpPr>
          <p:cNvPr id="3" name="Group 2">
            <a:extLst>
              <a:ext uri="{FF2B5EF4-FFF2-40B4-BE49-F238E27FC236}">
                <a16:creationId xmlns:a16="http://schemas.microsoft.com/office/drawing/2014/main" id="{A49AE37E-A82F-5126-F68D-61DAA7C434FD}"/>
              </a:ext>
            </a:extLst>
          </p:cNvPr>
          <p:cNvGrpSpPr/>
          <p:nvPr/>
        </p:nvGrpSpPr>
        <p:grpSpPr>
          <a:xfrm>
            <a:off x="30933" y="2520785"/>
            <a:ext cx="7223340" cy="1635141"/>
            <a:chOff x="1530501" y="2343348"/>
            <a:chExt cx="7223340" cy="1777411"/>
          </a:xfrm>
        </p:grpSpPr>
        <p:sp>
          <p:nvSpPr>
            <p:cNvPr id="15" name="TextBox 14">
              <a:extLst>
                <a:ext uri="{FF2B5EF4-FFF2-40B4-BE49-F238E27FC236}">
                  <a16:creationId xmlns:a16="http://schemas.microsoft.com/office/drawing/2014/main" id="{D910A709-A08A-5562-D08F-933CE9A83A8C}"/>
                </a:ext>
              </a:extLst>
            </p:cNvPr>
            <p:cNvSpPr txBox="1"/>
            <p:nvPr/>
          </p:nvSpPr>
          <p:spPr>
            <a:xfrm>
              <a:off x="4633167" y="2343348"/>
              <a:ext cx="2086420" cy="507831"/>
            </a:xfrm>
            <a:prstGeom prst="rect">
              <a:avLst/>
            </a:prstGeom>
            <a:noFill/>
          </p:spPr>
          <p:txBody>
            <a:bodyPr wrap="square" rtlCol="0">
              <a:spAutoFit/>
            </a:bodyPr>
            <a:lstStyle/>
            <a:p>
              <a:pPr algn="ctr"/>
              <a:r>
                <a:rPr lang="en-GB" dirty="0"/>
                <a:t>CE Project Manager</a:t>
              </a:r>
            </a:p>
            <a:p>
              <a:pPr algn="ctr"/>
              <a:r>
                <a:rPr lang="en-GB" dirty="0"/>
                <a:t>Deputy Project Manager</a:t>
              </a:r>
            </a:p>
          </p:txBody>
        </p:sp>
        <p:sp>
          <p:nvSpPr>
            <p:cNvPr id="17" name="TextBox 16">
              <a:extLst>
                <a:ext uri="{FF2B5EF4-FFF2-40B4-BE49-F238E27FC236}">
                  <a16:creationId xmlns:a16="http://schemas.microsoft.com/office/drawing/2014/main" id="{79BF6262-D3A5-BBA8-8551-EA10C310A02C}"/>
                </a:ext>
              </a:extLst>
            </p:cNvPr>
            <p:cNvSpPr txBox="1"/>
            <p:nvPr/>
          </p:nvSpPr>
          <p:spPr>
            <a:xfrm>
              <a:off x="1530501" y="3105096"/>
              <a:ext cx="1440160" cy="1015663"/>
            </a:xfrm>
            <a:prstGeom prst="rect">
              <a:avLst/>
            </a:prstGeom>
            <a:noFill/>
          </p:spPr>
          <p:txBody>
            <a:bodyPr wrap="square" rtlCol="0">
              <a:spAutoFit/>
            </a:bodyPr>
            <a:lstStyle/>
            <a:p>
              <a:pPr algn="ctr"/>
              <a:r>
                <a:rPr lang="en-GB" dirty="0"/>
                <a:t>Team 1 </a:t>
              </a:r>
            </a:p>
            <a:p>
              <a:pPr algn="ctr"/>
              <a:endParaRPr lang="en-GB" dirty="0"/>
            </a:p>
            <a:p>
              <a:pPr algn="ctr"/>
              <a:r>
                <a:rPr lang="en-GB" sz="1100" dirty="0"/>
                <a:t>Contract Manager</a:t>
              </a:r>
            </a:p>
            <a:p>
              <a:pPr algn="ctr"/>
              <a:r>
                <a:rPr lang="en-GB" sz="1100" dirty="0"/>
                <a:t>Engineer</a:t>
              </a:r>
            </a:p>
            <a:p>
              <a:pPr algn="ctr"/>
              <a:r>
                <a:rPr lang="en-GB" sz="1100" dirty="0"/>
                <a:t>Site supervisor</a:t>
              </a:r>
            </a:p>
          </p:txBody>
        </p:sp>
        <p:sp>
          <p:nvSpPr>
            <p:cNvPr id="23" name="TextBox 22">
              <a:extLst>
                <a:ext uri="{FF2B5EF4-FFF2-40B4-BE49-F238E27FC236}">
                  <a16:creationId xmlns:a16="http://schemas.microsoft.com/office/drawing/2014/main" id="{B55B0ED1-03B4-7A87-9A2A-6132E575806F}"/>
                </a:ext>
              </a:extLst>
            </p:cNvPr>
            <p:cNvSpPr txBox="1"/>
            <p:nvPr/>
          </p:nvSpPr>
          <p:spPr>
            <a:xfrm>
              <a:off x="3008062" y="3091489"/>
              <a:ext cx="1440160" cy="1015663"/>
            </a:xfrm>
            <a:prstGeom prst="rect">
              <a:avLst/>
            </a:prstGeom>
            <a:noFill/>
          </p:spPr>
          <p:txBody>
            <a:bodyPr wrap="square" rtlCol="0">
              <a:spAutoFit/>
            </a:bodyPr>
            <a:lstStyle/>
            <a:p>
              <a:pPr algn="ctr"/>
              <a:r>
                <a:rPr lang="en-GB" dirty="0"/>
                <a:t>Team 2 </a:t>
              </a:r>
            </a:p>
            <a:p>
              <a:pPr algn="ctr"/>
              <a:endParaRPr lang="en-GB" dirty="0"/>
            </a:p>
            <a:p>
              <a:pPr algn="ctr"/>
              <a:r>
                <a:rPr lang="en-GB" sz="1100" dirty="0"/>
                <a:t>Contract Manager</a:t>
              </a:r>
            </a:p>
            <a:p>
              <a:pPr algn="ctr"/>
              <a:r>
                <a:rPr lang="en-GB" sz="1100" dirty="0"/>
                <a:t>Engineer</a:t>
              </a:r>
            </a:p>
            <a:p>
              <a:pPr algn="ctr"/>
              <a:r>
                <a:rPr lang="en-GB" sz="1100" dirty="0"/>
                <a:t>Site supervisor</a:t>
              </a:r>
            </a:p>
          </p:txBody>
        </p:sp>
        <p:sp>
          <p:nvSpPr>
            <p:cNvPr id="24" name="TextBox 23">
              <a:extLst>
                <a:ext uri="{FF2B5EF4-FFF2-40B4-BE49-F238E27FC236}">
                  <a16:creationId xmlns:a16="http://schemas.microsoft.com/office/drawing/2014/main" id="{0C7DA8B9-28F5-43D3-FA5D-5F839F64F94F}"/>
                </a:ext>
              </a:extLst>
            </p:cNvPr>
            <p:cNvSpPr txBox="1"/>
            <p:nvPr/>
          </p:nvSpPr>
          <p:spPr>
            <a:xfrm>
              <a:off x="4443269" y="3091489"/>
              <a:ext cx="1440160" cy="1015663"/>
            </a:xfrm>
            <a:prstGeom prst="rect">
              <a:avLst/>
            </a:prstGeom>
            <a:noFill/>
          </p:spPr>
          <p:txBody>
            <a:bodyPr wrap="square" rtlCol="0">
              <a:spAutoFit/>
            </a:bodyPr>
            <a:lstStyle/>
            <a:p>
              <a:pPr algn="ctr"/>
              <a:r>
                <a:rPr lang="en-GB" dirty="0"/>
                <a:t>Team 3 </a:t>
              </a:r>
            </a:p>
            <a:p>
              <a:pPr algn="ctr"/>
              <a:endParaRPr lang="en-GB" dirty="0"/>
            </a:p>
            <a:p>
              <a:pPr algn="ctr"/>
              <a:r>
                <a:rPr lang="en-GB" sz="1100" dirty="0"/>
                <a:t>Contract Manager</a:t>
              </a:r>
            </a:p>
            <a:p>
              <a:pPr algn="ctr"/>
              <a:r>
                <a:rPr lang="en-GB" sz="1100" dirty="0"/>
                <a:t>Engineer</a:t>
              </a:r>
            </a:p>
            <a:p>
              <a:pPr algn="ctr"/>
              <a:r>
                <a:rPr lang="en-GB" sz="1100" dirty="0"/>
                <a:t>Site supervisor</a:t>
              </a:r>
            </a:p>
          </p:txBody>
        </p:sp>
        <p:sp>
          <p:nvSpPr>
            <p:cNvPr id="25" name="TextBox 24">
              <a:extLst>
                <a:ext uri="{FF2B5EF4-FFF2-40B4-BE49-F238E27FC236}">
                  <a16:creationId xmlns:a16="http://schemas.microsoft.com/office/drawing/2014/main" id="{A25300EA-97A4-F591-92D4-FFEB6A81F68D}"/>
                </a:ext>
              </a:extLst>
            </p:cNvPr>
            <p:cNvSpPr txBox="1"/>
            <p:nvPr/>
          </p:nvSpPr>
          <p:spPr>
            <a:xfrm>
              <a:off x="5878476" y="3091489"/>
              <a:ext cx="1440160" cy="1015663"/>
            </a:xfrm>
            <a:prstGeom prst="rect">
              <a:avLst/>
            </a:prstGeom>
            <a:noFill/>
          </p:spPr>
          <p:txBody>
            <a:bodyPr wrap="square" rtlCol="0">
              <a:spAutoFit/>
            </a:bodyPr>
            <a:lstStyle/>
            <a:p>
              <a:pPr algn="ctr"/>
              <a:r>
                <a:rPr lang="en-GB" dirty="0"/>
                <a:t>Team 4 </a:t>
              </a:r>
            </a:p>
            <a:p>
              <a:pPr algn="ctr"/>
              <a:endParaRPr lang="en-GB" dirty="0"/>
            </a:p>
            <a:p>
              <a:pPr algn="ctr"/>
              <a:r>
                <a:rPr lang="en-GB" sz="1100" dirty="0"/>
                <a:t>Contract Manager</a:t>
              </a:r>
            </a:p>
            <a:p>
              <a:pPr algn="ctr"/>
              <a:r>
                <a:rPr lang="en-GB" sz="1100" dirty="0"/>
                <a:t>Engineer</a:t>
              </a:r>
            </a:p>
            <a:p>
              <a:pPr algn="ctr"/>
              <a:r>
                <a:rPr lang="en-GB" sz="1100" dirty="0"/>
                <a:t>Site supervisor</a:t>
              </a:r>
            </a:p>
          </p:txBody>
        </p:sp>
        <p:sp>
          <p:nvSpPr>
            <p:cNvPr id="26" name="TextBox 25">
              <a:extLst>
                <a:ext uri="{FF2B5EF4-FFF2-40B4-BE49-F238E27FC236}">
                  <a16:creationId xmlns:a16="http://schemas.microsoft.com/office/drawing/2014/main" id="{2484F396-379A-9305-ADE8-B6C9F7208BFE}"/>
                </a:ext>
              </a:extLst>
            </p:cNvPr>
            <p:cNvSpPr txBox="1"/>
            <p:nvPr/>
          </p:nvSpPr>
          <p:spPr>
            <a:xfrm>
              <a:off x="7313681" y="3091489"/>
              <a:ext cx="1440160" cy="1015663"/>
            </a:xfrm>
            <a:prstGeom prst="rect">
              <a:avLst/>
            </a:prstGeom>
            <a:noFill/>
          </p:spPr>
          <p:txBody>
            <a:bodyPr wrap="square" rtlCol="0">
              <a:spAutoFit/>
            </a:bodyPr>
            <a:lstStyle/>
            <a:p>
              <a:pPr algn="ctr"/>
              <a:r>
                <a:rPr lang="en-GB" dirty="0"/>
                <a:t>Team 5 </a:t>
              </a:r>
            </a:p>
            <a:p>
              <a:pPr algn="ctr"/>
              <a:endParaRPr lang="en-GB" dirty="0"/>
            </a:p>
            <a:p>
              <a:pPr algn="ctr"/>
              <a:r>
                <a:rPr lang="en-GB" sz="1100" dirty="0"/>
                <a:t>Contract Manager</a:t>
              </a:r>
            </a:p>
            <a:p>
              <a:pPr algn="ctr"/>
              <a:r>
                <a:rPr lang="en-GB" sz="1100" dirty="0"/>
                <a:t>Engineer</a:t>
              </a:r>
            </a:p>
            <a:p>
              <a:pPr algn="ctr"/>
              <a:r>
                <a:rPr lang="en-GB" sz="1100" dirty="0"/>
                <a:t>Site supervisor</a:t>
              </a:r>
            </a:p>
          </p:txBody>
        </p:sp>
      </p:grpSp>
      <p:sp>
        <p:nvSpPr>
          <p:cNvPr id="27" name="Text Placeholder 3">
            <a:extLst>
              <a:ext uri="{FF2B5EF4-FFF2-40B4-BE49-F238E27FC236}">
                <a16:creationId xmlns:a16="http://schemas.microsoft.com/office/drawing/2014/main" id="{5C21B8C2-6EB3-C2FB-5F38-517B5097C789}"/>
              </a:ext>
            </a:extLst>
          </p:cNvPr>
          <p:cNvSpPr txBox="1">
            <a:spLocks/>
          </p:cNvSpPr>
          <p:nvPr/>
        </p:nvSpPr>
        <p:spPr>
          <a:xfrm>
            <a:off x="3436039" y="867070"/>
            <a:ext cx="2936161" cy="1170887"/>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28600" indent="-228600">
              <a:buAutoNum type="alphaUcPeriod"/>
            </a:pPr>
            <a:r>
              <a:rPr lang="en-GB" sz="1200" dirty="0"/>
              <a:t>Mayoux – permitting and surface</a:t>
            </a:r>
          </a:p>
          <a:p>
            <a:r>
              <a:rPr lang="en-GB" sz="1200" dirty="0"/>
              <a:t>L. Bromiley – civil engineer underground</a:t>
            </a:r>
          </a:p>
          <a:p>
            <a:r>
              <a:rPr lang="en-GB" sz="1200" dirty="0"/>
              <a:t>G. Guihlem (Geotech grad)</a:t>
            </a:r>
          </a:p>
          <a:p>
            <a:endParaRPr lang="en-GB" dirty="0"/>
          </a:p>
        </p:txBody>
      </p:sp>
      <p:sp>
        <p:nvSpPr>
          <p:cNvPr id="28" name="Text Placeholder 3">
            <a:extLst>
              <a:ext uri="{FF2B5EF4-FFF2-40B4-BE49-F238E27FC236}">
                <a16:creationId xmlns:a16="http://schemas.microsoft.com/office/drawing/2014/main" id="{83809B62-6893-4D93-6B35-2C90F83FCED6}"/>
              </a:ext>
            </a:extLst>
          </p:cNvPr>
          <p:cNvSpPr txBox="1">
            <a:spLocks/>
          </p:cNvSpPr>
          <p:nvPr/>
        </p:nvSpPr>
        <p:spPr>
          <a:xfrm>
            <a:off x="6804248" y="883382"/>
            <a:ext cx="2465925" cy="1170887"/>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1200" dirty="0"/>
              <a:t>Designer support (1 FTE)</a:t>
            </a:r>
          </a:p>
          <a:p>
            <a:r>
              <a:rPr lang="en-GB" sz="1200" dirty="0"/>
              <a:t>GIS support (0.1 FTE)</a:t>
            </a:r>
          </a:p>
          <a:p>
            <a:endParaRPr lang="en-GB" dirty="0"/>
          </a:p>
        </p:txBody>
      </p:sp>
      <p:sp>
        <p:nvSpPr>
          <p:cNvPr id="29" name="TextBox 28">
            <a:extLst>
              <a:ext uri="{FF2B5EF4-FFF2-40B4-BE49-F238E27FC236}">
                <a16:creationId xmlns:a16="http://schemas.microsoft.com/office/drawing/2014/main" id="{42615322-E592-2ADA-5D79-C19B6FE1280C}"/>
              </a:ext>
            </a:extLst>
          </p:cNvPr>
          <p:cNvSpPr txBox="1"/>
          <p:nvPr/>
        </p:nvSpPr>
        <p:spPr>
          <a:xfrm>
            <a:off x="7668344" y="1666050"/>
            <a:ext cx="864096" cy="300082"/>
          </a:xfrm>
          <a:prstGeom prst="rect">
            <a:avLst/>
          </a:prstGeom>
          <a:noFill/>
          <a:ln w="12700">
            <a:solidFill>
              <a:schemeClr val="tx1"/>
            </a:solidFill>
          </a:ln>
        </p:spPr>
        <p:txBody>
          <a:bodyPr wrap="square" rtlCol="0">
            <a:spAutoFit/>
          </a:bodyPr>
          <a:lstStyle/>
          <a:p>
            <a:r>
              <a:rPr lang="en-GB" dirty="0"/>
              <a:t>7.1 FTE</a:t>
            </a:r>
          </a:p>
        </p:txBody>
      </p:sp>
      <p:sp>
        <p:nvSpPr>
          <p:cNvPr id="30" name="TextBox 29">
            <a:extLst>
              <a:ext uri="{FF2B5EF4-FFF2-40B4-BE49-F238E27FC236}">
                <a16:creationId xmlns:a16="http://schemas.microsoft.com/office/drawing/2014/main" id="{FAFC5661-8765-CA44-714B-48BD6C4BB9AB}"/>
              </a:ext>
            </a:extLst>
          </p:cNvPr>
          <p:cNvSpPr txBox="1"/>
          <p:nvPr/>
        </p:nvSpPr>
        <p:spPr>
          <a:xfrm>
            <a:off x="6156176" y="4573448"/>
            <a:ext cx="864096" cy="300082"/>
          </a:xfrm>
          <a:prstGeom prst="rect">
            <a:avLst/>
          </a:prstGeom>
          <a:noFill/>
          <a:ln w="12700">
            <a:solidFill>
              <a:schemeClr val="tx1"/>
            </a:solidFill>
          </a:ln>
        </p:spPr>
        <p:txBody>
          <a:bodyPr wrap="square" rtlCol="0">
            <a:spAutoFit/>
          </a:bodyPr>
          <a:lstStyle/>
          <a:p>
            <a:r>
              <a:rPr lang="en-GB" dirty="0"/>
              <a:t>~25 FTE</a:t>
            </a:r>
          </a:p>
        </p:txBody>
      </p:sp>
      <p:sp>
        <p:nvSpPr>
          <p:cNvPr id="31" name="Title 4">
            <a:extLst>
              <a:ext uri="{FF2B5EF4-FFF2-40B4-BE49-F238E27FC236}">
                <a16:creationId xmlns:a16="http://schemas.microsoft.com/office/drawing/2014/main" id="{C7F96409-AB80-FB33-4413-6EA043AAE82C}"/>
              </a:ext>
            </a:extLst>
          </p:cNvPr>
          <p:cNvSpPr txBox="1">
            <a:spLocks/>
          </p:cNvSpPr>
          <p:nvPr/>
        </p:nvSpPr>
        <p:spPr>
          <a:xfrm>
            <a:off x="73302" y="2247456"/>
            <a:ext cx="3495458" cy="481782"/>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r>
              <a:rPr lang="en-GB" sz="1400" u="sng" dirty="0">
                <a:solidFill>
                  <a:srgbClr val="FF0000"/>
                </a:solidFill>
              </a:rPr>
              <a:t>Staff needed during construction</a:t>
            </a:r>
          </a:p>
        </p:txBody>
      </p:sp>
    </p:spTree>
    <p:extLst>
      <p:ext uri="{BB962C8B-B14F-4D97-AF65-F5344CB8AC3E}">
        <p14:creationId xmlns:p14="http://schemas.microsoft.com/office/powerpoint/2010/main" val="39024985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34FD5F-54F9-886C-CCF2-44830C98EF5D}"/>
            </a:ext>
          </a:extLst>
        </p:cNvPr>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B9227D2B-3B08-A0A0-103F-888B0046EDF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24</a:t>
            </a:fld>
            <a:endParaRPr lang="en-US" noProof="0" dirty="0"/>
          </a:p>
        </p:txBody>
      </p:sp>
      <p:sp>
        <p:nvSpPr>
          <p:cNvPr id="18" name="Text Placeholder 17">
            <a:extLst>
              <a:ext uri="{FF2B5EF4-FFF2-40B4-BE49-F238E27FC236}">
                <a16:creationId xmlns:a16="http://schemas.microsoft.com/office/drawing/2014/main" id="{452DEF05-1810-0C39-28B8-412AD7E76202}"/>
              </a:ext>
            </a:extLst>
          </p:cNvPr>
          <p:cNvSpPr>
            <a:spLocks noGrp="1"/>
          </p:cNvSpPr>
          <p:nvPr>
            <p:ph type="body" sz="quarter" idx="11"/>
          </p:nvPr>
        </p:nvSpPr>
        <p:spPr>
          <a:xfrm>
            <a:off x="683568" y="843558"/>
            <a:ext cx="8061732" cy="3744416"/>
          </a:xfrm>
        </p:spPr>
        <p:txBody>
          <a:bodyPr/>
          <a:lstStyle/>
          <a:p>
            <a:pPr marL="285750" indent="-285750">
              <a:lnSpc>
                <a:spcPct val="100000"/>
              </a:lnSpc>
              <a:spcBef>
                <a:spcPts val="600"/>
              </a:spcBef>
              <a:spcAft>
                <a:spcPts val="600"/>
              </a:spcAft>
              <a:buFont typeface="Arial" panose="020B0604020202020204" pitchFamily="34" charset="0"/>
              <a:buChar char="•"/>
            </a:pPr>
            <a:r>
              <a:rPr lang="en-US" sz="1600" b="0" dirty="0"/>
              <a:t>Clear definition of roles and work scope for all aspects of FCC project </a:t>
            </a:r>
          </a:p>
          <a:p>
            <a:pPr marL="285750" indent="-285750">
              <a:lnSpc>
                <a:spcPct val="100000"/>
              </a:lnSpc>
              <a:spcBef>
                <a:spcPts val="600"/>
              </a:spcBef>
              <a:spcAft>
                <a:spcPts val="600"/>
              </a:spcAft>
              <a:buFont typeface="Arial" panose="020B0604020202020204" pitchFamily="34" charset="0"/>
              <a:buChar char="•"/>
            </a:pPr>
            <a:r>
              <a:rPr lang="en-US" sz="1600" b="0" dirty="0"/>
              <a:t>Clear organization for all FCC including appropriate and clear lines of responsibility.</a:t>
            </a:r>
          </a:p>
          <a:p>
            <a:pPr marL="285750" indent="-285750">
              <a:lnSpc>
                <a:spcPct val="100000"/>
              </a:lnSpc>
              <a:spcBef>
                <a:spcPts val="600"/>
              </a:spcBef>
              <a:spcAft>
                <a:spcPts val="600"/>
              </a:spcAft>
              <a:buFont typeface="Arial" panose="020B0604020202020204" pitchFamily="34" charset="0"/>
              <a:buChar char="•"/>
            </a:pPr>
            <a:r>
              <a:rPr lang="en-US" sz="1600" b="0" dirty="0"/>
              <a:t>A documented baseline and a robust and workable change management process</a:t>
            </a:r>
          </a:p>
          <a:p>
            <a:pPr marL="285750" indent="-285750">
              <a:lnSpc>
                <a:spcPct val="100000"/>
              </a:lnSpc>
              <a:spcBef>
                <a:spcPts val="600"/>
              </a:spcBef>
              <a:spcAft>
                <a:spcPts val="600"/>
              </a:spcAft>
              <a:buFont typeface="Arial" panose="020B0604020202020204" pitchFamily="34" charset="0"/>
              <a:buChar char="•"/>
            </a:pPr>
            <a:r>
              <a:rPr lang="en-US" sz="1600" b="0" dirty="0"/>
              <a:t>An integrated schedule across all disciplines managed by a core project management team</a:t>
            </a:r>
          </a:p>
          <a:p>
            <a:pPr marL="285750" indent="-285750">
              <a:lnSpc>
                <a:spcPct val="100000"/>
              </a:lnSpc>
              <a:spcBef>
                <a:spcPts val="600"/>
              </a:spcBef>
              <a:spcAft>
                <a:spcPts val="600"/>
              </a:spcAft>
              <a:buFont typeface="Arial" panose="020B0604020202020204" pitchFamily="34" charset="0"/>
              <a:buChar char="•"/>
            </a:pPr>
            <a:r>
              <a:rPr lang="en-US" sz="1600" b="0" dirty="0"/>
              <a:t>Validated strategy for procuring the main design services and the construction contracts</a:t>
            </a:r>
          </a:p>
          <a:p>
            <a:pPr marL="285750" indent="-285750">
              <a:lnSpc>
                <a:spcPct val="100000"/>
              </a:lnSpc>
              <a:spcBef>
                <a:spcPts val="600"/>
              </a:spcBef>
              <a:spcAft>
                <a:spcPts val="600"/>
              </a:spcAft>
              <a:buFont typeface="Arial" panose="020B0604020202020204" pitchFamily="34" charset="0"/>
              <a:buChar char="•"/>
            </a:pPr>
            <a:r>
              <a:rPr lang="en-US" sz="1600" b="0" dirty="0"/>
              <a:t>Adequate and appropriately qualified resources to implement the multi-billion CHF civil engineering contracts. This does not mean a team of 50 graduates!!</a:t>
            </a:r>
          </a:p>
          <a:p>
            <a:pPr>
              <a:lnSpc>
                <a:spcPct val="100000"/>
              </a:lnSpc>
              <a:spcBef>
                <a:spcPts val="600"/>
              </a:spcBef>
              <a:spcAft>
                <a:spcPts val="600"/>
              </a:spcAft>
            </a:pPr>
            <a:endParaRPr lang="en-US" sz="1600" b="0" dirty="0"/>
          </a:p>
        </p:txBody>
      </p:sp>
      <p:sp>
        <p:nvSpPr>
          <p:cNvPr id="5" name="Titel 4">
            <a:extLst>
              <a:ext uri="{FF2B5EF4-FFF2-40B4-BE49-F238E27FC236}">
                <a16:creationId xmlns:a16="http://schemas.microsoft.com/office/drawing/2014/main" id="{F5CC9A0C-7E36-C438-1C83-1B54FE9DE766}"/>
              </a:ext>
            </a:extLst>
          </p:cNvPr>
          <p:cNvSpPr>
            <a:spLocks noGrp="1"/>
          </p:cNvSpPr>
          <p:nvPr>
            <p:ph type="title"/>
          </p:nvPr>
        </p:nvSpPr>
        <p:spPr>
          <a:xfrm>
            <a:off x="2483768" y="216488"/>
            <a:ext cx="3960440" cy="402033"/>
          </a:xfrm>
        </p:spPr>
        <p:txBody>
          <a:bodyPr/>
          <a:lstStyle/>
          <a:p>
            <a:r>
              <a:rPr lang="en-US" sz="2400" dirty="0"/>
              <a:t>Key Elements for Success</a:t>
            </a:r>
          </a:p>
        </p:txBody>
      </p:sp>
      <p:grpSp>
        <p:nvGrpSpPr>
          <p:cNvPr id="7" name="Group 6">
            <a:extLst>
              <a:ext uri="{FF2B5EF4-FFF2-40B4-BE49-F238E27FC236}">
                <a16:creationId xmlns:a16="http://schemas.microsoft.com/office/drawing/2014/main" id="{36C8471C-4F7D-9B41-667E-8ABD48BE3BD7}"/>
              </a:ext>
            </a:extLst>
          </p:cNvPr>
          <p:cNvGrpSpPr/>
          <p:nvPr/>
        </p:nvGrpSpPr>
        <p:grpSpPr>
          <a:xfrm>
            <a:off x="827038" y="36488"/>
            <a:ext cx="4032994" cy="180000"/>
            <a:chOff x="1007830" y="87494"/>
            <a:chExt cx="4032994" cy="180000"/>
          </a:xfrm>
        </p:grpSpPr>
        <p:sp>
          <p:nvSpPr>
            <p:cNvPr id="8" name="Textfeld 1">
              <a:extLst>
                <a:ext uri="{FF2B5EF4-FFF2-40B4-BE49-F238E27FC236}">
                  <a16:creationId xmlns:a16="http://schemas.microsoft.com/office/drawing/2014/main" id="{DF711319-4215-5D6F-FC92-7D3D3A37B83F}"/>
                </a:ext>
              </a:extLst>
            </p:cNvPr>
            <p:cNvSpPr txBox="1"/>
            <p:nvPr/>
          </p:nvSpPr>
          <p:spPr>
            <a:xfrm>
              <a:off x="1007830" y="87494"/>
              <a:ext cx="2268026" cy="170071"/>
            </a:xfrm>
            <a:prstGeom prst="rect">
              <a:avLst/>
            </a:prstGeom>
            <a:noFill/>
          </p:spPr>
          <p:txBody>
            <a:bodyPr wrap="square" rtlCol="0">
              <a:noAutofit/>
            </a:bodyPr>
            <a:lstStyle/>
            <a:p>
              <a:pPr>
                <a:lnSpc>
                  <a:spcPts val="1238"/>
                </a:lnSpc>
              </a:pPr>
              <a:r>
                <a:rPr lang="en-US" sz="900" dirty="0">
                  <a:solidFill>
                    <a:schemeClr val="bg1"/>
                  </a:solidFill>
                </a:rPr>
                <a:t>5 June 2023 / FCC Week</a:t>
              </a:r>
            </a:p>
          </p:txBody>
        </p:sp>
        <p:sp>
          <p:nvSpPr>
            <p:cNvPr id="9" name="Textfeld 2">
              <a:extLst>
                <a:ext uri="{FF2B5EF4-FFF2-40B4-BE49-F238E27FC236}">
                  <a16:creationId xmlns:a16="http://schemas.microsoft.com/office/drawing/2014/main" id="{03B4D0AA-7FDA-32F3-1E16-3F3D8CBE4A2B}"/>
                </a:ext>
              </a:extLst>
            </p:cNvPr>
            <p:cNvSpPr txBox="1"/>
            <p:nvPr/>
          </p:nvSpPr>
          <p:spPr>
            <a:xfrm>
              <a:off x="3829644" y="97423"/>
              <a:ext cx="1211180" cy="170071"/>
            </a:xfrm>
            <a:prstGeom prst="rect">
              <a:avLst/>
            </a:prstGeom>
            <a:noFill/>
          </p:spPr>
          <p:txBody>
            <a:bodyPr wrap="square" rtlCol="0">
              <a:noAutofit/>
            </a:bodyPr>
            <a:lstStyle/>
            <a:p>
              <a:pPr>
                <a:lnSpc>
                  <a:spcPts val="1238"/>
                </a:lnSpc>
              </a:pPr>
              <a:r>
                <a:rPr lang="en-US" sz="900" dirty="0">
                  <a:solidFill>
                    <a:schemeClr val="bg1"/>
                  </a:solidFill>
                </a:rPr>
                <a:t>Timothy WATSON</a:t>
              </a:r>
            </a:p>
          </p:txBody>
        </p:sp>
      </p:grpSp>
    </p:spTree>
    <p:extLst>
      <p:ext uri="{BB962C8B-B14F-4D97-AF65-F5344CB8AC3E}">
        <p14:creationId xmlns:p14="http://schemas.microsoft.com/office/powerpoint/2010/main" val="13912473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p:txBody>
          <a:bodyPr/>
          <a:lstStyle/>
          <a:p>
            <a:r>
              <a:rPr lang="en-US" dirty="0"/>
              <a:t>Thank you </a:t>
            </a:r>
            <a:br>
              <a:rPr lang="en-US" dirty="0"/>
            </a:br>
            <a:r>
              <a:rPr lang="en-US" dirty="0"/>
              <a:t>for your attention.</a:t>
            </a:r>
            <a:endParaRPr lang="de-AT" dirty="0"/>
          </a:p>
        </p:txBody>
      </p:sp>
      <p:sp>
        <p:nvSpPr>
          <p:cNvPr id="8" name="Foliennummernplatzhalter 1">
            <a:extLst>
              <a:ext uri="{FF2B5EF4-FFF2-40B4-BE49-F238E27FC236}">
                <a16:creationId xmlns:a16="http://schemas.microsoft.com/office/drawing/2014/main" id="{38C1E07E-32FB-B241-A391-8BD4A6B0F32D}"/>
              </a:ext>
            </a:extLst>
          </p:cNvPr>
          <p:cNvSpPr txBox="1">
            <a:spLocks/>
          </p:cNvSpPr>
          <p:nvPr/>
        </p:nvSpPr>
        <p:spPr>
          <a:xfrm>
            <a:off x="8745300" y="97423"/>
            <a:ext cx="289479" cy="170071"/>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25</a:t>
            </a:fld>
            <a:endParaRPr lang="en-US" dirty="0"/>
          </a:p>
        </p:txBody>
      </p:sp>
    </p:spTree>
    <p:extLst>
      <p:ext uri="{BB962C8B-B14F-4D97-AF65-F5344CB8AC3E}">
        <p14:creationId xmlns:p14="http://schemas.microsoft.com/office/powerpoint/2010/main" val="12949502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054B14-2830-5499-8CCB-ACAACA5C6ACB}"/>
            </a:ext>
          </a:extLst>
        </p:cNvPr>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772C2A45-7ED1-F690-3E92-571D1335416D}"/>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a:t>
            </a:fld>
            <a:endParaRPr lang="en-US" noProof="0" dirty="0"/>
          </a:p>
        </p:txBody>
      </p:sp>
      <p:sp>
        <p:nvSpPr>
          <p:cNvPr id="18" name="Text Placeholder 17">
            <a:extLst>
              <a:ext uri="{FF2B5EF4-FFF2-40B4-BE49-F238E27FC236}">
                <a16:creationId xmlns:a16="http://schemas.microsoft.com/office/drawing/2014/main" id="{C0A499CC-8A3F-FADC-75E5-6DD2CA9C7729}"/>
              </a:ext>
            </a:extLst>
          </p:cNvPr>
          <p:cNvSpPr>
            <a:spLocks noGrp="1"/>
          </p:cNvSpPr>
          <p:nvPr>
            <p:ph type="body" sz="quarter" idx="11"/>
          </p:nvPr>
        </p:nvSpPr>
        <p:spPr>
          <a:xfrm>
            <a:off x="1043608" y="987574"/>
            <a:ext cx="7344816" cy="2736304"/>
          </a:xfrm>
        </p:spPr>
        <p:txBody>
          <a:bodyPr/>
          <a:lstStyle/>
          <a:p>
            <a:pPr>
              <a:lnSpc>
                <a:spcPct val="100000"/>
              </a:lnSpc>
              <a:spcBef>
                <a:spcPts val="600"/>
              </a:spcBef>
              <a:spcAft>
                <a:spcPts val="600"/>
              </a:spcAft>
            </a:pPr>
            <a:r>
              <a:rPr lang="en-US" sz="1800" b="0" dirty="0"/>
              <a:t>Underground Works</a:t>
            </a:r>
          </a:p>
          <a:p>
            <a:pPr marL="285750" indent="-285750">
              <a:lnSpc>
                <a:spcPct val="100000"/>
              </a:lnSpc>
              <a:spcBef>
                <a:spcPts val="600"/>
              </a:spcBef>
              <a:spcAft>
                <a:spcPts val="600"/>
              </a:spcAft>
              <a:buFont typeface="Arial" panose="020B0604020202020204" pitchFamily="34" charset="0"/>
              <a:buChar char="•"/>
            </a:pPr>
            <a:r>
              <a:rPr lang="en-US" b="0" dirty="0"/>
              <a:t>Represent  close to 90% of the total cost of the FCC civil engineering</a:t>
            </a:r>
          </a:p>
          <a:p>
            <a:pPr marL="285750" indent="-285750">
              <a:lnSpc>
                <a:spcPct val="100000"/>
              </a:lnSpc>
              <a:spcBef>
                <a:spcPts val="600"/>
              </a:spcBef>
              <a:spcAft>
                <a:spcPts val="600"/>
              </a:spcAft>
              <a:buFont typeface="Arial" panose="020B0604020202020204" pitchFamily="34" charset="0"/>
              <a:buChar char="•"/>
            </a:pPr>
            <a:r>
              <a:rPr lang="en-US" b="0" dirty="0"/>
              <a:t>91km long main beam tunnel</a:t>
            </a:r>
          </a:p>
          <a:p>
            <a:pPr marL="285750" indent="-285750">
              <a:lnSpc>
                <a:spcPct val="100000"/>
              </a:lnSpc>
              <a:spcBef>
                <a:spcPts val="600"/>
              </a:spcBef>
              <a:spcAft>
                <a:spcPts val="600"/>
              </a:spcAft>
              <a:buFont typeface="Arial" panose="020B0604020202020204" pitchFamily="34" charset="0"/>
              <a:buChar char="•"/>
            </a:pPr>
            <a:r>
              <a:rPr lang="en-US" b="0" dirty="0"/>
              <a:t>12 shafts</a:t>
            </a:r>
          </a:p>
          <a:p>
            <a:pPr marL="285750" indent="-285750">
              <a:lnSpc>
                <a:spcPct val="100000"/>
              </a:lnSpc>
              <a:spcBef>
                <a:spcPts val="600"/>
              </a:spcBef>
              <a:spcAft>
                <a:spcPts val="600"/>
              </a:spcAft>
              <a:buFont typeface="Arial" panose="020B0604020202020204" pitchFamily="34" charset="0"/>
              <a:buChar char="•"/>
            </a:pPr>
            <a:r>
              <a:rPr lang="en-US" b="0" dirty="0"/>
              <a:t>12 large caverns (&gt;20m span)</a:t>
            </a:r>
          </a:p>
          <a:p>
            <a:pPr marL="285750" indent="-285750">
              <a:lnSpc>
                <a:spcPct val="100000"/>
              </a:lnSpc>
              <a:spcBef>
                <a:spcPts val="600"/>
              </a:spcBef>
              <a:spcAft>
                <a:spcPts val="600"/>
              </a:spcAft>
              <a:buFont typeface="Arial" panose="020B0604020202020204" pitchFamily="34" charset="0"/>
              <a:buChar char="•"/>
            </a:pPr>
            <a:r>
              <a:rPr lang="en-US" b="0" dirty="0"/>
              <a:t>52 alcove caverns</a:t>
            </a:r>
          </a:p>
          <a:p>
            <a:pPr marL="285750" indent="-285750">
              <a:lnSpc>
                <a:spcPct val="100000"/>
              </a:lnSpc>
              <a:spcBef>
                <a:spcPts val="600"/>
              </a:spcBef>
              <a:spcAft>
                <a:spcPts val="600"/>
              </a:spcAft>
              <a:buFont typeface="Arial" panose="020B0604020202020204" pitchFamily="34" charset="0"/>
              <a:buChar char="•"/>
            </a:pPr>
            <a:r>
              <a:rPr lang="en-US" b="0" dirty="0"/>
              <a:t>Numerous other connection tunnels, galleries, small caverns vertical shafts</a:t>
            </a:r>
          </a:p>
          <a:p>
            <a:pPr>
              <a:lnSpc>
                <a:spcPct val="100000"/>
              </a:lnSpc>
              <a:spcBef>
                <a:spcPts val="600"/>
              </a:spcBef>
              <a:spcAft>
                <a:spcPts val="600"/>
              </a:spcAft>
            </a:pPr>
            <a:endParaRPr lang="en-US" b="0" dirty="0"/>
          </a:p>
        </p:txBody>
      </p:sp>
      <p:sp>
        <p:nvSpPr>
          <p:cNvPr id="5" name="Titel 4">
            <a:extLst>
              <a:ext uri="{FF2B5EF4-FFF2-40B4-BE49-F238E27FC236}">
                <a16:creationId xmlns:a16="http://schemas.microsoft.com/office/drawing/2014/main" id="{DF9A2A26-7005-0A4D-307B-DCA5E7B3D6CF}"/>
              </a:ext>
            </a:extLst>
          </p:cNvPr>
          <p:cNvSpPr>
            <a:spLocks noGrp="1"/>
          </p:cNvSpPr>
          <p:nvPr>
            <p:ph type="title"/>
          </p:nvPr>
        </p:nvSpPr>
        <p:spPr>
          <a:xfrm>
            <a:off x="3203848" y="282049"/>
            <a:ext cx="2580911" cy="402033"/>
          </a:xfrm>
        </p:spPr>
        <p:txBody>
          <a:bodyPr/>
          <a:lstStyle/>
          <a:p>
            <a:r>
              <a:rPr lang="en-US" dirty="0"/>
              <a:t>Work Scope</a:t>
            </a:r>
          </a:p>
        </p:txBody>
      </p:sp>
      <p:grpSp>
        <p:nvGrpSpPr>
          <p:cNvPr id="7" name="Group 6">
            <a:extLst>
              <a:ext uri="{FF2B5EF4-FFF2-40B4-BE49-F238E27FC236}">
                <a16:creationId xmlns:a16="http://schemas.microsoft.com/office/drawing/2014/main" id="{0C746DE3-072D-6B28-5959-3A69F5324F0E}"/>
              </a:ext>
            </a:extLst>
          </p:cNvPr>
          <p:cNvGrpSpPr/>
          <p:nvPr/>
        </p:nvGrpSpPr>
        <p:grpSpPr>
          <a:xfrm>
            <a:off x="827038" y="36488"/>
            <a:ext cx="4032994" cy="180000"/>
            <a:chOff x="1007830" y="87494"/>
            <a:chExt cx="4032994" cy="180000"/>
          </a:xfrm>
        </p:grpSpPr>
        <p:sp>
          <p:nvSpPr>
            <p:cNvPr id="8" name="Textfeld 1">
              <a:extLst>
                <a:ext uri="{FF2B5EF4-FFF2-40B4-BE49-F238E27FC236}">
                  <a16:creationId xmlns:a16="http://schemas.microsoft.com/office/drawing/2014/main" id="{E4A11517-5019-3F19-4F55-DA8BB99A6B32}"/>
                </a:ext>
              </a:extLst>
            </p:cNvPr>
            <p:cNvSpPr txBox="1"/>
            <p:nvPr/>
          </p:nvSpPr>
          <p:spPr>
            <a:xfrm>
              <a:off x="1007830" y="87494"/>
              <a:ext cx="2268026" cy="170071"/>
            </a:xfrm>
            <a:prstGeom prst="rect">
              <a:avLst/>
            </a:prstGeom>
            <a:noFill/>
          </p:spPr>
          <p:txBody>
            <a:bodyPr wrap="square" rtlCol="0">
              <a:noAutofit/>
            </a:bodyPr>
            <a:lstStyle/>
            <a:p>
              <a:pPr>
                <a:lnSpc>
                  <a:spcPts val="1238"/>
                </a:lnSpc>
              </a:pPr>
              <a:r>
                <a:rPr lang="en-US" sz="900" dirty="0">
                  <a:solidFill>
                    <a:schemeClr val="bg1"/>
                  </a:solidFill>
                </a:rPr>
                <a:t>5 June 2023 / FCC Week</a:t>
              </a:r>
            </a:p>
          </p:txBody>
        </p:sp>
        <p:sp>
          <p:nvSpPr>
            <p:cNvPr id="9" name="Textfeld 2">
              <a:extLst>
                <a:ext uri="{FF2B5EF4-FFF2-40B4-BE49-F238E27FC236}">
                  <a16:creationId xmlns:a16="http://schemas.microsoft.com/office/drawing/2014/main" id="{B7F06E8A-A4E9-5810-3532-85E454F79590}"/>
                </a:ext>
              </a:extLst>
            </p:cNvPr>
            <p:cNvSpPr txBox="1"/>
            <p:nvPr/>
          </p:nvSpPr>
          <p:spPr>
            <a:xfrm>
              <a:off x="3829644" y="97423"/>
              <a:ext cx="1211180" cy="170071"/>
            </a:xfrm>
            <a:prstGeom prst="rect">
              <a:avLst/>
            </a:prstGeom>
            <a:noFill/>
          </p:spPr>
          <p:txBody>
            <a:bodyPr wrap="square" rtlCol="0">
              <a:noAutofit/>
            </a:bodyPr>
            <a:lstStyle/>
            <a:p>
              <a:pPr>
                <a:lnSpc>
                  <a:spcPts val="1238"/>
                </a:lnSpc>
              </a:pPr>
              <a:r>
                <a:rPr lang="en-US" sz="900" dirty="0">
                  <a:solidFill>
                    <a:schemeClr val="bg1"/>
                  </a:solidFill>
                </a:rPr>
                <a:t>Timothy WATSON</a:t>
              </a:r>
            </a:p>
          </p:txBody>
        </p:sp>
      </p:grpSp>
      <p:sp>
        <p:nvSpPr>
          <p:cNvPr id="2" name="TextBox 1">
            <a:extLst>
              <a:ext uri="{FF2B5EF4-FFF2-40B4-BE49-F238E27FC236}">
                <a16:creationId xmlns:a16="http://schemas.microsoft.com/office/drawing/2014/main" id="{20E3B664-9A55-E5CC-CF9D-3ACE5FC6E89B}"/>
              </a:ext>
            </a:extLst>
          </p:cNvPr>
          <p:cNvSpPr txBox="1"/>
          <p:nvPr/>
        </p:nvSpPr>
        <p:spPr>
          <a:xfrm>
            <a:off x="1115616" y="3939902"/>
            <a:ext cx="7200800" cy="715581"/>
          </a:xfrm>
          <a:prstGeom prst="rect">
            <a:avLst/>
          </a:prstGeom>
          <a:noFill/>
        </p:spPr>
        <p:txBody>
          <a:bodyPr wrap="square" rtlCol="0">
            <a:spAutoFit/>
          </a:bodyPr>
          <a:lstStyle/>
          <a:p>
            <a:r>
              <a:rPr lang="en-GB" i="1" dirty="0"/>
              <a:t>As a comparative metric, the total volume of un-bulked rock to be excavated from the underground is 6 million m</a:t>
            </a:r>
            <a:r>
              <a:rPr lang="en-GB" i="1" baseline="30000" dirty="0"/>
              <a:t>3</a:t>
            </a:r>
            <a:r>
              <a:rPr lang="en-GB" i="1" dirty="0"/>
              <a:t>. This can compare to Hi-Lumi (100,000 m</a:t>
            </a:r>
            <a:r>
              <a:rPr lang="en-GB" i="1" baseline="30000" dirty="0"/>
              <a:t>3</a:t>
            </a:r>
            <a:r>
              <a:rPr lang="en-GB" i="1" dirty="0"/>
              <a:t> ) and for LEP (1.5 million m</a:t>
            </a:r>
            <a:r>
              <a:rPr lang="en-GB" i="1" baseline="30000" dirty="0"/>
              <a:t>3</a:t>
            </a:r>
            <a:r>
              <a:rPr lang="en-GB" i="1" dirty="0"/>
              <a:t>)</a:t>
            </a:r>
          </a:p>
        </p:txBody>
      </p:sp>
    </p:spTree>
    <p:extLst>
      <p:ext uri="{BB962C8B-B14F-4D97-AF65-F5344CB8AC3E}">
        <p14:creationId xmlns:p14="http://schemas.microsoft.com/office/powerpoint/2010/main" val="3437411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4</a:t>
            </a:fld>
            <a:endParaRPr lang="en-US" noProof="0" dirty="0"/>
          </a:p>
        </p:txBody>
      </p:sp>
      <p:sp>
        <p:nvSpPr>
          <p:cNvPr id="3" name="Title 2">
            <a:extLst>
              <a:ext uri="{FF2B5EF4-FFF2-40B4-BE49-F238E27FC236}">
                <a16:creationId xmlns:a16="http://schemas.microsoft.com/office/drawing/2014/main" id="{ADF1B4BA-C63F-0A5F-F230-2EB729CA724C}"/>
              </a:ext>
            </a:extLst>
          </p:cNvPr>
          <p:cNvSpPr>
            <a:spLocks noGrp="1"/>
          </p:cNvSpPr>
          <p:nvPr>
            <p:ph type="title"/>
          </p:nvPr>
        </p:nvSpPr>
        <p:spPr>
          <a:xfrm>
            <a:off x="2051720" y="182458"/>
            <a:ext cx="5149435" cy="432048"/>
          </a:xfrm>
        </p:spPr>
        <p:txBody>
          <a:bodyPr/>
          <a:lstStyle/>
          <a:p>
            <a:r>
              <a:rPr lang="en-US" sz="1800" dirty="0"/>
              <a:t>FS Baseline for Underground Civil Engineering</a:t>
            </a:r>
            <a:endParaRPr lang="en-GB" sz="1800" dirty="0"/>
          </a:p>
        </p:txBody>
      </p:sp>
      <p:grpSp>
        <p:nvGrpSpPr>
          <p:cNvPr id="7" name="Group 6">
            <a:extLst>
              <a:ext uri="{FF2B5EF4-FFF2-40B4-BE49-F238E27FC236}">
                <a16:creationId xmlns:a16="http://schemas.microsoft.com/office/drawing/2014/main" id="{F0FFB021-DFC8-419C-B74C-FEA3B6DFB98C}"/>
              </a:ext>
            </a:extLst>
          </p:cNvPr>
          <p:cNvGrpSpPr/>
          <p:nvPr/>
        </p:nvGrpSpPr>
        <p:grpSpPr>
          <a:xfrm>
            <a:off x="827038" y="36488"/>
            <a:ext cx="4032994" cy="180000"/>
            <a:chOff x="1007830" y="87494"/>
            <a:chExt cx="4032994" cy="180000"/>
          </a:xfrm>
        </p:grpSpPr>
        <p:sp>
          <p:nvSpPr>
            <p:cNvPr id="8" name="Textfeld 1">
              <a:extLst>
                <a:ext uri="{FF2B5EF4-FFF2-40B4-BE49-F238E27FC236}">
                  <a16:creationId xmlns:a16="http://schemas.microsoft.com/office/drawing/2014/main" id="{5F49D43B-2B72-48A3-AED8-BE20E4CEA9F0}"/>
                </a:ext>
              </a:extLst>
            </p:cNvPr>
            <p:cNvSpPr txBox="1"/>
            <p:nvPr/>
          </p:nvSpPr>
          <p:spPr>
            <a:xfrm>
              <a:off x="1007830" y="87494"/>
              <a:ext cx="2268026" cy="170071"/>
            </a:xfrm>
            <a:prstGeom prst="rect">
              <a:avLst/>
            </a:prstGeom>
            <a:noFill/>
          </p:spPr>
          <p:txBody>
            <a:bodyPr wrap="square" rtlCol="0">
              <a:noAutofit/>
            </a:bodyPr>
            <a:lstStyle/>
            <a:p>
              <a:pPr>
                <a:lnSpc>
                  <a:spcPts val="1238"/>
                </a:lnSpc>
              </a:pPr>
              <a:r>
                <a:rPr lang="en-US" sz="900" dirty="0">
                  <a:solidFill>
                    <a:schemeClr val="bg1"/>
                  </a:solidFill>
                </a:rPr>
                <a:t>5 June 2023 / FCC Week</a:t>
              </a:r>
            </a:p>
          </p:txBody>
        </p:sp>
        <p:sp>
          <p:nvSpPr>
            <p:cNvPr id="9" name="Textfeld 2">
              <a:extLst>
                <a:ext uri="{FF2B5EF4-FFF2-40B4-BE49-F238E27FC236}">
                  <a16:creationId xmlns:a16="http://schemas.microsoft.com/office/drawing/2014/main" id="{9BF3791F-B0A7-4DBF-A8D4-875D02921D26}"/>
                </a:ext>
              </a:extLst>
            </p:cNvPr>
            <p:cNvSpPr txBox="1"/>
            <p:nvPr/>
          </p:nvSpPr>
          <p:spPr>
            <a:xfrm>
              <a:off x="3829644" y="97423"/>
              <a:ext cx="1211180" cy="170071"/>
            </a:xfrm>
            <a:prstGeom prst="rect">
              <a:avLst/>
            </a:prstGeom>
            <a:noFill/>
          </p:spPr>
          <p:txBody>
            <a:bodyPr wrap="square" rtlCol="0">
              <a:noAutofit/>
            </a:bodyPr>
            <a:lstStyle/>
            <a:p>
              <a:pPr>
                <a:lnSpc>
                  <a:spcPts val="1238"/>
                </a:lnSpc>
              </a:pPr>
              <a:r>
                <a:rPr lang="en-US" sz="900" dirty="0">
                  <a:solidFill>
                    <a:schemeClr val="bg1"/>
                  </a:solidFill>
                </a:rPr>
                <a:t>Timothy WATSON</a:t>
              </a:r>
            </a:p>
          </p:txBody>
        </p:sp>
      </p:grpSp>
      <p:sp>
        <p:nvSpPr>
          <p:cNvPr id="2" name="TextBox 1">
            <a:extLst>
              <a:ext uri="{FF2B5EF4-FFF2-40B4-BE49-F238E27FC236}">
                <a16:creationId xmlns:a16="http://schemas.microsoft.com/office/drawing/2014/main" id="{A306A4CB-866F-A690-5A5E-3439BEEEA7D0}"/>
              </a:ext>
            </a:extLst>
          </p:cNvPr>
          <p:cNvSpPr txBox="1"/>
          <p:nvPr/>
        </p:nvSpPr>
        <p:spPr>
          <a:xfrm>
            <a:off x="39569" y="919921"/>
            <a:ext cx="3493678" cy="2369880"/>
          </a:xfrm>
          <a:prstGeom prst="rect">
            <a:avLst/>
          </a:prstGeom>
          <a:noFill/>
        </p:spPr>
        <p:txBody>
          <a:bodyPr wrap="square" rtlCol="0">
            <a:spAutoFit/>
          </a:bodyPr>
          <a:lstStyle/>
          <a:p>
            <a:pPr marL="171450" indent="-171450" algn="l" defTabSz="600075">
              <a:spcBef>
                <a:spcPts val="600"/>
              </a:spcBef>
              <a:spcAft>
                <a:spcPts val="600"/>
              </a:spcAft>
              <a:buFont typeface="Arial" panose="020B0604020202020204" pitchFamily="34" charset="0"/>
              <a:buChar char="•"/>
            </a:pPr>
            <a:r>
              <a:rPr lang="en-US" sz="1200" dirty="0"/>
              <a:t>Simplified arrangement for PH and PL (removal of by-pass tunnels)</a:t>
            </a:r>
          </a:p>
          <a:p>
            <a:pPr marL="171450" indent="-171450" algn="l" defTabSz="600075">
              <a:spcBef>
                <a:spcPts val="600"/>
              </a:spcBef>
              <a:spcAft>
                <a:spcPts val="600"/>
              </a:spcAft>
              <a:buFont typeface="Arial" panose="020B0604020202020204" pitchFamily="34" charset="0"/>
              <a:buChar char="•"/>
            </a:pPr>
            <a:r>
              <a:rPr lang="en-US" sz="1200" dirty="0"/>
              <a:t>Simplified arrangement at PB (removal of by-pass tunnels and technical cavern moved), shorter connection tunnel.</a:t>
            </a:r>
          </a:p>
          <a:p>
            <a:pPr marL="171450" indent="-171450">
              <a:spcBef>
                <a:spcPts val="600"/>
              </a:spcBef>
              <a:spcAft>
                <a:spcPts val="600"/>
              </a:spcAft>
              <a:buFont typeface="Arial" panose="020B0604020202020204" pitchFamily="34" charset="0"/>
              <a:buChar char="•"/>
            </a:pPr>
            <a:r>
              <a:rPr lang="en-US" sz="1200" dirty="0"/>
              <a:t>Simplified arrangement at PF (removal of by-pass tunnels)</a:t>
            </a:r>
          </a:p>
          <a:p>
            <a:pPr marL="171450" indent="-171450">
              <a:spcBef>
                <a:spcPts val="600"/>
              </a:spcBef>
              <a:spcAft>
                <a:spcPts val="600"/>
              </a:spcAft>
              <a:buFont typeface="Arial" panose="020B0604020202020204" pitchFamily="34" charset="0"/>
              <a:buChar char="•"/>
            </a:pPr>
            <a:r>
              <a:rPr lang="en-US" sz="1200" dirty="0"/>
              <a:t>Change of elliptical shafts to circular</a:t>
            </a:r>
          </a:p>
          <a:p>
            <a:pPr marL="171450" indent="-171450">
              <a:spcBef>
                <a:spcPts val="600"/>
              </a:spcBef>
              <a:spcAft>
                <a:spcPts val="600"/>
              </a:spcAft>
              <a:buFont typeface="Arial" panose="020B0604020202020204" pitchFamily="34" charset="0"/>
              <a:buChar char="•"/>
            </a:pPr>
            <a:r>
              <a:rPr lang="en-US" sz="1200" dirty="0"/>
              <a:t>Improved definition of HE LINAC Complex</a:t>
            </a:r>
            <a:endParaRPr lang="en-GB" sz="1200" dirty="0"/>
          </a:p>
        </p:txBody>
      </p:sp>
      <p:pic>
        <p:nvPicPr>
          <p:cNvPr id="6" name="Picture 5">
            <a:extLst>
              <a:ext uri="{FF2B5EF4-FFF2-40B4-BE49-F238E27FC236}">
                <a16:creationId xmlns:a16="http://schemas.microsoft.com/office/drawing/2014/main" id="{AA8DE832-E7C4-9FAE-84DA-1C96C5BF2B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35220" y="919921"/>
            <a:ext cx="5368730" cy="3890384"/>
          </a:xfrm>
          <a:prstGeom prst="rect">
            <a:avLst/>
          </a:prstGeom>
          <a:ln w="12700">
            <a:solidFill>
              <a:schemeClr val="tx1"/>
            </a:solidFill>
          </a:ln>
        </p:spPr>
      </p:pic>
    </p:spTree>
    <p:extLst>
      <p:ext uri="{BB962C8B-B14F-4D97-AF65-F5344CB8AC3E}">
        <p14:creationId xmlns:p14="http://schemas.microsoft.com/office/powerpoint/2010/main" val="31605595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5</a:t>
            </a:fld>
            <a:endParaRPr lang="en-US" noProof="0" dirty="0"/>
          </a:p>
        </p:txBody>
      </p:sp>
      <p:sp>
        <p:nvSpPr>
          <p:cNvPr id="9" name="TextBox 8">
            <a:extLst>
              <a:ext uri="{FF2B5EF4-FFF2-40B4-BE49-F238E27FC236}">
                <a16:creationId xmlns:a16="http://schemas.microsoft.com/office/drawing/2014/main" id="{7B44AC1E-AE70-81EA-A82F-4DD8C8782B7D}"/>
              </a:ext>
            </a:extLst>
          </p:cNvPr>
          <p:cNvSpPr txBox="1"/>
          <p:nvPr/>
        </p:nvSpPr>
        <p:spPr>
          <a:xfrm>
            <a:off x="1551206" y="338978"/>
            <a:ext cx="6337495" cy="369332"/>
          </a:xfrm>
          <a:prstGeom prst="rect">
            <a:avLst/>
          </a:prstGeom>
          <a:noFill/>
        </p:spPr>
        <p:txBody>
          <a:bodyPr wrap="square" rtlCol="0">
            <a:spAutoFit/>
          </a:bodyPr>
          <a:lstStyle/>
          <a:p>
            <a:r>
              <a:rPr lang="en-US" sz="1800" b="1" dirty="0"/>
              <a:t>Comparison FCC to ATLAS and CMS Cavern Complexes</a:t>
            </a:r>
            <a:endParaRPr lang="en-GB" sz="1800" b="1" dirty="0"/>
          </a:p>
        </p:txBody>
      </p:sp>
      <p:sp>
        <p:nvSpPr>
          <p:cNvPr id="10" name="TextBox 9">
            <a:extLst>
              <a:ext uri="{FF2B5EF4-FFF2-40B4-BE49-F238E27FC236}">
                <a16:creationId xmlns:a16="http://schemas.microsoft.com/office/drawing/2014/main" id="{41D38D0F-FE41-4E75-8D5A-ECCB1F8F9B02}"/>
              </a:ext>
            </a:extLst>
          </p:cNvPr>
          <p:cNvSpPr txBox="1"/>
          <p:nvPr/>
        </p:nvSpPr>
        <p:spPr>
          <a:xfrm>
            <a:off x="1238863" y="3728801"/>
            <a:ext cx="769032" cy="369332"/>
          </a:xfrm>
          <a:prstGeom prst="rect">
            <a:avLst/>
          </a:prstGeom>
          <a:noFill/>
        </p:spPr>
        <p:txBody>
          <a:bodyPr wrap="square" rtlCol="0">
            <a:spAutoFit/>
          </a:bodyPr>
          <a:lstStyle/>
          <a:p>
            <a:r>
              <a:rPr lang="en-US" sz="1800" b="1" dirty="0"/>
              <a:t>FCC</a:t>
            </a:r>
            <a:endParaRPr lang="en-GB" sz="1800" b="1" dirty="0"/>
          </a:p>
        </p:txBody>
      </p:sp>
      <p:sp>
        <p:nvSpPr>
          <p:cNvPr id="12" name="TextBox 11">
            <a:extLst>
              <a:ext uri="{FF2B5EF4-FFF2-40B4-BE49-F238E27FC236}">
                <a16:creationId xmlns:a16="http://schemas.microsoft.com/office/drawing/2014/main" id="{87C3F164-9575-72AC-7348-070C894E49B1}"/>
              </a:ext>
            </a:extLst>
          </p:cNvPr>
          <p:cNvSpPr txBox="1"/>
          <p:nvPr/>
        </p:nvSpPr>
        <p:spPr>
          <a:xfrm>
            <a:off x="7504185" y="3728801"/>
            <a:ext cx="769032" cy="369332"/>
          </a:xfrm>
          <a:prstGeom prst="rect">
            <a:avLst/>
          </a:prstGeom>
          <a:noFill/>
        </p:spPr>
        <p:txBody>
          <a:bodyPr wrap="square" rtlCol="0">
            <a:spAutoFit/>
          </a:bodyPr>
          <a:lstStyle/>
          <a:p>
            <a:r>
              <a:rPr lang="en-US" sz="1800" b="1" dirty="0"/>
              <a:t>CMS</a:t>
            </a:r>
            <a:endParaRPr lang="en-GB" sz="1800" b="1" dirty="0"/>
          </a:p>
        </p:txBody>
      </p:sp>
      <p:sp>
        <p:nvSpPr>
          <p:cNvPr id="13" name="TextBox 12">
            <a:extLst>
              <a:ext uri="{FF2B5EF4-FFF2-40B4-BE49-F238E27FC236}">
                <a16:creationId xmlns:a16="http://schemas.microsoft.com/office/drawing/2014/main" id="{3577FE77-2B30-23D2-1D95-7F520666883F}"/>
              </a:ext>
            </a:extLst>
          </p:cNvPr>
          <p:cNvSpPr txBox="1"/>
          <p:nvPr/>
        </p:nvSpPr>
        <p:spPr>
          <a:xfrm>
            <a:off x="4660451" y="3746651"/>
            <a:ext cx="960210" cy="369332"/>
          </a:xfrm>
          <a:prstGeom prst="rect">
            <a:avLst/>
          </a:prstGeom>
          <a:noFill/>
        </p:spPr>
        <p:txBody>
          <a:bodyPr wrap="square" rtlCol="0">
            <a:spAutoFit/>
          </a:bodyPr>
          <a:lstStyle/>
          <a:p>
            <a:r>
              <a:rPr lang="en-US" sz="1800" b="1" dirty="0"/>
              <a:t>ATLAS</a:t>
            </a:r>
            <a:endParaRPr lang="en-GB" sz="1800" b="1" dirty="0"/>
          </a:p>
        </p:txBody>
      </p:sp>
      <p:pic>
        <p:nvPicPr>
          <p:cNvPr id="3" name="Picture 2">
            <a:extLst>
              <a:ext uri="{FF2B5EF4-FFF2-40B4-BE49-F238E27FC236}">
                <a16:creationId xmlns:a16="http://schemas.microsoft.com/office/drawing/2014/main" id="{33698E40-1AAA-F499-95FD-02E64AC9C726}"/>
              </a:ext>
            </a:extLst>
          </p:cNvPr>
          <p:cNvPicPr>
            <a:picLocks noChangeAspect="1"/>
          </p:cNvPicPr>
          <p:nvPr/>
        </p:nvPicPr>
        <p:blipFill>
          <a:blip r:embed="rId2"/>
          <a:stretch>
            <a:fillRect/>
          </a:stretch>
        </p:blipFill>
        <p:spPr>
          <a:xfrm>
            <a:off x="115990" y="672404"/>
            <a:ext cx="3073447" cy="3092303"/>
          </a:xfrm>
          <a:prstGeom prst="rect">
            <a:avLst/>
          </a:prstGeom>
        </p:spPr>
      </p:pic>
      <p:pic>
        <p:nvPicPr>
          <p:cNvPr id="15" name="Picture 14">
            <a:extLst>
              <a:ext uri="{FF2B5EF4-FFF2-40B4-BE49-F238E27FC236}">
                <a16:creationId xmlns:a16="http://schemas.microsoft.com/office/drawing/2014/main" id="{B9238E0F-2D9B-70DD-8912-1D1EE0F68400}"/>
              </a:ext>
            </a:extLst>
          </p:cNvPr>
          <p:cNvPicPr>
            <a:picLocks noChangeAspect="1"/>
          </p:cNvPicPr>
          <p:nvPr/>
        </p:nvPicPr>
        <p:blipFill>
          <a:blip r:embed="rId3"/>
          <a:stretch>
            <a:fillRect/>
          </a:stretch>
        </p:blipFill>
        <p:spPr>
          <a:xfrm>
            <a:off x="3195516" y="1005635"/>
            <a:ext cx="3073447" cy="2703557"/>
          </a:xfrm>
          <a:prstGeom prst="rect">
            <a:avLst/>
          </a:prstGeom>
        </p:spPr>
      </p:pic>
      <p:pic>
        <p:nvPicPr>
          <p:cNvPr id="17" name="Picture 16">
            <a:extLst>
              <a:ext uri="{FF2B5EF4-FFF2-40B4-BE49-F238E27FC236}">
                <a16:creationId xmlns:a16="http://schemas.microsoft.com/office/drawing/2014/main" id="{D5DE03D8-7155-9B53-B14E-F62C88BAD37F}"/>
              </a:ext>
            </a:extLst>
          </p:cNvPr>
          <p:cNvPicPr>
            <a:picLocks noChangeAspect="1"/>
          </p:cNvPicPr>
          <p:nvPr/>
        </p:nvPicPr>
        <p:blipFill>
          <a:blip r:embed="rId4"/>
          <a:stretch>
            <a:fillRect/>
          </a:stretch>
        </p:blipFill>
        <p:spPr>
          <a:xfrm>
            <a:off x="6910341" y="941082"/>
            <a:ext cx="1834959" cy="2600116"/>
          </a:xfrm>
          <a:prstGeom prst="rect">
            <a:avLst/>
          </a:prstGeom>
        </p:spPr>
      </p:pic>
      <p:sp>
        <p:nvSpPr>
          <p:cNvPr id="2" name="TextBox 1">
            <a:extLst>
              <a:ext uri="{FF2B5EF4-FFF2-40B4-BE49-F238E27FC236}">
                <a16:creationId xmlns:a16="http://schemas.microsoft.com/office/drawing/2014/main" id="{4B3E61D2-F27A-1FDF-14E2-D8227BF95767}"/>
              </a:ext>
            </a:extLst>
          </p:cNvPr>
          <p:cNvSpPr txBox="1"/>
          <p:nvPr/>
        </p:nvSpPr>
        <p:spPr>
          <a:xfrm>
            <a:off x="380636" y="4706974"/>
            <a:ext cx="8509403" cy="276999"/>
          </a:xfrm>
          <a:prstGeom prst="rect">
            <a:avLst/>
          </a:prstGeom>
          <a:noFill/>
        </p:spPr>
        <p:txBody>
          <a:bodyPr wrap="square" rtlCol="0">
            <a:spAutoFit/>
          </a:bodyPr>
          <a:lstStyle/>
          <a:p>
            <a:r>
              <a:rPr lang="en-GB" sz="1200" i="1" dirty="0"/>
              <a:t>Depth of FCC large caverns is over 3 times the LHC cavern depths. Meaning 3 times the in-situ stress in the rock mass</a:t>
            </a:r>
          </a:p>
        </p:txBody>
      </p:sp>
    </p:spTree>
    <p:extLst>
      <p:ext uri="{BB962C8B-B14F-4D97-AF65-F5344CB8AC3E}">
        <p14:creationId xmlns:p14="http://schemas.microsoft.com/office/powerpoint/2010/main" val="24343494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2DA28C-F0A5-D3A5-039C-40E0CB20DFA9}"/>
            </a:ext>
          </a:extLst>
        </p:cNvPr>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7D96709F-E77E-4852-00BC-17A4C49D715D}"/>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6</a:t>
            </a:fld>
            <a:endParaRPr lang="en-US" noProof="0" dirty="0"/>
          </a:p>
        </p:txBody>
      </p:sp>
      <p:sp>
        <p:nvSpPr>
          <p:cNvPr id="18" name="Text Placeholder 17">
            <a:extLst>
              <a:ext uri="{FF2B5EF4-FFF2-40B4-BE49-F238E27FC236}">
                <a16:creationId xmlns:a16="http://schemas.microsoft.com/office/drawing/2014/main" id="{059022C0-26BE-E010-4F23-C803510DE349}"/>
              </a:ext>
            </a:extLst>
          </p:cNvPr>
          <p:cNvSpPr>
            <a:spLocks noGrp="1"/>
          </p:cNvSpPr>
          <p:nvPr>
            <p:ph type="body" sz="quarter" idx="11"/>
          </p:nvPr>
        </p:nvSpPr>
        <p:spPr>
          <a:xfrm>
            <a:off x="611560" y="843558"/>
            <a:ext cx="7704856" cy="3744416"/>
          </a:xfrm>
        </p:spPr>
        <p:txBody>
          <a:bodyPr/>
          <a:lstStyle/>
          <a:p>
            <a:pPr marL="285750" indent="-285750">
              <a:lnSpc>
                <a:spcPct val="100000"/>
              </a:lnSpc>
              <a:spcBef>
                <a:spcPts val="600"/>
              </a:spcBef>
              <a:spcAft>
                <a:spcPts val="600"/>
              </a:spcAft>
              <a:buFont typeface="Arial" panose="020B0604020202020204" pitchFamily="34" charset="0"/>
              <a:buChar char="•"/>
            </a:pPr>
            <a:r>
              <a:rPr lang="en-US" sz="1600" b="0" dirty="0"/>
              <a:t>Preliminary plan views and sections have been prepared at CERN based on the requirements study led by the integration team. </a:t>
            </a:r>
          </a:p>
          <a:p>
            <a:pPr marL="285750" indent="-285750">
              <a:lnSpc>
                <a:spcPct val="100000"/>
              </a:lnSpc>
              <a:spcBef>
                <a:spcPts val="600"/>
              </a:spcBef>
              <a:spcAft>
                <a:spcPts val="600"/>
              </a:spcAft>
              <a:buFont typeface="Arial" panose="020B0604020202020204" pitchFamily="34" charset="0"/>
              <a:buChar char="•"/>
            </a:pPr>
            <a:r>
              <a:rPr lang="en-US" sz="1600" b="0" dirty="0"/>
              <a:t>The requirements were largely based on CERNs past experience as detailed engineering studies for most systems and processes have not yet been carried out.</a:t>
            </a:r>
          </a:p>
          <a:p>
            <a:pPr marL="285750" indent="-285750">
              <a:lnSpc>
                <a:spcPct val="100000"/>
              </a:lnSpc>
              <a:spcBef>
                <a:spcPts val="600"/>
              </a:spcBef>
              <a:spcAft>
                <a:spcPts val="600"/>
              </a:spcAft>
              <a:buFont typeface="Arial" panose="020B0604020202020204" pitchFamily="34" charset="0"/>
              <a:buChar char="•"/>
            </a:pPr>
            <a:r>
              <a:rPr lang="en-US" sz="1600" b="0" dirty="0"/>
              <a:t>The plans, drawings and specifications have been used solely for the purpose of cost estimation, this being done by an external contractor (Ingerop/Rendel).</a:t>
            </a:r>
          </a:p>
          <a:p>
            <a:pPr marL="285750" indent="-285750">
              <a:lnSpc>
                <a:spcPct val="100000"/>
              </a:lnSpc>
              <a:spcBef>
                <a:spcPts val="600"/>
              </a:spcBef>
              <a:spcAft>
                <a:spcPts val="600"/>
              </a:spcAft>
              <a:buFont typeface="Arial" panose="020B0604020202020204" pitchFamily="34" charset="0"/>
              <a:buChar char="•"/>
            </a:pPr>
            <a:r>
              <a:rPr lang="en-US" sz="1600" b="0" dirty="0"/>
              <a:t>In the pre-TDR phase, the civil engineering will need to be further developed on the basis of a more robust set of user requirements.</a:t>
            </a:r>
          </a:p>
          <a:p>
            <a:pPr marL="285750" indent="-285750">
              <a:lnSpc>
                <a:spcPct val="100000"/>
              </a:lnSpc>
              <a:spcBef>
                <a:spcPts val="600"/>
              </a:spcBef>
              <a:spcAft>
                <a:spcPts val="600"/>
              </a:spcAft>
              <a:buFont typeface="Arial" panose="020B0604020202020204" pitchFamily="34" charset="0"/>
              <a:buChar char="•"/>
            </a:pPr>
            <a:r>
              <a:rPr lang="en-US" sz="1600" b="0" dirty="0"/>
              <a:t>In addition, architectural input and input from external stakeholders will need to be taken into account in particular from the perspective of the integration into the local environment.</a:t>
            </a:r>
          </a:p>
        </p:txBody>
      </p:sp>
      <p:sp>
        <p:nvSpPr>
          <p:cNvPr id="5" name="Titel 4">
            <a:extLst>
              <a:ext uri="{FF2B5EF4-FFF2-40B4-BE49-F238E27FC236}">
                <a16:creationId xmlns:a16="http://schemas.microsoft.com/office/drawing/2014/main" id="{3B501EB2-74D8-03D3-33A3-B9EF1279FF20}"/>
              </a:ext>
            </a:extLst>
          </p:cNvPr>
          <p:cNvSpPr>
            <a:spLocks noGrp="1"/>
          </p:cNvSpPr>
          <p:nvPr>
            <p:ph type="title"/>
          </p:nvPr>
        </p:nvSpPr>
        <p:spPr>
          <a:xfrm>
            <a:off x="2483768" y="216488"/>
            <a:ext cx="3960440" cy="402033"/>
          </a:xfrm>
        </p:spPr>
        <p:txBody>
          <a:bodyPr/>
          <a:lstStyle/>
          <a:p>
            <a:r>
              <a:rPr lang="en-US" sz="2400" dirty="0"/>
              <a:t>Surface Civil Engineering</a:t>
            </a:r>
          </a:p>
        </p:txBody>
      </p:sp>
      <p:grpSp>
        <p:nvGrpSpPr>
          <p:cNvPr id="7" name="Group 6">
            <a:extLst>
              <a:ext uri="{FF2B5EF4-FFF2-40B4-BE49-F238E27FC236}">
                <a16:creationId xmlns:a16="http://schemas.microsoft.com/office/drawing/2014/main" id="{7BE9D206-ECCC-76CA-7E7C-00C1F38C594F}"/>
              </a:ext>
            </a:extLst>
          </p:cNvPr>
          <p:cNvGrpSpPr/>
          <p:nvPr/>
        </p:nvGrpSpPr>
        <p:grpSpPr>
          <a:xfrm>
            <a:off x="827038" y="36488"/>
            <a:ext cx="4032994" cy="180000"/>
            <a:chOff x="1007830" y="87494"/>
            <a:chExt cx="4032994" cy="180000"/>
          </a:xfrm>
        </p:grpSpPr>
        <p:sp>
          <p:nvSpPr>
            <p:cNvPr id="8" name="Textfeld 1">
              <a:extLst>
                <a:ext uri="{FF2B5EF4-FFF2-40B4-BE49-F238E27FC236}">
                  <a16:creationId xmlns:a16="http://schemas.microsoft.com/office/drawing/2014/main" id="{F0DFCD2B-0F54-A683-4BBC-56F5ABDE7BF7}"/>
                </a:ext>
              </a:extLst>
            </p:cNvPr>
            <p:cNvSpPr txBox="1"/>
            <p:nvPr/>
          </p:nvSpPr>
          <p:spPr>
            <a:xfrm>
              <a:off x="1007830" y="87494"/>
              <a:ext cx="2268026" cy="170071"/>
            </a:xfrm>
            <a:prstGeom prst="rect">
              <a:avLst/>
            </a:prstGeom>
            <a:noFill/>
          </p:spPr>
          <p:txBody>
            <a:bodyPr wrap="square" rtlCol="0">
              <a:noAutofit/>
            </a:bodyPr>
            <a:lstStyle/>
            <a:p>
              <a:pPr>
                <a:lnSpc>
                  <a:spcPts val="1238"/>
                </a:lnSpc>
              </a:pPr>
              <a:r>
                <a:rPr lang="en-US" sz="900" dirty="0">
                  <a:solidFill>
                    <a:schemeClr val="bg1"/>
                  </a:solidFill>
                </a:rPr>
                <a:t>5 June 2023 / FCC Week</a:t>
              </a:r>
            </a:p>
          </p:txBody>
        </p:sp>
        <p:sp>
          <p:nvSpPr>
            <p:cNvPr id="9" name="Textfeld 2">
              <a:extLst>
                <a:ext uri="{FF2B5EF4-FFF2-40B4-BE49-F238E27FC236}">
                  <a16:creationId xmlns:a16="http://schemas.microsoft.com/office/drawing/2014/main" id="{6A47D50C-202B-C2E3-1274-3DD77BB3B896}"/>
                </a:ext>
              </a:extLst>
            </p:cNvPr>
            <p:cNvSpPr txBox="1"/>
            <p:nvPr/>
          </p:nvSpPr>
          <p:spPr>
            <a:xfrm>
              <a:off x="3829644" y="97423"/>
              <a:ext cx="1211180" cy="170071"/>
            </a:xfrm>
            <a:prstGeom prst="rect">
              <a:avLst/>
            </a:prstGeom>
            <a:noFill/>
          </p:spPr>
          <p:txBody>
            <a:bodyPr wrap="square" rtlCol="0">
              <a:noAutofit/>
            </a:bodyPr>
            <a:lstStyle/>
            <a:p>
              <a:pPr>
                <a:lnSpc>
                  <a:spcPts val="1238"/>
                </a:lnSpc>
              </a:pPr>
              <a:r>
                <a:rPr lang="en-US" sz="900" dirty="0">
                  <a:solidFill>
                    <a:schemeClr val="bg1"/>
                  </a:solidFill>
                </a:rPr>
                <a:t>Timothy WATSON</a:t>
              </a:r>
            </a:p>
          </p:txBody>
        </p:sp>
      </p:grpSp>
    </p:spTree>
    <p:extLst>
      <p:ext uri="{BB962C8B-B14F-4D97-AF65-F5344CB8AC3E}">
        <p14:creationId xmlns:p14="http://schemas.microsoft.com/office/powerpoint/2010/main" val="22768266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FDC6AB7C-9088-5914-120E-2E1D0D0AE260}"/>
              </a:ext>
            </a:extLst>
          </p:cNvPr>
          <p:cNvGrpSpPr/>
          <p:nvPr/>
        </p:nvGrpSpPr>
        <p:grpSpPr>
          <a:xfrm>
            <a:off x="488840" y="617210"/>
            <a:ext cx="4531223" cy="3185151"/>
            <a:chOff x="488840" y="617210"/>
            <a:chExt cx="4531223" cy="3185151"/>
          </a:xfrm>
        </p:grpSpPr>
        <p:pic>
          <p:nvPicPr>
            <p:cNvPr id="5" name="Picture 4">
              <a:extLst>
                <a:ext uri="{FF2B5EF4-FFF2-40B4-BE49-F238E27FC236}">
                  <a16:creationId xmlns:a16="http://schemas.microsoft.com/office/drawing/2014/main" id="{06695893-F6B0-4C31-4F55-D376BF896BC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8840" y="617210"/>
              <a:ext cx="4531223" cy="3185151"/>
            </a:xfrm>
            <a:prstGeom prst="rect">
              <a:avLst/>
            </a:prstGeom>
            <a:ln w="12700">
              <a:solidFill>
                <a:schemeClr val="tx1"/>
              </a:solidFill>
            </a:ln>
          </p:spPr>
        </p:pic>
        <p:sp>
          <p:nvSpPr>
            <p:cNvPr id="2" name="TextBox 1">
              <a:extLst>
                <a:ext uri="{FF2B5EF4-FFF2-40B4-BE49-F238E27FC236}">
                  <a16:creationId xmlns:a16="http://schemas.microsoft.com/office/drawing/2014/main" id="{66B33C13-634E-8333-9F02-AE83D7978EE8}"/>
                </a:ext>
              </a:extLst>
            </p:cNvPr>
            <p:cNvSpPr txBox="1"/>
            <p:nvPr/>
          </p:nvSpPr>
          <p:spPr>
            <a:xfrm>
              <a:off x="611560" y="3452047"/>
              <a:ext cx="1190625" cy="276999"/>
            </a:xfrm>
            <a:prstGeom prst="rect">
              <a:avLst/>
            </a:prstGeom>
            <a:noFill/>
          </p:spPr>
          <p:txBody>
            <a:bodyPr wrap="square" rtlCol="0">
              <a:spAutoFit/>
            </a:bodyPr>
            <a:lstStyle/>
            <a:p>
              <a:pPr algn="ctr"/>
              <a:r>
                <a:rPr lang="es-ES" sz="1200" b="1" dirty="0">
                  <a:latin typeface="Calibri" panose="020F0502020204030204" pitchFamily="34" charset="0"/>
                  <a:cs typeface="Calibri" panose="020F0502020204030204" pitchFamily="34" charset="0"/>
                </a:rPr>
                <a:t>PLAN VIEW</a:t>
              </a:r>
              <a:endParaRPr lang="en-GB" sz="1200" b="1" dirty="0">
                <a:latin typeface="Calibri" panose="020F0502020204030204" pitchFamily="34" charset="0"/>
                <a:cs typeface="Calibri" panose="020F0502020204030204" pitchFamily="34" charset="0"/>
              </a:endParaRPr>
            </a:p>
          </p:txBody>
        </p:sp>
      </p:grpSp>
      <p:grpSp>
        <p:nvGrpSpPr>
          <p:cNvPr id="16" name="Group 15">
            <a:extLst>
              <a:ext uri="{FF2B5EF4-FFF2-40B4-BE49-F238E27FC236}">
                <a16:creationId xmlns:a16="http://schemas.microsoft.com/office/drawing/2014/main" id="{9B42CCA6-E2B9-00E9-91D7-8484A97EC813}"/>
              </a:ext>
            </a:extLst>
          </p:cNvPr>
          <p:cNvGrpSpPr/>
          <p:nvPr/>
        </p:nvGrpSpPr>
        <p:grpSpPr>
          <a:xfrm>
            <a:off x="323528" y="3932729"/>
            <a:ext cx="8698706" cy="1103786"/>
            <a:chOff x="323528" y="3932729"/>
            <a:chExt cx="8698706" cy="1103786"/>
          </a:xfrm>
        </p:grpSpPr>
        <p:pic>
          <p:nvPicPr>
            <p:cNvPr id="7" name="Picture 6">
              <a:extLst>
                <a:ext uri="{FF2B5EF4-FFF2-40B4-BE49-F238E27FC236}">
                  <a16:creationId xmlns:a16="http://schemas.microsoft.com/office/drawing/2014/main" id="{11A55630-93F2-069B-74C1-94B2F4CA29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3932729"/>
              <a:ext cx="8698706" cy="1103786"/>
            </a:xfrm>
            <a:prstGeom prst="rect">
              <a:avLst/>
            </a:prstGeom>
            <a:ln w="12700">
              <a:solidFill>
                <a:schemeClr val="tx1"/>
              </a:solidFill>
            </a:ln>
          </p:spPr>
        </p:pic>
        <p:sp>
          <p:nvSpPr>
            <p:cNvPr id="3" name="TextBox 2">
              <a:extLst>
                <a:ext uri="{FF2B5EF4-FFF2-40B4-BE49-F238E27FC236}">
                  <a16:creationId xmlns:a16="http://schemas.microsoft.com/office/drawing/2014/main" id="{9CE19421-A1CF-D317-270F-AE9275971C97}"/>
                </a:ext>
              </a:extLst>
            </p:cNvPr>
            <p:cNvSpPr txBox="1"/>
            <p:nvPr/>
          </p:nvSpPr>
          <p:spPr>
            <a:xfrm>
              <a:off x="3638843" y="4759516"/>
              <a:ext cx="1866314" cy="276999"/>
            </a:xfrm>
            <a:prstGeom prst="rect">
              <a:avLst/>
            </a:prstGeom>
            <a:noFill/>
            <a:ln w="12700">
              <a:noFill/>
            </a:ln>
          </p:spPr>
          <p:txBody>
            <a:bodyPr wrap="square" rtlCol="0">
              <a:spAutoFit/>
            </a:bodyPr>
            <a:lstStyle/>
            <a:p>
              <a:pPr algn="ctr"/>
              <a:r>
                <a:rPr lang="es-ES" sz="1200" b="1" dirty="0">
                  <a:latin typeface="Calibri" panose="020F0502020204030204" pitchFamily="34" charset="0"/>
                  <a:cs typeface="Calibri" panose="020F0502020204030204" pitchFamily="34" charset="0"/>
                </a:rPr>
                <a:t>LONGITUDINAL PROFILE</a:t>
              </a:r>
              <a:endParaRPr lang="en-GB" sz="1200" b="1" dirty="0">
                <a:latin typeface="Calibri" panose="020F0502020204030204" pitchFamily="34" charset="0"/>
                <a:cs typeface="Calibri" panose="020F0502020204030204" pitchFamily="34" charset="0"/>
              </a:endParaRPr>
            </a:p>
          </p:txBody>
        </p:sp>
      </p:grpSp>
      <p:grpSp>
        <p:nvGrpSpPr>
          <p:cNvPr id="6" name="Group 5">
            <a:extLst>
              <a:ext uri="{FF2B5EF4-FFF2-40B4-BE49-F238E27FC236}">
                <a16:creationId xmlns:a16="http://schemas.microsoft.com/office/drawing/2014/main" id="{71637678-99D7-3A75-3C6A-54DA569B0715}"/>
              </a:ext>
            </a:extLst>
          </p:cNvPr>
          <p:cNvGrpSpPr/>
          <p:nvPr/>
        </p:nvGrpSpPr>
        <p:grpSpPr>
          <a:xfrm>
            <a:off x="5492059" y="732106"/>
            <a:ext cx="1899017" cy="1082455"/>
            <a:chOff x="5407526" y="157861"/>
            <a:chExt cx="1899017" cy="1082455"/>
          </a:xfrm>
        </p:grpSpPr>
        <p:pic>
          <p:nvPicPr>
            <p:cNvPr id="9" name="Picture 8">
              <a:extLst>
                <a:ext uri="{FF2B5EF4-FFF2-40B4-BE49-F238E27FC236}">
                  <a16:creationId xmlns:a16="http://schemas.microsoft.com/office/drawing/2014/main" id="{6D12624E-E898-DFB7-B7DA-D01AE94568E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42123" y="157861"/>
              <a:ext cx="1664420" cy="1082455"/>
            </a:xfrm>
            <a:prstGeom prst="rect">
              <a:avLst/>
            </a:prstGeom>
            <a:ln w="12700">
              <a:solidFill>
                <a:schemeClr val="tx1"/>
              </a:solidFill>
            </a:ln>
          </p:spPr>
        </p:pic>
        <p:sp>
          <p:nvSpPr>
            <p:cNvPr id="10" name="TextBox 9">
              <a:extLst>
                <a:ext uri="{FF2B5EF4-FFF2-40B4-BE49-F238E27FC236}">
                  <a16:creationId xmlns:a16="http://schemas.microsoft.com/office/drawing/2014/main" id="{0799828C-3300-CA68-51B3-D011C07F8104}"/>
                </a:ext>
              </a:extLst>
            </p:cNvPr>
            <p:cNvSpPr txBox="1"/>
            <p:nvPr/>
          </p:nvSpPr>
          <p:spPr>
            <a:xfrm>
              <a:off x="5407526" y="886947"/>
              <a:ext cx="1066807" cy="230832"/>
            </a:xfrm>
            <a:prstGeom prst="rect">
              <a:avLst/>
            </a:prstGeom>
            <a:noFill/>
            <a:ln w="12700">
              <a:noFill/>
            </a:ln>
          </p:spPr>
          <p:txBody>
            <a:bodyPr wrap="square" rtlCol="0">
              <a:spAutoFit/>
            </a:bodyPr>
            <a:lstStyle/>
            <a:p>
              <a:pPr algn="ctr"/>
              <a:r>
                <a:rPr lang="es-ES" sz="900" b="1" dirty="0">
                  <a:latin typeface="Calibri" panose="020F0502020204030204" pitchFamily="34" charset="0"/>
                  <a:cs typeface="Calibri" panose="020F0502020204030204" pitchFamily="34" charset="0"/>
                </a:rPr>
                <a:t>EXISTING</a:t>
              </a:r>
              <a:endParaRPr lang="en-GB" sz="900" b="1" dirty="0">
                <a:latin typeface="Calibri" panose="020F0502020204030204" pitchFamily="34" charset="0"/>
                <a:cs typeface="Calibri" panose="020F0502020204030204" pitchFamily="34" charset="0"/>
              </a:endParaRPr>
            </a:p>
          </p:txBody>
        </p:sp>
      </p:grpSp>
      <p:grpSp>
        <p:nvGrpSpPr>
          <p:cNvPr id="14" name="Group 13">
            <a:extLst>
              <a:ext uri="{FF2B5EF4-FFF2-40B4-BE49-F238E27FC236}">
                <a16:creationId xmlns:a16="http://schemas.microsoft.com/office/drawing/2014/main" id="{FB551F9D-624B-A5F0-2A9F-53442750A168}"/>
              </a:ext>
            </a:extLst>
          </p:cNvPr>
          <p:cNvGrpSpPr/>
          <p:nvPr/>
        </p:nvGrpSpPr>
        <p:grpSpPr>
          <a:xfrm>
            <a:off x="7524328" y="1249511"/>
            <a:ext cx="1619672" cy="960275"/>
            <a:chOff x="7524328" y="1249511"/>
            <a:chExt cx="1619672" cy="960275"/>
          </a:xfrm>
        </p:grpSpPr>
        <p:pic>
          <p:nvPicPr>
            <p:cNvPr id="8" name="Picture 7">
              <a:extLst>
                <a:ext uri="{FF2B5EF4-FFF2-40B4-BE49-F238E27FC236}">
                  <a16:creationId xmlns:a16="http://schemas.microsoft.com/office/drawing/2014/main" id="{8E7D1111-2A9A-327F-F243-B8D95F92FB0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68344" y="1249511"/>
              <a:ext cx="1475656" cy="960275"/>
            </a:xfrm>
            <a:prstGeom prst="rect">
              <a:avLst/>
            </a:prstGeom>
            <a:noFill/>
            <a:ln w="12700">
              <a:solidFill>
                <a:schemeClr val="tx1"/>
              </a:solidFill>
            </a:ln>
          </p:spPr>
        </p:pic>
        <p:sp>
          <p:nvSpPr>
            <p:cNvPr id="12" name="TextBox 11">
              <a:extLst>
                <a:ext uri="{FF2B5EF4-FFF2-40B4-BE49-F238E27FC236}">
                  <a16:creationId xmlns:a16="http://schemas.microsoft.com/office/drawing/2014/main" id="{D4DA7397-5642-0C09-33E6-A7499EFC2F84}"/>
                </a:ext>
              </a:extLst>
            </p:cNvPr>
            <p:cNvSpPr txBox="1"/>
            <p:nvPr/>
          </p:nvSpPr>
          <p:spPr>
            <a:xfrm>
              <a:off x="7524328" y="1954333"/>
              <a:ext cx="1066807" cy="230832"/>
            </a:xfrm>
            <a:prstGeom prst="rect">
              <a:avLst/>
            </a:prstGeom>
            <a:noFill/>
            <a:ln w="12700">
              <a:noFill/>
            </a:ln>
          </p:spPr>
          <p:txBody>
            <a:bodyPr wrap="square" rtlCol="0">
              <a:spAutoFit/>
            </a:bodyPr>
            <a:lstStyle/>
            <a:p>
              <a:pPr algn="ctr"/>
              <a:r>
                <a:rPr lang="es-ES" sz="900" b="1" dirty="0">
                  <a:latin typeface="Calibri" panose="020F0502020204030204" pitchFamily="34" charset="0"/>
                  <a:cs typeface="Calibri" panose="020F0502020204030204" pitchFamily="34" charset="0"/>
                </a:rPr>
                <a:t>CUT &amp; FILL</a:t>
              </a:r>
              <a:endParaRPr lang="en-GB" sz="900" b="1" dirty="0">
                <a:latin typeface="Calibri" panose="020F0502020204030204" pitchFamily="34" charset="0"/>
                <a:cs typeface="Calibri" panose="020F0502020204030204" pitchFamily="34" charset="0"/>
              </a:endParaRPr>
            </a:p>
          </p:txBody>
        </p:sp>
      </p:grpSp>
      <p:grpSp>
        <p:nvGrpSpPr>
          <p:cNvPr id="15" name="Group 14">
            <a:extLst>
              <a:ext uri="{FF2B5EF4-FFF2-40B4-BE49-F238E27FC236}">
                <a16:creationId xmlns:a16="http://schemas.microsoft.com/office/drawing/2014/main" id="{4672434A-2477-E6AB-0960-60D9D650CBB3}"/>
              </a:ext>
            </a:extLst>
          </p:cNvPr>
          <p:cNvGrpSpPr/>
          <p:nvPr/>
        </p:nvGrpSpPr>
        <p:grpSpPr>
          <a:xfrm>
            <a:off x="6483062" y="2501791"/>
            <a:ext cx="2195173" cy="1278009"/>
            <a:chOff x="6072221" y="2418052"/>
            <a:chExt cx="2195173" cy="1278009"/>
          </a:xfrm>
        </p:grpSpPr>
        <p:pic>
          <p:nvPicPr>
            <p:cNvPr id="11" name="Picture 10">
              <a:extLst>
                <a:ext uri="{FF2B5EF4-FFF2-40B4-BE49-F238E27FC236}">
                  <a16:creationId xmlns:a16="http://schemas.microsoft.com/office/drawing/2014/main" id="{26B43871-8413-6E5F-1A9C-40F719438C6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00191" y="2418052"/>
              <a:ext cx="1967203" cy="1278009"/>
            </a:xfrm>
            <a:prstGeom prst="rect">
              <a:avLst/>
            </a:prstGeom>
            <a:ln w="12700">
              <a:solidFill>
                <a:schemeClr val="tx1"/>
              </a:solidFill>
            </a:ln>
          </p:spPr>
        </p:pic>
        <p:sp>
          <p:nvSpPr>
            <p:cNvPr id="13" name="TextBox 12">
              <a:extLst>
                <a:ext uri="{FF2B5EF4-FFF2-40B4-BE49-F238E27FC236}">
                  <a16:creationId xmlns:a16="http://schemas.microsoft.com/office/drawing/2014/main" id="{6DF3E40F-271A-7758-A0C7-788ADF5A07E9}"/>
                </a:ext>
              </a:extLst>
            </p:cNvPr>
            <p:cNvSpPr txBox="1"/>
            <p:nvPr/>
          </p:nvSpPr>
          <p:spPr>
            <a:xfrm>
              <a:off x="6072221" y="3358378"/>
              <a:ext cx="1066807" cy="230832"/>
            </a:xfrm>
            <a:prstGeom prst="rect">
              <a:avLst/>
            </a:prstGeom>
            <a:noFill/>
            <a:ln w="12700">
              <a:noFill/>
            </a:ln>
          </p:spPr>
          <p:txBody>
            <a:bodyPr wrap="square" rtlCol="0">
              <a:spAutoFit/>
            </a:bodyPr>
            <a:lstStyle/>
            <a:p>
              <a:pPr algn="ctr"/>
              <a:r>
                <a:rPr lang="es-ES" sz="900" b="1" dirty="0">
                  <a:latin typeface="Calibri" panose="020F0502020204030204" pitchFamily="34" charset="0"/>
                  <a:cs typeface="Calibri" panose="020F0502020204030204" pitchFamily="34" charset="0"/>
                </a:rPr>
                <a:t>FUTURE</a:t>
              </a:r>
              <a:endParaRPr lang="en-GB" sz="900" b="1" dirty="0">
                <a:latin typeface="Calibri" panose="020F0502020204030204" pitchFamily="34" charset="0"/>
                <a:cs typeface="Calibri" panose="020F0502020204030204" pitchFamily="34" charset="0"/>
              </a:endParaRPr>
            </a:p>
          </p:txBody>
        </p:sp>
      </p:grpSp>
      <p:sp>
        <p:nvSpPr>
          <p:cNvPr id="17" name="TextBox 16">
            <a:extLst>
              <a:ext uri="{FF2B5EF4-FFF2-40B4-BE49-F238E27FC236}">
                <a16:creationId xmlns:a16="http://schemas.microsoft.com/office/drawing/2014/main" id="{9D374BCC-3AD6-C90C-C820-7B39C2D61B37}"/>
              </a:ext>
            </a:extLst>
          </p:cNvPr>
          <p:cNvSpPr txBox="1"/>
          <p:nvPr/>
        </p:nvSpPr>
        <p:spPr>
          <a:xfrm>
            <a:off x="1108485" y="101394"/>
            <a:ext cx="7128791" cy="369332"/>
          </a:xfrm>
          <a:prstGeom prst="rect">
            <a:avLst/>
          </a:prstGeom>
          <a:noFill/>
        </p:spPr>
        <p:txBody>
          <a:bodyPr wrap="square" rtlCol="0">
            <a:spAutoFit/>
          </a:bodyPr>
          <a:lstStyle/>
          <a:p>
            <a:r>
              <a:rPr lang="en-GB" sz="1800" dirty="0"/>
              <a:t>Example Details of Experiment Surface Site – For Costing Purposes</a:t>
            </a:r>
          </a:p>
        </p:txBody>
      </p:sp>
    </p:spTree>
    <p:extLst>
      <p:ext uri="{BB962C8B-B14F-4D97-AF65-F5344CB8AC3E}">
        <p14:creationId xmlns:p14="http://schemas.microsoft.com/office/powerpoint/2010/main" val="9837868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B6682F-1431-EBE6-5769-66F10E0B515B}"/>
              </a:ext>
            </a:extLst>
          </p:cNvPr>
          <p:cNvSpPr>
            <a:spLocks noGrp="1"/>
          </p:cNvSpPr>
          <p:nvPr>
            <p:ph type="sldNum" sz="quarter" idx="10"/>
          </p:nvPr>
        </p:nvSpPr>
        <p:spPr/>
        <p:txBody>
          <a:bodyPr/>
          <a:lstStyle/>
          <a:p>
            <a:fld id="{88A1DFE4-5FC5-43BD-BB7E-75EAD82B965F}" type="slidenum">
              <a:rPr lang="en-US" noProof="0" smtClean="0"/>
              <a:pPr/>
              <a:t>8</a:t>
            </a:fld>
            <a:endParaRPr lang="en-US" noProof="0" dirty="0"/>
          </a:p>
        </p:txBody>
      </p:sp>
      <p:pic>
        <p:nvPicPr>
          <p:cNvPr id="8" name="Picture 7" descr="A diagram of a circular object with arrows">
            <a:extLst>
              <a:ext uri="{FF2B5EF4-FFF2-40B4-BE49-F238E27FC236}">
                <a16:creationId xmlns:a16="http://schemas.microsoft.com/office/drawing/2014/main" id="{2DA27163-D657-8431-86E9-51287001F4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9136" y="915566"/>
            <a:ext cx="3090583" cy="2664296"/>
          </a:xfrm>
          <a:prstGeom prst="rect">
            <a:avLst/>
          </a:prstGeom>
        </p:spPr>
      </p:pic>
      <p:sp>
        <p:nvSpPr>
          <p:cNvPr id="9" name="Titel 4">
            <a:extLst>
              <a:ext uri="{FF2B5EF4-FFF2-40B4-BE49-F238E27FC236}">
                <a16:creationId xmlns:a16="http://schemas.microsoft.com/office/drawing/2014/main" id="{6835B3D7-44CD-C209-9F6A-E6B1FCD1AFA4}"/>
              </a:ext>
            </a:extLst>
          </p:cNvPr>
          <p:cNvSpPr>
            <a:spLocks noGrp="1"/>
          </p:cNvSpPr>
          <p:nvPr>
            <p:ph type="title"/>
          </p:nvPr>
        </p:nvSpPr>
        <p:spPr>
          <a:xfrm>
            <a:off x="1488107" y="332559"/>
            <a:ext cx="6120680" cy="374382"/>
          </a:xfrm>
        </p:spPr>
        <p:txBody>
          <a:bodyPr/>
          <a:lstStyle/>
          <a:p>
            <a:r>
              <a:rPr lang="en-US" sz="2800" dirty="0"/>
              <a:t>Contract Strategy for Construction</a:t>
            </a:r>
          </a:p>
        </p:txBody>
      </p:sp>
      <p:sp>
        <p:nvSpPr>
          <p:cNvPr id="10" name="TextBox 9">
            <a:extLst>
              <a:ext uri="{FF2B5EF4-FFF2-40B4-BE49-F238E27FC236}">
                <a16:creationId xmlns:a16="http://schemas.microsoft.com/office/drawing/2014/main" id="{44C4D8A7-1D7D-C83B-0B11-6939A911703A}"/>
              </a:ext>
            </a:extLst>
          </p:cNvPr>
          <p:cNvSpPr txBox="1"/>
          <p:nvPr/>
        </p:nvSpPr>
        <p:spPr>
          <a:xfrm>
            <a:off x="107504" y="987574"/>
            <a:ext cx="5691632" cy="1208023"/>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GB" dirty="0"/>
              <a:t>Contract strategy for underground works is strongly influenced by TBM drivage and removal sequence.</a:t>
            </a:r>
          </a:p>
          <a:p>
            <a:pPr marL="285750" indent="-285750">
              <a:spcBef>
                <a:spcPts val="600"/>
              </a:spcBef>
              <a:buFont typeface="Arial" panose="020B0604020202020204" pitchFamily="34" charset="0"/>
              <a:buChar char="•"/>
            </a:pPr>
            <a:r>
              <a:rPr lang="en-GB" dirty="0"/>
              <a:t>From a technical perspective it is considered better to drive two TBMs from each of the four experimental sites rather than a single TBM from each of the eight sites because:</a:t>
            </a:r>
          </a:p>
        </p:txBody>
      </p:sp>
      <p:sp>
        <p:nvSpPr>
          <p:cNvPr id="3" name="TextBox 2">
            <a:extLst>
              <a:ext uri="{FF2B5EF4-FFF2-40B4-BE49-F238E27FC236}">
                <a16:creationId xmlns:a16="http://schemas.microsoft.com/office/drawing/2014/main" id="{D64F8172-DEAD-BAF6-0E3C-F6DC1D974A26}"/>
              </a:ext>
            </a:extLst>
          </p:cNvPr>
          <p:cNvSpPr txBox="1"/>
          <p:nvPr/>
        </p:nvSpPr>
        <p:spPr>
          <a:xfrm>
            <a:off x="539552" y="2269488"/>
            <a:ext cx="5112568" cy="2693045"/>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GB" sz="1200" dirty="0">
                <a:solidFill>
                  <a:schemeClr val="accent1">
                    <a:lumMod val="75000"/>
                  </a:schemeClr>
                </a:solidFill>
              </a:rPr>
              <a:t>Two shafts allow for better provision of ventilation and ability to separate material and personnel access to underground</a:t>
            </a:r>
          </a:p>
          <a:p>
            <a:pPr marL="285750" indent="-285750">
              <a:spcBef>
                <a:spcPts val="600"/>
              </a:spcBef>
              <a:buFont typeface="Arial" panose="020B0604020202020204" pitchFamily="34" charset="0"/>
              <a:buChar char="•"/>
            </a:pPr>
            <a:r>
              <a:rPr lang="en-GB" sz="1200" dirty="0">
                <a:solidFill>
                  <a:schemeClr val="accent1">
                    <a:lumMod val="75000"/>
                  </a:schemeClr>
                </a:solidFill>
              </a:rPr>
              <a:t>The Experiment shaft is directly on the axis of the beam tunnel making TBM installation easier</a:t>
            </a:r>
          </a:p>
          <a:p>
            <a:pPr marL="285750" indent="-285750">
              <a:spcBef>
                <a:spcPts val="600"/>
              </a:spcBef>
              <a:buFont typeface="Arial" panose="020B0604020202020204" pitchFamily="34" charset="0"/>
              <a:buChar char="•"/>
            </a:pPr>
            <a:r>
              <a:rPr lang="en-GB" sz="1200" dirty="0">
                <a:solidFill>
                  <a:schemeClr val="accent1">
                    <a:lumMod val="75000"/>
                  </a:schemeClr>
                </a:solidFill>
              </a:rPr>
              <a:t>The necessary tunnel widenings can be used to assemble the TBMs underground</a:t>
            </a:r>
          </a:p>
          <a:p>
            <a:pPr marL="285750" indent="-285750">
              <a:spcBef>
                <a:spcPts val="600"/>
              </a:spcBef>
              <a:buFont typeface="Arial" panose="020B0604020202020204" pitchFamily="34" charset="0"/>
              <a:buChar char="•"/>
            </a:pPr>
            <a:r>
              <a:rPr lang="en-GB" sz="1200" dirty="0">
                <a:solidFill>
                  <a:schemeClr val="accent1">
                    <a:lumMod val="75000"/>
                  </a:schemeClr>
                </a:solidFill>
              </a:rPr>
              <a:t>More efficient surface construction sites as the same configuration is used for two TBMs</a:t>
            </a:r>
          </a:p>
          <a:p>
            <a:pPr marL="285750" indent="-285750">
              <a:spcBef>
                <a:spcPts val="600"/>
              </a:spcBef>
              <a:buFont typeface="Arial" panose="020B0604020202020204" pitchFamily="34" charset="0"/>
              <a:buChar char="•"/>
            </a:pPr>
            <a:r>
              <a:rPr lang="en-GB" sz="1200" dirty="0">
                <a:solidFill>
                  <a:schemeClr val="accent1">
                    <a:lumMod val="75000"/>
                  </a:schemeClr>
                </a:solidFill>
              </a:rPr>
              <a:t>Focuses construction infrastructure and spoil removal infrastructure at only four sites.</a:t>
            </a:r>
          </a:p>
          <a:p>
            <a:pPr marL="285750" indent="-285750">
              <a:spcBef>
                <a:spcPts val="600"/>
              </a:spcBef>
              <a:buFont typeface="Arial" panose="020B0604020202020204" pitchFamily="34" charset="0"/>
              <a:buChar char="•"/>
            </a:pPr>
            <a:r>
              <a:rPr lang="en-GB" sz="1200" dirty="0">
                <a:solidFill>
                  <a:schemeClr val="accent1">
                    <a:lumMod val="75000"/>
                  </a:schemeClr>
                </a:solidFill>
              </a:rPr>
              <a:t>Allows earlier release of the technical sites for subsequent infrastructure installation activities.</a:t>
            </a:r>
          </a:p>
        </p:txBody>
      </p:sp>
      <p:sp>
        <p:nvSpPr>
          <p:cNvPr id="4" name="TextBox 3">
            <a:extLst>
              <a:ext uri="{FF2B5EF4-FFF2-40B4-BE49-F238E27FC236}">
                <a16:creationId xmlns:a16="http://schemas.microsoft.com/office/drawing/2014/main" id="{5E759F5D-8041-A0D5-C113-4D302B8A6C18}"/>
              </a:ext>
            </a:extLst>
          </p:cNvPr>
          <p:cNvSpPr txBox="1"/>
          <p:nvPr/>
        </p:nvSpPr>
        <p:spPr>
          <a:xfrm>
            <a:off x="5799136" y="3979944"/>
            <a:ext cx="3235643" cy="830997"/>
          </a:xfrm>
          <a:prstGeom prst="rect">
            <a:avLst/>
          </a:prstGeom>
          <a:noFill/>
        </p:spPr>
        <p:txBody>
          <a:bodyPr wrap="square" rtlCol="0">
            <a:spAutoFit/>
          </a:bodyPr>
          <a:lstStyle/>
          <a:p>
            <a:r>
              <a:rPr lang="en-GB" sz="1200" dirty="0"/>
              <a:t>A downside of this is that the single shaft in CH (PB) has no TBM drives and therefore only a small volume of spoil being removed (about 4% of the total).</a:t>
            </a:r>
          </a:p>
        </p:txBody>
      </p:sp>
    </p:spTree>
    <p:extLst>
      <p:ext uri="{BB962C8B-B14F-4D97-AF65-F5344CB8AC3E}">
        <p14:creationId xmlns:p14="http://schemas.microsoft.com/office/powerpoint/2010/main" val="3447584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F48D4D-BF6C-017B-AFBF-7BD3FC1C150A}"/>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78BF57E-FA3A-E2B2-CC62-90EAA255950B}"/>
              </a:ext>
            </a:extLst>
          </p:cNvPr>
          <p:cNvSpPr>
            <a:spLocks noGrp="1"/>
          </p:cNvSpPr>
          <p:nvPr>
            <p:ph type="sldNum" sz="quarter" idx="10"/>
          </p:nvPr>
        </p:nvSpPr>
        <p:spPr/>
        <p:txBody>
          <a:bodyPr/>
          <a:lstStyle/>
          <a:p>
            <a:fld id="{88A1DFE4-5FC5-43BD-BB7E-75EAD82B965F}" type="slidenum">
              <a:rPr lang="en-US" noProof="0" smtClean="0"/>
              <a:pPr/>
              <a:t>9</a:t>
            </a:fld>
            <a:endParaRPr lang="en-US" noProof="0" dirty="0"/>
          </a:p>
        </p:txBody>
      </p:sp>
      <p:sp>
        <p:nvSpPr>
          <p:cNvPr id="9" name="Titel 4">
            <a:extLst>
              <a:ext uri="{FF2B5EF4-FFF2-40B4-BE49-F238E27FC236}">
                <a16:creationId xmlns:a16="http://schemas.microsoft.com/office/drawing/2014/main" id="{4EA3D9FF-0762-4998-3009-228DC66C1D07}"/>
              </a:ext>
            </a:extLst>
          </p:cNvPr>
          <p:cNvSpPr>
            <a:spLocks noGrp="1"/>
          </p:cNvSpPr>
          <p:nvPr>
            <p:ph type="title"/>
          </p:nvPr>
        </p:nvSpPr>
        <p:spPr>
          <a:xfrm>
            <a:off x="1691680" y="186712"/>
            <a:ext cx="6120680" cy="374382"/>
          </a:xfrm>
        </p:spPr>
        <p:txBody>
          <a:bodyPr/>
          <a:lstStyle/>
          <a:p>
            <a:r>
              <a:rPr lang="en-US" sz="2800" dirty="0"/>
              <a:t>Contract Strategy for Construction</a:t>
            </a:r>
          </a:p>
        </p:txBody>
      </p:sp>
      <p:sp>
        <p:nvSpPr>
          <p:cNvPr id="10" name="TextBox 9">
            <a:extLst>
              <a:ext uri="{FF2B5EF4-FFF2-40B4-BE49-F238E27FC236}">
                <a16:creationId xmlns:a16="http://schemas.microsoft.com/office/drawing/2014/main" id="{4AAACD55-ED22-F495-EDE4-DAD14CC539DD}"/>
              </a:ext>
            </a:extLst>
          </p:cNvPr>
          <p:cNvSpPr txBox="1"/>
          <p:nvPr/>
        </p:nvSpPr>
        <p:spPr>
          <a:xfrm>
            <a:off x="-1" y="682986"/>
            <a:ext cx="2856427" cy="4424288"/>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GB" dirty="0"/>
              <a:t>There are four sections of the tunnel located in Swiss territory</a:t>
            </a:r>
          </a:p>
          <a:p>
            <a:pPr marL="285750" indent="-285750">
              <a:spcBef>
                <a:spcPts val="600"/>
              </a:spcBef>
              <a:buFont typeface="Arial" panose="020B0604020202020204" pitchFamily="34" charset="0"/>
              <a:buChar char="•"/>
            </a:pPr>
            <a:r>
              <a:rPr lang="en-GB" dirty="0"/>
              <a:t>Three sections are located between PA and PL and one longer section between PA and PB, extending towards PD</a:t>
            </a:r>
          </a:p>
          <a:p>
            <a:pPr marL="285750" indent="-285750">
              <a:spcBef>
                <a:spcPts val="600"/>
              </a:spcBef>
              <a:buFont typeface="Arial" panose="020B0604020202020204" pitchFamily="34" charset="0"/>
              <a:buChar char="•"/>
            </a:pPr>
            <a:r>
              <a:rPr lang="en-GB" dirty="0"/>
              <a:t>The total length of tunnel in Swiss territory is 21.4 km (23%)</a:t>
            </a:r>
          </a:p>
          <a:p>
            <a:pPr marL="285750" indent="-285750">
              <a:spcBef>
                <a:spcPts val="600"/>
              </a:spcBef>
              <a:buFont typeface="Arial" panose="020B0604020202020204" pitchFamily="34" charset="0"/>
              <a:buChar char="•"/>
            </a:pPr>
            <a:r>
              <a:rPr lang="en-GB" dirty="0"/>
              <a:t>Only one of these parts has a shaft (PB)</a:t>
            </a:r>
          </a:p>
          <a:p>
            <a:pPr marL="285750" indent="-285750">
              <a:spcBef>
                <a:spcPts val="600"/>
              </a:spcBef>
              <a:buFont typeface="Arial" panose="020B0604020202020204" pitchFamily="34" charset="0"/>
              <a:buChar char="•"/>
            </a:pPr>
            <a:r>
              <a:rPr lang="en-GB" dirty="0"/>
              <a:t>But PB is not an experiment site and therefore not currently planned to be used for TBM launch</a:t>
            </a:r>
          </a:p>
          <a:p>
            <a:pPr marL="285750" indent="-285750">
              <a:spcBef>
                <a:spcPts val="600"/>
              </a:spcBef>
              <a:buFont typeface="Arial" panose="020B0604020202020204" pitchFamily="34" charset="0"/>
              <a:buChar char="•"/>
            </a:pPr>
            <a:r>
              <a:rPr lang="en-GB" dirty="0"/>
              <a:t>PL, close to a section under Switzerland is also not planned to be used for tunnel excavation.</a:t>
            </a:r>
          </a:p>
        </p:txBody>
      </p:sp>
      <p:pic>
        <p:nvPicPr>
          <p:cNvPr id="14" name="Picture 13" descr="A map of a city with a red line">
            <a:extLst>
              <a:ext uri="{FF2B5EF4-FFF2-40B4-BE49-F238E27FC236}">
                <a16:creationId xmlns:a16="http://schemas.microsoft.com/office/drawing/2014/main" id="{6E5124D7-4EA1-EB1D-F3D8-DF6177F769B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3848" y="843558"/>
            <a:ext cx="5650362" cy="3528392"/>
          </a:xfrm>
          <a:prstGeom prst="rect">
            <a:avLst/>
          </a:prstGeom>
          <a:ln w="12700">
            <a:solidFill>
              <a:schemeClr val="tx1"/>
            </a:solidFill>
          </a:ln>
        </p:spPr>
      </p:pic>
    </p:spTree>
    <p:extLst>
      <p:ext uri="{BB962C8B-B14F-4D97-AF65-F5344CB8AC3E}">
        <p14:creationId xmlns:p14="http://schemas.microsoft.com/office/powerpoint/2010/main" val="2019666077"/>
      </p:ext>
    </p:extLst>
  </p:cSld>
  <p:clrMapOvr>
    <a:masterClrMapping/>
  </p:clrMapOvr>
</p:sld>
</file>

<file path=ppt/theme/theme1.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PPT-FCC-template</Template>
  <TotalTime>8753</TotalTime>
  <Words>2213</Words>
  <Application>Microsoft Office PowerPoint</Application>
  <PresentationFormat>On-screen Show (16:9)</PresentationFormat>
  <Paragraphs>261</Paragraphs>
  <Slides>25</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Calibri</vt:lpstr>
      <vt:lpstr>Wingdings</vt:lpstr>
      <vt:lpstr>Titleslides, Conclusion</vt:lpstr>
      <vt:lpstr>Update on civil engineering  strategy and schedule</vt:lpstr>
      <vt:lpstr>Contents</vt:lpstr>
      <vt:lpstr>Work Scope</vt:lpstr>
      <vt:lpstr>FS Baseline for Underground Civil Engineering</vt:lpstr>
      <vt:lpstr>PowerPoint Presentation</vt:lpstr>
      <vt:lpstr>Surface Civil Engineering</vt:lpstr>
      <vt:lpstr>PowerPoint Presentation</vt:lpstr>
      <vt:lpstr>Contract Strategy for Construction</vt:lpstr>
      <vt:lpstr>Contract Strategy for Construction</vt:lpstr>
      <vt:lpstr>Contract Strategy for Construction</vt:lpstr>
      <vt:lpstr>Contract Strategy for Construction</vt:lpstr>
      <vt:lpstr>Contract Strategy for Design and Construction Oversight</vt:lpstr>
      <vt:lpstr>Example of Construction Contracts 2, 3, 4,5</vt:lpstr>
      <vt:lpstr>Contract Strategy for Design and Construction Oversight</vt:lpstr>
      <vt:lpstr>Engagement with Industry</vt:lpstr>
      <vt:lpstr>CE Tasks for Pre-TDR</vt:lpstr>
      <vt:lpstr>PowerPoint Presentation</vt:lpstr>
      <vt:lpstr>Phase 2 Site Investigation</vt:lpstr>
      <vt:lpstr>Phase 2 Site Investigation</vt:lpstr>
      <vt:lpstr>PowerPoint Presentation</vt:lpstr>
      <vt:lpstr>PowerPoint Presentation</vt:lpstr>
      <vt:lpstr>PowerPoint Presentation</vt:lpstr>
      <vt:lpstr>First Estimate of CE Resources</vt:lpstr>
      <vt:lpstr>Key Elements for Success</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timothy watson</dc:creator>
  <cp:keywords>AUTWA; PR; BLN; 0230;FCC_Week;vienna</cp:keywords>
  <cp:lastModifiedBy>Tim Watson</cp:lastModifiedBy>
  <cp:revision>25</cp:revision>
  <cp:lastPrinted>2025-05-08T06:56:45Z</cp:lastPrinted>
  <dcterms:created xsi:type="dcterms:W3CDTF">2020-10-27T09:23:42Z</dcterms:created>
  <dcterms:modified xsi:type="dcterms:W3CDTF">2025-05-20T06:39:14Z</dcterms:modified>
</cp:coreProperties>
</file>