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263" r:id="rId4"/>
    <p:sldId id="276" r:id="rId5"/>
    <p:sldId id="278" r:id="rId6"/>
    <p:sldId id="277" r:id="rId7"/>
    <p:sldId id="259" r:id="rId8"/>
    <p:sldId id="285" r:id="rId9"/>
    <p:sldId id="282" r:id="rId10"/>
    <p:sldId id="283" r:id="rId11"/>
    <p:sldId id="284" r:id="rId12"/>
    <p:sldId id="265" r:id="rId13"/>
    <p:sldId id="279" r:id="rId14"/>
    <p:sldId id="286" r:id="rId15"/>
    <p:sldId id="280" r:id="rId16"/>
    <p:sldId id="281" r:id="rId17"/>
    <p:sldId id="274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76"/>
            <p14:sldId id="278"/>
            <p14:sldId id="277"/>
            <p14:sldId id="259"/>
            <p14:sldId id="285"/>
            <p14:sldId id="282"/>
            <p14:sldId id="283"/>
            <p14:sldId id="284"/>
            <p14:sldId id="265"/>
            <p14:sldId id="279"/>
            <p14:sldId id="286"/>
            <p14:sldId id="280"/>
            <p14:sldId id="281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167" d="100"/>
          <a:sy n="167" d="100"/>
        </p:scale>
        <p:origin x="402" y="13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BCB27C3A-88EB-E0DF-CA50-AE7B116E5AEC}"/>
              </a:ext>
            </a:extLst>
          </p:cNvPr>
          <p:cNvSpPr txBox="1"/>
          <p:nvPr userDrawn="1"/>
        </p:nvSpPr>
        <p:spPr>
          <a:xfrm>
            <a:off x="3829644" y="73249"/>
            <a:ext cx="2038500" cy="1265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Markus Marchhart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7">
            <a:extLst>
              <a:ext uri="{FF2B5EF4-FFF2-40B4-BE49-F238E27FC236}">
                <a16:creationId xmlns:a16="http://schemas.microsoft.com/office/drawing/2014/main" id="{FB4D03B5-35DE-A70E-F038-8EC9C37BDA12}"/>
              </a:ext>
            </a:extLst>
          </p:cNvPr>
          <p:cNvSpPr txBox="1"/>
          <p:nvPr userDrawn="1"/>
        </p:nvSpPr>
        <p:spPr>
          <a:xfrm>
            <a:off x="6575470" y="73249"/>
            <a:ext cx="2038500" cy="1265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2025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9B7ED3-409A-B4CE-A0E4-514ED6588B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71587"/>
            <a:ext cx="792088" cy="223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90554F-C200-9DF9-8B4F-D0187DF8171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4934" y="46619"/>
            <a:ext cx="410592" cy="275529"/>
          </a:xfrm>
          <a:prstGeom prst="rect">
            <a:avLst/>
          </a:prstGeom>
        </p:spPr>
      </p:pic>
      <p:sp>
        <p:nvSpPr>
          <p:cNvPr id="11" name="additional logos">
            <a:extLst>
              <a:ext uri="{FF2B5EF4-FFF2-40B4-BE49-F238E27FC236}">
                <a16:creationId xmlns:a16="http://schemas.microsoft.com/office/drawing/2014/main" id="{2C81C104-2B1E-5125-2DD5-DC30EBB5B179}"/>
              </a:ext>
            </a:extLst>
          </p:cNvPr>
          <p:cNvSpPr/>
          <p:nvPr userDrawn="1"/>
        </p:nvSpPr>
        <p:spPr>
          <a:xfrm>
            <a:off x="1177118" y="71987"/>
            <a:ext cx="1475035" cy="23578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arial" panose="020B0604020202020204" pitchFamily="34" charset="0"/>
              </a:rPr>
              <a:t>Grant agreement No 951754</a:t>
            </a:r>
            <a:endParaRPr lang="en-CH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3" name="Textfeld 7">
            <a:extLst>
              <a:ext uri="{FF2B5EF4-FFF2-40B4-BE49-F238E27FC236}">
                <a16:creationId xmlns:a16="http://schemas.microsoft.com/office/drawing/2014/main" id="{E292E46E-288C-A8CC-3DE0-9E1925901129}"/>
              </a:ext>
            </a:extLst>
          </p:cNvPr>
          <p:cNvSpPr txBox="1"/>
          <p:nvPr userDrawn="1"/>
        </p:nvSpPr>
        <p:spPr>
          <a:xfrm>
            <a:off x="6575470" y="73249"/>
            <a:ext cx="2038500" cy="1265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2025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1C353-DCFA-F3B4-4C35-63BFCAF0C0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71587"/>
            <a:ext cx="792088" cy="223851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DE411B35-2005-B2A4-AEB3-067548698E50}"/>
              </a:ext>
            </a:extLst>
          </p:cNvPr>
          <p:cNvSpPr txBox="1"/>
          <p:nvPr userDrawn="1"/>
        </p:nvSpPr>
        <p:spPr>
          <a:xfrm>
            <a:off x="3829644" y="73249"/>
            <a:ext cx="2038500" cy="1265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Markus Marchhart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9A0F9C-1E90-9C16-639A-B35B49D0E62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4934" y="46619"/>
            <a:ext cx="410592" cy="275529"/>
          </a:xfrm>
          <a:prstGeom prst="rect">
            <a:avLst/>
          </a:prstGeom>
        </p:spPr>
      </p:pic>
      <p:sp>
        <p:nvSpPr>
          <p:cNvPr id="9" name="additional logos">
            <a:extLst>
              <a:ext uri="{FF2B5EF4-FFF2-40B4-BE49-F238E27FC236}">
                <a16:creationId xmlns:a16="http://schemas.microsoft.com/office/drawing/2014/main" id="{F34CA326-0F9F-6A8C-67DB-8DD29F0A9D77}"/>
              </a:ext>
            </a:extLst>
          </p:cNvPr>
          <p:cNvSpPr/>
          <p:nvPr userDrawn="1"/>
        </p:nvSpPr>
        <p:spPr>
          <a:xfrm>
            <a:off x="1177118" y="71987"/>
            <a:ext cx="1475035" cy="23578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arial" panose="020B0604020202020204" pitchFamily="34" charset="0"/>
              </a:rPr>
              <a:t>Grant agreement No 951754</a:t>
            </a:r>
            <a:endParaRPr lang="en-CH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8.tif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A0D6957E-8D84-0D2C-E7DF-138AB2C0E528}"/>
              </a:ext>
            </a:extLst>
          </p:cNvPr>
          <p:cNvSpPr txBox="1"/>
          <p:nvPr userDrawn="1"/>
        </p:nvSpPr>
        <p:spPr>
          <a:xfrm>
            <a:off x="3829644" y="72617"/>
            <a:ext cx="2038500" cy="12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Markus Marchhart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7">
            <a:extLst>
              <a:ext uri="{FF2B5EF4-FFF2-40B4-BE49-F238E27FC236}">
                <a16:creationId xmlns:a16="http://schemas.microsoft.com/office/drawing/2014/main" id="{420FA4CF-3D20-C2B2-23F0-45DC643E7737}"/>
              </a:ext>
            </a:extLst>
          </p:cNvPr>
          <p:cNvSpPr txBox="1"/>
          <p:nvPr userDrawn="1"/>
        </p:nvSpPr>
        <p:spPr>
          <a:xfrm>
            <a:off x="6575470" y="72617"/>
            <a:ext cx="2038500" cy="12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2025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5955C4-2E49-A1DB-782B-CE53175A8CE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71587"/>
            <a:ext cx="792088" cy="223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085690-6B2C-4F08-4829-613BE4003CE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4934" y="46619"/>
            <a:ext cx="410592" cy="275529"/>
          </a:xfrm>
          <a:prstGeom prst="rect">
            <a:avLst/>
          </a:prstGeom>
        </p:spPr>
      </p:pic>
      <p:sp>
        <p:nvSpPr>
          <p:cNvPr id="10" name="additional logos">
            <a:extLst>
              <a:ext uri="{FF2B5EF4-FFF2-40B4-BE49-F238E27FC236}">
                <a16:creationId xmlns:a16="http://schemas.microsoft.com/office/drawing/2014/main" id="{089A0B3C-718D-3972-6D88-E4DA77D3C51D}"/>
              </a:ext>
            </a:extLst>
          </p:cNvPr>
          <p:cNvSpPr/>
          <p:nvPr userDrawn="1"/>
        </p:nvSpPr>
        <p:spPr>
          <a:xfrm>
            <a:off x="1177118" y="71987"/>
            <a:ext cx="1475035" cy="23578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arial" panose="020B0604020202020204" pitchFamily="34" charset="0"/>
              </a:rPr>
              <a:t>Grant agreement No 951754</a:t>
            </a:r>
            <a:endParaRPr lang="en-CH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 sky view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field monitoring and data acquisition system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2" name="Picture 1" descr="A logo with a black background&#10;&#10;AI-generated content may be incorrect.">
            <a:extLst>
              <a:ext uri="{FF2B5EF4-FFF2-40B4-BE49-F238E27FC236}">
                <a16:creationId xmlns:a16="http://schemas.microsoft.com/office/drawing/2014/main" id="{0615DC8D-3215-0B15-D090-D45931A13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27" y="3219822"/>
            <a:ext cx="1784145" cy="75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55526"/>
            <a:ext cx="8263350" cy="804066"/>
          </a:xfrm>
        </p:spPr>
        <p:txBody>
          <a:bodyPr/>
          <a:lstStyle/>
          <a:p>
            <a:r>
              <a:rPr lang="en-US" dirty="0"/>
              <a:t>Time series images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0EA27E-2532-264A-5A7C-14EB62F6C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04" y="983256"/>
            <a:ext cx="6793496" cy="40760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A89DAB-3059-4264-92C1-739388A8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010" y="627534"/>
            <a:ext cx="3482511" cy="322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22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9102A7-93B0-49EE-8834-937982C651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6834836-386A-45BB-A2F6-3D8E0D5EE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339502"/>
            <a:ext cx="8263350" cy="804066"/>
          </a:xfrm>
        </p:spPr>
        <p:txBody>
          <a:bodyPr/>
          <a:lstStyle/>
          <a:p>
            <a:r>
              <a:rPr lang="en-US" dirty="0"/>
              <a:t>Data visualization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152F9D-E7DE-135F-7F39-597D09EEC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43558"/>
            <a:ext cx="7352928" cy="422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8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BDF8BD-92A9-4084-E7DF-D1E69BDFB4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A848D20D-75FF-3D50-3815-C3205524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Data export</a:t>
            </a:r>
            <a:endParaRPr lang="en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E63E39-77A9-A1AD-88A0-831A3A47097E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4023000" cy="1199107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Selection of time range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Selection of Plots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Selection of Parameters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Export in csv files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0C66F6-AC36-D6BA-ECD5-B1F6172C6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090434"/>
            <a:ext cx="4930728" cy="31744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5AFE22-BDBA-7E9C-789C-CFD0E6974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371950"/>
            <a:ext cx="3419872" cy="58617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CB1DBA-5C51-90BE-B14C-B8BD8643DCA9}"/>
              </a:ext>
            </a:extLst>
          </p:cNvPr>
          <p:cNvCxnSpPr>
            <a:cxnSpLocks/>
          </p:cNvCxnSpPr>
          <p:nvPr/>
        </p:nvCxnSpPr>
        <p:spPr>
          <a:xfrm flipH="1">
            <a:off x="7164288" y="1923678"/>
            <a:ext cx="360040" cy="2448272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401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0C91EF-3CFE-4543-93BC-3AEE6FA22D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77F39E6-2167-4BCF-ABFF-49E4D70EE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Tasklist</a:t>
            </a:r>
            <a:r>
              <a:rPr lang="en-GB" dirty="0"/>
              <a:t> / Logbook</a:t>
            </a:r>
            <a:endParaRPr lang="en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41FE0B-4F49-234D-0B24-065D1E170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1059582"/>
            <a:ext cx="5832648" cy="37550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3B5FC4-EB15-29ED-BA66-741D5505E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865930"/>
            <a:ext cx="5040559" cy="324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25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F97076-A20F-1742-60CC-5FD528234D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25CD5F22-8AAF-9B2C-2358-2E097EEC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Current status</a:t>
            </a:r>
            <a:br>
              <a:rPr lang="en-US" dirty="0"/>
            </a:br>
            <a:endParaRPr lang="en-US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04ACD1A-7A09-96D0-F031-347A5A0313B6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5535168" cy="1512168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System in production since beginning of 2025</a:t>
            </a:r>
          </a:p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46 individual plots defined</a:t>
            </a:r>
          </a:p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169 active sensors installed</a:t>
            </a:r>
          </a:p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30 Data-Logger installed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One IP-Camera integrated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Integration of irrigation system ongoing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Integration of multispectral images ongoing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85592C-EA45-A44D-83B2-958D10714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557" y="1995686"/>
            <a:ext cx="4965762" cy="285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8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7A4600C1-A0B2-1B6E-792C-8DDFDE51EBD6}"/>
              </a:ext>
            </a:extLst>
          </p:cNvPr>
          <p:cNvSpPr txBox="1">
            <a:spLocks/>
          </p:cNvSpPr>
          <p:nvPr/>
        </p:nvSpPr>
        <p:spPr>
          <a:xfrm>
            <a:off x="395536" y="843558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 you </a:t>
            </a:r>
            <a:br>
              <a:rPr lang="en-US"/>
            </a:br>
            <a:r>
              <a:rPr lang="en-US"/>
              <a:t>for your attention!</a:t>
            </a:r>
            <a:endParaRPr lang="de-A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BF0328-B94E-0166-A24E-A6803B69B35E}"/>
              </a:ext>
            </a:extLst>
          </p:cNvPr>
          <p:cNvSpPr txBox="1"/>
          <p:nvPr/>
        </p:nvSpPr>
        <p:spPr>
          <a:xfrm>
            <a:off x="1907704" y="3003798"/>
            <a:ext cx="6213532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CH" sz="1600" i="1" dirty="0">
                <a:solidFill>
                  <a:schemeClr val="bg1"/>
                </a:solidFill>
              </a:rPr>
              <a:t>This project has received funding from the European Union's Horizon 2020 research and innovation programme</a:t>
            </a:r>
            <a:r>
              <a:rPr lang="fr-FR" sz="1600" i="1" dirty="0">
                <a:solidFill>
                  <a:schemeClr val="bg1"/>
                </a:solidFill>
              </a:rPr>
              <a:t> </a:t>
            </a:r>
            <a:r>
              <a:rPr lang="en-CH" sz="1600" i="1" dirty="0">
                <a:solidFill>
                  <a:schemeClr val="bg1"/>
                </a:solidFill>
              </a:rPr>
              <a:t>agreement No 951754.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EB872D-0E7F-8528-6B85-F2FE18E10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075806"/>
            <a:ext cx="911723" cy="60933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EE9342C5-F288-D87A-1270-460399F8DB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 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</a:t>
            </a:r>
            <a:r>
              <a:rPr lang="en-US" dirty="0" err="1"/>
              <a:t>OpenSkyView</a:t>
            </a:r>
            <a:br>
              <a:rPr lang="en-US" dirty="0"/>
            </a:b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14328AA6-BF2D-4973-805A-F1A123CB3066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5535168" cy="3168352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Acquisition of online measurements (via active sensors)</a:t>
            </a:r>
          </a:p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Acquisition of offline measurements (manual measurements, lab reports, etc.)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Tracking of plot treatment (e.g.: plowing, seeding, adding amendments, etc.)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Tracking of used seeds and amendments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Tracking of used machinery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Storing of timeseries images</a:t>
            </a:r>
          </a:p>
          <a:p>
            <a:pPr marL="1006775" lvl="4" indent="-358775">
              <a:lnSpc>
                <a:spcPct val="150000"/>
              </a:lnSpc>
            </a:pPr>
            <a:r>
              <a:rPr lang="en-US" sz="1125" dirty="0"/>
              <a:t>Automatic via connected IP-Cameras</a:t>
            </a:r>
          </a:p>
          <a:p>
            <a:pPr marL="1006775" lvl="4" indent="-358775">
              <a:lnSpc>
                <a:spcPct val="150000"/>
              </a:lnSpc>
            </a:pPr>
            <a:r>
              <a:rPr lang="en-US" sz="1125" dirty="0"/>
              <a:t>Manual (e.g. taken via the drone)</a:t>
            </a:r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Controlling of irrigation system</a:t>
            </a:r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Tasklist</a:t>
            </a:r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Logbook</a:t>
            </a:r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Visualization and export of stored data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A3466F-A144-6276-5454-54C3977926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17" t="1847" r="12069" b="1000"/>
          <a:stretch/>
        </p:blipFill>
        <p:spPr>
          <a:xfrm>
            <a:off x="5150005" y="1923678"/>
            <a:ext cx="3526451" cy="288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8FD2B4-5F73-4416-8098-84A7DCA6CC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EE84CB-2328-4FC0-9AC7-18A6F4FB7A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850" y="1047874"/>
            <a:ext cx="8263350" cy="2747250"/>
          </a:xfrm>
        </p:spPr>
        <p:txBody>
          <a:bodyPr/>
          <a:lstStyle/>
          <a:p>
            <a:r>
              <a:rPr lang="en-GB" dirty="0"/>
              <a:t>Follows a standard industrial 3-Tier architecture</a:t>
            </a:r>
            <a:endParaRPr lang="en-AT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83E346-A55D-4451-A23E-6B67D96C6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70074"/>
          </a:xfrm>
        </p:spPr>
        <p:txBody>
          <a:bodyPr/>
          <a:lstStyle/>
          <a:p>
            <a:r>
              <a:rPr lang="en-GB" dirty="0"/>
              <a:t>Base architecture</a:t>
            </a:r>
            <a:endParaRPr lang="en-A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2487C6-B542-69BC-9F15-E8030F94D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41" y="1418154"/>
            <a:ext cx="5466755" cy="364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79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5019DE-0EFC-43FA-9F82-9C0902D1E8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89512F4-55E0-4179-B05A-C7D92033E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active Sensors</a:t>
            </a:r>
            <a:endParaRPr lang="en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7E3C33-BDCD-4FC4-B3D8-F1C59517046C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4023000" cy="1199107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ATMOS 41 (weather station)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TEROS 12 (soil temp. / water content)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TEROS 21 (soil temp. / matric potential)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7C5A87-A494-4052-A57F-9FEE61C53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979833"/>
            <a:ext cx="2360861" cy="31478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856494-EC07-4158-B680-4A8A49F7346D}"/>
              </a:ext>
            </a:extLst>
          </p:cNvPr>
          <p:cNvSpPr txBox="1"/>
          <p:nvPr/>
        </p:nvSpPr>
        <p:spPr>
          <a:xfrm>
            <a:off x="5940152" y="4011910"/>
            <a:ext cx="25922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8775" lvl="2" indent="-358775">
              <a:lnSpc>
                <a:spcPct val="150000"/>
              </a:lnSpc>
            </a:pPr>
            <a:r>
              <a:rPr lang="en-US" sz="1400" dirty="0"/>
              <a:t>ATMOS 41 with Data-Logger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3FD56B-3168-49C6-9C98-DFFD19A46F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8" t="21276" r="24278" b="16130"/>
          <a:stretch/>
        </p:blipFill>
        <p:spPr>
          <a:xfrm>
            <a:off x="971600" y="2743507"/>
            <a:ext cx="1872208" cy="16999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B93FE2-71A0-4CA7-AADB-D4289507B1D3}"/>
              </a:ext>
            </a:extLst>
          </p:cNvPr>
          <p:cNvSpPr txBox="1"/>
          <p:nvPr/>
        </p:nvSpPr>
        <p:spPr>
          <a:xfrm>
            <a:off x="899592" y="4356438"/>
            <a:ext cx="25922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8775" lvl="2" indent="-358775">
              <a:lnSpc>
                <a:spcPct val="150000"/>
              </a:lnSpc>
            </a:pPr>
            <a:r>
              <a:rPr lang="en-US" sz="1400" dirty="0"/>
              <a:t>TEROS 12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01D02C6-8B11-4F87-BB45-740BA8A47A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1" t="23400" r="12201" b="19750"/>
          <a:stretch/>
        </p:blipFill>
        <p:spPr>
          <a:xfrm>
            <a:off x="3024196" y="2012902"/>
            <a:ext cx="2654835" cy="18587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3C2F67-6C56-4259-AA77-3923931D1CB6}"/>
              </a:ext>
            </a:extLst>
          </p:cNvPr>
          <p:cNvSpPr txBox="1"/>
          <p:nvPr/>
        </p:nvSpPr>
        <p:spPr>
          <a:xfrm>
            <a:off x="2987824" y="3780374"/>
            <a:ext cx="25922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8775" lvl="2" indent="-358775">
              <a:lnSpc>
                <a:spcPct val="150000"/>
              </a:lnSpc>
            </a:pPr>
            <a:r>
              <a:rPr lang="en-US" sz="1400" dirty="0"/>
              <a:t>TEROS 21</a:t>
            </a:r>
          </a:p>
        </p:txBody>
      </p:sp>
    </p:spTree>
    <p:extLst>
      <p:ext uri="{BB962C8B-B14F-4D97-AF65-F5344CB8AC3E}">
        <p14:creationId xmlns:p14="http://schemas.microsoft.com/office/powerpoint/2010/main" val="236651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9DF137B-0BC7-5A0E-CF11-044FC9B38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10" y="1092586"/>
            <a:ext cx="6704962" cy="405091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35A1C1-644F-F34D-B47A-054233052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120" y="375103"/>
            <a:ext cx="2590570" cy="1702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8E9FB9-63D9-1622-8CDB-2C627555B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117" y="2139702"/>
            <a:ext cx="3020404" cy="14998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03660D-05F5-AA6F-201F-5B32FB5B3D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556" y="3782973"/>
            <a:ext cx="2876388" cy="115580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B181943-278C-4B2D-B9ED-1F42F2EF6B59}"/>
              </a:ext>
            </a:extLst>
          </p:cNvPr>
          <p:cNvCxnSpPr>
            <a:cxnSpLocks/>
          </p:cNvCxnSpPr>
          <p:nvPr/>
        </p:nvCxnSpPr>
        <p:spPr>
          <a:xfrm flipV="1">
            <a:off x="5076056" y="434387"/>
            <a:ext cx="1224136" cy="2703324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F95DF7D-FB9F-4517-8BE1-847605040E53}"/>
              </a:ext>
            </a:extLst>
          </p:cNvPr>
          <p:cNvCxnSpPr>
            <a:cxnSpLocks/>
          </p:cNvCxnSpPr>
          <p:nvPr/>
        </p:nvCxnSpPr>
        <p:spPr>
          <a:xfrm flipV="1">
            <a:off x="5076056" y="2171071"/>
            <a:ext cx="1008112" cy="96664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1D7DAF9-06A3-4E25-BFFC-4EFC6B5F2140}"/>
              </a:ext>
            </a:extLst>
          </p:cNvPr>
          <p:cNvCxnSpPr>
            <a:cxnSpLocks/>
          </p:cNvCxnSpPr>
          <p:nvPr/>
        </p:nvCxnSpPr>
        <p:spPr>
          <a:xfrm>
            <a:off x="5076056" y="3126990"/>
            <a:ext cx="1080120" cy="721854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24F8E-BC68-A70C-02F2-5AB3CCBE06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D9FFBCF-ED45-144B-9A0B-37D1F8A6B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Manual Data recording</a:t>
            </a:r>
            <a:endParaRPr lang="en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04351B58-57C4-33E3-6C17-3923D0556ACE}"/>
              </a:ext>
            </a:extLst>
          </p:cNvPr>
          <p:cNvSpPr txBox="1">
            <a:spLocks/>
          </p:cNvSpPr>
          <p:nvPr/>
        </p:nvSpPr>
        <p:spPr>
          <a:xfrm>
            <a:off x="549000" y="1059583"/>
            <a:ext cx="4023000" cy="720080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Manual entering of values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Import via csv from a </a:t>
            </a:r>
            <a:r>
              <a:rPr lang="en-US" sz="1125" dirty="0" err="1"/>
              <a:t>LabReport</a:t>
            </a:r>
            <a:endParaRPr lang="en-US" sz="1125" dirty="0"/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FD3D78-2089-4F37-8ECE-C2C3DDEEC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79663"/>
            <a:ext cx="4993050" cy="2561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9E1554-FD77-7726-7AFA-6A846C410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821" y="578936"/>
            <a:ext cx="3631614" cy="22117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AB464FF-C3B1-9895-F1AD-BBF578D30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885" y="2283718"/>
            <a:ext cx="2529236" cy="14029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146914-4CE2-B83B-F50D-6764AB1E6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125" y="3188443"/>
            <a:ext cx="4243111" cy="1327523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10A13E7-6C95-56E7-860B-C894304EE55E}"/>
              </a:ext>
            </a:extLst>
          </p:cNvPr>
          <p:cNvSpPr txBox="1">
            <a:spLocks/>
          </p:cNvSpPr>
          <p:nvPr/>
        </p:nvSpPr>
        <p:spPr>
          <a:xfrm>
            <a:off x="188838" y="473199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Note: Variables and </a:t>
            </a:r>
            <a:r>
              <a:rPr lang="de-CH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values</a:t>
            </a:r>
            <a:r>
              <a:rPr lang="de-CH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CH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shown</a:t>
            </a:r>
            <a:r>
              <a:rPr lang="de-CH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CH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here</a:t>
            </a:r>
            <a:r>
              <a:rPr lang="de-CH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CH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are</a:t>
            </a:r>
            <a:r>
              <a:rPr lang="de-CH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CH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placeholders</a:t>
            </a:r>
            <a:r>
              <a:rPr lang="en-GB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!</a:t>
            </a:r>
            <a:endParaRPr lang="en-AT" sz="1200" dirty="0"/>
          </a:p>
        </p:txBody>
      </p:sp>
    </p:spTree>
    <p:extLst>
      <p:ext uri="{BB962C8B-B14F-4D97-AF65-F5344CB8AC3E}">
        <p14:creationId xmlns:p14="http://schemas.microsoft.com/office/powerpoint/2010/main" val="329423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470184-28F0-4B0F-9476-E8CB57E9C7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624BC9-5E75-3498-0B20-7CCCF888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Agriculture Treatment recording</a:t>
            </a:r>
            <a:endParaRPr lang="en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4ECCF6-D64B-756A-07C2-FCFBFF4BC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639" y="1462705"/>
            <a:ext cx="3876609" cy="24479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40FD4C-D811-CE80-5725-C1A82802A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3447825"/>
            <a:ext cx="2769134" cy="1616226"/>
          </a:xfrm>
          <a:prstGeom prst="rect">
            <a:avLst/>
          </a:prstGeom>
        </p:spPr>
      </p:pic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7431A2F2-9B19-9372-C66C-580CB24BE8D2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4023000" cy="1199107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Planting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Harvesting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 err="1"/>
              <a:t>SoilTilling</a:t>
            </a:r>
            <a:endParaRPr lang="en-US" sz="1125" dirty="0"/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Fertilizing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Weeding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Pruning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Termination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Cutting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Substrate Exchange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313D44-086B-D961-90ED-315436777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809623"/>
            <a:ext cx="2121803" cy="244791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B0F3FA-254B-CA84-0140-27397FEFCCE0}"/>
              </a:ext>
            </a:extLst>
          </p:cNvPr>
          <p:cNvCxnSpPr>
            <a:cxnSpLocks/>
          </p:cNvCxnSpPr>
          <p:nvPr/>
        </p:nvCxnSpPr>
        <p:spPr>
          <a:xfrm flipV="1">
            <a:off x="6300192" y="843558"/>
            <a:ext cx="576064" cy="158417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E8E765-86F4-FFA9-1E49-321455EFCB34}"/>
              </a:ext>
            </a:extLst>
          </p:cNvPr>
          <p:cNvCxnSpPr>
            <a:cxnSpLocks/>
          </p:cNvCxnSpPr>
          <p:nvPr/>
        </p:nvCxnSpPr>
        <p:spPr>
          <a:xfrm>
            <a:off x="6300192" y="2427734"/>
            <a:ext cx="288032" cy="115212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67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302563-E105-8DF7-EF90-BA4E4F0FCF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126962B9-3A5A-2683-DED0-EC1DD9270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Catalogues</a:t>
            </a:r>
            <a:endParaRPr lang="en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0DFAA013-880A-E7FD-8A4F-F42BCEEA6AB1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4023000" cy="1199107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Seeds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Seed Mix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Fertilizer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Substrate Components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Substrate Mix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Machinery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6C1772-6DEA-5A4D-6BCD-09DF58FF9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964" y="1051565"/>
            <a:ext cx="4175966" cy="25717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F2CFD45-C76F-32A3-5CC6-C120C1816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864291"/>
            <a:ext cx="4355976" cy="14413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15BE7A-5BFD-A0BC-7245-E12AE8199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194" y="3318774"/>
            <a:ext cx="1481134" cy="15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14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DA3931-C0EA-F2AB-8926-100F085D70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F4E1BE0B-2346-2D62-DCD9-F7C1153ED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Irrigation Control</a:t>
            </a:r>
            <a:endParaRPr lang="en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25805C83-DEE8-8F2A-5957-48F2A1913B56}"/>
              </a:ext>
            </a:extLst>
          </p:cNvPr>
          <p:cNvSpPr txBox="1">
            <a:spLocks/>
          </p:cNvSpPr>
          <p:nvPr/>
        </p:nvSpPr>
        <p:spPr>
          <a:xfrm>
            <a:off x="549000" y="1059582"/>
            <a:ext cx="4023000" cy="1152128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Control of individual irrigation circuits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Manual or via a predefined schedule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Plots grouped to a circuit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Automatic recording of irrigation treatment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C9E0D3-7973-9938-6ED6-B6D1500CF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319" y="955861"/>
            <a:ext cx="4858720" cy="31280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3EAA59-8DB2-3D47-A8AF-7A1D0ED5C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514169"/>
            <a:ext cx="2051042" cy="256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1791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428</TotalTime>
  <Words>310</Words>
  <Application>Microsoft Office PowerPoint</Application>
  <PresentationFormat>On-screen Show (16:9)</PresentationFormat>
  <Paragraphs>85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Aptos</vt:lpstr>
      <vt:lpstr>Arial</vt:lpstr>
      <vt:lpstr>Arial</vt:lpstr>
      <vt:lpstr>Calibri</vt:lpstr>
      <vt:lpstr>Introslides</vt:lpstr>
      <vt:lpstr>Titleslides, Conclusion</vt:lpstr>
      <vt:lpstr>Content Slides - Deep Blue</vt:lpstr>
      <vt:lpstr>Open sky view</vt:lpstr>
      <vt:lpstr>Objectives of OpenSkyView </vt:lpstr>
      <vt:lpstr>Base architecture</vt:lpstr>
      <vt:lpstr>Integrated active Sensors</vt:lpstr>
      <vt:lpstr>Overview</vt:lpstr>
      <vt:lpstr>Manual Data recording</vt:lpstr>
      <vt:lpstr>Agriculture Treatment recording</vt:lpstr>
      <vt:lpstr>Catalogues</vt:lpstr>
      <vt:lpstr>Irrigation Control</vt:lpstr>
      <vt:lpstr>Time series images</vt:lpstr>
      <vt:lpstr>Data visualization</vt:lpstr>
      <vt:lpstr>Data export</vt:lpstr>
      <vt:lpstr>Tasklist / Logbook</vt:lpstr>
      <vt:lpstr>Current status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Markus Marchhart</cp:lastModifiedBy>
  <cp:revision>81</cp:revision>
  <dcterms:created xsi:type="dcterms:W3CDTF">2020-10-27T09:23:42Z</dcterms:created>
  <dcterms:modified xsi:type="dcterms:W3CDTF">2025-05-19T05:55:27Z</dcterms:modified>
</cp:coreProperties>
</file>