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5" r:id="rId1"/>
    <p:sldMasterId id="2147483648" r:id="rId2"/>
    <p:sldMasterId id="2147483650" r:id="rId3"/>
  </p:sldMasterIdLst>
  <p:notesMasterIdLst>
    <p:notesMasterId r:id="rId23"/>
  </p:notesMasterIdLst>
  <p:sldIdLst>
    <p:sldId id="256" r:id="rId4"/>
    <p:sldId id="409" r:id="rId5"/>
    <p:sldId id="367" r:id="rId6"/>
    <p:sldId id="395" r:id="rId7"/>
    <p:sldId id="397" r:id="rId8"/>
    <p:sldId id="407" r:id="rId9"/>
    <p:sldId id="410" r:id="rId10"/>
    <p:sldId id="408" r:id="rId11"/>
    <p:sldId id="401" r:id="rId12"/>
    <p:sldId id="402" r:id="rId13"/>
    <p:sldId id="404" r:id="rId14"/>
    <p:sldId id="411" r:id="rId15"/>
    <p:sldId id="398" r:id="rId16"/>
    <p:sldId id="405" r:id="rId17"/>
    <p:sldId id="412" r:id="rId18"/>
    <p:sldId id="399" r:id="rId19"/>
    <p:sldId id="414" r:id="rId20"/>
    <p:sldId id="400" r:id="rId21"/>
    <p:sldId id="376" r:id="rId22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409"/>
            <p14:sldId id="367"/>
            <p14:sldId id="395"/>
            <p14:sldId id="397"/>
            <p14:sldId id="407"/>
            <p14:sldId id="410"/>
            <p14:sldId id="408"/>
            <p14:sldId id="401"/>
            <p14:sldId id="402"/>
            <p14:sldId id="404"/>
            <p14:sldId id="411"/>
            <p14:sldId id="398"/>
            <p14:sldId id="405"/>
            <p14:sldId id="412"/>
            <p14:sldId id="399"/>
            <p14:sldId id="414"/>
            <p14:sldId id="400"/>
            <p14:sldId id="376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8E162EE-90C4-A7CE-CC26-D6731C2C9313}" name="Leslie Alix" initials="LA" userId="S::leslie.alix@cern.ch::7d79fafc-330c-4181-9c44-5a965b8a3be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B3FF"/>
    <a:srgbClr val="000000"/>
    <a:srgbClr val="A9D08E"/>
    <a:srgbClr val="093359"/>
    <a:srgbClr val="0F124A"/>
    <a:srgbClr val="E7E7FF"/>
    <a:srgbClr val="595959"/>
    <a:srgbClr val="DFDFDF"/>
    <a:srgbClr val="F6FDA3"/>
    <a:srgbClr val="D4BE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80" autoAdjust="0"/>
    <p:restoredTop sz="89364" autoAdjust="0"/>
  </p:normalViewPr>
  <p:slideViewPr>
    <p:cSldViewPr>
      <p:cViewPr varScale="1">
        <p:scale>
          <a:sx n="53" d="100"/>
          <a:sy n="53" d="100"/>
        </p:scale>
        <p:origin x="60" y="608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94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microsoft.com/office/2018/10/relationships/authors" Target="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/>
              <a:t>Weekly variation of FCC waste heat production, heat demand and potential heat supplied without a seasonal adaptation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ndard"/>
        <c:varyColors val="0"/>
        <c:ser>
          <c:idx val="4"/>
          <c:order val="3"/>
          <c:tx>
            <c:strRef>
              <c:f>'Without seasonal adaptation'!$BO$4</c:f>
              <c:strCache>
                <c:ptCount val="1"/>
                <c:pt idx="0">
                  <c:v>Potential supplied waste heat (ttbar mode)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'Without seasonal adaptation'!$A$5:$A$56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'Without seasonal adaptation'!$BO$5:$BO$56</c:f>
              <c:numCache>
                <c:formatCode>#,##0.00</c:formatCode>
                <c:ptCount val="52"/>
                <c:pt idx="0">
                  <c:v>1.9151999999999998</c:v>
                </c:pt>
                <c:pt idx="1">
                  <c:v>1.9151999999999998</c:v>
                </c:pt>
                <c:pt idx="2">
                  <c:v>1.9151999999999998</c:v>
                </c:pt>
                <c:pt idx="3">
                  <c:v>1.9151999999999998</c:v>
                </c:pt>
                <c:pt idx="4">
                  <c:v>1.9151999999999998</c:v>
                </c:pt>
                <c:pt idx="5">
                  <c:v>1.9151999999999998</c:v>
                </c:pt>
                <c:pt idx="6">
                  <c:v>1.9151999999999998</c:v>
                </c:pt>
                <c:pt idx="7">
                  <c:v>1.9151999999999998</c:v>
                </c:pt>
                <c:pt idx="8">
                  <c:v>1.8951999999999998</c:v>
                </c:pt>
                <c:pt idx="9">
                  <c:v>1.7951999999999999</c:v>
                </c:pt>
                <c:pt idx="10">
                  <c:v>9.5364739798423006</c:v>
                </c:pt>
                <c:pt idx="11">
                  <c:v>13.736473979842302</c:v>
                </c:pt>
                <c:pt idx="12">
                  <c:v>10.836473979842303</c:v>
                </c:pt>
                <c:pt idx="13">
                  <c:v>8.5815580419730288</c:v>
                </c:pt>
                <c:pt idx="14">
                  <c:v>13.751200000000001</c:v>
                </c:pt>
                <c:pt idx="15">
                  <c:v>14.851199999999999</c:v>
                </c:pt>
                <c:pt idx="16">
                  <c:v>4.3552</c:v>
                </c:pt>
                <c:pt idx="17">
                  <c:v>9.7591999999999999</c:v>
                </c:pt>
                <c:pt idx="18">
                  <c:v>7.259199999999999</c:v>
                </c:pt>
                <c:pt idx="19">
                  <c:v>7.259199999999999</c:v>
                </c:pt>
                <c:pt idx="20">
                  <c:v>3.5343999999999998</c:v>
                </c:pt>
                <c:pt idx="21">
                  <c:v>6.5591999999999997</c:v>
                </c:pt>
                <c:pt idx="22">
                  <c:v>6.7591999999999999</c:v>
                </c:pt>
                <c:pt idx="23">
                  <c:v>6.5591999999999997</c:v>
                </c:pt>
                <c:pt idx="24">
                  <c:v>3.3343999999999996</c:v>
                </c:pt>
                <c:pt idx="25">
                  <c:v>6.1591999999999993</c:v>
                </c:pt>
                <c:pt idx="26">
                  <c:v>6.1591999999999993</c:v>
                </c:pt>
                <c:pt idx="27">
                  <c:v>3.3343999999999996</c:v>
                </c:pt>
                <c:pt idx="28">
                  <c:v>5.9592000000000001</c:v>
                </c:pt>
                <c:pt idx="29">
                  <c:v>5.8592000000000004</c:v>
                </c:pt>
                <c:pt idx="30">
                  <c:v>5.6591999999999993</c:v>
                </c:pt>
                <c:pt idx="31">
                  <c:v>5.7591999999999999</c:v>
                </c:pt>
                <c:pt idx="32">
                  <c:v>3.1343999999999999</c:v>
                </c:pt>
                <c:pt idx="33">
                  <c:v>5.6591999999999993</c:v>
                </c:pt>
                <c:pt idx="34">
                  <c:v>5.8592000000000004</c:v>
                </c:pt>
                <c:pt idx="35">
                  <c:v>3.4343999999999997</c:v>
                </c:pt>
                <c:pt idx="36">
                  <c:v>6.5591999999999997</c:v>
                </c:pt>
                <c:pt idx="37">
                  <c:v>3.4343999999999997</c:v>
                </c:pt>
                <c:pt idx="38">
                  <c:v>6.8591999999999995</c:v>
                </c:pt>
                <c:pt idx="39">
                  <c:v>6.8591999999999995</c:v>
                </c:pt>
                <c:pt idx="40">
                  <c:v>6.8591999999999995</c:v>
                </c:pt>
                <c:pt idx="41">
                  <c:v>5.6551999999999989</c:v>
                </c:pt>
                <c:pt idx="42">
                  <c:v>11.491999999999999</c:v>
                </c:pt>
                <c:pt idx="43">
                  <c:v>13.8512</c:v>
                </c:pt>
                <c:pt idx="44">
                  <c:v>17.151200000000003</c:v>
                </c:pt>
                <c:pt idx="45">
                  <c:v>1.9151999999999998</c:v>
                </c:pt>
                <c:pt idx="46">
                  <c:v>1.9151999999999998</c:v>
                </c:pt>
                <c:pt idx="47">
                  <c:v>1.9151999999999998</c:v>
                </c:pt>
                <c:pt idx="48">
                  <c:v>1.9151999999999998</c:v>
                </c:pt>
                <c:pt idx="49">
                  <c:v>1.9151999999999998</c:v>
                </c:pt>
                <c:pt idx="50">
                  <c:v>1.9151999999999998</c:v>
                </c:pt>
                <c:pt idx="51">
                  <c:v>1.9151999999999998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3F-492C-852A-A8365B079216}"/>
            </c:ext>
          </c:extLst>
        </c:ser>
        <c:ser>
          <c:idx val="3"/>
          <c:order val="4"/>
          <c:tx>
            <c:strRef>
              <c:f>'Without seasonal adaptation'!$BF$4</c:f>
              <c:strCache>
                <c:ptCount val="1"/>
                <c:pt idx="0">
                  <c:v>Potential supplied waste heat (Z mode)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'Without seasonal adaptation'!$A$5:$A$56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'Without seasonal adaptation'!$BF$5:$BF$56</c:f>
              <c:numCache>
                <c:formatCode>#,##0.00</c:formatCode>
                <c:ptCount val="52"/>
                <c:pt idx="0">
                  <c:v>1.4616000000000002</c:v>
                </c:pt>
                <c:pt idx="1">
                  <c:v>1.4616000000000002</c:v>
                </c:pt>
                <c:pt idx="2">
                  <c:v>1.4616000000000002</c:v>
                </c:pt>
                <c:pt idx="3">
                  <c:v>1.4616000000000002</c:v>
                </c:pt>
                <c:pt idx="4">
                  <c:v>1.4616000000000002</c:v>
                </c:pt>
                <c:pt idx="5">
                  <c:v>1.4616000000000002</c:v>
                </c:pt>
                <c:pt idx="6">
                  <c:v>1.4616000000000002</c:v>
                </c:pt>
                <c:pt idx="7">
                  <c:v>1.4616000000000002</c:v>
                </c:pt>
                <c:pt idx="8">
                  <c:v>1.4616000000000002</c:v>
                </c:pt>
                <c:pt idx="9">
                  <c:v>1.4256000000000002</c:v>
                </c:pt>
                <c:pt idx="10">
                  <c:v>6.5932775431635822</c:v>
                </c:pt>
                <c:pt idx="11">
                  <c:v>9.8922229974314018</c:v>
                </c:pt>
                <c:pt idx="12">
                  <c:v>7.5922229974314037</c:v>
                </c:pt>
                <c:pt idx="13">
                  <c:v>5.7913810077171268</c:v>
                </c:pt>
                <c:pt idx="14">
                  <c:v>9.3970646475061006</c:v>
                </c:pt>
                <c:pt idx="15">
                  <c:v>10.366858473379413</c:v>
                </c:pt>
                <c:pt idx="16">
                  <c:v>2.8087107572972707</c:v>
                </c:pt>
                <c:pt idx="17">
                  <c:v>7.2649883721932627</c:v>
                </c:pt>
                <c:pt idx="18">
                  <c:v>6.6311367415874871</c:v>
                </c:pt>
                <c:pt idx="19">
                  <c:v>6.6311367415874871</c:v>
                </c:pt>
                <c:pt idx="20">
                  <c:v>2.108710757297271</c:v>
                </c:pt>
                <c:pt idx="21">
                  <c:v>3.99739320376128</c:v>
                </c:pt>
                <c:pt idx="22">
                  <c:v>6.131136741587488</c:v>
                </c:pt>
                <c:pt idx="23">
                  <c:v>5.9311367415874878</c:v>
                </c:pt>
                <c:pt idx="24">
                  <c:v>1.9087107572972708</c:v>
                </c:pt>
                <c:pt idx="25">
                  <c:v>5.5311367415874884</c:v>
                </c:pt>
                <c:pt idx="26">
                  <c:v>5.5311367415874884</c:v>
                </c:pt>
                <c:pt idx="27">
                  <c:v>1.9087107572972708</c:v>
                </c:pt>
                <c:pt idx="28">
                  <c:v>5.3311367415874882</c:v>
                </c:pt>
                <c:pt idx="29">
                  <c:v>5.2311367415874885</c:v>
                </c:pt>
                <c:pt idx="30">
                  <c:v>3.6973932037612802</c:v>
                </c:pt>
                <c:pt idx="31">
                  <c:v>5.131136741587488</c:v>
                </c:pt>
                <c:pt idx="32">
                  <c:v>1.8087107572972707</c:v>
                </c:pt>
                <c:pt idx="33">
                  <c:v>5.0311367415874875</c:v>
                </c:pt>
                <c:pt idx="34">
                  <c:v>5.2311367415874885</c:v>
                </c:pt>
                <c:pt idx="35">
                  <c:v>2.0087107572972709</c:v>
                </c:pt>
                <c:pt idx="36">
                  <c:v>5.9311367415874878</c:v>
                </c:pt>
                <c:pt idx="37">
                  <c:v>2.0087107572972709</c:v>
                </c:pt>
                <c:pt idx="38">
                  <c:v>4.0973932037612801</c:v>
                </c:pt>
                <c:pt idx="39">
                  <c:v>6.2311367415874876</c:v>
                </c:pt>
                <c:pt idx="40">
                  <c:v>6.2311367415874876</c:v>
                </c:pt>
                <c:pt idx="41">
                  <c:v>4.0991107572972698</c:v>
                </c:pt>
                <c:pt idx="42">
                  <c:v>7.6961251137807505</c:v>
                </c:pt>
                <c:pt idx="43">
                  <c:v>9.4961251137807512</c:v>
                </c:pt>
                <c:pt idx="44">
                  <c:v>12.066858473379414</c:v>
                </c:pt>
                <c:pt idx="45">
                  <c:v>1.4616000000000002</c:v>
                </c:pt>
                <c:pt idx="46">
                  <c:v>1.4616000000000002</c:v>
                </c:pt>
                <c:pt idx="47">
                  <c:v>1.4616000000000002</c:v>
                </c:pt>
                <c:pt idx="48">
                  <c:v>1.4616000000000002</c:v>
                </c:pt>
                <c:pt idx="49">
                  <c:v>1.4616000000000002</c:v>
                </c:pt>
                <c:pt idx="50">
                  <c:v>1.4616000000000002</c:v>
                </c:pt>
                <c:pt idx="51">
                  <c:v>1.4616000000000002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3F-492C-852A-A8365B0792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0288544"/>
        <c:axId val="820289024"/>
      </c:areaChart>
      <c:lineChart>
        <c:grouping val="standard"/>
        <c:varyColors val="0"/>
        <c:ser>
          <c:idx val="0"/>
          <c:order val="0"/>
          <c:tx>
            <c:strRef>
              <c:f>'Without seasonal adaptation'!$J$4</c:f>
              <c:strCache>
                <c:ptCount val="1"/>
                <c:pt idx="0">
                  <c:v>FCC Waste heat (Z mode)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'Without seasonal adaptation'!$A$5:$A$56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'Without seasonal adaptation'!$J$5:$J$56</c:f>
              <c:numCache>
                <c:formatCode>#,##0.00</c:formatCode>
                <c:ptCount val="52"/>
                <c:pt idx="0">
                  <c:v>1.4616000000000002</c:v>
                </c:pt>
                <c:pt idx="1">
                  <c:v>1.4616000000000002</c:v>
                </c:pt>
                <c:pt idx="2">
                  <c:v>1.4616000000000002</c:v>
                </c:pt>
                <c:pt idx="3">
                  <c:v>1.4616000000000002</c:v>
                </c:pt>
                <c:pt idx="4">
                  <c:v>1.4616000000000002</c:v>
                </c:pt>
                <c:pt idx="5">
                  <c:v>1.4616000000000002</c:v>
                </c:pt>
                <c:pt idx="6">
                  <c:v>1.4616000000000002</c:v>
                </c:pt>
                <c:pt idx="7">
                  <c:v>1.4616000000000002</c:v>
                </c:pt>
                <c:pt idx="8">
                  <c:v>1.4616000000000002</c:v>
                </c:pt>
                <c:pt idx="9">
                  <c:v>1.4616000000000002</c:v>
                </c:pt>
                <c:pt idx="10">
                  <c:v>20.662087256307565</c:v>
                </c:pt>
                <c:pt idx="11">
                  <c:v>20.658689659874412</c:v>
                </c:pt>
                <c:pt idx="12">
                  <c:v>20.658689659874412</c:v>
                </c:pt>
                <c:pt idx="13">
                  <c:v>20.658689659874412</c:v>
                </c:pt>
                <c:pt idx="14">
                  <c:v>31.864227993411564</c:v>
                </c:pt>
                <c:pt idx="15">
                  <c:v>31.859473791492441</c:v>
                </c:pt>
                <c:pt idx="16">
                  <c:v>5.8791107572972701</c:v>
                </c:pt>
                <c:pt idx="17">
                  <c:v>31.859473791492441</c:v>
                </c:pt>
                <c:pt idx="18">
                  <c:v>31.859473791492441</c:v>
                </c:pt>
                <c:pt idx="19">
                  <c:v>31.859473791492441</c:v>
                </c:pt>
                <c:pt idx="20">
                  <c:v>5.8791107572972701</c:v>
                </c:pt>
                <c:pt idx="21">
                  <c:v>14.717572815045123</c:v>
                </c:pt>
                <c:pt idx="22">
                  <c:v>31.859473791492441</c:v>
                </c:pt>
                <c:pt idx="23">
                  <c:v>31.859473791492441</c:v>
                </c:pt>
                <c:pt idx="24">
                  <c:v>5.8791107572972701</c:v>
                </c:pt>
                <c:pt idx="25">
                  <c:v>31.859473791492441</c:v>
                </c:pt>
                <c:pt idx="26">
                  <c:v>31.859473791492441</c:v>
                </c:pt>
                <c:pt idx="27">
                  <c:v>5.8791107572972701</c:v>
                </c:pt>
                <c:pt idx="28">
                  <c:v>31.859473791492441</c:v>
                </c:pt>
                <c:pt idx="29">
                  <c:v>31.859473791492441</c:v>
                </c:pt>
                <c:pt idx="30">
                  <c:v>14.717572815045123</c:v>
                </c:pt>
                <c:pt idx="31">
                  <c:v>31.859473791492441</c:v>
                </c:pt>
                <c:pt idx="32">
                  <c:v>5.8791107572972701</c:v>
                </c:pt>
                <c:pt idx="33">
                  <c:v>31.859473791492441</c:v>
                </c:pt>
                <c:pt idx="34">
                  <c:v>31.859473791492441</c:v>
                </c:pt>
                <c:pt idx="35">
                  <c:v>5.8791107572972701</c:v>
                </c:pt>
                <c:pt idx="36">
                  <c:v>31.859473791492441</c:v>
                </c:pt>
                <c:pt idx="37">
                  <c:v>5.8791107572972701</c:v>
                </c:pt>
                <c:pt idx="38">
                  <c:v>14.717572815045123</c:v>
                </c:pt>
                <c:pt idx="39">
                  <c:v>31.859473791492441</c:v>
                </c:pt>
                <c:pt idx="40">
                  <c:v>31.859473791492441</c:v>
                </c:pt>
                <c:pt idx="41">
                  <c:v>5.8791107572972701</c:v>
                </c:pt>
                <c:pt idx="42">
                  <c:v>31.859473791492441</c:v>
                </c:pt>
                <c:pt idx="43">
                  <c:v>31.859473791492441</c:v>
                </c:pt>
                <c:pt idx="44">
                  <c:v>31.859473791492441</c:v>
                </c:pt>
                <c:pt idx="45">
                  <c:v>1.4616000000000002</c:v>
                </c:pt>
                <c:pt idx="46">
                  <c:v>1.4616000000000002</c:v>
                </c:pt>
                <c:pt idx="47">
                  <c:v>1.4616000000000002</c:v>
                </c:pt>
                <c:pt idx="48">
                  <c:v>1.4616000000000002</c:v>
                </c:pt>
                <c:pt idx="49">
                  <c:v>1.4616000000000002</c:v>
                </c:pt>
                <c:pt idx="50">
                  <c:v>1.4616000000000002</c:v>
                </c:pt>
                <c:pt idx="51">
                  <c:v>1.4616000000000002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43F-492C-852A-A8365B079216}"/>
            </c:ext>
          </c:extLst>
        </c:ser>
        <c:ser>
          <c:idx val="1"/>
          <c:order val="1"/>
          <c:tx>
            <c:strRef>
              <c:f>'Without seasonal adaptation'!$S$4</c:f>
              <c:strCache>
                <c:ptCount val="1"/>
                <c:pt idx="0">
                  <c:v>FCC Waste heat (ttbar mode)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'Without seasonal adaptation'!$A$5:$A$56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'Without seasonal adaptation'!$S$5:$S$56</c:f>
              <c:numCache>
                <c:formatCode>#,##0.00</c:formatCode>
                <c:ptCount val="52"/>
                <c:pt idx="0">
                  <c:v>1.9151999999999998</c:v>
                </c:pt>
                <c:pt idx="1">
                  <c:v>1.9151999999999998</c:v>
                </c:pt>
                <c:pt idx="2">
                  <c:v>1.9151999999999998</c:v>
                </c:pt>
                <c:pt idx="3">
                  <c:v>1.9151999999999998</c:v>
                </c:pt>
                <c:pt idx="4">
                  <c:v>1.9151999999999998</c:v>
                </c:pt>
                <c:pt idx="5">
                  <c:v>1.9151999999999998</c:v>
                </c:pt>
                <c:pt idx="6">
                  <c:v>1.9151999999999998</c:v>
                </c:pt>
                <c:pt idx="7">
                  <c:v>1.9151999999999998</c:v>
                </c:pt>
                <c:pt idx="8">
                  <c:v>1.9151999999999998</c:v>
                </c:pt>
                <c:pt idx="9">
                  <c:v>1.9151999999999998</c:v>
                </c:pt>
                <c:pt idx="10">
                  <c:v>37.129829251405084</c:v>
                </c:pt>
                <c:pt idx="11">
                  <c:v>37.129829251405084</c:v>
                </c:pt>
                <c:pt idx="12">
                  <c:v>37.129829251405084</c:v>
                </c:pt>
                <c:pt idx="13">
                  <c:v>37.129829251405084</c:v>
                </c:pt>
                <c:pt idx="14">
                  <c:v>57.01415999999999</c:v>
                </c:pt>
                <c:pt idx="15">
                  <c:v>57.01415999999999</c:v>
                </c:pt>
                <c:pt idx="16">
                  <c:v>20.244</c:v>
                </c:pt>
                <c:pt idx="17">
                  <c:v>57.01415999999999</c:v>
                </c:pt>
                <c:pt idx="18">
                  <c:v>57.01415999999999</c:v>
                </c:pt>
                <c:pt idx="19">
                  <c:v>57.01415999999999</c:v>
                </c:pt>
                <c:pt idx="20">
                  <c:v>20.244</c:v>
                </c:pt>
                <c:pt idx="21">
                  <c:v>39.866400000000006</c:v>
                </c:pt>
                <c:pt idx="22">
                  <c:v>57.01415999999999</c:v>
                </c:pt>
                <c:pt idx="23">
                  <c:v>57.01415999999999</c:v>
                </c:pt>
                <c:pt idx="24">
                  <c:v>20.244</c:v>
                </c:pt>
                <c:pt idx="25">
                  <c:v>57.01415999999999</c:v>
                </c:pt>
                <c:pt idx="26">
                  <c:v>57.01415999999999</c:v>
                </c:pt>
                <c:pt idx="27">
                  <c:v>20.244</c:v>
                </c:pt>
                <c:pt idx="28">
                  <c:v>57.01415999999999</c:v>
                </c:pt>
                <c:pt idx="29">
                  <c:v>57.01415999999999</c:v>
                </c:pt>
                <c:pt idx="30">
                  <c:v>39.866400000000006</c:v>
                </c:pt>
                <c:pt idx="31">
                  <c:v>57.01415999999999</c:v>
                </c:pt>
                <c:pt idx="32">
                  <c:v>20.244</c:v>
                </c:pt>
                <c:pt idx="33">
                  <c:v>57.01415999999999</c:v>
                </c:pt>
                <c:pt idx="34">
                  <c:v>57.01415999999999</c:v>
                </c:pt>
                <c:pt idx="35">
                  <c:v>20.244</c:v>
                </c:pt>
                <c:pt idx="36">
                  <c:v>57.01415999999999</c:v>
                </c:pt>
                <c:pt idx="37">
                  <c:v>20.244</c:v>
                </c:pt>
                <c:pt idx="38">
                  <c:v>39.866400000000006</c:v>
                </c:pt>
                <c:pt idx="39">
                  <c:v>57.01415999999999</c:v>
                </c:pt>
                <c:pt idx="40">
                  <c:v>57.01415999999999</c:v>
                </c:pt>
                <c:pt idx="41">
                  <c:v>20.244</c:v>
                </c:pt>
                <c:pt idx="42">
                  <c:v>57.01415999999999</c:v>
                </c:pt>
                <c:pt idx="43">
                  <c:v>57.01415999999999</c:v>
                </c:pt>
                <c:pt idx="44">
                  <c:v>57.01415999999999</c:v>
                </c:pt>
                <c:pt idx="45">
                  <c:v>1.9151999999999998</c:v>
                </c:pt>
                <c:pt idx="46">
                  <c:v>1.9151999999999998</c:v>
                </c:pt>
                <c:pt idx="47">
                  <c:v>1.9151999999999998</c:v>
                </c:pt>
                <c:pt idx="48">
                  <c:v>1.9151999999999998</c:v>
                </c:pt>
                <c:pt idx="49">
                  <c:v>1.9151999999999998</c:v>
                </c:pt>
                <c:pt idx="50">
                  <c:v>1.9151999999999998</c:v>
                </c:pt>
                <c:pt idx="51">
                  <c:v>1.9151999999999998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43F-492C-852A-A8365B079216}"/>
            </c:ext>
          </c:extLst>
        </c:ser>
        <c:ser>
          <c:idx val="2"/>
          <c:order val="2"/>
          <c:tx>
            <c:strRef>
              <c:f>'Without seasonal adaptation'!$AV$4</c:f>
              <c:strCache>
                <c:ptCount val="1"/>
                <c:pt idx="0">
                  <c:v>Heat demand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'Without seasonal adaptation'!$A$5:$A$56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'Without seasonal adaptation'!$AV$5:$AV$56</c:f>
              <c:numCache>
                <c:formatCode>#,##0.00</c:formatCode>
                <c:ptCount val="52"/>
                <c:pt idx="0">
                  <c:v>160</c:v>
                </c:pt>
                <c:pt idx="1">
                  <c:v>93.1</c:v>
                </c:pt>
                <c:pt idx="2">
                  <c:v>116.1</c:v>
                </c:pt>
                <c:pt idx="3">
                  <c:v>134.4</c:v>
                </c:pt>
                <c:pt idx="4">
                  <c:v>116.2</c:v>
                </c:pt>
                <c:pt idx="5">
                  <c:v>83.6</c:v>
                </c:pt>
                <c:pt idx="6">
                  <c:v>98.3</c:v>
                </c:pt>
                <c:pt idx="7">
                  <c:v>99.4</c:v>
                </c:pt>
                <c:pt idx="8">
                  <c:v>52.6</c:v>
                </c:pt>
                <c:pt idx="9">
                  <c:v>50.4</c:v>
                </c:pt>
                <c:pt idx="10">
                  <c:v>40.6</c:v>
                </c:pt>
                <c:pt idx="11">
                  <c:v>109.2</c:v>
                </c:pt>
                <c:pt idx="12">
                  <c:v>59.6</c:v>
                </c:pt>
                <c:pt idx="13">
                  <c:v>23.3</c:v>
                </c:pt>
                <c:pt idx="14">
                  <c:v>51.6</c:v>
                </c:pt>
                <c:pt idx="15">
                  <c:v>66.5</c:v>
                </c:pt>
                <c:pt idx="16">
                  <c:v>21.8</c:v>
                </c:pt>
                <c:pt idx="17">
                  <c:v>11.7</c:v>
                </c:pt>
                <c:pt idx="18">
                  <c:v>8.3000000000000007</c:v>
                </c:pt>
                <c:pt idx="19">
                  <c:v>8.1999999999999993</c:v>
                </c:pt>
                <c:pt idx="20">
                  <c:v>8</c:v>
                </c:pt>
                <c:pt idx="21">
                  <c:v>7.4</c:v>
                </c:pt>
                <c:pt idx="22">
                  <c:v>7.6</c:v>
                </c:pt>
                <c:pt idx="23">
                  <c:v>7.4</c:v>
                </c:pt>
                <c:pt idx="24">
                  <c:v>7</c:v>
                </c:pt>
                <c:pt idx="25">
                  <c:v>6.8</c:v>
                </c:pt>
                <c:pt idx="26">
                  <c:v>6.9</c:v>
                </c:pt>
                <c:pt idx="27">
                  <c:v>6.9</c:v>
                </c:pt>
                <c:pt idx="28">
                  <c:v>6.7</c:v>
                </c:pt>
                <c:pt idx="29">
                  <c:v>6.6</c:v>
                </c:pt>
                <c:pt idx="30">
                  <c:v>6.3</c:v>
                </c:pt>
                <c:pt idx="31">
                  <c:v>6.4</c:v>
                </c:pt>
                <c:pt idx="32">
                  <c:v>6.3</c:v>
                </c:pt>
                <c:pt idx="33">
                  <c:v>6.2</c:v>
                </c:pt>
                <c:pt idx="34">
                  <c:v>6.6</c:v>
                </c:pt>
                <c:pt idx="35">
                  <c:v>7.1</c:v>
                </c:pt>
                <c:pt idx="36">
                  <c:v>7.3</c:v>
                </c:pt>
                <c:pt idx="37">
                  <c:v>7.5</c:v>
                </c:pt>
                <c:pt idx="38">
                  <c:v>7.6</c:v>
                </c:pt>
                <c:pt idx="39">
                  <c:v>7.6</c:v>
                </c:pt>
                <c:pt idx="40">
                  <c:v>7.7</c:v>
                </c:pt>
                <c:pt idx="41">
                  <c:v>43.6</c:v>
                </c:pt>
                <c:pt idx="42">
                  <c:v>20</c:v>
                </c:pt>
                <c:pt idx="43">
                  <c:v>53.6</c:v>
                </c:pt>
                <c:pt idx="44">
                  <c:v>102.7</c:v>
                </c:pt>
                <c:pt idx="45">
                  <c:v>62.8</c:v>
                </c:pt>
                <c:pt idx="46">
                  <c:v>100.5</c:v>
                </c:pt>
                <c:pt idx="47">
                  <c:v>107.4</c:v>
                </c:pt>
                <c:pt idx="48">
                  <c:v>126</c:v>
                </c:pt>
                <c:pt idx="49">
                  <c:v>118</c:v>
                </c:pt>
                <c:pt idx="50">
                  <c:v>127.3</c:v>
                </c:pt>
                <c:pt idx="51">
                  <c:v>126.9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743F-492C-852A-A8365B0792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0288544"/>
        <c:axId val="820289024"/>
      </c:lineChart>
      <c:catAx>
        <c:axId val="820288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0289024"/>
        <c:crosses val="autoZero"/>
        <c:auto val="1"/>
        <c:lblAlgn val="ctr"/>
        <c:lblOffset val="100"/>
        <c:noMultiLvlLbl val="0"/>
      </c:catAx>
      <c:valAx>
        <c:axId val="820289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0288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Weekly variation of FCC waste heat production, heat demand and potential heat supplied with a seasonal adaptation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ndard"/>
        <c:varyColors val="0"/>
        <c:ser>
          <c:idx val="4"/>
          <c:order val="3"/>
          <c:tx>
            <c:strRef>
              <c:f>'With seasonal adaptation'!$BO$4</c:f>
              <c:strCache>
                <c:ptCount val="1"/>
                <c:pt idx="0">
                  <c:v>Potential supplied waste heat (ttbar mode)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'With seasonal adaptation'!$A$5:$A$56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'With seasonal adaptation'!$BO$5:$BO$56</c:f>
              <c:numCache>
                <c:formatCode>#,##0.00</c:formatCode>
                <c:ptCount val="52"/>
                <c:pt idx="0">
                  <c:v>20.351199999999999</c:v>
                </c:pt>
                <c:pt idx="1">
                  <c:v>8.6552000000000007</c:v>
                </c:pt>
                <c:pt idx="2">
                  <c:v>17.9512</c:v>
                </c:pt>
                <c:pt idx="3">
                  <c:v>19.051199999999998</c:v>
                </c:pt>
                <c:pt idx="4">
                  <c:v>14.877599999999999</c:v>
                </c:pt>
                <c:pt idx="5">
                  <c:v>15.751199999999999</c:v>
                </c:pt>
                <c:pt idx="6">
                  <c:v>8.7552000000000003</c:v>
                </c:pt>
                <c:pt idx="7">
                  <c:v>16.851199999999999</c:v>
                </c:pt>
                <c:pt idx="8">
                  <c:v>14.0512</c:v>
                </c:pt>
                <c:pt idx="9">
                  <c:v>5.8552</c:v>
                </c:pt>
                <c:pt idx="10">
                  <c:v>12.991999999999999</c:v>
                </c:pt>
                <c:pt idx="11">
                  <c:v>9.1823999999999995</c:v>
                </c:pt>
                <c:pt idx="12">
                  <c:v>11.5776</c:v>
                </c:pt>
                <c:pt idx="13">
                  <c:v>11.891999999999998</c:v>
                </c:pt>
                <c:pt idx="14">
                  <c:v>13.751200000000001</c:v>
                </c:pt>
                <c:pt idx="15">
                  <c:v>6.9552000000000005</c:v>
                </c:pt>
                <c:pt idx="16">
                  <c:v>11.691999999999998</c:v>
                </c:pt>
                <c:pt idx="17">
                  <c:v>9.7591999999999999</c:v>
                </c:pt>
                <c:pt idx="18">
                  <c:v>7.259199999999999</c:v>
                </c:pt>
                <c:pt idx="19">
                  <c:v>1.3376000000000001</c:v>
                </c:pt>
                <c:pt idx="20">
                  <c:v>1.3376000000000001</c:v>
                </c:pt>
                <c:pt idx="21">
                  <c:v>1.2376</c:v>
                </c:pt>
                <c:pt idx="22">
                  <c:v>1.2376</c:v>
                </c:pt>
                <c:pt idx="23">
                  <c:v>1.2376</c:v>
                </c:pt>
                <c:pt idx="24">
                  <c:v>1.1375999999999999</c:v>
                </c:pt>
                <c:pt idx="25">
                  <c:v>1.1375999999999999</c:v>
                </c:pt>
                <c:pt idx="26">
                  <c:v>1.1375999999999999</c:v>
                </c:pt>
                <c:pt idx="27">
                  <c:v>1.1375999999999999</c:v>
                </c:pt>
                <c:pt idx="28">
                  <c:v>1.0376000000000001</c:v>
                </c:pt>
                <c:pt idx="29">
                  <c:v>1.0376000000000001</c:v>
                </c:pt>
                <c:pt idx="30">
                  <c:v>1.0376000000000001</c:v>
                </c:pt>
                <c:pt idx="31">
                  <c:v>1.0376000000000001</c:v>
                </c:pt>
                <c:pt idx="32">
                  <c:v>1.0376000000000001</c:v>
                </c:pt>
                <c:pt idx="33">
                  <c:v>1.0376000000000001</c:v>
                </c:pt>
                <c:pt idx="34">
                  <c:v>1.0376000000000001</c:v>
                </c:pt>
                <c:pt idx="35">
                  <c:v>1.2376</c:v>
                </c:pt>
                <c:pt idx="36">
                  <c:v>6.1549159378692719</c:v>
                </c:pt>
                <c:pt idx="37">
                  <c:v>6.2549159378692716</c:v>
                </c:pt>
                <c:pt idx="38">
                  <c:v>6.4549159378692718</c:v>
                </c:pt>
                <c:pt idx="39">
                  <c:v>6.4549159378692718</c:v>
                </c:pt>
                <c:pt idx="40">
                  <c:v>6.8591999999999995</c:v>
                </c:pt>
                <c:pt idx="41">
                  <c:v>13.392000000000001</c:v>
                </c:pt>
                <c:pt idx="42">
                  <c:v>4.1551999999999998</c:v>
                </c:pt>
                <c:pt idx="43">
                  <c:v>13.8512</c:v>
                </c:pt>
                <c:pt idx="44">
                  <c:v>17.151200000000003</c:v>
                </c:pt>
                <c:pt idx="45">
                  <c:v>14.651199999999999</c:v>
                </c:pt>
                <c:pt idx="46">
                  <c:v>8.9687999999999981</c:v>
                </c:pt>
                <c:pt idx="47">
                  <c:v>14.377600000000001</c:v>
                </c:pt>
                <c:pt idx="48">
                  <c:v>18.351199999999999</c:v>
                </c:pt>
                <c:pt idx="49">
                  <c:v>17.9512</c:v>
                </c:pt>
                <c:pt idx="50">
                  <c:v>9.7824000000000009</c:v>
                </c:pt>
                <c:pt idx="51">
                  <c:v>18.4512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E7-4596-92A9-AEC65B1E483E}"/>
            </c:ext>
          </c:extLst>
        </c:ser>
        <c:ser>
          <c:idx val="3"/>
          <c:order val="4"/>
          <c:tx>
            <c:strRef>
              <c:f>'With seasonal adaptation'!$BF$4</c:f>
              <c:strCache>
                <c:ptCount val="1"/>
                <c:pt idx="0">
                  <c:v>Potential supplied waste heat (Z mode)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'With seasonal adaptation'!$A$5:$A$56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'With seasonal adaptation'!$BF$5:$BF$56</c:f>
              <c:numCache>
                <c:formatCode>#,##0.00</c:formatCode>
                <c:ptCount val="52"/>
                <c:pt idx="0">
                  <c:v>14.666858473379413</c:v>
                </c:pt>
                <c:pt idx="1">
                  <c:v>4.8943107572972711</c:v>
                </c:pt>
                <c:pt idx="2">
                  <c:v>12.766858473379411</c:v>
                </c:pt>
                <c:pt idx="3">
                  <c:v>13.566858473379414</c:v>
                </c:pt>
                <c:pt idx="4">
                  <c:v>9.6237932037612808</c:v>
                </c:pt>
                <c:pt idx="5">
                  <c:v>11.066858473379412</c:v>
                </c:pt>
                <c:pt idx="6">
                  <c:v>4.9943107572972707</c:v>
                </c:pt>
                <c:pt idx="7">
                  <c:v>11.866858473379413</c:v>
                </c:pt>
                <c:pt idx="8">
                  <c:v>9.6961251137807505</c:v>
                </c:pt>
                <c:pt idx="9">
                  <c:v>4.19431075729727</c:v>
                </c:pt>
                <c:pt idx="10">
                  <c:v>8.8961251137807515</c:v>
                </c:pt>
                <c:pt idx="11">
                  <c:v>5.0847107572972705</c:v>
                </c:pt>
                <c:pt idx="12">
                  <c:v>7.0237932037612802</c:v>
                </c:pt>
                <c:pt idx="13">
                  <c:v>7.9961251137807512</c:v>
                </c:pt>
                <c:pt idx="14">
                  <c:v>9.3961251137807515</c:v>
                </c:pt>
                <c:pt idx="15">
                  <c:v>4.4943107572972707</c:v>
                </c:pt>
                <c:pt idx="16">
                  <c:v>7.8961251137807507</c:v>
                </c:pt>
                <c:pt idx="17">
                  <c:v>7.2649883721932627</c:v>
                </c:pt>
                <c:pt idx="18">
                  <c:v>6.6311367415874871</c:v>
                </c:pt>
                <c:pt idx="19">
                  <c:v>1.1536000000000002</c:v>
                </c:pt>
                <c:pt idx="20">
                  <c:v>1.1536000000000002</c:v>
                </c:pt>
                <c:pt idx="21">
                  <c:v>1.0696000000000001</c:v>
                </c:pt>
                <c:pt idx="22">
                  <c:v>1.0696000000000001</c:v>
                </c:pt>
                <c:pt idx="23">
                  <c:v>1.0696000000000001</c:v>
                </c:pt>
                <c:pt idx="24">
                  <c:v>0.96959999999999991</c:v>
                </c:pt>
                <c:pt idx="25">
                  <c:v>0.96959999999999991</c:v>
                </c:pt>
                <c:pt idx="26">
                  <c:v>0.96959999999999991</c:v>
                </c:pt>
                <c:pt idx="27">
                  <c:v>0.96959999999999991</c:v>
                </c:pt>
                <c:pt idx="28">
                  <c:v>0.86960000000000004</c:v>
                </c:pt>
                <c:pt idx="29">
                  <c:v>0.86960000000000004</c:v>
                </c:pt>
                <c:pt idx="30">
                  <c:v>0.86960000000000004</c:v>
                </c:pt>
                <c:pt idx="31">
                  <c:v>0.86960000000000004</c:v>
                </c:pt>
                <c:pt idx="32">
                  <c:v>0.86960000000000004</c:v>
                </c:pt>
                <c:pt idx="33">
                  <c:v>0.86960000000000004</c:v>
                </c:pt>
                <c:pt idx="34">
                  <c:v>0.86960000000000004</c:v>
                </c:pt>
                <c:pt idx="35">
                  <c:v>1.0696000000000001</c:v>
                </c:pt>
                <c:pt idx="36">
                  <c:v>4.8923205414424737</c:v>
                </c:pt>
                <c:pt idx="37">
                  <c:v>4.8913810077171256</c:v>
                </c:pt>
                <c:pt idx="38">
                  <c:v>4.9913810077171252</c:v>
                </c:pt>
                <c:pt idx="39">
                  <c:v>4.9913810077171252</c:v>
                </c:pt>
                <c:pt idx="40">
                  <c:v>6.231215999999999</c:v>
                </c:pt>
                <c:pt idx="41">
                  <c:v>9.1961251137807523</c:v>
                </c:pt>
                <c:pt idx="42">
                  <c:v>2.6087107572972705</c:v>
                </c:pt>
                <c:pt idx="43">
                  <c:v>9.4961251137807512</c:v>
                </c:pt>
                <c:pt idx="44">
                  <c:v>12.066858473379414</c:v>
                </c:pt>
                <c:pt idx="45">
                  <c:v>10.166858473379413</c:v>
                </c:pt>
                <c:pt idx="46">
                  <c:v>4.9943107572972707</c:v>
                </c:pt>
                <c:pt idx="47">
                  <c:v>9.2237932037612804</c:v>
                </c:pt>
                <c:pt idx="48">
                  <c:v>13.066858473379412</c:v>
                </c:pt>
                <c:pt idx="49">
                  <c:v>12.766858473379411</c:v>
                </c:pt>
                <c:pt idx="50">
                  <c:v>5.1847107572972702</c:v>
                </c:pt>
                <c:pt idx="51">
                  <c:v>13.166858473379412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E7-4596-92A9-AEC65B1E48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990752"/>
        <c:axId val="41987872"/>
      </c:areaChart>
      <c:lineChart>
        <c:grouping val="standard"/>
        <c:varyColors val="0"/>
        <c:ser>
          <c:idx val="0"/>
          <c:order val="0"/>
          <c:tx>
            <c:strRef>
              <c:f>'With seasonal adaptation'!$J$4</c:f>
              <c:strCache>
                <c:ptCount val="1"/>
                <c:pt idx="0">
                  <c:v>FCC Waste heat (Z mode)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'With seasonal adaptation'!$A$5:$A$56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'With seasonal adaptation'!$J$5:$J$56</c:f>
              <c:numCache>
                <c:formatCode>#,##0.00</c:formatCode>
                <c:ptCount val="52"/>
                <c:pt idx="0">
                  <c:v>31.859473791492441</c:v>
                </c:pt>
                <c:pt idx="1">
                  <c:v>5.8791107572972701</c:v>
                </c:pt>
                <c:pt idx="2">
                  <c:v>31.859473791492441</c:v>
                </c:pt>
                <c:pt idx="3">
                  <c:v>31.859473791492441</c:v>
                </c:pt>
                <c:pt idx="4">
                  <c:v>14.717572815045123</c:v>
                </c:pt>
                <c:pt idx="5">
                  <c:v>31.859473791492441</c:v>
                </c:pt>
                <c:pt idx="6">
                  <c:v>5.8791107572972701</c:v>
                </c:pt>
                <c:pt idx="7">
                  <c:v>31.859473791492441</c:v>
                </c:pt>
                <c:pt idx="8">
                  <c:v>31.859473791492441</c:v>
                </c:pt>
                <c:pt idx="9">
                  <c:v>5.8791107572972701</c:v>
                </c:pt>
                <c:pt idx="10">
                  <c:v>31.859473791492441</c:v>
                </c:pt>
                <c:pt idx="11">
                  <c:v>5.8791107572972701</c:v>
                </c:pt>
                <c:pt idx="12">
                  <c:v>14.717572815045123</c:v>
                </c:pt>
                <c:pt idx="13">
                  <c:v>31.859473791492441</c:v>
                </c:pt>
                <c:pt idx="14">
                  <c:v>31.859473791492441</c:v>
                </c:pt>
                <c:pt idx="15">
                  <c:v>5.8791107572972701</c:v>
                </c:pt>
                <c:pt idx="16">
                  <c:v>31.859473791492441</c:v>
                </c:pt>
                <c:pt idx="17">
                  <c:v>31.859473791492441</c:v>
                </c:pt>
                <c:pt idx="18">
                  <c:v>31.859473791492441</c:v>
                </c:pt>
                <c:pt idx="19">
                  <c:v>1.4616000000000002</c:v>
                </c:pt>
                <c:pt idx="20">
                  <c:v>1.4616000000000002</c:v>
                </c:pt>
                <c:pt idx="21">
                  <c:v>1.4616000000000002</c:v>
                </c:pt>
                <c:pt idx="22">
                  <c:v>1.4616000000000002</c:v>
                </c:pt>
                <c:pt idx="23">
                  <c:v>1.4616000000000002</c:v>
                </c:pt>
                <c:pt idx="24">
                  <c:v>1.4616000000000002</c:v>
                </c:pt>
                <c:pt idx="25">
                  <c:v>1.4616000000000002</c:v>
                </c:pt>
                <c:pt idx="26">
                  <c:v>1.4616000000000002</c:v>
                </c:pt>
                <c:pt idx="27">
                  <c:v>1.4616000000000002</c:v>
                </c:pt>
                <c:pt idx="28">
                  <c:v>1.4616000000000002</c:v>
                </c:pt>
                <c:pt idx="29">
                  <c:v>1.4616000000000002</c:v>
                </c:pt>
                <c:pt idx="30">
                  <c:v>1.4616000000000002</c:v>
                </c:pt>
                <c:pt idx="31">
                  <c:v>1.4616000000000002</c:v>
                </c:pt>
                <c:pt idx="32">
                  <c:v>1.4616000000000002</c:v>
                </c:pt>
                <c:pt idx="33">
                  <c:v>1.4616000000000002</c:v>
                </c:pt>
                <c:pt idx="34">
                  <c:v>1.4616000000000002</c:v>
                </c:pt>
                <c:pt idx="35">
                  <c:v>1.4616000000000002</c:v>
                </c:pt>
                <c:pt idx="36">
                  <c:v>20.662087256307565</c:v>
                </c:pt>
                <c:pt idx="37">
                  <c:v>20.658689659874412</c:v>
                </c:pt>
                <c:pt idx="38">
                  <c:v>20.658689659874412</c:v>
                </c:pt>
                <c:pt idx="39">
                  <c:v>20.658689659874412</c:v>
                </c:pt>
                <c:pt idx="40">
                  <c:v>31.864227993411564</c:v>
                </c:pt>
                <c:pt idx="41">
                  <c:v>31.859473791492441</c:v>
                </c:pt>
                <c:pt idx="42">
                  <c:v>5.8791107572972701</c:v>
                </c:pt>
                <c:pt idx="43">
                  <c:v>31.859473791492441</c:v>
                </c:pt>
                <c:pt idx="44">
                  <c:v>31.859473791492441</c:v>
                </c:pt>
                <c:pt idx="45">
                  <c:v>31.859473791492441</c:v>
                </c:pt>
                <c:pt idx="46">
                  <c:v>5.8791107572972701</c:v>
                </c:pt>
                <c:pt idx="47">
                  <c:v>14.717572815045123</c:v>
                </c:pt>
                <c:pt idx="48">
                  <c:v>31.859473791492441</c:v>
                </c:pt>
                <c:pt idx="49">
                  <c:v>31.859473791492441</c:v>
                </c:pt>
                <c:pt idx="50">
                  <c:v>5.8791107572972701</c:v>
                </c:pt>
                <c:pt idx="51">
                  <c:v>31.859473791492441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2E7-4596-92A9-AEC65B1E483E}"/>
            </c:ext>
          </c:extLst>
        </c:ser>
        <c:ser>
          <c:idx val="1"/>
          <c:order val="1"/>
          <c:tx>
            <c:strRef>
              <c:f>'With seasonal adaptation'!$S$4</c:f>
              <c:strCache>
                <c:ptCount val="1"/>
                <c:pt idx="0">
                  <c:v>FCC Waste heat (ttbar mode)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'With seasonal adaptation'!$A$5:$A$56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'With seasonal adaptation'!$S$5:$S$56</c:f>
              <c:numCache>
                <c:formatCode>#,##0.00</c:formatCode>
                <c:ptCount val="52"/>
                <c:pt idx="0">
                  <c:v>57.01415999999999</c:v>
                </c:pt>
                <c:pt idx="1">
                  <c:v>20.244</c:v>
                </c:pt>
                <c:pt idx="2">
                  <c:v>57.01415999999999</c:v>
                </c:pt>
                <c:pt idx="3">
                  <c:v>57.01415999999999</c:v>
                </c:pt>
                <c:pt idx="4">
                  <c:v>39.866400000000006</c:v>
                </c:pt>
                <c:pt idx="5">
                  <c:v>57.01415999999999</c:v>
                </c:pt>
                <c:pt idx="6">
                  <c:v>20.244</c:v>
                </c:pt>
                <c:pt idx="7">
                  <c:v>57.01415999999999</c:v>
                </c:pt>
                <c:pt idx="8">
                  <c:v>57.01415999999999</c:v>
                </c:pt>
                <c:pt idx="9">
                  <c:v>20.244</c:v>
                </c:pt>
                <c:pt idx="10">
                  <c:v>57.01415999999999</c:v>
                </c:pt>
                <c:pt idx="11">
                  <c:v>20.244</c:v>
                </c:pt>
                <c:pt idx="12">
                  <c:v>39.866400000000006</c:v>
                </c:pt>
                <c:pt idx="13">
                  <c:v>57.01415999999999</c:v>
                </c:pt>
                <c:pt idx="14">
                  <c:v>57.01415999999999</c:v>
                </c:pt>
                <c:pt idx="15">
                  <c:v>20.244</c:v>
                </c:pt>
                <c:pt idx="16">
                  <c:v>57.01415999999999</c:v>
                </c:pt>
                <c:pt idx="17">
                  <c:v>57.01415999999999</c:v>
                </c:pt>
                <c:pt idx="18">
                  <c:v>57.01415999999999</c:v>
                </c:pt>
                <c:pt idx="19">
                  <c:v>1.9151999999999998</c:v>
                </c:pt>
                <c:pt idx="20">
                  <c:v>1.9151999999999998</c:v>
                </c:pt>
                <c:pt idx="21">
                  <c:v>1.9151999999999998</c:v>
                </c:pt>
                <c:pt idx="22">
                  <c:v>1.9151999999999998</c:v>
                </c:pt>
                <c:pt idx="23">
                  <c:v>1.9151999999999998</c:v>
                </c:pt>
                <c:pt idx="24">
                  <c:v>1.9151999999999998</c:v>
                </c:pt>
                <c:pt idx="25">
                  <c:v>1.9151999999999998</c:v>
                </c:pt>
                <c:pt idx="26">
                  <c:v>1.9151999999999998</c:v>
                </c:pt>
                <c:pt idx="27">
                  <c:v>1.9151999999999998</c:v>
                </c:pt>
                <c:pt idx="28">
                  <c:v>1.9151999999999998</c:v>
                </c:pt>
                <c:pt idx="29">
                  <c:v>1.9151999999999998</c:v>
                </c:pt>
                <c:pt idx="30">
                  <c:v>1.9151999999999998</c:v>
                </c:pt>
                <c:pt idx="31">
                  <c:v>1.9151999999999998</c:v>
                </c:pt>
                <c:pt idx="32">
                  <c:v>1.9151999999999998</c:v>
                </c:pt>
                <c:pt idx="33">
                  <c:v>1.9151999999999998</c:v>
                </c:pt>
                <c:pt idx="34">
                  <c:v>1.9151999999999998</c:v>
                </c:pt>
                <c:pt idx="35">
                  <c:v>1.9151999999999998</c:v>
                </c:pt>
                <c:pt idx="36">
                  <c:v>37.129829251405084</c:v>
                </c:pt>
                <c:pt idx="37">
                  <c:v>37.129829251405084</c:v>
                </c:pt>
                <c:pt idx="38">
                  <c:v>37.129829251405084</c:v>
                </c:pt>
                <c:pt idx="39">
                  <c:v>37.129829251405084</c:v>
                </c:pt>
                <c:pt idx="40">
                  <c:v>57.01415999999999</c:v>
                </c:pt>
                <c:pt idx="41">
                  <c:v>57.01415999999999</c:v>
                </c:pt>
                <c:pt idx="42">
                  <c:v>20.244</c:v>
                </c:pt>
                <c:pt idx="43">
                  <c:v>57.01415999999999</c:v>
                </c:pt>
                <c:pt idx="44">
                  <c:v>57.01415999999999</c:v>
                </c:pt>
                <c:pt idx="45">
                  <c:v>57.01415999999999</c:v>
                </c:pt>
                <c:pt idx="46">
                  <c:v>20.244</c:v>
                </c:pt>
                <c:pt idx="47">
                  <c:v>39.866400000000006</c:v>
                </c:pt>
                <c:pt idx="48">
                  <c:v>57.01415999999999</c:v>
                </c:pt>
                <c:pt idx="49">
                  <c:v>57.01415999999999</c:v>
                </c:pt>
                <c:pt idx="50">
                  <c:v>20.244</c:v>
                </c:pt>
                <c:pt idx="51">
                  <c:v>57.01415999999999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82E7-4596-92A9-AEC65B1E483E}"/>
            </c:ext>
          </c:extLst>
        </c:ser>
        <c:ser>
          <c:idx val="2"/>
          <c:order val="2"/>
          <c:tx>
            <c:strRef>
              <c:f>'With seasonal adaptation'!$AV$4</c:f>
              <c:strCache>
                <c:ptCount val="1"/>
                <c:pt idx="0">
                  <c:v>Heat demand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'With seasonal adaptation'!$A$5:$A$56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'With seasonal adaptation'!$AV$5:$AV$56</c:f>
              <c:numCache>
                <c:formatCode>#,##0.00</c:formatCode>
                <c:ptCount val="52"/>
                <c:pt idx="0">
                  <c:v>160</c:v>
                </c:pt>
                <c:pt idx="1">
                  <c:v>93.1</c:v>
                </c:pt>
                <c:pt idx="2">
                  <c:v>116.1</c:v>
                </c:pt>
                <c:pt idx="3">
                  <c:v>134.4</c:v>
                </c:pt>
                <c:pt idx="4">
                  <c:v>116.2</c:v>
                </c:pt>
                <c:pt idx="5">
                  <c:v>83.6</c:v>
                </c:pt>
                <c:pt idx="6">
                  <c:v>98.3</c:v>
                </c:pt>
                <c:pt idx="7">
                  <c:v>99.4</c:v>
                </c:pt>
                <c:pt idx="8">
                  <c:v>52.6</c:v>
                </c:pt>
                <c:pt idx="9">
                  <c:v>50.4</c:v>
                </c:pt>
                <c:pt idx="10">
                  <c:v>40.6</c:v>
                </c:pt>
                <c:pt idx="11">
                  <c:v>109.2</c:v>
                </c:pt>
                <c:pt idx="12">
                  <c:v>59.6</c:v>
                </c:pt>
                <c:pt idx="13">
                  <c:v>23.3</c:v>
                </c:pt>
                <c:pt idx="14">
                  <c:v>51.6</c:v>
                </c:pt>
                <c:pt idx="15">
                  <c:v>66.5</c:v>
                </c:pt>
                <c:pt idx="16">
                  <c:v>21.8</c:v>
                </c:pt>
                <c:pt idx="17">
                  <c:v>11.7</c:v>
                </c:pt>
                <c:pt idx="18">
                  <c:v>8.3000000000000007</c:v>
                </c:pt>
                <c:pt idx="19">
                  <c:v>8.1999999999999993</c:v>
                </c:pt>
                <c:pt idx="20">
                  <c:v>8</c:v>
                </c:pt>
                <c:pt idx="21">
                  <c:v>7.4</c:v>
                </c:pt>
                <c:pt idx="22">
                  <c:v>7.6</c:v>
                </c:pt>
                <c:pt idx="23">
                  <c:v>7.4</c:v>
                </c:pt>
                <c:pt idx="24">
                  <c:v>7</c:v>
                </c:pt>
                <c:pt idx="25">
                  <c:v>6.8</c:v>
                </c:pt>
                <c:pt idx="26">
                  <c:v>6.9</c:v>
                </c:pt>
                <c:pt idx="27">
                  <c:v>6.9</c:v>
                </c:pt>
                <c:pt idx="28">
                  <c:v>6.7</c:v>
                </c:pt>
                <c:pt idx="29">
                  <c:v>6.6</c:v>
                </c:pt>
                <c:pt idx="30">
                  <c:v>6.3</c:v>
                </c:pt>
                <c:pt idx="31">
                  <c:v>6.4</c:v>
                </c:pt>
                <c:pt idx="32">
                  <c:v>6.3</c:v>
                </c:pt>
                <c:pt idx="33">
                  <c:v>6.2</c:v>
                </c:pt>
                <c:pt idx="34">
                  <c:v>6.6</c:v>
                </c:pt>
                <c:pt idx="35">
                  <c:v>7.1</c:v>
                </c:pt>
                <c:pt idx="36">
                  <c:v>7.3</c:v>
                </c:pt>
                <c:pt idx="37">
                  <c:v>7.5</c:v>
                </c:pt>
                <c:pt idx="38">
                  <c:v>7.6</c:v>
                </c:pt>
                <c:pt idx="39">
                  <c:v>7.6</c:v>
                </c:pt>
                <c:pt idx="40">
                  <c:v>7.7</c:v>
                </c:pt>
                <c:pt idx="41">
                  <c:v>43.6</c:v>
                </c:pt>
                <c:pt idx="42">
                  <c:v>20</c:v>
                </c:pt>
                <c:pt idx="43">
                  <c:v>53.6</c:v>
                </c:pt>
                <c:pt idx="44">
                  <c:v>102.7</c:v>
                </c:pt>
                <c:pt idx="45">
                  <c:v>62.8</c:v>
                </c:pt>
                <c:pt idx="46">
                  <c:v>100.5</c:v>
                </c:pt>
                <c:pt idx="47">
                  <c:v>107.4</c:v>
                </c:pt>
                <c:pt idx="48">
                  <c:v>126</c:v>
                </c:pt>
                <c:pt idx="49">
                  <c:v>118</c:v>
                </c:pt>
                <c:pt idx="50">
                  <c:v>127.3</c:v>
                </c:pt>
                <c:pt idx="51">
                  <c:v>126.9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82E7-4596-92A9-AEC65B1E48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990752"/>
        <c:axId val="41987872"/>
      </c:lineChart>
      <c:catAx>
        <c:axId val="41990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987872"/>
        <c:crosses val="autoZero"/>
        <c:auto val="1"/>
        <c:lblAlgn val="ctr"/>
        <c:lblOffset val="100"/>
        <c:noMultiLvlLbl val="0"/>
      </c:catAx>
      <c:valAx>
        <c:axId val="41987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990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19.05.2025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With</a:t>
            </a:r>
            <a:r>
              <a:rPr lang="fr-CH" dirty="0"/>
              <a:t> 26 </a:t>
            </a:r>
            <a:r>
              <a:rPr lang="fr-CH" dirty="0" err="1"/>
              <a:t>week</a:t>
            </a:r>
            <a:r>
              <a:rPr lang="fr-CH" dirty="0"/>
              <a:t> change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53657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800" b="0" i="1" dirty="0"/>
              <a:t>(This is typically true for households, but less so for industrial users, who often benefit from negotiated or preferential rates. Need to be adapted case-by-case. Had to use an assumption, not considered (mainly not industrial)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1377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The shadow cost (or social cost) of carbon</a:t>
            </a:r>
            <a:r>
              <a:rPr lang="en-GB" dirty="0"/>
              <a:t> is the </a:t>
            </a:r>
            <a:r>
              <a:rPr lang="en-GB" b="1" dirty="0"/>
              <a:t>monetary value of the damage caused by emitting one tonne of CO₂ into the atmosphere</a:t>
            </a:r>
            <a:r>
              <a:rPr lang="en-GB" dirty="0"/>
              <a:t>.</a:t>
            </a:r>
            <a:br>
              <a:rPr lang="en-GB" dirty="0"/>
            </a:br>
            <a:r>
              <a:rPr lang="en-GB" dirty="0"/>
              <a:t>It reflects the </a:t>
            </a:r>
            <a:r>
              <a:rPr lang="en-GB" b="1" dirty="0"/>
              <a:t>real cost to society</a:t>
            </a:r>
            <a:r>
              <a:rPr lang="en-GB" dirty="0"/>
              <a:t>, including impacts on health, the environment, agriculture, and climate-related disasters.</a:t>
            </a:r>
          </a:p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4% rate reduction efforts made to achieve carbon neutrality.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88988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800" b="0" dirty="0"/>
              <a:t>With an assumption of a cost of 0.88 EUR per m3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44158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linear heat density is a very important parameter to consider, it is around 6.43 MWh, which means that for every meter along the length of the structure (such as a pipeline, cable, or heat exchanger), there is an associated energy value of 6.43 megawatt-hours.</a:t>
            </a:r>
            <a:endParaRPr lang="en-GB" dirty="0"/>
          </a:p>
          <a:p>
            <a:r>
              <a:rPr lang="en-GB" dirty="0"/>
              <a:t>Improve the quality for the final user (higher temperature) + facilitate extension to other consumers</a:t>
            </a:r>
          </a:p>
          <a:p>
            <a:r>
              <a:rPr lang="en-GB" dirty="0"/>
              <a:t>Opportunity to split costs</a:t>
            </a:r>
          </a:p>
          <a:p>
            <a:r>
              <a:rPr lang="en-GB" dirty="0"/>
              <a:t>Technical concept only based on assumptions: based on the cheese producer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89131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Project relevant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61053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5" name="Textfeld 1">
            <a:extLst>
              <a:ext uri="{FF2B5EF4-FFF2-40B4-BE49-F238E27FC236}">
                <a16:creationId xmlns:a16="http://schemas.microsoft.com/office/drawing/2014/main" id="{600B50E7-60F2-1B89-94C8-E80D3951CC5A}"/>
              </a:ext>
            </a:extLst>
          </p:cNvPr>
          <p:cNvSpPr txBox="1"/>
          <p:nvPr userDrawn="1"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20.05.2025 / FCC WEEK 2025</a:t>
            </a:r>
          </a:p>
        </p:txBody>
      </p:sp>
      <p:sp>
        <p:nvSpPr>
          <p:cNvPr id="7" name="Textfeld 2">
            <a:extLst>
              <a:ext uri="{FF2B5EF4-FFF2-40B4-BE49-F238E27FC236}">
                <a16:creationId xmlns:a16="http://schemas.microsoft.com/office/drawing/2014/main" id="{CC59ED7F-B59E-86BE-79D1-E5DB406666DF}"/>
              </a:ext>
            </a:extLst>
          </p:cNvPr>
          <p:cNvSpPr txBox="1"/>
          <p:nvPr userDrawn="1"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800" dirty="0">
                <a:solidFill>
                  <a:schemeClr val="bg1"/>
                </a:solidFill>
              </a:rPr>
              <a:t>Leslie ALIX</a:t>
            </a: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5.xlsx"/><Relationship Id="rId3" Type="http://schemas.openxmlformats.org/officeDocument/2006/relationships/image" Target="../media/image13.emf"/><Relationship Id="rId7" Type="http://schemas.openxmlformats.org/officeDocument/2006/relationships/image" Target="../media/image15.emf"/><Relationship Id="rId2" Type="http://schemas.openxmlformats.org/officeDocument/2006/relationships/package" Target="../embeddings/Microsoft_Excel_Worksheet2.xlsx"/><Relationship Id="rId1" Type="http://schemas.openxmlformats.org/officeDocument/2006/relationships/slideLayout" Target="../slideLayouts/slideLayout6.xml"/><Relationship Id="rId6" Type="http://schemas.openxmlformats.org/officeDocument/2006/relationships/package" Target="../embeddings/Microsoft_Excel_Worksheet4.xlsx"/><Relationship Id="rId5" Type="http://schemas.openxmlformats.org/officeDocument/2006/relationships/image" Target="../media/image14.emf"/><Relationship Id="rId4" Type="http://schemas.openxmlformats.org/officeDocument/2006/relationships/package" Target="../embeddings/Microsoft_Excel_Worksheet3.xlsx"/><Relationship Id="rId9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waste heat supply concept</a:t>
            </a:r>
            <a:br>
              <a:rPr lang="en-GB" dirty="0"/>
            </a:br>
            <a:endParaRPr lang="en-US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20/05/2025</a:t>
            </a:r>
          </a:p>
          <a:p>
            <a:r>
              <a:rPr lang="en-US" dirty="0"/>
              <a:t>Leslie ALIX (CERN/CNRS)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87494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A20BD-1DA3-52D2-0F3B-81C0089876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5555428-66ED-42BE-F778-870DADC0A9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11009E-9008-2B58-5D1A-31DD7C0B52A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1" y="1404000"/>
            <a:ext cx="3913176" cy="3088800"/>
          </a:xfrm>
        </p:spPr>
        <p:txBody>
          <a:bodyPr/>
          <a:lstStyle/>
          <a:p>
            <a:r>
              <a:rPr lang="en-GB" dirty="0"/>
              <a:t>CO2eq emissions savings potential: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dirty="0"/>
              <a:t>Current average carbon intensity of heating in the CERN region: </a:t>
            </a:r>
          </a:p>
          <a:p>
            <a:pPr marL="758250" lvl="1" indent="-285750">
              <a:buFont typeface="Courier New" panose="02070309020205020404" pitchFamily="49" charset="0"/>
              <a:buChar char="o"/>
            </a:pPr>
            <a:r>
              <a:rPr lang="en-GB" b="0" dirty="0"/>
              <a:t>186.7 gCO2eq/kWh (with a 4% of reduction rate per year)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dirty="0"/>
              <a:t>Estimated carbon intensity to obtain FCC’s waste heat:</a:t>
            </a:r>
          </a:p>
          <a:p>
            <a:pPr marL="758250" lvl="1" indent="-285750" algn="just">
              <a:buFont typeface="Courier New" panose="02070309020205020404" pitchFamily="49" charset="0"/>
              <a:buChar char="o"/>
            </a:pPr>
            <a:r>
              <a:rPr lang="en-GB" b="0" dirty="0"/>
              <a:t>18 gCO2eq/kWh (baseline)</a:t>
            </a:r>
          </a:p>
          <a:p>
            <a:pPr marL="758250" lvl="1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dirty="0"/>
              <a:t>Projected CO2eq savings:</a:t>
            </a:r>
          </a:p>
          <a:p>
            <a:pPr marL="758250" lvl="1" indent="-285750">
              <a:buFont typeface="Courier New" panose="02070309020205020404" pitchFamily="49" charset="0"/>
              <a:buChar char="o"/>
            </a:pPr>
            <a:r>
              <a:rPr lang="en-GB" sz="1200" b="0" dirty="0"/>
              <a:t>Over the FCC-ee operational phase:</a:t>
            </a:r>
            <a:r>
              <a:rPr lang="en-GB" dirty="0"/>
              <a:t> 173,563 tCO2eq (baseline)</a:t>
            </a:r>
          </a:p>
          <a:p>
            <a:pPr marL="758250" lvl="1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758250" lvl="1" indent="-285750">
              <a:buFont typeface="Courier New" panose="02070309020205020404" pitchFamily="49" charset="0"/>
              <a:buChar char="o"/>
            </a:pPr>
            <a:r>
              <a:rPr lang="en-GB" dirty="0"/>
              <a:t>Annual average: 11,570 tCO2eq</a:t>
            </a:r>
            <a:r>
              <a:rPr lang="en-GB" sz="1000" dirty="0"/>
              <a:t> </a:t>
            </a:r>
            <a:r>
              <a:rPr lang="en-GB" sz="1000" i="1" dirty="0">
                <a:solidFill>
                  <a:srgbClr val="B3B3FF"/>
                </a:solidFill>
              </a:rPr>
              <a:t>(~1,244 French people annual emissions or 1,329 trips by car around the world)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69A2F61-77FE-43DD-A2B9-BD40A2FB86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Social cost of carbon: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dirty="0" err="1"/>
              <a:t>CO₂eq</a:t>
            </a:r>
            <a:r>
              <a:rPr lang="en-GB" sz="1200" b="0" dirty="0"/>
              <a:t> value in 2024: 192 EUR/ton*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dirty="0"/>
              <a:t>Increasing to 1,037 EUR/ton by 2050 and after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256E24-0F73-1305-CAD9-1050119D3196}"/>
              </a:ext>
            </a:extLst>
          </p:cNvPr>
          <p:cNvSpPr txBox="1"/>
          <p:nvPr/>
        </p:nvSpPr>
        <p:spPr>
          <a:xfrm>
            <a:off x="323528" y="4675396"/>
            <a:ext cx="3009157" cy="468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700" dirty="0">
                <a:effectLst/>
                <a:ea typeface="Times New Roman" panose="02020603050405020304" pitchFamily="18" charset="0"/>
              </a:rPr>
              <a:t>*European Commission, </a:t>
            </a:r>
            <a:r>
              <a:rPr lang="en-GB" sz="700" dirty="0" err="1">
                <a:effectLst/>
                <a:ea typeface="Times New Roman" panose="02020603050405020304" pitchFamily="18" charset="0"/>
              </a:rPr>
              <a:t>Vademecum</a:t>
            </a:r>
            <a:r>
              <a:rPr lang="en-GB" sz="700" dirty="0">
                <a:effectLst/>
                <a:ea typeface="Times New Roman" panose="02020603050405020304" pitchFamily="18" charset="0"/>
              </a:rPr>
              <a:t> for the economic appraisal, 2021</a:t>
            </a:r>
            <a:endParaRPr lang="en-GB" sz="700" dirty="0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D0DEB4D5-1A04-0220-4BBC-A3D9730A73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01013"/>
              </p:ext>
            </p:extLst>
          </p:nvPr>
        </p:nvGraphicFramePr>
        <p:xfrm>
          <a:off x="4687200" y="2787774"/>
          <a:ext cx="42444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254">
                  <a:extLst>
                    <a:ext uri="{9D8B030D-6E8A-4147-A177-3AD203B41FA5}">
                      <a16:colId xmlns:a16="http://schemas.microsoft.com/office/drawing/2014/main" val="4154280340"/>
                    </a:ext>
                  </a:extLst>
                </a:gridCol>
                <a:gridCol w="1439722">
                  <a:extLst>
                    <a:ext uri="{9D8B030D-6E8A-4147-A177-3AD203B41FA5}">
                      <a16:colId xmlns:a16="http://schemas.microsoft.com/office/drawing/2014/main" val="4184244179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938726130"/>
                    </a:ext>
                  </a:extLst>
                </a:gridCol>
                <a:gridCol w="1335264">
                  <a:extLst>
                    <a:ext uri="{9D8B030D-6E8A-4147-A177-3AD203B41FA5}">
                      <a16:colId xmlns:a16="http://schemas.microsoft.com/office/drawing/2014/main" val="220411191"/>
                    </a:ext>
                  </a:extLst>
                </a:gridCol>
              </a:tblGrid>
              <a:tr h="1680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 discounted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 undiscounted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903241"/>
                  </a:ext>
                </a:extLst>
              </a:tr>
              <a:tr h="1680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911676"/>
                  </a:ext>
                </a:extLst>
              </a:tr>
              <a:tr h="168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>
                        <a:lnSpc>
                          <a:spcPct val="150000"/>
                        </a:lnSpc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FCC-ee programme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>
                        <a:lnSpc>
                          <a:spcPct val="150000"/>
                        </a:lnSpc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77,741,373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>
                        <a:lnSpc>
                          <a:spcPct val="150000"/>
                        </a:lnSpc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178,415,699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7613634"/>
                  </a:ext>
                </a:extLst>
              </a:tr>
              <a:tr h="168085"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fr-CH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GB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5,182,758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GB" sz="1200" b="0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6745889"/>
                  </a:ext>
                </a:extLst>
              </a:tr>
            </a:tbl>
          </a:graphicData>
        </a:graphic>
      </p:graphicFrame>
      <p:sp>
        <p:nvSpPr>
          <p:cNvPr id="10" name="Titre 4">
            <a:extLst>
              <a:ext uri="{FF2B5EF4-FFF2-40B4-BE49-F238E27FC236}">
                <a16:creationId xmlns:a16="http://schemas.microsoft.com/office/drawing/2014/main" id="{23934A4C-F6C4-8C75-09DF-694614249F0E}"/>
              </a:ext>
            </a:extLst>
          </p:cNvPr>
          <p:cNvSpPr txBox="1">
            <a:spLocks/>
          </p:cNvSpPr>
          <p:nvPr/>
        </p:nvSpPr>
        <p:spPr>
          <a:xfrm>
            <a:off x="442800" y="41151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Socio-economic benefits of reusing waste heat </a:t>
            </a:r>
            <a:r>
              <a:rPr lang="en-GB" dirty="0">
                <a:solidFill>
                  <a:srgbClr val="B3B3FF"/>
                </a:solidFill>
              </a:rPr>
              <a:t>reduction and shadow cost of carbon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6220E31-99D6-0FDA-D69E-6DDEC27D0EBF}"/>
              </a:ext>
            </a:extLst>
          </p:cNvPr>
          <p:cNvSpPr txBox="1"/>
          <p:nvPr/>
        </p:nvSpPr>
        <p:spPr>
          <a:xfrm>
            <a:off x="5796136" y="3659933"/>
            <a:ext cx="2231701" cy="477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000" i="1" dirty="0">
                <a:solidFill>
                  <a:srgbClr val="B3B3FF"/>
                </a:solidFill>
              </a:rPr>
              <a:t>~ 77 GRAD </a:t>
            </a:r>
            <a:r>
              <a:rPr lang="fr-CH" sz="1000" i="1" dirty="0" err="1">
                <a:solidFill>
                  <a:srgbClr val="B3B3FF"/>
                </a:solidFill>
              </a:rPr>
              <a:t>origin</a:t>
            </a:r>
            <a:r>
              <a:rPr lang="fr-CH" sz="1000" i="1" dirty="0">
                <a:solidFill>
                  <a:srgbClr val="B3B3FF"/>
                </a:solidFill>
              </a:rPr>
              <a:t> </a:t>
            </a:r>
            <a:r>
              <a:rPr lang="fr-CH" sz="1000" i="1" dirty="0" err="1">
                <a:solidFill>
                  <a:srgbClr val="B3B3FF"/>
                </a:solidFill>
              </a:rPr>
              <a:t>annual</a:t>
            </a:r>
            <a:r>
              <a:rPr lang="fr-CH" sz="1000" i="1" dirty="0">
                <a:solidFill>
                  <a:srgbClr val="B3B3FF"/>
                </a:solidFill>
              </a:rPr>
              <a:t> salaries  </a:t>
            </a:r>
            <a:endParaRPr lang="en-GB" sz="1000" i="1" dirty="0">
              <a:solidFill>
                <a:srgbClr val="B3B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520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2E674E-86C0-47D1-ECFD-83B871DE03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9866C10-9D15-3AFE-2731-9A68F17BCC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52B90A5-7201-AF33-7939-DD5A8ED45A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571182"/>
            <a:ext cx="4023000" cy="3088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200" b="0" dirty="0"/>
              <a:t>By considering a saving of 1.6 m3 per MWh: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b="0" dirty="0"/>
              <a:t>FCC-ee operational phase: 8.2 million of m3 saved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b="0" dirty="0"/>
              <a:t>Annual average: 543,680 m3 </a:t>
            </a:r>
            <a:r>
              <a:rPr lang="en-GB" sz="1000" b="0" dirty="0">
                <a:solidFill>
                  <a:srgbClr val="B3B3FF"/>
                </a:solidFill>
              </a:rPr>
              <a:t>(</a:t>
            </a:r>
            <a:r>
              <a:rPr lang="en-GB" sz="1000" b="0" i="1" dirty="0">
                <a:solidFill>
                  <a:srgbClr val="B3B3FF"/>
                </a:solidFill>
              </a:rPr>
              <a:t>~9,928 people annual water consumption or 218 Olympic swimming pools</a:t>
            </a:r>
            <a:r>
              <a:rPr lang="en-GB" sz="1000" b="0" dirty="0">
                <a:solidFill>
                  <a:srgbClr val="B3B3FF"/>
                </a:solidFill>
              </a:rPr>
              <a:t>)</a:t>
            </a:r>
          </a:p>
          <a:p>
            <a:pPr>
              <a:lnSpc>
                <a:spcPct val="100000"/>
              </a:lnSpc>
            </a:pPr>
            <a:endParaRPr lang="en-GB" sz="1200" b="0" dirty="0"/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52DD8703-C793-5CAF-878A-E3D27E6CB5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87200" y="1571182"/>
            <a:ext cx="4023000" cy="3088800"/>
          </a:xfrm>
        </p:spPr>
        <p:txBody>
          <a:bodyPr/>
          <a:lstStyle/>
          <a:p>
            <a:r>
              <a:rPr lang="en-GB" sz="1200" b="0" dirty="0"/>
              <a:t>Cost savings due to water savings:</a:t>
            </a:r>
          </a:p>
          <a:p>
            <a:endParaRPr lang="en-GB" sz="1200" dirty="0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3AD47367-D05C-031C-8091-6704A02BB6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798790"/>
              </p:ext>
            </p:extLst>
          </p:nvPr>
        </p:nvGraphicFramePr>
        <p:xfrm>
          <a:off x="4460285" y="2574022"/>
          <a:ext cx="4144163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505">
                  <a:extLst>
                    <a:ext uri="{9D8B030D-6E8A-4147-A177-3AD203B41FA5}">
                      <a16:colId xmlns:a16="http://schemas.microsoft.com/office/drawing/2014/main" val="4154280340"/>
                    </a:ext>
                  </a:extLst>
                </a:gridCol>
                <a:gridCol w="1413655">
                  <a:extLst>
                    <a:ext uri="{9D8B030D-6E8A-4147-A177-3AD203B41FA5}">
                      <a16:colId xmlns:a16="http://schemas.microsoft.com/office/drawing/2014/main" val="342548602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938726130"/>
                    </a:ext>
                  </a:extLst>
                </a:gridCol>
                <a:gridCol w="1335851">
                  <a:extLst>
                    <a:ext uri="{9D8B030D-6E8A-4147-A177-3AD203B41FA5}">
                      <a16:colId xmlns:a16="http://schemas.microsoft.com/office/drawing/2014/main" val="220411191"/>
                    </a:ext>
                  </a:extLst>
                </a:gridCol>
              </a:tblGrid>
              <a:tr h="1680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 discounted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 undiscounted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903241"/>
                  </a:ext>
                </a:extLst>
              </a:tr>
              <a:tr h="1680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911676"/>
                  </a:ext>
                </a:extLst>
              </a:tr>
              <a:tr h="168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>
                        <a:lnSpc>
                          <a:spcPct val="150000"/>
                        </a:lnSpc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FCC-ee programme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>
                        <a:lnSpc>
                          <a:spcPct val="150000"/>
                        </a:lnSpc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3,014,201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>
                        <a:lnSpc>
                          <a:spcPct val="150000"/>
                        </a:lnSpc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7,139,878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7613634"/>
                  </a:ext>
                </a:extLst>
              </a:tr>
              <a:tr h="168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>
                        <a:lnSpc>
                          <a:spcPct val="150000"/>
                        </a:lnSpc>
                      </a:pPr>
                      <a:r>
                        <a:rPr lang="en-GB" sz="12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EAV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>
                        <a:lnSpc>
                          <a:spcPct val="150000"/>
                        </a:lnSpc>
                      </a:pPr>
                      <a:r>
                        <a:rPr lang="en-GB" sz="12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200,947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1816323"/>
                  </a:ext>
                </a:extLst>
              </a:tr>
            </a:tbl>
          </a:graphicData>
        </a:graphic>
      </p:graphicFrame>
      <p:sp>
        <p:nvSpPr>
          <p:cNvPr id="9" name="Titre 4">
            <a:extLst>
              <a:ext uri="{FF2B5EF4-FFF2-40B4-BE49-F238E27FC236}">
                <a16:creationId xmlns:a16="http://schemas.microsoft.com/office/drawing/2014/main" id="{867318B7-A058-56A5-6EF9-1D754720F453}"/>
              </a:ext>
            </a:extLst>
          </p:cNvPr>
          <p:cNvSpPr txBox="1">
            <a:spLocks/>
          </p:cNvSpPr>
          <p:nvPr/>
        </p:nvSpPr>
        <p:spPr>
          <a:xfrm>
            <a:off x="442800" y="41151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Socio-economic benefits of reusing waste heat </a:t>
            </a:r>
            <a:r>
              <a:rPr lang="en-GB" dirty="0">
                <a:solidFill>
                  <a:srgbClr val="B3B3FF"/>
                </a:solidFill>
              </a:rPr>
              <a:t>water savings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57CDB4F-7471-825A-BB28-D3751395C56A}"/>
              </a:ext>
            </a:extLst>
          </p:cNvPr>
          <p:cNvSpPr txBox="1"/>
          <p:nvPr/>
        </p:nvSpPr>
        <p:spPr>
          <a:xfrm>
            <a:off x="5575636" y="3534535"/>
            <a:ext cx="1976823" cy="477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000" i="1" dirty="0">
                <a:solidFill>
                  <a:srgbClr val="B3B3FF"/>
                </a:solidFill>
              </a:rPr>
              <a:t>~3 GRAD </a:t>
            </a:r>
            <a:r>
              <a:rPr lang="fr-CH" sz="1000" i="1" dirty="0" err="1">
                <a:solidFill>
                  <a:srgbClr val="B3B3FF"/>
                </a:solidFill>
              </a:rPr>
              <a:t>origin</a:t>
            </a:r>
            <a:r>
              <a:rPr lang="fr-CH" sz="1000" i="1" dirty="0">
                <a:solidFill>
                  <a:srgbClr val="B3B3FF"/>
                </a:solidFill>
              </a:rPr>
              <a:t> </a:t>
            </a:r>
            <a:r>
              <a:rPr lang="fr-CH" sz="1000" i="1" dirty="0" err="1">
                <a:solidFill>
                  <a:srgbClr val="B3B3FF"/>
                </a:solidFill>
              </a:rPr>
              <a:t>annual</a:t>
            </a:r>
            <a:r>
              <a:rPr lang="fr-CH" sz="1000" i="1" dirty="0">
                <a:solidFill>
                  <a:srgbClr val="B3B3FF"/>
                </a:solidFill>
              </a:rPr>
              <a:t> salaries</a:t>
            </a:r>
            <a:endParaRPr lang="en-GB" sz="1000" i="1" dirty="0">
              <a:solidFill>
                <a:srgbClr val="B3B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086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F20916-2236-2C79-BB87-CF237BCFE8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C1922026-F3D6-576B-7DF5-1EA672BB22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C60638-014E-85AC-13E7-412ED1407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AD0B2B37-56BA-0BA4-0751-3E4D74FDEF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1195388"/>
            <a:ext cx="8262937" cy="1790700"/>
          </a:xfrm>
        </p:spPr>
        <p:txBody>
          <a:bodyPr/>
          <a:lstStyle/>
          <a:p>
            <a:pPr algn="l"/>
            <a:r>
              <a:rPr lang="en-GB" sz="14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1. Waste heat study results</a:t>
            </a:r>
            <a:br>
              <a:rPr lang="en-GB" sz="1400" dirty="0"/>
            </a:br>
            <a:r>
              <a:rPr lang="en-GB" sz="14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2. Socio-Economic Benefits of reusing waste heat</a:t>
            </a:r>
            <a:br>
              <a:rPr lang="en-GB" sz="1400" dirty="0">
                <a:solidFill>
                  <a:schemeClr val="tx1">
                    <a:lumMod val="25000"/>
                    <a:lumOff val="75000"/>
                  </a:schemeClr>
                </a:solidFill>
              </a:rPr>
            </a:br>
            <a:r>
              <a:rPr lang="en-GB" sz="1400" b="1" dirty="0"/>
              <a:t>3. Case study – PD site</a:t>
            </a:r>
          </a:p>
        </p:txBody>
      </p:sp>
    </p:spTree>
    <p:extLst>
      <p:ext uri="{BB962C8B-B14F-4D97-AF65-F5344CB8AC3E}">
        <p14:creationId xmlns:p14="http://schemas.microsoft.com/office/powerpoint/2010/main" val="4091627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ACAF6-3D3A-BC7A-8B91-9E5B64F58C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A15BE19-2113-5FB0-D6FA-E39CFF0D57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94E2791-4146-BE69-34AA-C1CA163A7E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6952" y="1404000"/>
            <a:ext cx="4023000" cy="44767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/>
              <a:t>Cheese producer: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200" b="0" dirty="0"/>
              <a:t>5 GWh of gas consumption annually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E031C5D-BBE2-4CAF-B649-C5A62CCC54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87200" y="1404000"/>
            <a:ext cx="4023000" cy="87971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/>
              <a:t>Linear heat density: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200" b="0"/>
              <a:t>= 6.43 </a:t>
            </a:r>
            <a:r>
              <a:rPr lang="en-GB" sz="1200" b="0" dirty="0"/>
              <a:t>MWh/m (well above ADEME's viability (1.5) and profitability (5) thresholds, making the project both feasible and eligible for Fonds Chaleur funding).</a:t>
            </a:r>
          </a:p>
          <a:p>
            <a:endParaRPr lang="en-GB" sz="1200" b="0" dirty="0"/>
          </a:p>
          <a:p>
            <a:endParaRPr lang="en-GB" sz="1200" b="0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C7848D2-14AD-C9B3-C8BF-22F179A37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11510"/>
            <a:ext cx="8263350" cy="804066"/>
          </a:xfrm>
        </p:spPr>
        <p:txBody>
          <a:bodyPr/>
          <a:lstStyle/>
          <a:p>
            <a:r>
              <a:rPr lang="en-GB" dirty="0"/>
              <a:t>Case study: PD site</a:t>
            </a:r>
            <a:br>
              <a:rPr lang="en-GB" dirty="0"/>
            </a:br>
            <a:r>
              <a:rPr lang="en-GB" dirty="0">
                <a:solidFill>
                  <a:srgbClr val="B3B3FF"/>
                </a:solidFill>
              </a:rPr>
              <a:t>technical concept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1D1999F-7634-7984-594A-05D55A22214F}"/>
              </a:ext>
            </a:extLst>
          </p:cNvPr>
          <p:cNvSpPr txBox="1"/>
          <p:nvPr/>
        </p:nvSpPr>
        <p:spPr>
          <a:xfrm>
            <a:off x="7168562" y="265036"/>
            <a:ext cx="1866217" cy="477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000" dirty="0" err="1"/>
              <a:t>Courtesy</a:t>
            </a:r>
            <a:r>
              <a:rPr lang="fr-CH" sz="1000" dirty="0"/>
              <a:t>: J. </a:t>
            </a:r>
            <a:r>
              <a:rPr lang="fr-CH" sz="1000" dirty="0" err="1"/>
              <a:t>Holmstad</a:t>
            </a:r>
            <a:r>
              <a:rPr lang="fr-CH" sz="1000" dirty="0"/>
              <a:t> Larsen</a:t>
            </a:r>
            <a:endParaRPr lang="en-GB" sz="1000" dirty="0"/>
          </a:p>
        </p:txBody>
      </p:sp>
      <p:pic>
        <p:nvPicPr>
          <p:cNvPr id="7" name="Billede 2">
            <a:extLst>
              <a:ext uri="{FF2B5EF4-FFF2-40B4-BE49-F238E27FC236}">
                <a16:creationId xmlns:a16="http://schemas.microsoft.com/office/drawing/2014/main" id="{054A6D48-C70A-DCD3-00A8-CB8E42B8E5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067694"/>
            <a:ext cx="4149557" cy="269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Billede 2">
            <a:extLst>
              <a:ext uri="{FF2B5EF4-FFF2-40B4-BE49-F238E27FC236}">
                <a16:creationId xmlns:a16="http://schemas.microsoft.com/office/drawing/2014/main" id="{3441BF34-7FAF-BC7D-9695-5A058B429A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" b="638"/>
          <a:stretch>
            <a:fillRect/>
          </a:stretch>
        </p:blipFill>
        <p:spPr bwMode="auto">
          <a:xfrm>
            <a:off x="4324141" y="2643758"/>
            <a:ext cx="4640347" cy="11187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EAAAEF79-EF8D-8602-6A21-8FE5BC7B43F2}"/>
              </a:ext>
            </a:extLst>
          </p:cNvPr>
          <p:cNvSpPr txBox="1">
            <a:spLocks/>
          </p:cNvSpPr>
          <p:nvPr/>
        </p:nvSpPr>
        <p:spPr>
          <a:xfrm>
            <a:off x="4716016" y="2355726"/>
            <a:ext cx="4023000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/>
              <a:t>Preliminary technical concept:</a:t>
            </a:r>
            <a:endParaRPr lang="en-GB" b="0" dirty="0"/>
          </a:p>
        </p:txBody>
      </p:sp>
      <p:pic>
        <p:nvPicPr>
          <p:cNvPr id="11" name="Billede 2" descr="Et billede, der indeholder tekst, skærmbillede, diagram, Font/skrifttype&#10;&#10;Indhold genereret af kunstig intelligens kan være forkert.">
            <a:extLst>
              <a:ext uri="{FF2B5EF4-FFF2-40B4-BE49-F238E27FC236}">
                <a16:creationId xmlns:a16="http://schemas.microsoft.com/office/drawing/2014/main" id="{850AD905-C129-7268-9B13-8D1F6B9DED0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61"/>
          <a:stretch/>
        </p:blipFill>
        <p:spPr bwMode="auto">
          <a:xfrm>
            <a:off x="4331091" y="3939902"/>
            <a:ext cx="4640348" cy="10883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4DCD6D7-2D20-9DB1-21C2-8F56AB01FBEB}"/>
              </a:ext>
            </a:extLst>
          </p:cNvPr>
          <p:cNvSpPr/>
          <p:nvPr/>
        </p:nvSpPr>
        <p:spPr>
          <a:xfrm>
            <a:off x="4932040" y="3039802"/>
            <a:ext cx="4320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56D4A5-6220-E024-214A-02B6821DCFD9}"/>
              </a:ext>
            </a:extLst>
          </p:cNvPr>
          <p:cNvSpPr/>
          <p:nvPr/>
        </p:nvSpPr>
        <p:spPr>
          <a:xfrm>
            <a:off x="4932040" y="3651870"/>
            <a:ext cx="4320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E04F3F-24AB-7429-3A87-D5433625D2C3}"/>
              </a:ext>
            </a:extLst>
          </p:cNvPr>
          <p:cNvSpPr/>
          <p:nvPr/>
        </p:nvSpPr>
        <p:spPr>
          <a:xfrm>
            <a:off x="6266652" y="3618521"/>
            <a:ext cx="4320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6825D82-635A-0D94-0BBB-1ADB5EA601A9}"/>
              </a:ext>
            </a:extLst>
          </p:cNvPr>
          <p:cNvSpPr/>
          <p:nvPr/>
        </p:nvSpPr>
        <p:spPr>
          <a:xfrm>
            <a:off x="6300192" y="3003798"/>
            <a:ext cx="4320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3671F0-08EC-DCF9-6BFB-EBFCBABE6A98}"/>
              </a:ext>
            </a:extLst>
          </p:cNvPr>
          <p:cNvSpPr/>
          <p:nvPr/>
        </p:nvSpPr>
        <p:spPr>
          <a:xfrm>
            <a:off x="7777495" y="3028598"/>
            <a:ext cx="4320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1336048-F44F-B39E-AF61-6AF35673087B}"/>
              </a:ext>
            </a:extLst>
          </p:cNvPr>
          <p:cNvSpPr/>
          <p:nvPr/>
        </p:nvSpPr>
        <p:spPr>
          <a:xfrm>
            <a:off x="7777495" y="3603161"/>
            <a:ext cx="4320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65419AA-21D5-599F-88F3-E5BA4426D79B}"/>
              </a:ext>
            </a:extLst>
          </p:cNvPr>
          <p:cNvSpPr/>
          <p:nvPr/>
        </p:nvSpPr>
        <p:spPr>
          <a:xfrm>
            <a:off x="4932040" y="4376071"/>
            <a:ext cx="432048" cy="1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98FC886-981E-AD8B-252E-2EB9C6DDD94F}"/>
              </a:ext>
            </a:extLst>
          </p:cNvPr>
          <p:cNvSpPr/>
          <p:nvPr/>
        </p:nvSpPr>
        <p:spPr>
          <a:xfrm>
            <a:off x="6300192" y="4371950"/>
            <a:ext cx="432048" cy="1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811C17-5F38-7313-B3CD-1C3BF0A53CF0}"/>
              </a:ext>
            </a:extLst>
          </p:cNvPr>
          <p:cNvSpPr/>
          <p:nvPr/>
        </p:nvSpPr>
        <p:spPr>
          <a:xfrm>
            <a:off x="7812360" y="4371950"/>
            <a:ext cx="432048" cy="1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599678-0DF0-16B6-5634-CE3DC3B3F80B}"/>
              </a:ext>
            </a:extLst>
          </p:cNvPr>
          <p:cNvSpPr/>
          <p:nvPr/>
        </p:nvSpPr>
        <p:spPr>
          <a:xfrm>
            <a:off x="4860032" y="4948014"/>
            <a:ext cx="4320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462C346-75DA-C4C9-9A38-384273CB097B}"/>
              </a:ext>
            </a:extLst>
          </p:cNvPr>
          <p:cNvSpPr/>
          <p:nvPr/>
        </p:nvSpPr>
        <p:spPr>
          <a:xfrm>
            <a:off x="6266652" y="4932142"/>
            <a:ext cx="4320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1CFAACD-8DE7-7972-57C8-0B1B0DB4294B}"/>
              </a:ext>
            </a:extLst>
          </p:cNvPr>
          <p:cNvSpPr/>
          <p:nvPr/>
        </p:nvSpPr>
        <p:spPr>
          <a:xfrm>
            <a:off x="7884368" y="4948014"/>
            <a:ext cx="4320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56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B8AF80-8407-1A42-1F2B-0429842B4B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BF2C1EC-AAAC-8B5D-99D4-93EA28909B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BB2F86-A21E-E5BE-AF6B-9EEDCA5569C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059582"/>
            <a:ext cx="4023000" cy="288032"/>
          </a:xfrm>
        </p:spPr>
        <p:txBody>
          <a:bodyPr/>
          <a:lstStyle/>
          <a:p>
            <a:r>
              <a:rPr lang="en-GB" dirty="0"/>
              <a:t>CAPEX:</a:t>
            </a:r>
          </a:p>
          <a:p>
            <a:endParaRPr lang="en-GB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2F86DCF-1E4E-BFBE-3F8A-9F16AB3F2E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87200" y="1131590"/>
            <a:ext cx="4023000" cy="3088800"/>
          </a:xfrm>
        </p:spPr>
        <p:txBody>
          <a:bodyPr/>
          <a:lstStyle/>
          <a:p>
            <a:r>
              <a:rPr lang="en-GB" dirty="0"/>
              <a:t>OPEX: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A4E923ED-23A1-ED62-324E-D16FBF184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11510"/>
            <a:ext cx="8263350" cy="804066"/>
          </a:xfrm>
        </p:spPr>
        <p:txBody>
          <a:bodyPr/>
          <a:lstStyle/>
          <a:p>
            <a:r>
              <a:rPr lang="en-GB" dirty="0"/>
              <a:t>Case study: PD site </a:t>
            </a:r>
            <a:r>
              <a:rPr lang="en-GB" dirty="0">
                <a:solidFill>
                  <a:srgbClr val="B3B3FF"/>
                </a:solidFill>
              </a:rPr>
              <a:t>cost estimates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1CC77694-793F-E301-62E6-BF50A8870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" name="Objet 6">
            <a:extLst>
              <a:ext uri="{FF2B5EF4-FFF2-40B4-BE49-F238E27FC236}">
                <a16:creationId xmlns:a16="http://schemas.microsoft.com/office/drawing/2014/main" id="{5B9FA2B2-7F83-D520-D94E-E0E0BE260C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5047276"/>
              </p:ext>
            </p:extLst>
          </p:nvPr>
        </p:nvGraphicFramePr>
        <p:xfrm>
          <a:off x="539552" y="1333872"/>
          <a:ext cx="3048000" cy="188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3600342" imgH="2485909" progId="Excel.Sheet.12">
                  <p:embed/>
                </p:oleObj>
              </mc:Choice>
              <mc:Fallback>
                <p:oleObj name="Worksheet" r:id="rId2" imgW="3600342" imgH="2485909" progId="Excel.Shee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333872"/>
                        <a:ext cx="3048000" cy="1885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>
            <a:extLst>
              <a:ext uri="{FF2B5EF4-FFF2-40B4-BE49-F238E27FC236}">
                <a16:creationId xmlns:a16="http://schemas.microsoft.com/office/drawing/2014/main" id="{91BF7E45-8DA7-91B7-100B-4192C28486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39023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9" name="Objet 8">
            <a:extLst>
              <a:ext uri="{FF2B5EF4-FFF2-40B4-BE49-F238E27FC236}">
                <a16:creationId xmlns:a16="http://schemas.microsoft.com/office/drawing/2014/main" id="{3468D592-1E7D-CBA5-22E1-572405EDD7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578338"/>
              </p:ext>
            </p:extLst>
          </p:nvPr>
        </p:nvGraphicFramePr>
        <p:xfrm>
          <a:off x="539552" y="3219822"/>
          <a:ext cx="3038475" cy="188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3600342" imgH="2485909" progId="Excel.Sheet.12">
                  <p:embed/>
                </p:oleObj>
              </mc:Choice>
              <mc:Fallback>
                <p:oleObj name="Worksheet" r:id="rId4" imgW="3600342" imgH="2485909" progId="Excel.Shee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3219822"/>
                        <a:ext cx="3038475" cy="1885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>
            <a:extLst>
              <a:ext uri="{FF2B5EF4-FFF2-40B4-BE49-F238E27FC236}">
                <a16:creationId xmlns:a16="http://schemas.microsoft.com/office/drawing/2014/main" id="{15AE7DB2-7B34-D6DF-6C74-1470F6EB9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3854" y="1358652"/>
            <a:ext cx="760885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1" name="Objet 10">
            <a:extLst>
              <a:ext uri="{FF2B5EF4-FFF2-40B4-BE49-F238E27FC236}">
                <a16:creationId xmlns:a16="http://schemas.microsoft.com/office/drawing/2014/main" id="{B77B8151-9631-A3F1-AA2F-2D945EDDA0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5160673"/>
              </p:ext>
            </p:extLst>
          </p:nvPr>
        </p:nvGraphicFramePr>
        <p:xfrm>
          <a:off x="3767847" y="1358652"/>
          <a:ext cx="5254867" cy="183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7619884" imgH="2457411" progId="Excel.Sheet.12">
                  <p:embed/>
                </p:oleObj>
              </mc:Choice>
              <mc:Fallback>
                <p:oleObj name="Worksheet" r:id="rId6" imgW="7619884" imgH="2457411" progId="Excel.Shee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7847" y="1358652"/>
                        <a:ext cx="5254867" cy="18383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>
            <a:extLst>
              <a:ext uri="{FF2B5EF4-FFF2-40B4-BE49-F238E27FC236}">
                <a16:creationId xmlns:a16="http://schemas.microsoft.com/office/drawing/2014/main" id="{C3237996-920E-1DB6-E84A-C336C5AD44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065" y="165045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Objet 12">
            <a:extLst>
              <a:ext uri="{FF2B5EF4-FFF2-40B4-BE49-F238E27FC236}">
                <a16:creationId xmlns:a16="http://schemas.microsoft.com/office/drawing/2014/main" id="{AE54076B-531E-C2B0-28DC-CBFF457ED8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886730"/>
              </p:ext>
            </p:extLst>
          </p:nvPr>
        </p:nvGraphicFramePr>
        <p:xfrm>
          <a:off x="3767847" y="3219822"/>
          <a:ext cx="5254867" cy="186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8" imgW="7619884" imgH="2505024" progId="Excel.Sheet.12">
                  <p:embed/>
                </p:oleObj>
              </mc:Choice>
              <mc:Fallback>
                <p:oleObj name="Worksheet" r:id="rId8" imgW="7619884" imgH="2505024" progId="Excel.Sheet.1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7847" y="3219822"/>
                        <a:ext cx="5254867" cy="1866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ZoneTexte 13">
            <a:extLst>
              <a:ext uri="{FF2B5EF4-FFF2-40B4-BE49-F238E27FC236}">
                <a16:creationId xmlns:a16="http://schemas.microsoft.com/office/drawing/2014/main" id="{2B5CC43D-DA8F-EB7F-F9EF-DDB43FC2AFFC}"/>
              </a:ext>
            </a:extLst>
          </p:cNvPr>
          <p:cNvSpPr txBox="1"/>
          <p:nvPr/>
        </p:nvSpPr>
        <p:spPr>
          <a:xfrm>
            <a:off x="7168562" y="265036"/>
            <a:ext cx="1866217" cy="477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000" dirty="0" err="1"/>
              <a:t>Courtesy</a:t>
            </a:r>
            <a:r>
              <a:rPr lang="fr-CH" sz="1000" dirty="0"/>
              <a:t>: J. </a:t>
            </a:r>
            <a:r>
              <a:rPr lang="fr-CH" sz="1000" dirty="0" err="1"/>
              <a:t>Holmstad</a:t>
            </a:r>
            <a:r>
              <a:rPr lang="fr-CH" sz="1000" dirty="0"/>
              <a:t> Larsen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241095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090290-AEA0-C52D-2F4E-5DFA982F65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B0F7DA1-C3AC-B5E8-EC64-37546B2973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1C155A0-BCC4-701D-C4A1-2DE33F1947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347614"/>
            <a:ext cx="4023000" cy="288032"/>
          </a:xfrm>
        </p:spPr>
        <p:txBody>
          <a:bodyPr/>
          <a:lstStyle/>
          <a:p>
            <a:r>
              <a:rPr lang="en-GB" dirty="0"/>
              <a:t>LCOH = Levelized Cost of Heat:</a:t>
            </a:r>
          </a:p>
          <a:p>
            <a:endParaRPr lang="en-GB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C7ED50D4-80F6-B4C3-DA9B-CAF13D6BA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11510"/>
            <a:ext cx="8263350" cy="804066"/>
          </a:xfrm>
        </p:spPr>
        <p:txBody>
          <a:bodyPr/>
          <a:lstStyle/>
          <a:p>
            <a:r>
              <a:rPr lang="en-GB" dirty="0"/>
              <a:t>Case study: PD site</a:t>
            </a:r>
            <a:br>
              <a:rPr lang="en-GB" dirty="0"/>
            </a:br>
            <a:r>
              <a:rPr lang="en-GB" dirty="0">
                <a:solidFill>
                  <a:srgbClr val="B3B3FF"/>
                </a:solidFill>
              </a:rPr>
              <a:t>cost for the final consumer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FAFF9453-C544-4A73-06CE-5B5AFCFE10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0313BCE3-7541-21E3-ED20-38D8792F9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39023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E828CD27-FEFF-8ED6-2A40-AB445B634492}"/>
                  </a:ext>
                </a:extLst>
              </p:cNvPr>
              <p:cNvSpPr txBox="1"/>
              <p:nvPr/>
            </p:nvSpPr>
            <p:spPr>
              <a:xfrm>
                <a:off x="-612576" y="1688848"/>
                <a:ext cx="4698458" cy="8661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𝐿𝐶𝑂𝐻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𝐶𝐴𝑃𝐸𝑋</m:t>
                          </m:r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chr m:val="∑"/>
                              <m:limLoc m:val="subSup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𝑂𝑃𝐸𝑋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GB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i="0">
                                              <a:latin typeface="Cambria Math" panose="02040503050406030204" pitchFamily="18" charset="0"/>
                                            </a:rPr>
                                            <m:t>1+</m:t>
                                          </m:r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GB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i="0">
                                              <a:latin typeface="Cambria Math" panose="02040503050406030204" pitchFamily="18" charset="0"/>
                                            </a:rPr>
                                            <m:t>1+</m:t>
                                          </m:r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nary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E828CD27-FEFF-8ED6-2A40-AB445B6344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12576" y="1688848"/>
                <a:ext cx="4698458" cy="8661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Image 14">
            <a:extLst>
              <a:ext uri="{FF2B5EF4-FFF2-40B4-BE49-F238E27FC236}">
                <a16:creationId xmlns:a16="http://schemas.microsoft.com/office/drawing/2014/main" id="{D38B571B-7604-26BE-4ACA-1BD4EDBC03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7770" y="1672080"/>
            <a:ext cx="2016224" cy="899670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12EA406E-70AD-3628-9D8E-E03836F62A91}"/>
              </a:ext>
            </a:extLst>
          </p:cNvPr>
          <p:cNvSpPr txBox="1"/>
          <p:nvPr/>
        </p:nvSpPr>
        <p:spPr>
          <a:xfrm>
            <a:off x="343716" y="2911251"/>
            <a:ext cx="38682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/>
              <a:t>According to France's Multiannual Energy Program (</a:t>
            </a:r>
            <a:r>
              <a:rPr lang="en-GB" sz="1200" dirty="0" err="1"/>
              <a:t>Programmation</a:t>
            </a:r>
            <a:r>
              <a:rPr lang="en-GB" sz="1200" dirty="0"/>
              <a:t> Pluri-</a:t>
            </a:r>
            <a:r>
              <a:rPr lang="en-GB" sz="1200" dirty="0" err="1"/>
              <a:t>Annuelle</a:t>
            </a:r>
            <a:r>
              <a:rPr lang="en-GB" sz="1200" dirty="0"/>
              <a:t> de </a:t>
            </a:r>
            <a:r>
              <a:rPr lang="en-GB" sz="1200" dirty="0" err="1"/>
              <a:t>l’Énergie</a:t>
            </a:r>
            <a:r>
              <a:rPr lang="en-GB" sz="1200" dirty="0"/>
              <a:t>):</a:t>
            </a:r>
          </a:p>
          <a:p>
            <a:pPr marL="514313" lvl="1" indent="-171450" algn="just">
              <a:buFont typeface="Courier New" panose="02070309020205020404" pitchFamily="49" charset="0"/>
              <a:buChar char="o"/>
            </a:pPr>
            <a:r>
              <a:rPr lang="en-GB" sz="1200" dirty="0"/>
              <a:t>Average cost of waste heat recovery projects funded by the Fonds Chaleur: 97 €/MWh (excluding subsidies)</a:t>
            </a:r>
          </a:p>
          <a:p>
            <a:pPr algn="just"/>
            <a:endParaRPr lang="en-GB" sz="1200" dirty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/>
              <a:t>AMORCE's annual survey on heat and cooling prices: </a:t>
            </a:r>
          </a:p>
          <a:p>
            <a:pPr marL="514313" lvl="1" indent="-171450" algn="just">
              <a:buFont typeface="Courier New" panose="02070309020205020404" pitchFamily="49" charset="0"/>
              <a:buChar char="o"/>
            </a:pPr>
            <a:r>
              <a:rPr lang="en-GB" sz="1200" dirty="0"/>
              <a:t>Average price of heat in a district heating network: 80 €/MWh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619E87-5D2B-4BF7-CF43-8D1EE0027ADD}"/>
              </a:ext>
            </a:extLst>
          </p:cNvPr>
          <p:cNvSpPr txBox="1"/>
          <p:nvPr/>
        </p:nvSpPr>
        <p:spPr>
          <a:xfrm>
            <a:off x="7168562" y="265036"/>
            <a:ext cx="1866217" cy="477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000" dirty="0" err="1"/>
              <a:t>Courtesy</a:t>
            </a:r>
            <a:r>
              <a:rPr lang="fr-CH" sz="1000" dirty="0"/>
              <a:t>: J. </a:t>
            </a:r>
            <a:r>
              <a:rPr lang="fr-CH" sz="1000" dirty="0" err="1"/>
              <a:t>Holmstad</a:t>
            </a:r>
            <a:r>
              <a:rPr lang="fr-CH" sz="1000" dirty="0"/>
              <a:t> Larsen</a:t>
            </a:r>
            <a:endParaRPr lang="en-GB" sz="1000" dirty="0"/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F5A841E7-20A0-45F6-22D6-D3FECD755E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716867"/>
              </p:ext>
            </p:extLst>
          </p:nvPr>
        </p:nvGraphicFramePr>
        <p:xfrm>
          <a:off x="5631862" y="1271332"/>
          <a:ext cx="3073400" cy="1701165"/>
        </p:xfrm>
        <a:graphic>
          <a:graphicData uri="http://schemas.openxmlformats.org/drawingml/2006/table">
            <a:tbl>
              <a:tblPr/>
              <a:tblGrid>
                <a:gridCol w="765956">
                  <a:extLst>
                    <a:ext uri="{9D8B030D-6E8A-4147-A177-3AD203B41FA5}">
                      <a16:colId xmlns:a16="http://schemas.microsoft.com/office/drawing/2014/main" val="3533554112"/>
                    </a:ext>
                  </a:extLst>
                </a:gridCol>
                <a:gridCol w="670212">
                  <a:extLst>
                    <a:ext uri="{9D8B030D-6E8A-4147-A177-3AD203B41FA5}">
                      <a16:colId xmlns:a16="http://schemas.microsoft.com/office/drawing/2014/main" val="1839882176"/>
                    </a:ext>
                  </a:extLst>
                </a:gridCol>
                <a:gridCol w="899999">
                  <a:extLst>
                    <a:ext uri="{9D8B030D-6E8A-4147-A177-3AD203B41FA5}">
                      <a16:colId xmlns:a16="http://schemas.microsoft.com/office/drawing/2014/main" val="258866952"/>
                    </a:ext>
                  </a:extLst>
                </a:gridCol>
                <a:gridCol w="737233">
                  <a:extLst>
                    <a:ext uri="{9D8B030D-6E8A-4147-A177-3AD203B41FA5}">
                      <a16:colId xmlns:a16="http://schemas.microsoft.com/office/drawing/2014/main" val="1151572310"/>
                    </a:ext>
                  </a:extLst>
                </a:gridCol>
              </a:tblGrid>
              <a:tr h="1905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Scenario 1 (DR = 2,8%)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4676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Input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Undiscounted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Discounted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1159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MWh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75,782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9182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CAPEX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1,724,040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1,724,040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53379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5,578,396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4,227,404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9411263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Result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51136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LCOH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€/MWh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78.53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09343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(minus 15%)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7862302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(plus 15%)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359532"/>
                  </a:ext>
                </a:extLst>
              </a:tr>
            </a:tbl>
          </a:graphicData>
        </a:graphic>
      </p:graphicFrame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5BB995EF-B024-F6BC-D1E0-0ADD0FD02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3647"/>
              </p:ext>
            </p:extLst>
          </p:nvPr>
        </p:nvGraphicFramePr>
        <p:xfrm>
          <a:off x="5651523" y="3177299"/>
          <a:ext cx="3073400" cy="1701165"/>
        </p:xfrm>
        <a:graphic>
          <a:graphicData uri="http://schemas.openxmlformats.org/drawingml/2006/table">
            <a:tbl>
              <a:tblPr/>
              <a:tblGrid>
                <a:gridCol w="765956">
                  <a:extLst>
                    <a:ext uri="{9D8B030D-6E8A-4147-A177-3AD203B41FA5}">
                      <a16:colId xmlns:a16="http://schemas.microsoft.com/office/drawing/2014/main" val="1786066845"/>
                    </a:ext>
                  </a:extLst>
                </a:gridCol>
                <a:gridCol w="670212">
                  <a:extLst>
                    <a:ext uri="{9D8B030D-6E8A-4147-A177-3AD203B41FA5}">
                      <a16:colId xmlns:a16="http://schemas.microsoft.com/office/drawing/2014/main" val="158257770"/>
                    </a:ext>
                  </a:extLst>
                </a:gridCol>
                <a:gridCol w="899999">
                  <a:extLst>
                    <a:ext uri="{9D8B030D-6E8A-4147-A177-3AD203B41FA5}">
                      <a16:colId xmlns:a16="http://schemas.microsoft.com/office/drawing/2014/main" val="3723731709"/>
                    </a:ext>
                  </a:extLst>
                </a:gridCol>
                <a:gridCol w="737233">
                  <a:extLst>
                    <a:ext uri="{9D8B030D-6E8A-4147-A177-3AD203B41FA5}">
                      <a16:colId xmlns:a16="http://schemas.microsoft.com/office/drawing/2014/main" val="917495343"/>
                    </a:ext>
                  </a:extLst>
                </a:gridCol>
              </a:tblGrid>
              <a:tr h="1905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Scenario 2 (DR = 2,8%)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1546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Input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Undiscounted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Discounted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1239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MWh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75,782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73859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CAPEX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1,411,560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1,411,560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81172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3,400,276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2,576,787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43698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Result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87422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LCOH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€/MWh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52.63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7131634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(minus 15%)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2929852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(plus 15%)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2798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2005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C35709-187B-9C9C-B6A4-173AA8EADF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0A7C694-EA3E-8D69-BABC-0C21D10A6E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D0D4121-2763-A645-FF41-39AB52D7644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563638"/>
            <a:ext cx="3697152" cy="244827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CO2eq emissions savings from using heat pump instead of gas: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dirty="0"/>
              <a:t>Projected CO2eq savings:</a:t>
            </a:r>
          </a:p>
          <a:p>
            <a:pPr marL="758250" lvl="1" indent="-285750">
              <a:buFont typeface="Courier New" panose="02070309020205020404" pitchFamily="49" charset="0"/>
              <a:buChar char="o"/>
            </a:pPr>
            <a:r>
              <a:rPr lang="en-GB" b="0" dirty="0"/>
              <a:t>Over the FCC-ee operational phase:</a:t>
            </a:r>
            <a:r>
              <a:rPr lang="en-GB" dirty="0"/>
              <a:t> 17,800 tCO2eq (baseline)</a:t>
            </a:r>
          </a:p>
          <a:p>
            <a:pPr marL="758250" lvl="1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758250" lvl="1" indent="-285750">
              <a:buFont typeface="Courier New" panose="02070309020205020404" pitchFamily="49" charset="0"/>
              <a:buChar char="o"/>
            </a:pPr>
            <a:r>
              <a:rPr lang="en-GB" dirty="0"/>
              <a:t>Annual average: 890 tCO2eq </a:t>
            </a:r>
            <a:r>
              <a:rPr lang="en-GB" sz="1000" i="1" dirty="0">
                <a:solidFill>
                  <a:srgbClr val="B3B3FF"/>
                </a:solidFill>
              </a:rPr>
              <a:t>(~96 French people annual emissions or 102 trips by car around the world)</a:t>
            </a:r>
            <a:endParaRPr lang="en-GB" sz="1000" dirty="0"/>
          </a:p>
          <a:p>
            <a:endParaRPr lang="en-GB" sz="120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B476745-6AE1-FAB2-B610-1809DEB9BD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87200" y="1563638"/>
            <a:ext cx="4023000" cy="1224136"/>
          </a:xfrm>
        </p:spPr>
        <p:txBody>
          <a:bodyPr/>
          <a:lstStyle/>
          <a:p>
            <a:r>
              <a:rPr lang="en-GB" dirty="0"/>
              <a:t>Social cost of carbon:</a:t>
            </a:r>
            <a:endParaRPr lang="en-GB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dirty="0" err="1"/>
              <a:t>CO₂eq</a:t>
            </a:r>
            <a:r>
              <a:rPr lang="en-GB" sz="1200" b="0" dirty="0"/>
              <a:t> value in 2024: 192 EUR/ton*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dirty="0"/>
              <a:t>Increasing to 1,037 EUR/ton by 2050 and after</a:t>
            </a:r>
          </a:p>
          <a:p>
            <a:endParaRPr lang="en-GB" dirty="0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17198B47-A3A1-DAF4-6367-B67EB35E9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11510"/>
            <a:ext cx="8263350" cy="804066"/>
          </a:xfrm>
        </p:spPr>
        <p:txBody>
          <a:bodyPr/>
          <a:lstStyle/>
          <a:p>
            <a:r>
              <a:rPr lang="en-GB" dirty="0"/>
              <a:t>Case study: PD site</a:t>
            </a:r>
            <a:br>
              <a:rPr lang="en-GB" dirty="0"/>
            </a:br>
            <a:r>
              <a:rPr lang="en-GB" dirty="0">
                <a:solidFill>
                  <a:srgbClr val="B3B3FF"/>
                </a:solidFill>
              </a:rPr>
              <a:t>reduction and shadow cost of carbon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FC8FB044-4BCD-E53F-B6E1-A9DF44E210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554182"/>
              </p:ext>
            </p:extLst>
          </p:nvPr>
        </p:nvGraphicFramePr>
        <p:xfrm>
          <a:off x="4465800" y="2967799"/>
          <a:ext cx="42444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254">
                  <a:extLst>
                    <a:ext uri="{9D8B030D-6E8A-4147-A177-3AD203B41FA5}">
                      <a16:colId xmlns:a16="http://schemas.microsoft.com/office/drawing/2014/main" val="4154280340"/>
                    </a:ext>
                  </a:extLst>
                </a:gridCol>
                <a:gridCol w="1439722">
                  <a:extLst>
                    <a:ext uri="{9D8B030D-6E8A-4147-A177-3AD203B41FA5}">
                      <a16:colId xmlns:a16="http://schemas.microsoft.com/office/drawing/2014/main" val="4184244179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938726130"/>
                    </a:ext>
                  </a:extLst>
                </a:gridCol>
                <a:gridCol w="1335264">
                  <a:extLst>
                    <a:ext uri="{9D8B030D-6E8A-4147-A177-3AD203B41FA5}">
                      <a16:colId xmlns:a16="http://schemas.microsoft.com/office/drawing/2014/main" val="220411191"/>
                    </a:ext>
                  </a:extLst>
                </a:gridCol>
              </a:tblGrid>
              <a:tr h="1680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 discounted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 undiscounted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903241"/>
                  </a:ext>
                </a:extLst>
              </a:tr>
              <a:tr h="1680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911676"/>
                  </a:ext>
                </a:extLst>
              </a:tr>
              <a:tr h="168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>
                        <a:lnSpc>
                          <a:spcPct val="150000"/>
                        </a:lnSpc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FCC-ee programme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>
                        <a:lnSpc>
                          <a:spcPct val="150000"/>
                        </a:lnSpc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13,900,037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>
                        <a:lnSpc>
                          <a:spcPct val="150000"/>
                        </a:lnSpc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18,368,573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7613634"/>
                  </a:ext>
                </a:extLst>
              </a:tr>
              <a:tr h="168085"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fr-CH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GB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695,002</a:t>
                      </a:r>
                      <a:endParaRPr lang="en-GB" sz="1200" b="0" i="1" u="none" strike="noStrike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6745889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C0627EB4-B5E1-FF66-D673-B95215074E0B}"/>
              </a:ext>
            </a:extLst>
          </p:cNvPr>
          <p:cNvSpPr txBox="1"/>
          <p:nvPr/>
        </p:nvSpPr>
        <p:spPr>
          <a:xfrm>
            <a:off x="5639756" y="3773222"/>
            <a:ext cx="2117887" cy="477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000" i="1" dirty="0">
                <a:solidFill>
                  <a:srgbClr val="B3B3FF"/>
                </a:solidFill>
              </a:rPr>
              <a:t>~10 GRAD </a:t>
            </a:r>
            <a:r>
              <a:rPr lang="fr-CH" sz="1000" i="1" dirty="0" err="1">
                <a:solidFill>
                  <a:srgbClr val="B3B3FF"/>
                </a:solidFill>
              </a:rPr>
              <a:t>origin</a:t>
            </a:r>
            <a:r>
              <a:rPr lang="fr-CH" sz="1000" i="1" dirty="0">
                <a:solidFill>
                  <a:srgbClr val="B3B3FF"/>
                </a:solidFill>
              </a:rPr>
              <a:t> </a:t>
            </a:r>
            <a:r>
              <a:rPr lang="fr-CH" sz="1000" i="1" dirty="0" err="1">
                <a:solidFill>
                  <a:srgbClr val="B3B3FF"/>
                </a:solidFill>
              </a:rPr>
              <a:t>annual</a:t>
            </a:r>
            <a:r>
              <a:rPr lang="fr-CH" sz="1000" i="1" dirty="0">
                <a:solidFill>
                  <a:srgbClr val="B3B3FF"/>
                </a:solidFill>
              </a:rPr>
              <a:t> salaries  </a:t>
            </a:r>
            <a:endParaRPr lang="en-GB" sz="1000" i="1" dirty="0">
              <a:solidFill>
                <a:srgbClr val="B3B3FF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B9B5A74-9C91-7F7D-6F09-6ED744925486}"/>
              </a:ext>
            </a:extLst>
          </p:cNvPr>
          <p:cNvSpPr txBox="1"/>
          <p:nvPr/>
        </p:nvSpPr>
        <p:spPr>
          <a:xfrm>
            <a:off x="683568" y="4659982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b="0" dirty="0"/>
              <a:t>No calculation on avoided cost </a:t>
            </a:r>
          </a:p>
        </p:txBody>
      </p:sp>
    </p:spTree>
    <p:extLst>
      <p:ext uri="{BB962C8B-B14F-4D97-AF65-F5344CB8AC3E}">
        <p14:creationId xmlns:p14="http://schemas.microsoft.com/office/powerpoint/2010/main" val="2279081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4CE034-0829-3007-B853-E9286254C5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CFBF116-04C1-ABF9-FD2D-72A1896E32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DA2243-38E3-217B-F790-44FB4DA498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571182"/>
            <a:ext cx="4023000" cy="3088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200" b="0" dirty="0"/>
              <a:t>By considering a saving of 1.6 m3 per MWh: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b="0" dirty="0"/>
              <a:t>FCC-ee operational phase: 160,000 of m3 saved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b="0" dirty="0"/>
              <a:t>Annual average: 8,000 m3 </a:t>
            </a:r>
            <a:r>
              <a:rPr lang="en-GB" sz="1200" b="0" dirty="0">
                <a:solidFill>
                  <a:srgbClr val="B3B3FF"/>
                </a:solidFill>
              </a:rPr>
              <a:t>(</a:t>
            </a:r>
            <a:r>
              <a:rPr lang="en-GB" sz="1200" b="0" i="1" dirty="0">
                <a:solidFill>
                  <a:srgbClr val="B3B3FF"/>
                </a:solidFill>
              </a:rPr>
              <a:t>~146 people annual water consumption or 3,2 Olympic swimming pools</a:t>
            </a:r>
            <a:r>
              <a:rPr lang="en-GB" sz="1200" b="0" dirty="0">
                <a:solidFill>
                  <a:srgbClr val="B3B3FF"/>
                </a:solidFill>
              </a:rPr>
              <a:t>)</a:t>
            </a:r>
          </a:p>
          <a:p>
            <a:pPr>
              <a:lnSpc>
                <a:spcPct val="100000"/>
              </a:lnSpc>
            </a:pPr>
            <a:endParaRPr lang="en-GB" sz="1200" b="0" dirty="0"/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0EB789C-5FE9-C535-4A49-D8CC37F7634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87200" y="1571182"/>
            <a:ext cx="4023000" cy="424504"/>
          </a:xfrm>
        </p:spPr>
        <p:txBody>
          <a:bodyPr/>
          <a:lstStyle/>
          <a:p>
            <a:r>
              <a:rPr lang="en-GB" sz="1200" b="0" dirty="0"/>
              <a:t>Cost savings due to water savings: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3A9B677C-D160-3BB9-5323-228E572B4E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250438"/>
              </p:ext>
            </p:extLst>
          </p:nvPr>
        </p:nvGraphicFramePr>
        <p:xfrm>
          <a:off x="4460285" y="2574022"/>
          <a:ext cx="4144163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505">
                  <a:extLst>
                    <a:ext uri="{9D8B030D-6E8A-4147-A177-3AD203B41FA5}">
                      <a16:colId xmlns:a16="http://schemas.microsoft.com/office/drawing/2014/main" val="4154280340"/>
                    </a:ext>
                  </a:extLst>
                </a:gridCol>
                <a:gridCol w="1413655">
                  <a:extLst>
                    <a:ext uri="{9D8B030D-6E8A-4147-A177-3AD203B41FA5}">
                      <a16:colId xmlns:a16="http://schemas.microsoft.com/office/drawing/2014/main" val="342548602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938726130"/>
                    </a:ext>
                  </a:extLst>
                </a:gridCol>
                <a:gridCol w="1335851">
                  <a:extLst>
                    <a:ext uri="{9D8B030D-6E8A-4147-A177-3AD203B41FA5}">
                      <a16:colId xmlns:a16="http://schemas.microsoft.com/office/drawing/2014/main" val="220411191"/>
                    </a:ext>
                  </a:extLst>
                </a:gridCol>
              </a:tblGrid>
              <a:tr h="1680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 discounted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 undiscounted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903241"/>
                  </a:ext>
                </a:extLst>
              </a:tr>
              <a:tr h="1680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911676"/>
                  </a:ext>
                </a:extLst>
              </a:tr>
              <a:tr h="168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>
                        <a:lnSpc>
                          <a:spcPct val="150000"/>
                        </a:lnSpc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FCC-ee programme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>
                        <a:lnSpc>
                          <a:spcPct val="150000"/>
                        </a:lnSpc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106,701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>
                        <a:lnSpc>
                          <a:spcPct val="150000"/>
                        </a:lnSpc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140,800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7613634"/>
                  </a:ext>
                </a:extLst>
              </a:tr>
              <a:tr h="168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>
                        <a:lnSpc>
                          <a:spcPct val="150000"/>
                        </a:lnSpc>
                      </a:pPr>
                      <a:r>
                        <a:rPr lang="en-GB" sz="12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EAV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>
                        <a:lnSpc>
                          <a:spcPct val="150000"/>
                        </a:lnSpc>
                      </a:pPr>
                      <a:r>
                        <a:rPr lang="en-GB" sz="12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5,335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1816323"/>
                  </a:ext>
                </a:extLst>
              </a:tr>
            </a:tbl>
          </a:graphicData>
        </a:graphic>
      </p:graphicFrame>
      <p:sp>
        <p:nvSpPr>
          <p:cNvPr id="9" name="Titre 4">
            <a:extLst>
              <a:ext uri="{FF2B5EF4-FFF2-40B4-BE49-F238E27FC236}">
                <a16:creationId xmlns:a16="http://schemas.microsoft.com/office/drawing/2014/main" id="{9A503012-4FF5-1989-E3B6-E72DF844E4AC}"/>
              </a:ext>
            </a:extLst>
          </p:cNvPr>
          <p:cNvSpPr txBox="1">
            <a:spLocks/>
          </p:cNvSpPr>
          <p:nvPr/>
        </p:nvSpPr>
        <p:spPr>
          <a:xfrm>
            <a:off x="442800" y="41151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Case study: PD site </a:t>
            </a:r>
          </a:p>
          <a:p>
            <a:r>
              <a:rPr lang="en-GB" dirty="0">
                <a:solidFill>
                  <a:srgbClr val="B3B3FF"/>
                </a:solidFill>
              </a:rPr>
              <a:t>water savings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45F4276-78FA-00BD-DC5A-1BE01814ADDC}"/>
              </a:ext>
            </a:extLst>
          </p:cNvPr>
          <p:cNvSpPr txBox="1"/>
          <p:nvPr/>
        </p:nvSpPr>
        <p:spPr>
          <a:xfrm>
            <a:off x="5575636" y="3579862"/>
            <a:ext cx="2153154" cy="477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000" i="1" dirty="0">
                <a:solidFill>
                  <a:srgbClr val="B3B3FF"/>
                </a:solidFill>
              </a:rPr>
              <a:t>~0,08 GRAD </a:t>
            </a:r>
            <a:r>
              <a:rPr lang="fr-CH" sz="1000" i="1" dirty="0" err="1">
                <a:solidFill>
                  <a:srgbClr val="B3B3FF"/>
                </a:solidFill>
              </a:rPr>
              <a:t>origin</a:t>
            </a:r>
            <a:r>
              <a:rPr lang="fr-CH" sz="1000" i="1" dirty="0">
                <a:solidFill>
                  <a:srgbClr val="B3B3FF"/>
                </a:solidFill>
              </a:rPr>
              <a:t> </a:t>
            </a:r>
            <a:r>
              <a:rPr lang="fr-CH" sz="1000" i="1" dirty="0" err="1">
                <a:solidFill>
                  <a:srgbClr val="B3B3FF"/>
                </a:solidFill>
              </a:rPr>
              <a:t>annual</a:t>
            </a:r>
            <a:r>
              <a:rPr lang="fr-CH" sz="1000" i="1" dirty="0">
                <a:solidFill>
                  <a:srgbClr val="B3B3FF"/>
                </a:solidFill>
              </a:rPr>
              <a:t> salaries</a:t>
            </a:r>
            <a:endParaRPr lang="en-GB" sz="1000" i="1" dirty="0">
              <a:solidFill>
                <a:srgbClr val="B3B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915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7530B7-FA8D-370A-7830-09671EC6FC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FB04EC6-9C07-ED09-F057-EDA0078127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B51718-2990-27FE-356F-46EBF8FC3AC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3960000" cy="3088800"/>
          </a:xfrm>
        </p:spPr>
        <p:txBody>
          <a:bodyPr/>
          <a:lstStyle/>
          <a:p>
            <a:pPr marL="342900" indent="-342900" algn="just">
              <a:buAutoNum type="arabicPeriod"/>
            </a:pPr>
            <a:r>
              <a:rPr lang="en-GB" sz="1200" b="0" dirty="0"/>
              <a:t>There is a potential of waste heat recovery</a:t>
            </a:r>
          </a:p>
          <a:p>
            <a:pPr marL="342900" indent="-342900" algn="just">
              <a:buAutoNum type="arabicPeriod"/>
            </a:pPr>
            <a:r>
              <a:rPr lang="en-GB" sz="1200" b="0" dirty="0"/>
              <a:t>There are benefits (carbon footprint, avoided costs, water savings)</a:t>
            </a:r>
          </a:p>
          <a:p>
            <a:pPr marL="342900" indent="-342900" algn="just">
              <a:buAutoNum type="arabicPeriod"/>
            </a:pPr>
            <a:r>
              <a:rPr lang="en-GB" sz="1200" b="0" dirty="0"/>
              <a:t>Due to site-dependent variability, waste heat recovery and supply should be planned on a location-specific basis</a:t>
            </a:r>
          </a:p>
          <a:p>
            <a:pPr marL="342900" indent="-342900" algn="just">
              <a:buAutoNum type="arabicPeriod"/>
            </a:pPr>
            <a:r>
              <a:rPr lang="en-GB" sz="1200" dirty="0"/>
              <a:t>Integration of heat recovery and supply in the design of machines, experiments, technical infrastructures, and their sub-systems</a:t>
            </a:r>
          </a:p>
          <a:p>
            <a:pPr algn="just"/>
            <a:endParaRPr lang="en-GB" sz="120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71B7860-3242-18BB-EFB4-238583FAF6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87200" y="1404000"/>
            <a:ext cx="3960000" cy="1743814"/>
          </a:xfrm>
        </p:spPr>
        <p:txBody>
          <a:bodyPr/>
          <a:lstStyle/>
          <a:p>
            <a:pPr algn="just"/>
            <a:r>
              <a:rPr lang="en-GB" sz="1200" b="0" dirty="0"/>
              <a:t>5. Adapting operations and annual schedules to meet heat consumption needs</a:t>
            </a:r>
          </a:p>
          <a:p>
            <a:pPr algn="just"/>
            <a:r>
              <a:rPr lang="en-GB" sz="1200" b="0" dirty="0"/>
              <a:t>6. Commitment from territorial stakeholders to implement heat distribution and supply to end-users must be embedded within a broader urban development framework and aligned with urban network planning</a:t>
            </a:r>
          </a:p>
          <a:p>
            <a:pPr algn="just"/>
            <a:r>
              <a:rPr lang="en-GB" sz="1200" b="0" dirty="0"/>
              <a:t>7. Importance of SIG’s engagement as Geneva offers the highest potential for heat recovery</a:t>
            </a:r>
          </a:p>
          <a:p>
            <a:pPr algn="just"/>
            <a:endParaRPr lang="en-GB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F1571547-B9A3-7C68-4F68-4CFE8F638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11510"/>
            <a:ext cx="8263350" cy="804066"/>
          </a:xfrm>
        </p:spPr>
        <p:txBody>
          <a:bodyPr/>
          <a:lstStyle/>
          <a:p>
            <a:r>
              <a:rPr lang="en-GB" dirty="0"/>
              <a:t>Conclusions and challenges</a:t>
            </a:r>
          </a:p>
        </p:txBody>
      </p:sp>
    </p:spTree>
    <p:extLst>
      <p:ext uri="{BB962C8B-B14F-4D97-AF65-F5344CB8AC3E}">
        <p14:creationId xmlns:p14="http://schemas.microsoft.com/office/powerpoint/2010/main" val="7280537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003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56C39B-435F-C166-4F8C-CBDD377E8C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GB" sz="1400" b="1" dirty="0"/>
              <a:t>1. Waste heat study results</a:t>
            </a:r>
            <a:br>
              <a:rPr lang="en-GB" sz="1400" dirty="0"/>
            </a:br>
            <a:r>
              <a:rPr lang="en-GB" sz="14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2. Socio-Economic Benefits of reusing waste heat</a:t>
            </a:r>
            <a:br>
              <a:rPr lang="en-GB" sz="1400" dirty="0">
                <a:solidFill>
                  <a:schemeClr val="tx1">
                    <a:lumMod val="25000"/>
                    <a:lumOff val="75000"/>
                  </a:schemeClr>
                </a:solidFill>
              </a:rPr>
            </a:br>
            <a:r>
              <a:rPr lang="en-GB" sz="14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3. Case study – PD site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4B2CA9C-4117-BB66-0169-C17DFF251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80204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5D25502-38AD-435B-9AFB-F2FD9B87E3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EF2FE05D-7BF7-43DD-861A-29FE9BC65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11510"/>
            <a:ext cx="8263350" cy="470701"/>
          </a:xfrm>
        </p:spPr>
        <p:txBody>
          <a:bodyPr/>
          <a:lstStyle/>
          <a:p>
            <a:r>
              <a:rPr lang="en-US" dirty="0"/>
              <a:t>Waste heat supply study</a:t>
            </a:r>
            <a:endParaRPr lang="fr-FR" dirty="0"/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3A4D8763-4CCD-2B70-67B8-9BCF4CB7050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9682" y="1275606"/>
            <a:ext cx="3848436" cy="3456384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en-GB" sz="1200" dirty="0"/>
              <a:t>Waste heat :</a:t>
            </a:r>
          </a:p>
          <a:p>
            <a:pPr algn="just">
              <a:lnSpc>
                <a:spcPct val="100000"/>
              </a:lnSpc>
            </a:pPr>
            <a:endParaRPr lang="en-GB" sz="1200" dirty="0"/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Heat generation </a:t>
            </a:r>
            <a:r>
              <a:rPr lang="en-GB" sz="1200" b="0" dirty="0"/>
              <a:t>from equipment during operation</a:t>
            </a:r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Cooling water </a:t>
            </a:r>
            <a:r>
              <a:rPr lang="en-GB" sz="1200" b="0" dirty="0"/>
              <a:t>removes the excess heat</a:t>
            </a:r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b="0" dirty="0"/>
              <a:t>Usually released via cooling towers (lost energy)</a:t>
            </a:r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b="0" dirty="0"/>
              <a:t>Opportunity</a:t>
            </a:r>
            <a:r>
              <a:rPr lang="en-GB" sz="1200" dirty="0"/>
              <a:t>: Recover and reuse this thermal energy</a:t>
            </a:r>
            <a:r>
              <a:rPr lang="en-GB" sz="1200" b="0" dirty="0"/>
              <a:t>, e.g., in district heating networks</a:t>
            </a:r>
          </a:p>
          <a:p>
            <a:pPr algn="just">
              <a:lnSpc>
                <a:spcPct val="100000"/>
              </a:lnSpc>
            </a:pPr>
            <a:endParaRPr lang="en-GB" sz="1200" b="0" dirty="0"/>
          </a:p>
          <a:p>
            <a:pPr algn="just">
              <a:lnSpc>
                <a:spcPct val="100000"/>
              </a:lnSpc>
            </a:pPr>
            <a:endParaRPr lang="en-GB" sz="1200" b="0" dirty="0"/>
          </a:p>
          <a:p>
            <a:pPr algn="just">
              <a:lnSpc>
                <a:spcPct val="100000"/>
              </a:lnSpc>
            </a:pPr>
            <a:r>
              <a:rPr lang="en-GB" sz="1200" b="0" dirty="0"/>
              <a:t>Host states are requesting to include waste heat use in the design of future CERN projects from the beginning on.</a:t>
            </a:r>
          </a:p>
          <a:p>
            <a:pPr algn="just">
              <a:lnSpc>
                <a:spcPct val="100000"/>
              </a:lnSpc>
            </a:pPr>
            <a:r>
              <a:rPr lang="en-GB" sz="1200" b="0" dirty="0"/>
              <a:t>This encompasses diverse aspects such as technical, economic, and societal dimensions.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à"/>
            </a:pPr>
            <a:r>
              <a:rPr lang="en-GB" sz="1200" b="0" dirty="0">
                <a:sym typeface="Wingdings" panose="05000000000000000000" pitchFamily="2" charset="2"/>
              </a:rPr>
              <a:t>Identification of the opportunities and viability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à"/>
            </a:pPr>
            <a:r>
              <a:rPr lang="en-GB" sz="1200" b="0" dirty="0">
                <a:sym typeface="Wingdings" panose="05000000000000000000" pitchFamily="2" charset="2"/>
              </a:rPr>
              <a:t>Feasibility of the technical concept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à"/>
            </a:pPr>
            <a:r>
              <a:rPr lang="en-GB" sz="1200" b="0" dirty="0">
                <a:sym typeface="Wingdings" panose="05000000000000000000" pitchFamily="2" charset="2"/>
              </a:rPr>
              <a:t>Interactions with local authorities (FR) and SIG (CH)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622C8B4C-006F-ED0F-0722-D8875B6F6D61}"/>
              </a:ext>
            </a:extLst>
          </p:cNvPr>
          <p:cNvSpPr txBox="1">
            <a:spLocks/>
          </p:cNvSpPr>
          <p:nvPr/>
        </p:nvSpPr>
        <p:spPr>
          <a:xfrm>
            <a:off x="4869480" y="1290630"/>
            <a:ext cx="4023000" cy="14566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0" dirty="0"/>
              <a:t>Study carried out with </a:t>
            </a:r>
            <a:r>
              <a:rPr lang="en-GB" sz="1200" dirty="0"/>
              <a:t>Ginger </a:t>
            </a:r>
            <a:r>
              <a:rPr lang="en-GB" sz="1200" dirty="0" err="1"/>
              <a:t>Burgeap</a:t>
            </a:r>
            <a:r>
              <a:rPr lang="en-GB" sz="1200" dirty="0"/>
              <a:t> (August 2023 to May 2024) :</a:t>
            </a:r>
          </a:p>
          <a:p>
            <a:endParaRPr lang="en-GB" sz="1200" dirty="0"/>
          </a:p>
          <a:p>
            <a:r>
              <a:rPr lang="en-GB" sz="1200" dirty="0">
                <a:solidFill>
                  <a:schemeClr val="accent4"/>
                </a:solidFill>
              </a:rPr>
              <a:t>Phase 1 </a:t>
            </a:r>
            <a:r>
              <a:rPr lang="en-GB" sz="1200" b="0" dirty="0">
                <a:solidFill>
                  <a:schemeClr val="accent4"/>
                </a:solidFill>
              </a:rPr>
              <a:t>: Study on the consumption potentials</a:t>
            </a:r>
          </a:p>
          <a:p>
            <a:pPr marL="801688" indent="-801688">
              <a:lnSpc>
                <a:spcPct val="100000"/>
              </a:lnSpc>
            </a:pPr>
            <a:r>
              <a:rPr lang="en-GB" sz="1200" dirty="0">
                <a:solidFill>
                  <a:schemeClr val="accent4"/>
                </a:solidFill>
              </a:rPr>
              <a:t>Phase 2 </a:t>
            </a:r>
            <a:r>
              <a:rPr lang="en-GB" sz="1200" b="0" dirty="0">
                <a:solidFill>
                  <a:schemeClr val="accent4"/>
                </a:solidFill>
              </a:rPr>
              <a:t>: Study of the energy recovering process and optimisation pathways</a:t>
            </a:r>
          </a:p>
          <a:p>
            <a:r>
              <a:rPr lang="en-GB" sz="1200" dirty="0">
                <a:solidFill>
                  <a:schemeClr val="accent4"/>
                </a:solidFill>
              </a:rPr>
              <a:t>Phase 3 </a:t>
            </a:r>
            <a:r>
              <a:rPr lang="en-GB" sz="1200" b="0" dirty="0">
                <a:solidFill>
                  <a:schemeClr val="accent4"/>
                </a:solidFill>
              </a:rPr>
              <a:t>: Technical-economic assessment and complementary technologies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9F9F351-935C-9813-0032-767715082C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280" y="2673676"/>
            <a:ext cx="1744862" cy="246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820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5D25502-38AD-435B-9AFB-F2FD9B87E3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4D2BDFA-C90A-429F-B91E-0E5CA454F8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800" y="1203598"/>
            <a:ext cx="4023000" cy="212558"/>
          </a:xfrm>
        </p:spPr>
        <p:txBody>
          <a:bodyPr/>
          <a:lstStyle/>
          <a:p>
            <a:r>
              <a:rPr lang="fr-FR" dirty="0" err="1"/>
              <a:t>Emitted</a:t>
            </a:r>
            <a:r>
              <a:rPr lang="fr-FR" dirty="0"/>
              <a:t> </a:t>
            </a:r>
            <a:r>
              <a:rPr lang="fr-FR" dirty="0" err="1"/>
              <a:t>heat</a:t>
            </a:r>
            <a:r>
              <a:rPr lang="fr-FR" dirty="0"/>
              <a:t>  - </a:t>
            </a:r>
            <a:r>
              <a:rPr lang="fr-FR" dirty="0" err="1"/>
              <a:t>Annual</a:t>
            </a:r>
            <a:r>
              <a:rPr lang="fr-FR" dirty="0"/>
              <a:t> production [GWh]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b="0" dirty="0" err="1"/>
              <a:t>Temperature</a:t>
            </a:r>
            <a:r>
              <a:rPr lang="fr-FR" b="0" dirty="0"/>
              <a:t> range : 40°C / 45°C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D5C5008-7814-474B-B39C-8A6B81E7D8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EF2FE05D-7BF7-43DD-861A-29FE9BC65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11510"/>
            <a:ext cx="8263350" cy="470701"/>
          </a:xfrm>
        </p:spPr>
        <p:txBody>
          <a:bodyPr/>
          <a:lstStyle/>
          <a:p>
            <a:r>
              <a:rPr lang="en-US" dirty="0"/>
              <a:t>Reminder: FCC waste heat quantities</a:t>
            </a:r>
            <a:endParaRPr lang="fr-FR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AF4DC1A2-4860-40C9-B083-19416F1E25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544550"/>
            <a:ext cx="4023000" cy="2217528"/>
          </a:xfrm>
        </p:spPr>
        <p:txBody>
          <a:bodyPr/>
          <a:lstStyle/>
          <a:p>
            <a:endParaRPr lang="fr-FR" dirty="0"/>
          </a:p>
        </p:txBody>
      </p:sp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13E05044-59F4-4E65-809A-8B31FE94B3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078765"/>
              </p:ext>
            </p:extLst>
          </p:nvPr>
        </p:nvGraphicFramePr>
        <p:xfrm>
          <a:off x="417334" y="1413600"/>
          <a:ext cx="3866634" cy="23484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1219">
                  <a:extLst>
                    <a:ext uri="{9D8B030D-6E8A-4147-A177-3AD203B41FA5}">
                      <a16:colId xmlns:a16="http://schemas.microsoft.com/office/drawing/2014/main" val="1352717281"/>
                    </a:ext>
                  </a:extLst>
                </a:gridCol>
                <a:gridCol w="631083">
                  <a:extLst>
                    <a:ext uri="{9D8B030D-6E8A-4147-A177-3AD203B41FA5}">
                      <a16:colId xmlns:a16="http://schemas.microsoft.com/office/drawing/2014/main" val="773940968"/>
                    </a:ext>
                  </a:extLst>
                </a:gridCol>
                <a:gridCol w="631083">
                  <a:extLst>
                    <a:ext uri="{9D8B030D-6E8A-4147-A177-3AD203B41FA5}">
                      <a16:colId xmlns:a16="http://schemas.microsoft.com/office/drawing/2014/main" val="2710952466"/>
                    </a:ext>
                  </a:extLst>
                </a:gridCol>
                <a:gridCol w="631083">
                  <a:extLst>
                    <a:ext uri="{9D8B030D-6E8A-4147-A177-3AD203B41FA5}">
                      <a16:colId xmlns:a16="http://schemas.microsoft.com/office/drawing/2014/main" val="2642632612"/>
                    </a:ext>
                  </a:extLst>
                </a:gridCol>
                <a:gridCol w="631083">
                  <a:extLst>
                    <a:ext uri="{9D8B030D-6E8A-4147-A177-3AD203B41FA5}">
                      <a16:colId xmlns:a16="http://schemas.microsoft.com/office/drawing/2014/main" val="544434511"/>
                    </a:ext>
                  </a:extLst>
                </a:gridCol>
                <a:gridCol w="631083">
                  <a:extLst>
                    <a:ext uri="{9D8B030D-6E8A-4147-A177-3AD203B41FA5}">
                      <a16:colId xmlns:a16="http://schemas.microsoft.com/office/drawing/2014/main" val="1102864085"/>
                    </a:ext>
                  </a:extLst>
                </a:gridCol>
              </a:tblGrid>
              <a:tr h="188883">
                <a:tc>
                  <a:txBody>
                    <a:bodyPr/>
                    <a:lstStyle/>
                    <a:p>
                      <a:pPr algn="l" fontAlgn="b"/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129280"/>
                  </a:ext>
                </a:extLst>
              </a:tr>
              <a:tr h="2759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Site/Mode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Z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L. S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tt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0142280"/>
                  </a:ext>
                </a:extLst>
              </a:tr>
              <a:tr h="1888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solidFill>
                            <a:schemeClr val="bg1"/>
                          </a:solidFill>
                          <a:effectLst/>
                        </a:rPr>
                        <a:t>PA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138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152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172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299987212"/>
                  </a:ext>
                </a:extLst>
              </a:tr>
              <a:tr h="1888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PB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055933123"/>
                  </a:ext>
                </a:extLst>
              </a:tr>
              <a:tr h="1888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PD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138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>
                    <a:solidFill>
                      <a:srgbClr val="E7E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152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172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143995092"/>
                  </a:ext>
                </a:extLst>
              </a:tr>
              <a:tr h="1888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PF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750377217"/>
                  </a:ext>
                </a:extLst>
              </a:tr>
              <a:tr h="1888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PG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138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152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172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755794648"/>
                  </a:ext>
                </a:extLst>
              </a:tr>
              <a:tr h="1888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PH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230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314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336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524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166721273"/>
                  </a:ext>
                </a:extLst>
              </a:tr>
              <a:tr h="1888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PJ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138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152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172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199167529"/>
                  </a:ext>
                </a:extLst>
              </a:tr>
              <a:tr h="1888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PL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109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609868232"/>
                  </a:ext>
                </a:extLst>
              </a:tr>
              <a:tr h="37254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 per year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836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1,005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1,128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68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1,603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769244516"/>
                  </a:ext>
                </a:extLst>
              </a:tr>
            </a:tbl>
          </a:graphicData>
        </a:graphic>
      </p:graphicFrame>
      <p:pic>
        <p:nvPicPr>
          <p:cNvPr id="4" name="Image 3">
            <a:extLst>
              <a:ext uri="{FF2B5EF4-FFF2-40B4-BE49-F238E27FC236}">
                <a16:creationId xmlns:a16="http://schemas.microsoft.com/office/drawing/2014/main" id="{55A40820-D432-A94F-1BB5-FC41775897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188" y="920939"/>
            <a:ext cx="4488902" cy="419777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5BD8CF14-76B3-4C88-AED2-645349F50FF0}"/>
              </a:ext>
            </a:extLst>
          </p:cNvPr>
          <p:cNvCxnSpPr/>
          <p:nvPr/>
        </p:nvCxnSpPr>
        <p:spPr>
          <a:xfrm flipH="1" flipV="1">
            <a:off x="6156176" y="1059582"/>
            <a:ext cx="144016" cy="484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98B77822-0B99-4227-8B2C-CF6B89C7D79F}"/>
              </a:ext>
            </a:extLst>
          </p:cNvPr>
          <p:cNvSpPr txBox="1"/>
          <p:nvPr/>
        </p:nvSpPr>
        <p:spPr>
          <a:xfrm rot="4082047">
            <a:off x="6231244" y="997402"/>
            <a:ext cx="458780" cy="471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800" dirty="0">
                <a:solidFill>
                  <a:schemeClr val="accent3">
                    <a:lumMod val="75000"/>
                  </a:schemeClr>
                </a:solidFill>
              </a:rPr>
              <a:t>5 kms</a:t>
            </a:r>
          </a:p>
        </p:txBody>
      </p:sp>
    </p:spTree>
    <p:extLst>
      <p:ext uri="{BB962C8B-B14F-4D97-AF65-F5344CB8AC3E}">
        <p14:creationId xmlns:p14="http://schemas.microsoft.com/office/powerpoint/2010/main" val="752785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55EF691-C789-0775-D275-8A1AB7C478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24D4CC-DADE-96F9-C58E-5A9C92EE1F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5924" y="1059582"/>
            <a:ext cx="4023000" cy="303654"/>
          </a:xfrm>
        </p:spPr>
        <p:txBody>
          <a:bodyPr/>
          <a:lstStyle/>
          <a:p>
            <a:r>
              <a:rPr lang="en-GB" dirty="0"/>
              <a:t>…Without seasonal adaptation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D9599D6-A505-F17B-E9E7-4F2A72048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11510"/>
            <a:ext cx="8263350" cy="804066"/>
          </a:xfrm>
        </p:spPr>
        <p:txBody>
          <a:bodyPr/>
          <a:lstStyle/>
          <a:p>
            <a:r>
              <a:rPr lang="en-GB" dirty="0"/>
              <a:t>Potential reuse of waste heat…</a:t>
            </a:r>
          </a:p>
        </p:txBody>
      </p:sp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630E867D-8D0B-5906-B1B9-0D3D961B2C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8975345"/>
              </p:ext>
            </p:extLst>
          </p:nvPr>
        </p:nvGraphicFramePr>
        <p:xfrm>
          <a:off x="1331640" y="1563638"/>
          <a:ext cx="648072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DC3715E9-693F-CFDD-637B-8E0933076764}"/>
              </a:ext>
            </a:extLst>
          </p:cNvPr>
          <p:cNvSpPr txBox="1"/>
          <p:nvPr/>
        </p:nvSpPr>
        <p:spPr>
          <a:xfrm>
            <a:off x="6660232" y="1029151"/>
            <a:ext cx="186942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1200" dirty="0"/>
              <a:t>Z mode: 222 GWh/y</a:t>
            </a:r>
          </a:p>
          <a:p>
            <a:pPr algn="l"/>
            <a:r>
              <a:rPr lang="en-GB" sz="1200" dirty="0"/>
              <a:t>Ttbar mode : 295 GWh/y</a:t>
            </a:r>
          </a:p>
        </p:txBody>
      </p:sp>
    </p:spTree>
    <p:extLst>
      <p:ext uri="{BB962C8B-B14F-4D97-AF65-F5344CB8AC3E}">
        <p14:creationId xmlns:p14="http://schemas.microsoft.com/office/powerpoint/2010/main" val="808603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1A1871-B357-8CE9-D0C0-272AB0D550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1930B1C-6CBD-EFB2-9591-4E6F50A000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1EC8ED5-D56F-6630-675F-BBED61D093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9000" y="1059582"/>
            <a:ext cx="4023000" cy="303654"/>
          </a:xfrm>
        </p:spPr>
        <p:txBody>
          <a:bodyPr/>
          <a:lstStyle/>
          <a:p>
            <a:r>
              <a:rPr lang="en-GB" dirty="0"/>
              <a:t>…With seasonal adaptation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A608DFBC-0D88-3998-B8BB-174E7E590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11510"/>
            <a:ext cx="8263350" cy="804066"/>
          </a:xfrm>
        </p:spPr>
        <p:txBody>
          <a:bodyPr/>
          <a:lstStyle/>
          <a:p>
            <a:r>
              <a:rPr lang="en-GB" dirty="0"/>
              <a:t>Potential reuse of waste heat…</a:t>
            </a:r>
          </a:p>
        </p:txBody>
      </p:sp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F9E3DF36-9BCF-EE74-9363-09F538E20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3332320"/>
              </p:ext>
            </p:extLst>
          </p:nvPr>
        </p:nvGraphicFramePr>
        <p:xfrm>
          <a:off x="1331640" y="1563638"/>
          <a:ext cx="648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A1801E47-6A87-ED35-71E9-B32033FEBD92}"/>
              </a:ext>
            </a:extLst>
          </p:cNvPr>
          <p:cNvSpPr txBox="1"/>
          <p:nvPr/>
        </p:nvSpPr>
        <p:spPr>
          <a:xfrm>
            <a:off x="6709154" y="999206"/>
            <a:ext cx="186942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1200" dirty="0"/>
              <a:t>Z mode: 306 GWh/y</a:t>
            </a:r>
          </a:p>
          <a:p>
            <a:pPr algn="l"/>
            <a:r>
              <a:rPr lang="en-GB" sz="1200" dirty="0"/>
              <a:t>Ttbar mode : 439 GWh/y</a:t>
            </a:r>
          </a:p>
        </p:txBody>
      </p:sp>
    </p:spTree>
    <p:extLst>
      <p:ext uri="{BB962C8B-B14F-4D97-AF65-F5344CB8AC3E}">
        <p14:creationId xmlns:p14="http://schemas.microsoft.com/office/powerpoint/2010/main" val="1396307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A61572-ED85-EF87-51B0-E28B386236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48F2D36-B59A-1EAF-36F4-738539175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5910FD46-EF96-C6BA-C136-7508FA9A11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1195388"/>
            <a:ext cx="8262937" cy="1790700"/>
          </a:xfrm>
        </p:spPr>
        <p:txBody>
          <a:bodyPr/>
          <a:lstStyle/>
          <a:p>
            <a:pPr algn="l"/>
            <a:r>
              <a:rPr lang="en-GB" sz="14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1. </a:t>
            </a:r>
            <a:r>
              <a:rPr lang="en-GB" sz="1400" dirty="0">
                <a:solidFill>
                  <a:srgbClr val="B3B3FF"/>
                </a:solidFill>
              </a:rPr>
              <a:t>Waste heat study results</a:t>
            </a:r>
            <a:br>
              <a:rPr lang="en-GB" sz="1400" dirty="0"/>
            </a:br>
            <a:r>
              <a:rPr lang="en-GB" sz="1400" b="1" dirty="0"/>
              <a:t>2. Socio-Economic Benefits of reusing waste heat</a:t>
            </a:r>
            <a:br>
              <a:rPr lang="en-GB" sz="1400" dirty="0">
                <a:solidFill>
                  <a:schemeClr val="tx1">
                    <a:lumMod val="25000"/>
                    <a:lumOff val="75000"/>
                  </a:schemeClr>
                </a:solidFill>
              </a:rPr>
            </a:br>
            <a:r>
              <a:rPr lang="en-GB" sz="1400" dirty="0">
                <a:solidFill>
                  <a:srgbClr val="B3B3FF"/>
                </a:solidFill>
              </a:rPr>
              <a:t>3. Case study – PD site</a:t>
            </a:r>
          </a:p>
        </p:txBody>
      </p:sp>
    </p:spTree>
    <p:extLst>
      <p:ext uri="{BB962C8B-B14F-4D97-AF65-F5344CB8AC3E}">
        <p14:creationId xmlns:p14="http://schemas.microsoft.com/office/powerpoint/2010/main" val="796516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A8C5B7-4EEC-05C7-76B3-4B82DE4D93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3F107BA-0347-1AF9-4572-4123E6B273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DC5DF8-8CDD-3816-6EDB-C4FE74C0F2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3841169" cy="3399998"/>
          </a:xfrm>
        </p:spPr>
        <p:txBody>
          <a:bodyPr/>
          <a:lstStyle/>
          <a:p>
            <a:pPr algn="just"/>
            <a:r>
              <a:rPr lang="en-GB" dirty="0"/>
              <a:t>Benefits of reusing waste heat:</a:t>
            </a:r>
          </a:p>
          <a:p>
            <a:pPr algn="just"/>
            <a:endParaRPr lang="en-GB" dirty="0"/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/>
              <a:t>Avoided energy costs</a:t>
            </a:r>
            <a:r>
              <a:rPr lang="en-GB" sz="1200" b="0" dirty="0"/>
              <a:t>: Lower heating costs thanks to FCC's waste heat, which is cheaper than conventional sources (oil, wood, gas, electricity)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200" b="0" dirty="0"/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/>
              <a:t>CO2eq emissions savings</a:t>
            </a:r>
            <a:r>
              <a:rPr lang="en-GB" sz="1200" b="0" dirty="0"/>
              <a:t>: Carbon savings by replacing fossil fuels and conventional electricity with cleaner energy from FCC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200" b="0" dirty="0"/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/>
              <a:t>Water savings</a:t>
            </a:r>
            <a:r>
              <a:rPr lang="en-GB" sz="1200" b="0" dirty="0"/>
              <a:t>: Reduced water consumption by reusing waste heat instead of evaporating it</a:t>
            </a:r>
            <a:endParaRPr lang="en-GB" sz="120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EF638C5-EB3E-ED37-C85B-2C2B13976A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/>
              <a:t>Steps: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GB" sz="1200" b="0" dirty="0"/>
              <a:t>Estimation of the amount of waste heat recovered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endParaRPr lang="en-GB" sz="12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GB" sz="1200" b="0" dirty="0"/>
              <a:t>Estimation of demand for waste heat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endParaRPr lang="en-GB" sz="12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GB" sz="1200" b="0" dirty="0"/>
              <a:t>Estimation of the avoided costs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endParaRPr lang="en-GB" sz="12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GB" sz="1200" b="0" dirty="0"/>
              <a:t>Estimation of the socio-economic value of CO2eq savings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endParaRPr lang="en-GB" sz="12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GB" sz="1200" b="0" dirty="0"/>
              <a:t>Estimation of the water savings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endParaRPr lang="en-GB" sz="12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GB" sz="1200" b="0" dirty="0"/>
              <a:t>Estimation of the benefits discounted and undiscounted (specific discount rate of 2.8% for FCC-ee socio-economic assessment)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94707C32-E3E9-4ADA-BB14-C13786983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11510"/>
            <a:ext cx="8263350" cy="804066"/>
          </a:xfrm>
        </p:spPr>
        <p:txBody>
          <a:bodyPr/>
          <a:lstStyle/>
          <a:p>
            <a:r>
              <a:rPr lang="en-GB" dirty="0"/>
              <a:t>Socio-economic benefits of reusing waste heat </a:t>
            </a:r>
            <a:r>
              <a:rPr lang="en-GB" dirty="0">
                <a:solidFill>
                  <a:srgbClr val="B3B3FF"/>
                </a:solidFill>
              </a:rPr>
              <a:t>quantification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20DECA-0886-FDD9-37A3-7AA6A44D8B02}"/>
              </a:ext>
            </a:extLst>
          </p:cNvPr>
          <p:cNvSpPr/>
          <p:nvPr/>
        </p:nvSpPr>
        <p:spPr>
          <a:xfrm>
            <a:off x="4687200" y="1779662"/>
            <a:ext cx="3845240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3C348B2-58FF-19B3-A51D-57EB9EE76125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6538425" y="2499742"/>
            <a:ext cx="21596" cy="21306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3EF81716-0D47-7282-DD1E-9DCF7EDEEF89}"/>
              </a:ext>
            </a:extLst>
          </p:cNvPr>
          <p:cNvSpPr txBox="1"/>
          <p:nvPr/>
        </p:nvSpPr>
        <p:spPr>
          <a:xfrm>
            <a:off x="4860032" y="4630365"/>
            <a:ext cx="339997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Baseline: average of 330 GWh/year (5,100 GWh over the entire FCC-ee programme)</a:t>
            </a:r>
          </a:p>
        </p:txBody>
      </p:sp>
    </p:spTree>
    <p:extLst>
      <p:ext uri="{BB962C8B-B14F-4D97-AF65-F5344CB8AC3E}">
        <p14:creationId xmlns:p14="http://schemas.microsoft.com/office/powerpoint/2010/main" val="898521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95B378-5CC7-97E8-47BF-3BBAFE7809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C3200F2-F984-D1B1-7555-7197DE6A91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2DA4873-FC5C-791D-94C0-9B6DA906CA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76008"/>
            <a:ext cx="8449680" cy="591686"/>
          </a:xfrm>
        </p:spPr>
        <p:txBody>
          <a:bodyPr/>
          <a:lstStyle/>
          <a:p>
            <a:r>
              <a:rPr lang="en-GB" sz="1200" b="0" dirty="0"/>
              <a:t>Avoided cost = when the final cost per MWh from the heat network is lower than the current energy cost. </a:t>
            </a:r>
            <a:endParaRPr lang="en-GB" sz="1200" b="0" i="1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AE65F18-6AE5-E0F4-0ECE-A6A00C53B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11510"/>
            <a:ext cx="8263350" cy="804066"/>
          </a:xfrm>
        </p:spPr>
        <p:txBody>
          <a:bodyPr/>
          <a:lstStyle/>
          <a:p>
            <a:r>
              <a:rPr lang="en-GB" dirty="0"/>
              <a:t>Socio-economic benefits of reusing waste heat </a:t>
            </a:r>
            <a:r>
              <a:rPr lang="en-GB" dirty="0">
                <a:solidFill>
                  <a:srgbClr val="B3B3FF"/>
                </a:solidFill>
              </a:rPr>
              <a:t>avoided costs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E4C0E4CE-918D-E273-F49E-C4B204A270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330889"/>
              </p:ext>
            </p:extLst>
          </p:nvPr>
        </p:nvGraphicFramePr>
        <p:xfrm>
          <a:off x="539552" y="2183135"/>
          <a:ext cx="8136903" cy="14687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45444">
                  <a:extLst>
                    <a:ext uri="{9D8B030D-6E8A-4147-A177-3AD203B41FA5}">
                      <a16:colId xmlns:a16="http://schemas.microsoft.com/office/drawing/2014/main" val="91786329"/>
                    </a:ext>
                  </a:extLst>
                </a:gridCol>
                <a:gridCol w="1660592">
                  <a:extLst>
                    <a:ext uri="{9D8B030D-6E8A-4147-A177-3AD203B41FA5}">
                      <a16:colId xmlns:a16="http://schemas.microsoft.com/office/drawing/2014/main" val="1337239681"/>
                    </a:ext>
                  </a:extLst>
                </a:gridCol>
                <a:gridCol w="1743621">
                  <a:extLst>
                    <a:ext uri="{9D8B030D-6E8A-4147-A177-3AD203B41FA5}">
                      <a16:colId xmlns:a16="http://schemas.microsoft.com/office/drawing/2014/main" val="625969961"/>
                    </a:ext>
                  </a:extLst>
                </a:gridCol>
                <a:gridCol w="1743623">
                  <a:extLst>
                    <a:ext uri="{9D8B030D-6E8A-4147-A177-3AD203B41FA5}">
                      <a16:colId xmlns:a16="http://schemas.microsoft.com/office/drawing/2014/main" val="2294011728"/>
                    </a:ext>
                  </a:extLst>
                </a:gridCol>
                <a:gridCol w="1743623">
                  <a:extLst>
                    <a:ext uri="{9D8B030D-6E8A-4147-A177-3AD203B41FA5}">
                      <a16:colId xmlns:a16="http://schemas.microsoft.com/office/drawing/2014/main" val="2361835576"/>
                    </a:ext>
                  </a:extLst>
                </a:gridCol>
              </a:tblGrid>
              <a:tr h="4628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 Heating source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Cost of the service (S)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Cost of energy (E)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Price paid by the final consumer (P)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</a:rPr>
                        <a:t>Avoided cost by reusing waste heat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926698"/>
                  </a:ext>
                </a:extLst>
              </a:tr>
              <a:tr h="17575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u="none" strike="noStrike" dirty="0">
                          <a:effectLst/>
                        </a:rPr>
                        <a:t>EUR/MWh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u="none" strike="noStrike" dirty="0">
                          <a:effectLst/>
                        </a:rPr>
                        <a:t>EUR/MWh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u="none" strike="noStrike" dirty="0">
                          <a:effectLst/>
                        </a:rPr>
                        <a:t>EUR/MWh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</a:rPr>
                        <a:t>EUR/MWh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356998"/>
                  </a:ext>
                </a:extLst>
              </a:tr>
              <a:tr h="17575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u="none" strike="noStrike">
                          <a:effectLst/>
                        </a:rPr>
                        <a:t>Gas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u="none" strike="noStrike" dirty="0">
                          <a:effectLst/>
                        </a:rPr>
                        <a:t>25.7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u="none" strike="noStrike" dirty="0">
                          <a:effectLst/>
                        </a:rPr>
                        <a:t>103.4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u="none" strike="noStrike">
                          <a:effectLst/>
                        </a:rPr>
                        <a:t>129.1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0044708"/>
                  </a:ext>
                </a:extLst>
              </a:tr>
              <a:tr h="17575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Electricity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129.3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219.5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219.5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</a:rPr>
                        <a:t>109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472995"/>
                  </a:ext>
                </a:extLst>
              </a:tr>
              <a:tr h="17575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1" u="none" strike="noStrike" dirty="0">
                          <a:effectLst/>
                        </a:rPr>
                        <a:t>FCC waste heat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1" u="none" strike="noStrike" dirty="0">
                          <a:effectLst/>
                        </a:rPr>
                        <a:t>108.0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1" u="none" strike="noStrike" dirty="0">
                          <a:effectLst/>
                        </a:rPr>
                        <a:t>2.0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1" u="none" strike="noStrike" dirty="0">
                          <a:effectLst/>
                        </a:rPr>
                        <a:t>110.0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</a:rPr>
                        <a:t>64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7923810"/>
                  </a:ext>
                </a:extLst>
              </a:tr>
            </a:tbl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55F8F771-8CA6-1543-5F7D-A374362C81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791754"/>
              </p:ext>
            </p:extLst>
          </p:nvPr>
        </p:nvGraphicFramePr>
        <p:xfrm>
          <a:off x="1475656" y="3939902"/>
          <a:ext cx="5472612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002">
                  <a:extLst>
                    <a:ext uri="{9D8B030D-6E8A-4147-A177-3AD203B41FA5}">
                      <a16:colId xmlns:a16="http://schemas.microsoft.com/office/drawing/2014/main" val="4154280340"/>
                    </a:ext>
                  </a:extLst>
                </a:gridCol>
                <a:gridCol w="1837206">
                  <a:extLst>
                    <a:ext uri="{9D8B030D-6E8A-4147-A177-3AD203B41FA5}">
                      <a16:colId xmlns:a16="http://schemas.microsoft.com/office/drawing/2014/main" val="3209145364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938726130"/>
                    </a:ext>
                  </a:extLst>
                </a:gridCol>
                <a:gridCol w="1656188">
                  <a:extLst>
                    <a:ext uri="{9D8B030D-6E8A-4147-A177-3AD203B41FA5}">
                      <a16:colId xmlns:a16="http://schemas.microsoft.com/office/drawing/2014/main" val="220411191"/>
                    </a:ext>
                  </a:extLst>
                </a:gridCol>
              </a:tblGrid>
              <a:tr h="1680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 discounted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 undiscounted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903241"/>
                  </a:ext>
                </a:extLst>
              </a:tr>
              <a:tr h="1680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911676"/>
                  </a:ext>
                </a:extLst>
              </a:tr>
              <a:tr h="168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FCC-ee programme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138,509,888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328,132,263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7613634"/>
                  </a:ext>
                </a:extLst>
              </a:tr>
              <a:tr h="168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fr-CH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EAV*</a:t>
                      </a:r>
                      <a:endParaRPr lang="en-GB" sz="1200" b="0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GB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9,233,992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8104053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9B12E0FD-FD22-2A06-AAB2-4674DBF2A0B0}"/>
              </a:ext>
            </a:extLst>
          </p:cNvPr>
          <p:cNvSpPr/>
          <p:nvPr/>
        </p:nvSpPr>
        <p:spPr>
          <a:xfrm>
            <a:off x="7596336" y="3435846"/>
            <a:ext cx="432048" cy="2963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3603C67-E159-984A-EC78-5EEA49AAB25E}"/>
              </a:ext>
            </a:extLst>
          </p:cNvPr>
          <p:cNvSpPr txBox="1"/>
          <p:nvPr/>
        </p:nvSpPr>
        <p:spPr>
          <a:xfrm>
            <a:off x="179512" y="4933206"/>
            <a:ext cx="194421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900" b="0" i="0" u="none" strike="noStrike" dirty="0">
                <a:solidFill>
                  <a:schemeClr val="tx1"/>
                </a:solidFill>
                <a:effectLst/>
                <a:latin typeface="+mn-lt"/>
              </a:rPr>
              <a:t>*Equivalent </a:t>
            </a:r>
            <a:r>
              <a:rPr lang="fr-CH" sz="900" b="0" i="0" u="none" strike="noStrike" dirty="0" err="1">
                <a:solidFill>
                  <a:schemeClr val="tx1"/>
                </a:solidFill>
                <a:effectLst/>
                <a:latin typeface="+mn-lt"/>
              </a:rPr>
              <a:t>Annual</a:t>
            </a:r>
            <a:r>
              <a:rPr lang="fr-CH" sz="900" b="0" i="0" u="none" strike="noStrike" dirty="0">
                <a:solidFill>
                  <a:schemeClr val="tx1"/>
                </a:solidFill>
                <a:effectLst/>
                <a:latin typeface="+mn-lt"/>
              </a:rPr>
              <a:t> Value </a:t>
            </a:r>
            <a:endParaRPr lang="en-GB" sz="9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FD290BB-19FF-18DE-5C0F-F3CC27FDF7FF}"/>
              </a:ext>
            </a:extLst>
          </p:cNvPr>
          <p:cNvSpPr txBox="1"/>
          <p:nvPr/>
        </p:nvSpPr>
        <p:spPr>
          <a:xfrm>
            <a:off x="3282942" y="4726260"/>
            <a:ext cx="2153154" cy="477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000" i="1" dirty="0">
                <a:solidFill>
                  <a:srgbClr val="B3B3FF"/>
                </a:solidFill>
              </a:rPr>
              <a:t>~137 GRAD </a:t>
            </a:r>
            <a:r>
              <a:rPr lang="fr-CH" sz="1000" i="1" dirty="0" err="1">
                <a:solidFill>
                  <a:srgbClr val="B3B3FF"/>
                </a:solidFill>
              </a:rPr>
              <a:t>origin</a:t>
            </a:r>
            <a:r>
              <a:rPr lang="fr-CH" sz="1000" i="1" dirty="0">
                <a:solidFill>
                  <a:srgbClr val="B3B3FF"/>
                </a:solidFill>
              </a:rPr>
              <a:t> </a:t>
            </a:r>
            <a:r>
              <a:rPr lang="fr-CH" sz="1000" i="1" dirty="0" err="1">
                <a:solidFill>
                  <a:srgbClr val="B3B3FF"/>
                </a:solidFill>
              </a:rPr>
              <a:t>annual</a:t>
            </a:r>
            <a:r>
              <a:rPr lang="fr-CH" sz="1000" i="1" dirty="0">
                <a:solidFill>
                  <a:srgbClr val="B3B3FF"/>
                </a:solidFill>
              </a:rPr>
              <a:t> salaries </a:t>
            </a:r>
            <a:endParaRPr lang="en-GB" sz="1000" i="1" dirty="0">
              <a:solidFill>
                <a:srgbClr val="B3B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323726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7686</TotalTime>
  <Words>1673</Words>
  <Application>Microsoft Office PowerPoint</Application>
  <PresentationFormat>Affichage à l'écran (16:9)</PresentationFormat>
  <Paragraphs>385</Paragraphs>
  <Slides>19</Slides>
  <Notes>6</Notes>
  <HiddenSlides>0</HiddenSlides>
  <MMClips>0</MMClips>
  <ScaleCrop>false</ScaleCrop>
  <HeadingPairs>
    <vt:vector size="8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3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31" baseType="lpstr">
      <vt:lpstr>Aptos</vt:lpstr>
      <vt:lpstr>Arial</vt:lpstr>
      <vt:lpstr>Calibri</vt:lpstr>
      <vt:lpstr>Cambria Math</vt:lpstr>
      <vt:lpstr>Courier New</vt:lpstr>
      <vt:lpstr>Open Sans</vt:lpstr>
      <vt:lpstr>Times New Roman</vt:lpstr>
      <vt:lpstr>Wingdings</vt:lpstr>
      <vt:lpstr>Introslides</vt:lpstr>
      <vt:lpstr>Titleslides, Conclusion</vt:lpstr>
      <vt:lpstr>Content Slides - Deep Blue</vt:lpstr>
      <vt:lpstr>Worksheet</vt:lpstr>
      <vt:lpstr>waste heat supply concept </vt:lpstr>
      <vt:lpstr>1. Waste heat study results 2. Socio-Economic Benefits of reusing waste heat 3. Case study – PD site</vt:lpstr>
      <vt:lpstr>Waste heat supply study</vt:lpstr>
      <vt:lpstr>Reminder: FCC waste heat quantities</vt:lpstr>
      <vt:lpstr>Potential reuse of waste heat…</vt:lpstr>
      <vt:lpstr>Potential reuse of waste heat…</vt:lpstr>
      <vt:lpstr>1. Waste heat study results 2. Socio-Economic Benefits of reusing waste heat 3. Case study – PD site</vt:lpstr>
      <vt:lpstr>Socio-economic benefits of reusing waste heat quantification</vt:lpstr>
      <vt:lpstr>Socio-economic benefits of reusing waste heat avoided costs</vt:lpstr>
      <vt:lpstr>Présentation PowerPoint</vt:lpstr>
      <vt:lpstr>Présentation PowerPoint</vt:lpstr>
      <vt:lpstr>1. Waste heat study results 2. Socio-Economic Benefits of reusing waste heat 3. Case study – PD site</vt:lpstr>
      <vt:lpstr>Case study: PD site technical concept</vt:lpstr>
      <vt:lpstr>Case study: PD site cost estimates</vt:lpstr>
      <vt:lpstr>Case study: PD site cost for the final consumer</vt:lpstr>
      <vt:lpstr>Case study: PD site reduction and shadow cost of carbon</vt:lpstr>
      <vt:lpstr>Présentation PowerPoint</vt:lpstr>
      <vt:lpstr>Conclusions and challenges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Leslie Alix</cp:lastModifiedBy>
  <cp:revision>244</cp:revision>
  <dcterms:created xsi:type="dcterms:W3CDTF">2020-10-27T09:23:42Z</dcterms:created>
  <dcterms:modified xsi:type="dcterms:W3CDTF">2025-05-19T21:06:32Z</dcterms:modified>
</cp:coreProperties>
</file>