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6"/>
  </p:notesMasterIdLst>
  <p:sldIdLst>
    <p:sldId id="256" r:id="rId4"/>
    <p:sldId id="294" r:id="rId5"/>
    <p:sldId id="277" r:id="rId6"/>
    <p:sldId id="308" r:id="rId7"/>
    <p:sldId id="311" r:id="rId8"/>
    <p:sldId id="310" r:id="rId9"/>
    <p:sldId id="278" r:id="rId10"/>
    <p:sldId id="299" r:id="rId11"/>
    <p:sldId id="301" r:id="rId12"/>
    <p:sldId id="298" r:id="rId13"/>
    <p:sldId id="312" r:id="rId14"/>
    <p:sldId id="313" r:id="rId15"/>
    <p:sldId id="303" r:id="rId16"/>
    <p:sldId id="314" r:id="rId17"/>
    <p:sldId id="315" r:id="rId18"/>
    <p:sldId id="316" r:id="rId19"/>
    <p:sldId id="317" r:id="rId20"/>
    <p:sldId id="320" r:id="rId21"/>
    <p:sldId id="318" r:id="rId22"/>
    <p:sldId id="319" r:id="rId23"/>
    <p:sldId id="293" r:id="rId24"/>
    <p:sldId id="274" r:id="rId2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62" autoAdjust="0"/>
    <p:restoredTop sz="96327" autoAdjust="0"/>
  </p:normalViewPr>
  <p:slideViewPr>
    <p:cSldViewPr>
      <p:cViewPr varScale="1">
        <p:scale>
          <a:sx n="153" d="100"/>
          <a:sy n="153" d="100"/>
        </p:scale>
        <p:origin x="522" y="12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doi.org/10.18429/JACoW-IPAC2024-MOPC15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epjtechniquesandinstrumentation.springeropen.com/articles/10.1140/epjti/s40485-022-00081-2" TargetMode="External"/><Relationship Id="rId4" Type="http://schemas.openxmlformats.org/officeDocument/2006/relationships/hyperlink" Target="https://doi.org/10.1140/epjp/s13360-022-02583-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hyperlink" Target="https://accelconf.web.cern.ch/ipac2023/pdf/MOPL032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jacow.org/ipac2018/papers/thpak145.pdf" TargetMode="External"/><Relationship Id="rId2" Type="http://schemas.openxmlformats.org/officeDocument/2006/relationships/hyperlink" Target="https://indico.cern.ch/event/669849/contributions/2740676/attachments/1537807/2410440/FFC_eurocircol_landau_beam_beam.pdf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cds.cern.ch/record/2665192/files/CERN-ACC-2019-0034.pdf" TargetMode="External"/><Relationship Id="rId4" Type="http://schemas.openxmlformats.org/officeDocument/2006/relationships/hyperlink" Target="http://jacow.org/ipac2018/papers/mopmf024.pdf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gitlab.cern.ch/acc-models/fcc/fcc-ee-lattice/-/tree/V24.4_GH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616" y="1194597"/>
            <a:ext cx="6917718" cy="1241822"/>
          </a:xfrm>
        </p:spPr>
        <p:txBody>
          <a:bodyPr/>
          <a:lstStyle/>
          <a:p>
            <a:r>
              <a:rPr lang="en-GB" cap="none" dirty="0"/>
              <a:t>Feasibility Study Baseline Layout and Prospects for FCC-</a:t>
            </a:r>
            <a:r>
              <a:rPr lang="en-GB" cap="none" dirty="0" err="1"/>
              <a:t>hh</a:t>
            </a:r>
            <a:endParaRPr lang="en-US" cap="none" dirty="0">
              <a:latin typeface="+mn-lt"/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400" dirty="0"/>
              <a:t>Gustavo Pérez Segurana</a:t>
            </a:r>
          </a:p>
          <a:p>
            <a:endParaRPr lang="en-US" sz="1400" dirty="0"/>
          </a:p>
          <a:p>
            <a:r>
              <a:rPr lang="en-US" sz="1400" dirty="0"/>
              <a:t>A. Abramov, W. Bartmann, M. Benedikt, R. Bruce, M. Giovannozzi,</a:t>
            </a:r>
          </a:p>
          <a:p>
            <a:r>
              <a:rPr lang="en-US" sz="1400" dirty="0"/>
              <a:t>T. Risselada, E. Todesco, F. Zimmermann</a:t>
            </a:r>
            <a:endParaRPr lang="en-US" dirty="0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2BF007EC-5666-96E1-BE25-8F4B1A1AB5FE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aph of different types of data&#10;&#10;AI-generated content may be incorrect.">
            <a:extLst>
              <a:ext uri="{FF2B5EF4-FFF2-40B4-BE49-F238E27FC236}">
                <a16:creationId xmlns:a16="http://schemas.microsoft.com/office/drawing/2014/main" id="{4050531C-D915-1D79-A255-17118763B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251" y="1377309"/>
            <a:ext cx="3657607" cy="3657607"/>
          </a:xfrm>
          <a:prstGeom prst="rect">
            <a:avLst/>
          </a:prstGeom>
        </p:spPr>
      </p:pic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79A698B9-8A30-CA1D-95F9-31DE6C0119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9165"/>
            <a:ext cx="3657607" cy="3657607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856" y="577800"/>
            <a:ext cx="3024336" cy="470515"/>
          </a:xfrm>
        </p:spPr>
        <p:txBody>
          <a:bodyPr/>
          <a:lstStyle/>
          <a:p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+mn-ea"/>
              </a:rPr>
              <a:t>Betatron collimation – PH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10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286B29-CE58-4738-5D91-E1B0F9BA3EF2}"/>
              </a:ext>
            </a:extLst>
          </p:cNvPr>
          <p:cNvSpPr txBox="1"/>
          <p:nvPr/>
        </p:nvSpPr>
        <p:spPr>
          <a:xfrm>
            <a:off x="6004251" y="979833"/>
            <a:ext cx="2573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High beta</a:t>
            </a:r>
            <a:endParaRPr lang="en-US" sz="11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86F571-0C0E-C4D8-3699-490808F13F7D}"/>
              </a:ext>
            </a:extLst>
          </p:cNvPr>
          <p:cNvSpPr txBox="1"/>
          <p:nvPr/>
        </p:nvSpPr>
        <p:spPr>
          <a:xfrm>
            <a:off x="7000190" y="490024"/>
            <a:ext cx="205790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High beta collimation optics following HL-LHC studies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F26E28-5252-93DA-D874-7165157EB942}"/>
              </a:ext>
            </a:extLst>
          </p:cNvPr>
          <p:cNvSpPr txBox="1"/>
          <p:nvPr/>
        </p:nvSpPr>
        <p:spPr>
          <a:xfrm>
            <a:off x="1033662" y="979834"/>
            <a:ext cx="2573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Low beta</a:t>
            </a:r>
            <a:endParaRPr lang="en-US" sz="11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F05AEC-0362-DF05-37A0-3A9272125505}"/>
              </a:ext>
            </a:extLst>
          </p:cNvPr>
          <p:cNvSpPr txBox="1"/>
          <p:nvPr/>
        </p:nvSpPr>
        <p:spPr>
          <a:xfrm>
            <a:off x="3266989" y="1003645"/>
            <a:ext cx="1938057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Primary collimators placed in doglegs to avoid showers of neutrals hitting the coils or downstream cold magnets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3C9410-26BC-366E-1C47-D510A1B05145}"/>
              </a:ext>
            </a:extLst>
          </p:cNvPr>
          <p:cNvSpPr txBox="1"/>
          <p:nvPr/>
        </p:nvSpPr>
        <p:spPr>
          <a:xfrm>
            <a:off x="3205375" y="3273033"/>
            <a:ext cx="206128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Constant inter-beam distance allows shared optics between both beams</a:t>
            </a: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52DAF774-3987-DBED-F36F-1C5A171C119A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1837432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58671-EB41-67CF-8A8A-6F0AE2BAD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B45274B-C7B4-301F-DF47-A6FCA7E8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together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498D7EBF-4C0B-F6B9-A33B-953B376D7AB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684594F1-0077-1BE5-3E9F-F0D576696BA2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11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1DF0D72F-B912-2578-BE4F-9758183617DB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44EA15A-91C3-CACB-ABC9-F54A7EB68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148" y="371117"/>
            <a:ext cx="4876506" cy="23991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6755951-160D-459F-FBD8-D12A5CD1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644" y="2779489"/>
            <a:ext cx="4876506" cy="23640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A8CB404-45D4-714F-BAFF-E999FA7F1531}"/>
              </a:ext>
            </a:extLst>
          </p:cNvPr>
          <p:cNvSpPr txBox="1"/>
          <p:nvPr/>
        </p:nvSpPr>
        <p:spPr>
          <a:xfrm>
            <a:off x="3347864" y="1572278"/>
            <a:ext cx="1080120" cy="36933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dirty="0"/>
              <a:t>Injection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08192A-42B8-1A2D-978C-967162CC68CC}"/>
              </a:ext>
            </a:extLst>
          </p:cNvPr>
          <p:cNvSpPr txBox="1"/>
          <p:nvPr/>
        </p:nvSpPr>
        <p:spPr>
          <a:xfrm>
            <a:off x="3346038" y="3961494"/>
            <a:ext cx="1080120" cy="36933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dirty="0"/>
              <a:t>Collision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98AF27-C9C1-B831-B3B8-CCFDDB5259E7}"/>
              </a:ext>
            </a:extLst>
          </p:cNvPr>
          <p:cNvSpPr txBox="1"/>
          <p:nvPr/>
        </p:nvSpPr>
        <p:spPr>
          <a:xfrm>
            <a:off x="539552" y="1347614"/>
            <a:ext cx="2736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Crossing scheme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Correction of spurious vertical dispersion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Transition from injection tunes to collision tunes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Beam clearance within specifications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Fewer magnet families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dirty="0"/>
              <a:t>85 TeV</a:t>
            </a:r>
            <a:r>
              <a:rPr lang="en-GB" sz="1600" dirty="0"/>
              <a:t> </a:t>
            </a:r>
            <a:r>
              <a:rPr lang="en-GB" sz="1600" dirty="0" err="1"/>
              <a:t>CoM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515567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DC1A6-E056-51C9-2D52-A53671CD9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407EF20-4366-E569-4E55-3929F2D52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beyond the Feasibility Study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0D1F1D08-4E56-38A0-EBC1-B9B15BF8F02C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20D1500D-43D6-AD62-5F46-8032C3842460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12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AE984F98-175E-F214-C64E-79CB51360FB5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F9C9F7-C854-D24A-E96E-D76EEE4426A4}"/>
              </a:ext>
            </a:extLst>
          </p:cNvPr>
          <p:cNvSpPr txBox="1"/>
          <p:nvPr/>
        </p:nvSpPr>
        <p:spPr>
          <a:xfrm>
            <a:off x="683568" y="1275606"/>
            <a:ext cx="5472608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Footprint reduction of short straight sections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Treat dipole length as a free parameter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Combined-function main dipoles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0EB1D-5B82-CAA7-CA28-6740CE92CD4C}"/>
              </a:ext>
            </a:extLst>
          </p:cNvPr>
          <p:cNvSpPr txBox="1"/>
          <p:nvPr/>
        </p:nvSpPr>
        <p:spPr>
          <a:xfrm>
            <a:off x="2267744" y="3228623"/>
            <a:ext cx="4608512" cy="53572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GB" sz="2800" dirty="0"/>
              <a:t>Increase energy at flat top</a:t>
            </a:r>
          </a:p>
        </p:txBody>
      </p:sp>
    </p:spTree>
    <p:extLst>
      <p:ext uri="{BB962C8B-B14F-4D97-AF65-F5344CB8AC3E}">
        <p14:creationId xmlns:p14="http://schemas.microsoft.com/office/powerpoint/2010/main" val="37004874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short straight sections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13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54859A38-EA46-5761-2B5C-1E361C74F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771"/>
          <a:stretch/>
        </p:blipFill>
        <p:spPr>
          <a:xfrm>
            <a:off x="378223" y="1134709"/>
            <a:ext cx="3811979" cy="2849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8CF926-4757-220F-9BF4-C74216696D0F}"/>
              </a:ext>
            </a:extLst>
          </p:cNvPr>
          <p:cNvSpPr/>
          <p:nvPr/>
        </p:nvSpPr>
        <p:spPr>
          <a:xfrm>
            <a:off x="2284212" y="1134709"/>
            <a:ext cx="271564" cy="24715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red line with black text&#10;&#10;Description automatically generated">
            <a:extLst>
              <a:ext uri="{FF2B5EF4-FFF2-40B4-BE49-F238E27FC236}">
                <a16:creationId xmlns:a16="http://schemas.microsoft.com/office/drawing/2014/main" id="{F1E589E6-4811-9989-822D-CA2802D17B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51670"/>
            <a:ext cx="6504996" cy="1021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9F1D69-C885-0D66-855F-D522A37C8F85}"/>
              </a:ext>
            </a:extLst>
          </p:cNvPr>
          <p:cNvSpPr txBox="1"/>
          <p:nvPr/>
        </p:nvSpPr>
        <p:spPr>
          <a:xfrm>
            <a:off x="2987824" y="1408901"/>
            <a:ext cx="1403984" cy="48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200" dirty="0"/>
              <a:t>Main quadrupole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C12688-DD5B-BF1C-C5BE-01C0889F8060}"/>
              </a:ext>
            </a:extLst>
          </p:cNvPr>
          <p:cNvSpPr txBox="1"/>
          <p:nvPr/>
        </p:nvSpPr>
        <p:spPr>
          <a:xfrm>
            <a:off x="4342200" y="1205339"/>
            <a:ext cx="140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Landau octupole</a:t>
            </a:r>
          </a:p>
          <a:p>
            <a:pPr algn="l"/>
            <a:r>
              <a:rPr lang="en-GB" sz="1200" kern="0" dirty="0"/>
              <a:t>Trim quadrupole</a:t>
            </a:r>
          </a:p>
          <a:p>
            <a:pPr algn="l"/>
            <a:r>
              <a:rPr lang="en-GB" sz="1200" kern="0" dirty="0"/>
              <a:t>Skew quadrupole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0D32C9-417A-F85F-02BD-F7D4AF5A521A}"/>
              </a:ext>
            </a:extLst>
          </p:cNvPr>
          <p:cNvSpPr txBox="1"/>
          <p:nvPr/>
        </p:nvSpPr>
        <p:spPr>
          <a:xfrm>
            <a:off x="5728490" y="1445785"/>
            <a:ext cx="140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Orbit corrector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62E94-5393-D7BD-4A3E-E58EA7BD7104}"/>
              </a:ext>
            </a:extLst>
          </p:cNvPr>
          <p:cNvSpPr txBox="1"/>
          <p:nvPr/>
        </p:nvSpPr>
        <p:spPr>
          <a:xfrm>
            <a:off x="1655618" y="1595198"/>
            <a:ext cx="140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Main </a:t>
            </a:r>
            <a:r>
              <a:rPr lang="en-GB" sz="1200" kern="0" dirty="0" err="1"/>
              <a:t>sextupole</a:t>
            </a:r>
            <a:endParaRPr lang="en-GB" sz="1200" kern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81D3BA-12D3-64FE-4DB0-8AD59421508B}"/>
              </a:ext>
            </a:extLst>
          </p:cNvPr>
          <p:cNvSpPr txBox="1"/>
          <p:nvPr/>
        </p:nvSpPr>
        <p:spPr>
          <a:xfrm>
            <a:off x="422627" y="1661776"/>
            <a:ext cx="140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Spool </a:t>
            </a:r>
            <a:r>
              <a:rPr lang="en-GB" sz="1200" kern="0" dirty="0" err="1"/>
              <a:t>sextupole</a:t>
            </a:r>
            <a:endParaRPr lang="en-GB" sz="1200" kern="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AEF3783-00AC-6A11-D04F-1996257F1747}"/>
              </a:ext>
            </a:extLst>
          </p:cNvPr>
          <p:cNvCxnSpPr>
            <a:stCxn id="15" idx="2"/>
          </p:cNvCxnSpPr>
          <p:nvPr/>
        </p:nvCxnSpPr>
        <p:spPr>
          <a:xfrm flipH="1">
            <a:off x="5728490" y="1722784"/>
            <a:ext cx="701992" cy="344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32D6A6-6A93-D4A2-688E-21D9F687BBC5}"/>
              </a:ext>
            </a:extLst>
          </p:cNvPr>
          <p:cNvCxnSpPr>
            <a:cxnSpLocks/>
          </p:cNvCxnSpPr>
          <p:nvPr/>
        </p:nvCxnSpPr>
        <p:spPr>
          <a:xfrm>
            <a:off x="4716016" y="1859161"/>
            <a:ext cx="132878" cy="136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6710415-C25E-2CAC-C96E-ABF2E7A8D928}"/>
              </a:ext>
            </a:extLst>
          </p:cNvPr>
          <p:cNvCxnSpPr>
            <a:cxnSpLocks/>
          </p:cNvCxnSpPr>
          <p:nvPr/>
        </p:nvCxnSpPr>
        <p:spPr>
          <a:xfrm>
            <a:off x="3594038" y="1938775"/>
            <a:ext cx="0" cy="128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284A4E8-9257-9A2B-761F-1E158B23B9F8}"/>
              </a:ext>
            </a:extLst>
          </p:cNvPr>
          <p:cNvCxnSpPr>
            <a:cxnSpLocks/>
          </p:cNvCxnSpPr>
          <p:nvPr/>
        </p:nvCxnSpPr>
        <p:spPr>
          <a:xfrm flipH="1">
            <a:off x="2148935" y="1889426"/>
            <a:ext cx="135277" cy="223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9DE7A9E-FE22-DFAE-5927-3C40442A7888}"/>
              </a:ext>
            </a:extLst>
          </p:cNvPr>
          <p:cNvCxnSpPr>
            <a:cxnSpLocks/>
          </p:cNvCxnSpPr>
          <p:nvPr/>
        </p:nvCxnSpPr>
        <p:spPr>
          <a:xfrm>
            <a:off x="1124619" y="1920934"/>
            <a:ext cx="0" cy="164568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2FB220F-268F-C78A-3CBD-CF006454479E}"/>
              </a:ext>
            </a:extLst>
          </p:cNvPr>
          <p:cNvSpPr txBox="1"/>
          <p:nvPr/>
        </p:nvSpPr>
        <p:spPr>
          <a:xfrm>
            <a:off x="6468785" y="1727695"/>
            <a:ext cx="140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Spool </a:t>
            </a:r>
            <a:r>
              <a:rPr lang="en-GB" sz="1200" kern="0" dirty="0" err="1"/>
              <a:t>decapole</a:t>
            </a:r>
            <a:endParaRPr lang="en-GB" sz="1200" kern="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9A07DB0-C69C-9A5E-E43F-930DAB227B52}"/>
              </a:ext>
            </a:extLst>
          </p:cNvPr>
          <p:cNvCxnSpPr>
            <a:cxnSpLocks/>
          </p:cNvCxnSpPr>
          <p:nvPr/>
        </p:nvCxnSpPr>
        <p:spPr>
          <a:xfrm flipH="1">
            <a:off x="6228184" y="1958012"/>
            <a:ext cx="263455" cy="10968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75F064-CEE4-8B29-29B1-F4556E4C9C7C}"/>
                  </a:ext>
                </a:extLst>
              </p:cNvPr>
              <p:cNvSpPr txBox="1"/>
              <p:nvPr/>
            </p:nvSpPr>
            <p:spPr>
              <a:xfrm>
                <a:off x="584341" y="3342643"/>
                <a:ext cx="826334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1600" dirty="0"/>
                  <a:t>Arcs with fewer </a:t>
                </a:r>
                <a:r>
                  <a:rPr lang="en-GB" sz="1600" b="1" dirty="0"/>
                  <a:t>longer cells </a:t>
                </a:r>
                <a:r>
                  <a:rPr lang="en-GB" sz="1600" dirty="0"/>
                  <a:t>have less short straight sections and </a:t>
                </a:r>
                <a:r>
                  <a:rPr lang="en-GB" sz="1600" b="1" dirty="0"/>
                  <a:t>fewer corrector slots</a:t>
                </a:r>
                <a:r>
                  <a:rPr lang="en-GB" sz="1600" dirty="0"/>
                  <a:t>.</a:t>
                </a:r>
              </a:p>
              <a:p>
                <a:pPr algn="l"/>
                <a:r>
                  <a:rPr lang="en-GB" sz="1600" dirty="0"/>
                  <a:t>However, </a:t>
                </a:r>
                <a:r>
                  <a:rPr lang="en-GB" sz="1600" b="1" dirty="0"/>
                  <a:t>higher </a:t>
                </a:r>
                <a14:m>
                  <m:oMath xmlns:m="http://schemas.openxmlformats.org/officeDocument/2006/math">
                    <m:r>
                      <a:rPr lang="en-GB" sz="1600" b="1" i="0" smtClean="0">
                        <a:latin typeface="Cambria Math" panose="02040503050406030204" pitchFamily="18" charset="0"/>
                      </a:rPr>
                      <m:t>𝛃</m:t>
                    </m:r>
                  </m:oMath>
                </a14:m>
                <a:r>
                  <a:rPr lang="en-GB" sz="1600" b="1" dirty="0"/>
                  <a:t>-functions </a:t>
                </a:r>
                <a:r>
                  <a:rPr lang="en-GB" sz="1600" dirty="0"/>
                  <a:t>and </a:t>
                </a:r>
                <a:r>
                  <a:rPr lang="en-GB" sz="1600" b="1" dirty="0"/>
                  <a:t>dispersion</a:t>
                </a:r>
                <a:r>
                  <a:rPr lang="en-GB" sz="1600" dirty="0"/>
                  <a:t> make correctors more </a:t>
                </a:r>
                <a:r>
                  <a:rPr lang="en-GB" sz="1600" b="1" dirty="0"/>
                  <a:t>efficient</a:t>
                </a:r>
                <a:r>
                  <a:rPr lang="en-GB" sz="1600" dirty="0"/>
                  <a:t>!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75F064-CEE4-8B29-29B1-F4556E4C9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41" y="3342643"/>
                <a:ext cx="8263349" cy="584775"/>
              </a:xfrm>
              <a:prstGeom prst="rect">
                <a:avLst/>
              </a:prstGeom>
              <a:blipFill>
                <a:blip r:embed="rId4"/>
                <a:stretch>
                  <a:fillRect l="-443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1">
            <a:extLst>
              <a:ext uri="{FF2B5EF4-FFF2-40B4-BE49-F238E27FC236}">
                <a16:creationId xmlns:a16="http://schemas.microsoft.com/office/drawing/2014/main" id="{0D44F5EA-1A05-ADE5-2809-BBD750E7C77A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286010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12" grpId="0"/>
      <p:bldP spid="13" grpId="0"/>
      <p:bldP spid="15" grpId="0"/>
      <p:bldP spid="17" grpId="0"/>
      <p:bldP spid="18" grpId="0"/>
      <p:bldP spid="34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short straight sections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14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9608E5-6129-6C9D-DCAD-6ED8CC56CE9F}"/>
              </a:ext>
            </a:extLst>
          </p:cNvPr>
          <p:cNvSpPr txBox="1"/>
          <p:nvPr/>
        </p:nvSpPr>
        <p:spPr>
          <a:xfrm>
            <a:off x="4932040" y="1194306"/>
            <a:ext cx="4048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Orbit correctors &amp; main </a:t>
            </a:r>
            <a:r>
              <a:rPr lang="en-GB" sz="1800" b="1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sextupoles</a:t>
            </a:r>
            <a:endParaRPr lang="en-US" sz="11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417FCB-1D26-0117-4561-880CDEB534C5}"/>
              </a:ext>
            </a:extLst>
          </p:cNvPr>
          <p:cNvSpPr txBox="1"/>
          <p:nvPr/>
        </p:nvSpPr>
        <p:spPr>
          <a:xfrm>
            <a:off x="475777" y="1173489"/>
            <a:ext cx="3592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1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Main quadrupole</a:t>
            </a:r>
            <a:endParaRPr kumimoji="0" lang="en-US" sz="11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49DB5AB-5F57-0ECC-3539-85265112EB38}"/>
                  </a:ext>
                </a:extLst>
              </p:cNvPr>
              <p:cNvSpPr txBox="1"/>
              <p:nvPr/>
            </p:nvSpPr>
            <p:spPr>
              <a:xfrm>
                <a:off x="308709" y="1542821"/>
                <a:ext cx="404726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/>
                  <a:t>Longer cells require lower gradient.</a:t>
                </a:r>
              </a:p>
              <a:p>
                <a:pPr algn="ctr">
                  <a:spcAft>
                    <a:spcPts val="300"/>
                  </a:spcAft>
                </a:pPr>
                <a:r>
                  <a:rPr lang="en-GB" sz="1400" b="1" dirty="0"/>
                  <a:t>6.4 m to 4.1 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/>
                  <a:t> </a:t>
                </a:r>
                <a:endParaRPr lang="en-GB" sz="14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49DB5AB-5F57-0ECC-3539-85265112E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09" y="1542821"/>
                <a:ext cx="4047267" cy="600164"/>
              </a:xfrm>
              <a:prstGeom prst="rect">
                <a:avLst/>
              </a:prstGeom>
              <a:blipFill>
                <a:blip r:embed="rId2"/>
                <a:stretch>
                  <a:fillRect l="-301" t="-2020" b="-10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7953F5B-2984-19DC-8084-E449A7F1F9C1}"/>
              </a:ext>
            </a:extLst>
          </p:cNvPr>
          <p:cNvSpPr txBox="1"/>
          <p:nvPr/>
        </p:nvSpPr>
        <p:spPr>
          <a:xfrm>
            <a:off x="4932040" y="1748853"/>
            <a:ext cx="397525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Modest increase of dipole corrector strength allows shortening while keeping the same integrated strength.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err="1"/>
              <a:t>Sextupoles</a:t>
            </a:r>
            <a:r>
              <a:rPr lang="en-GB" sz="1400" dirty="0"/>
              <a:t> still able to correct chromaticity </a:t>
            </a:r>
          </a:p>
          <a:p>
            <a:pPr lvl="1" algn="ctr">
              <a:spcAft>
                <a:spcPts val="600"/>
              </a:spcAft>
            </a:pPr>
            <a:r>
              <a:rPr lang="en-GB" sz="1400" b="1" dirty="0"/>
              <a:t>1.2 m to 1.1 m</a:t>
            </a:r>
          </a:p>
          <a:p>
            <a:pPr lvl="1" algn="ctr">
              <a:spcAft>
                <a:spcPts val="600"/>
              </a:spcAft>
            </a:pPr>
            <a:r>
              <a:rPr lang="en-GB" sz="1400" b="1" dirty="0"/>
              <a:t>Nest orbit corrector</a:t>
            </a:r>
            <a:r>
              <a:rPr lang="en-GB" sz="1400" dirty="0"/>
              <a:t> </a:t>
            </a:r>
            <a:r>
              <a:rPr lang="en-GB" sz="1400" b="1" dirty="0"/>
              <a:t>with main </a:t>
            </a:r>
            <a:r>
              <a:rPr lang="en-GB" sz="1400" b="1" dirty="0" err="1"/>
              <a:t>sextupole</a:t>
            </a:r>
            <a:endParaRPr lang="en-GB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1AAB2A-6DBD-3E1F-01F2-86675870A2A7}"/>
              </a:ext>
            </a:extLst>
          </p:cNvPr>
          <p:cNvSpPr txBox="1"/>
          <p:nvPr/>
        </p:nvSpPr>
        <p:spPr>
          <a:xfrm>
            <a:off x="187746" y="2908008"/>
            <a:ext cx="43122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Trim quadrupoles, skew quadrupoles and octupoles</a:t>
            </a:r>
            <a:endParaRPr kumimoji="0" lang="en-US" sz="1100" b="1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D9B980-54EA-688F-151E-A156FFFF502A}"/>
              </a:ext>
            </a:extLst>
          </p:cNvPr>
          <p:cNvSpPr txBox="1"/>
          <p:nvPr/>
        </p:nvSpPr>
        <p:spPr>
          <a:xfrm>
            <a:off x="395536" y="3479978"/>
            <a:ext cx="40472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Able to correct tune and linear coupling.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Maintain the same amplitude detuning considered in previous studies. </a:t>
            </a:r>
          </a:p>
          <a:p>
            <a:pPr algn="ctr">
              <a:spcAft>
                <a:spcPts val="600"/>
              </a:spcAft>
            </a:pPr>
            <a:r>
              <a:rPr lang="en-GB" sz="1400" b="1" dirty="0"/>
              <a:t>0.5 m to 0.45 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5E7DE2-743A-1A2E-B780-C4A513BB40C6}"/>
                  </a:ext>
                </a:extLst>
              </p:cNvPr>
              <p:cNvSpPr txBox="1"/>
              <p:nvPr/>
            </p:nvSpPr>
            <p:spPr>
              <a:xfrm>
                <a:off x="4932041" y="4434085"/>
                <a:ext cx="40484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p>
                      <m:sSupPr>
                        <m:ctrlPr>
                          <a:rPr lang="en-GB" sz="1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GB" sz="12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200" dirty="0"/>
                  <a:t> depending on the required integrated gradient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5E7DE2-743A-1A2E-B780-C4A513BB4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1" y="4434085"/>
                <a:ext cx="4048451" cy="276999"/>
              </a:xfrm>
              <a:prstGeom prst="rect">
                <a:avLst/>
              </a:prstGeom>
              <a:blipFill>
                <a:blip r:embed="rId3"/>
                <a:stretch>
                  <a:fillRect t="-2174" r="-151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5">
            <a:extLst>
              <a:ext uri="{FF2B5EF4-FFF2-40B4-BE49-F238E27FC236}">
                <a16:creationId xmlns:a16="http://schemas.microsoft.com/office/drawing/2014/main" id="{028EFA6B-60C1-B48C-BDD7-836184035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788825"/>
            <a:ext cx="6228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linkClick r:id="rId4"/>
              </a:rPr>
              <a:t>G. Perez-Segurana, E. Todesco and M. Giovannozzi, "Study of the corrector systems for the new lattice of the CERN hadron-hadron Future Circular Collider", in Proc. IPAC'24, Nashville, TN, May 2024, pp. 79-82. doi:10.18429/JACoW-IPAC2024-MOPC15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Textfeld 1">
            <a:extLst>
              <a:ext uri="{FF2B5EF4-FFF2-40B4-BE49-F238E27FC236}">
                <a16:creationId xmlns:a16="http://schemas.microsoft.com/office/drawing/2014/main" id="{DEDFE4B1-637F-B6B2-C7D8-879C33E731BA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74A6A0-355A-887A-9DF7-E08E0B86480E}"/>
              </a:ext>
            </a:extLst>
          </p:cNvPr>
          <p:cNvSpPr/>
          <p:nvPr/>
        </p:nvSpPr>
        <p:spPr>
          <a:xfrm>
            <a:off x="4705990" y="3595512"/>
            <a:ext cx="309634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These changes have been studied in conjunction with the magnet design.</a:t>
            </a:r>
          </a:p>
        </p:txBody>
      </p:sp>
    </p:spTree>
    <p:extLst>
      <p:ext uri="{BB962C8B-B14F-4D97-AF65-F5344CB8AC3E}">
        <p14:creationId xmlns:p14="http://schemas.microsoft.com/office/powerpoint/2010/main" val="35154894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198E7-60E9-A056-25B3-06B6C2746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27BD584-5B3A-62F3-1EFC-C3B526EFA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length as a free parameter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DC21870B-3910-EB4A-2C5B-8D66527249E0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6ADD9196-0C84-32F4-9D3B-CE65B777217F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15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14F7D1-6448-1927-9610-40E17D5C543F}"/>
              </a:ext>
            </a:extLst>
          </p:cNvPr>
          <p:cNvSpPr txBox="1"/>
          <p:nvPr/>
        </p:nvSpPr>
        <p:spPr>
          <a:xfrm>
            <a:off x="5148064" y="1067036"/>
            <a:ext cx="29523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FS baseline (and CDR): 14.187m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0FD5EB-92B9-44C8-1CBF-5F8B567E5916}"/>
              </a:ext>
            </a:extLst>
          </p:cNvPr>
          <p:cNvSpPr txBox="1"/>
          <p:nvPr/>
        </p:nvSpPr>
        <p:spPr>
          <a:xfrm>
            <a:off x="575742" y="1027397"/>
            <a:ext cx="4320481" cy="203466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GB" sz="1300" b="1" u="sng" dirty="0"/>
              <a:t>Outcome from last year’s FCC Week:</a:t>
            </a:r>
            <a:endParaRPr lang="en-GB" sz="1300" dirty="0"/>
          </a:p>
          <a:p>
            <a:pPr>
              <a:lnSpc>
                <a:spcPts val="2200"/>
              </a:lnSpc>
            </a:pPr>
            <a:r>
              <a:rPr lang="en-GB" sz="1300" dirty="0"/>
              <a:t>~14.3m </a:t>
            </a:r>
            <a:r>
              <a:rPr lang="en-GB" sz="1300" b="1" dirty="0"/>
              <a:t>was</a:t>
            </a:r>
            <a:r>
              <a:rPr lang="en-GB" sz="1300" dirty="0"/>
              <a:t> a soft-limit (transport). Followed up by the HFM forum.</a:t>
            </a:r>
          </a:p>
          <a:p>
            <a:pPr>
              <a:lnSpc>
                <a:spcPts val="2200"/>
              </a:lnSpc>
            </a:pPr>
            <a:r>
              <a:rPr lang="en-GB" sz="1300" dirty="0"/>
              <a:t>Should consider longer dipoles, up to 20m.</a:t>
            </a:r>
          </a:p>
          <a:p>
            <a:pPr>
              <a:lnSpc>
                <a:spcPts val="2200"/>
              </a:lnSpc>
            </a:pPr>
            <a:r>
              <a:rPr lang="en-GB" sz="1300" dirty="0"/>
              <a:t>Check impact on integration.</a:t>
            </a:r>
          </a:p>
          <a:p>
            <a:pPr>
              <a:lnSpc>
                <a:spcPts val="2200"/>
              </a:lnSpc>
            </a:pPr>
            <a:r>
              <a:rPr lang="en-GB" sz="1300" dirty="0"/>
              <a:t>For now, considered up to 16m to fit within the diameter of the shaft to lower the magnets.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531CD3-95A5-9545-6A72-E04AA417B3AB}"/>
                  </a:ext>
                </a:extLst>
              </p:cNvPr>
              <p:cNvSpPr txBox="1"/>
              <p:nvPr/>
            </p:nvSpPr>
            <p:spPr>
              <a:xfrm>
                <a:off x="827584" y="3147814"/>
                <a:ext cx="7632848" cy="21467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/>
                  <a:t>This enables packing completely the arcs without loosing space!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/>
                  <a:t>Arc of </a:t>
                </a:r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200" dirty="0"/>
                  <a:t> cells consists of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200" dirty="0"/>
                  <a:t> blocks of dipoles and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sz="1200" dirty="0"/>
                  <a:t> short straight sections.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/>
                  <a:t>Approximate the length of each SSS with the quadrupole length require for different cell lengths.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/>
                  <a:t>Divide each of the dipole blocks into an integer number of dipoles (and their interconnects).</a:t>
                </a:r>
              </a:p>
              <a:p>
                <a:pPr>
                  <a:lnSpc>
                    <a:spcPct val="150000"/>
                  </a:lnSpc>
                </a:pPr>
                <a:endParaRPr lang="en-GB" sz="1200" dirty="0"/>
              </a:p>
              <a:p>
                <a:pPr>
                  <a:lnSpc>
                    <a:spcPct val="150000"/>
                  </a:lnSpc>
                </a:pPr>
                <a:r>
                  <a:rPr lang="en-GB" sz="1200" dirty="0"/>
                  <a:t>An approximation. Does not take into account deviations from the regular arc cell in the DS.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200" dirty="0"/>
                  <a:t>Extremely helpful finding a starting point!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531CD3-95A5-9545-6A72-E04AA417B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147814"/>
                <a:ext cx="7632848" cy="2146742"/>
              </a:xfrm>
              <a:prstGeom prst="rect">
                <a:avLst/>
              </a:prstGeom>
              <a:blipFill>
                <a:blip r:embed="rId2"/>
                <a:stretch>
                  <a:fillRect l="-80" t="-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1">
            <a:extLst>
              <a:ext uri="{FF2B5EF4-FFF2-40B4-BE49-F238E27FC236}">
                <a16:creationId xmlns:a16="http://schemas.microsoft.com/office/drawing/2014/main" id="{1DBFA02F-12FA-D4A2-98C6-69D91D4933F7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28585729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F74D9-1CFA-0BB4-534C-DD882418F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ADDDEB0-376C-42DC-47D5-9FFE6B70D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355" y="1062843"/>
            <a:ext cx="5202428" cy="4083918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A71F137-13D5-A151-2C46-EB1B239D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length as a free parameter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ABEA52A-949D-4A7E-0F44-AF6D2CE7871F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C129CD42-6D03-70A9-F5E8-1DA635C05767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16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CDF509-593F-FC2B-5B19-0B54CEC5DC59}"/>
              </a:ext>
            </a:extLst>
          </p:cNvPr>
          <p:cNvSpPr txBox="1"/>
          <p:nvPr/>
        </p:nvSpPr>
        <p:spPr>
          <a:xfrm>
            <a:off x="6191672" y="716016"/>
            <a:ext cx="29523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FS baseline: 14.187m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D3207D-FF09-6D79-1761-930F41D959AD}"/>
              </a:ext>
            </a:extLst>
          </p:cNvPr>
          <p:cNvCxnSpPr>
            <a:cxnSpLocks/>
          </p:cNvCxnSpPr>
          <p:nvPr/>
        </p:nvCxnSpPr>
        <p:spPr>
          <a:xfrm>
            <a:off x="8100392" y="4299942"/>
            <a:ext cx="28803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AD98000-AC9E-8032-C43E-EC4F2DAEFB80}"/>
              </a:ext>
            </a:extLst>
          </p:cNvPr>
          <p:cNvSpPr/>
          <p:nvPr/>
        </p:nvSpPr>
        <p:spPr>
          <a:xfrm>
            <a:off x="8453535" y="989045"/>
            <a:ext cx="359293" cy="3228392"/>
          </a:xfrm>
          <a:custGeom>
            <a:avLst/>
            <a:gdLst>
              <a:gd name="connsiteX0" fmla="*/ 0 w 359293"/>
              <a:gd name="connsiteY0" fmla="*/ 0 h 3228392"/>
              <a:gd name="connsiteX1" fmla="*/ 359228 w 359293"/>
              <a:gd name="connsiteY1" fmla="*/ 1987420 h 3228392"/>
              <a:gd name="connsiteX2" fmla="*/ 23326 w 359293"/>
              <a:gd name="connsiteY2" fmla="*/ 3228392 h 32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9293" h="3228392" extrusionOk="0">
                <a:moveTo>
                  <a:pt x="0" y="0"/>
                </a:moveTo>
                <a:cubicBezTo>
                  <a:pt x="154913" y="749754"/>
                  <a:pt x="268314" y="1449977"/>
                  <a:pt x="359228" y="1987420"/>
                </a:cubicBezTo>
                <a:cubicBezTo>
                  <a:pt x="379729" y="2512542"/>
                  <a:pt x="201543" y="2877553"/>
                  <a:pt x="23326" y="3228392"/>
                </a:cubicBezTo>
              </a:path>
            </a:pathLst>
          </a:custGeom>
          <a:noFill/>
          <a:ln>
            <a:solidFill>
              <a:srgbClr val="00B050"/>
            </a:solidFill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3522003264">
                  <a:custGeom>
                    <a:avLst/>
                    <a:gdLst>
                      <a:gd name="connsiteX0" fmla="*/ 0 w 359293"/>
                      <a:gd name="connsiteY0" fmla="*/ 0 h 3228392"/>
                      <a:gd name="connsiteX1" fmla="*/ 359228 w 359293"/>
                      <a:gd name="connsiteY1" fmla="*/ 1987420 h 3228392"/>
                      <a:gd name="connsiteX2" fmla="*/ 23326 w 359293"/>
                      <a:gd name="connsiteY2" fmla="*/ 3228392 h 3228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59293" h="3228392">
                        <a:moveTo>
                          <a:pt x="0" y="0"/>
                        </a:moveTo>
                        <a:cubicBezTo>
                          <a:pt x="177670" y="724677"/>
                          <a:pt x="355340" y="1449355"/>
                          <a:pt x="359228" y="1987420"/>
                        </a:cubicBezTo>
                        <a:cubicBezTo>
                          <a:pt x="363116" y="2525485"/>
                          <a:pt x="193221" y="2876938"/>
                          <a:pt x="23326" y="3228392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9C8692F-3C3E-C626-E806-4C44BB79741B}"/>
                  </a:ext>
                </a:extLst>
              </p:cNvPr>
              <p:cNvSpPr txBox="1"/>
              <p:nvPr/>
            </p:nvSpPr>
            <p:spPr>
              <a:xfrm>
                <a:off x="251520" y="1779662"/>
                <a:ext cx="288032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1200" dirty="0"/>
                  <a:t>Limiting factor: aperture clearance at injection (13.4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sz="1200" dirty="0"/>
                  <a:t>).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1200" dirty="0"/>
                  <a:t>So far, we studied only </a:t>
                </a:r>
                <a:r>
                  <a:rPr lang="en-GB" sz="1200" b="1" dirty="0"/>
                  <a:t>3.3 TeV</a:t>
                </a:r>
                <a:r>
                  <a:rPr lang="en-GB" sz="1200" dirty="0"/>
                  <a:t>, but also </a:t>
                </a:r>
                <a:r>
                  <a:rPr lang="en-GB" sz="1200" b="1" dirty="0"/>
                  <a:t>1.7 TeV </a:t>
                </a:r>
                <a:r>
                  <a:rPr lang="en-GB" sz="1200" dirty="0"/>
                  <a:t>and </a:t>
                </a:r>
                <a:r>
                  <a:rPr lang="en-GB" sz="1200" b="1" dirty="0"/>
                  <a:t>1.3 TeV</a:t>
                </a:r>
                <a:r>
                  <a:rPr lang="en-GB" sz="1200" dirty="0"/>
                  <a:t> options are being considered.</a:t>
                </a:r>
                <a:endParaRPr lang="en-GB" sz="1200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9C8692F-3C3E-C626-E806-4C44BB797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779662"/>
                <a:ext cx="2880320" cy="1200329"/>
              </a:xfrm>
              <a:prstGeom prst="rect">
                <a:avLst/>
              </a:prstGeom>
              <a:blipFill>
                <a:blip r:embed="rId3"/>
                <a:stretch>
                  <a:fillRect t="-1015" b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8D93033-7FD2-A429-1353-9B8E31588F87}"/>
              </a:ext>
            </a:extLst>
          </p:cNvPr>
          <p:cNvCxnSpPr/>
          <p:nvPr/>
        </p:nvCxnSpPr>
        <p:spPr>
          <a:xfrm flipV="1">
            <a:off x="3329273" y="3479864"/>
            <a:ext cx="383296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ED1AFD8-42EC-0F4D-5DB6-E78800F51B0F}"/>
                  </a:ext>
                </a:extLst>
              </p:cNvPr>
              <p:cNvSpPr txBox="1"/>
              <p:nvPr/>
            </p:nvSpPr>
            <p:spPr>
              <a:xfrm>
                <a:off x="2771800" y="3435845"/>
                <a:ext cx="58536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/>
                  <a:t>13.4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100" b="0" i="1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GB" sz="1100" b="0" dirty="0"/>
              </a:p>
              <a:p>
                <a:r>
                  <a:rPr lang="en-GB" sz="1100" b="0" dirty="0"/>
                  <a:t>limit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ED1AFD8-42EC-0F4D-5DB6-E78800F51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3435845"/>
                <a:ext cx="585360" cy="430887"/>
              </a:xfrm>
              <a:prstGeom prst="rect">
                <a:avLst/>
              </a:prstGeom>
              <a:blipFill>
                <a:blip r:embed="rId5"/>
                <a:stretch>
                  <a:fillRect t="-1429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815AA6F-4D5B-8DA9-D37A-ADD44CB10171}"/>
              </a:ext>
            </a:extLst>
          </p:cNvPr>
          <p:cNvCxnSpPr>
            <a:cxnSpLocks/>
          </p:cNvCxnSpPr>
          <p:nvPr/>
        </p:nvCxnSpPr>
        <p:spPr>
          <a:xfrm>
            <a:off x="3314872" y="3262151"/>
            <a:ext cx="404434" cy="49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97FE0B-7A39-941B-4B0E-20A888C19AA2}"/>
                  </a:ext>
                </a:extLst>
              </p:cNvPr>
              <p:cNvSpPr txBox="1"/>
              <p:nvPr/>
            </p:nvSpPr>
            <p:spPr>
              <a:xfrm>
                <a:off x="395536" y="3095932"/>
                <a:ext cx="292907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100" dirty="0"/>
                  <a:t>14.1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100" b="0" i="1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GB" sz="1100" b="0" dirty="0"/>
              </a:p>
              <a:p>
                <a:pPr algn="r"/>
                <a:r>
                  <a:rPr lang="en-GB" sz="1100" b="0" dirty="0"/>
                  <a:t>lowest I’v</a:t>
                </a:r>
                <a:r>
                  <a:rPr lang="en-GB" sz="1100" dirty="0"/>
                  <a:t>e been able to match DS</a:t>
                </a:r>
                <a:endParaRPr lang="en-GB" sz="1100" b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97FE0B-7A39-941B-4B0E-20A888C19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095932"/>
                <a:ext cx="2929072" cy="430887"/>
              </a:xfrm>
              <a:prstGeom prst="rect">
                <a:avLst/>
              </a:prstGeom>
              <a:blipFill>
                <a:blip r:embed="rId6"/>
                <a:stretch>
                  <a:fillRect t="-1408" b="-8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24D5993B-DD4F-148E-B680-A4D165D27CDC}"/>
              </a:ext>
            </a:extLst>
          </p:cNvPr>
          <p:cNvSpPr/>
          <p:nvPr/>
        </p:nvSpPr>
        <p:spPr>
          <a:xfrm>
            <a:off x="1880700" y="1119550"/>
            <a:ext cx="104163" cy="104807"/>
          </a:xfrm>
          <a:prstGeom prst="star5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611271-8123-C299-7CFD-631C3EC34ABF}"/>
              </a:ext>
            </a:extLst>
          </p:cNvPr>
          <p:cNvSpPr txBox="1"/>
          <p:nvPr/>
        </p:nvSpPr>
        <p:spPr>
          <a:xfrm>
            <a:off x="417166" y="1108049"/>
            <a:ext cx="1447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Candidate solutions per injection energy</a:t>
            </a:r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CAC33EE4-A589-3BA5-09C1-B5D97FC364A4}"/>
              </a:ext>
            </a:extLst>
          </p:cNvPr>
          <p:cNvSpPr/>
          <p:nvPr/>
        </p:nvSpPr>
        <p:spPr>
          <a:xfrm>
            <a:off x="4248142" y="1872643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61E8966E-21A3-61AE-CD52-64BB128B7226}"/>
              </a:ext>
            </a:extLst>
          </p:cNvPr>
          <p:cNvSpPr/>
          <p:nvPr/>
        </p:nvSpPr>
        <p:spPr>
          <a:xfrm>
            <a:off x="6107978" y="3240301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E4426431-9FB4-77E9-3E29-64C04CCB9A4D}"/>
              </a:ext>
            </a:extLst>
          </p:cNvPr>
          <p:cNvSpPr/>
          <p:nvPr/>
        </p:nvSpPr>
        <p:spPr>
          <a:xfrm>
            <a:off x="7185152" y="4301626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58DF520E-E0F1-986E-D018-62E550A99E4A}"/>
              </a:ext>
            </a:extLst>
          </p:cNvPr>
          <p:cNvSpPr/>
          <p:nvPr/>
        </p:nvSpPr>
        <p:spPr>
          <a:xfrm>
            <a:off x="4433152" y="1774341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5EABD84D-E8FE-4516-AA02-9EF2F9AA5689}"/>
              </a:ext>
            </a:extLst>
          </p:cNvPr>
          <p:cNvSpPr/>
          <p:nvPr/>
        </p:nvSpPr>
        <p:spPr>
          <a:xfrm>
            <a:off x="6112070" y="2960160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094E744-D677-0DE4-6107-07261532AE4F}"/>
              </a:ext>
            </a:extLst>
          </p:cNvPr>
          <p:cNvSpPr txBox="1"/>
          <p:nvPr/>
        </p:nvSpPr>
        <p:spPr>
          <a:xfrm>
            <a:off x="2757960" y="1268173"/>
            <a:ext cx="8338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/>
              <a:t>Closest to FS report</a:t>
            </a:r>
          </a:p>
        </p:txBody>
      </p:sp>
      <p:sp>
        <p:nvSpPr>
          <p:cNvPr id="44" name="Diamond 43">
            <a:extLst>
              <a:ext uri="{FF2B5EF4-FFF2-40B4-BE49-F238E27FC236}">
                <a16:creationId xmlns:a16="http://schemas.microsoft.com/office/drawing/2014/main" id="{EF9D24F3-9ABE-56CF-7F9E-C5783A501B2A}"/>
              </a:ext>
            </a:extLst>
          </p:cNvPr>
          <p:cNvSpPr/>
          <p:nvPr/>
        </p:nvSpPr>
        <p:spPr>
          <a:xfrm>
            <a:off x="3046331" y="1102163"/>
            <a:ext cx="208325" cy="208325"/>
          </a:xfrm>
          <a:prstGeom prst="diamond">
            <a:avLst/>
          </a:prstGeom>
          <a:noFill/>
          <a:ln>
            <a:solidFill>
              <a:srgbClr val="0F12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Diamond 44">
            <a:extLst>
              <a:ext uri="{FF2B5EF4-FFF2-40B4-BE49-F238E27FC236}">
                <a16:creationId xmlns:a16="http://schemas.microsoft.com/office/drawing/2014/main" id="{D638AC34-1642-D81B-125B-D6765958F634}"/>
              </a:ext>
            </a:extLst>
          </p:cNvPr>
          <p:cNvSpPr/>
          <p:nvPr/>
        </p:nvSpPr>
        <p:spPr>
          <a:xfrm>
            <a:off x="4474127" y="2122945"/>
            <a:ext cx="129930" cy="129930"/>
          </a:xfrm>
          <a:prstGeom prst="diamond">
            <a:avLst/>
          </a:prstGeom>
          <a:noFill/>
          <a:ln>
            <a:solidFill>
              <a:srgbClr val="0F12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feld 1">
            <a:extLst>
              <a:ext uri="{FF2B5EF4-FFF2-40B4-BE49-F238E27FC236}">
                <a16:creationId xmlns:a16="http://schemas.microsoft.com/office/drawing/2014/main" id="{AFF2EDF6-D75B-D08D-EDCE-0A86502A0DEA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F1C9079A-128C-0D36-E2D3-087C1E41B4A3}"/>
              </a:ext>
            </a:extLst>
          </p:cNvPr>
          <p:cNvSpPr/>
          <p:nvPr/>
        </p:nvSpPr>
        <p:spPr>
          <a:xfrm>
            <a:off x="7308304" y="4119001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554792-A593-10B2-DE00-5BBC3A3F5AA2}"/>
                  </a:ext>
                </a:extLst>
              </p:cNvPr>
              <p:cNvSpPr txBox="1"/>
              <p:nvPr/>
            </p:nvSpPr>
            <p:spPr>
              <a:xfrm>
                <a:off x="4885314" y="1243507"/>
                <a:ext cx="96839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800" dirty="0"/>
                  <a:t># MB/half-cell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800" b="1" i="0" smtClean="0"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GB" sz="800" b="1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0" i="1" smtClean="0">
                          <a:latin typeface="Cambria Math" panose="02040503050406030204" pitchFamily="18" charset="0"/>
                        </a:rPr>
                        <m:t>&gt;16</m:t>
                      </m:r>
                      <m:r>
                        <a:rPr lang="en-GB" sz="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554792-A593-10B2-DE00-5BBC3A3F5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314" y="1243507"/>
                <a:ext cx="968391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3383588-D0F7-9641-3C77-8FEB612B8C71}"/>
              </a:ext>
            </a:extLst>
          </p:cNvPr>
          <p:cNvSpPr txBox="1"/>
          <p:nvPr/>
        </p:nvSpPr>
        <p:spPr>
          <a:xfrm>
            <a:off x="5680736" y="1379448"/>
            <a:ext cx="6848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800" dirty="0"/>
              <a:t>Flat top energy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B14DB1-FD7E-5904-D4FC-9FF04B6440B9}"/>
              </a:ext>
            </a:extLst>
          </p:cNvPr>
          <p:cNvSpPr/>
          <p:nvPr/>
        </p:nvSpPr>
        <p:spPr>
          <a:xfrm>
            <a:off x="5563689" y="1474339"/>
            <a:ext cx="146044" cy="148772"/>
          </a:xfrm>
          <a:prstGeom prst="rect">
            <a:avLst/>
          </a:prstGeom>
          <a:solidFill>
            <a:schemeClr val="bg1"/>
          </a:solidFill>
          <a:ln>
            <a:solidFill>
              <a:srgbClr val="0F124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1F134A9A-1121-4B17-E6E0-63229AC998CE}"/>
              </a:ext>
            </a:extLst>
          </p:cNvPr>
          <p:cNvSpPr/>
          <p:nvPr/>
        </p:nvSpPr>
        <p:spPr>
          <a:xfrm>
            <a:off x="1880700" y="1273543"/>
            <a:ext cx="104163" cy="104807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DE1144D9-497B-2E56-46C2-0C40C2830491}"/>
              </a:ext>
            </a:extLst>
          </p:cNvPr>
          <p:cNvSpPr/>
          <p:nvPr/>
        </p:nvSpPr>
        <p:spPr>
          <a:xfrm>
            <a:off x="1880700" y="1420893"/>
            <a:ext cx="104163" cy="104807"/>
          </a:xfrm>
          <a:prstGeom prst="star5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EE1784-60ED-31EB-9235-6D6EC71217A5}"/>
              </a:ext>
            </a:extLst>
          </p:cNvPr>
          <p:cNvSpPr txBox="1"/>
          <p:nvPr/>
        </p:nvSpPr>
        <p:spPr>
          <a:xfrm>
            <a:off x="1911816" y="1366477"/>
            <a:ext cx="64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/>
              <a:t>1.3 TeV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021B17-DD31-C44B-DA23-A6161C7B7D1E}"/>
              </a:ext>
            </a:extLst>
          </p:cNvPr>
          <p:cNvSpPr txBox="1"/>
          <p:nvPr/>
        </p:nvSpPr>
        <p:spPr>
          <a:xfrm>
            <a:off x="1911816" y="1219008"/>
            <a:ext cx="64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/>
              <a:t>1.7 TeV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DDC882-AA11-899C-AF63-13874AFB2554}"/>
              </a:ext>
            </a:extLst>
          </p:cNvPr>
          <p:cNvSpPr txBox="1"/>
          <p:nvPr/>
        </p:nvSpPr>
        <p:spPr>
          <a:xfrm>
            <a:off x="1911816" y="1067277"/>
            <a:ext cx="64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/>
              <a:t>3.3 TeV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C837B8-FE13-9AD8-432C-82A4E9B8FECA}"/>
              </a:ext>
            </a:extLst>
          </p:cNvPr>
          <p:cNvSpPr txBox="1"/>
          <p:nvPr/>
        </p:nvSpPr>
        <p:spPr>
          <a:xfrm>
            <a:off x="104987" y="4424360"/>
            <a:ext cx="33123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An approximation. Does not take into account deviations from the regular arc cell in the DS.</a:t>
            </a:r>
          </a:p>
        </p:txBody>
      </p:sp>
    </p:spTree>
    <p:extLst>
      <p:ext uri="{BB962C8B-B14F-4D97-AF65-F5344CB8AC3E}">
        <p14:creationId xmlns:p14="http://schemas.microsoft.com/office/powerpoint/2010/main" val="23797968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  <p:bldP spid="33" grpId="0" animBg="1"/>
      <p:bldP spid="34" grpId="0" animBg="1"/>
      <p:bldP spid="40" grpId="0" animBg="1"/>
      <p:bldP spid="41" grpId="0" animBg="1"/>
      <p:bldP spid="43" grpId="0"/>
      <p:bldP spid="44" grpId="0" animBg="1"/>
      <p:bldP spid="45" grpId="0" animBg="1"/>
      <p:bldP spid="2" grpId="0" animBg="1"/>
      <p:bldP spid="15" grpId="0" animBg="1"/>
      <p:bldP spid="19" grpId="0" animBg="1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CF935-C5BE-FA0F-5576-40EA0452D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88D3C55-2895-F1B5-FCF5-80E7EF537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length as a free parameter + new SSS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6C259AF9-D3BA-601A-6E86-2EB4CCE9DDD3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99734622-AC33-B96C-33B3-27CC8BA61399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17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D7B0AB-0A59-7903-7B85-C6BA1136F711}"/>
              </a:ext>
            </a:extLst>
          </p:cNvPr>
          <p:cNvSpPr txBox="1"/>
          <p:nvPr/>
        </p:nvSpPr>
        <p:spPr>
          <a:xfrm>
            <a:off x="755576" y="979833"/>
            <a:ext cx="3960440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Initial optics matching - PA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0D3310-2EBC-8B42-B536-D6C1B1074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58" y="1440160"/>
            <a:ext cx="3723878" cy="37033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7DBD54-FFC1-D5DD-4733-60D235CAEBDF}"/>
              </a:ext>
            </a:extLst>
          </p:cNvPr>
          <p:cNvSpPr txBox="1"/>
          <p:nvPr/>
        </p:nvSpPr>
        <p:spPr>
          <a:xfrm>
            <a:off x="4308712" y="1262826"/>
            <a:ext cx="417646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300" dirty="0"/>
              <a:t>Start the study of this lattice by matching the experimental insertions. Technical insertions to be done next.</a:t>
            </a:r>
          </a:p>
          <a:p>
            <a:pPr algn="l"/>
            <a:endParaRPr lang="en-GB" sz="13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300" dirty="0"/>
              <a:t>Reduce last 3 half-cells to 6-dipoles and redistribute the dipole length trough the arc.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300" dirty="0"/>
              <a:t>Allow longer MQs in DS for matching flexibility.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300" dirty="0"/>
              <a:t>Replicate radial IP shift.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300" dirty="0"/>
              <a:t>Replace lone MQ12s by a pair of MQYs (aperture)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300" dirty="0"/>
          </a:p>
          <a:p>
            <a:pPr algn="l"/>
            <a:r>
              <a:rPr lang="en-GB" sz="1300" dirty="0"/>
              <a:t>In previous designs, matching the experimental insertions has been the most challenging due to the absorption of Q6 and Q7 into the DS.</a:t>
            </a:r>
          </a:p>
          <a:p>
            <a:pPr algn="l"/>
            <a:r>
              <a:rPr lang="en-GB" sz="1300" dirty="0"/>
              <a:t>Justifies the margin in aperture when considering the regular arc…</a:t>
            </a:r>
          </a:p>
        </p:txBody>
      </p:sp>
      <p:sp>
        <p:nvSpPr>
          <p:cNvPr id="10" name="Textfeld 1">
            <a:extLst>
              <a:ext uri="{FF2B5EF4-FFF2-40B4-BE49-F238E27FC236}">
                <a16:creationId xmlns:a16="http://schemas.microsoft.com/office/drawing/2014/main" id="{A26DABF4-54DE-1D5A-A34C-9D1836F9C072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0660CE-F95B-B19D-CF49-33E932927BD4}"/>
              </a:ext>
            </a:extLst>
          </p:cNvPr>
          <p:cNvSpPr txBox="1"/>
          <p:nvPr/>
        </p:nvSpPr>
        <p:spPr>
          <a:xfrm>
            <a:off x="4355976" y="4353366"/>
            <a:ext cx="4350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/>
              <a:t>4128 Dipoles, 15.99 m  </a:t>
            </a:r>
            <a:r>
              <a:rPr lang="en-GB" sz="1400" b="1" dirty="0"/>
              <a:t>and</a:t>
            </a:r>
            <a:r>
              <a:rPr lang="en-GB" sz="1400" dirty="0"/>
              <a:t> shortened SSS</a:t>
            </a:r>
          </a:p>
          <a:p>
            <a:pPr marL="285750" indent="-285750" algn="l">
              <a:buFont typeface="Wingdings" panose="05000000000000000000" pitchFamily="2" charset="2"/>
              <a:buChar char="è"/>
            </a:pPr>
            <a:r>
              <a:rPr lang="en-GB" sz="1400" dirty="0">
                <a:sym typeface="Wingdings" panose="05000000000000000000" pitchFamily="2" charset="2"/>
              </a:rPr>
              <a:t>44.1 TeV,   88.2 TeV </a:t>
            </a:r>
            <a:r>
              <a:rPr lang="en-GB" sz="1400" dirty="0" err="1">
                <a:sym typeface="Wingdings" panose="05000000000000000000" pitchFamily="2" charset="2"/>
              </a:rPr>
              <a:t>CoM</a:t>
            </a:r>
            <a:r>
              <a:rPr lang="en-GB" sz="1400" dirty="0">
                <a:sym typeface="Wingdings" panose="05000000000000000000" pitchFamily="2" charset="2"/>
              </a:rPr>
              <a:t> @14 T</a:t>
            </a:r>
          </a:p>
          <a:p>
            <a:pPr algn="l"/>
            <a:r>
              <a:rPr lang="en-GB" sz="1400" dirty="0">
                <a:sym typeface="Wingdings" panose="05000000000000000000" pitchFamily="2" charset="2"/>
              </a:rPr>
              <a:t>       FS report: </a:t>
            </a:r>
            <a:r>
              <a:rPr lang="en-GB" sz="1400" dirty="0"/>
              <a:t>84.6 TeV </a:t>
            </a:r>
            <a:r>
              <a:rPr lang="en-GB" sz="1400" dirty="0" err="1"/>
              <a:t>CoM</a:t>
            </a:r>
            <a:r>
              <a:rPr lang="en-GB" sz="1400" dirty="0"/>
              <a:t> @14 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256A60-B7FC-EA89-DDC8-04B77AEDB7DD}"/>
              </a:ext>
            </a:extLst>
          </p:cNvPr>
          <p:cNvSpPr/>
          <p:nvPr/>
        </p:nvSpPr>
        <p:spPr>
          <a:xfrm rot="20824396">
            <a:off x="2642902" y="1922949"/>
            <a:ext cx="1520940" cy="280613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GB" dirty="0"/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7404311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57304-7D8B-6EA6-85C1-FA8BC5041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6F4FC28-0B0B-5114-3743-F03F78B64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694" y="843558"/>
            <a:ext cx="3672408" cy="3672408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5E2F3479-7F6D-2888-37E4-1341EF728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Combined-function arc cells</a:t>
            </a:r>
            <a:endParaRPr lang="en-US" dirty="0"/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88DB3D67-853F-55B8-9DD5-D8713D6EA070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AFFEBFE5-09A4-E57C-46C7-F01269541C94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18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57F6A1-26E8-76AF-ED59-FB14E93DEBCA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12" name="Rechteck 26">
            <a:extLst>
              <a:ext uri="{FF2B5EF4-FFF2-40B4-BE49-F238E27FC236}">
                <a16:creationId xmlns:a16="http://schemas.microsoft.com/office/drawing/2014/main" id="{AAD92140-EEA4-A52A-6C75-B28D51959271}"/>
              </a:ext>
            </a:extLst>
          </p:cNvPr>
          <p:cNvSpPr/>
          <p:nvPr/>
        </p:nvSpPr>
        <p:spPr>
          <a:xfrm>
            <a:off x="1635322" y="4465952"/>
            <a:ext cx="2232248" cy="32325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Short Straight Section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50DECD-4B5E-F40C-E7E5-FBE5E93CA544}"/>
              </a:ext>
            </a:extLst>
          </p:cNvPr>
          <p:cNvSpPr/>
          <p:nvPr/>
        </p:nvSpPr>
        <p:spPr>
          <a:xfrm>
            <a:off x="6573938" y="968526"/>
            <a:ext cx="629024" cy="181284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470F5D-8875-EE6E-A5D7-257265D6CD49}"/>
              </a:ext>
            </a:extLst>
          </p:cNvPr>
          <p:cNvSpPr/>
          <p:nvPr/>
        </p:nvSpPr>
        <p:spPr>
          <a:xfrm>
            <a:off x="7274967" y="968526"/>
            <a:ext cx="629024" cy="181284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035615-AA57-CBAC-768B-F473D0028F8B}"/>
              </a:ext>
            </a:extLst>
          </p:cNvPr>
          <p:cNvSpPr/>
          <p:nvPr/>
        </p:nvSpPr>
        <p:spPr>
          <a:xfrm>
            <a:off x="7930184" y="968527"/>
            <a:ext cx="629024" cy="181284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D7CF34-3E73-9D55-50E3-3EFEBDE6E24E}"/>
              </a:ext>
            </a:extLst>
          </p:cNvPr>
          <p:cNvSpPr/>
          <p:nvPr/>
        </p:nvSpPr>
        <p:spPr>
          <a:xfrm>
            <a:off x="5916337" y="970907"/>
            <a:ext cx="629024" cy="181284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FFBD607-FA21-5B8A-BCF9-7462C0718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323" y="3693283"/>
            <a:ext cx="3850499" cy="7389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8B02EB1-DC8B-2FC9-A0A6-E0ED2EDAD6D3}"/>
              </a:ext>
            </a:extLst>
          </p:cNvPr>
          <p:cNvSpPr txBox="1"/>
          <p:nvPr/>
        </p:nvSpPr>
        <p:spPr>
          <a:xfrm>
            <a:off x="2546873" y="2812433"/>
            <a:ext cx="140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Landau octupole / </a:t>
            </a:r>
          </a:p>
          <a:p>
            <a:pPr algn="l"/>
            <a:r>
              <a:rPr lang="en-GB" sz="1200" kern="0" dirty="0"/>
              <a:t>Trim quadrupole /</a:t>
            </a:r>
          </a:p>
          <a:p>
            <a:pPr algn="l"/>
            <a:r>
              <a:rPr lang="en-GB" sz="1200" kern="0" dirty="0"/>
              <a:t>Skew quadrupole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2FCFB4-4041-6ECB-551F-E2E8803CB5DB}"/>
              </a:ext>
            </a:extLst>
          </p:cNvPr>
          <p:cNvCxnSpPr>
            <a:cxnSpLocks/>
          </p:cNvCxnSpPr>
          <p:nvPr/>
        </p:nvCxnSpPr>
        <p:spPr>
          <a:xfrm>
            <a:off x="3209177" y="3591937"/>
            <a:ext cx="0" cy="134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2C699A9-0F0E-F867-F6DC-F876A212E033}"/>
              </a:ext>
            </a:extLst>
          </p:cNvPr>
          <p:cNvSpPr txBox="1"/>
          <p:nvPr/>
        </p:nvSpPr>
        <p:spPr>
          <a:xfrm>
            <a:off x="1178503" y="2911922"/>
            <a:ext cx="140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kern="0" dirty="0"/>
              <a:t>Orbit corrector</a:t>
            </a:r>
          </a:p>
          <a:p>
            <a:pPr algn="ctr"/>
            <a:r>
              <a:rPr lang="en-GB" sz="1200" kern="0" dirty="0"/>
              <a:t>+</a:t>
            </a:r>
          </a:p>
          <a:p>
            <a:pPr algn="ctr"/>
            <a:r>
              <a:rPr lang="en-GB" sz="1200" kern="0" dirty="0"/>
              <a:t>Main </a:t>
            </a:r>
            <a:r>
              <a:rPr lang="en-GB" sz="1200" kern="0" dirty="0" err="1"/>
              <a:t>sextupole</a:t>
            </a:r>
            <a:endParaRPr lang="en-GB" sz="1200" kern="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EFAB50-5F76-592F-EFD1-B131CFA65054}"/>
              </a:ext>
            </a:extLst>
          </p:cNvPr>
          <p:cNvCxnSpPr>
            <a:cxnSpLocks/>
          </p:cNvCxnSpPr>
          <p:nvPr/>
        </p:nvCxnSpPr>
        <p:spPr>
          <a:xfrm>
            <a:off x="1930004" y="3591937"/>
            <a:ext cx="336303" cy="240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CCF8E40-BEAD-0540-2783-764F16255728}"/>
              </a:ext>
            </a:extLst>
          </p:cNvPr>
          <p:cNvSpPr txBox="1"/>
          <p:nvPr/>
        </p:nvSpPr>
        <p:spPr>
          <a:xfrm>
            <a:off x="3498915" y="3549441"/>
            <a:ext cx="140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BPM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26725DA-D80D-FBB2-AD79-3EC892803B54}"/>
              </a:ext>
            </a:extLst>
          </p:cNvPr>
          <p:cNvCxnSpPr>
            <a:cxnSpLocks/>
          </p:cNvCxnSpPr>
          <p:nvPr/>
        </p:nvCxnSpPr>
        <p:spPr>
          <a:xfrm flipH="1">
            <a:off x="3675565" y="3806014"/>
            <a:ext cx="72008" cy="73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8308C31-50A2-8BA7-08D5-A9580CE9B945}"/>
              </a:ext>
            </a:extLst>
          </p:cNvPr>
          <p:cNvSpPr txBox="1"/>
          <p:nvPr/>
        </p:nvSpPr>
        <p:spPr>
          <a:xfrm>
            <a:off x="411186" y="1494532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Same number of focusing and defocusing dipoles:</a:t>
            </a:r>
            <a:r>
              <a:rPr lang="en-GB" sz="1600" dirty="0">
                <a:sym typeface="Wingdings" panose="05000000000000000000" pitchFamily="2" charset="2"/>
              </a:rPr>
              <a:t> only even number of dipoles per half cell.</a:t>
            </a:r>
          </a:p>
          <a:p>
            <a:pPr algn="l"/>
            <a:endParaRPr lang="en-GB" sz="1600" dirty="0">
              <a:sym typeface="Wingdings" panose="05000000000000000000" pitchFamily="2" charset="2"/>
            </a:endParaRPr>
          </a:p>
          <a:p>
            <a:pPr algn="l"/>
            <a:r>
              <a:rPr lang="en-GB" sz="1600" dirty="0">
                <a:sym typeface="Wingdings" panose="05000000000000000000" pitchFamily="2" charset="2"/>
              </a:rPr>
              <a:t>Short straight section still has slots for correctors</a:t>
            </a:r>
            <a:endParaRPr lang="en-GB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2C3EBB-5D01-680F-349D-9D35CFE6164E}"/>
              </a:ext>
            </a:extLst>
          </p:cNvPr>
          <p:cNvSpPr txBox="1"/>
          <p:nvPr/>
        </p:nvSpPr>
        <p:spPr>
          <a:xfrm>
            <a:off x="251520" y="4803998"/>
            <a:ext cx="87849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hlinkClick r:id="rId4"/>
              </a:rPr>
              <a:t>Giovannozzi, M., Todesco, E. Combined-function optics for circular high-energy hadron colliders. Eur. Phys. J. Plus 137, 361 (2022). https://doi.org/10.1140/epjp/s13360-022-02583-0</a:t>
            </a:r>
            <a:endParaRPr lang="en-GB" sz="800" dirty="0"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800" dirty="0">
                <a:hlinkClick r:id="rId5"/>
              </a:rPr>
              <a:t>Giovannozzi, M. Considerations on combined-function optics for high-energy storage rings and colliders. EPJ Techn </a:t>
            </a:r>
            <a:r>
              <a:rPr lang="en-GB" sz="800" dirty="0" err="1">
                <a:hlinkClick r:id="rId5"/>
              </a:rPr>
              <a:t>Instrum</a:t>
            </a:r>
            <a:r>
              <a:rPr lang="en-GB" sz="800" dirty="0">
                <a:hlinkClick r:id="rId5"/>
              </a:rPr>
              <a:t> 9, 5 (2022). https://doi.org/10.1140/epjti/s40485-022-00081-2</a:t>
            </a:r>
            <a:endParaRPr lang="en-GB" sz="8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612B42F-75F4-59CD-E114-1703221166CE}"/>
              </a:ext>
            </a:extLst>
          </p:cNvPr>
          <p:cNvSpPr/>
          <p:nvPr/>
        </p:nvSpPr>
        <p:spPr>
          <a:xfrm>
            <a:off x="2064122" y="1564381"/>
            <a:ext cx="770160" cy="213787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F03E10B-CD66-2F5C-91CE-329B75E61EE7}"/>
              </a:ext>
            </a:extLst>
          </p:cNvPr>
          <p:cNvSpPr/>
          <p:nvPr/>
        </p:nvSpPr>
        <p:spPr>
          <a:xfrm>
            <a:off x="3248865" y="1564381"/>
            <a:ext cx="1020814" cy="213787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9FCDD5-AD07-5B85-A4B9-71B15893D702}"/>
              </a:ext>
            </a:extLst>
          </p:cNvPr>
          <p:cNvSpPr txBox="1"/>
          <p:nvPr/>
        </p:nvSpPr>
        <p:spPr>
          <a:xfrm>
            <a:off x="4464160" y="3614114"/>
            <a:ext cx="140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MB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96541F-C65D-9ED5-940B-16C0B5E97CFE}"/>
              </a:ext>
            </a:extLst>
          </p:cNvPr>
          <p:cNvSpPr txBox="1"/>
          <p:nvPr/>
        </p:nvSpPr>
        <p:spPr>
          <a:xfrm>
            <a:off x="1149445" y="3612043"/>
            <a:ext cx="442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0" dirty="0"/>
              <a:t>MB</a:t>
            </a:r>
          </a:p>
        </p:txBody>
      </p:sp>
    </p:spTree>
    <p:extLst>
      <p:ext uri="{BB962C8B-B14F-4D97-AF65-F5344CB8AC3E}">
        <p14:creationId xmlns:p14="http://schemas.microsoft.com/office/powerpoint/2010/main" val="3574116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6BF6D-2B26-7E6E-A717-CA5F389E7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919607-3FAF-59D0-ED7A-CE3A89D8D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6279" y="1410710"/>
            <a:ext cx="4154466" cy="3301771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A0730763-AE61-F1E5-775D-4AA00D1A6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length as a free parameter</a:t>
            </a:r>
            <a:br>
              <a:rPr lang="en-US" dirty="0"/>
            </a:br>
            <a:r>
              <a:rPr lang="en-US" dirty="0"/>
              <a:t>	+ combined-function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8EC8CC4E-DF08-8F0B-E898-B61CE0364330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3C34B4CD-B7FE-AAA0-07B5-E3F48AF9223F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19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B39C1503-9146-A7D3-6E90-7477AA8FD48E}"/>
              </a:ext>
            </a:extLst>
          </p:cNvPr>
          <p:cNvSpPr/>
          <p:nvPr/>
        </p:nvSpPr>
        <p:spPr>
          <a:xfrm>
            <a:off x="4971393" y="2152698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FD324FED-FD09-76FD-B6B9-C2AF6BA82F8B}"/>
              </a:ext>
            </a:extLst>
          </p:cNvPr>
          <p:cNvSpPr/>
          <p:nvPr/>
        </p:nvSpPr>
        <p:spPr>
          <a:xfrm>
            <a:off x="6236857" y="3136696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C53AB697-84E2-4DDC-99AD-FB5A1474B40E}"/>
              </a:ext>
            </a:extLst>
          </p:cNvPr>
          <p:cNvSpPr/>
          <p:nvPr/>
        </p:nvSpPr>
        <p:spPr>
          <a:xfrm>
            <a:off x="6243187" y="2747548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F5AA4691-D00C-A03D-3309-F5181C130264}"/>
              </a:ext>
            </a:extLst>
          </p:cNvPr>
          <p:cNvSpPr/>
          <p:nvPr/>
        </p:nvSpPr>
        <p:spPr>
          <a:xfrm>
            <a:off x="7217636" y="3693855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EF1E53D-A5FE-AD8E-2ED2-440D0EB9AFA2}"/>
                  </a:ext>
                </a:extLst>
              </p:cNvPr>
              <p:cNvSpPr txBox="1"/>
              <p:nvPr/>
            </p:nvSpPr>
            <p:spPr>
              <a:xfrm>
                <a:off x="251520" y="1419622"/>
                <a:ext cx="3528392" cy="3254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1200" dirty="0"/>
                  <a:t>No more MQs in the regular arc cell. Higher impact in shorter cells. 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200" dirty="0"/>
                  <a:t> allow longer cells (fewer SSS).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1200" dirty="0"/>
                  <a:t>Reduction of dipolar field due to the required quadrupolar component,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𝐹𝑂𝐷𝑂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GB" sz="1200" dirty="0"/>
              </a:p>
              <a:p>
                <a:r>
                  <a:rPr lang="en-GB" sz="1200" dirty="0"/>
                  <a:t>with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1200" dirty="0"/>
                  <a:t> as the quadrupole gradient,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200" dirty="0"/>
                  <a:t> the coil aperture and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1200" dirty="0"/>
                  <a:t> is a geometrical coefficient ~1.15.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1200" dirty="0"/>
                  <a:t>In this </a:t>
                </a:r>
                <a:r>
                  <a:rPr lang="en-GB" sz="1200" i="1" dirty="0"/>
                  <a:t>simplified model</a:t>
                </a:r>
                <a:r>
                  <a:rPr lang="en-GB" sz="1200" dirty="0"/>
                  <a:t>, combined-function MB look promising. Specially for injection scenarios at </a:t>
                </a:r>
                <a:r>
                  <a:rPr lang="en-GB" sz="1200" b="1" dirty="0"/>
                  <a:t>1.7 TeV </a:t>
                </a:r>
                <a:r>
                  <a:rPr lang="en-GB" sz="1200" dirty="0"/>
                  <a:t>and </a:t>
                </a:r>
                <a:r>
                  <a:rPr lang="en-GB" sz="1200" b="1" dirty="0"/>
                  <a:t>1.3 TeV</a:t>
                </a:r>
                <a:r>
                  <a:rPr lang="en-GB" sz="1200" dirty="0"/>
                  <a:t>.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1200" dirty="0"/>
                  <a:t>However, these energy values are an </a:t>
                </a:r>
                <a:r>
                  <a:rPr lang="en-GB" sz="1200" i="1" dirty="0"/>
                  <a:t>overestimate</a:t>
                </a:r>
                <a:r>
                  <a:rPr lang="en-GB" sz="1200" dirty="0"/>
                  <a:t>. Space will be required in the DS to match into the insertions.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EF1E53D-A5FE-AD8E-2ED2-440D0EB9AF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419622"/>
                <a:ext cx="3528392" cy="3254481"/>
              </a:xfrm>
              <a:prstGeom prst="rect">
                <a:avLst/>
              </a:prstGeom>
              <a:blipFill>
                <a:blip r:embed="rId3"/>
                <a:stretch>
                  <a:fillRect t="-375" b="-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1">
            <a:extLst>
              <a:ext uri="{FF2B5EF4-FFF2-40B4-BE49-F238E27FC236}">
                <a16:creationId xmlns:a16="http://schemas.microsoft.com/office/drawing/2014/main" id="{B0767CFC-DE14-722B-2590-B9E1E5D1C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2" y="4804946"/>
            <a:ext cx="57717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linkClick r:id="rId4"/>
              </a:rPr>
              <a:t>E. Todesco and M. Giovannozzi, “Combined-function optics for the lattice of the CERN hadron-hadron Future Circular Collider ring”, in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linkClick r:id="rId4"/>
              </a:rPr>
              <a:t>Proc. IPAC'23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linkClick r:id="rId4"/>
              </a:rPr>
              <a:t>, Venice, Italy, May 2023, pp. 594-597. doi:10.18429/JACoW-IPAC2023-MOPL032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8" name="Textfeld 1">
            <a:extLst>
              <a:ext uri="{FF2B5EF4-FFF2-40B4-BE49-F238E27FC236}">
                <a16:creationId xmlns:a16="http://schemas.microsoft.com/office/drawing/2014/main" id="{163D2083-922C-F189-4B99-47FAA632E921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81AF6FBA-826C-D0A0-8E08-7FE7A2A4321D}"/>
              </a:ext>
            </a:extLst>
          </p:cNvPr>
          <p:cNvSpPr/>
          <p:nvPr/>
        </p:nvSpPr>
        <p:spPr>
          <a:xfrm>
            <a:off x="5148064" y="2056339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21A169-5077-9046-D385-65C1D999E6AA}"/>
                  </a:ext>
                </a:extLst>
              </p:cNvPr>
              <p:cNvSpPr txBox="1"/>
              <p:nvPr/>
            </p:nvSpPr>
            <p:spPr>
              <a:xfrm>
                <a:off x="5254130" y="1560267"/>
                <a:ext cx="96839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800" dirty="0"/>
                  <a:t># MB/half-cell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800" b="1" i="0" smtClean="0"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GB" sz="800" b="1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0" i="1" smtClean="0">
                          <a:latin typeface="Cambria Math" panose="02040503050406030204" pitchFamily="18" charset="0"/>
                        </a:rPr>
                        <m:t>&gt;16</m:t>
                      </m:r>
                      <m:r>
                        <a:rPr lang="en-GB" sz="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21A169-5077-9046-D385-65C1D999E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130" y="1560267"/>
                <a:ext cx="968391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7A8603E-3D6E-35DF-04A2-214E0F9F4467}"/>
              </a:ext>
            </a:extLst>
          </p:cNvPr>
          <p:cNvSpPr txBox="1"/>
          <p:nvPr/>
        </p:nvSpPr>
        <p:spPr>
          <a:xfrm>
            <a:off x="6049552" y="1696208"/>
            <a:ext cx="6848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800" dirty="0"/>
              <a:t>Flat top energy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C0FB8C-9359-31EE-EE15-4CF046EFF0A5}"/>
              </a:ext>
            </a:extLst>
          </p:cNvPr>
          <p:cNvSpPr/>
          <p:nvPr/>
        </p:nvSpPr>
        <p:spPr>
          <a:xfrm>
            <a:off x="5932505" y="1791099"/>
            <a:ext cx="146044" cy="148772"/>
          </a:xfrm>
          <a:prstGeom prst="rect">
            <a:avLst/>
          </a:prstGeom>
          <a:solidFill>
            <a:schemeClr val="bg1"/>
          </a:solidFill>
          <a:ln>
            <a:solidFill>
              <a:srgbClr val="0F124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7068CF1F-FFE6-9CA8-8AEA-C8E2EB1E901D}"/>
              </a:ext>
            </a:extLst>
          </p:cNvPr>
          <p:cNvSpPr/>
          <p:nvPr/>
        </p:nvSpPr>
        <p:spPr>
          <a:xfrm>
            <a:off x="7686677" y="888346"/>
            <a:ext cx="104163" cy="104807"/>
          </a:xfrm>
          <a:prstGeom prst="star5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E7A179-B587-7C17-15E9-4A1C01AC30F6}"/>
              </a:ext>
            </a:extLst>
          </p:cNvPr>
          <p:cNvSpPr txBox="1"/>
          <p:nvPr/>
        </p:nvSpPr>
        <p:spPr>
          <a:xfrm>
            <a:off x="6301244" y="899443"/>
            <a:ext cx="1447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Candidate solutions per injection energy</a:t>
            </a:r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10F95E8D-501E-E27B-EE8E-F7414C02A748}"/>
              </a:ext>
            </a:extLst>
          </p:cNvPr>
          <p:cNvSpPr/>
          <p:nvPr/>
        </p:nvSpPr>
        <p:spPr>
          <a:xfrm>
            <a:off x="7686677" y="1042339"/>
            <a:ext cx="104163" cy="104807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B4F31CFB-E533-3080-0615-4436D9060CEF}"/>
              </a:ext>
            </a:extLst>
          </p:cNvPr>
          <p:cNvSpPr/>
          <p:nvPr/>
        </p:nvSpPr>
        <p:spPr>
          <a:xfrm>
            <a:off x="7686677" y="1189689"/>
            <a:ext cx="104163" cy="104807"/>
          </a:xfrm>
          <a:prstGeom prst="star5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85D6D0-8944-7D9C-976E-85D636AF7D5B}"/>
              </a:ext>
            </a:extLst>
          </p:cNvPr>
          <p:cNvSpPr txBox="1"/>
          <p:nvPr/>
        </p:nvSpPr>
        <p:spPr>
          <a:xfrm>
            <a:off x="7717793" y="1135273"/>
            <a:ext cx="64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/>
              <a:t>1.3 TeV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863A79-CA39-8671-F49A-D873AB0B65EE}"/>
              </a:ext>
            </a:extLst>
          </p:cNvPr>
          <p:cNvSpPr txBox="1"/>
          <p:nvPr/>
        </p:nvSpPr>
        <p:spPr>
          <a:xfrm>
            <a:off x="7717793" y="987804"/>
            <a:ext cx="64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/>
              <a:t>1.7 TeV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0EAB89-F3A0-F3CE-3633-16A915B1B6A1}"/>
              </a:ext>
            </a:extLst>
          </p:cNvPr>
          <p:cNvSpPr txBox="1"/>
          <p:nvPr/>
        </p:nvSpPr>
        <p:spPr>
          <a:xfrm>
            <a:off x="7717793" y="836073"/>
            <a:ext cx="64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dirty="0"/>
              <a:t>3.3 TeV</a:t>
            </a:r>
          </a:p>
        </p:txBody>
      </p:sp>
    </p:spTree>
    <p:extLst>
      <p:ext uri="{BB962C8B-B14F-4D97-AF65-F5344CB8AC3E}">
        <p14:creationId xmlns:p14="http://schemas.microsoft.com/office/powerpoint/2010/main" val="2906987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4" grpId="0" animBg="1"/>
      <p:bldP spid="2" grpId="0" animBg="1"/>
      <p:bldP spid="18" grpId="0" animBg="1"/>
      <p:bldP spid="20" grpId="0"/>
      <p:bldP spid="21" grpId="0" animBg="1"/>
      <p:bldP spid="25" grpId="0" animBg="1"/>
      <p:bldP spid="26" grpId="0"/>
      <p:bldP spid="27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D51D0-6B59-D003-79B8-63630B810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5929400" cy="2895942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Current design of FCC-</a:t>
            </a:r>
            <a:r>
              <a:rPr lang="en-GB" sz="1800" dirty="0" err="1"/>
              <a:t>hh</a:t>
            </a:r>
            <a:endParaRPr lang="en-GB" sz="1800" dirty="0"/>
          </a:p>
          <a:p>
            <a:pPr marL="7582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Changes from last FCC Week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Alternative configurations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Current and future work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C39C56-A771-7A12-DB33-3C4DE38DC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7" name="Textfeld 7">
            <a:extLst>
              <a:ext uri="{FF2B5EF4-FFF2-40B4-BE49-F238E27FC236}">
                <a16:creationId xmlns:a16="http://schemas.microsoft.com/office/drawing/2014/main" id="{482DC34B-89BD-24B0-DF11-72420F6BCD7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36EC8F82-5182-FFE8-10AB-414A6CDD426D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1529434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E765-BDBB-2438-0E68-1237E0C7B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94AA82-0B27-93A8-71EC-3B894B3EF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00" y="1511883"/>
            <a:ext cx="4154467" cy="3261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CDE6CC-2373-9DD6-0145-5E5FC1D54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90913" y="1491630"/>
            <a:ext cx="4154466" cy="3301771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D0F655E-A9F5-B7F1-056D-0E87960F3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length as a free parameter</a:t>
            </a:r>
            <a:br>
              <a:rPr lang="en-US" dirty="0"/>
            </a:br>
            <a:r>
              <a:rPr lang="en-US" dirty="0"/>
              <a:t>	+ combined-function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6C5FFD81-4478-924E-1C85-50102425FFBA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C7D64F09-4680-6B7D-D9EC-537D6A065676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20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48740F79-7115-FDAA-1022-C4269920F212}"/>
              </a:ext>
            </a:extLst>
          </p:cNvPr>
          <p:cNvSpPr/>
          <p:nvPr/>
        </p:nvSpPr>
        <p:spPr>
          <a:xfrm>
            <a:off x="5323187" y="2220509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36738846-566C-105F-E493-91AD5B8D26FF}"/>
              </a:ext>
            </a:extLst>
          </p:cNvPr>
          <p:cNvSpPr/>
          <p:nvPr/>
        </p:nvSpPr>
        <p:spPr>
          <a:xfrm>
            <a:off x="6587116" y="3204095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8D5BAA6C-1CD5-2B93-B7E7-61D0DE397154}"/>
              </a:ext>
            </a:extLst>
          </p:cNvPr>
          <p:cNvSpPr/>
          <p:nvPr/>
        </p:nvSpPr>
        <p:spPr>
          <a:xfrm>
            <a:off x="6588894" y="2841688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B8A204DC-C60F-6ADA-6A7F-2264E931873E}"/>
              </a:ext>
            </a:extLst>
          </p:cNvPr>
          <p:cNvSpPr/>
          <p:nvPr/>
        </p:nvSpPr>
        <p:spPr>
          <a:xfrm>
            <a:off x="7561653" y="3775981"/>
            <a:ext cx="97454" cy="82364"/>
          </a:xfrm>
          <a:prstGeom prst="star5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B9AE21B-37D9-4DC6-0FD7-F336060F0CA4}"/>
              </a:ext>
            </a:extLst>
          </p:cNvPr>
          <p:cNvCxnSpPr>
            <a:cxnSpLocks/>
          </p:cNvCxnSpPr>
          <p:nvPr/>
        </p:nvCxnSpPr>
        <p:spPr>
          <a:xfrm flipV="1">
            <a:off x="3581189" y="3858345"/>
            <a:ext cx="3980464" cy="324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25400">
              <a:srgbClr val="FF0000">
                <a:alpha val="2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AD9640-821D-E58C-2900-6F9959DB5B3C}"/>
              </a:ext>
            </a:extLst>
          </p:cNvPr>
          <p:cNvCxnSpPr>
            <a:cxnSpLocks/>
          </p:cNvCxnSpPr>
          <p:nvPr/>
        </p:nvCxnSpPr>
        <p:spPr>
          <a:xfrm flipV="1">
            <a:off x="2699792" y="3245277"/>
            <a:ext cx="3884837" cy="1401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glow rad="25400">
              <a:schemeClr val="accent4">
                <a:alpha val="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06F2F3-C995-81C3-64C1-58739F0DDF07}"/>
              </a:ext>
            </a:extLst>
          </p:cNvPr>
          <p:cNvCxnSpPr>
            <a:cxnSpLocks/>
          </p:cNvCxnSpPr>
          <p:nvPr/>
        </p:nvCxnSpPr>
        <p:spPr>
          <a:xfrm flipV="1">
            <a:off x="2699792" y="2897722"/>
            <a:ext cx="3884837" cy="15217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glow rad="25400">
              <a:schemeClr val="accent4">
                <a:alpha val="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79B2BF-9ABA-D121-9A03-986502387755}"/>
              </a:ext>
            </a:extLst>
          </p:cNvPr>
          <p:cNvCxnSpPr>
            <a:cxnSpLocks/>
          </p:cNvCxnSpPr>
          <p:nvPr/>
        </p:nvCxnSpPr>
        <p:spPr>
          <a:xfrm>
            <a:off x="1171964" y="2193109"/>
            <a:ext cx="4151223" cy="526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25400">
              <a:schemeClr val="accent1">
                <a:alpha val="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1">
            <a:extLst>
              <a:ext uri="{FF2B5EF4-FFF2-40B4-BE49-F238E27FC236}">
                <a16:creationId xmlns:a16="http://schemas.microsoft.com/office/drawing/2014/main" id="{06B7607F-4CA9-3762-3C45-7E2CDC5CF9F5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601FA1AC-60C8-4042-5760-2F60C08E1964}"/>
              </a:ext>
            </a:extLst>
          </p:cNvPr>
          <p:cNvSpPr/>
          <p:nvPr/>
        </p:nvSpPr>
        <p:spPr>
          <a:xfrm>
            <a:off x="5492230" y="2141262"/>
            <a:ext cx="97454" cy="82364"/>
          </a:xfrm>
          <a:prstGeom prst="star5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08DEE1-E026-6492-BF2D-2DBD5FBF3E78}"/>
              </a:ext>
            </a:extLst>
          </p:cNvPr>
          <p:cNvCxnSpPr>
            <a:cxnSpLocks/>
          </p:cNvCxnSpPr>
          <p:nvPr/>
        </p:nvCxnSpPr>
        <p:spPr>
          <a:xfrm flipV="1">
            <a:off x="1171964" y="2170442"/>
            <a:ext cx="4320266" cy="2266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25400">
              <a:schemeClr val="accent1">
                <a:alpha val="2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154C6D3-4881-BEC8-5A16-8A495D0304C8}"/>
              </a:ext>
            </a:extLst>
          </p:cNvPr>
          <p:cNvSpPr txBox="1"/>
          <p:nvPr/>
        </p:nvSpPr>
        <p:spPr>
          <a:xfrm>
            <a:off x="5652120" y="1092787"/>
            <a:ext cx="2304257" cy="5007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Combined-function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B80A9D-785E-0D4F-B8F3-EC7A5EFF6F60}"/>
              </a:ext>
            </a:extLst>
          </p:cNvPr>
          <p:cNvSpPr txBox="1"/>
          <p:nvPr/>
        </p:nvSpPr>
        <p:spPr>
          <a:xfrm>
            <a:off x="1607032" y="1312432"/>
            <a:ext cx="16206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400" dirty="0"/>
              <a:t>Separate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D338563-9238-6693-259A-602195D74144}"/>
                  </a:ext>
                </a:extLst>
              </p:cNvPr>
              <p:cNvSpPr txBox="1"/>
              <p:nvPr/>
            </p:nvSpPr>
            <p:spPr>
              <a:xfrm>
                <a:off x="5642587" y="1631941"/>
                <a:ext cx="96839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800" dirty="0"/>
                  <a:t># MB/half-cell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en-GB" sz="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800" b="1" i="0" smtClean="0"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GB" sz="800" b="1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0" i="1" smtClean="0">
                          <a:latin typeface="Cambria Math" panose="02040503050406030204" pitchFamily="18" charset="0"/>
                        </a:rPr>
                        <m:t>&gt;16</m:t>
                      </m:r>
                      <m:r>
                        <a:rPr lang="en-GB" sz="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D338563-9238-6693-259A-602195D74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587" y="1631941"/>
                <a:ext cx="968391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C10A3059-4A7D-2D4B-B96D-A0CC5CCA11CA}"/>
              </a:ext>
            </a:extLst>
          </p:cNvPr>
          <p:cNvSpPr txBox="1"/>
          <p:nvPr/>
        </p:nvSpPr>
        <p:spPr>
          <a:xfrm>
            <a:off x="6438009" y="1767882"/>
            <a:ext cx="6848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800" dirty="0"/>
              <a:t>Flat top energy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172FEB2-1675-3A64-6C84-7E21ECBD520A}"/>
              </a:ext>
            </a:extLst>
          </p:cNvPr>
          <p:cNvSpPr/>
          <p:nvPr/>
        </p:nvSpPr>
        <p:spPr>
          <a:xfrm>
            <a:off x="6320962" y="1862773"/>
            <a:ext cx="146044" cy="148772"/>
          </a:xfrm>
          <a:prstGeom prst="rect">
            <a:avLst/>
          </a:prstGeom>
          <a:solidFill>
            <a:schemeClr val="bg1"/>
          </a:solidFill>
          <a:ln>
            <a:solidFill>
              <a:srgbClr val="0F124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44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1F41D6-D9C5-B8D3-1638-0D180FCF9A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4462" y="1059582"/>
            <a:ext cx="8780026" cy="38164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Baseline design as presented in the feasibility study represents a complete lattice, with a significant recovery in </a:t>
            </a:r>
            <a:r>
              <a:rPr lang="en-GB" sz="1400" dirty="0" err="1"/>
              <a:t>CoM</a:t>
            </a:r>
            <a:r>
              <a:rPr lang="en-GB" sz="1400" dirty="0"/>
              <a:t> energy thanks to the meticulous optimisation carried out in the last few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Most of the conclusions about performance, rely heavily on results from the CDR era (</a:t>
            </a:r>
            <a:r>
              <a:rPr lang="en-GB" sz="1400" dirty="0">
                <a:hlinkClick r:id="rId2"/>
              </a:rPr>
              <a:t>beam-beam</a:t>
            </a:r>
            <a:r>
              <a:rPr lang="en-GB" sz="1400" dirty="0"/>
              <a:t>, </a:t>
            </a:r>
            <a:r>
              <a:rPr lang="en-GB" sz="1400" dirty="0">
                <a:hlinkClick r:id="rId3"/>
              </a:rPr>
              <a:t>dynamic</a:t>
            </a:r>
            <a:r>
              <a:rPr lang="en-GB" sz="1400" dirty="0"/>
              <a:t> </a:t>
            </a:r>
            <a:r>
              <a:rPr lang="en-GB" sz="1400" dirty="0">
                <a:hlinkClick r:id="rId4"/>
              </a:rPr>
              <a:t>aperture</a:t>
            </a:r>
            <a:r>
              <a:rPr lang="en-GB" sz="1400" dirty="0"/>
              <a:t>, …). Some, extrapolations from HL-LHC studies (</a:t>
            </a:r>
            <a:r>
              <a:rPr lang="en-GB" sz="1400" dirty="0">
                <a:hlinkClick r:id="rId5"/>
              </a:rPr>
              <a:t>aperture requirements</a:t>
            </a:r>
            <a:r>
              <a:rPr lang="en-GB" sz="14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Launched several exploratory studies seeking the greatest impact.</a:t>
            </a:r>
          </a:p>
          <a:p>
            <a:pPr marL="625950" lvl="1" indent="-285750"/>
            <a:r>
              <a:rPr lang="en-GB" sz="1400" dirty="0"/>
              <a:t>Maximize utilization of the length of the arcs freeing the length of the main dipole.</a:t>
            </a:r>
          </a:p>
          <a:p>
            <a:pPr marL="625950" lvl="1" indent="-285750"/>
            <a:r>
              <a:rPr lang="en-GB" sz="1400" dirty="0"/>
              <a:t>Lattices based on combined-function dipoles. Beam dynamics implications to be studied.</a:t>
            </a:r>
          </a:p>
          <a:p>
            <a:pPr marL="625950" lvl="1" indent="-285750"/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Next milestones </a:t>
            </a:r>
          </a:p>
          <a:p>
            <a:pPr marL="625950" lvl="1" indent="-285750"/>
            <a:r>
              <a:rPr lang="en-GB" sz="1400" dirty="0"/>
              <a:t>Full ring optics with new dipole length and short SSS.</a:t>
            </a:r>
          </a:p>
          <a:p>
            <a:pPr marL="625950" lvl="1" indent="-285750"/>
            <a:r>
              <a:rPr lang="en-GB" sz="1400" dirty="0"/>
              <a:t>Determine potential of combined-function lattice.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Beam dynamics studies (beyond lattice design) should be undertaken in the future.</a:t>
            </a:r>
          </a:p>
          <a:p>
            <a:pPr marL="625950" lvl="1" indent="-28575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971DB5-F10B-96AC-A248-24DC5A62F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next steps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AA3AAF-9A82-9FD4-E0DF-D42F3E763D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6" name="Textfeld 7">
            <a:extLst>
              <a:ext uri="{FF2B5EF4-FFF2-40B4-BE49-F238E27FC236}">
                <a16:creationId xmlns:a16="http://schemas.microsoft.com/office/drawing/2014/main" id="{61C8D7CF-A738-5E4A-F32F-086421F4270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1D7AC31-3180-52A2-AD11-032563B2AAD9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3186768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676400"/>
            <a:ext cx="8263350" cy="1790700"/>
          </a:xfrm>
        </p:spPr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11" name="Textfeld 7">
            <a:extLst>
              <a:ext uri="{FF2B5EF4-FFF2-40B4-BE49-F238E27FC236}">
                <a16:creationId xmlns:a16="http://schemas.microsoft.com/office/drawing/2014/main" id="{04C8036E-2C54-4B4E-A65F-4D2748267312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FCC-hh: Layout &amp; main parameters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3</a:t>
            </a:fld>
            <a:endParaRPr lang="en-US" sz="800" b="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49E4629-9EDB-EA8A-03EC-12872D290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427457"/>
              </p:ext>
            </p:extLst>
          </p:nvPr>
        </p:nvGraphicFramePr>
        <p:xfrm>
          <a:off x="72008" y="1203598"/>
          <a:ext cx="493204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759">
                  <a:extLst>
                    <a:ext uri="{9D8B030D-6E8A-4147-A177-3AD203B41FA5}">
                      <a16:colId xmlns:a16="http://schemas.microsoft.com/office/drawing/2014/main" val="3631046261"/>
                    </a:ext>
                  </a:extLst>
                </a:gridCol>
                <a:gridCol w="2520281">
                  <a:extLst>
                    <a:ext uri="{9D8B030D-6E8A-4147-A177-3AD203B41FA5}">
                      <a16:colId xmlns:a16="http://schemas.microsoft.com/office/drawing/2014/main" val="260718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48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Collision energy </a:t>
                      </a:r>
                      <a:r>
                        <a:rPr lang="en-GB" b="1" dirty="0" err="1"/>
                        <a:t>CoM</a:t>
                      </a:r>
                      <a:r>
                        <a:rPr lang="en-GB" b="1" dirty="0"/>
                        <a:t> 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84.6 – 120.8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989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Dipole field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14(Nb</a:t>
                      </a:r>
                      <a:r>
                        <a:rPr lang="en-GB" b="1" baseline="-25000" dirty="0"/>
                        <a:t>3</a:t>
                      </a:r>
                      <a:r>
                        <a:rPr lang="en-GB" b="1" dirty="0"/>
                        <a:t>Sn) - 20(HTS/Hybrid)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432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Circumference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90.657</a:t>
                      </a:r>
                      <a:endParaRPr lang="en-GB" sz="16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6411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9CB1039-7B0C-0682-3BA3-847D7955A108}"/>
              </a:ext>
            </a:extLst>
          </p:cNvPr>
          <p:cNvSpPr txBox="1"/>
          <p:nvPr/>
        </p:nvSpPr>
        <p:spPr>
          <a:xfrm>
            <a:off x="179512" y="2859782"/>
            <a:ext cx="46805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Adapted layout and lattice following placement studies.</a:t>
            </a:r>
          </a:p>
          <a:p>
            <a:pPr marL="285750" lvl="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Maximize dipole filling factor to maximize collision energy.</a:t>
            </a:r>
          </a:p>
          <a:p>
            <a:pPr marL="285750" lvl="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  <a:p>
            <a:pPr marL="285750" lvl="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Follow up conclusions from FCCWeek2024 and feasibility study midterm review.</a:t>
            </a:r>
          </a:p>
        </p:txBody>
      </p:sp>
      <p:pic>
        <p:nvPicPr>
          <p:cNvPr id="4" name="Picture 3" descr="A picture containing text, screenshot, diagram, circle&#10;&#10;Description automatically generated">
            <a:extLst>
              <a:ext uri="{FF2B5EF4-FFF2-40B4-BE49-F238E27FC236}">
                <a16:creationId xmlns:a16="http://schemas.microsoft.com/office/drawing/2014/main" id="{472882DE-08B2-3711-4A50-F2AE4DA71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40" y="1059582"/>
            <a:ext cx="4077526" cy="384587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2D4E96-7B2C-6288-FC36-81A549FD0E61}"/>
              </a:ext>
            </a:extLst>
          </p:cNvPr>
          <p:cNvSpPr/>
          <p:nvPr/>
        </p:nvSpPr>
        <p:spPr>
          <a:xfrm>
            <a:off x="7045016" y="446799"/>
            <a:ext cx="1656184" cy="397796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Status at last year’s </a:t>
            </a:r>
            <a:r>
              <a:rPr lang="en-GB" dirty="0" err="1"/>
              <a:t>FCCWeek</a:t>
            </a:r>
            <a:endParaRPr lang="en-GB" dirty="0"/>
          </a:p>
        </p:txBody>
      </p:sp>
      <p:sp>
        <p:nvSpPr>
          <p:cNvPr id="9" name="Textfeld 1">
            <a:extLst>
              <a:ext uri="{FF2B5EF4-FFF2-40B4-BE49-F238E27FC236}">
                <a16:creationId xmlns:a16="http://schemas.microsoft.com/office/drawing/2014/main" id="{8A3DFD84-DCDA-1169-D05F-2FCFF8909EA1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2522837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FCC-hh: Layout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4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3" name="Textfeld 1">
            <a:extLst>
              <a:ext uri="{FF2B5EF4-FFF2-40B4-BE49-F238E27FC236}">
                <a16:creationId xmlns:a16="http://schemas.microsoft.com/office/drawing/2014/main" id="{DAA0611C-AC14-E5F8-67E6-4C6A5D09B158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3B0CA4-9A34-820B-F7B3-B9267B6E8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908" y="741071"/>
            <a:ext cx="4316314" cy="40629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8CDB391-4DB5-CE14-4EE3-569FD5852220}"/>
              </a:ext>
            </a:extLst>
          </p:cNvPr>
          <p:cNvSpPr txBox="1"/>
          <p:nvPr/>
        </p:nvSpPr>
        <p:spPr>
          <a:xfrm>
            <a:off x="323528" y="1059582"/>
            <a:ext cx="4316314" cy="1939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dirty="0"/>
              <a:t>Circumference: 90.657 km</a:t>
            </a:r>
          </a:p>
          <a:p>
            <a:pPr algn="l">
              <a:lnSpc>
                <a:spcPct val="150000"/>
              </a:lnSpc>
            </a:pPr>
            <a:r>
              <a:rPr lang="en-GB" sz="1600" dirty="0"/>
              <a:t>4464 MB, 14.187m,14T </a:t>
            </a:r>
          </a:p>
          <a:p>
            <a:pPr algn="l">
              <a:lnSpc>
                <a:spcPct val="150000"/>
              </a:lnSpc>
            </a:pPr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600" dirty="0">
                <a:sym typeface="Wingdings" panose="05000000000000000000" pitchFamily="2" charset="2"/>
              </a:rPr>
              <a:t> 42.3 TeV / </a:t>
            </a:r>
            <a:r>
              <a:rPr lang="en-GB" sz="1600" b="1" dirty="0">
                <a:sym typeface="Wingdings" panose="05000000000000000000" pitchFamily="2" charset="2"/>
              </a:rPr>
              <a:t>84.6 TeV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err="1">
                <a:sym typeface="Wingdings" panose="05000000000000000000" pitchFamily="2" charset="2"/>
              </a:rPr>
              <a:t>CoM</a:t>
            </a:r>
            <a:endParaRPr lang="en-GB" sz="1600" dirty="0">
              <a:sym typeface="Wingdings" panose="05000000000000000000" pitchFamily="2" charset="2"/>
            </a:endParaRPr>
          </a:p>
          <a:p>
            <a:pPr algn="l">
              <a:lnSpc>
                <a:spcPct val="150000"/>
              </a:lnSpc>
            </a:pPr>
            <a:r>
              <a:rPr lang="en-GB" sz="1600" dirty="0">
                <a:sym typeface="Wingdings" panose="05000000000000000000" pitchFamily="2" charset="2"/>
              </a:rPr>
              <a:t>Limiting factor: aperture at injection.</a:t>
            </a:r>
          </a:p>
          <a:p>
            <a:pPr algn="l">
              <a:lnSpc>
                <a:spcPct val="150000"/>
              </a:lnSpc>
            </a:pPr>
            <a:r>
              <a:rPr lang="en-GB" sz="1600" dirty="0">
                <a:sym typeface="Wingdings" panose="05000000000000000000" pitchFamily="2" charset="2"/>
              </a:rPr>
              <a:t>Here we consider injection at </a:t>
            </a:r>
            <a:r>
              <a:rPr lang="en-GB" sz="1600" b="1" dirty="0">
                <a:sym typeface="Wingdings" panose="05000000000000000000" pitchFamily="2" charset="2"/>
              </a:rPr>
              <a:t>3.3TeV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16C8740-7BDC-A100-7DA0-3CCFC88CC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2385" y="2999087"/>
            <a:ext cx="1914470" cy="184188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1A7FB2B-2B54-E47C-5410-C963D3AE1C45}"/>
              </a:ext>
            </a:extLst>
          </p:cNvPr>
          <p:cNvSpPr txBox="1"/>
          <p:nvPr/>
        </p:nvSpPr>
        <p:spPr>
          <a:xfrm>
            <a:off x="764928" y="3245167"/>
            <a:ext cx="19144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Survey comparison: FCC-</a:t>
            </a:r>
            <a:r>
              <a:rPr lang="en-GB" sz="1200" dirty="0" err="1"/>
              <a:t>hh</a:t>
            </a:r>
            <a:r>
              <a:rPr lang="en-GB" sz="1200" dirty="0"/>
              <a:t> and FCC-ee.</a:t>
            </a:r>
          </a:p>
          <a:p>
            <a:pPr algn="l"/>
            <a:endParaRPr lang="en-GB" sz="1200" dirty="0"/>
          </a:p>
          <a:p>
            <a:pPr algn="l"/>
            <a:r>
              <a:rPr lang="en-GB" sz="1200" dirty="0"/>
              <a:t>Agreement between IP positions (sub-mm)</a:t>
            </a:r>
          </a:p>
          <a:p>
            <a:pPr algn="l"/>
            <a:endParaRPr lang="en-GB" sz="1200" dirty="0"/>
          </a:p>
          <a:p>
            <a:pPr algn="l"/>
            <a:r>
              <a:rPr lang="en-GB" sz="1200" dirty="0"/>
              <a:t>Compared to </a:t>
            </a:r>
            <a:r>
              <a:rPr lang="en-GB" sz="1200" dirty="0">
                <a:hlinkClick r:id="rId4"/>
              </a:rPr>
              <a:t>V24.4GHC</a:t>
            </a:r>
            <a:endParaRPr lang="en-GB" sz="1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7FD72B4-CE3F-A22E-3276-B9DA2852C6BE}"/>
              </a:ext>
            </a:extLst>
          </p:cNvPr>
          <p:cNvSpPr/>
          <p:nvPr/>
        </p:nvSpPr>
        <p:spPr>
          <a:xfrm>
            <a:off x="6985902" y="889077"/>
            <a:ext cx="288032" cy="21602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B78B01-2739-A887-6C77-29813B0C29EF}"/>
              </a:ext>
            </a:extLst>
          </p:cNvPr>
          <p:cNvSpPr/>
          <p:nvPr/>
        </p:nvSpPr>
        <p:spPr>
          <a:xfrm>
            <a:off x="3009215" y="3070302"/>
            <a:ext cx="1572310" cy="1558848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1907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E62A9-C371-6538-0132-FE38EA333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71C9BD7-4AA4-48AA-6A16-8A26B29F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arc cells</a:t>
            </a:r>
            <a:endParaRPr lang="en-US" dirty="0"/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D77CEB11-4AE8-6BCC-EB1C-2840E4E796F6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373B840F-1D5F-C2BF-7CFC-84C35B39AB00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5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5C213E-BECD-5291-8124-E39CBCE96045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995F97-DE61-0215-F501-A035D8FF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1038" y="948548"/>
            <a:ext cx="5192961" cy="3154182"/>
          </a:xfrm>
          <a:prstGeom prst="rect">
            <a:avLst/>
          </a:prstGeom>
        </p:spPr>
      </p:pic>
      <p:sp>
        <p:nvSpPr>
          <p:cNvPr id="22" name="Rechteck 26">
            <a:extLst>
              <a:ext uri="{FF2B5EF4-FFF2-40B4-BE49-F238E27FC236}">
                <a16:creationId xmlns:a16="http://schemas.microsoft.com/office/drawing/2014/main" id="{D6942952-AF79-679C-742C-AEF07E077B81}"/>
              </a:ext>
            </a:extLst>
          </p:cNvPr>
          <p:cNvSpPr/>
          <p:nvPr/>
        </p:nvSpPr>
        <p:spPr>
          <a:xfrm>
            <a:off x="7574120" y="699542"/>
            <a:ext cx="750100" cy="323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~275m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EE45487D-E12B-D61C-D19C-BEDD47C236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898213"/>
              </p:ext>
            </p:extLst>
          </p:nvPr>
        </p:nvGraphicFramePr>
        <p:xfrm>
          <a:off x="172118" y="1347614"/>
          <a:ext cx="3709926" cy="1864859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083882">
                  <a:extLst>
                    <a:ext uri="{9D8B030D-6E8A-4147-A177-3AD203B41FA5}">
                      <a16:colId xmlns:a16="http://schemas.microsoft.com/office/drawing/2014/main" val="2939189701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val="2263185840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val="209468735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val="2965788377"/>
                    </a:ext>
                  </a:extLst>
                </a:gridCol>
              </a:tblGrid>
              <a:tr h="539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CDR cell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12-dipole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12-dipole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16-dipole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17344686"/>
                  </a:ext>
                </a:extLst>
              </a:tr>
              <a:tr h="2282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200" dirty="0">
                          <a:effectLst/>
                        </a:rPr>
                        <a:t># dipoles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dirty="0">
                          <a:effectLst/>
                        </a:rPr>
                        <a:t>4668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4288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4464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8640107"/>
                  </a:ext>
                </a:extLst>
              </a:tr>
              <a:tr h="228279"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Cell length</a:t>
                      </a:r>
                    </a:p>
                    <a:p>
                      <a:pPr algn="r"/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[m]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213.030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213.030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275.792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538285"/>
                  </a:ext>
                </a:extLst>
              </a:tr>
              <a:tr h="228279">
                <a:tc>
                  <a:txBody>
                    <a:bodyPr/>
                    <a:lstStyle/>
                    <a:p>
                      <a:pPr algn="r"/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Circumference</a:t>
                      </a:r>
                    </a:p>
                    <a:p>
                      <a:pPr algn="r"/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[km]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97.75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90.657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90.657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2935100"/>
                  </a:ext>
                </a:extLst>
              </a:tr>
              <a:tr h="228279">
                <a:tc>
                  <a:txBody>
                    <a:bodyPr/>
                    <a:lstStyle/>
                    <a:p>
                      <a:pPr algn="r"/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energy</a:t>
                      </a:r>
                    </a:p>
                    <a:p>
                      <a:pPr algn="r"/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@14T [TeV]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88.477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81.275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84.611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9471709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7490D2B8-43BC-369A-4EAB-8EFDB784F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102730"/>
            <a:ext cx="6732240" cy="1005335"/>
          </a:xfrm>
          <a:prstGeom prst="rect">
            <a:avLst/>
          </a:prstGeom>
        </p:spPr>
      </p:pic>
      <p:sp>
        <p:nvSpPr>
          <p:cNvPr id="12" name="Rechteck 26">
            <a:extLst>
              <a:ext uri="{FF2B5EF4-FFF2-40B4-BE49-F238E27FC236}">
                <a16:creationId xmlns:a16="http://schemas.microsoft.com/office/drawing/2014/main" id="{43A25301-7F87-2903-665F-3DCE8E81BB9C}"/>
              </a:ext>
            </a:extLst>
          </p:cNvPr>
          <p:cNvSpPr/>
          <p:nvPr/>
        </p:nvSpPr>
        <p:spPr>
          <a:xfrm>
            <a:off x="2411760" y="4011910"/>
            <a:ext cx="2232248" cy="32325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Short Straight Section</a:t>
            </a:r>
          </a:p>
        </p:txBody>
      </p:sp>
    </p:spTree>
    <p:extLst>
      <p:ext uri="{BB962C8B-B14F-4D97-AF65-F5344CB8AC3E}">
        <p14:creationId xmlns:p14="http://schemas.microsoft.com/office/powerpoint/2010/main" val="37100071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 suppressors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6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E0FC1195-A5B4-C0EE-4396-652145D02FA5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0947A23-7C4F-7294-2245-1586046F2E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3099"/>
          <a:stretch/>
        </p:blipFill>
        <p:spPr>
          <a:xfrm>
            <a:off x="607540" y="1381866"/>
            <a:ext cx="6444208" cy="1189884"/>
          </a:xfrm>
          <a:prstGeom prst="rect">
            <a:avLst/>
          </a:prstGeom>
        </p:spPr>
      </p:pic>
      <p:sp>
        <p:nvSpPr>
          <p:cNvPr id="19" name="Left Brace 18">
            <a:extLst>
              <a:ext uri="{FF2B5EF4-FFF2-40B4-BE49-F238E27FC236}">
                <a16:creationId xmlns:a16="http://schemas.microsoft.com/office/drawing/2014/main" id="{24E44E94-826B-A4CB-7F75-90D9384516C1}"/>
              </a:ext>
            </a:extLst>
          </p:cNvPr>
          <p:cNvSpPr/>
          <p:nvPr/>
        </p:nvSpPr>
        <p:spPr>
          <a:xfrm rot="5400000">
            <a:off x="4211960" y="1002947"/>
            <a:ext cx="144016" cy="720080"/>
          </a:xfrm>
          <a:prstGeom prst="leftBrac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31B92860-BBEE-31D7-F3EF-6516DD231EA2}"/>
              </a:ext>
            </a:extLst>
          </p:cNvPr>
          <p:cNvSpPr/>
          <p:nvPr/>
        </p:nvSpPr>
        <p:spPr>
          <a:xfrm rot="16200000">
            <a:off x="5551525" y="1520217"/>
            <a:ext cx="144016" cy="1959049"/>
          </a:xfrm>
          <a:prstGeom prst="leftBrac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DF88F35-2E16-2781-B2D8-E38C5B004E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220"/>
          <a:stretch/>
        </p:blipFill>
        <p:spPr>
          <a:xfrm>
            <a:off x="607540" y="3075806"/>
            <a:ext cx="6444208" cy="1313665"/>
          </a:xfrm>
          <a:prstGeom prst="rect">
            <a:avLst/>
          </a:prstGeom>
        </p:spPr>
      </p:pic>
      <p:sp>
        <p:nvSpPr>
          <p:cNvPr id="25" name="Left Brace 24">
            <a:extLst>
              <a:ext uri="{FF2B5EF4-FFF2-40B4-BE49-F238E27FC236}">
                <a16:creationId xmlns:a16="http://schemas.microsoft.com/office/drawing/2014/main" id="{8BA6BF18-14C2-5CD4-42DF-0E0E908350BD}"/>
              </a:ext>
            </a:extLst>
          </p:cNvPr>
          <p:cNvSpPr/>
          <p:nvPr/>
        </p:nvSpPr>
        <p:spPr>
          <a:xfrm rot="5400000">
            <a:off x="5371504" y="1916261"/>
            <a:ext cx="144016" cy="2319089"/>
          </a:xfrm>
          <a:prstGeom prst="leftBrac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1FE33B-AE6D-AF79-4F9E-20CF3253BD02}"/>
              </a:ext>
            </a:extLst>
          </p:cNvPr>
          <p:cNvSpPr txBox="1"/>
          <p:nvPr/>
        </p:nvSpPr>
        <p:spPr>
          <a:xfrm>
            <a:off x="4932040" y="2528771"/>
            <a:ext cx="4039146" cy="5232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400" dirty="0"/>
              <a:t>Shorter half-cells and longer quadrupoles enable optics matching satisfying aperture constraints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A99576-EBEA-E340-1483-02CC8BB7DEB5}"/>
              </a:ext>
            </a:extLst>
          </p:cNvPr>
          <p:cNvSpPr txBox="1"/>
          <p:nvPr/>
        </p:nvSpPr>
        <p:spPr>
          <a:xfrm>
            <a:off x="3908474" y="1011954"/>
            <a:ext cx="5122615" cy="30777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400" dirty="0"/>
              <a:t>Break of the continuous dipole sequence shifts radially the IPs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DA98132-1727-8CA7-6BE5-FD115542A9D5}"/>
              </a:ext>
            </a:extLst>
          </p:cNvPr>
          <p:cNvSpPr/>
          <p:nvPr/>
        </p:nvSpPr>
        <p:spPr>
          <a:xfrm>
            <a:off x="6012160" y="1420769"/>
            <a:ext cx="648072" cy="862949"/>
          </a:xfrm>
          <a:prstGeom prst="roundRect">
            <a:avLst>
              <a:gd name="adj" fmla="val 47752"/>
            </a:avLst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8BEFE54B-3BE6-C313-5ABD-2F38A8A3D6EC}"/>
                  </a:ext>
                </a:extLst>
              </p:cNvPr>
              <p:cNvSpPr/>
              <p:nvPr/>
            </p:nvSpPr>
            <p:spPr>
              <a:xfrm>
                <a:off x="7020271" y="1338888"/>
                <a:ext cx="2049027" cy="1166068"/>
              </a:xfrm>
              <a:prstGeom prst="roundRect">
                <a:avLst>
                  <a:gd name="adj" fmla="val 10619"/>
                </a:avLst>
              </a:prstGeom>
              <a:noFill/>
              <a:ln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5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chemeClr val="accent5">
                        <a:lumMod val="75000"/>
                      </a:schemeClr>
                    </a:solidFill>
                  </a:rPr>
                  <a:t>Q7, Q6 (and drift to Q5) part of dispersion suppressor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GB" sz="1200" dirty="0">
                    <a:solidFill>
                      <a:schemeClr val="accent5">
                        <a:lumMod val="75000"/>
                      </a:schemeClr>
                    </a:solidFill>
                  </a:rPr>
                  <a:t> LHC!</a:t>
                </a:r>
              </a:p>
              <a:p>
                <a:pPr algn="ctr"/>
                <a:endParaRPr lang="en-GB" sz="6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GB" sz="1200" dirty="0">
                    <a:solidFill>
                      <a:schemeClr val="accent5">
                        <a:lumMod val="75000"/>
                      </a:schemeClr>
                    </a:solidFill>
                  </a:rPr>
                  <a:t>Challenge for aperture</a:t>
                </a:r>
              </a:p>
            </p:txBody>
          </p:sp>
        </mc:Choice>
        <mc:Fallback xmlns="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8BEFE54B-3BE6-C313-5ABD-2F38A8A3D6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1" y="1338888"/>
                <a:ext cx="2049027" cy="1166068"/>
              </a:xfrm>
              <a:prstGeom prst="roundRect">
                <a:avLst>
                  <a:gd name="adj" fmla="val 10619"/>
                </a:avLst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63541E5B-1801-BCF2-2F76-C2C180898C15}"/>
              </a:ext>
            </a:extLst>
          </p:cNvPr>
          <p:cNvSpPr txBox="1"/>
          <p:nvPr/>
        </p:nvSpPr>
        <p:spPr>
          <a:xfrm>
            <a:off x="3988621" y="4343096"/>
            <a:ext cx="52288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/>
              <a:t>Space reserved for collimators around selected quadrupoles. Possible to redistribute these drifts following results from </a:t>
            </a:r>
            <a:r>
              <a:rPr lang="en-GB" sz="1400"/>
              <a:t>collimation studies.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9283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straight sections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7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28B6FC6-3BE9-D992-F176-78F45EDAF227}"/>
                  </a:ext>
                </a:extLst>
              </p:cNvPr>
              <p:cNvSpPr txBox="1"/>
              <p:nvPr/>
            </p:nvSpPr>
            <p:spPr>
              <a:xfrm>
                <a:off x="6122295" y="979833"/>
                <a:ext cx="27873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  <a:defRPr/>
                </a:pPr>
                <a:r>
                  <a:rPr kumimoji="0" lang="en-US" sz="1800" b="1" i="0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ＭＳ Ｐゴシック" panose="020B0600070205080204" pitchFamily="34" charset="-128"/>
                  </a:rPr>
                  <a:t>Collision  </a:t>
                </a:r>
                <a:r>
                  <a:rPr kumimoji="0" lang="en-US" sz="1800" b="1" i="0" strike="noStrike" kern="1200" cap="none" spc="0" normalizeH="0" noProof="0" dirty="0">
                    <a:ln>
                      <a:noFill/>
                    </a:ln>
                    <a:solidFill>
                      <a:schemeClr val="tx1">
                        <a:lumMod val="7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ＭＳ Ｐゴシック" panose="020B0600070205080204" pitchFamily="34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ＭＳ Ｐゴシック" panose="020B0600070205080204" pitchFamily="34" charset="-128"/>
                          </a:rPr>
                        </m:ctrlPr>
                      </m:sSupPr>
                      <m:e>
                        <m:r>
                          <a:rPr kumimoji="0" lang="en-GB" sz="1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ＭＳ Ｐゴシック" panose="020B0600070205080204" pitchFamily="34" charset="-128"/>
                          </a:rPr>
                          <m:t>𝜷</m:t>
                        </m:r>
                      </m:e>
                      <m:sup>
                        <m:r>
                          <a:rPr kumimoji="0" lang="en-GB" sz="1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ＭＳ Ｐゴシック" panose="020B0600070205080204" pitchFamily="34" charset="-128"/>
                          </a:rPr>
                          <m:t>∗</m:t>
                        </m:r>
                      </m:sup>
                    </m:sSup>
                    <m:r>
                      <a:rPr kumimoji="0" lang="en-GB" sz="1800" b="1" i="1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ＭＳ Ｐゴシック" panose="020B0600070205080204" pitchFamily="34" charset="-128"/>
                      </a:rPr>
                      <m:t>=</m:t>
                    </m:r>
                    <m:r>
                      <a:rPr kumimoji="0" lang="en-GB" sz="1800" b="1" i="1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ＭＳ Ｐゴシック" panose="020B0600070205080204" pitchFamily="34" charset="-128"/>
                      </a:rPr>
                      <m:t>𝟑𝟎</m:t>
                    </m:r>
                    <m:r>
                      <a:rPr kumimoji="0" lang="en-GB" sz="1800" b="1" i="0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ＭＳ Ｐゴシック" panose="020B0600070205080204" pitchFamily="34" charset="-128"/>
                      </a:rPr>
                      <m:t>𝐜𝐦</m:t>
                    </m:r>
                  </m:oMath>
                </a14:m>
                <a:endParaRPr kumimoji="0" lang="en-US" sz="1100" b="1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28B6FC6-3BE9-D992-F176-78F45EDAF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295" y="979833"/>
                <a:ext cx="2787368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865B03E-6E2F-DEA6-62F9-555F5BFA9DB0}"/>
                  </a:ext>
                </a:extLst>
              </p:cNvPr>
              <p:cNvSpPr txBox="1"/>
              <p:nvPr/>
            </p:nvSpPr>
            <p:spPr>
              <a:xfrm>
                <a:off x="632938" y="1011077"/>
                <a:ext cx="284579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  <a:defRPr/>
                </a:pPr>
                <a:r>
                  <a:rPr kumimoji="0" lang="en-US" sz="1800" b="1" i="0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ＭＳ Ｐゴシック" panose="020B0600070205080204" pitchFamily="34" charset="-128"/>
                  </a:rPr>
                  <a:t>Injection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1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ＭＳ Ｐゴシック" panose="020B0600070205080204" pitchFamily="34" charset="-128"/>
                          </a:rPr>
                        </m:ctrlPr>
                      </m:sSupPr>
                      <m:e>
                        <m:r>
                          <a:rPr kumimoji="0" lang="en-GB" sz="1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ＭＳ Ｐゴシック" panose="020B0600070205080204" pitchFamily="34" charset="-128"/>
                          </a:rPr>
                          <m:t>𝜷</m:t>
                        </m:r>
                      </m:e>
                      <m:sup>
                        <m:r>
                          <a:rPr kumimoji="0" lang="en-GB" sz="1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ＭＳ Ｐゴシック" panose="020B0600070205080204" pitchFamily="34" charset="-128"/>
                          </a:rPr>
                          <m:t>∗</m:t>
                        </m:r>
                      </m:sup>
                    </m:sSup>
                    <m:r>
                      <a:rPr kumimoji="0" lang="en-GB" sz="1800" b="1" i="1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ＭＳ Ｐゴシック" panose="020B0600070205080204" pitchFamily="34" charset="-128"/>
                      </a:rPr>
                      <m:t>=</m:t>
                    </m:r>
                    <m:r>
                      <a:rPr kumimoji="0" lang="en-GB" sz="1800" b="1" i="1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ＭＳ Ｐゴシック" panose="020B0600070205080204" pitchFamily="34" charset="-128"/>
                      </a:rPr>
                      <m:t>𝟏𝟎</m:t>
                    </m:r>
                    <m:r>
                      <a:rPr kumimoji="0" lang="en-GB" sz="1800" b="1" i="0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ＭＳ Ｐゴシック" panose="020B0600070205080204" pitchFamily="34" charset="-128"/>
                      </a:rPr>
                      <m:t>𝐦</m:t>
                    </m:r>
                  </m:oMath>
                </a14:m>
                <a:endParaRPr kumimoji="0" lang="en-US" sz="1100" b="1" i="0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ＭＳ Ｐゴシック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865B03E-6E2F-DEA6-62F9-555F5BFA9D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938" y="1011077"/>
                <a:ext cx="2845798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ED3126F3-EABB-2A73-AFA6-B8C602A34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070" y="1347614"/>
            <a:ext cx="3761240" cy="3761240"/>
          </a:xfrm>
          <a:prstGeom prst="rect">
            <a:avLst/>
          </a:prstGeom>
        </p:spPr>
      </p:pic>
      <p:pic>
        <p:nvPicPr>
          <p:cNvPr id="7" name="Picture 6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0E2005B3-1EF8-4EF7-B3C6-EFCF1AA7A3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0" y="1347614"/>
            <a:ext cx="3761240" cy="37612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FE458A-CDAA-0E5B-C1DB-EB1864463D04}"/>
              </a:ext>
            </a:extLst>
          </p:cNvPr>
          <p:cNvSpPr txBox="1"/>
          <p:nvPr/>
        </p:nvSpPr>
        <p:spPr>
          <a:xfrm>
            <a:off x="3914388" y="1011077"/>
            <a:ext cx="1772255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Four identical experimental insertions except for crossing scheme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82786-77A4-B093-EF71-20422937CED4}"/>
              </a:ext>
            </a:extLst>
          </p:cNvPr>
          <p:cNvSpPr txBox="1"/>
          <p:nvPr/>
        </p:nvSpPr>
        <p:spPr>
          <a:xfrm>
            <a:off x="3663214" y="2683851"/>
            <a:ext cx="194421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Superconducting dipoles in experimental insertions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D0C132-A93B-ECC9-A78A-085EF2EFE0D2}"/>
              </a:ext>
            </a:extLst>
          </p:cNvPr>
          <p:cNvSpPr/>
          <p:nvPr/>
        </p:nvSpPr>
        <p:spPr>
          <a:xfrm>
            <a:off x="7284256" y="1519623"/>
            <a:ext cx="144016" cy="103574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7AE3B3-7C34-BADD-E55C-C435BB2A523C}"/>
              </a:ext>
            </a:extLst>
          </p:cNvPr>
          <p:cNvSpPr/>
          <p:nvPr/>
        </p:nvSpPr>
        <p:spPr>
          <a:xfrm>
            <a:off x="7614290" y="1519623"/>
            <a:ext cx="144016" cy="103574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D8D2C96-D0BB-D9B6-05A3-E10A293F2278}"/>
              </a:ext>
            </a:extLst>
          </p:cNvPr>
          <p:cNvSpPr/>
          <p:nvPr/>
        </p:nvSpPr>
        <p:spPr>
          <a:xfrm>
            <a:off x="2028264" y="1515248"/>
            <a:ext cx="144016" cy="103574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A92F62F-A239-0E39-174F-55021B6A6E05}"/>
              </a:ext>
            </a:extLst>
          </p:cNvPr>
          <p:cNvSpPr/>
          <p:nvPr/>
        </p:nvSpPr>
        <p:spPr>
          <a:xfrm>
            <a:off x="2367048" y="1515248"/>
            <a:ext cx="144016" cy="103574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A46087-1791-EFF4-42C8-A14791106E86}"/>
              </a:ext>
            </a:extLst>
          </p:cNvPr>
          <p:cNvSpPr txBox="1"/>
          <p:nvPr/>
        </p:nvSpPr>
        <p:spPr>
          <a:xfrm>
            <a:off x="3829644" y="3669244"/>
            <a:ext cx="164837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Reserved space for non-linear correctors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00E593F-012F-788F-2E52-BED7C3640B2D}"/>
              </a:ext>
            </a:extLst>
          </p:cNvPr>
          <p:cNvSpPr/>
          <p:nvPr/>
        </p:nvSpPr>
        <p:spPr>
          <a:xfrm>
            <a:off x="3608030" y="4524947"/>
            <a:ext cx="1999399" cy="550279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New matching with constant phase advances during squeeze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61A3FC86-9C7D-4850-786F-3CCD0969560F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</p:spTree>
    <p:extLst>
      <p:ext uri="{BB962C8B-B14F-4D97-AF65-F5344CB8AC3E}">
        <p14:creationId xmlns:p14="http://schemas.microsoft.com/office/powerpoint/2010/main" val="20833067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different types of data&#10;&#10;AI-generated content may be incorrect.">
            <a:extLst>
              <a:ext uri="{FF2B5EF4-FFF2-40B4-BE49-F238E27FC236}">
                <a16:creationId xmlns:a16="http://schemas.microsoft.com/office/drawing/2014/main" id="{4AD0B80B-FABF-8EDF-0C47-27A10EE36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8" y="1203421"/>
            <a:ext cx="3657607" cy="3657607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8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D4B5FA-B39A-5623-613C-31BDE7F95679}"/>
              </a:ext>
            </a:extLst>
          </p:cNvPr>
          <p:cNvSpPr txBox="1"/>
          <p:nvPr/>
        </p:nvSpPr>
        <p:spPr>
          <a:xfrm>
            <a:off x="413064" y="516228"/>
            <a:ext cx="5743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Injection beam 1 &amp; momentum collimation – PB</a:t>
            </a:r>
            <a:endParaRPr lang="en-US" sz="11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216547-F3C2-FFA2-BDB3-3DD01EB6E8C0}"/>
              </a:ext>
            </a:extLst>
          </p:cNvPr>
          <p:cNvSpPr txBox="1"/>
          <p:nvPr/>
        </p:nvSpPr>
        <p:spPr>
          <a:xfrm>
            <a:off x="3656589" y="1532027"/>
            <a:ext cx="1687572" cy="6001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0" dirty="0"/>
              <a:t>Injection and collimation systems separated by matching section.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DC34EE99-0870-E912-6C85-19CD67C63423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53C8E3-BDFE-8FFE-46A8-623A0CA09BC0}"/>
              </a:ext>
            </a:extLst>
          </p:cNvPr>
          <p:cNvSpPr txBox="1"/>
          <p:nvPr/>
        </p:nvSpPr>
        <p:spPr>
          <a:xfrm>
            <a:off x="3601242" y="3004384"/>
            <a:ext cx="2127227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0" dirty="0"/>
              <a:t>Iterated on the design of PB.</a:t>
            </a:r>
          </a:p>
          <a:p>
            <a:pPr algn="l"/>
            <a:r>
              <a:rPr lang="en-GB" sz="1100" dirty="0"/>
              <a:t>Fewer quadrupoles are required.</a:t>
            </a:r>
          </a:p>
          <a:p>
            <a:pPr algn="l"/>
            <a:r>
              <a:rPr lang="en-GB" sz="1100" dirty="0"/>
              <a:t>Homogenized magnet families.</a:t>
            </a: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8D97F49B-652F-1D33-1CCA-5BC3B9E13B45}"/>
              </a:ext>
            </a:extLst>
          </p:cNvPr>
          <p:cNvSpPr/>
          <p:nvPr/>
        </p:nvSpPr>
        <p:spPr>
          <a:xfrm rot="5400000">
            <a:off x="1472403" y="1061789"/>
            <a:ext cx="141758" cy="279268"/>
          </a:xfrm>
          <a:prstGeom prst="leftBrace">
            <a:avLst>
              <a:gd name="adj1" fmla="val 11624"/>
              <a:gd name="adj2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13C5D952-707F-99BF-D02B-647883B1253D}"/>
              </a:ext>
            </a:extLst>
          </p:cNvPr>
          <p:cNvSpPr/>
          <p:nvPr/>
        </p:nvSpPr>
        <p:spPr>
          <a:xfrm rot="5400000">
            <a:off x="2294991" y="849297"/>
            <a:ext cx="141758" cy="667843"/>
          </a:xfrm>
          <a:prstGeom prst="leftBrace">
            <a:avLst>
              <a:gd name="adj1" fmla="val 11624"/>
              <a:gd name="adj2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2CA826-4F92-FFEA-B7F2-E77C2F2B5D96}"/>
              </a:ext>
            </a:extLst>
          </p:cNvPr>
          <p:cNvSpPr txBox="1"/>
          <p:nvPr/>
        </p:nvSpPr>
        <p:spPr>
          <a:xfrm>
            <a:off x="6870004" y="532607"/>
            <a:ext cx="19380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Additional constraints for injected beam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1F35D4F-687C-DE8D-FBFF-E7507B434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002238"/>
            <a:ext cx="2432127" cy="19832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720C9D2-2985-8538-AC7C-B6F00FD02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489" y="2968890"/>
            <a:ext cx="2361413" cy="1942799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F10E166-86D9-D748-98AD-C0331183B9DC}"/>
              </a:ext>
            </a:extLst>
          </p:cNvPr>
          <p:cNvCxnSpPr>
            <a:cxnSpLocks/>
          </p:cNvCxnSpPr>
          <p:nvPr/>
        </p:nvCxnSpPr>
        <p:spPr>
          <a:xfrm flipH="1">
            <a:off x="6156176" y="2636888"/>
            <a:ext cx="728837" cy="58293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C91E3FE-660A-CBC0-00B1-D06BF97AA40B}"/>
              </a:ext>
            </a:extLst>
          </p:cNvPr>
          <p:cNvCxnSpPr>
            <a:cxnSpLocks/>
          </p:cNvCxnSpPr>
          <p:nvPr/>
        </p:nvCxnSpPr>
        <p:spPr>
          <a:xfrm>
            <a:off x="8124202" y="2636888"/>
            <a:ext cx="84944" cy="60121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3846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screenshot of a graph&#10;&#10;AI-generated content may be incorrect.">
            <a:extLst>
              <a:ext uri="{FF2B5EF4-FFF2-40B4-BE49-F238E27FC236}">
                <a16:creationId xmlns:a16="http://schemas.microsoft.com/office/drawing/2014/main" id="{900CEBF4-A424-C806-E961-B9816F67C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881" y="1347614"/>
            <a:ext cx="3657607" cy="3657607"/>
          </a:xfrm>
          <a:prstGeom prst="rect">
            <a:avLst/>
          </a:prstGeom>
        </p:spPr>
      </p:pic>
      <p:pic>
        <p:nvPicPr>
          <p:cNvPr id="17" name="Picture 16" descr="A graph of different types of data&#10;&#10;AI-generated content may be incorrect.">
            <a:extLst>
              <a:ext uri="{FF2B5EF4-FFF2-40B4-BE49-F238E27FC236}">
                <a16:creationId xmlns:a16="http://schemas.microsoft.com/office/drawing/2014/main" id="{11565B3E-E718-9CE2-C13A-5949C29E2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358541"/>
            <a:ext cx="3657607" cy="3657607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480427"/>
            <a:ext cx="3409120" cy="804066"/>
          </a:xfrm>
        </p:spPr>
        <p:txBody>
          <a:bodyPr/>
          <a:lstStyle/>
          <a:p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+mn-ea"/>
              </a:rPr>
              <a:t>Injection beam 2 and RF – PL  </a:t>
            </a:r>
          </a:p>
        </p:txBody>
      </p:sp>
      <p:sp>
        <p:nvSpPr>
          <p:cNvPr id="14" name="Textfeld 7">
            <a:extLst>
              <a:ext uri="{FF2B5EF4-FFF2-40B4-BE49-F238E27FC236}">
                <a16:creationId xmlns:a16="http://schemas.microsoft.com/office/drawing/2014/main" id="{38C1ECCE-C8C1-CF48-B0DC-75F85C897851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Gustavo Pérez Segurana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156E0CFA-A536-2C49-B072-12CC6978DEB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9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CAA4D6-73F6-CC33-B4E5-762F358517FC}"/>
              </a:ext>
            </a:extLst>
          </p:cNvPr>
          <p:cNvSpPr txBox="1"/>
          <p:nvPr/>
        </p:nvSpPr>
        <p:spPr>
          <a:xfrm>
            <a:off x="3368824" y="1645721"/>
            <a:ext cx="193805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Increased inter-beam distance for RF cavities in dispersion free region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5946CD7B-2DE4-EE4A-E62D-3DA5146A75E0}"/>
              </a:ext>
            </a:extLst>
          </p:cNvPr>
          <p:cNvSpPr/>
          <p:nvPr/>
        </p:nvSpPr>
        <p:spPr>
          <a:xfrm rot="5400000">
            <a:off x="1816849" y="1020423"/>
            <a:ext cx="141758" cy="648072"/>
          </a:xfrm>
          <a:prstGeom prst="leftBrace">
            <a:avLst>
              <a:gd name="adj1" fmla="val 11624"/>
              <a:gd name="adj2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133E651-FD10-1D7B-3DF9-E033FE099F35}"/>
              </a:ext>
            </a:extLst>
          </p:cNvPr>
          <p:cNvSpPr/>
          <p:nvPr/>
        </p:nvSpPr>
        <p:spPr>
          <a:xfrm>
            <a:off x="3419872" y="3378960"/>
            <a:ext cx="1699039" cy="550279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Large reduction in the number of quadrupoles 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9C575395-B0D5-2410-4130-4098A69E90EE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</a:t>
            </a:r>
            <a:r>
              <a:rPr lang="en-US" sz="900" baseline="30000" dirty="0">
                <a:solidFill>
                  <a:schemeClr val="bg1"/>
                </a:solidFill>
              </a:rPr>
              <a:t>nd</a:t>
            </a:r>
            <a:r>
              <a:rPr lang="en-US" sz="900" dirty="0">
                <a:solidFill>
                  <a:schemeClr val="bg1"/>
                </a:solidFill>
              </a:rPr>
              <a:t> May 2025 FCC Week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AEEE60-E614-B964-94A7-97DBD99DF16D}"/>
              </a:ext>
            </a:extLst>
          </p:cNvPr>
          <p:cNvSpPr txBox="1"/>
          <p:nvPr/>
        </p:nvSpPr>
        <p:spPr>
          <a:xfrm>
            <a:off x="3502616" y="2690318"/>
            <a:ext cx="19380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Increased inter-beam distance for RF elements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A4C23E02-078D-46A7-CEDF-F883712FE3BA}"/>
              </a:ext>
            </a:extLst>
          </p:cNvPr>
          <p:cNvSpPr/>
          <p:nvPr/>
        </p:nvSpPr>
        <p:spPr>
          <a:xfrm rot="5400000">
            <a:off x="2579465" y="1216367"/>
            <a:ext cx="141759" cy="256186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EE0D34-E55A-6BC5-877B-01277B89809E}"/>
              </a:ext>
            </a:extLst>
          </p:cNvPr>
          <p:cNvSpPr txBox="1"/>
          <p:nvPr/>
        </p:nvSpPr>
        <p:spPr>
          <a:xfrm>
            <a:off x="5443618" y="513128"/>
            <a:ext cx="3294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Beam dump – PF</a:t>
            </a:r>
            <a:endParaRPr lang="en-US" sz="11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732BF4-88E0-801F-D179-CD65820D3948}"/>
              </a:ext>
            </a:extLst>
          </p:cNvPr>
          <p:cNvSpPr txBox="1"/>
          <p:nvPr/>
        </p:nvSpPr>
        <p:spPr>
          <a:xfrm>
            <a:off x="5868144" y="896876"/>
            <a:ext cx="302433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/>
              <a:t>Transition from injection to collision tunes rematching dispersion suppressors</a:t>
            </a:r>
          </a:p>
        </p:txBody>
      </p:sp>
    </p:spTree>
    <p:extLst>
      <p:ext uri="{BB962C8B-B14F-4D97-AF65-F5344CB8AC3E}">
        <p14:creationId xmlns:p14="http://schemas.microsoft.com/office/powerpoint/2010/main" val="544284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Week-FCC-hh-optics-Gustavo-Perez" id="{FD87B042-1F1B-4836-A9FE-A24885DD9437}" vid="{71E145FA-9BD3-49C4-A582-7191BD826995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Week-FCC-hh-optics-Gustavo-Perez" id="{FD87B042-1F1B-4836-A9FE-A24885DD9437}" vid="{D2E68056-6799-4C6C-8342-B9E6F5142941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Week-FCC-hh-optics-Gustavo-Perez" id="{FD87B042-1F1B-4836-A9FE-A24885DD9437}" vid="{974A303D-0169-4757-B505-20CEA4B56572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4842</TotalTime>
  <Words>1765</Words>
  <Application>Microsoft Office PowerPoint</Application>
  <PresentationFormat>On-screen Show (16:9)</PresentationFormat>
  <Paragraphs>306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Wingdings</vt:lpstr>
      <vt:lpstr>Introslides</vt:lpstr>
      <vt:lpstr>Titleslides, Conclusion</vt:lpstr>
      <vt:lpstr>Content Slides - Deep Blue</vt:lpstr>
      <vt:lpstr>Feasibility Study Baseline Layout and Prospects for FCC-hh</vt:lpstr>
      <vt:lpstr>Overview</vt:lpstr>
      <vt:lpstr>FCC-hh: Layout &amp; main parameters</vt:lpstr>
      <vt:lpstr>FCC-hh: Layout</vt:lpstr>
      <vt:lpstr>Long arc cells</vt:lpstr>
      <vt:lpstr>Dispersion suppressors</vt:lpstr>
      <vt:lpstr>Experimental straight sections</vt:lpstr>
      <vt:lpstr>PowerPoint Presentation</vt:lpstr>
      <vt:lpstr>Injection beam 2 and RF – PL  </vt:lpstr>
      <vt:lpstr>Betatron collimation – PH</vt:lpstr>
      <vt:lpstr>All together</vt:lpstr>
      <vt:lpstr>Going beyond the Feasibility Study</vt:lpstr>
      <vt:lpstr>Review of short straight sections</vt:lpstr>
      <vt:lpstr>Review of short straight sections</vt:lpstr>
      <vt:lpstr>Dipole length as a free parameter</vt:lpstr>
      <vt:lpstr>Dipole length as a free parameter</vt:lpstr>
      <vt:lpstr>Dipole length as a free parameter + new SSS</vt:lpstr>
      <vt:lpstr>Combined-function arc cells</vt:lpstr>
      <vt:lpstr>Dipole length as a free parameter  + combined-function</vt:lpstr>
      <vt:lpstr>Dipole length as a free parameter  + combined-function</vt:lpstr>
      <vt:lpstr>Conclusions and next steps</vt:lpstr>
      <vt:lpstr>Thank you 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Johannes Gutleber</dc:creator>
  <cp:lastModifiedBy>Gustavo Perez Segurana</cp:lastModifiedBy>
  <cp:revision>104</cp:revision>
  <dcterms:created xsi:type="dcterms:W3CDTF">2020-11-13T12:27:16Z</dcterms:created>
  <dcterms:modified xsi:type="dcterms:W3CDTF">2025-05-21T11:09:46Z</dcterms:modified>
</cp:coreProperties>
</file>