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wdp" ContentType="image/vnd.ms-photo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338" r:id="rId4"/>
    <p:sldId id="301" r:id="rId5"/>
    <p:sldId id="298" r:id="rId6"/>
    <p:sldId id="293" r:id="rId7"/>
    <p:sldId id="291" r:id="rId8"/>
    <p:sldId id="302" r:id="rId9"/>
    <p:sldId id="303" r:id="rId10"/>
    <p:sldId id="827" r:id="rId11"/>
    <p:sldId id="334" r:id="rId12"/>
    <p:sldId id="321" r:id="rId13"/>
    <p:sldId id="824" r:id="rId14"/>
    <p:sldId id="335" r:id="rId15"/>
    <p:sldId id="831" r:id="rId16"/>
    <p:sldId id="830" r:id="rId17"/>
    <p:sldId id="332" r:id="rId18"/>
    <p:sldId id="265" r:id="rId19"/>
    <p:sldId id="329" r:id="rId20"/>
    <p:sldId id="328" r:id="rId21"/>
    <p:sldId id="309" r:id="rId22"/>
    <p:sldId id="297" r:id="rId23"/>
    <p:sldId id="423" r:id="rId24"/>
    <p:sldId id="424" r:id="rId25"/>
    <p:sldId id="426" r:id="rId26"/>
    <p:sldId id="428" r:id="rId27"/>
    <p:sldId id="429" r:id="rId28"/>
    <p:sldId id="431" r:id="rId29"/>
    <p:sldId id="430" r:id="rId30"/>
    <p:sldId id="433" r:id="rId31"/>
    <p:sldId id="434" r:id="rId32"/>
    <p:sldId id="435" r:id="rId33"/>
    <p:sldId id="437" r:id="rId3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1616"/>
    <a:srgbClr val="8A5411"/>
    <a:srgbClr val="ED7D31"/>
    <a:srgbClr val="3E3E3E"/>
    <a:srgbClr val="242424"/>
    <a:srgbClr val="616161"/>
    <a:srgbClr val="CAB8C1"/>
    <a:srgbClr val="5BD998"/>
    <a:srgbClr val="D9D0C0"/>
    <a:srgbClr val="2BE0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76" autoAdjust="0"/>
    <p:restoredTop sz="94618" autoAdjust="0"/>
  </p:normalViewPr>
  <p:slideViewPr>
    <p:cSldViewPr snapToGrid="0">
      <p:cViewPr varScale="1">
        <p:scale>
          <a:sx n="69" d="100"/>
          <a:sy n="69" d="100"/>
        </p:scale>
        <p:origin x="24" y="35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DE95F5-9C0C-44A6-9927-2EA02D81992F}" type="datetimeFigureOut">
              <a:rPr lang="it-IT" smtClean="0"/>
              <a:t>14/05/2025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078611-90E9-4111-ACE6-FAAF345B13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8474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78611-90E9-4111-ACE6-FAAF345B1347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22870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78611-90E9-4111-ACE6-FAAF345B1347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02770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F081B7-F565-142F-F3BE-6291886B2F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8D09C23-758C-DF87-6BB5-EDDE9378E6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630D868-54A5-3F81-FBF8-8D5AB3CD89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98D637-3837-6AEB-4BE8-FB854113F9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78611-90E9-4111-ACE6-FAAF345B1347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70949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let's go back the way we came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78611-90E9-4111-ACE6-FAAF345B1347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53683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78611-90E9-4111-ACE6-FAAF345B1347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36299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78611-90E9-4111-ACE6-FAAF345B1347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60014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78611-90E9-4111-ACE6-FAAF345B1347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71596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C6D885-AC8A-4B22-B9C7-F68E8B57E403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415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will start by outlining the project, then proceed to explain the reasons behind the study of Thallium and describe our collaboration. Finally, in the second part, I will discuss the development of this material that we carried out.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78611-90E9-4111-ACE6-FAAF345B1347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4041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78611-90E9-4111-ACE6-FAAF345B1347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3205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78611-90E9-4111-ACE6-FAAF345B1347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71914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78611-90E9-4111-ACE6-FAAF345B1347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11328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78611-90E9-4111-ACE6-FAAF345B1347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76319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78611-90E9-4111-ACE6-FAAF345B1347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54325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78611-90E9-4111-ACE6-FAAF345B1347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23075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78611-90E9-4111-ACE6-FAAF345B1347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5549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89FB11-C57B-E678-45C0-25CD986F12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247C1C7-F9B6-E438-255E-D3594D431F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843FAC5-05F9-7F8D-849B-C30799D77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7FFA3-DC48-47A9-9028-7E96C4B133A8}" type="datetimeFigureOut">
              <a:rPr lang="it-IT" smtClean="0"/>
              <a:t>14/05/2025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F5C47A4-A5A0-404C-6A66-E84E321A0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23E5C1D-A596-281B-FD1C-2BB73F0E4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F1AD4-8EF6-43FA-B29B-B64F07B1EE5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8561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07C64E-F158-6E47-061A-52429F6BE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9EABC12-6658-DB1E-031A-13DF2C4A95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5E1F1C-EBF0-708C-AD4A-4FF739959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7FFA3-DC48-47A9-9028-7E96C4B133A8}" type="datetimeFigureOut">
              <a:rPr lang="it-IT" smtClean="0"/>
              <a:t>14/05/2025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DFF76CD-13B8-339A-56C0-A2BB12854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89C12E-8C8B-C746-CB81-5E72E946C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F1AD4-8EF6-43FA-B29B-B64F07B1EE5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9270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0AF424C3-E985-5797-FB26-D00F5F92D3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0CCA027-A9A5-D69D-AF9E-86EF3060D0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549A201-D91C-6A6A-8232-C60C071DD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7FFA3-DC48-47A9-9028-7E96C4B133A8}" type="datetimeFigureOut">
              <a:rPr lang="it-IT" smtClean="0"/>
              <a:t>14/05/2025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1001C8-E065-371E-165E-52B73A5E8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5C76544-34CC-746E-AFF2-642DAC52F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F1AD4-8EF6-43FA-B29B-B64F07B1EE5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12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E5B19FA-4AB0-2030-43C4-004A51041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97A57ED-2B9B-B46B-783F-EE7B2AA1C0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1CB2612-B9E0-F7D5-4ED1-85425E7A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7FFA3-DC48-47A9-9028-7E96C4B133A8}" type="datetimeFigureOut">
              <a:rPr lang="it-IT" smtClean="0"/>
              <a:t>14/05/2025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7A262FD-E997-E385-66E1-1E9BCA0BE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6CC0A9A-1972-3B47-FA7A-CE6767720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F1AD4-8EF6-43FA-B29B-B64F07B1EE5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3745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CE526D0-D11C-0A16-BDEF-DB87E10B3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E162E81-6BF0-C3AB-29FD-C46E862536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A319D94-863F-BE0E-2413-15E691A35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7FFA3-DC48-47A9-9028-7E96C4B133A8}" type="datetimeFigureOut">
              <a:rPr lang="it-IT" smtClean="0"/>
              <a:t>14/05/2025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ACD8F5-B896-5E1C-D82A-DD3BD2F1E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C96EB55-892E-9EC6-BC80-C3558B7C6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F1AD4-8EF6-43FA-B29B-B64F07B1EE5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1952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C40182-7E97-0E7D-7220-3C3DA621B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B58C87B-E599-773F-04B7-E20B288590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F0A5741-11D5-4150-6C5B-4C73218CA3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22019AC-D9B7-B39D-F763-FC37704DD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7FFA3-DC48-47A9-9028-7E96C4B133A8}" type="datetimeFigureOut">
              <a:rPr lang="it-IT" smtClean="0"/>
              <a:t>14/05/2025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42EAFEE-DA56-13AD-B1E8-FC83EA112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1D9FDCB-0622-331A-2DA6-652AE2D5A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F1AD4-8EF6-43FA-B29B-B64F07B1EE5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7283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27E26BF-CC0F-1A82-C9F9-F79709276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E7B1A41-5F9C-9E22-5639-FC0D94E7B7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BD55037-DF18-5B50-D6B2-CAD169CD99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30B5AFB-3F6D-6D88-CF1D-7C877E54FC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03F72EC-C9E1-CE97-03CB-9EC1FAD81F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D02A8C2C-A7F8-5CF4-CF7A-A8FF3B0B2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7FFA3-DC48-47A9-9028-7E96C4B133A8}" type="datetimeFigureOut">
              <a:rPr lang="it-IT" smtClean="0"/>
              <a:t>14/05/2025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7428CAEC-396C-DA71-09C9-EA8CFF384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A24F27C-3F45-1027-AAA0-CA75335C1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F1AD4-8EF6-43FA-B29B-B64F07B1EE5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0931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49A87F0-2CEB-689C-B112-D4D789E50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082771DF-923E-4FDD-EF66-3CB8FBBAA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7FFA3-DC48-47A9-9028-7E96C4B133A8}" type="datetimeFigureOut">
              <a:rPr lang="it-IT" smtClean="0"/>
              <a:t>14/05/2025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ED11F53-1275-BCA2-90D5-500E8F4EC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51835CD-24C6-2A52-4223-B0CA7AE29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F1AD4-8EF6-43FA-B29B-B64F07B1EE5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2636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E135B0C1-7FD8-E1DE-99BE-6965D2615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7FFA3-DC48-47A9-9028-7E96C4B133A8}" type="datetimeFigureOut">
              <a:rPr lang="it-IT" smtClean="0"/>
              <a:t>14/05/2025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BD46C5C-2208-454B-FB97-B74B0E0FE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C1C1EC7-95A0-4ED7-A1B2-80E820834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F1AD4-8EF6-43FA-B29B-B64F07B1EE5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5427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2B731D4-EA6B-216B-4426-365369B9F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DC25105-B47A-E71F-2D8D-B0A066A229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69E2A79-5578-6AA5-8287-52B74DAE53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10346B9-B148-C56D-E408-60A2BB2B0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7FFA3-DC48-47A9-9028-7E96C4B133A8}" type="datetimeFigureOut">
              <a:rPr lang="it-IT" smtClean="0"/>
              <a:t>14/05/2025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B0BA268-DBA3-0A0C-E3C1-5669E690F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EBBEF2C-F916-F122-B170-F5B3FBE05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F1AD4-8EF6-43FA-B29B-B64F07B1EE5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8757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62C5CBC-F2A3-DEE2-8E11-AC3B81DF6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75C3D5A-96CC-F8F6-EED8-C17525A46E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D8D0858-208E-F542-69BA-4D215D5A3A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5093C05-2695-1755-EC67-43EAE1074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7FFA3-DC48-47A9-9028-7E96C4B133A8}" type="datetimeFigureOut">
              <a:rPr lang="it-IT" smtClean="0"/>
              <a:t>14/05/2025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5D49090-3083-F4B8-2F1E-FDDA0F577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3C85F9C-F73C-3C54-FC74-E49C7754E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F1AD4-8EF6-43FA-B29B-B64F07B1EE5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6541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D419B06C-61C1-BE93-23D3-EEA0C1D4F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00A236C-8044-6CD7-70F8-935B742A64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1A7DC61-9288-1FF5-C6A3-58B09DC066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7FFA3-DC48-47A9-9028-7E96C4B133A8}" type="datetimeFigureOut">
              <a:rPr lang="it-IT" smtClean="0"/>
              <a:t>14/05/2025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CDBD8F9-7B87-8526-B936-78826978E8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55E3663-44DB-C430-4F80-0CF6A1D84B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F1AD4-8EF6-43FA-B29B-B64F07B1EE5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1626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22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10" Type="http://schemas.openxmlformats.org/officeDocument/2006/relationships/image" Target="../media/image48.png"/><Relationship Id="rId4" Type="http://schemas.openxmlformats.org/officeDocument/2006/relationships/image" Target="../media/image1.png"/><Relationship Id="rId9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g"/><Relationship Id="rId3" Type="http://schemas.openxmlformats.org/officeDocument/2006/relationships/image" Target="../media/image1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53.png"/><Relationship Id="rId5" Type="http://schemas.openxmlformats.org/officeDocument/2006/relationships/image" Target="../media/image22.png"/><Relationship Id="rId10" Type="http://schemas.openxmlformats.org/officeDocument/2006/relationships/image" Target="../media/image52.png"/><Relationship Id="rId4" Type="http://schemas.openxmlformats.org/officeDocument/2006/relationships/image" Target="../media/image8.png"/><Relationship Id="rId9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g"/><Relationship Id="rId3" Type="http://schemas.openxmlformats.org/officeDocument/2006/relationships/image" Target="../media/image54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8.png"/><Relationship Id="rId4" Type="http://schemas.openxmlformats.org/officeDocument/2006/relationships/image" Target="../media/image1.png"/><Relationship Id="rId9" Type="http://schemas.openxmlformats.org/officeDocument/2006/relationships/image" Target="../media/image55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1.png"/><Relationship Id="rId7" Type="http://schemas.openxmlformats.org/officeDocument/2006/relationships/image" Target="../media/image5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59.png"/><Relationship Id="rId5" Type="http://schemas.openxmlformats.org/officeDocument/2006/relationships/image" Target="../media/image8.png"/><Relationship Id="rId10" Type="http://schemas.openxmlformats.org/officeDocument/2006/relationships/image" Target="../media/image58.png"/><Relationship Id="rId4" Type="http://schemas.openxmlformats.org/officeDocument/2006/relationships/image" Target="../media/image22.png"/><Relationship Id="rId9" Type="http://schemas.openxmlformats.org/officeDocument/2006/relationships/image" Target="../media/image5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1.png"/><Relationship Id="rId7" Type="http://schemas.openxmlformats.org/officeDocument/2006/relationships/image" Target="../media/image62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.png"/><Relationship Id="rId11" Type="http://schemas.openxmlformats.org/officeDocument/2006/relationships/image" Target="../media/image5.png"/><Relationship Id="rId5" Type="http://schemas.openxmlformats.org/officeDocument/2006/relationships/image" Target="../media/image8.png"/><Relationship Id="rId10" Type="http://schemas.openxmlformats.org/officeDocument/2006/relationships/image" Target="../media/image64.png"/><Relationship Id="rId4" Type="http://schemas.openxmlformats.org/officeDocument/2006/relationships/image" Target="../media/image22.png"/><Relationship Id="rId9" Type="http://schemas.openxmlformats.org/officeDocument/2006/relationships/image" Target="../media/image6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22.png"/><Relationship Id="rId7" Type="http://schemas.openxmlformats.org/officeDocument/2006/relationships/image" Target="../media/image6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5.png"/><Relationship Id="rId5" Type="http://schemas.openxmlformats.org/officeDocument/2006/relationships/image" Target="../media/image5.png"/><Relationship Id="rId4" Type="http://schemas.openxmlformats.org/officeDocument/2006/relationships/image" Target="../media/image8.png"/><Relationship Id="rId9" Type="http://schemas.openxmlformats.org/officeDocument/2006/relationships/image" Target="../media/image6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9.png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22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tif"/><Relationship Id="rId13" Type="http://schemas.openxmlformats.org/officeDocument/2006/relationships/image" Target="../media/image73.emf"/><Relationship Id="rId3" Type="http://schemas.openxmlformats.org/officeDocument/2006/relationships/image" Target="../media/image1.png"/><Relationship Id="rId7" Type="http://schemas.openxmlformats.org/officeDocument/2006/relationships/image" Target="../media/image36.tif"/><Relationship Id="rId12" Type="http://schemas.openxmlformats.org/officeDocument/2006/relationships/oleObject" Target="../embeddings/oleObject2.bin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72.tif"/><Relationship Id="rId5" Type="http://schemas.openxmlformats.org/officeDocument/2006/relationships/image" Target="../media/image22.png"/><Relationship Id="rId10" Type="http://schemas.openxmlformats.org/officeDocument/2006/relationships/image" Target="../media/image71.emf"/><Relationship Id="rId4" Type="http://schemas.openxmlformats.org/officeDocument/2006/relationships/image" Target="../media/image8.png"/><Relationship Id="rId9" Type="http://schemas.openxmlformats.org/officeDocument/2006/relationships/oleObject" Target="../embeddings/oleObject1.bin"/><Relationship Id="rId14" Type="http://schemas.openxmlformats.org/officeDocument/2006/relationships/image" Target="../media/image7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13" Type="http://schemas.openxmlformats.org/officeDocument/2006/relationships/image" Target="../media/image81.png"/><Relationship Id="rId3" Type="http://schemas.openxmlformats.org/officeDocument/2006/relationships/image" Target="../media/image8.png"/><Relationship Id="rId7" Type="http://schemas.openxmlformats.org/officeDocument/2006/relationships/image" Target="../media/image75.png"/><Relationship Id="rId12" Type="http://schemas.openxmlformats.org/officeDocument/2006/relationships/image" Target="../media/image8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79.jpeg"/><Relationship Id="rId5" Type="http://schemas.openxmlformats.org/officeDocument/2006/relationships/image" Target="../media/image5.png"/><Relationship Id="rId10" Type="http://schemas.openxmlformats.org/officeDocument/2006/relationships/image" Target="../media/image78.png"/><Relationship Id="rId4" Type="http://schemas.openxmlformats.org/officeDocument/2006/relationships/image" Target="../media/image22.png"/><Relationship Id="rId9" Type="http://schemas.openxmlformats.org/officeDocument/2006/relationships/image" Target="../media/image7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8.png"/><Relationship Id="rId7" Type="http://schemas.openxmlformats.org/officeDocument/2006/relationships/image" Target="../media/image7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5.png"/><Relationship Id="rId10" Type="http://schemas.openxmlformats.org/officeDocument/2006/relationships/image" Target="../media/image82.png"/><Relationship Id="rId4" Type="http://schemas.openxmlformats.org/officeDocument/2006/relationships/image" Target="../media/image22.png"/><Relationship Id="rId9" Type="http://schemas.openxmlformats.org/officeDocument/2006/relationships/image" Target="../media/image77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13" Type="http://schemas.openxmlformats.org/officeDocument/2006/relationships/image" Target="../media/image85.png"/><Relationship Id="rId3" Type="http://schemas.openxmlformats.org/officeDocument/2006/relationships/image" Target="../media/image1.png"/><Relationship Id="rId7" Type="http://schemas.openxmlformats.org/officeDocument/2006/relationships/image" Target="../media/image50.jpg"/><Relationship Id="rId12" Type="http://schemas.openxmlformats.org/officeDocument/2006/relationships/image" Target="../media/image117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160.png"/><Relationship Id="rId5" Type="http://schemas.openxmlformats.org/officeDocument/2006/relationships/image" Target="../media/image22.png"/><Relationship Id="rId10" Type="http://schemas.openxmlformats.org/officeDocument/2006/relationships/image" Target="../media/image1150.png"/><Relationship Id="rId4" Type="http://schemas.openxmlformats.org/officeDocument/2006/relationships/image" Target="../media/image8.png"/><Relationship Id="rId9" Type="http://schemas.openxmlformats.org/officeDocument/2006/relationships/image" Target="../media/image84.png"/><Relationship Id="rId14" Type="http://schemas.openxmlformats.org/officeDocument/2006/relationships/image" Target="../media/image8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13" Type="http://schemas.openxmlformats.org/officeDocument/2006/relationships/image" Target="../media/image93.png"/><Relationship Id="rId18" Type="http://schemas.openxmlformats.org/officeDocument/2006/relationships/image" Target="../media/image97.png"/><Relationship Id="rId26" Type="http://schemas.openxmlformats.org/officeDocument/2006/relationships/image" Target="../media/image103.png"/><Relationship Id="rId3" Type="http://schemas.openxmlformats.org/officeDocument/2006/relationships/image" Target="../media/image22.png"/><Relationship Id="rId21" Type="http://schemas.microsoft.com/office/2007/relationships/hdphoto" Target="../media/hdphoto5.wdp"/><Relationship Id="rId7" Type="http://schemas.openxmlformats.org/officeDocument/2006/relationships/image" Target="../media/image87.png"/><Relationship Id="rId12" Type="http://schemas.openxmlformats.org/officeDocument/2006/relationships/image" Target="../media/image92.png"/><Relationship Id="rId17" Type="http://schemas.openxmlformats.org/officeDocument/2006/relationships/image" Target="../media/image96.png"/><Relationship Id="rId25" Type="http://schemas.openxmlformats.org/officeDocument/2006/relationships/image" Target="../media/image102.pn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33.png"/><Relationship Id="rId20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91.png"/><Relationship Id="rId24" Type="http://schemas.openxmlformats.org/officeDocument/2006/relationships/image" Target="../media/image101.png"/><Relationship Id="rId5" Type="http://schemas.openxmlformats.org/officeDocument/2006/relationships/image" Target="../media/image8.png"/><Relationship Id="rId15" Type="http://schemas.openxmlformats.org/officeDocument/2006/relationships/image" Target="../media/image95.png"/><Relationship Id="rId23" Type="http://schemas.microsoft.com/office/2007/relationships/hdphoto" Target="../media/hdphoto6.wdp"/><Relationship Id="rId10" Type="http://schemas.openxmlformats.org/officeDocument/2006/relationships/image" Target="../media/image90.png"/><Relationship Id="rId19" Type="http://schemas.openxmlformats.org/officeDocument/2006/relationships/image" Target="../media/image98.png"/><Relationship Id="rId4" Type="http://schemas.openxmlformats.org/officeDocument/2006/relationships/image" Target="../media/image1.png"/><Relationship Id="rId9" Type="http://schemas.openxmlformats.org/officeDocument/2006/relationships/image" Target="../media/image89.png"/><Relationship Id="rId14" Type="http://schemas.openxmlformats.org/officeDocument/2006/relationships/image" Target="../media/image94.png"/><Relationship Id="rId22" Type="http://schemas.openxmlformats.org/officeDocument/2006/relationships/image" Target="../media/image100.png"/><Relationship Id="rId27" Type="http://schemas.openxmlformats.org/officeDocument/2006/relationships/image" Target="../media/image104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0.png"/><Relationship Id="rId13" Type="http://schemas.openxmlformats.org/officeDocument/2006/relationships/image" Target="../media/image32.jpeg"/><Relationship Id="rId18" Type="http://schemas.openxmlformats.org/officeDocument/2006/relationships/image" Target="../media/image112.png"/><Relationship Id="rId3" Type="http://schemas.openxmlformats.org/officeDocument/2006/relationships/image" Target="../media/image105.png"/><Relationship Id="rId7" Type="http://schemas.openxmlformats.org/officeDocument/2006/relationships/image" Target="../media/image61.png"/><Relationship Id="rId12" Type="http://schemas.openxmlformats.org/officeDocument/2006/relationships/image" Target="../media/image600.png"/><Relationship Id="rId17" Type="http://schemas.openxmlformats.org/officeDocument/2006/relationships/image" Target="../media/image111.svg"/><Relationship Id="rId2" Type="http://schemas.openxmlformats.org/officeDocument/2006/relationships/notesSlide" Target="../notesSlides/notesSlide16.xml"/><Relationship Id="rId16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svg"/><Relationship Id="rId11" Type="http://schemas.openxmlformats.org/officeDocument/2006/relationships/image" Target="../media/image590.png"/><Relationship Id="rId5" Type="http://schemas.openxmlformats.org/officeDocument/2006/relationships/image" Target="../media/image107.png"/><Relationship Id="rId15" Type="http://schemas.openxmlformats.org/officeDocument/2006/relationships/image" Target="../media/image109.PNG"/><Relationship Id="rId10" Type="http://schemas.openxmlformats.org/officeDocument/2006/relationships/image" Target="../media/image580.png"/><Relationship Id="rId19" Type="http://schemas.openxmlformats.org/officeDocument/2006/relationships/image" Target="../media/image113.svg"/><Relationship Id="rId4" Type="http://schemas.openxmlformats.org/officeDocument/2006/relationships/image" Target="../media/image106.svg"/><Relationship Id="rId9" Type="http://schemas.openxmlformats.org/officeDocument/2006/relationships/image" Target="../media/image570.png"/><Relationship Id="rId14" Type="http://schemas.openxmlformats.org/officeDocument/2006/relationships/image" Target="../media/image11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0.png"/><Relationship Id="rId7" Type="http://schemas.openxmlformats.org/officeDocument/2006/relationships/image" Target="../media/image10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0.png"/><Relationship Id="rId11" Type="http://schemas.openxmlformats.org/officeDocument/2006/relationships/image" Target="../media/image230.png"/><Relationship Id="rId5" Type="http://schemas.openxmlformats.org/officeDocument/2006/relationships/image" Target="../media/image114.PNG"/><Relationship Id="rId10" Type="http://schemas.openxmlformats.org/officeDocument/2006/relationships/image" Target="../media/image220.png"/><Relationship Id="rId4" Type="http://schemas.openxmlformats.org/officeDocument/2006/relationships/image" Target="../media/image200.png"/><Relationship Id="rId9" Type="http://schemas.openxmlformats.org/officeDocument/2006/relationships/image" Target="../media/image12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sv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0.svg"/><Relationship Id="rId4" Type="http://schemas.openxmlformats.org/officeDocument/2006/relationships/image" Target="../media/image11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jp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12" Type="http://schemas.openxmlformats.org/officeDocument/2006/relationships/image" Target="../media/image14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9.png"/><Relationship Id="rId11" Type="http://schemas.openxmlformats.org/officeDocument/2006/relationships/image" Target="../media/image13.png"/><Relationship Id="rId5" Type="http://schemas.openxmlformats.org/officeDocument/2006/relationships/image" Target="../media/image8.png"/><Relationship Id="rId15" Type="http://schemas.openxmlformats.org/officeDocument/2006/relationships/image" Target="../media/image17.jpeg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sv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sv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svg"/><Relationship Id="rId3" Type="http://schemas.openxmlformats.org/officeDocument/2006/relationships/image" Target="../media/image125.svg"/><Relationship Id="rId7" Type="http://schemas.openxmlformats.org/officeDocument/2006/relationships/image" Target="../media/image126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70.png"/><Relationship Id="rId4" Type="http://schemas.openxmlformats.org/officeDocument/2006/relationships/image" Target="../media/image36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0.png"/><Relationship Id="rId3" Type="http://schemas.openxmlformats.org/officeDocument/2006/relationships/image" Target="../media/image129.svg"/><Relationship Id="rId7" Type="http://schemas.openxmlformats.org/officeDocument/2006/relationships/image" Target="../media/image460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0.png"/><Relationship Id="rId5" Type="http://schemas.openxmlformats.org/officeDocument/2006/relationships/image" Target="../media/image44.png"/><Relationship Id="rId4" Type="http://schemas.openxmlformats.org/officeDocument/2006/relationships/image" Target="../media/image430.png"/><Relationship Id="rId9" Type="http://schemas.openxmlformats.org/officeDocument/2006/relationships/image" Target="../media/image48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10" Type="http://schemas.openxmlformats.org/officeDocument/2006/relationships/image" Target="../media/image21.png"/><Relationship Id="rId4" Type="http://schemas.openxmlformats.org/officeDocument/2006/relationships/image" Target="../media/image7.pn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27.png"/><Relationship Id="rId5" Type="http://schemas.openxmlformats.org/officeDocument/2006/relationships/image" Target="../media/image22.png"/><Relationship Id="rId10" Type="http://schemas.openxmlformats.org/officeDocument/2006/relationships/image" Target="../media/image26.png"/><Relationship Id="rId4" Type="http://schemas.openxmlformats.org/officeDocument/2006/relationships/image" Target="../media/image8.png"/><Relationship Id="rId9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8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11" Type="http://schemas.openxmlformats.org/officeDocument/2006/relationships/image" Target="../media/image32.jpeg"/><Relationship Id="rId5" Type="http://schemas.openxmlformats.org/officeDocument/2006/relationships/image" Target="../media/image8.png"/><Relationship Id="rId10" Type="http://schemas.openxmlformats.org/officeDocument/2006/relationships/image" Target="../media/image31.png"/><Relationship Id="rId4" Type="http://schemas.openxmlformats.org/officeDocument/2006/relationships/image" Target="../media/image1.png"/><Relationship Id="rId9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3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.png"/><Relationship Id="rId4" Type="http://schemas.openxmlformats.org/officeDocument/2006/relationships/image" Target="../media/image22.png"/><Relationship Id="rId9" Type="http://schemas.openxmlformats.org/officeDocument/2006/relationships/image" Target="../media/image3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2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1.png"/><Relationship Id="rId5" Type="http://schemas.openxmlformats.org/officeDocument/2006/relationships/image" Target="../media/image8.png"/><Relationship Id="rId10" Type="http://schemas.openxmlformats.org/officeDocument/2006/relationships/image" Target="../media/image38.png"/><Relationship Id="rId4" Type="http://schemas.openxmlformats.org/officeDocument/2006/relationships/image" Target="../media/image36.tif"/><Relationship Id="rId9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13" Type="http://schemas.microsoft.com/office/2007/relationships/hdphoto" Target="../media/hdphoto4.wdp"/><Relationship Id="rId3" Type="http://schemas.openxmlformats.org/officeDocument/2006/relationships/image" Target="../media/image22.png"/><Relationship Id="rId7" Type="http://schemas.openxmlformats.org/officeDocument/2006/relationships/image" Target="../media/image39.png"/><Relationship Id="rId12" Type="http://schemas.openxmlformats.org/officeDocument/2006/relationships/image" Target="../media/image4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42.jpeg"/><Relationship Id="rId5" Type="http://schemas.openxmlformats.org/officeDocument/2006/relationships/image" Target="../media/image8.png"/><Relationship Id="rId10" Type="http://schemas.microsoft.com/office/2007/relationships/hdphoto" Target="../media/hdphoto3.wdp"/><Relationship Id="rId4" Type="http://schemas.openxmlformats.org/officeDocument/2006/relationships/image" Target="../media/image1.png"/><Relationship Id="rId9" Type="http://schemas.openxmlformats.org/officeDocument/2006/relationships/image" Target="../media/image41.png"/><Relationship Id="rId14" Type="http://schemas.openxmlformats.org/officeDocument/2006/relationships/image" Target="../media/image4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D5783577-881B-7194-1FCB-EE1B3B8F6B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823595" cy="1228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92F6C609-61CB-5BF8-B9B3-7DA802ED107E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35000"/>
          </a:blip>
          <a:srcRect t="53238" b="7048"/>
          <a:stretch/>
        </p:blipFill>
        <p:spPr>
          <a:xfrm>
            <a:off x="-1" y="11801"/>
            <a:ext cx="12192000" cy="6846199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CB79D3AC-E8CF-6CCF-0B7C-F185E5074FC2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3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8911" y="1086924"/>
            <a:ext cx="2443089" cy="55956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EECD7AC-0C8A-0183-97E8-7770271DE46B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5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736153"/>
            <a:ext cx="3185795" cy="312184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sellaDiTesto 8">
            <a:extLst>
              <a:ext uri="{FF2B5EF4-FFF2-40B4-BE49-F238E27FC236}">
                <a16:creationId xmlns:a16="http://schemas.microsoft.com/office/drawing/2014/main" id="{ECFE0D3D-1A6C-65AD-AB58-3790A7E14527}"/>
              </a:ext>
            </a:extLst>
          </p:cNvPr>
          <p:cNvSpPr txBox="1"/>
          <p:nvPr/>
        </p:nvSpPr>
        <p:spPr>
          <a:xfrm>
            <a:off x="1380098" y="4714279"/>
            <a:ext cx="10811902" cy="29476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  <a:lvl1pPr>
              <a:lnSpc>
                <a:spcPct val="107000"/>
              </a:lnSpc>
              <a:spcAft>
                <a:spcPts val="800"/>
              </a:spcAft>
              <a:defRPr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pPr>
              <a:lnSpc>
                <a:spcPct val="70000"/>
              </a:lnSpc>
            </a:pPr>
            <a:r>
              <a:rPr lang="en-GB" i="1" dirty="0">
                <a:solidFill>
                  <a:schemeClr val="accent1">
                    <a:lumMod val="75000"/>
                  </a:schemeClr>
                </a:solidFill>
                <a:latin typeface="Daytona Light" panose="020B0304030503040204" pitchFamily="34" charset="0"/>
                <a:ea typeface="+mn-ea"/>
                <a:cs typeface="+mn-cs"/>
              </a:rPr>
              <a:t>Emilio Bellingeri</a:t>
            </a:r>
            <a:endParaRPr lang="en-GB" dirty="0">
              <a:solidFill>
                <a:schemeClr val="accent1">
                  <a:lumMod val="75000"/>
                </a:schemeClr>
              </a:solidFill>
              <a:latin typeface="Daytona Light" panose="020B0304030503040204" pitchFamily="34" charset="0"/>
              <a:ea typeface="+mn-ea"/>
              <a:cs typeface="+mn-cs"/>
            </a:endParaRPr>
          </a:p>
        </p:txBody>
      </p:sp>
      <p:pic>
        <p:nvPicPr>
          <p:cNvPr id="13" name="Picture 12" descr="A blue and black logo&#10;&#10;Description automatically generated">
            <a:extLst>
              <a:ext uri="{FF2B5EF4-FFF2-40B4-BE49-F238E27FC236}">
                <a16:creationId xmlns:a16="http://schemas.microsoft.com/office/drawing/2014/main" id="{2B916CFD-B271-AC7C-3764-68A2D18CC3C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116" y="-24354"/>
            <a:ext cx="1948204" cy="126849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87629CD-B264-1553-F8D2-B96DE9ADE23A}"/>
              </a:ext>
            </a:extLst>
          </p:cNvPr>
          <p:cNvSpPr txBox="1"/>
          <p:nvPr/>
        </p:nvSpPr>
        <p:spPr>
          <a:xfrm>
            <a:off x="1447801" y="2424283"/>
            <a:ext cx="9596576" cy="183659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  <a:lvl1pPr>
              <a:lnSpc>
                <a:spcPct val="107000"/>
              </a:lnSpc>
              <a:spcAft>
                <a:spcPts val="800"/>
              </a:spcAft>
              <a:defRPr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sz="3600" i="1" dirty="0">
                <a:solidFill>
                  <a:schemeClr val="accent1">
                    <a:lumMod val="75000"/>
                  </a:schemeClr>
                </a:solidFill>
                <a:latin typeface="Daytona Light" panose="020B0304030503040204" pitchFamily="34" charset="0"/>
                <a:ea typeface="+mn-ea"/>
                <a:cs typeface="+mn-cs"/>
              </a:rPr>
              <a:t>Tl-1223 Superconducting Films for Beam Screen Coatings in FCC: Synthesis and Performance Validation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F97B04A5-43BB-F0AB-8F1E-8847EF761174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67725" y="5484702"/>
            <a:ext cx="6048419" cy="1209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5263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CF4222-C103-4328-1099-C880F12B2E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o 8">
            <a:extLst>
              <a:ext uri="{FF2B5EF4-FFF2-40B4-BE49-F238E27FC236}">
                <a16:creationId xmlns:a16="http://schemas.microsoft.com/office/drawing/2014/main" id="{5163EFE8-6B7B-9638-50F9-76702E320768}"/>
              </a:ext>
            </a:extLst>
          </p:cNvPr>
          <p:cNvGrpSpPr/>
          <p:nvPr/>
        </p:nvGrpSpPr>
        <p:grpSpPr>
          <a:xfrm>
            <a:off x="19319" y="-24354"/>
            <a:ext cx="12192001" cy="6857999"/>
            <a:chOff x="-1" y="0"/>
            <a:chExt cx="12192001" cy="6857999"/>
          </a:xfrm>
        </p:grpSpPr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3B16AA30-A088-288D-E710-1E3310049D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3736152"/>
              <a:ext cx="3185795" cy="31218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2F7CF580-FD0D-6C58-E375-041C84FFCE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823595" cy="12280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89CC87AA-A78D-926E-B210-A4116DFAB26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22499" y="1023620"/>
              <a:ext cx="1969501" cy="451095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4" name="Picture 13" descr="A blue and black logo&#10;&#10;Description automatically generated">
            <a:extLst>
              <a:ext uri="{FF2B5EF4-FFF2-40B4-BE49-F238E27FC236}">
                <a16:creationId xmlns:a16="http://schemas.microsoft.com/office/drawing/2014/main" id="{17B49AA5-3975-56C1-1E03-6768B00792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116" y="-24354"/>
            <a:ext cx="1948204" cy="1268490"/>
          </a:xfrm>
          <a:prstGeom prst="rect">
            <a:avLst/>
          </a:prstGeom>
        </p:spPr>
      </p:pic>
      <p:pic>
        <p:nvPicPr>
          <p:cNvPr id="28" name="Picture 27" descr="A diagram of a triangle&#10;&#10;Description automatically generated">
            <a:extLst>
              <a:ext uri="{FF2B5EF4-FFF2-40B4-BE49-F238E27FC236}">
                <a16:creationId xmlns:a16="http://schemas.microsoft.com/office/drawing/2014/main" id="{005AB666-FE0A-C2B1-93BB-A5008A254C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" t="7368" r="13245" b="4642"/>
          <a:stretch/>
        </p:blipFill>
        <p:spPr>
          <a:xfrm>
            <a:off x="1302326" y="857055"/>
            <a:ext cx="9525001" cy="2563652"/>
          </a:xfrm>
          <a:prstGeom prst="rect">
            <a:avLst/>
          </a:prstGeom>
        </p:spPr>
      </p:pic>
      <p:pic>
        <p:nvPicPr>
          <p:cNvPr id="49" name="Picture 48" descr="A close-up of a red surface&#10;&#10;Description automatically generated">
            <a:extLst>
              <a:ext uri="{FF2B5EF4-FFF2-40B4-BE49-F238E27FC236}">
                <a16:creationId xmlns:a16="http://schemas.microsoft.com/office/drawing/2014/main" id="{E37F18E8-7D11-8A00-2090-C37BF8F8052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83"/>
          <a:stretch/>
        </p:blipFill>
        <p:spPr>
          <a:xfrm>
            <a:off x="1056966" y="3437293"/>
            <a:ext cx="3748175" cy="3064940"/>
          </a:xfrm>
          <a:prstGeom prst="rect">
            <a:avLst/>
          </a:prstGeom>
        </p:spPr>
      </p:pic>
      <p:pic>
        <p:nvPicPr>
          <p:cNvPr id="47" name="Picture 46" descr="A close-up of a red and black object&#10;&#10;Description automatically generated">
            <a:extLst>
              <a:ext uri="{FF2B5EF4-FFF2-40B4-BE49-F238E27FC236}">
                <a16:creationId xmlns:a16="http://schemas.microsoft.com/office/drawing/2014/main" id="{8835C05A-280C-8CDC-75C0-32CC2ECB238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265"/>
          <a:stretch/>
        </p:blipFill>
        <p:spPr>
          <a:xfrm>
            <a:off x="1921858" y="3535352"/>
            <a:ext cx="2051323" cy="1684951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25CA65ED-96AF-D8AD-8055-5EA3C264C1B4}"/>
              </a:ext>
            </a:extLst>
          </p:cNvPr>
          <p:cNvSpPr txBox="1"/>
          <p:nvPr/>
        </p:nvSpPr>
        <p:spPr>
          <a:xfrm>
            <a:off x="3178229" y="167052"/>
            <a:ext cx="4749572" cy="4154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GB" sz="2100" b="1" i="1" dirty="0">
                <a:solidFill>
                  <a:schemeClr val="accent1">
                    <a:lumMod val="75000"/>
                  </a:schemeClr>
                </a:solidFill>
                <a:latin typeface="Daytona Light" panose="020B0304030503040204" pitchFamily="34" charset="0"/>
              </a:rPr>
              <a:t>Microscopy–SEM EBSD TEM 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4D381A47-2307-B5F9-9E97-2BEED9E0B8C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77561" y="3437293"/>
            <a:ext cx="5606180" cy="312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833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o 8">
            <a:extLst>
              <a:ext uri="{FF2B5EF4-FFF2-40B4-BE49-F238E27FC236}">
                <a16:creationId xmlns:a16="http://schemas.microsoft.com/office/drawing/2014/main" id="{9D2E102A-0588-29AA-1398-4B94C108EF85}"/>
              </a:ext>
            </a:extLst>
          </p:cNvPr>
          <p:cNvGrpSpPr/>
          <p:nvPr/>
        </p:nvGrpSpPr>
        <p:grpSpPr>
          <a:xfrm>
            <a:off x="-1" y="0"/>
            <a:ext cx="12192001" cy="6857999"/>
            <a:chOff x="-1" y="0"/>
            <a:chExt cx="12192001" cy="6857999"/>
          </a:xfrm>
        </p:grpSpPr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D5783577-881B-7194-1FCB-EE1B3B8F6B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823595" cy="12280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CB79D3AC-E8CF-6CCF-0B7C-F185E5074F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22499" y="1023620"/>
              <a:ext cx="1969501" cy="45109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CEECD7AC-0C8A-0183-97E8-7770271DE4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3736152"/>
              <a:ext cx="3185795" cy="3121847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4" name="Picture 13" descr="A blue and black logo&#10;&#10;Description automatically generated">
            <a:extLst>
              <a:ext uri="{FF2B5EF4-FFF2-40B4-BE49-F238E27FC236}">
                <a16:creationId xmlns:a16="http://schemas.microsoft.com/office/drawing/2014/main" id="{B248224E-3D14-F57C-1827-E85FD37B5C1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116" y="-24354"/>
            <a:ext cx="1948204" cy="1268490"/>
          </a:xfrm>
          <a:prstGeom prst="rect">
            <a:avLst/>
          </a:prstGeom>
        </p:spPr>
      </p:pic>
      <p:sp>
        <p:nvSpPr>
          <p:cNvPr id="26" name="Rectangle 7">
            <a:extLst>
              <a:ext uri="{FF2B5EF4-FFF2-40B4-BE49-F238E27FC236}">
                <a16:creationId xmlns:a16="http://schemas.microsoft.com/office/drawing/2014/main" id="{DA7B4900-0792-0286-531B-CCD411DA8A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9102" y="539832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CBDD083-3999-8A51-BC84-1044B9B9648F}"/>
              </a:ext>
            </a:extLst>
          </p:cNvPr>
          <p:cNvSpPr txBox="1"/>
          <p:nvPr/>
        </p:nvSpPr>
        <p:spPr>
          <a:xfrm>
            <a:off x="9463764" y="5313945"/>
            <a:ext cx="1945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>
                <a:highlight>
                  <a:srgbClr val="D9D0C0"/>
                </a:highlight>
                <a:latin typeface="Daytona Light" panose="020B0304030503040204" pitchFamily="34" charset="0"/>
              </a:rPr>
              <a:t>VTI – 16 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7A1D0D-34B8-C216-462C-56D5C1BF3C74}"/>
              </a:ext>
            </a:extLst>
          </p:cNvPr>
          <p:cNvSpPr txBox="1"/>
          <p:nvPr/>
        </p:nvSpPr>
        <p:spPr>
          <a:xfrm>
            <a:off x="3268566" y="180404"/>
            <a:ext cx="35589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>
                <a:solidFill>
                  <a:schemeClr val="accent1"/>
                </a:solidFill>
                <a:latin typeface="Daytona" panose="020B0604030500040204" pitchFamily="34" charset="0"/>
              </a:rPr>
              <a:t>R(T, B) &gt; H</a:t>
            </a:r>
            <a:r>
              <a:rPr lang="it-IT" sz="3200" baseline="-25000" dirty="0">
                <a:solidFill>
                  <a:schemeClr val="accent1"/>
                </a:solidFill>
                <a:latin typeface="Daytona" panose="020B0604030500040204" pitchFamily="34" charset="0"/>
              </a:rPr>
              <a:t>C2</a:t>
            </a:r>
            <a:r>
              <a:rPr lang="it-IT" sz="3200" dirty="0">
                <a:solidFill>
                  <a:schemeClr val="accent1"/>
                </a:solidFill>
                <a:latin typeface="Daytona" panose="020B0604030500040204" pitchFamily="34" charset="0"/>
              </a:rPr>
              <a:t>, </a:t>
            </a:r>
            <a:r>
              <a:rPr lang="it-IT" sz="3200" dirty="0" err="1">
                <a:solidFill>
                  <a:schemeClr val="accent1"/>
                </a:solidFill>
                <a:latin typeface="Daytona" panose="020B0604030500040204" pitchFamily="34" charset="0"/>
              </a:rPr>
              <a:t>H</a:t>
            </a:r>
            <a:r>
              <a:rPr lang="it-IT" sz="3200" baseline="-25000" dirty="0" err="1">
                <a:solidFill>
                  <a:schemeClr val="accent1"/>
                </a:solidFill>
                <a:latin typeface="Daytona" panose="020B0604030500040204" pitchFamily="34" charset="0"/>
              </a:rPr>
              <a:t>irr</a:t>
            </a:r>
            <a:endParaRPr lang="it-IT" sz="3200" baseline="-25000" dirty="0">
              <a:solidFill>
                <a:schemeClr val="accent1"/>
              </a:solidFill>
              <a:latin typeface="Daytona" panose="020B0604030500040204" pitchFamily="34" charset="0"/>
            </a:endParaRPr>
          </a:p>
        </p:txBody>
      </p:sp>
      <p:pic>
        <p:nvPicPr>
          <p:cNvPr id="13" name="Picture 12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5EE063E7-7DB2-74C7-E1FF-538BB7B6895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92" t="8968" r="7799" b="4761"/>
          <a:stretch/>
        </p:blipFill>
        <p:spPr bwMode="auto">
          <a:xfrm>
            <a:off x="5369716" y="3794923"/>
            <a:ext cx="3716865" cy="288740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 descr="A green barrel with a white text on it&#10;&#10;Description automatically generated">
            <a:extLst>
              <a:ext uri="{FF2B5EF4-FFF2-40B4-BE49-F238E27FC236}">
                <a16:creationId xmlns:a16="http://schemas.microsoft.com/office/drawing/2014/main" id="{7CABB8F6-5D2C-1BFB-0277-AA0457973FA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04" b="5592"/>
          <a:stretch/>
        </p:blipFill>
        <p:spPr>
          <a:xfrm>
            <a:off x="9246358" y="0"/>
            <a:ext cx="2945642" cy="6857999"/>
          </a:xfrm>
          <a:prstGeom prst="rect">
            <a:avLst/>
          </a:prstGeom>
        </p:spPr>
      </p:pic>
      <p:pic>
        <p:nvPicPr>
          <p:cNvPr id="2" name="Picture 10">
            <a:extLst>
              <a:ext uri="{FF2B5EF4-FFF2-40B4-BE49-F238E27FC236}">
                <a16:creationId xmlns:a16="http://schemas.microsoft.com/office/drawing/2014/main" id="{2FCB4D0B-24CB-E96C-8B1D-E859D381AEE7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4432" t="8954" r="8927" b="2699"/>
          <a:stretch/>
        </p:blipFill>
        <p:spPr>
          <a:xfrm>
            <a:off x="1425207" y="3736152"/>
            <a:ext cx="3833583" cy="2992623"/>
          </a:xfrm>
          <a:prstGeom prst="rect">
            <a:avLst/>
          </a:prstGeom>
        </p:spPr>
      </p:pic>
      <p:pic>
        <p:nvPicPr>
          <p:cNvPr id="16" name="Picture 9" descr="A graph of a function&#10;&#10;Description automatically generated">
            <a:extLst>
              <a:ext uri="{FF2B5EF4-FFF2-40B4-BE49-F238E27FC236}">
                <a16:creationId xmlns:a16="http://schemas.microsoft.com/office/drawing/2014/main" id="{5DC7F873-2F2C-ABE6-A2B6-E3F6EAD5983D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22" t="6668" r="9834"/>
          <a:stretch/>
        </p:blipFill>
        <p:spPr bwMode="auto">
          <a:xfrm>
            <a:off x="1525400" y="604243"/>
            <a:ext cx="3552552" cy="30897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Picture 11" descr="A diagram of a graph&#10;&#10;Description automatically generated">
            <a:extLst>
              <a:ext uri="{FF2B5EF4-FFF2-40B4-BE49-F238E27FC236}">
                <a16:creationId xmlns:a16="http://schemas.microsoft.com/office/drawing/2014/main" id="{269A51E4-3DE9-86FF-0552-662D491CC297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48" t="10678" r="9495" b="167"/>
          <a:stretch/>
        </p:blipFill>
        <p:spPr bwMode="auto">
          <a:xfrm>
            <a:off x="5369716" y="810045"/>
            <a:ext cx="3584878" cy="299262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49062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B6ED0FC3-05CB-6FCC-A60D-520B96416D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93" r="12225"/>
          <a:stretch/>
        </p:blipFill>
        <p:spPr>
          <a:xfrm>
            <a:off x="3551722" y="1257900"/>
            <a:ext cx="5746837" cy="5263656"/>
          </a:xfrm>
          <a:prstGeom prst="rect">
            <a:avLst/>
          </a:prstGeom>
        </p:spPr>
      </p:pic>
      <p:grpSp>
        <p:nvGrpSpPr>
          <p:cNvPr id="9" name="Gruppo 8">
            <a:extLst>
              <a:ext uri="{FF2B5EF4-FFF2-40B4-BE49-F238E27FC236}">
                <a16:creationId xmlns:a16="http://schemas.microsoft.com/office/drawing/2014/main" id="{9D2E102A-0588-29AA-1398-4B94C108EF85}"/>
              </a:ext>
            </a:extLst>
          </p:cNvPr>
          <p:cNvGrpSpPr/>
          <p:nvPr/>
        </p:nvGrpSpPr>
        <p:grpSpPr>
          <a:xfrm>
            <a:off x="-1" y="0"/>
            <a:ext cx="12192001" cy="6857999"/>
            <a:chOff x="-1" y="0"/>
            <a:chExt cx="12192001" cy="6857999"/>
          </a:xfrm>
        </p:grpSpPr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D5783577-881B-7194-1FCB-EE1B3B8F6BB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823595" cy="12280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CB79D3AC-E8CF-6CCF-0B7C-F185E5074FC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22499" y="1023620"/>
              <a:ext cx="1969501" cy="45109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CEECD7AC-0C8A-0183-97E8-7770271DE46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3736152"/>
              <a:ext cx="3185795" cy="3121847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4" name="Picture 13" descr="A blue and black logo&#10;&#10;Description automatically generated">
            <a:extLst>
              <a:ext uri="{FF2B5EF4-FFF2-40B4-BE49-F238E27FC236}">
                <a16:creationId xmlns:a16="http://schemas.microsoft.com/office/drawing/2014/main" id="{B248224E-3D14-F57C-1827-E85FD37B5C1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116" y="-24354"/>
            <a:ext cx="1948204" cy="126849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FCBDD083-3999-8A51-BC84-1044B9B9648F}"/>
              </a:ext>
            </a:extLst>
          </p:cNvPr>
          <p:cNvSpPr txBox="1"/>
          <p:nvPr/>
        </p:nvSpPr>
        <p:spPr>
          <a:xfrm>
            <a:off x="9463764" y="5313945"/>
            <a:ext cx="1945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>
                <a:highlight>
                  <a:srgbClr val="D9D0C0"/>
                </a:highlight>
                <a:latin typeface="Daytona Light" panose="020B0304030503040204" pitchFamily="34" charset="0"/>
              </a:rPr>
              <a:t>VTI – 16 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7A1D0D-34B8-C216-462C-56D5C1BF3C74}"/>
              </a:ext>
            </a:extLst>
          </p:cNvPr>
          <p:cNvSpPr txBox="1"/>
          <p:nvPr/>
        </p:nvSpPr>
        <p:spPr>
          <a:xfrm>
            <a:off x="2108362" y="377289"/>
            <a:ext cx="5803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>
                <a:solidFill>
                  <a:schemeClr val="accent1"/>
                </a:solidFill>
                <a:latin typeface="Daytona" panose="020B0604030500040204" pitchFamily="34" charset="0"/>
              </a:rPr>
              <a:t>Critical current density J</a:t>
            </a:r>
            <a:r>
              <a:rPr lang="it-IT" sz="3600" baseline="-25000" dirty="0">
                <a:solidFill>
                  <a:schemeClr val="accent1"/>
                </a:solidFill>
                <a:latin typeface="Daytona" panose="020B0604030500040204" pitchFamily="34" charset="0"/>
              </a:rPr>
              <a:t>c</a:t>
            </a:r>
            <a:endParaRPr lang="it-IT" sz="3600" dirty="0">
              <a:solidFill>
                <a:schemeClr val="accent1"/>
              </a:solidFill>
              <a:latin typeface="Daytona" panose="020B0604030500040204" pitchFamily="34" charset="0"/>
            </a:endParaRPr>
          </a:p>
        </p:txBody>
      </p:sp>
      <p:pic>
        <p:nvPicPr>
          <p:cNvPr id="15" name="Picture 14" descr="A green barrel with a white text on it&#10;&#10;Description automatically generated">
            <a:extLst>
              <a:ext uri="{FF2B5EF4-FFF2-40B4-BE49-F238E27FC236}">
                <a16:creationId xmlns:a16="http://schemas.microsoft.com/office/drawing/2014/main" id="{7CABB8F6-5D2C-1BFB-0277-AA0457973FA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04" b="5660"/>
          <a:stretch/>
        </p:blipFill>
        <p:spPr>
          <a:xfrm>
            <a:off x="9246358" y="0"/>
            <a:ext cx="2945642" cy="6857998"/>
          </a:xfrm>
          <a:prstGeom prst="rect">
            <a:avLst/>
          </a:prstGeom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id="{F60BFF88-6503-1843-9E00-9F00E54BA0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9102" y="698883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19D1E4B-4302-CB82-3D77-40786349209E}"/>
              </a:ext>
            </a:extLst>
          </p:cNvPr>
          <p:cNvSpPr txBox="1"/>
          <p:nvPr/>
        </p:nvSpPr>
        <p:spPr>
          <a:xfrm>
            <a:off x="454262" y="1656104"/>
            <a:ext cx="3193502" cy="29661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dirty="0" err="1">
                <a:latin typeface="Daytona" panose="020B0604030500040204" pitchFamily="34" charset="0"/>
              </a:rPr>
              <a:t>Nominal</a:t>
            </a:r>
            <a:r>
              <a:rPr lang="it-IT" dirty="0">
                <a:latin typeface="Daytona" panose="020B0604030500040204" pitchFamily="34" charset="0"/>
              </a:rPr>
              <a:t> </a:t>
            </a:r>
            <a:r>
              <a:rPr lang="it-IT" dirty="0" err="1">
                <a:latin typeface="Daytona" panose="020B0604030500040204" pitchFamily="34" charset="0"/>
              </a:rPr>
              <a:t>channel</a:t>
            </a:r>
            <a:r>
              <a:rPr lang="it-IT" dirty="0">
                <a:latin typeface="Daytona" panose="020B0604030500040204" pitchFamily="34" charset="0"/>
              </a:rPr>
              <a:t> </a:t>
            </a:r>
            <a:r>
              <a:rPr lang="it-IT" dirty="0" err="1">
                <a:latin typeface="Daytona" panose="020B0604030500040204" pitchFamily="34" charset="0"/>
              </a:rPr>
              <a:t>geometry</a:t>
            </a:r>
            <a:endParaRPr lang="it-IT" dirty="0">
              <a:latin typeface="Daytona" panose="020B060403050004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it-IT" dirty="0" err="1">
                <a:latin typeface="Daytona" panose="020B0604030500040204" pitchFamily="34" charset="0"/>
              </a:rPr>
              <a:t>Length</a:t>
            </a:r>
            <a:r>
              <a:rPr lang="it-IT" dirty="0">
                <a:latin typeface="Daytona" panose="020B0604030500040204" pitchFamily="34" charset="0"/>
              </a:rPr>
              <a:t> </a:t>
            </a:r>
            <a:r>
              <a:rPr lang="it-IT" dirty="0" err="1">
                <a:latin typeface="Daytona" panose="020B0604030500040204" pitchFamily="34" charset="0"/>
              </a:rPr>
              <a:t>l</a:t>
            </a:r>
            <a:r>
              <a:rPr lang="it-IT" baseline="-25000" dirty="0" err="1">
                <a:latin typeface="Daytona" panose="020B0604030500040204" pitchFamily="34" charset="0"/>
              </a:rPr>
              <a:t>V+V</a:t>
            </a:r>
            <a:r>
              <a:rPr lang="it-IT" baseline="-25000" dirty="0">
                <a:latin typeface="Daytona" panose="020B0604030500040204" pitchFamily="34" charset="0"/>
              </a:rPr>
              <a:t>- </a:t>
            </a:r>
            <a:r>
              <a:rPr lang="it-IT" dirty="0">
                <a:latin typeface="Daytona" panose="020B0604030500040204" pitchFamily="34" charset="0"/>
              </a:rPr>
              <a:t>= 300 µm</a:t>
            </a:r>
          </a:p>
          <a:p>
            <a:pPr algn="ctr">
              <a:lnSpc>
                <a:spcPct val="150000"/>
              </a:lnSpc>
            </a:pPr>
            <a:r>
              <a:rPr lang="it-IT" dirty="0" err="1">
                <a:latin typeface="Daytona" panose="020B0604030500040204" pitchFamily="34" charset="0"/>
              </a:rPr>
              <a:t>Width</a:t>
            </a:r>
            <a:r>
              <a:rPr lang="it-IT" dirty="0">
                <a:latin typeface="Daytona" panose="020B0604030500040204" pitchFamily="34" charset="0"/>
              </a:rPr>
              <a:t> d = 100 µm</a:t>
            </a:r>
          </a:p>
          <a:p>
            <a:pPr algn="ctr">
              <a:lnSpc>
                <a:spcPct val="150000"/>
              </a:lnSpc>
            </a:pPr>
            <a:r>
              <a:rPr lang="it-IT" dirty="0" err="1">
                <a:latin typeface="Daytona" panose="020B0604030500040204" pitchFamily="34" charset="0"/>
              </a:rPr>
              <a:t>Thikness</a:t>
            </a:r>
            <a:r>
              <a:rPr lang="it-IT" dirty="0">
                <a:latin typeface="Daytona" panose="020B0604030500040204" pitchFamily="34" charset="0"/>
              </a:rPr>
              <a:t> z = 0.5 µm</a:t>
            </a:r>
          </a:p>
          <a:p>
            <a:pPr algn="ctr">
              <a:lnSpc>
                <a:spcPct val="150000"/>
              </a:lnSpc>
            </a:pPr>
            <a:r>
              <a:rPr lang="it-IT" dirty="0">
                <a:latin typeface="Daytona" panose="020B0604030500040204" pitchFamily="34" charset="0"/>
              </a:rPr>
              <a:t>s = 50 10</a:t>
            </a:r>
            <a:r>
              <a:rPr lang="it-IT" baseline="30000" dirty="0">
                <a:latin typeface="Daytona" panose="020B0604030500040204" pitchFamily="34" charset="0"/>
              </a:rPr>
              <a:t>-8</a:t>
            </a:r>
            <a:r>
              <a:rPr lang="it-IT" dirty="0">
                <a:latin typeface="Daytona" panose="020B0604030500040204" pitchFamily="34" charset="0"/>
              </a:rPr>
              <a:t> cm</a:t>
            </a:r>
            <a:r>
              <a:rPr lang="it-IT" baseline="30000" dirty="0">
                <a:latin typeface="Daytona" panose="020B0604030500040204" pitchFamily="34" charset="0"/>
              </a:rPr>
              <a:t>2</a:t>
            </a:r>
          </a:p>
          <a:p>
            <a:pPr algn="ctr">
              <a:lnSpc>
                <a:spcPct val="150000"/>
              </a:lnSpc>
            </a:pPr>
            <a:r>
              <a:rPr lang="it-IT" b="1" dirty="0">
                <a:latin typeface="Daytona" panose="020B0604030500040204" pitchFamily="34" charset="0"/>
              </a:rPr>
              <a:t>J</a:t>
            </a:r>
            <a:r>
              <a:rPr lang="it-IT" b="1" baseline="-25000" dirty="0">
                <a:latin typeface="Daytona" panose="020B0604030500040204" pitchFamily="34" charset="0"/>
              </a:rPr>
              <a:t>c </a:t>
            </a:r>
            <a:r>
              <a:rPr lang="it-IT" b="1" dirty="0">
                <a:latin typeface="Daytona" panose="020B0604030500040204" pitchFamily="34" charset="0"/>
              </a:rPr>
              <a:t>= 2 10</a:t>
            </a:r>
            <a:r>
              <a:rPr lang="it-IT" b="1" baseline="30000" dirty="0">
                <a:latin typeface="Daytona" panose="020B0604030500040204" pitchFamily="34" charset="0"/>
              </a:rPr>
              <a:t>5</a:t>
            </a:r>
            <a:r>
              <a:rPr lang="it-IT" b="1" dirty="0">
                <a:latin typeface="Daytona" panose="020B0604030500040204" pitchFamily="34" charset="0"/>
              </a:rPr>
              <a:t> A/cm</a:t>
            </a:r>
            <a:r>
              <a:rPr lang="it-IT" b="1" baseline="30000" dirty="0">
                <a:latin typeface="Daytona" panose="020B0604030500040204" pitchFamily="34" charset="0"/>
              </a:rPr>
              <a:t>2</a:t>
            </a:r>
            <a:r>
              <a:rPr lang="it-IT" b="1" dirty="0">
                <a:latin typeface="Daytona" panose="020B0604030500040204" pitchFamily="34" charset="0"/>
              </a:rPr>
              <a:t> </a:t>
            </a:r>
            <a:endParaRPr lang="it-IT" b="1" baseline="-25000" dirty="0">
              <a:latin typeface="Daytona" panose="020B0604030500040204" pitchFamily="34" charset="0"/>
            </a:endParaRPr>
          </a:p>
          <a:p>
            <a:pPr algn="ctr">
              <a:lnSpc>
                <a:spcPct val="150000"/>
              </a:lnSpc>
            </a:pPr>
            <a:endParaRPr lang="it-IT" dirty="0">
              <a:latin typeface="Daytona" panose="020B060403050004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E8ADBA-C5BD-77EF-E403-45C58A9C001B}"/>
              </a:ext>
            </a:extLst>
          </p:cNvPr>
          <p:cNvSpPr txBox="1"/>
          <p:nvPr/>
        </p:nvSpPr>
        <p:spPr>
          <a:xfrm>
            <a:off x="1257808" y="4395118"/>
            <a:ext cx="1701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5BD998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Daytona" panose="020B0604030500040204" pitchFamily="34" charset="0"/>
              </a:rPr>
              <a:t>H</a:t>
            </a:r>
            <a:r>
              <a:rPr lang="it-IT" sz="2000" b="1" baseline="-2500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5BD998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Daytona" panose="020B0604030500040204" pitchFamily="34" charset="0"/>
              </a:rPr>
              <a:t>3</a:t>
            </a:r>
            <a:r>
              <a:rPr lang="it-IT" sz="20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5BD998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Daytona" panose="020B0604030500040204" pitchFamily="34" charset="0"/>
              </a:rPr>
              <a:t>PO</a:t>
            </a:r>
            <a:r>
              <a:rPr lang="it-IT" sz="2000" b="1" baseline="-2500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5BD998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Daytona" panose="020B0604030500040204" pitchFamily="34" charset="0"/>
              </a:rPr>
              <a:t>4 </a:t>
            </a:r>
            <a:r>
              <a:rPr lang="it-IT" sz="20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5BD998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Daytona" panose="020B0604030500040204" pitchFamily="34" charset="0"/>
              </a:rPr>
              <a:t>8.5%</a:t>
            </a:r>
            <a:endParaRPr lang="it-IT" sz="12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5BD998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Daytona" panose="020B0604030500040204" pitchFamily="34" charset="0"/>
            </a:endParaRPr>
          </a:p>
        </p:txBody>
      </p:sp>
      <p:pic>
        <p:nvPicPr>
          <p:cNvPr id="10" name="Picture 9" descr="A close-up of a number&#10;&#10;Description automatically generated">
            <a:extLst>
              <a:ext uri="{FF2B5EF4-FFF2-40B4-BE49-F238E27FC236}">
                <a16:creationId xmlns:a16="http://schemas.microsoft.com/office/drawing/2014/main" id="{61C2E9F4-DCFB-0D46-AC16-5D9F4134961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821" y="5028300"/>
            <a:ext cx="1766620" cy="13249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161616"/>
            </a:solidFill>
          </a:ln>
        </p:spPr>
      </p:pic>
      <p:sp>
        <p:nvSpPr>
          <p:cNvPr id="2" name="TextBox 26">
            <a:extLst>
              <a:ext uri="{FF2B5EF4-FFF2-40B4-BE49-F238E27FC236}">
                <a16:creationId xmlns:a16="http://schemas.microsoft.com/office/drawing/2014/main" id="{6BE8528A-6764-C113-711E-A0617E65E63E}"/>
              </a:ext>
            </a:extLst>
          </p:cNvPr>
          <p:cNvSpPr txBox="1"/>
          <p:nvPr/>
        </p:nvSpPr>
        <p:spPr>
          <a:xfrm>
            <a:off x="2584372" y="1008856"/>
            <a:ext cx="6290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>
                <a:solidFill>
                  <a:schemeClr val="accent1"/>
                </a:solidFill>
                <a:latin typeface="Daytona" panose="020B0604030500040204" pitchFamily="34" charset="0"/>
              </a:rPr>
              <a:t>Transport</a:t>
            </a:r>
            <a:r>
              <a:rPr lang="it-IT" sz="1400" dirty="0">
                <a:solidFill>
                  <a:schemeClr val="accent1"/>
                </a:solidFill>
                <a:latin typeface="Daytona" panose="020B0604030500040204" pitchFamily="34" charset="0"/>
              </a:rPr>
              <a:t> </a:t>
            </a:r>
            <a:r>
              <a:rPr lang="it-IT" sz="1400" dirty="0" err="1">
                <a:solidFill>
                  <a:schemeClr val="accent1"/>
                </a:solidFill>
                <a:latin typeface="Daytona" panose="020B0604030500040204" pitchFamily="34" charset="0"/>
              </a:rPr>
              <a:t>current</a:t>
            </a:r>
            <a:r>
              <a:rPr lang="it-IT" sz="1400" dirty="0">
                <a:solidFill>
                  <a:schemeClr val="accent1"/>
                </a:solidFill>
                <a:latin typeface="Daytona" panose="020B0604030500040204" pitchFamily="34" charset="0"/>
              </a:rPr>
              <a:t> </a:t>
            </a:r>
            <a:r>
              <a:rPr lang="it-IT" sz="1400" dirty="0" err="1">
                <a:solidFill>
                  <a:schemeClr val="accent1"/>
                </a:solidFill>
                <a:latin typeface="Daytona" panose="020B0604030500040204" pitchFamily="34" charset="0"/>
              </a:rPr>
              <a:t>measured</a:t>
            </a:r>
            <a:r>
              <a:rPr lang="it-IT" sz="1400" dirty="0">
                <a:solidFill>
                  <a:schemeClr val="accent1"/>
                </a:solidFill>
                <a:latin typeface="Daytona" panose="020B0604030500040204" pitchFamily="34" charset="0"/>
              </a:rPr>
              <a:t> 4 </a:t>
            </a:r>
            <a:r>
              <a:rPr lang="it-IT" sz="1400" dirty="0" err="1">
                <a:solidFill>
                  <a:schemeClr val="accent1"/>
                </a:solidFill>
                <a:latin typeface="Daytona" panose="020B0604030500040204" pitchFamily="34" charset="0"/>
              </a:rPr>
              <a:t>wire</a:t>
            </a:r>
            <a:r>
              <a:rPr lang="it-IT" sz="1400" dirty="0">
                <a:solidFill>
                  <a:schemeClr val="accent1"/>
                </a:solidFill>
                <a:latin typeface="Daytona" panose="020B0604030500040204" pitchFamily="34" charset="0"/>
              </a:rPr>
              <a:t> on </a:t>
            </a:r>
            <a:r>
              <a:rPr lang="it-IT" sz="1400" dirty="0" err="1">
                <a:solidFill>
                  <a:schemeClr val="accent1"/>
                </a:solidFill>
                <a:latin typeface="Daytona" panose="020B0604030500040204" pitchFamily="34" charset="0"/>
              </a:rPr>
              <a:t>patterned</a:t>
            </a:r>
            <a:r>
              <a:rPr lang="it-IT" sz="1400" dirty="0">
                <a:solidFill>
                  <a:schemeClr val="accent1"/>
                </a:solidFill>
                <a:latin typeface="Daytona" panose="020B0604030500040204" pitchFamily="34" charset="0"/>
              </a:rPr>
              <a:t> samples to reduce </a:t>
            </a:r>
            <a:r>
              <a:rPr lang="it-IT" sz="1400" dirty="0" err="1">
                <a:solidFill>
                  <a:schemeClr val="accent1"/>
                </a:solidFill>
                <a:latin typeface="Daytona" panose="020B0604030500040204" pitchFamily="34" charset="0"/>
              </a:rPr>
              <a:t>Ic</a:t>
            </a:r>
            <a:endParaRPr lang="it-IT" sz="1400" dirty="0">
              <a:solidFill>
                <a:schemeClr val="accent1"/>
              </a:solidFill>
              <a:latin typeface="Daytona" panose="020B0604030500040204" pitchFamily="34" charset="0"/>
            </a:endParaRPr>
          </a:p>
        </p:txBody>
      </p:sp>
      <p:sp>
        <p:nvSpPr>
          <p:cNvPr id="18" name="Figura a mano libera: forma 17">
            <a:extLst>
              <a:ext uri="{FF2B5EF4-FFF2-40B4-BE49-F238E27FC236}">
                <a16:creationId xmlns:a16="http://schemas.microsoft.com/office/drawing/2014/main" id="{A8458303-4FDA-45CF-2616-DE81FEF6E352}"/>
              </a:ext>
            </a:extLst>
          </p:cNvPr>
          <p:cNvSpPr/>
          <p:nvPr/>
        </p:nvSpPr>
        <p:spPr>
          <a:xfrm>
            <a:off x="1117997" y="5368528"/>
            <a:ext cx="1770459" cy="578644"/>
          </a:xfrm>
          <a:custGeom>
            <a:avLst/>
            <a:gdLst>
              <a:gd name="connsiteX0" fmla="*/ 0 w 1770459"/>
              <a:gd name="connsiteY0" fmla="*/ 0 h 578644"/>
              <a:gd name="connsiteX1" fmla="*/ 198834 w 1770459"/>
              <a:gd name="connsiteY1" fmla="*/ 258366 h 578644"/>
              <a:gd name="connsiteX2" fmla="*/ 1770459 w 1770459"/>
              <a:gd name="connsiteY2" fmla="*/ 223838 h 578644"/>
              <a:gd name="connsiteX3" fmla="*/ 1770459 w 1770459"/>
              <a:gd name="connsiteY3" fmla="*/ 276225 h 578644"/>
              <a:gd name="connsiteX4" fmla="*/ 211931 w 1770459"/>
              <a:gd name="connsiteY4" fmla="*/ 309563 h 578644"/>
              <a:gd name="connsiteX5" fmla="*/ 50006 w 1770459"/>
              <a:gd name="connsiteY5" fmla="*/ 565547 h 578644"/>
              <a:gd name="connsiteX6" fmla="*/ 33337 w 1770459"/>
              <a:gd name="connsiteY6" fmla="*/ 565547 h 578644"/>
              <a:gd name="connsiteX7" fmla="*/ 22622 w 1770459"/>
              <a:gd name="connsiteY7" fmla="*/ 569119 h 578644"/>
              <a:gd name="connsiteX8" fmla="*/ 11906 w 1770459"/>
              <a:gd name="connsiteY8" fmla="*/ 578644 h 578644"/>
              <a:gd name="connsiteX9" fmla="*/ 9525 w 1770459"/>
              <a:gd name="connsiteY9" fmla="*/ 578644 h 578644"/>
              <a:gd name="connsiteX10" fmla="*/ 0 w 1770459"/>
              <a:gd name="connsiteY10" fmla="*/ 0 h 578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70459" h="578644">
                <a:moveTo>
                  <a:pt x="0" y="0"/>
                </a:moveTo>
                <a:lnTo>
                  <a:pt x="198834" y="258366"/>
                </a:lnTo>
                <a:lnTo>
                  <a:pt x="1770459" y="223838"/>
                </a:lnTo>
                <a:lnTo>
                  <a:pt x="1770459" y="276225"/>
                </a:lnTo>
                <a:lnTo>
                  <a:pt x="211931" y="309563"/>
                </a:lnTo>
                <a:lnTo>
                  <a:pt x="50006" y="565547"/>
                </a:lnTo>
                <a:lnTo>
                  <a:pt x="33337" y="565547"/>
                </a:lnTo>
                <a:lnTo>
                  <a:pt x="22622" y="569119"/>
                </a:lnTo>
                <a:lnTo>
                  <a:pt x="11906" y="578644"/>
                </a:lnTo>
                <a:lnTo>
                  <a:pt x="9525" y="578644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rgbClr val="16161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3340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CBA794-D55B-4387-3F7E-0F1FDC15C7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o 8">
            <a:extLst>
              <a:ext uri="{FF2B5EF4-FFF2-40B4-BE49-F238E27FC236}">
                <a16:creationId xmlns:a16="http://schemas.microsoft.com/office/drawing/2014/main" id="{7338B0E1-14D8-DCD1-8EFF-DE565FB5A2E9}"/>
              </a:ext>
            </a:extLst>
          </p:cNvPr>
          <p:cNvGrpSpPr/>
          <p:nvPr/>
        </p:nvGrpSpPr>
        <p:grpSpPr>
          <a:xfrm>
            <a:off x="-1" y="0"/>
            <a:ext cx="12192001" cy="6857999"/>
            <a:chOff x="-1" y="0"/>
            <a:chExt cx="12192001" cy="6857999"/>
          </a:xfrm>
        </p:grpSpPr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A39DA7C6-936E-595F-1926-DBF8E40666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823595" cy="12280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B8E1351C-C1F5-61BD-7927-8C998A2DF4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3736152"/>
              <a:ext cx="3185795" cy="31218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DB842CB9-F9AE-378D-B846-0063C5B79C4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22499" y="1023620"/>
              <a:ext cx="1969501" cy="451095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4" name="Picture 13" descr="A blue and black logo&#10;&#10;Description automatically generated">
            <a:extLst>
              <a:ext uri="{FF2B5EF4-FFF2-40B4-BE49-F238E27FC236}">
                <a16:creationId xmlns:a16="http://schemas.microsoft.com/office/drawing/2014/main" id="{49ED3162-3400-B15E-2C70-777F5F6E33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116" y="-24354"/>
            <a:ext cx="1948204" cy="1268490"/>
          </a:xfrm>
          <a:prstGeom prst="rect">
            <a:avLst/>
          </a:prstGeom>
        </p:spPr>
      </p:pic>
      <p:sp>
        <p:nvSpPr>
          <p:cNvPr id="11" name="Rectangle 5">
            <a:extLst>
              <a:ext uri="{FF2B5EF4-FFF2-40B4-BE49-F238E27FC236}">
                <a16:creationId xmlns:a16="http://schemas.microsoft.com/office/drawing/2014/main" id="{6401AB91-90CD-6975-06C3-2A4B7372BE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9102" y="38817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7780BD-29F8-BF57-CE24-0AA1AD001D69}"/>
              </a:ext>
            </a:extLst>
          </p:cNvPr>
          <p:cNvSpPr txBox="1"/>
          <p:nvPr/>
        </p:nvSpPr>
        <p:spPr>
          <a:xfrm>
            <a:off x="9463764" y="5313945"/>
            <a:ext cx="1945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>
                <a:highlight>
                  <a:srgbClr val="D9D0C0"/>
                </a:highlight>
                <a:latin typeface="Daytona Light" panose="020B0304030503040204" pitchFamily="34" charset="0"/>
              </a:rPr>
              <a:t>VTI – 16 T</a:t>
            </a:r>
          </a:p>
        </p:txBody>
      </p:sp>
      <p:pic>
        <p:nvPicPr>
          <p:cNvPr id="15" name="Picture 14" descr="A green barrel with a white text on it&#10;&#10;Description automatically generated">
            <a:extLst>
              <a:ext uri="{FF2B5EF4-FFF2-40B4-BE49-F238E27FC236}">
                <a16:creationId xmlns:a16="http://schemas.microsoft.com/office/drawing/2014/main" id="{25D6B0F8-7C8C-FC2E-64D3-56C5932E271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04" b="5660"/>
          <a:stretch/>
        </p:blipFill>
        <p:spPr>
          <a:xfrm>
            <a:off x="9559174" y="19833"/>
            <a:ext cx="2945642" cy="6469825"/>
          </a:xfrm>
          <a:prstGeom prst="rect">
            <a:avLst/>
          </a:prstGeom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id="{F468CBB3-440C-B154-AFBB-AC4096D5E3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9102" y="698883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E76BF0E-B978-E368-6C92-849FA297F67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7587" t="7861" r="4176" b="2006"/>
          <a:stretch/>
        </p:blipFill>
        <p:spPr>
          <a:xfrm>
            <a:off x="6049161" y="4273633"/>
            <a:ext cx="3101787" cy="252188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7C9EC32-84C2-5DC4-4390-0C3861A1509A}"/>
              </a:ext>
            </a:extLst>
          </p:cNvPr>
          <p:cNvSpPr txBox="1"/>
          <p:nvPr/>
        </p:nvSpPr>
        <p:spPr>
          <a:xfrm>
            <a:off x="5436" y="-767196"/>
            <a:ext cx="4264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accent1"/>
                </a:solidFill>
              </a:rPr>
              <a:t>Critical current, critical current density, </a:t>
            </a:r>
            <a:r>
              <a:rPr lang="it-IT" sz="2400" dirty="0" err="1">
                <a:solidFill>
                  <a:schemeClr val="accent1"/>
                </a:solidFill>
              </a:rPr>
              <a:t>Pinning</a:t>
            </a:r>
            <a:r>
              <a:rPr lang="it-IT" sz="2400" dirty="0">
                <a:solidFill>
                  <a:schemeClr val="accent1"/>
                </a:solidFill>
              </a:rPr>
              <a:t> Force</a:t>
            </a:r>
            <a:endParaRPr lang="it-IT" sz="2400" baseline="-25000" dirty="0">
              <a:solidFill>
                <a:schemeClr val="accent1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F8FC501-6BC5-C422-FEDE-9D551E5B8587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40" t="10477" r="12765" b="4213"/>
          <a:stretch/>
        </p:blipFill>
        <p:spPr>
          <a:xfrm>
            <a:off x="6309471" y="1430208"/>
            <a:ext cx="2769635" cy="2399331"/>
          </a:xfrm>
          <a:prstGeom prst="rect">
            <a:avLst/>
          </a:prstGeom>
        </p:spPr>
      </p:pic>
      <p:pic>
        <p:nvPicPr>
          <p:cNvPr id="17" name="Picture 16" descr="A graph of a heat wave&#10;&#10;Description automatically generated with medium confidence">
            <a:extLst>
              <a:ext uri="{FF2B5EF4-FFF2-40B4-BE49-F238E27FC236}">
                <a16:creationId xmlns:a16="http://schemas.microsoft.com/office/drawing/2014/main" id="{9D542821-47C8-2792-DB55-A869413E3459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43"/>
          <a:stretch/>
        </p:blipFill>
        <p:spPr>
          <a:xfrm>
            <a:off x="2609334" y="4320407"/>
            <a:ext cx="3199793" cy="2480460"/>
          </a:xfrm>
          <a:prstGeom prst="rect">
            <a:avLst/>
          </a:prstGeom>
        </p:spPr>
      </p:pic>
      <p:pic>
        <p:nvPicPr>
          <p:cNvPr id="16" name="Picture 1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30209EDB-7222-E8DE-9F6F-8655F0192E1E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23" t="8582" b="5710"/>
          <a:stretch/>
        </p:blipFill>
        <p:spPr>
          <a:xfrm>
            <a:off x="823594" y="496671"/>
            <a:ext cx="4833887" cy="368577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89976854-F9FE-D798-8D59-7C4A6B424ED6}"/>
              </a:ext>
            </a:extLst>
          </p:cNvPr>
          <p:cNvSpPr txBox="1"/>
          <p:nvPr/>
        </p:nvSpPr>
        <p:spPr>
          <a:xfrm>
            <a:off x="4012868" y="76848"/>
            <a:ext cx="5803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>
                <a:solidFill>
                  <a:schemeClr val="accent1"/>
                </a:solidFill>
                <a:latin typeface="Daytona" panose="020B0604030500040204" pitchFamily="34" charset="0"/>
              </a:rPr>
              <a:t>Critical current density J</a:t>
            </a:r>
            <a:r>
              <a:rPr lang="it-IT" sz="3600" baseline="-25000" dirty="0">
                <a:solidFill>
                  <a:schemeClr val="accent1"/>
                </a:solidFill>
                <a:latin typeface="Daytona" panose="020B0604030500040204" pitchFamily="34" charset="0"/>
              </a:rPr>
              <a:t>c</a:t>
            </a:r>
            <a:endParaRPr lang="it-IT" sz="3600" dirty="0">
              <a:solidFill>
                <a:schemeClr val="accent1"/>
              </a:solidFill>
              <a:latin typeface="Daytona" panose="020B0604030500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3053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Immagine 100">
            <a:extLst>
              <a:ext uri="{FF2B5EF4-FFF2-40B4-BE49-F238E27FC236}">
                <a16:creationId xmlns:a16="http://schemas.microsoft.com/office/drawing/2014/main" id="{4D6FF2CF-3272-AC96-D297-4D1EBD75A4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2140"/>
            <a:ext cx="3460750" cy="6855219"/>
          </a:xfrm>
          <a:prstGeom prst="rect">
            <a:avLst/>
          </a:prstGeom>
        </p:spPr>
      </p:pic>
      <p:grpSp>
        <p:nvGrpSpPr>
          <p:cNvPr id="20" name="Gruppo 19">
            <a:extLst>
              <a:ext uri="{FF2B5EF4-FFF2-40B4-BE49-F238E27FC236}">
                <a16:creationId xmlns:a16="http://schemas.microsoft.com/office/drawing/2014/main" id="{F511B74C-209C-1574-3688-B22936F601B0}"/>
              </a:ext>
            </a:extLst>
          </p:cNvPr>
          <p:cNvGrpSpPr/>
          <p:nvPr/>
        </p:nvGrpSpPr>
        <p:grpSpPr>
          <a:xfrm>
            <a:off x="-1" y="0"/>
            <a:ext cx="12192001" cy="6857999"/>
            <a:chOff x="-1" y="0"/>
            <a:chExt cx="12192001" cy="6857999"/>
          </a:xfrm>
        </p:grpSpPr>
        <p:pic>
          <p:nvPicPr>
            <p:cNvPr id="21" name="Immagine 20">
              <a:extLst>
                <a:ext uri="{FF2B5EF4-FFF2-40B4-BE49-F238E27FC236}">
                  <a16:creationId xmlns:a16="http://schemas.microsoft.com/office/drawing/2014/main" id="{A8A2BF3D-BDFA-4EB1-A29F-C8C56CAE4D0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823595" cy="12280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Immagine 21">
              <a:extLst>
                <a:ext uri="{FF2B5EF4-FFF2-40B4-BE49-F238E27FC236}">
                  <a16:creationId xmlns:a16="http://schemas.microsoft.com/office/drawing/2014/main" id="{BC5172CB-BF22-072A-7840-91AAE3E5A7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3736152"/>
              <a:ext cx="3185795" cy="31218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Immagine 22">
              <a:extLst>
                <a:ext uri="{FF2B5EF4-FFF2-40B4-BE49-F238E27FC236}">
                  <a16:creationId xmlns:a16="http://schemas.microsoft.com/office/drawing/2014/main" id="{040EB0A6-DD05-FC9B-B7FB-E9950014E2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22499" y="1023620"/>
              <a:ext cx="1969501" cy="451095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-316187" y="63312"/>
            <a:ext cx="12193772" cy="906002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>
            <a:noAutofit/>
          </a:bodyPr>
          <a:lstStyle/>
          <a:p>
            <a:pPr algn="ctr"/>
            <a:r>
              <a:rPr lang="en-US" sz="2800" spc="-1" dirty="0">
                <a:solidFill>
                  <a:schemeClr val="accent1"/>
                </a:solidFill>
                <a:latin typeface="Daytona" panose="020B0604030500040204" pitchFamily="34" charset="0"/>
              </a:rPr>
              <a:t>Microwave characterization</a:t>
            </a:r>
          </a:p>
        </p:txBody>
      </p: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5306004C-9E48-9F11-5438-76677CC2CEA5}"/>
              </a:ext>
            </a:extLst>
          </p:cNvPr>
          <p:cNvGrpSpPr/>
          <p:nvPr/>
        </p:nvGrpSpPr>
        <p:grpSpPr>
          <a:xfrm>
            <a:off x="32139" y="1211471"/>
            <a:ext cx="3121514" cy="2265905"/>
            <a:chOff x="8362791" y="1025953"/>
            <a:chExt cx="3121514" cy="2265905"/>
          </a:xfrm>
        </p:grpSpPr>
        <p:sp>
          <p:nvSpPr>
            <p:cNvPr id="40" name="TextBox 39"/>
            <p:cNvSpPr txBox="1"/>
            <p:nvPr/>
          </p:nvSpPr>
          <p:spPr>
            <a:xfrm>
              <a:off x="8362791" y="1025953"/>
              <a:ext cx="3121514" cy="610121"/>
            </a:xfrm>
            <a:prstGeom prst="rect">
              <a:avLst/>
            </a:prstGeom>
            <a:noFill/>
            <a:ln w="0">
              <a:noFill/>
            </a:ln>
          </p:spPr>
          <p:txBody>
            <a:bodyPr lIns="0" tIns="0" rIns="0" bIns="0" anchor="t">
              <a:noAutofit/>
            </a:bodyPr>
            <a:lstStyle/>
            <a:p>
              <a:r>
                <a:rPr lang="en-US" sz="2400" spc="-1" dirty="0">
                  <a:solidFill>
                    <a:srgbClr val="000000"/>
                  </a:solidFill>
                  <a:latin typeface="Calibri Light"/>
                </a:rPr>
                <a:t>Measurement technique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607559" y="1518009"/>
              <a:ext cx="2519672" cy="357433"/>
            </a:xfrm>
            <a:prstGeom prst="rect">
              <a:avLst/>
            </a:prstGeom>
            <a:noFill/>
            <a:ln w="0">
              <a:noFill/>
            </a:ln>
          </p:spPr>
          <p:txBody>
            <a:bodyPr lIns="0" tIns="0" rIns="0" bIns="0" anchor="t">
              <a:noAutofit/>
            </a:bodyPr>
            <a:lstStyle/>
            <a:p>
              <a:pPr algn="ctr"/>
              <a:r>
                <a:rPr lang="en-US" sz="1400" spc="-1" dirty="0">
                  <a:solidFill>
                    <a:srgbClr val="000000"/>
                  </a:solidFill>
                  <a:latin typeface="Calibri Light"/>
                </a:rPr>
                <a:t>Dielectric-loaded resonator </a:t>
              </a:r>
              <a:br>
                <a:rPr sz="1400" dirty="0"/>
              </a:br>
              <a:r>
                <a:rPr lang="en-US" sz="1400" spc="-1" dirty="0">
                  <a:solidFill>
                    <a:srgbClr val="000000"/>
                  </a:solidFill>
                  <a:latin typeface="Calibri Light"/>
                </a:rPr>
                <a:t>Surface perturbation method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9117613" y="1937714"/>
              <a:ext cx="1544199" cy="565846"/>
            </a:xfrm>
            <a:prstGeom prst="rect">
              <a:avLst/>
            </a:prstGeom>
            <a:solidFill>
              <a:srgbClr val="E6E6E6"/>
            </a:soli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9212280" y="1997827"/>
              <a:ext cx="648636" cy="380830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9269513" y="2044260"/>
              <a:ext cx="541729" cy="287963"/>
            </a:xfrm>
            <a:prstGeom prst="rect">
              <a:avLst/>
            </a:prstGeom>
            <a:noFill/>
            <a:ln w="25200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2587" tIns="57593" rIns="102587" bIns="57593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45" name="Straight Connector 44"/>
            <p:cNvSpPr/>
            <p:nvPr/>
          </p:nvSpPr>
          <p:spPr>
            <a:xfrm>
              <a:off x="9274552" y="2185362"/>
              <a:ext cx="544609" cy="0"/>
            </a:xfrm>
            <a:prstGeom prst="line">
              <a:avLst/>
            </a:prstGeom>
            <a:ln w="18000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8987" tIns="-53993" rIns="98987" bIns="-53993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46" name="Straight Connector 45"/>
            <p:cNvSpPr/>
            <p:nvPr/>
          </p:nvSpPr>
          <p:spPr>
            <a:xfrm>
              <a:off x="9534438" y="2044980"/>
              <a:ext cx="6479" cy="286883"/>
            </a:xfrm>
            <a:prstGeom prst="line">
              <a:avLst/>
            </a:prstGeom>
            <a:ln w="18000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8987" tIns="53993" rIns="98987" bIns="53993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0165796" y="1997106"/>
              <a:ext cx="79550" cy="48594"/>
            </a:xfrm>
            <a:prstGeom prst="rect">
              <a:avLst/>
            </a:prstGeom>
            <a:solidFill>
              <a:srgbClr val="808080"/>
            </a:soli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0057810" y="1997106"/>
              <a:ext cx="79910" cy="48594"/>
            </a:xfrm>
            <a:prstGeom prst="rect">
              <a:avLst/>
            </a:prstGeom>
            <a:solidFill>
              <a:srgbClr val="808080"/>
            </a:soli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10273422" y="1997106"/>
              <a:ext cx="79910" cy="48594"/>
            </a:xfrm>
            <a:prstGeom prst="rect">
              <a:avLst/>
            </a:prstGeom>
            <a:solidFill>
              <a:srgbClr val="808080"/>
            </a:soli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0380688" y="1997106"/>
              <a:ext cx="79910" cy="48594"/>
            </a:xfrm>
            <a:prstGeom prst="rect">
              <a:avLst/>
            </a:prstGeom>
            <a:solidFill>
              <a:srgbClr val="808080"/>
            </a:soli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0488674" y="1997106"/>
              <a:ext cx="79910" cy="48594"/>
            </a:xfrm>
            <a:prstGeom prst="rect">
              <a:avLst/>
            </a:prstGeom>
            <a:solidFill>
              <a:srgbClr val="808080"/>
            </a:soli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0165796" y="2067657"/>
              <a:ext cx="79550" cy="48594"/>
            </a:xfrm>
            <a:prstGeom prst="rect">
              <a:avLst/>
            </a:prstGeom>
            <a:solidFill>
              <a:srgbClr val="808080"/>
            </a:soli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0057810" y="2067657"/>
              <a:ext cx="79910" cy="48594"/>
            </a:xfrm>
            <a:prstGeom prst="rect">
              <a:avLst/>
            </a:prstGeom>
            <a:solidFill>
              <a:srgbClr val="808080"/>
            </a:soli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10273422" y="2067657"/>
              <a:ext cx="79910" cy="48594"/>
            </a:xfrm>
            <a:prstGeom prst="rect">
              <a:avLst/>
            </a:prstGeom>
            <a:solidFill>
              <a:srgbClr val="808080"/>
            </a:soli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10380688" y="2067657"/>
              <a:ext cx="79910" cy="48594"/>
            </a:xfrm>
            <a:prstGeom prst="rect">
              <a:avLst/>
            </a:prstGeom>
            <a:solidFill>
              <a:srgbClr val="808080"/>
            </a:soli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10488674" y="2067657"/>
              <a:ext cx="79910" cy="48594"/>
            </a:xfrm>
            <a:prstGeom prst="rect">
              <a:avLst/>
            </a:prstGeom>
            <a:solidFill>
              <a:srgbClr val="808080"/>
            </a:soli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10165796" y="2139648"/>
              <a:ext cx="79550" cy="48594"/>
            </a:xfrm>
            <a:prstGeom prst="rect">
              <a:avLst/>
            </a:prstGeom>
            <a:solidFill>
              <a:srgbClr val="808080"/>
            </a:soli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10057810" y="2139648"/>
              <a:ext cx="79910" cy="48594"/>
            </a:xfrm>
            <a:prstGeom prst="rect">
              <a:avLst/>
            </a:prstGeom>
            <a:solidFill>
              <a:srgbClr val="808080"/>
            </a:soli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10273422" y="2139648"/>
              <a:ext cx="79910" cy="48594"/>
            </a:xfrm>
            <a:prstGeom prst="rect">
              <a:avLst/>
            </a:prstGeom>
            <a:solidFill>
              <a:srgbClr val="808080"/>
            </a:soli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10380688" y="2139648"/>
              <a:ext cx="79910" cy="48594"/>
            </a:xfrm>
            <a:prstGeom prst="rect">
              <a:avLst/>
            </a:prstGeom>
            <a:solidFill>
              <a:srgbClr val="808080"/>
            </a:soli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10488674" y="2139648"/>
              <a:ext cx="79910" cy="48594"/>
            </a:xfrm>
            <a:prstGeom prst="rect">
              <a:avLst/>
            </a:prstGeom>
            <a:solidFill>
              <a:srgbClr val="808080"/>
            </a:soli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0165796" y="2213078"/>
              <a:ext cx="79550" cy="48594"/>
            </a:xfrm>
            <a:prstGeom prst="rect">
              <a:avLst/>
            </a:prstGeom>
            <a:solidFill>
              <a:srgbClr val="808080"/>
            </a:soli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10057810" y="2213078"/>
              <a:ext cx="79910" cy="48594"/>
            </a:xfrm>
            <a:prstGeom prst="rect">
              <a:avLst/>
            </a:prstGeom>
            <a:solidFill>
              <a:srgbClr val="808080"/>
            </a:soli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10273422" y="2213078"/>
              <a:ext cx="79910" cy="48594"/>
            </a:xfrm>
            <a:prstGeom prst="rect">
              <a:avLst/>
            </a:prstGeom>
            <a:solidFill>
              <a:srgbClr val="808080"/>
            </a:soli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10380688" y="2213078"/>
              <a:ext cx="79910" cy="48594"/>
            </a:xfrm>
            <a:prstGeom prst="rect">
              <a:avLst/>
            </a:prstGeom>
            <a:solidFill>
              <a:srgbClr val="808080"/>
            </a:soli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10488674" y="2213078"/>
              <a:ext cx="79910" cy="48594"/>
            </a:xfrm>
            <a:prstGeom prst="rect">
              <a:avLst/>
            </a:prstGeom>
            <a:solidFill>
              <a:srgbClr val="808080"/>
            </a:soli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10066449" y="2284709"/>
              <a:ext cx="168818" cy="123824"/>
            </a:xfrm>
            <a:prstGeom prst="ellipse">
              <a:avLst/>
            </a:prstGeom>
            <a:solidFill>
              <a:srgbClr val="808080"/>
            </a:soli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9224879" y="2409253"/>
              <a:ext cx="96827" cy="71271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808080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10519630" y="2409613"/>
              <a:ext cx="97187" cy="70911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808080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0193153" y="2273190"/>
              <a:ext cx="472978" cy="232530"/>
            </a:xfrm>
            <a:prstGeom prst="rect">
              <a:avLst/>
            </a:prstGeom>
            <a:noFill/>
            <a:ln w="0">
              <a:noFill/>
            </a:ln>
          </p:spPr>
          <p:txBody>
            <a:bodyPr lIns="0" tIns="0" rIns="0" bIns="0" anchor="t">
              <a:noAutofit/>
            </a:bodyPr>
            <a:lstStyle/>
            <a:p>
              <a:pPr algn="ctr"/>
              <a:r>
                <a:rPr lang="en-US" sz="1050" b="1" spc="-1">
                  <a:solidFill>
                    <a:srgbClr val="000000"/>
                  </a:solidFill>
                  <a:latin typeface="Arial"/>
                </a:rPr>
                <a:t>VNA</a:t>
              </a:r>
              <a:endParaRPr lang="en-US" sz="105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71" name="Cube 70"/>
            <p:cNvSpPr/>
            <p:nvPr/>
          </p:nvSpPr>
          <p:spPr>
            <a:xfrm>
              <a:off x="9336104" y="2920026"/>
              <a:ext cx="1161569" cy="219571"/>
            </a:xfrm>
            <a:prstGeom prst="cube">
              <a:avLst>
                <a:gd name="adj" fmla="val 82472"/>
              </a:avLst>
            </a:prstGeom>
            <a:gradFill rotWithShape="0">
              <a:gsLst>
                <a:gs pos="0">
                  <a:srgbClr val="8AE234"/>
                </a:gs>
                <a:gs pos="100000">
                  <a:srgbClr val="4E9A06"/>
                </a:gs>
              </a:gsLst>
              <a:lin ang="3600000"/>
            </a:gra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9541997" y="2932625"/>
              <a:ext cx="762381" cy="154420"/>
            </a:xfrm>
            <a:prstGeom prst="ellipse">
              <a:avLst/>
            </a:prstGeom>
            <a:noFill/>
            <a:ln w="10800">
              <a:solidFill>
                <a:srgbClr val="6633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5399" tIns="5399" rIns="5399" bIns="5399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73" name="Straight Connector 72"/>
            <p:cNvSpPr/>
            <p:nvPr/>
          </p:nvSpPr>
          <p:spPr>
            <a:xfrm flipV="1">
              <a:off x="9541997" y="2791883"/>
              <a:ext cx="0" cy="220291"/>
            </a:xfrm>
            <a:prstGeom prst="line">
              <a:avLst/>
            </a:prstGeom>
            <a:ln w="10800">
              <a:solidFill>
                <a:srgbClr val="6633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5399" tIns="5399" rIns="5399" bIns="5399" anchor="ctr" anchorCtr="1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74" name="Straight Connector 73"/>
            <p:cNvSpPr/>
            <p:nvPr/>
          </p:nvSpPr>
          <p:spPr>
            <a:xfrm flipV="1">
              <a:off x="10304378" y="2797282"/>
              <a:ext cx="0" cy="216332"/>
            </a:xfrm>
            <a:prstGeom prst="line">
              <a:avLst/>
            </a:prstGeom>
            <a:ln w="10800">
              <a:solidFill>
                <a:srgbClr val="6633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5399" tIns="5399" rIns="5399" bIns="5399" anchor="ctr" anchorCtr="1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75" name="Oval 74"/>
            <p:cNvSpPr/>
            <p:nvPr/>
          </p:nvSpPr>
          <p:spPr>
            <a:xfrm>
              <a:off x="9806563" y="2741129"/>
              <a:ext cx="248368" cy="80270"/>
            </a:xfrm>
            <a:prstGeom prst="ellipse">
              <a:avLst/>
            </a:prstGeom>
            <a:solidFill>
              <a:srgbClr val="00FFFF">
                <a:alpha val="50000"/>
              </a:srgb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9541997" y="2719172"/>
              <a:ext cx="762381" cy="154420"/>
            </a:xfrm>
            <a:prstGeom prst="ellipse">
              <a:avLst/>
            </a:prstGeom>
            <a:noFill/>
            <a:ln w="10800">
              <a:solidFill>
                <a:srgbClr val="6633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5399" tIns="5399" rIns="5399" bIns="5399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77" name="Freeform: Shape 76"/>
            <p:cNvSpPr/>
            <p:nvPr/>
          </p:nvSpPr>
          <p:spPr>
            <a:xfrm>
              <a:off x="9273112" y="2444168"/>
              <a:ext cx="309920" cy="458220"/>
            </a:xfrm>
            <a:custGeom>
              <a:avLst/>
              <a:gdLst/>
              <a:ahLst/>
              <a:cxnLst/>
              <a:rect l="0" t="0" r="r" b="b"/>
              <a:pathLst>
                <a:path w="861" h="1273" fill="none">
                  <a:moveTo>
                    <a:pt x="0" y="0"/>
                  </a:moveTo>
                  <a:lnTo>
                    <a:pt x="0" y="1273"/>
                  </a:lnTo>
                  <a:lnTo>
                    <a:pt x="861" y="1273"/>
                  </a:lnTo>
                </a:path>
              </a:pathLst>
            </a:custGeom>
            <a:ln w="72000">
              <a:solidFill>
                <a:srgbClr val="0000CC"/>
              </a:solidFill>
              <a:round/>
            </a:ln>
          </p:spPr>
          <p:txBody>
            <a:bodyPr lIns="35995" tIns="35995" rIns="35995" bIns="35995" anchor="ctr" anchorCtr="1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78" name="Freeform: Shape 77"/>
            <p:cNvSpPr/>
            <p:nvPr/>
          </p:nvSpPr>
          <p:spPr>
            <a:xfrm>
              <a:off x="10257584" y="2444168"/>
              <a:ext cx="309920" cy="458220"/>
            </a:xfrm>
            <a:custGeom>
              <a:avLst/>
              <a:gdLst/>
              <a:ahLst/>
              <a:cxnLst/>
              <a:rect l="0" t="0" r="r" b="b"/>
              <a:pathLst>
                <a:path w="861" h="1273" fill="none">
                  <a:moveTo>
                    <a:pt x="861" y="0"/>
                  </a:moveTo>
                  <a:lnTo>
                    <a:pt x="861" y="1273"/>
                  </a:lnTo>
                  <a:lnTo>
                    <a:pt x="0" y="1273"/>
                  </a:lnTo>
                </a:path>
              </a:pathLst>
            </a:custGeom>
            <a:ln w="72000">
              <a:solidFill>
                <a:srgbClr val="0000CC"/>
              </a:solidFill>
              <a:round/>
            </a:ln>
          </p:spPr>
          <p:txBody>
            <a:bodyPr lIns="35995" tIns="35995" rIns="35995" bIns="35995" anchor="ctr" anchorCtr="1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79" name="Straight Connector 78"/>
            <p:cNvSpPr/>
            <p:nvPr/>
          </p:nvSpPr>
          <p:spPr>
            <a:xfrm>
              <a:off x="9569714" y="2896629"/>
              <a:ext cx="93228" cy="0"/>
            </a:xfrm>
            <a:prstGeom prst="line">
              <a:avLst/>
            </a:prstGeom>
            <a:ln w="180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8999" tIns="-8999" rIns="8999" bIns="-8999" anchor="ctr" anchorCtr="1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80" name="Straight Connector 79"/>
            <p:cNvSpPr/>
            <p:nvPr/>
          </p:nvSpPr>
          <p:spPr>
            <a:xfrm>
              <a:off x="10166516" y="2896629"/>
              <a:ext cx="93228" cy="0"/>
            </a:xfrm>
            <a:prstGeom prst="line">
              <a:avLst/>
            </a:prstGeom>
            <a:ln w="180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8999" tIns="-8999" rIns="8999" bIns="-8999" anchor="ctr" anchorCtr="1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81" name="Straight Connector 80"/>
            <p:cNvSpPr/>
            <p:nvPr/>
          </p:nvSpPr>
          <p:spPr>
            <a:xfrm flipV="1">
              <a:off x="9614348" y="2895190"/>
              <a:ext cx="42834" cy="23037"/>
            </a:xfrm>
            <a:prstGeom prst="line">
              <a:avLst/>
            </a:prstGeom>
            <a:ln w="180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8999" tIns="8999" rIns="8999" bIns="8999" anchor="ctr" anchorCtr="1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82" name="Straight Connector 81"/>
            <p:cNvSpPr/>
            <p:nvPr/>
          </p:nvSpPr>
          <p:spPr>
            <a:xfrm flipV="1">
              <a:off x="10175515" y="2873232"/>
              <a:ext cx="42834" cy="23037"/>
            </a:xfrm>
            <a:prstGeom prst="line">
              <a:avLst/>
            </a:prstGeom>
            <a:ln w="180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8999" tIns="8999" rIns="8999" bIns="8999" anchor="ctr" anchorCtr="1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83" name="Straight Connector 82"/>
            <p:cNvSpPr/>
            <p:nvPr/>
          </p:nvSpPr>
          <p:spPr>
            <a:xfrm>
              <a:off x="9446970" y="2690016"/>
              <a:ext cx="1031626" cy="0"/>
            </a:xfrm>
            <a:prstGeom prst="line">
              <a:avLst/>
            </a:prstGeom>
            <a:ln w="18360">
              <a:solidFill>
                <a:srgbClr val="00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8999" tIns="-8999" rIns="8999" bIns="-8999" anchor="ctr" anchorCtr="1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0021455" y="2508960"/>
              <a:ext cx="518692" cy="439143"/>
            </a:xfrm>
            <a:prstGeom prst="rect">
              <a:avLst/>
            </a:prstGeom>
            <a:noFill/>
            <a:ln w="0">
              <a:noFill/>
            </a:ln>
          </p:spPr>
          <p:txBody>
            <a:bodyPr lIns="0" tIns="0" rIns="0" bIns="0" anchor="t">
              <a:noAutofit/>
            </a:bodyPr>
            <a:lstStyle/>
            <a:p>
              <a:pPr algn="ctr"/>
              <a:r>
                <a:rPr lang="en-US" sz="1000" b="1" spc="-1">
                  <a:solidFill>
                    <a:srgbClr val="000000"/>
                  </a:solidFill>
                  <a:latin typeface="Arial"/>
                  <a:ea typeface="Symbol"/>
                </a:rPr>
                <a:t>S</a:t>
              </a:r>
              <a:r>
                <a:rPr lang="en-US" sz="1000" b="1" spc="-1" baseline="-33000">
                  <a:solidFill>
                    <a:srgbClr val="000000"/>
                  </a:solidFill>
                  <a:latin typeface="Arial"/>
                  <a:ea typeface="Symbol"/>
                </a:rPr>
                <a:t>21</a:t>
              </a:r>
              <a:endParaRPr lang="en-US" sz="10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9559995" y="2131369"/>
              <a:ext cx="169178" cy="124544"/>
            </a:xfrm>
            <a:prstGeom prst="ellipse">
              <a:avLst/>
            </a:prstGeom>
            <a:noFill/>
            <a:ln w="18000">
              <a:solidFill>
                <a:srgbClr val="FFFF6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8999" tIns="8999" rIns="8999" bIns="8999" anchor="ctr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86" name="Straight Connector 85"/>
            <p:cNvSpPr/>
            <p:nvPr/>
          </p:nvSpPr>
          <p:spPr>
            <a:xfrm flipV="1">
              <a:off x="9123012" y="2632784"/>
              <a:ext cx="0" cy="489176"/>
            </a:xfrm>
            <a:prstGeom prst="line">
              <a:avLst/>
            </a:prstGeom>
            <a:ln w="36000">
              <a:solidFill>
                <a:srgbClr val="00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7998" tIns="17998" rIns="17998" bIns="17998" anchor="ctr" anchorCtr="1">
              <a:noAutofit/>
            </a:bodyPr>
            <a:lstStyle/>
            <a:p>
              <a:endParaRPr lang="en-US" sz="24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927917" y="2876112"/>
              <a:ext cx="140742" cy="230370"/>
            </a:xfrm>
            <a:prstGeom prst="rect">
              <a:avLst/>
            </a:prstGeom>
            <a:noFill/>
            <a:ln w="0">
              <a:noFill/>
            </a:ln>
          </p:spPr>
          <p:txBody>
            <a:bodyPr wrap="none" lIns="0" tIns="0" rIns="0" bIns="0" anchor="t">
              <a:noAutofit/>
            </a:bodyPr>
            <a:lstStyle/>
            <a:p>
              <a:r>
                <a:rPr lang="en-US" spc="-1">
                  <a:solidFill>
                    <a:srgbClr val="000000"/>
                  </a:solidFill>
                  <a:latin typeface="Calibri Light"/>
                </a:rPr>
                <a:t>H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9390097" y="2530197"/>
              <a:ext cx="950276" cy="146861"/>
            </a:xfrm>
            <a:prstGeom prst="rect">
              <a:avLst/>
            </a:prstGeom>
            <a:noFill/>
            <a:ln w="0">
              <a:noFill/>
            </a:ln>
          </p:spPr>
          <p:txBody>
            <a:bodyPr lIns="0" tIns="0" rIns="0" bIns="0" anchor="t">
              <a:noAutofit/>
            </a:bodyPr>
            <a:lstStyle/>
            <a:p>
              <a:r>
                <a:rPr lang="en-US" sz="900" spc="-1">
                  <a:solidFill>
                    <a:srgbClr val="000000"/>
                  </a:solidFill>
                  <a:latin typeface="Arial"/>
                </a:rPr>
                <a:t>Transm. coeff.</a:t>
              </a:r>
              <a:endParaRPr lang="en-US" sz="900" spc="-1">
                <a:solidFill>
                  <a:srgbClr val="000000"/>
                </a:solidFill>
                <a:latin typeface="Calibri Light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9715135" y="3159035"/>
              <a:ext cx="661234" cy="132823"/>
            </a:xfrm>
            <a:prstGeom prst="rect">
              <a:avLst/>
            </a:prstGeom>
            <a:noFill/>
            <a:ln w="0">
              <a:noFill/>
            </a:ln>
          </p:spPr>
          <p:txBody>
            <a:bodyPr lIns="0" tIns="0" rIns="0" bIns="0" anchor="t">
              <a:noAutofit/>
            </a:bodyPr>
            <a:lstStyle/>
            <a:p>
              <a:r>
                <a:rPr lang="en-US" sz="1050" spc="-1">
                  <a:solidFill>
                    <a:srgbClr val="000000"/>
                  </a:solidFill>
                  <a:latin typeface="Calibri Light"/>
                </a:rPr>
                <a:t>sample</a:t>
              </a:r>
            </a:p>
          </p:txBody>
        </p:sp>
      </p:grpSp>
      <p:sp>
        <p:nvSpPr>
          <p:cNvPr id="99" name="TextBox 98"/>
          <p:cNvSpPr txBox="1"/>
          <p:nvPr/>
        </p:nvSpPr>
        <p:spPr>
          <a:xfrm>
            <a:off x="9868115" y="6867359"/>
            <a:ext cx="2140281" cy="19113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1500" spc="-1">
                <a:solidFill>
                  <a:srgbClr val="000000"/>
                </a:solidFill>
                <a:latin typeface="Calibri Light"/>
              </a:rPr>
              <a:t>Vortex motion resistivity </a:t>
            </a:r>
            <a:r>
              <a:rPr lang="en-US" sz="1500" spc="-1">
                <a:solidFill>
                  <a:srgbClr val="000000"/>
                </a:solidFill>
                <a:latin typeface="Calibri Light"/>
                <a:ea typeface="OpenSymbol"/>
              </a:rPr>
              <a:t>ρ</a:t>
            </a:r>
            <a:r>
              <a:rPr lang="en-US" sz="1500" spc="-1" baseline="-8000">
                <a:solidFill>
                  <a:srgbClr val="000000"/>
                </a:solidFill>
                <a:latin typeface="Calibri Light"/>
                <a:ea typeface="OpenSymbol"/>
              </a:rPr>
              <a:t>vm</a:t>
            </a:r>
            <a:endParaRPr lang="en-US" sz="1500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>
          <a:xfrm>
            <a:off x="10902600" y="6622560"/>
            <a:ext cx="1094040" cy="134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r" defTabSz="914400" rtl="0" eaLnBrk="1" latinLnBrk="0" hangingPunct="1">
              <a:buNone/>
              <a:defRPr lang="en-US" sz="1600" b="1" strike="noStrike" kern="1200" spc="-1">
                <a:solidFill>
                  <a:srgbClr val="FFFFFF"/>
                </a:solidFill>
                <a:latin typeface="Calibri Ligh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DFD4C3-C7A2-4F55-86C4-80EB92BCB7A1}" type="slidenum">
              <a:rPr lang="it-IT" smtClean="0"/>
              <a:pPr/>
              <a:t>14</a:t>
            </a:fld>
            <a:endParaRPr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2D7283F2-BEBB-406B-D1E0-EC4AC3DC5D3A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758" y="5294235"/>
            <a:ext cx="2570639" cy="146296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E316AB4-FDD7-0188-FAB6-B6A422506AD9}"/>
              </a:ext>
            </a:extLst>
          </p:cNvPr>
          <p:cNvSpPr txBox="1"/>
          <p:nvPr/>
        </p:nvSpPr>
        <p:spPr>
          <a:xfrm>
            <a:off x="1442391" y="4704791"/>
            <a:ext cx="714800" cy="369332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VNA</a:t>
            </a:r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B4FB2244-AC07-0F8B-D1C2-A89E56D716A1}"/>
              </a:ext>
            </a:extLst>
          </p:cNvPr>
          <p:cNvCxnSpPr>
            <a:cxnSpLocks/>
          </p:cNvCxnSpPr>
          <p:nvPr/>
        </p:nvCxnSpPr>
        <p:spPr>
          <a:xfrm flipV="1">
            <a:off x="397105" y="4896159"/>
            <a:ext cx="0" cy="1773590"/>
          </a:xfrm>
          <a:prstGeom prst="straightConnector1">
            <a:avLst/>
          </a:prstGeom>
          <a:ln w="38100">
            <a:solidFill>
              <a:srgbClr val="11236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D265A637-1621-1D12-95C8-A32BEF214FE3}"/>
                  </a:ext>
                </a:extLst>
              </p:cNvPr>
              <p:cNvSpPr txBox="1"/>
              <p:nvPr/>
            </p:nvSpPr>
            <p:spPr>
              <a:xfrm>
                <a:off x="390514" y="4637786"/>
                <a:ext cx="4717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𝐻</m:t>
                      </m:r>
                    </m:oMath>
                  </m:oMathPara>
                </a14:m>
                <a:endParaRPr lang="it-IT" dirty="0">
                  <a:solidFill>
                    <a:schemeClr val="tx1"/>
                  </a:solidFill>
                  <a:latin typeface="Arial" panose="020B0604020202020204" pitchFamily="34" charset="0"/>
                  <a:ea typeface="Lato" panose="020F0502020204030203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D265A637-1621-1D12-95C8-A32BEF214F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514" y="4637786"/>
                <a:ext cx="471788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255A92F4-3588-70E0-3011-797088178E33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952090" y="4889457"/>
            <a:ext cx="490301" cy="645788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B6B5184E-8153-061F-546C-5803D1CB9B2E}"/>
              </a:ext>
            </a:extLst>
          </p:cNvPr>
          <p:cNvCxnSpPr>
            <a:cxnSpLocks/>
            <a:endCxn id="11" idx="3"/>
          </p:cNvCxnSpPr>
          <p:nvPr/>
        </p:nvCxnSpPr>
        <p:spPr>
          <a:xfrm flipV="1">
            <a:off x="1861078" y="4889457"/>
            <a:ext cx="296113" cy="680984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magine 16" descr="Immagine che contiene interni, sporco&#10;&#10;Descrizione generata automaticamente">
            <a:extLst>
              <a:ext uri="{FF2B5EF4-FFF2-40B4-BE49-F238E27FC236}">
                <a16:creationId xmlns:a16="http://schemas.microsoft.com/office/drawing/2014/main" id="{FFC5B612-F8C7-57B1-7762-9B327A8D168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54" b="18057"/>
          <a:stretch/>
        </p:blipFill>
        <p:spPr>
          <a:xfrm>
            <a:off x="1886392" y="3276132"/>
            <a:ext cx="1480816" cy="1328344"/>
          </a:xfrm>
          <a:prstGeom prst="rect">
            <a:avLst/>
          </a:prstGeom>
          <a:ln>
            <a:noFill/>
          </a:ln>
          <a:effectLst>
            <a:softEdge rad="215900"/>
          </a:effectLst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77E0D5DC-D11A-D55D-C42B-C6B8970C21C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823595" cy="1228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2" descr="A diagram of a curve&#10;&#10;AI-generated content may be incorrect.">
            <a:extLst>
              <a:ext uri="{FF2B5EF4-FFF2-40B4-BE49-F238E27FC236}">
                <a16:creationId xmlns:a16="http://schemas.microsoft.com/office/drawing/2014/main" id="{E6ACF5EA-5F0F-CABC-F22D-6A7B0A6387B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697" y="2733115"/>
            <a:ext cx="6047461" cy="3832867"/>
          </a:xfrm>
          <a:prstGeom prst="rect">
            <a:avLst/>
          </a:prstGeom>
        </p:spPr>
      </p:pic>
      <p:sp>
        <p:nvSpPr>
          <p:cNvPr id="26" name="CasellaDiTesto 176">
            <a:extLst>
              <a:ext uri="{FF2B5EF4-FFF2-40B4-BE49-F238E27FC236}">
                <a16:creationId xmlns:a16="http://schemas.microsoft.com/office/drawing/2014/main" id="{914132F9-4A2D-2A34-B04D-198166490768}"/>
              </a:ext>
            </a:extLst>
          </p:cNvPr>
          <p:cNvSpPr txBox="1"/>
          <p:nvPr/>
        </p:nvSpPr>
        <p:spPr>
          <a:xfrm>
            <a:off x="4116210" y="1444411"/>
            <a:ext cx="5253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>
                <a:latin typeface="Book Antiqua" panose="02040602050305030304" pitchFamily="18" charset="0"/>
                <a:sym typeface="Wingdings" panose="05000000000000000000" pitchFamily="2" charset="2"/>
              </a:rPr>
              <a:t>Sample thickness ≈ 1 </a:t>
            </a:r>
            <a:r>
              <a:rPr lang="el-GR" sz="1600" dirty="0">
                <a:latin typeface="Book Antiqua" panose="02040602050305030304" pitchFamily="18" charset="0"/>
                <a:sym typeface="Wingdings" panose="05000000000000000000" pitchFamily="2" charset="2"/>
              </a:rPr>
              <a:t>µ</a:t>
            </a:r>
            <a:r>
              <a:rPr lang="en-GB" sz="1600" dirty="0">
                <a:latin typeface="Book Antiqua" panose="02040602050305030304" pitchFamily="18" charset="0"/>
                <a:sym typeface="Wingdings" panose="05000000000000000000" pitchFamily="2" charset="2"/>
              </a:rPr>
              <a:t>m</a:t>
            </a:r>
            <a:endParaRPr lang="en-GB" sz="1600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200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i="1" dirty="0">
                <a:latin typeface="Book Antiqua" panose="02040602050305030304" pitchFamily="18" charset="0"/>
              </a:rPr>
              <a:t>T</a:t>
            </a:r>
            <a:r>
              <a:rPr lang="en-GB" sz="1600" i="1" baseline="-25000" dirty="0">
                <a:latin typeface="Book Antiqua" panose="02040602050305030304" pitchFamily="18" charset="0"/>
              </a:rPr>
              <a:t>c</a:t>
            </a:r>
            <a:r>
              <a:rPr lang="en-GB" sz="1600" dirty="0">
                <a:latin typeface="Book Antiqua" panose="02040602050305030304" pitchFamily="18" charset="0"/>
              </a:rPr>
              <a:t> = 116 K (Tl-1223), no signs of a second phase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200" dirty="0">
              <a:latin typeface="Book Antiqua" panose="020406020503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Book Antiqua" panose="02040602050305030304" pitchFamily="18" charset="0"/>
              </a:rPr>
              <a:t>“Higher” </a:t>
            </a:r>
            <a:r>
              <a:rPr lang="en-GB" sz="1600" i="1" dirty="0">
                <a:latin typeface="Book Antiqua" panose="02040602050305030304" pitchFamily="18" charset="0"/>
              </a:rPr>
              <a:t>Q</a:t>
            </a:r>
            <a:r>
              <a:rPr lang="en-GB" sz="1600" dirty="0">
                <a:latin typeface="Book Antiqua" panose="02040602050305030304" pitchFamily="18" charset="0"/>
              </a:rPr>
              <a:t>-factor compared to the previous sample</a:t>
            </a:r>
            <a:endParaRPr lang="en-GB" sz="1600" dirty="0">
              <a:latin typeface="Book Antiqua" panose="02040602050305030304" pitchFamily="18" charset="0"/>
              <a:sym typeface="Wingdings" panose="05000000000000000000" pitchFamily="2" charset="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CasellaDiTesto 617">
                <a:extLst>
                  <a:ext uri="{FF2B5EF4-FFF2-40B4-BE49-F238E27FC236}">
                    <a16:creationId xmlns:a16="http://schemas.microsoft.com/office/drawing/2014/main" id="{EDD2FBC6-BA9B-20C1-D6CB-438CD1C1FFBE}"/>
                  </a:ext>
                </a:extLst>
              </p:cNvPr>
              <p:cNvSpPr txBox="1"/>
              <p:nvPr/>
            </p:nvSpPr>
            <p:spPr>
              <a:xfrm>
                <a:off x="8244311" y="2711637"/>
                <a:ext cx="1654579" cy="646331"/>
              </a:xfrm>
              <a:prstGeom prst="rect">
                <a:avLst/>
              </a:prstGeom>
              <a:ln w="38100">
                <a:solidFill>
                  <a:srgbClr val="7989B0"/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it-IT" i="1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GB" b="0" dirty="0">
                    <a:latin typeface="Book Antiqua" panose="02040602050305030304" pitchFamily="18" charset="0"/>
                  </a:rPr>
                  <a:t> 10600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14.9</m:t>
                    </m:r>
                  </m:oMath>
                </a14:m>
                <a:r>
                  <a:rPr lang="it-IT" dirty="0">
                    <a:latin typeface="Book Antiqua" panose="02040602050305030304" pitchFamily="18" charset="0"/>
                  </a:rPr>
                  <a:t> GHz</a:t>
                </a:r>
                <a:endParaRPr lang="it-IT" baseline="-25000" dirty="0">
                  <a:latin typeface="Book Antiqua" panose="02040602050305030304" pitchFamily="18" charset="0"/>
                </a:endParaRPr>
              </a:p>
            </p:txBody>
          </p:sp>
        </mc:Choice>
        <mc:Fallback>
          <p:sp>
            <p:nvSpPr>
              <p:cNvPr id="27" name="CasellaDiTesto 617">
                <a:extLst>
                  <a:ext uri="{FF2B5EF4-FFF2-40B4-BE49-F238E27FC236}">
                    <a16:creationId xmlns:a16="http://schemas.microsoft.com/office/drawing/2014/main" id="{EDD2FBC6-BA9B-20C1-D6CB-438CD1C1FF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4311" y="2711637"/>
                <a:ext cx="1654579" cy="646331"/>
              </a:xfrm>
              <a:prstGeom prst="rect">
                <a:avLst/>
              </a:prstGeom>
              <a:blipFill>
                <a:blip r:embed="rId10"/>
                <a:stretch>
                  <a:fillRect t="-1786" r="-1439" b="-11607"/>
                </a:stretch>
              </a:blipFill>
              <a:ln w="38100">
                <a:solidFill>
                  <a:srgbClr val="7989B0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4D6A1AE8-2667-2CF5-F760-D252AE858CF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116" y="-24354"/>
            <a:ext cx="1948204" cy="12684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A6A9AD-BB61-F1D9-EFA3-496C763D5C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po 19">
            <a:extLst>
              <a:ext uri="{FF2B5EF4-FFF2-40B4-BE49-F238E27FC236}">
                <a16:creationId xmlns:a16="http://schemas.microsoft.com/office/drawing/2014/main" id="{CEA1223E-7218-3B92-D1A4-B0B86E7E3945}"/>
              </a:ext>
            </a:extLst>
          </p:cNvPr>
          <p:cNvGrpSpPr/>
          <p:nvPr/>
        </p:nvGrpSpPr>
        <p:grpSpPr>
          <a:xfrm>
            <a:off x="-1" y="0"/>
            <a:ext cx="12192001" cy="6857999"/>
            <a:chOff x="-1" y="0"/>
            <a:chExt cx="12192001" cy="6857999"/>
          </a:xfrm>
        </p:grpSpPr>
        <p:pic>
          <p:nvPicPr>
            <p:cNvPr id="21" name="Immagine 20">
              <a:extLst>
                <a:ext uri="{FF2B5EF4-FFF2-40B4-BE49-F238E27FC236}">
                  <a16:creationId xmlns:a16="http://schemas.microsoft.com/office/drawing/2014/main" id="{481E7B70-230D-DDBE-97FC-31CB06C778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823595" cy="12280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Immagine 21">
              <a:extLst>
                <a:ext uri="{FF2B5EF4-FFF2-40B4-BE49-F238E27FC236}">
                  <a16:creationId xmlns:a16="http://schemas.microsoft.com/office/drawing/2014/main" id="{5B6654C5-F056-951E-6817-3AAAF13CCB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3736152"/>
              <a:ext cx="3185795" cy="31218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Immagine 22">
              <a:extLst>
                <a:ext uri="{FF2B5EF4-FFF2-40B4-BE49-F238E27FC236}">
                  <a16:creationId xmlns:a16="http://schemas.microsoft.com/office/drawing/2014/main" id="{5EC9173A-EB38-F193-9A74-23B9151888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22499" y="1023620"/>
              <a:ext cx="1969501" cy="451095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2" name="PlaceHolder 1">
            <a:extLst>
              <a:ext uri="{FF2B5EF4-FFF2-40B4-BE49-F238E27FC236}">
                <a16:creationId xmlns:a16="http://schemas.microsoft.com/office/drawing/2014/main" id="{931AC66D-84AC-A1BE-537B-6C1556CF2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16187" y="63312"/>
            <a:ext cx="12193772" cy="906002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>
            <a:noAutofit/>
          </a:bodyPr>
          <a:lstStyle/>
          <a:p>
            <a:pPr algn="ctr"/>
            <a:r>
              <a:rPr lang="en-US" sz="2800" spc="-1" dirty="0">
                <a:solidFill>
                  <a:schemeClr val="accent1"/>
                </a:solidFill>
                <a:latin typeface="Daytona" panose="020B0604030500040204" pitchFamily="34" charset="0"/>
              </a:rPr>
              <a:t>Microwave characterization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EFA4C6A-7617-9297-793D-7B2D9E4AD62F}"/>
              </a:ext>
            </a:extLst>
          </p:cNvPr>
          <p:cNvSpPr txBox="1"/>
          <p:nvPr/>
        </p:nvSpPr>
        <p:spPr>
          <a:xfrm>
            <a:off x="9868115" y="6867359"/>
            <a:ext cx="2140281" cy="19113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1500" spc="-1">
                <a:solidFill>
                  <a:srgbClr val="000000"/>
                </a:solidFill>
                <a:latin typeface="Calibri Light"/>
              </a:rPr>
              <a:t>Vortex motion resistivity </a:t>
            </a:r>
            <a:r>
              <a:rPr lang="en-US" sz="1500" spc="-1">
                <a:solidFill>
                  <a:srgbClr val="000000"/>
                </a:solidFill>
                <a:latin typeface="Calibri Light"/>
                <a:ea typeface="OpenSymbol"/>
              </a:rPr>
              <a:t>ρ</a:t>
            </a:r>
            <a:r>
              <a:rPr lang="en-US" sz="1500" spc="-1" baseline="-8000">
                <a:solidFill>
                  <a:srgbClr val="000000"/>
                </a:solidFill>
                <a:latin typeface="Calibri Light"/>
                <a:ea typeface="OpenSymbol"/>
              </a:rPr>
              <a:t>vm</a:t>
            </a:r>
            <a:endParaRPr lang="en-US" sz="1500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72D38EED-458D-9505-799D-8473313E8856}"/>
              </a:ext>
            </a:extLst>
          </p:cNvPr>
          <p:cNvSpPr>
            <a:spLocks noGrp="1"/>
          </p:cNvSpPr>
          <p:nvPr>
            <p:ph type="sldNum" idx="3"/>
          </p:nvPr>
        </p:nvSpPr>
        <p:spPr>
          <a:xfrm>
            <a:off x="10902600" y="6622560"/>
            <a:ext cx="1094040" cy="134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r" defTabSz="914400" rtl="0" eaLnBrk="1" latinLnBrk="0" hangingPunct="1">
              <a:buNone/>
              <a:defRPr lang="en-US" sz="1600" b="1" strike="noStrike" kern="1200" spc="-1">
                <a:solidFill>
                  <a:srgbClr val="FFFFFF"/>
                </a:solidFill>
                <a:latin typeface="Calibri Ligh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DFD4C3-C7A2-4F55-86C4-80EB92BCB7A1}" type="slidenum">
              <a:rPr lang="it-IT" smtClean="0"/>
              <a:pPr/>
              <a:t>15</a:t>
            </a:fld>
            <a:endParaRPr/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EDF343F4-29B9-293D-E1CC-DB0D62D6506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823595" cy="1228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F9D50D54-6E9E-DF22-2F86-E1F6B34DDA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116" y="-24354"/>
            <a:ext cx="1948204" cy="1268490"/>
          </a:xfrm>
          <a:prstGeom prst="rect">
            <a:avLst/>
          </a:prstGeom>
        </p:spPr>
      </p:pic>
      <p:pic>
        <p:nvPicPr>
          <p:cNvPr id="10" name="Graphic 2">
            <a:extLst>
              <a:ext uri="{FF2B5EF4-FFF2-40B4-BE49-F238E27FC236}">
                <a16:creationId xmlns:a16="http://schemas.microsoft.com/office/drawing/2014/main" id="{CDEB6C43-53E8-5860-3FB1-8C942FC584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7888" r="7792"/>
          <a:stretch/>
        </p:blipFill>
        <p:spPr>
          <a:xfrm>
            <a:off x="195360" y="1540057"/>
            <a:ext cx="8753856" cy="490974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4">
                <a:extLst>
                  <a:ext uri="{FF2B5EF4-FFF2-40B4-BE49-F238E27FC236}">
                    <a16:creationId xmlns:a16="http://schemas.microsoft.com/office/drawing/2014/main" id="{332D15F4-430D-D660-4676-A1DC9BC90C36}"/>
                  </a:ext>
                </a:extLst>
              </p:cNvPr>
              <p:cNvSpPr txBox="1"/>
              <p:nvPr/>
            </p:nvSpPr>
            <p:spPr>
              <a:xfrm>
                <a:off x="9013224" y="2764930"/>
                <a:ext cx="3074028" cy="3415569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90000" tIns="45000" rIns="90000" bIns="45000" anchor="t">
                <a:noAutofit/>
              </a:bodyPr>
              <a:lstStyle/>
              <a:p>
                <a:pPr algn="ctr"/>
                <a:r>
                  <a:rPr lang="it-IT" sz="1600" b="0" strike="noStrike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Wrt YBCO </a:t>
                </a:r>
                <a:r>
                  <a:rPr lang="it-IT" sz="1600" b="0" strike="noStrike" spc="-1" dirty="0" err="1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SuperPower</a:t>
                </a:r>
                <a:r>
                  <a:rPr lang="it-IT" sz="1600" b="0" strike="noStrike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CC</a:t>
                </a:r>
                <a:r>
                  <a:rPr lang="en-GB" sz="1600" b="0" strike="noStrike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:</a:t>
                </a:r>
              </a:p>
              <a:p>
                <a:pPr algn="ctr"/>
                <a:endParaRPr lang="en-GB" sz="500" i="1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𝑏𝑢𝑙𝑘</m:t>
                        </m:r>
                      </m:sub>
                    </m:sSub>
                  </m:oMath>
                </a14:m>
                <a:r>
                  <a:rPr lang="it-IT" sz="1600" b="0" strike="noStrike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(</a:t>
                </a:r>
                <a:r>
                  <a:rPr lang="it-IT" sz="1600" b="0" strike="noStrike" spc="-1" dirty="0" err="1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computed</a:t>
                </a:r>
                <a:r>
                  <a:rPr lang="it-IT" sz="1600" b="0" strike="noStrike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</a:t>
                </a:r>
                <a:r>
                  <a:rPr lang="it-IT" sz="1600" b="0" strike="noStrike" spc="-1" dirty="0" err="1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assuming</a:t>
                </a:r>
                <a:r>
                  <a:rPr lang="it-IT" sz="1600" b="0" strike="noStrike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a </a:t>
                </a:r>
                <a:r>
                  <a:rPr lang="it-IT" sz="1600" b="0" strike="noStrike" spc="-1" dirty="0" err="1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thickness</a:t>
                </a:r>
                <a:r>
                  <a:rPr lang="it-IT" sz="1600" b="0" strike="noStrike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of ~</a:t>
                </a:r>
                <a:r>
                  <a:rPr lang="it-IT" sz="1600" spc="-1" dirty="0">
                    <a:latin typeface="Book Antiqua" panose="02040602050305030304" pitchFamily="18" charset="0"/>
                  </a:rPr>
                  <a:t>3 µ</a:t>
                </a:r>
                <a:r>
                  <a:rPr lang="it-IT" sz="1600" b="0" strike="noStrike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m) </a:t>
                </a:r>
                <a:r>
                  <a:rPr lang="it-IT" sz="1600" b="0" strike="noStrike" spc="-1" dirty="0" err="1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within</a:t>
                </a:r>
                <a:r>
                  <a:rPr lang="it-IT" sz="1600" b="0" strike="noStrike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a </a:t>
                </a:r>
                <a:r>
                  <a:rPr lang="it-IT" sz="1600" b="0" strike="noStrike" spc="-1" dirty="0" err="1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factor</a:t>
                </a:r>
                <a:r>
                  <a:rPr lang="it-IT" sz="1600" b="0" strike="noStrike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of   1.5-2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sz="900" spc="-1" dirty="0">
                  <a:solidFill>
                    <a:schemeClr val="tx1"/>
                  </a:solidFill>
                  <a:latin typeface="Book Antiqua" panose="0204060205030503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it-IT" sz="1600" b="0" strike="noStrike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</a:t>
                </a:r>
                <a:r>
                  <a:rPr lang="it-IT" sz="1600" b="0" strike="noStrike" spc="-1" dirty="0" err="1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is</a:t>
                </a:r>
                <a:r>
                  <a:rPr lang="it-IT" sz="1600" b="0" strike="noStrike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the </a:t>
                </a:r>
                <a:r>
                  <a:rPr lang="it-IT" sz="1600" b="0" strike="noStrike" spc="-1" dirty="0" err="1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dominant</a:t>
                </a:r>
                <a:r>
                  <a:rPr lang="it-IT" sz="1600" b="0" strike="noStrike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</a:t>
                </a:r>
                <a:r>
                  <a:rPr lang="it-IT" sz="1600" b="0" strike="noStrike" spc="-1" dirty="0" err="1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factor</a:t>
                </a:r>
                <a:r>
                  <a:rPr lang="it-IT" sz="1600" b="0" strike="noStrike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it-IT" sz="1600" b="0" strike="noStrike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</a:t>
                </a:r>
                <a:r>
                  <a:rPr lang="it-IT" sz="1600" b="0" strike="noStrike" spc="-1" dirty="0" err="1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difference</a:t>
                </a:r>
                <a:r>
                  <a:rPr lang="it-IT" sz="1600" b="0" strike="noStrike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@ 70 K</a:t>
                </a:r>
              </a:p>
              <a:p>
                <a:endParaRPr lang="it-IT" sz="900" spc="-1" dirty="0">
                  <a:solidFill>
                    <a:schemeClr val="tx1"/>
                  </a:solidFill>
                  <a:latin typeface="Book Antiqua" panose="0204060205030503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1600" spc="-1" dirty="0" err="1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Promising</a:t>
                </a:r>
                <a:r>
                  <a:rPr lang="it-IT" sz="1600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</a:t>
                </a:r>
                <a:r>
                  <a:rPr lang="it-IT" sz="1600" spc="-1" dirty="0" err="1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results</a:t>
                </a:r>
                <a:r>
                  <a:rPr lang="it-IT" sz="1600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: </a:t>
                </a:r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it-IT" sz="1600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</a:t>
                </a:r>
                <a:r>
                  <a:rPr lang="it-IT" sz="1600" spc="-1" dirty="0" err="1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constant</a:t>
                </a:r>
                <a:r>
                  <a:rPr lang="it-IT" sz="1600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in the </a:t>
                </a:r>
                <a:r>
                  <a:rPr lang="it-IT" sz="1600" i="1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T-B</a:t>
                </a:r>
                <a:r>
                  <a:rPr lang="it-IT" sz="1600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range </a:t>
                </a:r>
                <a:r>
                  <a:rPr lang="it-IT" sz="1600" spc="-1" dirty="0" err="1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reported</a:t>
                </a:r>
                <a:r>
                  <a:rPr lang="it-IT" sz="1600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(</a:t>
                </a:r>
                <a:r>
                  <a:rPr lang="it-IT" sz="1600" spc="-1" dirty="0" err="1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crucial</a:t>
                </a:r>
                <a:r>
                  <a:rPr lang="it-IT" sz="1600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for high B </a:t>
                </a:r>
                <a:r>
                  <a:rPr lang="it-IT" sz="1600" spc="-1" dirty="0" err="1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applications</a:t>
                </a:r>
                <a:r>
                  <a:rPr lang="it-IT" sz="1600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)</a:t>
                </a:r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:endParaRPr lang="it-IT" sz="900" spc="-1" dirty="0">
                  <a:solidFill>
                    <a:schemeClr val="tx1"/>
                  </a:solidFill>
                  <a:latin typeface="Book Antiqua" panose="02040602050305030304" pitchFamily="18" charset="0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:r>
                  <a:rPr lang="it-IT" sz="1600" spc="-1" dirty="0" err="1">
                    <a:latin typeface="Book Antiqua" panose="02040602050305030304" pitchFamily="18" charset="0"/>
                  </a:rPr>
                  <a:t>Ample</a:t>
                </a:r>
                <a:r>
                  <a:rPr lang="it-IT" sz="1600" spc="-1" dirty="0">
                    <a:latin typeface="Book Antiqua" panose="02040602050305030304" pitchFamily="18" charset="0"/>
                  </a:rPr>
                  <a:t> </a:t>
                </a:r>
                <a:r>
                  <a:rPr lang="it-IT" sz="1600" spc="-1" dirty="0" err="1">
                    <a:latin typeface="Book Antiqua" panose="02040602050305030304" pitchFamily="18" charset="0"/>
                  </a:rPr>
                  <a:t>margins</a:t>
                </a:r>
                <a:r>
                  <a:rPr lang="it-IT" sz="1600" spc="-1" dirty="0">
                    <a:latin typeface="Book Antiqua" panose="02040602050305030304" pitchFamily="18" charset="0"/>
                  </a:rPr>
                  <a:t> for</a:t>
                </a:r>
                <a:r>
                  <a:rPr lang="it-IT" sz="1600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it-IT" sz="1600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optimization</a:t>
                </a:r>
              </a:p>
            </p:txBody>
          </p:sp>
        </mc:Choice>
        <mc:Fallback>
          <p:sp>
            <p:nvSpPr>
              <p:cNvPr id="16" name="TextBox 14">
                <a:extLst>
                  <a:ext uri="{FF2B5EF4-FFF2-40B4-BE49-F238E27FC236}">
                    <a16:creationId xmlns:a16="http://schemas.microsoft.com/office/drawing/2014/main" id="{332D15F4-430D-D660-4676-A1DC9BC90C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3224" y="2764930"/>
                <a:ext cx="3074028" cy="3415569"/>
              </a:xfrm>
              <a:prstGeom prst="rect">
                <a:avLst/>
              </a:prstGeom>
              <a:blipFill>
                <a:blip r:embed="rId8"/>
                <a:stretch>
                  <a:fillRect l="-992" t="-714" b="-6786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CasellaDiTesto 176">
            <a:extLst>
              <a:ext uri="{FF2B5EF4-FFF2-40B4-BE49-F238E27FC236}">
                <a16:creationId xmlns:a16="http://schemas.microsoft.com/office/drawing/2014/main" id="{7B5C406C-0AAF-5935-F18C-C72EDFB9615E}"/>
              </a:ext>
            </a:extLst>
          </p:cNvPr>
          <p:cNvSpPr txBox="1"/>
          <p:nvPr/>
        </p:nvSpPr>
        <p:spPr>
          <a:xfrm>
            <a:off x="9604054" y="1609469"/>
            <a:ext cx="232506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Book Antiqua" panose="02040602050305030304" pitchFamily="18" charset="0"/>
              </a:rPr>
              <a:t>Bands refer to different assumed values for </a:t>
            </a:r>
          </a:p>
          <a:p>
            <a:pPr algn="ctr"/>
            <a:r>
              <a:rPr lang="el-GR" sz="1600" dirty="0">
                <a:latin typeface="Book Antiqua" panose="02040602050305030304" pitchFamily="18" charset="0"/>
              </a:rPr>
              <a:t>λ</a:t>
            </a:r>
            <a:r>
              <a:rPr lang="en-GB" sz="1600" baseline="-25000" dirty="0">
                <a:latin typeface="Book Antiqua" panose="02040602050305030304" pitchFamily="18" charset="0"/>
              </a:rPr>
              <a:t>L</a:t>
            </a:r>
            <a:r>
              <a:rPr lang="en-GB" sz="1600" dirty="0">
                <a:latin typeface="Book Antiqua" panose="02040602050305030304" pitchFamily="18" charset="0"/>
              </a:rPr>
              <a:t>(0) = [150,600] nm</a:t>
            </a:r>
          </a:p>
        </p:txBody>
      </p:sp>
      <p:pic>
        <p:nvPicPr>
          <p:cNvPr id="34" name="Immagine 33">
            <a:extLst>
              <a:ext uri="{FF2B5EF4-FFF2-40B4-BE49-F238E27FC236}">
                <a16:creationId xmlns:a16="http://schemas.microsoft.com/office/drawing/2014/main" id="{6AACA817-4133-B7DD-568A-AB20B53F381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23780" y="1857519"/>
            <a:ext cx="4555327" cy="2367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358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o 8">
            <a:extLst>
              <a:ext uri="{FF2B5EF4-FFF2-40B4-BE49-F238E27FC236}">
                <a16:creationId xmlns:a16="http://schemas.microsoft.com/office/drawing/2014/main" id="{A81AFEC8-E1BF-6678-D84B-13E586610B68}"/>
              </a:ext>
            </a:extLst>
          </p:cNvPr>
          <p:cNvGrpSpPr/>
          <p:nvPr/>
        </p:nvGrpSpPr>
        <p:grpSpPr>
          <a:xfrm>
            <a:off x="-1" y="-24354"/>
            <a:ext cx="12211321" cy="6882353"/>
            <a:chOff x="-1" y="-24354"/>
            <a:chExt cx="12211321" cy="6882353"/>
          </a:xfrm>
        </p:grpSpPr>
        <p:grpSp>
          <p:nvGrpSpPr>
            <p:cNvPr id="3" name="Gruppo 2">
              <a:extLst>
                <a:ext uri="{FF2B5EF4-FFF2-40B4-BE49-F238E27FC236}">
                  <a16:creationId xmlns:a16="http://schemas.microsoft.com/office/drawing/2014/main" id="{3B4609D6-B07D-39D9-0A2E-AF9A253B5A8F}"/>
                </a:ext>
              </a:extLst>
            </p:cNvPr>
            <p:cNvGrpSpPr/>
            <p:nvPr/>
          </p:nvGrpSpPr>
          <p:grpSpPr>
            <a:xfrm>
              <a:off x="-1" y="0"/>
              <a:ext cx="12192001" cy="6857999"/>
              <a:chOff x="-1" y="0"/>
              <a:chExt cx="12192001" cy="6857999"/>
            </a:xfrm>
          </p:grpSpPr>
          <p:pic>
            <p:nvPicPr>
              <p:cNvPr id="4" name="Immagine 3">
                <a:extLst>
                  <a:ext uri="{FF2B5EF4-FFF2-40B4-BE49-F238E27FC236}">
                    <a16:creationId xmlns:a16="http://schemas.microsoft.com/office/drawing/2014/main" id="{F4C1CB88-0757-D98B-2D81-BDB09A9B93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" y="0"/>
                <a:ext cx="823595" cy="122809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" name="Immagine 4">
                <a:extLst>
                  <a:ext uri="{FF2B5EF4-FFF2-40B4-BE49-F238E27FC236}">
                    <a16:creationId xmlns:a16="http://schemas.microsoft.com/office/drawing/2014/main" id="{8F68D901-B060-1977-623D-A5B05EE792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" y="3736152"/>
                <a:ext cx="3185795" cy="3121847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6" name="Immagine 5">
                <a:extLst>
                  <a:ext uri="{FF2B5EF4-FFF2-40B4-BE49-F238E27FC236}">
                    <a16:creationId xmlns:a16="http://schemas.microsoft.com/office/drawing/2014/main" id="{81A0B310-D62C-5851-F10B-7BE7D293FC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222499" y="1023620"/>
                <a:ext cx="1969501" cy="451095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8" name="Picture 8" descr="A blue and black logo&#10;&#10;Description automatically generated">
              <a:extLst>
                <a:ext uri="{FF2B5EF4-FFF2-40B4-BE49-F238E27FC236}">
                  <a16:creationId xmlns:a16="http://schemas.microsoft.com/office/drawing/2014/main" id="{453F51BF-F3AC-379D-4111-1D8FFDA2349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63116" y="-24354"/>
              <a:ext cx="1948204" cy="1268490"/>
            </a:xfrm>
            <a:prstGeom prst="rect">
              <a:avLst/>
            </a:prstGeom>
          </p:spPr>
        </p:pic>
      </p:grpSp>
      <p:pic>
        <p:nvPicPr>
          <p:cNvPr id="11" name="Immagine 10">
            <a:extLst>
              <a:ext uri="{FF2B5EF4-FFF2-40B4-BE49-F238E27FC236}">
                <a16:creationId xmlns:a16="http://schemas.microsoft.com/office/drawing/2014/main" id="{49DD322E-4D67-5AF4-1ED5-19C0005378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33959" y="2661825"/>
            <a:ext cx="4681170" cy="3708400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4363984B-077C-54B3-3BAB-DE839CF53800}"/>
              </a:ext>
            </a:extLst>
          </p:cNvPr>
          <p:cNvSpPr txBox="1"/>
          <p:nvPr/>
        </p:nvSpPr>
        <p:spPr>
          <a:xfrm>
            <a:off x="933558" y="848525"/>
            <a:ext cx="835056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333333"/>
                </a:solidFill>
                <a:effectLst/>
                <a:latin typeface="-apple-system"/>
              </a:rPr>
              <a:t>Requirements inherent of the particle accelerator environment. </a:t>
            </a:r>
          </a:p>
          <a:p>
            <a:endParaRPr lang="en-US" dirty="0">
              <a:solidFill>
                <a:srgbClr val="333333"/>
              </a:solidFill>
              <a:latin typeface="-apple-system"/>
            </a:endParaRPr>
          </a:p>
          <a:p>
            <a:r>
              <a:rPr lang="en-US" b="1" u="sng" dirty="0">
                <a:solidFill>
                  <a:srgbClr val="333333"/>
                </a:solidFill>
                <a:latin typeface="-apple-system"/>
              </a:rPr>
              <a:t>Vacuum: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 Pumping test of degassing RGA from surface after 24 h pumping are</a:t>
            </a:r>
          </a:p>
          <a:p>
            <a:r>
              <a:rPr lang="en-US" b="0" i="0" dirty="0">
                <a:solidFill>
                  <a:srgbClr val="333333"/>
                </a:solidFill>
                <a:effectLst/>
                <a:latin typeface="-apple-system"/>
              </a:rPr>
              <a:t>The RGA after 24 h of pumping was readily within CERN's acceptance criteria for unbaked components. In addition, XPS analysis revealed that no high atomic mass elements (Tl, Pb, Bi) are released by the pellet.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 </a:t>
            </a:r>
            <a:endParaRPr lang="it-IT" dirty="0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7C00D389-6E91-7D17-05E6-C991D007DA85}"/>
              </a:ext>
            </a:extLst>
          </p:cNvPr>
          <p:cNvSpPr txBox="1"/>
          <p:nvPr/>
        </p:nvSpPr>
        <p:spPr>
          <a:xfrm>
            <a:off x="1071406" y="3429000"/>
            <a:ext cx="610552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u="sng" dirty="0"/>
              <a:t>Secondary Electron Yield (SEY)</a:t>
            </a:r>
            <a:r>
              <a:rPr lang="en-US" dirty="0"/>
              <a:t>: the bare Tl-1223 surface has a rather high initial </a:t>
            </a:r>
            <a:r>
              <a:rPr lang="en-US" dirty="0" err="1"/>
              <a:t>δmax</a:t>
            </a:r>
            <a:r>
              <a:rPr lang="en-US" dirty="0"/>
              <a:t> at room temperature. The application of a thin amorphous carbon coating </a:t>
            </a:r>
          </a:p>
          <a:p>
            <a:endParaRPr lang="en-US" dirty="0"/>
          </a:p>
          <a:p>
            <a:r>
              <a:rPr lang="en-US" dirty="0"/>
              <a:t>(150 nm thick Ti buffer layer followed by addition of a 100 nm thick a-C top layer). dropped the SEY to 0.77, very promising result for further development of this approach.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33606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antenna&#10;&#10;Descrizione generata automaticamente">
            <a:extLst>
              <a:ext uri="{FF2B5EF4-FFF2-40B4-BE49-F238E27FC236}">
                <a16:creationId xmlns:a16="http://schemas.microsoft.com/office/drawing/2014/main" id="{D5783577-881B-7194-1FCB-EE1B3B8F6B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823595" cy="1228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CB79D3AC-E8CF-6CCF-0B7C-F185E5074F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2499" y="1023620"/>
            <a:ext cx="1969501" cy="4510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EECD7AC-0C8A-0183-97E8-7770271DE4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736152"/>
            <a:ext cx="3185795" cy="312184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61C4CC4F-8985-0DFE-3879-722A41262C0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116" y="-24354"/>
            <a:ext cx="1948204" cy="12684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F7BE8D7-8E3F-2214-64FB-96D73BA4CD81}"/>
              </a:ext>
            </a:extLst>
          </p:cNvPr>
          <p:cNvSpPr txBox="1"/>
          <p:nvPr/>
        </p:nvSpPr>
        <p:spPr>
          <a:xfrm>
            <a:off x="2382763" y="5405108"/>
            <a:ext cx="75344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0" dirty="0">
                <a:latin typeface="Cochocib Script Latin Pro" panose="02000503000000020003" pitchFamily="2" charset="0"/>
              </a:rPr>
              <a:t>Thank you for </a:t>
            </a:r>
            <a:r>
              <a:rPr lang="it-IT" sz="8000" dirty="0" err="1">
                <a:latin typeface="Cochocib Script Latin Pro" panose="02000503000000020003" pitchFamily="2" charset="0"/>
              </a:rPr>
              <a:t>your</a:t>
            </a:r>
            <a:r>
              <a:rPr lang="it-IT" sz="8000" dirty="0">
                <a:latin typeface="Cochocib Script Latin Pro" panose="02000503000000020003" pitchFamily="2" charset="0"/>
              </a:rPr>
              <a:t> </a:t>
            </a:r>
            <a:r>
              <a:rPr lang="it-IT" sz="8000" dirty="0" err="1">
                <a:latin typeface="Cochocib Script Latin Pro" panose="02000503000000020003" pitchFamily="2" charset="0"/>
              </a:rPr>
              <a:t>attention</a:t>
            </a:r>
            <a:endParaRPr lang="it-IT" sz="8000" dirty="0">
              <a:latin typeface="Cochocib Script Latin Pro" panose="02000503000000020003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35E069C-A63A-0F0C-1D85-A40C261525F8}"/>
              </a:ext>
            </a:extLst>
          </p:cNvPr>
          <p:cNvSpPr txBox="1"/>
          <p:nvPr/>
        </p:nvSpPr>
        <p:spPr>
          <a:xfrm>
            <a:off x="2062570" y="2667884"/>
            <a:ext cx="296316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dirty="0"/>
              <a:t>Tl-1223 coatings approach the performances required, in terms of critical current and irreversibility field, by FCC application. </a:t>
            </a:r>
            <a:endParaRPr lang="it-IT" sz="1400" dirty="0"/>
          </a:p>
        </p:txBody>
      </p:sp>
      <p:sp>
        <p:nvSpPr>
          <p:cNvPr id="37" name="Arrow: Chevron 36">
            <a:extLst>
              <a:ext uri="{FF2B5EF4-FFF2-40B4-BE49-F238E27FC236}">
                <a16:creationId xmlns:a16="http://schemas.microsoft.com/office/drawing/2014/main" id="{8F6A82F4-6662-F265-A9C6-393462036FC9}"/>
              </a:ext>
            </a:extLst>
          </p:cNvPr>
          <p:cNvSpPr/>
          <p:nvPr/>
        </p:nvSpPr>
        <p:spPr>
          <a:xfrm>
            <a:off x="1580244" y="3911625"/>
            <a:ext cx="676599" cy="857783"/>
          </a:xfrm>
          <a:custGeom>
            <a:avLst/>
            <a:gdLst>
              <a:gd name="connsiteX0" fmla="*/ 0 w 676599"/>
              <a:gd name="connsiteY0" fmla="*/ 0 h 857783"/>
              <a:gd name="connsiteX1" fmla="*/ 188663 w 676599"/>
              <a:gd name="connsiteY1" fmla="*/ 0 h 857783"/>
              <a:gd name="connsiteX2" fmla="*/ 427752 w 676599"/>
              <a:gd name="connsiteY2" fmla="*/ 210157 h 857783"/>
              <a:gd name="connsiteX3" fmla="*/ 676599 w 676599"/>
              <a:gd name="connsiteY3" fmla="*/ 428892 h 857783"/>
              <a:gd name="connsiteX4" fmla="*/ 432631 w 676599"/>
              <a:gd name="connsiteY4" fmla="*/ 643338 h 857783"/>
              <a:gd name="connsiteX5" fmla="*/ 188663 w 676599"/>
              <a:gd name="connsiteY5" fmla="*/ 857783 h 857783"/>
              <a:gd name="connsiteX6" fmla="*/ 0 w 676599"/>
              <a:gd name="connsiteY6" fmla="*/ 857783 h 857783"/>
              <a:gd name="connsiteX7" fmla="*/ 248847 w 676599"/>
              <a:gd name="connsiteY7" fmla="*/ 639049 h 857783"/>
              <a:gd name="connsiteX8" fmla="*/ 487936 w 676599"/>
              <a:gd name="connsiteY8" fmla="*/ 428892 h 857783"/>
              <a:gd name="connsiteX9" fmla="*/ 258606 w 676599"/>
              <a:gd name="connsiteY9" fmla="*/ 227313 h 857783"/>
              <a:gd name="connsiteX10" fmla="*/ 0 w 676599"/>
              <a:gd name="connsiteY10" fmla="*/ 0 h 857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6599" h="857783" fill="none" extrusionOk="0">
                <a:moveTo>
                  <a:pt x="0" y="0"/>
                </a:moveTo>
                <a:cubicBezTo>
                  <a:pt x="57249" y="-8760"/>
                  <a:pt x="96654" y="1172"/>
                  <a:pt x="188663" y="0"/>
                </a:cubicBezTo>
                <a:cubicBezTo>
                  <a:pt x="286766" y="58212"/>
                  <a:pt x="302404" y="138857"/>
                  <a:pt x="427752" y="210157"/>
                </a:cubicBezTo>
                <a:cubicBezTo>
                  <a:pt x="553100" y="281457"/>
                  <a:pt x="543953" y="356667"/>
                  <a:pt x="676599" y="428892"/>
                </a:cubicBezTo>
                <a:cubicBezTo>
                  <a:pt x="629128" y="473932"/>
                  <a:pt x="520465" y="530743"/>
                  <a:pt x="432631" y="643338"/>
                </a:cubicBezTo>
                <a:cubicBezTo>
                  <a:pt x="344797" y="755932"/>
                  <a:pt x="277410" y="764160"/>
                  <a:pt x="188663" y="857783"/>
                </a:cubicBezTo>
                <a:cubicBezTo>
                  <a:pt x="134707" y="876026"/>
                  <a:pt x="82001" y="843352"/>
                  <a:pt x="0" y="857783"/>
                </a:cubicBezTo>
                <a:cubicBezTo>
                  <a:pt x="94847" y="758566"/>
                  <a:pt x="147236" y="744129"/>
                  <a:pt x="248847" y="639049"/>
                </a:cubicBezTo>
                <a:cubicBezTo>
                  <a:pt x="350458" y="533969"/>
                  <a:pt x="400010" y="519462"/>
                  <a:pt x="487936" y="428892"/>
                </a:cubicBezTo>
                <a:cubicBezTo>
                  <a:pt x="402002" y="375066"/>
                  <a:pt x="362503" y="293067"/>
                  <a:pt x="258606" y="227313"/>
                </a:cubicBezTo>
                <a:cubicBezTo>
                  <a:pt x="154709" y="161559"/>
                  <a:pt x="69538" y="56784"/>
                  <a:pt x="0" y="0"/>
                </a:cubicBezTo>
                <a:close/>
              </a:path>
              <a:path w="676599" h="857783" stroke="0" extrusionOk="0">
                <a:moveTo>
                  <a:pt x="0" y="0"/>
                </a:moveTo>
                <a:cubicBezTo>
                  <a:pt x="44363" y="-7449"/>
                  <a:pt x="119894" y="3129"/>
                  <a:pt x="188663" y="0"/>
                </a:cubicBezTo>
                <a:cubicBezTo>
                  <a:pt x="247218" y="44605"/>
                  <a:pt x="339953" y="174286"/>
                  <a:pt x="432631" y="214446"/>
                </a:cubicBezTo>
                <a:cubicBezTo>
                  <a:pt x="525309" y="254606"/>
                  <a:pt x="560251" y="359267"/>
                  <a:pt x="676599" y="428892"/>
                </a:cubicBezTo>
                <a:cubicBezTo>
                  <a:pt x="604156" y="536386"/>
                  <a:pt x="532973" y="511587"/>
                  <a:pt x="437510" y="639049"/>
                </a:cubicBezTo>
                <a:cubicBezTo>
                  <a:pt x="342047" y="766511"/>
                  <a:pt x="283021" y="741723"/>
                  <a:pt x="188663" y="857783"/>
                </a:cubicBezTo>
                <a:cubicBezTo>
                  <a:pt x="141544" y="867156"/>
                  <a:pt x="88609" y="845032"/>
                  <a:pt x="0" y="857783"/>
                </a:cubicBezTo>
                <a:cubicBezTo>
                  <a:pt x="106847" y="757841"/>
                  <a:pt x="157817" y="757279"/>
                  <a:pt x="234209" y="651915"/>
                </a:cubicBezTo>
                <a:cubicBezTo>
                  <a:pt x="310601" y="546551"/>
                  <a:pt x="444856" y="490193"/>
                  <a:pt x="487936" y="428892"/>
                </a:cubicBezTo>
                <a:cubicBezTo>
                  <a:pt x="407619" y="382379"/>
                  <a:pt x="343429" y="297523"/>
                  <a:pt x="243968" y="214446"/>
                </a:cubicBezTo>
                <a:cubicBezTo>
                  <a:pt x="144507" y="131369"/>
                  <a:pt x="104258" y="64548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extLst>
              <a:ext uri="{C807C97D-BFC1-408E-A445-0C87EB9F89A2}">
                <ask:lineSketchStyleProps xmlns:ask="http://schemas.microsoft.com/office/drawing/2018/sketchyshapes" sd="3484773478">
                  <a:prstGeom prst="chevron">
                    <a:avLst>
                      <a:gd name="adj" fmla="val 72116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00" dirty="0">
              <a:solidFill>
                <a:schemeClr val="tx1"/>
              </a:solidFill>
            </a:endParaRPr>
          </a:p>
        </p:txBody>
      </p:sp>
      <p:sp>
        <p:nvSpPr>
          <p:cNvPr id="38" name="Arrow: Chevron 37">
            <a:extLst>
              <a:ext uri="{FF2B5EF4-FFF2-40B4-BE49-F238E27FC236}">
                <a16:creationId xmlns:a16="http://schemas.microsoft.com/office/drawing/2014/main" id="{D509CC45-B1EA-43C0-69BB-21315545A053}"/>
              </a:ext>
            </a:extLst>
          </p:cNvPr>
          <p:cNvSpPr/>
          <p:nvPr/>
        </p:nvSpPr>
        <p:spPr>
          <a:xfrm>
            <a:off x="1177024" y="2579668"/>
            <a:ext cx="676599" cy="857783"/>
          </a:xfrm>
          <a:custGeom>
            <a:avLst/>
            <a:gdLst>
              <a:gd name="connsiteX0" fmla="*/ 0 w 676599"/>
              <a:gd name="connsiteY0" fmla="*/ 0 h 857783"/>
              <a:gd name="connsiteX1" fmla="*/ 188663 w 676599"/>
              <a:gd name="connsiteY1" fmla="*/ 0 h 857783"/>
              <a:gd name="connsiteX2" fmla="*/ 422872 w 676599"/>
              <a:gd name="connsiteY2" fmla="*/ 205868 h 857783"/>
              <a:gd name="connsiteX3" fmla="*/ 676599 w 676599"/>
              <a:gd name="connsiteY3" fmla="*/ 428892 h 857783"/>
              <a:gd name="connsiteX4" fmla="*/ 432631 w 676599"/>
              <a:gd name="connsiteY4" fmla="*/ 643338 h 857783"/>
              <a:gd name="connsiteX5" fmla="*/ 188663 w 676599"/>
              <a:gd name="connsiteY5" fmla="*/ 857783 h 857783"/>
              <a:gd name="connsiteX6" fmla="*/ 0 w 676599"/>
              <a:gd name="connsiteY6" fmla="*/ 857783 h 857783"/>
              <a:gd name="connsiteX7" fmla="*/ 253727 w 676599"/>
              <a:gd name="connsiteY7" fmla="*/ 634760 h 857783"/>
              <a:gd name="connsiteX8" fmla="*/ 487936 w 676599"/>
              <a:gd name="connsiteY8" fmla="*/ 428892 h 857783"/>
              <a:gd name="connsiteX9" fmla="*/ 258606 w 676599"/>
              <a:gd name="connsiteY9" fmla="*/ 227313 h 857783"/>
              <a:gd name="connsiteX10" fmla="*/ 0 w 676599"/>
              <a:gd name="connsiteY10" fmla="*/ 0 h 857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6599" h="857783" fill="none" extrusionOk="0">
                <a:moveTo>
                  <a:pt x="0" y="0"/>
                </a:moveTo>
                <a:cubicBezTo>
                  <a:pt x="52221" y="-14753"/>
                  <a:pt x="106346" y="9098"/>
                  <a:pt x="188663" y="0"/>
                </a:cubicBezTo>
                <a:cubicBezTo>
                  <a:pt x="299659" y="94302"/>
                  <a:pt x="300740" y="109544"/>
                  <a:pt x="422872" y="205868"/>
                </a:cubicBezTo>
                <a:cubicBezTo>
                  <a:pt x="545004" y="302192"/>
                  <a:pt x="610095" y="379554"/>
                  <a:pt x="676599" y="428892"/>
                </a:cubicBezTo>
                <a:cubicBezTo>
                  <a:pt x="634977" y="495219"/>
                  <a:pt x="522200" y="521498"/>
                  <a:pt x="432631" y="643338"/>
                </a:cubicBezTo>
                <a:cubicBezTo>
                  <a:pt x="343061" y="765177"/>
                  <a:pt x="234440" y="793097"/>
                  <a:pt x="188663" y="857783"/>
                </a:cubicBezTo>
                <a:cubicBezTo>
                  <a:pt x="135244" y="874657"/>
                  <a:pt x="68912" y="846249"/>
                  <a:pt x="0" y="857783"/>
                </a:cubicBezTo>
                <a:cubicBezTo>
                  <a:pt x="65800" y="760668"/>
                  <a:pt x="170435" y="716453"/>
                  <a:pt x="253727" y="634760"/>
                </a:cubicBezTo>
                <a:cubicBezTo>
                  <a:pt x="337019" y="553067"/>
                  <a:pt x="453800" y="505018"/>
                  <a:pt x="487936" y="428892"/>
                </a:cubicBezTo>
                <a:cubicBezTo>
                  <a:pt x="399564" y="380390"/>
                  <a:pt x="366900" y="279430"/>
                  <a:pt x="258606" y="227313"/>
                </a:cubicBezTo>
                <a:cubicBezTo>
                  <a:pt x="150312" y="175196"/>
                  <a:pt x="115022" y="74497"/>
                  <a:pt x="0" y="0"/>
                </a:cubicBezTo>
                <a:close/>
              </a:path>
              <a:path w="676599" h="857783" stroke="0" extrusionOk="0">
                <a:moveTo>
                  <a:pt x="0" y="0"/>
                </a:moveTo>
                <a:cubicBezTo>
                  <a:pt x="66593" y="-6368"/>
                  <a:pt x="139684" y="454"/>
                  <a:pt x="188663" y="0"/>
                </a:cubicBezTo>
                <a:cubicBezTo>
                  <a:pt x="267827" y="54608"/>
                  <a:pt x="293515" y="138877"/>
                  <a:pt x="422872" y="205868"/>
                </a:cubicBezTo>
                <a:cubicBezTo>
                  <a:pt x="552229" y="272859"/>
                  <a:pt x="553739" y="321863"/>
                  <a:pt x="676599" y="428892"/>
                </a:cubicBezTo>
                <a:cubicBezTo>
                  <a:pt x="610436" y="530114"/>
                  <a:pt x="474017" y="563136"/>
                  <a:pt x="437510" y="639049"/>
                </a:cubicBezTo>
                <a:cubicBezTo>
                  <a:pt x="401003" y="714962"/>
                  <a:pt x="219670" y="788253"/>
                  <a:pt x="188663" y="857783"/>
                </a:cubicBezTo>
                <a:cubicBezTo>
                  <a:pt x="137632" y="858038"/>
                  <a:pt x="90136" y="839905"/>
                  <a:pt x="0" y="857783"/>
                </a:cubicBezTo>
                <a:cubicBezTo>
                  <a:pt x="101140" y="740248"/>
                  <a:pt x="123425" y="750876"/>
                  <a:pt x="234209" y="651915"/>
                </a:cubicBezTo>
                <a:cubicBezTo>
                  <a:pt x="344994" y="552954"/>
                  <a:pt x="437705" y="505184"/>
                  <a:pt x="487936" y="428892"/>
                </a:cubicBezTo>
                <a:cubicBezTo>
                  <a:pt x="386689" y="344542"/>
                  <a:pt x="325804" y="236211"/>
                  <a:pt x="239089" y="210157"/>
                </a:cubicBezTo>
                <a:cubicBezTo>
                  <a:pt x="152374" y="184103"/>
                  <a:pt x="68558" y="50856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extLst>
              <a:ext uri="{C807C97D-BFC1-408E-A445-0C87EB9F89A2}">
                <ask:lineSketchStyleProps xmlns:ask="http://schemas.microsoft.com/office/drawing/2018/sketchyshapes" sd="3817738163">
                  <a:prstGeom prst="chevron">
                    <a:avLst>
                      <a:gd name="adj" fmla="val 72116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00" dirty="0">
              <a:solidFill>
                <a:schemeClr val="tx1"/>
              </a:solidFill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F43F06A-4DEE-6DB1-EB5B-E0DAE4955DE3}"/>
              </a:ext>
            </a:extLst>
          </p:cNvPr>
          <p:cNvSpPr txBox="1"/>
          <p:nvPr/>
        </p:nvSpPr>
        <p:spPr>
          <a:xfrm>
            <a:off x="2875843" y="323707"/>
            <a:ext cx="26675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err="1"/>
              <a:t>Conclusion</a:t>
            </a:r>
            <a:endParaRPr lang="it-IT" sz="2800" dirty="0"/>
          </a:p>
          <a:p>
            <a:endParaRPr lang="it-IT" sz="2800" dirty="0"/>
          </a:p>
        </p:txBody>
      </p:sp>
      <p:sp>
        <p:nvSpPr>
          <p:cNvPr id="3" name="TextBox 28">
            <a:extLst>
              <a:ext uri="{FF2B5EF4-FFF2-40B4-BE49-F238E27FC236}">
                <a16:creationId xmlns:a16="http://schemas.microsoft.com/office/drawing/2014/main" id="{4CAF8DFE-9859-F3EE-4C15-D1C8A4D99780}"/>
              </a:ext>
            </a:extLst>
          </p:cNvPr>
          <p:cNvSpPr txBox="1"/>
          <p:nvPr/>
        </p:nvSpPr>
        <p:spPr>
          <a:xfrm>
            <a:off x="1280036" y="1143376"/>
            <a:ext cx="353919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/>
              <a:t>A </a:t>
            </a:r>
            <a:r>
              <a:rPr lang="it-IT" sz="1400" dirty="0" err="1"/>
              <a:t>reliable</a:t>
            </a:r>
            <a:r>
              <a:rPr lang="it-IT" sz="1400" dirty="0"/>
              <a:t> </a:t>
            </a:r>
            <a:r>
              <a:rPr lang="it-IT" sz="1400" dirty="0" err="1"/>
              <a:t>method</a:t>
            </a:r>
            <a:r>
              <a:rPr lang="it-IT" sz="1400" dirty="0"/>
              <a:t> </a:t>
            </a:r>
            <a:r>
              <a:rPr lang="it-IT" sz="1400" dirty="0" err="1"/>
              <a:t>based</a:t>
            </a:r>
            <a:r>
              <a:rPr lang="it-IT" sz="1400" dirty="0"/>
              <a:t> on </a:t>
            </a:r>
            <a:r>
              <a:rPr lang="it-IT" sz="1400" dirty="0" err="1"/>
              <a:t>amorphous</a:t>
            </a:r>
            <a:r>
              <a:rPr lang="it-IT" sz="1400" dirty="0"/>
              <a:t> precursor </a:t>
            </a:r>
            <a:r>
              <a:rPr lang="it-IT" sz="1400" dirty="0" err="1"/>
              <a:t>deposition</a:t>
            </a:r>
            <a:r>
              <a:rPr lang="it-IT" sz="1400" dirty="0"/>
              <a:t> </a:t>
            </a:r>
            <a:r>
              <a:rPr lang="it-IT" sz="1400" dirty="0" err="1"/>
              <a:t>followed</a:t>
            </a:r>
            <a:r>
              <a:rPr lang="it-IT" sz="1400" dirty="0"/>
              <a:t> by a high temperature/high pressure </a:t>
            </a:r>
            <a:r>
              <a:rPr lang="it-IT" sz="1400" dirty="0" err="1"/>
              <a:t>thermic</a:t>
            </a:r>
            <a:r>
              <a:rPr lang="it-IT" sz="1400" dirty="0"/>
              <a:t> treatment to produce </a:t>
            </a:r>
            <a:r>
              <a:rPr lang="it-IT" sz="1400" dirty="0" err="1"/>
              <a:t>almost</a:t>
            </a:r>
            <a:r>
              <a:rPr lang="it-IT" sz="1400" dirty="0"/>
              <a:t> pure </a:t>
            </a:r>
            <a:r>
              <a:rPr lang="it-IT" sz="1400" dirty="0" err="1"/>
              <a:t>Tl</a:t>
            </a:r>
            <a:r>
              <a:rPr lang="it-IT" sz="1400" dirty="0"/>
              <a:t>(1223) </a:t>
            </a:r>
            <a:r>
              <a:rPr lang="it-IT" sz="1400" dirty="0" err="1"/>
              <a:t>superconducting</a:t>
            </a:r>
            <a:r>
              <a:rPr lang="it-IT" sz="1400" dirty="0"/>
              <a:t> coating </a:t>
            </a:r>
            <a:r>
              <a:rPr lang="it-IT" sz="1400" dirty="0" err="1"/>
              <a:t>has</a:t>
            </a:r>
            <a:r>
              <a:rPr lang="it-IT" sz="1400" dirty="0"/>
              <a:t> </a:t>
            </a:r>
            <a:r>
              <a:rPr lang="it-IT" sz="1400" dirty="0" err="1"/>
              <a:t>been</a:t>
            </a:r>
            <a:r>
              <a:rPr lang="it-IT" sz="1400" dirty="0"/>
              <a:t> </a:t>
            </a:r>
            <a:r>
              <a:rPr lang="it-IT" sz="1400" dirty="0" err="1"/>
              <a:t>demonstreated</a:t>
            </a:r>
            <a:endParaRPr lang="it-IT" sz="1400" dirty="0"/>
          </a:p>
        </p:txBody>
      </p:sp>
      <p:sp>
        <p:nvSpPr>
          <p:cNvPr id="13" name="Arrow: Chevron 37">
            <a:extLst>
              <a:ext uri="{FF2B5EF4-FFF2-40B4-BE49-F238E27FC236}">
                <a16:creationId xmlns:a16="http://schemas.microsoft.com/office/drawing/2014/main" id="{95D1BFB6-F91A-DC60-BA40-241122D57ABA}"/>
              </a:ext>
            </a:extLst>
          </p:cNvPr>
          <p:cNvSpPr/>
          <p:nvPr/>
        </p:nvSpPr>
        <p:spPr>
          <a:xfrm>
            <a:off x="417522" y="1420364"/>
            <a:ext cx="676599" cy="857783"/>
          </a:xfrm>
          <a:custGeom>
            <a:avLst/>
            <a:gdLst>
              <a:gd name="connsiteX0" fmla="*/ 0 w 676599"/>
              <a:gd name="connsiteY0" fmla="*/ 0 h 857783"/>
              <a:gd name="connsiteX1" fmla="*/ 188663 w 676599"/>
              <a:gd name="connsiteY1" fmla="*/ 0 h 857783"/>
              <a:gd name="connsiteX2" fmla="*/ 422872 w 676599"/>
              <a:gd name="connsiteY2" fmla="*/ 205868 h 857783"/>
              <a:gd name="connsiteX3" fmla="*/ 676599 w 676599"/>
              <a:gd name="connsiteY3" fmla="*/ 428892 h 857783"/>
              <a:gd name="connsiteX4" fmla="*/ 432631 w 676599"/>
              <a:gd name="connsiteY4" fmla="*/ 643338 h 857783"/>
              <a:gd name="connsiteX5" fmla="*/ 188663 w 676599"/>
              <a:gd name="connsiteY5" fmla="*/ 857783 h 857783"/>
              <a:gd name="connsiteX6" fmla="*/ 0 w 676599"/>
              <a:gd name="connsiteY6" fmla="*/ 857783 h 857783"/>
              <a:gd name="connsiteX7" fmla="*/ 253727 w 676599"/>
              <a:gd name="connsiteY7" fmla="*/ 634760 h 857783"/>
              <a:gd name="connsiteX8" fmla="*/ 487936 w 676599"/>
              <a:gd name="connsiteY8" fmla="*/ 428892 h 857783"/>
              <a:gd name="connsiteX9" fmla="*/ 258606 w 676599"/>
              <a:gd name="connsiteY9" fmla="*/ 227313 h 857783"/>
              <a:gd name="connsiteX10" fmla="*/ 0 w 676599"/>
              <a:gd name="connsiteY10" fmla="*/ 0 h 857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6599" h="857783" fill="none" extrusionOk="0">
                <a:moveTo>
                  <a:pt x="0" y="0"/>
                </a:moveTo>
                <a:cubicBezTo>
                  <a:pt x="52221" y="-14753"/>
                  <a:pt x="106346" y="9098"/>
                  <a:pt x="188663" y="0"/>
                </a:cubicBezTo>
                <a:cubicBezTo>
                  <a:pt x="299659" y="94302"/>
                  <a:pt x="300740" y="109544"/>
                  <a:pt x="422872" y="205868"/>
                </a:cubicBezTo>
                <a:cubicBezTo>
                  <a:pt x="545004" y="302192"/>
                  <a:pt x="610095" y="379554"/>
                  <a:pt x="676599" y="428892"/>
                </a:cubicBezTo>
                <a:cubicBezTo>
                  <a:pt x="634977" y="495219"/>
                  <a:pt x="522200" y="521498"/>
                  <a:pt x="432631" y="643338"/>
                </a:cubicBezTo>
                <a:cubicBezTo>
                  <a:pt x="343061" y="765177"/>
                  <a:pt x="234440" y="793097"/>
                  <a:pt x="188663" y="857783"/>
                </a:cubicBezTo>
                <a:cubicBezTo>
                  <a:pt x="135244" y="874657"/>
                  <a:pt x="68912" y="846249"/>
                  <a:pt x="0" y="857783"/>
                </a:cubicBezTo>
                <a:cubicBezTo>
                  <a:pt x="65800" y="760668"/>
                  <a:pt x="170435" y="716453"/>
                  <a:pt x="253727" y="634760"/>
                </a:cubicBezTo>
                <a:cubicBezTo>
                  <a:pt x="337019" y="553067"/>
                  <a:pt x="453800" y="505018"/>
                  <a:pt x="487936" y="428892"/>
                </a:cubicBezTo>
                <a:cubicBezTo>
                  <a:pt x="399564" y="380390"/>
                  <a:pt x="366900" y="279430"/>
                  <a:pt x="258606" y="227313"/>
                </a:cubicBezTo>
                <a:cubicBezTo>
                  <a:pt x="150312" y="175196"/>
                  <a:pt x="115022" y="74497"/>
                  <a:pt x="0" y="0"/>
                </a:cubicBezTo>
                <a:close/>
              </a:path>
              <a:path w="676599" h="857783" stroke="0" extrusionOk="0">
                <a:moveTo>
                  <a:pt x="0" y="0"/>
                </a:moveTo>
                <a:cubicBezTo>
                  <a:pt x="66593" y="-6368"/>
                  <a:pt x="139684" y="454"/>
                  <a:pt x="188663" y="0"/>
                </a:cubicBezTo>
                <a:cubicBezTo>
                  <a:pt x="267827" y="54608"/>
                  <a:pt x="293515" y="138877"/>
                  <a:pt x="422872" y="205868"/>
                </a:cubicBezTo>
                <a:cubicBezTo>
                  <a:pt x="552229" y="272859"/>
                  <a:pt x="553739" y="321863"/>
                  <a:pt x="676599" y="428892"/>
                </a:cubicBezTo>
                <a:cubicBezTo>
                  <a:pt x="610436" y="530114"/>
                  <a:pt x="474017" y="563136"/>
                  <a:pt x="437510" y="639049"/>
                </a:cubicBezTo>
                <a:cubicBezTo>
                  <a:pt x="401003" y="714962"/>
                  <a:pt x="219670" y="788253"/>
                  <a:pt x="188663" y="857783"/>
                </a:cubicBezTo>
                <a:cubicBezTo>
                  <a:pt x="137632" y="858038"/>
                  <a:pt x="90136" y="839905"/>
                  <a:pt x="0" y="857783"/>
                </a:cubicBezTo>
                <a:cubicBezTo>
                  <a:pt x="101140" y="740248"/>
                  <a:pt x="123425" y="750876"/>
                  <a:pt x="234209" y="651915"/>
                </a:cubicBezTo>
                <a:cubicBezTo>
                  <a:pt x="344994" y="552954"/>
                  <a:pt x="437705" y="505184"/>
                  <a:pt x="487936" y="428892"/>
                </a:cubicBezTo>
                <a:cubicBezTo>
                  <a:pt x="386689" y="344542"/>
                  <a:pt x="325804" y="236211"/>
                  <a:pt x="239089" y="210157"/>
                </a:cubicBezTo>
                <a:cubicBezTo>
                  <a:pt x="152374" y="184103"/>
                  <a:pt x="68558" y="50856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extLst>
              <a:ext uri="{C807C97D-BFC1-408E-A445-0C87EB9F89A2}">
                <ask:lineSketchStyleProps xmlns:ask="http://schemas.microsoft.com/office/drawing/2018/sketchyshapes" sd="3817738163">
                  <a:prstGeom prst="chevron">
                    <a:avLst>
                      <a:gd name="adj" fmla="val 72116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00" dirty="0">
              <a:solidFill>
                <a:schemeClr val="tx1"/>
              </a:solidFill>
            </a:endParaRP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52714D91-978E-EB9E-3406-4A3ADB9989F7}"/>
              </a:ext>
            </a:extLst>
          </p:cNvPr>
          <p:cNvSpPr txBox="1"/>
          <p:nvPr/>
        </p:nvSpPr>
        <p:spPr>
          <a:xfrm>
            <a:off x="2316412" y="3856472"/>
            <a:ext cx="422963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Tl(1223) sample exhibits a vortex flux-flow resistivity (𝜌_ff) that is nearly comparable to </a:t>
            </a:r>
            <a:r>
              <a:rPr lang="en-US" sz="1400" dirty="0" err="1"/>
              <a:t>ReBCO</a:t>
            </a:r>
            <a:r>
              <a:rPr lang="en-US" sz="1400" dirty="0"/>
              <a:t> tapes. The observed lower surface resistance is due to a lower pinning constant (</a:t>
            </a:r>
            <a:r>
              <a:rPr lang="en-US" sz="1400" dirty="0" err="1"/>
              <a:t>k_p</a:t>
            </a:r>
            <a:r>
              <a:rPr lang="en-US" sz="1400" dirty="0"/>
              <a:t>), (that in </a:t>
            </a:r>
            <a:r>
              <a:rPr lang="en-US" sz="1400" dirty="0" err="1"/>
              <a:t>ReBCO</a:t>
            </a:r>
            <a:r>
              <a:rPr lang="en-US" sz="1400" dirty="0"/>
              <a:t> tapes has been artificially increased through the introduction of controlled defects) </a:t>
            </a:r>
            <a:endParaRPr lang="it-IT" sz="1400" dirty="0"/>
          </a:p>
        </p:txBody>
      </p:sp>
      <p:sp>
        <p:nvSpPr>
          <p:cNvPr id="34" name="Arrow: Chevron 36">
            <a:extLst>
              <a:ext uri="{FF2B5EF4-FFF2-40B4-BE49-F238E27FC236}">
                <a16:creationId xmlns:a16="http://schemas.microsoft.com/office/drawing/2014/main" id="{DD5FA876-C8FF-5A8D-EC50-6F1C67CB3F50}"/>
              </a:ext>
            </a:extLst>
          </p:cNvPr>
          <p:cNvSpPr/>
          <p:nvPr/>
        </p:nvSpPr>
        <p:spPr>
          <a:xfrm>
            <a:off x="5811680" y="2758778"/>
            <a:ext cx="676599" cy="857783"/>
          </a:xfrm>
          <a:custGeom>
            <a:avLst/>
            <a:gdLst>
              <a:gd name="connsiteX0" fmla="*/ 0 w 676599"/>
              <a:gd name="connsiteY0" fmla="*/ 0 h 857783"/>
              <a:gd name="connsiteX1" fmla="*/ 188663 w 676599"/>
              <a:gd name="connsiteY1" fmla="*/ 0 h 857783"/>
              <a:gd name="connsiteX2" fmla="*/ 427752 w 676599"/>
              <a:gd name="connsiteY2" fmla="*/ 210157 h 857783"/>
              <a:gd name="connsiteX3" fmla="*/ 676599 w 676599"/>
              <a:gd name="connsiteY3" fmla="*/ 428892 h 857783"/>
              <a:gd name="connsiteX4" fmla="*/ 432631 w 676599"/>
              <a:gd name="connsiteY4" fmla="*/ 643338 h 857783"/>
              <a:gd name="connsiteX5" fmla="*/ 188663 w 676599"/>
              <a:gd name="connsiteY5" fmla="*/ 857783 h 857783"/>
              <a:gd name="connsiteX6" fmla="*/ 0 w 676599"/>
              <a:gd name="connsiteY6" fmla="*/ 857783 h 857783"/>
              <a:gd name="connsiteX7" fmla="*/ 248847 w 676599"/>
              <a:gd name="connsiteY7" fmla="*/ 639049 h 857783"/>
              <a:gd name="connsiteX8" fmla="*/ 487936 w 676599"/>
              <a:gd name="connsiteY8" fmla="*/ 428892 h 857783"/>
              <a:gd name="connsiteX9" fmla="*/ 258606 w 676599"/>
              <a:gd name="connsiteY9" fmla="*/ 227313 h 857783"/>
              <a:gd name="connsiteX10" fmla="*/ 0 w 676599"/>
              <a:gd name="connsiteY10" fmla="*/ 0 h 857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6599" h="857783" fill="none" extrusionOk="0">
                <a:moveTo>
                  <a:pt x="0" y="0"/>
                </a:moveTo>
                <a:cubicBezTo>
                  <a:pt x="57249" y="-8760"/>
                  <a:pt x="96654" y="1172"/>
                  <a:pt x="188663" y="0"/>
                </a:cubicBezTo>
                <a:cubicBezTo>
                  <a:pt x="286766" y="58212"/>
                  <a:pt x="302404" y="138857"/>
                  <a:pt x="427752" y="210157"/>
                </a:cubicBezTo>
                <a:cubicBezTo>
                  <a:pt x="553100" y="281457"/>
                  <a:pt x="543953" y="356667"/>
                  <a:pt x="676599" y="428892"/>
                </a:cubicBezTo>
                <a:cubicBezTo>
                  <a:pt x="629128" y="473932"/>
                  <a:pt x="520465" y="530743"/>
                  <a:pt x="432631" y="643338"/>
                </a:cubicBezTo>
                <a:cubicBezTo>
                  <a:pt x="344797" y="755932"/>
                  <a:pt x="277410" y="764160"/>
                  <a:pt x="188663" y="857783"/>
                </a:cubicBezTo>
                <a:cubicBezTo>
                  <a:pt x="134707" y="876026"/>
                  <a:pt x="82001" y="843352"/>
                  <a:pt x="0" y="857783"/>
                </a:cubicBezTo>
                <a:cubicBezTo>
                  <a:pt x="94847" y="758566"/>
                  <a:pt x="147236" y="744129"/>
                  <a:pt x="248847" y="639049"/>
                </a:cubicBezTo>
                <a:cubicBezTo>
                  <a:pt x="350458" y="533969"/>
                  <a:pt x="400010" y="519462"/>
                  <a:pt x="487936" y="428892"/>
                </a:cubicBezTo>
                <a:cubicBezTo>
                  <a:pt x="402002" y="375066"/>
                  <a:pt x="362503" y="293067"/>
                  <a:pt x="258606" y="227313"/>
                </a:cubicBezTo>
                <a:cubicBezTo>
                  <a:pt x="154709" y="161559"/>
                  <a:pt x="69538" y="56784"/>
                  <a:pt x="0" y="0"/>
                </a:cubicBezTo>
                <a:close/>
              </a:path>
              <a:path w="676599" h="857783" stroke="0" extrusionOk="0">
                <a:moveTo>
                  <a:pt x="0" y="0"/>
                </a:moveTo>
                <a:cubicBezTo>
                  <a:pt x="44363" y="-7449"/>
                  <a:pt x="119894" y="3129"/>
                  <a:pt x="188663" y="0"/>
                </a:cubicBezTo>
                <a:cubicBezTo>
                  <a:pt x="247218" y="44605"/>
                  <a:pt x="339953" y="174286"/>
                  <a:pt x="432631" y="214446"/>
                </a:cubicBezTo>
                <a:cubicBezTo>
                  <a:pt x="525309" y="254606"/>
                  <a:pt x="560251" y="359267"/>
                  <a:pt x="676599" y="428892"/>
                </a:cubicBezTo>
                <a:cubicBezTo>
                  <a:pt x="604156" y="536386"/>
                  <a:pt x="532973" y="511587"/>
                  <a:pt x="437510" y="639049"/>
                </a:cubicBezTo>
                <a:cubicBezTo>
                  <a:pt x="342047" y="766511"/>
                  <a:pt x="283021" y="741723"/>
                  <a:pt x="188663" y="857783"/>
                </a:cubicBezTo>
                <a:cubicBezTo>
                  <a:pt x="141544" y="867156"/>
                  <a:pt x="88609" y="845032"/>
                  <a:pt x="0" y="857783"/>
                </a:cubicBezTo>
                <a:cubicBezTo>
                  <a:pt x="106847" y="757841"/>
                  <a:pt x="157817" y="757279"/>
                  <a:pt x="234209" y="651915"/>
                </a:cubicBezTo>
                <a:cubicBezTo>
                  <a:pt x="310601" y="546551"/>
                  <a:pt x="444856" y="490193"/>
                  <a:pt x="487936" y="428892"/>
                </a:cubicBezTo>
                <a:cubicBezTo>
                  <a:pt x="407619" y="382379"/>
                  <a:pt x="343429" y="297523"/>
                  <a:pt x="243968" y="214446"/>
                </a:cubicBezTo>
                <a:cubicBezTo>
                  <a:pt x="144507" y="131369"/>
                  <a:pt x="104258" y="64548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extLst>
              <a:ext uri="{C807C97D-BFC1-408E-A445-0C87EB9F89A2}">
                <ask:lineSketchStyleProps xmlns:ask="http://schemas.microsoft.com/office/drawing/2018/sketchyshapes" sd="3484773478">
                  <a:prstGeom prst="chevron">
                    <a:avLst>
                      <a:gd name="adj" fmla="val 72116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00" dirty="0">
              <a:solidFill>
                <a:schemeClr val="tx1"/>
              </a:solidFill>
            </a:endParaRPr>
          </a:p>
        </p:txBody>
      </p:sp>
      <p:sp>
        <p:nvSpPr>
          <p:cNvPr id="35" name="TextBox 28">
            <a:extLst>
              <a:ext uri="{FF2B5EF4-FFF2-40B4-BE49-F238E27FC236}">
                <a16:creationId xmlns:a16="http://schemas.microsoft.com/office/drawing/2014/main" id="{5A9A35C8-6B49-4A43-E5DB-576AA052988D}"/>
              </a:ext>
            </a:extLst>
          </p:cNvPr>
          <p:cNvSpPr txBox="1"/>
          <p:nvPr/>
        </p:nvSpPr>
        <p:spPr>
          <a:xfrm>
            <a:off x="6546042" y="2791772"/>
            <a:ext cx="353919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 err="1"/>
              <a:t>Results</a:t>
            </a:r>
            <a:r>
              <a:rPr lang="it-IT" sz="1400" dirty="0"/>
              <a:t> are on LaAlO3 single </a:t>
            </a:r>
            <a:r>
              <a:rPr lang="it-IT" sz="1400" dirty="0" err="1"/>
              <a:t>crystal</a:t>
            </a:r>
            <a:r>
              <a:rPr lang="it-IT" sz="1400" dirty="0"/>
              <a:t>:</a:t>
            </a:r>
          </a:p>
          <a:p>
            <a:r>
              <a:rPr lang="it-IT" sz="1400" dirty="0"/>
              <a:t> a </a:t>
            </a:r>
            <a:r>
              <a:rPr lang="it-IT" sz="1400" dirty="0" err="1"/>
              <a:t>suitable</a:t>
            </a:r>
            <a:r>
              <a:rPr lang="it-IT" sz="1400" dirty="0"/>
              <a:t> </a:t>
            </a:r>
            <a:r>
              <a:rPr lang="it-IT" sz="1400" dirty="0" err="1"/>
              <a:t>substrate</a:t>
            </a:r>
            <a:r>
              <a:rPr lang="it-IT" sz="1400" dirty="0"/>
              <a:t> </a:t>
            </a:r>
            <a:r>
              <a:rPr lang="it-IT" sz="1400" dirty="0" err="1"/>
              <a:t>need</a:t>
            </a:r>
            <a:r>
              <a:rPr lang="it-IT" sz="1400" dirty="0"/>
              <a:t> to be </a:t>
            </a:r>
            <a:r>
              <a:rPr lang="it-IT" sz="1400" dirty="0" err="1"/>
              <a:t>optimized</a:t>
            </a:r>
            <a:r>
              <a:rPr lang="it-IT" sz="1400" dirty="0"/>
              <a:t> (Reaction temperature </a:t>
            </a:r>
            <a:r>
              <a:rPr lang="it-IT" sz="1400" dirty="0" err="1"/>
              <a:t>is</a:t>
            </a:r>
            <a:r>
              <a:rPr lang="it-IT" sz="1400" dirty="0"/>
              <a:t> </a:t>
            </a:r>
            <a:r>
              <a:rPr lang="it-IT" sz="1400" dirty="0" err="1"/>
              <a:t>too</a:t>
            </a:r>
            <a:r>
              <a:rPr lang="it-IT" sz="1400" dirty="0"/>
              <a:t> high for pure silver)</a:t>
            </a:r>
          </a:p>
        </p:txBody>
      </p:sp>
      <p:sp>
        <p:nvSpPr>
          <p:cNvPr id="39" name="Arrow: Chevron 36">
            <a:extLst>
              <a:ext uri="{FF2B5EF4-FFF2-40B4-BE49-F238E27FC236}">
                <a16:creationId xmlns:a16="http://schemas.microsoft.com/office/drawing/2014/main" id="{AB0A843C-2C34-1CC8-DD11-5E0C7C817914}"/>
              </a:ext>
            </a:extLst>
          </p:cNvPr>
          <p:cNvSpPr/>
          <p:nvPr/>
        </p:nvSpPr>
        <p:spPr>
          <a:xfrm>
            <a:off x="6827516" y="4173234"/>
            <a:ext cx="676599" cy="857783"/>
          </a:xfrm>
          <a:custGeom>
            <a:avLst/>
            <a:gdLst>
              <a:gd name="connsiteX0" fmla="*/ 0 w 676599"/>
              <a:gd name="connsiteY0" fmla="*/ 0 h 857783"/>
              <a:gd name="connsiteX1" fmla="*/ 188663 w 676599"/>
              <a:gd name="connsiteY1" fmla="*/ 0 h 857783"/>
              <a:gd name="connsiteX2" fmla="*/ 427752 w 676599"/>
              <a:gd name="connsiteY2" fmla="*/ 210157 h 857783"/>
              <a:gd name="connsiteX3" fmla="*/ 676599 w 676599"/>
              <a:gd name="connsiteY3" fmla="*/ 428892 h 857783"/>
              <a:gd name="connsiteX4" fmla="*/ 432631 w 676599"/>
              <a:gd name="connsiteY4" fmla="*/ 643338 h 857783"/>
              <a:gd name="connsiteX5" fmla="*/ 188663 w 676599"/>
              <a:gd name="connsiteY5" fmla="*/ 857783 h 857783"/>
              <a:gd name="connsiteX6" fmla="*/ 0 w 676599"/>
              <a:gd name="connsiteY6" fmla="*/ 857783 h 857783"/>
              <a:gd name="connsiteX7" fmla="*/ 248847 w 676599"/>
              <a:gd name="connsiteY7" fmla="*/ 639049 h 857783"/>
              <a:gd name="connsiteX8" fmla="*/ 487936 w 676599"/>
              <a:gd name="connsiteY8" fmla="*/ 428892 h 857783"/>
              <a:gd name="connsiteX9" fmla="*/ 258606 w 676599"/>
              <a:gd name="connsiteY9" fmla="*/ 227313 h 857783"/>
              <a:gd name="connsiteX10" fmla="*/ 0 w 676599"/>
              <a:gd name="connsiteY10" fmla="*/ 0 h 857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6599" h="857783" fill="none" extrusionOk="0">
                <a:moveTo>
                  <a:pt x="0" y="0"/>
                </a:moveTo>
                <a:cubicBezTo>
                  <a:pt x="57249" y="-8760"/>
                  <a:pt x="96654" y="1172"/>
                  <a:pt x="188663" y="0"/>
                </a:cubicBezTo>
                <a:cubicBezTo>
                  <a:pt x="286766" y="58212"/>
                  <a:pt x="302404" y="138857"/>
                  <a:pt x="427752" y="210157"/>
                </a:cubicBezTo>
                <a:cubicBezTo>
                  <a:pt x="553100" y="281457"/>
                  <a:pt x="543953" y="356667"/>
                  <a:pt x="676599" y="428892"/>
                </a:cubicBezTo>
                <a:cubicBezTo>
                  <a:pt x="629128" y="473932"/>
                  <a:pt x="520465" y="530743"/>
                  <a:pt x="432631" y="643338"/>
                </a:cubicBezTo>
                <a:cubicBezTo>
                  <a:pt x="344797" y="755932"/>
                  <a:pt x="277410" y="764160"/>
                  <a:pt x="188663" y="857783"/>
                </a:cubicBezTo>
                <a:cubicBezTo>
                  <a:pt x="134707" y="876026"/>
                  <a:pt x="82001" y="843352"/>
                  <a:pt x="0" y="857783"/>
                </a:cubicBezTo>
                <a:cubicBezTo>
                  <a:pt x="94847" y="758566"/>
                  <a:pt x="147236" y="744129"/>
                  <a:pt x="248847" y="639049"/>
                </a:cubicBezTo>
                <a:cubicBezTo>
                  <a:pt x="350458" y="533969"/>
                  <a:pt x="400010" y="519462"/>
                  <a:pt x="487936" y="428892"/>
                </a:cubicBezTo>
                <a:cubicBezTo>
                  <a:pt x="402002" y="375066"/>
                  <a:pt x="362503" y="293067"/>
                  <a:pt x="258606" y="227313"/>
                </a:cubicBezTo>
                <a:cubicBezTo>
                  <a:pt x="154709" y="161559"/>
                  <a:pt x="69538" y="56784"/>
                  <a:pt x="0" y="0"/>
                </a:cubicBezTo>
                <a:close/>
              </a:path>
              <a:path w="676599" h="857783" stroke="0" extrusionOk="0">
                <a:moveTo>
                  <a:pt x="0" y="0"/>
                </a:moveTo>
                <a:cubicBezTo>
                  <a:pt x="44363" y="-7449"/>
                  <a:pt x="119894" y="3129"/>
                  <a:pt x="188663" y="0"/>
                </a:cubicBezTo>
                <a:cubicBezTo>
                  <a:pt x="247218" y="44605"/>
                  <a:pt x="339953" y="174286"/>
                  <a:pt x="432631" y="214446"/>
                </a:cubicBezTo>
                <a:cubicBezTo>
                  <a:pt x="525309" y="254606"/>
                  <a:pt x="560251" y="359267"/>
                  <a:pt x="676599" y="428892"/>
                </a:cubicBezTo>
                <a:cubicBezTo>
                  <a:pt x="604156" y="536386"/>
                  <a:pt x="532973" y="511587"/>
                  <a:pt x="437510" y="639049"/>
                </a:cubicBezTo>
                <a:cubicBezTo>
                  <a:pt x="342047" y="766511"/>
                  <a:pt x="283021" y="741723"/>
                  <a:pt x="188663" y="857783"/>
                </a:cubicBezTo>
                <a:cubicBezTo>
                  <a:pt x="141544" y="867156"/>
                  <a:pt x="88609" y="845032"/>
                  <a:pt x="0" y="857783"/>
                </a:cubicBezTo>
                <a:cubicBezTo>
                  <a:pt x="106847" y="757841"/>
                  <a:pt x="157817" y="757279"/>
                  <a:pt x="234209" y="651915"/>
                </a:cubicBezTo>
                <a:cubicBezTo>
                  <a:pt x="310601" y="546551"/>
                  <a:pt x="444856" y="490193"/>
                  <a:pt x="487936" y="428892"/>
                </a:cubicBezTo>
                <a:cubicBezTo>
                  <a:pt x="407619" y="382379"/>
                  <a:pt x="343429" y="297523"/>
                  <a:pt x="243968" y="214446"/>
                </a:cubicBezTo>
                <a:cubicBezTo>
                  <a:pt x="144507" y="131369"/>
                  <a:pt x="104258" y="64548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extLst>
              <a:ext uri="{C807C97D-BFC1-408E-A445-0C87EB9F89A2}">
                <ask:lineSketchStyleProps xmlns:ask="http://schemas.microsoft.com/office/drawing/2018/sketchyshapes" sd="3484773478">
                  <a:prstGeom prst="chevron">
                    <a:avLst>
                      <a:gd name="adj" fmla="val 72116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00" dirty="0">
              <a:solidFill>
                <a:schemeClr val="tx1"/>
              </a:solidFill>
            </a:endParaRPr>
          </a:p>
        </p:txBody>
      </p:sp>
      <p:sp>
        <p:nvSpPr>
          <p:cNvPr id="40" name="TextBox 28">
            <a:extLst>
              <a:ext uri="{FF2B5EF4-FFF2-40B4-BE49-F238E27FC236}">
                <a16:creationId xmlns:a16="http://schemas.microsoft.com/office/drawing/2014/main" id="{F325488A-C855-DABE-D335-72E96D151B0A}"/>
              </a:ext>
            </a:extLst>
          </p:cNvPr>
          <p:cNvSpPr txBox="1"/>
          <p:nvPr/>
        </p:nvSpPr>
        <p:spPr>
          <a:xfrm>
            <a:off x="7523949" y="4340516"/>
            <a:ext cx="35391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 err="1"/>
              <a:t>Pinning</a:t>
            </a:r>
            <a:r>
              <a:rPr lang="it-IT" sz="1400" dirty="0"/>
              <a:t> force </a:t>
            </a:r>
            <a:r>
              <a:rPr lang="it-IT" sz="1400" dirty="0" err="1"/>
              <a:t>shoul</a:t>
            </a:r>
            <a:r>
              <a:rPr lang="it-IT" sz="1400" dirty="0"/>
              <a:t> be </a:t>
            </a:r>
            <a:r>
              <a:rPr lang="it-IT" sz="1400" dirty="0" err="1"/>
              <a:t>increased</a:t>
            </a:r>
            <a:endParaRPr lang="it-IT" sz="1400" dirty="0"/>
          </a:p>
          <a:p>
            <a:r>
              <a:rPr lang="it-IT" sz="1400" dirty="0" err="1"/>
              <a:t>Thikness</a:t>
            </a:r>
            <a:r>
              <a:rPr lang="it-IT" sz="1400" dirty="0"/>
              <a:t> </a:t>
            </a:r>
            <a:r>
              <a:rPr lang="it-IT" sz="1400" dirty="0" err="1"/>
              <a:t>increased</a:t>
            </a:r>
            <a:r>
              <a:rPr lang="it-IT" sz="1400" dirty="0"/>
              <a:t> up to </a:t>
            </a:r>
            <a:r>
              <a:rPr lang="it-IT" sz="1400" dirty="0" err="1"/>
              <a:t>few</a:t>
            </a:r>
            <a:r>
              <a:rPr lang="it-IT" sz="1400" dirty="0"/>
              <a:t> </a:t>
            </a:r>
            <a:r>
              <a:rPr lang="it-IT" sz="1400" dirty="0" err="1"/>
              <a:t>micometers</a:t>
            </a:r>
            <a:endParaRPr lang="it-IT" sz="1400" dirty="0"/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96535A3C-376E-2C4D-ADAF-C6DFD8343E61}"/>
              </a:ext>
            </a:extLst>
          </p:cNvPr>
          <p:cNvSpPr txBox="1"/>
          <p:nvPr/>
        </p:nvSpPr>
        <p:spPr>
          <a:xfrm>
            <a:off x="5984351" y="1577815"/>
            <a:ext cx="42381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 err="1"/>
              <a:t>Electrochemical</a:t>
            </a:r>
            <a:r>
              <a:rPr lang="it-IT" sz="1400" dirty="0"/>
              <a:t> </a:t>
            </a:r>
            <a:r>
              <a:rPr lang="it-IT" sz="1400" dirty="0" err="1"/>
              <a:t>deposition</a:t>
            </a:r>
            <a:r>
              <a:rPr lang="it-IT" sz="1400" dirty="0"/>
              <a:t> of </a:t>
            </a:r>
            <a:r>
              <a:rPr lang="it-IT" sz="1400" dirty="0" err="1"/>
              <a:t>precursors</a:t>
            </a:r>
            <a:r>
              <a:rPr lang="it-IT" sz="1400" dirty="0"/>
              <a:t> </a:t>
            </a:r>
            <a:r>
              <a:rPr lang="it-IT" sz="1400" dirty="0" err="1"/>
              <a:t>is</a:t>
            </a:r>
            <a:r>
              <a:rPr lang="it-IT" sz="1400" dirty="0"/>
              <a:t> </a:t>
            </a:r>
            <a:r>
              <a:rPr lang="it-IT" sz="1400" dirty="0" err="1"/>
              <a:t>possible</a:t>
            </a:r>
            <a:r>
              <a:rPr lang="it-IT" sz="1400" dirty="0"/>
              <a:t> </a:t>
            </a:r>
            <a:r>
              <a:rPr lang="it-IT" sz="1400" dirty="0" err="1"/>
              <a:t>but</a:t>
            </a:r>
            <a:r>
              <a:rPr lang="it-IT" sz="1400" dirty="0"/>
              <a:t> </a:t>
            </a:r>
            <a:r>
              <a:rPr lang="it-IT" sz="1400" dirty="0" err="1"/>
              <a:t>give</a:t>
            </a:r>
            <a:r>
              <a:rPr lang="it-IT" sz="1400" dirty="0"/>
              <a:t> </a:t>
            </a:r>
            <a:r>
              <a:rPr lang="it-IT" sz="1400" dirty="0" err="1"/>
              <a:t>less</a:t>
            </a:r>
            <a:r>
              <a:rPr lang="it-IT" sz="1400" dirty="0"/>
              <a:t> dense </a:t>
            </a:r>
            <a:r>
              <a:rPr lang="it-IT" sz="1400" dirty="0" err="1"/>
              <a:t>layers:To</a:t>
            </a:r>
            <a:r>
              <a:rPr lang="it-IT" sz="1400" dirty="0"/>
              <a:t> be </a:t>
            </a:r>
            <a:r>
              <a:rPr lang="it-IT" sz="1400" dirty="0" err="1"/>
              <a:t>optimized</a:t>
            </a:r>
            <a:endParaRPr lang="it-IT" sz="1400" dirty="0"/>
          </a:p>
        </p:txBody>
      </p:sp>
      <p:sp>
        <p:nvSpPr>
          <p:cNvPr id="43" name="Arrow: Chevron 36">
            <a:extLst>
              <a:ext uri="{FF2B5EF4-FFF2-40B4-BE49-F238E27FC236}">
                <a16:creationId xmlns:a16="http://schemas.microsoft.com/office/drawing/2014/main" id="{3D940CD4-379B-8C45-BD05-36E34558C389}"/>
              </a:ext>
            </a:extLst>
          </p:cNvPr>
          <p:cNvSpPr/>
          <p:nvPr/>
        </p:nvSpPr>
        <p:spPr>
          <a:xfrm>
            <a:off x="5254562" y="1441455"/>
            <a:ext cx="676599" cy="857783"/>
          </a:xfrm>
          <a:custGeom>
            <a:avLst/>
            <a:gdLst>
              <a:gd name="connsiteX0" fmla="*/ 0 w 676599"/>
              <a:gd name="connsiteY0" fmla="*/ 0 h 857783"/>
              <a:gd name="connsiteX1" fmla="*/ 188663 w 676599"/>
              <a:gd name="connsiteY1" fmla="*/ 0 h 857783"/>
              <a:gd name="connsiteX2" fmla="*/ 427752 w 676599"/>
              <a:gd name="connsiteY2" fmla="*/ 210157 h 857783"/>
              <a:gd name="connsiteX3" fmla="*/ 676599 w 676599"/>
              <a:gd name="connsiteY3" fmla="*/ 428892 h 857783"/>
              <a:gd name="connsiteX4" fmla="*/ 432631 w 676599"/>
              <a:gd name="connsiteY4" fmla="*/ 643338 h 857783"/>
              <a:gd name="connsiteX5" fmla="*/ 188663 w 676599"/>
              <a:gd name="connsiteY5" fmla="*/ 857783 h 857783"/>
              <a:gd name="connsiteX6" fmla="*/ 0 w 676599"/>
              <a:gd name="connsiteY6" fmla="*/ 857783 h 857783"/>
              <a:gd name="connsiteX7" fmla="*/ 248847 w 676599"/>
              <a:gd name="connsiteY7" fmla="*/ 639049 h 857783"/>
              <a:gd name="connsiteX8" fmla="*/ 487936 w 676599"/>
              <a:gd name="connsiteY8" fmla="*/ 428892 h 857783"/>
              <a:gd name="connsiteX9" fmla="*/ 258606 w 676599"/>
              <a:gd name="connsiteY9" fmla="*/ 227313 h 857783"/>
              <a:gd name="connsiteX10" fmla="*/ 0 w 676599"/>
              <a:gd name="connsiteY10" fmla="*/ 0 h 857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6599" h="857783" fill="none" extrusionOk="0">
                <a:moveTo>
                  <a:pt x="0" y="0"/>
                </a:moveTo>
                <a:cubicBezTo>
                  <a:pt x="57249" y="-8760"/>
                  <a:pt x="96654" y="1172"/>
                  <a:pt x="188663" y="0"/>
                </a:cubicBezTo>
                <a:cubicBezTo>
                  <a:pt x="286766" y="58212"/>
                  <a:pt x="302404" y="138857"/>
                  <a:pt x="427752" y="210157"/>
                </a:cubicBezTo>
                <a:cubicBezTo>
                  <a:pt x="553100" y="281457"/>
                  <a:pt x="543953" y="356667"/>
                  <a:pt x="676599" y="428892"/>
                </a:cubicBezTo>
                <a:cubicBezTo>
                  <a:pt x="629128" y="473932"/>
                  <a:pt x="520465" y="530743"/>
                  <a:pt x="432631" y="643338"/>
                </a:cubicBezTo>
                <a:cubicBezTo>
                  <a:pt x="344797" y="755932"/>
                  <a:pt x="277410" y="764160"/>
                  <a:pt x="188663" y="857783"/>
                </a:cubicBezTo>
                <a:cubicBezTo>
                  <a:pt x="134707" y="876026"/>
                  <a:pt x="82001" y="843352"/>
                  <a:pt x="0" y="857783"/>
                </a:cubicBezTo>
                <a:cubicBezTo>
                  <a:pt x="94847" y="758566"/>
                  <a:pt x="147236" y="744129"/>
                  <a:pt x="248847" y="639049"/>
                </a:cubicBezTo>
                <a:cubicBezTo>
                  <a:pt x="350458" y="533969"/>
                  <a:pt x="400010" y="519462"/>
                  <a:pt x="487936" y="428892"/>
                </a:cubicBezTo>
                <a:cubicBezTo>
                  <a:pt x="402002" y="375066"/>
                  <a:pt x="362503" y="293067"/>
                  <a:pt x="258606" y="227313"/>
                </a:cubicBezTo>
                <a:cubicBezTo>
                  <a:pt x="154709" y="161559"/>
                  <a:pt x="69538" y="56784"/>
                  <a:pt x="0" y="0"/>
                </a:cubicBezTo>
                <a:close/>
              </a:path>
              <a:path w="676599" h="857783" stroke="0" extrusionOk="0">
                <a:moveTo>
                  <a:pt x="0" y="0"/>
                </a:moveTo>
                <a:cubicBezTo>
                  <a:pt x="44363" y="-7449"/>
                  <a:pt x="119894" y="3129"/>
                  <a:pt x="188663" y="0"/>
                </a:cubicBezTo>
                <a:cubicBezTo>
                  <a:pt x="247218" y="44605"/>
                  <a:pt x="339953" y="174286"/>
                  <a:pt x="432631" y="214446"/>
                </a:cubicBezTo>
                <a:cubicBezTo>
                  <a:pt x="525309" y="254606"/>
                  <a:pt x="560251" y="359267"/>
                  <a:pt x="676599" y="428892"/>
                </a:cubicBezTo>
                <a:cubicBezTo>
                  <a:pt x="604156" y="536386"/>
                  <a:pt x="532973" y="511587"/>
                  <a:pt x="437510" y="639049"/>
                </a:cubicBezTo>
                <a:cubicBezTo>
                  <a:pt x="342047" y="766511"/>
                  <a:pt x="283021" y="741723"/>
                  <a:pt x="188663" y="857783"/>
                </a:cubicBezTo>
                <a:cubicBezTo>
                  <a:pt x="141544" y="867156"/>
                  <a:pt x="88609" y="845032"/>
                  <a:pt x="0" y="857783"/>
                </a:cubicBezTo>
                <a:cubicBezTo>
                  <a:pt x="106847" y="757841"/>
                  <a:pt x="157817" y="757279"/>
                  <a:pt x="234209" y="651915"/>
                </a:cubicBezTo>
                <a:cubicBezTo>
                  <a:pt x="310601" y="546551"/>
                  <a:pt x="444856" y="490193"/>
                  <a:pt x="487936" y="428892"/>
                </a:cubicBezTo>
                <a:cubicBezTo>
                  <a:pt x="407619" y="382379"/>
                  <a:pt x="343429" y="297523"/>
                  <a:pt x="243968" y="214446"/>
                </a:cubicBezTo>
                <a:cubicBezTo>
                  <a:pt x="144507" y="131369"/>
                  <a:pt x="104258" y="64548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extLst>
              <a:ext uri="{C807C97D-BFC1-408E-A445-0C87EB9F89A2}">
                <ask:lineSketchStyleProps xmlns:ask="http://schemas.microsoft.com/office/drawing/2018/sketchyshapes" sd="3484773478">
                  <a:prstGeom prst="chevron">
                    <a:avLst>
                      <a:gd name="adj" fmla="val 72116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591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D5783577-881B-7194-1FCB-EE1B3B8F6B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823595" cy="1228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CB79D3AC-E8CF-6CCF-0B7C-F185E5074F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2499" y="1023620"/>
            <a:ext cx="1969501" cy="451095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 Box 1">
            <a:extLst>
              <a:ext uri="{FF2B5EF4-FFF2-40B4-BE49-F238E27FC236}">
                <a16:creationId xmlns:a16="http://schemas.microsoft.com/office/drawing/2014/main" id="{8969A883-D1ED-EBB0-D964-DF1BBC8974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3594" y="614045"/>
            <a:ext cx="236220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2F2F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36000" tIns="0" rIns="0" bIns="0" anchor="b" anchorCtr="0" upright="1">
            <a:noAutofit/>
          </a:bodyPr>
          <a:lstStyle/>
          <a:p>
            <a:pPr>
              <a:lnSpc>
                <a:spcPts val="1500"/>
              </a:lnSpc>
              <a:spcAft>
                <a:spcPts val="1000"/>
              </a:spcAft>
            </a:pPr>
            <a:r>
              <a:rPr lang="it-IT" sz="1500" dirty="0">
                <a:solidFill>
                  <a:srgbClr val="00427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Istituto SPIN</a:t>
            </a:r>
            <a:endParaRPr lang="it-IT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1000"/>
              </a:spcAft>
              <a:tabLst>
                <a:tab pos="5130800" algn="r"/>
              </a:tabLst>
            </a:pPr>
            <a:r>
              <a:rPr lang="it-IT" sz="1100" dirty="0">
                <a:solidFill>
                  <a:srgbClr val="00427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Genova, L’Aquila, Napoli, Roma, Salerno</a:t>
            </a:r>
            <a:endParaRPr lang="it-IT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CEECD7AC-0C8A-0183-97E8-7770271DE4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736152"/>
            <a:ext cx="3185795" cy="31218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A blue and black logo&#10;&#10;Description automatically generated">
            <a:extLst>
              <a:ext uri="{FF2B5EF4-FFF2-40B4-BE49-F238E27FC236}">
                <a16:creationId xmlns:a16="http://schemas.microsoft.com/office/drawing/2014/main" id="{28A86FB7-A87E-CC7F-3A55-346F4F3100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116" y="-24354"/>
            <a:ext cx="1948204" cy="1268490"/>
          </a:xfrm>
          <a:prstGeom prst="rect">
            <a:avLst/>
          </a:prstGeom>
        </p:spPr>
      </p:pic>
      <p:pic>
        <p:nvPicPr>
          <p:cNvPr id="3" name="Immagine 22">
            <a:extLst>
              <a:ext uri="{FF2B5EF4-FFF2-40B4-BE49-F238E27FC236}">
                <a16:creationId xmlns:a16="http://schemas.microsoft.com/office/drawing/2014/main" id="{65AD2C53-9D30-2964-9296-86AE5072E0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92526" y="1624963"/>
            <a:ext cx="3153600" cy="2365200"/>
          </a:xfrm>
          <a:prstGeom prst="rect">
            <a:avLst/>
          </a:prstGeom>
        </p:spPr>
      </p:pic>
      <p:sp>
        <p:nvSpPr>
          <p:cNvPr id="13" name="Segnaposto contenuto 2">
            <a:extLst>
              <a:ext uri="{FF2B5EF4-FFF2-40B4-BE49-F238E27FC236}">
                <a16:creationId xmlns:a16="http://schemas.microsoft.com/office/drawing/2014/main" id="{649290CE-6F44-A72C-79A8-4903054276BC}"/>
              </a:ext>
            </a:extLst>
          </p:cNvPr>
          <p:cNvSpPr txBox="1">
            <a:spLocks/>
          </p:cNvSpPr>
          <p:nvPr/>
        </p:nvSpPr>
        <p:spPr>
          <a:xfrm>
            <a:off x="1531526" y="1256352"/>
            <a:ext cx="3689842" cy="461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u="sng" dirty="0" err="1">
                <a:solidFill>
                  <a:schemeClr val="accent1">
                    <a:lumMod val="75000"/>
                  </a:schemeClr>
                </a:solidFill>
              </a:rPr>
              <a:t>Electrochemical</a:t>
            </a:r>
            <a:r>
              <a:rPr lang="it-IT" u="sng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u="sng" dirty="0" err="1">
                <a:solidFill>
                  <a:schemeClr val="accent1">
                    <a:lumMod val="75000"/>
                  </a:schemeClr>
                </a:solidFill>
              </a:rPr>
              <a:t>deposition</a:t>
            </a:r>
            <a:endParaRPr lang="it-IT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F91D9008-6719-17DD-357A-14C70EF7BF34}"/>
              </a:ext>
            </a:extLst>
          </p:cNvPr>
          <p:cNvSpPr txBox="1">
            <a:spLocks/>
          </p:cNvSpPr>
          <p:nvPr/>
        </p:nvSpPr>
        <p:spPr>
          <a:xfrm>
            <a:off x="5982640" y="1244136"/>
            <a:ext cx="3689842" cy="461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u="sng" dirty="0" err="1">
                <a:solidFill>
                  <a:schemeClr val="accent1">
                    <a:lumMod val="75000"/>
                  </a:schemeClr>
                </a:solidFill>
              </a:rPr>
              <a:t>Pulsed</a:t>
            </a:r>
            <a:r>
              <a:rPr lang="it-IT" u="sng" dirty="0">
                <a:solidFill>
                  <a:schemeClr val="accent1">
                    <a:lumMod val="75000"/>
                  </a:schemeClr>
                </a:solidFill>
              </a:rPr>
              <a:t> Laser </a:t>
            </a:r>
            <a:r>
              <a:rPr lang="it-IT" u="sng" dirty="0" err="1">
                <a:solidFill>
                  <a:schemeClr val="accent1">
                    <a:lumMod val="75000"/>
                  </a:schemeClr>
                </a:solidFill>
              </a:rPr>
              <a:t>Deposition</a:t>
            </a:r>
            <a:endParaRPr lang="it-IT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CasellaDiTesto 19">
            <a:extLst>
              <a:ext uri="{FF2B5EF4-FFF2-40B4-BE49-F238E27FC236}">
                <a16:creationId xmlns:a16="http://schemas.microsoft.com/office/drawing/2014/main" id="{0F1C8892-9916-5E0C-C408-60C465263D9B}"/>
              </a:ext>
            </a:extLst>
          </p:cNvPr>
          <p:cNvSpPr txBox="1"/>
          <p:nvPr/>
        </p:nvSpPr>
        <p:spPr>
          <a:xfrm>
            <a:off x="3226411" y="736523"/>
            <a:ext cx="5628144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it-IT" sz="2000" dirty="0">
                <a:solidFill>
                  <a:schemeClr val="accent1"/>
                </a:solidFill>
                <a:latin typeface="Daytona Light" panose="020B0304030503040204" pitchFamily="34" charset="0"/>
                <a:sym typeface="DIN Condensed"/>
              </a:rPr>
              <a:t>Film </a:t>
            </a:r>
            <a:r>
              <a:rPr lang="it-IT" sz="2000" dirty="0" err="1">
                <a:solidFill>
                  <a:schemeClr val="accent1"/>
                </a:solidFill>
                <a:latin typeface="Daytona Light" panose="020B0304030503040204" pitchFamily="34" charset="0"/>
                <a:sym typeface="DIN Condensed"/>
              </a:rPr>
              <a:t>Deposition</a:t>
            </a:r>
            <a:r>
              <a:rPr lang="it-IT" sz="2000" dirty="0">
                <a:solidFill>
                  <a:schemeClr val="accent1"/>
                </a:solidFill>
                <a:latin typeface="Daytona Light" panose="020B0304030503040204" pitchFamily="34" charset="0"/>
                <a:sym typeface="DIN Condensed"/>
              </a:rPr>
              <a:t> Of </a:t>
            </a:r>
            <a:r>
              <a:rPr lang="it-IT" sz="2000" dirty="0" err="1">
                <a:solidFill>
                  <a:schemeClr val="accent1"/>
                </a:solidFill>
                <a:latin typeface="Daytona Light" panose="020B0304030503040204" pitchFamily="34" charset="0"/>
                <a:sym typeface="DIN Condensed"/>
              </a:rPr>
              <a:t>Thallium</a:t>
            </a:r>
            <a:r>
              <a:rPr lang="it-IT" sz="2000" dirty="0">
                <a:solidFill>
                  <a:schemeClr val="accent1"/>
                </a:solidFill>
                <a:latin typeface="Daytona Light" panose="020B0304030503040204" pitchFamily="34" charset="0"/>
                <a:sym typeface="DIN Condensed"/>
              </a:rPr>
              <a:t> </a:t>
            </a:r>
            <a:r>
              <a:rPr lang="it-IT" sz="2000" dirty="0" err="1">
                <a:solidFill>
                  <a:schemeClr val="accent1"/>
                </a:solidFill>
                <a:latin typeface="Daytona Light" panose="020B0304030503040204" pitchFamily="34" charset="0"/>
                <a:sym typeface="DIN Condensed"/>
              </a:rPr>
              <a:t>Based</a:t>
            </a:r>
            <a:r>
              <a:rPr lang="it-IT" sz="2000" dirty="0">
                <a:solidFill>
                  <a:schemeClr val="accent1"/>
                </a:solidFill>
                <a:latin typeface="Daytona Light" panose="020B0304030503040204" pitchFamily="34" charset="0"/>
                <a:sym typeface="DIN Condensed"/>
              </a:rPr>
              <a:t> </a:t>
            </a:r>
            <a:r>
              <a:rPr lang="it-IT" sz="2000" dirty="0" err="1">
                <a:solidFill>
                  <a:schemeClr val="accent1"/>
                </a:solidFill>
                <a:latin typeface="Daytona Light" panose="020B0304030503040204" pitchFamily="34" charset="0"/>
                <a:sym typeface="DIN Condensed"/>
              </a:rPr>
              <a:t>Precursors</a:t>
            </a:r>
            <a:endParaRPr lang="it-IT" sz="2000" dirty="0">
              <a:solidFill>
                <a:schemeClr val="accent1"/>
              </a:solidFill>
              <a:latin typeface="Daytona Light" panose="020B0304030503040204" pitchFamily="34" charset="0"/>
              <a:sym typeface="DIN Condensed"/>
            </a:endParaRPr>
          </a:p>
        </p:txBody>
      </p:sp>
      <p:pic>
        <p:nvPicPr>
          <p:cNvPr id="20" name="Picture 2056" descr="A picture containing text, grass, outdoor&#10;&#10;Description automatically generated">
            <a:extLst>
              <a:ext uri="{FF2B5EF4-FFF2-40B4-BE49-F238E27FC236}">
                <a16:creationId xmlns:a16="http://schemas.microsoft.com/office/drawing/2014/main" id="{CB8F284E-834B-8E5F-DCAB-74B98BF2A06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9539" y="1639985"/>
            <a:ext cx="3153817" cy="236555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aphicFrame>
        <p:nvGraphicFramePr>
          <p:cNvPr id="21" name="Oggetto 27">
            <a:extLst>
              <a:ext uri="{FF2B5EF4-FFF2-40B4-BE49-F238E27FC236}">
                <a16:creationId xmlns:a16="http://schemas.microsoft.com/office/drawing/2014/main" id="{E8A6D99A-7DD8-FC8C-4359-01C62453411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2430059"/>
              </p:ext>
            </p:extLst>
          </p:nvPr>
        </p:nvGraphicFramePr>
        <p:xfrm>
          <a:off x="618690" y="2109864"/>
          <a:ext cx="1791535" cy="14057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9" imgW="4119315" imgH="3143274" progId="Origin50.Graph">
                  <p:embed/>
                </p:oleObj>
              </mc:Choice>
              <mc:Fallback>
                <p:oleObj name="Graph" r:id="rId9" imgW="4119315" imgH="3143274" progId="Origin50.Graph">
                  <p:embed/>
                  <p:pic>
                    <p:nvPicPr>
                      <p:cNvPr id="21" name="Oggetto 27">
                        <a:extLst>
                          <a:ext uri="{FF2B5EF4-FFF2-40B4-BE49-F238E27FC236}">
                            <a16:creationId xmlns:a16="http://schemas.microsoft.com/office/drawing/2014/main" id="{E8A6D99A-7DD8-FC8C-4359-01C62453411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8633" t="9184" r="9077" b="4887"/>
                      <a:stretch>
                        <a:fillRect/>
                      </a:stretch>
                    </p:blipFill>
                    <p:spPr bwMode="auto">
                      <a:xfrm>
                        <a:off x="618690" y="2109864"/>
                        <a:ext cx="1791535" cy="1405724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" name="Picture 2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D3FA4D22-3C9B-F958-F4D5-5FA66DA4E4C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9539" y="4053978"/>
            <a:ext cx="3154079" cy="236555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aphicFrame>
        <p:nvGraphicFramePr>
          <p:cNvPr id="23" name="Oggetto 4">
            <a:extLst>
              <a:ext uri="{FF2B5EF4-FFF2-40B4-BE49-F238E27FC236}">
                <a16:creationId xmlns:a16="http://schemas.microsoft.com/office/drawing/2014/main" id="{6486AB8D-B10E-BCC6-D425-1525F8699B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8682720"/>
              </p:ext>
            </p:extLst>
          </p:nvPr>
        </p:nvGraphicFramePr>
        <p:xfrm>
          <a:off x="618690" y="4394374"/>
          <a:ext cx="1795491" cy="15119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12" imgW="4119315" imgH="3143274" progId="Origin50.Graph">
                  <p:embed/>
                </p:oleObj>
              </mc:Choice>
              <mc:Fallback>
                <p:oleObj name="Graph" r:id="rId12" imgW="4119315" imgH="3143274" progId="Origin50.Graph">
                  <p:embed/>
                  <p:pic>
                    <p:nvPicPr>
                      <p:cNvPr id="23" name="Oggetto 4">
                        <a:extLst>
                          <a:ext uri="{FF2B5EF4-FFF2-40B4-BE49-F238E27FC236}">
                            <a16:creationId xmlns:a16="http://schemas.microsoft.com/office/drawing/2014/main" id="{6486AB8D-B10E-BCC6-D425-1525F8699B5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8603" t="7733" r="11203" b="5165"/>
                      <a:stretch>
                        <a:fillRect/>
                      </a:stretch>
                    </p:blipFill>
                    <p:spPr bwMode="auto">
                      <a:xfrm>
                        <a:off x="618690" y="4394374"/>
                        <a:ext cx="1795491" cy="1511992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" name="Immagine 18">
            <a:extLst>
              <a:ext uri="{FF2B5EF4-FFF2-40B4-BE49-F238E27FC236}">
                <a16:creationId xmlns:a16="http://schemas.microsoft.com/office/drawing/2014/main" id="{9F6B3CA5-3468-BA26-C090-854F6941181B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1"/>
          <a:stretch/>
        </p:blipFill>
        <p:spPr>
          <a:xfrm>
            <a:off x="6302289" y="4050257"/>
            <a:ext cx="3150096" cy="236555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6" name="Segnaposto contenuto 2">
            <a:extLst>
              <a:ext uri="{FF2B5EF4-FFF2-40B4-BE49-F238E27FC236}">
                <a16:creationId xmlns:a16="http://schemas.microsoft.com/office/drawing/2014/main" id="{02A3733F-A7DA-20C0-5A51-00766C2703F1}"/>
              </a:ext>
            </a:extLst>
          </p:cNvPr>
          <p:cNvSpPr txBox="1">
            <a:spLocks/>
          </p:cNvSpPr>
          <p:nvPr/>
        </p:nvSpPr>
        <p:spPr>
          <a:xfrm>
            <a:off x="1158598" y="3556488"/>
            <a:ext cx="3689842" cy="461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u="sng" dirty="0">
                <a:solidFill>
                  <a:schemeClr val="bg1"/>
                </a:solidFill>
              </a:rPr>
              <a:t>CONSTANT POTENTIAL</a:t>
            </a:r>
          </a:p>
        </p:txBody>
      </p:sp>
      <p:sp>
        <p:nvSpPr>
          <p:cNvPr id="27" name="Segnaposto contenuto 2">
            <a:extLst>
              <a:ext uri="{FF2B5EF4-FFF2-40B4-BE49-F238E27FC236}">
                <a16:creationId xmlns:a16="http://schemas.microsoft.com/office/drawing/2014/main" id="{E00C9B66-2220-C3AD-D6B3-CEA2D8CF8C71}"/>
              </a:ext>
            </a:extLst>
          </p:cNvPr>
          <p:cNvSpPr txBox="1">
            <a:spLocks/>
          </p:cNvSpPr>
          <p:nvPr/>
        </p:nvSpPr>
        <p:spPr>
          <a:xfrm>
            <a:off x="1044497" y="6051754"/>
            <a:ext cx="3689842" cy="461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u="sng" dirty="0">
                <a:solidFill>
                  <a:schemeClr val="bg1"/>
                </a:solidFill>
              </a:rPr>
              <a:t>PULSED POTENTIAL</a:t>
            </a:r>
          </a:p>
        </p:txBody>
      </p:sp>
      <p:sp>
        <p:nvSpPr>
          <p:cNvPr id="28" name="CasellaDiTesto 21">
            <a:extLst>
              <a:ext uri="{FF2B5EF4-FFF2-40B4-BE49-F238E27FC236}">
                <a16:creationId xmlns:a16="http://schemas.microsoft.com/office/drawing/2014/main" id="{755F5898-246C-8773-7655-8A5E15837E86}"/>
              </a:ext>
            </a:extLst>
          </p:cNvPr>
          <p:cNvSpPr txBox="1"/>
          <p:nvPr/>
        </p:nvSpPr>
        <p:spPr>
          <a:xfrm>
            <a:off x="5022819" y="3008997"/>
            <a:ext cx="1269707" cy="1716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600" dirty="0">
                <a:solidFill>
                  <a:schemeClr val="accent1"/>
                </a:solidFill>
              </a:rPr>
              <a:t>SUBSTRATES </a:t>
            </a:r>
          </a:p>
          <a:p>
            <a:pPr algn="ctr"/>
            <a:r>
              <a:rPr lang="it-IT" sz="1600" dirty="0">
                <a:solidFill>
                  <a:schemeClr val="accent1"/>
                </a:solidFill>
              </a:rPr>
              <a:t>EMPLOYED</a:t>
            </a:r>
          </a:p>
          <a:p>
            <a:pPr algn="ctr">
              <a:lnSpc>
                <a:spcPct val="250000"/>
              </a:lnSpc>
            </a:pPr>
            <a:r>
              <a:rPr lang="it-IT" sz="1600" dirty="0">
                <a:solidFill>
                  <a:schemeClr val="accent1"/>
                </a:solidFill>
              </a:rPr>
              <a:t>LAO (001)</a:t>
            </a:r>
          </a:p>
          <a:p>
            <a:pPr algn="ctr">
              <a:lnSpc>
                <a:spcPct val="250000"/>
              </a:lnSpc>
            </a:pPr>
            <a:r>
              <a:rPr lang="it-IT" sz="1600" dirty="0">
                <a:solidFill>
                  <a:schemeClr val="accent1"/>
                </a:solidFill>
              </a:rPr>
              <a:t>STO (001)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17EF64B-B46F-3AE8-16A1-290895324C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117918"/>
              </p:ext>
            </p:extLst>
          </p:nvPr>
        </p:nvGraphicFramePr>
        <p:xfrm>
          <a:off x="9310341" y="2829689"/>
          <a:ext cx="2926842" cy="1526104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97787">
                  <a:extLst>
                    <a:ext uri="{9D8B030D-6E8A-4147-A177-3AD203B41FA5}">
                      <a16:colId xmlns:a16="http://schemas.microsoft.com/office/drawing/2014/main" val="4237150492"/>
                    </a:ext>
                  </a:extLst>
                </a:gridCol>
                <a:gridCol w="1329055">
                  <a:extLst>
                    <a:ext uri="{9D8B030D-6E8A-4147-A177-3AD203B41FA5}">
                      <a16:colId xmlns:a16="http://schemas.microsoft.com/office/drawing/2014/main" val="4007120478"/>
                    </a:ext>
                  </a:extLst>
                </a:gridCol>
              </a:tblGrid>
              <a:tr h="240397">
                <a:tc>
                  <a:txBody>
                    <a:bodyPr/>
                    <a:lstStyle/>
                    <a:p>
                      <a:r>
                        <a:rPr lang="en-GB" sz="1400" b="0" dirty="0"/>
                        <a:t>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5 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1069605"/>
                  </a:ext>
                </a:extLst>
              </a:tr>
              <a:tr h="240397">
                <a:tc>
                  <a:txBody>
                    <a:bodyPr/>
                    <a:lstStyle/>
                    <a:p>
                      <a:r>
                        <a:rPr lang="en-GB" sz="1400" dirty="0"/>
                        <a:t>Laser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1-3 J/cm</a:t>
                      </a:r>
                      <a:r>
                        <a:rPr lang="en-GB" sz="1400" baseline="30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2816841"/>
                  </a:ext>
                </a:extLst>
              </a:tr>
              <a:tr h="240397">
                <a:tc>
                  <a:txBody>
                    <a:bodyPr/>
                    <a:lstStyle/>
                    <a:p>
                      <a:r>
                        <a:rPr lang="en-GB" sz="1400" dirty="0"/>
                        <a:t>Vacuum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8 </a:t>
                      </a: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</a:rPr>
                        <a:t>× 10</a:t>
                      </a:r>
                      <a:r>
                        <a:rPr lang="en-GB" sz="1400" kern="1200" baseline="30000" dirty="0">
                          <a:solidFill>
                            <a:schemeClr val="dk1"/>
                          </a:solidFill>
                          <a:effectLst/>
                        </a:rPr>
                        <a:t>-8</a:t>
                      </a:r>
                      <a:r>
                        <a:rPr lang="en-GB" sz="1400" dirty="0"/>
                        <a:t> mbar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394248"/>
                  </a:ext>
                </a:extLst>
              </a:tr>
              <a:tr h="240397">
                <a:tc>
                  <a:txBody>
                    <a:bodyPr/>
                    <a:lstStyle/>
                    <a:p>
                      <a:r>
                        <a:rPr lang="en-GB" sz="1400" dirty="0"/>
                        <a:t>O2 pressure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</a:rPr>
                        <a:t>10</a:t>
                      </a:r>
                      <a:r>
                        <a:rPr lang="en-GB" sz="1400" kern="1200" baseline="30000" dirty="0">
                          <a:solidFill>
                            <a:schemeClr val="dk1"/>
                          </a:solidFill>
                          <a:effectLst/>
                        </a:rPr>
                        <a:t>-2</a:t>
                      </a:r>
                      <a:r>
                        <a:rPr lang="en-GB" sz="1400" dirty="0"/>
                        <a:t> – 10</a:t>
                      </a:r>
                      <a:r>
                        <a:rPr lang="en-GB" sz="1400" baseline="30000" dirty="0"/>
                        <a:t>-1</a:t>
                      </a:r>
                      <a:r>
                        <a:rPr lang="en-GB" sz="1400" dirty="0"/>
                        <a:t>mbar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5666506"/>
                  </a:ext>
                </a:extLst>
              </a:tr>
              <a:tr h="306904">
                <a:tc>
                  <a:txBody>
                    <a:bodyPr/>
                    <a:lstStyle/>
                    <a:p>
                      <a:r>
                        <a:rPr lang="en-GB" sz="1400" dirty="0"/>
                        <a:t>d target - substrate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3-4 cm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07401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1408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E0C3DD2-E7FE-1F68-8684-05B7B6B8A354}"/>
              </a:ext>
            </a:extLst>
          </p:cNvPr>
          <p:cNvSpPr txBox="1"/>
          <p:nvPr/>
        </p:nvSpPr>
        <p:spPr>
          <a:xfrm>
            <a:off x="5215106" y="480087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Thicker</a:t>
            </a:r>
            <a:endParaRPr lang="it-IT" dirty="0"/>
          </a:p>
          <a:p>
            <a:r>
              <a:rPr lang="it-IT" dirty="0"/>
              <a:t>(2 h </a:t>
            </a:r>
            <a:r>
              <a:rPr lang="it-IT" dirty="0" err="1"/>
              <a:t>dep</a:t>
            </a:r>
            <a:r>
              <a:rPr lang="it-IT" dirty="0"/>
              <a:t>.)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7B2956-6B3B-1028-2AAD-3B2A795DAAE8}"/>
              </a:ext>
            </a:extLst>
          </p:cNvPr>
          <p:cNvSpPr txBox="1"/>
          <p:nvPr/>
        </p:nvSpPr>
        <p:spPr>
          <a:xfrm>
            <a:off x="6553410" y="480087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Thinner</a:t>
            </a:r>
            <a:endParaRPr lang="it-IT" dirty="0"/>
          </a:p>
          <a:p>
            <a:r>
              <a:rPr lang="it-IT" dirty="0"/>
              <a:t>(1 h </a:t>
            </a:r>
            <a:r>
              <a:rPr lang="it-IT" dirty="0" err="1"/>
              <a:t>dep</a:t>
            </a:r>
            <a:r>
              <a:rPr lang="it-IT" dirty="0"/>
              <a:t>.)</a:t>
            </a:r>
          </a:p>
        </p:txBody>
      </p:sp>
      <p:pic>
        <p:nvPicPr>
          <p:cNvPr id="7" name="Immagine 3" descr="Immagine che contiene testo, antenna&#10;&#10;Descrizione generata automaticamente">
            <a:extLst>
              <a:ext uri="{FF2B5EF4-FFF2-40B4-BE49-F238E27FC236}">
                <a16:creationId xmlns:a16="http://schemas.microsoft.com/office/drawing/2014/main" id="{8C718757-D88F-CF25-9C4B-6ADD1ED7EE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823595" cy="1228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magine 4">
            <a:extLst>
              <a:ext uri="{FF2B5EF4-FFF2-40B4-BE49-F238E27FC236}">
                <a16:creationId xmlns:a16="http://schemas.microsoft.com/office/drawing/2014/main" id="{E5C52BF6-EBDA-172B-EC9B-885934B680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2499" y="1023620"/>
            <a:ext cx="1969501" cy="451095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1">
            <a:extLst>
              <a:ext uri="{FF2B5EF4-FFF2-40B4-BE49-F238E27FC236}">
                <a16:creationId xmlns:a16="http://schemas.microsoft.com/office/drawing/2014/main" id="{74B168E1-0685-E14E-35E7-F5A8983336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3594" y="614045"/>
            <a:ext cx="236220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2F2F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36000" tIns="0" rIns="0" bIns="0" anchor="b" anchorCtr="0" upright="1">
            <a:noAutofit/>
          </a:bodyPr>
          <a:lstStyle/>
          <a:p>
            <a:pPr>
              <a:lnSpc>
                <a:spcPts val="1500"/>
              </a:lnSpc>
              <a:spcAft>
                <a:spcPts val="1000"/>
              </a:spcAft>
            </a:pPr>
            <a:r>
              <a:rPr lang="it-IT" sz="1500" dirty="0">
                <a:solidFill>
                  <a:srgbClr val="00427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Istituto SPIN</a:t>
            </a:r>
            <a:endParaRPr lang="it-IT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1000"/>
              </a:spcAft>
              <a:tabLst>
                <a:tab pos="5130800" algn="r"/>
              </a:tabLst>
            </a:pPr>
            <a:r>
              <a:rPr lang="it-IT" sz="1100" dirty="0">
                <a:solidFill>
                  <a:srgbClr val="00427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Genova, L’Aquila, Napoli, Roma, Salerno</a:t>
            </a:r>
            <a:endParaRPr lang="it-IT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Immagine 6">
            <a:extLst>
              <a:ext uri="{FF2B5EF4-FFF2-40B4-BE49-F238E27FC236}">
                <a16:creationId xmlns:a16="http://schemas.microsoft.com/office/drawing/2014/main" id="{D37D578A-C1B1-5D58-C382-B4DC19D5F9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736152"/>
            <a:ext cx="3185795" cy="31218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A blue and black logo&#10;&#10;Description automatically generated">
            <a:extLst>
              <a:ext uri="{FF2B5EF4-FFF2-40B4-BE49-F238E27FC236}">
                <a16:creationId xmlns:a16="http://schemas.microsoft.com/office/drawing/2014/main" id="{16465618-2A69-8F82-9B44-D3098D5112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116" y="-24354"/>
            <a:ext cx="1948204" cy="1268490"/>
          </a:xfrm>
          <a:prstGeom prst="rect">
            <a:avLst/>
          </a:prstGeom>
        </p:spPr>
      </p:pic>
      <p:pic>
        <p:nvPicPr>
          <p:cNvPr id="13" name="Immagine 19">
            <a:extLst>
              <a:ext uri="{FF2B5EF4-FFF2-40B4-BE49-F238E27FC236}">
                <a16:creationId xmlns:a16="http://schemas.microsoft.com/office/drawing/2014/main" id="{E3E87A64-88EA-B028-39FD-989858D6A87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118" y="1886136"/>
            <a:ext cx="5573625" cy="4287743"/>
          </a:xfrm>
          <a:prstGeom prst="rect">
            <a:avLst/>
          </a:prstGeom>
        </p:spPr>
      </p:pic>
      <p:pic>
        <p:nvPicPr>
          <p:cNvPr id="14" name="Immagine 21">
            <a:extLst>
              <a:ext uri="{FF2B5EF4-FFF2-40B4-BE49-F238E27FC236}">
                <a16:creationId xmlns:a16="http://schemas.microsoft.com/office/drawing/2014/main" id="{3DE5811D-2494-E844-4B45-8DDAF726759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220" y="1876714"/>
            <a:ext cx="5573625" cy="4287743"/>
          </a:xfrm>
          <a:prstGeom prst="rect">
            <a:avLst/>
          </a:prstGeom>
        </p:spPr>
      </p:pic>
      <p:pic>
        <p:nvPicPr>
          <p:cNvPr id="15" name="Immagine 18" descr="A close-up of a white object&#10;&#10;Description automatically generated">
            <a:extLst>
              <a:ext uri="{FF2B5EF4-FFF2-40B4-BE49-F238E27FC236}">
                <a16:creationId xmlns:a16="http://schemas.microsoft.com/office/drawing/2014/main" id="{69D2B4A5-6B95-4B4E-FB4B-A81330E165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023" y="2315202"/>
            <a:ext cx="4801013" cy="3693379"/>
          </a:xfrm>
          <a:prstGeom prst="rect">
            <a:avLst/>
          </a:prstGeom>
        </p:spPr>
      </p:pic>
      <p:pic>
        <p:nvPicPr>
          <p:cNvPr id="16" name="Immagine 20" descr="A close-up of a microscope&#10;&#10;Description automatically generated">
            <a:extLst>
              <a:ext uri="{FF2B5EF4-FFF2-40B4-BE49-F238E27FC236}">
                <a16:creationId xmlns:a16="http://schemas.microsoft.com/office/drawing/2014/main" id="{61BEE441-7C86-1AD7-E3E3-5A5D401DD72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987" y="2258794"/>
            <a:ext cx="4801013" cy="3693379"/>
          </a:xfrm>
          <a:prstGeom prst="rect">
            <a:avLst/>
          </a:prstGeom>
        </p:spPr>
      </p:pic>
      <p:pic>
        <p:nvPicPr>
          <p:cNvPr id="17" name="Immagine 22">
            <a:extLst>
              <a:ext uri="{FF2B5EF4-FFF2-40B4-BE49-F238E27FC236}">
                <a16:creationId xmlns:a16="http://schemas.microsoft.com/office/drawing/2014/main" id="{EA03965B-9E19-3E41-5C69-CC6476F7FEA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760" y="-44462"/>
            <a:ext cx="4959881" cy="3815595"/>
          </a:xfrm>
          <a:prstGeom prst="rect">
            <a:avLst/>
          </a:prstGeom>
        </p:spPr>
      </p:pic>
      <p:pic>
        <p:nvPicPr>
          <p:cNvPr id="18" name="Immagine 23">
            <a:extLst>
              <a:ext uri="{FF2B5EF4-FFF2-40B4-BE49-F238E27FC236}">
                <a16:creationId xmlns:a16="http://schemas.microsoft.com/office/drawing/2014/main" id="{B13D6710-BE0F-F5BA-A6A6-432B1C49F8C8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99" y="2745056"/>
            <a:ext cx="4959881" cy="3815595"/>
          </a:xfrm>
          <a:prstGeom prst="rect">
            <a:avLst/>
          </a:prstGeom>
        </p:spPr>
      </p:pic>
      <p:pic>
        <p:nvPicPr>
          <p:cNvPr id="2" name="Immagine 5">
            <a:extLst>
              <a:ext uri="{FF2B5EF4-FFF2-40B4-BE49-F238E27FC236}">
                <a16:creationId xmlns:a16="http://schemas.microsoft.com/office/drawing/2014/main" id="{4F41F18F-EADE-D2AD-FC81-429FA0B20B0A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0950" y="-1904"/>
            <a:ext cx="5325454" cy="4096827"/>
          </a:xfrm>
          <a:prstGeom prst="rect">
            <a:avLst/>
          </a:prstGeom>
        </p:spPr>
      </p:pic>
      <p:pic>
        <p:nvPicPr>
          <p:cNvPr id="3" name="Immagine 6">
            <a:extLst>
              <a:ext uri="{FF2B5EF4-FFF2-40B4-BE49-F238E27FC236}">
                <a16:creationId xmlns:a16="http://schemas.microsoft.com/office/drawing/2014/main" id="{82B9CA93-B61B-D9EA-D7DB-2737A80389E7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9834" y="2626445"/>
            <a:ext cx="5325454" cy="40968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6BE64B5-98E2-287D-4DDD-A4E056EE2CFA}"/>
              </a:ext>
            </a:extLst>
          </p:cNvPr>
          <p:cNvSpPr txBox="1"/>
          <p:nvPr/>
        </p:nvSpPr>
        <p:spPr>
          <a:xfrm>
            <a:off x="1904517" y="1562061"/>
            <a:ext cx="716375" cy="307777"/>
          </a:xfrm>
          <a:prstGeom prst="rect">
            <a:avLst/>
          </a:prstGeom>
          <a:solidFill>
            <a:srgbClr val="161616">
              <a:alpha val="82000"/>
            </a:srgbClr>
          </a:solidFill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FFFF00"/>
                </a:solidFill>
              </a:rPr>
              <a:t>2.2 </a:t>
            </a:r>
            <a:r>
              <a:rPr lang="it-IT" sz="1400" dirty="0" err="1">
                <a:solidFill>
                  <a:srgbClr val="FFFF00"/>
                </a:solidFill>
              </a:rPr>
              <a:t>um</a:t>
            </a:r>
            <a:endParaRPr lang="it-IT" sz="1400" dirty="0">
              <a:solidFill>
                <a:srgbClr val="FFFF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A193179-F847-6084-A06C-E05F2CB2EDAE}"/>
              </a:ext>
            </a:extLst>
          </p:cNvPr>
          <p:cNvSpPr txBox="1"/>
          <p:nvPr/>
        </p:nvSpPr>
        <p:spPr>
          <a:xfrm>
            <a:off x="2004694" y="4457631"/>
            <a:ext cx="728902" cy="276999"/>
          </a:xfrm>
          <a:prstGeom prst="rect">
            <a:avLst/>
          </a:prstGeom>
          <a:solidFill>
            <a:srgbClr val="242424">
              <a:alpha val="0"/>
            </a:srgbClr>
          </a:solidFill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rgbClr val="FFFF00"/>
                </a:solidFill>
              </a:rPr>
              <a:t>875 nm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D9544A0-D952-2D40-59F4-F3B1567D29EC}"/>
              </a:ext>
            </a:extLst>
          </p:cNvPr>
          <p:cNvSpPr txBox="1"/>
          <p:nvPr/>
        </p:nvSpPr>
        <p:spPr>
          <a:xfrm>
            <a:off x="9857187" y="1682837"/>
            <a:ext cx="811857" cy="307777"/>
          </a:xfrm>
          <a:prstGeom prst="rect">
            <a:avLst/>
          </a:prstGeom>
          <a:solidFill>
            <a:srgbClr val="3E3E3E">
              <a:alpha val="18000"/>
            </a:srgbClr>
          </a:solidFill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FFFF00"/>
                </a:solidFill>
              </a:rPr>
              <a:t>700 nm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669B872-78DF-DBCF-BBC2-7BA8218B5D9C}"/>
              </a:ext>
            </a:extLst>
          </p:cNvPr>
          <p:cNvSpPr txBox="1"/>
          <p:nvPr/>
        </p:nvSpPr>
        <p:spPr>
          <a:xfrm>
            <a:off x="9863617" y="5463799"/>
            <a:ext cx="811857" cy="307777"/>
          </a:xfrm>
          <a:prstGeom prst="rect">
            <a:avLst/>
          </a:prstGeom>
          <a:solidFill>
            <a:srgbClr val="3E3E3E">
              <a:alpha val="18000"/>
            </a:srgbClr>
          </a:solidFill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FFFF00"/>
                </a:solidFill>
              </a:rPr>
              <a:t>120 nm</a:t>
            </a:r>
          </a:p>
        </p:txBody>
      </p:sp>
    </p:spTree>
    <p:extLst>
      <p:ext uri="{BB962C8B-B14F-4D97-AF65-F5344CB8AC3E}">
        <p14:creationId xmlns:p14="http://schemas.microsoft.com/office/powerpoint/2010/main" val="151875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D5783577-881B-7194-1FCB-EE1B3B8F6B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823595" cy="1228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CB79D3AC-E8CF-6CCF-0B7C-F185E5074F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2499" y="1023620"/>
            <a:ext cx="1969501" cy="4510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EECD7AC-0C8A-0183-97E8-7770271DE4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736153"/>
            <a:ext cx="3185795" cy="312184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A15A76A-209D-D7AA-E29F-E23CF13F13D5}"/>
              </a:ext>
            </a:extLst>
          </p:cNvPr>
          <p:cNvSpPr txBox="1"/>
          <p:nvPr/>
        </p:nvSpPr>
        <p:spPr>
          <a:xfrm>
            <a:off x="2604744" y="589325"/>
            <a:ext cx="60944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 i="1" dirty="0">
                <a:solidFill>
                  <a:schemeClr val="accent1">
                    <a:lumMod val="75000"/>
                  </a:schemeClr>
                </a:solidFill>
                <a:latin typeface="Daytona Light" panose="020B0304030503040204" pitchFamily="34" charset="0"/>
              </a:rPr>
              <a:t>OUTLINE 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6A69CF88-6C63-09C7-584E-58E8973A66D1}"/>
              </a:ext>
            </a:extLst>
          </p:cNvPr>
          <p:cNvSpPr txBox="1"/>
          <p:nvPr/>
        </p:nvSpPr>
        <p:spPr>
          <a:xfrm>
            <a:off x="1647697" y="1211846"/>
            <a:ext cx="8574802" cy="537070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  <a:lvl1pPr>
              <a:lnSpc>
                <a:spcPct val="107000"/>
              </a:lnSpc>
              <a:spcAft>
                <a:spcPts val="800"/>
              </a:spcAft>
              <a:defRPr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pPr lvl="2"/>
            <a:endParaRPr lang="en-GB" sz="2000" i="1" dirty="0">
              <a:solidFill>
                <a:schemeClr val="accent1">
                  <a:lumMod val="75000"/>
                </a:schemeClr>
              </a:solidFill>
              <a:latin typeface="Daytona Light" panose="020B0304030503040204" pitchFamily="34" charset="0"/>
            </a:endParaRPr>
          </a:p>
          <a:p>
            <a:pPr marL="1257300" lvl="2" indent="-342900">
              <a:buFont typeface="Wingdings" panose="05000000000000000000" pitchFamily="2" charset="2"/>
              <a:buChar char="v"/>
            </a:pPr>
            <a:endParaRPr lang="en-GB" sz="2000" i="1" dirty="0">
              <a:solidFill>
                <a:schemeClr val="accent1">
                  <a:lumMod val="75000"/>
                </a:schemeClr>
              </a:solidFill>
              <a:latin typeface="Daytona Light" panose="020B0304030503040204" pitchFamily="34" charset="0"/>
              <a:ea typeface="+mn-ea"/>
              <a:cs typeface="+mn-cs"/>
            </a:endParaRPr>
          </a:p>
          <a:p>
            <a:pPr marL="1257300" lvl="2" indent="-342900">
              <a:buFont typeface="Wingdings" panose="05000000000000000000" pitchFamily="2" charset="2"/>
              <a:buChar char="v"/>
            </a:pPr>
            <a:r>
              <a:rPr lang="en-GB" sz="2000" i="1" dirty="0">
                <a:solidFill>
                  <a:schemeClr val="accent1">
                    <a:lumMod val="75000"/>
                  </a:schemeClr>
                </a:solidFill>
                <a:latin typeface="Daytona Light" panose="020B0304030503040204" pitchFamily="34" charset="0"/>
              </a:rPr>
              <a:t>Project</a:t>
            </a:r>
          </a:p>
          <a:p>
            <a:pPr lvl="2"/>
            <a:endParaRPr lang="en-GB" sz="2000" i="1" dirty="0">
              <a:solidFill>
                <a:schemeClr val="accent1">
                  <a:lumMod val="75000"/>
                </a:schemeClr>
              </a:solidFill>
              <a:latin typeface="Daytona Light" panose="020B0304030503040204" pitchFamily="34" charset="0"/>
            </a:endParaRPr>
          </a:p>
          <a:p>
            <a:pPr marL="1257300" lvl="2" indent="-342900">
              <a:buFont typeface="Wingdings" panose="05000000000000000000" pitchFamily="2" charset="2"/>
              <a:buChar char="v"/>
            </a:pPr>
            <a:r>
              <a:rPr lang="en-GB" sz="2000" i="1" dirty="0">
                <a:solidFill>
                  <a:schemeClr val="accent1">
                    <a:lumMod val="75000"/>
                  </a:schemeClr>
                </a:solidFill>
                <a:latin typeface="Daytona Light" panose="020B0304030503040204" pitchFamily="34" charset="0"/>
                <a:ea typeface="+mn-ea"/>
                <a:cs typeface="+mn-cs"/>
              </a:rPr>
              <a:t>Why Thallium-based?</a:t>
            </a:r>
          </a:p>
          <a:p>
            <a:pPr lvl="2"/>
            <a:endParaRPr lang="en-GB" sz="2000" i="1" dirty="0">
              <a:solidFill>
                <a:schemeClr val="accent1">
                  <a:lumMod val="75000"/>
                </a:schemeClr>
              </a:solidFill>
              <a:latin typeface="Daytona Light" panose="020B0304030503040204" pitchFamily="34" charset="0"/>
            </a:endParaRPr>
          </a:p>
          <a:p>
            <a:pPr marL="1257300" lvl="2" indent="-342900">
              <a:buFont typeface="Wingdings" panose="05000000000000000000" pitchFamily="2" charset="2"/>
              <a:buChar char="v"/>
            </a:pPr>
            <a:r>
              <a:rPr lang="en-GB" sz="2000" i="1" dirty="0">
                <a:solidFill>
                  <a:schemeClr val="accent1">
                    <a:lumMod val="75000"/>
                  </a:schemeClr>
                </a:solidFill>
                <a:latin typeface="Daytona Light" panose="020B0304030503040204" pitchFamily="34" charset="0"/>
              </a:rPr>
              <a:t>Phase diagram study</a:t>
            </a:r>
          </a:p>
          <a:p>
            <a:pPr marL="1257300" lvl="2" indent="-342900">
              <a:buFont typeface="Wingdings" panose="05000000000000000000" pitchFamily="2" charset="2"/>
              <a:buChar char="v"/>
            </a:pPr>
            <a:r>
              <a:rPr lang="en-GB" sz="2000" i="1" dirty="0">
                <a:solidFill>
                  <a:schemeClr val="accent1">
                    <a:lumMod val="75000"/>
                  </a:schemeClr>
                </a:solidFill>
                <a:latin typeface="Daytona Light" panose="020B0304030503040204" pitchFamily="34" charset="0"/>
                <a:ea typeface="+mn-ea"/>
                <a:cs typeface="+mn-cs"/>
              </a:rPr>
              <a:t>Precursor coating deposition and reaction</a:t>
            </a:r>
          </a:p>
          <a:p>
            <a:pPr marL="1257300" lvl="2" indent="-342900">
              <a:buFont typeface="Wingdings" panose="05000000000000000000" pitchFamily="2" charset="2"/>
              <a:buChar char="v"/>
            </a:pPr>
            <a:r>
              <a:rPr lang="en-GB" sz="2000" i="1" dirty="0">
                <a:solidFill>
                  <a:schemeClr val="accent1">
                    <a:lumMod val="75000"/>
                  </a:schemeClr>
                </a:solidFill>
                <a:latin typeface="Daytona Light" panose="020B0304030503040204" pitchFamily="34" charset="0"/>
                <a:ea typeface="+mn-ea"/>
                <a:cs typeface="+mn-cs"/>
              </a:rPr>
              <a:t>Structural cha</a:t>
            </a:r>
            <a:r>
              <a:rPr lang="en-GB" sz="2000" i="1" dirty="0">
                <a:solidFill>
                  <a:schemeClr val="accent1">
                    <a:lumMod val="75000"/>
                  </a:schemeClr>
                </a:solidFill>
                <a:latin typeface="Daytona Light" panose="020B0304030503040204" pitchFamily="34" charset="0"/>
              </a:rPr>
              <a:t>racterization</a:t>
            </a:r>
          </a:p>
          <a:p>
            <a:pPr marL="1257300" lvl="2" indent="-342900">
              <a:buFont typeface="Wingdings" panose="05000000000000000000" pitchFamily="2" charset="2"/>
              <a:buChar char="v"/>
            </a:pPr>
            <a:r>
              <a:rPr lang="en-GB" sz="2000" i="1" dirty="0">
                <a:solidFill>
                  <a:schemeClr val="accent1">
                    <a:lumMod val="75000"/>
                  </a:schemeClr>
                </a:solidFill>
                <a:latin typeface="Daytona Light" panose="020B0304030503040204" pitchFamily="34" charset="0"/>
                <a:ea typeface="+mn-ea"/>
                <a:cs typeface="+mn-cs"/>
              </a:rPr>
              <a:t>DC and RF superconduct</a:t>
            </a:r>
            <a:r>
              <a:rPr lang="en-GB" sz="2000" i="1" dirty="0">
                <a:solidFill>
                  <a:schemeClr val="accent1">
                    <a:lumMod val="75000"/>
                  </a:schemeClr>
                </a:solidFill>
                <a:latin typeface="Daytona Light" panose="020B0304030503040204" pitchFamily="34" charset="0"/>
              </a:rPr>
              <a:t>ing properties </a:t>
            </a:r>
          </a:p>
          <a:p>
            <a:pPr marL="1257300" lvl="2" indent="-342900">
              <a:buFont typeface="Wingdings" panose="05000000000000000000" pitchFamily="2" charset="2"/>
              <a:buChar char="v"/>
            </a:pPr>
            <a:r>
              <a:rPr lang="en-GB" sz="2000" i="1" dirty="0">
                <a:solidFill>
                  <a:schemeClr val="accent1">
                    <a:lumMod val="75000"/>
                  </a:schemeClr>
                </a:solidFill>
                <a:latin typeface="Daytona Light" panose="020B0304030503040204" pitchFamily="34" charset="0"/>
              </a:rPr>
              <a:t>High vacuum compatibility</a:t>
            </a:r>
          </a:p>
          <a:p>
            <a:pPr marL="1257300" lvl="2" indent="-342900">
              <a:buFont typeface="Wingdings" panose="05000000000000000000" pitchFamily="2" charset="2"/>
              <a:buChar char="v"/>
            </a:pPr>
            <a:endParaRPr lang="en-GB" sz="2000" i="1" dirty="0">
              <a:solidFill>
                <a:schemeClr val="accent1">
                  <a:lumMod val="75000"/>
                </a:schemeClr>
              </a:solidFill>
              <a:latin typeface="Daytona Light" panose="020B0304030503040204" pitchFamily="34" charset="0"/>
              <a:ea typeface="+mn-ea"/>
              <a:cs typeface="+mn-cs"/>
            </a:endParaRPr>
          </a:p>
          <a:p>
            <a:pPr marL="1257300" lvl="2" indent="-342900">
              <a:buFont typeface="Wingdings" panose="05000000000000000000" pitchFamily="2" charset="2"/>
              <a:buChar char="v"/>
            </a:pPr>
            <a:r>
              <a:rPr lang="en-GB" sz="2000" i="1" dirty="0">
                <a:solidFill>
                  <a:schemeClr val="accent1">
                    <a:lumMod val="75000"/>
                  </a:schemeClr>
                </a:solidFill>
                <a:latin typeface="Daytona Light" panose="020B0304030503040204" pitchFamily="34" charset="0"/>
              </a:rPr>
              <a:t>Conclusions</a:t>
            </a:r>
            <a:endParaRPr lang="en-GB" sz="2000" i="1" dirty="0">
              <a:solidFill>
                <a:schemeClr val="accent1">
                  <a:lumMod val="75000"/>
                </a:schemeClr>
              </a:solidFill>
              <a:latin typeface="Daytona Light" panose="020B0304030503040204" pitchFamily="34" charset="0"/>
              <a:ea typeface="+mn-ea"/>
              <a:cs typeface="+mn-cs"/>
            </a:endParaRPr>
          </a:p>
          <a:p>
            <a:pPr marL="1257300" lvl="2" indent="-342900">
              <a:buFont typeface="Wingdings" panose="05000000000000000000" pitchFamily="2" charset="2"/>
              <a:buChar char="v"/>
            </a:pPr>
            <a:endParaRPr lang="en-GB" sz="2000" i="1" dirty="0">
              <a:solidFill>
                <a:schemeClr val="accent1">
                  <a:lumMod val="75000"/>
                </a:schemeClr>
              </a:solidFill>
              <a:latin typeface="Daytona Light" panose="020B0304030503040204" pitchFamily="34" charset="0"/>
              <a:ea typeface="+mn-ea"/>
              <a:cs typeface="+mn-cs"/>
            </a:endParaRPr>
          </a:p>
          <a:p>
            <a:pPr marL="1257300" lvl="2" indent="-342900">
              <a:buFont typeface="Wingdings" panose="05000000000000000000" pitchFamily="2" charset="2"/>
              <a:buChar char="v"/>
            </a:pPr>
            <a:endParaRPr lang="en-GB" sz="2100" i="1" dirty="0">
              <a:solidFill>
                <a:schemeClr val="accent1">
                  <a:lumMod val="75000"/>
                </a:schemeClr>
              </a:solidFill>
              <a:latin typeface="Daytona Light" panose="020B0304030503040204" pitchFamily="34" charset="0"/>
            </a:endParaRPr>
          </a:p>
          <a:p>
            <a:pPr lvl="2"/>
            <a:endParaRPr lang="en-GB" sz="2100" i="1" dirty="0">
              <a:solidFill>
                <a:schemeClr val="accent1">
                  <a:lumMod val="75000"/>
                </a:schemeClr>
              </a:solidFill>
              <a:latin typeface="Daytona Light" panose="020B0304030503040204" pitchFamily="34" charset="0"/>
            </a:endParaRPr>
          </a:p>
          <a:p>
            <a:pPr lvl="5"/>
            <a:endParaRPr lang="en-GB" sz="2100" i="1" dirty="0">
              <a:solidFill>
                <a:schemeClr val="accent1">
                  <a:lumMod val="75000"/>
                </a:schemeClr>
              </a:solidFill>
              <a:latin typeface="Daytona Light" panose="020B0304030503040204" pitchFamily="34" charset="0"/>
            </a:endParaRPr>
          </a:p>
        </p:txBody>
      </p:sp>
      <p:pic>
        <p:nvPicPr>
          <p:cNvPr id="12" name="Picture 11" descr="A blue and black logo&#10;&#10;Description automatically generated">
            <a:extLst>
              <a:ext uri="{FF2B5EF4-FFF2-40B4-BE49-F238E27FC236}">
                <a16:creationId xmlns:a16="http://schemas.microsoft.com/office/drawing/2014/main" id="{E5D0153E-B8C3-B15E-EFE4-914DE4F6C1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116" y="-24354"/>
            <a:ext cx="1948204" cy="1268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2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E0C3DD2-E7FE-1F68-8684-05B7B6B8A354}"/>
              </a:ext>
            </a:extLst>
          </p:cNvPr>
          <p:cNvSpPr txBox="1"/>
          <p:nvPr/>
        </p:nvSpPr>
        <p:spPr>
          <a:xfrm>
            <a:off x="1781299" y="1280959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Thicker</a:t>
            </a:r>
            <a:endParaRPr lang="it-IT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7B2956-6B3B-1028-2AAD-3B2A795DAAE8}"/>
              </a:ext>
            </a:extLst>
          </p:cNvPr>
          <p:cNvSpPr txBox="1"/>
          <p:nvPr/>
        </p:nvSpPr>
        <p:spPr>
          <a:xfrm>
            <a:off x="8759693" y="1228090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Thinner</a:t>
            </a:r>
            <a:endParaRPr lang="it-IT" dirty="0"/>
          </a:p>
        </p:txBody>
      </p:sp>
      <p:pic>
        <p:nvPicPr>
          <p:cNvPr id="7" name="Immagine 3" descr="Immagine che contiene testo, antenna&#10;&#10;Descrizione generata automaticamente">
            <a:extLst>
              <a:ext uri="{FF2B5EF4-FFF2-40B4-BE49-F238E27FC236}">
                <a16:creationId xmlns:a16="http://schemas.microsoft.com/office/drawing/2014/main" id="{8C718757-D88F-CF25-9C4B-6ADD1ED7EE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823595" cy="1228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magine 4">
            <a:extLst>
              <a:ext uri="{FF2B5EF4-FFF2-40B4-BE49-F238E27FC236}">
                <a16:creationId xmlns:a16="http://schemas.microsoft.com/office/drawing/2014/main" id="{E5C52BF6-EBDA-172B-EC9B-885934B680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2499" y="1023620"/>
            <a:ext cx="1969501" cy="451095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1">
            <a:extLst>
              <a:ext uri="{FF2B5EF4-FFF2-40B4-BE49-F238E27FC236}">
                <a16:creationId xmlns:a16="http://schemas.microsoft.com/office/drawing/2014/main" id="{74B168E1-0685-E14E-35E7-F5A8983336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3594" y="614045"/>
            <a:ext cx="236220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2F2F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36000" tIns="0" rIns="0" bIns="0" anchor="b" anchorCtr="0" upright="1">
            <a:noAutofit/>
          </a:bodyPr>
          <a:lstStyle/>
          <a:p>
            <a:pPr>
              <a:lnSpc>
                <a:spcPts val="1500"/>
              </a:lnSpc>
              <a:spcAft>
                <a:spcPts val="1000"/>
              </a:spcAft>
            </a:pPr>
            <a:r>
              <a:rPr lang="it-IT" sz="1500" dirty="0">
                <a:solidFill>
                  <a:srgbClr val="00427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Istituto SPIN</a:t>
            </a:r>
            <a:endParaRPr lang="it-IT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1000"/>
              </a:spcAft>
              <a:tabLst>
                <a:tab pos="5130800" algn="r"/>
              </a:tabLst>
            </a:pPr>
            <a:r>
              <a:rPr lang="it-IT" sz="1100" dirty="0">
                <a:solidFill>
                  <a:srgbClr val="00427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Genova, L’Aquila, Napoli, Roma, Salerno</a:t>
            </a:r>
            <a:endParaRPr lang="it-IT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Immagine 6">
            <a:extLst>
              <a:ext uri="{FF2B5EF4-FFF2-40B4-BE49-F238E27FC236}">
                <a16:creationId xmlns:a16="http://schemas.microsoft.com/office/drawing/2014/main" id="{D37D578A-C1B1-5D58-C382-B4DC19D5F9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736152"/>
            <a:ext cx="3185795" cy="31218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A blue and black logo&#10;&#10;Description automatically generated">
            <a:extLst>
              <a:ext uri="{FF2B5EF4-FFF2-40B4-BE49-F238E27FC236}">
                <a16:creationId xmlns:a16="http://schemas.microsoft.com/office/drawing/2014/main" id="{16465618-2A69-8F82-9B44-D3098D5112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116" y="-24354"/>
            <a:ext cx="1948204" cy="1268490"/>
          </a:xfrm>
          <a:prstGeom prst="rect">
            <a:avLst/>
          </a:prstGeom>
        </p:spPr>
      </p:pic>
      <p:pic>
        <p:nvPicPr>
          <p:cNvPr id="13" name="Immagine 19">
            <a:extLst>
              <a:ext uri="{FF2B5EF4-FFF2-40B4-BE49-F238E27FC236}">
                <a16:creationId xmlns:a16="http://schemas.microsoft.com/office/drawing/2014/main" id="{E3E87A64-88EA-B028-39FD-989858D6A87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118" y="1886136"/>
            <a:ext cx="5573625" cy="4287743"/>
          </a:xfrm>
          <a:prstGeom prst="rect">
            <a:avLst/>
          </a:prstGeom>
        </p:spPr>
      </p:pic>
      <p:pic>
        <p:nvPicPr>
          <p:cNvPr id="14" name="Immagine 21">
            <a:extLst>
              <a:ext uri="{FF2B5EF4-FFF2-40B4-BE49-F238E27FC236}">
                <a16:creationId xmlns:a16="http://schemas.microsoft.com/office/drawing/2014/main" id="{3DE5811D-2494-E844-4B45-8DDAF726759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220" y="1876714"/>
            <a:ext cx="5573625" cy="4287743"/>
          </a:xfrm>
          <a:prstGeom prst="rect">
            <a:avLst/>
          </a:prstGeom>
        </p:spPr>
      </p:pic>
      <p:pic>
        <p:nvPicPr>
          <p:cNvPr id="15" name="Immagine 18" descr="A close-up of a white object&#10;&#10;Description automatically generated">
            <a:extLst>
              <a:ext uri="{FF2B5EF4-FFF2-40B4-BE49-F238E27FC236}">
                <a16:creationId xmlns:a16="http://schemas.microsoft.com/office/drawing/2014/main" id="{69D2B4A5-6B95-4B4E-FB4B-A81330E165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0059" y="2093932"/>
            <a:ext cx="4801013" cy="3693379"/>
          </a:xfrm>
          <a:prstGeom prst="rect">
            <a:avLst/>
          </a:prstGeom>
        </p:spPr>
      </p:pic>
      <p:pic>
        <p:nvPicPr>
          <p:cNvPr id="16" name="Immagine 20" descr="A close-up of a microscope&#10;&#10;Description automatically generated">
            <a:extLst>
              <a:ext uri="{FF2B5EF4-FFF2-40B4-BE49-F238E27FC236}">
                <a16:creationId xmlns:a16="http://schemas.microsoft.com/office/drawing/2014/main" id="{61BEE441-7C86-1AD7-E3E3-5A5D401DD72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774" y="2292291"/>
            <a:ext cx="4801013" cy="3693379"/>
          </a:xfrm>
          <a:prstGeom prst="rect">
            <a:avLst/>
          </a:prstGeom>
        </p:spPr>
      </p:pic>
      <p:sp>
        <p:nvSpPr>
          <p:cNvPr id="2" name="CasellaDiTesto 14">
            <a:extLst>
              <a:ext uri="{FF2B5EF4-FFF2-40B4-BE49-F238E27FC236}">
                <a16:creationId xmlns:a16="http://schemas.microsoft.com/office/drawing/2014/main" id="{C59EC358-1B84-4855-E83E-053EF0AFEE81}"/>
              </a:ext>
            </a:extLst>
          </p:cNvPr>
          <p:cNvSpPr txBox="1"/>
          <p:nvPr/>
        </p:nvSpPr>
        <p:spPr>
          <a:xfrm>
            <a:off x="2108362" y="6527165"/>
            <a:ext cx="100836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200" b="1" i="1" dirty="0">
                <a:solidFill>
                  <a:schemeClr val="accent1">
                    <a:lumMod val="75000"/>
                  </a:schemeClr>
                </a:solidFill>
                <a:latin typeface="Daytona Light" panose="020B0304030503040204" pitchFamily="34" charset="0"/>
              </a:rPr>
              <a:t>Alessandro Leveratto, CNR-SPIN Genova </a:t>
            </a:r>
            <a:r>
              <a:rPr lang="en-US" sz="1200" b="0" i="1" dirty="0">
                <a:solidFill>
                  <a:schemeClr val="accent1">
                    <a:lumMod val="75000"/>
                  </a:schemeClr>
                </a:solidFill>
                <a:latin typeface="Daytona Light" panose="020B0304030503040204" pitchFamily="34" charset="0"/>
                <a:ea typeface="+mn-ea"/>
                <a:cs typeface="+mn-cs"/>
              </a:rPr>
              <a:t>SPIN Seminar series </a:t>
            </a:r>
            <a:r>
              <a:rPr lang="it-IT" sz="1200" b="0" i="1" dirty="0">
                <a:solidFill>
                  <a:schemeClr val="accent1">
                    <a:lumMod val="75000"/>
                  </a:schemeClr>
                </a:solidFill>
                <a:latin typeface="Daytona Light" panose="020B0304030503040204" pitchFamily="34" charset="0"/>
                <a:ea typeface="+mn-ea"/>
                <a:cs typeface="+mn-cs"/>
              </a:rPr>
              <a:t>– </a:t>
            </a:r>
            <a:r>
              <a:rPr lang="it-IT" sz="1200" b="0" i="1" dirty="0" err="1">
                <a:solidFill>
                  <a:schemeClr val="accent1">
                    <a:lumMod val="75000"/>
                  </a:schemeClr>
                </a:solidFill>
                <a:latin typeface="Daytona Light" panose="020B0304030503040204" pitchFamily="34" charset="0"/>
                <a:ea typeface="+mn-ea"/>
                <a:cs typeface="+mn-cs"/>
              </a:rPr>
              <a:t>October</a:t>
            </a:r>
            <a:r>
              <a:rPr lang="it-IT" sz="1200" b="0" i="1" dirty="0">
                <a:solidFill>
                  <a:schemeClr val="accent1">
                    <a:lumMod val="75000"/>
                  </a:schemeClr>
                </a:solidFill>
                <a:latin typeface="Daytona Light" panose="020B0304030503040204" pitchFamily="34" charset="0"/>
                <a:ea typeface="+mn-ea"/>
                <a:cs typeface="+mn-cs"/>
              </a:rPr>
              <a:t> 24, 2024</a:t>
            </a:r>
          </a:p>
          <a:p>
            <a:pPr algn="ctr"/>
            <a:endParaRPr lang="it-IT" sz="1200" b="1" dirty="0">
              <a:solidFill>
                <a:schemeClr val="accent1">
                  <a:lumMod val="75000"/>
                </a:schemeClr>
              </a:solidFill>
              <a:latin typeface="Daytona Light" panose="020B0304030503040204" pitchFamily="34" charset="0"/>
            </a:endParaRPr>
          </a:p>
          <a:p>
            <a:pPr algn="ctr"/>
            <a:endParaRPr lang="it-IT" sz="1200" b="1" i="1" dirty="0">
              <a:solidFill>
                <a:schemeClr val="accent1">
                  <a:lumMod val="75000"/>
                </a:schemeClr>
              </a:solidFill>
              <a:latin typeface="Daytona Light" panose="020B0304030503040204" pitchFamily="34" charset="0"/>
            </a:endParaRPr>
          </a:p>
        </p:txBody>
      </p:sp>
      <p:pic>
        <p:nvPicPr>
          <p:cNvPr id="6" name="Immagine 1">
            <a:extLst>
              <a:ext uri="{FF2B5EF4-FFF2-40B4-BE49-F238E27FC236}">
                <a16:creationId xmlns:a16="http://schemas.microsoft.com/office/drawing/2014/main" id="{8B6225B6-2510-99BF-5FB4-58323A8205B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7218" y="5891247"/>
            <a:ext cx="820366" cy="8144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1368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o 8">
            <a:extLst>
              <a:ext uri="{FF2B5EF4-FFF2-40B4-BE49-F238E27FC236}">
                <a16:creationId xmlns:a16="http://schemas.microsoft.com/office/drawing/2014/main" id="{9D2E102A-0588-29AA-1398-4B94C108EF85}"/>
              </a:ext>
            </a:extLst>
          </p:cNvPr>
          <p:cNvGrpSpPr/>
          <p:nvPr/>
        </p:nvGrpSpPr>
        <p:grpSpPr>
          <a:xfrm>
            <a:off x="-1" y="0"/>
            <a:ext cx="12192001" cy="6857999"/>
            <a:chOff x="-1" y="0"/>
            <a:chExt cx="12192001" cy="6857999"/>
          </a:xfrm>
        </p:grpSpPr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D5783577-881B-7194-1FCB-EE1B3B8F6B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823595" cy="12280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CB79D3AC-E8CF-6CCF-0B7C-F185E5074F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22499" y="1023620"/>
              <a:ext cx="1969501" cy="451095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Text Box 1">
              <a:extLst>
                <a:ext uri="{FF2B5EF4-FFF2-40B4-BE49-F238E27FC236}">
                  <a16:creationId xmlns:a16="http://schemas.microsoft.com/office/drawing/2014/main" id="{8969A883-D1ED-EBB0-D964-DF1BBC8974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3594" y="614045"/>
              <a:ext cx="2362200" cy="409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2F2F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36000" tIns="0" rIns="0" bIns="0" anchor="b" anchorCtr="0" upright="1">
              <a:noAutofit/>
            </a:bodyPr>
            <a:lstStyle/>
            <a:p>
              <a:pPr>
                <a:lnSpc>
                  <a:spcPts val="1500"/>
                </a:lnSpc>
                <a:spcAft>
                  <a:spcPts val="1000"/>
                </a:spcAft>
              </a:pPr>
              <a:r>
                <a:rPr lang="it-IT" sz="1500" dirty="0">
                  <a:solidFill>
                    <a:srgbClr val="004279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Istituto SPIN</a:t>
              </a:r>
              <a:endParaRPr lang="it-IT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lnSpc>
                  <a:spcPts val="1500"/>
                </a:lnSpc>
                <a:spcAft>
                  <a:spcPts val="1000"/>
                </a:spcAft>
                <a:tabLst>
                  <a:tab pos="5130800" algn="r"/>
                </a:tabLst>
              </a:pPr>
              <a:r>
                <a:rPr lang="it-IT" sz="1100" dirty="0">
                  <a:solidFill>
                    <a:srgbClr val="004279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Genova, L’Aquila, Napoli, Roma, Salerno</a:t>
              </a:r>
              <a:endParaRPr lang="it-IT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CEECD7AC-0C8A-0183-97E8-7770271DE4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3736152"/>
              <a:ext cx="3185795" cy="3121847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4" name="Picture 13" descr="A blue and black logo&#10;&#10;Description automatically generated">
            <a:extLst>
              <a:ext uri="{FF2B5EF4-FFF2-40B4-BE49-F238E27FC236}">
                <a16:creationId xmlns:a16="http://schemas.microsoft.com/office/drawing/2014/main" id="{B248224E-3D14-F57C-1827-E85FD37B5C1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116" y="-24354"/>
            <a:ext cx="1948204" cy="126849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FCBDD083-3999-8A51-BC84-1044B9B9648F}"/>
              </a:ext>
            </a:extLst>
          </p:cNvPr>
          <p:cNvSpPr txBox="1"/>
          <p:nvPr/>
        </p:nvSpPr>
        <p:spPr>
          <a:xfrm>
            <a:off x="9463764" y="5313945"/>
            <a:ext cx="1945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>
                <a:highlight>
                  <a:srgbClr val="D9D0C0"/>
                </a:highlight>
                <a:latin typeface="Daytona Light" panose="020B0304030503040204" pitchFamily="34" charset="0"/>
              </a:rPr>
              <a:t>VTI – 16 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7A1D0D-34B8-C216-462C-56D5C1BF3C74}"/>
              </a:ext>
            </a:extLst>
          </p:cNvPr>
          <p:cNvSpPr txBox="1"/>
          <p:nvPr/>
        </p:nvSpPr>
        <p:spPr>
          <a:xfrm>
            <a:off x="3687907" y="624961"/>
            <a:ext cx="2916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>
                <a:solidFill>
                  <a:schemeClr val="accent1"/>
                </a:solidFill>
                <a:latin typeface="Daytona" panose="020B0604030500040204" pitchFamily="34" charset="0"/>
              </a:rPr>
              <a:t>R(T, B) &gt; U</a:t>
            </a:r>
            <a:r>
              <a:rPr lang="it-IT" sz="3600" baseline="-25000" dirty="0">
                <a:solidFill>
                  <a:schemeClr val="accent1"/>
                </a:solidFill>
                <a:latin typeface="Daytona" panose="020B0604030500040204" pitchFamily="34" charset="0"/>
              </a:rPr>
              <a:t>0</a:t>
            </a:r>
          </a:p>
        </p:txBody>
      </p:sp>
      <p:pic>
        <p:nvPicPr>
          <p:cNvPr id="15" name="Picture 14" descr="A green barrel with a white text on it&#10;&#10;Description automatically generated">
            <a:extLst>
              <a:ext uri="{FF2B5EF4-FFF2-40B4-BE49-F238E27FC236}">
                <a16:creationId xmlns:a16="http://schemas.microsoft.com/office/drawing/2014/main" id="{7CABB8F6-5D2C-1BFB-0277-AA0457973FA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04" b="5699"/>
          <a:stretch/>
        </p:blipFill>
        <p:spPr>
          <a:xfrm>
            <a:off x="9246358" y="0"/>
            <a:ext cx="2945642" cy="6467167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DED23647-0AB0-EED6-0112-E228A607C9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41"/>
          <a:stretch>
            <a:fillRect/>
          </a:stretch>
        </p:blipFill>
        <p:spPr bwMode="auto">
          <a:xfrm>
            <a:off x="-14586" y="1311368"/>
            <a:ext cx="3319670" cy="279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Picture 1" descr="A graph of a function&#10;&#10;Description automatically generated">
            <a:extLst>
              <a:ext uri="{FF2B5EF4-FFF2-40B4-BE49-F238E27FC236}">
                <a16:creationId xmlns:a16="http://schemas.microsoft.com/office/drawing/2014/main" id="{7052C37E-EF4C-B4A3-7B89-2DAB30DE2F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7"/>
          <a:stretch>
            <a:fillRect/>
          </a:stretch>
        </p:blipFill>
        <p:spPr bwMode="auto">
          <a:xfrm>
            <a:off x="3284419" y="1331317"/>
            <a:ext cx="3319671" cy="2740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id="{F60BFF88-6503-1843-9E00-9F00E54BA0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9102" y="698883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EA48DAC-958F-80B0-9858-E9FD82ABB8CB}"/>
                  </a:ext>
                </a:extLst>
              </p:cNvPr>
              <p:cNvSpPr txBox="1"/>
              <p:nvPr/>
            </p:nvSpPr>
            <p:spPr>
              <a:xfrm>
                <a:off x="3485298" y="2236111"/>
                <a:ext cx="7571094" cy="5179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it-IT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it-IT" i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it-IT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type m:val="skw"/>
                              <m:ctrlPr>
                                <a:rPr lang="it-IT" i="1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  <m:d>
                                <m:d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it-IT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</m:den>
                          </m:f>
                        </m:sup>
                      </m:sSup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EA48DAC-958F-80B0-9858-E9FD82ABB8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5298" y="2236111"/>
                <a:ext cx="7571094" cy="51796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4E864DE-96A7-D40B-6E99-CDCF25969531}"/>
                  </a:ext>
                </a:extLst>
              </p:cNvPr>
              <p:cNvSpPr txBox="1"/>
              <p:nvPr/>
            </p:nvSpPr>
            <p:spPr>
              <a:xfrm>
                <a:off x="3739487" y="3295513"/>
                <a:ext cx="750626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smtClean="0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it-IT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d>
                      <m:r>
                        <a:rPr lang="it-IT" i="0">
                          <a:latin typeface="Cambria Math" panose="02040503050406030204" pitchFamily="18" charset="0"/>
                        </a:rPr>
                        <m:t>~ </m:t>
                      </m:r>
                      <m:sSup>
                        <m:sSupPr>
                          <m:ctrlPr>
                            <a:rPr lang="it-IT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it-IT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4E864DE-96A7-D40B-6E99-CDCF259695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9487" y="3295513"/>
                <a:ext cx="7506268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70362D8-0E58-142B-53BF-3EADC0B68888}"/>
                  </a:ext>
                </a:extLst>
              </p:cNvPr>
              <p:cNvSpPr txBox="1"/>
              <p:nvPr/>
            </p:nvSpPr>
            <p:spPr>
              <a:xfrm>
                <a:off x="1473917" y="5875186"/>
                <a:ext cx="3319671" cy="7730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𝐻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// 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𝑎𝑏</m:t>
                    </m:r>
                  </m:oMath>
                </a14:m>
                <a:r>
                  <a:rPr lang="en-GB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	</a:t>
                </a:r>
                <a:r>
                  <a:rPr lang="en-GB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with n ≈ 0.48;</a:t>
                </a:r>
                <a:endParaRPr lang="it-IT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𝐻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// </m:t>
                    </m:r>
                    <m:r>
                      <a:rPr lang="en-GB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𝑐</m:t>
                    </m:r>
                  </m:oMath>
                </a14:m>
                <a:r>
                  <a:rPr lang="en-GB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		with </a:t>
                </a:r>
                <a:r>
                  <a:rPr lang="en-GB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n ≈ 0.77.</a:t>
                </a:r>
                <a:endParaRPr lang="it-IT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70362D8-0E58-142B-53BF-3EADC0B688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3917" y="5875186"/>
                <a:ext cx="3319671" cy="773032"/>
              </a:xfrm>
              <a:prstGeom prst="rect">
                <a:avLst/>
              </a:prstGeom>
              <a:blipFill>
                <a:blip r:embed="rId12"/>
                <a:stretch>
                  <a:fillRect t="-4724" r="-1103" b="-1102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>
            <a:extLst>
              <a:ext uri="{FF2B5EF4-FFF2-40B4-BE49-F238E27FC236}">
                <a16:creationId xmlns:a16="http://schemas.microsoft.com/office/drawing/2014/main" id="{15EF42D7-81FF-1A88-38B5-90F8BC9E50F0}"/>
              </a:ext>
            </a:extLst>
          </p:cNvPr>
          <p:cNvGrpSpPr/>
          <p:nvPr/>
        </p:nvGrpSpPr>
        <p:grpSpPr>
          <a:xfrm>
            <a:off x="265849" y="4013756"/>
            <a:ext cx="5938515" cy="1916702"/>
            <a:chOff x="0" y="0"/>
            <a:chExt cx="4768379" cy="1616075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84942FA-5573-D1DF-37E9-89DB605F5F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0797"/>
            <a:stretch/>
          </p:blipFill>
          <p:spPr bwMode="auto">
            <a:xfrm>
              <a:off x="0" y="0"/>
              <a:ext cx="2350770" cy="160464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3" name="Picture 22" descr="A graph of a red line&#10;&#10;Description automatically generated">
              <a:extLst>
                <a:ext uri="{FF2B5EF4-FFF2-40B4-BE49-F238E27FC236}">
                  <a16:creationId xmlns:a16="http://schemas.microsoft.com/office/drawing/2014/main" id="{241C00F3-7DC6-1BFD-189D-C1AAF0627E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592"/>
            <a:stretch/>
          </p:blipFill>
          <p:spPr bwMode="auto">
            <a:xfrm>
              <a:off x="2433484" y="0"/>
              <a:ext cx="2334895" cy="161607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17908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CasellaDiTesto 14">
            <a:extLst>
              <a:ext uri="{FF2B5EF4-FFF2-40B4-BE49-F238E27FC236}">
                <a16:creationId xmlns:a16="http://schemas.microsoft.com/office/drawing/2014/main" id="{981E3110-DE82-4BDE-CCB8-B3FBB177FBF9}"/>
              </a:ext>
            </a:extLst>
          </p:cNvPr>
          <p:cNvSpPr txBox="1"/>
          <p:nvPr/>
        </p:nvSpPr>
        <p:spPr>
          <a:xfrm>
            <a:off x="2108362" y="6527165"/>
            <a:ext cx="100836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200" b="1" i="1" dirty="0">
                <a:solidFill>
                  <a:schemeClr val="accent1">
                    <a:lumMod val="75000"/>
                  </a:schemeClr>
                </a:solidFill>
                <a:latin typeface="Daytona Light" panose="020B0304030503040204" pitchFamily="34" charset="0"/>
              </a:rPr>
              <a:t>Alessandro Leveratto, CNR-SPIN Genova </a:t>
            </a:r>
            <a:r>
              <a:rPr lang="en-US" sz="1200" b="0" i="1" dirty="0">
                <a:solidFill>
                  <a:schemeClr val="accent1">
                    <a:lumMod val="75000"/>
                  </a:schemeClr>
                </a:solidFill>
                <a:latin typeface="Daytona Light" panose="020B0304030503040204" pitchFamily="34" charset="0"/>
                <a:ea typeface="+mn-ea"/>
                <a:cs typeface="+mn-cs"/>
              </a:rPr>
              <a:t>Joint Workshop </a:t>
            </a:r>
            <a:r>
              <a:rPr lang="en-US" sz="1200" b="0" i="1" dirty="0" err="1">
                <a:solidFill>
                  <a:schemeClr val="accent1">
                    <a:lumMod val="75000"/>
                  </a:schemeClr>
                </a:solidFill>
                <a:latin typeface="Daytona Light" panose="020B0304030503040204" pitchFamily="34" charset="0"/>
                <a:ea typeface="+mn-ea"/>
                <a:cs typeface="+mn-cs"/>
              </a:rPr>
              <a:t>UniGe</a:t>
            </a:r>
            <a:r>
              <a:rPr lang="en-US" sz="1200" b="0" i="1" dirty="0">
                <a:solidFill>
                  <a:schemeClr val="accent1">
                    <a:lumMod val="75000"/>
                  </a:schemeClr>
                </a:solidFill>
                <a:latin typeface="Daytona Light" panose="020B0304030503040204" pitchFamily="34" charset="0"/>
                <a:ea typeface="+mn-ea"/>
                <a:cs typeface="+mn-cs"/>
              </a:rPr>
              <a:t> – IFW</a:t>
            </a:r>
            <a:r>
              <a:rPr lang="it-IT" sz="1200" b="0" i="1" dirty="0">
                <a:solidFill>
                  <a:schemeClr val="accent1">
                    <a:lumMod val="75000"/>
                  </a:schemeClr>
                </a:solidFill>
                <a:latin typeface="Daytona Light" panose="020B0304030503040204" pitchFamily="34" charset="0"/>
                <a:ea typeface="+mn-ea"/>
                <a:cs typeface="+mn-cs"/>
              </a:rPr>
              <a:t>– Genoa – </a:t>
            </a:r>
            <a:r>
              <a:rPr lang="it-IT" sz="1200" i="1" dirty="0">
                <a:solidFill>
                  <a:schemeClr val="accent1">
                    <a:lumMod val="75000"/>
                  </a:schemeClr>
                </a:solidFill>
                <a:latin typeface="Daytona Light" panose="020B0304030503040204" pitchFamily="34" charset="0"/>
              </a:rPr>
              <a:t>June</a:t>
            </a:r>
            <a:r>
              <a:rPr lang="it-IT" sz="1200" b="0" i="1" dirty="0">
                <a:solidFill>
                  <a:schemeClr val="accent1">
                    <a:lumMod val="75000"/>
                  </a:schemeClr>
                </a:solidFill>
                <a:latin typeface="Daytona Light" panose="020B0304030503040204" pitchFamily="34" charset="0"/>
                <a:ea typeface="+mn-ea"/>
                <a:cs typeface="+mn-cs"/>
              </a:rPr>
              <a:t> 10, 2024</a:t>
            </a:r>
          </a:p>
          <a:p>
            <a:pPr algn="ctr"/>
            <a:endParaRPr lang="it-IT" sz="1200" b="1" dirty="0">
              <a:solidFill>
                <a:schemeClr val="accent1">
                  <a:lumMod val="75000"/>
                </a:schemeClr>
              </a:solidFill>
              <a:latin typeface="Daytona Light" panose="020B0304030503040204" pitchFamily="34" charset="0"/>
            </a:endParaRPr>
          </a:p>
          <a:p>
            <a:pPr algn="ctr"/>
            <a:endParaRPr lang="it-IT" sz="1200" b="1" i="1" dirty="0">
              <a:solidFill>
                <a:schemeClr val="accent1">
                  <a:lumMod val="75000"/>
                </a:schemeClr>
              </a:solidFill>
              <a:latin typeface="Daytona Light" panose="020B0304030503040204" pitchFamily="34" charset="0"/>
            </a:endParaRP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E6D15859-DC81-8891-475E-80350320659C}"/>
              </a:ext>
            </a:extLst>
          </p:cNvPr>
          <p:cNvGrpSpPr/>
          <p:nvPr/>
        </p:nvGrpSpPr>
        <p:grpSpPr>
          <a:xfrm>
            <a:off x="-1" y="0"/>
            <a:ext cx="12192001" cy="6857999"/>
            <a:chOff x="-1" y="0"/>
            <a:chExt cx="12192001" cy="6857999"/>
          </a:xfrm>
        </p:grpSpPr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F936BEE0-C0CF-548D-1039-A4B34488B0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3736152"/>
              <a:ext cx="3185795" cy="31218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F4E19A85-1AB1-D1D9-2002-8965E2CAF7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823595" cy="12280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4EA47CFA-6E8B-78C2-29B9-8B53BB1FA5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22499" y="1023620"/>
              <a:ext cx="1969501" cy="451095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Text Box 1">
              <a:extLst>
                <a:ext uri="{FF2B5EF4-FFF2-40B4-BE49-F238E27FC236}">
                  <a16:creationId xmlns:a16="http://schemas.microsoft.com/office/drawing/2014/main" id="{D2BCF7B1-6799-8545-7D73-74E6A1488B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3594" y="614045"/>
              <a:ext cx="2362200" cy="409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2F2F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36000" tIns="0" rIns="0" bIns="0" anchor="b" anchorCtr="0" upright="1">
              <a:noAutofit/>
            </a:bodyPr>
            <a:lstStyle/>
            <a:p>
              <a:pPr>
                <a:lnSpc>
                  <a:spcPts val="1500"/>
                </a:lnSpc>
                <a:spcAft>
                  <a:spcPts val="1000"/>
                </a:spcAft>
              </a:pPr>
              <a:r>
                <a:rPr lang="it-IT" sz="1500" dirty="0">
                  <a:solidFill>
                    <a:srgbClr val="004279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Istituto SPIN</a:t>
              </a:r>
              <a:endParaRPr lang="it-IT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lnSpc>
                  <a:spcPts val="1500"/>
                </a:lnSpc>
                <a:spcAft>
                  <a:spcPts val="1000"/>
                </a:spcAft>
                <a:tabLst>
                  <a:tab pos="5130800" algn="r"/>
                </a:tabLst>
              </a:pPr>
              <a:r>
                <a:rPr lang="it-IT" sz="1100" dirty="0">
                  <a:solidFill>
                    <a:srgbClr val="004279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Genova, L’Aquila, Napoli, Roma, Salerno</a:t>
              </a:r>
              <a:endParaRPr lang="it-IT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9" name="Rettangolo 18">
            <a:extLst>
              <a:ext uri="{FF2B5EF4-FFF2-40B4-BE49-F238E27FC236}">
                <a16:creationId xmlns:a16="http://schemas.microsoft.com/office/drawing/2014/main" id="{F615AE45-BCA8-5386-1B98-328F2B3BC9B4}"/>
              </a:ext>
            </a:extLst>
          </p:cNvPr>
          <p:cNvSpPr/>
          <p:nvPr/>
        </p:nvSpPr>
        <p:spPr>
          <a:xfrm>
            <a:off x="5680037" y="1595223"/>
            <a:ext cx="1474365" cy="1146857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/>
          </a:p>
        </p:txBody>
      </p:sp>
      <p:pic>
        <p:nvPicPr>
          <p:cNvPr id="13" name="Picture 12" descr="A blue and black logo&#10;&#10;Description automatically generated">
            <a:extLst>
              <a:ext uri="{FF2B5EF4-FFF2-40B4-BE49-F238E27FC236}">
                <a16:creationId xmlns:a16="http://schemas.microsoft.com/office/drawing/2014/main" id="{B826A9F8-42D6-F441-36B8-6F49C28C3B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116" y="-24354"/>
            <a:ext cx="1948204" cy="126849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57822A7-BEC8-C5CE-EC03-3F71B7658980}"/>
              </a:ext>
            </a:extLst>
          </p:cNvPr>
          <p:cNvSpPr txBox="1"/>
          <p:nvPr/>
        </p:nvSpPr>
        <p:spPr>
          <a:xfrm>
            <a:off x="2460347" y="4724213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955 °C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E833D7B-E8F1-A39E-C18D-1DB2F50045E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6910" y="1176581"/>
            <a:ext cx="7053779" cy="540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5CAF824-065E-56BD-DA6C-407636CAE56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7307" y="1175933"/>
            <a:ext cx="7053780" cy="540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17D8973-C9BD-DE71-902D-1887BFB071C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7307" y="1175933"/>
            <a:ext cx="7053779" cy="540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572BF61-C70D-E154-ACCE-595BEBBB301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7306" y="1175933"/>
            <a:ext cx="7053779" cy="540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82B173A-E6D5-3389-BCF2-21DA652802A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7306" y="1175933"/>
            <a:ext cx="7053779" cy="540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F939731-3653-57C0-D5D5-43E577F75EE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7305" y="1175933"/>
            <a:ext cx="7053779" cy="540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20F04B3-28A2-935F-29E8-04536E24469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6910" y="1176581"/>
            <a:ext cx="7053779" cy="540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6400B3A-F0C2-9F8A-355D-223734B1E4D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06910" y="1176581"/>
            <a:ext cx="7053779" cy="540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358CCDA-9424-1D8D-D6CC-4B258B08C0D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06910" y="1176581"/>
            <a:ext cx="7053779" cy="540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5774FF3-09AC-CEB2-A240-96D8C52F4E0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06910" y="1176581"/>
            <a:ext cx="7053779" cy="5400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35085DDB-9BBC-88CD-3BAE-255E550F132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376526" y="19155"/>
            <a:ext cx="5793433" cy="4435146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9DEA1E87-A9B5-C4F3-C949-C9A769DD6B80}"/>
              </a:ext>
            </a:extLst>
          </p:cNvPr>
          <p:cNvGrpSpPr/>
          <p:nvPr/>
        </p:nvGrpSpPr>
        <p:grpSpPr>
          <a:xfrm>
            <a:off x="2144678" y="4866837"/>
            <a:ext cx="2958458" cy="892593"/>
            <a:chOff x="3557920" y="425225"/>
            <a:chExt cx="2958458" cy="892593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5D05BA00-C519-3500-2E9D-E04549D164A1}"/>
                </a:ext>
              </a:extLst>
            </p:cNvPr>
            <p:cNvCxnSpPr/>
            <p:nvPr/>
          </p:nvCxnSpPr>
          <p:spPr>
            <a:xfrm>
              <a:off x="3557920" y="539847"/>
              <a:ext cx="1619623" cy="777971"/>
            </a:xfrm>
            <a:prstGeom prst="straightConnector1">
              <a:avLst/>
            </a:prstGeom>
            <a:ln w="5715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ED591CC-DBBF-AF9B-F24D-CFADF7577A7F}"/>
                </a:ext>
              </a:extLst>
            </p:cNvPr>
            <p:cNvSpPr txBox="1"/>
            <p:nvPr/>
          </p:nvSpPr>
          <p:spPr>
            <a:xfrm>
              <a:off x="3948046" y="425225"/>
              <a:ext cx="25683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err="1">
                  <a:solidFill>
                    <a:srgbClr val="ED7D31"/>
                  </a:solidFill>
                </a:rPr>
                <a:t>Increasing</a:t>
              </a:r>
              <a:r>
                <a:rPr lang="it-IT" dirty="0">
                  <a:solidFill>
                    <a:srgbClr val="ED7D31"/>
                  </a:solidFill>
                </a:rPr>
                <a:t> T 850 to 950°C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9258323-92DF-58F8-23AA-2AAF097C4F85}"/>
              </a:ext>
            </a:extLst>
          </p:cNvPr>
          <p:cNvGrpSpPr/>
          <p:nvPr/>
        </p:nvGrpSpPr>
        <p:grpSpPr>
          <a:xfrm>
            <a:off x="2144678" y="4872026"/>
            <a:ext cx="3901024" cy="892593"/>
            <a:chOff x="3557920" y="425225"/>
            <a:chExt cx="3901024" cy="892593"/>
          </a:xfrm>
          <a:solidFill>
            <a:schemeClr val="accent5">
              <a:lumMod val="20000"/>
              <a:lumOff val="80000"/>
            </a:schemeClr>
          </a:solidFill>
        </p:grpSpPr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51294A92-9848-E523-EF9C-C1E5940CDC67}"/>
                </a:ext>
              </a:extLst>
            </p:cNvPr>
            <p:cNvCxnSpPr/>
            <p:nvPr/>
          </p:nvCxnSpPr>
          <p:spPr>
            <a:xfrm>
              <a:off x="3557920" y="539847"/>
              <a:ext cx="1619623" cy="777971"/>
            </a:xfrm>
            <a:prstGeom prst="straightConnector1">
              <a:avLst/>
            </a:prstGeom>
            <a:grpFill/>
            <a:ln w="5715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625E532-3436-4DD7-4EA6-1C81F99C4C75}"/>
                </a:ext>
              </a:extLst>
            </p:cNvPr>
            <p:cNvSpPr txBox="1"/>
            <p:nvPr/>
          </p:nvSpPr>
          <p:spPr>
            <a:xfrm>
              <a:off x="3948046" y="425225"/>
              <a:ext cx="3510898" cy="369332"/>
            </a:xfrm>
            <a:prstGeom prst="rect">
              <a:avLst/>
            </a:prstGeom>
            <a:grp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it-IT" dirty="0" err="1">
                  <a:solidFill>
                    <a:schemeClr val="accent1"/>
                  </a:solidFill>
                </a:rPr>
                <a:t>Decreasing</a:t>
              </a:r>
              <a:r>
                <a:rPr lang="it-IT" dirty="0">
                  <a:solidFill>
                    <a:schemeClr val="accent1"/>
                  </a:solidFill>
                </a:rPr>
                <a:t> p(O2)  1 to 0.1 bar at RT</a:t>
              </a:r>
            </a:p>
          </p:txBody>
        </p:sp>
      </p:grpSp>
      <p:pic>
        <p:nvPicPr>
          <p:cNvPr id="11" name="Immagine 227">
            <a:extLst>
              <a:ext uri="{FF2B5EF4-FFF2-40B4-BE49-F238E27FC236}">
                <a16:creationId xmlns:a16="http://schemas.microsoft.com/office/drawing/2014/main" id="{63B2C519-9C73-84F9-DF0A-712B78F8E3A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6919" y="1318466"/>
            <a:ext cx="4096385" cy="30264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magine 237">
            <a:extLst>
              <a:ext uri="{FF2B5EF4-FFF2-40B4-BE49-F238E27FC236}">
                <a16:creationId xmlns:a16="http://schemas.microsoft.com/office/drawing/2014/main" id="{E50BF410-980B-2099-C44A-949385149750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138" y="1683974"/>
            <a:ext cx="1911897" cy="14125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magine 297">
            <a:extLst>
              <a:ext uri="{FF2B5EF4-FFF2-40B4-BE49-F238E27FC236}">
                <a16:creationId xmlns:a16="http://schemas.microsoft.com/office/drawing/2014/main" id="{5EFBA9BF-C67B-0EA8-00BB-665DA17172A4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harpenSoften amount="12000"/>
                    </a14:imgEffect>
                    <a14:imgEffect>
                      <a14:brightnessContrast contras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2" y="2897087"/>
            <a:ext cx="4096385" cy="302641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magine 309">
            <a:extLst>
              <a:ext uri="{FF2B5EF4-FFF2-40B4-BE49-F238E27FC236}">
                <a16:creationId xmlns:a16="http://schemas.microsoft.com/office/drawing/2014/main" id="{CD53C675-9983-AC94-78F1-4B2B944FDCD9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bright="4000" contras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284" y="3336049"/>
            <a:ext cx="1910124" cy="14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magine 491">
            <a:extLst>
              <a:ext uri="{FF2B5EF4-FFF2-40B4-BE49-F238E27FC236}">
                <a16:creationId xmlns:a16="http://schemas.microsoft.com/office/drawing/2014/main" id="{6B272FAB-8F77-C8E3-5DE5-5C8CA20226F1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459" y="3682869"/>
            <a:ext cx="3566160" cy="2706370"/>
          </a:xfrm>
          <a:prstGeom prst="rect">
            <a:avLst/>
          </a:prstGeom>
        </p:spPr>
      </p:pic>
      <p:pic>
        <p:nvPicPr>
          <p:cNvPr id="30" name="Immagine 485">
            <a:extLst>
              <a:ext uri="{FF2B5EF4-FFF2-40B4-BE49-F238E27FC236}">
                <a16:creationId xmlns:a16="http://schemas.microsoft.com/office/drawing/2014/main" id="{7A815E3E-F0BA-DDC8-5947-FB94C0327CFE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830" y="3774282"/>
            <a:ext cx="1919677" cy="14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magine 589">
            <a:extLst>
              <a:ext uri="{FF2B5EF4-FFF2-40B4-BE49-F238E27FC236}">
                <a16:creationId xmlns:a16="http://schemas.microsoft.com/office/drawing/2014/main" id="{2CE2AC99-C8B4-9F6F-47E4-4945EEA153E1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5743" y="1501009"/>
            <a:ext cx="7152306" cy="530199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A close-up of a pile of small pieces&#10;&#10;Description automatically generated">
            <a:extLst>
              <a:ext uri="{FF2B5EF4-FFF2-40B4-BE49-F238E27FC236}">
                <a16:creationId xmlns:a16="http://schemas.microsoft.com/office/drawing/2014/main" id="{EE643F19-9F4D-D7B1-A17A-3F792901447F}"/>
              </a:ext>
            </a:extLst>
          </p:cNvPr>
          <p:cNvPicPr>
            <a:picLocks noChangeAspect="1"/>
          </p:cNvPicPr>
          <p:nvPr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816" t="32054" b="4012"/>
          <a:stretch/>
        </p:blipFill>
        <p:spPr>
          <a:xfrm flipH="1">
            <a:off x="7350507" y="152425"/>
            <a:ext cx="6096000" cy="2139685"/>
          </a:xfrm>
          <a:custGeom>
            <a:avLst/>
            <a:gdLst/>
            <a:ahLst/>
            <a:cxnLst/>
            <a:rect l="l" t="t" r="r" b="b"/>
            <a:pathLst>
              <a:path w="7698564" h="3346705">
                <a:moveTo>
                  <a:pt x="1549963" y="0"/>
                </a:moveTo>
                <a:lnTo>
                  <a:pt x="1555540" y="0"/>
                </a:lnTo>
                <a:lnTo>
                  <a:pt x="2621768" y="0"/>
                </a:lnTo>
                <a:lnTo>
                  <a:pt x="6451640" y="0"/>
                </a:lnTo>
                <a:lnTo>
                  <a:pt x="6451640" y="479"/>
                </a:lnTo>
                <a:lnTo>
                  <a:pt x="7698564" y="479"/>
                </a:lnTo>
                <a:lnTo>
                  <a:pt x="7698564" y="3346705"/>
                </a:lnTo>
                <a:lnTo>
                  <a:pt x="0" y="334670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00934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raphic 37">
            <a:extLst>
              <a:ext uri="{FF2B5EF4-FFF2-40B4-BE49-F238E27FC236}">
                <a16:creationId xmlns:a16="http://schemas.microsoft.com/office/drawing/2014/main" id="{BA4910B0-52A8-CCD7-7133-491A0F6479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t="4722" r="8285" b="7776"/>
          <a:stretch/>
        </p:blipFill>
        <p:spPr>
          <a:xfrm>
            <a:off x="10120954" y="774412"/>
            <a:ext cx="1737360" cy="1243178"/>
          </a:xfrm>
          <a:prstGeom prst="rect">
            <a:avLst/>
          </a:prstGeom>
        </p:spPr>
      </p:pic>
      <p:pic>
        <p:nvPicPr>
          <p:cNvPr id="52" name="Graphic 51">
            <a:extLst>
              <a:ext uri="{FF2B5EF4-FFF2-40B4-BE49-F238E27FC236}">
                <a16:creationId xmlns:a16="http://schemas.microsoft.com/office/drawing/2014/main" id="{E18C2BB8-125F-EA8C-D5AD-A2F1CFF3CE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t="6530" r="8629"/>
          <a:stretch/>
        </p:blipFill>
        <p:spPr>
          <a:xfrm>
            <a:off x="10075234" y="2060971"/>
            <a:ext cx="1783080" cy="1377664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870404CB-4713-4FEE-9DAC-C93AC426E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3600" dirty="0" err="1">
                <a:ea typeface="Lato" panose="020F0502020204030203" pitchFamily="34" charset="0"/>
              </a:rPr>
              <a:t>Measurement</a:t>
            </a:r>
            <a:r>
              <a:rPr lang="it-IT" sz="3600" dirty="0">
                <a:ea typeface="Lato" panose="020F0502020204030203" pitchFamily="34" charset="0"/>
              </a:rPr>
              <a:t> technique – dual mode </a:t>
            </a:r>
            <a:r>
              <a:rPr lang="it-IT" sz="3600" dirty="0" err="1">
                <a:ea typeface="Lato" panose="020F0502020204030203" pitchFamily="34" charset="0"/>
              </a:rPr>
              <a:t>dielectric</a:t>
            </a:r>
            <a:r>
              <a:rPr lang="it-IT" sz="3600" dirty="0">
                <a:ea typeface="Lato" panose="020F0502020204030203" pitchFamily="34" charset="0"/>
              </a:rPr>
              <a:t> </a:t>
            </a:r>
            <a:r>
              <a:rPr lang="it-IT" sz="3600" dirty="0" err="1">
                <a:ea typeface="Lato" panose="020F0502020204030203" pitchFamily="34" charset="0"/>
              </a:rPr>
              <a:t>loaded</a:t>
            </a:r>
            <a:r>
              <a:rPr lang="it-IT" sz="3600" dirty="0">
                <a:ea typeface="Lato" panose="020F0502020204030203" pitchFamily="34" charset="0"/>
              </a:rPr>
              <a:t> </a:t>
            </a:r>
            <a:r>
              <a:rPr lang="it-IT" sz="3600" dirty="0" err="1">
                <a:ea typeface="Lato" panose="020F0502020204030203" pitchFamily="34" charset="0"/>
              </a:rPr>
              <a:t>resonator</a:t>
            </a:r>
            <a:endParaRPr lang="it-IT" sz="3600" dirty="0">
              <a:ea typeface="Lato" panose="020F0502020204030203" pitchFamily="34" charset="0"/>
            </a:endParaRPr>
          </a:p>
        </p:txBody>
      </p:sp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0C837A0A-1C35-4995-9F20-814168112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0195F-E6DF-4B23-8012-DA17FBE6B6FF}" type="slidenum">
              <a:rPr lang="it-IT" smtClean="0"/>
              <a:pPr/>
              <a:t>23</a:t>
            </a:fld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EAB395E5-9C77-438B-BEBB-B0114225E6C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757" y="4139833"/>
            <a:ext cx="2570639" cy="146296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Freccia a destra 12">
            <a:extLst>
              <a:ext uri="{FF2B5EF4-FFF2-40B4-BE49-F238E27FC236}">
                <a16:creationId xmlns:a16="http://schemas.microsoft.com/office/drawing/2014/main" id="{8234FE75-CA8B-4446-9AB1-F6F5A6C69C7C}"/>
              </a:ext>
            </a:extLst>
          </p:cNvPr>
          <p:cNvSpPr/>
          <p:nvPr/>
        </p:nvSpPr>
        <p:spPr>
          <a:xfrm>
            <a:off x="4833465" y="4263828"/>
            <a:ext cx="290424" cy="265086"/>
          </a:xfrm>
          <a:prstGeom prst="rightArrow">
            <a:avLst/>
          </a:prstGeom>
          <a:solidFill>
            <a:srgbClr val="272729"/>
          </a:solidFill>
          <a:ln>
            <a:solidFill>
              <a:srgbClr val="272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5DB35B8E-8D92-4597-B503-D28441BE7F11}"/>
              </a:ext>
            </a:extLst>
          </p:cNvPr>
          <p:cNvSpPr txBox="1"/>
          <p:nvPr/>
        </p:nvSpPr>
        <p:spPr>
          <a:xfrm>
            <a:off x="1300871" y="3549228"/>
            <a:ext cx="714800" cy="369332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VNA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1A2F1F29-91B9-4889-B87E-F4B65E14B6ED}"/>
              </a:ext>
            </a:extLst>
          </p:cNvPr>
          <p:cNvSpPr txBox="1"/>
          <p:nvPr/>
        </p:nvSpPr>
        <p:spPr>
          <a:xfrm>
            <a:off x="-79773" y="961056"/>
            <a:ext cx="27626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500" i="1" dirty="0" err="1">
                <a:solidFill>
                  <a:srgbClr val="272729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Dielectric</a:t>
            </a:r>
            <a:r>
              <a:rPr lang="it-IT" sz="1500" i="1" dirty="0">
                <a:solidFill>
                  <a:srgbClr val="272729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 </a:t>
            </a:r>
            <a:r>
              <a:rPr lang="it-IT" sz="1500" i="1" dirty="0" err="1">
                <a:solidFill>
                  <a:srgbClr val="272729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loaded</a:t>
            </a:r>
            <a:r>
              <a:rPr lang="it-IT" sz="1500" i="1" dirty="0">
                <a:solidFill>
                  <a:srgbClr val="272729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 </a:t>
            </a:r>
            <a:r>
              <a:rPr lang="it-IT" sz="1500" i="1" dirty="0" err="1">
                <a:solidFill>
                  <a:srgbClr val="272729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resonators</a:t>
            </a:r>
            <a:endParaRPr lang="it-IT" sz="1500" i="1" dirty="0">
              <a:solidFill>
                <a:srgbClr val="272729"/>
              </a:solidFill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1500" i="1" dirty="0">
                <a:solidFill>
                  <a:srgbClr val="272729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f</a:t>
            </a:r>
            <a:r>
              <a:rPr lang="it-IT" sz="1500" i="1" baseline="-25000" dirty="0">
                <a:solidFill>
                  <a:srgbClr val="272729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1,2</a:t>
            </a:r>
            <a:r>
              <a:rPr lang="it-IT" sz="1500" i="1" dirty="0">
                <a:solidFill>
                  <a:srgbClr val="272729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 = </a:t>
            </a:r>
            <a:r>
              <a:rPr lang="it-IT" sz="1500" dirty="0">
                <a:solidFill>
                  <a:srgbClr val="272729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[8; 14],[16; 27] GHz</a:t>
            </a:r>
          </a:p>
        </p:txBody>
      </p:sp>
      <p:cxnSp>
        <p:nvCxnSpPr>
          <p:cNvPr id="36" name="Connettore 2 35">
            <a:extLst>
              <a:ext uri="{FF2B5EF4-FFF2-40B4-BE49-F238E27FC236}">
                <a16:creationId xmlns:a16="http://schemas.microsoft.com/office/drawing/2014/main" id="{687F2DDE-FB01-4A85-B550-C8E9B11D8330}"/>
              </a:ext>
            </a:extLst>
          </p:cNvPr>
          <p:cNvCxnSpPr>
            <a:cxnSpLocks/>
          </p:cNvCxnSpPr>
          <p:nvPr/>
        </p:nvCxnSpPr>
        <p:spPr>
          <a:xfrm flipV="1">
            <a:off x="255585" y="3740596"/>
            <a:ext cx="0" cy="1773590"/>
          </a:xfrm>
          <a:prstGeom prst="straightConnector1">
            <a:avLst/>
          </a:prstGeom>
          <a:ln w="38100">
            <a:solidFill>
              <a:srgbClr val="11236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CasellaDiTesto 36">
                <a:extLst>
                  <a:ext uri="{FF2B5EF4-FFF2-40B4-BE49-F238E27FC236}">
                    <a16:creationId xmlns:a16="http://schemas.microsoft.com/office/drawing/2014/main" id="{D53B6358-453F-4F22-ACF1-229A0114D3E8}"/>
                  </a:ext>
                </a:extLst>
              </p:cNvPr>
              <p:cNvSpPr txBox="1"/>
              <p:nvPr/>
            </p:nvSpPr>
            <p:spPr>
              <a:xfrm>
                <a:off x="248994" y="3482223"/>
                <a:ext cx="4717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𝐻</m:t>
                      </m:r>
                    </m:oMath>
                  </m:oMathPara>
                </a14:m>
                <a:endParaRPr lang="it-IT" dirty="0">
                  <a:solidFill>
                    <a:schemeClr val="tx1"/>
                  </a:solidFill>
                  <a:latin typeface="Arial" panose="020B0604020202020204" pitchFamily="34" charset="0"/>
                  <a:ea typeface="Lato" panose="020F0502020204030203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7" name="CasellaDiTesto 36">
                <a:extLst>
                  <a:ext uri="{FF2B5EF4-FFF2-40B4-BE49-F238E27FC236}">
                    <a16:creationId xmlns:a16="http://schemas.microsoft.com/office/drawing/2014/main" id="{D53B6358-453F-4F22-ACF1-229A0114D3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994" y="3482223"/>
                <a:ext cx="471788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Connettore diritto 41">
            <a:extLst>
              <a:ext uri="{FF2B5EF4-FFF2-40B4-BE49-F238E27FC236}">
                <a16:creationId xmlns:a16="http://schemas.microsoft.com/office/drawing/2014/main" id="{DA156657-84B2-4B4B-A421-D74B42948033}"/>
              </a:ext>
            </a:extLst>
          </p:cNvPr>
          <p:cNvCxnSpPr>
            <a:cxnSpLocks/>
            <a:endCxn id="15" idx="1"/>
          </p:cNvCxnSpPr>
          <p:nvPr/>
        </p:nvCxnSpPr>
        <p:spPr>
          <a:xfrm flipV="1">
            <a:off x="810570" y="3733894"/>
            <a:ext cx="490301" cy="645788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diritto 43">
            <a:extLst>
              <a:ext uri="{FF2B5EF4-FFF2-40B4-BE49-F238E27FC236}">
                <a16:creationId xmlns:a16="http://schemas.microsoft.com/office/drawing/2014/main" id="{6C3C252D-ED10-4AC8-BD21-E3E4F85B1CE6}"/>
              </a:ext>
            </a:extLst>
          </p:cNvPr>
          <p:cNvCxnSpPr>
            <a:cxnSpLocks/>
            <a:endCxn id="15" idx="3"/>
          </p:cNvCxnSpPr>
          <p:nvPr/>
        </p:nvCxnSpPr>
        <p:spPr>
          <a:xfrm flipV="1">
            <a:off x="1719558" y="3733894"/>
            <a:ext cx="296113" cy="680984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CasellaDiTesto 39">
                <a:extLst>
                  <a:ext uri="{FF2B5EF4-FFF2-40B4-BE49-F238E27FC236}">
                    <a16:creationId xmlns:a16="http://schemas.microsoft.com/office/drawing/2014/main" id="{DB7402E4-19A7-474E-8F8A-F3C207F72985}"/>
                  </a:ext>
                </a:extLst>
              </p:cNvPr>
              <p:cNvSpPr txBox="1"/>
              <p:nvPr/>
            </p:nvSpPr>
            <p:spPr>
              <a:xfrm>
                <a:off x="3325928" y="4073206"/>
                <a:ext cx="1270126" cy="646331"/>
              </a:xfrm>
              <a:prstGeom prst="rect">
                <a:avLst/>
              </a:prstGeom>
              <a:ln>
                <a:solidFill>
                  <a:srgbClr val="D95422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Lato" panose="020F0502020204030203" pitchFamily="34" charset="0"/>
                            <a:cs typeface="Lato" panose="020F0502020204030203" pitchFamily="34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Lato" panose="020F0502020204030203" pitchFamily="34" charset="0"/>
                            <a:cs typeface="Lato" panose="020F0502020204030203" pitchFamily="34" charset="0"/>
                          </a:rPr>
                          <m:t>𝑄</m:t>
                        </m:r>
                      </m:e>
                      <m:sub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Lato" panose="020F0502020204030203" pitchFamily="34" charset="0"/>
                            <a:cs typeface="Lato" panose="020F0502020204030203" pitchFamily="34" charset="0"/>
                          </a:rPr>
                          <m:t>1</m:t>
                        </m:r>
                      </m:sub>
                    </m:sSub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m:t>,</m:t>
                    </m:r>
                    <m:sSub>
                      <m:sSubPr>
                        <m:ctrlP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Lato" panose="020F0502020204030203" pitchFamily="34" charset="0"/>
                            <a:cs typeface="Lato" panose="020F0502020204030203" pitchFamily="34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Lato" panose="020F0502020204030203" pitchFamily="34" charset="0"/>
                            <a:cs typeface="Lato" panose="020F0502020204030203" pitchFamily="34" charset="0"/>
                          </a:rPr>
                          <m:t>𝑓</m:t>
                        </m:r>
                      </m:e>
                      <m:sub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Lato" panose="020F0502020204030203" pitchFamily="34" charset="0"/>
                            <a:cs typeface="Lato" panose="020F0502020204030203" pitchFamily="34" charset="0"/>
                          </a:rPr>
                          <m:t>1</m:t>
                        </m:r>
                      </m:sub>
                    </m:sSub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m:t>,</m:t>
                    </m:r>
                    <m:sSub>
                      <m:sSubPr>
                        <m:ctrlP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Lato" panose="020F0502020204030203" pitchFamily="34" charset="0"/>
                            <a:cs typeface="Lato" panose="020F0502020204030203" pitchFamily="34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Lato" panose="020F0502020204030203" pitchFamily="34" charset="0"/>
                            <a:cs typeface="Lato" panose="020F0502020204030203" pitchFamily="34" charset="0"/>
                          </a:rPr>
                          <m:t>𝑄</m:t>
                        </m:r>
                      </m:e>
                      <m:sub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Lato" panose="020F0502020204030203" pitchFamily="34" charset="0"/>
                            <a:cs typeface="Lato" panose="020F0502020204030203" pitchFamily="34" charset="0"/>
                          </a:rPr>
                          <m:t>2</m:t>
                        </m:r>
                      </m:sub>
                    </m:sSub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m:t>,</m:t>
                    </m:r>
                    <m:sSub>
                      <m:sSubPr>
                        <m:ctrlP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Lato" panose="020F0502020204030203" pitchFamily="34" charset="0"/>
                            <a:cs typeface="Lato" panose="020F0502020204030203" pitchFamily="34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Lato" panose="020F0502020204030203" pitchFamily="34" charset="0"/>
                            <a:cs typeface="Lato" panose="020F0502020204030203" pitchFamily="34" charset="0"/>
                          </a:rPr>
                          <m:t>𝑓</m:t>
                        </m:r>
                      </m:e>
                      <m:sub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Lato" panose="020F0502020204030203" pitchFamily="34" charset="0"/>
                            <a:cs typeface="Lato" panose="020F0502020204030203" pitchFamily="34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it-IT" i="1" dirty="0">
                    <a:solidFill>
                      <a:schemeClr val="tx1"/>
                    </a:solidFill>
                    <a:latin typeface="Arial" panose="020B0604020202020204" pitchFamily="34" charset="0"/>
                    <a:ea typeface="Lato" panose="020F0502020204030203" pitchFamily="34" charset="0"/>
                    <a:cs typeface="Arial" panose="020B0604020202020204" pitchFamily="34" charset="0"/>
                  </a:rPr>
                  <a:t> </a:t>
                </a:r>
                <a:r>
                  <a:rPr lang="it-IT" sz="1600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Lato" panose="020F0502020204030203" pitchFamily="34" charset="0"/>
                    <a:cs typeface="Arial" panose="020B0604020202020204" pitchFamily="34" charset="0"/>
                  </a:rPr>
                  <a:t>at</a:t>
                </a:r>
                <a:r>
                  <a:rPr lang="it-IT" dirty="0">
                    <a:solidFill>
                      <a:schemeClr val="tx1"/>
                    </a:solidFill>
                    <a:latin typeface="Arial" panose="020B0604020202020204" pitchFamily="34" charset="0"/>
                    <a:ea typeface="Lato" panose="020F0502020204030203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m:t>𝑇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m:t>, 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m:t>𝐻</m:t>
                    </m:r>
                  </m:oMath>
                </a14:m>
                <a:r>
                  <a:rPr lang="it-IT" i="1" dirty="0">
                    <a:solidFill>
                      <a:schemeClr val="tx1"/>
                    </a:solidFill>
                    <a:latin typeface="Arial" panose="020B0604020202020204" pitchFamily="34" charset="0"/>
                    <a:ea typeface="Lato" panose="020F0502020204030203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40" name="CasellaDiTesto 39">
                <a:extLst>
                  <a:ext uri="{FF2B5EF4-FFF2-40B4-BE49-F238E27FC236}">
                    <a16:creationId xmlns:a16="http://schemas.microsoft.com/office/drawing/2014/main" id="{DB7402E4-19A7-474E-8F8A-F3C207F729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5928" y="4073206"/>
                <a:ext cx="1270126" cy="646331"/>
              </a:xfrm>
              <a:prstGeom prst="rect">
                <a:avLst/>
              </a:prstGeom>
              <a:blipFill>
                <a:blip r:embed="rId9"/>
                <a:stretch>
                  <a:fillRect l="-2857" b="-9259"/>
                </a:stretch>
              </a:blipFill>
              <a:ln>
                <a:solidFill>
                  <a:srgbClr val="D9542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F67FAA13-09EF-4911-8651-350785695E73}"/>
              </a:ext>
            </a:extLst>
          </p:cNvPr>
          <p:cNvSpPr txBox="1"/>
          <p:nvPr/>
        </p:nvSpPr>
        <p:spPr>
          <a:xfrm>
            <a:off x="3017032" y="3439853"/>
            <a:ext cx="18879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i="1" dirty="0">
                <a:solidFill>
                  <a:srgbClr val="272729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Q-</a:t>
            </a:r>
            <a:r>
              <a:rPr lang="it-IT" sz="1400" i="1" dirty="0" err="1">
                <a:solidFill>
                  <a:srgbClr val="272729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factor</a:t>
            </a:r>
            <a:endParaRPr lang="it-IT" sz="1400" i="1" dirty="0">
              <a:solidFill>
                <a:srgbClr val="272729"/>
              </a:solidFill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1400" i="1" dirty="0">
                <a:solidFill>
                  <a:srgbClr val="272729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Res. frequency</a:t>
            </a: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961B362D-2DFF-4ACF-AC27-EF86C186D6F2}"/>
              </a:ext>
            </a:extLst>
          </p:cNvPr>
          <p:cNvSpPr txBox="1"/>
          <p:nvPr/>
        </p:nvSpPr>
        <p:spPr>
          <a:xfrm>
            <a:off x="5182258" y="3439853"/>
            <a:ext cx="198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i="1" dirty="0">
                <a:solidFill>
                  <a:srgbClr val="272729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Effective surface </a:t>
            </a:r>
          </a:p>
          <a:p>
            <a:pPr algn="ctr"/>
            <a:r>
              <a:rPr lang="it-IT" sz="1400" i="1" dirty="0">
                <a:solidFill>
                  <a:srgbClr val="272729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impedance</a:t>
            </a:r>
          </a:p>
        </p:txBody>
      </p:sp>
      <p:sp>
        <p:nvSpPr>
          <p:cNvPr id="47" name="Freccia a destra 46">
            <a:extLst>
              <a:ext uri="{FF2B5EF4-FFF2-40B4-BE49-F238E27FC236}">
                <a16:creationId xmlns:a16="http://schemas.microsoft.com/office/drawing/2014/main" id="{42631591-720B-45F9-8F2F-29AAF13A3786}"/>
              </a:ext>
            </a:extLst>
          </p:cNvPr>
          <p:cNvSpPr/>
          <p:nvPr/>
        </p:nvSpPr>
        <p:spPr>
          <a:xfrm>
            <a:off x="7234449" y="4263828"/>
            <a:ext cx="290424" cy="265086"/>
          </a:xfrm>
          <a:prstGeom prst="rightArrow">
            <a:avLst/>
          </a:prstGeom>
          <a:solidFill>
            <a:srgbClr val="272729"/>
          </a:solidFill>
          <a:ln>
            <a:solidFill>
              <a:srgbClr val="272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CasellaDiTesto 47">
                <a:extLst>
                  <a:ext uri="{FF2B5EF4-FFF2-40B4-BE49-F238E27FC236}">
                    <a16:creationId xmlns:a16="http://schemas.microsoft.com/office/drawing/2014/main" id="{16CF7C3C-19E3-4D90-8706-7D39FF7207DF}"/>
                  </a:ext>
                </a:extLst>
              </p:cNvPr>
              <p:cNvSpPr txBox="1"/>
              <p:nvPr/>
            </p:nvSpPr>
            <p:spPr>
              <a:xfrm>
                <a:off x="5361366" y="4058146"/>
                <a:ext cx="1635606" cy="646331"/>
              </a:xfrm>
              <a:prstGeom prst="rect">
                <a:avLst/>
              </a:prstGeom>
              <a:ln>
                <a:solidFill>
                  <a:srgbClr val="D95422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Δ</m:t>
                      </m:r>
                      <m:r>
                        <a:rPr lang="it-IT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𝑍</m:t>
                      </m:r>
                      <m:d>
                        <m:dPr>
                          <m:ctrlP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𝑇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𝐻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Lato" panose="020F0502020204030203" pitchFamily="34" charset="0"/>
                                  <a:cs typeface="Lato" panose="020F0502020204030203" pitchFamily="34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it-IT" b="0" i="1" dirty="0">
                  <a:solidFill>
                    <a:schemeClr val="tx1"/>
                  </a:solidFill>
                  <a:latin typeface="Arial" panose="020B0604020202020204" pitchFamily="34" charset="0"/>
                  <a:ea typeface="Lato" panose="020F0502020204030203" pitchFamily="34" charset="0"/>
                  <a:cs typeface="Arial" panose="020B0604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Δ</m:t>
                      </m:r>
                      <m:r>
                        <a:rPr lang="it-IT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𝑍</m:t>
                      </m:r>
                      <m:d>
                        <m:dPr>
                          <m:ctrlP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𝑇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𝐻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Lato" panose="020F0502020204030203" pitchFamily="34" charset="0"/>
                                  <a:cs typeface="Lato" panose="020F0502020204030203" pitchFamily="34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it-IT" b="0" i="1" dirty="0">
                  <a:solidFill>
                    <a:schemeClr val="tx1"/>
                  </a:solidFill>
                  <a:latin typeface="Arial" panose="020B0604020202020204" pitchFamily="34" charset="0"/>
                  <a:ea typeface="Lato" panose="020F0502020204030203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8" name="CasellaDiTesto 47">
                <a:extLst>
                  <a:ext uri="{FF2B5EF4-FFF2-40B4-BE49-F238E27FC236}">
                    <a16:creationId xmlns:a16="http://schemas.microsoft.com/office/drawing/2014/main" id="{16CF7C3C-19E3-4D90-8706-7D39FF7207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1366" y="4058146"/>
                <a:ext cx="1635606" cy="646331"/>
              </a:xfrm>
              <a:prstGeom prst="rect">
                <a:avLst/>
              </a:prstGeom>
              <a:blipFill>
                <a:blip r:embed="rId10"/>
                <a:stretch>
                  <a:fillRect b="-6481"/>
                </a:stretch>
              </a:blipFill>
              <a:ln>
                <a:solidFill>
                  <a:srgbClr val="D9542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asellaDiTesto 48">
                <a:extLst>
                  <a:ext uri="{FF2B5EF4-FFF2-40B4-BE49-F238E27FC236}">
                    <a16:creationId xmlns:a16="http://schemas.microsoft.com/office/drawing/2014/main" id="{1A04A88A-921A-4F88-887D-3C9A8BDD2113}"/>
                  </a:ext>
                </a:extLst>
              </p:cNvPr>
              <p:cNvSpPr txBox="1"/>
              <p:nvPr/>
            </p:nvSpPr>
            <p:spPr>
              <a:xfrm>
                <a:off x="7762284" y="4067018"/>
                <a:ext cx="1635606" cy="658514"/>
              </a:xfrm>
              <a:prstGeom prst="rect">
                <a:avLst/>
              </a:prstGeom>
              <a:ln>
                <a:solidFill>
                  <a:srgbClr val="D95422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</m:acc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𝑣𝑚</m:t>
                          </m:r>
                        </m:sub>
                      </m:sSub>
                      <m:d>
                        <m:dPr>
                          <m:ctrlP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𝑇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𝐻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Lato" panose="020F0502020204030203" pitchFamily="34" charset="0"/>
                                  <a:cs typeface="Lato" panose="020F0502020204030203" pitchFamily="34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it-IT" b="0" i="1" dirty="0">
                  <a:solidFill>
                    <a:schemeClr val="tx1"/>
                  </a:solidFill>
                  <a:latin typeface="Arial" panose="020B0604020202020204" pitchFamily="34" charset="0"/>
                  <a:ea typeface="Lato" panose="020F0502020204030203" pitchFamily="34" charset="0"/>
                  <a:cs typeface="Arial" panose="020B0604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</m:acc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𝑣𝑚</m:t>
                          </m:r>
                        </m:sub>
                      </m:sSub>
                      <m:d>
                        <m:dPr>
                          <m:ctrlP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𝑇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𝐻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Lato" panose="020F0502020204030203" pitchFamily="34" charset="0"/>
                                  <a:cs typeface="Lato" panose="020F0502020204030203" pitchFamily="34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it-I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it-IT" b="0" i="1" dirty="0">
                  <a:solidFill>
                    <a:schemeClr val="tx1"/>
                  </a:solidFill>
                  <a:latin typeface="Arial" panose="020B0604020202020204" pitchFamily="34" charset="0"/>
                  <a:ea typeface="Lato" panose="020F0502020204030203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9" name="CasellaDiTesto 48">
                <a:extLst>
                  <a:ext uri="{FF2B5EF4-FFF2-40B4-BE49-F238E27FC236}">
                    <a16:creationId xmlns:a16="http://schemas.microsoft.com/office/drawing/2014/main" id="{1A04A88A-921A-4F88-887D-3C9A8BDD21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2284" y="4067018"/>
                <a:ext cx="1635606" cy="658514"/>
              </a:xfrm>
              <a:prstGeom prst="rect">
                <a:avLst/>
              </a:prstGeom>
              <a:blipFill>
                <a:blip r:embed="rId11"/>
                <a:stretch>
                  <a:fillRect b="-5455"/>
                </a:stretch>
              </a:blipFill>
              <a:ln>
                <a:solidFill>
                  <a:srgbClr val="D9542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Freccia a destra 49">
            <a:extLst>
              <a:ext uri="{FF2B5EF4-FFF2-40B4-BE49-F238E27FC236}">
                <a16:creationId xmlns:a16="http://schemas.microsoft.com/office/drawing/2014/main" id="{4F062E95-087C-42B9-A835-0F6A38830768}"/>
              </a:ext>
            </a:extLst>
          </p:cNvPr>
          <p:cNvSpPr/>
          <p:nvPr/>
        </p:nvSpPr>
        <p:spPr>
          <a:xfrm>
            <a:off x="2793092" y="4263828"/>
            <a:ext cx="290424" cy="265086"/>
          </a:xfrm>
          <a:prstGeom prst="rightArrow">
            <a:avLst/>
          </a:prstGeom>
          <a:solidFill>
            <a:srgbClr val="272729"/>
          </a:solidFill>
          <a:ln>
            <a:solidFill>
              <a:srgbClr val="272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</a:endParaRP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88C2B345-3DFE-40DA-8906-86025A8FA1E1}"/>
              </a:ext>
            </a:extLst>
          </p:cNvPr>
          <p:cNvSpPr txBox="1"/>
          <p:nvPr/>
        </p:nvSpPr>
        <p:spPr>
          <a:xfrm>
            <a:off x="7588912" y="3439853"/>
            <a:ext cx="198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i="1" dirty="0">
                <a:solidFill>
                  <a:srgbClr val="272729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Vortex </a:t>
            </a:r>
            <a:r>
              <a:rPr lang="it-IT" sz="1400" i="1" dirty="0" err="1">
                <a:solidFill>
                  <a:srgbClr val="272729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motion</a:t>
            </a:r>
            <a:r>
              <a:rPr lang="it-IT" sz="1400" i="1" dirty="0">
                <a:solidFill>
                  <a:srgbClr val="272729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 </a:t>
            </a:r>
            <a:r>
              <a:rPr lang="it-IT" sz="1400" i="1" dirty="0" err="1">
                <a:solidFill>
                  <a:srgbClr val="272729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resistivity</a:t>
            </a:r>
            <a:endParaRPr lang="it-IT" sz="1400" i="1" dirty="0">
              <a:solidFill>
                <a:srgbClr val="272729"/>
              </a:solidFill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42D141B-ACD2-4B75-89B9-833E646CFC61}"/>
              </a:ext>
            </a:extLst>
          </p:cNvPr>
          <p:cNvSpPr txBox="1"/>
          <p:nvPr/>
        </p:nvSpPr>
        <p:spPr>
          <a:xfrm>
            <a:off x="3124236" y="5107194"/>
            <a:ext cx="1673510" cy="73866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Modified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Lorentzian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fit</a:t>
            </a:r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TMQF -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fit</a:t>
            </a:r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D98055AD-FBEF-4FE6-BEEF-B1BC80F8AD8E}"/>
                  </a:ext>
                </a:extLst>
              </p:cNvPr>
              <p:cNvSpPr txBox="1"/>
              <p:nvPr/>
            </p:nvSpPr>
            <p:spPr>
              <a:xfrm>
                <a:off x="5255978" y="5107194"/>
                <a:ext cx="1846381" cy="738664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it-I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e.m. </a:t>
                </a:r>
                <a:r>
                  <a:rPr lang="it-IT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simulation</a:t>
                </a:r>
                <a:endParaRPr lang="it-IT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it-IT" sz="1400" b="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geometrical</a:t>
                </a:r>
                <a:r>
                  <a:rPr lang="it-IT" sz="1400" b="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it-IT" sz="1400" b="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factors</a:t>
                </a:r>
                <a:r>
                  <a:rPr lang="it-IT" sz="1400" b="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it-I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estimation</a:t>
                </a:r>
              </a:p>
            </p:txBody>
          </p:sp>
        </mc:Choice>
        <mc:Fallback xmlns="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D98055AD-FBEF-4FE6-BEEF-B1BC80F8AD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5978" y="5107194"/>
                <a:ext cx="1846381" cy="738664"/>
              </a:xfrm>
              <a:prstGeom prst="rect">
                <a:avLst/>
              </a:prstGeom>
              <a:blipFill>
                <a:blip r:embed="rId12"/>
                <a:stretch>
                  <a:fillRect b="-7317"/>
                </a:stretch>
              </a:blipFill>
              <a:ln>
                <a:solidFill>
                  <a:schemeClr val="bg1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7FF95898-F7B6-4FFF-8554-893879813EF9}"/>
              </a:ext>
            </a:extLst>
          </p:cNvPr>
          <p:cNvSpPr txBox="1"/>
          <p:nvPr/>
        </p:nvSpPr>
        <p:spPr>
          <a:xfrm>
            <a:off x="7762350" y="5107194"/>
            <a:ext cx="1635606" cy="73866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Classical</a:t>
            </a:r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electromagnetism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+ vortex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motion</a:t>
            </a:r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F18075B3-826F-4E0D-A560-C08891D12095}"/>
              </a:ext>
            </a:extLst>
          </p:cNvPr>
          <p:cNvCxnSpPr>
            <a:cxnSpLocks/>
          </p:cNvCxnSpPr>
          <p:nvPr/>
        </p:nvCxnSpPr>
        <p:spPr>
          <a:xfrm flipH="1" flipV="1">
            <a:off x="5101641" y="4660765"/>
            <a:ext cx="228565" cy="430452"/>
          </a:xfrm>
          <a:prstGeom prst="straightConnector1">
            <a:avLst/>
          </a:prstGeom>
          <a:ln>
            <a:solidFill>
              <a:srgbClr val="27272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2 32">
            <a:extLst>
              <a:ext uri="{FF2B5EF4-FFF2-40B4-BE49-F238E27FC236}">
                <a16:creationId xmlns:a16="http://schemas.microsoft.com/office/drawing/2014/main" id="{A95CE441-7C26-4B59-831E-88C2C22DFF40}"/>
              </a:ext>
            </a:extLst>
          </p:cNvPr>
          <p:cNvCxnSpPr>
            <a:cxnSpLocks/>
          </p:cNvCxnSpPr>
          <p:nvPr/>
        </p:nvCxnSpPr>
        <p:spPr>
          <a:xfrm flipH="1" flipV="1">
            <a:off x="7524873" y="4660765"/>
            <a:ext cx="228565" cy="430452"/>
          </a:xfrm>
          <a:prstGeom prst="straightConnector1">
            <a:avLst/>
          </a:prstGeom>
          <a:ln>
            <a:solidFill>
              <a:srgbClr val="27272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2 33">
            <a:extLst>
              <a:ext uri="{FF2B5EF4-FFF2-40B4-BE49-F238E27FC236}">
                <a16:creationId xmlns:a16="http://schemas.microsoft.com/office/drawing/2014/main" id="{3E01D8AC-420A-47D1-A4FC-606E5B06E7F1}"/>
              </a:ext>
            </a:extLst>
          </p:cNvPr>
          <p:cNvCxnSpPr>
            <a:cxnSpLocks/>
          </p:cNvCxnSpPr>
          <p:nvPr/>
        </p:nvCxnSpPr>
        <p:spPr>
          <a:xfrm flipH="1" flipV="1">
            <a:off x="3026439" y="4660765"/>
            <a:ext cx="228565" cy="430452"/>
          </a:xfrm>
          <a:prstGeom prst="straightConnector1">
            <a:avLst/>
          </a:prstGeom>
          <a:ln>
            <a:solidFill>
              <a:srgbClr val="27272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1CD9DC81-DDD3-4577-BF89-675075E906D1}"/>
              </a:ext>
            </a:extLst>
          </p:cNvPr>
          <p:cNvSpPr txBox="1"/>
          <p:nvPr/>
        </p:nvSpPr>
        <p:spPr>
          <a:xfrm>
            <a:off x="7784595" y="6010504"/>
            <a:ext cx="431402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K. Torokhtii et al., Acta IMEKO 9(3), 2020</a:t>
            </a:r>
          </a:p>
          <a:p>
            <a:r>
              <a:rPr lang="it-IT" sz="1100" dirty="0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K. </a:t>
            </a:r>
            <a:r>
              <a:rPr lang="it-IT" sz="1100" dirty="0" err="1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Leong</a:t>
            </a:r>
            <a:r>
              <a:rPr lang="it-IT" sz="1100" dirty="0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 et al., IEEE Trans. </a:t>
            </a:r>
            <a:r>
              <a:rPr lang="it-IT" sz="1100" dirty="0" err="1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Microw</a:t>
            </a:r>
            <a:r>
              <a:rPr lang="it-IT" sz="1100" dirty="0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. Theory Techniq., 50(9), 2002 </a:t>
            </a:r>
          </a:p>
        </p:txBody>
      </p:sp>
      <p:pic>
        <p:nvPicPr>
          <p:cNvPr id="46" name="Immagine 45" descr="Immagine che contiene interni, sporco&#10;&#10;Descrizione generata automaticamente">
            <a:extLst>
              <a:ext uri="{FF2B5EF4-FFF2-40B4-BE49-F238E27FC236}">
                <a16:creationId xmlns:a16="http://schemas.microsoft.com/office/drawing/2014/main" id="{08AB12EB-EFB8-4089-AD85-287829822A7E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54" b="18057"/>
          <a:stretch/>
        </p:blipFill>
        <p:spPr>
          <a:xfrm>
            <a:off x="282802" y="1689363"/>
            <a:ext cx="1912194" cy="1715305"/>
          </a:xfrm>
          <a:prstGeom prst="rect">
            <a:avLst/>
          </a:prstGeom>
          <a:ln>
            <a:noFill/>
          </a:ln>
          <a:effectLst>
            <a:softEdge rad="215900"/>
          </a:effectLst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A7A33E19-5D6E-4BB6-92D6-25219FB8E075}"/>
              </a:ext>
            </a:extLst>
          </p:cNvPr>
          <p:cNvSpPr txBox="1"/>
          <p:nvPr/>
        </p:nvSpPr>
        <p:spPr>
          <a:xfrm>
            <a:off x="3308706" y="890402"/>
            <a:ext cx="1252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TE</a:t>
            </a:r>
            <a:r>
              <a:rPr lang="it-IT" sz="1400" baseline="-25000" dirty="0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021 </a:t>
            </a:r>
            <a:r>
              <a:rPr lang="it-IT" sz="1400" dirty="0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- mode</a:t>
            </a:r>
            <a:endParaRPr lang="it-IT" sz="1400" baseline="-25000" dirty="0"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</a:endParaRPr>
          </a:p>
        </p:txBody>
      </p:sp>
      <p:sp>
        <p:nvSpPr>
          <p:cNvPr id="24" name="CasellaDiTesto 34">
            <a:extLst>
              <a:ext uri="{FF2B5EF4-FFF2-40B4-BE49-F238E27FC236}">
                <a16:creationId xmlns:a16="http://schemas.microsoft.com/office/drawing/2014/main" id="{2E88159E-0F25-1FB0-5332-F1B582CB6E3C}"/>
              </a:ext>
            </a:extLst>
          </p:cNvPr>
          <p:cNvSpPr txBox="1"/>
          <p:nvPr/>
        </p:nvSpPr>
        <p:spPr>
          <a:xfrm>
            <a:off x="93383" y="6010504"/>
            <a:ext cx="37123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N. Pompeo et al., </a:t>
            </a:r>
            <a:r>
              <a:rPr lang="it-IT" sz="1100" dirty="0" err="1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Measurement</a:t>
            </a:r>
            <a:r>
              <a:rPr lang="it-IT" sz="1100" dirty="0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, 184, 109937, 2021</a:t>
            </a:r>
          </a:p>
          <a:p>
            <a:r>
              <a:rPr lang="it-IT" sz="1100" dirty="0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A. Alimenti et al., IEEE </a:t>
            </a:r>
            <a:r>
              <a:rPr lang="it-IT" sz="1100" dirty="0" err="1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Instrum</a:t>
            </a:r>
            <a:r>
              <a:rPr lang="it-IT" sz="1100" dirty="0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. </a:t>
            </a:r>
            <a:r>
              <a:rPr lang="it-IT" sz="1100" dirty="0" err="1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Meas</a:t>
            </a:r>
            <a:r>
              <a:rPr lang="it-IT" sz="1100" dirty="0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. Mag., 24(9), 2021</a:t>
            </a:r>
          </a:p>
        </p:txBody>
      </p:sp>
      <p:sp>
        <p:nvSpPr>
          <p:cNvPr id="25" name="CasellaDiTesto 34">
            <a:extLst>
              <a:ext uri="{FF2B5EF4-FFF2-40B4-BE49-F238E27FC236}">
                <a16:creationId xmlns:a16="http://schemas.microsoft.com/office/drawing/2014/main" id="{706DA2EA-9D93-25A6-CDBF-ABE65045B1D7}"/>
              </a:ext>
            </a:extLst>
          </p:cNvPr>
          <p:cNvSpPr txBox="1"/>
          <p:nvPr/>
        </p:nvSpPr>
        <p:spPr>
          <a:xfrm>
            <a:off x="4122865" y="6010504"/>
            <a:ext cx="33460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K. Torokhtii et al., </a:t>
            </a:r>
            <a:r>
              <a:rPr lang="it-IT" sz="1100" dirty="0" err="1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Measurement</a:t>
            </a:r>
            <a:r>
              <a:rPr lang="it-IT" sz="1100" dirty="0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: </a:t>
            </a:r>
            <a:r>
              <a:rPr lang="it-IT" sz="1100" dirty="0" err="1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Sensors</a:t>
            </a:r>
            <a:r>
              <a:rPr lang="it-IT" sz="1100" dirty="0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 18, 2021</a:t>
            </a:r>
            <a:br>
              <a:rPr lang="it-IT" sz="1100" dirty="0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</a:br>
            <a:r>
              <a:rPr lang="it-IT" sz="1100" dirty="0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A. Alimenti et al., </a:t>
            </a:r>
            <a:r>
              <a:rPr lang="it-IT" sz="1100" dirty="0" err="1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Meas</a:t>
            </a:r>
            <a:r>
              <a:rPr lang="it-IT" sz="1100" dirty="0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. Sci. </a:t>
            </a:r>
            <a:r>
              <a:rPr lang="it-IT" sz="1100" dirty="0" err="1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Technol</a:t>
            </a:r>
            <a:r>
              <a:rPr lang="it-IT" sz="1100" dirty="0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, 30(6), 2020</a:t>
            </a:r>
          </a:p>
        </p:txBody>
      </p:sp>
      <p:sp>
        <p:nvSpPr>
          <p:cNvPr id="30" name="Freccia a destra 46">
            <a:extLst>
              <a:ext uri="{FF2B5EF4-FFF2-40B4-BE49-F238E27FC236}">
                <a16:creationId xmlns:a16="http://schemas.microsoft.com/office/drawing/2014/main" id="{8DC3E823-65C4-EB54-847B-704DC571BE6C}"/>
              </a:ext>
            </a:extLst>
          </p:cNvPr>
          <p:cNvSpPr/>
          <p:nvPr/>
        </p:nvSpPr>
        <p:spPr>
          <a:xfrm>
            <a:off x="9635301" y="4263828"/>
            <a:ext cx="290424" cy="265086"/>
          </a:xfrm>
          <a:prstGeom prst="rightArrow">
            <a:avLst/>
          </a:prstGeom>
          <a:solidFill>
            <a:srgbClr val="272729"/>
          </a:solidFill>
          <a:ln>
            <a:solidFill>
              <a:srgbClr val="272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asellaDiTesto 48">
                <a:extLst>
                  <a:ext uri="{FF2B5EF4-FFF2-40B4-BE49-F238E27FC236}">
                    <a16:creationId xmlns:a16="http://schemas.microsoft.com/office/drawing/2014/main" id="{281A7615-8704-CCC6-5FF9-14F0EC16C976}"/>
                  </a:ext>
                </a:extLst>
              </p:cNvPr>
              <p:cNvSpPr txBox="1"/>
              <p:nvPr/>
            </p:nvSpPr>
            <p:spPr>
              <a:xfrm>
                <a:off x="10163136" y="4067018"/>
                <a:ext cx="1635606" cy="689997"/>
              </a:xfrm>
              <a:prstGeom prst="rect">
                <a:avLst/>
              </a:prstGeom>
              <a:ln>
                <a:solidFill>
                  <a:srgbClr val="D95422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𝜌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𝑓𝑓</m:t>
                          </m:r>
                        </m:sub>
                      </m:sSub>
                      <m:d>
                        <m:dPr>
                          <m:ctrlP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𝑇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𝐻</m:t>
                          </m:r>
                        </m:e>
                      </m:d>
                    </m:oMath>
                  </m:oMathPara>
                </a14:m>
                <a:endParaRPr lang="it-IT" b="0" i="1" dirty="0">
                  <a:solidFill>
                    <a:schemeClr val="tx1"/>
                  </a:solidFill>
                  <a:latin typeface="Arial" panose="020B0604020202020204" pitchFamily="34" charset="0"/>
                  <a:ea typeface="Lato" panose="020F0502020204030203" pitchFamily="34" charset="0"/>
                  <a:cs typeface="Arial" panose="020B0604020202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𝑇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it-I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𝐻</m:t>
                          </m:r>
                        </m:e>
                      </m:d>
                    </m:oMath>
                  </m:oMathPara>
                </a14:m>
                <a:endParaRPr lang="it-IT" b="0" i="1" dirty="0">
                  <a:solidFill>
                    <a:schemeClr val="tx1"/>
                  </a:solidFill>
                  <a:latin typeface="Arial" panose="020B0604020202020204" pitchFamily="34" charset="0"/>
                  <a:ea typeface="Lato" panose="020F0502020204030203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CasellaDiTesto 48">
                <a:extLst>
                  <a:ext uri="{FF2B5EF4-FFF2-40B4-BE49-F238E27FC236}">
                    <a16:creationId xmlns:a16="http://schemas.microsoft.com/office/drawing/2014/main" id="{281A7615-8704-CCC6-5FF9-14F0EC16C9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63136" y="4067018"/>
                <a:ext cx="1635606" cy="689997"/>
              </a:xfrm>
              <a:prstGeom prst="rect">
                <a:avLst/>
              </a:prstGeom>
              <a:blipFill>
                <a:blip r:embed="rId14"/>
                <a:stretch>
                  <a:fillRect b="-2586"/>
                </a:stretch>
              </a:blipFill>
              <a:ln>
                <a:solidFill>
                  <a:srgbClr val="D9542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CasellaDiTesto 50">
            <a:extLst>
              <a:ext uri="{FF2B5EF4-FFF2-40B4-BE49-F238E27FC236}">
                <a16:creationId xmlns:a16="http://schemas.microsoft.com/office/drawing/2014/main" id="{53E23CC4-9ECE-9437-BC58-FF9C284CAEDC}"/>
              </a:ext>
            </a:extLst>
          </p:cNvPr>
          <p:cNvSpPr txBox="1"/>
          <p:nvPr/>
        </p:nvSpPr>
        <p:spPr>
          <a:xfrm>
            <a:off x="9907635" y="3435493"/>
            <a:ext cx="2135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i="1" dirty="0" err="1">
                <a:solidFill>
                  <a:srgbClr val="272729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Flux</a:t>
            </a:r>
            <a:r>
              <a:rPr lang="it-IT" sz="1400" i="1" dirty="0">
                <a:solidFill>
                  <a:srgbClr val="272729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 flow </a:t>
            </a:r>
            <a:r>
              <a:rPr lang="it-IT" sz="1400" i="1" dirty="0" err="1">
                <a:solidFill>
                  <a:srgbClr val="272729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resistivity</a:t>
            </a:r>
            <a:endParaRPr lang="it-IT" sz="1400" i="1" dirty="0">
              <a:solidFill>
                <a:srgbClr val="272729"/>
              </a:solidFill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1400" i="1" dirty="0" err="1">
                <a:solidFill>
                  <a:srgbClr val="272729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Pinning</a:t>
            </a:r>
            <a:r>
              <a:rPr lang="it-IT" sz="1400" i="1" dirty="0">
                <a:solidFill>
                  <a:srgbClr val="272729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 frequency</a:t>
            </a:r>
          </a:p>
        </p:txBody>
      </p:sp>
      <p:sp>
        <p:nvSpPr>
          <p:cNvPr id="39" name="CasellaDiTesto 28">
            <a:extLst>
              <a:ext uri="{FF2B5EF4-FFF2-40B4-BE49-F238E27FC236}">
                <a16:creationId xmlns:a16="http://schemas.microsoft.com/office/drawing/2014/main" id="{AF56CB5F-7FD4-BC6D-5AAB-7FD34EDC91B6}"/>
              </a:ext>
            </a:extLst>
          </p:cNvPr>
          <p:cNvSpPr txBox="1"/>
          <p:nvPr/>
        </p:nvSpPr>
        <p:spPr>
          <a:xfrm>
            <a:off x="10163202" y="5214916"/>
            <a:ext cx="1635606" cy="52322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Single vortex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physical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model</a:t>
            </a:r>
          </a:p>
        </p:txBody>
      </p:sp>
      <p:cxnSp>
        <p:nvCxnSpPr>
          <p:cNvPr id="53" name="Connettore 2 32">
            <a:extLst>
              <a:ext uri="{FF2B5EF4-FFF2-40B4-BE49-F238E27FC236}">
                <a16:creationId xmlns:a16="http://schemas.microsoft.com/office/drawing/2014/main" id="{7500F367-98BC-A96C-DFF3-D5D8E19128F0}"/>
              </a:ext>
            </a:extLst>
          </p:cNvPr>
          <p:cNvCxnSpPr>
            <a:cxnSpLocks/>
          </p:cNvCxnSpPr>
          <p:nvPr/>
        </p:nvCxnSpPr>
        <p:spPr>
          <a:xfrm flipH="1" flipV="1">
            <a:off x="9925725" y="4660765"/>
            <a:ext cx="228565" cy="430452"/>
          </a:xfrm>
          <a:prstGeom prst="straightConnector1">
            <a:avLst/>
          </a:prstGeom>
          <a:ln>
            <a:solidFill>
              <a:srgbClr val="27272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87876728-C88A-E3C6-BED6-A4AEB61624E4}"/>
              </a:ext>
            </a:extLst>
          </p:cNvPr>
          <p:cNvGrpSpPr/>
          <p:nvPr/>
        </p:nvGrpSpPr>
        <p:grpSpPr>
          <a:xfrm>
            <a:off x="2757457" y="1189950"/>
            <a:ext cx="2094282" cy="1933183"/>
            <a:chOff x="2757457" y="1189950"/>
            <a:chExt cx="2094282" cy="1933183"/>
          </a:xfrm>
        </p:grpSpPr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C64824A7-4DEF-4DA7-B70F-D8C917463E24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7457" y="1189950"/>
              <a:ext cx="2094282" cy="1933183"/>
            </a:xfrm>
            <a:prstGeom prst="rect">
              <a:avLst/>
            </a:prstGeom>
          </p:spPr>
        </p:pic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DE696DDE-CA68-5E9A-924C-2F02C14D8322}"/>
                </a:ext>
              </a:extLst>
            </p:cNvPr>
            <p:cNvSpPr/>
            <p:nvPr/>
          </p:nvSpPr>
          <p:spPr>
            <a:xfrm>
              <a:off x="3335021" y="2376569"/>
              <a:ext cx="361950" cy="1174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9" name="Graphic 18">
            <a:extLst>
              <a:ext uri="{FF2B5EF4-FFF2-40B4-BE49-F238E27FC236}">
                <a16:creationId xmlns:a16="http://schemas.microsoft.com/office/drawing/2014/main" id="{D27655CC-1CD8-B0D7-2340-4E3CA848EC5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t="6473" r="8767"/>
          <a:stretch/>
        </p:blipFill>
        <p:spPr>
          <a:xfrm>
            <a:off x="4947094" y="1306681"/>
            <a:ext cx="2194560" cy="1687305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E8DE7C0E-F33A-4E94-0323-49C4639BBCE7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t="6530" r="7206"/>
          <a:stretch/>
        </p:blipFill>
        <p:spPr>
          <a:xfrm>
            <a:off x="7389939" y="1307571"/>
            <a:ext cx="2194560" cy="165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889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14B99C-540F-59EC-5F36-65AEA14E96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38200"/>
            <a:ext cx="10515600" cy="57742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/>
              <a:t>Measurement technique</a:t>
            </a:r>
            <a:br>
              <a:rPr lang="en-US" sz="1600" dirty="0"/>
            </a:br>
            <a:r>
              <a:rPr lang="en-US" sz="1600" dirty="0"/>
              <a:t>= Dielectric-loaded cylindrical resonator.</a:t>
            </a:r>
            <a:br>
              <a:rPr lang="en-US" sz="1600" dirty="0"/>
            </a:br>
            <a:r>
              <a:rPr lang="en-US" sz="1600" i="1" dirty="0"/>
              <a:t>Note:</a:t>
            </a:r>
            <a:r>
              <a:rPr lang="en-US" sz="1600" dirty="0"/>
              <a:t> this is essentially a </a:t>
            </a:r>
            <a:r>
              <a:rPr lang="en-US" sz="1600" b="1" dirty="0"/>
              <a:t>bulk</a:t>
            </a:r>
            <a:r>
              <a:rPr lang="en-US" sz="1600" dirty="0"/>
              <a:t> technique, meaning that the surface impedance (a kind of AC electrical resistance) is measured as an average over the </a:t>
            </a:r>
            <a:r>
              <a:rPr lang="en-US" sz="1600" b="1" dirty="0"/>
              <a:t>entire sample</a:t>
            </a:r>
            <a:r>
              <a:rPr lang="en-US" sz="1600" dirty="0"/>
              <a:t>, both in terms of surface area and thickness.</a:t>
            </a:r>
          </a:p>
          <a:p>
            <a:pPr>
              <a:buNone/>
            </a:pPr>
            <a:r>
              <a:rPr lang="en-US" sz="1600" b="1" dirty="0"/>
              <a:t>Superconducting sample</a:t>
            </a:r>
            <a:br>
              <a:rPr lang="en-US" sz="1600" dirty="0"/>
            </a:br>
            <a:r>
              <a:rPr lang="en-US" sz="1600" dirty="0"/>
              <a:t>= Placed inside the resonator, between one of its end plates and the internal dielectric crystal (see schematic in slide 2).</a:t>
            </a:r>
          </a:p>
          <a:p>
            <a:pPr>
              <a:buNone/>
            </a:pPr>
            <a:r>
              <a:rPr lang="en-US" sz="1600" b="1" dirty="0"/>
              <a:t>Resonator</a:t>
            </a:r>
            <a:br>
              <a:rPr lang="en-US" sz="1600" dirty="0"/>
            </a:br>
            <a:r>
              <a:rPr lang="en-US" sz="1600" dirty="0"/>
              <a:t>= Acts as a source of electromagnetic radiation → induces RF currents on the sample surface, allowing us to measure its resistivity.</a:t>
            </a:r>
          </a:p>
          <a:p>
            <a:pPr>
              <a:buNone/>
            </a:pPr>
            <a:r>
              <a:rPr lang="en-US" sz="1600" b="1" dirty="0"/>
              <a:t>The measurement</a:t>
            </a:r>
            <a:br>
              <a:rPr lang="en-US" sz="1600" dirty="0"/>
            </a:br>
            <a:r>
              <a:rPr lang="en-US" sz="1600" dirty="0"/>
              <a:t>= A </a:t>
            </a:r>
            <a:r>
              <a:rPr lang="en-US" sz="1600" b="1" dirty="0"/>
              <a:t>differential surface impedance measurement</a:t>
            </a:r>
            <a:r>
              <a:rPr lang="en-US" sz="1600" dirty="0"/>
              <a:t> (ΔZₛ), calculated from variations (typically induced by the magnetic field) in the </a:t>
            </a:r>
            <a:r>
              <a:rPr lang="en-US" sz="1600" b="1" dirty="0"/>
              <a:t>quality factor Q</a:t>
            </a:r>
            <a:r>
              <a:rPr lang="en-US" sz="1600" dirty="0"/>
              <a:t> and </a:t>
            </a:r>
            <a:r>
              <a:rPr lang="en-US" sz="1600" b="1" dirty="0"/>
              <a:t>resonant frequency f</a:t>
            </a:r>
            <a:r>
              <a:rPr lang="en-US" sz="1600" dirty="0"/>
              <a:t> of the resonator with respect to a reference value*.</a:t>
            </a:r>
          </a:p>
          <a:p>
            <a:pPr>
              <a:buNone/>
            </a:pPr>
            <a:r>
              <a:rPr lang="en-US" sz="1600" b="1" dirty="0"/>
              <a:t>Theoretical/physical models</a:t>
            </a:r>
            <a:br>
              <a:rPr lang="en-US" sz="1600" dirty="0"/>
            </a:br>
            <a:r>
              <a:rPr lang="en-US" sz="1600" dirty="0"/>
              <a:t>= Allow us to extract vortex parameters (such as the </a:t>
            </a:r>
            <a:r>
              <a:rPr lang="en-US" sz="1600" b="1" dirty="0"/>
              <a:t>flux-flow resistivity </a:t>
            </a:r>
            <a:r>
              <a:rPr lang="en-US" sz="1600" b="1" dirty="0" err="1"/>
              <a:t>ρ_ff</a:t>
            </a:r>
            <a:r>
              <a:rPr lang="en-US" sz="1600" dirty="0"/>
              <a:t>, </a:t>
            </a:r>
            <a:r>
              <a:rPr lang="en-US" sz="1600" b="1" dirty="0"/>
              <a:t>pinning frequency fₚ</a:t>
            </a:r>
            <a:r>
              <a:rPr lang="en-US" sz="1600" dirty="0"/>
              <a:t>, etc.).</a:t>
            </a:r>
          </a:p>
          <a:p>
            <a:pPr>
              <a:buNone/>
            </a:pPr>
            <a:r>
              <a:rPr lang="en-US" sz="1600" b="1" dirty="0"/>
              <a:t>Measurements</a:t>
            </a:r>
            <a:br>
              <a:rPr lang="en-US" sz="1600" dirty="0"/>
            </a:br>
            <a:r>
              <a:rPr lang="en-US" sz="1600" dirty="0"/>
              <a:t>= Performed at a fixed frequency; either at constant magnetic field and varying temperature ("transitions"), or at fixed temperature and varying magnetic field ("field ramps", used to extract the vortex parameters mentioned above).</a:t>
            </a:r>
          </a:p>
          <a:p>
            <a:r>
              <a:rPr lang="en-US" sz="1600" dirty="0"/>
              <a:t>* </a:t>
            </a:r>
            <a:r>
              <a:rPr lang="en-US" sz="1600" i="1" dirty="0"/>
              <a:t>For example, in measurements with varying magnetic field and fixed temperature, the reference values Q(B=0) and f(B=0) are compared to the experimental values Q(B&gt;0) and f(B&gt;0).</a:t>
            </a: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4EAAC0-10D8-3880-0E0B-049130B4E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47263-9030-4269-9A83-52784768EFE5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EAEA9CEC-7661-A9C8-32C4-197753C1D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82" y="53734"/>
            <a:ext cx="12005236" cy="614735"/>
          </a:xfrm>
        </p:spPr>
        <p:txBody>
          <a:bodyPr>
            <a:normAutofit/>
          </a:bodyPr>
          <a:lstStyle/>
          <a:p>
            <a:pPr algn="ctr"/>
            <a:r>
              <a:rPr lang="it-IT" sz="3600" dirty="0">
                <a:ea typeface="Lato" panose="020F0502020204030203" pitchFamily="34" charset="0"/>
              </a:rPr>
              <a:t>Measurement technique</a:t>
            </a:r>
          </a:p>
        </p:txBody>
      </p:sp>
    </p:spTree>
    <p:extLst>
      <p:ext uri="{BB962C8B-B14F-4D97-AF65-F5344CB8AC3E}">
        <p14:creationId xmlns:p14="http://schemas.microsoft.com/office/powerpoint/2010/main" val="2911675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diagram of a curve&#10;&#10;AI-generated content may be incorrect.">
            <a:extLst>
              <a:ext uri="{FF2B5EF4-FFF2-40B4-BE49-F238E27FC236}">
                <a16:creationId xmlns:a16="http://schemas.microsoft.com/office/drawing/2014/main" id="{751654B7-D5AB-8F1F-2D3C-961150A040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306" y="3267675"/>
            <a:ext cx="5580000" cy="35365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76">
                <a:extLst>
                  <a:ext uri="{FF2B5EF4-FFF2-40B4-BE49-F238E27FC236}">
                    <a16:creationId xmlns:a16="http://schemas.microsoft.com/office/drawing/2014/main" id="{6FCC6064-C937-41C3-9475-A53C48B5A8B3}"/>
                  </a:ext>
                </a:extLst>
              </p:cNvPr>
              <p:cNvSpPr txBox="1"/>
              <p:nvPr/>
            </p:nvSpPr>
            <p:spPr>
              <a:xfrm>
                <a:off x="121828" y="1978971"/>
                <a:ext cx="4272626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Book Antiqua" panose="02040602050305030304" pitchFamily="18" charset="0"/>
                    <a:sym typeface="Wingdings" panose="05000000000000000000" pitchFamily="2" charset="2"/>
                  </a:rPr>
                  <a:t>Sample thickness ≈ 1 </a:t>
                </a:r>
                <a:r>
                  <a:rPr lang="el-GR" sz="1600" dirty="0">
                    <a:latin typeface="Book Antiqua" panose="02040602050305030304" pitchFamily="18" charset="0"/>
                    <a:sym typeface="Wingdings" panose="05000000000000000000" pitchFamily="2" charset="2"/>
                  </a:rPr>
                  <a:t>µ</a:t>
                </a:r>
                <a:r>
                  <a:rPr lang="en-GB" sz="1600" dirty="0">
                    <a:latin typeface="Book Antiqua" panose="02040602050305030304" pitchFamily="18" charset="0"/>
                    <a:sym typeface="Wingdings" panose="05000000000000000000" pitchFamily="2" charset="2"/>
                  </a:rPr>
                  <a:t>m</a:t>
                </a:r>
                <a:endParaRPr lang="en-GB" sz="1600" dirty="0">
                  <a:latin typeface="Book Antiqua" panose="02040602050305030304" pitchFamily="18" charset="0"/>
                </a:endParaRPr>
              </a:p>
              <a:p>
                <a:endParaRPr lang="en-GB" sz="1200" dirty="0">
                  <a:latin typeface="Book Antiqua" panose="0204060205030503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Book Antiqua" panose="02040602050305030304" pitchFamily="18" charset="0"/>
                  </a:rPr>
                  <a:t>RF measurements show two different </a:t>
                </a:r>
                <a:r>
                  <a:rPr lang="en-GB" sz="1600" i="1" dirty="0">
                    <a:latin typeface="Book Antiqua" panose="02040602050305030304" pitchFamily="18" charset="0"/>
                  </a:rPr>
                  <a:t>T</a:t>
                </a:r>
                <a:r>
                  <a:rPr lang="en-GB" sz="1600" i="1" baseline="-25000" dirty="0">
                    <a:latin typeface="Book Antiqua" panose="02040602050305030304" pitchFamily="18" charset="0"/>
                  </a:rPr>
                  <a:t>c</a:t>
                </a:r>
                <a:r>
                  <a:rPr lang="en-GB" sz="1600" dirty="0">
                    <a:latin typeface="Book Antiqua" panose="02040602050305030304" pitchFamily="18" charset="0"/>
                  </a:rPr>
                  <a:t> [116 K (Tl-1223); 80 K (Tl-1212)]</a:t>
                </a:r>
              </a:p>
              <a:p>
                <a:endParaRPr lang="en-GB" sz="1200" dirty="0">
                  <a:latin typeface="Book Antiqua" panose="0204060205030503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Book Antiqua" panose="02040602050305030304" pitchFamily="18" charset="0"/>
                  </a:rPr>
                  <a:t>“Low” </a:t>
                </a:r>
                <a:r>
                  <a:rPr lang="en-GB" sz="1600" i="1" dirty="0">
                    <a:latin typeface="Book Antiqua" panose="02040602050305030304" pitchFamily="18" charset="0"/>
                  </a:rPr>
                  <a:t>Q</a:t>
                </a:r>
                <a:r>
                  <a:rPr lang="en-GB" sz="1600" dirty="0">
                    <a:latin typeface="Book Antiqua" panose="02040602050305030304" pitchFamily="18" charset="0"/>
                  </a:rPr>
                  <a:t>-factor </a:t>
                </a:r>
                <a:r>
                  <a:rPr lang="en-GB" sz="1600" dirty="0">
                    <a:latin typeface="Book Antiqua" panose="02040602050305030304" pitchFamily="18" charset="0"/>
                    <a:sym typeface="Wingdings" panose="05000000000000000000" pitchFamily="2" charset="2"/>
                  </a:rPr>
                  <a:t></a:t>
                </a:r>
                <a:r>
                  <a:rPr lang="en-GB" sz="1600" dirty="0">
                    <a:latin typeface="Book Antiqua" panose="02040602050305030304" pitchFamily="18" charset="0"/>
                  </a:rPr>
                  <a:t> </a:t>
                </a:r>
                <a:r>
                  <a:rPr lang="en-GB" sz="1600" dirty="0">
                    <a:latin typeface="Book Antiqua" panose="02040602050305030304" pitchFamily="18" charset="0"/>
                    <a:sym typeface="Wingdings" panose="05000000000000000000" pitchFamily="2" charset="2"/>
                  </a:rPr>
                  <a:t>large losses (high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GB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sz="1600" dirty="0">
                    <a:latin typeface="Book Antiqua" panose="02040602050305030304" pitchFamily="18" charset="0"/>
                    <a:sym typeface="Wingdings" panose="05000000000000000000" pitchFamily="2" charset="2"/>
                  </a:rPr>
                  <a:t>)</a:t>
                </a:r>
              </a:p>
            </p:txBody>
          </p:sp>
        </mc:Choice>
        <mc:Fallback xmlns="">
          <p:sp>
            <p:nvSpPr>
              <p:cNvPr id="15" name="CasellaDiTesto 176">
                <a:extLst>
                  <a:ext uri="{FF2B5EF4-FFF2-40B4-BE49-F238E27FC236}">
                    <a16:creationId xmlns:a16="http://schemas.microsoft.com/office/drawing/2014/main" id="{6FCC6064-C937-41C3-9475-A53C48B5A8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828" y="1978971"/>
                <a:ext cx="4272626" cy="1446550"/>
              </a:xfrm>
              <a:prstGeom prst="rect">
                <a:avLst/>
              </a:prstGeom>
              <a:blipFill>
                <a:blip r:embed="rId4"/>
                <a:stretch>
                  <a:fillRect l="-571" t="-1266" b="-46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uppo 94">
            <a:extLst>
              <a:ext uri="{FF2B5EF4-FFF2-40B4-BE49-F238E27FC236}">
                <a16:creationId xmlns:a16="http://schemas.microsoft.com/office/drawing/2014/main" id="{820A2EFC-3671-C1AF-8BC3-0105ED83791A}"/>
              </a:ext>
            </a:extLst>
          </p:cNvPr>
          <p:cNvGrpSpPr/>
          <p:nvPr/>
        </p:nvGrpSpPr>
        <p:grpSpPr>
          <a:xfrm>
            <a:off x="213741" y="3621311"/>
            <a:ext cx="3472003" cy="3130004"/>
            <a:chOff x="36579974" y="11934024"/>
            <a:chExt cx="5329693" cy="4815428"/>
          </a:xfrm>
        </p:grpSpPr>
        <p:pic>
          <p:nvPicPr>
            <p:cNvPr id="24" name="Immagine 60">
              <a:extLst>
                <a:ext uri="{FF2B5EF4-FFF2-40B4-BE49-F238E27FC236}">
                  <a16:creationId xmlns:a16="http://schemas.microsoft.com/office/drawing/2014/main" id="{5123005C-22CF-430C-4436-65F5589781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29667" y="11934024"/>
              <a:ext cx="4680000" cy="434346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CasellaDiTesto 61">
                  <a:extLst>
                    <a:ext uri="{FF2B5EF4-FFF2-40B4-BE49-F238E27FC236}">
                      <a16:creationId xmlns:a16="http://schemas.microsoft.com/office/drawing/2014/main" id="{73D98993-711B-730B-E038-D571E906AE0D}"/>
                    </a:ext>
                  </a:extLst>
                </p:cNvPr>
                <p:cNvSpPr txBox="1"/>
                <p:nvPr/>
              </p:nvSpPr>
              <p:spPr>
                <a:xfrm>
                  <a:off x="38994885" y="16228596"/>
                  <a:ext cx="1446687" cy="52085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r>
                          <a:rPr lang="en-GB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[</m:t>
                        </m:r>
                        <m:r>
                          <m:rPr>
                            <m:sty m:val="p"/>
                          </m:rPr>
                          <a:rPr lang="en-GB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K</m:t>
                        </m:r>
                        <m:r>
                          <a:rPr lang="en-GB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]</m:t>
                        </m:r>
                      </m:oMath>
                    </m:oMathPara>
                  </a14:m>
                  <a:endParaRPr lang="en-GB" sz="1600" dirty="0">
                    <a:latin typeface="Book Antiqua" panose="02040602050305030304" pitchFamily="18" charset="0"/>
                  </a:endParaRPr>
                </a:p>
              </p:txBody>
            </p:sp>
          </mc:Choice>
          <mc:Fallback xmlns="">
            <p:sp>
              <p:nvSpPr>
                <p:cNvPr id="8" name="CasellaDiTesto 61">
                  <a:extLst>
                    <a:ext uri="{FF2B5EF4-FFF2-40B4-BE49-F238E27FC236}">
                      <a16:creationId xmlns:a16="http://schemas.microsoft.com/office/drawing/2014/main" id="{BADC3594-A02C-9BE0-B61A-85F0701AE09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994885" y="16228596"/>
                  <a:ext cx="1446687" cy="520856"/>
                </a:xfrm>
                <a:prstGeom prst="rect">
                  <a:avLst/>
                </a:prstGeom>
                <a:blipFill>
                  <a:blip r:embed="rId6"/>
                  <a:stretch>
                    <a:fillRect b="-1090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CasellaDiTesto 62">
                  <a:extLst>
                    <a:ext uri="{FF2B5EF4-FFF2-40B4-BE49-F238E27FC236}">
                      <a16:creationId xmlns:a16="http://schemas.microsoft.com/office/drawing/2014/main" id="{D3AF18DF-4670-2045-8190-E75C60B24683}"/>
                    </a:ext>
                  </a:extLst>
                </p:cNvPr>
                <p:cNvSpPr txBox="1"/>
                <p:nvPr/>
              </p:nvSpPr>
              <p:spPr>
                <a:xfrm rot="16200000">
                  <a:off x="36415192" y="13645821"/>
                  <a:ext cx="932827" cy="6032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  <m:r>
                          <a:rPr lang="en-GB" sz="2000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oMath>
                    </m:oMathPara>
                  </a14:m>
                  <a:endParaRPr lang="en-GB" sz="2000" baseline="-25000" dirty="0">
                    <a:latin typeface="Book Antiqua" panose="02040602050305030304" pitchFamily="18" charset="0"/>
                  </a:endParaRPr>
                </a:p>
              </p:txBody>
            </p:sp>
          </mc:Choice>
          <mc:Fallback xmlns="">
            <p:sp>
              <p:nvSpPr>
                <p:cNvPr id="9" name="CasellaDiTesto 62">
                  <a:extLst>
                    <a:ext uri="{FF2B5EF4-FFF2-40B4-BE49-F238E27FC236}">
                      <a16:creationId xmlns:a16="http://schemas.microsoft.com/office/drawing/2014/main" id="{9FD4AF0B-C7FA-B0CD-1347-DC0B7F7E4AD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36415192" y="13645821"/>
                  <a:ext cx="932827" cy="603263"/>
                </a:xfrm>
                <a:prstGeom prst="rect">
                  <a:avLst/>
                </a:prstGeom>
                <a:blipFill>
                  <a:blip r:embed="rId7"/>
                  <a:stretch>
                    <a:fillRect r="-1230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7" name="Connettore diritto 63">
              <a:extLst>
                <a:ext uri="{FF2B5EF4-FFF2-40B4-BE49-F238E27FC236}">
                  <a16:creationId xmlns:a16="http://schemas.microsoft.com/office/drawing/2014/main" id="{6FCE126B-4588-2AC8-809B-A959C1ADEF0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549806" y="12495344"/>
              <a:ext cx="392571" cy="150170"/>
            </a:xfrm>
            <a:prstGeom prst="line">
              <a:avLst/>
            </a:prstGeom>
            <a:ln w="28575" cap="flat" cmpd="sng" algn="ctr">
              <a:solidFill>
                <a:srgbClr val="303134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8" name="Connettore diritto 64">
              <a:extLst>
                <a:ext uri="{FF2B5EF4-FFF2-40B4-BE49-F238E27FC236}">
                  <a16:creationId xmlns:a16="http://schemas.microsoft.com/office/drawing/2014/main" id="{6CB75F19-4FBB-E261-1F65-1AE3229F22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961122" y="14910266"/>
              <a:ext cx="259304" cy="344349"/>
            </a:xfrm>
            <a:prstGeom prst="line">
              <a:avLst/>
            </a:prstGeom>
            <a:ln w="28575" cap="flat" cmpd="sng" algn="ctr">
              <a:solidFill>
                <a:srgbClr val="303134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9" name="Connettore diritto 66">
              <a:extLst>
                <a:ext uri="{FF2B5EF4-FFF2-40B4-BE49-F238E27FC236}">
                  <a16:creationId xmlns:a16="http://schemas.microsoft.com/office/drawing/2014/main" id="{B5B3B0C2-4F18-2ED5-4580-9A46A2394808}"/>
                </a:ext>
              </a:extLst>
            </p:cNvPr>
            <p:cNvCxnSpPr>
              <a:cxnSpLocks/>
            </p:cNvCxnSpPr>
            <p:nvPr/>
          </p:nvCxnSpPr>
          <p:spPr>
            <a:xfrm>
              <a:off x="38478468" y="12257936"/>
              <a:ext cx="0" cy="3542932"/>
            </a:xfrm>
            <a:prstGeom prst="line">
              <a:avLst/>
            </a:prstGeom>
            <a:ln w="38100">
              <a:solidFill>
                <a:srgbClr val="30313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ttore diritto 67">
              <a:extLst>
                <a:ext uri="{FF2B5EF4-FFF2-40B4-BE49-F238E27FC236}">
                  <a16:creationId xmlns:a16="http://schemas.microsoft.com/office/drawing/2014/main" id="{BA7E63C7-BB44-1378-3EC8-2DFE026B0FA7}"/>
                </a:ext>
              </a:extLst>
            </p:cNvPr>
            <p:cNvCxnSpPr>
              <a:cxnSpLocks/>
            </p:cNvCxnSpPr>
            <p:nvPr/>
          </p:nvCxnSpPr>
          <p:spPr>
            <a:xfrm>
              <a:off x="40889436" y="12217030"/>
              <a:ext cx="0" cy="3666962"/>
            </a:xfrm>
            <a:prstGeom prst="line">
              <a:avLst/>
            </a:prstGeom>
            <a:ln w="38100">
              <a:solidFill>
                <a:srgbClr val="30313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CasellaDiTesto 68">
                  <a:extLst>
                    <a:ext uri="{FF2B5EF4-FFF2-40B4-BE49-F238E27FC236}">
                      <a16:creationId xmlns:a16="http://schemas.microsoft.com/office/drawing/2014/main" id="{AD4E582A-14EC-2E40-2479-74FEC89A790E}"/>
                    </a:ext>
                  </a:extLst>
                </p:cNvPr>
                <p:cNvSpPr txBox="1"/>
                <p:nvPr/>
              </p:nvSpPr>
              <p:spPr>
                <a:xfrm>
                  <a:off x="40001678" y="12330402"/>
                  <a:ext cx="721241" cy="52085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0 </m:t>
                        </m:r>
                        <m:r>
                          <m:rPr>
                            <m:sty m:val="p"/>
                          </m:rPr>
                          <a:rPr lang="en-GB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oMath>
                    </m:oMathPara>
                  </a14:m>
                  <a:endParaRPr lang="en-GB" sz="1600" dirty="0">
                    <a:latin typeface="Book Antiqua" panose="02040602050305030304" pitchFamily="18" charset="0"/>
                  </a:endParaRPr>
                </a:p>
              </p:txBody>
            </p:sp>
          </mc:Choice>
          <mc:Fallback xmlns="">
            <p:sp>
              <p:nvSpPr>
                <p:cNvPr id="18" name="CasellaDiTesto 68">
                  <a:extLst>
                    <a:ext uri="{FF2B5EF4-FFF2-40B4-BE49-F238E27FC236}">
                      <a16:creationId xmlns:a16="http://schemas.microsoft.com/office/drawing/2014/main" id="{7B9A10C3-235D-A243-D596-4C4E66A3F6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001678" y="12330402"/>
                  <a:ext cx="721241" cy="520856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CasellaDiTesto 70">
                  <a:extLst>
                    <a:ext uri="{FF2B5EF4-FFF2-40B4-BE49-F238E27FC236}">
                      <a16:creationId xmlns:a16="http://schemas.microsoft.com/office/drawing/2014/main" id="{6DB2EA1A-9EFC-C731-C3DF-5ABC44C23E8F}"/>
                    </a:ext>
                  </a:extLst>
                </p:cNvPr>
                <p:cNvSpPr txBox="1"/>
                <p:nvPr/>
              </p:nvSpPr>
              <p:spPr>
                <a:xfrm>
                  <a:off x="39053267" y="13580654"/>
                  <a:ext cx="996323" cy="52085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1.2 </m:t>
                        </m:r>
                        <m:r>
                          <m:rPr>
                            <m:sty m:val="p"/>
                          </m:rPr>
                          <a:rPr lang="en-GB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oMath>
                    </m:oMathPara>
                  </a14:m>
                  <a:endParaRPr lang="en-GB" sz="1600" dirty="0">
                    <a:latin typeface="Book Antiqua" panose="02040602050305030304" pitchFamily="18" charset="0"/>
                  </a:endParaRPr>
                </a:p>
              </p:txBody>
            </p:sp>
          </mc:Choice>
          <mc:Fallback xmlns="">
            <p:sp>
              <p:nvSpPr>
                <p:cNvPr id="19" name="CasellaDiTesto 70">
                  <a:extLst>
                    <a:ext uri="{FF2B5EF4-FFF2-40B4-BE49-F238E27FC236}">
                      <a16:creationId xmlns:a16="http://schemas.microsoft.com/office/drawing/2014/main" id="{CBDF1846-24A3-17DD-99B4-E7832B6BEF8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053267" y="13580654"/>
                  <a:ext cx="996323" cy="520856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3" name="CasellaDiTesto 71">
              <a:extLst>
                <a:ext uri="{FF2B5EF4-FFF2-40B4-BE49-F238E27FC236}">
                  <a16:creationId xmlns:a16="http://schemas.microsoft.com/office/drawing/2014/main" id="{6B5E24BB-6EDE-C391-3729-965CA562A050}"/>
                </a:ext>
              </a:extLst>
            </p:cNvPr>
            <p:cNvSpPr txBox="1"/>
            <p:nvPr/>
          </p:nvSpPr>
          <p:spPr>
            <a:xfrm>
              <a:off x="41050666" y="14413870"/>
              <a:ext cx="718403" cy="4984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800" i="1" dirty="0">
                  <a:latin typeface="Book Antiqua" panose="02040602050305030304" pitchFamily="18" charset="0"/>
                </a:rPr>
                <a:t>T</a:t>
              </a:r>
              <a:r>
                <a:rPr lang="en-GB" sz="1800" i="1" baseline="-25000" dirty="0">
                  <a:latin typeface="Book Antiqua" panose="02040602050305030304" pitchFamily="18" charset="0"/>
                </a:rPr>
                <a:t>c1</a:t>
              </a:r>
              <a:endParaRPr lang="en-GB" dirty="0"/>
            </a:p>
          </p:txBody>
        </p:sp>
        <p:sp>
          <p:nvSpPr>
            <p:cNvPr id="34" name="CasellaDiTesto 74">
              <a:extLst>
                <a:ext uri="{FF2B5EF4-FFF2-40B4-BE49-F238E27FC236}">
                  <a16:creationId xmlns:a16="http://schemas.microsoft.com/office/drawing/2014/main" id="{54728436-7A7C-7F94-01F4-CA99DF4FBD12}"/>
                </a:ext>
              </a:extLst>
            </p:cNvPr>
            <p:cNvSpPr txBox="1"/>
            <p:nvPr/>
          </p:nvSpPr>
          <p:spPr>
            <a:xfrm>
              <a:off x="38852906" y="12176929"/>
              <a:ext cx="718403" cy="5538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800" i="1" dirty="0">
                  <a:latin typeface="Book Antiqua" panose="02040602050305030304" pitchFamily="18" charset="0"/>
                </a:rPr>
                <a:t>T</a:t>
              </a:r>
              <a:r>
                <a:rPr lang="en-GB" sz="1800" i="1" baseline="-25000" dirty="0">
                  <a:latin typeface="Book Antiqua" panose="02040602050305030304" pitchFamily="18" charset="0"/>
                </a:rPr>
                <a:t>c2</a:t>
              </a:r>
              <a:endParaRPr lang="en-GB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asellaDiTesto 617">
                <a:extLst>
                  <a:ext uri="{FF2B5EF4-FFF2-40B4-BE49-F238E27FC236}">
                    <a16:creationId xmlns:a16="http://schemas.microsoft.com/office/drawing/2014/main" id="{27E13A40-E79B-8D80-00D9-7161994FE4BE}"/>
                  </a:ext>
                </a:extLst>
              </p:cNvPr>
              <p:cNvSpPr txBox="1"/>
              <p:nvPr/>
            </p:nvSpPr>
            <p:spPr>
              <a:xfrm>
                <a:off x="3240786" y="3637644"/>
                <a:ext cx="1654579" cy="646331"/>
              </a:xfrm>
              <a:prstGeom prst="rect">
                <a:avLst/>
              </a:prstGeom>
              <a:ln w="38100">
                <a:solidFill>
                  <a:srgbClr val="7989B0"/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3000</m:t>
                      </m:r>
                    </m:oMath>
                  </m:oMathPara>
                </a14:m>
                <a:endParaRPr lang="en-GB" b="0" dirty="0">
                  <a:latin typeface="Book Antiqua" panose="0204060205030503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∼26.</m:t>
                    </m:r>
                  </m:oMath>
                </a14:m>
                <a:r>
                  <a:rPr lang="it-IT" dirty="0">
                    <a:latin typeface="Book Antiqua" panose="02040602050305030304" pitchFamily="18" charset="0"/>
                  </a:rPr>
                  <a:t>7 GHz</a:t>
                </a:r>
                <a:endParaRPr lang="it-IT" baseline="-25000" dirty="0">
                  <a:latin typeface="Book Antiqua" panose="02040602050305030304" pitchFamily="18" charset="0"/>
                </a:endParaRPr>
              </a:p>
            </p:txBody>
          </p:sp>
        </mc:Choice>
        <mc:Fallback xmlns="">
          <p:sp>
            <p:nvSpPr>
              <p:cNvPr id="35" name="CasellaDiTesto 617">
                <a:extLst>
                  <a:ext uri="{FF2B5EF4-FFF2-40B4-BE49-F238E27FC236}">
                    <a16:creationId xmlns:a16="http://schemas.microsoft.com/office/drawing/2014/main" id="{27E13A40-E79B-8D80-00D9-7161994FE4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786" y="3637644"/>
                <a:ext cx="1654579" cy="646331"/>
              </a:xfrm>
              <a:prstGeom prst="rect">
                <a:avLst/>
              </a:prstGeom>
              <a:blipFill>
                <a:blip r:embed="rId10"/>
                <a:stretch>
                  <a:fillRect r="-1083" b="-11607"/>
                </a:stretch>
              </a:blipFill>
              <a:ln w="38100">
                <a:solidFill>
                  <a:srgbClr val="7989B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>
            <a:extLst>
              <a:ext uri="{FF2B5EF4-FFF2-40B4-BE49-F238E27FC236}">
                <a16:creationId xmlns:a16="http://schemas.microsoft.com/office/drawing/2014/main" id="{39F13FFD-BCC1-19AB-4FE3-AA6ABFD05491}"/>
              </a:ext>
            </a:extLst>
          </p:cNvPr>
          <p:cNvSpPr txBox="1"/>
          <p:nvPr/>
        </p:nvSpPr>
        <p:spPr>
          <a:xfrm>
            <a:off x="448206" y="1572493"/>
            <a:ext cx="361987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latin typeface="Book Antiqua" panose="02040602050305030304" pitchFamily="18" charset="0"/>
              </a:rPr>
              <a:t>Sample NdYAG012 </a:t>
            </a:r>
            <a:r>
              <a:rPr lang="en-GB" sz="2000" dirty="0">
                <a:latin typeface="Book Antiqua" panose="02040602050305030304" pitchFamily="18" charset="0"/>
              </a:rPr>
              <a:t>(03/2024)</a:t>
            </a:r>
            <a:r>
              <a:rPr lang="en-GB" sz="2000" b="1" dirty="0">
                <a:latin typeface="Book Antiqua" panose="02040602050305030304" pitchFamily="18" charset="0"/>
              </a:rPr>
              <a:t> </a:t>
            </a:r>
            <a:endParaRPr lang="en-GB" sz="2000" b="1" dirty="0"/>
          </a:p>
        </p:txBody>
      </p:sp>
      <p:sp>
        <p:nvSpPr>
          <p:cNvPr id="38" name="CasellaDiTesto 176">
            <a:extLst>
              <a:ext uri="{FF2B5EF4-FFF2-40B4-BE49-F238E27FC236}">
                <a16:creationId xmlns:a16="http://schemas.microsoft.com/office/drawing/2014/main" id="{9F95BB80-70AD-2C50-FC5A-CA108B8326D5}"/>
              </a:ext>
            </a:extLst>
          </p:cNvPr>
          <p:cNvSpPr txBox="1"/>
          <p:nvPr/>
        </p:nvSpPr>
        <p:spPr>
          <a:xfrm>
            <a:off x="6218818" y="1978971"/>
            <a:ext cx="5253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>
                <a:latin typeface="Book Antiqua" panose="02040602050305030304" pitchFamily="18" charset="0"/>
                <a:sym typeface="Wingdings" panose="05000000000000000000" pitchFamily="2" charset="2"/>
              </a:rPr>
              <a:t>Sample thickness ≈ 1 </a:t>
            </a:r>
            <a:r>
              <a:rPr lang="el-GR" sz="1600" dirty="0">
                <a:latin typeface="Book Antiqua" panose="02040602050305030304" pitchFamily="18" charset="0"/>
                <a:sym typeface="Wingdings" panose="05000000000000000000" pitchFamily="2" charset="2"/>
              </a:rPr>
              <a:t>µ</a:t>
            </a:r>
            <a:r>
              <a:rPr lang="en-GB" sz="1600" dirty="0">
                <a:latin typeface="Book Antiqua" panose="02040602050305030304" pitchFamily="18" charset="0"/>
                <a:sym typeface="Wingdings" panose="05000000000000000000" pitchFamily="2" charset="2"/>
              </a:rPr>
              <a:t>m</a:t>
            </a:r>
            <a:endParaRPr lang="en-GB" sz="1600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200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i="1" dirty="0">
                <a:latin typeface="Book Antiqua" panose="02040602050305030304" pitchFamily="18" charset="0"/>
              </a:rPr>
              <a:t>T</a:t>
            </a:r>
            <a:r>
              <a:rPr lang="en-GB" sz="1600" i="1" baseline="-25000" dirty="0">
                <a:latin typeface="Book Antiqua" panose="02040602050305030304" pitchFamily="18" charset="0"/>
              </a:rPr>
              <a:t>c</a:t>
            </a:r>
            <a:r>
              <a:rPr lang="en-GB" sz="1600" dirty="0">
                <a:latin typeface="Book Antiqua" panose="02040602050305030304" pitchFamily="18" charset="0"/>
              </a:rPr>
              <a:t> = 116 K (Tl-1223), no signs of a second phase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200" dirty="0">
              <a:latin typeface="Book Antiqua" panose="020406020503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Book Antiqua" panose="02040602050305030304" pitchFamily="18" charset="0"/>
              </a:rPr>
              <a:t>“Higher” </a:t>
            </a:r>
            <a:r>
              <a:rPr lang="en-GB" sz="1600" i="1" dirty="0">
                <a:latin typeface="Book Antiqua" panose="02040602050305030304" pitchFamily="18" charset="0"/>
              </a:rPr>
              <a:t>Q</a:t>
            </a:r>
            <a:r>
              <a:rPr lang="en-GB" sz="1600" dirty="0">
                <a:latin typeface="Book Antiqua" panose="02040602050305030304" pitchFamily="18" charset="0"/>
              </a:rPr>
              <a:t>-factor compared to the previous sample</a:t>
            </a:r>
            <a:endParaRPr lang="en-GB" sz="1600" dirty="0">
              <a:latin typeface="Book Antiqua" panose="02040602050305030304" pitchFamily="18" charset="0"/>
              <a:sym typeface="Wingdings" panose="05000000000000000000" pitchFamily="2" charset="2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0963C21-7C96-1A3D-1659-1B80A3E342FD}"/>
              </a:ext>
            </a:extLst>
          </p:cNvPr>
          <p:cNvSpPr txBox="1"/>
          <p:nvPr/>
        </p:nvSpPr>
        <p:spPr>
          <a:xfrm>
            <a:off x="6808372" y="1572493"/>
            <a:ext cx="36198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latin typeface="Book Antiqua" panose="02040602050305030304" pitchFamily="18" charset="0"/>
              </a:rPr>
              <a:t>Sample NdYAG031 </a:t>
            </a:r>
            <a:r>
              <a:rPr lang="en-GB" sz="2000" dirty="0">
                <a:latin typeface="Book Antiqua" panose="02040602050305030304" pitchFamily="18" charset="0"/>
              </a:rPr>
              <a:t>(12/2024)</a:t>
            </a:r>
            <a:r>
              <a:rPr lang="en-GB" sz="2000" b="1" dirty="0">
                <a:latin typeface="Book Antiqua" panose="02040602050305030304" pitchFamily="18" charset="0"/>
              </a:rPr>
              <a:t> </a:t>
            </a:r>
            <a:endParaRPr lang="en-GB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asellaDiTesto 617">
                <a:extLst>
                  <a:ext uri="{FF2B5EF4-FFF2-40B4-BE49-F238E27FC236}">
                    <a16:creationId xmlns:a16="http://schemas.microsoft.com/office/drawing/2014/main" id="{5AEC0972-96D3-A846-4356-CBD295A83A39}"/>
                  </a:ext>
                </a:extLst>
              </p:cNvPr>
              <p:cNvSpPr txBox="1"/>
              <p:nvPr/>
            </p:nvSpPr>
            <p:spPr>
              <a:xfrm>
                <a:off x="10346919" y="3246197"/>
                <a:ext cx="1654579" cy="646331"/>
              </a:xfrm>
              <a:prstGeom prst="rect">
                <a:avLst/>
              </a:prstGeom>
              <a:ln w="38100">
                <a:solidFill>
                  <a:srgbClr val="7989B0"/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it-IT" i="1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GB" b="0" dirty="0">
                    <a:latin typeface="Book Antiqua" panose="02040602050305030304" pitchFamily="18" charset="0"/>
                  </a:rPr>
                  <a:t> 10600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14.9</m:t>
                    </m:r>
                  </m:oMath>
                </a14:m>
                <a:r>
                  <a:rPr lang="it-IT" dirty="0">
                    <a:latin typeface="Book Antiqua" panose="02040602050305030304" pitchFamily="18" charset="0"/>
                  </a:rPr>
                  <a:t> GHz</a:t>
                </a:r>
                <a:endParaRPr lang="it-IT" baseline="-25000" dirty="0">
                  <a:latin typeface="Book Antiqua" panose="02040602050305030304" pitchFamily="18" charset="0"/>
                </a:endParaRPr>
              </a:p>
            </p:txBody>
          </p:sp>
        </mc:Choice>
        <mc:Fallback xmlns="">
          <p:sp>
            <p:nvSpPr>
              <p:cNvPr id="42" name="CasellaDiTesto 617">
                <a:extLst>
                  <a:ext uri="{FF2B5EF4-FFF2-40B4-BE49-F238E27FC236}">
                    <a16:creationId xmlns:a16="http://schemas.microsoft.com/office/drawing/2014/main" id="{5AEC0972-96D3-A846-4356-CBD295A83A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46919" y="3246197"/>
                <a:ext cx="1654579" cy="646331"/>
              </a:xfrm>
              <a:prstGeom prst="rect">
                <a:avLst/>
              </a:prstGeom>
              <a:blipFill>
                <a:blip r:embed="rId11"/>
                <a:stretch>
                  <a:fillRect t="-1786" r="-1439" b="-11607"/>
                </a:stretch>
              </a:blipFill>
              <a:ln w="38100">
                <a:solidFill>
                  <a:srgbClr val="7989B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itolo 1">
            <a:extLst>
              <a:ext uri="{FF2B5EF4-FFF2-40B4-BE49-F238E27FC236}">
                <a16:creationId xmlns:a16="http://schemas.microsoft.com/office/drawing/2014/main" id="{3A27599A-D39A-DBC7-94E5-4B00B18E9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82" y="53734"/>
            <a:ext cx="12005236" cy="614735"/>
          </a:xfrm>
        </p:spPr>
        <p:txBody>
          <a:bodyPr>
            <a:normAutofit/>
          </a:bodyPr>
          <a:lstStyle/>
          <a:p>
            <a:pPr algn="ctr"/>
            <a:r>
              <a:rPr lang="it-IT" sz="3600" dirty="0" err="1">
                <a:ea typeface="Lato" panose="020F0502020204030203" pitchFamily="34" charset="0"/>
              </a:rPr>
              <a:t>Measured</a:t>
            </a:r>
            <a:r>
              <a:rPr lang="it-IT" sz="3600" dirty="0">
                <a:ea typeface="Lato" panose="020F0502020204030203" pitchFamily="34" charset="0"/>
              </a:rPr>
              <a:t> Samples</a:t>
            </a:r>
          </a:p>
        </p:txBody>
      </p:sp>
      <p:sp>
        <p:nvSpPr>
          <p:cNvPr id="2" name="Segnaposto numero diapositiva 7">
            <a:extLst>
              <a:ext uri="{FF2B5EF4-FFF2-40B4-BE49-F238E27FC236}">
                <a16:creationId xmlns:a16="http://schemas.microsoft.com/office/drawing/2014/main" id="{7E2D6AA0-4188-BC54-3E11-75AF34827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68384" y="6386190"/>
            <a:ext cx="2743200" cy="365125"/>
          </a:xfrm>
        </p:spPr>
        <p:txBody>
          <a:bodyPr/>
          <a:lstStyle/>
          <a:p>
            <a:fld id="{7610195F-E6DF-4B23-8012-DA17FBE6B6FF}" type="slidenum">
              <a:rPr lang="it-IT" smtClean="0"/>
              <a:pPr/>
              <a:t>25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40681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941DB1-371C-34D7-0289-99D4EA324E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graph of a number of different colored lines&#10;&#10;AI-generated content may be incorrect.">
            <a:extLst>
              <a:ext uri="{FF2B5EF4-FFF2-40B4-BE49-F238E27FC236}">
                <a16:creationId xmlns:a16="http://schemas.microsoft.com/office/drawing/2014/main" id="{4306786D-656C-4012-DEE3-5518F4B70F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152" y="1244666"/>
            <a:ext cx="8280000" cy="5448234"/>
          </a:xfrm>
          <a:prstGeom prst="rect">
            <a:avLst/>
          </a:prstGeom>
        </p:spPr>
      </p:pic>
      <p:sp>
        <p:nvSpPr>
          <p:cNvPr id="43" name="Titolo 1">
            <a:extLst>
              <a:ext uri="{FF2B5EF4-FFF2-40B4-BE49-F238E27FC236}">
                <a16:creationId xmlns:a16="http://schemas.microsoft.com/office/drawing/2014/main" id="{50DC9CD3-9B27-7A31-37F3-4FF1CE081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82" y="53734"/>
            <a:ext cx="12005236" cy="614735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ea typeface="Lato" panose="020F0502020204030203" pitchFamily="34" charset="0"/>
              </a:rPr>
              <a:t>Temperature sweeps at constant B </a:t>
            </a:r>
          </a:p>
        </p:txBody>
      </p:sp>
      <p:sp>
        <p:nvSpPr>
          <p:cNvPr id="9" name="CasellaDiTesto 176">
            <a:extLst>
              <a:ext uri="{FF2B5EF4-FFF2-40B4-BE49-F238E27FC236}">
                <a16:creationId xmlns:a16="http://schemas.microsoft.com/office/drawing/2014/main" id="{BDAE01C2-84C0-AAAA-B081-2A71A05DC6E9}"/>
              </a:ext>
            </a:extLst>
          </p:cNvPr>
          <p:cNvSpPr txBox="1"/>
          <p:nvPr/>
        </p:nvSpPr>
        <p:spPr>
          <a:xfrm>
            <a:off x="8814591" y="1905757"/>
            <a:ext cx="32013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Book Antiqua" panose="02040602050305030304" pitchFamily="18" charset="0"/>
                <a:sym typeface="Wingdings" panose="05000000000000000000" pitchFamily="2" charset="2"/>
              </a:rPr>
              <a:t>Estimated normal state resistivity </a:t>
            </a:r>
            <a:r>
              <a:rPr lang="el-GR" dirty="0">
                <a:latin typeface="Book Antiqua" panose="02040602050305030304" pitchFamily="18" charset="0"/>
                <a:sym typeface="Wingdings" panose="05000000000000000000" pitchFamily="2" charset="2"/>
              </a:rPr>
              <a:t>≈</a:t>
            </a:r>
            <a:r>
              <a:rPr lang="en-GB" dirty="0">
                <a:latin typeface="Book Antiqua" panose="02040602050305030304" pitchFamily="18" charset="0"/>
                <a:sym typeface="Wingdings" panose="05000000000000000000" pitchFamily="2" charset="2"/>
              </a:rPr>
              <a:t> 100</a:t>
            </a:r>
            <a:r>
              <a:rPr lang="el-GR" dirty="0">
                <a:latin typeface="Book Antiqua" panose="02040602050305030304" pitchFamily="18" charset="0"/>
                <a:sym typeface="Wingdings" panose="05000000000000000000" pitchFamily="2" charset="2"/>
              </a:rPr>
              <a:t> µΩ</a:t>
            </a:r>
            <a:r>
              <a:rPr lang="en-GB" dirty="0">
                <a:latin typeface="Book Antiqua" panose="02040602050305030304" pitchFamily="18" charset="0"/>
                <a:sym typeface="Wingdings" panose="05000000000000000000" pitchFamily="2" charset="2"/>
              </a:rPr>
              <a:t> cm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Book Antiqua" panose="02040602050305030304" pitchFamily="18" charset="0"/>
                <a:sym typeface="Wingdings" panose="05000000000000000000" pitchFamily="2" charset="2"/>
              </a:rPr>
              <a:t>Normal state resistivity from literature [1,2,3,4]    </a:t>
            </a:r>
            <a:r>
              <a:rPr lang="el-GR" dirty="0">
                <a:latin typeface="Book Antiqua" panose="02040602050305030304" pitchFamily="18" charset="0"/>
                <a:sym typeface="Wingdings" panose="05000000000000000000" pitchFamily="2" charset="2"/>
              </a:rPr>
              <a:t>≈</a:t>
            </a:r>
            <a:r>
              <a:rPr lang="en-GB" dirty="0">
                <a:latin typeface="Book Antiqua" panose="02040602050305030304" pitchFamily="18" charset="0"/>
                <a:sym typeface="Wingdings" panose="05000000000000000000" pitchFamily="2" charset="2"/>
              </a:rPr>
              <a:t> 300-500 </a:t>
            </a:r>
            <a:r>
              <a:rPr lang="el-GR" dirty="0">
                <a:latin typeface="Book Antiqua" panose="02040602050305030304" pitchFamily="18" charset="0"/>
                <a:sym typeface="Wingdings" panose="05000000000000000000" pitchFamily="2" charset="2"/>
              </a:rPr>
              <a:t>µΩ</a:t>
            </a:r>
            <a:r>
              <a:rPr lang="en-GB" dirty="0">
                <a:latin typeface="Book Antiqua" panose="02040602050305030304" pitchFamily="18" charset="0"/>
                <a:sym typeface="Wingdings" panose="05000000000000000000" pitchFamily="2" charset="2"/>
              </a:rPr>
              <a:t> cm</a:t>
            </a:r>
          </a:p>
          <a:p>
            <a:endParaRPr lang="en-GB" dirty="0">
              <a:latin typeface="Book Antiqua" panose="02040602050305030304" pitchFamily="18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Book Antiqua" panose="0204060205030503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68C067-5055-6013-D136-541DA9683848}"/>
              </a:ext>
            </a:extLst>
          </p:cNvPr>
          <p:cNvSpPr txBox="1"/>
          <p:nvPr/>
        </p:nvSpPr>
        <p:spPr>
          <a:xfrm>
            <a:off x="3961891" y="2268363"/>
            <a:ext cx="1490132" cy="365760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i="1" dirty="0">
                <a:latin typeface="Book Antiqua" panose="02040602050305030304" pitchFamily="18" charset="0"/>
                <a:sym typeface="Wingdings" panose="05000000000000000000" pitchFamily="2" charset="2"/>
              </a:rPr>
              <a:t>f</a:t>
            </a:r>
            <a:r>
              <a:rPr lang="en-US" dirty="0"/>
              <a:t> = 14.9 GHz</a:t>
            </a:r>
          </a:p>
        </p:txBody>
      </p:sp>
      <p:sp>
        <p:nvSpPr>
          <p:cNvPr id="3" name="CasellaDiTesto 14">
            <a:extLst>
              <a:ext uri="{FF2B5EF4-FFF2-40B4-BE49-F238E27FC236}">
                <a16:creationId xmlns:a16="http://schemas.microsoft.com/office/drawing/2014/main" id="{2BB2BFE1-281A-FE63-AE4E-B0D08ABF9746}"/>
              </a:ext>
            </a:extLst>
          </p:cNvPr>
          <p:cNvSpPr txBox="1"/>
          <p:nvPr/>
        </p:nvSpPr>
        <p:spPr>
          <a:xfrm>
            <a:off x="8780629" y="4965538"/>
            <a:ext cx="32692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[1] G. </a:t>
            </a:r>
            <a:r>
              <a:rPr lang="en-GB" sz="12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Triscone</a:t>
            </a:r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n-GB" sz="12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Physica C</a:t>
            </a:r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272, 21-25 (1996).</a:t>
            </a:r>
          </a:p>
          <a:p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[2] R. Awad, et al., </a:t>
            </a:r>
            <a:r>
              <a:rPr lang="fr-FR" sz="1200" b="0" i="1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Supercond</a:t>
            </a:r>
            <a:r>
              <a:rPr lang="fr-FR" sz="12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fr-FR" sz="1200" b="0" i="1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Sci</a:t>
            </a:r>
            <a:r>
              <a:rPr lang="fr-FR" sz="12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 Technol</a:t>
            </a:r>
            <a:r>
              <a:rPr lang="fr-FR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,17 35 (2004).</a:t>
            </a:r>
          </a:p>
          <a:p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[3] S.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Isber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Supercond</a:t>
            </a:r>
            <a:r>
              <a:rPr lang="fr-FR" sz="1200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FR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Sci</a:t>
            </a:r>
            <a:r>
              <a:rPr lang="fr-FR" sz="1200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FR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Technol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. 18 311 (2005).</a:t>
            </a:r>
          </a:p>
          <a:p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[4] A.I. Abou Aly, </a:t>
            </a:r>
            <a:r>
              <a:rPr lang="fr-FR" sz="1200" i="1" dirty="0">
                <a:latin typeface="Arial" panose="020B0604020202020204" pitchFamily="34" charset="0"/>
                <a:cs typeface="Arial" panose="020B0604020202020204" pitchFamily="34" charset="0"/>
              </a:rPr>
              <a:t>J </a:t>
            </a:r>
            <a:r>
              <a:rPr lang="fr-FR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Supercond</a:t>
            </a:r>
            <a:r>
              <a:rPr lang="fr-FR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Nov</a:t>
            </a:r>
            <a:r>
              <a:rPr lang="fr-FR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Magn</a:t>
            </a:r>
            <a:r>
              <a:rPr lang="fr-FR" sz="12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23 (2010).</a:t>
            </a:r>
          </a:p>
        </p:txBody>
      </p:sp>
      <p:sp>
        <p:nvSpPr>
          <p:cNvPr id="2" name="Segnaposto numero diapositiva 7">
            <a:extLst>
              <a:ext uri="{FF2B5EF4-FFF2-40B4-BE49-F238E27FC236}">
                <a16:creationId xmlns:a16="http://schemas.microsoft.com/office/drawing/2014/main" id="{1309E680-86A6-A30E-B19F-6636EA52B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610195F-E6DF-4B23-8012-DA17FBE6B6FF}" type="slidenum">
              <a:rPr lang="it-IT" smtClean="0"/>
              <a:pPr/>
              <a:t>26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53071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FE7729-A9C6-AB47-71BE-EB590443D1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olo 1">
            <a:extLst>
              <a:ext uri="{FF2B5EF4-FFF2-40B4-BE49-F238E27FC236}">
                <a16:creationId xmlns:a16="http://schemas.microsoft.com/office/drawing/2014/main" id="{663F9519-A7C3-1C17-121D-FB12AF171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82" y="53734"/>
            <a:ext cx="12005236" cy="614735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ea typeface="Lato" panose="020F0502020204030203" pitchFamily="34" charset="0"/>
              </a:rPr>
              <a:t>Magnetic field sweeps at constant T (Surface impedance) </a:t>
            </a:r>
          </a:p>
        </p:txBody>
      </p:sp>
      <p:pic>
        <p:nvPicPr>
          <p:cNvPr id="10" name="Picture 9" descr="A close-up of a graph&#10;&#10;AI-generated content may be incorrect.">
            <a:extLst>
              <a:ext uri="{FF2B5EF4-FFF2-40B4-BE49-F238E27FC236}">
                <a16:creationId xmlns:a16="http://schemas.microsoft.com/office/drawing/2014/main" id="{981598AC-123E-B428-83A3-C3312F5294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9" t="2739" r="8275" b="2117"/>
          <a:stretch/>
        </p:blipFill>
        <p:spPr>
          <a:xfrm>
            <a:off x="190501" y="1802378"/>
            <a:ext cx="8513575" cy="4790445"/>
          </a:xfrm>
          <a:prstGeom prst="rect">
            <a:avLst/>
          </a:prstGeom>
        </p:spPr>
      </p:pic>
      <p:sp>
        <p:nvSpPr>
          <p:cNvPr id="11" name="CasellaDiTesto 176">
            <a:extLst>
              <a:ext uri="{FF2B5EF4-FFF2-40B4-BE49-F238E27FC236}">
                <a16:creationId xmlns:a16="http://schemas.microsoft.com/office/drawing/2014/main" id="{638A4C64-718B-A055-3BA0-4B7E3541BBE6}"/>
              </a:ext>
            </a:extLst>
          </p:cNvPr>
          <p:cNvSpPr txBox="1"/>
          <p:nvPr/>
        </p:nvSpPr>
        <p:spPr>
          <a:xfrm>
            <a:off x="8897257" y="960512"/>
            <a:ext cx="320136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Book Antiqua" panose="02040602050305030304" pitchFamily="18" charset="0"/>
              </a:rPr>
              <a:t>From the magnetic field sweep: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Book Antiqua" panose="02040602050305030304" pitchFamily="18" charset="0"/>
              </a:rPr>
              <a:t>Rs increases with field -&gt; dissipation due to increased number of </a:t>
            </a:r>
            <a:r>
              <a:rPr lang="en-US" dirty="0" err="1">
                <a:latin typeface="Book Antiqua" panose="02040602050305030304" pitchFamily="18" charset="0"/>
              </a:rPr>
              <a:t>fluxons</a:t>
            </a:r>
            <a:r>
              <a:rPr lang="en-US" dirty="0">
                <a:latin typeface="Book Antiqua" panose="02040602050305030304" pitchFamily="18" charset="0"/>
              </a:rPr>
              <a:t> in the sample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Book Antiqua" panose="02040602050305030304" pitchFamily="18" charset="0"/>
              </a:rPr>
              <a:t>Rs (surface resistance) and </a:t>
            </a:r>
            <a:r>
              <a:rPr lang="en-US" dirty="0" err="1">
                <a:latin typeface="Book Antiqua" panose="02040602050305030304" pitchFamily="18" charset="0"/>
              </a:rPr>
              <a:t>Xs</a:t>
            </a:r>
            <a:r>
              <a:rPr lang="en-US" dirty="0">
                <a:latin typeface="Book Antiqua" panose="02040602050305030304" pitchFamily="18" charset="0"/>
              </a:rPr>
              <a:t> (surface reactance) allow for the determination of the vortex parameters (an estimation of </a:t>
            </a:r>
            <a:r>
              <a:rPr lang="en-US" dirty="0" err="1">
                <a:latin typeface="Book Antiqua" panose="02040602050305030304" pitchFamily="18" charset="0"/>
              </a:rPr>
              <a:t>of</a:t>
            </a:r>
            <a:r>
              <a:rPr lang="en-US" dirty="0">
                <a:latin typeface="Book Antiqua" panose="02040602050305030304" pitchFamily="18" charset="0"/>
              </a:rPr>
              <a:t> </a:t>
            </a:r>
            <a:r>
              <a:rPr lang="el-GR" dirty="0">
                <a:latin typeface="Book Antiqua" panose="02040602050305030304" pitchFamily="18" charset="0"/>
              </a:rPr>
              <a:t>λ</a:t>
            </a:r>
            <a:r>
              <a:rPr lang="en-GB" baseline="-25000" dirty="0">
                <a:latin typeface="Book Antiqua" panose="02040602050305030304" pitchFamily="18" charset="0"/>
              </a:rPr>
              <a:t>L</a:t>
            </a:r>
            <a:r>
              <a:rPr lang="en-GB" dirty="0">
                <a:latin typeface="Book Antiqua" panose="02040602050305030304" pitchFamily="18" charset="0"/>
              </a:rPr>
              <a:t> is needed)</a:t>
            </a:r>
            <a:endParaRPr lang="en-US" dirty="0">
              <a:latin typeface="Book Antiqua" panose="02040602050305030304" pitchFamily="18" charset="0"/>
            </a:endParaRPr>
          </a:p>
        </p:txBody>
      </p:sp>
      <p:sp>
        <p:nvSpPr>
          <p:cNvPr id="2" name="Segnaposto numero diapositiva 7">
            <a:extLst>
              <a:ext uri="{FF2B5EF4-FFF2-40B4-BE49-F238E27FC236}">
                <a16:creationId xmlns:a16="http://schemas.microsoft.com/office/drawing/2014/main" id="{B481B63F-A304-4630-37B8-12B1EC930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610195F-E6DF-4B23-8012-DA17FBE6B6FF}" type="slidenum">
              <a:rPr lang="it-IT" smtClean="0"/>
              <a:pPr/>
              <a:t>27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34058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EE0334-629B-9280-B139-16D9F9843D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olo 1">
            <a:extLst>
              <a:ext uri="{FF2B5EF4-FFF2-40B4-BE49-F238E27FC236}">
                <a16:creationId xmlns:a16="http://schemas.microsoft.com/office/drawing/2014/main" id="{76A388B6-4D12-04B7-6DC3-0BC89177C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82" y="53734"/>
            <a:ext cx="12005236" cy="614735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ea typeface="Lato" panose="020F0502020204030203" pitchFamily="34" charset="0"/>
              </a:rPr>
              <a:t>Magnetic field sweeps at constant T (Desired thickness)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6DA8899A-D2E2-BEED-A542-E6E2C632AA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8026" t="2582" r="8799" b="1630"/>
          <a:stretch/>
        </p:blipFill>
        <p:spPr>
          <a:xfrm>
            <a:off x="6052558" y="1741534"/>
            <a:ext cx="5948940" cy="3240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ACD5D205-59ED-68AD-A1B5-81CC4BD592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8025" t="2501" r="8499" b="1749"/>
          <a:stretch/>
        </p:blipFill>
        <p:spPr>
          <a:xfrm>
            <a:off x="190502" y="1741534"/>
            <a:ext cx="5678928" cy="3240000"/>
          </a:xfrm>
          <a:prstGeom prst="rect">
            <a:avLst/>
          </a:prstGeom>
        </p:spPr>
      </p:pic>
      <p:sp>
        <p:nvSpPr>
          <p:cNvPr id="4" name="CasellaDiTesto 176">
            <a:extLst>
              <a:ext uri="{FF2B5EF4-FFF2-40B4-BE49-F238E27FC236}">
                <a16:creationId xmlns:a16="http://schemas.microsoft.com/office/drawing/2014/main" id="{CAA58580-07C9-7688-6DD0-ED6C2DC2225D}"/>
              </a:ext>
            </a:extLst>
          </p:cNvPr>
          <p:cNvSpPr txBox="1"/>
          <p:nvPr/>
        </p:nvSpPr>
        <p:spPr>
          <a:xfrm>
            <a:off x="511954" y="5047399"/>
            <a:ext cx="54369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Book Antiqua" panose="02040602050305030304" pitchFamily="18" charset="0"/>
              </a:rPr>
              <a:t>To be in the bulk regime (no substrate contribution to </a:t>
            </a:r>
            <a:r>
              <a:rPr lang="en-US" sz="1600" i="1" dirty="0">
                <a:latin typeface="Book Antiqua" panose="02040602050305030304" pitchFamily="18" charset="0"/>
              </a:rPr>
              <a:t>R</a:t>
            </a:r>
            <a:r>
              <a:rPr lang="en-US" sz="1600" i="1" baseline="-25000" dirty="0">
                <a:latin typeface="Book Antiqua" panose="02040602050305030304" pitchFamily="18" charset="0"/>
              </a:rPr>
              <a:t>s</a:t>
            </a:r>
            <a:r>
              <a:rPr lang="en-GB" sz="1600" dirty="0">
                <a:latin typeface="Book Antiqua" panose="02040602050305030304" pitchFamily="18" charset="0"/>
              </a:rPr>
              <a:t>), </a:t>
            </a:r>
          </a:p>
          <a:p>
            <a:pPr algn="ctr"/>
            <a:r>
              <a:rPr lang="en-GB" sz="1600" dirty="0">
                <a:latin typeface="Book Antiqua" panose="02040602050305030304" pitchFamily="18" charset="0"/>
              </a:rPr>
              <a:t>the required coating thickness is computed from the </a:t>
            </a:r>
            <a:r>
              <a:rPr lang="en-GB" sz="1600" dirty="0" err="1">
                <a:latin typeface="Book Antiqua" panose="02040602050305030304" pitchFamily="18" charset="0"/>
              </a:rPr>
              <a:t>e.m.</a:t>
            </a:r>
            <a:r>
              <a:rPr lang="en-GB" sz="1600" dirty="0">
                <a:latin typeface="Book Antiqua" panose="02040602050305030304" pitchFamily="18" charset="0"/>
              </a:rPr>
              <a:t> penetration depth.</a:t>
            </a:r>
          </a:p>
          <a:p>
            <a:pPr algn="ctr"/>
            <a:r>
              <a:rPr lang="en-GB" sz="1600" dirty="0">
                <a:latin typeface="Book Antiqua" panose="02040602050305030304" pitchFamily="18" charset="0"/>
              </a:rPr>
              <a:t>This estimation depends on the actual </a:t>
            </a:r>
            <a:r>
              <a:rPr lang="el-GR" sz="1600" dirty="0">
                <a:latin typeface="Book Antiqua" panose="02040602050305030304" pitchFamily="18" charset="0"/>
              </a:rPr>
              <a:t>λ</a:t>
            </a:r>
            <a:r>
              <a:rPr lang="en-GB" sz="1600" baseline="-25000" dirty="0">
                <a:latin typeface="Book Antiqua" panose="02040602050305030304" pitchFamily="18" charset="0"/>
              </a:rPr>
              <a:t>L</a:t>
            </a:r>
            <a:endParaRPr lang="en-GB" sz="1600" dirty="0">
              <a:latin typeface="Book Antiqua" panose="0204060205030503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D8B08A3-B6FF-4345-B2ED-A8E783034954}"/>
              </a:ext>
            </a:extLst>
          </p:cNvPr>
          <p:cNvSpPr/>
          <p:nvPr/>
        </p:nvSpPr>
        <p:spPr>
          <a:xfrm>
            <a:off x="5680635" y="2496386"/>
            <a:ext cx="214903" cy="154533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2B13A33-5810-10CD-8D5C-F249E6800490}"/>
              </a:ext>
            </a:extLst>
          </p:cNvPr>
          <p:cNvCxnSpPr>
            <a:cxnSpLocks/>
          </p:cNvCxnSpPr>
          <p:nvPr/>
        </p:nvCxnSpPr>
        <p:spPr>
          <a:xfrm>
            <a:off x="5788087" y="4061517"/>
            <a:ext cx="1920305" cy="3062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asellaDiTesto 176">
            <a:extLst>
              <a:ext uri="{FF2B5EF4-FFF2-40B4-BE49-F238E27FC236}">
                <a16:creationId xmlns:a16="http://schemas.microsoft.com/office/drawing/2014/main" id="{9D722C75-E0ED-95FD-5B88-74320F095A7B}"/>
              </a:ext>
            </a:extLst>
          </p:cNvPr>
          <p:cNvSpPr txBox="1"/>
          <p:nvPr/>
        </p:nvSpPr>
        <p:spPr>
          <a:xfrm>
            <a:off x="132262" y="6156694"/>
            <a:ext cx="61963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Book Antiqua" panose="02040602050305030304" pitchFamily="18" charset="0"/>
                <a:sym typeface="Wingdings" panose="05000000000000000000" pitchFamily="2" charset="2"/>
              </a:rPr>
              <a:t>At</a:t>
            </a:r>
            <a:r>
              <a:rPr lang="en-GB" sz="1600" dirty="0">
                <a:latin typeface="Book Antiqua" panose="02040602050305030304" pitchFamily="18" charset="0"/>
              </a:rPr>
              <a:t> </a:t>
            </a:r>
            <a:r>
              <a:rPr lang="en-GB" sz="1600" i="1" dirty="0">
                <a:latin typeface="Book Antiqua" panose="02040602050305030304" pitchFamily="18" charset="0"/>
              </a:rPr>
              <a:t>T</a:t>
            </a:r>
            <a:r>
              <a:rPr lang="en-GB" sz="1600" dirty="0">
                <a:latin typeface="Book Antiqua" panose="02040602050305030304" pitchFamily="18" charset="0"/>
              </a:rPr>
              <a:t> &lt; 70 K, </a:t>
            </a:r>
            <a:r>
              <a:rPr lang="en-GB" sz="1600" i="1" dirty="0">
                <a:latin typeface="Book Antiqua" panose="02040602050305030304" pitchFamily="18" charset="0"/>
              </a:rPr>
              <a:t>B</a:t>
            </a:r>
            <a:r>
              <a:rPr lang="en-GB" sz="1600" dirty="0">
                <a:latin typeface="Book Antiqua" panose="02040602050305030304" pitchFamily="18" charset="0"/>
              </a:rPr>
              <a:t> = 12 T and </a:t>
            </a:r>
            <a:r>
              <a:rPr lang="en-GB" sz="1600" i="1" dirty="0">
                <a:latin typeface="Book Antiqua" panose="02040602050305030304" pitchFamily="18" charset="0"/>
              </a:rPr>
              <a:t>f</a:t>
            </a:r>
            <a:r>
              <a:rPr lang="en-GB" sz="1600" dirty="0">
                <a:latin typeface="Book Antiqua" panose="02040602050305030304" pitchFamily="18" charset="0"/>
              </a:rPr>
              <a:t> = 14.9 GHz:</a:t>
            </a:r>
            <a:endParaRPr lang="en-GB" sz="1600" dirty="0">
              <a:latin typeface="Book Antiqua" panose="02040602050305030304" pitchFamily="18" charset="0"/>
              <a:sym typeface="Wingdings" panose="05000000000000000000" pitchFamily="2" charset="2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600" dirty="0">
                <a:latin typeface="Book Antiqua" panose="02040602050305030304" pitchFamily="18" charset="0"/>
                <a:sym typeface="Wingdings" panose="05000000000000000000" pitchFamily="2" charset="2"/>
              </a:rPr>
              <a:t>If </a:t>
            </a:r>
            <a:r>
              <a:rPr lang="el-GR" sz="1600" dirty="0">
                <a:latin typeface="Book Antiqua" panose="02040602050305030304" pitchFamily="18" charset="0"/>
              </a:rPr>
              <a:t>λ</a:t>
            </a:r>
            <a:r>
              <a:rPr lang="en-GB" sz="1600" baseline="-25000" dirty="0">
                <a:latin typeface="Book Antiqua" panose="02040602050305030304" pitchFamily="18" charset="0"/>
              </a:rPr>
              <a:t>L</a:t>
            </a:r>
            <a:r>
              <a:rPr lang="en-GB" sz="1600" dirty="0">
                <a:latin typeface="Book Antiqua" panose="02040602050305030304" pitchFamily="18" charset="0"/>
                <a:sym typeface="Wingdings" panose="05000000000000000000" pitchFamily="2" charset="2"/>
              </a:rPr>
              <a:t> = 150 nm  Thickness ≥ 3.1 µ</a:t>
            </a:r>
            <a:r>
              <a:rPr lang="en-US" sz="1600" dirty="0">
                <a:latin typeface="Book Antiqua" panose="02040602050305030304" pitchFamily="18" charset="0"/>
                <a:sym typeface="Wingdings" panose="05000000000000000000" pitchFamily="2" charset="2"/>
              </a:rPr>
              <a:t>m</a:t>
            </a:r>
            <a:endParaRPr lang="en-GB" sz="1600" dirty="0">
              <a:latin typeface="Book Antiqua" panose="02040602050305030304" pitchFamily="18" charset="0"/>
              <a:sym typeface="Wingdings" panose="05000000000000000000" pitchFamily="2" charset="2"/>
            </a:endParaRPr>
          </a:p>
        </p:txBody>
      </p:sp>
      <p:sp>
        <p:nvSpPr>
          <p:cNvPr id="8" name="CasellaDiTesto 176">
            <a:extLst>
              <a:ext uri="{FF2B5EF4-FFF2-40B4-BE49-F238E27FC236}">
                <a16:creationId xmlns:a16="http://schemas.microsoft.com/office/drawing/2014/main" id="{164FB742-6AD8-07C8-112A-EDC7C0DBBDD7}"/>
              </a:ext>
            </a:extLst>
          </p:cNvPr>
          <p:cNvSpPr txBox="1"/>
          <p:nvPr/>
        </p:nvSpPr>
        <p:spPr>
          <a:xfrm>
            <a:off x="6731760" y="5221718"/>
            <a:ext cx="486654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Book Antiqua" panose="02040602050305030304" pitchFamily="18" charset="0"/>
              </a:rPr>
              <a:t>At lower frequencies, </a:t>
            </a:r>
            <a:r>
              <a:rPr lang="en-US" sz="1600" dirty="0">
                <a:solidFill>
                  <a:srgbClr val="FF0000"/>
                </a:solidFill>
                <a:latin typeface="Book Antiqua" panose="02040602050305030304" pitchFamily="18" charset="0"/>
              </a:rPr>
              <a:t>a thicker sample</a:t>
            </a:r>
            <a:r>
              <a:rPr lang="en-GB" sz="1600" dirty="0">
                <a:latin typeface="Book Antiqua" panose="02040602050305030304" pitchFamily="18" charset="0"/>
              </a:rPr>
              <a:t> is needed.</a:t>
            </a:r>
          </a:p>
          <a:p>
            <a:pPr algn="ctr"/>
            <a:endParaRPr lang="en-GB" sz="900" dirty="0">
              <a:latin typeface="Book Antiqua" panose="02040602050305030304" pitchFamily="18" charset="0"/>
            </a:endParaRPr>
          </a:p>
          <a:p>
            <a:pPr algn="ctr"/>
            <a:r>
              <a:rPr lang="en-US" sz="1600" dirty="0">
                <a:solidFill>
                  <a:srgbClr val="FF0000"/>
                </a:solidFill>
                <a:latin typeface="Book Antiqua" panose="02040602050305030304" pitchFamily="18" charset="0"/>
              </a:rPr>
              <a:t>In the worst case </a:t>
            </a:r>
            <a:r>
              <a:rPr lang="en-US" sz="1600" dirty="0">
                <a:latin typeface="Book Antiqua" panose="02040602050305030304" pitchFamily="18" charset="0"/>
              </a:rPr>
              <a:t>(pure flux flow), with the present data, at</a:t>
            </a:r>
            <a:r>
              <a:rPr lang="en-GB" sz="1600" i="1" dirty="0">
                <a:latin typeface="Book Antiqua" panose="02040602050305030304" pitchFamily="18" charset="0"/>
              </a:rPr>
              <a:t> T</a:t>
            </a:r>
            <a:r>
              <a:rPr lang="en-GB" sz="1600" dirty="0">
                <a:latin typeface="Book Antiqua" panose="02040602050305030304" pitchFamily="18" charset="0"/>
              </a:rPr>
              <a:t> &lt; 70 K,</a:t>
            </a:r>
            <a:r>
              <a:rPr lang="en-GB" sz="1600" i="1" dirty="0">
                <a:latin typeface="Book Antiqua" panose="02040602050305030304" pitchFamily="18" charset="0"/>
              </a:rPr>
              <a:t> B</a:t>
            </a:r>
            <a:r>
              <a:rPr lang="en-GB" sz="1600" dirty="0">
                <a:latin typeface="Book Antiqua" panose="02040602050305030304" pitchFamily="18" charset="0"/>
              </a:rPr>
              <a:t> = 12 T and </a:t>
            </a:r>
            <a:r>
              <a:rPr lang="en-GB" sz="1600" i="1" dirty="0">
                <a:latin typeface="Book Antiqua" panose="02040602050305030304" pitchFamily="18" charset="0"/>
              </a:rPr>
              <a:t>f</a:t>
            </a:r>
            <a:r>
              <a:rPr lang="en-GB" sz="1600" dirty="0">
                <a:latin typeface="Book Antiqua" panose="02040602050305030304" pitchFamily="18" charset="0"/>
              </a:rPr>
              <a:t> = 2 GHz</a:t>
            </a:r>
            <a:r>
              <a:rPr lang="en-US" sz="1600" dirty="0">
                <a:latin typeface="Book Antiqua" panose="02040602050305030304" pitchFamily="18" charset="0"/>
              </a:rPr>
              <a:t>:</a:t>
            </a:r>
          </a:p>
          <a:p>
            <a:pPr algn="ctr"/>
            <a:endParaRPr lang="en-US" sz="900" dirty="0">
              <a:latin typeface="Book Antiqua" panose="02040602050305030304" pitchFamily="18" charset="0"/>
            </a:endParaRPr>
          </a:p>
          <a:p>
            <a:pPr algn="ctr"/>
            <a:r>
              <a:rPr lang="en-US" sz="1600" i="1" dirty="0">
                <a:latin typeface="Book Antiqua" panose="02040602050305030304" pitchFamily="18" charset="0"/>
              </a:rPr>
              <a:t>R</a:t>
            </a:r>
            <a:r>
              <a:rPr lang="en-US" sz="1600" i="1" baseline="-25000" dirty="0">
                <a:latin typeface="Book Antiqua" panose="02040602050305030304" pitchFamily="18" charset="0"/>
              </a:rPr>
              <a:t>s</a:t>
            </a:r>
            <a:r>
              <a:rPr lang="en-US" sz="1600" dirty="0">
                <a:latin typeface="Book Antiqua" panose="02040602050305030304" pitchFamily="18" charset="0"/>
              </a:rPr>
              <a:t>( </a:t>
            </a:r>
            <a:r>
              <a:rPr lang="en-US" sz="1600" i="1" dirty="0">
                <a:latin typeface="Book Antiqua" panose="02040602050305030304" pitchFamily="18" charset="0"/>
              </a:rPr>
              <a:t>f</a:t>
            </a:r>
            <a:r>
              <a:rPr lang="en-US" sz="1600" baseline="-25000" dirty="0">
                <a:latin typeface="Book Antiqua" panose="02040602050305030304" pitchFamily="18" charset="0"/>
              </a:rPr>
              <a:t>2</a:t>
            </a:r>
            <a:r>
              <a:rPr lang="en-US" sz="1600" dirty="0">
                <a:latin typeface="Book Antiqua" panose="02040602050305030304" pitchFamily="18" charset="0"/>
              </a:rPr>
              <a:t>) ≈ </a:t>
            </a:r>
            <a:r>
              <a:rPr lang="en-US" sz="1600" i="1" dirty="0">
                <a:latin typeface="Book Antiqua" panose="02040602050305030304" pitchFamily="18" charset="0"/>
              </a:rPr>
              <a:t>R</a:t>
            </a:r>
            <a:r>
              <a:rPr lang="en-US" sz="1600" i="1" baseline="-25000" dirty="0">
                <a:latin typeface="Book Antiqua" panose="02040602050305030304" pitchFamily="18" charset="0"/>
              </a:rPr>
              <a:t>s</a:t>
            </a:r>
            <a:r>
              <a:rPr lang="en-US" sz="1600" dirty="0">
                <a:latin typeface="Book Antiqua" panose="02040602050305030304" pitchFamily="18" charset="0"/>
              </a:rPr>
              <a:t>( </a:t>
            </a:r>
            <a:r>
              <a:rPr lang="en-US" sz="1600" i="1" dirty="0">
                <a:latin typeface="Book Antiqua" panose="02040602050305030304" pitchFamily="18" charset="0"/>
              </a:rPr>
              <a:t>f</a:t>
            </a:r>
            <a:r>
              <a:rPr lang="en-US" sz="1600" baseline="-25000" dirty="0">
                <a:latin typeface="Book Antiqua" panose="02040602050305030304" pitchFamily="18" charset="0"/>
              </a:rPr>
              <a:t>1</a:t>
            </a:r>
            <a:r>
              <a:rPr lang="en-US" sz="1600" dirty="0">
                <a:latin typeface="Book Antiqua" panose="02040602050305030304" pitchFamily="18" charset="0"/>
              </a:rPr>
              <a:t>) sqrt( </a:t>
            </a:r>
            <a:r>
              <a:rPr lang="en-US" sz="1600" i="1" dirty="0">
                <a:latin typeface="Book Antiqua" panose="02040602050305030304" pitchFamily="18" charset="0"/>
              </a:rPr>
              <a:t>f</a:t>
            </a:r>
            <a:r>
              <a:rPr lang="en-US" sz="1600" i="1" baseline="-25000" dirty="0">
                <a:latin typeface="Book Antiqua" panose="02040602050305030304" pitchFamily="18" charset="0"/>
              </a:rPr>
              <a:t>2</a:t>
            </a:r>
            <a:r>
              <a:rPr lang="en-US" sz="1600" dirty="0">
                <a:latin typeface="Book Antiqua" panose="02040602050305030304" pitchFamily="18" charset="0"/>
              </a:rPr>
              <a:t>/</a:t>
            </a:r>
            <a:r>
              <a:rPr lang="en-US" sz="1600" i="1" dirty="0">
                <a:latin typeface="Book Antiqua" panose="02040602050305030304" pitchFamily="18" charset="0"/>
              </a:rPr>
              <a:t>f</a:t>
            </a:r>
            <a:r>
              <a:rPr lang="en-US" sz="1600" i="1" baseline="-25000" dirty="0">
                <a:latin typeface="Book Antiqua" panose="02040602050305030304" pitchFamily="18" charset="0"/>
              </a:rPr>
              <a:t>1</a:t>
            </a:r>
            <a:r>
              <a:rPr lang="en-US" sz="1600" dirty="0">
                <a:latin typeface="Book Antiqua" panose="02040602050305030304" pitchFamily="18" charset="0"/>
              </a:rPr>
              <a:t>) </a:t>
            </a:r>
            <a:r>
              <a:rPr lang="en-US" sz="1600" dirty="0">
                <a:latin typeface="Book Antiqua" panose="02040602050305030304" pitchFamily="18" charset="0"/>
                <a:sym typeface="Wingdings" panose="05000000000000000000" pitchFamily="2" charset="2"/>
              </a:rPr>
              <a:t></a:t>
            </a:r>
            <a:r>
              <a:rPr lang="en-US" sz="1600" dirty="0">
                <a:latin typeface="Book Antiqua" panose="02040602050305030304" pitchFamily="18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Book Antiqua" panose="02040602050305030304" pitchFamily="18" charset="0"/>
              </a:rPr>
              <a:t>thickness </a:t>
            </a:r>
            <a:r>
              <a:rPr lang="en-GB" sz="1600" dirty="0">
                <a:solidFill>
                  <a:srgbClr val="FF0000"/>
                </a:solidFill>
                <a:latin typeface="Book Antiqua" panose="02040602050305030304" pitchFamily="18" charset="0"/>
              </a:rPr>
              <a:t>~ </a:t>
            </a:r>
            <a:r>
              <a:rPr lang="en-GB" sz="1600" dirty="0">
                <a:solidFill>
                  <a:srgbClr val="FF0000"/>
                </a:solidFill>
                <a:latin typeface="Book Antiqua" panose="02040602050305030304" pitchFamily="18" charset="0"/>
                <a:sym typeface="Wingdings" panose="05000000000000000000" pitchFamily="2" charset="2"/>
              </a:rPr>
              <a:t>9 µ</a:t>
            </a:r>
            <a:r>
              <a:rPr lang="en-US" sz="1600" dirty="0">
                <a:solidFill>
                  <a:srgbClr val="FF0000"/>
                </a:solidFill>
                <a:latin typeface="Book Antiqua" panose="02040602050305030304" pitchFamily="18" charset="0"/>
                <a:sym typeface="Wingdings" panose="05000000000000000000" pitchFamily="2" charset="2"/>
              </a:rPr>
              <a:t>m</a:t>
            </a:r>
            <a:endParaRPr lang="en-GB" sz="1600" dirty="0">
              <a:solidFill>
                <a:srgbClr val="FF0000"/>
              </a:solidFill>
              <a:latin typeface="Book Antiqua" panose="02040602050305030304" pitchFamily="18" charset="0"/>
              <a:sym typeface="Wingdings" panose="05000000000000000000" pitchFamily="2" charset="2"/>
            </a:endParaRP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6898E16E-F7B9-4A87-928D-E6136A8BC1FD}"/>
              </a:ext>
            </a:extLst>
          </p:cNvPr>
          <p:cNvSpPr/>
          <p:nvPr/>
        </p:nvSpPr>
        <p:spPr>
          <a:xfrm rot="16200000">
            <a:off x="6202166" y="5288000"/>
            <a:ext cx="216000" cy="2520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egnaposto numero diapositiva 7">
            <a:extLst>
              <a:ext uri="{FF2B5EF4-FFF2-40B4-BE49-F238E27FC236}">
                <a16:creationId xmlns:a16="http://schemas.microsoft.com/office/drawing/2014/main" id="{50FB21C4-0181-B3E3-FC27-80431B603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610195F-E6DF-4B23-8012-DA17FBE6B6FF}" type="slidenum">
              <a:rPr lang="it-IT" smtClean="0"/>
              <a:pPr/>
              <a:t>28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72353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79C777-47E5-3B94-BEE8-876E9DB082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749FDF-4005-F850-4614-839F976BE8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38200"/>
            <a:ext cx="10515600" cy="55181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/>
              <a:t>Dimensional crossover</a:t>
            </a:r>
            <a:br>
              <a:rPr lang="en-US" sz="1600" dirty="0"/>
            </a:br>
            <a:r>
              <a:rPr lang="en-US" sz="1600" dirty="0"/>
              <a:t>= Depending on the values of magnetic field and temperature, the sample transitions between different electromagnetic geometries (bulk, thick film, thin film).</a:t>
            </a:r>
            <a:br>
              <a:rPr lang="en-US" sz="1600" dirty="0"/>
            </a:br>
            <a:r>
              <a:rPr lang="en-US" sz="1600" dirty="0"/>
              <a:t>This complicates both </a:t>
            </a:r>
            <a:r>
              <a:rPr lang="en-US" sz="1600" b="1" dirty="0"/>
              <a:t>data analysis</a:t>
            </a:r>
            <a:r>
              <a:rPr lang="en-US" sz="1600" dirty="0"/>
              <a:t> and </a:t>
            </a:r>
            <a:r>
              <a:rPr lang="en-US" sz="1600" b="1" dirty="0"/>
              <a:t>interpretation</a:t>
            </a:r>
            <a:r>
              <a:rPr lang="en-US" sz="1600" dirty="0"/>
              <a:t>, making the </a:t>
            </a:r>
            <a:r>
              <a:rPr lang="en-US" sz="1600" b="1" dirty="0"/>
              <a:t>London penetration depth </a:t>
            </a:r>
            <a:r>
              <a:rPr lang="en-US" sz="1600" b="1" dirty="0" err="1"/>
              <a:t>λL</a:t>
            </a:r>
            <a:r>
              <a:rPr lang="en-US" sz="1600" dirty="0"/>
              <a:t> a particularly critical parameter.</a:t>
            </a:r>
          </a:p>
          <a:p>
            <a:pPr>
              <a:buNone/>
            </a:pPr>
            <a:r>
              <a:rPr lang="en-US" sz="1600" b="1" dirty="0" err="1"/>
              <a:t>λL</a:t>
            </a:r>
            <a:br>
              <a:rPr lang="en-US" sz="1600" dirty="0"/>
            </a:br>
            <a:r>
              <a:rPr lang="en-US" sz="1600" dirty="0"/>
              <a:t>= Leaving aside the strictly physical aspects, the analysis was carried out by treating </a:t>
            </a:r>
            <a:r>
              <a:rPr lang="en-US" sz="1600" b="1" dirty="0" err="1"/>
              <a:t>λL</a:t>
            </a:r>
            <a:r>
              <a:rPr lang="en-US" sz="1600" b="1" dirty="0"/>
              <a:t> as a free parameter</a:t>
            </a:r>
            <a:r>
              <a:rPr lang="en-US" sz="1600" dirty="0"/>
              <a:t>.</a:t>
            </a:r>
            <a:br>
              <a:rPr lang="en-US" sz="1600" dirty="0"/>
            </a:br>
            <a:r>
              <a:rPr lang="en-US" sz="1600" dirty="0"/>
              <a:t>As a result, the extracted microscopic parameters are accompanied by a </a:t>
            </a:r>
            <a:r>
              <a:rPr lang="en-US" sz="1600" b="1" dirty="0"/>
              <a:t>"confidence range"</a:t>
            </a:r>
            <a:r>
              <a:rPr lang="en-US" sz="1600" dirty="0"/>
              <a:t> (shaded areas) that reflects the possible variations of </a:t>
            </a:r>
            <a:r>
              <a:rPr lang="en-US" sz="1600" dirty="0" err="1"/>
              <a:t>λL</a:t>
            </a:r>
            <a:r>
              <a:rPr lang="en-US" sz="1600" dirty="0"/>
              <a:t>.</a:t>
            </a:r>
            <a:br>
              <a:rPr lang="en-US" sz="1600" dirty="0"/>
            </a:br>
            <a:r>
              <a:rPr lang="en-US" sz="1600" dirty="0"/>
              <a:t>Clearly, the range is wide (</a:t>
            </a:r>
            <a:r>
              <a:rPr lang="en-US" sz="1600" dirty="0" err="1"/>
              <a:t>λL</a:t>
            </a:r>
            <a:r>
              <a:rPr lang="en-US" sz="1600" dirty="0"/>
              <a:t> up to 600 nm), yet the confidence intervals remain relatively narrow.</a:t>
            </a:r>
          </a:p>
          <a:p>
            <a:r>
              <a:rPr lang="en-US" sz="1600" b="1" dirty="0"/>
              <a:t>Desired thickness</a:t>
            </a:r>
            <a:br>
              <a:rPr lang="en-US" sz="1600" dirty="0"/>
            </a:br>
            <a:r>
              <a:rPr lang="en-US" sz="1600" dirty="0"/>
              <a:t>= In view of a potential FCC application, and in order to </a:t>
            </a:r>
            <a:r>
              <a:rPr lang="en-US" sz="1600" b="1" dirty="0"/>
              <a:t>avoid dimensional crossovers</a:t>
            </a:r>
            <a:r>
              <a:rPr lang="en-US" sz="1600" dirty="0"/>
              <a:t>, the system must operate in the </a:t>
            </a:r>
            <a:r>
              <a:rPr lang="en-US" sz="1600" b="1" dirty="0"/>
              <a:t>bulk regime</a:t>
            </a:r>
            <a:r>
              <a:rPr lang="en-US" sz="1600" dirty="0"/>
              <a:t>.</a:t>
            </a:r>
            <a:br>
              <a:rPr lang="en-US" sz="1600" dirty="0"/>
            </a:br>
            <a:r>
              <a:rPr lang="en-US" sz="1600" dirty="0"/>
              <a:t>To achieve this with the current performance of the superconductor, a </a:t>
            </a:r>
            <a:r>
              <a:rPr lang="en-US" sz="1600" b="1" dirty="0"/>
              <a:t>minimum thickness of 4–5 </a:t>
            </a:r>
            <a:r>
              <a:rPr lang="en-US" sz="1600" b="1" dirty="0" err="1"/>
              <a:t>μm</a:t>
            </a:r>
            <a:r>
              <a:rPr lang="en-US" sz="1600" b="1" dirty="0"/>
              <a:t> at 70 K and 12 T</a:t>
            </a:r>
            <a:r>
              <a:rPr lang="en-US" sz="1600" dirty="0"/>
              <a:t> is required.</a:t>
            </a:r>
            <a:br>
              <a:rPr lang="en-US" sz="1600" dirty="0"/>
            </a:br>
            <a:r>
              <a:rPr lang="en-US" sz="1600" dirty="0"/>
              <a:t>If the material performance is improved, a thinner layer will be sufficient to stay in the bulk regime (and thus effectively shield electromagnetic radiation).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336A20-9635-DD18-3513-88A96EA41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47263-9030-4269-9A83-52784768EFE5}" type="slidenum">
              <a:rPr lang="en-GB" smtClean="0"/>
              <a:pPr/>
              <a:t>29</a:t>
            </a:fld>
            <a:endParaRPr lang="en-GB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A2C3962C-E94A-8BAB-5FC1-790268146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82" y="53734"/>
            <a:ext cx="12005236" cy="614735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ea typeface="Lato" panose="020F0502020204030203" pitchFamily="34" charset="0"/>
              </a:rPr>
              <a:t>Magnetic field sweeps</a:t>
            </a:r>
            <a:endParaRPr lang="it-IT" sz="3600" dirty="0">
              <a:ea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141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3">
            <a:extLst>
              <a:ext uri="{FF2B5EF4-FFF2-40B4-BE49-F238E27FC236}">
                <a16:creationId xmlns:a16="http://schemas.microsoft.com/office/drawing/2014/main" id="{1095564A-EFFF-F3B5-5E89-CD369E82CC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823595" cy="1228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magine 4">
            <a:extLst>
              <a:ext uri="{FF2B5EF4-FFF2-40B4-BE49-F238E27FC236}">
                <a16:creationId xmlns:a16="http://schemas.microsoft.com/office/drawing/2014/main" id="{763CACB8-F635-2425-2EE0-ED5566370D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2499" y="1023620"/>
            <a:ext cx="1969501" cy="4510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magine 6">
            <a:extLst>
              <a:ext uri="{FF2B5EF4-FFF2-40B4-BE49-F238E27FC236}">
                <a16:creationId xmlns:a16="http://schemas.microsoft.com/office/drawing/2014/main" id="{93AE469B-9A7A-88EB-E2D1-262EF17834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02599"/>
            <a:ext cx="3185795" cy="31218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7F3AA725-714F-A967-7B49-36691D5D248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116" y="-24354"/>
            <a:ext cx="1948204" cy="1268490"/>
          </a:xfrm>
          <a:prstGeom prst="rect">
            <a:avLst/>
          </a:prstGeom>
        </p:spPr>
      </p:pic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1495BC94-BFF5-C169-7DA5-421AE13D7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6991" y="1156185"/>
            <a:ext cx="11651412" cy="1924820"/>
          </a:xfrm>
        </p:spPr>
        <p:txBody>
          <a:bodyPr>
            <a:normAutofit/>
          </a:bodyPr>
          <a:lstStyle/>
          <a:p>
            <a:r>
              <a:rPr lang="it-IT" sz="2000" dirty="0"/>
              <a:t>First project: 	</a:t>
            </a:r>
            <a:r>
              <a:rPr lang="it-IT" sz="1600" u="sng" dirty="0" err="1"/>
              <a:t>Tl</a:t>
            </a:r>
            <a:r>
              <a:rPr lang="it-IT" sz="1600" u="sng" dirty="0"/>
              <a:t> </a:t>
            </a:r>
            <a:r>
              <a:rPr lang="it-IT" sz="1600" u="sng" dirty="0" err="1"/>
              <a:t>based</a:t>
            </a:r>
            <a:r>
              <a:rPr lang="it-IT" sz="1600" u="sng" dirty="0"/>
              <a:t> HTS </a:t>
            </a:r>
            <a:r>
              <a:rPr lang="it-IT" sz="1600" u="sng" dirty="0" err="1"/>
              <a:t>preparation</a:t>
            </a:r>
            <a:endParaRPr lang="it-IT" sz="1600" u="sng" dirty="0"/>
          </a:p>
          <a:p>
            <a:pPr marL="3200400" lvl="7" indent="0">
              <a:buNone/>
            </a:pPr>
            <a:r>
              <a:rPr lang="it-IT" sz="1600" dirty="0"/>
              <a:t>PI Emilio </a:t>
            </a:r>
            <a:r>
              <a:rPr lang="it-IT" sz="1600" dirty="0" err="1"/>
              <a:t>Bellingeri</a:t>
            </a:r>
            <a:endParaRPr lang="it-IT" sz="1600" dirty="0"/>
          </a:p>
          <a:p>
            <a:pPr marL="3200400" lvl="7" indent="0">
              <a:buNone/>
            </a:pPr>
            <a:r>
              <a:rPr lang="it-IT" sz="1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Addendum FCC-GOV-CC-0049 (EDMS1580502, KE3112)</a:t>
            </a:r>
          </a:p>
          <a:p>
            <a:r>
              <a:rPr lang="it-IT" sz="2000" dirty="0"/>
              <a:t>New project: 	</a:t>
            </a:r>
            <a:r>
              <a:rPr lang="en-US" sz="1600" u="sng" dirty="0"/>
              <a:t>New project for assessing Tl (1223) superconducting coating feasibility</a:t>
            </a:r>
            <a:r>
              <a:rPr lang="it-IT" sz="1600" dirty="0"/>
              <a:t>			</a:t>
            </a:r>
          </a:p>
          <a:p>
            <a:pPr marL="3200400" lvl="7" indent="0">
              <a:buNone/>
            </a:pPr>
            <a:r>
              <a:rPr lang="it-IT" sz="1600" dirty="0"/>
              <a:t>PI Alessandro Leveratto</a:t>
            </a:r>
          </a:p>
          <a:p>
            <a:pPr marL="1371600" lvl="3" indent="0">
              <a:buNone/>
            </a:pPr>
            <a:r>
              <a:rPr lang="it-IT" sz="1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		      </a:t>
            </a: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Addendum FCC-GOV-CC-0217 (KE5072/TE)</a:t>
            </a:r>
            <a:endParaRPr lang="it-IT" sz="1600" dirty="0"/>
          </a:p>
          <a:p>
            <a:pPr marL="1371600" lvl="3" indent="0">
              <a:buNone/>
            </a:pPr>
            <a:endParaRPr lang="it-IT" sz="1600" dirty="0"/>
          </a:p>
          <a:p>
            <a:pPr marL="1371600" lvl="3" indent="0">
              <a:buNone/>
            </a:pPr>
            <a:endParaRPr lang="it-IT" sz="1600" dirty="0"/>
          </a:p>
        </p:txBody>
      </p:sp>
      <p:sp>
        <p:nvSpPr>
          <p:cNvPr id="5" name="Titolo 7">
            <a:extLst>
              <a:ext uri="{FF2B5EF4-FFF2-40B4-BE49-F238E27FC236}">
                <a16:creationId xmlns:a16="http://schemas.microsoft.com/office/drawing/2014/main" id="{17F7611A-DF5F-FC57-E027-030A783FF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7621" y="154851"/>
            <a:ext cx="9603275" cy="1049235"/>
          </a:xfrm>
        </p:spPr>
        <p:txBody>
          <a:bodyPr/>
          <a:lstStyle/>
          <a:p>
            <a:r>
              <a:rPr lang="it-IT" dirty="0"/>
              <a:t>FCC </a:t>
            </a:r>
            <a:r>
              <a:rPr lang="it-IT" dirty="0" err="1"/>
              <a:t>beamscreen</a:t>
            </a:r>
            <a:r>
              <a:rPr lang="it-IT" dirty="0"/>
              <a:t> projects @SPIN</a:t>
            </a:r>
          </a:p>
        </p:txBody>
      </p:sp>
      <p:sp>
        <p:nvSpPr>
          <p:cNvPr id="6" name="Titolo 7">
            <a:extLst>
              <a:ext uri="{FF2B5EF4-FFF2-40B4-BE49-F238E27FC236}">
                <a16:creationId xmlns:a16="http://schemas.microsoft.com/office/drawing/2014/main" id="{A5B7E55C-09EB-381A-C764-B5FF7763903F}"/>
              </a:ext>
            </a:extLst>
          </p:cNvPr>
          <p:cNvSpPr txBox="1">
            <a:spLocks/>
          </p:cNvSpPr>
          <p:nvPr/>
        </p:nvSpPr>
        <p:spPr>
          <a:xfrm>
            <a:off x="905132" y="1443007"/>
            <a:ext cx="1720676" cy="4128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it-IT" sz="1400" dirty="0"/>
              <a:t>2016-2019</a:t>
            </a:r>
          </a:p>
        </p:txBody>
      </p:sp>
      <p:sp>
        <p:nvSpPr>
          <p:cNvPr id="7" name="Titolo 7">
            <a:extLst>
              <a:ext uri="{FF2B5EF4-FFF2-40B4-BE49-F238E27FC236}">
                <a16:creationId xmlns:a16="http://schemas.microsoft.com/office/drawing/2014/main" id="{6990D944-9BB4-5BE2-662A-CEF5FF2FBA49}"/>
              </a:ext>
            </a:extLst>
          </p:cNvPr>
          <p:cNvSpPr txBox="1">
            <a:spLocks/>
          </p:cNvSpPr>
          <p:nvPr/>
        </p:nvSpPr>
        <p:spPr>
          <a:xfrm>
            <a:off x="905132" y="2440034"/>
            <a:ext cx="1875951" cy="4128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it-IT" sz="1400" dirty="0"/>
              <a:t>2021- 2024</a:t>
            </a:r>
          </a:p>
        </p:txBody>
      </p:sp>
      <p:pic>
        <p:nvPicPr>
          <p:cNvPr id="12" name="Picture 52">
            <a:extLst>
              <a:ext uri="{FF2B5EF4-FFF2-40B4-BE49-F238E27FC236}">
                <a16:creationId xmlns:a16="http://schemas.microsoft.com/office/drawing/2014/main" id="{242DF5CA-ADEF-75EF-AAF6-E10881B3F9F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0771" y="4009759"/>
            <a:ext cx="559689" cy="59605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4" name="FCC_anim_logo_powerpoint">
            <a:hlinkClick r:id="" action="ppaction://media"/>
            <a:extLst>
              <a:ext uri="{FF2B5EF4-FFF2-40B4-BE49-F238E27FC236}">
                <a16:creationId xmlns:a16="http://schemas.microsoft.com/office/drawing/2014/main" id="{35D59310-EFDE-962A-78A6-1799B8B55B3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9"/>
          <a:srcRect l="25943" t="34224" r="24323" b="34131"/>
          <a:stretch/>
        </p:blipFill>
        <p:spPr>
          <a:xfrm>
            <a:off x="8537845" y="1017777"/>
            <a:ext cx="1665334" cy="596059"/>
          </a:xfrm>
          <a:prstGeom prst="rect">
            <a:avLst/>
          </a:prstGeom>
        </p:spPr>
      </p:pic>
      <p:grpSp>
        <p:nvGrpSpPr>
          <p:cNvPr id="16" name="Gruppo 8">
            <a:extLst>
              <a:ext uri="{FF2B5EF4-FFF2-40B4-BE49-F238E27FC236}">
                <a16:creationId xmlns:a16="http://schemas.microsoft.com/office/drawing/2014/main" id="{8D597E6D-80D9-48A3-657E-3F301AD35D1F}"/>
              </a:ext>
            </a:extLst>
          </p:cNvPr>
          <p:cNvGrpSpPr/>
          <p:nvPr/>
        </p:nvGrpSpPr>
        <p:grpSpPr>
          <a:xfrm>
            <a:off x="296811" y="5653760"/>
            <a:ext cx="9023022" cy="1023020"/>
            <a:chOff x="6233487" y="2983293"/>
            <a:chExt cx="9023022" cy="1023020"/>
          </a:xfrm>
        </p:grpSpPr>
        <p:pic>
          <p:nvPicPr>
            <p:cNvPr id="17" name="Immagine" descr="Immagine">
              <a:extLst>
                <a:ext uri="{FF2B5EF4-FFF2-40B4-BE49-F238E27FC236}">
                  <a16:creationId xmlns:a16="http://schemas.microsoft.com/office/drawing/2014/main" id="{C4EAA94A-18CD-6B60-B88B-7B38C79AFF9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233487" y="3579659"/>
              <a:ext cx="879836" cy="369815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8" name="Immagine" descr="Immagine">
              <a:extLst>
                <a:ext uri="{FF2B5EF4-FFF2-40B4-BE49-F238E27FC236}">
                  <a16:creationId xmlns:a16="http://schemas.microsoft.com/office/drawing/2014/main" id="{DC4C145F-A321-7022-CCD2-12195CAF743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101993" y="3466312"/>
              <a:ext cx="938328" cy="540001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9" name="Immagine" descr="Immagine">
              <a:extLst>
                <a:ext uri="{FF2B5EF4-FFF2-40B4-BE49-F238E27FC236}">
                  <a16:creationId xmlns:a16="http://schemas.microsoft.com/office/drawing/2014/main" id="{817CBA4D-3199-C589-FF08-D3E27EBD7E7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668593" y="3036814"/>
              <a:ext cx="1081530" cy="475656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0" name="CasellaDiTesto 19">
              <a:extLst>
                <a:ext uri="{FF2B5EF4-FFF2-40B4-BE49-F238E27FC236}">
                  <a16:creationId xmlns:a16="http://schemas.microsoft.com/office/drawing/2014/main" id="{CFEB679D-7E13-F5FC-F8C9-FE6E96AC87A7}"/>
                </a:ext>
              </a:extLst>
            </p:cNvPr>
            <p:cNvSpPr txBox="1"/>
            <p:nvPr/>
          </p:nvSpPr>
          <p:spPr>
            <a:xfrm>
              <a:off x="8109438" y="2983293"/>
              <a:ext cx="7147071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i="1" dirty="0">
                  <a:solidFill>
                    <a:schemeClr val="accent1"/>
                  </a:solidFill>
                </a:rPr>
                <a:t>Structural and Transport Characterization: TEM, SEM, EBSD, </a:t>
              </a:r>
              <a:r>
                <a:rPr lang="en-US" sz="1600" i="1" dirty="0" err="1">
                  <a:solidFill>
                    <a:schemeClr val="accent1"/>
                  </a:solidFill>
                </a:rPr>
                <a:t>Jc</a:t>
              </a:r>
              <a:r>
                <a:rPr lang="en-US" sz="1600" i="1" dirty="0">
                  <a:solidFill>
                    <a:schemeClr val="accent1"/>
                  </a:solidFill>
                </a:rPr>
                <a:t> (T, B), SHPM,…</a:t>
              </a:r>
            </a:p>
            <a:p>
              <a:r>
                <a:rPr lang="en-US" sz="1600" i="1" dirty="0">
                  <a:solidFill>
                    <a:schemeClr val="accent4">
                      <a:lumMod val="75000"/>
                    </a:schemeClr>
                  </a:solidFill>
                </a:rPr>
                <a:t>Sigrid </a:t>
              </a:r>
              <a:r>
                <a:rPr lang="en-US" sz="1600" i="1" dirty="0" err="1">
                  <a:solidFill>
                    <a:schemeClr val="accent4">
                      <a:lumMod val="75000"/>
                    </a:schemeClr>
                  </a:solidFill>
                </a:rPr>
                <a:t>Holleis</a:t>
              </a:r>
              <a:r>
                <a:rPr lang="en-US" sz="1600" i="1" dirty="0">
                  <a:solidFill>
                    <a:schemeClr val="accent4">
                      <a:lumMod val="75000"/>
                    </a:schemeClr>
                  </a:solidFill>
                </a:rPr>
                <a:t>, Florian Semper Michael </a:t>
              </a:r>
              <a:r>
                <a:rPr lang="en-US" sz="1600" i="1" dirty="0" err="1">
                  <a:solidFill>
                    <a:schemeClr val="accent4">
                      <a:lumMod val="75000"/>
                    </a:schemeClr>
                  </a:solidFill>
                </a:rPr>
                <a:t>Eisterer</a:t>
              </a:r>
              <a:endParaRPr lang="en-US" sz="1600" i="1" dirty="0">
                <a:solidFill>
                  <a:schemeClr val="accent4">
                    <a:lumMod val="75000"/>
                  </a:schemeClr>
                </a:solidFill>
              </a:endParaRPr>
            </a:p>
            <a:p>
              <a:r>
                <a:rPr lang="en-GB" sz="1600" i="1" dirty="0">
                  <a:solidFill>
                    <a:schemeClr val="accent4">
                      <a:lumMod val="75000"/>
                    </a:schemeClr>
                  </a:solidFill>
                </a:rPr>
                <a:t>Andreas Steiger-</a:t>
              </a:r>
              <a:r>
                <a:rPr lang="en-GB" sz="1600" i="1" dirty="0" err="1">
                  <a:solidFill>
                    <a:schemeClr val="accent4">
                      <a:lumMod val="75000"/>
                    </a:schemeClr>
                  </a:solidFill>
                </a:rPr>
                <a:t>Thirsfeld</a:t>
              </a:r>
              <a:r>
                <a:rPr lang="en-GB" sz="1600" i="1" dirty="0">
                  <a:solidFill>
                    <a:schemeClr val="accent4">
                      <a:lumMod val="75000"/>
                    </a:schemeClr>
                  </a:solidFill>
                </a:rPr>
                <a:t> </a:t>
              </a:r>
              <a:r>
                <a:rPr lang="en-US" sz="1600" i="1" dirty="0">
                  <a:solidFill>
                    <a:schemeClr val="accent4">
                      <a:lumMod val="75000"/>
                    </a:schemeClr>
                  </a:solidFill>
                </a:rPr>
                <a:t>, Johannes Bernardi</a:t>
              </a:r>
              <a:endParaRPr lang="it-IT" sz="1600" i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pic>
        <p:nvPicPr>
          <p:cNvPr id="22" name="Immagine 15">
            <a:extLst>
              <a:ext uri="{FF2B5EF4-FFF2-40B4-BE49-F238E27FC236}">
                <a16:creationId xmlns:a16="http://schemas.microsoft.com/office/drawing/2014/main" id="{170171E6-9E3C-AF19-66AF-6605A5F045C4}"/>
              </a:ext>
            </a:extLst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6669" y="4779353"/>
            <a:ext cx="1213789" cy="723423"/>
          </a:xfrm>
          <a:prstGeom prst="rect">
            <a:avLst/>
          </a:prstGeom>
        </p:spPr>
      </p:pic>
      <p:pic>
        <p:nvPicPr>
          <p:cNvPr id="24" name="Immagine 3">
            <a:extLst>
              <a:ext uri="{FF2B5EF4-FFF2-40B4-BE49-F238E27FC236}">
                <a16:creationId xmlns:a16="http://schemas.microsoft.com/office/drawing/2014/main" id="{DEA10ADA-26B4-39D3-784B-87B34FCBE0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65098" y="2977018"/>
            <a:ext cx="556334" cy="829568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CasellaDiTesto 20">
            <a:extLst>
              <a:ext uri="{FF2B5EF4-FFF2-40B4-BE49-F238E27FC236}">
                <a16:creationId xmlns:a16="http://schemas.microsoft.com/office/drawing/2014/main" id="{2C6B0361-C9AC-8DCA-AA9C-F7B1BCE0C4BD}"/>
              </a:ext>
            </a:extLst>
          </p:cNvPr>
          <p:cNvSpPr txBox="1"/>
          <p:nvPr/>
        </p:nvSpPr>
        <p:spPr>
          <a:xfrm>
            <a:off x="2135442" y="3192735"/>
            <a:ext cx="6373653" cy="6049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260"/>
              </a:lnSpc>
            </a:pPr>
            <a:r>
              <a:rPr lang="en-US" sz="1600" i="1" dirty="0">
                <a:solidFill>
                  <a:schemeClr val="accent1"/>
                </a:solidFill>
              </a:rPr>
              <a:t>Sample preparation, structural characterization, DC measurements, theory</a:t>
            </a:r>
          </a:p>
          <a:p>
            <a:pPr>
              <a:lnSpc>
                <a:spcPts val="1260"/>
              </a:lnSpc>
            </a:pPr>
            <a:r>
              <a:rPr lang="en-US" sz="1600" b="1" i="1" dirty="0">
                <a:solidFill>
                  <a:schemeClr val="accent4">
                    <a:lumMod val="75000"/>
                  </a:schemeClr>
                </a:solidFill>
              </a:rPr>
              <a:t>Alessandro Leveratto, </a:t>
            </a:r>
            <a:r>
              <a:rPr lang="en-US" sz="1600" i="1" dirty="0">
                <a:solidFill>
                  <a:schemeClr val="accent4">
                    <a:lumMod val="75000"/>
                  </a:schemeClr>
                </a:solidFill>
              </a:rPr>
              <a:t>Aisha Saba, Cristina Bernini, Federico Matteo, Cialone, </a:t>
            </a:r>
            <a:r>
              <a:rPr lang="en-US" sz="1600" b="1" i="1" dirty="0">
                <a:solidFill>
                  <a:schemeClr val="accent4">
                    <a:lumMod val="75000"/>
                  </a:schemeClr>
                </a:solidFill>
              </a:rPr>
              <a:t>Ruggero Vaglio</a:t>
            </a:r>
            <a:endParaRPr lang="it-IT" sz="16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132B9846-C0D0-384C-1752-DAD3C5E64A0D}"/>
              </a:ext>
            </a:extLst>
          </p:cNvPr>
          <p:cNvSpPr txBox="1"/>
          <p:nvPr/>
        </p:nvSpPr>
        <p:spPr>
          <a:xfrm>
            <a:off x="2167949" y="3909728"/>
            <a:ext cx="6503593" cy="6049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260"/>
              </a:lnSpc>
              <a:buNone/>
            </a:pPr>
            <a:r>
              <a:rPr lang="en-GB" sz="1600" i="1" dirty="0">
                <a:solidFill>
                  <a:schemeClr val="accent1"/>
                </a:solidFill>
              </a:rPr>
              <a:t>Accelerator environment compatibility, theory</a:t>
            </a:r>
          </a:p>
          <a:p>
            <a:pPr>
              <a:lnSpc>
                <a:spcPts val="1260"/>
              </a:lnSpc>
              <a:buNone/>
            </a:pPr>
            <a:r>
              <a:rPr lang="en-GB" sz="1600" i="1" dirty="0">
                <a:solidFill>
                  <a:schemeClr val="accent4">
                    <a:lumMod val="75000"/>
                  </a:schemeClr>
                </a:solidFill>
              </a:rPr>
              <a:t>Marcel </a:t>
            </a:r>
            <a:r>
              <a:rPr lang="en-GB" sz="1600" i="1" dirty="0" err="1">
                <a:solidFill>
                  <a:schemeClr val="accent4">
                    <a:lumMod val="75000"/>
                  </a:schemeClr>
                </a:solidFill>
              </a:rPr>
              <a:t>Himmerlich</a:t>
            </a:r>
            <a:r>
              <a:rPr lang="en-GB" sz="1600" i="1" dirty="0">
                <a:solidFill>
                  <a:schemeClr val="accent4">
                    <a:lumMod val="75000"/>
                  </a:schemeClr>
                </a:solidFill>
              </a:rPr>
              <a:t>, Bernard </a:t>
            </a:r>
            <a:r>
              <a:rPr lang="en-GB" sz="1600" i="1" dirty="0" err="1">
                <a:solidFill>
                  <a:schemeClr val="accent4">
                    <a:lumMod val="75000"/>
                  </a:schemeClr>
                </a:solidFill>
              </a:rPr>
              <a:t>Henrist</a:t>
            </a:r>
            <a:r>
              <a:rPr lang="en-GB" sz="1600" i="1" dirty="0">
                <a:solidFill>
                  <a:schemeClr val="accent4">
                    <a:lumMod val="75000"/>
                  </a:schemeClr>
                </a:solidFill>
              </a:rPr>
              <a:t> ,Stephanie Fernandez-Peña Mauro </a:t>
            </a:r>
            <a:r>
              <a:rPr lang="en-GB" sz="1600" i="1" dirty="0" err="1">
                <a:solidFill>
                  <a:schemeClr val="accent4">
                    <a:lumMod val="75000"/>
                  </a:schemeClr>
                </a:solidFill>
              </a:rPr>
              <a:t>Taborelli</a:t>
            </a:r>
            <a:r>
              <a:rPr lang="en-GB" sz="1600" i="1" dirty="0">
                <a:solidFill>
                  <a:schemeClr val="accent4">
                    <a:lumMod val="75000"/>
                  </a:schemeClr>
                </a:solidFill>
              </a:rPr>
              <a:t>, Guillaume </a:t>
            </a:r>
            <a:r>
              <a:rPr lang="en-GB" sz="1600" i="1" dirty="0" err="1">
                <a:solidFill>
                  <a:schemeClr val="accent4">
                    <a:lumMod val="75000"/>
                  </a:schemeClr>
                </a:solidFill>
              </a:rPr>
              <a:t>Rosaz</a:t>
            </a:r>
            <a:r>
              <a:rPr lang="en-GB" sz="1600" i="1" dirty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en-GB" sz="1600" b="1" i="1" dirty="0">
                <a:solidFill>
                  <a:schemeClr val="accent4">
                    <a:lumMod val="75000"/>
                  </a:schemeClr>
                </a:solidFill>
              </a:rPr>
              <a:t>Sergio Calatroni</a:t>
            </a:r>
            <a:r>
              <a:rPr lang="en-GB" sz="1600" i="1" dirty="0">
                <a:solidFill>
                  <a:schemeClr val="accent4">
                    <a:lumMod val="75000"/>
                  </a:schemeClr>
                </a:solidFill>
              </a:rPr>
              <a:t>, Massimo </a:t>
            </a:r>
            <a:r>
              <a:rPr lang="en-GB" sz="1600" i="1" dirty="0" err="1">
                <a:solidFill>
                  <a:schemeClr val="accent4">
                    <a:lumMod val="75000"/>
                  </a:schemeClr>
                </a:solidFill>
              </a:rPr>
              <a:t>Giovannozzi</a:t>
            </a:r>
            <a:endParaRPr lang="it-IT" sz="16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8" name="CasellaDiTesto 20">
            <a:extLst>
              <a:ext uri="{FF2B5EF4-FFF2-40B4-BE49-F238E27FC236}">
                <a16:creationId xmlns:a16="http://schemas.microsoft.com/office/drawing/2014/main" id="{8239DE84-A205-C88C-56A1-236124A76719}"/>
              </a:ext>
            </a:extLst>
          </p:cNvPr>
          <p:cNvSpPr txBox="1"/>
          <p:nvPr/>
        </p:nvSpPr>
        <p:spPr>
          <a:xfrm>
            <a:off x="2167949" y="4774113"/>
            <a:ext cx="8394959" cy="7514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260"/>
              </a:lnSpc>
            </a:pPr>
            <a:r>
              <a:rPr lang="en-US" sz="1600" i="1" dirty="0">
                <a:solidFill>
                  <a:schemeClr val="accent1"/>
                </a:solidFill>
              </a:rPr>
              <a:t>RF measurements</a:t>
            </a:r>
          </a:p>
          <a:p>
            <a:r>
              <a:rPr lang="it-IT" sz="1600" i="1" dirty="0">
                <a:solidFill>
                  <a:schemeClr val="accent4">
                    <a:lumMod val="75000"/>
                  </a:schemeClr>
                </a:solidFill>
              </a:rPr>
              <a:t>Andrea Alimenti, Alessandro Magalotti, Nicola Pompeo, </a:t>
            </a:r>
            <a:r>
              <a:rPr lang="it-IT" sz="1600" i="1" dirty="0" err="1">
                <a:solidFill>
                  <a:schemeClr val="accent4">
                    <a:lumMod val="75000"/>
                  </a:schemeClr>
                </a:solidFill>
              </a:rPr>
              <a:t>Kostyantin</a:t>
            </a:r>
            <a:r>
              <a:rPr lang="it-IT" sz="1600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it-IT" sz="1600" i="1" dirty="0" err="1">
                <a:solidFill>
                  <a:schemeClr val="accent4">
                    <a:lumMod val="75000"/>
                  </a:schemeClr>
                </a:solidFill>
              </a:rPr>
              <a:t>Torokhtii</a:t>
            </a:r>
            <a:r>
              <a:rPr lang="it-IT" sz="1600" i="1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it-IT" sz="1600" i="1" dirty="0">
                <a:solidFill>
                  <a:schemeClr val="accent4">
                    <a:lumMod val="75000"/>
                  </a:schemeClr>
                </a:solidFill>
              </a:rPr>
              <a:t>Pablo </a:t>
            </a:r>
            <a:r>
              <a:rPr lang="it-IT" sz="1600" i="1">
                <a:solidFill>
                  <a:schemeClr val="accent4">
                    <a:lumMod val="75000"/>
                  </a:schemeClr>
                </a:solidFill>
              </a:rPr>
              <a:t>Vidal García, </a:t>
            </a:r>
            <a:r>
              <a:rPr lang="it-IT" sz="1600" i="1" dirty="0">
                <a:solidFill>
                  <a:schemeClr val="accent4">
                    <a:lumMod val="75000"/>
                  </a:schemeClr>
                </a:solidFill>
              </a:rPr>
              <a:t>Enrico Silva </a:t>
            </a:r>
          </a:p>
        </p:txBody>
      </p:sp>
      <p:pic>
        <p:nvPicPr>
          <p:cNvPr id="30" name="Immagine 29">
            <a:extLst>
              <a:ext uri="{FF2B5EF4-FFF2-40B4-BE49-F238E27FC236}">
                <a16:creationId xmlns:a16="http://schemas.microsoft.com/office/drawing/2014/main" id="{87159E0A-4B68-51FD-C738-FCAF544C25BD}"/>
              </a:ext>
            </a:extLst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22455" y="2831335"/>
            <a:ext cx="3105173" cy="352428"/>
          </a:xfrm>
          <a:prstGeom prst="rect">
            <a:avLst/>
          </a:prstGeom>
        </p:spPr>
      </p:pic>
      <p:pic>
        <p:nvPicPr>
          <p:cNvPr id="4098" name="Picture 2" descr="FEDERICO II | ESN Napoli">
            <a:extLst>
              <a:ext uri="{FF2B5EF4-FFF2-40B4-BE49-F238E27FC236}">
                <a16:creationId xmlns:a16="http://schemas.microsoft.com/office/drawing/2014/main" id="{5DD7435D-52D3-1B0D-D17A-481742217A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2363" y="3387387"/>
            <a:ext cx="2170123" cy="727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4827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43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F43C69-A8EA-44D4-4AED-363D15594F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olo 1">
            <a:extLst>
              <a:ext uri="{FF2B5EF4-FFF2-40B4-BE49-F238E27FC236}">
                <a16:creationId xmlns:a16="http://schemas.microsoft.com/office/drawing/2014/main" id="{F6CA1167-8114-F4A1-76EC-546C05ACC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82" y="53734"/>
            <a:ext cx="12005236" cy="614735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ea typeface="Lato" panose="020F0502020204030203" pitchFamily="34" charset="0"/>
              </a:rPr>
              <a:t>Magnetic field sweeps at constant T (Pinning Parameters) 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62875F88-83AE-3342-00F4-819D2F94FF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8400" t="2430" r="8200" b="2430"/>
          <a:stretch/>
        </p:blipFill>
        <p:spPr>
          <a:xfrm>
            <a:off x="190502" y="1742764"/>
            <a:ext cx="8310850" cy="4715734"/>
          </a:xfrm>
          <a:prstGeom prst="rect">
            <a:avLst/>
          </a:prstGeom>
        </p:spPr>
      </p:pic>
      <p:sp>
        <p:nvSpPr>
          <p:cNvPr id="13" name="CasellaDiTesto 176">
            <a:extLst>
              <a:ext uri="{FF2B5EF4-FFF2-40B4-BE49-F238E27FC236}">
                <a16:creationId xmlns:a16="http://schemas.microsoft.com/office/drawing/2014/main" id="{BD6E1027-1B2D-41E7-CF58-BD0BD9513232}"/>
              </a:ext>
            </a:extLst>
          </p:cNvPr>
          <p:cNvSpPr txBox="1"/>
          <p:nvPr/>
        </p:nvSpPr>
        <p:spPr>
          <a:xfrm>
            <a:off x="8989594" y="1442130"/>
            <a:ext cx="31090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Book Antiqua" panose="02040602050305030304" pitchFamily="18" charset="0"/>
              </a:rPr>
              <a:t>Bands refer to different assumed values for </a:t>
            </a:r>
          </a:p>
          <a:p>
            <a:pPr algn="ctr"/>
            <a:r>
              <a:rPr lang="el-GR" sz="1600" dirty="0">
                <a:latin typeface="Book Antiqua" panose="02040602050305030304" pitchFamily="18" charset="0"/>
              </a:rPr>
              <a:t>λ</a:t>
            </a:r>
            <a:r>
              <a:rPr lang="en-GB" sz="1600" baseline="-25000" dirty="0">
                <a:latin typeface="Book Antiqua" panose="02040602050305030304" pitchFamily="18" charset="0"/>
              </a:rPr>
              <a:t>L</a:t>
            </a:r>
            <a:r>
              <a:rPr lang="en-GB" sz="1600" dirty="0">
                <a:latin typeface="Book Antiqua" panose="02040602050305030304" pitchFamily="18" charset="0"/>
              </a:rPr>
              <a:t>(0) = [150,600] nm</a:t>
            </a:r>
          </a:p>
          <a:p>
            <a:pPr algn="ctr"/>
            <a:r>
              <a:rPr lang="en-GB" sz="1600" dirty="0">
                <a:latin typeface="Book Antiqua" panose="02040602050305030304" pitchFamily="18" charset="0"/>
              </a:rPr>
              <a:t>(full dots correspond to 150 nm)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95">
                <a:extLst>
                  <a:ext uri="{FF2B5EF4-FFF2-40B4-BE49-F238E27FC236}">
                    <a16:creationId xmlns:a16="http://schemas.microsoft.com/office/drawing/2014/main" id="{C93E4241-4421-77B4-EAD0-15C027E1EC99}"/>
                  </a:ext>
                </a:extLst>
              </p:cNvPr>
              <p:cNvSpPr txBox="1"/>
              <p:nvPr/>
            </p:nvSpPr>
            <p:spPr>
              <a:xfrm>
                <a:off x="8989594" y="2765569"/>
                <a:ext cx="2820922" cy="17543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600" dirty="0">
                    <a:latin typeface="Book Antiqua" panose="02040602050305030304" pitchFamily="18" charset="0"/>
                    <a:sym typeface="Wingdings" panose="05000000000000000000" pitchFamily="2" charset="2"/>
                  </a:rPr>
                  <a:t>Gittleman-Rosenblum pinning parameters, with</a:t>
                </a:r>
                <a:r>
                  <a:rPr lang="en-GB" sz="1600" dirty="0">
                    <a:latin typeface="Book Antiqua" panose="02040602050305030304" pitchFamily="18" charset="0"/>
                  </a:rPr>
                  <a:t> the estimation of the maximum creep factor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GB" sz="1600" dirty="0">
                    <a:latin typeface="Book Antiqua" panose="02040602050305030304" pitchFamily="18" charset="0"/>
                  </a:rPr>
                  <a:t>, see:  </a:t>
                </a:r>
              </a:p>
              <a:p>
                <a:endParaRPr lang="en-GB" sz="1600" dirty="0">
                  <a:latin typeface="Book Antiqua" panose="02040602050305030304" pitchFamily="18" charset="0"/>
                </a:endParaRPr>
              </a:p>
              <a:p>
                <a:r>
                  <a:rPr lang="en-US" sz="1400" dirty="0">
                    <a:solidFill>
                      <a:srgbClr val="222222"/>
                    </a:solidFill>
                    <a:latin typeface="Book Antiqua" panose="02040602050305030304" pitchFamily="18" charset="0"/>
                  </a:rPr>
                  <a:t>N. Pompeo, et al., </a:t>
                </a:r>
                <a:r>
                  <a:rPr lang="en-US" sz="1400" i="1" dirty="0">
                    <a:solidFill>
                      <a:srgbClr val="222222"/>
                    </a:solidFill>
                    <a:latin typeface="Book Antiqua" panose="02040602050305030304" pitchFamily="18" charset="0"/>
                  </a:rPr>
                  <a:t>Physical Review B</a:t>
                </a:r>
                <a:r>
                  <a:rPr lang="en-US" sz="1400" dirty="0">
                    <a:solidFill>
                      <a:srgbClr val="222222"/>
                    </a:solidFill>
                    <a:latin typeface="Book Antiqua" panose="02040602050305030304" pitchFamily="18" charset="0"/>
                  </a:rPr>
                  <a:t> 78.9 (2008): 094503.</a:t>
                </a:r>
                <a:endParaRPr lang="en-US" sz="1400" dirty="0">
                  <a:latin typeface="Book Antiqua" panose="02040602050305030304" pitchFamily="18" charset="0"/>
                </a:endParaRPr>
              </a:p>
            </p:txBody>
          </p:sp>
        </mc:Choice>
        <mc:Fallback xmlns="">
          <p:sp>
            <p:nvSpPr>
              <p:cNvPr id="15" name="CasellaDiTesto 195">
                <a:extLst>
                  <a:ext uri="{FF2B5EF4-FFF2-40B4-BE49-F238E27FC236}">
                    <a16:creationId xmlns:a16="http://schemas.microsoft.com/office/drawing/2014/main" id="{C93E4241-4421-77B4-EAD0-15C027E1EC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9594" y="2765569"/>
                <a:ext cx="2820922" cy="1754326"/>
              </a:xfrm>
              <a:prstGeom prst="rect">
                <a:avLst/>
              </a:prstGeom>
              <a:blipFill>
                <a:blip r:embed="rId4"/>
                <a:stretch>
                  <a:fillRect l="-1299" t="-1045" r="-2597" b="-27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asellaDiTesto 176">
            <a:extLst>
              <a:ext uri="{FF2B5EF4-FFF2-40B4-BE49-F238E27FC236}">
                <a16:creationId xmlns:a16="http://schemas.microsoft.com/office/drawing/2014/main" id="{2D4BA97A-4E21-4A9F-24A8-BFDFF7B49F5C}"/>
              </a:ext>
            </a:extLst>
          </p:cNvPr>
          <p:cNvSpPr txBox="1"/>
          <p:nvPr/>
        </p:nvSpPr>
        <p:spPr>
          <a:xfrm>
            <a:off x="8803180" y="4734949"/>
            <a:ext cx="319831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Book Antiqua" panose="02040602050305030304" pitchFamily="18" charset="0"/>
              </a:rPr>
              <a:t>Considering pinning</a:t>
            </a:r>
            <a:r>
              <a:rPr lang="en-US" sz="1600" dirty="0">
                <a:latin typeface="Book Antiqua" panose="02040602050305030304" pitchFamily="18" charset="0"/>
              </a:rPr>
              <a:t>, at</a:t>
            </a:r>
            <a:r>
              <a:rPr lang="en-GB" sz="1600" i="1" dirty="0">
                <a:latin typeface="Book Antiqua" panose="02040602050305030304" pitchFamily="18" charset="0"/>
              </a:rPr>
              <a:t> T</a:t>
            </a:r>
            <a:r>
              <a:rPr lang="en-GB" sz="1600" dirty="0">
                <a:latin typeface="Book Antiqua" panose="02040602050305030304" pitchFamily="18" charset="0"/>
              </a:rPr>
              <a:t> &lt; 70 K,</a:t>
            </a:r>
            <a:r>
              <a:rPr lang="en-GB" sz="1600" i="1" dirty="0">
                <a:latin typeface="Book Antiqua" panose="02040602050305030304" pitchFamily="18" charset="0"/>
              </a:rPr>
              <a:t> B</a:t>
            </a:r>
            <a:r>
              <a:rPr lang="en-GB" sz="1600" dirty="0">
                <a:latin typeface="Book Antiqua" panose="02040602050305030304" pitchFamily="18" charset="0"/>
              </a:rPr>
              <a:t> = 12 T and </a:t>
            </a:r>
            <a:r>
              <a:rPr lang="en-GB" sz="1600" i="1" dirty="0">
                <a:latin typeface="Book Antiqua" panose="02040602050305030304" pitchFamily="18" charset="0"/>
              </a:rPr>
              <a:t>f</a:t>
            </a:r>
            <a:r>
              <a:rPr lang="en-GB" sz="1600" dirty="0">
                <a:latin typeface="Book Antiqua" panose="02040602050305030304" pitchFamily="18" charset="0"/>
              </a:rPr>
              <a:t> = 2 GHz</a:t>
            </a:r>
            <a:r>
              <a:rPr lang="en-US" sz="1600" dirty="0">
                <a:latin typeface="Book Antiqua" panose="02040602050305030304" pitchFamily="18" charset="0"/>
              </a:rPr>
              <a:t>:</a:t>
            </a:r>
          </a:p>
          <a:p>
            <a:pPr algn="ctr"/>
            <a:endParaRPr lang="en-US" sz="800" dirty="0">
              <a:latin typeface="Book Antiqua" panose="0204060205030503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600" dirty="0">
                <a:latin typeface="Book Antiqua" panose="02040602050305030304" pitchFamily="18" charset="0"/>
              </a:rPr>
              <a:t>If </a:t>
            </a:r>
            <a:r>
              <a:rPr lang="el-GR" sz="1600" dirty="0">
                <a:latin typeface="Book Antiqua" panose="02040602050305030304" pitchFamily="18" charset="0"/>
              </a:rPr>
              <a:t>λ</a:t>
            </a:r>
            <a:r>
              <a:rPr lang="en-GB" sz="1600" baseline="-25000" dirty="0">
                <a:latin typeface="Book Antiqua" panose="02040602050305030304" pitchFamily="18" charset="0"/>
              </a:rPr>
              <a:t>L</a:t>
            </a:r>
            <a:r>
              <a:rPr lang="en-GB" sz="1600" dirty="0">
                <a:latin typeface="Book Antiqua" panose="02040602050305030304" pitchFamily="18" charset="0"/>
              </a:rPr>
              <a:t>(0) = 150 nm </a:t>
            </a:r>
            <a:r>
              <a:rPr lang="en-GB" sz="1600" dirty="0">
                <a:latin typeface="Book Antiqua" panose="02040602050305030304" pitchFamily="18" charset="0"/>
                <a:sym typeface="Wingdings" panose="05000000000000000000" pitchFamily="2" charset="2"/>
              </a:rPr>
              <a:t>    </a:t>
            </a:r>
            <a:r>
              <a:rPr lang="en-US" sz="1600" dirty="0">
                <a:solidFill>
                  <a:srgbClr val="FF0000"/>
                </a:solidFill>
                <a:latin typeface="Book Antiqua" panose="02040602050305030304" pitchFamily="18" charset="0"/>
              </a:rPr>
              <a:t>thickness </a:t>
            </a:r>
            <a:r>
              <a:rPr lang="en-GB" sz="1600" dirty="0">
                <a:solidFill>
                  <a:srgbClr val="FF0000"/>
                </a:solidFill>
                <a:latin typeface="Book Antiqua" panose="02040602050305030304" pitchFamily="18" charset="0"/>
              </a:rPr>
              <a:t>~ </a:t>
            </a:r>
            <a:r>
              <a:rPr lang="en-GB" sz="1600" dirty="0">
                <a:solidFill>
                  <a:srgbClr val="FF0000"/>
                </a:solidFill>
                <a:latin typeface="Book Antiqua" panose="02040602050305030304" pitchFamily="18" charset="0"/>
                <a:sym typeface="Wingdings" panose="05000000000000000000" pitchFamily="2" charset="2"/>
              </a:rPr>
              <a:t>4 µ</a:t>
            </a:r>
            <a:r>
              <a:rPr lang="en-US" sz="1600" dirty="0">
                <a:solidFill>
                  <a:srgbClr val="FF0000"/>
                </a:solidFill>
                <a:latin typeface="Book Antiqua" panose="02040602050305030304" pitchFamily="18" charset="0"/>
                <a:sym typeface="Wingdings" panose="05000000000000000000" pitchFamily="2" charset="2"/>
              </a:rPr>
              <a:t>m</a:t>
            </a:r>
            <a:endParaRPr lang="en-US" sz="1600" dirty="0">
              <a:latin typeface="Book Antiqua" panose="0204060205030503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800" dirty="0">
              <a:solidFill>
                <a:srgbClr val="FF0000"/>
              </a:solidFill>
              <a:latin typeface="Book Antiqua" panose="02040602050305030304" pitchFamily="18" charset="0"/>
              <a:sym typeface="Wingdings" panose="05000000000000000000" pitchFamily="2" charset="2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600" dirty="0">
                <a:latin typeface="Book Antiqua" panose="02040602050305030304" pitchFamily="18" charset="0"/>
              </a:rPr>
              <a:t>If </a:t>
            </a:r>
            <a:r>
              <a:rPr lang="el-GR" sz="1600" dirty="0">
                <a:latin typeface="Book Antiqua" panose="02040602050305030304" pitchFamily="18" charset="0"/>
              </a:rPr>
              <a:t>λ</a:t>
            </a:r>
            <a:r>
              <a:rPr lang="en-GB" sz="1600" baseline="-25000" dirty="0">
                <a:latin typeface="Book Antiqua" panose="02040602050305030304" pitchFamily="18" charset="0"/>
              </a:rPr>
              <a:t>L</a:t>
            </a:r>
            <a:r>
              <a:rPr lang="en-GB" sz="1600" dirty="0">
                <a:latin typeface="Book Antiqua" panose="02040602050305030304" pitchFamily="18" charset="0"/>
              </a:rPr>
              <a:t>(0) = 600 nm </a:t>
            </a:r>
            <a:r>
              <a:rPr lang="en-GB" sz="1600" dirty="0">
                <a:latin typeface="Book Antiqua" panose="02040602050305030304" pitchFamily="18" charset="0"/>
                <a:sym typeface="Wingdings" panose="05000000000000000000" pitchFamily="2" charset="2"/>
              </a:rPr>
              <a:t>   </a:t>
            </a:r>
            <a:r>
              <a:rPr lang="en-US" sz="1600" dirty="0">
                <a:solidFill>
                  <a:srgbClr val="FF0000"/>
                </a:solidFill>
                <a:latin typeface="Book Antiqua" panose="02040602050305030304" pitchFamily="18" charset="0"/>
              </a:rPr>
              <a:t>thickness </a:t>
            </a:r>
            <a:r>
              <a:rPr lang="en-GB" sz="1600" dirty="0">
                <a:solidFill>
                  <a:srgbClr val="FF0000"/>
                </a:solidFill>
                <a:latin typeface="Book Antiqua" panose="02040602050305030304" pitchFamily="18" charset="0"/>
              </a:rPr>
              <a:t>~ </a:t>
            </a:r>
            <a:r>
              <a:rPr lang="en-GB" sz="1600" dirty="0">
                <a:solidFill>
                  <a:srgbClr val="FF0000"/>
                </a:solidFill>
                <a:latin typeface="Book Antiqua" panose="02040602050305030304" pitchFamily="18" charset="0"/>
                <a:sym typeface="Wingdings" panose="05000000000000000000" pitchFamily="2" charset="2"/>
              </a:rPr>
              <a:t>5.5 µ</a:t>
            </a:r>
            <a:r>
              <a:rPr lang="en-US" sz="1600" dirty="0">
                <a:solidFill>
                  <a:srgbClr val="FF0000"/>
                </a:solidFill>
                <a:latin typeface="Book Antiqua" panose="02040602050305030304" pitchFamily="18" charset="0"/>
                <a:sym typeface="Wingdings" panose="05000000000000000000" pitchFamily="2" charset="2"/>
              </a:rPr>
              <a:t>m</a:t>
            </a:r>
            <a:endParaRPr lang="en-GB" sz="1600" dirty="0">
              <a:solidFill>
                <a:srgbClr val="FF0000"/>
              </a:solidFill>
              <a:latin typeface="Book Antiqua" panose="02040602050305030304" pitchFamily="18" charset="0"/>
              <a:sym typeface="Wingdings" panose="05000000000000000000" pitchFamily="2" charset="2"/>
            </a:endParaRPr>
          </a:p>
        </p:txBody>
      </p:sp>
      <p:sp>
        <p:nvSpPr>
          <p:cNvPr id="2" name="Segnaposto numero diapositiva 7">
            <a:extLst>
              <a:ext uri="{FF2B5EF4-FFF2-40B4-BE49-F238E27FC236}">
                <a16:creationId xmlns:a16="http://schemas.microsoft.com/office/drawing/2014/main" id="{8C5F079C-1D59-0950-2949-646C2C0E2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610195F-E6DF-4B23-8012-DA17FBE6B6FF}" type="slidenum">
              <a:rPr lang="it-IT" smtClean="0"/>
              <a:pPr/>
              <a:t>30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58478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85302-0BF3-AEBE-E55E-B01840315E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8E90EC66-F1AC-A39D-E665-6CFF3BA2D4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7888" r="7792"/>
          <a:stretch/>
        </p:blipFill>
        <p:spPr>
          <a:xfrm>
            <a:off x="267741" y="1673352"/>
            <a:ext cx="8753856" cy="49097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A47A0C4-2856-E310-B009-12C6CF7AD095}"/>
                  </a:ext>
                </a:extLst>
              </p:cNvPr>
              <p:cNvSpPr txBox="1"/>
              <p:nvPr/>
            </p:nvSpPr>
            <p:spPr>
              <a:xfrm>
                <a:off x="9085605" y="2898225"/>
                <a:ext cx="3074028" cy="3415569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90000" tIns="45000" rIns="90000" bIns="45000" anchor="t">
                <a:noAutofit/>
              </a:bodyPr>
              <a:lstStyle/>
              <a:p>
                <a:pPr algn="ctr"/>
                <a:r>
                  <a:rPr lang="it-IT" sz="1600" b="0" strike="noStrike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Wrt YBCO </a:t>
                </a:r>
                <a:r>
                  <a:rPr lang="it-IT" sz="1600" b="0" strike="noStrike" spc="-1" dirty="0" err="1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SuperPower</a:t>
                </a:r>
                <a:r>
                  <a:rPr lang="it-IT" sz="1600" b="0" strike="noStrike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CC</a:t>
                </a:r>
                <a:r>
                  <a:rPr lang="en-GB" sz="1600" b="0" strike="noStrike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:</a:t>
                </a:r>
              </a:p>
              <a:p>
                <a:pPr algn="ctr"/>
                <a:endParaRPr lang="en-GB" sz="500" i="1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𝑏𝑢𝑙𝑘</m:t>
                        </m:r>
                      </m:sub>
                    </m:sSub>
                  </m:oMath>
                </a14:m>
                <a:r>
                  <a:rPr lang="it-IT" sz="1600" b="0" strike="noStrike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(</a:t>
                </a:r>
                <a:r>
                  <a:rPr lang="it-IT" sz="1600" b="0" strike="noStrike" spc="-1" dirty="0" err="1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computed</a:t>
                </a:r>
                <a:r>
                  <a:rPr lang="it-IT" sz="1600" b="0" strike="noStrike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</a:t>
                </a:r>
                <a:r>
                  <a:rPr lang="it-IT" sz="1600" b="0" strike="noStrike" spc="-1" dirty="0" err="1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assuming</a:t>
                </a:r>
                <a:r>
                  <a:rPr lang="it-IT" sz="1600" b="0" strike="noStrike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a </a:t>
                </a:r>
                <a:r>
                  <a:rPr lang="it-IT" sz="1600" b="0" strike="noStrike" spc="-1" dirty="0" err="1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thickness</a:t>
                </a:r>
                <a:r>
                  <a:rPr lang="it-IT" sz="1600" b="0" strike="noStrike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of ~</a:t>
                </a:r>
                <a:r>
                  <a:rPr lang="it-IT" sz="1600" spc="-1" dirty="0">
                    <a:latin typeface="Book Antiqua" panose="02040602050305030304" pitchFamily="18" charset="0"/>
                  </a:rPr>
                  <a:t>3 µ</a:t>
                </a:r>
                <a:r>
                  <a:rPr lang="it-IT" sz="1600" b="0" strike="noStrike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m) </a:t>
                </a:r>
                <a:r>
                  <a:rPr lang="it-IT" sz="1600" b="0" strike="noStrike" spc="-1" dirty="0" err="1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within</a:t>
                </a:r>
                <a:r>
                  <a:rPr lang="it-IT" sz="1600" b="0" strike="noStrike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a </a:t>
                </a:r>
                <a:r>
                  <a:rPr lang="it-IT" sz="1600" b="0" strike="noStrike" spc="-1" dirty="0" err="1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factor</a:t>
                </a:r>
                <a:r>
                  <a:rPr lang="it-IT" sz="1600" b="0" strike="noStrike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of   1.5-2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sz="900" spc="-1" dirty="0">
                  <a:solidFill>
                    <a:schemeClr val="tx1"/>
                  </a:solidFill>
                  <a:latin typeface="Book Antiqua" panose="0204060205030503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it-IT" sz="1600" b="0" strike="noStrike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</a:t>
                </a:r>
                <a:r>
                  <a:rPr lang="it-IT" sz="1600" b="0" strike="noStrike" spc="-1" dirty="0" err="1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is</a:t>
                </a:r>
                <a:r>
                  <a:rPr lang="it-IT" sz="1600" b="0" strike="noStrike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the </a:t>
                </a:r>
                <a:r>
                  <a:rPr lang="it-IT" sz="1600" b="0" strike="noStrike" spc="-1" dirty="0" err="1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dominant</a:t>
                </a:r>
                <a:r>
                  <a:rPr lang="it-IT" sz="1600" b="0" strike="noStrike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</a:t>
                </a:r>
                <a:r>
                  <a:rPr lang="it-IT" sz="1600" b="0" strike="noStrike" spc="-1" dirty="0" err="1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factor</a:t>
                </a:r>
                <a:r>
                  <a:rPr lang="it-IT" sz="1600" b="0" strike="noStrike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it-IT" sz="1600" b="0" strike="noStrike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</a:t>
                </a:r>
                <a:r>
                  <a:rPr lang="it-IT" sz="1600" b="0" strike="noStrike" spc="-1" dirty="0" err="1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difference</a:t>
                </a:r>
                <a:r>
                  <a:rPr lang="it-IT" sz="1600" b="0" strike="noStrike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@ 70 K</a:t>
                </a:r>
              </a:p>
              <a:p>
                <a:endParaRPr lang="it-IT" sz="900" spc="-1" dirty="0">
                  <a:solidFill>
                    <a:schemeClr val="tx1"/>
                  </a:solidFill>
                  <a:latin typeface="Book Antiqua" panose="0204060205030503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1600" spc="-1" dirty="0" err="1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Promising</a:t>
                </a:r>
                <a:r>
                  <a:rPr lang="it-IT" sz="1600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</a:t>
                </a:r>
                <a:r>
                  <a:rPr lang="it-IT" sz="1600" spc="-1" dirty="0" err="1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results</a:t>
                </a:r>
                <a:r>
                  <a:rPr lang="it-IT" sz="1600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: </a:t>
                </a:r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it-IT" sz="1600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</a:t>
                </a:r>
                <a:r>
                  <a:rPr lang="it-IT" sz="1600" spc="-1" dirty="0" err="1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constant</a:t>
                </a:r>
                <a:r>
                  <a:rPr lang="it-IT" sz="1600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in the </a:t>
                </a:r>
                <a:r>
                  <a:rPr lang="it-IT" sz="1600" i="1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T-B</a:t>
                </a:r>
                <a:r>
                  <a:rPr lang="it-IT" sz="1600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range </a:t>
                </a:r>
                <a:r>
                  <a:rPr lang="it-IT" sz="1600" spc="-1" dirty="0" err="1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reported</a:t>
                </a:r>
                <a:r>
                  <a:rPr lang="it-IT" sz="1600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(</a:t>
                </a:r>
                <a:r>
                  <a:rPr lang="it-IT" sz="1600" spc="-1" dirty="0" err="1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crucial</a:t>
                </a:r>
                <a:r>
                  <a:rPr lang="it-IT" sz="1600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for high B </a:t>
                </a:r>
                <a:r>
                  <a:rPr lang="it-IT" sz="1600" spc="-1" dirty="0" err="1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applications</a:t>
                </a:r>
                <a:r>
                  <a:rPr lang="it-IT" sz="1600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)</a:t>
                </a:r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:endParaRPr lang="it-IT" sz="900" spc="-1" dirty="0">
                  <a:solidFill>
                    <a:schemeClr val="tx1"/>
                  </a:solidFill>
                  <a:latin typeface="Book Antiqua" panose="02040602050305030304" pitchFamily="18" charset="0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:r>
                  <a:rPr lang="it-IT" sz="1600" spc="-1" dirty="0" err="1">
                    <a:latin typeface="Book Antiqua" panose="02040602050305030304" pitchFamily="18" charset="0"/>
                  </a:rPr>
                  <a:t>Ample</a:t>
                </a:r>
                <a:r>
                  <a:rPr lang="it-IT" sz="1600" spc="-1" dirty="0">
                    <a:latin typeface="Book Antiqua" panose="02040602050305030304" pitchFamily="18" charset="0"/>
                  </a:rPr>
                  <a:t> </a:t>
                </a:r>
                <a:r>
                  <a:rPr lang="it-IT" sz="1600" spc="-1" dirty="0" err="1">
                    <a:latin typeface="Book Antiqua" panose="02040602050305030304" pitchFamily="18" charset="0"/>
                  </a:rPr>
                  <a:t>margins</a:t>
                </a:r>
                <a:r>
                  <a:rPr lang="it-IT" sz="1600" spc="-1" dirty="0">
                    <a:latin typeface="Book Antiqua" panose="02040602050305030304" pitchFamily="18" charset="0"/>
                  </a:rPr>
                  <a:t> for</a:t>
                </a:r>
                <a:r>
                  <a:rPr lang="it-IT" sz="1600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it-IT" sz="1600" spc="-1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optimization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A47A0C4-2856-E310-B009-12C6CF7AD0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5605" y="2898225"/>
                <a:ext cx="3074028" cy="3415569"/>
              </a:xfrm>
              <a:prstGeom prst="rect">
                <a:avLst/>
              </a:prstGeom>
              <a:blipFill>
                <a:blip r:embed="rId4"/>
                <a:stretch>
                  <a:fillRect l="-792" t="-535" b="-6774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asellaDiTesto 176">
            <a:extLst>
              <a:ext uri="{FF2B5EF4-FFF2-40B4-BE49-F238E27FC236}">
                <a16:creationId xmlns:a16="http://schemas.microsoft.com/office/drawing/2014/main" id="{48159268-2F51-5ACE-71EE-D6D282F94E3A}"/>
              </a:ext>
            </a:extLst>
          </p:cNvPr>
          <p:cNvSpPr txBox="1"/>
          <p:nvPr/>
        </p:nvSpPr>
        <p:spPr>
          <a:xfrm>
            <a:off x="9676435" y="1742764"/>
            <a:ext cx="232506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Book Antiqua" panose="02040602050305030304" pitchFamily="18" charset="0"/>
              </a:rPr>
              <a:t>Bands refer to different assumed values for </a:t>
            </a:r>
          </a:p>
          <a:p>
            <a:pPr algn="ctr"/>
            <a:r>
              <a:rPr lang="el-GR" sz="1600" dirty="0">
                <a:latin typeface="Book Antiqua" panose="02040602050305030304" pitchFamily="18" charset="0"/>
              </a:rPr>
              <a:t>λ</a:t>
            </a:r>
            <a:r>
              <a:rPr lang="en-GB" sz="1600" baseline="-25000" dirty="0">
                <a:latin typeface="Book Antiqua" panose="02040602050305030304" pitchFamily="18" charset="0"/>
              </a:rPr>
              <a:t>L</a:t>
            </a:r>
            <a:r>
              <a:rPr lang="en-GB" sz="1600" dirty="0">
                <a:latin typeface="Book Antiqua" panose="02040602050305030304" pitchFamily="18" charset="0"/>
              </a:rPr>
              <a:t>(0) = [150,600] nm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B95C3EC-774F-C703-59AF-793D30D1402A}"/>
              </a:ext>
            </a:extLst>
          </p:cNvPr>
          <p:cNvCxnSpPr>
            <a:cxnSpLocks/>
            <a:endCxn id="17" idx="1"/>
          </p:cNvCxnSpPr>
          <p:nvPr/>
        </p:nvCxnSpPr>
        <p:spPr>
          <a:xfrm flipV="1">
            <a:off x="8494776" y="2173651"/>
            <a:ext cx="1181659" cy="301811"/>
          </a:xfrm>
          <a:prstGeom prst="straightConnector1">
            <a:avLst/>
          </a:prstGeom>
          <a:ln w="38100">
            <a:solidFill>
              <a:srgbClr val="552A5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EC90E58-F106-D853-FAC5-E0988019A43C}"/>
              </a:ext>
            </a:extLst>
          </p:cNvPr>
          <p:cNvCxnSpPr>
            <a:cxnSpLocks/>
          </p:cNvCxnSpPr>
          <p:nvPr/>
        </p:nvCxnSpPr>
        <p:spPr>
          <a:xfrm flipV="1">
            <a:off x="8631936" y="2322576"/>
            <a:ext cx="1108507" cy="653652"/>
          </a:xfrm>
          <a:prstGeom prst="straightConnector1">
            <a:avLst/>
          </a:prstGeom>
          <a:ln w="38100">
            <a:solidFill>
              <a:srgbClr val="ECB1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egnaposto numero diapositiva 7">
            <a:extLst>
              <a:ext uri="{FF2B5EF4-FFF2-40B4-BE49-F238E27FC236}">
                <a16:creationId xmlns:a16="http://schemas.microsoft.com/office/drawing/2014/main" id="{386DD364-29B0-5121-B045-5CA863DF5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610195F-E6DF-4B23-8012-DA17FBE6B6FF}" type="slidenum">
              <a:rPr lang="it-IT" smtClean="0"/>
              <a:pPr/>
              <a:t>31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86087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06FF1F-4F6A-D0AA-DC13-B2A42B6877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540FA040-8884-FA5B-336F-EE85D5947F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7237" t="5143" r="51588"/>
          <a:stretch/>
        </p:blipFill>
        <p:spPr>
          <a:xfrm>
            <a:off x="495172" y="960074"/>
            <a:ext cx="5020057" cy="5469244"/>
          </a:xfrm>
          <a:prstGeom prst="rect">
            <a:avLst/>
          </a:prstGeom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21E7A079-61BC-7AC4-CB15-04385232B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82" y="53734"/>
            <a:ext cx="12005236" cy="61473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>
                <a:ea typeface="Lato" panose="020F0502020204030203" pitchFamily="34" charset="0"/>
              </a:rPr>
              <a:t>Pinning parameters comparison, magnetic field sweeps at constant 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7">
                <a:extLst>
                  <a:ext uri="{FF2B5EF4-FFF2-40B4-BE49-F238E27FC236}">
                    <a16:creationId xmlns:a16="http://schemas.microsoft.com/office/drawing/2014/main" id="{AA0FA76A-47D2-CD62-36D7-C1D1EC3B9C98}"/>
                  </a:ext>
                </a:extLst>
              </p:cNvPr>
              <p:cNvSpPr txBox="1"/>
              <p:nvPr/>
            </p:nvSpPr>
            <p:spPr>
              <a:xfrm>
                <a:off x="3827934" y="3510030"/>
                <a:ext cx="10473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24.2 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GHz</m:t>
                      </m:r>
                    </m:oMath>
                  </m:oMathPara>
                </a14:m>
                <a:endParaRPr lang="en-GB" dirty="0">
                  <a:latin typeface="Book Antiqua" panose="02040602050305030304" pitchFamily="18" charset="0"/>
                </a:endParaRPr>
              </a:p>
            </p:txBody>
          </p:sp>
        </mc:Choice>
        <mc:Fallback xmlns="">
          <p:sp>
            <p:nvSpPr>
              <p:cNvPr id="15" name="CasellaDiTesto 7">
                <a:extLst>
                  <a:ext uri="{FF2B5EF4-FFF2-40B4-BE49-F238E27FC236}">
                    <a16:creationId xmlns:a16="http://schemas.microsoft.com/office/drawing/2014/main" id="{AA0FA76A-47D2-CD62-36D7-C1D1EC3B9C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7934" y="3510030"/>
                <a:ext cx="1047342" cy="369332"/>
              </a:xfrm>
              <a:prstGeom prst="rect">
                <a:avLst/>
              </a:prstGeom>
              <a:blipFill>
                <a:blip r:embed="rId4"/>
                <a:stretch>
                  <a:fillRect r="-5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7">
                <a:extLst>
                  <a:ext uri="{FF2B5EF4-FFF2-40B4-BE49-F238E27FC236}">
                    <a16:creationId xmlns:a16="http://schemas.microsoft.com/office/drawing/2014/main" id="{AB77001E-BBD7-C9E7-03CA-251AEA1B1130}"/>
                  </a:ext>
                </a:extLst>
              </p:cNvPr>
              <p:cNvSpPr txBox="1"/>
              <p:nvPr/>
            </p:nvSpPr>
            <p:spPr>
              <a:xfrm>
                <a:off x="1868616" y="2558963"/>
                <a:ext cx="10488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26.7 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GHz</m:t>
                      </m:r>
                    </m:oMath>
                  </m:oMathPara>
                </a14:m>
                <a:endParaRPr lang="en-GB" dirty="0">
                  <a:latin typeface="Book Antiqua" panose="02040602050305030304" pitchFamily="18" charset="0"/>
                </a:endParaRPr>
              </a:p>
            </p:txBody>
          </p:sp>
        </mc:Choice>
        <mc:Fallback xmlns="">
          <p:sp>
            <p:nvSpPr>
              <p:cNvPr id="16" name="CasellaDiTesto 7">
                <a:extLst>
                  <a:ext uri="{FF2B5EF4-FFF2-40B4-BE49-F238E27FC236}">
                    <a16:creationId xmlns:a16="http://schemas.microsoft.com/office/drawing/2014/main" id="{AB77001E-BBD7-C9E7-03CA-251AEA1B11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8616" y="2558963"/>
                <a:ext cx="1048802" cy="369332"/>
              </a:xfrm>
              <a:prstGeom prst="rect">
                <a:avLst/>
              </a:prstGeom>
              <a:blipFill>
                <a:blip r:embed="rId5"/>
                <a:stretch>
                  <a:fillRect r="-5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6">
                <a:extLst>
                  <a:ext uri="{FF2B5EF4-FFF2-40B4-BE49-F238E27FC236}">
                    <a16:creationId xmlns:a16="http://schemas.microsoft.com/office/drawing/2014/main" id="{D7BD6A47-7B2E-0C8E-CA8A-F3ED11D2B4E8}"/>
                  </a:ext>
                </a:extLst>
              </p:cNvPr>
              <p:cNvSpPr txBox="1"/>
              <p:nvPr/>
            </p:nvSpPr>
            <p:spPr>
              <a:xfrm>
                <a:off x="6096000" y="5736761"/>
                <a:ext cx="5093291" cy="944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>
                    <a:latin typeface="Book Antiqua" panose="02040602050305030304" pitchFamily="18" charset="0"/>
                  </a:rPr>
                  <a:t>The recent sample (NdYAG031) clearly shows improved performances both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dirty="0">
                    <a:latin typeface="Book Antiqua" panose="0204060205030503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GB" dirty="0">
                    <a:latin typeface="Book Antiqua" panose="02040602050305030304" pitchFamily="18" charset="0"/>
                  </a:rPr>
                  <a:t> compared to the old one (NdYAG012)</a:t>
                </a:r>
              </a:p>
            </p:txBody>
          </p:sp>
        </mc:Choice>
        <mc:Fallback xmlns="">
          <p:sp>
            <p:nvSpPr>
              <p:cNvPr id="18" name="CasellaDiTesto 176">
                <a:extLst>
                  <a:ext uri="{FF2B5EF4-FFF2-40B4-BE49-F238E27FC236}">
                    <a16:creationId xmlns:a16="http://schemas.microsoft.com/office/drawing/2014/main" id="{D7BD6A47-7B2E-0C8E-CA8A-F3ED11D2B4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5736761"/>
                <a:ext cx="5093291" cy="944746"/>
              </a:xfrm>
              <a:prstGeom prst="rect">
                <a:avLst/>
              </a:prstGeom>
              <a:blipFill>
                <a:blip r:embed="rId6"/>
                <a:stretch>
                  <a:fillRect t="-2581" b="-9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phic 5">
            <a:extLst>
              <a:ext uri="{FF2B5EF4-FFF2-40B4-BE49-F238E27FC236}">
                <a16:creationId xmlns:a16="http://schemas.microsoft.com/office/drawing/2014/main" id="{94C0A956-3021-4D4A-112B-CB6B823048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918468" y="960074"/>
            <a:ext cx="5778360" cy="4681542"/>
          </a:xfrm>
          <a:prstGeom prst="rect">
            <a:avLst/>
          </a:prstGeom>
        </p:spPr>
      </p:pic>
      <p:sp>
        <p:nvSpPr>
          <p:cNvPr id="2" name="Segnaposto numero diapositiva 7">
            <a:extLst>
              <a:ext uri="{FF2B5EF4-FFF2-40B4-BE49-F238E27FC236}">
                <a16:creationId xmlns:a16="http://schemas.microsoft.com/office/drawing/2014/main" id="{25253306-9F34-1EF1-3901-27CDE3019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610195F-E6DF-4B23-8012-DA17FBE6B6FF}" type="slidenum">
              <a:rPr lang="it-IT" smtClean="0"/>
              <a:pPr/>
              <a:t>32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53159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raphic 36">
            <a:extLst>
              <a:ext uri="{FF2B5EF4-FFF2-40B4-BE49-F238E27FC236}">
                <a16:creationId xmlns:a16="http://schemas.microsoft.com/office/drawing/2014/main" id="{533C5BA6-2EBA-35CA-8E33-7E0DA1CF82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725" t="5972" r="27400" b="2200"/>
          <a:stretch/>
        </p:blipFill>
        <p:spPr>
          <a:xfrm>
            <a:off x="5889646" y="2395188"/>
            <a:ext cx="6152306" cy="414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8" name="CasellaDiTesto 15">
                <a:extLst>
                  <a:ext uri="{FF2B5EF4-FFF2-40B4-BE49-F238E27FC236}">
                    <a16:creationId xmlns:a16="http://schemas.microsoft.com/office/drawing/2014/main" id="{CB2EE806-E46A-470D-D2B5-2C47B3761D3B}"/>
                  </a:ext>
                </a:extLst>
              </p:cNvPr>
              <p:cNvSpPr txBox="1"/>
              <p:nvPr/>
            </p:nvSpPr>
            <p:spPr>
              <a:xfrm>
                <a:off x="408087" y="2620461"/>
                <a:ext cx="5097364" cy="3445943"/>
              </a:xfrm>
              <a:prstGeom prst="rect">
                <a:avLst/>
              </a:prstGeom>
              <a:noFill/>
              <a:ln w="28575">
                <a:solidFill>
                  <a:srgbClr val="272729"/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 rtlCol="0" anchor="ctr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For</m:t>
                    </m:r>
                    <m:r>
                      <m:rPr>
                        <m:nor/>
                      </m:rPr>
                      <a:rPr lang="en-GB" sz="2400" b="0" i="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GB" sz="2400" b="0" i="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high</m:t>
                    </m:r>
                    <m:r>
                      <m:rPr>
                        <m:nor/>
                      </m:rPr>
                      <a:rPr lang="en-GB" sz="2400" b="0" i="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−</m:t>
                    </m:r>
                    <m:r>
                      <m:rPr>
                        <m:nor/>
                      </m:rPr>
                      <a:rPr lang="en-GB" sz="2400" b="0" i="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frequency</m:t>
                    </m:r>
                    <m:r>
                      <m:rPr>
                        <m:nor/>
                      </m:rPr>
                      <a:rPr lang="en-GB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GB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applications</m:t>
                    </m:r>
                  </m:oMath>
                </a14:m>
                <a:r>
                  <a:rPr lang="en-GB" sz="2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endParaRPr lang="en-GB" sz="2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u="sng" dirty="0">
                    <a:solidFill>
                      <a:srgbClr val="D9542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Minimize</a:t>
                </a:r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the flux-flow resistivity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b="0" i="1" smtClean="0">
                            <a:solidFill>
                              <a:srgbClr val="D9542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solidFill>
                              <a:srgbClr val="D95422"/>
                            </a:solidFill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it-IT" sz="2400" b="0" i="1" smtClean="0">
                            <a:solidFill>
                              <a:srgbClr val="D95422"/>
                            </a:solidFill>
                            <a:latin typeface="Cambria Math" panose="02040503050406030204" pitchFamily="18" charset="0"/>
                          </a:rPr>
                          <m:t>𝑓𝑓</m:t>
                        </m:r>
                      </m:sub>
                    </m:sSub>
                  </m:oMath>
                </a14:m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 (</a:t>
                </a:r>
                <a:r>
                  <a:rPr lang="en-US" altLang="en-US" sz="2400" dirty="0"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dissipation)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u="sng" dirty="0">
                    <a:solidFill>
                      <a:srgbClr val="D9542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Increase</a:t>
                </a:r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the pinning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b="0" i="1" smtClean="0">
                            <a:solidFill>
                              <a:srgbClr val="D9542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solidFill>
                              <a:srgbClr val="D95422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D95422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:r>
                  <a:rPr lang="en-US" altLang="en-US" sz="2400" dirty="0"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pinning strength)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en-US" sz="2400" dirty="0"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en-US" sz="2400" dirty="0"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en-US" sz="2400" dirty="0">
                  <a:latin typeface="Arial" panose="020B0604020202020204" pitchFamily="34" charset="0"/>
                  <a:ea typeface="Aptos" panose="020B00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CasellaDiTesto 15">
                <a:extLst>
                  <a:ext uri="{FF2B5EF4-FFF2-40B4-BE49-F238E27FC236}">
                    <a16:creationId xmlns:a16="http://schemas.microsoft.com/office/drawing/2014/main" id="{CB2EE806-E46A-470D-D2B5-2C47B3761D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087" y="2620461"/>
                <a:ext cx="5097364" cy="3445943"/>
              </a:xfrm>
              <a:prstGeom prst="rect">
                <a:avLst/>
              </a:prstGeom>
              <a:blipFill>
                <a:blip r:embed="rId4"/>
                <a:stretch>
                  <a:fillRect l="-1427" t="-351"/>
                </a:stretch>
              </a:blipFill>
              <a:ln w="28575">
                <a:solidFill>
                  <a:srgbClr val="272729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Rectangle 38">
            <a:extLst>
              <a:ext uri="{FF2B5EF4-FFF2-40B4-BE49-F238E27FC236}">
                <a16:creationId xmlns:a16="http://schemas.microsoft.com/office/drawing/2014/main" id="{C402E8B1-F893-697C-3649-38512FD1323F}"/>
              </a:ext>
            </a:extLst>
          </p:cNvPr>
          <p:cNvSpPr/>
          <p:nvPr/>
        </p:nvSpPr>
        <p:spPr>
          <a:xfrm>
            <a:off x="1631355" y="5259199"/>
            <a:ext cx="1144728" cy="560666"/>
          </a:xfrm>
          <a:prstGeom prst="rect">
            <a:avLst/>
          </a:prstGeom>
          <a:noFill/>
          <a:ln w="28575">
            <a:solidFill>
              <a:srgbClr val="D9542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ccia a destra 44">
            <a:extLst>
              <a:ext uri="{FF2B5EF4-FFF2-40B4-BE49-F238E27FC236}">
                <a16:creationId xmlns:a16="http://schemas.microsoft.com/office/drawing/2014/main" id="{2E73942A-0062-8DD4-A746-05D03BD1ADD5}"/>
              </a:ext>
            </a:extLst>
          </p:cNvPr>
          <p:cNvSpPr/>
          <p:nvPr/>
        </p:nvSpPr>
        <p:spPr>
          <a:xfrm rot="5400000">
            <a:off x="2392333" y="5402372"/>
            <a:ext cx="290424" cy="274320"/>
          </a:xfrm>
          <a:prstGeom prst="rightArrow">
            <a:avLst/>
          </a:prstGeom>
          <a:solidFill>
            <a:schemeClr val="accent2"/>
          </a:solidFill>
          <a:ln>
            <a:solidFill>
              <a:srgbClr val="272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</a:endParaRPr>
          </a:p>
        </p:txBody>
      </p:sp>
      <p:sp>
        <p:nvSpPr>
          <p:cNvPr id="41" name="Freccia a destra 44">
            <a:extLst>
              <a:ext uri="{FF2B5EF4-FFF2-40B4-BE49-F238E27FC236}">
                <a16:creationId xmlns:a16="http://schemas.microsoft.com/office/drawing/2014/main" id="{D080667A-B1E1-5CA7-1B0B-288F56C1A9FE}"/>
              </a:ext>
            </a:extLst>
          </p:cNvPr>
          <p:cNvSpPr/>
          <p:nvPr/>
        </p:nvSpPr>
        <p:spPr>
          <a:xfrm>
            <a:off x="3065210" y="5375091"/>
            <a:ext cx="290424" cy="265086"/>
          </a:xfrm>
          <a:prstGeom prst="rightArrow">
            <a:avLst/>
          </a:prstGeom>
          <a:solidFill>
            <a:srgbClr val="272729"/>
          </a:solidFill>
          <a:ln>
            <a:solidFill>
              <a:srgbClr val="272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asellaDiTesto 10">
                <a:extLst>
                  <a:ext uri="{FF2B5EF4-FFF2-40B4-BE49-F238E27FC236}">
                    <a16:creationId xmlns:a16="http://schemas.microsoft.com/office/drawing/2014/main" id="{6CAC3464-E35A-15FC-961E-88BC00DA7515}"/>
                  </a:ext>
                </a:extLst>
              </p:cNvPr>
              <p:cNvSpPr txBox="1"/>
              <p:nvPr/>
            </p:nvSpPr>
            <p:spPr>
              <a:xfrm>
                <a:off x="3644761" y="5277922"/>
                <a:ext cx="74062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it-IT" sz="2400" i="1" dirty="0"/>
              </a:p>
            </p:txBody>
          </p:sp>
        </mc:Choice>
        <mc:Fallback xmlns="">
          <p:sp>
            <p:nvSpPr>
              <p:cNvPr id="42" name="CasellaDiTesto 10">
                <a:extLst>
                  <a:ext uri="{FF2B5EF4-FFF2-40B4-BE49-F238E27FC236}">
                    <a16:creationId xmlns:a16="http://schemas.microsoft.com/office/drawing/2014/main" id="{6CAC3464-E35A-15FC-961E-88BC00DA75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4761" y="5277922"/>
                <a:ext cx="740627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Rectangle 42">
            <a:extLst>
              <a:ext uri="{FF2B5EF4-FFF2-40B4-BE49-F238E27FC236}">
                <a16:creationId xmlns:a16="http://schemas.microsoft.com/office/drawing/2014/main" id="{04C55065-E941-4E4F-D39F-5711AC0CF252}"/>
              </a:ext>
            </a:extLst>
          </p:cNvPr>
          <p:cNvSpPr/>
          <p:nvPr/>
        </p:nvSpPr>
        <p:spPr>
          <a:xfrm>
            <a:off x="3644761" y="5259199"/>
            <a:ext cx="1144728" cy="560666"/>
          </a:xfrm>
          <a:prstGeom prst="rect">
            <a:avLst/>
          </a:prstGeom>
          <a:noFill/>
          <a:ln w="28575">
            <a:solidFill>
              <a:srgbClr val="D9542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ccia a destra 44">
            <a:extLst>
              <a:ext uri="{FF2B5EF4-FFF2-40B4-BE49-F238E27FC236}">
                <a16:creationId xmlns:a16="http://schemas.microsoft.com/office/drawing/2014/main" id="{1AC78826-0BF2-0F86-A96A-1055929A4282}"/>
              </a:ext>
            </a:extLst>
          </p:cNvPr>
          <p:cNvSpPr/>
          <p:nvPr/>
        </p:nvSpPr>
        <p:spPr>
          <a:xfrm rot="5400000">
            <a:off x="4329539" y="5402372"/>
            <a:ext cx="290424" cy="274320"/>
          </a:xfrm>
          <a:prstGeom prst="rightArrow">
            <a:avLst/>
          </a:prstGeom>
          <a:solidFill>
            <a:schemeClr val="accent2"/>
          </a:solidFill>
          <a:ln>
            <a:solidFill>
              <a:srgbClr val="272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371C6D6-00CD-6F3B-B851-FDAF919EEEB4}"/>
              </a:ext>
            </a:extLst>
          </p:cNvPr>
          <p:cNvSpPr txBox="1"/>
          <p:nvPr/>
        </p:nvSpPr>
        <p:spPr>
          <a:xfrm>
            <a:off x="7467600" y="2741494"/>
            <a:ext cx="1404000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kumimoji="0" lang="en-GB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Low losses</a:t>
            </a:r>
            <a:endParaRPr lang="en-GB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A3041AB-5440-71F4-026D-ABF184096269}"/>
              </a:ext>
            </a:extLst>
          </p:cNvPr>
          <p:cNvSpPr txBox="1"/>
          <p:nvPr/>
        </p:nvSpPr>
        <p:spPr>
          <a:xfrm>
            <a:off x="10379914" y="2739788"/>
            <a:ext cx="1404000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kumimoji="0" lang="en-GB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High losses</a:t>
            </a:r>
            <a:endParaRPr lang="en-GB" dirty="0"/>
          </a:p>
        </p:txBody>
      </p: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98AC095B-5DDF-0277-9175-A18962E6A04B}"/>
              </a:ext>
            </a:extLst>
          </p:cNvPr>
          <p:cNvCxnSpPr>
            <a:cxnSpLocks/>
          </p:cNvCxnSpPr>
          <p:nvPr/>
        </p:nvCxnSpPr>
        <p:spPr>
          <a:xfrm>
            <a:off x="5293754" y="4369437"/>
            <a:ext cx="4265090" cy="2165751"/>
          </a:xfrm>
          <a:prstGeom prst="bentConnector4">
            <a:avLst>
              <a:gd name="adj1" fmla="val 10556"/>
              <a:gd name="adj2" fmla="val 107740"/>
            </a:avLst>
          </a:prstGeom>
          <a:ln w="28575">
            <a:solidFill>
              <a:srgbClr val="D9542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48E7E46F-4236-0AF5-4FBC-CCB4CEF71570}"/>
              </a:ext>
            </a:extLst>
          </p:cNvPr>
          <p:cNvCxnSpPr>
            <a:cxnSpLocks/>
          </p:cNvCxnSpPr>
          <p:nvPr/>
        </p:nvCxnSpPr>
        <p:spPr>
          <a:xfrm flipV="1">
            <a:off x="5293754" y="2528621"/>
            <a:ext cx="1533927" cy="1101821"/>
          </a:xfrm>
          <a:prstGeom prst="bentConnector3">
            <a:avLst>
              <a:gd name="adj1" fmla="val 50000"/>
            </a:avLst>
          </a:prstGeom>
          <a:ln w="28575">
            <a:solidFill>
              <a:srgbClr val="D9542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26F608-ABD7-680F-3359-33D15AA2A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47263-9030-4269-9A83-52784768EFE5}" type="slidenum">
              <a:rPr lang="en-GB" smtClean="0"/>
              <a:pPr/>
              <a:t>33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CasellaDiTesto 2">
                <a:extLst>
                  <a:ext uri="{FF2B5EF4-FFF2-40B4-BE49-F238E27FC236}">
                    <a16:creationId xmlns:a16="http://schemas.microsoft.com/office/drawing/2014/main" id="{0A82CE4F-E112-047D-84F9-035922AE4783}"/>
                  </a:ext>
                </a:extLst>
              </p:cNvPr>
              <p:cNvSpPr txBox="1"/>
              <p:nvPr/>
            </p:nvSpPr>
            <p:spPr>
              <a:xfrm>
                <a:off x="408087" y="1016783"/>
                <a:ext cx="4980081" cy="1142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it-IT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it-IT" sz="28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</m:acc>
                        </m:e>
                        <m:sub>
                          <m:r>
                            <a:rPr lang="it-IT" sz="2800" b="0" i="1" smtClean="0">
                              <a:latin typeface="Cambria Math" panose="02040503050406030204" pitchFamily="18" charset="0"/>
                            </a:rPr>
                            <m:t>𝑣𝑚</m:t>
                          </m:r>
                        </m:sub>
                      </m:sSub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2800" b="0" i="1" smtClean="0">
                              <a:solidFill>
                                <a:srgbClr val="CD212A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800" b="0" i="1" smtClean="0">
                              <a:solidFill>
                                <a:srgbClr val="CD212A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2800" b="0" i="1" smtClean="0">
                              <a:solidFill>
                                <a:srgbClr val="CD212A"/>
                              </a:solidFill>
                              <a:latin typeface="Cambria Math" panose="02040503050406030204" pitchFamily="18" charset="0"/>
                            </a:rPr>
                            <m:t>𝑣𝑚</m:t>
                          </m:r>
                          <m:r>
                            <a:rPr lang="it-IT" sz="2800" b="0" i="1" smtClean="0">
                              <a:solidFill>
                                <a:srgbClr val="CD212A"/>
                              </a:solidFill>
                              <a:latin typeface="Cambria Math" panose="02040503050406030204" pitchFamily="18" charset="0"/>
                            </a:rPr>
                            <m:t>,1</m:t>
                          </m:r>
                        </m:sub>
                      </m:sSub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it-IT" sz="2800" b="0" i="0" smtClean="0">
                          <a:latin typeface="Cambria Math" panose="02040503050406030204" pitchFamily="18" charset="0"/>
                        </a:rPr>
                        <m:t>i</m:t>
                      </m:r>
                      <m:sSub>
                        <m:sSubPr>
                          <m:ctrlPr>
                            <a:rPr lang="it-IT" sz="2800" b="0" i="1" smtClean="0">
                              <a:solidFill>
                                <a:srgbClr val="008C4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800" b="0" i="1" smtClean="0">
                              <a:solidFill>
                                <a:srgbClr val="008C45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2800" b="0" i="1" smtClean="0">
                              <a:solidFill>
                                <a:srgbClr val="008C45"/>
                              </a:solidFill>
                              <a:latin typeface="Cambria Math" panose="02040503050406030204" pitchFamily="18" charset="0"/>
                            </a:rPr>
                            <m:t>𝑣𝑚</m:t>
                          </m:r>
                          <m:r>
                            <a:rPr lang="it-IT" sz="2800" b="0" i="1" smtClean="0">
                              <a:solidFill>
                                <a:srgbClr val="008C45"/>
                              </a:solidFill>
                              <a:latin typeface="Cambria Math" panose="02040503050406030204" pitchFamily="18" charset="0"/>
                            </a:rPr>
                            <m:t>,2</m:t>
                          </m:r>
                        </m:sub>
                      </m:sSub>
                      <m:r>
                        <a:rPr lang="it-IT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box>
                        <m:boxPr>
                          <m:ctrlPr>
                            <a:rPr lang="it-IT" sz="2800" b="0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sSub>
                            <m:sSubPr>
                              <m:ctrlPr>
                                <a:rPr lang="it-IT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800" b="0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it-IT" sz="2800" b="0" i="1" smtClean="0">
                                  <a:latin typeface="Cambria Math" panose="02040503050406030204" pitchFamily="18" charset="0"/>
                                </a:rPr>
                                <m:t>𝑓𝑓</m:t>
                              </m:r>
                            </m:sub>
                          </m:s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it-IT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2800" b="0" i="1" smtClean="0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  <m:r>
                                <a:rPr lang="it-IT" sz="28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it-IT" sz="2800" b="0" i="0" smtClean="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  <m:f>
                                <m:fPr>
                                  <m:ctrlPr>
                                    <a:rPr lang="it-IT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2800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800" b="0" i="1" smtClean="0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it-IT" sz="2800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den>
                              </m:f>
                            </m:num>
                            <m:den>
                              <m:r>
                                <a:rPr lang="it-IT" sz="28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m:rPr>
                                  <m:sty m:val="p"/>
                                </m:rPr>
                                <a:rPr lang="it-IT" sz="2800" b="0" i="0" smtClean="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  <m:f>
                                <m:fPr>
                                  <m:ctrlPr>
                                    <a:rPr lang="it-IT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2800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800" b="0" i="1" smtClean="0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it-IT" sz="2800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den>
                              </m:f>
                            </m:den>
                          </m:f>
                        </m:e>
                      </m:box>
                    </m:oMath>
                  </m:oMathPara>
                </a14:m>
                <a:endParaRPr lang="en-GB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1" name="CasellaDiTesto 2">
                <a:extLst>
                  <a:ext uri="{FF2B5EF4-FFF2-40B4-BE49-F238E27FC236}">
                    <a16:creationId xmlns:a16="http://schemas.microsoft.com/office/drawing/2014/main" id="{0A82CE4F-E112-047D-84F9-035922AE47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087" y="1016783"/>
                <a:ext cx="4980081" cy="114242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CasellaDiTesto 17">
                <a:extLst>
                  <a:ext uri="{FF2B5EF4-FFF2-40B4-BE49-F238E27FC236}">
                    <a16:creationId xmlns:a16="http://schemas.microsoft.com/office/drawing/2014/main" id="{0EAE889E-8B11-1939-1B50-E3EB298D9C4D}"/>
                  </a:ext>
                </a:extLst>
              </p:cNvPr>
              <p:cNvSpPr txBox="1"/>
              <p:nvPr/>
            </p:nvSpPr>
            <p:spPr>
              <a:xfrm>
                <a:off x="6446663" y="1126849"/>
                <a:ext cx="5623123" cy="10260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𝑓𝑓</m:t>
                        </m:r>
                      </m:sub>
                    </m:sSub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: flux-flow resistivity (</a:t>
                </a:r>
                <a:r>
                  <a:rPr lang="en-US" altLang="en-US" dirty="0"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dissipation)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 (or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): pinning frequency (</a:t>
                </a:r>
                <a:r>
                  <a:rPr lang="en-US" altLang="en-US" dirty="0"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pinning strength)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 : creep factor (</a:t>
                </a:r>
                <a:r>
                  <a:rPr lang="en-US" altLang="en-US" dirty="0">
                    <a:latin typeface="Arial" panose="020B0604020202020204" pitchFamily="34" charset="0"/>
                    <a:ea typeface="Aptos" panose="020B0004020202020204" pitchFamily="34" charset="0"/>
                    <a:cs typeface="Arial" panose="020B0604020202020204" pitchFamily="34" charset="0"/>
                  </a:rPr>
                  <a:t>thermal activation) </a:t>
                </a:r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2" name="CasellaDiTesto 17">
                <a:extLst>
                  <a:ext uri="{FF2B5EF4-FFF2-40B4-BE49-F238E27FC236}">
                    <a16:creationId xmlns:a16="http://schemas.microsoft.com/office/drawing/2014/main" id="{0EAE889E-8B11-1939-1B50-E3EB298D9C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6663" y="1126849"/>
                <a:ext cx="5623123" cy="1026050"/>
              </a:xfrm>
              <a:prstGeom prst="rect">
                <a:avLst/>
              </a:prstGeom>
              <a:blipFill>
                <a:blip r:embed="rId7"/>
                <a:stretch>
                  <a:fillRect l="-976" t="-1786" b="-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asellaDiTesto 10">
                <a:extLst>
                  <a:ext uri="{FF2B5EF4-FFF2-40B4-BE49-F238E27FC236}">
                    <a16:creationId xmlns:a16="http://schemas.microsoft.com/office/drawing/2014/main" id="{4DCEA2CD-FF34-0593-385E-93D09E7DC580}"/>
                  </a:ext>
                </a:extLst>
              </p:cNvPr>
              <p:cNvSpPr txBox="1"/>
              <p:nvPr/>
            </p:nvSpPr>
            <p:spPr>
              <a:xfrm>
                <a:off x="1631355" y="5277922"/>
                <a:ext cx="74062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it-IT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l-GR" sz="28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</m:acc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𝑣𝑚</m:t>
                          </m:r>
                        </m:sub>
                      </m:sSub>
                    </m:oMath>
                  </m:oMathPara>
                </a14:m>
                <a:endParaRPr lang="it-IT" sz="2400" i="1" dirty="0"/>
              </a:p>
            </p:txBody>
          </p:sp>
        </mc:Choice>
        <mc:Fallback xmlns="">
          <p:sp>
            <p:nvSpPr>
              <p:cNvPr id="53" name="CasellaDiTesto 10">
                <a:extLst>
                  <a:ext uri="{FF2B5EF4-FFF2-40B4-BE49-F238E27FC236}">
                    <a16:creationId xmlns:a16="http://schemas.microsoft.com/office/drawing/2014/main" id="{4DCEA2CD-FF34-0593-385E-93D09E7DC5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1355" y="5277922"/>
                <a:ext cx="740627" cy="52322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itolo 2">
                <a:extLst>
                  <a:ext uri="{FF2B5EF4-FFF2-40B4-BE49-F238E27FC236}">
                    <a16:creationId xmlns:a16="http://schemas.microsoft.com/office/drawing/2014/main" id="{7E8D5F16-CCCA-1AC8-DC3F-316DC971613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93382" y="53734"/>
                <a:ext cx="12005236" cy="614735"/>
              </a:xfrm>
            </p:spPr>
            <p:txBody>
              <a:bodyPr>
                <a:normAutofit fontScale="90000"/>
              </a:bodyPr>
              <a:lstStyle/>
              <a:p>
                <a:pPr algn="ctr"/>
                <a:r>
                  <a:rPr lang="en-GB" dirty="0"/>
                  <a:t>Vortex motion resistivity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4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it-IT" sz="4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l-GR" sz="4400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GB" sz="4400" i="1">
                            <a:latin typeface="Cambria Math" panose="02040503050406030204" pitchFamily="18" charset="0"/>
                          </a:rPr>
                          <m:t>𝑣𝑚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54" name="Titolo 2">
                <a:extLst>
                  <a:ext uri="{FF2B5EF4-FFF2-40B4-BE49-F238E27FC236}">
                    <a16:creationId xmlns:a16="http://schemas.microsoft.com/office/drawing/2014/main" id="{7E8D5F16-CCCA-1AC8-DC3F-316DC971613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3382" y="53734"/>
                <a:ext cx="12005236" cy="614735"/>
              </a:xfrm>
              <a:blipFill>
                <a:blip r:embed="rId9"/>
                <a:stretch>
                  <a:fillRect t="-28713" b="-455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CasellaDiTesto 176">
            <a:extLst>
              <a:ext uri="{FF2B5EF4-FFF2-40B4-BE49-F238E27FC236}">
                <a16:creationId xmlns:a16="http://schemas.microsoft.com/office/drawing/2014/main" id="{A9EE5084-C013-CF56-443B-8F0EF37BE444}"/>
              </a:ext>
            </a:extLst>
          </p:cNvPr>
          <p:cNvSpPr txBox="1"/>
          <p:nvPr/>
        </p:nvSpPr>
        <p:spPr>
          <a:xfrm>
            <a:off x="122214" y="879269"/>
            <a:ext cx="44988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err="1">
                <a:latin typeface="Book Antiqua" panose="02040602050305030304" pitchFamily="18" charset="0"/>
              </a:rPr>
              <a:t>Resistività</a:t>
            </a:r>
            <a:r>
              <a:rPr lang="en-GB" sz="1600" dirty="0">
                <a:latin typeface="Book Antiqua" panose="02040602050305030304" pitchFamily="18" charset="0"/>
              </a:rPr>
              <a:t> di </a:t>
            </a:r>
            <a:r>
              <a:rPr lang="en-GB" sz="1600" dirty="0" err="1">
                <a:latin typeface="Book Antiqua" panose="02040602050305030304" pitchFamily="18" charset="0"/>
              </a:rPr>
              <a:t>vortice</a:t>
            </a:r>
            <a:r>
              <a:rPr lang="en-GB" sz="1600" dirty="0">
                <a:latin typeface="Book Antiqua" panose="02040602050305030304" pitchFamily="18" charset="0"/>
              </a:rPr>
              <a:t> (grandezza </a:t>
            </a:r>
            <a:r>
              <a:rPr lang="en-GB" sz="1600" dirty="0" err="1">
                <a:latin typeface="Book Antiqua" panose="02040602050305030304" pitchFamily="18" charset="0"/>
              </a:rPr>
              <a:t>complessa</a:t>
            </a:r>
            <a:r>
              <a:rPr lang="en-GB" sz="1600" dirty="0">
                <a:latin typeface="Book Antiqua" panose="02040602050305030304" pitchFamily="18" charset="0"/>
              </a:rPr>
              <a:t>)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D651BB8C-59CE-8673-6950-CBA28B067C24}"/>
              </a:ext>
            </a:extLst>
          </p:cNvPr>
          <p:cNvCxnSpPr/>
          <p:nvPr/>
        </p:nvCxnSpPr>
        <p:spPr>
          <a:xfrm>
            <a:off x="9579007" y="2553843"/>
            <a:ext cx="0" cy="3429000"/>
          </a:xfrm>
          <a:prstGeom prst="line">
            <a:avLst/>
          </a:prstGeom>
          <a:ln w="38100">
            <a:solidFill>
              <a:srgbClr val="27272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5041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6">
            <a:extLst>
              <a:ext uri="{FF2B5EF4-FFF2-40B4-BE49-F238E27FC236}">
                <a16:creationId xmlns:a16="http://schemas.microsoft.com/office/drawing/2014/main" id="{C1C30CB2-D66B-2C1A-AA63-0D2CC36E68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736153"/>
            <a:ext cx="3185795" cy="312184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D5783577-881B-7194-1FCB-EE1B3B8F6B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823595" cy="1228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CB79D3AC-E8CF-6CCF-0B7C-F185E5074F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2499" y="1023620"/>
            <a:ext cx="1969501" cy="4510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A blue and black logo&#10;&#10;Description automatically generated">
            <a:extLst>
              <a:ext uri="{FF2B5EF4-FFF2-40B4-BE49-F238E27FC236}">
                <a16:creationId xmlns:a16="http://schemas.microsoft.com/office/drawing/2014/main" id="{E5D0153E-B8C3-B15E-EFE4-914DE4F6C1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116" y="-24354"/>
            <a:ext cx="1948204" cy="1268490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C44E39A2-AA10-4712-BBC4-57C7B0C7AB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7177" y="1"/>
            <a:ext cx="2123284" cy="1590008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CasellaDiTesto 43">
            <a:extLst>
              <a:ext uri="{FF2B5EF4-FFF2-40B4-BE49-F238E27FC236}">
                <a16:creationId xmlns:a16="http://schemas.microsoft.com/office/drawing/2014/main" id="{9F460E7D-DD26-AF21-C487-45364C45A9E7}"/>
              </a:ext>
            </a:extLst>
          </p:cNvPr>
          <p:cNvSpPr txBox="1"/>
          <p:nvPr/>
        </p:nvSpPr>
        <p:spPr>
          <a:xfrm>
            <a:off x="8624971" y="8118699"/>
            <a:ext cx="22170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002060"/>
                </a:solidFill>
                <a:latin typeface="Daytona" panose="020B0604030500040204" pitchFamily="34" charset="0"/>
              </a:rPr>
              <a:t>T = 50        B = 16 T  </a:t>
            </a:r>
          </a:p>
          <a:p>
            <a:r>
              <a:rPr lang="it-IT" sz="1400" dirty="0">
                <a:solidFill>
                  <a:srgbClr val="002060"/>
                </a:solidFill>
                <a:latin typeface="Daytona" panose="020B0604030500040204" pitchFamily="34" charset="0"/>
                <a:sym typeface="Symbol"/>
              </a:rPr>
              <a:t> </a:t>
            </a:r>
            <a:r>
              <a:rPr lang="it-IT" sz="1400" dirty="0">
                <a:solidFill>
                  <a:srgbClr val="002060"/>
                </a:solidFill>
                <a:latin typeface="Daytona" panose="020B0604030500040204" pitchFamily="34" charset="0"/>
              </a:rPr>
              <a:t>= 1GHz    100 TeV </a:t>
            </a:r>
            <a:r>
              <a:rPr lang="it-IT" sz="1400" dirty="0">
                <a:latin typeface="Daytona" panose="020B0604030500040204" pitchFamily="34" charset="0"/>
              </a:rPr>
              <a:t>High </a:t>
            </a:r>
            <a:r>
              <a:rPr lang="it-IT" sz="1400" dirty="0" err="1">
                <a:latin typeface="Daytona" panose="020B0604030500040204" pitchFamily="34" charset="0"/>
              </a:rPr>
              <a:t>syncrotron</a:t>
            </a:r>
            <a:r>
              <a:rPr lang="it-IT" sz="1400" dirty="0">
                <a:latin typeface="Daytona" panose="020B0604030500040204" pitchFamily="34" charset="0"/>
              </a:rPr>
              <a:t> </a:t>
            </a:r>
          </a:p>
          <a:p>
            <a:r>
              <a:rPr lang="it-IT" sz="1400" dirty="0">
                <a:latin typeface="Daytona" panose="020B0604030500040204" pitchFamily="34" charset="0"/>
              </a:rPr>
              <a:t> </a:t>
            </a:r>
            <a:r>
              <a:rPr lang="it-IT" sz="1400" dirty="0" err="1">
                <a:latin typeface="Daytona" panose="020B0604030500040204" pitchFamily="34" charset="0"/>
              </a:rPr>
              <a:t>radiation</a:t>
            </a:r>
            <a:r>
              <a:rPr lang="it-IT" sz="1400" dirty="0">
                <a:latin typeface="Daytona" panose="020B0604030500040204" pitchFamily="34" charset="0"/>
              </a:rPr>
              <a:t> </a:t>
            </a:r>
            <a:r>
              <a:rPr lang="it-IT" sz="1400" dirty="0" err="1">
                <a:latin typeface="Daytona" panose="020B0604030500040204" pitchFamily="34" charset="0"/>
              </a:rPr>
              <a:t>intensity</a:t>
            </a:r>
            <a:endParaRPr lang="it-IT" sz="1400" dirty="0">
              <a:latin typeface="Daytona" panose="020B0604030500040204" pitchFamily="34" charset="0"/>
            </a:endParaRPr>
          </a:p>
        </p:txBody>
      </p:sp>
      <p:pic>
        <p:nvPicPr>
          <p:cNvPr id="24" name="Picture 3">
            <a:extLst>
              <a:ext uri="{FF2B5EF4-FFF2-40B4-BE49-F238E27FC236}">
                <a16:creationId xmlns:a16="http://schemas.microsoft.com/office/drawing/2014/main" id="{583B9EF9-2003-2592-8CFC-340FE3C4CE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5"/>
          <a:stretch/>
        </p:blipFill>
        <p:spPr bwMode="auto">
          <a:xfrm>
            <a:off x="-1" y="1898690"/>
            <a:ext cx="6644226" cy="495931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CasellaDiTesto 17">
                <a:extLst>
                  <a:ext uri="{FF2B5EF4-FFF2-40B4-BE49-F238E27FC236}">
                    <a16:creationId xmlns:a16="http://schemas.microsoft.com/office/drawing/2014/main" id="{B2C18CD2-C351-6B37-44FB-402467709E8A}"/>
                  </a:ext>
                </a:extLst>
              </p:cNvPr>
              <p:cNvSpPr txBox="1"/>
              <p:nvPr/>
            </p:nvSpPr>
            <p:spPr>
              <a:xfrm>
                <a:off x="6919120" y="1647574"/>
                <a:ext cx="4288129" cy="24314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defRPr sz="4000">
                    <a:effectLst/>
                    <a:latin typeface="Avenir Book"/>
                    <a:ea typeface="Avenir Book"/>
                    <a:cs typeface="Avenir Book"/>
                    <a:sym typeface="Avenir Book"/>
                  </a:defRPr>
                </a:pPr>
                <a:r>
                  <a:rPr lang="it-IT" sz="2400" dirty="0"/>
                  <a:t>Work </a:t>
                </a:r>
                <a:r>
                  <a:rPr lang="it-IT" sz="2400" dirty="0" err="1"/>
                  <a:t>condition</a:t>
                </a:r>
                <a:r>
                  <a:rPr lang="it-IT" sz="2400" dirty="0"/>
                  <a:t>: </a:t>
                </a:r>
              </a:p>
              <a:p>
                <a:pPr algn="ctr">
                  <a:defRPr sz="4000">
                    <a:effectLst/>
                    <a:latin typeface="Avenir Book"/>
                    <a:ea typeface="Avenir Book"/>
                    <a:cs typeface="Avenir Book"/>
                    <a:sym typeface="Avenir Book"/>
                  </a:defRPr>
                </a:pPr>
                <a:r>
                  <a:rPr lang="it-IT" sz="2400" dirty="0"/>
                  <a:t>B=14 T (or 16 T)</a:t>
                </a:r>
              </a:p>
              <a:p>
                <a:pPr algn="ctr">
                  <a:defRPr sz="4000">
                    <a:effectLst/>
                    <a:latin typeface="Avenir Book"/>
                    <a:ea typeface="Avenir Book"/>
                    <a:cs typeface="Avenir Book"/>
                    <a:sym typeface="Avenir Book"/>
                  </a:defRPr>
                </a:pPr>
                <a:r>
                  <a:rPr lang="it-IT" sz="2400" dirty="0"/>
                  <a:t>T=50K (or 100 K)</a:t>
                </a:r>
              </a:p>
              <a:p>
                <a:pPr algn="ctr">
                  <a:defRPr sz="4000">
                    <a:effectLst/>
                    <a:latin typeface="Avenir Book"/>
                    <a:ea typeface="Avenir Book"/>
                    <a:cs typeface="Avenir Book"/>
                    <a:sym typeface="Avenir Book"/>
                  </a:defRPr>
                </a:pPr>
                <a:r>
                  <a:rPr lang="it-IT" sz="2400" dirty="0" err="1"/>
                  <a:t>Jc</a:t>
                </a:r>
                <a:r>
                  <a:rPr lang="it-IT" sz="2400" dirty="0"/>
                  <a:t> &gt; 10</a:t>
                </a:r>
                <a:r>
                  <a:rPr lang="it-IT" sz="2400" baseline="31999" dirty="0"/>
                  <a:t>4 </a:t>
                </a:r>
                <a:r>
                  <a:rPr lang="it-IT" sz="2400" dirty="0"/>
                  <a:t>Acm</a:t>
                </a:r>
                <a:r>
                  <a:rPr lang="it-IT" sz="2400" baseline="31999" dirty="0"/>
                  <a:t>-2</a:t>
                </a:r>
              </a:p>
              <a:p>
                <a:pPr algn="ctr">
                  <a:defRPr sz="4000">
                    <a:effectLst/>
                    <a:latin typeface="Avenir Book"/>
                    <a:ea typeface="Avenir Book"/>
                    <a:cs typeface="Avenir Book"/>
                    <a:sym typeface="Avenir Book"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𝜈</m:t>
                      </m:r>
                      <m:r>
                        <a:rPr lang="it-IT" sz="240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≈1</m:t>
                      </m:r>
                      <m:r>
                        <a:rPr lang="it-IT" sz="240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𝐺𝐻𝑧</m:t>
                      </m:r>
                    </m:oMath>
                  </m:oMathPara>
                </a14:m>
                <a:endParaRPr lang="it-IT" sz="2400" dirty="0">
                  <a:solidFill>
                    <a:schemeClr val="accent2"/>
                  </a:solidFill>
                </a:endParaRPr>
              </a:p>
              <a:p>
                <a:pPr algn="ctr">
                  <a:defRPr sz="4000">
                    <a:effectLst/>
                    <a:latin typeface="Avenir Book"/>
                    <a:ea typeface="Avenir Book"/>
                    <a:cs typeface="Avenir Book"/>
                    <a:sym typeface="Avenir Book"/>
                  </a:defRPr>
                </a:pPr>
                <a:endParaRPr lang="it-IT" sz="2400" baseline="31999" dirty="0"/>
              </a:p>
              <a:p>
                <a:pPr lvl="3" algn="ctr" defTabSz="457200">
                  <a:defRPr sz="4000">
                    <a:solidFill>
                      <a:srgbClr val="CBC4B8"/>
                    </a:solidFill>
                    <a:effectLst/>
                    <a:latin typeface="Avenir Book"/>
                    <a:ea typeface="Avenir Book"/>
                    <a:cs typeface="Avenir Book"/>
                    <a:sym typeface="Avenir Book"/>
                  </a:defRPr>
                </a:pPr>
                <a:endParaRPr lang="it-IT" sz="2400" baseline="31999" dirty="0"/>
              </a:p>
            </p:txBody>
          </p:sp>
        </mc:Choice>
        <mc:Fallback>
          <p:sp>
            <p:nvSpPr>
              <p:cNvPr id="9" name="CasellaDiTesto 17">
                <a:extLst>
                  <a:ext uri="{FF2B5EF4-FFF2-40B4-BE49-F238E27FC236}">
                    <a16:creationId xmlns:a16="http://schemas.microsoft.com/office/drawing/2014/main" id="{B2C18CD2-C351-6B37-44FB-402467709E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9120" y="1647574"/>
                <a:ext cx="4288129" cy="2431435"/>
              </a:xfrm>
              <a:prstGeom prst="rect">
                <a:avLst/>
              </a:prstGeom>
              <a:blipFill>
                <a:blip r:embed="rId9"/>
                <a:stretch>
                  <a:fillRect t="-200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Equazione">
            <a:extLst>
              <a:ext uri="{FF2B5EF4-FFF2-40B4-BE49-F238E27FC236}">
                <a16:creationId xmlns:a16="http://schemas.microsoft.com/office/drawing/2014/main" id="{5257E274-B0EB-19AD-DA4A-19DBDBA65494}"/>
              </a:ext>
            </a:extLst>
          </p:cNvPr>
          <p:cNvSpPr txBox="1"/>
          <p:nvPr/>
        </p:nvSpPr>
        <p:spPr>
          <a:xfrm>
            <a:off x="7093655" y="5168678"/>
            <a:ext cx="65" cy="46166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  <a:effectLst/>
              </a:defRPr>
            </a:pPr>
            <a:endParaRPr lang="it-IT" sz="3000" dirty="0">
              <a:solidFill>
                <a:schemeClr val="accent2"/>
              </a:solidFill>
            </a:endParaRPr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A1F605E9-1889-88A6-FBCF-AE2BE1A87E5D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23345"/>
          <a:stretch/>
        </p:blipFill>
        <p:spPr>
          <a:xfrm>
            <a:off x="7539521" y="3828262"/>
            <a:ext cx="4635526" cy="2782229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39F22AEC-8053-A645-AD7A-9EF1891CE2FD}"/>
              </a:ext>
            </a:extLst>
          </p:cNvPr>
          <p:cNvSpPr txBox="1"/>
          <p:nvPr/>
        </p:nvSpPr>
        <p:spPr>
          <a:xfrm>
            <a:off x="831506" y="57566"/>
            <a:ext cx="74413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FCC-</a:t>
            </a:r>
            <a:r>
              <a:rPr lang="en-US" dirty="0" err="1"/>
              <a:t>hh</a:t>
            </a:r>
            <a:r>
              <a:rPr lang="en-US" dirty="0"/>
              <a:t> Beam screen is foreseen to work at T&gt;50K. The surface resistance  of copper at 50 k  may not be sufficiently low to guarantee a safe operational margin  for the </a:t>
            </a:r>
            <a:r>
              <a:rPr lang="en-US" dirty="0" err="1"/>
              <a:t>fcc</a:t>
            </a:r>
            <a:r>
              <a:rPr lang="en-US" dirty="0"/>
              <a:t>-beams (in particular at injection energy).</a:t>
            </a:r>
          </a:p>
          <a:p>
            <a:r>
              <a:rPr lang="en-US" dirty="0"/>
              <a:t>Idea: superconducting coating!</a:t>
            </a:r>
          </a:p>
          <a:p>
            <a:endParaRPr lang="it-IT" dirty="0"/>
          </a:p>
        </p:txBody>
      </p:sp>
      <p:sp>
        <p:nvSpPr>
          <p:cNvPr id="25" name="CasellaDiTesto 17">
            <a:extLst>
              <a:ext uri="{FF2B5EF4-FFF2-40B4-BE49-F238E27FC236}">
                <a16:creationId xmlns:a16="http://schemas.microsoft.com/office/drawing/2014/main" id="{7AB9CA3B-0AE0-9895-1B62-C79C1D41B239}"/>
              </a:ext>
            </a:extLst>
          </p:cNvPr>
          <p:cNvSpPr txBox="1"/>
          <p:nvPr/>
        </p:nvSpPr>
        <p:spPr>
          <a:xfrm>
            <a:off x="6248530" y="3560295"/>
            <a:ext cx="428812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4000">
                <a:effectLst/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ReBCO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(Cu1212)</a:t>
            </a:r>
          </a:p>
          <a:p>
            <a:pPr>
              <a:defRPr sz="4000">
                <a:effectLst/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Tl1212</a:t>
            </a:r>
          </a:p>
          <a:p>
            <a:pPr>
              <a:defRPr sz="4000">
                <a:effectLst/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c=12.7Å </a:t>
            </a:r>
          </a:p>
          <a:p>
            <a:pPr>
              <a:defRPr sz="4000">
                <a:effectLst/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it-IT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=80 108K</a:t>
            </a:r>
            <a:endParaRPr lang="it-IT" sz="2400" baseline="31999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207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D5783577-881B-7194-1FCB-EE1B3B8F6B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823595" cy="1228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CB79D3AC-E8CF-6CCF-0B7C-F185E5074F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2499" y="1023620"/>
            <a:ext cx="1969501" cy="4510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EECD7AC-0C8A-0183-97E8-7770271DE4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36153"/>
            <a:ext cx="3185795" cy="312184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7298DD4D-A4E2-480D-BDC3-683A3C7DE1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116" y="-24354"/>
            <a:ext cx="1948204" cy="126849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D353D310-4C74-B602-E951-FC8EFB208D31}"/>
              </a:ext>
            </a:extLst>
          </p:cNvPr>
          <p:cNvGrpSpPr/>
          <p:nvPr/>
        </p:nvGrpSpPr>
        <p:grpSpPr>
          <a:xfrm>
            <a:off x="1029953" y="2402069"/>
            <a:ext cx="6551504" cy="3608495"/>
            <a:chOff x="3067536" y="3249505"/>
            <a:chExt cx="7150224" cy="3608495"/>
          </a:xfrm>
        </p:grpSpPr>
        <p:sp>
          <p:nvSpPr>
            <p:cNvPr id="25" name="CasellaDiTesto 19">
              <a:extLst>
                <a:ext uri="{FF2B5EF4-FFF2-40B4-BE49-F238E27FC236}">
                  <a16:creationId xmlns:a16="http://schemas.microsoft.com/office/drawing/2014/main" id="{FCD5A33B-1235-D8FC-AF12-BFAD67AAF226}"/>
                </a:ext>
              </a:extLst>
            </p:cNvPr>
            <p:cNvSpPr txBox="1"/>
            <p:nvPr/>
          </p:nvSpPr>
          <p:spPr>
            <a:xfrm>
              <a:off x="3067536" y="3249505"/>
              <a:ext cx="7150224" cy="2339102"/>
            </a:xfrm>
            <a:custGeom>
              <a:avLst/>
              <a:gdLst>
                <a:gd name="connsiteX0" fmla="*/ 0 w 6551504"/>
                <a:gd name="connsiteY0" fmla="*/ 0 h 2339102"/>
                <a:gd name="connsiteX1" fmla="*/ 6551504 w 6551504"/>
                <a:gd name="connsiteY1" fmla="*/ 0 h 2339102"/>
                <a:gd name="connsiteX2" fmla="*/ 6551504 w 6551504"/>
                <a:gd name="connsiteY2" fmla="*/ 2339102 h 2339102"/>
                <a:gd name="connsiteX3" fmla="*/ 0 w 6551504"/>
                <a:gd name="connsiteY3" fmla="*/ 2339102 h 2339102"/>
                <a:gd name="connsiteX4" fmla="*/ 0 w 6551504"/>
                <a:gd name="connsiteY4" fmla="*/ 0 h 2339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51504" h="2339102" extrusionOk="0">
                  <a:moveTo>
                    <a:pt x="0" y="0"/>
                  </a:moveTo>
                  <a:cubicBezTo>
                    <a:pt x="2738822" y="169596"/>
                    <a:pt x="4251521" y="83964"/>
                    <a:pt x="6551504" y="0"/>
                  </a:cubicBezTo>
                  <a:cubicBezTo>
                    <a:pt x="6680281" y="1107119"/>
                    <a:pt x="6713129" y="1973949"/>
                    <a:pt x="6551504" y="2339102"/>
                  </a:cubicBezTo>
                  <a:cubicBezTo>
                    <a:pt x="4263093" y="2428680"/>
                    <a:pt x="928853" y="2308094"/>
                    <a:pt x="0" y="2339102"/>
                  </a:cubicBezTo>
                  <a:cubicBezTo>
                    <a:pt x="10598" y="1322474"/>
                    <a:pt x="-59359" y="430266"/>
                    <a:pt x="0" y="0"/>
                  </a:cubicBezTo>
                  <a:close/>
                </a:path>
              </a:pathLst>
            </a:custGeom>
            <a:noFill/>
            <a:ln w="28575">
              <a:noFill/>
              <a:extLst>
                <a:ext uri="{C807C97D-BFC1-408E-A445-0C87EB9F89A2}">
                  <ask:lineSketchStyleProps xmlns:ask="http://schemas.microsoft.com/office/drawing/2018/sketchyshapes" sd="2191075381">
                    <a:prstGeom prst="rect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txBody>
            <a:bodyPr wrap="square" rtlCol="0">
              <a:spAutoFit/>
            </a:bodyPr>
            <a:lstStyle/>
            <a:p>
              <a:endParaRPr lang="it-IT" dirty="0">
                <a:solidFill>
                  <a:schemeClr val="accent1"/>
                </a:solidFill>
                <a:latin typeface="Daytona Light" panose="020B0304030503040204" pitchFamily="34" charset="0"/>
                <a:sym typeface="DIN Condensed"/>
              </a:endParaRPr>
            </a:p>
            <a:p>
              <a:pPr marL="342900" indent="-342900">
                <a:buFont typeface="Wingdings" panose="05000000000000000000" pitchFamily="2" charset="2"/>
                <a:buChar char="Ø"/>
              </a:pPr>
              <a:r>
                <a:rPr lang="it-IT" sz="1600" dirty="0" err="1">
                  <a:solidFill>
                    <a:schemeClr val="accent1"/>
                  </a:solidFill>
                  <a:latin typeface="Daytona Light" panose="020B0304030503040204" pitchFamily="34" charset="0"/>
                  <a:sym typeface="DIN Condensed"/>
                </a:rPr>
                <a:t>Already</a:t>
              </a:r>
              <a:r>
                <a:rPr lang="it-IT" sz="1600" dirty="0">
                  <a:solidFill>
                    <a:schemeClr val="accent1"/>
                  </a:solidFill>
                  <a:latin typeface="Daytona Light" panose="020B0304030503040204" pitchFamily="34" charset="0"/>
                  <a:sym typeface="DIN Condensed"/>
                </a:rPr>
                <a:t> </a:t>
              </a:r>
              <a:r>
                <a:rPr lang="it-IT" sz="1600" dirty="0" err="1">
                  <a:solidFill>
                    <a:schemeClr val="accent1"/>
                  </a:solidFill>
                  <a:latin typeface="Daytona Light" panose="020B0304030503040204" pitchFamily="34" charset="0"/>
                  <a:sym typeface="DIN Condensed"/>
                </a:rPr>
                <a:t>demonstrated</a:t>
              </a:r>
              <a:r>
                <a:rPr lang="it-IT" sz="1600" dirty="0">
                  <a:solidFill>
                    <a:schemeClr val="accent1"/>
                  </a:solidFill>
                  <a:latin typeface="Daytona Light" panose="020B0304030503040204" pitchFamily="34" charset="0"/>
                  <a:sym typeface="DIN Condensed"/>
                </a:rPr>
                <a:t> the </a:t>
              </a:r>
              <a:r>
                <a:rPr lang="it-IT" sz="1600" dirty="0" err="1">
                  <a:solidFill>
                    <a:schemeClr val="accent1"/>
                  </a:solidFill>
                  <a:latin typeface="Daytona Light" panose="020B0304030503040204" pitchFamily="34" charset="0"/>
                  <a:sym typeface="DIN Condensed"/>
                </a:rPr>
                <a:t>possibility</a:t>
              </a:r>
              <a:r>
                <a:rPr lang="it-IT" sz="1600" dirty="0">
                  <a:solidFill>
                    <a:schemeClr val="accent1"/>
                  </a:solidFill>
                  <a:latin typeface="Daytona Light" panose="020B0304030503040204" pitchFamily="34" charset="0"/>
                  <a:sym typeface="DIN Condensed"/>
                </a:rPr>
                <a:t> to </a:t>
              </a:r>
              <a:r>
                <a:rPr lang="it-IT" sz="1600" dirty="0" err="1">
                  <a:solidFill>
                    <a:schemeClr val="accent1"/>
                  </a:solidFill>
                  <a:latin typeface="Daytona Light" panose="020B0304030503040204" pitchFamily="34" charset="0"/>
                  <a:sym typeface="DIN Condensed"/>
                </a:rPr>
                <a:t>deposit</a:t>
              </a:r>
              <a:r>
                <a:rPr lang="it-IT" sz="1600" dirty="0">
                  <a:solidFill>
                    <a:schemeClr val="accent1"/>
                  </a:solidFill>
                  <a:latin typeface="Daytona Light" panose="020B0304030503040204" pitchFamily="34" charset="0"/>
                  <a:sym typeface="DIN Condensed"/>
                </a:rPr>
                <a:t> via </a:t>
              </a:r>
              <a:r>
                <a:rPr lang="it-IT" sz="1600" dirty="0" err="1">
                  <a:solidFill>
                    <a:schemeClr val="accent1"/>
                  </a:solidFill>
                  <a:latin typeface="Daytona Light" panose="020B0304030503040204" pitchFamily="34" charset="0"/>
                  <a:sym typeface="DIN Condensed"/>
                </a:rPr>
                <a:t>electrochemistry</a:t>
              </a:r>
              <a:r>
                <a:rPr lang="it-IT" sz="1600" dirty="0">
                  <a:solidFill>
                    <a:schemeClr val="accent1"/>
                  </a:solidFill>
                  <a:latin typeface="Daytona Light" panose="020B0304030503040204" pitchFamily="34" charset="0"/>
                  <a:sym typeface="DIN Condensed"/>
                </a:rPr>
                <a:t> </a:t>
              </a:r>
              <a:r>
                <a:rPr lang="en-US" sz="1600" dirty="0">
                  <a:solidFill>
                    <a:schemeClr val="accent1"/>
                  </a:solidFill>
                  <a:latin typeface="Daytona Light" panose="020B0304030503040204" pitchFamily="34" charset="0"/>
                </a:rPr>
                <a:t>thanks to the high out-of-stoichiometry tolerance with respect to RE-123</a:t>
              </a:r>
            </a:p>
            <a:p>
              <a:endParaRPr lang="en-US" sz="1600" dirty="0">
                <a:solidFill>
                  <a:schemeClr val="accent1"/>
                </a:solidFill>
                <a:latin typeface="Daytona Light" panose="020B0304030503040204" pitchFamily="34" charset="0"/>
              </a:endParaRP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sz="1600" dirty="0">
                  <a:solidFill>
                    <a:schemeClr val="accent1"/>
                  </a:solidFill>
                  <a:latin typeface="Daytona Light" panose="020B0304030503040204" pitchFamily="34" charset="0"/>
                </a:rPr>
                <a:t>Cheap and scalable technique, which could be considered for a direct deposition on tubes or arbitrarily shaped templates</a:t>
              </a:r>
            </a:p>
            <a:p>
              <a:endParaRPr lang="en-US" sz="1600" dirty="0">
                <a:solidFill>
                  <a:schemeClr val="accent1"/>
                </a:solidFill>
                <a:latin typeface="Daytona Light" panose="020B0304030503040204" pitchFamily="34" charset="0"/>
              </a:endParaRP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sz="1600" dirty="0">
                  <a:solidFill>
                    <a:schemeClr val="accent1"/>
                  </a:solidFill>
                  <a:latin typeface="Daytona Light" panose="020B0304030503040204" pitchFamily="34" charset="0"/>
                </a:rPr>
                <a:t>Tc ~ 120 K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A33DFD9-E4B3-3035-283D-1B2DBD5D1ACE}"/>
                </a:ext>
              </a:extLst>
            </p:cNvPr>
            <p:cNvSpPr txBox="1"/>
            <p:nvPr/>
          </p:nvSpPr>
          <p:spPr>
            <a:xfrm>
              <a:off x="3185794" y="6488668"/>
              <a:ext cx="612238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endParaRPr lang="en-US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FFFF"/>
                </a:highlight>
                <a:latin typeface="Daytona Light" panose="020B0304030503040204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B6843B1-E059-AAB1-9960-6258B4F464D9}"/>
              </a:ext>
            </a:extLst>
          </p:cNvPr>
          <p:cNvGrpSpPr/>
          <p:nvPr/>
        </p:nvGrpSpPr>
        <p:grpSpPr>
          <a:xfrm>
            <a:off x="6475455" y="930920"/>
            <a:ext cx="5680962" cy="5554237"/>
            <a:chOff x="6475455" y="930920"/>
            <a:chExt cx="5680962" cy="555423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58002E4-5194-229E-78E5-EEEECFC131A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704946" y="2933493"/>
              <a:ext cx="4262469" cy="1575893"/>
            </a:xfrm>
            <a:prstGeom prst="rect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A9F0549-2428-8F67-C1D4-ABC257159F0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475455" y="1546786"/>
              <a:ext cx="5680962" cy="1147884"/>
            </a:xfrm>
            <a:prstGeom prst="rect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3F6DA90D-B479-09AD-AA98-530CF0DB820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448288" y="4856843"/>
              <a:ext cx="3995185" cy="1628314"/>
            </a:xfrm>
            <a:prstGeom prst="rect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931A69E-129E-A61C-DF63-55F1E185E150}"/>
                </a:ext>
              </a:extLst>
            </p:cNvPr>
            <p:cNvSpPr txBox="1"/>
            <p:nvPr/>
          </p:nvSpPr>
          <p:spPr>
            <a:xfrm>
              <a:off x="7493417" y="930920"/>
              <a:ext cx="3884743" cy="40318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endParaRPr lang="en-US" sz="16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FFFF"/>
                </a:highlight>
                <a:latin typeface="Daytona Light" panose="020B0304030503040204" pitchFamily="34" charset="0"/>
              </a:endParaRPr>
            </a:p>
            <a:p>
              <a:pPr algn="ctr"/>
              <a:r>
                <a:rPr lang="en-US" sz="1600" b="1" i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highlight>
                    <a:srgbClr val="00FFFF"/>
                  </a:highlight>
                  <a:latin typeface="Daytona Light" panose="020B0304030503040204" pitchFamily="34" charset="0"/>
                </a:rPr>
                <a:t>E. </a:t>
              </a:r>
              <a:r>
                <a:rPr lang="en-US" sz="1600" b="1" i="1" dirty="0" err="1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highlight>
                    <a:srgbClr val="00FFFF"/>
                  </a:highlight>
                  <a:latin typeface="Daytona Light" panose="020B0304030503040204" pitchFamily="34" charset="0"/>
                </a:rPr>
                <a:t>Bellingeri</a:t>
              </a:r>
              <a:r>
                <a:rPr lang="en-US" sz="1600" b="1" i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highlight>
                    <a:srgbClr val="00FFFF"/>
                  </a:highlight>
                  <a:latin typeface="Daytona Light" panose="020B0304030503040204" pitchFamily="34" charset="0"/>
                </a:rPr>
                <a:t> et al. IEEE 2001</a:t>
              </a:r>
            </a:p>
            <a:p>
              <a:pPr algn="ctr"/>
              <a:endParaRPr lang="en-US" sz="16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FFFF"/>
                </a:highlight>
                <a:latin typeface="Daytona Light" panose="020B0304030503040204" pitchFamily="34" charset="0"/>
              </a:endParaRPr>
            </a:p>
            <a:p>
              <a:pPr algn="ctr"/>
              <a:endParaRPr lang="en-US" sz="16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FFFF"/>
                </a:highlight>
                <a:latin typeface="Daytona Light" panose="020B0304030503040204" pitchFamily="34" charset="0"/>
              </a:endParaRPr>
            </a:p>
            <a:p>
              <a:pPr algn="ctr"/>
              <a:endParaRPr lang="en-US" sz="16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FFFF"/>
                </a:highlight>
                <a:latin typeface="Daytona Light" panose="020B0304030503040204" pitchFamily="34" charset="0"/>
              </a:endParaRPr>
            </a:p>
            <a:p>
              <a:pPr algn="ctr"/>
              <a:endParaRPr lang="en-US" sz="16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FFFF"/>
                </a:highlight>
                <a:latin typeface="Daytona Light" panose="020B0304030503040204" pitchFamily="34" charset="0"/>
              </a:endParaRPr>
            </a:p>
            <a:p>
              <a:pPr algn="ctr"/>
              <a:endParaRPr lang="en-US" sz="16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FFFF"/>
                </a:highlight>
                <a:latin typeface="Daytona Light" panose="020B0304030503040204" pitchFamily="34" charset="0"/>
              </a:endParaRPr>
            </a:p>
            <a:p>
              <a:pPr algn="ctr"/>
              <a:endParaRPr lang="en-US" sz="16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FFFF"/>
                </a:highlight>
                <a:latin typeface="Daytona Light" panose="020B0304030503040204" pitchFamily="34" charset="0"/>
              </a:endParaRPr>
            </a:p>
            <a:p>
              <a:pPr algn="ctr"/>
              <a:r>
                <a:rPr lang="en-US" sz="1600" b="1" i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highlight>
                    <a:srgbClr val="00FFFF"/>
                  </a:highlight>
                  <a:latin typeface="Daytona Light" panose="020B0304030503040204" pitchFamily="34" charset="0"/>
                </a:rPr>
                <a:t>G. </a:t>
              </a:r>
              <a:r>
                <a:rPr lang="en-US" sz="1600" b="1" i="1" dirty="0" err="1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highlight>
                    <a:srgbClr val="00FFFF"/>
                  </a:highlight>
                  <a:latin typeface="Daytona Light" panose="020B0304030503040204" pitchFamily="34" charset="0"/>
                </a:rPr>
                <a:t>Gritzner</a:t>
              </a:r>
              <a:r>
                <a:rPr lang="en-US" sz="1600" b="1" i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highlight>
                    <a:srgbClr val="00FFFF"/>
                  </a:highlight>
                  <a:latin typeface="Daytona Light" panose="020B0304030503040204" pitchFamily="34" charset="0"/>
                </a:rPr>
                <a:t> et al.  SUST 2004</a:t>
              </a:r>
            </a:p>
            <a:p>
              <a:pPr algn="ctr"/>
              <a:endParaRPr lang="en-US" sz="16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FFFF"/>
                </a:highlight>
                <a:latin typeface="Daytona Light" panose="020B0304030503040204" pitchFamily="34" charset="0"/>
              </a:endParaRPr>
            </a:p>
            <a:p>
              <a:pPr algn="ctr"/>
              <a:endParaRPr lang="en-US" sz="16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FFFF"/>
                </a:highlight>
                <a:latin typeface="Daytona Light" panose="020B0304030503040204" pitchFamily="34" charset="0"/>
              </a:endParaRPr>
            </a:p>
            <a:p>
              <a:pPr algn="ctr"/>
              <a:endParaRPr lang="en-US" sz="16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FFFF"/>
                </a:highlight>
                <a:latin typeface="Daytona Light" panose="020B0304030503040204" pitchFamily="34" charset="0"/>
              </a:endParaRPr>
            </a:p>
            <a:p>
              <a:pPr algn="ctr"/>
              <a:endParaRPr lang="en-US" sz="16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FFFF"/>
                </a:highlight>
                <a:latin typeface="Daytona Light" panose="020B0304030503040204" pitchFamily="34" charset="0"/>
              </a:endParaRPr>
            </a:p>
            <a:p>
              <a:pPr algn="ctr"/>
              <a:endParaRPr lang="en-US" sz="16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FFFF"/>
                </a:highlight>
                <a:latin typeface="Daytona Light" panose="020B0304030503040204" pitchFamily="34" charset="0"/>
              </a:endParaRPr>
            </a:p>
            <a:p>
              <a:pPr algn="ctr"/>
              <a:endParaRPr lang="en-US" sz="16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FFFF"/>
                </a:highlight>
                <a:latin typeface="Daytona Light" panose="020B0304030503040204" pitchFamily="34" charset="0"/>
              </a:endParaRPr>
            </a:p>
            <a:p>
              <a:pPr algn="ctr"/>
              <a:r>
                <a:rPr lang="it-IT" sz="1600" b="1" i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highlight>
                    <a:srgbClr val="00FFFF"/>
                  </a:highlight>
                  <a:latin typeface="Daytona Light" panose="020B0304030503040204" pitchFamily="34" charset="0"/>
                </a:rPr>
                <a:t>D.Y. Jeong et al SUST 2007</a:t>
              </a:r>
              <a:endParaRPr lang="en-US" sz="16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FFFF"/>
                </a:highlight>
                <a:latin typeface="Daytona Light" panose="020B0304030503040204" pitchFamily="34" charset="0"/>
              </a:endParaRPr>
            </a:p>
          </p:txBody>
        </p:sp>
      </p:grpSp>
      <p:sp>
        <p:nvSpPr>
          <p:cNvPr id="10" name="TextBox 2">
            <a:extLst>
              <a:ext uri="{FF2B5EF4-FFF2-40B4-BE49-F238E27FC236}">
                <a16:creationId xmlns:a16="http://schemas.microsoft.com/office/drawing/2014/main" id="{28DA9F3F-4195-FBE7-BD5F-4EFA04EC6E0E}"/>
              </a:ext>
            </a:extLst>
          </p:cNvPr>
          <p:cNvSpPr txBox="1"/>
          <p:nvPr/>
        </p:nvSpPr>
        <p:spPr>
          <a:xfrm>
            <a:off x="4226935" y="148226"/>
            <a:ext cx="3177409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solidFill>
                  <a:srgbClr val="002060"/>
                </a:solidFill>
                <a:latin typeface="Daytona Light" panose="020B0304030503040204" pitchFamily="34" charset="0"/>
                <a:cs typeface="Arabic Typesetting" pitchFamily="66" charset="-78"/>
              </a:rPr>
              <a:t>Why Thallium-1223 ?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8C23DD7-ECE1-2968-41F0-9918A021E86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89109" y="4793158"/>
            <a:ext cx="5633192" cy="1944793"/>
          </a:xfrm>
          <a:prstGeom prst="rect">
            <a:avLst/>
          </a:prstGeom>
        </p:spPr>
      </p:pic>
      <p:pic>
        <p:nvPicPr>
          <p:cNvPr id="29" name="Immagine 28">
            <a:extLst>
              <a:ext uri="{FF2B5EF4-FFF2-40B4-BE49-F238E27FC236}">
                <a16:creationId xmlns:a16="http://schemas.microsoft.com/office/drawing/2014/main" id="{960EE05C-E458-1CF2-91E0-921DEE5C372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80099" y="609890"/>
            <a:ext cx="5180362" cy="2084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471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86AEEA65-0326-9027-89DD-35F8DC995C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25" b="27729"/>
          <a:stretch/>
        </p:blipFill>
        <p:spPr bwMode="auto">
          <a:xfrm>
            <a:off x="2385254" y="115956"/>
            <a:ext cx="7421492" cy="2431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D5783577-881B-7194-1FCB-EE1B3B8F6B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823595" cy="1228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CB79D3AC-E8CF-6CCF-0B7C-F185E5074F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2499" y="1023620"/>
            <a:ext cx="1969501" cy="4510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EECD7AC-0C8A-0183-97E8-7770271DE4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736152"/>
            <a:ext cx="3185795" cy="31218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28" descr="A blue and black logo&#10;&#10;Description automatically generated">
            <a:extLst>
              <a:ext uri="{FF2B5EF4-FFF2-40B4-BE49-F238E27FC236}">
                <a16:creationId xmlns:a16="http://schemas.microsoft.com/office/drawing/2014/main" id="{3FE2621F-F70B-DEA2-753C-2027BB26FB5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116" y="-24354"/>
            <a:ext cx="1948204" cy="126849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D2B4ADE4-6103-B3B6-D924-906C284490B5}"/>
              </a:ext>
            </a:extLst>
          </p:cNvPr>
          <p:cNvGrpSpPr/>
          <p:nvPr/>
        </p:nvGrpSpPr>
        <p:grpSpPr>
          <a:xfrm>
            <a:off x="985800" y="2544003"/>
            <a:ext cx="5792851" cy="787847"/>
            <a:chOff x="1378320" y="1496920"/>
            <a:chExt cx="5792851" cy="882248"/>
          </a:xfrm>
          <a:solidFill>
            <a:schemeClr val="bg1"/>
          </a:solidFill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0446208-8C25-0ABC-BAF1-CD5C0C2F361B}"/>
                </a:ext>
              </a:extLst>
            </p:cNvPr>
            <p:cNvSpPr txBox="1"/>
            <p:nvPr/>
          </p:nvSpPr>
          <p:spPr>
            <a:xfrm>
              <a:off x="1378320" y="1528596"/>
              <a:ext cx="2798908" cy="41358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it-IT" dirty="0">
                  <a:solidFill>
                    <a:srgbClr val="FF0000"/>
                  </a:solidFill>
                </a:rPr>
                <a:t>TOXIC LAB CONSTRUCTION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E0DB99A-F796-0A91-A2A7-680F2AED43D4}"/>
                </a:ext>
              </a:extLst>
            </p:cNvPr>
            <p:cNvSpPr txBox="1"/>
            <p:nvPr/>
          </p:nvSpPr>
          <p:spPr>
            <a:xfrm>
              <a:off x="2610863" y="1965582"/>
              <a:ext cx="3431709" cy="41358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it-IT" dirty="0">
                  <a:solidFill>
                    <a:srgbClr val="FF0000"/>
                  </a:solidFill>
                </a:rPr>
                <a:t>POWDER AND BULKS REALIZATION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DA7B8A5-C832-B027-4423-E36737B89727}"/>
                </a:ext>
              </a:extLst>
            </p:cNvPr>
            <p:cNvSpPr txBox="1"/>
            <p:nvPr/>
          </p:nvSpPr>
          <p:spPr>
            <a:xfrm>
              <a:off x="4643812" y="1496920"/>
              <a:ext cx="2527359" cy="41358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it-IT" dirty="0">
                  <a:solidFill>
                    <a:srgbClr val="FF0000"/>
                  </a:solidFill>
                </a:rPr>
                <a:t>PRECURSOR DEPOSITION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7D1105C3-E25F-BD00-D646-893D8064A8A3}"/>
              </a:ext>
            </a:extLst>
          </p:cNvPr>
          <p:cNvSpPr txBox="1"/>
          <p:nvPr/>
        </p:nvSpPr>
        <p:spPr>
          <a:xfrm>
            <a:off x="7119390" y="29863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b="1" dirty="0">
              <a:solidFill>
                <a:srgbClr val="00B050"/>
              </a:solidFill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95150960-5CC7-8108-B367-183C76A36571}"/>
              </a:ext>
            </a:extLst>
          </p:cNvPr>
          <p:cNvSpPr txBox="1"/>
          <p:nvPr/>
        </p:nvSpPr>
        <p:spPr>
          <a:xfrm>
            <a:off x="5711383" y="2951329"/>
            <a:ext cx="61038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HIGH PRESSURE REACTION</a:t>
            </a:r>
          </a:p>
        </p:txBody>
      </p:sp>
      <p:pic>
        <p:nvPicPr>
          <p:cNvPr id="39" name="Immagine 38">
            <a:extLst>
              <a:ext uri="{FF2B5EF4-FFF2-40B4-BE49-F238E27FC236}">
                <a16:creationId xmlns:a16="http://schemas.microsoft.com/office/drawing/2014/main" id="{3EBAA604-5E4D-FA74-E45A-EA3DD372B5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7608" y="4059083"/>
            <a:ext cx="4179562" cy="27246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0" name="Immagine 39">
            <a:extLst>
              <a:ext uri="{FF2B5EF4-FFF2-40B4-BE49-F238E27FC236}">
                <a16:creationId xmlns:a16="http://schemas.microsoft.com/office/drawing/2014/main" id="{A4FA78A3-A863-5A40-D53F-EA7ABFBBD1F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47118" y="3236266"/>
            <a:ext cx="4275207" cy="28445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5644BC4C-9E2D-810D-7953-B60B99547F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4" r="7241" b="5714"/>
          <a:stretch/>
        </p:blipFill>
        <p:spPr bwMode="auto">
          <a:xfrm>
            <a:off x="71388" y="3165861"/>
            <a:ext cx="2990255" cy="19245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DE8C91C9-A038-7D6C-52D8-F8885AE2FC63}"/>
              </a:ext>
            </a:extLst>
          </p:cNvPr>
          <p:cNvSpPr txBox="1"/>
          <p:nvPr/>
        </p:nvSpPr>
        <p:spPr>
          <a:xfrm>
            <a:off x="6952093" y="2563695"/>
            <a:ext cx="61038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 CHARACTERIZATION</a:t>
            </a:r>
          </a:p>
        </p:txBody>
      </p:sp>
      <p:pic>
        <p:nvPicPr>
          <p:cNvPr id="43" name="Immagine 42" descr="Immagine che contiene interni, sporco&#10;&#10;Descrizione generata automaticamente">
            <a:extLst>
              <a:ext uri="{FF2B5EF4-FFF2-40B4-BE49-F238E27FC236}">
                <a16:creationId xmlns:a16="http://schemas.microsoft.com/office/drawing/2014/main" id="{54C7464F-ED67-4C54-93AA-93688E5BE7B4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54" b="18057"/>
          <a:stretch/>
        </p:blipFill>
        <p:spPr>
          <a:xfrm>
            <a:off x="7933149" y="3825240"/>
            <a:ext cx="3380872" cy="3032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63071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11">
            <a:extLst>
              <a:ext uri="{FF2B5EF4-FFF2-40B4-BE49-F238E27FC236}">
                <a16:creationId xmlns:a16="http://schemas.microsoft.com/office/drawing/2014/main" id="{90C6B3BE-9347-04E6-421E-0E1351347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0856" y="1251698"/>
            <a:ext cx="7053779" cy="5400000"/>
          </a:xfrm>
          <a:prstGeom prst="rect">
            <a:avLst/>
          </a:prstGeom>
        </p:spPr>
      </p:pic>
      <p:grpSp>
        <p:nvGrpSpPr>
          <p:cNvPr id="4" name="Gruppo 3">
            <a:extLst>
              <a:ext uri="{FF2B5EF4-FFF2-40B4-BE49-F238E27FC236}">
                <a16:creationId xmlns:a16="http://schemas.microsoft.com/office/drawing/2014/main" id="{E6D15859-DC81-8891-475E-80350320659C}"/>
              </a:ext>
            </a:extLst>
          </p:cNvPr>
          <p:cNvGrpSpPr/>
          <p:nvPr/>
        </p:nvGrpSpPr>
        <p:grpSpPr>
          <a:xfrm>
            <a:off x="-1" y="-53835"/>
            <a:ext cx="12192001" cy="6857999"/>
            <a:chOff x="-1" y="0"/>
            <a:chExt cx="12192001" cy="6857999"/>
          </a:xfrm>
        </p:grpSpPr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F936BEE0-C0CF-548D-1039-A4B34488B0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181"/>
            <a:stretch/>
          </p:blipFill>
          <p:spPr bwMode="auto">
            <a:xfrm>
              <a:off x="-1" y="3736152"/>
              <a:ext cx="2734013" cy="31218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F4E19A85-1AB1-D1D9-2002-8965E2CAF7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823595" cy="12280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4EA47CFA-6E8B-78C2-29B9-8B53BB1FA5C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22499" y="1023620"/>
              <a:ext cx="1969501" cy="451095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2" name="Rettangolo 21">
            <a:extLst>
              <a:ext uri="{FF2B5EF4-FFF2-40B4-BE49-F238E27FC236}">
                <a16:creationId xmlns:a16="http://schemas.microsoft.com/office/drawing/2014/main" id="{0D445E6D-2941-BB43-0C00-ADF55AC30D9B}"/>
              </a:ext>
            </a:extLst>
          </p:cNvPr>
          <p:cNvSpPr/>
          <p:nvPr/>
        </p:nvSpPr>
        <p:spPr>
          <a:xfrm>
            <a:off x="7370360" y="5419839"/>
            <a:ext cx="1474365" cy="1146857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/>
          </a:p>
        </p:txBody>
      </p:sp>
      <p:pic>
        <p:nvPicPr>
          <p:cNvPr id="13" name="Picture 12" descr="A blue and black logo&#10;&#10;Description automatically generated">
            <a:extLst>
              <a:ext uri="{FF2B5EF4-FFF2-40B4-BE49-F238E27FC236}">
                <a16:creationId xmlns:a16="http://schemas.microsoft.com/office/drawing/2014/main" id="{B826A9F8-42D6-F441-36B8-6F49C28C3BA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116" y="-24354"/>
            <a:ext cx="1948204" cy="126849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57822A7-BEC8-C5CE-EC03-3F71B7658980}"/>
              </a:ext>
            </a:extLst>
          </p:cNvPr>
          <p:cNvSpPr txBox="1"/>
          <p:nvPr/>
        </p:nvSpPr>
        <p:spPr>
          <a:xfrm>
            <a:off x="4480626" y="6815100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955 °C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16CBE68-09EF-4FF8-C691-94C76DBD60A2}"/>
              </a:ext>
            </a:extLst>
          </p:cNvPr>
          <p:cNvSpPr txBox="1"/>
          <p:nvPr/>
        </p:nvSpPr>
        <p:spPr>
          <a:xfrm>
            <a:off x="1137952" y="5502326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940 °C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B6FF05B-505C-A814-764B-E2B40037293B}"/>
              </a:ext>
            </a:extLst>
          </p:cNvPr>
          <p:cNvSpPr txBox="1"/>
          <p:nvPr/>
        </p:nvSpPr>
        <p:spPr>
          <a:xfrm>
            <a:off x="1310131" y="5150549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938 °C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C05DE7-C53C-E94B-4332-73C2C63CB7A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37937" y="1244136"/>
            <a:ext cx="6907482" cy="5415125"/>
          </a:xfrm>
          <a:prstGeom prst="rect">
            <a:avLst/>
          </a:prstGeom>
        </p:spPr>
      </p:pic>
      <p:sp>
        <p:nvSpPr>
          <p:cNvPr id="14" name="CasellaDiTesto 78">
            <a:extLst>
              <a:ext uri="{FF2B5EF4-FFF2-40B4-BE49-F238E27FC236}">
                <a16:creationId xmlns:a16="http://schemas.microsoft.com/office/drawing/2014/main" id="{3DF4D40F-FC18-8EAE-B025-6E50BFC3E093}"/>
              </a:ext>
            </a:extLst>
          </p:cNvPr>
          <p:cNvSpPr txBox="1"/>
          <p:nvPr/>
        </p:nvSpPr>
        <p:spPr>
          <a:xfrm>
            <a:off x="207798" y="1228881"/>
            <a:ext cx="3774378" cy="22775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1" dirty="0" err="1">
                <a:solidFill>
                  <a:schemeClr val="accent1"/>
                </a:solidFill>
                <a:latin typeface="Daytona" panose="020B0604030500040204" pitchFamily="34" charset="0"/>
              </a:rPr>
              <a:t>Tl-based</a:t>
            </a:r>
            <a:r>
              <a:rPr lang="it-IT" sz="1600" b="1" dirty="0">
                <a:solidFill>
                  <a:schemeClr val="accent1"/>
                </a:solidFill>
                <a:latin typeface="Daytona" panose="020B0604030500040204" pitchFamily="34" charset="0"/>
              </a:rPr>
              <a:t> </a:t>
            </a:r>
            <a:r>
              <a:rPr lang="it-IT" sz="1600" b="1" dirty="0" err="1">
                <a:solidFill>
                  <a:schemeClr val="accent1"/>
                </a:solidFill>
                <a:latin typeface="Daytona" panose="020B0604030500040204" pitchFamily="34" charset="0"/>
              </a:rPr>
              <a:t>cuprated</a:t>
            </a:r>
            <a:endParaRPr lang="it-IT" sz="1600" b="1" dirty="0">
              <a:solidFill>
                <a:schemeClr val="accent1"/>
              </a:solidFill>
              <a:latin typeface="Daytona" panose="020B0604030500040204" pitchFamily="34" charset="0"/>
            </a:endParaRPr>
          </a:p>
          <a:p>
            <a:r>
              <a:rPr lang="it-IT" sz="1600" b="1" dirty="0">
                <a:solidFill>
                  <a:schemeClr val="accent1"/>
                </a:solidFill>
                <a:latin typeface="Daytona" panose="020B0604030500040204" pitchFamily="34" charset="0"/>
              </a:rPr>
              <a:t>PHASE DIAGRAM STUDY</a:t>
            </a:r>
          </a:p>
          <a:p>
            <a:r>
              <a:rPr lang="it-IT" sz="1600" b="1" dirty="0">
                <a:solidFill>
                  <a:schemeClr val="accent1"/>
                </a:solidFill>
                <a:latin typeface="Daytona" panose="020B0604030500040204" pitchFamily="34" charset="0"/>
              </a:rPr>
              <a:t>ON VARYING MANY PARAMETERS: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accent1"/>
                </a:solidFill>
                <a:latin typeface="Daytona" panose="020B0604030500040204" pitchFamily="34" charset="0"/>
              </a:rPr>
              <a:t>TEMPERATURE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accent1"/>
                </a:solidFill>
                <a:latin typeface="Daytona" panose="020B0604030500040204" pitchFamily="34" charset="0"/>
              </a:rPr>
              <a:t>INITIAL PRESSURE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accent1"/>
                </a:solidFill>
                <a:latin typeface="Daytona" panose="020B0604030500040204" pitchFamily="34" charset="0"/>
              </a:rPr>
              <a:t>FINAL PRESSURE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accent1"/>
                </a:solidFill>
                <a:latin typeface="Daytona" panose="020B0604030500040204" pitchFamily="34" charset="0"/>
              </a:rPr>
              <a:t>O</a:t>
            </a:r>
            <a:r>
              <a:rPr lang="it-IT" sz="1600" baseline="-25000" dirty="0">
                <a:solidFill>
                  <a:schemeClr val="accent1"/>
                </a:solidFill>
                <a:latin typeface="Daytona" panose="020B0604030500040204" pitchFamily="34" charset="0"/>
              </a:rPr>
              <a:t>2</a:t>
            </a:r>
            <a:r>
              <a:rPr lang="it-IT" sz="1600" dirty="0">
                <a:solidFill>
                  <a:schemeClr val="accent1"/>
                </a:solidFill>
                <a:latin typeface="Daytona" panose="020B0604030500040204" pitchFamily="34" charset="0"/>
              </a:rPr>
              <a:t> PARTIAL PRESSURE</a:t>
            </a:r>
          </a:p>
        </p:txBody>
      </p:sp>
      <p:pic>
        <p:nvPicPr>
          <p:cNvPr id="19" name="Picture 21" descr="A picture containing text, indoor, floor, chair&#10;&#10;Description automatically generated">
            <a:extLst>
              <a:ext uri="{FF2B5EF4-FFF2-40B4-BE49-F238E27FC236}">
                <a16:creationId xmlns:a16="http://schemas.microsoft.com/office/drawing/2014/main" id="{30EE5B28-D1A8-0C51-EDCE-0B86F3FCF343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" r="22236"/>
          <a:stretch/>
        </p:blipFill>
        <p:spPr bwMode="auto">
          <a:xfrm>
            <a:off x="293046" y="4134028"/>
            <a:ext cx="3267810" cy="2033042"/>
          </a:xfrm>
          <a:prstGeom prst="rect">
            <a:avLst/>
          </a:prstGeom>
          <a:ln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3C53A145-A256-ED38-BA79-FC376D94C317}"/>
              </a:ext>
            </a:extLst>
          </p:cNvPr>
          <p:cNvSpPr txBox="1"/>
          <p:nvPr/>
        </p:nvSpPr>
        <p:spPr>
          <a:xfrm>
            <a:off x="2865327" y="796885"/>
            <a:ext cx="5748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High Ar pressure </a:t>
            </a:r>
            <a:r>
              <a:rPr lang="it-IT" dirty="0" err="1"/>
              <a:t>syntesis</a:t>
            </a:r>
            <a:r>
              <a:rPr lang="it-IT" dirty="0"/>
              <a:t> in </a:t>
            </a:r>
            <a:r>
              <a:rPr lang="it-IT" dirty="0" err="1"/>
              <a:t>order</a:t>
            </a:r>
            <a:r>
              <a:rPr lang="it-IT" dirty="0"/>
              <a:t> to </a:t>
            </a:r>
            <a:r>
              <a:rPr lang="it-IT" dirty="0" err="1"/>
              <a:t>prevent</a:t>
            </a:r>
            <a:r>
              <a:rPr lang="it-IT" dirty="0"/>
              <a:t> </a:t>
            </a:r>
            <a:r>
              <a:rPr lang="it-IT" dirty="0" err="1"/>
              <a:t>Tl</a:t>
            </a:r>
            <a:r>
              <a:rPr lang="it-IT" dirty="0"/>
              <a:t> </a:t>
            </a:r>
            <a:r>
              <a:rPr lang="it-IT" dirty="0" err="1"/>
              <a:t>evaporation</a:t>
            </a:r>
            <a:endParaRPr lang="it-IT" dirty="0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05448E6A-9309-62FD-1719-AD22C6559F04}"/>
              </a:ext>
            </a:extLst>
          </p:cNvPr>
          <p:cNvSpPr txBox="1"/>
          <p:nvPr/>
        </p:nvSpPr>
        <p:spPr>
          <a:xfrm>
            <a:off x="2404888" y="179381"/>
            <a:ext cx="61066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Phase diagram study</a:t>
            </a:r>
          </a:p>
        </p:txBody>
      </p:sp>
    </p:spTree>
    <p:extLst>
      <p:ext uri="{BB962C8B-B14F-4D97-AF65-F5344CB8AC3E}">
        <p14:creationId xmlns:p14="http://schemas.microsoft.com/office/powerpoint/2010/main" val="1698093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D1DA725-3FC9-B942-E24C-C942415AE44F}"/>
              </a:ext>
            </a:extLst>
          </p:cNvPr>
          <p:cNvSpPr txBox="1"/>
          <p:nvPr/>
        </p:nvSpPr>
        <p:spPr>
          <a:xfrm>
            <a:off x="12825" y="4989374"/>
            <a:ext cx="609683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 err="1">
                <a:solidFill>
                  <a:schemeClr val="accent1"/>
                </a:solidFill>
                <a:effectLst/>
                <a:latin typeface="Daytona Light" panose="020B0304030503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Nd:YAG</a:t>
            </a:r>
            <a:r>
              <a:rPr lang="en-GB" sz="1600" dirty="0">
                <a:solidFill>
                  <a:schemeClr val="accent1"/>
                </a:solidFill>
                <a:effectLst/>
                <a:latin typeface="Daytona Light" panose="020B0304030503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1064 nm</a:t>
            </a:r>
            <a:endParaRPr lang="it-IT" sz="1200" dirty="0">
              <a:solidFill>
                <a:schemeClr val="accent1"/>
              </a:solidFill>
              <a:effectLst/>
              <a:latin typeface="Daytona Light" panose="020B0304030503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600" dirty="0">
                <a:solidFill>
                  <a:schemeClr val="accent1"/>
                </a:solidFill>
                <a:effectLst/>
                <a:latin typeface="Daytona Light" panose="020B0304030503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 Hz 90 min</a:t>
            </a:r>
            <a:endParaRPr lang="it-IT" sz="1200" dirty="0">
              <a:solidFill>
                <a:schemeClr val="accent1"/>
              </a:solidFill>
              <a:effectLst/>
              <a:latin typeface="Daytona Light" panose="020B0304030503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600" dirty="0">
                <a:solidFill>
                  <a:schemeClr val="accent1"/>
                </a:solidFill>
                <a:effectLst/>
                <a:latin typeface="Daytona Light" panose="020B0304030503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Substrate LAO 001</a:t>
            </a:r>
            <a:endParaRPr lang="it-IT" sz="1200" dirty="0">
              <a:solidFill>
                <a:schemeClr val="accent1"/>
              </a:solidFill>
              <a:effectLst/>
              <a:latin typeface="Daytona Light" panose="020B0304030503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600" dirty="0">
                <a:solidFill>
                  <a:schemeClr val="accent1"/>
                </a:solidFill>
                <a:effectLst/>
                <a:latin typeface="Daytona Light" panose="020B0304030503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 </a:t>
            </a:r>
            <a:r>
              <a:rPr lang="en-GB" sz="1600" baseline="-25000" dirty="0">
                <a:solidFill>
                  <a:schemeClr val="accent1"/>
                </a:solidFill>
                <a:effectLst/>
                <a:latin typeface="Daytona Light" panose="020B0304030503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substrate</a:t>
            </a:r>
            <a:r>
              <a:rPr lang="en-GB" sz="1600" dirty="0">
                <a:solidFill>
                  <a:schemeClr val="accent1"/>
                </a:solidFill>
                <a:effectLst/>
                <a:latin typeface="Daytona Light" panose="020B0304030503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= RT</a:t>
            </a:r>
            <a:endParaRPr lang="it-IT" sz="1200" dirty="0">
              <a:solidFill>
                <a:schemeClr val="accent1"/>
              </a:solidFill>
              <a:effectLst/>
              <a:latin typeface="Daytona Light" panose="020B0304030503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600" dirty="0">
                <a:solidFill>
                  <a:schemeClr val="accent1"/>
                </a:solidFill>
                <a:effectLst/>
                <a:latin typeface="Daytona Light" panose="020B0304030503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p(O2) = 8.7</a:t>
            </a:r>
            <a:r>
              <a:rPr lang="en-GB" sz="1600" dirty="0">
                <a:solidFill>
                  <a:schemeClr val="accent1"/>
                </a:solidFill>
                <a:latin typeface="Daytona Light" panose="020B0304030503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-9.3</a:t>
            </a:r>
            <a:r>
              <a:rPr lang="en-GB" sz="1600" dirty="0">
                <a:solidFill>
                  <a:schemeClr val="accent1"/>
                </a:solidFill>
                <a:effectLst/>
                <a:latin typeface="Daytona Light" panose="020B0304030503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10</a:t>
            </a:r>
            <a:r>
              <a:rPr lang="en-GB" sz="1600" baseline="30000" dirty="0">
                <a:solidFill>
                  <a:schemeClr val="accent1"/>
                </a:solidFill>
                <a:effectLst/>
                <a:latin typeface="Daytona Light" panose="020B0304030503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-2</a:t>
            </a:r>
            <a:r>
              <a:rPr lang="en-GB" sz="1600" dirty="0">
                <a:solidFill>
                  <a:schemeClr val="accent1"/>
                </a:solidFill>
                <a:effectLst/>
                <a:latin typeface="Daytona Light" panose="020B0304030503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mbar</a:t>
            </a:r>
            <a:endParaRPr lang="it-IT" sz="1200" dirty="0">
              <a:solidFill>
                <a:schemeClr val="accent1"/>
              </a:solidFill>
              <a:effectLst/>
              <a:latin typeface="Daytona Light" panose="020B0304030503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magine 22">
            <a:extLst>
              <a:ext uri="{FF2B5EF4-FFF2-40B4-BE49-F238E27FC236}">
                <a16:creationId xmlns:a16="http://schemas.microsoft.com/office/drawing/2014/main" id="{0A835A77-13A5-7C6E-C7D0-31EDD5CB8C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1886" y="1671432"/>
            <a:ext cx="3858180" cy="2893634"/>
          </a:xfrm>
          <a:prstGeom prst="rect">
            <a:avLst/>
          </a:prstGeom>
        </p:spPr>
      </p:pic>
      <p:grpSp>
        <p:nvGrpSpPr>
          <p:cNvPr id="14" name="Gruppo 13">
            <a:extLst>
              <a:ext uri="{FF2B5EF4-FFF2-40B4-BE49-F238E27FC236}">
                <a16:creationId xmlns:a16="http://schemas.microsoft.com/office/drawing/2014/main" id="{D5E865F5-EAA6-3598-6FE8-738EE29FF893}"/>
              </a:ext>
            </a:extLst>
          </p:cNvPr>
          <p:cNvGrpSpPr/>
          <p:nvPr/>
        </p:nvGrpSpPr>
        <p:grpSpPr>
          <a:xfrm>
            <a:off x="-289069" y="45800"/>
            <a:ext cx="12481069" cy="6834404"/>
            <a:chOff x="-289069" y="0"/>
            <a:chExt cx="12481069" cy="6834404"/>
          </a:xfrm>
        </p:grpSpPr>
        <p:pic>
          <p:nvPicPr>
            <p:cNvPr id="17" name="Immagine 16">
              <a:extLst>
                <a:ext uri="{FF2B5EF4-FFF2-40B4-BE49-F238E27FC236}">
                  <a16:creationId xmlns:a16="http://schemas.microsoft.com/office/drawing/2014/main" id="{9237996D-0998-757C-FB99-A1A6FBF4121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22499" y="1023620"/>
              <a:ext cx="1969501" cy="45109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ED1AAD6E-41EE-69B1-2EE7-4A3D3D6AB89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823595" cy="12280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Immagine 15">
              <a:extLst>
                <a:ext uri="{FF2B5EF4-FFF2-40B4-BE49-F238E27FC236}">
                  <a16:creationId xmlns:a16="http://schemas.microsoft.com/office/drawing/2014/main" id="{7E00196B-96A0-2B13-ECAB-76382D3B226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89069" y="3712557"/>
              <a:ext cx="3185795" cy="3121847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0" name="Immagine 19">
            <a:extLst>
              <a:ext uri="{FF2B5EF4-FFF2-40B4-BE49-F238E27FC236}">
                <a16:creationId xmlns:a16="http://schemas.microsoft.com/office/drawing/2014/main" id="{8AED2AA0-272B-2787-CD09-A37ECA14388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7815" y="1662525"/>
            <a:ext cx="3912875" cy="30101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9D30BBA-6AFE-62B3-6E06-F6FE4E196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004" y="585404"/>
            <a:ext cx="11475623" cy="1325563"/>
          </a:xfrm>
        </p:spPr>
        <p:txBody>
          <a:bodyPr>
            <a:normAutofit/>
          </a:bodyPr>
          <a:lstStyle/>
          <a:p>
            <a:r>
              <a:rPr lang="it-IT" sz="2800" dirty="0">
                <a:solidFill>
                  <a:schemeClr val="accent1"/>
                </a:solidFill>
                <a:latin typeface="Daytona" panose="020B0604030500040204" pitchFamily="34" charset="0"/>
              </a:rPr>
              <a:t>           </a:t>
            </a:r>
            <a:r>
              <a:rPr lang="it-IT" sz="2800" dirty="0" err="1">
                <a:solidFill>
                  <a:schemeClr val="accent1"/>
                </a:solidFill>
                <a:latin typeface="Daytona" panose="020B0604030500040204" pitchFamily="34" charset="0"/>
              </a:rPr>
              <a:t>Precursos</a:t>
            </a:r>
            <a:r>
              <a:rPr lang="it-IT" sz="2800" dirty="0">
                <a:solidFill>
                  <a:schemeClr val="accent1"/>
                </a:solidFill>
                <a:latin typeface="Daytona" panose="020B0604030500040204" pitchFamily="34" charset="0"/>
              </a:rPr>
              <a:t> </a:t>
            </a:r>
            <a:r>
              <a:rPr lang="it-IT" sz="2800" dirty="0" err="1">
                <a:solidFill>
                  <a:schemeClr val="accent1"/>
                </a:solidFill>
                <a:latin typeface="Daytona" panose="020B0604030500040204" pitchFamily="34" charset="0"/>
              </a:rPr>
              <a:t>layer</a:t>
            </a:r>
            <a:r>
              <a:rPr lang="it-IT" sz="2800" dirty="0">
                <a:solidFill>
                  <a:schemeClr val="accent1"/>
                </a:solidFill>
                <a:latin typeface="Daytona" panose="020B0604030500040204" pitchFamily="34" charset="0"/>
              </a:rPr>
              <a:t>	                  </a:t>
            </a:r>
            <a:r>
              <a:rPr lang="it-IT" sz="2800" dirty="0" err="1">
                <a:solidFill>
                  <a:schemeClr val="accent1"/>
                </a:solidFill>
                <a:latin typeface="Daytona" panose="020B0604030500040204" pitchFamily="34" charset="0"/>
              </a:rPr>
              <a:t>Reacted</a:t>
            </a:r>
            <a:r>
              <a:rPr lang="it-IT" sz="2800" dirty="0">
                <a:solidFill>
                  <a:schemeClr val="accent1"/>
                </a:solidFill>
                <a:latin typeface="Daytona" panose="020B0604030500040204" pitchFamily="34" charset="0"/>
              </a:rPr>
              <a:t> film 			</a:t>
            </a:r>
            <a:br>
              <a:rPr lang="it-IT" sz="2800" dirty="0">
                <a:solidFill>
                  <a:schemeClr val="accent1"/>
                </a:solidFill>
                <a:latin typeface="Daytona" panose="020B0604030500040204" pitchFamily="34" charset="0"/>
              </a:rPr>
            </a:br>
            <a:r>
              <a:rPr lang="it-IT" sz="2800" dirty="0">
                <a:solidFill>
                  <a:schemeClr val="accent1"/>
                </a:solidFill>
                <a:latin typeface="+mn-lt"/>
              </a:rPr>
              <a:t>			</a:t>
            </a:r>
          </a:p>
        </p:txBody>
      </p:sp>
      <p:pic>
        <p:nvPicPr>
          <p:cNvPr id="18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56EDEC19-3E2B-1BCE-527D-E483C84BDED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0038" y="-1176"/>
            <a:ext cx="1948204" cy="1268490"/>
          </a:xfrm>
          <a:prstGeom prst="rect">
            <a:avLst/>
          </a:prstGeom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08FDBCA3-616B-CA47-0A14-60FEDD3872A0}"/>
              </a:ext>
            </a:extLst>
          </p:cNvPr>
          <p:cNvSpPr txBox="1"/>
          <p:nvPr/>
        </p:nvSpPr>
        <p:spPr>
          <a:xfrm>
            <a:off x="5103494" y="4816349"/>
            <a:ext cx="6241516" cy="15280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sz="1600" dirty="0">
                <a:solidFill>
                  <a:schemeClr val="accent1"/>
                </a:solidFill>
                <a:latin typeface="Daytona Light" panose="020B0304030503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HT-HP REACTION</a:t>
            </a:r>
          </a:p>
          <a:p>
            <a:pPr algn="ctr">
              <a:lnSpc>
                <a:spcPct val="150000"/>
              </a:lnSpc>
            </a:pPr>
            <a:r>
              <a:rPr lang="it-IT" sz="1600" dirty="0">
                <a:solidFill>
                  <a:schemeClr val="accent1"/>
                </a:solidFill>
                <a:latin typeface="Daytona Light" panose="020B0304030503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950 °C</a:t>
            </a:r>
          </a:p>
          <a:p>
            <a:pPr algn="ctr">
              <a:lnSpc>
                <a:spcPct val="150000"/>
              </a:lnSpc>
            </a:pPr>
            <a:r>
              <a:rPr lang="it-IT" sz="1600" dirty="0">
                <a:solidFill>
                  <a:schemeClr val="accent1"/>
                </a:solidFill>
                <a:latin typeface="Daytona Light" panose="020B0304030503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50 bar Ar+ p(O2)</a:t>
            </a:r>
          </a:p>
          <a:p>
            <a:pPr algn="ctr">
              <a:lnSpc>
                <a:spcPct val="150000"/>
              </a:lnSpc>
            </a:pPr>
            <a:r>
              <a:rPr lang="it-IT" sz="1600" dirty="0">
                <a:solidFill>
                  <a:schemeClr val="accent1"/>
                </a:solidFill>
                <a:latin typeface="Daytona Light" panose="020B0304030503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 h</a:t>
            </a:r>
          </a:p>
        </p:txBody>
      </p:sp>
      <p:pic>
        <p:nvPicPr>
          <p:cNvPr id="24" name="Video 23">
            <a:hlinkClick r:id="" action="ppaction://media"/>
            <a:extLst>
              <a:ext uri="{FF2B5EF4-FFF2-40B4-BE49-F238E27FC236}">
                <a16:creationId xmlns:a16="http://schemas.microsoft.com/office/drawing/2014/main" id="{DC8EA01E-D155-8927-5A3B-1F161E29992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368001" y="1671432"/>
            <a:ext cx="1627669" cy="2893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943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66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10" repeatCount="indefinite" fill="hold" display="0">
                  <p:stCondLst>
                    <p:cond delay="indefinite"/>
                  </p:stCondLst>
                </p:cTn>
                <p:tgtEl>
                  <p:spTgt spid="24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o 8">
            <a:extLst>
              <a:ext uri="{FF2B5EF4-FFF2-40B4-BE49-F238E27FC236}">
                <a16:creationId xmlns:a16="http://schemas.microsoft.com/office/drawing/2014/main" id="{9D2E102A-0588-29AA-1398-4B94C108EF85}"/>
              </a:ext>
            </a:extLst>
          </p:cNvPr>
          <p:cNvGrpSpPr/>
          <p:nvPr/>
        </p:nvGrpSpPr>
        <p:grpSpPr>
          <a:xfrm>
            <a:off x="291199" y="1"/>
            <a:ext cx="12192001" cy="6857999"/>
            <a:chOff x="-1" y="0"/>
            <a:chExt cx="12192001" cy="6857999"/>
          </a:xfrm>
        </p:grpSpPr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CEECD7AC-0C8A-0183-97E8-7770271DE4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3736152"/>
              <a:ext cx="3185795" cy="31218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D5783577-881B-7194-1FCB-EE1B3B8F6BB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823595" cy="12280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CB79D3AC-E8CF-6CCF-0B7C-F185E5074FC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22499" y="1023620"/>
              <a:ext cx="1969501" cy="451095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4" name="Picture 13" descr="A blue and black logo&#10;&#10;Description automatically generated">
            <a:extLst>
              <a:ext uri="{FF2B5EF4-FFF2-40B4-BE49-F238E27FC236}">
                <a16:creationId xmlns:a16="http://schemas.microsoft.com/office/drawing/2014/main" id="{B248224E-3D14-F57C-1827-E85FD37B5C1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116" y="-24354"/>
            <a:ext cx="1948204" cy="1268490"/>
          </a:xfrm>
          <a:prstGeom prst="rect">
            <a:avLst/>
          </a:prstGeom>
        </p:spPr>
      </p:pic>
      <p:pic>
        <p:nvPicPr>
          <p:cNvPr id="10" name="Picture 9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23F6A8E5-D7A8-68AD-FDA4-D318416F147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2590" y="3235820"/>
            <a:ext cx="3715594" cy="292591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826F104A-5DCF-58F3-94E2-3C3A07225F65}"/>
              </a:ext>
            </a:extLst>
          </p:cNvPr>
          <p:cNvGrpSpPr/>
          <p:nvPr/>
        </p:nvGrpSpPr>
        <p:grpSpPr>
          <a:xfrm>
            <a:off x="4746550" y="3367315"/>
            <a:ext cx="3550386" cy="2518066"/>
            <a:chOff x="2637692" y="396910"/>
            <a:chExt cx="3143885" cy="214630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07B1915-6929-16A6-AD1B-6ED86590C71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37692" y="396910"/>
              <a:ext cx="3143885" cy="2146300"/>
            </a:xfrm>
            <a:prstGeom prst="rect">
              <a:avLst/>
            </a:prstGeom>
          </p:spPr>
        </p:pic>
        <p:sp>
          <p:nvSpPr>
            <p:cNvPr id="15" name="Text Box 2">
              <a:extLst>
                <a:ext uri="{FF2B5EF4-FFF2-40B4-BE49-F238E27FC236}">
                  <a16:creationId xmlns:a16="http://schemas.microsoft.com/office/drawing/2014/main" id="{23C1CFCB-48B6-5C01-D9AB-61D4EB07E0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75822" y="1905570"/>
              <a:ext cx="1307503" cy="3889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FWHM= 0.6 °</a:t>
              </a:r>
              <a:endParaRPr lang="it-IT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6B5595B-A570-DD45-F3C2-048AB3ED4139}"/>
              </a:ext>
            </a:extLst>
          </p:cNvPr>
          <p:cNvGrpSpPr/>
          <p:nvPr/>
        </p:nvGrpSpPr>
        <p:grpSpPr>
          <a:xfrm>
            <a:off x="4604033" y="942151"/>
            <a:ext cx="5775959" cy="2162692"/>
            <a:chOff x="-128361" y="8768"/>
            <a:chExt cx="5776908" cy="2163093"/>
          </a:xfrm>
        </p:grpSpPr>
        <p:pic>
          <p:nvPicPr>
            <p:cNvPr id="17" name="Picture 16" descr="A close-up of a black surface&#10;&#10;Description automatically generated">
              <a:extLst>
                <a:ext uri="{FF2B5EF4-FFF2-40B4-BE49-F238E27FC236}">
                  <a16:creationId xmlns:a16="http://schemas.microsoft.com/office/drawing/2014/main" id="{5B47C605-81A6-01B8-3F9B-1538B42E77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email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b="2524"/>
            <a:stretch/>
          </p:blipFill>
          <p:spPr>
            <a:xfrm>
              <a:off x="-128361" y="8792"/>
              <a:ext cx="2880179" cy="2163069"/>
            </a:xfrm>
            <a:prstGeom prst="rect">
              <a:avLst/>
            </a:prstGeom>
          </p:spPr>
        </p:pic>
        <p:pic>
          <p:nvPicPr>
            <p:cNvPr id="18" name="Picture 17" descr="A close-up of a grey speckled surface&#10;&#10;Description automatically generated">
              <a:extLst>
                <a:ext uri="{FF2B5EF4-FFF2-40B4-BE49-F238E27FC236}">
                  <a16:creationId xmlns:a16="http://schemas.microsoft.com/office/drawing/2014/main" id="{2FBC8936-190C-68ED-7122-FC6CE653E5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25"/>
            <a:stretch/>
          </p:blipFill>
          <p:spPr>
            <a:xfrm>
              <a:off x="2768141" y="8768"/>
              <a:ext cx="2880406" cy="2163069"/>
            </a:xfrm>
            <a:prstGeom prst="rect">
              <a:avLst/>
            </a:prstGeom>
          </p:spPr>
        </p:pic>
        <p:sp>
          <p:nvSpPr>
            <p:cNvPr id="19" name="Text Box 2">
              <a:extLst>
                <a:ext uri="{FF2B5EF4-FFF2-40B4-BE49-F238E27FC236}">
                  <a16:creationId xmlns:a16="http://schemas.microsoft.com/office/drawing/2014/main" id="{7C01985D-F0BA-4B77-3993-29BA486388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77207" y="35169"/>
              <a:ext cx="474345" cy="297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400" b="1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SE</a:t>
              </a:r>
              <a:endParaRPr lang="it-IT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 Box 2">
              <a:extLst>
                <a:ext uri="{FF2B5EF4-FFF2-40B4-BE49-F238E27FC236}">
                  <a16:creationId xmlns:a16="http://schemas.microsoft.com/office/drawing/2014/main" id="{AB6D44D2-B036-7AE7-5359-D65CAE31DF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50069" y="8792"/>
              <a:ext cx="481330" cy="331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400" b="1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BSE</a:t>
              </a:r>
              <a:endParaRPr lang="it-IT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3DECB9C-088F-45E5-7C42-3BE4B22B1D49}"/>
              </a:ext>
            </a:extLst>
          </p:cNvPr>
          <p:cNvCxnSpPr/>
          <p:nvPr/>
        </p:nvCxnSpPr>
        <p:spPr>
          <a:xfrm>
            <a:off x="6167362" y="3012510"/>
            <a:ext cx="1152000" cy="0"/>
          </a:xfrm>
          <a:prstGeom prst="line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4DB6E28-9C80-762D-5AE8-98DC17079ED4}"/>
              </a:ext>
            </a:extLst>
          </p:cNvPr>
          <p:cNvSpPr txBox="1"/>
          <p:nvPr/>
        </p:nvSpPr>
        <p:spPr>
          <a:xfrm>
            <a:off x="6311314" y="2593425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500 µm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3B23520-7484-0F48-D048-BD3EDDE52E98}"/>
              </a:ext>
            </a:extLst>
          </p:cNvPr>
          <p:cNvCxnSpPr/>
          <p:nvPr/>
        </p:nvCxnSpPr>
        <p:spPr>
          <a:xfrm>
            <a:off x="8990433" y="3012510"/>
            <a:ext cx="1152000" cy="0"/>
          </a:xfrm>
          <a:prstGeom prst="line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8B48BC6B-5666-9681-11E1-D4AED2A66F0D}"/>
              </a:ext>
            </a:extLst>
          </p:cNvPr>
          <p:cNvSpPr txBox="1"/>
          <p:nvPr/>
        </p:nvSpPr>
        <p:spPr>
          <a:xfrm>
            <a:off x="9148588" y="2593425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500 µm</a:t>
            </a:r>
          </a:p>
        </p:txBody>
      </p:sp>
      <p:pic>
        <p:nvPicPr>
          <p:cNvPr id="26" name="Immagine 18" descr="A close-up of a white object&#10;&#10;Description automatically generated">
            <a:extLst>
              <a:ext uri="{FF2B5EF4-FFF2-40B4-BE49-F238E27FC236}">
                <a16:creationId xmlns:a16="http://schemas.microsoft.com/office/drawing/2014/main" id="{F8029F9C-32A8-AB5F-16D3-85C1B9E3CA9E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589" y="971021"/>
            <a:ext cx="2832790" cy="2179242"/>
          </a:xfrm>
          <a:prstGeom prst="rect">
            <a:avLst/>
          </a:prstGeom>
        </p:spPr>
      </p:pic>
      <p:pic>
        <p:nvPicPr>
          <p:cNvPr id="3" name="Immagine 4">
            <a:extLst>
              <a:ext uri="{FF2B5EF4-FFF2-40B4-BE49-F238E27FC236}">
                <a16:creationId xmlns:a16="http://schemas.microsoft.com/office/drawing/2014/main" id="{CDBEEAE9-F942-74F7-8753-95C23D6A4CAF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4740"/>
          <a:stretch/>
        </p:blipFill>
        <p:spPr>
          <a:xfrm>
            <a:off x="8468981" y="3164691"/>
            <a:ext cx="3809538" cy="3068174"/>
          </a:xfrm>
          <a:prstGeom prst="rect">
            <a:avLst/>
          </a:prstGeom>
        </p:spPr>
      </p:pic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0FF6A8E3-F533-6767-5105-E770ABBC3B30}"/>
              </a:ext>
            </a:extLst>
          </p:cNvPr>
          <p:cNvSpPr txBox="1"/>
          <p:nvPr/>
        </p:nvSpPr>
        <p:spPr>
          <a:xfrm>
            <a:off x="1769805" y="6232864"/>
            <a:ext cx="9344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/>
              <a:t>Very</a:t>
            </a:r>
            <a:r>
              <a:rPr lang="it-IT" sz="2400" dirty="0"/>
              <a:t> pure </a:t>
            </a:r>
            <a:r>
              <a:rPr lang="it-IT" sz="2400" dirty="0" err="1"/>
              <a:t>Tl</a:t>
            </a:r>
            <a:r>
              <a:rPr lang="it-IT" sz="2400" dirty="0"/>
              <a:t>(1223) </a:t>
            </a:r>
            <a:r>
              <a:rPr lang="it-IT" sz="2400" dirty="0" err="1"/>
              <a:t>phase</a:t>
            </a:r>
            <a:r>
              <a:rPr lang="it-IT" sz="2400" dirty="0"/>
              <a:t>, policristalline </a:t>
            </a:r>
            <a:r>
              <a:rPr lang="it-IT" sz="2400" dirty="0" err="1"/>
              <a:t>but</a:t>
            </a:r>
            <a:r>
              <a:rPr lang="it-IT" sz="2400" dirty="0"/>
              <a:t> </a:t>
            </a:r>
            <a:r>
              <a:rPr lang="it-IT" sz="2400" dirty="0" err="1"/>
              <a:t>fully</a:t>
            </a:r>
            <a:r>
              <a:rPr lang="it-IT" sz="2400" dirty="0"/>
              <a:t> (c and ab ) </a:t>
            </a:r>
            <a:r>
              <a:rPr lang="it-IT" sz="2400" dirty="0" err="1"/>
              <a:t>oriented</a:t>
            </a:r>
            <a:endParaRPr lang="it-IT" sz="2400" dirty="0"/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81671458-485C-316B-BD0A-D88EB4CB0126}"/>
              </a:ext>
            </a:extLst>
          </p:cNvPr>
          <p:cNvSpPr txBox="1"/>
          <p:nvPr/>
        </p:nvSpPr>
        <p:spPr>
          <a:xfrm>
            <a:off x="1855255" y="240559"/>
            <a:ext cx="27767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/>
              <a:t>Structural</a:t>
            </a:r>
            <a:r>
              <a:rPr lang="it-IT" sz="2400" dirty="0"/>
              <a:t> </a:t>
            </a:r>
            <a:r>
              <a:rPr lang="it-IT" sz="2400" dirty="0" err="1"/>
              <a:t>properties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174573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700" row="3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428A151-ECCE-4620-880C-299BFAD7CA46}">
  <we:reference id="wa200005566" version="3.0.0.2" store="it-IT" storeType="OMEX"/>
  <we:alternateReferences>
    <we:reference id="wa200005566" version="3.0.0.2" store="WA200005566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2679</Words>
  <Application>Microsoft Office PowerPoint</Application>
  <PresentationFormat>Widescreen</PresentationFormat>
  <Paragraphs>389</Paragraphs>
  <Slides>33</Slides>
  <Notes>16</Notes>
  <HiddenSlides>0</HiddenSlides>
  <MMClips>2</MMClips>
  <ScaleCrop>false</ScaleCrop>
  <HeadingPairs>
    <vt:vector size="8" baseType="variant">
      <vt:variant>
        <vt:lpstr>Caratteri utilizzati</vt:lpstr>
      </vt:variant>
      <vt:variant>
        <vt:i4>12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33</vt:i4>
      </vt:variant>
    </vt:vector>
  </HeadingPairs>
  <TitlesOfParts>
    <vt:vector size="47" baseType="lpstr">
      <vt:lpstr>-apple-system</vt:lpstr>
      <vt:lpstr>Arial</vt:lpstr>
      <vt:lpstr>Book Antiqua</vt:lpstr>
      <vt:lpstr>Calibri</vt:lpstr>
      <vt:lpstr>Calibri Light</vt:lpstr>
      <vt:lpstr>Cambria Math</vt:lpstr>
      <vt:lpstr>Cochocib Script Latin Pro</vt:lpstr>
      <vt:lpstr>Daytona</vt:lpstr>
      <vt:lpstr>Daytona Light</vt:lpstr>
      <vt:lpstr>Lato</vt:lpstr>
      <vt:lpstr>Times New Roman</vt:lpstr>
      <vt:lpstr>Wingdings</vt:lpstr>
      <vt:lpstr>Tema di Office</vt:lpstr>
      <vt:lpstr>Graph</vt:lpstr>
      <vt:lpstr>Presentazione standard di PowerPoint</vt:lpstr>
      <vt:lpstr>Presentazione standard di PowerPoint</vt:lpstr>
      <vt:lpstr>FCC beamscreen projects @SPIN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           Precursos layer                   Reacted film       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Microwave characterization</vt:lpstr>
      <vt:lpstr>Microwave characterization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Measurement technique – dual mode dielectric loaded resonator</vt:lpstr>
      <vt:lpstr>Measurement technique</vt:lpstr>
      <vt:lpstr>Measured Samples</vt:lpstr>
      <vt:lpstr>Temperature sweeps at constant B </vt:lpstr>
      <vt:lpstr>Magnetic field sweeps at constant T (Surface impedance) </vt:lpstr>
      <vt:lpstr>Magnetic field sweeps at constant T (Desired thickness) </vt:lpstr>
      <vt:lpstr>Magnetic field sweeps</vt:lpstr>
      <vt:lpstr>Magnetic field sweeps at constant T (Pinning Parameters) </vt:lpstr>
      <vt:lpstr>Presentazione standard di PowerPoint</vt:lpstr>
      <vt:lpstr>Pinning parameters comparison, magnetic field sweeps at constant T </vt:lpstr>
      <vt:lpstr>Vortex motion resistivity ρ ̃_vm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Leveratto</dc:creator>
  <cp:lastModifiedBy>Emilio Bellingeri</cp:lastModifiedBy>
  <cp:revision>26</cp:revision>
  <dcterms:created xsi:type="dcterms:W3CDTF">2022-06-29T15:39:22Z</dcterms:created>
  <dcterms:modified xsi:type="dcterms:W3CDTF">2025-05-21T14:53:01Z</dcterms:modified>
</cp:coreProperties>
</file>