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1762" r:id="rId3"/>
    <p:sldId id="1769" r:id="rId4"/>
    <p:sldId id="1771" r:id="rId5"/>
    <p:sldId id="1785" r:id="rId6"/>
    <p:sldId id="1773" r:id="rId7"/>
    <p:sldId id="1774" r:id="rId8"/>
    <p:sldId id="1772" r:id="rId9"/>
    <p:sldId id="1776" r:id="rId10"/>
    <p:sldId id="1777" r:id="rId11"/>
    <p:sldId id="1779" r:id="rId12"/>
    <p:sldId id="1780" r:id="rId13"/>
    <p:sldId id="1758" r:id="rId14"/>
    <p:sldId id="1782" r:id="rId15"/>
    <p:sldId id="1781" r:id="rId16"/>
    <p:sldId id="1783" r:id="rId17"/>
    <p:sldId id="1784" r:id="rId18"/>
    <p:sldId id="278" r:id="rId19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DEC14ED-A903-6DD4-5654-0FE09D0BC376}" name="Beatriz Martinez Sutil" initials="BMS" userId="S::beatriz.martinez.sutil@cern.ch::f6177282-d283-4c67-9daa-14d574c9c8a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EDBD"/>
    <a:srgbClr val="FF9933"/>
    <a:srgbClr val="FFCC00"/>
    <a:srgbClr val="92D05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00" autoAdjust="0"/>
    <p:restoredTop sz="97505"/>
  </p:normalViewPr>
  <p:slideViewPr>
    <p:cSldViewPr>
      <p:cViewPr varScale="1">
        <p:scale>
          <a:sx n="83" d="100"/>
          <a:sy n="83" d="100"/>
        </p:scale>
        <p:origin x="739" y="67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5/22/2025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5/22/2025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5/22/2025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5/22/2025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5/22/2025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5/22/2025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5/22/2025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5/22/2025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5/22/2025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5/22/2025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5/22/2025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5/22/2025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5/22/2025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5/22/2025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5/22/2025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9.png"/><Relationship Id="rId9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20156" y="4941168"/>
            <a:ext cx="11376026" cy="803787"/>
          </a:xfrm>
        </p:spPr>
        <p:txBody>
          <a:bodyPr/>
          <a:lstStyle/>
          <a:p>
            <a:pPr>
              <a:defRPr/>
            </a:pPr>
            <a:r>
              <a:rPr lang="en-US" sz="1800" dirty="0" err="1"/>
              <a:t>A.Romero</a:t>
            </a:r>
            <a:r>
              <a:rPr lang="en-US" sz="1800" dirty="0"/>
              <a:t> Francia, </a:t>
            </a:r>
            <a:r>
              <a:rPr lang="en-US" sz="1800" dirty="0" err="1"/>
              <a:t>A.Perillo</a:t>
            </a:r>
            <a:r>
              <a:rPr lang="en-US" sz="1800" dirty="0"/>
              <a:t> Marcone, </a:t>
            </a:r>
            <a:r>
              <a:rPr lang="en-US" sz="1800" dirty="0" err="1"/>
              <a:t>A.Lechner</a:t>
            </a:r>
            <a:r>
              <a:rPr lang="en-US" sz="1800" dirty="0"/>
              <a:t>, </a:t>
            </a:r>
            <a:r>
              <a:rPr lang="en-US" sz="1800" dirty="0" err="1"/>
              <a:t>B.Humann</a:t>
            </a:r>
            <a:r>
              <a:rPr lang="en-US" sz="1800" dirty="0"/>
              <a:t>, </a:t>
            </a:r>
            <a:r>
              <a:rPr lang="en-US" sz="1800" dirty="0" err="1"/>
              <a:t>R.Seidenberg</a:t>
            </a:r>
            <a:r>
              <a:rPr lang="en-US" sz="1800" dirty="0"/>
              <a:t>, </a:t>
            </a:r>
            <a:r>
              <a:rPr lang="en-US" sz="1800" dirty="0" err="1"/>
              <a:t>M.Calviani</a:t>
            </a:r>
            <a:r>
              <a:rPr lang="en-US" sz="1800" dirty="0"/>
              <a:t> [SY-STI]</a:t>
            </a:r>
          </a:p>
          <a:p>
            <a:pPr>
              <a:defRPr/>
            </a:pPr>
            <a:r>
              <a:rPr lang="en-US" sz="1800" dirty="0" err="1"/>
              <a:t>S.Sgobba</a:t>
            </a:r>
            <a:r>
              <a:rPr lang="en-US" sz="1800" dirty="0"/>
              <a:t>, </a:t>
            </a:r>
            <a:r>
              <a:rPr lang="en-US" sz="1800" dirty="0" err="1"/>
              <a:t>M.Simoes</a:t>
            </a:r>
            <a:r>
              <a:rPr lang="en-US" sz="1800" dirty="0"/>
              <a:t> [EN-MME]</a:t>
            </a:r>
          </a:p>
          <a:p>
            <a:pPr>
              <a:defRPr/>
            </a:pPr>
            <a:r>
              <a:rPr lang="en-US" sz="1800" dirty="0"/>
              <a:t>22-05-2025</a:t>
            </a:r>
          </a:p>
          <a:p>
            <a:pPr algn="l">
              <a:defRPr/>
            </a:pPr>
            <a:endParaRPr lang="en-US" sz="18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5B8F81B-BA1A-E64C-50C9-F005DC3C0CFD}"/>
              </a:ext>
            </a:extLst>
          </p:cNvPr>
          <p:cNvSpPr txBox="1">
            <a:spLocks/>
          </p:cNvSpPr>
          <p:nvPr/>
        </p:nvSpPr>
        <p:spPr bwMode="auto">
          <a:xfrm>
            <a:off x="420156" y="2852936"/>
            <a:ext cx="11580499" cy="215326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defRPr/>
            </a:pPr>
            <a:r>
              <a:rPr lang="en-GB" sz="4000" dirty="0"/>
              <a:t>Preliminary technical design for the FCC-ee dipole shielding</a:t>
            </a:r>
          </a:p>
        </p:txBody>
      </p:sp>
      <p:pic>
        <p:nvPicPr>
          <p:cNvPr id="2" name="Picture 1" descr="A picture containing icon&#10;&#10;Description automatically generated">
            <a:extLst>
              <a:ext uri="{FF2B5EF4-FFF2-40B4-BE49-F238E27FC236}">
                <a16:creationId xmlns:a16="http://schemas.microsoft.com/office/drawing/2014/main" id="{82B8CF91-E544-2847-7C78-44477C5ADA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1344" y="188640"/>
            <a:ext cx="1935386" cy="65429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43A1D3-850A-DB44-02C5-1B3B7DF870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CACE16-796B-3E41-C9C1-F892369D2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845DE1C-0AD7-C5CE-8BD8-BE0FD953BF87}"/>
                  </a:ext>
                </a:extLst>
              </p:cNvPr>
              <p:cNvSpPr txBox="1"/>
              <p:nvPr/>
            </p:nvSpPr>
            <p:spPr bwMode="auto">
              <a:xfrm>
                <a:off x="5256584" y="1609445"/>
                <a:ext cx="6960096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Shielding block with peak energy deposition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000" dirty="0"/>
                  <a:t> 130 W.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845DE1C-0AD7-C5CE-8BD8-BE0FD953BF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56584" y="1609445"/>
                <a:ext cx="6960096" cy="400110"/>
              </a:xfrm>
              <a:prstGeom prst="rect">
                <a:avLst/>
              </a:prstGeom>
              <a:blipFill>
                <a:blip r:embed="rId2"/>
                <a:stretch>
                  <a:fillRect l="-876" t="-6061" b="-272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B6EBE00-AEB7-184E-C38F-8CCDA50E4EB5}"/>
                  </a:ext>
                </a:extLst>
              </p:cNvPr>
              <p:cNvSpPr txBox="1"/>
              <p:nvPr/>
            </p:nvSpPr>
            <p:spPr bwMode="auto">
              <a:xfrm>
                <a:off x="4943872" y="5829802"/>
                <a:ext cx="2160239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Temperature [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1600" dirty="0"/>
                  <a:t>C]</a:t>
                </a:r>
                <a:endParaRPr lang="en-GB" sz="16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B6EBE00-AEB7-184E-C38F-8CCDA50E4E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43872" y="5829802"/>
                <a:ext cx="2160239" cy="338554"/>
              </a:xfrm>
              <a:prstGeom prst="rect">
                <a:avLst/>
              </a:prstGeom>
              <a:blipFill>
                <a:blip r:embed="rId3"/>
                <a:stretch>
                  <a:fillRect l="-1412" t="-5357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CD042569-C11C-4812-0E67-B0A59A04277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6926" t="38500" r="3117" b="31240"/>
          <a:stretch/>
        </p:blipFill>
        <p:spPr>
          <a:xfrm>
            <a:off x="765596" y="1696709"/>
            <a:ext cx="4364535" cy="132853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E8C8699-4AA4-4F1C-6736-875C9ED1B165}"/>
              </a:ext>
            </a:extLst>
          </p:cNvPr>
          <p:cNvSpPr txBox="1"/>
          <p:nvPr/>
        </p:nvSpPr>
        <p:spPr bwMode="auto">
          <a:xfrm>
            <a:off x="7663805" y="376148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Pure Lead </a:t>
            </a:r>
            <a:endParaRPr lang="en-GB" sz="1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055467B-350F-F7C5-D4B3-406C274D51F5}"/>
                  </a:ext>
                </a:extLst>
              </p:cNvPr>
              <p:cNvSpPr txBox="1"/>
              <p:nvPr/>
            </p:nvSpPr>
            <p:spPr bwMode="auto">
              <a:xfrm>
                <a:off x="263352" y="5830833"/>
                <a:ext cx="2160239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Temperature [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1600" dirty="0"/>
                  <a:t>C]</a:t>
                </a:r>
                <a:endParaRPr lang="en-GB" sz="16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055467B-350F-F7C5-D4B3-406C274D51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352" y="5830833"/>
                <a:ext cx="2160239" cy="338554"/>
              </a:xfrm>
              <a:prstGeom prst="rect">
                <a:avLst/>
              </a:prstGeom>
              <a:blipFill>
                <a:blip r:embed="rId5"/>
                <a:stretch>
                  <a:fillRect l="-1408" t="-5455" b="-2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 26">
            <a:extLst>
              <a:ext uri="{FF2B5EF4-FFF2-40B4-BE49-F238E27FC236}">
                <a16:creationId xmlns:a16="http://schemas.microsoft.com/office/drawing/2014/main" id="{ADAC0BC4-CFB4-FDA5-CFB1-E9D596514554}"/>
              </a:ext>
            </a:extLst>
          </p:cNvPr>
          <p:cNvSpPr/>
          <p:nvPr/>
        </p:nvSpPr>
        <p:spPr>
          <a:xfrm>
            <a:off x="407988" y="1057404"/>
            <a:ext cx="11376024" cy="2249670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CC1D0E0-CF60-4E65-6D01-7D805822BB4D}"/>
              </a:ext>
            </a:extLst>
          </p:cNvPr>
          <p:cNvSpPr/>
          <p:nvPr/>
        </p:nvSpPr>
        <p:spPr>
          <a:xfrm>
            <a:off x="839416" y="1969488"/>
            <a:ext cx="1152128" cy="8114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8AFF46-DA13-0A18-FCBD-4C8BE8204E82}"/>
              </a:ext>
            </a:extLst>
          </p:cNvPr>
          <p:cNvSpPr txBox="1"/>
          <p:nvPr/>
        </p:nvSpPr>
        <p:spPr bwMode="auto">
          <a:xfrm>
            <a:off x="5256584" y="2241528"/>
            <a:ext cx="69600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Entire shielding unit modelled.</a:t>
            </a:r>
            <a:endParaRPr lang="en-GB" sz="2000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862DD634-CFD9-220E-52A8-8064E0A776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8211" y="3546002"/>
            <a:ext cx="653782" cy="2284831"/>
          </a:xfrm>
          <a:prstGeom prst="rect">
            <a:avLst/>
          </a:prstGeom>
        </p:spPr>
      </p:pic>
      <p:pic>
        <p:nvPicPr>
          <p:cNvPr id="39" name="Picture 38" descr="A blue and green rectangular object with black text&#10;&#10;AI-generated content may be incorrect.">
            <a:extLst>
              <a:ext uri="{FF2B5EF4-FFF2-40B4-BE49-F238E27FC236}">
                <a16:creationId xmlns:a16="http://schemas.microsoft.com/office/drawing/2014/main" id="{4C6544A6-CE25-E28B-14A8-B031511E6DC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1646" t="24810" r="37289" b="15943"/>
          <a:stretch/>
        </p:blipFill>
        <p:spPr>
          <a:xfrm>
            <a:off x="5663952" y="3783483"/>
            <a:ext cx="3076333" cy="1841114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BB4A31CB-1BB1-63C8-245B-AC7E4574117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15880" y="3521174"/>
            <a:ext cx="615740" cy="2279422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E79BFF84-9F75-AC65-E251-859B80FAA376}"/>
              </a:ext>
            </a:extLst>
          </p:cNvPr>
          <p:cNvSpPr/>
          <p:nvPr/>
        </p:nvSpPr>
        <p:spPr>
          <a:xfrm>
            <a:off x="6096000" y="4686837"/>
            <a:ext cx="263159" cy="282199"/>
          </a:xfrm>
          <a:prstGeom prst="ellipse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AC334FF8-02CE-AA0E-830A-7350C42E41D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4831" y="3809007"/>
            <a:ext cx="3186626" cy="1790066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317FCC7D-D8C3-DA03-9C4C-4FE53A542B46}"/>
              </a:ext>
            </a:extLst>
          </p:cNvPr>
          <p:cNvSpPr txBox="1"/>
          <p:nvPr/>
        </p:nvSpPr>
        <p:spPr bwMode="auto">
          <a:xfrm>
            <a:off x="5663952" y="4446634"/>
            <a:ext cx="892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>
                <a:solidFill>
                  <a:srgbClr val="FFFF00"/>
                </a:solidFill>
              </a:rPr>
              <a:t>Cooling pipe</a:t>
            </a:r>
            <a:endParaRPr lang="en-GB" sz="1000" b="1" i="1" dirty="0">
              <a:solidFill>
                <a:srgbClr val="FFFF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348DC1F-10D5-0D46-6713-2CD7CD65A0A5}"/>
              </a:ext>
            </a:extLst>
          </p:cNvPr>
          <p:cNvSpPr txBox="1"/>
          <p:nvPr/>
        </p:nvSpPr>
        <p:spPr bwMode="auto">
          <a:xfrm>
            <a:off x="2711624" y="3444929"/>
            <a:ext cx="15616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NO MELTING!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A4C341E-778B-822B-DD28-991ABE7F3E75}"/>
              </a:ext>
            </a:extLst>
          </p:cNvPr>
          <p:cNvSpPr txBox="1"/>
          <p:nvPr/>
        </p:nvSpPr>
        <p:spPr bwMode="auto">
          <a:xfrm>
            <a:off x="3215060" y="4383364"/>
            <a:ext cx="17644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Adding cooling</a:t>
            </a:r>
            <a:endParaRPr lang="en-GB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43678E8-A6DD-1C50-188B-9583948B48DF}"/>
              </a:ext>
            </a:extLst>
          </p:cNvPr>
          <p:cNvCxnSpPr>
            <a:cxnSpLocks/>
          </p:cNvCxnSpPr>
          <p:nvPr/>
        </p:nvCxnSpPr>
        <p:spPr>
          <a:xfrm>
            <a:off x="3503712" y="4767814"/>
            <a:ext cx="144016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8ECC8929-E8C2-6F07-8A26-C19137B74FFD}"/>
              </a:ext>
            </a:extLst>
          </p:cNvPr>
          <p:cNvSpPr txBox="1"/>
          <p:nvPr/>
        </p:nvSpPr>
        <p:spPr bwMode="auto">
          <a:xfrm>
            <a:off x="983432" y="1146639"/>
            <a:ext cx="43478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Current conceptual design</a:t>
            </a:r>
            <a:endParaRPr lang="en-GB" sz="2400" dirty="0"/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2111C722-C37A-2B65-A127-5A168941466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27868" y="3495505"/>
            <a:ext cx="2859120" cy="2544617"/>
          </a:xfrm>
          <a:prstGeom prst="rect">
            <a:avLst/>
          </a:prstGeom>
        </p:spPr>
      </p:pic>
      <p:sp>
        <p:nvSpPr>
          <p:cNvPr id="61" name="Title 4">
            <a:extLst>
              <a:ext uri="{FF2B5EF4-FFF2-40B4-BE49-F238E27FC236}">
                <a16:creationId xmlns:a16="http://schemas.microsoft.com/office/drawing/2014/main" id="{47DCA63A-B2A8-2508-B509-E364D4DA8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944596" cy="1065742"/>
          </a:xfrm>
        </p:spPr>
        <p:txBody>
          <a:bodyPr/>
          <a:lstStyle/>
          <a:p>
            <a:r>
              <a:rPr lang="en-US" dirty="0"/>
              <a:t>2.2 Conceptual shielding thermal management</a:t>
            </a:r>
            <a:endParaRPr lang="en-GB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2D64FC5-B311-DC93-1BFA-B82B41026EFB}"/>
              </a:ext>
            </a:extLst>
          </p:cNvPr>
          <p:cNvSpPr txBox="1"/>
          <p:nvPr/>
        </p:nvSpPr>
        <p:spPr bwMode="auto">
          <a:xfrm>
            <a:off x="6604802" y="396271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Pure Lead 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215E5FB-3537-3EF0-0071-E4D73F45336C}"/>
              </a:ext>
            </a:extLst>
          </p:cNvPr>
          <p:cNvSpPr txBox="1"/>
          <p:nvPr/>
        </p:nvSpPr>
        <p:spPr bwMode="auto">
          <a:xfrm>
            <a:off x="2004201" y="4050063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Pure Lead 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286385C-C6AF-56DE-987B-B72BEA4F22C5}"/>
              </a:ext>
            </a:extLst>
          </p:cNvPr>
          <p:cNvSpPr txBox="1"/>
          <p:nvPr/>
        </p:nvSpPr>
        <p:spPr bwMode="auto">
          <a:xfrm>
            <a:off x="7076531" y="2854592"/>
            <a:ext cx="4636093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Calculations in steady state ttbar mode.</a:t>
            </a:r>
            <a:endParaRPr lang="en-GB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0900DF-A409-D467-8DB1-1171066E7BAC}"/>
              </a:ext>
            </a:extLst>
          </p:cNvPr>
          <p:cNvSpPr txBox="1"/>
          <p:nvPr/>
        </p:nvSpPr>
        <p:spPr bwMode="auto">
          <a:xfrm>
            <a:off x="3076602" y="6383544"/>
            <a:ext cx="69600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chemeClr val="bg1"/>
                </a:solidFill>
              </a:rPr>
              <a:t>Input energy maps by </a:t>
            </a:r>
            <a:r>
              <a:rPr lang="en-US" sz="1600" i="1" dirty="0" err="1">
                <a:solidFill>
                  <a:schemeClr val="bg1"/>
                </a:solidFill>
              </a:rPr>
              <a:t>B.Humann</a:t>
            </a:r>
            <a:r>
              <a:rPr lang="en-US" sz="1600" i="1" dirty="0">
                <a:solidFill>
                  <a:schemeClr val="bg1"/>
                </a:solidFill>
              </a:rPr>
              <a:t> and </a:t>
            </a:r>
            <a:r>
              <a:rPr lang="en-US" sz="1600" i="1" dirty="0" err="1">
                <a:solidFill>
                  <a:schemeClr val="bg1"/>
                </a:solidFill>
              </a:rPr>
              <a:t>A.Lechner</a:t>
            </a:r>
            <a:endParaRPr lang="en-GB" sz="1600" i="1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F64D40C-49E1-CEA7-266D-964F1C112F9B}"/>
              </a:ext>
            </a:extLst>
          </p:cNvPr>
          <p:cNvSpPr txBox="1"/>
          <p:nvPr/>
        </p:nvSpPr>
        <p:spPr bwMode="auto">
          <a:xfrm>
            <a:off x="2047379" y="5644320"/>
            <a:ext cx="25912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Only natural convection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A965E3-7FF3-5943-CCE4-FAF0A7C80C08}"/>
              </a:ext>
            </a:extLst>
          </p:cNvPr>
          <p:cNvSpPr txBox="1"/>
          <p:nvPr/>
        </p:nvSpPr>
        <p:spPr bwMode="auto">
          <a:xfrm>
            <a:off x="6616201" y="5932318"/>
            <a:ext cx="39429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natural convection + water cooling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3747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5" grpId="0"/>
      <p:bldP spid="12" grpId="0" animBg="1"/>
      <p:bldP spid="50" grpId="0"/>
      <p:bldP spid="51" grpId="0"/>
      <p:bldP spid="32" grpId="0"/>
      <p:bldP spid="62" grpId="0"/>
      <p:bldP spid="63" grpId="0"/>
      <p:bldP spid="2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A91004-1E7D-F824-DC39-66F7740E02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E78A84-BE6A-07F0-9F92-035F3A210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pic>
        <p:nvPicPr>
          <p:cNvPr id="3" name="Picture 2" descr="A blue letter e&#10;&#10;AI-generated content may be incorrect.">
            <a:extLst>
              <a:ext uri="{FF2B5EF4-FFF2-40B4-BE49-F238E27FC236}">
                <a16:creationId xmlns:a16="http://schemas.microsoft.com/office/drawing/2014/main" id="{C767D16E-9494-4E3C-07F2-FC03886E3FE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3053" r="93115" b="33051"/>
          <a:stretch/>
        </p:blipFill>
        <p:spPr>
          <a:xfrm>
            <a:off x="4838977" y="1899867"/>
            <a:ext cx="1360677" cy="2801366"/>
          </a:xfrm>
          <a:prstGeom prst="rect">
            <a:avLst/>
          </a:prstGeom>
        </p:spPr>
      </p:pic>
      <p:pic>
        <p:nvPicPr>
          <p:cNvPr id="6" name="Picture 5" descr="A blue letter e&#10;&#10;AI-generated content may be incorrect.">
            <a:extLst>
              <a:ext uri="{FF2B5EF4-FFF2-40B4-BE49-F238E27FC236}">
                <a16:creationId xmlns:a16="http://schemas.microsoft.com/office/drawing/2014/main" id="{59D2887F-69E6-5EE8-62A8-1701D5AEF0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900" t="17807" r="39757" b="21461"/>
          <a:stretch/>
        </p:blipFill>
        <p:spPr>
          <a:xfrm>
            <a:off x="6364619" y="1604889"/>
            <a:ext cx="5040560" cy="30963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6329FB0-82BC-FF22-5BFD-C5497A741B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4432" y="4480919"/>
            <a:ext cx="2276793" cy="1362265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83765B93-C00F-0CEE-112E-362DF37F2A0E}"/>
              </a:ext>
            </a:extLst>
          </p:cNvPr>
          <p:cNvSpPr/>
          <p:nvPr/>
        </p:nvSpPr>
        <p:spPr>
          <a:xfrm>
            <a:off x="7608168" y="2780928"/>
            <a:ext cx="864096" cy="100811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B707AEB-570D-A70A-6AEA-847DA915F89B}"/>
              </a:ext>
            </a:extLst>
          </p:cNvPr>
          <p:cNvCxnSpPr>
            <a:cxnSpLocks/>
          </p:cNvCxnSpPr>
          <p:nvPr/>
        </p:nvCxnSpPr>
        <p:spPr>
          <a:xfrm>
            <a:off x="8040216" y="3789040"/>
            <a:ext cx="1076166" cy="205414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8BE9082F-E2E9-29C1-BAEE-C9B6C825E4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275" y="2093784"/>
            <a:ext cx="4546737" cy="3279432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9A91DE9-E586-3231-BF79-92D2D3794381}"/>
              </a:ext>
            </a:extLst>
          </p:cNvPr>
          <p:cNvCxnSpPr>
            <a:cxnSpLocks/>
          </p:cNvCxnSpPr>
          <p:nvPr/>
        </p:nvCxnSpPr>
        <p:spPr>
          <a:xfrm>
            <a:off x="8472264" y="3153061"/>
            <a:ext cx="2932915" cy="130632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DA2FDF7-5B56-2065-534E-BCCF8C34ACA8}"/>
              </a:ext>
            </a:extLst>
          </p:cNvPr>
          <p:cNvSpPr txBox="1"/>
          <p:nvPr/>
        </p:nvSpPr>
        <p:spPr bwMode="auto">
          <a:xfrm>
            <a:off x="4959696" y="4809243"/>
            <a:ext cx="336855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Equivalent plastic strain [mm/mm]</a:t>
            </a:r>
            <a:endParaRPr lang="en-GB" sz="160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FB191A6-BD4F-E806-5A91-F90D62BAB244}"/>
              </a:ext>
            </a:extLst>
          </p:cNvPr>
          <p:cNvSpPr/>
          <p:nvPr/>
        </p:nvSpPr>
        <p:spPr>
          <a:xfrm>
            <a:off x="848321" y="2342136"/>
            <a:ext cx="360040" cy="28803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4D64652-4942-47A5-2A73-D1705DFB3BD4}"/>
              </a:ext>
            </a:extLst>
          </p:cNvPr>
          <p:cNvSpPr/>
          <p:nvPr/>
        </p:nvSpPr>
        <p:spPr>
          <a:xfrm>
            <a:off x="4838977" y="1506418"/>
            <a:ext cx="6971906" cy="4514870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itle 4">
            <a:extLst>
              <a:ext uri="{FF2B5EF4-FFF2-40B4-BE49-F238E27FC236}">
                <a16:creationId xmlns:a16="http://schemas.microsoft.com/office/drawing/2014/main" id="{85D2F595-2BC1-6606-47CD-0E96A5BE5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944596" cy="1065742"/>
          </a:xfrm>
        </p:spPr>
        <p:txBody>
          <a:bodyPr/>
          <a:lstStyle/>
          <a:p>
            <a:r>
              <a:rPr lang="en-US" dirty="0"/>
              <a:t>2.2 Conceptual shielding structural behavior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43B29DE-FD2A-A988-3367-E9D709050EE4}"/>
              </a:ext>
            </a:extLst>
          </p:cNvPr>
          <p:cNvSpPr txBox="1"/>
          <p:nvPr/>
        </p:nvSpPr>
        <p:spPr bwMode="auto">
          <a:xfrm>
            <a:off x="407368" y="931515"/>
            <a:ext cx="504056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b="1" dirty="0"/>
              <a:t>Beam-induced plastic deformation</a:t>
            </a:r>
            <a:endParaRPr lang="en-GB" sz="2200" b="1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9FD1A78-995C-836B-C50D-36F6808A1F15}"/>
              </a:ext>
            </a:extLst>
          </p:cNvPr>
          <p:cNvCxnSpPr>
            <a:stCxn id="17" idx="0"/>
          </p:cNvCxnSpPr>
          <p:nvPr/>
        </p:nvCxnSpPr>
        <p:spPr>
          <a:xfrm flipV="1">
            <a:off x="1028341" y="1506418"/>
            <a:ext cx="3810636" cy="83571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4F03D8E-C94E-07DC-2D0D-8207BC66FC6B}"/>
              </a:ext>
            </a:extLst>
          </p:cNvPr>
          <p:cNvCxnSpPr>
            <a:cxnSpLocks/>
          </p:cNvCxnSpPr>
          <p:nvPr/>
        </p:nvCxnSpPr>
        <p:spPr>
          <a:xfrm>
            <a:off x="945859" y="2630168"/>
            <a:ext cx="3893118" cy="339749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669F876F-C6ED-8B04-06C2-E2E63C0B777A}"/>
              </a:ext>
            </a:extLst>
          </p:cNvPr>
          <p:cNvSpPr txBox="1"/>
          <p:nvPr/>
        </p:nvSpPr>
        <p:spPr bwMode="auto">
          <a:xfrm>
            <a:off x="8112588" y="214548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Pure Lead 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4FA9E04-1DAF-64E4-567F-4FD4BE9367FA}"/>
              </a:ext>
            </a:extLst>
          </p:cNvPr>
          <p:cNvSpPr txBox="1"/>
          <p:nvPr/>
        </p:nvSpPr>
        <p:spPr bwMode="auto">
          <a:xfrm>
            <a:off x="7147919" y="1011423"/>
            <a:ext cx="4636093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Calculations in steady state ttbar mode.</a:t>
            </a:r>
            <a:endParaRPr lang="en-GB" sz="2000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3D25EC38-AA3B-289A-DA92-AE15F87829C6}"/>
              </a:ext>
            </a:extLst>
          </p:cNvPr>
          <p:cNvSpPr/>
          <p:nvPr/>
        </p:nvSpPr>
        <p:spPr>
          <a:xfrm>
            <a:off x="7097929" y="3269093"/>
            <a:ext cx="263159" cy="282199"/>
          </a:xfrm>
          <a:prstGeom prst="ellipse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766FEB-C5E1-9183-E176-9484C34AE8A0}"/>
              </a:ext>
            </a:extLst>
          </p:cNvPr>
          <p:cNvSpPr txBox="1"/>
          <p:nvPr/>
        </p:nvSpPr>
        <p:spPr bwMode="auto">
          <a:xfrm>
            <a:off x="6665881" y="3028890"/>
            <a:ext cx="892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>
                <a:solidFill>
                  <a:srgbClr val="FFFF00"/>
                </a:solidFill>
              </a:rPr>
              <a:t>Cooling pipe</a:t>
            </a:r>
            <a:endParaRPr lang="en-GB" sz="1000" b="1" i="1" dirty="0">
              <a:solidFill>
                <a:srgbClr val="FFFF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B18CB9A-2999-653A-EAC6-4A9AFCB74B59}"/>
                  </a:ext>
                </a:extLst>
              </p:cNvPr>
              <p:cNvSpPr txBox="1"/>
              <p:nvPr/>
            </p:nvSpPr>
            <p:spPr bwMode="auto">
              <a:xfrm>
                <a:off x="5034979" y="5551084"/>
                <a:ext cx="2987188" cy="40011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sz="2000" dirty="0"/>
                  <a:t>Water flow rate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000" dirty="0"/>
                  <a:t> 1 l/min</a:t>
                </a:r>
                <a:endParaRPr lang="en-GB" sz="2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B18CB9A-2999-653A-EAC6-4A9AFCB74B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34979" y="5551084"/>
                <a:ext cx="2987188" cy="400110"/>
              </a:xfrm>
              <a:prstGeom prst="rect">
                <a:avLst/>
              </a:prstGeom>
              <a:blipFill>
                <a:blip r:embed="rId5"/>
                <a:stretch>
                  <a:fillRect l="-2033" t="-5970" r="-1423" b="-26866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2745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EBAA98-0C9B-9C2D-243C-5C6E0D9BF1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0312E9-2680-F993-90F0-5FD0CCC24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pic>
        <p:nvPicPr>
          <p:cNvPr id="24" name="Picture 23" descr="A blue and green object&#10;&#10;AI-generated content may be incorrect.">
            <a:extLst>
              <a:ext uri="{FF2B5EF4-FFF2-40B4-BE49-F238E27FC236}">
                <a16:creationId xmlns:a16="http://schemas.microsoft.com/office/drawing/2014/main" id="{0418F08E-6108-C8B1-F603-C36B100151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482" t="29383" r="48593" b="24010"/>
          <a:stretch/>
        </p:blipFill>
        <p:spPr>
          <a:xfrm>
            <a:off x="6572075" y="1574489"/>
            <a:ext cx="4728347" cy="2798956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C61D45EB-2295-ECCA-92BF-CDDAE7A1E3D3}"/>
              </a:ext>
            </a:extLst>
          </p:cNvPr>
          <p:cNvSpPr/>
          <p:nvPr/>
        </p:nvSpPr>
        <p:spPr>
          <a:xfrm>
            <a:off x="7608168" y="2437570"/>
            <a:ext cx="936104" cy="120745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EDE0A4F-1889-2774-E950-4E6176738F7D}"/>
              </a:ext>
            </a:extLst>
          </p:cNvPr>
          <p:cNvCxnSpPr>
            <a:cxnSpLocks/>
          </p:cNvCxnSpPr>
          <p:nvPr/>
        </p:nvCxnSpPr>
        <p:spPr>
          <a:xfrm>
            <a:off x="8039795" y="3631439"/>
            <a:ext cx="1164028" cy="1943817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BDBBD56-36C0-4CC0-5CB9-F1364AC1B2AF}"/>
              </a:ext>
            </a:extLst>
          </p:cNvPr>
          <p:cNvCxnSpPr>
            <a:cxnSpLocks/>
          </p:cNvCxnSpPr>
          <p:nvPr/>
        </p:nvCxnSpPr>
        <p:spPr>
          <a:xfrm>
            <a:off x="8544272" y="2929540"/>
            <a:ext cx="2679489" cy="98410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C9B2E29-1ADB-9E56-6B9D-51254327E864}"/>
              </a:ext>
            </a:extLst>
          </p:cNvPr>
          <p:cNvSpPr txBox="1"/>
          <p:nvPr/>
        </p:nvSpPr>
        <p:spPr bwMode="auto">
          <a:xfrm>
            <a:off x="5160964" y="4676034"/>
            <a:ext cx="336855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Equivalent creep strain [mm/mm]</a:t>
            </a:r>
            <a:endParaRPr lang="en-GB" sz="1600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3A5A9B4-43A5-1E09-CFE0-DD253552E1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382" y="1934866"/>
            <a:ext cx="4491260" cy="3079721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D09AD96-6C76-7167-154B-8A4CACB76C09}"/>
              </a:ext>
            </a:extLst>
          </p:cNvPr>
          <p:cNvSpPr/>
          <p:nvPr/>
        </p:nvSpPr>
        <p:spPr>
          <a:xfrm>
            <a:off x="5145874" y="1446138"/>
            <a:ext cx="6665008" cy="4719165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1E35BC4-0003-CED1-6308-EBCBF3DFF14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2895" t="7864" b="74489"/>
          <a:stretch/>
        </p:blipFill>
        <p:spPr>
          <a:xfrm>
            <a:off x="3033038" y="3587029"/>
            <a:ext cx="1396765" cy="858509"/>
          </a:xfrm>
          <a:prstGeom prst="rect">
            <a:avLst/>
          </a:prstGeom>
        </p:spPr>
      </p:pic>
      <p:pic>
        <p:nvPicPr>
          <p:cNvPr id="25" name="Picture 24" descr="A blue and green object&#10;&#10;AI-generated content may be incorrect.">
            <a:extLst>
              <a:ext uri="{FF2B5EF4-FFF2-40B4-BE49-F238E27FC236}">
                <a16:creationId xmlns:a16="http://schemas.microsoft.com/office/drawing/2014/main" id="{2B4D8B86-E5E2-245F-6E50-0B41067A73A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03" t="30730" r="92455" b="34759"/>
          <a:stretch/>
        </p:blipFill>
        <p:spPr>
          <a:xfrm>
            <a:off x="5253051" y="1730664"/>
            <a:ext cx="1288943" cy="298033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866F759-9769-1EB4-2AD8-15E717F6AA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1947" y="3928460"/>
            <a:ext cx="2001814" cy="1634235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sp>
        <p:nvSpPr>
          <p:cNvPr id="31" name="Oval 30">
            <a:extLst>
              <a:ext uri="{FF2B5EF4-FFF2-40B4-BE49-F238E27FC236}">
                <a16:creationId xmlns:a16="http://schemas.microsoft.com/office/drawing/2014/main" id="{AA51AB36-010A-53FA-8748-C2ACF8A98EFE}"/>
              </a:ext>
            </a:extLst>
          </p:cNvPr>
          <p:cNvSpPr/>
          <p:nvPr/>
        </p:nvSpPr>
        <p:spPr>
          <a:xfrm>
            <a:off x="4176939" y="2060848"/>
            <a:ext cx="360040" cy="28803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DB4EC08-E273-525F-23D5-7A4ED8511BED}"/>
              </a:ext>
            </a:extLst>
          </p:cNvPr>
          <p:cNvSpPr txBox="1"/>
          <p:nvPr/>
        </p:nvSpPr>
        <p:spPr bwMode="auto">
          <a:xfrm>
            <a:off x="407368" y="931515"/>
            <a:ext cx="504056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b="1" dirty="0"/>
              <a:t>Beam-induced creep deformation</a:t>
            </a:r>
            <a:endParaRPr lang="en-GB" sz="2200" b="1" dirty="0"/>
          </a:p>
        </p:txBody>
      </p:sp>
      <p:sp>
        <p:nvSpPr>
          <p:cNvPr id="39" name="Title 4">
            <a:extLst>
              <a:ext uri="{FF2B5EF4-FFF2-40B4-BE49-F238E27FC236}">
                <a16:creationId xmlns:a16="http://schemas.microsoft.com/office/drawing/2014/main" id="{7E928251-9C9D-0F25-EB92-D87CF379A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944596" cy="1065742"/>
          </a:xfrm>
        </p:spPr>
        <p:txBody>
          <a:bodyPr/>
          <a:lstStyle/>
          <a:p>
            <a:r>
              <a:rPr lang="en-US" dirty="0"/>
              <a:t>2.2 Conceptual shielding structural behavior</a:t>
            </a:r>
            <a:endParaRPr lang="en-GB" dirty="0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6C64721-30D5-E855-93EC-F7075893E7AB}"/>
              </a:ext>
            </a:extLst>
          </p:cNvPr>
          <p:cNvCxnSpPr>
            <a:cxnSpLocks/>
          </p:cNvCxnSpPr>
          <p:nvPr/>
        </p:nvCxnSpPr>
        <p:spPr>
          <a:xfrm flipV="1">
            <a:off x="4425783" y="1488384"/>
            <a:ext cx="720091" cy="570025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B4716AC-FE03-4E0D-1062-5FCBC3097BD0}"/>
              </a:ext>
            </a:extLst>
          </p:cNvPr>
          <p:cNvCxnSpPr>
            <a:cxnSpLocks/>
          </p:cNvCxnSpPr>
          <p:nvPr/>
        </p:nvCxnSpPr>
        <p:spPr>
          <a:xfrm>
            <a:off x="4343410" y="2355684"/>
            <a:ext cx="802464" cy="348640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81B7DE37-53FF-CEC7-822D-6A1ED372AFA5}"/>
              </a:ext>
            </a:extLst>
          </p:cNvPr>
          <p:cNvSpPr txBox="1"/>
          <p:nvPr/>
        </p:nvSpPr>
        <p:spPr bwMode="auto">
          <a:xfrm>
            <a:off x="8334408" y="2050975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Pure Lead 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2736E39-CFBB-BD2A-6A69-DB82AFB2DC66}"/>
              </a:ext>
            </a:extLst>
          </p:cNvPr>
          <p:cNvSpPr txBox="1"/>
          <p:nvPr/>
        </p:nvSpPr>
        <p:spPr bwMode="auto">
          <a:xfrm>
            <a:off x="7210665" y="1016075"/>
            <a:ext cx="4636093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Calculations in steady state ttbar mode.</a:t>
            </a:r>
            <a:endParaRPr lang="en-GB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107B2A-2EBF-2163-9DB3-9F8F6402615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83420" t="8596" r="1392" b="74890"/>
          <a:stretch/>
        </p:blipFill>
        <p:spPr>
          <a:xfrm>
            <a:off x="3025052" y="3523818"/>
            <a:ext cx="1374313" cy="8903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BC3BAFD-C960-9646-2323-6F259B180B75}"/>
                  </a:ext>
                </a:extLst>
              </p:cNvPr>
              <p:cNvSpPr txBox="1"/>
              <p:nvPr/>
            </p:nvSpPr>
            <p:spPr bwMode="auto">
              <a:xfrm>
                <a:off x="5253051" y="5390421"/>
                <a:ext cx="2987188" cy="707886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sz="2000" dirty="0"/>
                  <a:t>Water flow rate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000" dirty="0"/>
                  <a:t> 1 l/min 15 years operation</a:t>
                </a:r>
                <a:endParaRPr lang="en-GB" sz="20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BC3BAFD-C960-9646-2323-6F259B180B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53051" y="5390421"/>
                <a:ext cx="2987188" cy="707886"/>
              </a:xfrm>
              <a:prstGeom prst="rect">
                <a:avLst/>
              </a:prstGeom>
              <a:blipFill>
                <a:blip r:embed="rId7"/>
                <a:stretch>
                  <a:fillRect l="-2033" t="-2542" r="-3252" b="-14407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7718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3A40B0-4134-35BE-3ECD-34A2BCCA47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14EAF0-1A7D-E766-711E-AD3D85F02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DDC55D-8575-E755-0097-615C8C982FC3}"/>
              </a:ext>
            </a:extLst>
          </p:cNvPr>
          <p:cNvSpPr txBox="1"/>
          <p:nvPr/>
        </p:nvSpPr>
        <p:spPr bwMode="auto">
          <a:xfrm>
            <a:off x="2672720" y="1595408"/>
            <a:ext cx="735664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000" b="1" dirty="0">
                <a:solidFill>
                  <a:schemeClr val="tx1"/>
                </a:solidFill>
              </a:rPr>
              <a:t>from thermomechanical simulations…</a:t>
            </a:r>
            <a:endParaRPr lang="en-GB" sz="30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85408E-AD51-E333-52AC-FF2784D8094B}"/>
              </a:ext>
            </a:extLst>
          </p:cNvPr>
          <p:cNvSpPr txBox="1"/>
          <p:nvPr/>
        </p:nvSpPr>
        <p:spPr bwMode="auto">
          <a:xfrm>
            <a:off x="1241499" y="2348880"/>
            <a:ext cx="1021909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The FSR shielding </a:t>
            </a:r>
            <a:r>
              <a:rPr lang="en-GB" sz="2400" dirty="0"/>
              <a:t>is impractical for implementation, though temperature and beam-induced stresses are manageable.</a:t>
            </a:r>
            <a:r>
              <a:rPr lang="en-US" sz="2400" dirty="0"/>
              <a:t> </a:t>
            </a:r>
          </a:p>
          <a:p>
            <a:pPr algn="ctr"/>
            <a:endParaRPr lang="en-GB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C77E91-D701-54E3-90C4-E8124181B454}"/>
              </a:ext>
            </a:extLst>
          </p:cNvPr>
          <p:cNvSpPr txBox="1"/>
          <p:nvPr/>
        </p:nvSpPr>
        <p:spPr bwMode="auto">
          <a:xfrm>
            <a:off x="1595558" y="3356992"/>
            <a:ext cx="951097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The conceptual design results in low beam-induced stresses, which means that after 15 years of steady operation, the structure does not experience significant deformation.</a:t>
            </a:r>
          </a:p>
          <a:p>
            <a:pPr algn="ctr"/>
            <a:endParaRPr lang="en-GB" sz="24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302B1F6-CBE7-E42D-8734-2ECA4FEA5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495" y="1005330"/>
            <a:ext cx="10501099" cy="1065742"/>
          </a:xfrm>
        </p:spPr>
        <p:txBody>
          <a:bodyPr/>
          <a:lstStyle/>
          <a:p>
            <a:pPr algn="ctr"/>
            <a:r>
              <a:rPr lang="en-US" dirty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0991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08A9A363-F0A4-08E1-2BAB-B29D6EEC333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240" t="38500" r="3117" b="31240"/>
          <a:stretch/>
        </p:blipFill>
        <p:spPr>
          <a:xfrm>
            <a:off x="6338886" y="1276248"/>
            <a:ext cx="5520244" cy="192507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813F5F-9B06-96F5-6771-FB6F4E5D6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83FA7508-7FF4-DF64-C50B-38AFC5B88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3. Challenges, production and logistics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33AA6D-8DA0-1E61-B745-FEA3E2487DAB}"/>
              </a:ext>
            </a:extLst>
          </p:cNvPr>
          <p:cNvSpPr txBox="1"/>
          <p:nvPr/>
        </p:nvSpPr>
        <p:spPr bwMode="auto">
          <a:xfrm>
            <a:off x="335360" y="1162336"/>
            <a:ext cx="576064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dirty="0"/>
              <a:t>Design and material selection</a:t>
            </a:r>
            <a:endParaRPr lang="en-GB" sz="3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0C2B3F-379E-61C6-BC39-816F58C0E947}"/>
              </a:ext>
            </a:extLst>
          </p:cNvPr>
          <p:cNvSpPr txBox="1"/>
          <p:nvPr/>
        </p:nvSpPr>
        <p:spPr bwMode="auto">
          <a:xfrm>
            <a:off x="346989" y="1834003"/>
            <a:ext cx="559125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Due to in-series production, what are our design limitations?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Adding Sb into Pb improves strength, though its high-cost limits use to critical areas.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624C18-89BB-22CB-81FF-E51247B0D02F}"/>
              </a:ext>
            </a:extLst>
          </p:cNvPr>
          <p:cNvSpPr txBox="1"/>
          <p:nvPr/>
        </p:nvSpPr>
        <p:spPr bwMode="auto">
          <a:xfrm>
            <a:off x="7859886" y="127624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Pb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881FA5-FD56-D861-EDB7-0F5957184AFF}"/>
              </a:ext>
            </a:extLst>
          </p:cNvPr>
          <p:cNvSpPr txBox="1"/>
          <p:nvPr/>
        </p:nvSpPr>
        <p:spPr bwMode="auto">
          <a:xfrm>
            <a:off x="10263270" y="126876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Pb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B860A5-C8C2-0B27-F38A-79E38991CA9F}"/>
              </a:ext>
            </a:extLst>
          </p:cNvPr>
          <p:cNvSpPr txBox="1"/>
          <p:nvPr/>
        </p:nvSpPr>
        <p:spPr bwMode="auto">
          <a:xfrm>
            <a:off x="10263270" y="2804821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Pb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6A6B1E-725F-9693-6814-9123431C7612}"/>
              </a:ext>
            </a:extLst>
          </p:cNvPr>
          <p:cNvSpPr txBox="1"/>
          <p:nvPr/>
        </p:nvSpPr>
        <p:spPr bwMode="auto">
          <a:xfrm>
            <a:off x="7859886" y="279631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Pb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A9698D-7F1B-BB55-B8CB-222896396B87}"/>
              </a:ext>
            </a:extLst>
          </p:cNvPr>
          <p:cNvSpPr txBox="1"/>
          <p:nvPr/>
        </p:nvSpPr>
        <p:spPr bwMode="auto">
          <a:xfrm>
            <a:off x="6253757" y="2074891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Pb(2-4%)Sb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6103A7-0547-5903-6672-2AD5128C360A}"/>
              </a:ext>
            </a:extLst>
          </p:cNvPr>
          <p:cNvSpPr txBox="1"/>
          <p:nvPr/>
        </p:nvSpPr>
        <p:spPr bwMode="auto">
          <a:xfrm>
            <a:off x="335360" y="3152001"/>
            <a:ext cx="576064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dirty="0"/>
              <a:t>Supports and interfaces</a:t>
            </a:r>
            <a:endParaRPr lang="en-GB" sz="3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A257A7-618F-D4F5-7A95-C2C5EFD47F84}"/>
              </a:ext>
            </a:extLst>
          </p:cNvPr>
          <p:cNvSpPr txBox="1"/>
          <p:nvPr/>
        </p:nvSpPr>
        <p:spPr bwMode="auto">
          <a:xfrm>
            <a:off x="285616" y="3755774"/>
            <a:ext cx="113052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The Pb shielding wraps around the dipole magnet, fully encasing it. However, it must not support its weight, as this would lead to deformation over time due to creep.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6C8C2ED-6E77-BC07-9245-6197A24BE7E3}"/>
              </a:ext>
            </a:extLst>
          </p:cNvPr>
          <p:cNvSpPr txBox="1"/>
          <p:nvPr/>
        </p:nvSpPr>
        <p:spPr bwMode="auto">
          <a:xfrm>
            <a:off x="396733" y="4537893"/>
            <a:ext cx="576064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dirty="0"/>
              <a:t>Integration within the dipole</a:t>
            </a:r>
            <a:endParaRPr lang="en-GB" sz="3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92C9A1E-9EAA-3BF7-BC2E-B1D838A24DFB}"/>
              </a:ext>
            </a:extLst>
          </p:cNvPr>
          <p:cNvSpPr txBox="1"/>
          <p:nvPr/>
        </p:nvSpPr>
        <p:spPr bwMode="auto">
          <a:xfrm>
            <a:off x="346989" y="5141666"/>
            <a:ext cx="113052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The shielding fits well around the dipole, but contact points need definition. Top/bottom plate cooling relies on surrounding components to be cooled.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BFE1E3-AD0E-E1CF-A2F0-CCC15081D973}"/>
              </a:ext>
            </a:extLst>
          </p:cNvPr>
          <p:cNvSpPr txBox="1"/>
          <p:nvPr/>
        </p:nvSpPr>
        <p:spPr bwMode="auto">
          <a:xfrm>
            <a:off x="11292205" y="2044113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Pb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D0DAA7-2B05-A9B0-3241-BF043902560D}"/>
              </a:ext>
            </a:extLst>
          </p:cNvPr>
          <p:cNvSpPr txBox="1"/>
          <p:nvPr/>
        </p:nvSpPr>
        <p:spPr bwMode="auto">
          <a:xfrm>
            <a:off x="6600056" y="3201318"/>
            <a:ext cx="61190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Example for material selection proposal.</a:t>
            </a:r>
          </a:p>
        </p:txBody>
      </p:sp>
    </p:spTree>
    <p:extLst>
      <p:ext uri="{BB962C8B-B14F-4D97-AF65-F5344CB8AC3E}">
        <p14:creationId xmlns:p14="http://schemas.microsoft.com/office/powerpoint/2010/main" val="581195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67B714-2792-A86B-1020-306500F0C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AF187446-B5FB-22F2-5BB3-F80293946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3. Challenges, production and logistics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B02CAE-6F71-ECB0-6A36-4E8A35326351}"/>
              </a:ext>
            </a:extLst>
          </p:cNvPr>
          <p:cNvSpPr txBox="1"/>
          <p:nvPr/>
        </p:nvSpPr>
        <p:spPr bwMode="auto">
          <a:xfrm>
            <a:off x="335360" y="1162336"/>
            <a:ext cx="417646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dirty="0"/>
              <a:t>Actively cooled plates</a:t>
            </a:r>
            <a:endParaRPr lang="en-GB" sz="3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F628CAA-FD2F-1AED-007E-FDD3FC3EFE60}"/>
              </a:ext>
            </a:extLst>
          </p:cNvPr>
          <p:cNvSpPr/>
          <p:nvPr/>
        </p:nvSpPr>
        <p:spPr>
          <a:xfrm>
            <a:off x="479376" y="1988840"/>
            <a:ext cx="2664296" cy="792088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54C08A9-FA23-8DB4-58FA-32B8737B4B65}"/>
              </a:ext>
            </a:extLst>
          </p:cNvPr>
          <p:cNvSpPr/>
          <p:nvPr/>
        </p:nvSpPr>
        <p:spPr>
          <a:xfrm>
            <a:off x="1631504" y="2168860"/>
            <a:ext cx="360040" cy="36004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020FE2E-B6D5-8BA4-7BD4-1869C844861B}"/>
              </a:ext>
            </a:extLst>
          </p:cNvPr>
          <p:cNvSpPr/>
          <p:nvPr/>
        </p:nvSpPr>
        <p:spPr>
          <a:xfrm>
            <a:off x="6312024" y="1952836"/>
            <a:ext cx="2664296" cy="432048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99A30DD-C29E-BE85-3793-BDF89E1727D3}"/>
              </a:ext>
            </a:extLst>
          </p:cNvPr>
          <p:cNvSpPr/>
          <p:nvPr/>
        </p:nvSpPr>
        <p:spPr>
          <a:xfrm>
            <a:off x="6312024" y="2420888"/>
            <a:ext cx="2664296" cy="360040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F0A7C29-21F4-BBE2-ACA3-482DCC64ED7B}"/>
              </a:ext>
            </a:extLst>
          </p:cNvPr>
          <p:cNvSpPr/>
          <p:nvPr/>
        </p:nvSpPr>
        <p:spPr>
          <a:xfrm>
            <a:off x="7464152" y="2204864"/>
            <a:ext cx="360040" cy="36004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0216DA4-DDBF-278E-B47D-3C7F66636F1F}"/>
              </a:ext>
            </a:extLst>
          </p:cNvPr>
          <p:cNvSpPr txBox="1"/>
          <p:nvPr/>
        </p:nvSpPr>
        <p:spPr bwMode="auto">
          <a:xfrm>
            <a:off x="3470633" y="2061718"/>
            <a:ext cx="24482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Embedded stainless steel pipe in cast lead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4262AE9-AF06-E7F9-2E19-472FF04EADE6}"/>
              </a:ext>
            </a:extLst>
          </p:cNvPr>
          <p:cNvSpPr txBox="1"/>
          <p:nvPr/>
        </p:nvSpPr>
        <p:spPr bwMode="auto">
          <a:xfrm>
            <a:off x="9231273" y="2097722"/>
            <a:ext cx="26642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Stainless steel pipe cladded into two plates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B6D9E72-7470-8FA9-7AFA-C849E8E04344}"/>
              </a:ext>
            </a:extLst>
          </p:cNvPr>
          <p:cNvSpPr txBox="1"/>
          <p:nvPr/>
        </p:nvSpPr>
        <p:spPr bwMode="auto">
          <a:xfrm>
            <a:off x="407988" y="2967335"/>
            <a:ext cx="51839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Lowest</a:t>
            </a:r>
            <a:r>
              <a:rPr lang="en-US" dirty="0"/>
              <a:t> thermal contact resistance.</a:t>
            </a:r>
          </a:p>
          <a:p>
            <a:r>
              <a:rPr lang="en-US" dirty="0"/>
              <a:t>Involves casting: </a:t>
            </a:r>
            <a:r>
              <a:rPr lang="en-US" b="1" dirty="0">
                <a:solidFill>
                  <a:srgbClr val="FF0000"/>
                </a:solidFill>
              </a:rPr>
              <a:t>higher</a:t>
            </a:r>
            <a:r>
              <a:rPr lang="en-US" dirty="0"/>
              <a:t> complexity and cost.</a:t>
            </a:r>
          </a:p>
          <a:p>
            <a:r>
              <a:rPr lang="en-GB" b="1" dirty="0">
                <a:solidFill>
                  <a:srgbClr val="FF0000"/>
                </a:solidFill>
              </a:rPr>
              <a:t>Requires</a:t>
            </a:r>
            <a:r>
              <a:rPr lang="en-GB" dirty="0"/>
              <a:t> of a mould.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07D57F4-12DA-16B3-2CF8-DE78F2D5E794}"/>
              </a:ext>
            </a:extLst>
          </p:cNvPr>
          <p:cNvSpPr txBox="1"/>
          <p:nvPr/>
        </p:nvSpPr>
        <p:spPr bwMode="auto">
          <a:xfrm>
            <a:off x="6312023" y="2962973"/>
            <a:ext cx="558354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Higher</a:t>
            </a:r>
            <a:r>
              <a:rPr lang="en-US" dirty="0"/>
              <a:t> thermal contact resistance.</a:t>
            </a:r>
          </a:p>
          <a:p>
            <a:r>
              <a:rPr lang="en-US" b="1" dirty="0">
                <a:solidFill>
                  <a:srgbClr val="00B050"/>
                </a:solidFill>
              </a:rPr>
              <a:t>Lower</a:t>
            </a:r>
            <a:r>
              <a:rPr lang="en-US" dirty="0"/>
              <a:t> complexity.</a:t>
            </a:r>
          </a:p>
          <a:p>
            <a:r>
              <a:rPr lang="en-GB" b="1" dirty="0">
                <a:solidFill>
                  <a:srgbClr val="00B050"/>
                </a:solidFill>
              </a:rPr>
              <a:t>Does not require </a:t>
            </a:r>
            <a:r>
              <a:rPr lang="en-GB" dirty="0"/>
              <a:t>of a mould.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250D55F-AD6B-9985-75D0-4F525F442E18}"/>
              </a:ext>
            </a:extLst>
          </p:cNvPr>
          <p:cNvSpPr txBox="1"/>
          <p:nvPr/>
        </p:nvSpPr>
        <p:spPr bwMode="auto">
          <a:xfrm>
            <a:off x="407988" y="4012474"/>
            <a:ext cx="551091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dirty="0"/>
              <a:t>Other options…</a:t>
            </a:r>
            <a:endParaRPr lang="en-GB" sz="30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92FA32-AF8F-C80F-A3B5-38180F051481}"/>
              </a:ext>
            </a:extLst>
          </p:cNvPr>
          <p:cNvSpPr txBox="1"/>
          <p:nvPr/>
        </p:nvSpPr>
        <p:spPr bwMode="auto">
          <a:xfrm>
            <a:off x="443627" y="4603915"/>
            <a:ext cx="103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Cooling by forced gas convection instead of water (</a:t>
            </a:r>
            <a:r>
              <a:rPr lang="en-US" b="1" u="sng" dirty="0"/>
              <a:t>no stainless-steel pipes needed *</a:t>
            </a:r>
            <a:r>
              <a:rPr lang="en-US" dirty="0"/>
              <a:t>).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9A25755-CDB1-C14A-C44C-47B01E5158C8}"/>
              </a:ext>
            </a:extLst>
          </p:cNvPr>
          <p:cNvSpPr txBox="1"/>
          <p:nvPr/>
        </p:nvSpPr>
        <p:spPr bwMode="auto">
          <a:xfrm>
            <a:off x="443627" y="4980849"/>
            <a:ext cx="103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Cooling by conduction, attaching a high conductivity body to the shield.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AD0BAF-27EB-6E85-B698-941ED316C8A8}"/>
              </a:ext>
            </a:extLst>
          </p:cNvPr>
          <p:cNvSpPr txBox="1"/>
          <p:nvPr/>
        </p:nvSpPr>
        <p:spPr bwMode="auto">
          <a:xfrm>
            <a:off x="479376" y="5576176"/>
            <a:ext cx="107291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*: Water cannot be in contact with activated lead to avoid erosion-corrosion problems, as maintenance in the cooling loops would be extremely challenging (experience from nTOF#2).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9707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BF3C41-F767-271E-ADAA-4FCF5F9BCA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F2C0E8-0953-55CC-6093-A20222903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60C8DD87-16C4-7B13-7742-DE83C63AE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3. Challenges, production and logistics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6CDEE8-331C-58B6-CAB1-7D8673AFA068}"/>
              </a:ext>
            </a:extLst>
          </p:cNvPr>
          <p:cNvSpPr txBox="1"/>
          <p:nvPr/>
        </p:nvSpPr>
        <p:spPr bwMode="auto">
          <a:xfrm>
            <a:off x="335360" y="1162336"/>
            <a:ext cx="813690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dirty="0"/>
              <a:t>Transport, storage and installation</a:t>
            </a:r>
            <a:endParaRPr lang="en-GB" sz="3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F087F12-9B77-D06C-B792-2A4CB90A4281}"/>
              </a:ext>
            </a:extLst>
          </p:cNvPr>
          <p:cNvSpPr txBox="1"/>
          <p:nvPr/>
        </p:nvSpPr>
        <p:spPr bwMode="auto">
          <a:xfrm>
            <a:off x="332028" y="2967639"/>
            <a:ext cx="576064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dirty="0"/>
              <a:t>Safety, dismantle and recycle</a:t>
            </a:r>
            <a:endParaRPr lang="en-GB" sz="3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58D6EF-9E1B-168D-84AC-7A4433A57B4A}"/>
              </a:ext>
            </a:extLst>
          </p:cNvPr>
          <p:cNvSpPr txBox="1"/>
          <p:nvPr/>
        </p:nvSpPr>
        <p:spPr bwMode="auto">
          <a:xfrm>
            <a:off x="332028" y="3600502"/>
            <a:ext cx="113052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Pb is a toxic material for humans. Radioactive resistance coatings are being studied to avoid direct contact with operators.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Pb is to be re-used/recycled after FCC-ee.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B967F5-0239-57E5-A8B7-64E7075C7767}"/>
              </a:ext>
            </a:extLst>
          </p:cNvPr>
          <p:cNvSpPr txBox="1"/>
          <p:nvPr/>
        </p:nvSpPr>
        <p:spPr bwMode="auto">
          <a:xfrm>
            <a:off x="335360" y="1858746"/>
            <a:ext cx="113052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Transport capacity: 10k–15k t of Pb, using dedicated trucks (~25 t per transport).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With a 3 - 5 year production timeline, Pb must be stored in dedicated facilities.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Heavy Pb plates can imply significant deformations; straightening capability required before installation.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96EA79-A7A0-4928-F07E-EDF50E23AA8F}"/>
              </a:ext>
            </a:extLst>
          </p:cNvPr>
          <p:cNvSpPr txBox="1"/>
          <p:nvPr/>
        </p:nvSpPr>
        <p:spPr bwMode="auto">
          <a:xfrm>
            <a:off x="337754" y="4656380"/>
            <a:ext cx="576064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dirty="0"/>
              <a:t>Next steps</a:t>
            </a:r>
            <a:endParaRPr lang="en-GB" sz="3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DBB250-DA8A-1834-940E-3F6F90144C9F}"/>
              </a:ext>
            </a:extLst>
          </p:cNvPr>
          <p:cNvSpPr txBox="1"/>
          <p:nvPr/>
        </p:nvSpPr>
        <p:spPr bwMode="auto">
          <a:xfrm>
            <a:off x="332028" y="5281250"/>
            <a:ext cx="113052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Prototype construction and potential implementation in the arc cell mock-up.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505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57186C-B32E-305B-E812-A2040CB40A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72EEB0-CB68-7E2B-5839-D263E4E85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A432873E-D9EC-D0A2-EE29-B37081B32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4. Conclusions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BE00C4-5AFA-3352-0BB7-6C11CC5B1CE6}"/>
              </a:ext>
            </a:extLst>
          </p:cNvPr>
          <p:cNvSpPr txBox="1"/>
          <p:nvPr/>
        </p:nvSpPr>
        <p:spPr bwMode="auto">
          <a:xfrm>
            <a:off x="413891" y="1085345"/>
            <a:ext cx="11161240" cy="4190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000" dirty="0"/>
              <a:t>Ongoing work focuses on optimizing the radiation shielding for the FCC-ee arc. Design implementation in collaboration with MME, VSC and MSC.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000" dirty="0"/>
              <a:t>Thermomechanical simulations conducted so far have not revealed any critical issues.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000" dirty="0"/>
              <a:t>Active cooling of the shielding is necessary to manage temperature, limit beam-induced stresses, and prevent heat dissipation into the tunnel environment.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000" dirty="0"/>
              <a:t>Investigations are underway into methods for integrating stainless steel cooling pipes within the lead shielding.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000" dirty="0"/>
              <a:t>The logistical challenges associated with large-scale production are currently being assessed; ongoing studies to optimize cost and design efficiency.</a:t>
            </a:r>
          </a:p>
        </p:txBody>
      </p:sp>
    </p:spTree>
    <p:extLst>
      <p:ext uri="{BB962C8B-B14F-4D97-AF65-F5344CB8AC3E}">
        <p14:creationId xmlns:p14="http://schemas.microsoft.com/office/powerpoint/2010/main" val="25884401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C8AA89-598E-DD2F-BAE6-99993E07C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5387ED3-45B7-60CC-18CE-23A6D7A4A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944596" cy="1065742"/>
          </a:xfrm>
        </p:spPr>
        <p:txBody>
          <a:bodyPr/>
          <a:lstStyle/>
          <a:p>
            <a:r>
              <a:rPr lang="en-US" dirty="0"/>
              <a:t>Outlook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3EDD5F-5EB9-899A-EC58-292FBE2F04A3}"/>
              </a:ext>
            </a:extLst>
          </p:cNvPr>
          <p:cNvSpPr txBox="1"/>
          <p:nvPr/>
        </p:nvSpPr>
        <p:spPr bwMode="auto">
          <a:xfrm>
            <a:off x="407988" y="1124744"/>
            <a:ext cx="11208568" cy="50475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Background and motivation.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FCC-ee arc shielding design and development.</a:t>
            </a: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/>
              <a:t>Feasibility Study Report (FSR) design.</a:t>
            </a: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/>
              <a:t>Current conceptual design.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Thermomechanical performance of the shielding.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Challenges, production and logistics.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Conclusions.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224691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634D0CE-3AF8-4BAF-BCC7-FA5EDFF7D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Background and motivation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05178E-6574-CD54-5556-E51D84202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F2AD0C9-69EE-F0B7-9521-F25506ED4A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35" y="1268760"/>
            <a:ext cx="4344144" cy="4602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564034C-ED95-AF4A-44B5-98CE4B5AF538}"/>
              </a:ext>
            </a:extLst>
          </p:cNvPr>
          <p:cNvSpPr txBox="1"/>
          <p:nvPr/>
        </p:nvSpPr>
        <p:spPr bwMode="auto">
          <a:xfrm>
            <a:off x="5015880" y="1268760"/>
            <a:ext cx="6332190" cy="35035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Comprehensive long-term program maximizing physics opportunities.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b="1" u="sng" dirty="0"/>
              <a:t>Stage 1 (from 2040, 15 years)</a:t>
            </a:r>
            <a:r>
              <a:rPr lang="en-GB" b="1" dirty="0"/>
              <a:t>: FCC-ee (Z, W, H, ttbar) as Higgs factory, electroweak &amp; top factory at higher luminosities.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Stage 2 (from 2070, 25 years): FCC-</a:t>
            </a:r>
            <a:r>
              <a:rPr lang="en-GB" dirty="0" err="1"/>
              <a:t>hh</a:t>
            </a:r>
            <a:r>
              <a:rPr lang="en-GB" dirty="0"/>
              <a:t> (~100 TeV) as natural continuation at energy frontier, pp &amp; AA collisions; e-h option.</a:t>
            </a:r>
          </a:p>
          <a:p>
            <a:pPr>
              <a:lnSpc>
                <a:spcPct val="150000"/>
              </a:lnSpc>
            </a:pPr>
            <a:endParaRPr lang="en-GB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B9C62D-0292-0386-9EDD-CF228158876C}"/>
              </a:ext>
            </a:extLst>
          </p:cNvPr>
          <p:cNvSpPr txBox="1"/>
          <p:nvPr/>
        </p:nvSpPr>
        <p:spPr bwMode="auto">
          <a:xfrm>
            <a:off x="5125119" y="4725144"/>
            <a:ext cx="6222951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/>
              <a:t>For stage 1, the synchrotron radiation is too high for standard components. </a:t>
            </a:r>
            <a:r>
              <a:rPr lang="en-GB" b="1" dirty="0"/>
              <a:t>Dedicated shielding is required.</a:t>
            </a:r>
          </a:p>
        </p:txBody>
      </p:sp>
    </p:spTree>
    <p:extLst>
      <p:ext uri="{BB962C8B-B14F-4D97-AF65-F5344CB8AC3E}">
        <p14:creationId xmlns:p14="http://schemas.microsoft.com/office/powerpoint/2010/main" val="1600844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5E9FC0-C724-C97D-4AF0-7EA4CD01E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E7D92F8-644A-8151-A392-7CD2F48654C8}"/>
              </a:ext>
            </a:extLst>
          </p:cNvPr>
          <p:cNvSpPr txBox="1"/>
          <p:nvPr/>
        </p:nvSpPr>
        <p:spPr bwMode="auto">
          <a:xfrm>
            <a:off x="8208292" y="2348880"/>
            <a:ext cx="3792364" cy="194421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FDFD00A-7F5B-7C13-E5FB-A53339CB2FFE}"/>
              </a:ext>
            </a:extLst>
          </p:cNvPr>
          <p:cNvSpPr txBox="1"/>
          <p:nvPr/>
        </p:nvSpPr>
        <p:spPr bwMode="auto">
          <a:xfrm rot="3475246">
            <a:off x="7463842" y="2998247"/>
            <a:ext cx="3792364" cy="194421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68" name="Picture 67" descr="A long shot of a metal strip&#10;&#10;AI-generated content may be incorrect.">
            <a:extLst>
              <a:ext uri="{FF2B5EF4-FFF2-40B4-BE49-F238E27FC236}">
                <a16:creationId xmlns:a16="http://schemas.microsoft.com/office/drawing/2014/main" id="{185091CA-53FF-105C-AFDC-3C365A2D7F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196752"/>
            <a:ext cx="5131191" cy="265229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71BA487-5F5F-7A40-064D-3903C7DE0725}"/>
              </a:ext>
            </a:extLst>
          </p:cNvPr>
          <p:cNvSpPr txBox="1"/>
          <p:nvPr/>
        </p:nvSpPr>
        <p:spPr bwMode="auto">
          <a:xfrm>
            <a:off x="420713" y="4085684"/>
            <a:ext cx="3600400" cy="1287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dirty="0"/>
              <a:t># Dipoles: 2840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# Photon stoppers per dipole: </a:t>
            </a:r>
            <a:r>
              <a:rPr lang="en-US" dirty="0"/>
              <a:t>10</a:t>
            </a:r>
          </a:p>
          <a:p>
            <a:pPr>
              <a:lnSpc>
                <a:spcPct val="150000"/>
              </a:lnSpc>
            </a:pPr>
            <a:r>
              <a:rPr lang="en-US" sz="1800" b="1" dirty="0"/>
              <a:t># Shielding units: </a:t>
            </a:r>
            <a:r>
              <a:rPr lang="en-US" b="1" dirty="0"/>
              <a:t>28400</a:t>
            </a:r>
            <a:endParaRPr lang="en-US" sz="1800" b="1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3CCA283A-5871-CB69-CF7F-6C9AB53DC9C3}"/>
              </a:ext>
            </a:extLst>
          </p:cNvPr>
          <p:cNvSpPr/>
          <p:nvPr/>
        </p:nvSpPr>
        <p:spPr>
          <a:xfrm>
            <a:off x="933245" y="2678310"/>
            <a:ext cx="936104" cy="72008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5E29C69-3F0D-A6D6-46C5-994361047F5F}"/>
              </a:ext>
            </a:extLst>
          </p:cNvPr>
          <p:cNvSpPr/>
          <p:nvPr/>
        </p:nvSpPr>
        <p:spPr>
          <a:xfrm>
            <a:off x="2864407" y="2153358"/>
            <a:ext cx="727844" cy="5492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B373008-1A42-6592-4ABA-CAB578FA2EB5}"/>
              </a:ext>
            </a:extLst>
          </p:cNvPr>
          <p:cNvSpPr/>
          <p:nvPr/>
        </p:nvSpPr>
        <p:spPr>
          <a:xfrm>
            <a:off x="4038747" y="1904834"/>
            <a:ext cx="357296" cy="34665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5C73AF9-1682-BC80-CF08-5258EE09F5CE}"/>
              </a:ext>
            </a:extLst>
          </p:cNvPr>
          <p:cNvSpPr/>
          <p:nvPr/>
        </p:nvSpPr>
        <p:spPr>
          <a:xfrm>
            <a:off x="4622347" y="1732393"/>
            <a:ext cx="357296" cy="34665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B2AB0F3-846C-6788-9AEA-6134D345C247}"/>
              </a:ext>
            </a:extLst>
          </p:cNvPr>
          <p:cNvSpPr/>
          <p:nvPr/>
        </p:nvSpPr>
        <p:spPr>
          <a:xfrm>
            <a:off x="5101452" y="1579656"/>
            <a:ext cx="357296" cy="34665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15CA45EE-E976-5768-4C04-68F3754D9248}"/>
              </a:ext>
            </a:extLst>
          </p:cNvPr>
          <p:cNvSpPr/>
          <p:nvPr/>
        </p:nvSpPr>
        <p:spPr>
          <a:xfrm>
            <a:off x="6083708" y="1036406"/>
            <a:ext cx="5628916" cy="5056890"/>
          </a:xfrm>
          <a:prstGeom prst="round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43B929C-B742-3BA2-2B9F-9EBFE603F50E}"/>
              </a:ext>
            </a:extLst>
          </p:cNvPr>
          <p:cNvSpPr txBox="1"/>
          <p:nvPr/>
        </p:nvSpPr>
        <p:spPr bwMode="auto">
          <a:xfrm>
            <a:off x="6855218" y="1052736"/>
            <a:ext cx="454996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Feasibility study report </a:t>
            </a:r>
            <a:r>
              <a:rPr lang="en-US" sz="2400" b="1" dirty="0"/>
              <a:t>(</a:t>
            </a:r>
            <a:r>
              <a:rPr lang="en-US" sz="2400" b="1" u="sng" dirty="0"/>
              <a:t>FSR</a:t>
            </a:r>
            <a:r>
              <a:rPr lang="en-US" sz="2400" b="1" dirty="0"/>
              <a:t>)</a:t>
            </a:r>
            <a:endParaRPr lang="en-GB" sz="2400" dirty="0"/>
          </a:p>
        </p:txBody>
      </p:sp>
      <p:pic>
        <p:nvPicPr>
          <p:cNvPr id="7" name="Picture 6" descr="A video game of a machine&#10;&#10;AI-generated content may be incorrect.">
            <a:extLst>
              <a:ext uri="{FF2B5EF4-FFF2-40B4-BE49-F238E27FC236}">
                <a16:creationId xmlns:a16="http://schemas.microsoft.com/office/drawing/2014/main" id="{129A508A-45D3-8AEB-6542-9D655C1E485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8935" t="36543" r="4542" b="32235"/>
          <a:stretch/>
        </p:blipFill>
        <p:spPr>
          <a:xfrm>
            <a:off x="6647371" y="1901004"/>
            <a:ext cx="4501589" cy="1442961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C3533EAF-D9A8-4625-64C8-37488EEFABBC}"/>
              </a:ext>
            </a:extLst>
          </p:cNvPr>
          <p:cNvSpPr txBox="1"/>
          <p:nvPr/>
        </p:nvSpPr>
        <p:spPr bwMode="auto">
          <a:xfrm>
            <a:off x="7069708" y="3705610"/>
            <a:ext cx="40117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Current</a:t>
            </a:r>
            <a:r>
              <a:rPr lang="en-US" sz="2400" b="1" dirty="0"/>
              <a:t> </a:t>
            </a:r>
            <a:r>
              <a:rPr lang="en-US" sz="2400" b="1" u="sng" dirty="0"/>
              <a:t>Conceptual</a:t>
            </a:r>
            <a:r>
              <a:rPr lang="en-US" sz="2400" b="1" dirty="0"/>
              <a:t> </a:t>
            </a:r>
            <a:r>
              <a:rPr lang="en-US" sz="2400" dirty="0"/>
              <a:t>design</a:t>
            </a:r>
            <a:endParaRPr lang="en-GB" sz="2400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848B986-83AE-A76F-706F-5AAE621E218E}"/>
              </a:ext>
            </a:extLst>
          </p:cNvPr>
          <p:cNvSpPr txBox="1"/>
          <p:nvPr/>
        </p:nvSpPr>
        <p:spPr bwMode="auto">
          <a:xfrm>
            <a:off x="7457907" y="5686985"/>
            <a:ext cx="2016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Photon stopper</a:t>
            </a:r>
            <a:endParaRPr lang="en-GB" dirty="0"/>
          </a:p>
        </p:txBody>
      </p:sp>
      <p:pic>
        <p:nvPicPr>
          <p:cNvPr id="3" name="Picture 2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EBE39144-6D0F-CA8C-491F-4D65E746D5E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6926" t="38500" r="3117" b="31240"/>
          <a:stretch/>
        </p:blipFill>
        <p:spPr>
          <a:xfrm>
            <a:off x="6514327" y="4185688"/>
            <a:ext cx="4608512" cy="1389773"/>
          </a:xfrm>
          <a:prstGeom prst="rect">
            <a:avLst/>
          </a:prstGeom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91C6A5E0-94CD-EFC8-87D6-79B45BBE6D5E}"/>
              </a:ext>
            </a:extLst>
          </p:cNvPr>
          <p:cNvSpPr txBox="1"/>
          <p:nvPr/>
        </p:nvSpPr>
        <p:spPr bwMode="auto">
          <a:xfrm>
            <a:off x="10179624" y="1513259"/>
            <a:ext cx="9432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Busbar</a:t>
            </a:r>
            <a:endParaRPr lang="en-GB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EF89A60-1BE7-1810-64E0-8BB8571E101C}"/>
              </a:ext>
            </a:extLst>
          </p:cNvPr>
          <p:cNvSpPr txBox="1"/>
          <p:nvPr/>
        </p:nvSpPr>
        <p:spPr bwMode="auto">
          <a:xfrm>
            <a:off x="6235116" y="3356992"/>
            <a:ext cx="2016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Vacuum chamber</a:t>
            </a:r>
            <a:endParaRPr lang="en-GB" dirty="0"/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E73E2E82-1376-BBFD-C4B5-AEF20C450233}"/>
              </a:ext>
            </a:extLst>
          </p:cNvPr>
          <p:cNvCxnSpPr/>
          <p:nvPr/>
        </p:nvCxnSpPr>
        <p:spPr>
          <a:xfrm flipH="1">
            <a:off x="7529296" y="2823449"/>
            <a:ext cx="294896" cy="53907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8545B55E-27FB-437F-8423-6168005316BC}"/>
              </a:ext>
            </a:extLst>
          </p:cNvPr>
          <p:cNvCxnSpPr>
            <a:cxnSpLocks/>
            <a:endCxn id="81" idx="1"/>
          </p:cNvCxnSpPr>
          <p:nvPr/>
        </p:nvCxnSpPr>
        <p:spPr>
          <a:xfrm flipV="1">
            <a:off x="9267971" y="1697925"/>
            <a:ext cx="911653" cy="82060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C1F304E0-691B-B743-38B8-03A481040759}"/>
              </a:ext>
            </a:extLst>
          </p:cNvPr>
          <p:cNvCxnSpPr>
            <a:cxnSpLocks/>
          </p:cNvCxnSpPr>
          <p:nvPr/>
        </p:nvCxnSpPr>
        <p:spPr>
          <a:xfrm>
            <a:off x="8328248" y="4987910"/>
            <a:ext cx="0" cy="70630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AED1FC44-D3BD-972B-024F-5F80243B5301}"/>
              </a:ext>
            </a:extLst>
          </p:cNvPr>
          <p:cNvSpPr txBox="1"/>
          <p:nvPr/>
        </p:nvSpPr>
        <p:spPr bwMode="auto">
          <a:xfrm>
            <a:off x="7243228" y="4129952"/>
            <a:ext cx="2016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Shielding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103C86B9-C9EF-42CB-B779-B828CAEDE464}"/>
              </a:ext>
            </a:extLst>
          </p:cNvPr>
          <p:cNvSpPr txBox="1"/>
          <p:nvPr/>
        </p:nvSpPr>
        <p:spPr bwMode="auto">
          <a:xfrm>
            <a:off x="7209955" y="1872445"/>
            <a:ext cx="2016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Shielding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C6E55371-51F9-7631-7FFB-0BCECC69108A}"/>
              </a:ext>
            </a:extLst>
          </p:cNvPr>
          <p:cNvSpPr txBox="1"/>
          <p:nvPr/>
        </p:nvSpPr>
        <p:spPr bwMode="auto">
          <a:xfrm>
            <a:off x="11023626" y="4197256"/>
            <a:ext cx="8077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Yoke</a:t>
            </a:r>
            <a:endParaRPr lang="en-GB" dirty="0"/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0BA30112-88CE-EA05-8DF4-67541B6392B0}"/>
              </a:ext>
            </a:extLst>
          </p:cNvPr>
          <p:cNvCxnSpPr>
            <a:cxnSpLocks/>
          </p:cNvCxnSpPr>
          <p:nvPr/>
        </p:nvCxnSpPr>
        <p:spPr>
          <a:xfrm flipV="1">
            <a:off x="10101175" y="4467224"/>
            <a:ext cx="1021664" cy="13407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1B17137F-A36C-FD70-3D7A-9878ECD3BAC7}"/>
              </a:ext>
            </a:extLst>
          </p:cNvPr>
          <p:cNvSpPr txBox="1"/>
          <p:nvPr/>
        </p:nvSpPr>
        <p:spPr bwMode="auto">
          <a:xfrm>
            <a:off x="1907958" y="3207289"/>
            <a:ext cx="4086431" cy="7910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b="1" dirty="0"/>
              <a:t>Shielding material: Pb, Pb(2-4%)Sb</a:t>
            </a:r>
          </a:p>
          <a:p>
            <a:pPr>
              <a:lnSpc>
                <a:spcPct val="150000"/>
              </a:lnSpc>
            </a:pPr>
            <a:r>
              <a:rPr lang="en-US" sz="1400" i="1" dirty="0"/>
              <a:t>W considered, though high cost.</a:t>
            </a:r>
            <a:endParaRPr lang="en-US" sz="1800" b="1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7385D21-7C89-E127-DB8E-FCF90D824002}"/>
              </a:ext>
            </a:extLst>
          </p:cNvPr>
          <p:cNvSpPr txBox="1"/>
          <p:nvPr/>
        </p:nvSpPr>
        <p:spPr bwMode="auto">
          <a:xfrm>
            <a:off x="479376" y="5821301"/>
            <a:ext cx="6059461" cy="4160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/>
              <a:t>This presentation provides results for ttbar operation mode.</a:t>
            </a:r>
          </a:p>
        </p:txBody>
      </p:sp>
      <p:sp>
        <p:nvSpPr>
          <p:cNvPr id="106" name="Title 2">
            <a:extLst>
              <a:ext uri="{FF2B5EF4-FFF2-40B4-BE49-F238E27FC236}">
                <a16:creationId xmlns:a16="http://schemas.microsoft.com/office/drawing/2014/main" id="{99FF83FF-8E08-10A6-ACB3-CA019EBA6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2. FCC-ee arc shielding design and development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1D61CE-F90A-7B05-0F43-C8DF44D15AA1}"/>
              </a:ext>
            </a:extLst>
          </p:cNvPr>
          <p:cNvSpPr txBox="1"/>
          <p:nvPr/>
        </p:nvSpPr>
        <p:spPr bwMode="auto">
          <a:xfrm>
            <a:off x="3431704" y="6319865"/>
            <a:ext cx="91153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</a:rPr>
              <a:t>Photon stopper design: </a:t>
            </a:r>
            <a:r>
              <a:rPr lang="en-US" sz="1400" i="1" dirty="0" err="1">
                <a:solidFill>
                  <a:schemeClr val="bg1"/>
                </a:solidFill>
              </a:rPr>
              <a:t>M.Morrone</a:t>
            </a:r>
            <a:r>
              <a:rPr lang="en-US" sz="1400" i="1" dirty="0">
                <a:solidFill>
                  <a:schemeClr val="bg1"/>
                </a:solidFill>
              </a:rPr>
              <a:t>, </a:t>
            </a:r>
            <a:r>
              <a:rPr lang="en-US" sz="1400" i="1" dirty="0" err="1">
                <a:solidFill>
                  <a:schemeClr val="bg1"/>
                </a:solidFill>
              </a:rPr>
              <a:t>R.Ady</a:t>
            </a:r>
            <a:endParaRPr lang="en-US" sz="1400" i="1" dirty="0">
              <a:solidFill>
                <a:schemeClr val="bg1"/>
              </a:solidFill>
            </a:endParaRPr>
          </a:p>
          <a:p>
            <a:r>
              <a:rPr lang="en-US" sz="1400" i="1" dirty="0">
                <a:solidFill>
                  <a:schemeClr val="bg1"/>
                </a:solidFill>
              </a:rPr>
              <a:t>Magnet design: </a:t>
            </a:r>
            <a:r>
              <a:rPr lang="en-US" sz="1400" i="1" dirty="0" err="1">
                <a:solidFill>
                  <a:schemeClr val="bg1"/>
                </a:solidFill>
              </a:rPr>
              <a:t>J.Bauche</a:t>
            </a:r>
            <a:r>
              <a:rPr lang="en-US" sz="1400" i="1" dirty="0">
                <a:solidFill>
                  <a:schemeClr val="bg1"/>
                </a:solidFill>
              </a:rPr>
              <a:t>, C.J. Eriksson, </a:t>
            </a:r>
            <a:r>
              <a:rPr lang="en-US" sz="1400" i="1" dirty="0" err="1">
                <a:solidFill>
                  <a:schemeClr val="bg1"/>
                </a:solidFill>
              </a:rPr>
              <a:t>L.van</a:t>
            </a:r>
            <a:r>
              <a:rPr lang="en-US" sz="1400" i="1" dirty="0">
                <a:solidFill>
                  <a:schemeClr val="bg1"/>
                </a:solidFill>
              </a:rPr>
              <a:t> </a:t>
            </a:r>
            <a:r>
              <a:rPr lang="en-US" sz="1400" i="1" dirty="0" err="1">
                <a:solidFill>
                  <a:schemeClr val="bg1"/>
                </a:solidFill>
              </a:rPr>
              <a:t>Freeden</a:t>
            </a:r>
            <a:endParaRPr lang="en-GB" sz="1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244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539EE2-EEB9-C014-106E-FFF8742F00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ADE882-46DA-B42C-F0E6-C21418EFE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50E4E4F-D9EB-8923-E417-044AFFA11980}"/>
              </a:ext>
            </a:extLst>
          </p:cNvPr>
          <p:cNvSpPr txBox="1"/>
          <p:nvPr/>
        </p:nvSpPr>
        <p:spPr bwMode="auto">
          <a:xfrm>
            <a:off x="8208292" y="2348880"/>
            <a:ext cx="3792364" cy="194421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A9743F6-FA97-8A5C-513F-97D49D8D642B}"/>
              </a:ext>
            </a:extLst>
          </p:cNvPr>
          <p:cNvSpPr txBox="1"/>
          <p:nvPr/>
        </p:nvSpPr>
        <p:spPr bwMode="auto">
          <a:xfrm rot="3475246">
            <a:off x="7463842" y="2998247"/>
            <a:ext cx="3792364" cy="194421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68" name="Picture 67" descr="A long shot of a metal strip&#10;&#10;AI-generated content may be incorrect.">
            <a:extLst>
              <a:ext uri="{FF2B5EF4-FFF2-40B4-BE49-F238E27FC236}">
                <a16:creationId xmlns:a16="http://schemas.microsoft.com/office/drawing/2014/main" id="{E086F604-176B-5C02-C48C-0150054185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196752"/>
            <a:ext cx="5131191" cy="26522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FC6E0D1-3962-A2C0-6FD2-CE8B1DB70FF5}"/>
                  </a:ext>
                </a:extLst>
              </p:cNvPr>
              <p:cNvSpPr txBox="1"/>
              <p:nvPr/>
            </p:nvSpPr>
            <p:spPr bwMode="auto">
              <a:xfrm>
                <a:off x="420713" y="4085684"/>
                <a:ext cx="5493670" cy="17030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800" b="1" u="sng" dirty="0"/>
                  <a:t>Pb is not a structural material!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/>
                  <a:t>Low melting point (327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dirty="0"/>
                  <a:t>), low thermal conductivity (35 W/</a:t>
                </a:r>
                <a:r>
                  <a:rPr lang="en-US" dirty="0">
                    <a:ea typeface="Cambria Math" panose="02040503050406030204" pitchFamily="18" charset="0"/>
                  </a:rPr>
                  <a:t>m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dirty="0"/>
                  <a:t>), highly ductile, yields at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/>
                  <a:t> 2MPa, creep susceptible…</a:t>
                </a:r>
                <a:endParaRPr lang="en-US" sz="18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FC6E0D1-3962-A2C0-6FD2-CE8B1DB70F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0713" y="4085684"/>
                <a:ext cx="5493670" cy="1703030"/>
              </a:xfrm>
              <a:prstGeom prst="rect">
                <a:avLst/>
              </a:prstGeom>
              <a:blipFill>
                <a:blip r:embed="rId3"/>
                <a:stretch>
                  <a:fillRect l="-888" r="-111" b="-46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Rectangle 70">
            <a:extLst>
              <a:ext uri="{FF2B5EF4-FFF2-40B4-BE49-F238E27FC236}">
                <a16:creationId xmlns:a16="http://schemas.microsoft.com/office/drawing/2014/main" id="{D868ADFE-CD7E-ADBA-4337-EB0288552E09}"/>
              </a:ext>
            </a:extLst>
          </p:cNvPr>
          <p:cNvSpPr/>
          <p:nvPr/>
        </p:nvSpPr>
        <p:spPr>
          <a:xfrm>
            <a:off x="933245" y="2678310"/>
            <a:ext cx="936104" cy="72008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7CB2CD9-0C80-FD38-C9C9-515CE0EC30AB}"/>
              </a:ext>
            </a:extLst>
          </p:cNvPr>
          <p:cNvSpPr/>
          <p:nvPr/>
        </p:nvSpPr>
        <p:spPr>
          <a:xfrm>
            <a:off x="2864407" y="2153358"/>
            <a:ext cx="727844" cy="5492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0D52DEF-B18A-9279-2789-B136ED69F240}"/>
              </a:ext>
            </a:extLst>
          </p:cNvPr>
          <p:cNvSpPr/>
          <p:nvPr/>
        </p:nvSpPr>
        <p:spPr>
          <a:xfrm>
            <a:off x="4038747" y="1904834"/>
            <a:ext cx="357296" cy="34665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261F7BA-F18B-62B5-D05C-D864396DD16B}"/>
              </a:ext>
            </a:extLst>
          </p:cNvPr>
          <p:cNvSpPr/>
          <p:nvPr/>
        </p:nvSpPr>
        <p:spPr>
          <a:xfrm>
            <a:off x="4622347" y="1732393"/>
            <a:ext cx="357296" cy="34665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08BECEEE-47CA-4D3A-B43A-7E178843F767}"/>
              </a:ext>
            </a:extLst>
          </p:cNvPr>
          <p:cNvSpPr/>
          <p:nvPr/>
        </p:nvSpPr>
        <p:spPr>
          <a:xfrm>
            <a:off x="5101452" y="1579656"/>
            <a:ext cx="357296" cy="34665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5EE61A4F-C944-9930-825D-C64D2F73693B}"/>
              </a:ext>
            </a:extLst>
          </p:cNvPr>
          <p:cNvSpPr/>
          <p:nvPr/>
        </p:nvSpPr>
        <p:spPr>
          <a:xfrm>
            <a:off x="6083708" y="1036406"/>
            <a:ext cx="5628916" cy="5056890"/>
          </a:xfrm>
          <a:prstGeom prst="round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DD31A17-BA23-AAB0-2398-5E0D3D5C9B2C}"/>
              </a:ext>
            </a:extLst>
          </p:cNvPr>
          <p:cNvSpPr txBox="1"/>
          <p:nvPr/>
        </p:nvSpPr>
        <p:spPr bwMode="auto">
          <a:xfrm>
            <a:off x="6855218" y="1052736"/>
            <a:ext cx="454996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Feasibility study report </a:t>
            </a:r>
            <a:r>
              <a:rPr lang="en-US" sz="2400" b="1" dirty="0"/>
              <a:t>(</a:t>
            </a:r>
            <a:r>
              <a:rPr lang="en-US" sz="2400" b="1" u="sng" dirty="0"/>
              <a:t>FSR</a:t>
            </a:r>
            <a:r>
              <a:rPr lang="en-US" sz="2400" b="1" dirty="0"/>
              <a:t>)</a:t>
            </a:r>
            <a:endParaRPr lang="en-GB" sz="2400" dirty="0"/>
          </a:p>
        </p:txBody>
      </p:sp>
      <p:pic>
        <p:nvPicPr>
          <p:cNvPr id="7" name="Picture 6" descr="A video game of a machine&#10;&#10;AI-generated content may be incorrect.">
            <a:extLst>
              <a:ext uri="{FF2B5EF4-FFF2-40B4-BE49-F238E27FC236}">
                <a16:creationId xmlns:a16="http://schemas.microsoft.com/office/drawing/2014/main" id="{4076F488-9498-E082-29D5-1F65F22B779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8935" t="36543" r="4542" b="32235"/>
          <a:stretch/>
        </p:blipFill>
        <p:spPr>
          <a:xfrm>
            <a:off x="6647371" y="1901004"/>
            <a:ext cx="4501589" cy="1442961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9FC70078-343C-1679-A6DC-C2180762BC08}"/>
              </a:ext>
            </a:extLst>
          </p:cNvPr>
          <p:cNvSpPr txBox="1"/>
          <p:nvPr/>
        </p:nvSpPr>
        <p:spPr bwMode="auto">
          <a:xfrm>
            <a:off x="7069708" y="3705610"/>
            <a:ext cx="40117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Current</a:t>
            </a:r>
            <a:r>
              <a:rPr lang="en-US" sz="2400" b="1" dirty="0"/>
              <a:t> </a:t>
            </a:r>
            <a:r>
              <a:rPr lang="en-US" sz="2400" b="1" u="sng" dirty="0"/>
              <a:t>Conceptual</a:t>
            </a:r>
            <a:r>
              <a:rPr lang="en-US" sz="2400" b="1" dirty="0"/>
              <a:t> </a:t>
            </a:r>
            <a:r>
              <a:rPr lang="en-US" sz="2400" dirty="0"/>
              <a:t>design</a:t>
            </a:r>
            <a:endParaRPr lang="en-GB" sz="2400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B09CA79-9948-0172-9D6F-5B9694CDAB71}"/>
              </a:ext>
            </a:extLst>
          </p:cNvPr>
          <p:cNvSpPr txBox="1"/>
          <p:nvPr/>
        </p:nvSpPr>
        <p:spPr bwMode="auto">
          <a:xfrm>
            <a:off x="7457907" y="5686985"/>
            <a:ext cx="2016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Photon stopper</a:t>
            </a:r>
            <a:endParaRPr lang="en-GB" dirty="0"/>
          </a:p>
        </p:txBody>
      </p:sp>
      <p:pic>
        <p:nvPicPr>
          <p:cNvPr id="3" name="Picture 2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ECA87AF7-D54F-F2FC-C97E-72FBD200878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6926" t="38500" r="3117" b="31240"/>
          <a:stretch/>
        </p:blipFill>
        <p:spPr>
          <a:xfrm>
            <a:off x="6514327" y="4185688"/>
            <a:ext cx="4608512" cy="1389773"/>
          </a:xfrm>
          <a:prstGeom prst="rect">
            <a:avLst/>
          </a:prstGeom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2882AC24-4E3C-4A75-BC54-1B55B49857A8}"/>
              </a:ext>
            </a:extLst>
          </p:cNvPr>
          <p:cNvSpPr txBox="1"/>
          <p:nvPr/>
        </p:nvSpPr>
        <p:spPr bwMode="auto">
          <a:xfrm>
            <a:off x="10179624" y="1513259"/>
            <a:ext cx="9432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Busbar</a:t>
            </a:r>
            <a:endParaRPr lang="en-GB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4F77516-78DC-067B-F0C7-D92FDC2EF526}"/>
              </a:ext>
            </a:extLst>
          </p:cNvPr>
          <p:cNvSpPr txBox="1"/>
          <p:nvPr/>
        </p:nvSpPr>
        <p:spPr bwMode="auto">
          <a:xfrm>
            <a:off x="6235116" y="3356992"/>
            <a:ext cx="2016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Vacuum chamber</a:t>
            </a:r>
            <a:endParaRPr lang="en-GB" dirty="0"/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7B2AAE9E-8ECF-BAF2-C35F-E4410F8819DA}"/>
              </a:ext>
            </a:extLst>
          </p:cNvPr>
          <p:cNvCxnSpPr/>
          <p:nvPr/>
        </p:nvCxnSpPr>
        <p:spPr>
          <a:xfrm flipH="1">
            <a:off x="7529296" y="2823449"/>
            <a:ext cx="294896" cy="53907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843BA2DA-5447-169A-15FF-CB5BF3E8335E}"/>
              </a:ext>
            </a:extLst>
          </p:cNvPr>
          <p:cNvCxnSpPr>
            <a:cxnSpLocks/>
            <a:endCxn id="81" idx="1"/>
          </p:cNvCxnSpPr>
          <p:nvPr/>
        </p:nvCxnSpPr>
        <p:spPr>
          <a:xfrm flipV="1">
            <a:off x="9267971" y="1697925"/>
            <a:ext cx="911653" cy="82060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9081F60D-B481-0541-1A17-8786BD947CB9}"/>
              </a:ext>
            </a:extLst>
          </p:cNvPr>
          <p:cNvCxnSpPr>
            <a:cxnSpLocks/>
          </p:cNvCxnSpPr>
          <p:nvPr/>
        </p:nvCxnSpPr>
        <p:spPr>
          <a:xfrm>
            <a:off x="8328248" y="4987910"/>
            <a:ext cx="0" cy="70630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84D28CB8-E094-6EF4-533A-27851C0C9F3C}"/>
              </a:ext>
            </a:extLst>
          </p:cNvPr>
          <p:cNvSpPr txBox="1"/>
          <p:nvPr/>
        </p:nvSpPr>
        <p:spPr bwMode="auto">
          <a:xfrm>
            <a:off x="7243228" y="4129952"/>
            <a:ext cx="2016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Shielding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68BCAA4-EA25-AD1C-FBA5-C66E458C1F85}"/>
              </a:ext>
            </a:extLst>
          </p:cNvPr>
          <p:cNvSpPr txBox="1"/>
          <p:nvPr/>
        </p:nvSpPr>
        <p:spPr bwMode="auto">
          <a:xfrm>
            <a:off x="7209955" y="1872445"/>
            <a:ext cx="2016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Shielding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6DFF22C-43B4-21F7-E2A5-9C5BA74554E0}"/>
              </a:ext>
            </a:extLst>
          </p:cNvPr>
          <p:cNvSpPr txBox="1"/>
          <p:nvPr/>
        </p:nvSpPr>
        <p:spPr bwMode="auto">
          <a:xfrm>
            <a:off x="11023626" y="4197256"/>
            <a:ext cx="8077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Yoke</a:t>
            </a:r>
            <a:endParaRPr lang="en-GB" dirty="0"/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633E4A6F-BB88-A8D8-1524-3AFFCC408B99}"/>
              </a:ext>
            </a:extLst>
          </p:cNvPr>
          <p:cNvCxnSpPr>
            <a:cxnSpLocks/>
          </p:cNvCxnSpPr>
          <p:nvPr/>
        </p:nvCxnSpPr>
        <p:spPr>
          <a:xfrm flipV="1">
            <a:off x="10101175" y="4467224"/>
            <a:ext cx="1021664" cy="13407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4D453E75-7581-77F7-6DAE-1D73B1993AFB}"/>
              </a:ext>
            </a:extLst>
          </p:cNvPr>
          <p:cNvSpPr txBox="1"/>
          <p:nvPr/>
        </p:nvSpPr>
        <p:spPr bwMode="auto">
          <a:xfrm>
            <a:off x="1907958" y="3207289"/>
            <a:ext cx="4086431" cy="7910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b="1" dirty="0"/>
              <a:t>Shielding material: Pb, Pb(2-4%)Sb</a:t>
            </a:r>
          </a:p>
          <a:p>
            <a:pPr>
              <a:lnSpc>
                <a:spcPct val="150000"/>
              </a:lnSpc>
            </a:pPr>
            <a:r>
              <a:rPr lang="en-US" sz="1400" i="1" dirty="0"/>
              <a:t>W considered, though high cost.</a:t>
            </a:r>
            <a:endParaRPr lang="en-US" sz="1800" b="1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B3BCF830-8E3C-F348-F0FE-61ABA22641A7}"/>
              </a:ext>
            </a:extLst>
          </p:cNvPr>
          <p:cNvSpPr txBox="1"/>
          <p:nvPr/>
        </p:nvSpPr>
        <p:spPr bwMode="auto">
          <a:xfrm>
            <a:off x="454866" y="5826819"/>
            <a:ext cx="6059461" cy="4160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/>
              <a:t>This presentation provides results for ttbar operation mode.</a:t>
            </a:r>
          </a:p>
        </p:txBody>
      </p:sp>
      <p:sp>
        <p:nvSpPr>
          <p:cNvPr id="106" name="Title 2">
            <a:extLst>
              <a:ext uri="{FF2B5EF4-FFF2-40B4-BE49-F238E27FC236}">
                <a16:creationId xmlns:a16="http://schemas.microsoft.com/office/drawing/2014/main" id="{4D5279BF-1A79-6139-00C7-C1644D26C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2. FCC-ee arc shielding design and development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D8D3B2-ACAC-8458-7720-36F0385D5579}"/>
              </a:ext>
            </a:extLst>
          </p:cNvPr>
          <p:cNvSpPr txBox="1"/>
          <p:nvPr/>
        </p:nvSpPr>
        <p:spPr bwMode="auto">
          <a:xfrm>
            <a:off x="3431704" y="6319865"/>
            <a:ext cx="91153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</a:rPr>
              <a:t>Photon stopper design: </a:t>
            </a:r>
            <a:r>
              <a:rPr lang="en-US" sz="1400" i="1" dirty="0" err="1">
                <a:solidFill>
                  <a:schemeClr val="bg1"/>
                </a:solidFill>
              </a:rPr>
              <a:t>M.Morrone</a:t>
            </a:r>
            <a:r>
              <a:rPr lang="en-US" sz="1400" i="1" dirty="0">
                <a:solidFill>
                  <a:schemeClr val="bg1"/>
                </a:solidFill>
              </a:rPr>
              <a:t>, </a:t>
            </a:r>
            <a:r>
              <a:rPr lang="en-US" sz="1400" i="1" dirty="0" err="1">
                <a:solidFill>
                  <a:schemeClr val="bg1"/>
                </a:solidFill>
              </a:rPr>
              <a:t>R.Ady</a:t>
            </a:r>
            <a:endParaRPr lang="en-US" sz="1400" i="1" dirty="0">
              <a:solidFill>
                <a:schemeClr val="bg1"/>
              </a:solidFill>
            </a:endParaRPr>
          </a:p>
          <a:p>
            <a:r>
              <a:rPr lang="en-US" sz="1400" i="1" dirty="0">
                <a:solidFill>
                  <a:schemeClr val="bg1"/>
                </a:solidFill>
              </a:rPr>
              <a:t>Magnet design: </a:t>
            </a:r>
            <a:r>
              <a:rPr lang="en-US" sz="1400" i="1" dirty="0" err="1">
                <a:solidFill>
                  <a:schemeClr val="bg1"/>
                </a:solidFill>
              </a:rPr>
              <a:t>J.Bauche</a:t>
            </a:r>
            <a:r>
              <a:rPr lang="en-US" sz="1400" i="1" dirty="0">
                <a:solidFill>
                  <a:schemeClr val="bg1"/>
                </a:solidFill>
              </a:rPr>
              <a:t>, C.J. Eriksson, </a:t>
            </a:r>
            <a:r>
              <a:rPr lang="en-US" sz="1400" i="1" dirty="0" err="1">
                <a:solidFill>
                  <a:schemeClr val="bg1"/>
                </a:solidFill>
              </a:rPr>
              <a:t>L.van</a:t>
            </a:r>
            <a:r>
              <a:rPr lang="en-US" sz="1400" i="1" dirty="0">
                <a:solidFill>
                  <a:schemeClr val="bg1"/>
                </a:solidFill>
              </a:rPr>
              <a:t> </a:t>
            </a:r>
            <a:r>
              <a:rPr lang="en-US" sz="1400" i="1" dirty="0" err="1">
                <a:solidFill>
                  <a:schemeClr val="bg1"/>
                </a:solidFill>
              </a:rPr>
              <a:t>Freeden</a:t>
            </a:r>
            <a:endParaRPr lang="en-GB" sz="1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917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C8D17C-A00B-BECA-E4E6-11E84270D8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3FAE64-087C-C397-53B4-CEA7F7B0E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350C662E-AF96-2EE9-E168-798CF0234F48}"/>
              </a:ext>
            </a:extLst>
          </p:cNvPr>
          <p:cNvSpPr/>
          <p:nvPr/>
        </p:nvSpPr>
        <p:spPr>
          <a:xfrm>
            <a:off x="6072358" y="1036406"/>
            <a:ext cx="5640265" cy="5056890"/>
          </a:xfrm>
          <a:prstGeom prst="round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F66BA1C3-1C29-A23F-ED9E-CAB70C8C2C6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62948486"/>
                  </p:ext>
                </p:extLst>
              </p:nvPr>
            </p:nvGraphicFramePr>
            <p:xfrm>
              <a:off x="413935" y="1268760"/>
              <a:ext cx="5274324" cy="2392680"/>
            </p:xfrm>
            <a:graphic>
              <a:graphicData uri="http://schemas.openxmlformats.org/drawingml/2006/table">
                <a:tbl>
                  <a:tblPr firstRow="1" bandRow="1">
                    <a:tableStyleId>{88D326A9-A81B-9881-C969-13F38E75D658}</a:tableStyleId>
                  </a:tblPr>
                  <a:tblGrid>
                    <a:gridCol w="1877158">
                      <a:extLst>
                        <a:ext uri="{9D8B030D-6E8A-4147-A177-3AD203B41FA5}">
                          <a16:colId xmlns:a16="http://schemas.microsoft.com/office/drawing/2014/main" val="2320733608"/>
                        </a:ext>
                      </a:extLst>
                    </a:gridCol>
                    <a:gridCol w="1656184">
                      <a:extLst>
                        <a:ext uri="{9D8B030D-6E8A-4147-A177-3AD203B41FA5}">
                          <a16:colId xmlns:a16="http://schemas.microsoft.com/office/drawing/2014/main" val="483012538"/>
                        </a:ext>
                      </a:extLst>
                    </a:gridCol>
                    <a:gridCol w="1740982">
                      <a:extLst>
                        <a:ext uri="{9D8B030D-6E8A-4147-A177-3AD203B41FA5}">
                          <a16:colId xmlns:a16="http://schemas.microsoft.com/office/drawing/2014/main" val="427330134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sz="15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FSR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>
                                  <a:lumMod val="20000"/>
                                  <a:lumOff val="80000"/>
                                </a:schemeClr>
                              </a:solidFill>
                            </a:rPr>
                            <a:t>Conceptual</a:t>
                          </a:r>
                          <a:endParaRPr lang="en-GB" sz="1500" dirty="0">
                            <a:solidFill>
                              <a:schemeClr val="tx1">
                                <a:lumMod val="20000"/>
                                <a:lumOff val="8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329822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500" dirty="0"/>
                            <a:t>Photon stoppers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68.1% (</a:t>
                          </a:r>
                          <a14:m>
                            <m:oMath xmlns:m="http://schemas.openxmlformats.org/officeDocument/2006/math">
                              <m:r>
                                <a:rPr lang="en-US" sz="15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en-US" sz="1500" dirty="0"/>
                            <a:t>3.4kW)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>
                                  <a:lumMod val="20000"/>
                                  <a:lumOff val="80000"/>
                                </a:schemeClr>
                              </a:solidFill>
                            </a:rPr>
                            <a:t>80.7% (</a:t>
                          </a:r>
                          <a14:m>
                            <m:oMath xmlns:m="http://schemas.openxmlformats.org/officeDocument/2006/math">
                              <m:r>
                                <a:rPr lang="en-US" sz="1500" i="1" smtClean="0">
                                  <a:solidFill>
                                    <a:schemeClr val="tx1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en-US" sz="1500" dirty="0">
                              <a:solidFill>
                                <a:schemeClr val="tx1">
                                  <a:lumMod val="20000"/>
                                  <a:lumOff val="80000"/>
                                </a:schemeClr>
                              </a:solidFill>
                            </a:rPr>
                            <a:t>4kW)</a:t>
                          </a:r>
                          <a:endParaRPr lang="en-GB" sz="1500" dirty="0">
                            <a:solidFill>
                              <a:schemeClr val="tx1">
                                <a:lumMod val="20000"/>
                                <a:lumOff val="8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261205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500" dirty="0"/>
                            <a:t>Radiation shielding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20.4%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>
                                  <a:lumMod val="20000"/>
                                  <a:lumOff val="80000"/>
                                </a:schemeClr>
                              </a:solidFill>
                            </a:rPr>
                            <a:t>3.7%</a:t>
                          </a:r>
                          <a:endParaRPr lang="en-GB" sz="1500" dirty="0">
                            <a:solidFill>
                              <a:schemeClr val="tx1">
                                <a:lumMod val="20000"/>
                                <a:lumOff val="8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1349568"/>
                      </a:ext>
                    </a:extLst>
                  </a:tr>
                  <a:tr h="185420">
                    <a:tc>
                      <a:txBody>
                        <a:bodyPr/>
                        <a:lstStyle/>
                        <a:p>
                          <a:r>
                            <a:rPr lang="en-US" sz="1500" dirty="0"/>
                            <a:t>Vacuum chamber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7.9%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>
                                  <a:lumMod val="20000"/>
                                  <a:lumOff val="80000"/>
                                </a:schemeClr>
                              </a:solidFill>
                            </a:rPr>
                            <a:t>5.2%</a:t>
                          </a:r>
                          <a:endParaRPr lang="en-GB" sz="1500" dirty="0">
                            <a:solidFill>
                              <a:schemeClr val="tx1">
                                <a:lumMod val="20000"/>
                                <a:lumOff val="8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786818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r>
                            <a:rPr lang="en-US" sz="1500" dirty="0"/>
                            <a:t>Dipoles yokes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3.4%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>
                                  <a:lumMod val="20000"/>
                                  <a:lumOff val="80000"/>
                                </a:schemeClr>
                              </a:solidFill>
                            </a:rPr>
                            <a:t>9.6%</a:t>
                          </a:r>
                          <a:endParaRPr lang="en-GB" sz="1500" dirty="0">
                            <a:solidFill>
                              <a:schemeClr val="tx1">
                                <a:lumMod val="20000"/>
                                <a:lumOff val="8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79293768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r>
                            <a:rPr lang="en-US" sz="1500" dirty="0"/>
                            <a:t>Dipoles busbars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0.1%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>
                                  <a:lumMod val="20000"/>
                                  <a:lumOff val="80000"/>
                                </a:schemeClr>
                              </a:solidFill>
                            </a:rPr>
                            <a:t>0.5%</a:t>
                          </a:r>
                          <a:endParaRPr lang="en-GB" sz="1500" dirty="0">
                            <a:solidFill>
                              <a:schemeClr val="tx1">
                                <a:lumMod val="20000"/>
                                <a:lumOff val="8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82877810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r>
                            <a:rPr lang="en-US" sz="1500" dirty="0"/>
                            <a:t>Environment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5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US" sz="1500" dirty="0"/>
                            <a:t>0.03%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500" i="1" smtClean="0">
                                  <a:solidFill>
                                    <a:schemeClr val="tx1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US" sz="1500" dirty="0">
                              <a:solidFill>
                                <a:schemeClr val="tx1">
                                  <a:lumMod val="20000"/>
                                  <a:lumOff val="80000"/>
                                </a:schemeClr>
                              </a:solidFill>
                            </a:rPr>
                            <a:t>0.05%</a:t>
                          </a:r>
                          <a:endParaRPr lang="en-GB" sz="1500" dirty="0">
                            <a:solidFill>
                              <a:schemeClr val="tx1">
                                <a:lumMod val="20000"/>
                                <a:lumOff val="8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392133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F66BA1C3-1C29-A23F-ED9E-CAB70C8C2C6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62948486"/>
                  </p:ext>
                </p:extLst>
              </p:nvPr>
            </p:nvGraphicFramePr>
            <p:xfrm>
              <a:off x="413935" y="1268760"/>
              <a:ext cx="5274324" cy="2392680"/>
            </p:xfrm>
            <a:graphic>
              <a:graphicData uri="http://schemas.openxmlformats.org/drawingml/2006/table">
                <a:tbl>
                  <a:tblPr firstRow="1" bandRow="1">
                    <a:tableStyleId>{88D326A9-A81B-9881-C969-13F38E75D658}</a:tableStyleId>
                  </a:tblPr>
                  <a:tblGrid>
                    <a:gridCol w="1877158">
                      <a:extLst>
                        <a:ext uri="{9D8B030D-6E8A-4147-A177-3AD203B41FA5}">
                          <a16:colId xmlns:a16="http://schemas.microsoft.com/office/drawing/2014/main" val="2320733608"/>
                        </a:ext>
                      </a:extLst>
                    </a:gridCol>
                    <a:gridCol w="1656184">
                      <a:extLst>
                        <a:ext uri="{9D8B030D-6E8A-4147-A177-3AD203B41FA5}">
                          <a16:colId xmlns:a16="http://schemas.microsoft.com/office/drawing/2014/main" val="483012538"/>
                        </a:ext>
                      </a:extLst>
                    </a:gridCol>
                    <a:gridCol w="1740982">
                      <a:extLst>
                        <a:ext uri="{9D8B030D-6E8A-4147-A177-3AD203B41FA5}">
                          <a16:colId xmlns:a16="http://schemas.microsoft.com/office/drawing/2014/main" val="427330134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sz="15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FSR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>
                                  <a:lumMod val="20000"/>
                                  <a:lumOff val="80000"/>
                                </a:schemeClr>
                              </a:solidFill>
                            </a:rPr>
                            <a:t>Conceptual</a:t>
                          </a:r>
                          <a:endParaRPr lang="en-GB" sz="1500" dirty="0">
                            <a:solidFill>
                              <a:schemeClr val="tx1">
                                <a:lumMod val="20000"/>
                                <a:lumOff val="8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329822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500" dirty="0"/>
                            <a:t>Photon stoppers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3603" t="-103279" r="-105882" b="-4622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3147" t="-103279" r="-699" b="-46229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61205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500" dirty="0"/>
                            <a:t>Radiation shielding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20.4%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>
                                  <a:lumMod val="20000"/>
                                  <a:lumOff val="80000"/>
                                </a:schemeClr>
                              </a:solidFill>
                            </a:rPr>
                            <a:t>3.7%</a:t>
                          </a:r>
                          <a:endParaRPr lang="en-GB" sz="1500" dirty="0">
                            <a:solidFill>
                              <a:schemeClr val="tx1">
                                <a:lumMod val="20000"/>
                                <a:lumOff val="8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1349568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/>
                            <a:t>Vacuum chamber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7.9%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>
                                  <a:lumMod val="20000"/>
                                  <a:lumOff val="80000"/>
                                </a:schemeClr>
                              </a:solidFill>
                            </a:rPr>
                            <a:t>5.2%</a:t>
                          </a:r>
                          <a:endParaRPr lang="en-GB" sz="1500" dirty="0">
                            <a:solidFill>
                              <a:schemeClr val="tx1">
                                <a:lumMod val="20000"/>
                                <a:lumOff val="8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786818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/>
                            <a:t>Dipoles yokes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3.4%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>
                                  <a:lumMod val="20000"/>
                                  <a:lumOff val="80000"/>
                                </a:schemeClr>
                              </a:solidFill>
                            </a:rPr>
                            <a:t>9.6%</a:t>
                          </a:r>
                          <a:endParaRPr lang="en-GB" sz="1500" dirty="0">
                            <a:solidFill>
                              <a:schemeClr val="tx1">
                                <a:lumMod val="20000"/>
                                <a:lumOff val="8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79293768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/>
                            <a:t>Dipoles busbars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/>
                            <a:t>0.1%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>
                                  <a:lumMod val="20000"/>
                                  <a:lumOff val="80000"/>
                                </a:schemeClr>
                              </a:solidFill>
                            </a:rPr>
                            <a:t>0.5%</a:t>
                          </a:r>
                          <a:endParaRPr lang="en-GB" sz="1500" dirty="0">
                            <a:solidFill>
                              <a:schemeClr val="tx1">
                                <a:lumMod val="20000"/>
                                <a:lumOff val="8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82877810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/>
                            <a:t>Environment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3603" t="-645283" r="-105882" b="-207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3147" t="-645283" r="-699" b="-207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2392133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AC52461D-E954-DE5D-4BF9-F9DA55B9410C}"/>
              </a:ext>
            </a:extLst>
          </p:cNvPr>
          <p:cNvSpPr txBox="1"/>
          <p:nvPr/>
        </p:nvSpPr>
        <p:spPr bwMode="auto">
          <a:xfrm>
            <a:off x="376388" y="4048199"/>
            <a:ext cx="495198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Higher</a:t>
            </a:r>
            <a:r>
              <a:rPr lang="en-GB" dirty="0"/>
              <a:t> energy deposited on shielding units.</a:t>
            </a:r>
          </a:p>
          <a:p>
            <a:endParaRPr lang="en-GB" dirty="0"/>
          </a:p>
          <a:p>
            <a:r>
              <a:rPr lang="en-GB" b="1" dirty="0">
                <a:solidFill>
                  <a:srgbClr val="FF0000"/>
                </a:solidFill>
              </a:rPr>
              <a:t>Very</a:t>
            </a:r>
            <a:r>
              <a:rPr lang="en-GB" dirty="0"/>
              <a:t> complex integration within the dipole.</a:t>
            </a:r>
          </a:p>
          <a:p>
            <a:endParaRPr lang="en-GB" dirty="0"/>
          </a:p>
          <a:p>
            <a:r>
              <a:rPr lang="en-GB" b="1" dirty="0">
                <a:solidFill>
                  <a:srgbClr val="FF0000"/>
                </a:solidFill>
              </a:rPr>
              <a:t>Higher</a:t>
            </a:r>
            <a:r>
              <a:rPr lang="en-GB" dirty="0"/>
              <a:t> complexity for series production.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98498A-AA93-D16E-2CD9-2DC831588C9B}"/>
              </a:ext>
            </a:extLst>
          </p:cNvPr>
          <p:cNvSpPr/>
          <p:nvPr/>
        </p:nvSpPr>
        <p:spPr>
          <a:xfrm>
            <a:off x="2279576" y="1158530"/>
            <a:ext cx="1635048" cy="255850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itle 2">
            <a:extLst>
              <a:ext uri="{FF2B5EF4-FFF2-40B4-BE49-F238E27FC236}">
                <a16:creationId xmlns:a16="http://schemas.microsoft.com/office/drawing/2014/main" id="{D453B760-41C3-2640-72B5-25D3D0CFF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2. FCC-ee arc shielding design and development</a:t>
            </a:r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262E48-D18D-6193-5E78-02AB2CC8F473}"/>
              </a:ext>
            </a:extLst>
          </p:cNvPr>
          <p:cNvSpPr txBox="1"/>
          <p:nvPr/>
        </p:nvSpPr>
        <p:spPr bwMode="auto">
          <a:xfrm>
            <a:off x="6855218" y="1052736"/>
            <a:ext cx="454996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Feasibility study report </a:t>
            </a:r>
            <a:r>
              <a:rPr lang="en-US" sz="2400" b="1" dirty="0"/>
              <a:t>(</a:t>
            </a:r>
            <a:r>
              <a:rPr lang="en-US" sz="2400" b="1" u="sng" dirty="0"/>
              <a:t>FSR</a:t>
            </a:r>
            <a:r>
              <a:rPr lang="en-US" sz="2400" b="1" dirty="0"/>
              <a:t>)</a:t>
            </a:r>
            <a:endParaRPr lang="en-GB" sz="2400" dirty="0"/>
          </a:p>
        </p:txBody>
      </p:sp>
      <p:pic>
        <p:nvPicPr>
          <p:cNvPr id="31" name="Picture 30" descr="A video game of a machine&#10;&#10;AI-generated content may be incorrect.">
            <a:extLst>
              <a:ext uri="{FF2B5EF4-FFF2-40B4-BE49-F238E27FC236}">
                <a16:creationId xmlns:a16="http://schemas.microsoft.com/office/drawing/2014/main" id="{3A2089B9-94ED-3865-0AF7-9AEF249F0FB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8935" t="36543" r="4542" b="32235"/>
          <a:stretch/>
        </p:blipFill>
        <p:spPr>
          <a:xfrm>
            <a:off x="6647371" y="1901004"/>
            <a:ext cx="4501589" cy="1442961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B767B2D7-16CD-4D46-603E-D2A044BC8DC0}"/>
              </a:ext>
            </a:extLst>
          </p:cNvPr>
          <p:cNvSpPr txBox="1"/>
          <p:nvPr/>
        </p:nvSpPr>
        <p:spPr bwMode="auto">
          <a:xfrm>
            <a:off x="7069708" y="3705610"/>
            <a:ext cx="40117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Current</a:t>
            </a:r>
            <a:r>
              <a:rPr lang="en-US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400" b="1" u="sng" dirty="0">
                <a:solidFill>
                  <a:schemeClr val="tx1">
                    <a:lumMod val="20000"/>
                    <a:lumOff val="80000"/>
                  </a:schemeClr>
                </a:solidFill>
              </a:rPr>
              <a:t>Conceptual</a:t>
            </a:r>
            <a:r>
              <a:rPr lang="en-US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design</a:t>
            </a:r>
            <a:endParaRPr lang="en-GB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A7AD7E8-FF19-EB2F-6A3F-07A92112278C}"/>
              </a:ext>
            </a:extLst>
          </p:cNvPr>
          <p:cNvSpPr txBox="1"/>
          <p:nvPr/>
        </p:nvSpPr>
        <p:spPr bwMode="auto">
          <a:xfrm>
            <a:off x="7457907" y="5686985"/>
            <a:ext cx="2016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Photon stopper</a:t>
            </a:r>
            <a:endParaRPr lang="en-GB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9E4BE7D-8255-25F6-5630-A4C9CD210332}"/>
              </a:ext>
            </a:extLst>
          </p:cNvPr>
          <p:cNvSpPr txBox="1"/>
          <p:nvPr/>
        </p:nvSpPr>
        <p:spPr bwMode="auto">
          <a:xfrm>
            <a:off x="10179624" y="1513259"/>
            <a:ext cx="9432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Busbar</a:t>
            </a:r>
            <a:endParaRPr lang="en-GB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167D512-5038-F435-6B13-12B869FE81D6}"/>
              </a:ext>
            </a:extLst>
          </p:cNvPr>
          <p:cNvSpPr txBox="1"/>
          <p:nvPr/>
        </p:nvSpPr>
        <p:spPr bwMode="auto">
          <a:xfrm>
            <a:off x="6235116" y="3356992"/>
            <a:ext cx="2016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Vacuum chamber</a:t>
            </a:r>
            <a:endParaRPr lang="en-GB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F12445B-FD6C-F145-7030-F2DC8E2E8724}"/>
              </a:ext>
            </a:extLst>
          </p:cNvPr>
          <p:cNvCxnSpPr/>
          <p:nvPr/>
        </p:nvCxnSpPr>
        <p:spPr>
          <a:xfrm flipH="1">
            <a:off x="7529296" y="2823449"/>
            <a:ext cx="294896" cy="53907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BB03497-D7FC-A046-1F6A-4A485DE573ED}"/>
              </a:ext>
            </a:extLst>
          </p:cNvPr>
          <p:cNvCxnSpPr>
            <a:cxnSpLocks/>
            <a:endCxn id="37" idx="1"/>
          </p:cNvCxnSpPr>
          <p:nvPr/>
        </p:nvCxnSpPr>
        <p:spPr>
          <a:xfrm flipV="1">
            <a:off x="9267971" y="1697925"/>
            <a:ext cx="911653" cy="82060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7D1BB09-BAFB-68EB-6905-3288A52A2880}"/>
              </a:ext>
            </a:extLst>
          </p:cNvPr>
          <p:cNvCxnSpPr>
            <a:cxnSpLocks/>
          </p:cNvCxnSpPr>
          <p:nvPr/>
        </p:nvCxnSpPr>
        <p:spPr>
          <a:xfrm>
            <a:off x="8328248" y="4987910"/>
            <a:ext cx="0" cy="706302"/>
          </a:xfrm>
          <a:prstGeom prst="straightConnector1">
            <a:avLst/>
          </a:prstGeom>
          <a:ln w="28575">
            <a:solidFill>
              <a:schemeClr val="tx1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3A179BA6-68E3-D974-C729-7DBD08A6743E}"/>
              </a:ext>
            </a:extLst>
          </p:cNvPr>
          <p:cNvSpPr txBox="1"/>
          <p:nvPr/>
        </p:nvSpPr>
        <p:spPr bwMode="auto">
          <a:xfrm>
            <a:off x="7243228" y="4129952"/>
            <a:ext cx="2016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Shielding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A309F9E-8283-FA94-2C1C-A6E4567565C7}"/>
              </a:ext>
            </a:extLst>
          </p:cNvPr>
          <p:cNvSpPr txBox="1"/>
          <p:nvPr/>
        </p:nvSpPr>
        <p:spPr bwMode="auto">
          <a:xfrm>
            <a:off x="7209955" y="1872445"/>
            <a:ext cx="2016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Shielding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396441B-0C10-0B28-BC3D-767F6624C36C}"/>
              </a:ext>
            </a:extLst>
          </p:cNvPr>
          <p:cNvSpPr txBox="1"/>
          <p:nvPr/>
        </p:nvSpPr>
        <p:spPr bwMode="auto">
          <a:xfrm>
            <a:off x="11023626" y="4197256"/>
            <a:ext cx="8077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Yoke</a:t>
            </a:r>
            <a:endParaRPr lang="en-GB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0ED7EAD-15AC-5EA7-B8FC-FC9A13D639BC}"/>
              </a:ext>
            </a:extLst>
          </p:cNvPr>
          <p:cNvCxnSpPr>
            <a:cxnSpLocks/>
          </p:cNvCxnSpPr>
          <p:nvPr/>
        </p:nvCxnSpPr>
        <p:spPr>
          <a:xfrm flipV="1">
            <a:off x="10101175" y="4467224"/>
            <a:ext cx="1021664" cy="134070"/>
          </a:xfrm>
          <a:prstGeom prst="straightConnector1">
            <a:avLst/>
          </a:prstGeom>
          <a:ln w="28575">
            <a:solidFill>
              <a:schemeClr val="tx1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87AA7C71-2702-BB19-9A75-6C8B203881F5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0000"/>
          </a:blip>
          <a:srcRect l="16926" t="38500" r="3117" b="31240"/>
          <a:stretch/>
        </p:blipFill>
        <p:spPr>
          <a:xfrm>
            <a:off x="6514327" y="4185688"/>
            <a:ext cx="4608512" cy="1389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222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182AD1-9667-EEDC-1DB3-1D57611324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0B7FBF-02A1-8A60-C4BC-1F32ED59B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D9347A2D-1971-3D2A-760E-8B180D0E27C1}"/>
              </a:ext>
            </a:extLst>
          </p:cNvPr>
          <p:cNvSpPr/>
          <p:nvPr/>
        </p:nvSpPr>
        <p:spPr>
          <a:xfrm>
            <a:off x="6072358" y="1036406"/>
            <a:ext cx="5640265" cy="5056890"/>
          </a:xfrm>
          <a:prstGeom prst="round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F6F15CEA-1852-5365-A737-41A7D81E762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67269396"/>
                  </p:ext>
                </p:extLst>
              </p:nvPr>
            </p:nvGraphicFramePr>
            <p:xfrm>
              <a:off x="413935" y="1268760"/>
              <a:ext cx="5274324" cy="2392680"/>
            </p:xfrm>
            <a:graphic>
              <a:graphicData uri="http://schemas.openxmlformats.org/drawingml/2006/table">
                <a:tbl>
                  <a:tblPr firstRow="1" bandRow="1">
                    <a:tableStyleId>{88D326A9-A81B-9881-C969-13F38E75D658}</a:tableStyleId>
                  </a:tblPr>
                  <a:tblGrid>
                    <a:gridCol w="1877158">
                      <a:extLst>
                        <a:ext uri="{9D8B030D-6E8A-4147-A177-3AD203B41FA5}">
                          <a16:colId xmlns:a16="http://schemas.microsoft.com/office/drawing/2014/main" val="2320733608"/>
                        </a:ext>
                      </a:extLst>
                    </a:gridCol>
                    <a:gridCol w="1656184">
                      <a:extLst>
                        <a:ext uri="{9D8B030D-6E8A-4147-A177-3AD203B41FA5}">
                          <a16:colId xmlns:a16="http://schemas.microsoft.com/office/drawing/2014/main" val="483012538"/>
                        </a:ext>
                      </a:extLst>
                    </a:gridCol>
                    <a:gridCol w="1740982">
                      <a:extLst>
                        <a:ext uri="{9D8B030D-6E8A-4147-A177-3AD203B41FA5}">
                          <a16:colId xmlns:a16="http://schemas.microsoft.com/office/drawing/2014/main" val="427330134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sz="15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>
                                  <a:lumMod val="20000"/>
                                  <a:lumOff val="80000"/>
                                </a:schemeClr>
                              </a:solidFill>
                            </a:rPr>
                            <a:t>FSR</a:t>
                          </a:r>
                          <a:endParaRPr lang="en-GB" sz="1500" dirty="0">
                            <a:solidFill>
                              <a:schemeClr val="tx1">
                                <a:lumMod val="20000"/>
                                <a:lumOff val="8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bg1"/>
                              </a:solidFill>
                            </a:rPr>
                            <a:t>Conceptual</a:t>
                          </a:r>
                          <a:endParaRPr lang="en-GB" sz="15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329822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500" dirty="0"/>
                            <a:t>Photon stoppers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>
                                  <a:lumMod val="20000"/>
                                  <a:lumOff val="80000"/>
                                </a:schemeClr>
                              </a:solidFill>
                            </a:rPr>
                            <a:t>68.2% (</a:t>
                          </a:r>
                          <a14:m>
                            <m:oMath xmlns:m="http://schemas.openxmlformats.org/officeDocument/2006/math">
                              <m:r>
                                <a:rPr lang="en-US" sz="1500" i="1" smtClean="0">
                                  <a:solidFill>
                                    <a:schemeClr val="tx1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en-US" sz="1500" dirty="0">
                              <a:solidFill>
                                <a:schemeClr val="tx1">
                                  <a:lumMod val="20000"/>
                                  <a:lumOff val="80000"/>
                                </a:schemeClr>
                              </a:solidFill>
                            </a:rPr>
                            <a:t>3.4kW)</a:t>
                          </a:r>
                          <a:endParaRPr lang="en-GB" sz="1500" dirty="0">
                            <a:solidFill>
                              <a:schemeClr val="tx1">
                                <a:lumMod val="20000"/>
                                <a:lumOff val="8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/>
                              </a:solidFill>
                            </a:rPr>
                            <a:t>80.7% </a:t>
                          </a:r>
                          <a:r>
                            <a:rPr lang="en-US" sz="1500" dirty="0"/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en-US" sz="15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en-US" sz="1500" dirty="0"/>
                            <a:t>4kW)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261205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500" dirty="0"/>
                            <a:t>Radiation shielding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>
                                  <a:lumMod val="20000"/>
                                  <a:lumOff val="80000"/>
                                </a:schemeClr>
                              </a:solidFill>
                            </a:rPr>
                            <a:t>20.4%</a:t>
                          </a:r>
                          <a:endParaRPr lang="en-GB" sz="1500" dirty="0">
                            <a:solidFill>
                              <a:schemeClr val="tx1">
                                <a:lumMod val="20000"/>
                                <a:lumOff val="8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/>
                              </a:solidFill>
                            </a:rPr>
                            <a:t>3.7%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1349568"/>
                      </a:ext>
                    </a:extLst>
                  </a:tr>
                  <a:tr h="185420">
                    <a:tc>
                      <a:txBody>
                        <a:bodyPr/>
                        <a:lstStyle/>
                        <a:p>
                          <a:r>
                            <a:rPr lang="en-US" sz="1500" dirty="0"/>
                            <a:t>Vacuum chamber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>
                                  <a:lumMod val="20000"/>
                                  <a:lumOff val="80000"/>
                                </a:schemeClr>
                              </a:solidFill>
                            </a:rPr>
                            <a:t>7.9%</a:t>
                          </a:r>
                          <a:endParaRPr lang="en-GB" sz="1500" dirty="0">
                            <a:solidFill>
                              <a:schemeClr val="tx1">
                                <a:lumMod val="20000"/>
                                <a:lumOff val="8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/>
                              </a:solidFill>
                            </a:rPr>
                            <a:t>5.2%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786818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r>
                            <a:rPr lang="en-US" sz="1500" dirty="0"/>
                            <a:t>Dipoles yokes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>
                                  <a:lumMod val="20000"/>
                                  <a:lumOff val="80000"/>
                                </a:schemeClr>
                              </a:solidFill>
                            </a:rPr>
                            <a:t>3.4%</a:t>
                          </a:r>
                          <a:endParaRPr lang="en-GB" sz="1500" dirty="0">
                            <a:solidFill>
                              <a:schemeClr val="tx1">
                                <a:lumMod val="20000"/>
                                <a:lumOff val="8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/>
                              </a:solidFill>
                            </a:rPr>
                            <a:t>9.6%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79293768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r>
                            <a:rPr lang="en-US" sz="1500" dirty="0"/>
                            <a:t>Dipoles busbars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>
                                  <a:lumMod val="20000"/>
                                  <a:lumOff val="80000"/>
                                </a:schemeClr>
                              </a:solidFill>
                            </a:rPr>
                            <a:t>0.1%</a:t>
                          </a:r>
                          <a:endParaRPr lang="en-GB" sz="1500" dirty="0">
                            <a:solidFill>
                              <a:schemeClr val="tx1">
                                <a:lumMod val="20000"/>
                                <a:lumOff val="8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/>
                              </a:solidFill>
                            </a:rPr>
                            <a:t>0.5%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82877810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r>
                            <a:rPr lang="en-US" sz="1500" dirty="0"/>
                            <a:t>Environment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500" i="1" smtClean="0">
                                  <a:solidFill>
                                    <a:schemeClr val="tx1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US" sz="1500" dirty="0">
                              <a:solidFill>
                                <a:schemeClr val="tx1">
                                  <a:lumMod val="20000"/>
                                  <a:lumOff val="80000"/>
                                </a:schemeClr>
                              </a:solidFill>
                            </a:rPr>
                            <a:t>0.03%</a:t>
                          </a:r>
                          <a:endParaRPr lang="en-GB" sz="1500" dirty="0">
                            <a:solidFill>
                              <a:schemeClr val="tx1">
                                <a:lumMod val="20000"/>
                                <a:lumOff val="8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5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US" sz="1500" dirty="0">
                              <a:solidFill>
                                <a:schemeClr val="tx1"/>
                              </a:solidFill>
                            </a:rPr>
                            <a:t>0.05%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392133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F6F15CEA-1852-5365-A737-41A7D81E762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67269396"/>
                  </p:ext>
                </p:extLst>
              </p:nvPr>
            </p:nvGraphicFramePr>
            <p:xfrm>
              <a:off x="413935" y="1268760"/>
              <a:ext cx="5274324" cy="2392680"/>
            </p:xfrm>
            <a:graphic>
              <a:graphicData uri="http://schemas.openxmlformats.org/drawingml/2006/table">
                <a:tbl>
                  <a:tblPr firstRow="1" bandRow="1">
                    <a:tableStyleId>{88D326A9-A81B-9881-C969-13F38E75D658}</a:tableStyleId>
                  </a:tblPr>
                  <a:tblGrid>
                    <a:gridCol w="1877158">
                      <a:extLst>
                        <a:ext uri="{9D8B030D-6E8A-4147-A177-3AD203B41FA5}">
                          <a16:colId xmlns:a16="http://schemas.microsoft.com/office/drawing/2014/main" val="2320733608"/>
                        </a:ext>
                      </a:extLst>
                    </a:gridCol>
                    <a:gridCol w="1656184">
                      <a:extLst>
                        <a:ext uri="{9D8B030D-6E8A-4147-A177-3AD203B41FA5}">
                          <a16:colId xmlns:a16="http://schemas.microsoft.com/office/drawing/2014/main" val="483012538"/>
                        </a:ext>
                      </a:extLst>
                    </a:gridCol>
                    <a:gridCol w="1740982">
                      <a:extLst>
                        <a:ext uri="{9D8B030D-6E8A-4147-A177-3AD203B41FA5}">
                          <a16:colId xmlns:a16="http://schemas.microsoft.com/office/drawing/2014/main" val="427330134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sz="15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>
                                  <a:lumMod val="20000"/>
                                  <a:lumOff val="80000"/>
                                </a:schemeClr>
                              </a:solidFill>
                            </a:rPr>
                            <a:t>FSR</a:t>
                          </a:r>
                          <a:endParaRPr lang="en-GB" sz="1500" dirty="0">
                            <a:solidFill>
                              <a:schemeClr val="tx1">
                                <a:lumMod val="20000"/>
                                <a:lumOff val="8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bg1"/>
                              </a:solidFill>
                            </a:rPr>
                            <a:t>Conceptual</a:t>
                          </a:r>
                          <a:endParaRPr lang="en-GB" sz="15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329822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500" dirty="0"/>
                            <a:t>Photon stoppers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3603" t="-103279" r="-105882" b="-4622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3147" t="-103279" r="-699" b="-46229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61205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500" dirty="0"/>
                            <a:t>Radiation shielding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>
                                  <a:lumMod val="20000"/>
                                  <a:lumOff val="80000"/>
                                </a:schemeClr>
                              </a:solidFill>
                            </a:rPr>
                            <a:t>20.4%</a:t>
                          </a:r>
                          <a:endParaRPr lang="en-GB" sz="1500" dirty="0">
                            <a:solidFill>
                              <a:schemeClr val="tx1">
                                <a:lumMod val="20000"/>
                                <a:lumOff val="8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/>
                              </a:solidFill>
                            </a:rPr>
                            <a:t>3.7%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1349568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/>
                            <a:t>Vacuum chamber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>
                                  <a:lumMod val="20000"/>
                                  <a:lumOff val="80000"/>
                                </a:schemeClr>
                              </a:solidFill>
                            </a:rPr>
                            <a:t>7.9%</a:t>
                          </a:r>
                          <a:endParaRPr lang="en-GB" sz="1500" dirty="0">
                            <a:solidFill>
                              <a:schemeClr val="tx1">
                                <a:lumMod val="20000"/>
                                <a:lumOff val="8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/>
                              </a:solidFill>
                            </a:rPr>
                            <a:t>5.2%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786818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/>
                            <a:t>Dipoles yokes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>
                                  <a:lumMod val="20000"/>
                                  <a:lumOff val="80000"/>
                                </a:schemeClr>
                              </a:solidFill>
                            </a:rPr>
                            <a:t>3.4%</a:t>
                          </a:r>
                          <a:endParaRPr lang="en-GB" sz="1500" dirty="0">
                            <a:solidFill>
                              <a:schemeClr val="tx1">
                                <a:lumMod val="20000"/>
                                <a:lumOff val="8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/>
                              </a:solidFill>
                            </a:rPr>
                            <a:t>9.6%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79293768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/>
                            <a:t>Dipoles busbars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>
                                  <a:lumMod val="20000"/>
                                  <a:lumOff val="80000"/>
                                </a:schemeClr>
                              </a:solidFill>
                            </a:rPr>
                            <a:t>0.1%</a:t>
                          </a:r>
                          <a:endParaRPr lang="en-GB" sz="1500" dirty="0">
                            <a:solidFill>
                              <a:schemeClr val="tx1">
                                <a:lumMod val="20000"/>
                                <a:lumOff val="8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chemeClr val="tx1"/>
                              </a:solidFill>
                            </a:rPr>
                            <a:t>0.5%</a:t>
                          </a:r>
                          <a:endParaRPr lang="en-GB" sz="15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82877810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/>
                            <a:t>Environment</a:t>
                          </a:r>
                          <a:endParaRPr lang="en-GB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3603" t="-645283" r="-105882" b="-207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3147" t="-645283" r="-699" b="-207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2392133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96979307-F8A9-9074-BFF9-C4CF1B174EA7}"/>
              </a:ext>
            </a:extLst>
          </p:cNvPr>
          <p:cNvSpPr txBox="1"/>
          <p:nvPr/>
        </p:nvSpPr>
        <p:spPr bwMode="auto">
          <a:xfrm>
            <a:off x="376388" y="4048199"/>
            <a:ext cx="495198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Lower</a:t>
            </a:r>
            <a:r>
              <a:rPr lang="en-GB" dirty="0"/>
              <a:t> energy deposited on shielding units.</a:t>
            </a:r>
          </a:p>
          <a:p>
            <a:endParaRPr lang="en-GB" dirty="0"/>
          </a:p>
          <a:p>
            <a:r>
              <a:rPr lang="en-GB" b="1" dirty="0">
                <a:solidFill>
                  <a:srgbClr val="00B050"/>
                </a:solidFill>
              </a:rPr>
              <a:t>Easier</a:t>
            </a:r>
            <a:r>
              <a:rPr lang="en-GB" dirty="0"/>
              <a:t> integration within the dipole.</a:t>
            </a:r>
          </a:p>
          <a:p>
            <a:endParaRPr lang="en-GB" dirty="0"/>
          </a:p>
          <a:p>
            <a:r>
              <a:rPr lang="en-GB" b="1" dirty="0">
                <a:solidFill>
                  <a:srgbClr val="00B050"/>
                </a:solidFill>
              </a:rPr>
              <a:t>Lower</a:t>
            </a:r>
            <a:r>
              <a:rPr lang="en-GB" dirty="0"/>
              <a:t> complexity for series production.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8F74000-CEC1-C7EC-1063-0D7BB23CE2F3}"/>
              </a:ext>
            </a:extLst>
          </p:cNvPr>
          <p:cNvSpPr/>
          <p:nvPr/>
        </p:nvSpPr>
        <p:spPr>
          <a:xfrm>
            <a:off x="3974065" y="1158530"/>
            <a:ext cx="1635048" cy="255850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itle 2">
            <a:extLst>
              <a:ext uri="{FF2B5EF4-FFF2-40B4-BE49-F238E27FC236}">
                <a16:creationId xmlns:a16="http://schemas.microsoft.com/office/drawing/2014/main" id="{AD1C8E37-2F47-9970-9FF1-02261E7A4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2. FCC-ee arc shielding design and development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756237-204B-7045-C4B3-E9883FF46A23}"/>
              </a:ext>
            </a:extLst>
          </p:cNvPr>
          <p:cNvSpPr txBox="1"/>
          <p:nvPr/>
        </p:nvSpPr>
        <p:spPr bwMode="auto">
          <a:xfrm>
            <a:off x="315138" y="5760128"/>
            <a:ext cx="561418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tx1"/>
                </a:solidFill>
              </a:rPr>
              <a:t>HEAT CANNOT BE RELEASED TO THE TUNNEL!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E9A092-BEB8-E3D7-3B38-423AC3EF5E71}"/>
              </a:ext>
            </a:extLst>
          </p:cNvPr>
          <p:cNvSpPr txBox="1"/>
          <p:nvPr/>
        </p:nvSpPr>
        <p:spPr bwMode="auto">
          <a:xfrm rot="3475246">
            <a:off x="7463842" y="2998247"/>
            <a:ext cx="3792364" cy="194421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DB6138-7608-424A-24BF-62289C3B82F2}"/>
              </a:ext>
            </a:extLst>
          </p:cNvPr>
          <p:cNvSpPr txBox="1"/>
          <p:nvPr/>
        </p:nvSpPr>
        <p:spPr bwMode="auto">
          <a:xfrm>
            <a:off x="6855218" y="1052736"/>
            <a:ext cx="454996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Feasibility study report </a:t>
            </a:r>
            <a:r>
              <a:rPr lang="en-US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(</a:t>
            </a:r>
            <a:r>
              <a:rPr lang="en-US" sz="2400" b="1" u="sng" dirty="0">
                <a:solidFill>
                  <a:schemeClr val="tx1">
                    <a:lumMod val="20000"/>
                    <a:lumOff val="80000"/>
                  </a:schemeClr>
                </a:solidFill>
              </a:rPr>
              <a:t>FSR</a:t>
            </a:r>
            <a:r>
              <a:rPr lang="en-US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)</a:t>
            </a:r>
            <a:endParaRPr lang="en-GB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1" name="Picture 10" descr="A video game of a machine&#10;&#10;AI-generated content may be incorrect.">
            <a:extLst>
              <a:ext uri="{FF2B5EF4-FFF2-40B4-BE49-F238E27FC236}">
                <a16:creationId xmlns:a16="http://schemas.microsoft.com/office/drawing/2014/main" id="{C85FBB68-6F3C-BA24-7874-6D182394CCE4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</a:blip>
          <a:srcRect l="18935" t="36543" r="4542" b="32235"/>
          <a:stretch/>
        </p:blipFill>
        <p:spPr>
          <a:xfrm>
            <a:off x="6647371" y="1901004"/>
            <a:ext cx="4501589" cy="144296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FD5A5E9-BEF6-BAA7-8898-3D130ABA7411}"/>
              </a:ext>
            </a:extLst>
          </p:cNvPr>
          <p:cNvSpPr txBox="1"/>
          <p:nvPr/>
        </p:nvSpPr>
        <p:spPr bwMode="auto">
          <a:xfrm>
            <a:off x="7069708" y="3705610"/>
            <a:ext cx="40117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Current</a:t>
            </a:r>
            <a:r>
              <a:rPr lang="en-US" sz="2400" b="1" dirty="0"/>
              <a:t> </a:t>
            </a:r>
            <a:r>
              <a:rPr lang="en-US" sz="2400" b="1" u="sng" dirty="0"/>
              <a:t>Conceptual</a:t>
            </a:r>
            <a:r>
              <a:rPr lang="en-US" sz="2400" b="1" dirty="0"/>
              <a:t> </a:t>
            </a:r>
            <a:r>
              <a:rPr lang="en-US" sz="2400" dirty="0"/>
              <a:t>design</a:t>
            </a:r>
            <a:endParaRPr lang="en-GB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B7F6E4C-BF6E-05BD-63D9-D23C9266F595}"/>
              </a:ext>
            </a:extLst>
          </p:cNvPr>
          <p:cNvSpPr txBox="1"/>
          <p:nvPr/>
        </p:nvSpPr>
        <p:spPr bwMode="auto">
          <a:xfrm>
            <a:off x="7457907" y="5686985"/>
            <a:ext cx="2016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Photon stopper</a:t>
            </a:r>
            <a:endParaRPr lang="en-GB" dirty="0"/>
          </a:p>
        </p:txBody>
      </p:sp>
      <p:pic>
        <p:nvPicPr>
          <p:cNvPr id="14" name="Picture 13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074E3290-C0A5-B30A-4795-B038FE82E6D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6926" t="38500" r="3117" b="31240"/>
          <a:stretch/>
        </p:blipFill>
        <p:spPr>
          <a:xfrm>
            <a:off x="6514327" y="4185688"/>
            <a:ext cx="4608512" cy="138977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EE4E9E9-CDAF-67F2-1FC2-50396AA65C75}"/>
              </a:ext>
            </a:extLst>
          </p:cNvPr>
          <p:cNvSpPr txBox="1"/>
          <p:nvPr/>
        </p:nvSpPr>
        <p:spPr bwMode="auto">
          <a:xfrm>
            <a:off x="10179624" y="1513259"/>
            <a:ext cx="9432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Busbar</a:t>
            </a:r>
            <a:endParaRPr lang="en-GB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69AFBB-F239-9746-14A3-2BEBC4092686}"/>
              </a:ext>
            </a:extLst>
          </p:cNvPr>
          <p:cNvSpPr txBox="1"/>
          <p:nvPr/>
        </p:nvSpPr>
        <p:spPr bwMode="auto">
          <a:xfrm>
            <a:off x="6235116" y="3356992"/>
            <a:ext cx="2016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Vacuum chamber</a:t>
            </a:r>
            <a:endParaRPr lang="en-GB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187C950-A74C-4A00-1414-D7336FEBBF0D}"/>
              </a:ext>
            </a:extLst>
          </p:cNvPr>
          <p:cNvCxnSpPr/>
          <p:nvPr/>
        </p:nvCxnSpPr>
        <p:spPr>
          <a:xfrm flipH="1">
            <a:off x="7529296" y="2823449"/>
            <a:ext cx="294896" cy="539078"/>
          </a:xfrm>
          <a:prstGeom prst="straightConnector1">
            <a:avLst/>
          </a:prstGeom>
          <a:ln w="28575">
            <a:solidFill>
              <a:schemeClr val="tx1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9D0894C-4690-59CE-A895-DD2807745DDC}"/>
              </a:ext>
            </a:extLst>
          </p:cNvPr>
          <p:cNvCxnSpPr>
            <a:cxnSpLocks/>
            <a:endCxn id="15" idx="1"/>
          </p:cNvCxnSpPr>
          <p:nvPr/>
        </p:nvCxnSpPr>
        <p:spPr>
          <a:xfrm flipV="1">
            <a:off x="9267971" y="1697925"/>
            <a:ext cx="911653" cy="820607"/>
          </a:xfrm>
          <a:prstGeom prst="straightConnector1">
            <a:avLst/>
          </a:prstGeom>
          <a:ln w="28575">
            <a:solidFill>
              <a:schemeClr val="tx1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82DF8E8-E420-5EF8-1F3F-29A3EC44B31B}"/>
              </a:ext>
            </a:extLst>
          </p:cNvPr>
          <p:cNvCxnSpPr>
            <a:cxnSpLocks/>
          </p:cNvCxnSpPr>
          <p:nvPr/>
        </p:nvCxnSpPr>
        <p:spPr>
          <a:xfrm>
            <a:off x="8328248" y="4987910"/>
            <a:ext cx="0" cy="70630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47AC6BC-0499-505D-2E20-F3AD368381D2}"/>
              </a:ext>
            </a:extLst>
          </p:cNvPr>
          <p:cNvSpPr txBox="1"/>
          <p:nvPr/>
        </p:nvSpPr>
        <p:spPr bwMode="auto">
          <a:xfrm>
            <a:off x="7243228" y="4129952"/>
            <a:ext cx="2016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Shielding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8FBC7B-E0B6-0052-EF2A-F7724FAF3D4C}"/>
              </a:ext>
            </a:extLst>
          </p:cNvPr>
          <p:cNvSpPr txBox="1"/>
          <p:nvPr/>
        </p:nvSpPr>
        <p:spPr bwMode="auto">
          <a:xfrm>
            <a:off x="7209955" y="1872445"/>
            <a:ext cx="2016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Shielding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89E1F62-3DE8-A760-9111-0EA455E73780}"/>
              </a:ext>
            </a:extLst>
          </p:cNvPr>
          <p:cNvSpPr txBox="1"/>
          <p:nvPr/>
        </p:nvSpPr>
        <p:spPr bwMode="auto">
          <a:xfrm>
            <a:off x="11023626" y="4197256"/>
            <a:ext cx="8077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Yoke</a:t>
            </a:r>
            <a:endParaRPr lang="en-GB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94B1CED-EDE6-873A-3567-CE6EB0BD4E73}"/>
              </a:ext>
            </a:extLst>
          </p:cNvPr>
          <p:cNvCxnSpPr>
            <a:cxnSpLocks/>
          </p:cNvCxnSpPr>
          <p:nvPr/>
        </p:nvCxnSpPr>
        <p:spPr>
          <a:xfrm flipV="1">
            <a:off x="10101175" y="4467224"/>
            <a:ext cx="1021664" cy="13407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9361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video game of a machine&#10;&#10;AI-generated content may be incorrect.">
            <a:extLst>
              <a:ext uri="{FF2B5EF4-FFF2-40B4-BE49-F238E27FC236}">
                <a16:creationId xmlns:a16="http://schemas.microsoft.com/office/drawing/2014/main" id="{370EA177-27E1-1726-665A-FC1B1BF9018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079" t="36543" r="4542" b="32235"/>
          <a:stretch/>
        </p:blipFill>
        <p:spPr>
          <a:xfrm>
            <a:off x="839416" y="1706728"/>
            <a:ext cx="4270678" cy="144296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BF082D-DC9E-4548-935B-57467EABD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B6223D-B98D-CEAF-2342-FBD042BE2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944596" cy="1065742"/>
          </a:xfrm>
        </p:spPr>
        <p:txBody>
          <a:bodyPr/>
          <a:lstStyle/>
          <a:p>
            <a:r>
              <a:rPr lang="en-US" dirty="0"/>
              <a:t>2.1 FSR shielding thermal management</a:t>
            </a:r>
            <a:endParaRPr lang="en-GB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43525D1-2C6A-E2CC-6409-3E8266D40DA6}"/>
              </a:ext>
            </a:extLst>
          </p:cNvPr>
          <p:cNvSpPr/>
          <p:nvPr/>
        </p:nvSpPr>
        <p:spPr>
          <a:xfrm>
            <a:off x="4223792" y="2132856"/>
            <a:ext cx="958930" cy="64807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E82D4B1-3351-0C45-71F4-6E1C7EAB4C2B}"/>
                  </a:ext>
                </a:extLst>
              </p:cNvPr>
              <p:cNvSpPr txBox="1"/>
              <p:nvPr/>
            </p:nvSpPr>
            <p:spPr bwMode="auto">
              <a:xfrm>
                <a:off x="5254730" y="1660738"/>
                <a:ext cx="6960096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Shielding block with peak energy deposition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000" dirty="0"/>
                  <a:t> 640 W.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E82D4B1-3351-0C45-71F4-6E1C7EAB4C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54730" y="1660738"/>
                <a:ext cx="6960096" cy="400110"/>
              </a:xfrm>
              <a:prstGeom prst="rect">
                <a:avLst/>
              </a:prstGeom>
              <a:blipFill>
                <a:blip r:embed="rId3"/>
                <a:stretch>
                  <a:fillRect l="-963" t="-6061" b="-272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128A55A9-BFFD-6356-5E2D-8917520A5F1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9623"/>
          <a:stretch/>
        </p:blipFill>
        <p:spPr>
          <a:xfrm>
            <a:off x="1559496" y="3817551"/>
            <a:ext cx="3189906" cy="1897157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E7AD10-C777-EBAD-159B-DD7A84951755}"/>
              </a:ext>
            </a:extLst>
          </p:cNvPr>
          <p:cNvSpPr/>
          <p:nvPr/>
        </p:nvSpPr>
        <p:spPr>
          <a:xfrm>
            <a:off x="2502166" y="4436504"/>
            <a:ext cx="504056" cy="395177"/>
          </a:xfrm>
          <a:prstGeom prst="ellipse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E4F7422-4CEA-7543-B58E-C59B48DE2C50}"/>
              </a:ext>
            </a:extLst>
          </p:cNvPr>
          <p:cNvSpPr/>
          <p:nvPr/>
        </p:nvSpPr>
        <p:spPr>
          <a:xfrm>
            <a:off x="2602876" y="4921214"/>
            <a:ext cx="504056" cy="395177"/>
          </a:xfrm>
          <a:prstGeom prst="ellipse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91EB27F-95A4-5237-AFCF-026A1C416AF9}"/>
              </a:ext>
            </a:extLst>
          </p:cNvPr>
          <p:cNvCxnSpPr>
            <a:cxnSpLocks/>
          </p:cNvCxnSpPr>
          <p:nvPr/>
        </p:nvCxnSpPr>
        <p:spPr>
          <a:xfrm flipV="1">
            <a:off x="2958860" y="3945985"/>
            <a:ext cx="805621" cy="5709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76A58C3-FCAD-5B09-0508-3CA38A38ED55}"/>
              </a:ext>
            </a:extLst>
          </p:cNvPr>
          <p:cNvCxnSpPr>
            <a:cxnSpLocks/>
          </p:cNvCxnSpPr>
          <p:nvPr/>
        </p:nvCxnSpPr>
        <p:spPr>
          <a:xfrm flipV="1">
            <a:off x="3099630" y="4104739"/>
            <a:ext cx="818521" cy="9788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C5B6564-38DD-DE67-C7CC-4E12F1FEF629}"/>
              </a:ext>
            </a:extLst>
          </p:cNvPr>
          <p:cNvSpPr txBox="1"/>
          <p:nvPr/>
        </p:nvSpPr>
        <p:spPr bwMode="auto">
          <a:xfrm>
            <a:off x="3823533" y="3776708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MELTING (327 °C)!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16" name="Picture 15" descr="A colorful rectangular object with black text&#10;&#10;AI-generated content may be incorrect.">
            <a:extLst>
              <a:ext uri="{FF2B5EF4-FFF2-40B4-BE49-F238E27FC236}">
                <a16:creationId xmlns:a16="http://schemas.microsoft.com/office/drawing/2014/main" id="{231C6CC6-7158-F262-9D2A-5D55045DAF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" t="31841" r="92710" b="43623"/>
          <a:stretch/>
        </p:blipFill>
        <p:spPr>
          <a:xfrm>
            <a:off x="654819" y="3642658"/>
            <a:ext cx="862564" cy="228892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04CC06A-B00B-0F08-B2F5-2595C22EEC45}"/>
              </a:ext>
            </a:extLst>
          </p:cNvPr>
          <p:cNvSpPr txBox="1"/>
          <p:nvPr/>
        </p:nvSpPr>
        <p:spPr bwMode="auto">
          <a:xfrm>
            <a:off x="2121395" y="3974609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Pure Lead </a:t>
            </a:r>
            <a:endParaRPr lang="en-GB" sz="1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42AAB2A-D201-790E-DB5E-D6A33FD98E68}"/>
                  </a:ext>
                </a:extLst>
              </p:cNvPr>
              <p:cNvSpPr txBox="1"/>
              <p:nvPr/>
            </p:nvSpPr>
            <p:spPr bwMode="auto">
              <a:xfrm>
                <a:off x="6308413" y="5834342"/>
                <a:ext cx="2160239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Temperature [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1600" dirty="0"/>
                  <a:t>C]</a:t>
                </a:r>
                <a:endParaRPr lang="en-GB" sz="16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42AAB2A-D201-790E-DB5E-D6A33FD98E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308413" y="5834342"/>
                <a:ext cx="2160239" cy="338554"/>
              </a:xfrm>
              <a:prstGeom prst="rect">
                <a:avLst/>
              </a:prstGeom>
              <a:blipFill>
                <a:blip r:embed="rId6"/>
                <a:stretch>
                  <a:fillRect l="-1695" t="-5357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 descr="A blue rectangular object with a rainbow colored surface&#10;&#10;AI-generated content may be incorrect.">
            <a:extLst>
              <a:ext uri="{FF2B5EF4-FFF2-40B4-BE49-F238E27FC236}">
                <a16:creationId xmlns:a16="http://schemas.microsoft.com/office/drawing/2014/main" id="{C8F5378C-E0C8-3E50-0D6E-5C51C524D0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9" t="27204" r="40531" b="27932"/>
          <a:stretch/>
        </p:blipFill>
        <p:spPr>
          <a:xfrm>
            <a:off x="7332657" y="3825320"/>
            <a:ext cx="3241576" cy="1835928"/>
          </a:xfrm>
          <a:prstGeom prst="rect">
            <a:avLst/>
          </a:prstGeom>
        </p:spPr>
      </p:pic>
      <p:pic>
        <p:nvPicPr>
          <p:cNvPr id="20" name="Picture 19" descr="A blue rectangular object with a broken edge&#10;&#10;AI-generated content may be incorrect.">
            <a:extLst>
              <a:ext uri="{FF2B5EF4-FFF2-40B4-BE49-F238E27FC236}">
                <a16:creationId xmlns:a16="http://schemas.microsoft.com/office/drawing/2014/main" id="{85C69892-3CFF-18AE-9780-AEB6023C963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" t="31055" r="93425" b="44208"/>
          <a:stretch/>
        </p:blipFill>
        <p:spPr>
          <a:xfrm>
            <a:off x="6472887" y="3574342"/>
            <a:ext cx="775241" cy="228586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36C3B82-4F36-BEE5-76AB-B6C56ED1B78E}"/>
              </a:ext>
            </a:extLst>
          </p:cNvPr>
          <p:cNvSpPr txBox="1"/>
          <p:nvPr/>
        </p:nvSpPr>
        <p:spPr bwMode="auto">
          <a:xfrm>
            <a:off x="7769174" y="376148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Pure Lead 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92E375-7F35-1E5C-9FDB-AB7EF2A5A54F}"/>
              </a:ext>
            </a:extLst>
          </p:cNvPr>
          <p:cNvSpPr txBox="1"/>
          <p:nvPr/>
        </p:nvSpPr>
        <p:spPr bwMode="auto">
          <a:xfrm>
            <a:off x="9802132" y="3408871"/>
            <a:ext cx="22291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8-mm diameter SS pipes in cast lead.</a:t>
            </a:r>
          </a:p>
          <a:p>
            <a:r>
              <a:rPr lang="en-US" sz="1400" dirty="0"/>
              <a:t>Forced Convection water (0.75l/min)</a:t>
            </a:r>
            <a:endParaRPr lang="en-GB" sz="14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83DD539-7E64-DF86-1AA2-BC620D73942B}"/>
              </a:ext>
            </a:extLst>
          </p:cNvPr>
          <p:cNvSpPr/>
          <p:nvPr/>
        </p:nvSpPr>
        <p:spPr>
          <a:xfrm>
            <a:off x="9264352" y="4797152"/>
            <a:ext cx="265719" cy="235952"/>
          </a:xfrm>
          <a:prstGeom prst="ellipse">
            <a:avLst/>
          </a:prstGeom>
          <a:noFill/>
          <a:ln>
            <a:solidFill>
              <a:srgbClr val="FFFF00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CB3DE2E-4AFD-4CE6-68CA-1C42804F7C66}"/>
              </a:ext>
            </a:extLst>
          </p:cNvPr>
          <p:cNvSpPr txBox="1"/>
          <p:nvPr/>
        </p:nvSpPr>
        <p:spPr bwMode="auto">
          <a:xfrm>
            <a:off x="9737920" y="5027977"/>
            <a:ext cx="892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>
                <a:solidFill>
                  <a:srgbClr val="FFFF00"/>
                </a:solidFill>
              </a:rPr>
              <a:t>Cooling pipes</a:t>
            </a:r>
            <a:endParaRPr lang="en-GB" sz="1000" b="1" i="1" dirty="0">
              <a:solidFill>
                <a:srgbClr val="FFFF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82E9638-3755-B150-E1A6-3B364A156891}"/>
                  </a:ext>
                </a:extLst>
              </p:cNvPr>
              <p:cNvSpPr txBox="1"/>
              <p:nvPr/>
            </p:nvSpPr>
            <p:spPr bwMode="auto">
              <a:xfrm>
                <a:off x="500040" y="5836097"/>
                <a:ext cx="2160239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Temperature [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1600" dirty="0"/>
                  <a:t>C]</a:t>
                </a:r>
                <a:endParaRPr lang="en-GB" sz="16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82E9638-3755-B150-E1A6-3B364A1568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0040" y="5836097"/>
                <a:ext cx="2160239" cy="338554"/>
              </a:xfrm>
              <a:prstGeom prst="rect">
                <a:avLst/>
              </a:prstGeom>
              <a:blipFill>
                <a:blip r:embed="rId9"/>
                <a:stretch>
                  <a:fillRect l="-1412" t="-5357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Oval 25">
            <a:extLst>
              <a:ext uri="{FF2B5EF4-FFF2-40B4-BE49-F238E27FC236}">
                <a16:creationId xmlns:a16="http://schemas.microsoft.com/office/drawing/2014/main" id="{11CF7B49-2B38-990E-11F0-2D21B1568ED2}"/>
              </a:ext>
            </a:extLst>
          </p:cNvPr>
          <p:cNvSpPr/>
          <p:nvPr/>
        </p:nvSpPr>
        <p:spPr>
          <a:xfrm>
            <a:off x="9286665" y="5425296"/>
            <a:ext cx="265719" cy="235952"/>
          </a:xfrm>
          <a:prstGeom prst="ellipse">
            <a:avLst/>
          </a:prstGeom>
          <a:noFill/>
          <a:ln>
            <a:solidFill>
              <a:srgbClr val="FFFF00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DBAF39F-110D-9A99-F2BB-7618B59C4BF7}"/>
              </a:ext>
            </a:extLst>
          </p:cNvPr>
          <p:cNvSpPr/>
          <p:nvPr/>
        </p:nvSpPr>
        <p:spPr>
          <a:xfrm>
            <a:off x="407988" y="1057404"/>
            <a:ext cx="11161240" cy="2249670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D61E4BB-E357-9F1D-FAB5-AA26847A8C7B}"/>
              </a:ext>
            </a:extLst>
          </p:cNvPr>
          <p:cNvCxnSpPr>
            <a:cxnSpLocks/>
          </p:cNvCxnSpPr>
          <p:nvPr/>
        </p:nvCxnSpPr>
        <p:spPr>
          <a:xfrm>
            <a:off x="4836480" y="4767814"/>
            <a:ext cx="1512168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7230EDD-BC7A-7F19-6D67-E99E232F1623}"/>
              </a:ext>
            </a:extLst>
          </p:cNvPr>
          <p:cNvSpPr txBox="1"/>
          <p:nvPr/>
        </p:nvSpPr>
        <p:spPr bwMode="auto">
          <a:xfrm>
            <a:off x="4776472" y="4339005"/>
            <a:ext cx="62160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Adding cooling</a:t>
            </a:r>
            <a:endParaRPr lang="en-GB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245E507-68D9-7A2A-CCF3-2839ABC48486}"/>
              </a:ext>
            </a:extLst>
          </p:cNvPr>
          <p:cNvSpPr txBox="1"/>
          <p:nvPr/>
        </p:nvSpPr>
        <p:spPr bwMode="auto">
          <a:xfrm>
            <a:off x="5236792" y="2073042"/>
            <a:ext cx="611579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Only this block was modelled, as this conceptual approach is impractical to implement.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7DFD5E6-F385-607B-41B0-7DFA547CCFE4}"/>
              </a:ext>
            </a:extLst>
          </p:cNvPr>
          <p:cNvSpPr txBox="1"/>
          <p:nvPr/>
        </p:nvSpPr>
        <p:spPr bwMode="auto">
          <a:xfrm>
            <a:off x="730106" y="1143288"/>
            <a:ext cx="633030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Feasibility study report (</a:t>
            </a:r>
            <a:r>
              <a:rPr lang="en-US" sz="2400" b="1" u="sng" dirty="0"/>
              <a:t>FSR</a:t>
            </a:r>
            <a:r>
              <a:rPr lang="en-US" sz="2400" b="1" dirty="0"/>
              <a:t>) shielding</a:t>
            </a:r>
            <a:endParaRPr lang="en-GB" sz="2400" b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426DB20-CA85-B23A-49CC-FC7FC5CCF9E1}"/>
              </a:ext>
            </a:extLst>
          </p:cNvPr>
          <p:cNvSpPr txBox="1"/>
          <p:nvPr/>
        </p:nvSpPr>
        <p:spPr bwMode="auto">
          <a:xfrm>
            <a:off x="6860507" y="2854592"/>
            <a:ext cx="4636093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Calculations in steady state ttbar mode.</a:t>
            </a:r>
            <a:endParaRPr lang="en-GB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DD23660-2A67-13F3-4269-C47143874764}"/>
              </a:ext>
            </a:extLst>
          </p:cNvPr>
          <p:cNvSpPr txBox="1"/>
          <p:nvPr/>
        </p:nvSpPr>
        <p:spPr bwMode="auto">
          <a:xfrm>
            <a:off x="3076602" y="6383544"/>
            <a:ext cx="69600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chemeClr val="bg1"/>
                </a:solidFill>
              </a:rPr>
              <a:t>Input energy maps by </a:t>
            </a:r>
            <a:r>
              <a:rPr lang="en-US" sz="1600" i="1" dirty="0" err="1">
                <a:solidFill>
                  <a:schemeClr val="bg1"/>
                </a:solidFill>
              </a:rPr>
              <a:t>B.Humann</a:t>
            </a:r>
            <a:r>
              <a:rPr lang="en-US" sz="1600" i="1" dirty="0">
                <a:solidFill>
                  <a:schemeClr val="bg1"/>
                </a:solidFill>
              </a:rPr>
              <a:t> and </a:t>
            </a:r>
            <a:r>
              <a:rPr lang="en-US" sz="1600" i="1" dirty="0" err="1">
                <a:solidFill>
                  <a:schemeClr val="bg1"/>
                </a:solidFill>
              </a:rPr>
              <a:t>A.Lechner</a:t>
            </a:r>
            <a:endParaRPr lang="en-GB" sz="1600" i="1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6DF742-BC14-F68B-8967-8B3E972243CA}"/>
              </a:ext>
            </a:extLst>
          </p:cNvPr>
          <p:cNvSpPr txBox="1"/>
          <p:nvPr/>
        </p:nvSpPr>
        <p:spPr bwMode="auto">
          <a:xfrm>
            <a:off x="2339243" y="5652765"/>
            <a:ext cx="25912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Only natural convection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8C6C69-31FA-1017-8EDF-329ADAC78498}"/>
              </a:ext>
            </a:extLst>
          </p:cNvPr>
          <p:cNvSpPr txBox="1"/>
          <p:nvPr/>
        </p:nvSpPr>
        <p:spPr bwMode="auto">
          <a:xfrm>
            <a:off x="8220661" y="5794411"/>
            <a:ext cx="39429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natural convection + water cooling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9354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/>
      <p:bldP spid="17" grpId="0"/>
      <p:bldP spid="18" grpId="0"/>
      <p:bldP spid="21" grpId="0"/>
      <p:bldP spid="22" grpId="0"/>
      <p:bldP spid="23" grpId="0" animBg="1"/>
      <p:bldP spid="24" grpId="0"/>
      <p:bldP spid="25" grpId="0"/>
      <p:bldP spid="26" grpId="0" animBg="1"/>
      <p:bldP spid="32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19E90E-3579-F548-5B28-A983E3F38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2D3039E-C59C-6516-8A6C-B5D635E61BC1}"/>
                  </a:ext>
                </a:extLst>
              </p:cNvPr>
              <p:cNvSpPr txBox="1"/>
              <p:nvPr/>
            </p:nvSpPr>
            <p:spPr bwMode="auto">
              <a:xfrm>
                <a:off x="5236792" y="1628800"/>
                <a:ext cx="6960096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Shielding block with peak energy deposition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000" dirty="0"/>
                  <a:t> 640 W.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2D3039E-C59C-6516-8A6C-B5D635E61B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36792" y="1628800"/>
                <a:ext cx="6960096" cy="400110"/>
              </a:xfrm>
              <a:prstGeom prst="rect">
                <a:avLst/>
              </a:prstGeom>
              <a:blipFill>
                <a:blip r:embed="rId3"/>
                <a:stretch>
                  <a:fillRect l="-876" t="-6061" b="-272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E62475D0-F51A-95AE-B046-50017A137189}"/>
              </a:ext>
            </a:extLst>
          </p:cNvPr>
          <p:cNvSpPr/>
          <p:nvPr/>
        </p:nvSpPr>
        <p:spPr>
          <a:xfrm>
            <a:off x="407988" y="1057404"/>
            <a:ext cx="11161240" cy="2249670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CE3A6FB-9703-290B-39DC-BC9AEB7B9776}"/>
                  </a:ext>
                </a:extLst>
              </p:cNvPr>
              <p:cNvSpPr txBox="1"/>
              <p:nvPr/>
            </p:nvSpPr>
            <p:spPr bwMode="auto">
              <a:xfrm>
                <a:off x="407988" y="3580767"/>
                <a:ext cx="11161240" cy="23436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GB" sz="2000" dirty="0"/>
                  <a:t>Beam-induced stresses are minimal, remaining well below 2 MPa (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000" dirty="0"/>
                  <a:t>material’s yield)</a:t>
                </a: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GB" sz="2000" dirty="0"/>
                  <a:t>Initial plasticity and creep assessments have been conducted; however, these did not include supporting contact conditions.</a:t>
                </a: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en-GB" sz="2000" b="1" u="sng" dirty="0"/>
                  <a:t>No additional analysis has been pursued</a:t>
                </a:r>
                <a:r>
                  <a:rPr lang="en-GB" sz="2000" dirty="0"/>
                  <a:t>, as the current design has proven to be impractical for implementation.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CE3A6FB-9703-290B-39DC-BC9AEB7B97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7988" y="3580767"/>
                <a:ext cx="11161240" cy="2343655"/>
              </a:xfrm>
              <a:prstGeom prst="rect">
                <a:avLst/>
              </a:prstGeom>
              <a:blipFill>
                <a:blip r:embed="rId4"/>
                <a:stretch>
                  <a:fillRect l="-492" b="-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850E0F59-9A53-5CBF-F6BC-0F8C835E2D09}"/>
              </a:ext>
            </a:extLst>
          </p:cNvPr>
          <p:cNvSpPr txBox="1"/>
          <p:nvPr/>
        </p:nvSpPr>
        <p:spPr bwMode="auto">
          <a:xfrm>
            <a:off x="695400" y="1143288"/>
            <a:ext cx="61157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Feasibility study report (</a:t>
            </a:r>
            <a:r>
              <a:rPr lang="en-US" sz="2400" b="1" u="sng" dirty="0"/>
              <a:t>FSR</a:t>
            </a:r>
            <a:r>
              <a:rPr lang="en-US" sz="2400" b="1" dirty="0"/>
              <a:t>) shielding</a:t>
            </a:r>
            <a:endParaRPr lang="en-GB" sz="2400" b="1" dirty="0"/>
          </a:p>
        </p:txBody>
      </p:sp>
      <p:sp>
        <p:nvSpPr>
          <p:cNvPr id="18" name="Title 4">
            <a:extLst>
              <a:ext uri="{FF2B5EF4-FFF2-40B4-BE49-F238E27FC236}">
                <a16:creationId xmlns:a16="http://schemas.microsoft.com/office/drawing/2014/main" id="{64709C89-22E5-1867-94C5-D36BA1F45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944596" cy="1065742"/>
          </a:xfrm>
        </p:spPr>
        <p:txBody>
          <a:bodyPr/>
          <a:lstStyle/>
          <a:p>
            <a:r>
              <a:rPr lang="en-US" dirty="0"/>
              <a:t>2.1 FSR shielding structural behavior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0D0333D-39D9-5CC4-25FC-F642868C35BF}"/>
              </a:ext>
            </a:extLst>
          </p:cNvPr>
          <p:cNvSpPr txBox="1"/>
          <p:nvPr/>
        </p:nvSpPr>
        <p:spPr bwMode="auto">
          <a:xfrm>
            <a:off x="5236792" y="2060848"/>
            <a:ext cx="611579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Only this block was modelled, as this conceptual approach is impractical to implement.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4CB0158-E4E0-E8AC-F687-AAAAE8530A5F}"/>
              </a:ext>
            </a:extLst>
          </p:cNvPr>
          <p:cNvSpPr txBox="1"/>
          <p:nvPr/>
        </p:nvSpPr>
        <p:spPr bwMode="auto">
          <a:xfrm>
            <a:off x="6860507" y="2854592"/>
            <a:ext cx="4636093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Calculations in steady state ttbar mode.</a:t>
            </a:r>
            <a:endParaRPr lang="en-GB" sz="2000" dirty="0"/>
          </a:p>
        </p:txBody>
      </p:sp>
      <p:pic>
        <p:nvPicPr>
          <p:cNvPr id="2" name="Picture 1" descr="A video game of a machine&#10;&#10;AI-generated content may be incorrect.">
            <a:extLst>
              <a:ext uri="{FF2B5EF4-FFF2-40B4-BE49-F238E27FC236}">
                <a16:creationId xmlns:a16="http://schemas.microsoft.com/office/drawing/2014/main" id="{24AD6AFD-7346-EE83-4D30-2D5AFCEE011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1079" t="36543" r="4542" b="32235"/>
          <a:stretch/>
        </p:blipFill>
        <p:spPr>
          <a:xfrm>
            <a:off x="839416" y="1706728"/>
            <a:ext cx="4270678" cy="1442961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88C0512-B519-265F-8A86-0E1FBB4537E0}"/>
              </a:ext>
            </a:extLst>
          </p:cNvPr>
          <p:cNvSpPr/>
          <p:nvPr/>
        </p:nvSpPr>
        <p:spPr>
          <a:xfrm>
            <a:off x="4223792" y="2132856"/>
            <a:ext cx="958930" cy="64807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5953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231656</TotalTime>
  <Words>1423</Words>
  <Application>Microsoft Office PowerPoint</Application>
  <DocSecurity>0</DocSecurity>
  <PresentationFormat>Widescreen</PresentationFormat>
  <Paragraphs>238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Cambria Math</vt:lpstr>
      <vt:lpstr>Wingdings</vt:lpstr>
      <vt:lpstr>Office Theme</vt:lpstr>
      <vt:lpstr>PowerPoint Presentation</vt:lpstr>
      <vt:lpstr>Outlook</vt:lpstr>
      <vt:lpstr>1. Background and motivation</vt:lpstr>
      <vt:lpstr>2. FCC-ee arc shielding design and development</vt:lpstr>
      <vt:lpstr>2. FCC-ee arc shielding design and development</vt:lpstr>
      <vt:lpstr>2. FCC-ee arc shielding design and development</vt:lpstr>
      <vt:lpstr>2. FCC-ee arc shielding design and development</vt:lpstr>
      <vt:lpstr>2.1 FSR shielding thermal management</vt:lpstr>
      <vt:lpstr>2.1 FSR shielding structural behavior</vt:lpstr>
      <vt:lpstr>2.2 Conceptual shielding thermal management</vt:lpstr>
      <vt:lpstr>2.2 Conceptual shielding structural behavior</vt:lpstr>
      <vt:lpstr>2.2 Conceptual shielding structural behavior</vt:lpstr>
      <vt:lpstr>Conclusions</vt:lpstr>
      <vt:lpstr>3. Challenges, production and logistics</vt:lpstr>
      <vt:lpstr>3. Challenges, production and logistics</vt:lpstr>
      <vt:lpstr>3. Challenges, production and logistics</vt:lpstr>
      <vt:lpstr>4. Conclusions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Alvaro Romero Francia</cp:lastModifiedBy>
  <cp:revision>190</cp:revision>
  <dcterms:created xsi:type="dcterms:W3CDTF">2021-11-08T12:53:02Z</dcterms:created>
  <dcterms:modified xsi:type="dcterms:W3CDTF">2025-05-22T11:07:34Z</dcterms:modified>
  <cp:category/>
  <dc:identifier/>
  <cp:contentStatus/>
  <dc:language/>
  <cp:version/>
</cp:coreProperties>
</file>