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4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7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8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9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10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11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12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notesSlides/notesSlide13.xml" ContentType="application/vnd.openxmlformats-officedocument.presentationml.notesSlide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notesSlides/notesSlide14.xml" ContentType="application/vnd.openxmlformats-officedocument.presentationml.notesSlide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15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16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22"/>
  </p:notesMasterIdLst>
  <p:sldIdLst>
    <p:sldId id="286" r:id="rId2"/>
    <p:sldId id="257" r:id="rId3"/>
    <p:sldId id="270" r:id="rId4"/>
    <p:sldId id="364" r:id="rId5"/>
    <p:sldId id="348" r:id="rId6"/>
    <p:sldId id="407" r:id="rId7"/>
    <p:sldId id="356" r:id="rId8"/>
    <p:sldId id="405" r:id="rId9"/>
    <p:sldId id="344" r:id="rId10"/>
    <p:sldId id="409" r:id="rId11"/>
    <p:sldId id="410" r:id="rId12"/>
    <p:sldId id="412" r:id="rId13"/>
    <p:sldId id="408" r:id="rId14"/>
    <p:sldId id="360" r:id="rId15"/>
    <p:sldId id="411" r:id="rId16"/>
    <p:sldId id="413" r:id="rId17"/>
    <p:sldId id="362" r:id="rId18"/>
    <p:sldId id="402" r:id="rId19"/>
    <p:sldId id="401" r:id="rId20"/>
    <p:sldId id="403" r:id="rId2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lobal Optimisation" id="{8A428D7B-82B9-4864-9A23-CA61B078F6BD}">
          <p14:sldIdLst>
            <p14:sldId id="286"/>
            <p14:sldId id="257"/>
            <p14:sldId id="270"/>
            <p14:sldId id="364"/>
            <p14:sldId id="348"/>
            <p14:sldId id="407"/>
            <p14:sldId id="356"/>
            <p14:sldId id="405"/>
            <p14:sldId id="344"/>
            <p14:sldId id="409"/>
            <p14:sldId id="410"/>
            <p14:sldId id="412"/>
            <p14:sldId id="408"/>
            <p14:sldId id="360"/>
            <p14:sldId id="411"/>
            <p14:sldId id="413"/>
            <p14:sldId id="362"/>
            <p14:sldId id="402"/>
            <p14:sldId id="401"/>
            <p14:sldId id="4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D5"/>
    <a:srgbClr val="E8FF2E"/>
    <a:srgbClr val="9E480E"/>
    <a:srgbClr val="033B74"/>
    <a:srgbClr val="FFFFFF"/>
    <a:srgbClr val="A5A5A5"/>
    <a:srgbClr val="FFC000"/>
    <a:srgbClr val="43682B"/>
    <a:srgbClr val="997300"/>
    <a:srgbClr val="954F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76" autoAdjust="0"/>
    <p:restoredTop sz="88266" autoAdjust="0"/>
  </p:normalViewPr>
  <p:slideViewPr>
    <p:cSldViewPr snapToGrid="0">
      <p:cViewPr varScale="1">
        <p:scale>
          <a:sx n="91" d="100"/>
          <a:sy n="91" d="100"/>
        </p:scale>
        <p:origin x="82" y="96"/>
      </p:cViewPr>
      <p:guideLst/>
    </p:cSldViewPr>
  </p:slideViewPr>
  <p:outlineViewPr>
    <p:cViewPr>
      <p:scale>
        <a:sx n="33" d="100"/>
        <a:sy n="33" d="100"/>
      </p:scale>
      <p:origin x="0" y="-155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38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96D7D-53D0-4ED9-9A30-E657536DCF70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1EE78-1895-4EC6-B06F-44052CFE0A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72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7662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35ABC-0805-B540-EA64-CC1BB2EE7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914EE1-8B54-1B26-88DD-2F84F7B232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1FFAE5-8C6C-AB43-E143-F1AB8F9D7C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8B6912-D222-5251-DC25-C7CC3FABA6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068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3A663-C604-CFA4-0934-FFBFCA5AC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2DBC2F-81C1-E4FC-4A66-AB50B8EFE8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C887D7D-BE79-1566-23A6-446502A2AE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60B38D-BB15-C21B-71C3-166512276C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26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6739F0-F8AE-43A0-1A42-4F558878E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CA0A2CA-EBB3-8758-3C13-569689606A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2F7DCAF-A122-9C66-3DD3-61517CDF15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D07E23-DB72-69E8-44B4-5BF3088C9B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68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979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61389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9329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0319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084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455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69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56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647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685770-D1E3-C596-E441-094B45A3E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D17668-6908-FF1D-BC37-7256A28A10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66C112-79A7-2435-9D3F-43CA26E3DE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6D008-4022-F68E-278F-C6B619F1C4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282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234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416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D6378A-5992-9C09-4A17-11ADF73C96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69B5FEC-7F89-EF28-63C6-B91CBFAAB4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2B2787-00F6-F4C4-0900-81EB9055AA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C61A7-C4A1-BF58-62A0-400A1523C8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C1EE78-1895-4EC6-B06F-44052CFE0A8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688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2000" y="864000"/>
            <a:ext cx="8280000" cy="18000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2000" y="2915999"/>
            <a:ext cx="8280000" cy="164488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C2911A-0C0B-2F31-33E4-28CBB9700D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87788" y="4560888"/>
            <a:ext cx="1368425" cy="3587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21 May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102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457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A9CBE62F-5353-C959-DF59-81A7C567AC4F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56B7B70F-2358-E5F0-5E78-B9728FC70224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  <a:endParaRPr lang="fr-CH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69F5CCDA-F78F-896D-90E5-7F221E93F6DF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69913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1413" y="1079636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457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9"/>
          </p:nvPr>
        </p:nvSpPr>
        <p:spPr>
          <a:xfrm>
            <a:off x="251413" y="2519745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Content Placeholder 9"/>
          <p:cNvSpPr>
            <a:spLocks noGrp="1"/>
          </p:cNvSpPr>
          <p:nvPr>
            <p:ph sz="quarter" idx="30"/>
          </p:nvPr>
        </p:nvSpPr>
        <p:spPr>
          <a:xfrm>
            <a:off x="251413" y="3959853"/>
            <a:ext cx="4320000" cy="1079783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495BF5A0-9324-37B4-25E8-DE6E86312122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4A5B6313-7A96-2222-5468-28160CD87662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2610A032-7595-A607-0DC6-710DB98CF566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653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4572000" y="1079636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0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9"/>
          </p:nvPr>
        </p:nvSpPr>
        <p:spPr>
          <a:xfrm>
            <a:off x="4572000" y="2519744"/>
            <a:ext cx="4320000" cy="1079783"/>
          </a:xfrm>
          <a:prstGeom prst="rect">
            <a:avLst/>
          </a:prstGeom>
        </p:spPr>
        <p:txBody>
          <a:bodyPr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Content Placeholder 9"/>
          <p:cNvSpPr>
            <a:spLocks noGrp="1"/>
          </p:cNvSpPr>
          <p:nvPr>
            <p:ph sz="quarter" idx="30"/>
          </p:nvPr>
        </p:nvSpPr>
        <p:spPr>
          <a:xfrm>
            <a:off x="4572000" y="3959853"/>
            <a:ext cx="4320000" cy="1079783"/>
          </a:xfrm>
          <a:prstGeom prst="rect">
            <a:avLst/>
          </a:prstGeom>
        </p:spPr>
        <p:txBody>
          <a:bodyPr anchor="b">
            <a:sp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266693" indent="-241294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514D5C95-4A6A-5017-0895-D35800D6D02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9C60E680-4BCA-5DC9-CA5F-E9A244AF0CC6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FC09F469-43BA-C66B-D197-E3FB313F24F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25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1080000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122" y="1080000"/>
            <a:ext cx="3239057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43237B2-AB27-4BE3-4A0F-04B578F27F6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C348391-9631-3486-3ACA-4455779E11F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871E3EF4-4310-E25A-3C63-B8A109DC8EE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190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2160000"/>
            <a:ext cx="5400000" cy="28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122" y="2159998"/>
            <a:ext cx="3239057" cy="2880001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43237B2-AB27-4BE3-4A0F-04B578F27F6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C348391-9631-3486-3ACA-4455779E11F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871E3EF4-4310-E25A-3C63-B8A109DC8EE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  <p:sp>
        <p:nvSpPr>
          <p:cNvPr id="5" name="Content Placeholder 9">
            <a:extLst>
              <a:ext uri="{FF2B5EF4-FFF2-40B4-BE49-F238E27FC236}">
                <a16:creationId xmlns:a16="http://schemas.microsoft.com/office/drawing/2014/main" id="{3B095D5F-A634-4487-F51A-0E3380AD9CB8}"/>
              </a:ext>
            </a:extLst>
          </p:cNvPr>
          <p:cNvSpPr>
            <a:spLocks noGrp="1"/>
          </p:cNvSpPr>
          <p:nvPr>
            <p:ph sz="quarter" idx="25"/>
          </p:nvPr>
        </p:nvSpPr>
        <p:spPr>
          <a:xfrm>
            <a:off x="252121" y="1079636"/>
            <a:ext cx="8639057" cy="1080363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6149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Lef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1080000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821" y="396000"/>
            <a:ext cx="3239057" cy="4681115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3" y="432000"/>
            <a:ext cx="540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E07BEBE3-4CA1-F364-56E2-631F1E749F73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32071C5-2DD1-2037-7A88-8775215232F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4E81228E-9558-4158-5FB6-E1DBED12A13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425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3491881" y="1079636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1080000"/>
            <a:ext cx="3239879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2A516813-D966-F62B-2FC0-E1D4516E2EEF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1631F336-EE68-62AC-64C2-B86370DA8F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  <a:endParaRPr lang="fr-CH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EBAE7ADC-E2D7-CB7A-6BD9-BA1D5DBABE49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02427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2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3491881" y="1079636"/>
            <a:ext cx="540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1080000"/>
            <a:ext cx="3239879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9"/>
          </p:nvPr>
        </p:nvSpPr>
        <p:spPr>
          <a:xfrm>
            <a:off x="3491881" y="3060000"/>
            <a:ext cx="540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4906D462-5B1C-6401-3F05-0882DBC782AF}"/>
              </a:ext>
            </a:extLst>
          </p:cNvPr>
          <p:cNvSpPr>
            <a:spLocks noGrp="1"/>
          </p:cNvSpPr>
          <p:nvPr>
            <p:ph type="dt" sz="half" idx="3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5D7BEFC5-4D3D-FAE3-65DD-DEF792517323}"/>
              </a:ext>
            </a:extLst>
          </p:cNvPr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  <a:endParaRPr lang="fr-CH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FAF04084-9CA3-E805-A55B-9FA8452FB60D}"/>
              </a:ext>
            </a:extLst>
          </p:cNvPr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4456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1079636"/>
            <a:ext cx="28809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Content Placeholder 9"/>
          <p:cNvSpPr>
            <a:spLocks noGrp="1"/>
          </p:cNvSpPr>
          <p:nvPr>
            <p:ph sz="quarter" idx="30"/>
          </p:nvPr>
        </p:nvSpPr>
        <p:spPr>
          <a:xfrm>
            <a:off x="3131550" y="1079636"/>
            <a:ext cx="28809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31"/>
          </p:nvPr>
        </p:nvSpPr>
        <p:spPr>
          <a:xfrm>
            <a:off x="6010279" y="1079636"/>
            <a:ext cx="28809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F1DC867-85ED-9C3C-5AA5-EB257FE5F7CB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9B439787-1E50-CDC6-9C74-EC352B3099E1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7622B477-EF25-921F-CEEF-6E720704FE8D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116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122" y="1080000"/>
            <a:ext cx="5400000" cy="360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21"/>
          </p:nvPr>
        </p:nvSpPr>
        <p:spPr>
          <a:xfrm>
            <a:off x="5652122" y="1080000"/>
            <a:ext cx="3239057" cy="360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 marL="171442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2pPr>
            <a:lvl3pPr marL="414430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3pPr>
            <a:lvl4pPr marL="657418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4pPr>
            <a:lvl5pPr marL="900406" indent="-17144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5"/>
          </p:nvPr>
        </p:nvSpPr>
        <p:spPr>
          <a:xfrm>
            <a:off x="252002" y="4680000"/>
            <a:ext cx="8639057" cy="3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CD736DDA-EA8F-EEDE-49D6-66FC956B96E3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3DF076D6-8284-1A58-1A30-65AE3F75D026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D95496B5-1256-7D9E-E4D4-E60E529D70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30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2000" y="863999"/>
            <a:ext cx="8280000" cy="2051999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1000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2916000"/>
            <a:ext cx="8280000" cy="99688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bg1"/>
                </a:solidFill>
              </a:defRPr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35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431800" y="3912889"/>
            <a:ext cx="8280400" cy="648000"/>
          </a:xfrm>
        </p:spPr>
        <p:txBody>
          <a:bodyPr numCol="2"/>
          <a:lstStyle>
            <a:lvl1pPr algn="ctr">
              <a:spcBef>
                <a:spcPts val="0"/>
              </a:spcBef>
              <a:spcAft>
                <a:spcPts val="0"/>
              </a:spcAft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ctr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algn="ctr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algn="ctr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algn="ctr">
              <a:defRPr lang="fr-CH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433049" y="288000"/>
            <a:ext cx="8280400" cy="576000"/>
          </a:xfrm>
        </p:spPr>
        <p:txBody>
          <a:bodyPr/>
          <a:lstStyle>
            <a:lvl1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algn="ctr" defTabSz="684196" rtl="0" eaLnBrk="1" fontAlgn="base" hangingPunct="1">
              <a:defRPr lang="en-US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algn="ctr" defTabSz="684196" rtl="0" eaLnBrk="1" fontAlgn="base" hangingPunct="1">
              <a:defRPr lang="fr-CH" sz="9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3AD5A-3267-3A63-6AC2-7D6330809D67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887788" y="4560888"/>
            <a:ext cx="1368425" cy="3587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21 May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52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413" y="1080000"/>
            <a:ext cx="8640000" cy="360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4"/>
          </p:nvPr>
        </p:nvSpPr>
        <p:spPr>
          <a:xfrm>
            <a:off x="252000" y="4680000"/>
            <a:ext cx="8640000" cy="3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1F464CE9-4E2E-5FE2-E806-3B60CF1221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396FF693-067F-7C51-8F87-75E3C575870F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tabLst>
                <a:tab pos="2087166" algn="ctr"/>
              </a:tabLst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1AB71039-3B6F-3D71-DE92-6CFCA588C334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142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788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000" y="1080000"/>
            <a:ext cx="864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sz="1600"/>
            </a:lvl1pPr>
            <a:lvl2pPr>
              <a:spcBef>
                <a:spcPts val="0"/>
              </a:spcBef>
              <a:spcAft>
                <a:spcPts val="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A49D8D0C-EB67-73D2-0A4B-CA9AD717033D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fr-CH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38A2D4FF-4339-70F8-6CDE-A262BE0C34F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  <a:endParaRPr lang="fr-CH" dirty="0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DC2F28E1-3A68-6DAB-A7D6-7E0E62BD1C59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/>
            </a:lvl1pPr>
          </a:lstStyle>
          <a:p>
            <a:fld id="{8C6A40DD-4708-46C6-A021-18DEB597F785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143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x 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1413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sz="1400"/>
            </a:lvl1pPr>
            <a:lvl2pPr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4"/>
          </p:nvPr>
        </p:nvSpPr>
        <p:spPr>
          <a:xfrm>
            <a:off x="4572000" y="1079636"/>
            <a:ext cx="432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sz="1400"/>
            </a:lvl1pPr>
            <a:lvl2pPr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86CB43A8-FFF2-20D2-BD4D-A57C4B0BD419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DE8E2DDA-850C-E10C-0387-A69D0AA14D78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B2556C40-7330-CA4E-DD2B-9A659F5EB947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14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13">
            <a:extLst>
              <a:ext uri="{FF2B5EF4-FFF2-40B4-BE49-F238E27FC236}">
                <a16:creationId xmlns:a16="http://schemas.microsoft.com/office/drawing/2014/main" id="{2CED545A-517F-F50B-95F9-E36E2116B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4" name="Footer Placeholder 14">
            <a:extLst>
              <a:ext uri="{FF2B5EF4-FFF2-40B4-BE49-F238E27FC236}">
                <a16:creationId xmlns:a16="http://schemas.microsoft.com/office/drawing/2014/main" id="{4807DDA3-63AC-FC81-163A-67103B67A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5" name="Slide Number Placeholder 15">
            <a:extLst>
              <a:ext uri="{FF2B5EF4-FFF2-40B4-BE49-F238E27FC236}">
                <a16:creationId xmlns:a16="http://schemas.microsoft.com/office/drawing/2014/main" id="{667CAA87-0FC7-4C3C-6F3D-CCCBCAE5C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4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413" y="1080000"/>
            <a:ext cx="864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7E50E8B5-0F75-1D72-BB1C-A01AF02B1078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AB9DAD8C-F596-7FA5-CEAA-E17EC7C5C46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tabLst>
                <a:tab pos="2087166" algn="ctr"/>
              </a:tabLst>
              <a:defRPr/>
            </a:lvl1pPr>
          </a:lstStyle>
          <a:p>
            <a:pPr>
              <a:tabLst>
                <a:tab pos="2087166" algn="ctr"/>
              </a:tabLst>
            </a:pPr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52CE1CD2-1097-CC8E-0012-890CFADDB1F6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 smtClean="0"/>
            </a:lvl1pPr>
          </a:lstStyle>
          <a:p>
            <a:fld id="{61723FF2-5A50-46E4-952A-773A8F49E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62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252000" y="432000"/>
            <a:ext cx="8640000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Content Placeholder 9"/>
          <p:cNvSpPr>
            <a:spLocks noGrp="1"/>
          </p:cNvSpPr>
          <p:nvPr>
            <p:ph sz="quarter" idx="24"/>
          </p:nvPr>
        </p:nvSpPr>
        <p:spPr>
          <a:xfrm>
            <a:off x="247650" y="1079636"/>
            <a:ext cx="864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 b="0"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9"/>
          <p:cNvSpPr>
            <a:spLocks noGrp="1"/>
          </p:cNvSpPr>
          <p:nvPr>
            <p:ph sz="quarter" idx="25"/>
          </p:nvPr>
        </p:nvSpPr>
        <p:spPr>
          <a:xfrm>
            <a:off x="247650" y="3073864"/>
            <a:ext cx="8640000" cy="198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8A9DCC05-F6D1-2A89-F98B-1C8A6995CFB3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FC9E774C-6856-96F4-2A94-E0FE5A524CF8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lvl1pPr>
              <a:tabLst>
                <a:tab pos="2087166" algn="ctr"/>
              </a:tabLst>
              <a:defRPr/>
            </a:lvl1pPr>
          </a:lstStyle>
          <a:p>
            <a:pPr>
              <a:tabLst>
                <a:tab pos="2087166" algn="ctr"/>
              </a:tabLst>
            </a:pPr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F2C41DFE-0FFB-D13E-57FC-DAF0A844BF8E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>
            <a:lvl1pPr>
              <a:defRPr smtClean="0"/>
            </a:lvl1pPr>
          </a:lstStyle>
          <a:p>
            <a:fld id="{61723FF2-5A50-46E4-952A-773A8F49E8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22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252413" y="1080000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D35BB760-EB82-294A-7472-934476DBE5FE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EF6CC3E3-14BF-2B10-573C-43528CD40ACB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EE600C1B-6345-9555-4645-03C57DF650F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59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3491179" y="1079636"/>
            <a:ext cx="5400000" cy="3960000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spcAft>
                <a:spcPts val="45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/>
            </a:lvl2pPr>
            <a:lvl3pPr>
              <a:spcBef>
                <a:spcPts val="0"/>
              </a:spcBef>
              <a:spcAft>
                <a:spcPts val="0"/>
              </a:spcAft>
              <a:defRPr/>
            </a:lvl3pPr>
            <a:lvl4pPr>
              <a:spcBef>
                <a:spcPts val="0"/>
              </a:spcBef>
              <a:spcAft>
                <a:spcPts val="0"/>
              </a:spcAft>
              <a:defRPr/>
            </a:lvl4pPr>
            <a:lvl5pPr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252002" y="432000"/>
            <a:ext cx="8639177" cy="57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EC4C4BD5-1FF0-6999-F57B-BB6D2C045606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May 2025</a:t>
            </a:r>
            <a:endParaRPr lang="en-GB"/>
          </a:p>
        </p:txBody>
      </p:sp>
      <p:sp>
        <p:nvSpPr>
          <p:cNvPr id="3" name="Footer Placeholder 14">
            <a:extLst>
              <a:ext uri="{FF2B5EF4-FFF2-40B4-BE49-F238E27FC236}">
                <a16:creationId xmlns:a16="http://schemas.microsoft.com/office/drawing/2014/main" id="{04BEDC8C-DB2C-F4FB-CFEF-BA20E737EF7D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Magnet's circuits and system optimisation update</a:t>
            </a:r>
          </a:p>
        </p:txBody>
      </p:sp>
      <p:sp>
        <p:nvSpPr>
          <p:cNvPr id="4" name="Slide Number Placeholder 15">
            <a:extLst>
              <a:ext uri="{FF2B5EF4-FFF2-40B4-BE49-F238E27FC236}">
                <a16:creationId xmlns:a16="http://schemas.microsoft.com/office/drawing/2014/main" id="{6179E7B9-D0FE-C48C-4C53-37B88389F23A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BD5A5B-BFDC-4A23-AECD-C119E9B9D9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27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C26D912F-5A93-0559-56AE-2F3DCECE0E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9144000" cy="36036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defTabSz="68569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506" dirty="0"/>
          </a:p>
        </p:txBody>
      </p:sp>
      <p:pic>
        <p:nvPicPr>
          <p:cNvPr id="1027" name="Grafik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42DF1AD4-AAAC-B6C8-2813-DBDB4320E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8263"/>
            <a:ext cx="557212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itle Placeholder 11">
            <a:extLst>
              <a:ext uri="{FF2B5EF4-FFF2-40B4-BE49-F238E27FC236}">
                <a16:creationId xmlns:a16="http://schemas.microsoft.com/office/drawing/2014/main" id="{A02B9A86-BD52-DE37-7456-2A57D354B0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2413" y="431800"/>
            <a:ext cx="863917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345E4704-FF5D-E854-30C4-B163191154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20725" y="0"/>
            <a:ext cx="1439863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693" eaLnBrk="1" fontAlgn="auto" hangingPunct="1">
              <a:spcBef>
                <a:spcPts val="0"/>
              </a:spcBef>
              <a:spcAft>
                <a:spcPts val="0"/>
              </a:spcAft>
              <a:defRPr sz="10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21 May 2025</a:t>
            </a:r>
            <a:endParaRPr lang="en-GB" dirty="0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BDA355A-8825-D856-4855-426C9C4589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2411413" y="0"/>
            <a:ext cx="6121400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85693" eaLnBrk="1" fontAlgn="auto" hangingPunct="1">
              <a:spcBef>
                <a:spcPts val="0"/>
              </a:spcBef>
              <a:spcAft>
                <a:spcPts val="0"/>
              </a:spcAft>
              <a:tabLst>
                <a:tab pos="2087114" algn="ctr"/>
              </a:tabLst>
              <a:defRPr sz="1000" b="1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59304A71-C445-9F71-C9B5-191781F59D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783638" y="0"/>
            <a:ext cx="360362" cy="3603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85693" eaLnBrk="1" fontAlgn="auto" hangingPunct="1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bg1"/>
                </a:solidFill>
                <a:latin typeface="+mn-lt"/>
              </a:defRPr>
            </a:lvl1pPr>
          </a:lstStyle>
          <a:p>
            <a:fld id="{8EBD5A5B-BFDC-4A23-AECD-C119E9B9D90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32" name="Text Placeholder 1">
            <a:extLst>
              <a:ext uri="{FF2B5EF4-FFF2-40B4-BE49-F238E27FC236}">
                <a16:creationId xmlns:a16="http://schemas.microsoft.com/office/drawing/2014/main" id="{42F0AEB5-F00F-CA03-EB78-04E41E3E42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52413" y="1079500"/>
            <a:ext cx="8639175" cy="404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7019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71" r:id="rId14"/>
    <p:sldLayoutId id="2147483964" r:id="rId15"/>
    <p:sldLayoutId id="2147483965" r:id="rId16"/>
    <p:sldLayoutId id="2147483966" r:id="rId17"/>
    <p:sldLayoutId id="2147483967" r:id="rId18"/>
    <p:sldLayoutId id="2147483968" r:id="rId19"/>
    <p:sldLayoutId id="2147483969" r:id="rId20"/>
    <p:sldLayoutId id="2147483970" r:id="rId21"/>
  </p:sldLayoutIdLst>
  <p:hf hdr="0"/>
  <p:txStyles>
    <p:titleStyle>
      <a:lvl1pPr algn="l" defTabSz="682625" rtl="0" eaLnBrk="1" fontAlgn="base" hangingPunct="1">
        <a:spcBef>
          <a:spcPct val="0"/>
        </a:spcBef>
        <a:spcAft>
          <a:spcPct val="0"/>
        </a:spcAft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2pPr>
      <a:lvl3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3pPr>
      <a:lvl4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4pPr>
      <a:lvl5pPr algn="l" defTabSz="682625" rtl="0" eaLnBrk="1" fontAlgn="base" hangingPunct="1">
        <a:spcBef>
          <a:spcPct val="0"/>
        </a:spcBef>
        <a:spcAft>
          <a:spcPct val="0"/>
        </a:spcAft>
        <a:defRPr sz="2700">
          <a:solidFill>
            <a:schemeClr val="tx1"/>
          </a:solidFill>
          <a:latin typeface="Arial" panose="020B0604020202020204" pitchFamily="34" charset="0"/>
        </a:defRPr>
      </a:lvl5pPr>
      <a:lvl6pPr marL="457178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6pPr>
      <a:lvl7pPr marL="914355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7pPr>
      <a:lvl8pPr marL="1371532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8pPr>
      <a:lvl9pPr marL="1828709" algn="l" defTabSz="685766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2625" rtl="0" eaLnBrk="1" fontAlgn="base" hangingPunct="1">
        <a:spcBef>
          <a:spcPts val="450"/>
        </a:spcBef>
        <a:spcAft>
          <a:spcPts val="450"/>
        </a:spcAft>
        <a:buFont typeface="Arial" panose="020B0604020202020204" pitchFamily="34" charset="0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-239713" algn="l" defTabSz="682625" rtl="0" eaLnBrk="1" fontAlgn="base" hangingPunct="1">
        <a:spcBef>
          <a:spcPct val="0"/>
        </a:spcBef>
        <a:spcAft>
          <a:spcPct val="0"/>
        </a:spcAft>
        <a:buSzPct val="80000"/>
        <a:buFont typeface="Wingdings" panose="05000000000000000000" pitchFamily="2" charset="2"/>
        <a:buChar char="q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6213" algn="l" defTabSz="682625" rtl="0" eaLnBrk="1" fontAlgn="base" hangingPunct="1">
        <a:spcBef>
          <a:spcPct val="0"/>
        </a:spcBef>
        <a:spcAft>
          <a:spcPct val="0"/>
        </a:spcAft>
        <a:buSzPct val="10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4988" indent="-176213" algn="l" defTabSz="682625" rtl="0" eaLnBrk="1" fontAlgn="base" hangingPunct="1">
        <a:spcBef>
          <a:spcPct val="0"/>
        </a:spcBef>
        <a:spcAft>
          <a:spcPct val="0"/>
        </a:spcAft>
        <a:buSzPct val="10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defTabSz="682625" rtl="0" eaLnBrk="1" fontAlgn="base" hangingPunct="1"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notesSlide" Target="../notesSlides/notesSlide9.xml"/><Relationship Id="rId18" Type="http://schemas.openxmlformats.org/officeDocument/2006/relationships/slide" Target="slide18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slideLayout" Target="../slideLayouts/slideLayout14.xml"/><Relationship Id="rId17" Type="http://schemas.openxmlformats.org/officeDocument/2006/relationships/image" Target="../media/image16.svg"/><Relationship Id="rId2" Type="http://schemas.openxmlformats.org/officeDocument/2006/relationships/tags" Target="../tags/tag62.xml"/><Relationship Id="rId16" Type="http://schemas.openxmlformats.org/officeDocument/2006/relationships/image" Target="../media/image15.png"/><Relationship Id="rId20" Type="http://schemas.openxmlformats.org/officeDocument/2006/relationships/image" Target="../media/image16.png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image" Target="../media/image14.svg"/><Relationship Id="rId10" Type="http://schemas.openxmlformats.org/officeDocument/2006/relationships/tags" Target="../tags/tag70.xml"/><Relationship Id="rId19" Type="http://schemas.openxmlformats.org/officeDocument/2006/relationships/tags" Target="../tags/tag71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74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image" Target="../media/image18.png"/><Relationship Id="rId5" Type="http://schemas.openxmlformats.org/officeDocument/2006/relationships/tags" Target="../tags/tag76.xml"/><Relationship Id="rId10" Type="http://schemas.openxmlformats.org/officeDocument/2006/relationships/slide" Target="slide19.xml"/><Relationship Id="rId4" Type="http://schemas.openxmlformats.org/officeDocument/2006/relationships/tags" Target="../tags/tag75.xm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image" Target="../media/image21.png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image" Target="../media/image20.sv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image" Target="../media/image19.png"/><Relationship Id="rId5" Type="http://schemas.openxmlformats.org/officeDocument/2006/relationships/tags" Target="../tags/tag82.xml"/><Relationship Id="rId15" Type="http://schemas.openxmlformats.org/officeDocument/2006/relationships/slide" Target="slide19.xml"/><Relationship Id="rId10" Type="http://schemas.openxmlformats.org/officeDocument/2006/relationships/notesSlide" Target="../notesSlides/notesSlide11.xml"/><Relationship Id="rId4" Type="http://schemas.openxmlformats.org/officeDocument/2006/relationships/tags" Target="../tags/tag81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13" Type="http://schemas.openxmlformats.org/officeDocument/2006/relationships/image" Target="../media/image24.svg"/><Relationship Id="rId18" Type="http://schemas.openxmlformats.org/officeDocument/2006/relationships/image" Target="../media/image27.png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image" Target="../media/image23.png"/><Relationship Id="rId17" Type="http://schemas.openxmlformats.org/officeDocument/2006/relationships/tags" Target="../tags/tag94.xml"/><Relationship Id="rId2" Type="http://schemas.openxmlformats.org/officeDocument/2006/relationships/tags" Target="../tags/tag87.xml"/><Relationship Id="rId16" Type="http://schemas.openxmlformats.org/officeDocument/2006/relationships/slide" Target="slide20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notesSlide" Target="../notesSlides/notesSlide12.xml"/><Relationship Id="rId5" Type="http://schemas.openxmlformats.org/officeDocument/2006/relationships/tags" Target="../tags/tag90.xml"/><Relationship Id="rId15" Type="http://schemas.openxmlformats.org/officeDocument/2006/relationships/image" Target="../media/image26.svg"/><Relationship Id="rId10" Type="http://schemas.openxmlformats.org/officeDocument/2006/relationships/slideLayout" Target="../slideLayouts/slideLayout14.xml"/><Relationship Id="rId4" Type="http://schemas.openxmlformats.org/officeDocument/2006/relationships/tags" Target="../tags/tag89.xml"/><Relationship Id="rId9" Type="http://schemas.openxmlformats.org/officeDocument/2006/relationships/tags" Target="../tags/tag94.xml"/><Relationship Id="rId1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97.xml"/><Relationship Id="rId7" Type="http://schemas.openxmlformats.org/officeDocument/2006/relationships/tags" Target="../tags/tag101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9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0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108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10" Type="http://schemas.openxmlformats.org/officeDocument/2006/relationships/image" Target="../media/image29.png"/><Relationship Id="rId4" Type="http://schemas.openxmlformats.org/officeDocument/2006/relationships/tags" Target="../tags/tag109.xml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13" Type="http://schemas.openxmlformats.org/officeDocument/2006/relationships/image" Target="../media/image31.svg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12" Type="http://schemas.openxmlformats.org/officeDocument/2006/relationships/image" Target="../media/image30.pn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16.xml"/><Relationship Id="rId15" Type="http://schemas.openxmlformats.org/officeDocument/2006/relationships/image" Target="../media/image16.svg"/><Relationship Id="rId10" Type="http://schemas.openxmlformats.org/officeDocument/2006/relationships/slideLayout" Target="../slideLayouts/slideLayout14.xml"/><Relationship Id="rId4" Type="http://schemas.openxmlformats.org/officeDocument/2006/relationships/tags" Target="../tags/tag115.xml"/><Relationship Id="rId9" Type="http://schemas.openxmlformats.org/officeDocument/2006/relationships/tags" Target="../tags/tag120.xml"/><Relationship Id="rId1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33.svg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image" Target="../media/image32.png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image" Target="../media/image20.svg"/><Relationship Id="rId5" Type="http://schemas.openxmlformats.org/officeDocument/2006/relationships/tags" Target="../tags/tag125.xml"/><Relationship Id="rId10" Type="http://schemas.openxmlformats.org/officeDocument/2006/relationships/image" Target="../media/image19.png"/><Relationship Id="rId4" Type="http://schemas.openxmlformats.org/officeDocument/2006/relationships/tags" Target="../tags/tag124.xml"/><Relationship Id="rId9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13" Type="http://schemas.openxmlformats.org/officeDocument/2006/relationships/image" Target="../media/image36.png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12" Type="http://schemas.openxmlformats.org/officeDocument/2006/relationships/image" Target="../media/image35.svg"/><Relationship Id="rId17" Type="http://schemas.openxmlformats.org/officeDocument/2006/relationships/image" Target="../media/image290.png"/><Relationship Id="rId2" Type="http://schemas.openxmlformats.org/officeDocument/2006/relationships/tags" Target="../tags/tag129.xml"/><Relationship Id="rId16" Type="http://schemas.openxmlformats.org/officeDocument/2006/relationships/tags" Target="../tags/tag135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image" Target="../media/image34.png"/><Relationship Id="rId5" Type="http://schemas.openxmlformats.org/officeDocument/2006/relationships/tags" Target="../tags/tag132.xml"/><Relationship Id="rId10" Type="http://schemas.openxmlformats.org/officeDocument/2006/relationships/notesSlide" Target="../notesSlides/notesSlide17.xml"/><Relationship Id="rId4" Type="http://schemas.openxmlformats.org/officeDocument/2006/relationships/tags" Target="../tags/tag131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3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image" Target="../media/image6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image" Target="../media/image5.svg"/><Relationship Id="rId5" Type="http://schemas.openxmlformats.org/officeDocument/2006/relationships/tags" Target="../tags/tag16.xml"/><Relationship Id="rId10" Type="http://schemas.openxmlformats.org/officeDocument/2006/relationships/image" Target="../media/image4.png"/><Relationship Id="rId4" Type="http://schemas.openxmlformats.org/officeDocument/2006/relationships/tags" Target="../tags/tag15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image" Target="../media/image5.sv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4.png"/><Relationship Id="rId5" Type="http://schemas.openxmlformats.org/officeDocument/2006/relationships/tags" Target="../tags/tag23.xml"/><Relationship Id="rId10" Type="http://schemas.openxmlformats.org/officeDocument/2006/relationships/image" Target="../media/image6.png"/><Relationship Id="rId4" Type="http://schemas.openxmlformats.org/officeDocument/2006/relationships/tags" Target="../tags/tag22.xml"/><Relationship Id="rId9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12" Type="http://schemas.openxmlformats.org/officeDocument/2006/relationships/image" Target="../media/image8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notesSlide" Target="../notesSlides/notesSlide7.xml"/><Relationship Id="rId5" Type="http://schemas.openxmlformats.org/officeDocument/2006/relationships/tags" Target="../tags/tag42.xml"/><Relationship Id="rId10" Type="http://schemas.openxmlformats.org/officeDocument/2006/relationships/slideLayout" Target="../slideLayouts/slideLayout16.xml"/><Relationship Id="rId4" Type="http://schemas.openxmlformats.org/officeDocument/2006/relationships/tags" Target="../tags/tag41.xml"/><Relationship Id="rId9" Type="http://schemas.openxmlformats.org/officeDocument/2006/relationships/tags" Target="../tags/tag4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image" Target="../media/image12.png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image" Target="../media/image11.pn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image" Target="../media/image10.png"/><Relationship Id="rId5" Type="http://schemas.openxmlformats.org/officeDocument/2006/relationships/tags" Target="../tags/tag51.xml"/><Relationship Id="rId10" Type="http://schemas.openxmlformats.org/officeDocument/2006/relationships/image" Target="../media/image9.png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57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485E-001D-6981-68EE-98E6DFC9CE73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 anchor="ctr">
            <a:normAutofit/>
          </a:bodyPr>
          <a:lstStyle/>
          <a:p>
            <a:r>
              <a:rPr lang="en-GB" dirty="0"/>
              <a:t>Magnet's circuits </a:t>
            </a:r>
            <a:r>
              <a:rPr lang="en-GB" sz="2400" dirty="0"/>
              <a:t>and</a:t>
            </a:r>
            <a:br>
              <a:rPr lang="en-GB" dirty="0"/>
            </a:br>
            <a:r>
              <a:rPr lang="en-GB" dirty="0"/>
              <a:t>system optimisation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0582F8-6BDD-8385-D326-05D6D6766500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 anchor="t"/>
          <a:lstStyle/>
          <a:p>
            <a:pPr lvl="0"/>
            <a:r>
              <a:rPr lang="en-US" u="sng" dirty="0"/>
              <a:t>B. Wicki</a:t>
            </a:r>
            <a:r>
              <a:rPr lang="en-US" dirty="0"/>
              <a:t>, S. Pittet, D. Aguglia,</a:t>
            </a:r>
            <a:r>
              <a:rPr lang="en-US" noProof="0" dirty="0"/>
              <a:t> M. Colmenero Moratalla</a:t>
            </a:r>
            <a:endParaRPr lang="en-US" dirty="0"/>
          </a:p>
          <a:p>
            <a:pPr lvl="0"/>
            <a:r>
              <a:rPr lang="en-US" sz="1000" dirty="0"/>
              <a:t>CERN</a:t>
            </a:r>
            <a:br>
              <a:rPr lang="en-US" sz="1000" dirty="0"/>
            </a:br>
            <a:r>
              <a:rPr lang="en-US" sz="1000" dirty="0"/>
              <a:t>Accelerator Systems (SY Dept.), Electrical Power Converter (EPC Group)</a:t>
            </a:r>
          </a:p>
          <a:p>
            <a:r>
              <a:rPr lang="en-US" sz="900" u="sng" dirty="0"/>
              <a:t>Many thanks to:</a:t>
            </a:r>
          </a:p>
          <a:p>
            <a:pPr lvl="0"/>
            <a:endParaRPr lang="en-US" sz="900" u="sng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BE5BB25-A088-EE0F-3966-74F56FE82E9F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3"/>
            </p:custDataLst>
          </p:nvPr>
        </p:nvSpPr>
        <p:spPr/>
        <p:txBody>
          <a:bodyPr numCol="2" anchor="b"/>
          <a:lstStyle/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J. Bauche, C. Jaermyr Erikson, L. Von Freeden and H. Deveci, TE-MSC</a:t>
            </a:r>
          </a:p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M. Parodi and C. Marcel, EN-EL</a:t>
            </a:r>
          </a:p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J.-P. Burnet, ATS-DO</a:t>
            </a:r>
          </a:p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S. Valette and B. Bouvet, HSE-ENV</a:t>
            </a:r>
          </a:p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G. Peon and I. Martin Melero, EN-CV</a:t>
            </a:r>
          </a:p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T. Paul Watson and L. Bromiley, SCE-DOD</a:t>
            </a:r>
          </a:p>
          <a:p>
            <a:pPr defTabSz="514350" fontAlgn="auto">
              <a:lnSpc>
                <a:spcPts val="1041"/>
              </a:lnSpc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F. Valchkova-Georgieva, EN-ACE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906057D-C5B2-03B9-EB21-FE093E9E45E2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/>
              <a:t>FCC Week 2025</a:t>
            </a:r>
            <a:br>
              <a:rPr lang="en-US" dirty="0"/>
            </a:br>
            <a:r>
              <a:rPr lang="en-US" dirty="0"/>
              <a:t>19 – 23 May 2025</a:t>
            </a:r>
            <a:br>
              <a:rPr lang="en-US" dirty="0"/>
            </a:br>
            <a:r>
              <a:rPr lang="en-US" dirty="0"/>
              <a:t> Vienna, Austria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1B3AA07-C7B0-F3F5-5EA1-FA1A5CBE0DDF}"/>
              </a:ext>
            </a:extLst>
          </p:cNvPr>
          <p:cNvSpPr>
            <a:spLocks noGrp="1"/>
          </p:cNvSpPr>
          <p:nvPr>
            <p:ph type="dt" sz="half" idx="1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001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34136-14E1-8722-B034-6AC765966D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180756B-0DD3-A8AA-C5B7-AFAC8CCD8BF7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1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52413" y="1034644"/>
            <a:ext cx="5399087" cy="2876262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EC69015A-6D08-E169-290B-42D53E8E679D}"/>
              </a:ext>
            </a:extLst>
          </p:cNvPr>
          <p:cNvPicPr>
            <a:picLocks noGrp="1" noChangeAspect="1"/>
          </p:cNvPicPr>
          <p:nvPr>
            <p:ph sz="quarter" idx="21"/>
            <p:custDataLst>
              <p:tags r:id="rId2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5651500" y="1035443"/>
            <a:ext cx="3240088" cy="28746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73FF0FB-2F6A-FE7A-648E-5DBBF9CF5D82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Varying Number of Alcoves by Minimising TOTEX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8FEE24-9E46-7C49-A94A-82159BA47041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0DB91-2BE9-61E0-3D36-3E216608F399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dirty="0"/>
              <a:t>Magnet's circuits and system optimisation update</a:t>
            </a:r>
            <a:endParaRPr lang="fr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72C9AB-3F33-E5BD-EB35-A6FFDBB99B86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6"/>
            </p:custDataLst>
          </p:nvPr>
        </p:nvSpPr>
        <p:spPr/>
        <p:txBody>
          <a:bodyPr/>
          <a:lstStyle/>
          <a:p>
            <a:fld id="{8C6A40DD-4708-46C6-A021-18DEB597F785}" type="slidenum">
              <a:rPr lang="fr-CH" smtClean="0"/>
              <a:t>10</a:t>
            </a:fld>
            <a:endParaRPr lang="fr-CH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8CCB5EE-59E2-BDF7-3D6B-1CD4938A0056}"/>
              </a:ext>
            </a:extLst>
          </p:cNvPr>
          <p:cNvSpPr>
            <a:spLocks noGrp="1"/>
          </p:cNvSpPr>
          <p:nvPr>
            <p:ph sz="quarter" idx="25"/>
            <p:custDataLst>
              <p:tags r:id="rId7"/>
            </p:custDataLst>
          </p:nvPr>
        </p:nvSpPr>
        <p:spPr>
          <a:xfrm>
            <a:off x="252121" y="3939149"/>
            <a:ext cx="8639057" cy="1080363"/>
          </a:xfrm>
        </p:spPr>
        <p:txBody>
          <a:bodyPr/>
          <a:lstStyle/>
          <a:p>
            <a:r>
              <a:rPr lang="en-GB" dirty="0"/>
              <a:t>With more space in the cable trays, the space constraint is relaxed.</a:t>
            </a:r>
            <a:br>
              <a:rPr lang="en-GB" dirty="0"/>
            </a:br>
            <a:r>
              <a:rPr lang="en-GB" dirty="0"/>
              <a:t>And as such the total expenditure doesn't move as much with the increase in number of alcoves.</a:t>
            </a:r>
          </a:p>
          <a:p>
            <a:r>
              <a:rPr lang="en-GB" dirty="0"/>
              <a:t>But we can still see an impact on the cable losses in the arc, with more alcoves.</a:t>
            </a:r>
          </a:p>
          <a:p>
            <a:pPr algn="r"/>
            <a:r>
              <a:rPr lang="en-GB" sz="1050" i="1" dirty="0"/>
              <a:t>Beyond the capital expenditure, the number of alcoves has a non-negligible impact on the schedule.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72EB1F8-C318-91BC-73D0-7EC30E1397CD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964532" y="1494918"/>
            <a:ext cx="731837" cy="282990"/>
            <a:chOff x="5295582" y="2514025"/>
            <a:chExt cx="731837" cy="2829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0271056-E99C-4BE3-6DD3-F224847BA750}"/>
                </a:ext>
              </a:extLst>
            </p:cNvPr>
            <p:cNvSpPr txBox="1"/>
            <p:nvPr/>
          </p:nvSpPr>
          <p:spPr>
            <a:xfrm>
              <a:off x="5295582" y="2514025"/>
              <a:ext cx="731837" cy="16158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050" b="1" dirty="0">
                  <a:solidFill>
                    <a:schemeClr val="accent5"/>
                  </a:solidFill>
                </a:rPr>
                <a:t>Baseline</a:t>
              </a:r>
            </a:p>
          </p:txBody>
        </p: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421BAA31-A059-9733-EC34-2B45B2642484}"/>
                </a:ext>
              </a:extLst>
            </p:cNvPr>
            <p:cNvSpPr/>
            <p:nvPr/>
          </p:nvSpPr>
          <p:spPr>
            <a:xfrm>
              <a:off x="5595857" y="2677928"/>
              <a:ext cx="131286" cy="119087"/>
            </a:xfrm>
            <a:prstGeom prst="down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B1ED4A2-B9E4-7EC6-A9D5-8DAD3A54B61B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407835" y="2876221"/>
            <a:ext cx="2043438" cy="404227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100" b="1" dirty="0">
                <a:solidFill>
                  <a:schemeClr val="accent5"/>
                </a:solidFill>
              </a:rPr>
              <a:t>Impact on losses without change in expenditures.</a:t>
            </a:r>
          </a:p>
        </p:txBody>
      </p:sp>
      <p:sp>
        <p:nvSpPr>
          <p:cNvPr id="4" name="TextBox 3">
            <a:hlinkClick r:id="rId18" action="ppaction://hlinksldjump"/>
            <a:extLst>
              <a:ext uri="{FF2B5EF4-FFF2-40B4-BE49-F238E27FC236}">
                <a16:creationId xmlns:a16="http://schemas.microsoft.com/office/drawing/2014/main" id="{BE82D71F-D701-BBA5-29DF-C687C9D891AB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8280000" y="358876"/>
            <a:ext cx="864000" cy="504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⮩ detailed expenditures </a:t>
            </a:r>
            <a:br>
              <a:rPr lang="en-GB" sz="900" dirty="0"/>
            </a:br>
            <a:r>
              <a:rPr lang="en-GB" sz="900" dirty="0"/>
              <a:t>in annexe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26129F-862D-E729-3846-47AC82B28A65}"/>
                  </a:ext>
                </a:extLst>
              </p:cNvPr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776037" y="1088331"/>
                <a:ext cx="1750925" cy="32231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txBody>
              <a:bodyPr wrap="square" lIns="0" tIns="0" rIns="0" bIns="0" rtlCol="0" anchor="ctr" anchorCtr="1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𝑇𝑂𝑇𝐸𝑋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𝑂𝑃𝐸𝑋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𝐶𝐴</m:t>
                      </m:r>
                      <m:r>
                        <m:rPr>
                          <m:sty m:val="p"/>
                        </m:rPr>
                        <a:rPr lang="fr-CH" sz="100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sty m:val="p"/>
                        </m:rPr>
                        <a:rPr lang="fr-CH" sz="1000" b="0" i="0" smtClean="0">
                          <a:latin typeface="Cambria Math" panose="02040503050406030204" pitchFamily="18" charset="0"/>
                        </a:rPr>
                        <m:t>X</m:t>
                      </m:r>
                      <m:r>
                        <a:rPr lang="fr-CH" sz="1000" b="0" i="0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fr-CH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sz="1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CH" sz="10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026129F-862D-E729-3846-47AC82B28A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9"/>
                </p:custDataLst>
              </p:nvPr>
            </p:nvSpPr>
            <p:spPr>
              <a:xfrm>
                <a:off x="4776037" y="1088331"/>
                <a:ext cx="1750925" cy="322315"/>
              </a:xfrm>
              <a:prstGeom prst="rect">
                <a:avLst/>
              </a:prstGeom>
              <a:blipFill>
                <a:blip r:embed="rId20"/>
                <a:stretch>
                  <a:fillRect b="-3846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554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2" grpId="0" uiExpand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143505-D098-825F-A8AE-62C0454CD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418B599-B725-AFCC-5BE9-60B71C254428}"/>
              </a:ext>
            </a:extLst>
          </p:cNvPr>
          <p:cNvPicPr>
            <a:picLocks noGrp="1" noChangeAspect="1"/>
          </p:cNvPicPr>
          <p:nvPr>
            <p:ph sz="quarter" idx="25"/>
          </p:nvPr>
        </p:nvPicPr>
        <p:blipFill>
          <a:blip r:embed="rId9"/>
          <a:stretch>
            <a:fillRect/>
          </a:stretch>
        </p:blipFill>
        <p:spPr>
          <a:xfrm>
            <a:off x="3966731" y="1084281"/>
            <a:ext cx="2879725" cy="395125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7C74F693-647A-F253-F1EF-7B5631FFCFC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Minimising CO2 Equivalent Mass With 7 Alcoves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BB981-332F-AFFD-DDBB-9B033F909E96}"/>
              </a:ext>
            </a:extLst>
          </p:cNvPr>
          <p:cNvSpPr>
            <a:spLocks noGrp="1"/>
          </p:cNvSpPr>
          <p:nvPr>
            <p:ph sz="quarter" idx="31"/>
            <p:custDataLst>
              <p:tags r:id="rId2"/>
            </p:custDataLst>
          </p:nvPr>
        </p:nvSpPr>
        <p:spPr>
          <a:xfrm>
            <a:off x="252002" y="1079636"/>
            <a:ext cx="3712966" cy="3960000"/>
          </a:xfrm>
        </p:spPr>
        <p:txBody>
          <a:bodyPr/>
          <a:lstStyle/>
          <a:p>
            <a:r>
              <a:rPr lang="en-GB" dirty="0"/>
              <a:t>Instead of minimising the total expenditure, we can optimise the CO2 Equivalent mass and still plot the total expenditure normalised to the baseline values at 7 alcoves </a:t>
            </a:r>
            <a:r>
              <a:rPr lang="en-GB" dirty="0">
                <a:solidFill>
                  <a:schemeClr val="accent6"/>
                </a:solidFill>
              </a:rPr>
              <a:t>when optimising TOTEX</a:t>
            </a:r>
            <a:r>
              <a:rPr lang="en-GB" dirty="0"/>
              <a:t>.</a:t>
            </a:r>
          </a:p>
          <a:p>
            <a:r>
              <a:rPr lang="en-GB" dirty="0"/>
              <a:t>We can see that </a:t>
            </a:r>
            <a:br>
              <a:rPr lang="en-GB" dirty="0"/>
            </a:br>
            <a:r>
              <a:rPr lang="en-GB" dirty="0"/>
              <a:t>with </a:t>
            </a:r>
            <a:r>
              <a:rPr lang="en-GB" b="1" dirty="0"/>
              <a:t>10%</a:t>
            </a:r>
            <a:r>
              <a:rPr lang="en-GB" dirty="0"/>
              <a:t> increase in expenditure, </a:t>
            </a:r>
            <a:br>
              <a:rPr lang="en-GB" dirty="0"/>
            </a:br>
            <a:r>
              <a:rPr lang="en-GB" dirty="0"/>
              <a:t>we reduce by </a:t>
            </a:r>
            <a:r>
              <a:rPr lang="en-GB" b="1" dirty="0"/>
              <a:t>10%</a:t>
            </a:r>
            <a:r>
              <a:rPr lang="en-GB" dirty="0"/>
              <a:t> the CO2e mass</a:t>
            </a:r>
            <a:br>
              <a:rPr lang="en-GB" dirty="0"/>
            </a:br>
            <a:r>
              <a:rPr lang="en-GB" dirty="0"/>
              <a:t>and by </a:t>
            </a:r>
            <a:r>
              <a:rPr lang="en-GB" b="1" dirty="0"/>
              <a:t>30%</a:t>
            </a:r>
            <a:r>
              <a:rPr lang="en-GB" dirty="0"/>
              <a:t> the cable losses in the arc.</a:t>
            </a:r>
            <a:endParaRPr lang="en-GB" i="1" dirty="0">
              <a:highlight>
                <a:srgbClr val="FFFF00"/>
              </a:highlight>
            </a:endParaRPr>
          </a:p>
          <a:p>
            <a:endParaRPr lang="en-GB" i="1" dirty="0">
              <a:highlight>
                <a:srgbClr val="FFFF00"/>
              </a:highlight>
            </a:endParaRPr>
          </a:p>
          <a:p>
            <a:pPr algn="r"/>
            <a:r>
              <a:rPr lang="en-GB" sz="1200" i="1" dirty="0"/>
              <a:t>CO2e of alcoves excavation is included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8AD6D0-812E-8244-8B01-5397CB964D4A}"/>
              </a:ext>
            </a:extLst>
          </p:cNvPr>
          <p:cNvSpPr>
            <a:spLocks noGrp="1"/>
          </p:cNvSpPr>
          <p:nvPr>
            <p:ph type="dt" sz="half" idx="3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21 May 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C79BE6-CBBF-FF63-C5AD-69D3172980DD}"/>
              </a:ext>
            </a:extLst>
          </p:cNvPr>
          <p:cNvSpPr>
            <a:spLocks noGrp="1"/>
          </p:cNvSpPr>
          <p:nvPr>
            <p:ph type="ftr" sz="quarter" idx="33"/>
            <p:custDataLst>
              <p:tags r:id="rId4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 dirty="0"/>
              <a:t>Magnet's circuits and system optimisation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3A2D7D-B9DB-CD25-B90B-74BBE75B20B7}"/>
              </a:ext>
            </a:extLst>
          </p:cNvPr>
          <p:cNvSpPr>
            <a:spLocks noGrp="1"/>
          </p:cNvSpPr>
          <p:nvPr>
            <p:ph type="sldNum" sz="quarter" idx="34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>
            <a:hlinkClick r:id="rId10" action="ppaction://hlinksldjump"/>
            <a:extLst>
              <a:ext uri="{FF2B5EF4-FFF2-40B4-BE49-F238E27FC236}">
                <a16:creationId xmlns:a16="http://schemas.microsoft.com/office/drawing/2014/main" id="{B36435BC-080A-DAD7-C39F-F46EBD0BD502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8280000" y="360000"/>
            <a:ext cx="864000" cy="504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⮩ detailed expenditures </a:t>
            </a:r>
            <a:br>
              <a:rPr lang="en-GB" sz="900" dirty="0"/>
            </a:br>
            <a:r>
              <a:rPr lang="en-GB" sz="900" dirty="0"/>
              <a:t>in annexe</a:t>
            </a:r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82CD4BB0-C8B7-D0AB-FA91-5BE170DF0902}"/>
              </a:ext>
            </a:extLst>
          </p:cNvPr>
          <p:cNvPicPr>
            <a:picLocks noGrp="1" noChangeAspect="1"/>
          </p:cNvPicPr>
          <p:nvPr>
            <p:ph sz="quarter" idx="30"/>
          </p:nvPr>
        </p:nvPicPr>
        <p:blipFill>
          <a:blip r:embed="rId11"/>
          <a:stretch>
            <a:fillRect/>
          </a:stretch>
        </p:blipFill>
        <p:spPr>
          <a:xfrm>
            <a:off x="6847396" y="1079500"/>
            <a:ext cx="2157119" cy="396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5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D12865-AE5B-0EB3-AF34-FAAEC8975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1DBB293-E864-6DDE-D75D-47331414572A}"/>
              </a:ext>
            </a:extLst>
          </p:cNvPr>
          <p:cNvPicPr>
            <a:picLocks noGrp="1" noChangeAspect="1"/>
          </p:cNvPicPr>
          <p:nvPr>
            <p:ph sz="quarter" idx="21"/>
            <p:custDataLst>
              <p:tags r:id="rId1"/>
            </p:custDataLst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652122" y="1079636"/>
            <a:ext cx="3239057" cy="2880001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BC287C1-F0FF-48C0-FA74-EDCB4DA51B56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2"/>
            </p:custDataLst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54878" y="1080226"/>
            <a:ext cx="5394156" cy="2879725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209ECF7D-D490-D246-211E-47E3F18A4C09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Minimising CO2e - Varying Number of Alcoves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32CAC-8688-035A-69FF-C9F0D86D732E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C40409-D1F7-6080-BDA6-D91849417ED4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5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 dirty="0"/>
              <a:t>Magnet's circuits and system optimisation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2D3DF1-82DC-5220-5CFE-D9C146A26CC0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6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12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1BB6-A616-EB9A-0AA9-72F5DD373E00}"/>
              </a:ext>
            </a:extLst>
          </p:cNvPr>
          <p:cNvSpPr>
            <a:spLocks noGrp="1"/>
          </p:cNvSpPr>
          <p:nvPr>
            <p:ph sz="quarter" idx="25"/>
            <p:custDataLst>
              <p:tags r:id="rId7"/>
            </p:custDataLst>
          </p:nvPr>
        </p:nvSpPr>
        <p:spPr>
          <a:xfrm>
            <a:off x="252121" y="4031273"/>
            <a:ext cx="8639057" cy="1080363"/>
          </a:xfrm>
        </p:spPr>
        <p:txBody>
          <a:bodyPr/>
          <a:lstStyle/>
          <a:p>
            <a:r>
              <a:rPr lang="en-GB" dirty="0">
                <a:solidFill>
                  <a:schemeClr val="accent6"/>
                </a:solidFill>
              </a:rPr>
              <a:t>Results when varying the number of alcoves while minimising the CO2 equivalent mass, normalised to the 7 alcoves baseline with TOTEX minimisation.</a:t>
            </a:r>
          </a:p>
          <a:p>
            <a:r>
              <a:rPr lang="en-GB" dirty="0">
                <a:solidFill>
                  <a:schemeClr val="accent6"/>
                </a:solidFill>
              </a:rPr>
              <a:t>Overall, to reduce by 10% the CO2e we need to pay 10% more.</a:t>
            </a:r>
          </a:p>
        </p:txBody>
      </p:sp>
      <p:sp>
        <p:nvSpPr>
          <p:cNvPr id="8" name="TextBox 7">
            <a:hlinkClick r:id="rId15" action="ppaction://hlinksldjump"/>
            <a:extLst>
              <a:ext uri="{FF2B5EF4-FFF2-40B4-BE49-F238E27FC236}">
                <a16:creationId xmlns:a16="http://schemas.microsoft.com/office/drawing/2014/main" id="{FE6C2DF7-7558-D7DB-6D35-B290AA99A162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280000" y="360363"/>
            <a:ext cx="864000" cy="504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⮩ detailed expenditures </a:t>
            </a:r>
            <a:br>
              <a:rPr lang="en-GB" sz="900" dirty="0"/>
            </a:br>
            <a:r>
              <a:rPr lang="en-GB" sz="900" dirty="0"/>
              <a:t>in annexe</a:t>
            </a:r>
          </a:p>
        </p:txBody>
      </p:sp>
    </p:spTree>
    <p:extLst>
      <p:ext uri="{BB962C8B-B14F-4D97-AF65-F5344CB8AC3E}">
        <p14:creationId xmlns:p14="http://schemas.microsoft.com/office/powerpoint/2010/main" val="197183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82323-F635-DF4C-FC96-3B9E2FA05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C9CC4F6C-1ACA-7EF2-8CDB-697ABD1DD196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54878" y="936000"/>
            <a:ext cx="5394156" cy="2879725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5D40F5F-B27C-EB1F-DBB4-F7796EEEF6BA}"/>
              </a:ext>
            </a:extLst>
          </p:cNvPr>
          <p:cNvPicPr>
            <a:picLocks noGrp="1" noChangeAspect="1"/>
          </p:cNvPicPr>
          <p:nvPr>
            <p:ph sz="quarter" idx="21"/>
            <p:custDataLst>
              <p:tags r:id="rId2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5651500" y="938530"/>
            <a:ext cx="3240088" cy="2874664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EC18152E-62C1-AE01-B67A-1358B77BFDDA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Changing OPEX Weighting Factor with 7 Alcoves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892C34-D2A0-BFD0-0320-036EB9633988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D0A42-E124-93AC-4CFE-5B86F0DAB1BD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659AC-E12C-6518-E8CA-D5C6999A8630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6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5C4C11A-61C4-2920-6584-C41BBA1D4BB7}"/>
              </a:ext>
            </a:extLst>
          </p:cNvPr>
          <p:cNvSpPr>
            <a:spLocks noGrp="1"/>
          </p:cNvSpPr>
          <p:nvPr>
            <p:ph sz="quarter" idx="25"/>
            <p:custDataLst>
              <p:tags r:id="rId7"/>
            </p:custDataLst>
          </p:nvPr>
        </p:nvSpPr>
        <p:spPr>
          <a:xfrm>
            <a:off x="252121" y="3887361"/>
            <a:ext cx="8639057" cy="1138879"/>
          </a:xfrm>
        </p:spPr>
        <p:txBody>
          <a:bodyPr/>
          <a:lstStyle/>
          <a:p>
            <a:r>
              <a:rPr lang="en-GB" dirty="0"/>
              <a:t>The OPEX weighting factor is also a tool to steer decision; </a:t>
            </a:r>
            <a:br>
              <a:rPr lang="en-GB" dirty="0"/>
            </a:br>
            <a:r>
              <a:rPr lang="en-GB" dirty="0"/>
              <a:t>by artificially inflating the OPEX, it increase its importance during the optimisation.</a:t>
            </a:r>
          </a:p>
          <a:p>
            <a:r>
              <a:rPr lang="en-GB" dirty="0"/>
              <a:t>We plot the true expenditure (without the impact of the weighting factor)</a:t>
            </a:r>
          </a:p>
          <a:p>
            <a:r>
              <a:rPr lang="en-GB" dirty="0"/>
              <a:t>With a factor of 2 the TOTEX doesn't change, but we see a lower power losses of </a:t>
            </a:r>
            <a:r>
              <a:rPr lang="en-GB" b="1" dirty="0"/>
              <a:t>20%</a:t>
            </a:r>
            <a:r>
              <a:rPr lang="en-GB" dirty="0"/>
              <a:t> in the cables.</a:t>
            </a:r>
          </a:p>
        </p:txBody>
      </p:sp>
      <p:sp>
        <p:nvSpPr>
          <p:cNvPr id="3" name="TextBox 2">
            <a:hlinkClick r:id="rId16" action="ppaction://hlinksldjump"/>
            <a:extLst>
              <a:ext uri="{FF2B5EF4-FFF2-40B4-BE49-F238E27FC236}">
                <a16:creationId xmlns:a16="http://schemas.microsoft.com/office/drawing/2014/main" id="{8DC88E67-439F-74B4-9046-766C1690C87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8280000" y="360363"/>
            <a:ext cx="864000" cy="504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⮩ detailed expenditures </a:t>
            </a:r>
            <a:br>
              <a:rPr lang="en-GB" sz="900" dirty="0"/>
            </a:br>
            <a:r>
              <a:rPr lang="en-GB" sz="900" dirty="0"/>
              <a:t>in annexe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4951BD-4EBB-A4BF-9187-524E13286A67}"/>
                  </a:ext>
                </a:extLst>
              </p:cNvPr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3140966" y="3597859"/>
                <a:ext cx="1750925" cy="16827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txBody>
              <a:bodyPr wrap="square" lIns="0" tIns="0" rIns="0" bIns="0" rtlCol="0" anchor="ctr" anchorCtr="1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𝑇𝑂𝑇𝐸𝑋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𝑂𝑃𝐸𝑋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𝐶𝐴</m:t>
                      </m:r>
                      <m:r>
                        <m:rPr>
                          <m:sty m:val="p"/>
                        </m:rPr>
                        <a:rPr lang="fr-CH" sz="100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fr-CH" sz="1000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sty m:val="p"/>
                        </m:rPr>
                        <a:rPr lang="fr-CH" sz="1000" b="0" i="0" smtClean="0">
                          <a:latin typeface="Cambria Math" panose="02040503050406030204" pitchFamily="18" charset="0"/>
                        </a:rPr>
                        <m:t>X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94951BD-4EBB-A4BF-9187-524E13286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7"/>
                </p:custDataLst>
              </p:nvPr>
            </p:nvSpPr>
            <p:spPr>
              <a:xfrm>
                <a:off x="3140966" y="3597859"/>
                <a:ext cx="1750925" cy="168279"/>
              </a:xfrm>
              <a:prstGeom prst="rect">
                <a:avLst/>
              </a:prstGeom>
              <a:blipFill>
                <a:blip r:embed="rId18"/>
                <a:stretch>
                  <a:fillRect b="-7143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363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DFF352-C266-FD6E-068F-DE900000D8E9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937EE8-BC52-E1DD-B18C-7A31740697FD}"/>
              </a:ext>
            </a:extLst>
          </p:cNvPr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>
          <a:xfrm>
            <a:off x="247650" y="1079636"/>
            <a:ext cx="8640000" cy="2787190"/>
          </a:xfrm>
        </p:spPr>
        <p:txBody>
          <a:bodyPr/>
          <a:lstStyle/>
          <a:p>
            <a:r>
              <a:rPr lang="en-GB" dirty="0"/>
              <a:t>The Global Optimisation tool let us experiment scenarios and qualify the impact on the Total Expenditure and as such the sensibility of choices.</a:t>
            </a:r>
          </a:p>
          <a:p>
            <a:r>
              <a:rPr lang="en-GB" dirty="0"/>
              <a:t>The ratio of OPEX vs CAPEX is a choice that needs to be taken by management. </a:t>
            </a:r>
            <a:br>
              <a:rPr lang="en-GB" dirty="0"/>
            </a:br>
            <a:r>
              <a:rPr lang="en-GB" dirty="0"/>
              <a:t>Either having a lower investment cost and higher running cost </a:t>
            </a:r>
            <a:br>
              <a:rPr lang="en-GB" dirty="0"/>
            </a:br>
            <a:r>
              <a:rPr lang="en-GB" dirty="0"/>
              <a:t>or a higher investment at the start for lower power consumption in operation.</a:t>
            </a:r>
          </a:p>
          <a:p>
            <a:pPr>
              <a:spcAft>
                <a:spcPts val="0"/>
              </a:spcAft>
            </a:pPr>
            <a:r>
              <a:rPr lang="en-GB" dirty="0"/>
              <a:t>With this tool, an environmentally friendlier FCC can be achieved </a:t>
            </a:r>
          </a:p>
          <a:p>
            <a:pPr lvl="1"/>
            <a:r>
              <a:rPr lang="en-GB" dirty="0"/>
              <a:t>by prioritising the operation expenditure with the OPEX weighting factor </a:t>
            </a:r>
          </a:p>
          <a:p>
            <a:pPr lvl="1"/>
            <a:r>
              <a:rPr lang="en-GB" dirty="0"/>
              <a:t>or by minimising the CO2 equivalent mass instead of the total expenditure.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31BE5-234F-7FB0-4D76-42108854838D}"/>
              </a:ext>
            </a:extLst>
          </p:cNvPr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7650" y="3866826"/>
            <a:ext cx="4324350" cy="1187037"/>
          </a:xfrm>
        </p:spPr>
        <p:txBody>
          <a:bodyPr anchor="t"/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200" dirty="0"/>
              <a:t>What we need :</a:t>
            </a:r>
          </a:p>
          <a:p>
            <a:pPr lvl="1"/>
            <a:r>
              <a:rPr lang="en-GB" sz="1200" dirty="0"/>
              <a:t>Booster and Collider circuit definition</a:t>
            </a:r>
          </a:p>
          <a:p>
            <a:pPr lvl="2"/>
            <a:r>
              <a:rPr lang="en-GB" sz="1200" dirty="0"/>
              <a:t>Complete lattice including arcs + straight sections</a:t>
            </a:r>
          </a:p>
          <a:p>
            <a:pPr lvl="2"/>
            <a:r>
              <a:rPr lang="en-GB" sz="1200" dirty="0"/>
              <a:t>Criticality of the circuit, redundancy level</a:t>
            </a:r>
          </a:p>
          <a:p>
            <a:pPr lvl="2"/>
            <a:r>
              <a:rPr lang="en-GB" sz="1200" dirty="0"/>
              <a:t>Serial connection or single powering of magnet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6B48E7-CB88-6779-479E-9465A2E29AAD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99C55B-E7C8-4FEF-E164-D844ECE866B0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AB86DA-3645-A0EA-5711-7A769428A377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6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301B6DE-21A6-72E0-0B3F-949BDCC4BD5A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4572000" y="3866826"/>
            <a:ext cx="4324350" cy="118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682625" rtl="0" eaLnBrk="1" fontAlgn="base" hangingPunct="1"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13" indent="-239713" algn="l" defTabSz="682625" rtl="0" eaLnBrk="1" fontAlgn="base" hangingPunct="1">
              <a:spcBef>
                <a:spcPts val="0"/>
              </a:spcBef>
              <a:spcAft>
                <a:spcPts val="0"/>
              </a:spcAft>
              <a:buSzPct val="80000"/>
              <a:buFont typeface="Wingdings" panose="05000000000000000000" pitchFamily="2" charset="2"/>
              <a:buChar char="q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6213" algn="l" defTabSz="682625" rtl="0" eaLnBrk="1" fontAlgn="base" hangingPunct="1">
              <a:spcBef>
                <a:spcPct val="0"/>
              </a:spcBef>
              <a:spcAft>
                <a:spcPct val="0"/>
              </a:spcAft>
              <a:buSzPct val="10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176213" algn="l" defTabSz="682625" rtl="0" eaLnBrk="1" fontAlgn="base" hangingPunct="1">
              <a:spcBef>
                <a:spcPct val="0"/>
              </a:spcBef>
              <a:spcAft>
                <a:spcPct val="0"/>
              </a:spcAft>
              <a:buSzPct val="100000"/>
              <a:buFont typeface="Courier New" panose="02070309020205020404" pitchFamily="49" charset="0"/>
              <a:buChar char="o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4375" indent="-176213" algn="l" defTabSz="682625" rtl="0" eaLnBrk="1" fontAlgn="base" hangingPunct="1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5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GB" sz="1200" dirty="0"/>
              <a:t>What's the future :</a:t>
            </a:r>
          </a:p>
          <a:p>
            <a:pPr lvl="1"/>
            <a:r>
              <a:rPr lang="en-GB" sz="1200" dirty="0"/>
              <a:t>More refined cost estimate of the converters</a:t>
            </a:r>
          </a:p>
          <a:p>
            <a:pPr lvl="1"/>
            <a:r>
              <a:rPr lang="en-GB" sz="1200" dirty="0"/>
              <a:t>GHC vs LCC optics comparisons</a:t>
            </a:r>
          </a:p>
          <a:p>
            <a:pPr lvl="1"/>
            <a:r>
              <a:rPr lang="en-GB" sz="1200" dirty="0"/>
              <a:t>Continue exchange with other groups to integrate and refine their models.</a:t>
            </a:r>
          </a:p>
        </p:txBody>
      </p:sp>
    </p:spTree>
    <p:extLst>
      <p:ext uri="{BB962C8B-B14F-4D97-AF65-F5344CB8AC3E}">
        <p14:creationId xmlns:p14="http://schemas.microsoft.com/office/powerpoint/2010/main" val="360042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54A4F-F95D-1D45-F03F-9E1D08E02034}"/>
              </a:ext>
            </a:extLst>
          </p:cNvPr>
          <p:cNvSpPr>
            <a:spLocks noGrp="1"/>
          </p:cNvSpPr>
          <p:nvPr>
            <p:ph type="dt" sz="half" idx="4294967295"/>
            <p:custDataLst>
              <p:tags r:id="rId1"/>
            </p:custDataLst>
          </p:nvPr>
        </p:nvSpPr>
        <p:spPr>
          <a:xfrm>
            <a:off x="0" y="4560888"/>
            <a:ext cx="1368425" cy="358775"/>
          </a:xfrm>
        </p:spPr>
        <p:txBody>
          <a:bodyPr/>
          <a:lstStyle/>
          <a:p>
            <a:r>
              <a:rPr lang="en-US" dirty="0"/>
              <a:t>21 May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9557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595465-0208-6444-0449-CFE188501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C512C-D810-2EA9-E7DE-C292E3AB02CE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Annexe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AA5DD-274B-7426-AB1D-F1ED73D80EE3}"/>
              </a:ext>
            </a:extLst>
          </p:cNvPr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59307-685B-5EFC-6091-150360ECF9C4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484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18154D58-628C-17DF-4F41-1669A8E821BA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1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1268570"/>
            <a:ext cx="6633492" cy="363186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C4593B14-D881-8FBE-F24C-08A373DA6C90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Small and Big Alcoves in the Arcs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9E519B-4733-B8DA-02F9-9DDC08FD139A}"/>
              </a:ext>
            </a:extLst>
          </p:cNvPr>
          <p:cNvSpPr>
            <a:spLocks noGrp="1"/>
          </p:cNvSpPr>
          <p:nvPr>
            <p:ph type="dt" sz="half" idx="2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842206-8449-091D-0613-5C6F492E4D71}"/>
              </a:ext>
            </a:extLst>
          </p:cNvPr>
          <p:cNvSpPr>
            <a:spLocks noGrp="1"/>
          </p:cNvSpPr>
          <p:nvPr>
            <p:ph type="ftr" sz="quarter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Magnet's circuits and system optimisation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3504E2-CCCD-386E-B728-58E4202E3470}"/>
              </a:ext>
            </a:extLst>
          </p:cNvPr>
          <p:cNvSpPr>
            <a:spLocks noGrp="1"/>
          </p:cNvSpPr>
          <p:nvPr>
            <p:ph type="sldNum" sz="quarter" idx="2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dirty="0"/>
              <a:t> </a:t>
            </a:r>
            <a:fld id="{88A1DFE4-5FC5-43BD-BB7E-75EAD82B965F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44B14F-308D-6EDE-0796-6ADF89DB1922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8804" y="257898"/>
            <a:ext cx="2743200" cy="493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26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470310D6-26B8-8681-DC5D-FBEE8A7197DC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1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52413" y="2162319"/>
            <a:ext cx="5399087" cy="2876262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55AB69AD-0ACC-822A-21D9-2542EBF8F4EE}"/>
              </a:ext>
            </a:extLst>
          </p:cNvPr>
          <p:cNvPicPr>
            <a:picLocks noGrp="1" noChangeAspect="1"/>
          </p:cNvPicPr>
          <p:nvPr>
            <p:ph sz="quarter" idx="21"/>
            <p:custDataLst>
              <p:tags r:id="rId2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5651500" y="2163118"/>
            <a:ext cx="3240088" cy="28746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FB00D9-AA89-FDC2-8913-56B5274825B7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Increasing Number of Alcoves by Minimising TOTEX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66EB31-5E6A-FC1F-A0C3-96774D6523E0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B19B81-F5B9-B02A-17F2-7311ED955725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dirty="0"/>
              <a:t>Magnet's circuits and system optimisation update</a:t>
            </a:r>
            <a:endParaRPr lang="fr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EF66F-4A84-B5F2-12AA-CA67C39F5E59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6"/>
            </p:custDataLst>
          </p:nvPr>
        </p:nvSpPr>
        <p:spPr/>
        <p:txBody>
          <a:bodyPr/>
          <a:lstStyle/>
          <a:p>
            <a:fld id="{8C6A40DD-4708-46C6-A021-18DEB597F785}" type="slidenum">
              <a:rPr lang="fr-CH" smtClean="0"/>
              <a:t>18</a:t>
            </a:fld>
            <a:endParaRPr lang="fr-CH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FDFA457-4F35-4C37-D324-5D0329A281DF}"/>
              </a:ext>
            </a:extLst>
          </p:cNvPr>
          <p:cNvSpPr>
            <a:spLocks noGrp="1"/>
          </p:cNvSpPr>
          <p:nvPr>
            <p:ph sz="quarter" idx="25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dirty="0"/>
              <a:t>With more space in the cable trays, the space constraint is relaxed.</a:t>
            </a:r>
            <a:br>
              <a:rPr lang="en-GB" dirty="0"/>
            </a:br>
            <a:r>
              <a:rPr lang="en-GB" dirty="0"/>
              <a:t>And as such the total expenditure doesn't move as much with the increase in number of alcoves.</a:t>
            </a:r>
          </a:p>
          <a:p>
            <a:r>
              <a:rPr lang="en-GB" dirty="0"/>
              <a:t>But we can still see an impact on the cable losses in the arc, with more alcoves.</a:t>
            </a:r>
          </a:p>
          <a:p>
            <a:r>
              <a:rPr lang="en-GB" dirty="0"/>
              <a:t>Beyond the capital expenditure, the number of alcoves has a non-negligible impact on the schedule.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0EE27B-977C-AC31-5D6E-E28F11546B27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964532" y="2641209"/>
            <a:ext cx="731837" cy="282990"/>
            <a:chOff x="5295582" y="2514025"/>
            <a:chExt cx="731837" cy="28299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820DD0C-64AA-9CDC-AAEA-A9562DAED342}"/>
                </a:ext>
              </a:extLst>
            </p:cNvPr>
            <p:cNvSpPr txBox="1"/>
            <p:nvPr/>
          </p:nvSpPr>
          <p:spPr>
            <a:xfrm>
              <a:off x="5295582" y="2514025"/>
              <a:ext cx="731837" cy="161583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en-GB" sz="1050" b="1" dirty="0">
                  <a:solidFill>
                    <a:schemeClr val="accent5"/>
                  </a:solidFill>
                </a:rPr>
                <a:t>Baseline</a:t>
              </a:r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BE8DE223-45FA-6F82-8554-7A7BFD0B787F}"/>
                </a:ext>
              </a:extLst>
            </p:cNvPr>
            <p:cNvSpPr/>
            <p:nvPr/>
          </p:nvSpPr>
          <p:spPr>
            <a:xfrm>
              <a:off x="5595857" y="2677928"/>
              <a:ext cx="131286" cy="119087"/>
            </a:xfrm>
            <a:prstGeom prst="downArrow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2A01213-4C7C-1745-2DBF-5AD4C17ED359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407835" y="3939172"/>
            <a:ext cx="2043438" cy="404227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100" b="1" dirty="0">
                <a:solidFill>
                  <a:schemeClr val="accent5"/>
                </a:solidFill>
              </a:rPr>
              <a:t>Impact on losses without change in expenditures.</a:t>
            </a:r>
          </a:p>
        </p:txBody>
      </p:sp>
    </p:spTree>
    <p:extLst>
      <p:ext uri="{BB962C8B-B14F-4D97-AF65-F5344CB8AC3E}">
        <p14:creationId xmlns:p14="http://schemas.microsoft.com/office/powerpoint/2010/main" val="399679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EBC51-16EA-2CAB-4D20-DF51442E4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BF720C0-2506-6752-688A-97DF59E7854C}"/>
              </a:ext>
            </a:extLst>
          </p:cNvPr>
          <p:cNvPicPr>
            <a:picLocks noGrp="1" noChangeAspect="1"/>
          </p:cNvPicPr>
          <p:nvPr>
            <p:ph sz="quarter" idx="21"/>
            <p:custDataLst>
              <p:tags r:id="rId1"/>
            </p:custDataLst>
          </p:nvPr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D4545C67-FC18-D42B-0F24-3D74A956134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Minimising CO2 Equivalent Mass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62639-5DEF-7082-E735-E457A6F66BD5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E92AF-98B1-D9AC-8145-7821CA017963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4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 dirty="0"/>
              <a:t>Magnet's circuits and system optimisation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D036F1-B14C-6A9E-1159-0516B3DCEBA9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t>19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EAB86-F261-EF60-21AD-C024285B03AF}"/>
              </a:ext>
            </a:extLst>
          </p:cNvPr>
          <p:cNvSpPr>
            <a:spLocks noGrp="1"/>
          </p:cNvSpPr>
          <p:nvPr>
            <p:ph sz="quarter" idx="25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en-GB" dirty="0"/>
              <a:t>Instead of minimising the total expenditure, we can optimise the CO2 Equivalent mass and still plot the total expenditure normalised to the baseline values at 7 alcoves </a:t>
            </a:r>
            <a:r>
              <a:rPr lang="en-GB" dirty="0">
                <a:solidFill>
                  <a:schemeClr val="accent6"/>
                </a:solidFill>
              </a:rPr>
              <a:t>when optimising TOTEX</a:t>
            </a:r>
            <a:r>
              <a:rPr lang="en-GB" dirty="0"/>
              <a:t>.</a:t>
            </a:r>
          </a:p>
          <a:p>
            <a:pPr>
              <a:spcAft>
                <a:spcPts val="0"/>
              </a:spcAft>
            </a:pPr>
            <a:r>
              <a:rPr lang="en-GB" dirty="0"/>
              <a:t>We can see that with </a:t>
            </a:r>
            <a:r>
              <a:rPr lang="en-GB" b="1" dirty="0"/>
              <a:t>10%</a:t>
            </a:r>
            <a:r>
              <a:rPr lang="en-GB" dirty="0"/>
              <a:t> increase in expenditure, we reduce by </a:t>
            </a:r>
            <a:r>
              <a:rPr lang="en-GB" b="1" dirty="0"/>
              <a:t>10%</a:t>
            </a:r>
            <a:r>
              <a:rPr lang="en-GB" dirty="0"/>
              <a:t> the CO2e mass and by </a:t>
            </a:r>
            <a:r>
              <a:rPr lang="en-GB" b="1" dirty="0"/>
              <a:t>32%</a:t>
            </a:r>
            <a:r>
              <a:rPr lang="en-GB" dirty="0"/>
              <a:t> the cable losses in the arc.</a:t>
            </a:r>
            <a:endParaRPr lang="en-GB" i="1" dirty="0">
              <a:highlight>
                <a:srgbClr val="FFFF00"/>
              </a:highlight>
            </a:endParaRPr>
          </a:p>
          <a:p>
            <a:pPr algn="r">
              <a:spcBef>
                <a:spcPts val="0"/>
              </a:spcBef>
            </a:pPr>
            <a:r>
              <a:rPr lang="en-GB" sz="1200" i="1" dirty="0">
                <a:highlight>
                  <a:srgbClr val="E8FF2E"/>
                </a:highlight>
              </a:rPr>
              <a:t>CO2e of alcoves excavation is included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A4B77F2-93F0-8A77-EC9E-4F10EF28FE23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7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254878" y="2160588"/>
            <a:ext cx="5394156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2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B9B214E7-E89E-92F8-9E08-F60244E51B78}"/>
              </a:ext>
            </a:extLst>
          </p:cNvPr>
          <p:cNvSpPr txBox="1">
            <a:spLocks noGrp="1"/>
          </p:cNvSpPr>
          <p:nvPr>
            <p:ph sz="quarter" idx="20"/>
            <p:custDataLst>
              <p:tags r:id="rId1"/>
            </p:custDataLst>
          </p:nvPr>
        </p:nvSpPr>
        <p:spPr>
          <a:xfrm>
            <a:off x="252000" y="1413401"/>
            <a:ext cx="4084580" cy="3293209"/>
          </a:xfrm>
          <a:noFill/>
          <a:ln w="19050">
            <a:noFill/>
          </a:ln>
        </p:spPr>
        <p:txBody>
          <a:bodyPr wrap="none" rtlCol="0" anchor="ctr">
            <a:spAutoFit/>
          </a:bodyPr>
          <a:lstStyle/>
          <a:p>
            <a:pPr lvl="1"/>
            <a:r>
              <a:rPr lang="en-GB" dirty="0"/>
              <a:t>Global Model :</a:t>
            </a:r>
          </a:p>
          <a:p>
            <a:pPr lvl="2"/>
            <a:r>
              <a:rPr lang="en-GB" dirty="0"/>
              <a:t>Submodels</a:t>
            </a:r>
          </a:p>
          <a:p>
            <a:pPr lvl="2"/>
            <a:r>
              <a:rPr lang="en-GB" dirty="0"/>
              <a:t>Parameters Consideration</a:t>
            </a:r>
          </a:p>
          <a:p>
            <a:pPr lvl="2"/>
            <a:r>
              <a:rPr lang="en-GB" dirty="0"/>
              <a:t>Price and Constraints Consideration</a:t>
            </a:r>
          </a:p>
          <a:p>
            <a:pPr lvl="1"/>
            <a:r>
              <a:rPr lang="en-GB" dirty="0"/>
              <a:t>Power Converters Submodel :</a:t>
            </a:r>
          </a:p>
          <a:p>
            <a:pPr lvl="2"/>
            <a:r>
              <a:rPr lang="en-GB" dirty="0"/>
              <a:t>Top-Down Price Estimation</a:t>
            </a:r>
          </a:p>
          <a:p>
            <a:pPr lvl="2"/>
            <a:r>
              <a:rPr lang="en-GB" dirty="0"/>
              <a:t>Circuits Optimisation</a:t>
            </a:r>
          </a:p>
          <a:p>
            <a:pPr lvl="1"/>
            <a:r>
              <a:rPr lang="en-GB" dirty="0"/>
              <a:t>What's new from 2024</a:t>
            </a:r>
          </a:p>
          <a:p>
            <a:pPr lvl="1"/>
            <a:r>
              <a:rPr lang="en-GB" dirty="0"/>
              <a:t>Global Optimisation Scenarios Results :</a:t>
            </a:r>
          </a:p>
          <a:p>
            <a:pPr marL="538163" lvl="2"/>
            <a:r>
              <a:rPr lang="en-GB" dirty="0"/>
              <a:t>Minimising TOTEX</a:t>
            </a:r>
          </a:p>
          <a:p>
            <a:pPr marL="538163" lvl="2"/>
            <a:r>
              <a:rPr lang="en-GB" dirty="0"/>
              <a:t>Minimising CO2 Equivalent Mass</a:t>
            </a:r>
          </a:p>
          <a:p>
            <a:pPr marL="538163" lvl="2"/>
            <a:r>
              <a:rPr lang="en-GB" dirty="0"/>
              <a:t>Changing OPEX Weighting Factor</a:t>
            </a:r>
          </a:p>
          <a:p>
            <a:pPr lvl="1"/>
            <a:r>
              <a:rPr lang="en-GB" dirty="0"/>
              <a:t>Conclusion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32C8453-258E-FEB7-1C73-BB3ABF58B83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4528F-08E4-AEBE-782F-0A17F71789E4}"/>
              </a:ext>
            </a:extLst>
          </p:cNvPr>
          <p:cNvSpPr>
            <a:spLocks noGrp="1"/>
          </p:cNvSpPr>
          <p:nvPr>
            <p:ph type="dt" sz="half" idx="2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DC031D-446A-33A6-B004-13CC1DA3D726}"/>
              </a:ext>
            </a:extLst>
          </p:cNvPr>
          <p:cNvSpPr>
            <a:spLocks noGrp="1"/>
          </p:cNvSpPr>
          <p:nvPr>
            <p:ph type="ftr" sz="quarter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Magnet's circuits and system optimisation update</a:t>
            </a:r>
            <a:endParaRPr lang="fr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925E3-5F7F-4825-EEF1-F38E1632B412}"/>
              </a:ext>
            </a:extLst>
          </p:cNvPr>
          <p:cNvSpPr>
            <a:spLocks noGrp="1"/>
          </p:cNvSpPr>
          <p:nvPr>
            <p:ph type="sldNum" sz="quarter" idx="23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0E703C-E531-A9B3-C69D-F7B8F85D9AC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548069" y="1784266"/>
            <a:ext cx="3595931" cy="255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654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136351-E234-6689-AC14-E03A3C30C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3A8F6E27-4778-0462-B103-E351A8E4FCAF}"/>
              </a:ext>
            </a:extLst>
          </p:cNvPr>
          <p:cNvPicPr>
            <a:picLocks noGrp="1" noChangeAspect="1"/>
          </p:cNvPicPr>
          <p:nvPr>
            <p:ph sz="quarter" idx="20"/>
            <p:custDataLst>
              <p:tags r:id="rId1"/>
            </p:custDataLst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54878" y="2160588"/>
            <a:ext cx="5394156" cy="2879725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BB351AD-CF4C-5645-649F-33DEE19FDE8F}"/>
              </a:ext>
            </a:extLst>
          </p:cNvPr>
          <p:cNvPicPr>
            <a:picLocks noGrp="1" noChangeAspect="1"/>
          </p:cNvPicPr>
          <p:nvPr>
            <p:ph sz="quarter" idx="21"/>
            <p:custDataLst>
              <p:tags r:id="rId2"/>
            </p:custDataLst>
          </p:nvPr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5651500" y="2163118"/>
            <a:ext cx="3240088" cy="2874664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3C01DED6-6127-BAC7-FFD4-E7E1E12FBAD1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 dirty="0"/>
              <a:t>Changing OPEX Weighting Factor with 7 Alcoves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E5D5F9-4BC2-BC2E-EBB1-58A290E3062B}"/>
              </a:ext>
            </a:extLst>
          </p:cNvPr>
          <p:cNvSpPr>
            <a:spLocks noGrp="1"/>
          </p:cNvSpPr>
          <p:nvPr>
            <p:ph type="dt" sz="half" idx="22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D5891-7418-C0C0-DC68-FE969C463830}"/>
              </a:ext>
            </a:extLst>
          </p:cNvPr>
          <p:cNvSpPr>
            <a:spLocks noGrp="1"/>
          </p:cNvSpPr>
          <p:nvPr>
            <p:ph type="ftr" sz="quarter" idx="23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B7DB95-592E-972F-3B9A-3420C41DCC02}"/>
              </a:ext>
            </a:extLst>
          </p:cNvPr>
          <p:cNvSpPr>
            <a:spLocks noGrp="1"/>
          </p:cNvSpPr>
          <p:nvPr>
            <p:ph type="sldNum" sz="quarter" idx="24"/>
            <p:custDataLst>
              <p:tags r:id="rId6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60C3D0-1014-C69B-90FE-4EEF69A3C45E}"/>
              </a:ext>
            </a:extLst>
          </p:cNvPr>
          <p:cNvSpPr>
            <a:spLocks noGrp="1"/>
          </p:cNvSpPr>
          <p:nvPr>
            <p:ph sz="quarter" idx="25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en-GB" dirty="0"/>
              <a:t>The OPEX weighting factor is also a tool to steer decision; </a:t>
            </a:r>
            <a:br>
              <a:rPr lang="en-GB" dirty="0"/>
            </a:br>
            <a:r>
              <a:rPr lang="en-GB" dirty="0"/>
              <a:t>by artificially inflating the OPEX, it increase its importance during the optimisation.</a:t>
            </a:r>
          </a:p>
          <a:p>
            <a:r>
              <a:rPr lang="en-GB" dirty="0"/>
              <a:t>We plot the true expenditure (without the impact of the weighting factor)</a:t>
            </a:r>
          </a:p>
          <a:p>
            <a:r>
              <a:rPr lang="en-GB" dirty="0"/>
              <a:t>With a factor of 2 the TOTEX doesn't change, but we see a lower power losses of </a:t>
            </a:r>
            <a:r>
              <a:rPr lang="en-GB" b="1" dirty="0"/>
              <a:t>20%</a:t>
            </a:r>
            <a:r>
              <a:rPr lang="en-GB" dirty="0"/>
              <a:t> in the cables.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F1DAE-680C-EEAE-0CAB-3F12102BC154}"/>
                  </a:ext>
                </a:extLst>
              </p:cNvPr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3641987" y="4783608"/>
                <a:ext cx="2008280" cy="24263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txBody>
              <a:bodyPr wrap="square" lIns="0" tIns="0" rIns="0" bIns="0" rtlCol="0" anchor="ctr" anchorCtr="1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𝑇𝑂𝑇𝐸𝑋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𝑂𝑃𝐸𝑋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𝐶𝐴</m:t>
                      </m:r>
                      <m:r>
                        <m:rPr>
                          <m:sty m:val="p"/>
                        </m:rPr>
                        <a:rPr lang="fr-CH" sz="1100" i="0" smtClean="0"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fr-CH" sz="1100" smtClean="0">
                          <a:latin typeface="Cambria Math" panose="02040503050406030204" pitchFamily="18" charset="0"/>
                        </a:rPr>
                        <m:t>𝐸𝑋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F1DAE-680C-EEAE-0CAB-3F12102BC1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6"/>
                </p:custDataLst>
              </p:nvPr>
            </p:nvSpPr>
            <p:spPr>
              <a:xfrm>
                <a:off x="3641987" y="4783608"/>
                <a:ext cx="2008280" cy="2426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3020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7445AE-0E15-ECE3-6712-B80831C68F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Submodels of Global Model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337584-194B-4436-C360-B793402F27E0}"/>
              </a:ext>
            </a:extLst>
          </p:cNvPr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/>
        <p:txBody>
          <a:bodyPr anchor="t"/>
          <a:lstStyle/>
          <a:p>
            <a:pPr>
              <a:tabLst>
                <a:tab pos="2328863" algn="l"/>
                <a:tab pos="3589338" algn="l"/>
              </a:tabLst>
            </a:pPr>
            <a:r>
              <a:rPr lang="en-GB" dirty="0"/>
              <a:t>The global model is composed of multiple interconnected sub-models, each intricately linked.</a:t>
            </a:r>
            <a:br>
              <a:rPr lang="en-GB" dirty="0"/>
            </a:br>
            <a:r>
              <a:rPr lang="en-GB" dirty="0"/>
              <a:t>Every sub-model is tailored to represent a distinct segment of the broader system. </a:t>
            </a:r>
          </a:p>
          <a:p>
            <a:pPr>
              <a:tabLst>
                <a:tab pos="2328863" algn="l"/>
                <a:tab pos="3589338" algn="l"/>
              </a:tabLst>
            </a:pPr>
            <a:r>
              <a:rPr lang="en-GB" dirty="0"/>
              <a:t>The </a:t>
            </a:r>
            <a:r>
              <a:rPr lang="en-GB" b="1" dirty="0"/>
              <a:t>Total Expenditure </a:t>
            </a:r>
            <a:r>
              <a:rPr lang="en-GB" dirty="0"/>
              <a:t>is the </a:t>
            </a:r>
            <a:r>
              <a:rPr lang="en-GB" b="1" dirty="0"/>
              <a:t>Sum </a:t>
            </a:r>
            <a:r>
              <a:rPr lang="en-GB" dirty="0"/>
              <a:t>of the </a:t>
            </a:r>
            <a:r>
              <a:rPr lang="en-GB" b="1" dirty="0"/>
              <a:t>Capital</a:t>
            </a:r>
            <a:r>
              <a:rPr lang="en-GB" dirty="0"/>
              <a:t> and </a:t>
            </a:r>
            <a:r>
              <a:rPr lang="en-GB" b="1" dirty="0"/>
              <a:t>Operational Expenditure </a:t>
            </a:r>
            <a:r>
              <a:rPr lang="en-GB" dirty="0"/>
              <a:t>of each submodels :</a:t>
            </a:r>
          </a:p>
          <a:p>
            <a:pPr lvl="1">
              <a:buClr>
                <a:schemeClr val="tx1"/>
              </a:buClr>
              <a:tabLst>
                <a:tab pos="2328863" algn="l"/>
                <a:tab pos="3589338" algn="l"/>
              </a:tabLst>
            </a:pPr>
            <a:r>
              <a:rPr lang="en-GB" b="1" dirty="0">
                <a:solidFill>
                  <a:schemeClr val="accent3"/>
                </a:solidFill>
              </a:rPr>
              <a:t>Magnets</a:t>
            </a:r>
            <a:r>
              <a:rPr lang="en-GB" dirty="0"/>
              <a:t> 	</a:t>
            </a:r>
            <a:r>
              <a:rPr lang="en-GB" b="1" dirty="0">
                <a:solidFill>
                  <a:schemeClr val="tx2"/>
                </a:solidFill>
              </a:rPr>
              <a:t>TE-MSC-NCM	</a:t>
            </a:r>
            <a:r>
              <a:rPr lang="en-GB" dirty="0"/>
              <a:t>with script modelling MSC’s magnets.</a:t>
            </a:r>
          </a:p>
          <a:p>
            <a:pPr lvl="1">
              <a:buClr>
                <a:schemeClr val="tx1"/>
              </a:buClr>
              <a:tabLst>
                <a:tab pos="2328863" algn="l"/>
                <a:tab pos="3589338" algn="l"/>
              </a:tabLst>
            </a:pPr>
            <a:r>
              <a:rPr lang="en-GB" b="1" dirty="0">
                <a:solidFill>
                  <a:schemeClr val="accent3"/>
                </a:solidFill>
              </a:rPr>
              <a:t>Power Converters 	</a:t>
            </a:r>
            <a:r>
              <a:rPr lang="en-GB" b="1" dirty="0">
                <a:solidFill>
                  <a:schemeClr val="tx2"/>
                </a:solidFill>
              </a:rPr>
              <a:t>SY-EPC	</a:t>
            </a:r>
            <a:r>
              <a:rPr lang="en-GB" dirty="0"/>
              <a:t>with existing converters + adjustment to FCC’s need. </a:t>
            </a:r>
          </a:p>
          <a:p>
            <a:pPr lvl="1">
              <a:buClr>
                <a:schemeClr val="tx1"/>
              </a:buClr>
              <a:tabLst>
                <a:tab pos="2328863" algn="l"/>
                <a:tab pos="3589338" algn="l"/>
              </a:tabLst>
            </a:pPr>
            <a:r>
              <a:rPr lang="en-GB" b="1" dirty="0">
                <a:solidFill>
                  <a:schemeClr val="accent3"/>
                </a:solidFill>
              </a:rPr>
              <a:t>Cables</a:t>
            </a:r>
            <a:r>
              <a:rPr lang="en-GB" dirty="0"/>
              <a:t> + </a:t>
            </a:r>
            <a:r>
              <a:rPr lang="en-GB" b="1" dirty="0">
                <a:solidFill>
                  <a:schemeClr val="accent3"/>
                </a:solidFill>
              </a:rPr>
              <a:t>Cable-Trays</a:t>
            </a:r>
            <a:r>
              <a:rPr lang="en-GB" dirty="0"/>
              <a:t> 	</a:t>
            </a:r>
            <a:r>
              <a:rPr lang="en-GB" b="1" dirty="0">
                <a:solidFill>
                  <a:schemeClr val="tx2"/>
                </a:solidFill>
              </a:rPr>
              <a:t>EN-EL	</a:t>
            </a:r>
            <a:r>
              <a:rPr lang="en-GB" dirty="0"/>
              <a:t>with CERN Catalogue.</a:t>
            </a:r>
          </a:p>
          <a:p>
            <a:pPr lvl="1">
              <a:buClr>
                <a:schemeClr val="tx1"/>
              </a:buClr>
              <a:tabLst>
                <a:tab pos="2328863" algn="l"/>
                <a:tab pos="3589338" algn="l"/>
              </a:tabLst>
            </a:pPr>
            <a:r>
              <a:rPr lang="en-GB" b="1" dirty="0">
                <a:solidFill>
                  <a:schemeClr val="accent3"/>
                </a:solidFill>
              </a:rPr>
              <a:t>Alcoves</a:t>
            </a:r>
            <a:r>
              <a:rPr lang="en-GB" dirty="0"/>
              <a:t> 	</a:t>
            </a:r>
            <a:r>
              <a:rPr lang="en-GB" b="1" dirty="0">
                <a:solidFill>
                  <a:schemeClr val="tx2"/>
                </a:solidFill>
              </a:rPr>
              <a:t>SCE-DO	</a:t>
            </a:r>
            <a:r>
              <a:rPr lang="en-GB" dirty="0"/>
              <a:t>with Mid Term Review’s data given by SCE.</a:t>
            </a:r>
          </a:p>
          <a:p>
            <a:pPr lvl="1">
              <a:buClr>
                <a:schemeClr val="tx1"/>
              </a:buClr>
              <a:tabLst>
                <a:tab pos="2328863" algn="l"/>
                <a:tab pos="3589338" algn="l"/>
              </a:tabLst>
            </a:pPr>
            <a:r>
              <a:rPr lang="en-GB" b="1" dirty="0">
                <a:solidFill>
                  <a:schemeClr val="accent3"/>
                </a:solidFill>
              </a:rPr>
              <a:t>Electrical Equipment </a:t>
            </a:r>
            <a:r>
              <a:rPr lang="en-GB" dirty="0"/>
              <a:t>	</a:t>
            </a:r>
            <a:r>
              <a:rPr lang="en-GB" b="1" dirty="0">
                <a:solidFill>
                  <a:schemeClr val="tx2"/>
                </a:solidFill>
              </a:rPr>
              <a:t>EN-EL	</a:t>
            </a:r>
            <a:r>
              <a:rPr lang="en-GB" dirty="0"/>
              <a:t>with EN-EL Catalogue.</a:t>
            </a:r>
          </a:p>
          <a:p>
            <a:pPr lvl="1">
              <a:buClr>
                <a:schemeClr val="tx1"/>
              </a:buClr>
              <a:tabLst>
                <a:tab pos="2328863" algn="l"/>
                <a:tab pos="3589338" algn="l"/>
              </a:tabLst>
            </a:pPr>
            <a:r>
              <a:rPr lang="en-GB" b="1" dirty="0">
                <a:solidFill>
                  <a:schemeClr val="accent3"/>
                </a:solidFill>
              </a:rPr>
              <a:t>Cooling and Ventilation 	</a:t>
            </a:r>
            <a:r>
              <a:rPr lang="en-GB" b="1" dirty="0">
                <a:solidFill>
                  <a:schemeClr val="tx2"/>
                </a:solidFill>
              </a:rPr>
              <a:t>EN-CV	</a:t>
            </a:r>
            <a:r>
              <a:rPr lang="en-GB" dirty="0"/>
              <a:t>with Mid Term Review’s data given by CV.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DEE46D-9031-9C8C-D16F-EC27C08787FF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AD7567-5086-4AE2-DBA1-DC9802342166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4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C94B3-6BD0-998E-0C4D-563820705D03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21" name="Graphic 20" descr="Scales of justice with solid fill">
            <a:extLst>
              <a:ext uri="{FF2B5EF4-FFF2-40B4-BE49-F238E27FC236}">
                <a16:creationId xmlns:a16="http://schemas.microsoft.com/office/drawing/2014/main" id="{FCA05D46-A930-FBD7-3A98-22C549A93EC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55452" y="2415362"/>
            <a:ext cx="1288548" cy="1288548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EBBA8E3-8E04-A7C4-35AF-14D2CEE519A7}"/>
              </a:ext>
            </a:extLst>
          </p:cNvPr>
          <p:cNvPicPr>
            <a:picLocks noGrp="1" noChangeAspect="1"/>
          </p:cNvPicPr>
          <p:nvPr>
            <p:ph sz="quarter" idx="25"/>
            <p:custDataLst>
              <p:tags r:id="rId7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725" y="3300776"/>
            <a:ext cx="7694612" cy="181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74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7445AE-0E15-ECE3-6712-B80831C68F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Parameter Consideration of Global Model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337584-194B-4436-C360-B793402F27E0}"/>
              </a:ext>
            </a:extLst>
          </p:cNvPr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/>
        <p:txBody>
          <a:bodyPr anchor="t"/>
          <a:lstStyle/>
          <a:p>
            <a:pPr>
              <a:tabLst>
                <a:tab pos="2328863" algn="l"/>
                <a:tab pos="3408363" algn="l"/>
              </a:tabLst>
            </a:pPr>
            <a:r>
              <a:rPr lang="en-GB" dirty="0"/>
              <a:t>Parameters taken into account :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Magnets</a:t>
            </a:r>
            <a:r>
              <a:rPr lang="en-GB" dirty="0"/>
              <a:t> 	: Material quantity, Power losses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Power Converters 	</a:t>
            </a:r>
            <a:r>
              <a:rPr lang="en-GB" dirty="0"/>
              <a:t>: Material quantity, Power losses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Cables</a:t>
            </a:r>
            <a:r>
              <a:rPr lang="en-GB" dirty="0"/>
              <a:t> + </a:t>
            </a:r>
            <a:r>
              <a:rPr lang="en-GB" b="1" dirty="0">
                <a:solidFill>
                  <a:schemeClr val="accent3"/>
                </a:solidFill>
              </a:rPr>
              <a:t>Cable-Trays</a:t>
            </a:r>
            <a:r>
              <a:rPr lang="en-GB" dirty="0"/>
              <a:t> 	: Material quantity, Power losses, Installation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Alcoves</a:t>
            </a:r>
            <a:r>
              <a:rPr lang="en-GB" dirty="0"/>
              <a:t> 	: Volume, Schedule change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Electrical Equipment </a:t>
            </a:r>
            <a:r>
              <a:rPr lang="en-GB" dirty="0"/>
              <a:t>	: Equipment in alcoves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Cooling and Ventilation 	</a:t>
            </a:r>
            <a:r>
              <a:rPr lang="en-GB" dirty="0"/>
              <a:t>: Equipment upgrade needed to accommodate Cable’s power losses</a:t>
            </a:r>
          </a:p>
          <a:p>
            <a:pPr lvl="1"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b="1" dirty="0">
                <a:solidFill>
                  <a:schemeClr val="accent3"/>
                </a:solidFill>
              </a:rPr>
              <a:t>Environment</a:t>
            </a:r>
            <a:r>
              <a:rPr lang="en-GB" dirty="0"/>
              <a:t> </a:t>
            </a:r>
            <a:r>
              <a:rPr lang="en-GB" b="1" dirty="0">
                <a:solidFill>
                  <a:schemeClr val="accent3"/>
                </a:solidFill>
              </a:rPr>
              <a:t>Impact</a:t>
            </a:r>
            <a:r>
              <a:rPr lang="en-GB" dirty="0"/>
              <a:t>	: Material quantity, Power losses, </a:t>
            </a:r>
            <a:r>
              <a:rPr lang="en-GB" dirty="0">
                <a:highlight>
                  <a:srgbClr val="FAFFD5"/>
                </a:highlight>
              </a:rPr>
              <a:t>Alcove excavation </a:t>
            </a:r>
            <a:r>
              <a:rPr lang="en-GB" sz="900" dirty="0">
                <a:highlight>
                  <a:srgbClr val="FAFFD5"/>
                </a:highlight>
              </a:rPr>
              <a:t>(excavation, transport and disposal)</a:t>
            </a:r>
            <a:endParaRPr lang="en-GB" dirty="0">
              <a:highlight>
                <a:srgbClr val="FAFFD5"/>
              </a:highlight>
            </a:endParaRPr>
          </a:p>
          <a:p>
            <a:pPr>
              <a:buClr>
                <a:schemeClr val="tx1"/>
              </a:buClr>
              <a:tabLst>
                <a:tab pos="2328863" algn="l"/>
                <a:tab pos="3408363" algn="l"/>
              </a:tabLst>
            </a:pPr>
            <a:r>
              <a:rPr lang="en-GB" dirty="0"/>
              <a:t>The current submodels were chosen as most representative of </a:t>
            </a:r>
            <a:r>
              <a:rPr lang="en-GB" b="1" dirty="0">
                <a:solidFill>
                  <a:schemeClr val="accent4"/>
                </a:solidFill>
              </a:rPr>
              <a:t>current input parameters</a:t>
            </a:r>
            <a:r>
              <a:rPr lang="en-GB" dirty="0"/>
              <a:t>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DEE46D-9031-9C8C-D16F-EC27C08787FF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AD7567-5086-4AE2-DBA1-DC9802342166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4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C94B3-6BD0-998E-0C4D-563820705D03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5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C4776BB-1F6D-8082-E154-AF711ADF052B}"/>
              </a:ext>
            </a:extLst>
          </p:cNvPr>
          <p:cNvPicPr>
            <a:picLocks noGrp="1" noChangeAspect="1"/>
          </p:cNvPicPr>
          <p:nvPr>
            <p:ph sz="quarter" idx="25"/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1000" y="3172922"/>
            <a:ext cx="8373300" cy="1970578"/>
          </a:xfrm>
          <a:prstGeom prst="rect">
            <a:avLst/>
          </a:prstGeom>
        </p:spPr>
      </p:pic>
      <p:pic>
        <p:nvPicPr>
          <p:cNvPr id="4" name="Graphic 3" descr="Scales of justice with solid fill">
            <a:extLst>
              <a:ext uri="{FF2B5EF4-FFF2-40B4-BE49-F238E27FC236}">
                <a16:creationId xmlns:a16="http://schemas.microsoft.com/office/drawing/2014/main" id="{D5FCCE12-FCE0-339C-EA25-6E2D779B67E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855452" y="941866"/>
            <a:ext cx="1288548" cy="128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568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7445AE-0E15-ECE3-6712-B80831C68F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Price Consideration and Constraints of Global Model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709B6B-09BD-28C7-C87B-359C2A73A4B8}"/>
              </a:ext>
            </a:extLst>
          </p:cNvPr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Price consideration taken in the global model :</a:t>
            </a:r>
          </a:p>
          <a:p>
            <a:pPr lvl="1"/>
            <a:r>
              <a:rPr lang="en-GB" b="1" dirty="0">
                <a:highlight>
                  <a:srgbClr val="FAFFD5"/>
                </a:highlight>
              </a:rPr>
              <a:t>Electricity cost for 15 years of operation</a:t>
            </a:r>
            <a:r>
              <a:rPr lang="en-GB" dirty="0"/>
              <a:t>, integrated energy levels considering machine OP cycles.</a:t>
            </a:r>
          </a:p>
          <a:p>
            <a:pPr lvl="1"/>
            <a:r>
              <a:rPr lang="en-GB" b="1" dirty="0"/>
              <a:t>Booster mean power with top-up filling scheme</a:t>
            </a:r>
            <a:r>
              <a:rPr lang="en-GB" dirty="0"/>
              <a:t> as OPEX. </a:t>
            </a:r>
          </a:p>
          <a:p>
            <a:pPr lvl="1"/>
            <a:r>
              <a:rPr lang="en-GB" dirty="0"/>
              <a:t>Length of cable for each circuit is considered as CAPEX and OPEX.</a:t>
            </a:r>
          </a:p>
          <a:p>
            <a:pPr lvl="1"/>
            <a:r>
              <a:rPr lang="en-GB" b="1" dirty="0"/>
              <a:t>Alcove volume and schedule change </a:t>
            </a:r>
            <a:r>
              <a:rPr lang="en-GB" dirty="0"/>
              <a:t>are considered as CAPEX.</a:t>
            </a:r>
          </a:p>
          <a:p>
            <a:pPr marL="538163" lvl="2">
              <a:buClr>
                <a:schemeClr val="tx1"/>
              </a:buClr>
            </a:pPr>
            <a:r>
              <a:rPr lang="en-GB" dirty="0">
                <a:solidFill>
                  <a:schemeClr val="bg1"/>
                </a:solidFill>
                <a:highlight>
                  <a:srgbClr val="000080"/>
                </a:highlight>
              </a:rPr>
              <a:t>Schedule change has other impacts beyond cost.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EC44EF-8AB7-9F44-DBEC-B123C616D987}"/>
              </a:ext>
            </a:extLst>
          </p:cNvPr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/>
        <p:txBody>
          <a:bodyPr numCol="2" spcCol="360000" anchor="t"/>
          <a:lstStyle/>
          <a:p>
            <a:pPr>
              <a:spcBef>
                <a:spcPts val="1200"/>
              </a:spcBef>
            </a:pPr>
            <a:r>
              <a:rPr lang="en-GB" dirty="0"/>
              <a:t>Other parameters accounted for :</a:t>
            </a:r>
          </a:p>
          <a:p>
            <a:pPr marL="449263" lvl="1"/>
            <a:r>
              <a:rPr lang="en-GB" b="1" dirty="0">
                <a:highlight>
                  <a:srgbClr val="FAFFD5"/>
                </a:highlight>
              </a:rPr>
              <a:t>Space taken in the cable trays</a:t>
            </a:r>
            <a:endParaRPr lang="en-GB" dirty="0"/>
          </a:p>
          <a:p>
            <a:pPr marL="449263" lvl="1"/>
            <a:r>
              <a:rPr lang="en-GB" b="1" dirty="0"/>
              <a:t>Number of alcoves</a:t>
            </a:r>
            <a:endParaRPr lang="en-GB" dirty="0"/>
          </a:p>
          <a:p>
            <a:pPr marL="449263" lvl="1"/>
            <a:r>
              <a:rPr lang="en-GB" b="1" dirty="0"/>
              <a:t>Power losses in the air </a:t>
            </a:r>
            <a:r>
              <a:rPr lang="en-GB" dirty="0"/>
              <a:t>for cooling limits</a:t>
            </a:r>
          </a:p>
          <a:p>
            <a:pPr marL="449263" lvl="1"/>
            <a:r>
              <a:rPr lang="en-GB" b="1" dirty="0"/>
              <a:t>Maximum voltage </a:t>
            </a:r>
            <a:r>
              <a:rPr lang="en-GB" dirty="0"/>
              <a:t>for cable isolation</a:t>
            </a:r>
          </a:p>
          <a:p>
            <a:pPr marL="449263" lvl="1"/>
            <a:r>
              <a:rPr lang="en-GB" b="1" dirty="0"/>
              <a:t>Water cooling performance </a:t>
            </a:r>
            <a:r>
              <a:rPr lang="en-GB" dirty="0"/>
              <a:t>of magnet</a:t>
            </a:r>
          </a:p>
          <a:p>
            <a:pPr marL="449263" lvl="1"/>
            <a:endParaRPr lang="en-GB" b="1" dirty="0"/>
          </a:p>
          <a:p>
            <a:pPr>
              <a:spcBef>
                <a:spcPts val="1200"/>
              </a:spcBef>
            </a:pPr>
            <a:r>
              <a:rPr lang="en-GB" dirty="0"/>
              <a:t>Pricing Model </a:t>
            </a:r>
            <a:r>
              <a:rPr lang="en-GB" b="1" dirty="0"/>
              <a:t>Not</a:t>
            </a:r>
            <a:r>
              <a:rPr lang="en-GB" dirty="0"/>
              <a:t> Accounted for  :</a:t>
            </a:r>
          </a:p>
          <a:p>
            <a:pPr marL="538163" lvl="1"/>
            <a:r>
              <a:rPr lang="en-GB" dirty="0"/>
              <a:t>Uninstallation of equipment</a:t>
            </a:r>
          </a:p>
          <a:p>
            <a:pPr marL="538163" lvl="1"/>
            <a:r>
              <a:rPr lang="en-GB" dirty="0"/>
              <a:t>OPEX of Cooling and Ventilation</a:t>
            </a:r>
          </a:p>
          <a:p>
            <a:pPr marL="538163" lvl="1"/>
            <a:r>
              <a:rPr lang="en-GB" dirty="0"/>
              <a:t>Radiation protection</a:t>
            </a:r>
          </a:p>
          <a:p>
            <a:pPr marL="538163" lvl="1"/>
            <a:r>
              <a:rPr lang="en-GB" dirty="0"/>
              <a:t>…</a:t>
            </a:r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DEE46D-9031-9C8C-D16F-EC27C08787FF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CF3882C-74A4-C7F5-FC39-581142CB3121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5"/>
            </p:custDataLst>
          </p:nvPr>
        </p:nvSpPr>
        <p:spPr/>
        <p:txBody>
          <a:bodyPr/>
          <a:lstStyle/>
          <a:p>
            <a:pPr>
              <a:tabLst>
                <a:tab pos="2087166" algn="ctr"/>
              </a:tabLst>
            </a:pPr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C94B3-6BD0-998E-0C4D-563820705D03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6"/>
            </p:custDataLst>
          </p:nvPr>
        </p:nvSpPr>
        <p:spPr/>
        <p:txBody>
          <a:bodyPr/>
          <a:lstStyle/>
          <a:p>
            <a:fld id="{61723FF2-5A50-46E4-952A-773A8F49E8B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1544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B763E-9AF1-8FDB-C52B-9C0AC2D1B2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067BDD07-E45E-4100-FB63-88AF3A1A492E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Power Converters : Top-Down Price Estimation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DE57AB77-ED30-C241-4AB3-ABB56AD00FEB}"/>
              </a:ext>
            </a:extLst>
          </p:cNvPr>
          <p:cNvPicPr>
            <a:picLocks noGrp="1" noChangeAspect="1"/>
          </p:cNvPicPr>
          <p:nvPr>
            <p:ph sz="quarter" idx="24"/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2999" y="2685126"/>
            <a:ext cx="8630066" cy="2308682"/>
          </a:xfrm>
          <a:prstGeom prst="rect">
            <a:avLst/>
          </a:prstGeom>
        </p:spPr>
      </p:pic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869485C1-E4F9-67D9-0AA8-9BAAA79E5FAF}"/>
              </a:ext>
            </a:extLst>
          </p:cNvPr>
          <p:cNvSpPr>
            <a:spLocks noGrp="1"/>
          </p:cNvSpPr>
          <p:nvPr>
            <p:ph sz="quarter" idx="25"/>
            <p:custDataLst>
              <p:tags r:id="rId3"/>
            </p:custDataLst>
          </p:nvPr>
        </p:nvSpPr>
        <p:spPr>
          <a:xfrm>
            <a:off x="248032" y="1091220"/>
            <a:ext cx="8640000" cy="159390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GB" dirty="0"/>
              <a:t>We use a top-down approach to estimate the price of the converters for each circuits:</a:t>
            </a:r>
          </a:p>
          <a:p>
            <a:pPr lvl="1" indent="-173038"/>
            <a:r>
              <a:rPr lang="en-GB" dirty="0"/>
              <a:t>We listed all power converters built by the group with their parameters and price.</a:t>
            </a:r>
          </a:p>
          <a:p>
            <a:pPr lvl="1" indent="-173038"/>
            <a:r>
              <a:rPr lang="en-GB" dirty="0"/>
              <a:t>The closest converter to the needed circuits parameters is found.</a:t>
            </a:r>
          </a:p>
          <a:p>
            <a:pPr lvl="1" indent="-173038"/>
            <a:r>
              <a:rPr lang="en-GB" dirty="0"/>
              <a:t>Correction factors are applied the reference price, to suit the circuits need in term of availability, reparability, voltage difference, etc... </a:t>
            </a:r>
            <a:r>
              <a:rPr lang="en-GB" dirty="0">
                <a:sym typeface="Wingdings" panose="05000000000000000000" pitchFamily="2" charset="2"/>
              </a:rPr>
              <a:t> The corrected price is calculated.</a:t>
            </a:r>
            <a:endParaRPr lang="en-GB" dirty="0"/>
          </a:p>
          <a:p>
            <a:pPr algn="r">
              <a:spcBef>
                <a:spcPts val="600"/>
              </a:spcBef>
            </a:pPr>
            <a:r>
              <a:rPr lang="en-GB" sz="1200" i="1" dirty="0"/>
              <a:t>A more refined approach will be realised in the future.</a:t>
            </a:r>
            <a:endParaRPr lang="en-GB" sz="1200" i="1" dirty="0">
              <a:sym typeface="Wingdings" panose="05000000000000000000" pitchFamily="2" charset="2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2E393-1E8B-D9E2-124E-D4E5BA513E83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86F2C3-5F7D-CE8C-CC73-8BF558BDA3F5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GB" dirty="0"/>
              <a:t>Magnet's circuits and system optimisation update</a:t>
            </a:r>
            <a:endParaRPr lang="fr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56525-245F-0A32-B31F-FB86EE85C8C1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6"/>
            </p:custDataLst>
          </p:nvPr>
        </p:nvSpPr>
        <p:spPr/>
        <p:txBody>
          <a:bodyPr/>
          <a:lstStyle/>
          <a:p>
            <a:fld id="{8C6A40DD-4708-46C6-A021-18DEB597F785}" type="slidenum">
              <a:rPr lang="fr-CH" smtClean="0"/>
              <a:pPr/>
              <a:t>6</a:t>
            </a:fld>
            <a:endParaRPr lang="fr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62C244-33B3-94A9-ACFF-734E05E194AE}"/>
              </a:ext>
            </a:extLst>
          </p:cNvPr>
          <p:cNvSpPr/>
          <p:nvPr/>
        </p:nvSpPr>
        <p:spPr>
          <a:xfrm>
            <a:off x="1676400" y="4084531"/>
            <a:ext cx="4605337" cy="907200"/>
          </a:xfrm>
          <a:prstGeom prst="rect">
            <a:avLst/>
          </a:prstGeom>
          <a:solidFill>
            <a:srgbClr val="FAFFD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C156F2-FD93-7113-7DE9-BB83FD38185C}"/>
              </a:ext>
            </a:extLst>
          </p:cNvPr>
          <p:cNvSpPr/>
          <p:nvPr/>
        </p:nvSpPr>
        <p:spPr>
          <a:xfrm>
            <a:off x="1676399" y="3633788"/>
            <a:ext cx="4604400" cy="297655"/>
          </a:xfrm>
          <a:prstGeom prst="rect">
            <a:avLst/>
          </a:prstGeom>
          <a:solidFill>
            <a:srgbClr val="FAFFD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C30BC1-988C-FBBB-1341-87D122D34849}"/>
              </a:ext>
            </a:extLst>
          </p:cNvPr>
          <p:cNvSpPr/>
          <p:nvPr/>
        </p:nvSpPr>
        <p:spPr>
          <a:xfrm>
            <a:off x="6532536" y="4084531"/>
            <a:ext cx="2350529" cy="906570"/>
          </a:xfrm>
          <a:prstGeom prst="rect">
            <a:avLst/>
          </a:prstGeom>
          <a:solidFill>
            <a:srgbClr val="FAFFD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054EA55-B1D3-E31E-593F-3DF61E167964}"/>
              </a:ext>
            </a:extLst>
          </p:cNvPr>
          <p:cNvSpPr/>
          <p:nvPr/>
        </p:nvSpPr>
        <p:spPr>
          <a:xfrm>
            <a:off x="6532536" y="3633788"/>
            <a:ext cx="2350529" cy="298800"/>
          </a:xfrm>
          <a:prstGeom prst="rect">
            <a:avLst/>
          </a:prstGeom>
          <a:solidFill>
            <a:srgbClr val="FAFFD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775546-C1B3-FC14-2ED7-CDB0F80F4B63}"/>
              </a:ext>
            </a:extLst>
          </p:cNvPr>
          <p:cNvSpPr txBox="1"/>
          <p:nvPr/>
        </p:nvSpPr>
        <p:spPr>
          <a:xfrm>
            <a:off x="6280799" y="4088606"/>
            <a:ext cx="251737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1.00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8E1AC7-09B8-631A-B667-7DC746E7D330}"/>
              </a:ext>
            </a:extLst>
          </p:cNvPr>
          <p:cNvSpPr txBox="1"/>
          <p:nvPr/>
        </p:nvSpPr>
        <p:spPr>
          <a:xfrm>
            <a:off x="6280799" y="4240549"/>
            <a:ext cx="251737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1.00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086F6B-35F0-79F0-6901-804101836806}"/>
              </a:ext>
            </a:extLst>
          </p:cNvPr>
          <p:cNvSpPr txBox="1"/>
          <p:nvPr/>
        </p:nvSpPr>
        <p:spPr>
          <a:xfrm>
            <a:off x="6280799" y="4688224"/>
            <a:ext cx="251737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1.00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63C757-0930-241A-E2C7-ECF335E1DFFC}"/>
              </a:ext>
            </a:extLst>
          </p:cNvPr>
          <p:cNvSpPr txBox="1"/>
          <p:nvPr/>
        </p:nvSpPr>
        <p:spPr>
          <a:xfrm>
            <a:off x="6280799" y="4839662"/>
            <a:ext cx="251737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1.00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9A8DE8-201A-4F37-2008-CD101704B379}"/>
              </a:ext>
            </a:extLst>
          </p:cNvPr>
          <p:cNvSpPr txBox="1"/>
          <p:nvPr/>
        </p:nvSpPr>
        <p:spPr>
          <a:xfrm>
            <a:off x="8346281" y="3935769"/>
            <a:ext cx="536315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72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115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5A62B5-AEF8-0E26-036C-92B63969892E}"/>
              </a:ext>
            </a:extLst>
          </p:cNvPr>
          <p:cNvSpPr txBox="1"/>
          <p:nvPr/>
        </p:nvSpPr>
        <p:spPr>
          <a:xfrm>
            <a:off x="1282843" y="3935769"/>
            <a:ext cx="388589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</a:t>
            </a:r>
            <a:r>
              <a:rPr lang="en-GB" sz="300" dirty="0">
                <a:solidFill>
                  <a:schemeClr val="accent2"/>
                </a:solidFill>
              </a:rPr>
              <a:t> </a:t>
            </a:r>
            <a:r>
              <a:rPr lang="en-GB" sz="900" dirty="0">
                <a:solidFill>
                  <a:schemeClr val="accent2"/>
                </a:solidFill>
              </a:rPr>
              <a:t>168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9BAACC-6E9D-1664-C426-741C7D933973}"/>
              </a:ext>
            </a:extLst>
          </p:cNvPr>
          <p:cNvSpPr txBox="1"/>
          <p:nvPr/>
        </p:nvSpPr>
        <p:spPr>
          <a:xfrm>
            <a:off x="2697956" y="3935769"/>
            <a:ext cx="451767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824235-A841-FBB4-1F1A-011D20D22AFC}"/>
              </a:ext>
            </a:extLst>
          </p:cNvPr>
          <p:cNvSpPr txBox="1"/>
          <p:nvPr/>
        </p:nvSpPr>
        <p:spPr>
          <a:xfrm>
            <a:off x="4181475" y="3935769"/>
            <a:ext cx="451767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75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9B25EB-B9B4-1D07-D304-E8783B1B5E20}"/>
              </a:ext>
            </a:extLst>
          </p:cNvPr>
          <p:cNvSpPr txBox="1"/>
          <p:nvPr/>
        </p:nvSpPr>
        <p:spPr>
          <a:xfrm>
            <a:off x="7680325" y="3778209"/>
            <a:ext cx="1202271" cy="144000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Sextupoles cost a lot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D118397-2CE4-306B-45D6-073E440FBEEC}"/>
              </a:ext>
            </a:extLst>
          </p:cNvPr>
          <p:cNvSpPr txBox="1"/>
          <p:nvPr/>
        </p:nvSpPr>
        <p:spPr>
          <a:xfrm>
            <a:off x="1790393" y="4267375"/>
            <a:ext cx="1056302" cy="438321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Lots of Sextupoles and Correctors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1E946E-E107-29B9-E4D9-32FBC56CFD52}"/>
              </a:ext>
            </a:extLst>
          </p:cNvPr>
          <p:cNvSpPr txBox="1"/>
          <p:nvPr/>
        </p:nvSpPr>
        <p:spPr>
          <a:xfrm>
            <a:off x="1282842" y="4089962"/>
            <a:ext cx="388589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1</a:t>
            </a:r>
            <a:r>
              <a:rPr lang="en-GB" sz="400" dirty="0">
                <a:solidFill>
                  <a:schemeClr val="accent2"/>
                </a:solidFill>
              </a:rPr>
              <a:t> </a:t>
            </a:r>
            <a:r>
              <a:rPr lang="en-GB" sz="900" dirty="0">
                <a:solidFill>
                  <a:schemeClr val="accent2"/>
                </a:solidFill>
              </a:rPr>
              <a:t>419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0DEAE1-BE3D-E5DF-1401-D22FC21BBBF1}"/>
              </a:ext>
            </a:extLst>
          </p:cNvPr>
          <p:cNvSpPr txBox="1"/>
          <p:nvPr/>
        </p:nvSpPr>
        <p:spPr>
          <a:xfrm>
            <a:off x="1282842" y="4248481"/>
            <a:ext cx="388589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8</a:t>
            </a:r>
            <a:r>
              <a:rPr lang="en-GB" sz="500" dirty="0">
                <a:solidFill>
                  <a:schemeClr val="accent2"/>
                </a:solidFill>
              </a:rPr>
              <a:t> </a:t>
            </a:r>
            <a:r>
              <a:rPr lang="en-GB" sz="900" dirty="0">
                <a:solidFill>
                  <a:schemeClr val="accent2"/>
                </a:solidFill>
              </a:rPr>
              <a:t>472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8C24B1-8B3B-2F45-CE85-D374A02AD694}"/>
              </a:ext>
            </a:extLst>
          </p:cNvPr>
          <p:cNvSpPr txBox="1"/>
          <p:nvPr/>
        </p:nvSpPr>
        <p:spPr>
          <a:xfrm>
            <a:off x="1282842" y="4845321"/>
            <a:ext cx="388589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6</a:t>
            </a:r>
            <a:r>
              <a:rPr lang="en-GB" sz="500" dirty="0">
                <a:solidFill>
                  <a:schemeClr val="accent2"/>
                </a:solidFill>
              </a:rPr>
              <a:t> </a:t>
            </a:r>
            <a:r>
              <a:rPr lang="en-GB" sz="900" dirty="0">
                <a:solidFill>
                  <a:schemeClr val="accent2"/>
                </a:solidFill>
              </a:rPr>
              <a:t>112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F8E382-933B-312B-272F-2C65B7409529}"/>
              </a:ext>
            </a:extLst>
          </p:cNvPr>
          <p:cNvSpPr txBox="1"/>
          <p:nvPr/>
        </p:nvSpPr>
        <p:spPr>
          <a:xfrm>
            <a:off x="6624023" y="4288424"/>
            <a:ext cx="1140628" cy="438321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/>
              <a:t>Correctors converters aren't redundant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C64E1BC-FE51-9630-9D9D-04F6D6708EB4}"/>
              </a:ext>
            </a:extLst>
          </p:cNvPr>
          <p:cNvSpPr txBox="1"/>
          <p:nvPr/>
        </p:nvSpPr>
        <p:spPr>
          <a:xfrm>
            <a:off x="1282842" y="4688159"/>
            <a:ext cx="388589" cy="144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wrap="square" lIns="0" tIns="0" rIns="5400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900" dirty="0">
                <a:solidFill>
                  <a:schemeClr val="accent2"/>
                </a:solidFill>
              </a:rPr>
              <a:t>692</a:t>
            </a:r>
          </a:p>
        </p:txBody>
      </p:sp>
    </p:spTree>
    <p:extLst>
      <p:ext uri="{BB962C8B-B14F-4D97-AF65-F5344CB8AC3E}">
        <p14:creationId xmlns:p14="http://schemas.microsoft.com/office/powerpoint/2010/main" val="99882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A8A8234-D4F0-9C6D-740C-B88BFEF7F994}"/>
              </a:ext>
            </a:extLst>
          </p:cNvPr>
          <p:cNvSpPr>
            <a:spLocks noGrp="1"/>
          </p:cNvSpPr>
          <p:nvPr>
            <p:ph sz="quarter" idx="20"/>
            <p:custDataLst>
              <p:tags r:id="rId1"/>
            </p:custDataLst>
          </p:nvPr>
        </p:nvSpPr>
        <p:spPr>
          <a:xfrm>
            <a:off x="3491881" y="1079636"/>
            <a:ext cx="5473888" cy="3960000"/>
          </a:xfrm>
        </p:spPr>
        <p:txBody>
          <a:bodyPr/>
          <a:lstStyle/>
          <a:p>
            <a:pPr marL="85725" indent="-85725"/>
            <a:r>
              <a:rPr lang="en-GB" dirty="0"/>
              <a:t>The collider and booster rely on many sextupole and correctors circuits, each of which cost a substantial amount.</a:t>
            </a:r>
          </a:p>
          <a:p>
            <a:pPr marL="85725" indent="-85725"/>
            <a:r>
              <a:rPr lang="en-GB" b="1" dirty="0"/>
              <a:t>Corrector magnets take 42% of total cost</a:t>
            </a:r>
            <a:br>
              <a:rPr lang="en-GB" dirty="0"/>
            </a:br>
            <a:r>
              <a:rPr lang="en-GB" dirty="0"/>
              <a:t>With redundant converters, the price will increase significantly.</a:t>
            </a:r>
          </a:p>
          <a:p>
            <a:pPr marL="85725" indent="-85725"/>
            <a:r>
              <a:rPr lang="en-GB" b="1" dirty="0"/>
              <a:t>Circuit count vs consumption</a:t>
            </a:r>
            <a:br>
              <a:rPr lang="en-GB" dirty="0"/>
            </a:br>
            <a:r>
              <a:rPr lang="en-GB" dirty="0"/>
              <a:t>Can we reduce the number of circuit or their power consumption ?</a:t>
            </a:r>
          </a:p>
          <a:p>
            <a:pPr marL="85725" indent="-85725"/>
            <a:r>
              <a:rPr lang="en-GB" b="1" dirty="0"/>
              <a:t>Criticality assessment</a:t>
            </a:r>
            <a:br>
              <a:rPr lang="en-GB" dirty="0"/>
            </a:br>
            <a:r>
              <a:rPr lang="en-GB" dirty="0"/>
              <a:t>How many circuit can fail before we lose the beam ? </a:t>
            </a:r>
          </a:p>
          <a:p>
            <a:pPr marL="85725" indent="-85725"/>
            <a:r>
              <a:rPr lang="en-GB" b="1" dirty="0"/>
              <a:t>Targeted redundancy</a:t>
            </a:r>
            <a:br>
              <a:rPr lang="en-GB" dirty="0"/>
            </a:br>
            <a:r>
              <a:rPr lang="en-GB" dirty="0"/>
              <a:t>By applying redundancy at the system level where possible and having redundant converters when needed, we can reduce considerably the overall cost.</a:t>
            </a:r>
            <a:endParaRPr lang="en-GB" dirty="0">
              <a:highlight>
                <a:srgbClr val="E8FF2E"/>
              </a:highlight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5F5EF1-F53C-48B5-0F85-6D176EDCB071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Power Converters : Circuits Optimisation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E8B550-1F99-2D36-8F86-510D87D09032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A72A32-68F7-342C-05AB-7DEFC6518B49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 dirty="0"/>
              <a:t>Magnet's circuits and system optimisation update</a:t>
            </a:r>
            <a:endParaRPr lang="fr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A626C-B275-9F3E-3619-49704DB70E4C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5"/>
            </p:custDataLst>
          </p:nvPr>
        </p:nvSpPr>
        <p:spPr/>
        <p:txBody>
          <a:bodyPr/>
          <a:lstStyle/>
          <a:p>
            <a:fld id="{8C6A40DD-4708-46C6-A021-18DEB597F785}" type="slidenum">
              <a:rPr lang="fr-CH" smtClean="0"/>
              <a:t>7</a:t>
            </a:fld>
            <a:endParaRPr lang="fr-CH"/>
          </a:p>
        </p:txBody>
      </p:sp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ABAC6A3B-737F-921F-2309-AF024B016CDE}"/>
              </a:ext>
            </a:extLst>
          </p:cNvPr>
          <p:cNvPicPr>
            <a:picLocks noGrp="1" noChangeAspect="1"/>
          </p:cNvPicPr>
          <p:nvPr>
            <p:ph sz="quarter" idx="25"/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0365" y="1079500"/>
            <a:ext cx="3164183" cy="396081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0251B38-B524-DF1C-861D-0A422E212E08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411414" y="2115519"/>
            <a:ext cx="1034256" cy="73616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FBFEA5-98B9-8601-63A5-8737906FE05A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411413" y="3750590"/>
            <a:ext cx="1034256" cy="867905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GB" sz="11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4693FB5-9603-4E10-74B4-239E034DB5B9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31044" y="1869838"/>
            <a:ext cx="2714625" cy="12088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99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D7AD60-1BD1-AC66-EAED-FC580501F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43846B-4624-DCD6-8660-25F412F99459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What's new from 2024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CC24E7-059D-1557-7423-8B4835927D64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2FC821-AE89-3A46-32E8-29EE24A699EE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GB"/>
              <a:t>Magnet's circuits and system optimisation update</a:t>
            </a:r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23C64-F5E4-0511-11B5-1EF0D645C733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4"/>
            </p:custDataLst>
          </p:nvPr>
        </p:nvSpPr>
        <p:spPr/>
        <p:txBody>
          <a:bodyPr/>
          <a:lstStyle/>
          <a:p>
            <a:fld id="{8C6A40DD-4708-46C6-A021-18DEB597F785}" type="slidenum">
              <a:rPr lang="fr-CH" smtClean="0"/>
              <a:t>8</a:t>
            </a:fld>
            <a:endParaRPr lang="fr-CH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09406CF-3217-1556-5147-BA6019C2E4DE}"/>
              </a:ext>
            </a:extLst>
          </p:cNvPr>
          <p:cNvSpPr>
            <a:spLocks noGrp="1"/>
          </p:cNvSpPr>
          <p:nvPr>
            <p:ph sz="quarter" idx="20"/>
            <p:custDataLst>
              <p:tags r:id="rId5"/>
            </p:custDataLst>
          </p:nvPr>
        </p:nvSpPr>
        <p:spPr>
          <a:xfrm>
            <a:off x="251412" y="1079636"/>
            <a:ext cx="4182044" cy="3261336"/>
          </a:xfrm>
        </p:spPr>
        <p:txBody>
          <a:bodyPr/>
          <a:lstStyle/>
          <a:p>
            <a:pPr marL="92075" indent="-92075"/>
            <a:r>
              <a:rPr lang="en-GB" dirty="0"/>
              <a:t>More space on cable trays</a:t>
            </a:r>
            <a:br>
              <a:rPr lang="en-GB" dirty="0"/>
            </a:br>
            <a:r>
              <a:rPr lang="en-GB" dirty="0">
                <a:sym typeface="Wingdings" panose="05000000000000000000" pitchFamily="2" charset="2"/>
              </a:rPr>
              <a:t>Space constraint has </a:t>
            </a:r>
            <a:r>
              <a:rPr lang="en-GB" dirty="0"/>
              <a:t>lower impact on the price</a:t>
            </a:r>
          </a:p>
          <a:p>
            <a:r>
              <a:rPr lang="en-GB" dirty="0"/>
              <a:t>Fixed Top-up mode on the booster cycle.</a:t>
            </a:r>
          </a:p>
          <a:p>
            <a:r>
              <a:rPr lang="en-GB" dirty="0"/>
              <a:t>Modelling of the CO2 equivalent mass.</a:t>
            </a:r>
          </a:p>
          <a:p>
            <a:r>
              <a:rPr lang="en-GB" dirty="0"/>
              <a:t>Collider and booster magnet parameters</a:t>
            </a:r>
            <a:br>
              <a:rPr lang="en-GB" dirty="0"/>
            </a:br>
            <a:r>
              <a:rPr lang="en-GB" dirty="0"/>
              <a:t>tweaked and fixed with the magnet team.</a:t>
            </a:r>
          </a:p>
          <a:p>
            <a:r>
              <a:rPr lang="en-GB" dirty="0"/>
              <a:t>Started development of python-based models </a:t>
            </a:r>
            <a:br>
              <a:rPr lang="en-GB" dirty="0"/>
            </a:br>
            <a:r>
              <a:rPr lang="en-GB" dirty="0"/>
              <a:t>and solver.</a:t>
            </a:r>
          </a:p>
        </p:txBody>
      </p:sp>
      <p:pic>
        <p:nvPicPr>
          <p:cNvPr id="6" name="Content Placeholder 11">
            <a:extLst>
              <a:ext uri="{FF2B5EF4-FFF2-40B4-BE49-F238E27FC236}">
                <a16:creationId xmlns:a16="http://schemas.microsoft.com/office/drawing/2014/main" id="{ED2C47DE-FF75-A884-77E2-2EEB7F2F5A5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/>
          <a:stretch>
            <a:fillRect/>
          </a:stretch>
        </p:blipFill>
        <p:spPr bwMode="auto">
          <a:xfrm>
            <a:off x="4221079" y="2454172"/>
            <a:ext cx="3649212" cy="268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E9F127-19AF-C667-2995-B7387E3C691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1"/>
          <a:srcRect l="14313" t="20990" r="15428" b="19597"/>
          <a:stretch/>
        </p:blipFill>
        <p:spPr>
          <a:xfrm>
            <a:off x="7229953" y="432000"/>
            <a:ext cx="1745673" cy="30558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027CD6-1A52-AE9F-A6AE-68B84FD89DF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r="60317" b="24524"/>
          <a:stretch/>
        </p:blipFill>
        <p:spPr>
          <a:xfrm>
            <a:off x="4617373" y="432000"/>
            <a:ext cx="1871447" cy="18748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8B7EC2-6578-6E06-2EA2-3F02ECB870E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/>
          <a:srcRect l="20394" t="65532" r="43204" b="1521"/>
          <a:stretch/>
        </p:blipFill>
        <p:spPr>
          <a:xfrm>
            <a:off x="911562" y="4340972"/>
            <a:ext cx="3280095" cy="69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5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39D684-7BBE-4A55-7777-AC3F7E568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A939E7-49C9-ED8B-9D51-74B2283A195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Global Optimisation Scenarios Results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C8FD53-46EB-5BB4-0F06-04A4641E63BE}"/>
              </a:ext>
            </a:extLst>
          </p:cNvPr>
          <p:cNvSpPr>
            <a:spLocks noGrp="1"/>
          </p:cNvSpPr>
          <p:nvPr>
            <p:ph sz="quarter" idx="24"/>
            <p:custDataLst>
              <p:tags r:id="rId2"/>
            </p:custDataLst>
          </p:nvPr>
        </p:nvSpPr>
        <p:spPr/>
        <p:txBody>
          <a:bodyPr anchor="ctr"/>
          <a:lstStyle/>
          <a:p>
            <a:r>
              <a:rPr lang="en-GB" dirty="0"/>
              <a:t>Following slides present optimised solutions, with varying constraints.</a:t>
            </a:r>
            <a:br>
              <a:rPr lang="en-GB" dirty="0"/>
            </a:br>
            <a:r>
              <a:rPr lang="en-GB" dirty="0"/>
              <a:t>The objective being: reaching an </a:t>
            </a:r>
            <a:r>
              <a:rPr lang="en-GB" b="1" dirty="0">
                <a:highlight>
                  <a:srgbClr val="FAFFD5"/>
                </a:highlight>
              </a:rPr>
              <a:t>Optimum Total Expenditure</a:t>
            </a:r>
            <a:r>
              <a:rPr lang="en-GB" dirty="0"/>
              <a:t> while complying with constraints.</a:t>
            </a:r>
          </a:p>
          <a:p>
            <a:r>
              <a:rPr lang="en-GB" dirty="0"/>
              <a:t>But what is an optimum expenditure ? lowest TOTEX ? lowest OPEX ? lowest CAPEX ?</a:t>
            </a:r>
          </a:p>
          <a:p>
            <a:r>
              <a:rPr lang="en-GB" dirty="0"/>
              <a:t>By minimising the expenditures, minimising the CO2 equivalent mass or by adjusting the OPEX weighting factor, we can achieve different optimum suiting to the needs of the project.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3B1A0-C285-ACC9-AF10-0E725BFD525C}"/>
              </a:ext>
            </a:extLst>
          </p:cNvPr>
          <p:cNvSpPr>
            <a:spLocks noGrp="1"/>
          </p:cNvSpPr>
          <p:nvPr>
            <p:ph type="dt" sz="half" idx="26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21 May 2025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06BC013B-AAFC-9803-4680-635789D2C90C}"/>
              </a:ext>
            </a:extLst>
          </p:cNvPr>
          <p:cNvSpPr>
            <a:spLocks noGrp="1"/>
          </p:cNvSpPr>
          <p:nvPr>
            <p:ph type="ftr" sz="quarter" idx="27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GB"/>
              <a:t>Magnet's circuits and system optimisation update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E5E47-033E-5B8E-B7D7-164AC40129F2}"/>
              </a:ext>
            </a:extLst>
          </p:cNvPr>
          <p:cNvSpPr>
            <a:spLocks noGrp="1"/>
          </p:cNvSpPr>
          <p:nvPr>
            <p:ph type="sldNum" sz="quarter" idx="28"/>
            <p:custDataLst>
              <p:tags r:id="rId5"/>
            </p:custDataLst>
          </p:nvPr>
        </p:nvSpPr>
        <p:spPr/>
        <p:txBody>
          <a:bodyPr/>
          <a:lstStyle/>
          <a:p>
            <a:fld id="{0F59AB48-D9AF-4ABA-83FE-83831ED3E127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BA7AE4-0672-C29A-5399-81FDCCA618A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6695" y="3022938"/>
            <a:ext cx="9010610" cy="212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7621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MainTemplate">
  <a:themeElements>
    <a:clrScheme name="FC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 w="19050">
          <a:noFill/>
        </a:ln>
      </a:spPr>
      <a:bodyPr wrap="square" rtlCol="0" anchor="ctr">
        <a:noAutofit/>
      </a:bodyPr>
      <a:lstStyle>
        <a:defPPr algn="ctr">
          <a:lnSpc>
            <a:spcPct val="100000"/>
          </a:lnSpc>
          <a:spcBef>
            <a:spcPts val="600"/>
          </a:spcBef>
          <a:spcAft>
            <a:spcPts val="600"/>
          </a:spcAft>
          <a:defRPr sz="11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_Week-2024-Global_Optimisation-2024xxxx.pptx" id="{6B273F17-43FE-4BEB-BBCF-A3547D1208DE}" vid="{DCB6B21E-49C6-4C8F-B756-20D8D06A6B7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17603</TotalTime>
  <Words>1796</Words>
  <Application>Microsoft Office PowerPoint</Application>
  <PresentationFormat>On-screen Show (16:9)</PresentationFormat>
  <Paragraphs>229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Courier New</vt:lpstr>
      <vt:lpstr>Wingdings</vt:lpstr>
      <vt:lpstr>MainTemplate</vt:lpstr>
      <vt:lpstr>Magnet's circuits and system optimisation update</vt:lpstr>
      <vt:lpstr>Table of Contents</vt:lpstr>
      <vt:lpstr>Submodels of Global Model</vt:lpstr>
      <vt:lpstr>Parameter Consideration of Global Model</vt:lpstr>
      <vt:lpstr>Price Consideration and Constraints of Global Model</vt:lpstr>
      <vt:lpstr>Power Converters : Top-Down Price Estimation</vt:lpstr>
      <vt:lpstr>Power Converters : Circuits Optimisation</vt:lpstr>
      <vt:lpstr>What's new from 2024</vt:lpstr>
      <vt:lpstr>Global Optimisation Scenarios Results</vt:lpstr>
      <vt:lpstr>Varying Number of Alcoves by Minimising TOTEX</vt:lpstr>
      <vt:lpstr>Minimising CO2 Equivalent Mass With 7 Alcoves</vt:lpstr>
      <vt:lpstr>Minimising CO2e - Varying Number of Alcoves </vt:lpstr>
      <vt:lpstr>Changing OPEX Weighting Factor with 7 Alcoves</vt:lpstr>
      <vt:lpstr>Conclusion</vt:lpstr>
      <vt:lpstr>PowerPoint Presentation</vt:lpstr>
      <vt:lpstr>Annexe</vt:lpstr>
      <vt:lpstr>Small and Big Alcoves in the Arcs</vt:lpstr>
      <vt:lpstr>Increasing Number of Alcoves by Minimising TOTEX</vt:lpstr>
      <vt:lpstr>Minimising CO2 Equivalent Mass</vt:lpstr>
      <vt:lpstr>Changing OPEX Weighting Factor with 7 Alcoves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Powering Optimisation Concept</dc:title>
  <dc:creator>Byamba Wicki</dc:creator>
  <cp:lastModifiedBy>Byamba Wicki</cp:lastModifiedBy>
  <cp:revision>1238</cp:revision>
  <dcterms:created xsi:type="dcterms:W3CDTF">2023-10-02T06:27:14Z</dcterms:created>
  <dcterms:modified xsi:type="dcterms:W3CDTF">2025-05-20T16:53:30Z</dcterms:modified>
</cp:coreProperties>
</file>