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25"/>
  </p:notesMasterIdLst>
  <p:sldIdLst>
    <p:sldId id="256" r:id="rId4"/>
    <p:sldId id="258" r:id="rId5"/>
    <p:sldId id="276" r:id="rId6"/>
    <p:sldId id="277" r:id="rId7"/>
    <p:sldId id="278" r:id="rId8"/>
    <p:sldId id="259" r:id="rId9"/>
    <p:sldId id="279" r:id="rId10"/>
    <p:sldId id="280" r:id="rId11"/>
    <p:sldId id="291" r:id="rId12"/>
    <p:sldId id="282" r:id="rId13"/>
    <p:sldId id="293" r:id="rId14"/>
    <p:sldId id="283" r:id="rId15"/>
    <p:sldId id="285" r:id="rId16"/>
    <p:sldId id="292" r:id="rId17"/>
    <p:sldId id="287" r:id="rId18"/>
    <p:sldId id="288" r:id="rId19"/>
    <p:sldId id="289" r:id="rId20"/>
    <p:sldId id="290" r:id="rId21"/>
    <p:sldId id="265" r:id="rId22"/>
    <p:sldId id="286" r:id="rId23"/>
    <p:sldId id="274" r:id="rId24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258"/>
            <p14:sldId id="276"/>
            <p14:sldId id="277"/>
            <p14:sldId id="278"/>
            <p14:sldId id="259"/>
            <p14:sldId id="279"/>
            <p14:sldId id="280"/>
            <p14:sldId id="291"/>
            <p14:sldId id="282"/>
            <p14:sldId id="293"/>
            <p14:sldId id="283"/>
            <p14:sldId id="285"/>
            <p14:sldId id="292"/>
            <p14:sldId id="287"/>
            <p14:sldId id="288"/>
            <p14:sldId id="289"/>
            <p14:sldId id="290"/>
            <p14:sldId id="265"/>
            <p14:sldId id="286"/>
            <p14:sldId id="274"/>
          </p14:sldIdLst>
        </p14:section>
        <p14:section name="Toolbox Slides" id="{878827CB-F001-431E-8642-0DF02B629B7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51A2"/>
    <a:srgbClr val="FFFFFF"/>
    <a:srgbClr val="F9E6E6"/>
    <a:srgbClr val="DCDDF8"/>
    <a:srgbClr val="000000"/>
    <a:srgbClr val="008000"/>
    <a:srgbClr val="E5F2E5"/>
    <a:srgbClr val="F2F2F2"/>
    <a:srgbClr val="0F124A"/>
    <a:srgbClr val="DFDF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4" autoAdjust="0"/>
    <p:restoredTop sz="94712" autoAdjust="0"/>
  </p:normalViewPr>
  <p:slideViewPr>
    <p:cSldViewPr>
      <p:cViewPr varScale="1">
        <p:scale>
          <a:sx n="102" d="100"/>
          <a:sy n="102" d="100"/>
        </p:scale>
        <p:origin x="66" y="237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21.05.2025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svg"/><Relationship Id="rId3" Type="http://schemas.openxmlformats.org/officeDocument/2006/relationships/image" Target="../media/image15.svg"/><Relationship Id="rId7" Type="http://schemas.openxmlformats.org/officeDocument/2006/relationships/image" Target="../media/image17.svg"/><Relationship Id="rId12" Type="http://schemas.openxmlformats.org/officeDocument/2006/relationships/image" Target="../media/image2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11" Type="http://schemas.openxmlformats.org/officeDocument/2006/relationships/image" Target="../media/image21.svg"/><Relationship Id="rId5" Type="http://schemas.openxmlformats.org/officeDocument/2006/relationships/image" Target="../media/image13.svg"/><Relationship Id="rId10" Type="http://schemas.openxmlformats.org/officeDocument/2006/relationships/image" Target="../media/image20.png"/><Relationship Id="rId4" Type="http://schemas.openxmlformats.org/officeDocument/2006/relationships/image" Target="../media/image12.png"/><Relationship Id="rId9" Type="http://schemas.openxmlformats.org/officeDocument/2006/relationships/image" Target="../media/image19.svg"/><Relationship Id="rId1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image" Target="../media/image26.sv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svg"/><Relationship Id="rId5" Type="http://schemas.openxmlformats.org/officeDocument/2006/relationships/image" Target="../media/image28.png"/><Relationship Id="rId10" Type="http://schemas.openxmlformats.org/officeDocument/2006/relationships/image" Target="../media/image33.svg"/><Relationship Id="rId4" Type="http://schemas.openxmlformats.org/officeDocument/2006/relationships/image" Target="../media/image27.png"/><Relationship Id="rId9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svg"/><Relationship Id="rId5" Type="http://schemas.openxmlformats.org/officeDocument/2006/relationships/image" Target="../media/image14.png"/><Relationship Id="rId4" Type="http://schemas.openxmlformats.org/officeDocument/2006/relationships/image" Target="../media/image36.svg"/><Relationship Id="rId9" Type="http://schemas.openxmlformats.org/officeDocument/2006/relationships/image" Target="../media/image30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svg"/><Relationship Id="rId3" Type="http://schemas.openxmlformats.org/officeDocument/2006/relationships/image" Target="../media/image35.png"/><Relationship Id="rId7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Relationship Id="rId9" Type="http://schemas.openxmlformats.org/officeDocument/2006/relationships/image" Target="../media/image30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13" Type="http://schemas.openxmlformats.org/officeDocument/2006/relationships/image" Target="../media/image21.svg"/><Relationship Id="rId3" Type="http://schemas.openxmlformats.org/officeDocument/2006/relationships/image" Target="../media/image15.svg"/><Relationship Id="rId7" Type="http://schemas.openxmlformats.org/officeDocument/2006/relationships/image" Target="../media/image17.svg"/><Relationship Id="rId12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42.png"/><Relationship Id="rId1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0.png"/><Relationship Id="rId13" Type="http://schemas.openxmlformats.org/officeDocument/2006/relationships/image" Target="../media/image21.svg"/><Relationship Id="rId3" Type="http://schemas.openxmlformats.org/officeDocument/2006/relationships/image" Target="../media/image15.svg"/><Relationship Id="rId7" Type="http://schemas.openxmlformats.org/officeDocument/2006/relationships/image" Target="../media/image17.svg"/><Relationship Id="rId12" Type="http://schemas.openxmlformats.org/officeDocument/2006/relationships/image" Target="../media/image2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5" Type="http://schemas.openxmlformats.org/officeDocument/2006/relationships/image" Target="../media/image2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42.png"/><Relationship Id="rId1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2.png"/><Relationship Id="rId5" Type="http://schemas.openxmlformats.org/officeDocument/2006/relationships/image" Target="../media/image36.png"/><Relationship Id="rId4" Type="http://schemas.openxmlformats.org/officeDocument/2006/relationships/image" Target="../media/image17.sv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cap="none" dirty="0"/>
              <a:t>Fast readout system for beam</a:t>
            </a:r>
            <a:br>
              <a:rPr lang="en-US" cap="none" dirty="0"/>
            </a:br>
            <a:r>
              <a:rPr lang="en-US" cap="none" dirty="0"/>
              <a:t>signal digitalization in the FCC era</a:t>
            </a: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AT" dirty="0"/>
              <a:t>Thibaut Lefevre, Tom Levens, Stefano Mazzoni, </a:t>
            </a:r>
            <a:r>
              <a:rPr lang="de-AT" u="sng" dirty="0"/>
              <a:t>Andreas Schl</a:t>
            </a:r>
            <a:r>
              <a:rPr lang="de-CH" b="0" u="sng" dirty="0"/>
              <a:t>ö</a:t>
            </a:r>
            <a:r>
              <a:rPr lang="de-AT" u="sng" dirty="0"/>
              <a:t>gelhofer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B75C5EC8-F6BE-4EDD-8A1F-E7C4E339CEB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BB9E9-174B-4F66-D6EA-BF6BC03C8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9317A2E-364E-B8F9-C2B0-F1FFF0207E05}"/>
              </a:ext>
            </a:extLst>
          </p:cNvPr>
          <p:cNvSpPr/>
          <p:nvPr/>
        </p:nvSpPr>
        <p:spPr>
          <a:xfrm>
            <a:off x="3773776" y="4011910"/>
            <a:ext cx="1451428" cy="493042"/>
          </a:xfrm>
          <a:prstGeom prst="roundRect">
            <a:avLst/>
          </a:prstGeom>
          <a:solidFill>
            <a:srgbClr val="C0000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2C58C4A-42AF-AE7F-3AA6-5E4D9375A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setup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0139FE56-942B-658F-687D-DB1CEDDB2B6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FF8BDDB6-22D0-99C1-CE6F-E8C064D213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3105155" y="1922532"/>
            <a:ext cx="639511" cy="157419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3E21E674-417B-34FD-68DD-92B5ECABB8DB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2258609" y="3196912"/>
            <a:ext cx="1597818" cy="195173"/>
          </a:xfrm>
          <a:prstGeom prst="rect">
            <a:avLst/>
          </a:prstGeom>
        </p:spPr>
      </p:pic>
      <p:pic>
        <p:nvPicPr>
          <p:cNvPr id="16" name="Graphic 15">
            <a:extLst>
              <a:ext uri="{FF2B5EF4-FFF2-40B4-BE49-F238E27FC236}">
                <a16:creationId xmlns:a16="http://schemas.microsoft.com/office/drawing/2014/main" id="{F136C636-8BD5-8153-5D6D-58DB776CFD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6009889" y="3102071"/>
            <a:ext cx="806059" cy="28711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6C132D9-C339-ACD7-5DAD-E5A9C2A2937A}"/>
              </a:ext>
            </a:extLst>
          </p:cNvPr>
          <p:cNvSpPr/>
          <p:nvPr/>
        </p:nvSpPr>
        <p:spPr>
          <a:xfrm>
            <a:off x="7631725" y="2957501"/>
            <a:ext cx="972723" cy="430489"/>
          </a:xfrm>
          <a:prstGeom prst="rect">
            <a:avLst/>
          </a:prstGeom>
          <a:solidFill>
            <a:srgbClr val="F2F2F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001D583C-F94B-59EF-9CF1-477BD6E76E64}"/>
              </a:ext>
            </a:extLst>
          </p:cNvPr>
          <p:cNvSpPr/>
          <p:nvPr/>
        </p:nvSpPr>
        <p:spPr>
          <a:xfrm>
            <a:off x="5828930" y="1433308"/>
            <a:ext cx="2919534" cy="3417658"/>
          </a:xfrm>
          <a:prstGeom prst="roundRect">
            <a:avLst>
              <a:gd name="adj" fmla="val 4472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290073-F4F9-1E6D-D3D6-E2DAE435770B}"/>
              </a:ext>
            </a:extLst>
          </p:cNvPr>
          <p:cNvSpPr txBox="1"/>
          <p:nvPr/>
        </p:nvSpPr>
        <p:spPr>
          <a:xfrm>
            <a:off x="878561" y="4449570"/>
            <a:ext cx="767118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i="1" dirty="0">
                <a:solidFill>
                  <a:srgbClr val="000000"/>
                </a:solidFill>
                <a:latin typeface="LM Roman 10" panose="00000500000000000000" pitchFamily="50" charset="0"/>
              </a:rPr>
              <a:t>Photodetector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52EE50E-DB6E-0BD3-141E-22BF988113A1}"/>
              </a:ext>
            </a:extLst>
          </p:cNvPr>
          <p:cNvSpPr txBox="1"/>
          <p:nvPr/>
        </p:nvSpPr>
        <p:spPr>
          <a:xfrm>
            <a:off x="7344144" y="2136023"/>
            <a:ext cx="79188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DC bias voltage</a:t>
            </a:r>
            <a:endParaRPr lang="en-GB" sz="9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225CA84-9D68-61F5-96F9-11D180E26BA2}"/>
              </a:ext>
            </a:extLst>
          </p:cNvPr>
          <p:cNvSpPr txBox="1"/>
          <p:nvPr/>
        </p:nvSpPr>
        <p:spPr>
          <a:xfrm>
            <a:off x="6267548" y="2256270"/>
            <a:ext cx="71814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EO modulator</a:t>
            </a:r>
            <a:endParaRPr lang="en-GB" sz="9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BCC64CA8-1920-511B-5D73-DC2F698BB17B}"/>
              </a:ext>
            </a:extLst>
          </p:cNvPr>
          <p:cNvCxnSpPr>
            <a:cxnSpLocks/>
          </p:cNvCxnSpPr>
          <p:nvPr/>
        </p:nvCxnSpPr>
        <p:spPr>
          <a:xfrm>
            <a:off x="7286644" y="2415679"/>
            <a:ext cx="0" cy="876153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BEC27BB0-8A4E-F48D-3157-B11EC6719107}"/>
              </a:ext>
            </a:extLst>
          </p:cNvPr>
          <p:cNvCxnSpPr>
            <a:cxnSpLocks/>
            <a:stCxn id="86" idx="0"/>
            <a:endCxn id="90" idx="0"/>
          </p:cNvCxnSpPr>
          <p:nvPr/>
        </p:nvCxnSpPr>
        <p:spPr>
          <a:xfrm flipH="1">
            <a:off x="4386455" y="1973427"/>
            <a:ext cx="2552244" cy="517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A6181166-77A8-A781-DD14-D6D0E257AB22}"/>
              </a:ext>
            </a:extLst>
          </p:cNvPr>
          <p:cNvSpPr txBox="1"/>
          <p:nvPr/>
        </p:nvSpPr>
        <p:spPr>
          <a:xfrm>
            <a:off x="1804142" y="4433277"/>
            <a:ext cx="1597818" cy="13849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900" i="1" dirty="0">
                <a:solidFill>
                  <a:srgbClr val="000000"/>
                </a:solidFill>
                <a:latin typeface="LM Roman 10" panose="00000500000000000000" pitchFamily="50" charset="0"/>
              </a:rPr>
              <a:t>stretched time</a:t>
            </a:r>
            <a:endParaRPr lang="en-GB" sz="9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DCE737DA-49D9-6468-E955-11BEA997D801}"/>
              </a:ext>
            </a:extLst>
          </p:cNvPr>
          <p:cNvSpPr/>
          <p:nvPr/>
        </p:nvSpPr>
        <p:spPr>
          <a:xfrm>
            <a:off x="1804141" y="4019136"/>
            <a:ext cx="1596612" cy="358405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>
              <a:solidFill>
                <a:srgbClr val="00000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657BEE-0CA5-E921-1DBC-5D2030D77275}"/>
              </a:ext>
            </a:extLst>
          </p:cNvPr>
          <p:cNvSpPr txBox="1"/>
          <p:nvPr/>
        </p:nvSpPr>
        <p:spPr>
          <a:xfrm>
            <a:off x="2017790" y="3847970"/>
            <a:ext cx="119406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i="1" dirty="0">
                <a:solidFill>
                  <a:srgbClr val="000000"/>
                </a:solidFill>
                <a:latin typeface="LM Roman 10" panose="00000500000000000000" pitchFamily="50" charset="0"/>
              </a:rPr>
              <a:t>Read-out electronics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E4B63A31-87F9-BD31-3147-6A56374266D9}"/>
              </a:ext>
            </a:extLst>
          </p:cNvPr>
          <p:cNvSpPr txBox="1"/>
          <p:nvPr/>
        </p:nvSpPr>
        <p:spPr>
          <a:xfrm>
            <a:off x="778242" y="1206719"/>
            <a:ext cx="491760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b="1" dirty="0">
                <a:solidFill>
                  <a:srgbClr val="000000"/>
                </a:solidFill>
                <a:latin typeface="+mj-lt"/>
              </a:rPr>
              <a:t>Laser and electronics</a:t>
            </a:r>
            <a:endParaRPr lang="en-GB" sz="9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7E0C8B3-FB7F-A23A-EFBB-3B0530D0D255}"/>
              </a:ext>
            </a:extLst>
          </p:cNvPr>
          <p:cNvSpPr txBox="1"/>
          <p:nvPr/>
        </p:nvSpPr>
        <p:spPr>
          <a:xfrm>
            <a:off x="5825764" y="1203598"/>
            <a:ext cx="291953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b="1" dirty="0">
                <a:solidFill>
                  <a:srgbClr val="000000"/>
                </a:solidFill>
                <a:latin typeface="+mj-lt"/>
              </a:rPr>
              <a:t>Modulator and signal source</a:t>
            </a:r>
            <a:endParaRPr lang="en-GB" sz="900" dirty="0">
              <a:solidFill>
                <a:srgbClr val="000000"/>
              </a:solidFill>
              <a:latin typeface="+mj-lt"/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83134BA-845A-F55B-C838-2464D82B817D}"/>
              </a:ext>
            </a:extLst>
          </p:cNvPr>
          <p:cNvCxnSpPr>
            <a:cxnSpLocks/>
          </p:cNvCxnSpPr>
          <p:nvPr/>
        </p:nvCxnSpPr>
        <p:spPr>
          <a:xfrm>
            <a:off x="7119087" y="2415679"/>
            <a:ext cx="168830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4F6E5BF-6DE2-0E27-92FE-503A833262E3}"/>
              </a:ext>
            </a:extLst>
          </p:cNvPr>
          <p:cNvCxnSpPr>
            <a:cxnSpLocks/>
          </p:cNvCxnSpPr>
          <p:nvPr/>
        </p:nvCxnSpPr>
        <p:spPr>
          <a:xfrm>
            <a:off x="7125478" y="2239823"/>
            <a:ext cx="168830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49CA446B-40FF-52BA-377D-8F4E2612211B}"/>
              </a:ext>
            </a:extLst>
          </p:cNvPr>
          <p:cNvSpPr txBox="1"/>
          <p:nvPr/>
        </p:nvSpPr>
        <p:spPr>
          <a:xfrm>
            <a:off x="7344144" y="2403517"/>
            <a:ext cx="487313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RF signal</a:t>
            </a:r>
            <a:endParaRPr lang="en-GB" sz="9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86" name="Arc 85">
            <a:extLst>
              <a:ext uri="{FF2B5EF4-FFF2-40B4-BE49-F238E27FC236}">
                <a16:creationId xmlns:a16="http://schemas.microsoft.com/office/drawing/2014/main" id="{D8874C60-6B2C-47E5-E262-8B9048E68703}"/>
              </a:ext>
            </a:extLst>
          </p:cNvPr>
          <p:cNvSpPr/>
          <p:nvPr/>
        </p:nvSpPr>
        <p:spPr>
          <a:xfrm>
            <a:off x="6789999" y="1973404"/>
            <a:ext cx="302885" cy="286208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A4511764-7620-2399-2315-1AA4D29926E1}"/>
              </a:ext>
            </a:extLst>
          </p:cNvPr>
          <p:cNvCxnSpPr>
            <a:cxnSpLocks/>
          </p:cNvCxnSpPr>
          <p:nvPr/>
        </p:nvCxnSpPr>
        <p:spPr>
          <a:xfrm>
            <a:off x="4012925" y="1845793"/>
            <a:ext cx="0" cy="208991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E943F9E3-4500-42B2-7014-B075C231C3AC}"/>
              </a:ext>
            </a:extLst>
          </p:cNvPr>
          <p:cNvCxnSpPr>
            <a:cxnSpLocks/>
          </p:cNvCxnSpPr>
          <p:nvPr/>
        </p:nvCxnSpPr>
        <p:spPr>
          <a:xfrm flipH="1">
            <a:off x="3923637" y="1917972"/>
            <a:ext cx="181863" cy="60806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0DB2DF6E-C40D-71D6-159A-C1574F029716}"/>
              </a:ext>
            </a:extLst>
          </p:cNvPr>
          <p:cNvSpPr/>
          <p:nvPr/>
        </p:nvSpPr>
        <p:spPr>
          <a:xfrm rot="16200000">
            <a:off x="4172961" y="1968682"/>
            <a:ext cx="110087" cy="32507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465CD56C-B634-612E-1A31-67D51A5B616F}"/>
              </a:ext>
            </a:extLst>
          </p:cNvPr>
          <p:cNvSpPr/>
          <p:nvPr/>
        </p:nvSpPr>
        <p:spPr>
          <a:xfrm rot="16200000" flipH="1">
            <a:off x="4172801" y="1862522"/>
            <a:ext cx="102232" cy="325075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896F6A82-2BB8-B762-D8C2-1381D0A936E1}"/>
              </a:ext>
            </a:extLst>
          </p:cNvPr>
          <p:cNvCxnSpPr>
            <a:cxnSpLocks/>
          </p:cNvCxnSpPr>
          <p:nvPr/>
        </p:nvCxnSpPr>
        <p:spPr>
          <a:xfrm flipH="1">
            <a:off x="4290387" y="1839000"/>
            <a:ext cx="181863" cy="60806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69B4DC58-4F8C-EEC9-9508-3AAD090BEE98}"/>
              </a:ext>
            </a:extLst>
          </p:cNvPr>
          <p:cNvCxnSpPr>
            <a:cxnSpLocks/>
          </p:cNvCxnSpPr>
          <p:nvPr/>
        </p:nvCxnSpPr>
        <p:spPr>
          <a:xfrm>
            <a:off x="4381318" y="2232529"/>
            <a:ext cx="0" cy="208991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7BB2A505-60F8-5EB1-727E-E6C5573E74D4}"/>
              </a:ext>
            </a:extLst>
          </p:cNvPr>
          <p:cNvCxnSpPr>
            <a:cxnSpLocks/>
          </p:cNvCxnSpPr>
          <p:nvPr/>
        </p:nvCxnSpPr>
        <p:spPr>
          <a:xfrm flipH="1">
            <a:off x="4410332" y="2186818"/>
            <a:ext cx="30766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49171ABA-C9CE-ECA3-F079-B35F54C32F56}"/>
              </a:ext>
            </a:extLst>
          </p:cNvPr>
          <p:cNvCxnSpPr>
            <a:cxnSpLocks/>
          </p:cNvCxnSpPr>
          <p:nvPr/>
        </p:nvCxnSpPr>
        <p:spPr>
          <a:xfrm flipH="1">
            <a:off x="4468724" y="2189757"/>
            <a:ext cx="30766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11684D67-C710-C73B-8E49-9F8323FD1E24}"/>
              </a:ext>
            </a:extLst>
          </p:cNvPr>
          <p:cNvCxnSpPr>
            <a:cxnSpLocks/>
          </p:cNvCxnSpPr>
          <p:nvPr/>
        </p:nvCxnSpPr>
        <p:spPr>
          <a:xfrm flipH="1">
            <a:off x="4527464" y="2188237"/>
            <a:ext cx="30766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5651A6D5-7C68-E493-AB78-DF8D60E09122}"/>
              </a:ext>
            </a:extLst>
          </p:cNvPr>
          <p:cNvSpPr/>
          <p:nvPr/>
        </p:nvSpPr>
        <p:spPr>
          <a:xfrm>
            <a:off x="778242" y="1433308"/>
            <a:ext cx="4917602" cy="3417658"/>
          </a:xfrm>
          <a:prstGeom prst="roundRect">
            <a:avLst>
              <a:gd name="adj" fmla="val 4115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98" name="Arc 97">
            <a:extLst>
              <a:ext uri="{FF2B5EF4-FFF2-40B4-BE49-F238E27FC236}">
                <a16:creationId xmlns:a16="http://schemas.microsoft.com/office/drawing/2014/main" id="{5DB3CDF1-D833-D840-E200-1248C48D4754}"/>
              </a:ext>
            </a:extLst>
          </p:cNvPr>
          <p:cNvSpPr/>
          <p:nvPr/>
        </p:nvSpPr>
        <p:spPr>
          <a:xfrm rot="16200000">
            <a:off x="1258342" y="3398706"/>
            <a:ext cx="302885" cy="286208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354C30C2-FE24-9BE0-5783-A96143BFAB59}"/>
              </a:ext>
            </a:extLst>
          </p:cNvPr>
          <p:cNvCxnSpPr>
            <a:cxnSpLocks/>
            <a:endCxn id="98" idx="0"/>
          </p:cNvCxnSpPr>
          <p:nvPr/>
        </p:nvCxnSpPr>
        <p:spPr>
          <a:xfrm flipH="1" flipV="1">
            <a:off x="1266705" y="3544553"/>
            <a:ext cx="1205" cy="648688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 99">
            <a:extLst>
              <a:ext uri="{FF2B5EF4-FFF2-40B4-BE49-F238E27FC236}">
                <a16:creationId xmlns:a16="http://schemas.microsoft.com/office/drawing/2014/main" id="{F6C09263-CC61-E5C6-8B44-6E1D47FBC58E}"/>
              </a:ext>
            </a:extLst>
          </p:cNvPr>
          <p:cNvSpPr/>
          <p:nvPr/>
        </p:nvSpPr>
        <p:spPr>
          <a:xfrm rot="16200000">
            <a:off x="1185341" y="4245285"/>
            <a:ext cx="166978" cy="9753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6A29A07-3074-8652-F05F-6521920AD82A}"/>
              </a:ext>
            </a:extLst>
          </p:cNvPr>
          <p:cNvSpPr txBox="1"/>
          <p:nvPr/>
        </p:nvSpPr>
        <p:spPr>
          <a:xfrm>
            <a:off x="4548514" y="1805277"/>
            <a:ext cx="493423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1</a:t>
            </a:r>
            <a:endParaRPr lang="en-GB" sz="9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7426819-AE7B-1C89-A44B-FC960E2A3CD5}"/>
              </a:ext>
            </a:extLst>
          </p:cNvPr>
          <p:cNvSpPr txBox="1"/>
          <p:nvPr/>
        </p:nvSpPr>
        <p:spPr>
          <a:xfrm>
            <a:off x="3721340" y="3483920"/>
            <a:ext cx="70664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b="1" dirty="0">
                <a:solidFill>
                  <a:srgbClr val="101010"/>
                </a:solidFill>
                <a:latin typeface="LM Roman 10" panose="00000500000000000000" pitchFamily="50" charset="0"/>
              </a:rPr>
              <a:t>20</a:t>
            </a:r>
            <a:r>
              <a:rPr lang="de-DE" sz="500" b="1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1000" b="1" dirty="0">
                <a:solidFill>
                  <a:srgbClr val="101010"/>
                </a:solidFill>
                <a:latin typeface="LM Roman 10" panose="00000500000000000000" pitchFamily="50" charset="0"/>
              </a:rPr>
              <a:t>km</a:t>
            </a:r>
            <a:endParaRPr lang="en-GB" sz="1000" b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D729435C-0E1A-2F01-781C-3F579767CA4A}"/>
              </a:ext>
            </a:extLst>
          </p:cNvPr>
          <p:cNvSpPr txBox="1"/>
          <p:nvPr/>
        </p:nvSpPr>
        <p:spPr>
          <a:xfrm>
            <a:off x="4580494" y="2126022"/>
            <a:ext cx="408755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2</a:t>
            </a:r>
            <a:endParaRPr lang="en-GB" sz="9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05" name="Graphic 104">
            <a:extLst>
              <a:ext uri="{FF2B5EF4-FFF2-40B4-BE49-F238E27FC236}">
                <a16:creationId xmlns:a16="http://schemas.microsoft.com/office/drawing/2014/main" id="{93B98E91-9D1D-53E8-D78F-020034156E62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 l="30731" r="32442"/>
          <a:stretch/>
        </p:blipFill>
        <p:spPr>
          <a:xfrm>
            <a:off x="1380422" y="2135430"/>
            <a:ext cx="67233" cy="238908"/>
          </a:xfrm>
          <a:prstGeom prst="rect">
            <a:avLst/>
          </a:prstGeom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2C042296-8E5C-9FE6-2BDB-C017C9D22820}"/>
              </a:ext>
            </a:extLst>
          </p:cNvPr>
          <p:cNvCxnSpPr>
            <a:cxnSpLocks/>
            <a:stCxn id="107" idx="2"/>
          </p:cNvCxnSpPr>
          <p:nvPr/>
        </p:nvCxnSpPr>
        <p:spPr>
          <a:xfrm>
            <a:off x="1338046" y="2373285"/>
            <a:ext cx="1006439" cy="1052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9FDCDBD-6F33-EE35-9092-DA458E461725}"/>
              </a:ext>
            </a:extLst>
          </p:cNvPr>
          <p:cNvSpPr/>
          <p:nvPr/>
        </p:nvSpPr>
        <p:spPr>
          <a:xfrm rot="16200000">
            <a:off x="1197098" y="2279257"/>
            <a:ext cx="93838" cy="18805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5DE507F3-C309-B686-BC70-01693EC3642C}"/>
              </a:ext>
            </a:extLst>
          </p:cNvPr>
          <p:cNvSpPr txBox="1"/>
          <p:nvPr/>
        </p:nvSpPr>
        <p:spPr>
          <a:xfrm>
            <a:off x="917693" y="2513055"/>
            <a:ext cx="65562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Femtosecond</a:t>
            </a:r>
          </a:p>
          <a:p>
            <a:pPr algn="ctr"/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laser</a:t>
            </a:r>
            <a:endParaRPr lang="en-GB" sz="9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109" name="Graphic 108">
            <a:extLst>
              <a:ext uri="{FF2B5EF4-FFF2-40B4-BE49-F238E27FC236}">
                <a16:creationId xmlns:a16="http://schemas.microsoft.com/office/drawing/2014/main" id="{2525FBB4-6739-F076-8AE2-CDACE8BEB1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6200000" flipH="1">
            <a:off x="1899993" y="1853365"/>
            <a:ext cx="148177" cy="168052"/>
          </a:xfrm>
          <a:prstGeom prst="rect">
            <a:avLst/>
          </a:prstGeom>
        </p:spPr>
      </p:pic>
      <p:grpSp>
        <p:nvGrpSpPr>
          <p:cNvPr id="110" name="Group 109">
            <a:extLst>
              <a:ext uri="{FF2B5EF4-FFF2-40B4-BE49-F238E27FC236}">
                <a16:creationId xmlns:a16="http://schemas.microsoft.com/office/drawing/2014/main" id="{656765F6-AE7A-526A-12F0-84E3D094DBE8}"/>
              </a:ext>
            </a:extLst>
          </p:cNvPr>
          <p:cNvGrpSpPr/>
          <p:nvPr/>
        </p:nvGrpSpPr>
        <p:grpSpPr>
          <a:xfrm rot="15999121">
            <a:off x="2416939" y="2259123"/>
            <a:ext cx="94793" cy="218963"/>
            <a:chOff x="7740150" y="3165707"/>
            <a:chExt cx="265432" cy="613126"/>
          </a:xfrm>
        </p:grpSpPr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9F0172D6-5C87-57A4-0400-406F7321B559}"/>
                </a:ext>
              </a:extLst>
            </p:cNvPr>
            <p:cNvSpPr/>
            <p:nvPr/>
          </p:nvSpPr>
          <p:spPr>
            <a:xfrm>
              <a:off x="7740150" y="3165707"/>
              <a:ext cx="262758" cy="1088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28A63D4C-255E-3905-C4AA-F01B9CF9EE1B}"/>
                </a:ext>
              </a:extLst>
            </p:cNvPr>
            <p:cNvSpPr/>
            <p:nvPr/>
          </p:nvSpPr>
          <p:spPr>
            <a:xfrm>
              <a:off x="7740150" y="3365780"/>
              <a:ext cx="262758" cy="9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37" name="Rectangle 136">
              <a:extLst>
                <a:ext uri="{FF2B5EF4-FFF2-40B4-BE49-F238E27FC236}">
                  <a16:creationId xmlns:a16="http://schemas.microsoft.com/office/drawing/2014/main" id="{A457DC11-D53C-9D35-7ED6-94720C993AE7}"/>
                </a:ext>
              </a:extLst>
            </p:cNvPr>
            <p:cNvSpPr/>
            <p:nvPr/>
          </p:nvSpPr>
          <p:spPr>
            <a:xfrm>
              <a:off x="7740150" y="3525683"/>
              <a:ext cx="262758" cy="7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A6C13745-485E-C2BE-A677-15A001DC60D2}"/>
                </a:ext>
              </a:extLst>
            </p:cNvPr>
            <p:cNvSpPr/>
            <p:nvPr/>
          </p:nvSpPr>
          <p:spPr>
            <a:xfrm>
              <a:off x="7740150" y="3653026"/>
              <a:ext cx="262758" cy="5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F2F635D1-E995-91FA-F8D1-29ECE406BF66}"/>
                </a:ext>
              </a:extLst>
            </p:cNvPr>
            <p:cNvSpPr/>
            <p:nvPr/>
          </p:nvSpPr>
          <p:spPr>
            <a:xfrm>
              <a:off x="7740150" y="3742833"/>
              <a:ext cx="262758" cy="3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33AA94CC-DE13-4B12-832A-F007E63F39DC}"/>
                </a:ext>
              </a:extLst>
            </p:cNvPr>
            <p:cNvSpPr/>
            <p:nvPr/>
          </p:nvSpPr>
          <p:spPr>
            <a:xfrm>
              <a:off x="7742824" y="3165707"/>
              <a:ext cx="262758" cy="613126"/>
            </a:xfrm>
            <a:prstGeom prst="rect">
              <a:avLst/>
            </a:prstGeom>
            <a:noFill/>
            <a:ln>
              <a:solidFill>
                <a:srgbClr val="10101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800"/>
            </a:p>
          </p:txBody>
        </p:sp>
      </p:grp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37D2A6A2-FA38-721E-4705-AFC6923B386E}"/>
              </a:ext>
            </a:extLst>
          </p:cNvPr>
          <p:cNvCxnSpPr>
            <a:cxnSpLocks/>
          </p:cNvCxnSpPr>
          <p:nvPr/>
        </p:nvCxnSpPr>
        <p:spPr>
          <a:xfrm rot="16200000">
            <a:off x="2184783" y="2244785"/>
            <a:ext cx="40392" cy="29848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FD497B2A-82D5-95BA-8646-8F8123A47192}"/>
              </a:ext>
            </a:extLst>
          </p:cNvPr>
          <p:cNvCxnSpPr>
            <a:cxnSpLocks/>
          </p:cNvCxnSpPr>
          <p:nvPr/>
        </p:nvCxnSpPr>
        <p:spPr>
          <a:xfrm rot="16200000">
            <a:off x="1742513" y="2100995"/>
            <a:ext cx="626451" cy="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8A0B431-DE28-2DCC-BC06-F3B3AA5327A6}"/>
              </a:ext>
            </a:extLst>
          </p:cNvPr>
          <p:cNvCxnSpPr>
            <a:cxnSpLocks/>
          </p:cNvCxnSpPr>
          <p:nvPr/>
        </p:nvCxnSpPr>
        <p:spPr>
          <a:xfrm rot="16200000">
            <a:off x="2030050" y="1762769"/>
            <a:ext cx="50000" cy="0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13">
            <a:extLst>
              <a:ext uri="{FF2B5EF4-FFF2-40B4-BE49-F238E27FC236}">
                <a16:creationId xmlns:a16="http://schemas.microsoft.com/office/drawing/2014/main" id="{BFDD3F0E-02D4-D5F4-8BFA-B311714118B2}"/>
              </a:ext>
            </a:extLst>
          </p:cNvPr>
          <p:cNvSpPr/>
          <p:nvPr/>
        </p:nvSpPr>
        <p:spPr>
          <a:xfrm rot="18637381">
            <a:off x="2048589" y="2388974"/>
            <a:ext cx="26557" cy="11035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9B3480A7-1EC2-A1DD-2F18-522A69B06A28}"/>
              </a:ext>
            </a:extLst>
          </p:cNvPr>
          <p:cNvSpPr txBox="1"/>
          <p:nvPr/>
        </p:nvSpPr>
        <p:spPr>
          <a:xfrm>
            <a:off x="2071096" y="2519477"/>
            <a:ext cx="7902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Chirped volume</a:t>
            </a:r>
          </a:p>
          <a:p>
            <a:pPr algn="ctr"/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bragg grating</a:t>
            </a:r>
            <a:endParaRPr lang="en-GB" sz="9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16" name="Arc 115">
            <a:extLst>
              <a:ext uri="{FF2B5EF4-FFF2-40B4-BE49-F238E27FC236}">
                <a16:creationId xmlns:a16="http://schemas.microsoft.com/office/drawing/2014/main" id="{A623440B-B88F-A657-62FA-3651F22A5188}"/>
              </a:ext>
            </a:extLst>
          </p:cNvPr>
          <p:cNvSpPr/>
          <p:nvPr/>
        </p:nvSpPr>
        <p:spPr>
          <a:xfrm rot="16200000">
            <a:off x="2051841" y="1647906"/>
            <a:ext cx="170215" cy="163799"/>
          </a:xfrm>
          <a:prstGeom prst="arc">
            <a:avLst>
              <a:gd name="adj1" fmla="val 16134116"/>
              <a:gd name="adj2" fmla="val 5119717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0E88769B-E298-509F-2CC7-7374A6F2E35C}"/>
              </a:ext>
            </a:extLst>
          </p:cNvPr>
          <p:cNvCxnSpPr>
            <a:cxnSpLocks/>
            <a:endCxn id="90" idx="3"/>
          </p:cNvCxnSpPr>
          <p:nvPr/>
        </p:nvCxnSpPr>
        <p:spPr>
          <a:xfrm flipV="1">
            <a:off x="2304581" y="2076175"/>
            <a:ext cx="1756798" cy="3485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Arc 117">
            <a:extLst>
              <a:ext uri="{FF2B5EF4-FFF2-40B4-BE49-F238E27FC236}">
                <a16:creationId xmlns:a16="http://schemas.microsoft.com/office/drawing/2014/main" id="{9E1BE479-7822-015C-772F-71867DFE632B}"/>
              </a:ext>
            </a:extLst>
          </p:cNvPr>
          <p:cNvSpPr/>
          <p:nvPr/>
        </p:nvSpPr>
        <p:spPr>
          <a:xfrm rot="10800000">
            <a:off x="2217933" y="1924087"/>
            <a:ext cx="170214" cy="160842"/>
          </a:xfrm>
          <a:prstGeom prst="arc">
            <a:avLst>
              <a:gd name="adj1" fmla="val 16134116"/>
              <a:gd name="adj2" fmla="val 193275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2D142A85-92EC-D27E-B508-6587DDE46537}"/>
              </a:ext>
            </a:extLst>
          </p:cNvPr>
          <p:cNvCxnSpPr>
            <a:cxnSpLocks/>
            <a:stCxn id="118" idx="2"/>
            <a:endCxn id="116" idx="2"/>
          </p:cNvCxnSpPr>
          <p:nvPr/>
        </p:nvCxnSpPr>
        <p:spPr>
          <a:xfrm flipV="1">
            <a:off x="2218084" y="1723134"/>
            <a:ext cx="513" cy="276592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Box 119">
            <a:extLst>
              <a:ext uri="{FF2B5EF4-FFF2-40B4-BE49-F238E27FC236}">
                <a16:creationId xmlns:a16="http://schemas.microsoft.com/office/drawing/2014/main" id="{D7465646-0877-C270-22BD-1590446C1BEF}"/>
              </a:ext>
            </a:extLst>
          </p:cNvPr>
          <p:cNvSpPr txBox="1"/>
          <p:nvPr/>
        </p:nvSpPr>
        <p:spPr>
          <a:xfrm>
            <a:off x="3052530" y="1625774"/>
            <a:ext cx="70664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dirty="0">
                <a:solidFill>
                  <a:srgbClr val="101010"/>
                </a:solidFill>
                <a:latin typeface="LM Roman 10" panose="00000500000000000000" pitchFamily="50" charset="0"/>
              </a:rPr>
              <a:t>1 </a:t>
            </a:r>
            <a:r>
              <a:rPr lang="de-DE" sz="1000" dirty="0" err="1">
                <a:solidFill>
                  <a:srgbClr val="101010"/>
                </a:solidFill>
                <a:latin typeface="LM Roman 10" panose="00000500000000000000" pitchFamily="50" charset="0"/>
              </a:rPr>
              <a:t>ns</a:t>
            </a:r>
            <a:endParaRPr lang="en-GB" sz="1000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21" name="Oval 120">
            <a:extLst>
              <a:ext uri="{FF2B5EF4-FFF2-40B4-BE49-F238E27FC236}">
                <a16:creationId xmlns:a16="http://schemas.microsoft.com/office/drawing/2014/main" id="{B3665A20-BD53-A4DC-1C14-EE56ED7F64EF}"/>
              </a:ext>
            </a:extLst>
          </p:cNvPr>
          <p:cNvSpPr/>
          <p:nvPr/>
        </p:nvSpPr>
        <p:spPr>
          <a:xfrm>
            <a:off x="2528560" y="1852675"/>
            <a:ext cx="226985" cy="226985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22" name="Oval 121">
            <a:extLst>
              <a:ext uri="{FF2B5EF4-FFF2-40B4-BE49-F238E27FC236}">
                <a16:creationId xmlns:a16="http://schemas.microsoft.com/office/drawing/2014/main" id="{C5813646-6170-FF1D-7F06-3B2611E1C203}"/>
              </a:ext>
            </a:extLst>
          </p:cNvPr>
          <p:cNvSpPr/>
          <p:nvPr/>
        </p:nvSpPr>
        <p:spPr>
          <a:xfrm>
            <a:off x="2602296" y="1856080"/>
            <a:ext cx="226985" cy="226985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23" name="Arc 122">
            <a:extLst>
              <a:ext uri="{FF2B5EF4-FFF2-40B4-BE49-F238E27FC236}">
                <a16:creationId xmlns:a16="http://schemas.microsoft.com/office/drawing/2014/main" id="{E6721182-6DA5-F006-04B6-093AFDFAE2A0}"/>
              </a:ext>
            </a:extLst>
          </p:cNvPr>
          <p:cNvSpPr/>
          <p:nvPr/>
        </p:nvSpPr>
        <p:spPr>
          <a:xfrm rot="5400000">
            <a:off x="6798337" y="3093445"/>
            <a:ext cx="302885" cy="286208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800"/>
          </a:p>
        </p:txBody>
      </p: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B58F5846-5B84-B299-FDC2-CE78A3EB3B4C}"/>
              </a:ext>
            </a:extLst>
          </p:cNvPr>
          <p:cNvCxnSpPr>
            <a:cxnSpLocks/>
            <a:stCxn id="123" idx="2"/>
            <a:endCxn id="98" idx="2"/>
          </p:cNvCxnSpPr>
          <p:nvPr/>
        </p:nvCxnSpPr>
        <p:spPr>
          <a:xfrm flipH="1">
            <a:off x="1410531" y="3387990"/>
            <a:ext cx="5538503" cy="238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Oval 126">
            <a:extLst>
              <a:ext uri="{FF2B5EF4-FFF2-40B4-BE49-F238E27FC236}">
                <a16:creationId xmlns:a16="http://schemas.microsoft.com/office/drawing/2014/main" id="{43F5B240-4773-5325-4FC9-F1F8BEF3DE4E}"/>
              </a:ext>
            </a:extLst>
          </p:cNvPr>
          <p:cNvSpPr/>
          <p:nvPr/>
        </p:nvSpPr>
        <p:spPr>
          <a:xfrm>
            <a:off x="3924625" y="3162161"/>
            <a:ext cx="226985" cy="226985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128" name="Oval 127">
            <a:extLst>
              <a:ext uri="{FF2B5EF4-FFF2-40B4-BE49-F238E27FC236}">
                <a16:creationId xmlns:a16="http://schemas.microsoft.com/office/drawing/2014/main" id="{43D5C2DD-C414-B5EC-95F0-CEF2C58B2B8F}"/>
              </a:ext>
            </a:extLst>
          </p:cNvPr>
          <p:cNvSpPr/>
          <p:nvPr/>
        </p:nvSpPr>
        <p:spPr>
          <a:xfrm>
            <a:off x="3998361" y="3161006"/>
            <a:ext cx="226985" cy="226985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B5D1CDE2-686F-62EE-44D1-738FBB9F479D}"/>
              </a:ext>
            </a:extLst>
          </p:cNvPr>
          <p:cNvCxnSpPr>
            <a:cxnSpLocks/>
            <a:stCxn id="100" idx="2"/>
            <a:endCxn id="159" idx="2"/>
          </p:cNvCxnSpPr>
          <p:nvPr/>
        </p:nvCxnSpPr>
        <p:spPr>
          <a:xfrm>
            <a:off x="1317597" y="4294052"/>
            <a:ext cx="446091" cy="2769"/>
          </a:xfrm>
          <a:prstGeom prst="line">
            <a:avLst/>
          </a:prstGeom>
          <a:ln w="12700">
            <a:solidFill>
              <a:srgbClr val="101010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Graphic 130">
            <a:extLst>
              <a:ext uri="{FF2B5EF4-FFF2-40B4-BE49-F238E27FC236}">
                <a16:creationId xmlns:a16="http://schemas.microsoft.com/office/drawing/2014/main" id="{6BA40D7C-5151-CC10-6874-2F141362EBFA}"/>
              </a:ext>
            </a:extLst>
          </p:cNvPr>
          <p:cNvPicPr>
            <a:picLocks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flipH="1">
            <a:off x="1804142" y="4106411"/>
            <a:ext cx="1597818" cy="195173"/>
          </a:xfrm>
          <a:prstGeom prst="rect">
            <a:avLst/>
          </a:prstGeom>
        </p:spPr>
      </p:pic>
      <p:sp>
        <p:nvSpPr>
          <p:cNvPr id="132" name="TextBox 131">
            <a:extLst>
              <a:ext uri="{FF2B5EF4-FFF2-40B4-BE49-F238E27FC236}">
                <a16:creationId xmlns:a16="http://schemas.microsoft.com/office/drawing/2014/main" id="{A8B7D91F-6DAE-6098-D0E9-AC562BE6A89A}"/>
              </a:ext>
            </a:extLst>
          </p:cNvPr>
          <p:cNvSpPr txBox="1"/>
          <p:nvPr/>
        </p:nvSpPr>
        <p:spPr>
          <a:xfrm>
            <a:off x="6177039" y="1809485"/>
            <a:ext cx="448841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PM </a:t>
            </a:r>
            <a:r>
              <a:rPr lang="de-DE" sz="9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fibre</a:t>
            </a:r>
            <a:endParaRPr lang="en-GB" sz="9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EFA804C4-F2E1-A9DB-6EF3-2736D3432237}"/>
              </a:ext>
            </a:extLst>
          </p:cNvPr>
          <p:cNvCxnSpPr>
            <a:cxnSpLocks/>
            <a:endCxn id="53" idx="0"/>
          </p:cNvCxnSpPr>
          <p:nvPr/>
        </p:nvCxnSpPr>
        <p:spPr>
          <a:xfrm flipV="1">
            <a:off x="7092884" y="2504242"/>
            <a:ext cx="22" cy="721726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8CFA08BD-D24E-7860-2849-F52D8FF21812}"/>
              </a:ext>
            </a:extLst>
          </p:cNvPr>
          <p:cNvSpPr/>
          <p:nvPr/>
        </p:nvSpPr>
        <p:spPr>
          <a:xfrm rot="10800000">
            <a:off x="7062860" y="2122448"/>
            <a:ext cx="60093" cy="38179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800" dirty="0"/>
          </a:p>
        </p:txBody>
      </p:sp>
      <p:cxnSp>
        <p:nvCxnSpPr>
          <p:cNvPr id="154" name="Straight Connector 153">
            <a:extLst>
              <a:ext uri="{FF2B5EF4-FFF2-40B4-BE49-F238E27FC236}">
                <a16:creationId xmlns:a16="http://schemas.microsoft.com/office/drawing/2014/main" id="{786CC2CD-5FE1-78E1-AD63-8B5F70A28D52}"/>
              </a:ext>
            </a:extLst>
          </p:cNvPr>
          <p:cNvCxnSpPr>
            <a:cxnSpLocks/>
          </p:cNvCxnSpPr>
          <p:nvPr/>
        </p:nvCxnSpPr>
        <p:spPr>
          <a:xfrm>
            <a:off x="7286644" y="3291832"/>
            <a:ext cx="453712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>
            <a:extLst>
              <a:ext uri="{FF2B5EF4-FFF2-40B4-BE49-F238E27FC236}">
                <a16:creationId xmlns:a16="http://schemas.microsoft.com/office/drawing/2014/main" id="{7E3A3ECC-DE27-63D3-4599-C75271849EAC}"/>
              </a:ext>
            </a:extLst>
          </p:cNvPr>
          <p:cNvSpPr txBox="1"/>
          <p:nvPr/>
        </p:nvSpPr>
        <p:spPr>
          <a:xfrm>
            <a:off x="7740356" y="3033842"/>
            <a:ext cx="767839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900" i="1" dirty="0">
                <a:solidFill>
                  <a:srgbClr val="101010"/>
                </a:solidFill>
                <a:latin typeface="LM Roman 10" panose="00000500000000000000" pitchFamily="50" charset="0"/>
              </a:rPr>
              <a:t>pulse generator</a:t>
            </a:r>
            <a:endParaRPr lang="en-GB" sz="9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58" name="Oval 157">
            <a:extLst>
              <a:ext uri="{FF2B5EF4-FFF2-40B4-BE49-F238E27FC236}">
                <a16:creationId xmlns:a16="http://schemas.microsoft.com/office/drawing/2014/main" id="{7A735A03-D553-C2CF-7923-3F93C893A429}"/>
              </a:ext>
            </a:extLst>
          </p:cNvPr>
          <p:cNvSpPr/>
          <p:nvPr/>
        </p:nvSpPr>
        <p:spPr>
          <a:xfrm>
            <a:off x="7688911" y="3248400"/>
            <a:ext cx="91927" cy="9192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>
            <a:extLst>
              <a:ext uri="{FF2B5EF4-FFF2-40B4-BE49-F238E27FC236}">
                <a16:creationId xmlns:a16="http://schemas.microsoft.com/office/drawing/2014/main" id="{89B90800-1580-BF32-8B56-747A51A96648}"/>
              </a:ext>
            </a:extLst>
          </p:cNvPr>
          <p:cNvSpPr/>
          <p:nvPr/>
        </p:nvSpPr>
        <p:spPr>
          <a:xfrm>
            <a:off x="1763688" y="4250857"/>
            <a:ext cx="91927" cy="9192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FD68D2-CBE3-9049-965A-DC197625F4DC}"/>
                  </a:ext>
                </a:extLst>
              </p:cNvPr>
              <p:cNvSpPr txBox="1"/>
              <p:nvPr/>
            </p:nvSpPr>
            <p:spPr>
              <a:xfrm>
                <a:off x="3771538" y="4090139"/>
                <a:ext cx="1451427" cy="3214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100" b="0" i="1" smtClean="0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pt-BR" sz="1100" b="0" i="1" smtClean="0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pt-BR" sz="110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20 </m:t>
                          </m:r>
                          <m:r>
                            <m:rPr>
                              <m:sty m:val="p"/>
                            </m:rPr>
                            <a:rPr lang="en-US" sz="1100" b="0" i="0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km</m:t>
                          </m:r>
                        </m:num>
                        <m:den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5 </m:t>
                          </m:r>
                          <m:r>
                            <m:rPr>
                              <m:sty m:val="p"/>
                            </m:rPr>
                            <a:rPr lang="en-US" sz="1100" b="0" i="0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km</m:t>
                          </m:r>
                        </m:den>
                      </m:f>
                      <m:r>
                        <a:rPr lang="en-US" sz="1100" b="0" i="1" smtClean="0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US" sz="1100" b="1" i="0" smtClean="0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</m:oMath>
                  </m:oMathPara>
                </a14:m>
                <a:endParaRPr lang="en-GB" sz="1000" b="1" dirty="0">
                  <a:solidFill>
                    <a:srgbClr val="101010"/>
                  </a:solidFill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DFD68D2-CBE3-9049-965A-DC197625F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1538" y="4090139"/>
                <a:ext cx="1451427" cy="321435"/>
              </a:xfrm>
              <a:prstGeom prst="rect">
                <a:avLst/>
              </a:prstGeom>
              <a:blipFill>
                <a:blip r:embed="rId14"/>
                <a:stretch>
                  <a:fillRect t="-1887" b="-132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37F5B6B8-87DA-EC2C-B416-B339E3C3FE05}"/>
              </a:ext>
            </a:extLst>
          </p:cNvPr>
          <p:cNvSpPr txBox="1"/>
          <p:nvPr/>
        </p:nvSpPr>
        <p:spPr>
          <a:xfrm>
            <a:off x="3933036" y="3842178"/>
            <a:ext cx="119406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i="1" dirty="0">
                <a:solidFill>
                  <a:srgbClr val="000000"/>
                </a:solidFill>
                <a:latin typeface="LM Roman 10" panose="00000500000000000000" pitchFamily="50" charset="0"/>
              </a:rPr>
              <a:t>Stretching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9D674D-4D5F-C738-E53B-81BAF737B169}"/>
              </a:ext>
            </a:extLst>
          </p:cNvPr>
          <p:cNvSpPr txBox="1"/>
          <p:nvPr/>
        </p:nvSpPr>
        <p:spPr>
          <a:xfrm>
            <a:off x="2321671" y="1625441"/>
            <a:ext cx="70664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b="1" dirty="0">
                <a:solidFill>
                  <a:srgbClr val="101010"/>
                </a:solidFill>
                <a:latin typeface="LM Roman 10" panose="00000500000000000000" pitchFamily="50" charset="0"/>
              </a:rPr>
              <a:t>5</a:t>
            </a:r>
            <a:r>
              <a:rPr lang="de-DE" sz="500" b="1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1000" b="1" dirty="0">
                <a:solidFill>
                  <a:srgbClr val="101010"/>
                </a:solidFill>
                <a:latin typeface="LM Roman 10" panose="00000500000000000000" pitchFamily="50" charset="0"/>
              </a:rPr>
              <a:t>km</a:t>
            </a:r>
            <a:endParaRPr lang="en-GB" sz="1000" b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097525-CE4B-DC6D-F738-983153BD3812}"/>
              </a:ext>
            </a:extLst>
          </p:cNvPr>
          <p:cNvSpPr txBox="1"/>
          <p:nvPr/>
        </p:nvSpPr>
        <p:spPr>
          <a:xfrm>
            <a:off x="2729717" y="3479360"/>
            <a:ext cx="70664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dirty="0">
                <a:solidFill>
                  <a:srgbClr val="101010"/>
                </a:solidFill>
                <a:latin typeface="LM Roman 10" panose="00000500000000000000" pitchFamily="50" charset="0"/>
              </a:rPr>
              <a:t>5 </a:t>
            </a:r>
            <a:r>
              <a:rPr lang="de-DE" sz="1000" dirty="0" err="1">
                <a:solidFill>
                  <a:srgbClr val="101010"/>
                </a:solidFill>
                <a:latin typeface="LM Roman 10" panose="00000500000000000000" pitchFamily="50" charset="0"/>
              </a:rPr>
              <a:t>ns</a:t>
            </a:r>
            <a:endParaRPr lang="en-GB" sz="1000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8751781-54B1-36F8-8B0F-36764C42A15E}"/>
              </a:ext>
            </a:extLst>
          </p:cNvPr>
          <p:cNvSpPr/>
          <p:nvPr/>
        </p:nvSpPr>
        <p:spPr>
          <a:xfrm>
            <a:off x="2367318" y="1536295"/>
            <a:ext cx="623765" cy="649967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754E89CB-9D4E-E9DB-060C-CBE76B186F69}"/>
              </a:ext>
            </a:extLst>
          </p:cNvPr>
          <p:cNvSpPr/>
          <p:nvPr/>
        </p:nvSpPr>
        <p:spPr>
          <a:xfrm>
            <a:off x="3758408" y="3045372"/>
            <a:ext cx="623765" cy="649967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feld 1">
            <a:extLst>
              <a:ext uri="{FF2B5EF4-FFF2-40B4-BE49-F238E27FC236}">
                <a16:creationId xmlns:a16="http://schemas.microsoft.com/office/drawing/2014/main" id="{9B6D3812-F2B9-C89C-B487-F61EFC0ED18F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14" name="Textfeld 2">
            <a:extLst>
              <a:ext uri="{FF2B5EF4-FFF2-40B4-BE49-F238E27FC236}">
                <a16:creationId xmlns:a16="http://schemas.microsoft.com/office/drawing/2014/main" id="{A97BFC64-860C-7E15-130A-7CC5910AD93F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83831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9" grpId="0"/>
      <p:bldP spid="10" grpId="0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7814E-15EE-6FA4-1C0F-BAAB188F91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3E3969D5-D9DB-A705-D8E4-D876584F8C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  <p:sp>
        <p:nvSpPr>
          <p:cNvPr id="13" name="Textfeld 1">
            <a:extLst>
              <a:ext uri="{FF2B5EF4-FFF2-40B4-BE49-F238E27FC236}">
                <a16:creationId xmlns:a16="http://schemas.microsoft.com/office/drawing/2014/main" id="{2EC46FAA-AC48-48F8-31FD-177CB779BC84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14" name="Textfeld 2">
            <a:extLst>
              <a:ext uri="{FF2B5EF4-FFF2-40B4-BE49-F238E27FC236}">
                <a16:creationId xmlns:a16="http://schemas.microsoft.com/office/drawing/2014/main" id="{F1915745-A0D1-0069-BB09-4B19C5A26E16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2553BB7B-52C0-5237-7DD5-FDADCC541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conversion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0B6C3E1-80DA-9B7E-31DB-7AF8E724C297}"/>
              </a:ext>
            </a:extLst>
          </p:cNvPr>
          <p:cNvSpPr/>
          <p:nvPr/>
        </p:nvSpPr>
        <p:spPr>
          <a:xfrm>
            <a:off x="2082724" y="3305008"/>
            <a:ext cx="163758" cy="6180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D4E5EB4-97D9-B8A2-C5C4-22390AF800E5}"/>
              </a:ext>
            </a:extLst>
          </p:cNvPr>
          <p:cNvSpPr/>
          <p:nvPr/>
        </p:nvSpPr>
        <p:spPr>
          <a:xfrm>
            <a:off x="1921526" y="2624270"/>
            <a:ext cx="163603" cy="712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8B78618-BA5D-7FA6-41FB-8BB2AFD207ED}"/>
              </a:ext>
            </a:extLst>
          </p:cNvPr>
          <p:cNvSpPr/>
          <p:nvPr/>
        </p:nvSpPr>
        <p:spPr>
          <a:xfrm>
            <a:off x="4211124" y="2674341"/>
            <a:ext cx="163758" cy="655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BF02C21-9346-FE93-8006-CCC11E4A294C}"/>
              </a:ext>
            </a:extLst>
          </p:cNvPr>
          <p:cNvSpPr/>
          <p:nvPr/>
        </p:nvSpPr>
        <p:spPr>
          <a:xfrm>
            <a:off x="4049925" y="3305007"/>
            <a:ext cx="163603" cy="7474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9B2A8BB-40E2-A2AE-79C4-A32504AC8D6F}"/>
              </a:ext>
            </a:extLst>
          </p:cNvPr>
          <p:cNvCxnSpPr>
            <a:cxnSpLocks/>
          </p:cNvCxnSpPr>
          <p:nvPr/>
        </p:nvCxnSpPr>
        <p:spPr>
          <a:xfrm flipH="1" flipV="1">
            <a:off x="2237456" y="2124302"/>
            <a:ext cx="4277" cy="1924986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7AED4B1-6E04-8C12-E8E4-9B5116414A7F}"/>
              </a:ext>
            </a:extLst>
          </p:cNvPr>
          <p:cNvCxnSpPr>
            <a:cxnSpLocks/>
          </p:cNvCxnSpPr>
          <p:nvPr/>
        </p:nvCxnSpPr>
        <p:spPr>
          <a:xfrm flipH="1" flipV="1">
            <a:off x="1916255" y="2125620"/>
            <a:ext cx="4277" cy="1924986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8F33AB-1321-3C2D-3F77-8D6103F09055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2078655" y="2115520"/>
            <a:ext cx="9843" cy="2332961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E2C213B-08A7-858C-4FD2-385B321493C0}"/>
              </a:ext>
            </a:extLst>
          </p:cNvPr>
          <p:cNvCxnSpPr>
            <a:cxnSpLocks/>
          </p:cNvCxnSpPr>
          <p:nvPr/>
        </p:nvCxnSpPr>
        <p:spPr>
          <a:xfrm flipH="1" flipV="1">
            <a:off x="4371126" y="2127496"/>
            <a:ext cx="4277" cy="1924986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AE6D85E-0091-D74B-2629-0D07E55094DC}"/>
              </a:ext>
            </a:extLst>
          </p:cNvPr>
          <p:cNvCxnSpPr>
            <a:cxnSpLocks/>
          </p:cNvCxnSpPr>
          <p:nvPr/>
        </p:nvCxnSpPr>
        <p:spPr>
          <a:xfrm flipH="1" flipV="1">
            <a:off x="4049925" y="2128815"/>
            <a:ext cx="4277" cy="1924986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D13462C-13C3-FDD1-C964-D9307AE53885}"/>
              </a:ext>
            </a:extLst>
          </p:cNvPr>
          <p:cNvCxnSpPr>
            <a:cxnSpLocks/>
          </p:cNvCxnSpPr>
          <p:nvPr/>
        </p:nvCxnSpPr>
        <p:spPr>
          <a:xfrm flipH="1" flipV="1">
            <a:off x="4213528" y="2127497"/>
            <a:ext cx="4277" cy="1924986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Graphic 29">
            <a:extLst>
              <a:ext uri="{FF2B5EF4-FFF2-40B4-BE49-F238E27FC236}">
                <a16:creationId xmlns:a16="http://schemas.microsoft.com/office/drawing/2014/main" id="{1D75CC0E-5668-8457-A0F8-085D3852B3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38241" y="2327046"/>
            <a:ext cx="1100837" cy="4356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07E0CD4-11A9-4152-B98A-4745D46BE754}"/>
                  </a:ext>
                </a:extLst>
              </p:cNvPr>
              <p:cNvSpPr txBox="1"/>
              <p:nvPr/>
            </p:nvSpPr>
            <p:spPr>
              <a:xfrm>
                <a:off x="2028384" y="4546695"/>
                <a:ext cx="283987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20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2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sz="1200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1050" dirty="0">
                  <a:solidFill>
                    <a:srgbClr val="101010"/>
                  </a:solidFill>
                </a:endParaRPr>
              </a:p>
            </p:txBody>
          </p:sp>
        </mc:Choice>
        <mc:Fallback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207E0CD4-11A9-4152-B98A-4745D46BE7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8384" y="4546695"/>
                <a:ext cx="283987" cy="184666"/>
              </a:xfrm>
              <a:prstGeom prst="rect">
                <a:avLst/>
              </a:prstGeom>
              <a:blipFill>
                <a:blip r:embed="rId4"/>
                <a:stretch>
                  <a:fillRect l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Oval 31">
            <a:extLst>
              <a:ext uri="{FF2B5EF4-FFF2-40B4-BE49-F238E27FC236}">
                <a16:creationId xmlns:a16="http://schemas.microsoft.com/office/drawing/2014/main" id="{3318E212-4798-75A2-9124-8860D318AADA}"/>
              </a:ext>
            </a:extLst>
          </p:cNvPr>
          <p:cNvSpPr/>
          <p:nvPr/>
        </p:nvSpPr>
        <p:spPr>
          <a:xfrm>
            <a:off x="2018836" y="4448481"/>
            <a:ext cx="119638" cy="70879"/>
          </a:xfrm>
          <a:prstGeom prst="ellipse">
            <a:avLst/>
          </a:prstGeom>
          <a:solidFill>
            <a:srgbClr val="3951A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>
              <a:solidFill>
                <a:schemeClr val="tx1"/>
              </a:solidFill>
            </a:endParaRP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9D191707-FB6A-7662-FF70-97E8A5C3D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8914" y="2984856"/>
            <a:ext cx="1100837" cy="435686"/>
          </a:xfrm>
          <a:prstGeom prst="rect">
            <a:avLst/>
          </a:prstGeom>
        </p:spPr>
      </p:pic>
      <p:pic>
        <p:nvPicPr>
          <p:cNvPr id="34" name="Graphic 33">
            <a:extLst>
              <a:ext uri="{FF2B5EF4-FFF2-40B4-BE49-F238E27FC236}">
                <a16:creationId xmlns:a16="http://schemas.microsoft.com/office/drawing/2014/main" id="{4C00385A-96DF-B8E9-FC6A-C439D83436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91373" y="3625824"/>
            <a:ext cx="1100837" cy="435686"/>
          </a:xfrm>
          <a:prstGeom prst="rect">
            <a:avLst/>
          </a:prstGeom>
        </p:spPr>
      </p:pic>
      <p:pic>
        <p:nvPicPr>
          <p:cNvPr id="35" name="Graphic 34">
            <a:extLst>
              <a:ext uri="{FF2B5EF4-FFF2-40B4-BE49-F238E27FC236}">
                <a16:creationId xmlns:a16="http://schemas.microsoft.com/office/drawing/2014/main" id="{272AE9BE-2DD8-3FD2-8358-2930A166BC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3648105" y="2338538"/>
            <a:ext cx="1131416" cy="441959"/>
          </a:xfrm>
          <a:prstGeom prst="rect">
            <a:avLst/>
          </a:prstGeom>
        </p:spPr>
      </p:pic>
      <p:pic>
        <p:nvPicPr>
          <p:cNvPr id="36" name="Graphic 35">
            <a:extLst>
              <a:ext uri="{FF2B5EF4-FFF2-40B4-BE49-F238E27FC236}">
                <a16:creationId xmlns:a16="http://schemas.microsoft.com/office/drawing/2014/main" id="{D480554F-15CB-4F2E-4EC4-A60A3470D4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3652096" y="3671662"/>
            <a:ext cx="1131416" cy="388924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568D79F9-5722-AD6A-E829-7D1DFCD17B9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flipH="1">
            <a:off x="3645415" y="3031618"/>
            <a:ext cx="1131416" cy="388924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DCD78F9-2662-9350-74AC-6DC641BCD943}"/>
              </a:ext>
            </a:extLst>
          </p:cNvPr>
          <p:cNvSpPr txBox="1"/>
          <p:nvPr/>
        </p:nvSpPr>
        <p:spPr>
          <a:xfrm>
            <a:off x="1382906" y="1609768"/>
            <a:ext cx="1408783" cy="184666"/>
          </a:xfrm>
          <a:prstGeom prst="rect">
            <a:avLst/>
          </a:prstGeom>
          <a:solidFill>
            <a:srgbClr val="E5E5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00"/>
                </a:solidFill>
                <a:latin typeface="LM Roman 10" panose="00000500000000000000" pitchFamily="50" charset="0"/>
              </a:rPr>
              <a:t>time</a:t>
            </a:r>
            <a:endParaRPr lang="en-GB" sz="12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734555D-9A80-C6EA-3D8A-F6881FF5F2C7}"/>
              </a:ext>
            </a:extLst>
          </p:cNvPr>
          <p:cNvSpPr txBox="1"/>
          <p:nvPr/>
        </p:nvSpPr>
        <p:spPr>
          <a:xfrm>
            <a:off x="3513414" y="1609768"/>
            <a:ext cx="1408783" cy="184666"/>
          </a:xfrm>
          <a:prstGeom prst="rect">
            <a:avLst/>
          </a:prstGeom>
          <a:solidFill>
            <a:srgbClr val="E5E5FF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i="1" dirty="0">
                <a:solidFill>
                  <a:srgbClr val="000000"/>
                </a:solidFill>
                <a:latin typeface="LM Roman 10" panose="00000500000000000000" pitchFamily="50" charset="0"/>
              </a:rPr>
              <a:t>spectrum</a:t>
            </a:r>
            <a:endParaRPr lang="en-GB" sz="11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7B9CC76-AD3E-7446-E60F-B893CBAA4BBE}"/>
              </a:ext>
            </a:extLst>
          </p:cNvPr>
          <p:cNvSpPr txBox="1"/>
          <p:nvPr/>
        </p:nvSpPr>
        <p:spPr>
          <a:xfrm>
            <a:off x="4200371" y="1910372"/>
            <a:ext cx="2121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Δλ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82E6E98-B38B-B2F3-CC62-69233E8DD3F8}"/>
              </a:ext>
            </a:extLst>
          </p:cNvPr>
          <p:cNvSpPr txBox="1"/>
          <p:nvPr/>
        </p:nvSpPr>
        <p:spPr>
          <a:xfrm>
            <a:off x="4006880" y="1913581"/>
            <a:ext cx="2121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Δλ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6799D4-6E24-136E-80C1-842B98469B42}"/>
              </a:ext>
            </a:extLst>
          </p:cNvPr>
          <p:cNvSpPr txBox="1"/>
          <p:nvPr/>
        </p:nvSpPr>
        <p:spPr>
          <a:xfrm>
            <a:off x="2060080" y="1911385"/>
            <a:ext cx="2121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BDFC4A8-2A5A-EA97-0455-27B62FE3BAF8}"/>
              </a:ext>
            </a:extLst>
          </p:cNvPr>
          <p:cNvSpPr txBox="1"/>
          <p:nvPr/>
        </p:nvSpPr>
        <p:spPr>
          <a:xfrm>
            <a:off x="1889140" y="1911877"/>
            <a:ext cx="2121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A0094DD-7224-435C-F7D8-4B440467B5EA}"/>
              </a:ext>
            </a:extLst>
          </p:cNvPr>
          <p:cNvCxnSpPr>
            <a:cxnSpLocks/>
          </p:cNvCxnSpPr>
          <p:nvPr/>
        </p:nvCxnSpPr>
        <p:spPr>
          <a:xfrm>
            <a:off x="1824141" y="1427494"/>
            <a:ext cx="583769" cy="0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837FB78D-34E5-75BF-CEFC-9B02EED1169A}"/>
              </a:ext>
            </a:extLst>
          </p:cNvPr>
          <p:cNvSpPr txBox="1"/>
          <p:nvPr/>
        </p:nvSpPr>
        <p:spPr>
          <a:xfrm>
            <a:off x="2369188" y="1319018"/>
            <a:ext cx="2121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965DA4B-598C-3A39-8E95-E611037763E4}"/>
              </a:ext>
            </a:extLst>
          </p:cNvPr>
          <p:cNvCxnSpPr>
            <a:cxnSpLocks/>
          </p:cNvCxnSpPr>
          <p:nvPr/>
        </p:nvCxnSpPr>
        <p:spPr>
          <a:xfrm flipH="1">
            <a:off x="3912409" y="1431391"/>
            <a:ext cx="597429" cy="1625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7201FB67-68F9-41C5-EB16-7CC371ADF5A2}"/>
              </a:ext>
            </a:extLst>
          </p:cNvPr>
          <p:cNvSpPr txBox="1"/>
          <p:nvPr/>
        </p:nvSpPr>
        <p:spPr>
          <a:xfrm>
            <a:off x="3739031" y="1345515"/>
            <a:ext cx="2121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l-GR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endParaRPr lang="en-GB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C70ACE6-0EED-505A-5726-BCF58C168D92}"/>
              </a:ext>
            </a:extLst>
          </p:cNvPr>
          <p:cNvGrpSpPr/>
          <p:nvPr/>
        </p:nvGrpSpPr>
        <p:grpSpPr>
          <a:xfrm>
            <a:off x="5857645" y="2166912"/>
            <a:ext cx="2025340" cy="1620517"/>
            <a:chOff x="7994783" y="2851036"/>
            <a:chExt cx="1923657" cy="1539158"/>
          </a:xfrm>
        </p:grpSpPr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67752CE-F68A-72BF-99AA-34129CFF5F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03581" y="3324490"/>
              <a:ext cx="1166777" cy="859193"/>
            </a:xfrm>
            <a:prstGeom prst="line">
              <a:avLst/>
            </a:prstGeom>
            <a:ln w="12700">
              <a:solidFill>
                <a:srgbClr val="0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873C3960-8966-601A-070B-13E594BA8726}"/>
                </a:ext>
              </a:extLst>
            </p:cNvPr>
            <p:cNvCxnSpPr>
              <a:cxnSpLocks/>
            </p:cNvCxnSpPr>
            <p:nvPr/>
          </p:nvCxnSpPr>
          <p:spPr>
            <a:xfrm>
              <a:off x="8298181" y="4185568"/>
              <a:ext cx="1354708" cy="0"/>
            </a:xfrm>
            <a:prstGeom prst="line">
              <a:avLst/>
            </a:prstGeom>
            <a:ln w="12700">
              <a:solidFill>
                <a:srgbClr val="10101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28724A0-8324-0C03-B6C4-4D6BD8211DF0}"/>
                </a:ext>
              </a:extLst>
            </p:cNvPr>
            <p:cNvSpPr txBox="1"/>
            <p:nvPr/>
          </p:nvSpPr>
          <p:spPr>
            <a:xfrm>
              <a:off x="9620025" y="4185567"/>
              <a:ext cx="298415" cy="2046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l-GR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endPara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7494424-7857-723E-A9FD-B32123C15C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98181" y="3062073"/>
              <a:ext cx="0" cy="1123495"/>
            </a:xfrm>
            <a:prstGeom prst="line">
              <a:avLst/>
            </a:prstGeom>
            <a:ln w="12700">
              <a:solidFill>
                <a:srgbClr val="10101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84A5CE37-D255-2216-497C-D99E4DAD7464}"/>
                </a:ext>
              </a:extLst>
            </p:cNvPr>
            <p:cNvSpPr txBox="1"/>
            <p:nvPr/>
          </p:nvSpPr>
          <p:spPr>
            <a:xfrm>
              <a:off x="7994783" y="2851036"/>
              <a:ext cx="298415" cy="20462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endParaRPr lang="en-GB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4789DB3D-996C-5BF0-F88F-AC077BBD8A9C}"/>
                </a:ext>
              </a:extLst>
            </p:cNvPr>
            <p:cNvSpPr/>
            <p:nvPr/>
          </p:nvSpPr>
          <p:spPr>
            <a:xfrm>
              <a:off x="8899335" y="3676474"/>
              <a:ext cx="76200" cy="76200"/>
            </a:xfrm>
            <a:prstGeom prst="ellipse">
              <a:avLst/>
            </a:prstGeom>
            <a:solidFill>
              <a:srgbClr val="FE7C0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CC3BBEC9-8745-55F1-5216-24FC2D978EF4}"/>
                </a:ext>
              </a:extLst>
            </p:cNvPr>
            <p:cNvSpPr/>
            <p:nvPr/>
          </p:nvSpPr>
          <p:spPr>
            <a:xfrm>
              <a:off x="9136246" y="3501591"/>
              <a:ext cx="76200" cy="76200"/>
            </a:xfrm>
            <a:prstGeom prst="ellipse">
              <a:avLst/>
            </a:prstGeom>
            <a:solidFill>
              <a:srgbClr val="FFBB0F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9AEA25BF-D567-F205-F6B4-6BB189969E2A}"/>
                </a:ext>
              </a:extLst>
            </p:cNvPr>
            <p:cNvSpPr/>
            <p:nvPr/>
          </p:nvSpPr>
          <p:spPr>
            <a:xfrm>
              <a:off x="8660065" y="3856843"/>
              <a:ext cx="76200" cy="76200"/>
            </a:xfrm>
            <a:prstGeom prst="ellipse">
              <a:avLst/>
            </a:prstGeom>
            <a:solidFill>
              <a:srgbClr val="E2402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70" name="Content Placeholder 3">
            <a:extLst>
              <a:ext uri="{FF2B5EF4-FFF2-40B4-BE49-F238E27FC236}">
                <a16:creationId xmlns:a16="http://schemas.microsoft.com/office/drawing/2014/main" id="{10AEEEA9-2CE4-DBB1-39BF-2C337170269C}"/>
              </a:ext>
            </a:extLst>
          </p:cNvPr>
          <p:cNvSpPr txBox="1">
            <a:spLocks/>
          </p:cNvSpPr>
          <p:nvPr/>
        </p:nvSpPr>
        <p:spPr>
          <a:xfrm>
            <a:off x="5866636" y="1613093"/>
            <a:ext cx="2200137" cy="43441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100" dirty="0">
                <a:solidFill>
                  <a:srgbClr val="000000"/>
                </a:solidFill>
                <a:latin typeface="+mj-lt"/>
              </a:rPr>
              <a:t>Establish relationship between</a:t>
            </a:r>
            <a:br>
              <a:rPr lang="en-US" sz="1100" dirty="0">
                <a:solidFill>
                  <a:srgbClr val="000000"/>
                </a:solidFill>
                <a:latin typeface="+mj-lt"/>
              </a:rPr>
            </a:br>
            <a:r>
              <a:rPr lang="en-US" sz="1100" dirty="0">
                <a:solidFill>
                  <a:srgbClr val="000000"/>
                </a:solidFill>
                <a:latin typeface="+mj-lt"/>
              </a:rPr>
              <a:t>wavelength and time</a:t>
            </a:r>
          </a:p>
        </p:txBody>
      </p:sp>
    </p:spTree>
    <p:extLst>
      <p:ext uri="{BB962C8B-B14F-4D97-AF65-F5344CB8AC3E}">
        <p14:creationId xmlns:p14="http://schemas.microsoft.com/office/powerpoint/2010/main" val="7621668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53722-5703-DCB8-16AC-A6CD42E80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Picture 141">
            <a:extLst>
              <a:ext uri="{FF2B5EF4-FFF2-40B4-BE49-F238E27FC236}">
                <a16:creationId xmlns:a16="http://schemas.microsoft.com/office/drawing/2014/main" id="{98DD37F6-36F3-994B-F90F-576222779C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1712"/>
          <a:stretch/>
        </p:blipFill>
        <p:spPr>
          <a:xfrm>
            <a:off x="437850" y="2067694"/>
            <a:ext cx="3922229" cy="264652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14AC007-0D91-5960-5FE3-E54DDC629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conversion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F9437064-3681-E974-C051-F29297EC77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76" name="Graphic 75">
            <a:extLst>
              <a:ext uri="{FF2B5EF4-FFF2-40B4-BE49-F238E27FC236}">
                <a16:creationId xmlns:a16="http://schemas.microsoft.com/office/drawing/2014/main" id="{6E9F2E30-A08D-147C-C832-9B65B740AEB2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1972730" y="1598587"/>
            <a:ext cx="1098111" cy="486000"/>
          </a:xfrm>
          <a:prstGeom prst="rect">
            <a:avLst/>
          </a:prstGeom>
        </p:spPr>
      </p:pic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066BD442-39EC-CFCD-AA92-FB0158FC85DF}"/>
              </a:ext>
            </a:extLst>
          </p:cNvPr>
          <p:cNvSpPr/>
          <p:nvPr/>
        </p:nvSpPr>
        <p:spPr>
          <a:xfrm>
            <a:off x="5298873" y="3238588"/>
            <a:ext cx="3593607" cy="1493402"/>
          </a:xfrm>
          <a:prstGeom prst="roundRect">
            <a:avLst>
              <a:gd name="adj" fmla="val 13553"/>
            </a:avLst>
          </a:prstGeom>
          <a:solidFill>
            <a:srgbClr val="3951A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dirty="0">
                <a:solidFill>
                  <a:srgbClr val="101010"/>
                </a:solidFill>
              </a:rPr>
              <a:t>FCC-ee:</a:t>
            </a:r>
          </a:p>
          <a:p>
            <a:pPr>
              <a:tabLst>
                <a:tab pos="1795463" algn="l"/>
              </a:tabLst>
            </a:pPr>
            <a:r>
              <a:rPr lang="en-US" sz="1200" dirty="0">
                <a:solidFill>
                  <a:srgbClr val="101010"/>
                </a:solidFill>
              </a:rPr>
              <a:t>Bunch length (4</a:t>
            </a:r>
            <a:r>
              <a:rPr lang="el-GR" sz="1200" dirty="0">
                <a:solidFill>
                  <a:srgbClr val="101010"/>
                </a:solidFill>
              </a:rPr>
              <a:t>σ</a:t>
            </a:r>
            <a:r>
              <a:rPr lang="en-US" sz="1200" dirty="0">
                <a:solidFill>
                  <a:srgbClr val="101010"/>
                </a:solidFill>
              </a:rPr>
              <a:t>):	25 to 200 </a:t>
            </a:r>
            <a:r>
              <a:rPr lang="en-US" sz="1200" dirty="0" err="1">
                <a:solidFill>
                  <a:srgbClr val="101010"/>
                </a:solidFill>
              </a:rPr>
              <a:t>ps</a:t>
            </a:r>
            <a:endParaRPr lang="en-US" sz="1200" dirty="0">
              <a:solidFill>
                <a:srgbClr val="101010"/>
              </a:solidFill>
            </a:endParaRPr>
          </a:p>
          <a:p>
            <a:pPr>
              <a:tabLst>
                <a:tab pos="1795463" algn="l"/>
              </a:tabLst>
            </a:pPr>
            <a:r>
              <a:rPr lang="en-US" sz="1200" dirty="0">
                <a:solidFill>
                  <a:srgbClr val="101010"/>
                </a:solidFill>
              </a:rPr>
              <a:t>Bunch spacing:	25 ns</a:t>
            </a:r>
          </a:p>
          <a:p>
            <a:endParaRPr lang="en-US" sz="1100" dirty="0">
              <a:solidFill>
                <a:srgbClr val="101010"/>
              </a:solidFill>
            </a:endParaRPr>
          </a:p>
          <a:p>
            <a:r>
              <a:rPr lang="en-US" sz="1100" dirty="0">
                <a:solidFill>
                  <a:srgbClr val="101010"/>
                </a:solidFill>
              </a:rPr>
              <a:t>Factor 6 to 36 shorter bunch lengths in FCC-ee provide margin for much longer stretching</a:t>
            </a:r>
            <a:br>
              <a:rPr lang="en-US" sz="1100" dirty="0">
                <a:solidFill>
                  <a:srgbClr val="101010"/>
                </a:solidFill>
              </a:rPr>
            </a:br>
            <a:br>
              <a:rPr lang="en-US" sz="400" dirty="0">
                <a:solidFill>
                  <a:srgbClr val="101010"/>
                </a:solidFill>
              </a:rPr>
            </a:br>
            <a:r>
              <a:rPr lang="en-US" sz="1100" dirty="0">
                <a:solidFill>
                  <a:srgbClr val="101010"/>
                </a:solidFill>
                <a:sym typeface="Wingdings" panose="05000000000000000000" pitchFamily="2" charset="2"/>
              </a:rPr>
              <a:t> </a:t>
            </a:r>
            <a:r>
              <a:rPr lang="en-US" sz="1200" dirty="0">
                <a:solidFill>
                  <a:srgbClr val="101010"/>
                </a:solidFill>
                <a:sym typeface="Wingdings" panose="05000000000000000000" pitchFamily="2" charset="2"/>
              </a:rPr>
              <a:t>stretching factor </a:t>
            </a:r>
            <a:r>
              <a:rPr lang="en-US" sz="1200" b="1" dirty="0">
                <a:solidFill>
                  <a:srgbClr val="101010"/>
                </a:solidFill>
                <a:sym typeface="Wingdings" panose="05000000000000000000" pitchFamily="2" charset="2"/>
              </a:rPr>
              <a:t>in the order of 100 </a:t>
            </a:r>
            <a:r>
              <a:rPr lang="en-US" sz="1200" dirty="0">
                <a:solidFill>
                  <a:srgbClr val="101010"/>
                </a:solidFill>
                <a:sym typeface="Wingdings" panose="05000000000000000000" pitchFamily="2" charset="2"/>
              </a:rPr>
              <a:t>feasible</a:t>
            </a:r>
            <a:endParaRPr lang="en-US" sz="1100" dirty="0">
              <a:solidFill>
                <a:srgbClr val="101010"/>
              </a:solidFill>
            </a:endParaRPr>
          </a:p>
          <a:p>
            <a:r>
              <a:rPr lang="en-US" sz="1000" dirty="0">
                <a:solidFill>
                  <a:srgbClr val="101010"/>
                </a:solidFill>
              </a:rPr>
              <a:t>	</a:t>
            </a:r>
          </a:p>
          <a:p>
            <a:endParaRPr lang="en-US" sz="1000" dirty="0">
              <a:solidFill>
                <a:srgbClr val="101010"/>
              </a:solidFill>
            </a:endParaRPr>
          </a:p>
          <a:p>
            <a:endParaRPr lang="en-US" sz="1000" dirty="0">
              <a:solidFill>
                <a:srgbClr val="101010"/>
              </a:solidFill>
            </a:endParaRPr>
          </a:p>
        </p:txBody>
      </p:sp>
      <p:pic>
        <p:nvPicPr>
          <p:cNvPr id="44" name="Graphic 43">
            <a:extLst>
              <a:ext uri="{FF2B5EF4-FFF2-40B4-BE49-F238E27FC236}">
                <a16:creationId xmlns:a16="http://schemas.microsoft.com/office/drawing/2014/main" id="{D84E235C-80B3-0331-43E4-0E95A791BE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073043" y="1807237"/>
            <a:ext cx="1107273" cy="277756"/>
          </a:xfrm>
          <a:prstGeom prst="rect">
            <a:avLst/>
          </a:prstGeom>
        </p:spPr>
      </p:pic>
      <p:pic>
        <p:nvPicPr>
          <p:cNvPr id="45" name="Graphic 44">
            <a:extLst>
              <a:ext uri="{FF2B5EF4-FFF2-40B4-BE49-F238E27FC236}">
                <a16:creationId xmlns:a16="http://schemas.microsoft.com/office/drawing/2014/main" id="{B20FF635-37F7-2555-344E-FAFE08F33E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74981" y="1805615"/>
            <a:ext cx="1107273" cy="277756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09756B75-6653-01EC-1FCC-34244AFABC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971759" y="1804192"/>
            <a:ext cx="1107273" cy="277756"/>
          </a:xfrm>
          <a:prstGeom prst="rect">
            <a:avLst/>
          </a:prstGeom>
        </p:spPr>
      </p:pic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7703996C-3B99-E790-91F5-D896ACE3468E}"/>
              </a:ext>
            </a:extLst>
          </p:cNvPr>
          <p:cNvSpPr/>
          <p:nvPr/>
        </p:nvSpPr>
        <p:spPr>
          <a:xfrm>
            <a:off x="1481640" y="1468857"/>
            <a:ext cx="965798" cy="2605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101010"/>
                </a:solidFill>
              </a:rPr>
              <a:t>background</a:t>
            </a:r>
            <a:endParaRPr lang="en-US" dirty="0">
              <a:solidFill>
                <a:srgbClr val="101010"/>
              </a:solidFill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2F307DD2-8A93-229D-75B0-6CF416D373E8}"/>
              </a:ext>
            </a:extLst>
          </p:cNvPr>
          <p:cNvSpPr/>
          <p:nvPr/>
        </p:nvSpPr>
        <p:spPr>
          <a:xfrm>
            <a:off x="1649433" y="1200333"/>
            <a:ext cx="965798" cy="2605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101010"/>
                </a:solidFill>
              </a:rPr>
              <a:t>signal</a:t>
            </a:r>
            <a:endParaRPr lang="en-US" dirty="0">
              <a:solidFill>
                <a:srgbClr val="101010"/>
              </a:solidFill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BC605105-1395-5921-A763-41E2AB9D1108}"/>
              </a:ext>
            </a:extLst>
          </p:cNvPr>
          <p:cNvCxnSpPr>
            <a:cxnSpLocks/>
          </p:cNvCxnSpPr>
          <p:nvPr/>
        </p:nvCxnSpPr>
        <p:spPr>
          <a:xfrm flipH="1" flipV="1">
            <a:off x="2132332" y="1699463"/>
            <a:ext cx="133399" cy="200902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2A746A92-F8EF-F348-98DF-597241648D3D}"/>
              </a:ext>
            </a:extLst>
          </p:cNvPr>
          <p:cNvCxnSpPr>
            <a:cxnSpLocks/>
          </p:cNvCxnSpPr>
          <p:nvPr/>
        </p:nvCxnSpPr>
        <p:spPr>
          <a:xfrm flipH="1" flipV="1">
            <a:off x="2341949" y="1346882"/>
            <a:ext cx="133399" cy="200902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>
            <a:extLst>
              <a:ext uri="{FF2B5EF4-FFF2-40B4-BE49-F238E27FC236}">
                <a16:creationId xmlns:a16="http://schemas.microsoft.com/office/drawing/2014/main" id="{130A58FB-9AB1-926F-7A08-C0FFC8E4373E}"/>
              </a:ext>
            </a:extLst>
          </p:cNvPr>
          <p:cNvCxnSpPr>
            <a:cxnSpLocks/>
          </p:cNvCxnSpPr>
          <p:nvPr/>
        </p:nvCxnSpPr>
        <p:spPr>
          <a:xfrm flipH="1">
            <a:off x="2615231" y="3302153"/>
            <a:ext cx="174532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Arrow Connector 132">
            <a:extLst>
              <a:ext uri="{FF2B5EF4-FFF2-40B4-BE49-F238E27FC236}">
                <a16:creationId xmlns:a16="http://schemas.microsoft.com/office/drawing/2014/main" id="{53D98411-1799-4DE2-1A53-FDC12340D328}"/>
              </a:ext>
            </a:extLst>
          </p:cNvPr>
          <p:cNvCxnSpPr>
            <a:cxnSpLocks/>
          </p:cNvCxnSpPr>
          <p:nvPr/>
        </p:nvCxnSpPr>
        <p:spPr>
          <a:xfrm>
            <a:off x="2274040" y="3302153"/>
            <a:ext cx="175037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Rectangle: Rounded Corners 164">
            <a:extLst>
              <a:ext uri="{FF2B5EF4-FFF2-40B4-BE49-F238E27FC236}">
                <a16:creationId xmlns:a16="http://schemas.microsoft.com/office/drawing/2014/main" id="{67AD80A7-C307-6B8C-257F-5F01E5B3D2E7}"/>
              </a:ext>
            </a:extLst>
          </p:cNvPr>
          <p:cNvSpPr/>
          <p:nvPr/>
        </p:nvSpPr>
        <p:spPr>
          <a:xfrm>
            <a:off x="5298873" y="2355725"/>
            <a:ext cx="3593607" cy="818789"/>
          </a:xfrm>
          <a:prstGeom prst="roundRect">
            <a:avLst>
              <a:gd name="adj" fmla="val 24075"/>
            </a:avLst>
          </a:prstGeom>
          <a:solidFill>
            <a:srgbClr val="F9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ABAFF86E-62F0-6DD5-26CC-2BC73B131ED2}"/>
              </a:ext>
            </a:extLst>
          </p:cNvPr>
          <p:cNvSpPr/>
          <p:nvPr/>
        </p:nvSpPr>
        <p:spPr>
          <a:xfrm>
            <a:off x="6235829" y="975815"/>
            <a:ext cx="1656184" cy="493042"/>
          </a:xfrm>
          <a:prstGeom prst="roundRect">
            <a:avLst/>
          </a:prstGeom>
          <a:solidFill>
            <a:srgbClr val="C0000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D710159B-B46B-7A84-0502-7C56DA30CAF8}"/>
                  </a:ext>
                </a:extLst>
              </p:cNvPr>
              <p:cNvSpPr txBox="1"/>
              <p:nvPr/>
            </p:nvSpPr>
            <p:spPr>
              <a:xfrm>
                <a:off x="6352656" y="1054044"/>
                <a:ext cx="1451427" cy="3510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100" b="0" i="1" smtClean="0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pt-BR" sz="1100" b="0" i="1" smtClean="0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pt-BR" sz="110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100" b="0" i="1" baseline="30000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𝑛𝑑</m:t>
                          </m:r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𝑆𝑡𝑟𝑒𝑡𝑐h𝑖𝑛𝑔</m:t>
                          </m:r>
                        </m:num>
                        <m:den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100" b="0" i="1" baseline="30000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𝑆𝑡𝑟𝑒𝑡𝑐h𝑖𝑛𝑔</m:t>
                          </m:r>
                        </m:den>
                      </m:f>
                    </m:oMath>
                  </m:oMathPara>
                </a14:m>
                <a:endParaRPr lang="en-GB" sz="1000" b="1" dirty="0">
                  <a:solidFill>
                    <a:srgbClr val="101010"/>
                  </a:solidFill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D710159B-B46B-7A84-0502-7C56DA30CA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2656" y="1054044"/>
                <a:ext cx="1451427" cy="351058"/>
              </a:xfrm>
              <a:prstGeom prst="rect">
                <a:avLst/>
              </a:prstGeom>
              <a:blipFill>
                <a:blip r:embed="rId9"/>
                <a:stretch>
                  <a:fillRect t="-3509" b="-19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2" name="TextBox 151">
            <a:extLst>
              <a:ext uri="{FF2B5EF4-FFF2-40B4-BE49-F238E27FC236}">
                <a16:creationId xmlns:a16="http://schemas.microsoft.com/office/drawing/2014/main" id="{E5A8F96C-7703-CF3A-5C98-1C5A4A915E6E}"/>
              </a:ext>
            </a:extLst>
          </p:cNvPr>
          <p:cNvSpPr txBox="1"/>
          <p:nvPr/>
        </p:nvSpPr>
        <p:spPr>
          <a:xfrm>
            <a:off x="5298873" y="1582505"/>
            <a:ext cx="359360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dirty="0">
                <a:solidFill>
                  <a:srgbClr val="101010"/>
                </a:solidFill>
                <a:sym typeface="Wingdings" panose="05000000000000000000" pitchFamily="2" charset="2"/>
              </a:rPr>
              <a:t> s</a:t>
            </a:r>
            <a:r>
              <a:rPr lang="en-US" sz="1200" dirty="0">
                <a:solidFill>
                  <a:srgbClr val="101010"/>
                </a:solidFill>
              </a:rPr>
              <a:t>tretching factor </a:t>
            </a:r>
            <a:r>
              <a:rPr lang="en-US" sz="1200" b="1" dirty="0">
                <a:solidFill>
                  <a:srgbClr val="101010"/>
                </a:solidFill>
              </a:rPr>
              <a:t>4.68</a:t>
            </a:r>
            <a:r>
              <a:rPr lang="en-US" sz="1200" dirty="0">
                <a:solidFill>
                  <a:srgbClr val="101010"/>
                </a:solidFill>
              </a:rPr>
              <a:t> with test setup</a:t>
            </a:r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2B7C8808-0109-C9DF-D01E-EA858DC11CF8}"/>
              </a:ext>
            </a:extLst>
          </p:cNvPr>
          <p:cNvSpPr/>
          <p:nvPr/>
        </p:nvSpPr>
        <p:spPr>
          <a:xfrm>
            <a:off x="2919235" y="3057858"/>
            <a:ext cx="1724773" cy="486000"/>
          </a:xfrm>
          <a:prstGeom prst="roundRect">
            <a:avLst/>
          </a:prstGeom>
          <a:solidFill>
            <a:schemeClr val="bg1"/>
          </a:solidFill>
          <a:ln w="9525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000" b="1" dirty="0">
                <a:solidFill>
                  <a:srgbClr val="101010"/>
                </a:solidFill>
                <a:sym typeface="Wingdings" panose="05000000000000000000" pitchFamily="2" charset="2"/>
              </a:rPr>
              <a:t>Time delay </a:t>
            </a:r>
            <a:r>
              <a:rPr lang="en-US" sz="1000" dirty="0">
                <a:solidFill>
                  <a:srgbClr val="101010"/>
                </a:solidFill>
                <a:sym typeface="Wingdings" panose="05000000000000000000" pitchFamily="2" charset="2"/>
              </a:rPr>
              <a:t>of laser pulse</a:t>
            </a:r>
            <a:br>
              <a:rPr lang="en-US" sz="1000" dirty="0">
                <a:solidFill>
                  <a:srgbClr val="101010"/>
                </a:solidFill>
                <a:sym typeface="Wingdings" panose="05000000000000000000" pitchFamily="2" charset="2"/>
              </a:rPr>
            </a:br>
            <a:r>
              <a:rPr lang="en-US" sz="1000" dirty="0">
                <a:solidFill>
                  <a:srgbClr val="101010"/>
                </a:solidFill>
                <a:sym typeface="Wingdings" panose="05000000000000000000" pitchFamily="2" charset="2"/>
              </a:rPr>
              <a:t>with respect to input signal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2869D65A-04BF-4728-3E98-BD12B6BD984B}"/>
              </a:ext>
            </a:extLst>
          </p:cNvPr>
          <p:cNvSpPr txBox="1"/>
          <p:nvPr/>
        </p:nvSpPr>
        <p:spPr>
          <a:xfrm>
            <a:off x="5359987" y="2060143"/>
            <a:ext cx="346705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tabLst>
                <a:tab pos="1795463" algn="l"/>
              </a:tabLst>
            </a:pPr>
            <a:r>
              <a:rPr lang="en-US" sz="1200" dirty="0">
                <a:solidFill>
                  <a:srgbClr val="101010"/>
                </a:solidFill>
              </a:rPr>
              <a:t>Laser pulse spacing:	12.5 ns</a:t>
            </a:r>
            <a:br>
              <a:rPr lang="en-US" sz="1200" dirty="0">
                <a:solidFill>
                  <a:srgbClr val="101010"/>
                </a:solidFill>
              </a:rPr>
            </a:br>
            <a:br>
              <a:rPr lang="en-US" sz="1200" dirty="0">
                <a:solidFill>
                  <a:srgbClr val="101010"/>
                </a:solidFill>
              </a:rPr>
            </a:br>
            <a:r>
              <a:rPr lang="en-US" sz="1200" b="1" dirty="0">
                <a:solidFill>
                  <a:srgbClr val="101010"/>
                </a:solidFill>
              </a:rPr>
              <a:t>LHC:</a:t>
            </a:r>
          </a:p>
          <a:p>
            <a:pPr>
              <a:tabLst>
                <a:tab pos="1795463" algn="l"/>
              </a:tabLst>
            </a:pPr>
            <a:r>
              <a:rPr lang="en-US" sz="1200" dirty="0">
                <a:solidFill>
                  <a:srgbClr val="101010"/>
                </a:solidFill>
              </a:rPr>
              <a:t>Bunch length (4</a:t>
            </a:r>
            <a:r>
              <a:rPr lang="el-GR" sz="1200" dirty="0">
                <a:solidFill>
                  <a:srgbClr val="101010"/>
                </a:solidFill>
              </a:rPr>
              <a:t>σ</a:t>
            </a:r>
            <a:r>
              <a:rPr lang="en-US" sz="1200" dirty="0">
                <a:solidFill>
                  <a:srgbClr val="101010"/>
                </a:solidFill>
              </a:rPr>
              <a:t>):	920 to 1200 </a:t>
            </a:r>
            <a:r>
              <a:rPr lang="en-US" sz="1200" dirty="0" err="1">
                <a:solidFill>
                  <a:srgbClr val="101010"/>
                </a:solidFill>
              </a:rPr>
              <a:t>ps</a:t>
            </a:r>
            <a:endParaRPr lang="en-US" sz="1200" dirty="0">
              <a:solidFill>
                <a:srgbClr val="101010"/>
              </a:solidFill>
            </a:endParaRPr>
          </a:p>
          <a:p>
            <a:pPr>
              <a:tabLst>
                <a:tab pos="1795463" algn="l"/>
              </a:tabLst>
            </a:pPr>
            <a:r>
              <a:rPr lang="en-US" sz="1200" dirty="0">
                <a:solidFill>
                  <a:srgbClr val="101010"/>
                </a:solidFill>
              </a:rPr>
              <a:t>Bunch spacing:	25 ns</a:t>
            </a:r>
          </a:p>
        </p:txBody>
      </p:sp>
      <p:sp>
        <p:nvSpPr>
          <p:cNvPr id="164" name="Rectangle: Rounded Corners 163">
            <a:extLst>
              <a:ext uri="{FF2B5EF4-FFF2-40B4-BE49-F238E27FC236}">
                <a16:creationId xmlns:a16="http://schemas.microsoft.com/office/drawing/2014/main" id="{9156979C-5035-511F-3379-1140A5605D7E}"/>
              </a:ext>
            </a:extLst>
          </p:cNvPr>
          <p:cNvSpPr/>
          <p:nvPr/>
        </p:nvSpPr>
        <p:spPr>
          <a:xfrm>
            <a:off x="4866387" y="1998586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?</a:t>
            </a:r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8C189F5D-05A5-1D82-0A97-3AF838DFCB4F}"/>
              </a:ext>
            </a:extLst>
          </p:cNvPr>
          <p:cNvCxnSpPr>
            <a:cxnSpLocks/>
          </p:cNvCxnSpPr>
          <p:nvPr/>
        </p:nvCxnSpPr>
        <p:spPr>
          <a:xfrm flipH="1">
            <a:off x="2604097" y="1714130"/>
            <a:ext cx="174532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1E3AB9C-E52B-8C0A-3703-D82FBD03665F}"/>
              </a:ext>
            </a:extLst>
          </p:cNvPr>
          <p:cNvCxnSpPr>
            <a:cxnSpLocks/>
          </p:cNvCxnSpPr>
          <p:nvPr/>
        </p:nvCxnSpPr>
        <p:spPr>
          <a:xfrm>
            <a:off x="2262906" y="1714130"/>
            <a:ext cx="175037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1">
            <a:extLst>
              <a:ext uri="{FF2B5EF4-FFF2-40B4-BE49-F238E27FC236}">
                <a16:creationId xmlns:a16="http://schemas.microsoft.com/office/drawing/2014/main" id="{863FD127-A88A-656F-AA78-43F451540D05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BB97987E-D89D-735C-B87E-536B4F82AB31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0A5FF30-9462-2375-E0F4-F1E6C134146A}"/>
              </a:ext>
            </a:extLst>
          </p:cNvPr>
          <p:cNvSpPr/>
          <p:nvPr/>
        </p:nvSpPr>
        <p:spPr>
          <a:xfrm>
            <a:off x="1649433" y="4587974"/>
            <a:ext cx="1724773" cy="486000"/>
          </a:xfrm>
          <a:prstGeom prst="round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00" dirty="0">
                <a:solidFill>
                  <a:srgbClr val="101010"/>
                </a:solidFill>
                <a:sym typeface="Wingdings" panose="05000000000000000000" pitchFamily="2" charset="2"/>
              </a:rPr>
              <a:t>Stretched time, ns</a:t>
            </a:r>
          </a:p>
        </p:txBody>
      </p:sp>
    </p:spTree>
    <p:extLst>
      <p:ext uri="{BB962C8B-B14F-4D97-AF65-F5344CB8AC3E}">
        <p14:creationId xmlns:p14="http://schemas.microsoft.com/office/powerpoint/2010/main" val="244241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2" grpId="0"/>
      <p:bldP spid="77" grpId="0"/>
      <p:bldP spid="165" grpId="0" animBg="1"/>
      <p:bldP spid="147" grpId="0" animBg="1"/>
      <p:bldP spid="148" grpId="0"/>
      <p:bldP spid="152" grpId="0"/>
      <p:bldP spid="157" grpId="0" animBg="1"/>
      <p:bldP spid="161" grpId="0"/>
      <p:bldP spid="16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BCFF72-2768-3B8A-734E-E76E080F24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65">
            <a:extLst>
              <a:ext uri="{FF2B5EF4-FFF2-40B4-BE49-F238E27FC236}">
                <a16:creationId xmlns:a16="http://schemas.microsoft.com/office/drawing/2014/main" id="{4282F4BE-99AF-17DB-DE82-D2A710CE787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65238" y="2078178"/>
            <a:ext cx="3803976" cy="2630992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0DAD96D-2C7F-E337-822D-DE2F2412E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Stretching and bandwidth 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00E3D23E-19D8-1F3A-40DD-93630A0465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pic>
        <p:nvPicPr>
          <p:cNvPr id="76" name="Graphic 75">
            <a:extLst>
              <a:ext uri="{FF2B5EF4-FFF2-40B4-BE49-F238E27FC236}">
                <a16:creationId xmlns:a16="http://schemas.microsoft.com/office/drawing/2014/main" id="{8902E2F2-7F1C-7795-9703-3B96AFB9E05C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1972730" y="1598587"/>
            <a:ext cx="1098111" cy="486000"/>
          </a:xfrm>
          <a:prstGeom prst="rect">
            <a:avLst/>
          </a:prstGeom>
        </p:spPr>
      </p:pic>
      <p:pic>
        <p:nvPicPr>
          <p:cNvPr id="73" name="Graphic 72">
            <a:extLst>
              <a:ext uri="{FF2B5EF4-FFF2-40B4-BE49-F238E27FC236}">
                <a16:creationId xmlns:a16="http://schemas.microsoft.com/office/drawing/2014/main" id="{DE2EB288-EF0D-02B0-443A-77257C2649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71759" y="1804192"/>
            <a:ext cx="1107273" cy="277756"/>
          </a:xfrm>
          <a:prstGeom prst="rect">
            <a:avLst/>
          </a:prstGeom>
        </p:spPr>
      </p:pic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29C24A9A-0557-63E6-8892-35578E974D6C}"/>
              </a:ext>
            </a:extLst>
          </p:cNvPr>
          <p:cNvSpPr/>
          <p:nvPr/>
        </p:nvSpPr>
        <p:spPr>
          <a:xfrm>
            <a:off x="1481640" y="1468857"/>
            <a:ext cx="965798" cy="2605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101010"/>
                </a:solidFill>
              </a:rPr>
              <a:t>background</a:t>
            </a:r>
            <a:endParaRPr lang="en-US" dirty="0">
              <a:solidFill>
                <a:srgbClr val="101010"/>
              </a:solidFill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0A902414-9CA2-81D1-E669-38C917C35B0D}"/>
              </a:ext>
            </a:extLst>
          </p:cNvPr>
          <p:cNvSpPr/>
          <p:nvPr/>
        </p:nvSpPr>
        <p:spPr>
          <a:xfrm>
            <a:off x="1649433" y="1200333"/>
            <a:ext cx="965798" cy="26052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rgbClr val="101010"/>
                </a:solidFill>
              </a:rPr>
              <a:t>signal</a:t>
            </a:r>
            <a:endParaRPr lang="en-US" dirty="0">
              <a:solidFill>
                <a:srgbClr val="101010"/>
              </a:solidFill>
            </a:endParaRP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2D225C2F-C41F-A5E8-7B86-89B5542F5845}"/>
              </a:ext>
            </a:extLst>
          </p:cNvPr>
          <p:cNvCxnSpPr>
            <a:cxnSpLocks/>
          </p:cNvCxnSpPr>
          <p:nvPr/>
        </p:nvCxnSpPr>
        <p:spPr>
          <a:xfrm flipH="1" flipV="1">
            <a:off x="2132332" y="1699463"/>
            <a:ext cx="133399" cy="200902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>
            <a:extLst>
              <a:ext uri="{FF2B5EF4-FFF2-40B4-BE49-F238E27FC236}">
                <a16:creationId xmlns:a16="http://schemas.microsoft.com/office/drawing/2014/main" id="{0683F545-CED5-C48D-4E72-A5E5C31996DE}"/>
              </a:ext>
            </a:extLst>
          </p:cNvPr>
          <p:cNvCxnSpPr>
            <a:cxnSpLocks/>
          </p:cNvCxnSpPr>
          <p:nvPr/>
        </p:nvCxnSpPr>
        <p:spPr>
          <a:xfrm flipH="1" flipV="1">
            <a:off x="2341949" y="1346882"/>
            <a:ext cx="133399" cy="200902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Graphic 66">
            <a:extLst>
              <a:ext uri="{FF2B5EF4-FFF2-40B4-BE49-F238E27FC236}">
                <a16:creationId xmlns:a16="http://schemas.microsoft.com/office/drawing/2014/main" id="{AA5B35A2-A5A7-EDAD-8A59-5EAA812FA5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flipH="1">
            <a:off x="1421965" y="2989734"/>
            <a:ext cx="2180469" cy="1455996"/>
          </a:xfrm>
          <a:prstGeom prst="rect">
            <a:avLst/>
          </a:prstGeom>
        </p:spPr>
      </p:pic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240FD84-8BFC-00CE-6ED4-750A95A98259}"/>
              </a:ext>
            </a:extLst>
          </p:cNvPr>
          <p:cNvCxnSpPr>
            <a:cxnSpLocks/>
          </p:cNvCxnSpPr>
          <p:nvPr/>
        </p:nvCxnSpPr>
        <p:spPr>
          <a:xfrm flipH="1">
            <a:off x="2025082" y="4019860"/>
            <a:ext cx="975074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FD72441-5A6D-7880-CCCD-21006C1C6875}"/>
              </a:ext>
            </a:extLst>
          </p:cNvPr>
          <p:cNvSpPr txBox="1"/>
          <p:nvPr/>
        </p:nvSpPr>
        <p:spPr>
          <a:xfrm>
            <a:off x="2025082" y="4059248"/>
            <a:ext cx="9750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000000"/>
                </a:solidFill>
              </a:rPr>
              <a:t>1.</a:t>
            </a:r>
            <a:r>
              <a:rPr lang="el-GR" sz="1200" dirty="0">
                <a:solidFill>
                  <a:srgbClr val="000000"/>
                </a:solidFill>
              </a:rPr>
              <a:t>0</a:t>
            </a:r>
            <a:r>
              <a:rPr lang="en-US" sz="1200" dirty="0">
                <a:solidFill>
                  <a:srgbClr val="000000"/>
                </a:solidFill>
              </a:rPr>
              <a:t> ns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C9F8544-7AE8-627A-BCDA-1ED6302B084E}"/>
              </a:ext>
            </a:extLst>
          </p:cNvPr>
          <p:cNvCxnSpPr>
            <a:cxnSpLocks/>
          </p:cNvCxnSpPr>
          <p:nvPr/>
        </p:nvCxnSpPr>
        <p:spPr>
          <a:xfrm flipH="1">
            <a:off x="2285825" y="3318865"/>
            <a:ext cx="174532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FC69010-ED21-2220-D574-5FF76F1ABF29}"/>
              </a:ext>
            </a:extLst>
          </p:cNvPr>
          <p:cNvCxnSpPr>
            <a:cxnSpLocks/>
          </p:cNvCxnSpPr>
          <p:nvPr/>
        </p:nvCxnSpPr>
        <p:spPr>
          <a:xfrm>
            <a:off x="2565770" y="3318865"/>
            <a:ext cx="175037" cy="0"/>
          </a:xfrm>
          <a:prstGeom prst="straightConnector1">
            <a:avLst/>
          </a:prstGeom>
          <a:ln w="19050">
            <a:solidFill>
              <a:srgbClr val="00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E7BE792-C537-DC63-3BD3-8BD5D4C937F8}"/>
              </a:ext>
            </a:extLst>
          </p:cNvPr>
          <p:cNvSpPr/>
          <p:nvPr/>
        </p:nvSpPr>
        <p:spPr>
          <a:xfrm>
            <a:off x="5726167" y="1586949"/>
            <a:ext cx="2704403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101010"/>
                </a:solidFill>
              </a:rPr>
              <a:t>14.7 ps (1</a:t>
            </a:r>
            <a:r>
              <a:rPr lang="en-US" sz="400" b="1" dirty="0">
                <a:solidFill>
                  <a:srgbClr val="101010"/>
                </a:solidFill>
              </a:rPr>
              <a:t> </a:t>
            </a:r>
            <a:r>
              <a:rPr lang="el-GR" sz="1200" b="1" dirty="0">
                <a:solidFill>
                  <a:srgbClr val="101010"/>
                </a:solidFill>
              </a:rPr>
              <a:t>σ</a:t>
            </a:r>
            <a:r>
              <a:rPr lang="en-US" sz="1200" b="1" dirty="0">
                <a:solidFill>
                  <a:srgbClr val="101010"/>
                </a:solidFill>
              </a:rPr>
              <a:t>) ≈  </a:t>
            </a:r>
            <a:r>
              <a:rPr lang="el-GR" sz="1200" b="1" dirty="0">
                <a:solidFill>
                  <a:srgbClr val="101010"/>
                </a:solidFill>
              </a:rPr>
              <a:t>14</a:t>
            </a:r>
            <a:r>
              <a:rPr lang="en-US" sz="1200" b="1" dirty="0">
                <a:solidFill>
                  <a:srgbClr val="101010"/>
                </a:solidFill>
              </a:rPr>
              <a:t>.4 GHz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E7387FF-23D5-7B2E-DF20-43705D97ABA0}"/>
              </a:ext>
            </a:extLst>
          </p:cNvPr>
          <p:cNvSpPr/>
          <p:nvPr/>
        </p:nvSpPr>
        <p:spPr>
          <a:xfrm>
            <a:off x="4644008" y="2262362"/>
            <a:ext cx="3960440" cy="33273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l-GR" sz="1200" dirty="0">
                <a:solidFill>
                  <a:srgbClr val="101010"/>
                </a:solidFill>
              </a:rPr>
              <a:t>14</a:t>
            </a:r>
            <a:r>
              <a:rPr lang="en-US" sz="1200" dirty="0">
                <a:solidFill>
                  <a:srgbClr val="101010"/>
                </a:solidFill>
              </a:rPr>
              <a:t>.4 GHz / 4.68 </a:t>
            </a:r>
            <a:r>
              <a:rPr lang="en-US" sz="1200" b="1" dirty="0">
                <a:solidFill>
                  <a:srgbClr val="101010"/>
                </a:solidFill>
              </a:rPr>
              <a:t>≈ 3.1 GHz</a:t>
            </a:r>
            <a:br>
              <a:rPr lang="en-US" sz="1200" b="1" dirty="0">
                <a:solidFill>
                  <a:srgbClr val="101010"/>
                </a:solidFill>
              </a:rPr>
            </a:br>
            <a:br>
              <a:rPr lang="en-US" sz="400" b="1" dirty="0">
                <a:solidFill>
                  <a:srgbClr val="101010"/>
                </a:solidFill>
              </a:rPr>
            </a:br>
            <a:r>
              <a:rPr lang="en-US" sz="1200" b="1" dirty="0">
                <a:solidFill>
                  <a:srgbClr val="101010"/>
                </a:solidFill>
                <a:sym typeface="Wingdings" panose="05000000000000000000" pitchFamily="2" charset="2"/>
              </a:rPr>
              <a:t> </a:t>
            </a:r>
            <a:r>
              <a:rPr lang="en-US" sz="1200" b="1" dirty="0">
                <a:solidFill>
                  <a:srgbClr val="101010"/>
                </a:solidFill>
              </a:rPr>
              <a:t>limited by the bandwidth of a 3 GHz oscilloscope 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C5AF2038-06DD-B2A5-7AEF-27CAC4A77BAB}"/>
              </a:ext>
            </a:extLst>
          </p:cNvPr>
          <p:cNvSpPr/>
          <p:nvPr/>
        </p:nvSpPr>
        <p:spPr>
          <a:xfrm>
            <a:off x="4860032" y="3109677"/>
            <a:ext cx="3816424" cy="169432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sz="1000" dirty="0">
              <a:solidFill>
                <a:srgbClr val="10101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19A6F09-83BE-6C7A-4461-610F6A1A0294}"/>
              </a:ext>
            </a:extLst>
          </p:cNvPr>
          <p:cNvSpPr/>
          <p:nvPr/>
        </p:nvSpPr>
        <p:spPr>
          <a:xfrm>
            <a:off x="6235829" y="975815"/>
            <a:ext cx="1656184" cy="493042"/>
          </a:xfrm>
          <a:prstGeom prst="roundRect">
            <a:avLst/>
          </a:prstGeom>
          <a:solidFill>
            <a:srgbClr val="C0000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E30A13-CFF7-3C4E-2135-8BF6EF407A71}"/>
                  </a:ext>
                </a:extLst>
              </p:cNvPr>
              <p:cNvSpPr txBox="1"/>
              <p:nvPr/>
            </p:nvSpPr>
            <p:spPr>
              <a:xfrm>
                <a:off x="6352656" y="1054044"/>
                <a:ext cx="1451427" cy="35105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100" b="0" i="1" smtClean="0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pt-BR" sz="1100" b="0" i="1" smtClean="0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pt-BR" sz="110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1100" b="0" i="1" baseline="30000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𝑛𝑑</m:t>
                          </m:r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𝑆𝑡𝑟𝑒𝑡𝑐h𝑖𝑛𝑔</m:t>
                          </m:r>
                        </m:num>
                        <m:den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100" b="0" i="1" baseline="30000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𝑠𝑡</m:t>
                          </m:r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1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𝑆𝑡𝑟𝑒𝑡𝑐h𝑖𝑛𝑔</m:t>
                          </m:r>
                        </m:den>
                      </m:f>
                    </m:oMath>
                  </m:oMathPara>
                </a14:m>
                <a:endParaRPr lang="en-GB" sz="1000" b="1" dirty="0">
                  <a:solidFill>
                    <a:srgbClr val="101010"/>
                  </a:solidFill>
                  <a:latin typeface="LM Roman 10" panose="00000500000000000000" pitchFamily="50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9E30A13-CFF7-3C4E-2135-8BF6EF407A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2656" y="1054044"/>
                <a:ext cx="1451427" cy="351058"/>
              </a:xfrm>
              <a:prstGeom prst="rect">
                <a:avLst/>
              </a:prstGeom>
              <a:blipFill>
                <a:blip r:embed="rId9"/>
                <a:stretch>
                  <a:fillRect t="-3509" b="-192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5086EF8-D81E-51D2-3834-6E3A6DCEFE7D}"/>
              </a:ext>
            </a:extLst>
          </p:cNvPr>
          <p:cNvSpPr/>
          <p:nvPr/>
        </p:nvSpPr>
        <p:spPr>
          <a:xfrm>
            <a:off x="5082849" y="3460906"/>
            <a:ext cx="3593607" cy="1271084"/>
          </a:xfrm>
          <a:prstGeom prst="roundRect">
            <a:avLst>
              <a:gd name="adj" fmla="val 13553"/>
            </a:avLst>
          </a:prstGeom>
          <a:solidFill>
            <a:srgbClr val="3951A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dirty="0">
                <a:solidFill>
                  <a:srgbClr val="101010"/>
                </a:solidFill>
              </a:rPr>
              <a:t>FCC-ee: </a:t>
            </a:r>
          </a:p>
          <a:p>
            <a:r>
              <a:rPr lang="en-US" sz="1200" dirty="0">
                <a:solidFill>
                  <a:srgbClr val="101010"/>
                </a:solidFill>
                <a:sym typeface="Wingdings" panose="05000000000000000000" pitchFamily="2" charset="2"/>
              </a:rPr>
              <a:t>Stretching factor in the order of 100 realistic with a 25 ns bunch spacing.</a:t>
            </a:r>
          </a:p>
          <a:p>
            <a:endParaRPr lang="en-US" sz="1200" dirty="0">
              <a:solidFill>
                <a:srgbClr val="101010"/>
              </a:solidFill>
              <a:sym typeface="Wingdings" panose="05000000000000000000" pitchFamily="2" charset="2"/>
            </a:endParaRPr>
          </a:p>
          <a:p>
            <a:pPr marL="228600" indent="-228600">
              <a:buFont typeface="Wingdings" panose="05000000000000000000" pitchFamily="2" charset="2"/>
              <a:buChar char="à"/>
            </a:pPr>
            <a:r>
              <a:rPr lang="en-US" sz="1200" dirty="0">
                <a:solidFill>
                  <a:srgbClr val="101010"/>
                </a:solidFill>
                <a:sym typeface="Wingdings" panose="05000000000000000000" pitchFamily="2" charset="2"/>
              </a:rPr>
              <a:t>500 MHz ADC would be sufficient for a</a:t>
            </a:r>
            <a:br>
              <a:rPr lang="en-US" sz="1200" dirty="0">
                <a:solidFill>
                  <a:srgbClr val="101010"/>
                </a:solidFill>
                <a:sym typeface="Wingdings" panose="05000000000000000000" pitchFamily="2" charset="2"/>
              </a:rPr>
            </a:br>
            <a:r>
              <a:rPr lang="en-US" sz="1200" dirty="0">
                <a:solidFill>
                  <a:srgbClr val="101010"/>
                </a:solidFill>
                <a:sym typeface="Wingdings" panose="05000000000000000000" pitchFamily="2" charset="2"/>
              </a:rPr>
              <a:t>50 GHz equivalent signal digitalization </a:t>
            </a:r>
            <a:endParaRPr lang="en-US" sz="1200" dirty="0">
              <a:solidFill>
                <a:srgbClr val="101010"/>
              </a:solidFill>
            </a:endParaRPr>
          </a:p>
          <a:p>
            <a:r>
              <a:rPr lang="en-US" sz="1200" dirty="0">
                <a:solidFill>
                  <a:srgbClr val="101010"/>
                </a:solidFill>
              </a:rPr>
              <a:t>	</a:t>
            </a:r>
          </a:p>
          <a:p>
            <a:endParaRPr lang="en-US" sz="1200" dirty="0">
              <a:solidFill>
                <a:srgbClr val="101010"/>
              </a:solidFill>
            </a:endParaRPr>
          </a:p>
          <a:p>
            <a:endParaRPr lang="en-US" sz="1200" dirty="0">
              <a:solidFill>
                <a:srgbClr val="101010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FE65107-AF5A-690D-AEFC-49767F13C3D2}"/>
              </a:ext>
            </a:extLst>
          </p:cNvPr>
          <p:cNvSpPr/>
          <p:nvPr/>
        </p:nvSpPr>
        <p:spPr>
          <a:xfrm>
            <a:off x="4572000" y="2798945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?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06231A-8FB9-7B83-7BD1-A527E8A23230}"/>
              </a:ext>
            </a:extLst>
          </p:cNvPr>
          <p:cNvSpPr txBox="1"/>
          <p:nvPr/>
        </p:nvSpPr>
        <p:spPr>
          <a:xfrm>
            <a:off x="5008654" y="2887978"/>
            <a:ext cx="39558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101010"/>
                </a:solidFill>
              </a:rPr>
              <a:t>Current commercial Mach-Zehnder modulators</a:t>
            </a:r>
            <a:br>
              <a:rPr lang="en-US" sz="1100" dirty="0">
                <a:solidFill>
                  <a:srgbClr val="101010"/>
                </a:solidFill>
              </a:rPr>
            </a:br>
            <a:r>
              <a:rPr lang="en-US" sz="1100" dirty="0">
                <a:solidFill>
                  <a:srgbClr val="101010"/>
                </a:solidFill>
              </a:rPr>
              <a:t>have an analog bandwidth of </a:t>
            </a:r>
            <a:r>
              <a:rPr lang="en-US" sz="1100" b="1" dirty="0">
                <a:solidFill>
                  <a:srgbClr val="101010"/>
                </a:solidFill>
              </a:rPr>
              <a:t>up to 50 GHz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16C2C3BB-8D68-B9F3-CAED-41603545039C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E3E12950-7FBA-6A28-6F88-F58D2D26ACE7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75809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  <p:bldP spid="14" grpId="0"/>
      <p:bldP spid="15" grpId="0" animBg="1"/>
      <p:bldP spid="18" grpId="0" animBg="1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DF0B0E-10EE-C39C-79CC-AE8FCD37B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3EEEA70-CFAE-2ACC-0AB6-0362567A51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LHC installation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88F3AC59-B656-504A-DB0A-AAC9E0EA235A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976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92DF17-7B9A-22D6-B63F-A6A783DC8B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3EF867E-6B81-8D05-84CB-96FEF4F5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installation</a:t>
            </a:r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1390F76A-7C12-7B89-5237-0B05B777F0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2999042" y="1883846"/>
            <a:ext cx="669152" cy="16471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BDB9BB5B-2D7A-E1AD-25A2-C189B3D0813F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72346" y="3217294"/>
            <a:ext cx="1671877" cy="20421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9DA86E9F-485A-4264-0018-4E2FE5AEAEB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5563468" y="2361025"/>
            <a:ext cx="843420" cy="30042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7B58E74-AC8F-0840-C595-D4D4CB3DBAC0}"/>
              </a:ext>
            </a:extLst>
          </p:cNvPr>
          <p:cNvCxnSpPr>
            <a:cxnSpLocks/>
          </p:cNvCxnSpPr>
          <p:nvPr/>
        </p:nvCxnSpPr>
        <p:spPr>
          <a:xfrm flipH="1">
            <a:off x="6998234" y="3559157"/>
            <a:ext cx="549457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B7F50E96-B96B-D139-9BD6-3F637506807C}"/>
              </a:ext>
            </a:extLst>
          </p:cNvPr>
          <p:cNvSpPr/>
          <p:nvPr/>
        </p:nvSpPr>
        <p:spPr>
          <a:xfrm>
            <a:off x="5535437" y="3372795"/>
            <a:ext cx="1437412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D36390-050D-AF2E-B658-1E8CCCDE16C8}"/>
              </a:ext>
            </a:extLst>
          </p:cNvPr>
          <p:cNvSpPr/>
          <p:nvPr/>
        </p:nvSpPr>
        <p:spPr>
          <a:xfrm>
            <a:off x="7021936" y="3372795"/>
            <a:ext cx="502070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C7A6BFE5-1ADF-0A6B-0A8D-224034512AD2}"/>
              </a:ext>
            </a:extLst>
          </p:cNvPr>
          <p:cNvSpPr/>
          <p:nvPr/>
        </p:nvSpPr>
        <p:spPr>
          <a:xfrm>
            <a:off x="5341673" y="1371947"/>
            <a:ext cx="3281089" cy="3576067"/>
          </a:xfrm>
          <a:prstGeom prst="roundRect">
            <a:avLst>
              <a:gd name="adj" fmla="val 4472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0F4AF2D-7E0F-0F79-DDBE-5309E3B4A133}"/>
                  </a:ext>
                </a:extLst>
              </p:cNvPr>
              <p:cNvSpPr txBox="1"/>
              <p:nvPr/>
            </p:nvSpPr>
            <p:spPr>
              <a:xfrm>
                <a:off x="8018393" y="3997790"/>
                <a:ext cx="167610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70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7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7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700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900" dirty="0">
                  <a:solidFill>
                    <a:srgbClr val="10101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0F4AF2D-7E0F-0F79-DDBE-5309E3B4A1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8393" y="3997790"/>
                <a:ext cx="167610" cy="107722"/>
              </a:xfrm>
              <a:prstGeom prst="rect">
                <a:avLst/>
              </a:prstGeom>
              <a:blipFill>
                <a:blip r:embed="rId8"/>
                <a:stretch>
                  <a:fillRect l="-10714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DECF525-9478-72F2-B2CD-CF7FA135D8E8}"/>
              </a:ext>
            </a:extLst>
          </p:cNvPr>
          <p:cNvCxnSpPr>
            <a:cxnSpLocks/>
          </p:cNvCxnSpPr>
          <p:nvPr/>
        </p:nvCxnSpPr>
        <p:spPr>
          <a:xfrm>
            <a:off x="7965520" y="3940882"/>
            <a:ext cx="184728" cy="0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AE94C25-CB03-4CB2-C445-6FAAEB21E061}"/>
              </a:ext>
            </a:extLst>
          </p:cNvPr>
          <p:cNvCxnSpPr>
            <a:cxnSpLocks/>
          </p:cNvCxnSpPr>
          <p:nvPr/>
        </p:nvCxnSpPr>
        <p:spPr>
          <a:xfrm>
            <a:off x="5592435" y="3941385"/>
            <a:ext cx="2361313" cy="0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B594E82E-1826-B02D-5040-64E31B1111E7}"/>
              </a:ext>
            </a:extLst>
          </p:cNvPr>
          <p:cNvSpPr/>
          <p:nvPr/>
        </p:nvSpPr>
        <p:spPr>
          <a:xfrm>
            <a:off x="7907431" y="3917210"/>
            <a:ext cx="80225" cy="461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0B8070-0470-51C1-AED1-419051F3850E}"/>
              </a:ext>
            </a:extLst>
          </p:cNvPr>
          <p:cNvSpPr txBox="1"/>
          <p:nvPr/>
        </p:nvSpPr>
        <p:spPr>
          <a:xfrm>
            <a:off x="788536" y="4528014"/>
            <a:ext cx="8026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i="1" dirty="0">
                <a:solidFill>
                  <a:srgbClr val="000000"/>
                </a:solidFill>
                <a:latin typeface="LM Roman 10" panose="00000500000000000000" pitchFamily="50" charset="0"/>
              </a:rPr>
              <a:t>Photodetector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6D4C69-4E3A-73DB-2B9B-C0975B701DCC}"/>
              </a:ext>
            </a:extLst>
          </p:cNvPr>
          <p:cNvCxnSpPr>
            <a:cxnSpLocks/>
          </p:cNvCxnSpPr>
          <p:nvPr/>
        </p:nvCxnSpPr>
        <p:spPr>
          <a:xfrm flipV="1">
            <a:off x="6998234" y="2979082"/>
            <a:ext cx="0" cy="580076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>
            <a:extLst>
              <a:ext uri="{FF2B5EF4-FFF2-40B4-BE49-F238E27FC236}">
                <a16:creationId xmlns:a16="http://schemas.microsoft.com/office/drawing/2014/main" id="{EA29577B-AFC4-7CDD-5DB9-0919FDB7CE9F}"/>
              </a:ext>
            </a:extLst>
          </p:cNvPr>
          <p:cNvSpPr/>
          <p:nvPr/>
        </p:nvSpPr>
        <p:spPr>
          <a:xfrm rot="5400000">
            <a:off x="6377305" y="2349789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B9B7142-407F-C7C4-EFBC-B69690D13B9A}"/>
              </a:ext>
            </a:extLst>
          </p:cNvPr>
          <p:cNvSpPr txBox="1"/>
          <p:nvPr/>
        </p:nvSpPr>
        <p:spPr>
          <a:xfrm>
            <a:off x="6919346" y="2142452"/>
            <a:ext cx="88325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DC bias voltage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E86B29-931B-6711-852E-4F9A93757E21}"/>
              </a:ext>
            </a:extLst>
          </p:cNvPr>
          <p:cNvSpPr txBox="1"/>
          <p:nvPr/>
        </p:nvSpPr>
        <p:spPr>
          <a:xfrm>
            <a:off x="6811440" y="1919916"/>
            <a:ext cx="126797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30 GHz EO-modulator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62D5BE6-73BC-7202-6855-7EF0E024A097}"/>
              </a:ext>
            </a:extLst>
          </p:cNvPr>
          <p:cNvCxnSpPr>
            <a:cxnSpLocks/>
          </p:cNvCxnSpPr>
          <p:nvPr/>
        </p:nvCxnSpPr>
        <p:spPr>
          <a:xfrm rot="5400000">
            <a:off x="6810306" y="2480409"/>
            <a:ext cx="161114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3039DB3-7B7F-7DC0-8875-5909962C3A87}"/>
              </a:ext>
            </a:extLst>
          </p:cNvPr>
          <p:cNvCxnSpPr>
            <a:cxnSpLocks/>
            <a:stCxn id="60" idx="0"/>
          </p:cNvCxnSpPr>
          <p:nvPr/>
        </p:nvCxnSpPr>
        <p:spPr>
          <a:xfrm flipH="1">
            <a:off x="4468071" y="1937101"/>
            <a:ext cx="2058721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949036E0-5C75-19B9-2091-B29585F7589D}"/>
              </a:ext>
            </a:extLst>
          </p:cNvPr>
          <p:cNvSpPr/>
          <p:nvPr/>
        </p:nvSpPr>
        <p:spPr>
          <a:xfrm rot="10800000">
            <a:off x="6656707" y="2093029"/>
            <a:ext cx="62879" cy="399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EAFA50-EE58-42B6-4478-B3EFAA377D03}"/>
              </a:ext>
            </a:extLst>
          </p:cNvPr>
          <p:cNvSpPr txBox="1"/>
          <p:nvPr/>
        </p:nvSpPr>
        <p:spPr>
          <a:xfrm>
            <a:off x="1890592" y="4510965"/>
            <a:ext cx="1671877" cy="15388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i="1" dirty="0">
                <a:solidFill>
                  <a:srgbClr val="000000"/>
                </a:solidFill>
                <a:latin typeface="LM Roman 10" panose="00000500000000000000" pitchFamily="50" charset="0"/>
              </a:rPr>
              <a:t>stretched time</a:t>
            </a:r>
            <a:endParaRPr lang="en-GB" sz="10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89804263-6BCB-236F-786C-B039639FDCE2}"/>
              </a:ext>
            </a:extLst>
          </p:cNvPr>
          <p:cNvSpPr/>
          <p:nvPr/>
        </p:nvSpPr>
        <p:spPr>
          <a:xfrm>
            <a:off x="1890591" y="4077629"/>
            <a:ext cx="1670615" cy="375017"/>
          </a:xfrm>
          <a:prstGeom prst="roundRect">
            <a:avLst>
              <a:gd name="adj" fmla="val 0"/>
            </a:avLst>
          </a:prstGeom>
          <a:noFill/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E5AA52-63D3-EA3F-786E-7698E1279B3C}"/>
              </a:ext>
            </a:extLst>
          </p:cNvPr>
          <p:cNvSpPr txBox="1"/>
          <p:nvPr/>
        </p:nvSpPr>
        <p:spPr>
          <a:xfrm>
            <a:off x="2114142" y="3898530"/>
            <a:ext cx="124940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i="1" dirty="0">
                <a:solidFill>
                  <a:srgbClr val="000000"/>
                </a:solidFill>
                <a:latin typeface="LM Roman 10" panose="00000500000000000000" pitchFamily="50" charset="0"/>
              </a:rPr>
              <a:t>Read-out electronics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A86F36-1351-503C-C402-7861005B8C99}"/>
              </a:ext>
            </a:extLst>
          </p:cNvPr>
          <p:cNvSpPr txBox="1"/>
          <p:nvPr/>
        </p:nvSpPr>
        <p:spPr>
          <a:xfrm>
            <a:off x="6998233" y="3217111"/>
            <a:ext cx="5494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9DE45EF-538C-3AF2-1DB5-E41C190F6E51}"/>
              </a:ext>
            </a:extLst>
          </p:cNvPr>
          <p:cNvGrpSpPr/>
          <p:nvPr/>
        </p:nvGrpSpPr>
        <p:grpSpPr>
          <a:xfrm>
            <a:off x="7874757" y="3509618"/>
            <a:ext cx="145580" cy="419379"/>
            <a:chOff x="10022371" y="4639109"/>
            <a:chExt cx="218938" cy="630702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CB60822B-93B2-36E4-4A06-76E40B36BBE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56ECC544-42BD-8E31-E15C-E202C3282D8D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7EBE3D8C-4505-84DA-FDA7-7470BAEBE014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16E036D-2147-1297-83A9-349E119C2A30}"/>
              </a:ext>
            </a:extLst>
          </p:cNvPr>
          <p:cNvGrpSpPr/>
          <p:nvPr/>
        </p:nvGrpSpPr>
        <p:grpSpPr>
          <a:xfrm flipV="1">
            <a:off x="7874240" y="3953272"/>
            <a:ext cx="145580" cy="419379"/>
            <a:chOff x="10022371" y="4639109"/>
            <a:chExt cx="218938" cy="630702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918743C-B1E0-3854-5515-FB7A0E3A39C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10F0F84D-41D9-1E62-8B07-A787020ED901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285FA058-6034-9BFD-360F-A29A260F4F14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AF537F1-62CE-0D54-D4D4-E45EAEE430CD}"/>
              </a:ext>
            </a:extLst>
          </p:cNvPr>
          <p:cNvSpPr txBox="1"/>
          <p:nvPr/>
        </p:nvSpPr>
        <p:spPr>
          <a:xfrm>
            <a:off x="3712311" y="1131590"/>
            <a:ext cx="172996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+mj-lt"/>
              </a:rPr>
              <a:t>Gallery 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1000" dirty="0" err="1">
                <a:solidFill>
                  <a:srgbClr val="000000"/>
                </a:solidFill>
                <a:latin typeface="+mj-lt"/>
              </a:rPr>
              <a:t>UA47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GB" sz="10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-001)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0889928-8909-4403-DC95-BF9A785C0429}"/>
              </a:ext>
            </a:extLst>
          </p:cNvPr>
          <p:cNvSpPr txBox="1"/>
          <p:nvPr/>
        </p:nvSpPr>
        <p:spPr>
          <a:xfrm>
            <a:off x="683568" y="1134856"/>
            <a:ext cx="314028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+mj-lt"/>
              </a:rPr>
              <a:t>Surface 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1000" dirty="0" err="1">
                <a:solidFill>
                  <a:srgbClr val="000000"/>
                </a:solidFill>
                <a:latin typeface="+mj-lt"/>
              </a:rPr>
              <a:t>SX4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 R-002)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7F661A-4C65-76A0-09CA-BDAC5E320D10}"/>
              </a:ext>
            </a:extLst>
          </p:cNvPr>
          <p:cNvSpPr txBox="1"/>
          <p:nvPr/>
        </p:nvSpPr>
        <p:spPr>
          <a:xfrm>
            <a:off x="5341672" y="1131590"/>
            <a:ext cx="328108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+mj-lt"/>
              </a:rPr>
              <a:t>Tunnel 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(2438/</a:t>
            </a:r>
            <a:r>
              <a:rPr lang="en-GB" sz="10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-2438)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0732F77-CAB2-CBD7-01FB-E85E2C1ED99D}"/>
              </a:ext>
            </a:extLst>
          </p:cNvPr>
          <p:cNvSpPr/>
          <p:nvPr/>
        </p:nvSpPr>
        <p:spPr>
          <a:xfrm>
            <a:off x="7579452" y="3371432"/>
            <a:ext cx="911221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B605D57E-2AB6-EEEC-DB54-D969AC8E0A40}"/>
              </a:ext>
            </a:extLst>
          </p:cNvPr>
          <p:cNvCxnSpPr>
            <a:cxnSpLocks/>
          </p:cNvCxnSpPr>
          <p:nvPr/>
        </p:nvCxnSpPr>
        <p:spPr>
          <a:xfrm flipV="1">
            <a:off x="7547691" y="3334033"/>
            <a:ext cx="0" cy="228051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ECA0613-CD99-F83D-96F1-6651EAB865D0}"/>
              </a:ext>
            </a:extLst>
          </p:cNvPr>
          <p:cNvCxnSpPr>
            <a:cxnSpLocks/>
          </p:cNvCxnSpPr>
          <p:nvPr/>
        </p:nvCxnSpPr>
        <p:spPr>
          <a:xfrm>
            <a:off x="7547691" y="3269852"/>
            <a:ext cx="0" cy="64181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535A168-23D7-0698-D02D-02E88DBE76EB}"/>
              </a:ext>
            </a:extLst>
          </p:cNvPr>
          <p:cNvCxnSpPr>
            <a:cxnSpLocks/>
          </p:cNvCxnSpPr>
          <p:nvPr/>
        </p:nvCxnSpPr>
        <p:spPr>
          <a:xfrm flipH="1" flipV="1">
            <a:off x="6998234" y="4330131"/>
            <a:ext cx="549457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81DFD4AF-EE7A-8B2E-5B18-8232AD6A6A2C}"/>
              </a:ext>
            </a:extLst>
          </p:cNvPr>
          <p:cNvSpPr/>
          <p:nvPr/>
        </p:nvSpPr>
        <p:spPr>
          <a:xfrm flipV="1">
            <a:off x="5535437" y="4384436"/>
            <a:ext cx="1437412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078ADC8-C991-BDDC-CB88-1E738D5437E6}"/>
              </a:ext>
            </a:extLst>
          </p:cNvPr>
          <p:cNvSpPr/>
          <p:nvPr/>
        </p:nvSpPr>
        <p:spPr>
          <a:xfrm flipV="1">
            <a:off x="7021936" y="4384437"/>
            <a:ext cx="502070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FE618BD-D356-7358-8393-0700AC0E8CDF}"/>
              </a:ext>
            </a:extLst>
          </p:cNvPr>
          <p:cNvCxnSpPr>
            <a:cxnSpLocks/>
          </p:cNvCxnSpPr>
          <p:nvPr/>
        </p:nvCxnSpPr>
        <p:spPr>
          <a:xfrm>
            <a:off x="6998234" y="4334239"/>
            <a:ext cx="0" cy="284852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5B5B7EBC-75C1-F603-EDD0-C68C3DF69C8E}"/>
              </a:ext>
            </a:extLst>
          </p:cNvPr>
          <p:cNvSpPr/>
          <p:nvPr/>
        </p:nvSpPr>
        <p:spPr>
          <a:xfrm flipV="1">
            <a:off x="7579452" y="4385798"/>
            <a:ext cx="911220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B9D74B6-2402-F82D-DFC6-BE5CB2E51DFD}"/>
              </a:ext>
            </a:extLst>
          </p:cNvPr>
          <p:cNvCxnSpPr>
            <a:cxnSpLocks/>
          </p:cNvCxnSpPr>
          <p:nvPr/>
        </p:nvCxnSpPr>
        <p:spPr>
          <a:xfrm>
            <a:off x="7547691" y="4327208"/>
            <a:ext cx="0" cy="2277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FB1EA12C-25DE-77F8-4D61-6250361127F5}"/>
              </a:ext>
            </a:extLst>
          </p:cNvPr>
          <p:cNvCxnSpPr>
            <a:cxnSpLocks/>
          </p:cNvCxnSpPr>
          <p:nvPr/>
        </p:nvCxnSpPr>
        <p:spPr>
          <a:xfrm flipV="1">
            <a:off x="7547691" y="4554988"/>
            <a:ext cx="0" cy="64104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>
            <a:extLst>
              <a:ext uri="{FF2B5EF4-FFF2-40B4-BE49-F238E27FC236}">
                <a16:creationId xmlns:a16="http://schemas.microsoft.com/office/drawing/2014/main" id="{BE1CCCB3-D928-BBB7-B162-B78433097D17}"/>
              </a:ext>
            </a:extLst>
          </p:cNvPr>
          <p:cNvSpPr/>
          <p:nvPr/>
        </p:nvSpPr>
        <p:spPr>
          <a:xfrm rot="5400000">
            <a:off x="6789971" y="4491070"/>
            <a:ext cx="197328" cy="219197"/>
          </a:xfrm>
          <a:prstGeom prst="arc">
            <a:avLst>
              <a:gd name="adj1" fmla="val 16126062"/>
              <a:gd name="adj2" fmla="val 5223894"/>
            </a:avLst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098106C-35D0-27CC-025F-AEF2A9445560}"/>
              </a:ext>
            </a:extLst>
          </p:cNvPr>
          <p:cNvCxnSpPr>
            <a:cxnSpLocks/>
          </p:cNvCxnSpPr>
          <p:nvPr/>
        </p:nvCxnSpPr>
        <p:spPr>
          <a:xfrm>
            <a:off x="6778466" y="4517633"/>
            <a:ext cx="0" cy="94427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85A4E99-BC40-96F4-7D35-2794E41792E0}"/>
              </a:ext>
            </a:extLst>
          </p:cNvPr>
          <p:cNvCxnSpPr>
            <a:cxnSpLocks/>
          </p:cNvCxnSpPr>
          <p:nvPr/>
        </p:nvCxnSpPr>
        <p:spPr>
          <a:xfrm>
            <a:off x="6776719" y="3372795"/>
            <a:ext cx="0" cy="114483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2DBF525B-8B90-56F4-18E6-8724A0837CB5}"/>
              </a:ext>
            </a:extLst>
          </p:cNvPr>
          <p:cNvCxnSpPr>
            <a:cxnSpLocks/>
          </p:cNvCxnSpPr>
          <p:nvPr/>
        </p:nvCxnSpPr>
        <p:spPr>
          <a:xfrm>
            <a:off x="6776662" y="2979082"/>
            <a:ext cx="0" cy="385198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A39D4B7-5F8D-CEDA-BADD-07E43CB63530}"/>
              </a:ext>
            </a:extLst>
          </p:cNvPr>
          <p:cNvSpPr txBox="1"/>
          <p:nvPr/>
        </p:nvSpPr>
        <p:spPr>
          <a:xfrm>
            <a:off x="6206473" y="4616732"/>
            <a:ext cx="54945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600" i="1" dirty="0">
                <a:solidFill>
                  <a:srgbClr val="101010"/>
                </a:solidFill>
                <a:latin typeface="LM Roman 10" panose="00000500000000000000" pitchFamily="50" charset="0"/>
              </a:rPr>
              <a:t>+</a:t>
            </a:r>
            <a:r>
              <a:rPr lang="de-DE" sz="600" i="1" dirty="0">
                <a:solidFill>
                  <a:srgbClr val="101010"/>
                </a:solidFill>
                <a:latin typeface="+mj-lt"/>
              </a:rPr>
              <a:t>12.5</a:t>
            </a:r>
            <a:r>
              <a:rPr lang="de-DE" sz="600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600" i="1" dirty="0">
                <a:solidFill>
                  <a:srgbClr val="101010"/>
                </a:solidFill>
                <a:latin typeface="+mj-lt"/>
              </a:rPr>
              <a:t>ns</a:t>
            </a:r>
            <a:endParaRPr lang="en-GB" sz="600" i="1" dirty="0">
              <a:solidFill>
                <a:srgbClr val="101010"/>
              </a:solidFill>
              <a:latin typeface="+mj-l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9BBE3E3-8AD2-8393-4916-B740828AF808}"/>
              </a:ext>
            </a:extLst>
          </p:cNvPr>
          <p:cNvSpPr/>
          <p:nvPr/>
        </p:nvSpPr>
        <p:spPr>
          <a:xfrm>
            <a:off x="6771119" y="2467794"/>
            <a:ext cx="11519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673501F-47E4-5A29-3293-E37E21380778}"/>
              </a:ext>
            </a:extLst>
          </p:cNvPr>
          <p:cNvSpPr/>
          <p:nvPr/>
        </p:nvSpPr>
        <p:spPr>
          <a:xfrm flipH="1">
            <a:off x="6886309" y="2463517"/>
            <a:ext cx="10697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435CE65-6F9F-9E61-7B22-2133226B565B}"/>
              </a:ext>
            </a:extLst>
          </p:cNvPr>
          <p:cNvSpPr txBox="1"/>
          <p:nvPr/>
        </p:nvSpPr>
        <p:spPr>
          <a:xfrm>
            <a:off x="6999165" y="4538755"/>
            <a:ext cx="5494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081EBD3-31E8-C2AE-C807-DDD688EA0A0B}"/>
              </a:ext>
            </a:extLst>
          </p:cNvPr>
          <p:cNvGrpSpPr/>
          <p:nvPr/>
        </p:nvGrpSpPr>
        <p:grpSpPr>
          <a:xfrm>
            <a:off x="6630234" y="2796067"/>
            <a:ext cx="251390" cy="251390"/>
            <a:chOff x="8704062" y="3187832"/>
            <a:chExt cx="325499" cy="325499"/>
          </a:xfrm>
        </p:grpSpPr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B77EBAE2-FCB2-ABB9-3AD4-B09BC256ADA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1F3932F9-17B5-FE65-F3CC-F67EE0C0964C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9F9BA6C-A320-5872-D161-6D45B928033B}"/>
              </a:ext>
            </a:extLst>
          </p:cNvPr>
          <p:cNvCxnSpPr>
            <a:cxnSpLocks/>
          </p:cNvCxnSpPr>
          <p:nvPr/>
        </p:nvCxnSpPr>
        <p:spPr>
          <a:xfrm>
            <a:off x="6715540" y="2399851"/>
            <a:ext cx="17665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2030903-3883-4097-3912-DBC0050EF169}"/>
              </a:ext>
            </a:extLst>
          </p:cNvPr>
          <p:cNvCxnSpPr>
            <a:cxnSpLocks/>
          </p:cNvCxnSpPr>
          <p:nvPr/>
        </p:nvCxnSpPr>
        <p:spPr>
          <a:xfrm>
            <a:off x="6722227" y="2215844"/>
            <a:ext cx="17665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EE827B68-1A8B-C6F2-F3E7-365FFAB0788A}"/>
              </a:ext>
            </a:extLst>
          </p:cNvPr>
          <p:cNvSpPr txBox="1"/>
          <p:nvPr/>
        </p:nvSpPr>
        <p:spPr>
          <a:xfrm>
            <a:off x="6919346" y="2326650"/>
            <a:ext cx="5450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RF signal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DC4C594-167B-E3A6-8DB8-07A8BE775F8D}"/>
              </a:ext>
            </a:extLst>
          </p:cNvPr>
          <p:cNvSpPr txBox="1"/>
          <p:nvPr/>
        </p:nvSpPr>
        <p:spPr>
          <a:xfrm>
            <a:off x="7219748" y="2851025"/>
            <a:ext cx="129041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Attenuation </a:t>
            </a:r>
            <a:r>
              <a:rPr lang="de-DE" sz="1000" dirty="0">
                <a:solidFill>
                  <a:srgbClr val="101010"/>
                </a:solidFill>
                <a:latin typeface="LM Roman 10" panose="00000500000000000000" pitchFamily="50" charset="0"/>
              </a:rPr>
              <a:t>(&gt; 30 dB)</a:t>
            </a:r>
            <a:endParaRPr lang="en-GB" sz="1000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60" name="Arc 59">
            <a:extLst>
              <a:ext uri="{FF2B5EF4-FFF2-40B4-BE49-F238E27FC236}">
                <a16:creationId xmlns:a16="http://schemas.microsoft.com/office/drawing/2014/main" id="{12335848-A2C3-8F51-AB10-3C2DB1BDBF1F}"/>
              </a:ext>
            </a:extLst>
          </p:cNvPr>
          <p:cNvSpPr/>
          <p:nvPr/>
        </p:nvSpPr>
        <p:spPr>
          <a:xfrm>
            <a:off x="6371199" y="1937076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B8EF2A7-76C6-8EA8-9207-963CC040AD67}"/>
              </a:ext>
            </a:extLst>
          </p:cNvPr>
          <p:cNvCxnSpPr>
            <a:cxnSpLocks/>
          </p:cNvCxnSpPr>
          <p:nvPr/>
        </p:nvCxnSpPr>
        <p:spPr>
          <a:xfrm>
            <a:off x="4068177" y="1803551"/>
            <a:ext cx="0" cy="218678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2CE8F73-3BE9-F575-6397-13EDE3B82B63}"/>
              </a:ext>
            </a:extLst>
          </p:cNvPr>
          <p:cNvCxnSpPr>
            <a:cxnSpLocks/>
          </p:cNvCxnSpPr>
          <p:nvPr/>
        </p:nvCxnSpPr>
        <p:spPr>
          <a:xfrm flipH="1">
            <a:off x="3974751" y="1879075"/>
            <a:ext cx="190292" cy="63625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53BD9252-D76D-337A-693D-2880343838EB}"/>
              </a:ext>
            </a:extLst>
          </p:cNvPr>
          <p:cNvSpPr/>
          <p:nvPr/>
        </p:nvSpPr>
        <p:spPr>
          <a:xfrm rot="16200000">
            <a:off x="4235630" y="1932136"/>
            <a:ext cx="11519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99722793-B01F-6DCB-25DF-D1F8CD1B8722}"/>
              </a:ext>
            </a:extLst>
          </p:cNvPr>
          <p:cNvSpPr/>
          <p:nvPr/>
        </p:nvSpPr>
        <p:spPr>
          <a:xfrm rot="16200000" flipH="1">
            <a:off x="4235463" y="1821055"/>
            <a:ext cx="10697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06BD130D-88F9-F834-D7F7-E18824719F74}"/>
              </a:ext>
            </a:extLst>
          </p:cNvPr>
          <p:cNvCxnSpPr>
            <a:cxnSpLocks/>
          </p:cNvCxnSpPr>
          <p:nvPr/>
        </p:nvCxnSpPr>
        <p:spPr>
          <a:xfrm flipH="1">
            <a:off x="4358499" y="1796443"/>
            <a:ext cx="190292" cy="63625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E7821CC-C1FC-81B3-81D1-96DBC2736E98}"/>
              </a:ext>
            </a:extLst>
          </p:cNvPr>
          <p:cNvCxnSpPr>
            <a:cxnSpLocks/>
          </p:cNvCxnSpPr>
          <p:nvPr/>
        </p:nvCxnSpPr>
        <p:spPr>
          <a:xfrm>
            <a:off x="4453645" y="2208212"/>
            <a:ext cx="0" cy="218678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D09333-9D93-F789-1508-26EA249D7C92}"/>
              </a:ext>
            </a:extLst>
          </p:cNvPr>
          <p:cNvCxnSpPr>
            <a:cxnSpLocks/>
          </p:cNvCxnSpPr>
          <p:nvPr/>
        </p:nvCxnSpPr>
        <p:spPr>
          <a:xfrm flipH="1">
            <a:off x="4484004" y="2160382"/>
            <a:ext cx="3219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5E82BC8-6FF5-3E29-4760-F1F3E629E4E2}"/>
              </a:ext>
            </a:extLst>
          </p:cNvPr>
          <p:cNvCxnSpPr>
            <a:cxnSpLocks/>
          </p:cNvCxnSpPr>
          <p:nvPr/>
        </p:nvCxnSpPr>
        <p:spPr>
          <a:xfrm flipH="1">
            <a:off x="4545102" y="2163458"/>
            <a:ext cx="3219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C794F838-FD49-FCBC-F16C-5196DF177B70}"/>
              </a:ext>
            </a:extLst>
          </p:cNvPr>
          <p:cNvCxnSpPr>
            <a:cxnSpLocks/>
          </p:cNvCxnSpPr>
          <p:nvPr/>
        </p:nvCxnSpPr>
        <p:spPr>
          <a:xfrm flipH="1">
            <a:off x="4606564" y="2161868"/>
            <a:ext cx="3219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6F3CB84-E1CC-260C-4A6D-02956CE82199}"/>
              </a:ext>
            </a:extLst>
          </p:cNvPr>
          <p:cNvCxnSpPr>
            <a:cxnSpLocks/>
            <a:stCxn id="22" idx="2"/>
            <a:endCxn id="99" idx="2"/>
          </p:cNvCxnSpPr>
          <p:nvPr/>
        </p:nvCxnSpPr>
        <p:spPr>
          <a:xfrm flipH="1">
            <a:off x="4909581" y="2657986"/>
            <a:ext cx="1625406" cy="4174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941BC9F9-83A8-6E8C-8BC2-9CD37A3CA8E2}"/>
              </a:ext>
            </a:extLst>
          </p:cNvPr>
          <p:cNvSpPr/>
          <p:nvPr/>
        </p:nvSpPr>
        <p:spPr>
          <a:xfrm>
            <a:off x="683568" y="1371947"/>
            <a:ext cx="3140280" cy="3576067"/>
          </a:xfrm>
          <a:prstGeom prst="roundRect">
            <a:avLst>
              <a:gd name="adj" fmla="val 4115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72" name="Arc 71">
            <a:extLst>
              <a:ext uri="{FF2B5EF4-FFF2-40B4-BE49-F238E27FC236}">
                <a16:creationId xmlns:a16="http://schemas.microsoft.com/office/drawing/2014/main" id="{4E769232-6F79-5DDE-AC81-E1166C796DEB}"/>
              </a:ext>
            </a:extLst>
          </p:cNvPr>
          <p:cNvSpPr/>
          <p:nvPr/>
        </p:nvSpPr>
        <p:spPr>
          <a:xfrm rot="16200000">
            <a:off x="1185919" y="3428442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D8F77C0-B6C2-BFC1-51BD-798A6916448D}"/>
              </a:ext>
            </a:extLst>
          </p:cNvPr>
          <p:cNvCxnSpPr>
            <a:cxnSpLocks/>
            <a:endCxn id="72" idx="0"/>
          </p:cNvCxnSpPr>
          <p:nvPr/>
        </p:nvCxnSpPr>
        <p:spPr>
          <a:xfrm flipH="1" flipV="1">
            <a:off x="1194670" y="3581049"/>
            <a:ext cx="1261" cy="678755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6BD1D33F-C4C9-EF29-A3B2-A9DD16F6D079}"/>
              </a:ext>
            </a:extLst>
          </p:cNvPr>
          <p:cNvSpPr/>
          <p:nvPr/>
        </p:nvSpPr>
        <p:spPr>
          <a:xfrm rot="16200000">
            <a:off x="1109535" y="4314260"/>
            <a:ext cx="174718" cy="1020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68B0C89-DD75-995A-395A-D50FDFE9BAA3}"/>
              </a:ext>
            </a:extLst>
          </p:cNvPr>
          <p:cNvSpPr txBox="1"/>
          <p:nvPr/>
        </p:nvSpPr>
        <p:spPr>
          <a:xfrm>
            <a:off x="4628591" y="1761157"/>
            <a:ext cx="51629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1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0C09E9C-C6D0-41E4-9764-FD8202FF8A60}"/>
              </a:ext>
            </a:extLst>
          </p:cNvPr>
          <p:cNvSpPr txBox="1"/>
          <p:nvPr/>
        </p:nvSpPr>
        <p:spPr>
          <a:xfrm>
            <a:off x="2902875" y="3517606"/>
            <a:ext cx="7393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20 km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C7B0BA49-0DA1-724E-71DA-E708107B6CD0}"/>
              </a:ext>
            </a:extLst>
          </p:cNvPr>
          <p:cNvSpPr/>
          <p:nvPr/>
        </p:nvSpPr>
        <p:spPr>
          <a:xfrm>
            <a:off x="3908419" y="1371947"/>
            <a:ext cx="1355189" cy="2364693"/>
          </a:xfrm>
          <a:prstGeom prst="roundRect">
            <a:avLst>
              <a:gd name="adj" fmla="val 9438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B3E0A09-FF0B-F5E3-B44E-CBF42C8CC93C}"/>
              </a:ext>
            </a:extLst>
          </p:cNvPr>
          <p:cNvSpPr txBox="1"/>
          <p:nvPr/>
        </p:nvSpPr>
        <p:spPr>
          <a:xfrm>
            <a:off x="4662052" y="2096769"/>
            <a:ext cx="427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2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79" name="Graphic 78">
            <a:extLst>
              <a:ext uri="{FF2B5EF4-FFF2-40B4-BE49-F238E27FC236}">
                <a16:creationId xmlns:a16="http://schemas.microsoft.com/office/drawing/2014/main" id="{30EB06F9-9A65-9105-996B-1DA86E1EA087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0731" r="32442"/>
          <a:stretch/>
        </p:blipFill>
        <p:spPr>
          <a:xfrm>
            <a:off x="1313658" y="2106613"/>
            <a:ext cx="70349" cy="249981"/>
          </a:xfrm>
          <a:prstGeom prst="rect">
            <a:avLst/>
          </a:prstGeom>
        </p:spPr>
      </p:pic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5E14ED5-26FC-A5F1-FEF1-A4DB966064B3}"/>
              </a:ext>
            </a:extLst>
          </p:cNvPr>
          <p:cNvCxnSpPr>
            <a:cxnSpLocks/>
            <a:stCxn id="81" idx="2"/>
          </p:cNvCxnSpPr>
          <p:nvPr/>
        </p:nvCxnSpPr>
        <p:spPr>
          <a:xfrm>
            <a:off x="1269318" y="2355493"/>
            <a:ext cx="1053087" cy="1101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5F2C9613-4827-C01C-C3E7-359CCF412193}"/>
              </a:ext>
            </a:extLst>
          </p:cNvPr>
          <p:cNvSpPr/>
          <p:nvPr/>
        </p:nvSpPr>
        <p:spPr>
          <a:xfrm rot="16200000">
            <a:off x="1121837" y="2257106"/>
            <a:ext cx="98188" cy="196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13DD0DE-3ECC-3620-B482-BDB0CA3E248C}"/>
              </a:ext>
            </a:extLst>
          </p:cNvPr>
          <p:cNvSpPr txBox="1"/>
          <p:nvPr/>
        </p:nvSpPr>
        <p:spPr>
          <a:xfrm>
            <a:off x="807006" y="2501740"/>
            <a:ext cx="7309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Femtosecond</a:t>
            </a:r>
          </a:p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laser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E1D0DFC2-601D-F489-D396-069031020BE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 flipH="1">
            <a:off x="1857310" y="1811474"/>
            <a:ext cx="155045" cy="175841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51C1E34A-D38C-94E8-BB3E-A08CBAB237FF}"/>
              </a:ext>
            </a:extLst>
          </p:cNvPr>
          <p:cNvGrpSpPr/>
          <p:nvPr/>
        </p:nvGrpSpPr>
        <p:grpSpPr>
          <a:xfrm rot="15999121">
            <a:off x="2398218" y="2236039"/>
            <a:ext cx="99186" cy="229112"/>
            <a:chOff x="7740150" y="3165707"/>
            <a:chExt cx="265432" cy="613126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131885ED-3913-2116-2234-7BF33B11BC70}"/>
                </a:ext>
              </a:extLst>
            </p:cNvPr>
            <p:cNvSpPr/>
            <p:nvPr/>
          </p:nvSpPr>
          <p:spPr>
            <a:xfrm>
              <a:off x="7740150" y="3165707"/>
              <a:ext cx="262758" cy="1088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73F21DA7-D963-A873-AB9E-9565830DF24F}"/>
                </a:ext>
              </a:extLst>
            </p:cNvPr>
            <p:cNvSpPr/>
            <p:nvPr/>
          </p:nvSpPr>
          <p:spPr>
            <a:xfrm>
              <a:off x="7740150" y="3365780"/>
              <a:ext cx="262758" cy="9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7C21E0A6-17E6-8F25-D3F1-8B3ADA71F7FA}"/>
                </a:ext>
              </a:extLst>
            </p:cNvPr>
            <p:cNvSpPr/>
            <p:nvPr/>
          </p:nvSpPr>
          <p:spPr>
            <a:xfrm>
              <a:off x="7740150" y="3525683"/>
              <a:ext cx="262758" cy="7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F28A6956-798C-D5A3-CE7F-2213F30E6155}"/>
                </a:ext>
              </a:extLst>
            </p:cNvPr>
            <p:cNvSpPr/>
            <p:nvPr/>
          </p:nvSpPr>
          <p:spPr>
            <a:xfrm>
              <a:off x="7740150" y="3653026"/>
              <a:ext cx="262758" cy="5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F262EA77-7895-735A-E2CA-4583C812F66D}"/>
                </a:ext>
              </a:extLst>
            </p:cNvPr>
            <p:cNvSpPr/>
            <p:nvPr/>
          </p:nvSpPr>
          <p:spPr>
            <a:xfrm>
              <a:off x="7740150" y="3742833"/>
              <a:ext cx="262758" cy="3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085DB2DC-BF18-43A8-B729-47AEC28102AB}"/>
                </a:ext>
              </a:extLst>
            </p:cNvPr>
            <p:cNvSpPr/>
            <p:nvPr/>
          </p:nvSpPr>
          <p:spPr>
            <a:xfrm>
              <a:off x="7742824" y="3165707"/>
              <a:ext cx="262758" cy="613126"/>
            </a:xfrm>
            <a:prstGeom prst="rect">
              <a:avLst/>
            </a:prstGeom>
            <a:noFill/>
            <a:ln>
              <a:solidFill>
                <a:srgbClr val="10101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6D7D74B6-F009-FBDA-30AB-41858A7136C1}"/>
              </a:ext>
            </a:extLst>
          </p:cNvPr>
          <p:cNvCxnSpPr>
            <a:cxnSpLocks/>
          </p:cNvCxnSpPr>
          <p:nvPr/>
        </p:nvCxnSpPr>
        <p:spPr>
          <a:xfrm rot="16200000">
            <a:off x="2155301" y="2221036"/>
            <a:ext cx="42264" cy="312315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277E9A0-B43A-3DED-75F9-ABF53416F051}"/>
              </a:ext>
            </a:extLst>
          </p:cNvPr>
          <p:cNvCxnSpPr>
            <a:cxnSpLocks/>
          </p:cNvCxnSpPr>
          <p:nvPr/>
        </p:nvCxnSpPr>
        <p:spPr>
          <a:xfrm rot="16200000">
            <a:off x="1692532" y="2070581"/>
            <a:ext cx="655487" cy="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71BF629A-8F00-AF56-9D1C-4C047FED8FCF}"/>
              </a:ext>
            </a:extLst>
          </p:cNvPr>
          <p:cNvCxnSpPr>
            <a:cxnSpLocks/>
          </p:cNvCxnSpPr>
          <p:nvPr/>
        </p:nvCxnSpPr>
        <p:spPr>
          <a:xfrm rot="16200000">
            <a:off x="1993396" y="1716679"/>
            <a:ext cx="52318" cy="0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879D1C58-D8F0-C3D2-79BE-F929B0B67A04}"/>
              </a:ext>
            </a:extLst>
          </p:cNvPr>
          <p:cNvSpPr/>
          <p:nvPr/>
        </p:nvSpPr>
        <p:spPr>
          <a:xfrm rot="18637381">
            <a:off x="2012794" y="2371908"/>
            <a:ext cx="27788" cy="1154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4917E08-E8C1-7FD5-3B43-5D605D1B0C51}"/>
              </a:ext>
            </a:extLst>
          </p:cNvPr>
          <p:cNvSpPr txBox="1"/>
          <p:nvPr/>
        </p:nvSpPr>
        <p:spPr>
          <a:xfrm>
            <a:off x="2010578" y="2508460"/>
            <a:ext cx="87844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Chirped volume</a:t>
            </a:r>
          </a:p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bragg grating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90" name="Arc 89">
            <a:extLst>
              <a:ext uri="{FF2B5EF4-FFF2-40B4-BE49-F238E27FC236}">
                <a16:creationId xmlns:a16="http://schemas.microsoft.com/office/drawing/2014/main" id="{A6B9EF04-AC61-CEA0-5772-6B418CE8FCCE}"/>
              </a:ext>
            </a:extLst>
          </p:cNvPr>
          <p:cNvSpPr/>
          <p:nvPr/>
        </p:nvSpPr>
        <p:spPr>
          <a:xfrm rot="16200000">
            <a:off x="2016197" y="1596492"/>
            <a:ext cx="178104" cy="171391"/>
          </a:xfrm>
          <a:prstGeom prst="arc">
            <a:avLst>
              <a:gd name="adj1" fmla="val 16134116"/>
              <a:gd name="adj2" fmla="val 5119717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16AED46C-4082-9B5A-3BC6-2203867E9971}"/>
              </a:ext>
            </a:extLst>
          </p:cNvPr>
          <p:cNvCxnSpPr>
            <a:cxnSpLocks/>
            <a:endCxn id="64" idx="3"/>
          </p:cNvCxnSpPr>
          <p:nvPr/>
        </p:nvCxnSpPr>
        <p:spPr>
          <a:xfrm flipV="1">
            <a:off x="2280652" y="2044611"/>
            <a:ext cx="1838225" cy="3647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Arc 91">
            <a:extLst>
              <a:ext uri="{FF2B5EF4-FFF2-40B4-BE49-F238E27FC236}">
                <a16:creationId xmlns:a16="http://schemas.microsoft.com/office/drawing/2014/main" id="{02904A00-C755-63C0-55C5-8503A7AA0FC2}"/>
              </a:ext>
            </a:extLst>
          </p:cNvPr>
          <p:cNvSpPr/>
          <p:nvPr/>
        </p:nvSpPr>
        <p:spPr>
          <a:xfrm rot="10800000">
            <a:off x="2189987" y="1885474"/>
            <a:ext cx="178104" cy="168297"/>
          </a:xfrm>
          <a:prstGeom prst="arc">
            <a:avLst>
              <a:gd name="adj1" fmla="val 16134116"/>
              <a:gd name="adj2" fmla="val 193275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BA0AFA41-D480-D04A-7662-F2EF524F0F31}"/>
              </a:ext>
            </a:extLst>
          </p:cNvPr>
          <p:cNvCxnSpPr>
            <a:cxnSpLocks/>
            <a:stCxn id="92" idx="2"/>
            <a:endCxn id="90" idx="2"/>
          </p:cNvCxnSpPr>
          <p:nvPr/>
        </p:nvCxnSpPr>
        <p:spPr>
          <a:xfrm flipV="1">
            <a:off x="2190145" y="1675207"/>
            <a:ext cx="537" cy="289412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748247D1-292E-77A0-A404-A72B39B3C395}"/>
              </a:ext>
            </a:extLst>
          </p:cNvPr>
          <p:cNvSpPr txBox="1"/>
          <p:nvPr/>
        </p:nvSpPr>
        <p:spPr>
          <a:xfrm>
            <a:off x="2317898" y="1608928"/>
            <a:ext cx="7393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5 km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E2211066-B3FE-7F1C-34AA-821F7394F260}"/>
              </a:ext>
            </a:extLst>
          </p:cNvPr>
          <p:cNvSpPr/>
          <p:nvPr/>
        </p:nvSpPr>
        <p:spPr>
          <a:xfrm>
            <a:off x="2515012" y="1810752"/>
            <a:ext cx="237506" cy="237506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D892C468-CEDD-1428-F35A-CAED9D2A1324}"/>
              </a:ext>
            </a:extLst>
          </p:cNvPr>
          <p:cNvSpPr/>
          <p:nvPr/>
        </p:nvSpPr>
        <p:spPr>
          <a:xfrm>
            <a:off x="2592166" y="1814315"/>
            <a:ext cx="237506" cy="237506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97" name="Arc 96">
            <a:extLst>
              <a:ext uri="{FF2B5EF4-FFF2-40B4-BE49-F238E27FC236}">
                <a16:creationId xmlns:a16="http://schemas.microsoft.com/office/drawing/2014/main" id="{89B47E8F-3A28-3C3B-FBA2-999F34A51248}"/>
              </a:ext>
            </a:extLst>
          </p:cNvPr>
          <p:cNvSpPr/>
          <p:nvPr/>
        </p:nvSpPr>
        <p:spPr>
          <a:xfrm rot="5400000">
            <a:off x="4454570" y="3113315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848BBBBE-6C80-D163-D7F8-001A6EF6C412}"/>
              </a:ext>
            </a:extLst>
          </p:cNvPr>
          <p:cNvCxnSpPr>
            <a:cxnSpLocks/>
          </p:cNvCxnSpPr>
          <p:nvPr/>
        </p:nvCxnSpPr>
        <p:spPr>
          <a:xfrm flipH="1" flipV="1">
            <a:off x="1344381" y="3419717"/>
            <a:ext cx="3262819" cy="114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c 98">
            <a:extLst>
              <a:ext uri="{FF2B5EF4-FFF2-40B4-BE49-F238E27FC236}">
                <a16:creationId xmlns:a16="http://schemas.microsoft.com/office/drawing/2014/main" id="{F15DF03F-98AA-7439-D37A-44023F9C29AF}"/>
              </a:ext>
            </a:extLst>
          </p:cNvPr>
          <p:cNvSpPr/>
          <p:nvPr/>
        </p:nvSpPr>
        <p:spPr>
          <a:xfrm rot="16200000">
            <a:off x="4750338" y="2670883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1BF76698-3842-5192-3E07-952E581A07A5}"/>
              </a:ext>
            </a:extLst>
          </p:cNvPr>
          <p:cNvCxnSpPr>
            <a:cxnSpLocks/>
            <a:stCxn id="99" idx="0"/>
            <a:endCxn id="97" idx="0"/>
          </p:cNvCxnSpPr>
          <p:nvPr/>
        </p:nvCxnSpPr>
        <p:spPr>
          <a:xfrm>
            <a:off x="4759089" y="2823490"/>
            <a:ext cx="3656" cy="436693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BDC63CCA-F472-B730-6C8F-F60C363F2635}"/>
              </a:ext>
            </a:extLst>
          </p:cNvPr>
          <p:cNvSpPr/>
          <p:nvPr/>
        </p:nvSpPr>
        <p:spPr>
          <a:xfrm>
            <a:off x="3115582" y="3180933"/>
            <a:ext cx="237506" cy="237506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385DA2F5-9608-CFE0-D4EC-1E380B8BB627}"/>
              </a:ext>
            </a:extLst>
          </p:cNvPr>
          <p:cNvSpPr/>
          <p:nvPr/>
        </p:nvSpPr>
        <p:spPr>
          <a:xfrm>
            <a:off x="3192735" y="3179724"/>
            <a:ext cx="237506" cy="237506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4DCCB81-622C-4A8A-BC6F-08371F73C1C2}"/>
              </a:ext>
            </a:extLst>
          </p:cNvPr>
          <p:cNvGrpSpPr/>
          <p:nvPr/>
        </p:nvGrpSpPr>
        <p:grpSpPr>
          <a:xfrm>
            <a:off x="6913746" y="2798554"/>
            <a:ext cx="251390" cy="251390"/>
            <a:chOff x="8704062" y="3187832"/>
            <a:chExt cx="325499" cy="325499"/>
          </a:xfrm>
        </p:grpSpPr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8E4EDC04-E0B0-EC71-7079-D756BB23373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7701D928-7C05-5998-DBD6-E187E7232FF2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57028E7-EAC9-DA0A-DD9B-D79ED365B759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1247921" y="4365287"/>
            <a:ext cx="642670" cy="7363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Graphic 104">
            <a:extLst>
              <a:ext uri="{FF2B5EF4-FFF2-40B4-BE49-F238E27FC236}">
                <a16:creationId xmlns:a16="http://schemas.microsoft.com/office/drawing/2014/main" id="{380766BF-28D4-1CC5-7EE7-53DBC23396F8}"/>
              </a:ext>
            </a:extLst>
          </p:cNvPr>
          <p:cNvPicPr>
            <a:picLocks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1890592" y="4168949"/>
            <a:ext cx="1671877" cy="204219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90C1E1D6-871B-80C6-6221-7C53B3B93FD5}"/>
              </a:ext>
            </a:extLst>
          </p:cNvPr>
          <p:cNvSpPr txBox="1"/>
          <p:nvPr/>
        </p:nvSpPr>
        <p:spPr>
          <a:xfrm>
            <a:off x="5713782" y="1765560"/>
            <a:ext cx="50174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PM </a:t>
            </a:r>
            <a:r>
              <a:rPr lang="de-DE" sz="10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fiber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3222002-C5CA-C4B8-AE9D-3BC7C073282B}"/>
              </a:ext>
            </a:extLst>
          </p:cNvPr>
          <p:cNvSpPr txBox="1"/>
          <p:nvPr/>
        </p:nvSpPr>
        <p:spPr>
          <a:xfrm>
            <a:off x="2985995" y="2107901"/>
            <a:ext cx="68608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1 ns (FWHM)</a:t>
            </a:r>
            <a:endParaRPr lang="en-US" sz="10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8FA5E48-C90E-B5FB-BA67-D6456E119664}"/>
              </a:ext>
            </a:extLst>
          </p:cNvPr>
          <p:cNvSpPr txBox="1"/>
          <p:nvPr/>
        </p:nvSpPr>
        <p:spPr>
          <a:xfrm>
            <a:off x="5594005" y="2173377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0.6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24989466-D01E-FDE2-21EA-C67F019986CA}"/>
              </a:ext>
            </a:extLst>
          </p:cNvPr>
          <p:cNvSpPr txBox="1"/>
          <p:nvPr/>
        </p:nvSpPr>
        <p:spPr>
          <a:xfrm>
            <a:off x="5631718" y="2711741"/>
            <a:ext cx="68608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1 ns (FWHM)</a:t>
            </a:r>
            <a:endParaRPr lang="en-US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3864EBF3-31AF-94AA-470A-980BD145D13F}"/>
              </a:ext>
            </a:extLst>
          </p:cNvPr>
          <p:cNvSpPr txBox="1"/>
          <p:nvPr/>
        </p:nvSpPr>
        <p:spPr>
          <a:xfrm>
            <a:off x="7096268" y="3774589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0.6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B3F67CCA-4168-17A9-BFBD-D3B93765879E}"/>
              </a:ext>
            </a:extLst>
          </p:cNvPr>
          <p:cNvSpPr txBox="1"/>
          <p:nvPr/>
        </p:nvSpPr>
        <p:spPr>
          <a:xfrm>
            <a:off x="1862110" y="3505835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4.7 ns (FWHM)</a:t>
            </a:r>
            <a:endParaRPr lang="en-US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8DE95B4-D422-DCC4-5E7E-92B5BC952349}"/>
              </a:ext>
            </a:extLst>
          </p:cNvPr>
          <p:cNvSpPr txBox="1"/>
          <p:nvPr/>
        </p:nvSpPr>
        <p:spPr>
          <a:xfrm>
            <a:off x="1877671" y="3050080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2.8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A4D7BE1D-4977-261B-3BCD-F9148A3B9F5C}"/>
              </a:ext>
            </a:extLst>
          </p:cNvPr>
          <p:cNvSpPr txBox="1"/>
          <p:nvPr/>
        </p:nvSpPr>
        <p:spPr>
          <a:xfrm>
            <a:off x="945933" y="1931801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200 fs (FWHM)</a:t>
            </a:r>
            <a:endParaRPr lang="en-US" sz="1000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1927426-4F43-B2A8-6D63-D90A4F692561}"/>
              </a:ext>
            </a:extLst>
          </p:cNvPr>
          <p:cNvSpPr txBox="1"/>
          <p:nvPr/>
        </p:nvSpPr>
        <p:spPr>
          <a:xfrm>
            <a:off x="4049568" y="3248628"/>
            <a:ext cx="48731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SM </a:t>
            </a:r>
            <a:r>
              <a:rPr lang="de-DE" sz="10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fiber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24F8F0D5-8927-6E01-684F-632AEC56BC70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708F5392-974D-E20D-4C65-32FF495CA72C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34344535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6A4892-5D2C-D943-304F-519891D86F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D764D458-8251-867D-3FC6-FBFA23E57B7D}"/>
              </a:ext>
            </a:extLst>
          </p:cNvPr>
          <p:cNvSpPr/>
          <p:nvPr/>
        </p:nvSpPr>
        <p:spPr>
          <a:xfrm>
            <a:off x="683568" y="1371947"/>
            <a:ext cx="3140280" cy="3576067"/>
          </a:xfrm>
          <a:prstGeom prst="roundRect">
            <a:avLst>
              <a:gd name="adj" fmla="val 4115"/>
            </a:avLst>
          </a:prstGeom>
          <a:solidFill>
            <a:srgbClr val="E5F2E5"/>
          </a:solidFill>
          <a:ln w="19050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EC1411-DE77-68AA-A3D0-7E94C089A6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4196A4D1-94B4-3274-1011-F1D8D55661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2999042" y="1883846"/>
            <a:ext cx="669152" cy="164715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10B9CA21-3D4E-9F25-8133-CBA4FECB8864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372346" y="3217294"/>
            <a:ext cx="1671877" cy="204219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6DFB8311-05DE-ACFE-27FF-B7FB29310D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5563468" y="2361025"/>
            <a:ext cx="843420" cy="30042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87F8739-90C7-6238-F4DE-2166C25CB8BC}"/>
              </a:ext>
            </a:extLst>
          </p:cNvPr>
          <p:cNvCxnSpPr>
            <a:cxnSpLocks/>
          </p:cNvCxnSpPr>
          <p:nvPr/>
        </p:nvCxnSpPr>
        <p:spPr>
          <a:xfrm flipH="1">
            <a:off x="6998234" y="3559157"/>
            <a:ext cx="549457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BB99440-120B-3C14-8103-D2F6A6E6338D}"/>
              </a:ext>
            </a:extLst>
          </p:cNvPr>
          <p:cNvSpPr/>
          <p:nvPr/>
        </p:nvSpPr>
        <p:spPr>
          <a:xfrm>
            <a:off x="5535437" y="3372795"/>
            <a:ext cx="1437412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F38E238-F5C2-B413-C17C-60CB52E98C7B}"/>
              </a:ext>
            </a:extLst>
          </p:cNvPr>
          <p:cNvSpPr/>
          <p:nvPr/>
        </p:nvSpPr>
        <p:spPr>
          <a:xfrm>
            <a:off x="7021936" y="3372795"/>
            <a:ext cx="502070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9A4157F-0E17-A605-6F43-FADEB6FE9E9B}"/>
              </a:ext>
            </a:extLst>
          </p:cNvPr>
          <p:cNvSpPr/>
          <p:nvPr/>
        </p:nvSpPr>
        <p:spPr>
          <a:xfrm>
            <a:off x="5341673" y="1371947"/>
            <a:ext cx="3281089" cy="3576067"/>
          </a:xfrm>
          <a:prstGeom prst="roundRect">
            <a:avLst>
              <a:gd name="adj" fmla="val 4472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BB3530E-A7C2-042F-ABAF-FA864B880120}"/>
                  </a:ext>
                </a:extLst>
              </p:cNvPr>
              <p:cNvSpPr txBox="1"/>
              <p:nvPr/>
            </p:nvSpPr>
            <p:spPr>
              <a:xfrm>
                <a:off x="8018393" y="3997790"/>
                <a:ext cx="167610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70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7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7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700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900" dirty="0">
                  <a:solidFill>
                    <a:srgbClr val="10101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1BB3530E-A7C2-042F-ABAF-FA864B8801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8393" y="3997790"/>
                <a:ext cx="167610" cy="107722"/>
              </a:xfrm>
              <a:prstGeom prst="rect">
                <a:avLst/>
              </a:prstGeom>
              <a:blipFill>
                <a:blip r:embed="rId8"/>
                <a:stretch>
                  <a:fillRect l="-10714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173F25C-4DD6-FA55-4049-0E13905565EC}"/>
              </a:ext>
            </a:extLst>
          </p:cNvPr>
          <p:cNvCxnSpPr>
            <a:cxnSpLocks/>
          </p:cNvCxnSpPr>
          <p:nvPr/>
        </p:nvCxnSpPr>
        <p:spPr>
          <a:xfrm>
            <a:off x="7965520" y="3940882"/>
            <a:ext cx="184728" cy="0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0F70F6-CABB-97E0-1C48-389CE9BCAD55}"/>
              </a:ext>
            </a:extLst>
          </p:cNvPr>
          <p:cNvCxnSpPr>
            <a:cxnSpLocks/>
          </p:cNvCxnSpPr>
          <p:nvPr/>
        </p:nvCxnSpPr>
        <p:spPr>
          <a:xfrm>
            <a:off x="5592435" y="3941385"/>
            <a:ext cx="2361313" cy="0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B8DA24CF-B0BF-F845-DAFE-8BCE9B7A5AC2}"/>
              </a:ext>
            </a:extLst>
          </p:cNvPr>
          <p:cNvSpPr/>
          <p:nvPr/>
        </p:nvSpPr>
        <p:spPr>
          <a:xfrm>
            <a:off x="7907431" y="3917210"/>
            <a:ext cx="80225" cy="461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B60CEC-6148-1BBD-22EF-C9B7CFC9A574}"/>
              </a:ext>
            </a:extLst>
          </p:cNvPr>
          <p:cNvSpPr txBox="1"/>
          <p:nvPr/>
        </p:nvSpPr>
        <p:spPr>
          <a:xfrm>
            <a:off x="788536" y="4528014"/>
            <a:ext cx="80267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i="1" dirty="0">
                <a:solidFill>
                  <a:srgbClr val="000000"/>
                </a:solidFill>
                <a:latin typeface="LM Roman 10" panose="00000500000000000000" pitchFamily="50" charset="0"/>
              </a:rPr>
              <a:t>Photodetector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B203D39-394E-B2FF-5081-9846EA6182EE}"/>
              </a:ext>
            </a:extLst>
          </p:cNvPr>
          <p:cNvCxnSpPr>
            <a:cxnSpLocks/>
          </p:cNvCxnSpPr>
          <p:nvPr/>
        </p:nvCxnSpPr>
        <p:spPr>
          <a:xfrm flipV="1">
            <a:off x="6998234" y="2979082"/>
            <a:ext cx="0" cy="580076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>
            <a:extLst>
              <a:ext uri="{FF2B5EF4-FFF2-40B4-BE49-F238E27FC236}">
                <a16:creationId xmlns:a16="http://schemas.microsoft.com/office/drawing/2014/main" id="{5331E466-DFF3-FD94-57C4-5B2ABBBB338A}"/>
              </a:ext>
            </a:extLst>
          </p:cNvPr>
          <p:cNvSpPr/>
          <p:nvPr/>
        </p:nvSpPr>
        <p:spPr>
          <a:xfrm rot="5400000">
            <a:off x="6377305" y="2349789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E1384AE-73BA-F433-D729-B47521458A4A}"/>
              </a:ext>
            </a:extLst>
          </p:cNvPr>
          <p:cNvSpPr txBox="1"/>
          <p:nvPr/>
        </p:nvSpPr>
        <p:spPr>
          <a:xfrm>
            <a:off x="6919346" y="2142452"/>
            <a:ext cx="88325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DC bias voltage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FD16F5-293C-035C-490F-090B0515F7C5}"/>
              </a:ext>
            </a:extLst>
          </p:cNvPr>
          <p:cNvSpPr txBox="1"/>
          <p:nvPr/>
        </p:nvSpPr>
        <p:spPr>
          <a:xfrm>
            <a:off x="6811440" y="1919916"/>
            <a:ext cx="126797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30 GHz EO-modulator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C9C84E7-1C7B-798B-0175-8C33226D6A88}"/>
              </a:ext>
            </a:extLst>
          </p:cNvPr>
          <p:cNvCxnSpPr>
            <a:cxnSpLocks/>
          </p:cNvCxnSpPr>
          <p:nvPr/>
        </p:nvCxnSpPr>
        <p:spPr>
          <a:xfrm rot="5400000">
            <a:off x="6810306" y="2480409"/>
            <a:ext cx="161114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85736EF-23C7-C461-DA77-9BD5E72E0FEC}"/>
              </a:ext>
            </a:extLst>
          </p:cNvPr>
          <p:cNvCxnSpPr>
            <a:cxnSpLocks/>
            <a:stCxn id="60" idx="0"/>
          </p:cNvCxnSpPr>
          <p:nvPr/>
        </p:nvCxnSpPr>
        <p:spPr>
          <a:xfrm flipH="1">
            <a:off x="4468071" y="1937101"/>
            <a:ext cx="2058721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E74D6A5D-B5DD-BBF6-2332-11209A8059D4}"/>
              </a:ext>
            </a:extLst>
          </p:cNvPr>
          <p:cNvSpPr/>
          <p:nvPr/>
        </p:nvSpPr>
        <p:spPr>
          <a:xfrm rot="10800000">
            <a:off x="6656707" y="2093029"/>
            <a:ext cx="62879" cy="399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D0D232C-23C9-2931-ECE4-BB12CBB6B58F}"/>
              </a:ext>
            </a:extLst>
          </p:cNvPr>
          <p:cNvSpPr txBox="1"/>
          <p:nvPr/>
        </p:nvSpPr>
        <p:spPr>
          <a:xfrm>
            <a:off x="1890592" y="4510965"/>
            <a:ext cx="1671877" cy="15388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9525">
            <a:solidFill>
              <a:srgbClr val="00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i="1" dirty="0">
                <a:solidFill>
                  <a:srgbClr val="000000"/>
                </a:solidFill>
                <a:latin typeface="LM Roman 10" panose="00000500000000000000" pitchFamily="50" charset="0"/>
              </a:rPr>
              <a:t>stretched time</a:t>
            </a:r>
            <a:endParaRPr lang="en-GB" sz="1000" i="1" dirty="0">
              <a:solidFill>
                <a:srgbClr val="000000"/>
              </a:solidFill>
              <a:latin typeface="LM Roman 10" panose="00000500000000000000" pitchFamily="50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D8E8B3EE-E82B-8CB2-9C99-A899B79837E7}"/>
              </a:ext>
            </a:extLst>
          </p:cNvPr>
          <p:cNvSpPr/>
          <p:nvPr/>
        </p:nvSpPr>
        <p:spPr>
          <a:xfrm>
            <a:off x="1890591" y="4077629"/>
            <a:ext cx="1670615" cy="37501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>
              <a:solidFill>
                <a:srgbClr val="000000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04C71C-0672-52A8-A23C-88613CED3C6C}"/>
              </a:ext>
            </a:extLst>
          </p:cNvPr>
          <p:cNvSpPr txBox="1"/>
          <p:nvPr/>
        </p:nvSpPr>
        <p:spPr>
          <a:xfrm>
            <a:off x="2114142" y="3898530"/>
            <a:ext cx="1249408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i="1" dirty="0">
                <a:solidFill>
                  <a:srgbClr val="000000"/>
                </a:solidFill>
                <a:latin typeface="LM Roman 10" panose="00000500000000000000" pitchFamily="50" charset="0"/>
              </a:rPr>
              <a:t>Read-out electronics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9DB73DD-EF1C-71AA-3236-DDBBFA99FA16}"/>
              </a:ext>
            </a:extLst>
          </p:cNvPr>
          <p:cNvSpPr txBox="1"/>
          <p:nvPr/>
        </p:nvSpPr>
        <p:spPr>
          <a:xfrm>
            <a:off x="6998233" y="3217111"/>
            <a:ext cx="5494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48D8977-E032-F789-8FAA-279DC37930F9}"/>
              </a:ext>
            </a:extLst>
          </p:cNvPr>
          <p:cNvGrpSpPr/>
          <p:nvPr/>
        </p:nvGrpSpPr>
        <p:grpSpPr>
          <a:xfrm>
            <a:off x="7874757" y="3509618"/>
            <a:ext cx="145580" cy="419379"/>
            <a:chOff x="10022371" y="4639109"/>
            <a:chExt cx="218938" cy="630702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EA728C0-638A-BFBA-EBEA-701A02CFC7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508427B7-DB40-CC06-98A7-51B2FDA5BE84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5A35D77E-B758-B595-8661-371055622F67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15615A3-DE41-BCDC-B72C-1DE2B683DA11}"/>
              </a:ext>
            </a:extLst>
          </p:cNvPr>
          <p:cNvGrpSpPr/>
          <p:nvPr/>
        </p:nvGrpSpPr>
        <p:grpSpPr>
          <a:xfrm flipV="1">
            <a:off x="7874240" y="3953272"/>
            <a:ext cx="145580" cy="419379"/>
            <a:chOff x="10022371" y="4639109"/>
            <a:chExt cx="218938" cy="630702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394C203-3476-2901-FB94-7701F51ED0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D44D3E46-3C9D-E017-91AD-F01ACDB7B7FE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9CD97D53-AF72-41DF-1506-D17D9B64AD75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789D3E58-9778-74AB-FC82-F404EA2FD33F}"/>
              </a:ext>
            </a:extLst>
          </p:cNvPr>
          <p:cNvSpPr txBox="1"/>
          <p:nvPr/>
        </p:nvSpPr>
        <p:spPr>
          <a:xfrm>
            <a:off x="3712311" y="1131590"/>
            <a:ext cx="172996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+mj-lt"/>
              </a:rPr>
              <a:t>Gallery 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GB" sz="1000" dirty="0" err="1">
                <a:solidFill>
                  <a:srgbClr val="000000"/>
                </a:solidFill>
                <a:latin typeface="+mj-lt"/>
              </a:rPr>
              <a:t>UA47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GB" sz="10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-001)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79591AB-345E-B365-C03D-BB3C484BA390}"/>
              </a:ext>
            </a:extLst>
          </p:cNvPr>
          <p:cNvSpPr txBox="1"/>
          <p:nvPr/>
        </p:nvSpPr>
        <p:spPr>
          <a:xfrm>
            <a:off x="5341672" y="1131590"/>
            <a:ext cx="328108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+mj-lt"/>
              </a:rPr>
              <a:t>Tunnel 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(2438/</a:t>
            </a:r>
            <a:r>
              <a:rPr lang="en-GB" sz="10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-2438)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4A1A01-3C6B-D970-5DA4-FE1FD3FB49BC}"/>
              </a:ext>
            </a:extLst>
          </p:cNvPr>
          <p:cNvSpPr/>
          <p:nvPr/>
        </p:nvSpPr>
        <p:spPr>
          <a:xfrm>
            <a:off x="7579452" y="3371432"/>
            <a:ext cx="911221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DD3BBE9-3E4E-7892-B7E7-FBD3C39F8217}"/>
              </a:ext>
            </a:extLst>
          </p:cNvPr>
          <p:cNvCxnSpPr>
            <a:cxnSpLocks/>
          </p:cNvCxnSpPr>
          <p:nvPr/>
        </p:nvCxnSpPr>
        <p:spPr>
          <a:xfrm flipV="1">
            <a:off x="7547691" y="3334033"/>
            <a:ext cx="0" cy="228051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0A9D8D7-FC75-A718-55E8-610D7DA518B3}"/>
              </a:ext>
            </a:extLst>
          </p:cNvPr>
          <p:cNvCxnSpPr>
            <a:cxnSpLocks/>
          </p:cNvCxnSpPr>
          <p:nvPr/>
        </p:nvCxnSpPr>
        <p:spPr>
          <a:xfrm>
            <a:off x="7547691" y="3269852"/>
            <a:ext cx="0" cy="64181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517E503E-D840-FA87-F3E4-01FCA0A49045}"/>
              </a:ext>
            </a:extLst>
          </p:cNvPr>
          <p:cNvCxnSpPr>
            <a:cxnSpLocks/>
          </p:cNvCxnSpPr>
          <p:nvPr/>
        </p:nvCxnSpPr>
        <p:spPr>
          <a:xfrm flipH="1" flipV="1">
            <a:off x="6998234" y="4330131"/>
            <a:ext cx="549457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346602AD-9D00-D164-D878-2AF2FF14902D}"/>
              </a:ext>
            </a:extLst>
          </p:cNvPr>
          <p:cNvSpPr/>
          <p:nvPr/>
        </p:nvSpPr>
        <p:spPr>
          <a:xfrm flipV="1">
            <a:off x="5535437" y="4384436"/>
            <a:ext cx="1437412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7C2D969-8100-5DBD-A512-3D5F42E60677}"/>
              </a:ext>
            </a:extLst>
          </p:cNvPr>
          <p:cNvSpPr/>
          <p:nvPr/>
        </p:nvSpPr>
        <p:spPr>
          <a:xfrm flipV="1">
            <a:off x="7021936" y="4384437"/>
            <a:ext cx="502070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8ABFD09-FA64-3A5F-8E63-5F6A1A9ADD4F}"/>
              </a:ext>
            </a:extLst>
          </p:cNvPr>
          <p:cNvCxnSpPr>
            <a:cxnSpLocks/>
          </p:cNvCxnSpPr>
          <p:nvPr/>
        </p:nvCxnSpPr>
        <p:spPr>
          <a:xfrm>
            <a:off x="6998234" y="4334239"/>
            <a:ext cx="0" cy="284852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BE3CC7FA-B0D9-2240-144E-13A2A076A848}"/>
              </a:ext>
            </a:extLst>
          </p:cNvPr>
          <p:cNvSpPr/>
          <p:nvPr/>
        </p:nvSpPr>
        <p:spPr>
          <a:xfrm flipV="1">
            <a:off x="7579452" y="4385798"/>
            <a:ext cx="911220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5DE4F72-4C5D-C2FF-3BCF-453186022509}"/>
              </a:ext>
            </a:extLst>
          </p:cNvPr>
          <p:cNvCxnSpPr>
            <a:cxnSpLocks/>
          </p:cNvCxnSpPr>
          <p:nvPr/>
        </p:nvCxnSpPr>
        <p:spPr>
          <a:xfrm>
            <a:off x="7547691" y="4327208"/>
            <a:ext cx="0" cy="2277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51CF759-45D3-622A-5560-2B3B5234F040}"/>
              </a:ext>
            </a:extLst>
          </p:cNvPr>
          <p:cNvCxnSpPr>
            <a:cxnSpLocks/>
          </p:cNvCxnSpPr>
          <p:nvPr/>
        </p:nvCxnSpPr>
        <p:spPr>
          <a:xfrm flipV="1">
            <a:off x="7547691" y="4554988"/>
            <a:ext cx="0" cy="64104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>
            <a:extLst>
              <a:ext uri="{FF2B5EF4-FFF2-40B4-BE49-F238E27FC236}">
                <a16:creationId xmlns:a16="http://schemas.microsoft.com/office/drawing/2014/main" id="{97EED62E-CF7A-E1C7-0535-9836ABE957B0}"/>
              </a:ext>
            </a:extLst>
          </p:cNvPr>
          <p:cNvSpPr/>
          <p:nvPr/>
        </p:nvSpPr>
        <p:spPr>
          <a:xfrm rot="5400000">
            <a:off x="6789971" y="4491070"/>
            <a:ext cx="197328" cy="219197"/>
          </a:xfrm>
          <a:prstGeom prst="arc">
            <a:avLst>
              <a:gd name="adj1" fmla="val 16126062"/>
              <a:gd name="adj2" fmla="val 5223894"/>
            </a:avLst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9F1B73F-C8EC-8B52-F97D-A7FF1B7C696E}"/>
              </a:ext>
            </a:extLst>
          </p:cNvPr>
          <p:cNvCxnSpPr>
            <a:cxnSpLocks/>
          </p:cNvCxnSpPr>
          <p:nvPr/>
        </p:nvCxnSpPr>
        <p:spPr>
          <a:xfrm>
            <a:off x="6778466" y="4517633"/>
            <a:ext cx="0" cy="94427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48DCE1C-A54B-D0D8-3698-EF9B11FBD72F}"/>
              </a:ext>
            </a:extLst>
          </p:cNvPr>
          <p:cNvCxnSpPr>
            <a:cxnSpLocks/>
          </p:cNvCxnSpPr>
          <p:nvPr/>
        </p:nvCxnSpPr>
        <p:spPr>
          <a:xfrm>
            <a:off x="6776719" y="3372795"/>
            <a:ext cx="0" cy="114483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184DB11-51ED-54A8-038F-9B890D47DF5B}"/>
              </a:ext>
            </a:extLst>
          </p:cNvPr>
          <p:cNvCxnSpPr>
            <a:cxnSpLocks/>
          </p:cNvCxnSpPr>
          <p:nvPr/>
        </p:nvCxnSpPr>
        <p:spPr>
          <a:xfrm>
            <a:off x="6776662" y="2979082"/>
            <a:ext cx="0" cy="385198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27D63EF1-B772-9FDF-12AE-3531E0181C4D}"/>
              </a:ext>
            </a:extLst>
          </p:cNvPr>
          <p:cNvSpPr txBox="1"/>
          <p:nvPr/>
        </p:nvSpPr>
        <p:spPr>
          <a:xfrm>
            <a:off x="6206473" y="4616732"/>
            <a:ext cx="54945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600" i="1" dirty="0">
                <a:solidFill>
                  <a:srgbClr val="101010"/>
                </a:solidFill>
                <a:latin typeface="LM Roman 10" panose="00000500000000000000" pitchFamily="50" charset="0"/>
              </a:rPr>
              <a:t>+</a:t>
            </a:r>
            <a:r>
              <a:rPr lang="de-DE" sz="600" i="1" dirty="0">
                <a:solidFill>
                  <a:srgbClr val="101010"/>
                </a:solidFill>
                <a:latin typeface="+mj-lt"/>
              </a:rPr>
              <a:t>12.5</a:t>
            </a:r>
            <a:r>
              <a:rPr lang="de-DE" sz="600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600" i="1" dirty="0">
                <a:solidFill>
                  <a:srgbClr val="101010"/>
                </a:solidFill>
                <a:latin typeface="+mj-lt"/>
              </a:rPr>
              <a:t>ns</a:t>
            </a:r>
            <a:endParaRPr lang="en-GB" sz="600" i="1" dirty="0">
              <a:solidFill>
                <a:srgbClr val="101010"/>
              </a:solidFill>
              <a:latin typeface="+mj-l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B135FB21-B37C-B329-97FF-4C877A32AA92}"/>
              </a:ext>
            </a:extLst>
          </p:cNvPr>
          <p:cNvSpPr/>
          <p:nvPr/>
        </p:nvSpPr>
        <p:spPr>
          <a:xfrm>
            <a:off x="6771119" y="2467794"/>
            <a:ext cx="11519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67D0E4FE-9723-6724-811E-7DC22D169B1D}"/>
              </a:ext>
            </a:extLst>
          </p:cNvPr>
          <p:cNvSpPr/>
          <p:nvPr/>
        </p:nvSpPr>
        <p:spPr>
          <a:xfrm flipH="1">
            <a:off x="6886309" y="2463517"/>
            <a:ext cx="10697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F97882B-5AC6-89B3-E9C0-F989432E07DB}"/>
              </a:ext>
            </a:extLst>
          </p:cNvPr>
          <p:cNvSpPr txBox="1"/>
          <p:nvPr/>
        </p:nvSpPr>
        <p:spPr>
          <a:xfrm>
            <a:off x="6999165" y="4538755"/>
            <a:ext cx="5494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966E416-25BA-405B-F379-DC096C6227E7}"/>
              </a:ext>
            </a:extLst>
          </p:cNvPr>
          <p:cNvGrpSpPr/>
          <p:nvPr/>
        </p:nvGrpSpPr>
        <p:grpSpPr>
          <a:xfrm>
            <a:off x="6630234" y="2796067"/>
            <a:ext cx="251390" cy="251390"/>
            <a:chOff x="8704062" y="3187832"/>
            <a:chExt cx="325499" cy="325499"/>
          </a:xfrm>
        </p:grpSpPr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27643833-2D12-6AD1-28FC-6DD57A01C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F6DED523-DCAD-4D80-BDF1-C81A0FD8B38D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199683CC-38D2-D7F8-B94C-4A10F611CB7F}"/>
              </a:ext>
            </a:extLst>
          </p:cNvPr>
          <p:cNvCxnSpPr>
            <a:cxnSpLocks/>
          </p:cNvCxnSpPr>
          <p:nvPr/>
        </p:nvCxnSpPr>
        <p:spPr>
          <a:xfrm>
            <a:off x="6715540" y="2399851"/>
            <a:ext cx="17665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BC61DB0-ED54-CEF2-2C44-78FCD3B78B8A}"/>
              </a:ext>
            </a:extLst>
          </p:cNvPr>
          <p:cNvCxnSpPr>
            <a:cxnSpLocks/>
          </p:cNvCxnSpPr>
          <p:nvPr/>
        </p:nvCxnSpPr>
        <p:spPr>
          <a:xfrm>
            <a:off x="6722227" y="2215844"/>
            <a:ext cx="17665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D05733B6-B03E-BAD8-E58E-0EDC4F07238C}"/>
              </a:ext>
            </a:extLst>
          </p:cNvPr>
          <p:cNvSpPr txBox="1"/>
          <p:nvPr/>
        </p:nvSpPr>
        <p:spPr>
          <a:xfrm>
            <a:off x="6919346" y="2326650"/>
            <a:ext cx="5450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RF signal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F6C4CCE-72EC-A1FF-5148-A2F7186A4431}"/>
              </a:ext>
            </a:extLst>
          </p:cNvPr>
          <p:cNvSpPr txBox="1"/>
          <p:nvPr/>
        </p:nvSpPr>
        <p:spPr>
          <a:xfrm>
            <a:off x="7219748" y="2851025"/>
            <a:ext cx="129041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Attenuation </a:t>
            </a:r>
            <a:r>
              <a:rPr lang="de-DE" sz="1000" dirty="0">
                <a:solidFill>
                  <a:srgbClr val="101010"/>
                </a:solidFill>
                <a:latin typeface="LM Roman 10" panose="00000500000000000000" pitchFamily="50" charset="0"/>
              </a:rPr>
              <a:t>(&gt; 30 dB)</a:t>
            </a:r>
            <a:endParaRPr lang="en-GB" sz="1000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60" name="Arc 59">
            <a:extLst>
              <a:ext uri="{FF2B5EF4-FFF2-40B4-BE49-F238E27FC236}">
                <a16:creationId xmlns:a16="http://schemas.microsoft.com/office/drawing/2014/main" id="{AC255B4D-D0EA-E04C-B084-D3E426F25D58}"/>
              </a:ext>
            </a:extLst>
          </p:cNvPr>
          <p:cNvSpPr/>
          <p:nvPr/>
        </p:nvSpPr>
        <p:spPr>
          <a:xfrm>
            <a:off x="6371199" y="1937076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FE9E455F-10DC-0933-7CDE-5554359AF5D0}"/>
              </a:ext>
            </a:extLst>
          </p:cNvPr>
          <p:cNvCxnSpPr>
            <a:cxnSpLocks/>
          </p:cNvCxnSpPr>
          <p:nvPr/>
        </p:nvCxnSpPr>
        <p:spPr>
          <a:xfrm>
            <a:off x="4068177" y="1803551"/>
            <a:ext cx="0" cy="218678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3F943BF-8E4C-7ABC-15B5-9BA1C921ADAB}"/>
              </a:ext>
            </a:extLst>
          </p:cNvPr>
          <p:cNvCxnSpPr>
            <a:cxnSpLocks/>
          </p:cNvCxnSpPr>
          <p:nvPr/>
        </p:nvCxnSpPr>
        <p:spPr>
          <a:xfrm flipH="1">
            <a:off x="3974751" y="1879075"/>
            <a:ext cx="190292" cy="63625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401C7502-F601-3DAD-8D3B-1374BADC0019}"/>
              </a:ext>
            </a:extLst>
          </p:cNvPr>
          <p:cNvSpPr/>
          <p:nvPr/>
        </p:nvSpPr>
        <p:spPr>
          <a:xfrm rot="16200000">
            <a:off x="4235630" y="1932136"/>
            <a:ext cx="11519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72BACA43-D378-C20D-0685-FC67D49EB14A}"/>
              </a:ext>
            </a:extLst>
          </p:cNvPr>
          <p:cNvSpPr/>
          <p:nvPr/>
        </p:nvSpPr>
        <p:spPr>
          <a:xfrm rot="16200000" flipH="1">
            <a:off x="4235463" y="1821055"/>
            <a:ext cx="10697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D60BBBE-4E7C-4AC9-8DF8-4D4EF77085EE}"/>
              </a:ext>
            </a:extLst>
          </p:cNvPr>
          <p:cNvCxnSpPr>
            <a:cxnSpLocks/>
          </p:cNvCxnSpPr>
          <p:nvPr/>
        </p:nvCxnSpPr>
        <p:spPr>
          <a:xfrm flipH="1">
            <a:off x="4358499" y="1796443"/>
            <a:ext cx="190292" cy="63625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F8214386-7781-9760-D622-CCCD2B0F598A}"/>
              </a:ext>
            </a:extLst>
          </p:cNvPr>
          <p:cNvCxnSpPr>
            <a:cxnSpLocks/>
          </p:cNvCxnSpPr>
          <p:nvPr/>
        </p:nvCxnSpPr>
        <p:spPr>
          <a:xfrm>
            <a:off x="4453645" y="2208212"/>
            <a:ext cx="0" cy="218678"/>
          </a:xfrm>
          <a:prstGeom prst="straightConnector1">
            <a:avLst/>
          </a:prstGeom>
          <a:ln w="15875">
            <a:solidFill>
              <a:schemeClr val="accent6">
                <a:lumMod val="50000"/>
              </a:schemeClr>
            </a:solidFill>
            <a:headEnd type="stealth" w="med" len="med"/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BD0928E7-7DA3-5807-C4DA-A26A4B30370F}"/>
              </a:ext>
            </a:extLst>
          </p:cNvPr>
          <p:cNvCxnSpPr>
            <a:cxnSpLocks/>
          </p:cNvCxnSpPr>
          <p:nvPr/>
        </p:nvCxnSpPr>
        <p:spPr>
          <a:xfrm flipH="1">
            <a:off x="4484004" y="2160382"/>
            <a:ext cx="3219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CBCF36F0-DE0B-5F26-B031-A843B4DF5039}"/>
              </a:ext>
            </a:extLst>
          </p:cNvPr>
          <p:cNvCxnSpPr>
            <a:cxnSpLocks/>
          </p:cNvCxnSpPr>
          <p:nvPr/>
        </p:nvCxnSpPr>
        <p:spPr>
          <a:xfrm flipH="1">
            <a:off x="4545102" y="2163458"/>
            <a:ext cx="3219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1A8E8377-50BB-6370-A185-7FE3371E4B4E}"/>
              </a:ext>
            </a:extLst>
          </p:cNvPr>
          <p:cNvCxnSpPr>
            <a:cxnSpLocks/>
          </p:cNvCxnSpPr>
          <p:nvPr/>
        </p:nvCxnSpPr>
        <p:spPr>
          <a:xfrm flipH="1">
            <a:off x="4606564" y="2161868"/>
            <a:ext cx="32192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4DCFF7E5-96F7-5CCB-3915-34D90659E937}"/>
              </a:ext>
            </a:extLst>
          </p:cNvPr>
          <p:cNvCxnSpPr>
            <a:cxnSpLocks/>
            <a:stCxn id="22" idx="2"/>
            <a:endCxn id="99" idx="2"/>
          </p:cNvCxnSpPr>
          <p:nvPr/>
        </p:nvCxnSpPr>
        <p:spPr>
          <a:xfrm flipH="1">
            <a:off x="4909581" y="2657986"/>
            <a:ext cx="1625406" cy="4174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Arc 71">
            <a:extLst>
              <a:ext uri="{FF2B5EF4-FFF2-40B4-BE49-F238E27FC236}">
                <a16:creationId xmlns:a16="http://schemas.microsoft.com/office/drawing/2014/main" id="{032B2851-ABE5-E2D0-73EB-7C3D4898BC8C}"/>
              </a:ext>
            </a:extLst>
          </p:cNvPr>
          <p:cNvSpPr/>
          <p:nvPr/>
        </p:nvSpPr>
        <p:spPr>
          <a:xfrm rot="16200000">
            <a:off x="1185919" y="3428442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4910AD3-D89B-1DBD-B978-8E462248D085}"/>
              </a:ext>
            </a:extLst>
          </p:cNvPr>
          <p:cNvCxnSpPr>
            <a:cxnSpLocks/>
            <a:endCxn id="72" idx="0"/>
          </p:cNvCxnSpPr>
          <p:nvPr/>
        </p:nvCxnSpPr>
        <p:spPr>
          <a:xfrm flipH="1" flipV="1">
            <a:off x="1194670" y="3581049"/>
            <a:ext cx="1261" cy="678755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6945BB5D-26AF-BD50-4C8F-01BDF3CEFA8F}"/>
              </a:ext>
            </a:extLst>
          </p:cNvPr>
          <p:cNvSpPr/>
          <p:nvPr/>
        </p:nvSpPr>
        <p:spPr>
          <a:xfrm rot="16200000">
            <a:off x="1109535" y="4314260"/>
            <a:ext cx="174718" cy="1020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CA75223-A35A-146A-A077-E31B65985D4D}"/>
              </a:ext>
            </a:extLst>
          </p:cNvPr>
          <p:cNvSpPr txBox="1"/>
          <p:nvPr/>
        </p:nvSpPr>
        <p:spPr>
          <a:xfrm>
            <a:off x="4628591" y="1761157"/>
            <a:ext cx="51629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1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368D7A9-40F0-1DAE-6566-B6EECC40B5D9}"/>
              </a:ext>
            </a:extLst>
          </p:cNvPr>
          <p:cNvSpPr txBox="1"/>
          <p:nvPr/>
        </p:nvSpPr>
        <p:spPr>
          <a:xfrm>
            <a:off x="2902875" y="3517606"/>
            <a:ext cx="7393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20 km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508A1058-4559-F244-05FE-91CE54187EC0}"/>
              </a:ext>
            </a:extLst>
          </p:cNvPr>
          <p:cNvSpPr/>
          <p:nvPr/>
        </p:nvSpPr>
        <p:spPr>
          <a:xfrm>
            <a:off x="3908419" y="1371947"/>
            <a:ext cx="1355189" cy="2364693"/>
          </a:xfrm>
          <a:prstGeom prst="roundRect">
            <a:avLst>
              <a:gd name="adj" fmla="val 9438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CE67C81-169F-DD90-B18B-B08625496569}"/>
              </a:ext>
            </a:extLst>
          </p:cNvPr>
          <p:cNvSpPr txBox="1"/>
          <p:nvPr/>
        </p:nvSpPr>
        <p:spPr>
          <a:xfrm>
            <a:off x="4662052" y="2096769"/>
            <a:ext cx="427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DUT 2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79" name="Graphic 78">
            <a:extLst>
              <a:ext uri="{FF2B5EF4-FFF2-40B4-BE49-F238E27FC236}">
                <a16:creationId xmlns:a16="http://schemas.microsoft.com/office/drawing/2014/main" id="{56CCF5CF-B974-B5E4-AE41-84B3BA8502E9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 l="30731" r="32442"/>
          <a:stretch/>
        </p:blipFill>
        <p:spPr>
          <a:xfrm>
            <a:off x="1313658" y="2106613"/>
            <a:ext cx="70349" cy="249981"/>
          </a:xfrm>
          <a:prstGeom prst="rect">
            <a:avLst/>
          </a:prstGeom>
        </p:spPr>
      </p:pic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CBC68757-8DD1-1B06-332B-D478A5214E15}"/>
              </a:ext>
            </a:extLst>
          </p:cNvPr>
          <p:cNvCxnSpPr>
            <a:cxnSpLocks/>
            <a:stCxn id="81" idx="2"/>
          </p:cNvCxnSpPr>
          <p:nvPr/>
        </p:nvCxnSpPr>
        <p:spPr>
          <a:xfrm>
            <a:off x="1269318" y="2355493"/>
            <a:ext cx="1053087" cy="1101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3DBF2A99-229A-E219-1C74-7A1FF231850D}"/>
              </a:ext>
            </a:extLst>
          </p:cNvPr>
          <p:cNvSpPr/>
          <p:nvPr/>
        </p:nvSpPr>
        <p:spPr>
          <a:xfrm rot="16200000">
            <a:off x="1121837" y="2257106"/>
            <a:ext cx="98188" cy="1967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E517741-467F-6FC8-C5F8-7C15B7E4EA7E}"/>
              </a:ext>
            </a:extLst>
          </p:cNvPr>
          <p:cNvSpPr txBox="1"/>
          <p:nvPr/>
        </p:nvSpPr>
        <p:spPr>
          <a:xfrm>
            <a:off x="807006" y="2501740"/>
            <a:ext cx="730969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Femtosecond</a:t>
            </a:r>
          </a:p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laser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pic>
        <p:nvPicPr>
          <p:cNvPr id="83" name="Graphic 82">
            <a:extLst>
              <a:ext uri="{FF2B5EF4-FFF2-40B4-BE49-F238E27FC236}">
                <a16:creationId xmlns:a16="http://schemas.microsoft.com/office/drawing/2014/main" id="{FEF6718C-6741-5C85-BABA-284EB9BB18C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 rot="16200000" flipH="1">
            <a:off x="1857310" y="1811474"/>
            <a:ext cx="155045" cy="175841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91A77EC1-EDC2-0695-46A0-A0C6112FA0EA}"/>
              </a:ext>
            </a:extLst>
          </p:cNvPr>
          <p:cNvGrpSpPr/>
          <p:nvPr/>
        </p:nvGrpSpPr>
        <p:grpSpPr>
          <a:xfrm rot="15999121">
            <a:off x="2398218" y="2236039"/>
            <a:ext cx="99186" cy="229112"/>
            <a:chOff x="7740150" y="3165707"/>
            <a:chExt cx="265432" cy="613126"/>
          </a:xfrm>
        </p:grpSpPr>
        <p:sp>
          <p:nvSpPr>
            <p:cNvPr id="117" name="Rectangle 116">
              <a:extLst>
                <a:ext uri="{FF2B5EF4-FFF2-40B4-BE49-F238E27FC236}">
                  <a16:creationId xmlns:a16="http://schemas.microsoft.com/office/drawing/2014/main" id="{550B3C6F-F7C0-B928-E13F-2DF63F94C92F}"/>
                </a:ext>
              </a:extLst>
            </p:cNvPr>
            <p:cNvSpPr/>
            <p:nvPr/>
          </p:nvSpPr>
          <p:spPr>
            <a:xfrm>
              <a:off x="7740150" y="3165707"/>
              <a:ext cx="262758" cy="10883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694C286F-7FB1-E975-CC5E-1C63831332F8}"/>
                </a:ext>
              </a:extLst>
            </p:cNvPr>
            <p:cNvSpPr/>
            <p:nvPr/>
          </p:nvSpPr>
          <p:spPr>
            <a:xfrm>
              <a:off x="7740150" y="3365780"/>
              <a:ext cx="262758" cy="9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19" name="Rectangle 118">
              <a:extLst>
                <a:ext uri="{FF2B5EF4-FFF2-40B4-BE49-F238E27FC236}">
                  <a16:creationId xmlns:a16="http://schemas.microsoft.com/office/drawing/2014/main" id="{0C655C11-DFD5-8A6E-8A3A-BD661A4E9C4D}"/>
                </a:ext>
              </a:extLst>
            </p:cNvPr>
            <p:cNvSpPr/>
            <p:nvPr/>
          </p:nvSpPr>
          <p:spPr>
            <a:xfrm>
              <a:off x="7740150" y="3525683"/>
              <a:ext cx="262758" cy="72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C5CD7AB6-77B9-4E98-C324-ADE8E1A3D1A4}"/>
                </a:ext>
              </a:extLst>
            </p:cNvPr>
            <p:cNvSpPr/>
            <p:nvPr/>
          </p:nvSpPr>
          <p:spPr>
            <a:xfrm>
              <a:off x="7740150" y="3653026"/>
              <a:ext cx="262758" cy="54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07CA8398-0581-A4F2-B20B-6F63EA60661D}"/>
                </a:ext>
              </a:extLst>
            </p:cNvPr>
            <p:cNvSpPr/>
            <p:nvPr/>
          </p:nvSpPr>
          <p:spPr>
            <a:xfrm>
              <a:off x="7740150" y="3742833"/>
              <a:ext cx="262758" cy="36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DFEA46C-9BB7-DA8F-1EDB-24D3E7E2FCAA}"/>
                </a:ext>
              </a:extLst>
            </p:cNvPr>
            <p:cNvSpPr/>
            <p:nvPr/>
          </p:nvSpPr>
          <p:spPr>
            <a:xfrm>
              <a:off x="7742824" y="3165707"/>
              <a:ext cx="262758" cy="613126"/>
            </a:xfrm>
            <a:prstGeom prst="rect">
              <a:avLst/>
            </a:prstGeom>
            <a:noFill/>
            <a:ln>
              <a:solidFill>
                <a:srgbClr val="10101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</p:grp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0C4EDCC3-7416-7AD3-ADF9-D628E7F39A39}"/>
              </a:ext>
            </a:extLst>
          </p:cNvPr>
          <p:cNvCxnSpPr>
            <a:cxnSpLocks/>
          </p:cNvCxnSpPr>
          <p:nvPr/>
        </p:nvCxnSpPr>
        <p:spPr>
          <a:xfrm rot="16200000">
            <a:off x="2155301" y="2221036"/>
            <a:ext cx="42264" cy="312315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D5E3EE09-618C-A076-3D1E-21F25DF3CBDA}"/>
              </a:ext>
            </a:extLst>
          </p:cNvPr>
          <p:cNvCxnSpPr>
            <a:cxnSpLocks/>
          </p:cNvCxnSpPr>
          <p:nvPr/>
        </p:nvCxnSpPr>
        <p:spPr>
          <a:xfrm rot="16200000">
            <a:off x="1692532" y="2070581"/>
            <a:ext cx="655487" cy="0"/>
          </a:xfrm>
          <a:prstGeom prst="line">
            <a:avLst/>
          </a:prstGeom>
          <a:ln w="9525" cap="rnd">
            <a:solidFill>
              <a:srgbClr val="D62728"/>
            </a:solidFill>
          </a:ln>
          <a:effectLst>
            <a:outerShdw blurRad="38100" algn="ctr" rotWithShape="0">
              <a:srgbClr val="C00000">
                <a:alpha val="7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5C88DFB3-B700-3887-086B-A49CE7456111}"/>
              </a:ext>
            </a:extLst>
          </p:cNvPr>
          <p:cNvCxnSpPr>
            <a:cxnSpLocks/>
          </p:cNvCxnSpPr>
          <p:nvPr/>
        </p:nvCxnSpPr>
        <p:spPr>
          <a:xfrm rot="16200000">
            <a:off x="1993396" y="1716679"/>
            <a:ext cx="52318" cy="0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>
            <a:extLst>
              <a:ext uri="{FF2B5EF4-FFF2-40B4-BE49-F238E27FC236}">
                <a16:creationId xmlns:a16="http://schemas.microsoft.com/office/drawing/2014/main" id="{CFF3A9E8-F882-6EB1-825C-3C6C3A3B95E1}"/>
              </a:ext>
            </a:extLst>
          </p:cNvPr>
          <p:cNvSpPr/>
          <p:nvPr/>
        </p:nvSpPr>
        <p:spPr>
          <a:xfrm rot="18637381">
            <a:off x="2012794" y="2371908"/>
            <a:ext cx="27788" cy="11547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AED3AE9-1977-BB88-30C9-AE94C62C740C}"/>
              </a:ext>
            </a:extLst>
          </p:cNvPr>
          <p:cNvSpPr txBox="1"/>
          <p:nvPr/>
        </p:nvSpPr>
        <p:spPr>
          <a:xfrm>
            <a:off x="2010578" y="2508460"/>
            <a:ext cx="87844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Chirped volume</a:t>
            </a:r>
          </a:p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bragg grating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90" name="Arc 89">
            <a:extLst>
              <a:ext uri="{FF2B5EF4-FFF2-40B4-BE49-F238E27FC236}">
                <a16:creationId xmlns:a16="http://schemas.microsoft.com/office/drawing/2014/main" id="{730E8CDB-20D5-B6F6-F337-DB1D87900524}"/>
              </a:ext>
            </a:extLst>
          </p:cNvPr>
          <p:cNvSpPr/>
          <p:nvPr/>
        </p:nvSpPr>
        <p:spPr>
          <a:xfrm rot="16200000">
            <a:off x="2016197" y="1596492"/>
            <a:ext cx="178104" cy="171391"/>
          </a:xfrm>
          <a:prstGeom prst="arc">
            <a:avLst>
              <a:gd name="adj1" fmla="val 16134116"/>
              <a:gd name="adj2" fmla="val 5119717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60BACE76-8137-6D76-7CDA-02FE36BF84E9}"/>
              </a:ext>
            </a:extLst>
          </p:cNvPr>
          <p:cNvCxnSpPr>
            <a:cxnSpLocks/>
            <a:endCxn id="64" idx="3"/>
          </p:cNvCxnSpPr>
          <p:nvPr/>
        </p:nvCxnSpPr>
        <p:spPr>
          <a:xfrm flipV="1">
            <a:off x="2280652" y="2044611"/>
            <a:ext cx="1838225" cy="3647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Arc 91">
            <a:extLst>
              <a:ext uri="{FF2B5EF4-FFF2-40B4-BE49-F238E27FC236}">
                <a16:creationId xmlns:a16="http://schemas.microsoft.com/office/drawing/2014/main" id="{2E9E73F2-9196-1E28-C925-A59F5C2A4E20}"/>
              </a:ext>
            </a:extLst>
          </p:cNvPr>
          <p:cNvSpPr/>
          <p:nvPr/>
        </p:nvSpPr>
        <p:spPr>
          <a:xfrm rot="10800000">
            <a:off x="2189987" y="1885474"/>
            <a:ext cx="178104" cy="168297"/>
          </a:xfrm>
          <a:prstGeom prst="arc">
            <a:avLst>
              <a:gd name="adj1" fmla="val 16134116"/>
              <a:gd name="adj2" fmla="val 193275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265781E5-064E-A497-40EF-8F97BE4ED1F2}"/>
              </a:ext>
            </a:extLst>
          </p:cNvPr>
          <p:cNvCxnSpPr>
            <a:cxnSpLocks/>
            <a:stCxn id="92" idx="2"/>
            <a:endCxn id="90" idx="2"/>
          </p:cNvCxnSpPr>
          <p:nvPr/>
        </p:nvCxnSpPr>
        <p:spPr>
          <a:xfrm flipV="1">
            <a:off x="2190145" y="1675207"/>
            <a:ext cx="537" cy="289412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BE1CFE01-F07C-FCE4-A1FC-8095FC524AF3}"/>
              </a:ext>
            </a:extLst>
          </p:cNvPr>
          <p:cNvSpPr txBox="1"/>
          <p:nvPr/>
        </p:nvSpPr>
        <p:spPr>
          <a:xfrm>
            <a:off x="2317898" y="1608928"/>
            <a:ext cx="7393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DCM 5 km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DB24A8CE-3F17-38C0-B5F7-2C8815830861}"/>
              </a:ext>
            </a:extLst>
          </p:cNvPr>
          <p:cNvSpPr/>
          <p:nvPr/>
        </p:nvSpPr>
        <p:spPr>
          <a:xfrm>
            <a:off x="2515012" y="1810752"/>
            <a:ext cx="237506" cy="237506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88F50C0B-D7E2-B03A-F951-7A53C8EC28A7}"/>
              </a:ext>
            </a:extLst>
          </p:cNvPr>
          <p:cNvSpPr/>
          <p:nvPr/>
        </p:nvSpPr>
        <p:spPr>
          <a:xfrm>
            <a:off x="2592166" y="1814315"/>
            <a:ext cx="237506" cy="237506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97" name="Arc 96">
            <a:extLst>
              <a:ext uri="{FF2B5EF4-FFF2-40B4-BE49-F238E27FC236}">
                <a16:creationId xmlns:a16="http://schemas.microsoft.com/office/drawing/2014/main" id="{AB8D4BB4-11B5-FE9A-6ADF-850E73463991}"/>
              </a:ext>
            </a:extLst>
          </p:cNvPr>
          <p:cNvSpPr/>
          <p:nvPr/>
        </p:nvSpPr>
        <p:spPr>
          <a:xfrm rot="5400000">
            <a:off x="4454570" y="3113315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D1363E47-3270-E082-6638-E4020D9F9310}"/>
              </a:ext>
            </a:extLst>
          </p:cNvPr>
          <p:cNvCxnSpPr>
            <a:cxnSpLocks/>
          </p:cNvCxnSpPr>
          <p:nvPr/>
        </p:nvCxnSpPr>
        <p:spPr>
          <a:xfrm flipH="1" flipV="1">
            <a:off x="1344381" y="3419717"/>
            <a:ext cx="3262819" cy="114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Arc 98">
            <a:extLst>
              <a:ext uri="{FF2B5EF4-FFF2-40B4-BE49-F238E27FC236}">
                <a16:creationId xmlns:a16="http://schemas.microsoft.com/office/drawing/2014/main" id="{F393057B-BADC-0F6D-29AC-C63310FEB6DC}"/>
              </a:ext>
            </a:extLst>
          </p:cNvPr>
          <p:cNvSpPr/>
          <p:nvPr/>
        </p:nvSpPr>
        <p:spPr>
          <a:xfrm rot="16200000">
            <a:off x="4750338" y="2670883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6A1E5DF4-E417-A4AA-86BA-D3776E117BA3}"/>
              </a:ext>
            </a:extLst>
          </p:cNvPr>
          <p:cNvCxnSpPr>
            <a:cxnSpLocks/>
            <a:stCxn id="99" idx="0"/>
            <a:endCxn id="97" idx="0"/>
          </p:cNvCxnSpPr>
          <p:nvPr/>
        </p:nvCxnSpPr>
        <p:spPr>
          <a:xfrm>
            <a:off x="4759089" y="2823490"/>
            <a:ext cx="3656" cy="436693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658A1E4F-62E5-AA4F-1FC9-099724408E46}"/>
              </a:ext>
            </a:extLst>
          </p:cNvPr>
          <p:cNvSpPr/>
          <p:nvPr/>
        </p:nvSpPr>
        <p:spPr>
          <a:xfrm>
            <a:off x="3115582" y="3180933"/>
            <a:ext cx="237506" cy="237506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52D51BB4-BFBD-FD71-B393-C0CFBCE47BB8}"/>
              </a:ext>
            </a:extLst>
          </p:cNvPr>
          <p:cNvSpPr/>
          <p:nvPr/>
        </p:nvSpPr>
        <p:spPr>
          <a:xfrm>
            <a:off x="3192735" y="3179724"/>
            <a:ext cx="237506" cy="237506"/>
          </a:xfrm>
          <a:prstGeom prst="ellipse">
            <a:avLst/>
          </a:prstGeom>
          <a:noFill/>
          <a:ln w="28575">
            <a:solidFill>
              <a:srgbClr val="E46A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CDBB4074-A973-06CE-7EE4-D2CF67C680F2}"/>
              </a:ext>
            </a:extLst>
          </p:cNvPr>
          <p:cNvGrpSpPr/>
          <p:nvPr/>
        </p:nvGrpSpPr>
        <p:grpSpPr>
          <a:xfrm>
            <a:off x="6913746" y="2798554"/>
            <a:ext cx="251390" cy="251390"/>
            <a:chOff x="8704062" y="3187832"/>
            <a:chExt cx="325499" cy="325499"/>
          </a:xfrm>
        </p:grpSpPr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EF52477B-D2B9-0F2D-484D-52ACDB1BE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053B69BC-9680-F946-8CD2-9389097FC875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ABE5D34E-5B9C-646B-6B61-AC73F5C52536}"/>
              </a:ext>
            </a:extLst>
          </p:cNvPr>
          <p:cNvCxnSpPr>
            <a:cxnSpLocks/>
            <a:stCxn id="74" idx="2"/>
          </p:cNvCxnSpPr>
          <p:nvPr/>
        </p:nvCxnSpPr>
        <p:spPr>
          <a:xfrm>
            <a:off x="1247921" y="4365287"/>
            <a:ext cx="642670" cy="7363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5" name="Graphic 104">
            <a:extLst>
              <a:ext uri="{FF2B5EF4-FFF2-40B4-BE49-F238E27FC236}">
                <a16:creationId xmlns:a16="http://schemas.microsoft.com/office/drawing/2014/main" id="{9427D3C5-B65B-0779-5782-105F49C95825}"/>
              </a:ext>
            </a:extLst>
          </p:cNvPr>
          <p:cNvPicPr>
            <a:picLocks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 flipH="1">
            <a:off x="1890592" y="4168949"/>
            <a:ext cx="1671877" cy="204219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32B2BAD2-24F6-B577-41BC-3D1AFE9E9DAA}"/>
              </a:ext>
            </a:extLst>
          </p:cNvPr>
          <p:cNvSpPr txBox="1"/>
          <p:nvPr/>
        </p:nvSpPr>
        <p:spPr>
          <a:xfrm>
            <a:off x="5713782" y="1765560"/>
            <a:ext cx="50174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PM </a:t>
            </a:r>
            <a:r>
              <a:rPr lang="de-DE" sz="10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fiber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FE4465F-656F-E145-25E0-FBB3F00CE97A}"/>
              </a:ext>
            </a:extLst>
          </p:cNvPr>
          <p:cNvSpPr txBox="1"/>
          <p:nvPr/>
        </p:nvSpPr>
        <p:spPr>
          <a:xfrm>
            <a:off x="2985995" y="2107901"/>
            <a:ext cx="68608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1 ns (FWHM)</a:t>
            </a:r>
            <a:endParaRPr lang="en-US" sz="10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493A1EB1-B864-E0F9-416B-E81242C1DF32}"/>
              </a:ext>
            </a:extLst>
          </p:cNvPr>
          <p:cNvSpPr txBox="1"/>
          <p:nvPr/>
        </p:nvSpPr>
        <p:spPr>
          <a:xfrm>
            <a:off x="5594005" y="2173377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0.6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BF444BB-02CD-651D-243D-D9F51399DF05}"/>
              </a:ext>
            </a:extLst>
          </p:cNvPr>
          <p:cNvSpPr txBox="1"/>
          <p:nvPr/>
        </p:nvSpPr>
        <p:spPr>
          <a:xfrm>
            <a:off x="5631718" y="2711741"/>
            <a:ext cx="68608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1 ns (FWHM)</a:t>
            </a:r>
            <a:endParaRPr lang="en-US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91B14DF3-8A08-BDF8-2E71-6944E09E320D}"/>
              </a:ext>
            </a:extLst>
          </p:cNvPr>
          <p:cNvSpPr txBox="1"/>
          <p:nvPr/>
        </p:nvSpPr>
        <p:spPr>
          <a:xfrm>
            <a:off x="7096268" y="3774589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0.6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E17E182-F06A-2028-EE1C-3C7FD02FB321}"/>
              </a:ext>
            </a:extLst>
          </p:cNvPr>
          <p:cNvSpPr txBox="1"/>
          <p:nvPr/>
        </p:nvSpPr>
        <p:spPr>
          <a:xfrm>
            <a:off x="1862110" y="3505835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4.7 ns (FWHM)</a:t>
            </a:r>
            <a:endParaRPr lang="en-US" sz="1000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A4CA732D-D56B-D190-4860-70D138C2A596}"/>
              </a:ext>
            </a:extLst>
          </p:cNvPr>
          <p:cNvSpPr txBox="1"/>
          <p:nvPr/>
        </p:nvSpPr>
        <p:spPr>
          <a:xfrm>
            <a:off x="1877671" y="3050080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2.8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1DBCBA8-3DC3-4A8A-82B7-1E543B440C7B}"/>
              </a:ext>
            </a:extLst>
          </p:cNvPr>
          <p:cNvSpPr txBox="1"/>
          <p:nvPr/>
        </p:nvSpPr>
        <p:spPr>
          <a:xfrm>
            <a:off x="945933" y="1931801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200 fs (FWHM)</a:t>
            </a:r>
            <a:endParaRPr lang="en-US" sz="1000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C39FA897-C1D6-1E0D-D783-5A6174F6CCF6}"/>
              </a:ext>
            </a:extLst>
          </p:cNvPr>
          <p:cNvSpPr txBox="1"/>
          <p:nvPr/>
        </p:nvSpPr>
        <p:spPr>
          <a:xfrm>
            <a:off x="4049568" y="3248628"/>
            <a:ext cx="487313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SM </a:t>
            </a:r>
            <a:r>
              <a:rPr lang="de-DE" sz="10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fiber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C7A8DB00-1657-C310-DE66-94F9F17360D3}"/>
              </a:ext>
            </a:extLst>
          </p:cNvPr>
          <p:cNvSpPr/>
          <p:nvPr/>
        </p:nvSpPr>
        <p:spPr>
          <a:xfrm>
            <a:off x="683568" y="580574"/>
            <a:ext cx="3140280" cy="658706"/>
          </a:xfrm>
          <a:prstGeom prst="roundRect">
            <a:avLst>
              <a:gd name="adj" fmla="val 18831"/>
            </a:avLst>
          </a:prstGeom>
          <a:solidFill>
            <a:srgbClr val="E5F2E5"/>
          </a:solidFill>
          <a:ln w="19050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endParaRPr lang="en-US" sz="500" dirty="0">
              <a:solidFill>
                <a:srgbClr val="0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1100" dirty="0">
                <a:solidFill>
                  <a:srgbClr val="000000"/>
                </a:solidFill>
              </a:rPr>
              <a:t>Main part of the setup on the surface is </a:t>
            </a:r>
            <a:r>
              <a:rPr lang="en-US" sz="1100" b="1" dirty="0">
                <a:solidFill>
                  <a:srgbClr val="000000"/>
                </a:solidFill>
              </a:rPr>
              <a:t>accessible 24/7</a:t>
            </a:r>
          </a:p>
          <a:p>
            <a:endParaRPr lang="en-US" sz="1100" dirty="0">
              <a:solidFill>
                <a:srgbClr val="000000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C898E9FA-FAD7-EB04-2478-5B9FC22D5339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C4B1C9D1-1F0B-9627-E174-B2EE3A874D57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2368753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B2C0B-602C-BCCC-EA07-492846DFA4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989FA8-5493-E03E-14C1-01DC4BB60F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17</a:t>
            </a:fld>
            <a:endParaRPr lang="en-US" noProof="0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44CF0F96-8EC0-6792-56A6-9F15A5B07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864634" y="2361025"/>
            <a:ext cx="843420" cy="30042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D6AA9F7-BE99-D619-B460-05CB7B1184D4}"/>
              </a:ext>
            </a:extLst>
          </p:cNvPr>
          <p:cNvCxnSpPr>
            <a:cxnSpLocks/>
          </p:cNvCxnSpPr>
          <p:nvPr/>
        </p:nvCxnSpPr>
        <p:spPr>
          <a:xfrm flipH="1">
            <a:off x="2299400" y="3559157"/>
            <a:ext cx="549457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1B74213E-DBDE-3726-D88C-5EEBDC864F0E}"/>
              </a:ext>
            </a:extLst>
          </p:cNvPr>
          <p:cNvSpPr/>
          <p:nvPr/>
        </p:nvSpPr>
        <p:spPr>
          <a:xfrm>
            <a:off x="836603" y="3372795"/>
            <a:ext cx="1437412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9020B1-7A93-9D87-F614-6F4E4054EF6D}"/>
              </a:ext>
            </a:extLst>
          </p:cNvPr>
          <p:cNvSpPr/>
          <p:nvPr/>
        </p:nvSpPr>
        <p:spPr>
          <a:xfrm>
            <a:off x="2323102" y="3372795"/>
            <a:ext cx="502070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6AC226A-A628-FE7D-6E4B-5A7D40DD282F}"/>
              </a:ext>
            </a:extLst>
          </p:cNvPr>
          <p:cNvSpPr/>
          <p:nvPr/>
        </p:nvSpPr>
        <p:spPr>
          <a:xfrm>
            <a:off x="642839" y="1371947"/>
            <a:ext cx="3281089" cy="3576067"/>
          </a:xfrm>
          <a:prstGeom prst="roundRect">
            <a:avLst>
              <a:gd name="adj" fmla="val 4472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367802F-4338-6B41-7CE5-B82BF29BB4D7}"/>
                  </a:ext>
                </a:extLst>
              </p:cNvPr>
              <p:cNvSpPr txBox="1"/>
              <p:nvPr/>
            </p:nvSpPr>
            <p:spPr>
              <a:xfrm>
                <a:off x="3319559" y="3997790"/>
                <a:ext cx="167610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70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7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7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700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900" dirty="0">
                  <a:solidFill>
                    <a:srgbClr val="10101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367802F-4338-6B41-7CE5-B82BF29BB4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9559" y="3997790"/>
                <a:ext cx="167610" cy="107722"/>
              </a:xfrm>
              <a:prstGeom prst="rect">
                <a:avLst/>
              </a:prstGeom>
              <a:blipFill>
                <a:blip r:embed="rId4"/>
                <a:stretch>
                  <a:fillRect l="-14815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12DC025-581E-AC4F-AEDD-8E59AFE7223D}"/>
              </a:ext>
            </a:extLst>
          </p:cNvPr>
          <p:cNvCxnSpPr>
            <a:cxnSpLocks/>
          </p:cNvCxnSpPr>
          <p:nvPr/>
        </p:nvCxnSpPr>
        <p:spPr>
          <a:xfrm>
            <a:off x="3266686" y="3940882"/>
            <a:ext cx="184728" cy="0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9710C5E-FDE4-3CA9-BC24-AE080C5FAC1F}"/>
              </a:ext>
            </a:extLst>
          </p:cNvPr>
          <p:cNvCxnSpPr>
            <a:cxnSpLocks/>
          </p:cNvCxnSpPr>
          <p:nvPr/>
        </p:nvCxnSpPr>
        <p:spPr>
          <a:xfrm>
            <a:off x="893601" y="3941385"/>
            <a:ext cx="2361313" cy="0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C18478CD-F000-AF85-E746-74530BC51527}"/>
              </a:ext>
            </a:extLst>
          </p:cNvPr>
          <p:cNvSpPr/>
          <p:nvPr/>
        </p:nvSpPr>
        <p:spPr>
          <a:xfrm>
            <a:off x="3208597" y="3917210"/>
            <a:ext cx="80225" cy="461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E6887C0-2B6D-4315-5ACF-8A1986FA8B11}"/>
              </a:ext>
            </a:extLst>
          </p:cNvPr>
          <p:cNvCxnSpPr>
            <a:cxnSpLocks/>
          </p:cNvCxnSpPr>
          <p:nvPr/>
        </p:nvCxnSpPr>
        <p:spPr>
          <a:xfrm flipV="1">
            <a:off x="2299400" y="2979082"/>
            <a:ext cx="0" cy="580076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>
            <a:extLst>
              <a:ext uri="{FF2B5EF4-FFF2-40B4-BE49-F238E27FC236}">
                <a16:creationId xmlns:a16="http://schemas.microsoft.com/office/drawing/2014/main" id="{A00FC86E-D583-A684-4285-0829B61A797E}"/>
              </a:ext>
            </a:extLst>
          </p:cNvPr>
          <p:cNvSpPr/>
          <p:nvPr/>
        </p:nvSpPr>
        <p:spPr>
          <a:xfrm rot="5400000">
            <a:off x="1678471" y="2349789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F45442-B6D2-CED0-90CE-DE023D47D883}"/>
              </a:ext>
            </a:extLst>
          </p:cNvPr>
          <p:cNvSpPr txBox="1"/>
          <p:nvPr/>
        </p:nvSpPr>
        <p:spPr>
          <a:xfrm>
            <a:off x="2220512" y="2142452"/>
            <a:ext cx="88325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DC bias voltage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6AE4AB5-0B99-3295-7AE8-AF256910E83B}"/>
              </a:ext>
            </a:extLst>
          </p:cNvPr>
          <p:cNvSpPr txBox="1"/>
          <p:nvPr/>
        </p:nvSpPr>
        <p:spPr>
          <a:xfrm>
            <a:off x="2112606" y="1919916"/>
            <a:ext cx="126797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30 GHz EO-modulator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108BC33-1D62-C6A3-83FA-0667D54107E6}"/>
              </a:ext>
            </a:extLst>
          </p:cNvPr>
          <p:cNvCxnSpPr>
            <a:cxnSpLocks/>
          </p:cNvCxnSpPr>
          <p:nvPr/>
        </p:nvCxnSpPr>
        <p:spPr>
          <a:xfrm rot="5400000">
            <a:off x="2111472" y="2480409"/>
            <a:ext cx="161114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E43827-8FE2-7844-0EED-8FF747814E83}"/>
              </a:ext>
            </a:extLst>
          </p:cNvPr>
          <p:cNvCxnSpPr>
            <a:cxnSpLocks/>
            <a:stCxn id="60" idx="0"/>
          </p:cNvCxnSpPr>
          <p:nvPr/>
        </p:nvCxnSpPr>
        <p:spPr>
          <a:xfrm flipH="1">
            <a:off x="449230" y="1937101"/>
            <a:ext cx="1378727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A6482053-AB56-DDF4-000E-EE7A83E8E29D}"/>
              </a:ext>
            </a:extLst>
          </p:cNvPr>
          <p:cNvSpPr/>
          <p:nvPr/>
        </p:nvSpPr>
        <p:spPr>
          <a:xfrm rot="10800000">
            <a:off x="1957873" y="2093029"/>
            <a:ext cx="62879" cy="399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DC582BA-DCB1-92DC-9AF3-4CEF448A3732}"/>
              </a:ext>
            </a:extLst>
          </p:cNvPr>
          <p:cNvSpPr txBox="1"/>
          <p:nvPr/>
        </p:nvSpPr>
        <p:spPr>
          <a:xfrm>
            <a:off x="2299399" y="3217111"/>
            <a:ext cx="5494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78F0FD3-9379-58C2-6726-681AFD238E05}"/>
              </a:ext>
            </a:extLst>
          </p:cNvPr>
          <p:cNvGrpSpPr/>
          <p:nvPr/>
        </p:nvGrpSpPr>
        <p:grpSpPr>
          <a:xfrm>
            <a:off x="3175923" y="3509618"/>
            <a:ext cx="145580" cy="419379"/>
            <a:chOff x="10022371" y="4639109"/>
            <a:chExt cx="218938" cy="630702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DE1B5C2F-1936-287B-F92F-A5021D41453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53443474-EF85-4D45-8284-C11F78351CEE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3787D467-E353-4BE7-1263-5055CF919A24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924A83B-2E7A-A9FA-F71E-8D85ECB459CF}"/>
              </a:ext>
            </a:extLst>
          </p:cNvPr>
          <p:cNvGrpSpPr/>
          <p:nvPr/>
        </p:nvGrpSpPr>
        <p:grpSpPr>
          <a:xfrm flipV="1">
            <a:off x="3175406" y="3953272"/>
            <a:ext cx="145580" cy="419379"/>
            <a:chOff x="10022371" y="4639109"/>
            <a:chExt cx="218938" cy="630702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DE6207FB-A27A-9B4B-861A-2BE6D7F3F7F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00B75CC6-2CC5-751B-472E-F4EF511B5640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1AE68F97-E0FA-80F4-EB96-663957F662D1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495ECC53-CF32-7861-ED56-C8228DA56828}"/>
              </a:ext>
            </a:extLst>
          </p:cNvPr>
          <p:cNvSpPr txBox="1"/>
          <p:nvPr/>
        </p:nvSpPr>
        <p:spPr>
          <a:xfrm>
            <a:off x="642838" y="1131590"/>
            <a:ext cx="328108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+mj-lt"/>
              </a:rPr>
              <a:t>Tunnel 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(2438/</a:t>
            </a:r>
            <a:r>
              <a:rPr lang="en-GB" sz="10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-2438)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36E7855-BA33-9124-96A6-B5C2576F9D02}"/>
              </a:ext>
            </a:extLst>
          </p:cNvPr>
          <p:cNvSpPr/>
          <p:nvPr/>
        </p:nvSpPr>
        <p:spPr>
          <a:xfrm>
            <a:off x="2880618" y="3371432"/>
            <a:ext cx="911221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A514B67-DA64-37F0-1948-0AD1AD3989B2}"/>
              </a:ext>
            </a:extLst>
          </p:cNvPr>
          <p:cNvCxnSpPr>
            <a:cxnSpLocks/>
          </p:cNvCxnSpPr>
          <p:nvPr/>
        </p:nvCxnSpPr>
        <p:spPr>
          <a:xfrm flipV="1">
            <a:off x="2848857" y="3334033"/>
            <a:ext cx="0" cy="228051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5940DDF-FEE7-C110-9430-C9DF8466722A}"/>
              </a:ext>
            </a:extLst>
          </p:cNvPr>
          <p:cNvCxnSpPr>
            <a:cxnSpLocks/>
          </p:cNvCxnSpPr>
          <p:nvPr/>
        </p:nvCxnSpPr>
        <p:spPr>
          <a:xfrm>
            <a:off x="2848857" y="3269852"/>
            <a:ext cx="0" cy="64181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E6C1514-7D4D-F626-DF1B-AD0F0CCBF978}"/>
              </a:ext>
            </a:extLst>
          </p:cNvPr>
          <p:cNvCxnSpPr>
            <a:cxnSpLocks/>
          </p:cNvCxnSpPr>
          <p:nvPr/>
        </p:nvCxnSpPr>
        <p:spPr>
          <a:xfrm flipH="1" flipV="1">
            <a:off x="2299400" y="4330131"/>
            <a:ext cx="549457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82D33E73-ADAD-7116-A7D0-4890A1774AF6}"/>
              </a:ext>
            </a:extLst>
          </p:cNvPr>
          <p:cNvSpPr/>
          <p:nvPr/>
        </p:nvSpPr>
        <p:spPr>
          <a:xfrm flipV="1">
            <a:off x="836603" y="4384436"/>
            <a:ext cx="1437412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3A7895E-D701-87A7-71D1-E0253395A098}"/>
              </a:ext>
            </a:extLst>
          </p:cNvPr>
          <p:cNvSpPr/>
          <p:nvPr/>
        </p:nvSpPr>
        <p:spPr>
          <a:xfrm flipV="1">
            <a:off x="2323102" y="4384437"/>
            <a:ext cx="502070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1109948-EEE6-4DD7-0EEA-7630907CDE2C}"/>
              </a:ext>
            </a:extLst>
          </p:cNvPr>
          <p:cNvCxnSpPr>
            <a:cxnSpLocks/>
          </p:cNvCxnSpPr>
          <p:nvPr/>
        </p:nvCxnSpPr>
        <p:spPr>
          <a:xfrm>
            <a:off x="2299400" y="4334239"/>
            <a:ext cx="0" cy="284852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0E93D455-6AA8-A347-CC26-3FACD6C14317}"/>
              </a:ext>
            </a:extLst>
          </p:cNvPr>
          <p:cNvSpPr/>
          <p:nvPr/>
        </p:nvSpPr>
        <p:spPr>
          <a:xfrm flipV="1">
            <a:off x="2880618" y="4385798"/>
            <a:ext cx="911220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6016952-69A7-BE60-AF79-E8E538464611}"/>
              </a:ext>
            </a:extLst>
          </p:cNvPr>
          <p:cNvCxnSpPr>
            <a:cxnSpLocks/>
          </p:cNvCxnSpPr>
          <p:nvPr/>
        </p:nvCxnSpPr>
        <p:spPr>
          <a:xfrm>
            <a:off x="2848857" y="4327208"/>
            <a:ext cx="0" cy="2277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6F3BBDA9-47BA-4782-2997-297E9AF0DEBE}"/>
              </a:ext>
            </a:extLst>
          </p:cNvPr>
          <p:cNvCxnSpPr>
            <a:cxnSpLocks/>
          </p:cNvCxnSpPr>
          <p:nvPr/>
        </p:nvCxnSpPr>
        <p:spPr>
          <a:xfrm flipV="1">
            <a:off x="2848857" y="4554988"/>
            <a:ext cx="0" cy="64104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>
            <a:extLst>
              <a:ext uri="{FF2B5EF4-FFF2-40B4-BE49-F238E27FC236}">
                <a16:creationId xmlns:a16="http://schemas.microsoft.com/office/drawing/2014/main" id="{3DEDE3CF-B472-2B74-763F-1C7D8217F4B4}"/>
              </a:ext>
            </a:extLst>
          </p:cNvPr>
          <p:cNvSpPr/>
          <p:nvPr/>
        </p:nvSpPr>
        <p:spPr>
          <a:xfrm rot="5400000">
            <a:off x="2091137" y="4491070"/>
            <a:ext cx="197328" cy="219197"/>
          </a:xfrm>
          <a:prstGeom prst="arc">
            <a:avLst>
              <a:gd name="adj1" fmla="val 16126062"/>
              <a:gd name="adj2" fmla="val 5223894"/>
            </a:avLst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98811C1-B8A7-C826-53CE-4027A7F77820}"/>
              </a:ext>
            </a:extLst>
          </p:cNvPr>
          <p:cNvCxnSpPr>
            <a:cxnSpLocks/>
          </p:cNvCxnSpPr>
          <p:nvPr/>
        </p:nvCxnSpPr>
        <p:spPr>
          <a:xfrm>
            <a:off x="2079632" y="4517633"/>
            <a:ext cx="0" cy="94427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852C9612-DC6B-C3E2-CC0E-0743F5951BBB}"/>
              </a:ext>
            </a:extLst>
          </p:cNvPr>
          <p:cNvCxnSpPr>
            <a:cxnSpLocks/>
          </p:cNvCxnSpPr>
          <p:nvPr/>
        </p:nvCxnSpPr>
        <p:spPr>
          <a:xfrm>
            <a:off x="2077885" y="3372795"/>
            <a:ext cx="0" cy="114483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CB4B1CF-52C2-4D62-26C1-F133AC56810E}"/>
              </a:ext>
            </a:extLst>
          </p:cNvPr>
          <p:cNvCxnSpPr>
            <a:cxnSpLocks/>
          </p:cNvCxnSpPr>
          <p:nvPr/>
        </p:nvCxnSpPr>
        <p:spPr>
          <a:xfrm>
            <a:off x="2077828" y="2979082"/>
            <a:ext cx="0" cy="385198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A779E6C-0010-8B8B-7BD7-A750664243FB}"/>
              </a:ext>
            </a:extLst>
          </p:cNvPr>
          <p:cNvSpPr txBox="1"/>
          <p:nvPr/>
        </p:nvSpPr>
        <p:spPr>
          <a:xfrm>
            <a:off x="1507639" y="4616732"/>
            <a:ext cx="54945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600" i="1" dirty="0">
                <a:solidFill>
                  <a:srgbClr val="101010"/>
                </a:solidFill>
                <a:latin typeface="LM Roman 10" panose="00000500000000000000" pitchFamily="50" charset="0"/>
              </a:rPr>
              <a:t>+</a:t>
            </a:r>
            <a:r>
              <a:rPr lang="de-DE" sz="600" i="1" dirty="0">
                <a:solidFill>
                  <a:srgbClr val="101010"/>
                </a:solidFill>
                <a:latin typeface="+mj-lt"/>
              </a:rPr>
              <a:t>12.5</a:t>
            </a:r>
            <a:r>
              <a:rPr lang="de-DE" sz="600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600" i="1" dirty="0">
                <a:solidFill>
                  <a:srgbClr val="101010"/>
                </a:solidFill>
                <a:latin typeface="+mj-lt"/>
              </a:rPr>
              <a:t>ns</a:t>
            </a:r>
            <a:endParaRPr lang="en-GB" sz="600" i="1" dirty="0">
              <a:solidFill>
                <a:srgbClr val="101010"/>
              </a:solidFill>
              <a:latin typeface="+mj-l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F8C3FDBD-DED1-3FB4-A13B-47C589C1D745}"/>
              </a:ext>
            </a:extLst>
          </p:cNvPr>
          <p:cNvSpPr/>
          <p:nvPr/>
        </p:nvSpPr>
        <p:spPr>
          <a:xfrm>
            <a:off x="2072285" y="2467794"/>
            <a:ext cx="11519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15CD510-7C72-5768-1446-9F5A734AAF8E}"/>
              </a:ext>
            </a:extLst>
          </p:cNvPr>
          <p:cNvSpPr/>
          <p:nvPr/>
        </p:nvSpPr>
        <p:spPr>
          <a:xfrm flipH="1">
            <a:off x="2187475" y="2463517"/>
            <a:ext cx="10697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C87BD6-313D-4C46-CDC6-E258DB8F2B63}"/>
              </a:ext>
            </a:extLst>
          </p:cNvPr>
          <p:cNvSpPr txBox="1"/>
          <p:nvPr/>
        </p:nvSpPr>
        <p:spPr>
          <a:xfrm>
            <a:off x="2300331" y="4538755"/>
            <a:ext cx="5494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FEEF165-04C8-98F9-1040-DCBF9C5C9B48}"/>
              </a:ext>
            </a:extLst>
          </p:cNvPr>
          <p:cNvGrpSpPr/>
          <p:nvPr/>
        </p:nvGrpSpPr>
        <p:grpSpPr>
          <a:xfrm>
            <a:off x="1931400" y="2796067"/>
            <a:ext cx="251390" cy="251390"/>
            <a:chOff x="8704062" y="3187832"/>
            <a:chExt cx="325499" cy="325499"/>
          </a:xfrm>
        </p:grpSpPr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74655CAF-85DC-7C22-78A2-77C7F1A79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2E998FDC-0D82-E942-60E6-DC1D4276D585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F18F55A8-9496-FD0B-9B25-8ACEDC4D4F5A}"/>
              </a:ext>
            </a:extLst>
          </p:cNvPr>
          <p:cNvCxnSpPr>
            <a:cxnSpLocks/>
          </p:cNvCxnSpPr>
          <p:nvPr/>
        </p:nvCxnSpPr>
        <p:spPr>
          <a:xfrm>
            <a:off x="2016706" y="2399851"/>
            <a:ext cx="17665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D39C137C-E3E9-1207-F395-4325D7ABCE60}"/>
              </a:ext>
            </a:extLst>
          </p:cNvPr>
          <p:cNvCxnSpPr>
            <a:cxnSpLocks/>
          </p:cNvCxnSpPr>
          <p:nvPr/>
        </p:nvCxnSpPr>
        <p:spPr>
          <a:xfrm>
            <a:off x="2023393" y="2215844"/>
            <a:ext cx="17665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577ECC3D-9596-3F57-CED4-540948D42614}"/>
              </a:ext>
            </a:extLst>
          </p:cNvPr>
          <p:cNvSpPr txBox="1"/>
          <p:nvPr/>
        </p:nvSpPr>
        <p:spPr>
          <a:xfrm>
            <a:off x="2220512" y="2326650"/>
            <a:ext cx="5450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RF signal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FFC2F90-721B-D0CC-4FA5-D050854F1931}"/>
              </a:ext>
            </a:extLst>
          </p:cNvPr>
          <p:cNvSpPr txBox="1"/>
          <p:nvPr/>
        </p:nvSpPr>
        <p:spPr>
          <a:xfrm>
            <a:off x="2520914" y="2851025"/>
            <a:ext cx="129041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Attenuation </a:t>
            </a:r>
            <a:r>
              <a:rPr lang="de-DE" sz="1000" dirty="0">
                <a:solidFill>
                  <a:srgbClr val="101010"/>
                </a:solidFill>
                <a:latin typeface="LM Roman 10" panose="00000500000000000000" pitchFamily="50" charset="0"/>
              </a:rPr>
              <a:t>(&gt; 30 dB)</a:t>
            </a:r>
            <a:endParaRPr lang="en-GB" sz="1000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60" name="Arc 59">
            <a:extLst>
              <a:ext uri="{FF2B5EF4-FFF2-40B4-BE49-F238E27FC236}">
                <a16:creationId xmlns:a16="http://schemas.microsoft.com/office/drawing/2014/main" id="{DC2EE276-0834-87BC-355B-954BDF1C14CA}"/>
              </a:ext>
            </a:extLst>
          </p:cNvPr>
          <p:cNvSpPr/>
          <p:nvPr/>
        </p:nvSpPr>
        <p:spPr>
          <a:xfrm>
            <a:off x="1672365" y="1937076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935CE1D6-97BA-F83F-1499-DA1F8549BFDC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449230" y="2657986"/>
            <a:ext cx="1386923" cy="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BFBB0642-293C-8206-73F2-BAFAF27FE1C0}"/>
              </a:ext>
            </a:extLst>
          </p:cNvPr>
          <p:cNvGrpSpPr/>
          <p:nvPr/>
        </p:nvGrpSpPr>
        <p:grpSpPr>
          <a:xfrm>
            <a:off x="2214912" y="2798554"/>
            <a:ext cx="251390" cy="251390"/>
            <a:chOff x="8704062" y="3187832"/>
            <a:chExt cx="325499" cy="325499"/>
          </a:xfrm>
        </p:grpSpPr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2901E593-8F37-7129-9177-CBE00ACD4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862694C9-F27E-A651-5C13-8F553977A306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F770CB79-E6D8-9739-FF55-13C56E456F9D}"/>
              </a:ext>
            </a:extLst>
          </p:cNvPr>
          <p:cNvSpPr txBox="1"/>
          <p:nvPr/>
        </p:nvSpPr>
        <p:spPr>
          <a:xfrm>
            <a:off x="1014948" y="1765560"/>
            <a:ext cx="50174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PM </a:t>
            </a:r>
            <a:r>
              <a:rPr lang="de-DE" sz="10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fiber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D09DD98-7692-01C0-9A0E-609CDE781E2B}"/>
              </a:ext>
            </a:extLst>
          </p:cNvPr>
          <p:cNvSpPr txBox="1"/>
          <p:nvPr/>
        </p:nvSpPr>
        <p:spPr>
          <a:xfrm>
            <a:off x="895171" y="2173377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0.6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7E9A0006-8A2A-0CAC-D384-69DE12CEEB8F}"/>
              </a:ext>
            </a:extLst>
          </p:cNvPr>
          <p:cNvSpPr txBox="1"/>
          <p:nvPr/>
        </p:nvSpPr>
        <p:spPr>
          <a:xfrm>
            <a:off x="932884" y="2711741"/>
            <a:ext cx="68608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1 ns (FWHM)</a:t>
            </a:r>
            <a:endParaRPr lang="en-US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6ADF5D39-77B8-9C7C-072B-E13967999FE3}"/>
              </a:ext>
            </a:extLst>
          </p:cNvPr>
          <p:cNvSpPr txBox="1"/>
          <p:nvPr/>
        </p:nvSpPr>
        <p:spPr>
          <a:xfrm>
            <a:off x="2397434" y="3774589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0.6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pic>
        <p:nvPicPr>
          <p:cNvPr id="6" name="Picture 5" descr="A machine in a room&#10;&#10;AI-generated content may be incorrect.">
            <a:extLst>
              <a:ext uri="{FF2B5EF4-FFF2-40B4-BE49-F238E27FC236}">
                <a16:creationId xmlns:a16="http://schemas.microsoft.com/office/drawing/2014/main" id="{52B33EAC-6373-CE78-B5C6-8996E15D4EC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7467" y="1678527"/>
            <a:ext cx="4290154" cy="2860101"/>
          </a:xfrm>
          <a:prstGeom prst="roundRect">
            <a:avLst>
              <a:gd name="adj" fmla="val 371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C37A5D0-73C5-B10E-CCA1-BA02228CE776}"/>
              </a:ext>
            </a:extLst>
          </p:cNvPr>
          <p:cNvCxnSpPr>
            <a:cxnSpLocks/>
          </p:cNvCxnSpPr>
          <p:nvPr/>
        </p:nvCxnSpPr>
        <p:spPr>
          <a:xfrm flipH="1">
            <a:off x="6014746" y="1392608"/>
            <a:ext cx="701127" cy="143249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>
            <a:extLst>
              <a:ext uri="{FF2B5EF4-FFF2-40B4-BE49-F238E27FC236}">
                <a16:creationId xmlns:a16="http://schemas.microsoft.com/office/drawing/2014/main" id="{02E17660-A121-28BC-381B-C8BDA6101409}"/>
              </a:ext>
            </a:extLst>
          </p:cNvPr>
          <p:cNvCxnSpPr>
            <a:cxnSpLocks/>
          </p:cNvCxnSpPr>
          <p:nvPr/>
        </p:nvCxnSpPr>
        <p:spPr>
          <a:xfrm flipH="1">
            <a:off x="6845586" y="1393903"/>
            <a:ext cx="1004734" cy="1682686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3573386-E097-C7A2-A65B-5CAA0824EB7D}"/>
              </a:ext>
            </a:extLst>
          </p:cNvPr>
          <p:cNvSpPr/>
          <p:nvPr/>
        </p:nvSpPr>
        <p:spPr>
          <a:xfrm>
            <a:off x="6014746" y="1100928"/>
            <a:ext cx="1099378" cy="304212"/>
          </a:xfrm>
          <a:prstGeom prst="roundRect">
            <a:avLst>
              <a:gd name="adj" fmla="val 24619"/>
            </a:avLst>
          </a:prstGeom>
          <a:solidFill>
            <a:srgbClr val="F9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Enclosure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0C08346-9D0E-F10E-1C23-A1B1468532E7}"/>
              </a:ext>
            </a:extLst>
          </p:cNvPr>
          <p:cNvSpPr/>
          <p:nvPr/>
        </p:nvSpPr>
        <p:spPr>
          <a:xfrm>
            <a:off x="7289447" y="1100928"/>
            <a:ext cx="1368174" cy="304212"/>
          </a:xfrm>
          <a:prstGeom prst="roundRect">
            <a:avLst>
              <a:gd name="adj" fmla="val 24619"/>
            </a:avLst>
          </a:prstGeom>
          <a:solidFill>
            <a:srgbClr val="F9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Strip-line (</a:t>
            </a:r>
            <a:r>
              <a:rPr lang="en-US" sz="1200" dirty="0" err="1">
                <a:solidFill>
                  <a:schemeClr val="tx1"/>
                </a:solidFill>
              </a:rPr>
              <a:t>BQK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E48C8666-FC95-C876-04B9-0F69C844B3E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9" name="Textfeld 2">
            <a:extLst>
              <a:ext uri="{FF2B5EF4-FFF2-40B4-BE49-F238E27FC236}">
                <a16:creationId xmlns:a16="http://schemas.microsoft.com/office/drawing/2014/main" id="{EC2931C7-7B3F-88C9-6104-61A9B1F9A2EC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20593211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309E4C-4D7D-18EA-FF21-A8EBA8A687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box with wires and wires&#10;&#10;AI-generated content may be incorrect.">
            <a:extLst>
              <a:ext uri="{FF2B5EF4-FFF2-40B4-BE49-F238E27FC236}">
                <a16:creationId xmlns:a16="http://schemas.microsoft.com/office/drawing/2014/main" id="{D576D8CA-ED6C-3879-9B0F-A69B8B8BE5F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8515" y="1683271"/>
            <a:ext cx="4368058" cy="2853173"/>
          </a:xfrm>
          <a:prstGeom prst="roundRect">
            <a:avLst>
              <a:gd name="adj" fmla="val 3718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9808ED-2126-DF3A-6C26-0F69C3CD20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18</a:t>
            </a:fld>
            <a:endParaRPr lang="en-US" noProof="0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6CC9CD9-F10C-300D-9B65-5FB481D21C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864634" y="2361025"/>
            <a:ext cx="843420" cy="300427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42B5995-73E5-0CB1-8CBC-BA9209B43F94}"/>
              </a:ext>
            </a:extLst>
          </p:cNvPr>
          <p:cNvCxnSpPr>
            <a:cxnSpLocks/>
          </p:cNvCxnSpPr>
          <p:nvPr/>
        </p:nvCxnSpPr>
        <p:spPr>
          <a:xfrm flipH="1">
            <a:off x="2299400" y="3559157"/>
            <a:ext cx="549457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9FC2B269-5499-28DB-466E-3031988154BF}"/>
              </a:ext>
            </a:extLst>
          </p:cNvPr>
          <p:cNvSpPr/>
          <p:nvPr/>
        </p:nvSpPr>
        <p:spPr>
          <a:xfrm>
            <a:off x="836603" y="3372795"/>
            <a:ext cx="1437412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CFC3E9A-5377-0046-6309-8F0C37D82A9F}"/>
              </a:ext>
            </a:extLst>
          </p:cNvPr>
          <p:cNvSpPr/>
          <p:nvPr/>
        </p:nvSpPr>
        <p:spPr>
          <a:xfrm>
            <a:off x="2323102" y="3372795"/>
            <a:ext cx="502070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5A06A07-337C-A5DF-13E6-AA851F9EDF5E}"/>
              </a:ext>
            </a:extLst>
          </p:cNvPr>
          <p:cNvSpPr/>
          <p:nvPr/>
        </p:nvSpPr>
        <p:spPr>
          <a:xfrm>
            <a:off x="642839" y="1371947"/>
            <a:ext cx="3281089" cy="3576067"/>
          </a:xfrm>
          <a:prstGeom prst="roundRect">
            <a:avLst>
              <a:gd name="adj" fmla="val 4472"/>
            </a:avLst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A8507B-3FDD-6919-EB01-EC2FD8BBBAF9}"/>
                  </a:ext>
                </a:extLst>
              </p:cNvPr>
              <p:cNvSpPr txBox="1"/>
              <p:nvPr/>
            </p:nvSpPr>
            <p:spPr>
              <a:xfrm>
                <a:off x="3319559" y="3997790"/>
                <a:ext cx="167610" cy="1077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70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7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p>
                          <m:r>
                            <a:rPr lang="en-US" sz="700" b="0" i="1" smtClean="0">
                              <a:solidFill>
                                <a:srgbClr val="10101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700" i="1">
                          <a:solidFill>
                            <a:srgbClr val="10101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en-GB" sz="900" dirty="0">
                  <a:solidFill>
                    <a:srgbClr val="10101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6A8507B-3FDD-6919-EB01-EC2FD8BBBA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9559" y="3997790"/>
                <a:ext cx="167610" cy="107722"/>
              </a:xfrm>
              <a:prstGeom prst="rect">
                <a:avLst/>
              </a:prstGeom>
              <a:blipFill>
                <a:blip r:embed="rId5"/>
                <a:stretch>
                  <a:fillRect l="-14815" b="-294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6D2FEB-5430-44F6-9E43-3756B5347A68}"/>
              </a:ext>
            </a:extLst>
          </p:cNvPr>
          <p:cNvCxnSpPr>
            <a:cxnSpLocks/>
          </p:cNvCxnSpPr>
          <p:nvPr/>
        </p:nvCxnSpPr>
        <p:spPr>
          <a:xfrm>
            <a:off x="3266686" y="3940882"/>
            <a:ext cx="184728" cy="0"/>
          </a:xfrm>
          <a:prstGeom prst="line">
            <a:avLst/>
          </a:prstGeom>
          <a:ln w="12700">
            <a:solidFill>
              <a:srgbClr val="10101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2BCA288-AD3E-7566-679F-5A93756CE92D}"/>
              </a:ext>
            </a:extLst>
          </p:cNvPr>
          <p:cNvCxnSpPr>
            <a:cxnSpLocks/>
          </p:cNvCxnSpPr>
          <p:nvPr/>
        </p:nvCxnSpPr>
        <p:spPr>
          <a:xfrm>
            <a:off x="893601" y="3941385"/>
            <a:ext cx="2361313" cy="0"/>
          </a:xfrm>
          <a:prstGeom prst="line">
            <a:avLst/>
          </a:prstGeom>
          <a:ln w="12700">
            <a:solidFill>
              <a:srgbClr val="101010"/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E8C79A0D-00FF-40D4-CCA3-887CC0D2CC3E}"/>
              </a:ext>
            </a:extLst>
          </p:cNvPr>
          <p:cNvSpPr/>
          <p:nvPr/>
        </p:nvSpPr>
        <p:spPr>
          <a:xfrm>
            <a:off x="3208597" y="3917210"/>
            <a:ext cx="80225" cy="4615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51BFA90-7E84-CA17-A754-A70D13A7BE04}"/>
              </a:ext>
            </a:extLst>
          </p:cNvPr>
          <p:cNvCxnSpPr>
            <a:cxnSpLocks/>
          </p:cNvCxnSpPr>
          <p:nvPr/>
        </p:nvCxnSpPr>
        <p:spPr>
          <a:xfrm flipV="1">
            <a:off x="2299400" y="2979082"/>
            <a:ext cx="0" cy="580076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>
            <a:extLst>
              <a:ext uri="{FF2B5EF4-FFF2-40B4-BE49-F238E27FC236}">
                <a16:creationId xmlns:a16="http://schemas.microsoft.com/office/drawing/2014/main" id="{FE7EC7C3-FC14-C584-7942-4B798F1028C4}"/>
              </a:ext>
            </a:extLst>
          </p:cNvPr>
          <p:cNvSpPr/>
          <p:nvPr/>
        </p:nvSpPr>
        <p:spPr>
          <a:xfrm rot="5400000">
            <a:off x="1678471" y="2349789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33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F3E363-EC56-3457-22FE-BD5559654186}"/>
              </a:ext>
            </a:extLst>
          </p:cNvPr>
          <p:cNvSpPr txBox="1"/>
          <p:nvPr/>
        </p:nvSpPr>
        <p:spPr>
          <a:xfrm>
            <a:off x="2220512" y="2142452"/>
            <a:ext cx="88325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DC bias voltage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805966F-E7F4-7A6D-DA14-48A30029EBF0}"/>
              </a:ext>
            </a:extLst>
          </p:cNvPr>
          <p:cNvSpPr txBox="1"/>
          <p:nvPr/>
        </p:nvSpPr>
        <p:spPr>
          <a:xfrm>
            <a:off x="2112606" y="1919916"/>
            <a:ext cx="1267975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30 GHz EO-modulator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6914604-3184-D373-9ABD-BD4B33A3FD8D}"/>
              </a:ext>
            </a:extLst>
          </p:cNvPr>
          <p:cNvCxnSpPr>
            <a:cxnSpLocks/>
          </p:cNvCxnSpPr>
          <p:nvPr/>
        </p:nvCxnSpPr>
        <p:spPr>
          <a:xfrm rot="5400000">
            <a:off x="2111472" y="2480409"/>
            <a:ext cx="161114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F8D7B29-3742-4E7B-5CF7-0D90916C7040}"/>
              </a:ext>
            </a:extLst>
          </p:cNvPr>
          <p:cNvCxnSpPr>
            <a:cxnSpLocks/>
            <a:stCxn id="60" idx="0"/>
          </p:cNvCxnSpPr>
          <p:nvPr/>
        </p:nvCxnSpPr>
        <p:spPr>
          <a:xfrm flipH="1">
            <a:off x="449230" y="1937101"/>
            <a:ext cx="1378727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05FB7E13-019C-3B81-E9D5-6022BED019A3}"/>
              </a:ext>
            </a:extLst>
          </p:cNvPr>
          <p:cNvSpPr/>
          <p:nvPr/>
        </p:nvSpPr>
        <p:spPr>
          <a:xfrm rot="10800000">
            <a:off x="1957873" y="2093029"/>
            <a:ext cx="62879" cy="39949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10101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C5E3B4E-FEF8-8DE6-1AE0-7264DD3085E6}"/>
              </a:ext>
            </a:extLst>
          </p:cNvPr>
          <p:cNvSpPr txBox="1"/>
          <p:nvPr/>
        </p:nvSpPr>
        <p:spPr>
          <a:xfrm>
            <a:off x="2299399" y="3217111"/>
            <a:ext cx="5494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DCA5B60-4688-165D-2ECA-0EECD2F61C39}"/>
              </a:ext>
            </a:extLst>
          </p:cNvPr>
          <p:cNvGrpSpPr/>
          <p:nvPr/>
        </p:nvGrpSpPr>
        <p:grpSpPr>
          <a:xfrm>
            <a:off x="3175923" y="3509618"/>
            <a:ext cx="145580" cy="419379"/>
            <a:chOff x="10022371" y="4639109"/>
            <a:chExt cx="218938" cy="630702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379C6174-FD4B-98C4-40E2-88CE921E35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9B794273-045E-A546-E399-1485512E979F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4ACF2884-8664-62BA-A842-521FF7908BE8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5FF2F1E-34E8-2181-DD84-6FB22E13ECD6}"/>
              </a:ext>
            </a:extLst>
          </p:cNvPr>
          <p:cNvGrpSpPr/>
          <p:nvPr/>
        </p:nvGrpSpPr>
        <p:grpSpPr>
          <a:xfrm flipV="1">
            <a:off x="3175406" y="3953272"/>
            <a:ext cx="145580" cy="419379"/>
            <a:chOff x="10022371" y="4639109"/>
            <a:chExt cx="218938" cy="630702"/>
          </a:xfrm>
        </p:grpSpPr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F16AA7BE-197B-BDD4-A50B-46722AB7DE2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32618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563EEDCC-5754-A3AA-D5E2-F17BCD8C6482}"/>
                </a:ext>
              </a:extLst>
            </p:cNvPr>
            <p:cNvCxnSpPr>
              <a:cxnSpLocks/>
            </p:cNvCxnSpPr>
            <p:nvPr/>
          </p:nvCxnSpPr>
          <p:spPr>
            <a:xfrm>
              <a:off x="10132618" y="4639109"/>
              <a:ext cx="0" cy="630702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D3777D30-CC25-A2E1-F352-19E410AFCF35}"/>
                </a:ext>
              </a:extLst>
            </p:cNvPr>
            <p:cNvCxnSpPr>
              <a:cxnSpLocks/>
            </p:cNvCxnSpPr>
            <p:nvPr/>
          </p:nvCxnSpPr>
          <p:spPr>
            <a:xfrm>
              <a:off x="10022371" y="4639638"/>
              <a:ext cx="108691" cy="612448"/>
            </a:xfrm>
            <a:prstGeom prst="line">
              <a:avLst/>
            </a:prstGeom>
            <a:ln cap="rnd">
              <a:solidFill>
                <a:srgbClr val="C00000"/>
              </a:solidFill>
              <a:headEnd type="stealth" w="med" len="med"/>
              <a:tailEnd type="non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23D1E9E-17E3-7F8A-A4F2-07D616527C7A}"/>
              </a:ext>
            </a:extLst>
          </p:cNvPr>
          <p:cNvSpPr txBox="1"/>
          <p:nvPr/>
        </p:nvSpPr>
        <p:spPr>
          <a:xfrm>
            <a:off x="642838" y="1131590"/>
            <a:ext cx="3281089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000" b="1" dirty="0">
                <a:solidFill>
                  <a:srgbClr val="000000"/>
                </a:solidFill>
                <a:latin typeface="+mj-lt"/>
              </a:rPr>
              <a:t>Tunnel 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(2438/</a:t>
            </a:r>
            <a:r>
              <a:rPr lang="en-GB" sz="1000" dirty="0" err="1">
                <a:solidFill>
                  <a:srgbClr val="000000"/>
                </a:solidFill>
                <a:latin typeface="+mj-lt"/>
              </a:rPr>
              <a:t>U0</a:t>
            </a:r>
            <a:r>
              <a:rPr lang="en-GB" sz="1000" dirty="0">
                <a:solidFill>
                  <a:srgbClr val="000000"/>
                </a:solidFill>
                <a:latin typeface="+mj-lt"/>
              </a:rPr>
              <a:t>-2438)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5BB1775-44DB-48DF-7582-815A77F94122}"/>
              </a:ext>
            </a:extLst>
          </p:cNvPr>
          <p:cNvSpPr/>
          <p:nvPr/>
        </p:nvSpPr>
        <p:spPr>
          <a:xfrm>
            <a:off x="2880618" y="3371432"/>
            <a:ext cx="911221" cy="13199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B4CE2C0-262A-6CC3-B212-802FDDCCC787}"/>
              </a:ext>
            </a:extLst>
          </p:cNvPr>
          <p:cNvCxnSpPr>
            <a:cxnSpLocks/>
          </p:cNvCxnSpPr>
          <p:nvPr/>
        </p:nvCxnSpPr>
        <p:spPr>
          <a:xfrm flipV="1">
            <a:off x="2848857" y="3334033"/>
            <a:ext cx="0" cy="228051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7B5CE514-EC4E-ECCD-A4E4-C2302E79F814}"/>
              </a:ext>
            </a:extLst>
          </p:cNvPr>
          <p:cNvCxnSpPr>
            <a:cxnSpLocks/>
          </p:cNvCxnSpPr>
          <p:nvPr/>
        </p:nvCxnSpPr>
        <p:spPr>
          <a:xfrm>
            <a:off x="2848857" y="3269852"/>
            <a:ext cx="0" cy="64181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4C7B5E7A-94E8-55DF-DD09-C0B1E8B59393}"/>
              </a:ext>
            </a:extLst>
          </p:cNvPr>
          <p:cNvCxnSpPr>
            <a:cxnSpLocks/>
          </p:cNvCxnSpPr>
          <p:nvPr/>
        </p:nvCxnSpPr>
        <p:spPr>
          <a:xfrm flipH="1" flipV="1">
            <a:off x="2299400" y="4330131"/>
            <a:ext cx="549457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01A69BC4-30F8-1422-56E1-065E9158C539}"/>
              </a:ext>
            </a:extLst>
          </p:cNvPr>
          <p:cNvSpPr/>
          <p:nvPr/>
        </p:nvSpPr>
        <p:spPr>
          <a:xfrm flipV="1">
            <a:off x="836603" y="4384436"/>
            <a:ext cx="1437412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9A08FAA-DA37-8E56-77AC-6BCC6EF18BCD}"/>
              </a:ext>
            </a:extLst>
          </p:cNvPr>
          <p:cNvSpPr/>
          <p:nvPr/>
        </p:nvSpPr>
        <p:spPr>
          <a:xfrm flipV="1">
            <a:off x="2323102" y="4384437"/>
            <a:ext cx="502070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55A2901-B1EB-3718-C147-664F546CFA01}"/>
              </a:ext>
            </a:extLst>
          </p:cNvPr>
          <p:cNvCxnSpPr>
            <a:cxnSpLocks/>
          </p:cNvCxnSpPr>
          <p:nvPr/>
        </p:nvCxnSpPr>
        <p:spPr>
          <a:xfrm>
            <a:off x="2299400" y="4334239"/>
            <a:ext cx="0" cy="284852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77106017-B4FE-FC8B-798C-A12B4F4E6250}"/>
              </a:ext>
            </a:extLst>
          </p:cNvPr>
          <p:cNvSpPr/>
          <p:nvPr/>
        </p:nvSpPr>
        <p:spPr>
          <a:xfrm flipV="1">
            <a:off x="2880618" y="4385798"/>
            <a:ext cx="911220" cy="1318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0C9CE8E-F5C0-F5C5-908B-E7D51806560C}"/>
              </a:ext>
            </a:extLst>
          </p:cNvPr>
          <p:cNvCxnSpPr>
            <a:cxnSpLocks/>
          </p:cNvCxnSpPr>
          <p:nvPr/>
        </p:nvCxnSpPr>
        <p:spPr>
          <a:xfrm>
            <a:off x="2848857" y="4327208"/>
            <a:ext cx="0" cy="22778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5CB979F-6DA6-68A1-E9A3-820E5FF64C99}"/>
              </a:ext>
            </a:extLst>
          </p:cNvPr>
          <p:cNvCxnSpPr>
            <a:cxnSpLocks/>
          </p:cNvCxnSpPr>
          <p:nvPr/>
        </p:nvCxnSpPr>
        <p:spPr>
          <a:xfrm flipV="1">
            <a:off x="2848857" y="4554988"/>
            <a:ext cx="0" cy="64104"/>
          </a:xfrm>
          <a:prstGeom prst="line">
            <a:avLst/>
          </a:prstGeom>
          <a:ln w="76200">
            <a:solidFill>
              <a:srgbClr val="1010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>
            <a:extLst>
              <a:ext uri="{FF2B5EF4-FFF2-40B4-BE49-F238E27FC236}">
                <a16:creationId xmlns:a16="http://schemas.microsoft.com/office/drawing/2014/main" id="{C577F18D-2D1C-B8AC-1382-68E390FD2F6E}"/>
              </a:ext>
            </a:extLst>
          </p:cNvPr>
          <p:cNvSpPr/>
          <p:nvPr/>
        </p:nvSpPr>
        <p:spPr>
          <a:xfrm rot="5400000">
            <a:off x="2091137" y="4491070"/>
            <a:ext cx="197328" cy="219197"/>
          </a:xfrm>
          <a:prstGeom prst="arc">
            <a:avLst>
              <a:gd name="adj1" fmla="val 16126062"/>
              <a:gd name="adj2" fmla="val 5223894"/>
            </a:avLst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C700351-0FCD-4EE2-75C7-980C1DB94B66}"/>
              </a:ext>
            </a:extLst>
          </p:cNvPr>
          <p:cNvCxnSpPr>
            <a:cxnSpLocks/>
          </p:cNvCxnSpPr>
          <p:nvPr/>
        </p:nvCxnSpPr>
        <p:spPr>
          <a:xfrm>
            <a:off x="2079632" y="4517633"/>
            <a:ext cx="0" cy="94427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9515E7A-95D9-B6D7-72EE-1D3990E83242}"/>
              </a:ext>
            </a:extLst>
          </p:cNvPr>
          <p:cNvCxnSpPr>
            <a:cxnSpLocks/>
          </p:cNvCxnSpPr>
          <p:nvPr/>
        </p:nvCxnSpPr>
        <p:spPr>
          <a:xfrm>
            <a:off x="2077885" y="3372795"/>
            <a:ext cx="0" cy="1144838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C7E12E10-DA9D-60B5-197E-4D99B4E11945}"/>
              </a:ext>
            </a:extLst>
          </p:cNvPr>
          <p:cNvCxnSpPr>
            <a:cxnSpLocks/>
          </p:cNvCxnSpPr>
          <p:nvPr/>
        </p:nvCxnSpPr>
        <p:spPr>
          <a:xfrm>
            <a:off x="2077828" y="2979082"/>
            <a:ext cx="0" cy="385198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8F5817B-949C-0BD9-4851-F120628C58A8}"/>
              </a:ext>
            </a:extLst>
          </p:cNvPr>
          <p:cNvSpPr txBox="1"/>
          <p:nvPr/>
        </p:nvSpPr>
        <p:spPr>
          <a:xfrm>
            <a:off x="1507639" y="4616732"/>
            <a:ext cx="549456" cy="923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600" i="1" dirty="0">
                <a:solidFill>
                  <a:srgbClr val="101010"/>
                </a:solidFill>
                <a:latin typeface="LM Roman 10" panose="00000500000000000000" pitchFamily="50" charset="0"/>
              </a:rPr>
              <a:t>+</a:t>
            </a:r>
            <a:r>
              <a:rPr lang="de-DE" sz="600" i="1" dirty="0">
                <a:solidFill>
                  <a:srgbClr val="101010"/>
                </a:solidFill>
                <a:latin typeface="+mj-lt"/>
              </a:rPr>
              <a:t>12.5</a:t>
            </a:r>
            <a:r>
              <a:rPr lang="de-DE" sz="600" i="1" dirty="0">
                <a:solidFill>
                  <a:srgbClr val="101010"/>
                </a:solidFill>
                <a:latin typeface="LM Roman 10" panose="00000500000000000000" pitchFamily="50" charset="0"/>
              </a:rPr>
              <a:t> </a:t>
            </a:r>
            <a:r>
              <a:rPr lang="de-DE" sz="600" i="1" dirty="0">
                <a:solidFill>
                  <a:srgbClr val="101010"/>
                </a:solidFill>
                <a:latin typeface="+mj-lt"/>
              </a:rPr>
              <a:t>ns</a:t>
            </a:r>
            <a:endParaRPr lang="en-GB" sz="600" i="1" dirty="0">
              <a:solidFill>
                <a:srgbClr val="101010"/>
              </a:solidFill>
              <a:latin typeface="+mj-lt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6FF1E5A-BBB1-8B48-D87B-76D5E9D48513}"/>
              </a:ext>
            </a:extLst>
          </p:cNvPr>
          <p:cNvSpPr/>
          <p:nvPr/>
        </p:nvSpPr>
        <p:spPr>
          <a:xfrm>
            <a:off x="2072285" y="2467794"/>
            <a:ext cx="11519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95D95BA5-3A58-026B-608E-F721F3468551}"/>
              </a:ext>
            </a:extLst>
          </p:cNvPr>
          <p:cNvSpPr/>
          <p:nvPr/>
        </p:nvSpPr>
        <p:spPr>
          <a:xfrm flipH="1">
            <a:off x="2187475" y="2463517"/>
            <a:ext cx="106970" cy="340142"/>
          </a:xfrm>
          <a:custGeom>
            <a:avLst/>
            <a:gdLst>
              <a:gd name="connsiteX0" fmla="*/ 0 w 271849"/>
              <a:gd name="connsiteY0" fmla="*/ 1383957 h 1383957"/>
              <a:gd name="connsiteX1" fmla="*/ 49427 w 271849"/>
              <a:gd name="connsiteY1" fmla="*/ 871152 h 1383957"/>
              <a:gd name="connsiteX2" fmla="*/ 228600 w 271849"/>
              <a:gd name="connsiteY2" fmla="*/ 562233 h 1383957"/>
              <a:gd name="connsiteX3" fmla="*/ 271849 w 271849"/>
              <a:gd name="connsiteY3" fmla="*/ 0 h 1383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849" h="1383957">
                <a:moveTo>
                  <a:pt x="0" y="1383957"/>
                </a:moveTo>
                <a:cubicBezTo>
                  <a:pt x="5663" y="1196031"/>
                  <a:pt x="11327" y="1008106"/>
                  <a:pt x="49427" y="871152"/>
                </a:cubicBezTo>
                <a:cubicBezTo>
                  <a:pt x="87527" y="734198"/>
                  <a:pt x="191530" y="707425"/>
                  <a:pt x="228600" y="562233"/>
                </a:cubicBezTo>
                <a:cubicBezTo>
                  <a:pt x="265670" y="417041"/>
                  <a:pt x="268759" y="208520"/>
                  <a:pt x="271849" y="0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3B87951-F799-EFC0-D26A-777AF3A7268E}"/>
              </a:ext>
            </a:extLst>
          </p:cNvPr>
          <p:cNvSpPr txBox="1"/>
          <p:nvPr/>
        </p:nvSpPr>
        <p:spPr>
          <a:xfrm>
            <a:off x="2300331" y="4538755"/>
            <a:ext cx="54945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BQK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A39D183-54A4-78E7-D6B1-5AE41015D7F3}"/>
              </a:ext>
            </a:extLst>
          </p:cNvPr>
          <p:cNvGrpSpPr/>
          <p:nvPr/>
        </p:nvGrpSpPr>
        <p:grpSpPr>
          <a:xfrm>
            <a:off x="1931400" y="2796067"/>
            <a:ext cx="251390" cy="251390"/>
            <a:chOff x="8704062" y="3187832"/>
            <a:chExt cx="325499" cy="325499"/>
          </a:xfrm>
        </p:grpSpPr>
        <p:pic>
          <p:nvPicPr>
            <p:cNvPr id="123" name="Picture 122">
              <a:extLst>
                <a:ext uri="{FF2B5EF4-FFF2-40B4-BE49-F238E27FC236}">
                  <a16:creationId xmlns:a16="http://schemas.microsoft.com/office/drawing/2014/main" id="{1803C13B-10CC-070B-B709-39777CAFA0A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B525411B-C3FB-1508-0E05-4BBB8AD0C3B2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B51C94F-A674-000D-9FED-731D90527D11}"/>
              </a:ext>
            </a:extLst>
          </p:cNvPr>
          <p:cNvCxnSpPr>
            <a:cxnSpLocks/>
          </p:cNvCxnSpPr>
          <p:nvPr/>
        </p:nvCxnSpPr>
        <p:spPr>
          <a:xfrm>
            <a:off x="2016706" y="2399851"/>
            <a:ext cx="17665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06D4E49D-D92C-BAFE-E817-80384AD929BC}"/>
              </a:ext>
            </a:extLst>
          </p:cNvPr>
          <p:cNvCxnSpPr>
            <a:cxnSpLocks/>
          </p:cNvCxnSpPr>
          <p:nvPr/>
        </p:nvCxnSpPr>
        <p:spPr>
          <a:xfrm>
            <a:off x="2023393" y="2215844"/>
            <a:ext cx="176655" cy="0"/>
          </a:xfrm>
          <a:prstGeom prst="line">
            <a:avLst/>
          </a:prstGeom>
          <a:ln w="127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052F0CFF-804E-845B-95CB-C407E1394D3E}"/>
              </a:ext>
            </a:extLst>
          </p:cNvPr>
          <p:cNvSpPr txBox="1"/>
          <p:nvPr/>
        </p:nvSpPr>
        <p:spPr>
          <a:xfrm>
            <a:off x="2220512" y="2326650"/>
            <a:ext cx="545021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RF signal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F5E332E-89B3-A052-5F21-11F38A08DDDD}"/>
              </a:ext>
            </a:extLst>
          </p:cNvPr>
          <p:cNvSpPr txBox="1"/>
          <p:nvPr/>
        </p:nvSpPr>
        <p:spPr>
          <a:xfrm>
            <a:off x="2520914" y="2851025"/>
            <a:ext cx="1290418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Attenuation </a:t>
            </a:r>
            <a:r>
              <a:rPr lang="de-DE" sz="1000" dirty="0">
                <a:solidFill>
                  <a:srgbClr val="101010"/>
                </a:solidFill>
                <a:latin typeface="LM Roman 10" panose="00000500000000000000" pitchFamily="50" charset="0"/>
              </a:rPr>
              <a:t>(&gt; 30 dB)</a:t>
            </a:r>
            <a:endParaRPr lang="en-GB" sz="1000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60" name="Arc 59">
            <a:extLst>
              <a:ext uri="{FF2B5EF4-FFF2-40B4-BE49-F238E27FC236}">
                <a16:creationId xmlns:a16="http://schemas.microsoft.com/office/drawing/2014/main" id="{D178985F-F0A7-277A-0B1C-82B72B760F15}"/>
              </a:ext>
            </a:extLst>
          </p:cNvPr>
          <p:cNvSpPr/>
          <p:nvPr/>
        </p:nvSpPr>
        <p:spPr>
          <a:xfrm>
            <a:off x="1672365" y="1937076"/>
            <a:ext cx="316924" cy="299473"/>
          </a:xfrm>
          <a:prstGeom prst="arc">
            <a:avLst>
              <a:gd name="adj1" fmla="val 16134116"/>
              <a:gd name="adj2" fmla="val 16939"/>
            </a:avLst>
          </a:prstGeom>
          <a:ln w="28575">
            <a:solidFill>
              <a:srgbClr val="008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900"/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BBBEB97-C000-9C56-8231-186431576EF7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449230" y="2657986"/>
            <a:ext cx="1386923" cy="0"/>
          </a:xfrm>
          <a:prstGeom prst="line">
            <a:avLst/>
          </a:prstGeom>
          <a:ln w="28575" cap="rnd">
            <a:solidFill>
              <a:srgbClr val="0033A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7412520E-7EB9-4C9D-0C2D-72FD4BB37D31}"/>
              </a:ext>
            </a:extLst>
          </p:cNvPr>
          <p:cNvGrpSpPr/>
          <p:nvPr/>
        </p:nvGrpSpPr>
        <p:grpSpPr>
          <a:xfrm>
            <a:off x="2214912" y="2798554"/>
            <a:ext cx="251390" cy="251390"/>
            <a:chOff x="8704062" y="3187832"/>
            <a:chExt cx="325499" cy="325499"/>
          </a:xfrm>
        </p:grpSpPr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6001A2DF-9422-A9A5-702E-CEC9B32BFF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704062" y="3187832"/>
              <a:ext cx="325499" cy="325499"/>
            </a:xfrm>
            <a:prstGeom prst="rect">
              <a:avLst/>
            </a:prstGeom>
          </p:spPr>
        </p:pic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CB4945F8-6161-DB22-9E23-8BC8E36566B1}"/>
                </a:ext>
              </a:extLst>
            </p:cNvPr>
            <p:cNvSpPr/>
            <p:nvPr/>
          </p:nvSpPr>
          <p:spPr>
            <a:xfrm>
              <a:off x="8710076" y="3199706"/>
              <a:ext cx="301255" cy="301255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1403BE09-08FA-5B40-3813-71002D90EA93}"/>
              </a:ext>
            </a:extLst>
          </p:cNvPr>
          <p:cNvSpPr txBox="1"/>
          <p:nvPr/>
        </p:nvSpPr>
        <p:spPr>
          <a:xfrm>
            <a:off x="1014948" y="1765560"/>
            <a:ext cx="501740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de-DE" sz="1000" i="1" dirty="0">
                <a:solidFill>
                  <a:srgbClr val="101010"/>
                </a:solidFill>
                <a:latin typeface="LM Roman 10" panose="00000500000000000000" pitchFamily="50" charset="0"/>
              </a:rPr>
              <a:t>PM </a:t>
            </a:r>
            <a:r>
              <a:rPr lang="de-DE" sz="1000" i="1" dirty="0" err="1">
                <a:solidFill>
                  <a:srgbClr val="101010"/>
                </a:solidFill>
                <a:latin typeface="LM Roman 10" panose="00000500000000000000" pitchFamily="50" charset="0"/>
              </a:rPr>
              <a:t>fiber</a:t>
            </a:r>
            <a:endParaRPr lang="en-GB" sz="1000" i="1" dirty="0">
              <a:solidFill>
                <a:srgbClr val="101010"/>
              </a:solidFill>
              <a:latin typeface="LM Roman 10" panose="00000500000000000000" pitchFamily="50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AA5F49E-68E4-D7A0-6C37-92D9E3F75E2C}"/>
              </a:ext>
            </a:extLst>
          </p:cNvPr>
          <p:cNvSpPr txBox="1"/>
          <p:nvPr/>
        </p:nvSpPr>
        <p:spPr>
          <a:xfrm>
            <a:off x="895171" y="2173377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0.6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FBB8670-F1C1-4415-3BE8-75347C0B500D}"/>
              </a:ext>
            </a:extLst>
          </p:cNvPr>
          <p:cNvSpPr txBox="1"/>
          <p:nvPr/>
        </p:nvSpPr>
        <p:spPr>
          <a:xfrm>
            <a:off x="932884" y="2711741"/>
            <a:ext cx="68608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/>
              <a:t>1 ns (FWHM)</a:t>
            </a:r>
            <a:endParaRPr lang="en-US" sz="1000" dirty="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EDED35D-FAF3-2B1A-9055-27B09790436B}"/>
              </a:ext>
            </a:extLst>
          </p:cNvPr>
          <p:cNvSpPr txBox="1"/>
          <p:nvPr/>
        </p:nvSpPr>
        <p:spPr>
          <a:xfrm>
            <a:off x="2397434" y="3774589"/>
            <a:ext cx="782265" cy="1384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900" dirty="0">
                <a:solidFill>
                  <a:srgbClr val="C00000"/>
                </a:solidFill>
              </a:rPr>
              <a:t>0.6 ns (FWHM)</a:t>
            </a:r>
            <a:endParaRPr lang="en-US" sz="1000" dirty="0">
              <a:solidFill>
                <a:srgbClr val="C0000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E973A98-B78A-C147-5AEE-C3B0CA4FF897}"/>
              </a:ext>
            </a:extLst>
          </p:cNvPr>
          <p:cNvCxnSpPr>
            <a:cxnSpLocks/>
          </p:cNvCxnSpPr>
          <p:nvPr/>
        </p:nvCxnSpPr>
        <p:spPr>
          <a:xfrm>
            <a:off x="4785446" y="1376857"/>
            <a:ext cx="0" cy="147338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1C661A9-AA7B-DA91-BF7F-377C8B288B2A}"/>
              </a:ext>
            </a:extLst>
          </p:cNvPr>
          <p:cNvCxnSpPr>
            <a:cxnSpLocks/>
          </p:cNvCxnSpPr>
          <p:nvPr/>
        </p:nvCxnSpPr>
        <p:spPr>
          <a:xfrm>
            <a:off x="4785446" y="1376857"/>
            <a:ext cx="846719" cy="86576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5D69213-632D-3694-E6C4-E7A453B29BFD}"/>
              </a:ext>
            </a:extLst>
          </p:cNvPr>
          <p:cNvCxnSpPr>
            <a:cxnSpLocks/>
          </p:cNvCxnSpPr>
          <p:nvPr/>
        </p:nvCxnSpPr>
        <p:spPr>
          <a:xfrm>
            <a:off x="6063289" y="1359712"/>
            <a:ext cx="741467" cy="168153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5402AD7-CBEA-C6A2-4E6F-ACECA677A2C2}"/>
              </a:ext>
            </a:extLst>
          </p:cNvPr>
          <p:cNvCxnSpPr>
            <a:cxnSpLocks/>
          </p:cNvCxnSpPr>
          <p:nvPr/>
        </p:nvCxnSpPr>
        <p:spPr>
          <a:xfrm>
            <a:off x="7179360" y="1359712"/>
            <a:ext cx="495607" cy="80420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A6C8E84F-DF2C-19AE-84DB-CC85B07EB8F3}"/>
              </a:ext>
            </a:extLst>
          </p:cNvPr>
          <p:cNvCxnSpPr>
            <a:cxnSpLocks/>
          </p:cNvCxnSpPr>
          <p:nvPr/>
        </p:nvCxnSpPr>
        <p:spPr>
          <a:xfrm>
            <a:off x="6063289" y="1359712"/>
            <a:ext cx="1196352" cy="132742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5EA5300-1B6B-AD64-F681-9BD220221146}"/>
              </a:ext>
            </a:extLst>
          </p:cNvPr>
          <p:cNvCxnSpPr>
            <a:cxnSpLocks/>
          </p:cNvCxnSpPr>
          <p:nvPr/>
        </p:nvCxnSpPr>
        <p:spPr>
          <a:xfrm>
            <a:off x="7179360" y="1359712"/>
            <a:ext cx="757653" cy="871657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83AFA969-2117-2B6B-B25B-026BB4BA4B2D}"/>
              </a:ext>
            </a:extLst>
          </p:cNvPr>
          <p:cNvSpPr/>
          <p:nvPr/>
        </p:nvSpPr>
        <p:spPr>
          <a:xfrm>
            <a:off x="5534570" y="4211999"/>
            <a:ext cx="3328760" cy="529332"/>
          </a:xfrm>
          <a:prstGeom prst="roundRect">
            <a:avLst>
              <a:gd name="adj" fmla="val 24619"/>
            </a:avLst>
          </a:prstGeom>
          <a:solidFill>
            <a:srgbClr val="DCDD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Content Placeholder 1">
            <a:extLst>
              <a:ext uri="{FF2B5EF4-FFF2-40B4-BE49-F238E27FC236}">
                <a16:creationId xmlns:a16="http://schemas.microsoft.com/office/drawing/2014/main" id="{2B5A60C5-07ED-9DED-6F28-D50D88F9CB12}"/>
              </a:ext>
            </a:extLst>
          </p:cNvPr>
          <p:cNvSpPr txBox="1">
            <a:spLocks/>
          </p:cNvSpPr>
          <p:nvPr/>
        </p:nvSpPr>
        <p:spPr>
          <a:xfrm>
            <a:off x="5579450" y="4377703"/>
            <a:ext cx="3199817" cy="21586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200" dirty="0">
                <a:solidFill>
                  <a:schemeClr val="tx1"/>
                </a:solidFill>
              </a:rPr>
              <a:t>Being tested with beam at the moment!</a:t>
            </a: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0272CC59-FA8C-699A-8C80-1259D524B5C5}"/>
              </a:ext>
            </a:extLst>
          </p:cNvPr>
          <p:cNvSpPr/>
          <p:nvPr/>
        </p:nvSpPr>
        <p:spPr>
          <a:xfrm>
            <a:off x="4380542" y="2885798"/>
            <a:ext cx="809808" cy="304212"/>
          </a:xfrm>
          <a:prstGeom prst="roundRect">
            <a:avLst>
              <a:gd name="adj" fmla="val 24619"/>
            </a:avLst>
          </a:prstGeom>
          <a:solidFill>
            <a:srgbClr val="DCDD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LiNbO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5C46C09C-F389-36BD-DD88-65D8235EE0C8}"/>
              </a:ext>
            </a:extLst>
          </p:cNvPr>
          <p:cNvSpPr/>
          <p:nvPr/>
        </p:nvSpPr>
        <p:spPr>
          <a:xfrm>
            <a:off x="5391994" y="2286999"/>
            <a:ext cx="809808" cy="304212"/>
          </a:xfrm>
          <a:prstGeom prst="roundRect">
            <a:avLst>
              <a:gd name="adj" fmla="val 24619"/>
            </a:avLst>
          </a:prstGeom>
          <a:solidFill>
            <a:srgbClr val="DCDD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GaAs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18F7F0CC-73F1-8EB6-D70A-58273B297ADA}"/>
              </a:ext>
            </a:extLst>
          </p:cNvPr>
          <p:cNvSpPr/>
          <p:nvPr/>
        </p:nvSpPr>
        <p:spPr>
          <a:xfrm>
            <a:off x="4283377" y="1071804"/>
            <a:ext cx="1099378" cy="304212"/>
          </a:xfrm>
          <a:prstGeom prst="roundRect">
            <a:avLst>
              <a:gd name="adj" fmla="val 24619"/>
            </a:avLst>
          </a:prstGeom>
          <a:solidFill>
            <a:srgbClr val="F9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Modulators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86D4D017-B39C-2922-B8A1-0CBA2D33B18C}"/>
              </a:ext>
            </a:extLst>
          </p:cNvPr>
          <p:cNvSpPr/>
          <p:nvPr/>
        </p:nvSpPr>
        <p:spPr>
          <a:xfrm>
            <a:off x="5566975" y="984594"/>
            <a:ext cx="1099378" cy="480314"/>
          </a:xfrm>
          <a:prstGeom prst="roundRect">
            <a:avLst>
              <a:gd name="adj" fmla="val 24619"/>
            </a:avLst>
          </a:prstGeom>
          <a:solidFill>
            <a:srgbClr val="F9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Splitter / Combiner</a:t>
            </a:r>
            <a:endParaRPr lang="en-US" sz="1200" baseline="-25000" dirty="0">
              <a:solidFill>
                <a:schemeClr val="tx1"/>
              </a:solidFill>
            </a:endParaRPr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A6F66F54-460A-60F1-5E73-407EBD37B71D}"/>
              </a:ext>
            </a:extLst>
          </p:cNvPr>
          <p:cNvSpPr/>
          <p:nvPr/>
        </p:nvSpPr>
        <p:spPr>
          <a:xfrm>
            <a:off x="6851715" y="1072645"/>
            <a:ext cx="1150895" cy="304212"/>
          </a:xfrm>
          <a:prstGeom prst="roundRect">
            <a:avLst>
              <a:gd name="adj" fmla="val 24619"/>
            </a:avLst>
          </a:prstGeom>
          <a:solidFill>
            <a:srgbClr val="F9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Attenuators</a:t>
            </a:r>
            <a:endParaRPr lang="en-US" baseline="-25000" dirty="0">
              <a:solidFill>
                <a:schemeClr val="tx1"/>
              </a:solidFill>
            </a:endParaRP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3438A57E-664E-8CA9-45DE-1616DFE2EDD9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7363DF9E-7250-ADD3-0E9E-24D82036B7A2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509914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6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 considerations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4AB9C90A-F58F-D248-A269-E4C0242D06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CCEF4EC6-57FD-EB93-9283-16D198AAF4E4}"/>
              </a:ext>
            </a:extLst>
          </p:cNvPr>
          <p:cNvSpPr txBox="1">
            <a:spLocks/>
          </p:cNvSpPr>
          <p:nvPr/>
        </p:nvSpPr>
        <p:spPr>
          <a:xfrm>
            <a:off x="568411" y="1381867"/>
            <a:ext cx="8036038" cy="3183834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1200" dirty="0">
                <a:solidFill>
                  <a:schemeClr val="tx1"/>
                </a:solidFill>
              </a:rPr>
              <a:t>Laser pulses need to be synchronized to particle beams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chemeClr val="tx1"/>
                </a:solidFill>
              </a:rPr>
              <a:t>e.g. for protons in the LHC: 40.078 885 MHz to 40.078 970 MHz (0.45 Hz/s during ramp)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chemeClr val="tx1"/>
                </a:solidFill>
              </a:rPr>
              <a:t>Not a problem in FCC-ee main ring</a:t>
            </a:r>
          </a:p>
          <a:p>
            <a:pPr marL="324000" lvl="2" indent="0" defTabSz="625475">
              <a:buNone/>
              <a:tabLst>
                <a:tab pos="625475" algn="l"/>
              </a:tabLst>
            </a:pPr>
            <a:endParaRPr lang="en-US" sz="1050" dirty="0">
              <a:solidFill>
                <a:schemeClr val="tx1"/>
              </a:solidFill>
            </a:endParaRPr>
          </a:p>
          <a:p>
            <a:pPr marL="358775" indent="-358775">
              <a:lnSpc>
                <a:spcPct val="100000"/>
              </a:lnSpc>
              <a:buFont typeface="Arial" panose="020B0604020202020204" pitchFamily="34" charset="0"/>
              <a:buChar char="►"/>
            </a:pPr>
            <a:r>
              <a:rPr lang="en-US" sz="1200" dirty="0">
                <a:solidFill>
                  <a:schemeClr val="tx1"/>
                </a:solidFill>
              </a:rPr>
              <a:t>Radiation hardness of various parts still to be assessed</a:t>
            </a:r>
          </a:p>
          <a:p>
            <a:pPr marL="609600" lvl="2" indent="-285750" defTabSz="312738"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chemeClr val="tx1"/>
                </a:solidFill>
              </a:rPr>
              <a:t>GaAs vs. LiNbO</a:t>
            </a:r>
            <a:r>
              <a:rPr lang="en-US" sz="1050" baseline="-25000" dirty="0">
                <a:solidFill>
                  <a:schemeClr val="tx1"/>
                </a:solidFill>
              </a:rPr>
              <a:t>3</a:t>
            </a:r>
            <a:r>
              <a:rPr lang="en-US" sz="1050" dirty="0">
                <a:solidFill>
                  <a:schemeClr val="tx1"/>
                </a:solidFill>
              </a:rPr>
              <a:t> modulators</a:t>
            </a:r>
          </a:p>
          <a:p>
            <a:pPr marL="609600" lvl="2" indent="-285750" defTabSz="312738"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chemeClr val="tx1"/>
                </a:solidFill>
              </a:rPr>
              <a:t>Polarization maintaining fibers</a:t>
            </a:r>
          </a:p>
          <a:p>
            <a:pPr marL="609600" lvl="2" indent="-285750" defTabSz="312738">
              <a:buFont typeface="Courier New" panose="02070309020205020404" pitchFamily="49" charset="0"/>
              <a:buChar char="o"/>
            </a:pPr>
            <a:endParaRPr lang="en-US" sz="1050" dirty="0">
              <a:solidFill>
                <a:schemeClr val="tx1"/>
              </a:solidFill>
            </a:endParaRPr>
          </a:p>
          <a:p>
            <a:pPr marL="358775" indent="-358775">
              <a:lnSpc>
                <a:spcPct val="110000"/>
              </a:lnSpc>
              <a:buFont typeface="Arial" panose="020B0604020202020204" pitchFamily="34" charset="0"/>
              <a:buChar char="►"/>
            </a:pPr>
            <a:r>
              <a:rPr lang="en-US" sz="1200" dirty="0">
                <a:solidFill>
                  <a:schemeClr val="tx1"/>
                </a:solidFill>
              </a:rPr>
              <a:t>Vertical resolution being tested with beam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050" dirty="0">
                <a:solidFill>
                  <a:schemeClr val="tx1"/>
                </a:solidFill>
              </a:rPr>
              <a:t>various detection schemes possible, in case the current setup underperforms in resolution:</a:t>
            </a:r>
            <a:br>
              <a:rPr lang="en-US" sz="1050" dirty="0">
                <a:solidFill>
                  <a:schemeClr val="tx1"/>
                </a:solidFill>
              </a:rPr>
            </a:br>
            <a:br>
              <a:rPr lang="en-US" sz="1050" dirty="0">
                <a:solidFill>
                  <a:schemeClr val="tx1"/>
                </a:solidFill>
              </a:rPr>
            </a:br>
            <a:r>
              <a:rPr lang="en-US" sz="1050" b="1" dirty="0">
                <a:solidFill>
                  <a:schemeClr val="tx1"/>
                </a:solidFill>
                <a:sym typeface="Wingdings" panose="05000000000000000000" pitchFamily="2" charset="2"/>
              </a:rPr>
              <a:t>1)</a:t>
            </a:r>
            <a:r>
              <a:rPr lang="en-US" sz="950" b="1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1050" dirty="0">
                <a:solidFill>
                  <a:schemeClr val="tx1"/>
                </a:solidFill>
                <a:sym typeface="Wingdings" panose="05000000000000000000" pitchFamily="2" charset="2"/>
              </a:rPr>
              <a:t>optical background subtraction using a balanced photodetector</a:t>
            </a:r>
            <a:br>
              <a:rPr lang="en-US" sz="105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br>
              <a:rPr lang="en-US" sz="105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050" b="1" dirty="0">
                <a:solidFill>
                  <a:schemeClr val="tx1"/>
                </a:solidFill>
              </a:rPr>
              <a:t>2) </a:t>
            </a:r>
            <a:r>
              <a:rPr lang="en-US" sz="1050" dirty="0">
                <a:solidFill>
                  <a:schemeClr val="tx1"/>
                </a:solidFill>
              </a:rPr>
              <a:t>IQ modulator to encode difference and sum optically</a:t>
            </a:r>
          </a:p>
          <a:p>
            <a:pPr marL="323850" lvl="2" indent="0" defTabSz="312738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69F1E84D-D8A2-F5CD-7D86-8F8D368F96D8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47DF2FE9-6246-89D4-B456-5D3604E143F4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868222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ack box with wires and wires&#10;&#10;AI-generated content may be incorrect.">
            <a:extLst>
              <a:ext uri="{FF2B5EF4-FFF2-40B4-BE49-F238E27FC236}">
                <a16:creationId xmlns:a16="http://schemas.microsoft.com/office/drawing/2014/main" id="{9FFAD20E-FF0F-A982-F36D-40E6AF125F5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40586"/>
            <a:ext cx="9144000" cy="4802914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Table of contents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4675D6AA-31BA-70D8-FEDE-A07F378BC870}"/>
              </a:ext>
            </a:extLst>
          </p:cNvPr>
          <p:cNvSpPr/>
          <p:nvPr/>
        </p:nvSpPr>
        <p:spPr>
          <a:xfrm>
            <a:off x="0" y="1202505"/>
            <a:ext cx="9144000" cy="2089325"/>
          </a:xfrm>
          <a:prstGeom prst="roundRect">
            <a:avLst>
              <a:gd name="adj" fmla="val 0"/>
            </a:avLst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787C16C8-FB71-3131-F199-43354D8C2F7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15410" y="1427166"/>
            <a:ext cx="5340765" cy="3088800"/>
          </a:xfrm>
        </p:spPr>
        <p:txBody>
          <a:bodyPr/>
          <a:lstStyle/>
          <a:p>
            <a:r>
              <a:rPr lang="en-US" sz="1600" dirty="0"/>
              <a:t>High bandwidth considerations  </a:t>
            </a:r>
          </a:p>
          <a:p>
            <a:r>
              <a:rPr lang="en-US" sz="1600" dirty="0"/>
              <a:t>Fast readout using radio over </a:t>
            </a:r>
            <a:r>
              <a:rPr lang="en-US" sz="1600" dirty="0" err="1"/>
              <a:t>fibre</a:t>
            </a:r>
            <a:r>
              <a:rPr lang="en-US" sz="1600" dirty="0"/>
              <a:t> and time stretch</a:t>
            </a:r>
          </a:p>
          <a:p>
            <a:r>
              <a:rPr lang="en-US" sz="1600" dirty="0"/>
              <a:t>Test results from lab setup</a:t>
            </a:r>
          </a:p>
          <a:p>
            <a:r>
              <a:rPr lang="en-US" sz="1600" dirty="0"/>
              <a:t>Current LHC installation</a:t>
            </a:r>
          </a:p>
          <a:p>
            <a:r>
              <a:rPr lang="en-US" sz="1600" dirty="0"/>
              <a:t>Conclusion</a:t>
            </a:r>
          </a:p>
          <a:p>
            <a:endParaRPr lang="en-US" sz="1600" dirty="0"/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D321DF21-97AE-0D5D-0BDB-F69ED923D80E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  <p:sp>
        <p:nvSpPr>
          <p:cNvPr id="8" name="Textfeld 1">
            <a:extLst>
              <a:ext uri="{FF2B5EF4-FFF2-40B4-BE49-F238E27FC236}">
                <a16:creationId xmlns:a16="http://schemas.microsoft.com/office/drawing/2014/main" id="{7608615A-5BAA-236D-6267-D79A7F74161B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E46FFF-EDAF-DA69-099F-E875C0FA3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7F2CD8-1765-624C-8C6B-E44C5BB27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16" name="Foliennummernplatzhalter 1">
            <a:extLst>
              <a:ext uri="{FF2B5EF4-FFF2-40B4-BE49-F238E27FC236}">
                <a16:creationId xmlns:a16="http://schemas.microsoft.com/office/drawing/2014/main" id="{73BE0B7F-0F3F-FB2E-A812-4CDC27D34F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0E3A704B-3D91-096E-7ECC-09A76859F414}"/>
              </a:ext>
            </a:extLst>
          </p:cNvPr>
          <p:cNvSpPr txBox="1">
            <a:spLocks/>
          </p:cNvSpPr>
          <p:nvPr/>
        </p:nvSpPr>
        <p:spPr>
          <a:xfrm>
            <a:off x="568411" y="1203598"/>
            <a:ext cx="8036038" cy="3672408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200" dirty="0">
                <a:solidFill>
                  <a:schemeClr val="tx1"/>
                </a:solidFill>
              </a:rPr>
              <a:t>High-bandwidth</a:t>
            </a:r>
            <a:r>
              <a:rPr lang="en-US" sz="2000" dirty="0">
                <a:solidFill>
                  <a:schemeClr val="tx1"/>
                </a:solidFill>
              </a:rPr>
              <a:t>, high-resolution acquisition is challenging</a:t>
            </a:r>
          </a:p>
          <a:p>
            <a:pPr marL="628650" lvl="1" indent="-271463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/>
                </a:solidFill>
              </a:rPr>
              <a:t>demonstrated high linearity of time stretching </a:t>
            </a:r>
          </a:p>
          <a:p>
            <a:pPr marL="628650" lvl="2" indent="-271463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/>
                </a:solidFill>
              </a:rPr>
              <a:t>demonstrated an analog bandwidth of 14.4 GHz, which can be easily adapted with different stretching stages</a:t>
            </a:r>
          </a:p>
          <a:p>
            <a:pPr marL="628650" lvl="2" indent="-271463">
              <a:buFont typeface="Wingdings" panose="05000000000000000000" pitchFamily="2" charset="2"/>
              <a:buChar char="à"/>
            </a:pP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current modulator technology limits bandwidth up to 50 GHz</a:t>
            </a:r>
            <a:endParaRPr lang="en-US" sz="1800" dirty="0">
              <a:solidFill>
                <a:schemeClr val="tx1"/>
              </a:solidFill>
            </a:endParaRPr>
          </a:p>
          <a:p>
            <a:pPr marL="628650" lvl="2" indent="-271463" defTabSz="625475">
              <a:buFont typeface="Wingdings" panose="05000000000000000000" pitchFamily="2" charset="2"/>
              <a:buChar char="à"/>
            </a:pP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time stretching can make efficient use of the ‘void’ created through bunch spacing</a:t>
            </a:r>
          </a:p>
          <a:p>
            <a:pPr marL="357187" lvl="2" indent="0" defTabSz="625475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358775" indent="-358775">
              <a:buFont typeface="Arial" panose="020B0604020202020204" pitchFamily="34" charset="0"/>
              <a:buChar char="►"/>
            </a:pPr>
            <a:r>
              <a:rPr lang="en-US" sz="2200" dirty="0">
                <a:solidFill>
                  <a:schemeClr val="tx1"/>
                </a:solidFill>
              </a:rPr>
              <a:t>Versatile</a:t>
            </a:r>
            <a:r>
              <a:rPr lang="en-US" sz="2000" dirty="0">
                <a:solidFill>
                  <a:schemeClr val="tx1"/>
                </a:solidFill>
              </a:rPr>
              <a:t> setup</a:t>
            </a:r>
          </a:p>
          <a:p>
            <a:pPr marL="628650" lvl="2" indent="-271463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/>
                </a:solidFill>
              </a:rPr>
              <a:t>most critical components accessible 24/7</a:t>
            </a:r>
          </a:p>
          <a:p>
            <a:pPr marL="628650" lvl="2" indent="-271463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chemeClr val="tx1"/>
                </a:solidFill>
              </a:rPr>
              <a:t>modifications for various detection schemes possible (balanced detection, IQ modulation, …)</a:t>
            </a:r>
          </a:p>
          <a:p>
            <a:pPr marL="357187"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358775" lvl="1" indent="-358775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►"/>
            </a:pPr>
            <a:r>
              <a:rPr lang="en-US" sz="2200" b="1" dirty="0">
                <a:solidFill>
                  <a:schemeClr val="tx1"/>
                </a:solidFill>
              </a:rPr>
              <a:t>Big scale projects</a:t>
            </a:r>
          </a:p>
          <a:p>
            <a:pPr lvl="2" defTabSz="625475">
              <a:buFont typeface="Courier New" panose="02070309020205020404" pitchFamily="49" charset="0"/>
              <a:buChar char="o"/>
            </a:pPr>
            <a:r>
              <a:rPr lang="en-US" sz="1900" dirty="0">
                <a:solidFill>
                  <a:schemeClr val="tx1"/>
                </a:solidFill>
              </a:rPr>
              <a:t>long transmission lines part of the design</a:t>
            </a:r>
          </a:p>
          <a:p>
            <a:pPr lvl="2" defTabSz="625475">
              <a:buFont typeface="Courier New" panose="02070309020205020404" pitchFamily="49" charset="0"/>
              <a:buChar char="o"/>
            </a:pPr>
            <a:r>
              <a:rPr lang="en-US" sz="1900" dirty="0">
                <a:solidFill>
                  <a:schemeClr val="tx1"/>
                </a:solidFill>
              </a:rPr>
              <a:t>fibres have a much smaller footprint than high-frequency cables</a:t>
            </a:r>
          </a:p>
          <a:p>
            <a:pPr marL="324000" lvl="2" indent="0" defTabSz="625475"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358775" indent="-358775">
              <a:lnSpc>
                <a:spcPct val="120000"/>
              </a:lnSpc>
              <a:buFont typeface="Arial" panose="020B0604020202020204" pitchFamily="34" charset="0"/>
              <a:buChar char="►"/>
            </a:pPr>
            <a:r>
              <a:rPr lang="en-US" sz="2200" dirty="0">
                <a:solidFill>
                  <a:schemeClr val="tx1"/>
                </a:solidFill>
              </a:rPr>
              <a:t>First proton beam tests ongoing right now</a:t>
            </a:r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720F1E67-BDE8-0F62-97AA-F78C5C61508D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78DA6FB1-1DF4-339C-07A0-648D0B1F9FE9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3873858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</a:t>
            </a:r>
            <a:br>
              <a:rPr lang="en-US" dirty="0"/>
            </a:br>
            <a:r>
              <a:rPr lang="en-US" dirty="0"/>
              <a:t>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04569"/>
          </a:xfrm>
        </p:spPr>
        <p:txBody>
          <a:bodyPr/>
          <a:lstStyle/>
          <a:p>
            <a:r>
              <a:rPr lang="en-US" dirty="0"/>
              <a:t>How to maintain a high bandwidth? 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3644F57-88BE-1C54-6263-517A866FDFBE}"/>
              </a:ext>
            </a:extLst>
          </p:cNvPr>
          <p:cNvSpPr/>
          <p:nvPr/>
        </p:nvSpPr>
        <p:spPr>
          <a:xfrm>
            <a:off x="539552" y="1202505"/>
            <a:ext cx="5340765" cy="1369245"/>
          </a:xfrm>
          <a:prstGeom prst="roundRect">
            <a:avLst/>
          </a:prstGeom>
          <a:solidFill>
            <a:srgbClr val="C4101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8471D731-C2FB-7A27-764A-3B45DF357A48}"/>
              </a:ext>
            </a:extLst>
          </p:cNvPr>
          <p:cNvSpPr txBox="1">
            <a:spLocks/>
          </p:cNvSpPr>
          <p:nvPr/>
        </p:nvSpPr>
        <p:spPr>
          <a:xfrm>
            <a:off x="539552" y="1478108"/>
            <a:ext cx="5616624" cy="10936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b="1" dirty="0"/>
              <a:t>Short propagation distance </a:t>
            </a:r>
            <a:r>
              <a:rPr lang="en-US" dirty="0"/>
              <a:t>for high frequency signals leads to the requirement of short transmission lines (~ 2 dB/m @ 20 GHz)</a:t>
            </a:r>
          </a:p>
          <a:p>
            <a:pPr lvl="1" indent="0">
              <a:buNone/>
            </a:pPr>
            <a:endParaRPr lang="en-US" dirty="0"/>
          </a:p>
          <a:p>
            <a:pPr marL="806450" lvl="2" indent="-269875">
              <a:buFont typeface="Arial" panose="020B0604020202020204" pitchFamily="34" charset="0"/>
              <a:buChar char="►"/>
            </a:pPr>
            <a:r>
              <a:rPr lang="en-US" dirty="0"/>
              <a:t>radiation hardness of high frequency components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B4A81E69-0243-8834-ED4F-EC9CE2C5FBEB}"/>
              </a:ext>
            </a:extLst>
          </p:cNvPr>
          <p:cNvSpPr txBox="1">
            <a:spLocks/>
          </p:cNvSpPr>
          <p:nvPr/>
        </p:nvSpPr>
        <p:spPr>
          <a:xfrm>
            <a:off x="6516216" y="1491630"/>
            <a:ext cx="2376263" cy="288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CF1132AE-1849-FD29-0314-E14D1B086317}"/>
              </a:ext>
            </a:extLst>
          </p:cNvPr>
          <p:cNvSpPr/>
          <p:nvPr/>
        </p:nvSpPr>
        <p:spPr>
          <a:xfrm>
            <a:off x="539552" y="3576188"/>
            <a:ext cx="5340765" cy="1237204"/>
          </a:xfrm>
          <a:prstGeom prst="roundRect">
            <a:avLst>
              <a:gd name="adj" fmla="val 24619"/>
            </a:avLst>
          </a:prstGeom>
          <a:solidFill>
            <a:schemeClr val="tx1">
              <a:lumMod val="40000"/>
              <a:lumOff val="6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1AF3C7B1-464D-AB71-DD58-02D9B7E7960B}"/>
              </a:ext>
            </a:extLst>
          </p:cNvPr>
          <p:cNvSpPr txBox="1">
            <a:spLocks/>
          </p:cNvSpPr>
          <p:nvPr/>
        </p:nvSpPr>
        <p:spPr>
          <a:xfrm>
            <a:off x="539552" y="3816088"/>
            <a:ext cx="5616624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200" dirty="0">
                <a:solidFill>
                  <a:schemeClr val="tx1"/>
                </a:solidFill>
              </a:rPr>
              <a:t>Maintaining </a:t>
            </a:r>
            <a:r>
              <a:rPr lang="en-US" sz="1200" b="1" dirty="0">
                <a:solidFill>
                  <a:schemeClr val="tx1"/>
                </a:solidFill>
              </a:rPr>
              <a:t>high resolution at high bandwidth </a:t>
            </a:r>
            <a:endParaRPr lang="en-US" sz="1200" dirty="0"/>
          </a:p>
          <a:p>
            <a:pPr marL="895350" lvl="2" indent="-269875">
              <a:buFont typeface="Arial" panose="020B0604020202020204" pitchFamily="34" charset="0"/>
              <a:buChar char="►"/>
            </a:pPr>
            <a:r>
              <a:rPr lang="en-US" sz="1200" dirty="0">
                <a:solidFill>
                  <a:schemeClr val="tx1"/>
                </a:solidFill>
              </a:rPr>
              <a:t>limited by ADC performance</a:t>
            </a:r>
          </a:p>
          <a:p>
            <a:pPr marL="895350" lvl="2" indent="-269875">
              <a:buFont typeface="Arial" panose="020B0604020202020204" pitchFamily="34" charset="0"/>
              <a:buChar char="►"/>
            </a:pPr>
            <a:r>
              <a:rPr lang="en-US" sz="1200" dirty="0">
                <a:solidFill>
                  <a:schemeClr val="tx1"/>
                </a:solidFill>
              </a:rPr>
              <a:t>comes at a high price (8 GHz, 20 </a:t>
            </a:r>
            <a:r>
              <a:rPr lang="en-US" sz="1200" dirty="0" err="1">
                <a:solidFill>
                  <a:schemeClr val="tx1"/>
                </a:solidFill>
              </a:rPr>
              <a:t>GSa</a:t>
            </a:r>
            <a:r>
              <a:rPr lang="en-US" sz="1200" dirty="0">
                <a:solidFill>
                  <a:schemeClr val="tx1"/>
                </a:solidFill>
              </a:rPr>
              <a:t>/s, 10-bit, EUR ~</a:t>
            </a:r>
            <a:r>
              <a:rPr lang="en-US" sz="1200" dirty="0" err="1">
                <a:solidFill>
                  <a:schemeClr val="tx1"/>
                </a:solidFill>
              </a:rPr>
              <a:t>100k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2" name="Titel 4">
            <a:extLst>
              <a:ext uri="{FF2B5EF4-FFF2-40B4-BE49-F238E27FC236}">
                <a16:creationId xmlns:a16="http://schemas.microsoft.com/office/drawing/2014/main" id="{01246ABC-3D52-07F9-B51B-7D797E2E4CA0}"/>
              </a:ext>
            </a:extLst>
          </p:cNvPr>
          <p:cNvSpPr txBox="1">
            <a:spLocks/>
          </p:cNvSpPr>
          <p:nvPr/>
        </p:nvSpPr>
        <p:spPr>
          <a:xfrm>
            <a:off x="442800" y="2859270"/>
            <a:ext cx="8263350" cy="50456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about resolution? 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D393594-B8F3-26E6-54B1-82D88045AE3E}"/>
              </a:ext>
            </a:extLst>
          </p:cNvPr>
          <p:cNvSpPr/>
          <p:nvPr/>
        </p:nvSpPr>
        <p:spPr>
          <a:xfrm>
            <a:off x="5652120" y="1690633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C410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?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A160066-7CC2-7179-1F7E-A6B1E02C5675}"/>
              </a:ext>
            </a:extLst>
          </p:cNvPr>
          <p:cNvSpPr txBox="1"/>
          <p:nvPr/>
        </p:nvSpPr>
        <p:spPr>
          <a:xfrm>
            <a:off x="6156176" y="1747488"/>
            <a:ext cx="27119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Can we avoid long distance</a:t>
            </a:r>
            <a:br>
              <a:rPr lang="en-US" sz="1400" dirty="0"/>
            </a:br>
            <a:r>
              <a:rPr lang="en-US" sz="1400" dirty="0"/>
              <a:t>RF transmission?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4EF7B24C-9BA7-E7C1-04FA-277208E9714A}"/>
              </a:ext>
            </a:extLst>
          </p:cNvPr>
          <p:cNvSpPr/>
          <p:nvPr/>
        </p:nvSpPr>
        <p:spPr>
          <a:xfrm>
            <a:off x="5664073" y="3960748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?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70B716-EF09-894A-3C95-7BFBFD1A5EAE}"/>
              </a:ext>
            </a:extLst>
          </p:cNvPr>
          <p:cNvSpPr txBox="1"/>
          <p:nvPr/>
        </p:nvSpPr>
        <p:spPr>
          <a:xfrm>
            <a:off x="6156177" y="4022305"/>
            <a:ext cx="2448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Can we overcome this limit?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9B92B05-FD25-8FE1-E72B-3BEC46E0BFFD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AB40223-E75E-FDE1-105A-CBD9CC416E80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382213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0" grpId="0"/>
      <p:bldP spid="24" grpId="0" animBg="1"/>
      <p:bldP spid="25" grpId="0"/>
      <p:bldP spid="26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B13E9E-26DF-77A6-E986-AC01264B68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656F6126-D869-ACA0-EEED-7FB574489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04569"/>
          </a:xfrm>
        </p:spPr>
        <p:txBody>
          <a:bodyPr/>
          <a:lstStyle/>
          <a:p>
            <a:r>
              <a:rPr lang="en-US" dirty="0"/>
              <a:t>How to maintain a high bandwidth? 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8FF8C4DA-139B-5978-DBFD-E471FAE3B7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0AC7C76-814E-EFD4-B28E-14F3BB3931CD}"/>
              </a:ext>
            </a:extLst>
          </p:cNvPr>
          <p:cNvSpPr/>
          <p:nvPr/>
        </p:nvSpPr>
        <p:spPr>
          <a:xfrm>
            <a:off x="539552" y="1202505"/>
            <a:ext cx="5340765" cy="1369245"/>
          </a:xfrm>
          <a:prstGeom prst="roundRect">
            <a:avLst/>
          </a:prstGeom>
          <a:solidFill>
            <a:srgbClr val="C4101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8E57528D-4ACA-2AFC-8E4B-11B86F8F0CB6}"/>
              </a:ext>
            </a:extLst>
          </p:cNvPr>
          <p:cNvSpPr txBox="1">
            <a:spLocks/>
          </p:cNvSpPr>
          <p:nvPr/>
        </p:nvSpPr>
        <p:spPr>
          <a:xfrm>
            <a:off x="539552" y="1478108"/>
            <a:ext cx="5616624" cy="10936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b="1" dirty="0"/>
              <a:t>Short propagation distance </a:t>
            </a:r>
            <a:r>
              <a:rPr lang="en-US" dirty="0"/>
              <a:t>for high frequency signals leads to the requirement of short transmission lines (~ 2 dB/m @ 20 GHz)</a:t>
            </a:r>
          </a:p>
          <a:p>
            <a:pPr lvl="1" indent="0">
              <a:buNone/>
            </a:pPr>
            <a:endParaRPr lang="en-US" dirty="0"/>
          </a:p>
          <a:p>
            <a:pPr marL="806450" lvl="2" indent="-269875">
              <a:buFont typeface="Arial" panose="020B0604020202020204" pitchFamily="34" charset="0"/>
              <a:buChar char="►"/>
            </a:pPr>
            <a:r>
              <a:rPr lang="en-US" dirty="0"/>
              <a:t>radiation hardness of high frequency components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CA7B3DA3-5AF0-2548-D0E4-61975F6CBFC5}"/>
              </a:ext>
            </a:extLst>
          </p:cNvPr>
          <p:cNvSpPr txBox="1">
            <a:spLocks/>
          </p:cNvSpPr>
          <p:nvPr/>
        </p:nvSpPr>
        <p:spPr>
          <a:xfrm>
            <a:off x="6516216" y="1491630"/>
            <a:ext cx="2376263" cy="288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8536C98-2465-1174-9FA6-1FF8CD955D53}"/>
              </a:ext>
            </a:extLst>
          </p:cNvPr>
          <p:cNvSpPr/>
          <p:nvPr/>
        </p:nvSpPr>
        <p:spPr>
          <a:xfrm>
            <a:off x="539552" y="3576188"/>
            <a:ext cx="5340765" cy="1237204"/>
          </a:xfrm>
          <a:prstGeom prst="roundRect">
            <a:avLst>
              <a:gd name="adj" fmla="val 24619"/>
            </a:avLst>
          </a:prstGeom>
          <a:solidFill>
            <a:schemeClr val="tx1">
              <a:lumMod val="40000"/>
              <a:lumOff val="6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D75C7364-8AFB-CD02-AFAE-F7507C19D514}"/>
              </a:ext>
            </a:extLst>
          </p:cNvPr>
          <p:cNvSpPr txBox="1">
            <a:spLocks/>
          </p:cNvSpPr>
          <p:nvPr/>
        </p:nvSpPr>
        <p:spPr>
          <a:xfrm>
            <a:off x="539552" y="3816088"/>
            <a:ext cx="5616624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200" dirty="0">
                <a:solidFill>
                  <a:schemeClr val="tx1"/>
                </a:solidFill>
              </a:rPr>
              <a:t>Maintaining </a:t>
            </a:r>
            <a:r>
              <a:rPr lang="en-US" sz="1200" b="1" dirty="0">
                <a:solidFill>
                  <a:schemeClr val="tx1"/>
                </a:solidFill>
              </a:rPr>
              <a:t>high resolution at high bandwidth </a:t>
            </a:r>
            <a:endParaRPr lang="en-US" sz="1200" dirty="0"/>
          </a:p>
          <a:p>
            <a:pPr marL="895350" lvl="2" indent="-269875">
              <a:buFont typeface="Arial" panose="020B0604020202020204" pitchFamily="34" charset="0"/>
              <a:buChar char="►"/>
            </a:pPr>
            <a:r>
              <a:rPr lang="en-US" sz="1200" dirty="0">
                <a:solidFill>
                  <a:schemeClr val="tx1"/>
                </a:solidFill>
              </a:rPr>
              <a:t>limited by ADC performance</a:t>
            </a:r>
          </a:p>
          <a:p>
            <a:pPr marL="895350" lvl="2" indent="-269875">
              <a:buFont typeface="Arial" panose="020B0604020202020204" pitchFamily="34" charset="0"/>
              <a:buChar char="►"/>
            </a:pPr>
            <a:r>
              <a:rPr lang="en-US" sz="1200" dirty="0">
                <a:solidFill>
                  <a:schemeClr val="tx1"/>
                </a:solidFill>
              </a:rPr>
              <a:t>comes at a high price (8 GHz, 20 </a:t>
            </a:r>
            <a:r>
              <a:rPr lang="en-US" sz="1200" dirty="0" err="1">
                <a:solidFill>
                  <a:schemeClr val="tx1"/>
                </a:solidFill>
              </a:rPr>
              <a:t>GSa</a:t>
            </a:r>
            <a:r>
              <a:rPr lang="en-US" sz="1200" dirty="0">
                <a:solidFill>
                  <a:schemeClr val="tx1"/>
                </a:solidFill>
              </a:rPr>
              <a:t>/s, 10-bit, EUR ~</a:t>
            </a:r>
            <a:r>
              <a:rPr lang="en-US" sz="1200" dirty="0" err="1">
                <a:solidFill>
                  <a:schemeClr val="tx1"/>
                </a:solidFill>
              </a:rPr>
              <a:t>100k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2" name="Titel 4">
            <a:extLst>
              <a:ext uri="{FF2B5EF4-FFF2-40B4-BE49-F238E27FC236}">
                <a16:creationId xmlns:a16="http://schemas.microsoft.com/office/drawing/2014/main" id="{881369F1-C513-8A7D-8C1F-8573074BAFC4}"/>
              </a:ext>
            </a:extLst>
          </p:cNvPr>
          <p:cNvSpPr txBox="1">
            <a:spLocks/>
          </p:cNvSpPr>
          <p:nvPr/>
        </p:nvSpPr>
        <p:spPr>
          <a:xfrm>
            <a:off x="442800" y="2859270"/>
            <a:ext cx="8263350" cy="50456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about resolution? 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754B7B21-9E5B-AE9B-6D56-92B527A4BE05}"/>
              </a:ext>
            </a:extLst>
          </p:cNvPr>
          <p:cNvSpPr/>
          <p:nvPr/>
        </p:nvSpPr>
        <p:spPr>
          <a:xfrm>
            <a:off x="5652120" y="1690633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C410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EF04D7-2AF7-8A26-0C21-A27A803D0CE3}"/>
              </a:ext>
            </a:extLst>
          </p:cNvPr>
          <p:cNvSpPr txBox="1"/>
          <p:nvPr/>
        </p:nvSpPr>
        <p:spPr>
          <a:xfrm>
            <a:off x="6156176" y="1747488"/>
            <a:ext cx="27119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Radio-over-</a:t>
            </a:r>
            <a:r>
              <a:rPr lang="en-US" sz="1400" b="1" dirty="0" err="1"/>
              <a:t>fibre</a:t>
            </a:r>
            <a:br>
              <a:rPr lang="en-US" sz="1400" dirty="0"/>
            </a:br>
            <a:r>
              <a:rPr lang="en-US" sz="1200" dirty="0"/>
              <a:t>Encoding and transporting RF signal using an optical carrier</a:t>
            </a:r>
            <a:endParaRPr lang="en-US" sz="14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B79CFC7-83D3-CEF1-9586-0421CCBD7C35}"/>
              </a:ext>
            </a:extLst>
          </p:cNvPr>
          <p:cNvSpPr/>
          <p:nvPr/>
        </p:nvSpPr>
        <p:spPr>
          <a:xfrm>
            <a:off x="5664073" y="3960748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?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3C6552C-6947-C4FE-2F80-E871994CF104}"/>
              </a:ext>
            </a:extLst>
          </p:cNvPr>
          <p:cNvSpPr txBox="1"/>
          <p:nvPr/>
        </p:nvSpPr>
        <p:spPr>
          <a:xfrm>
            <a:off x="6156177" y="4022305"/>
            <a:ext cx="24482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/>
              <a:t>Can we overcome this limit?</a:t>
            </a:r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4AAB9C65-C113-5DB8-45BE-D076306A1D04}"/>
              </a:ext>
            </a:extLst>
          </p:cNvPr>
          <p:cNvSpPr/>
          <p:nvPr/>
        </p:nvSpPr>
        <p:spPr>
          <a:xfrm rot="16200000">
            <a:off x="5775114" y="1752112"/>
            <a:ext cx="210404" cy="303568"/>
          </a:xfrm>
          <a:prstGeom prst="downArrow">
            <a:avLst>
              <a:gd name="adj1" fmla="val 31250"/>
              <a:gd name="adj2" fmla="val 593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EEE54798-FD7F-14BF-545D-712EC24725C0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4" name="Textfeld 2">
            <a:extLst>
              <a:ext uri="{FF2B5EF4-FFF2-40B4-BE49-F238E27FC236}">
                <a16:creationId xmlns:a16="http://schemas.microsoft.com/office/drawing/2014/main" id="{9DA031FB-70E8-E6B0-8638-73B59A35F1D4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2383948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932CEE-2210-8F5A-E3D6-E237E5C365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45116118-0A24-1B7E-6408-4DDE0742B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04569"/>
          </a:xfrm>
        </p:spPr>
        <p:txBody>
          <a:bodyPr/>
          <a:lstStyle/>
          <a:p>
            <a:r>
              <a:rPr lang="en-US" dirty="0"/>
              <a:t>How to maintain a high bandwidth? 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3F88859C-71C8-7937-7475-66074B0CFE8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9F88C8D5-FE80-C036-FE80-FAD7EECE9F3F}"/>
              </a:ext>
            </a:extLst>
          </p:cNvPr>
          <p:cNvSpPr/>
          <p:nvPr/>
        </p:nvSpPr>
        <p:spPr>
          <a:xfrm>
            <a:off x="539552" y="1202505"/>
            <a:ext cx="5340765" cy="1369245"/>
          </a:xfrm>
          <a:prstGeom prst="roundRect">
            <a:avLst/>
          </a:prstGeom>
          <a:solidFill>
            <a:srgbClr val="C4101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B05A0413-52F2-029F-2FAD-6D511731B637}"/>
              </a:ext>
            </a:extLst>
          </p:cNvPr>
          <p:cNvSpPr txBox="1">
            <a:spLocks/>
          </p:cNvSpPr>
          <p:nvPr/>
        </p:nvSpPr>
        <p:spPr>
          <a:xfrm>
            <a:off x="539552" y="1478108"/>
            <a:ext cx="5616624" cy="109364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b="1" dirty="0"/>
              <a:t>Short propagation distance </a:t>
            </a:r>
            <a:r>
              <a:rPr lang="en-US" dirty="0"/>
              <a:t>for high frequency signals leads to the requirement of short transmission lines (~ 2 dB/m @ 20 GHz)</a:t>
            </a:r>
          </a:p>
          <a:p>
            <a:pPr lvl="1" indent="0">
              <a:buNone/>
            </a:pPr>
            <a:endParaRPr lang="en-US" dirty="0"/>
          </a:p>
          <a:p>
            <a:pPr marL="806450" lvl="2" indent="-269875">
              <a:buFont typeface="Arial" panose="020B0604020202020204" pitchFamily="34" charset="0"/>
              <a:buChar char="►"/>
            </a:pPr>
            <a:r>
              <a:rPr lang="en-US" dirty="0"/>
              <a:t>radiation hardness of high frequency components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5565EAB3-A32F-D03F-25A8-C341D62ECB87}"/>
              </a:ext>
            </a:extLst>
          </p:cNvPr>
          <p:cNvSpPr txBox="1">
            <a:spLocks/>
          </p:cNvSpPr>
          <p:nvPr/>
        </p:nvSpPr>
        <p:spPr>
          <a:xfrm>
            <a:off x="6516216" y="1491630"/>
            <a:ext cx="2376263" cy="2880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AD9A1D26-4A4D-2F8A-0BA2-0A48391A07B7}"/>
              </a:ext>
            </a:extLst>
          </p:cNvPr>
          <p:cNvSpPr/>
          <p:nvPr/>
        </p:nvSpPr>
        <p:spPr>
          <a:xfrm>
            <a:off x="539552" y="3576188"/>
            <a:ext cx="5340765" cy="1237204"/>
          </a:xfrm>
          <a:prstGeom prst="roundRect">
            <a:avLst>
              <a:gd name="adj" fmla="val 24619"/>
            </a:avLst>
          </a:prstGeom>
          <a:solidFill>
            <a:schemeClr val="tx1">
              <a:lumMod val="40000"/>
              <a:lumOff val="60000"/>
              <a:alpha val="1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B58B4F73-7529-39A1-9269-3DEBFF3411C6}"/>
              </a:ext>
            </a:extLst>
          </p:cNvPr>
          <p:cNvSpPr txBox="1">
            <a:spLocks/>
          </p:cNvSpPr>
          <p:nvPr/>
        </p:nvSpPr>
        <p:spPr>
          <a:xfrm>
            <a:off x="539552" y="3816088"/>
            <a:ext cx="5616624" cy="79208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indent="0">
              <a:buNone/>
            </a:pPr>
            <a:r>
              <a:rPr lang="en-US" sz="1200" dirty="0">
                <a:solidFill>
                  <a:schemeClr val="tx1"/>
                </a:solidFill>
              </a:rPr>
              <a:t>Maintaining </a:t>
            </a:r>
            <a:r>
              <a:rPr lang="en-US" sz="1200" b="1" dirty="0">
                <a:solidFill>
                  <a:schemeClr val="tx1"/>
                </a:solidFill>
              </a:rPr>
              <a:t>high resolution at high bandwidth </a:t>
            </a:r>
            <a:endParaRPr lang="en-US" sz="1200" dirty="0"/>
          </a:p>
          <a:p>
            <a:pPr marL="895350" lvl="2" indent="-269875">
              <a:buFont typeface="Arial" panose="020B0604020202020204" pitchFamily="34" charset="0"/>
              <a:buChar char="►"/>
            </a:pPr>
            <a:r>
              <a:rPr lang="en-US" sz="1200" dirty="0">
                <a:solidFill>
                  <a:schemeClr val="tx1"/>
                </a:solidFill>
              </a:rPr>
              <a:t>limited by ADC performance</a:t>
            </a:r>
          </a:p>
          <a:p>
            <a:pPr marL="895350" lvl="2" indent="-269875">
              <a:buFont typeface="Arial" panose="020B0604020202020204" pitchFamily="34" charset="0"/>
              <a:buChar char="►"/>
            </a:pPr>
            <a:r>
              <a:rPr lang="en-US" sz="1200" dirty="0">
                <a:solidFill>
                  <a:schemeClr val="tx1"/>
                </a:solidFill>
              </a:rPr>
              <a:t>comes at a high price (8 GHz, 20 </a:t>
            </a:r>
            <a:r>
              <a:rPr lang="en-US" sz="1200" dirty="0" err="1">
                <a:solidFill>
                  <a:schemeClr val="tx1"/>
                </a:solidFill>
              </a:rPr>
              <a:t>GSa</a:t>
            </a:r>
            <a:r>
              <a:rPr lang="en-US" sz="1200" dirty="0">
                <a:solidFill>
                  <a:schemeClr val="tx1"/>
                </a:solidFill>
              </a:rPr>
              <a:t>/s, 10-bit, EUR ~</a:t>
            </a:r>
            <a:r>
              <a:rPr lang="en-US" sz="1200" dirty="0" err="1">
                <a:solidFill>
                  <a:schemeClr val="tx1"/>
                </a:solidFill>
              </a:rPr>
              <a:t>100k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22" name="Titel 4">
            <a:extLst>
              <a:ext uri="{FF2B5EF4-FFF2-40B4-BE49-F238E27FC236}">
                <a16:creationId xmlns:a16="http://schemas.microsoft.com/office/drawing/2014/main" id="{F7BC1705-D181-1F66-2551-C73EC3BD3EC4}"/>
              </a:ext>
            </a:extLst>
          </p:cNvPr>
          <p:cNvSpPr txBox="1">
            <a:spLocks/>
          </p:cNvSpPr>
          <p:nvPr/>
        </p:nvSpPr>
        <p:spPr>
          <a:xfrm>
            <a:off x="442800" y="2859270"/>
            <a:ext cx="8263350" cy="50456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What about resolution? 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74E2DF9-F1A8-303F-613E-315640377530}"/>
              </a:ext>
            </a:extLst>
          </p:cNvPr>
          <p:cNvSpPr/>
          <p:nvPr/>
        </p:nvSpPr>
        <p:spPr>
          <a:xfrm>
            <a:off x="5652120" y="1690633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C410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87D7056-11BA-5B29-0AE0-1EF35879E6A3}"/>
              </a:ext>
            </a:extLst>
          </p:cNvPr>
          <p:cNvSpPr txBox="1"/>
          <p:nvPr/>
        </p:nvSpPr>
        <p:spPr>
          <a:xfrm>
            <a:off x="6156176" y="1747488"/>
            <a:ext cx="271196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Radio-over-</a:t>
            </a:r>
            <a:r>
              <a:rPr lang="en-US" sz="1400" b="1" dirty="0" err="1"/>
              <a:t>fibre</a:t>
            </a:r>
            <a:br>
              <a:rPr lang="en-US" sz="1400" dirty="0"/>
            </a:br>
            <a:r>
              <a:rPr lang="en-US" sz="1200" dirty="0"/>
              <a:t>Encoding and transporting RF signal using an optical carrier</a:t>
            </a:r>
            <a:endParaRPr lang="en-US" sz="1400" dirty="0"/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C56E66AB-2A48-9396-0F07-D3D83C019BA4}"/>
              </a:ext>
            </a:extLst>
          </p:cNvPr>
          <p:cNvSpPr/>
          <p:nvPr/>
        </p:nvSpPr>
        <p:spPr>
          <a:xfrm>
            <a:off x="5664073" y="3960748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402642-4581-D75D-739D-DB1E78530803}"/>
              </a:ext>
            </a:extLst>
          </p:cNvPr>
          <p:cNvSpPr txBox="1"/>
          <p:nvPr/>
        </p:nvSpPr>
        <p:spPr>
          <a:xfrm>
            <a:off x="6156177" y="4022305"/>
            <a:ext cx="244827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/>
              <a:t>Time stretch</a:t>
            </a:r>
            <a:br>
              <a:rPr lang="en-US" sz="1400" b="1" dirty="0"/>
            </a:br>
            <a:r>
              <a:rPr lang="en-US" sz="1200" dirty="0"/>
              <a:t>Lowering ADC requirements by stretching time</a:t>
            </a:r>
            <a:endParaRPr lang="en-US" sz="1400" b="1" dirty="0"/>
          </a:p>
        </p:txBody>
      </p:sp>
      <p:sp>
        <p:nvSpPr>
          <p:cNvPr id="2" name="Arrow: Down 1">
            <a:extLst>
              <a:ext uri="{FF2B5EF4-FFF2-40B4-BE49-F238E27FC236}">
                <a16:creationId xmlns:a16="http://schemas.microsoft.com/office/drawing/2014/main" id="{6908CAE9-3951-1CCD-8A78-25ED566D6551}"/>
              </a:ext>
            </a:extLst>
          </p:cNvPr>
          <p:cNvSpPr/>
          <p:nvPr/>
        </p:nvSpPr>
        <p:spPr>
          <a:xfrm rot="16200000">
            <a:off x="5775114" y="1752112"/>
            <a:ext cx="210404" cy="303568"/>
          </a:xfrm>
          <a:prstGeom prst="downArrow">
            <a:avLst>
              <a:gd name="adj1" fmla="val 31250"/>
              <a:gd name="adj2" fmla="val 593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8E116A4A-F567-A4B2-4848-234E7AB4372F}"/>
              </a:ext>
            </a:extLst>
          </p:cNvPr>
          <p:cNvSpPr/>
          <p:nvPr/>
        </p:nvSpPr>
        <p:spPr>
          <a:xfrm rot="16200000">
            <a:off x="5775114" y="4024409"/>
            <a:ext cx="210404" cy="303568"/>
          </a:xfrm>
          <a:prstGeom prst="downArrow">
            <a:avLst>
              <a:gd name="adj1" fmla="val 31250"/>
              <a:gd name="adj2" fmla="val 593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970CACA9-FF9D-E0F9-FCEC-D0DBA9814C5F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396BB84E-70BA-ACA0-9DF8-EF6939811C01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40854553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78E5F9-9555-4E9F-B71C-6DDC6B550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Radio-over-</a:t>
            </a:r>
            <a:r>
              <a:rPr lang="en-US" dirty="0" err="1"/>
              <a:t>fibre</a:t>
            </a:r>
            <a:r>
              <a:rPr lang="en-US" dirty="0"/>
              <a:t> with electro-optical modulators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4259680E-E0DE-2740-870E-D77D26CAA37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54FCCD1A-76D0-BDC5-1349-BE0AE06F5A31}"/>
              </a:ext>
            </a:extLst>
          </p:cNvPr>
          <p:cNvSpPr txBox="1">
            <a:spLocks/>
          </p:cNvSpPr>
          <p:nvPr/>
        </p:nvSpPr>
        <p:spPr>
          <a:xfrm>
            <a:off x="782077" y="1301454"/>
            <a:ext cx="7615469" cy="3401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Modulation due to Pockels effect</a:t>
            </a:r>
            <a:endParaRPr lang="en-US" sz="1400" dirty="0"/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linear variation of refractive index in response </a:t>
            </a:r>
            <a:br>
              <a:rPr lang="en-US" dirty="0"/>
            </a:br>
            <a:r>
              <a:rPr lang="en-US" dirty="0"/>
              <a:t>to an applied electric field</a:t>
            </a:r>
            <a:br>
              <a:rPr lang="en-US" sz="900" dirty="0"/>
            </a:br>
            <a:endParaRPr lang="en-US" sz="900" dirty="0"/>
          </a:p>
          <a:p>
            <a:r>
              <a:rPr lang="en-US" sz="1400" b="1" dirty="0"/>
              <a:t>Electro-optic material</a:t>
            </a:r>
            <a:endParaRPr lang="en-US" sz="1400" dirty="0"/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Lithium niobate (LiNbO</a:t>
            </a:r>
            <a:r>
              <a:rPr lang="en-US" baseline="-25000" dirty="0"/>
              <a:t>3</a:t>
            </a:r>
            <a:r>
              <a:rPr lang="en-US" dirty="0"/>
              <a:t>)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Gallium arsenide (GaAs)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…</a:t>
            </a:r>
          </a:p>
          <a:p>
            <a:pPr marL="324000" lvl="2" indent="0">
              <a:buFont typeface="Arial" panose="020B0604020202020204" pitchFamily="34" charset="0"/>
              <a:buNone/>
            </a:pPr>
            <a:endParaRPr lang="en-US" dirty="0"/>
          </a:p>
          <a:p>
            <a:r>
              <a:rPr lang="en-US" sz="1400" b="1" dirty="0"/>
              <a:t>Interference-based modulation of light</a:t>
            </a:r>
            <a:endParaRPr lang="en-US" sz="1400" dirty="0"/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laser light split into two arms, modulated, and recombined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designed for continuous wave lasers</a:t>
            </a:r>
          </a:p>
          <a:p>
            <a:pPr marL="243000" lvl="2" indent="0">
              <a:lnSpc>
                <a:spcPct val="110000"/>
              </a:lnSpc>
              <a:buNone/>
            </a:pPr>
            <a:endParaRPr lang="en-US" dirty="0"/>
          </a:p>
          <a:p>
            <a:pPr marL="324000" lvl="2" indent="0">
              <a:buFont typeface="Arial" panose="020B0604020202020204" pitchFamily="34" charset="0"/>
              <a:buNone/>
            </a:pPr>
            <a:endParaRPr lang="en-US" dirty="0"/>
          </a:p>
          <a:p>
            <a:pPr marL="358775" lvl="2" indent="-358775">
              <a:buFont typeface="Arial" panose="020B0604020202020204" pitchFamily="34" charset="0"/>
              <a:buChar char="►"/>
            </a:pPr>
            <a:r>
              <a:rPr lang="en-US" dirty="0"/>
              <a:t>large variety of off-the-shelf products for telecommunication</a:t>
            </a:r>
          </a:p>
        </p:txBody>
      </p:sp>
      <p:pic>
        <p:nvPicPr>
          <p:cNvPr id="22" name="Content Placeholder 9">
            <a:extLst>
              <a:ext uri="{FF2B5EF4-FFF2-40B4-BE49-F238E27FC236}">
                <a16:creationId xmlns:a16="http://schemas.microsoft.com/office/drawing/2014/main" id="{CF91F888-9DB6-3BFE-552F-4A80FD298E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7661" y="3219822"/>
            <a:ext cx="2869925" cy="15372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D245CF2-CD47-7FB2-CBEE-932844085410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84407" y="1276911"/>
            <a:ext cx="2703179" cy="1641438"/>
          </a:xfrm>
          <a:prstGeom prst="rect">
            <a:avLst/>
          </a:prstGeom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F3BFE3F1-713B-012D-1B25-A0293554ADA7}"/>
              </a:ext>
            </a:extLst>
          </p:cNvPr>
          <p:cNvSpPr/>
          <p:nvPr/>
        </p:nvSpPr>
        <p:spPr>
          <a:xfrm>
            <a:off x="323528" y="1193393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D511ED98-8089-C5B5-3173-01B761804EF9}"/>
              </a:ext>
            </a:extLst>
          </p:cNvPr>
          <p:cNvSpPr/>
          <p:nvPr/>
        </p:nvSpPr>
        <p:spPr>
          <a:xfrm rot="16200000">
            <a:off x="446522" y="1254872"/>
            <a:ext cx="210404" cy="303568"/>
          </a:xfrm>
          <a:prstGeom prst="downArrow">
            <a:avLst>
              <a:gd name="adj1" fmla="val 31250"/>
              <a:gd name="adj2" fmla="val 593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1">
            <a:extLst>
              <a:ext uri="{FF2B5EF4-FFF2-40B4-BE49-F238E27FC236}">
                <a16:creationId xmlns:a16="http://schemas.microsoft.com/office/drawing/2014/main" id="{36A3AB8B-6374-42B0-25F6-E577FAF3CB0A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6" name="Textfeld 2">
            <a:extLst>
              <a:ext uri="{FF2B5EF4-FFF2-40B4-BE49-F238E27FC236}">
                <a16:creationId xmlns:a16="http://schemas.microsoft.com/office/drawing/2014/main" id="{D57EAB09-242E-568D-AAAD-72196CB60DB3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339575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2A907E-B888-CE32-F3F5-94DEC0137F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1CAFE9-48BC-CEF9-69CE-DAE1B5D35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Spectral encoding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7EB72F0A-D0D7-C422-2FCF-01FD391C69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15AB8230-0B48-AA7F-F312-35CD07B8F1CE}"/>
              </a:ext>
            </a:extLst>
          </p:cNvPr>
          <p:cNvSpPr txBox="1">
            <a:spLocks/>
          </p:cNvSpPr>
          <p:nvPr/>
        </p:nvSpPr>
        <p:spPr>
          <a:xfrm>
            <a:off x="782077" y="1527683"/>
            <a:ext cx="7615469" cy="3401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Use a chirped laser pulse instead of</a:t>
            </a:r>
            <a:br>
              <a:rPr lang="en-US" sz="1400" b="1" dirty="0"/>
            </a:br>
            <a:r>
              <a:rPr lang="en-US" sz="1400" b="1" dirty="0"/>
              <a:t>a continuous wave laser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increase power density of the laser</a:t>
            </a:r>
          </a:p>
          <a:p>
            <a:pPr marL="243000" lvl="2" indent="0">
              <a:lnSpc>
                <a:spcPct val="120000"/>
              </a:lnSpc>
              <a:buNone/>
            </a:pPr>
            <a:br>
              <a:rPr lang="en-US" sz="900" dirty="0"/>
            </a:br>
            <a:endParaRPr lang="en-US" sz="900" dirty="0"/>
          </a:p>
          <a:p>
            <a:r>
              <a:rPr lang="en-US" sz="1400" b="1" dirty="0"/>
              <a:t>Narrow optical spectrum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keep reasonable performance of Mach-Zehnder interferometer</a:t>
            </a:r>
          </a:p>
          <a:p>
            <a:pPr marL="243000" lvl="2" indent="0">
              <a:lnSpc>
                <a:spcPct val="120000"/>
              </a:lnSpc>
              <a:buNone/>
            </a:pPr>
            <a:r>
              <a:rPr lang="en-US" dirty="0"/>
              <a:t> </a:t>
            </a:r>
          </a:p>
          <a:p>
            <a:pPr marL="324000" lvl="2" indent="0">
              <a:buFont typeface="Arial" panose="020B0604020202020204" pitchFamily="34" charset="0"/>
              <a:buNone/>
            </a:pPr>
            <a:endParaRPr lang="en-US" dirty="0"/>
          </a:p>
          <a:p>
            <a:r>
              <a:rPr lang="en-US" sz="1400" b="1" dirty="0"/>
              <a:t>Encode the signals on the laser spectrum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possibility to use laser spectrum also for decoding</a:t>
            </a:r>
          </a:p>
          <a:p>
            <a:pPr marL="243000" lvl="2" indent="0">
              <a:lnSpc>
                <a:spcPct val="110000"/>
              </a:lnSpc>
              <a:buNone/>
            </a:pPr>
            <a:endParaRPr lang="en-US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63F31AE-90BF-872D-7A04-13909AC0A3FD}"/>
              </a:ext>
            </a:extLst>
          </p:cNvPr>
          <p:cNvSpPr/>
          <p:nvPr/>
        </p:nvSpPr>
        <p:spPr>
          <a:xfrm>
            <a:off x="323528" y="1419622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574358A5-3BBC-4503-E2E0-21A6FF2C8416}"/>
              </a:ext>
            </a:extLst>
          </p:cNvPr>
          <p:cNvSpPr/>
          <p:nvPr/>
        </p:nvSpPr>
        <p:spPr>
          <a:xfrm rot="16200000">
            <a:off x="446522" y="1480418"/>
            <a:ext cx="210404" cy="303568"/>
          </a:xfrm>
          <a:prstGeom prst="downArrow">
            <a:avLst>
              <a:gd name="adj1" fmla="val 31250"/>
              <a:gd name="adj2" fmla="val 593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C84FE0-91B9-AA8E-1ED6-5EA19370088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984407" y="1276911"/>
            <a:ext cx="2703179" cy="164143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BF0742-5B09-2134-5770-D58A91D8E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9399" y="3304126"/>
            <a:ext cx="2771196" cy="1584176"/>
          </a:xfrm>
          <a:prstGeom prst="rect">
            <a:avLst/>
          </a:prstGeom>
        </p:spPr>
      </p:pic>
      <p:sp>
        <p:nvSpPr>
          <p:cNvPr id="6" name="Arc 5">
            <a:extLst>
              <a:ext uri="{FF2B5EF4-FFF2-40B4-BE49-F238E27FC236}">
                <a16:creationId xmlns:a16="http://schemas.microsoft.com/office/drawing/2014/main" id="{996551B0-4C65-4766-87D1-ADC28E06644A}"/>
              </a:ext>
            </a:extLst>
          </p:cNvPr>
          <p:cNvSpPr/>
          <p:nvPr/>
        </p:nvSpPr>
        <p:spPr>
          <a:xfrm flipH="1">
            <a:off x="5941582" y="1851670"/>
            <a:ext cx="2771196" cy="1972750"/>
          </a:xfrm>
          <a:prstGeom prst="arc">
            <a:avLst>
              <a:gd name="adj1" fmla="val 9161347"/>
              <a:gd name="adj2" fmla="val 12371716"/>
            </a:avLst>
          </a:prstGeom>
          <a:ln w="57150">
            <a:solidFill>
              <a:srgbClr val="0F124A"/>
            </a:solidFill>
            <a:head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feld 1">
            <a:extLst>
              <a:ext uri="{FF2B5EF4-FFF2-40B4-BE49-F238E27FC236}">
                <a16:creationId xmlns:a16="http://schemas.microsoft.com/office/drawing/2014/main" id="{8150CB41-EC95-C6C7-EC5B-7684920B9E27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7" name="Textfeld 2">
            <a:extLst>
              <a:ext uri="{FF2B5EF4-FFF2-40B4-BE49-F238E27FC236}">
                <a16:creationId xmlns:a16="http://schemas.microsoft.com/office/drawing/2014/main" id="{AA62C9D6-3FB5-4257-3458-0B23813CFC51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286290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CD5CD-1FE1-2E03-AC71-FF448C393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516C999-AA13-597E-320A-362A850B1E9E}"/>
              </a:ext>
            </a:extLst>
          </p:cNvPr>
          <p:cNvSpPr/>
          <p:nvPr/>
        </p:nvSpPr>
        <p:spPr>
          <a:xfrm>
            <a:off x="5724128" y="4219259"/>
            <a:ext cx="2123539" cy="440723"/>
          </a:xfrm>
          <a:prstGeom prst="roundRect">
            <a:avLst/>
          </a:prstGeom>
          <a:solidFill>
            <a:srgbClr val="0033A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36D0BE88-5F39-949E-771E-B0802FB3D4B2}"/>
              </a:ext>
            </a:extLst>
          </p:cNvPr>
          <p:cNvSpPr/>
          <p:nvPr/>
        </p:nvSpPr>
        <p:spPr>
          <a:xfrm>
            <a:off x="1475656" y="4219259"/>
            <a:ext cx="2304256" cy="440723"/>
          </a:xfrm>
          <a:prstGeom prst="roundRect">
            <a:avLst/>
          </a:prstGeom>
          <a:solidFill>
            <a:srgbClr val="C00000">
              <a:alpha val="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DB46467-F4DF-4154-D59F-4473DDF24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stretch through spectral encoding</a:t>
            </a:r>
          </a:p>
        </p:txBody>
      </p:sp>
      <p:sp>
        <p:nvSpPr>
          <p:cNvPr id="12" name="Foliennummernplatzhalter 1">
            <a:extLst>
              <a:ext uri="{FF2B5EF4-FFF2-40B4-BE49-F238E27FC236}">
                <a16:creationId xmlns:a16="http://schemas.microsoft.com/office/drawing/2014/main" id="{32E5904B-02D5-FD1D-7032-77EB39DFF74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2070666-ED0E-7AEF-CAD8-7E28A74FF000}"/>
              </a:ext>
            </a:extLst>
          </p:cNvPr>
          <p:cNvSpPr txBox="1">
            <a:spLocks/>
          </p:cNvSpPr>
          <p:nvPr/>
        </p:nvSpPr>
        <p:spPr>
          <a:xfrm>
            <a:off x="782077" y="1301454"/>
            <a:ext cx="7615469" cy="340188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72000" indent="-24300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Stretch the spectrum in time using dispersion in optical fibres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moving away from real-time sampling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opens up the possibility for lower bandwidth, continuous acquisition (</a:t>
            </a:r>
            <a:r>
              <a:rPr lang="en-US" dirty="0" err="1"/>
              <a:t>RFSoC</a:t>
            </a:r>
            <a:r>
              <a:rPr lang="en-US" dirty="0"/>
              <a:t>) </a:t>
            </a:r>
          </a:p>
          <a:p>
            <a:pPr marL="243000" lvl="2" indent="0">
              <a:lnSpc>
                <a:spcPct val="110000"/>
              </a:lnSpc>
              <a:buNone/>
            </a:pPr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E7E2D836-6331-6C3B-FBF1-EA946EDC31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5609464" y="3167919"/>
            <a:ext cx="2351522" cy="28723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289E03-DECE-96F2-FE58-FCEF23B092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7915" y="2550232"/>
            <a:ext cx="2519171" cy="1440103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4F4C6E32-BCAE-BD46-547F-006BEB9B0ACC}"/>
              </a:ext>
            </a:extLst>
          </p:cNvPr>
          <p:cNvSpPr/>
          <p:nvPr/>
        </p:nvSpPr>
        <p:spPr>
          <a:xfrm>
            <a:off x="4172146" y="2914874"/>
            <a:ext cx="535598" cy="535598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282E202-258C-F27B-9EB7-3169DE1D4EF1}"/>
              </a:ext>
            </a:extLst>
          </p:cNvPr>
          <p:cNvSpPr/>
          <p:nvPr/>
        </p:nvSpPr>
        <p:spPr>
          <a:xfrm>
            <a:off x="4292668" y="2916156"/>
            <a:ext cx="535598" cy="535598"/>
          </a:xfrm>
          <a:prstGeom prst="ellipse">
            <a:avLst/>
          </a:prstGeom>
          <a:noFill/>
          <a:ln w="28575">
            <a:solidFill>
              <a:srgbClr val="008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A10CCF9-6C8B-BC4C-0010-AC5942F40DF5}"/>
              </a:ext>
            </a:extLst>
          </p:cNvPr>
          <p:cNvCxnSpPr>
            <a:cxnSpLocks/>
          </p:cNvCxnSpPr>
          <p:nvPr/>
        </p:nvCxnSpPr>
        <p:spPr>
          <a:xfrm flipH="1">
            <a:off x="1763535" y="3450473"/>
            <a:ext cx="6598389" cy="0"/>
          </a:xfrm>
          <a:prstGeom prst="line">
            <a:avLst/>
          </a:prstGeom>
          <a:ln w="28575" cap="rnd">
            <a:solidFill>
              <a:srgbClr val="008000"/>
            </a:solidFill>
            <a:round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74260571-1F1B-A710-C4EB-7981857C822B}"/>
              </a:ext>
            </a:extLst>
          </p:cNvPr>
          <p:cNvSpPr/>
          <p:nvPr/>
        </p:nvSpPr>
        <p:spPr>
          <a:xfrm>
            <a:off x="2357847" y="3640851"/>
            <a:ext cx="648954" cy="22547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101010"/>
                </a:solidFill>
              </a:rPr>
              <a:t>real time</a:t>
            </a:r>
            <a:endParaRPr lang="en-US" sz="1000" dirty="0">
              <a:solidFill>
                <a:srgbClr val="101010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9467569-D4A6-F85D-639E-90B32DDC3A95}"/>
              </a:ext>
            </a:extLst>
          </p:cNvPr>
          <p:cNvSpPr/>
          <p:nvPr/>
        </p:nvSpPr>
        <p:spPr>
          <a:xfrm>
            <a:off x="5955377" y="3640892"/>
            <a:ext cx="1659696" cy="225478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rgbClr val="101010"/>
                </a:solidFill>
              </a:rPr>
              <a:t>stretched time</a:t>
            </a:r>
            <a:endParaRPr lang="en-US" sz="1000" dirty="0">
              <a:solidFill>
                <a:srgbClr val="10101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913C61-4AD6-07D0-6261-51E23E069746}"/>
              </a:ext>
            </a:extLst>
          </p:cNvPr>
          <p:cNvSpPr txBox="1"/>
          <p:nvPr/>
        </p:nvSpPr>
        <p:spPr>
          <a:xfrm>
            <a:off x="6341151" y="4270603"/>
            <a:ext cx="1084611" cy="283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1400" b="1" dirty="0">
                <a:solidFill>
                  <a:srgbClr val="0F124A"/>
                </a:solidFill>
              </a:rPr>
              <a:t>time stretch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05D54C2-4E8B-069F-598B-7D645A85EFAF}"/>
              </a:ext>
            </a:extLst>
          </p:cNvPr>
          <p:cNvSpPr/>
          <p:nvPr/>
        </p:nvSpPr>
        <p:spPr>
          <a:xfrm>
            <a:off x="3836669" y="2379344"/>
            <a:ext cx="1327075" cy="462455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rgbClr val="101010"/>
                </a:solidFill>
              </a:rPr>
              <a:t>linear dispersion in </a:t>
            </a:r>
            <a:r>
              <a:rPr lang="en-US" sz="1100" b="1" dirty="0">
                <a:solidFill>
                  <a:srgbClr val="008000"/>
                </a:solidFill>
              </a:rPr>
              <a:t>optical </a:t>
            </a:r>
            <a:r>
              <a:rPr lang="en-US" sz="1100" b="1" dirty="0" err="1">
                <a:solidFill>
                  <a:srgbClr val="008000"/>
                </a:solidFill>
              </a:rPr>
              <a:t>fibre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D3AB7EC-6A40-07EC-A680-E68639951FAD}"/>
              </a:ext>
            </a:extLst>
          </p:cNvPr>
          <p:cNvSpPr/>
          <p:nvPr/>
        </p:nvSpPr>
        <p:spPr>
          <a:xfrm>
            <a:off x="4025005" y="3039696"/>
            <a:ext cx="950402" cy="28723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101010"/>
                </a:solidFill>
              </a:rPr>
              <a:t>~ km</a:t>
            </a:r>
            <a:endParaRPr lang="en-US" dirty="0">
              <a:solidFill>
                <a:srgbClr val="101010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876C068-7158-889E-3008-556D6D287C9A}"/>
              </a:ext>
            </a:extLst>
          </p:cNvPr>
          <p:cNvGrpSpPr/>
          <p:nvPr/>
        </p:nvGrpSpPr>
        <p:grpSpPr>
          <a:xfrm>
            <a:off x="2480682" y="3516846"/>
            <a:ext cx="403284" cy="71574"/>
            <a:chOff x="4226011" y="4327098"/>
            <a:chExt cx="595119" cy="105620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EEB7AA3-15DC-00E9-3BEC-6A90C0220991}"/>
                </a:ext>
              </a:extLst>
            </p:cNvPr>
            <p:cNvCxnSpPr/>
            <p:nvPr/>
          </p:nvCxnSpPr>
          <p:spPr>
            <a:xfrm>
              <a:off x="4226011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B0AEEF9-819F-8A2D-390F-85310E03E012}"/>
                </a:ext>
              </a:extLst>
            </p:cNvPr>
            <p:cNvCxnSpPr/>
            <p:nvPr/>
          </p:nvCxnSpPr>
          <p:spPr>
            <a:xfrm>
              <a:off x="4377702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3D6E27B-3050-09A9-9B34-9D8615D5148B}"/>
                </a:ext>
              </a:extLst>
            </p:cNvPr>
            <p:cNvCxnSpPr/>
            <p:nvPr/>
          </p:nvCxnSpPr>
          <p:spPr>
            <a:xfrm>
              <a:off x="4527882" y="4328366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1525B4A-1D4A-6676-9F28-5677DC0B5FB9}"/>
                </a:ext>
              </a:extLst>
            </p:cNvPr>
            <p:cNvCxnSpPr/>
            <p:nvPr/>
          </p:nvCxnSpPr>
          <p:spPr>
            <a:xfrm>
              <a:off x="4673943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DE1E2E4-7A8C-A8DA-1C65-1E2D852C1804}"/>
                </a:ext>
              </a:extLst>
            </p:cNvPr>
            <p:cNvCxnSpPr/>
            <p:nvPr/>
          </p:nvCxnSpPr>
          <p:spPr>
            <a:xfrm>
              <a:off x="4821130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485DCAD-8CB3-0A72-5C0F-83508953496C}"/>
              </a:ext>
            </a:extLst>
          </p:cNvPr>
          <p:cNvGrpSpPr/>
          <p:nvPr/>
        </p:nvGrpSpPr>
        <p:grpSpPr>
          <a:xfrm>
            <a:off x="6135268" y="3538573"/>
            <a:ext cx="1281349" cy="47999"/>
            <a:chOff x="4226011" y="4327098"/>
            <a:chExt cx="595119" cy="105620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FEBB44F-357F-5416-6BBC-F346769729D3}"/>
                </a:ext>
              </a:extLst>
            </p:cNvPr>
            <p:cNvCxnSpPr/>
            <p:nvPr/>
          </p:nvCxnSpPr>
          <p:spPr>
            <a:xfrm>
              <a:off x="4226011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E8CD861-CF7B-2E0B-FF1C-A4F4225FDD0E}"/>
                </a:ext>
              </a:extLst>
            </p:cNvPr>
            <p:cNvCxnSpPr/>
            <p:nvPr/>
          </p:nvCxnSpPr>
          <p:spPr>
            <a:xfrm>
              <a:off x="4377702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06B3960-0C9E-8C16-071D-BD342DFF0EA4}"/>
                </a:ext>
              </a:extLst>
            </p:cNvPr>
            <p:cNvCxnSpPr/>
            <p:nvPr/>
          </p:nvCxnSpPr>
          <p:spPr>
            <a:xfrm>
              <a:off x="4527882" y="4328366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B36731A-09B1-D7CF-DA88-BDE5D9401374}"/>
                </a:ext>
              </a:extLst>
            </p:cNvPr>
            <p:cNvCxnSpPr/>
            <p:nvPr/>
          </p:nvCxnSpPr>
          <p:spPr>
            <a:xfrm>
              <a:off x="4673943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6538FC20-B9FE-EA4C-0895-4EEB5B759345}"/>
                </a:ext>
              </a:extLst>
            </p:cNvPr>
            <p:cNvCxnSpPr/>
            <p:nvPr/>
          </p:nvCxnSpPr>
          <p:spPr>
            <a:xfrm>
              <a:off x="4821130" y="4327098"/>
              <a:ext cx="0" cy="104352"/>
            </a:xfrm>
            <a:prstGeom prst="line">
              <a:avLst/>
            </a:prstGeom>
            <a:ln w="127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B7405872-8D38-3B27-136A-BC76D9D048DC}"/>
              </a:ext>
            </a:extLst>
          </p:cNvPr>
          <p:cNvSpPr txBox="1"/>
          <p:nvPr/>
        </p:nvSpPr>
        <p:spPr>
          <a:xfrm>
            <a:off x="2098049" y="4270604"/>
            <a:ext cx="1372487" cy="283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</a:pPr>
            <a:r>
              <a:rPr lang="en-US" sz="1400" b="1" dirty="0">
                <a:solidFill>
                  <a:srgbClr val="0F124A"/>
                </a:solidFill>
              </a:rPr>
              <a:t>radio-over-</a:t>
            </a:r>
            <a:r>
              <a:rPr lang="en-US" sz="1400" b="1" dirty="0" err="1">
                <a:solidFill>
                  <a:srgbClr val="0F124A"/>
                </a:solidFill>
              </a:rPr>
              <a:t>fibre</a:t>
            </a:r>
            <a:endParaRPr lang="en-US" sz="1400" b="1" dirty="0">
              <a:solidFill>
                <a:srgbClr val="0F124A"/>
              </a:solidFill>
            </a:endParaRPr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AD5CC42B-9D6D-599A-7CC2-D82356203887}"/>
              </a:ext>
            </a:extLst>
          </p:cNvPr>
          <p:cNvSpPr/>
          <p:nvPr/>
        </p:nvSpPr>
        <p:spPr>
          <a:xfrm>
            <a:off x="1306258" y="4201555"/>
            <a:ext cx="457277" cy="455591"/>
          </a:xfrm>
          <a:prstGeom prst="roundRect">
            <a:avLst>
              <a:gd name="adj" fmla="val 50000"/>
            </a:avLst>
          </a:prstGeom>
          <a:solidFill>
            <a:srgbClr val="C4101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2" name="Arrow: Down 41">
            <a:extLst>
              <a:ext uri="{FF2B5EF4-FFF2-40B4-BE49-F238E27FC236}">
                <a16:creationId xmlns:a16="http://schemas.microsoft.com/office/drawing/2014/main" id="{E7B9CE00-1F55-5ABF-4690-0BC1943DE637}"/>
              </a:ext>
            </a:extLst>
          </p:cNvPr>
          <p:cNvSpPr/>
          <p:nvPr/>
        </p:nvSpPr>
        <p:spPr>
          <a:xfrm rot="16200000">
            <a:off x="1436302" y="4266558"/>
            <a:ext cx="222464" cy="320968"/>
          </a:xfrm>
          <a:prstGeom prst="downArrow">
            <a:avLst>
              <a:gd name="adj1" fmla="val 31250"/>
              <a:gd name="adj2" fmla="val 593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8920ECE2-78EA-A0F7-239E-05ACA33F7CEF}"/>
              </a:ext>
            </a:extLst>
          </p:cNvPr>
          <p:cNvSpPr/>
          <p:nvPr/>
        </p:nvSpPr>
        <p:spPr>
          <a:xfrm>
            <a:off x="5486760" y="4219259"/>
            <a:ext cx="432487" cy="430892"/>
          </a:xfrm>
          <a:prstGeom prst="roundRect">
            <a:avLst>
              <a:gd name="adj" fmla="val 50000"/>
            </a:avLst>
          </a:prstGeom>
          <a:solidFill>
            <a:srgbClr val="0F124A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45" name="Arrow: Down 44">
            <a:extLst>
              <a:ext uri="{FF2B5EF4-FFF2-40B4-BE49-F238E27FC236}">
                <a16:creationId xmlns:a16="http://schemas.microsoft.com/office/drawing/2014/main" id="{B5F12CA1-BA57-90B9-E022-ED7F84AE0BF5}"/>
              </a:ext>
            </a:extLst>
          </p:cNvPr>
          <p:cNvSpPr/>
          <p:nvPr/>
        </p:nvSpPr>
        <p:spPr>
          <a:xfrm rot="16200000">
            <a:off x="5609754" y="4280738"/>
            <a:ext cx="210404" cy="303568"/>
          </a:xfrm>
          <a:prstGeom prst="downArrow">
            <a:avLst>
              <a:gd name="adj1" fmla="val 31250"/>
              <a:gd name="adj2" fmla="val 5937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feld 1">
            <a:extLst>
              <a:ext uri="{FF2B5EF4-FFF2-40B4-BE49-F238E27FC236}">
                <a16:creationId xmlns:a16="http://schemas.microsoft.com/office/drawing/2014/main" id="{58BD8711-4554-FDBD-9B39-4D3F6C55470D}"/>
              </a:ext>
            </a:extLst>
          </p:cNvPr>
          <p:cNvSpPr txBox="1"/>
          <p:nvPr/>
        </p:nvSpPr>
        <p:spPr>
          <a:xfrm>
            <a:off x="1007831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22.05.2025 / FCC Week 2025</a:t>
            </a:r>
          </a:p>
        </p:txBody>
      </p:sp>
      <p:sp>
        <p:nvSpPr>
          <p:cNvPr id="5" name="Textfeld 2">
            <a:extLst>
              <a:ext uri="{FF2B5EF4-FFF2-40B4-BE49-F238E27FC236}">
                <a16:creationId xmlns:a16="http://schemas.microsoft.com/office/drawing/2014/main" id="{0E2BEF44-57E4-10AE-5FE2-54F1EED6E104}"/>
              </a:ext>
            </a:extLst>
          </p:cNvPr>
          <p:cNvSpPr txBox="1"/>
          <p:nvPr/>
        </p:nvSpPr>
        <p:spPr>
          <a:xfrm>
            <a:off x="3829644" y="87494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Andreas Schlögelhofer</a:t>
            </a:r>
          </a:p>
        </p:txBody>
      </p:sp>
    </p:spTree>
    <p:extLst>
      <p:ext uri="{BB962C8B-B14F-4D97-AF65-F5344CB8AC3E}">
        <p14:creationId xmlns:p14="http://schemas.microsoft.com/office/powerpoint/2010/main" val="3929558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5" grpId="0" animBg="1"/>
      <p:bldP spid="15" grpId="0"/>
      <p:bldP spid="36" grpId="0"/>
      <p:bldP spid="41" grpId="0" animBg="1"/>
      <p:bldP spid="42" grpId="0" animBg="1"/>
      <p:bldP spid="44" grpId="0" animBg="1"/>
      <p:bldP spid="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083872-37C0-F193-63CB-424719F8D1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500C2-A84B-6EFE-F373-97600EE688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Test setup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F22AECC4-BD23-39F9-052F-00519CAE71CE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0279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7749</TotalTime>
  <Words>1401</Words>
  <Application>Microsoft Office PowerPoint</Application>
  <PresentationFormat>On-screen Show (16:9)</PresentationFormat>
  <Paragraphs>327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1" baseType="lpstr">
      <vt:lpstr>Arial</vt:lpstr>
      <vt:lpstr>Calibri</vt:lpstr>
      <vt:lpstr>Cambria Math</vt:lpstr>
      <vt:lpstr>Courier New</vt:lpstr>
      <vt:lpstr>LM Roman 10</vt:lpstr>
      <vt:lpstr>Times New Roman</vt:lpstr>
      <vt:lpstr>Wingdings</vt:lpstr>
      <vt:lpstr>Introslides</vt:lpstr>
      <vt:lpstr>Titleslides, Conclusion</vt:lpstr>
      <vt:lpstr>Content Slides - Deep Blue</vt:lpstr>
      <vt:lpstr>Fast readout system for beam signal digitalization in the FCC era</vt:lpstr>
      <vt:lpstr>Table of contents</vt:lpstr>
      <vt:lpstr>How to maintain a high bandwidth? </vt:lpstr>
      <vt:lpstr>How to maintain a high bandwidth? </vt:lpstr>
      <vt:lpstr>How to maintain a high bandwidth? </vt:lpstr>
      <vt:lpstr>Radio-over-fibre with electro-optical modulators</vt:lpstr>
      <vt:lpstr>Spectral encoding</vt:lpstr>
      <vt:lpstr>Time stretch through spectral encoding</vt:lpstr>
      <vt:lpstr>Test setup</vt:lpstr>
      <vt:lpstr>Test setup</vt:lpstr>
      <vt:lpstr>Time conversion</vt:lpstr>
      <vt:lpstr>Time conversion</vt:lpstr>
      <vt:lpstr>Stretching and bandwidth </vt:lpstr>
      <vt:lpstr>LHC installation</vt:lpstr>
      <vt:lpstr>LHC installation</vt:lpstr>
      <vt:lpstr>PowerPoint Presentation</vt:lpstr>
      <vt:lpstr>PowerPoint Presentation</vt:lpstr>
      <vt:lpstr>PowerPoint Presentation</vt:lpstr>
      <vt:lpstr>Setup considerations</vt:lpstr>
      <vt:lpstr>Conclusion</vt:lpstr>
      <vt:lpstr>Thank you 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Andreas Schloegelhofer</cp:lastModifiedBy>
  <cp:revision>27</cp:revision>
  <dcterms:created xsi:type="dcterms:W3CDTF">2020-10-27T09:23:42Z</dcterms:created>
  <dcterms:modified xsi:type="dcterms:W3CDTF">2025-05-21T14:15:12Z</dcterms:modified>
</cp:coreProperties>
</file>