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61" r:id="rId2"/>
    <p:sldId id="400" r:id="rId3"/>
    <p:sldId id="401" r:id="rId4"/>
    <p:sldId id="408" r:id="rId5"/>
    <p:sldId id="403" r:id="rId6"/>
    <p:sldId id="411" r:id="rId7"/>
    <p:sldId id="405" r:id="rId8"/>
    <p:sldId id="416" r:id="rId9"/>
    <p:sldId id="417" r:id="rId10"/>
    <p:sldId id="418" r:id="rId11"/>
    <p:sldId id="419" r:id="rId12"/>
    <p:sldId id="406" r:id="rId13"/>
    <p:sldId id="420" r:id="rId14"/>
    <p:sldId id="407" r:id="rId1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50133C71-B455-4D21-8A8E-0F8FCBD562C4}">
          <p14:sldIdLst>
            <p14:sldId id="261"/>
            <p14:sldId id="400"/>
            <p14:sldId id="401"/>
            <p14:sldId id="408"/>
            <p14:sldId id="403"/>
            <p14:sldId id="411"/>
            <p14:sldId id="405"/>
            <p14:sldId id="416"/>
            <p14:sldId id="417"/>
            <p14:sldId id="418"/>
            <p14:sldId id="419"/>
            <p14:sldId id="406"/>
            <p14:sldId id="420"/>
          </p14:sldIdLst>
        </p14:section>
        <p14:section name="Backup" id="{1CCAD46B-9DE8-4149-BD93-0592ECBF5E71}">
          <p14:sldIdLst>
            <p14:sldId id="40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7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2F470E-AFB8-4CCA-A67B-8620CA98E3B0}" type="datetimeFigureOut">
              <a:rPr lang="it-IT" smtClean="0"/>
              <a:t>22/05/2025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A5173F-9585-4E9B-8270-7B7DD7BF8D9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7495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B1160-28A9-466B-8AF5-78E7CEC76BE0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64014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BE5098-48DB-CD64-6F13-30A2B77D90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169829D-DC5E-F8CA-FDCC-21B0B945A7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872A806-658A-989D-F798-510C10E5E5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45913B5-578A-A3F6-4E87-DA104BCBC0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B1160-28A9-466B-8AF5-78E7CEC76BE0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7717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B1160-28A9-466B-8AF5-78E7CEC76BE0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99551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B1160-28A9-466B-8AF5-78E7CEC76BE0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9369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062F26-272C-0CC0-40D9-71CD333A07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E1F62B0-DFC6-A58B-0018-4E3EEE82D4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6E95A2C-AA86-76DE-6CB7-B463FC23D8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8D695DE-3A2A-7AF0-2FF7-1875B48F04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B1160-28A9-466B-8AF5-78E7CEC76BE0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8459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B1160-28A9-466B-8AF5-78E7CEC76BE0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50828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A5173F-9585-4E9B-8270-7B7DD7BF8D98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73947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81937F-2763-7953-CC74-AB37F00692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F232FD8-6D2F-1AB7-14F9-2D487E9D8E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62C219D-E02E-1FA8-9E9E-1166000CCB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4EC4F07-A024-FC6F-442C-86A0DFF8F1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B1160-28A9-466B-8AF5-78E7CEC76BE0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4106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E0C16F-39FA-A3E2-DA31-94DC963CAD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296DD76-FD9A-F9CA-A626-5719F0D27B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6784EF6-E3F9-E2D2-2F3F-D000579615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32A0C01-5930-14B0-AB88-859895DEE7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B1160-28A9-466B-8AF5-78E7CEC76BE0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37200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449434-89E1-9269-C771-50C64BC52D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1B1E257-F45A-2BBA-823E-37EBA91469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97DC381-F0BE-B35F-054E-D841CF5EBA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3D2B5A7-EC99-4265-91C7-5E7AAA5BF8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B1160-28A9-466B-8AF5-78E7CEC76BE0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7291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13A5C8C-4FDC-0DD2-4DF6-B63A078B3B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753B990-DCA7-7F15-C530-02CF5C149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E41A56A-ACC6-5C0F-6ADF-F366D917D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65E74-863D-427F-9D95-2415CFD5A6E5}" type="datetime1">
              <a:rPr lang="it-IT" smtClean="0"/>
              <a:t>22/05/2025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81DEBE8-34F2-0B98-E14F-EE8AD6B09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Simone Busatto – INFN Milano LASA FCC-ee HTS sextupole &amp; quadrupole design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3F5E696-71DE-0D40-7315-BCD0A5A19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AAEB6-E17B-4ED1-8E33-47C789124C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4666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DB5BB7-0A88-AEDD-86EC-5C2CC2A5B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B730159-34FD-49AD-A436-5F541A8A8F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0273625-C0B3-809C-8351-98668E0B8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2897-B484-4906-91AA-66956543C9A7}" type="datetime1">
              <a:rPr lang="it-IT" smtClean="0"/>
              <a:t>22/05/2025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3A96EFC-1C3C-FFD6-21EE-D99E5AF83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Simone Busatto – INFN Milano LASA FCC-ee HTS sextupole &amp; quadrupole design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5BC68CF-B998-C838-9276-CC9690BBB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AAEB6-E17B-4ED1-8E33-47C789124C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3606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62D35D8-B23B-8B85-A265-66F9B57E97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3372D40-4415-21D2-2099-50A7694B4C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D6E952C-3DF3-AA58-B64C-E49F5B10B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8F73F-70E9-45F9-8E55-3DD324BBE7B3}" type="datetime1">
              <a:rPr lang="it-IT" smtClean="0"/>
              <a:t>22/05/2025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5F41798-2985-262E-E6DE-EE1BB5B85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Simone Busatto – INFN Milano LASA FCC-ee HTS sextupole &amp; quadrupole design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1D68EE6-953D-4FF5-277A-58DE01EDA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AAEB6-E17B-4ED1-8E33-47C789124C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5308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42253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07DFD2-ED7A-512D-2A73-1AB3AB739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1BC20AB-D7F7-432E-3204-6A87952F4B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1A6CE9D-1A0E-8292-788E-C3FAA9E16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854A9-F166-49FD-B4EE-0261B876BFE0}" type="datetime1">
              <a:rPr lang="it-IT" smtClean="0"/>
              <a:t>22/05/2025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6912C06-22AB-27A4-E6EB-255DF4F70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Simone Busatto – INFN Milano LASA FCC-ee HTS sextupole &amp; quadrupole design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8851862-1C27-FD9E-9572-A0C1EE620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AAEB6-E17B-4ED1-8E33-47C789124C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792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E00BCF-DCB9-D000-43A4-D915B38DF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F7A05C4-23A6-546B-4A99-FAEE7C68DC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8F6B798-DF44-1ECC-578D-A514611F3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2C1B1-AA56-4E01-A73F-34C947AAE6DD}" type="datetime1">
              <a:rPr lang="it-IT" smtClean="0"/>
              <a:t>22/05/2025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AA439E-EA49-730A-13BD-F3DBB07BF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Simone Busatto – INFN Milano LASA FCC-ee HTS sextupole &amp; quadrupole design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C15653-D4BD-B1C1-9394-1CA19EB25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AAEB6-E17B-4ED1-8E33-47C789124C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4435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83C594-B8F7-FF13-0197-E5CD55243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0567005-0D34-EA61-75D6-4ECB647FB3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438FE79-D257-87EC-9223-C82D6A563E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E71F2F6-32DF-F272-AD9C-C951C8483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F0CB-40CF-4DB9-B634-2F07DBA836F1}" type="datetime1">
              <a:rPr lang="it-IT" smtClean="0"/>
              <a:t>22/05/2025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5288877-5671-3705-6796-2D871615D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Simone Busatto – INFN Milano LASA FCC-ee HTS sextupole &amp; quadrupole design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96C1FC3-C303-B3C2-74F8-CC3B5FE80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AAEB6-E17B-4ED1-8E33-47C789124C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5354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640B3A-0914-2B45-29FA-E58D4B8AB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F9E0CDF-8EC6-6BBF-8006-EF3232F135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F0298C0-7C5D-59CD-C132-E405753F53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22A6E67-8DE1-52BB-7308-5322B57C7B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E68CCD5-5E5D-8AC9-8379-15475EA7CE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2D0D504-3FEB-ACF1-B3F4-E308B7A18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8D62C-F6FC-4BF5-A86B-DFE83F58EF31}" type="datetime1">
              <a:rPr lang="it-IT" smtClean="0"/>
              <a:t>22/05/2025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5189D87-0F6D-40F0-11CA-50BDD319D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Simone Busatto – INFN Milano LASA FCC-ee HTS sextupole &amp; quadrupole design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44503E0F-98B2-F18D-B385-9EF9E4460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AAEB6-E17B-4ED1-8E33-47C789124C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6102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AF7C3A4-3DDD-1060-39CF-7A99D31EA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4D461C2-7F0B-74F6-610D-1A563903E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688E-8832-466A-A090-B35521240B73}" type="datetime1">
              <a:rPr lang="it-IT" smtClean="0"/>
              <a:t>22/05/2025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585CBBA-71EC-2EB4-C406-CD9FA35C8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Simone Busatto – INFN Milano LASA FCC-ee HTS sextupole &amp; quadrupole design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5356AA3-E521-54B5-2DC0-9840F282B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AAEB6-E17B-4ED1-8E33-47C789124C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2559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5137861C-E542-E68D-D7E4-264C35601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7943E-3825-4D3C-8DB0-12C3D38141A7}" type="datetime1">
              <a:rPr lang="it-IT" smtClean="0"/>
              <a:t>22/05/2025</a:t>
            </a:fld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A2C69B3-804C-2744-7F17-24394DC0E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Simone Busatto – INFN Milano LASA FCC-ee HTS sextupole &amp; quadrupole design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7184DE6-9939-348B-6D01-61F968066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AAEB6-E17B-4ED1-8E33-47C789124C8D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Immagine 6" descr="Immagine che contiene Carattere, testo, logo, Elementi grafici&#10;&#10;Il contenuto generato dall'IA potrebbe non essere corretto.">
            <a:extLst>
              <a:ext uri="{FF2B5EF4-FFF2-40B4-BE49-F238E27FC236}">
                <a16:creationId xmlns:a16="http://schemas.microsoft.com/office/drawing/2014/main" id="{E29AA82C-57ED-BEA3-2686-B4D66A39C2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24282"/>
            <a:ext cx="1844509" cy="833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628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348313-8198-375F-0DA4-CC7C19D13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9F26441-AAD7-5A9F-63F7-E5A085697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8E935E3-C786-0D1B-53F5-710F7E9DEF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BDB6FF2-E37C-5DA6-8678-130A0074C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0E07C-264D-47FE-9051-BAD4EE32CDAD}" type="datetime1">
              <a:rPr lang="it-IT" smtClean="0"/>
              <a:t>22/05/2025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C0247B2-5742-7A25-F6C0-A8B1D3736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Simone Busatto – INFN Milano LASA FCC-ee HTS sextupole &amp; quadrupole design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DE5AD7E-2911-DF8A-1F6E-3EEDB7865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AAEB6-E17B-4ED1-8E33-47C789124C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27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09D464-65C1-DE57-9759-8B2583E23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4EBF11F-0266-7137-BD42-B73FD44BF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1A4B4F6-45DF-401D-0CC5-AAE545D781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7C67762-B589-14E7-B05A-7C2B8AC14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615E-0BA5-48C3-976E-6317B039BEFF}" type="datetime1">
              <a:rPr lang="it-IT" smtClean="0"/>
              <a:t>22/05/2025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2AD2DB8-8EBE-B187-6EDE-C6FA1B16D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Simone Busatto – INFN Milano LASA FCC-ee HTS sextupole &amp; quadrupole design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FC5289F-0198-4D1E-BAD8-8F3CC4389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AAEB6-E17B-4ED1-8E33-47C789124C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7647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C612697-1E9E-4FF8-F008-D4F304EF3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1F78931-27E6-A3B9-215A-2CC1FE15B5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C6F7345-E593-2444-5258-3B7955FAFB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EC9476-BEA6-400D-B86E-582AD05C30F9}" type="datetime1">
              <a:rPr lang="it-IT" smtClean="0"/>
              <a:t>22/05/2025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32CC1FA-A008-4DEB-9882-59BE16B948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it-IT"/>
              <a:t>Simone Busatto – INFN Milano LASA FCC-ee HTS sextupole &amp; quadrupole design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F766D44-6E85-6B64-4118-D7E8BE4BC7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9AAEB6-E17B-4ED1-8E33-47C789124C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283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7" Type="http://schemas.openxmlformats.org/officeDocument/2006/relationships/image" Target="../media/image1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0.png"/><Relationship Id="rId5" Type="http://schemas.openxmlformats.org/officeDocument/2006/relationships/image" Target="../media/image120.png"/><Relationship Id="rId4" Type="http://schemas.openxmlformats.org/officeDocument/2006/relationships/image" Target="../media/image1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41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DE4D8C2C-FDD4-E2D9-EA65-F27B3A3F4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111" y="-9632"/>
            <a:ext cx="12256222" cy="2932970"/>
          </a:xfrm>
          <a:prstGeom prst="rect">
            <a:avLst/>
          </a:prstGeom>
        </p:spPr>
      </p:pic>
      <p:sp>
        <p:nvSpPr>
          <p:cNvPr id="27" name="Figura a mano libera: forma 26">
            <a:extLst>
              <a:ext uri="{FF2B5EF4-FFF2-40B4-BE49-F238E27FC236}">
                <a16:creationId xmlns:a16="http://schemas.microsoft.com/office/drawing/2014/main" id="{EA1D2F55-D107-43B5-C568-02EDCF061B45}"/>
              </a:ext>
            </a:extLst>
          </p:cNvPr>
          <p:cNvSpPr/>
          <p:nvPr/>
        </p:nvSpPr>
        <p:spPr>
          <a:xfrm>
            <a:off x="5546791" y="518812"/>
            <a:ext cx="6677320" cy="2395039"/>
          </a:xfrm>
          <a:custGeom>
            <a:avLst/>
            <a:gdLst>
              <a:gd name="connsiteX0" fmla="*/ 1523616 w 6677320"/>
              <a:gd name="connsiteY0" fmla="*/ 0 h 2638981"/>
              <a:gd name="connsiteX1" fmla="*/ 6677320 w 6677320"/>
              <a:gd name="connsiteY1" fmla="*/ 0 h 2638981"/>
              <a:gd name="connsiteX2" fmla="*/ 6677320 w 6677320"/>
              <a:gd name="connsiteY2" fmla="*/ 2638981 h 2638981"/>
              <a:gd name="connsiteX3" fmla="*/ 0 w 6677320"/>
              <a:gd name="connsiteY3" fmla="*/ 2638981 h 2638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77320" h="2638981">
                <a:moveTo>
                  <a:pt x="1523616" y="0"/>
                </a:moveTo>
                <a:lnTo>
                  <a:pt x="6677320" y="0"/>
                </a:lnTo>
                <a:lnTo>
                  <a:pt x="6677320" y="2638981"/>
                </a:lnTo>
                <a:lnTo>
                  <a:pt x="0" y="2638981"/>
                </a:lnTo>
                <a:close/>
              </a:path>
            </a:pathLst>
          </a:custGeom>
          <a:gradFill flip="none" rotWithShape="1">
            <a:gsLst>
              <a:gs pos="45000">
                <a:srgbClr val="82888F">
                  <a:alpha val="0"/>
                </a:srgbClr>
              </a:gs>
              <a:gs pos="100000">
                <a:srgbClr val="727379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7ACAD92-096A-80FF-686D-8864E418F4D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333876" y="3350381"/>
            <a:ext cx="7699240" cy="2710163"/>
          </a:xfrm>
          <a:noFill/>
        </p:spPr>
        <p:txBody>
          <a:bodyPr anchor="ctr">
            <a:normAutofit fontScale="90000"/>
          </a:bodyPr>
          <a:lstStyle/>
          <a:p>
            <a:pPr algn="r"/>
            <a:r>
              <a:rPr lang="en-US" sz="49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Flat racetrack HTS design option for the lattice combined function MQ/MS of the FCC-ee collider ring</a:t>
            </a:r>
            <a:endParaRPr lang="it-IT" sz="4000" dirty="0">
              <a:solidFill>
                <a:srgbClr val="01648D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B2D2A36B-AC78-F371-412F-CAF49EF83F2E}"/>
              </a:ext>
            </a:extLst>
          </p:cNvPr>
          <p:cNvSpPr txBox="1"/>
          <p:nvPr/>
        </p:nvSpPr>
        <p:spPr>
          <a:xfrm>
            <a:off x="6776942" y="2092385"/>
            <a:ext cx="5256173" cy="646331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/>
            <a:b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22nd</a:t>
            </a:r>
            <a:r>
              <a:rPr lang="en-US" b="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 May 2025 | 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Wien</a:t>
            </a:r>
            <a:r>
              <a:rPr lang="en-US" b="0" i="0" dirty="0">
                <a:solidFill>
                  <a:schemeClr val="bg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Austria</a:t>
            </a:r>
            <a:endParaRPr lang="it-IT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35FBEA36-EA47-B984-93EC-1A21217E5CCA}"/>
              </a:ext>
            </a:extLst>
          </p:cNvPr>
          <p:cNvGrpSpPr/>
          <p:nvPr/>
        </p:nvGrpSpPr>
        <p:grpSpPr>
          <a:xfrm>
            <a:off x="8176030" y="1225003"/>
            <a:ext cx="1130994" cy="569781"/>
            <a:chOff x="1683780" y="884176"/>
            <a:chExt cx="643969" cy="324425"/>
          </a:xfrm>
        </p:grpSpPr>
        <p:sp>
          <p:nvSpPr>
            <p:cNvPr id="17" name="Figura a mano libera: forma 16">
              <a:extLst>
                <a:ext uri="{FF2B5EF4-FFF2-40B4-BE49-F238E27FC236}">
                  <a16:creationId xmlns:a16="http://schemas.microsoft.com/office/drawing/2014/main" id="{AEF5F799-18D8-447A-5BD5-C000A8247FC0}"/>
                </a:ext>
              </a:extLst>
            </p:cNvPr>
            <p:cNvSpPr/>
            <p:nvPr/>
          </p:nvSpPr>
          <p:spPr>
            <a:xfrm>
              <a:off x="1922338" y="1001743"/>
              <a:ext cx="22414" cy="127754"/>
            </a:xfrm>
            <a:custGeom>
              <a:avLst/>
              <a:gdLst>
                <a:gd name="connsiteX0" fmla="*/ -30 w 351995"/>
                <a:gd name="connsiteY0" fmla="*/ -13 h 2006315"/>
                <a:gd name="connsiteX1" fmla="*/ 351966 w 351995"/>
                <a:gd name="connsiteY1" fmla="*/ -13 h 2006315"/>
                <a:gd name="connsiteX2" fmla="*/ 351966 w 351995"/>
                <a:gd name="connsiteY2" fmla="*/ 2006302 h 2006315"/>
                <a:gd name="connsiteX3" fmla="*/ -30 w 351995"/>
                <a:gd name="connsiteY3" fmla="*/ 2006302 h 2006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995" h="2006315">
                  <a:moveTo>
                    <a:pt x="-30" y="-13"/>
                  </a:moveTo>
                  <a:lnTo>
                    <a:pt x="351966" y="-13"/>
                  </a:lnTo>
                  <a:lnTo>
                    <a:pt x="351966" y="2006302"/>
                  </a:lnTo>
                  <a:lnTo>
                    <a:pt x="-30" y="2006302"/>
                  </a:lnTo>
                  <a:close/>
                </a:path>
              </a:pathLst>
            </a:custGeom>
            <a:solidFill>
              <a:schemeClr val="bg1"/>
            </a:solidFill>
            <a:ln w="23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Figura a mano libera: forma 17">
              <a:extLst>
                <a:ext uri="{FF2B5EF4-FFF2-40B4-BE49-F238E27FC236}">
                  <a16:creationId xmlns:a16="http://schemas.microsoft.com/office/drawing/2014/main" id="{CB573B52-2476-E0D6-FC30-7F7AEA4B4217}"/>
                </a:ext>
              </a:extLst>
            </p:cNvPr>
            <p:cNvSpPr/>
            <p:nvPr/>
          </p:nvSpPr>
          <p:spPr>
            <a:xfrm>
              <a:off x="1977013" y="1001737"/>
              <a:ext cx="103798" cy="127760"/>
            </a:xfrm>
            <a:custGeom>
              <a:avLst/>
              <a:gdLst>
                <a:gd name="connsiteX0" fmla="*/ -30 w 1630089"/>
                <a:gd name="connsiteY0" fmla="*/ -13 h 2006407"/>
                <a:gd name="connsiteX1" fmla="*/ 371624 w 1630089"/>
                <a:gd name="connsiteY1" fmla="*/ -13 h 2006407"/>
                <a:gd name="connsiteX2" fmla="*/ 1289377 w 1630089"/>
                <a:gd name="connsiteY2" fmla="*/ 1478109 h 2006407"/>
                <a:gd name="connsiteX3" fmla="*/ 1295010 w 1630089"/>
                <a:gd name="connsiteY3" fmla="*/ 1478109 h 2006407"/>
                <a:gd name="connsiteX4" fmla="*/ 1295010 w 1630089"/>
                <a:gd name="connsiteY4" fmla="*/ -13 h 2006407"/>
                <a:gd name="connsiteX5" fmla="*/ 1630060 w 1630089"/>
                <a:gd name="connsiteY5" fmla="*/ -13 h 2006407"/>
                <a:gd name="connsiteX6" fmla="*/ 1630060 w 1630089"/>
                <a:gd name="connsiteY6" fmla="*/ 2006395 h 2006407"/>
                <a:gd name="connsiteX7" fmla="*/ 1258429 w 1630089"/>
                <a:gd name="connsiteY7" fmla="*/ 2006395 h 2006407"/>
                <a:gd name="connsiteX8" fmla="*/ 343458 w 1630089"/>
                <a:gd name="connsiteY8" fmla="*/ 531165 h 2006407"/>
                <a:gd name="connsiteX9" fmla="*/ 335043 w 1630089"/>
                <a:gd name="connsiteY9" fmla="*/ 531165 h 2006407"/>
                <a:gd name="connsiteX10" fmla="*/ 335043 w 1630089"/>
                <a:gd name="connsiteY10" fmla="*/ 2006395 h 2006407"/>
                <a:gd name="connsiteX11" fmla="*/ -30 w 1630089"/>
                <a:gd name="connsiteY11" fmla="*/ 2006395 h 200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0089" h="2006407">
                  <a:moveTo>
                    <a:pt x="-30" y="-13"/>
                  </a:moveTo>
                  <a:lnTo>
                    <a:pt x="371624" y="-13"/>
                  </a:lnTo>
                  <a:lnTo>
                    <a:pt x="1289377" y="1478109"/>
                  </a:lnTo>
                  <a:lnTo>
                    <a:pt x="1295010" y="1478109"/>
                  </a:lnTo>
                  <a:lnTo>
                    <a:pt x="1295010" y="-13"/>
                  </a:lnTo>
                  <a:lnTo>
                    <a:pt x="1630060" y="-13"/>
                  </a:lnTo>
                  <a:lnTo>
                    <a:pt x="1630060" y="2006395"/>
                  </a:lnTo>
                  <a:lnTo>
                    <a:pt x="1258429" y="2006395"/>
                  </a:lnTo>
                  <a:lnTo>
                    <a:pt x="343458" y="531165"/>
                  </a:lnTo>
                  <a:lnTo>
                    <a:pt x="335043" y="531165"/>
                  </a:lnTo>
                  <a:lnTo>
                    <a:pt x="335043" y="2006395"/>
                  </a:lnTo>
                  <a:lnTo>
                    <a:pt x="-30" y="2006395"/>
                  </a:lnTo>
                  <a:close/>
                </a:path>
              </a:pathLst>
            </a:custGeom>
            <a:solidFill>
              <a:schemeClr val="bg1"/>
            </a:solidFill>
            <a:ln w="23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Figura a mano libera: forma 18">
              <a:extLst>
                <a:ext uri="{FF2B5EF4-FFF2-40B4-BE49-F238E27FC236}">
                  <a16:creationId xmlns:a16="http://schemas.microsoft.com/office/drawing/2014/main" id="{EAFBFB63-487C-A7CD-04AE-CF93EE26BB31}"/>
                </a:ext>
              </a:extLst>
            </p:cNvPr>
            <p:cNvSpPr/>
            <p:nvPr/>
          </p:nvSpPr>
          <p:spPr>
            <a:xfrm>
              <a:off x="2113188" y="1001737"/>
              <a:ext cx="88378" cy="127760"/>
            </a:xfrm>
            <a:custGeom>
              <a:avLst/>
              <a:gdLst>
                <a:gd name="connsiteX0" fmla="*/ -30 w 1387930"/>
                <a:gd name="connsiteY0" fmla="*/ -13 h 2006407"/>
                <a:gd name="connsiteX1" fmla="*/ 1387901 w 1387930"/>
                <a:gd name="connsiteY1" fmla="*/ -13 h 2006407"/>
                <a:gd name="connsiteX2" fmla="*/ 1387901 w 1387930"/>
                <a:gd name="connsiteY2" fmla="*/ 303488 h 2006407"/>
                <a:gd name="connsiteX3" fmla="*/ 351873 w 1387930"/>
                <a:gd name="connsiteY3" fmla="*/ 303488 h 2006407"/>
                <a:gd name="connsiteX4" fmla="*/ 351873 w 1387930"/>
                <a:gd name="connsiteY4" fmla="*/ 828974 h 2006407"/>
                <a:gd name="connsiteX5" fmla="*/ 1261234 w 1387930"/>
                <a:gd name="connsiteY5" fmla="*/ 828974 h 2006407"/>
                <a:gd name="connsiteX6" fmla="*/ 1261234 w 1387930"/>
                <a:gd name="connsiteY6" fmla="*/ 1115584 h 2006407"/>
                <a:gd name="connsiteX7" fmla="*/ 351873 w 1387930"/>
                <a:gd name="connsiteY7" fmla="*/ 1115584 h 2006407"/>
                <a:gd name="connsiteX8" fmla="*/ 351873 w 1387930"/>
                <a:gd name="connsiteY8" fmla="*/ 2006395 h 2006407"/>
                <a:gd name="connsiteX9" fmla="*/ -30 w 1387930"/>
                <a:gd name="connsiteY9" fmla="*/ 2006395 h 200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7930" h="2006407">
                  <a:moveTo>
                    <a:pt x="-30" y="-13"/>
                  </a:moveTo>
                  <a:lnTo>
                    <a:pt x="1387901" y="-13"/>
                  </a:lnTo>
                  <a:lnTo>
                    <a:pt x="1387901" y="303488"/>
                  </a:lnTo>
                  <a:lnTo>
                    <a:pt x="351873" y="303488"/>
                  </a:lnTo>
                  <a:lnTo>
                    <a:pt x="351873" y="828974"/>
                  </a:lnTo>
                  <a:lnTo>
                    <a:pt x="1261234" y="828974"/>
                  </a:lnTo>
                  <a:lnTo>
                    <a:pt x="1261234" y="1115584"/>
                  </a:lnTo>
                  <a:lnTo>
                    <a:pt x="351873" y="1115584"/>
                  </a:lnTo>
                  <a:lnTo>
                    <a:pt x="351873" y="2006395"/>
                  </a:lnTo>
                  <a:lnTo>
                    <a:pt x="-30" y="2006395"/>
                  </a:lnTo>
                  <a:close/>
                </a:path>
              </a:pathLst>
            </a:custGeom>
            <a:solidFill>
              <a:schemeClr val="bg1"/>
            </a:solidFill>
            <a:ln w="23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Figura a mano libera: forma 19">
              <a:extLst>
                <a:ext uri="{FF2B5EF4-FFF2-40B4-BE49-F238E27FC236}">
                  <a16:creationId xmlns:a16="http://schemas.microsoft.com/office/drawing/2014/main" id="{43B751AF-E110-FFFE-0BBE-FBF02BD09DD0}"/>
                </a:ext>
              </a:extLst>
            </p:cNvPr>
            <p:cNvSpPr/>
            <p:nvPr/>
          </p:nvSpPr>
          <p:spPr>
            <a:xfrm>
              <a:off x="2223952" y="1001737"/>
              <a:ext cx="103797" cy="127760"/>
            </a:xfrm>
            <a:custGeom>
              <a:avLst/>
              <a:gdLst>
                <a:gd name="connsiteX0" fmla="*/ -30 w 1630067"/>
                <a:gd name="connsiteY0" fmla="*/ -13 h 2006407"/>
                <a:gd name="connsiteX1" fmla="*/ 371601 w 1630067"/>
                <a:gd name="connsiteY1" fmla="*/ -13 h 2006407"/>
                <a:gd name="connsiteX2" fmla="*/ 1289377 w 1630067"/>
                <a:gd name="connsiteY2" fmla="*/ 1478109 h 2006407"/>
                <a:gd name="connsiteX3" fmla="*/ 1295080 w 1630067"/>
                <a:gd name="connsiteY3" fmla="*/ 1478109 h 2006407"/>
                <a:gd name="connsiteX4" fmla="*/ 1295080 w 1630067"/>
                <a:gd name="connsiteY4" fmla="*/ -13 h 2006407"/>
                <a:gd name="connsiteX5" fmla="*/ 1630037 w 1630067"/>
                <a:gd name="connsiteY5" fmla="*/ -13 h 2006407"/>
                <a:gd name="connsiteX6" fmla="*/ 1630037 w 1630067"/>
                <a:gd name="connsiteY6" fmla="*/ 2006395 h 2006407"/>
                <a:gd name="connsiteX7" fmla="*/ 1258406 w 1630067"/>
                <a:gd name="connsiteY7" fmla="*/ 2006395 h 2006407"/>
                <a:gd name="connsiteX8" fmla="*/ 343435 w 1630067"/>
                <a:gd name="connsiteY8" fmla="*/ 531165 h 2006407"/>
                <a:gd name="connsiteX9" fmla="*/ 335020 w 1630067"/>
                <a:gd name="connsiteY9" fmla="*/ 531165 h 2006407"/>
                <a:gd name="connsiteX10" fmla="*/ 335020 w 1630067"/>
                <a:gd name="connsiteY10" fmla="*/ 2006395 h 2006407"/>
                <a:gd name="connsiteX11" fmla="*/ -30 w 1630067"/>
                <a:gd name="connsiteY11" fmla="*/ 2006395 h 200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0067" h="2006407">
                  <a:moveTo>
                    <a:pt x="-30" y="-13"/>
                  </a:moveTo>
                  <a:lnTo>
                    <a:pt x="371601" y="-13"/>
                  </a:lnTo>
                  <a:lnTo>
                    <a:pt x="1289377" y="1478109"/>
                  </a:lnTo>
                  <a:lnTo>
                    <a:pt x="1295080" y="1478109"/>
                  </a:lnTo>
                  <a:lnTo>
                    <a:pt x="1295080" y="-13"/>
                  </a:lnTo>
                  <a:lnTo>
                    <a:pt x="1630037" y="-13"/>
                  </a:lnTo>
                  <a:lnTo>
                    <a:pt x="1630037" y="2006395"/>
                  </a:lnTo>
                  <a:lnTo>
                    <a:pt x="1258406" y="2006395"/>
                  </a:lnTo>
                  <a:lnTo>
                    <a:pt x="343435" y="531165"/>
                  </a:lnTo>
                  <a:lnTo>
                    <a:pt x="335020" y="531165"/>
                  </a:lnTo>
                  <a:lnTo>
                    <a:pt x="335020" y="2006395"/>
                  </a:lnTo>
                  <a:lnTo>
                    <a:pt x="-30" y="2006395"/>
                  </a:lnTo>
                  <a:close/>
                </a:path>
              </a:pathLst>
            </a:custGeom>
            <a:solidFill>
              <a:schemeClr val="bg1"/>
            </a:solidFill>
            <a:ln w="23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Figura a mano libera: forma 20">
              <a:extLst>
                <a:ext uri="{FF2B5EF4-FFF2-40B4-BE49-F238E27FC236}">
                  <a16:creationId xmlns:a16="http://schemas.microsoft.com/office/drawing/2014/main" id="{D3A16DAA-24B4-51BF-FC4A-7A13F5009722}"/>
                </a:ext>
              </a:extLst>
            </p:cNvPr>
            <p:cNvSpPr/>
            <p:nvPr/>
          </p:nvSpPr>
          <p:spPr>
            <a:xfrm>
              <a:off x="1683780" y="884176"/>
              <a:ext cx="607784" cy="324425"/>
            </a:xfrm>
            <a:custGeom>
              <a:avLst/>
              <a:gdLst>
                <a:gd name="connsiteX0" fmla="*/ 9369574 w 9544880"/>
                <a:gd name="connsiteY0" fmla="*/ 1822816 h 5094952"/>
                <a:gd name="connsiteX1" fmla="*/ 9502778 w 9544880"/>
                <a:gd name="connsiteY1" fmla="*/ 938340 h 5094952"/>
                <a:gd name="connsiteX2" fmla="*/ 7198416 w 9544880"/>
                <a:gd name="connsiteY2" fmla="*/ -13 h 5094952"/>
                <a:gd name="connsiteX3" fmla="*/ 7198602 w 9544880"/>
                <a:gd name="connsiteY3" fmla="*/ 348 h 5094952"/>
                <a:gd name="connsiteX4" fmla="*/ 7170714 w 9544880"/>
                <a:gd name="connsiteY4" fmla="*/ -13 h 5094952"/>
                <a:gd name="connsiteX5" fmla="*/ 4129720 w 9544880"/>
                <a:gd name="connsiteY5" fmla="*/ 544090 h 5094952"/>
                <a:gd name="connsiteX6" fmla="*/ 42064 w 9544880"/>
                <a:gd name="connsiteY6" fmla="*/ 4124695 h 5094952"/>
                <a:gd name="connsiteX7" fmla="*/ 2346582 w 9544880"/>
                <a:gd name="connsiteY7" fmla="*/ 5094940 h 5094952"/>
                <a:gd name="connsiteX8" fmla="*/ 2346767 w 9544880"/>
                <a:gd name="connsiteY8" fmla="*/ 5094940 h 5094952"/>
                <a:gd name="connsiteX9" fmla="*/ 5387599 w 9544880"/>
                <a:gd name="connsiteY9" fmla="*/ 4550851 h 5094952"/>
                <a:gd name="connsiteX10" fmla="*/ 6119826 w 9544880"/>
                <a:gd name="connsiteY10" fmla="*/ 4278424 h 5094952"/>
                <a:gd name="connsiteX11" fmla="*/ 5721211 w 9544880"/>
                <a:gd name="connsiteY11" fmla="*/ 4412370 h 5094952"/>
                <a:gd name="connsiteX12" fmla="*/ 953134 w 9544880"/>
                <a:gd name="connsiteY12" fmla="*/ 3935705 h 5094952"/>
                <a:gd name="connsiteX13" fmla="*/ 4656647 w 9544880"/>
                <a:gd name="connsiteY13" fmla="*/ 799963 h 5094952"/>
                <a:gd name="connsiteX14" fmla="*/ 7012149 w 9544880"/>
                <a:gd name="connsiteY14" fmla="*/ 368385 h 5094952"/>
                <a:gd name="connsiteX15" fmla="*/ 7356263 w 9544880"/>
                <a:gd name="connsiteY15" fmla="*/ 358352 h 5094952"/>
                <a:gd name="connsiteX16" fmla="*/ 9078987 w 9544880"/>
                <a:gd name="connsiteY16" fmla="*/ 801590 h 5094952"/>
                <a:gd name="connsiteX17" fmla="*/ 9424724 w 9544880"/>
                <a:gd name="connsiteY17" fmla="*/ 1276640 h 5094952"/>
                <a:gd name="connsiteX18" fmla="*/ 9439492 w 9544880"/>
                <a:gd name="connsiteY18" fmla="*/ 1335931 h 5094952"/>
                <a:gd name="connsiteX19" fmla="*/ 9369574 w 9544880"/>
                <a:gd name="connsiteY19" fmla="*/ 1822816 h 5094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44880" h="5094952">
                  <a:moveTo>
                    <a:pt x="9369574" y="1822816"/>
                  </a:moveTo>
                  <a:cubicBezTo>
                    <a:pt x="9541794" y="1504135"/>
                    <a:pt x="9588992" y="1203792"/>
                    <a:pt x="9502778" y="938340"/>
                  </a:cubicBezTo>
                  <a:cubicBezTo>
                    <a:pt x="9309347" y="342084"/>
                    <a:pt x="8469370" y="-13"/>
                    <a:pt x="7198416" y="-13"/>
                  </a:cubicBezTo>
                  <a:lnTo>
                    <a:pt x="7198602" y="348"/>
                  </a:lnTo>
                  <a:cubicBezTo>
                    <a:pt x="7189190" y="258"/>
                    <a:pt x="7180148" y="-13"/>
                    <a:pt x="7170714" y="-13"/>
                  </a:cubicBezTo>
                  <a:cubicBezTo>
                    <a:pt x="6245797" y="-13"/>
                    <a:pt x="5194191" y="188164"/>
                    <a:pt x="4129720" y="544090"/>
                  </a:cubicBezTo>
                  <a:cubicBezTo>
                    <a:pt x="1528975" y="1413661"/>
                    <a:pt x="-304669" y="3019951"/>
                    <a:pt x="42064" y="4124695"/>
                  </a:cubicBezTo>
                  <a:cubicBezTo>
                    <a:pt x="235761" y="4741091"/>
                    <a:pt x="1075651" y="5094940"/>
                    <a:pt x="2346582" y="5094940"/>
                  </a:cubicBezTo>
                  <a:lnTo>
                    <a:pt x="2346767" y="5094940"/>
                  </a:lnTo>
                  <a:cubicBezTo>
                    <a:pt x="3271706" y="5094940"/>
                    <a:pt x="4323127" y="4906851"/>
                    <a:pt x="5387599" y="4550851"/>
                  </a:cubicBezTo>
                  <a:cubicBezTo>
                    <a:pt x="5637895" y="4467068"/>
                    <a:pt x="5882211" y="4375766"/>
                    <a:pt x="6119826" y="4278424"/>
                  </a:cubicBezTo>
                  <a:cubicBezTo>
                    <a:pt x="5989428" y="4325070"/>
                    <a:pt x="5856502" y="4369888"/>
                    <a:pt x="5721211" y="4412370"/>
                  </a:cubicBezTo>
                  <a:cubicBezTo>
                    <a:pt x="3381821" y="5146745"/>
                    <a:pt x="1247082" y="4933159"/>
                    <a:pt x="953134" y="3935705"/>
                  </a:cubicBezTo>
                  <a:cubicBezTo>
                    <a:pt x="659209" y="2938066"/>
                    <a:pt x="2317349" y="1534240"/>
                    <a:pt x="4656647" y="799963"/>
                  </a:cubicBezTo>
                  <a:cubicBezTo>
                    <a:pt x="5492915" y="537491"/>
                    <a:pt x="6302941" y="396134"/>
                    <a:pt x="7012149" y="368385"/>
                  </a:cubicBezTo>
                  <a:cubicBezTo>
                    <a:pt x="7128800" y="361969"/>
                    <a:pt x="7243714" y="358352"/>
                    <a:pt x="7356263" y="358352"/>
                  </a:cubicBezTo>
                  <a:cubicBezTo>
                    <a:pt x="8137033" y="358352"/>
                    <a:pt x="8732787" y="515619"/>
                    <a:pt x="9078987" y="801590"/>
                  </a:cubicBezTo>
                  <a:cubicBezTo>
                    <a:pt x="9251138" y="931921"/>
                    <a:pt x="9369946" y="1090634"/>
                    <a:pt x="9424724" y="1276640"/>
                  </a:cubicBezTo>
                  <a:cubicBezTo>
                    <a:pt x="9430520" y="1296254"/>
                    <a:pt x="9435226" y="1315958"/>
                    <a:pt x="9439492" y="1335931"/>
                  </a:cubicBezTo>
                  <a:cubicBezTo>
                    <a:pt x="9459126" y="1489583"/>
                    <a:pt x="9435411" y="1652984"/>
                    <a:pt x="9369574" y="1822816"/>
                  </a:cubicBezTo>
                </a:path>
              </a:pathLst>
            </a:custGeom>
            <a:solidFill>
              <a:schemeClr val="bg1"/>
            </a:solidFill>
            <a:ln w="23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pic>
        <p:nvPicPr>
          <p:cNvPr id="5" name="Immagine 4" descr="Immagine che contiene logo, Carattere, testo, Elementi grafici&#10;&#10;Descrizione generata automaticamente">
            <a:extLst>
              <a:ext uri="{FF2B5EF4-FFF2-40B4-BE49-F238E27FC236}">
                <a16:creationId xmlns:a16="http://schemas.microsoft.com/office/drawing/2014/main" id="{2DCF2C16-B987-56C0-BC8C-48DA41D368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7837" y="1158531"/>
            <a:ext cx="2340333" cy="702727"/>
          </a:xfrm>
          <a:prstGeom prst="rect">
            <a:avLst/>
          </a:prstGeom>
        </p:spPr>
      </p:pic>
      <p:pic>
        <p:nvPicPr>
          <p:cNvPr id="1026" name="Picture 2" descr="PNRR - IRIS · Agenda (Indico)">
            <a:extLst>
              <a:ext uri="{FF2B5EF4-FFF2-40B4-BE49-F238E27FC236}">
                <a16:creationId xmlns:a16="http://schemas.microsoft.com/office/drawing/2014/main" id="{F0B11563-5A22-C288-05E7-27D21E467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35" y="3006140"/>
            <a:ext cx="3172386" cy="277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D6EAF4A1-52BB-9091-D668-8B3CFEB1E90F}"/>
              </a:ext>
            </a:extLst>
          </p:cNvPr>
          <p:cNvSpPr txBox="1"/>
          <p:nvPr/>
        </p:nvSpPr>
        <p:spPr>
          <a:xfrm>
            <a:off x="640335" y="5781978"/>
            <a:ext cx="4367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156082"/>
                </a:solidFill>
              </a:rPr>
              <a:t>Simone Busatto </a:t>
            </a:r>
          </a:p>
          <a:p>
            <a:r>
              <a:rPr lang="it-IT" dirty="0">
                <a:solidFill>
                  <a:srgbClr val="156082"/>
                </a:solidFill>
              </a:rPr>
              <a:t>Samuele Mariotto</a:t>
            </a:r>
          </a:p>
          <a:p>
            <a:r>
              <a:rPr lang="it-IT" dirty="0">
                <a:solidFill>
                  <a:srgbClr val="156082"/>
                </a:solidFill>
              </a:rPr>
              <a:t>Lucio Rossi</a:t>
            </a:r>
          </a:p>
        </p:txBody>
      </p:sp>
      <p:pic>
        <p:nvPicPr>
          <p:cNvPr id="9" name="Elemento grafico 8" descr="Radiomicrofono con riempimento a tinta unita">
            <a:extLst>
              <a:ext uri="{FF2B5EF4-FFF2-40B4-BE49-F238E27FC236}">
                <a16:creationId xmlns:a16="http://schemas.microsoft.com/office/drawing/2014/main" id="{C3BCA929-3324-E2E1-23A5-B17F5E0B56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5675" y="5743586"/>
            <a:ext cx="385757" cy="38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2739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D6C44A68-60FE-19E4-A6E3-09906D90C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19989" y="6443344"/>
            <a:ext cx="5952022" cy="191135"/>
          </a:xfrm>
        </p:spPr>
        <p:txBody>
          <a:bodyPr/>
          <a:lstStyle/>
          <a:p>
            <a:r>
              <a:rPr lang="it-IT"/>
              <a:t>Simone Busatto – INFN Milano LASA FCC-ee HTS sextupole &amp; quadrupole design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D3A000AE-C932-6334-DCAF-C472D4B79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AAEB6-E17B-4ED1-8E33-47C789124C8D}" type="slidenum">
              <a:rPr lang="it-IT" smtClean="0"/>
              <a:t>10</a:t>
            </a:fld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326486F7-755F-D17A-B8E3-C7C221E9724B}"/>
              </a:ext>
            </a:extLst>
          </p:cNvPr>
          <p:cNvSpPr txBox="1">
            <a:spLocks/>
          </p:cNvSpPr>
          <p:nvPr/>
        </p:nvSpPr>
        <p:spPr>
          <a:xfrm>
            <a:off x="831715" y="304800"/>
            <a:ext cx="9261409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700" u="sng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Design Proposal 1: </a:t>
            </a:r>
            <a:r>
              <a:rPr lang="en-US" sz="37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In Air Coils</a:t>
            </a:r>
          </a:p>
        </p:txBody>
      </p:sp>
      <p:pic>
        <p:nvPicPr>
          <p:cNvPr id="6" name="Immagine 5" descr="Immagine che contiene halloween, arte, arancione, design&#10;&#10;Il contenuto generato dall'IA potrebbe non essere corretto.">
            <a:extLst>
              <a:ext uri="{FF2B5EF4-FFF2-40B4-BE49-F238E27FC236}">
                <a16:creationId xmlns:a16="http://schemas.microsoft.com/office/drawing/2014/main" id="{4135EE14-D8E1-E77D-0B03-D23F5C6AD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91" t="26389" r="16420" b="28750"/>
          <a:stretch/>
        </p:blipFill>
        <p:spPr>
          <a:xfrm rot="5400000">
            <a:off x="856862" y="1195752"/>
            <a:ext cx="4268938" cy="4942175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6CF26744-1FB4-0AA2-57A0-CEDCBA77768C}"/>
              </a:ext>
            </a:extLst>
          </p:cNvPr>
          <p:cNvSpPr txBox="1"/>
          <p:nvPr/>
        </p:nvSpPr>
        <p:spPr>
          <a:xfrm>
            <a:off x="6096000" y="1690062"/>
            <a:ext cx="5370365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Main Features: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Field </a:t>
            </a:r>
            <a:r>
              <a:rPr lang="it-IT" sz="2000" dirty="0" err="1"/>
              <a:t>generated</a:t>
            </a:r>
            <a:r>
              <a:rPr lang="it-IT" sz="2000" dirty="0"/>
              <a:t> </a:t>
            </a:r>
            <a:r>
              <a:rPr lang="it-IT" sz="2000" dirty="0" err="1"/>
              <a:t>mainly</a:t>
            </a:r>
            <a:r>
              <a:rPr lang="it-IT" sz="2000" dirty="0"/>
              <a:t> by coils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High HTS use, up to 3 times the previews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Low </a:t>
            </a:r>
            <a:r>
              <a:rPr lang="it-IT" sz="2000" dirty="0" err="1"/>
              <a:t>dipole</a:t>
            </a:r>
            <a:r>
              <a:rPr lang="it-IT" sz="2000" dirty="0"/>
              <a:t> component </a:t>
            </a:r>
            <a:r>
              <a:rPr lang="it-IT" sz="2000" dirty="0" err="1"/>
              <a:t>compared</a:t>
            </a:r>
            <a:r>
              <a:rPr lang="it-IT" sz="2000" dirty="0"/>
              <a:t> to the </a:t>
            </a:r>
            <a:r>
              <a:rPr lang="it-IT" sz="2000" dirty="0" err="1"/>
              <a:t>main</a:t>
            </a:r>
            <a:r>
              <a:rPr lang="it-IT" sz="2000" dirty="0"/>
              <a:t> </a:t>
            </a:r>
            <a:r>
              <a:rPr lang="it-IT" sz="2000" dirty="0" err="1"/>
              <a:t>dipole</a:t>
            </a:r>
            <a:r>
              <a:rPr lang="it-IT" sz="2000" dirty="0"/>
              <a:t> field, down to a </a:t>
            </a:r>
            <a:r>
              <a:rPr lang="it-IT" sz="2000" dirty="0" err="1"/>
              <a:t>fraction</a:t>
            </a:r>
            <a:r>
              <a:rPr lang="it-IT" sz="2000" dirty="0"/>
              <a:t> of </a:t>
            </a:r>
            <a:r>
              <a:rPr lang="it-IT" sz="2000" dirty="0" err="1"/>
              <a:t>percentage</a:t>
            </a:r>
            <a:endParaRPr lang="it-IT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Good Field Quality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Easy assembly and manufacturing of the coil, </a:t>
            </a:r>
            <a:r>
              <a:rPr lang="it-IT" sz="2000" dirty="0" err="1"/>
              <a:t>larger</a:t>
            </a:r>
            <a:r>
              <a:rPr lang="it-IT" sz="2000" dirty="0"/>
              <a:t> bending </a:t>
            </a:r>
            <a:r>
              <a:rPr lang="it-IT" sz="2000" dirty="0" err="1"/>
              <a:t>radius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908734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652EC54E-CC44-01A5-B373-D93CF66D7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3082" y="6293678"/>
            <a:ext cx="6172200" cy="365125"/>
          </a:xfrm>
        </p:spPr>
        <p:txBody>
          <a:bodyPr/>
          <a:lstStyle/>
          <a:p>
            <a:r>
              <a:rPr lang="it-IT" dirty="0"/>
              <a:t>Simone Busatto – INFN Milano LASA FCC-</a:t>
            </a:r>
            <a:r>
              <a:rPr lang="it-IT" dirty="0" err="1"/>
              <a:t>ee</a:t>
            </a:r>
            <a:r>
              <a:rPr lang="it-IT" dirty="0"/>
              <a:t> HTS </a:t>
            </a:r>
            <a:r>
              <a:rPr lang="it-IT" dirty="0" err="1"/>
              <a:t>sextupole</a:t>
            </a:r>
            <a:r>
              <a:rPr lang="it-IT" dirty="0"/>
              <a:t> &amp; quadrupole design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2C8DC8F-0B75-E91E-42C4-256102603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AAEB6-E17B-4ED1-8E33-47C789124C8D}" type="slidenum">
              <a:rPr lang="it-IT" smtClean="0"/>
              <a:t>11</a:t>
            </a:fld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418A3B90-29C6-144E-1268-8AAAA067306A}"/>
              </a:ext>
            </a:extLst>
          </p:cNvPr>
          <p:cNvSpPr txBox="1">
            <a:spLocks/>
          </p:cNvSpPr>
          <p:nvPr/>
        </p:nvSpPr>
        <p:spPr>
          <a:xfrm>
            <a:off x="831715" y="304800"/>
            <a:ext cx="9836285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700" u="sng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Design Proposal 2: </a:t>
            </a:r>
            <a:r>
              <a:rPr lang="en-US" sz="37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Three Power Supplier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A6B82AEB-FC67-5E66-C3F6-11BA13C5EFDC}"/>
              </a:ext>
            </a:extLst>
          </p:cNvPr>
          <p:cNvGrpSpPr/>
          <p:nvPr/>
        </p:nvGrpSpPr>
        <p:grpSpPr>
          <a:xfrm>
            <a:off x="702644" y="1545697"/>
            <a:ext cx="5072514" cy="4441218"/>
            <a:chOff x="7122761" y="2365829"/>
            <a:chExt cx="4037318" cy="3756237"/>
          </a:xfrm>
        </p:grpSpPr>
        <p:pic>
          <p:nvPicPr>
            <p:cNvPr id="20" name="Immagine 19" descr="Immagine che contiene arte&#10;&#10;Il contenuto generato dall'IA potrebbe non essere corretto.">
              <a:extLst>
                <a:ext uri="{FF2B5EF4-FFF2-40B4-BE49-F238E27FC236}">
                  <a16:creationId xmlns:a16="http://schemas.microsoft.com/office/drawing/2014/main" id="{6FB7822C-A37B-0757-44E6-96AF66954A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27" t="12724" r="22388" b="15495"/>
            <a:stretch/>
          </p:blipFill>
          <p:spPr>
            <a:xfrm>
              <a:off x="7122761" y="2365829"/>
              <a:ext cx="4037318" cy="3756237"/>
            </a:xfrm>
            <a:prstGeom prst="rect">
              <a:avLst/>
            </a:prstGeom>
          </p:spPr>
        </p:pic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C8A93EDB-19C1-A986-19A7-AC1B436EA8B0}"/>
                </a:ext>
              </a:extLst>
            </p:cNvPr>
            <p:cNvSpPr txBox="1"/>
            <p:nvPr/>
          </p:nvSpPr>
          <p:spPr>
            <a:xfrm>
              <a:off x="7929136" y="3077040"/>
              <a:ext cx="496968" cy="312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1+3</a:t>
              </a:r>
            </a:p>
          </p:txBody>
        </p: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33255F1D-B402-D774-442E-59F6CF9D87AE}"/>
                </a:ext>
              </a:extLst>
            </p:cNvPr>
            <p:cNvSpPr txBox="1"/>
            <p:nvPr/>
          </p:nvSpPr>
          <p:spPr>
            <a:xfrm>
              <a:off x="8838187" y="3429000"/>
              <a:ext cx="287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DE6E8D05-8163-4D2D-DFF3-EA428ED6C8B5}"/>
                </a:ext>
              </a:extLst>
            </p:cNvPr>
            <p:cNvSpPr txBox="1"/>
            <p:nvPr/>
          </p:nvSpPr>
          <p:spPr>
            <a:xfrm>
              <a:off x="9125822" y="3995145"/>
              <a:ext cx="287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7034AFB9-E79A-2B5C-63EB-E3F4AC1202C0}"/>
                </a:ext>
              </a:extLst>
            </p:cNvPr>
            <p:cNvSpPr txBox="1"/>
            <p:nvPr/>
          </p:nvSpPr>
          <p:spPr>
            <a:xfrm>
              <a:off x="9151720" y="4616210"/>
              <a:ext cx="287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CFD258FD-EBE2-B094-5C3E-31724292AD6B}"/>
                </a:ext>
              </a:extLst>
            </p:cNvPr>
            <p:cNvSpPr txBox="1"/>
            <p:nvPr/>
          </p:nvSpPr>
          <p:spPr>
            <a:xfrm>
              <a:off x="8879756" y="5142678"/>
              <a:ext cx="287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9B313590-374B-4145-AE1A-895D334B9E18}"/>
                </a:ext>
              </a:extLst>
            </p:cNvPr>
            <p:cNvSpPr txBox="1"/>
            <p:nvPr/>
          </p:nvSpPr>
          <p:spPr>
            <a:xfrm>
              <a:off x="7929136" y="5327343"/>
              <a:ext cx="496968" cy="312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1+3</a:t>
              </a:r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1022F7DD-FC69-133F-E4EF-51126DE6C6E7}"/>
                </a:ext>
              </a:extLst>
            </p:cNvPr>
            <p:cNvSpPr txBox="1"/>
            <p:nvPr/>
          </p:nvSpPr>
          <p:spPr>
            <a:xfrm>
              <a:off x="8456759" y="3075725"/>
              <a:ext cx="496968" cy="312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2+3</a:t>
              </a:r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273D86A7-B308-7846-0DE1-D0EE29C5BA54}"/>
                </a:ext>
              </a:extLst>
            </p:cNvPr>
            <p:cNvSpPr txBox="1"/>
            <p:nvPr/>
          </p:nvSpPr>
          <p:spPr>
            <a:xfrm>
              <a:off x="8474160" y="5356219"/>
              <a:ext cx="496968" cy="312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2+3</a:t>
              </a: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D087F847-8118-EFA7-7519-51753740B73F}"/>
                </a:ext>
              </a:extLst>
            </p:cNvPr>
            <p:cNvSpPr txBox="1"/>
            <p:nvPr/>
          </p:nvSpPr>
          <p:spPr>
            <a:xfrm>
              <a:off x="7553786" y="4900737"/>
              <a:ext cx="287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97F1574F-75B7-10E9-46D0-FC99A53194A6}"/>
                </a:ext>
              </a:extLst>
            </p:cNvPr>
            <p:cNvSpPr txBox="1"/>
            <p:nvPr/>
          </p:nvSpPr>
          <p:spPr>
            <a:xfrm>
              <a:off x="7373769" y="4410850"/>
              <a:ext cx="287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9B193876-EA8B-80D9-FEFE-DC7ABCCF4441}"/>
                </a:ext>
              </a:extLst>
            </p:cNvPr>
            <p:cNvSpPr txBox="1"/>
            <p:nvPr/>
          </p:nvSpPr>
          <p:spPr>
            <a:xfrm>
              <a:off x="7364817" y="3851083"/>
              <a:ext cx="287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86DEB9A4-07F8-FA5F-0278-79D1E5CCB50A}"/>
                </a:ext>
              </a:extLst>
            </p:cNvPr>
            <p:cNvSpPr txBox="1"/>
            <p:nvPr/>
          </p:nvSpPr>
          <p:spPr>
            <a:xfrm>
              <a:off x="7597665" y="3269944"/>
              <a:ext cx="287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FEEE2637-2067-92BE-E3FA-D26F701D8B39}"/>
              </a:ext>
            </a:extLst>
          </p:cNvPr>
          <p:cNvSpPr txBox="1"/>
          <p:nvPr/>
        </p:nvSpPr>
        <p:spPr>
          <a:xfrm>
            <a:off x="6118991" y="1545697"/>
            <a:ext cx="53703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Main Features: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Three power supplier, </a:t>
            </a:r>
            <a:r>
              <a:rPr lang="it-IT" sz="2000" dirty="0" err="1"/>
              <a:t>two</a:t>
            </a:r>
            <a:r>
              <a:rPr lang="it-IT" sz="2000" dirty="0"/>
              <a:t> </a:t>
            </a:r>
            <a:r>
              <a:rPr lang="it-IT" sz="2000" dirty="0" err="1"/>
              <a:t>main</a:t>
            </a:r>
            <a:r>
              <a:rPr lang="it-IT" sz="2000" dirty="0"/>
              <a:t> and a </a:t>
            </a:r>
            <a:r>
              <a:rPr lang="it-IT" sz="2000" dirty="0" err="1"/>
              <a:t>lower</a:t>
            </a:r>
            <a:r>
              <a:rPr lang="it-IT" sz="2000" dirty="0"/>
              <a:t> one to </a:t>
            </a:r>
            <a:r>
              <a:rPr lang="it-IT" sz="2000" dirty="0" err="1"/>
              <a:t>regulate</a:t>
            </a:r>
            <a:endParaRPr lang="it-IT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/>
              <a:t>Slight</a:t>
            </a:r>
            <a:r>
              <a:rPr lang="it-IT" sz="2000" dirty="0"/>
              <a:t> </a:t>
            </a:r>
            <a:r>
              <a:rPr lang="it-IT" sz="2000" dirty="0" err="1"/>
              <a:t>increase</a:t>
            </a:r>
            <a:r>
              <a:rPr lang="it-IT" sz="2000" dirty="0"/>
              <a:t> on the HTS use </a:t>
            </a:r>
            <a:r>
              <a:rPr lang="it-IT" sz="2000" dirty="0" err="1"/>
              <a:t>wtr</a:t>
            </a:r>
            <a:r>
              <a:rPr lang="it-IT" sz="2000" dirty="0"/>
              <a:t> the </a:t>
            </a:r>
            <a:r>
              <a:rPr lang="it-IT" sz="2000" dirty="0" err="1"/>
              <a:t>two</a:t>
            </a:r>
            <a:r>
              <a:rPr lang="it-IT" sz="2000" dirty="0"/>
              <a:t> power supplier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Able to </a:t>
            </a:r>
            <a:r>
              <a:rPr lang="it-IT" sz="2000" dirty="0" err="1"/>
              <a:t>cancel</a:t>
            </a:r>
            <a:r>
              <a:rPr lang="it-IT" sz="2000" dirty="0"/>
              <a:t> the </a:t>
            </a:r>
            <a:r>
              <a:rPr lang="it-IT" sz="2000" dirty="0" err="1"/>
              <a:t>dipole</a:t>
            </a:r>
            <a:r>
              <a:rPr lang="it-IT" sz="2000" dirty="0"/>
              <a:t> component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0DB5C45A-2DBC-9E1C-A2DB-2E3B1FCD4800}"/>
              </a:ext>
            </a:extLst>
          </p:cNvPr>
          <p:cNvSpPr txBox="1"/>
          <p:nvPr/>
        </p:nvSpPr>
        <p:spPr>
          <a:xfrm>
            <a:off x="6118991" y="3974271"/>
            <a:ext cx="537036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Future Developments: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How to control the </a:t>
            </a:r>
            <a:r>
              <a:rPr lang="it-IT" sz="2000" dirty="0" err="1"/>
              <a:t>dipole</a:t>
            </a:r>
            <a:r>
              <a:rPr lang="it-IT" sz="2000" dirty="0"/>
              <a:t> field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/>
              <a:t>Analyze</a:t>
            </a:r>
            <a:r>
              <a:rPr lang="it-IT" sz="2000" dirty="0"/>
              <a:t> the full </a:t>
            </a:r>
            <a:r>
              <a:rPr lang="it-IT" sz="2000" dirty="0" err="1"/>
              <a:t>effect</a:t>
            </a:r>
            <a:r>
              <a:rPr lang="it-IT" sz="2000" dirty="0"/>
              <a:t> on the </a:t>
            </a:r>
            <a:r>
              <a:rPr lang="it-IT" sz="2000" dirty="0" err="1"/>
              <a:t>other</a:t>
            </a:r>
            <a:r>
              <a:rPr lang="it-IT" sz="2000" dirty="0"/>
              <a:t> high </a:t>
            </a:r>
            <a:r>
              <a:rPr lang="it-IT" sz="2000" dirty="0" err="1"/>
              <a:t>order</a:t>
            </a:r>
            <a:r>
              <a:rPr lang="it-IT" sz="2000" dirty="0"/>
              <a:t> </a:t>
            </a:r>
            <a:r>
              <a:rPr lang="it-IT" sz="2000" dirty="0" err="1"/>
              <a:t>harmonics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4871271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>
            <a:extLst>
              <a:ext uri="{FF2B5EF4-FFF2-40B4-BE49-F238E27FC236}">
                <a16:creationId xmlns:a16="http://schemas.microsoft.com/office/drawing/2014/main" id="{68A8E733-A80E-D1A5-40CE-524F75BE8431}"/>
              </a:ext>
            </a:extLst>
          </p:cNvPr>
          <p:cNvSpPr txBox="1">
            <a:spLocks/>
          </p:cNvSpPr>
          <p:nvPr/>
        </p:nvSpPr>
        <p:spPr>
          <a:xfrm>
            <a:off x="831715" y="304800"/>
            <a:ext cx="10156325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Open Points and Next Steps 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C34EEA8-D907-2D06-6B5C-F52022B6A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4B89F-3129-4273-9785-12F2C2ACCFD9}" type="slidenum">
              <a:rPr lang="it-IT" smtClean="0"/>
              <a:t>12</a:t>
            </a:fld>
            <a:endParaRPr lang="it-IT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270AA00-F49A-4B4F-542C-2EDE59D55222}"/>
              </a:ext>
            </a:extLst>
          </p:cNvPr>
          <p:cNvSpPr txBox="1"/>
          <p:nvPr/>
        </p:nvSpPr>
        <p:spPr>
          <a:xfrm>
            <a:off x="1466850" y="1316094"/>
            <a:ext cx="9970840" cy="51418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 dirty="0">
                <a:latin typeface="CMMI10"/>
              </a:rPr>
              <a:t>Field Quality and Magnet optimization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CMMI10"/>
              </a:rPr>
              <a:t>Use of the combined magnet also as a dipole, to increase the filling factor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CMMI10"/>
              </a:rPr>
              <a:t>Update with the new main ring optics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CMMI10"/>
              </a:rPr>
              <a:t>Possible coupling between the two beam lines</a:t>
            </a:r>
            <a:endParaRPr lang="en-US" sz="1800" b="0" i="0" u="none" strike="noStrike" baseline="0" dirty="0">
              <a:latin typeface="CMMI1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latin typeface="CMMI10"/>
            </a:endParaRPr>
          </a:p>
          <a:p>
            <a:pPr algn="l"/>
            <a:r>
              <a:rPr lang="en-US" sz="1800" b="0" i="0" u="none" strike="noStrike" baseline="0" dirty="0">
                <a:latin typeface="CMMI10"/>
              </a:rPr>
              <a:t>Coil Construction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CMMI10"/>
              </a:rPr>
              <a:t>Is it possible to have such a narrow coil?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latin typeface="CMMI10"/>
              </a:rPr>
              <a:t>Insulated or Non insulated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CMMI10"/>
              </a:rPr>
              <a:t>Junction and winding</a:t>
            </a:r>
            <a:endParaRPr lang="en-US" sz="1800" b="0" i="0" u="none" strike="noStrike" baseline="0" dirty="0">
              <a:latin typeface="CMMI10"/>
            </a:endParaRPr>
          </a:p>
          <a:p>
            <a:pPr algn="l"/>
            <a:endParaRPr lang="en-US" dirty="0">
              <a:latin typeface="CMMI10"/>
            </a:endParaRPr>
          </a:p>
          <a:p>
            <a:pPr algn="l"/>
            <a:r>
              <a:rPr lang="en-US" sz="1800" b="0" i="0" u="none" strike="noStrike" baseline="0" dirty="0">
                <a:latin typeface="CMMI10"/>
              </a:rPr>
              <a:t>Energy Losses and Cryogenics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CMMI10"/>
              </a:rPr>
              <a:t>Quench Analysis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latin typeface="CMMI10"/>
              </a:rPr>
              <a:t>Cryocooling, </a:t>
            </a:r>
            <a:r>
              <a:rPr lang="en-US" dirty="0">
                <a:latin typeface="CMMI10"/>
              </a:rPr>
              <a:t>Cryogen </a:t>
            </a:r>
            <a:r>
              <a:rPr lang="en-US" sz="1800" b="0" i="0" u="none" strike="noStrike" baseline="0" dirty="0">
                <a:latin typeface="CMMI10"/>
              </a:rPr>
              <a:t>line?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CMMI10"/>
              </a:rPr>
              <a:t>Cooling methods and thermal isolation, Iron mass is cold?</a:t>
            </a:r>
            <a:endParaRPr lang="en-US" sz="1800" b="0" i="0" u="none" strike="noStrike" baseline="0" dirty="0">
              <a:latin typeface="CMMI10"/>
            </a:endParaRPr>
          </a:p>
          <a:p>
            <a:pPr algn="l"/>
            <a:endParaRPr lang="en-US" dirty="0">
              <a:latin typeface="CMMI10"/>
            </a:endParaRPr>
          </a:p>
          <a:p>
            <a:pPr algn="l"/>
            <a:r>
              <a:rPr lang="en-US" sz="1800" b="0" i="0" u="none" strike="noStrike" baseline="0" dirty="0">
                <a:latin typeface="CMMI10"/>
              </a:rPr>
              <a:t>Mechanical structure and Assembly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latin typeface="CMMI10"/>
              </a:rPr>
              <a:t>Supports, position of the walls and how to assemble it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latin typeface="CMMI10"/>
              </a:rPr>
              <a:t>Lorentz forces analysis ad effect on the HTS material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B595F0B-9C65-DF22-1098-AAA9D0749F58}"/>
              </a:ext>
            </a:extLst>
          </p:cNvPr>
          <p:cNvSpPr txBox="1"/>
          <p:nvPr/>
        </p:nvSpPr>
        <p:spPr>
          <a:xfrm rot="16200000">
            <a:off x="-318151" y="2096628"/>
            <a:ext cx="1930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Open Points</a:t>
            </a:r>
            <a:endParaRPr lang="it-IT" dirty="0"/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E5C3AD45-81BA-632E-BFA2-00F4A2BB078A}"/>
              </a:ext>
            </a:extLst>
          </p:cNvPr>
          <p:cNvCxnSpPr/>
          <p:nvPr/>
        </p:nvCxnSpPr>
        <p:spPr>
          <a:xfrm>
            <a:off x="440264" y="3987800"/>
            <a:ext cx="10728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05E8404-4B0E-5C38-F16D-94C4D6F8A2CA}"/>
              </a:ext>
            </a:extLst>
          </p:cNvPr>
          <p:cNvSpPr txBox="1"/>
          <p:nvPr/>
        </p:nvSpPr>
        <p:spPr>
          <a:xfrm rot="16200000">
            <a:off x="-318151" y="4611228"/>
            <a:ext cx="1930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Next Steps</a:t>
            </a:r>
            <a:endParaRPr lang="it-IT" dirty="0"/>
          </a:p>
        </p:txBody>
      </p:sp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C9C492EA-C517-C62F-B0F3-425B55715B4C}"/>
              </a:ext>
            </a:extLst>
          </p:cNvPr>
          <p:cNvCxnSpPr>
            <a:cxnSpLocks/>
          </p:cNvCxnSpPr>
          <p:nvPr/>
        </p:nvCxnSpPr>
        <p:spPr>
          <a:xfrm>
            <a:off x="6012354" y="3403831"/>
            <a:ext cx="369093" cy="1"/>
          </a:xfrm>
          <a:prstGeom prst="straightConnector1">
            <a:avLst/>
          </a:prstGeom>
          <a:ln w="57150">
            <a:solidFill>
              <a:srgbClr val="15608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76E5516-E9F1-1B02-224B-5816915C5E0D}"/>
              </a:ext>
            </a:extLst>
          </p:cNvPr>
          <p:cNvSpPr txBox="1"/>
          <p:nvPr/>
        </p:nvSpPr>
        <p:spPr>
          <a:xfrm>
            <a:off x="6563918" y="3080666"/>
            <a:ext cx="3069939" cy="6463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ESMA project @ LASA plans to </a:t>
            </a:r>
            <a:r>
              <a:rPr lang="it-IT" dirty="0" err="1"/>
              <a:t>answer</a:t>
            </a:r>
            <a:r>
              <a:rPr lang="it-IT" dirty="0"/>
              <a:t>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questions</a:t>
            </a:r>
            <a:endParaRPr lang="it-IT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8E61896-58DA-1453-D258-AF7F30F95C8C}"/>
              </a:ext>
            </a:extLst>
          </p:cNvPr>
          <p:cNvSpPr txBox="1"/>
          <p:nvPr/>
        </p:nvSpPr>
        <p:spPr>
          <a:xfrm>
            <a:off x="5688175" y="2738701"/>
            <a:ext cx="5108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200" dirty="0">
                <a:solidFill>
                  <a:srgbClr val="156082"/>
                </a:solidFill>
              </a:rPr>
              <a:t>}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D0A113E2-056B-902C-FEEA-9EA0F02C3B8E}"/>
              </a:ext>
            </a:extLst>
          </p:cNvPr>
          <p:cNvSpPr/>
          <p:nvPr/>
        </p:nvSpPr>
        <p:spPr>
          <a:xfrm>
            <a:off x="8188779" y="4248605"/>
            <a:ext cx="3248911" cy="18746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3D9565F8-0750-14A1-66E4-DB72059EF246}"/>
              </a:ext>
            </a:extLst>
          </p:cNvPr>
          <p:cNvSpPr txBox="1"/>
          <p:nvPr/>
        </p:nvSpPr>
        <p:spPr>
          <a:xfrm>
            <a:off x="8312668" y="4470315"/>
            <a:ext cx="3339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Demostrator</a:t>
            </a:r>
            <a:r>
              <a:rPr lang="it-IT" dirty="0"/>
              <a:t> @ LASA</a:t>
            </a:r>
          </a:p>
          <a:p>
            <a:r>
              <a:rPr lang="it-IT" dirty="0"/>
              <a:t>~ 0.5 m 2025-2026</a:t>
            </a:r>
          </a:p>
        </p:txBody>
      </p:sp>
      <p:pic>
        <p:nvPicPr>
          <p:cNvPr id="15" name="Immagine 14" descr="Immagine che contiene Elementi grafici, Carattere, logo, grafica&#10;&#10;Descrizione generata automaticamente">
            <a:extLst>
              <a:ext uri="{FF2B5EF4-FFF2-40B4-BE49-F238E27FC236}">
                <a16:creationId xmlns:a16="http://schemas.microsoft.com/office/drawing/2014/main" id="{3D402903-A9EE-3450-952D-AC738AD619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1103" y="5090507"/>
            <a:ext cx="2076937" cy="938775"/>
          </a:xfrm>
          <a:prstGeom prst="rect">
            <a:avLst/>
          </a:prstGeom>
        </p:spPr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063256A-99EF-8AE1-BA8D-EE7F32B69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81275" y="6328564"/>
            <a:ext cx="6029325" cy="362402"/>
          </a:xfrm>
        </p:spPr>
        <p:txBody>
          <a:bodyPr/>
          <a:lstStyle/>
          <a:p>
            <a:r>
              <a:rPr lang="it-IT" dirty="0"/>
              <a:t>Simone Busatto – INFN Milano LASA FCC-</a:t>
            </a:r>
            <a:r>
              <a:rPr lang="it-IT" dirty="0" err="1"/>
              <a:t>ee</a:t>
            </a:r>
            <a:r>
              <a:rPr lang="it-IT" dirty="0"/>
              <a:t> HTS </a:t>
            </a:r>
            <a:r>
              <a:rPr lang="it-IT" dirty="0" err="1"/>
              <a:t>sextupole</a:t>
            </a:r>
            <a:r>
              <a:rPr lang="it-IT" dirty="0"/>
              <a:t> &amp; quadrupole design</a:t>
            </a:r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D75B5AE0-3470-4A53-24A0-00BCC162BA9B}"/>
              </a:ext>
            </a:extLst>
          </p:cNvPr>
          <p:cNvSpPr/>
          <p:nvPr/>
        </p:nvSpPr>
        <p:spPr>
          <a:xfrm>
            <a:off x="8997402" y="228639"/>
            <a:ext cx="3069939" cy="1874608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EB4ADEB-2A02-A6F4-A144-863BDE174F90}"/>
              </a:ext>
            </a:extLst>
          </p:cNvPr>
          <p:cNvSpPr txBox="1"/>
          <p:nvPr/>
        </p:nvSpPr>
        <p:spPr>
          <a:xfrm>
            <a:off x="9124949" y="594353"/>
            <a:ext cx="28376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u="sng" dirty="0"/>
              <a:t>Open </a:t>
            </a:r>
            <a:r>
              <a:rPr lang="it-IT" b="1" u="sng" dirty="0" err="1"/>
              <a:t>exchange</a:t>
            </a:r>
            <a:r>
              <a:rPr lang="it-IT" b="1" u="sng" dirty="0"/>
              <a:t> of </a:t>
            </a:r>
            <a:r>
              <a:rPr lang="it-IT" b="1" u="sng" dirty="0" err="1"/>
              <a:t>ideas</a:t>
            </a:r>
            <a:r>
              <a:rPr lang="it-IT" b="1" u="sng" dirty="0"/>
              <a:t> with PSI:</a:t>
            </a:r>
          </a:p>
          <a:p>
            <a:pPr algn="ctr"/>
            <a:r>
              <a:rPr lang="it-IT" dirty="0"/>
              <a:t>Compare </a:t>
            </a:r>
            <a:r>
              <a:rPr lang="it-IT" dirty="0" err="1"/>
              <a:t>our</a:t>
            </a:r>
            <a:r>
              <a:rPr lang="it-IT" dirty="0"/>
              <a:t> study with </a:t>
            </a:r>
            <a:r>
              <a:rPr lang="it-IT" dirty="0" err="1"/>
              <a:t>their</a:t>
            </a:r>
            <a:r>
              <a:rPr lang="it-IT" dirty="0"/>
              <a:t> </a:t>
            </a:r>
            <a:r>
              <a:rPr lang="it-IT" dirty="0" err="1"/>
              <a:t>proposals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43038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92D3F3B1-02CF-595B-CD2B-C37EEFF27D20}"/>
              </a:ext>
            </a:extLst>
          </p:cNvPr>
          <p:cNvSpPr txBox="1">
            <a:spLocks/>
          </p:cNvSpPr>
          <p:nvPr/>
        </p:nvSpPr>
        <p:spPr>
          <a:xfrm>
            <a:off x="2758005" y="4736413"/>
            <a:ext cx="6675990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7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Thank You For Your Attention!</a:t>
            </a:r>
          </a:p>
        </p:txBody>
      </p:sp>
      <p:pic>
        <p:nvPicPr>
          <p:cNvPr id="1026" name="Picture 2" descr="Außenansicht Heldenplatz: Heldenplatz, Hofburg">
            <a:extLst>
              <a:ext uri="{FF2B5EF4-FFF2-40B4-BE49-F238E27FC236}">
                <a16:creationId xmlns:a16="http://schemas.microsoft.com/office/drawing/2014/main" id="{F65C16CF-F836-9C2F-4067-76E4C817F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899"/>
            <a:ext cx="12192000" cy="421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209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C6B025-157E-2FCE-C136-481A0858F7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29459961-9774-E1E9-3BF3-1E3D991C7D30}"/>
              </a:ext>
            </a:extLst>
          </p:cNvPr>
          <p:cNvSpPr txBox="1">
            <a:spLocks/>
          </p:cNvSpPr>
          <p:nvPr/>
        </p:nvSpPr>
        <p:spPr>
          <a:xfrm>
            <a:off x="831715" y="304800"/>
            <a:ext cx="9261409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7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Energy Saving with HTS Magnet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F4E035A-0E64-3DFA-5ED1-9AEDB966D8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89424" y="6356350"/>
            <a:ext cx="5663174" cy="376138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rgbClr val="898989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Simone Busatto – INFN Milano LASA FCC-ee HTS sextupole &amp; quadrupole design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8AF8B2E-0746-D1FC-B394-3F98D60265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8370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1648D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672CED-E27C-4372-964F-447ACAE2F905}" type="slidenum">
              <a:rPr lang="it-IT" smtClean="0"/>
              <a:pPr/>
              <a:t>14</a:t>
            </a:fld>
            <a:endParaRPr lang="it-IT" dirty="0"/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CA27A6BF-E1B7-20F7-3513-E150E35A0ADA}"/>
              </a:ext>
            </a:extLst>
          </p:cNvPr>
          <p:cNvGraphicFramePr>
            <a:graphicFrameLocks noGrp="1"/>
          </p:cNvGraphicFramePr>
          <p:nvPr/>
        </p:nvGraphicFramePr>
        <p:xfrm>
          <a:off x="2226711" y="1400749"/>
          <a:ext cx="6481482" cy="29796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72302">
                  <a:extLst>
                    <a:ext uri="{9D8B030D-6E8A-4147-A177-3AD203B41FA5}">
                      <a16:colId xmlns:a16="http://schemas.microsoft.com/office/drawing/2014/main" val="3069862037"/>
                    </a:ext>
                  </a:extLst>
                </a:gridCol>
                <a:gridCol w="2415457">
                  <a:extLst>
                    <a:ext uri="{9D8B030D-6E8A-4147-A177-3AD203B41FA5}">
                      <a16:colId xmlns:a16="http://schemas.microsoft.com/office/drawing/2014/main" val="3701315624"/>
                    </a:ext>
                  </a:extLst>
                </a:gridCol>
                <a:gridCol w="893723">
                  <a:extLst>
                    <a:ext uri="{9D8B030D-6E8A-4147-A177-3AD203B41FA5}">
                      <a16:colId xmlns:a16="http://schemas.microsoft.com/office/drawing/2014/main" val="1614129583"/>
                    </a:ext>
                  </a:extLst>
                </a:gridCol>
              </a:tblGrid>
              <a:tr h="615799"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accent1"/>
                          </a:solidFill>
                        </a:rPr>
                        <a:t>Resistive filling </a:t>
                      </a:r>
                      <a:r>
                        <a:rPr lang="it-IT" dirty="0" err="1">
                          <a:solidFill>
                            <a:schemeClr val="accent1"/>
                          </a:solidFill>
                        </a:rPr>
                        <a:t>factor</a:t>
                      </a:r>
                      <a:endParaRPr lang="it-IT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accent1"/>
                          </a:solidFill>
                        </a:rPr>
                        <a:t>0.797802773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accent1"/>
                          </a:solidFill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1246618"/>
                  </a:ext>
                </a:extLst>
              </a:tr>
              <a:tr h="615799"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accent1"/>
                          </a:solidFill>
                        </a:rPr>
                        <a:t>HTS filling </a:t>
                      </a:r>
                      <a:r>
                        <a:rPr lang="it-IT" dirty="0" err="1">
                          <a:solidFill>
                            <a:schemeClr val="accent1"/>
                          </a:solidFill>
                        </a:rPr>
                        <a:t>factor</a:t>
                      </a:r>
                      <a:endParaRPr lang="it-IT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accent1"/>
                          </a:solidFill>
                        </a:rPr>
                        <a:t>0.890007847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accent1"/>
                          </a:solidFill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7786394"/>
                  </a:ext>
                </a:extLst>
              </a:tr>
              <a:tr h="874013"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accent1"/>
                          </a:solidFill>
                        </a:rPr>
                        <a:t>Resistive </a:t>
                      </a:r>
                      <a:r>
                        <a:rPr lang="it-IT" dirty="0" err="1">
                          <a:solidFill>
                            <a:schemeClr val="accent1"/>
                          </a:solidFill>
                        </a:rPr>
                        <a:t>Synch</a:t>
                      </a:r>
                      <a:r>
                        <a:rPr lang="it-IT" dirty="0">
                          <a:solidFill>
                            <a:schemeClr val="accent1"/>
                          </a:solidFill>
                        </a:rPr>
                        <a:t>. rad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accent1"/>
                          </a:solidFill>
                        </a:rPr>
                        <a:t>50 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accent1"/>
                          </a:solidFill>
                        </a:rPr>
                        <a:t>MW turn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9639873"/>
                  </a:ext>
                </a:extLst>
              </a:tr>
              <a:tr h="874013"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accent1"/>
                          </a:solidFill>
                        </a:rPr>
                        <a:t>HTS </a:t>
                      </a:r>
                      <a:r>
                        <a:rPr lang="it-IT" dirty="0" err="1">
                          <a:solidFill>
                            <a:schemeClr val="accent1"/>
                          </a:solidFill>
                        </a:rPr>
                        <a:t>Synch</a:t>
                      </a:r>
                      <a:r>
                        <a:rPr lang="it-IT" dirty="0">
                          <a:solidFill>
                            <a:schemeClr val="accent1"/>
                          </a:solidFill>
                        </a:rPr>
                        <a:t>. rad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accent1"/>
                          </a:solidFill>
                        </a:rPr>
                        <a:t>44-46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accent1"/>
                          </a:solidFill>
                        </a:rPr>
                        <a:t>MW turn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7342789"/>
                  </a:ext>
                </a:extLst>
              </a:tr>
            </a:tbl>
          </a:graphicData>
        </a:graphic>
      </p:graphicFrame>
      <p:grpSp>
        <p:nvGrpSpPr>
          <p:cNvPr id="20" name="Gruppo 19">
            <a:extLst>
              <a:ext uri="{FF2B5EF4-FFF2-40B4-BE49-F238E27FC236}">
                <a16:creationId xmlns:a16="http://schemas.microsoft.com/office/drawing/2014/main" id="{D492FB59-11BD-3644-4685-5CA55D220FD0}"/>
              </a:ext>
            </a:extLst>
          </p:cNvPr>
          <p:cNvGrpSpPr/>
          <p:nvPr/>
        </p:nvGrpSpPr>
        <p:grpSpPr>
          <a:xfrm>
            <a:off x="372494" y="4641815"/>
            <a:ext cx="11947233" cy="726546"/>
            <a:chOff x="-774989" y="4601119"/>
            <a:chExt cx="11947233" cy="72654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CasellaDiTesto 8">
                  <a:extLst>
                    <a:ext uri="{FF2B5EF4-FFF2-40B4-BE49-F238E27FC236}">
                      <a16:creationId xmlns:a16="http://schemas.microsoft.com/office/drawing/2014/main" id="{D4D6D888-D8EA-4C8A-0FA9-0BE84BA5094E}"/>
                    </a:ext>
                  </a:extLst>
                </p:cNvPr>
                <p:cNvSpPr txBox="1"/>
                <p:nvPr/>
              </p:nvSpPr>
              <p:spPr>
                <a:xfrm>
                  <a:off x="-774989" y="4766006"/>
                  <a:ext cx="6096000" cy="3967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𝑠𝑦𝑛𝑐</m:t>
                            </m:r>
                          </m:sub>
                        </m:sSub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sSup>
                          <m:sSupPr>
                            <m:ctrlPr>
                              <a:rPr lang="it-IT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𝑓𝑖𝑙𝑙𝑖𝑛𝑔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𝑓𝑎𝑐𝑡𝑜𝑟</m:t>
                            </m:r>
                          </m:e>
                          <m:sup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−2</m:t>
                            </m:r>
                          </m:sup>
                        </m:sSup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9" name="CasellaDiTesto 8">
                  <a:extLst>
                    <a:ext uri="{FF2B5EF4-FFF2-40B4-BE49-F238E27FC236}">
                      <a16:creationId xmlns:a16="http://schemas.microsoft.com/office/drawing/2014/main" id="{D4D6D888-D8EA-4C8A-0FA9-0BE84BA5094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774989" y="4766006"/>
                  <a:ext cx="6096000" cy="396775"/>
                </a:xfrm>
                <a:prstGeom prst="rect">
                  <a:avLst/>
                </a:prstGeom>
                <a:blipFill>
                  <a:blip r:embed="rId3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CasellaDiTesto 9">
                  <a:extLst>
                    <a:ext uri="{FF2B5EF4-FFF2-40B4-BE49-F238E27FC236}">
                      <a16:creationId xmlns:a16="http://schemas.microsoft.com/office/drawing/2014/main" id="{EA31D20C-4EF5-1D9E-1830-640192083F31}"/>
                    </a:ext>
                  </a:extLst>
                </p:cNvPr>
                <p:cNvSpPr txBox="1"/>
                <p:nvPr/>
              </p:nvSpPr>
              <p:spPr>
                <a:xfrm>
                  <a:off x="3541058" y="4825893"/>
                  <a:ext cx="32541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⟹</m:t>
                        </m:r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10" name="CasellaDiTesto 9">
                  <a:extLst>
                    <a:ext uri="{FF2B5EF4-FFF2-40B4-BE49-F238E27FC236}">
                      <a16:creationId xmlns:a16="http://schemas.microsoft.com/office/drawing/2014/main" id="{EA31D20C-4EF5-1D9E-1830-640192083F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41058" y="4825893"/>
                  <a:ext cx="325410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1321" r="-13208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asellaDiTesto 10">
                  <a:extLst>
                    <a:ext uri="{FF2B5EF4-FFF2-40B4-BE49-F238E27FC236}">
                      <a16:creationId xmlns:a16="http://schemas.microsoft.com/office/drawing/2014/main" id="{7F535504-86A8-E248-B2C0-E70754161DA6}"/>
                    </a:ext>
                  </a:extLst>
                </p:cNvPr>
                <p:cNvSpPr txBox="1"/>
                <p:nvPr/>
              </p:nvSpPr>
              <p:spPr>
                <a:xfrm>
                  <a:off x="6143719" y="4825893"/>
                  <a:ext cx="32541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⟹</m:t>
                        </m:r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11" name="CasellaDiTesto 10">
                  <a:extLst>
                    <a:ext uri="{FF2B5EF4-FFF2-40B4-BE49-F238E27FC236}">
                      <a16:creationId xmlns:a16="http://schemas.microsoft.com/office/drawing/2014/main" id="{7F535504-86A8-E248-B2C0-E70754161DA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43719" y="4825893"/>
                  <a:ext cx="325410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1321" r="-13208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50441F3A-4357-036C-3025-E638753E78BC}"/>
                    </a:ext>
                  </a:extLst>
                </p:cNvPr>
                <p:cNvSpPr txBox="1"/>
                <p:nvPr/>
              </p:nvSpPr>
              <p:spPr>
                <a:xfrm>
                  <a:off x="4096723" y="4601119"/>
                  <a:ext cx="1951560" cy="72654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it-IT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𝑜𝑣𝑒𝑟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𝑡h𝑒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𝑑𝑖𝑝𝑜𝑙𝑒𝑠</m:t>
                            </m:r>
                          </m:e>
                        </m:nary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12" name="CasellaDiTesto 11">
                  <a:extLst>
                    <a:ext uri="{FF2B5EF4-FFF2-40B4-BE49-F238E27FC236}">
                      <a16:creationId xmlns:a16="http://schemas.microsoft.com/office/drawing/2014/main" id="{50441F3A-4357-036C-3025-E638753E78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96723" y="4601119"/>
                  <a:ext cx="1951560" cy="726546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CasellaDiTesto 18">
                  <a:extLst>
                    <a:ext uri="{FF2B5EF4-FFF2-40B4-BE49-F238E27FC236}">
                      <a16:creationId xmlns:a16="http://schemas.microsoft.com/office/drawing/2014/main" id="{69CB9E4B-934A-A2AD-E963-0918AE4F5962}"/>
                    </a:ext>
                  </a:extLst>
                </p:cNvPr>
                <p:cNvSpPr txBox="1"/>
                <p:nvPr/>
              </p:nvSpPr>
              <p:spPr>
                <a:xfrm>
                  <a:off x="4690762" y="4766004"/>
                  <a:ext cx="6481482" cy="3967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8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sz="1800" b="0" i="1" smtClean="0">
                                <a:latin typeface="Cambria Math" panose="02040503050406030204" pitchFamily="18" charset="0"/>
                              </a:rPr>
                              <m:t>𝑠𝑦𝑛𝑐</m:t>
                            </m:r>
                          </m:sub>
                        </m:sSub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sSup>
                          <m:sSupPr>
                            <m:ctrlP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𝑓𝑖𝑙𝑙𝑖𝑛𝑔</m:t>
                            </m:r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𝑓𝑎𝑐𝑡𝑜𝑟</m:t>
                            </m:r>
                          </m:e>
                          <m:sup>
                            <m:r>
                              <a:rPr lang="it-IT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19" name="CasellaDiTesto 18">
                  <a:extLst>
                    <a:ext uri="{FF2B5EF4-FFF2-40B4-BE49-F238E27FC236}">
                      <a16:creationId xmlns:a16="http://schemas.microsoft.com/office/drawing/2014/main" id="{69CB9E4B-934A-A2AD-E963-0918AE4F59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90762" y="4766004"/>
                  <a:ext cx="6481482" cy="396775"/>
                </a:xfrm>
                <a:prstGeom prst="rect">
                  <a:avLst/>
                </a:prstGeom>
                <a:blipFill>
                  <a:blip r:embed="rId7"/>
                  <a:stretch>
                    <a:fillRect b="-6154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080594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45133745-D979-4449-4105-7CFFF17B8B2F}"/>
              </a:ext>
            </a:extLst>
          </p:cNvPr>
          <p:cNvSpPr txBox="1">
            <a:spLocks/>
          </p:cNvSpPr>
          <p:nvPr/>
        </p:nvSpPr>
        <p:spPr>
          <a:xfrm>
            <a:off x="831715" y="304800"/>
            <a:ext cx="9261409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7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Introduction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74193020-D6B1-5F4F-C1E2-07A8774519D7}"/>
              </a:ext>
            </a:extLst>
          </p:cNvPr>
          <p:cNvSpPr txBox="1"/>
          <p:nvPr/>
        </p:nvSpPr>
        <p:spPr>
          <a:xfrm>
            <a:off x="767728" y="1339660"/>
            <a:ext cx="6307048" cy="4909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Motivation of the contribution: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FCC-</a:t>
            </a:r>
            <a:r>
              <a:rPr lang="en-US" sz="2000" dirty="0" err="1"/>
              <a:t>ee</a:t>
            </a:r>
            <a:r>
              <a:rPr lang="en-US" sz="2000" dirty="0"/>
              <a:t> energy consumption 20 TWh (14 y)</a:t>
            </a:r>
          </a:p>
          <a:p>
            <a:pPr lvl="1">
              <a:spcAft>
                <a:spcPts val="600"/>
              </a:spcAft>
            </a:pPr>
            <a:r>
              <a:rPr lang="en-US" sz="2000" b="1" dirty="0"/>
              <a:t>DC</a:t>
            </a:r>
            <a:r>
              <a:rPr lang="en-US" sz="2000" dirty="0"/>
              <a:t> collider operation (high power consumption)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90+ km ring tunnel</a:t>
            </a:r>
            <a:r>
              <a:rPr lang="en-US" sz="2000" dirty="0"/>
              <a:t>: thousands of resistive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i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European Strategy for Particle Physics 2020 </a:t>
            </a:r>
          </a:p>
          <a:p>
            <a:pPr>
              <a:spcAft>
                <a:spcPts val="1200"/>
              </a:spcAft>
            </a:pPr>
            <a:r>
              <a:rPr lang="en-GB" sz="2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 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Need for «Improvement of energy efficiency»</a:t>
            </a:r>
            <a:endParaRPr lang="en-US" sz="2000" dirty="0"/>
          </a:p>
          <a:p>
            <a:r>
              <a:rPr lang="en-US" sz="2400" b="1" dirty="0"/>
              <a:t>PROPOSAL:</a:t>
            </a:r>
          </a:p>
          <a:p>
            <a:r>
              <a:rPr lang="en-US" sz="2000" b="1" dirty="0"/>
              <a:t>“Replacement of 2900 quadrupoles and </a:t>
            </a:r>
          </a:p>
          <a:p>
            <a:pPr>
              <a:spcAft>
                <a:spcPts val="600"/>
              </a:spcAft>
            </a:pPr>
            <a:r>
              <a:rPr lang="en-US" sz="2000" b="1" dirty="0"/>
              <a:t>4700 </a:t>
            </a:r>
            <a:r>
              <a:rPr lang="en-US" sz="2000" b="1" dirty="0" err="1"/>
              <a:t>sextupoles</a:t>
            </a:r>
            <a:r>
              <a:rPr lang="en-US" sz="2000" b="1" dirty="0"/>
              <a:t> in the 80 km ARC cells”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/>
              <a:t>HTS </a:t>
            </a:r>
            <a:r>
              <a:rPr lang="en-US" sz="2000" dirty="0"/>
              <a:t>Superferric Magnets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Combined Magnets (</a:t>
            </a:r>
            <a:r>
              <a:rPr lang="en-US" sz="2000" b="1" dirty="0"/>
              <a:t>reduced length</a:t>
            </a:r>
            <a:r>
              <a:rPr lang="en-US" sz="2000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High operating temperature (up to </a:t>
            </a:r>
            <a:r>
              <a:rPr lang="en-US" sz="2000" b="1" dirty="0"/>
              <a:t>50 K</a:t>
            </a:r>
            <a:r>
              <a:rPr lang="en-US" sz="2000" dirty="0"/>
              <a:t>) 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73A8171-D196-9AC9-7626-DC98566CD3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89424" y="6356350"/>
            <a:ext cx="5663174" cy="376138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rgbClr val="898989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Simone Busatto – INFN Milano LASA FCC-ee HTS sextupole &amp; quadrupole design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33C8CA8-6F56-307F-C5E8-FE09AD435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8370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1648D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672CED-E27C-4372-964F-447ACAE2F905}" type="slidenum">
              <a:rPr lang="it-IT" smtClean="0"/>
              <a:pPr/>
              <a:t>2</a:t>
            </a:fld>
            <a:endParaRPr lang="it-IT" dirty="0"/>
          </a:p>
        </p:txBody>
      </p:sp>
      <p:pic>
        <p:nvPicPr>
          <p:cNvPr id="2" name="Picture 6" descr="Picture 6">
            <a:extLst>
              <a:ext uri="{FF2B5EF4-FFF2-40B4-BE49-F238E27FC236}">
                <a16:creationId xmlns:a16="http://schemas.microsoft.com/office/drawing/2014/main" id="{6F90EA67-6D48-F3E2-84BD-AB0EA22041F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9348"/>
          <a:stretch>
            <a:fillRect/>
          </a:stretch>
        </p:blipFill>
        <p:spPr>
          <a:xfrm>
            <a:off x="7074776" y="1115685"/>
            <a:ext cx="4579411" cy="258247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" name="Gruppo 2">
            <a:extLst>
              <a:ext uri="{FF2B5EF4-FFF2-40B4-BE49-F238E27FC236}">
                <a16:creationId xmlns:a16="http://schemas.microsoft.com/office/drawing/2014/main" id="{A75C82A4-4CA5-4B22-7EF2-FBB6205A363E}"/>
              </a:ext>
            </a:extLst>
          </p:cNvPr>
          <p:cNvGrpSpPr/>
          <p:nvPr/>
        </p:nvGrpSpPr>
        <p:grpSpPr>
          <a:xfrm>
            <a:off x="5642825" y="4044079"/>
            <a:ext cx="6652082" cy="1685609"/>
            <a:chOff x="5642825" y="4044079"/>
            <a:chExt cx="6652082" cy="1685609"/>
          </a:xfrm>
        </p:grpSpPr>
        <p:grpSp>
          <p:nvGrpSpPr>
            <p:cNvPr id="19" name="Group 7">
              <a:extLst>
                <a:ext uri="{FF2B5EF4-FFF2-40B4-BE49-F238E27FC236}">
                  <a16:creationId xmlns:a16="http://schemas.microsoft.com/office/drawing/2014/main" id="{E445FEF5-C65B-0C7D-EF2D-2F239798A8E8}"/>
                </a:ext>
              </a:extLst>
            </p:cNvPr>
            <p:cNvGrpSpPr/>
            <p:nvPr/>
          </p:nvGrpSpPr>
          <p:grpSpPr>
            <a:xfrm>
              <a:off x="5642825" y="4044079"/>
              <a:ext cx="3240175" cy="1685609"/>
              <a:chOff x="507365" y="3836891"/>
              <a:chExt cx="4393336" cy="2285509"/>
            </a:xfrm>
          </p:grpSpPr>
          <p:pic>
            <p:nvPicPr>
              <p:cNvPr id="25" name="Picture 29">
                <a:extLst>
                  <a:ext uri="{FF2B5EF4-FFF2-40B4-BE49-F238E27FC236}">
                    <a16:creationId xmlns:a16="http://schemas.microsoft.com/office/drawing/2014/main" id="{D300ACAC-3157-4312-4A4A-00C99D48806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6532" r="12698" b="31584"/>
              <a:stretch/>
            </p:blipFill>
            <p:spPr>
              <a:xfrm>
                <a:off x="507365" y="4299653"/>
                <a:ext cx="4393336" cy="1822747"/>
              </a:xfrm>
              <a:prstGeom prst="rect">
                <a:avLst/>
              </a:prstGeom>
            </p:spPr>
          </p:pic>
          <p:sp>
            <p:nvSpPr>
              <p:cNvPr id="26" name="TextBox 21">
                <a:extLst>
                  <a:ext uri="{FF2B5EF4-FFF2-40B4-BE49-F238E27FC236}">
                    <a16:creationId xmlns:a16="http://schemas.microsoft.com/office/drawing/2014/main" id="{B9AA07AA-9449-5B4C-ADAC-008D16243D5C}"/>
                  </a:ext>
                </a:extLst>
              </p:cNvPr>
              <p:cNvSpPr txBox="1"/>
              <p:nvPr/>
            </p:nvSpPr>
            <p:spPr>
              <a:xfrm>
                <a:off x="1643213" y="3836891"/>
                <a:ext cx="2658143" cy="518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CDR arc lattice </a:t>
                </a:r>
                <a:endParaRPr kumimoji="0" lang="en-GB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7" name="Group 8">
              <a:extLst>
                <a:ext uri="{FF2B5EF4-FFF2-40B4-BE49-F238E27FC236}">
                  <a16:creationId xmlns:a16="http://schemas.microsoft.com/office/drawing/2014/main" id="{12B46278-E1F0-7B29-2189-4F49418A8EF2}"/>
                </a:ext>
              </a:extLst>
            </p:cNvPr>
            <p:cNvGrpSpPr/>
            <p:nvPr/>
          </p:nvGrpSpPr>
          <p:grpSpPr>
            <a:xfrm>
              <a:off x="8941869" y="4066828"/>
              <a:ext cx="3353038" cy="1646097"/>
              <a:chOff x="9445418" y="5549789"/>
              <a:chExt cx="2691965" cy="1271766"/>
            </a:xfrm>
          </p:grpSpPr>
          <p:sp>
            <p:nvSpPr>
              <p:cNvPr id="28" name="TextBox 22">
                <a:extLst>
                  <a:ext uri="{FF2B5EF4-FFF2-40B4-BE49-F238E27FC236}">
                    <a16:creationId xmlns:a16="http://schemas.microsoft.com/office/drawing/2014/main" id="{28FBCB13-0A67-DA33-3017-462A84F3E278}"/>
                  </a:ext>
                </a:extLst>
              </p:cNvPr>
              <p:cNvSpPr txBox="1"/>
              <p:nvPr/>
            </p:nvSpPr>
            <p:spPr>
              <a:xfrm>
                <a:off x="9642358" y="5549789"/>
                <a:ext cx="2136166" cy="2631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Superconducting option</a:t>
                </a: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9" name="Group 10">
                <a:extLst>
                  <a:ext uri="{FF2B5EF4-FFF2-40B4-BE49-F238E27FC236}">
                    <a16:creationId xmlns:a16="http://schemas.microsoft.com/office/drawing/2014/main" id="{A9AB801A-7DF1-6B97-5520-F60B0E06F213}"/>
                  </a:ext>
                </a:extLst>
              </p:cNvPr>
              <p:cNvGrpSpPr/>
              <p:nvPr/>
            </p:nvGrpSpPr>
            <p:grpSpPr>
              <a:xfrm>
                <a:off x="9445418" y="5783485"/>
                <a:ext cx="2691965" cy="1038070"/>
                <a:chOff x="12822978" y="5984926"/>
                <a:chExt cx="2691965" cy="1038070"/>
              </a:xfrm>
            </p:grpSpPr>
            <p:pic>
              <p:nvPicPr>
                <p:cNvPr id="30" name="Picture 11">
                  <a:extLst>
                    <a:ext uri="{FF2B5EF4-FFF2-40B4-BE49-F238E27FC236}">
                      <a16:creationId xmlns:a16="http://schemas.microsoft.com/office/drawing/2014/main" id="{9230EA84-2A2E-9B0E-AA89-85E6B1104A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15952" b="31584"/>
                <a:stretch/>
              </p:blipFill>
              <p:spPr>
                <a:xfrm>
                  <a:off x="12822978" y="5984926"/>
                  <a:ext cx="2691965" cy="1038070"/>
                </a:xfrm>
                <a:prstGeom prst="rect">
                  <a:avLst/>
                </a:prstGeom>
              </p:spPr>
            </p:pic>
            <p:pic>
              <p:nvPicPr>
                <p:cNvPr id="31" name="Picture 12">
                  <a:extLst>
                    <a:ext uri="{FF2B5EF4-FFF2-40B4-BE49-F238E27FC236}">
                      <a16:creationId xmlns:a16="http://schemas.microsoft.com/office/drawing/2014/main" id="{76521936-2AFF-C03B-9117-5E4D63C5BD7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26743" t="2531" r="9564" b="80616"/>
                <a:stretch/>
              </p:blipFill>
              <p:spPr>
                <a:xfrm>
                  <a:off x="13173689" y="6384801"/>
                  <a:ext cx="2040003" cy="255731"/>
                </a:xfrm>
                <a:prstGeom prst="rect">
                  <a:avLst/>
                </a:prstGeom>
              </p:spPr>
            </p:pic>
            <p:pic>
              <p:nvPicPr>
                <p:cNvPr id="33" name="Picture 13">
                  <a:extLst>
                    <a:ext uri="{FF2B5EF4-FFF2-40B4-BE49-F238E27FC236}">
                      <a16:creationId xmlns:a16="http://schemas.microsoft.com/office/drawing/2014/main" id="{B8302170-1604-22DE-8987-DB210F8A73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26743" t="2531" r="9564" b="80616"/>
                <a:stretch/>
              </p:blipFill>
              <p:spPr>
                <a:xfrm>
                  <a:off x="13173689" y="6738333"/>
                  <a:ext cx="2040003" cy="255731"/>
                </a:xfrm>
                <a:prstGeom prst="rect">
                  <a:avLst/>
                </a:prstGeom>
              </p:spPr>
            </p:pic>
            <p:pic>
              <p:nvPicPr>
                <p:cNvPr id="34" name="Picture 14">
                  <a:extLst>
                    <a:ext uri="{FF2B5EF4-FFF2-40B4-BE49-F238E27FC236}">
                      <a16:creationId xmlns:a16="http://schemas.microsoft.com/office/drawing/2014/main" id="{76C6173F-17E8-5CBB-EED6-568A9601D4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57918" t="52031" r="33975" b="37535"/>
                <a:stretch/>
              </p:blipFill>
              <p:spPr>
                <a:xfrm>
                  <a:off x="13904697" y="6791102"/>
                  <a:ext cx="210279" cy="128214"/>
                </a:xfrm>
                <a:prstGeom prst="rect">
                  <a:avLst/>
                </a:prstGeom>
              </p:spPr>
            </p:pic>
            <p:pic>
              <p:nvPicPr>
                <p:cNvPr id="36" name="Picture 15">
                  <a:extLst>
                    <a:ext uri="{FF2B5EF4-FFF2-40B4-BE49-F238E27FC236}">
                      <a16:creationId xmlns:a16="http://schemas.microsoft.com/office/drawing/2014/main" id="{80AD3276-F8CA-16F6-A99F-570CE18031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57918" t="52031" r="38116" b="37535"/>
                <a:stretch/>
              </p:blipFill>
              <p:spPr>
                <a:xfrm>
                  <a:off x="13907002" y="6427593"/>
                  <a:ext cx="102878" cy="128214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294750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45133745-D979-4449-4105-7CFFF17B8B2F}"/>
              </a:ext>
            </a:extLst>
          </p:cNvPr>
          <p:cNvSpPr txBox="1">
            <a:spLocks/>
          </p:cNvSpPr>
          <p:nvPr/>
        </p:nvSpPr>
        <p:spPr>
          <a:xfrm>
            <a:off x="831715" y="304800"/>
            <a:ext cx="9261409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7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Starting Point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73A8171-D196-9AC9-7626-DC98566CD3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89424" y="6356350"/>
            <a:ext cx="5663174" cy="376138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rgbClr val="898989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Simone Busatto – INFN Milano LASA FCC-ee HTS sextupole &amp; quadrupole design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33C8CA8-6F56-307F-C5E8-FE09AD435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8370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1648D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672CED-E27C-4372-964F-447ACAE2F905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47A5BD21-19F5-F1EC-56CF-710E76CBE9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480"/>
          <a:stretch/>
        </p:blipFill>
        <p:spPr>
          <a:xfrm>
            <a:off x="608866" y="2942619"/>
            <a:ext cx="5005446" cy="2686581"/>
          </a:xfrm>
          <a:prstGeom prst="rect">
            <a:avLst/>
          </a:prstGeom>
        </p:spPr>
      </p:pic>
      <p:pic>
        <p:nvPicPr>
          <p:cNvPr id="8" name="Picture 14">
            <a:extLst>
              <a:ext uri="{FF2B5EF4-FFF2-40B4-BE49-F238E27FC236}">
                <a16:creationId xmlns:a16="http://schemas.microsoft.com/office/drawing/2014/main" id="{65E12D0A-7AAE-030D-CF9D-375838FCDF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219" y="1358468"/>
            <a:ext cx="2252224" cy="1806289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7D185BC-9D8C-1680-5C96-BB6842A8F50A}"/>
              </a:ext>
            </a:extLst>
          </p:cNvPr>
          <p:cNvSpPr txBox="1"/>
          <p:nvPr/>
        </p:nvSpPr>
        <p:spPr>
          <a:xfrm>
            <a:off x="701362" y="1049770"/>
            <a:ext cx="53049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Twin F/D arc quad design</a:t>
            </a:r>
            <a:endParaRPr lang="it-IT" sz="1600" dirty="0"/>
          </a:p>
        </p:txBody>
      </p:sp>
      <p:sp>
        <p:nvSpPr>
          <p:cNvPr id="15" name="Freccia a destra 14">
            <a:extLst>
              <a:ext uri="{FF2B5EF4-FFF2-40B4-BE49-F238E27FC236}">
                <a16:creationId xmlns:a16="http://schemas.microsoft.com/office/drawing/2014/main" id="{5B6EF550-7CBB-AEF1-4473-1A4FDD7BD9E3}"/>
              </a:ext>
            </a:extLst>
          </p:cNvPr>
          <p:cNvSpPr/>
          <p:nvPr/>
        </p:nvSpPr>
        <p:spPr>
          <a:xfrm rot="7059697">
            <a:off x="3176457" y="2560382"/>
            <a:ext cx="923164" cy="401649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reccia a destra 15">
            <a:extLst>
              <a:ext uri="{FF2B5EF4-FFF2-40B4-BE49-F238E27FC236}">
                <a16:creationId xmlns:a16="http://schemas.microsoft.com/office/drawing/2014/main" id="{5AC24E5D-37B1-41B1-DF2B-A35CD3FA0865}"/>
              </a:ext>
            </a:extLst>
          </p:cNvPr>
          <p:cNvSpPr/>
          <p:nvPr/>
        </p:nvSpPr>
        <p:spPr>
          <a:xfrm rot="4500000">
            <a:off x="1356189" y="2843701"/>
            <a:ext cx="923164" cy="401649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23AB323-6987-9119-E6C9-F75B588ACE29}"/>
              </a:ext>
            </a:extLst>
          </p:cNvPr>
          <p:cNvSpPr txBox="1"/>
          <p:nvPr/>
        </p:nvSpPr>
        <p:spPr>
          <a:xfrm>
            <a:off x="3561568" y="1060034"/>
            <a:ext cx="53049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Twin </a:t>
            </a:r>
            <a:r>
              <a:rPr lang="en-US" sz="1600" b="1" dirty="0" err="1"/>
              <a:t>Sextupoles</a:t>
            </a:r>
            <a:endParaRPr lang="it-IT" sz="1600" dirty="0"/>
          </a:p>
        </p:txBody>
      </p: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EEE4B7F6-1B94-585C-57A6-8E5A08BBAC44}"/>
              </a:ext>
            </a:extLst>
          </p:cNvPr>
          <p:cNvSpPr txBox="1"/>
          <p:nvPr/>
        </p:nvSpPr>
        <p:spPr>
          <a:xfrm>
            <a:off x="8495895" y="6291809"/>
            <a:ext cx="411881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*Still to consider Cryogenic Consumption</a:t>
            </a:r>
            <a:endParaRPr lang="it-IT" sz="1200" dirty="0"/>
          </a:p>
        </p:txBody>
      </p:sp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EA257F2F-4640-BE19-93C6-4B737365A7B8}"/>
              </a:ext>
            </a:extLst>
          </p:cNvPr>
          <p:cNvSpPr txBox="1"/>
          <p:nvPr/>
        </p:nvSpPr>
        <p:spPr>
          <a:xfrm>
            <a:off x="5698649" y="3837923"/>
            <a:ext cx="537036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Experience from HL-LHC corrector magnet:</a:t>
            </a:r>
          </a:p>
          <a:p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Several families of magnets from 4P up to 12P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Racetrack coils </a:t>
            </a:r>
            <a:r>
              <a:rPr lang="it-IT" sz="2000" dirty="0" err="1"/>
              <a:t>suitable</a:t>
            </a:r>
            <a:r>
              <a:rPr lang="it-IT" sz="2000" dirty="0"/>
              <a:t> for HTS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Modular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Easy </a:t>
            </a:r>
            <a:r>
              <a:rPr lang="it-IT" sz="2000" dirty="0" err="1"/>
              <a:t>mechanical</a:t>
            </a:r>
            <a:r>
              <a:rPr lang="it-IT" sz="2000" dirty="0"/>
              <a:t> assembly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/>
              <a:t>Optimal</a:t>
            </a:r>
            <a:r>
              <a:rPr lang="it-IT" sz="2000" dirty="0"/>
              <a:t> Field Quality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/>
              <a:t>Very</a:t>
            </a:r>
            <a:r>
              <a:rPr lang="it-IT" sz="2000" dirty="0"/>
              <a:t> good </a:t>
            </a:r>
            <a:r>
              <a:rPr lang="it-IT" sz="2000" dirty="0" err="1"/>
              <a:t>reproducibility</a:t>
            </a:r>
            <a:r>
              <a:rPr lang="it-IT" sz="2000" dirty="0"/>
              <a:t> (</a:t>
            </a:r>
            <a:r>
              <a:rPr lang="it-IT" sz="2000" dirty="0" err="1"/>
              <a:t>several</a:t>
            </a:r>
            <a:r>
              <a:rPr lang="it-IT" sz="2000" dirty="0"/>
              <a:t> magnets)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EB73351B-26E1-ED8E-8EE6-039214FCB66D}"/>
                  </a:ext>
                </a:extLst>
              </p:cNvPr>
              <p:cNvSpPr txBox="1"/>
              <p:nvPr/>
            </p:nvSpPr>
            <p:spPr>
              <a:xfrm>
                <a:off x="5698649" y="1059573"/>
                <a:ext cx="6298013" cy="26281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1" dirty="0"/>
                  <a:t>MAIN IDEA:</a:t>
                </a:r>
              </a:p>
              <a:p>
                <a:r>
                  <a:rPr lang="en-US" sz="2000" dirty="0"/>
                  <a:t>Superconducting  4P+6P can save energy,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𝑠𝑦𝑛𝑐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den>
                    </m:f>
                  </m:oMath>
                </a14:m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Synchrotron Energy Radiation scaling: 10%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Comparable scaling for the RF cavities consumption</a:t>
                </a:r>
                <a:endParaRPr lang="en-US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  <a:p>
                <a:r>
                  <a:rPr 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Different F/D Quadrupoles in </a:t>
                </a:r>
                <a:r>
                  <a:rPr lang="en-US" sz="20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Z-mode and </a:t>
                </a:r>
                <a:r>
                  <a:rPr lang="en-US" sz="2000" b="1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tt</a:t>
                </a:r>
                <a:r>
                  <a:rPr lang="en-US" sz="20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-mode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Independent</a:t>
                </a:r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tunable quadrupole and </a:t>
                </a:r>
                <a:r>
                  <a:rPr lang="en-US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sextupoles</a:t>
                </a:r>
                <a:r>
                  <a:rPr 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 </a:t>
                </a:r>
              </a:p>
              <a:p>
                <a:r>
                  <a:rPr 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Need of light-distributed cryogenic/Single cryocoolers</a:t>
                </a:r>
              </a:p>
              <a:p>
                <a:endParaRPr 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EB73351B-26E1-ED8E-8EE6-039214FCB6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8649" y="1059573"/>
                <a:ext cx="6298013" cy="2628155"/>
              </a:xfrm>
              <a:prstGeom prst="rect">
                <a:avLst/>
              </a:prstGeom>
              <a:blipFill>
                <a:blip r:embed="rId5"/>
                <a:stretch>
                  <a:fillRect l="-1065" t="-139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5" name="Immagine 64" descr="Immagine che contiene Elementi grafici, Carattere, logo, grafica&#10;&#10;Descrizione generata automaticamente">
            <a:extLst>
              <a:ext uri="{FF2B5EF4-FFF2-40B4-BE49-F238E27FC236}">
                <a16:creationId xmlns:a16="http://schemas.microsoft.com/office/drawing/2014/main" id="{655FB14B-452C-FFC9-A9CC-A496CDCFA1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127" y="3398391"/>
            <a:ext cx="1110166" cy="501795"/>
          </a:xfrm>
          <a:prstGeom prst="rect">
            <a:avLst/>
          </a:prstGeom>
        </p:spPr>
      </p:pic>
      <p:pic>
        <p:nvPicPr>
          <p:cNvPr id="67" name="Immagine 66" descr="Immagine che contiene Elementi grafici, Carattere, grafica, logo&#10;&#10;Descrizione generata automaticamente">
            <a:extLst>
              <a:ext uri="{FF2B5EF4-FFF2-40B4-BE49-F238E27FC236}">
                <a16:creationId xmlns:a16="http://schemas.microsoft.com/office/drawing/2014/main" id="{1ABE1ABD-BB95-0B65-3FC4-A9097D83B4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5988" y="3429000"/>
            <a:ext cx="880783" cy="356837"/>
          </a:xfrm>
          <a:prstGeom prst="rect">
            <a:avLst/>
          </a:prstGeom>
        </p:spPr>
      </p:pic>
      <p:pic>
        <p:nvPicPr>
          <p:cNvPr id="2" name="Picture 3">
            <a:extLst>
              <a:ext uri="{FF2B5EF4-FFF2-40B4-BE49-F238E27FC236}">
                <a16:creationId xmlns:a16="http://schemas.microsoft.com/office/drawing/2014/main" id="{9CE97513-7CB5-5C3B-00ED-253C3C7F18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29916" y="1396498"/>
            <a:ext cx="1615437" cy="86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892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E4B458-5E5B-BB7F-DBD5-5F2F5FB334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5A0FE1F9-4B24-5FE9-8600-7F67ADD7E6FC}"/>
              </a:ext>
            </a:extLst>
          </p:cNvPr>
          <p:cNvSpPr txBox="1">
            <a:spLocks/>
          </p:cNvSpPr>
          <p:nvPr/>
        </p:nvSpPr>
        <p:spPr>
          <a:xfrm>
            <a:off x="831715" y="304800"/>
            <a:ext cx="9261409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7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Requirements for the magnet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D61FC45-1381-2865-E425-08D06B84F3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89424" y="6356350"/>
            <a:ext cx="5663174" cy="376138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rgbClr val="898989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Simone Busatto – INFN Milano LASA FCC-ee HTS sextupole &amp; quadrupole design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696D639-0FA8-17D4-C071-8733303CC1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8370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1648D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672CED-E27C-4372-964F-447ACAE2F905}" type="slidenum">
              <a:rPr lang="it-IT" smtClean="0"/>
              <a:pPr/>
              <a:t>4</a:t>
            </a:fld>
            <a:endParaRPr lang="it-IT" dirty="0"/>
          </a:p>
        </p:txBody>
      </p: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9C7FDA79-1A17-71B4-05A0-80C348D2EE86}"/>
              </a:ext>
            </a:extLst>
          </p:cNvPr>
          <p:cNvGrpSpPr/>
          <p:nvPr/>
        </p:nvGrpSpPr>
        <p:grpSpPr>
          <a:xfrm>
            <a:off x="869071" y="976475"/>
            <a:ext cx="11034515" cy="5009325"/>
            <a:chOff x="1335631" y="1066063"/>
            <a:chExt cx="13689875" cy="554153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F6F6405-1E7B-6DD0-2F45-45842F2A47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43119" y="1366689"/>
              <a:ext cx="3800254" cy="3047813"/>
            </a:xfrm>
            <a:prstGeom prst="rect">
              <a:avLst/>
            </a:prstGeom>
          </p:spPr>
        </p:pic>
        <p:grpSp>
          <p:nvGrpSpPr>
            <p:cNvPr id="2" name="Gruppo 1">
              <a:extLst>
                <a:ext uri="{FF2B5EF4-FFF2-40B4-BE49-F238E27FC236}">
                  <a16:creationId xmlns:a16="http://schemas.microsoft.com/office/drawing/2014/main" id="{B99FF411-03B4-3D5F-DD58-86215AE99D57}"/>
                </a:ext>
              </a:extLst>
            </p:cNvPr>
            <p:cNvGrpSpPr/>
            <p:nvPr/>
          </p:nvGrpSpPr>
          <p:grpSpPr>
            <a:xfrm>
              <a:off x="9448012" y="1516261"/>
              <a:ext cx="4757396" cy="1919552"/>
              <a:chOff x="14832173" y="41319"/>
              <a:chExt cx="5022565" cy="2279255"/>
            </a:xfrm>
          </p:grpSpPr>
          <p:pic>
            <p:nvPicPr>
              <p:cNvPr id="3" name="Picture 5">
                <a:extLst>
                  <a:ext uri="{FF2B5EF4-FFF2-40B4-BE49-F238E27FC236}">
                    <a16:creationId xmlns:a16="http://schemas.microsoft.com/office/drawing/2014/main" id="{E9BA8EC2-C4E7-6EE5-DEB1-1ACB399133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r="31157"/>
              <a:stretch/>
            </p:blipFill>
            <p:spPr>
              <a:xfrm>
                <a:off x="15152049" y="41319"/>
                <a:ext cx="4702689" cy="2279255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TextBox 9">
                    <a:extLst>
                      <a:ext uri="{FF2B5EF4-FFF2-40B4-BE49-F238E27FC236}">
                        <a16:creationId xmlns:a16="http://schemas.microsoft.com/office/drawing/2014/main" id="{9377B5D5-8338-9472-E2CA-714CCCD567B2}"/>
                      </a:ext>
                    </a:extLst>
                  </p:cNvPr>
                  <p:cNvSpPr txBox="1"/>
                  <p:nvPr/>
                </p:nvSpPr>
                <p:spPr>
                  <a:xfrm>
                    <a:off x="14832173" y="1099260"/>
                    <a:ext cx="410517" cy="35475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861" i="1">
                              <a:latin typeface="Cambria Math" panose="02040503050406030204" pitchFamily="18" charset="0"/>
                            </a:rPr>
                            <m:t>𝑡</m:t>
                          </m:r>
                          <m:acc>
                            <m:accPr>
                              <m:chr m:val="̅"/>
                              <m:ctrlPr>
                                <a:rPr lang="en-US" sz="186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61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acc>
                        </m:oMath>
                      </m:oMathPara>
                    </a14:m>
                    <a:endParaRPr lang="en-US" sz="1861" dirty="0"/>
                  </a:p>
                </p:txBody>
              </p:sp>
            </mc:Choice>
            <mc:Fallback xmlns="">
              <p:sp>
                <p:nvSpPr>
                  <p:cNvPr id="7" name="TextBox 9">
                    <a:extLst>
                      <a:ext uri="{FF2B5EF4-FFF2-40B4-BE49-F238E27FC236}">
                        <a16:creationId xmlns:a16="http://schemas.microsoft.com/office/drawing/2014/main" id="{9377B5D5-8338-9472-E2CA-714CCCD567B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832173" y="1099260"/>
                    <a:ext cx="410517" cy="354757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r="-40385" b="-27273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0D48B018-0AB6-2681-70AB-F2F453F34171}"/>
                </a:ext>
              </a:extLst>
            </p:cNvPr>
            <p:cNvSpPr txBox="1"/>
            <p:nvPr/>
          </p:nvSpPr>
          <p:spPr>
            <a:xfrm>
              <a:off x="6436633" y="1069298"/>
              <a:ext cx="1935704" cy="4085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rgbClr val="156082"/>
                  </a:solidFill>
                </a:rPr>
                <a:t>Quadrupole</a:t>
              </a:r>
            </a:p>
          </p:txBody>
        </p: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7253A685-E60E-3374-0BA8-4BF455DFBC0D}"/>
                </a:ext>
              </a:extLst>
            </p:cNvPr>
            <p:cNvSpPr txBox="1"/>
            <p:nvPr/>
          </p:nvSpPr>
          <p:spPr>
            <a:xfrm>
              <a:off x="1335631" y="3097187"/>
              <a:ext cx="3662439" cy="338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50" dirty="0">
                  <a:highlight>
                    <a:srgbClr val="FFFFFF"/>
                  </a:highlight>
                </a:rPr>
                <a:t>Magnets for FCC-</a:t>
              </a:r>
              <a:r>
                <a:rPr lang="en-GB" sz="1350" dirty="0" err="1">
                  <a:highlight>
                    <a:srgbClr val="FFFFFF"/>
                  </a:highlight>
                </a:rPr>
                <a:t>ee</a:t>
              </a:r>
              <a:r>
                <a:rPr lang="en-GB" sz="1350" dirty="0">
                  <a:highlight>
                    <a:srgbClr val="FFFFFF"/>
                  </a:highlight>
                </a:rPr>
                <a:t>, </a:t>
              </a:r>
              <a:r>
                <a:rPr lang="en-US" sz="1350" dirty="0">
                  <a:highlight>
                    <a:srgbClr val="FFFFFF"/>
                  </a:highlight>
                </a:rPr>
                <a:t>J. </a:t>
              </a:r>
              <a:r>
                <a:rPr lang="en-US" sz="1350" dirty="0" err="1">
                  <a:highlight>
                    <a:srgbClr val="FFFFFF"/>
                  </a:highlight>
                </a:rPr>
                <a:t>Bauche</a:t>
              </a:r>
              <a:r>
                <a:rPr lang="en-US" sz="1350" dirty="0">
                  <a:highlight>
                    <a:srgbClr val="FFFFFF"/>
                  </a:highlight>
                </a:rPr>
                <a:t> et al.</a:t>
              </a:r>
              <a:endParaRPr lang="it-IT" sz="1350" dirty="0">
                <a:highlight>
                  <a:srgbClr val="FFFFFF"/>
                </a:highlight>
              </a:endParaRPr>
            </a:p>
          </p:txBody>
        </p:sp>
        <p:sp>
          <p:nvSpPr>
            <p:cNvPr id="10" name="Textplatzhalter 6">
              <a:extLst>
                <a:ext uri="{FF2B5EF4-FFF2-40B4-BE49-F238E27FC236}">
                  <a16:creationId xmlns:a16="http://schemas.microsoft.com/office/drawing/2014/main" id="{640D036A-AA4A-2987-4285-FD01E44D27C2}"/>
                </a:ext>
              </a:extLst>
            </p:cNvPr>
            <p:cNvSpPr txBox="1">
              <a:spLocks/>
            </p:cNvSpPr>
            <p:nvPr/>
          </p:nvSpPr>
          <p:spPr>
            <a:xfrm>
              <a:off x="5448646" y="4288660"/>
              <a:ext cx="4023000" cy="209538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noAutofit/>
            </a:bodyPr>
            <a:lstStyle>
              <a:defPPr>
                <a:defRPr lang="de-DE"/>
              </a:defPPr>
              <a:lvl1pPr marL="0" algn="l" defTabSz="685727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863" algn="l" defTabSz="685727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727" algn="l" defTabSz="685727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591" algn="l" defTabSz="685727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454" algn="l" defTabSz="685727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318" algn="l" defTabSz="685727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181" algn="l" defTabSz="685727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045" algn="l" defTabSz="685727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908" algn="l" defTabSz="685727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i="1" dirty="0"/>
                <a:t>10 T/m design (CDR)</a:t>
              </a:r>
            </a:p>
          </p:txBody>
        </p:sp>
        <p:pic>
          <p:nvPicPr>
            <p:cNvPr id="11" name="Picture 3">
              <a:extLst>
                <a:ext uri="{FF2B5EF4-FFF2-40B4-BE49-F238E27FC236}">
                  <a16:creationId xmlns:a16="http://schemas.microsoft.com/office/drawing/2014/main" id="{E896588E-6049-9159-5063-71DE38DDDDC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91962" y="1504056"/>
              <a:ext cx="3149777" cy="1581520"/>
            </a:xfrm>
            <a:prstGeom prst="rect">
              <a:avLst/>
            </a:prstGeom>
          </p:spPr>
        </p:pic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389B6B10-3959-BBD4-5854-1848FA2A6EFE}"/>
                </a:ext>
              </a:extLst>
            </p:cNvPr>
            <p:cNvSpPr txBox="1"/>
            <p:nvPr/>
          </p:nvSpPr>
          <p:spPr>
            <a:xfrm>
              <a:off x="2294818" y="1066063"/>
              <a:ext cx="1481681" cy="4085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err="1">
                  <a:solidFill>
                    <a:srgbClr val="156082"/>
                  </a:solidFill>
                </a:rPr>
                <a:t>Sextupole</a:t>
              </a:r>
              <a:endParaRPr lang="it-IT" dirty="0">
                <a:solidFill>
                  <a:srgbClr val="156082"/>
                </a:solidFill>
              </a:endParaRPr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F5EAEF7B-4557-EC03-55B9-65263C0780F3}"/>
                </a:ext>
              </a:extLst>
            </p:cNvPr>
            <p:cNvSpPr txBox="1"/>
            <p:nvPr/>
          </p:nvSpPr>
          <p:spPr>
            <a:xfrm>
              <a:off x="8930904" y="3332092"/>
              <a:ext cx="6094602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US" sz="1350" dirty="0"/>
                <a:t>Via EPFL (</a:t>
              </a:r>
              <a:r>
                <a:rPr lang="en-US" sz="1350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Leon Van </a:t>
              </a:r>
              <a:r>
                <a:rPr lang="en-US" sz="1350" dirty="0" err="1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Riesen</a:t>
              </a:r>
              <a:r>
                <a:rPr lang="en-US" sz="1350" dirty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-Haupt , Cristobal Garcia) through PSI</a:t>
              </a:r>
              <a:endParaRPr lang="en-US" sz="1350" dirty="0"/>
            </a:p>
          </p:txBody>
        </p:sp>
        <p:pic>
          <p:nvPicPr>
            <p:cNvPr id="14" name="table">
              <a:extLst>
                <a:ext uri="{FF2B5EF4-FFF2-40B4-BE49-F238E27FC236}">
                  <a16:creationId xmlns:a16="http://schemas.microsoft.com/office/drawing/2014/main" id="{0912C070-F095-B8DB-2A70-BBD93E38621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99881" y="3368570"/>
              <a:ext cx="3149776" cy="3239029"/>
            </a:xfrm>
            <a:prstGeom prst="rect">
              <a:avLst/>
            </a:prstGeom>
          </p:spPr>
        </p:pic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A5A09675-0851-A0D6-FEBD-895A48DAFF4E}"/>
                </a:ext>
              </a:extLst>
            </p:cNvPr>
            <p:cNvSpPr/>
            <p:nvPr/>
          </p:nvSpPr>
          <p:spPr>
            <a:xfrm>
              <a:off x="13242448" y="2706012"/>
              <a:ext cx="962962" cy="62311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Rettangolo 16">
              <a:extLst>
                <a:ext uri="{FF2B5EF4-FFF2-40B4-BE49-F238E27FC236}">
                  <a16:creationId xmlns:a16="http://schemas.microsoft.com/office/drawing/2014/main" id="{BED786C1-6BA4-BAC3-6AF2-154031AF94A2}"/>
                </a:ext>
              </a:extLst>
            </p:cNvPr>
            <p:cNvSpPr/>
            <p:nvPr/>
          </p:nvSpPr>
          <p:spPr>
            <a:xfrm>
              <a:off x="1620504" y="3581970"/>
              <a:ext cx="3136840" cy="39600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aphicFrame>
        <p:nvGraphicFramePr>
          <p:cNvPr id="19" name="Tabella 18">
            <a:extLst>
              <a:ext uri="{FF2B5EF4-FFF2-40B4-BE49-F238E27FC236}">
                <a16:creationId xmlns:a16="http://schemas.microsoft.com/office/drawing/2014/main" id="{DDD2CD11-416E-E5E0-18EF-1E6D332452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659760"/>
              </p:ext>
            </p:extLst>
          </p:nvPr>
        </p:nvGraphicFramePr>
        <p:xfrm>
          <a:off x="5750259" y="4264805"/>
          <a:ext cx="6153328" cy="18542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275738">
                  <a:extLst>
                    <a:ext uri="{9D8B030D-6E8A-4147-A177-3AD203B41FA5}">
                      <a16:colId xmlns:a16="http://schemas.microsoft.com/office/drawing/2014/main" val="1283667081"/>
                    </a:ext>
                  </a:extLst>
                </a:gridCol>
                <a:gridCol w="1507049">
                  <a:extLst>
                    <a:ext uri="{9D8B030D-6E8A-4147-A177-3AD203B41FA5}">
                      <a16:colId xmlns:a16="http://schemas.microsoft.com/office/drawing/2014/main" val="3230183038"/>
                    </a:ext>
                  </a:extLst>
                </a:gridCol>
                <a:gridCol w="1370541">
                  <a:extLst>
                    <a:ext uri="{9D8B030D-6E8A-4147-A177-3AD203B41FA5}">
                      <a16:colId xmlns:a16="http://schemas.microsoft.com/office/drawing/2014/main" val="17559576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>
                          <a:solidFill>
                            <a:schemeClr val="bg1"/>
                          </a:solidFill>
                        </a:rPr>
                        <a:t>Property</a:t>
                      </a:r>
                      <a:endParaRPr lang="it-IT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CDR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LASA - 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604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 err="1">
                          <a:solidFill>
                            <a:schemeClr val="tx1"/>
                          </a:solidFill>
                        </a:rPr>
                        <a:t>Magnetic</a:t>
                      </a:r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dirty="0" err="1">
                          <a:solidFill>
                            <a:schemeClr val="tx1"/>
                          </a:solidFill>
                        </a:rPr>
                        <a:t>Length</a:t>
                      </a:r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2.9 + 1.5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2.9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071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/>
                        <a:t>Max Quadrupole </a:t>
                      </a:r>
                      <a:r>
                        <a:rPr lang="it-IT" sz="1400" dirty="0" err="1"/>
                        <a:t>Gradient</a:t>
                      </a:r>
                      <a:r>
                        <a:rPr lang="it-IT" sz="1400" dirty="0"/>
                        <a:t> [T/m]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11.86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11.86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5349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/>
                        <a:t>Max </a:t>
                      </a:r>
                      <a:r>
                        <a:rPr lang="it-IT" sz="1400" dirty="0" err="1"/>
                        <a:t>Sextupole</a:t>
                      </a:r>
                      <a:r>
                        <a:rPr lang="it-IT" sz="1400" dirty="0"/>
                        <a:t> </a:t>
                      </a:r>
                      <a:r>
                        <a:rPr lang="it-IT" sz="1400" dirty="0" err="1"/>
                        <a:t>Strength</a:t>
                      </a:r>
                      <a:r>
                        <a:rPr lang="it-IT" sz="1400" dirty="0"/>
                        <a:t> [T/m^2]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880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455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590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 err="1"/>
                        <a:t>Integrated</a:t>
                      </a:r>
                      <a:r>
                        <a:rPr lang="it-IT" sz="1400" dirty="0"/>
                        <a:t> </a:t>
                      </a:r>
                      <a:r>
                        <a:rPr lang="it-IT" sz="1400" dirty="0" err="1"/>
                        <a:t>Sextupole</a:t>
                      </a:r>
                      <a:r>
                        <a:rPr lang="it-IT" sz="1400" dirty="0"/>
                        <a:t> Field [T 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0.132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0.13195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4872263"/>
                  </a:ext>
                </a:extLst>
              </a:tr>
            </a:tbl>
          </a:graphicData>
        </a:graphic>
      </p:graphicFrame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4E6AC0BE-7BCA-FCA5-4607-28B8341540A2}"/>
              </a:ext>
            </a:extLst>
          </p:cNvPr>
          <p:cNvCxnSpPr/>
          <p:nvPr/>
        </p:nvCxnSpPr>
        <p:spPr>
          <a:xfrm>
            <a:off x="9447354" y="3448050"/>
            <a:ext cx="0" cy="6499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375EECA8-B65D-E993-C8F8-859C2C1E123F}"/>
              </a:ext>
            </a:extLst>
          </p:cNvPr>
          <p:cNvCxnSpPr>
            <a:cxnSpLocks/>
          </p:cNvCxnSpPr>
          <p:nvPr/>
        </p:nvCxnSpPr>
        <p:spPr>
          <a:xfrm>
            <a:off x="3779979" y="5170315"/>
            <a:ext cx="181119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337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45133745-D979-4449-4105-7CFFF17B8B2F}"/>
              </a:ext>
            </a:extLst>
          </p:cNvPr>
          <p:cNvSpPr txBox="1">
            <a:spLocks/>
          </p:cNvSpPr>
          <p:nvPr/>
        </p:nvSpPr>
        <p:spPr>
          <a:xfrm>
            <a:off x="831715" y="304800"/>
            <a:ext cx="9261409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WHY HTS Magnet?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33C8CA8-6F56-307F-C5E8-FE09AD435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8370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1648D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672CED-E27C-4372-964F-447ACAE2F905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EB4244D-AFB4-0816-7AAA-96E2EA6885B4}"/>
              </a:ext>
            </a:extLst>
          </p:cNvPr>
          <p:cNvSpPr txBox="1"/>
          <p:nvPr/>
        </p:nvSpPr>
        <p:spPr>
          <a:xfrm>
            <a:off x="609483" y="1620497"/>
            <a:ext cx="56039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Superconducting Magnet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Increase Dipole Filling Factor, lower energy dispersion hence reducing the RF power consumption, can lead to an increased beam intensity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Optics Flexibility</a:t>
            </a:r>
            <a:r>
              <a:rPr lang="en-US" b="1" dirty="0"/>
              <a:t>		</a:t>
            </a:r>
          </a:p>
          <a:p>
            <a:r>
              <a:rPr lang="en-US" b="1" dirty="0"/>
              <a:t>Higher Operating temperatures (20-50 K)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Reduction of power consumption </a:t>
            </a:r>
            <a:r>
              <a:rPr lang="en-US" dirty="0" err="1"/>
              <a:t>wtr</a:t>
            </a:r>
            <a:r>
              <a:rPr lang="en-US" dirty="0"/>
              <a:t> LTS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No need of </a:t>
            </a:r>
            <a:r>
              <a:rPr lang="en-US" dirty="0" err="1"/>
              <a:t>LHe</a:t>
            </a:r>
            <a:r>
              <a:rPr lang="en-US" dirty="0"/>
              <a:t> (cost reduction)</a:t>
            </a:r>
          </a:p>
          <a:p>
            <a:r>
              <a:rPr lang="en-US" b="1" dirty="0"/>
              <a:t>Parallel Synergies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Detector Magnets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Nuclear Fusion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Medical Facilities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F3F3A469-1D25-D600-2361-4BF73FEB1862}"/>
              </a:ext>
            </a:extLst>
          </p:cNvPr>
          <p:cNvSpPr txBox="1"/>
          <p:nvPr/>
        </p:nvSpPr>
        <p:spPr>
          <a:xfrm>
            <a:off x="2756711" y="5630117"/>
            <a:ext cx="69134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C00000"/>
                </a:solidFill>
              </a:rPr>
              <a:t>MAIN GOAL of the proposal: </a:t>
            </a:r>
          </a:p>
          <a:p>
            <a:pPr algn="ctr"/>
            <a:r>
              <a:rPr lang="en-US" b="1" dirty="0">
                <a:solidFill>
                  <a:srgbClr val="0070C0"/>
                </a:solidFill>
              </a:rPr>
              <a:t>Combined </a:t>
            </a:r>
            <a:r>
              <a:rPr lang="en-US" b="1" dirty="0" err="1">
                <a:solidFill>
                  <a:srgbClr val="0070C0"/>
                </a:solidFill>
              </a:rPr>
              <a:t>Sextupole</a:t>
            </a:r>
            <a:r>
              <a:rPr lang="en-US" b="1" dirty="0">
                <a:solidFill>
                  <a:srgbClr val="0070C0"/>
                </a:solidFill>
              </a:rPr>
              <a:t> and Quadrupole </a:t>
            </a:r>
            <a:r>
              <a:rPr lang="en-US" b="1" dirty="0" err="1">
                <a:solidFill>
                  <a:srgbClr val="0070C0"/>
                </a:solidFill>
              </a:rPr>
              <a:t>Superferric</a:t>
            </a:r>
            <a:r>
              <a:rPr lang="en-US" b="1" dirty="0">
                <a:solidFill>
                  <a:srgbClr val="0070C0"/>
                </a:solidFill>
              </a:rPr>
              <a:t> HTS magnet</a:t>
            </a:r>
            <a:endParaRPr lang="en-US" sz="1800" b="1" dirty="0">
              <a:solidFill>
                <a:srgbClr val="0070C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F683A45-17EF-C20E-B788-278EE659FEAE}"/>
              </a:ext>
            </a:extLst>
          </p:cNvPr>
          <p:cNvSpPr txBox="1"/>
          <p:nvPr/>
        </p:nvSpPr>
        <p:spPr>
          <a:xfrm>
            <a:off x="6096000" y="458684"/>
            <a:ext cx="56918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01648D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rPr>
              <a:t>WHY </a:t>
            </a:r>
            <a:r>
              <a:rPr lang="en-US" sz="3600" dirty="0" err="1">
                <a:solidFill>
                  <a:srgbClr val="01648D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rPr>
              <a:t>Superferric</a:t>
            </a:r>
            <a:r>
              <a:rPr lang="en-US" sz="3600" dirty="0">
                <a:solidFill>
                  <a:srgbClr val="01648D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rPr>
              <a:t> Magnet?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0B239F0-7D12-0430-7DBC-EF6EFBEC76FF}"/>
              </a:ext>
            </a:extLst>
          </p:cNvPr>
          <p:cNvSpPr txBox="1"/>
          <p:nvPr/>
        </p:nvSpPr>
        <p:spPr>
          <a:xfrm>
            <a:off x="6096000" y="1620497"/>
            <a:ext cx="56039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Iron Dominated Magnet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Well Know design, like a resistive magnet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No need of complicated geometries for the coils, HTS materials are fragile.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Small amount of HTS (lower material costs)</a:t>
            </a:r>
          </a:p>
          <a:p>
            <a:r>
              <a:rPr lang="en-US" b="1" dirty="0"/>
              <a:t>Combined Magnet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Low number of power supplier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Reduce total number of magnets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Increase of dipole filling factor</a:t>
            </a:r>
          </a:p>
          <a:p>
            <a:endParaRPr lang="en-US" dirty="0"/>
          </a:p>
        </p:txBody>
      </p:sp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8553D968-0BD3-4332-642E-E608BA3FF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8987" y="6399316"/>
            <a:ext cx="5534025" cy="236399"/>
          </a:xfrm>
        </p:spPr>
        <p:txBody>
          <a:bodyPr/>
          <a:lstStyle/>
          <a:p>
            <a:r>
              <a:rPr lang="it-IT" dirty="0"/>
              <a:t>Simone Busatto – INFN Milano LASA FCC-</a:t>
            </a:r>
            <a:r>
              <a:rPr lang="it-IT" dirty="0" err="1"/>
              <a:t>ee</a:t>
            </a:r>
            <a:r>
              <a:rPr lang="it-IT" dirty="0"/>
              <a:t> HTS </a:t>
            </a:r>
            <a:r>
              <a:rPr lang="it-IT" dirty="0" err="1"/>
              <a:t>sextupole</a:t>
            </a:r>
            <a:r>
              <a:rPr lang="it-IT" dirty="0"/>
              <a:t> &amp; quadrupole design</a:t>
            </a:r>
          </a:p>
        </p:txBody>
      </p:sp>
    </p:spTree>
    <p:extLst>
      <p:ext uri="{BB962C8B-B14F-4D97-AF65-F5344CB8AC3E}">
        <p14:creationId xmlns:p14="http://schemas.microsoft.com/office/powerpoint/2010/main" val="2246264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191E1B48-5BA9-339E-3C53-88AA5AB939B8}"/>
              </a:ext>
            </a:extLst>
          </p:cNvPr>
          <p:cNvSpPr txBox="1">
            <a:spLocks/>
          </p:cNvSpPr>
          <p:nvPr/>
        </p:nvSpPr>
        <p:spPr>
          <a:xfrm>
            <a:off x="720791" y="228947"/>
            <a:ext cx="9261409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LASA-proposal: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913C13E-D16B-E9D3-2DCF-0D6861A35077}"/>
              </a:ext>
            </a:extLst>
          </p:cNvPr>
          <p:cNvSpPr txBox="1"/>
          <p:nvPr/>
        </p:nvSpPr>
        <p:spPr>
          <a:xfrm>
            <a:off x="606658" y="1070519"/>
            <a:ext cx="57368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Requirements: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Independent</a:t>
            </a:r>
            <a:r>
              <a:rPr lang="en-US" dirty="0"/>
              <a:t> Quadrupole and </a:t>
            </a:r>
            <a:r>
              <a:rPr lang="en-US" dirty="0" err="1"/>
              <a:t>Sextupole</a:t>
            </a:r>
            <a:r>
              <a:rPr lang="en-US" dirty="0"/>
              <a:t>, have to work only as either a quadrupole or </a:t>
            </a:r>
            <a:r>
              <a:rPr lang="en-US" dirty="0" err="1"/>
              <a:t>sextupole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Minimum</a:t>
            </a:r>
            <a:r>
              <a:rPr lang="en-US" dirty="0"/>
              <a:t> number of power supplier to lower energy consumption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High field quality </a:t>
            </a:r>
            <a:r>
              <a:rPr lang="en-US" dirty="0"/>
              <a:t>in the bore @Rref = 10mm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Bore Dimension : 35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Quadrupole can not be shorter due to </a:t>
            </a:r>
            <a:r>
              <a:rPr lang="en-US" b="1" dirty="0"/>
              <a:t>quadrupole synchrotron radiation</a:t>
            </a:r>
            <a:r>
              <a:rPr lang="en-US" dirty="0"/>
              <a:t> (Open Challenge)</a:t>
            </a:r>
          </a:p>
        </p:txBody>
      </p:sp>
      <p:sp>
        <p:nvSpPr>
          <p:cNvPr id="9" name="Freccia in giù 8">
            <a:extLst>
              <a:ext uri="{FF2B5EF4-FFF2-40B4-BE49-F238E27FC236}">
                <a16:creationId xmlns:a16="http://schemas.microsoft.com/office/drawing/2014/main" id="{664CD8B9-5376-17F4-D25D-BF32096C866C}"/>
              </a:ext>
            </a:extLst>
          </p:cNvPr>
          <p:cNvSpPr/>
          <p:nvPr/>
        </p:nvSpPr>
        <p:spPr>
          <a:xfrm>
            <a:off x="2803966" y="4000279"/>
            <a:ext cx="671119" cy="92333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1D366FC-FCAB-589D-D92E-57DA2282BD1A}"/>
              </a:ext>
            </a:extLst>
          </p:cNvPr>
          <p:cNvSpPr txBox="1"/>
          <p:nvPr/>
        </p:nvSpPr>
        <p:spPr>
          <a:xfrm>
            <a:off x="606657" y="4864151"/>
            <a:ext cx="609460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Solution: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Dodecapole</a:t>
            </a:r>
            <a:r>
              <a:rPr lang="en-US" dirty="0"/>
              <a:t> iron structure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Two Independent power supplier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2085E3A-E754-CEE8-C67E-A49B24E97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95487" y="6483741"/>
            <a:ext cx="6496050" cy="251041"/>
          </a:xfrm>
        </p:spPr>
        <p:txBody>
          <a:bodyPr/>
          <a:lstStyle/>
          <a:p>
            <a:r>
              <a:rPr lang="it-IT" dirty="0"/>
              <a:t>Simone Busatto – INFN Milano LASA FCC-</a:t>
            </a:r>
            <a:r>
              <a:rPr lang="it-IT" dirty="0" err="1"/>
              <a:t>ee</a:t>
            </a:r>
            <a:r>
              <a:rPr lang="it-IT" dirty="0"/>
              <a:t> HTS </a:t>
            </a:r>
            <a:r>
              <a:rPr lang="it-IT" dirty="0" err="1"/>
              <a:t>sextupole</a:t>
            </a:r>
            <a:r>
              <a:rPr lang="it-IT" dirty="0"/>
              <a:t> &amp; quadrupole design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514D3613-5D22-ED16-889D-6187D185BA8C}"/>
              </a:ext>
            </a:extLst>
          </p:cNvPr>
          <p:cNvGrpSpPr/>
          <p:nvPr/>
        </p:nvGrpSpPr>
        <p:grpSpPr>
          <a:xfrm>
            <a:off x="6078717" y="-1337946"/>
            <a:ext cx="5683504" cy="4968869"/>
            <a:chOff x="7278615" y="-1593985"/>
            <a:chExt cx="7486011" cy="6150647"/>
          </a:xfrm>
        </p:grpSpPr>
        <p:grpSp>
          <p:nvGrpSpPr>
            <p:cNvPr id="8" name="Gruppo 7">
              <a:extLst>
                <a:ext uri="{FF2B5EF4-FFF2-40B4-BE49-F238E27FC236}">
                  <a16:creationId xmlns:a16="http://schemas.microsoft.com/office/drawing/2014/main" id="{1661B724-0ECC-D9E8-8AA5-B8EE923739B9}"/>
                </a:ext>
              </a:extLst>
            </p:cNvPr>
            <p:cNvGrpSpPr/>
            <p:nvPr/>
          </p:nvGrpSpPr>
          <p:grpSpPr>
            <a:xfrm>
              <a:off x="7278615" y="490330"/>
              <a:ext cx="4221868" cy="4066332"/>
              <a:chOff x="7278615" y="490330"/>
              <a:chExt cx="4221868" cy="4066332"/>
            </a:xfrm>
          </p:grpSpPr>
          <p:grpSp>
            <p:nvGrpSpPr>
              <p:cNvPr id="62" name="Gruppo 61">
                <a:extLst>
                  <a:ext uri="{FF2B5EF4-FFF2-40B4-BE49-F238E27FC236}">
                    <a16:creationId xmlns:a16="http://schemas.microsoft.com/office/drawing/2014/main" id="{CC91A1E0-F780-4A1F-BFB7-C9E752A1C03A}"/>
                  </a:ext>
                </a:extLst>
              </p:cNvPr>
              <p:cNvGrpSpPr/>
              <p:nvPr/>
            </p:nvGrpSpPr>
            <p:grpSpPr>
              <a:xfrm>
                <a:off x="8303586" y="490330"/>
                <a:ext cx="3196897" cy="3260722"/>
                <a:chOff x="579120" y="1148925"/>
                <a:chExt cx="5484025" cy="5943424"/>
              </a:xfrm>
            </p:grpSpPr>
            <p:pic>
              <p:nvPicPr>
                <p:cNvPr id="64" name="Picture 2" descr="The filament dodecapole | Download Scientific Diagram">
                  <a:extLst>
                    <a:ext uri="{FF2B5EF4-FFF2-40B4-BE49-F238E27FC236}">
                      <a16:creationId xmlns:a16="http://schemas.microsoft.com/office/drawing/2014/main" id="{DD003A7E-389A-EED8-F909-B59BA30F963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77" t="8592" r="3186"/>
                <a:stretch/>
              </p:blipFill>
              <p:spPr bwMode="auto">
                <a:xfrm>
                  <a:off x="579120" y="1148925"/>
                  <a:ext cx="5232400" cy="514075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65" name="CasellaDiTesto 64">
                  <a:extLst>
                    <a:ext uri="{FF2B5EF4-FFF2-40B4-BE49-F238E27FC236}">
                      <a16:creationId xmlns:a16="http://schemas.microsoft.com/office/drawing/2014/main" id="{37D20BA4-B05F-CFAA-D2D1-9871B5C1AA1F}"/>
                    </a:ext>
                  </a:extLst>
                </p:cNvPr>
                <p:cNvSpPr txBox="1"/>
                <p:nvPr/>
              </p:nvSpPr>
              <p:spPr>
                <a:xfrm>
                  <a:off x="830744" y="6255434"/>
                  <a:ext cx="5232401" cy="8369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200" kern="1200" dirty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rPr>
                    <a:t>Quadrupole </a:t>
                  </a:r>
                  <a:r>
                    <a:rPr lang="it-IT" sz="1200" kern="1200" dirty="0" err="1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rPr>
                    <a:t>configuration</a:t>
                  </a:r>
                  <a:endParaRPr lang="it-IT" sz="1200" dirty="0"/>
                </a:p>
              </p:txBody>
            </p:sp>
            <p:sp>
              <p:nvSpPr>
                <p:cNvPr id="66" name="CasellaDiTesto 65">
                  <a:extLst>
                    <a:ext uri="{FF2B5EF4-FFF2-40B4-BE49-F238E27FC236}">
                      <a16:creationId xmlns:a16="http://schemas.microsoft.com/office/drawing/2014/main" id="{E8BD08AC-B960-E042-8DC7-3FC235252E3E}"/>
                    </a:ext>
                  </a:extLst>
                </p:cNvPr>
                <p:cNvSpPr txBox="1"/>
                <p:nvPr/>
              </p:nvSpPr>
              <p:spPr>
                <a:xfrm>
                  <a:off x="3597479" y="1433097"/>
                  <a:ext cx="31179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rPr>
                    <a:t>N</a:t>
                  </a:r>
                  <a:endParaRPr lang="it-IT">
                    <a:solidFill>
                      <a:srgbClr val="00B0F0"/>
                    </a:solidFill>
                  </a:endParaRPr>
                </a:p>
              </p:txBody>
            </p:sp>
            <p:sp>
              <p:nvSpPr>
                <p:cNvPr id="67" name="CasellaDiTesto 66">
                  <a:extLst>
                    <a:ext uri="{FF2B5EF4-FFF2-40B4-BE49-F238E27FC236}">
                      <a16:creationId xmlns:a16="http://schemas.microsoft.com/office/drawing/2014/main" id="{FD5D88A3-63D2-4E5C-9FF7-F383BED6899D}"/>
                    </a:ext>
                  </a:extLst>
                </p:cNvPr>
                <p:cNvSpPr txBox="1"/>
                <p:nvPr/>
              </p:nvSpPr>
              <p:spPr>
                <a:xfrm>
                  <a:off x="4703893" y="1750783"/>
                  <a:ext cx="31179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rPr>
                    <a:t>N</a:t>
                  </a:r>
                  <a:endParaRPr lang="it-IT">
                    <a:solidFill>
                      <a:srgbClr val="00B0F0"/>
                    </a:solidFill>
                  </a:endParaRPr>
                </a:p>
              </p:txBody>
            </p:sp>
            <p:sp>
              <p:nvSpPr>
                <p:cNvPr id="68" name="CasellaDiTesto 67">
                  <a:extLst>
                    <a:ext uri="{FF2B5EF4-FFF2-40B4-BE49-F238E27FC236}">
                      <a16:creationId xmlns:a16="http://schemas.microsoft.com/office/drawing/2014/main" id="{B52BDAF6-9FAD-782B-A8B2-6538B51D24B3}"/>
                    </a:ext>
                  </a:extLst>
                </p:cNvPr>
                <p:cNvSpPr txBox="1"/>
                <p:nvPr/>
              </p:nvSpPr>
              <p:spPr>
                <a:xfrm>
                  <a:off x="5201174" y="2936125"/>
                  <a:ext cx="31179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rPr>
                    <a:t>N</a:t>
                  </a:r>
                  <a:endParaRPr lang="it-IT">
                    <a:solidFill>
                      <a:srgbClr val="00B0F0"/>
                    </a:solidFill>
                  </a:endParaRPr>
                </a:p>
              </p:txBody>
            </p:sp>
            <p:sp>
              <p:nvSpPr>
                <p:cNvPr id="69" name="CasellaDiTesto 68">
                  <a:extLst>
                    <a:ext uri="{FF2B5EF4-FFF2-40B4-BE49-F238E27FC236}">
                      <a16:creationId xmlns:a16="http://schemas.microsoft.com/office/drawing/2014/main" id="{6D1E6D79-30AA-9C7B-50AB-12A4D2DBE719}"/>
                    </a:ext>
                  </a:extLst>
                </p:cNvPr>
                <p:cNvSpPr txBox="1"/>
                <p:nvPr/>
              </p:nvSpPr>
              <p:spPr>
                <a:xfrm>
                  <a:off x="796954" y="4198577"/>
                  <a:ext cx="31179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rPr>
                    <a:t>N</a:t>
                  </a:r>
                  <a:endParaRPr lang="it-IT">
                    <a:solidFill>
                      <a:srgbClr val="00B0F0"/>
                    </a:solidFill>
                  </a:endParaRPr>
                </a:p>
              </p:txBody>
            </p:sp>
            <p:sp>
              <p:nvSpPr>
                <p:cNvPr id="70" name="CasellaDiTesto 69">
                  <a:extLst>
                    <a:ext uri="{FF2B5EF4-FFF2-40B4-BE49-F238E27FC236}">
                      <a16:creationId xmlns:a16="http://schemas.microsoft.com/office/drawing/2014/main" id="{F0C38DF4-9373-FB65-AD62-C91F2D63AAFD}"/>
                    </a:ext>
                  </a:extLst>
                </p:cNvPr>
                <p:cNvSpPr txBox="1"/>
                <p:nvPr/>
              </p:nvSpPr>
              <p:spPr>
                <a:xfrm>
                  <a:off x="1325460" y="5199253"/>
                  <a:ext cx="31179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rPr>
                    <a:t>N</a:t>
                  </a:r>
                  <a:endParaRPr lang="it-IT">
                    <a:solidFill>
                      <a:srgbClr val="00B0F0"/>
                    </a:solidFill>
                  </a:endParaRPr>
                </a:p>
              </p:txBody>
            </p:sp>
            <p:sp>
              <p:nvSpPr>
                <p:cNvPr id="71" name="CasellaDiTesto 70">
                  <a:extLst>
                    <a:ext uri="{FF2B5EF4-FFF2-40B4-BE49-F238E27FC236}">
                      <a16:creationId xmlns:a16="http://schemas.microsoft.com/office/drawing/2014/main" id="{E0070DD5-50BD-53AF-D118-06E187031F30}"/>
                    </a:ext>
                  </a:extLst>
                </p:cNvPr>
                <p:cNvSpPr txBox="1"/>
                <p:nvPr/>
              </p:nvSpPr>
              <p:spPr>
                <a:xfrm>
                  <a:off x="2386714" y="5568585"/>
                  <a:ext cx="31179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rPr>
                    <a:t>N</a:t>
                  </a:r>
                  <a:endParaRPr lang="it-IT">
                    <a:solidFill>
                      <a:srgbClr val="00B0F0"/>
                    </a:solidFill>
                  </a:endParaRPr>
                </a:p>
              </p:txBody>
            </p:sp>
            <p:sp>
              <p:nvSpPr>
                <p:cNvPr id="72" name="CasellaDiTesto 71">
                  <a:extLst>
                    <a:ext uri="{FF2B5EF4-FFF2-40B4-BE49-F238E27FC236}">
                      <a16:creationId xmlns:a16="http://schemas.microsoft.com/office/drawing/2014/main" id="{91B0F0C6-D2DA-13EF-CB70-954977C7CB94}"/>
                    </a:ext>
                  </a:extLst>
                </p:cNvPr>
                <p:cNvSpPr txBox="1"/>
                <p:nvPr/>
              </p:nvSpPr>
              <p:spPr>
                <a:xfrm>
                  <a:off x="2386713" y="1467168"/>
                  <a:ext cx="31179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rPr>
                    <a:t>S</a:t>
                  </a:r>
                  <a:endParaRPr lang="it-IT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3" name="CasellaDiTesto 72">
                  <a:extLst>
                    <a:ext uri="{FF2B5EF4-FFF2-40B4-BE49-F238E27FC236}">
                      <a16:creationId xmlns:a16="http://schemas.microsoft.com/office/drawing/2014/main" id="{1088AFB3-5F06-373E-9074-59DEBCDE0079}"/>
                    </a:ext>
                  </a:extLst>
                </p:cNvPr>
                <p:cNvSpPr txBox="1"/>
                <p:nvPr/>
              </p:nvSpPr>
              <p:spPr>
                <a:xfrm>
                  <a:off x="1325459" y="1750519"/>
                  <a:ext cx="31179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rPr>
                    <a:t>S</a:t>
                  </a:r>
                  <a:endParaRPr lang="it-IT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4" name="CasellaDiTesto 73">
                  <a:extLst>
                    <a:ext uri="{FF2B5EF4-FFF2-40B4-BE49-F238E27FC236}">
                      <a16:creationId xmlns:a16="http://schemas.microsoft.com/office/drawing/2014/main" id="{012C6790-BEBE-9B6B-19E1-A981502F771F}"/>
                    </a:ext>
                  </a:extLst>
                </p:cNvPr>
                <p:cNvSpPr txBox="1"/>
                <p:nvPr/>
              </p:nvSpPr>
              <p:spPr>
                <a:xfrm>
                  <a:off x="796954" y="2936125"/>
                  <a:ext cx="31179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rPr>
                    <a:t>S</a:t>
                  </a:r>
                  <a:endParaRPr lang="it-IT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5" name="CasellaDiTesto 74">
                  <a:extLst>
                    <a:ext uri="{FF2B5EF4-FFF2-40B4-BE49-F238E27FC236}">
                      <a16:creationId xmlns:a16="http://schemas.microsoft.com/office/drawing/2014/main" id="{1AEB88D7-3D7B-DD81-A7C0-36487E2D5AF6}"/>
                    </a:ext>
                  </a:extLst>
                </p:cNvPr>
                <p:cNvSpPr txBox="1"/>
                <p:nvPr/>
              </p:nvSpPr>
              <p:spPr>
                <a:xfrm>
                  <a:off x="3597479" y="5568585"/>
                  <a:ext cx="31179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rPr>
                    <a:t>S</a:t>
                  </a:r>
                  <a:endParaRPr lang="it-IT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6" name="CasellaDiTesto 75">
                  <a:extLst>
                    <a:ext uri="{FF2B5EF4-FFF2-40B4-BE49-F238E27FC236}">
                      <a16:creationId xmlns:a16="http://schemas.microsoft.com/office/drawing/2014/main" id="{328DAE5D-D253-7B1E-FC45-908624A99173}"/>
                    </a:ext>
                  </a:extLst>
                </p:cNvPr>
                <p:cNvSpPr txBox="1"/>
                <p:nvPr/>
              </p:nvSpPr>
              <p:spPr>
                <a:xfrm>
                  <a:off x="4703893" y="5199253"/>
                  <a:ext cx="31179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rPr>
                    <a:t>S</a:t>
                  </a:r>
                  <a:endParaRPr lang="it-IT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7" name="CasellaDiTesto 76">
                  <a:extLst>
                    <a:ext uri="{FF2B5EF4-FFF2-40B4-BE49-F238E27FC236}">
                      <a16:creationId xmlns:a16="http://schemas.microsoft.com/office/drawing/2014/main" id="{B2A13F07-9235-1AC4-9BBB-4FA87AF6D82C}"/>
                    </a:ext>
                  </a:extLst>
                </p:cNvPr>
                <p:cNvSpPr txBox="1"/>
                <p:nvPr/>
              </p:nvSpPr>
              <p:spPr>
                <a:xfrm>
                  <a:off x="5201174" y="4193301"/>
                  <a:ext cx="31179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 dirty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rPr>
                    <a:t>S</a:t>
                  </a:r>
                  <a:endParaRPr lang="it-IT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63" name="Arco 62">
                <a:extLst>
                  <a:ext uri="{FF2B5EF4-FFF2-40B4-BE49-F238E27FC236}">
                    <a16:creationId xmlns:a16="http://schemas.microsoft.com/office/drawing/2014/main" id="{DD0CC6A3-2B52-89BB-CD72-34078636B910}"/>
                  </a:ext>
                </a:extLst>
              </p:cNvPr>
              <p:cNvSpPr/>
              <p:nvPr/>
            </p:nvSpPr>
            <p:spPr>
              <a:xfrm>
                <a:off x="7278615" y="1928714"/>
                <a:ext cx="2489301" cy="2627948"/>
              </a:xfrm>
              <a:prstGeom prst="arc">
                <a:avLst/>
              </a:prstGeom>
              <a:ln w="38100"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0" name="Gruppo 9">
              <a:extLst>
                <a:ext uri="{FF2B5EF4-FFF2-40B4-BE49-F238E27FC236}">
                  <a16:creationId xmlns:a16="http://schemas.microsoft.com/office/drawing/2014/main" id="{5F119E69-0D11-5A32-4524-8CE2B86DB99E}"/>
                </a:ext>
              </a:extLst>
            </p:cNvPr>
            <p:cNvGrpSpPr/>
            <p:nvPr/>
          </p:nvGrpSpPr>
          <p:grpSpPr>
            <a:xfrm>
              <a:off x="11695401" y="-1593985"/>
              <a:ext cx="3069225" cy="5342514"/>
              <a:chOff x="11695401" y="-1593985"/>
              <a:chExt cx="3069225" cy="5342514"/>
            </a:xfrm>
          </p:grpSpPr>
          <p:grpSp>
            <p:nvGrpSpPr>
              <p:cNvPr id="44" name="Gruppo 43">
                <a:extLst>
                  <a:ext uri="{FF2B5EF4-FFF2-40B4-BE49-F238E27FC236}">
                    <a16:creationId xmlns:a16="http://schemas.microsoft.com/office/drawing/2014/main" id="{BDD60FD0-C77B-EC54-93C8-E9EAC7E36174}"/>
                  </a:ext>
                </a:extLst>
              </p:cNvPr>
              <p:cNvGrpSpPr/>
              <p:nvPr/>
            </p:nvGrpSpPr>
            <p:grpSpPr>
              <a:xfrm>
                <a:off x="11695401" y="473787"/>
                <a:ext cx="3069225" cy="3274742"/>
                <a:chOff x="11914389" y="-4264176"/>
                <a:chExt cx="5265014" cy="5775131"/>
              </a:xfrm>
            </p:grpSpPr>
            <p:pic>
              <p:nvPicPr>
                <p:cNvPr id="46" name="Picture 2" descr="The filament dodecapole | Download Scientific Diagram">
                  <a:extLst>
                    <a:ext uri="{FF2B5EF4-FFF2-40B4-BE49-F238E27FC236}">
                      <a16:creationId xmlns:a16="http://schemas.microsoft.com/office/drawing/2014/main" id="{5887621F-0814-714C-7F17-4A614156BDB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777" t="8592" r="3186"/>
                <a:stretch/>
              </p:blipFill>
              <p:spPr bwMode="auto">
                <a:xfrm>
                  <a:off x="12040162" y="-4264176"/>
                  <a:ext cx="5139241" cy="504922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7" name="CasellaDiTesto 46">
                  <a:extLst>
                    <a:ext uri="{FF2B5EF4-FFF2-40B4-BE49-F238E27FC236}">
                      <a16:creationId xmlns:a16="http://schemas.microsoft.com/office/drawing/2014/main" id="{0D8BC7A5-9D87-0831-8F4C-C56BF30E5541}"/>
                    </a:ext>
                  </a:extLst>
                </p:cNvPr>
                <p:cNvSpPr txBox="1"/>
                <p:nvPr/>
              </p:nvSpPr>
              <p:spPr>
                <a:xfrm>
                  <a:off x="11914389" y="666921"/>
                  <a:ext cx="4986532" cy="8440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 dirty="0" err="1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rPr>
                    <a:t>Sextupole</a:t>
                  </a:r>
                  <a:r>
                    <a:rPr lang="it-IT" sz="1440" kern="1200" dirty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rPr>
                    <a:t> </a:t>
                  </a:r>
                  <a:r>
                    <a:rPr lang="it-IT" sz="1200" kern="1200" dirty="0" err="1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rPr>
                    <a:t>configuration</a:t>
                  </a:r>
                  <a:endParaRPr lang="it-IT" sz="1200" dirty="0"/>
                </a:p>
              </p:txBody>
            </p:sp>
            <p:sp>
              <p:nvSpPr>
                <p:cNvPr id="48" name="CasellaDiTesto 47">
                  <a:extLst>
                    <a:ext uri="{FF2B5EF4-FFF2-40B4-BE49-F238E27FC236}">
                      <a16:creationId xmlns:a16="http://schemas.microsoft.com/office/drawing/2014/main" id="{D9A82724-CFC0-E817-676D-EC5A2A5399EA}"/>
                    </a:ext>
                  </a:extLst>
                </p:cNvPr>
                <p:cNvSpPr txBox="1"/>
                <p:nvPr/>
              </p:nvSpPr>
              <p:spPr>
                <a:xfrm>
                  <a:off x="16375851" y="-3747270"/>
                  <a:ext cx="297140" cy="5427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rPr>
                    <a:t>N</a:t>
                  </a:r>
                  <a:endParaRPr lang="it-IT">
                    <a:solidFill>
                      <a:srgbClr val="00B0F0"/>
                    </a:solidFill>
                  </a:endParaRPr>
                </a:p>
              </p:txBody>
            </p:sp>
            <p:sp>
              <p:nvSpPr>
                <p:cNvPr id="51" name="CasellaDiTesto 50">
                  <a:extLst>
                    <a:ext uri="{FF2B5EF4-FFF2-40B4-BE49-F238E27FC236}">
                      <a16:creationId xmlns:a16="http://schemas.microsoft.com/office/drawing/2014/main" id="{8BE79D8A-46AD-FD47-76C5-D82BB0A10147}"/>
                    </a:ext>
                  </a:extLst>
                </p:cNvPr>
                <p:cNvSpPr txBox="1"/>
                <p:nvPr/>
              </p:nvSpPr>
              <p:spPr>
                <a:xfrm>
                  <a:off x="16524418" y="-2618210"/>
                  <a:ext cx="31179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 dirty="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rPr>
                    <a:t>N</a:t>
                  </a:r>
                  <a:endParaRPr lang="it-IT" dirty="0">
                    <a:solidFill>
                      <a:srgbClr val="00B0F0"/>
                    </a:solidFill>
                  </a:endParaRPr>
                </a:p>
              </p:txBody>
            </p:sp>
            <p:sp>
              <p:nvSpPr>
                <p:cNvPr id="52" name="CasellaDiTesto 51">
                  <a:extLst>
                    <a:ext uri="{FF2B5EF4-FFF2-40B4-BE49-F238E27FC236}">
                      <a16:creationId xmlns:a16="http://schemas.microsoft.com/office/drawing/2014/main" id="{9C3D45A6-5B9E-1CE0-576A-2A468B2A5774}"/>
                    </a:ext>
                  </a:extLst>
                </p:cNvPr>
                <p:cNvSpPr txBox="1"/>
                <p:nvPr/>
              </p:nvSpPr>
              <p:spPr>
                <a:xfrm>
                  <a:off x="12637390" y="-3747536"/>
                  <a:ext cx="297140" cy="5427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rPr>
                    <a:t>N</a:t>
                  </a:r>
                  <a:endParaRPr lang="it-IT">
                    <a:solidFill>
                      <a:srgbClr val="00B0F0"/>
                    </a:solidFill>
                  </a:endParaRPr>
                </a:p>
              </p:txBody>
            </p:sp>
            <p:sp>
              <p:nvSpPr>
                <p:cNvPr id="53" name="CasellaDiTesto 52">
                  <a:extLst>
                    <a:ext uri="{FF2B5EF4-FFF2-40B4-BE49-F238E27FC236}">
                      <a16:creationId xmlns:a16="http://schemas.microsoft.com/office/drawing/2014/main" id="{675FF643-D85C-D576-E965-2E48765A6AD8}"/>
                    </a:ext>
                  </a:extLst>
                </p:cNvPr>
                <p:cNvSpPr txBox="1"/>
                <p:nvPr/>
              </p:nvSpPr>
              <p:spPr>
                <a:xfrm>
                  <a:off x="12207735" y="-2561928"/>
                  <a:ext cx="297140" cy="5427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 dirty="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rPr>
                    <a:t>N</a:t>
                  </a:r>
                  <a:endParaRPr lang="it-IT" dirty="0">
                    <a:solidFill>
                      <a:srgbClr val="00B0F0"/>
                    </a:solidFill>
                  </a:endParaRPr>
                </a:p>
              </p:txBody>
            </p:sp>
            <p:sp>
              <p:nvSpPr>
                <p:cNvPr id="54" name="CasellaDiTesto 53">
                  <a:extLst>
                    <a:ext uri="{FF2B5EF4-FFF2-40B4-BE49-F238E27FC236}">
                      <a16:creationId xmlns:a16="http://schemas.microsoft.com/office/drawing/2014/main" id="{84AA4079-2598-C5D9-1AC0-3427F4A4266C}"/>
                    </a:ext>
                  </a:extLst>
                </p:cNvPr>
                <p:cNvSpPr txBox="1"/>
                <p:nvPr/>
              </p:nvSpPr>
              <p:spPr>
                <a:xfrm>
                  <a:off x="13843587" y="70531"/>
                  <a:ext cx="297140" cy="5427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rPr>
                    <a:t>N</a:t>
                  </a:r>
                  <a:endParaRPr lang="it-IT">
                    <a:solidFill>
                      <a:srgbClr val="00B0F0"/>
                    </a:solidFill>
                  </a:endParaRPr>
                </a:p>
              </p:txBody>
            </p:sp>
            <p:sp>
              <p:nvSpPr>
                <p:cNvPr id="55" name="CasellaDiTesto 54">
                  <a:extLst>
                    <a:ext uri="{FF2B5EF4-FFF2-40B4-BE49-F238E27FC236}">
                      <a16:creationId xmlns:a16="http://schemas.microsoft.com/office/drawing/2014/main" id="{32C83F97-C408-F3E8-85A8-7362C287145A}"/>
                    </a:ext>
                  </a:extLst>
                </p:cNvPr>
                <p:cNvSpPr txBox="1"/>
                <p:nvPr/>
              </p:nvSpPr>
              <p:spPr>
                <a:xfrm>
                  <a:off x="14934156" y="70531"/>
                  <a:ext cx="297140" cy="5427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rPr>
                    <a:t>N</a:t>
                  </a:r>
                  <a:endParaRPr lang="it-IT">
                    <a:solidFill>
                      <a:srgbClr val="00B0F0"/>
                    </a:solidFill>
                  </a:endParaRPr>
                </a:p>
              </p:txBody>
            </p:sp>
            <p:sp>
              <p:nvSpPr>
                <p:cNvPr id="56" name="CasellaDiTesto 55">
                  <a:extLst>
                    <a:ext uri="{FF2B5EF4-FFF2-40B4-BE49-F238E27FC236}">
                      <a16:creationId xmlns:a16="http://schemas.microsoft.com/office/drawing/2014/main" id="{26285D71-2BDC-42ED-D2AD-C3ECC8CB58B2}"/>
                    </a:ext>
                  </a:extLst>
                </p:cNvPr>
                <p:cNvSpPr txBox="1"/>
                <p:nvPr/>
              </p:nvSpPr>
              <p:spPr>
                <a:xfrm>
                  <a:off x="13843587" y="-4034844"/>
                  <a:ext cx="297140" cy="5427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rPr>
                    <a:t>S</a:t>
                  </a:r>
                  <a:endParaRPr lang="it-IT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57" name="CasellaDiTesto 56">
                  <a:extLst>
                    <a:ext uri="{FF2B5EF4-FFF2-40B4-BE49-F238E27FC236}">
                      <a16:creationId xmlns:a16="http://schemas.microsoft.com/office/drawing/2014/main" id="{96105010-4D05-E7F5-04FA-7B70B7D35A56}"/>
                    </a:ext>
                  </a:extLst>
                </p:cNvPr>
                <p:cNvSpPr txBox="1"/>
                <p:nvPr/>
              </p:nvSpPr>
              <p:spPr>
                <a:xfrm>
                  <a:off x="14934156" y="-4034844"/>
                  <a:ext cx="297140" cy="5427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rPr>
                    <a:t>S</a:t>
                  </a:r>
                  <a:endParaRPr lang="it-IT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58" name="CasellaDiTesto 57">
                  <a:extLst>
                    <a:ext uri="{FF2B5EF4-FFF2-40B4-BE49-F238E27FC236}">
                      <a16:creationId xmlns:a16="http://schemas.microsoft.com/office/drawing/2014/main" id="{76422502-926D-B9F8-1E20-B9683A2AC0FD}"/>
                    </a:ext>
                  </a:extLst>
                </p:cNvPr>
                <p:cNvSpPr txBox="1"/>
                <p:nvPr/>
              </p:nvSpPr>
              <p:spPr>
                <a:xfrm>
                  <a:off x="12234176" y="-1293251"/>
                  <a:ext cx="31179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 dirty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rPr>
                    <a:t>S</a:t>
                  </a:r>
                  <a:endParaRPr lang="it-IT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59" name="CasellaDiTesto 58">
                  <a:extLst>
                    <a:ext uri="{FF2B5EF4-FFF2-40B4-BE49-F238E27FC236}">
                      <a16:creationId xmlns:a16="http://schemas.microsoft.com/office/drawing/2014/main" id="{90C53065-27EA-AAE5-4D23-EAF40179DBA5}"/>
                    </a:ext>
                  </a:extLst>
                </p:cNvPr>
                <p:cNvSpPr txBox="1"/>
                <p:nvPr/>
              </p:nvSpPr>
              <p:spPr>
                <a:xfrm>
                  <a:off x="12637389" y="-298801"/>
                  <a:ext cx="297140" cy="5427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rPr>
                    <a:t>S</a:t>
                  </a:r>
                  <a:endParaRPr lang="it-IT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60" name="CasellaDiTesto 59">
                  <a:extLst>
                    <a:ext uri="{FF2B5EF4-FFF2-40B4-BE49-F238E27FC236}">
                      <a16:creationId xmlns:a16="http://schemas.microsoft.com/office/drawing/2014/main" id="{CA2827B6-56A1-DBB9-C747-8C334DFB5C57}"/>
                    </a:ext>
                  </a:extLst>
                </p:cNvPr>
                <p:cNvSpPr txBox="1"/>
                <p:nvPr/>
              </p:nvSpPr>
              <p:spPr>
                <a:xfrm>
                  <a:off x="16375849" y="-302758"/>
                  <a:ext cx="297140" cy="5427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rPr>
                    <a:t>S</a:t>
                  </a:r>
                  <a:endParaRPr lang="it-IT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61" name="CasellaDiTesto 60">
                  <a:extLst>
                    <a:ext uri="{FF2B5EF4-FFF2-40B4-BE49-F238E27FC236}">
                      <a16:creationId xmlns:a16="http://schemas.microsoft.com/office/drawing/2014/main" id="{352EFB25-B37F-D376-C5BA-FA85309A5047}"/>
                    </a:ext>
                  </a:extLst>
                </p:cNvPr>
                <p:cNvSpPr txBox="1"/>
                <p:nvPr/>
              </p:nvSpPr>
              <p:spPr>
                <a:xfrm>
                  <a:off x="16533143" y="-1293251"/>
                  <a:ext cx="297140" cy="5427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731520">
                    <a:spcAft>
                      <a:spcPts val="600"/>
                    </a:spcAft>
                  </a:pPr>
                  <a:r>
                    <a:rPr lang="it-IT" sz="1440" kern="120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rPr>
                    <a:t>S</a:t>
                  </a:r>
                  <a:endParaRPr lang="it-IT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45" name="Arco 44">
                <a:extLst>
                  <a:ext uri="{FF2B5EF4-FFF2-40B4-BE49-F238E27FC236}">
                    <a16:creationId xmlns:a16="http://schemas.microsoft.com/office/drawing/2014/main" id="{BB2C6B74-7084-3F4E-BE2C-B27BDC4959C8}"/>
                  </a:ext>
                </a:extLst>
              </p:cNvPr>
              <p:cNvSpPr/>
              <p:nvPr/>
            </p:nvSpPr>
            <p:spPr>
              <a:xfrm flipH="1" flipV="1">
                <a:off x="12317639" y="-1593985"/>
                <a:ext cx="1917147" cy="2660699"/>
              </a:xfrm>
              <a:prstGeom prst="arc">
                <a:avLst>
                  <a:gd name="adj1" fmla="val 13210246"/>
                  <a:gd name="adj2" fmla="val 19178997"/>
                </a:avLst>
              </a:prstGeom>
              <a:ln w="3810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43" name="CasellaDiTesto 42">
              <a:extLst>
                <a:ext uri="{FF2B5EF4-FFF2-40B4-BE49-F238E27FC236}">
                  <a16:creationId xmlns:a16="http://schemas.microsoft.com/office/drawing/2014/main" id="{322EE8D3-791F-9C8D-24FD-51C275F8EE1B}"/>
                </a:ext>
              </a:extLst>
            </p:cNvPr>
            <p:cNvSpPr txBox="1"/>
            <p:nvPr/>
          </p:nvSpPr>
          <p:spPr>
            <a:xfrm>
              <a:off x="9886331" y="97860"/>
              <a:ext cx="4211316" cy="497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350" i="1" dirty="0"/>
                <a:t>From Andrzej Wolski, CAS</a:t>
              </a:r>
            </a:p>
          </p:txBody>
        </p:sp>
      </p:grp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ECF763E5-0110-1111-93A8-9EB5E8DB8E7E}"/>
              </a:ext>
            </a:extLst>
          </p:cNvPr>
          <p:cNvGrpSpPr/>
          <p:nvPr/>
        </p:nvGrpSpPr>
        <p:grpSpPr>
          <a:xfrm>
            <a:off x="6507245" y="2772862"/>
            <a:ext cx="4740336" cy="3767919"/>
            <a:chOff x="6419743" y="2361835"/>
            <a:chExt cx="4740336" cy="3767919"/>
          </a:xfrm>
        </p:grpSpPr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69641B62-1172-6ACB-8C95-B8FEBE1A0F6E}"/>
                </a:ext>
              </a:extLst>
            </p:cNvPr>
            <p:cNvGrpSpPr/>
            <p:nvPr/>
          </p:nvGrpSpPr>
          <p:grpSpPr>
            <a:xfrm>
              <a:off x="6419743" y="2361835"/>
              <a:ext cx="4740336" cy="3767919"/>
              <a:chOff x="-76280" y="1231117"/>
              <a:chExt cx="5970267" cy="4478660"/>
            </a:xfrm>
          </p:grpSpPr>
          <p:pic>
            <p:nvPicPr>
              <p:cNvPr id="4" name="Immagine 3" descr="Immagine che contiene arte&#10;&#10;Il contenuto generato dall'IA potrebbe non essere corretto.">
                <a:extLst>
                  <a:ext uri="{FF2B5EF4-FFF2-40B4-BE49-F238E27FC236}">
                    <a16:creationId xmlns:a16="http://schemas.microsoft.com/office/drawing/2014/main" id="{B6886E08-3099-E247-DA58-EB5173514C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620" t="12724" r="22388" b="15348"/>
              <a:stretch/>
            </p:blipFill>
            <p:spPr>
              <a:xfrm>
                <a:off x="-76280" y="1235866"/>
                <a:ext cx="5970267" cy="4473911"/>
              </a:xfrm>
              <a:prstGeom prst="rect">
                <a:avLst/>
              </a:prstGeom>
            </p:spPr>
          </p:pic>
          <p:grpSp>
            <p:nvGrpSpPr>
              <p:cNvPr id="12" name="Gruppo 11">
                <a:extLst>
                  <a:ext uri="{FF2B5EF4-FFF2-40B4-BE49-F238E27FC236}">
                    <a16:creationId xmlns:a16="http://schemas.microsoft.com/office/drawing/2014/main" id="{69B475BC-8621-49A9-2F17-54E354167942}"/>
                  </a:ext>
                </a:extLst>
              </p:cNvPr>
              <p:cNvGrpSpPr/>
              <p:nvPr/>
            </p:nvGrpSpPr>
            <p:grpSpPr>
              <a:xfrm>
                <a:off x="2556769" y="1231117"/>
                <a:ext cx="1718654" cy="384654"/>
                <a:chOff x="16516211" y="34176961"/>
                <a:chExt cx="2083122" cy="469735"/>
              </a:xfrm>
            </p:grpSpPr>
            <p:cxnSp>
              <p:nvCxnSpPr>
                <p:cNvPr id="13" name="Connettore diritto 12">
                  <a:extLst>
                    <a:ext uri="{FF2B5EF4-FFF2-40B4-BE49-F238E27FC236}">
                      <a16:creationId xmlns:a16="http://schemas.microsoft.com/office/drawing/2014/main" id="{5D05FC48-295D-9421-56C4-42F2105AD8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516211" y="34523465"/>
                  <a:ext cx="2083122" cy="12323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CasellaDiTesto 13">
                  <a:extLst>
                    <a:ext uri="{FF2B5EF4-FFF2-40B4-BE49-F238E27FC236}">
                      <a16:creationId xmlns:a16="http://schemas.microsoft.com/office/drawing/2014/main" id="{35ECB3CA-7BCD-8C0D-721B-3F0EBAA179AD}"/>
                    </a:ext>
                  </a:extLst>
                </p:cNvPr>
                <p:cNvSpPr txBox="1"/>
                <p:nvPr/>
              </p:nvSpPr>
              <p:spPr>
                <a:xfrm rot="198953">
                  <a:off x="17013621" y="34176961"/>
                  <a:ext cx="1571540" cy="4031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2000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L = 2.9 m</a:t>
                  </a:r>
                </a:p>
              </p:txBody>
            </p:sp>
          </p:grpSp>
        </p:grpSp>
        <p:sp>
          <p:nvSpPr>
            <p:cNvPr id="2" name="CasellaDiTesto 1">
              <a:extLst>
                <a:ext uri="{FF2B5EF4-FFF2-40B4-BE49-F238E27FC236}">
                  <a16:creationId xmlns:a16="http://schemas.microsoft.com/office/drawing/2014/main" id="{AFE56F4C-4449-5AB3-9C1A-31361E287925}"/>
                </a:ext>
              </a:extLst>
            </p:cNvPr>
            <p:cNvSpPr txBox="1"/>
            <p:nvPr/>
          </p:nvSpPr>
          <p:spPr>
            <a:xfrm>
              <a:off x="8011644" y="3075725"/>
              <a:ext cx="287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5CD6C336-46FC-54B3-3A53-7E7286F1955F}"/>
                </a:ext>
              </a:extLst>
            </p:cNvPr>
            <p:cNvSpPr txBox="1"/>
            <p:nvPr/>
          </p:nvSpPr>
          <p:spPr>
            <a:xfrm>
              <a:off x="8838187" y="3429000"/>
              <a:ext cx="287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FB970ED4-8D79-454D-BF0C-3BDF27ABE427}"/>
                </a:ext>
              </a:extLst>
            </p:cNvPr>
            <p:cNvSpPr txBox="1"/>
            <p:nvPr/>
          </p:nvSpPr>
          <p:spPr>
            <a:xfrm>
              <a:off x="9125822" y="3995145"/>
              <a:ext cx="287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3193A462-BDC4-8570-364C-33CCF0AC439A}"/>
                </a:ext>
              </a:extLst>
            </p:cNvPr>
            <p:cNvSpPr txBox="1"/>
            <p:nvPr/>
          </p:nvSpPr>
          <p:spPr>
            <a:xfrm>
              <a:off x="9151720" y="4616210"/>
              <a:ext cx="287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3943ADA2-A0A6-D036-5623-E1978179281B}"/>
                </a:ext>
              </a:extLst>
            </p:cNvPr>
            <p:cNvSpPr txBox="1"/>
            <p:nvPr/>
          </p:nvSpPr>
          <p:spPr>
            <a:xfrm>
              <a:off x="8879756" y="5142678"/>
              <a:ext cx="287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C77B7FCB-8723-96C8-DCE8-C3BB75771097}"/>
                </a:ext>
              </a:extLst>
            </p:cNvPr>
            <p:cNvSpPr txBox="1"/>
            <p:nvPr/>
          </p:nvSpPr>
          <p:spPr>
            <a:xfrm>
              <a:off x="7929136" y="5270069"/>
              <a:ext cx="287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26A9D3AA-6B8E-50F9-F4F4-14682FBB08AC}"/>
                </a:ext>
              </a:extLst>
            </p:cNvPr>
            <p:cNvSpPr txBox="1"/>
            <p:nvPr/>
          </p:nvSpPr>
          <p:spPr>
            <a:xfrm>
              <a:off x="8456759" y="3075725"/>
              <a:ext cx="287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0D8AFE4C-FDEC-0B19-1538-1239438973CE}"/>
                </a:ext>
              </a:extLst>
            </p:cNvPr>
            <p:cNvSpPr txBox="1"/>
            <p:nvPr/>
          </p:nvSpPr>
          <p:spPr>
            <a:xfrm>
              <a:off x="8474160" y="5356219"/>
              <a:ext cx="287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3772B391-C4BE-3880-6A00-CCE2E169ECD3}"/>
                </a:ext>
              </a:extLst>
            </p:cNvPr>
            <p:cNvSpPr txBox="1"/>
            <p:nvPr/>
          </p:nvSpPr>
          <p:spPr>
            <a:xfrm>
              <a:off x="7553786" y="4900737"/>
              <a:ext cx="287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8409B7DB-9E5D-565F-B1BC-FC5791014380}"/>
                </a:ext>
              </a:extLst>
            </p:cNvPr>
            <p:cNvSpPr txBox="1"/>
            <p:nvPr/>
          </p:nvSpPr>
          <p:spPr>
            <a:xfrm>
              <a:off x="7373769" y="4410850"/>
              <a:ext cx="287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1B44A07F-5AAE-237B-51E6-42626290CFA4}"/>
                </a:ext>
              </a:extLst>
            </p:cNvPr>
            <p:cNvSpPr txBox="1"/>
            <p:nvPr/>
          </p:nvSpPr>
          <p:spPr>
            <a:xfrm>
              <a:off x="7364817" y="3851083"/>
              <a:ext cx="287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6B3A79A7-FF9B-6CB3-A1F9-97F74A732615}"/>
                </a:ext>
              </a:extLst>
            </p:cNvPr>
            <p:cNvSpPr txBox="1"/>
            <p:nvPr/>
          </p:nvSpPr>
          <p:spPr>
            <a:xfrm>
              <a:off x="7597665" y="3269944"/>
              <a:ext cx="287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28" name="Segnaposto numero diapositiva 27">
            <a:extLst>
              <a:ext uri="{FF2B5EF4-FFF2-40B4-BE49-F238E27FC236}">
                <a16:creationId xmlns:a16="http://schemas.microsoft.com/office/drawing/2014/main" id="{55D490E4-C4EA-A324-53C9-D91B922D3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AAEB6-E17B-4ED1-8E33-47C789124C8D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8684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BE3102-F5A7-DE71-2481-7196CA47E7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B56D1181-DC75-BFB7-DA88-6091AF1CF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362" y="810268"/>
            <a:ext cx="4862960" cy="3139321"/>
          </a:xfrm>
          <a:prstGeom prst="rect">
            <a:avLst/>
          </a:prstGeom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CB63409A-D835-0963-10E3-9072DF423ECD}"/>
              </a:ext>
            </a:extLst>
          </p:cNvPr>
          <p:cNvSpPr txBox="1">
            <a:spLocks/>
          </p:cNvSpPr>
          <p:nvPr/>
        </p:nvSpPr>
        <p:spPr>
          <a:xfrm>
            <a:off x="670350" y="101770"/>
            <a:ext cx="11808520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7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Combined HTS </a:t>
            </a:r>
            <a:r>
              <a:rPr lang="en-US" sz="3700" dirty="0" err="1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Superferric</a:t>
            </a:r>
            <a:r>
              <a:rPr lang="en-US" sz="37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Design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CE3A4FC-D0C9-1B88-4A1B-41FF6BDDD4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89424" y="6356350"/>
            <a:ext cx="5663174" cy="376138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rgbClr val="898989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Simone Busatto – INFN Milano LASA FCC-ee HTS sextupole &amp; quadrupole design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EE1132C-2CAF-8A6C-6824-F82965C932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8370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1648D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672CED-E27C-4372-964F-447ACAE2F905}" type="slidenum">
              <a:rPr lang="it-IT" smtClean="0"/>
              <a:pPr/>
              <a:t>7</a:t>
            </a:fld>
            <a:endParaRPr lang="it-IT" dirty="0"/>
          </a:p>
        </p:txBody>
      </p:sp>
      <p:graphicFrame>
        <p:nvGraphicFramePr>
          <p:cNvPr id="29" name="Tabella 28">
            <a:extLst>
              <a:ext uri="{FF2B5EF4-FFF2-40B4-BE49-F238E27FC236}">
                <a16:creationId xmlns:a16="http://schemas.microsoft.com/office/drawing/2014/main" id="{628D13FD-AF77-E1E2-B7BF-DE76546038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330287"/>
              </p:ext>
            </p:extLst>
          </p:nvPr>
        </p:nvGraphicFramePr>
        <p:xfrm>
          <a:off x="400050" y="3987927"/>
          <a:ext cx="11653402" cy="215178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408658">
                  <a:extLst>
                    <a:ext uri="{9D8B030D-6E8A-4147-A177-3AD203B41FA5}">
                      <a16:colId xmlns:a16="http://schemas.microsoft.com/office/drawing/2014/main" val="1301935968"/>
                    </a:ext>
                  </a:extLst>
                </a:gridCol>
                <a:gridCol w="1434972">
                  <a:extLst>
                    <a:ext uri="{9D8B030D-6E8A-4147-A177-3AD203B41FA5}">
                      <a16:colId xmlns:a16="http://schemas.microsoft.com/office/drawing/2014/main" val="926397679"/>
                    </a:ext>
                  </a:extLst>
                </a:gridCol>
                <a:gridCol w="1591290">
                  <a:extLst>
                    <a:ext uri="{9D8B030D-6E8A-4147-A177-3AD203B41FA5}">
                      <a16:colId xmlns:a16="http://schemas.microsoft.com/office/drawing/2014/main" val="3621202911"/>
                    </a:ext>
                  </a:extLst>
                </a:gridCol>
                <a:gridCol w="1541295">
                  <a:extLst>
                    <a:ext uri="{9D8B030D-6E8A-4147-A177-3AD203B41FA5}">
                      <a16:colId xmlns:a16="http://schemas.microsoft.com/office/drawing/2014/main" val="4224420042"/>
                    </a:ext>
                  </a:extLst>
                </a:gridCol>
                <a:gridCol w="1692533">
                  <a:extLst>
                    <a:ext uri="{9D8B030D-6E8A-4147-A177-3AD203B41FA5}">
                      <a16:colId xmlns:a16="http://schemas.microsoft.com/office/drawing/2014/main" val="321861440"/>
                    </a:ext>
                  </a:extLst>
                </a:gridCol>
                <a:gridCol w="1172378">
                  <a:extLst>
                    <a:ext uri="{9D8B030D-6E8A-4147-A177-3AD203B41FA5}">
                      <a16:colId xmlns:a16="http://schemas.microsoft.com/office/drawing/2014/main" val="3266640332"/>
                    </a:ext>
                  </a:extLst>
                </a:gridCol>
                <a:gridCol w="1205492">
                  <a:extLst>
                    <a:ext uri="{9D8B030D-6E8A-4147-A177-3AD203B41FA5}">
                      <a16:colId xmlns:a16="http://schemas.microsoft.com/office/drawing/2014/main" val="93223552"/>
                    </a:ext>
                  </a:extLst>
                </a:gridCol>
                <a:gridCol w="1606784">
                  <a:extLst>
                    <a:ext uri="{9D8B030D-6E8A-4147-A177-3AD203B41FA5}">
                      <a16:colId xmlns:a16="http://schemas.microsoft.com/office/drawing/2014/main" val="3970562882"/>
                    </a:ext>
                  </a:extLst>
                </a:gridCol>
              </a:tblGrid>
              <a:tr h="599929"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solidFill>
                            <a:schemeClr val="bg1"/>
                          </a:solidFill>
                        </a:rPr>
                        <a:t>Mode</a:t>
                      </a:r>
                    </a:p>
                  </a:txBody>
                  <a:tcPr marL="172187" marR="86093" marT="86093" marB="86093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solidFill>
                            <a:schemeClr val="bg1"/>
                          </a:solidFill>
                        </a:rPr>
                        <a:t>Target Value</a:t>
                      </a:r>
                    </a:p>
                  </a:txBody>
                  <a:tcPr marL="172187" marR="86093" marT="86093" marB="86093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solidFill>
                            <a:schemeClr val="bg1"/>
                          </a:solidFill>
                        </a:rPr>
                        <a:t>NI group 1 [</a:t>
                      </a:r>
                      <a:r>
                        <a:rPr lang="it-IT" sz="1600" b="1" dirty="0" err="1">
                          <a:solidFill>
                            <a:schemeClr val="bg1"/>
                          </a:solidFill>
                        </a:rPr>
                        <a:t>Aturn</a:t>
                      </a:r>
                      <a:r>
                        <a:rPr lang="it-IT" sz="1600" b="1" dirty="0">
                          <a:solidFill>
                            <a:schemeClr val="bg1"/>
                          </a:solidFill>
                        </a:rPr>
                        <a:t>]</a:t>
                      </a:r>
                    </a:p>
                  </a:txBody>
                  <a:tcPr marL="172187" marR="86093" marT="86093" marB="86093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solidFill>
                            <a:schemeClr val="bg1"/>
                          </a:solidFill>
                        </a:rPr>
                        <a:t>NI group 2 [</a:t>
                      </a:r>
                      <a:r>
                        <a:rPr lang="it-IT" sz="1600" b="1" dirty="0" err="1">
                          <a:solidFill>
                            <a:schemeClr val="bg1"/>
                          </a:solidFill>
                        </a:rPr>
                        <a:t>Aturn</a:t>
                      </a:r>
                      <a:r>
                        <a:rPr lang="it-IT" sz="1600" b="1" dirty="0">
                          <a:solidFill>
                            <a:schemeClr val="bg1"/>
                          </a:solidFill>
                        </a:rPr>
                        <a:t>]</a:t>
                      </a:r>
                    </a:p>
                  </a:txBody>
                  <a:tcPr marL="172187" marR="86093" marT="86093" marB="86093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bg1"/>
                          </a:solidFill>
                        </a:rPr>
                        <a:t>Dipole</a:t>
                      </a:r>
                      <a:r>
                        <a:rPr lang="it-IT" sz="1600" b="1" dirty="0">
                          <a:solidFill>
                            <a:schemeClr val="bg1"/>
                          </a:solidFill>
                        </a:rPr>
                        <a:t> Field [T]</a:t>
                      </a:r>
                    </a:p>
                  </a:txBody>
                  <a:tcPr marL="172187" marR="86093" marT="86093" marB="86093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solidFill>
                            <a:schemeClr val="bg1"/>
                          </a:solidFill>
                        </a:rPr>
                        <a:t>G [T/m]</a:t>
                      </a:r>
                    </a:p>
                  </a:txBody>
                  <a:tcPr marL="172187" marR="86093" marT="86093" marB="86093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solidFill>
                            <a:schemeClr val="bg1"/>
                          </a:solidFill>
                        </a:rPr>
                        <a:t>S [T/m^2]</a:t>
                      </a:r>
                    </a:p>
                  </a:txBody>
                  <a:tcPr marL="172187" marR="86093" marT="86093" marB="86093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3045775" rtl="0" eaLnBrk="1" latinLnBrk="0" hangingPunct="1"/>
                      <a:r>
                        <a:rPr lang="it-IT" sz="16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b4 [</a:t>
                      </a:r>
                      <a:r>
                        <a:rPr lang="it-IT" sz="1600" b="1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units</a:t>
                      </a:r>
                      <a:r>
                        <a:rPr lang="it-IT" sz="16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172187" marR="86093" marT="86093" marB="86093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5698046"/>
                  </a:ext>
                </a:extLst>
              </a:tr>
              <a:tr h="599929"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Combined</a:t>
                      </a:r>
                      <a:endParaRPr lang="it-IT" sz="16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72187" marR="86093" marT="86093" marB="860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11.8 T/m</a:t>
                      </a:r>
                    </a:p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455 T/m^2</a:t>
                      </a:r>
                    </a:p>
                  </a:txBody>
                  <a:tcPr marL="172187" marR="86093" marT="86093" marB="860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8510</a:t>
                      </a:r>
                    </a:p>
                  </a:txBody>
                  <a:tcPr marL="172187" marR="86093" marT="86093" marB="860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2474</a:t>
                      </a:r>
                    </a:p>
                  </a:txBody>
                  <a:tcPr marL="172187" marR="86093" marT="86093" marB="860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-0.019</a:t>
                      </a:r>
                    </a:p>
                  </a:txBody>
                  <a:tcPr marL="172187" marR="86093" marT="86093" marB="860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11.83</a:t>
                      </a:r>
                    </a:p>
                  </a:txBody>
                  <a:tcPr marL="172187" marR="86093" marT="86093" marB="860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454.9</a:t>
                      </a:r>
                    </a:p>
                  </a:txBody>
                  <a:tcPr marL="172187" marR="86093" marT="86093" marB="86093" anchor="ctr"/>
                </a:tc>
                <a:tc>
                  <a:txBody>
                    <a:bodyPr/>
                    <a:lstStyle/>
                    <a:p>
                      <a:pPr marL="0" algn="ctr" defTabSz="3045775" rtl="0" eaLnBrk="1" latinLnBrk="0" hangingPunct="1"/>
                      <a:r>
                        <a:rPr lang="it-IT" sz="16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30.65</a:t>
                      </a:r>
                    </a:p>
                  </a:txBody>
                  <a:tcPr marL="172187" marR="86093" marT="86093" marB="86093" anchor="ctr"/>
                </a:tc>
                <a:extLst>
                  <a:ext uri="{0D108BD9-81ED-4DB2-BD59-A6C34878D82A}">
                    <a16:rowId xmlns:a16="http://schemas.microsoft.com/office/drawing/2014/main" val="4254697162"/>
                  </a:ext>
                </a:extLst>
              </a:tr>
              <a:tr h="378237"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Quadrupole</a:t>
                      </a:r>
                    </a:p>
                  </a:txBody>
                  <a:tcPr marL="172187" marR="86093" marT="86093" marB="860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11.8 T/m</a:t>
                      </a:r>
                    </a:p>
                  </a:txBody>
                  <a:tcPr marL="172187" marR="86093" marT="86093" marB="860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5060</a:t>
                      </a:r>
                    </a:p>
                  </a:txBody>
                  <a:tcPr marL="172187" marR="86093" marT="86093" marB="860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5060</a:t>
                      </a:r>
                    </a:p>
                  </a:txBody>
                  <a:tcPr marL="172187" marR="86093" marT="86093" marB="860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1*10^-5</a:t>
                      </a:r>
                    </a:p>
                  </a:txBody>
                  <a:tcPr marL="172187" marR="86093" marT="86093" marB="860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11.86</a:t>
                      </a:r>
                    </a:p>
                  </a:txBody>
                  <a:tcPr marL="172187" marR="86093" marT="86093" marB="860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0.05</a:t>
                      </a:r>
                    </a:p>
                  </a:txBody>
                  <a:tcPr marL="172187" marR="86093" marT="86093" marB="86093" anchor="ctr"/>
                </a:tc>
                <a:tc>
                  <a:txBody>
                    <a:bodyPr/>
                    <a:lstStyle/>
                    <a:p>
                      <a:pPr marL="0" algn="ctr" defTabSz="3045775" rtl="0" eaLnBrk="1" latinLnBrk="0" hangingPunct="1"/>
                      <a:r>
                        <a:rPr lang="it-IT" sz="16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1.04</a:t>
                      </a:r>
                    </a:p>
                  </a:txBody>
                  <a:tcPr marL="172187" marR="86093" marT="86093" marB="86093" anchor="ctr"/>
                </a:tc>
                <a:extLst>
                  <a:ext uri="{0D108BD9-81ED-4DB2-BD59-A6C34878D82A}">
                    <a16:rowId xmlns:a16="http://schemas.microsoft.com/office/drawing/2014/main" val="595277572"/>
                  </a:ext>
                </a:extLst>
              </a:tr>
              <a:tr h="378237"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Sextupole</a:t>
                      </a:r>
                      <a:endParaRPr lang="it-IT" sz="16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72187" marR="86093" marT="86093" marB="860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455 T/m^2</a:t>
                      </a:r>
                    </a:p>
                  </a:txBody>
                  <a:tcPr marL="172187" marR="86093" marT="86093" marB="860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2325</a:t>
                      </a:r>
                    </a:p>
                  </a:txBody>
                  <a:tcPr marL="172187" marR="86093" marT="86093" marB="860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-2325</a:t>
                      </a:r>
                    </a:p>
                  </a:txBody>
                  <a:tcPr marL="172187" marR="86093" marT="86093" marB="860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-2*10^- 6</a:t>
                      </a:r>
                    </a:p>
                  </a:txBody>
                  <a:tcPr marL="172187" marR="86093" marT="86093" marB="860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-5*10^- 4</a:t>
                      </a:r>
                    </a:p>
                  </a:txBody>
                  <a:tcPr marL="172187" marR="86093" marT="86093" marB="860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455</a:t>
                      </a:r>
                    </a:p>
                  </a:txBody>
                  <a:tcPr marL="172187" marR="86093" marT="86093" marB="86093" anchor="ctr"/>
                </a:tc>
                <a:tc>
                  <a:txBody>
                    <a:bodyPr/>
                    <a:lstStyle/>
                    <a:p>
                      <a:pPr marL="0" algn="ctr" defTabSz="3045775" rtl="0" eaLnBrk="1" latinLnBrk="0" hangingPunct="1"/>
                      <a:r>
                        <a:rPr lang="it-IT" sz="16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0.84</a:t>
                      </a:r>
                    </a:p>
                  </a:txBody>
                  <a:tcPr marL="172187" marR="86093" marT="86093" marB="86093" anchor="ctr"/>
                </a:tc>
                <a:extLst>
                  <a:ext uri="{0D108BD9-81ED-4DB2-BD59-A6C34878D82A}">
                    <a16:rowId xmlns:a16="http://schemas.microsoft.com/office/drawing/2014/main" val="2808521182"/>
                  </a:ext>
                </a:extLst>
              </a:tr>
            </a:tbl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A29E4C43-4E6F-C251-3AEF-3B4CB05EC92D}"/>
              </a:ext>
            </a:extLst>
          </p:cNvPr>
          <p:cNvSpPr txBox="1"/>
          <p:nvPr/>
        </p:nvSpPr>
        <p:spPr>
          <a:xfrm>
            <a:off x="6697127" y="849011"/>
            <a:ext cx="522977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u="sng" dirty="0">
                <a:solidFill>
                  <a:srgbClr val="2141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@ 40K </a:t>
            </a:r>
          </a:p>
          <a:p>
            <a:endParaRPr lang="it-IT" u="sng" dirty="0">
              <a:solidFill>
                <a:srgbClr val="2141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u="sng" dirty="0">
                <a:solidFill>
                  <a:srgbClr val="2141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Peak Field on the tape: 2.35 T</a:t>
            </a:r>
          </a:p>
          <a:p>
            <a:endParaRPr lang="it-IT" u="sng" dirty="0">
              <a:solidFill>
                <a:srgbClr val="2141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u="sng" dirty="0" err="1">
                <a:solidFill>
                  <a:srgbClr val="2141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it-IT" u="sng" dirty="0">
                <a:solidFill>
                  <a:srgbClr val="2141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it-IT" u="sng" dirty="0" err="1">
                <a:solidFill>
                  <a:srgbClr val="2141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it-IT" u="sng" dirty="0">
                <a:solidFill>
                  <a:srgbClr val="2141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 mm tape: </a:t>
            </a:r>
          </a:p>
          <a:p>
            <a:pPr marL="285750" indent="-285750">
              <a:buFontTx/>
              <a:buChar char="-"/>
            </a:pPr>
            <a:r>
              <a:rPr lang="it-IT" u="sng" dirty="0">
                <a:solidFill>
                  <a:srgbClr val="2141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 supplier 1: 354.6 A</a:t>
            </a:r>
          </a:p>
          <a:p>
            <a:pPr marL="285750" indent="-285750">
              <a:buFontTx/>
              <a:buChar char="-"/>
            </a:pPr>
            <a:r>
              <a:rPr lang="it-IT" u="sng" dirty="0">
                <a:solidFill>
                  <a:srgbClr val="2141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 supplier 2: 103.1 A</a:t>
            </a:r>
          </a:p>
          <a:p>
            <a:pPr marL="285750" indent="-285750">
              <a:buFontTx/>
              <a:buChar char="-"/>
            </a:pPr>
            <a:endParaRPr lang="it-IT" u="sng" dirty="0">
              <a:solidFill>
                <a:srgbClr val="2141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u="sng" dirty="0" err="1">
                <a:solidFill>
                  <a:srgbClr val="2141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Inductance</a:t>
            </a:r>
            <a:r>
              <a:rPr lang="it-IT" u="sng" dirty="0">
                <a:solidFill>
                  <a:srgbClr val="2141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0.0227 </a:t>
            </a:r>
            <a:r>
              <a:rPr lang="it-IT" u="sng" dirty="0" err="1">
                <a:solidFill>
                  <a:srgbClr val="2141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mH</a:t>
            </a:r>
            <a:endParaRPr lang="it-IT" u="sng" dirty="0">
              <a:solidFill>
                <a:srgbClr val="2141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u="sng" dirty="0">
              <a:solidFill>
                <a:srgbClr val="2141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u="sng" dirty="0">
                <a:solidFill>
                  <a:srgbClr val="2141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Tape Used: FFJ - </a:t>
            </a:r>
            <a:r>
              <a:rPr lang="it-IT" u="sng" dirty="0" err="1">
                <a:solidFill>
                  <a:srgbClr val="2141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SuperOx</a:t>
            </a:r>
            <a:r>
              <a:rPr lang="it-IT" u="sng" dirty="0">
                <a:solidFill>
                  <a:srgbClr val="2141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YBCO 2G HTS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E2688EC-D64F-E07D-6A0E-D1E77F0D5B77}"/>
              </a:ext>
            </a:extLst>
          </p:cNvPr>
          <p:cNvSpPr txBox="1"/>
          <p:nvPr/>
        </p:nvSpPr>
        <p:spPr>
          <a:xfrm>
            <a:off x="1214717" y="2285376"/>
            <a:ext cx="1174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Combined</a:t>
            </a:r>
            <a:r>
              <a:rPr lang="it-IT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Margin</a:t>
            </a:r>
            <a:r>
              <a:rPr lang="it-IT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10%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FFD4EA4-D71B-012E-6043-94C13F574557}"/>
              </a:ext>
            </a:extLst>
          </p:cNvPr>
          <p:cNvSpPr txBox="1"/>
          <p:nvPr/>
        </p:nvSpPr>
        <p:spPr>
          <a:xfrm>
            <a:off x="1891552" y="3067003"/>
            <a:ext cx="995083" cy="281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Quadrupole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E269932-477B-0E28-66CC-BAB08946F29B}"/>
              </a:ext>
            </a:extLst>
          </p:cNvPr>
          <p:cNvSpPr txBox="1"/>
          <p:nvPr/>
        </p:nvSpPr>
        <p:spPr>
          <a:xfrm>
            <a:off x="1304363" y="3367640"/>
            <a:ext cx="995083" cy="281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Sextupole</a:t>
            </a:r>
            <a:endParaRPr lang="it-IT" sz="12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214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37A754-8993-7764-9FBB-9D4400E38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99001C4A-0963-4BA2-7489-A62ACFF0761B}"/>
              </a:ext>
            </a:extLst>
          </p:cNvPr>
          <p:cNvSpPr txBox="1">
            <a:spLocks/>
          </p:cNvSpPr>
          <p:nvPr/>
        </p:nvSpPr>
        <p:spPr>
          <a:xfrm>
            <a:off x="831715" y="304800"/>
            <a:ext cx="9261409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7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Combined HTS </a:t>
            </a:r>
            <a:r>
              <a:rPr lang="en-US" sz="3700" dirty="0" err="1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Superferric</a:t>
            </a:r>
            <a:r>
              <a:rPr lang="en-US" sz="37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Design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DB93409-3B07-075E-07D7-F0D52504A1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30832" y="6369050"/>
            <a:ext cx="5663174" cy="376138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rgbClr val="898989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Simone Busatto – INFN Milano LASA FCC-ee HTS sextupole &amp; quadrupole design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31A4ED8-43A6-35CF-B34E-373FF95D4F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8370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1648D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672CED-E27C-4372-964F-447ACAE2F905}" type="slidenum">
              <a:rPr lang="it-IT" smtClean="0"/>
              <a:pPr/>
              <a:t>8</a:t>
            </a:fld>
            <a:endParaRPr 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50B1D93-D345-5AAC-17E8-54FE006070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0373" y="1460599"/>
            <a:ext cx="4475681" cy="4475681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D7CBCE31-4A1A-09F6-DC38-1F82A84F0D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530" y="1460599"/>
            <a:ext cx="2665843" cy="4475681"/>
          </a:xfrm>
          <a:prstGeom prst="rect">
            <a:avLst/>
          </a:prstGeom>
        </p:spPr>
      </p:pic>
      <p:graphicFrame>
        <p:nvGraphicFramePr>
          <p:cNvPr id="30" name="Tabella 29">
            <a:extLst>
              <a:ext uri="{FF2B5EF4-FFF2-40B4-BE49-F238E27FC236}">
                <a16:creationId xmlns:a16="http://schemas.microsoft.com/office/drawing/2014/main" id="{0E8DE299-80D0-9B7E-E34D-A2580134A5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087545"/>
              </p:ext>
            </p:extLst>
          </p:nvPr>
        </p:nvGraphicFramePr>
        <p:xfrm>
          <a:off x="7548282" y="1668634"/>
          <a:ext cx="4349188" cy="3729735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510534">
                  <a:extLst>
                    <a:ext uri="{9D8B030D-6E8A-4147-A177-3AD203B41FA5}">
                      <a16:colId xmlns:a16="http://schemas.microsoft.com/office/drawing/2014/main" val="2881365436"/>
                    </a:ext>
                  </a:extLst>
                </a:gridCol>
                <a:gridCol w="838654">
                  <a:extLst>
                    <a:ext uri="{9D8B030D-6E8A-4147-A177-3AD203B41FA5}">
                      <a16:colId xmlns:a16="http://schemas.microsoft.com/office/drawing/2014/main" val="3626320813"/>
                    </a:ext>
                  </a:extLst>
                </a:gridCol>
              </a:tblGrid>
              <a:tr h="745947">
                <a:tc>
                  <a:txBody>
                    <a:bodyPr/>
                    <a:lstStyle/>
                    <a:p>
                      <a:pPr algn="l"/>
                      <a:r>
                        <a:rPr lang="it-IT" sz="1800" dirty="0" err="1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it-IT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solidFill>
                            <a:schemeClr val="bg1"/>
                          </a:solidFill>
                        </a:rPr>
                        <a:t>Value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2559716"/>
                  </a:ext>
                </a:extLst>
              </a:tr>
              <a:tr h="745947">
                <a:tc>
                  <a:txBody>
                    <a:bodyPr/>
                    <a:lstStyle/>
                    <a:p>
                      <a:pPr algn="l"/>
                      <a:r>
                        <a:rPr lang="it-IT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Radius of the bore (r0) [mm]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1668989"/>
                  </a:ext>
                </a:extLst>
              </a:tr>
              <a:tr h="745947">
                <a:tc>
                  <a:txBody>
                    <a:bodyPr/>
                    <a:lstStyle/>
                    <a:p>
                      <a:pPr algn="l"/>
                      <a:r>
                        <a:rPr lang="it-IT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Radius of </a:t>
                      </a:r>
                      <a:r>
                        <a:rPr lang="it-IT" sz="18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cut</a:t>
                      </a:r>
                      <a:r>
                        <a:rPr lang="it-IT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for the </a:t>
                      </a:r>
                      <a:r>
                        <a:rPr lang="it-IT" sz="18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iron</a:t>
                      </a:r>
                      <a:r>
                        <a:rPr lang="it-IT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pole (</a:t>
                      </a:r>
                      <a:r>
                        <a:rPr lang="it-IT" sz="18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rc</a:t>
                      </a:r>
                      <a:r>
                        <a:rPr lang="it-IT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) [mm]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40.8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2481289"/>
                  </a:ext>
                </a:extLst>
              </a:tr>
              <a:tr h="745947">
                <a:tc>
                  <a:txBody>
                    <a:bodyPr/>
                    <a:lstStyle/>
                    <a:p>
                      <a:pPr algn="l"/>
                      <a:r>
                        <a:rPr lang="it-IT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N° of 12 mm tapes turns per coil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5902309"/>
                  </a:ext>
                </a:extLst>
              </a:tr>
              <a:tr h="745947">
                <a:tc>
                  <a:txBody>
                    <a:bodyPr/>
                    <a:lstStyle/>
                    <a:p>
                      <a:pPr algn="l"/>
                      <a:r>
                        <a:rPr lang="it-IT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Tape bending </a:t>
                      </a:r>
                      <a:r>
                        <a:rPr lang="it-IT" sz="18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radius</a:t>
                      </a:r>
                      <a:r>
                        <a:rPr lang="it-IT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[mm]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9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52463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7893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D3C8FE-0BF8-84E9-BD8A-A150DDE88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magine che contiene arte&#10;&#10;Il contenuto generato dall'IA potrebbe non essere corretto.">
            <a:extLst>
              <a:ext uri="{FF2B5EF4-FFF2-40B4-BE49-F238E27FC236}">
                <a16:creationId xmlns:a16="http://schemas.microsoft.com/office/drawing/2014/main" id="{CA298E08-3A04-63B4-DFC6-40A4510915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72" t="12724" r="22388" b="9752"/>
          <a:stretch/>
        </p:blipFill>
        <p:spPr>
          <a:xfrm>
            <a:off x="725557" y="1235864"/>
            <a:ext cx="5168430" cy="4822036"/>
          </a:xfrm>
          <a:prstGeom prst="rect">
            <a:avLst/>
          </a:prstGeom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2088006D-415B-FD1B-6BE6-ACB4996A8AF9}"/>
              </a:ext>
            </a:extLst>
          </p:cNvPr>
          <p:cNvSpPr txBox="1">
            <a:spLocks/>
          </p:cNvSpPr>
          <p:nvPr/>
        </p:nvSpPr>
        <p:spPr>
          <a:xfrm>
            <a:off x="831715" y="304800"/>
            <a:ext cx="9261409" cy="931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700" dirty="0">
                <a:solidFill>
                  <a:srgbClr val="01648D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Design Considerations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4B3A175-6EBE-296A-0F30-D6AF051150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89999" y="6296330"/>
            <a:ext cx="5663174" cy="376138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rgbClr val="898989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Simone Busatto – INFN Milano LASA FCC-</a:t>
            </a:r>
            <a:r>
              <a:rPr lang="it-IT" dirty="0" err="1"/>
              <a:t>ee</a:t>
            </a:r>
            <a:r>
              <a:rPr lang="it-IT" dirty="0"/>
              <a:t> HTS </a:t>
            </a:r>
            <a:r>
              <a:rPr lang="it-IT" dirty="0" err="1"/>
              <a:t>sextupole</a:t>
            </a:r>
            <a:r>
              <a:rPr lang="it-IT" dirty="0"/>
              <a:t> &amp; quadrupole design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42CD3A0-5076-D870-2502-B787900636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8370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rgbClr val="01648D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672CED-E27C-4372-964F-447ACAE2F905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49E3E275-01C7-8E5E-6C3B-910E80830A59}"/>
              </a:ext>
            </a:extLst>
          </p:cNvPr>
          <p:cNvSpPr txBox="1"/>
          <p:nvPr/>
        </p:nvSpPr>
        <p:spPr>
          <a:xfrm>
            <a:off x="6021586" y="3243882"/>
            <a:ext cx="537036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Possible Solutions: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In air coils to </a:t>
            </a:r>
            <a:r>
              <a:rPr lang="it-IT" sz="2000" dirty="0" err="1"/>
              <a:t>remove</a:t>
            </a:r>
            <a:r>
              <a:rPr lang="it-IT" sz="2000" dirty="0"/>
              <a:t> the </a:t>
            </a:r>
            <a:r>
              <a:rPr lang="it-IT" sz="2000" dirty="0" err="1"/>
              <a:t>iron</a:t>
            </a:r>
            <a:r>
              <a:rPr lang="it-IT" sz="2000" dirty="0"/>
              <a:t> pole,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the </a:t>
            </a:r>
            <a:r>
              <a:rPr lang="it-IT" sz="2000" dirty="0" err="1"/>
              <a:t>main</a:t>
            </a:r>
            <a:r>
              <a:rPr lang="it-IT" sz="2000" dirty="0"/>
              <a:t> cause of non </a:t>
            </a:r>
            <a:r>
              <a:rPr lang="it-IT" sz="2000" dirty="0" err="1"/>
              <a:t>linearity</a:t>
            </a:r>
            <a:r>
              <a:rPr lang="it-IT" sz="2000" dirty="0"/>
              <a:t> -&gt; high field </a:t>
            </a:r>
            <a:r>
              <a:rPr lang="it-IT" sz="2000" dirty="0" err="1"/>
              <a:t>quality</a:t>
            </a:r>
            <a:r>
              <a:rPr lang="it-IT" sz="2000" dirty="0"/>
              <a:t> and zero </a:t>
            </a:r>
            <a:r>
              <a:rPr lang="it-IT" sz="2000" dirty="0" err="1"/>
              <a:t>dipole</a:t>
            </a:r>
            <a:r>
              <a:rPr lang="it-IT" sz="2000" dirty="0"/>
              <a:t>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/>
              <a:t>Modify</a:t>
            </a:r>
            <a:r>
              <a:rPr lang="it-IT" sz="2000" dirty="0"/>
              <a:t> the power supplier </a:t>
            </a:r>
            <a:r>
              <a:rPr lang="it-IT" sz="2000" dirty="0" err="1"/>
              <a:t>introducing</a:t>
            </a:r>
            <a:r>
              <a:rPr lang="it-IT" sz="2000" dirty="0"/>
              <a:t> an </a:t>
            </a:r>
            <a:r>
              <a:rPr lang="it-IT" sz="2000" dirty="0" err="1"/>
              <a:t>asimmetry</a:t>
            </a:r>
            <a:r>
              <a:rPr lang="it-IT" sz="2000" dirty="0"/>
              <a:t> in the coils or introduce an </a:t>
            </a:r>
            <a:r>
              <a:rPr lang="it-IT" sz="2000" dirty="0" err="1"/>
              <a:t>external</a:t>
            </a:r>
            <a:r>
              <a:rPr lang="it-IT" sz="2000" dirty="0"/>
              <a:t> coil -&gt; control the </a:t>
            </a:r>
            <a:r>
              <a:rPr lang="it-IT" sz="2000" dirty="0" err="1"/>
              <a:t>dipole</a:t>
            </a:r>
            <a:r>
              <a:rPr lang="it-IT" sz="2000" dirty="0"/>
              <a:t> field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3C3B7279-2686-6C98-5D61-7BCA0224126A}"/>
              </a:ext>
            </a:extLst>
          </p:cNvPr>
          <p:cNvSpPr txBox="1"/>
          <p:nvPr/>
        </p:nvSpPr>
        <p:spPr>
          <a:xfrm>
            <a:off x="6021586" y="1362520"/>
            <a:ext cx="617041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Open Points:</a:t>
            </a:r>
          </a:p>
          <a:p>
            <a:r>
              <a:rPr lang="en-US" sz="2000" dirty="0"/>
              <a:t>Not tunable Dipole component comparable with the main dipole of the ring.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BE44955E-6A10-DFF5-CFE4-E84181C79007}"/>
              </a:ext>
            </a:extLst>
          </p:cNvPr>
          <p:cNvGrpSpPr/>
          <p:nvPr/>
        </p:nvGrpSpPr>
        <p:grpSpPr>
          <a:xfrm>
            <a:off x="2556769" y="1231117"/>
            <a:ext cx="1718654" cy="384654"/>
            <a:chOff x="16516211" y="34176961"/>
            <a:chExt cx="2083122" cy="469735"/>
          </a:xfrm>
        </p:grpSpPr>
        <p:cxnSp>
          <p:nvCxnSpPr>
            <p:cNvPr id="20" name="Connettore diritto 19">
              <a:extLst>
                <a:ext uri="{FF2B5EF4-FFF2-40B4-BE49-F238E27FC236}">
                  <a16:creationId xmlns:a16="http://schemas.microsoft.com/office/drawing/2014/main" id="{FD5C82C2-EAD0-7238-14B7-427DCE454480}"/>
                </a:ext>
              </a:extLst>
            </p:cNvPr>
            <p:cNvCxnSpPr>
              <a:cxnSpLocks/>
            </p:cNvCxnSpPr>
            <p:nvPr/>
          </p:nvCxnSpPr>
          <p:spPr>
            <a:xfrm>
              <a:off x="16516211" y="34523465"/>
              <a:ext cx="2083122" cy="1232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39AA2B69-CA45-B8DA-2B48-C706B9E6730B}"/>
                </a:ext>
              </a:extLst>
            </p:cNvPr>
            <p:cNvSpPr txBox="1"/>
            <p:nvPr/>
          </p:nvSpPr>
          <p:spPr>
            <a:xfrm rot="198953">
              <a:off x="17013621" y="34176961"/>
              <a:ext cx="1571540" cy="403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dirty="0">
                  <a:solidFill>
                    <a:schemeClr val="accent1">
                      <a:lumMod val="75000"/>
                    </a:schemeClr>
                  </a:solidFill>
                </a:rPr>
                <a:t>L = 2.9 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709514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5967</TotalTime>
  <Words>1282</Words>
  <Application>Microsoft Office PowerPoint</Application>
  <PresentationFormat>Widescreen</PresentationFormat>
  <Paragraphs>305</Paragraphs>
  <Slides>14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23" baseType="lpstr">
      <vt:lpstr>Aptos</vt:lpstr>
      <vt:lpstr>Aptos Display</vt:lpstr>
      <vt:lpstr>Arial</vt:lpstr>
      <vt:lpstr>Calibri</vt:lpstr>
      <vt:lpstr>Cambria Math</vt:lpstr>
      <vt:lpstr>CMMI10</vt:lpstr>
      <vt:lpstr>Segoe UI</vt:lpstr>
      <vt:lpstr>Segoe UI Semibold</vt:lpstr>
      <vt:lpstr>Tema di Office</vt:lpstr>
      <vt:lpstr>Flat racetrack HTS design option for the lattice combined function MQ/MS of the FCC-ee collider ring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Simone Busatto</dc:creator>
  <cp:lastModifiedBy>Simone Busatto</cp:lastModifiedBy>
  <cp:revision>9</cp:revision>
  <dcterms:created xsi:type="dcterms:W3CDTF">2025-05-15T15:22:38Z</dcterms:created>
  <dcterms:modified xsi:type="dcterms:W3CDTF">2025-05-22T06:51:09Z</dcterms:modified>
</cp:coreProperties>
</file>